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3"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9D1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99"/>
    <p:restoredTop sz="89474"/>
  </p:normalViewPr>
  <p:slideViewPr>
    <p:cSldViewPr snapToGrid="0" snapToObjects="1">
      <p:cViewPr varScale="1">
        <p:scale>
          <a:sx n="117" d="100"/>
          <a:sy n="117" d="100"/>
        </p:scale>
        <p:origin x="568"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1:14:00.362"/>
    </inkml:context>
    <inkml:brush xml:id="br0">
      <inkml:brushProperty name="width" value="0.05292" units="cm"/>
      <inkml:brushProperty name="height" value="0.05292" units="cm"/>
      <inkml:brushProperty name="color" value="#FF0000"/>
    </inkml:brush>
  </inkml:definitions>
  <inkml:trace contextRef="#ctx0" brushRef="#br0">26403 15786 24575,'-19'-2'0,"1"0"0,-12 1 0,1 0 0,-2 0 0,10 1 0,0 1 0,-2 1 0,0 0-786,-3 0 1,1 1 785,0 1 0,1-1 0,-1 1 0,1 1 255,0 0 0,1-1-255,-4 2 260,-1-1-260,18-3 0,3-1 0,2 0 801,2 0-801,1 0 0,1-1 0,7 4 0,1-1 0,8 5 0,3-2 0,5 0 0,4 1 0,3 0 0,-1 0 0,-3-1 0,-4 1 0,-3-1 0,-4 0 0,-5-2 0,-3 0 0,-3-1 0,-2-1 0,-1 0 0,-1 1 0,-1 1 0,-1 2 0,-1 0 0,-1 1 0,-3 2 0,-3 2 0,-1 0 0,-3 2 0,-2 2 0,-1 0 0,-2 1 0,0 1 0,-8 6 0,7-4 0,-4 3 0,0 3 0,11-10 0,-8 10 0,12-12 0,0 1 0,4-3 0,2-2 0,2-2 0,1-1 0,0-1 0,2-1 0,1 0 0,2 1 0,4 1 0,4 1 0,8 1 0,11 0 0,-12-3 0,2-1-711,5 1 0,2-2 711,5 1 0,2 0 0,0-1 0,-1-1 0,-1 0 0,-1 0 0,-6-1 0,-3 0 0,7-1 0,-12 0 0,-11 0 0,-6 0 0,-1-2 0,-1-2 0,0 2 0,1-1 0</inkml:trace>
  <inkml:trace contextRef="#ctx0" brushRef="#br0" timeOffset="970">26750 15863 8191,'-16'10'0,"-4"3"3276,3 3-1489,-4 5-1787,2 5 0,3 2 2818,3 1-2818,4-1 1719,4-4-1719,4-4 3276,5-2 0,4-1-3044,5 0-232,5 0 0,2-1 0,3-3 0,5 0 0,3-3 0,1-2 0,0-3 0,0-3 0,-4-1 0,-1-1 0,-4-2 0,-6 0 0,-4-2 0,-3-3 0,-4-1 0,-2-5 0,-2-4 0,0-3 0,-1-2 0,-1 1 0,0 1 0,-3 2 0,-1 1 0,-3 1 0,-4-1 0,-9-3 0,-7 0 0,11 9 0,-1 0 0,0 1 0,-1 1 0,-15-5 0,0 4 0,14 6 0,1 1 0,-6 0 0,-2 1 0,17 2 0,3 0 0,4 0 0,0 1 0,1 0 0,0 0 0,0 0 0</inkml:trace>
  <inkml:trace contextRef="#ctx0" brushRef="#br0" timeOffset="1298">26532 16028 24575,'18'5'0,"7"0"0,11 1 0,-13-3 0,1 0-825,3 0 1,0-1 824,1 0 0,-1-1 0,-2 0 0,-1-1 267,0-1 0,-2 0-267,5-1 273,-7-1-273,-14 2 0,-4 1 0,-1-1 0,0 1 0</inkml:trace>
  <inkml:trace contextRef="#ctx0" brushRef="#br0" timeOffset="1928">27140 16044 24575,'-4'9'0,"0"2"0,1 1 0,-1 1 0,1 3 0,0 1 0,0 0 0,2 1 0,1-1 0,1-1 0,2-2 0,2-2 0,1-2 0,2-2 0,1-2 0,1-2 0,2-1 0,1-1 0,2-1 0,1-1 0,-1 0 0,-1 0 0,-3 0 0,-2 0 0,-4 0 0,-1 0 0,-3 0 0,0-1 0,-1-1 0,0-3 0,0 2 0,0-1 0</inkml:trace>
  <inkml:trace contextRef="#ctx0" brushRef="#br0" timeOffset="2208">27203 15881 24575,'0'0'0</inkml:trace>
  <inkml:trace contextRef="#ctx0" brushRef="#br0" timeOffset="2688">27461 15849 24575,'4'11'0,"3"2"0,4 4 0,3 3 0,3 2 0,3 0 0,1 1 0,0-1 0,-1-3 0,-3-2 0,-3-5 0,-3-3 0,-4-4 0,-4-2 0,-1-2 0,-1 0 0,0 0 0,0-5 0,0 3 0,-1-3 0</inkml:trace>
  <inkml:trace contextRef="#ctx0" brushRef="#br0" timeOffset="3108">27663 15806 8191,'-11'10'0,"-3"6"3276,-11 9-2411,10-10 1,0 1-866,-3 2 0,0 0 1066,-1 2 0,-1 1-1066,2-2 0,0 1 0,1-1 0,1-1 910,3-3 0,1-1-910,-4 6 3276,7-7-86,4-7-3130,4-4-60,1-3 224,6-4 1,-3 3 0,3-3 0</inkml:trace>
  <inkml:trace contextRef="#ctx0" brushRef="#br0" timeOffset="3648">27776 16027 24575,'0'10'0,"0"1"0,0 2 0,0 3 0,0 0 0,1 0 0,0-1 0,1-1 0,1-1 0,1-1 0,0-3 0,2-1 0,-1-3 0,0-2 0,1-1 0,0-1 0,0-1 0,1-1 0,-1 0 0,-1-1 0,-1 0 0,0 1 0,0 0 0,-1 0 0,0-1 0,0 1 0,1-1 0,-1 1 0,0-1 0,-2 0 0,0 1 0,0-1 0,-2-2 0,0-1 0,0 2 0,0 0 0</inkml:trace>
  <inkml:trace contextRef="#ctx0" brushRef="#br0" timeOffset="3937">27846 15888 24575,'0'0'0</inkml:trace>
  <inkml:trace contextRef="#ctx0" brushRef="#br0" timeOffset="4921">26177 16588 8191,'-5'18'0,"0"4"3276,3 9-1489,4 0 1031,4-7-2818,2-7 1719,0-10-1719,-2-2 3276,-1-3 0,-1-1-3044,0-1-232,1 0 0,-1 0 0,0 0 0,-1-1 0,-1 1 0,-1-1 0,0 0 0,0 0 0,0-2 0,0 1 0,0 0 0</inkml:trace>
  <inkml:trace contextRef="#ctx0" brushRef="#br0" timeOffset="5269">26147 16526 24575,'0'0'0</inkml:trace>
  <inkml:trace contextRef="#ctx0" brushRef="#br0" timeOffset="5642">26367 16591 24575,'6'2'0,"1"1"0,1 0 0,1 0 0,-1 0 0,-1-1 0,-3-2 0,-3 1 0,0-1 0,-2 0 0</inkml:trace>
  <inkml:trace contextRef="#ctx0" brushRef="#br0" timeOffset="5908">26333 16679 8191,'9'-1'0,"2"0"3276,6 0-1489,-2 1 1031,-4-1-2818,-6 1 1719,-3-1-1719,1 0 0,-2 0 0,1 1 0</inkml:trace>
  <inkml:trace contextRef="#ctx0" brushRef="#br0" timeOffset="6488">26583 16609 24575,'-3'7'0,"-2"1"0,-2 2 0,-1 1 0,0 2 0,2 0 0,3-1 0,1-3 0,1-1 0,3-1 0,0 0 0,2-2 0,3 0 0,1-2 0,3-2 0,2 0 0,5-3 0,3-3 0,0-1 0,-1-2 0,-4 0 0,-4-1 0,-4 1 0,-4-1 0,-2-5 0,-5 1 0,-4-4 0,-5 4 0,-3 3 0,-2 2 0,-1 2 0,1 3 0,4 1 0,3 1 0,3 1 0,4 0 0,1 0 0,1 0 0,1-1 0</inkml:trace>
  <inkml:trace contextRef="#ctx0" brushRef="#br0" timeOffset="13042">26076 15529 24575,'-1'5'0,"1"1"0,-1 1 0,-1 0 0,1 3 0,-1 2 0,0 1 0,1 0 0,0 0 0,1-1 0,0-1 0,0-1 0,0-1 0,0-2 0,-1-3 0,1-3 0,0 0 0,-1-8 0,0-1 0,-1-7 0,1 0 0,1 1 0,-1-2 0,1 3 0,0 0 0,2 1 0,0 2 0,2 1 0,0 1 0,1 2 0,0-1 0,4-1 0,-3 2 0,5-2 0,-3 3 0,3-1 0,-4 3 0,0 0 0,-5 2 0,-1 1 0,1 0 0,2 1 0,2 1 0,1 0 0,-2 1 0,-1-1 0,-1 0 0,0 0 0,-1 1 0,1 0 0,0 2 0,2 0 0,0 3 0,1 1 0,-1 1 0,-1 1 0,-1-2 0,-1 1 0,-1 0 0,0-1 0,0 0 0,-1 1 0,1-1 0,0 0 0,0-1 0,0-2 0,0-2 0,-1-1 0,1-1 0,-1-1 0,0 0 0</inkml:trace>
  <inkml:trace contextRef="#ctx0" brushRef="#br0" timeOffset="25188">27220 18210 24575,'12'0'0,"3"-1"0,4 0 0,12-3 0,-11 1 0,3 0 0,7-1 0,2 0 0,-5 0 0,1 1-519,7-1 0,-1 0 519,-11 3 0,-2-1 0,0 1 0,-1 1 254,5 0-254,-14 0 0,-5 1 0,-4-1 0,-2 1 0,-6 0 784,-3 0-784,-10 1 0,-9 0 0,-6-1 0,-3 1 0,9-1 0,-2 0-496,1 1 0,-1-1 0,1 1 496,0 0 0,2 1 0,2-1 0,1 0 0,3-1 0,1 1 0,-9 0 0,9-2 0,9 1 0,8-1 0,2 0 1488,20-1-1488,-6 1 0,9 0 0,5-1 0,5 0 0,3 0-639,-7 0 0,0 1 0,1-1 639,0 0 0,0 0 0,-1 0 0,7 0 0,-4 0 0,-10 1 0,-3-1 0,7 1 0,-12-1 0,-8 1 0,-3-1 0,-2 1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1:15:35.646"/>
    </inkml:context>
    <inkml:brush xml:id="br0">
      <inkml:brushProperty name="width" value="0.05292" units="cm"/>
      <inkml:brushProperty name="height" value="0.05292" units="cm"/>
      <inkml:brushProperty name="color" value="#FF0000"/>
    </inkml:brush>
  </inkml:definitions>
  <inkml:trace contextRef="#ctx0" brushRef="#br0">6989 17381 24575,'1'22'0,"-1"0"0,3 11 0,2 2 0,-1-14 0,0 1-784,1 2 0,1 2 784,-1 0 0,1 1 0,0 1 0,-1 1 0,1 0 0,-1 0 0,0-3 0,-1-1 0,0-2 0,0-2 509,1 11-509,-2-13 259,-2-9-259,0-7 0,-1-3 0,-2-4 800,-1-3-800,-3-7 0,3 6 0,-1 1 0</inkml:trace>
  <inkml:trace contextRef="#ctx0" brushRef="#br0" timeOffset="1057">6888 17469 24575,'9'-7'0,"5"-2"0,6 1 0,10-3 0,-12 5 0,2 0 0,0 0 0,1 1 0,-1-1 0,0 2 0,16-4 0,-11 4 0,-3 2 0,3 2 0,1 6 0,2 4 0,-6 3 0,-10 3 0,-6 0 0,-3 0 0,-4-1 0,-5 2 0,-5 0 0,-4-1 0,-3 0 0,0-4 0,3-3 0,4-4 0,4-2 0,3-2 0,2 0 0,11-3 0,2 1 0,15-1 0,0 3 0,7 0 0,0 2 0,-3 0 0,-5 2 0,-9-1 0,-5 2 0,-4 2 0,-1 3 0,0 3 0,-1 4 0,0 2 0,-1 1 0,-3 1 0,-3-2 0,-5-1 0,-10 2 0,3-9 0,-2-1-469,-3 1 1,-3-1 468,-5 2 0,-3 0-892,-4 0 0,-2-1 892,12-4 0,-1 0 0,1 0 0,-12 4 0,1-2 0,6-1 0,3-1 0,7-3 0,2 0 0,-5 1 0,12-4 0,7-1 851,3-2-851,3-1 1870,4-2-1870,10-4 0,11-4 0,-10 5 0,-1 1 0,5-3 0,-4 3 0</inkml:trace>
  <inkml:trace contextRef="#ctx0" brushRef="#br0" timeOffset="1544">7484 17576 24575,'5'21'0,"2"6"0,2 8 0,-4-14 0,1 1-450,0 0 1,0 1 449,0 0 0,0-1 0,0-1 0,-1-1 295,3 14-295,-2-10 149,-2-8-149,-2-8 0,-1-6 0,-4-10 455,1-3-455,-2-9 0,3 8 0,0 2 0</inkml:trace>
  <inkml:trace contextRef="#ctx0" brushRef="#br0" timeOffset="1816">7285 17351 24575,'0'0'0</inkml:trace>
  <inkml:trace contextRef="#ctx0" brushRef="#br0" timeOffset="2729">7737 17462 8191,'-17'9'0,"-3"4"3276,-6 5-1489,0 4 1031,3 0-2818,5-1 1719,8-1-1719,4 0 3276,5 2 0,3 1-3044,4-1-232,2-3 0,2-4 0,1-3 0,3-2 0,0-4 0,1-2 0,-2-1 0,-3-3 0,0-1 0,-2-1 0,1-4 0,1-5 0,0-5 0,1-5 0,-1-7 0,0-3 0,-3 0 0,-2 3 0,-2 10 0,-1 7 0,-2 5 0,1 4 0,-1 14 0,0 1 0,3 15 0,2 0 0,3 4 0,3 1 0,3-3 0,-2-6 0,0-8 0,-6-9 0,-2-3 0,-3-3 0,0-1 0,1-1 0,7-7 0,-5 5 0,4-3 0</inkml:trace>
  <inkml:trace contextRef="#ctx0" brushRef="#br0" timeOffset="3538">8265 17484 10048,'-8'-1'0,"0"1"3276,-4 1-1464,-3 0 713,-4 3-2525,-4 3 1471,0 2-1471,1 2 3276,2 1-1109,4 0-2167,2-2 0,3-1 0,4-2 0,1-1 0,3-1 0,2-1 0,0 1 0,1 0 0,2 1 0,0 1 0,3 1 0,0 0 0,1-1 0,4 1 0,2 1 0,3-1 0,3 1 0,-1-1 0,-1 1 0,-2 1 0,-1 1 0,-2 1 0,-2 1 0,-2 0 0,-2 2 0,-2-1 0,-3 0 0,-1-2 0,-2-2 0,-4 0 0,-5-1 0,-9-1 0,-11-2 0,12-4 0,0-1 0,-3 1 0,1-2 0,1 0 0,1 1 0,-12-2 0,9 1 0,9-1 0,7 0 0,5 1 0,1 0 0,1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3AFC49-5F85-A04B-94AD-B2404ACF1E5F}" type="datetimeFigureOut">
              <a:rPr lang="en-US" smtClean="0"/>
              <a:t>2/13/24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1AE29-B45F-F242-8D61-DBE0B535E348}" type="slidenum">
              <a:rPr lang="en-US" smtClean="0"/>
              <a:t>‹#›</a:t>
            </a:fld>
            <a:endParaRPr lang="en-US"/>
          </a:p>
        </p:txBody>
      </p:sp>
    </p:spTree>
    <p:extLst>
      <p:ext uri="{BB962C8B-B14F-4D97-AF65-F5344CB8AC3E}">
        <p14:creationId xmlns:p14="http://schemas.microsoft.com/office/powerpoint/2010/main" val="113281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p:txBody>
      </p:sp>
      <p:sp>
        <p:nvSpPr>
          <p:cNvPr id="4" name="Slide Number Placeholder 3"/>
          <p:cNvSpPr>
            <a:spLocks noGrp="1"/>
          </p:cNvSpPr>
          <p:nvPr>
            <p:ph type="sldNum" sz="quarter" idx="5"/>
          </p:nvPr>
        </p:nvSpPr>
        <p:spPr/>
        <p:txBody>
          <a:bodyPr/>
          <a:lstStyle/>
          <a:p>
            <a:fld id="{0121AE29-B45F-F242-8D61-DBE0B535E348}" type="slidenum">
              <a:rPr lang="en-US" smtClean="0"/>
              <a:t>1</a:t>
            </a:fld>
            <a:endParaRPr lang="en-US"/>
          </a:p>
        </p:txBody>
      </p:sp>
    </p:spTree>
    <p:extLst>
      <p:ext uri="{BB962C8B-B14F-4D97-AF65-F5344CB8AC3E}">
        <p14:creationId xmlns:p14="http://schemas.microsoft.com/office/powerpoint/2010/main" val="3452698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only one more step to implement gradient descent and that is to iteratively change the feature values by subtracting the computed gradient descent during each iteration. </a:t>
            </a:r>
          </a:p>
          <a:p>
            <a:endParaRPr lang="en-US" dirty="0"/>
          </a:p>
          <a:p>
            <a:r>
              <a:rPr lang="en-US" dirty="0"/>
              <a:t>In this slide, you have everything you need to implement machine learning.</a:t>
            </a:r>
          </a:p>
        </p:txBody>
      </p:sp>
      <p:sp>
        <p:nvSpPr>
          <p:cNvPr id="4" name="Slide Number Placeholder 3"/>
          <p:cNvSpPr>
            <a:spLocks noGrp="1"/>
          </p:cNvSpPr>
          <p:nvPr>
            <p:ph type="sldNum" sz="quarter" idx="5"/>
          </p:nvPr>
        </p:nvSpPr>
        <p:spPr/>
        <p:txBody>
          <a:bodyPr/>
          <a:lstStyle/>
          <a:p>
            <a:fld id="{0121AE29-B45F-F242-8D61-DBE0B535E348}" type="slidenum">
              <a:rPr lang="en-US" smtClean="0"/>
              <a:t>10</a:t>
            </a:fld>
            <a:endParaRPr lang="en-US"/>
          </a:p>
        </p:txBody>
      </p:sp>
    </p:spTree>
    <p:extLst>
      <p:ext uri="{BB962C8B-B14F-4D97-AF65-F5344CB8AC3E}">
        <p14:creationId xmlns:p14="http://schemas.microsoft.com/office/powerpoint/2010/main" val="906111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Now, it’s time to implement this in code.</a:t>
                </a:r>
              </a:p>
              <a:p>
                <a:endParaRPr lang="en-US" dirty="0"/>
              </a:p>
              <a:p>
                <a:r>
                  <a:rPr lang="en-US" dirty="0"/>
                  <a:t>Let’s begin with the hypothesis. First, let’s add a column to include </a:t>
                </a:r>
                <a14:m>
                  <m:oMath xmlns:m="http://schemas.openxmlformats.org/officeDocument/2006/math">
                    <m:sSub>
                      <m:sSubPr>
                        <m:ctrlPr>
                          <a:rPr lang="en-US" sz="1200" i="1" dirty="0" smtClean="0">
                            <a:latin typeface="Cambria Math" panose="02040503050406030204" pitchFamily="18" charset="0"/>
                          </a:rPr>
                        </m:ctrlPr>
                      </m:sSubPr>
                      <m:e>
                        <m:r>
                          <a:rPr lang="en-US" sz="1200" b="0" i="1" dirty="0" smtClean="0">
                            <a:latin typeface="Cambria Math" panose="02040503050406030204" pitchFamily="18" charset="0"/>
                          </a:rPr>
                          <m:t>𝑥</m:t>
                        </m:r>
                      </m:e>
                      <m:sub>
                        <m:r>
                          <a:rPr lang="en-US" sz="1200" b="0" i="1" dirty="0" smtClean="0">
                            <a:latin typeface="Cambria Math" panose="02040503050406030204" pitchFamily="18" charset="0"/>
                          </a:rPr>
                          <m:t>0</m:t>
                        </m:r>
                      </m:sub>
                    </m:sSub>
                  </m:oMath>
                </a14:m>
                <a:r>
                  <a:rPr lang="en-US" dirty="0"/>
                  <a:t>. The</a:t>
                </a:r>
                <a:r>
                  <a:rPr lang="en-US" baseline="0" dirty="0"/>
                  <a:t> column matrix all have values of </a:t>
                </a:r>
                <a14:m>
                  <m:oMath xmlns:m="http://schemas.openxmlformats.org/officeDocument/2006/math">
                    <m:r>
                      <a:rPr lang="en-US" b="0" i="1" baseline="0" smtClean="0">
                        <a:latin typeface="Cambria Math" panose="02040503050406030204" pitchFamily="18" charset="0"/>
                      </a:rPr>
                      <m:t>1</m:t>
                    </m:r>
                  </m:oMath>
                </a14:m>
                <a:r>
                  <a:rPr lang="en-US" dirty="0"/>
                  <a:t>, as shown. We now have six input features,</a:t>
                </a:r>
                <a:r>
                  <a:rPr lang="en-US" baseline="0" dirty="0"/>
                  <a:t> including the bias, and one output feature.</a:t>
                </a:r>
                <a:endParaRPr lang="en-US" dirty="0"/>
              </a:p>
            </p:txBody>
          </p:sp>
        </mc:Choice>
        <mc:Fallback xmlns="">
          <p:sp>
            <p:nvSpPr>
              <p:cNvPr id="3" name="Notes Placeholder 2"/>
              <p:cNvSpPr>
                <a:spLocks noGrp="1"/>
              </p:cNvSpPr>
              <p:nvPr>
                <p:ph type="body" idx="1"/>
              </p:nvPr>
            </p:nvSpPr>
            <p:spPr/>
            <p:txBody>
              <a:bodyPr/>
              <a:lstStyle/>
              <a:p>
                <a:r>
                  <a:rPr lang="en-US" dirty="0"/>
                  <a:t>Now, it’s time to implement this in code.</a:t>
                </a:r>
              </a:p>
              <a:p>
                <a:endParaRPr lang="en-US" dirty="0"/>
              </a:p>
              <a:p>
                <a:r>
                  <a:rPr lang="en-US" dirty="0"/>
                  <a:t>Let’s begin with the hypothesis. First, let’s add a column to include </a:t>
                </a:r>
                <a:r>
                  <a:rPr lang="en-US" sz="1200" b="0" i="0" dirty="0">
                    <a:latin typeface="Cambria Math" panose="02040503050406030204" pitchFamily="18" charset="0"/>
                  </a:rPr>
                  <a:t>𝑥_0</a:t>
                </a:r>
                <a:r>
                  <a:rPr lang="en-US" dirty="0"/>
                  <a:t>. The</a:t>
                </a:r>
                <a:r>
                  <a:rPr lang="en-US" baseline="0" dirty="0"/>
                  <a:t> column matrix all have values of </a:t>
                </a:r>
                <a:r>
                  <a:rPr lang="en-US" b="0" i="0" baseline="0">
                    <a:latin typeface="Cambria Math" panose="02040503050406030204" pitchFamily="18" charset="0"/>
                  </a:rPr>
                  <a:t>1</a:t>
                </a:r>
                <a:r>
                  <a:rPr lang="en-US" dirty="0"/>
                  <a:t>, as shown. We now have six input features,</a:t>
                </a:r>
                <a:r>
                  <a:rPr lang="en-US" baseline="0" dirty="0"/>
                  <a:t> including the bias, and one output feature.</a:t>
                </a:r>
                <a:endParaRPr lang="en-US" dirty="0"/>
              </a:p>
            </p:txBody>
          </p:sp>
        </mc:Fallback>
      </mc:AlternateContent>
      <p:sp>
        <p:nvSpPr>
          <p:cNvPr id="4" name="Slide Number Placeholder 3"/>
          <p:cNvSpPr>
            <a:spLocks noGrp="1"/>
          </p:cNvSpPr>
          <p:nvPr>
            <p:ph type="sldNum" sz="quarter" idx="5"/>
          </p:nvPr>
        </p:nvSpPr>
        <p:spPr/>
        <p:txBody>
          <a:bodyPr/>
          <a:lstStyle/>
          <a:p>
            <a:fld id="{0121AE29-B45F-F242-8D61-DBE0B535E348}" type="slidenum">
              <a:rPr lang="en-US" smtClean="0"/>
              <a:t>11</a:t>
            </a:fld>
            <a:endParaRPr lang="en-US"/>
          </a:p>
        </p:txBody>
      </p:sp>
    </p:spTree>
    <p:extLst>
      <p:ext uri="{BB962C8B-B14F-4D97-AF65-F5344CB8AC3E}">
        <p14:creationId xmlns:p14="http://schemas.microsoft.com/office/powerpoint/2010/main" val="688306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We’re going to rewrite the hypothesis,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h</m:t>
                        </m:r>
                      </m:e>
                      <m:sub>
                        <m:r>
                          <a:rPr lang="en-US" sz="1200" b="0" i="1" smtClean="0">
                            <a:latin typeface="Cambria Math" panose="02040503050406030204" pitchFamily="18" charset="0"/>
                            <a:ea typeface="Cambria Math" panose="02040503050406030204" pitchFamily="18" charset="0"/>
                          </a:rPr>
                          <m:t>𝜃</m:t>
                        </m:r>
                      </m:sub>
                    </m:sSub>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𝑥</m:t>
                        </m:r>
                      </m:e>
                    </m:d>
                  </m:oMath>
                </a14:m>
                <a:r>
                  <a:rPr lang="en-US" dirty="0"/>
                  <a:t>, in matrix notation. We</a:t>
                </a:r>
                <a:r>
                  <a:rPr lang="en-US" baseline="0" dirty="0"/>
                  <a:t> write both the coefficients and features as column matrices, </a:t>
                </a:r>
                <a14:m>
                  <m:oMath xmlns:m="http://schemas.openxmlformats.org/officeDocument/2006/math">
                    <m:r>
                      <a:rPr lang="en-US" i="1" baseline="0" smtClean="0">
                        <a:latin typeface="Cambria Math" panose="02040503050406030204" pitchFamily="18" charset="0"/>
                        <a:ea typeface="Cambria Math" panose="02040503050406030204" pitchFamily="18" charset="0"/>
                      </a:rPr>
                      <m:t>𝜃</m:t>
                    </m:r>
                  </m:oMath>
                </a14:m>
                <a:r>
                  <a:rPr lang="en-US" dirty="0"/>
                  <a:t> and </a:t>
                </a:r>
                <a14:m>
                  <m:oMath xmlns:m="http://schemas.openxmlformats.org/officeDocument/2006/math">
                    <m:r>
                      <a:rPr lang="en-US" b="0" i="1" smtClean="0">
                        <a:latin typeface="Cambria Math" panose="02040503050406030204" pitchFamily="18" charset="0"/>
                      </a:rPr>
                      <m:t>𝑥</m:t>
                    </m:r>
                  </m:oMath>
                </a14:m>
                <a:r>
                  <a:rPr lang="en-US" dirty="0"/>
                  <a:t>, respectively.</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𝜃</m:t>
                      </m:r>
                      <m:r>
                        <a:rPr lang="en-US" sz="1200" b="0" i="1" smtClean="0">
                          <a:latin typeface="Cambria Math" panose="02040503050406030204" pitchFamily="18" charset="0"/>
                          <a:ea typeface="Cambria Math" panose="02040503050406030204" pitchFamily="18" charset="0"/>
                        </a:rPr>
                        <m:t>=</m:t>
                      </m:r>
                      <m:d>
                        <m:dPr>
                          <m:begChr m:val="["/>
                          <m:endChr m:val="]"/>
                          <m:ctrlPr>
                            <a:rPr lang="en-US" sz="12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1200" i="1">
                                  <a:latin typeface="Cambria Math" panose="02040503050406030204" pitchFamily="18" charset="0"/>
                                  <a:ea typeface="Cambria Math" panose="02040503050406030204" pitchFamily="18" charset="0"/>
                                </a:rPr>
                              </m:ctrlPr>
                            </m:mPr>
                            <m:mr>
                              <m:e>
                                <m:sSub>
                                  <m:sSubPr>
                                    <m:ctrlPr>
                                      <a:rPr lang="en-US" sz="1200" i="1" smtClean="0">
                                        <a:latin typeface="Cambria Math" panose="02040503050406030204" pitchFamily="18" charset="0"/>
                                        <a:ea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0</m:t>
                                    </m:r>
                                  </m:sub>
                                </m:sSub>
                              </m:e>
                            </m:mr>
                            <m:m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e>
                            </m:mr>
                            <m:mr>
                              <m:e>
                                <m:m>
                                  <m:mPr>
                                    <m:mcs>
                                      <m:mc>
                                        <m:mcPr>
                                          <m:count m:val="1"/>
                                          <m:mcJc m:val="center"/>
                                        </m:mcPr>
                                      </m:mc>
                                    </m:mcs>
                                    <m:ctrlPr>
                                      <a:rPr lang="en-US" sz="1200" i="1">
                                        <a:latin typeface="Cambria Math" panose="02040503050406030204" pitchFamily="18" charset="0"/>
                                        <a:ea typeface="Cambria Math" panose="02040503050406030204" pitchFamily="18" charset="0"/>
                                      </a:rPr>
                                    </m:ctrlPr>
                                  </m:mPr>
                                  <m:mr>
                                    <m:e>
                                      <m:r>
                                        <m:rPr>
                                          <m:brk m:alnAt="7"/>
                                        </m:rPr>
                                        <a:rPr lang="en-US" sz="1200" i="1" smtClean="0">
                                          <a:latin typeface="Cambria Math" panose="02040503050406030204" pitchFamily="18" charset="0"/>
                                          <a:ea typeface="Cambria Math" panose="02040503050406030204" pitchFamily="18" charset="0"/>
                                        </a:rPr>
                                        <m:t>⋮</m:t>
                                      </m:r>
                                    </m:e>
                                  </m:mr>
                                  <m:m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𝑛</m:t>
                                          </m:r>
                                        </m:sub>
                                      </m:sSub>
                                    </m:e>
                                  </m:mr>
                                </m:m>
                              </m:e>
                            </m:mr>
                          </m:m>
                        </m:e>
                      </m:d>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𝑎𝑛𝑑</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𝑥</m:t>
                      </m:r>
                      <m:r>
                        <a:rPr lang="en-US" sz="1200" b="0" i="1" smtClean="0">
                          <a:latin typeface="Cambria Math" panose="02040503050406030204" pitchFamily="18" charset="0"/>
                          <a:ea typeface="Cambria Math" panose="02040503050406030204" pitchFamily="18" charset="0"/>
                        </a:rPr>
                        <m:t>=</m:t>
                      </m:r>
                      <m:d>
                        <m:dPr>
                          <m:begChr m:val="["/>
                          <m:endChr m:val="]"/>
                          <m:ctrlPr>
                            <a:rPr lang="en-US" sz="12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1200" i="1">
                                  <a:latin typeface="Cambria Math" panose="02040503050406030204" pitchFamily="18" charset="0"/>
                                  <a:ea typeface="Cambria Math" panose="02040503050406030204" pitchFamily="18" charset="0"/>
                                </a:rPr>
                              </m:ctrlPr>
                            </m:mPr>
                            <m:mr>
                              <m:e>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𝑥</m:t>
                                    </m:r>
                                  </m:e>
                                  <m:sub>
                                    <m:r>
                                      <a:rPr lang="en-US" sz="1200" b="0" i="1" smtClean="0">
                                        <a:latin typeface="Cambria Math" panose="02040503050406030204" pitchFamily="18" charset="0"/>
                                        <a:ea typeface="Cambria Math" panose="02040503050406030204" pitchFamily="18" charset="0"/>
                                      </a:rPr>
                                      <m:t>0</m:t>
                                    </m:r>
                                  </m:sub>
                                </m:sSub>
                              </m:e>
                            </m:mr>
                            <m:mr>
                              <m:e>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𝑥</m:t>
                                    </m:r>
                                  </m:e>
                                  <m:sub>
                                    <m:r>
                                      <a:rPr lang="en-US" sz="1200" b="0" i="1" smtClean="0">
                                        <a:latin typeface="Cambria Math" panose="02040503050406030204" pitchFamily="18" charset="0"/>
                                        <a:ea typeface="Cambria Math" panose="02040503050406030204" pitchFamily="18" charset="0"/>
                                      </a:rPr>
                                      <m:t>1</m:t>
                                    </m:r>
                                  </m:sub>
                                </m:sSub>
                              </m:e>
                            </m:mr>
                            <m:mr>
                              <m:e>
                                <m:m>
                                  <m:mPr>
                                    <m:mcs>
                                      <m:mc>
                                        <m:mcPr>
                                          <m:count m:val="1"/>
                                          <m:mcJc m:val="center"/>
                                        </m:mcPr>
                                      </m:mc>
                                    </m:mcs>
                                    <m:ctrlPr>
                                      <a:rPr lang="en-US" sz="1200" i="1">
                                        <a:latin typeface="Cambria Math" panose="02040503050406030204" pitchFamily="18" charset="0"/>
                                        <a:ea typeface="Cambria Math" panose="02040503050406030204" pitchFamily="18" charset="0"/>
                                      </a:rPr>
                                    </m:ctrlPr>
                                  </m:mPr>
                                  <m:mr>
                                    <m:e>
                                      <m:r>
                                        <m:rPr>
                                          <m:brk m:alnAt="7"/>
                                        </m:rPr>
                                        <a:rPr lang="en-US" sz="1200" i="1" smtClean="0">
                                          <a:latin typeface="Cambria Math" panose="02040503050406030204" pitchFamily="18" charset="0"/>
                                          <a:ea typeface="Cambria Math" panose="02040503050406030204" pitchFamily="18" charset="0"/>
                                        </a:rPr>
                                        <m:t>⋮</m:t>
                                      </m:r>
                                    </m:e>
                                  </m:mr>
                                  <m:mr>
                                    <m:e>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𝑥</m:t>
                                          </m:r>
                                        </m:e>
                                        <m:sub>
                                          <m:r>
                                            <a:rPr lang="en-US" sz="1200" b="0" i="1" smtClean="0">
                                              <a:latin typeface="Cambria Math" panose="02040503050406030204" pitchFamily="18" charset="0"/>
                                              <a:ea typeface="Cambria Math" panose="02040503050406030204" pitchFamily="18" charset="0"/>
                                            </a:rPr>
                                            <m:t>𝑛</m:t>
                                          </m:r>
                                        </m:sub>
                                      </m:sSub>
                                    </m:e>
                                  </m:mr>
                                </m:m>
                              </m:e>
                            </m:mr>
                          </m:m>
                        </m:e>
                      </m:d>
                    </m:oMath>
                  </m:oMathPara>
                </a14:m>
                <a:endParaRPr lang="en-US" dirty="0"/>
              </a:p>
              <a:p>
                <a:r>
                  <a:rPr lang="en-US" dirty="0"/>
                  <a:t>Then, we take the transpose of matrix,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and</a:t>
                </a:r>
                <a:r>
                  <a:rPr lang="en-US" baseline="0" dirty="0"/>
                  <a:t> multiply it by the matrix, </a:t>
                </a:r>
                <a14:m>
                  <m:oMath xmlns:m="http://schemas.openxmlformats.org/officeDocument/2006/math">
                    <m:r>
                      <a:rPr lang="en-US" b="0" i="1" baseline="0" smtClean="0">
                        <a:latin typeface="Cambria Math" panose="02040503050406030204" pitchFamily="18" charset="0"/>
                      </a:rPr>
                      <m:t>𝑥</m:t>
                    </m:r>
                  </m:oMath>
                </a14:m>
                <a:r>
                  <a:rPr lang="en-US" dirty="0"/>
                  <a:t>. So,</a:t>
                </a:r>
                <a:r>
                  <a:rPr lang="en-US" baseline="0" dirty="0"/>
                  <a:t> that our new hypothesis is in the form of a matrix, given by</a:t>
                </a:r>
              </a:p>
              <a:p>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h</m:t>
                        </m:r>
                      </m:e>
                      <m:sub>
                        <m:r>
                          <a:rPr lang="en-US" sz="1200" i="1">
                            <a:latin typeface="Cambria Math" panose="02040503050406030204" pitchFamily="18" charset="0"/>
                            <a:ea typeface="Cambria Math" panose="02040503050406030204" pitchFamily="18" charset="0"/>
                          </a:rPr>
                          <m:t>𝜃</m:t>
                        </m:r>
                      </m:sub>
                    </m:sSub>
                    <m:d>
                      <m:dPr>
                        <m:ctrlPr>
                          <a:rPr lang="en-US" sz="1200" i="1">
                            <a:latin typeface="Cambria Math" panose="02040503050406030204" pitchFamily="18" charset="0"/>
                          </a:rPr>
                        </m:ctrlPr>
                      </m:dPr>
                      <m:e>
                        <m:r>
                          <a:rPr lang="en-US" sz="1200" i="1">
                            <a:latin typeface="Cambria Math" panose="02040503050406030204" pitchFamily="18" charset="0"/>
                          </a:rPr>
                          <m:t>𝑥</m:t>
                        </m:r>
                      </m:e>
                    </m:d>
                    <m:r>
                      <a:rPr lang="en-US" sz="120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𝜃</m:t>
                        </m:r>
                      </m:e>
                      <m:sup>
                        <m:r>
                          <a:rPr lang="en-US" sz="1200" i="1">
                            <a:latin typeface="Cambria Math" panose="02040503050406030204" pitchFamily="18" charset="0"/>
                            <a:ea typeface="Cambria Math" panose="02040503050406030204" pitchFamily="18" charset="0"/>
                          </a:rPr>
                          <m:t>𝑇</m:t>
                        </m:r>
                      </m:sup>
                    </m:sSup>
                    <m:r>
                      <a:rPr lang="en-US" sz="1200" i="1">
                        <a:latin typeface="Cambria Math" panose="02040503050406030204" pitchFamily="18" charset="0"/>
                        <a:ea typeface="Cambria Math" panose="02040503050406030204" pitchFamily="18" charset="0"/>
                      </a:rPr>
                      <m:t>𝑥</m:t>
                    </m:r>
                    <m:r>
                      <a:rPr lang="en-US" sz="1200" i="1">
                        <a:latin typeface="Cambria Math" panose="02040503050406030204" pitchFamily="18" charset="0"/>
                      </a:rPr>
                      <m:t>=</m:t>
                    </m:r>
                    <m:d>
                      <m:dPr>
                        <m:begChr m:val="["/>
                        <m:endChr m:val="]"/>
                        <m:ctrlPr>
                          <a:rPr lang="en-US" sz="1200" i="1" smtClean="0">
                            <a:latin typeface="Cambria Math" panose="02040503050406030204" pitchFamily="18" charset="0"/>
                          </a:rPr>
                        </m:ctrlPr>
                      </m:dPr>
                      <m:e>
                        <m:m>
                          <m:mPr>
                            <m:mcs>
                              <m:mc>
                                <m:mcPr>
                                  <m:count m:val="2"/>
                                  <m:mcJc m:val="center"/>
                                </m:mcPr>
                              </m:mc>
                            </m:mcs>
                            <m:ctrlPr>
                              <a:rPr lang="en-US" sz="1200" i="1" smtClean="0">
                                <a:latin typeface="Cambria Math" panose="02040503050406030204" pitchFamily="18" charset="0"/>
                              </a:rPr>
                            </m:ctrlPr>
                          </m:mPr>
                          <m:mr>
                            <m:e>
                              <m:m>
                                <m:mPr>
                                  <m:mcs>
                                    <m:mc>
                                      <m:mcPr>
                                        <m:count m:val="2"/>
                                        <m:mcJc m:val="center"/>
                                      </m:mcPr>
                                    </m:mc>
                                  </m:mcs>
                                  <m:ctrlPr>
                                    <a:rPr lang="en-US" sz="1200" i="1" smtClean="0">
                                      <a:latin typeface="Cambria Math" panose="02040503050406030204" pitchFamily="18" charset="0"/>
                                    </a:rPr>
                                  </m:ctrlPr>
                                </m:mPr>
                                <m:m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0</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e>
                                </m:mr>
                              </m:m>
                            </m:e>
                            <m:e>
                              <m:m>
                                <m:mPr>
                                  <m:mcs>
                                    <m:mc>
                                      <m:mcPr>
                                        <m:count m:val="2"/>
                                        <m:mcJc m:val="center"/>
                                      </m:mcPr>
                                    </m:mc>
                                  </m:mcs>
                                  <m:ctrlPr>
                                    <a:rPr lang="en-US" sz="1200" i="1" smtClean="0">
                                      <a:latin typeface="Cambria Math" panose="02040503050406030204" pitchFamily="18" charset="0"/>
                                    </a:rPr>
                                  </m:ctrlPr>
                                </m:mPr>
                                <m:mr>
                                  <m:e>
                                    <m:r>
                                      <m:rPr>
                                        <m:brk m:alnAt="7"/>
                                      </m:rPr>
                                      <a:rPr lang="en-US" sz="1200" i="1" smtClean="0">
                                        <a:latin typeface="Cambria Math" panose="02040503050406030204" pitchFamily="18" charset="0"/>
                                      </a:rPr>
                                      <m:t>⋯</m:t>
                                    </m:r>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𝑛</m:t>
                                        </m:r>
                                      </m:sub>
                                    </m:sSub>
                                  </m:e>
                                </m:mr>
                              </m:m>
                            </m:e>
                          </m:mr>
                        </m:m>
                      </m:e>
                    </m:d>
                  </m:oMath>
                </a14:m>
                <a:r>
                  <a:rPr lang="en-US" sz="1200" dirty="0">
                    <a:ea typeface="Cambria Math" panose="02040503050406030204" pitchFamily="18" charset="0"/>
                  </a:rPr>
                  <a:t> </a:t>
                </a:r>
                <a14:m>
                  <m:oMath xmlns:m="http://schemas.openxmlformats.org/officeDocument/2006/math">
                    <m:d>
                      <m:dPr>
                        <m:begChr m:val="["/>
                        <m:endChr m:val="]"/>
                        <m:ctrlPr>
                          <a:rPr lang="en-US" sz="1200" i="1">
                            <a:latin typeface="Cambria Math" panose="02040503050406030204" pitchFamily="18" charset="0"/>
                            <a:ea typeface="Cambria Math" panose="02040503050406030204" pitchFamily="18" charset="0"/>
                          </a:rPr>
                        </m:ctrlPr>
                      </m:dPr>
                      <m:e>
                        <m:m>
                          <m:mPr>
                            <m:mcs>
                              <m:mc>
                                <m:mcPr>
                                  <m:count m:val="1"/>
                                  <m:mcJc m:val="center"/>
                                </m:mcPr>
                              </m:mc>
                            </m:mcs>
                            <m:ctrlPr>
                              <a:rPr lang="en-US" sz="1200" i="1">
                                <a:latin typeface="Cambria Math" panose="02040503050406030204" pitchFamily="18" charset="0"/>
                                <a:ea typeface="Cambria Math" panose="02040503050406030204" pitchFamily="18" charset="0"/>
                              </a:rPr>
                            </m:ctrlPr>
                          </m:mPr>
                          <m:mr>
                            <m:e>
                              <m:m>
                                <m:mPr>
                                  <m:mcs>
                                    <m:mc>
                                      <m:mcPr>
                                        <m:count m:val="1"/>
                                        <m:mcJc m:val="center"/>
                                      </m:mcPr>
                                    </m:mc>
                                  </m:mcs>
                                  <m:ctrlPr>
                                    <a:rPr lang="en-US" sz="1200" i="1">
                                      <a:latin typeface="Cambria Math" panose="02040503050406030204" pitchFamily="18" charset="0"/>
                                      <a:ea typeface="Cambria Math" panose="02040503050406030204" pitchFamily="18" charset="0"/>
                                    </a:rPr>
                                  </m:ctrlPr>
                                </m:mPr>
                                <m:m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𝑥</m:t>
                                        </m:r>
                                      </m:e>
                                      <m:sub>
                                        <m:r>
                                          <a:rPr lang="en-US" sz="1200" i="1">
                                            <a:latin typeface="Cambria Math" panose="02040503050406030204" pitchFamily="18" charset="0"/>
                                            <a:ea typeface="Cambria Math" panose="02040503050406030204" pitchFamily="18" charset="0"/>
                                          </a:rPr>
                                          <m:t>0</m:t>
                                        </m:r>
                                      </m:sub>
                                    </m:sSub>
                                  </m:e>
                                </m:mr>
                                <m:m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𝑥</m:t>
                                        </m:r>
                                      </m:e>
                                      <m:sub>
                                        <m:r>
                                          <a:rPr lang="en-US" sz="1200" i="1">
                                            <a:latin typeface="Cambria Math" panose="02040503050406030204" pitchFamily="18" charset="0"/>
                                            <a:ea typeface="Cambria Math" panose="02040503050406030204" pitchFamily="18" charset="0"/>
                                          </a:rPr>
                                          <m:t>1</m:t>
                                        </m:r>
                                      </m:sub>
                                    </m:sSub>
                                  </m:e>
                                </m:mr>
                              </m:m>
                            </m:e>
                          </m:mr>
                          <m:mr>
                            <m:e>
                              <m:m>
                                <m:mPr>
                                  <m:mcs>
                                    <m:mc>
                                      <m:mcPr>
                                        <m:count m:val="1"/>
                                        <m:mcJc m:val="center"/>
                                      </m:mcPr>
                                    </m:mc>
                                  </m:mcs>
                                  <m:ctrlPr>
                                    <a:rPr lang="en-US" sz="1200" i="1">
                                      <a:latin typeface="Cambria Math" panose="02040503050406030204" pitchFamily="18" charset="0"/>
                                      <a:ea typeface="Cambria Math" panose="02040503050406030204" pitchFamily="18" charset="0"/>
                                    </a:rPr>
                                  </m:ctrlPr>
                                </m:mPr>
                                <m:mr>
                                  <m:e>
                                    <m:r>
                                      <m:rPr>
                                        <m:brk m:alnAt="7"/>
                                      </m:rPr>
                                      <a:rPr lang="en-US" sz="1200" i="1">
                                        <a:latin typeface="Cambria Math" panose="02040503050406030204" pitchFamily="18" charset="0"/>
                                        <a:ea typeface="Cambria Math" panose="02040503050406030204" pitchFamily="18" charset="0"/>
                                      </a:rPr>
                                      <m:t>⋮</m:t>
                                    </m:r>
                                  </m:e>
                                </m:mr>
                                <m:m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𝑥</m:t>
                                        </m:r>
                                      </m:e>
                                      <m:sub>
                                        <m:r>
                                          <a:rPr lang="en-US" sz="1200" i="1">
                                            <a:latin typeface="Cambria Math" panose="02040503050406030204" pitchFamily="18" charset="0"/>
                                            <a:ea typeface="Cambria Math" panose="02040503050406030204" pitchFamily="18" charset="0"/>
                                          </a:rPr>
                                          <m:t>𝑛</m:t>
                                        </m:r>
                                      </m:sub>
                                    </m:sSub>
                                  </m:e>
                                </m:mr>
                              </m:m>
                            </m:e>
                          </m:mr>
                        </m:m>
                      </m:e>
                    </m:d>
                  </m:oMath>
                </a14:m>
                <a:endParaRPr lang="en-US" dirty="0"/>
              </a:p>
              <a:p>
                <a:r>
                  <a:rPr lang="en-US" dirty="0"/>
                  <a:t>This is the mathematical operation for each row. </a:t>
                </a:r>
              </a:p>
            </p:txBody>
          </p:sp>
        </mc:Choice>
        <mc:Fallback xmlns="">
          <p:sp>
            <p:nvSpPr>
              <p:cNvPr id="3" name="Notes Placeholder 2"/>
              <p:cNvSpPr>
                <a:spLocks noGrp="1"/>
              </p:cNvSpPr>
              <p:nvPr>
                <p:ph type="body" idx="1"/>
              </p:nvPr>
            </p:nvSpPr>
            <p:spPr/>
            <p:txBody>
              <a:bodyPr/>
              <a:lstStyle/>
              <a:p>
                <a:r>
                  <a:rPr lang="en-US" dirty="0"/>
                  <a:t>We’re going to rewrite the hypothesis, </a:t>
                </a:r>
                <a:r>
                  <a:rPr lang="en-US" sz="1200" b="0" i="0">
                    <a:latin typeface="Cambria Math" panose="02040503050406030204" pitchFamily="18" charset="0"/>
                  </a:rPr>
                  <a:t>ℎ_</a:t>
                </a:r>
                <a:r>
                  <a:rPr lang="en-US" sz="1200" b="0" i="0">
                    <a:latin typeface="Cambria Math" panose="02040503050406030204" pitchFamily="18" charset="0"/>
                    <a:ea typeface="Cambria Math" panose="02040503050406030204" pitchFamily="18" charset="0"/>
                  </a:rPr>
                  <a:t>𝜃 </a:t>
                </a:r>
                <a:r>
                  <a:rPr lang="en-US" sz="1200" b="0" i="0">
                    <a:latin typeface="Cambria Math" panose="02040503050406030204" pitchFamily="18" charset="0"/>
                  </a:rPr>
                  <a:t>(𝑥)</a:t>
                </a:r>
                <a:r>
                  <a:rPr lang="en-US" dirty="0"/>
                  <a:t>, in matrix notation. We</a:t>
                </a:r>
                <a:r>
                  <a:rPr lang="en-US" baseline="0" dirty="0"/>
                  <a:t> write both the coefficients and features as column matrices, </a:t>
                </a:r>
                <a:r>
                  <a:rPr lang="en-US" i="0" baseline="0">
                    <a:latin typeface="Cambria Math" panose="02040503050406030204" pitchFamily="18" charset="0"/>
                    <a:ea typeface="Cambria Math" panose="02040503050406030204" pitchFamily="18" charset="0"/>
                  </a:rPr>
                  <a:t>𝜃</a:t>
                </a:r>
                <a:r>
                  <a:rPr lang="en-US" dirty="0"/>
                  <a:t> and </a:t>
                </a:r>
                <a:r>
                  <a:rPr lang="en-US" b="0" i="0">
                    <a:latin typeface="Cambria Math" panose="02040503050406030204" pitchFamily="18" charset="0"/>
                  </a:rPr>
                  <a:t>𝑥</a:t>
                </a:r>
                <a:r>
                  <a:rPr lang="en-US" dirty="0"/>
                  <a:t>, respectively.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ea typeface="Cambria Math" panose="02040503050406030204" pitchFamily="18" charset="0"/>
                  </a:rPr>
                  <a:t>𝜃</a:t>
                </a:r>
                <a:r>
                  <a:rPr lang="en-US" sz="1200" b="0" i="0">
                    <a:latin typeface="Cambria Math" panose="02040503050406030204" pitchFamily="18" charset="0"/>
                    <a:ea typeface="Cambria Math" panose="02040503050406030204" pitchFamily="18" charset="0"/>
                  </a:rPr>
                  <a:t>=[■8(</a:t>
                </a:r>
                <a:r>
                  <a:rPr lang="en-US" sz="1200" i="0">
                    <a:latin typeface="Cambria Math" panose="02040503050406030204" pitchFamily="18" charset="0"/>
                    <a:ea typeface="Cambria Math" panose="02040503050406030204" pitchFamily="18" charset="0"/>
                  </a:rPr>
                  <a:t>𝜃_</a:t>
                </a:r>
                <a:r>
                  <a:rPr lang="en-US" sz="1200" b="0" i="0">
                    <a:latin typeface="Cambria Math" panose="02040503050406030204" pitchFamily="18" charset="0"/>
                    <a:ea typeface="Cambria Math" panose="02040503050406030204" pitchFamily="18" charset="0"/>
                  </a:rPr>
                  <a:t>0@</a:t>
                </a:r>
                <a:r>
                  <a:rPr lang="en-US" sz="1200" i="0">
                    <a:latin typeface="Cambria Math" panose="02040503050406030204" pitchFamily="18" charset="0"/>
                    <a:ea typeface="Cambria Math" panose="02040503050406030204" pitchFamily="18" charset="0"/>
                  </a:rPr>
                  <a:t>𝜃_</a:t>
                </a:r>
                <a:r>
                  <a:rPr lang="en-US" sz="1200" b="0" i="0">
                    <a:latin typeface="Cambria Math" panose="02040503050406030204" pitchFamily="18" charset="0"/>
                    <a:ea typeface="Cambria Math" panose="02040503050406030204" pitchFamily="18" charset="0"/>
                  </a:rPr>
                  <a:t>1@■8(</a:t>
                </a:r>
                <a:r>
                  <a:rPr lang="en-US" sz="1200" i="0">
                    <a:latin typeface="Cambria Math" panose="02040503050406030204" pitchFamily="18" charset="0"/>
                    <a:ea typeface="Cambria Math" panose="02040503050406030204" pitchFamily="18" charset="0"/>
                  </a:rPr>
                  <a:t>⋮@𝜃_</a:t>
                </a:r>
                <a:r>
                  <a:rPr lang="en-US" sz="1200" b="0" i="0">
                    <a:latin typeface="Cambria Math" panose="02040503050406030204" pitchFamily="18" charset="0"/>
                    <a:ea typeface="Cambria Math" panose="02040503050406030204" pitchFamily="18" charset="0"/>
                  </a:rPr>
                  <a:t>𝑛 ))]  𝑎𝑛𝑑  𝑥=[■8(𝑥_0@𝑥_1@■8(</a:t>
                </a:r>
                <a:r>
                  <a:rPr lang="en-US" sz="1200" i="0">
                    <a:latin typeface="Cambria Math" panose="02040503050406030204" pitchFamily="18" charset="0"/>
                    <a:ea typeface="Cambria Math" panose="02040503050406030204" pitchFamily="18" charset="0"/>
                  </a:rPr>
                  <a:t>⋮@</a:t>
                </a:r>
                <a:r>
                  <a:rPr lang="en-US" sz="1200" b="0" i="0">
                    <a:latin typeface="Cambria Math" panose="02040503050406030204" pitchFamily="18" charset="0"/>
                    <a:ea typeface="Cambria Math" panose="02040503050406030204" pitchFamily="18" charset="0"/>
                  </a:rPr>
                  <a:t>𝑥_𝑛 ))]</a:t>
                </a:r>
                <a:endParaRPr lang="en-US" dirty="0"/>
              </a:p>
              <a:p>
                <a:r>
                  <a:rPr lang="en-US" dirty="0"/>
                  <a:t>Then, we take the transpose of matrix, </a:t>
                </a:r>
                <a:r>
                  <a:rPr lang="en-US" i="0">
                    <a:latin typeface="Cambria Math" panose="02040503050406030204" pitchFamily="18" charset="0"/>
                    <a:ea typeface="Cambria Math" panose="02040503050406030204" pitchFamily="18" charset="0"/>
                  </a:rPr>
                  <a:t>𝜃</a:t>
                </a:r>
                <a:r>
                  <a:rPr lang="en-US" dirty="0"/>
                  <a:t>, and</a:t>
                </a:r>
                <a:r>
                  <a:rPr lang="en-US" baseline="0" dirty="0"/>
                  <a:t> multiply it by the matrix, </a:t>
                </a:r>
                <a:r>
                  <a:rPr lang="en-US" b="0" i="0" baseline="0">
                    <a:latin typeface="Cambria Math" panose="02040503050406030204" pitchFamily="18" charset="0"/>
                  </a:rPr>
                  <a:t>𝑥</a:t>
                </a:r>
                <a:r>
                  <a:rPr lang="en-US" dirty="0"/>
                  <a:t>. So,</a:t>
                </a:r>
                <a:r>
                  <a:rPr lang="en-US" baseline="0" dirty="0"/>
                  <a:t> that our new hypothesis is in the form of a matrix, given by</a:t>
                </a:r>
              </a:p>
              <a:p>
                <a:r>
                  <a:rPr lang="en-US" sz="1200" i="0">
                    <a:latin typeface="Cambria Math" panose="02040503050406030204" pitchFamily="18" charset="0"/>
                  </a:rPr>
                  <a:t>ℎ_</a:t>
                </a:r>
                <a:r>
                  <a:rPr lang="en-US" sz="1200" i="0">
                    <a:latin typeface="Cambria Math" panose="02040503050406030204" pitchFamily="18" charset="0"/>
                    <a:ea typeface="Cambria Math" panose="02040503050406030204" pitchFamily="18" charset="0"/>
                  </a:rPr>
                  <a:t>𝜃 </a:t>
                </a:r>
                <a:r>
                  <a:rPr lang="en-US" sz="1200" i="0">
                    <a:latin typeface="Cambria Math" panose="02040503050406030204" pitchFamily="18" charset="0"/>
                  </a:rPr>
                  <a:t>(𝑥)</a:t>
                </a:r>
                <a:r>
                  <a:rPr lang="en-US" sz="1200" i="0">
                    <a:latin typeface="Cambria Math" panose="02040503050406030204" pitchFamily="18" charset="0"/>
                    <a:ea typeface="Cambria Math" panose="02040503050406030204" pitchFamily="18" charset="0"/>
                  </a:rPr>
                  <a:t>=𝜃^𝑇 𝑥</a:t>
                </a:r>
                <a:r>
                  <a:rPr lang="en-US" sz="1200" i="0">
                    <a:latin typeface="Cambria Math" panose="02040503050406030204" pitchFamily="18" charset="0"/>
                  </a:rPr>
                  <a:t>=[■8(■8(</a:t>
                </a:r>
                <a:r>
                  <a:rPr lang="en-US" sz="1200" i="0">
                    <a:latin typeface="Cambria Math" panose="02040503050406030204" pitchFamily="18" charset="0"/>
                    <a:ea typeface="Cambria Math" panose="02040503050406030204" pitchFamily="18" charset="0"/>
                  </a:rPr>
                  <a:t>𝜃_0&amp;𝜃_</a:t>
                </a:r>
                <a:r>
                  <a:rPr lang="en-US" sz="1200" b="0" i="0">
                    <a:latin typeface="Cambria Math" panose="02040503050406030204" pitchFamily="18" charset="0"/>
                    <a:ea typeface="Cambria Math" panose="02040503050406030204" pitchFamily="18" charset="0"/>
                  </a:rPr>
                  <a:t>1 )&amp;■8(</a:t>
                </a:r>
                <a:r>
                  <a:rPr lang="en-US" sz="1200" i="0">
                    <a:latin typeface="Cambria Math" panose="02040503050406030204" pitchFamily="18" charset="0"/>
                  </a:rPr>
                  <a:t>⋯&amp;</a:t>
                </a:r>
                <a:r>
                  <a:rPr lang="en-US" sz="1200" i="0">
                    <a:latin typeface="Cambria Math" panose="02040503050406030204" pitchFamily="18" charset="0"/>
                    <a:ea typeface="Cambria Math" panose="02040503050406030204" pitchFamily="18" charset="0"/>
                  </a:rPr>
                  <a:t>𝜃_</a:t>
                </a:r>
                <a:r>
                  <a:rPr lang="en-US" sz="1200" b="0" i="0">
                    <a:latin typeface="Cambria Math" panose="02040503050406030204" pitchFamily="18" charset="0"/>
                    <a:ea typeface="Cambria Math" panose="02040503050406030204" pitchFamily="18" charset="0"/>
                  </a:rPr>
                  <a:t>𝑛 ))]</a:t>
                </a:r>
                <a:r>
                  <a:rPr lang="en-US" sz="1200" dirty="0">
                    <a:ea typeface="Cambria Math" panose="02040503050406030204" pitchFamily="18" charset="0"/>
                  </a:rPr>
                  <a:t> </a:t>
                </a:r>
                <a:r>
                  <a:rPr lang="en-US" sz="1200" i="0">
                    <a:latin typeface="Cambria Math" panose="02040503050406030204" pitchFamily="18" charset="0"/>
                    <a:ea typeface="Cambria Math" panose="02040503050406030204" pitchFamily="18" charset="0"/>
                  </a:rPr>
                  <a:t>[■8(■8(𝑥_0@𝑥_1 )@■8(⋮@𝑥_𝑛 ))]</a:t>
                </a:r>
                <a:endParaRPr lang="en-US" dirty="0"/>
              </a:p>
              <a:p>
                <a:r>
                  <a:rPr lang="en-US" dirty="0"/>
                  <a:t>This is the mathematical operation for each row. </a:t>
                </a:r>
              </a:p>
            </p:txBody>
          </p:sp>
        </mc:Fallback>
      </mc:AlternateContent>
      <p:sp>
        <p:nvSpPr>
          <p:cNvPr id="4" name="Slide Number Placeholder 3"/>
          <p:cNvSpPr>
            <a:spLocks noGrp="1"/>
          </p:cNvSpPr>
          <p:nvPr>
            <p:ph type="sldNum" sz="quarter" idx="5"/>
          </p:nvPr>
        </p:nvSpPr>
        <p:spPr/>
        <p:txBody>
          <a:bodyPr/>
          <a:lstStyle/>
          <a:p>
            <a:fld id="{0121AE29-B45F-F242-8D61-DBE0B535E348}" type="slidenum">
              <a:rPr lang="en-US" smtClean="0"/>
              <a:t>12</a:t>
            </a:fld>
            <a:endParaRPr lang="en-US"/>
          </a:p>
        </p:txBody>
      </p:sp>
    </p:spTree>
    <p:extLst>
      <p:ext uri="{BB962C8B-B14F-4D97-AF65-F5344CB8AC3E}">
        <p14:creationId xmlns:p14="http://schemas.microsoft.com/office/powerpoint/2010/main" val="3168988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mathematical operation for each row. We note that data set has been transposed. The output of multiplying the row matrix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with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×6</m:t>
                    </m:r>
                  </m:oMath>
                </a14:m>
                <a:r>
                  <a:rPr lang="en-US" dirty="0"/>
                  <a:t> dimensions</a:t>
                </a:r>
                <a:r>
                  <a:rPr lang="en-US" baseline="0" dirty="0"/>
                  <a:t> </a:t>
                </a:r>
                <a:r>
                  <a:rPr lang="en-US" dirty="0"/>
                  <a:t>with the whole</a:t>
                </a:r>
                <a:r>
                  <a:rPr lang="en-US" baseline="0" dirty="0"/>
                  <a:t> data set for </a:t>
                </a:r>
                <a14:m>
                  <m:oMath xmlns:m="http://schemas.openxmlformats.org/officeDocument/2006/math">
                    <m:r>
                      <a:rPr lang="en-US" b="0" i="1" baseline="0" smtClean="0">
                        <a:latin typeface="Cambria Math" panose="02040503050406030204" pitchFamily="18" charset="0"/>
                      </a:rPr>
                      <m:t>𝑥</m:t>
                    </m:r>
                  </m:oMath>
                </a14:m>
                <a:r>
                  <a:rPr lang="en-US" dirty="0"/>
                  <a:t> with </a:t>
                </a:r>
                <a14:m>
                  <m:oMath xmlns:m="http://schemas.openxmlformats.org/officeDocument/2006/math">
                    <m:r>
                      <a:rPr lang="en-US" b="0" i="1" smtClean="0">
                        <a:latin typeface="Cambria Math" panose="02040503050406030204" pitchFamily="18" charset="0"/>
                      </a:rPr>
                      <m:t>6</m:t>
                    </m:r>
                    <m:r>
                      <a:rPr lang="en-US" b="0" i="1" smtClean="0">
                        <a:latin typeface="Cambria Math" panose="02040503050406030204" pitchFamily="18" charset="0"/>
                        <a:ea typeface="Cambria Math" panose="02040503050406030204" pitchFamily="18" charset="0"/>
                      </a:rPr>
                      <m:t>×392</m:t>
                    </m:r>
                  </m:oMath>
                </a14:m>
                <a:r>
                  <a:rPr lang="en-US" dirty="0"/>
                  <a:t> dimension</a:t>
                </a:r>
                <a:r>
                  <a:rPr lang="en-US" baseline="0" dirty="0"/>
                  <a:t> is a hypothesis that is a row matrix with </a:t>
                </a:r>
                <a14:m>
                  <m:oMath xmlns:m="http://schemas.openxmlformats.org/officeDocument/2006/math">
                    <m:r>
                      <a:rPr lang="en-US" b="0" i="1" baseline="0" smtClean="0">
                        <a:latin typeface="Cambria Math" panose="02040503050406030204" pitchFamily="18" charset="0"/>
                      </a:rPr>
                      <m:t>1</m:t>
                    </m:r>
                    <m:r>
                      <a:rPr lang="en-US" b="0" i="1" baseline="0" smtClean="0">
                        <a:latin typeface="Cambria Math" panose="02040503050406030204" pitchFamily="18" charset="0"/>
                        <a:ea typeface="Cambria Math" panose="02040503050406030204" pitchFamily="18" charset="0"/>
                      </a:rPr>
                      <m:t>×392</m:t>
                    </m:r>
                  </m:oMath>
                </a14:m>
                <a:r>
                  <a:rPr lang="en-US" dirty="0"/>
                  <a:t> dimension.</a:t>
                </a:r>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matrix </a:t>
                </a:r>
                <a14:m>
                  <m:oMath xmlns:m="http://schemas.openxmlformats.org/officeDocument/2006/math">
                    <m:r>
                      <a:rPr lang="en-US" b="0" i="1" baseline="0" smtClean="0">
                        <a:latin typeface="Cambria Math" panose="02040503050406030204" pitchFamily="18" charset="0"/>
                      </a:rPr>
                      <m:t>𝑦</m:t>
                    </m:r>
                  </m:oMath>
                </a14:m>
                <a:r>
                  <a:rPr lang="en-US" dirty="0"/>
                  <a:t>, which is the 7</a:t>
                </a:r>
                <a:r>
                  <a:rPr lang="en-US" baseline="30000" dirty="0"/>
                  <a:t>th</a:t>
                </a:r>
                <a:r>
                  <a:rPr lang="en-US" dirty="0"/>
                  <a:t> row in the</a:t>
                </a:r>
                <a:r>
                  <a:rPr lang="en-US" baseline="0" dirty="0"/>
                  <a:t> transposed data set, is also a </a:t>
                </a:r>
                <a:endParaRPr lang="en-US" dirty="0"/>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mathematical operation for each row. We note that data set has been transposed. The output of multiplying the row matrix </a:t>
                </a:r>
                <a:r>
                  <a:rPr lang="en-US" i="0">
                    <a:latin typeface="Cambria Math" panose="02040503050406030204" pitchFamily="18" charset="0"/>
                    <a:ea typeface="Cambria Math" panose="02040503050406030204" pitchFamily="18" charset="0"/>
                  </a:rPr>
                  <a:t>𝜃</a:t>
                </a:r>
                <a:r>
                  <a:rPr lang="en-US" dirty="0"/>
                  <a:t> with </a:t>
                </a:r>
                <a:r>
                  <a:rPr lang="en-US" b="0" i="0">
                    <a:latin typeface="Cambria Math" panose="02040503050406030204" pitchFamily="18" charset="0"/>
                  </a:rPr>
                  <a:t>1</a:t>
                </a:r>
                <a:r>
                  <a:rPr lang="en-US" b="0" i="0">
                    <a:latin typeface="Cambria Math" panose="02040503050406030204" pitchFamily="18" charset="0"/>
                    <a:ea typeface="Cambria Math" panose="02040503050406030204" pitchFamily="18" charset="0"/>
                  </a:rPr>
                  <a:t>×6</a:t>
                </a:r>
                <a:r>
                  <a:rPr lang="en-US" dirty="0"/>
                  <a:t> dimensions</a:t>
                </a:r>
                <a:r>
                  <a:rPr lang="en-US" baseline="0" dirty="0"/>
                  <a:t> </a:t>
                </a:r>
                <a:r>
                  <a:rPr lang="en-US" dirty="0"/>
                  <a:t>with the whole</a:t>
                </a:r>
                <a:r>
                  <a:rPr lang="en-US" baseline="0" dirty="0"/>
                  <a:t> data set for </a:t>
                </a:r>
                <a:r>
                  <a:rPr lang="en-US" b="0" i="0" baseline="0">
                    <a:latin typeface="Cambria Math" panose="02040503050406030204" pitchFamily="18" charset="0"/>
                  </a:rPr>
                  <a:t>𝑥</a:t>
                </a:r>
                <a:r>
                  <a:rPr lang="en-US" dirty="0"/>
                  <a:t> with </a:t>
                </a:r>
                <a:r>
                  <a:rPr lang="en-US" b="0" i="0">
                    <a:latin typeface="Cambria Math" panose="02040503050406030204" pitchFamily="18" charset="0"/>
                  </a:rPr>
                  <a:t>6</a:t>
                </a:r>
                <a:r>
                  <a:rPr lang="en-US" b="0" i="0">
                    <a:latin typeface="Cambria Math" panose="02040503050406030204" pitchFamily="18" charset="0"/>
                    <a:ea typeface="Cambria Math" panose="02040503050406030204" pitchFamily="18" charset="0"/>
                  </a:rPr>
                  <a:t>×392</a:t>
                </a:r>
                <a:r>
                  <a:rPr lang="en-US" dirty="0"/>
                  <a:t> dimension</a:t>
                </a:r>
                <a:r>
                  <a:rPr lang="en-US" baseline="0" dirty="0"/>
                  <a:t> is a hypothesis that is a row matrix with </a:t>
                </a:r>
                <a:r>
                  <a:rPr lang="en-US" b="0" i="0" baseline="0">
                    <a:latin typeface="Cambria Math" panose="02040503050406030204" pitchFamily="18" charset="0"/>
                  </a:rPr>
                  <a:t>1</a:t>
                </a:r>
                <a:r>
                  <a:rPr lang="en-US" b="0" i="0" baseline="0">
                    <a:latin typeface="Cambria Math" panose="02040503050406030204" pitchFamily="18" charset="0"/>
                    <a:ea typeface="Cambria Math" panose="02040503050406030204" pitchFamily="18" charset="0"/>
                  </a:rPr>
                  <a:t>×392</a:t>
                </a:r>
                <a:r>
                  <a:rPr lang="en-US" dirty="0"/>
                  <a:t> dimension.</a:t>
                </a:r>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matrix </a:t>
                </a:r>
                <a:r>
                  <a:rPr lang="en-US" b="0" i="0" baseline="0">
                    <a:latin typeface="Cambria Math" panose="02040503050406030204" pitchFamily="18" charset="0"/>
                  </a:rPr>
                  <a:t>𝑦</a:t>
                </a:r>
                <a:r>
                  <a:rPr lang="en-US" dirty="0"/>
                  <a:t>, which is the 7</a:t>
                </a:r>
                <a:r>
                  <a:rPr lang="en-US" baseline="30000" dirty="0"/>
                  <a:t>th</a:t>
                </a:r>
                <a:r>
                  <a:rPr lang="en-US" dirty="0"/>
                  <a:t> row in the</a:t>
                </a:r>
                <a:r>
                  <a:rPr lang="en-US" baseline="0" dirty="0"/>
                  <a:t> transposed data set, is also a </a:t>
                </a:r>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fld id="{0121AE29-B45F-F242-8D61-DBE0B535E348}" type="slidenum">
              <a:rPr lang="en-US" smtClean="0"/>
              <a:t>13</a:t>
            </a:fld>
            <a:endParaRPr lang="en-US"/>
          </a:p>
        </p:txBody>
      </p:sp>
    </p:spTree>
    <p:extLst>
      <p:ext uri="{BB962C8B-B14F-4D97-AF65-F5344CB8AC3E}">
        <p14:creationId xmlns:p14="http://schemas.microsoft.com/office/powerpoint/2010/main" val="4052745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To get the cost-function, we first subtract the output feature, </a:t>
                </a:r>
                <a14:m>
                  <m:oMath xmlns:m="http://schemas.openxmlformats.org/officeDocument/2006/math">
                    <m:r>
                      <a:rPr lang="en-US" b="0" i="1" smtClean="0">
                        <a:latin typeface="Cambria Math" panose="02040503050406030204" pitchFamily="18" charset="0"/>
                      </a:rPr>
                      <m:t>𝑦</m:t>
                    </m:r>
                  </m:oMath>
                </a14:m>
                <a:r>
                  <a:rPr lang="en-US" dirty="0"/>
                  <a:t>, from the hypothesis,</a:t>
                </a:r>
                <a:r>
                  <a:rPr lang="en-US" baseline="0" dirty="0"/>
                  <a:t> where the column, </a:t>
                </a:r>
                <a14:m>
                  <m:oMath xmlns:m="http://schemas.openxmlformats.org/officeDocument/2006/math">
                    <m:r>
                      <a:rPr lang="en-US" sz="1200" b="0" i="1" smtClean="0">
                        <a:latin typeface="Cambria Math" panose="02040503050406030204" pitchFamily="18" charset="0"/>
                      </a:rPr>
                      <m:t>𝑦</m:t>
                    </m:r>
                  </m:oMath>
                </a14:m>
                <a:r>
                  <a:rPr lang="en-US" dirty="0"/>
                  <a:t>, is a column</a:t>
                </a:r>
                <a:r>
                  <a:rPr lang="en-US" baseline="0" dirty="0"/>
                  <a:t> matrix, given by </a:t>
                </a:r>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𝑦</m:t>
                      </m:r>
                      <m:r>
                        <a:rPr lang="en-US" sz="1200" b="0" i="1" smtClean="0">
                          <a:latin typeface="Cambria Math" panose="02040503050406030204" pitchFamily="18" charset="0"/>
                          <a:ea typeface="Cambria Math" panose="02040503050406030204" pitchFamily="18" charset="0"/>
                        </a:rPr>
                        <m:t>=</m:t>
                      </m:r>
                      <m:d>
                        <m:dPr>
                          <m:begChr m:val="["/>
                          <m:endChr m:val="]"/>
                          <m:ctrlPr>
                            <a:rPr lang="en-US" sz="12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1200" i="1">
                                  <a:latin typeface="Cambria Math" panose="02040503050406030204" pitchFamily="18" charset="0"/>
                                  <a:ea typeface="Cambria Math" panose="02040503050406030204" pitchFamily="18" charset="0"/>
                                </a:rPr>
                              </m:ctrlPr>
                            </m:mPr>
                            <m:mr>
                              <m:e>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𝑦</m:t>
                                    </m:r>
                                  </m:e>
                                  <m:sub>
                                    <m:r>
                                      <a:rPr lang="en-US" sz="1200" b="0" i="1" smtClean="0">
                                        <a:latin typeface="Cambria Math" panose="02040503050406030204" pitchFamily="18" charset="0"/>
                                        <a:ea typeface="Cambria Math" panose="02040503050406030204" pitchFamily="18" charset="0"/>
                                      </a:rPr>
                                      <m:t>0</m:t>
                                    </m:r>
                                  </m:sub>
                                </m:sSub>
                              </m:e>
                            </m:mr>
                            <m:mr>
                              <m:e>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𝑦</m:t>
                                    </m:r>
                                  </m:e>
                                  <m:sub>
                                    <m:r>
                                      <a:rPr lang="en-US" sz="1200" i="1">
                                        <a:latin typeface="Cambria Math" panose="02040503050406030204" pitchFamily="18" charset="0"/>
                                        <a:ea typeface="Cambria Math" panose="02040503050406030204" pitchFamily="18" charset="0"/>
                                      </a:rPr>
                                      <m:t>0</m:t>
                                    </m:r>
                                  </m:sub>
                                </m:sSub>
                              </m:e>
                            </m:mr>
                            <m:mr>
                              <m:e>
                                <m:m>
                                  <m:mPr>
                                    <m:mcs>
                                      <m:mc>
                                        <m:mcPr>
                                          <m:count m:val="1"/>
                                          <m:mcJc m:val="center"/>
                                        </m:mcPr>
                                      </m:mc>
                                    </m:mcs>
                                    <m:ctrlPr>
                                      <a:rPr lang="en-US" sz="1200" i="1">
                                        <a:latin typeface="Cambria Math" panose="02040503050406030204" pitchFamily="18" charset="0"/>
                                        <a:ea typeface="Cambria Math" panose="02040503050406030204" pitchFamily="18" charset="0"/>
                                      </a:rPr>
                                    </m:ctrlPr>
                                  </m:mPr>
                                  <m:mr>
                                    <m:e>
                                      <m:r>
                                        <m:rPr>
                                          <m:brk m:alnAt="7"/>
                                        </m:rPr>
                                        <a:rPr lang="en-US" sz="1200" i="1" smtClean="0">
                                          <a:latin typeface="Cambria Math" panose="02040503050406030204" pitchFamily="18" charset="0"/>
                                          <a:ea typeface="Cambria Math" panose="02040503050406030204" pitchFamily="18" charset="0"/>
                                        </a:rPr>
                                        <m:t>⋮</m:t>
                                      </m:r>
                                    </m:e>
                                  </m:mr>
                                  <m:mr>
                                    <m:e>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𝑦</m:t>
                                          </m:r>
                                        </m:e>
                                        <m:sub>
                                          <m:r>
                                            <a:rPr lang="en-US" sz="1200" b="0" i="1" smtClean="0">
                                              <a:latin typeface="Cambria Math" panose="02040503050406030204" pitchFamily="18" charset="0"/>
                                              <a:ea typeface="Cambria Math" panose="02040503050406030204" pitchFamily="18" charset="0"/>
                                            </a:rPr>
                                            <m:t>𝑛</m:t>
                                          </m:r>
                                        </m:sub>
                                      </m:sSub>
                                    </m:e>
                                  </m:mr>
                                </m:m>
                              </m:e>
                            </m:mr>
                          </m:m>
                        </m:e>
                      </m:d>
                    </m:oMath>
                  </m:oMathPara>
                </a14:m>
                <a:endParaRPr lang="en-US" dirty="0"/>
              </a:p>
              <a:p>
                <a:r>
                  <a:rPr lang="en-US" dirty="0"/>
                  <a:t>Thus, the difference is now written as</a:t>
                </a:r>
              </a:p>
              <a:p>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h</m:t>
                        </m:r>
                      </m:e>
                      <m:sub>
                        <m:r>
                          <a:rPr lang="en-US" sz="1200" i="1">
                            <a:latin typeface="Cambria Math" panose="02040503050406030204" pitchFamily="18" charset="0"/>
                            <a:ea typeface="Cambria Math" panose="02040503050406030204" pitchFamily="18" charset="0"/>
                          </a:rPr>
                          <m:t>𝜃</m:t>
                        </m:r>
                      </m:sub>
                    </m:sSub>
                    <m:d>
                      <m:dPr>
                        <m:ctrlPr>
                          <a:rPr lang="en-US" sz="1200" i="1">
                            <a:latin typeface="Cambria Math" panose="02040503050406030204" pitchFamily="18" charset="0"/>
                          </a:rPr>
                        </m:ctrlPr>
                      </m:dPr>
                      <m:e>
                        <m:r>
                          <a:rPr lang="en-US" sz="1200" i="1">
                            <a:latin typeface="Cambria Math" panose="02040503050406030204" pitchFamily="18" charset="0"/>
                          </a:rPr>
                          <m:t>𝑥</m:t>
                        </m:r>
                      </m:e>
                    </m:d>
                    <m:r>
                      <a:rPr lang="en-US" sz="1200" b="0" i="1" smtClean="0">
                        <a:latin typeface="Cambria Math" panose="02040503050406030204" pitchFamily="18" charset="0"/>
                      </a:rPr>
                      <m:t>−</m:t>
                    </m:r>
                    <m:r>
                      <a:rPr lang="en-US" sz="1200" b="0" i="1" smtClean="0">
                        <a:latin typeface="Cambria Math" panose="02040503050406030204" pitchFamily="18" charset="0"/>
                      </a:rPr>
                      <m:t>𝑦</m:t>
                    </m:r>
                    <m:r>
                      <a:rPr lang="en-US" sz="120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𝜃</m:t>
                        </m:r>
                      </m:e>
                      <m:sup>
                        <m:r>
                          <a:rPr lang="en-US" sz="1200" i="1">
                            <a:latin typeface="Cambria Math" panose="02040503050406030204" pitchFamily="18" charset="0"/>
                            <a:ea typeface="Cambria Math" panose="02040503050406030204" pitchFamily="18" charset="0"/>
                          </a:rPr>
                          <m:t>𝑇</m:t>
                        </m:r>
                      </m:sup>
                    </m:sSup>
                    <m:r>
                      <a:rPr lang="en-US" sz="1200" i="1">
                        <a:latin typeface="Cambria Math" panose="02040503050406030204" pitchFamily="18" charset="0"/>
                        <a:ea typeface="Cambria Math" panose="02040503050406030204" pitchFamily="18" charset="0"/>
                      </a:rPr>
                      <m:t>𝑥</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𝑦</m:t>
                    </m:r>
                    <m:r>
                      <a:rPr lang="en-US" sz="1200" i="1">
                        <a:latin typeface="Cambria Math" panose="02040503050406030204" pitchFamily="18" charset="0"/>
                      </a:rPr>
                      <m:t>=</m:t>
                    </m:r>
                    <m:d>
                      <m:dPr>
                        <m:begChr m:val="["/>
                        <m:endChr m:val="]"/>
                        <m:ctrlPr>
                          <a:rPr lang="en-US" sz="1200" i="1" smtClean="0">
                            <a:latin typeface="Cambria Math" panose="02040503050406030204" pitchFamily="18" charset="0"/>
                          </a:rPr>
                        </m:ctrlPr>
                      </m:dPr>
                      <m:e>
                        <m:m>
                          <m:mPr>
                            <m:mcs>
                              <m:mc>
                                <m:mcPr>
                                  <m:count m:val="2"/>
                                  <m:mcJc m:val="center"/>
                                </m:mcPr>
                              </m:mc>
                            </m:mcs>
                            <m:ctrlPr>
                              <a:rPr lang="en-US" sz="1200" i="1" smtClean="0">
                                <a:latin typeface="Cambria Math" panose="02040503050406030204" pitchFamily="18" charset="0"/>
                              </a:rPr>
                            </m:ctrlPr>
                          </m:mPr>
                          <m:mr>
                            <m:e>
                              <m:m>
                                <m:mPr>
                                  <m:mcs>
                                    <m:mc>
                                      <m:mcPr>
                                        <m:count m:val="2"/>
                                        <m:mcJc m:val="center"/>
                                      </m:mcPr>
                                    </m:mc>
                                  </m:mcs>
                                  <m:ctrlPr>
                                    <a:rPr lang="en-US" sz="1200" i="1" smtClean="0">
                                      <a:latin typeface="Cambria Math" panose="02040503050406030204" pitchFamily="18" charset="0"/>
                                    </a:rPr>
                                  </m:ctrlPr>
                                </m:mPr>
                                <m:m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0</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e>
                                </m:mr>
                              </m:m>
                            </m:e>
                            <m:e>
                              <m:m>
                                <m:mPr>
                                  <m:mcs>
                                    <m:mc>
                                      <m:mcPr>
                                        <m:count m:val="2"/>
                                        <m:mcJc m:val="center"/>
                                      </m:mcPr>
                                    </m:mc>
                                  </m:mcs>
                                  <m:ctrlPr>
                                    <a:rPr lang="en-US" sz="1200" i="1" smtClean="0">
                                      <a:latin typeface="Cambria Math" panose="02040503050406030204" pitchFamily="18" charset="0"/>
                                    </a:rPr>
                                  </m:ctrlPr>
                                </m:mPr>
                                <m:mr>
                                  <m:e>
                                    <m:r>
                                      <m:rPr>
                                        <m:brk m:alnAt="7"/>
                                      </m:rPr>
                                      <a:rPr lang="en-US" sz="1200" i="1" smtClean="0">
                                        <a:latin typeface="Cambria Math" panose="02040503050406030204" pitchFamily="18" charset="0"/>
                                      </a:rPr>
                                      <m:t>⋯</m:t>
                                    </m:r>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𝑛</m:t>
                                        </m:r>
                                      </m:sub>
                                    </m:sSub>
                                  </m:e>
                                </m:mr>
                              </m:m>
                            </m:e>
                          </m:mr>
                        </m:m>
                      </m:e>
                    </m:d>
                  </m:oMath>
                </a14:m>
                <a:r>
                  <a:rPr lang="en-US" sz="1200" dirty="0">
                    <a:ea typeface="Cambria Math" panose="02040503050406030204" pitchFamily="18" charset="0"/>
                  </a:rPr>
                  <a:t> </a:t>
                </a:r>
                <a14:m>
                  <m:oMath xmlns:m="http://schemas.openxmlformats.org/officeDocument/2006/math">
                    <m:d>
                      <m:dPr>
                        <m:begChr m:val="["/>
                        <m:endChr m:val="]"/>
                        <m:ctrlPr>
                          <a:rPr lang="en-US" sz="1200" i="1">
                            <a:latin typeface="Cambria Math" panose="02040503050406030204" pitchFamily="18" charset="0"/>
                            <a:ea typeface="Cambria Math" panose="02040503050406030204" pitchFamily="18" charset="0"/>
                          </a:rPr>
                        </m:ctrlPr>
                      </m:dPr>
                      <m:e>
                        <m:m>
                          <m:mPr>
                            <m:mcs>
                              <m:mc>
                                <m:mcPr>
                                  <m:count m:val="1"/>
                                  <m:mcJc m:val="center"/>
                                </m:mcPr>
                              </m:mc>
                            </m:mcs>
                            <m:ctrlPr>
                              <a:rPr lang="en-US" sz="1200" i="1">
                                <a:latin typeface="Cambria Math" panose="02040503050406030204" pitchFamily="18" charset="0"/>
                                <a:ea typeface="Cambria Math" panose="02040503050406030204" pitchFamily="18" charset="0"/>
                              </a:rPr>
                            </m:ctrlPr>
                          </m:mPr>
                          <m:mr>
                            <m:e>
                              <m:m>
                                <m:mPr>
                                  <m:mcs>
                                    <m:mc>
                                      <m:mcPr>
                                        <m:count m:val="1"/>
                                        <m:mcJc m:val="center"/>
                                      </m:mcPr>
                                    </m:mc>
                                  </m:mcs>
                                  <m:ctrlPr>
                                    <a:rPr lang="en-US" sz="1200" i="1">
                                      <a:latin typeface="Cambria Math" panose="02040503050406030204" pitchFamily="18" charset="0"/>
                                      <a:ea typeface="Cambria Math" panose="02040503050406030204" pitchFamily="18" charset="0"/>
                                    </a:rPr>
                                  </m:ctrlPr>
                                </m:mPr>
                                <m:m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𝑥</m:t>
                                        </m:r>
                                      </m:e>
                                      <m:sub>
                                        <m:r>
                                          <a:rPr lang="en-US" sz="1200" i="1">
                                            <a:latin typeface="Cambria Math" panose="02040503050406030204" pitchFamily="18" charset="0"/>
                                            <a:ea typeface="Cambria Math" panose="02040503050406030204" pitchFamily="18" charset="0"/>
                                          </a:rPr>
                                          <m:t>0</m:t>
                                        </m:r>
                                      </m:sub>
                                    </m:sSub>
                                  </m:e>
                                </m:mr>
                                <m:m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𝑥</m:t>
                                        </m:r>
                                      </m:e>
                                      <m:sub>
                                        <m:r>
                                          <a:rPr lang="en-US" sz="1200" i="1">
                                            <a:latin typeface="Cambria Math" panose="02040503050406030204" pitchFamily="18" charset="0"/>
                                            <a:ea typeface="Cambria Math" panose="02040503050406030204" pitchFamily="18" charset="0"/>
                                          </a:rPr>
                                          <m:t>1</m:t>
                                        </m:r>
                                      </m:sub>
                                    </m:sSub>
                                  </m:e>
                                </m:mr>
                              </m:m>
                            </m:e>
                          </m:mr>
                          <m:mr>
                            <m:e>
                              <m:m>
                                <m:mPr>
                                  <m:mcs>
                                    <m:mc>
                                      <m:mcPr>
                                        <m:count m:val="1"/>
                                        <m:mcJc m:val="center"/>
                                      </m:mcPr>
                                    </m:mc>
                                  </m:mcs>
                                  <m:ctrlPr>
                                    <a:rPr lang="en-US" sz="1200" i="1">
                                      <a:latin typeface="Cambria Math" panose="02040503050406030204" pitchFamily="18" charset="0"/>
                                      <a:ea typeface="Cambria Math" panose="02040503050406030204" pitchFamily="18" charset="0"/>
                                    </a:rPr>
                                  </m:ctrlPr>
                                </m:mPr>
                                <m:mr>
                                  <m:e>
                                    <m:r>
                                      <m:rPr>
                                        <m:brk m:alnAt="7"/>
                                      </m:rPr>
                                      <a:rPr lang="en-US" sz="1200" i="1">
                                        <a:latin typeface="Cambria Math" panose="02040503050406030204" pitchFamily="18" charset="0"/>
                                        <a:ea typeface="Cambria Math" panose="02040503050406030204" pitchFamily="18" charset="0"/>
                                      </a:rPr>
                                      <m:t>⋮</m:t>
                                    </m:r>
                                  </m:e>
                                </m:mr>
                                <m:m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𝑥</m:t>
                                        </m:r>
                                      </m:e>
                                      <m:sub>
                                        <m:r>
                                          <a:rPr lang="en-US" sz="1200" i="1">
                                            <a:latin typeface="Cambria Math" panose="02040503050406030204" pitchFamily="18" charset="0"/>
                                            <a:ea typeface="Cambria Math" panose="02040503050406030204" pitchFamily="18" charset="0"/>
                                          </a:rPr>
                                          <m:t>𝑛</m:t>
                                        </m:r>
                                      </m:sub>
                                    </m:sSub>
                                  </m:e>
                                </m:mr>
                              </m:m>
                            </m:e>
                          </m:mr>
                        </m:m>
                      </m:e>
                    </m:d>
                    <m:r>
                      <a:rPr lang="en-US" sz="1200" i="1">
                        <a:latin typeface="Cambria Math" panose="02040503050406030204" pitchFamily="18" charset="0"/>
                        <a:ea typeface="Cambria Math" panose="02040503050406030204" pitchFamily="18" charset="0"/>
                      </a:rPr>
                      <m:t>−</m:t>
                    </m:r>
                    <m:d>
                      <m:dPr>
                        <m:begChr m:val="["/>
                        <m:endChr m:val="]"/>
                        <m:ctrlPr>
                          <a:rPr lang="en-US" sz="1200" i="1">
                            <a:latin typeface="Cambria Math" panose="02040503050406030204" pitchFamily="18" charset="0"/>
                            <a:ea typeface="Cambria Math" panose="02040503050406030204" pitchFamily="18" charset="0"/>
                          </a:rPr>
                        </m:ctrlPr>
                      </m:dPr>
                      <m:e>
                        <m:m>
                          <m:mPr>
                            <m:mcs>
                              <m:mc>
                                <m:mcPr>
                                  <m:count m:val="1"/>
                                  <m:mcJc m:val="center"/>
                                </m:mcPr>
                              </m:mc>
                            </m:mcs>
                            <m:ctrlPr>
                              <a:rPr lang="en-US" sz="1200" i="1">
                                <a:latin typeface="Cambria Math" panose="02040503050406030204" pitchFamily="18" charset="0"/>
                                <a:ea typeface="Cambria Math" panose="02040503050406030204" pitchFamily="18" charset="0"/>
                              </a:rPr>
                            </m:ctrlPr>
                          </m:mPr>
                          <m:m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𝑦</m:t>
                                  </m:r>
                                </m:e>
                                <m:sub>
                                  <m:r>
                                    <a:rPr lang="en-US" sz="1200" i="1">
                                      <a:latin typeface="Cambria Math" panose="02040503050406030204" pitchFamily="18" charset="0"/>
                                      <a:ea typeface="Cambria Math" panose="02040503050406030204" pitchFamily="18" charset="0"/>
                                    </a:rPr>
                                    <m:t>0</m:t>
                                  </m:r>
                                </m:sub>
                              </m:sSub>
                            </m:e>
                          </m:mr>
                          <m:m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𝑦</m:t>
                                  </m:r>
                                </m:e>
                                <m:sub>
                                  <m:r>
                                    <a:rPr lang="en-US" sz="1200" i="1">
                                      <a:latin typeface="Cambria Math" panose="02040503050406030204" pitchFamily="18" charset="0"/>
                                      <a:ea typeface="Cambria Math" panose="02040503050406030204" pitchFamily="18" charset="0"/>
                                    </a:rPr>
                                    <m:t>0</m:t>
                                  </m:r>
                                </m:sub>
                              </m:sSub>
                            </m:e>
                          </m:mr>
                          <m:mr>
                            <m:e>
                              <m:m>
                                <m:mPr>
                                  <m:mcs>
                                    <m:mc>
                                      <m:mcPr>
                                        <m:count m:val="1"/>
                                        <m:mcJc m:val="center"/>
                                      </m:mcPr>
                                    </m:mc>
                                  </m:mcs>
                                  <m:ctrlPr>
                                    <a:rPr lang="en-US" sz="1200" i="1">
                                      <a:latin typeface="Cambria Math" panose="02040503050406030204" pitchFamily="18" charset="0"/>
                                      <a:ea typeface="Cambria Math" panose="02040503050406030204" pitchFamily="18" charset="0"/>
                                    </a:rPr>
                                  </m:ctrlPr>
                                </m:mPr>
                                <m:mr>
                                  <m:e>
                                    <m:r>
                                      <m:rPr>
                                        <m:brk m:alnAt="7"/>
                                      </m:rPr>
                                      <a:rPr lang="en-US" sz="1200" i="1">
                                        <a:latin typeface="Cambria Math" panose="02040503050406030204" pitchFamily="18" charset="0"/>
                                        <a:ea typeface="Cambria Math" panose="02040503050406030204" pitchFamily="18" charset="0"/>
                                      </a:rPr>
                                      <m:t>⋮</m:t>
                                    </m:r>
                                  </m:e>
                                </m:mr>
                                <m:m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𝑦</m:t>
                                        </m:r>
                                      </m:e>
                                      <m:sub>
                                        <m:r>
                                          <a:rPr lang="en-US" sz="1200" i="1">
                                            <a:latin typeface="Cambria Math" panose="02040503050406030204" pitchFamily="18" charset="0"/>
                                            <a:ea typeface="Cambria Math" panose="02040503050406030204" pitchFamily="18" charset="0"/>
                                          </a:rPr>
                                          <m:t>𝑛</m:t>
                                        </m:r>
                                      </m:sub>
                                    </m:sSub>
                                  </m:e>
                                </m:mr>
                              </m:m>
                            </m:e>
                          </m:mr>
                        </m:m>
                      </m:e>
                    </m:d>
                  </m:oMath>
                </a14:m>
                <a:endParaRPr lang="en-US" dirty="0"/>
              </a:p>
              <a:p>
                <a:r>
                  <a:rPr lang="en-US" dirty="0"/>
                  <a:t>Then, we square this difference and sum the squares before dividing this by twice the number of rows to get the cost function. </a:t>
                </a:r>
              </a:p>
            </p:txBody>
          </p:sp>
        </mc:Choice>
        <mc:Fallback xmlns="">
          <p:sp>
            <p:nvSpPr>
              <p:cNvPr id="3" name="Notes Placeholder 2"/>
              <p:cNvSpPr>
                <a:spLocks noGrp="1"/>
              </p:cNvSpPr>
              <p:nvPr>
                <p:ph type="body" idx="1"/>
              </p:nvPr>
            </p:nvSpPr>
            <p:spPr/>
            <p:txBody>
              <a:bodyPr/>
              <a:lstStyle/>
              <a:p>
                <a:r>
                  <a:rPr lang="en-US" dirty="0"/>
                  <a:t>To get the cost-function, we first subtract the output feature, </a:t>
                </a:r>
                <a:r>
                  <a:rPr lang="en-US" b="0" i="0">
                    <a:latin typeface="Cambria Math" panose="02040503050406030204" pitchFamily="18" charset="0"/>
                  </a:rPr>
                  <a:t>𝑦</a:t>
                </a:r>
                <a:r>
                  <a:rPr lang="en-US" dirty="0"/>
                  <a:t>, from the hypothesis,</a:t>
                </a:r>
                <a:r>
                  <a:rPr lang="en-US" baseline="0" dirty="0"/>
                  <a:t> where the column, </a:t>
                </a:r>
                <a:r>
                  <a:rPr lang="en-US" sz="1200" b="0" i="0">
                    <a:latin typeface="Cambria Math" panose="02040503050406030204" pitchFamily="18" charset="0"/>
                  </a:rPr>
                  <a:t>𝑦</a:t>
                </a:r>
                <a:r>
                  <a:rPr lang="en-US" dirty="0"/>
                  <a:t>, is a column</a:t>
                </a:r>
                <a:r>
                  <a:rPr lang="en-US" baseline="0" dirty="0"/>
                  <a:t> matrix, given by </a:t>
                </a:r>
              </a:p>
              <a:p>
                <a:r>
                  <a:rPr lang="en-US" sz="1200" b="0" i="0">
                    <a:latin typeface="Cambria Math" panose="02040503050406030204" pitchFamily="18" charset="0"/>
                    <a:ea typeface="Cambria Math" panose="02040503050406030204" pitchFamily="18" charset="0"/>
                  </a:rPr>
                  <a:t>𝑦=[■8(𝑦_0@𝑦_</a:t>
                </a:r>
                <a:r>
                  <a:rPr lang="en-US" sz="1200" i="0">
                    <a:latin typeface="Cambria Math" panose="02040503050406030204" pitchFamily="18" charset="0"/>
                    <a:ea typeface="Cambria Math" panose="02040503050406030204" pitchFamily="18" charset="0"/>
                  </a:rPr>
                  <a:t>0@■8(⋮@</a:t>
                </a:r>
                <a:r>
                  <a:rPr lang="en-US" sz="1200" b="0" i="0">
                    <a:latin typeface="Cambria Math" panose="02040503050406030204" pitchFamily="18" charset="0"/>
                    <a:ea typeface="Cambria Math" panose="02040503050406030204" pitchFamily="18" charset="0"/>
                  </a:rPr>
                  <a:t>𝑦_𝑛 ))]</a:t>
                </a:r>
                <a:endParaRPr lang="en-US" dirty="0"/>
              </a:p>
              <a:p>
                <a:r>
                  <a:rPr lang="en-US" dirty="0"/>
                  <a:t>Thus, the difference is now written as</a:t>
                </a:r>
              </a:p>
              <a:p>
                <a:r>
                  <a:rPr lang="en-US" sz="1200" i="0">
                    <a:latin typeface="Cambria Math" panose="02040503050406030204" pitchFamily="18" charset="0"/>
                  </a:rPr>
                  <a:t>ℎ_</a:t>
                </a:r>
                <a:r>
                  <a:rPr lang="en-US" sz="1200" i="0">
                    <a:latin typeface="Cambria Math" panose="02040503050406030204" pitchFamily="18" charset="0"/>
                    <a:ea typeface="Cambria Math" panose="02040503050406030204" pitchFamily="18" charset="0"/>
                  </a:rPr>
                  <a:t>𝜃 </a:t>
                </a:r>
                <a:r>
                  <a:rPr lang="en-US" sz="1200" i="0">
                    <a:latin typeface="Cambria Math" panose="02040503050406030204" pitchFamily="18" charset="0"/>
                  </a:rPr>
                  <a:t>(𝑥)</a:t>
                </a:r>
                <a:r>
                  <a:rPr lang="en-US" sz="1200" b="0" i="0">
                    <a:latin typeface="Cambria Math" panose="02040503050406030204" pitchFamily="18" charset="0"/>
                  </a:rPr>
                  <a:t>−𝑦</a:t>
                </a:r>
                <a:r>
                  <a:rPr lang="en-US" sz="1200" i="0">
                    <a:latin typeface="Cambria Math" panose="02040503050406030204" pitchFamily="18" charset="0"/>
                    <a:ea typeface="Cambria Math" panose="02040503050406030204" pitchFamily="18" charset="0"/>
                  </a:rPr>
                  <a:t>=𝜃^𝑇 𝑥</a:t>
                </a:r>
                <a:r>
                  <a:rPr lang="en-US" sz="1200" b="0" i="0">
                    <a:latin typeface="Cambria Math" panose="02040503050406030204" pitchFamily="18" charset="0"/>
                    <a:ea typeface="Cambria Math" panose="02040503050406030204" pitchFamily="18" charset="0"/>
                  </a:rPr>
                  <a:t>−𝑦</a:t>
                </a:r>
                <a:r>
                  <a:rPr lang="en-US" sz="1200" i="0">
                    <a:latin typeface="Cambria Math" panose="02040503050406030204" pitchFamily="18" charset="0"/>
                  </a:rPr>
                  <a:t>=[■8(■8(</a:t>
                </a:r>
                <a:r>
                  <a:rPr lang="en-US" sz="1200" i="0">
                    <a:latin typeface="Cambria Math" panose="02040503050406030204" pitchFamily="18" charset="0"/>
                    <a:ea typeface="Cambria Math" panose="02040503050406030204" pitchFamily="18" charset="0"/>
                  </a:rPr>
                  <a:t>𝜃_0&amp;𝜃_</a:t>
                </a:r>
                <a:r>
                  <a:rPr lang="en-US" sz="1200" b="0" i="0">
                    <a:latin typeface="Cambria Math" panose="02040503050406030204" pitchFamily="18" charset="0"/>
                    <a:ea typeface="Cambria Math" panose="02040503050406030204" pitchFamily="18" charset="0"/>
                  </a:rPr>
                  <a:t>1 )&amp;■8(</a:t>
                </a:r>
                <a:r>
                  <a:rPr lang="en-US" sz="1200" i="0">
                    <a:latin typeface="Cambria Math" panose="02040503050406030204" pitchFamily="18" charset="0"/>
                  </a:rPr>
                  <a:t>⋯&amp;</a:t>
                </a:r>
                <a:r>
                  <a:rPr lang="en-US" sz="1200" i="0">
                    <a:latin typeface="Cambria Math" panose="02040503050406030204" pitchFamily="18" charset="0"/>
                    <a:ea typeface="Cambria Math" panose="02040503050406030204" pitchFamily="18" charset="0"/>
                  </a:rPr>
                  <a:t>𝜃_</a:t>
                </a:r>
                <a:r>
                  <a:rPr lang="en-US" sz="1200" b="0" i="0">
                    <a:latin typeface="Cambria Math" panose="02040503050406030204" pitchFamily="18" charset="0"/>
                    <a:ea typeface="Cambria Math" panose="02040503050406030204" pitchFamily="18" charset="0"/>
                  </a:rPr>
                  <a:t>𝑛 ))]</a:t>
                </a:r>
                <a:r>
                  <a:rPr lang="en-US" sz="1200" dirty="0">
                    <a:ea typeface="Cambria Math" panose="02040503050406030204" pitchFamily="18" charset="0"/>
                  </a:rPr>
                  <a:t> </a:t>
                </a:r>
                <a:r>
                  <a:rPr lang="en-US" sz="1200" i="0">
                    <a:latin typeface="Cambria Math" panose="02040503050406030204" pitchFamily="18" charset="0"/>
                    <a:ea typeface="Cambria Math" panose="02040503050406030204" pitchFamily="18" charset="0"/>
                  </a:rPr>
                  <a:t>[■8(■8(𝑥_0@𝑥_1 )@■8(⋮@𝑥_𝑛 ))]−[■8(𝑦_0@𝑦_0@■8(⋮@𝑦_𝑛 ))]</a:t>
                </a:r>
                <a:endParaRPr lang="en-US" dirty="0"/>
              </a:p>
              <a:p>
                <a:r>
                  <a:rPr lang="en-US" dirty="0"/>
                  <a:t>Then, we square this difference and sum the squares before dividing this by twice the number of rows to get the cost function. </a:t>
                </a:r>
              </a:p>
            </p:txBody>
          </p:sp>
        </mc:Fallback>
      </mc:AlternateContent>
      <p:sp>
        <p:nvSpPr>
          <p:cNvPr id="4" name="Slide Number Placeholder 3"/>
          <p:cNvSpPr>
            <a:spLocks noGrp="1"/>
          </p:cNvSpPr>
          <p:nvPr>
            <p:ph type="sldNum" sz="quarter" idx="5"/>
          </p:nvPr>
        </p:nvSpPr>
        <p:spPr/>
        <p:txBody>
          <a:bodyPr/>
          <a:lstStyle/>
          <a:p>
            <a:fld id="{0121AE29-B45F-F242-8D61-DBE0B535E348}" type="slidenum">
              <a:rPr lang="en-US" smtClean="0"/>
              <a:t>14</a:t>
            </a:fld>
            <a:endParaRPr lang="en-US"/>
          </a:p>
        </p:txBody>
      </p:sp>
    </p:spTree>
    <p:extLst>
      <p:ext uri="{BB962C8B-B14F-4D97-AF65-F5344CB8AC3E}">
        <p14:creationId xmlns:p14="http://schemas.microsoft.com/office/powerpoint/2010/main" val="3075024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a:t>
                </a:r>
                <a:r>
                  <a:rPr lang="en-US" baseline="0" dirty="0"/>
                  <a:t> when solving for the cost function, the hypothesis,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h</m:t>
                        </m:r>
                      </m:e>
                      <m:sub>
                        <m:r>
                          <a:rPr lang="en-US" sz="1200" i="1">
                            <a:latin typeface="Cambria Math" panose="02040503050406030204" pitchFamily="18" charset="0"/>
                            <a:ea typeface="Cambria Math" panose="02040503050406030204" pitchFamily="18" charset="0"/>
                          </a:rPr>
                          <m:t>𝜃</m:t>
                        </m:r>
                      </m:sub>
                    </m:sSub>
                    <m:d>
                      <m:dPr>
                        <m:ctrlPr>
                          <a:rPr lang="en-US" sz="1200" i="1">
                            <a:latin typeface="Cambria Math" panose="02040503050406030204" pitchFamily="18" charset="0"/>
                          </a:rPr>
                        </m:ctrlPr>
                      </m:dPr>
                      <m:e>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m:t>
                            </m:r>
                            <m:r>
                              <a:rPr lang="en-US" sz="1200" b="0" i="1" smtClean="0">
                                <a:latin typeface="Cambria Math" panose="02040503050406030204" pitchFamily="18" charset="0"/>
                              </a:rPr>
                              <m:t>𝑗</m:t>
                            </m:r>
                            <m:r>
                              <a:rPr lang="en-US" sz="1200" b="0" i="1" smtClean="0">
                                <a:latin typeface="Cambria Math" panose="02040503050406030204" pitchFamily="18" charset="0"/>
                              </a:rPr>
                              <m:t>)</m:t>
                            </m:r>
                          </m:sup>
                        </m:sSup>
                      </m:e>
                    </m:d>
                  </m:oMath>
                </a14:m>
                <a:r>
                  <a:rPr lang="en-US" baseline="0" dirty="0"/>
                  <a:t>, is a row matrix with </a:t>
                </a:r>
                <a14:m>
                  <m:oMath xmlns:m="http://schemas.openxmlformats.org/officeDocument/2006/math">
                    <m:r>
                      <a:rPr lang="en-US" b="0" i="1" baseline="0" smtClean="0">
                        <a:latin typeface="Cambria Math" panose="02040503050406030204" pitchFamily="18" charset="0"/>
                      </a:rPr>
                      <m:t>1</m:t>
                    </m:r>
                    <m:r>
                      <a:rPr lang="en-US" b="0" i="1" baseline="0" smtClean="0">
                        <a:latin typeface="Cambria Math" panose="02040503050406030204" pitchFamily="18" charset="0"/>
                        <a:ea typeface="Cambria Math" panose="02040503050406030204" pitchFamily="18" charset="0"/>
                      </a:rPr>
                      <m:t>×</m:t>
                    </m:r>
                    <m:r>
                      <a:rPr lang="en-US" b="0" i="1" baseline="0" smtClean="0">
                        <a:latin typeface="Cambria Math" panose="02040503050406030204" pitchFamily="18" charset="0"/>
                        <a:ea typeface="Cambria Math" panose="02040503050406030204" pitchFamily="18" charset="0"/>
                      </a:rPr>
                      <m:t>𝑚</m:t>
                    </m:r>
                  </m:oMath>
                </a14:m>
                <a:r>
                  <a:rPr lang="en-US" dirty="0"/>
                  <a:t> dimension,</a:t>
                </a:r>
                <a:r>
                  <a:rPr lang="en-US" baseline="0" dirty="0"/>
                  <a:t> where </a:t>
                </a:r>
                <a14:m>
                  <m:oMath xmlns:m="http://schemas.openxmlformats.org/officeDocument/2006/math">
                    <m:r>
                      <a:rPr lang="en-US" b="0" i="1" baseline="0" smtClean="0">
                        <a:latin typeface="Cambria Math" panose="02040503050406030204" pitchFamily="18" charset="0"/>
                      </a:rPr>
                      <m:t>𝑚</m:t>
                    </m:r>
                    <m:r>
                      <a:rPr lang="en-US" b="0" i="1" baseline="0" smtClean="0">
                        <a:latin typeface="Cambria Math" panose="02040503050406030204" pitchFamily="18" charset="0"/>
                      </a:rPr>
                      <m:t>=392</m:t>
                    </m:r>
                  </m:oMath>
                </a14:m>
                <a:r>
                  <a:rPr lang="en-US" baseline="0" dirty="0"/>
                  <a:t>, the number of rows of the data set.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matrix </a:t>
                </a:r>
                <a14:m>
                  <m:oMath xmlns:m="http://schemas.openxmlformats.org/officeDocument/2006/math">
                    <m:r>
                      <a:rPr lang="en-US" b="0" i="1" baseline="0" smtClean="0">
                        <a:latin typeface="Cambria Math" panose="02040503050406030204" pitchFamily="18" charset="0"/>
                      </a:rPr>
                      <m:t>𝑦</m:t>
                    </m:r>
                  </m:oMath>
                </a14:m>
                <a:r>
                  <a:rPr lang="en-US" dirty="0"/>
                  <a:t>, which is the 7</a:t>
                </a:r>
                <a:r>
                  <a:rPr lang="en-US" baseline="30000" dirty="0"/>
                  <a:t>th</a:t>
                </a:r>
                <a:r>
                  <a:rPr lang="en-US" dirty="0"/>
                  <a:t> row in the</a:t>
                </a:r>
                <a:r>
                  <a:rPr lang="en-US" baseline="0" dirty="0"/>
                  <a:t> transposed data set, is also a row matrix with </a:t>
                </a:r>
                <a14:m>
                  <m:oMath xmlns:m="http://schemas.openxmlformats.org/officeDocument/2006/math">
                    <m:r>
                      <a:rPr lang="en-US" b="0" i="1" baseline="0" smtClean="0">
                        <a:latin typeface="Cambria Math" panose="02040503050406030204" pitchFamily="18" charset="0"/>
                      </a:rPr>
                      <m:t>1</m:t>
                    </m:r>
                    <m:r>
                      <a:rPr lang="en-US" b="0" i="1" baseline="0" smtClean="0">
                        <a:latin typeface="Cambria Math" panose="02040503050406030204" pitchFamily="18" charset="0"/>
                        <a:ea typeface="Cambria Math" panose="02040503050406030204" pitchFamily="18" charset="0"/>
                      </a:rPr>
                      <m:t>×</m:t>
                    </m:r>
                    <m:r>
                      <a:rPr lang="en-US" b="0" i="1" baseline="0" smtClean="0">
                        <a:latin typeface="Cambria Math" panose="02040503050406030204" pitchFamily="18" charset="0"/>
                        <a:ea typeface="Cambria Math" panose="02040503050406030204" pitchFamily="18" charset="0"/>
                      </a:rPr>
                      <m:t>𝑚</m:t>
                    </m:r>
                  </m:oMath>
                </a14:m>
                <a:r>
                  <a:rPr lang="en-US" dirty="0"/>
                  <a:t> dimension.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the difference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h</m:t>
                        </m:r>
                      </m:e>
                      <m:sub>
                        <m:r>
                          <a:rPr lang="en-US" sz="1200" i="1">
                            <a:latin typeface="Cambria Math" panose="02040503050406030204" pitchFamily="18" charset="0"/>
                            <a:ea typeface="Cambria Math" panose="02040503050406030204" pitchFamily="18" charset="0"/>
                          </a:rPr>
                          <m:t>𝜃</m:t>
                        </m:r>
                      </m:sub>
                    </m:sSub>
                    <m:d>
                      <m:dPr>
                        <m:ctrlPr>
                          <a:rPr lang="en-US" sz="1200" i="1">
                            <a:latin typeface="Cambria Math" panose="02040503050406030204" pitchFamily="18" charset="0"/>
                          </a:rPr>
                        </m:ctrlPr>
                      </m:dPr>
                      <m:e>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m:t>
                            </m:r>
                            <m:r>
                              <a:rPr lang="en-US" sz="1200" b="0" i="1" smtClean="0">
                                <a:latin typeface="Cambria Math" panose="02040503050406030204" pitchFamily="18" charset="0"/>
                              </a:rPr>
                              <m:t>𝑖</m:t>
                            </m:r>
                            <m:r>
                              <a:rPr lang="en-US" sz="1200" b="0" i="1" smtClean="0">
                                <a:latin typeface="Cambria Math" panose="02040503050406030204" pitchFamily="18" charset="0"/>
                              </a:rPr>
                              <m:t>)</m:t>
                            </m:r>
                          </m:sup>
                        </m:sSup>
                      </m:e>
                    </m:d>
                    <m:r>
                      <a:rPr lang="en-US" sz="1200" i="1">
                        <a:latin typeface="Cambria Math" panose="02040503050406030204" pitchFamily="18" charset="0"/>
                      </a:rPr>
                      <m:t>−</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𝑦</m:t>
                        </m:r>
                      </m:e>
                      <m:sup>
                        <m:r>
                          <a:rPr lang="en-US" sz="1200" b="0" i="1" smtClean="0">
                            <a:latin typeface="Cambria Math" panose="02040503050406030204" pitchFamily="18" charset="0"/>
                          </a:rPr>
                          <m:t>(</m:t>
                        </m:r>
                        <m:r>
                          <a:rPr lang="en-US" sz="1200" b="0" i="1" smtClean="0">
                            <a:latin typeface="Cambria Math" panose="02040503050406030204" pitchFamily="18" charset="0"/>
                          </a:rPr>
                          <m:t>𝑖</m:t>
                        </m:r>
                        <m:r>
                          <a:rPr lang="en-US" sz="1200" b="0" i="1" smtClean="0">
                            <a:latin typeface="Cambria Math" panose="02040503050406030204" pitchFamily="18" charset="0"/>
                          </a:rPr>
                          <m:t>)</m:t>
                        </m:r>
                      </m:sup>
                    </m:sSup>
                  </m:oMath>
                </a14:m>
                <a:r>
                  <a:rPr lang="en-US" dirty="0"/>
                  <a:t> is also</a:t>
                </a:r>
                <a:r>
                  <a:rPr lang="en-US" baseline="0" dirty="0"/>
                  <a:t> a row matrix with </a:t>
                </a:r>
                <a14:m>
                  <m:oMath xmlns:m="http://schemas.openxmlformats.org/officeDocument/2006/math">
                    <m:r>
                      <a:rPr lang="en-US" b="0" i="1" baseline="0" smtClean="0">
                        <a:latin typeface="Cambria Math" panose="02040503050406030204" pitchFamily="18" charset="0"/>
                      </a:rPr>
                      <m:t>1</m:t>
                    </m:r>
                    <m:r>
                      <a:rPr lang="en-US" b="0" i="1" baseline="0" smtClean="0">
                        <a:latin typeface="Cambria Math" panose="02040503050406030204" pitchFamily="18" charset="0"/>
                        <a:ea typeface="Cambria Math" panose="02040503050406030204" pitchFamily="18" charset="0"/>
                      </a:rPr>
                      <m:t>×</m:t>
                    </m:r>
                    <m:r>
                      <a:rPr lang="en-US" b="0" i="1" baseline="0" smtClean="0">
                        <a:latin typeface="Cambria Math" panose="02040503050406030204" pitchFamily="18" charset="0"/>
                        <a:ea typeface="Cambria Math" panose="02040503050406030204" pitchFamily="18" charset="0"/>
                      </a:rPr>
                      <m:t>𝑚</m:t>
                    </m:r>
                  </m:oMath>
                </a14:m>
                <a:r>
                  <a:rPr lang="en-US" dirty="0"/>
                  <a:t> dimension. When</a:t>
                </a:r>
                <a:r>
                  <a:rPr lang="en-US" baseline="0" dirty="0"/>
                  <a:t> we</a:t>
                </a:r>
                <a:r>
                  <a:rPr lang="en-US" dirty="0"/>
                  <a:t> sum over all rows and divide by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𝑚</m:t>
                    </m:r>
                  </m:oMath>
                </a14:m>
                <a:r>
                  <a:rPr lang="en-US" dirty="0"/>
                  <a:t>,</a:t>
                </a:r>
                <a:r>
                  <a:rPr lang="en-US" baseline="0" dirty="0"/>
                  <a:t> we get a single value for the cost function. </a:t>
                </a:r>
                <a:endParaRPr lang="en-US" dirty="0"/>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a:t>
                </a:r>
                <a:r>
                  <a:rPr lang="en-US" baseline="0" dirty="0"/>
                  <a:t> when solving for the cost function, the hypothesis, </a:t>
                </a:r>
                <a:r>
                  <a:rPr lang="en-US" sz="1200" i="0">
                    <a:latin typeface="Cambria Math" panose="02040503050406030204" pitchFamily="18" charset="0"/>
                  </a:rPr>
                  <a:t>ℎ_</a:t>
                </a:r>
                <a:r>
                  <a:rPr lang="en-US" sz="1200" i="0">
                    <a:latin typeface="Cambria Math" panose="02040503050406030204" pitchFamily="18" charset="0"/>
                    <a:ea typeface="Cambria Math" panose="02040503050406030204" pitchFamily="18" charset="0"/>
                  </a:rPr>
                  <a:t>𝜃 </a:t>
                </a:r>
                <a:r>
                  <a:rPr lang="en-US" sz="1200" i="0">
                    <a:latin typeface="Cambria Math" panose="02040503050406030204" pitchFamily="18" charset="0"/>
                  </a:rPr>
                  <a:t>(</a:t>
                </a:r>
                <a:r>
                  <a:rPr lang="en-US" sz="1200" b="0" i="0">
                    <a:latin typeface="Cambria Math" panose="02040503050406030204" pitchFamily="18" charset="0"/>
                  </a:rPr>
                  <a:t>𝑥^((𝑗)) )</a:t>
                </a:r>
                <a:r>
                  <a:rPr lang="en-US" baseline="0" dirty="0"/>
                  <a:t>, is a row matrix with </a:t>
                </a:r>
                <a:r>
                  <a:rPr lang="en-US" b="0" i="0" baseline="0">
                    <a:latin typeface="Cambria Math" panose="02040503050406030204" pitchFamily="18" charset="0"/>
                  </a:rPr>
                  <a:t>1</a:t>
                </a:r>
                <a:r>
                  <a:rPr lang="en-US" b="0" i="0" baseline="0">
                    <a:latin typeface="Cambria Math" panose="02040503050406030204" pitchFamily="18" charset="0"/>
                    <a:ea typeface="Cambria Math" panose="02040503050406030204" pitchFamily="18" charset="0"/>
                  </a:rPr>
                  <a:t>×𝑚</a:t>
                </a:r>
                <a:r>
                  <a:rPr lang="en-US" dirty="0"/>
                  <a:t> dimension,</a:t>
                </a:r>
                <a:r>
                  <a:rPr lang="en-US" baseline="0" dirty="0"/>
                  <a:t> where </a:t>
                </a:r>
                <a:r>
                  <a:rPr lang="en-US" b="0" i="0" baseline="0">
                    <a:latin typeface="Cambria Math" panose="02040503050406030204" pitchFamily="18" charset="0"/>
                  </a:rPr>
                  <a:t>𝑚=392</a:t>
                </a:r>
                <a:r>
                  <a:rPr lang="en-US" baseline="0" dirty="0"/>
                  <a:t>, the number of rows of the data set.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matrix </a:t>
                </a:r>
                <a:r>
                  <a:rPr lang="en-US" b="0" i="0" baseline="0">
                    <a:latin typeface="Cambria Math" panose="02040503050406030204" pitchFamily="18" charset="0"/>
                  </a:rPr>
                  <a:t>𝑦</a:t>
                </a:r>
                <a:r>
                  <a:rPr lang="en-US" dirty="0"/>
                  <a:t>, which is the 7</a:t>
                </a:r>
                <a:r>
                  <a:rPr lang="en-US" baseline="30000" dirty="0"/>
                  <a:t>th</a:t>
                </a:r>
                <a:r>
                  <a:rPr lang="en-US" dirty="0"/>
                  <a:t> row in the</a:t>
                </a:r>
                <a:r>
                  <a:rPr lang="en-US" baseline="0" dirty="0"/>
                  <a:t> transposed data set, is also a row matrix with </a:t>
                </a:r>
                <a:r>
                  <a:rPr lang="en-US" b="0" i="0" baseline="0">
                    <a:latin typeface="Cambria Math" panose="02040503050406030204" pitchFamily="18" charset="0"/>
                  </a:rPr>
                  <a:t>1</a:t>
                </a:r>
                <a:r>
                  <a:rPr lang="en-US" b="0" i="0" baseline="0">
                    <a:latin typeface="Cambria Math" panose="02040503050406030204" pitchFamily="18" charset="0"/>
                    <a:ea typeface="Cambria Math" panose="02040503050406030204" pitchFamily="18" charset="0"/>
                  </a:rPr>
                  <a:t>×𝑚</a:t>
                </a:r>
                <a:r>
                  <a:rPr lang="en-US" dirty="0"/>
                  <a:t> dimension.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the difference </a:t>
                </a:r>
                <a:r>
                  <a:rPr lang="en-US" sz="1200" i="0">
                    <a:latin typeface="Cambria Math" panose="02040503050406030204" pitchFamily="18" charset="0"/>
                  </a:rPr>
                  <a:t>ℎ_</a:t>
                </a:r>
                <a:r>
                  <a:rPr lang="en-US" sz="1200" i="0">
                    <a:latin typeface="Cambria Math" panose="02040503050406030204" pitchFamily="18" charset="0"/>
                    <a:ea typeface="Cambria Math" panose="02040503050406030204" pitchFamily="18" charset="0"/>
                  </a:rPr>
                  <a:t>𝜃 </a:t>
                </a:r>
                <a:r>
                  <a:rPr lang="en-US" sz="1200" i="0">
                    <a:latin typeface="Cambria Math" panose="02040503050406030204" pitchFamily="18" charset="0"/>
                  </a:rPr>
                  <a:t>(</a:t>
                </a:r>
                <a:r>
                  <a:rPr lang="en-US" sz="1200" b="0" i="0">
                    <a:latin typeface="Cambria Math" panose="02040503050406030204" pitchFamily="18" charset="0"/>
                  </a:rPr>
                  <a:t>𝑥^((𝑖)) )</a:t>
                </a:r>
                <a:r>
                  <a:rPr lang="en-US" sz="1200" i="0">
                    <a:latin typeface="Cambria Math" panose="02040503050406030204" pitchFamily="18" charset="0"/>
                  </a:rPr>
                  <a:t>−</a:t>
                </a:r>
                <a:r>
                  <a:rPr lang="en-US" sz="1200" b="0" i="0">
                    <a:latin typeface="Cambria Math" panose="02040503050406030204" pitchFamily="18" charset="0"/>
                  </a:rPr>
                  <a:t>𝑦^((𝑖))</a:t>
                </a:r>
                <a:r>
                  <a:rPr lang="en-US" dirty="0"/>
                  <a:t> is also</a:t>
                </a:r>
                <a:r>
                  <a:rPr lang="en-US" baseline="0" dirty="0"/>
                  <a:t> a row matrix with </a:t>
                </a:r>
                <a:r>
                  <a:rPr lang="en-US" b="0" i="0" baseline="0">
                    <a:latin typeface="Cambria Math" panose="02040503050406030204" pitchFamily="18" charset="0"/>
                  </a:rPr>
                  <a:t>1</a:t>
                </a:r>
                <a:r>
                  <a:rPr lang="en-US" b="0" i="0" baseline="0">
                    <a:latin typeface="Cambria Math" panose="02040503050406030204" pitchFamily="18" charset="0"/>
                    <a:ea typeface="Cambria Math" panose="02040503050406030204" pitchFamily="18" charset="0"/>
                  </a:rPr>
                  <a:t>×𝑚</a:t>
                </a:r>
                <a:r>
                  <a:rPr lang="en-US" dirty="0"/>
                  <a:t> dimension. When</a:t>
                </a:r>
                <a:r>
                  <a:rPr lang="en-US" baseline="0" dirty="0"/>
                  <a:t> we</a:t>
                </a:r>
                <a:r>
                  <a:rPr lang="en-US" dirty="0"/>
                  <a:t> sum over all rows and divide by </a:t>
                </a:r>
                <a:r>
                  <a:rPr lang="en-US" b="0" i="0">
                    <a:latin typeface="Cambria Math" panose="02040503050406030204" pitchFamily="18" charset="0"/>
                  </a:rPr>
                  <a:t>2𝑚</a:t>
                </a:r>
                <a:r>
                  <a:rPr lang="en-US" dirty="0"/>
                  <a:t>,</a:t>
                </a:r>
                <a:r>
                  <a:rPr lang="en-US" baseline="0" dirty="0"/>
                  <a:t> we get a single value for the cost function. </a:t>
                </a:r>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fld id="{0121AE29-B45F-F242-8D61-DBE0B535E348}" type="slidenum">
              <a:rPr lang="en-US" smtClean="0"/>
              <a:t>15</a:t>
            </a:fld>
            <a:endParaRPr lang="en-US"/>
          </a:p>
        </p:txBody>
      </p:sp>
    </p:spTree>
    <p:extLst>
      <p:ext uri="{BB962C8B-B14F-4D97-AF65-F5344CB8AC3E}">
        <p14:creationId xmlns:p14="http://schemas.microsoft.com/office/powerpoint/2010/main" val="2766276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how we implement this in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let’s take a look at the hypothesis. Recall that the hypothesis is written as </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h</m:t>
                          </m:r>
                        </m:e>
                        <m:sub>
                          <m:r>
                            <a:rPr lang="en-US" sz="1200" i="1">
                              <a:latin typeface="Cambria Math" panose="02040503050406030204" pitchFamily="18" charset="0"/>
                              <a:ea typeface="Cambria Math" panose="02040503050406030204" pitchFamily="18" charset="0"/>
                            </a:rPr>
                            <m:t>𝜃</m:t>
                          </m:r>
                        </m:sub>
                      </m:sSub>
                      <m:d>
                        <m:dPr>
                          <m:ctrlPr>
                            <a:rPr lang="en-US" sz="1200" i="1">
                              <a:latin typeface="Cambria Math" panose="02040503050406030204" pitchFamily="18" charset="0"/>
                            </a:rPr>
                          </m:ctrlPr>
                        </m:dPr>
                        <m:e>
                          <m:r>
                            <a:rPr lang="en-US" sz="1200" i="1">
                              <a:latin typeface="Cambria Math" panose="02040503050406030204" pitchFamily="18" charset="0"/>
                            </a:rPr>
                            <m:t>𝑥</m:t>
                          </m:r>
                        </m:e>
                      </m:d>
                      <m:r>
                        <a:rPr lang="en-US" sz="1200" i="1">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𝜃</m:t>
                          </m:r>
                        </m:e>
                        <m:sup>
                          <m:r>
                            <a:rPr lang="en-US" sz="1200" i="1">
                              <a:latin typeface="Cambria Math" panose="02040503050406030204" pitchFamily="18" charset="0"/>
                              <a:ea typeface="Cambria Math" panose="02040503050406030204" pitchFamily="18" charset="0"/>
                            </a:rPr>
                            <m:t>𝑇</m:t>
                          </m:r>
                        </m:sup>
                      </m:sSup>
                      <m:r>
                        <a:rPr lang="en-US" sz="1200" i="1">
                          <a:latin typeface="Cambria Math" panose="02040503050406030204" pitchFamily="18" charset="0"/>
                          <a:ea typeface="Cambria Math" panose="02040503050406030204" pitchFamily="18" charset="0"/>
                        </a:rPr>
                        <m:t>𝑥</m:t>
                      </m:r>
                    </m:oMath>
                  </m:oMathPara>
                </a14:m>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as well that the input feature variable </a:t>
                </a:r>
                <a14:m>
                  <m:oMath xmlns:m="http://schemas.openxmlformats.org/officeDocument/2006/math">
                    <m:r>
                      <a:rPr lang="en-US" b="0" i="1" smtClean="0">
                        <a:latin typeface="Cambria Math" panose="02040503050406030204" pitchFamily="18" charset="0"/>
                      </a:rPr>
                      <m:t>𝑥</m:t>
                    </m:r>
                  </m:oMath>
                </a14:m>
                <a:r>
                  <a:rPr lang="en-US" dirty="0"/>
                  <a:t> is a </a:t>
                </a:r>
                <a14:m>
                  <m:oMath xmlns:m="http://schemas.openxmlformats.org/officeDocument/2006/math">
                    <m:r>
                      <a:rPr lang="en-US" b="0" i="1" smtClean="0">
                        <a:latin typeface="Cambria Math" panose="02040503050406030204" pitchFamily="18" charset="0"/>
                      </a:rPr>
                      <m:t>392</m:t>
                    </m:r>
                    <m:r>
                      <a:rPr lang="en-US" b="0" i="1" smtClean="0">
                        <a:latin typeface="Cambria Math" panose="02040503050406030204" pitchFamily="18" charset="0"/>
                        <a:ea typeface="Cambria Math" panose="02040503050406030204" pitchFamily="18" charset="0"/>
                      </a:rPr>
                      <m:t>×6</m:t>
                    </m:r>
                  </m:oMath>
                </a14:m>
                <a:r>
                  <a:rPr lang="en-US" dirty="0"/>
                  <a:t> matrix and needs to be transposed</a:t>
                </a:r>
                <a:r>
                  <a:rPr lang="en-US" baseline="0" dirty="0"/>
                  <a:t> so that it is correctly multiplied with </a:t>
                </a:r>
                <a14:m>
                  <m:oMath xmlns:m="http://schemas.openxmlformats.org/officeDocument/2006/math">
                    <m:sSup>
                      <m:sSupPr>
                        <m:ctrlPr>
                          <a:rPr lang="en-US" sz="1200" i="1" smtClean="0">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𝜃</m:t>
                        </m:r>
                      </m:e>
                      <m:sup>
                        <m:r>
                          <a:rPr lang="en-US" sz="1200" i="1">
                            <a:latin typeface="Cambria Math" panose="02040503050406030204" pitchFamily="18" charset="0"/>
                            <a:ea typeface="Cambria Math" panose="02040503050406030204" pitchFamily="18" charset="0"/>
                          </a:rPr>
                          <m:t>𝑇</m:t>
                        </m:r>
                      </m:sup>
                    </m:sSup>
                  </m:oMath>
                </a14:m>
                <a:r>
                  <a:rPr lang="en-US" dirty="0"/>
                  <a:t> which is a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×6</m:t>
                    </m:r>
                  </m:oMath>
                </a14:m>
                <a:r>
                  <a:rPr lang="en-US" dirty="0"/>
                  <a:t> matrix.</a:t>
                </a:r>
                <a:r>
                  <a:rPr lang="en-US" baseline="0" dirty="0"/>
                  <a:t> The product gives us a </a:t>
                </a:r>
                <a14:m>
                  <m:oMath xmlns:m="http://schemas.openxmlformats.org/officeDocument/2006/math">
                    <m:r>
                      <a:rPr lang="en-US" b="0" i="1" baseline="0" smtClean="0">
                        <a:latin typeface="Cambria Math" panose="02040503050406030204" pitchFamily="18" charset="0"/>
                      </a:rPr>
                      <m:t>1</m:t>
                    </m:r>
                    <m:r>
                      <a:rPr lang="en-US" b="0" i="1" baseline="0" smtClean="0">
                        <a:latin typeface="Cambria Math" panose="02040503050406030204" pitchFamily="18" charset="0"/>
                        <a:ea typeface="Cambria Math" panose="02040503050406030204" pitchFamily="18" charset="0"/>
                      </a:rPr>
                      <m:t>×392</m:t>
                    </m:r>
                  </m:oMath>
                </a14:m>
                <a:r>
                  <a:rPr lang="en-US" dirty="0"/>
                  <a:t> matrix. Since the</a:t>
                </a:r>
                <a:r>
                  <a:rPr lang="en-US" baseline="0" dirty="0"/>
                  <a:t> output feature variable </a:t>
                </a:r>
                <a14:m>
                  <m:oMath xmlns:m="http://schemas.openxmlformats.org/officeDocument/2006/math">
                    <m:r>
                      <a:rPr lang="en-US" b="0" i="1" baseline="0" smtClean="0">
                        <a:latin typeface="Cambria Math" panose="02040503050406030204" pitchFamily="18" charset="0"/>
                      </a:rPr>
                      <m:t>𝑦</m:t>
                    </m:r>
                  </m:oMath>
                </a14:m>
                <a:r>
                  <a:rPr lang="en-US" dirty="0"/>
                  <a:t> is a </a:t>
                </a:r>
                <a14:m>
                  <m:oMath xmlns:m="http://schemas.openxmlformats.org/officeDocument/2006/math">
                    <m:r>
                      <a:rPr lang="en-US" b="0" i="1" smtClean="0">
                        <a:latin typeface="Cambria Math" panose="02040503050406030204" pitchFamily="18" charset="0"/>
                      </a:rPr>
                      <m:t>392</m:t>
                    </m:r>
                    <m:r>
                      <a:rPr lang="en-US" b="0" i="1" smtClean="0">
                        <a:latin typeface="Cambria Math" panose="02040503050406030204" pitchFamily="18" charset="0"/>
                        <a:ea typeface="Cambria Math" panose="02040503050406030204" pitchFamily="18" charset="0"/>
                      </a:rPr>
                      <m:t>×1</m:t>
                    </m:r>
                  </m:oMath>
                </a14:m>
                <a:r>
                  <a:rPr lang="en-US" dirty="0"/>
                  <a:t> matrix, it needs to be transposed as well to be able to perform proper matrix</a:t>
                </a:r>
                <a:r>
                  <a:rPr lang="en-US" baseline="0" dirty="0"/>
                  <a:t> subtraction. The difference still gives us a </a:t>
                </a:r>
                <a14:m>
                  <m:oMath xmlns:m="http://schemas.openxmlformats.org/officeDocument/2006/math">
                    <m:r>
                      <a:rPr lang="en-US" b="0" i="1" baseline="0" smtClean="0">
                        <a:latin typeface="Cambria Math" panose="02040503050406030204" pitchFamily="18" charset="0"/>
                      </a:rPr>
                      <m:t>1</m:t>
                    </m:r>
                    <m:r>
                      <a:rPr lang="en-US" b="0" i="1" baseline="0" smtClean="0">
                        <a:latin typeface="Cambria Math" panose="02040503050406030204" pitchFamily="18" charset="0"/>
                        <a:ea typeface="Cambria Math" panose="02040503050406030204" pitchFamily="18" charset="0"/>
                      </a:rPr>
                      <m:t>×392</m:t>
                    </m:r>
                  </m:oMath>
                </a14:m>
                <a:r>
                  <a:rPr lang="en-US" dirty="0"/>
                  <a:t> matrix. </a:t>
                </a:r>
                <a:r>
                  <a:rPr lang="en-US" baseline="0" dirty="0"/>
                  <a:t> Rewriting </a:t>
                </a:r>
                <a14:m>
                  <m:oMath xmlns:m="http://schemas.openxmlformats.org/officeDocument/2006/math">
                    <m:r>
                      <a:rPr lang="en-US" b="0" i="1" baseline="0" smtClean="0">
                        <a:latin typeface="Cambria Math" panose="02040503050406030204" pitchFamily="18" charset="0"/>
                      </a:rPr>
                      <m:t>𝑡h𝑒𝑡</m:t>
                    </m:r>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𝑎</m:t>
                        </m:r>
                      </m:e>
                      <m:sup>
                        <m:r>
                          <a:rPr lang="en-US" b="0" i="1" baseline="0" smtClean="0">
                            <a:latin typeface="Cambria Math" panose="02040503050406030204" pitchFamily="18" charset="0"/>
                          </a:rPr>
                          <m:t>′</m:t>
                        </m:r>
                      </m:sup>
                    </m:sSup>
                    <m:r>
                      <a:rPr lang="en-US" b="0" i="1" baseline="0" smtClean="0">
                        <a:latin typeface="Cambria Math" panose="02040503050406030204" pitchFamily="18" charset="0"/>
                      </a:rPr>
                      <m:t>∗</m:t>
                    </m:r>
                    <m:r>
                      <a:rPr lang="en-US" b="0" i="1" baseline="0" smtClean="0">
                        <a:latin typeface="Cambria Math" panose="02040503050406030204" pitchFamily="18" charset="0"/>
                      </a:rPr>
                      <m:t>𝑥</m:t>
                    </m:r>
                    <m:r>
                      <a:rPr lang="en-US" b="0" i="1" baseline="0" smtClean="0">
                        <a:latin typeface="Cambria Math" panose="02040503050406030204" pitchFamily="18" charset="0"/>
                      </a:rPr>
                      <m:t>′</m:t>
                    </m:r>
                  </m:oMath>
                </a14:m>
                <a:r>
                  <a:rPr lang="en-US" dirty="0"/>
                  <a:t> as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𝑡h𝑒𝑡𝑎</m:t>
                        </m:r>
                      </m:e>
                    </m:d>
                    <m:r>
                      <a:rPr lang="en-US" b="0" i="1" smtClean="0">
                        <a:latin typeface="Cambria Math" panose="02040503050406030204" pitchFamily="18" charset="0"/>
                      </a:rPr>
                      <m:t>′</m:t>
                    </m:r>
                  </m:oMath>
                </a14:m>
                <a:r>
                  <a:rPr lang="en-US" dirty="0"/>
                  <a:t> will</a:t>
                </a:r>
                <a:r>
                  <a:rPr lang="en-US" baseline="0" dirty="0"/>
                  <a:t> make it easier for us to transpose the whole expression. This becomes then a </a:t>
                </a:r>
                <a14:m>
                  <m:oMath xmlns:m="http://schemas.openxmlformats.org/officeDocument/2006/math">
                    <m:r>
                      <a:rPr lang="en-US" b="0" i="1" smtClean="0">
                        <a:latin typeface="Cambria Math" panose="02040503050406030204" pitchFamily="18" charset="0"/>
                      </a:rPr>
                      <m:t>392</m:t>
                    </m:r>
                    <m:r>
                      <a:rPr lang="en-US" b="0" i="1" smtClean="0">
                        <a:latin typeface="Cambria Math" panose="02040503050406030204" pitchFamily="18" charset="0"/>
                        <a:ea typeface="Cambria Math" panose="02040503050406030204" pitchFamily="18" charset="0"/>
                      </a:rPr>
                      <m:t>×1</m:t>
                    </m:r>
                  </m:oMath>
                </a14:m>
                <a:r>
                  <a:rPr lang="en-US" dirty="0"/>
                  <a:t> matrix.</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Then, we take the square of the transpose of the difference between </a:t>
                </a:r>
                <a14:m>
                  <m:oMath xmlns:m="http://schemas.openxmlformats.org/officeDocument/2006/math">
                    <m:r>
                      <a:rPr lang="en-US" b="0" i="1" baseline="0" smtClean="0">
                        <a:latin typeface="Cambria Math" panose="02040503050406030204" pitchFamily="18" charset="0"/>
                      </a:rPr>
                      <m:t>𝑥</m:t>
                    </m:r>
                    <m:r>
                      <a:rPr lang="en-US" b="0" i="1" baseline="0" smtClean="0">
                        <a:latin typeface="Cambria Math" panose="02040503050406030204" pitchFamily="18" charset="0"/>
                      </a:rPr>
                      <m:t>∗</m:t>
                    </m:r>
                    <m:r>
                      <a:rPr lang="en-US" b="0" i="1" baseline="0" smtClean="0">
                        <a:latin typeface="Cambria Math" panose="02040503050406030204" pitchFamily="18" charset="0"/>
                      </a:rPr>
                      <m:t>𝑡h𝑒𝑡𝑎</m:t>
                    </m:r>
                  </m:oMath>
                </a14:m>
                <a:r>
                  <a:rPr lang="en-US" dirty="0"/>
                  <a:t> and </a:t>
                </a:r>
                <a14:m>
                  <m:oMath xmlns:m="http://schemas.openxmlformats.org/officeDocument/2006/math">
                    <m:r>
                      <a:rPr lang="en-US" b="0" i="1" smtClean="0">
                        <a:latin typeface="Cambria Math" panose="02040503050406030204" pitchFamily="18" charset="0"/>
                      </a:rPr>
                      <m:t>𝑦</m:t>
                    </m:r>
                  </m:oMath>
                </a14:m>
                <a:r>
                  <a:rPr lang="en-US" dirty="0"/>
                  <a:t> and the sum</a:t>
                </a:r>
                <a:r>
                  <a:rPr lang="en-US" baseline="0" dirty="0"/>
                  <a:t> all terms. This is the same as with not doing the transpose of the difference, since we’re just taking the sum of all terms.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Thus, we have the final expression in code for the cost function written as a MATLAB function </a:t>
                </a:r>
                <a14:m>
                  <m:oMath xmlns:m="http://schemas.openxmlformats.org/officeDocument/2006/math">
                    <m:r>
                      <a:rPr lang="en-US" b="0" i="1" baseline="0" smtClean="0">
                        <a:latin typeface="Cambria Math" panose="02040503050406030204" pitchFamily="18" charset="0"/>
                      </a:rPr>
                      <m:t>𝑐𝑜𝑠𝑡𝑓𝑢𝑛𝑐𝑡𝑖𝑜𝑛</m:t>
                    </m:r>
                  </m:oMath>
                </a14:m>
                <a:r>
                  <a:rPr lang="en-US" dirty="0"/>
                  <a:t> with input arguments </a:t>
                </a:r>
                <a14:m>
                  <m:oMath xmlns:m="http://schemas.openxmlformats.org/officeDocument/2006/math">
                    <m:r>
                      <a:rPr lang="en-US" b="0" i="1" smtClean="0">
                        <a:latin typeface="Cambria Math" panose="02040503050406030204" pitchFamily="18" charset="0"/>
                      </a:rPr>
                      <m:t>𝑥</m:t>
                    </m:r>
                  </m:oMath>
                </a14:m>
                <a:r>
                  <a:rPr lang="en-US" dirty="0"/>
                  <a:t>, </a:t>
                </a:r>
                <a14:m>
                  <m:oMath xmlns:m="http://schemas.openxmlformats.org/officeDocument/2006/math">
                    <m:r>
                      <a:rPr lang="en-US" b="0" i="1" smtClean="0">
                        <a:latin typeface="Cambria Math" panose="02040503050406030204" pitchFamily="18" charset="0"/>
                      </a:rPr>
                      <m:t>𝑦</m:t>
                    </m:r>
                  </m:oMath>
                </a14:m>
                <a:r>
                  <a:rPr lang="en-US" dirty="0"/>
                  <a:t>, and </a:t>
                </a:r>
                <a14:m>
                  <m:oMath xmlns:m="http://schemas.openxmlformats.org/officeDocument/2006/math">
                    <m:r>
                      <a:rPr lang="en-US" b="0" i="1" smtClean="0">
                        <a:latin typeface="Cambria Math" panose="02040503050406030204" pitchFamily="18" charset="0"/>
                      </a:rPr>
                      <m:t>𝑡h𝑒𝑡𝑎</m:t>
                    </m:r>
                  </m:oMath>
                </a14:m>
                <a:r>
                  <a:rPr lang="en-US" dirty="0"/>
                  <a:t>. For Python,</a:t>
                </a:r>
                <a:r>
                  <a:rPr lang="en-US" baseline="0" dirty="0"/>
                  <a:t> it’s practically the same. The only difference is that the output feature variable </a:t>
                </a:r>
                <a14:m>
                  <m:oMath xmlns:m="http://schemas.openxmlformats.org/officeDocument/2006/math">
                    <m:r>
                      <a:rPr lang="en-US" b="0" i="1" baseline="0" smtClean="0">
                        <a:latin typeface="Cambria Math" panose="02040503050406030204" pitchFamily="18" charset="0"/>
                      </a:rPr>
                      <m:t>𝑦</m:t>
                    </m:r>
                  </m:oMath>
                </a14:m>
                <a:r>
                  <a:rPr lang="en-US" dirty="0"/>
                  <a:t> is</a:t>
                </a:r>
                <a:r>
                  <a:rPr lang="en-US" baseline="0" dirty="0"/>
                  <a:t> reshaped from </a:t>
                </a:r>
                <a14:m>
                  <m:oMath xmlns:m="http://schemas.openxmlformats.org/officeDocument/2006/math">
                    <m:d>
                      <m:dPr>
                        <m:ctrlPr>
                          <a:rPr lang="en-US" i="1" baseline="0" smtClean="0">
                            <a:latin typeface="Cambria Math" panose="02040503050406030204" pitchFamily="18" charset="0"/>
                          </a:rPr>
                        </m:ctrlPr>
                      </m:dPr>
                      <m:e>
                        <m:r>
                          <a:rPr lang="en-US" b="0" i="1" baseline="0" smtClean="0">
                            <a:latin typeface="Cambria Math" panose="02040503050406030204" pitchFamily="18" charset="0"/>
                          </a:rPr>
                          <m:t>𝑚</m:t>
                        </m:r>
                        <m:r>
                          <a:rPr lang="en-US" b="0" i="1" baseline="0" smtClean="0">
                            <a:latin typeface="Cambria Math" panose="02040503050406030204" pitchFamily="18" charset="0"/>
                          </a:rPr>
                          <m:t>,</m:t>
                        </m:r>
                      </m:e>
                    </m:d>
                  </m:oMath>
                </a14:m>
                <a:r>
                  <a:rPr lang="en-US" dirty="0"/>
                  <a:t> to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,1</m:t>
                        </m:r>
                      </m:e>
                    </m:d>
                  </m:oMath>
                </a14:m>
                <a:r>
                  <a:rPr lang="en-US" dirty="0"/>
                  <a:t>, so that it becomes compatible</a:t>
                </a:r>
                <a:r>
                  <a:rPr lang="en-US" baseline="0" dirty="0"/>
                  <a:t> with the shape of </a:t>
                </a:r>
                <a14:m>
                  <m:oMath xmlns:m="http://schemas.openxmlformats.org/officeDocument/2006/math">
                    <m:r>
                      <a:rPr lang="en-US" b="0" i="1" baseline="0" smtClean="0">
                        <a:latin typeface="Cambria Math" panose="02040503050406030204" pitchFamily="18" charset="0"/>
                      </a:rPr>
                      <m:t>𝑥</m:t>
                    </m:r>
                    <m:r>
                      <a:rPr lang="en-US" b="0" i="1" baseline="0" smtClean="0">
                        <a:latin typeface="Cambria Math" panose="02040503050406030204" pitchFamily="18" charset="0"/>
                      </a:rPr>
                      <m:t>∗</m:t>
                    </m:r>
                    <m:r>
                      <a:rPr lang="en-US" b="0" i="1" baseline="0" smtClean="0">
                        <a:latin typeface="Cambria Math" panose="02040503050406030204" pitchFamily="18" charset="0"/>
                      </a:rPr>
                      <m:t>𝑡h𝑒𝑡𝑎</m:t>
                    </m:r>
                  </m:oMath>
                </a14:m>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how we implement this in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let’s take a look at the hypothesis. Recall that the hypothesis is written as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rPr>
                  <a:t>ℎ_</a:t>
                </a:r>
                <a:r>
                  <a:rPr lang="en-US" sz="1200" i="0">
                    <a:latin typeface="Cambria Math" panose="02040503050406030204" pitchFamily="18" charset="0"/>
                    <a:ea typeface="Cambria Math" panose="02040503050406030204" pitchFamily="18" charset="0"/>
                  </a:rPr>
                  <a:t>𝜃 </a:t>
                </a:r>
                <a:r>
                  <a:rPr lang="en-US" sz="1200" i="0">
                    <a:latin typeface="Cambria Math" panose="02040503050406030204" pitchFamily="18" charset="0"/>
                  </a:rPr>
                  <a:t>(𝑥)</a:t>
                </a:r>
                <a:r>
                  <a:rPr lang="en-US" sz="1200" i="0">
                    <a:latin typeface="Cambria Math" panose="02040503050406030204" pitchFamily="18" charset="0"/>
                    <a:ea typeface="Cambria Math" panose="02040503050406030204" pitchFamily="18" charset="0"/>
                  </a:rPr>
                  <a:t>=𝜃^𝑇 𝑥</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as well that the input feature variable </a:t>
                </a:r>
                <a:r>
                  <a:rPr lang="en-US" b="0" i="0">
                    <a:latin typeface="Cambria Math" panose="02040503050406030204" pitchFamily="18" charset="0"/>
                  </a:rPr>
                  <a:t>𝑥</a:t>
                </a:r>
                <a:r>
                  <a:rPr lang="en-US" dirty="0"/>
                  <a:t> is a </a:t>
                </a:r>
                <a:r>
                  <a:rPr lang="en-US" b="0" i="0">
                    <a:latin typeface="Cambria Math" panose="02040503050406030204" pitchFamily="18" charset="0"/>
                  </a:rPr>
                  <a:t>392</a:t>
                </a:r>
                <a:r>
                  <a:rPr lang="en-US" b="0" i="0">
                    <a:latin typeface="Cambria Math" panose="02040503050406030204" pitchFamily="18" charset="0"/>
                    <a:ea typeface="Cambria Math" panose="02040503050406030204" pitchFamily="18" charset="0"/>
                  </a:rPr>
                  <a:t>×6</a:t>
                </a:r>
                <a:r>
                  <a:rPr lang="en-US" dirty="0"/>
                  <a:t> matrix and needs to be transposed</a:t>
                </a:r>
                <a:r>
                  <a:rPr lang="en-US" baseline="0" dirty="0"/>
                  <a:t> so that it is correctly multiplied with </a:t>
                </a:r>
                <a:r>
                  <a:rPr lang="en-US" sz="1200" i="0">
                    <a:latin typeface="Cambria Math" panose="02040503050406030204" pitchFamily="18" charset="0"/>
                    <a:ea typeface="Cambria Math" panose="02040503050406030204" pitchFamily="18" charset="0"/>
                  </a:rPr>
                  <a:t>𝜃^𝑇</a:t>
                </a:r>
                <a:r>
                  <a:rPr lang="en-US" dirty="0"/>
                  <a:t> which is a </a:t>
                </a:r>
                <a:r>
                  <a:rPr lang="en-US" b="0" i="0">
                    <a:latin typeface="Cambria Math" panose="02040503050406030204" pitchFamily="18" charset="0"/>
                  </a:rPr>
                  <a:t>1</a:t>
                </a:r>
                <a:r>
                  <a:rPr lang="en-US" b="0" i="0">
                    <a:latin typeface="Cambria Math" panose="02040503050406030204" pitchFamily="18" charset="0"/>
                    <a:ea typeface="Cambria Math" panose="02040503050406030204" pitchFamily="18" charset="0"/>
                  </a:rPr>
                  <a:t>×6</a:t>
                </a:r>
                <a:r>
                  <a:rPr lang="en-US" dirty="0"/>
                  <a:t> matrix.</a:t>
                </a:r>
                <a:r>
                  <a:rPr lang="en-US" baseline="0" dirty="0"/>
                  <a:t> The product gives us a </a:t>
                </a:r>
                <a:r>
                  <a:rPr lang="en-US" b="0" i="0" baseline="0">
                    <a:latin typeface="Cambria Math" panose="02040503050406030204" pitchFamily="18" charset="0"/>
                  </a:rPr>
                  <a:t>1</a:t>
                </a:r>
                <a:r>
                  <a:rPr lang="en-US" b="0" i="0" baseline="0">
                    <a:latin typeface="Cambria Math" panose="02040503050406030204" pitchFamily="18" charset="0"/>
                    <a:ea typeface="Cambria Math" panose="02040503050406030204" pitchFamily="18" charset="0"/>
                  </a:rPr>
                  <a:t>×392</a:t>
                </a:r>
                <a:r>
                  <a:rPr lang="en-US" dirty="0"/>
                  <a:t> matrix. Since the</a:t>
                </a:r>
                <a:r>
                  <a:rPr lang="en-US" baseline="0" dirty="0"/>
                  <a:t> output feature variable </a:t>
                </a:r>
                <a:r>
                  <a:rPr lang="en-US" b="0" i="0" baseline="0">
                    <a:latin typeface="Cambria Math" panose="02040503050406030204" pitchFamily="18" charset="0"/>
                  </a:rPr>
                  <a:t>𝑦</a:t>
                </a:r>
                <a:r>
                  <a:rPr lang="en-US" dirty="0"/>
                  <a:t> is a </a:t>
                </a:r>
                <a:r>
                  <a:rPr lang="en-US" b="0" i="0">
                    <a:latin typeface="Cambria Math" panose="02040503050406030204" pitchFamily="18" charset="0"/>
                  </a:rPr>
                  <a:t>392</a:t>
                </a:r>
                <a:r>
                  <a:rPr lang="en-US" b="0" i="0">
                    <a:latin typeface="Cambria Math" panose="02040503050406030204" pitchFamily="18" charset="0"/>
                    <a:ea typeface="Cambria Math" panose="02040503050406030204" pitchFamily="18" charset="0"/>
                  </a:rPr>
                  <a:t>×1</a:t>
                </a:r>
                <a:r>
                  <a:rPr lang="en-US" dirty="0"/>
                  <a:t> matrix, it needs to be transposed as well to be able to perform proper matrix</a:t>
                </a:r>
                <a:r>
                  <a:rPr lang="en-US" baseline="0" dirty="0"/>
                  <a:t> subtraction. The difference still gives us a </a:t>
                </a:r>
                <a:r>
                  <a:rPr lang="en-US" b="0" i="0" baseline="0">
                    <a:latin typeface="Cambria Math" panose="02040503050406030204" pitchFamily="18" charset="0"/>
                  </a:rPr>
                  <a:t>1</a:t>
                </a:r>
                <a:r>
                  <a:rPr lang="en-US" b="0" i="0" baseline="0">
                    <a:latin typeface="Cambria Math" panose="02040503050406030204" pitchFamily="18" charset="0"/>
                    <a:ea typeface="Cambria Math" panose="02040503050406030204" pitchFamily="18" charset="0"/>
                  </a:rPr>
                  <a:t>×392</a:t>
                </a:r>
                <a:r>
                  <a:rPr lang="en-US" dirty="0"/>
                  <a:t> matrix. </a:t>
                </a:r>
                <a:r>
                  <a:rPr lang="en-US" baseline="0" dirty="0"/>
                  <a:t> Rewriting </a:t>
                </a:r>
                <a:r>
                  <a:rPr lang="en-US" b="0" i="0" baseline="0">
                    <a:latin typeface="Cambria Math" panose="02040503050406030204" pitchFamily="18" charset="0"/>
                  </a:rPr>
                  <a:t>𝑡ℎ𝑒𝑡𝑎^′∗𝑥′</a:t>
                </a:r>
                <a:r>
                  <a:rPr lang="en-US" dirty="0"/>
                  <a:t> as </a:t>
                </a:r>
                <a:r>
                  <a:rPr lang="en-US" i="0">
                    <a:latin typeface="Cambria Math" panose="02040503050406030204" pitchFamily="18" charset="0"/>
                  </a:rPr>
                  <a:t>(</a:t>
                </a:r>
                <a:r>
                  <a:rPr lang="en-US" b="0" i="0">
                    <a:latin typeface="Cambria Math" panose="02040503050406030204" pitchFamily="18" charset="0"/>
                  </a:rPr>
                  <a:t>𝑥∗𝑡ℎ𝑒𝑡𝑎)′</a:t>
                </a:r>
                <a:r>
                  <a:rPr lang="en-US" dirty="0"/>
                  <a:t> will</a:t>
                </a:r>
                <a:r>
                  <a:rPr lang="en-US" baseline="0" dirty="0"/>
                  <a:t> make it easier for us to transpose the whole expression. This becomes then a </a:t>
                </a:r>
                <a:r>
                  <a:rPr lang="en-US" b="0" i="0">
                    <a:latin typeface="Cambria Math" panose="02040503050406030204" pitchFamily="18" charset="0"/>
                  </a:rPr>
                  <a:t>392</a:t>
                </a:r>
                <a:r>
                  <a:rPr lang="en-US" b="0" i="0">
                    <a:latin typeface="Cambria Math" panose="02040503050406030204" pitchFamily="18" charset="0"/>
                    <a:ea typeface="Cambria Math" panose="02040503050406030204" pitchFamily="18" charset="0"/>
                  </a:rPr>
                  <a:t>×1</a:t>
                </a:r>
                <a:r>
                  <a:rPr lang="en-US" dirty="0"/>
                  <a:t> matrix.</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Then, we take the square of the transpose of the difference between </a:t>
                </a:r>
                <a:r>
                  <a:rPr lang="en-US" b="0" i="0" baseline="0">
                    <a:latin typeface="Cambria Math" panose="02040503050406030204" pitchFamily="18" charset="0"/>
                  </a:rPr>
                  <a:t>𝑥∗𝑡ℎ𝑒𝑡𝑎</a:t>
                </a:r>
                <a:r>
                  <a:rPr lang="en-US" dirty="0"/>
                  <a:t> and </a:t>
                </a:r>
                <a:r>
                  <a:rPr lang="en-US" b="0" i="0">
                    <a:latin typeface="Cambria Math" panose="02040503050406030204" pitchFamily="18" charset="0"/>
                  </a:rPr>
                  <a:t>𝑦</a:t>
                </a:r>
                <a:r>
                  <a:rPr lang="en-US" dirty="0"/>
                  <a:t> and the sum</a:t>
                </a:r>
                <a:r>
                  <a:rPr lang="en-US" baseline="0" dirty="0"/>
                  <a:t> all terms. This is the same as with not doing the transpose of the difference, since we’re just taking the sum of all terms.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Thus, we have the final expression in code for the cost function written as a MATLAB function </a:t>
                </a:r>
                <a:r>
                  <a:rPr lang="en-US" b="0" i="0" baseline="0">
                    <a:latin typeface="Cambria Math" panose="02040503050406030204" pitchFamily="18" charset="0"/>
                  </a:rPr>
                  <a:t>𝑐𝑜𝑠𝑡𝑓𝑢𝑛𝑐𝑡𝑖𝑜𝑛</a:t>
                </a:r>
                <a:r>
                  <a:rPr lang="en-US" dirty="0"/>
                  <a:t> with input arguments </a:t>
                </a:r>
                <a:r>
                  <a:rPr lang="en-US" b="0" i="0">
                    <a:latin typeface="Cambria Math" panose="02040503050406030204" pitchFamily="18" charset="0"/>
                  </a:rPr>
                  <a:t>𝑥</a:t>
                </a:r>
                <a:r>
                  <a:rPr lang="en-US" dirty="0"/>
                  <a:t>, </a:t>
                </a:r>
                <a:r>
                  <a:rPr lang="en-US" b="0" i="0">
                    <a:latin typeface="Cambria Math" panose="02040503050406030204" pitchFamily="18" charset="0"/>
                  </a:rPr>
                  <a:t>𝑦</a:t>
                </a:r>
                <a:r>
                  <a:rPr lang="en-US" dirty="0"/>
                  <a:t>, and </a:t>
                </a:r>
                <a:r>
                  <a:rPr lang="en-US" b="0" i="0">
                    <a:latin typeface="Cambria Math" panose="02040503050406030204" pitchFamily="18" charset="0"/>
                  </a:rPr>
                  <a:t>𝑡ℎ𝑒𝑡𝑎</a:t>
                </a:r>
                <a:r>
                  <a:rPr lang="en-US" dirty="0"/>
                  <a:t>. For Python,</a:t>
                </a:r>
                <a:r>
                  <a:rPr lang="en-US" baseline="0" dirty="0"/>
                  <a:t> it’s practically the same. The only difference is that the output feature variable </a:t>
                </a:r>
                <a:r>
                  <a:rPr lang="en-US" b="0" i="0" baseline="0">
                    <a:latin typeface="Cambria Math" panose="02040503050406030204" pitchFamily="18" charset="0"/>
                  </a:rPr>
                  <a:t>𝑦</a:t>
                </a:r>
                <a:r>
                  <a:rPr lang="en-US" dirty="0"/>
                  <a:t> is</a:t>
                </a:r>
                <a:r>
                  <a:rPr lang="en-US" baseline="0" dirty="0"/>
                  <a:t> reshaped from </a:t>
                </a:r>
                <a:r>
                  <a:rPr lang="en-US" i="0" baseline="0">
                    <a:latin typeface="Cambria Math" panose="02040503050406030204" pitchFamily="18" charset="0"/>
                  </a:rPr>
                  <a:t>(</a:t>
                </a:r>
                <a:r>
                  <a:rPr lang="en-US" b="0" i="0" baseline="0">
                    <a:latin typeface="Cambria Math" panose="02040503050406030204" pitchFamily="18" charset="0"/>
                  </a:rPr>
                  <a:t>𝑚,)</a:t>
                </a:r>
                <a:r>
                  <a:rPr lang="en-US" dirty="0"/>
                  <a:t> to </a:t>
                </a:r>
                <a:r>
                  <a:rPr lang="en-US" i="0">
                    <a:latin typeface="Cambria Math" panose="02040503050406030204" pitchFamily="18" charset="0"/>
                  </a:rPr>
                  <a:t>(</a:t>
                </a:r>
                <a:r>
                  <a:rPr lang="en-US" b="0" i="0">
                    <a:latin typeface="Cambria Math" panose="02040503050406030204" pitchFamily="18" charset="0"/>
                  </a:rPr>
                  <a:t>𝑚,1)</a:t>
                </a:r>
                <a:r>
                  <a:rPr lang="en-US" dirty="0"/>
                  <a:t>, so that it becomes compatible</a:t>
                </a:r>
                <a:r>
                  <a:rPr lang="en-US" baseline="0" dirty="0"/>
                  <a:t> with the shape of </a:t>
                </a:r>
                <a:r>
                  <a:rPr lang="en-US" b="0" i="0" baseline="0">
                    <a:latin typeface="Cambria Math" panose="02040503050406030204" pitchFamily="18" charset="0"/>
                  </a:rPr>
                  <a:t>𝑥∗𝑡ℎ𝑒𝑡𝑎</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fld id="{0121AE29-B45F-F242-8D61-DBE0B535E348}" type="slidenum">
              <a:rPr lang="en-US" smtClean="0"/>
              <a:t>16</a:t>
            </a:fld>
            <a:endParaRPr lang="en-US"/>
          </a:p>
        </p:txBody>
      </p:sp>
    </p:spTree>
    <p:extLst>
      <p:ext uri="{BB962C8B-B14F-4D97-AF65-F5344CB8AC3E}">
        <p14:creationId xmlns:p14="http://schemas.microsoft.com/office/powerpoint/2010/main" val="1234711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Next, we rewrite the gradient in code. We know that the term in the brackets</a:t>
                </a:r>
                <a:r>
                  <a:rPr lang="en-US" baseline="0" dirty="0"/>
                  <a:t> </a:t>
                </a:r>
                <a14:m>
                  <m:oMath xmlns:m="http://schemas.openxmlformats.org/officeDocument/2006/math">
                    <m:r>
                      <a:rPr lang="en-US" sz="1200" b="0" i="1" smtClean="0">
                        <a:latin typeface="Cambria Math" panose="02040503050406030204" pitchFamily="18" charset="0"/>
                      </a:rPr>
                      <m:t>392</m:t>
                    </m:r>
                    <m:r>
                      <a:rPr lang="en-US" sz="120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1</m:t>
                    </m:r>
                  </m:oMath>
                </a14:m>
                <a:r>
                  <a:rPr lang="en-US" dirty="0"/>
                  <a:t> matrix. Each of these terms is multiplied</a:t>
                </a:r>
                <a:r>
                  <a:rPr lang="en-US" baseline="0" dirty="0"/>
                  <a:t> by t</a:t>
                </a:r>
                <a:r>
                  <a:rPr lang="en-US" dirty="0"/>
                  <a:t>he</a:t>
                </a:r>
                <a:r>
                  <a:rPr lang="en-US" baseline="0" dirty="0"/>
                  <a:t> term </a:t>
                </a:r>
                <a14:m>
                  <m:oMath xmlns:m="http://schemas.openxmlformats.org/officeDocument/2006/math">
                    <m:sSubSup>
                      <m:sSubSupPr>
                        <m:ctrlPr>
                          <a:rPr lang="en-US" sz="1200" i="1" smtClean="0">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𝑥</m:t>
                        </m:r>
                      </m:e>
                      <m:sub>
                        <m:r>
                          <a:rPr lang="en-US" sz="1200" i="1">
                            <a:latin typeface="Cambria Math" panose="02040503050406030204" pitchFamily="18" charset="0"/>
                            <a:ea typeface="Cambria Math" panose="02040503050406030204" pitchFamily="18" charset="0"/>
                          </a:rPr>
                          <m:t>𝑗</m:t>
                        </m:r>
                      </m:sub>
                      <m:sup>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𝑖</m:t>
                        </m:r>
                        <m:r>
                          <a:rPr lang="en-US" sz="1200" i="1">
                            <a:latin typeface="Cambria Math" panose="02040503050406030204" pitchFamily="18" charset="0"/>
                            <a:ea typeface="Cambria Math" panose="02040503050406030204" pitchFamily="18" charset="0"/>
                          </a:rPr>
                          <m:t>)</m:t>
                        </m:r>
                      </m:sup>
                    </m:sSubSup>
                  </m:oMath>
                </a14:m>
                <a:r>
                  <a:rPr lang="en-US" dirty="0"/>
                  <a:t>, which represents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𝑡h</m:t>
                        </m:r>
                      </m:sup>
                    </m:sSup>
                  </m:oMath>
                </a14:m>
                <a:r>
                  <a:rPr lang="en-US" dirty="0"/>
                  <a:t> row of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a:t> column</a:t>
                </a:r>
                <a:r>
                  <a:rPr lang="en-US" baseline="0" dirty="0"/>
                  <a:t> of the input feature </a:t>
                </a:r>
                <a14:m>
                  <m:oMath xmlns:m="http://schemas.openxmlformats.org/officeDocument/2006/math">
                    <m:r>
                      <a:rPr lang="en-US" b="0" i="1" baseline="0" smtClean="0">
                        <a:latin typeface="Cambria Math" panose="02040503050406030204" pitchFamily="18" charset="0"/>
                      </a:rPr>
                      <m:t>𝑥</m:t>
                    </m:r>
                  </m:oMath>
                </a14:m>
                <a:r>
                  <a:rPr lang="en-US" dirty="0"/>
                  <a:t>. Thus, we</a:t>
                </a:r>
                <a:r>
                  <a:rPr lang="en-US" baseline="0" dirty="0"/>
                  <a:t> are performing a matrix multiplication of a </a:t>
                </a:r>
                <a14:m>
                  <m:oMath xmlns:m="http://schemas.openxmlformats.org/officeDocument/2006/math">
                    <m:r>
                      <a:rPr lang="en-US" sz="1200" b="0" i="1" smtClean="0">
                        <a:latin typeface="Cambria Math" panose="02040503050406030204" pitchFamily="18" charset="0"/>
                      </a:rPr>
                      <m:t>392</m:t>
                    </m:r>
                    <m:r>
                      <a:rPr lang="en-US" sz="120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1</m:t>
                    </m:r>
                  </m:oMath>
                </a14:m>
                <a:r>
                  <a:rPr lang="en-US" dirty="0"/>
                  <a:t> matrix by a </a:t>
                </a:r>
                <a14:m>
                  <m:oMath xmlns:m="http://schemas.openxmlformats.org/officeDocument/2006/math">
                    <m:r>
                      <a:rPr lang="en-US" sz="1200" b="0" i="1" smtClean="0">
                        <a:latin typeface="Cambria Math" panose="02040503050406030204" pitchFamily="18" charset="0"/>
                      </a:rPr>
                      <m:t>392</m:t>
                    </m:r>
                    <m:r>
                      <a:rPr lang="en-US" sz="120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1</m:t>
                    </m:r>
                  </m:oMath>
                </a14:m>
                <a:r>
                  <a:rPr lang="en-US" dirty="0"/>
                  <a:t> matrix. The easiest is to transpose </a:t>
                </a:r>
                <a14:m>
                  <m:oMath xmlns:m="http://schemas.openxmlformats.org/officeDocument/2006/math">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𝑥</m:t>
                        </m:r>
                      </m:e>
                      <m:sup>
                        <m:r>
                          <a:rPr lang="en-US" b="0" i="1" baseline="0" smtClean="0">
                            <a:latin typeface="Cambria Math" panose="02040503050406030204" pitchFamily="18" charset="0"/>
                          </a:rPr>
                          <m:t>(</m:t>
                        </m:r>
                        <m:r>
                          <a:rPr lang="en-US" b="0" i="1" baseline="0" smtClean="0">
                            <a:latin typeface="Cambria Math" panose="02040503050406030204" pitchFamily="18" charset="0"/>
                          </a:rPr>
                          <m:t>𝑖</m:t>
                        </m:r>
                        <m:r>
                          <a:rPr lang="en-US" b="0" i="1" baseline="0" smtClean="0">
                            <a:latin typeface="Cambria Math" panose="02040503050406030204" pitchFamily="18" charset="0"/>
                          </a:rPr>
                          <m:t>)</m:t>
                        </m:r>
                      </m:sup>
                    </m:sSup>
                  </m:oMath>
                </a14:m>
                <a:r>
                  <a:rPr lang="en-US" baseline="0" dirty="0"/>
                  <a:t>and multiply this by the term in brackets. </a:t>
                </a:r>
              </a:p>
              <a:p>
                <a:endParaRPr lang="en-US" baseline="0" dirty="0"/>
              </a:p>
              <a:p>
                <a:r>
                  <a:rPr lang="en-US" baseline="0" dirty="0"/>
                  <a:t>Thus, this is a dot product of the transpose of </a:t>
                </a:r>
                <a14:m>
                  <m:oMath xmlns:m="http://schemas.openxmlformats.org/officeDocument/2006/math">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𝑥</m:t>
                        </m:r>
                      </m:e>
                      <m:sup>
                        <m:r>
                          <a:rPr lang="en-US" b="0" i="1" baseline="0" smtClean="0">
                            <a:latin typeface="Cambria Math" panose="02040503050406030204" pitchFamily="18" charset="0"/>
                          </a:rPr>
                          <m:t>(</m:t>
                        </m:r>
                        <m:r>
                          <a:rPr lang="en-US" b="0" i="1" baseline="0" smtClean="0">
                            <a:latin typeface="Cambria Math" panose="02040503050406030204" pitchFamily="18" charset="0"/>
                          </a:rPr>
                          <m:t>𝑖</m:t>
                        </m:r>
                        <m:r>
                          <a:rPr lang="en-US" b="0" i="1" baseline="0" smtClean="0">
                            <a:latin typeface="Cambria Math" panose="02040503050406030204" pitchFamily="18" charset="0"/>
                          </a:rPr>
                          <m:t>)</m:t>
                        </m:r>
                      </m:sup>
                    </m:sSup>
                  </m:oMath>
                </a14:m>
                <a:r>
                  <a:rPr lang="en-US" baseline="0" dirty="0"/>
                  <a:t> and the term in brackets. The product gives us a single term, which is the gradient of </a:t>
                </a:r>
                <a14:m>
                  <m:oMath xmlns:m="http://schemas.openxmlformats.org/officeDocument/2006/math">
                    <m:r>
                      <a:rPr lang="en-US" sz="1200" i="1">
                        <a:latin typeface="Cambria Math" panose="02040503050406030204" pitchFamily="18" charset="0"/>
                      </a:rPr>
                      <m:t>𝐽</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rPr>
                              <m:t>0</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𝑛</m:t>
                            </m:r>
                          </m:sub>
                        </m:sSub>
                      </m:e>
                    </m:d>
                  </m:oMath>
                </a14:m>
                <a:r>
                  <a:rPr lang="en-US" baseline="0" dirty="0"/>
                  <a:t> with respect to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𝑖</m:t>
                        </m:r>
                      </m:sub>
                    </m:sSub>
                  </m:oMath>
                </a14:m>
                <a:r>
                  <a:rPr lang="en-US" baseline="0" dirty="0"/>
                  <a:t>. We can conveniently perform a dot product of the transpose of </a:t>
                </a:r>
                <a14:m>
                  <m:oMath xmlns:m="http://schemas.openxmlformats.org/officeDocument/2006/math">
                    <m:r>
                      <a:rPr lang="en-US" b="0" i="1" baseline="0" smtClean="0">
                        <a:latin typeface="Cambria Math" panose="02040503050406030204" pitchFamily="18" charset="0"/>
                      </a:rPr>
                      <m:t>𝑥</m:t>
                    </m:r>
                  </m:oMath>
                </a14:m>
                <a:r>
                  <a:rPr lang="en-US" baseline="0" dirty="0"/>
                  <a:t>, which is a </a:t>
                </a:r>
                <a14:m>
                  <m:oMath xmlns:m="http://schemas.openxmlformats.org/officeDocument/2006/math">
                    <m:r>
                      <a:rPr lang="en-US" b="0" i="1" baseline="0" smtClean="0">
                        <a:latin typeface="Cambria Math" panose="02040503050406030204" pitchFamily="18" charset="0"/>
                      </a:rPr>
                      <m:t>6</m:t>
                    </m:r>
                    <m:r>
                      <a:rPr lang="en-US" b="0" i="1" baseline="0" smtClean="0">
                        <a:latin typeface="Cambria Math" panose="02040503050406030204" pitchFamily="18" charset="0"/>
                        <a:ea typeface="Cambria Math" panose="02040503050406030204" pitchFamily="18" charset="0"/>
                      </a:rPr>
                      <m:t>×392</m:t>
                    </m:r>
                  </m:oMath>
                </a14:m>
                <a:r>
                  <a:rPr lang="en-US" baseline="0" dirty="0"/>
                  <a:t>, and the term in brackets, which gives us all the elements of the gradient for all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𝑖</m:t>
                        </m:r>
                      </m:sub>
                    </m:sSub>
                  </m:oMath>
                </a14:m>
                <a:r>
                  <a:rPr lang="en-US" baseline="0" dirty="0"/>
                  <a:t>. The output is a </a:t>
                </a:r>
                <a14:m>
                  <m:oMath xmlns:m="http://schemas.openxmlformats.org/officeDocument/2006/math">
                    <m:r>
                      <a:rPr lang="en-US" b="0" i="1" baseline="0" smtClean="0">
                        <a:latin typeface="Cambria Math" panose="02040503050406030204" pitchFamily="18" charset="0"/>
                      </a:rPr>
                      <m:t>6</m:t>
                    </m:r>
                    <m:r>
                      <a:rPr lang="en-US" b="0" i="1" baseline="0" smtClean="0">
                        <a:latin typeface="Cambria Math" panose="02040503050406030204" pitchFamily="18" charset="0"/>
                        <a:ea typeface="Cambria Math" panose="02040503050406030204" pitchFamily="18" charset="0"/>
                      </a:rPr>
                      <m:t>×1</m:t>
                    </m:r>
                  </m:oMath>
                </a14:m>
                <a:r>
                  <a:rPr lang="en-US" baseline="0" dirty="0"/>
                  <a:t> matrix corresponding the gradient of </a:t>
                </a:r>
                <a14:m>
                  <m:oMath xmlns:m="http://schemas.openxmlformats.org/officeDocument/2006/math">
                    <m:r>
                      <a:rPr lang="en-US" b="0" i="1" baseline="0" smtClean="0">
                        <a:latin typeface="Cambria Math" panose="02040503050406030204" pitchFamily="18" charset="0"/>
                      </a:rPr>
                      <m:t>𝐽</m:t>
                    </m:r>
                  </m:oMath>
                </a14:m>
                <a:r>
                  <a:rPr lang="en-US" baseline="0" dirty="0"/>
                  <a:t> with respect to all </a:t>
                </a:r>
                <a14:m>
                  <m:oMath xmlns:m="http://schemas.openxmlformats.org/officeDocument/2006/math">
                    <m:r>
                      <a:rPr lang="en-US" i="1" baseline="0" smtClean="0">
                        <a:latin typeface="Cambria Math" panose="02040503050406030204" pitchFamily="18" charset="0"/>
                        <a:ea typeface="Cambria Math" panose="02040503050406030204" pitchFamily="18" charset="0"/>
                      </a:rPr>
                      <m:t>𝜃</m:t>
                    </m:r>
                  </m:oMath>
                </a14:m>
                <a:r>
                  <a:rPr lang="en-US" baseline="0" dirty="0"/>
                  <a:t>. </a:t>
                </a:r>
              </a:p>
              <a:p>
                <a:endParaRPr lang="en-US" baseline="0" dirty="0"/>
              </a:p>
              <a:p>
                <a:r>
                  <a:rPr lang="en-US" baseline="0" dirty="0"/>
                  <a:t>This is then subtracted from the previous value of </a:t>
                </a:r>
                <a14:m>
                  <m:oMath xmlns:m="http://schemas.openxmlformats.org/officeDocument/2006/math">
                    <m:r>
                      <a:rPr lang="en-US" i="1" baseline="0" smtClean="0">
                        <a:latin typeface="Cambria Math" panose="02040503050406030204" pitchFamily="18" charset="0"/>
                        <a:ea typeface="Cambria Math" panose="02040503050406030204" pitchFamily="18" charset="0"/>
                      </a:rPr>
                      <m:t>𝜃</m:t>
                    </m:r>
                  </m:oMath>
                </a14:m>
                <a:r>
                  <a:rPr lang="en-US" baseline="0" dirty="0"/>
                  <a:t> to get new values of </a:t>
                </a:r>
                <a14:m>
                  <m:oMath xmlns:m="http://schemas.openxmlformats.org/officeDocument/2006/math">
                    <m:r>
                      <a:rPr lang="en-US" i="1" baseline="0" smtClean="0">
                        <a:latin typeface="Cambria Math" panose="02040503050406030204" pitchFamily="18" charset="0"/>
                        <a:ea typeface="Cambria Math" panose="02040503050406030204" pitchFamily="18" charset="0"/>
                      </a:rPr>
                      <m:t>𝜃</m:t>
                    </m:r>
                  </m:oMath>
                </a14:m>
                <a:r>
                  <a:rPr lang="en-US" baseline="0" dirty="0"/>
                  <a:t>. The process is repeated for the given number of epochs.</a:t>
                </a:r>
              </a:p>
              <a:p>
                <a:endParaRPr lang="en-US" baseline="0" dirty="0"/>
              </a:p>
              <a:p>
                <a:r>
                  <a:rPr lang="en-US" baseline="0" dirty="0"/>
                  <a:t>The cost function is also computed in each iteration and plotted to get a sense of whether the gradient descent method performed well.</a:t>
                </a:r>
              </a:p>
              <a:p>
                <a:endParaRPr lang="en-US" baseline="0" dirty="0"/>
              </a:p>
              <a:p>
                <a:r>
                  <a:rPr lang="en-US" baseline="0" dirty="0"/>
                  <a:t>Let’s take a look at how this is implemented in MATLAB and Python.</a:t>
                </a:r>
              </a:p>
            </p:txBody>
          </p:sp>
        </mc:Choice>
        <mc:Fallback xmlns="">
          <p:sp>
            <p:nvSpPr>
              <p:cNvPr id="3" name="Notes Placeholder 2"/>
              <p:cNvSpPr>
                <a:spLocks noGrp="1"/>
              </p:cNvSpPr>
              <p:nvPr>
                <p:ph type="body" idx="1"/>
              </p:nvPr>
            </p:nvSpPr>
            <p:spPr/>
            <p:txBody>
              <a:bodyPr/>
              <a:lstStyle/>
              <a:p>
                <a:r>
                  <a:rPr lang="en-US" dirty="0"/>
                  <a:t>Next, we rewrite the gradient in code. We know that the term in the brackets</a:t>
                </a:r>
                <a:r>
                  <a:rPr lang="en-US" baseline="0" dirty="0"/>
                  <a:t> </a:t>
                </a:r>
                <a:r>
                  <a:rPr lang="en-US" sz="1200" b="0" i="0">
                    <a:latin typeface="Cambria Math" panose="02040503050406030204" pitchFamily="18" charset="0"/>
                  </a:rPr>
                  <a:t>392</a:t>
                </a:r>
                <a:r>
                  <a:rPr lang="en-US" sz="1200" i="0">
                    <a:latin typeface="Cambria Math" panose="02040503050406030204" pitchFamily="18" charset="0"/>
                    <a:ea typeface="Cambria Math" panose="02040503050406030204" pitchFamily="18" charset="0"/>
                  </a:rPr>
                  <a:t>×</a:t>
                </a:r>
                <a:r>
                  <a:rPr lang="en-US" sz="1200" b="0" i="0">
                    <a:latin typeface="Cambria Math" panose="02040503050406030204" pitchFamily="18" charset="0"/>
                    <a:ea typeface="Cambria Math" panose="02040503050406030204" pitchFamily="18" charset="0"/>
                  </a:rPr>
                  <a:t>1</a:t>
                </a:r>
                <a:r>
                  <a:rPr lang="en-US" dirty="0"/>
                  <a:t> matrix. Each of these terms is multiplied</a:t>
                </a:r>
                <a:r>
                  <a:rPr lang="en-US" baseline="0" dirty="0"/>
                  <a:t> by t</a:t>
                </a:r>
                <a:r>
                  <a:rPr lang="en-US" dirty="0"/>
                  <a:t>he</a:t>
                </a:r>
                <a:r>
                  <a:rPr lang="en-US" baseline="0" dirty="0"/>
                  <a:t> term </a:t>
                </a:r>
                <a:r>
                  <a:rPr lang="en-US" sz="1200" i="0">
                    <a:latin typeface="Cambria Math" panose="02040503050406030204" pitchFamily="18" charset="0"/>
                    <a:ea typeface="Cambria Math" panose="02040503050406030204" pitchFamily="18" charset="0"/>
                  </a:rPr>
                  <a:t>𝑥_𝑗^((𝑖))</a:t>
                </a:r>
                <a:r>
                  <a:rPr lang="en-US" dirty="0"/>
                  <a:t>, which represents the </a:t>
                </a:r>
                <a:r>
                  <a:rPr lang="en-US" b="0" i="0">
                    <a:latin typeface="Cambria Math" panose="02040503050406030204" pitchFamily="18" charset="0"/>
                  </a:rPr>
                  <a:t>𝑗^𝑡ℎ</a:t>
                </a:r>
                <a:r>
                  <a:rPr lang="en-US" dirty="0"/>
                  <a:t> row of the </a:t>
                </a:r>
                <a:r>
                  <a:rPr lang="en-US" b="0" i="0">
                    <a:latin typeface="Cambria Math" panose="02040503050406030204" pitchFamily="18" charset="0"/>
                  </a:rPr>
                  <a:t>𝑖^𝑡ℎ</a:t>
                </a:r>
                <a:r>
                  <a:rPr lang="en-US" dirty="0"/>
                  <a:t> column</a:t>
                </a:r>
                <a:r>
                  <a:rPr lang="en-US" baseline="0" dirty="0"/>
                  <a:t> of the input feature </a:t>
                </a:r>
                <a:r>
                  <a:rPr lang="en-US" b="0" i="0" baseline="0">
                    <a:latin typeface="Cambria Math" panose="02040503050406030204" pitchFamily="18" charset="0"/>
                  </a:rPr>
                  <a:t>𝑥</a:t>
                </a:r>
                <a:r>
                  <a:rPr lang="en-US" dirty="0"/>
                  <a:t>. Thus, we</a:t>
                </a:r>
                <a:r>
                  <a:rPr lang="en-US" baseline="0" dirty="0"/>
                  <a:t> are performing a matrix multiplication of a </a:t>
                </a:r>
                <a:r>
                  <a:rPr lang="en-US" sz="1200" b="0" i="0">
                    <a:latin typeface="Cambria Math" panose="02040503050406030204" pitchFamily="18" charset="0"/>
                  </a:rPr>
                  <a:t>392</a:t>
                </a:r>
                <a:r>
                  <a:rPr lang="en-US" sz="1200" i="0">
                    <a:latin typeface="Cambria Math" panose="02040503050406030204" pitchFamily="18" charset="0"/>
                    <a:ea typeface="Cambria Math" panose="02040503050406030204" pitchFamily="18" charset="0"/>
                  </a:rPr>
                  <a:t>×</a:t>
                </a:r>
                <a:r>
                  <a:rPr lang="en-US" sz="1200" b="0" i="0">
                    <a:latin typeface="Cambria Math" panose="02040503050406030204" pitchFamily="18" charset="0"/>
                    <a:ea typeface="Cambria Math" panose="02040503050406030204" pitchFamily="18" charset="0"/>
                  </a:rPr>
                  <a:t>1</a:t>
                </a:r>
                <a:r>
                  <a:rPr lang="en-US" dirty="0"/>
                  <a:t> matrix by a </a:t>
                </a:r>
                <a:r>
                  <a:rPr lang="en-US" sz="1200" b="0" i="0">
                    <a:latin typeface="Cambria Math" panose="02040503050406030204" pitchFamily="18" charset="0"/>
                  </a:rPr>
                  <a:t>392</a:t>
                </a:r>
                <a:r>
                  <a:rPr lang="en-US" sz="1200" i="0">
                    <a:latin typeface="Cambria Math" panose="02040503050406030204" pitchFamily="18" charset="0"/>
                    <a:ea typeface="Cambria Math" panose="02040503050406030204" pitchFamily="18" charset="0"/>
                  </a:rPr>
                  <a:t>×</a:t>
                </a:r>
                <a:r>
                  <a:rPr lang="en-US" sz="1200" b="0" i="0">
                    <a:latin typeface="Cambria Math" panose="02040503050406030204" pitchFamily="18" charset="0"/>
                    <a:ea typeface="Cambria Math" panose="02040503050406030204" pitchFamily="18" charset="0"/>
                  </a:rPr>
                  <a:t>1</a:t>
                </a:r>
                <a:r>
                  <a:rPr lang="en-US" dirty="0"/>
                  <a:t> matrix. The easiest is to transpose </a:t>
                </a:r>
                <a:r>
                  <a:rPr lang="en-US" b="0" i="0" baseline="0">
                    <a:latin typeface="Cambria Math" panose="02040503050406030204" pitchFamily="18" charset="0"/>
                  </a:rPr>
                  <a:t>𝑥^((𝑖))</a:t>
                </a:r>
                <a:r>
                  <a:rPr lang="en-US" baseline="0" dirty="0"/>
                  <a:t>and multiply this by the term in brackets. </a:t>
                </a:r>
              </a:p>
              <a:p>
                <a:endParaRPr lang="en-US" baseline="0" dirty="0"/>
              </a:p>
              <a:p>
                <a:r>
                  <a:rPr lang="en-US" baseline="0" dirty="0"/>
                  <a:t>Thus, this is a dot product of the transpose of </a:t>
                </a:r>
                <a:r>
                  <a:rPr lang="en-US" b="0" i="0" baseline="0">
                    <a:latin typeface="Cambria Math" panose="02040503050406030204" pitchFamily="18" charset="0"/>
                  </a:rPr>
                  <a:t>𝑥^((𝑖))</a:t>
                </a:r>
                <a:r>
                  <a:rPr lang="en-US" baseline="0" dirty="0"/>
                  <a:t> and the term in brackets. The product gives us a single term, which is the gradient of </a:t>
                </a:r>
                <a:r>
                  <a:rPr lang="en-US" sz="1200" i="0">
                    <a:latin typeface="Cambria Math" panose="02040503050406030204" pitchFamily="18" charset="0"/>
                  </a:rPr>
                  <a:t>𝐽(</a:t>
                </a:r>
                <a:r>
                  <a:rPr lang="en-US" sz="1200" i="0">
                    <a:latin typeface="Cambria Math" panose="02040503050406030204" pitchFamily="18" charset="0"/>
                    <a:ea typeface="Cambria Math" panose="02040503050406030204" pitchFamily="18" charset="0"/>
                  </a:rPr>
                  <a:t>𝜃_</a:t>
                </a:r>
                <a:r>
                  <a:rPr lang="en-US" sz="1200" i="0">
                    <a:latin typeface="Cambria Math" panose="02040503050406030204" pitchFamily="18" charset="0"/>
                  </a:rPr>
                  <a:t>0,</a:t>
                </a:r>
                <a:r>
                  <a:rPr lang="en-US" sz="1200" i="0">
                    <a:latin typeface="Cambria Math" panose="02040503050406030204" pitchFamily="18" charset="0"/>
                    <a:ea typeface="Cambria Math" panose="02040503050406030204" pitchFamily="18" charset="0"/>
                  </a:rPr>
                  <a:t>𝜃_1</a:t>
                </a:r>
                <a:r>
                  <a:rPr lang="en-US" sz="1200" b="0" i="0">
                    <a:latin typeface="Cambria Math" panose="02040503050406030204" pitchFamily="18" charset="0"/>
                    <a:ea typeface="Cambria Math" panose="02040503050406030204" pitchFamily="18" charset="0"/>
                  </a:rPr>
                  <a:t>,…,</a:t>
                </a:r>
                <a:r>
                  <a:rPr lang="en-US" sz="1200" i="0">
                    <a:latin typeface="Cambria Math" panose="02040503050406030204" pitchFamily="18" charset="0"/>
                    <a:ea typeface="Cambria Math" panose="02040503050406030204" pitchFamily="18" charset="0"/>
                  </a:rPr>
                  <a:t>𝜃_</a:t>
                </a:r>
                <a:r>
                  <a:rPr lang="en-US" sz="1200" b="0" i="0">
                    <a:latin typeface="Cambria Math" panose="02040503050406030204" pitchFamily="18" charset="0"/>
                    <a:ea typeface="Cambria Math" panose="02040503050406030204" pitchFamily="18" charset="0"/>
                  </a:rPr>
                  <a:t>𝑛 )</a:t>
                </a:r>
                <a:r>
                  <a:rPr lang="en-US" baseline="0" dirty="0"/>
                  <a:t> with respect to </a:t>
                </a:r>
                <a:r>
                  <a:rPr lang="en-US" sz="1200" i="0">
                    <a:latin typeface="Cambria Math" panose="02040503050406030204" pitchFamily="18" charset="0"/>
                    <a:ea typeface="Cambria Math" panose="02040503050406030204" pitchFamily="18" charset="0"/>
                  </a:rPr>
                  <a:t>𝜃_</a:t>
                </a:r>
                <a:r>
                  <a:rPr lang="en-US" sz="1200" b="0" i="0">
                    <a:latin typeface="Cambria Math" panose="02040503050406030204" pitchFamily="18" charset="0"/>
                    <a:ea typeface="Cambria Math" panose="02040503050406030204" pitchFamily="18" charset="0"/>
                  </a:rPr>
                  <a:t>𝑖</a:t>
                </a:r>
                <a:r>
                  <a:rPr lang="en-US" baseline="0" dirty="0"/>
                  <a:t>. We can conveniently perform a dot product of the transpose of </a:t>
                </a:r>
                <a:r>
                  <a:rPr lang="en-US" b="0" i="0" baseline="0">
                    <a:latin typeface="Cambria Math" panose="02040503050406030204" pitchFamily="18" charset="0"/>
                  </a:rPr>
                  <a:t>𝑥</a:t>
                </a:r>
                <a:r>
                  <a:rPr lang="en-US" baseline="0" dirty="0"/>
                  <a:t>, which is a </a:t>
                </a:r>
                <a:r>
                  <a:rPr lang="en-US" b="0" i="0" baseline="0">
                    <a:latin typeface="Cambria Math" panose="02040503050406030204" pitchFamily="18" charset="0"/>
                  </a:rPr>
                  <a:t>6</a:t>
                </a:r>
                <a:r>
                  <a:rPr lang="en-US" b="0" i="0" baseline="0">
                    <a:latin typeface="Cambria Math" panose="02040503050406030204" pitchFamily="18" charset="0"/>
                    <a:ea typeface="Cambria Math" panose="02040503050406030204" pitchFamily="18" charset="0"/>
                  </a:rPr>
                  <a:t>×392</a:t>
                </a:r>
                <a:r>
                  <a:rPr lang="en-US" baseline="0" dirty="0"/>
                  <a:t>, and the term in brackets, which gives us all the elements of the gradient for all </a:t>
                </a:r>
                <a:r>
                  <a:rPr lang="en-US" sz="1200" i="0">
                    <a:latin typeface="Cambria Math" panose="02040503050406030204" pitchFamily="18" charset="0"/>
                    <a:ea typeface="Cambria Math" panose="02040503050406030204" pitchFamily="18" charset="0"/>
                  </a:rPr>
                  <a:t>𝜃_</a:t>
                </a:r>
                <a:r>
                  <a:rPr lang="en-US" sz="1200" b="0" i="0">
                    <a:latin typeface="Cambria Math" panose="02040503050406030204" pitchFamily="18" charset="0"/>
                    <a:ea typeface="Cambria Math" panose="02040503050406030204" pitchFamily="18" charset="0"/>
                  </a:rPr>
                  <a:t>𝑖</a:t>
                </a:r>
                <a:r>
                  <a:rPr lang="en-US" baseline="0" dirty="0"/>
                  <a:t>. The output is a </a:t>
                </a:r>
                <a:r>
                  <a:rPr lang="en-US" b="0" i="0" baseline="0">
                    <a:latin typeface="Cambria Math" panose="02040503050406030204" pitchFamily="18" charset="0"/>
                  </a:rPr>
                  <a:t>6</a:t>
                </a:r>
                <a:r>
                  <a:rPr lang="en-US" b="0" i="0" baseline="0">
                    <a:latin typeface="Cambria Math" panose="02040503050406030204" pitchFamily="18" charset="0"/>
                    <a:ea typeface="Cambria Math" panose="02040503050406030204" pitchFamily="18" charset="0"/>
                  </a:rPr>
                  <a:t>×1</a:t>
                </a:r>
                <a:r>
                  <a:rPr lang="en-US" baseline="0" dirty="0"/>
                  <a:t> matrix corresponding the gradient of </a:t>
                </a:r>
                <a:r>
                  <a:rPr lang="en-US" b="0" i="0" baseline="0">
                    <a:latin typeface="Cambria Math" panose="02040503050406030204" pitchFamily="18" charset="0"/>
                  </a:rPr>
                  <a:t>𝐽</a:t>
                </a:r>
                <a:r>
                  <a:rPr lang="en-US" baseline="0" dirty="0"/>
                  <a:t> with respect to all </a:t>
                </a:r>
                <a:r>
                  <a:rPr lang="en-US" i="0" baseline="0">
                    <a:latin typeface="Cambria Math" panose="02040503050406030204" pitchFamily="18" charset="0"/>
                    <a:ea typeface="Cambria Math" panose="02040503050406030204" pitchFamily="18" charset="0"/>
                  </a:rPr>
                  <a:t>𝜃</a:t>
                </a:r>
                <a:r>
                  <a:rPr lang="en-US" baseline="0" dirty="0"/>
                  <a:t>. </a:t>
                </a:r>
              </a:p>
              <a:p>
                <a:endParaRPr lang="en-US" baseline="0" dirty="0"/>
              </a:p>
              <a:p>
                <a:r>
                  <a:rPr lang="en-US" baseline="0" dirty="0"/>
                  <a:t>This is then subtracted from the previous value of </a:t>
                </a:r>
                <a:r>
                  <a:rPr lang="en-US" i="0" baseline="0">
                    <a:latin typeface="Cambria Math" panose="02040503050406030204" pitchFamily="18" charset="0"/>
                    <a:ea typeface="Cambria Math" panose="02040503050406030204" pitchFamily="18" charset="0"/>
                  </a:rPr>
                  <a:t>𝜃</a:t>
                </a:r>
                <a:r>
                  <a:rPr lang="en-US" baseline="0" dirty="0"/>
                  <a:t> to get new values of </a:t>
                </a:r>
                <a:r>
                  <a:rPr lang="en-US" i="0" baseline="0">
                    <a:latin typeface="Cambria Math" panose="02040503050406030204" pitchFamily="18" charset="0"/>
                    <a:ea typeface="Cambria Math" panose="02040503050406030204" pitchFamily="18" charset="0"/>
                  </a:rPr>
                  <a:t>𝜃</a:t>
                </a:r>
                <a:r>
                  <a:rPr lang="en-US" baseline="0" dirty="0"/>
                  <a:t>. The process is repeated for the given number of epochs.</a:t>
                </a:r>
              </a:p>
              <a:p>
                <a:endParaRPr lang="en-US" baseline="0" dirty="0"/>
              </a:p>
              <a:p>
                <a:r>
                  <a:rPr lang="en-US" baseline="0" dirty="0"/>
                  <a:t>The cost function is also computed in each iteration and plotted to get a sense of whether the gradient descent method performed well.</a:t>
                </a:r>
              </a:p>
              <a:p>
                <a:endParaRPr lang="en-US" baseline="0" dirty="0"/>
              </a:p>
              <a:p>
                <a:r>
                  <a:rPr lang="en-US" baseline="0" dirty="0"/>
                  <a:t>Let’s take a look at how this is implemented in MATLAB and Python.</a:t>
                </a:r>
              </a:p>
            </p:txBody>
          </p:sp>
        </mc:Fallback>
      </mc:AlternateContent>
      <p:sp>
        <p:nvSpPr>
          <p:cNvPr id="4" name="Slide Number Placeholder 3"/>
          <p:cNvSpPr>
            <a:spLocks noGrp="1"/>
          </p:cNvSpPr>
          <p:nvPr>
            <p:ph type="sldNum" sz="quarter" idx="5"/>
          </p:nvPr>
        </p:nvSpPr>
        <p:spPr/>
        <p:txBody>
          <a:bodyPr/>
          <a:lstStyle/>
          <a:p>
            <a:fld id="{0121AE29-B45F-F242-8D61-DBE0B535E348}" type="slidenum">
              <a:rPr lang="en-US" smtClean="0"/>
              <a:t>17</a:t>
            </a:fld>
            <a:endParaRPr lang="en-US"/>
          </a:p>
        </p:txBody>
      </p:sp>
    </p:spTree>
    <p:extLst>
      <p:ext uri="{BB962C8B-B14F-4D97-AF65-F5344CB8AC3E}">
        <p14:creationId xmlns:p14="http://schemas.microsoft.com/office/powerpoint/2010/main" val="146716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scaling is a way to improve the efficiency of gradient descent and allowing it to converge faster towards the minimum value. This is a quite simple method. The scaled values are obtained by subtracting the mean value of the input features to the input features and then dividing the result by the standard deviation of the input features. </a:t>
            </a:r>
          </a:p>
        </p:txBody>
      </p:sp>
      <p:sp>
        <p:nvSpPr>
          <p:cNvPr id="4" name="Slide Number Placeholder 3"/>
          <p:cNvSpPr>
            <a:spLocks noGrp="1"/>
          </p:cNvSpPr>
          <p:nvPr>
            <p:ph type="sldNum" sz="quarter" idx="5"/>
          </p:nvPr>
        </p:nvSpPr>
        <p:spPr/>
        <p:txBody>
          <a:bodyPr/>
          <a:lstStyle/>
          <a:p>
            <a:fld id="{0121AE29-B45F-F242-8D61-DBE0B535E348}" type="slidenum">
              <a:rPr lang="en-US" smtClean="0"/>
              <a:t>18</a:t>
            </a:fld>
            <a:endParaRPr lang="en-US"/>
          </a:p>
        </p:txBody>
      </p:sp>
    </p:spTree>
    <p:extLst>
      <p:ext uri="{BB962C8B-B14F-4D97-AF65-F5344CB8AC3E}">
        <p14:creationId xmlns:p14="http://schemas.microsoft.com/office/powerpoint/2010/main" val="17428786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21AE29-B45F-F242-8D61-DBE0B535E348}" type="slidenum">
              <a:rPr lang="en-US" smtClean="0"/>
              <a:t>19</a:t>
            </a:fld>
            <a:endParaRPr lang="en-US"/>
          </a:p>
        </p:txBody>
      </p:sp>
    </p:spTree>
    <p:extLst>
      <p:ext uri="{BB962C8B-B14F-4D97-AF65-F5344CB8AC3E}">
        <p14:creationId xmlns:p14="http://schemas.microsoft.com/office/powerpoint/2010/main" val="2760941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we started out this course, we used a single feature data set, such as the one shown. In this data set, the variable y is dependent only on the variable, x. Mathematically, we say that x is the independent variable and y is the dependent variable and it depends on the variable x. In machine learning, we call the variable x a feature of the variable y, because any changes to x will lead to a change in 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sure you can think of numerous examples of a single feature data set in physics. For example, the potential energy of an object is linearly dependent on its vertical height. The potential energy is proportionate to the height of your jump. Increase the mass of an object and its weight increases proportionately. For relatively low altitudes relative to sea level, the pressure decrease is also linearly proportional to the altitude.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of course, variables, which sometimes depend on many other variables, we’ll consider such an example next.</a:t>
            </a:r>
          </a:p>
          <a:p>
            <a:endParaRPr lang="en-US" dirty="0"/>
          </a:p>
        </p:txBody>
      </p:sp>
      <p:sp>
        <p:nvSpPr>
          <p:cNvPr id="4" name="Slide Number Placeholder 3"/>
          <p:cNvSpPr>
            <a:spLocks noGrp="1"/>
          </p:cNvSpPr>
          <p:nvPr>
            <p:ph type="sldNum" sz="quarter" idx="5"/>
          </p:nvPr>
        </p:nvSpPr>
        <p:spPr/>
        <p:txBody>
          <a:bodyPr/>
          <a:lstStyle/>
          <a:p>
            <a:fld id="{0121AE29-B45F-F242-8D61-DBE0B535E348}" type="slidenum">
              <a:rPr lang="en-US" smtClean="0"/>
              <a:t>2</a:t>
            </a:fld>
            <a:endParaRPr lang="en-US"/>
          </a:p>
        </p:txBody>
      </p:sp>
    </p:spTree>
    <p:extLst>
      <p:ext uri="{BB962C8B-B14F-4D97-AF65-F5344CB8AC3E}">
        <p14:creationId xmlns:p14="http://schemas.microsoft.com/office/powerpoint/2010/main" val="2829362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 set is a multi-featured data set. It describes the various features of various cars – its acceleration, the number of cylinders, the displacement of the cylinder, its horsepower, its weight, and its miles per gallon, among other features. To make it simple, we’ll just select these columns with numerical values. Generally, we can use even the columns with text values by assigning a specific number to a specific value, but we won’t do that for now. So, we’ll only be considering the following variables – Acceleration, Cylinders, Displacement, Horsepower, Weight and MPG.</a:t>
            </a:r>
          </a:p>
          <a:p>
            <a:endParaRPr lang="en-US" dirty="0"/>
          </a:p>
          <a:p>
            <a:r>
              <a:rPr lang="en-US" dirty="0"/>
              <a:t>We will also take a look at how the MPG is affected by all the other variables. Thus, in this example, we’ll consider MPG as the dependent variable and the remaining five variables as the independent variables or the features that the MPG is dependent on. </a:t>
            </a:r>
          </a:p>
          <a:p>
            <a:endParaRPr lang="en-US" dirty="0"/>
          </a:p>
          <a:p>
            <a:r>
              <a:rPr lang="en-US" dirty="0"/>
              <a:t>Before anything else, we need to clean the data. If we scroll down, we see that there are some cells with </a:t>
            </a:r>
            <a:r>
              <a:rPr lang="en-US" dirty="0" err="1"/>
              <a:t>NaN</a:t>
            </a:r>
            <a:r>
              <a:rPr lang="en-US" dirty="0"/>
              <a:t> or not a number values. So, we need to remove this. You’ll see how this is done in the accompanying sample program. You’ll also see that we removed the data set with texts.</a:t>
            </a:r>
          </a:p>
        </p:txBody>
      </p:sp>
      <p:sp>
        <p:nvSpPr>
          <p:cNvPr id="4" name="Slide Number Placeholder 3"/>
          <p:cNvSpPr>
            <a:spLocks noGrp="1"/>
          </p:cNvSpPr>
          <p:nvPr>
            <p:ph type="sldNum" sz="quarter" idx="5"/>
          </p:nvPr>
        </p:nvSpPr>
        <p:spPr/>
        <p:txBody>
          <a:bodyPr/>
          <a:lstStyle/>
          <a:p>
            <a:fld id="{0121AE29-B45F-F242-8D61-DBE0B535E348}" type="slidenum">
              <a:rPr lang="en-US" smtClean="0"/>
              <a:t>3</a:t>
            </a:fld>
            <a:endParaRPr lang="en-US"/>
          </a:p>
        </p:txBody>
      </p:sp>
    </p:spTree>
    <p:extLst>
      <p:ext uri="{BB962C8B-B14F-4D97-AF65-F5344CB8AC3E}">
        <p14:creationId xmlns:p14="http://schemas.microsoft.com/office/powerpoint/2010/main" val="339387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Here’s the clean and rearranged data set. The</a:t>
                </a:r>
                <a:r>
                  <a:rPr lang="en-US" baseline="0" dirty="0"/>
                  <a:t> rows with element values of </a:t>
                </a:r>
                <a:r>
                  <a:rPr lang="en-US" baseline="0" dirty="0" err="1"/>
                  <a:t>NaN</a:t>
                </a:r>
                <a:r>
                  <a:rPr lang="en-US" baseline="0" dirty="0"/>
                  <a:t> have been removed. </a:t>
                </a:r>
                <a:r>
                  <a:rPr lang="en-US" dirty="0"/>
                  <a:t>The first five columns are the features, while the last column is the dependent variable. We call the dependent variable as the hypothesis, the same way we called the y-axis in the single-featured data set the hypothesis. In the same way, we annotate our features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oMath>
                </a14:m>
                <a:r>
                  <a:rPr lang="en-US" dirty="0"/>
                  <a:t>, where </a:t>
                </a:r>
                <a14:m>
                  <m:oMath xmlns:m="http://schemas.openxmlformats.org/officeDocument/2006/math">
                    <m:r>
                      <a:rPr lang="en-US" b="0" i="1" smtClean="0">
                        <a:latin typeface="Cambria Math" panose="02040503050406030204" pitchFamily="18" charset="0"/>
                      </a:rPr>
                      <m:t>𝑗</m:t>
                    </m:r>
                  </m:oMath>
                </a14:m>
                <a:r>
                  <a:rPr lang="en-US" dirty="0"/>
                  <a:t> is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𝑡h</m:t>
                        </m:r>
                      </m:sup>
                    </m:sSup>
                  </m:oMath>
                </a14:m>
                <a:r>
                  <a:rPr lang="en-US" dirty="0"/>
                  <a:t> feature and ranges from </a:t>
                </a:r>
                <a14:m>
                  <m:oMath xmlns:m="http://schemas.openxmlformats.org/officeDocument/2006/math">
                    <m:r>
                      <a:rPr lang="en-US" b="0" i="1" smtClean="0">
                        <a:latin typeface="Cambria Math" panose="02040503050406030204" pitchFamily="18" charset="0"/>
                      </a:rPr>
                      <m:t>1</m:t>
                    </m:r>
                  </m:oMath>
                </a14:m>
                <a:r>
                  <a:rPr lang="en-US" dirty="0"/>
                  <a:t> to </a:t>
                </a:r>
                <a14:m>
                  <m:oMath xmlns:m="http://schemas.openxmlformats.org/officeDocument/2006/math">
                    <m:r>
                      <a:rPr lang="en-US" b="0" i="1" smtClean="0">
                        <a:latin typeface="Cambria Math" panose="02040503050406030204" pitchFamily="18" charset="0"/>
                      </a:rPr>
                      <m:t>𝑛</m:t>
                    </m:r>
                  </m:oMath>
                </a14:m>
                <a:r>
                  <a:rPr lang="en-US" dirty="0"/>
                  <a:t>, where</a:t>
                </a:r>
                <a:r>
                  <a:rPr lang="en-US" baseline="0" dirty="0"/>
                  <a:t> </a:t>
                </a:r>
                <a14:m>
                  <m:oMath xmlns:m="http://schemas.openxmlformats.org/officeDocument/2006/math">
                    <m:r>
                      <a:rPr lang="en-US" b="0" i="1" baseline="0" smtClean="0">
                        <a:latin typeface="Cambria Math" panose="02040503050406030204" pitchFamily="18" charset="0"/>
                      </a:rPr>
                      <m:t>𝑛</m:t>
                    </m:r>
                  </m:oMath>
                </a14:m>
                <a:r>
                  <a:rPr lang="en-US" dirty="0"/>
                  <a:t> is the number of features. In other words, we call the Acceleration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the</a:t>
                </a:r>
                <a:r>
                  <a:rPr lang="en-US" baseline="0" dirty="0"/>
                  <a:t> number of Cylinders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the Displacement</a:t>
                </a:r>
                <a:r>
                  <a:rPr lang="en-US" baseline="0" dirty="0"/>
                  <a:t>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the Horsepower</a:t>
                </a:r>
                <a:r>
                  <a:rPr lang="en-US" baseline="0" dirty="0"/>
                  <a:t>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a14:m>
                <a:r>
                  <a:rPr lang="en-US" dirty="0"/>
                  <a:t> and the Weight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a14:m>
                <a:r>
                  <a:rPr lang="en-US" dirty="0"/>
                  <a:t>. There are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=5 </m:t>
                    </m:r>
                  </m:oMath>
                </a14:m>
                <a:r>
                  <a:rPr lang="en-US" dirty="0"/>
                  <a:t>features. </a:t>
                </a:r>
              </a:p>
              <a:p>
                <a:endParaRPr lang="en-US" dirty="0"/>
              </a:p>
              <a:p>
                <a:r>
                  <a:rPr lang="en-US" dirty="0"/>
                  <a:t>Recall that for our single-featured data set, we have a linear equation relating the hypothesis with the feature. We can generalize this and rewrite the hypothesis as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h</m:t>
                        </m:r>
                      </m:e>
                      <m:sub>
                        <m:r>
                          <a:rPr lang="en-US" sz="1200" b="0" i="1" smtClean="0">
                            <a:latin typeface="Cambria Math" panose="02040503050406030204" pitchFamily="18" charset="0"/>
                            <a:ea typeface="Cambria Math" panose="02040503050406030204" pitchFamily="18" charset="0"/>
                          </a:rPr>
                          <m:t>𝜃</m:t>
                        </m:r>
                      </m:sub>
                    </m:sSub>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𝑥</m:t>
                        </m:r>
                      </m:e>
                    </m:d>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rPr>
                          <m:t>0</m:t>
                        </m:r>
                      </m:sub>
                    </m:sSub>
                    <m:sSub>
                      <m:sSubPr>
                        <m:ctrlPr>
                          <a:rPr lang="en-US" sz="1200" i="1" dirty="0" smtClean="0">
                            <a:latin typeface="Cambria Math" panose="02040503050406030204" pitchFamily="18" charset="0"/>
                          </a:rPr>
                        </m:ctrlPr>
                      </m:sSubPr>
                      <m:e>
                        <m:r>
                          <a:rPr lang="en-US" sz="1200" b="0" i="1" dirty="0" smtClean="0">
                            <a:latin typeface="Cambria Math" panose="02040503050406030204" pitchFamily="18" charset="0"/>
                          </a:rPr>
                          <m:t>𝑥</m:t>
                        </m:r>
                      </m:e>
                      <m:sub>
                        <m:r>
                          <a:rPr lang="en-US" sz="1200" b="0" i="1" dirty="0" smtClean="0">
                            <a:latin typeface="Cambria Math" panose="02040503050406030204" pitchFamily="18" charset="0"/>
                          </a:rPr>
                          <m:t>0</m:t>
                        </m:r>
                      </m:sub>
                    </m:sSub>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𝑥</m:t>
                        </m:r>
                      </m:e>
                      <m:sub>
                        <m:r>
                          <a:rPr lang="en-US" sz="1200" b="0" i="1" smtClean="0">
                            <a:latin typeface="Cambria Math" panose="02040503050406030204" pitchFamily="18" charset="0"/>
                            <a:ea typeface="Cambria Math" panose="02040503050406030204" pitchFamily="18" charset="0"/>
                          </a:rPr>
                          <m:t>1</m:t>
                        </m:r>
                      </m:sub>
                    </m:sSub>
                  </m:oMath>
                </a14:m>
                <a:r>
                  <a:rPr lang="en-US" dirty="0"/>
                  <a:t>, where </a:t>
                </a:r>
                <a14:m>
                  <m:oMath xmlns:m="http://schemas.openxmlformats.org/officeDocument/2006/math">
                    <m:sSub>
                      <m:sSubPr>
                        <m:ctrlPr>
                          <a:rPr lang="en-US" sz="1200" i="1" dirty="0" smtClean="0">
                            <a:latin typeface="Cambria Math" panose="02040503050406030204" pitchFamily="18" charset="0"/>
                          </a:rPr>
                        </m:ctrlPr>
                      </m:sSubPr>
                      <m:e>
                        <m:r>
                          <a:rPr lang="en-US" sz="1200" i="1" dirty="0">
                            <a:latin typeface="Cambria Math" panose="02040503050406030204" pitchFamily="18" charset="0"/>
                          </a:rPr>
                          <m:t>𝑥</m:t>
                        </m:r>
                      </m:e>
                      <m:sub>
                        <m:r>
                          <a:rPr lang="en-US" sz="1200" i="1" dirty="0">
                            <a:latin typeface="Cambria Math" panose="02040503050406030204" pitchFamily="18" charset="0"/>
                          </a:rPr>
                          <m:t>0</m:t>
                        </m:r>
                      </m:sub>
                    </m:sSub>
                    <m:r>
                      <a:rPr lang="en-US" sz="1200" b="0" i="1" dirty="0" smtClean="0">
                        <a:latin typeface="Cambria Math" panose="02040503050406030204" pitchFamily="18" charset="0"/>
                      </a:rPr>
                      <m:t>=1</m:t>
                    </m:r>
                  </m:oMath>
                </a14:m>
                <a:r>
                  <a:rPr lang="en-US" dirty="0"/>
                  <a:t>. In</a:t>
                </a:r>
                <a:r>
                  <a:rPr lang="en-US" baseline="0" dirty="0"/>
                  <a:t> machine learning, the features, </a:t>
                </a:r>
                <a14:m>
                  <m:oMath xmlns:m="http://schemas.openxmlformats.org/officeDocument/2006/math">
                    <m:sSub>
                      <m:sSubPr>
                        <m:ctrlPr>
                          <a:rPr lang="en-US" i="1" baseline="0" smtClean="0">
                            <a:latin typeface="Cambria Math" panose="02040503050406030204" pitchFamily="18" charset="0"/>
                          </a:rPr>
                        </m:ctrlPr>
                      </m:sSubPr>
                      <m:e>
                        <m:r>
                          <a:rPr lang="en-US" b="0" i="1" baseline="0" smtClean="0">
                            <a:latin typeface="Cambria Math" panose="02040503050406030204" pitchFamily="18" charset="0"/>
                          </a:rPr>
                          <m:t>𝑥</m:t>
                        </m:r>
                      </m:e>
                      <m:sub>
                        <m:r>
                          <a:rPr lang="en-US" b="0" i="1" baseline="0" smtClean="0">
                            <a:latin typeface="Cambria Math" panose="02040503050406030204" pitchFamily="18" charset="0"/>
                          </a:rPr>
                          <m:t>𝑗</m:t>
                        </m:r>
                      </m:sub>
                    </m:sSub>
                  </m:oMath>
                </a14:m>
                <a:r>
                  <a:rPr lang="en-US" dirty="0"/>
                  <a:t>, are referred to as the input features, while the variable </a:t>
                </a:r>
                <a14:m>
                  <m:oMath xmlns:m="http://schemas.openxmlformats.org/officeDocument/2006/math">
                    <m:r>
                      <a:rPr lang="en-US" b="0" i="1" smtClean="0">
                        <a:latin typeface="Cambria Math" panose="02040503050406030204" pitchFamily="18" charset="0"/>
                      </a:rPr>
                      <m:t>𝑦</m:t>
                    </m:r>
                  </m:oMath>
                </a14:m>
                <a:r>
                  <a:rPr lang="en-US" dirty="0"/>
                  <a:t> is called the output</a:t>
                </a:r>
                <a:r>
                  <a:rPr lang="en-US" baseline="0" dirty="0"/>
                  <a:t> feature.</a:t>
                </a:r>
                <a:endParaRPr lang="en-US" dirty="0"/>
              </a:p>
            </p:txBody>
          </p:sp>
        </mc:Choice>
        <mc:Fallback xmlns="">
          <p:sp>
            <p:nvSpPr>
              <p:cNvPr id="3" name="Notes Placeholder 2"/>
              <p:cNvSpPr>
                <a:spLocks noGrp="1"/>
              </p:cNvSpPr>
              <p:nvPr>
                <p:ph type="body" idx="1"/>
              </p:nvPr>
            </p:nvSpPr>
            <p:spPr/>
            <p:txBody>
              <a:bodyPr/>
              <a:lstStyle/>
              <a:p>
                <a:r>
                  <a:rPr lang="en-US" dirty="0"/>
                  <a:t>Here’s the clean and rearranged data set. The</a:t>
                </a:r>
                <a:r>
                  <a:rPr lang="en-US" baseline="0" dirty="0"/>
                  <a:t> rows with element values of </a:t>
                </a:r>
                <a:r>
                  <a:rPr lang="en-US" baseline="0" dirty="0" err="1"/>
                  <a:t>NaN</a:t>
                </a:r>
                <a:r>
                  <a:rPr lang="en-US" baseline="0" dirty="0"/>
                  <a:t> have been removed. </a:t>
                </a:r>
                <a:r>
                  <a:rPr lang="en-US" dirty="0"/>
                  <a:t>The first five columns are the features, while the last column is the dependent variable. We call the dependent variable as the hypothesis, the same way we called the y-axis in the single-featured data set the hypothesis. In the same way, we annotate our features as </a:t>
                </a:r>
                <a:r>
                  <a:rPr lang="en-US" b="0" i="0">
                    <a:latin typeface="Cambria Math" panose="02040503050406030204" pitchFamily="18" charset="0"/>
                  </a:rPr>
                  <a:t>𝑥_𝑗</a:t>
                </a:r>
                <a:r>
                  <a:rPr lang="en-US" dirty="0"/>
                  <a:t>, where </a:t>
                </a:r>
                <a:r>
                  <a:rPr lang="en-US" b="0" i="0">
                    <a:latin typeface="Cambria Math" panose="02040503050406030204" pitchFamily="18" charset="0"/>
                  </a:rPr>
                  <a:t>𝑗</a:t>
                </a:r>
                <a:r>
                  <a:rPr lang="en-US" dirty="0"/>
                  <a:t> is the </a:t>
                </a:r>
                <a:r>
                  <a:rPr lang="en-US" b="0" i="0">
                    <a:latin typeface="Cambria Math" panose="02040503050406030204" pitchFamily="18" charset="0"/>
                  </a:rPr>
                  <a:t>𝑗^𝑡ℎ</a:t>
                </a:r>
                <a:r>
                  <a:rPr lang="en-US" dirty="0"/>
                  <a:t> feature and ranges from </a:t>
                </a:r>
                <a:r>
                  <a:rPr lang="en-US" b="0" i="0">
                    <a:latin typeface="Cambria Math" panose="02040503050406030204" pitchFamily="18" charset="0"/>
                  </a:rPr>
                  <a:t>1</a:t>
                </a:r>
                <a:r>
                  <a:rPr lang="en-US" dirty="0"/>
                  <a:t> to </a:t>
                </a:r>
                <a:r>
                  <a:rPr lang="en-US" b="0" i="0">
                    <a:latin typeface="Cambria Math" panose="02040503050406030204" pitchFamily="18" charset="0"/>
                  </a:rPr>
                  <a:t>𝑛</a:t>
                </a:r>
                <a:r>
                  <a:rPr lang="en-US" dirty="0"/>
                  <a:t>, where</a:t>
                </a:r>
                <a:r>
                  <a:rPr lang="en-US" baseline="0" dirty="0"/>
                  <a:t> </a:t>
                </a:r>
                <a:r>
                  <a:rPr lang="en-US" b="0" i="0" baseline="0">
                    <a:latin typeface="Cambria Math" panose="02040503050406030204" pitchFamily="18" charset="0"/>
                  </a:rPr>
                  <a:t>𝑛</a:t>
                </a:r>
                <a:r>
                  <a:rPr lang="en-US" dirty="0"/>
                  <a:t> is the number of features. In other words, we call the Acceleration as </a:t>
                </a:r>
                <a:r>
                  <a:rPr lang="en-US" b="0" i="0">
                    <a:latin typeface="Cambria Math" panose="02040503050406030204" pitchFamily="18" charset="0"/>
                  </a:rPr>
                  <a:t>𝑥_1</a:t>
                </a:r>
                <a:r>
                  <a:rPr lang="en-US" dirty="0"/>
                  <a:t>, the</a:t>
                </a:r>
                <a:r>
                  <a:rPr lang="en-US" baseline="0" dirty="0"/>
                  <a:t> number of Cylinders as </a:t>
                </a:r>
                <a:r>
                  <a:rPr lang="en-US" b="0" i="0">
                    <a:latin typeface="Cambria Math" panose="02040503050406030204" pitchFamily="18" charset="0"/>
                  </a:rPr>
                  <a:t>𝑥_2</a:t>
                </a:r>
                <a:r>
                  <a:rPr lang="en-US" dirty="0"/>
                  <a:t>, the Displacement</a:t>
                </a:r>
                <a:r>
                  <a:rPr lang="en-US" baseline="0" dirty="0"/>
                  <a:t> as </a:t>
                </a:r>
                <a:r>
                  <a:rPr lang="en-US" b="0" i="0">
                    <a:latin typeface="Cambria Math" panose="02040503050406030204" pitchFamily="18" charset="0"/>
                  </a:rPr>
                  <a:t>𝑥_3</a:t>
                </a:r>
                <a:r>
                  <a:rPr lang="en-US" dirty="0"/>
                  <a:t>, the Horsepower</a:t>
                </a:r>
                <a:r>
                  <a:rPr lang="en-US" baseline="0" dirty="0"/>
                  <a:t> as </a:t>
                </a:r>
                <a:r>
                  <a:rPr lang="en-US" b="0" i="0">
                    <a:latin typeface="Cambria Math" panose="02040503050406030204" pitchFamily="18" charset="0"/>
                  </a:rPr>
                  <a:t>𝑥_4</a:t>
                </a:r>
                <a:r>
                  <a:rPr lang="en-US" dirty="0"/>
                  <a:t> and the Weight as </a:t>
                </a:r>
                <a:r>
                  <a:rPr lang="en-US" b="0" i="0">
                    <a:latin typeface="Cambria Math" panose="02040503050406030204" pitchFamily="18" charset="0"/>
                  </a:rPr>
                  <a:t>𝑥_5</a:t>
                </a:r>
                <a:r>
                  <a:rPr lang="en-US" dirty="0"/>
                  <a:t>. There are </a:t>
                </a:r>
                <a:r>
                  <a:rPr lang="en-US" b="0" i="0">
                    <a:latin typeface="Cambria Math" panose="02040503050406030204" pitchFamily="18" charset="0"/>
                  </a:rPr>
                  <a:t>𝑛=5 </a:t>
                </a:r>
                <a:r>
                  <a:rPr lang="en-US" dirty="0"/>
                  <a:t>features. </a:t>
                </a:r>
              </a:p>
              <a:p>
                <a:endParaRPr lang="en-US" dirty="0"/>
              </a:p>
              <a:p>
                <a:r>
                  <a:rPr lang="en-US" dirty="0"/>
                  <a:t>Recall that for our single-featured data set, we have a linear equation relating the hypothesis with the feature. We can generalize this and rewrite the hypothesis as </a:t>
                </a:r>
                <a:r>
                  <a:rPr lang="en-US" sz="1200" b="0" i="0">
                    <a:latin typeface="Cambria Math" panose="02040503050406030204" pitchFamily="18" charset="0"/>
                  </a:rPr>
                  <a:t>ℎ_</a:t>
                </a:r>
                <a:r>
                  <a:rPr lang="en-US" sz="1200" b="0" i="0">
                    <a:latin typeface="Cambria Math" panose="02040503050406030204" pitchFamily="18" charset="0"/>
                    <a:ea typeface="Cambria Math" panose="02040503050406030204" pitchFamily="18" charset="0"/>
                  </a:rPr>
                  <a:t>𝜃 </a:t>
                </a:r>
                <a:r>
                  <a:rPr lang="en-US" sz="1200" b="0" i="0">
                    <a:latin typeface="Cambria Math" panose="02040503050406030204" pitchFamily="18" charset="0"/>
                  </a:rPr>
                  <a:t>(𝑥)=</a:t>
                </a:r>
                <a:r>
                  <a:rPr lang="en-US" sz="1200" b="0" i="0">
                    <a:latin typeface="Cambria Math" panose="02040503050406030204" pitchFamily="18" charset="0"/>
                    <a:ea typeface="Cambria Math" panose="02040503050406030204" pitchFamily="18" charset="0"/>
                  </a:rPr>
                  <a:t>𝜃_</a:t>
                </a:r>
                <a:r>
                  <a:rPr lang="en-US" sz="1200" b="0" i="0">
                    <a:latin typeface="Cambria Math" panose="02040503050406030204" pitchFamily="18" charset="0"/>
                  </a:rPr>
                  <a:t>0</a:t>
                </a:r>
                <a:r>
                  <a:rPr lang="en-US" sz="1200" b="0" i="0" dirty="0">
                    <a:latin typeface="Cambria Math" panose="02040503050406030204" pitchFamily="18" charset="0"/>
                  </a:rPr>
                  <a:t> 𝑥_0</a:t>
                </a:r>
                <a:r>
                  <a:rPr lang="en-US" sz="1200" b="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𝜃_</a:t>
                </a:r>
                <a:r>
                  <a:rPr lang="en-US" sz="1200" b="0" i="0">
                    <a:latin typeface="Cambria Math" panose="02040503050406030204" pitchFamily="18" charset="0"/>
                    <a:ea typeface="Cambria Math" panose="02040503050406030204" pitchFamily="18" charset="0"/>
                  </a:rPr>
                  <a:t>1 𝑥_1</a:t>
                </a:r>
                <a:r>
                  <a:rPr lang="en-US" dirty="0"/>
                  <a:t>, where </a:t>
                </a:r>
                <a:r>
                  <a:rPr lang="en-US" sz="1200" i="0" dirty="0">
                    <a:latin typeface="Cambria Math" panose="02040503050406030204" pitchFamily="18" charset="0"/>
                  </a:rPr>
                  <a:t>𝑥_0</a:t>
                </a:r>
                <a:r>
                  <a:rPr lang="en-US" sz="1200" b="0" i="0" dirty="0">
                    <a:latin typeface="Cambria Math" panose="02040503050406030204" pitchFamily="18" charset="0"/>
                  </a:rPr>
                  <a:t>=1</a:t>
                </a:r>
                <a:r>
                  <a:rPr lang="en-US" dirty="0"/>
                  <a:t>. In</a:t>
                </a:r>
                <a:r>
                  <a:rPr lang="en-US" baseline="0" dirty="0"/>
                  <a:t> machine learning, the features, </a:t>
                </a:r>
                <a:r>
                  <a:rPr lang="en-US" b="0" i="0" baseline="0">
                    <a:latin typeface="Cambria Math" panose="02040503050406030204" pitchFamily="18" charset="0"/>
                  </a:rPr>
                  <a:t>𝑥_𝑗</a:t>
                </a:r>
                <a:r>
                  <a:rPr lang="en-US" dirty="0"/>
                  <a:t>, are referred to as the input features, while the variable </a:t>
                </a:r>
                <a:r>
                  <a:rPr lang="en-US" b="0" i="0">
                    <a:latin typeface="Cambria Math" panose="02040503050406030204" pitchFamily="18" charset="0"/>
                  </a:rPr>
                  <a:t>𝑦</a:t>
                </a:r>
                <a:r>
                  <a:rPr lang="en-US" dirty="0"/>
                  <a:t> is called the output</a:t>
                </a:r>
                <a:r>
                  <a:rPr lang="en-US" baseline="0" dirty="0"/>
                  <a:t> feature.</a:t>
                </a:r>
                <a:endParaRPr lang="en-US" dirty="0"/>
              </a:p>
            </p:txBody>
          </p:sp>
        </mc:Fallback>
      </mc:AlternateContent>
      <p:sp>
        <p:nvSpPr>
          <p:cNvPr id="4" name="Slide Number Placeholder 3"/>
          <p:cNvSpPr>
            <a:spLocks noGrp="1"/>
          </p:cNvSpPr>
          <p:nvPr>
            <p:ph type="sldNum" sz="quarter" idx="5"/>
          </p:nvPr>
        </p:nvSpPr>
        <p:spPr/>
        <p:txBody>
          <a:bodyPr/>
          <a:lstStyle/>
          <a:p>
            <a:fld id="{0121AE29-B45F-F242-8D61-DBE0B535E348}" type="slidenum">
              <a:rPr lang="en-US" smtClean="0"/>
              <a:t>4</a:t>
            </a:fld>
            <a:endParaRPr lang="en-US"/>
          </a:p>
        </p:txBody>
      </p:sp>
    </p:spTree>
    <p:extLst>
      <p:ext uri="{BB962C8B-B14F-4D97-AF65-F5344CB8AC3E}">
        <p14:creationId xmlns:p14="http://schemas.microsoft.com/office/powerpoint/2010/main" val="2669751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For a multi-featured data set, we write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h</m:t>
                        </m:r>
                      </m:e>
                      <m:sub>
                        <m:r>
                          <a:rPr lang="en-US" sz="1200" b="0" i="1" smtClean="0">
                            <a:latin typeface="Cambria Math" panose="02040503050406030204" pitchFamily="18" charset="0"/>
                            <a:ea typeface="Cambria Math" panose="02040503050406030204" pitchFamily="18" charset="0"/>
                          </a:rPr>
                          <m:t>𝜃</m:t>
                        </m:r>
                      </m:sub>
                    </m:sSub>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𝑥</m:t>
                        </m:r>
                      </m:e>
                    </m:d>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rPr>
                          <m:t>0</m:t>
                        </m:r>
                      </m:sub>
                    </m:sSub>
                    <m:sSub>
                      <m:sSubPr>
                        <m:ctrlPr>
                          <a:rPr lang="en-US" sz="1200" i="1" dirty="0" smtClean="0">
                            <a:latin typeface="Cambria Math" panose="02040503050406030204" pitchFamily="18" charset="0"/>
                          </a:rPr>
                        </m:ctrlPr>
                      </m:sSubPr>
                      <m:e>
                        <m:r>
                          <a:rPr lang="en-US" sz="1200" b="0" i="1" dirty="0" smtClean="0">
                            <a:latin typeface="Cambria Math" panose="02040503050406030204" pitchFamily="18" charset="0"/>
                          </a:rPr>
                          <m:t>𝑥</m:t>
                        </m:r>
                      </m:e>
                      <m:sub>
                        <m:r>
                          <a:rPr lang="en-US" sz="1200" b="0" i="1" dirty="0" smtClean="0">
                            <a:latin typeface="Cambria Math" panose="02040503050406030204" pitchFamily="18" charset="0"/>
                          </a:rPr>
                          <m:t>0</m:t>
                        </m:r>
                      </m:sub>
                    </m:sSub>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𝑥</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𝑥</m:t>
                        </m:r>
                      </m:e>
                      <m:sub>
                        <m:r>
                          <a:rPr lang="en-US" sz="1200" b="0" i="1" smtClean="0">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3</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𝑥</m:t>
                        </m:r>
                      </m:e>
                      <m:sub>
                        <m:r>
                          <a:rPr lang="en-US" sz="1200" b="0" i="1" smtClean="0">
                            <a:latin typeface="Cambria Math" panose="02040503050406030204" pitchFamily="18" charset="0"/>
                            <a:ea typeface="Cambria Math" panose="02040503050406030204" pitchFamily="18" charset="0"/>
                          </a:rPr>
                          <m:t>3</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4</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𝑥</m:t>
                        </m:r>
                      </m:e>
                      <m:sub>
                        <m:r>
                          <a:rPr lang="en-US" sz="1200" b="0" i="1" smtClean="0">
                            <a:latin typeface="Cambria Math" panose="02040503050406030204" pitchFamily="18" charset="0"/>
                            <a:ea typeface="Cambria Math" panose="02040503050406030204" pitchFamily="18" charset="0"/>
                          </a:rPr>
                          <m:t>4</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5</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𝑥</m:t>
                        </m:r>
                      </m:e>
                      <m:sub>
                        <m:r>
                          <a:rPr lang="en-US" sz="1200" b="0" i="1" smtClean="0">
                            <a:latin typeface="Cambria Math" panose="02040503050406030204" pitchFamily="18" charset="0"/>
                            <a:ea typeface="Cambria Math" panose="02040503050406030204" pitchFamily="18" charset="0"/>
                          </a:rPr>
                          <m:t>5</m:t>
                        </m:r>
                      </m:sub>
                    </m:sSub>
                  </m:oMath>
                </a14:m>
                <a:r>
                  <a:rPr lang="en-US" dirty="0"/>
                  <a:t>, where </a:t>
                </a:r>
                <a14:m>
                  <m:oMath xmlns:m="http://schemas.openxmlformats.org/officeDocument/2006/math">
                    <m:sSub>
                      <m:sSubPr>
                        <m:ctrlPr>
                          <a:rPr lang="en-US" sz="1200" i="1" dirty="0" smtClean="0">
                            <a:latin typeface="Cambria Math" panose="02040503050406030204" pitchFamily="18" charset="0"/>
                          </a:rPr>
                        </m:ctrlPr>
                      </m:sSubPr>
                      <m:e>
                        <m:r>
                          <a:rPr lang="en-US" sz="1200" i="1" dirty="0">
                            <a:latin typeface="Cambria Math" panose="02040503050406030204" pitchFamily="18" charset="0"/>
                          </a:rPr>
                          <m:t>𝑥</m:t>
                        </m:r>
                      </m:e>
                      <m:sub>
                        <m:r>
                          <a:rPr lang="en-US" sz="1200" i="1" dirty="0">
                            <a:latin typeface="Cambria Math" panose="02040503050406030204" pitchFamily="18" charset="0"/>
                          </a:rPr>
                          <m:t>0</m:t>
                        </m:r>
                      </m:sub>
                    </m:sSub>
                    <m:r>
                      <a:rPr lang="en-US" sz="1200" b="0" i="1" dirty="0" smtClean="0">
                        <a:latin typeface="Cambria Math" panose="02040503050406030204" pitchFamily="18" charset="0"/>
                      </a:rPr>
                      <m:t>=1</m:t>
                    </m:r>
                  </m:oMath>
                </a14:m>
                <a:r>
                  <a:rPr lang="en-US" dirty="0"/>
                  <a:t>. Here, the Acceleration is labelled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the</a:t>
                </a:r>
                <a:r>
                  <a:rPr lang="en-US" baseline="0" dirty="0"/>
                  <a:t> number of Cylinders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the Displacement</a:t>
                </a:r>
                <a:r>
                  <a:rPr lang="en-US" baseline="0" dirty="0"/>
                  <a:t>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the Horsepower</a:t>
                </a:r>
                <a:r>
                  <a:rPr lang="en-US" baseline="0" dirty="0"/>
                  <a:t>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a14:m>
                <a:r>
                  <a:rPr lang="en-US" dirty="0"/>
                  <a:t> and the Weight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a14:m>
                <a:r>
                  <a:rPr lang="en-US" dirty="0"/>
                  <a:t>. Again,</a:t>
                </a:r>
                <a:r>
                  <a:rPr lang="en-US" baseline="0" dirty="0"/>
                  <a:t> </a:t>
                </a:r>
                <a14:m>
                  <m:oMath xmlns:m="http://schemas.openxmlformats.org/officeDocument/2006/math">
                    <m:sSub>
                      <m:sSubPr>
                        <m:ctrlPr>
                          <a:rPr lang="en-US" i="1" baseline="0" smtClean="0">
                            <a:latin typeface="Cambria Math" panose="02040503050406030204" pitchFamily="18" charset="0"/>
                          </a:rPr>
                        </m:ctrlPr>
                      </m:sSubPr>
                      <m:e>
                        <m:r>
                          <a:rPr lang="en-US" b="0" i="1" baseline="0" smtClean="0">
                            <a:latin typeface="Cambria Math" panose="02040503050406030204" pitchFamily="18" charset="0"/>
                          </a:rPr>
                          <m:t>𝑥</m:t>
                        </m:r>
                      </m:e>
                      <m:sub>
                        <m:r>
                          <a:rPr lang="en-US" b="0" i="1" baseline="0" smtClean="0">
                            <a:latin typeface="Cambria Math" panose="02040503050406030204" pitchFamily="18" charset="0"/>
                          </a:rPr>
                          <m:t>𝑖</m:t>
                        </m:r>
                      </m:sub>
                    </m:sSub>
                  </m:oMath>
                </a14:m>
                <a:r>
                  <a:rPr lang="en-US" dirty="0"/>
                  <a:t> are the</a:t>
                </a:r>
                <a:r>
                  <a:rPr lang="en-US" baseline="0" dirty="0"/>
                  <a:t> input features. The MPG, denoted with </a:t>
                </a:r>
                <a14:m>
                  <m:oMath xmlns:m="http://schemas.openxmlformats.org/officeDocument/2006/math">
                    <m:r>
                      <a:rPr lang="en-US" b="0" i="1" baseline="0" smtClean="0">
                        <a:latin typeface="Cambria Math" panose="02040503050406030204" pitchFamily="18" charset="0"/>
                      </a:rPr>
                      <m:t>𝑦</m:t>
                    </m:r>
                  </m:oMath>
                </a14:m>
                <a:r>
                  <a:rPr lang="en-US" dirty="0"/>
                  <a:t>, is called the output feature.</a:t>
                </a:r>
              </a:p>
              <a:p>
                <a:endParaRPr lang="en-US" dirty="0"/>
              </a:p>
              <a:p>
                <a:r>
                  <a:rPr lang="en-US" dirty="0"/>
                  <a:t>To call on the row element, we use a superscript. In other words, the 4</a:t>
                </a:r>
                <a:r>
                  <a:rPr lang="en-US" baseline="30000" dirty="0"/>
                  <a:t>th</a:t>
                </a:r>
                <a:r>
                  <a:rPr lang="en-US" dirty="0"/>
                  <a:t> element of the Acceleration is denoted as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(4)</m:t>
                        </m:r>
                      </m:sup>
                    </m:sSubSup>
                  </m:oMath>
                </a14:m>
                <a:r>
                  <a:rPr lang="en-US" dirty="0"/>
                  <a:t>.  The 9</a:t>
                </a:r>
                <a:r>
                  <a:rPr lang="en-US" baseline="30000" dirty="0"/>
                  <a:t>th</a:t>
                </a:r>
                <a:r>
                  <a:rPr lang="en-US" dirty="0"/>
                  <a:t> element of the</a:t>
                </a:r>
                <a:r>
                  <a:rPr lang="en-US" baseline="0" dirty="0"/>
                  <a:t> Horsepower is denoted as </a:t>
                </a:r>
                <a14:m>
                  <m:oMath xmlns:m="http://schemas.openxmlformats.org/officeDocument/2006/math">
                    <m:sSubSup>
                      <m:sSubSupPr>
                        <m:ctrlPr>
                          <a:rPr lang="en-US" i="1" baseline="0" smtClean="0">
                            <a:latin typeface="Cambria Math" panose="02040503050406030204" pitchFamily="18" charset="0"/>
                          </a:rPr>
                        </m:ctrlPr>
                      </m:sSubSupPr>
                      <m:e>
                        <m:r>
                          <a:rPr lang="en-US" b="0" i="1" baseline="0" smtClean="0">
                            <a:latin typeface="Cambria Math" panose="02040503050406030204" pitchFamily="18" charset="0"/>
                          </a:rPr>
                          <m:t>𝑥</m:t>
                        </m:r>
                      </m:e>
                      <m:sub>
                        <m:r>
                          <a:rPr lang="en-US" b="0" i="1" baseline="0" smtClean="0">
                            <a:latin typeface="Cambria Math" panose="02040503050406030204" pitchFamily="18" charset="0"/>
                          </a:rPr>
                          <m:t>4</m:t>
                        </m:r>
                      </m:sub>
                      <m:sup>
                        <m:r>
                          <a:rPr lang="en-US" b="0" i="1" baseline="0" smtClean="0">
                            <a:latin typeface="Cambria Math" panose="02040503050406030204" pitchFamily="18" charset="0"/>
                          </a:rPr>
                          <m:t>(9)</m:t>
                        </m:r>
                      </m:sup>
                    </m:sSubSup>
                  </m:oMath>
                </a14:m>
                <a:r>
                  <a:rPr lang="en-US" dirty="0"/>
                  <a:t>We enclose</a:t>
                </a:r>
                <a:r>
                  <a:rPr lang="en-US" baseline="0" dirty="0"/>
                  <a:t> the row number with a parenthesis, so that it doesn’t get confused with the power of a number. </a:t>
                </a:r>
              </a:p>
              <a:p>
                <a:endParaRPr lang="en-US" baseline="0" dirty="0"/>
              </a:p>
              <a:p>
                <a:r>
                  <a:rPr lang="en-US" baseline="0" dirty="0"/>
                  <a:t>We denote the row number with the variable, </a:t>
                </a:r>
                <a14:m>
                  <m:oMath xmlns:m="http://schemas.openxmlformats.org/officeDocument/2006/math">
                    <m:r>
                      <a:rPr lang="en-US" b="0" i="1" baseline="0" smtClean="0">
                        <a:latin typeface="Cambria Math" panose="02040503050406030204" pitchFamily="18" charset="0"/>
                      </a:rPr>
                      <m:t>𝑖</m:t>
                    </m:r>
                  </m:oMath>
                </a14:m>
                <a:r>
                  <a:rPr lang="en-US" baseline="0" dirty="0"/>
                  <a:t>, and the number of rows with the variable </a:t>
                </a:r>
                <a14:m>
                  <m:oMath xmlns:m="http://schemas.openxmlformats.org/officeDocument/2006/math">
                    <m:r>
                      <a:rPr lang="en-US" b="0" i="1" baseline="0" smtClean="0">
                        <a:latin typeface="Cambria Math" panose="02040503050406030204" pitchFamily="18" charset="0"/>
                      </a:rPr>
                      <m:t>𝑚</m:t>
                    </m:r>
                  </m:oMath>
                </a14:m>
                <a:r>
                  <a:rPr lang="en-US" dirty="0"/>
                  <a:t>, so that i</a:t>
                </a:r>
                <a14:m>
                  <m:oMath xmlns:m="http://schemas.openxmlformats.org/officeDocument/2006/math">
                    <m:r>
                      <a:rPr lang="en-US" b="0" i="1" smtClean="0">
                        <a:latin typeface="Cambria Math" panose="02040503050406030204" pitchFamily="18" charset="0"/>
                      </a:rPr>
                      <m:t>=1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𝑚</m:t>
                    </m:r>
                  </m:oMath>
                </a14:m>
                <a:r>
                  <a:rPr lang="en-US" dirty="0"/>
                  <a:t>. This data set has 392 rows and 6 columns, so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=392</m:t>
                    </m:r>
                  </m:oMath>
                </a14:m>
                <a:r>
                  <a:rPr lang="en-US" dirty="0"/>
                  <a:t> and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=6</m:t>
                    </m:r>
                  </m:oMath>
                </a14:m>
                <a:r>
                  <a:rPr lang="en-US" dirty="0"/>
                  <a:t>. Thus,</a:t>
                </a:r>
                <a:r>
                  <a:rPr lang="en-US" baseline="0" dirty="0"/>
                  <a:t> we can represent this data set as a </a:t>
                </a:r>
                <a14:m>
                  <m:oMath xmlns:m="http://schemas.openxmlformats.org/officeDocument/2006/math">
                    <m:r>
                      <a:rPr lang="en-US" b="0" i="1" baseline="0" smtClean="0">
                        <a:latin typeface="Cambria Math" panose="02040503050406030204" pitchFamily="18" charset="0"/>
                      </a:rPr>
                      <m:t>392</m:t>
                    </m:r>
                    <m:r>
                      <a:rPr lang="en-US" b="0" i="1" baseline="0" smtClean="0">
                        <a:latin typeface="Cambria Math" panose="02040503050406030204" pitchFamily="18" charset="0"/>
                        <a:ea typeface="Cambria Math" panose="02040503050406030204" pitchFamily="18" charset="0"/>
                      </a:rPr>
                      <m:t>×6</m:t>
                    </m:r>
                  </m:oMath>
                </a14:m>
                <a:r>
                  <a:rPr lang="en-US" dirty="0"/>
                  <a:t> matrix.</a:t>
                </a:r>
              </a:p>
              <a:p>
                <a:endParaRPr lang="en-US" dirty="0"/>
              </a:p>
              <a:p>
                <a:r>
                  <a:rPr lang="en-US" dirty="0"/>
                  <a:t>The idea here is to make a prediction of the best-fit line that minimizes the difference between the output feature, </a:t>
                </a:r>
                <a14:m>
                  <m:oMath xmlns:m="http://schemas.openxmlformats.org/officeDocument/2006/math">
                    <m:r>
                      <a:rPr lang="en-US" b="0" i="1" smtClean="0">
                        <a:latin typeface="Cambria Math" panose="02040503050406030204" pitchFamily="18" charset="0"/>
                      </a:rPr>
                      <m:t>𝑦</m:t>
                    </m:r>
                  </m:oMath>
                </a14:m>
                <a:r>
                  <a:rPr lang="en-US" dirty="0"/>
                  <a:t>, and the hypothesis,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h</m:t>
                        </m:r>
                      </m:e>
                      <m:sub>
                        <m:r>
                          <a:rPr lang="en-US" sz="1200" b="0" i="1" smtClean="0">
                            <a:latin typeface="Cambria Math" panose="02040503050406030204" pitchFamily="18" charset="0"/>
                            <a:ea typeface="Cambria Math" panose="02040503050406030204" pitchFamily="18" charset="0"/>
                          </a:rPr>
                          <m:t>𝜃</m:t>
                        </m:r>
                      </m:sub>
                    </m:sSub>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𝑥</m:t>
                        </m:r>
                      </m:e>
                    </m:d>
                  </m:oMath>
                </a14:m>
                <a:r>
                  <a:rPr lang="en-US" dirty="0"/>
                  <a:t>.</a:t>
                </a:r>
                <a:r>
                  <a:rPr lang="en-US" baseline="0" dirty="0"/>
                  <a:t> Thus, the idea is to solve for the coefficients, </a:t>
                </a:r>
                <a14:m>
                  <m:oMath xmlns:m="http://schemas.openxmlformats.org/officeDocument/2006/math">
                    <m:sSub>
                      <m:sSubPr>
                        <m:ctrlPr>
                          <a:rPr lang="en-US" i="1" baseline="0" smtClean="0">
                            <a:latin typeface="Cambria Math" panose="02040503050406030204" pitchFamily="18" charset="0"/>
                          </a:rPr>
                        </m:ctrlPr>
                      </m:sSubPr>
                      <m:e>
                        <m:r>
                          <a:rPr lang="en-US" i="1" baseline="0" smtClean="0">
                            <a:latin typeface="Cambria Math" panose="02040503050406030204" pitchFamily="18" charset="0"/>
                            <a:ea typeface="Cambria Math" panose="02040503050406030204" pitchFamily="18" charset="0"/>
                          </a:rPr>
                          <m:t>𝜃</m:t>
                        </m:r>
                      </m:e>
                      <m:sub>
                        <m:r>
                          <a:rPr lang="en-US" b="0" i="1" baseline="0" smtClean="0">
                            <a:latin typeface="Cambria Math" panose="02040503050406030204" pitchFamily="18" charset="0"/>
                          </a:rPr>
                          <m:t>𝑗</m:t>
                        </m:r>
                      </m:sub>
                    </m:sSub>
                  </m:oMath>
                </a14:m>
                <a:r>
                  <a:rPr lang="en-US" baseline="0" dirty="0"/>
                  <a:t>, of the features, </a:t>
                </a:r>
                <a14:m>
                  <m:oMath xmlns:m="http://schemas.openxmlformats.org/officeDocument/2006/math">
                    <m:sSub>
                      <m:sSubPr>
                        <m:ctrlPr>
                          <a:rPr lang="en-US" i="1" baseline="0" smtClean="0">
                            <a:latin typeface="Cambria Math" panose="02040503050406030204" pitchFamily="18" charset="0"/>
                          </a:rPr>
                        </m:ctrlPr>
                      </m:sSubPr>
                      <m:e>
                        <m:r>
                          <a:rPr lang="en-US" b="0" i="1" baseline="0" smtClean="0">
                            <a:latin typeface="Cambria Math" panose="02040503050406030204" pitchFamily="18" charset="0"/>
                          </a:rPr>
                          <m:t>𝑥</m:t>
                        </m:r>
                      </m:e>
                      <m:sub>
                        <m:r>
                          <a:rPr lang="en-US" b="0" i="1" baseline="0" smtClean="0">
                            <a:latin typeface="Cambria Math" panose="02040503050406030204" pitchFamily="18" charset="0"/>
                          </a:rPr>
                          <m:t>𝑗</m:t>
                        </m:r>
                      </m:sub>
                    </m:sSub>
                  </m:oMath>
                </a14:m>
                <a:r>
                  <a:rPr lang="en-US" dirty="0"/>
                  <a:t>. Recall that in the single-featured</a:t>
                </a:r>
                <a:r>
                  <a:rPr lang="en-US" baseline="0" dirty="0"/>
                  <a:t> example, we solved for the coefficients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rPr>
                          <m:t>0</m:t>
                        </m:r>
                      </m:sub>
                    </m:sSub>
                  </m:oMath>
                </a14:m>
                <a:r>
                  <a:rPr lang="en-US" dirty="0"/>
                  <a:t> and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oMath>
                </a14:m>
                <a:r>
                  <a:rPr lang="en-US" dirty="0"/>
                  <a:t>. We called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rPr>
                          <m:t>0</m:t>
                        </m:r>
                      </m:sub>
                    </m:sSub>
                  </m:oMath>
                </a14:m>
                <a:r>
                  <a:rPr lang="en-US" dirty="0"/>
                  <a:t> the y-intercept, since, by definition, when all the</a:t>
                </a:r>
                <a:r>
                  <a:rPr lang="en-US" baseline="0" dirty="0"/>
                  <a:t> coefficients of the features </a:t>
                </a:r>
                <a:r>
                  <a:rPr lang="en-US" dirty="0"/>
                  <a:t>are</a:t>
                </a:r>
                <a:r>
                  <a:rPr lang="en-US" baseline="0" dirty="0"/>
                  <a:t> zero, then </a:t>
                </a:r>
                <a14:m>
                  <m:oMath xmlns:m="http://schemas.openxmlformats.org/officeDocument/2006/math">
                    <m:r>
                      <a:rPr lang="en-US" b="0" i="1" baseline="0" smtClean="0">
                        <a:latin typeface="Cambria Math" panose="02040503050406030204" pitchFamily="18" charset="0"/>
                      </a:rPr>
                      <m:t>𝑦</m:t>
                    </m:r>
                    <m:r>
                      <a:rPr lang="en-US" b="0" i="1" baseline="0"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rPr>
                          <m:t>0</m:t>
                        </m:r>
                      </m:sub>
                    </m:sSub>
                  </m:oMath>
                </a14:m>
                <a:r>
                  <a:rPr lang="en-US" dirty="0"/>
                  <a:t>, considering that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0</m:t>
                        </m:r>
                      </m:sub>
                    </m:sSub>
                    <m:r>
                      <a:rPr lang="en-US" sz="1200" b="0" i="1" smtClean="0">
                        <a:latin typeface="Cambria Math" panose="02040503050406030204" pitchFamily="18" charset="0"/>
                      </a:rPr>
                      <m:t>=1</m:t>
                    </m:r>
                  </m:oMath>
                </a14:m>
                <a:r>
                  <a:rPr lang="en-US" dirty="0"/>
                  <a:t>. In</a:t>
                </a:r>
                <a:r>
                  <a:rPr lang="en-US" baseline="0" dirty="0"/>
                  <a:t> the multi-featured case,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0</m:t>
                        </m:r>
                      </m:sub>
                    </m:sSub>
                  </m:oMath>
                </a14:m>
                <a:r>
                  <a:rPr lang="en-US" dirty="0"/>
                  <a:t>, is still called the y-intercept, since the definition</a:t>
                </a:r>
                <a:r>
                  <a:rPr lang="en-US" baseline="0" dirty="0"/>
                  <a:t> has not changed. </a:t>
                </a:r>
              </a:p>
              <a:p>
                <a:endParaRPr lang="en-US" baseline="0" dirty="0"/>
              </a:p>
              <a:p>
                <a:r>
                  <a:rPr lang="en-US" baseline="0" dirty="0"/>
                  <a:t>It’s quite impossible to graph the multi-featured case. After all, we only live in a 3D world. How can we even begin to imagine a 6D plot? Nevertheless, we trust in the process. We use the same process in the single-featured data set for the multi-featured data set.</a:t>
                </a:r>
                <a:endParaRPr lang="en-US" dirty="0"/>
              </a:p>
            </p:txBody>
          </p:sp>
        </mc:Choice>
        <mc:Fallback xmlns="">
          <p:sp>
            <p:nvSpPr>
              <p:cNvPr id="3" name="Notes Placeholder 2"/>
              <p:cNvSpPr>
                <a:spLocks noGrp="1"/>
              </p:cNvSpPr>
              <p:nvPr>
                <p:ph type="body" idx="1"/>
              </p:nvPr>
            </p:nvSpPr>
            <p:spPr/>
            <p:txBody>
              <a:bodyPr/>
              <a:lstStyle/>
              <a:p>
                <a:r>
                  <a:rPr lang="en-US" dirty="0"/>
                  <a:t>For a multi-featured data set, we write </a:t>
                </a:r>
                <a:r>
                  <a:rPr lang="en-US" sz="1200" b="0" i="0">
                    <a:latin typeface="Cambria Math" panose="02040503050406030204" pitchFamily="18" charset="0"/>
                  </a:rPr>
                  <a:t>ℎ_</a:t>
                </a:r>
                <a:r>
                  <a:rPr lang="en-US" sz="1200" b="0" i="0">
                    <a:latin typeface="Cambria Math" panose="02040503050406030204" pitchFamily="18" charset="0"/>
                    <a:ea typeface="Cambria Math" panose="02040503050406030204" pitchFamily="18" charset="0"/>
                  </a:rPr>
                  <a:t>𝜃 </a:t>
                </a:r>
                <a:r>
                  <a:rPr lang="en-US" sz="1200" b="0" i="0">
                    <a:latin typeface="Cambria Math" panose="02040503050406030204" pitchFamily="18" charset="0"/>
                  </a:rPr>
                  <a:t>(𝑥)=</a:t>
                </a:r>
                <a:r>
                  <a:rPr lang="en-US" sz="1200" b="0" i="0">
                    <a:latin typeface="Cambria Math" panose="02040503050406030204" pitchFamily="18" charset="0"/>
                    <a:ea typeface="Cambria Math" panose="02040503050406030204" pitchFamily="18" charset="0"/>
                  </a:rPr>
                  <a:t>𝜃_</a:t>
                </a:r>
                <a:r>
                  <a:rPr lang="en-US" sz="1200" b="0" i="0">
                    <a:latin typeface="Cambria Math" panose="02040503050406030204" pitchFamily="18" charset="0"/>
                  </a:rPr>
                  <a:t>0</a:t>
                </a:r>
                <a:r>
                  <a:rPr lang="en-US" sz="1200" b="0" i="0" dirty="0">
                    <a:latin typeface="Cambria Math" panose="02040503050406030204" pitchFamily="18" charset="0"/>
                  </a:rPr>
                  <a:t> 𝑥_0</a:t>
                </a:r>
                <a:r>
                  <a:rPr lang="en-US" sz="1200" b="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𝜃_</a:t>
                </a:r>
                <a:r>
                  <a:rPr lang="en-US" sz="1200" b="0" i="0">
                    <a:latin typeface="Cambria Math" panose="02040503050406030204" pitchFamily="18" charset="0"/>
                    <a:ea typeface="Cambria Math" panose="02040503050406030204" pitchFamily="18" charset="0"/>
                  </a:rPr>
                  <a:t>1 𝑥_1</a:t>
                </a:r>
                <a:r>
                  <a:rPr lang="en-US" sz="120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𝜃_</a:t>
                </a:r>
                <a:r>
                  <a:rPr lang="en-US" sz="1200" b="0" i="0">
                    <a:latin typeface="Cambria Math" panose="02040503050406030204" pitchFamily="18" charset="0"/>
                    <a:ea typeface="Cambria Math" panose="02040503050406030204" pitchFamily="18" charset="0"/>
                  </a:rPr>
                  <a:t>2 </a:t>
                </a:r>
                <a:r>
                  <a:rPr lang="en-US" sz="1200" i="0">
                    <a:latin typeface="Cambria Math" panose="02040503050406030204" pitchFamily="18" charset="0"/>
                    <a:ea typeface="Cambria Math" panose="02040503050406030204" pitchFamily="18" charset="0"/>
                  </a:rPr>
                  <a:t>𝑥_</a:t>
                </a:r>
                <a:r>
                  <a:rPr lang="en-US" sz="1200" b="0" i="0">
                    <a:latin typeface="Cambria Math" panose="02040503050406030204" pitchFamily="18" charset="0"/>
                    <a:ea typeface="Cambria Math" panose="02040503050406030204" pitchFamily="18" charset="0"/>
                  </a:rPr>
                  <a:t>2</a:t>
                </a:r>
                <a:r>
                  <a:rPr lang="en-US" sz="120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𝜃_</a:t>
                </a:r>
                <a:r>
                  <a:rPr lang="en-US" sz="1200" b="0" i="0">
                    <a:latin typeface="Cambria Math" panose="02040503050406030204" pitchFamily="18" charset="0"/>
                    <a:ea typeface="Cambria Math" panose="02040503050406030204" pitchFamily="18" charset="0"/>
                  </a:rPr>
                  <a:t>3 </a:t>
                </a:r>
                <a:r>
                  <a:rPr lang="en-US" sz="1200" i="0">
                    <a:latin typeface="Cambria Math" panose="02040503050406030204" pitchFamily="18" charset="0"/>
                    <a:ea typeface="Cambria Math" panose="02040503050406030204" pitchFamily="18" charset="0"/>
                  </a:rPr>
                  <a:t>𝑥_</a:t>
                </a:r>
                <a:r>
                  <a:rPr lang="en-US" sz="1200" b="0" i="0">
                    <a:latin typeface="Cambria Math" panose="02040503050406030204" pitchFamily="18" charset="0"/>
                    <a:ea typeface="Cambria Math" panose="02040503050406030204" pitchFamily="18" charset="0"/>
                  </a:rPr>
                  <a:t>3</a:t>
                </a:r>
                <a:r>
                  <a:rPr lang="en-US" sz="120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𝜃_</a:t>
                </a:r>
                <a:r>
                  <a:rPr lang="en-US" sz="1200" b="0" i="0">
                    <a:latin typeface="Cambria Math" panose="02040503050406030204" pitchFamily="18" charset="0"/>
                    <a:ea typeface="Cambria Math" panose="02040503050406030204" pitchFamily="18" charset="0"/>
                  </a:rPr>
                  <a:t>4 </a:t>
                </a:r>
                <a:r>
                  <a:rPr lang="en-US" sz="1200" i="0">
                    <a:latin typeface="Cambria Math" panose="02040503050406030204" pitchFamily="18" charset="0"/>
                    <a:ea typeface="Cambria Math" panose="02040503050406030204" pitchFamily="18" charset="0"/>
                  </a:rPr>
                  <a:t>𝑥_</a:t>
                </a:r>
                <a:r>
                  <a:rPr lang="en-US" sz="1200" b="0" i="0">
                    <a:latin typeface="Cambria Math" panose="02040503050406030204" pitchFamily="18" charset="0"/>
                    <a:ea typeface="Cambria Math" panose="02040503050406030204" pitchFamily="18" charset="0"/>
                  </a:rPr>
                  <a:t>4</a:t>
                </a:r>
                <a:r>
                  <a:rPr lang="en-US" sz="120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𝜃_</a:t>
                </a:r>
                <a:r>
                  <a:rPr lang="en-US" sz="1200" b="0" i="0">
                    <a:latin typeface="Cambria Math" panose="02040503050406030204" pitchFamily="18" charset="0"/>
                    <a:ea typeface="Cambria Math" panose="02040503050406030204" pitchFamily="18" charset="0"/>
                  </a:rPr>
                  <a:t>5 </a:t>
                </a:r>
                <a:r>
                  <a:rPr lang="en-US" sz="1200" i="0">
                    <a:latin typeface="Cambria Math" panose="02040503050406030204" pitchFamily="18" charset="0"/>
                    <a:ea typeface="Cambria Math" panose="02040503050406030204" pitchFamily="18" charset="0"/>
                  </a:rPr>
                  <a:t>𝑥_</a:t>
                </a:r>
                <a:r>
                  <a:rPr lang="en-US" sz="1200" b="0" i="0">
                    <a:latin typeface="Cambria Math" panose="02040503050406030204" pitchFamily="18" charset="0"/>
                    <a:ea typeface="Cambria Math" panose="02040503050406030204" pitchFamily="18" charset="0"/>
                  </a:rPr>
                  <a:t>5</a:t>
                </a:r>
                <a:r>
                  <a:rPr lang="en-US" dirty="0"/>
                  <a:t>, where </a:t>
                </a:r>
                <a:r>
                  <a:rPr lang="en-US" sz="1200" i="0" dirty="0">
                    <a:latin typeface="Cambria Math" panose="02040503050406030204" pitchFamily="18" charset="0"/>
                  </a:rPr>
                  <a:t>𝑥_0</a:t>
                </a:r>
                <a:r>
                  <a:rPr lang="en-US" sz="1200" b="0" i="0" dirty="0">
                    <a:latin typeface="Cambria Math" panose="02040503050406030204" pitchFamily="18" charset="0"/>
                  </a:rPr>
                  <a:t>=1</a:t>
                </a:r>
                <a:r>
                  <a:rPr lang="en-US" dirty="0"/>
                  <a:t>. Here, the Acceleration is labelled as </a:t>
                </a:r>
                <a:r>
                  <a:rPr lang="en-US" b="0" i="0">
                    <a:latin typeface="Cambria Math" panose="02040503050406030204" pitchFamily="18" charset="0"/>
                  </a:rPr>
                  <a:t>𝑥_1</a:t>
                </a:r>
                <a:r>
                  <a:rPr lang="en-US" dirty="0"/>
                  <a:t>, the</a:t>
                </a:r>
                <a:r>
                  <a:rPr lang="en-US" baseline="0" dirty="0"/>
                  <a:t> number of Cylinders as </a:t>
                </a:r>
                <a:r>
                  <a:rPr lang="en-US" b="0" i="0">
                    <a:latin typeface="Cambria Math" panose="02040503050406030204" pitchFamily="18" charset="0"/>
                  </a:rPr>
                  <a:t>𝑥_2</a:t>
                </a:r>
                <a:r>
                  <a:rPr lang="en-US" dirty="0"/>
                  <a:t>, the Displacement</a:t>
                </a:r>
                <a:r>
                  <a:rPr lang="en-US" baseline="0" dirty="0"/>
                  <a:t> as </a:t>
                </a:r>
                <a:r>
                  <a:rPr lang="en-US" b="0" i="0">
                    <a:latin typeface="Cambria Math" panose="02040503050406030204" pitchFamily="18" charset="0"/>
                  </a:rPr>
                  <a:t>𝑥_3</a:t>
                </a:r>
                <a:r>
                  <a:rPr lang="en-US" dirty="0"/>
                  <a:t>, the Horsepower</a:t>
                </a:r>
                <a:r>
                  <a:rPr lang="en-US" baseline="0" dirty="0"/>
                  <a:t> as </a:t>
                </a:r>
                <a:r>
                  <a:rPr lang="en-US" b="0" i="0">
                    <a:latin typeface="Cambria Math" panose="02040503050406030204" pitchFamily="18" charset="0"/>
                  </a:rPr>
                  <a:t>𝑥_4</a:t>
                </a:r>
                <a:r>
                  <a:rPr lang="en-US" dirty="0"/>
                  <a:t> and the Weight as </a:t>
                </a:r>
                <a:r>
                  <a:rPr lang="en-US" b="0" i="0">
                    <a:latin typeface="Cambria Math" panose="02040503050406030204" pitchFamily="18" charset="0"/>
                  </a:rPr>
                  <a:t>𝑥_5</a:t>
                </a:r>
                <a:r>
                  <a:rPr lang="en-US" dirty="0"/>
                  <a:t>. Again,</a:t>
                </a:r>
                <a:r>
                  <a:rPr lang="en-US" baseline="0" dirty="0"/>
                  <a:t> </a:t>
                </a:r>
                <a:r>
                  <a:rPr lang="en-US" b="0" i="0" baseline="0">
                    <a:latin typeface="Cambria Math" panose="02040503050406030204" pitchFamily="18" charset="0"/>
                  </a:rPr>
                  <a:t>𝑥_𝑖</a:t>
                </a:r>
                <a:r>
                  <a:rPr lang="en-US" dirty="0"/>
                  <a:t> are the</a:t>
                </a:r>
                <a:r>
                  <a:rPr lang="en-US" baseline="0" dirty="0"/>
                  <a:t> input features. The MPG, denoted with </a:t>
                </a:r>
                <a:r>
                  <a:rPr lang="en-US" b="0" i="0" baseline="0">
                    <a:latin typeface="Cambria Math" panose="02040503050406030204" pitchFamily="18" charset="0"/>
                  </a:rPr>
                  <a:t>𝑦</a:t>
                </a:r>
                <a:r>
                  <a:rPr lang="en-US" dirty="0"/>
                  <a:t>, is called the output feature.</a:t>
                </a:r>
              </a:p>
              <a:p>
                <a:endParaRPr lang="en-US" dirty="0"/>
              </a:p>
              <a:p>
                <a:r>
                  <a:rPr lang="en-US" dirty="0"/>
                  <a:t>To call on the row element, we use a superscript. In other words, the 4</a:t>
                </a:r>
                <a:r>
                  <a:rPr lang="en-US" baseline="30000" dirty="0"/>
                  <a:t>th</a:t>
                </a:r>
                <a:r>
                  <a:rPr lang="en-US" dirty="0"/>
                  <a:t> element of the Acceleration is denoted as </a:t>
                </a:r>
                <a:r>
                  <a:rPr lang="en-US" b="0" i="0">
                    <a:latin typeface="Cambria Math" panose="02040503050406030204" pitchFamily="18" charset="0"/>
                  </a:rPr>
                  <a:t>𝑥_1^((4))</a:t>
                </a:r>
                <a:r>
                  <a:rPr lang="en-US" dirty="0"/>
                  <a:t>.  The 9</a:t>
                </a:r>
                <a:r>
                  <a:rPr lang="en-US" baseline="30000" dirty="0"/>
                  <a:t>th</a:t>
                </a:r>
                <a:r>
                  <a:rPr lang="en-US" dirty="0"/>
                  <a:t> element of the</a:t>
                </a:r>
                <a:r>
                  <a:rPr lang="en-US" baseline="0" dirty="0"/>
                  <a:t> Horsepower is denoted as </a:t>
                </a:r>
                <a:r>
                  <a:rPr lang="en-US" b="0" i="0" baseline="0">
                    <a:latin typeface="Cambria Math" panose="02040503050406030204" pitchFamily="18" charset="0"/>
                  </a:rPr>
                  <a:t>𝑥_4^((9))</a:t>
                </a:r>
                <a:r>
                  <a:rPr lang="en-US" dirty="0"/>
                  <a:t>We enclose</a:t>
                </a:r>
                <a:r>
                  <a:rPr lang="en-US" baseline="0" dirty="0"/>
                  <a:t> the row number with a parenthesis, so that it doesn’t get confused with the power of a number. </a:t>
                </a:r>
              </a:p>
              <a:p>
                <a:endParaRPr lang="en-US" baseline="0" dirty="0"/>
              </a:p>
              <a:p>
                <a:r>
                  <a:rPr lang="en-US" baseline="0" dirty="0"/>
                  <a:t>We denote the row number with the variable, </a:t>
                </a:r>
                <a:r>
                  <a:rPr lang="en-US" b="0" i="0" baseline="0">
                    <a:latin typeface="Cambria Math" panose="02040503050406030204" pitchFamily="18" charset="0"/>
                  </a:rPr>
                  <a:t>𝑖</a:t>
                </a:r>
                <a:r>
                  <a:rPr lang="en-US" baseline="0" dirty="0"/>
                  <a:t>, and the number of rows with the variable </a:t>
                </a:r>
                <a:r>
                  <a:rPr lang="en-US" b="0" i="0" baseline="0">
                    <a:latin typeface="Cambria Math" panose="02040503050406030204" pitchFamily="18" charset="0"/>
                  </a:rPr>
                  <a:t>𝑚</a:t>
                </a:r>
                <a:r>
                  <a:rPr lang="en-US" dirty="0"/>
                  <a:t>, so that i</a:t>
                </a:r>
                <a:r>
                  <a:rPr lang="en-US" b="0" i="0">
                    <a:latin typeface="Cambria Math" panose="02040503050406030204" pitchFamily="18" charset="0"/>
                  </a:rPr>
                  <a:t>=1 𝑡𝑜 𝑚</a:t>
                </a:r>
                <a:r>
                  <a:rPr lang="en-US" dirty="0"/>
                  <a:t>. This data set has 392 rows and 6 columns, so </a:t>
                </a:r>
                <a:r>
                  <a:rPr lang="en-US" b="0" i="0">
                    <a:latin typeface="Cambria Math" panose="02040503050406030204" pitchFamily="18" charset="0"/>
                  </a:rPr>
                  <a:t>𝑚=392</a:t>
                </a:r>
                <a:r>
                  <a:rPr lang="en-US" dirty="0"/>
                  <a:t> and </a:t>
                </a:r>
                <a:r>
                  <a:rPr lang="en-US" b="0" i="0">
                    <a:latin typeface="Cambria Math" panose="02040503050406030204" pitchFamily="18" charset="0"/>
                  </a:rPr>
                  <a:t>𝑛=6</a:t>
                </a:r>
                <a:r>
                  <a:rPr lang="en-US" dirty="0"/>
                  <a:t>. Thus,</a:t>
                </a:r>
                <a:r>
                  <a:rPr lang="en-US" baseline="0" dirty="0"/>
                  <a:t> we can represent this data set as a </a:t>
                </a:r>
                <a:r>
                  <a:rPr lang="en-US" b="0" i="0" baseline="0">
                    <a:latin typeface="Cambria Math" panose="02040503050406030204" pitchFamily="18" charset="0"/>
                  </a:rPr>
                  <a:t>392</a:t>
                </a:r>
                <a:r>
                  <a:rPr lang="en-US" b="0" i="0" baseline="0">
                    <a:latin typeface="Cambria Math" panose="02040503050406030204" pitchFamily="18" charset="0"/>
                    <a:ea typeface="Cambria Math" panose="02040503050406030204" pitchFamily="18" charset="0"/>
                  </a:rPr>
                  <a:t>×6</a:t>
                </a:r>
                <a:r>
                  <a:rPr lang="en-US" dirty="0"/>
                  <a:t> matrix.</a:t>
                </a:r>
              </a:p>
              <a:p>
                <a:endParaRPr lang="en-US" dirty="0"/>
              </a:p>
              <a:p>
                <a:r>
                  <a:rPr lang="en-US" dirty="0"/>
                  <a:t>The idea here is to make a prediction of the best-fit line that minimizes the difference between the output feature, </a:t>
                </a:r>
                <a:r>
                  <a:rPr lang="en-US" b="0" i="0">
                    <a:latin typeface="Cambria Math" panose="02040503050406030204" pitchFamily="18" charset="0"/>
                  </a:rPr>
                  <a:t>𝑦</a:t>
                </a:r>
                <a:r>
                  <a:rPr lang="en-US" dirty="0"/>
                  <a:t>, and the hypothesis, </a:t>
                </a:r>
                <a:r>
                  <a:rPr lang="en-US" sz="1200" b="0" i="0">
                    <a:latin typeface="Cambria Math" panose="02040503050406030204" pitchFamily="18" charset="0"/>
                  </a:rPr>
                  <a:t>ℎ_</a:t>
                </a:r>
                <a:r>
                  <a:rPr lang="en-US" sz="1200" b="0" i="0">
                    <a:latin typeface="Cambria Math" panose="02040503050406030204" pitchFamily="18" charset="0"/>
                    <a:ea typeface="Cambria Math" panose="02040503050406030204" pitchFamily="18" charset="0"/>
                  </a:rPr>
                  <a:t>𝜃 </a:t>
                </a:r>
                <a:r>
                  <a:rPr lang="en-US" sz="1200" b="0" i="0">
                    <a:latin typeface="Cambria Math" panose="02040503050406030204" pitchFamily="18" charset="0"/>
                  </a:rPr>
                  <a:t>(𝑥)</a:t>
                </a:r>
                <a:r>
                  <a:rPr lang="en-US" dirty="0"/>
                  <a:t>.</a:t>
                </a:r>
                <a:r>
                  <a:rPr lang="en-US" baseline="0" dirty="0"/>
                  <a:t> Thus, the idea is to solve for the coefficients, </a:t>
                </a:r>
                <a:r>
                  <a:rPr lang="en-US" i="0" baseline="0">
                    <a:latin typeface="Cambria Math" panose="02040503050406030204" pitchFamily="18" charset="0"/>
                    <a:ea typeface="Cambria Math" panose="02040503050406030204" pitchFamily="18" charset="0"/>
                  </a:rPr>
                  <a:t>𝜃_</a:t>
                </a:r>
                <a:r>
                  <a:rPr lang="en-US" b="0" i="0" baseline="0">
                    <a:latin typeface="Cambria Math" panose="02040503050406030204" pitchFamily="18" charset="0"/>
                  </a:rPr>
                  <a:t>𝑗</a:t>
                </a:r>
                <a:r>
                  <a:rPr lang="en-US" baseline="0" dirty="0"/>
                  <a:t>, of the features, </a:t>
                </a:r>
                <a:r>
                  <a:rPr lang="en-US" b="0" i="0" baseline="0">
                    <a:latin typeface="Cambria Math" panose="02040503050406030204" pitchFamily="18" charset="0"/>
                  </a:rPr>
                  <a:t>𝑥_𝑗</a:t>
                </a:r>
                <a:r>
                  <a:rPr lang="en-US" dirty="0"/>
                  <a:t>. Recall that in the single-featured</a:t>
                </a:r>
                <a:r>
                  <a:rPr lang="en-US" baseline="0" dirty="0"/>
                  <a:t> example, we solved for the coefficients </a:t>
                </a:r>
                <a:r>
                  <a:rPr lang="en-US" sz="1200" b="0" i="0">
                    <a:latin typeface="Cambria Math" panose="02040503050406030204" pitchFamily="18" charset="0"/>
                    <a:ea typeface="Cambria Math" panose="02040503050406030204" pitchFamily="18" charset="0"/>
                  </a:rPr>
                  <a:t>𝜃_</a:t>
                </a:r>
                <a:r>
                  <a:rPr lang="en-US" sz="1200" b="0" i="0">
                    <a:latin typeface="Cambria Math" panose="02040503050406030204" pitchFamily="18" charset="0"/>
                  </a:rPr>
                  <a:t>0</a:t>
                </a:r>
                <a:r>
                  <a:rPr lang="en-US" dirty="0"/>
                  <a:t> and </a:t>
                </a:r>
                <a:r>
                  <a:rPr lang="en-US" sz="1200" b="0" i="0">
                    <a:latin typeface="Cambria Math" panose="02040503050406030204" pitchFamily="18" charset="0"/>
                    <a:ea typeface="Cambria Math" panose="02040503050406030204" pitchFamily="18" charset="0"/>
                  </a:rPr>
                  <a:t>𝜃_1</a:t>
                </a:r>
                <a:r>
                  <a:rPr lang="en-US" dirty="0"/>
                  <a:t>. We called </a:t>
                </a:r>
                <a:r>
                  <a:rPr lang="en-US" sz="1200" b="0" i="0">
                    <a:latin typeface="Cambria Math" panose="02040503050406030204" pitchFamily="18" charset="0"/>
                    <a:ea typeface="Cambria Math" panose="02040503050406030204" pitchFamily="18" charset="0"/>
                  </a:rPr>
                  <a:t>𝜃_</a:t>
                </a:r>
                <a:r>
                  <a:rPr lang="en-US" sz="1200" b="0" i="0">
                    <a:latin typeface="Cambria Math" panose="02040503050406030204" pitchFamily="18" charset="0"/>
                  </a:rPr>
                  <a:t>0</a:t>
                </a:r>
                <a:r>
                  <a:rPr lang="en-US" dirty="0"/>
                  <a:t> the y-intercept, since, by definition, when all the</a:t>
                </a:r>
                <a:r>
                  <a:rPr lang="en-US" baseline="0" dirty="0"/>
                  <a:t> coefficients of the features </a:t>
                </a:r>
                <a:r>
                  <a:rPr lang="en-US" dirty="0"/>
                  <a:t>are</a:t>
                </a:r>
                <a:r>
                  <a:rPr lang="en-US" baseline="0" dirty="0"/>
                  <a:t> zero, then </a:t>
                </a:r>
                <a:r>
                  <a:rPr lang="en-US" b="0" i="0" baseline="0">
                    <a:latin typeface="Cambria Math" panose="02040503050406030204" pitchFamily="18" charset="0"/>
                  </a:rPr>
                  <a:t>𝑦=</a:t>
                </a:r>
                <a:r>
                  <a:rPr lang="en-US" sz="1200" b="0" i="0">
                    <a:latin typeface="Cambria Math" panose="02040503050406030204" pitchFamily="18" charset="0"/>
                    <a:ea typeface="Cambria Math" panose="02040503050406030204" pitchFamily="18" charset="0"/>
                  </a:rPr>
                  <a:t>𝜃_</a:t>
                </a:r>
                <a:r>
                  <a:rPr lang="en-US" sz="1200" b="0" i="0">
                    <a:latin typeface="Cambria Math" panose="02040503050406030204" pitchFamily="18" charset="0"/>
                  </a:rPr>
                  <a:t>0</a:t>
                </a:r>
                <a:r>
                  <a:rPr lang="en-US" dirty="0"/>
                  <a:t>, considering that </a:t>
                </a:r>
                <a:r>
                  <a:rPr lang="en-US" sz="1200" b="0" i="0">
                    <a:latin typeface="Cambria Math" panose="02040503050406030204" pitchFamily="18" charset="0"/>
                  </a:rPr>
                  <a:t>𝑥_0=1</a:t>
                </a:r>
                <a:r>
                  <a:rPr lang="en-US" dirty="0"/>
                  <a:t>. In</a:t>
                </a:r>
                <a:r>
                  <a:rPr lang="en-US" baseline="0" dirty="0"/>
                  <a:t> the multi-featured case, </a:t>
                </a:r>
                <a:r>
                  <a:rPr lang="en-US" sz="1200" b="0" i="0">
                    <a:latin typeface="Cambria Math" panose="02040503050406030204" pitchFamily="18" charset="0"/>
                    <a:ea typeface="Cambria Math" panose="02040503050406030204" pitchFamily="18" charset="0"/>
                  </a:rPr>
                  <a:t>𝜃_0</a:t>
                </a:r>
                <a:r>
                  <a:rPr lang="en-US" dirty="0"/>
                  <a:t>, is still called the y-intercept, since the definition</a:t>
                </a:r>
                <a:r>
                  <a:rPr lang="en-US" baseline="0" dirty="0"/>
                  <a:t> has not changed. </a:t>
                </a:r>
              </a:p>
              <a:p>
                <a:endParaRPr lang="en-US" baseline="0" dirty="0"/>
              </a:p>
              <a:p>
                <a:r>
                  <a:rPr lang="en-US" baseline="0" dirty="0"/>
                  <a:t>It’s quite impossible to graph the multi-featured case. After all, we only live in a 3D world. How can we even begin to imagine a 6D plot? Nevertheless, we trust in the process. We use the same process in the single-featured data set for the multi-featured data set.</a:t>
                </a:r>
                <a:endParaRPr lang="en-US" dirty="0"/>
              </a:p>
            </p:txBody>
          </p:sp>
        </mc:Fallback>
      </mc:AlternateContent>
      <p:sp>
        <p:nvSpPr>
          <p:cNvPr id="4" name="Slide Number Placeholder 3"/>
          <p:cNvSpPr>
            <a:spLocks noGrp="1"/>
          </p:cNvSpPr>
          <p:nvPr>
            <p:ph type="sldNum" sz="quarter" idx="5"/>
          </p:nvPr>
        </p:nvSpPr>
        <p:spPr/>
        <p:txBody>
          <a:bodyPr/>
          <a:lstStyle/>
          <a:p>
            <a:fld id="{0121AE29-B45F-F242-8D61-DBE0B535E348}" type="slidenum">
              <a:rPr lang="en-US" smtClean="0"/>
              <a:t>5</a:t>
            </a:fld>
            <a:endParaRPr lang="en-US"/>
          </a:p>
        </p:txBody>
      </p:sp>
    </p:spTree>
    <p:extLst>
      <p:ext uri="{BB962C8B-B14F-4D97-AF65-F5344CB8AC3E}">
        <p14:creationId xmlns:p14="http://schemas.microsoft.com/office/powerpoint/2010/main" val="3480647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We begin with the hypothesis. This is a generalized version. The subscript is denoted by the variable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=0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𝑛</m:t>
                    </m:r>
                  </m:oMath>
                </a14:m>
                <a:r>
                  <a:rPr lang="en-US" dirty="0"/>
                  <a:t> and </a:t>
                </a:r>
                <a14:m>
                  <m:oMath xmlns:m="http://schemas.openxmlformats.org/officeDocument/2006/math">
                    <m:r>
                      <a:rPr lang="en-US" b="0" i="1" smtClean="0">
                        <a:latin typeface="Cambria Math" panose="02040503050406030204" pitchFamily="18" charset="0"/>
                      </a:rPr>
                      <m:t>𝑛</m:t>
                    </m:r>
                  </m:oMath>
                </a14:m>
                <a:r>
                  <a:rPr lang="en-US" dirty="0"/>
                  <a:t> is the number of input</a:t>
                </a:r>
                <a:r>
                  <a:rPr lang="en-US" baseline="0" dirty="0"/>
                  <a:t> features. We write the cost function as </a:t>
                </a:r>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𝐽</m:t>
                      </m:r>
                      <m:d>
                        <m:dPr>
                          <m:ctrlPr>
                            <a:rPr lang="en-US" sz="1200" b="0" i="1" smtClean="0">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rPr>
                                <m:t>0</m:t>
                              </m:r>
                            </m:sub>
                          </m:sSub>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𝑛</m:t>
                              </m:r>
                            </m:sub>
                          </m:sSub>
                        </m:e>
                      </m:d>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i="1" smtClean="0">
                              <a:latin typeface="Cambria Math" panose="02040503050406030204" pitchFamily="18" charset="0"/>
                            </a:rPr>
                            <m:t>1</m:t>
                          </m:r>
                        </m:num>
                        <m:den>
                          <m:r>
                            <a:rPr lang="en-US" sz="1200" b="0" i="1" smtClean="0">
                              <a:latin typeface="Cambria Math" panose="02040503050406030204" pitchFamily="18" charset="0"/>
                            </a:rPr>
                            <m:t>2</m:t>
                          </m:r>
                          <m:r>
                            <a:rPr lang="en-US" sz="1200" b="0" i="1" smtClean="0">
                              <a:latin typeface="Cambria Math" panose="02040503050406030204" pitchFamily="18" charset="0"/>
                            </a:rPr>
                            <m:t>𝑚</m:t>
                          </m:r>
                        </m:den>
                      </m:f>
                      <m:nary>
                        <m:naryPr>
                          <m:chr m:val="∑"/>
                          <m:ctrlPr>
                            <a:rPr lang="en-US" sz="1200" b="0" i="1" smtClean="0">
                              <a:latin typeface="Cambria Math" panose="02040503050406030204" pitchFamily="18" charset="0"/>
                            </a:rPr>
                          </m:ctrlPr>
                        </m:naryPr>
                        <m:sub>
                          <m:r>
                            <a:rPr lang="en-US" sz="1200" b="0" i="1" smtClean="0">
                              <a:latin typeface="Cambria Math" panose="02040503050406030204" pitchFamily="18" charset="0"/>
                            </a:rPr>
                            <m:t>𝑖</m:t>
                          </m:r>
                          <m:r>
                            <a:rPr lang="en-US" sz="1200" b="0" i="1" smtClean="0">
                              <a:latin typeface="Cambria Math" panose="02040503050406030204" pitchFamily="18" charset="0"/>
                            </a:rPr>
                            <m:t>=1</m:t>
                          </m:r>
                        </m:sub>
                        <m:sup>
                          <m:r>
                            <a:rPr lang="en-US" sz="1200" b="0" i="1" smtClean="0">
                              <a:latin typeface="Cambria Math" panose="02040503050406030204" pitchFamily="18" charset="0"/>
                            </a:rPr>
                            <m:t>𝑚</m:t>
                          </m:r>
                        </m:sup>
                        <m:e>
                          <m:sSup>
                            <m:sSupPr>
                              <m:ctrlPr>
                                <a:rPr lang="en-US" sz="1200" b="0" i="1" smtClean="0">
                                  <a:latin typeface="Cambria Math" panose="02040503050406030204" pitchFamily="18" charset="0"/>
                                </a:rPr>
                              </m:ctrlPr>
                            </m:sSupPr>
                            <m:e>
                              <m:d>
                                <m:dPr>
                                  <m:begChr m:val="["/>
                                  <m:endChr m:val="]"/>
                                  <m:ctrlPr>
                                    <a:rPr lang="en-US" sz="1200" b="0" i="1" smtClean="0">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i="1">
                                          <a:latin typeface="Cambria Math" panose="02040503050406030204" pitchFamily="18" charset="0"/>
                                          <a:ea typeface="Cambria Math" panose="02040503050406030204" pitchFamily="18" charset="0"/>
                                        </a:rPr>
                                        <m:t>𝜃</m:t>
                                      </m:r>
                                    </m:sub>
                                  </m:sSub>
                                  <m:d>
                                    <m:dPr>
                                      <m:ctrlPr>
                                        <a:rPr lang="en-US" sz="1200" i="1">
                                          <a:latin typeface="Cambria Math" panose="02040503050406030204" pitchFamily="18" charset="0"/>
                                        </a:rPr>
                                      </m:ctrlPr>
                                    </m:dPr>
                                    <m:e>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m:t>
                                          </m:r>
                                          <m:r>
                                            <a:rPr lang="en-US" sz="1200" b="0" i="1" smtClean="0">
                                              <a:latin typeface="Cambria Math" panose="02040503050406030204" pitchFamily="18" charset="0"/>
                                            </a:rPr>
                                            <m:t>𝑖</m:t>
                                          </m:r>
                                          <m:r>
                                            <a:rPr lang="en-US" sz="1200" b="0" i="1" smtClean="0">
                                              <a:latin typeface="Cambria Math" panose="02040503050406030204" pitchFamily="18" charset="0"/>
                                            </a:rPr>
                                            <m:t>)</m:t>
                                          </m:r>
                                        </m:sup>
                                      </m:sSup>
                                    </m:e>
                                  </m:d>
                                  <m:r>
                                    <a:rPr lang="en-US" sz="1200" i="1">
                                      <a:latin typeface="Cambria Math" panose="02040503050406030204" pitchFamily="18" charset="0"/>
                                    </a:rPr>
                                    <m:t>−</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𝑦</m:t>
                                      </m:r>
                                    </m:e>
                                    <m:sup>
                                      <m:r>
                                        <a:rPr lang="en-US" sz="1200" b="0" i="1" smtClean="0">
                                          <a:latin typeface="Cambria Math" panose="02040503050406030204" pitchFamily="18" charset="0"/>
                                        </a:rPr>
                                        <m:t>(</m:t>
                                      </m:r>
                                      <m:r>
                                        <a:rPr lang="en-US" sz="1200" b="0" i="1" smtClean="0">
                                          <a:latin typeface="Cambria Math" panose="02040503050406030204" pitchFamily="18" charset="0"/>
                                        </a:rPr>
                                        <m:t>𝑖</m:t>
                                      </m:r>
                                      <m:r>
                                        <a:rPr lang="en-US" sz="1200" b="0" i="1" smtClean="0">
                                          <a:latin typeface="Cambria Math" panose="02040503050406030204" pitchFamily="18" charset="0"/>
                                        </a:rPr>
                                        <m:t>)</m:t>
                                      </m:r>
                                    </m:sup>
                                  </m:sSup>
                                </m:e>
                              </m:d>
                            </m:e>
                            <m:sup>
                              <m:r>
                                <a:rPr lang="en-US" sz="1200" b="0" i="1" smtClean="0">
                                  <a:latin typeface="Cambria Math" panose="02040503050406030204" pitchFamily="18" charset="0"/>
                                </a:rPr>
                                <m:t>2</m:t>
                              </m:r>
                            </m:sup>
                          </m:sSup>
                        </m:e>
                      </m:nary>
                    </m:oMath>
                  </m:oMathPara>
                </a14:m>
                <a:endParaRPr lang="en-US" dirty="0"/>
              </a:p>
              <a:p>
                <a:r>
                  <a:rPr lang="en-US" dirty="0"/>
                  <a:t>When you review your notes for the single-featured cost function, you’ll probably see this equation</a:t>
                </a:r>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𝐽</m:t>
                      </m:r>
                      <m:d>
                        <m:dPr>
                          <m:ctrlPr>
                            <a:rPr lang="en-US" sz="1200" b="0" i="1" smtClean="0">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rPr>
                                <m:t>0</m:t>
                              </m:r>
                            </m:sub>
                          </m:sSub>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e>
                      </m:d>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i="1" smtClean="0">
                              <a:latin typeface="Cambria Math" panose="02040503050406030204" pitchFamily="18" charset="0"/>
                            </a:rPr>
                            <m:t>1</m:t>
                          </m:r>
                        </m:num>
                        <m:den>
                          <m:r>
                            <a:rPr lang="en-US" sz="1200" b="0" i="1" smtClean="0">
                              <a:latin typeface="Cambria Math" panose="02040503050406030204" pitchFamily="18" charset="0"/>
                            </a:rPr>
                            <m:t>2</m:t>
                          </m:r>
                          <m:r>
                            <a:rPr lang="en-US" sz="1200" b="0" i="1" smtClean="0">
                              <a:latin typeface="Cambria Math" panose="02040503050406030204" pitchFamily="18" charset="0"/>
                            </a:rPr>
                            <m:t>𝑛</m:t>
                          </m:r>
                        </m:den>
                      </m:f>
                      <m:nary>
                        <m:naryPr>
                          <m:chr m:val="∑"/>
                          <m:ctrlPr>
                            <a:rPr lang="en-US" sz="1200" b="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=1</m:t>
                          </m:r>
                        </m:sub>
                        <m:sup>
                          <m:r>
                            <a:rPr lang="en-US" sz="1200" b="0" i="1" smtClean="0">
                              <a:latin typeface="Cambria Math" panose="02040503050406030204" pitchFamily="18" charset="0"/>
                            </a:rPr>
                            <m:t>𝑛</m:t>
                          </m:r>
                        </m:sup>
                        <m:e>
                          <m:sSup>
                            <m:sSupPr>
                              <m:ctrlPr>
                                <a:rPr lang="en-US" sz="1200" b="0" i="1" smtClean="0">
                                  <a:latin typeface="Cambria Math" panose="02040503050406030204" pitchFamily="18" charset="0"/>
                                </a:rPr>
                              </m:ctrlPr>
                            </m:sSupPr>
                            <m:e>
                              <m:d>
                                <m:dPr>
                                  <m:begChr m:val="["/>
                                  <m:endChr m:val="]"/>
                                  <m:ctrlPr>
                                    <a:rPr lang="en-US" sz="1200" b="0" i="1" smtClean="0">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i="1">
                                          <a:latin typeface="Cambria Math" panose="02040503050406030204" pitchFamily="18" charset="0"/>
                                          <a:ea typeface="Cambria Math" panose="02040503050406030204" pitchFamily="18" charset="0"/>
                                        </a:rPr>
                                        <m:t>𝜃</m:t>
                                      </m:r>
                                    </m:sub>
                                  </m:sSub>
                                  <m:d>
                                    <m:dPr>
                                      <m:ctrlPr>
                                        <a:rPr lang="en-US" sz="1200" i="1">
                                          <a:latin typeface="Cambria Math" panose="02040503050406030204" pitchFamily="18" charset="0"/>
                                        </a:rPr>
                                      </m:ctrlPr>
                                    </m:dPr>
                                    <m:e>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Sub>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ea typeface="Cambria Math" panose="02040503050406030204" pitchFamily="18" charset="0"/>
                                        </a:rPr>
                                        <m:t>𝑖</m:t>
                                      </m:r>
                                    </m:sub>
                                  </m:sSub>
                                </m:e>
                              </m:d>
                            </m:e>
                            <m:sup>
                              <m:r>
                                <a:rPr lang="en-US" sz="1200" b="0" i="1" smtClean="0">
                                  <a:latin typeface="Cambria Math" panose="02040503050406030204" pitchFamily="18" charset="0"/>
                                </a:rPr>
                                <m:t>2</m:t>
                              </m:r>
                            </m:sup>
                          </m:sSup>
                        </m:e>
                      </m:nary>
                    </m:oMath>
                  </m:oMathPara>
                </a14:m>
                <a:endParaRPr lang="en-US" dirty="0"/>
              </a:p>
              <a:p>
                <a:r>
                  <a:rPr lang="en-US" dirty="0"/>
                  <a:t>They don’t look alike, but they represent exactly the same thing. Recall that in the single-featured data set, you take the difference of the hypothesis,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h</m:t>
                        </m:r>
                      </m:e>
                      <m:sub>
                        <m:r>
                          <a:rPr lang="en-US" sz="1200" i="1">
                            <a:latin typeface="Cambria Math" panose="02040503050406030204" pitchFamily="18" charset="0"/>
                            <a:ea typeface="Cambria Math" panose="02040503050406030204" pitchFamily="18" charset="0"/>
                          </a:rPr>
                          <m:t>𝜃</m:t>
                        </m:r>
                      </m:sub>
                    </m:sSub>
                    <m:d>
                      <m:dPr>
                        <m:ctrlPr>
                          <a:rPr lang="en-US" sz="1200" i="1">
                            <a:latin typeface="Cambria Math" panose="02040503050406030204" pitchFamily="18" charset="0"/>
                          </a:rPr>
                        </m:ctrlPr>
                      </m:dPr>
                      <m:e>
                        <m:r>
                          <a:rPr lang="en-US" sz="1200" i="1" smtClean="0">
                            <a:latin typeface="Cambria Math" panose="02040503050406030204" pitchFamily="18" charset="0"/>
                          </a:rPr>
                          <m:t>𝑥</m:t>
                        </m:r>
                      </m:e>
                    </m:d>
                  </m:oMath>
                </a14:m>
                <a:r>
                  <a:rPr lang="en-US" dirty="0"/>
                  <a:t>, and the output feature, </a:t>
                </a:r>
                <a14:m>
                  <m:oMath xmlns:m="http://schemas.openxmlformats.org/officeDocument/2006/math">
                    <m:r>
                      <a:rPr lang="en-US" b="0" i="1" smtClean="0">
                        <a:latin typeface="Cambria Math" panose="02040503050406030204" pitchFamily="18" charset="0"/>
                      </a:rPr>
                      <m:t>𝑦</m:t>
                    </m:r>
                  </m:oMath>
                </a14:m>
                <a:r>
                  <a:rPr lang="en-US" dirty="0"/>
                  <a:t>, per row, </a:t>
                </a:r>
                <a14:m>
                  <m:oMath xmlns:m="http://schemas.openxmlformats.org/officeDocument/2006/math">
                    <m:r>
                      <a:rPr lang="en-US" b="0" i="1" smtClean="0">
                        <a:latin typeface="Cambria Math" panose="02040503050406030204" pitchFamily="18" charset="0"/>
                      </a:rPr>
                      <m:t>𝑖</m:t>
                    </m:r>
                  </m:oMath>
                </a14:m>
                <a:r>
                  <a:rPr lang="en-US" dirty="0"/>
                  <a:t>, square each</a:t>
                </a:r>
                <a:r>
                  <a:rPr lang="en-US" baseline="0" dirty="0"/>
                  <a:t> of them, and </a:t>
                </a:r>
                <a:r>
                  <a:rPr lang="en-US" dirty="0"/>
                  <a:t>then add them</a:t>
                </a:r>
                <a:r>
                  <a:rPr lang="en-US" baseline="0" dirty="0"/>
                  <a:t> all up before dividing everything by </a:t>
                </a:r>
                <a14:m>
                  <m:oMath xmlns:m="http://schemas.openxmlformats.org/officeDocument/2006/math">
                    <m:r>
                      <a:rPr lang="en-US" sz="1200" b="0" i="1" smtClean="0">
                        <a:latin typeface="Cambria Math" panose="02040503050406030204" pitchFamily="18" charset="0"/>
                      </a:rPr>
                      <m:t>2</m:t>
                    </m:r>
                    <m:r>
                      <a:rPr lang="en-US" sz="1200" b="0" i="1" smtClean="0">
                        <a:latin typeface="Cambria Math" panose="02040503050406030204" pitchFamily="18" charset="0"/>
                      </a:rPr>
                      <m:t>𝑚</m:t>
                    </m:r>
                  </m:oMath>
                </a14:m>
                <a:r>
                  <a:rPr lang="en-US" dirty="0"/>
                  <a:t>. </a:t>
                </a:r>
              </a:p>
            </p:txBody>
          </p:sp>
        </mc:Choice>
        <mc:Fallback xmlns="">
          <p:sp>
            <p:nvSpPr>
              <p:cNvPr id="3" name="Notes Placeholder 2"/>
              <p:cNvSpPr>
                <a:spLocks noGrp="1"/>
              </p:cNvSpPr>
              <p:nvPr>
                <p:ph type="body" idx="1"/>
              </p:nvPr>
            </p:nvSpPr>
            <p:spPr/>
            <p:txBody>
              <a:bodyPr/>
              <a:lstStyle/>
              <a:p>
                <a:r>
                  <a:rPr lang="en-US" dirty="0"/>
                  <a:t>We begin with the hypothesis. This is a generalized version. The subscript is denoted by the variable </a:t>
                </a:r>
                <a:r>
                  <a:rPr lang="en-US" b="0" i="0">
                    <a:latin typeface="Cambria Math" panose="02040503050406030204" pitchFamily="18" charset="0"/>
                  </a:rPr>
                  <a:t>𝑗=0 𝑡𝑜 𝑛</a:t>
                </a:r>
                <a:r>
                  <a:rPr lang="en-US" dirty="0"/>
                  <a:t> and </a:t>
                </a:r>
                <a:r>
                  <a:rPr lang="en-US" b="0" i="0">
                    <a:latin typeface="Cambria Math" panose="02040503050406030204" pitchFamily="18" charset="0"/>
                  </a:rPr>
                  <a:t>𝑛</a:t>
                </a:r>
                <a:r>
                  <a:rPr lang="en-US" dirty="0"/>
                  <a:t> is the number of input</a:t>
                </a:r>
                <a:r>
                  <a:rPr lang="en-US" baseline="0" dirty="0"/>
                  <a:t> features. We write the cost function as </a:t>
                </a:r>
              </a:p>
              <a:p>
                <a:r>
                  <a:rPr lang="en-US" sz="1200" b="0" i="0">
                    <a:latin typeface="Cambria Math" panose="02040503050406030204" pitchFamily="18" charset="0"/>
                  </a:rPr>
                  <a:t>𝐽(</a:t>
                </a:r>
                <a:r>
                  <a:rPr lang="en-US" sz="1200" i="0">
                    <a:latin typeface="Cambria Math" panose="02040503050406030204" pitchFamily="18" charset="0"/>
                    <a:ea typeface="Cambria Math" panose="02040503050406030204" pitchFamily="18" charset="0"/>
                  </a:rPr>
                  <a:t>𝜃_</a:t>
                </a:r>
                <a:r>
                  <a:rPr lang="en-US" sz="1200" i="0">
                    <a:latin typeface="Cambria Math" panose="02040503050406030204" pitchFamily="18" charset="0"/>
                  </a:rPr>
                  <a:t>0</a:t>
                </a:r>
                <a:r>
                  <a:rPr lang="en-US" sz="1200" b="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𝜃_</a:t>
                </a:r>
                <a:r>
                  <a:rPr lang="en-US" sz="1200" b="0" i="0">
                    <a:latin typeface="Cambria Math" panose="02040503050406030204" pitchFamily="18" charset="0"/>
                    <a:ea typeface="Cambria Math" panose="02040503050406030204" pitchFamily="18" charset="0"/>
                  </a:rPr>
                  <a:t>1,…,</a:t>
                </a:r>
                <a:r>
                  <a:rPr lang="en-US" sz="1200" i="0">
                    <a:latin typeface="Cambria Math" panose="02040503050406030204" pitchFamily="18" charset="0"/>
                    <a:ea typeface="Cambria Math" panose="02040503050406030204" pitchFamily="18" charset="0"/>
                  </a:rPr>
                  <a:t>𝜃_</a:t>
                </a:r>
                <a:r>
                  <a:rPr lang="en-US" sz="1200" b="0" i="0">
                    <a:latin typeface="Cambria Math" panose="02040503050406030204" pitchFamily="18" charset="0"/>
                    <a:ea typeface="Cambria Math" panose="02040503050406030204" pitchFamily="18" charset="0"/>
                  </a:rPr>
                  <a:t>𝑛 )</a:t>
                </a:r>
                <a:r>
                  <a:rPr lang="en-US" sz="1200" b="0" i="0">
                    <a:latin typeface="Cambria Math" panose="02040503050406030204" pitchFamily="18" charset="0"/>
                  </a:rPr>
                  <a:t>=</a:t>
                </a:r>
                <a:r>
                  <a:rPr lang="en-US" sz="1200" i="0">
                    <a:latin typeface="Cambria Math" panose="02040503050406030204" pitchFamily="18" charset="0"/>
                  </a:rPr>
                  <a:t>1</a:t>
                </a:r>
                <a:r>
                  <a:rPr lang="en-US" sz="1200" b="0" i="0">
                    <a:latin typeface="Cambria Math" panose="02040503050406030204" pitchFamily="18" charset="0"/>
                  </a:rPr>
                  <a:t>/2𝑚 ∑_(𝑖=1)^𝑚▒[</a:t>
                </a:r>
                <a:r>
                  <a:rPr lang="en-US" sz="1200" i="0">
                    <a:latin typeface="Cambria Math" panose="02040503050406030204" pitchFamily="18" charset="0"/>
                  </a:rPr>
                  <a:t>ℎ_</a:t>
                </a:r>
                <a:r>
                  <a:rPr lang="en-US" sz="1200" i="0">
                    <a:latin typeface="Cambria Math" panose="02040503050406030204" pitchFamily="18" charset="0"/>
                    <a:ea typeface="Cambria Math" panose="02040503050406030204" pitchFamily="18" charset="0"/>
                  </a:rPr>
                  <a:t>𝜃 (</a:t>
                </a:r>
                <a:r>
                  <a:rPr lang="en-US" sz="1200" b="0" i="0">
                    <a:latin typeface="Cambria Math" panose="02040503050406030204" pitchFamily="18" charset="0"/>
                  </a:rPr>
                  <a:t>𝑥^((𝑖)) )</a:t>
                </a:r>
                <a:r>
                  <a:rPr lang="en-US" sz="1200" i="0">
                    <a:latin typeface="Cambria Math" panose="02040503050406030204" pitchFamily="18" charset="0"/>
                  </a:rPr>
                  <a:t>−</a:t>
                </a:r>
                <a:r>
                  <a:rPr lang="en-US" sz="1200" b="0" i="0">
                    <a:latin typeface="Cambria Math" panose="02040503050406030204" pitchFamily="18" charset="0"/>
                  </a:rPr>
                  <a:t>𝑦^((𝑖)) ]^2 </a:t>
                </a:r>
                <a:endParaRPr lang="en-US" dirty="0"/>
              </a:p>
              <a:p>
                <a:r>
                  <a:rPr lang="en-US" dirty="0"/>
                  <a:t>When you review your notes for the single-featured cost function, you’ll probably see this equation</a:t>
                </a:r>
              </a:p>
              <a:p>
                <a:r>
                  <a:rPr lang="en-US" sz="1200" b="0" i="0">
                    <a:latin typeface="Cambria Math" panose="02040503050406030204" pitchFamily="18" charset="0"/>
                  </a:rPr>
                  <a:t>𝐽(</a:t>
                </a:r>
                <a:r>
                  <a:rPr lang="en-US" sz="1200" i="0">
                    <a:latin typeface="Cambria Math" panose="02040503050406030204" pitchFamily="18" charset="0"/>
                    <a:ea typeface="Cambria Math" panose="02040503050406030204" pitchFamily="18" charset="0"/>
                  </a:rPr>
                  <a:t>𝜃_</a:t>
                </a:r>
                <a:r>
                  <a:rPr lang="en-US" sz="1200" i="0">
                    <a:latin typeface="Cambria Math" panose="02040503050406030204" pitchFamily="18" charset="0"/>
                  </a:rPr>
                  <a:t>0</a:t>
                </a:r>
                <a:r>
                  <a:rPr lang="en-US" sz="1200" b="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𝜃_</a:t>
                </a:r>
                <a:r>
                  <a:rPr lang="en-US" sz="1200" b="0" i="0">
                    <a:latin typeface="Cambria Math" panose="02040503050406030204" pitchFamily="18" charset="0"/>
                    <a:ea typeface="Cambria Math" panose="02040503050406030204" pitchFamily="18" charset="0"/>
                  </a:rPr>
                  <a:t>1 )</a:t>
                </a:r>
                <a:r>
                  <a:rPr lang="en-US" sz="1200" b="0" i="0">
                    <a:latin typeface="Cambria Math" panose="02040503050406030204" pitchFamily="18" charset="0"/>
                  </a:rPr>
                  <a:t>=</a:t>
                </a:r>
                <a:r>
                  <a:rPr lang="en-US" sz="1200" i="0">
                    <a:latin typeface="Cambria Math" panose="02040503050406030204" pitchFamily="18" charset="0"/>
                  </a:rPr>
                  <a:t>1</a:t>
                </a:r>
                <a:r>
                  <a:rPr lang="en-US" sz="1200" b="0" i="0">
                    <a:latin typeface="Cambria Math" panose="02040503050406030204" pitchFamily="18" charset="0"/>
                  </a:rPr>
                  <a:t>/2𝑛 ∑_(𝑖=1)^𝑛▒[</a:t>
                </a:r>
                <a:r>
                  <a:rPr lang="en-US" sz="1200" i="0">
                    <a:latin typeface="Cambria Math" panose="02040503050406030204" pitchFamily="18" charset="0"/>
                  </a:rPr>
                  <a:t>ℎ_</a:t>
                </a:r>
                <a:r>
                  <a:rPr lang="en-US" sz="1200" i="0">
                    <a:latin typeface="Cambria Math" panose="02040503050406030204" pitchFamily="18" charset="0"/>
                    <a:ea typeface="Cambria Math" panose="02040503050406030204" pitchFamily="18" charset="0"/>
                  </a:rPr>
                  <a:t>𝜃 (</a:t>
                </a:r>
                <a:r>
                  <a:rPr lang="en-US" sz="1200" b="0" i="0">
                    <a:latin typeface="Cambria Math" panose="02040503050406030204" pitchFamily="18" charset="0"/>
                  </a:rPr>
                  <a:t>𝑥_𝑖 )</a:t>
                </a:r>
                <a:r>
                  <a:rPr lang="en-US" sz="1200" i="0">
                    <a:latin typeface="Cambria Math" panose="02040503050406030204" pitchFamily="18" charset="0"/>
                  </a:rPr>
                  <a:t>−𝑦_</a:t>
                </a:r>
                <a:r>
                  <a:rPr lang="en-US" sz="1200" i="0">
                    <a:latin typeface="Cambria Math" panose="02040503050406030204" pitchFamily="18" charset="0"/>
                    <a:ea typeface="Cambria Math" panose="02040503050406030204" pitchFamily="18" charset="0"/>
                  </a:rPr>
                  <a:t>𝑖 ]</a:t>
                </a:r>
                <a:r>
                  <a:rPr lang="en-US" sz="1200" b="0" i="0">
                    <a:latin typeface="Cambria Math" panose="02040503050406030204" pitchFamily="18" charset="0"/>
                    <a:ea typeface="Cambria Math" panose="02040503050406030204" pitchFamily="18" charset="0"/>
                  </a:rPr>
                  <a:t>^</a:t>
                </a:r>
                <a:r>
                  <a:rPr lang="en-US" sz="1200" b="0" i="0">
                    <a:latin typeface="Cambria Math" panose="02040503050406030204" pitchFamily="18" charset="0"/>
                  </a:rPr>
                  <a:t>2 </a:t>
                </a:r>
                <a:endParaRPr lang="en-US" dirty="0"/>
              </a:p>
              <a:p>
                <a:r>
                  <a:rPr lang="en-US" dirty="0"/>
                  <a:t>They don’t look alike, but they represent exactly the same thing. Recall that in the single-featured data set, you take the difference of the hypothesis, </a:t>
                </a:r>
                <a:r>
                  <a:rPr lang="en-US" sz="1200" i="0">
                    <a:latin typeface="Cambria Math" panose="02040503050406030204" pitchFamily="18" charset="0"/>
                  </a:rPr>
                  <a:t>ℎ_</a:t>
                </a:r>
                <a:r>
                  <a:rPr lang="en-US" sz="1200" i="0">
                    <a:latin typeface="Cambria Math" panose="02040503050406030204" pitchFamily="18" charset="0"/>
                    <a:ea typeface="Cambria Math" panose="02040503050406030204" pitchFamily="18" charset="0"/>
                  </a:rPr>
                  <a:t>𝜃 </a:t>
                </a:r>
                <a:r>
                  <a:rPr lang="en-US" sz="1200" i="0">
                    <a:latin typeface="Cambria Math" panose="02040503050406030204" pitchFamily="18" charset="0"/>
                  </a:rPr>
                  <a:t>(𝑥</a:t>
                </a:r>
                <a:r>
                  <a:rPr lang="en-US" sz="1200" b="0" i="0">
                    <a:latin typeface="Cambria Math" panose="02040503050406030204" pitchFamily="18" charset="0"/>
                  </a:rPr>
                  <a:t>)</a:t>
                </a:r>
                <a:r>
                  <a:rPr lang="en-US" dirty="0"/>
                  <a:t>, and the output feature, </a:t>
                </a:r>
                <a:r>
                  <a:rPr lang="en-US" b="0" i="0">
                    <a:latin typeface="Cambria Math" panose="02040503050406030204" pitchFamily="18" charset="0"/>
                  </a:rPr>
                  <a:t>𝑦</a:t>
                </a:r>
                <a:r>
                  <a:rPr lang="en-US" dirty="0"/>
                  <a:t>, per row, </a:t>
                </a:r>
                <a:r>
                  <a:rPr lang="en-US" b="0" i="0">
                    <a:latin typeface="Cambria Math" panose="02040503050406030204" pitchFamily="18" charset="0"/>
                  </a:rPr>
                  <a:t>𝑖</a:t>
                </a:r>
                <a:r>
                  <a:rPr lang="en-US" dirty="0"/>
                  <a:t>, square each</a:t>
                </a:r>
                <a:r>
                  <a:rPr lang="en-US" baseline="0" dirty="0"/>
                  <a:t> of them, and </a:t>
                </a:r>
                <a:r>
                  <a:rPr lang="en-US" dirty="0"/>
                  <a:t>then add them</a:t>
                </a:r>
                <a:r>
                  <a:rPr lang="en-US" baseline="0" dirty="0"/>
                  <a:t> all up before dividing everything by </a:t>
                </a:r>
                <a:r>
                  <a:rPr lang="en-US" sz="1200" b="0" i="0">
                    <a:latin typeface="Cambria Math" panose="02040503050406030204" pitchFamily="18" charset="0"/>
                  </a:rPr>
                  <a:t>2𝑚</a:t>
                </a:r>
                <a:r>
                  <a:rPr lang="en-US" dirty="0"/>
                  <a:t>. </a:t>
                </a:r>
              </a:p>
            </p:txBody>
          </p:sp>
        </mc:Fallback>
      </mc:AlternateContent>
      <p:sp>
        <p:nvSpPr>
          <p:cNvPr id="4" name="Slide Number Placeholder 3"/>
          <p:cNvSpPr>
            <a:spLocks noGrp="1"/>
          </p:cNvSpPr>
          <p:nvPr>
            <p:ph type="sldNum" sz="quarter" idx="5"/>
          </p:nvPr>
        </p:nvSpPr>
        <p:spPr/>
        <p:txBody>
          <a:bodyPr/>
          <a:lstStyle/>
          <a:p>
            <a:fld id="{0121AE29-B45F-F242-8D61-DBE0B535E348}" type="slidenum">
              <a:rPr lang="en-US" smtClean="0"/>
              <a:t>6</a:t>
            </a:fld>
            <a:endParaRPr lang="en-US"/>
          </a:p>
        </p:txBody>
      </p:sp>
    </p:spTree>
    <p:extLst>
      <p:ext uri="{BB962C8B-B14F-4D97-AF65-F5344CB8AC3E}">
        <p14:creationId xmlns:p14="http://schemas.microsoft.com/office/powerpoint/2010/main" val="1707747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Here, we are doing exactly the same thing. You take the difference of the hypothesis,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h</m:t>
                        </m:r>
                      </m:e>
                      <m:sub>
                        <m:r>
                          <a:rPr lang="en-US" sz="1200" i="1">
                            <a:latin typeface="Cambria Math" panose="02040503050406030204" pitchFamily="18" charset="0"/>
                            <a:ea typeface="Cambria Math" panose="02040503050406030204" pitchFamily="18" charset="0"/>
                          </a:rPr>
                          <m:t>𝜃</m:t>
                        </m:r>
                      </m:sub>
                    </m:sSub>
                    <m:d>
                      <m:dPr>
                        <m:ctrlPr>
                          <a:rPr lang="en-US" sz="1200" i="1">
                            <a:latin typeface="Cambria Math" panose="02040503050406030204" pitchFamily="18" charset="0"/>
                          </a:rPr>
                        </m:ctrlPr>
                      </m:dPr>
                      <m:e>
                        <m:r>
                          <a:rPr lang="en-US" sz="1200" i="1" smtClean="0">
                            <a:latin typeface="Cambria Math" panose="02040503050406030204" pitchFamily="18" charset="0"/>
                          </a:rPr>
                          <m:t>𝑥</m:t>
                        </m:r>
                      </m:e>
                    </m:d>
                  </m:oMath>
                </a14:m>
                <a:r>
                  <a:rPr lang="en-US" dirty="0"/>
                  <a:t>, and the output feature, </a:t>
                </a:r>
                <a14:m>
                  <m:oMath xmlns:m="http://schemas.openxmlformats.org/officeDocument/2006/math">
                    <m:r>
                      <a:rPr lang="en-US" b="0" i="1" smtClean="0">
                        <a:latin typeface="Cambria Math" panose="02040503050406030204" pitchFamily="18" charset="0"/>
                      </a:rPr>
                      <m:t>𝑦</m:t>
                    </m:r>
                  </m:oMath>
                </a14:m>
                <a:r>
                  <a:rPr lang="en-US" dirty="0"/>
                  <a:t>, per row, </a:t>
                </a:r>
                <a14:m>
                  <m:oMath xmlns:m="http://schemas.openxmlformats.org/officeDocument/2006/math">
                    <m:r>
                      <a:rPr lang="en-US" b="0" i="1" smtClean="0">
                        <a:latin typeface="Cambria Math" panose="02040503050406030204" pitchFamily="18" charset="0"/>
                      </a:rPr>
                      <m:t>𝑖</m:t>
                    </m:r>
                  </m:oMath>
                </a14:m>
                <a:r>
                  <a:rPr lang="en-US" dirty="0"/>
                  <a:t>, square each</a:t>
                </a:r>
                <a:r>
                  <a:rPr lang="en-US" baseline="0" dirty="0"/>
                  <a:t> of them, and </a:t>
                </a:r>
                <a:r>
                  <a:rPr lang="en-US" dirty="0"/>
                  <a:t>then add them</a:t>
                </a:r>
                <a:r>
                  <a:rPr lang="en-US" baseline="0" dirty="0"/>
                  <a:t> all up before dividing everything by </a:t>
                </a:r>
                <a14:m>
                  <m:oMath xmlns:m="http://schemas.openxmlformats.org/officeDocument/2006/math">
                    <m:r>
                      <a:rPr lang="en-US" sz="1200" b="0" i="1" smtClean="0">
                        <a:latin typeface="Cambria Math" panose="02040503050406030204" pitchFamily="18" charset="0"/>
                      </a:rPr>
                      <m:t>2</m:t>
                    </m:r>
                    <m:r>
                      <a:rPr lang="en-US" sz="1200" b="0" i="1" smtClean="0">
                        <a:latin typeface="Cambria Math" panose="02040503050406030204" pitchFamily="18" charset="0"/>
                      </a:rPr>
                      <m:t>𝑚</m:t>
                    </m:r>
                  </m:oMath>
                </a14:m>
                <a:r>
                  <a:rPr lang="en-US" dirty="0"/>
                  <a:t>, not </a:t>
                </a:r>
                <a14:m>
                  <m:oMath xmlns:m="http://schemas.openxmlformats.org/officeDocument/2006/math">
                    <m:r>
                      <a:rPr lang="en-US" sz="1200" b="0" i="1" smtClean="0">
                        <a:latin typeface="Cambria Math" panose="02040503050406030204" pitchFamily="18" charset="0"/>
                      </a:rPr>
                      <m:t>2</m:t>
                    </m:r>
                    <m:r>
                      <a:rPr lang="en-US" sz="1200" b="0" i="1" smtClean="0">
                        <a:latin typeface="Cambria Math" panose="02040503050406030204" pitchFamily="18" charset="0"/>
                      </a:rPr>
                      <m:t>𝑛</m:t>
                    </m:r>
                  </m:oMath>
                </a14:m>
                <a:r>
                  <a:rPr lang="en-US" dirty="0"/>
                  <a:t>, because we recently denoted the number of rows as </a:t>
                </a:r>
                <a14:m>
                  <m:oMath xmlns:m="http://schemas.openxmlformats.org/officeDocument/2006/math">
                    <m:r>
                      <a:rPr lang="en-US" b="0" i="1" smtClean="0">
                        <a:latin typeface="Cambria Math" panose="02040503050406030204" pitchFamily="18" charset="0"/>
                      </a:rPr>
                      <m:t>𝑚</m:t>
                    </m:r>
                  </m:oMath>
                </a14:m>
                <a:r>
                  <a:rPr lang="en-US" dirty="0"/>
                  <a:t>. We also made</a:t>
                </a:r>
                <a:r>
                  <a:rPr lang="en-US" baseline="0" dirty="0"/>
                  <a:t> a changed in the notation of the row number from a subscript to a superscript enclosed with a parenthesis. Nevertheless, they both represent the same physical quantity, but this one is more generalized to </a:t>
                </a:r>
                <a14:m>
                  <m:oMath xmlns:m="http://schemas.openxmlformats.org/officeDocument/2006/math">
                    <m:r>
                      <a:rPr lang="en-US" b="0" i="1" baseline="0" smtClean="0">
                        <a:latin typeface="Cambria Math" panose="02040503050406030204" pitchFamily="18" charset="0"/>
                      </a:rPr>
                      <m:t>𝑛</m:t>
                    </m:r>
                  </m:oMath>
                </a14:m>
                <a:r>
                  <a:rPr lang="en-US" dirty="0"/>
                  <a:t> number of features.</a:t>
                </a:r>
              </a:p>
            </p:txBody>
          </p:sp>
        </mc:Choice>
        <mc:Fallback xmlns="">
          <p:sp>
            <p:nvSpPr>
              <p:cNvPr id="3" name="Notes Placeholder 2"/>
              <p:cNvSpPr>
                <a:spLocks noGrp="1"/>
              </p:cNvSpPr>
              <p:nvPr>
                <p:ph type="body" idx="1"/>
              </p:nvPr>
            </p:nvSpPr>
            <p:spPr/>
            <p:txBody>
              <a:bodyPr/>
              <a:lstStyle/>
              <a:p>
                <a:r>
                  <a:rPr lang="en-US" dirty="0"/>
                  <a:t>Here, we are doing exactly the same thing. You take the difference of the hypothesis, </a:t>
                </a:r>
                <a:r>
                  <a:rPr lang="en-US" sz="1200" i="0">
                    <a:latin typeface="Cambria Math" panose="02040503050406030204" pitchFamily="18" charset="0"/>
                  </a:rPr>
                  <a:t>ℎ_</a:t>
                </a:r>
                <a:r>
                  <a:rPr lang="en-US" sz="1200" i="0">
                    <a:latin typeface="Cambria Math" panose="02040503050406030204" pitchFamily="18" charset="0"/>
                    <a:ea typeface="Cambria Math" panose="02040503050406030204" pitchFamily="18" charset="0"/>
                  </a:rPr>
                  <a:t>𝜃 </a:t>
                </a:r>
                <a:r>
                  <a:rPr lang="en-US" sz="1200" i="0">
                    <a:latin typeface="Cambria Math" panose="02040503050406030204" pitchFamily="18" charset="0"/>
                  </a:rPr>
                  <a:t>(𝑥)</a:t>
                </a:r>
                <a:r>
                  <a:rPr lang="en-US" dirty="0"/>
                  <a:t>, and the output feature, </a:t>
                </a:r>
                <a:r>
                  <a:rPr lang="en-US" b="0" i="0">
                    <a:latin typeface="Cambria Math" panose="02040503050406030204" pitchFamily="18" charset="0"/>
                  </a:rPr>
                  <a:t>𝑦</a:t>
                </a:r>
                <a:r>
                  <a:rPr lang="en-US" dirty="0"/>
                  <a:t>, per row, </a:t>
                </a:r>
                <a:r>
                  <a:rPr lang="en-US" b="0" i="0">
                    <a:latin typeface="Cambria Math" panose="02040503050406030204" pitchFamily="18" charset="0"/>
                  </a:rPr>
                  <a:t>𝑖</a:t>
                </a:r>
                <a:r>
                  <a:rPr lang="en-US" dirty="0"/>
                  <a:t>, square each</a:t>
                </a:r>
                <a:r>
                  <a:rPr lang="en-US" baseline="0" dirty="0"/>
                  <a:t> of them, and </a:t>
                </a:r>
                <a:r>
                  <a:rPr lang="en-US" dirty="0"/>
                  <a:t>then add them</a:t>
                </a:r>
                <a:r>
                  <a:rPr lang="en-US" baseline="0" dirty="0"/>
                  <a:t> all up before dividing everything by </a:t>
                </a:r>
                <a:r>
                  <a:rPr lang="en-US" sz="1200" b="0" i="0">
                    <a:latin typeface="Cambria Math" panose="02040503050406030204" pitchFamily="18" charset="0"/>
                  </a:rPr>
                  <a:t>2𝑚</a:t>
                </a:r>
                <a:r>
                  <a:rPr lang="en-US" dirty="0"/>
                  <a:t>, not </a:t>
                </a:r>
                <a:r>
                  <a:rPr lang="en-US" sz="1200" b="0" i="0">
                    <a:latin typeface="Cambria Math" panose="02040503050406030204" pitchFamily="18" charset="0"/>
                  </a:rPr>
                  <a:t>2𝑛</a:t>
                </a:r>
                <a:r>
                  <a:rPr lang="en-US" dirty="0"/>
                  <a:t>, because we recently denoted the number of rows as </a:t>
                </a:r>
                <a:r>
                  <a:rPr lang="en-US" b="0" i="0">
                    <a:latin typeface="Cambria Math" panose="02040503050406030204" pitchFamily="18" charset="0"/>
                  </a:rPr>
                  <a:t>𝑚</a:t>
                </a:r>
                <a:r>
                  <a:rPr lang="en-US" dirty="0"/>
                  <a:t>. We also made</a:t>
                </a:r>
                <a:r>
                  <a:rPr lang="en-US" baseline="0" dirty="0"/>
                  <a:t> a changed in the notation of the row number from a subscript to a superscript enclosed with a parenthesis. Nevertheless, they both represent the same physical quantity, but this one is more generalized to </a:t>
                </a:r>
                <a:r>
                  <a:rPr lang="en-US" b="0" i="0" baseline="0">
                    <a:latin typeface="Cambria Math" panose="02040503050406030204" pitchFamily="18" charset="0"/>
                  </a:rPr>
                  <a:t>𝑛</a:t>
                </a:r>
                <a:r>
                  <a:rPr lang="en-US" dirty="0"/>
                  <a:t> number of features.</a:t>
                </a:r>
              </a:p>
            </p:txBody>
          </p:sp>
        </mc:Fallback>
      </mc:AlternateContent>
      <p:sp>
        <p:nvSpPr>
          <p:cNvPr id="4" name="Slide Number Placeholder 3"/>
          <p:cNvSpPr>
            <a:spLocks noGrp="1"/>
          </p:cNvSpPr>
          <p:nvPr>
            <p:ph type="sldNum" sz="quarter" idx="5"/>
          </p:nvPr>
        </p:nvSpPr>
        <p:spPr/>
        <p:txBody>
          <a:bodyPr/>
          <a:lstStyle/>
          <a:p>
            <a:fld id="{0121AE29-B45F-F242-8D61-DBE0B535E348}" type="slidenum">
              <a:rPr lang="en-US" smtClean="0"/>
              <a:t>7</a:t>
            </a:fld>
            <a:endParaRPr lang="en-US"/>
          </a:p>
        </p:txBody>
      </p:sp>
    </p:spTree>
    <p:extLst>
      <p:ext uri="{BB962C8B-B14F-4D97-AF65-F5344CB8AC3E}">
        <p14:creationId xmlns:p14="http://schemas.microsoft.com/office/powerpoint/2010/main" val="31659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Recall that for the single-featured data set, we derived the derivatives of the cost function as these two expressions. </a:t>
                </a:r>
              </a:p>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rPr>
                            <m:t>𝐽</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rPr>
                                    <m:t>0</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e>
                          </m:d>
                        </m:num>
                        <m:den>
                          <m:r>
                            <a:rPr lang="en-US" sz="1200" i="1" smtClean="0">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rPr>
                                <m:t>0</m:t>
                              </m:r>
                            </m:sub>
                          </m:sSub>
                        </m:den>
                      </m:f>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b="0" i="1" smtClean="0">
                              <a:latin typeface="Cambria Math" panose="02040503050406030204" pitchFamily="18" charset="0"/>
                            </a:rPr>
                            <m:t>𝑚</m:t>
                          </m:r>
                        </m:den>
                      </m:f>
                      <m:nary>
                        <m:naryPr>
                          <m:chr m:val="∑"/>
                          <m:ctrlPr>
                            <a:rPr lang="en-US" sz="1200" i="1">
                              <a:latin typeface="Cambria Math" panose="02040503050406030204" pitchFamily="18" charset="0"/>
                            </a:rPr>
                          </m:ctrlPr>
                        </m:naryPr>
                        <m:sub>
                          <m:r>
                            <a:rPr lang="en-US" sz="1200" b="0" i="1" smtClean="0">
                              <a:latin typeface="Cambria Math" panose="02040503050406030204" pitchFamily="18" charset="0"/>
                            </a:rPr>
                            <m:t>𝑗</m:t>
                          </m:r>
                          <m:r>
                            <a:rPr lang="en-US" sz="1200" i="1">
                              <a:latin typeface="Cambria Math" panose="02040503050406030204" pitchFamily="18" charset="0"/>
                            </a:rPr>
                            <m:t>=1</m:t>
                          </m:r>
                        </m:sub>
                        <m:sup>
                          <m:r>
                            <a:rPr lang="en-US" sz="1200" b="0" i="1" smtClean="0">
                              <a:latin typeface="Cambria Math" panose="02040503050406030204" pitchFamily="18" charset="0"/>
                            </a:rPr>
                            <m:t>𝑚</m:t>
                          </m:r>
                        </m:sup>
                        <m:e>
                          <m:d>
                            <m:dPr>
                              <m:begChr m:val="["/>
                              <m:endChr m:val="]"/>
                              <m:ctrlPr>
                                <a:rPr lang="en-US" sz="1200" i="1">
                                  <a:latin typeface="Cambria Math" panose="02040503050406030204" pitchFamily="18" charset="0"/>
                                </a:rPr>
                              </m:ctrlPr>
                            </m:dPr>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rPr>
                                        <m:t>0</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𝑥</m:t>
                                      </m:r>
                                    </m:e>
                                    <m:sub>
                                      <m:r>
                                        <a:rPr lang="en-US" sz="1200" i="1">
                                          <a:latin typeface="Cambria Math" panose="02040503050406030204" pitchFamily="18" charset="0"/>
                                          <a:ea typeface="Cambria Math" panose="02040503050406030204" pitchFamily="18" charset="0"/>
                                        </a:rPr>
                                        <m:t>𝑖</m:t>
                                      </m:r>
                                    </m:sub>
                                  </m:sSub>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ea typeface="Cambria Math" panose="02040503050406030204" pitchFamily="18" charset="0"/>
                                    </a:rPr>
                                    <m:t>𝑖</m:t>
                                  </m:r>
                                </m:sub>
                              </m:sSub>
                            </m:e>
                          </m:d>
                        </m:e>
                      </m:nary>
                      <m:r>
                        <a:rPr lang="en-US" sz="1200" b="0" i="0" smtClean="0">
                          <a:latin typeface="Cambria Math" panose="02040503050406030204" pitchFamily="18" charset="0"/>
                          <a:ea typeface="Cambria Math" panose="02040503050406030204" pitchFamily="18" charset="0"/>
                        </a:rPr>
                        <m:t>     </m:t>
                      </m:r>
                      <m:r>
                        <m:rPr>
                          <m:sty m:val="p"/>
                        </m:rPr>
                        <a:rPr lang="en-US" sz="1200" b="0" i="0" smtClean="0">
                          <a:latin typeface="Cambria Math" panose="02040503050406030204" pitchFamily="18" charset="0"/>
                          <a:ea typeface="Cambria Math" panose="02040503050406030204" pitchFamily="18" charset="0"/>
                        </a:rPr>
                        <m:t>and</m:t>
                      </m:r>
                      <m:r>
                        <a:rPr lang="en-US" sz="1200" b="0" i="0" smtClean="0">
                          <a:latin typeface="Cambria Math" panose="02040503050406030204" pitchFamily="18" charset="0"/>
                          <a:ea typeface="Cambria Math" panose="02040503050406030204" pitchFamily="18" charset="0"/>
                        </a:rPr>
                        <m:t>     </m:t>
                      </m:r>
                      <m:f>
                        <m:fPr>
                          <m:ctrlPr>
                            <a:rPr lang="en-US" sz="1200" i="1" smtClean="0">
                              <a:latin typeface="Cambria Math" panose="02040503050406030204" pitchFamily="18" charset="0"/>
                            </a:rPr>
                          </m:ctrlPr>
                        </m:fPr>
                        <m:num>
                          <m:r>
                            <a:rPr lang="en-US" sz="120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rPr>
                            <m:t>𝐽</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rPr>
                                    <m:t>0</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e>
                          </m:d>
                        </m:num>
                        <m:den>
                          <m:r>
                            <a:rPr lang="en-US" sz="1200" i="1" smtClean="0">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den>
                      </m:f>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i="1">
                              <a:latin typeface="Cambria Math" panose="02040503050406030204" pitchFamily="18" charset="0"/>
                            </a:rPr>
                            <m:t>𝑛</m:t>
                          </m:r>
                        </m:den>
                      </m:f>
                      <m:nary>
                        <m:naryPr>
                          <m:chr m:val="∑"/>
                          <m:ctrlPr>
                            <a:rPr lang="en-US" sz="1200" i="1">
                              <a:latin typeface="Cambria Math" panose="02040503050406030204" pitchFamily="18" charset="0"/>
                            </a:rPr>
                          </m:ctrlPr>
                        </m:naryPr>
                        <m:sub>
                          <m:r>
                            <m:rPr>
                              <m:brk m:alnAt="23"/>
                            </m:rPr>
                            <a:rPr lang="en-US" sz="1200" i="1">
                              <a:latin typeface="Cambria Math" panose="02040503050406030204" pitchFamily="18" charset="0"/>
                            </a:rPr>
                            <m:t>𝑖</m:t>
                          </m:r>
                          <m:r>
                            <a:rPr lang="en-US" sz="1200" i="1">
                              <a:latin typeface="Cambria Math" panose="02040503050406030204" pitchFamily="18" charset="0"/>
                            </a:rPr>
                            <m:t>=1</m:t>
                          </m:r>
                        </m:sub>
                        <m:sup>
                          <m:r>
                            <a:rPr lang="en-US" sz="1200" i="1">
                              <a:latin typeface="Cambria Math" panose="02040503050406030204" pitchFamily="18" charset="0"/>
                            </a:rPr>
                            <m:t>𝑛</m:t>
                          </m:r>
                        </m:sup>
                        <m:e>
                          <m:d>
                            <m:dPr>
                              <m:begChr m:val="["/>
                              <m:endChr m:val="]"/>
                              <m:ctrlPr>
                                <a:rPr lang="en-US" sz="1200" i="1">
                                  <a:latin typeface="Cambria Math" panose="02040503050406030204" pitchFamily="18" charset="0"/>
                                </a:rPr>
                              </m:ctrlPr>
                            </m:dPr>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rPr>
                                        <m:t>0</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𝑥</m:t>
                                      </m:r>
                                    </m:e>
                                    <m:sub>
                                      <m:r>
                                        <a:rPr lang="en-US" sz="1200" i="1">
                                          <a:latin typeface="Cambria Math" panose="02040503050406030204" pitchFamily="18" charset="0"/>
                                          <a:ea typeface="Cambria Math" panose="02040503050406030204" pitchFamily="18" charset="0"/>
                                        </a:rPr>
                                        <m:t>𝑖</m:t>
                                      </m:r>
                                    </m:sub>
                                  </m:sSub>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ea typeface="Cambria Math" panose="02040503050406030204" pitchFamily="18" charset="0"/>
                                    </a:rPr>
                                    <m:t>𝑖</m:t>
                                  </m:r>
                                </m:sub>
                              </m:sSub>
                            </m:e>
                          </m:d>
                          <m:sSub>
                            <m:sSubPr>
                              <m:ctrlPr>
                                <a:rPr lang="en-US" sz="1200" i="1">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ea typeface="Cambria Math" panose="02040503050406030204" pitchFamily="18" charset="0"/>
                                </a:rPr>
                                <m:t>𝑖</m:t>
                              </m:r>
                            </m:sub>
                          </m:sSub>
                        </m:e>
                      </m:nary>
                    </m:oMath>
                  </m:oMathPara>
                </a14:m>
                <a:endParaRPr lang="en-US" dirty="0"/>
              </a:p>
              <a:p>
                <a:r>
                  <a:rPr lang="en-US" dirty="0"/>
                  <a:t>In our new notation, this is rewritten as</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rPr>
                            <m:t>𝐽</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rPr>
                                    <m:t>0</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e>
                          </m:d>
                        </m:num>
                        <m:den>
                          <m:r>
                            <a:rPr lang="en-US" sz="1200" i="1" smtClean="0">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rPr>
                                <m:t>0</m:t>
                              </m:r>
                            </m:sub>
                          </m:sSub>
                        </m:den>
                      </m:f>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b="0" i="1" smtClean="0">
                              <a:latin typeface="Cambria Math" panose="02040503050406030204" pitchFamily="18" charset="0"/>
                            </a:rPr>
                            <m:t>𝑚</m:t>
                          </m:r>
                        </m:den>
                      </m:f>
                      <m:nary>
                        <m:naryPr>
                          <m:chr m:val="∑"/>
                          <m:ctrlPr>
                            <a:rPr lang="en-US" sz="1200" i="1">
                              <a:latin typeface="Cambria Math" panose="02040503050406030204" pitchFamily="18" charset="0"/>
                            </a:rPr>
                          </m:ctrlPr>
                        </m:naryPr>
                        <m:sub>
                          <m:r>
                            <a:rPr lang="en-US" sz="1200" b="0" i="1" smtClean="0">
                              <a:latin typeface="Cambria Math" panose="02040503050406030204" pitchFamily="18" charset="0"/>
                            </a:rPr>
                            <m:t>𝑖</m:t>
                          </m:r>
                          <m:r>
                            <a:rPr lang="en-US" sz="1200" i="1">
                              <a:latin typeface="Cambria Math" panose="02040503050406030204" pitchFamily="18" charset="0"/>
                            </a:rPr>
                            <m:t>=1</m:t>
                          </m:r>
                        </m:sub>
                        <m:sup>
                          <m:r>
                            <a:rPr lang="en-US" sz="1200" b="0" i="1" smtClean="0">
                              <a:latin typeface="Cambria Math" panose="02040503050406030204" pitchFamily="18" charset="0"/>
                            </a:rPr>
                            <m:t>𝑚</m:t>
                          </m:r>
                        </m:sup>
                        <m:e>
                          <m:d>
                            <m:dPr>
                              <m:begChr m:val="["/>
                              <m:endChr m:val="]"/>
                              <m:ctrlPr>
                                <a:rPr lang="en-US" sz="1200" i="1">
                                  <a:latin typeface="Cambria Math" panose="02040503050406030204" pitchFamily="18" charset="0"/>
                                </a:rPr>
                              </m:ctrlPr>
                            </m:dPr>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rPr>
                                        <m:t>0</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sSup>
                                    <m:sSupPr>
                                      <m:ctrlPr>
                                        <a:rPr lang="en-US" sz="1200" i="1" smtClean="0">
                                          <a:latin typeface="Cambria Math" panose="02040503050406030204" pitchFamily="18" charset="0"/>
                                          <a:ea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𝑥</m:t>
                                      </m:r>
                                    </m:e>
                                    <m:sup>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𝑖</m:t>
                                      </m:r>
                                      <m:r>
                                        <a:rPr lang="en-US" sz="1200" b="0" i="1" smtClean="0">
                                          <a:latin typeface="Cambria Math" panose="02040503050406030204" pitchFamily="18" charset="0"/>
                                          <a:ea typeface="Cambria Math" panose="02040503050406030204" pitchFamily="18" charset="0"/>
                                        </a:rPr>
                                        <m:t>)</m:t>
                                      </m:r>
                                    </m:sup>
                                  </m:sSup>
                                </m:e>
                              </m:d>
                              <m:r>
                                <a:rPr lang="en-US" sz="1200" i="1">
                                  <a:latin typeface="Cambria Math" panose="02040503050406030204" pitchFamily="18" charset="0"/>
                                </a:rPr>
                                <m:t>−</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𝑦</m:t>
                                  </m:r>
                                </m:e>
                                <m:sup>
                                  <m:r>
                                    <a:rPr lang="en-US" sz="1200" b="0" i="1" smtClean="0">
                                      <a:latin typeface="Cambria Math" panose="02040503050406030204" pitchFamily="18" charset="0"/>
                                    </a:rPr>
                                    <m:t>(</m:t>
                                  </m:r>
                                  <m:r>
                                    <a:rPr lang="en-US" sz="1200" b="0" i="1" smtClean="0">
                                      <a:latin typeface="Cambria Math" panose="02040503050406030204" pitchFamily="18" charset="0"/>
                                    </a:rPr>
                                    <m:t>𝑖</m:t>
                                  </m:r>
                                  <m:r>
                                    <a:rPr lang="en-US" sz="1200" b="0" i="1" smtClean="0">
                                      <a:latin typeface="Cambria Math" panose="02040503050406030204" pitchFamily="18" charset="0"/>
                                    </a:rPr>
                                    <m:t>)</m:t>
                                  </m:r>
                                </m:sup>
                              </m:sSup>
                            </m:e>
                          </m:d>
                        </m:e>
                      </m:nary>
                      <m:r>
                        <a:rPr lang="en-US" sz="1200" b="0" i="0" smtClean="0">
                          <a:latin typeface="Cambria Math" panose="02040503050406030204" pitchFamily="18" charset="0"/>
                        </a:rPr>
                        <m:t>    </m:t>
                      </m:r>
                      <m:r>
                        <a:rPr lang="en-US" sz="1200" b="0" i="1" smtClean="0">
                          <a:latin typeface="Cambria Math" panose="02040503050406030204" pitchFamily="18" charset="0"/>
                        </a:rPr>
                        <m:t>𝑎𝑛𝑑</m:t>
                      </m:r>
                      <m:r>
                        <a:rPr lang="en-US" sz="1200" b="0" i="1" smtClean="0">
                          <a:latin typeface="Cambria Math" panose="02040503050406030204" pitchFamily="18" charset="0"/>
                        </a:rPr>
                        <m:t>     </m:t>
                      </m:r>
                      <m:f>
                        <m:fPr>
                          <m:ctrlPr>
                            <a:rPr lang="en-US" sz="1200" i="1" smtClean="0">
                              <a:latin typeface="Cambria Math" panose="02040503050406030204" pitchFamily="18" charset="0"/>
                            </a:rPr>
                          </m:ctrlPr>
                        </m:fPr>
                        <m:num>
                          <m:r>
                            <a:rPr lang="en-US" sz="120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rPr>
                            <m:t>𝐽</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rPr>
                                    <m:t>0</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e>
                          </m:d>
                        </m:num>
                        <m:den>
                          <m:r>
                            <a:rPr lang="en-US" sz="1200" i="1" smtClean="0">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den>
                      </m:f>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i="1">
                              <a:latin typeface="Cambria Math" panose="02040503050406030204" pitchFamily="18" charset="0"/>
                            </a:rPr>
                            <m:t>𝑚</m:t>
                          </m:r>
                        </m:den>
                      </m:f>
                      <m:nary>
                        <m:naryPr>
                          <m:chr m:val="∑"/>
                          <m:ctrlPr>
                            <a:rPr lang="en-US" sz="1200" i="1">
                              <a:latin typeface="Cambria Math" panose="02040503050406030204" pitchFamily="18" charset="0"/>
                            </a:rPr>
                          </m:ctrlPr>
                        </m:naryPr>
                        <m:sub>
                          <m:r>
                            <a:rPr lang="en-US" sz="1200" b="0" i="1" smtClean="0">
                              <a:latin typeface="Cambria Math" panose="02040503050406030204" pitchFamily="18" charset="0"/>
                            </a:rPr>
                            <m:t>𝑖</m:t>
                          </m:r>
                          <m:r>
                            <a:rPr lang="en-US" sz="1200" i="1">
                              <a:latin typeface="Cambria Math" panose="02040503050406030204" pitchFamily="18" charset="0"/>
                            </a:rPr>
                            <m:t>=1</m:t>
                          </m:r>
                        </m:sub>
                        <m:sup>
                          <m:r>
                            <a:rPr lang="en-US" sz="1200" i="1">
                              <a:latin typeface="Cambria Math" panose="02040503050406030204" pitchFamily="18" charset="0"/>
                            </a:rPr>
                            <m:t>𝑚</m:t>
                          </m:r>
                        </m:sup>
                        <m:e>
                          <m:d>
                            <m:dPr>
                              <m:begChr m:val="["/>
                              <m:endChr m:val="]"/>
                              <m:ctrlPr>
                                <a:rPr lang="en-US" sz="1200" i="1">
                                  <a:latin typeface="Cambria Math" panose="02040503050406030204" pitchFamily="18" charset="0"/>
                                </a:rPr>
                              </m:ctrlPr>
                            </m:dPr>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rPr>
                                        <m:t>0</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𝑥</m:t>
                                      </m:r>
                                    </m:e>
                                    <m:sup>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𝑖</m:t>
                                      </m:r>
                                      <m:r>
                                        <a:rPr lang="en-US" sz="1200" i="1">
                                          <a:latin typeface="Cambria Math" panose="02040503050406030204" pitchFamily="18" charset="0"/>
                                          <a:ea typeface="Cambria Math" panose="02040503050406030204" pitchFamily="18" charset="0"/>
                                        </a:rPr>
                                        <m:t>)</m:t>
                                      </m:r>
                                    </m:sup>
                                  </m:sSup>
                                </m:e>
                              </m:d>
                              <m:r>
                                <a:rPr lang="en-US" sz="1200" i="1">
                                  <a:latin typeface="Cambria Math" panose="02040503050406030204" pitchFamily="18" charset="0"/>
                                </a:rPr>
                                <m:t>−</m:t>
                              </m:r>
                              <m:sSup>
                                <m:sSupPr>
                                  <m:ctrlPr>
                                    <a:rPr lang="en-US" sz="1200" i="1">
                                      <a:latin typeface="Cambria Math" panose="02040503050406030204" pitchFamily="18" charset="0"/>
                                    </a:rPr>
                                  </m:ctrlPr>
                                </m:sSupPr>
                                <m:e>
                                  <m:r>
                                    <a:rPr lang="en-US" sz="1200" i="1">
                                      <a:latin typeface="Cambria Math" panose="02040503050406030204" pitchFamily="18" charset="0"/>
                                    </a:rPr>
                                    <m:t>𝑦</m:t>
                                  </m:r>
                                </m:e>
                                <m:sup>
                                  <m:r>
                                    <a:rPr lang="en-US" sz="1200" i="1">
                                      <a:latin typeface="Cambria Math" panose="02040503050406030204" pitchFamily="18" charset="0"/>
                                    </a:rPr>
                                    <m:t>(</m:t>
                                  </m:r>
                                  <m:r>
                                    <a:rPr lang="en-US" sz="1200" b="0" i="1" smtClean="0">
                                      <a:latin typeface="Cambria Math" panose="02040503050406030204" pitchFamily="18" charset="0"/>
                                    </a:rPr>
                                    <m:t>𝑖</m:t>
                                  </m:r>
                                  <m:r>
                                    <a:rPr lang="en-US" sz="1200" i="1">
                                      <a:latin typeface="Cambria Math" panose="02040503050406030204" pitchFamily="18" charset="0"/>
                                    </a:rPr>
                                    <m:t>)</m:t>
                                  </m:r>
                                </m:sup>
                              </m:sSup>
                            </m:e>
                          </m:d>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𝑥</m:t>
                              </m:r>
                            </m:e>
                            <m:sup>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𝑖</m:t>
                              </m:r>
                              <m:r>
                                <a:rPr lang="en-US" sz="1200" i="1">
                                  <a:latin typeface="Cambria Math" panose="02040503050406030204" pitchFamily="18" charset="0"/>
                                  <a:ea typeface="Cambria Math" panose="02040503050406030204" pitchFamily="18" charset="0"/>
                                </a:rPr>
                                <m:t>)</m:t>
                              </m:r>
                            </m:sup>
                          </m:sSup>
                        </m:e>
                      </m:nary>
                    </m:oMath>
                  </m:oMathPara>
                </a14:m>
                <a:endParaRPr lang="en-US" sz="1200" dirty="0"/>
              </a:p>
            </p:txBody>
          </p:sp>
        </mc:Choice>
        <mc:Fallback xmlns="">
          <p:sp>
            <p:nvSpPr>
              <p:cNvPr id="3" name="Notes Placeholder 2"/>
              <p:cNvSpPr>
                <a:spLocks noGrp="1"/>
              </p:cNvSpPr>
              <p:nvPr>
                <p:ph type="body" idx="1"/>
              </p:nvPr>
            </p:nvSpPr>
            <p:spPr/>
            <p:txBody>
              <a:bodyPr/>
              <a:lstStyle/>
              <a:p>
                <a:r>
                  <a:rPr lang="en-US" dirty="0"/>
                  <a:t>Recall that for the single-featured data set, we derived the derivatives of the cost function as these two expressions. </a:t>
                </a:r>
              </a:p>
              <a:p>
                <a:r>
                  <a:rPr lang="en-US" sz="1200" i="0">
                    <a:latin typeface="Cambria Math" panose="02040503050406030204" pitchFamily="18" charset="0"/>
                    <a:ea typeface="Cambria Math" panose="02040503050406030204" pitchFamily="18" charset="0"/>
                  </a:rPr>
                  <a:t>𝜕</a:t>
                </a:r>
                <a:r>
                  <a:rPr lang="en-US" sz="1200" i="0">
                    <a:latin typeface="Cambria Math" panose="02040503050406030204" pitchFamily="18" charset="0"/>
                  </a:rPr>
                  <a:t>𝐽(</a:t>
                </a:r>
                <a:r>
                  <a:rPr lang="en-US" sz="1200" i="0">
                    <a:latin typeface="Cambria Math" panose="02040503050406030204" pitchFamily="18" charset="0"/>
                    <a:ea typeface="Cambria Math" panose="02040503050406030204" pitchFamily="18" charset="0"/>
                  </a:rPr>
                  <a:t>𝜃_</a:t>
                </a:r>
                <a:r>
                  <a:rPr lang="en-US" sz="1200" i="0">
                    <a:latin typeface="Cambria Math" panose="02040503050406030204" pitchFamily="18" charset="0"/>
                  </a:rPr>
                  <a:t>0,</a:t>
                </a:r>
                <a:r>
                  <a:rPr lang="en-US" sz="1200" i="0">
                    <a:latin typeface="Cambria Math" panose="02040503050406030204" pitchFamily="18" charset="0"/>
                    <a:ea typeface="Cambria Math" panose="02040503050406030204" pitchFamily="18" charset="0"/>
                  </a:rPr>
                  <a:t>𝜃_1 )/(𝜕𝜃_</a:t>
                </a:r>
                <a:r>
                  <a:rPr lang="en-US" sz="1200" i="0">
                    <a:latin typeface="Cambria Math" panose="02040503050406030204" pitchFamily="18" charset="0"/>
                  </a:rPr>
                  <a:t>0 )=1/</a:t>
                </a:r>
                <a:r>
                  <a:rPr lang="en-US" sz="1200" b="0" i="0">
                    <a:latin typeface="Cambria Math" panose="02040503050406030204" pitchFamily="18" charset="0"/>
                  </a:rPr>
                  <a:t>𝑚 </a:t>
                </a:r>
                <a:r>
                  <a:rPr lang="en-US" sz="1200" i="0">
                    <a:latin typeface="Cambria Math" panose="02040503050406030204" pitchFamily="18" charset="0"/>
                  </a:rPr>
                  <a:t>∑_(</a:t>
                </a:r>
                <a:r>
                  <a:rPr lang="en-US" sz="1200" b="0" i="0">
                    <a:latin typeface="Cambria Math" panose="02040503050406030204" pitchFamily="18" charset="0"/>
                  </a:rPr>
                  <a:t>𝑗</a:t>
                </a:r>
                <a:r>
                  <a:rPr lang="en-US" sz="1200" i="0">
                    <a:latin typeface="Cambria Math" panose="02040503050406030204" pitchFamily="18" charset="0"/>
                  </a:rPr>
                  <a:t>=1)</a:t>
                </a:r>
                <a:r>
                  <a:rPr lang="en-US" sz="1200" b="0" i="0">
                    <a:latin typeface="Cambria Math" panose="02040503050406030204" pitchFamily="18" charset="0"/>
                  </a:rPr>
                  <a:t>^𝑚</a:t>
                </a:r>
                <a:r>
                  <a:rPr lang="en-US" sz="1200" b="0" i="0">
                    <a:latin typeface="Cambria Math" panose="02040503050406030204" pitchFamily="18" charset="0"/>
                    <a:ea typeface="Cambria Math" panose="02040503050406030204" pitchFamily="18" charset="0"/>
                  </a:rPr>
                  <a:t>▒[(</a:t>
                </a:r>
                <a:r>
                  <a:rPr lang="en-US" sz="1200" i="0">
                    <a:latin typeface="Cambria Math" panose="02040503050406030204" pitchFamily="18" charset="0"/>
                    <a:ea typeface="Cambria Math" panose="02040503050406030204" pitchFamily="18" charset="0"/>
                  </a:rPr>
                  <a:t>𝜃_</a:t>
                </a:r>
                <a:r>
                  <a:rPr lang="en-US" sz="1200" i="0">
                    <a:latin typeface="Cambria Math" panose="02040503050406030204" pitchFamily="18" charset="0"/>
                  </a:rPr>
                  <a:t>0+</a:t>
                </a:r>
                <a:r>
                  <a:rPr lang="en-US" sz="1200" i="0">
                    <a:latin typeface="Cambria Math" panose="02040503050406030204" pitchFamily="18" charset="0"/>
                    <a:ea typeface="Cambria Math" panose="02040503050406030204" pitchFamily="18" charset="0"/>
                  </a:rPr>
                  <a:t>𝜃_1 𝑥_𝑖 )</a:t>
                </a:r>
                <a:r>
                  <a:rPr lang="en-US" sz="1200" i="0">
                    <a:latin typeface="Cambria Math" panose="02040503050406030204" pitchFamily="18" charset="0"/>
                  </a:rPr>
                  <a:t>−𝑦_</a:t>
                </a:r>
                <a:r>
                  <a:rPr lang="en-US" sz="1200" i="0">
                    <a:latin typeface="Cambria Math" panose="02040503050406030204" pitchFamily="18" charset="0"/>
                    <a:ea typeface="Cambria Math" panose="02040503050406030204" pitchFamily="18" charset="0"/>
                  </a:rPr>
                  <a:t>𝑖 ] </a:t>
                </a:r>
                <a:r>
                  <a:rPr lang="en-US" sz="1200" b="0" i="0">
                    <a:latin typeface="Cambria Math" panose="02040503050406030204" pitchFamily="18" charset="0"/>
                    <a:ea typeface="Cambria Math" panose="02040503050406030204" pitchFamily="18" charset="0"/>
                  </a:rPr>
                  <a:t>      and     </a:t>
                </a:r>
                <a:r>
                  <a:rPr lang="en-US" sz="1200" i="0">
                    <a:latin typeface="Cambria Math" panose="02040503050406030204" pitchFamily="18" charset="0"/>
                    <a:ea typeface="Cambria Math" panose="02040503050406030204" pitchFamily="18" charset="0"/>
                  </a:rPr>
                  <a:t> 𝜕</a:t>
                </a:r>
                <a:r>
                  <a:rPr lang="en-US" sz="1200" i="0">
                    <a:latin typeface="Cambria Math" panose="02040503050406030204" pitchFamily="18" charset="0"/>
                  </a:rPr>
                  <a:t>𝐽(</a:t>
                </a:r>
                <a:r>
                  <a:rPr lang="en-US" sz="1200" i="0">
                    <a:latin typeface="Cambria Math" panose="02040503050406030204" pitchFamily="18" charset="0"/>
                    <a:ea typeface="Cambria Math" panose="02040503050406030204" pitchFamily="18" charset="0"/>
                  </a:rPr>
                  <a:t>𝜃_</a:t>
                </a:r>
                <a:r>
                  <a:rPr lang="en-US" sz="1200" i="0">
                    <a:latin typeface="Cambria Math" panose="02040503050406030204" pitchFamily="18" charset="0"/>
                  </a:rPr>
                  <a:t>0,</a:t>
                </a:r>
                <a:r>
                  <a:rPr lang="en-US" sz="1200" i="0">
                    <a:latin typeface="Cambria Math" panose="02040503050406030204" pitchFamily="18" charset="0"/>
                    <a:ea typeface="Cambria Math" panose="02040503050406030204" pitchFamily="18" charset="0"/>
                  </a:rPr>
                  <a:t>𝜃_1 )/(𝜕𝜃_</a:t>
                </a:r>
                <a:r>
                  <a:rPr lang="en-US" sz="1200" b="0" i="0">
                    <a:latin typeface="Cambria Math" panose="02040503050406030204" pitchFamily="18" charset="0"/>
                    <a:ea typeface="Cambria Math" panose="02040503050406030204" pitchFamily="18" charset="0"/>
                  </a:rPr>
                  <a:t>1 )</a:t>
                </a:r>
                <a:r>
                  <a:rPr lang="en-US" sz="1200" i="0">
                    <a:latin typeface="Cambria Math" panose="02040503050406030204" pitchFamily="18" charset="0"/>
                  </a:rPr>
                  <a:t>=1/𝑛 ∑_(𝑖=1)^𝑛</a:t>
                </a:r>
                <a:r>
                  <a:rPr lang="en-US" sz="1200" b="0" i="0">
                    <a:latin typeface="Cambria Math" panose="02040503050406030204" pitchFamily="18" charset="0"/>
                    <a:ea typeface="Cambria Math" panose="02040503050406030204" pitchFamily="18" charset="0"/>
                  </a:rPr>
                  <a:t>▒〖[(</a:t>
                </a:r>
                <a:r>
                  <a:rPr lang="en-US" sz="1200" i="0">
                    <a:latin typeface="Cambria Math" panose="02040503050406030204" pitchFamily="18" charset="0"/>
                    <a:ea typeface="Cambria Math" panose="02040503050406030204" pitchFamily="18" charset="0"/>
                  </a:rPr>
                  <a:t>𝜃_</a:t>
                </a:r>
                <a:r>
                  <a:rPr lang="en-US" sz="1200" i="0">
                    <a:latin typeface="Cambria Math" panose="02040503050406030204" pitchFamily="18" charset="0"/>
                  </a:rPr>
                  <a:t>0+</a:t>
                </a:r>
                <a:r>
                  <a:rPr lang="en-US" sz="1200" i="0">
                    <a:latin typeface="Cambria Math" panose="02040503050406030204" pitchFamily="18" charset="0"/>
                    <a:ea typeface="Cambria Math" panose="02040503050406030204" pitchFamily="18" charset="0"/>
                  </a:rPr>
                  <a:t>𝜃_1 𝑥_𝑖 )</a:t>
                </a:r>
                <a:r>
                  <a:rPr lang="en-US" sz="1200" i="0">
                    <a:latin typeface="Cambria Math" panose="02040503050406030204" pitchFamily="18" charset="0"/>
                  </a:rPr>
                  <a:t>−𝑦_</a:t>
                </a:r>
                <a:r>
                  <a:rPr lang="en-US" sz="1200" i="0">
                    <a:latin typeface="Cambria Math" panose="02040503050406030204" pitchFamily="18" charset="0"/>
                    <a:ea typeface="Cambria Math" panose="02040503050406030204" pitchFamily="18" charset="0"/>
                  </a:rPr>
                  <a:t>𝑖 ] </a:t>
                </a:r>
                <a:r>
                  <a:rPr lang="en-US" sz="1200" b="0" i="0">
                    <a:latin typeface="Cambria Math" panose="02040503050406030204" pitchFamily="18" charset="0"/>
                  </a:rPr>
                  <a:t>𝑥_</a:t>
                </a:r>
                <a:r>
                  <a:rPr lang="en-US" sz="1200" b="0" i="0">
                    <a:latin typeface="Cambria Math" panose="02040503050406030204" pitchFamily="18" charset="0"/>
                    <a:ea typeface="Cambria Math" panose="02040503050406030204" pitchFamily="18" charset="0"/>
                  </a:rPr>
                  <a:t>𝑖 〗</a:t>
                </a:r>
                <a:endParaRPr lang="en-US" dirty="0"/>
              </a:p>
              <a:p>
                <a:r>
                  <a:rPr lang="en-US" dirty="0"/>
                  <a:t>In our new notation, this is rewritten 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ea typeface="Cambria Math" panose="02040503050406030204" pitchFamily="18" charset="0"/>
                  </a:rPr>
                  <a:t>𝜕</a:t>
                </a:r>
                <a:r>
                  <a:rPr lang="en-US" sz="1200" i="0">
                    <a:latin typeface="Cambria Math" panose="02040503050406030204" pitchFamily="18" charset="0"/>
                  </a:rPr>
                  <a:t>𝐽(</a:t>
                </a:r>
                <a:r>
                  <a:rPr lang="en-US" sz="1200" i="0">
                    <a:latin typeface="Cambria Math" panose="02040503050406030204" pitchFamily="18" charset="0"/>
                    <a:ea typeface="Cambria Math" panose="02040503050406030204" pitchFamily="18" charset="0"/>
                  </a:rPr>
                  <a:t>𝜃_</a:t>
                </a:r>
                <a:r>
                  <a:rPr lang="en-US" sz="1200" i="0">
                    <a:latin typeface="Cambria Math" panose="02040503050406030204" pitchFamily="18" charset="0"/>
                  </a:rPr>
                  <a:t>0,</a:t>
                </a:r>
                <a:r>
                  <a:rPr lang="en-US" sz="1200" i="0">
                    <a:latin typeface="Cambria Math" panose="02040503050406030204" pitchFamily="18" charset="0"/>
                    <a:ea typeface="Cambria Math" panose="02040503050406030204" pitchFamily="18" charset="0"/>
                  </a:rPr>
                  <a:t>𝜃_1 )/(𝜕𝜃_</a:t>
                </a:r>
                <a:r>
                  <a:rPr lang="en-US" sz="1200" i="0">
                    <a:latin typeface="Cambria Math" panose="02040503050406030204" pitchFamily="18" charset="0"/>
                  </a:rPr>
                  <a:t>0 )=1/</a:t>
                </a:r>
                <a:r>
                  <a:rPr lang="en-US" sz="1200" b="0" i="0">
                    <a:latin typeface="Cambria Math" panose="02040503050406030204" pitchFamily="18" charset="0"/>
                  </a:rPr>
                  <a:t>𝑚 </a:t>
                </a:r>
                <a:r>
                  <a:rPr lang="en-US" sz="1200" i="0">
                    <a:latin typeface="Cambria Math" panose="02040503050406030204" pitchFamily="18" charset="0"/>
                  </a:rPr>
                  <a:t>∑_(</a:t>
                </a:r>
                <a:r>
                  <a:rPr lang="en-US" sz="1200" b="0" i="0">
                    <a:latin typeface="Cambria Math" panose="02040503050406030204" pitchFamily="18" charset="0"/>
                  </a:rPr>
                  <a:t>𝑖</a:t>
                </a:r>
                <a:r>
                  <a:rPr lang="en-US" sz="1200" i="0">
                    <a:latin typeface="Cambria Math" panose="02040503050406030204" pitchFamily="18" charset="0"/>
                  </a:rPr>
                  <a:t>=1)</a:t>
                </a:r>
                <a:r>
                  <a:rPr lang="en-US" sz="1200" b="0" i="0">
                    <a:latin typeface="Cambria Math" panose="02040503050406030204" pitchFamily="18" charset="0"/>
                  </a:rPr>
                  <a:t>^𝑚▒[(</a:t>
                </a:r>
                <a:r>
                  <a:rPr lang="en-US" sz="1200" i="0">
                    <a:latin typeface="Cambria Math" panose="02040503050406030204" pitchFamily="18" charset="0"/>
                    <a:ea typeface="Cambria Math" panose="02040503050406030204" pitchFamily="18" charset="0"/>
                  </a:rPr>
                  <a:t>𝜃_</a:t>
                </a:r>
                <a:r>
                  <a:rPr lang="en-US" sz="1200" i="0">
                    <a:latin typeface="Cambria Math" panose="02040503050406030204" pitchFamily="18" charset="0"/>
                  </a:rPr>
                  <a:t>0+</a:t>
                </a:r>
                <a:r>
                  <a:rPr lang="en-US" sz="1200" i="0">
                    <a:latin typeface="Cambria Math" panose="02040503050406030204" pitchFamily="18" charset="0"/>
                    <a:ea typeface="Cambria Math" panose="02040503050406030204" pitchFamily="18" charset="0"/>
                  </a:rPr>
                  <a:t>𝜃_1 </a:t>
                </a:r>
                <a:r>
                  <a:rPr lang="en-US" sz="1200" b="0" i="0">
                    <a:latin typeface="Cambria Math" panose="02040503050406030204" pitchFamily="18" charset="0"/>
                    <a:ea typeface="Cambria Math" panose="02040503050406030204" pitchFamily="18" charset="0"/>
                  </a:rPr>
                  <a:t>𝑥^((𝑖)) )</a:t>
                </a:r>
                <a:r>
                  <a:rPr lang="en-US" sz="1200" i="0">
                    <a:latin typeface="Cambria Math" panose="02040503050406030204" pitchFamily="18" charset="0"/>
                  </a:rPr>
                  <a:t>−</a:t>
                </a:r>
                <a:r>
                  <a:rPr lang="en-US" sz="1200" b="0" i="0">
                    <a:latin typeface="Cambria Math" panose="02040503050406030204" pitchFamily="18" charset="0"/>
                  </a:rPr>
                  <a:t>𝑦^((𝑖)) ]      𝑎𝑛𝑑     </a:t>
                </a:r>
                <a:r>
                  <a:rPr lang="en-US" sz="1200" i="0">
                    <a:latin typeface="Cambria Math" panose="02040503050406030204" pitchFamily="18" charset="0"/>
                    <a:ea typeface="Cambria Math" panose="02040503050406030204" pitchFamily="18" charset="0"/>
                  </a:rPr>
                  <a:t> 𝜕</a:t>
                </a:r>
                <a:r>
                  <a:rPr lang="en-US" sz="1200" i="0">
                    <a:latin typeface="Cambria Math" panose="02040503050406030204" pitchFamily="18" charset="0"/>
                  </a:rPr>
                  <a:t>𝐽(</a:t>
                </a:r>
                <a:r>
                  <a:rPr lang="en-US" sz="1200" i="0">
                    <a:latin typeface="Cambria Math" panose="02040503050406030204" pitchFamily="18" charset="0"/>
                    <a:ea typeface="Cambria Math" panose="02040503050406030204" pitchFamily="18" charset="0"/>
                  </a:rPr>
                  <a:t>𝜃_</a:t>
                </a:r>
                <a:r>
                  <a:rPr lang="en-US" sz="1200" i="0">
                    <a:latin typeface="Cambria Math" panose="02040503050406030204" pitchFamily="18" charset="0"/>
                  </a:rPr>
                  <a:t>0,</a:t>
                </a:r>
                <a:r>
                  <a:rPr lang="en-US" sz="1200" i="0">
                    <a:latin typeface="Cambria Math" panose="02040503050406030204" pitchFamily="18" charset="0"/>
                    <a:ea typeface="Cambria Math" panose="02040503050406030204" pitchFamily="18" charset="0"/>
                  </a:rPr>
                  <a:t>𝜃_1 )/(𝜕𝜃_</a:t>
                </a:r>
                <a:r>
                  <a:rPr lang="en-US" sz="1200" b="0" i="0">
                    <a:latin typeface="Cambria Math" panose="02040503050406030204" pitchFamily="18" charset="0"/>
                    <a:ea typeface="Cambria Math" panose="02040503050406030204" pitchFamily="18" charset="0"/>
                  </a:rPr>
                  <a:t>1 )</a:t>
                </a:r>
                <a:r>
                  <a:rPr lang="en-US" sz="1200" i="0">
                    <a:latin typeface="Cambria Math" panose="02040503050406030204" pitchFamily="18" charset="0"/>
                  </a:rPr>
                  <a:t>=1/𝑚 ∑_(</a:t>
                </a:r>
                <a:r>
                  <a:rPr lang="en-US" sz="1200" b="0" i="0">
                    <a:latin typeface="Cambria Math" panose="02040503050406030204" pitchFamily="18" charset="0"/>
                  </a:rPr>
                  <a:t>𝑖</a:t>
                </a:r>
                <a:r>
                  <a:rPr lang="en-US" sz="1200" i="0">
                    <a:latin typeface="Cambria Math" panose="02040503050406030204" pitchFamily="18" charset="0"/>
                  </a:rPr>
                  <a:t>=1)^𝑚</a:t>
                </a:r>
                <a:r>
                  <a:rPr lang="en-US" sz="1200" i="0">
                    <a:latin typeface="Cambria Math" panose="02040503050406030204" pitchFamily="18" charset="0"/>
                    <a:ea typeface="Cambria Math" panose="02040503050406030204" pitchFamily="18" charset="0"/>
                  </a:rPr>
                  <a:t>▒〖[(𝜃_</a:t>
                </a:r>
                <a:r>
                  <a:rPr lang="en-US" sz="1200" i="0">
                    <a:latin typeface="Cambria Math" panose="02040503050406030204" pitchFamily="18" charset="0"/>
                  </a:rPr>
                  <a:t>0+</a:t>
                </a:r>
                <a:r>
                  <a:rPr lang="en-US" sz="1200" i="0">
                    <a:latin typeface="Cambria Math" panose="02040503050406030204" pitchFamily="18" charset="0"/>
                    <a:ea typeface="Cambria Math" panose="02040503050406030204" pitchFamily="18" charset="0"/>
                  </a:rPr>
                  <a:t>𝜃_1 𝑥^((</a:t>
                </a:r>
                <a:r>
                  <a:rPr lang="en-US" sz="1200" b="0" i="0">
                    <a:latin typeface="Cambria Math" panose="02040503050406030204" pitchFamily="18" charset="0"/>
                    <a:ea typeface="Cambria Math" panose="02040503050406030204" pitchFamily="18" charset="0"/>
                  </a:rPr>
                  <a:t>𝑖</a:t>
                </a:r>
                <a:r>
                  <a:rPr lang="en-US" sz="1200" i="0">
                    <a:latin typeface="Cambria Math" panose="02040503050406030204" pitchFamily="18" charset="0"/>
                    <a:ea typeface="Cambria Math" panose="02040503050406030204" pitchFamily="18" charset="0"/>
                  </a:rPr>
                  <a:t>)) )</a:t>
                </a:r>
                <a:r>
                  <a:rPr lang="en-US" sz="1200" i="0">
                    <a:latin typeface="Cambria Math" panose="02040503050406030204" pitchFamily="18" charset="0"/>
                  </a:rPr>
                  <a:t>−𝑦^((</a:t>
                </a:r>
                <a:r>
                  <a:rPr lang="en-US" sz="1200" b="0" i="0">
                    <a:latin typeface="Cambria Math" panose="02040503050406030204" pitchFamily="18" charset="0"/>
                  </a:rPr>
                  <a:t>𝑖</a:t>
                </a:r>
                <a:r>
                  <a:rPr lang="en-US" sz="1200" i="0">
                    <a:latin typeface="Cambria Math" panose="02040503050406030204" pitchFamily="18" charset="0"/>
                  </a:rPr>
                  <a:t>)) ]</a:t>
                </a:r>
                <a:r>
                  <a:rPr lang="en-US" sz="1200" i="0">
                    <a:latin typeface="Cambria Math" panose="02040503050406030204" pitchFamily="18" charset="0"/>
                    <a:ea typeface="Cambria Math" panose="02040503050406030204" pitchFamily="18" charset="0"/>
                  </a:rPr>
                  <a:t> 𝑥^((</a:t>
                </a:r>
                <a:r>
                  <a:rPr lang="en-US" sz="1200" b="0" i="0">
                    <a:latin typeface="Cambria Math" panose="02040503050406030204" pitchFamily="18" charset="0"/>
                    <a:ea typeface="Cambria Math" panose="02040503050406030204" pitchFamily="18" charset="0"/>
                  </a:rPr>
                  <a:t>𝑖</a:t>
                </a:r>
                <a:r>
                  <a:rPr lang="en-US" sz="1200" i="0">
                    <a:latin typeface="Cambria Math" panose="02040503050406030204" pitchFamily="18" charset="0"/>
                    <a:ea typeface="Cambria Math" panose="02040503050406030204" pitchFamily="18" charset="0"/>
                  </a:rPr>
                  <a:t>)) 〗</a:t>
                </a:r>
                <a:endParaRPr lang="en-US" sz="1200" dirty="0"/>
              </a:p>
            </p:txBody>
          </p:sp>
        </mc:Fallback>
      </mc:AlternateContent>
      <p:sp>
        <p:nvSpPr>
          <p:cNvPr id="4" name="Slide Number Placeholder 3"/>
          <p:cNvSpPr>
            <a:spLocks noGrp="1"/>
          </p:cNvSpPr>
          <p:nvPr>
            <p:ph type="sldNum" sz="quarter" idx="5"/>
          </p:nvPr>
        </p:nvSpPr>
        <p:spPr/>
        <p:txBody>
          <a:bodyPr/>
          <a:lstStyle/>
          <a:p>
            <a:fld id="{0121AE29-B45F-F242-8D61-DBE0B535E348}" type="slidenum">
              <a:rPr lang="en-US" smtClean="0"/>
              <a:t>8</a:t>
            </a:fld>
            <a:endParaRPr lang="en-US"/>
          </a:p>
        </p:txBody>
      </p:sp>
    </p:spTree>
    <p:extLst>
      <p:ext uri="{BB962C8B-B14F-4D97-AF65-F5344CB8AC3E}">
        <p14:creationId xmlns:p14="http://schemas.microsoft.com/office/powerpoint/2010/main" val="1311023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dirty="0"/>
                  <a:t>We can generalize this, in fact, into one single equation,</a:t>
                </a:r>
                <a:r>
                  <a:rPr lang="en-US" sz="1200" baseline="0" dirty="0"/>
                  <a:t> given by</a:t>
                </a:r>
              </a:p>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rPr>
                            <m:t>𝐽</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rPr>
                                    <m:t>0</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𝑛</m:t>
                                  </m:r>
                                </m:sub>
                              </m:sSub>
                            </m:e>
                          </m:d>
                        </m:num>
                        <m:den>
                          <m:r>
                            <a:rPr lang="en-US" sz="1200" i="1" smtClean="0">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𝑖</m:t>
                              </m:r>
                            </m:sub>
                          </m:sSub>
                        </m:den>
                      </m:f>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i="1">
                              <a:latin typeface="Cambria Math" panose="02040503050406030204" pitchFamily="18" charset="0"/>
                            </a:rPr>
                            <m:t>𝑚</m:t>
                          </m:r>
                        </m:den>
                      </m:f>
                      <m:nary>
                        <m:naryPr>
                          <m:chr m:val="∑"/>
                          <m:ctrlPr>
                            <a:rPr lang="en-US" sz="1200" i="1">
                              <a:latin typeface="Cambria Math" panose="02040503050406030204" pitchFamily="18" charset="0"/>
                            </a:rPr>
                          </m:ctrlPr>
                        </m:naryPr>
                        <m:sub>
                          <m:r>
                            <a:rPr lang="en-US" sz="1200" b="0" i="1" smtClean="0">
                              <a:latin typeface="Cambria Math" panose="02040503050406030204" pitchFamily="18" charset="0"/>
                            </a:rPr>
                            <m:t>𝑖</m:t>
                          </m:r>
                          <m:r>
                            <a:rPr lang="en-US" sz="1200" i="1">
                              <a:latin typeface="Cambria Math" panose="02040503050406030204" pitchFamily="18" charset="0"/>
                            </a:rPr>
                            <m:t>=1</m:t>
                          </m:r>
                        </m:sub>
                        <m:sup>
                          <m:r>
                            <a:rPr lang="en-US" sz="1200" i="1">
                              <a:latin typeface="Cambria Math" panose="02040503050406030204" pitchFamily="18" charset="0"/>
                            </a:rPr>
                            <m:t>𝑚</m:t>
                          </m:r>
                        </m:sup>
                        <m:e>
                          <m:d>
                            <m:dPr>
                              <m:begChr m:val="["/>
                              <m:endChr m:val="]"/>
                              <m:ctrlPr>
                                <a:rPr lang="en-US" sz="1200" i="1">
                                  <a:latin typeface="Cambria Math" panose="02040503050406030204" pitchFamily="18" charset="0"/>
                                </a:rPr>
                              </m:ctrlPr>
                            </m:dPr>
                            <m:e>
                              <m:nary>
                                <m:naryPr>
                                  <m:chr m:val="∑"/>
                                  <m:ctrlPr>
                                    <a:rPr lang="en-US" sz="1200" i="1" smtClean="0">
                                      <a:latin typeface="Cambria Math" panose="02040503050406030204" pitchFamily="18" charset="0"/>
                                    </a:rPr>
                                  </m:ctrlPr>
                                </m:naryPr>
                                <m:sub>
                                  <m:r>
                                    <m:rPr>
                                      <m:brk m:alnAt="23"/>
                                    </m:rPr>
                                    <a:rPr lang="en-US" sz="1200" b="0" i="1" smtClean="0">
                                      <a:latin typeface="Cambria Math" panose="02040503050406030204" pitchFamily="18" charset="0"/>
                                    </a:rPr>
                                    <m:t>𝑗</m:t>
                                  </m:r>
                                  <m:r>
                                    <a:rPr lang="en-US" sz="1200" b="0" i="1" smtClean="0">
                                      <a:latin typeface="Cambria Math" panose="02040503050406030204" pitchFamily="18" charset="0"/>
                                    </a:rPr>
                                    <m:t>=1</m:t>
                                  </m:r>
                                </m:sub>
                                <m:sup>
                                  <m:r>
                                    <a:rPr lang="en-US" sz="1200" b="0" i="1" smtClean="0">
                                      <a:latin typeface="Cambria Math" panose="02040503050406030204" pitchFamily="18" charset="0"/>
                                    </a:rPr>
                                    <m:t>𝑛</m:t>
                                  </m:r>
                                </m:sup>
                                <m:e>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𝑗</m:t>
                                      </m:r>
                                    </m:sub>
                                  </m:sSub>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𝑥</m:t>
                                      </m:r>
                                    </m:e>
                                    <m:sub>
                                      <m:r>
                                        <a:rPr lang="en-US" sz="1200" b="0" i="1" smtClean="0">
                                          <a:latin typeface="Cambria Math" panose="02040503050406030204" pitchFamily="18" charset="0"/>
                                          <a:ea typeface="Cambria Math" panose="02040503050406030204" pitchFamily="18" charset="0"/>
                                        </a:rPr>
                                        <m:t>𝑗</m:t>
                                      </m:r>
                                    </m:sub>
                                    <m:sup>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𝑖</m:t>
                                      </m:r>
                                      <m:r>
                                        <a:rPr lang="en-US" sz="1200" i="1">
                                          <a:latin typeface="Cambria Math" panose="02040503050406030204" pitchFamily="18" charset="0"/>
                                          <a:ea typeface="Cambria Math" panose="02040503050406030204" pitchFamily="18" charset="0"/>
                                        </a:rPr>
                                        <m:t>)</m:t>
                                      </m:r>
                                    </m:sup>
                                  </m:sSubSup>
                                </m:e>
                              </m:nary>
                              <m:r>
                                <a:rPr lang="en-US" sz="1200" i="1">
                                  <a:latin typeface="Cambria Math" panose="02040503050406030204" pitchFamily="18" charset="0"/>
                                </a:rPr>
                                <m:t>−</m:t>
                              </m:r>
                              <m:sSup>
                                <m:sSupPr>
                                  <m:ctrlPr>
                                    <a:rPr lang="en-US" sz="1200" i="1">
                                      <a:latin typeface="Cambria Math" panose="02040503050406030204" pitchFamily="18" charset="0"/>
                                    </a:rPr>
                                  </m:ctrlPr>
                                </m:sSupPr>
                                <m:e>
                                  <m:r>
                                    <a:rPr lang="en-US" sz="1200" i="1">
                                      <a:latin typeface="Cambria Math" panose="02040503050406030204" pitchFamily="18" charset="0"/>
                                    </a:rPr>
                                    <m:t>𝑦</m:t>
                                  </m:r>
                                </m:e>
                                <m:sup>
                                  <m:r>
                                    <a:rPr lang="en-US" sz="1200" i="1">
                                      <a:latin typeface="Cambria Math" panose="02040503050406030204" pitchFamily="18" charset="0"/>
                                    </a:rPr>
                                    <m:t>(</m:t>
                                  </m:r>
                                  <m:r>
                                    <a:rPr lang="en-US" sz="1200" b="0" i="1" smtClean="0">
                                      <a:latin typeface="Cambria Math" panose="02040503050406030204" pitchFamily="18" charset="0"/>
                                    </a:rPr>
                                    <m:t>𝑖</m:t>
                                  </m:r>
                                  <m:r>
                                    <a:rPr lang="en-US" sz="1200" i="1">
                                      <a:latin typeface="Cambria Math" panose="02040503050406030204" pitchFamily="18" charset="0"/>
                                    </a:rPr>
                                    <m:t>)</m:t>
                                  </m:r>
                                </m:sup>
                              </m:sSup>
                            </m:e>
                          </m:d>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𝑥</m:t>
                              </m:r>
                            </m:e>
                            <m:sub>
                              <m:r>
                                <a:rPr lang="en-US" sz="1200" b="0" i="1" smtClean="0">
                                  <a:latin typeface="Cambria Math" panose="02040503050406030204" pitchFamily="18" charset="0"/>
                                  <a:ea typeface="Cambria Math" panose="02040503050406030204" pitchFamily="18" charset="0"/>
                                </a:rPr>
                                <m:t>𝑗</m:t>
                              </m:r>
                            </m:sub>
                            <m:sup>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𝑖</m:t>
                              </m:r>
                              <m:r>
                                <a:rPr lang="en-US" sz="1200" i="1">
                                  <a:latin typeface="Cambria Math" panose="02040503050406030204" pitchFamily="18" charset="0"/>
                                  <a:ea typeface="Cambria Math" panose="02040503050406030204" pitchFamily="18" charset="0"/>
                                </a:rPr>
                                <m:t>)</m:t>
                              </m:r>
                            </m:sup>
                          </m:sSubSup>
                        </m:e>
                      </m:nary>
                    </m:oMath>
                  </m:oMathPara>
                </a14:m>
                <a:endParaRPr lang="en-US" sz="1200" dirty="0"/>
              </a:p>
              <a:p>
                <a:r>
                  <a:rPr lang="en-US" sz="1200" dirty="0"/>
                  <a:t>When </a:t>
                </a:r>
                <a14:m>
                  <m:oMath xmlns:m="http://schemas.openxmlformats.org/officeDocument/2006/math">
                    <m:r>
                      <a:rPr lang="en-US" sz="1200" b="0" i="1" smtClean="0">
                        <a:latin typeface="Cambria Math" panose="02040503050406030204" pitchFamily="18" charset="0"/>
                        <a:ea typeface="Cambria Math" panose="02040503050406030204" pitchFamily="18" charset="0"/>
                      </a:rPr>
                      <m:t>𝑗</m:t>
                    </m:r>
                    <m:r>
                      <a:rPr lang="en-US" sz="1200" b="0" i="1" smtClean="0">
                        <a:latin typeface="Cambria Math" panose="02040503050406030204" pitchFamily="18" charset="0"/>
                        <a:ea typeface="Cambria Math" panose="02040503050406030204" pitchFamily="18" charset="0"/>
                      </a:rPr>
                      <m:t>=0</m:t>
                    </m:r>
                  </m:oMath>
                </a14:m>
                <a:r>
                  <a:rPr lang="en-US" sz="1200" dirty="0"/>
                  <a:t>,</a:t>
                </a:r>
                <a14:m>
                  <m:oMath xmlns:m="http://schemas.openxmlformats.org/officeDocument/2006/math">
                    <m:sSubSup>
                      <m:sSubSupPr>
                        <m:ctrlPr>
                          <a:rPr lang="en-US" sz="120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𝑥</m:t>
                        </m:r>
                      </m:e>
                      <m:sub>
                        <m:r>
                          <a:rPr lang="en-US" sz="1200" b="0" i="1" smtClean="0">
                            <a:latin typeface="Cambria Math" panose="02040503050406030204" pitchFamily="18" charset="0"/>
                            <a:ea typeface="Cambria Math" panose="02040503050406030204" pitchFamily="18" charset="0"/>
                          </a:rPr>
                          <m:t>𝑗</m:t>
                        </m:r>
                      </m:sub>
                      <m:sup>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𝑖</m:t>
                        </m:r>
                        <m:r>
                          <a:rPr lang="en-US" sz="1200" b="0" i="1" smtClean="0">
                            <a:latin typeface="Cambria Math" panose="02040503050406030204" pitchFamily="18" charset="0"/>
                            <a:ea typeface="Cambria Math" panose="02040503050406030204" pitchFamily="18" charset="0"/>
                          </a:rPr>
                          <m:t>)</m:t>
                        </m:r>
                      </m:sup>
                    </m:sSubSup>
                    <m:r>
                      <a:rPr lang="en-US" sz="1200" b="0" i="1" smtClean="0">
                        <a:latin typeface="Cambria Math" panose="02040503050406030204" pitchFamily="18" charset="0"/>
                        <a:ea typeface="Cambria Math" panose="02040503050406030204" pitchFamily="18" charset="0"/>
                      </a:rPr>
                      <m:t>=1</m:t>
                    </m:r>
                  </m:oMath>
                </a14:m>
                <a:r>
                  <a:rPr lang="en-US" sz="1200" dirty="0"/>
                  <a:t>.</a:t>
                </a:r>
              </a:p>
            </p:txBody>
          </p:sp>
        </mc:Choice>
        <mc:Fallback xmlns="">
          <p:sp>
            <p:nvSpPr>
              <p:cNvPr id="3" name="Notes Placeholder 2"/>
              <p:cNvSpPr>
                <a:spLocks noGrp="1"/>
              </p:cNvSpPr>
              <p:nvPr>
                <p:ph type="body" idx="1"/>
              </p:nvPr>
            </p:nvSpPr>
            <p:spPr/>
            <p:txBody>
              <a:bodyPr/>
              <a:lstStyle/>
              <a:p>
                <a:r>
                  <a:rPr lang="en-US" sz="1200" dirty="0"/>
                  <a:t>We can generalize this, in fact, into one single equation,</a:t>
                </a:r>
                <a:r>
                  <a:rPr lang="en-US" sz="1200" baseline="0" dirty="0"/>
                  <a:t> given by</a:t>
                </a:r>
              </a:p>
              <a:p>
                <a:r>
                  <a:rPr lang="en-US" sz="1200" i="0">
                    <a:latin typeface="Cambria Math" panose="02040503050406030204" pitchFamily="18" charset="0"/>
                    <a:ea typeface="Cambria Math" panose="02040503050406030204" pitchFamily="18" charset="0"/>
                  </a:rPr>
                  <a:t>𝜕</a:t>
                </a:r>
                <a:r>
                  <a:rPr lang="en-US" sz="1200" i="0">
                    <a:latin typeface="Cambria Math" panose="02040503050406030204" pitchFamily="18" charset="0"/>
                  </a:rPr>
                  <a:t>𝐽(</a:t>
                </a:r>
                <a:r>
                  <a:rPr lang="en-US" sz="1200" i="0">
                    <a:latin typeface="Cambria Math" panose="02040503050406030204" pitchFamily="18" charset="0"/>
                    <a:ea typeface="Cambria Math" panose="02040503050406030204" pitchFamily="18" charset="0"/>
                  </a:rPr>
                  <a:t>𝜃_</a:t>
                </a:r>
                <a:r>
                  <a:rPr lang="en-US" sz="1200" i="0">
                    <a:latin typeface="Cambria Math" panose="02040503050406030204" pitchFamily="18" charset="0"/>
                  </a:rPr>
                  <a:t>0,</a:t>
                </a:r>
                <a:r>
                  <a:rPr lang="en-US" sz="1200" i="0">
                    <a:latin typeface="Cambria Math" panose="02040503050406030204" pitchFamily="18" charset="0"/>
                    <a:ea typeface="Cambria Math" panose="02040503050406030204" pitchFamily="18" charset="0"/>
                  </a:rPr>
                  <a:t>𝜃_1</a:t>
                </a:r>
                <a:r>
                  <a:rPr lang="en-US" sz="1200" b="0" i="0">
                    <a:latin typeface="Cambria Math" panose="02040503050406030204" pitchFamily="18" charset="0"/>
                    <a:ea typeface="Cambria Math" panose="02040503050406030204" pitchFamily="18" charset="0"/>
                  </a:rPr>
                  <a:t>,…,</a:t>
                </a:r>
                <a:r>
                  <a:rPr lang="en-US" sz="1200" i="0">
                    <a:latin typeface="Cambria Math" panose="02040503050406030204" pitchFamily="18" charset="0"/>
                    <a:ea typeface="Cambria Math" panose="02040503050406030204" pitchFamily="18" charset="0"/>
                  </a:rPr>
                  <a:t>𝜃_</a:t>
                </a:r>
                <a:r>
                  <a:rPr lang="en-US" sz="1200" b="0" i="0">
                    <a:latin typeface="Cambria Math" panose="02040503050406030204" pitchFamily="18" charset="0"/>
                    <a:ea typeface="Cambria Math" panose="02040503050406030204" pitchFamily="18" charset="0"/>
                  </a:rPr>
                  <a:t>𝑛 )/(</a:t>
                </a:r>
                <a:r>
                  <a:rPr lang="en-US" sz="1200" i="0">
                    <a:latin typeface="Cambria Math" panose="02040503050406030204" pitchFamily="18" charset="0"/>
                    <a:ea typeface="Cambria Math" panose="02040503050406030204" pitchFamily="18" charset="0"/>
                  </a:rPr>
                  <a:t>𝜕𝜃_</a:t>
                </a:r>
                <a:r>
                  <a:rPr lang="en-US" sz="1200" b="0" i="0">
                    <a:latin typeface="Cambria Math" panose="02040503050406030204" pitchFamily="18" charset="0"/>
                    <a:ea typeface="Cambria Math" panose="02040503050406030204" pitchFamily="18" charset="0"/>
                  </a:rPr>
                  <a:t>𝑖 )</a:t>
                </a:r>
                <a:r>
                  <a:rPr lang="en-US" sz="1200" i="0">
                    <a:latin typeface="Cambria Math" panose="02040503050406030204" pitchFamily="18" charset="0"/>
                  </a:rPr>
                  <a:t>=1/𝑚 ∑_(</a:t>
                </a:r>
                <a:r>
                  <a:rPr lang="en-US" sz="1200" b="0" i="0">
                    <a:latin typeface="Cambria Math" panose="02040503050406030204" pitchFamily="18" charset="0"/>
                  </a:rPr>
                  <a:t>𝑖</a:t>
                </a:r>
                <a:r>
                  <a:rPr lang="en-US" sz="1200" i="0">
                    <a:latin typeface="Cambria Math" panose="02040503050406030204" pitchFamily="18" charset="0"/>
                  </a:rPr>
                  <a:t>=1)^𝑚</a:t>
                </a:r>
                <a:r>
                  <a:rPr lang="en-US" sz="1200" i="0">
                    <a:latin typeface="Cambria Math" panose="02040503050406030204" pitchFamily="18" charset="0"/>
                    <a:ea typeface="Cambria Math" panose="02040503050406030204" pitchFamily="18" charset="0"/>
                  </a:rPr>
                  <a:t>▒〖[∑</a:t>
                </a:r>
                <a:r>
                  <a:rPr lang="en-US" sz="1200" b="0" i="0">
                    <a:latin typeface="Cambria Math" panose="02040503050406030204" pitchFamily="18" charset="0"/>
                    <a:ea typeface="Cambria Math" panose="02040503050406030204" pitchFamily="18" charset="0"/>
                  </a:rPr>
                  <a:t>_(</a:t>
                </a:r>
                <a:r>
                  <a:rPr lang="en-US" sz="1200" b="0" i="0">
                    <a:latin typeface="Cambria Math" panose="02040503050406030204" pitchFamily="18" charset="0"/>
                  </a:rPr>
                  <a:t>𝑗=1)^𝑛</a:t>
                </a:r>
                <a:r>
                  <a:rPr lang="en-US" sz="1200" b="0" i="0">
                    <a:latin typeface="Cambria Math" panose="02040503050406030204" pitchFamily="18" charset="0"/>
                    <a:ea typeface="Cambria Math" panose="02040503050406030204" pitchFamily="18" charset="0"/>
                  </a:rPr>
                  <a:t>▒〖</a:t>
                </a:r>
                <a:r>
                  <a:rPr lang="en-US" sz="1200" i="0">
                    <a:latin typeface="Cambria Math" panose="02040503050406030204" pitchFamily="18" charset="0"/>
                    <a:ea typeface="Cambria Math" panose="02040503050406030204" pitchFamily="18" charset="0"/>
                  </a:rPr>
                  <a:t>𝜃_</a:t>
                </a:r>
                <a:r>
                  <a:rPr lang="en-US" sz="1200" b="0" i="0">
                    <a:latin typeface="Cambria Math" panose="02040503050406030204" pitchFamily="18" charset="0"/>
                    <a:ea typeface="Cambria Math" panose="02040503050406030204" pitchFamily="18" charset="0"/>
                  </a:rPr>
                  <a:t>𝑗 </a:t>
                </a:r>
                <a:r>
                  <a:rPr lang="en-US" sz="1200" i="0">
                    <a:latin typeface="Cambria Math" panose="02040503050406030204" pitchFamily="18" charset="0"/>
                    <a:ea typeface="Cambria Math" panose="02040503050406030204" pitchFamily="18" charset="0"/>
                  </a:rPr>
                  <a:t>𝑥_</a:t>
                </a:r>
                <a:r>
                  <a:rPr lang="en-US" sz="1200" b="0" i="0">
                    <a:latin typeface="Cambria Math" panose="02040503050406030204" pitchFamily="18" charset="0"/>
                    <a:ea typeface="Cambria Math" panose="02040503050406030204" pitchFamily="18" charset="0"/>
                  </a:rPr>
                  <a:t>𝑗^(</a:t>
                </a:r>
                <a:r>
                  <a:rPr lang="en-US" sz="1200" i="0">
                    <a:latin typeface="Cambria Math" panose="02040503050406030204" pitchFamily="18" charset="0"/>
                    <a:ea typeface="Cambria Math" panose="02040503050406030204" pitchFamily="18" charset="0"/>
                  </a:rPr>
                  <a:t>(</a:t>
                </a:r>
                <a:r>
                  <a:rPr lang="en-US" sz="1200" b="0" i="0">
                    <a:latin typeface="Cambria Math" panose="02040503050406030204" pitchFamily="18" charset="0"/>
                    <a:ea typeface="Cambria Math" panose="02040503050406030204" pitchFamily="18" charset="0"/>
                  </a:rPr>
                  <a:t>𝑖</a:t>
                </a:r>
                <a:r>
                  <a:rPr lang="en-US" sz="1200" i="0">
                    <a:latin typeface="Cambria Math" panose="02040503050406030204" pitchFamily="18" charset="0"/>
                    <a:ea typeface="Cambria Math" panose="02040503050406030204" pitchFamily="18" charset="0"/>
                  </a:rPr>
                  <a:t>)) </a:t>
                </a:r>
                <a:r>
                  <a:rPr lang="en-US" sz="1200" b="0" i="0">
                    <a:latin typeface="Cambria Math" panose="02040503050406030204" pitchFamily="18" charset="0"/>
                    <a:ea typeface="Cambria Math" panose="02040503050406030204" pitchFamily="18" charset="0"/>
                  </a:rPr>
                  <a:t>〗</a:t>
                </a:r>
                <a:r>
                  <a:rPr lang="en-US" sz="1200" i="0">
                    <a:latin typeface="Cambria Math" panose="02040503050406030204" pitchFamily="18" charset="0"/>
                  </a:rPr>
                  <a:t>−𝑦^((</a:t>
                </a:r>
                <a:r>
                  <a:rPr lang="en-US" sz="1200" b="0" i="0">
                    <a:latin typeface="Cambria Math" panose="02040503050406030204" pitchFamily="18" charset="0"/>
                  </a:rPr>
                  <a:t>𝑖</a:t>
                </a:r>
                <a:r>
                  <a:rPr lang="en-US" sz="1200" i="0">
                    <a:latin typeface="Cambria Math" panose="02040503050406030204" pitchFamily="18" charset="0"/>
                  </a:rPr>
                  <a:t>)) ]</a:t>
                </a:r>
                <a:r>
                  <a:rPr lang="en-US" sz="1200" i="0">
                    <a:latin typeface="Cambria Math" panose="02040503050406030204" pitchFamily="18" charset="0"/>
                    <a:ea typeface="Cambria Math" panose="02040503050406030204" pitchFamily="18" charset="0"/>
                  </a:rPr>
                  <a:t> 𝑥_</a:t>
                </a:r>
                <a:r>
                  <a:rPr lang="en-US" sz="1200" b="0" i="0">
                    <a:latin typeface="Cambria Math" panose="02040503050406030204" pitchFamily="18" charset="0"/>
                    <a:ea typeface="Cambria Math" panose="02040503050406030204" pitchFamily="18" charset="0"/>
                  </a:rPr>
                  <a:t>𝑗^(</a:t>
                </a:r>
                <a:r>
                  <a:rPr lang="en-US" sz="1200" i="0">
                    <a:latin typeface="Cambria Math" panose="02040503050406030204" pitchFamily="18" charset="0"/>
                    <a:ea typeface="Cambria Math" panose="02040503050406030204" pitchFamily="18" charset="0"/>
                  </a:rPr>
                  <a:t>(</a:t>
                </a:r>
                <a:r>
                  <a:rPr lang="en-US" sz="1200" b="0" i="0">
                    <a:latin typeface="Cambria Math" panose="02040503050406030204" pitchFamily="18" charset="0"/>
                    <a:ea typeface="Cambria Math" panose="02040503050406030204" pitchFamily="18" charset="0"/>
                  </a:rPr>
                  <a:t>𝑖</a:t>
                </a:r>
                <a:r>
                  <a:rPr lang="en-US" sz="1200" i="0">
                    <a:latin typeface="Cambria Math" panose="02040503050406030204" pitchFamily="18" charset="0"/>
                    <a:ea typeface="Cambria Math" panose="02040503050406030204" pitchFamily="18" charset="0"/>
                  </a:rPr>
                  <a:t>)) 〗</a:t>
                </a:r>
                <a:endParaRPr lang="en-US" sz="1200" dirty="0"/>
              </a:p>
              <a:p>
                <a:r>
                  <a:rPr lang="en-US" sz="1200" dirty="0"/>
                  <a:t>When </a:t>
                </a:r>
                <a:r>
                  <a:rPr lang="en-US" sz="1200" b="0" i="0">
                    <a:latin typeface="Cambria Math" panose="02040503050406030204" pitchFamily="18" charset="0"/>
                    <a:ea typeface="Cambria Math" panose="02040503050406030204" pitchFamily="18" charset="0"/>
                  </a:rPr>
                  <a:t>𝑗=0</a:t>
                </a:r>
                <a:r>
                  <a:rPr lang="en-US" sz="1200" dirty="0"/>
                  <a:t>,</a:t>
                </a:r>
                <a:r>
                  <a:rPr lang="en-US" sz="1200" b="0" i="0">
                    <a:latin typeface="Cambria Math" panose="02040503050406030204" pitchFamily="18" charset="0"/>
                    <a:ea typeface="Cambria Math" panose="02040503050406030204" pitchFamily="18" charset="0"/>
                  </a:rPr>
                  <a:t>𝑥_𝑗^((𝑖))=1</a:t>
                </a:r>
                <a:r>
                  <a:rPr lang="en-US" sz="1200" dirty="0"/>
                  <a:t>.</a:t>
                </a:r>
              </a:p>
            </p:txBody>
          </p:sp>
        </mc:Fallback>
      </mc:AlternateContent>
      <p:sp>
        <p:nvSpPr>
          <p:cNvPr id="4" name="Slide Number Placeholder 3"/>
          <p:cNvSpPr>
            <a:spLocks noGrp="1"/>
          </p:cNvSpPr>
          <p:nvPr>
            <p:ph type="sldNum" sz="quarter" idx="5"/>
          </p:nvPr>
        </p:nvSpPr>
        <p:spPr/>
        <p:txBody>
          <a:bodyPr/>
          <a:lstStyle/>
          <a:p>
            <a:fld id="{0121AE29-B45F-F242-8D61-DBE0B535E348}" type="slidenum">
              <a:rPr lang="en-US" smtClean="0"/>
              <a:t>9</a:t>
            </a:fld>
            <a:endParaRPr lang="en-US"/>
          </a:p>
        </p:txBody>
      </p:sp>
    </p:spTree>
    <p:extLst>
      <p:ext uri="{BB962C8B-B14F-4D97-AF65-F5344CB8AC3E}">
        <p14:creationId xmlns:p14="http://schemas.microsoft.com/office/powerpoint/2010/main" val="3241278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48A8-6650-BB45-9DC3-ECCE69E9E1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D15E85-AB38-EA49-9AD8-CE1B15499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A2334B-E1E7-3046-9A1C-687E2DDDF8A5}"/>
              </a:ext>
            </a:extLst>
          </p:cNvPr>
          <p:cNvSpPr>
            <a:spLocks noGrp="1"/>
          </p:cNvSpPr>
          <p:nvPr>
            <p:ph type="dt" sz="half" idx="10"/>
          </p:nvPr>
        </p:nvSpPr>
        <p:spPr/>
        <p:txBody>
          <a:bodyPr/>
          <a:lstStyle/>
          <a:p>
            <a:fld id="{05EF70C2-5653-E749-A6D6-3C1CBF4F443C}" type="datetimeFigureOut">
              <a:rPr lang="en-US" smtClean="0"/>
              <a:t>2/13/24</a:t>
            </a:fld>
            <a:endParaRPr lang="en-US"/>
          </a:p>
        </p:txBody>
      </p:sp>
      <p:sp>
        <p:nvSpPr>
          <p:cNvPr id="5" name="Footer Placeholder 4">
            <a:extLst>
              <a:ext uri="{FF2B5EF4-FFF2-40B4-BE49-F238E27FC236}">
                <a16:creationId xmlns:a16="http://schemas.microsoft.com/office/drawing/2014/main" id="{37696465-A1E5-A24E-845F-4C1344F8B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836C9-15DC-E645-A25D-80EFC0AAB92A}"/>
              </a:ext>
            </a:extLst>
          </p:cNvPr>
          <p:cNvSpPr>
            <a:spLocks noGrp="1"/>
          </p:cNvSpPr>
          <p:nvPr>
            <p:ph type="sldNum" sz="quarter" idx="12"/>
          </p:nvPr>
        </p:nvSpPr>
        <p:spPr/>
        <p:txBody>
          <a:bodyPr/>
          <a:lstStyle/>
          <a:p>
            <a:fld id="{01CBB784-51EE-6649-AD0E-35D3B70D2EEA}" type="slidenum">
              <a:rPr lang="en-US" smtClean="0"/>
              <a:t>‹#›</a:t>
            </a:fld>
            <a:endParaRPr lang="en-US"/>
          </a:p>
        </p:txBody>
      </p:sp>
    </p:spTree>
    <p:extLst>
      <p:ext uri="{BB962C8B-B14F-4D97-AF65-F5344CB8AC3E}">
        <p14:creationId xmlns:p14="http://schemas.microsoft.com/office/powerpoint/2010/main" val="915111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95D7C-0131-E647-9603-1006305CA3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4A47F1-5F4E-AB4F-B30F-39D0D975CE1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256A88-F0E7-D449-85C1-A81F949FF085}"/>
              </a:ext>
            </a:extLst>
          </p:cNvPr>
          <p:cNvSpPr>
            <a:spLocks noGrp="1"/>
          </p:cNvSpPr>
          <p:nvPr>
            <p:ph type="dt" sz="half" idx="10"/>
          </p:nvPr>
        </p:nvSpPr>
        <p:spPr/>
        <p:txBody>
          <a:bodyPr/>
          <a:lstStyle/>
          <a:p>
            <a:fld id="{05EF70C2-5653-E749-A6D6-3C1CBF4F443C}" type="datetimeFigureOut">
              <a:rPr lang="en-US" smtClean="0"/>
              <a:t>2/13/24</a:t>
            </a:fld>
            <a:endParaRPr lang="en-US"/>
          </a:p>
        </p:txBody>
      </p:sp>
      <p:sp>
        <p:nvSpPr>
          <p:cNvPr id="5" name="Footer Placeholder 4">
            <a:extLst>
              <a:ext uri="{FF2B5EF4-FFF2-40B4-BE49-F238E27FC236}">
                <a16:creationId xmlns:a16="http://schemas.microsoft.com/office/drawing/2014/main" id="{39C26539-00A6-B04C-8539-ABCB53434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167D9F-189F-7847-B250-D42601D7CFD4}"/>
              </a:ext>
            </a:extLst>
          </p:cNvPr>
          <p:cNvSpPr>
            <a:spLocks noGrp="1"/>
          </p:cNvSpPr>
          <p:nvPr>
            <p:ph type="sldNum" sz="quarter" idx="12"/>
          </p:nvPr>
        </p:nvSpPr>
        <p:spPr/>
        <p:txBody>
          <a:bodyPr/>
          <a:lstStyle/>
          <a:p>
            <a:fld id="{01CBB784-51EE-6649-AD0E-35D3B70D2EEA}" type="slidenum">
              <a:rPr lang="en-US" smtClean="0"/>
              <a:t>‹#›</a:t>
            </a:fld>
            <a:endParaRPr lang="en-US"/>
          </a:p>
        </p:txBody>
      </p:sp>
    </p:spTree>
    <p:extLst>
      <p:ext uri="{BB962C8B-B14F-4D97-AF65-F5344CB8AC3E}">
        <p14:creationId xmlns:p14="http://schemas.microsoft.com/office/powerpoint/2010/main" val="525450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D495EA-EBCD-3149-B73F-C4622EB7C0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52C74F-ED8F-C84B-A73A-F5E30670DD6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2D1970-BFBC-C14C-9B67-074596CA8C34}"/>
              </a:ext>
            </a:extLst>
          </p:cNvPr>
          <p:cNvSpPr>
            <a:spLocks noGrp="1"/>
          </p:cNvSpPr>
          <p:nvPr>
            <p:ph type="dt" sz="half" idx="10"/>
          </p:nvPr>
        </p:nvSpPr>
        <p:spPr/>
        <p:txBody>
          <a:bodyPr/>
          <a:lstStyle/>
          <a:p>
            <a:fld id="{05EF70C2-5653-E749-A6D6-3C1CBF4F443C}" type="datetimeFigureOut">
              <a:rPr lang="en-US" smtClean="0"/>
              <a:t>2/13/24</a:t>
            </a:fld>
            <a:endParaRPr lang="en-US"/>
          </a:p>
        </p:txBody>
      </p:sp>
      <p:sp>
        <p:nvSpPr>
          <p:cNvPr id="5" name="Footer Placeholder 4">
            <a:extLst>
              <a:ext uri="{FF2B5EF4-FFF2-40B4-BE49-F238E27FC236}">
                <a16:creationId xmlns:a16="http://schemas.microsoft.com/office/drawing/2014/main" id="{B73DD978-DB21-4F48-8545-880F52AB2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E88B01-BCCD-C246-841C-5E11D3075119}"/>
              </a:ext>
            </a:extLst>
          </p:cNvPr>
          <p:cNvSpPr>
            <a:spLocks noGrp="1"/>
          </p:cNvSpPr>
          <p:nvPr>
            <p:ph type="sldNum" sz="quarter" idx="12"/>
          </p:nvPr>
        </p:nvSpPr>
        <p:spPr/>
        <p:txBody>
          <a:bodyPr/>
          <a:lstStyle/>
          <a:p>
            <a:fld id="{01CBB784-51EE-6649-AD0E-35D3B70D2EEA}" type="slidenum">
              <a:rPr lang="en-US" smtClean="0"/>
              <a:t>‹#›</a:t>
            </a:fld>
            <a:endParaRPr lang="en-US"/>
          </a:p>
        </p:txBody>
      </p:sp>
    </p:spTree>
    <p:extLst>
      <p:ext uri="{BB962C8B-B14F-4D97-AF65-F5344CB8AC3E}">
        <p14:creationId xmlns:p14="http://schemas.microsoft.com/office/powerpoint/2010/main" val="1506137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9CDBC-152F-8E45-B7C4-2648EF1578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2568FD-AF55-C740-A74D-95A895D88F1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22B878-8EA1-D549-B9CE-9A854582AE82}"/>
              </a:ext>
            </a:extLst>
          </p:cNvPr>
          <p:cNvSpPr>
            <a:spLocks noGrp="1"/>
          </p:cNvSpPr>
          <p:nvPr>
            <p:ph type="dt" sz="half" idx="10"/>
          </p:nvPr>
        </p:nvSpPr>
        <p:spPr/>
        <p:txBody>
          <a:bodyPr/>
          <a:lstStyle/>
          <a:p>
            <a:fld id="{05EF70C2-5653-E749-A6D6-3C1CBF4F443C}" type="datetimeFigureOut">
              <a:rPr lang="en-US" smtClean="0"/>
              <a:t>2/13/24</a:t>
            </a:fld>
            <a:endParaRPr lang="en-US"/>
          </a:p>
        </p:txBody>
      </p:sp>
      <p:sp>
        <p:nvSpPr>
          <p:cNvPr id="5" name="Footer Placeholder 4">
            <a:extLst>
              <a:ext uri="{FF2B5EF4-FFF2-40B4-BE49-F238E27FC236}">
                <a16:creationId xmlns:a16="http://schemas.microsoft.com/office/drawing/2014/main" id="{0C7A6B7E-D57F-824F-A5BA-837592A72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702BF-F597-6E46-A70E-28BB6B8184B1}"/>
              </a:ext>
            </a:extLst>
          </p:cNvPr>
          <p:cNvSpPr>
            <a:spLocks noGrp="1"/>
          </p:cNvSpPr>
          <p:nvPr>
            <p:ph type="sldNum" sz="quarter" idx="12"/>
          </p:nvPr>
        </p:nvSpPr>
        <p:spPr/>
        <p:txBody>
          <a:bodyPr/>
          <a:lstStyle/>
          <a:p>
            <a:fld id="{01CBB784-51EE-6649-AD0E-35D3B70D2EEA}" type="slidenum">
              <a:rPr lang="en-US" smtClean="0"/>
              <a:t>‹#›</a:t>
            </a:fld>
            <a:endParaRPr lang="en-US"/>
          </a:p>
        </p:txBody>
      </p:sp>
    </p:spTree>
    <p:extLst>
      <p:ext uri="{BB962C8B-B14F-4D97-AF65-F5344CB8AC3E}">
        <p14:creationId xmlns:p14="http://schemas.microsoft.com/office/powerpoint/2010/main" val="932921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FD29-6409-384A-BEAD-85A244C0EF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CD138C-8A49-DF4F-8BFA-5FD6C63E79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F09F53E-9B75-6A4D-82F6-5F47B7A59A67}"/>
              </a:ext>
            </a:extLst>
          </p:cNvPr>
          <p:cNvSpPr>
            <a:spLocks noGrp="1"/>
          </p:cNvSpPr>
          <p:nvPr>
            <p:ph type="dt" sz="half" idx="10"/>
          </p:nvPr>
        </p:nvSpPr>
        <p:spPr/>
        <p:txBody>
          <a:bodyPr/>
          <a:lstStyle/>
          <a:p>
            <a:fld id="{05EF70C2-5653-E749-A6D6-3C1CBF4F443C}" type="datetimeFigureOut">
              <a:rPr lang="en-US" smtClean="0"/>
              <a:t>2/13/24</a:t>
            </a:fld>
            <a:endParaRPr lang="en-US"/>
          </a:p>
        </p:txBody>
      </p:sp>
      <p:sp>
        <p:nvSpPr>
          <p:cNvPr id="5" name="Footer Placeholder 4">
            <a:extLst>
              <a:ext uri="{FF2B5EF4-FFF2-40B4-BE49-F238E27FC236}">
                <a16:creationId xmlns:a16="http://schemas.microsoft.com/office/drawing/2014/main" id="{235562A5-C85B-3047-8659-CE2D54E5C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1961E-7AD6-8943-8283-AE2B53EF8D03}"/>
              </a:ext>
            </a:extLst>
          </p:cNvPr>
          <p:cNvSpPr>
            <a:spLocks noGrp="1"/>
          </p:cNvSpPr>
          <p:nvPr>
            <p:ph type="sldNum" sz="quarter" idx="12"/>
          </p:nvPr>
        </p:nvSpPr>
        <p:spPr/>
        <p:txBody>
          <a:bodyPr/>
          <a:lstStyle/>
          <a:p>
            <a:fld id="{01CBB784-51EE-6649-AD0E-35D3B70D2EEA}" type="slidenum">
              <a:rPr lang="en-US" smtClean="0"/>
              <a:t>‹#›</a:t>
            </a:fld>
            <a:endParaRPr lang="en-US"/>
          </a:p>
        </p:txBody>
      </p:sp>
    </p:spTree>
    <p:extLst>
      <p:ext uri="{BB962C8B-B14F-4D97-AF65-F5344CB8AC3E}">
        <p14:creationId xmlns:p14="http://schemas.microsoft.com/office/powerpoint/2010/main" val="202413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8780-1415-EC49-89C8-9D558E70A3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4CD725-601D-4845-B9E0-508654BB61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EAD37D-0B1B-BF4A-BF7F-68B535E21F0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6FE66F-CAF1-7945-B8CB-40302D82555B}"/>
              </a:ext>
            </a:extLst>
          </p:cNvPr>
          <p:cNvSpPr>
            <a:spLocks noGrp="1"/>
          </p:cNvSpPr>
          <p:nvPr>
            <p:ph type="dt" sz="half" idx="10"/>
          </p:nvPr>
        </p:nvSpPr>
        <p:spPr/>
        <p:txBody>
          <a:bodyPr/>
          <a:lstStyle/>
          <a:p>
            <a:fld id="{05EF70C2-5653-E749-A6D6-3C1CBF4F443C}" type="datetimeFigureOut">
              <a:rPr lang="en-US" smtClean="0"/>
              <a:t>2/13/24</a:t>
            </a:fld>
            <a:endParaRPr lang="en-US"/>
          </a:p>
        </p:txBody>
      </p:sp>
      <p:sp>
        <p:nvSpPr>
          <p:cNvPr id="6" name="Footer Placeholder 5">
            <a:extLst>
              <a:ext uri="{FF2B5EF4-FFF2-40B4-BE49-F238E27FC236}">
                <a16:creationId xmlns:a16="http://schemas.microsoft.com/office/drawing/2014/main" id="{C669DC2C-D893-1642-97CD-2CD3E49C46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0FF5FD-160F-6D4D-B992-6FB8AECC6B39}"/>
              </a:ext>
            </a:extLst>
          </p:cNvPr>
          <p:cNvSpPr>
            <a:spLocks noGrp="1"/>
          </p:cNvSpPr>
          <p:nvPr>
            <p:ph type="sldNum" sz="quarter" idx="12"/>
          </p:nvPr>
        </p:nvSpPr>
        <p:spPr/>
        <p:txBody>
          <a:bodyPr/>
          <a:lstStyle/>
          <a:p>
            <a:fld id="{01CBB784-51EE-6649-AD0E-35D3B70D2EEA}" type="slidenum">
              <a:rPr lang="en-US" smtClean="0"/>
              <a:t>‹#›</a:t>
            </a:fld>
            <a:endParaRPr lang="en-US"/>
          </a:p>
        </p:txBody>
      </p:sp>
    </p:spTree>
    <p:extLst>
      <p:ext uri="{BB962C8B-B14F-4D97-AF65-F5344CB8AC3E}">
        <p14:creationId xmlns:p14="http://schemas.microsoft.com/office/powerpoint/2010/main" val="2979178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03B1A-16F4-3849-B287-AAC1396B0B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A10805-4536-864F-ABC3-B2E55C98CB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2ACB682-40B8-D24E-8EE3-BD6A2F05235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9ED4B6-7A97-AF4A-A754-419C0E6260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0F22667-77FE-8640-B027-2DD01EDDD52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CD0B4D-C30E-B842-838F-184A8DB7CD32}"/>
              </a:ext>
            </a:extLst>
          </p:cNvPr>
          <p:cNvSpPr>
            <a:spLocks noGrp="1"/>
          </p:cNvSpPr>
          <p:nvPr>
            <p:ph type="dt" sz="half" idx="10"/>
          </p:nvPr>
        </p:nvSpPr>
        <p:spPr/>
        <p:txBody>
          <a:bodyPr/>
          <a:lstStyle/>
          <a:p>
            <a:fld id="{05EF70C2-5653-E749-A6D6-3C1CBF4F443C}" type="datetimeFigureOut">
              <a:rPr lang="en-US" smtClean="0"/>
              <a:t>2/13/24</a:t>
            </a:fld>
            <a:endParaRPr lang="en-US"/>
          </a:p>
        </p:txBody>
      </p:sp>
      <p:sp>
        <p:nvSpPr>
          <p:cNvPr id="8" name="Footer Placeholder 7">
            <a:extLst>
              <a:ext uri="{FF2B5EF4-FFF2-40B4-BE49-F238E27FC236}">
                <a16:creationId xmlns:a16="http://schemas.microsoft.com/office/drawing/2014/main" id="{75DEEB4A-F010-A545-A687-F139D36064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8146EB-F58F-8B41-96DD-A9B7A5365ED0}"/>
              </a:ext>
            </a:extLst>
          </p:cNvPr>
          <p:cNvSpPr>
            <a:spLocks noGrp="1"/>
          </p:cNvSpPr>
          <p:nvPr>
            <p:ph type="sldNum" sz="quarter" idx="12"/>
          </p:nvPr>
        </p:nvSpPr>
        <p:spPr/>
        <p:txBody>
          <a:bodyPr/>
          <a:lstStyle/>
          <a:p>
            <a:fld id="{01CBB784-51EE-6649-AD0E-35D3B70D2EEA}" type="slidenum">
              <a:rPr lang="en-US" smtClean="0"/>
              <a:t>‹#›</a:t>
            </a:fld>
            <a:endParaRPr lang="en-US"/>
          </a:p>
        </p:txBody>
      </p:sp>
    </p:spTree>
    <p:extLst>
      <p:ext uri="{BB962C8B-B14F-4D97-AF65-F5344CB8AC3E}">
        <p14:creationId xmlns:p14="http://schemas.microsoft.com/office/powerpoint/2010/main" val="4060033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64AC-C913-F940-B9B5-4E39C30D00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E7F1C2-F376-2B4A-A32D-17067F9FDB14}"/>
              </a:ext>
            </a:extLst>
          </p:cNvPr>
          <p:cNvSpPr>
            <a:spLocks noGrp="1"/>
          </p:cNvSpPr>
          <p:nvPr>
            <p:ph type="dt" sz="half" idx="10"/>
          </p:nvPr>
        </p:nvSpPr>
        <p:spPr/>
        <p:txBody>
          <a:bodyPr/>
          <a:lstStyle/>
          <a:p>
            <a:fld id="{05EF70C2-5653-E749-A6D6-3C1CBF4F443C}" type="datetimeFigureOut">
              <a:rPr lang="en-US" smtClean="0"/>
              <a:t>2/13/24</a:t>
            </a:fld>
            <a:endParaRPr lang="en-US"/>
          </a:p>
        </p:txBody>
      </p:sp>
      <p:sp>
        <p:nvSpPr>
          <p:cNvPr id="4" name="Footer Placeholder 3">
            <a:extLst>
              <a:ext uri="{FF2B5EF4-FFF2-40B4-BE49-F238E27FC236}">
                <a16:creationId xmlns:a16="http://schemas.microsoft.com/office/drawing/2014/main" id="{895D266E-F663-F54E-A559-6A11F0DA35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670F4-35D9-594D-88D8-DB22CBFEDE71}"/>
              </a:ext>
            </a:extLst>
          </p:cNvPr>
          <p:cNvSpPr>
            <a:spLocks noGrp="1"/>
          </p:cNvSpPr>
          <p:nvPr>
            <p:ph type="sldNum" sz="quarter" idx="12"/>
          </p:nvPr>
        </p:nvSpPr>
        <p:spPr/>
        <p:txBody>
          <a:bodyPr/>
          <a:lstStyle/>
          <a:p>
            <a:fld id="{01CBB784-51EE-6649-AD0E-35D3B70D2EEA}" type="slidenum">
              <a:rPr lang="en-US" smtClean="0"/>
              <a:t>‹#›</a:t>
            </a:fld>
            <a:endParaRPr lang="en-US"/>
          </a:p>
        </p:txBody>
      </p:sp>
    </p:spTree>
    <p:extLst>
      <p:ext uri="{BB962C8B-B14F-4D97-AF65-F5344CB8AC3E}">
        <p14:creationId xmlns:p14="http://schemas.microsoft.com/office/powerpoint/2010/main" val="3265709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62C387-9BDC-7B43-941B-C8D0F3F47CDE}"/>
              </a:ext>
            </a:extLst>
          </p:cNvPr>
          <p:cNvSpPr>
            <a:spLocks noGrp="1"/>
          </p:cNvSpPr>
          <p:nvPr>
            <p:ph type="dt" sz="half" idx="10"/>
          </p:nvPr>
        </p:nvSpPr>
        <p:spPr/>
        <p:txBody>
          <a:bodyPr/>
          <a:lstStyle/>
          <a:p>
            <a:fld id="{05EF70C2-5653-E749-A6D6-3C1CBF4F443C}" type="datetimeFigureOut">
              <a:rPr lang="en-US" smtClean="0"/>
              <a:t>2/13/24</a:t>
            </a:fld>
            <a:endParaRPr lang="en-US"/>
          </a:p>
        </p:txBody>
      </p:sp>
      <p:sp>
        <p:nvSpPr>
          <p:cNvPr id="3" name="Footer Placeholder 2">
            <a:extLst>
              <a:ext uri="{FF2B5EF4-FFF2-40B4-BE49-F238E27FC236}">
                <a16:creationId xmlns:a16="http://schemas.microsoft.com/office/drawing/2014/main" id="{91E010DD-1A8A-9F46-A838-2E2A2D3B27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D1B855-5107-4C4B-B2A2-CDC34EB79407}"/>
              </a:ext>
            </a:extLst>
          </p:cNvPr>
          <p:cNvSpPr>
            <a:spLocks noGrp="1"/>
          </p:cNvSpPr>
          <p:nvPr>
            <p:ph type="sldNum" sz="quarter" idx="12"/>
          </p:nvPr>
        </p:nvSpPr>
        <p:spPr/>
        <p:txBody>
          <a:bodyPr/>
          <a:lstStyle/>
          <a:p>
            <a:fld id="{01CBB784-51EE-6649-AD0E-35D3B70D2EEA}" type="slidenum">
              <a:rPr lang="en-US" smtClean="0"/>
              <a:t>‹#›</a:t>
            </a:fld>
            <a:endParaRPr lang="en-US"/>
          </a:p>
        </p:txBody>
      </p:sp>
    </p:spTree>
    <p:extLst>
      <p:ext uri="{BB962C8B-B14F-4D97-AF65-F5344CB8AC3E}">
        <p14:creationId xmlns:p14="http://schemas.microsoft.com/office/powerpoint/2010/main" val="2028267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20A53-DA72-BE46-8BC6-F7E40CACCF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46904A-640E-604A-B71C-7F27DAA64F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0BBAD1-9965-2340-81EB-14A3F0B4CA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5246EF-90D5-6040-B9CC-A44769361C0B}"/>
              </a:ext>
            </a:extLst>
          </p:cNvPr>
          <p:cNvSpPr>
            <a:spLocks noGrp="1"/>
          </p:cNvSpPr>
          <p:nvPr>
            <p:ph type="dt" sz="half" idx="10"/>
          </p:nvPr>
        </p:nvSpPr>
        <p:spPr/>
        <p:txBody>
          <a:bodyPr/>
          <a:lstStyle/>
          <a:p>
            <a:fld id="{05EF70C2-5653-E749-A6D6-3C1CBF4F443C}" type="datetimeFigureOut">
              <a:rPr lang="en-US" smtClean="0"/>
              <a:t>2/13/24</a:t>
            </a:fld>
            <a:endParaRPr lang="en-US"/>
          </a:p>
        </p:txBody>
      </p:sp>
      <p:sp>
        <p:nvSpPr>
          <p:cNvPr id="6" name="Footer Placeholder 5">
            <a:extLst>
              <a:ext uri="{FF2B5EF4-FFF2-40B4-BE49-F238E27FC236}">
                <a16:creationId xmlns:a16="http://schemas.microsoft.com/office/drawing/2014/main" id="{19926B82-2225-5C4C-AE71-A8C7E144FD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B44BAE-92CE-524E-876D-3E4A501B19C5}"/>
              </a:ext>
            </a:extLst>
          </p:cNvPr>
          <p:cNvSpPr>
            <a:spLocks noGrp="1"/>
          </p:cNvSpPr>
          <p:nvPr>
            <p:ph type="sldNum" sz="quarter" idx="12"/>
          </p:nvPr>
        </p:nvSpPr>
        <p:spPr/>
        <p:txBody>
          <a:bodyPr/>
          <a:lstStyle/>
          <a:p>
            <a:fld id="{01CBB784-51EE-6649-AD0E-35D3B70D2EEA}" type="slidenum">
              <a:rPr lang="en-US" smtClean="0"/>
              <a:t>‹#›</a:t>
            </a:fld>
            <a:endParaRPr lang="en-US"/>
          </a:p>
        </p:txBody>
      </p:sp>
    </p:spTree>
    <p:extLst>
      <p:ext uri="{BB962C8B-B14F-4D97-AF65-F5344CB8AC3E}">
        <p14:creationId xmlns:p14="http://schemas.microsoft.com/office/powerpoint/2010/main" val="1602125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AFAE4-280D-7C43-8D84-3D2D6B108A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6A9D72-E162-914B-9C40-2F6E42EADE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320091-663E-9743-8573-2109ADD6C9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E98ABA6-6D99-F342-A8DF-8DDB34A62228}"/>
              </a:ext>
            </a:extLst>
          </p:cNvPr>
          <p:cNvSpPr>
            <a:spLocks noGrp="1"/>
          </p:cNvSpPr>
          <p:nvPr>
            <p:ph type="dt" sz="half" idx="10"/>
          </p:nvPr>
        </p:nvSpPr>
        <p:spPr/>
        <p:txBody>
          <a:bodyPr/>
          <a:lstStyle/>
          <a:p>
            <a:fld id="{05EF70C2-5653-E749-A6D6-3C1CBF4F443C}" type="datetimeFigureOut">
              <a:rPr lang="en-US" smtClean="0"/>
              <a:t>2/13/24</a:t>
            </a:fld>
            <a:endParaRPr lang="en-US"/>
          </a:p>
        </p:txBody>
      </p:sp>
      <p:sp>
        <p:nvSpPr>
          <p:cNvPr id="6" name="Footer Placeholder 5">
            <a:extLst>
              <a:ext uri="{FF2B5EF4-FFF2-40B4-BE49-F238E27FC236}">
                <a16:creationId xmlns:a16="http://schemas.microsoft.com/office/drawing/2014/main" id="{092BFDD3-7905-7242-8B8B-712D6C2521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52645D-3728-D34D-AA34-8D412CB80AFF}"/>
              </a:ext>
            </a:extLst>
          </p:cNvPr>
          <p:cNvSpPr>
            <a:spLocks noGrp="1"/>
          </p:cNvSpPr>
          <p:nvPr>
            <p:ph type="sldNum" sz="quarter" idx="12"/>
          </p:nvPr>
        </p:nvSpPr>
        <p:spPr/>
        <p:txBody>
          <a:bodyPr/>
          <a:lstStyle/>
          <a:p>
            <a:fld id="{01CBB784-51EE-6649-AD0E-35D3B70D2EEA}" type="slidenum">
              <a:rPr lang="en-US" smtClean="0"/>
              <a:t>‹#›</a:t>
            </a:fld>
            <a:endParaRPr lang="en-US"/>
          </a:p>
        </p:txBody>
      </p:sp>
    </p:spTree>
    <p:extLst>
      <p:ext uri="{BB962C8B-B14F-4D97-AF65-F5344CB8AC3E}">
        <p14:creationId xmlns:p14="http://schemas.microsoft.com/office/powerpoint/2010/main" val="3390845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0B60A6-20BA-764A-A8A2-57D7F67D39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A8C057-8312-2540-B0B0-AAD5D5F7F3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9D5812-A91C-7644-8515-EA94585003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EF70C2-5653-E749-A6D6-3C1CBF4F443C}" type="datetimeFigureOut">
              <a:rPr lang="en-US" smtClean="0"/>
              <a:t>2/13/24</a:t>
            </a:fld>
            <a:endParaRPr lang="en-US"/>
          </a:p>
        </p:txBody>
      </p:sp>
      <p:sp>
        <p:nvSpPr>
          <p:cNvPr id="5" name="Footer Placeholder 4">
            <a:extLst>
              <a:ext uri="{FF2B5EF4-FFF2-40B4-BE49-F238E27FC236}">
                <a16:creationId xmlns:a16="http://schemas.microsoft.com/office/drawing/2014/main" id="{27C853AF-1B37-6248-9F09-D5968314AC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F18327-4AD2-C140-8D61-E8B5F34E06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CBB784-51EE-6649-AD0E-35D3B70D2EEA}" type="slidenum">
              <a:rPr lang="en-US" smtClean="0"/>
              <a:t>‹#›</a:t>
            </a:fld>
            <a:endParaRPr lang="en-US"/>
          </a:p>
        </p:txBody>
      </p:sp>
    </p:spTree>
    <p:extLst>
      <p:ext uri="{BB962C8B-B14F-4D97-AF65-F5344CB8AC3E}">
        <p14:creationId xmlns:p14="http://schemas.microsoft.com/office/powerpoint/2010/main" val="2937603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1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media/image7.png"/><Relationship Id="rId9" Type="http://schemas.openxmlformats.org/officeDocument/2006/relationships/image" Target="NUL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NUL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NUL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NULL"/><Relationship Id="rId4" Type="http://schemas.openxmlformats.org/officeDocument/2006/relationships/image" Target="NULL"/></Relationships>
</file>

<file path=ppt/slides/_rels/slide16.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NUL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NUL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media/image5.png"/><Relationship Id="rId7" Type="http://schemas.openxmlformats.org/officeDocument/2006/relationships/image" Target="NULL"/><Relationship Id="rId12" Type="http://schemas.openxmlformats.org/officeDocument/2006/relationships/customXml" Target="../ink/ink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5.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customXml" Target="../ink/ink2.xml"/><Relationship Id="rId3" Type="http://schemas.openxmlformats.org/officeDocument/2006/relationships/image" Target="../media/image5.png"/><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NULL"/><Relationship Id="rId4" Type="http://schemas.openxmlformats.org/officeDocument/2006/relationships/image" Target="NULL"/></Relationships>
</file>

<file path=ppt/slides/_rels/slide7.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media/image5.png"/><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NULL"/><Relationship Id="rId4"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148142413_03f5fbc015.jpg">
            <a:extLst>
              <a:ext uri="{FF2B5EF4-FFF2-40B4-BE49-F238E27FC236}">
                <a16:creationId xmlns:a16="http://schemas.microsoft.com/office/drawing/2014/main" id="{CBACC505-C92E-1C4B-8EF9-F34BC915939E}"/>
              </a:ext>
            </a:extLst>
          </p:cNvPr>
          <p:cNvPicPr>
            <a:picLocks noChangeAspect="1"/>
          </p:cNvPicPr>
          <p:nvPr/>
        </p:nvPicPr>
        <p:blipFill>
          <a:blip r:embed="rId3" cstate="print">
            <a:lum bright="80000"/>
          </a:blip>
          <a:stretch>
            <a:fillRect/>
          </a:stretch>
        </p:blipFill>
        <p:spPr>
          <a:xfrm>
            <a:off x="7975600" y="508000"/>
            <a:ext cx="4216400" cy="6350000"/>
          </a:xfrm>
          <a:prstGeom prst="rect">
            <a:avLst/>
          </a:prstGeom>
        </p:spPr>
      </p:pic>
      <p:sp>
        <p:nvSpPr>
          <p:cNvPr id="7" name="Subtitle 2">
            <a:extLst>
              <a:ext uri="{FF2B5EF4-FFF2-40B4-BE49-F238E27FC236}">
                <a16:creationId xmlns:a16="http://schemas.microsoft.com/office/drawing/2014/main" id="{018C9BD2-B3A6-E747-B2BC-BB762C017D76}"/>
              </a:ext>
            </a:extLst>
          </p:cNvPr>
          <p:cNvSpPr txBox="1">
            <a:spLocks/>
          </p:cNvSpPr>
          <p:nvPr/>
        </p:nvSpPr>
        <p:spPr>
          <a:xfrm>
            <a:off x="2590799" y="3962400"/>
            <a:ext cx="7252448" cy="1752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80000"/>
              </a:lnSpc>
              <a:spcBef>
                <a:spcPct val="20000"/>
              </a:spcBef>
            </a:pPr>
            <a:r>
              <a:rPr lang="en-PH" dirty="0">
                <a:solidFill>
                  <a:schemeClr val="tx1">
                    <a:tint val="75000"/>
                  </a:schemeClr>
                </a:solidFill>
              </a:rPr>
              <a:t>Ian Jasper A. Agulo, Ph.D.</a:t>
            </a:r>
          </a:p>
          <a:p>
            <a:pPr>
              <a:lnSpc>
                <a:spcPct val="80000"/>
              </a:lnSpc>
              <a:spcBef>
                <a:spcPct val="20000"/>
              </a:spcBef>
            </a:pPr>
            <a:r>
              <a:rPr lang="en-PH" dirty="0">
                <a:solidFill>
                  <a:schemeClr val="tx1">
                    <a:tint val="75000"/>
                  </a:schemeClr>
                </a:solidFill>
              </a:rPr>
              <a:t>Department of Physical Sciences</a:t>
            </a:r>
          </a:p>
          <a:p>
            <a:pPr>
              <a:lnSpc>
                <a:spcPct val="80000"/>
              </a:lnSpc>
              <a:spcBef>
                <a:spcPct val="20000"/>
              </a:spcBef>
            </a:pPr>
            <a:r>
              <a:rPr lang="en-PH" dirty="0">
                <a:solidFill>
                  <a:schemeClr val="tx1">
                    <a:tint val="75000"/>
                  </a:schemeClr>
                </a:solidFill>
              </a:rPr>
              <a:t>College of Science, University of the Philippines Baguio</a:t>
            </a:r>
          </a:p>
          <a:p>
            <a:endParaRPr lang="en-PH" dirty="0"/>
          </a:p>
        </p:txBody>
      </p:sp>
      <p:sp>
        <p:nvSpPr>
          <p:cNvPr id="10" name="Rectangle 9">
            <a:extLst>
              <a:ext uri="{FF2B5EF4-FFF2-40B4-BE49-F238E27FC236}">
                <a16:creationId xmlns:a16="http://schemas.microsoft.com/office/drawing/2014/main" id="{B22D75EB-1DD0-9344-9BB8-B1A729DF771D}"/>
              </a:ext>
            </a:extLst>
          </p:cNvPr>
          <p:cNvSpPr/>
          <p:nvPr/>
        </p:nvSpPr>
        <p:spPr>
          <a:xfrm>
            <a:off x="2018878" y="1738313"/>
            <a:ext cx="8396289" cy="993775"/>
          </a:xfrm>
          <a:prstGeom prst="rect">
            <a:avLst/>
          </a:prstGeom>
          <a:noFill/>
        </p:spPr>
        <p:txBody>
          <a:bodyPr wrap="none" lIns="91440" tIns="45720" rIns="91440" bIns="45720">
            <a:normAutofit/>
          </a:bodyPr>
          <a:lstStyle/>
          <a:p>
            <a:pPr algn="ctr"/>
            <a:r>
              <a:rPr 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Multivariate Linear Regression</a:t>
            </a:r>
          </a:p>
        </p:txBody>
      </p:sp>
    </p:spTree>
    <p:extLst>
      <p:ext uri="{BB962C8B-B14F-4D97-AF65-F5344CB8AC3E}">
        <p14:creationId xmlns:p14="http://schemas.microsoft.com/office/powerpoint/2010/main" val="4181930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481CC-E39B-A15D-06D3-ECAF4753A3BF}"/>
              </a:ext>
            </a:extLst>
          </p:cNvPr>
          <p:cNvSpPr>
            <a:spLocks noGrp="1"/>
          </p:cNvSpPr>
          <p:nvPr>
            <p:ph type="title"/>
          </p:nvPr>
        </p:nvSpPr>
        <p:spPr/>
        <p:txBody>
          <a:bodyPr/>
          <a:lstStyle/>
          <a:p>
            <a:r>
              <a:rPr lang="en-US" dirty="0"/>
              <a:t>Gradient Descent for Multi-featured Data</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8612086-7E50-A2F8-F8E4-E5913D0FA82B}"/>
                  </a:ext>
                </a:extLst>
              </p:cNvPr>
              <p:cNvSpPr txBox="1"/>
              <p:nvPr/>
            </p:nvSpPr>
            <p:spPr>
              <a:xfrm>
                <a:off x="2013857" y="1600592"/>
                <a:ext cx="816428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ea typeface="Cambria Math" panose="02040503050406030204" pitchFamily="18" charset="0"/>
                            </a:rPr>
                            <m:t>𝜃</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0</m:t>
                          </m:r>
                        </m:sub>
                      </m:sSub>
                      <m:sSub>
                        <m:sSubPr>
                          <m:ctrlPr>
                            <a:rPr lang="en-US" sz="280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1</m:t>
                          </m:r>
                        </m:sub>
                      </m:sSub>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2</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3</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3</m:t>
                          </m:r>
                        </m:sub>
                      </m:sSub>
                      <m:r>
                        <a:rPr lang="en-US" sz="2800" i="1">
                          <a:latin typeface="Cambria Math" panose="02040503050406030204" pitchFamily="18" charset="0"/>
                        </a:rPr>
                        <m:t>+</m:t>
                      </m:r>
                      <m:r>
                        <a:rPr lang="en-US" sz="2800" b="0" i="1" smtClean="0">
                          <a:latin typeface="Cambria Math" panose="02040503050406030204" pitchFamily="18" charset="0"/>
                        </a:rPr>
                        <m:t>…</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𝑛</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𝑛</m:t>
                          </m:r>
                        </m:sub>
                      </m:sSub>
                    </m:oMath>
                  </m:oMathPara>
                </a14:m>
                <a:endParaRPr lang="en-US" sz="2800" dirty="0"/>
              </a:p>
            </p:txBody>
          </p:sp>
        </mc:Choice>
        <mc:Fallback xmlns="">
          <p:sp>
            <p:nvSpPr>
              <p:cNvPr id="4" name="TextBox 3">
                <a:extLst>
                  <a:ext uri="{FF2B5EF4-FFF2-40B4-BE49-F238E27FC236}">
                    <a16:creationId xmlns:a16="http://schemas.microsoft.com/office/drawing/2014/main" id="{F8612086-7E50-A2F8-F8E4-E5913D0FA82B}"/>
                  </a:ext>
                </a:extLst>
              </p:cNvPr>
              <p:cNvSpPr txBox="1">
                <a:spLocks noRot="1" noChangeAspect="1" noMove="1" noResize="1" noEditPoints="1" noAdjustHandles="1" noChangeArrowheads="1" noChangeShapeType="1" noTextEdit="1"/>
              </p:cNvSpPr>
              <p:nvPr/>
            </p:nvSpPr>
            <p:spPr>
              <a:xfrm>
                <a:off x="2013857" y="1600592"/>
                <a:ext cx="8164286" cy="523220"/>
              </a:xfrm>
              <a:prstGeom prst="rect">
                <a:avLst/>
              </a:prstGeom>
              <a:blipFill>
                <a:blip r:embed="rId3"/>
                <a:stretch>
                  <a:fillRect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D12B9C5-F68A-D9F8-D306-60E722F795FE}"/>
                  </a:ext>
                </a:extLst>
              </p:cNvPr>
              <p:cNvSpPr txBox="1"/>
              <p:nvPr/>
            </p:nvSpPr>
            <p:spPr>
              <a:xfrm>
                <a:off x="2406123" y="2266697"/>
                <a:ext cx="7379752" cy="12662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𝐽</m:t>
                      </m:r>
                      <m:d>
                        <m:dPr>
                          <m:ctrlPr>
                            <a:rPr lang="en-US" sz="2800" b="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𝑛</m:t>
                              </m:r>
                            </m:sub>
                          </m:sSub>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i="1" smtClean="0">
                              <a:latin typeface="Cambria Math" panose="02040503050406030204" pitchFamily="18" charset="0"/>
                            </a:rPr>
                            <m:t>1</m:t>
                          </m:r>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nary>
                        <m:naryPr>
                          <m:chr m:val="∑"/>
                          <m:ctrlPr>
                            <a:rPr lang="en-US" sz="2800" b="0" i="1" smtClean="0">
                              <a:latin typeface="Cambria Math" panose="02040503050406030204" pitchFamily="18" charset="0"/>
                            </a:rPr>
                          </m:ctrlPr>
                        </m:naryPr>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𝑚</m:t>
                          </m:r>
                        </m:sup>
                        <m:e>
                          <m:sSup>
                            <m:sSupPr>
                              <m:ctrlPr>
                                <a:rPr lang="en-US" sz="2800" b="0" i="1" smtClean="0">
                                  <a:latin typeface="Cambria Math" panose="02040503050406030204" pitchFamily="18" charset="0"/>
                                </a:rPr>
                              </m:ctrlPr>
                            </m:sSupPr>
                            <m:e>
                              <m:d>
                                <m:dPr>
                                  <m:begChr m:val="["/>
                                  <m:endChr m:val="]"/>
                                  <m:ctrlPr>
                                    <a:rPr lang="en-US" sz="2800" b="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ea typeface="Cambria Math" panose="02040503050406030204" pitchFamily="18" charset="0"/>
                                        </a:rPr>
                                        <m:t>𝜃</m:t>
                                      </m:r>
                                    </m:sub>
                                  </m:sSub>
                                  <m:d>
                                    <m:dPr>
                                      <m:ctrlPr>
                                        <a:rPr lang="en-US" sz="2800" i="1">
                                          <a:latin typeface="Cambria Math" panose="02040503050406030204" pitchFamily="18" charset="0"/>
                                        </a:rPr>
                                      </m:ctrlPr>
                                    </m:dPr>
                                    <m:e>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smtClean="0">
                                              <a:latin typeface="Cambria Math" panose="02040503050406030204" pitchFamily="18" charset="0"/>
                                            </a:rPr>
                                            <m:t>)</m:t>
                                          </m:r>
                                        </m:sup>
                                      </m:sSup>
                                    </m:e>
                                  </m:d>
                                  <m:r>
                                    <a:rPr lang="en-US" sz="2800" i="1">
                                      <a:latin typeface="Cambria Math" panose="02040503050406030204" pitchFamily="18" charset="0"/>
                                    </a:rPr>
                                    <m:t>−</m:t>
                                  </m:r>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𝑦</m:t>
                                      </m:r>
                                    </m:e>
                                    <m:sup>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smtClean="0">
                                          <a:latin typeface="Cambria Math" panose="02040503050406030204" pitchFamily="18" charset="0"/>
                                        </a:rPr>
                                        <m:t>)</m:t>
                                      </m:r>
                                    </m:sup>
                                  </m:sSup>
                                </m:e>
                              </m:d>
                            </m:e>
                            <m:sup>
                              <m:r>
                                <a:rPr lang="en-US" sz="2800" b="0" i="1" smtClean="0">
                                  <a:latin typeface="Cambria Math" panose="02040503050406030204" pitchFamily="18" charset="0"/>
                                </a:rPr>
                                <m:t>2</m:t>
                              </m:r>
                            </m:sup>
                          </m:sSup>
                        </m:e>
                      </m:nary>
                    </m:oMath>
                  </m:oMathPara>
                </a14:m>
                <a:endParaRPr lang="en-US" sz="2800" dirty="0"/>
              </a:p>
            </p:txBody>
          </p:sp>
        </mc:Choice>
        <mc:Fallback xmlns="">
          <p:sp>
            <p:nvSpPr>
              <p:cNvPr id="5" name="TextBox 4">
                <a:extLst>
                  <a:ext uri="{FF2B5EF4-FFF2-40B4-BE49-F238E27FC236}">
                    <a16:creationId xmlns:a16="http://schemas.microsoft.com/office/drawing/2014/main" id="{3D12B9C5-F68A-D9F8-D306-60E722F795FE}"/>
                  </a:ext>
                </a:extLst>
              </p:cNvPr>
              <p:cNvSpPr txBox="1">
                <a:spLocks noRot="1" noChangeAspect="1" noMove="1" noResize="1" noEditPoints="1" noAdjustHandles="1" noChangeArrowheads="1" noChangeShapeType="1" noTextEdit="1"/>
              </p:cNvSpPr>
              <p:nvPr/>
            </p:nvSpPr>
            <p:spPr>
              <a:xfrm>
                <a:off x="2406123" y="2266697"/>
                <a:ext cx="7379752" cy="1266244"/>
              </a:xfrm>
              <a:prstGeom prst="rect">
                <a:avLst/>
              </a:prstGeom>
              <a:blipFill>
                <a:blip r:embed="rId4"/>
                <a:stretch>
                  <a:fillRect t="-105941" b="-1623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8BED30B-F01A-244F-5B3B-C07AF8EA4EBB}"/>
                  </a:ext>
                </a:extLst>
              </p:cNvPr>
              <p:cNvSpPr txBox="1"/>
              <p:nvPr/>
            </p:nvSpPr>
            <p:spPr>
              <a:xfrm>
                <a:off x="1787069" y="5280521"/>
                <a:ext cx="8617855" cy="10500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𝑖𝑡𝑒𝑟𝑎𝑡𝑒</m:t>
                      </m:r>
                      <m:r>
                        <a:rPr lang="en-US" sz="2800" b="0" i="1" smtClean="0">
                          <a:latin typeface="Cambria Math" panose="02040503050406030204" pitchFamily="18" charset="0"/>
                        </a:rPr>
                        <m:t> {</m:t>
                      </m:r>
                      <m:sSub>
                        <m:sSubPr>
                          <m:ctrlPr>
                            <a:rPr lang="en-US" sz="2800" i="1" smtClean="0">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𝑗</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𝑗</m:t>
                          </m:r>
                        </m:sub>
                      </m:sSub>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𝛼</m:t>
                      </m:r>
                      <m:f>
                        <m:fPr>
                          <m:ctrlPr>
                            <a:rPr lang="en-US" sz="2800" i="1" smtClean="0">
                              <a:latin typeface="Cambria Math" panose="02040503050406030204" pitchFamily="18" charset="0"/>
                            </a:rPr>
                          </m:ctrlPr>
                        </m:fPr>
                        <m:num>
                          <m:r>
                            <a:rPr lang="en-US" sz="280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rPr>
                            <m:t>𝐽</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𝑛</m:t>
                                  </m:r>
                                </m:sub>
                              </m:sSub>
                            </m:e>
                          </m:d>
                        </m:num>
                        <m:den>
                          <m:r>
                            <a:rPr lang="en-US" sz="280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𝑗</m:t>
                              </m:r>
                            </m:sub>
                          </m:sSub>
                        </m:den>
                      </m:f>
                      <m:r>
                        <a:rPr lang="en-US" sz="2800" b="0" i="1" smtClean="0">
                          <a:latin typeface="Cambria Math" panose="02040503050406030204" pitchFamily="18" charset="0"/>
                        </a:rPr>
                        <m:t>, </m:t>
                      </m:r>
                      <m:r>
                        <a:rPr lang="en-US" sz="2800" b="0" i="1" smtClean="0">
                          <a:latin typeface="Cambria Math" panose="02040503050406030204" pitchFamily="18" charset="0"/>
                        </a:rPr>
                        <m:t>𝑗</m:t>
                      </m:r>
                      <m:r>
                        <a:rPr lang="en-US" sz="2800" b="0" i="1" smtClean="0">
                          <a:latin typeface="Cambria Math" panose="02040503050406030204" pitchFamily="18" charset="0"/>
                        </a:rPr>
                        <m:t>=0,1,2,…,</m:t>
                      </m:r>
                      <m:r>
                        <a:rPr lang="en-US" sz="2800" b="0" i="1" smtClean="0">
                          <a:latin typeface="Cambria Math" panose="02040503050406030204" pitchFamily="18" charset="0"/>
                        </a:rPr>
                        <m:t>𝑛</m:t>
                      </m:r>
                      <m:r>
                        <a:rPr lang="en-US" sz="2800" b="0" i="1" smtClean="0">
                          <a:latin typeface="Cambria Math" panose="02040503050406030204" pitchFamily="18" charset="0"/>
                        </a:rPr>
                        <m:t>}</m:t>
                      </m:r>
                    </m:oMath>
                  </m:oMathPara>
                </a14:m>
                <a:endParaRPr lang="en-US" sz="2800" dirty="0"/>
              </a:p>
            </p:txBody>
          </p:sp>
        </mc:Choice>
        <mc:Fallback xmlns="">
          <p:sp>
            <p:nvSpPr>
              <p:cNvPr id="18" name="TextBox 17">
                <a:extLst>
                  <a:ext uri="{FF2B5EF4-FFF2-40B4-BE49-F238E27FC236}">
                    <a16:creationId xmlns:a16="http://schemas.microsoft.com/office/drawing/2014/main" id="{28BED30B-F01A-244F-5B3B-C07AF8EA4EBB}"/>
                  </a:ext>
                </a:extLst>
              </p:cNvPr>
              <p:cNvSpPr txBox="1">
                <a:spLocks noRot="1" noChangeAspect="1" noMove="1" noResize="1" noEditPoints="1" noAdjustHandles="1" noChangeArrowheads="1" noChangeShapeType="1" noTextEdit="1"/>
              </p:cNvSpPr>
              <p:nvPr/>
            </p:nvSpPr>
            <p:spPr>
              <a:xfrm>
                <a:off x="1787069" y="5280521"/>
                <a:ext cx="8617855" cy="1050096"/>
              </a:xfrm>
              <a:prstGeom prst="rect">
                <a:avLst/>
              </a:prstGeom>
              <a:blipFill>
                <a:blip r:embed="rId5"/>
                <a:stretch>
                  <a:fillRect b="-5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F28459D-A439-0631-B1B6-13B7653AA467}"/>
                  </a:ext>
                </a:extLst>
              </p:cNvPr>
              <p:cNvSpPr txBox="1"/>
              <p:nvPr/>
            </p:nvSpPr>
            <p:spPr>
              <a:xfrm>
                <a:off x="1280809" y="3675826"/>
                <a:ext cx="9630376" cy="14618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rPr>
                            <m:t>𝐽</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𝑛</m:t>
                                  </m:r>
                                </m:sub>
                              </m:sSub>
                            </m:e>
                          </m:d>
                        </m:num>
                        <m:den>
                          <m:r>
                            <a:rPr lang="en-US" sz="280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𝑖</m:t>
                              </m:r>
                            </m:sub>
                          </m:sSub>
                        </m:den>
                      </m:f>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𝑚</m:t>
                          </m:r>
                        </m:den>
                      </m:f>
                      <m:nary>
                        <m:naryPr>
                          <m:chr m:val="∑"/>
                          <m:ctrlPr>
                            <a:rPr lang="en-US" sz="2800" i="1">
                              <a:latin typeface="Cambria Math" panose="02040503050406030204" pitchFamily="18" charset="0"/>
                            </a:rPr>
                          </m:ctrlPr>
                        </m:naryPr>
                        <m:sub>
                          <m:r>
                            <a:rPr lang="en-US" sz="2800" b="0" i="1" smtClean="0">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𝑚</m:t>
                          </m:r>
                        </m:sup>
                        <m:e>
                          <m:d>
                            <m:dPr>
                              <m:begChr m:val="["/>
                              <m:endChr m:val="]"/>
                              <m:ctrlPr>
                                <a:rPr lang="en-US" sz="2800" i="1" smtClean="0">
                                  <a:latin typeface="Cambria Math" panose="02040503050406030204" pitchFamily="18" charset="0"/>
                                </a:rPr>
                              </m:ctrlPr>
                            </m:dPr>
                            <m:e>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𝑗</m:t>
                                  </m:r>
                                  <m:r>
                                    <a:rPr lang="en-US" sz="2800" i="1">
                                      <a:latin typeface="Cambria Math" panose="02040503050406030204" pitchFamily="18" charset="0"/>
                                    </a:rPr>
                                    <m:t>=1</m:t>
                                  </m:r>
                                </m:sub>
                                <m:sup>
                                  <m:r>
                                    <a:rPr lang="en-US" sz="2800" i="1">
                                      <a:latin typeface="Cambria Math" panose="02040503050406030204" pitchFamily="18" charset="0"/>
                                    </a:rPr>
                                    <m:t>𝑛</m:t>
                                  </m:r>
                                </m:sup>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ea typeface="Cambria Math" panose="02040503050406030204" pitchFamily="18" charset="0"/>
                                        </a:rPr>
                                        <m:t>𝑗</m:t>
                                      </m:r>
                                    </m:sub>
                                  </m:sSub>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𝑥</m:t>
                                      </m:r>
                                    </m:e>
                                    <m:sub>
                                      <m:r>
                                        <a:rPr lang="en-US" sz="2800" i="1">
                                          <a:latin typeface="Cambria Math" panose="02040503050406030204" pitchFamily="18" charset="0"/>
                                          <a:ea typeface="Cambria Math" panose="02040503050406030204" pitchFamily="18" charset="0"/>
                                        </a:rPr>
                                        <m:t>𝑗</m:t>
                                      </m:r>
                                    </m:sub>
                                    <m: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sup>
                                  </m:sSubSup>
                                </m:e>
                              </m:nary>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𝑦</m:t>
                                  </m:r>
                                </m:e>
                                <m:sup>
                                  <m:r>
                                    <a:rPr lang="en-US" sz="2800" i="1">
                                      <a:latin typeface="Cambria Math" panose="02040503050406030204" pitchFamily="18" charset="0"/>
                                    </a:rPr>
                                    <m:t>(</m:t>
                                  </m:r>
                                  <m:r>
                                    <a:rPr lang="en-US" sz="2800" i="1">
                                      <a:latin typeface="Cambria Math" panose="02040503050406030204" pitchFamily="18" charset="0"/>
                                    </a:rPr>
                                    <m:t>𝑖</m:t>
                                  </m:r>
                                  <m:r>
                                    <a:rPr lang="en-US" sz="2800" i="1">
                                      <a:latin typeface="Cambria Math" panose="02040503050406030204" pitchFamily="18" charset="0"/>
                                    </a:rPr>
                                    <m:t>)</m:t>
                                  </m:r>
                                </m:sup>
                              </m:sSup>
                            </m:e>
                          </m:d>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𝑥</m:t>
                              </m:r>
                            </m:e>
                            <m:sub>
                              <m:r>
                                <a:rPr lang="en-US" sz="2800" i="1">
                                  <a:latin typeface="Cambria Math" panose="02040503050406030204" pitchFamily="18" charset="0"/>
                                  <a:ea typeface="Cambria Math" panose="02040503050406030204" pitchFamily="18" charset="0"/>
                                </a:rPr>
                                <m:t>𝑗</m:t>
                              </m:r>
                            </m:sub>
                            <m: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sup>
                          </m:sSubSup>
                        </m:e>
                      </m:nary>
                      <m:r>
                        <a:rPr lang="en-US" sz="2800" b="0" i="1" smtClean="0">
                          <a:latin typeface="Cambria Math" panose="02040503050406030204" pitchFamily="18" charset="0"/>
                          <a:ea typeface="Cambria Math" panose="02040503050406030204" pitchFamily="18" charset="0"/>
                        </a:rPr>
                        <m:t>,</m:t>
                      </m:r>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=0</m:t>
                          </m:r>
                        </m:sub>
                        <m:sup>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sup>
                      </m:sSubSup>
                      <m:r>
                        <a:rPr lang="en-US" sz="2800" b="0" i="1" smtClean="0">
                          <a:latin typeface="Cambria Math" panose="02040503050406030204" pitchFamily="18" charset="0"/>
                          <a:ea typeface="Cambria Math" panose="02040503050406030204" pitchFamily="18" charset="0"/>
                        </a:rPr>
                        <m:t>=1</m:t>
                      </m:r>
                    </m:oMath>
                  </m:oMathPara>
                </a14:m>
                <a:endParaRPr lang="en-US" sz="2800" dirty="0"/>
              </a:p>
            </p:txBody>
          </p:sp>
        </mc:Choice>
        <mc:Fallback xmlns="">
          <p:sp>
            <p:nvSpPr>
              <p:cNvPr id="20" name="TextBox 19">
                <a:extLst>
                  <a:ext uri="{FF2B5EF4-FFF2-40B4-BE49-F238E27FC236}">
                    <a16:creationId xmlns:a16="http://schemas.microsoft.com/office/drawing/2014/main" id="{DF28459D-A439-0631-B1B6-13B7653AA467}"/>
                  </a:ext>
                </a:extLst>
              </p:cNvPr>
              <p:cNvSpPr txBox="1">
                <a:spLocks noRot="1" noChangeAspect="1" noMove="1" noResize="1" noEditPoints="1" noAdjustHandles="1" noChangeArrowheads="1" noChangeShapeType="1" noTextEdit="1"/>
              </p:cNvSpPr>
              <p:nvPr/>
            </p:nvSpPr>
            <p:spPr>
              <a:xfrm>
                <a:off x="1280809" y="3675826"/>
                <a:ext cx="9630376" cy="1461810"/>
              </a:xfrm>
              <a:prstGeom prst="rect">
                <a:avLst/>
              </a:prstGeom>
              <a:blipFill>
                <a:blip r:embed="rId6"/>
                <a:stretch>
                  <a:fillRect t="-87069" b="-134483"/>
                </a:stretch>
              </a:blipFill>
            </p:spPr>
            <p:txBody>
              <a:bodyPr/>
              <a:lstStyle/>
              <a:p>
                <a:r>
                  <a:rPr lang="en-US">
                    <a:noFill/>
                  </a:rPr>
                  <a:t> </a:t>
                </a:r>
              </a:p>
            </p:txBody>
          </p:sp>
        </mc:Fallback>
      </mc:AlternateContent>
    </p:spTree>
    <p:extLst>
      <p:ext uri="{BB962C8B-B14F-4D97-AF65-F5344CB8AC3E}">
        <p14:creationId xmlns:p14="http://schemas.microsoft.com/office/powerpoint/2010/main" val="1181635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2B25-D9E9-EE01-C07F-8E154E4D7DDB}"/>
              </a:ext>
            </a:extLst>
          </p:cNvPr>
          <p:cNvSpPr>
            <a:spLocks noGrp="1"/>
          </p:cNvSpPr>
          <p:nvPr>
            <p:ph type="title"/>
          </p:nvPr>
        </p:nvSpPr>
        <p:spPr/>
        <p:txBody>
          <a:bodyPr/>
          <a:lstStyle/>
          <a:p>
            <a:r>
              <a:rPr lang="en-US" dirty="0"/>
              <a:t>Implementation of Gradient Descent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0ABDB9D-C06F-FE9B-EB9A-C55A57208EA4}"/>
                  </a:ext>
                </a:extLst>
              </p:cNvPr>
              <p:cNvSpPr txBox="1"/>
              <p:nvPr/>
            </p:nvSpPr>
            <p:spPr>
              <a:xfrm>
                <a:off x="2013857" y="1600592"/>
                <a:ext cx="816428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ea typeface="Cambria Math" panose="02040503050406030204" pitchFamily="18" charset="0"/>
                            </a:rPr>
                            <m:t>𝜃</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0</m:t>
                          </m:r>
                        </m:sub>
                      </m:sSub>
                      <m:sSub>
                        <m:sSubPr>
                          <m:ctrlPr>
                            <a:rPr lang="en-US" sz="280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1</m:t>
                          </m:r>
                        </m:sub>
                      </m:sSub>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2</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3</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3</m:t>
                          </m:r>
                        </m:sub>
                      </m:sSub>
                      <m:r>
                        <a:rPr lang="en-US" sz="2800" i="1">
                          <a:latin typeface="Cambria Math" panose="02040503050406030204" pitchFamily="18" charset="0"/>
                        </a:rPr>
                        <m:t>+</m:t>
                      </m:r>
                      <m:r>
                        <a:rPr lang="en-US" sz="2800" b="0" i="1" smtClean="0">
                          <a:latin typeface="Cambria Math" panose="02040503050406030204" pitchFamily="18" charset="0"/>
                        </a:rPr>
                        <m:t>…</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𝑛</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𝑛</m:t>
                          </m:r>
                        </m:sub>
                      </m:sSub>
                    </m:oMath>
                  </m:oMathPara>
                </a14:m>
                <a:endParaRPr lang="en-US" sz="2800" dirty="0"/>
              </a:p>
            </p:txBody>
          </p:sp>
        </mc:Choice>
        <mc:Fallback xmlns="">
          <p:sp>
            <p:nvSpPr>
              <p:cNvPr id="3" name="TextBox 2">
                <a:extLst>
                  <a:ext uri="{FF2B5EF4-FFF2-40B4-BE49-F238E27FC236}">
                    <a16:creationId xmlns:a16="http://schemas.microsoft.com/office/drawing/2014/main" id="{B0ABDB9D-C06F-FE9B-EB9A-C55A57208EA4}"/>
                  </a:ext>
                </a:extLst>
              </p:cNvPr>
              <p:cNvSpPr txBox="1">
                <a:spLocks noRot="1" noChangeAspect="1" noMove="1" noResize="1" noEditPoints="1" noAdjustHandles="1" noChangeArrowheads="1" noChangeShapeType="1" noTextEdit="1"/>
              </p:cNvSpPr>
              <p:nvPr/>
            </p:nvSpPr>
            <p:spPr>
              <a:xfrm>
                <a:off x="2013857" y="1600592"/>
                <a:ext cx="8164286" cy="523220"/>
              </a:xfrm>
              <a:prstGeom prst="rect">
                <a:avLst/>
              </a:prstGeom>
              <a:blipFill>
                <a:blip r:embed="rId3"/>
                <a:stretch>
                  <a:fillRect b="-2381"/>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7828352C-D40C-F2F2-3E1B-EABE08E21E69}"/>
              </a:ext>
            </a:extLst>
          </p:cNvPr>
          <p:cNvGrpSpPr/>
          <p:nvPr/>
        </p:nvGrpSpPr>
        <p:grpSpPr>
          <a:xfrm>
            <a:off x="507116" y="2123812"/>
            <a:ext cx="11342923" cy="3712954"/>
            <a:chOff x="507116" y="2123812"/>
            <a:chExt cx="11342923" cy="3712954"/>
          </a:xfrm>
        </p:grpSpPr>
        <p:pic>
          <p:nvPicPr>
            <p:cNvPr id="13" name="Picture 12" descr="Table&#10;&#10;Description automatically generated">
              <a:extLst>
                <a:ext uri="{FF2B5EF4-FFF2-40B4-BE49-F238E27FC236}">
                  <a16:creationId xmlns:a16="http://schemas.microsoft.com/office/drawing/2014/main" id="{1F50C4FD-6E07-3919-D856-A0D565896C50}"/>
                </a:ext>
              </a:extLst>
            </p:cNvPr>
            <p:cNvPicPr>
              <a:picLocks noChangeAspect="1"/>
            </p:cNvPicPr>
            <p:nvPr/>
          </p:nvPicPr>
          <p:blipFill>
            <a:blip r:embed="rId4"/>
            <a:stretch>
              <a:fillRect/>
            </a:stretch>
          </p:blipFill>
          <p:spPr>
            <a:xfrm>
              <a:off x="507116" y="2493144"/>
              <a:ext cx="11342923" cy="3343622"/>
            </a:xfrm>
            <a:prstGeom prst="rect">
              <a:avLst/>
            </a:prstGeom>
          </p:spPr>
        </p:pic>
        <p:grpSp>
          <p:nvGrpSpPr>
            <p:cNvPr id="15" name="Group 14">
              <a:extLst>
                <a:ext uri="{FF2B5EF4-FFF2-40B4-BE49-F238E27FC236}">
                  <a16:creationId xmlns:a16="http://schemas.microsoft.com/office/drawing/2014/main" id="{0144CDC4-71E9-12A8-6E54-1A7413D09B4A}"/>
                </a:ext>
              </a:extLst>
            </p:cNvPr>
            <p:cNvGrpSpPr/>
            <p:nvPr/>
          </p:nvGrpSpPr>
          <p:grpSpPr>
            <a:xfrm>
              <a:off x="1523890" y="2123812"/>
              <a:ext cx="9697132" cy="384649"/>
              <a:chOff x="1523890" y="2123812"/>
              <a:chExt cx="9697132" cy="384649"/>
            </a:xfrm>
          </p:grpSpPr>
          <p:grpSp>
            <p:nvGrpSpPr>
              <p:cNvPr id="5" name="Group 4">
                <a:extLst>
                  <a:ext uri="{FF2B5EF4-FFF2-40B4-BE49-F238E27FC236}">
                    <a16:creationId xmlns:a16="http://schemas.microsoft.com/office/drawing/2014/main" id="{C6B9E70F-B612-ADC1-2C6C-70003E104981}"/>
                  </a:ext>
                </a:extLst>
              </p:cNvPr>
              <p:cNvGrpSpPr/>
              <p:nvPr/>
            </p:nvGrpSpPr>
            <p:grpSpPr>
              <a:xfrm>
                <a:off x="3007244" y="2123812"/>
                <a:ext cx="8213778" cy="384649"/>
                <a:chOff x="2310559" y="1230600"/>
                <a:chExt cx="8213778" cy="384649"/>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32442D3-5775-8E92-B874-762D581518DA}"/>
                        </a:ext>
                      </a:extLst>
                    </p:cNvPr>
                    <p:cNvSpPr txBox="1"/>
                    <p:nvPr/>
                  </p:nvSpPr>
                  <p:spPr>
                    <a:xfrm>
                      <a:off x="2310559" y="1245917"/>
                      <a:ext cx="351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6" name="TextBox 5">
                      <a:extLst>
                        <a:ext uri="{FF2B5EF4-FFF2-40B4-BE49-F238E27FC236}">
                          <a16:creationId xmlns:a16="http://schemas.microsoft.com/office/drawing/2014/main" id="{D32442D3-5775-8E92-B874-762D581518DA}"/>
                        </a:ext>
                      </a:extLst>
                    </p:cNvPr>
                    <p:cNvSpPr txBox="1">
                      <a:spLocks noRot="1" noChangeAspect="1" noMove="1" noResize="1" noEditPoints="1" noAdjustHandles="1" noChangeArrowheads="1" noChangeShapeType="1" noTextEdit="1"/>
                    </p:cNvSpPr>
                    <p:nvPr/>
                  </p:nvSpPr>
                  <p:spPr>
                    <a:xfrm>
                      <a:off x="2310559" y="1245917"/>
                      <a:ext cx="35169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4B1B958-2FAE-5FBD-111D-6538FF6FF57D}"/>
                        </a:ext>
                      </a:extLst>
                    </p:cNvPr>
                    <p:cNvSpPr txBox="1"/>
                    <p:nvPr/>
                  </p:nvSpPr>
                  <p:spPr>
                    <a:xfrm>
                      <a:off x="4068715" y="1234111"/>
                      <a:ext cx="351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Sub>
                          </m:oMath>
                        </m:oMathPara>
                      </a14:m>
                      <a:endParaRPr lang="en-US" dirty="0">
                        <a:solidFill>
                          <a:srgbClr val="FF0000"/>
                        </a:solidFill>
                      </a:endParaRPr>
                    </a:p>
                  </p:txBody>
                </p:sp>
              </mc:Choice>
              <mc:Fallback xmlns="">
                <p:sp>
                  <p:nvSpPr>
                    <p:cNvPr id="7" name="TextBox 6">
                      <a:extLst>
                        <a:ext uri="{FF2B5EF4-FFF2-40B4-BE49-F238E27FC236}">
                          <a16:creationId xmlns:a16="http://schemas.microsoft.com/office/drawing/2014/main" id="{74B1B958-2FAE-5FBD-111D-6538FF6FF57D}"/>
                        </a:ext>
                      </a:extLst>
                    </p:cNvPr>
                    <p:cNvSpPr txBox="1">
                      <a:spLocks noRot="1" noChangeAspect="1" noMove="1" noResize="1" noEditPoints="1" noAdjustHandles="1" noChangeArrowheads="1" noChangeShapeType="1" noTextEdit="1"/>
                    </p:cNvSpPr>
                    <p:nvPr/>
                  </p:nvSpPr>
                  <p:spPr>
                    <a:xfrm>
                      <a:off x="4068715" y="1234111"/>
                      <a:ext cx="351692" cy="369332"/>
                    </a:xfrm>
                    <a:prstGeom prst="rect">
                      <a:avLst/>
                    </a:prstGeom>
                    <a:blipFill>
                      <a:blip r:embed="rId6"/>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7397B0E-57A6-DACE-2DFF-F909706D20E2}"/>
                        </a:ext>
                      </a:extLst>
                    </p:cNvPr>
                    <p:cNvSpPr txBox="1"/>
                    <p:nvPr/>
                  </p:nvSpPr>
                  <p:spPr>
                    <a:xfrm>
                      <a:off x="5826871" y="1245917"/>
                      <a:ext cx="351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3</m:t>
                                </m:r>
                              </m:sub>
                            </m:sSub>
                          </m:oMath>
                        </m:oMathPara>
                      </a14:m>
                      <a:endParaRPr lang="en-US" dirty="0">
                        <a:solidFill>
                          <a:srgbClr val="FF0000"/>
                        </a:solidFill>
                      </a:endParaRPr>
                    </a:p>
                  </p:txBody>
                </p:sp>
              </mc:Choice>
              <mc:Fallback xmlns="">
                <p:sp>
                  <p:nvSpPr>
                    <p:cNvPr id="8" name="TextBox 7">
                      <a:extLst>
                        <a:ext uri="{FF2B5EF4-FFF2-40B4-BE49-F238E27FC236}">
                          <a16:creationId xmlns:a16="http://schemas.microsoft.com/office/drawing/2014/main" id="{07397B0E-57A6-DACE-2DFF-F909706D20E2}"/>
                        </a:ext>
                      </a:extLst>
                    </p:cNvPr>
                    <p:cNvSpPr txBox="1">
                      <a:spLocks noRot="1" noChangeAspect="1" noMove="1" noResize="1" noEditPoints="1" noAdjustHandles="1" noChangeArrowheads="1" noChangeShapeType="1" noTextEdit="1"/>
                    </p:cNvSpPr>
                    <p:nvPr/>
                  </p:nvSpPr>
                  <p:spPr>
                    <a:xfrm>
                      <a:off x="5826871" y="1245917"/>
                      <a:ext cx="351692" cy="369332"/>
                    </a:xfrm>
                    <a:prstGeom prst="rect">
                      <a:avLst/>
                    </a:prstGeom>
                    <a:blipFill>
                      <a:blip r:embed="rId7"/>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0C331E4-FDB6-BCAA-D27A-0358D8B5A488}"/>
                        </a:ext>
                      </a:extLst>
                    </p:cNvPr>
                    <p:cNvSpPr txBox="1"/>
                    <p:nvPr/>
                  </p:nvSpPr>
                  <p:spPr>
                    <a:xfrm>
                      <a:off x="7585027" y="1235651"/>
                      <a:ext cx="351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4</m:t>
                                </m:r>
                              </m:sub>
                            </m:sSub>
                          </m:oMath>
                        </m:oMathPara>
                      </a14:m>
                      <a:endParaRPr lang="en-US" dirty="0">
                        <a:solidFill>
                          <a:srgbClr val="FF0000"/>
                        </a:solidFill>
                      </a:endParaRPr>
                    </a:p>
                  </p:txBody>
                </p:sp>
              </mc:Choice>
              <mc:Fallback xmlns="">
                <p:sp>
                  <p:nvSpPr>
                    <p:cNvPr id="9" name="TextBox 8">
                      <a:extLst>
                        <a:ext uri="{FF2B5EF4-FFF2-40B4-BE49-F238E27FC236}">
                          <a16:creationId xmlns:a16="http://schemas.microsoft.com/office/drawing/2014/main" id="{20C331E4-FDB6-BCAA-D27A-0358D8B5A488}"/>
                        </a:ext>
                      </a:extLst>
                    </p:cNvPr>
                    <p:cNvSpPr txBox="1">
                      <a:spLocks noRot="1" noChangeAspect="1" noMove="1" noResize="1" noEditPoints="1" noAdjustHandles="1" noChangeArrowheads="1" noChangeShapeType="1" noTextEdit="1"/>
                    </p:cNvSpPr>
                    <p:nvPr/>
                  </p:nvSpPr>
                  <p:spPr>
                    <a:xfrm>
                      <a:off x="7585027" y="1235651"/>
                      <a:ext cx="351692" cy="369332"/>
                    </a:xfrm>
                    <a:prstGeom prst="rect">
                      <a:avLst/>
                    </a:prstGeom>
                    <a:blipFill>
                      <a:blip r:embed="rId8"/>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57EA76-69DB-1055-CDDA-47B2BF0464C6}"/>
                        </a:ext>
                      </a:extLst>
                    </p:cNvPr>
                    <p:cNvSpPr txBox="1"/>
                    <p:nvPr/>
                  </p:nvSpPr>
                  <p:spPr>
                    <a:xfrm>
                      <a:off x="8991491" y="1234111"/>
                      <a:ext cx="351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5</m:t>
                                </m:r>
                              </m:sub>
                            </m:sSub>
                          </m:oMath>
                        </m:oMathPara>
                      </a14:m>
                      <a:endParaRPr lang="en-US" dirty="0">
                        <a:solidFill>
                          <a:srgbClr val="FF0000"/>
                        </a:solidFill>
                      </a:endParaRPr>
                    </a:p>
                  </p:txBody>
                </p:sp>
              </mc:Choice>
              <mc:Fallback xmlns="">
                <p:sp>
                  <p:nvSpPr>
                    <p:cNvPr id="10" name="TextBox 9">
                      <a:extLst>
                        <a:ext uri="{FF2B5EF4-FFF2-40B4-BE49-F238E27FC236}">
                          <a16:creationId xmlns:a16="http://schemas.microsoft.com/office/drawing/2014/main" id="{8A57EA76-69DB-1055-CDDA-47B2BF0464C6}"/>
                        </a:ext>
                      </a:extLst>
                    </p:cNvPr>
                    <p:cNvSpPr txBox="1">
                      <a:spLocks noRot="1" noChangeAspect="1" noMove="1" noResize="1" noEditPoints="1" noAdjustHandles="1" noChangeArrowheads="1" noChangeShapeType="1" noTextEdit="1"/>
                    </p:cNvSpPr>
                    <p:nvPr/>
                  </p:nvSpPr>
                  <p:spPr>
                    <a:xfrm>
                      <a:off x="8991491" y="1234111"/>
                      <a:ext cx="351692" cy="369332"/>
                    </a:xfrm>
                    <a:prstGeom prst="rect">
                      <a:avLst/>
                    </a:prstGeom>
                    <a:blipFill>
                      <a:blip r:embed="rId9"/>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584C00D-FCFC-CB6C-7E66-6F7E72A3F15F}"/>
                        </a:ext>
                      </a:extLst>
                    </p:cNvPr>
                    <p:cNvSpPr txBox="1"/>
                    <p:nvPr/>
                  </p:nvSpPr>
                  <p:spPr>
                    <a:xfrm>
                      <a:off x="10172645" y="1230600"/>
                      <a:ext cx="351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rPr>
                              <m:t>𝑦</m:t>
                            </m:r>
                          </m:oMath>
                        </m:oMathPara>
                      </a14:m>
                      <a:endParaRPr lang="en-US" dirty="0">
                        <a:solidFill>
                          <a:srgbClr val="FF0000"/>
                        </a:solidFill>
                      </a:endParaRPr>
                    </a:p>
                  </p:txBody>
                </p:sp>
              </mc:Choice>
              <mc:Fallback xmlns="">
                <p:sp>
                  <p:nvSpPr>
                    <p:cNvPr id="11" name="TextBox 10">
                      <a:extLst>
                        <a:ext uri="{FF2B5EF4-FFF2-40B4-BE49-F238E27FC236}">
                          <a16:creationId xmlns:a16="http://schemas.microsoft.com/office/drawing/2014/main" id="{6584C00D-FCFC-CB6C-7E66-6F7E72A3F15F}"/>
                        </a:ext>
                      </a:extLst>
                    </p:cNvPr>
                    <p:cNvSpPr txBox="1">
                      <a:spLocks noRot="1" noChangeAspect="1" noMove="1" noResize="1" noEditPoints="1" noAdjustHandles="1" noChangeArrowheads="1" noChangeShapeType="1" noTextEdit="1"/>
                    </p:cNvSpPr>
                    <p:nvPr/>
                  </p:nvSpPr>
                  <p:spPr>
                    <a:xfrm>
                      <a:off x="10172645" y="1230600"/>
                      <a:ext cx="351692" cy="369332"/>
                    </a:xfrm>
                    <a:prstGeom prst="rect">
                      <a:avLst/>
                    </a:prstGeom>
                    <a:blipFill>
                      <a:blip r:embed="rId10"/>
                      <a:stretch>
                        <a:fillRect b="-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F9F2D07-C3BA-60DF-1818-28ADC450443C}"/>
                      </a:ext>
                    </a:extLst>
                  </p:cNvPr>
                  <p:cNvSpPr txBox="1"/>
                  <p:nvPr/>
                </p:nvSpPr>
                <p:spPr>
                  <a:xfrm>
                    <a:off x="1523890" y="2123812"/>
                    <a:ext cx="351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0</m:t>
                              </m:r>
                            </m:sub>
                          </m:sSub>
                        </m:oMath>
                      </m:oMathPara>
                    </a14:m>
                    <a:endParaRPr lang="en-US" dirty="0">
                      <a:solidFill>
                        <a:srgbClr val="FF0000"/>
                      </a:solidFill>
                    </a:endParaRPr>
                  </a:p>
                </p:txBody>
              </p:sp>
            </mc:Choice>
            <mc:Fallback xmlns="">
              <p:sp>
                <p:nvSpPr>
                  <p:cNvPr id="14" name="TextBox 13">
                    <a:extLst>
                      <a:ext uri="{FF2B5EF4-FFF2-40B4-BE49-F238E27FC236}">
                        <a16:creationId xmlns:a16="http://schemas.microsoft.com/office/drawing/2014/main" id="{7F9F2D07-C3BA-60DF-1818-28ADC450443C}"/>
                      </a:ext>
                    </a:extLst>
                  </p:cNvPr>
                  <p:cNvSpPr txBox="1">
                    <a:spLocks noRot="1" noChangeAspect="1" noMove="1" noResize="1" noEditPoints="1" noAdjustHandles="1" noChangeArrowheads="1" noChangeShapeType="1" noTextEdit="1"/>
                  </p:cNvSpPr>
                  <p:nvPr/>
                </p:nvSpPr>
                <p:spPr>
                  <a:xfrm>
                    <a:off x="1523890" y="2123812"/>
                    <a:ext cx="351692" cy="369332"/>
                  </a:xfrm>
                  <a:prstGeom prst="rect">
                    <a:avLst/>
                  </a:prstGeom>
                  <a:blipFill>
                    <a:blip r:embed="rId11"/>
                    <a:stretch>
                      <a:fillRect r="-3571"/>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1769567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2B25-D9E9-EE01-C07F-8E154E4D7DDB}"/>
              </a:ext>
            </a:extLst>
          </p:cNvPr>
          <p:cNvSpPr>
            <a:spLocks noGrp="1"/>
          </p:cNvSpPr>
          <p:nvPr>
            <p:ph type="title"/>
          </p:nvPr>
        </p:nvSpPr>
        <p:spPr/>
        <p:txBody>
          <a:bodyPr/>
          <a:lstStyle/>
          <a:p>
            <a:r>
              <a:rPr lang="en-US" dirty="0"/>
              <a:t>Implementation of Gradient Descent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0ABDB9D-C06F-FE9B-EB9A-C55A57208EA4}"/>
                  </a:ext>
                </a:extLst>
              </p:cNvPr>
              <p:cNvSpPr txBox="1"/>
              <p:nvPr/>
            </p:nvSpPr>
            <p:spPr>
              <a:xfrm>
                <a:off x="2013857" y="2133992"/>
                <a:ext cx="816428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ea typeface="Cambria Math" panose="02040503050406030204" pitchFamily="18" charset="0"/>
                            </a:rPr>
                            <m:t>𝜃</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0</m:t>
                          </m:r>
                        </m:sub>
                      </m:sSub>
                      <m:sSub>
                        <m:sSubPr>
                          <m:ctrlPr>
                            <a:rPr lang="en-US" sz="280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1</m:t>
                          </m:r>
                        </m:sub>
                      </m:sSub>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rPr>
                        <m:t>+</m:t>
                      </m:r>
                      <m:sSub>
                        <m:sSubPr>
                          <m:ctrlPr>
                            <a:rPr lang="en-US" sz="2800" i="1" smtClean="0">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2</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3</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3</m:t>
                          </m:r>
                        </m:sub>
                      </m:sSub>
                      <m:r>
                        <a:rPr lang="en-US" sz="2800" i="1">
                          <a:latin typeface="Cambria Math" panose="02040503050406030204" pitchFamily="18" charset="0"/>
                        </a:rPr>
                        <m:t>+</m:t>
                      </m:r>
                      <m:r>
                        <a:rPr lang="en-US" sz="2800" b="0" i="1" smtClean="0">
                          <a:latin typeface="Cambria Math" panose="02040503050406030204" pitchFamily="18" charset="0"/>
                        </a:rPr>
                        <m:t>…</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𝑛</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𝑛</m:t>
                          </m:r>
                        </m:sub>
                      </m:sSub>
                    </m:oMath>
                  </m:oMathPara>
                </a14:m>
                <a:endParaRPr lang="en-US" sz="2800" dirty="0"/>
              </a:p>
            </p:txBody>
          </p:sp>
        </mc:Choice>
        <mc:Fallback xmlns="">
          <p:sp>
            <p:nvSpPr>
              <p:cNvPr id="3" name="TextBox 2">
                <a:extLst>
                  <a:ext uri="{FF2B5EF4-FFF2-40B4-BE49-F238E27FC236}">
                    <a16:creationId xmlns:a16="http://schemas.microsoft.com/office/drawing/2014/main" id="{B0ABDB9D-C06F-FE9B-EB9A-C55A57208EA4}"/>
                  </a:ext>
                </a:extLst>
              </p:cNvPr>
              <p:cNvSpPr txBox="1">
                <a:spLocks noRot="1" noChangeAspect="1" noMove="1" noResize="1" noEditPoints="1" noAdjustHandles="1" noChangeArrowheads="1" noChangeShapeType="1" noTextEdit="1"/>
              </p:cNvSpPr>
              <p:nvPr/>
            </p:nvSpPr>
            <p:spPr>
              <a:xfrm>
                <a:off x="2013857" y="2133992"/>
                <a:ext cx="8164286" cy="523220"/>
              </a:xfrm>
              <a:prstGeom prst="rect">
                <a:avLst/>
              </a:prstGeom>
              <a:blipFill>
                <a:blip r:embed="rId3"/>
                <a:stretch>
                  <a:fillRect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AF0270E-A37B-A573-8533-0EFF1867503E}"/>
                  </a:ext>
                </a:extLst>
              </p:cNvPr>
              <p:cNvSpPr txBox="1"/>
              <p:nvPr/>
            </p:nvSpPr>
            <p:spPr>
              <a:xfrm>
                <a:off x="1164481" y="3088335"/>
                <a:ext cx="1434367" cy="16479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𝜃</m:t>
                      </m:r>
                      <m:r>
                        <a:rPr lang="en-US" sz="2800" b="0" i="1" smtClean="0">
                          <a:latin typeface="Cambria Math" panose="02040503050406030204" pitchFamily="18" charset="0"/>
                          <a:ea typeface="Cambria Math" panose="02040503050406030204" pitchFamily="18" charset="0"/>
                        </a:rPr>
                        <m:t>=</m:t>
                      </m:r>
                      <m:d>
                        <m:dPr>
                          <m:begChr m:val="["/>
                          <m:endChr m:val="]"/>
                          <m:ctrlPr>
                            <a:rPr lang="en-US" sz="28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2800" i="1">
                                  <a:latin typeface="Cambria Math" panose="02040503050406030204" pitchFamily="18" charset="0"/>
                                  <a:ea typeface="Cambria Math" panose="02040503050406030204" pitchFamily="18" charset="0"/>
                                </a:rPr>
                              </m:ctrlPr>
                            </m:mPr>
                            <m:mr>
                              <m:e>
                                <m:sSub>
                                  <m:sSubPr>
                                    <m:ctrlPr>
                                      <a:rPr lang="en-US" sz="2800" i="1" smtClean="0">
                                        <a:latin typeface="Cambria Math" panose="02040503050406030204" pitchFamily="18" charset="0"/>
                                        <a:ea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0</m:t>
                                    </m:r>
                                  </m:sub>
                                </m:sSub>
                              </m:e>
                            </m:mr>
                            <m:m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1</m:t>
                                    </m:r>
                                  </m:sub>
                                </m:sSub>
                              </m:e>
                            </m:mr>
                            <m:mr>
                              <m:e>
                                <m:m>
                                  <m:mPr>
                                    <m:mcs>
                                      <m:mc>
                                        <m:mcPr>
                                          <m:count m:val="1"/>
                                          <m:mcJc m:val="center"/>
                                        </m:mcPr>
                                      </m:mc>
                                    </m:mcs>
                                    <m:ctrlPr>
                                      <a:rPr lang="en-US" sz="2800" i="1">
                                        <a:latin typeface="Cambria Math" panose="02040503050406030204" pitchFamily="18" charset="0"/>
                                        <a:ea typeface="Cambria Math" panose="02040503050406030204" pitchFamily="18" charset="0"/>
                                      </a:rPr>
                                    </m:ctrlPr>
                                  </m:mPr>
                                  <m:mr>
                                    <m:e>
                                      <m:r>
                                        <m:rPr>
                                          <m:brk m:alnAt="7"/>
                                        </m:rPr>
                                        <a:rPr lang="en-US" sz="2800" i="1" smtClean="0">
                                          <a:latin typeface="Cambria Math" panose="02040503050406030204" pitchFamily="18" charset="0"/>
                                          <a:ea typeface="Cambria Math" panose="02040503050406030204" pitchFamily="18" charset="0"/>
                                        </a:rPr>
                                        <m:t>⋮</m:t>
                                      </m:r>
                                    </m:e>
                                  </m:mr>
                                  <m:m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𝑛</m:t>
                                          </m:r>
                                        </m:sub>
                                      </m:sSub>
                                    </m:e>
                                  </m:mr>
                                </m:m>
                              </m:e>
                            </m:mr>
                          </m:m>
                        </m:e>
                      </m:d>
                    </m:oMath>
                  </m:oMathPara>
                </a14:m>
                <a:endParaRPr lang="en-US" sz="2800" dirty="0"/>
              </a:p>
            </p:txBody>
          </p:sp>
        </mc:Choice>
        <mc:Fallback xmlns="">
          <p:sp>
            <p:nvSpPr>
              <p:cNvPr id="19" name="TextBox 18">
                <a:extLst>
                  <a:ext uri="{FF2B5EF4-FFF2-40B4-BE49-F238E27FC236}">
                    <a16:creationId xmlns:a16="http://schemas.microsoft.com/office/drawing/2014/main" id="{DAF0270E-A37B-A573-8533-0EFF1867503E}"/>
                  </a:ext>
                </a:extLst>
              </p:cNvPr>
              <p:cNvSpPr txBox="1">
                <a:spLocks noRot="1" noChangeAspect="1" noMove="1" noResize="1" noEditPoints="1" noAdjustHandles="1" noChangeArrowheads="1" noChangeShapeType="1" noTextEdit="1"/>
              </p:cNvSpPr>
              <p:nvPr/>
            </p:nvSpPr>
            <p:spPr>
              <a:xfrm>
                <a:off x="1164481" y="3088335"/>
                <a:ext cx="1434367" cy="1647952"/>
              </a:xfrm>
              <a:prstGeom prst="rect">
                <a:avLst/>
              </a:prstGeom>
              <a:blipFill>
                <a:blip r:embed="rId4"/>
                <a:stretch>
                  <a:fillRect l="-5263" t="-1538" b="-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4301D45-4DE8-4853-31AD-0200B229369B}"/>
                  </a:ext>
                </a:extLst>
              </p:cNvPr>
              <p:cNvSpPr txBox="1"/>
              <p:nvPr/>
            </p:nvSpPr>
            <p:spPr>
              <a:xfrm>
                <a:off x="2739513" y="3037745"/>
                <a:ext cx="1687286" cy="17012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d>
                        <m:dPr>
                          <m:begChr m:val="["/>
                          <m:endChr m:val="]"/>
                          <m:ctrlPr>
                            <a:rPr lang="en-US" sz="28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2800" i="1">
                                  <a:latin typeface="Cambria Math" panose="02040503050406030204" pitchFamily="18" charset="0"/>
                                  <a:ea typeface="Cambria Math" panose="02040503050406030204" pitchFamily="18" charset="0"/>
                                </a:rPr>
                              </m:ctrlPr>
                            </m:mPr>
                            <m:mr>
                              <m:e>
                                <m:sSub>
                                  <m:sSubPr>
                                    <m:ctrlPr>
                                      <a:rPr lang="en-US" sz="280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0</m:t>
                                    </m:r>
                                  </m:sub>
                                </m:sSub>
                              </m:e>
                            </m:mr>
                            <m:m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1</m:t>
                                    </m:r>
                                  </m:sub>
                                </m:sSub>
                              </m:e>
                            </m:mr>
                            <m:mr>
                              <m:e>
                                <m:m>
                                  <m:mPr>
                                    <m:mcs>
                                      <m:mc>
                                        <m:mcPr>
                                          <m:count m:val="1"/>
                                          <m:mcJc m:val="center"/>
                                        </m:mcPr>
                                      </m:mc>
                                    </m:mcs>
                                    <m:ctrlPr>
                                      <a:rPr lang="en-US" sz="2800" i="1">
                                        <a:latin typeface="Cambria Math" panose="02040503050406030204" pitchFamily="18" charset="0"/>
                                        <a:ea typeface="Cambria Math" panose="02040503050406030204" pitchFamily="18" charset="0"/>
                                      </a:rPr>
                                    </m:ctrlPr>
                                  </m:mPr>
                                  <m:mr>
                                    <m:e>
                                      <m:r>
                                        <m:rPr>
                                          <m:brk m:alnAt="7"/>
                                        </m:rPr>
                                        <a:rPr lang="en-US" sz="2800" i="1" smtClean="0">
                                          <a:latin typeface="Cambria Math" panose="02040503050406030204" pitchFamily="18" charset="0"/>
                                          <a:ea typeface="Cambria Math" panose="02040503050406030204" pitchFamily="18" charset="0"/>
                                        </a:rPr>
                                        <m:t>⋮</m:t>
                                      </m:r>
                                    </m:e>
                                  </m:mr>
                                  <m:m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𝑛</m:t>
                                          </m:r>
                                        </m:sub>
                                      </m:sSub>
                                    </m:e>
                                  </m:mr>
                                </m:m>
                              </m:e>
                            </m:mr>
                          </m:m>
                        </m:e>
                      </m:d>
                    </m:oMath>
                  </m:oMathPara>
                </a14:m>
                <a:endParaRPr lang="en-US" sz="2800" dirty="0"/>
              </a:p>
            </p:txBody>
          </p:sp>
        </mc:Choice>
        <mc:Fallback xmlns="">
          <p:sp>
            <p:nvSpPr>
              <p:cNvPr id="23" name="TextBox 22">
                <a:extLst>
                  <a:ext uri="{FF2B5EF4-FFF2-40B4-BE49-F238E27FC236}">
                    <a16:creationId xmlns:a16="http://schemas.microsoft.com/office/drawing/2014/main" id="{64301D45-4DE8-4853-31AD-0200B229369B}"/>
                  </a:ext>
                </a:extLst>
              </p:cNvPr>
              <p:cNvSpPr txBox="1">
                <a:spLocks noRot="1" noChangeAspect="1" noMove="1" noResize="1" noEditPoints="1" noAdjustHandles="1" noChangeArrowheads="1" noChangeShapeType="1" noTextEdit="1"/>
              </p:cNvSpPr>
              <p:nvPr/>
            </p:nvSpPr>
            <p:spPr>
              <a:xfrm>
                <a:off x="2739513" y="3037745"/>
                <a:ext cx="1687286" cy="170123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36B6BB0-B975-3E4E-AB87-59BF2BDC39AD}"/>
                  </a:ext>
                </a:extLst>
              </p:cNvPr>
              <p:cNvSpPr txBox="1"/>
              <p:nvPr/>
            </p:nvSpPr>
            <p:spPr>
              <a:xfrm>
                <a:off x="5029200" y="3048484"/>
                <a:ext cx="6215743" cy="1679755"/>
              </a:xfrm>
              <a:prstGeom prst="rect">
                <a:avLst/>
              </a:prstGeom>
              <a:noFill/>
            </p:spPr>
            <p:txBody>
              <a:bodyPr wrap="square">
                <a:sp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ea typeface="Cambria Math" panose="02040503050406030204" pitchFamily="18" charset="0"/>
                          </a:rPr>
                          <m:t>𝜃</m:t>
                        </m:r>
                      </m:sub>
                    </m:sSub>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𝜃</m:t>
                        </m:r>
                      </m:e>
                      <m:sup>
                        <m:r>
                          <a:rPr lang="en-US" sz="2800" i="1">
                            <a:latin typeface="Cambria Math" panose="02040503050406030204" pitchFamily="18" charset="0"/>
                            <a:ea typeface="Cambria Math" panose="02040503050406030204" pitchFamily="18" charset="0"/>
                          </a:rPr>
                          <m:t>𝑇</m:t>
                        </m:r>
                      </m:sup>
                    </m:sSup>
                    <m:r>
                      <a:rPr lang="en-US" sz="2800" i="1">
                        <a:latin typeface="Cambria Math" panose="02040503050406030204" pitchFamily="18" charset="0"/>
                        <a:ea typeface="Cambria Math" panose="02040503050406030204" pitchFamily="18" charset="0"/>
                      </a:rPr>
                      <m:t>𝑥</m:t>
                    </m:r>
                    <m:r>
                      <a:rPr lang="en-US" sz="2800" i="1">
                        <a:latin typeface="Cambria Math" panose="02040503050406030204" pitchFamily="18" charset="0"/>
                      </a:rPr>
                      <m:t>=</m:t>
                    </m:r>
                    <m:d>
                      <m:dPr>
                        <m:begChr m:val="["/>
                        <m:endChr m:val="]"/>
                        <m:ctrlPr>
                          <a:rPr lang="en-US" sz="2800" i="1" smtClean="0">
                            <a:latin typeface="Cambria Math" panose="02040503050406030204" pitchFamily="18" charset="0"/>
                          </a:rPr>
                        </m:ctrlPr>
                      </m:dPr>
                      <m:e>
                        <m:m>
                          <m:mPr>
                            <m:mcs>
                              <m:mc>
                                <m:mcPr>
                                  <m:count m:val="2"/>
                                  <m:mcJc m:val="center"/>
                                </m:mcPr>
                              </m:mc>
                            </m:mcs>
                            <m:ctrlPr>
                              <a:rPr lang="en-US" sz="2800" i="1" smtClean="0">
                                <a:latin typeface="Cambria Math" panose="02040503050406030204" pitchFamily="18" charset="0"/>
                              </a:rPr>
                            </m:ctrlPr>
                          </m:mPr>
                          <m:mr>
                            <m:e>
                              <m:m>
                                <m:mPr>
                                  <m:mcs>
                                    <m:mc>
                                      <m:mcPr>
                                        <m:count m:val="2"/>
                                        <m:mcJc m:val="center"/>
                                      </m:mcPr>
                                    </m:mc>
                                  </m:mcs>
                                  <m:ctrlPr>
                                    <a:rPr lang="en-US" sz="2800" i="1" smtClean="0">
                                      <a:latin typeface="Cambria Math" panose="02040503050406030204" pitchFamily="18" charset="0"/>
                                    </a:rPr>
                                  </m:ctrlPr>
                                </m:mPr>
                                <m:mr>
                                  <m:e>
                                    <m:sSub>
                                      <m:sSubPr>
                                        <m:ctrlPr>
                                          <a:rPr lang="en-US" sz="2800" i="1">
                                            <a:latin typeface="Cambria Math" panose="02040503050406030204" pitchFamily="18" charset="0"/>
                                            <a:ea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ea typeface="Cambria Math" panose="02040503050406030204" pitchFamily="18" charset="0"/>
                                          </a:rPr>
                                          <m:t>0</m:t>
                                        </m:r>
                                      </m:sub>
                                    </m:sSub>
                                  </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1</m:t>
                                        </m:r>
                                      </m:sub>
                                    </m:sSub>
                                  </m:e>
                                </m:mr>
                              </m:m>
                            </m:e>
                            <m:e>
                              <m:m>
                                <m:mPr>
                                  <m:mcs>
                                    <m:mc>
                                      <m:mcPr>
                                        <m:count m:val="2"/>
                                        <m:mcJc m:val="center"/>
                                      </m:mcPr>
                                    </m:mc>
                                  </m:mcs>
                                  <m:ctrlPr>
                                    <a:rPr lang="en-US" sz="2800" i="1" smtClean="0">
                                      <a:latin typeface="Cambria Math" panose="02040503050406030204" pitchFamily="18" charset="0"/>
                                    </a:rPr>
                                  </m:ctrlPr>
                                </m:mPr>
                                <m:mr>
                                  <m:e>
                                    <m:r>
                                      <m:rPr>
                                        <m:brk m:alnAt="7"/>
                                      </m:rPr>
                                      <a:rPr lang="en-US" sz="2800" i="1" smtClean="0">
                                        <a:latin typeface="Cambria Math" panose="02040503050406030204" pitchFamily="18" charset="0"/>
                                      </a:rPr>
                                      <m:t>⋯</m:t>
                                    </m:r>
                                  </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𝑛</m:t>
                                        </m:r>
                                      </m:sub>
                                    </m:sSub>
                                  </m:e>
                                </m:mr>
                              </m:m>
                            </m:e>
                          </m:mr>
                        </m:m>
                      </m:e>
                    </m:d>
                  </m:oMath>
                </a14:m>
                <a:r>
                  <a:rPr lang="en-US" sz="2800" dirty="0">
                    <a:ea typeface="Cambria Math" panose="02040503050406030204" pitchFamily="18" charset="0"/>
                  </a:rPr>
                  <a:t> </a:t>
                </a:r>
                <a14:m>
                  <m:oMath xmlns:m="http://schemas.openxmlformats.org/officeDocument/2006/math">
                    <m:d>
                      <m:dPr>
                        <m:begChr m:val="["/>
                        <m:endChr m:val="]"/>
                        <m:ctrlPr>
                          <a:rPr lang="en-US" sz="2800" i="1">
                            <a:latin typeface="Cambria Math" panose="02040503050406030204" pitchFamily="18" charset="0"/>
                            <a:ea typeface="Cambria Math" panose="02040503050406030204" pitchFamily="18" charset="0"/>
                          </a:rPr>
                        </m:ctrlPr>
                      </m:dPr>
                      <m:e>
                        <m:m>
                          <m:mPr>
                            <m:mcs>
                              <m:mc>
                                <m:mcPr>
                                  <m:count m:val="1"/>
                                  <m:mcJc m:val="center"/>
                                </m:mcPr>
                              </m:mc>
                            </m:mcs>
                            <m:ctrlPr>
                              <a:rPr lang="en-US" sz="2800" i="1">
                                <a:latin typeface="Cambria Math" panose="02040503050406030204" pitchFamily="18" charset="0"/>
                                <a:ea typeface="Cambria Math" panose="02040503050406030204" pitchFamily="18" charset="0"/>
                              </a:rPr>
                            </m:ctrlPr>
                          </m:mPr>
                          <m:mr>
                            <m:e>
                              <m:m>
                                <m:mPr>
                                  <m:mcs>
                                    <m:mc>
                                      <m:mcPr>
                                        <m:count m:val="1"/>
                                        <m:mcJc m:val="center"/>
                                      </m:mcPr>
                                    </m:mc>
                                  </m:mcs>
                                  <m:ctrlPr>
                                    <a:rPr lang="en-US" sz="2800" i="1">
                                      <a:latin typeface="Cambria Math" panose="02040503050406030204" pitchFamily="18" charset="0"/>
                                      <a:ea typeface="Cambria Math" panose="02040503050406030204" pitchFamily="18" charset="0"/>
                                    </a:rPr>
                                  </m:ctrlPr>
                                </m:mPr>
                                <m:m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i="1">
                                            <a:latin typeface="Cambria Math" panose="02040503050406030204" pitchFamily="18" charset="0"/>
                                            <a:ea typeface="Cambria Math" panose="02040503050406030204" pitchFamily="18" charset="0"/>
                                          </a:rPr>
                                          <m:t>0</m:t>
                                        </m:r>
                                      </m:sub>
                                    </m:sSub>
                                  </m:e>
                                </m:mr>
                                <m:m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i="1">
                                            <a:latin typeface="Cambria Math" panose="02040503050406030204" pitchFamily="18" charset="0"/>
                                            <a:ea typeface="Cambria Math" panose="02040503050406030204" pitchFamily="18" charset="0"/>
                                          </a:rPr>
                                          <m:t>1</m:t>
                                        </m:r>
                                      </m:sub>
                                    </m:sSub>
                                  </m:e>
                                </m:mr>
                              </m:m>
                            </m:e>
                          </m:mr>
                          <m:mr>
                            <m:e>
                              <m:m>
                                <m:mPr>
                                  <m:mcs>
                                    <m:mc>
                                      <m:mcPr>
                                        <m:count m:val="1"/>
                                        <m:mcJc m:val="center"/>
                                      </m:mcPr>
                                    </m:mc>
                                  </m:mcs>
                                  <m:ctrlPr>
                                    <a:rPr lang="en-US" sz="2800" i="1">
                                      <a:latin typeface="Cambria Math" panose="02040503050406030204" pitchFamily="18" charset="0"/>
                                      <a:ea typeface="Cambria Math" panose="02040503050406030204" pitchFamily="18" charset="0"/>
                                    </a:rPr>
                                  </m:ctrlPr>
                                </m:mPr>
                                <m:mr>
                                  <m:e>
                                    <m:r>
                                      <m:rPr>
                                        <m:brk m:alnAt="7"/>
                                      </m:rPr>
                                      <a:rPr lang="en-US" sz="2800" i="1">
                                        <a:latin typeface="Cambria Math" panose="02040503050406030204" pitchFamily="18" charset="0"/>
                                        <a:ea typeface="Cambria Math" panose="02040503050406030204" pitchFamily="18" charset="0"/>
                                      </a:rPr>
                                      <m:t>⋮</m:t>
                                    </m:r>
                                  </m:e>
                                </m:mr>
                                <m:m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i="1">
                                            <a:latin typeface="Cambria Math" panose="02040503050406030204" pitchFamily="18" charset="0"/>
                                            <a:ea typeface="Cambria Math" panose="02040503050406030204" pitchFamily="18" charset="0"/>
                                          </a:rPr>
                                          <m:t>𝑛</m:t>
                                        </m:r>
                                      </m:sub>
                                    </m:sSub>
                                  </m:e>
                                </m:mr>
                              </m:m>
                            </m:e>
                          </m:mr>
                        </m:m>
                      </m:e>
                    </m:d>
                  </m:oMath>
                </a14:m>
                <a:endParaRPr lang="en-US" sz="2800" dirty="0"/>
              </a:p>
            </p:txBody>
          </p:sp>
        </mc:Choice>
        <mc:Fallback xmlns="">
          <p:sp>
            <p:nvSpPr>
              <p:cNvPr id="25" name="TextBox 24">
                <a:extLst>
                  <a:ext uri="{FF2B5EF4-FFF2-40B4-BE49-F238E27FC236}">
                    <a16:creationId xmlns:a16="http://schemas.microsoft.com/office/drawing/2014/main" id="{936B6BB0-B975-3E4E-AB87-59BF2BDC39AD}"/>
                  </a:ext>
                </a:extLst>
              </p:cNvPr>
              <p:cNvSpPr txBox="1">
                <a:spLocks noRot="1" noChangeAspect="1" noMove="1" noResize="1" noEditPoints="1" noAdjustHandles="1" noChangeArrowheads="1" noChangeShapeType="1" noTextEdit="1"/>
              </p:cNvSpPr>
              <p:nvPr/>
            </p:nvSpPr>
            <p:spPr>
              <a:xfrm>
                <a:off x="5029200" y="3048484"/>
                <a:ext cx="6215743" cy="1679755"/>
              </a:xfrm>
              <a:prstGeom prst="rect">
                <a:avLst/>
              </a:prstGeom>
              <a:blipFill>
                <a:blip r:embed="rId6"/>
                <a:stretch>
                  <a:fillRect l="-612"/>
                </a:stretch>
              </a:blipFill>
            </p:spPr>
            <p:txBody>
              <a:bodyPr/>
              <a:lstStyle/>
              <a:p>
                <a:r>
                  <a:rPr lang="en-US">
                    <a:noFill/>
                  </a:rPr>
                  <a:t> </a:t>
                </a:r>
              </a:p>
            </p:txBody>
          </p:sp>
        </mc:Fallback>
      </mc:AlternateContent>
    </p:spTree>
    <p:extLst>
      <p:ext uri="{BB962C8B-B14F-4D97-AF65-F5344CB8AC3E}">
        <p14:creationId xmlns:p14="http://schemas.microsoft.com/office/powerpoint/2010/main" val="1385686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FC1B75A-DF8F-B64B-6C3F-4A447BDF16EE}"/>
                  </a:ext>
                </a:extLst>
              </p:cNvPr>
              <p:cNvSpPr txBox="1"/>
              <p:nvPr/>
            </p:nvSpPr>
            <p:spPr>
              <a:xfrm>
                <a:off x="2988128" y="359082"/>
                <a:ext cx="6215743" cy="1679755"/>
              </a:xfrm>
              <a:prstGeom prst="rect">
                <a:avLst/>
              </a:prstGeom>
              <a:noFill/>
            </p:spPr>
            <p:txBody>
              <a:bodyPr wrap="square">
                <a:sp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ea typeface="Cambria Math" panose="02040503050406030204" pitchFamily="18" charset="0"/>
                          </a:rPr>
                          <m:t>𝜃</m:t>
                        </m:r>
                      </m:sub>
                    </m:sSub>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𝜃</m:t>
                        </m:r>
                      </m:e>
                      <m:sup>
                        <m:r>
                          <a:rPr lang="en-US" sz="2800" i="1">
                            <a:latin typeface="Cambria Math" panose="02040503050406030204" pitchFamily="18" charset="0"/>
                            <a:ea typeface="Cambria Math" panose="02040503050406030204" pitchFamily="18" charset="0"/>
                          </a:rPr>
                          <m:t>𝑇</m:t>
                        </m:r>
                      </m:sup>
                    </m:sSup>
                    <m:r>
                      <a:rPr lang="en-US" sz="2800" i="1">
                        <a:latin typeface="Cambria Math" panose="02040503050406030204" pitchFamily="18" charset="0"/>
                        <a:ea typeface="Cambria Math" panose="02040503050406030204" pitchFamily="18" charset="0"/>
                      </a:rPr>
                      <m:t>𝑥</m:t>
                    </m:r>
                    <m:r>
                      <a:rPr lang="en-US" sz="2800" i="1">
                        <a:latin typeface="Cambria Math" panose="02040503050406030204" pitchFamily="18" charset="0"/>
                      </a:rPr>
                      <m:t>=</m:t>
                    </m:r>
                    <m:d>
                      <m:dPr>
                        <m:begChr m:val="["/>
                        <m:endChr m:val="]"/>
                        <m:ctrlPr>
                          <a:rPr lang="en-US" sz="2800" i="1" smtClean="0">
                            <a:latin typeface="Cambria Math" panose="02040503050406030204" pitchFamily="18" charset="0"/>
                          </a:rPr>
                        </m:ctrlPr>
                      </m:dPr>
                      <m:e>
                        <m:m>
                          <m:mPr>
                            <m:mcs>
                              <m:mc>
                                <m:mcPr>
                                  <m:count m:val="2"/>
                                  <m:mcJc m:val="center"/>
                                </m:mcPr>
                              </m:mc>
                            </m:mcs>
                            <m:ctrlPr>
                              <a:rPr lang="en-US" sz="2800" i="1" smtClean="0">
                                <a:latin typeface="Cambria Math" panose="02040503050406030204" pitchFamily="18" charset="0"/>
                              </a:rPr>
                            </m:ctrlPr>
                          </m:mPr>
                          <m:mr>
                            <m:e>
                              <m:m>
                                <m:mPr>
                                  <m:mcs>
                                    <m:mc>
                                      <m:mcPr>
                                        <m:count m:val="2"/>
                                        <m:mcJc m:val="center"/>
                                      </m:mcPr>
                                    </m:mc>
                                  </m:mcs>
                                  <m:ctrlPr>
                                    <a:rPr lang="en-US" sz="2800" i="1" smtClean="0">
                                      <a:latin typeface="Cambria Math" panose="02040503050406030204" pitchFamily="18" charset="0"/>
                                    </a:rPr>
                                  </m:ctrlPr>
                                </m:mPr>
                                <m:m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ea typeface="Cambria Math" panose="02040503050406030204" pitchFamily="18" charset="0"/>
                                          </a:rPr>
                                          <m:t>0</m:t>
                                        </m:r>
                                      </m:sub>
                                    </m:sSub>
                                  </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1</m:t>
                                        </m:r>
                                      </m:sub>
                                    </m:sSub>
                                  </m:e>
                                </m:mr>
                              </m:m>
                            </m:e>
                            <m:e>
                              <m:m>
                                <m:mPr>
                                  <m:mcs>
                                    <m:mc>
                                      <m:mcPr>
                                        <m:count m:val="2"/>
                                        <m:mcJc m:val="center"/>
                                      </m:mcPr>
                                    </m:mc>
                                  </m:mcs>
                                  <m:ctrlPr>
                                    <a:rPr lang="en-US" sz="2800" i="1" smtClean="0">
                                      <a:latin typeface="Cambria Math" panose="02040503050406030204" pitchFamily="18" charset="0"/>
                                    </a:rPr>
                                  </m:ctrlPr>
                                </m:mPr>
                                <m:mr>
                                  <m:e>
                                    <m:r>
                                      <m:rPr>
                                        <m:brk m:alnAt="7"/>
                                      </m:rPr>
                                      <a:rPr lang="en-US" sz="2800" i="1" smtClean="0">
                                        <a:latin typeface="Cambria Math" panose="02040503050406030204" pitchFamily="18" charset="0"/>
                                      </a:rPr>
                                      <m:t>⋯</m:t>
                                    </m:r>
                                  </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𝑛</m:t>
                                        </m:r>
                                      </m:sub>
                                    </m:sSub>
                                  </m:e>
                                </m:mr>
                              </m:m>
                            </m:e>
                          </m:mr>
                        </m:m>
                      </m:e>
                    </m:d>
                  </m:oMath>
                </a14:m>
                <a:r>
                  <a:rPr lang="en-US" sz="2800" dirty="0">
                    <a:ea typeface="Cambria Math" panose="02040503050406030204" pitchFamily="18" charset="0"/>
                  </a:rPr>
                  <a:t> </a:t>
                </a:r>
                <a14:m>
                  <m:oMath xmlns:m="http://schemas.openxmlformats.org/officeDocument/2006/math">
                    <m:d>
                      <m:dPr>
                        <m:begChr m:val="["/>
                        <m:endChr m:val="]"/>
                        <m:ctrlPr>
                          <a:rPr lang="en-US" sz="2800" i="1">
                            <a:latin typeface="Cambria Math" panose="02040503050406030204" pitchFamily="18" charset="0"/>
                            <a:ea typeface="Cambria Math" panose="02040503050406030204" pitchFamily="18" charset="0"/>
                          </a:rPr>
                        </m:ctrlPr>
                      </m:dPr>
                      <m:e>
                        <m:m>
                          <m:mPr>
                            <m:mcs>
                              <m:mc>
                                <m:mcPr>
                                  <m:count m:val="1"/>
                                  <m:mcJc m:val="center"/>
                                </m:mcPr>
                              </m:mc>
                            </m:mcs>
                            <m:ctrlPr>
                              <a:rPr lang="en-US" sz="2800" i="1">
                                <a:latin typeface="Cambria Math" panose="02040503050406030204" pitchFamily="18" charset="0"/>
                                <a:ea typeface="Cambria Math" panose="02040503050406030204" pitchFamily="18" charset="0"/>
                              </a:rPr>
                            </m:ctrlPr>
                          </m:mPr>
                          <m:mr>
                            <m:e>
                              <m:m>
                                <m:mPr>
                                  <m:mcs>
                                    <m:mc>
                                      <m:mcPr>
                                        <m:count m:val="1"/>
                                        <m:mcJc m:val="center"/>
                                      </m:mcPr>
                                    </m:mc>
                                  </m:mcs>
                                  <m:ctrlPr>
                                    <a:rPr lang="en-US" sz="2800" i="1">
                                      <a:latin typeface="Cambria Math" panose="02040503050406030204" pitchFamily="18" charset="0"/>
                                      <a:ea typeface="Cambria Math" panose="02040503050406030204" pitchFamily="18" charset="0"/>
                                    </a:rPr>
                                  </m:ctrlPr>
                                </m:mPr>
                                <m:m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i="1">
                                            <a:latin typeface="Cambria Math" panose="02040503050406030204" pitchFamily="18" charset="0"/>
                                            <a:ea typeface="Cambria Math" panose="02040503050406030204" pitchFamily="18" charset="0"/>
                                          </a:rPr>
                                          <m:t>0</m:t>
                                        </m:r>
                                      </m:sub>
                                    </m:sSub>
                                  </m:e>
                                </m:mr>
                                <m:m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i="1">
                                            <a:latin typeface="Cambria Math" panose="02040503050406030204" pitchFamily="18" charset="0"/>
                                            <a:ea typeface="Cambria Math" panose="02040503050406030204" pitchFamily="18" charset="0"/>
                                          </a:rPr>
                                          <m:t>1</m:t>
                                        </m:r>
                                      </m:sub>
                                    </m:sSub>
                                  </m:e>
                                </m:mr>
                              </m:m>
                            </m:e>
                          </m:mr>
                          <m:mr>
                            <m:e>
                              <m:m>
                                <m:mPr>
                                  <m:mcs>
                                    <m:mc>
                                      <m:mcPr>
                                        <m:count m:val="1"/>
                                        <m:mcJc m:val="center"/>
                                      </m:mcPr>
                                    </m:mc>
                                  </m:mcs>
                                  <m:ctrlPr>
                                    <a:rPr lang="en-US" sz="2800" i="1">
                                      <a:latin typeface="Cambria Math" panose="02040503050406030204" pitchFamily="18" charset="0"/>
                                      <a:ea typeface="Cambria Math" panose="02040503050406030204" pitchFamily="18" charset="0"/>
                                    </a:rPr>
                                  </m:ctrlPr>
                                </m:mPr>
                                <m:mr>
                                  <m:e>
                                    <m:r>
                                      <m:rPr>
                                        <m:brk m:alnAt="7"/>
                                      </m:rPr>
                                      <a:rPr lang="en-US" sz="2800" i="1">
                                        <a:latin typeface="Cambria Math" panose="02040503050406030204" pitchFamily="18" charset="0"/>
                                        <a:ea typeface="Cambria Math" panose="02040503050406030204" pitchFamily="18" charset="0"/>
                                      </a:rPr>
                                      <m:t>⋮</m:t>
                                    </m:r>
                                  </m:e>
                                </m:mr>
                                <m:m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i="1">
                                            <a:latin typeface="Cambria Math" panose="02040503050406030204" pitchFamily="18" charset="0"/>
                                            <a:ea typeface="Cambria Math" panose="02040503050406030204" pitchFamily="18" charset="0"/>
                                          </a:rPr>
                                          <m:t>𝑛</m:t>
                                        </m:r>
                                      </m:sub>
                                    </m:sSub>
                                  </m:e>
                                </m:mr>
                              </m:m>
                            </m:e>
                          </m:mr>
                        </m:m>
                      </m:e>
                    </m:d>
                  </m:oMath>
                </a14:m>
                <a:endParaRPr lang="en-US" sz="2800" dirty="0"/>
              </a:p>
            </p:txBody>
          </p:sp>
        </mc:Choice>
        <mc:Fallback xmlns="">
          <p:sp>
            <p:nvSpPr>
              <p:cNvPr id="3" name="TextBox 2">
                <a:extLst>
                  <a:ext uri="{FF2B5EF4-FFF2-40B4-BE49-F238E27FC236}">
                    <a16:creationId xmlns:a16="http://schemas.microsoft.com/office/drawing/2014/main" id="{4FC1B75A-DF8F-B64B-6C3F-4A447BDF16EE}"/>
                  </a:ext>
                </a:extLst>
              </p:cNvPr>
              <p:cNvSpPr txBox="1">
                <a:spLocks noRot="1" noChangeAspect="1" noMove="1" noResize="1" noEditPoints="1" noAdjustHandles="1" noChangeArrowheads="1" noChangeShapeType="1" noTextEdit="1"/>
              </p:cNvSpPr>
              <p:nvPr/>
            </p:nvSpPr>
            <p:spPr>
              <a:xfrm>
                <a:off x="2988128" y="359082"/>
                <a:ext cx="6215743" cy="1679755"/>
              </a:xfrm>
              <a:prstGeom prst="rect">
                <a:avLst/>
              </a:prstGeom>
              <a:blipFill>
                <a:blip r:embed="rId3"/>
                <a:stretch>
                  <a:fillRect l="-612"/>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2CFF6FB7-1FC0-E1F7-BFD3-A7ADE4129F13}"/>
              </a:ext>
            </a:extLst>
          </p:cNvPr>
          <p:cNvGrpSpPr/>
          <p:nvPr/>
        </p:nvGrpSpPr>
        <p:grpSpPr>
          <a:xfrm>
            <a:off x="0" y="2199476"/>
            <a:ext cx="11900353" cy="3102578"/>
            <a:chOff x="76116" y="2819920"/>
            <a:chExt cx="11900353" cy="3102578"/>
          </a:xfrm>
        </p:grpSpPr>
        <p:pic>
          <p:nvPicPr>
            <p:cNvPr id="7" name="Picture 6" descr="Table&#10;&#10;Description automatically generated">
              <a:extLst>
                <a:ext uri="{FF2B5EF4-FFF2-40B4-BE49-F238E27FC236}">
                  <a16:creationId xmlns:a16="http://schemas.microsoft.com/office/drawing/2014/main" id="{A276AACA-5294-40C7-02A4-E9C70F225164}"/>
                </a:ext>
              </a:extLst>
            </p:cNvPr>
            <p:cNvPicPr>
              <a:picLocks noChangeAspect="1"/>
            </p:cNvPicPr>
            <p:nvPr/>
          </p:nvPicPr>
          <p:blipFill rotWithShape="1">
            <a:blip r:embed="rId4"/>
            <a:srcRect r="40281"/>
            <a:stretch/>
          </p:blipFill>
          <p:spPr>
            <a:xfrm>
              <a:off x="3638759" y="2819920"/>
              <a:ext cx="8337710" cy="3102578"/>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3998256-A2AE-5512-C849-25B059419FFA}"/>
                    </a:ext>
                  </a:extLst>
                </p:cNvPr>
                <p:cNvSpPr txBox="1"/>
                <p:nvPr/>
              </p:nvSpPr>
              <p:spPr>
                <a:xfrm>
                  <a:off x="76116" y="3429000"/>
                  <a:ext cx="3562643"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m>
                              <m:mPr>
                                <m:mcs>
                                  <m:mc>
                                    <m:mcPr>
                                      <m:count m:val="2"/>
                                      <m:mcJc m:val="center"/>
                                    </m:mcPr>
                                  </m:mc>
                                </m:mcs>
                                <m:ctrlPr>
                                  <a:rPr lang="en-US" sz="2000" i="1" smtClean="0">
                                    <a:latin typeface="Cambria Math" panose="02040503050406030204" pitchFamily="18" charset="0"/>
                                  </a:rPr>
                                </m:ctrlPr>
                              </m:mPr>
                              <m:mr>
                                <m:e>
                                  <m:m>
                                    <m:mPr>
                                      <m:mcs>
                                        <m:mc>
                                          <m:mcPr>
                                            <m:count m:val="2"/>
                                            <m:mcJc m:val="center"/>
                                          </m:mcPr>
                                        </m:mc>
                                      </m:mcs>
                                      <m:ctrlPr>
                                        <a:rPr lang="en-US" sz="2000" i="1" smtClean="0">
                                          <a:latin typeface="Cambria Math" panose="02040503050406030204" pitchFamily="18" charset="0"/>
                                        </a:rPr>
                                      </m:ctrlPr>
                                    </m:mPr>
                                    <m:m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0</m:t>
                                            </m:r>
                                          </m:sub>
                                        </m:sSub>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1</m:t>
                                            </m:r>
                                          </m:sub>
                                        </m:sSub>
                                      </m:e>
                                    </m:mr>
                                  </m:m>
                                </m:e>
                                <m:e>
                                  <m:m>
                                    <m:mPr>
                                      <m:mcs>
                                        <m:mc>
                                          <m:mcPr>
                                            <m:count m:val="2"/>
                                            <m:mcJc m:val="center"/>
                                          </m:mcPr>
                                        </m:mc>
                                      </m:mcs>
                                      <m:ctrlPr>
                                        <a:rPr lang="en-US" sz="2000" i="1" smtClean="0">
                                          <a:latin typeface="Cambria Math" panose="02040503050406030204" pitchFamily="18" charset="0"/>
                                        </a:rPr>
                                      </m:ctrlPr>
                                    </m:mPr>
                                    <m:mr>
                                      <m:e>
                                        <m:m>
                                          <m:mPr>
                                            <m:mcs>
                                              <m:mc>
                                                <m:mcPr>
                                                  <m:count m:val="2"/>
                                                  <m:mcJc m:val="center"/>
                                                </m:mcPr>
                                              </m:mc>
                                            </m:mcs>
                                            <m:ctrlPr>
                                              <a:rPr lang="en-US" sz="2000" i="1" smtClean="0">
                                                <a:latin typeface="Cambria Math" panose="02040503050406030204" pitchFamily="18" charset="0"/>
                                              </a:rPr>
                                            </m:ctrlPr>
                                          </m:mPr>
                                          <m:mr>
                                            <m:e>
                                              <m:m>
                                                <m:mPr>
                                                  <m:mcs>
                                                    <m:mc>
                                                      <m:mcPr>
                                                        <m:count m:val="2"/>
                                                        <m:mcJc m:val="center"/>
                                                      </m:mcPr>
                                                    </m:mc>
                                                  </m:mcs>
                                                  <m:ctrlPr>
                                                    <a:rPr lang="en-US" sz="2000" i="1" smtClean="0">
                                                      <a:latin typeface="Cambria Math" panose="02040503050406030204" pitchFamily="18" charset="0"/>
                                                    </a:rPr>
                                                  </m:ctrlPr>
                                                </m:mPr>
                                                <m:m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2</m:t>
                                                        </m:r>
                                                      </m:sub>
                                                    </m:sSub>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3</m:t>
                                                        </m:r>
                                                      </m:sub>
                                                    </m:sSub>
                                                  </m:e>
                                                </m:mr>
                                              </m:m>
                                            </m:e>
                                            <m:e>
                                              <m:m>
                                                <m:mPr>
                                                  <m:mcs>
                                                    <m:mc>
                                                      <m:mcPr>
                                                        <m:count m:val="2"/>
                                                        <m:mcJc m:val="center"/>
                                                      </m:mcPr>
                                                    </m:mc>
                                                  </m:mcs>
                                                  <m:ctrlPr>
                                                    <a:rPr lang="en-US" sz="2000" i="1" smtClean="0">
                                                      <a:latin typeface="Cambria Math" panose="02040503050406030204" pitchFamily="18" charset="0"/>
                                                    </a:rPr>
                                                  </m:ctrlPr>
                                                </m:mPr>
                                                <m:m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4</m:t>
                                                        </m:r>
                                                      </m:sub>
                                                    </m:sSub>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5</m:t>
                                                        </m:r>
                                                      </m:sub>
                                                    </m:sSub>
                                                  </m:e>
                                                </m:mr>
                                              </m:m>
                                            </m:e>
                                          </m:mr>
                                        </m:m>
                                      </m:e>
                                      <m:e/>
                                    </m:mr>
                                  </m:m>
                                </m:e>
                              </m:mr>
                            </m:m>
                          </m:e>
                        </m:d>
                      </m:oMath>
                    </m:oMathPara>
                  </a14:m>
                  <a:endParaRPr lang="en-US" sz="2000" dirty="0"/>
                </a:p>
              </p:txBody>
            </p:sp>
          </mc:Choice>
          <mc:Fallback xmlns="">
            <p:sp>
              <p:nvSpPr>
                <p:cNvPr id="10" name="TextBox 9">
                  <a:extLst>
                    <a:ext uri="{FF2B5EF4-FFF2-40B4-BE49-F238E27FC236}">
                      <a16:creationId xmlns:a16="http://schemas.microsoft.com/office/drawing/2014/main" id="{73998256-A2AE-5512-C849-25B059419FFA}"/>
                    </a:ext>
                  </a:extLst>
                </p:cNvPr>
                <p:cNvSpPr txBox="1">
                  <a:spLocks noRot="1" noChangeAspect="1" noMove="1" noResize="1" noEditPoints="1" noAdjustHandles="1" noChangeArrowheads="1" noChangeShapeType="1" noTextEdit="1"/>
                </p:cNvSpPr>
                <p:nvPr/>
              </p:nvSpPr>
              <p:spPr>
                <a:xfrm>
                  <a:off x="76116" y="3429000"/>
                  <a:ext cx="3562643" cy="400110"/>
                </a:xfrm>
                <a:prstGeom prst="rect">
                  <a:avLst/>
                </a:prstGeom>
                <a:blipFill>
                  <a:blip r:embed="rId5"/>
                  <a:stretch>
                    <a:fillRect b="-3125"/>
                  </a:stretch>
                </a:blipFill>
              </p:spPr>
              <p:txBody>
                <a:bodyPr/>
                <a:lstStyle/>
                <a:p>
                  <a:r>
                    <a:rPr lang="en-US">
                      <a:noFill/>
                    </a:rPr>
                    <a:t> </a:t>
                  </a:r>
                </a:p>
              </p:txBody>
            </p:sp>
          </mc:Fallback>
        </mc:AlternateContent>
      </p:grpSp>
    </p:spTree>
    <p:extLst>
      <p:ext uri="{BB962C8B-B14F-4D97-AF65-F5344CB8AC3E}">
        <p14:creationId xmlns:p14="http://schemas.microsoft.com/office/powerpoint/2010/main" val="2184086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36B6BB0-B975-3E4E-AB87-59BF2BDC39AD}"/>
                  </a:ext>
                </a:extLst>
              </p:cNvPr>
              <p:cNvSpPr txBox="1"/>
              <p:nvPr/>
            </p:nvSpPr>
            <p:spPr>
              <a:xfrm>
                <a:off x="2988128" y="1448284"/>
                <a:ext cx="6215743" cy="1679755"/>
              </a:xfrm>
              <a:prstGeom prst="rect">
                <a:avLst/>
              </a:prstGeom>
              <a:noFill/>
            </p:spPr>
            <p:txBody>
              <a:bodyPr wrap="square">
                <a:sp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ea typeface="Cambria Math" panose="02040503050406030204" pitchFamily="18" charset="0"/>
                          </a:rPr>
                          <m:t>𝜃</m:t>
                        </m:r>
                      </m:sub>
                    </m:sSub>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𝜃</m:t>
                        </m:r>
                      </m:e>
                      <m:sup>
                        <m:r>
                          <a:rPr lang="en-US" sz="2800" i="1">
                            <a:latin typeface="Cambria Math" panose="02040503050406030204" pitchFamily="18" charset="0"/>
                            <a:ea typeface="Cambria Math" panose="02040503050406030204" pitchFamily="18" charset="0"/>
                          </a:rPr>
                          <m:t>𝑇</m:t>
                        </m:r>
                      </m:sup>
                    </m:sSup>
                    <m:r>
                      <a:rPr lang="en-US" sz="2800" i="1">
                        <a:latin typeface="Cambria Math" panose="02040503050406030204" pitchFamily="18" charset="0"/>
                        <a:ea typeface="Cambria Math" panose="02040503050406030204" pitchFamily="18" charset="0"/>
                      </a:rPr>
                      <m:t>𝑥</m:t>
                    </m:r>
                    <m:r>
                      <a:rPr lang="en-US" sz="2800" i="1">
                        <a:latin typeface="Cambria Math" panose="02040503050406030204" pitchFamily="18" charset="0"/>
                      </a:rPr>
                      <m:t>=</m:t>
                    </m:r>
                    <m:d>
                      <m:dPr>
                        <m:begChr m:val="["/>
                        <m:endChr m:val="]"/>
                        <m:ctrlPr>
                          <a:rPr lang="en-US" sz="2800" i="1" smtClean="0">
                            <a:latin typeface="Cambria Math" panose="02040503050406030204" pitchFamily="18" charset="0"/>
                          </a:rPr>
                        </m:ctrlPr>
                      </m:dPr>
                      <m:e>
                        <m:m>
                          <m:mPr>
                            <m:mcs>
                              <m:mc>
                                <m:mcPr>
                                  <m:count m:val="2"/>
                                  <m:mcJc m:val="center"/>
                                </m:mcPr>
                              </m:mc>
                            </m:mcs>
                            <m:ctrlPr>
                              <a:rPr lang="en-US" sz="2800" i="1" smtClean="0">
                                <a:latin typeface="Cambria Math" panose="02040503050406030204" pitchFamily="18" charset="0"/>
                              </a:rPr>
                            </m:ctrlPr>
                          </m:mPr>
                          <m:mr>
                            <m:e>
                              <m:m>
                                <m:mPr>
                                  <m:mcs>
                                    <m:mc>
                                      <m:mcPr>
                                        <m:count m:val="2"/>
                                        <m:mcJc m:val="center"/>
                                      </m:mcPr>
                                    </m:mc>
                                  </m:mcs>
                                  <m:ctrlPr>
                                    <a:rPr lang="en-US" sz="2800" i="1" smtClean="0">
                                      <a:latin typeface="Cambria Math" panose="02040503050406030204" pitchFamily="18" charset="0"/>
                                    </a:rPr>
                                  </m:ctrlPr>
                                </m:mPr>
                                <m:m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ea typeface="Cambria Math" panose="02040503050406030204" pitchFamily="18" charset="0"/>
                                          </a:rPr>
                                          <m:t>0</m:t>
                                        </m:r>
                                      </m:sub>
                                    </m:sSub>
                                  </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1</m:t>
                                        </m:r>
                                      </m:sub>
                                    </m:sSub>
                                  </m:e>
                                </m:mr>
                              </m:m>
                            </m:e>
                            <m:e>
                              <m:m>
                                <m:mPr>
                                  <m:mcs>
                                    <m:mc>
                                      <m:mcPr>
                                        <m:count m:val="2"/>
                                        <m:mcJc m:val="center"/>
                                      </m:mcPr>
                                    </m:mc>
                                  </m:mcs>
                                  <m:ctrlPr>
                                    <a:rPr lang="en-US" sz="2800" i="1" smtClean="0">
                                      <a:latin typeface="Cambria Math" panose="02040503050406030204" pitchFamily="18" charset="0"/>
                                    </a:rPr>
                                  </m:ctrlPr>
                                </m:mPr>
                                <m:mr>
                                  <m:e>
                                    <m:r>
                                      <m:rPr>
                                        <m:brk m:alnAt="7"/>
                                      </m:rPr>
                                      <a:rPr lang="en-US" sz="2800" i="1" smtClean="0">
                                        <a:latin typeface="Cambria Math" panose="02040503050406030204" pitchFamily="18" charset="0"/>
                                      </a:rPr>
                                      <m:t>⋯</m:t>
                                    </m:r>
                                  </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𝑛</m:t>
                                        </m:r>
                                      </m:sub>
                                    </m:sSub>
                                  </m:e>
                                </m:mr>
                              </m:m>
                            </m:e>
                          </m:mr>
                        </m:m>
                      </m:e>
                    </m:d>
                  </m:oMath>
                </a14:m>
                <a:r>
                  <a:rPr lang="en-US" sz="2800" dirty="0">
                    <a:ea typeface="Cambria Math" panose="02040503050406030204" pitchFamily="18" charset="0"/>
                  </a:rPr>
                  <a:t> </a:t>
                </a:r>
                <a14:m>
                  <m:oMath xmlns:m="http://schemas.openxmlformats.org/officeDocument/2006/math">
                    <m:d>
                      <m:dPr>
                        <m:begChr m:val="["/>
                        <m:endChr m:val="]"/>
                        <m:ctrlPr>
                          <a:rPr lang="en-US" sz="2800" i="1">
                            <a:latin typeface="Cambria Math" panose="02040503050406030204" pitchFamily="18" charset="0"/>
                            <a:ea typeface="Cambria Math" panose="02040503050406030204" pitchFamily="18" charset="0"/>
                          </a:rPr>
                        </m:ctrlPr>
                      </m:dPr>
                      <m:e>
                        <m:m>
                          <m:mPr>
                            <m:mcs>
                              <m:mc>
                                <m:mcPr>
                                  <m:count m:val="1"/>
                                  <m:mcJc m:val="center"/>
                                </m:mcPr>
                              </m:mc>
                            </m:mcs>
                            <m:ctrlPr>
                              <a:rPr lang="en-US" sz="2800" i="1">
                                <a:latin typeface="Cambria Math" panose="02040503050406030204" pitchFamily="18" charset="0"/>
                                <a:ea typeface="Cambria Math" panose="02040503050406030204" pitchFamily="18" charset="0"/>
                              </a:rPr>
                            </m:ctrlPr>
                          </m:mPr>
                          <m:mr>
                            <m:e>
                              <m:m>
                                <m:mPr>
                                  <m:mcs>
                                    <m:mc>
                                      <m:mcPr>
                                        <m:count m:val="1"/>
                                        <m:mcJc m:val="center"/>
                                      </m:mcPr>
                                    </m:mc>
                                  </m:mcs>
                                  <m:ctrlPr>
                                    <a:rPr lang="en-US" sz="2800" i="1">
                                      <a:latin typeface="Cambria Math" panose="02040503050406030204" pitchFamily="18" charset="0"/>
                                      <a:ea typeface="Cambria Math" panose="02040503050406030204" pitchFamily="18" charset="0"/>
                                    </a:rPr>
                                  </m:ctrlPr>
                                </m:mPr>
                                <m:m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i="1">
                                            <a:latin typeface="Cambria Math" panose="02040503050406030204" pitchFamily="18" charset="0"/>
                                            <a:ea typeface="Cambria Math" panose="02040503050406030204" pitchFamily="18" charset="0"/>
                                          </a:rPr>
                                          <m:t>0</m:t>
                                        </m:r>
                                      </m:sub>
                                    </m:sSub>
                                  </m:e>
                                </m:mr>
                                <m:m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i="1">
                                            <a:latin typeface="Cambria Math" panose="02040503050406030204" pitchFamily="18" charset="0"/>
                                            <a:ea typeface="Cambria Math" panose="02040503050406030204" pitchFamily="18" charset="0"/>
                                          </a:rPr>
                                          <m:t>1</m:t>
                                        </m:r>
                                      </m:sub>
                                    </m:sSub>
                                  </m:e>
                                </m:mr>
                              </m:m>
                            </m:e>
                          </m:mr>
                          <m:mr>
                            <m:e>
                              <m:m>
                                <m:mPr>
                                  <m:mcs>
                                    <m:mc>
                                      <m:mcPr>
                                        <m:count m:val="1"/>
                                        <m:mcJc m:val="center"/>
                                      </m:mcPr>
                                    </m:mc>
                                  </m:mcs>
                                  <m:ctrlPr>
                                    <a:rPr lang="en-US" sz="2800" i="1">
                                      <a:latin typeface="Cambria Math" panose="02040503050406030204" pitchFamily="18" charset="0"/>
                                      <a:ea typeface="Cambria Math" panose="02040503050406030204" pitchFamily="18" charset="0"/>
                                    </a:rPr>
                                  </m:ctrlPr>
                                </m:mPr>
                                <m:mr>
                                  <m:e>
                                    <m:r>
                                      <m:rPr>
                                        <m:brk m:alnAt="7"/>
                                      </m:rPr>
                                      <a:rPr lang="en-US" sz="2800" i="1">
                                        <a:latin typeface="Cambria Math" panose="02040503050406030204" pitchFamily="18" charset="0"/>
                                        <a:ea typeface="Cambria Math" panose="02040503050406030204" pitchFamily="18" charset="0"/>
                                      </a:rPr>
                                      <m:t>⋮</m:t>
                                    </m:r>
                                  </m:e>
                                </m:mr>
                                <m:m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i="1">
                                            <a:latin typeface="Cambria Math" panose="02040503050406030204" pitchFamily="18" charset="0"/>
                                            <a:ea typeface="Cambria Math" panose="02040503050406030204" pitchFamily="18" charset="0"/>
                                          </a:rPr>
                                          <m:t>𝑛</m:t>
                                        </m:r>
                                      </m:sub>
                                    </m:sSub>
                                  </m:e>
                                </m:mr>
                              </m:m>
                            </m:e>
                          </m:mr>
                        </m:m>
                      </m:e>
                    </m:d>
                  </m:oMath>
                </a14:m>
                <a:endParaRPr lang="en-US" sz="2800" dirty="0"/>
              </a:p>
            </p:txBody>
          </p:sp>
        </mc:Choice>
        <mc:Fallback xmlns="">
          <p:sp>
            <p:nvSpPr>
              <p:cNvPr id="25" name="TextBox 24">
                <a:extLst>
                  <a:ext uri="{FF2B5EF4-FFF2-40B4-BE49-F238E27FC236}">
                    <a16:creationId xmlns:a16="http://schemas.microsoft.com/office/drawing/2014/main" id="{936B6BB0-B975-3E4E-AB87-59BF2BDC39AD}"/>
                  </a:ext>
                </a:extLst>
              </p:cNvPr>
              <p:cNvSpPr txBox="1">
                <a:spLocks noRot="1" noChangeAspect="1" noMove="1" noResize="1" noEditPoints="1" noAdjustHandles="1" noChangeArrowheads="1" noChangeShapeType="1" noTextEdit="1"/>
              </p:cNvSpPr>
              <p:nvPr/>
            </p:nvSpPr>
            <p:spPr>
              <a:xfrm>
                <a:off x="2988128" y="1448284"/>
                <a:ext cx="6215743" cy="1679755"/>
              </a:xfrm>
              <a:prstGeom prst="rect">
                <a:avLst/>
              </a:prstGeom>
              <a:blipFill>
                <a:blip r:embed="rId3"/>
                <a:stretch>
                  <a:fillRect l="-6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325E3FC-8A9D-ED8A-0600-1D9EA052F06E}"/>
                  </a:ext>
                </a:extLst>
              </p:cNvPr>
              <p:cNvSpPr txBox="1"/>
              <p:nvPr/>
            </p:nvSpPr>
            <p:spPr>
              <a:xfrm>
                <a:off x="1782533" y="3429000"/>
                <a:ext cx="8626931" cy="1679755"/>
              </a:xfrm>
              <a:prstGeom prst="rect">
                <a:avLst/>
              </a:prstGeom>
              <a:noFill/>
            </p:spPr>
            <p:txBody>
              <a:bodyPr wrap="square">
                <a:sp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ea typeface="Cambria Math" panose="02040503050406030204" pitchFamily="18" charset="0"/>
                          </a:rPr>
                          <m:t>𝜃</m:t>
                        </m:r>
                      </m:sub>
                    </m:sSub>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𝜃</m:t>
                        </m:r>
                      </m:e>
                      <m:sup>
                        <m:r>
                          <a:rPr lang="en-US" sz="2800" i="1">
                            <a:latin typeface="Cambria Math" panose="02040503050406030204" pitchFamily="18" charset="0"/>
                            <a:ea typeface="Cambria Math" panose="02040503050406030204" pitchFamily="18" charset="0"/>
                          </a:rPr>
                          <m:t>𝑇</m:t>
                        </m:r>
                      </m:sup>
                    </m:sSup>
                    <m:r>
                      <a:rPr lang="en-US" sz="2800" i="1">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r>
                      <a:rPr lang="en-US" sz="2800" i="1">
                        <a:latin typeface="Cambria Math" panose="02040503050406030204" pitchFamily="18" charset="0"/>
                      </a:rPr>
                      <m:t>=</m:t>
                    </m:r>
                    <m:d>
                      <m:dPr>
                        <m:begChr m:val="["/>
                        <m:endChr m:val="]"/>
                        <m:ctrlPr>
                          <a:rPr lang="en-US" sz="2800" i="1" smtClean="0">
                            <a:latin typeface="Cambria Math" panose="02040503050406030204" pitchFamily="18" charset="0"/>
                          </a:rPr>
                        </m:ctrlPr>
                      </m:dPr>
                      <m:e>
                        <m:m>
                          <m:mPr>
                            <m:mcs>
                              <m:mc>
                                <m:mcPr>
                                  <m:count m:val="2"/>
                                  <m:mcJc m:val="center"/>
                                </m:mcPr>
                              </m:mc>
                            </m:mcs>
                            <m:ctrlPr>
                              <a:rPr lang="en-US" sz="2800" i="1" smtClean="0">
                                <a:latin typeface="Cambria Math" panose="02040503050406030204" pitchFamily="18" charset="0"/>
                              </a:rPr>
                            </m:ctrlPr>
                          </m:mPr>
                          <m:mr>
                            <m:e>
                              <m:m>
                                <m:mPr>
                                  <m:mcs>
                                    <m:mc>
                                      <m:mcPr>
                                        <m:count m:val="2"/>
                                        <m:mcJc m:val="center"/>
                                      </m:mcPr>
                                    </m:mc>
                                  </m:mcs>
                                  <m:ctrlPr>
                                    <a:rPr lang="en-US" sz="2800" i="1" smtClean="0">
                                      <a:latin typeface="Cambria Math" panose="02040503050406030204" pitchFamily="18" charset="0"/>
                                    </a:rPr>
                                  </m:ctrlPr>
                                </m:mPr>
                                <m:m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ea typeface="Cambria Math" panose="02040503050406030204" pitchFamily="18" charset="0"/>
                                          </a:rPr>
                                          <m:t>0</m:t>
                                        </m:r>
                                      </m:sub>
                                    </m:sSub>
                                  </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1</m:t>
                                        </m:r>
                                      </m:sub>
                                    </m:sSub>
                                  </m:e>
                                </m:mr>
                              </m:m>
                            </m:e>
                            <m:e>
                              <m:m>
                                <m:mPr>
                                  <m:mcs>
                                    <m:mc>
                                      <m:mcPr>
                                        <m:count m:val="2"/>
                                        <m:mcJc m:val="center"/>
                                      </m:mcPr>
                                    </m:mc>
                                  </m:mcs>
                                  <m:ctrlPr>
                                    <a:rPr lang="en-US" sz="2800" i="1" smtClean="0">
                                      <a:latin typeface="Cambria Math" panose="02040503050406030204" pitchFamily="18" charset="0"/>
                                    </a:rPr>
                                  </m:ctrlPr>
                                </m:mPr>
                                <m:mr>
                                  <m:e>
                                    <m:r>
                                      <m:rPr>
                                        <m:brk m:alnAt="7"/>
                                      </m:rPr>
                                      <a:rPr lang="en-US" sz="2800" i="1" smtClean="0">
                                        <a:latin typeface="Cambria Math" panose="02040503050406030204" pitchFamily="18" charset="0"/>
                                      </a:rPr>
                                      <m:t>⋯</m:t>
                                    </m:r>
                                  </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𝑛</m:t>
                                        </m:r>
                                      </m:sub>
                                    </m:sSub>
                                  </m:e>
                                </m:mr>
                              </m:m>
                            </m:e>
                          </m:mr>
                        </m:m>
                      </m:e>
                    </m:d>
                  </m:oMath>
                </a14:m>
                <a:r>
                  <a:rPr lang="en-US" sz="2800" dirty="0">
                    <a:ea typeface="Cambria Math" panose="02040503050406030204" pitchFamily="18" charset="0"/>
                  </a:rPr>
                  <a:t> </a:t>
                </a:r>
                <a14:m>
                  <m:oMath xmlns:m="http://schemas.openxmlformats.org/officeDocument/2006/math">
                    <m:d>
                      <m:dPr>
                        <m:begChr m:val="["/>
                        <m:endChr m:val="]"/>
                        <m:ctrlPr>
                          <a:rPr lang="en-US" sz="2800" i="1">
                            <a:latin typeface="Cambria Math" panose="02040503050406030204" pitchFamily="18" charset="0"/>
                            <a:ea typeface="Cambria Math" panose="02040503050406030204" pitchFamily="18" charset="0"/>
                          </a:rPr>
                        </m:ctrlPr>
                      </m:dPr>
                      <m:e>
                        <m:m>
                          <m:mPr>
                            <m:mcs>
                              <m:mc>
                                <m:mcPr>
                                  <m:count m:val="1"/>
                                  <m:mcJc m:val="center"/>
                                </m:mcPr>
                              </m:mc>
                            </m:mcs>
                            <m:ctrlPr>
                              <a:rPr lang="en-US" sz="2800" i="1">
                                <a:latin typeface="Cambria Math" panose="02040503050406030204" pitchFamily="18" charset="0"/>
                                <a:ea typeface="Cambria Math" panose="02040503050406030204" pitchFamily="18" charset="0"/>
                              </a:rPr>
                            </m:ctrlPr>
                          </m:mPr>
                          <m:mr>
                            <m:e>
                              <m:m>
                                <m:mPr>
                                  <m:mcs>
                                    <m:mc>
                                      <m:mcPr>
                                        <m:count m:val="1"/>
                                        <m:mcJc m:val="center"/>
                                      </m:mcPr>
                                    </m:mc>
                                  </m:mcs>
                                  <m:ctrlPr>
                                    <a:rPr lang="en-US" sz="2800" i="1">
                                      <a:latin typeface="Cambria Math" panose="02040503050406030204" pitchFamily="18" charset="0"/>
                                      <a:ea typeface="Cambria Math" panose="02040503050406030204" pitchFamily="18" charset="0"/>
                                    </a:rPr>
                                  </m:ctrlPr>
                                </m:mPr>
                                <m:m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i="1">
                                            <a:latin typeface="Cambria Math" panose="02040503050406030204" pitchFamily="18" charset="0"/>
                                            <a:ea typeface="Cambria Math" panose="02040503050406030204" pitchFamily="18" charset="0"/>
                                          </a:rPr>
                                          <m:t>0</m:t>
                                        </m:r>
                                      </m:sub>
                                    </m:sSub>
                                  </m:e>
                                </m:mr>
                                <m:m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i="1">
                                            <a:latin typeface="Cambria Math" panose="02040503050406030204" pitchFamily="18" charset="0"/>
                                            <a:ea typeface="Cambria Math" panose="02040503050406030204" pitchFamily="18" charset="0"/>
                                          </a:rPr>
                                          <m:t>1</m:t>
                                        </m:r>
                                      </m:sub>
                                    </m:sSub>
                                  </m:e>
                                </m:mr>
                              </m:m>
                            </m:e>
                          </m:mr>
                          <m:mr>
                            <m:e>
                              <m:m>
                                <m:mPr>
                                  <m:mcs>
                                    <m:mc>
                                      <m:mcPr>
                                        <m:count m:val="1"/>
                                        <m:mcJc m:val="center"/>
                                      </m:mcPr>
                                    </m:mc>
                                  </m:mcs>
                                  <m:ctrlPr>
                                    <a:rPr lang="en-US" sz="2800" i="1">
                                      <a:latin typeface="Cambria Math" panose="02040503050406030204" pitchFamily="18" charset="0"/>
                                      <a:ea typeface="Cambria Math" panose="02040503050406030204" pitchFamily="18" charset="0"/>
                                    </a:rPr>
                                  </m:ctrlPr>
                                </m:mPr>
                                <m:mr>
                                  <m:e>
                                    <m:r>
                                      <m:rPr>
                                        <m:brk m:alnAt="7"/>
                                      </m:rPr>
                                      <a:rPr lang="en-US" sz="2800" i="1">
                                        <a:latin typeface="Cambria Math" panose="02040503050406030204" pitchFamily="18" charset="0"/>
                                        <a:ea typeface="Cambria Math" panose="02040503050406030204" pitchFamily="18" charset="0"/>
                                      </a:rPr>
                                      <m:t>⋮</m:t>
                                    </m:r>
                                  </m:e>
                                </m:mr>
                                <m:m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i="1">
                                            <a:latin typeface="Cambria Math" panose="02040503050406030204" pitchFamily="18" charset="0"/>
                                            <a:ea typeface="Cambria Math" panose="02040503050406030204" pitchFamily="18" charset="0"/>
                                          </a:rPr>
                                          <m:t>𝑛</m:t>
                                        </m:r>
                                      </m:sub>
                                    </m:sSub>
                                  </m:e>
                                </m:mr>
                              </m:m>
                            </m:e>
                          </m:mr>
                        </m:m>
                      </m:e>
                    </m:d>
                    <m:r>
                      <a:rPr lang="en-US" sz="2800" i="1">
                        <a:latin typeface="Cambria Math" panose="02040503050406030204" pitchFamily="18" charset="0"/>
                        <a:ea typeface="Cambria Math" panose="02040503050406030204" pitchFamily="18" charset="0"/>
                      </a:rPr>
                      <m:t>−</m:t>
                    </m:r>
                    <m:d>
                      <m:dPr>
                        <m:begChr m:val="["/>
                        <m:endChr m:val="]"/>
                        <m:ctrlPr>
                          <a:rPr lang="en-US" sz="2800" i="1">
                            <a:latin typeface="Cambria Math" panose="02040503050406030204" pitchFamily="18" charset="0"/>
                            <a:ea typeface="Cambria Math" panose="02040503050406030204" pitchFamily="18" charset="0"/>
                          </a:rPr>
                        </m:ctrlPr>
                      </m:dPr>
                      <m:e>
                        <m:m>
                          <m:mPr>
                            <m:mcs>
                              <m:mc>
                                <m:mcPr>
                                  <m:count m:val="1"/>
                                  <m:mcJc m:val="center"/>
                                </m:mcPr>
                              </m:mc>
                            </m:mcs>
                            <m:ctrlPr>
                              <a:rPr lang="en-US" sz="2800" i="1">
                                <a:latin typeface="Cambria Math" panose="02040503050406030204" pitchFamily="18" charset="0"/>
                                <a:ea typeface="Cambria Math" panose="02040503050406030204" pitchFamily="18" charset="0"/>
                              </a:rPr>
                            </m:ctrlPr>
                          </m:mPr>
                          <m:m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𝑦</m:t>
                                  </m:r>
                                </m:e>
                                <m:sub>
                                  <m:r>
                                    <a:rPr lang="en-US" sz="2800" i="1">
                                      <a:latin typeface="Cambria Math" panose="02040503050406030204" pitchFamily="18" charset="0"/>
                                      <a:ea typeface="Cambria Math" panose="02040503050406030204" pitchFamily="18" charset="0"/>
                                    </a:rPr>
                                    <m:t>0</m:t>
                                  </m:r>
                                </m:sub>
                              </m:sSub>
                            </m:e>
                          </m:mr>
                          <m:m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𝑦</m:t>
                                  </m:r>
                                </m:e>
                                <m:sub>
                                  <m:r>
                                    <a:rPr lang="en-US" sz="2800" i="1">
                                      <a:latin typeface="Cambria Math" panose="02040503050406030204" pitchFamily="18" charset="0"/>
                                      <a:ea typeface="Cambria Math" panose="02040503050406030204" pitchFamily="18" charset="0"/>
                                    </a:rPr>
                                    <m:t>0</m:t>
                                  </m:r>
                                </m:sub>
                              </m:sSub>
                            </m:e>
                          </m:mr>
                          <m:mr>
                            <m:e>
                              <m:m>
                                <m:mPr>
                                  <m:mcs>
                                    <m:mc>
                                      <m:mcPr>
                                        <m:count m:val="1"/>
                                        <m:mcJc m:val="center"/>
                                      </m:mcPr>
                                    </m:mc>
                                  </m:mcs>
                                  <m:ctrlPr>
                                    <a:rPr lang="en-US" sz="2800" i="1">
                                      <a:latin typeface="Cambria Math" panose="02040503050406030204" pitchFamily="18" charset="0"/>
                                      <a:ea typeface="Cambria Math" panose="02040503050406030204" pitchFamily="18" charset="0"/>
                                    </a:rPr>
                                  </m:ctrlPr>
                                </m:mPr>
                                <m:mr>
                                  <m:e>
                                    <m:r>
                                      <m:rPr>
                                        <m:brk m:alnAt="7"/>
                                      </m:rPr>
                                      <a:rPr lang="en-US" sz="2800" i="1">
                                        <a:latin typeface="Cambria Math" panose="02040503050406030204" pitchFamily="18" charset="0"/>
                                        <a:ea typeface="Cambria Math" panose="02040503050406030204" pitchFamily="18" charset="0"/>
                                      </a:rPr>
                                      <m:t>⋮</m:t>
                                    </m:r>
                                  </m:e>
                                </m:mr>
                                <m:m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𝑦</m:t>
                                        </m:r>
                                      </m:e>
                                      <m:sub>
                                        <m:r>
                                          <a:rPr lang="en-US" sz="2800" i="1">
                                            <a:latin typeface="Cambria Math" panose="02040503050406030204" pitchFamily="18" charset="0"/>
                                            <a:ea typeface="Cambria Math" panose="02040503050406030204" pitchFamily="18" charset="0"/>
                                          </a:rPr>
                                          <m:t>𝑛</m:t>
                                        </m:r>
                                      </m:sub>
                                    </m:sSub>
                                  </m:e>
                                </m:mr>
                              </m:m>
                            </m:e>
                          </m:mr>
                        </m:m>
                      </m:e>
                    </m:d>
                  </m:oMath>
                </a14:m>
                <a:endParaRPr lang="en-US" sz="2800" dirty="0"/>
              </a:p>
            </p:txBody>
          </p:sp>
        </mc:Choice>
        <mc:Fallback xmlns="">
          <p:sp>
            <p:nvSpPr>
              <p:cNvPr id="4" name="TextBox 3">
                <a:extLst>
                  <a:ext uri="{FF2B5EF4-FFF2-40B4-BE49-F238E27FC236}">
                    <a16:creationId xmlns:a16="http://schemas.microsoft.com/office/drawing/2014/main" id="{6325E3FC-8A9D-ED8A-0600-1D9EA052F06E}"/>
                  </a:ext>
                </a:extLst>
              </p:cNvPr>
              <p:cNvSpPr txBox="1">
                <a:spLocks noRot="1" noChangeAspect="1" noMove="1" noResize="1" noEditPoints="1" noAdjustHandles="1" noChangeArrowheads="1" noChangeShapeType="1" noTextEdit="1"/>
              </p:cNvSpPr>
              <p:nvPr/>
            </p:nvSpPr>
            <p:spPr>
              <a:xfrm>
                <a:off x="1782533" y="3429000"/>
                <a:ext cx="8626931" cy="1679755"/>
              </a:xfrm>
              <a:prstGeom prst="rect">
                <a:avLst/>
              </a:prstGeom>
              <a:blipFill>
                <a:blip r:embed="rId4"/>
                <a:stretch>
                  <a:fillRect l="-441" b="-3008"/>
                </a:stretch>
              </a:blipFill>
            </p:spPr>
            <p:txBody>
              <a:bodyPr/>
              <a:lstStyle/>
              <a:p>
                <a:r>
                  <a:rPr lang="en-US">
                    <a:noFill/>
                  </a:rPr>
                  <a:t> </a:t>
                </a:r>
              </a:p>
            </p:txBody>
          </p:sp>
        </mc:Fallback>
      </mc:AlternateContent>
    </p:spTree>
    <p:extLst>
      <p:ext uri="{BB962C8B-B14F-4D97-AF65-F5344CB8AC3E}">
        <p14:creationId xmlns:p14="http://schemas.microsoft.com/office/powerpoint/2010/main" val="43896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CFF6FB7-1FC0-E1F7-BFD3-A7ADE4129F13}"/>
              </a:ext>
            </a:extLst>
          </p:cNvPr>
          <p:cNvGrpSpPr/>
          <p:nvPr/>
        </p:nvGrpSpPr>
        <p:grpSpPr>
          <a:xfrm>
            <a:off x="0" y="2038925"/>
            <a:ext cx="11900353" cy="3102578"/>
            <a:chOff x="76116" y="2819920"/>
            <a:chExt cx="11900353" cy="3102578"/>
          </a:xfrm>
        </p:grpSpPr>
        <p:pic>
          <p:nvPicPr>
            <p:cNvPr id="7" name="Picture 6" descr="Table&#10;&#10;Description automatically generated">
              <a:extLst>
                <a:ext uri="{FF2B5EF4-FFF2-40B4-BE49-F238E27FC236}">
                  <a16:creationId xmlns:a16="http://schemas.microsoft.com/office/drawing/2014/main" id="{A276AACA-5294-40C7-02A4-E9C70F225164}"/>
                </a:ext>
              </a:extLst>
            </p:cNvPr>
            <p:cNvPicPr>
              <a:picLocks noChangeAspect="1"/>
            </p:cNvPicPr>
            <p:nvPr/>
          </p:nvPicPr>
          <p:blipFill rotWithShape="1">
            <a:blip r:embed="rId3"/>
            <a:srcRect r="40281"/>
            <a:stretch/>
          </p:blipFill>
          <p:spPr>
            <a:xfrm>
              <a:off x="3638759" y="2819920"/>
              <a:ext cx="8337710" cy="3102578"/>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3998256-A2AE-5512-C849-25B059419FFA}"/>
                    </a:ext>
                  </a:extLst>
                </p:cNvPr>
                <p:cNvSpPr txBox="1"/>
                <p:nvPr/>
              </p:nvSpPr>
              <p:spPr>
                <a:xfrm>
                  <a:off x="76116" y="3429000"/>
                  <a:ext cx="3562643"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m>
                              <m:mPr>
                                <m:mcs>
                                  <m:mc>
                                    <m:mcPr>
                                      <m:count m:val="2"/>
                                      <m:mcJc m:val="center"/>
                                    </m:mcPr>
                                  </m:mc>
                                </m:mcs>
                                <m:ctrlPr>
                                  <a:rPr lang="en-US" sz="2000" i="1" smtClean="0">
                                    <a:latin typeface="Cambria Math" panose="02040503050406030204" pitchFamily="18" charset="0"/>
                                  </a:rPr>
                                </m:ctrlPr>
                              </m:mPr>
                              <m:mr>
                                <m:e>
                                  <m:m>
                                    <m:mPr>
                                      <m:mcs>
                                        <m:mc>
                                          <m:mcPr>
                                            <m:count m:val="2"/>
                                            <m:mcJc m:val="center"/>
                                          </m:mcPr>
                                        </m:mc>
                                      </m:mcs>
                                      <m:ctrlPr>
                                        <a:rPr lang="en-US" sz="2000" i="1" smtClean="0">
                                          <a:latin typeface="Cambria Math" panose="02040503050406030204" pitchFamily="18" charset="0"/>
                                        </a:rPr>
                                      </m:ctrlPr>
                                    </m:mPr>
                                    <m:m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0</m:t>
                                            </m:r>
                                          </m:sub>
                                        </m:sSub>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1</m:t>
                                            </m:r>
                                          </m:sub>
                                        </m:sSub>
                                      </m:e>
                                    </m:mr>
                                  </m:m>
                                </m:e>
                                <m:e>
                                  <m:m>
                                    <m:mPr>
                                      <m:mcs>
                                        <m:mc>
                                          <m:mcPr>
                                            <m:count m:val="2"/>
                                            <m:mcJc m:val="center"/>
                                          </m:mcPr>
                                        </m:mc>
                                      </m:mcs>
                                      <m:ctrlPr>
                                        <a:rPr lang="en-US" sz="2000" i="1" smtClean="0">
                                          <a:latin typeface="Cambria Math" panose="02040503050406030204" pitchFamily="18" charset="0"/>
                                        </a:rPr>
                                      </m:ctrlPr>
                                    </m:mPr>
                                    <m:mr>
                                      <m:e>
                                        <m:m>
                                          <m:mPr>
                                            <m:mcs>
                                              <m:mc>
                                                <m:mcPr>
                                                  <m:count m:val="2"/>
                                                  <m:mcJc m:val="center"/>
                                                </m:mcPr>
                                              </m:mc>
                                            </m:mcs>
                                            <m:ctrlPr>
                                              <a:rPr lang="en-US" sz="2000" i="1" smtClean="0">
                                                <a:latin typeface="Cambria Math" panose="02040503050406030204" pitchFamily="18" charset="0"/>
                                              </a:rPr>
                                            </m:ctrlPr>
                                          </m:mPr>
                                          <m:mr>
                                            <m:e>
                                              <m:m>
                                                <m:mPr>
                                                  <m:mcs>
                                                    <m:mc>
                                                      <m:mcPr>
                                                        <m:count m:val="2"/>
                                                        <m:mcJc m:val="center"/>
                                                      </m:mcPr>
                                                    </m:mc>
                                                  </m:mcs>
                                                  <m:ctrlPr>
                                                    <a:rPr lang="en-US" sz="2000" i="1" smtClean="0">
                                                      <a:latin typeface="Cambria Math" panose="02040503050406030204" pitchFamily="18" charset="0"/>
                                                    </a:rPr>
                                                  </m:ctrlPr>
                                                </m:mPr>
                                                <m:m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2</m:t>
                                                        </m:r>
                                                      </m:sub>
                                                    </m:sSub>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3</m:t>
                                                        </m:r>
                                                      </m:sub>
                                                    </m:sSub>
                                                  </m:e>
                                                </m:mr>
                                              </m:m>
                                            </m:e>
                                            <m:e>
                                              <m:m>
                                                <m:mPr>
                                                  <m:mcs>
                                                    <m:mc>
                                                      <m:mcPr>
                                                        <m:count m:val="2"/>
                                                        <m:mcJc m:val="center"/>
                                                      </m:mcPr>
                                                    </m:mc>
                                                  </m:mcs>
                                                  <m:ctrlPr>
                                                    <a:rPr lang="en-US" sz="2000" i="1" smtClean="0">
                                                      <a:latin typeface="Cambria Math" panose="02040503050406030204" pitchFamily="18" charset="0"/>
                                                    </a:rPr>
                                                  </m:ctrlPr>
                                                </m:mPr>
                                                <m:m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4</m:t>
                                                        </m:r>
                                                      </m:sub>
                                                    </m:sSub>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5</m:t>
                                                        </m:r>
                                                      </m:sub>
                                                    </m:sSub>
                                                  </m:e>
                                                </m:mr>
                                              </m:m>
                                            </m:e>
                                          </m:mr>
                                        </m:m>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6</m:t>
                                            </m:r>
                                          </m:sub>
                                        </m:sSub>
                                      </m:e>
                                    </m:mr>
                                  </m:m>
                                </m:e>
                              </m:mr>
                            </m:m>
                          </m:e>
                        </m:d>
                      </m:oMath>
                    </m:oMathPara>
                  </a14:m>
                  <a:endParaRPr lang="en-US" sz="2000" dirty="0"/>
                </a:p>
              </p:txBody>
            </p:sp>
          </mc:Choice>
          <mc:Fallback xmlns="">
            <p:sp>
              <p:nvSpPr>
                <p:cNvPr id="10" name="TextBox 9">
                  <a:extLst>
                    <a:ext uri="{FF2B5EF4-FFF2-40B4-BE49-F238E27FC236}">
                      <a16:creationId xmlns:a16="http://schemas.microsoft.com/office/drawing/2014/main" id="{73998256-A2AE-5512-C849-25B059419FFA}"/>
                    </a:ext>
                  </a:extLst>
                </p:cNvPr>
                <p:cNvSpPr txBox="1">
                  <a:spLocks noRot="1" noChangeAspect="1" noMove="1" noResize="1" noEditPoints="1" noAdjustHandles="1" noChangeArrowheads="1" noChangeShapeType="1" noTextEdit="1"/>
                </p:cNvSpPr>
                <p:nvPr/>
              </p:nvSpPr>
              <p:spPr>
                <a:xfrm>
                  <a:off x="76116" y="3429000"/>
                  <a:ext cx="3562643" cy="400110"/>
                </a:xfrm>
                <a:prstGeom prst="rect">
                  <a:avLst/>
                </a:prstGeom>
                <a:blipFill>
                  <a:blip r:embed="rId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384B4F0-7478-3BEB-0166-D170E54024C3}"/>
                  </a:ext>
                </a:extLst>
              </p:cNvPr>
              <p:cNvSpPr txBox="1"/>
              <p:nvPr/>
            </p:nvSpPr>
            <p:spPr>
              <a:xfrm>
                <a:off x="2406124" y="450254"/>
                <a:ext cx="7379752" cy="12662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𝐽</m:t>
                      </m:r>
                      <m:d>
                        <m:dPr>
                          <m:ctrlPr>
                            <a:rPr lang="en-US" sz="2800" b="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𝑛</m:t>
                              </m:r>
                            </m:sub>
                          </m:sSub>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i="1" smtClean="0">
                              <a:latin typeface="Cambria Math" panose="02040503050406030204" pitchFamily="18" charset="0"/>
                            </a:rPr>
                            <m:t>1</m:t>
                          </m:r>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nary>
                        <m:naryPr>
                          <m:chr m:val="∑"/>
                          <m:ctrlPr>
                            <a:rPr lang="en-US" sz="2800" b="0" i="1" smtClean="0">
                              <a:latin typeface="Cambria Math" panose="02040503050406030204" pitchFamily="18" charset="0"/>
                            </a:rPr>
                          </m:ctrlPr>
                        </m:naryPr>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𝑚</m:t>
                          </m:r>
                        </m:sup>
                        <m:e>
                          <m:sSup>
                            <m:sSupPr>
                              <m:ctrlPr>
                                <a:rPr lang="en-US" sz="2800" b="0" i="1" smtClean="0">
                                  <a:latin typeface="Cambria Math" panose="02040503050406030204" pitchFamily="18" charset="0"/>
                                </a:rPr>
                              </m:ctrlPr>
                            </m:sSupPr>
                            <m:e>
                              <m:d>
                                <m:dPr>
                                  <m:begChr m:val="["/>
                                  <m:endChr m:val="]"/>
                                  <m:ctrlPr>
                                    <a:rPr lang="en-US" sz="2800" b="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ea typeface="Cambria Math" panose="02040503050406030204" pitchFamily="18" charset="0"/>
                                        </a:rPr>
                                        <m:t>𝜃</m:t>
                                      </m:r>
                                    </m:sub>
                                  </m:sSub>
                                  <m:d>
                                    <m:dPr>
                                      <m:ctrlPr>
                                        <a:rPr lang="en-US" sz="2800" i="1">
                                          <a:latin typeface="Cambria Math" panose="02040503050406030204" pitchFamily="18" charset="0"/>
                                        </a:rPr>
                                      </m:ctrlPr>
                                    </m:dPr>
                                    <m:e>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smtClean="0">
                                              <a:latin typeface="Cambria Math" panose="02040503050406030204" pitchFamily="18" charset="0"/>
                                            </a:rPr>
                                            <m:t>)</m:t>
                                          </m:r>
                                        </m:sup>
                                      </m:sSup>
                                    </m:e>
                                  </m:d>
                                  <m:r>
                                    <a:rPr lang="en-US" sz="2800" i="1">
                                      <a:latin typeface="Cambria Math" panose="02040503050406030204" pitchFamily="18" charset="0"/>
                                    </a:rPr>
                                    <m:t>−</m:t>
                                  </m:r>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𝑦</m:t>
                                      </m:r>
                                    </m:e>
                                    <m:sup>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smtClean="0">
                                          <a:latin typeface="Cambria Math" panose="02040503050406030204" pitchFamily="18" charset="0"/>
                                        </a:rPr>
                                        <m:t>)</m:t>
                                      </m:r>
                                    </m:sup>
                                  </m:sSup>
                                </m:e>
                              </m:d>
                            </m:e>
                            <m:sup>
                              <m:r>
                                <a:rPr lang="en-US" sz="2800" b="0" i="1" smtClean="0">
                                  <a:latin typeface="Cambria Math" panose="02040503050406030204" pitchFamily="18" charset="0"/>
                                </a:rPr>
                                <m:t>2</m:t>
                              </m:r>
                            </m:sup>
                          </m:sSup>
                        </m:e>
                      </m:nary>
                    </m:oMath>
                  </m:oMathPara>
                </a14:m>
                <a:endParaRPr lang="en-US" sz="2800" dirty="0"/>
              </a:p>
            </p:txBody>
          </p:sp>
        </mc:Choice>
        <mc:Fallback xmlns="">
          <p:sp>
            <p:nvSpPr>
              <p:cNvPr id="4" name="TextBox 3">
                <a:extLst>
                  <a:ext uri="{FF2B5EF4-FFF2-40B4-BE49-F238E27FC236}">
                    <a16:creationId xmlns:a16="http://schemas.microsoft.com/office/drawing/2014/main" id="{C384B4F0-7478-3BEB-0166-D170E54024C3}"/>
                  </a:ext>
                </a:extLst>
              </p:cNvPr>
              <p:cNvSpPr txBox="1">
                <a:spLocks noRot="1" noChangeAspect="1" noMove="1" noResize="1" noEditPoints="1" noAdjustHandles="1" noChangeArrowheads="1" noChangeShapeType="1" noTextEdit="1"/>
              </p:cNvSpPr>
              <p:nvPr/>
            </p:nvSpPr>
            <p:spPr>
              <a:xfrm>
                <a:off x="2406124" y="450254"/>
                <a:ext cx="7379752" cy="1266244"/>
              </a:xfrm>
              <a:prstGeom prst="rect">
                <a:avLst/>
              </a:prstGeom>
              <a:blipFill>
                <a:blip r:embed="rId5"/>
                <a:stretch>
                  <a:fillRect t="-105941" b="-162376"/>
                </a:stretch>
              </a:blipFill>
            </p:spPr>
            <p:txBody>
              <a:bodyPr/>
              <a:lstStyle/>
              <a:p>
                <a:r>
                  <a:rPr lang="en-US">
                    <a:noFill/>
                  </a:rPr>
                  <a:t> </a:t>
                </a:r>
              </a:p>
            </p:txBody>
          </p:sp>
        </mc:Fallback>
      </mc:AlternateContent>
      <p:sp>
        <p:nvSpPr>
          <p:cNvPr id="5" name="Rounded Rectangle 4">
            <a:extLst>
              <a:ext uri="{FF2B5EF4-FFF2-40B4-BE49-F238E27FC236}">
                <a16:creationId xmlns:a16="http://schemas.microsoft.com/office/drawing/2014/main" id="{1041BE2B-3A56-3B7A-5F2D-2701E99C1296}"/>
              </a:ext>
            </a:extLst>
          </p:cNvPr>
          <p:cNvSpPr/>
          <p:nvPr/>
        </p:nvSpPr>
        <p:spPr>
          <a:xfrm>
            <a:off x="6709719" y="704335"/>
            <a:ext cx="1334530" cy="729049"/>
          </a:xfrm>
          <a:prstGeom prst="roundRect">
            <a:avLst/>
          </a:prstGeom>
          <a:solidFill>
            <a:srgbClr val="548235">
              <a:alpha val="25098"/>
            </a:srgbClr>
          </a:solid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16A5A5C5-907B-4D2B-46DC-D260B7D25643}"/>
              </a:ext>
            </a:extLst>
          </p:cNvPr>
          <p:cNvSpPr/>
          <p:nvPr/>
        </p:nvSpPr>
        <p:spPr>
          <a:xfrm>
            <a:off x="3847069" y="4501979"/>
            <a:ext cx="8053283" cy="329513"/>
          </a:xfrm>
          <a:prstGeom prst="roundRect">
            <a:avLst/>
          </a:prstGeom>
          <a:solidFill>
            <a:srgbClr val="548235">
              <a:alpha val="25098"/>
            </a:srgbClr>
          </a:solid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90782D49-BD57-1223-0807-9E69240CF66B}"/>
              </a:ext>
            </a:extLst>
          </p:cNvPr>
          <p:cNvSpPr/>
          <p:nvPr/>
        </p:nvSpPr>
        <p:spPr>
          <a:xfrm>
            <a:off x="8353168" y="704335"/>
            <a:ext cx="712860" cy="729049"/>
          </a:xfrm>
          <a:prstGeom prst="roundRect">
            <a:avLst/>
          </a:prstGeom>
          <a:solidFill>
            <a:srgbClr val="548235">
              <a:alpha val="25098"/>
            </a:srgbClr>
          </a:solid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9DD4B5D3-60C8-0A9E-9255-160B8A007487}"/>
              </a:ext>
            </a:extLst>
          </p:cNvPr>
          <p:cNvSpPr/>
          <p:nvPr/>
        </p:nvSpPr>
        <p:spPr>
          <a:xfrm>
            <a:off x="6712175" y="704335"/>
            <a:ext cx="2356309" cy="729049"/>
          </a:xfrm>
          <a:prstGeom prst="roundRect">
            <a:avLst/>
          </a:prstGeom>
          <a:solidFill>
            <a:srgbClr val="548235">
              <a:alpha val="25098"/>
            </a:srgbClr>
          </a:solid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078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9" presetClass="exit" presetSubtype="0" fill="hold" grpId="1" nodeType="withEffect">
                                  <p:stCondLst>
                                    <p:cond delay="0"/>
                                  </p:stCondLst>
                                  <p:childTnLst>
                                    <p:animEffect transition="out" filter="dissolv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par>
                                <p:cTn id="21" presetID="9" presetClass="exit" presetSubtype="0" fill="hold" grpId="1" nodeType="withEffect">
                                  <p:stCondLst>
                                    <p:cond delay="0"/>
                                  </p:stCondLst>
                                  <p:childTnLst>
                                    <p:animEffect transition="out" filter="dissolv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par>
                                <p:cTn id="29" presetID="9" presetClass="exit" presetSubtype="0" fill="hold" grpId="1" nodeType="withEffect">
                                  <p:stCondLst>
                                    <p:cond delay="0"/>
                                  </p:stCondLst>
                                  <p:childTnLst>
                                    <p:animEffect transition="out" filter="dissolv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P spid="8" grpId="1"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AAE95FF-FD73-4F1D-62DC-0429576B55F0}"/>
                  </a:ext>
                </a:extLst>
              </p:cNvPr>
              <p:cNvSpPr txBox="1"/>
              <p:nvPr/>
            </p:nvSpPr>
            <p:spPr>
              <a:xfrm>
                <a:off x="2001098" y="516882"/>
                <a:ext cx="7379752" cy="12662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𝐽</m:t>
                      </m:r>
                      <m:d>
                        <m:dPr>
                          <m:ctrlPr>
                            <a:rPr lang="en-US" sz="2800" b="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𝑛</m:t>
                              </m:r>
                            </m:sub>
                          </m:sSub>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i="1" smtClean="0">
                              <a:latin typeface="Cambria Math" panose="02040503050406030204" pitchFamily="18" charset="0"/>
                            </a:rPr>
                            <m:t>1</m:t>
                          </m:r>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nary>
                        <m:naryPr>
                          <m:chr m:val="∑"/>
                          <m:ctrlPr>
                            <a:rPr lang="en-US" sz="2800" b="0" i="1" smtClean="0">
                              <a:latin typeface="Cambria Math" panose="02040503050406030204" pitchFamily="18" charset="0"/>
                            </a:rPr>
                          </m:ctrlPr>
                        </m:naryPr>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𝑚</m:t>
                          </m:r>
                        </m:sup>
                        <m:e>
                          <m:sSup>
                            <m:sSupPr>
                              <m:ctrlPr>
                                <a:rPr lang="en-US" sz="2800" b="0" i="1" smtClean="0">
                                  <a:latin typeface="Cambria Math" panose="02040503050406030204" pitchFamily="18" charset="0"/>
                                </a:rPr>
                              </m:ctrlPr>
                            </m:sSupPr>
                            <m:e>
                              <m:d>
                                <m:dPr>
                                  <m:begChr m:val="["/>
                                  <m:endChr m:val="]"/>
                                  <m:ctrlPr>
                                    <a:rPr lang="en-US" sz="2800" b="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ea typeface="Cambria Math" panose="02040503050406030204" pitchFamily="18" charset="0"/>
                                        </a:rPr>
                                        <m:t>𝜃</m:t>
                                      </m:r>
                                    </m:sub>
                                  </m:sSub>
                                  <m:d>
                                    <m:dPr>
                                      <m:ctrlPr>
                                        <a:rPr lang="en-US" sz="2800" i="1">
                                          <a:latin typeface="Cambria Math" panose="02040503050406030204" pitchFamily="18" charset="0"/>
                                        </a:rPr>
                                      </m:ctrlPr>
                                    </m:dPr>
                                    <m:e>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smtClean="0">
                                              <a:latin typeface="Cambria Math" panose="02040503050406030204" pitchFamily="18" charset="0"/>
                                            </a:rPr>
                                            <m:t>)</m:t>
                                          </m:r>
                                        </m:sup>
                                      </m:sSup>
                                    </m:e>
                                  </m:d>
                                  <m:r>
                                    <a:rPr lang="en-US" sz="2800" i="1">
                                      <a:latin typeface="Cambria Math" panose="02040503050406030204" pitchFamily="18" charset="0"/>
                                    </a:rPr>
                                    <m:t>−</m:t>
                                  </m:r>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𝑦</m:t>
                                      </m:r>
                                    </m:e>
                                    <m:sup>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smtClean="0">
                                          <a:latin typeface="Cambria Math" panose="02040503050406030204" pitchFamily="18" charset="0"/>
                                        </a:rPr>
                                        <m:t>)</m:t>
                                      </m:r>
                                    </m:sup>
                                  </m:sSup>
                                </m:e>
                              </m:d>
                            </m:e>
                            <m:sup>
                              <m:r>
                                <a:rPr lang="en-US" sz="2800" b="0" i="1" smtClean="0">
                                  <a:latin typeface="Cambria Math" panose="02040503050406030204" pitchFamily="18" charset="0"/>
                                </a:rPr>
                                <m:t>2</m:t>
                              </m:r>
                            </m:sup>
                          </m:sSup>
                        </m:e>
                      </m:nary>
                    </m:oMath>
                  </m:oMathPara>
                </a14:m>
                <a:endParaRPr lang="en-US" sz="2800" dirty="0"/>
              </a:p>
            </p:txBody>
          </p:sp>
        </mc:Choice>
        <mc:Fallback xmlns="">
          <p:sp>
            <p:nvSpPr>
              <p:cNvPr id="28" name="TextBox 27">
                <a:extLst>
                  <a:ext uri="{FF2B5EF4-FFF2-40B4-BE49-F238E27FC236}">
                    <a16:creationId xmlns:a16="http://schemas.microsoft.com/office/drawing/2014/main" id="{7AAE95FF-FD73-4F1D-62DC-0429576B55F0}"/>
                  </a:ext>
                </a:extLst>
              </p:cNvPr>
              <p:cNvSpPr txBox="1">
                <a:spLocks noRot="1" noChangeAspect="1" noMove="1" noResize="1" noEditPoints="1" noAdjustHandles="1" noChangeArrowheads="1" noChangeShapeType="1" noTextEdit="1"/>
              </p:cNvSpPr>
              <p:nvPr/>
            </p:nvSpPr>
            <p:spPr>
              <a:xfrm>
                <a:off x="2001098" y="516882"/>
                <a:ext cx="7379752" cy="1266244"/>
              </a:xfrm>
              <a:prstGeom prst="rect">
                <a:avLst/>
              </a:prstGeom>
              <a:blipFill>
                <a:blip r:embed="rId3"/>
                <a:stretch>
                  <a:fillRect t="-105941" b="-162376"/>
                </a:stretch>
              </a:blipFill>
            </p:spPr>
            <p:txBody>
              <a:bodyPr/>
              <a:lstStyle/>
              <a:p>
                <a:r>
                  <a:rPr lang="en-US">
                    <a:noFill/>
                  </a:rPr>
                  <a:t> </a:t>
                </a:r>
              </a:p>
            </p:txBody>
          </p:sp>
        </mc:Fallback>
      </mc:AlternateContent>
      <p:sp>
        <p:nvSpPr>
          <p:cNvPr id="9" name="Rounded Rectangle 8">
            <a:extLst>
              <a:ext uri="{FF2B5EF4-FFF2-40B4-BE49-F238E27FC236}">
                <a16:creationId xmlns:a16="http://schemas.microsoft.com/office/drawing/2014/main" id="{9DD4B5D3-60C8-0A9E-9255-160B8A007487}"/>
              </a:ext>
            </a:extLst>
          </p:cNvPr>
          <p:cNvSpPr/>
          <p:nvPr/>
        </p:nvSpPr>
        <p:spPr>
          <a:xfrm>
            <a:off x="6254897" y="852550"/>
            <a:ext cx="2382476" cy="628851"/>
          </a:xfrm>
          <a:prstGeom prst="roundRect">
            <a:avLst/>
          </a:prstGeom>
          <a:solidFill>
            <a:srgbClr val="548235">
              <a:alpha val="25098"/>
            </a:srgbClr>
          </a:solid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Text&#10;&#10;Description automatically generated">
            <a:extLst>
              <a:ext uri="{FF2B5EF4-FFF2-40B4-BE49-F238E27FC236}">
                <a16:creationId xmlns:a16="http://schemas.microsoft.com/office/drawing/2014/main" id="{64B07EE2-3485-A67B-F78C-169D5097F5B5}"/>
              </a:ext>
            </a:extLst>
          </p:cNvPr>
          <p:cNvPicPr>
            <a:picLocks noChangeAspect="1"/>
          </p:cNvPicPr>
          <p:nvPr/>
        </p:nvPicPr>
        <p:blipFill>
          <a:blip r:embed="rId4"/>
          <a:stretch>
            <a:fillRect/>
          </a:stretch>
        </p:blipFill>
        <p:spPr>
          <a:xfrm>
            <a:off x="668124" y="2688967"/>
            <a:ext cx="1612900" cy="812800"/>
          </a:xfrm>
          <a:prstGeom prst="rect">
            <a:avLst/>
          </a:prstGeom>
        </p:spPr>
      </p:pic>
      <p:pic>
        <p:nvPicPr>
          <p:cNvPr id="13" name="Picture 12">
            <a:extLst>
              <a:ext uri="{FF2B5EF4-FFF2-40B4-BE49-F238E27FC236}">
                <a16:creationId xmlns:a16="http://schemas.microsoft.com/office/drawing/2014/main" id="{CB141A78-E287-BA5A-B12C-E683A0ED605E}"/>
              </a:ext>
            </a:extLst>
          </p:cNvPr>
          <p:cNvPicPr>
            <a:picLocks noChangeAspect="1"/>
          </p:cNvPicPr>
          <p:nvPr/>
        </p:nvPicPr>
        <p:blipFill>
          <a:blip r:embed="rId5"/>
          <a:stretch>
            <a:fillRect/>
          </a:stretch>
        </p:blipFill>
        <p:spPr>
          <a:xfrm>
            <a:off x="668124" y="3844326"/>
            <a:ext cx="2489200" cy="584200"/>
          </a:xfrm>
          <a:prstGeom prst="rect">
            <a:avLst/>
          </a:prstGeom>
        </p:spPr>
      </p:pic>
      <p:pic>
        <p:nvPicPr>
          <p:cNvPr id="15" name="Picture 14" descr="Text&#10;&#10;Description automatically generated with medium confidence">
            <a:extLst>
              <a:ext uri="{FF2B5EF4-FFF2-40B4-BE49-F238E27FC236}">
                <a16:creationId xmlns:a16="http://schemas.microsoft.com/office/drawing/2014/main" id="{A109C5B2-F05A-D21F-856F-604C24312F73}"/>
              </a:ext>
            </a:extLst>
          </p:cNvPr>
          <p:cNvPicPr>
            <a:picLocks noChangeAspect="1"/>
          </p:cNvPicPr>
          <p:nvPr/>
        </p:nvPicPr>
        <p:blipFill>
          <a:blip r:embed="rId6"/>
          <a:stretch>
            <a:fillRect/>
          </a:stretch>
        </p:blipFill>
        <p:spPr>
          <a:xfrm>
            <a:off x="668124" y="4771085"/>
            <a:ext cx="5067300" cy="1079500"/>
          </a:xfrm>
          <a:prstGeom prst="rect">
            <a:avLst/>
          </a:prstGeom>
        </p:spPr>
      </p:pic>
      <p:sp>
        <p:nvSpPr>
          <p:cNvPr id="16" name="Rounded Rectangle 15">
            <a:extLst>
              <a:ext uri="{FF2B5EF4-FFF2-40B4-BE49-F238E27FC236}">
                <a16:creationId xmlns:a16="http://schemas.microsoft.com/office/drawing/2014/main" id="{C28052AE-1086-F51A-1269-90E6D03FBF29}"/>
              </a:ext>
            </a:extLst>
          </p:cNvPr>
          <p:cNvSpPr/>
          <p:nvPr/>
        </p:nvSpPr>
        <p:spPr>
          <a:xfrm>
            <a:off x="5690974" y="536068"/>
            <a:ext cx="3154575" cy="1227872"/>
          </a:xfrm>
          <a:prstGeom prst="roundRect">
            <a:avLst/>
          </a:prstGeom>
          <a:solidFill>
            <a:srgbClr val="548235">
              <a:alpha val="25098"/>
            </a:srgbClr>
          </a:solid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E9C33540-9A58-2F4C-D188-17C2A5BD3804}"/>
              </a:ext>
            </a:extLst>
          </p:cNvPr>
          <p:cNvSpPr/>
          <p:nvPr/>
        </p:nvSpPr>
        <p:spPr>
          <a:xfrm>
            <a:off x="2398366" y="543502"/>
            <a:ext cx="6447184" cy="1227872"/>
          </a:xfrm>
          <a:prstGeom prst="roundRect">
            <a:avLst/>
          </a:prstGeom>
          <a:solidFill>
            <a:srgbClr val="548235">
              <a:alpha val="25098"/>
            </a:srgbClr>
          </a:solid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00073E7D-02CD-990B-9920-2747CC94679D}"/>
              </a:ext>
            </a:extLst>
          </p:cNvPr>
          <p:cNvSpPr/>
          <p:nvPr/>
        </p:nvSpPr>
        <p:spPr>
          <a:xfrm>
            <a:off x="668124" y="2688967"/>
            <a:ext cx="1612900" cy="812800"/>
          </a:xfrm>
          <a:prstGeom prst="roundRect">
            <a:avLst/>
          </a:prstGeom>
          <a:solidFill>
            <a:srgbClr val="548235">
              <a:alpha val="25098"/>
            </a:srgbClr>
          </a:solid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69D81966-04E1-454D-65B2-7E7ED2224034}"/>
              </a:ext>
            </a:extLst>
          </p:cNvPr>
          <p:cNvSpPr/>
          <p:nvPr/>
        </p:nvSpPr>
        <p:spPr>
          <a:xfrm>
            <a:off x="668124" y="3803825"/>
            <a:ext cx="2489200" cy="584200"/>
          </a:xfrm>
          <a:prstGeom prst="roundRect">
            <a:avLst/>
          </a:prstGeom>
          <a:solidFill>
            <a:srgbClr val="548235">
              <a:alpha val="25098"/>
            </a:srgbClr>
          </a:solid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115AFC9D-F9A2-249A-2CDB-9F19902F81AD}"/>
              </a:ext>
            </a:extLst>
          </p:cNvPr>
          <p:cNvSpPr/>
          <p:nvPr/>
        </p:nvSpPr>
        <p:spPr>
          <a:xfrm>
            <a:off x="623674" y="4756217"/>
            <a:ext cx="5067300" cy="1109236"/>
          </a:xfrm>
          <a:prstGeom prst="roundRect">
            <a:avLst/>
          </a:prstGeom>
          <a:solidFill>
            <a:srgbClr val="548235">
              <a:alpha val="25098"/>
            </a:srgbClr>
          </a:solid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Text&#10;&#10;Description automatically generated">
            <a:extLst>
              <a:ext uri="{FF2B5EF4-FFF2-40B4-BE49-F238E27FC236}">
                <a16:creationId xmlns:a16="http://schemas.microsoft.com/office/drawing/2014/main" id="{743DD050-3CCC-9B87-927D-92FDE7FB4067}"/>
              </a:ext>
            </a:extLst>
          </p:cNvPr>
          <p:cNvPicPr>
            <a:picLocks noChangeAspect="1"/>
          </p:cNvPicPr>
          <p:nvPr/>
        </p:nvPicPr>
        <p:blipFill>
          <a:blip r:embed="rId7"/>
          <a:stretch>
            <a:fillRect/>
          </a:stretch>
        </p:blipFill>
        <p:spPr>
          <a:xfrm>
            <a:off x="6643102" y="4644085"/>
            <a:ext cx="4787900" cy="1333500"/>
          </a:xfrm>
          <a:prstGeom prst="rect">
            <a:avLst/>
          </a:prstGeom>
        </p:spPr>
      </p:pic>
      <p:sp>
        <p:nvSpPr>
          <p:cNvPr id="23" name="Rounded Rectangle 22">
            <a:extLst>
              <a:ext uri="{FF2B5EF4-FFF2-40B4-BE49-F238E27FC236}">
                <a16:creationId xmlns:a16="http://schemas.microsoft.com/office/drawing/2014/main" id="{8C97FA7A-736A-D391-814B-04DEFBBA1C70}"/>
              </a:ext>
            </a:extLst>
          </p:cNvPr>
          <p:cNvSpPr/>
          <p:nvPr/>
        </p:nvSpPr>
        <p:spPr>
          <a:xfrm>
            <a:off x="6598652" y="4644085"/>
            <a:ext cx="4787900" cy="1410211"/>
          </a:xfrm>
          <a:prstGeom prst="roundRect">
            <a:avLst/>
          </a:prstGeom>
          <a:solidFill>
            <a:srgbClr val="548235">
              <a:alpha val="25098"/>
            </a:srgbClr>
          </a:solid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2D99DB7-E69D-16BB-17F0-F1422937BA57}"/>
                  </a:ext>
                </a:extLst>
              </p:cNvPr>
              <p:cNvSpPr txBox="1"/>
              <p:nvPr/>
            </p:nvSpPr>
            <p:spPr>
              <a:xfrm>
                <a:off x="9037052" y="895828"/>
                <a:ext cx="2641944"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ea typeface="Cambria Math" panose="02040503050406030204" pitchFamily="18" charset="0"/>
                            </a:rPr>
                            <m:t>𝜃</m:t>
                          </m:r>
                        </m:sub>
                      </m:sSub>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𝜃</m:t>
                          </m:r>
                        </m:e>
                        <m:sup>
                          <m:r>
                            <a:rPr lang="en-US" sz="2800" i="1">
                              <a:latin typeface="Cambria Math" panose="02040503050406030204" pitchFamily="18" charset="0"/>
                              <a:ea typeface="Cambria Math" panose="02040503050406030204" pitchFamily="18" charset="0"/>
                            </a:rPr>
                            <m:t>𝑇</m:t>
                          </m:r>
                        </m:sup>
                      </m:sSup>
                      <m:r>
                        <a:rPr lang="en-US" sz="2800" i="1">
                          <a:latin typeface="Cambria Math" panose="02040503050406030204" pitchFamily="18" charset="0"/>
                          <a:ea typeface="Cambria Math" panose="02040503050406030204" pitchFamily="18" charset="0"/>
                        </a:rPr>
                        <m:t>𝑥</m:t>
                      </m:r>
                    </m:oMath>
                  </m:oMathPara>
                </a14:m>
                <a:endParaRPr lang="en-US" sz="2800" dirty="0"/>
              </a:p>
            </p:txBody>
          </p:sp>
        </mc:Choice>
        <mc:Fallback xmlns="">
          <p:sp>
            <p:nvSpPr>
              <p:cNvPr id="25" name="TextBox 24">
                <a:extLst>
                  <a:ext uri="{FF2B5EF4-FFF2-40B4-BE49-F238E27FC236}">
                    <a16:creationId xmlns:a16="http://schemas.microsoft.com/office/drawing/2014/main" id="{F2D99DB7-E69D-16BB-17F0-F1422937BA57}"/>
                  </a:ext>
                </a:extLst>
              </p:cNvPr>
              <p:cNvSpPr txBox="1">
                <a:spLocks noRot="1" noChangeAspect="1" noMove="1" noResize="1" noEditPoints="1" noAdjustHandles="1" noChangeArrowheads="1" noChangeShapeType="1" noTextEdit="1"/>
              </p:cNvSpPr>
              <p:nvPr/>
            </p:nvSpPr>
            <p:spPr>
              <a:xfrm>
                <a:off x="9037052" y="895828"/>
                <a:ext cx="2641944" cy="523220"/>
              </a:xfrm>
              <a:prstGeom prst="rect">
                <a:avLst/>
              </a:prstGeom>
              <a:blipFill>
                <a:blip r:embed="rId8"/>
                <a:stretch>
                  <a:fillRect b="-4762"/>
                </a:stretch>
              </a:blipFill>
            </p:spPr>
            <p:txBody>
              <a:bodyPr/>
              <a:lstStyle/>
              <a:p>
                <a:r>
                  <a:rPr lang="en-US">
                    <a:noFill/>
                  </a:rPr>
                  <a:t> </a:t>
                </a:r>
              </a:p>
            </p:txBody>
          </p:sp>
        </mc:Fallback>
      </mc:AlternateContent>
    </p:spTree>
    <p:extLst>
      <p:ext uri="{BB962C8B-B14F-4D97-AF65-F5344CB8AC3E}">
        <p14:creationId xmlns:p14="http://schemas.microsoft.com/office/powerpoint/2010/main" val="1465741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par>
                                <p:cTn id="11" presetID="9"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dissolv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dissolve">
                                      <p:cBhvr>
                                        <p:cTn id="24" dur="500"/>
                                        <p:tgtEl>
                                          <p:spTgt spid="19"/>
                                        </p:tgtEl>
                                      </p:cBhvr>
                                    </p:animEffect>
                                  </p:childTnLst>
                                </p:cTn>
                              </p:par>
                              <p:par>
                                <p:cTn id="25" presetID="9"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par>
                                <p:cTn id="28" presetID="9" presetClass="exit" presetSubtype="0" fill="hold" grpId="1" nodeType="withEffect">
                                  <p:stCondLst>
                                    <p:cond delay="0"/>
                                  </p:stCondLst>
                                  <p:childTnLst>
                                    <p:animEffect transition="out" filter="dissolv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par>
                                <p:cTn id="31" presetID="9" presetClass="exit" presetSubtype="0" fill="hold" nodeType="withEffect">
                                  <p:stCondLst>
                                    <p:cond delay="0"/>
                                  </p:stCondLst>
                                  <p:childTnLst>
                                    <p:animEffect transition="out" filter="dissolve">
                                      <p:cBhvr>
                                        <p:cTn id="32" dur="500"/>
                                        <p:tgtEl>
                                          <p:spTgt spid="11"/>
                                        </p:tgtEl>
                                      </p:cBhvr>
                                    </p:animEffect>
                                    <p:set>
                                      <p:cBhvr>
                                        <p:cTn id="33" dur="1" fill="hold">
                                          <p:stCondLst>
                                            <p:cond delay="499"/>
                                          </p:stCondLst>
                                        </p:cTn>
                                        <p:tgtEl>
                                          <p:spTgt spid="11"/>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18"/>
                                        </p:tgtEl>
                                      </p:cBhvr>
                                    </p:animEffect>
                                    <p:set>
                                      <p:cBhvr>
                                        <p:cTn id="36" dur="1" fill="hold">
                                          <p:stCondLst>
                                            <p:cond delay="499"/>
                                          </p:stCondLst>
                                        </p:cTn>
                                        <p:tgtEl>
                                          <p:spTgt spid="1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dissolve">
                                      <p:cBhvr>
                                        <p:cTn id="41" dur="500"/>
                                        <p:tgtEl>
                                          <p:spTgt spid="17"/>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dissolve">
                                      <p:cBhvr>
                                        <p:cTn id="44" dur="500"/>
                                        <p:tgtEl>
                                          <p:spTgt spid="20"/>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dissolve">
                                      <p:cBhvr>
                                        <p:cTn id="47" dur="500"/>
                                        <p:tgtEl>
                                          <p:spTgt spid="23"/>
                                        </p:tgtEl>
                                      </p:cBhvr>
                                    </p:animEffect>
                                  </p:childTnLst>
                                </p:cTn>
                              </p:par>
                              <p:par>
                                <p:cTn id="48" presetID="9" presetClass="entr" presetSubtype="0" fill="hold"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dissolve">
                                      <p:cBhvr>
                                        <p:cTn id="50" dur="500"/>
                                        <p:tgtEl>
                                          <p:spTgt spid="15"/>
                                        </p:tgtEl>
                                      </p:cBhvr>
                                    </p:animEffect>
                                  </p:childTnLst>
                                </p:cTn>
                              </p:par>
                              <p:par>
                                <p:cTn id="51" presetID="9"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dissolve">
                                      <p:cBhvr>
                                        <p:cTn id="53" dur="500"/>
                                        <p:tgtEl>
                                          <p:spTgt spid="22"/>
                                        </p:tgtEl>
                                      </p:cBhvr>
                                    </p:animEffect>
                                  </p:childTnLst>
                                </p:cTn>
                              </p:par>
                              <p:par>
                                <p:cTn id="54" presetID="9" presetClass="exit" presetSubtype="0" fill="hold" nodeType="withEffect">
                                  <p:stCondLst>
                                    <p:cond delay="0"/>
                                  </p:stCondLst>
                                  <p:childTnLst>
                                    <p:animEffect transition="out" filter="dissolve">
                                      <p:cBhvr>
                                        <p:cTn id="55" dur="500"/>
                                        <p:tgtEl>
                                          <p:spTgt spid="13"/>
                                        </p:tgtEl>
                                      </p:cBhvr>
                                    </p:animEffect>
                                    <p:set>
                                      <p:cBhvr>
                                        <p:cTn id="56" dur="1" fill="hold">
                                          <p:stCondLst>
                                            <p:cond delay="499"/>
                                          </p:stCondLst>
                                        </p:cTn>
                                        <p:tgtEl>
                                          <p:spTgt spid="13"/>
                                        </p:tgtEl>
                                        <p:attrNameLst>
                                          <p:attrName>style.visibility</p:attrName>
                                        </p:attrNameLst>
                                      </p:cBhvr>
                                      <p:to>
                                        <p:strVal val="hidden"/>
                                      </p:to>
                                    </p:set>
                                  </p:childTnLst>
                                </p:cTn>
                              </p:par>
                              <p:par>
                                <p:cTn id="57" presetID="9" presetClass="exit" presetSubtype="0" fill="hold" grpId="1" nodeType="withEffect">
                                  <p:stCondLst>
                                    <p:cond delay="0"/>
                                  </p:stCondLst>
                                  <p:childTnLst>
                                    <p:animEffect transition="out" filter="dissolve">
                                      <p:cBhvr>
                                        <p:cTn id="58" dur="500"/>
                                        <p:tgtEl>
                                          <p:spTgt spid="19"/>
                                        </p:tgtEl>
                                      </p:cBhvr>
                                    </p:animEffect>
                                    <p:set>
                                      <p:cBhvr>
                                        <p:cTn id="59" dur="1" fill="hold">
                                          <p:stCondLst>
                                            <p:cond delay="499"/>
                                          </p:stCondLst>
                                        </p:cTn>
                                        <p:tgtEl>
                                          <p:spTgt spid="19"/>
                                        </p:tgtEl>
                                        <p:attrNameLst>
                                          <p:attrName>style.visibility</p:attrName>
                                        </p:attrNameLst>
                                      </p:cBhvr>
                                      <p:to>
                                        <p:strVal val="hidden"/>
                                      </p:to>
                                    </p:set>
                                  </p:childTnLst>
                                </p:cTn>
                              </p:par>
                              <p:par>
                                <p:cTn id="60" presetID="9" presetClass="exit" presetSubtype="0" fill="hold" grpId="1" nodeType="withEffect">
                                  <p:stCondLst>
                                    <p:cond delay="0"/>
                                  </p:stCondLst>
                                  <p:childTnLst>
                                    <p:animEffect transition="out" filter="dissolve">
                                      <p:cBhvr>
                                        <p:cTn id="61" dur="500"/>
                                        <p:tgtEl>
                                          <p:spTgt spid="16"/>
                                        </p:tgtEl>
                                      </p:cBhvr>
                                    </p:animEffect>
                                    <p:set>
                                      <p:cBhvr>
                                        <p:cTn id="62"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6" grpId="0" animBg="1"/>
      <p:bldP spid="16" grpId="1" animBg="1"/>
      <p:bldP spid="17" grpId="0" animBg="1"/>
      <p:bldP spid="18" grpId="0" animBg="1"/>
      <p:bldP spid="18" grpId="1" animBg="1"/>
      <p:bldP spid="19" grpId="0" animBg="1"/>
      <p:bldP spid="19" grpId="1" animBg="1"/>
      <p:bldP spid="20" grpId="0" animBg="1"/>
      <p:bldP spid="23" grpId="0" animBg="1"/>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8FCCD22-2DB3-17AA-9D65-ADE5ED2F3CC6}"/>
                  </a:ext>
                </a:extLst>
              </p:cNvPr>
              <p:cNvSpPr txBox="1"/>
              <p:nvPr/>
            </p:nvSpPr>
            <p:spPr>
              <a:xfrm>
                <a:off x="1280812" y="1436625"/>
                <a:ext cx="9630376" cy="14618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rPr>
                            <m:t>𝐽</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𝑛</m:t>
                                  </m:r>
                                </m:sub>
                              </m:sSub>
                            </m:e>
                          </m:d>
                        </m:num>
                        <m:den>
                          <m:r>
                            <a:rPr lang="en-US" sz="280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𝑖</m:t>
                              </m:r>
                            </m:sub>
                          </m:sSub>
                        </m:den>
                      </m:f>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𝑚</m:t>
                          </m:r>
                        </m:den>
                      </m:f>
                      <m:nary>
                        <m:naryPr>
                          <m:chr m:val="∑"/>
                          <m:ctrlPr>
                            <a:rPr lang="en-US" sz="2800" i="1">
                              <a:latin typeface="Cambria Math" panose="02040503050406030204" pitchFamily="18" charset="0"/>
                            </a:rPr>
                          </m:ctrlPr>
                        </m:naryPr>
                        <m:sub>
                          <m:r>
                            <a:rPr lang="en-US" sz="2800" b="0" i="1" smtClean="0">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𝑚</m:t>
                          </m:r>
                        </m:sup>
                        <m:e>
                          <m:d>
                            <m:dPr>
                              <m:begChr m:val="["/>
                              <m:endChr m:val="]"/>
                              <m:ctrlPr>
                                <a:rPr lang="en-US" sz="2800" i="1" smtClean="0">
                                  <a:latin typeface="Cambria Math" panose="02040503050406030204" pitchFamily="18" charset="0"/>
                                </a:rPr>
                              </m:ctrlPr>
                            </m:dPr>
                            <m:e>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𝑗</m:t>
                                  </m:r>
                                  <m:r>
                                    <a:rPr lang="en-US" sz="2800" i="1">
                                      <a:latin typeface="Cambria Math" panose="02040503050406030204" pitchFamily="18" charset="0"/>
                                    </a:rPr>
                                    <m:t>=1</m:t>
                                  </m:r>
                                </m:sub>
                                <m:sup>
                                  <m:r>
                                    <a:rPr lang="en-US" sz="2800" i="1">
                                      <a:latin typeface="Cambria Math" panose="02040503050406030204" pitchFamily="18" charset="0"/>
                                    </a:rPr>
                                    <m:t>𝑛</m:t>
                                  </m:r>
                                </m:sup>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ea typeface="Cambria Math" panose="02040503050406030204" pitchFamily="18" charset="0"/>
                                        </a:rPr>
                                        <m:t>𝑗</m:t>
                                      </m:r>
                                    </m:sub>
                                  </m:sSub>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𝑥</m:t>
                                      </m:r>
                                    </m:e>
                                    <m:sub>
                                      <m:r>
                                        <a:rPr lang="en-US" sz="2800" i="1">
                                          <a:latin typeface="Cambria Math" panose="02040503050406030204" pitchFamily="18" charset="0"/>
                                          <a:ea typeface="Cambria Math" panose="02040503050406030204" pitchFamily="18" charset="0"/>
                                        </a:rPr>
                                        <m:t>𝑗</m:t>
                                      </m:r>
                                    </m:sub>
                                    <m: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sup>
                                  </m:sSubSup>
                                </m:e>
                              </m:nary>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𝑦</m:t>
                                  </m:r>
                                </m:e>
                                <m:sup>
                                  <m:r>
                                    <a:rPr lang="en-US" sz="2800" i="1">
                                      <a:latin typeface="Cambria Math" panose="02040503050406030204" pitchFamily="18" charset="0"/>
                                    </a:rPr>
                                    <m:t>(</m:t>
                                  </m:r>
                                  <m:r>
                                    <a:rPr lang="en-US" sz="2800" i="1">
                                      <a:latin typeface="Cambria Math" panose="02040503050406030204" pitchFamily="18" charset="0"/>
                                    </a:rPr>
                                    <m:t>𝑖</m:t>
                                  </m:r>
                                  <m:r>
                                    <a:rPr lang="en-US" sz="2800" i="1">
                                      <a:latin typeface="Cambria Math" panose="02040503050406030204" pitchFamily="18" charset="0"/>
                                    </a:rPr>
                                    <m:t>)</m:t>
                                  </m:r>
                                </m:sup>
                              </m:sSup>
                            </m:e>
                          </m:d>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𝑥</m:t>
                              </m:r>
                            </m:e>
                            <m:sub>
                              <m:r>
                                <a:rPr lang="en-US" sz="2800" i="1">
                                  <a:latin typeface="Cambria Math" panose="02040503050406030204" pitchFamily="18" charset="0"/>
                                  <a:ea typeface="Cambria Math" panose="02040503050406030204" pitchFamily="18" charset="0"/>
                                </a:rPr>
                                <m:t>𝑗</m:t>
                              </m:r>
                            </m:sub>
                            <m: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sup>
                          </m:sSubSup>
                        </m:e>
                      </m:nary>
                      <m:r>
                        <a:rPr lang="en-US" sz="2800" b="0" i="1" smtClean="0">
                          <a:latin typeface="Cambria Math" panose="02040503050406030204" pitchFamily="18" charset="0"/>
                          <a:ea typeface="Cambria Math" panose="02040503050406030204" pitchFamily="18" charset="0"/>
                        </a:rPr>
                        <m:t>,</m:t>
                      </m:r>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=0</m:t>
                          </m:r>
                        </m:sub>
                        <m:sup>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sup>
                      </m:sSubSup>
                      <m:r>
                        <a:rPr lang="en-US" sz="2800" b="0" i="1" smtClean="0">
                          <a:latin typeface="Cambria Math" panose="02040503050406030204" pitchFamily="18" charset="0"/>
                          <a:ea typeface="Cambria Math" panose="02040503050406030204" pitchFamily="18" charset="0"/>
                        </a:rPr>
                        <m:t>=1</m:t>
                      </m:r>
                    </m:oMath>
                  </m:oMathPara>
                </a14:m>
                <a:endParaRPr lang="en-US" sz="2800" dirty="0"/>
              </a:p>
            </p:txBody>
          </p:sp>
        </mc:Choice>
        <mc:Fallback xmlns="">
          <p:sp>
            <p:nvSpPr>
              <p:cNvPr id="21" name="TextBox 20">
                <a:extLst>
                  <a:ext uri="{FF2B5EF4-FFF2-40B4-BE49-F238E27FC236}">
                    <a16:creationId xmlns:a16="http://schemas.microsoft.com/office/drawing/2014/main" id="{78FCCD22-2DB3-17AA-9D65-ADE5ED2F3CC6}"/>
                  </a:ext>
                </a:extLst>
              </p:cNvPr>
              <p:cNvSpPr txBox="1">
                <a:spLocks noRot="1" noChangeAspect="1" noMove="1" noResize="1" noEditPoints="1" noAdjustHandles="1" noChangeArrowheads="1" noChangeShapeType="1" noTextEdit="1"/>
              </p:cNvSpPr>
              <p:nvPr/>
            </p:nvSpPr>
            <p:spPr>
              <a:xfrm>
                <a:off x="1280812" y="1436625"/>
                <a:ext cx="9630376" cy="1461810"/>
              </a:xfrm>
              <a:prstGeom prst="rect">
                <a:avLst/>
              </a:prstGeom>
              <a:blipFill>
                <a:blip r:embed="rId3"/>
                <a:stretch>
                  <a:fillRect t="-87069" b="-133621"/>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0E762B25-D9E9-EE01-C07F-8E154E4D7DDB}"/>
              </a:ext>
            </a:extLst>
          </p:cNvPr>
          <p:cNvSpPr>
            <a:spLocks noGrp="1"/>
          </p:cNvSpPr>
          <p:nvPr>
            <p:ph type="title"/>
          </p:nvPr>
        </p:nvSpPr>
        <p:spPr/>
        <p:txBody>
          <a:bodyPr/>
          <a:lstStyle/>
          <a:p>
            <a:r>
              <a:rPr lang="en-US" dirty="0"/>
              <a:t>Implementation of Gradient Descent</a:t>
            </a:r>
          </a:p>
        </p:txBody>
      </p:sp>
      <p:sp>
        <p:nvSpPr>
          <p:cNvPr id="7" name="Rounded Rectangle 6">
            <a:extLst>
              <a:ext uri="{FF2B5EF4-FFF2-40B4-BE49-F238E27FC236}">
                <a16:creationId xmlns:a16="http://schemas.microsoft.com/office/drawing/2014/main" id="{53DEF63F-EA94-A037-4093-419DE644436D}"/>
              </a:ext>
            </a:extLst>
          </p:cNvPr>
          <p:cNvSpPr/>
          <p:nvPr/>
        </p:nvSpPr>
        <p:spPr>
          <a:xfrm>
            <a:off x="5651158" y="1461033"/>
            <a:ext cx="2553728" cy="1437401"/>
          </a:xfrm>
          <a:prstGeom prst="roundRect">
            <a:avLst/>
          </a:prstGeom>
          <a:solidFill>
            <a:srgbClr val="92D050">
              <a:alpha val="25098"/>
            </a:srgb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A9D18E"/>
              </a:highlight>
            </a:endParaRPr>
          </a:p>
        </p:txBody>
      </p:sp>
      <p:pic>
        <p:nvPicPr>
          <p:cNvPr id="26" name="Picture 25" descr="Text&#10;&#10;Description automatically generated">
            <a:extLst>
              <a:ext uri="{FF2B5EF4-FFF2-40B4-BE49-F238E27FC236}">
                <a16:creationId xmlns:a16="http://schemas.microsoft.com/office/drawing/2014/main" id="{5A6C90B9-A4A7-0279-E361-43B47186FC13}"/>
              </a:ext>
            </a:extLst>
          </p:cNvPr>
          <p:cNvPicPr>
            <a:picLocks noChangeAspect="1"/>
          </p:cNvPicPr>
          <p:nvPr/>
        </p:nvPicPr>
        <p:blipFill>
          <a:blip r:embed="rId4"/>
          <a:stretch>
            <a:fillRect/>
          </a:stretch>
        </p:blipFill>
        <p:spPr>
          <a:xfrm>
            <a:off x="406659" y="4702045"/>
            <a:ext cx="4572000" cy="1295400"/>
          </a:xfrm>
          <a:prstGeom prst="rect">
            <a:avLst/>
          </a:prstGeom>
        </p:spPr>
      </p:pic>
      <p:sp>
        <p:nvSpPr>
          <p:cNvPr id="27" name="Rounded Rectangle 26">
            <a:extLst>
              <a:ext uri="{FF2B5EF4-FFF2-40B4-BE49-F238E27FC236}">
                <a16:creationId xmlns:a16="http://schemas.microsoft.com/office/drawing/2014/main" id="{1DFB8836-8F5E-C0DA-DA44-B3824D9E7104}"/>
              </a:ext>
            </a:extLst>
          </p:cNvPr>
          <p:cNvSpPr/>
          <p:nvPr/>
        </p:nvSpPr>
        <p:spPr>
          <a:xfrm>
            <a:off x="1778186" y="1461032"/>
            <a:ext cx="7105135" cy="1437401"/>
          </a:xfrm>
          <a:prstGeom prst="roundRect">
            <a:avLst/>
          </a:prstGeom>
          <a:solidFill>
            <a:srgbClr val="92D050">
              <a:alpha val="25098"/>
            </a:srgb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A9D18E"/>
              </a:highlight>
            </a:endParaRPr>
          </a:p>
        </p:txBody>
      </p:sp>
      <p:sp>
        <p:nvSpPr>
          <p:cNvPr id="30" name="Rounded Rectangle 29">
            <a:extLst>
              <a:ext uri="{FF2B5EF4-FFF2-40B4-BE49-F238E27FC236}">
                <a16:creationId xmlns:a16="http://schemas.microsoft.com/office/drawing/2014/main" id="{F5979243-CDF5-98D2-5A97-9B7B72B1EAD8}"/>
              </a:ext>
            </a:extLst>
          </p:cNvPr>
          <p:cNvSpPr/>
          <p:nvPr/>
        </p:nvSpPr>
        <p:spPr>
          <a:xfrm>
            <a:off x="3511210" y="4890497"/>
            <a:ext cx="1290335" cy="380975"/>
          </a:xfrm>
          <a:prstGeom prst="roundRect">
            <a:avLst/>
          </a:prstGeom>
          <a:solidFill>
            <a:srgbClr val="92D050">
              <a:alpha val="25098"/>
            </a:srgb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A9D18E"/>
              </a:highlight>
            </a:endParaRPr>
          </a:p>
        </p:txBody>
      </p:sp>
      <p:pic>
        <p:nvPicPr>
          <p:cNvPr id="32" name="Picture 31" descr="Text, letter&#10;&#10;Description automatically generated">
            <a:extLst>
              <a:ext uri="{FF2B5EF4-FFF2-40B4-BE49-F238E27FC236}">
                <a16:creationId xmlns:a16="http://schemas.microsoft.com/office/drawing/2014/main" id="{5B2C7A86-BEDB-F68D-E3F8-755F0A8EB535}"/>
              </a:ext>
            </a:extLst>
          </p:cNvPr>
          <p:cNvPicPr>
            <a:picLocks noChangeAspect="1"/>
          </p:cNvPicPr>
          <p:nvPr/>
        </p:nvPicPr>
        <p:blipFill>
          <a:blip r:embed="rId5"/>
          <a:stretch>
            <a:fillRect/>
          </a:stretch>
        </p:blipFill>
        <p:spPr>
          <a:xfrm>
            <a:off x="5226826" y="4702045"/>
            <a:ext cx="6598444" cy="1295400"/>
          </a:xfrm>
          <a:prstGeom prst="rect">
            <a:avLst/>
          </a:prstGeom>
        </p:spPr>
      </p:pic>
      <p:sp>
        <p:nvSpPr>
          <p:cNvPr id="33" name="Rounded Rectangle 32">
            <a:extLst>
              <a:ext uri="{FF2B5EF4-FFF2-40B4-BE49-F238E27FC236}">
                <a16:creationId xmlns:a16="http://schemas.microsoft.com/office/drawing/2014/main" id="{1EC5C24A-3A86-2715-B81D-DCFFDAF98CDD}"/>
              </a:ext>
            </a:extLst>
          </p:cNvPr>
          <p:cNvSpPr/>
          <p:nvPr/>
        </p:nvSpPr>
        <p:spPr>
          <a:xfrm>
            <a:off x="7880880" y="5159257"/>
            <a:ext cx="3660331" cy="380975"/>
          </a:xfrm>
          <a:prstGeom prst="roundRect">
            <a:avLst/>
          </a:prstGeom>
          <a:solidFill>
            <a:srgbClr val="92D050">
              <a:alpha val="25098"/>
            </a:srgb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A9D18E"/>
              </a:highlight>
            </a:endParaRPr>
          </a:p>
        </p:txBody>
      </p:sp>
      <p:sp>
        <p:nvSpPr>
          <p:cNvPr id="34" name="Rounded Rectangle 33">
            <a:extLst>
              <a:ext uri="{FF2B5EF4-FFF2-40B4-BE49-F238E27FC236}">
                <a16:creationId xmlns:a16="http://schemas.microsoft.com/office/drawing/2014/main" id="{6D6E4F58-3A9D-E6D3-BA76-C9A97E00CAE3}"/>
              </a:ext>
            </a:extLst>
          </p:cNvPr>
          <p:cNvSpPr/>
          <p:nvPr/>
        </p:nvSpPr>
        <p:spPr>
          <a:xfrm>
            <a:off x="838200" y="4892815"/>
            <a:ext cx="4104567" cy="380975"/>
          </a:xfrm>
          <a:prstGeom prst="roundRect">
            <a:avLst/>
          </a:prstGeom>
          <a:solidFill>
            <a:srgbClr val="92D050">
              <a:alpha val="25098"/>
            </a:srgb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A9D18E"/>
              </a:highlight>
            </a:endParaRPr>
          </a:p>
        </p:txBody>
      </p:sp>
      <p:sp>
        <p:nvSpPr>
          <p:cNvPr id="36" name="Rounded Rectangle 35">
            <a:extLst>
              <a:ext uri="{FF2B5EF4-FFF2-40B4-BE49-F238E27FC236}">
                <a16:creationId xmlns:a16="http://schemas.microsoft.com/office/drawing/2014/main" id="{DB4544A3-3856-9F35-ADA1-FA7F5CE16417}"/>
              </a:ext>
            </a:extLst>
          </p:cNvPr>
          <p:cNvSpPr/>
          <p:nvPr/>
        </p:nvSpPr>
        <p:spPr>
          <a:xfrm>
            <a:off x="5491153" y="4903635"/>
            <a:ext cx="6294188" cy="636818"/>
          </a:xfrm>
          <a:prstGeom prst="roundRect">
            <a:avLst/>
          </a:prstGeom>
          <a:solidFill>
            <a:srgbClr val="92D050">
              <a:alpha val="25098"/>
            </a:srgb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A9D18E"/>
              </a:highlight>
            </a:endParaRP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E917DB4C-2A2B-92F3-BE3A-5E0193025924}"/>
                  </a:ext>
                </a:extLst>
              </p:cNvPr>
              <p:cNvSpPr txBox="1"/>
              <p:nvPr/>
            </p:nvSpPr>
            <p:spPr>
              <a:xfrm>
                <a:off x="1943099" y="3316629"/>
                <a:ext cx="8305801" cy="10500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𝑖𝑡𝑒𝑟𝑎𝑡𝑒</m:t>
                      </m:r>
                      <m:r>
                        <a:rPr lang="en-US" sz="2800" b="0" i="1" smtClean="0">
                          <a:latin typeface="Cambria Math" panose="02040503050406030204" pitchFamily="18" charset="0"/>
                        </a:rPr>
                        <m:t> {</m:t>
                      </m:r>
                      <m:sSub>
                        <m:sSubPr>
                          <m:ctrlPr>
                            <a:rPr lang="en-US" sz="2800" i="1" smtClean="0">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𝑗</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𝑗</m:t>
                          </m:r>
                        </m:sub>
                      </m:sSub>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𝛼</m:t>
                      </m:r>
                      <m:f>
                        <m:fPr>
                          <m:ctrlPr>
                            <a:rPr lang="en-US" sz="2800" i="1" smtClean="0">
                              <a:latin typeface="Cambria Math" panose="02040503050406030204" pitchFamily="18" charset="0"/>
                            </a:rPr>
                          </m:ctrlPr>
                        </m:fPr>
                        <m:num>
                          <m:r>
                            <a:rPr lang="en-US" sz="280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rPr>
                            <m:t>𝐽</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𝑛</m:t>
                                  </m:r>
                                </m:sub>
                              </m:sSub>
                            </m:e>
                          </m:d>
                        </m:num>
                        <m:den>
                          <m:r>
                            <a:rPr lang="en-US" sz="280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𝑗</m:t>
                              </m:r>
                            </m:sub>
                          </m:sSub>
                        </m:den>
                      </m:f>
                      <m:r>
                        <a:rPr lang="en-US" sz="2800" b="0" i="1" smtClean="0">
                          <a:latin typeface="Cambria Math" panose="02040503050406030204" pitchFamily="18" charset="0"/>
                        </a:rPr>
                        <m:t>, </m:t>
                      </m:r>
                      <m:r>
                        <a:rPr lang="en-US" sz="2800" b="0" i="1" smtClean="0">
                          <a:latin typeface="Cambria Math" panose="02040503050406030204" pitchFamily="18" charset="0"/>
                        </a:rPr>
                        <m:t>𝑗</m:t>
                      </m:r>
                      <m:r>
                        <a:rPr lang="en-US" sz="2800" b="0" i="1" smtClean="0">
                          <a:latin typeface="Cambria Math" panose="02040503050406030204" pitchFamily="18" charset="0"/>
                        </a:rPr>
                        <m:t>=0,1,2,…,</m:t>
                      </m:r>
                      <m:r>
                        <a:rPr lang="en-US" sz="2800" b="0" i="1" smtClean="0">
                          <a:latin typeface="Cambria Math" panose="02040503050406030204" pitchFamily="18" charset="0"/>
                        </a:rPr>
                        <m:t>𝑛</m:t>
                      </m:r>
                      <m:r>
                        <a:rPr lang="en-US" sz="2800" b="0" i="1" smtClean="0">
                          <a:latin typeface="Cambria Math" panose="02040503050406030204" pitchFamily="18" charset="0"/>
                        </a:rPr>
                        <m:t>}</m:t>
                      </m:r>
                    </m:oMath>
                  </m:oMathPara>
                </a14:m>
                <a:endParaRPr lang="en-US" sz="2800" dirty="0"/>
              </a:p>
            </p:txBody>
          </p:sp>
        </mc:Choice>
        <mc:Fallback xmlns="">
          <p:sp>
            <p:nvSpPr>
              <p:cNvPr id="37" name="TextBox 36">
                <a:extLst>
                  <a:ext uri="{FF2B5EF4-FFF2-40B4-BE49-F238E27FC236}">
                    <a16:creationId xmlns:a16="http://schemas.microsoft.com/office/drawing/2014/main" id="{E917DB4C-2A2B-92F3-BE3A-5E0193025924}"/>
                  </a:ext>
                </a:extLst>
              </p:cNvPr>
              <p:cNvSpPr txBox="1">
                <a:spLocks noRot="1" noChangeAspect="1" noMove="1" noResize="1" noEditPoints="1" noAdjustHandles="1" noChangeArrowheads="1" noChangeShapeType="1" noTextEdit="1"/>
              </p:cNvSpPr>
              <p:nvPr/>
            </p:nvSpPr>
            <p:spPr>
              <a:xfrm>
                <a:off x="1943099" y="3316629"/>
                <a:ext cx="8305801" cy="1050096"/>
              </a:xfrm>
              <a:prstGeom prst="rect">
                <a:avLst/>
              </a:prstGeom>
              <a:blipFill>
                <a:blip r:embed="rId6"/>
                <a:stretch>
                  <a:fillRect r="-153" b="-6024"/>
                </a:stretch>
              </a:blipFill>
            </p:spPr>
            <p:txBody>
              <a:bodyPr/>
              <a:lstStyle/>
              <a:p>
                <a:r>
                  <a:rPr lang="en-US">
                    <a:noFill/>
                  </a:rPr>
                  <a:t> </a:t>
                </a:r>
              </a:p>
            </p:txBody>
          </p:sp>
        </mc:Fallback>
      </mc:AlternateContent>
      <p:sp>
        <p:nvSpPr>
          <p:cNvPr id="38" name="Rounded Rectangle 37">
            <a:extLst>
              <a:ext uri="{FF2B5EF4-FFF2-40B4-BE49-F238E27FC236}">
                <a16:creationId xmlns:a16="http://schemas.microsoft.com/office/drawing/2014/main" id="{1C2EDF19-C97A-F9FE-9AA5-4785BEE1FB8C}"/>
              </a:ext>
            </a:extLst>
          </p:cNvPr>
          <p:cNvSpPr/>
          <p:nvPr/>
        </p:nvSpPr>
        <p:spPr>
          <a:xfrm>
            <a:off x="3410465" y="3316629"/>
            <a:ext cx="4300151" cy="1050096"/>
          </a:xfrm>
          <a:prstGeom prst="roundRect">
            <a:avLst/>
          </a:prstGeom>
          <a:solidFill>
            <a:srgbClr val="92D050">
              <a:alpha val="25098"/>
            </a:srgb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A9D18E"/>
              </a:highlight>
            </a:endParaRPr>
          </a:p>
        </p:txBody>
      </p:sp>
      <p:sp>
        <p:nvSpPr>
          <p:cNvPr id="39" name="Rounded Rectangle 38">
            <a:extLst>
              <a:ext uri="{FF2B5EF4-FFF2-40B4-BE49-F238E27FC236}">
                <a16:creationId xmlns:a16="http://schemas.microsoft.com/office/drawing/2014/main" id="{68603256-E4A1-F035-AD74-7AD431FED7C3}"/>
              </a:ext>
            </a:extLst>
          </p:cNvPr>
          <p:cNvSpPr/>
          <p:nvPr/>
        </p:nvSpPr>
        <p:spPr>
          <a:xfrm>
            <a:off x="838201" y="5222044"/>
            <a:ext cx="3573162" cy="255843"/>
          </a:xfrm>
          <a:prstGeom prst="roundRect">
            <a:avLst/>
          </a:prstGeom>
          <a:solidFill>
            <a:srgbClr val="92D050">
              <a:alpha val="25098"/>
            </a:srgb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A9D18E"/>
              </a:highlight>
            </a:endParaRPr>
          </a:p>
        </p:txBody>
      </p:sp>
      <p:sp>
        <p:nvSpPr>
          <p:cNvPr id="40" name="Rounded Rectangle 39">
            <a:extLst>
              <a:ext uri="{FF2B5EF4-FFF2-40B4-BE49-F238E27FC236}">
                <a16:creationId xmlns:a16="http://schemas.microsoft.com/office/drawing/2014/main" id="{C125DCE1-9DED-1033-3D16-30D6C11D44BF}"/>
              </a:ext>
            </a:extLst>
          </p:cNvPr>
          <p:cNvSpPr/>
          <p:nvPr/>
        </p:nvSpPr>
        <p:spPr>
          <a:xfrm>
            <a:off x="5491153" y="5459924"/>
            <a:ext cx="3294501" cy="255843"/>
          </a:xfrm>
          <a:prstGeom prst="roundRect">
            <a:avLst/>
          </a:prstGeom>
          <a:solidFill>
            <a:srgbClr val="92D050">
              <a:alpha val="25098"/>
            </a:srgb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A9D18E"/>
              </a:highlight>
            </a:endParaRPr>
          </a:p>
        </p:txBody>
      </p:sp>
      <p:sp>
        <p:nvSpPr>
          <p:cNvPr id="41" name="Rounded Rectangle 40">
            <a:extLst>
              <a:ext uri="{FF2B5EF4-FFF2-40B4-BE49-F238E27FC236}">
                <a16:creationId xmlns:a16="http://schemas.microsoft.com/office/drawing/2014/main" id="{1BC8F0B3-E1F1-4189-89CF-3A46CA396BD7}"/>
              </a:ext>
            </a:extLst>
          </p:cNvPr>
          <p:cNvSpPr/>
          <p:nvPr/>
        </p:nvSpPr>
        <p:spPr>
          <a:xfrm>
            <a:off x="1943099" y="3316408"/>
            <a:ext cx="8150953" cy="1050096"/>
          </a:xfrm>
          <a:prstGeom prst="roundRect">
            <a:avLst/>
          </a:prstGeom>
          <a:solidFill>
            <a:srgbClr val="92D050">
              <a:alpha val="25098"/>
            </a:srgb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A9D18E"/>
              </a:highlight>
            </a:endParaRPr>
          </a:p>
        </p:txBody>
      </p:sp>
      <p:sp>
        <p:nvSpPr>
          <p:cNvPr id="42" name="Rounded Rectangle 41">
            <a:extLst>
              <a:ext uri="{FF2B5EF4-FFF2-40B4-BE49-F238E27FC236}">
                <a16:creationId xmlns:a16="http://schemas.microsoft.com/office/drawing/2014/main" id="{BA5703FB-AC8B-5E2B-4D3B-37887244486E}"/>
              </a:ext>
            </a:extLst>
          </p:cNvPr>
          <p:cNvSpPr/>
          <p:nvPr/>
        </p:nvSpPr>
        <p:spPr>
          <a:xfrm>
            <a:off x="402621" y="4689313"/>
            <a:ext cx="4611929" cy="1363236"/>
          </a:xfrm>
          <a:prstGeom prst="roundRect">
            <a:avLst/>
          </a:prstGeom>
          <a:solidFill>
            <a:srgbClr val="92D050">
              <a:alpha val="25098"/>
            </a:srgb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A9D18E"/>
              </a:highlight>
            </a:endParaRPr>
          </a:p>
        </p:txBody>
      </p:sp>
      <p:sp>
        <p:nvSpPr>
          <p:cNvPr id="43" name="Rounded Rectangle 42">
            <a:extLst>
              <a:ext uri="{FF2B5EF4-FFF2-40B4-BE49-F238E27FC236}">
                <a16:creationId xmlns:a16="http://schemas.microsoft.com/office/drawing/2014/main" id="{E6B267D8-30F3-38F4-AFE8-35F6C8F42C44}"/>
              </a:ext>
            </a:extLst>
          </p:cNvPr>
          <p:cNvSpPr/>
          <p:nvPr/>
        </p:nvSpPr>
        <p:spPr>
          <a:xfrm>
            <a:off x="5210939" y="4697825"/>
            <a:ext cx="6630217" cy="1354724"/>
          </a:xfrm>
          <a:prstGeom prst="roundRect">
            <a:avLst/>
          </a:prstGeom>
          <a:solidFill>
            <a:srgbClr val="92D050">
              <a:alpha val="25098"/>
            </a:srgb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A9D18E"/>
              </a:highlight>
            </a:endParaRPr>
          </a:p>
        </p:txBody>
      </p:sp>
      <p:sp>
        <p:nvSpPr>
          <p:cNvPr id="44" name="Rounded Rectangle 43">
            <a:extLst>
              <a:ext uri="{FF2B5EF4-FFF2-40B4-BE49-F238E27FC236}">
                <a16:creationId xmlns:a16="http://schemas.microsoft.com/office/drawing/2014/main" id="{A9AFEDD2-52C7-D86C-E831-F067DCFC9670}"/>
              </a:ext>
            </a:extLst>
          </p:cNvPr>
          <p:cNvSpPr/>
          <p:nvPr/>
        </p:nvSpPr>
        <p:spPr>
          <a:xfrm>
            <a:off x="838200" y="5475097"/>
            <a:ext cx="3785437" cy="270274"/>
          </a:xfrm>
          <a:prstGeom prst="roundRect">
            <a:avLst/>
          </a:prstGeom>
          <a:solidFill>
            <a:srgbClr val="92D050">
              <a:alpha val="25098"/>
            </a:srgb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A9D18E"/>
              </a:highlight>
            </a:endParaRPr>
          </a:p>
        </p:txBody>
      </p:sp>
      <p:sp>
        <p:nvSpPr>
          <p:cNvPr id="45" name="Rounded Rectangle 44">
            <a:extLst>
              <a:ext uri="{FF2B5EF4-FFF2-40B4-BE49-F238E27FC236}">
                <a16:creationId xmlns:a16="http://schemas.microsoft.com/office/drawing/2014/main" id="{DB6181D3-2BAF-4530-F8A7-7F0510FAD39C}"/>
              </a:ext>
            </a:extLst>
          </p:cNvPr>
          <p:cNvSpPr/>
          <p:nvPr/>
        </p:nvSpPr>
        <p:spPr>
          <a:xfrm>
            <a:off x="5491154" y="5714293"/>
            <a:ext cx="3506776" cy="274640"/>
          </a:xfrm>
          <a:prstGeom prst="roundRect">
            <a:avLst/>
          </a:prstGeom>
          <a:solidFill>
            <a:srgbClr val="92D050">
              <a:alpha val="25098"/>
            </a:srgb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A9D18E"/>
              </a:highlight>
            </a:endParaRPr>
          </a:p>
        </p:txBody>
      </p:sp>
    </p:spTree>
    <p:extLst>
      <p:ext uri="{BB962C8B-B14F-4D97-AF65-F5344CB8AC3E}">
        <p14:creationId xmlns:p14="http://schemas.microsoft.com/office/powerpoint/2010/main" val="318583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dissolve">
                                      <p:cBhvr>
                                        <p:cTn id="13" dur="5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dissolve">
                                      <p:cBhvr>
                                        <p:cTn id="18" dur="500"/>
                                        <p:tgtEl>
                                          <p:spTgt spid="2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dissolve">
                                      <p:cBhvr>
                                        <p:cTn id="21" dur="500"/>
                                        <p:tgtEl>
                                          <p:spTgt spid="3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dissolve">
                                      <p:cBhvr>
                                        <p:cTn id="24" dur="500"/>
                                        <p:tgtEl>
                                          <p:spTgt spid="36"/>
                                        </p:tgtEl>
                                      </p:cBhvr>
                                    </p:animEffect>
                                  </p:childTnLst>
                                </p:cTn>
                              </p:par>
                              <p:par>
                                <p:cTn id="25" presetID="9" presetClass="exit" presetSubtype="0" fill="hold" grpId="1" nodeType="withEffect">
                                  <p:stCondLst>
                                    <p:cond delay="0"/>
                                  </p:stCondLst>
                                  <p:childTnLst>
                                    <p:animEffect transition="out" filter="dissolv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par>
                                <p:cTn id="28" presetID="9" presetClass="exit" presetSubtype="0" fill="hold" grpId="1" nodeType="withEffect">
                                  <p:stCondLst>
                                    <p:cond delay="0"/>
                                  </p:stCondLst>
                                  <p:childTnLst>
                                    <p:animEffect transition="out" filter="dissolve">
                                      <p:cBhvr>
                                        <p:cTn id="29" dur="500"/>
                                        <p:tgtEl>
                                          <p:spTgt spid="30"/>
                                        </p:tgtEl>
                                      </p:cBhvr>
                                    </p:animEffect>
                                    <p:set>
                                      <p:cBhvr>
                                        <p:cTn id="30" dur="1" fill="hold">
                                          <p:stCondLst>
                                            <p:cond delay="499"/>
                                          </p:stCondLst>
                                        </p:cTn>
                                        <p:tgtEl>
                                          <p:spTgt spid="30"/>
                                        </p:tgtEl>
                                        <p:attrNameLst>
                                          <p:attrName>style.visibility</p:attrName>
                                        </p:attrNameLst>
                                      </p:cBhvr>
                                      <p:to>
                                        <p:strVal val="hidden"/>
                                      </p:to>
                                    </p:set>
                                  </p:childTnLst>
                                </p:cTn>
                              </p:par>
                              <p:par>
                                <p:cTn id="31" presetID="9" presetClass="exit" presetSubtype="0" fill="hold" grpId="1" nodeType="withEffect">
                                  <p:stCondLst>
                                    <p:cond delay="0"/>
                                  </p:stCondLst>
                                  <p:childTnLst>
                                    <p:animEffect transition="out" filter="dissolve">
                                      <p:cBhvr>
                                        <p:cTn id="32" dur="500"/>
                                        <p:tgtEl>
                                          <p:spTgt spid="33"/>
                                        </p:tgtEl>
                                      </p:cBhvr>
                                    </p:animEffect>
                                    <p:set>
                                      <p:cBhvr>
                                        <p:cTn id="33" dur="1" fill="hold">
                                          <p:stCondLst>
                                            <p:cond delay="499"/>
                                          </p:stCondLst>
                                        </p:cTn>
                                        <p:tgtEl>
                                          <p:spTgt spid="33"/>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dissolve">
                                      <p:cBhvr>
                                        <p:cTn id="38" dur="500"/>
                                        <p:tgtEl>
                                          <p:spTgt spid="38"/>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dissolve">
                                      <p:cBhvr>
                                        <p:cTn id="41" dur="500"/>
                                        <p:tgtEl>
                                          <p:spTgt spid="39"/>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dissolve">
                                      <p:cBhvr>
                                        <p:cTn id="44" dur="500"/>
                                        <p:tgtEl>
                                          <p:spTgt spid="40"/>
                                        </p:tgtEl>
                                      </p:cBhvr>
                                    </p:animEffect>
                                  </p:childTnLst>
                                </p:cTn>
                              </p:par>
                              <p:par>
                                <p:cTn id="45" presetID="9" presetClass="exit" presetSubtype="0" fill="hold" grpId="1" nodeType="withEffect">
                                  <p:stCondLst>
                                    <p:cond delay="0"/>
                                  </p:stCondLst>
                                  <p:childTnLst>
                                    <p:animEffect transition="out" filter="dissolve">
                                      <p:cBhvr>
                                        <p:cTn id="46" dur="500"/>
                                        <p:tgtEl>
                                          <p:spTgt spid="27"/>
                                        </p:tgtEl>
                                      </p:cBhvr>
                                    </p:animEffect>
                                    <p:set>
                                      <p:cBhvr>
                                        <p:cTn id="47" dur="1" fill="hold">
                                          <p:stCondLst>
                                            <p:cond delay="499"/>
                                          </p:stCondLst>
                                        </p:cTn>
                                        <p:tgtEl>
                                          <p:spTgt spid="27"/>
                                        </p:tgtEl>
                                        <p:attrNameLst>
                                          <p:attrName>style.visibility</p:attrName>
                                        </p:attrNameLst>
                                      </p:cBhvr>
                                      <p:to>
                                        <p:strVal val="hidden"/>
                                      </p:to>
                                    </p:set>
                                  </p:childTnLst>
                                </p:cTn>
                              </p:par>
                              <p:par>
                                <p:cTn id="48" presetID="9" presetClass="exit" presetSubtype="0" fill="hold" grpId="1" nodeType="withEffect">
                                  <p:stCondLst>
                                    <p:cond delay="0"/>
                                  </p:stCondLst>
                                  <p:childTnLst>
                                    <p:animEffect transition="out" filter="dissolve">
                                      <p:cBhvr>
                                        <p:cTn id="49" dur="500"/>
                                        <p:tgtEl>
                                          <p:spTgt spid="34"/>
                                        </p:tgtEl>
                                      </p:cBhvr>
                                    </p:animEffect>
                                    <p:set>
                                      <p:cBhvr>
                                        <p:cTn id="50" dur="1" fill="hold">
                                          <p:stCondLst>
                                            <p:cond delay="499"/>
                                          </p:stCondLst>
                                        </p:cTn>
                                        <p:tgtEl>
                                          <p:spTgt spid="34"/>
                                        </p:tgtEl>
                                        <p:attrNameLst>
                                          <p:attrName>style.visibility</p:attrName>
                                        </p:attrNameLst>
                                      </p:cBhvr>
                                      <p:to>
                                        <p:strVal val="hidden"/>
                                      </p:to>
                                    </p:set>
                                  </p:childTnLst>
                                </p:cTn>
                              </p:par>
                              <p:par>
                                <p:cTn id="51" presetID="9" presetClass="exit" presetSubtype="0" fill="hold" grpId="1" nodeType="withEffect">
                                  <p:stCondLst>
                                    <p:cond delay="0"/>
                                  </p:stCondLst>
                                  <p:childTnLst>
                                    <p:animEffect transition="out" filter="dissolve">
                                      <p:cBhvr>
                                        <p:cTn id="52" dur="500"/>
                                        <p:tgtEl>
                                          <p:spTgt spid="36"/>
                                        </p:tgtEl>
                                      </p:cBhvr>
                                    </p:animEffect>
                                    <p:set>
                                      <p:cBhvr>
                                        <p:cTn id="53" dur="1" fill="hold">
                                          <p:stCondLst>
                                            <p:cond delay="499"/>
                                          </p:stCondLst>
                                        </p:cTn>
                                        <p:tgtEl>
                                          <p:spTgt spid="36"/>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dissolve">
                                      <p:cBhvr>
                                        <p:cTn id="58" dur="500"/>
                                        <p:tgtEl>
                                          <p:spTgt spid="42"/>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dissolve">
                                      <p:cBhvr>
                                        <p:cTn id="61" dur="500"/>
                                        <p:tgtEl>
                                          <p:spTgt spid="43"/>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dissolve">
                                      <p:cBhvr>
                                        <p:cTn id="64" dur="500"/>
                                        <p:tgtEl>
                                          <p:spTgt spid="41"/>
                                        </p:tgtEl>
                                      </p:cBhvr>
                                    </p:animEffect>
                                  </p:childTnLst>
                                </p:cTn>
                              </p:par>
                              <p:par>
                                <p:cTn id="65" presetID="9" presetClass="exit" presetSubtype="0" fill="hold" grpId="1" nodeType="withEffect">
                                  <p:stCondLst>
                                    <p:cond delay="0"/>
                                  </p:stCondLst>
                                  <p:childTnLst>
                                    <p:animEffect transition="out" filter="dissolve">
                                      <p:cBhvr>
                                        <p:cTn id="66" dur="500"/>
                                        <p:tgtEl>
                                          <p:spTgt spid="38"/>
                                        </p:tgtEl>
                                      </p:cBhvr>
                                    </p:animEffect>
                                    <p:set>
                                      <p:cBhvr>
                                        <p:cTn id="67" dur="1" fill="hold">
                                          <p:stCondLst>
                                            <p:cond delay="499"/>
                                          </p:stCondLst>
                                        </p:cTn>
                                        <p:tgtEl>
                                          <p:spTgt spid="38"/>
                                        </p:tgtEl>
                                        <p:attrNameLst>
                                          <p:attrName>style.visibility</p:attrName>
                                        </p:attrNameLst>
                                      </p:cBhvr>
                                      <p:to>
                                        <p:strVal val="hidden"/>
                                      </p:to>
                                    </p:set>
                                  </p:childTnLst>
                                </p:cTn>
                              </p:par>
                              <p:par>
                                <p:cTn id="68" presetID="9" presetClass="exit" presetSubtype="0" fill="hold" grpId="1" nodeType="withEffect">
                                  <p:stCondLst>
                                    <p:cond delay="0"/>
                                  </p:stCondLst>
                                  <p:childTnLst>
                                    <p:animEffect transition="out" filter="dissolve">
                                      <p:cBhvr>
                                        <p:cTn id="69" dur="500"/>
                                        <p:tgtEl>
                                          <p:spTgt spid="39"/>
                                        </p:tgtEl>
                                      </p:cBhvr>
                                    </p:animEffect>
                                    <p:set>
                                      <p:cBhvr>
                                        <p:cTn id="70" dur="1" fill="hold">
                                          <p:stCondLst>
                                            <p:cond delay="499"/>
                                          </p:stCondLst>
                                        </p:cTn>
                                        <p:tgtEl>
                                          <p:spTgt spid="39"/>
                                        </p:tgtEl>
                                        <p:attrNameLst>
                                          <p:attrName>style.visibility</p:attrName>
                                        </p:attrNameLst>
                                      </p:cBhvr>
                                      <p:to>
                                        <p:strVal val="hidden"/>
                                      </p:to>
                                    </p:set>
                                  </p:childTnLst>
                                </p:cTn>
                              </p:par>
                              <p:par>
                                <p:cTn id="71" presetID="9" presetClass="exit" presetSubtype="0" fill="hold" grpId="1" nodeType="withEffect">
                                  <p:stCondLst>
                                    <p:cond delay="0"/>
                                  </p:stCondLst>
                                  <p:childTnLst>
                                    <p:animEffect transition="out" filter="dissolve">
                                      <p:cBhvr>
                                        <p:cTn id="72" dur="500"/>
                                        <p:tgtEl>
                                          <p:spTgt spid="40"/>
                                        </p:tgtEl>
                                      </p:cBhvr>
                                    </p:animEffect>
                                    <p:set>
                                      <p:cBhvr>
                                        <p:cTn id="73" dur="1" fill="hold">
                                          <p:stCondLst>
                                            <p:cond delay="499"/>
                                          </p:stCondLst>
                                        </p:cTn>
                                        <p:tgtEl>
                                          <p:spTgt spid="40"/>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dissolve">
                                      <p:cBhvr>
                                        <p:cTn id="78" dur="500"/>
                                        <p:tgtEl>
                                          <p:spTgt spid="44"/>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dissolve">
                                      <p:cBhvr>
                                        <p:cTn id="81" dur="500"/>
                                        <p:tgtEl>
                                          <p:spTgt spid="45"/>
                                        </p:tgtEl>
                                      </p:cBhvr>
                                    </p:animEffect>
                                  </p:childTnLst>
                                </p:cTn>
                              </p:par>
                              <p:par>
                                <p:cTn id="82" presetID="9" presetClass="exit" presetSubtype="0" fill="hold" grpId="1" nodeType="withEffect">
                                  <p:stCondLst>
                                    <p:cond delay="0"/>
                                  </p:stCondLst>
                                  <p:childTnLst>
                                    <p:animEffect transition="out" filter="dissolve">
                                      <p:cBhvr>
                                        <p:cTn id="83" dur="500"/>
                                        <p:tgtEl>
                                          <p:spTgt spid="42"/>
                                        </p:tgtEl>
                                      </p:cBhvr>
                                    </p:animEffect>
                                    <p:set>
                                      <p:cBhvr>
                                        <p:cTn id="84" dur="1" fill="hold">
                                          <p:stCondLst>
                                            <p:cond delay="499"/>
                                          </p:stCondLst>
                                        </p:cTn>
                                        <p:tgtEl>
                                          <p:spTgt spid="42"/>
                                        </p:tgtEl>
                                        <p:attrNameLst>
                                          <p:attrName>style.visibility</p:attrName>
                                        </p:attrNameLst>
                                      </p:cBhvr>
                                      <p:to>
                                        <p:strVal val="hidden"/>
                                      </p:to>
                                    </p:set>
                                  </p:childTnLst>
                                </p:cTn>
                              </p:par>
                              <p:par>
                                <p:cTn id="85" presetID="9" presetClass="exit" presetSubtype="0" fill="hold" grpId="1" nodeType="withEffect">
                                  <p:stCondLst>
                                    <p:cond delay="0"/>
                                  </p:stCondLst>
                                  <p:childTnLst>
                                    <p:animEffect transition="out" filter="dissolve">
                                      <p:cBhvr>
                                        <p:cTn id="86" dur="500"/>
                                        <p:tgtEl>
                                          <p:spTgt spid="41"/>
                                        </p:tgtEl>
                                      </p:cBhvr>
                                    </p:animEffect>
                                    <p:set>
                                      <p:cBhvr>
                                        <p:cTn id="87" dur="1" fill="hold">
                                          <p:stCondLst>
                                            <p:cond delay="499"/>
                                          </p:stCondLst>
                                        </p:cTn>
                                        <p:tgtEl>
                                          <p:spTgt spid="41"/>
                                        </p:tgtEl>
                                        <p:attrNameLst>
                                          <p:attrName>style.visibility</p:attrName>
                                        </p:attrNameLst>
                                      </p:cBhvr>
                                      <p:to>
                                        <p:strVal val="hidden"/>
                                      </p:to>
                                    </p:set>
                                  </p:childTnLst>
                                </p:cTn>
                              </p:par>
                              <p:par>
                                <p:cTn id="88" presetID="9" presetClass="exit" presetSubtype="0" fill="hold" grpId="1" nodeType="withEffect">
                                  <p:stCondLst>
                                    <p:cond delay="0"/>
                                  </p:stCondLst>
                                  <p:childTnLst>
                                    <p:animEffect transition="out" filter="dissolve">
                                      <p:cBhvr>
                                        <p:cTn id="89" dur="500"/>
                                        <p:tgtEl>
                                          <p:spTgt spid="43"/>
                                        </p:tgtEl>
                                      </p:cBhvr>
                                    </p:animEffect>
                                    <p:set>
                                      <p:cBhvr>
                                        <p:cTn id="90"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7" grpId="0" animBg="1"/>
      <p:bldP spid="27" grpId="1" animBg="1"/>
      <p:bldP spid="30" grpId="0" animBg="1"/>
      <p:bldP spid="30" grpId="1" animBg="1"/>
      <p:bldP spid="33" grpId="0" animBg="1"/>
      <p:bldP spid="33" grpId="1" animBg="1"/>
      <p:bldP spid="34" grpId="0" animBg="1"/>
      <p:bldP spid="34" grpId="1" animBg="1"/>
      <p:bldP spid="36" grpId="0" animBg="1"/>
      <p:bldP spid="36"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9C3EB-8EC6-DB0C-053F-059C6C319DCF}"/>
              </a:ext>
            </a:extLst>
          </p:cNvPr>
          <p:cNvSpPr>
            <a:spLocks noGrp="1"/>
          </p:cNvSpPr>
          <p:nvPr>
            <p:ph type="title"/>
          </p:nvPr>
        </p:nvSpPr>
        <p:spPr/>
        <p:txBody>
          <a:bodyPr/>
          <a:lstStyle/>
          <a:p>
            <a:r>
              <a:rPr lang="en-US" dirty="0"/>
              <a:t>Feature Scaling</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CC54D80-6208-2223-12B0-843E38058340}"/>
                  </a:ext>
                </a:extLst>
              </p:cNvPr>
              <p:cNvSpPr txBox="1"/>
              <p:nvPr/>
            </p:nvSpPr>
            <p:spPr>
              <a:xfrm>
                <a:off x="838200" y="1482811"/>
                <a:ext cx="10222286" cy="646331"/>
              </a:xfrm>
              <a:prstGeom prst="rect">
                <a:avLst/>
              </a:prstGeom>
              <a:noFill/>
            </p:spPr>
            <p:txBody>
              <a:bodyPr wrap="none" rtlCol="0">
                <a:spAutoFit/>
              </a:bodyPr>
              <a:lstStyle/>
              <a:p>
                <a:r>
                  <a:rPr lang="en-US" dirty="0"/>
                  <a:t>By rescaling the input features to an approximate range (or in the order) of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m:t>
                    </m:r>
                  </m:oMath>
                </a14:m>
                <a:r>
                  <a:rPr lang="en-US" dirty="0"/>
                  <a:t>, then cost function</a:t>
                </a:r>
              </a:p>
              <a:p>
                <a:r>
                  <a:rPr lang="en-US" dirty="0"/>
                  <a:t>converges faster towards the optimum value. </a:t>
                </a:r>
              </a:p>
            </p:txBody>
          </p:sp>
        </mc:Choice>
        <mc:Fallback xmlns="">
          <p:sp>
            <p:nvSpPr>
              <p:cNvPr id="3" name="TextBox 2">
                <a:extLst>
                  <a:ext uri="{FF2B5EF4-FFF2-40B4-BE49-F238E27FC236}">
                    <a16:creationId xmlns:a16="http://schemas.microsoft.com/office/drawing/2014/main" id="{8CC54D80-6208-2223-12B0-843E38058340}"/>
                  </a:ext>
                </a:extLst>
              </p:cNvPr>
              <p:cNvSpPr txBox="1">
                <a:spLocks noRot="1" noChangeAspect="1" noMove="1" noResize="1" noEditPoints="1" noAdjustHandles="1" noChangeArrowheads="1" noChangeShapeType="1" noTextEdit="1"/>
              </p:cNvSpPr>
              <p:nvPr/>
            </p:nvSpPr>
            <p:spPr>
              <a:xfrm>
                <a:off x="838200" y="1482811"/>
                <a:ext cx="10222286" cy="646331"/>
              </a:xfrm>
              <a:prstGeom prst="rect">
                <a:avLst/>
              </a:prstGeom>
              <a:blipFill>
                <a:blip r:embed="rId3"/>
                <a:stretch>
                  <a:fillRect l="-621" t="-3846" b="-13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771725A-8731-238A-852D-5D77E67DA406}"/>
                  </a:ext>
                </a:extLst>
              </p:cNvPr>
              <p:cNvSpPr txBox="1"/>
              <p:nvPr/>
            </p:nvSpPr>
            <p:spPr>
              <a:xfrm>
                <a:off x="1098215" y="3246828"/>
                <a:ext cx="1695079" cy="8611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𝑋</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𝑋</m:t>
                          </m:r>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num>
                        <m:den>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𝑋</m:t>
                          </m:r>
                        </m:den>
                      </m:f>
                    </m:oMath>
                  </m:oMathPara>
                </a14:m>
                <a:endParaRPr lang="en-US" sz="2800" dirty="0"/>
              </a:p>
            </p:txBody>
          </p:sp>
        </mc:Choice>
        <mc:Fallback xmlns="">
          <p:sp>
            <p:nvSpPr>
              <p:cNvPr id="4" name="TextBox 3">
                <a:extLst>
                  <a:ext uri="{FF2B5EF4-FFF2-40B4-BE49-F238E27FC236}">
                    <a16:creationId xmlns:a16="http://schemas.microsoft.com/office/drawing/2014/main" id="{5771725A-8731-238A-852D-5D77E67DA406}"/>
                  </a:ext>
                </a:extLst>
              </p:cNvPr>
              <p:cNvSpPr txBox="1">
                <a:spLocks noRot="1" noChangeAspect="1" noMove="1" noResize="1" noEditPoints="1" noAdjustHandles="1" noChangeArrowheads="1" noChangeShapeType="1" noTextEdit="1"/>
              </p:cNvSpPr>
              <p:nvPr/>
            </p:nvSpPr>
            <p:spPr>
              <a:xfrm>
                <a:off x="1098215" y="3246828"/>
                <a:ext cx="1695079" cy="861133"/>
              </a:xfrm>
              <a:prstGeom prst="rect">
                <a:avLst/>
              </a:prstGeom>
              <a:blipFill>
                <a:blip r:embed="rId4"/>
                <a:stretch>
                  <a:fillRect l="-4478" r="-3731" b="-13043"/>
                </a:stretch>
              </a:blipFill>
            </p:spPr>
            <p:txBody>
              <a:bodyPr/>
              <a:lstStyle/>
              <a:p>
                <a:r>
                  <a:rPr lang="en-US">
                    <a:noFill/>
                  </a:rPr>
                  <a:t> </a:t>
                </a:r>
              </a:p>
            </p:txBody>
          </p:sp>
        </mc:Fallback>
      </mc:AlternateContent>
      <p:pic>
        <p:nvPicPr>
          <p:cNvPr id="8" name="Picture 7" descr="Text, letter&#10;&#10;Description automatically generated">
            <a:extLst>
              <a:ext uri="{FF2B5EF4-FFF2-40B4-BE49-F238E27FC236}">
                <a16:creationId xmlns:a16="http://schemas.microsoft.com/office/drawing/2014/main" id="{2296BB7B-A3B8-565D-C4B5-C4B2D2CC4873}"/>
              </a:ext>
            </a:extLst>
          </p:cNvPr>
          <p:cNvPicPr>
            <a:picLocks noChangeAspect="1"/>
          </p:cNvPicPr>
          <p:nvPr/>
        </p:nvPicPr>
        <p:blipFill>
          <a:blip r:embed="rId5"/>
          <a:stretch>
            <a:fillRect/>
          </a:stretch>
        </p:blipFill>
        <p:spPr>
          <a:xfrm>
            <a:off x="7960860" y="3012393"/>
            <a:ext cx="3131941" cy="1358900"/>
          </a:xfrm>
          <a:prstGeom prst="rect">
            <a:avLst/>
          </a:prstGeom>
        </p:spPr>
      </p:pic>
      <p:pic>
        <p:nvPicPr>
          <p:cNvPr id="10" name="Picture 9" descr="Text&#10;&#10;Description automatically generated">
            <a:extLst>
              <a:ext uri="{FF2B5EF4-FFF2-40B4-BE49-F238E27FC236}">
                <a16:creationId xmlns:a16="http://schemas.microsoft.com/office/drawing/2014/main" id="{0BA886F7-9DE6-FE20-04E8-797D9D7919D6}"/>
              </a:ext>
            </a:extLst>
          </p:cNvPr>
          <p:cNvPicPr>
            <a:picLocks noChangeAspect="1"/>
          </p:cNvPicPr>
          <p:nvPr/>
        </p:nvPicPr>
        <p:blipFill>
          <a:blip r:embed="rId6"/>
          <a:stretch>
            <a:fillRect/>
          </a:stretch>
        </p:blipFill>
        <p:spPr>
          <a:xfrm>
            <a:off x="3319677" y="3025093"/>
            <a:ext cx="4114800" cy="1346200"/>
          </a:xfrm>
          <a:prstGeom prst="rect">
            <a:avLst/>
          </a:prstGeom>
        </p:spPr>
      </p:pic>
    </p:spTree>
    <p:extLst>
      <p:ext uri="{BB962C8B-B14F-4D97-AF65-F5344CB8AC3E}">
        <p14:creationId xmlns:p14="http://schemas.microsoft.com/office/powerpoint/2010/main" val="1441179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FE0F7-0D7D-B1B9-1826-91B1DE45499B}"/>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6AFFF7F-E5AF-1795-B34C-813A4F565E1A}"/>
              </a:ext>
            </a:extLst>
          </p:cNvPr>
          <p:cNvSpPr>
            <a:spLocks noGrp="1"/>
          </p:cNvSpPr>
          <p:nvPr>
            <p:ph idx="1"/>
          </p:nvPr>
        </p:nvSpPr>
        <p:spPr/>
        <p:txBody>
          <a:bodyPr>
            <a:normAutofit fontScale="92500" lnSpcReduction="20000"/>
          </a:bodyPr>
          <a:lstStyle/>
          <a:p>
            <a:r>
              <a:rPr lang="en-US" dirty="0"/>
              <a:t>Supervised vs unsupervised machine learning</a:t>
            </a:r>
          </a:p>
          <a:p>
            <a:r>
              <a:rPr lang="en-US" dirty="0"/>
              <a:t>Univariate and Multivariate Linear Regression</a:t>
            </a:r>
          </a:p>
          <a:p>
            <a:r>
              <a:rPr lang="en-US" dirty="0"/>
              <a:t>Gradient Descent</a:t>
            </a:r>
          </a:p>
          <a:p>
            <a:r>
              <a:rPr lang="en-US" dirty="0"/>
              <a:t>Machine Learning Features, Theta</a:t>
            </a:r>
          </a:p>
          <a:p>
            <a:r>
              <a:rPr lang="en-US" dirty="0"/>
              <a:t>Machine Learning Parameters</a:t>
            </a:r>
          </a:p>
          <a:p>
            <a:r>
              <a:rPr lang="en-US" dirty="0"/>
              <a:t>Machine Learning Terms</a:t>
            </a:r>
          </a:p>
          <a:p>
            <a:pPr lvl="1"/>
            <a:r>
              <a:rPr lang="en-US" dirty="0"/>
              <a:t>Epoch</a:t>
            </a:r>
          </a:p>
          <a:p>
            <a:r>
              <a:rPr lang="en-US" dirty="0"/>
              <a:t>Hyperparameters</a:t>
            </a:r>
          </a:p>
          <a:p>
            <a:pPr lvl="1"/>
            <a:r>
              <a:rPr lang="en-US" dirty="0"/>
              <a:t>Learning Rate</a:t>
            </a:r>
          </a:p>
          <a:p>
            <a:r>
              <a:rPr lang="en-US" dirty="0"/>
              <a:t>Techniques to Improve Accuracy</a:t>
            </a:r>
          </a:p>
          <a:p>
            <a:pPr lvl="1"/>
            <a:r>
              <a:rPr lang="en-US" dirty="0"/>
              <a:t>Feature Scaling</a:t>
            </a:r>
          </a:p>
          <a:p>
            <a:endParaRPr lang="en-US" dirty="0"/>
          </a:p>
          <a:p>
            <a:pPr lvl="1"/>
            <a:endParaRPr lang="en-US" dirty="0"/>
          </a:p>
          <a:p>
            <a:pPr lvl="1"/>
            <a:endParaRPr lang="en-US" dirty="0"/>
          </a:p>
        </p:txBody>
      </p:sp>
    </p:spTree>
    <p:extLst>
      <p:ext uri="{BB962C8B-B14F-4D97-AF65-F5344CB8AC3E}">
        <p14:creationId xmlns:p14="http://schemas.microsoft.com/office/powerpoint/2010/main" val="425936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7A72B-713C-A3A4-0DD3-471D6E53BC72}"/>
              </a:ext>
            </a:extLst>
          </p:cNvPr>
          <p:cNvSpPr>
            <a:spLocks noGrp="1"/>
          </p:cNvSpPr>
          <p:nvPr>
            <p:ph type="title"/>
          </p:nvPr>
        </p:nvSpPr>
        <p:spPr/>
        <p:txBody>
          <a:bodyPr/>
          <a:lstStyle/>
          <a:p>
            <a:r>
              <a:rPr lang="en-US" dirty="0"/>
              <a:t>Single Feature Linear Regression</a:t>
            </a:r>
          </a:p>
        </p:txBody>
      </p:sp>
      <p:pic>
        <p:nvPicPr>
          <p:cNvPr id="9" name="Picture 8" descr="Chart, scatter chart&#10;&#10;Description automatically generated">
            <a:extLst>
              <a:ext uri="{FF2B5EF4-FFF2-40B4-BE49-F238E27FC236}">
                <a16:creationId xmlns:a16="http://schemas.microsoft.com/office/drawing/2014/main" id="{50327C41-9BBE-245D-19D0-6D9EF8EEE053}"/>
              </a:ext>
            </a:extLst>
          </p:cNvPr>
          <p:cNvPicPr>
            <a:picLocks noChangeAspect="1"/>
          </p:cNvPicPr>
          <p:nvPr/>
        </p:nvPicPr>
        <p:blipFill>
          <a:blip r:embed="rId3"/>
          <a:stretch>
            <a:fillRect/>
          </a:stretch>
        </p:blipFill>
        <p:spPr>
          <a:xfrm>
            <a:off x="2940050" y="1387475"/>
            <a:ext cx="6311900" cy="5105400"/>
          </a:xfrm>
          <a:prstGeom prst="rect">
            <a:avLst/>
          </a:prstGeom>
        </p:spPr>
      </p:pic>
    </p:spTree>
    <p:extLst>
      <p:ext uri="{BB962C8B-B14F-4D97-AF65-F5344CB8AC3E}">
        <p14:creationId xmlns:p14="http://schemas.microsoft.com/office/powerpoint/2010/main" val="412390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821CFA-B907-856C-5EA2-66C534015119}"/>
              </a:ext>
            </a:extLst>
          </p:cNvPr>
          <p:cNvSpPr>
            <a:spLocks noGrp="1"/>
          </p:cNvSpPr>
          <p:nvPr>
            <p:ph type="title"/>
          </p:nvPr>
        </p:nvSpPr>
        <p:spPr/>
        <p:txBody>
          <a:bodyPr/>
          <a:lstStyle/>
          <a:p>
            <a:r>
              <a:rPr lang="en-US" dirty="0"/>
              <a:t>Multi-featured data set</a:t>
            </a:r>
          </a:p>
        </p:txBody>
      </p:sp>
      <p:pic>
        <p:nvPicPr>
          <p:cNvPr id="8" name="Picture 7" descr="Table&#10;&#10;Description automatically generated">
            <a:extLst>
              <a:ext uri="{FF2B5EF4-FFF2-40B4-BE49-F238E27FC236}">
                <a16:creationId xmlns:a16="http://schemas.microsoft.com/office/drawing/2014/main" id="{5F55FCB8-B1EC-7477-9848-AD974CA593EE}"/>
              </a:ext>
            </a:extLst>
          </p:cNvPr>
          <p:cNvPicPr>
            <a:picLocks noChangeAspect="1"/>
          </p:cNvPicPr>
          <p:nvPr/>
        </p:nvPicPr>
        <p:blipFill>
          <a:blip r:embed="rId3"/>
          <a:stretch>
            <a:fillRect/>
          </a:stretch>
        </p:blipFill>
        <p:spPr>
          <a:xfrm>
            <a:off x="225082" y="1486512"/>
            <a:ext cx="11764139" cy="2255494"/>
          </a:xfrm>
          <a:prstGeom prst="rect">
            <a:avLst/>
          </a:prstGeom>
        </p:spPr>
      </p:pic>
      <p:pic>
        <p:nvPicPr>
          <p:cNvPr id="10" name="Picture 9" descr="Graphical user interface, table&#10;&#10;Description automatically generated">
            <a:extLst>
              <a:ext uri="{FF2B5EF4-FFF2-40B4-BE49-F238E27FC236}">
                <a16:creationId xmlns:a16="http://schemas.microsoft.com/office/drawing/2014/main" id="{6BEA46A0-1653-4A69-87D4-24C5C35CD1CD}"/>
              </a:ext>
            </a:extLst>
          </p:cNvPr>
          <p:cNvPicPr>
            <a:picLocks noChangeAspect="1"/>
          </p:cNvPicPr>
          <p:nvPr/>
        </p:nvPicPr>
        <p:blipFill>
          <a:blip r:embed="rId4"/>
          <a:stretch>
            <a:fillRect/>
          </a:stretch>
        </p:blipFill>
        <p:spPr>
          <a:xfrm>
            <a:off x="225081" y="3896344"/>
            <a:ext cx="11764139" cy="2232747"/>
          </a:xfrm>
          <a:prstGeom prst="rect">
            <a:avLst/>
          </a:prstGeom>
        </p:spPr>
      </p:pic>
      <p:sp>
        <p:nvSpPr>
          <p:cNvPr id="11" name="Rounded Rectangle 10">
            <a:extLst>
              <a:ext uri="{FF2B5EF4-FFF2-40B4-BE49-F238E27FC236}">
                <a16:creationId xmlns:a16="http://schemas.microsoft.com/office/drawing/2014/main" id="{68D8ACA7-2202-1AE2-CDF7-A94C67145DB5}"/>
              </a:ext>
            </a:extLst>
          </p:cNvPr>
          <p:cNvSpPr/>
          <p:nvPr/>
        </p:nvSpPr>
        <p:spPr>
          <a:xfrm>
            <a:off x="5655213" y="4417255"/>
            <a:ext cx="468923" cy="1083213"/>
          </a:xfrm>
          <a:prstGeom prst="roundRect">
            <a:avLst/>
          </a:prstGeom>
          <a:solidFill>
            <a:srgbClr val="FF006C">
              <a:alpha val="25098"/>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783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821CFA-B907-856C-5EA2-66C534015119}"/>
              </a:ext>
            </a:extLst>
          </p:cNvPr>
          <p:cNvSpPr>
            <a:spLocks noGrp="1"/>
          </p:cNvSpPr>
          <p:nvPr>
            <p:ph type="title"/>
          </p:nvPr>
        </p:nvSpPr>
        <p:spPr/>
        <p:txBody>
          <a:bodyPr/>
          <a:lstStyle/>
          <a:p>
            <a:r>
              <a:rPr lang="en-US" dirty="0"/>
              <a:t>Multi-featured data set</a:t>
            </a:r>
          </a:p>
        </p:txBody>
      </p:sp>
      <p:pic>
        <p:nvPicPr>
          <p:cNvPr id="3" name="Picture 2" descr="Table&#10;&#10;Description automatically generated">
            <a:extLst>
              <a:ext uri="{FF2B5EF4-FFF2-40B4-BE49-F238E27FC236}">
                <a16:creationId xmlns:a16="http://schemas.microsoft.com/office/drawing/2014/main" id="{099E8893-75DC-2B21-E1B3-19E7B0209E91}"/>
              </a:ext>
            </a:extLst>
          </p:cNvPr>
          <p:cNvPicPr>
            <a:picLocks noChangeAspect="1"/>
          </p:cNvPicPr>
          <p:nvPr/>
        </p:nvPicPr>
        <p:blipFill>
          <a:blip r:embed="rId3"/>
          <a:stretch>
            <a:fillRect/>
          </a:stretch>
        </p:blipFill>
        <p:spPr>
          <a:xfrm>
            <a:off x="1007395" y="1518038"/>
            <a:ext cx="10177209" cy="3345546"/>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7E1545F-6C5B-52F6-653C-BF34F8537FD8}"/>
                  </a:ext>
                </a:extLst>
              </p:cNvPr>
              <p:cNvSpPr txBox="1"/>
              <p:nvPr/>
            </p:nvSpPr>
            <p:spPr>
              <a:xfrm>
                <a:off x="3399426" y="5224597"/>
                <a:ext cx="539314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𝑆𝑖𝑛𝑔𝑙𝑒</m:t>
                      </m:r>
                      <m:r>
                        <a:rPr lang="en-US" sz="2800" b="0" i="1" smtClean="0">
                          <a:latin typeface="Cambria Math" panose="02040503050406030204" pitchFamily="18" charset="0"/>
                        </a:rPr>
                        <m:t> </m:t>
                      </m:r>
                      <m:r>
                        <a:rPr lang="en-US" sz="2800" b="0" i="1" smtClean="0">
                          <a:latin typeface="Cambria Math" panose="02040503050406030204" pitchFamily="18" charset="0"/>
                        </a:rPr>
                        <m:t>𝑓𝑒𝑎𝑡𝑢𝑟𝑒</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ea typeface="Cambria Math" panose="02040503050406030204" pitchFamily="18" charset="0"/>
                            </a:rPr>
                            <m:t>𝜃</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rPr>
                        <m:t>𝑥</m:t>
                      </m:r>
                    </m:oMath>
                  </m:oMathPara>
                </a14:m>
                <a:endParaRPr lang="en-US" sz="2800" dirty="0"/>
              </a:p>
            </p:txBody>
          </p:sp>
        </mc:Choice>
        <mc:Fallback xmlns="">
          <p:sp>
            <p:nvSpPr>
              <p:cNvPr id="6" name="TextBox 5">
                <a:extLst>
                  <a:ext uri="{FF2B5EF4-FFF2-40B4-BE49-F238E27FC236}">
                    <a16:creationId xmlns:a16="http://schemas.microsoft.com/office/drawing/2014/main" id="{77E1545F-6C5B-52F6-653C-BF34F8537FD8}"/>
                  </a:ext>
                </a:extLst>
              </p:cNvPr>
              <p:cNvSpPr txBox="1">
                <a:spLocks noRot="1" noChangeAspect="1" noMove="1" noResize="1" noEditPoints="1" noAdjustHandles="1" noChangeArrowheads="1" noChangeShapeType="1" noTextEdit="1"/>
              </p:cNvSpPr>
              <p:nvPr/>
            </p:nvSpPr>
            <p:spPr>
              <a:xfrm>
                <a:off x="3399426" y="5224597"/>
                <a:ext cx="5393143" cy="430887"/>
              </a:xfrm>
              <a:prstGeom prst="rect">
                <a:avLst/>
              </a:prstGeom>
              <a:blipFill>
                <a:blip r:embed="rId4"/>
                <a:stretch>
                  <a:fillRect l="-1878" t="-8571" r="-235"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317C79B-EF6D-B70F-5929-63875264514B}"/>
                  </a:ext>
                </a:extLst>
              </p:cNvPr>
              <p:cNvSpPr txBox="1"/>
              <p:nvPr/>
            </p:nvSpPr>
            <p:spPr>
              <a:xfrm>
                <a:off x="1278652" y="6016497"/>
                <a:ext cx="1002017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𝐺𝑒𝑛𝑒𝑟𝑎𝑙𝑖𝑧𝑎𝑡𝑖𝑜𝑛</m:t>
                      </m:r>
                      <m:r>
                        <a:rPr lang="en-US" sz="2800" b="0" i="1" smtClean="0">
                          <a:latin typeface="Cambria Math" panose="02040503050406030204" pitchFamily="18" charset="0"/>
                        </a:rPr>
                        <m:t> </m:t>
                      </m:r>
                      <m:r>
                        <a:rPr lang="en-US" sz="2800" b="0" i="1" smtClean="0">
                          <a:latin typeface="Cambria Math" panose="02040503050406030204" pitchFamily="18" charset="0"/>
                        </a:rPr>
                        <m:t>𝑜𝑓</m:t>
                      </m:r>
                      <m:r>
                        <a:rPr lang="en-US" sz="2800" b="0" i="1" smtClean="0">
                          <a:latin typeface="Cambria Math" panose="02040503050406030204" pitchFamily="18" charset="0"/>
                        </a:rPr>
                        <m:t> </m:t>
                      </m:r>
                      <m:r>
                        <a:rPr lang="en-US" sz="2800" b="0" i="1" smtClean="0">
                          <a:latin typeface="Cambria Math" panose="02040503050406030204" pitchFamily="18" charset="0"/>
                        </a:rPr>
                        <m:t>𝑠𝑖𝑛𝑔𝑙𝑒</m:t>
                      </m:r>
                      <m:r>
                        <a:rPr lang="en-US" sz="2800" b="0" i="1" smtClean="0">
                          <a:latin typeface="Cambria Math" panose="02040503050406030204" pitchFamily="18" charset="0"/>
                        </a:rPr>
                        <m:t> </m:t>
                      </m:r>
                      <m:r>
                        <a:rPr lang="en-US" sz="2800" b="0" i="1" smtClean="0">
                          <a:latin typeface="Cambria Math" panose="02040503050406030204" pitchFamily="18" charset="0"/>
                        </a:rPr>
                        <m:t>𝑓𝑒𝑎𝑡𝑢𝑟𝑒</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ea typeface="Cambria Math" panose="02040503050406030204" pitchFamily="18" charset="0"/>
                            </a:rPr>
                            <m:t>𝜃</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0</m:t>
                          </m:r>
                        </m:sub>
                      </m:sSub>
                      <m:sSub>
                        <m:sSubPr>
                          <m:ctrlPr>
                            <a:rPr lang="en-US" sz="280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1</m:t>
                          </m:r>
                        </m:sub>
                      </m:sSub>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𝑥</m:t>
                          </m:r>
                        </m:e>
                        <m:sub>
                          <m:r>
                            <a:rPr lang="en-US" sz="2800" i="1" dirty="0">
                              <a:latin typeface="Cambria Math" panose="02040503050406030204" pitchFamily="18" charset="0"/>
                            </a:rPr>
                            <m:t>0</m:t>
                          </m:r>
                        </m:sub>
                      </m:sSub>
                      <m:r>
                        <a:rPr lang="en-US" sz="2800" b="0" i="1" dirty="0" smtClean="0">
                          <a:latin typeface="Cambria Math" panose="02040503050406030204" pitchFamily="18" charset="0"/>
                        </a:rPr>
                        <m:t>=1</m:t>
                      </m:r>
                    </m:oMath>
                  </m:oMathPara>
                </a14:m>
                <a:endParaRPr lang="en-US" sz="2800" dirty="0"/>
              </a:p>
            </p:txBody>
          </p:sp>
        </mc:Choice>
        <mc:Fallback xmlns="">
          <p:sp>
            <p:nvSpPr>
              <p:cNvPr id="7" name="TextBox 6">
                <a:extLst>
                  <a:ext uri="{FF2B5EF4-FFF2-40B4-BE49-F238E27FC236}">
                    <a16:creationId xmlns:a16="http://schemas.microsoft.com/office/drawing/2014/main" id="{7317C79B-EF6D-B70F-5929-63875264514B}"/>
                  </a:ext>
                </a:extLst>
              </p:cNvPr>
              <p:cNvSpPr txBox="1">
                <a:spLocks noRot="1" noChangeAspect="1" noMove="1" noResize="1" noEditPoints="1" noAdjustHandles="1" noChangeArrowheads="1" noChangeShapeType="1" noTextEdit="1"/>
              </p:cNvSpPr>
              <p:nvPr/>
            </p:nvSpPr>
            <p:spPr>
              <a:xfrm>
                <a:off x="1278652" y="6016497"/>
                <a:ext cx="10020179" cy="430887"/>
              </a:xfrm>
              <a:prstGeom prst="rect">
                <a:avLst/>
              </a:prstGeom>
              <a:blipFill>
                <a:blip r:embed="rId5"/>
                <a:stretch>
                  <a:fillRect l="-253" t="-8571" r="-253" b="-37143"/>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6830A312-AF5D-CC35-898D-7F3E117FF474}"/>
              </a:ext>
            </a:extLst>
          </p:cNvPr>
          <p:cNvGrpSpPr/>
          <p:nvPr/>
        </p:nvGrpSpPr>
        <p:grpSpPr>
          <a:xfrm>
            <a:off x="2310559" y="1230600"/>
            <a:ext cx="8213778" cy="384649"/>
            <a:chOff x="2310559" y="1230600"/>
            <a:chExt cx="8213778" cy="384649"/>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8BC146D-2034-90EF-C296-8B56C27B5724}"/>
                    </a:ext>
                  </a:extLst>
                </p:cNvPr>
                <p:cNvSpPr txBox="1"/>
                <p:nvPr/>
              </p:nvSpPr>
              <p:spPr>
                <a:xfrm>
                  <a:off x="2310559" y="1245917"/>
                  <a:ext cx="351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13" name="TextBox 12">
                  <a:extLst>
                    <a:ext uri="{FF2B5EF4-FFF2-40B4-BE49-F238E27FC236}">
                      <a16:creationId xmlns:a16="http://schemas.microsoft.com/office/drawing/2014/main" id="{A8BC146D-2034-90EF-C296-8B56C27B5724}"/>
                    </a:ext>
                  </a:extLst>
                </p:cNvPr>
                <p:cNvSpPr txBox="1">
                  <a:spLocks noRot="1" noChangeAspect="1" noMove="1" noResize="1" noEditPoints="1" noAdjustHandles="1" noChangeArrowheads="1" noChangeShapeType="1" noTextEdit="1"/>
                </p:cNvSpPr>
                <p:nvPr/>
              </p:nvSpPr>
              <p:spPr>
                <a:xfrm>
                  <a:off x="2310559" y="1245917"/>
                  <a:ext cx="351692" cy="369332"/>
                </a:xfrm>
                <a:prstGeom prst="rect">
                  <a:avLst/>
                </a:prstGeom>
                <a:blipFill>
                  <a:blip r:embed="rId6"/>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73BB5B3-0A7F-D00B-2CC0-534AB97FE823}"/>
                    </a:ext>
                  </a:extLst>
                </p:cNvPr>
                <p:cNvSpPr txBox="1"/>
                <p:nvPr/>
              </p:nvSpPr>
              <p:spPr>
                <a:xfrm>
                  <a:off x="4068715" y="1234111"/>
                  <a:ext cx="351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Sub>
                      </m:oMath>
                    </m:oMathPara>
                  </a14:m>
                  <a:endParaRPr lang="en-US" dirty="0">
                    <a:solidFill>
                      <a:srgbClr val="FF0000"/>
                    </a:solidFill>
                  </a:endParaRPr>
                </a:p>
              </p:txBody>
            </p:sp>
          </mc:Choice>
          <mc:Fallback xmlns="">
            <p:sp>
              <p:nvSpPr>
                <p:cNvPr id="14" name="TextBox 13">
                  <a:extLst>
                    <a:ext uri="{FF2B5EF4-FFF2-40B4-BE49-F238E27FC236}">
                      <a16:creationId xmlns:a16="http://schemas.microsoft.com/office/drawing/2014/main" id="{E73BB5B3-0A7F-D00B-2CC0-534AB97FE823}"/>
                    </a:ext>
                  </a:extLst>
                </p:cNvPr>
                <p:cNvSpPr txBox="1">
                  <a:spLocks noRot="1" noChangeAspect="1" noMove="1" noResize="1" noEditPoints="1" noAdjustHandles="1" noChangeArrowheads="1" noChangeShapeType="1" noTextEdit="1"/>
                </p:cNvSpPr>
                <p:nvPr/>
              </p:nvSpPr>
              <p:spPr>
                <a:xfrm>
                  <a:off x="4068715" y="1234111"/>
                  <a:ext cx="351692" cy="369332"/>
                </a:xfrm>
                <a:prstGeom prst="rect">
                  <a:avLst/>
                </a:prstGeom>
                <a:blipFill>
                  <a:blip r:embed="rId7"/>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94E2CFC-CF67-68EF-3037-7A4ABC4EB8F6}"/>
                    </a:ext>
                  </a:extLst>
                </p:cNvPr>
                <p:cNvSpPr txBox="1"/>
                <p:nvPr/>
              </p:nvSpPr>
              <p:spPr>
                <a:xfrm>
                  <a:off x="5826871" y="1245917"/>
                  <a:ext cx="351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3</m:t>
                            </m:r>
                          </m:sub>
                        </m:sSub>
                      </m:oMath>
                    </m:oMathPara>
                  </a14:m>
                  <a:endParaRPr lang="en-US" dirty="0">
                    <a:solidFill>
                      <a:srgbClr val="FF0000"/>
                    </a:solidFill>
                  </a:endParaRPr>
                </a:p>
              </p:txBody>
            </p:sp>
          </mc:Choice>
          <mc:Fallback xmlns="">
            <p:sp>
              <p:nvSpPr>
                <p:cNvPr id="15" name="TextBox 14">
                  <a:extLst>
                    <a:ext uri="{FF2B5EF4-FFF2-40B4-BE49-F238E27FC236}">
                      <a16:creationId xmlns:a16="http://schemas.microsoft.com/office/drawing/2014/main" id="{294E2CFC-CF67-68EF-3037-7A4ABC4EB8F6}"/>
                    </a:ext>
                  </a:extLst>
                </p:cNvPr>
                <p:cNvSpPr txBox="1">
                  <a:spLocks noRot="1" noChangeAspect="1" noMove="1" noResize="1" noEditPoints="1" noAdjustHandles="1" noChangeArrowheads="1" noChangeShapeType="1" noTextEdit="1"/>
                </p:cNvSpPr>
                <p:nvPr/>
              </p:nvSpPr>
              <p:spPr>
                <a:xfrm>
                  <a:off x="5826871" y="1245917"/>
                  <a:ext cx="351692" cy="369332"/>
                </a:xfrm>
                <a:prstGeom prst="rect">
                  <a:avLst/>
                </a:prstGeom>
                <a:blipFill>
                  <a:blip r:embed="rId8"/>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DBDF712-55B7-1E0D-EAC3-7D91E8C6D146}"/>
                    </a:ext>
                  </a:extLst>
                </p:cNvPr>
                <p:cNvSpPr txBox="1"/>
                <p:nvPr/>
              </p:nvSpPr>
              <p:spPr>
                <a:xfrm>
                  <a:off x="7585027" y="1235651"/>
                  <a:ext cx="351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4</m:t>
                            </m:r>
                          </m:sub>
                        </m:sSub>
                      </m:oMath>
                    </m:oMathPara>
                  </a14:m>
                  <a:endParaRPr lang="en-US" dirty="0">
                    <a:solidFill>
                      <a:srgbClr val="FF0000"/>
                    </a:solidFill>
                  </a:endParaRPr>
                </a:p>
              </p:txBody>
            </p:sp>
          </mc:Choice>
          <mc:Fallback xmlns="">
            <p:sp>
              <p:nvSpPr>
                <p:cNvPr id="16" name="TextBox 15">
                  <a:extLst>
                    <a:ext uri="{FF2B5EF4-FFF2-40B4-BE49-F238E27FC236}">
                      <a16:creationId xmlns:a16="http://schemas.microsoft.com/office/drawing/2014/main" id="{3DBDF712-55B7-1E0D-EAC3-7D91E8C6D146}"/>
                    </a:ext>
                  </a:extLst>
                </p:cNvPr>
                <p:cNvSpPr txBox="1">
                  <a:spLocks noRot="1" noChangeAspect="1" noMove="1" noResize="1" noEditPoints="1" noAdjustHandles="1" noChangeArrowheads="1" noChangeShapeType="1" noTextEdit="1"/>
                </p:cNvSpPr>
                <p:nvPr/>
              </p:nvSpPr>
              <p:spPr>
                <a:xfrm>
                  <a:off x="7585027" y="1235651"/>
                  <a:ext cx="351692" cy="369332"/>
                </a:xfrm>
                <a:prstGeom prst="rect">
                  <a:avLst/>
                </a:prstGeom>
                <a:blipFill>
                  <a:blip r:embed="rId9"/>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6A09E62-2E29-461E-1254-1FECC61BCC1B}"/>
                    </a:ext>
                  </a:extLst>
                </p:cNvPr>
                <p:cNvSpPr txBox="1"/>
                <p:nvPr/>
              </p:nvSpPr>
              <p:spPr>
                <a:xfrm>
                  <a:off x="8991491" y="1234111"/>
                  <a:ext cx="351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5</m:t>
                            </m:r>
                          </m:sub>
                        </m:sSub>
                      </m:oMath>
                    </m:oMathPara>
                  </a14:m>
                  <a:endParaRPr lang="en-US" dirty="0">
                    <a:solidFill>
                      <a:srgbClr val="FF0000"/>
                    </a:solidFill>
                  </a:endParaRPr>
                </a:p>
              </p:txBody>
            </p:sp>
          </mc:Choice>
          <mc:Fallback xmlns="">
            <p:sp>
              <p:nvSpPr>
                <p:cNvPr id="17" name="TextBox 16">
                  <a:extLst>
                    <a:ext uri="{FF2B5EF4-FFF2-40B4-BE49-F238E27FC236}">
                      <a16:creationId xmlns:a16="http://schemas.microsoft.com/office/drawing/2014/main" id="{96A09E62-2E29-461E-1254-1FECC61BCC1B}"/>
                    </a:ext>
                  </a:extLst>
                </p:cNvPr>
                <p:cNvSpPr txBox="1">
                  <a:spLocks noRot="1" noChangeAspect="1" noMove="1" noResize="1" noEditPoints="1" noAdjustHandles="1" noChangeArrowheads="1" noChangeShapeType="1" noTextEdit="1"/>
                </p:cNvSpPr>
                <p:nvPr/>
              </p:nvSpPr>
              <p:spPr>
                <a:xfrm>
                  <a:off x="8991491" y="1234111"/>
                  <a:ext cx="351692" cy="369332"/>
                </a:xfrm>
                <a:prstGeom prst="rect">
                  <a:avLst/>
                </a:prstGeom>
                <a:blipFill>
                  <a:blip r:embed="rId10"/>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62E09B4-8AE5-BC6F-E8FD-857E5DC51B49}"/>
                    </a:ext>
                  </a:extLst>
                </p:cNvPr>
                <p:cNvSpPr txBox="1"/>
                <p:nvPr/>
              </p:nvSpPr>
              <p:spPr>
                <a:xfrm>
                  <a:off x="10172645" y="1230600"/>
                  <a:ext cx="351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rPr>
                          <m:t>𝑦</m:t>
                        </m:r>
                      </m:oMath>
                    </m:oMathPara>
                  </a14:m>
                  <a:endParaRPr lang="en-US" dirty="0">
                    <a:solidFill>
                      <a:srgbClr val="FF0000"/>
                    </a:solidFill>
                  </a:endParaRPr>
                </a:p>
              </p:txBody>
            </p:sp>
          </mc:Choice>
          <mc:Fallback xmlns="">
            <p:sp>
              <p:nvSpPr>
                <p:cNvPr id="18" name="TextBox 17">
                  <a:extLst>
                    <a:ext uri="{FF2B5EF4-FFF2-40B4-BE49-F238E27FC236}">
                      <a16:creationId xmlns:a16="http://schemas.microsoft.com/office/drawing/2014/main" id="{162E09B4-8AE5-BC6F-E8FD-857E5DC51B49}"/>
                    </a:ext>
                  </a:extLst>
                </p:cNvPr>
                <p:cNvSpPr txBox="1">
                  <a:spLocks noRot="1" noChangeAspect="1" noMove="1" noResize="1" noEditPoints="1" noAdjustHandles="1" noChangeArrowheads="1" noChangeShapeType="1" noTextEdit="1"/>
                </p:cNvSpPr>
                <p:nvPr/>
              </p:nvSpPr>
              <p:spPr>
                <a:xfrm>
                  <a:off x="10172645" y="1230600"/>
                  <a:ext cx="351692" cy="369332"/>
                </a:xfrm>
                <a:prstGeom prst="rect">
                  <a:avLst/>
                </a:prstGeom>
                <a:blipFill>
                  <a:blip r:embed="rId11"/>
                  <a:stretch>
                    <a:fillRect b="-10000"/>
                  </a:stretch>
                </a:blipFill>
              </p:spPr>
              <p:txBody>
                <a:bodyPr/>
                <a:lstStyle/>
                <a:p>
                  <a:r>
                    <a:rPr lang="en-US">
                      <a:noFill/>
                    </a:rPr>
                    <a:t> </a:t>
                  </a:r>
                </a:p>
              </p:txBody>
            </p:sp>
          </mc:Fallback>
        </mc:AlternateContent>
      </p:grpSp>
      <mc:AlternateContent xmlns:mc="http://schemas.openxmlformats.org/markup-compatibility/2006" xmlns:p14="http://schemas.microsoft.com/office/powerpoint/2010/main">
        <mc:Choice Requires="p14">
          <p:contentPart p14:bwMode="auto" r:id="rId12">
            <p14:nvContentPartPr>
              <p14:cNvPr id="2" name="Ink 1">
                <a:extLst>
                  <a:ext uri="{FF2B5EF4-FFF2-40B4-BE49-F238E27FC236}">
                    <a16:creationId xmlns:a16="http://schemas.microsoft.com/office/drawing/2014/main" id="{ADA5ECFE-182A-4861-1F31-565B3A0144FA}"/>
                  </a:ext>
                </a:extLst>
              </p14:cNvPr>
              <p14:cNvContentPartPr/>
              <p14:nvPr/>
            </p14:nvContentPartPr>
            <p14:xfrm>
              <a:off x="9320760" y="5571720"/>
              <a:ext cx="715320" cy="984240"/>
            </p14:xfrm>
          </p:contentPart>
        </mc:Choice>
        <mc:Fallback xmlns="">
          <p:pic>
            <p:nvPicPr>
              <p:cNvPr id="2" name="Ink 1">
                <a:extLst>
                  <a:ext uri="{FF2B5EF4-FFF2-40B4-BE49-F238E27FC236}">
                    <a16:creationId xmlns:a16="http://schemas.microsoft.com/office/drawing/2014/main" id="{ADA5ECFE-182A-4861-1F31-565B3A0144FA}"/>
                  </a:ext>
                </a:extLst>
              </p:cNvPr>
              <p:cNvPicPr/>
              <p:nvPr/>
            </p:nvPicPr>
            <p:blipFill>
              <a:blip r:embed="rId13"/>
              <a:stretch>
                <a:fillRect/>
              </a:stretch>
            </p:blipFill>
            <p:spPr>
              <a:xfrm>
                <a:off x="9311400" y="5562360"/>
                <a:ext cx="734040" cy="1002960"/>
              </a:xfrm>
              <a:prstGeom prst="rect">
                <a:avLst/>
              </a:prstGeom>
            </p:spPr>
          </p:pic>
        </mc:Fallback>
      </mc:AlternateContent>
    </p:spTree>
    <p:extLst>
      <p:ext uri="{BB962C8B-B14F-4D97-AF65-F5344CB8AC3E}">
        <p14:creationId xmlns:p14="http://schemas.microsoft.com/office/powerpoint/2010/main" val="38180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821CFA-B907-856C-5EA2-66C534015119}"/>
              </a:ext>
            </a:extLst>
          </p:cNvPr>
          <p:cNvSpPr>
            <a:spLocks noGrp="1"/>
          </p:cNvSpPr>
          <p:nvPr>
            <p:ph type="title"/>
          </p:nvPr>
        </p:nvSpPr>
        <p:spPr/>
        <p:txBody>
          <a:bodyPr/>
          <a:lstStyle/>
          <a:p>
            <a:r>
              <a:rPr lang="en-US" dirty="0"/>
              <a:t>Multi-featured data set</a:t>
            </a:r>
          </a:p>
        </p:txBody>
      </p:sp>
      <p:pic>
        <p:nvPicPr>
          <p:cNvPr id="3" name="Picture 2" descr="Table&#10;&#10;Description automatically generated">
            <a:extLst>
              <a:ext uri="{FF2B5EF4-FFF2-40B4-BE49-F238E27FC236}">
                <a16:creationId xmlns:a16="http://schemas.microsoft.com/office/drawing/2014/main" id="{099E8893-75DC-2B21-E1B3-19E7B0209E91}"/>
              </a:ext>
            </a:extLst>
          </p:cNvPr>
          <p:cNvPicPr>
            <a:picLocks noChangeAspect="1"/>
          </p:cNvPicPr>
          <p:nvPr/>
        </p:nvPicPr>
        <p:blipFill>
          <a:blip r:embed="rId3"/>
          <a:stretch>
            <a:fillRect/>
          </a:stretch>
        </p:blipFill>
        <p:spPr>
          <a:xfrm>
            <a:off x="1007395" y="1518038"/>
            <a:ext cx="10177209" cy="3345546"/>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317C79B-EF6D-B70F-5929-63875264514B}"/>
                  </a:ext>
                </a:extLst>
              </p:cNvPr>
              <p:cNvSpPr txBox="1"/>
              <p:nvPr/>
            </p:nvSpPr>
            <p:spPr>
              <a:xfrm>
                <a:off x="1283175" y="5206518"/>
                <a:ext cx="9625648" cy="8617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𝐺𝑒𝑛𝑒𝑟𝑎𝑙𝑖𝑧𝑎𝑡𝑖𝑜𝑛</m:t>
                      </m:r>
                      <m:r>
                        <a:rPr lang="en-US" sz="2800" b="0" i="1" smtClean="0">
                          <a:latin typeface="Cambria Math" panose="02040503050406030204" pitchFamily="18" charset="0"/>
                        </a:rPr>
                        <m:t> </m:t>
                      </m:r>
                      <m:r>
                        <a:rPr lang="en-US" sz="2800" b="0" i="1" smtClean="0">
                          <a:latin typeface="Cambria Math" panose="02040503050406030204" pitchFamily="18" charset="0"/>
                        </a:rPr>
                        <m:t>𝑜𝑓</m:t>
                      </m:r>
                      <m:r>
                        <a:rPr lang="en-US" sz="2800" b="0" i="1" smtClean="0">
                          <a:latin typeface="Cambria Math" panose="02040503050406030204" pitchFamily="18" charset="0"/>
                        </a:rPr>
                        <m:t> </m:t>
                      </m:r>
                      <m:r>
                        <a:rPr lang="en-US" sz="2800" b="0" i="1" smtClean="0">
                          <a:latin typeface="Cambria Math" panose="02040503050406030204" pitchFamily="18" charset="0"/>
                        </a:rPr>
                        <m:t>𝑚𝑢𝑙𝑡𝑖</m:t>
                      </m:r>
                      <m:r>
                        <a:rPr lang="en-US" sz="2800" b="0" i="1" smtClean="0">
                          <a:latin typeface="Cambria Math" panose="02040503050406030204" pitchFamily="18" charset="0"/>
                        </a:rPr>
                        <m:t>−</m:t>
                      </m:r>
                      <m:r>
                        <a:rPr lang="en-US" sz="2800" b="0" i="1" smtClean="0">
                          <a:latin typeface="Cambria Math" panose="02040503050406030204" pitchFamily="18" charset="0"/>
                        </a:rPr>
                        <m:t>𝑓𝑒𝑎𝑡𝑢𝑟𝑒</m:t>
                      </m:r>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ea typeface="Cambria Math" panose="02040503050406030204" pitchFamily="18" charset="0"/>
                            </a:rPr>
                            <m:t>𝜃</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0</m:t>
                          </m:r>
                        </m:sub>
                      </m:sSub>
                      <m:sSub>
                        <m:sSubPr>
                          <m:ctrlPr>
                            <a:rPr lang="en-US" sz="280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1</m:t>
                          </m:r>
                        </m:sub>
                      </m:sSub>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2</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3</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3</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4</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5</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5</m:t>
                          </m:r>
                        </m:sub>
                      </m:sSub>
                      <m:r>
                        <a:rPr lang="en-US" sz="2800" b="0" i="1" smtClean="0">
                          <a:latin typeface="Cambria Math" panose="02040503050406030204" pitchFamily="18" charset="0"/>
                          <a:ea typeface="Cambria Math" panose="02040503050406030204" pitchFamily="18" charset="0"/>
                        </a:rPr>
                        <m:t>,  </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𝑥</m:t>
                          </m:r>
                        </m:e>
                        <m:sub>
                          <m:r>
                            <a:rPr lang="en-US" sz="2800" i="1" dirty="0">
                              <a:latin typeface="Cambria Math" panose="02040503050406030204" pitchFamily="18" charset="0"/>
                            </a:rPr>
                            <m:t>0</m:t>
                          </m:r>
                        </m:sub>
                      </m:sSub>
                      <m:r>
                        <a:rPr lang="en-US" sz="2800" b="0" i="1" dirty="0" smtClean="0">
                          <a:latin typeface="Cambria Math" panose="02040503050406030204" pitchFamily="18" charset="0"/>
                        </a:rPr>
                        <m:t>=1</m:t>
                      </m:r>
                    </m:oMath>
                  </m:oMathPara>
                </a14:m>
                <a:endParaRPr lang="en-US" sz="2800" dirty="0"/>
              </a:p>
            </p:txBody>
          </p:sp>
        </mc:Choice>
        <mc:Fallback xmlns="">
          <p:sp>
            <p:nvSpPr>
              <p:cNvPr id="7" name="TextBox 6">
                <a:extLst>
                  <a:ext uri="{FF2B5EF4-FFF2-40B4-BE49-F238E27FC236}">
                    <a16:creationId xmlns:a16="http://schemas.microsoft.com/office/drawing/2014/main" id="{7317C79B-EF6D-B70F-5929-63875264514B}"/>
                  </a:ext>
                </a:extLst>
              </p:cNvPr>
              <p:cNvSpPr txBox="1">
                <a:spLocks noRot="1" noChangeAspect="1" noMove="1" noResize="1" noEditPoints="1" noAdjustHandles="1" noChangeArrowheads="1" noChangeShapeType="1" noTextEdit="1"/>
              </p:cNvSpPr>
              <p:nvPr/>
            </p:nvSpPr>
            <p:spPr>
              <a:xfrm>
                <a:off x="1283175" y="5206518"/>
                <a:ext cx="9625648" cy="861774"/>
              </a:xfrm>
              <a:prstGeom prst="rect">
                <a:avLst/>
              </a:prstGeom>
              <a:blipFill>
                <a:blip r:embed="rId4"/>
                <a:stretch>
                  <a:fillRect l="-395" t="-2899" r="-263" b="-7246"/>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1C6F7A89-AABD-D556-AA38-139D4C4952F5}"/>
              </a:ext>
            </a:extLst>
          </p:cNvPr>
          <p:cNvGrpSpPr/>
          <p:nvPr/>
        </p:nvGrpSpPr>
        <p:grpSpPr>
          <a:xfrm>
            <a:off x="2310559" y="1230600"/>
            <a:ext cx="8213778" cy="384649"/>
            <a:chOff x="2310559" y="1230600"/>
            <a:chExt cx="8213778" cy="384649"/>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0C520EF-ED4B-0A68-41AC-D09E07C53ADD}"/>
                    </a:ext>
                  </a:extLst>
                </p:cNvPr>
                <p:cNvSpPr txBox="1"/>
                <p:nvPr/>
              </p:nvSpPr>
              <p:spPr>
                <a:xfrm>
                  <a:off x="2310559" y="1245917"/>
                  <a:ext cx="351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2" name="TextBox 1">
                  <a:extLst>
                    <a:ext uri="{FF2B5EF4-FFF2-40B4-BE49-F238E27FC236}">
                      <a16:creationId xmlns:a16="http://schemas.microsoft.com/office/drawing/2014/main" id="{50C520EF-ED4B-0A68-41AC-D09E07C53ADD}"/>
                    </a:ext>
                  </a:extLst>
                </p:cNvPr>
                <p:cNvSpPr txBox="1">
                  <a:spLocks noRot="1" noChangeAspect="1" noMove="1" noResize="1" noEditPoints="1" noAdjustHandles="1" noChangeArrowheads="1" noChangeShapeType="1" noTextEdit="1"/>
                </p:cNvSpPr>
                <p:nvPr/>
              </p:nvSpPr>
              <p:spPr>
                <a:xfrm>
                  <a:off x="2310559" y="1245917"/>
                  <a:ext cx="351692" cy="369332"/>
                </a:xfrm>
                <a:prstGeom prst="rect">
                  <a:avLst/>
                </a:prstGeom>
                <a:blipFill>
                  <a:blip r:embed="rId5"/>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5DF9E41-FCEE-E236-550D-12454AD4781E}"/>
                    </a:ext>
                  </a:extLst>
                </p:cNvPr>
                <p:cNvSpPr txBox="1"/>
                <p:nvPr/>
              </p:nvSpPr>
              <p:spPr>
                <a:xfrm>
                  <a:off x="4068715" y="1234111"/>
                  <a:ext cx="351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Sub>
                      </m:oMath>
                    </m:oMathPara>
                  </a14:m>
                  <a:endParaRPr lang="en-US" dirty="0">
                    <a:solidFill>
                      <a:srgbClr val="FF0000"/>
                    </a:solidFill>
                  </a:endParaRPr>
                </a:p>
              </p:txBody>
            </p:sp>
          </mc:Choice>
          <mc:Fallback xmlns="">
            <p:sp>
              <p:nvSpPr>
                <p:cNvPr id="5" name="TextBox 4">
                  <a:extLst>
                    <a:ext uri="{FF2B5EF4-FFF2-40B4-BE49-F238E27FC236}">
                      <a16:creationId xmlns:a16="http://schemas.microsoft.com/office/drawing/2014/main" id="{F5DF9E41-FCEE-E236-550D-12454AD4781E}"/>
                    </a:ext>
                  </a:extLst>
                </p:cNvPr>
                <p:cNvSpPr txBox="1">
                  <a:spLocks noRot="1" noChangeAspect="1" noMove="1" noResize="1" noEditPoints="1" noAdjustHandles="1" noChangeArrowheads="1" noChangeShapeType="1" noTextEdit="1"/>
                </p:cNvSpPr>
                <p:nvPr/>
              </p:nvSpPr>
              <p:spPr>
                <a:xfrm>
                  <a:off x="4068715" y="1234111"/>
                  <a:ext cx="351692" cy="369332"/>
                </a:xfrm>
                <a:prstGeom prst="rect">
                  <a:avLst/>
                </a:prstGeom>
                <a:blipFill>
                  <a:blip r:embed="rId6"/>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D2B9578-D6B2-1617-C27D-5B401B24F66B}"/>
                    </a:ext>
                  </a:extLst>
                </p:cNvPr>
                <p:cNvSpPr txBox="1"/>
                <p:nvPr/>
              </p:nvSpPr>
              <p:spPr>
                <a:xfrm>
                  <a:off x="5826871" y="1245917"/>
                  <a:ext cx="351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3</m:t>
                            </m:r>
                          </m:sub>
                        </m:sSub>
                      </m:oMath>
                    </m:oMathPara>
                  </a14:m>
                  <a:endParaRPr lang="en-US" dirty="0">
                    <a:solidFill>
                      <a:srgbClr val="FF0000"/>
                    </a:solidFill>
                  </a:endParaRPr>
                </a:p>
              </p:txBody>
            </p:sp>
          </mc:Choice>
          <mc:Fallback xmlns="">
            <p:sp>
              <p:nvSpPr>
                <p:cNvPr id="8" name="TextBox 7">
                  <a:extLst>
                    <a:ext uri="{FF2B5EF4-FFF2-40B4-BE49-F238E27FC236}">
                      <a16:creationId xmlns:a16="http://schemas.microsoft.com/office/drawing/2014/main" id="{5D2B9578-D6B2-1617-C27D-5B401B24F66B}"/>
                    </a:ext>
                  </a:extLst>
                </p:cNvPr>
                <p:cNvSpPr txBox="1">
                  <a:spLocks noRot="1" noChangeAspect="1" noMove="1" noResize="1" noEditPoints="1" noAdjustHandles="1" noChangeArrowheads="1" noChangeShapeType="1" noTextEdit="1"/>
                </p:cNvSpPr>
                <p:nvPr/>
              </p:nvSpPr>
              <p:spPr>
                <a:xfrm>
                  <a:off x="5826871" y="1245917"/>
                  <a:ext cx="351692" cy="369332"/>
                </a:xfrm>
                <a:prstGeom prst="rect">
                  <a:avLst/>
                </a:prstGeom>
                <a:blipFill>
                  <a:blip r:embed="rId7"/>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9CE8E38-ED69-AF66-3011-F1E249CA702B}"/>
                    </a:ext>
                  </a:extLst>
                </p:cNvPr>
                <p:cNvSpPr txBox="1"/>
                <p:nvPr/>
              </p:nvSpPr>
              <p:spPr>
                <a:xfrm>
                  <a:off x="7585027" y="1235651"/>
                  <a:ext cx="351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4</m:t>
                            </m:r>
                          </m:sub>
                        </m:sSub>
                      </m:oMath>
                    </m:oMathPara>
                  </a14:m>
                  <a:endParaRPr lang="en-US" dirty="0">
                    <a:solidFill>
                      <a:srgbClr val="FF0000"/>
                    </a:solidFill>
                  </a:endParaRPr>
                </a:p>
              </p:txBody>
            </p:sp>
          </mc:Choice>
          <mc:Fallback xmlns="">
            <p:sp>
              <p:nvSpPr>
                <p:cNvPr id="9" name="TextBox 8">
                  <a:extLst>
                    <a:ext uri="{FF2B5EF4-FFF2-40B4-BE49-F238E27FC236}">
                      <a16:creationId xmlns:a16="http://schemas.microsoft.com/office/drawing/2014/main" id="{D9CE8E38-ED69-AF66-3011-F1E249CA702B}"/>
                    </a:ext>
                  </a:extLst>
                </p:cNvPr>
                <p:cNvSpPr txBox="1">
                  <a:spLocks noRot="1" noChangeAspect="1" noMove="1" noResize="1" noEditPoints="1" noAdjustHandles="1" noChangeArrowheads="1" noChangeShapeType="1" noTextEdit="1"/>
                </p:cNvSpPr>
                <p:nvPr/>
              </p:nvSpPr>
              <p:spPr>
                <a:xfrm>
                  <a:off x="7585027" y="1235651"/>
                  <a:ext cx="351692" cy="369332"/>
                </a:xfrm>
                <a:prstGeom prst="rect">
                  <a:avLst/>
                </a:prstGeom>
                <a:blipFill>
                  <a:blip r:embed="rId8"/>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30C573F-0F5D-7244-3C44-CD531013E1EE}"/>
                    </a:ext>
                  </a:extLst>
                </p:cNvPr>
                <p:cNvSpPr txBox="1"/>
                <p:nvPr/>
              </p:nvSpPr>
              <p:spPr>
                <a:xfrm>
                  <a:off x="8991491" y="1234111"/>
                  <a:ext cx="351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5</m:t>
                            </m:r>
                          </m:sub>
                        </m:sSub>
                      </m:oMath>
                    </m:oMathPara>
                  </a14:m>
                  <a:endParaRPr lang="en-US" dirty="0">
                    <a:solidFill>
                      <a:srgbClr val="FF0000"/>
                    </a:solidFill>
                  </a:endParaRPr>
                </a:p>
              </p:txBody>
            </p:sp>
          </mc:Choice>
          <mc:Fallback xmlns="">
            <p:sp>
              <p:nvSpPr>
                <p:cNvPr id="10" name="TextBox 9">
                  <a:extLst>
                    <a:ext uri="{FF2B5EF4-FFF2-40B4-BE49-F238E27FC236}">
                      <a16:creationId xmlns:a16="http://schemas.microsoft.com/office/drawing/2014/main" id="{C30C573F-0F5D-7244-3C44-CD531013E1EE}"/>
                    </a:ext>
                  </a:extLst>
                </p:cNvPr>
                <p:cNvSpPr txBox="1">
                  <a:spLocks noRot="1" noChangeAspect="1" noMove="1" noResize="1" noEditPoints="1" noAdjustHandles="1" noChangeArrowheads="1" noChangeShapeType="1" noTextEdit="1"/>
                </p:cNvSpPr>
                <p:nvPr/>
              </p:nvSpPr>
              <p:spPr>
                <a:xfrm>
                  <a:off x="8991491" y="1234111"/>
                  <a:ext cx="351692" cy="369332"/>
                </a:xfrm>
                <a:prstGeom prst="rect">
                  <a:avLst/>
                </a:prstGeom>
                <a:blipFill>
                  <a:blip r:embed="rId9"/>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34DFDFC-A00C-89D0-E661-1E7D36846883}"/>
                    </a:ext>
                  </a:extLst>
                </p:cNvPr>
                <p:cNvSpPr txBox="1"/>
                <p:nvPr/>
              </p:nvSpPr>
              <p:spPr>
                <a:xfrm>
                  <a:off x="10172645" y="1230600"/>
                  <a:ext cx="351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rPr>
                          <m:t>𝑦</m:t>
                        </m:r>
                      </m:oMath>
                    </m:oMathPara>
                  </a14:m>
                  <a:endParaRPr lang="en-US" dirty="0">
                    <a:solidFill>
                      <a:srgbClr val="FF0000"/>
                    </a:solidFill>
                  </a:endParaRPr>
                </a:p>
              </p:txBody>
            </p:sp>
          </mc:Choice>
          <mc:Fallback xmlns="">
            <p:sp>
              <p:nvSpPr>
                <p:cNvPr id="11" name="TextBox 10">
                  <a:extLst>
                    <a:ext uri="{FF2B5EF4-FFF2-40B4-BE49-F238E27FC236}">
                      <a16:creationId xmlns:a16="http://schemas.microsoft.com/office/drawing/2014/main" id="{934DFDFC-A00C-89D0-E661-1E7D36846883}"/>
                    </a:ext>
                  </a:extLst>
                </p:cNvPr>
                <p:cNvSpPr txBox="1">
                  <a:spLocks noRot="1" noChangeAspect="1" noMove="1" noResize="1" noEditPoints="1" noAdjustHandles="1" noChangeArrowheads="1" noChangeShapeType="1" noTextEdit="1"/>
                </p:cNvSpPr>
                <p:nvPr/>
              </p:nvSpPr>
              <p:spPr>
                <a:xfrm>
                  <a:off x="10172645" y="1230600"/>
                  <a:ext cx="351692" cy="369332"/>
                </a:xfrm>
                <a:prstGeom prst="rect">
                  <a:avLst/>
                </a:prstGeom>
                <a:blipFill>
                  <a:blip r:embed="rId10"/>
                  <a:stretch>
                    <a:fillRect b="-10000"/>
                  </a:stretch>
                </a:blipFill>
              </p:spPr>
              <p:txBody>
                <a:bodyPr/>
                <a:lstStyle/>
                <a:p>
                  <a:r>
                    <a:rPr lang="en-US">
                      <a:noFill/>
                    </a:rPr>
                    <a:t> </a:t>
                  </a:r>
                </a:p>
              </p:txBody>
            </p:sp>
          </mc:Fallback>
        </mc:AlternateContent>
      </p:grpSp>
      <p:sp>
        <p:nvSpPr>
          <p:cNvPr id="15" name="Rounded Rectangle 14">
            <a:extLst>
              <a:ext uri="{FF2B5EF4-FFF2-40B4-BE49-F238E27FC236}">
                <a16:creationId xmlns:a16="http://schemas.microsoft.com/office/drawing/2014/main" id="{F2E61DBD-AB70-FAD7-21F2-6770FEF59270}"/>
              </a:ext>
            </a:extLst>
          </p:cNvPr>
          <p:cNvSpPr/>
          <p:nvPr/>
        </p:nvSpPr>
        <p:spPr>
          <a:xfrm>
            <a:off x="2479753" y="2841674"/>
            <a:ext cx="1051237" cy="365760"/>
          </a:xfrm>
          <a:prstGeom prst="roundRect">
            <a:avLst/>
          </a:prstGeom>
          <a:solidFill>
            <a:srgbClr val="548235">
              <a:alpha val="25098"/>
            </a:srgbClr>
          </a:solid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99B19601-76AA-EDC4-DED4-948579004DF8}"/>
              </a:ext>
            </a:extLst>
          </p:cNvPr>
          <p:cNvSpPr/>
          <p:nvPr/>
        </p:nvSpPr>
        <p:spPr>
          <a:xfrm>
            <a:off x="7585027" y="4386775"/>
            <a:ext cx="996266" cy="365760"/>
          </a:xfrm>
          <a:prstGeom prst="roundRect">
            <a:avLst/>
          </a:prstGeom>
          <a:solidFill>
            <a:srgbClr val="548235">
              <a:alpha val="25098"/>
            </a:srgbClr>
          </a:solid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ACC573F-AD35-413A-AA0C-F72FE5A41F06}"/>
                  </a:ext>
                </a:extLst>
              </p:cNvPr>
              <p:cNvSpPr txBox="1"/>
              <p:nvPr/>
            </p:nvSpPr>
            <p:spPr>
              <a:xfrm>
                <a:off x="1873195" y="2841674"/>
                <a:ext cx="437364" cy="3459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rgbClr val="548235"/>
                              </a:solidFill>
                              <a:latin typeface="Cambria Math" panose="02040503050406030204" pitchFamily="18" charset="0"/>
                            </a:rPr>
                          </m:ctrlPr>
                        </m:sSubSupPr>
                        <m:e>
                          <m:r>
                            <a:rPr lang="en-US" b="0" i="1" smtClean="0">
                              <a:solidFill>
                                <a:srgbClr val="548235"/>
                              </a:solidFill>
                              <a:latin typeface="Cambria Math" panose="02040503050406030204" pitchFamily="18" charset="0"/>
                            </a:rPr>
                            <m:t>𝑥</m:t>
                          </m:r>
                        </m:e>
                        <m:sub>
                          <m:r>
                            <a:rPr lang="en-US" b="0" i="1" smtClean="0">
                              <a:solidFill>
                                <a:srgbClr val="548235"/>
                              </a:solidFill>
                              <a:latin typeface="Cambria Math" panose="02040503050406030204" pitchFamily="18" charset="0"/>
                            </a:rPr>
                            <m:t>1</m:t>
                          </m:r>
                        </m:sub>
                        <m:sup>
                          <m:r>
                            <a:rPr lang="en-US" b="0" i="1" smtClean="0">
                              <a:solidFill>
                                <a:srgbClr val="548235"/>
                              </a:solidFill>
                              <a:latin typeface="Cambria Math" panose="02040503050406030204" pitchFamily="18" charset="0"/>
                            </a:rPr>
                            <m:t>(4)</m:t>
                          </m:r>
                        </m:sup>
                      </m:sSubSup>
                    </m:oMath>
                  </m:oMathPara>
                </a14:m>
                <a:endParaRPr lang="en-US" dirty="0">
                  <a:solidFill>
                    <a:srgbClr val="548235"/>
                  </a:solidFill>
                </a:endParaRPr>
              </a:p>
            </p:txBody>
          </p:sp>
        </mc:Choice>
        <mc:Fallback xmlns="">
          <p:sp>
            <p:nvSpPr>
              <p:cNvPr id="17" name="TextBox 16">
                <a:extLst>
                  <a:ext uri="{FF2B5EF4-FFF2-40B4-BE49-F238E27FC236}">
                    <a16:creationId xmlns:a16="http://schemas.microsoft.com/office/drawing/2014/main" id="{8ACC573F-AD35-413A-AA0C-F72FE5A41F06}"/>
                  </a:ext>
                </a:extLst>
              </p:cNvPr>
              <p:cNvSpPr txBox="1">
                <a:spLocks noRot="1" noChangeAspect="1" noMove="1" noResize="1" noEditPoints="1" noAdjustHandles="1" noChangeArrowheads="1" noChangeShapeType="1" noTextEdit="1"/>
              </p:cNvSpPr>
              <p:nvPr/>
            </p:nvSpPr>
            <p:spPr>
              <a:xfrm>
                <a:off x="1873195" y="2841674"/>
                <a:ext cx="437364" cy="345929"/>
              </a:xfrm>
              <a:prstGeom prst="rect">
                <a:avLst/>
              </a:prstGeom>
              <a:blipFill>
                <a:blip r:embed="rId11"/>
                <a:stretch>
                  <a:fillRect l="-8571" t="-3448" r="-11429" b="-137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6F84C72-5EDD-59E0-276D-E69076F05CE3}"/>
                  </a:ext>
                </a:extLst>
              </p:cNvPr>
              <p:cNvSpPr txBox="1"/>
              <p:nvPr/>
            </p:nvSpPr>
            <p:spPr>
              <a:xfrm>
                <a:off x="7077323" y="4378667"/>
                <a:ext cx="432554" cy="3456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rgbClr val="548235"/>
                              </a:solidFill>
                              <a:latin typeface="Cambria Math" panose="02040503050406030204" pitchFamily="18" charset="0"/>
                            </a:rPr>
                          </m:ctrlPr>
                        </m:sSubSupPr>
                        <m:e>
                          <m:r>
                            <a:rPr lang="en-US" b="0" i="1" smtClean="0">
                              <a:solidFill>
                                <a:srgbClr val="548235"/>
                              </a:solidFill>
                              <a:latin typeface="Cambria Math" panose="02040503050406030204" pitchFamily="18" charset="0"/>
                            </a:rPr>
                            <m:t>𝑥</m:t>
                          </m:r>
                        </m:e>
                        <m:sub>
                          <m:r>
                            <a:rPr lang="en-US" b="0" i="1" smtClean="0">
                              <a:solidFill>
                                <a:srgbClr val="548235"/>
                              </a:solidFill>
                              <a:latin typeface="Cambria Math" panose="02040503050406030204" pitchFamily="18" charset="0"/>
                            </a:rPr>
                            <m:t>4</m:t>
                          </m:r>
                        </m:sub>
                        <m:sup>
                          <m:r>
                            <a:rPr lang="en-US" b="0" i="1" smtClean="0">
                              <a:solidFill>
                                <a:srgbClr val="548235"/>
                              </a:solidFill>
                              <a:latin typeface="Cambria Math" panose="02040503050406030204" pitchFamily="18" charset="0"/>
                            </a:rPr>
                            <m:t>(9)</m:t>
                          </m:r>
                        </m:sup>
                      </m:sSubSup>
                    </m:oMath>
                  </m:oMathPara>
                </a14:m>
                <a:endParaRPr lang="en-US" dirty="0">
                  <a:solidFill>
                    <a:srgbClr val="548235"/>
                  </a:solidFill>
                </a:endParaRPr>
              </a:p>
            </p:txBody>
          </p:sp>
        </mc:Choice>
        <mc:Fallback xmlns="">
          <p:sp>
            <p:nvSpPr>
              <p:cNvPr id="18" name="TextBox 17">
                <a:extLst>
                  <a:ext uri="{FF2B5EF4-FFF2-40B4-BE49-F238E27FC236}">
                    <a16:creationId xmlns:a16="http://schemas.microsoft.com/office/drawing/2014/main" id="{16F84C72-5EDD-59E0-276D-E69076F05CE3}"/>
                  </a:ext>
                </a:extLst>
              </p:cNvPr>
              <p:cNvSpPr txBox="1">
                <a:spLocks noRot="1" noChangeAspect="1" noMove="1" noResize="1" noEditPoints="1" noAdjustHandles="1" noChangeArrowheads="1" noChangeShapeType="1" noTextEdit="1"/>
              </p:cNvSpPr>
              <p:nvPr/>
            </p:nvSpPr>
            <p:spPr>
              <a:xfrm>
                <a:off x="7077323" y="4378667"/>
                <a:ext cx="432554" cy="345607"/>
              </a:xfrm>
              <a:prstGeom prst="rect">
                <a:avLst/>
              </a:prstGeom>
              <a:blipFill>
                <a:blip r:embed="rId12"/>
                <a:stretch>
                  <a:fillRect l="-8571" t="-3571" r="-11429" b="-1785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13">
            <p14:nvContentPartPr>
              <p14:cNvPr id="6" name="Ink 5">
                <a:extLst>
                  <a:ext uri="{FF2B5EF4-FFF2-40B4-BE49-F238E27FC236}">
                    <a16:creationId xmlns:a16="http://schemas.microsoft.com/office/drawing/2014/main" id="{1E48D34D-3EF5-F983-4B11-C8C2A9BFFFC9}"/>
                  </a:ext>
                </a:extLst>
              </p14:cNvPr>
              <p14:cNvContentPartPr/>
              <p14:nvPr/>
            </p14:nvContentPartPr>
            <p14:xfrm>
              <a:off x="2479680" y="6246360"/>
              <a:ext cx="496080" cy="214920"/>
            </p14:xfrm>
          </p:contentPart>
        </mc:Choice>
        <mc:Fallback xmlns="">
          <p:pic>
            <p:nvPicPr>
              <p:cNvPr id="6" name="Ink 5">
                <a:extLst>
                  <a:ext uri="{FF2B5EF4-FFF2-40B4-BE49-F238E27FC236}">
                    <a16:creationId xmlns:a16="http://schemas.microsoft.com/office/drawing/2014/main" id="{1E48D34D-3EF5-F983-4B11-C8C2A9BFFFC9}"/>
                  </a:ext>
                </a:extLst>
              </p:cNvPr>
              <p:cNvPicPr/>
              <p:nvPr/>
            </p:nvPicPr>
            <p:blipFill>
              <a:blip r:embed="rId14"/>
              <a:stretch>
                <a:fillRect/>
              </a:stretch>
            </p:blipFill>
            <p:spPr>
              <a:xfrm>
                <a:off x="2470320" y="6237000"/>
                <a:ext cx="514800" cy="233640"/>
              </a:xfrm>
              <a:prstGeom prst="rect">
                <a:avLst/>
              </a:prstGeom>
            </p:spPr>
          </p:pic>
        </mc:Fallback>
      </mc:AlternateContent>
    </p:spTree>
    <p:extLst>
      <p:ext uri="{BB962C8B-B14F-4D97-AF65-F5344CB8AC3E}">
        <p14:creationId xmlns:p14="http://schemas.microsoft.com/office/powerpoint/2010/main" val="244891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dissolv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dissolve">
                                      <p:cBhvr>
                                        <p:cTn id="20" dur="500"/>
                                        <p:tgtEl>
                                          <p:spTgt spid="1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dissolve">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481CC-E39B-A15D-06D3-ECAF4753A3BF}"/>
              </a:ext>
            </a:extLst>
          </p:cNvPr>
          <p:cNvSpPr>
            <a:spLocks noGrp="1"/>
          </p:cNvSpPr>
          <p:nvPr>
            <p:ph type="title"/>
          </p:nvPr>
        </p:nvSpPr>
        <p:spPr/>
        <p:txBody>
          <a:bodyPr/>
          <a:lstStyle/>
          <a:p>
            <a:r>
              <a:rPr lang="en-US" dirty="0"/>
              <a:t>Gradient Descent for Multi-featured Data</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8612086-7E50-A2F8-F8E4-E5913D0FA82B}"/>
                  </a:ext>
                </a:extLst>
              </p:cNvPr>
              <p:cNvSpPr txBox="1"/>
              <p:nvPr/>
            </p:nvSpPr>
            <p:spPr>
              <a:xfrm>
                <a:off x="2013857" y="1600592"/>
                <a:ext cx="816428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ea typeface="Cambria Math" panose="02040503050406030204" pitchFamily="18" charset="0"/>
                            </a:rPr>
                            <m:t>𝜃</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0</m:t>
                          </m:r>
                        </m:sub>
                      </m:sSub>
                      <m:sSub>
                        <m:sSubPr>
                          <m:ctrlPr>
                            <a:rPr lang="en-US" sz="280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1</m:t>
                          </m:r>
                        </m:sub>
                      </m:sSub>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2</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3</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3</m:t>
                          </m:r>
                        </m:sub>
                      </m:sSub>
                      <m:r>
                        <a:rPr lang="en-US" sz="2800" i="1">
                          <a:latin typeface="Cambria Math" panose="02040503050406030204" pitchFamily="18" charset="0"/>
                        </a:rPr>
                        <m:t>+</m:t>
                      </m:r>
                      <m:r>
                        <a:rPr lang="en-US" sz="2800" b="0" i="1" smtClean="0">
                          <a:latin typeface="Cambria Math" panose="02040503050406030204" pitchFamily="18" charset="0"/>
                        </a:rPr>
                        <m:t>…</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𝑛</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𝑛</m:t>
                          </m:r>
                        </m:sub>
                      </m:sSub>
                    </m:oMath>
                  </m:oMathPara>
                </a14:m>
                <a:endParaRPr lang="en-US" sz="2800" dirty="0"/>
              </a:p>
            </p:txBody>
          </p:sp>
        </mc:Choice>
        <mc:Fallback xmlns="">
          <p:sp>
            <p:nvSpPr>
              <p:cNvPr id="4" name="TextBox 3">
                <a:extLst>
                  <a:ext uri="{FF2B5EF4-FFF2-40B4-BE49-F238E27FC236}">
                    <a16:creationId xmlns:a16="http://schemas.microsoft.com/office/drawing/2014/main" id="{F8612086-7E50-A2F8-F8E4-E5913D0FA82B}"/>
                  </a:ext>
                </a:extLst>
              </p:cNvPr>
              <p:cNvSpPr txBox="1">
                <a:spLocks noRot="1" noChangeAspect="1" noMove="1" noResize="1" noEditPoints="1" noAdjustHandles="1" noChangeArrowheads="1" noChangeShapeType="1" noTextEdit="1"/>
              </p:cNvSpPr>
              <p:nvPr/>
            </p:nvSpPr>
            <p:spPr>
              <a:xfrm>
                <a:off x="2013857" y="1600592"/>
                <a:ext cx="8164286" cy="523220"/>
              </a:xfrm>
              <a:prstGeom prst="rect">
                <a:avLst/>
              </a:prstGeom>
              <a:blipFill>
                <a:blip r:embed="rId3"/>
                <a:stretch>
                  <a:fillRect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D12B9C5-F68A-D9F8-D306-60E722F795FE}"/>
                  </a:ext>
                </a:extLst>
              </p:cNvPr>
              <p:cNvSpPr txBox="1"/>
              <p:nvPr/>
            </p:nvSpPr>
            <p:spPr>
              <a:xfrm>
                <a:off x="2406124" y="2376583"/>
                <a:ext cx="7379752" cy="12662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𝐽</m:t>
                      </m:r>
                      <m:d>
                        <m:dPr>
                          <m:ctrlPr>
                            <a:rPr lang="en-US" sz="2800" b="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𝑛</m:t>
                              </m:r>
                            </m:sub>
                          </m:sSub>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i="1" smtClean="0">
                              <a:latin typeface="Cambria Math" panose="02040503050406030204" pitchFamily="18" charset="0"/>
                            </a:rPr>
                            <m:t>1</m:t>
                          </m:r>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nary>
                        <m:naryPr>
                          <m:chr m:val="∑"/>
                          <m:ctrlPr>
                            <a:rPr lang="en-US" sz="2800" b="0" i="1" smtClean="0">
                              <a:latin typeface="Cambria Math" panose="02040503050406030204" pitchFamily="18" charset="0"/>
                            </a:rPr>
                          </m:ctrlPr>
                        </m:naryPr>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𝑚</m:t>
                          </m:r>
                        </m:sup>
                        <m:e>
                          <m:sSup>
                            <m:sSupPr>
                              <m:ctrlPr>
                                <a:rPr lang="en-US" sz="2800" b="0" i="1" smtClean="0">
                                  <a:latin typeface="Cambria Math" panose="02040503050406030204" pitchFamily="18" charset="0"/>
                                </a:rPr>
                              </m:ctrlPr>
                            </m:sSupPr>
                            <m:e>
                              <m:d>
                                <m:dPr>
                                  <m:begChr m:val="["/>
                                  <m:endChr m:val="]"/>
                                  <m:ctrlPr>
                                    <a:rPr lang="en-US" sz="2800" b="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ea typeface="Cambria Math" panose="02040503050406030204" pitchFamily="18" charset="0"/>
                                        </a:rPr>
                                        <m:t>𝜃</m:t>
                                      </m:r>
                                    </m:sub>
                                  </m:sSub>
                                  <m:d>
                                    <m:dPr>
                                      <m:ctrlPr>
                                        <a:rPr lang="en-US" sz="2800" i="1">
                                          <a:latin typeface="Cambria Math" panose="02040503050406030204" pitchFamily="18" charset="0"/>
                                        </a:rPr>
                                      </m:ctrlPr>
                                    </m:dPr>
                                    <m:e>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smtClean="0">
                                              <a:latin typeface="Cambria Math" panose="02040503050406030204" pitchFamily="18" charset="0"/>
                                            </a:rPr>
                                            <m:t>)</m:t>
                                          </m:r>
                                        </m:sup>
                                      </m:sSup>
                                    </m:e>
                                  </m:d>
                                  <m:r>
                                    <a:rPr lang="en-US" sz="2800" i="1">
                                      <a:latin typeface="Cambria Math" panose="02040503050406030204" pitchFamily="18" charset="0"/>
                                    </a:rPr>
                                    <m:t>−</m:t>
                                  </m:r>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𝑦</m:t>
                                      </m:r>
                                    </m:e>
                                    <m:sup>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smtClean="0">
                                          <a:latin typeface="Cambria Math" panose="02040503050406030204" pitchFamily="18" charset="0"/>
                                        </a:rPr>
                                        <m:t>)</m:t>
                                      </m:r>
                                    </m:sup>
                                  </m:sSup>
                                </m:e>
                              </m:d>
                            </m:e>
                            <m:sup>
                              <m:r>
                                <a:rPr lang="en-US" sz="2800" b="0" i="1" smtClean="0">
                                  <a:latin typeface="Cambria Math" panose="02040503050406030204" pitchFamily="18" charset="0"/>
                                </a:rPr>
                                <m:t>2</m:t>
                              </m:r>
                            </m:sup>
                          </m:sSup>
                        </m:e>
                      </m:nary>
                    </m:oMath>
                  </m:oMathPara>
                </a14:m>
                <a:endParaRPr lang="en-US" sz="2800" dirty="0"/>
              </a:p>
            </p:txBody>
          </p:sp>
        </mc:Choice>
        <mc:Fallback xmlns="">
          <p:sp>
            <p:nvSpPr>
              <p:cNvPr id="5" name="TextBox 4">
                <a:extLst>
                  <a:ext uri="{FF2B5EF4-FFF2-40B4-BE49-F238E27FC236}">
                    <a16:creationId xmlns:a16="http://schemas.microsoft.com/office/drawing/2014/main" id="{3D12B9C5-F68A-D9F8-D306-60E722F795FE}"/>
                  </a:ext>
                </a:extLst>
              </p:cNvPr>
              <p:cNvSpPr txBox="1">
                <a:spLocks noRot="1" noChangeAspect="1" noMove="1" noResize="1" noEditPoints="1" noAdjustHandles="1" noChangeArrowheads="1" noChangeShapeType="1" noTextEdit="1"/>
              </p:cNvSpPr>
              <p:nvPr/>
            </p:nvSpPr>
            <p:spPr>
              <a:xfrm>
                <a:off x="2406124" y="2376583"/>
                <a:ext cx="7379752" cy="1266244"/>
              </a:xfrm>
              <a:prstGeom prst="rect">
                <a:avLst/>
              </a:prstGeom>
              <a:blipFill>
                <a:blip r:embed="rId4"/>
                <a:stretch>
                  <a:fillRect t="-106931" b="-1623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C009AE2-B1A4-EA95-C27B-166204EE82A3}"/>
                  </a:ext>
                </a:extLst>
              </p:cNvPr>
              <p:cNvSpPr txBox="1"/>
              <p:nvPr/>
            </p:nvSpPr>
            <p:spPr>
              <a:xfrm>
                <a:off x="5971032" y="4521070"/>
                <a:ext cx="6094476" cy="12685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𝐽</m:t>
                      </m:r>
                      <m:d>
                        <m:dPr>
                          <m:ctrlPr>
                            <a:rPr lang="en-US" sz="2800" b="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1</m:t>
                              </m:r>
                            </m:sub>
                          </m:sSub>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i="1" smtClean="0">
                              <a:latin typeface="Cambria Math" panose="02040503050406030204" pitchFamily="18" charset="0"/>
                            </a:rPr>
                            <m:t>1</m:t>
                          </m:r>
                        </m:num>
                        <m:den>
                          <m:r>
                            <a:rPr lang="en-US" sz="2800" b="0" i="1" smtClean="0">
                              <a:latin typeface="Cambria Math" panose="02040503050406030204" pitchFamily="18" charset="0"/>
                            </a:rPr>
                            <m:t>2</m:t>
                          </m:r>
                          <m:r>
                            <a:rPr lang="en-US" sz="2800" b="0" i="1" smtClean="0">
                              <a:latin typeface="Cambria Math" panose="02040503050406030204" pitchFamily="18" charset="0"/>
                            </a:rPr>
                            <m:t>𝑛</m:t>
                          </m:r>
                        </m:den>
                      </m:f>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e>
                          <m:sSup>
                            <m:sSupPr>
                              <m:ctrlPr>
                                <a:rPr lang="en-US" sz="2800" b="0" i="1" smtClean="0">
                                  <a:latin typeface="Cambria Math" panose="02040503050406030204" pitchFamily="18" charset="0"/>
                                </a:rPr>
                              </m:ctrlPr>
                            </m:sSupPr>
                            <m:e>
                              <m:d>
                                <m:dPr>
                                  <m:begChr m:val="["/>
                                  <m:endChr m:val="]"/>
                                  <m:ctrlPr>
                                    <a:rPr lang="en-US" sz="2800" b="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ea typeface="Cambria Math" panose="02040503050406030204" pitchFamily="18" charset="0"/>
                                        </a:rPr>
                                        <m:t>𝜃</m:t>
                                      </m:r>
                                    </m:sub>
                                  </m:sSub>
                                  <m:d>
                                    <m:dPr>
                                      <m:ctrlPr>
                                        <a:rPr lang="en-US" sz="2800" i="1">
                                          <a:latin typeface="Cambria Math" panose="02040503050406030204" pitchFamily="18" charset="0"/>
                                        </a:rPr>
                                      </m:ctrlPr>
                                    </m:dPr>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d>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ea typeface="Cambria Math" panose="02040503050406030204" pitchFamily="18" charset="0"/>
                                        </a:rPr>
                                        <m:t>𝑖</m:t>
                                      </m:r>
                                    </m:sub>
                                  </m:sSub>
                                </m:e>
                              </m:d>
                            </m:e>
                            <m:sup>
                              <m:r>
                                <a:rPr lang="en-US" sz="2800" b="0" i="1" smtClean="0">
                                  <a:latin typeface="Cambria Math" panose="02040503050406030204" pitchFamily="18" charset="0"/>
                                </a:rPr>
                                <m:t>2</m:t>
                              </m:r>
                            </m:sup>
                          </m:sSup>
                        </m:e>
                      </m:nary>
                    </m:oMath>
                  </m:oMathPara>
                </a14:m>
                <a:endParaRPr lang="en-US" sz="2800" dirty="0"/>
              </a:p>
            </p:txBody>
          </p:sp>
        </mc:Choice>
        <mc:Fallback xmlns="">
          <p:sp>
            <p:nvSpPr>
              <p:cNvPr id="6" name="TextBox 5">
                <a:extLst>
                  <a:ext uri="{FF2B5EF4-FFF2-40B4-BE49-F238E27FC236}">
                    <a16:creationId xmlns:a16="http://schemas.microsoft.com/office/drawing/2014/main" id="{5C009AE2-B1A4-EA95-C27B-166204EE82A3}"/>
                  </a:ext>
                </a:extLst>
              </p:cNvPr>
              <p:cNvSpPr txBox="1">
                <a:spLocks noRot="1" noChangeAspect="1" noMove="1" noResize="1" noEditPoints="1" noAdjustHandles="1" noChangeArrowheads="1" noChangeShapeType="1" noTextEdit="1"/>
              </p:cNvSpPr>
              <p:nvPr/>
            </p:nvSpPr>
            <p:spPr>
              <a:xfrm>
                <a:off x="5971032" y="4521070"/>
                <a:ext cx="6094476" cy="1268552"/>
              </a:xfrm>
              <a:prstGeom prst="rect">
                <a:avLst/>
              </a:prstGeom>
              <a:blipFill>
                <a:blip r:embed="rId5"/>
                <a:stretch>
                  <a:fillRect t="-106931" b="-161386"/>
                </a:stretch>
              </a:blipFill>
            </p:spPr>
            <p:txBody>
              <a:bodyPr/>
              <a:lstStyle/>
              <a:p>
                <a:r>
                  <a:rPr lang="en-US">
                    <a:noFill/>
                  </a:rPr>
                  <a:t> </a:t>
                </a:r>
              </a:p>
            </p:txBody>
          </p:sp>
        </mc:Fallback>
      </mc:AlternateContent>
      <p:pic>
        <p:nvPicPr>
          <p:cNvPr id="12" name="Picture 11" descr="Table&#10;&#10;Description automatically generated">
            <a:extLst>
              <a:ext uri="{FF2B5EF4-FFF2-40B4-BE49-F238E27FC236}">
                <a16:creationId xmlns:a16="http://schemas.microsoft.com/office/drawing/2014/main" id="{05C590E4-4D0D-CB27-CA2F-DD4BCD366B50}"/>
              </a:ext>
            </a:extLst>
          </p:cNvPr>
          <p:cNvPicPr>
            <a:picLocks noChangeAspect="1"/>
          </p:cNvPicPr>
          <p:nvPr/>
        </p:nvPicPr>
        <p:blipFill>
          <a:blip r:embed="rId6"/>
          <a:stretch>
            <a:fillRect/>
          </a:stretch>
        </p:blipFill>
        <p:spPr>
          <a:xfrm>
            <a:off x="586059" y="3934148"/>
            <a:ext cx="2692400" cy="2730500"/>
          </a:xfrm>
          <a:prstGeom prst="rect">
            <a:avLst/>
          </a:prstGeom>
        </p:spPr>
      </p:pic>
      <mc:AlternateContent xmlns:mc="http://schemas.openxmlformats.org/markup-compatibility/2006" xmlns:a14="http://schemas.microsoft.com/office/drawing/2010/main">
        <mc:Choice Requires="a14">
          <p:graphicFrame>
            <p:nvGraphicFramePr>
              <p:cNvPr id="13" name="Table 9">
                <a:extLst>
                  <a:ext uri="{FF2B5EF4-FFF2-40B4-BE49-F238E27FC236}">
                    <a16:creationId xmlns:a16="http://schemas.microsoft.com/office/drawing/2014/main" id="{7BEE625F-754D-578E-FEAF-93D89F86DE86}"/>
                  </a:ext>
                </a:extLst>
              </p:cNvPr>
              <p:cNvGraphicFramePr>
                <a:graphicFrameLocks noGrp="1"/>
              </p:cNvGraphicFramePr>
              <p:nvPr/>
            </p:nvGraphicFramePr>
            <p:xfrm>
              <a:off x="3532873" y="4009509"/>
              <a:ext cx="2568790" cy="2579280"/>
            </p:xfrm>
            <a:graphic>
              <a:graphicData uri="http://schemas.openxmlformats.org/drawingml/2006/table">
                <a:tbl>
                  <a:tblPr firstRow="1" bandRow="1">
                    <a:tableStyleId>{7E9639D4-E3E2-4D34-9284-5A2195B3D0D7}</a:tableStyleId>
                  </a:tblPr>
                  <a:tblGrid>
                    <a:gridCol w="891123">
                      <a:extLst>
                        <a:ext uri="{9D8B030D-6E8A-4147-A177-3AD203B41FA5}">
                          <a16:colId xmlns:a16="http://schemas.microsoft.com/office/drawing/2014/main" val="2357805152"/>
                        </a:ext>
                      </a:extLst>
                    </a:gridCol>
                    <a:gridCol w="891123">
                      <a:extLst>
                        <a:ext uri="{9D8B030D-6E8A-4147-A177-3AD203B41FA5}">
                          <a16:colId xmlns:a16="http://schemas.microsoft.com/office/drawing/2014/main" val="776684139"/>
                        </a:ext>
                      </a:extLst>
                    </a:gridCol>
                    <a:gridCol w="786544">
                      <a:extLst>
                        <a:ext uri="{9D8B030D-6E8A-4147-A177-3AD203B41FA5}">
                          <a16:colId xmlns:a16="http://schemas.microsoft.com/office/drawing/2014/main" val="412920534"/>
                        </a:ext>
                      </a:extLst>
                    </a:gridCol>
                  </a:tblGrid>
                  <a:tr h="322410">
                    <a:tc>
                      <a:txBody>
                        <a:bodyPr/>
                        <a:lstStyle/>
                        <a:p>
                          <a:pPr algn="ctr"/>
                          <a:r>
                            <a:rPr lang="en-US" sz="1400" dirty="0"/>
                            <a:t>X Data</a:t>
                          </a:r>
                        </a:p>
                      </a:txBody>
                      <a:tcPr/>
                    </a:tc>
                    <a:tc>
                      <a:txBody>
                        <a:bodyPr/>
                        <a:lstStyle/>
                        <a:p>
                          <a:pPr algn="ctr"/>
                          <a:r>
                            <a:rPr lang="en-US" sz="1400" dirty="0"/>
                            <a:t>Y Data</a:t>
                          </a:r>
                        </a:p>
                      </a:txBody>
                      <a:tcPr/>
                    </a:tc>
                    <a:tc>
                      <a:txBody>
                        <a:bodyPr/>
                        <a:lstStyle/>
                        <a:p>
                          <a:pPr algn="ctr"/>
                          <a:r>
                            <a:rPr lang="en-US" sz="1400" dirty="0"/>
                            <a:t>Error</a:t>
                          </a:r>
                        </a:p>
                      </a:txBody>
                      <a:tcPr/>
                    </a:tc>
                    <a:extLst>
                      <a:ext uri="{0D108BD9-81ED-4DB2-BD59-A6C34878D82A}">
                        <a16:rowId xmlns:a16="http://schemas.microsoft.com/office/drawing/2014/main" val="2451514789"/>
                      </a:ext>
                    </a:extLst>
                  </a:tr>
                  <a:tr h="322410">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1</m:t>
                                    </m:r>
                                  </m:sub>
                                </m:sSub>
                              </m:oMath>
                            </m:oMathPara>
                          </a14:m>
                          <a:endParaRPr lang="en-US" sz="1400" dirty="0"/>
                        </a:p>
                      </a:txBody>
                      <a:tcPr/>
                    </a:tc>
                    <a:extLst>
                      <a:ext uri="{0D108BD9-81ED-4DB2-BD59-A6C34878D82A}">
                        <a16:rowId xmlns:a16="http://schemas.microsoft.com/office/drawing/2014/main" val="724547319"/>
                      </a:ext>
                    </a:extLst>
                  </a:tr>
                  <a:tr h="322410">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2</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2</m:t>
                                    </m:r>
                                  </m:sub>
                                </m:sSub>
                              </m:oMath>
                            </m:oMathPara>
                          </a14:m>
                          <a:endParaRPr lang="en-US" sz="1400" dirty="0"/>
                        </a:p>
                      </a:txBody>
                      <a:tcPr/>
                    </a:tc>
                    <a:extLst>
                      <a:ext uri="{0D108BD9-81ED-4DB2-BD59-A6C34878D82A}">
                        <a16:rowId xmlns:a16="http://schemas.microsoft.com/office/drawing/2014/main" val="4001592719"/>
                      </a:ext>
                    </a:extLst>
                  </a:tr>
                  <a:tr h="322410">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3</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3</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3</m:t>
                                    </m:r>
                                  </m:sub>
                                </m:sSub>
                              </m:oMath>
                            </m:oMathPara>
                          </a14:m>
                          <a:endParaRPr lang="en-US" sz="1400" dirty="0"/>
                        </a:p>
                      </a:txBody>
                      <a:tcPr/>
                    </a:tc>
                    <a:extLst>
                      <a:ext uri="{0D108BD9-81ED-4DB2-BD59-A6C34878D82A}">
                        <a16:rowId xmlns:a16="http://schemas.microsoft.com/office/drawing/2014/main" val="2375017795"/>
                      </a:ext>
                    </a:extLst>
                  </a:tr>
                  <a:tr h="322410">
                    <a:tc>
                      <a:txBody>
                        <a:bodyPr/>
                        <a:lstStyle/>
                        <a:p>
                          <a:pPr algn="ct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oMath>
                            </m:oMathPara>
                          </a14:m>
                          <a:endParaRPr lang="en-US" sz="1400" dirty="0"/>
                        </a:p>
                      </a:txBody>
                      <a:tcPr/>
                    </a:tc>
                    <a:extLst>
                      <a:ext uri="{0D108BD9-81ED-4DB2-BD59-A6C34878D82A}">
                        <a16:rowId xmlns:a16="http://schemas.microsoft.com/office/drawing/2014/main" val="1193658721"/>
                      </a:ext>
                    </a:extLst>
                  </a:tr>
                  <a:tr h="322410">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𝑛</m:t>
                                    </m:r>
                                    <m:r>
                                      <a:rPr lang="en-US" sz="1400" b="0" i="1" smtClean="0">
                                        <a:latin typeface="Cambria Math" panose="02040503050406030204" pitchFamily="18" charset="0"/>
                                      </a:rPr>
                                      <m:t>−2</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𝑛</m:t>
                                    </m:r>
                                    <m:r>
                                      <a:rPr lang="en-US" sz="1400" b="0" i="1" smtClean="0">
                                        <a:latin typeface="Cambria Math" panose="02040503050406030204" pitchFamily="18" charset="0"/>
                                      </a:rPr>
                                      <m:t>−2</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𝑛</m:t>
                                    </m:r>
                                    <m:r>
                                      <a:rPr lang="en-US" sz="1400" b="0" i="1" smtClean="0">
                                        <a:latin typeface="Cambria Math" panose="02040503050406030204" pitchFamily="18" charset="0"/>
                                      </a:rPr>
                                      <m:t>−2</m:t>
                                    </m:r>
                                  </m:sub>
                                </m:sSub>
                              </m:oMath>
                            </m:oMathPara>
                          </a14:m>
                          <a:endParaRPr lang="en-US" sz="1400" dirty="0"/>
                        </a:p>
                      </a:txBody>
                      <a:tcPr/>
                    </a:tc>
                    <a:extLst>
                      <a:ext uri="{0D108BD9-81ED-4DB2-BD59-A6C34878D82A}">
                        <a16:rowId xmlns:a16="http://schemas.microsoft.com/office/drawing/2014/main" val="1485733929"/>
                      </a:ext>
                    </a:extLst>
                  </a:tr>
                  <a:tr h="322410">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𝑛</m:t>
                                    </m:r>
                                    <m:r>
                                      <a:rPr lang="en-US" sz="1400" b="0" i="1" smtClean="0">
                                        <a:latin typeface="Cambria Math" panose="02040503050406030204" pitchFamily="18" charset="0"/>
                                      </a:rPr>
                                      <m:t>−1</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𝑛</m:t>
                                    </m:r>
                                    <m:r>
                                      <a:rPr lang="en-US" sz="1400" b="0" i="1" smtClean="0">
                                        <a:latin typeface="Cambria Math" panose="02040503050406030204" pitchFamily="18" charset="0"/>
                                      </a:rPr>
                                      <m:t>−1</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𝑛</m:t>
                                    </m:r>
                                    <m:r>
                                      <a:rPr lang="en-US" sz="1400" b="0" i="1" smtClean="0">
                                        <a:latin typeface="Cambria Math" panose="02040503050406030204" pitchFamily="18" charset="0"/>
                                      </a:rPr>
                                      <m:t>−1</m:t>
                                    </m:r>
                                  </m:sub>
                                </m:sSub>
                              </m:oMath>
                            </m:oMathPara>
                          </a14:m>
                          <a:endParaRPr lang="en-US" sz="1400" dirty="0"/>
                        </a:p>
                      </a:txBody>
                      <a:tcPr/>
                    </a:tc>
                    <a:extLst>
                      <a:ext uri="{0D108BD9-81ED-4DB2-BD59-A6C34878D82A}">
                        <a16:rowId xmlns:a16="http://schemas.microsoft.com/office/drawing/2014/main" val="1711134209"/>
                      </a:ext>
                    </a:extLst>
                  </a:tr>
                  <a:tr h="322410">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𝑛</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𝑛</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𝑛</m:t>
                                    </m:r>
                                  </m:sub>
                                </m:sSub>
                              </m:oMath>
                            </m:oMathPara>
                          </a14:m>
                          <a:endParaRPr lang="en-US" sz="1400" dirty="0"/>
                        </a:p>
                      </a:txBody>
                      <a:tcPr/>
                    </a:tc>
                    <a:extLst>
                      <a:ext uri="{0D108BD9-81ED-4DB2-BD59-A6C34878D82A}">
                        <a16:rowId xmlns:a16="http://schemas.microsoft.com/office/drawing/2014/main" val="1248566464"/>
                      </a:ext>
                    </a:extLst>
                  </a:tr>
                </a:tbl>
              </a:graphicData>
            </a:graphic>
          </p:graphicFrame>
        </mc:Choice>
        <mc:Fallback xmlns="">
          <p:graphicFrame>
            <p:nvGraphicFramePr>
              <p:cNvPr id="13" name="Table 9">
                <a:extLst>
                  <a:ext uri="{FF2B5EF4-FFF2-40B4-BE49-F238E27FC236}">
                    <a16:creationId xmlns:a16="http://schemas.microsoft.com/office/drawing/2014/main" id="{7BEE625F-754D-578E-FEAF-93D89F86DE86}"/>
                  </a:ext>
                </a:extLst>
              </p:cNvPr>
              <p:cNvGraphicFramePr>
                <a:graphicFrameLocks noGrp="1"/>
              </p:cNvGraphicFramePr>
              <p:nvPr>
                <p:extLst>
                  <p:ext uri="{D42A27DB-BD31-4B8C-83A1-F6EECF244321}">
                    <p14:modId xmlns:p14="http://schemas.microsoft.com/office/powerpoint/2010/main" val="3442792010"/>
                  </p:ext>
                </p:extLst>
              </p:nvPr>
            </p:nvGraphicFramePr>
            <p:xfrm>
              <a:off x="3532873" y="4009509"/>
              <a:ext cx="2568790" cy="2579280"/>
            </p:xfrm>
            <a:graphic>
              <a:graphicData uri="http://schemas.openxmlformats.org/drawingml/2006/table">
                <a:tbl>
                  <a:tblPr firstRow="1" bandRow="1">
                    <a:tableStyleId>{7E9639D4-E3E2-4D34-9284-5A2195B3D0D7}</a:tableStyleId>
                  </a:tblPr>
                  <a:tblGrid>
                    <a:gridCol w="891123">
                      <a:extLst>
                        <a:ext uri="{9D8B030D-6E8A-4147-A177-3AD203B41FA5}">
                          <a16:colId xmlns:a16="http://schemas.microsoft.com/office/drawing/2014/main" val="2357805152"/>
                        </a:ext>
                      </a:extLst>
                    </a:gridCol>
                    <a:gridCol w="891123">
                      <a:extLst>
                        <a:ext uri="{9D8B030D-6E8A-4147-A177-3AD203B41FA5}">
                          <a16:colId xmlns:a16="http://schemas.microsoft.com/office/drawing/2014/main" val="776684139"/>
                        </a:ext>
                      </a:extLst>
                    </a:gridCol>
                    <a:gridCol w="786544">
                      <a:extLst>
                        <a:ext uri="{9D8B030D-6E8A-4147-A177-3AD203B41FA5}">
                          <a16:colId xmlns:a16="http://schemas.microsoft.com/office/drawing/2014/main" val="412920534"/>
                        </a:ext>
                      </a:extLst>
                    </a:gridCol>
                  </a:tblGrid>
                  <a:tr h="322410">
                    <a:tc>
                      <a:txBody>
                        <a:bodyPr/>
                        <a:lstStyle/>
                        <a:p>
                          <a:pPr algn="ctr"/>
                          <a:r>
                            <a:rPr lang="en-US" sz="1400" dirty="0"/>
                            <a:t>X Data</a:t>
                          </a:r>
                        </a:p>
                      </a:txBody>
                      <a:tcPr/>
                    </a:tc>
                    <a:tc>
                      <a:txBody>
                        <a:bodyPr/>
                        <a:lstStyle/>
                        <a:p>
                          <a:pPr algn="ctr"/>
                          <a:r>
                            <a:rPr lang="en-US" sz="1400" dirty="0"/>
                            <a:t>Y Data</a:t>
                          </a:r>
                        </a:p>
                      </a:txBody>
                      <a:tcPr/>
                    </a:tc>
                    <a:tc>
                      <a:txBody>
                        <a:bodyPr/>
                        <a:lstStyle/>
                        <a:p>
                          <a:pPr algn="ctr"/>
                          <a:r>
                            <a:rPr lang="en-US" sz="1400" dirty="0"/>
                            <a:t>Error</a:t>
                          </a:r>
                        </a:p>
                      </a:txBody>
                      <a:tcPr/>
                    </a:tc>
                    <a:extLst>
                      <a:ext uri="{0D108BD9-81ED-4DB2-BD59-A6C34878D82A}">
                        <a16:rowId xmlns:a16="http://schemas.microsoft.com/office/drawing/2014/main" val="2451514789"/>
                      </a:ext>
                    </a:extLst>
                  </a:tr>
                  <a:tr h="322410">
                    <a:tc>
                      <a:txBody>
                        <a:bodyPr/>
                        <a:lstStyle/>
                        <a:p>
                          <a:endParaRPr lang="en-US"/>
                        </a:p>
                      </a:txBody>
                      <a:tcPr>
                        <a:blipFill>
                          <a:blip r:embed="rId7"/>
                          <a:stretch>
                            <a:fillRect l="-1429" t="-108000" r="-190000" b="-616000"/>
                          </a:stretch>
                        </a:blipFill>
                      </a:tcPr>
                    </a:tc>
                    <a:tc>
                      <a:txBody>
                        <a:bodyPr/>
                        <a:lstStyle/>
                        <a:p>
                          <a:endParaRPr lang="en-US"/>
                        </a:p>
                      </a:txBody>
                      <a:tcPr>
                        <a:blipFill>
                          <a:blip r:embed="rId7"/>
                          <a:stretch>
                            <a:fillRect l="-100000" t="-108000" r="-87324" b="-616000"/>
                          </a:stretch>
                        </a:blipFill>
                      </a:tcPr>
                    </a:tc>
                    <a:tc>
                      <a:txBody>
                        <a:bodyPr/>
                        <a:lstStyle/>
                        <a:p>
                          <a:endParaRPr lang="en-US"/>
                        </a:p>
                      </a:txBody>
                      <a:tcPr>
                        <a:blipFill>
                          <a:blip r:embed="rId7"/>
                          <a:stretch>
                            <a:fillRect l="-229032" t="-108000" b="-616000"/>
                          </a:stretch>
                        </a:blipFill>
                      </a:tcPr>
                    </a:tc>
                    <a:extLst>
                      <a:ext uri="{0D108BD9-81ED-4DB2-BD59-A6C34878D82A}">
                        <a16:rowId xmlns:a16="http://schemas.microsoft.com/office/drawing/2014/main" val="724547319"/>
                      </a:ext>
                    </a:extLst>
                  </a:tr>
                  <a:tr h="322410">
                    <a:tc>
                      <a:txBody>
                        <a:bodyPr/>
                        <a:lstStyle/>
                        <a:p>
                          <a:endParaRPr lang="en-US"/>
                        </a:p>
                      </a:txBody>
                      <a:tcPr>
                        <a:blipFill>
                          <a:blip r:embed="rId7"/>
                          <a:stretch>
                            <a:fillRect l="-1429" t="-200000" r="-190000" b="-492308"/>
                          </a:stretch>
                        </a:blipFill>
                      </a:tcPr>
                    </a:tc>
                    <a:tc>
                      <a:txBody>
                        <a:bodyPr/>
                        <a:lstStyle/>
                        <a:p>
                          <a:endParaRPr lang="en-US"/>
                        </a:p>
                      </a:txBody>
                      <a:tcPr>
                        <a:blipFill>
                          <a:blip r:embed="rId7"/>
                          <a:stretch>
                            <a:fillRect l="-100000" t="-200000" r="-87324" b="-492308"/>
                          </a:stretch>
                        </a:blipFill>
                      </a:tcPr>
                    </a:tc>
                    <a:tc>
                      <a:txBody>
                        <a:bodyPr/>
                        <a:lstStyle/>
                        <a:p>
                          <a:endParaRPr lang="en-US"/>
                        </a:p>
                      </a:txBody>
                      <a:tcPr>
                        <a:blipFill>
                          <a:blip r:embed="rId7"/>
                          <a:stretch>
                            <a:fillRect l="-229032" t="-200000" b="-492308"/>
                          </a:stretch>
                        </a:blipFill>
                      </a:tcPr>
                    </a:tc>
                    <a:extLst>
                      <a:ext uri="{0D108BD9-81ED-4DB2-BD59-A6C34878D82A}">
                        <a16:rowId xmlns:a16="http://schemas.microsoft.com/office/drawing/2014/main" val="4001592719"/>
                      </a:ext>
                    </a:extLst>
                  </a:tr>
                  <a:tr h="322410">
                    <a:tc>
                      <a:txBody>
                        <a:bodyPr/>
                        <a:lstStyle/>
                        <a:p>
                          <a:endParaRPr lang="en-US"/>
                        </a:p>
                      </a:txBody>
                      <a:tcPr>
                        <a:blipFill>
                          <a:blip r:embed="rId7"/>
                          <a:stretch>
                            <a:fillRect l="-1429" t="-312000" r="-190000" b="-412000"/>
                          </a:stretch>
                        </a:blipFill>
                      </a:tcPr>
                    </a:tc>
                    <a:tc>
                      <a:txBody>
                        <a:bodyPr/>
                        <a:lstStyle/>
                        <a:p>
                          <a:endParaRPr lang="en-US"/>
                        </a:p>
                      </a:txBody>
                      <a:tcPr>
                        <a:blipFill>
                          <a:blip r:embed="rId7"/>
                          <a:stretch>
                            <a:fillRect l="-100000" t="-312000" r="-87324" b="-412000"/>
                          </a:stretch>
                        </a:blipFill>
                      </a:tcPr>
                    </a:tc>
                    <a:tc>
                      <a:txBody>
                        <a:bodyPr/>
                        <a:lstStyle/>
                        <a:p>
                          <a:endParaRPr lang="en-US"/>
                        </a:p>
                      </a:txBody>
                      <a:tcPr>
                        <a:blipFill>
                          <a:blip r:embed="rId7"/>
                          <a:stretch>
                            <a:fillRect l="-229032" t="-312000" b="-412000"/>
                          </a:stretch>
                        </a:blipFill>
                      </a:tcPr>
                    </a:tc>
                    <a:extLst>
                      <a:ext uri="{0D108BD9-81ED-4DB2-BD59-A6C34878D82A}">
                        <a16:rowId xmlns:a16="http://schemas.microsoft.com/office/drawing/2014/main" val="2375017795"/>
                      </a:ext>
                    </a:extLst>
                  </a:tr>
                  <a:tr h="322410">
                    <a:tc>
                      <a:txBody>
                        <a:bodyPr/>
                        <a:lstStyle/>
                        <a:p>
                          <a:endParaRPr lang="en-US"/>
                        </a:p>
                      </a:txBody>
                      <a:tcPr>
                        <a:blipFill>
                          <a:blip r:embed="rId7"/>
                          <a:stretch>
                            <a:fillRect l="-1429" t="-396154" r="-190000" b="-296154"/>
                          </a:stretch>
                        </a:blipFill>
                      </a:tcPr>
                    </a:tc>
                    <a:tc>
                      <a:txBody>
                        <a:bodyPr/>
                        <a:lstStyle/>
                        <a:p>
                          <a:endParaRPr lang="en-US"/>
                        </a:p>
                      </a:txBody>
                      <a:tcPr>
                        <a:blipFill>
                          <a:blip r:embed="rId7"/>
                          <a:stretch>
                            <a:fillRect l="-100000" t="-396154" r="-87324" b="-296154"/>
                          </a:stretch>
                        </a:blipFill>
                      </a:tcPr>
                    </a:tc>
                    <a:tc>
                      <a:txBody>
                        <a:bodyPr/>
                        <a:lstStyle/>
                        <a:p>
                          <a:endParaRPr lang="en-US"/>
                        </a:p>
                      </a:txBody>
                      <a:tcPr>
                        <a:blipFill>
                          <a:blip r:embed="rId7"/>
                          <a:stretch>
                            <a:fillRect l="-229032" t="-396154" b="-296154"/>
                          </a:stretch>
                        </a:blipFill>
                      </a:tcPr>
                    </a:tc>
                    <a:extLst>
                      <a:ext uri="{0D108BD9-81ED-4DB2-BD59-A6C34878D82A}">
                        <a16:rowId xmlns:a16="http://schemas.microsoft.com/office/drawing/2014/main" val="1193658721"/>
                      </a:ext>
                    </a:extLst>
                  </a:tr>
                  <a:tr h="322410">
                    <a:tc>
                      <a:txBody>
                        <a:bodyPr/>
                        <a:lstStyle/>
                        <a:p>
                          <a:endParaRPr lang="en-US"/>
                        </a:p>
                      </a:txBody>
                      <a:tcPr>
                        <a:blipFill>
                          <a:blip r:embed="rId7"/>
                          <a:stretch>
                            <a:fillRect l="-1429" t="-516000" r="-190000" b="-208000"/>
                          </a:stretch>
                        </a:blipFill>
                      </a:tcPr>
                    </a:tc>
                    <a:tc>
                      <a:txBody>
                        <a:bodyPr/>
                        <a:lstStyle/>
                        <a:p>
                          <a:endParaRPr lang="en-US"/>
                        </a:p>
                      </a:txBody>
                      <a:tcPr>
                        <a:blipFill>
                          <a:blip r:embed="rId7"/>
                          <a:stretch>
                            <a:fillRect l="-100000" t="-516000" r="-87324" b="-208000"/>
                          </a:stretch>
                        </a:blipFill>
                      </a:tcPr>
                    </a:tc>
                    <a:tc>
                      <a:txBody>
                        <a:bodyPr/>
                        <a:lstStyle/>
                        <a:p>
                          <a:endParaRPr lang="en-US"/>
                        </a:p>
                      </a:txBody>
                      <a:tcPr>
                        <a:blipFill>
                          <a:blip r:embed="rId7"/>
                          <a:stretch>
                            <a:fillRect l="-229032" t="-516000" b="-208000"/>
                          </a:stretch>
                        </a:blipFill>
                      </a:tcPr>
                    </a:tc>
                    <a:extLst>
                      <a:ext uri="{0D108BD9-81ED-4DB2-BD59-A6C34878D82A}">
                        <a16:rowId xmlns:a16="http://schemas.microsoft.com/office/drawing/2014/main" val="1485733929"/>
                      </a:ext>
                    </a:extLst>
                  </a:tr>
                  <a:tr h="322410">
                    <a:tc>
                      <a:txBody>
                        <a:bodyPr/>
                        <a:lstStyle/>
                        <a:p>
                          <a:endParaRPr lang="en-US"/>
                        </a:p>
                      </a:txBody>
                      <a:tcPr>
                        <a:blipFill>
                          <a:blip r:embed="rId7"/>
                          <a:stretch>
                            <a:fillRect l="-1429" t="-592308" r="-190000" b="-100000"/>
                          </a:stretch>
                        </a:blipFill>
                      </a:tcPr>
                    </a:tc>
                    <a:tc>
                      <a:txBody>
                        <a:bodyPr/>
                        <a:lstStyle/>
                        <a:p>
                          <a:endParaRPr lang="en-US"/>
                        </a:p>
                      </a:txBody>
                      <a:tcPr>
                        <a:blipFill>
                          <a:blip r:embed="rId7"/>
                          <a:stretch>
                            <a:fillRect l="-100000" t="-592308" r="-87324" b="-100000"/>
                          </a:stretch>
                        </a:blipFill>
                      </a:tcPr>
                    </a:tc>
                    <a:tc>
                      <a:txBody>
                        <a:bodyPr/>
                        <a:lstStyle/>
                        <a:p>
                          <a:endParaRPr lang="en-US"/>
                        </a:p>
                      </a:txBody>
                      <a:tcPr>
                        <a:blipFill>
                          <a:blip r:embed="rId7"/>
                          <a:stretch>
                            <a:fillRect l="-229032" t="-592308" b="-100000"/>
                          </a:stretch>
                        </a:blipFill>
                      </a:tcPr>
                    </a:tc>
                    <a:extLst>
                      <a:ext uri="{0D108BD9-81ED-4DB2-BD59-A6C34878D82A}">
                        <a16:rowId xmlns:a16="http://schemas.microsoft.com/office/drawing/2014/main" val="1711134209"/>
                      </a:ext>
                    </a:extLst>
                  </a:tr>
                  <a:tr h="322410">
                    <a:tc>
                      <a:txBody>
                        <a:bodyPr/>
                        <a:lstStyle/>
                        <a:p>
                          <a:endParaRPr lang="en-US"/>
                        </a:p>
                      </a:txBody>
                      <a:tcPr>
                        <a:blipFill>
                          <a:blip r:embed="rId7"/>
                          <a:stretch>
                            <a:fillRect l="-1429" t="-720000" r="-190000" b="-4000"/>
                          </a:stretch>
                        </a:blipFill>
                      </a:tcPr>
                    </a:tc>
                    <a:tc>
                      <a:txBody>
                        <a:bodyPr/>
                        <a:lstStyle/>
                        <a:p>
                          <a:endParaRPr lang="en-US"/>
                        </a:p>
                      </a:txBody>
                      <a:tcPr>
                        <a:blipFill>
                          <a:blip r:embed="rId7"/>
                          <a:stretch>
                            <a:fillRect l="-100000" t="-720000" r="-87324" b="-4000"/>
                          </a:stretch>
                        </a:blipFill>
                      </a:tcPr>
                    </a:tc>
                    <a:tc>
                      <a:txBody>
                        <a:bodyPr/>
                        <a:lstStyle/>
                        <a:p>
                          <a:endParaRPr lang="en-US"/>
                        </a:p>
                      </a:txBody>
                      <a:tcPr>
                        <a:blipFill>
                          <a:blip r:embed="rId7"/>
                          <a:stretch>
                            <a:fillRect l="-229032" t="-720000" b="-4000"/>
                          </a:stretch>
                        </a:blipFill>
                      </a:tcPr>
                    </a:tc>
                    <a:extLst>
                      <a:ext uri="{0D108BD9-81ED-4DB2-BD59-A6C34878D82A}">
                        <a16:rowId xmlns:a16="http://schemas.microsoft.com/office/drawing/2014/main" val="1248566464"/>
                      </a:ext>
                    </a:extLst>
                  </a:tr>
                </a:tbl>
              </a:graphicData>
            </a:graphic>
          </p:graphicFrame>
        </mc:Fallback>
      </mc:AlternateContent>
    </p:spTree>
    <p:extLst>
      <p:ext uri="{BB962C8B-B14F-4D97-AF65-F5344CB8AC3E}">
        <p14:creationId xmlns:p14="http://schemas.microsoft.com/office/powerpoint/2010/main" val="136444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481CC-E39B-A15D-06D3-ECAF4753A3BF}"/>
              </a:ext>
            </a:extLst>
          </p:cNvPr>
          <p:cNvSpPr>
            <a:spLocks noGrp="1"/>
          </p:cNvSpPr>
          <p:nvPr>
            <p:ph type="title"/>
          </p:nvPr>
        </p:nvSpPr>
        <p:spPr/>
        <p:txBody>
          <a:bodyPr/>
          <a:lstStyle/>
          <a:p>
            <a:r>
              <a:rPr lang="en-US" dirty="0"/>
              <a:t>Gradient Descent for Multi-featured Data</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8612086-7E50-A2F8-F8E4-E5913D0FA82B}"/>
                  </a:ext>
                </a:extLst>
              </p:cNvPr>
              <p:cNvSpPr txBox="1"/>
              <p:nvPr/>
            </p:nvSpPr>
            <p:spPr>
              <a:xfrm>
                <a:off x="2013857" y="1600592"/>
                <a:ext cx="816428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ea typeface="Cambria Math" panose="02040503050406030204" pitchFamily="18" charset="0"/>
                            </a:rPr>
                            <m:t>𝜃</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0</m:t>
                          </m:r>
                        </m:sub>
                      </m:sSub>
                      <m:sSub>
                        <m:sSubPr>
                          <m:ctrlPr>
                            <a:rPr lang="en-US" sz="280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1</m:t>
                          </m:r>
                        </m:sub>
                      </m:sSub>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2</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3</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3</m:t>
                          </m:r>
                        </m:sub>
                      </m:sSub>
                      <m:r>
                        <a:rPr lang="en-US" sz="2800" i="1">
                          <a:latin typeface="Cambria Math" panose="02040503050406030204" pitchFamily="18" charset="0"/>
                        </a:rPr>
                        <m:t>+</m:t>
                      </m:r>
                      <m:r>
                        <a:rPr lang="en-US" sz="2800" b="0" i="1" smtClean="0">
                          <a:latin typeface="Cambria Math" panose="02040503050406030204" pitchFamily="18" charset="0"/>
                        </a:rPr>
                        <m:t>…</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𝑛</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𝑛</m:t>
                          </m:r>
                        </m:sub>
                      </m:sSub>
                    </m:oMath>
                  </m:oMathPara>
                </a14:m>
                <a:endParaRPr lang="en-US" sz="2800" dirty="0"/>
              </a:p>
            </p:txBody>
          </p:sp>
        </mc:Choice>
        <mc:Fallback xmlns="">
          <p:sp>
            <p:nvSpPr>
              <p:cNvPr id="4" name="TextBox 3">
                <a:extLst>
                  <a:ext uri="{FF2B5EF4-FFF2-40B4-BE49-F238E27FC236}">
                    <a16:creationId xmlns:a16="http://schemas.microsoft.com/office/drawing/2014/main" id="{F8612086-7E50-A2F8-F8E4-E5913D0FA82B}"/>
                  </a:ext>
                </a:extLst>
              </p:cNvPr>
              <p:cNvSpPr txBox="1">
                <a:spLocks noRot="1" noChangeAspect="1" noMove="1" noResize="1" noEditPoints="1" noAdjustHandles="1" noChangeArrowheads="1" noChangeShapeType="1" noTextEdit="1"/>
              </p:cNvSpPr>
              <p:nvPr/>
            </p:nvSpPr>
            <p:spPr>
              <a:xfrm>
                <a:off x="2013857" y="1600592"/>
                <a:ext cx="8164286" cy="523220"/>
              </a:xfrm>
              <a:prstGeom prst="rect">
                <a:avLst/>
              </a:prstGeom>
              <a:blipFill>
                <a:blip r:embed="rId3"/>
                <a:stretch>
                  <a:fillRect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D12B9C5-F68A-D9F8-D306-60E722F795FE}"/>
                  </a:ext>
                </a:extLst>
              </p:cNvPr>
              <p:cNvSpPr txBox="1"/>
              <p:nvPr/>
            </p:nvSpPr>
            <p:spPr>
              <a:xfrm>
                <a:off x="2406124" y="2376583"/>
                <a:ext cx="7379752" cy="12662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𝐽</m:t>
                      </m:r>
                      <m:d>
                        <m:dPr>
                          <m:ctrlPr>
                            <a:rPr lang="en-US" sz="2800" b="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𝑛</m:t>
                              </m:r>
                            </m:sub>
                          </m:sSub>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i="1" smtClean="0">
                              <a:latin typeface="Cambria Math" panose="02040503050406030204" pitchFamily="18" charset="0"/>
                            </a:rPr>
                            <m:t>1</m:t>
                          </m:r>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nary>
                        <m:naryPr>
                          <m:chr m:val="∑"/>
                          <m:ctrlPr>
                            <a:rPr lang="en-US" sz="2800" b="0" i="1" smtClean="0">
                              <a:latin typeface="Cambria Math" panose="02040503050406030204" pitchFamily="18" charset="0"/>
                            </a:rPr>
                          </m:ctrlPr>
                        </m:naryPr>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𝑚</m:t>
                          </m:r>
                        </m:sup>
                        <m:e>
                          <m:sSup>
                            <m:sSupPr>
                              <m:ctrlPr>
                                <a:rPr lang="en-US" sz="2800" b="0" i="1" smtClean="0">
                                  <a:latin typeface="Cambria Math" panose="02040503050406030204" pitchFamily="18" charset="0"/>
                                </a:rPr>
                              </m:ctrlPr>
                            </m:sSupPr>
                            <m:e>
                              <m:d>
                                <m:dPr>
                                  <m:begChr m:val="["/>
                                  <m:endChr m:val="]"/>
                                  <m:ctrlPr>
                                    <a:rPr lang="en-US" sz="2800" b="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ea typeface="Cambria Math" panose="02040503050406030204" pitchFamily="18" charset="0"/>
                                        </a:rPr>
                                        <m:t>𝜃</m:t>
                                      </m:r>
                                    </m:sub>
                                  </m:sSub>
                                  <m:d>
                                    <m:dPr>
                                      <m:ctrlPr>
                                        <a:rPr lang="en-US" sz="2800" i="1">
                                          <a:latin typeface="Cambria Math" panose="02040503050406030204" pitchFamily="18" charset="0"/>
                                        </a:rPr>
                                      </m:ctrlPr>
                                    </m:dPr>
                                    <m:e>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smtClean="0">
                                              <a:latin typeface="Cambria Math" panose="02040503050406030204" pitchFamily="18" charset="0"/>
                                            </a:rPr>
                                            <m:t>)</m:t>
                                          </m:r>
                                        </m:sup>
                                      </m:sSup>
                                    </m:e>
                                  </m:d>
                                  <m:r>
                                    <a:rPr lang="en-US" sz="2800" i="1">
                                      <a:latin typeface="Cambria Math" panose="02040503050406030204" pitchFamily="18" charset="0"/>
                                    </a:rPr>
                                    <m:t>−</m:t>
                                  </m:r>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𝑦</m:t>
                                      </m:r>
                                    </m:e>
                                    <m:sup>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smtClean="0">
                                          <a:latin typeface="Cambria Math" panose="02040503050406030204" pitchFamily="18" charset="0"/>
                                        </a:rPr>
                                        <m:t>)</m:t>
                                      </m:r>
                                    </m:sup>
                                  </m:sSup>
                                </m:e>
                              </m:d>
                            </m:e>
                            <m:sup>
                              <m:r>
                                <a:rPr lang="en-US" sz="2800" b="0" i="1" smtClean="0">
                                  <a:latin typeface="Cambria Math" panose="02040503050406030204" pitchFamily="18" charset="0"/>
                                </a:rPr>
                                <m:t>2</m:t>
                              </m:r>
                            </m:sup>
                          </m:sSup>
                        </m:e>
                      </m:nary>
                    </m:oMath>
                  </m:oMathPara>
                </a14:m>
                <a:endParaRPr lang="en-US" sz="2800" dirty="0"/>
              </a:p>
            </p:txBody>
          </p:sp>
        </mc:Choice>
        <mc:Fallback xmlns="">
          <p:sp>
            <p:nvSpPr>
              <p:cNvPr id="5" name="TextBox 4">
                <a:extLst>
                  <a:ext uri="{FF2B5EF4-FFF2-40B4-BE49-F238E27FC236}">
                    <a16:creationId xmlns:a16="http://schemas.microsoft.com/office/drawing/2014/main" id="{3D12B9C5-F68A-D9F8-D306-60E722F795FE}"/>
                  </a:ext>
                </a:extLst>
              </p:cNvPr>
              <p:cNvSpPr txBox="1">
                <a:spLocks noRot="1" noChangeAspect="1" noMove="1" noResize="1" noEditPoints="1" noAdjustHandles="1" noChangeArrowheads="1" noChangeShapeType="1" noTextEdit="1"/>
              </p:cNvSpPr>
              <p:nvPr/>
            </p:nvSpPr>
            <p:spPr>
              <a:xfrm>
                <a:off x="2406124" y="2376583"/>
                <a:ext cx="7379752" cy="1266244"/>
              </a:xfrm>
              <a:prstGeom prst="rect">
                <a:avLst/>
              </a:prstGeom>
              <a:blipFill>
                <a:blip r:embed="rId4"/>
                <a:stretch>
                  <a:fillRect t="-106931" b="-162376"/>
                </a:stretch>
              </a:blipFill>
            </p:spPr>
            <p:txBody>
              <a:bodyPr/>
              <a:lstStyle/>
              <a:p>
                <a:r>
                  <a:rPr lang="en-US">
                    <a:noFill/>
                  </a:rPr>
                  <a:t> </a:t>
                </a:r>
              </a:p>
            </p:txBody>
          </p:sp>
        </mc:Fallback>
      </mc:AlternateContent>
      <p:pic>
        <p:nvPicPr>
          <p:cNvPr id="3" name="Picture 2" descr="Table&#10;&#10;Description automatically generated">
            <a:extLst>
              <a:ext uri="{FF2B5EF4-FFF2-40B4-BE49-F238E27FC236}">
                <a16:creationId xmlns:a16="http://schemas.microsoft.com/office/drawing/2014/main" id="{A6D1FD96-9032-D01C-BA17-A849CD5DD16A}"/>
              </a:ext>
            </a:extLst>
          </p:cNvPr>
          <p:cNvPicPr>
            <a:picLocks noChangeAspect="1"/>
          </p:cNvPicPr>
          <p:nvPr/>
        </p:nvPicPr>
        <p:blipFill rotWithShape="1">
          <a:blip r:embed="rId5"/>
          <a:srcRect b="41043"/>
          <a:stretch/>
        </p:blipFill>
        <p:spPr>
          <a:xfrm>
            <a:off x="1007395" y="4063263"/>
            <a:ext cx="10177209" cy="1972416"/>
          </a:xfrm>
          <a:prstGeom prst="rect">
            <a:avLst/>
          </a:prstGeom>
        </p:spPr>
      </p:pic>
      <p:grpSp>
        <p:nvGrpSpPr>
          <p:cNvPr id="7" name="Group 6">
            <a:extLst>
              <a:ext uri="{FF2B5EF4-FFF2-40B4-BE49-F238E27FC236}">
                <a16:creationId xmlns:a16="http://schemas.microsoft.com/office/drawing/2014/main" id="{B8120A45-8646-1A6E-D54C-D9842AE3FC88}"/>
              </a:ext>
            </a:extLst>
          </p:cNvPr>
          <p:cNvGrpSpPr/>
          <p:nvPr/>
        </p:nvGrpSpPr>
        <p:grpSpPr>
          <a:xfrm>
            <a:off x="2310559" y="3693931"/>
            <a:ext cx="8213778" cy="384649"/>
            <a:chOff x="2310559" y="1230600"/>
            <a:chExt cx="8213778" cy="384649"/>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3605636-0B70-E5F7-6AB9-0546D82AFC4C}"/>
                    </a:ext>
                  </a:extLst>
                </p:cNvPr>
                <p:cNvSpPr txBox="1"/>
                <p:nvPr/>
              </p:nvSpPr>
              <p:spPr>
                <a:xfrm>
                  <a:off x="2310559" y="1245917"/>
                  <a:ext cx="351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8" name="TextBox 7">
                  <a:extLst>
                    <a:ext uri="{FF2B5EF4-FFF2-40B4-BE49-F238E27FC236}">
                      <a16:creationId xmlns:a16="http://schemas.microsoft.com/office/drawing/2014/main" id="{E3605636-0B70-E5F7-6AB9-0546D82AFC4C}"/>
                    </a:ext>
                  </a:extLst>
                </p:cNvPr>
                <p:cNvSpPr txBox="1">
                  <a:spLocks noRot="1" noChangeAspect="1" noMove="1" noResize="1" noEditPoints="1" noAdjustHandles="1" noChangeArrowheads="1" noChangeShapeType="1" noTextEdit="1"/>
                </p:cNvSpPr>
                <p:nvPr/>
              </p:nvSpPr>
              <p:spPr>
                <a:xfrm>
                  <a:off x="2310559" y="1245917"/>
                  <a:ext cx="351692" cy="369332"/>
                </a:xfrm>
                <a:prstGeom prst="rect">
                  <a:avLst/>
                </a:prstGeom>
                <a:blipFill>
                  <a:blip r:embed="rId6"/>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0FF75FF-D294-ED4F-6BF5-D2C91C13CB85}"/>
                    </a:ext>
                  </a:extLst>
                </p:cNvPr>
                <p:cNvSpPr txBox="1"/>
                <p:nvPr/>
              </p:nvSpPr>
              <p:spPr>
                <a:xfrm>
                  <a:off x="4068715" y="1234111"/>
                  <a:ext cx="351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Sub>
                      </m:oMath>
                    </m:oMathPara>
                  </a14:m>
                  <a:endParaRPr lang="en-US" dirty="0">
                    <a:solidFill>
                      <a:srgbClr val="FF0000"/>
                    </a:solidFill>
                  </a:endParaRPr>
                </a:p>
              </p:txBody>
            </p:sp>
          </mc:Choice>
          <mc:Fallback xmlns="">
            <p:sp>
              <p:nvSpPr>
                <p:cNvPr id="9" name="TextBox 8">
                  <a:extLst>
                    <a:ext uri="{FF2B5EF4-FFF2-40B4-BE49-F238E27FC236}">
                      <a16:creationId xmlns:a16="http://schemas.microsoft.com/office/drawing/2014/main" id="{80FF75FF-D294-ED4F-6BF5-D2C91C13CB85}"/>
                    </a:ext>
                  </a:extLst>
                </p:cNvPr>
                <p:cNvSpPr txBox="1">
                  <a:spLocks noRot="1" noChangeAspect="1" noMove="1" noResize="1" noEditPoints="1" noAdjustHandles="1" noChangeArrowheads="1" noChangeShapeType="1" noTextEdit="1"/>
                </p:cNvSpPr>
                <p:nvPr/>
              </p:nvSpPr>
              <p:spPr>
                <a:xfrm>
                  <a:off x="4068715" y="1234111"/>
                  <a:ext cx="351692" cy="369332"/>
                </a:xfrm>
                <a:prstGeom prst="rect">
                  <a:avLst/>
                </a:prstGeom>
                <a:blipFill>
                  <a:blip r:embed="rId7"/>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FB62CC2-448B-7C48-76A5-A04BE44ED46E}"/>
                    </a:ext>
                  </a:extLst>
                </p:cNvPr>
                <p:cNvSpPr txBox="1"/>
                <p:nvPr/>
              </p:nvSpPr>
              <p:spPr>
                <a:xfrm>
                  <a:off x="5826871" y="1245917"/>
                  <a:ext cx="351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3</m:t>
                            </m:r>
                          </m:sub>
                        </m:sSub>
                      </m:oMath>
                    </m:oMathPara>
                  </a14:m>
                  <a:endParaRPr lang="en-US" dirty="0">
                    <a:solidFill>
                      <a:srgbClr val="FF0000"/>
                    </a:solidFill>
                  </a:endParaRPr>
                </a:p>
              </p:txBody>
            </p:sp>
          </mc:Choice>
          <mc:Fallback xmlns="">
            <p:sp>
              <p:nvSpPr>
                <p:cNvPr id="10" name="TextBox 9">
                  <a:extLst>
                    <a:ext uri="{FF2B5EF4-FFF2-40B4-BE49-F238E27FC236}">
                      <a16:creationId xmlns:a16="http://schemas.microsoft.com/office/drawing/2014/main" id="{2FB62CC2-448B-7C48-76A5-A04BE44ED46E}"/>
                    </a:ext>
                  </a:extLst>
                </p:cNvPr>
                <p:cNvSpPr txBox="1">
                  <a:spLocks noRot="1" noChangeAspect="1" noMove="1" noResize="1" noEditPoints="1" noAdjustHandles="1" noChangeArrowheads="1" noChangeShapeType="1" noTextEdit="1"/>
                </p:cNvSpPr>
                <p:nvPr/>
              </p:nvSpPr>
              <p:spPr>
                <a:xfrm>
                  <a:off x="5826871" y="1245917"/>
                  <a:ext cx="351692" cy="369332"/>
                </a:xfrm>
                <a:prstGeom prst="rect">
                  <a:avLst/>
                </a:prstGeom>
                <a:blipFill>
                  <a:blip r:embed="rId8"/>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4A16BA7-8FC8-B964-585F-A78593C09D76}"/>
                    </a:ext>
                  </a:extLst>
                </p:cNvPr>
                <p:cNvSpPr txBox="1"/>
                <p:nvPr/>
              </p:nvSpPr>
              <p:spPr>
                <a:xfrm>
                  <a:off x="7585027" y="1235651"/>
                  <a:ext cx="351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4</m:t>
                            </m:r>
                          </m:sub>
                        </m:sSub>
                      </m:oMath>
                    </m:oMathPara>
                  </a14:m>
                  <a:endParaRPr lang="en-US" dirty="0">
                    <a:solidFill>
                      <a:srgbClr val="FF0000"/>
                    </a:solidFill>
                  </a:endParaRPr>
                </a:p>
              </p:txBody>
            </p:sp>
          </mc:Choice>
          <mc:Fallback xmlns="">
            <p:sp>
              <p:nvSpPr>
                <p:cNvPr id="11" name="TextBox 10">
                  <a:extLst>
                    <a:ext uri="{FF2B5EF4-FFF2-40B4-BE49-F238E27FC236}">
                      <a16:creationId xmlns:a16="http://schemas.microsoft.com/office/drawing/2014/main" id="{B4A16BA7-8FC8-B964-585F-A78593C09D76}"/>
                    </a:ext>
                  </a:extLst>
                </p:cNvPr>
                <p:cNvSpPr txBox="1">
                  <a:spLocks noRot="1" noChangeAspect="1" noMove="1" noResize="1" noEditPoints="1" noAdjustHandles="1" noChangeArrowheads="1" noChangeShapeType="1" noTextEdit="1"/>
                </p:cNvSpPr>
                <p:nvPr/>
              </p:nvSpPr>
              <p:spPr>
                <a:xfrm>
                  <a:off x="7585027" y="1235651"/>
                  <a:ext cx="351692" cy="369332"/>
                </a:xfrm>
                <a:prstGeom prst="rect">
                  <a:avLst/>
                </a:prstGeom>
                <a:blipFill>
                  <a:blip r:embed="rId9"/>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BA062B7-B331-D757-4885-455E17C7470C}"/>
                    </a:ext>
                  </a:extLst>
                </p:cNvPr>
                <p:cNvSpPr txBox="1"/>
                <p:nvPr/>
              </p:nvSpPr>
              <p:spPr>
                <a:xfrm>
                  <a:off x="8991491" y="1234111"/>
                  <a:ext cx="351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5</m:t>
                            </m:r>
                          </m:sub>
                        </m:sSub>
                      </m:oMath>
                    </m:oMathPara>
                  </a14:m>
                  <a:endParaRPr lang="en-US" dirty="0">
                    <a:solidFill>
                      <a:srgbClr val="FF0000"/>
                    </a:solidFill>
                  </a:endParaRPr>
                </a:p>
              </p:txBody>
            </p:sp>
          </mc:Choice>
          <mc:Fallback xmlns="">
            <p:sp>
              <p:nvSpPr>
                <p:cNvPr id="14" name="TextBox 13">
                  <a:extLst>
                    <a:ext uri="{FF2B5EF4-FFF2-40B4-BE49-F238E27FC236}">
                      <a16:creationId xmlns:a16="http://schemas.microsoft.com/office/drawing/2014/main" id="{DBA062B7-B331-D757-4885-455E17C7470C}"/>
                    </a:ext>
                  </a:extLst>
                </p:cNvPr>
                <p:cNvSpPr txBox="1">
                  <a:spLocks noRot="1" noChangeAspect="1" noMove="1" noResize="1" noEditPoints="1" noAdjustHandles="1" noChangeArrowheads="1" noChangeShapeType="1" noTextEdit="1"/>
                </p:cNvSpPr>
                <p:nvPr/>
              </p:nvSpPr>
              <p:spPr>
                <a:xfrm>
                  <a:off x="8991491" y="1234111"/>
                  <a:ext cx="351692" cy="369332"/>
                </a:xfrm>
                <a:prstGeom prst="rect">
                  <a:avLst/>
                </a:prstGeom>
                <a:blipFill>
                  <a:blip r:embed="rId10"/>
                  <a:stretch>
                    <a:fillRect r="-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64FC37A-1B5F-2429-7131-82BFDE90DFC6}"/>
                    </a:ext>
                  </a:extLst>
                </p:cNvPr>
                <p:cNvSpPr txBox="1"/>
                <p:nvPr/>
              </p:nvSpPr>
              <p:spPr>
                <a:xfrm>
                  <a:off x="10172645" y="1230600"/>
                  <a:ext cx="351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rPr>
                          <m:t>𝑦</m:t>
                        </m:r>
                      </m:oMath>
                    </m:oMathPara>
                  </a14:m>
                  <a:endParaRPr lang="en-US" dirty="0">
                    <a:solidFill>
                      <a:srgbClr val="FF0000"/>
                    </a:solidFill>
                  </a:endParaRPr>
                </a:p>
              </p:txBody>
            </p:sp>
          </mc:Choice>
          <mc:Fallback xmlns="">
            <p:sp>
              <p:nvSpPr>
                <p:cNvPr id="15" name="TextBox 14">
                  <a:extLst>
                    <a:ext uri="{FF2B5EF4-FFF2-40B4-BE49-F238E27FC236}">
                      <a16:creationId xmlns:a16="http://schemas.microsoft.com/office/drawing/2014/main" id="{164FC37A-1B5F-2429-7131-82BFDE90DFC6}"/>
                    </a:ext>
                  </a:extLst>
                </p:cNvPr>
                <p:cNvSpPr txBox="1">
                  <a:spLocks noRot="1" noChangeAspect="1" noMove="1" noResize="1" noEditPoints="1" noAdjustHandles="1" noChangeArrowheads="1" noChangeShapeType="1" noTextEdit="1"/>
                </p:cNvSpPr>
                <p:nvPr/>
              </p:nvSpPr>
              <p:spPr>
                <a:xfrm>
                  <a:off x="10172645" y="1230600"/>
                  <a:ext cx="351692" cy="369332"/>
                </a:xfrm>
                <a:prstGeom prst="rect">
                  <a:avLst/>
                </a:prstGeom>
                <a:blipFill>
                  <a:blip r:embed="rId11"/>
                  <a:stretch>
                    <a:fillRect b="-6452"/>
                  </a:stretch>
                </a:blipFill>
              </p:spPr>
              <p:txBody>
                <a:bodyPr/>
                <a:lstStyle/>
                <a:p>
                  <a:r>
                    <a:rPr lang="en-US">
                      <a:noFill/>
                    </a:rPr>
                    <a:t> </a:t>
                  </a:r>
                </a:p>
              </p:txBody>
            </p:sp>
          </mc:Fallback>
        </mc:AlternateContent>
      </p:grpSp>
    </p:spTree>
    <p:extLst>
      <p:ext uri="{BB962C8B-B14F-4D97-AF65-F5344CB8AC3E}">
        <p14:creationId xmlns:p14="http://schemas.microsoft.com/office/powerpoint/2010/main" val="1383800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481CC-E39B-A15D-06D3-ECAF4753A3BF}"/>
              </a:ext>
            </a:extLst>
          </p:cNvPr>
          <p:cNvSpPr>
            <a:spLocks noGrp="1"/>
          </p:cNvSpPr>
          <p:nvPr>
            <p:ph type="title"/>
          </p:nvPr>
        </p:nvSpPr>
        <p:spPr/>
        <p:txBody>
          <a:bodyPr/>
          <a:lstStyle/>
          <a:p>
            <a:r>
              <a:rPr lang="en-US" dirty="0"/>
              <a:t>Gradient Descent for Multi-featured Data</a:t>
            </a:r>
          </a:p>
        </p:txBody>
      </p:sp>
      <p:grpSp>
        <p:nvGrpSpPr>
          <p:cNvPr id="6" name="Group 5">
            <a:extLst>
              <a:ext uri="{FF2B5EF4-FFF2-40B4-BE49-F238E27FC236}">
                <a16:creationId xmlns:a16="http://schemas.microsoft.com/office/drawing/2014/main" id="{E1086252-5AD3-D6AA-FF61-2B7CBE0A2780}"/>
              </a:ext>
            </a:extLst>
          </p:cNvPr>
          <p:cNvGrpSpPr/>
          <p:nvPr/>
        </p:nvGrpSpPr>
        <p:grpSpPr>
          <a:xfrm>
            <a:off x="1659991" y="1430938"/>
            <a:ext cx="8872018" cy="2547337"/>
            <a:chOff x="1659991" y="1838194"/>
            <a:chExt cx="8872018" cy="2547337"/>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D14654A-6677-541A-B34F-3659BCF42076}"/>
                    </a:ext>
                  </a:extLst>
                </p:cNvPr>
                <p:cNvSpPr txBox="1"/>
                <p:nvPr/>
              </p:nvSpPr>
              <p:spPr>
                <a:xfrm>
                  <a:off x="4331208" y="1838194"/>
                  <a:ext cx="6094476" cy="12662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rPr>
                              <m:t>𝐽</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ea typeface="Cambria Math" panose="02040503050406030204" pitchFamily="18" charset="0"/>
                                      </a:rPr>
                                      <m:t>1</m:t>
                                    </m:r>
                                  </m:sub>
                                </m:sSub>
                              </m:e>
                            </m:d>
                          </m:num>
                          <m:den>
                            <m:r>
                              <a:rPr lang="en-US" sz="280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den>
                        </m:f>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b="0" i="1" smtClean="0">
                                <a:latin typeface="Cambria Math" panose="02040503050406030204" pitchFamily="18" charset="0"/>
                              </a:rPr>
                              <m:t>𝑛</m:t>
                            </m:r>
                          </m:den>
                        </m:f>
                        <m:nary>
                          <m:naryPr>
                            <m:chr m:val="∑"/>
                            <m:ctrlPr>
                              <a:rPr lang="en-US" sz="2800" i="1">
                                <a:latin typeface="Cambria Math" panose="02040503050406030204" pitchFamily="18" charset="0"/>
                              </a:rPr>
                            </m:ctrlPr>
                          </m:naryPr>
                          <m:sub>
                            <m:r>
                              <a:rPr lang="en-US" sz="2800" b="0" i="1" smtClean="0">
                                <a:latin typeface="Cambria Math" panose="02040503050406030204" pitchFamily="18" charset="0"/>
                              </a:rPr>
                              <m:t>𝑖</m:t>
                            </m:r>
                            <m:r>
                              <a:rPr lang="en-US" sz="2800" i="1">
                                <a:latin typeface="Cambria Math" panose="02040503050406030204" pitchFamily="18" charset="0"/>
                              </a:rPr>
                              <m:t>=1</m:t>
                            </m:r>
                          </m:sub>
                          <m:sup>
                            <m:r>
                              <a:rPr lang="en-US" sz="2800" b="0" i="1" smtClean="0">
                                <a:latin typeface="Cambria Math" panose="02040503050406030204" pitchFamily="18" charset="0"/>
                              </a:rPr>
                              <m:t>𝑛</m:t>
                            </m:r>
                          </m:sup>
                          <m:e>
                            <m:d>
                              <m:dPr>
                                <m:begChr m:val="["/>
                                <m:endChr m:val="]"/>
                                <m:ctrlPr>
                                  <a:rPr lang="en-US" sz="2800" i="1">
                                    <a:latin typeface="Cambria Math" panose="02040503050406030204" pitchFamily="18" charset="0"/>
                                  </a:rPr>
                                </m:ctrlPr>
                              </m:d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ea typeface="Cambria Math" panose="02040503050406030204" pitchFamily="18" charset="0"/>
                                          </a:rPr>
                                          <m:t>1</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i="1">
                                            <a:latin typeface="Cambria Math" panose="02040503050406030204" pitchFamily="18" charset="0"/>
                                            <a:ea typeface="Cambria Math" panose="02040503050406030204" pitchFamily="18" charset="0"/>
                                          </a:rPr>
                                          <m:t>𝑖</m:t>
                                        </m:r>
                                      </m:sub>
                                    </m:sSub>
                                  </m:e>
                                </m:d>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ea typeface="Cambria Math" panose="02040503050406030204" pitchFamily="18" charset="0"/>
                                      </a:rPr>
                                      <m:t>𝑖</m:t>
                                    </m:r>
                                  </m:sub>
                                </m:sSub>
                              </m:e>
                            </m:d>
                          </m:e>
                        </m:nary>
                      </m:oMath>
                    </m:oMathPara>
                  </a14:m>
                  <a:endParaRPr lang="en-US" sz="2800" dirty="0"/>
                </a:p>
              </p:txBody>
            </p:sp>
          </mc:Choice>
          <mc:Fallback xmlns="">
            <p:sp>
              <p:nvSpPr>
                <p:cNvPr id="12" name="TextBox 11">
                  <a:extLst>
                    <a:ext uri="{FF2B5EF4-FFF2-40B4-BE49-F238E27FC236}">
                      <a16:creationId xmlns:a16="http://schemas.microsoft.com/office/drawing/2014/main" id="{ED14654A-6677-541A-B34F-3659BCF42076}"/>
                    </a:ext>
                  </a:extLst>
                </p:cNvPr>
                <p:cNvSpPr txBox="1">
                  <a:spLocks noRot="1" noChangeAspect="1" noMove="1" noResize="1" noEditPoints="1" noAdjustHandles="1" noChangeArrowheads="1" noChangeShapeType="1" noTextEdit="1"/>
                </p:cNvSpPr>
                <p:nvPr/>
              </p:nvSpPr>
              <p:spPr>
                <a:xfrm>
                  <a:off x="4331208" y="1838194"/>
                  <a:ext cx="6094476" cy="1266244"/>
                </a:xfrm>
                <a:prstGeom prst="rect">
                  <a:avLst/>
                </a:prstGeom>
                <a:blipFill>
                  <a:blip r:embed="rId3"/>
                  <a:stretch>
                    <a:fillRect t="-106931" b="-1623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701FF04-C2A8-88F2-4CA5-E920C9036A24}"/>
                    </a:ext>
                  </a:extLst>
                </p:cNvPr>
                <p:cNvSpPr txBox="1"/>
                <p:nvPr/>
              </p:nvSpPr>
              <p:spPr>
                <a:xfrm>
                  <a:off x="4437533" y="3116979"/>
                  <a:ext cx="6094476" cy="12685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rPr>
                              <m:t>𝐽</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ea typeface="Cambria Math" panose="02040503050406030204" pitchFamily="18" charset="0"/>
                                      </a:rPr>
                                      <m:t>1</m:t>
                                    </m:r>
                                  </m:sub>
                                </m:sSub>
                              </m:e>
                            </m:d>
                          </m:num>
                          <m:den>
                            <m:r>
                              <a:rPr lang="en-US" sz="280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1</m:t>
                                </m:r>
                              </m:sub>
                            </m:sSub>
                          </m:den>
                        </m:f>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smtClean="0">
                                <a:latin typeface="Cambria Math" panose="02040503050406030204" pitchFamily="18" charset="0"/>
                              </a:rPr>
                              <m:t>𝑛</m:t>
                            </m:r>
                          </m:den>
                        </m:f>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𝑛</m:t>
                            </m:r>
                          </m:sup>
                          <m:e>
                            <m:d>
                              <m:dPr>
                                <m:begChr m:val="["/>
                                <m:endChr m:val="]"/>
                                <m:ctrlPr>
                                  <a:rPr lang="en-US" sz="2800" i="1">
                                    <a:latin typeface="Cambria Math" panose="02040503050406030204" pitchFamily="18" charset="0"/>
                                  </a:rPr>
                                </m:ctrlPr>
                              </m:d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ea typeface="Cambria Math" panose="02040503050406030204" pitchFamily="18" charset="0"/>
                                          </a:rPr>
                                          <m:t>1</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𝑥</m:t>
                                        </m:r>
                                      </m:e>
                                      <m:sub>
                                        <m:r>
                                          <a:rPr lang="en-US" sz="2800" i="1">
                                            <a:latin typeface="Cambria Math" panose="02040503050406030204" pitchFamily="18" charset="0"/>
                                            <a:ea typeface="Cambria Math" panose="02040503050406030204" pitchFamily="18" charset="0"/>
                                          </a:rPr>
                                          <m:t>𝑖</m:t>
                                        </m:r>
                                      </m:sub>
                                    </m:sSub>
                                  </m:e>
                                </m:d>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ea typeface="Cambria Math" panose="02040503050406030204" pitchFamily="18" charset="0"/>
                                      </a:rPr>
                                      <m:t>𝑖</m:t>
                                    </m:r>
                                  </m:sub>
                                </m:sSub>
                              </m:e>
                            </m:d>
                            <m:sSub>
                              <m:sSubPr>
                                <m:ctrlPr>
                                  <a:rPr lang="en-US" sz="2800" i="1">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𝑖</m:t>
                                </m:r>
                              </m:sub>
                            </m:sSub>
                          </m:e>
                        </m:nary>
                      </m:oMath>
                    </m:oMathPara>
                  </a14:m>
                  <a:endParaRPr lang="en-US" sz="2800" dirty="0"/>
                </a:p>
              </p:txBody>
            </p:sp>
          </mc:Choice>
          <mc:Fallback xmlns="">
            <p:sp>
              <p:nvSpPr>
                <p:cNvPr id="13" name="TextBox 12">
                  <a:extLst>
                    <a:ext uri="{FF2B5EF4-FFF2-40B4-BE49-F238E27FC236}">
                      <a16:creationId xmlns:a16="http://schemas.microsoft.com/office/drawing/2014/main" id="{F701FF04-C2A8-88F2-4CA5-E920C9036A24}"/>
                    </a:ext>
                  </a:extLst>
                </p:cNvPr>
                <p:cNvSpPr txBox="1">
                  <a:spLocks noRot="1" noChangeAspect="1" noMove="1" noResize="1" noEditPoints="1" noAdjustHandles="1" noChangeArrowheads="1" noChangeShapeType="1" noTextEdit="1"/>
                </p:cNvSpPr>
                <p:nvPr/>
              </p:nvSpPr>
              <p:spPr>
                <a:xfrm>
                  <a:off x="4437533" y="3116979"/>
                  <a:ext cx="6094476" cy="1268552"/>
                </a:xfrm>
                <a:prstGeom prst="rect">
                  <a:avLst/>
                </a:prstGeom>
                <a:blipFill>
                  <a:blip r:embed="rId4"/>
                  <a:stretch>
                    <a:fillRect t="-106931" b="-162376"/>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CEBA1BAF-AE95-FD16-16FE-D2A6DB742D62}"/>
                </a:ext>
              </a:extLst>
            </p:cNvPr>
            <p:cNvSpPr txBox="1"/>
            <p:nvPr/>
          </p:nvSpPr>
          <p:spPr>
            <a:xfrm>
              <a:off x="1659991" y="2670703"/>
              <a:ext cx="2570240" cy="892552"/>
            </a:xfrm>
            <a:prstGeom prst="rect">
              <a:avLst/>
            </a:prstGeom>
            <a:noFill/>
          </p:spPr>
          <p:txBody>
            <a:bodyPr wrap="square" rtlCol="0">
              <a:spAutoFit/>
            </a:bodyPr>
            <a:lstStyle/>
            <a:p>
              <a:r>
                <a:rPr lang="en-US" sz="2600" dirty="0"/>
                <a:t>Derivatives of the Cost Function:</a:t>
              </a:r>
            </a:p>
          </p:txBody>
        </p:sp>
      </p:grpSp>
      <p:grpSp>
        <p:nvGrpSpPr>
          <p:cNvPr id="3" name="Group 2">
            <a:extLst>
              <a:ext uri="{FF2B5EF4-FFF2-40B4-BE49-F238E27FC236}">
                <a16:creationId xmlns:a16="http://schemas.microsoft.com/office/drawing/2014/main" id="{4AD67B93-3CEE-E415-B078-9B1729CE8D9D}"/>
              </a:ext>
            </a:extLst>
          </p:cNvPr>
          <p:cNvGrpSpPr/>
          <p:nvPr/>
        </p:nvGrpSpPr>
        <p:grpSpPr>
          <a:xfrm>
            <a:off x="1069480" y="4175034"/>
            <a:ext cx="10053039" cy="2545029"/>
            <a:chOff x="1659991" y="1838194"/>
            <a:chExt cx="8872018" cy="2545029"/>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B3B78E0-D643-3A26-8F65-0F35619BE4C9}"/>
                    </a:ext>
                  </a:extLst>
                </p:cNvPr>
                <p:cNvSpPr txBox="1"/>
                <p:nvPr/>
              </p:nvSpPr>
              <p:spPr>
                <a:xfrm>
                  <a:off x="4331207" y="1838194"/>
                  <a:ext cx="6200801" cy="12662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rPr>
                              <m:t>𝐽</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ea typeface="Cambria Math" panose="02040503050406030204" pitchFamily="18" charset="0"/>
                                      </a:rPr>
                                      <m:t>1</m:t>
                                    </m:r>
                                  </m:sub>
                                </m:sSub>
                              </m:e>
                            </m:d>
                          </m:num>
                          <m:den>
                            <m:r>
                              <a:rPr lang="en-US" sz="280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den>
                        </m:f>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b="0" i="1" smtClean="0">
                                <a:latin typeface="Cambria Math" panose="02040503050406030204" pitchFamily="18" charset="0"/>
                              </a:rPr>
                              <m:t>𝑚</m:t>
                            </m:r>
                          </m:den>
                        </m:f>
                        <m:nary>
                          <m:naryPr>
                            <m:chr m:val="∑"/>
                            <m:ctrlPr>
                              <a:rPr lang="en-US" sz="2800" i="1">
                                <a:latin typeface="Cambria Math" panose="02040503050406030204" pitchFamily="18" charset="0"/>
                              </a:rPr>
                            </m:ctrlPr>
                          </m:naryPr>
                          <m:sub>
                            <m:r>
                              <a:rPr lang="en-US" sz="2800" b="0" i="1" smtClean="0">
                                <a:latin typeface="Cambria Math" panose="02040503050406030204" pitchFamily="18" charset="0"/>
                              </a:rPr>
                              <m:t>𝑖</m:t>
                            </m:r>
                            <m:r>
                              <a:rPr lang="en-US" sz="2800" i="1">
                                <a:latin typeface="Cambria Math" panose="02040503050406030204" pitchFamily="18" charset="0"/>
                              </a:rPr>
                              <m:t>=1</m:t>
                            </m:r>
                          </m:sub>
                          <m:sup>
                            <m:r>
                              <a:rPr lang="en-US" sz="2800" b="0" i="1" smtClean="0">
                                <a:latin typeface="Cambria Math" panose="02040503050406030204" pitchFamily="18" charset="0"/>
                              </a:rPr>
                              <m:t>𝑚</m:t>
                            </m:r>
                          </m:sup>
                          <m:e>
                            <m:d>
                              <m:dPr>
                                <m:begChr m:val="["/>
                                <m:endChr m:val="]"/>
                                <m:ctrlPr>
                                  <a:rPr lang="en-US" sz="2800" i="1">
                                    <a:latin typeface="Cambria Math" panose="02040503050406030204" pitchFamily="18" charset="0"/>
                                  </a:rPr>
                                </m:ctrlPr>
                              </m:d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ea typeface="Cambria Math" panose="02040503050406030204" pitchFamily="18" charset="0"/>
                                          </a:rPr>
                                          <m:t>1</m:t>
                                        </m:r>
                                      </m:sub>
                                    </m:sSub>
                                    <m:sSup>
                                      <m:sSupPr>
                                        <m:ctrlPr>
                                          <a:rPr lang="en-US" sz="280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𝑥</m:t>
                                        </m:r>
                                      </m:e>
                                      <m: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m:t>
                                        </m:r>
                                      </m:sup>
                                    </m:sSup>
                                  </m:e>
                                </m:d>
                                <m:r>
                                  <a:rPr lang="en-US" sz="2800" i="1">
                                    <a:latin typeface="Cambria Math" panose="02040503050406030204" pitchFamily="18" charset="0"/>
                                  </a:rPr>
                                  <m:t>−</m:t>
                                </m:r>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𝑦</m:t>
                                    </m:r>
                                  </m:e>
                                  <m:sup>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smtClean="0">
                                        <a:latin typeface="Cambria Math" panose="02040503050406030204" pitchFamily="18" charset="0"/>
                                      </a:rPr>
                                      <m:t>)</m:t>
                                    </m:r>
                                  </m:sup>
                                </m:sSup>
                              </m:e>
                            </m:d>
                          </m:e>
                        </m:nary>
                      </m:oMath>
                    </m:oMathPara>
                  </a14:m>
                  <a:endParaRPr lang="en-US" sz="2800" dirty="0"/>
                </a:p>
              </p:txBody>
            </p:sp>
          </mc:Choice>
          <mc:Fallback xmlns="">
            <p:sp>
              <p:nvSpPr>
                <p:cNvPr id="7" name="TextBox 6">
                  <a:extLst>
                    <a:ext uri="{FF2B5EF4-FFF2-40B4-BE49-F238E27FC236}">
                      <a16:creationId xmlns:a16="http://schemas.microsoft.com/office/drawing/2014/main" id="{AB3B78E0-D643-3A26-8F65-0F35619BE4C9}"/>
                    </a:ext>
                  </a:extLst>
                </p:cNvPr>
                <p:cNvSpPr txBox="1">
                  <a:spLocks noRot="1" noChangeAspect="1" noMove="1" noResize="1" noEditPoints="1" noAdjustHandles="1" noChangeArrowheads="1" noChangeShapeType="1" noTextEdit="1"/>
                </p:cNvSpPr>
                <p:nvPr/>
              </p:nvSpPr>
              <p:spPr>
                <a:xfrm>
                  <a:off x="4331207" y="1838194"/>
                  <a:ext cx="6200801" cy="1266244"/>
                </a:xfrm>
                <a:prstGeom prst="rect">
                  <a:avLst/>
                </a:prstGeom>
                <a:blipFill>
                  <a:blip r:embed="rId5"/>
                  <a:stretch>
                    <a:fillRect t="-105941" b="-1623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2107BE2-65B3-C0F9-91DC-1DE8FEABAB84}"/>
                    </a:ext>
                  </a:extLst>
                </p:cNvPr>
                <p:cNvSpPr txBox="1"/>
                <p:nvPr/>
              </p:nvSpPr>
              <p:spPr>
                <a:xfrm>
                  <a:off x="4437533" y="3116979"/>
                  <a:ext cx="6094476" cy="12662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rPr>
                              <m:t>𝐽</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ea typeface="Cambria Math" panose="02040503050406030204" pitchFamily="18" charset="0"/>
                                      </a:rPr>
                                      <m:t>1</m:t>
                                    </m:r>
                                  </m:sub>
                                </m:sSub>
                              </m:e>
                            </m:d>
                          </m:num>
                          <m:den>
                            <m:r>
                              <a:rPr lang="en-US" sz="280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1</m:t>
                                </m:r>
                              </m:sub>
                            </m:sSub>
                          </m:den>
                        </m:f>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𝑚</m:t>
                            </m:r>
                          </m:den>
                        </m:f>
                        <m:nary>
                          <m:naryPr>
                            <m:chr m:val="∑"/>
                            <m:ctrlPr>
                              <a:rPr lang="en-US" sz="2800" i="1">
                                <a:latin typeface="Cambria Math" panose="02040503050406030204" pitchFamily="18" charset="0"/>
                              </a:rPr>
                            </m:ctrlPr>
                          </m:naryPr>
                          <m:sub>
                            <m:r>
                              <a:rPr lang="en-US" sz="2800" b="0" i="1" smtClean="0">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𝑚</m:t>
                            </m:r>
                          </m:sup>
                          <m:e>
                            <m:d>
                              <m:dPr>
                                <m:begChr m:val="["/>
                                <m:endChr m:val="]"/>
                                <m:ctrlPr>
                                  <a:rPr lang="en-US" sz="2800" i="1">
                                    <a:latin typeface="Cambria Math" panose="02040503050406030204" pitchFamily="18" charset="0"/>
                                  </a:rPr>
                                </m:ctrlPr>
                              </m:d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ea typeface="Cambria Math" panose="02040503050406030204" pitchFamily="18" charset="0"/>
                                          </a:rPr>
                                          <m:t>1</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𝑥</m:t>
                                        </m:r>
                                      </m:e>
                                      <m:sup>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sup>
                                    </m:sSup>
                                  </m:e>
                                </m:d>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𝑦</m:t>
                                    </m:r>
                                  </m:e>
                                  <m:sup>
                                    <m:r>
                                      <a:rPr lang="en-US" sz="2800" i="1">
                                        <a:latin typeface="Cambria Math" panose="02040503050406030204" pitchFamily="18" charset="0"/>
                                      </a:rPr>
                                      <m:t>(</m:t>
                                    </m:r>
                                    <m:r>
                                      <a:rPr lang="en-US" sz="2800" b="0" i="1" smtClean="0">
                                        <a:latin typeface="Cambria Math" panose="02040503050406030204" pitchFamily="18" charset="0"/>
                                      </a:rPr>
                                      <m:t>𝑖</m:t>
                                    </m:r>
                                    <m:r>
                                      <a:rPr lang="en-US" sz="2800" i="1">
                                        <a:latin typeface="Cambria Math" panose="02040503050406030204" pitchFamily="18" charset="0"/>
                                      </a:rPr>
                                      <m:t>)</m:t>
                                    </m:r>
                                  </m:sup>
                                </m:sSup>
                              </m:e>
                            </m:d>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𝑥</m:t>
                                </m:r>
                              </m:e>
                              <m:sup>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sup>
                            </m:sSup>
                          </m:e>
                        </m:nary>
                      </m:oMath>
                    </m:oMathPara>
                  </a14:m>
                  <a:endParaRPr lang="en-US" sz="2800" dirty="0"/>
                </a:p>
              </p:txBody>
            </p:sp>
          </mc:Choice>
          <mc:Fallback xmlns="">
            <p:sp>
              <p:nvSpPr>
                <p:cNvPr id="8" name="TextBox 7">
                  <a:extLst>
                    <a:ext uri="{FF2B5EF4-FFF2-40B4-BE49-F238E27FC236}">
                      <a16:creationId xmlns:a16="http://schemas.microsoft.com/office/drawing/2014/main" id="{92107BE2-65B3-C0F9-91DC-1DE8FEABAB84}"/>
                    </a:ext>
                  </a:extLst>
                </p:cNvPr>
                <p:cNvSpPr txBox="1">
                  <a:spLocks noRot="1" noChangeAspect="1" noMove="1" noResize="1" noEditPoints="1" noAdjustHandles="1" noChangeArrowheads="1" noChangeShapeType="1" noTextEdit="1"/>
                </p:cNvSpPr>
                <p:nvPr/>
              </p:nvSpPr>
              <p:spPr>
                <a:xfrm>
                  <a:off x="4437533" y="3116979"/>
                  <a:ext cx="6094476" cy="1266244"/>
                </a:xfrm>
                <a:prstGeom prst="rect">
                  <a:avLst/>
                </a:prstGeom>
                <a:blipFill>
                  <a:blip r:embed="rId6"/>
                  <a:stretch>
                    <a:fillRect t="-108000" b="-165000"/>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333F55C4-7435-9C25-8554-7D00AC798930}"/>
                </a:ext>
              </a:extLst>
            </p:cNvPr>
            <p:cNvSpPr txBox="1"/>
            <p:nvPr/>
          </p:nvSpPr>
          <p:spPr>
            <a:xfrm>
              <a:off x="1659991" y="2670703"/>
              <a:ext cx="2570240" cy="892552"/>
            </a:xfrm>
            <a:prstGeom prst="rect">
              <a:avLst/>
            </a:prstGeom>
            <a:noFill/>
          </p:spPr>
          <p:txBody>
            <a:bodyPr wrap="square" rtlCol="0">
              <a:spAutoFit/>
            </a:bodyPr>
            <a:lstStyle/>
            <a:p>
              <a:r>
                <a:rPr lang="en-US" sz="2600" dirty="0"/>
                <a:t>Derivatives of the Cost Function:</a:t>
              </a:r>
            </a:p>
          </p:txBody>
        </p:sp>
      </p:grpSp>
    </p:spTree>
    <p:extLst>
      <p:ext uri="{BB962C8B-B14F-4D97-AF65-F5344CB8AC3E}">
        <p14:creationId xmlns:p14="http://schemas.microsoft.com/office/powerpoint/2010/main" val="1529424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481CC-E39B-A15D-06D3-ECAF4753A3BF}"/>
              </a:ext>
            </a:extLst>
          </p:cNvPr>
          <p:cNvSpPr>
            <a:spLocks noGrp="1"/>
          </p:cNvSpPr>
          <p:nvPr>
            <p:ph type="title"/>
          </p:nvPr>
        </p:nvSpPr>
        <p:spPr/>
        <p:txBody>
          <a:bodyPr/>
          <a:lstStyle/>
          <a:p>
            <a:r>
              <a:rPr lang="en-US" dirty="0"/>
              <a:t>Gradient Descent for Multi-featured Data</a:t>
            </a:r>
          </a:p>
        </p:txBody>
      </p:sp>
      <p:grpSp>
        <p:nvGrpSpPr>
          <p:cNvPr id="3" name="Group 2">
            <a:extLst>
              <a:ext uri="{FF2B5EF4-FFF2-40B4-BE49-F238E27FC236}">
                <a16:creationId xmlns:a16="http://schemas.microsoft.com/office/drawing/2014/main" id="{4AD67B93-3CEE-E415-B078-9B1729CE8D9D}"/>
              </a:ext>
            </a:extLst>
          </p:cNvPr>
          <p:cNvGrpSpPr/>
          <p:nvPr/>
        </p:nvGrpSpPr>
        <p:grpSpPr>
          <a:xfrm>
            <a:off x="500743" y="1475377"/>
            <a:ext cx="11190513" cy="2596133"/>
            <a:chOff x="1659991" y="1838194"/>
            <a:chExt cx="8872017" cy="2596133"/>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B3B78E0-D643-3A26-8F65-0F35619BE4C9}"/>
                    </a:ext>
                  </a:extLst>
                </p:cNvPr>
                <p:cNvSpPr txBox="1"/>
                <p:nvPr/>
              </p:nvSpPr>
              <p:spPr>
                <a:xfrm>
                  <a:off x="4331207" y="1838194"/>
                  <a:ext cx="6200801" cy="13173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rPr>
                              <m:t>𝐽</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ea typeface="Cambria Math" panose="02040503050406030204" pitchFamily="18" charset="0"/>
                                      </a:rPr>
                                      <m:t>1</m:t>
                                    </m:r>
                                  </m:sub>
                                </m:sSub>
                              </m:e>
                            </m:d>
                          </m:num>
                          <m:den>
                            <m:r>
                              <a:rPr lang="en-US" sz="280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den>
                        </m:f>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b="0" i="1" smtClean="0">
                                <a:latin typeface="Cambria Math" panose="02040503050406030204" pitchFamily="18" charset="0"/>
                              </a:rPr>
                              <m:t>𝑚</m:t>
                            </m:r>
                          </m:den>
                        </m:f>
                        <m:nary>
                          <m:naryPr>
                            <m:chr m:val="∑"/>
                            <m:ctrlPr>
                              <a:rPr lang="en-US" sz="2800" i="1">
                                <a:latin typeface="Cambria Math" panose="02040503050406030204" pitchFamily="18" charset="0"/>
                              </a:rPr>
                            </m:ctrlPr>
                          </m:naryPr>
                          <m:sub>
                            <m:r>
                              <a:rPr lang="en-US" sz="2800" b="0" i="1" smtClean="0">
                                <a:latin typeface="Cambria Math" panose="02040503050406030204" pitchFamily="18" charset="0"/>
                              </a:rPr>
                              <m:t>𝑗</m:t>
                            </m:r>
                            <m:r>
                              <a:rPr lang="en-US" sz="2800" i="1">
                                <a:latin typeface="Cambria Math" panose="02040503050406030204" pitchFamily="18" charset="0"/>
                              </a:rPr>
                              <m:t>=1</m:t>
                            </m:r>
                          </m:sub>
                          <m:sup>
                            <m:r>
                              <a:rPr lang="en-US" sz="2800" b="0" i="1" smtClean="0">
                                <a:latin typeface="Cambria Math" panose="02040503050406030204" pitchFamily="18" charset="0"/>
                              </a:rPr>
                              <m:t>𝑚</m:t>
                            </m:r>
                          </m:sup>
                          <m:e>
                            <m:d>
                              <m:dPr>
                                <m:begChr m:val="["/>
                                <m:endChr m:val="]"/>
                                <m:ctrlPr>
                                  <a:rPr lang="en-US" sz="2800" i="1">
                                    <a:latin typeface="Cambria Math" panose="02040503050406030204" pitchFamily="18" charset="0"/>
                                  </a:rPr>
                                </m:ctrlPr>
                              </m:d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ea typeface="Cambria Math" panose="02040503050406030204" pitchFamily="18" charset="0"/>
                                          </a:rPr>
                                          <m:t>1</m:t>
                                        </m:r>
                                      </m:sub>
                                    </m:sSub>
                                    <m:sSup>
                                      <m:sSupPr>
                                        <m:ctrlPr>
                                          <a:rPr lang="en-US" sz="280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𝑥</m:t>
                                        </m:r>
                                      </m:e>
                                      <m: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m:t>
                                        </m:r>
                                      </m:sup>
                                    </m:sSup>
                                  </m:e>
                                </m:d>
                                <m:r>
                                  <a:rPr lang="en-US" sz="2800" i="1">
                                    <a:latin typeface="Cambria Math" panose="02040503050406030204" pitchFamily="18" charset="0"/>
                                  </a:rPr>
                                  <m:t>−</m:t>
                                </m:r>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𝑦</m:t>
                                    </m:r>
                                  </m:e>
                                  <m:sup>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smtClean="0">
                                        <a:latin typeface="Cambria Math" panose="02040503050406030204" pitchFamily="18" charset="0"/>
                                      </a:rPr>
                                      <m:t>)</m:t>
                                    </m:r>
                                  </m:sup>
                                </m:sSup>
                              </m:e>
                            </m:d>
                          </m:e>
                        </m:nary>
                      </m:oMath>
                    </m:oMathPara>
                  </a14:m>
                  <a:endParaRPr lang="en-US" sz="2800" dirty="0"/>
                </a:p>
              </p:txBody>
            </p:sp>
          </mc:Choice>
          <mc:Fallback xmlns="">
            <p:sp>
              <p:nvSpPr>
                <p:cNvPr id="7" name="TextBox 6">
                  <a:extLst>
                    <a:ext uri="{FF2B5EF4-FFF2-40B4-BE49-F238E27FC236}">
                      <a16:creationId xmlns:a16="http://schemas.microsoft.com/office/drawing/2014/main" id="{AB3B78E0-D643-3A26-8F65-0F35619BE4C9}"/>
                    </a:ext>
                  </a:extLst>
                </p:cNvPr>
                <p:cNvSpPr txBox="1">
                  <a:spLocks noRot="1" noChangeAspect="1" noMove="1" noResize="1" noEditPoints="1" noAdjustHandles="1" noChangeArrowheads="1" noChangeShapeType="1" noTextEdit="1"/>
                </p:cNvSpPr>
                <p:nvPr/>
              </p:nvSpPr>
              <p:spPr>
                <a:xfrm>
                  <a:off x="4331207" y="1838194"/>
                  <a:ext cx="6200801" cy="1317348"/>
                </a:xfrm>
                <a:prstGeom prst="rect">
                  <a:avLst/>
                </a:prstGeom>
                <a:blipFill>
                  <a:blip r:embed="rId3"/>
                  <a:stretch>
                    <a:fillRect t="-103846" b="-1548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2107BE2-65B3-C0F9-91DC-1DE8FEABAB84}"/>
                    </a:ext>
                  </a:extLst>
                </p:cNvPr>
                <p:cNvSpPr txBox="1"/>
                <p:nvPr/>
              </p:nvSpPr>
              <p:spPr>
                <a:xfrm>
                  <a:off x="4437532" y="3116979"/>
                  <a:ext cx="5990913" cy="13173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rPr>
                              <m:t>𝐽</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ea typeface="Cambria Math" panose="02040503050406030204" pitchFamily="18" charset="0"/>
                                      </a:rPr>
                                      <m:t>1</m:t>
                                    </m:r>
                                  </m:sub>
                                </m:sSub>
                              </m:e>
                            </m:d>
                          </m:num>
                          <m:den>
                            <m:r>
                              <a:rPr lang="en-US" sz="280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1</m:t>
                                </m:r>
                              </m:sub>
                            </m:sSub>
                          </m:den>
                        </m:f>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𝑚</m:t>
                            </m:r>
                          </m:den>
                        </m:f>
                        <m:nary>
                          <m:naryPr>
                            <m:chr m:val="∑"/>
                            <m:ctrlPr>
                              <a:rPr lang="en-US" sz="2800" i="1">
                                <a:latin typeface="Cambria Math" panose="02040503050406030204" pitchFamily="18" charset="0"/>
                              </a:rPr>
                            </m:ctrlPr>
                          </m:naryPr>
                          <m:sub>
                            <m:r>
                              <a:rPr lang="en-US" sz="2800" i="1">
                                <a:latin typeface="Cambria Math" panose="02040503050406030204" pitchFamily="18" charset="0"/>
                              </a:rPr>
                              <m:t>𝑗</m:t>
                            </m:r>
                            <m:r>
                              <a:rPr lang="en-US" sz="2800" i="1">
                                <a:latin typeface="Cambria Math" panose="02040503050406030204" pitchFamily="18" charset="0"/>
                              </a:rPr>
                              <m:t>=1</m:t>
                            </m:r>
                          </m:sub>
                          <m:sup>
                            <m:r>
                              <a:rPr lang="en-US" sz="2800" i="1">
                                <a:latin typeface="Cambria Math" panose="02040503050406030204" pitchFamily="18" charset="0"/>
                              </a:rPr>
                              <m:t>𝑚</m:t>
                            </m:r>
                          </m:sup>
                          <m:e>
                            <m:d>
                              <m:dPr>
                                <m:begChr m:val="["/>
                                <m:endChr m:val="]"/>
                                <m:ctrlPr>
                                  <a:rPr lang="en-US" sz="2800" i="1">
                                    <a:latin typeface="Cambria Math" panose="02040503050406030204" pitchFamily="18" charset="0"/>
                                  </a:rPr>
                                </m:ctrlPr>
                              </m:d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ea typeface="Cambria Math" panose="02040503050406030204" pitchFamily="18" charset="0"/>
                                          </a:rPr>
                                          <m:t>1</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𝑥</m:t>
                                        </m:r>
                                      </m:e>
                                      <m:sup>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sup>
                                    </m:sSup>
                                  </m:e>
                                </m:d>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𝑦</m:t>
                                    </m:r>
                                  </m:e>
                                  <m:sup>
                                    <m:r>
                                      <a:rPr lang="en-US" sz="2800" i="1">
                                        <a:latin typeface="Cambria Math" panose="02040503050406030204" pitchFamily="18" charset="0"/>
                                      </a:rPr>
                                      <m:t>(</m:t>
                                    </m:r>
                                    <m:r>
                                      <a:rPr lang="en-US" sz="2800" b="0" i="1" smtClean="0">
                                        <a:latin typeface="Cambria Math" panose="02040503050406030204" pitchFamily="18" charset="0"/>
                                      </a:rPr>
                                      <m:t>𝑖</m:t>
                                    </m:r>
                                    <m:r>
                                      <a:rPr lang="en-US" sz="2800" i="1">
                                        <a:latin typeface="Cambria Math" panose="02040503050406030204" pitchFamily="18" charset="0"/>
                                      </a:rPr>
                                      <m:t>)</m:t>
                                    </m:r>
                                  </m:sup>
                                </m:sSup>
                              </m:e>
                            </m:d>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𝑥</m:t>
                                </m:r>
                              </m:e>
                              <m:sup>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sup>
                            </m:sSup>
                          </m:e>
                        </m:nary>
                      </m:oMath>
                    </m:oMathPara>
                  </a14:m>
                  <a:endParaRPr lang="en-US" sz="2800" dirty="0"/>
                </a:p>
              </p:txBody>
            </p:sp>
          </mc:Choice>
          <mc:Fallback xmlns="">
            <p:sp>
              <p:nvSpPr>
                <p:cNvPr id="8" name="TextBox 7">
                  <a:extLst>
                    <a:ext uri="{FF2B5EF4-FFF2-40B4-BE49-F238E27FC236}">
                      <a16:creationId xmlns:a16="http://schemas.microsoft.com/office/drawing/2014/main" id="{92107BE2-65B3-C0F9-91DC-1DE8FEABAB84}"/>
                    </a:ext>
                  </a:extLst>
                </p:cNvPr>
                <p:cNvSpPr txBox="1">
                  <a:spLocks noRot="1" noChangeAspect="1" noMove="1" noResize="1" noEditPoints="1" noAdjustHandles="1" noChangeArrowheads="1" noChangeShapeType="1" noTextEdit="1"/>
                </p:cNvSpPr>
                <p:nvPr/>
              </p:nvSpPr>
              <p:spPr>
                <a:xfrm>
                  <a:off x="4437532" y="3116979"/>
                  <a:ext cx="5990913" cy="1317348"/>
                </a:xfrm>
                <a:prstGeom prst="rect">
                  <a:avLst/>
                </a:prstGeom>
                <a:blipFill>
                  <a:blip r:embed="rId4"/>
                  <a:stretch>
                    <a:fillRect t="-101905" b="-152381"/>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333F55C4-7435-9C25-8554-7D00AC798930}"/>
                </a:ext>
              </a:extLst>
            </p:cNvPr>
            <p:cNvSpPr txBox="1"/>
            <p:nvPr/>
          </p:nvSpPr>
          <p:spPr>
            <a:xfrm>
              <a:off x="1659991" y="2670703"/>
              <a:ext cx="2570240" cy="892552"/>
            </a:xfrm>
            <a:prstGeom prst="rect">
              <a:avLst/>
            </a:prstGeom>
            <a:noFill/>
          </p:spPr>
          <p:txBody>
            <a:bodyPr wrap="square" rtlCol="0">
              <a:spAutoFit/>
            </a:bodyPr>
            <a:lstStyle/>
            <a:p>
              <a:r>
                <a:rPr lang="en-US" sz="2600" dirty="0"/>
                <a:t>Derivatives of the Cost Function:</a:t>
              </a:r>
            </a:p>
          </p:txBody>
        </p:sp>
      </p:grpSp>
      <p:grpSp>
        <p:nvGrpSpPr>
          <p:cNvPr id="14" name="Group 13">
            <a:extLst>
              <a:ext uri="{FF2B5EF4-FFF2-40B4-BE49-F238E27FC236}">
                <a16:creationId xmlns:a16="http://schemas.microsoft.com/office/drawing/2014/main" id="{DF166CC6-E92E-0129-C5EA-A2A0E3CCA406}"/>
              </a:ext>
            </a:extLst>
          </p:cNvPr>
          <p:cNvGrpSpPr/>
          <p:nvPr/>
        </p:nvGrpSpPr>
        <p:grpSpPr>
          <a:xfrm>
            <a:off x="1127905" y="4479223"/>
            <a:ext cx="9936190" cy="1831243"/>
            <a:chOff x="2785727" y="4337977"/>
            <a:chExt cx="9936190" cy="1831243"/>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41F772A-93EB-0605-831A-EE5BFEE8F225}"/>
                    </a:ext>
                  </a:extLst>
                </p:cNvPr>
                <p:cNvSpPr txBox="1"/>
                <p:nvPr/>
              </p:nvSpPr>
              <p:spPr>
                <a:xfrm>
                  <a:off x="3091541" y="4707410"/>
                  <a:ext cx="9630376" cy="14618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rPr>
                              <m:t>𝐽</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𝑛</m:t>
                                    </m:r>
                                  </m:sub>
                                </m:sSub>
                              </m:e>
                            </m:d>
                          </m:num>
                          <m:den>
                            <m:r>
                              <a:rPr lang="en-US" sz="280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𝑖</m:t>
                                </m:r>
                              </m:sub>
                            </m:sSub>
                          </m:den>
                        </m:f>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𝑚</m:t>
                            </m:r>
                          </m:den>
                        </m:f>
                        <m:nary>
                          <m:naryPr>
                            <m:chr m:val="∑"/>
                            <m:ctrlPr>
                              <a:rPr lang="en-US" sz="2800" i="1">
                                <a:latin typeface="Cambria Math" panose="02040503050406030204" pitchFamily="18" charset="0"/>
                              </a:rPr>
                            </m:ctrlPr>
                          </m:naryPr>
                          <m:sub>
                            <m:r>
                              <a:rPr lang="en-US" sz="2800" b="0" i="1" smtClean="0">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𝑚</m:t>
                            </m:r>
                          </m:sup>
                          <m:e>
                            <m:d>
                              <m:dPr>
                                <m:begChr m:val="["/>
                                <m:endChr m:val="]"/>
                                <m:ctrlPr>
                                  <a:rPr lang="en-US" sz="2800" i="1" smtClean="0">
                                    <a:latin typeface="Cambria Math" panose="02040503050406030204" pitchFamily="18" charset="0"/>
                                  </a:rPr>
                                </m:ctrlPr>
                              </m:dPr>
                              <m:e>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𝑗</m:t>
                                    </m:r>
                                    <m:r>
                                      <a:rPr lang="en-US" sz="2800" i="1">
                                        <a:latin typeface="Cambria Math" panose="02040503050406030204" pitchFamily="18" charset="0"/>
                                      </a:rPr>
                                      <m:t>=1</m:t>
                                    </m:r>
                                  </m:sub>
                                  <m:sup>
                                    <m:r>
                                      <a:rPr lang="en-US" sz="2800" i="1">
                                        <a:latin typeface="Cambria Math" panose="02040503050406030204" pitchFamily="18" charset="0"/>
                                      </a:rPr>
                                      <m:t>𝑛</m:t>
                                    </m:r>
                                  </m:sup>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ea typeface="Cambria Math" panose="02040503050406030204" pitchFamily="18" charset="0"/>
                                          </a:rPr>
                                          <m:t>𝑗</m:t>
                                        </m:r>
                                      </m:sub>
                                    </m:sSub>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𝑥</m:t>
                                        </m:r>
                                      </m:e>
                                      <m:sub>
                                        <m:r>
                                          <a:rPr lang="en-US" sz="2800" i="1">
                                            <a:latin typeface="Cambria Math" panose="02040503050406030204" pitchFamily="18" charset="0"/>
                                            <a:ea typeface="Cambria Math" panose="02040503050406030204" pitchFamily="18" charset="0"/>
                                          </a:rPr>
                                          <m:t>𝑗</m:t>
                                        </m:r>
                                      </m:sub>
                                      <m: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sup>
                                    </m:sSubSup>
                                  </m:e>
                                </m:nary>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𝑦</m:t>
                                    </m:r>
                                  </m:e>
                                  <m:sup>
                                    <m:r>
                                      <a:rPr lang="en-US" sz="2800" i="1">
                                        <a:latin typeface="Cambria Math" panose="02040503050406030204" pitchFamily="18" charset="0"/>
                                      </a:rPr>
                                      <m:t>(</m:t>
                                    </m:r>
                                    <m:r>
                                      <a:rPr lang="en-US" sz="2800" i="1">
                                        <a:latin typeface="Cambria Math" panose="02040503050406030204" pitchFamily="18" charset="0"/>
                                      </a:rPr>
                                      <m:t>𝑖</m:t>
                                    </m:r>
                                    <m:r>
                                      <a:rPr lang="en-US" sz="2800" i="1">
                                        <a:latin typeface="Cambria Math" panose="02040503050406030204" pitchFamily="18" charset="0"/>
                                      </a:rPr>
                                      <m:t>)</m:t>
                                    </m:r>
                                  </m:sup>
                                </m:sSup>
                              </m:e>
                            </m:d>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𝑥</m:t>
                                </m:r>
                              </m:e>
                              <m:sub>
                                <m:r>
                                  <a:rPr lang="en-US" sz="2800" i="1">
                                    <a:latin typeface="Cambria Math" panose="02040503050406030204" pitchFamily="18" charset="0"/>
                                    <a:ea typeface="Cambria Math" panose="02040503050406030204" pitchFamily="18" charset="0"/>
                                  </a:rPr>
                                  <m:t>𝑗</m:t>
                                </m:r>
                              </m:sub>
                              <m: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sup>
                            </m:sSubSup>
                          </m:e>
                        </m:nary>
                        <m:r>
                          <a:rPr lang="en-US" sz="2800" b="0" i="1" smtClean="0">
                            <a:latin typeface="Cambria Math" panose="02040503050406030204" pitchFamily="18" charset="0"/>
                            <a:ea typeface="Cambria Math" panose="02040503050406030204" pitchFamily="18" charset="0"/>
                          </a:rPr>
                          <m:t>,</m:t>
                        </m:r>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=0</m:t>
                            </m:r>
                          </m:sub>
                          <m:sup>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sup>
                        </m:sSubSup>
                        <m:r>
                          <a:rPr lang="en-US" sz="2800" b="0" i="1" smtClean="0">
                            <a:latin typeface="Cambria Math" panose="02040503050406030204" pitchFamily="18" charset="0"/>
                            <a:ea typeface="Cambria Math" panose="02040503050406030204" pitchFamily="18" charset="0"/>
                          </a:rPr>
                          <m:t>=1</m:t>
                        </m:r>
                      </m:oMath>
                    </m:oMathPara>
                  </a14:m>
                  <a:endParaRPr lang="en-US" sz="2800" dirty="0"/>
                </a:p>
              </p:txBody>
            </p:sp>
          </mc:Choice>
          <mc:Fallback xmlns="">
            <p:sp>
              <p:nvSpPr>
                <p:cNvPr id="5" name="TextBox 4">
                  <a:extLst>
                    <a:ext uri="{FF2B5EF4-FFF2-40B4-BE49-F238E27FC236}">
                      <a16:creationId xmlns:a16="http://schemas.microsoft.com/office/drawing/2014/main" id="{741F772A-93EB-0605-831A-EE5BFEE8F225}"/>
                    </a:ext>
                  </a:extLst>
                </p:cNvPr>
                <p:cNvSpPr txBox="1">
                  <a:spLocks noRot="1" noChangeAspect="1" noMove="1" noResize="1" noEditPoints="1" noAdjustHandles="1" noChangeArrowheads="1" noChangeShapeType="1" noTextEdit="1"/>
                </p:cNvSpPr>
                <p:nvPr/>
              </p:nvSpPr>
              <p:spPr>
                <a:xfrm>
                  <a:off x="3091541" y="4707410"/>
                  <a:ext cx="9630376" cy="1461810"/>
                </a:xfrm>
                <a:prstGeom prst="rect">
                  <a:avLst/>
                </a:prstGeom>
                <a:blipFill>
                  <a:blip r:embed="rId5"/>
                  <a:stretch>
                    <a:fillRect t="-86207" b="-134483"/>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3F3094C4-28CC-2CF3-4989-F8C5D252E782}"/>
                </a:ext>
              </a:extLst>
            </p:cNvPr>
            <p:cNvSpPr txBox="1"/>
            <p:nvPr/>
          </p:nvSpPr>
          <p:spPr>
            <a:xfrm>
              <a:off x="2785727" y="4337977"/>
              <a:ext cx="5487416" cy="492443"/>
            </a:xfrm>
            <a:prstGeom prst="rect">
              <a:avLst/>
            </a:prstGeom>
            <a:noFill/>
          </p:spPr>
          <p:txBody>
            <a:bodyPr wrap="square">
              <a:spAutoFit/>
            </a:bodyPr>
            <a:lstStyle/>
            <a:p>
              <a:r>
                <a:rPr lang="en-US" sz="2600" dirty="0"/>
                <a:t>Generalization:</a:t>
              </a:r>
            </a:p>
          </p:txBody>
        </p:sp>
      </p:grpSp>
    </p:spTree>
    <p:extLst>
      <p:ext uri="{BB962C8B-B14F-4D97-AF65-F5344CB8AC3E}">
        <p14:creationId xmlns:p14="http://schemas.microsoft.com/office/powerpoint/2010/main" val="333807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13412</TotalTime>
  <Words>2854</Words>
  <Application>Microsoft Macintosh PowerPoint</Application>
  <PresentationFormat>Widescreen</PresentationFormat>
  <Paragraphs>221</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PowerPoint Presentation</vt:lpstr>
      <vt:lpstr>Single Feature Linear Regression</vt:lpstr>
      <vt:lpstr>Multi-featured data set</vt:lpstr>
      <vt:lpstr>Multi-featured data set</vt:lpstr>
      <vt:lpstr>Multi-featured data set</vt:lpstr>
      <vt:lpstr>Gradient Descent for Multi-featured Data</vt:lpstr>
      <vt:lpstr>Gradient Descent for Multi-featured Data</vt:lpstr>
      <vt:lpstr>Gradient Descent for Multi-featured Data</vt:lpstr>
      <vt:lpstr>Gradient Descent for Multi-featured Data</vt:lpstr>
      <vt:lpstr>Gradient Descent for Multi-featured Data</vt:lpstr>
      <vt:lpstr>Implementation of Gradient Descent</vt:lpstr>
      <vt:lpstr>Implementation of Gradient Descent</vt:lpstr>
      <vt:lpstr>PowerPoint Presentation</vt:lpstr>
      <vt:lpstr>PowerPoint Presentation</vt:lpstr>
      <vt:lpstr>PowerPoint Presentation</vt:lpstr>
      <vt:lpstr>PowerPoint Presentation</vt:lpstr>
      <vt:lpstr>Implementation of Gradient Descent</vt:lpstr>
      <vt:lpstr>Feature Scaling</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 173</dc:title>
  <dc:creator>Microsoft Office User</dc:creator>
  <cp:lastModifiedBy>Ian Jasper Agulo</cp:lastModifiedBy>
  <cp:revision>106</cp:revision>
  <cp:lastPrinted>2024-02-13T14:27:00Z</cp:lastPrinted>
  <dcterms:created xsi:type="dcterms:W3CDTF">2020-07-26T09:23:36Z</dcterms:created>
  <dcterms:modified xsi:type="dcterms:W3CDTF">2024-02-13T14:27:10Z</dcterms:modified>
</cp:coreProperties>
</file>