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8"/>
  </p:notesMasterIdLst>
  <p:handoutMasterIdLst>
    <p:handoutMasterId r:id="rId9"/>
  </p:handoutMasterIdLst>
  <p:sldIdLst>
    <p:sldId id="294" r:id="rId2"/>
    <p:sldId id="292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FF"/>
    <a:srgbClr val="CDD1DB"/>
    <a:srgbClr val="E55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 autoAdjust="0"/>
    <p:restoredTop sz="95473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504" y="176"/>
      </p:cViewPr>
      <p:guideLst>
        <p:guide pos="7296"/>
        <p:guide pos="384"/>
        <p:guide orient="horz" pos="2160"/>
        <p:guide orient="horz" pos="4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E3DFA-1829-E34E-A642-321C59885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AC8C5-D4A2-D44F-B6DE-CB6D64CE6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783E-E989-C042-AE5E-BFEC4209093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EC2B9-CE50-8B4C-B434-A76361F35A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F69A-7A7A-914B-8C58-D249692C44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02042-01F0-E947-BDDC-25C83D53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8394C8-C53C-4A2C-B842-5537DB22855F}" type="datetimeFigureOut">
              <a:rPr lang="en-US"/>
              <a:pPr>
                <a:defRPr/>
              </a:pPr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EF42F3-F10C-4D48-A9A9-9FD6D1B68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EF42F3-F10C-4D48-A9A9-9FD6D1B68F8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F42F3-F10C-4D48-A9A9-9FD6D1B68F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45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F42F3-F10C-4D48-A9A9-9FD6D1B68F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35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F42F3-F10C-4D48-A9A9-9FD6D1B68F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7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F42F3-F10C-4D48-A9A9-9FD6D1B68F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95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F42F3-F10C-4D48-A9A9-9FD6D1B68F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4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294188" cy="669085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an Approved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0" y="1391478"/>
            <a:ext cx="6732104" cy="1580322"/>
          </a:xfrm>
          <a:noFill/>
        </p:spPr>
        <p:txBody>
          <a:bodyPr lIns="91440" tIns="91440" rIns="91440" bIns="91440" anchor="b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accent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76801" y="3240160"/>
            <a:ext cx="6732104" cy="2315817"/>
          </a:xfrm>
          <a:noFill/>
          <a:ln>
            <a:noFill/>
          </a:ln>
        </p:spPr>
        <p:txBody>
          <a:bodyPr lIns="91440" tIns="91440" rIns="91440" bIns="91440" anchor="t" anchorCtr="0">
            <a:normAutofit/>
          </a:bodyPr>
          <a:lstStyle>
            <a:lvl1pPr marL="0" indent="0" algn="l">
              <a:lnSpc>
                <a:spcPct val="80000"/>
              </a:lnSpc>
              <a:buNone/>
              <a:defRPr sz="2400" b="0" i="0" cap="none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01572-4128-7C4A-8376-F739E8291841}"/>
              </a:ext>
            </a:extLst>
          </p:cNvPr>
          <p:cNvSpPr txBox="1"/>
          <p:nvPr/>
        </p:nvSpPr>
        <p:spPr>
          <a:xfrm>
            <a:off x="12410019" y="3"/>
            <a:ext cx="278553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Title Page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presentation subtitle can also be used for the date. If a subtitle is not needed, delete the text box.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Approved Photography is available on the Intranet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in the Brand Shop where MS Office Templates are hosted.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3959C-BAA4-8D4F-8282-40AE2ADBE870}"/>
              </a:ext>
            </a:extLst>
          </p:cNvPr>
          <p:cNvSpPr/>
          <p:nvPr/>
        </p:nvSpPr>
        <p:spPr>
          <a:xfrm>
            <a:off x="0" y="6762813"/>
            <a:ext cx="4293678" cy="1188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2C1E30-1F94-7346-8EAF-38DDC4353066}"/>
              </a:ext>
            </a:extLst>
          </p:cNvPr>
          <p:cNvSpPr/>
          <p:nvPr/>
        </p:nvSpPr>
        <p:spPr>
          <a:xfrm>
            <a:off x="4375975" y="6762813"/>
            <a:ext cx="7816025" cy="11889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01572-4128-7C4A-8376-F739E8291841}"/>
              </a:ext>
            </a:extLst>
          </p:cNvPr>
          <p:cNvSpPr txBox="1"/>
          <p:nvPr userDrawn="1"/>
        </p:nvSpPr>
        <p:spPr>
          <a:xfrm>
            <a:off x="12410019" y="3"/>
            <a:ext cx="278553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Title Page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presentation subtitle can also be used for the date. If a subtitle is not needed, delete the text box.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Approved Photography is available on the Intranet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in the Brand Shop where MS Office Templates are hosted.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3959C-BAA4-8D4F-8282-40AE2ADBE870}"/>
              </a:ext>
            </a:extLst>
          </p:cNvPr>
          <p:cNvSpPr/>
          <p:nvPr userDrawn="1"/>
        </p:nvSpPr>
        <p:spPr>
          <a:xfrm>
            <a:off x="0" y="6762813"/>
            <a:ext cx="4293678" cy="1188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2C1E30-1F94-7346-8EAF-38DDC4353066}"/>
              </a:ext>
            </a:extLst>
          </p:cNvPr>
          <p:cNvSpPr/>
          <p:nvPr userDrawn="1"/>
        </p:nvSpPr>
        <p:spPr>
          <a:xfrm>
            <a:off x="4375975" y="6762813"/>
            <a:ext cx="7816025" cy="1188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0F5CF6-15D4-F74D-BC08-C0C373D3C7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8802" y="5959737"/>
            <a:ext cx="685732" cy="5844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7DA341-A188-194B-8C40-221ADBFBC9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428" y="5824337"/>
            <a:ext cx="715261" cy="721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1A518-3B37-744C-9907-E17D4012D2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97452" y="6027680"/>
            <a:ext cx="2444001" cy="4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29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2410018" y="-4296"/>
            <a:ext cx="278553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Blank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layout should only be used for organizing content during and never to be used in a live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presentation.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iz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0018" y="-4296"/>
            <a:ext cx="278553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Blank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This layout should only be used for organizing content during and never to be used in a live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presentation.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410018" y="-4296"/>
            <a:ext cx="2785533" cy="304698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Oversized Content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This layout is</a:t>
            </a:r>
            <a:r>
              <a:rPr lang="en-US" sz="1800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to</a:t>
            </a:r>
            <a:r>
              <a:rPr lang="en-US" sz="1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be used sparingly</a:t>
            </a:r>
            <a:r>
              <a:rPr lang="en-US" sz="1800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as a last resort.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u="sng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u="sng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Never place content outside of the placeholder box – footer must always appear with proper margin space.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11589026" cy="131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and never size under 16pt for presentations.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aseline="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510" y="-4296"/>
            <a:ext cx="12192000" cy="585374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5E1A1C-B073-C547-AD0A-4570C6F62A89}"/>
              </a:ext>
            </a:extLst>
          </p:cNvPr>
          <p:cNvSpPr/>
          <p:nvPr userDrawn="1"/>
        </p:nvSpPr>
        <p:spPr>
          <a:xfrm>
            <a:off x="10373360" y="6064243"/>
            <a:ext cx="1351280" cy="67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E648F-EE17-6743-B12A-D6682A7CC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5920" y="6092812"/>
            <a:ext cx="3593106" cy="5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idescreen Video Layout-Gree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"/>
            <a:ext cx="12192000" cy="6669740"/>
          </a:xfrm>
          <a:prstGeom prst="rect">
            <a:avLst/>
          </a:prstGeom>
          <a:gradFill>
            <a:gsLst>
              <a:gs pos="0">
                <a:srgbClr val="131E2A"/>
              </a:gs>
              <a:gs pos="74000">
                <a:srgbClr val="1B516A"/>
              </a:gs>
              <a:gs pos="83000">
                <a:srgbClr val="1B516A"/>
              </a:gs>
              <a:gs pos="100000">
                <a:srgbClr val="131E2A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8D4A0-B1D0-9E47-84EB-79B52E51DB63}"/>
              </a:ext>
            </a:extLst>
          </p:cNvPr>
          <p:cNvSpPr txBox="1"/>
          <p:nvPr/>
        </p:nvSpPr>
        <p:spPr>
          <a:xfrm>
            <a:off x="12405449" y="2366"/>
            <a:ext cx="2785533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Video Playback Slide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The background image must be replaced to use this page. Click the icon and select your video source, choose your file and click “insert”.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Best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practice is to use </a:t>
            </a:r>
            <a:r>
              <a:rPr lang="en-US" sz="1200" b="1" baseline="0" dirty="0">
                <a:latin typeface="+mj-lt"/>
                <a:cs typeface="Arial" panose="020B0604020202020204" pitchFamily="34" charset="0"/>
              </a:rPr>
              <a:t>a file saved locally on the computer 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to avoid technology and/or internet failure during presentation.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>
                <a:latin typeface="+mj-lt"/>
                <a:cs typeface="Arial" panose="020B0604020202020204" pitchFamily="34" charset="0"/>
              </a:rPr>
              <a:t>Do not insert any text on this slide.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E66E2-1EC7-A34E-BF5D-EC37ABD0B36E}"/>
              </a:ext>
            </a:extLst>
          </p:cNvPr>
          <p:cNvSpPr txBox="1"/>
          <p:nvPr/>
        </p:nvSpPr>
        <p:spPr>
          <a:xfrm>
            <a:off x="12405448" y="5382100"/>
            <a:ext cx="278553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allow content to exceed space provided.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 this layout for embedded video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playback only.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/>
        </p:nvSpPr>
        <p:spPr>
          <a:xfrm>
            <a:off x="0" y="6767095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/>
        </p:nvSpPr>
        <p:spPr>
          <a:xfrm>
            <a:off x="601884" y="6767095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/>
        </p:nvSpPr>
        <p:spPr>
          <a:xfrm>
            <a:off x="0" y="6767095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/>
        </p:nvSpPr>
        <p:spPr>
          <a:xfrm>
            <a:off x="601884" y="6767095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 userDrawn="1"/>
        </p:nvSpPr>
        <p:spPr>
          <a:xfrm>
            <a:off x="0" y="6767095"/>
            <a:ext cx="518160" cy="1010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 userDrawn="1"/>
        </p:nvSpPr>
        <p:spPr>
          <a:xfrm>
            <a:off x="601884" y="6767095"/>
            <a:ext cx="11590115" cy="101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1473170" y="1166272"/>
            <a:ext cx="9245660" cy="5200684"/>
          </a:xfrm>
          <a:effectLst>
            <a:outerShdw blurRad="127000" dist="25400" sx="101000" sy="101000" algn="ctr" rotWithShape="0">
              <a:prstClr val="black">
                <a:alpha val="27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71016" y="245646"/>
            <a:ext cx="7447198" cy="674981"/>
          </a:xfr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Your Slide Title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42B2D-BE2F-4349-B4CA-37CEF3395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1662" y="311805"/>
            <a:ext cx="3804745" cy="5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idescreen Video Layout-Gree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-1" y="0"/>
            <a:ext cx="12192000" cy="6669741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3">
                  <a:lumMod val="75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8D4A0-B1D0-9E47-84EB-79B52E51DB63}"/>
              </a:ext>
            </a:extLst>
          </p:cNvPr>
          <p:cNvSpPr txBox="1"/>
          <p:nvPr/>
        </p:nvSpPr>
        <p:spPr>
          <a:xfrm>
            <a:off x="12405449" y="2366"/>
            <a:ext cx="2785533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Video Playback Slide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The background image must be replaced to use this page. Click the icon and select your video source, choose your file and click “insert”.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Best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practice is to use </a:t>
            </a:r>
            <a:r>
              <a:rPr lang="en-US" sz="1200" b="1" baseline="0" dirty="0">
                <a:latin typeface="+mj-lt"/>
                <a:cs typeface="Arial" panose="020B0604020202020204" pitchFamily="34" charset="0"/>
              </a:rPr>
              <a:t>a file saved locally on the computer 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to avoid technology and/or internet failure during presentation.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>
                <a:latin typeface="+mj-lt"/>
                <a:cs typeface="Arial" panose="020B0604020202020204" pitchFamily="34" charset="0"/>
              </a:rPr>
              <a:t>Do not insert any text on this slide.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E66E2-1EC7-A34E-BF5D-EC37ABD0B36E}"/>
              </a:ext>
            </a:extLst>
          </p:cNvPr>
          <p:cNvSpPr txBox="1"/>
          <p:nvPr/>
        </p:nvSpPr>
        <p:spPr>
          <a:xfrm>
            <a:off x="12405448" y="5382100"/>
            <a:ext cx="278553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allow content to exceed space provided.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 this layout for embedded video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playback only.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/>
        </p:nvSpPr>
        <p:spPr>
          <a:xfrm>
            <a:off x="0" y="6767095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/>
        </p:nvSpPr>
        <p:spPr>
          <a:xfrm>
            <a:off x="601884" y="6767095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/>
        </p:nvSpPr>
        <p:spPr>
          <a:xfrm>
            <a:off x="0" y="6767095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/>
        </p:nvSpPr>
        <p:spPr>
          <a:xfrm>
            <a:off x="601884" y="6767095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 userDrawn="1"/>
        </p:nvSpPr>
        <p:spPr>
          <a:xfrm>
            <a:off x="0" y="6767095"/>
            <a:ext cx="518160" cy="1010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 userDrawn="1"/>
        </p:nvSpPr>
        <p:spPr>
          <a:xfrm>
            <a:off x="601884" y="6767095"/>
            <a:ext cx="11590115" cy="101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1473170" y="1166272"/>
            <a:ext cx="9245660" cy="5200684"/>
          </a:xfrm>
          <a:effectLst>
            <a:outerShdw blurRad="127000" dist="25400" sx="101000" sy="101000" algn="ctr" rotWithShape="0">
              <a:prstClr val="black">
                <a:alpha val="27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0AE91F-AF53-1741-9FE9-FBAFEAFDA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016" y="245646"/>
            <a:ext cx="7447198" cy="674981"/>
          </a:xfr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Your Slide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13A72-2637-A942-B848-97EDD4A64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1662" y="311805"/>
            <a:ext cx="3804745" cy="5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idescreen Video Layout-Gree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0"/>
            <a:ext cx="12192000" cy="666974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2192000" cy="666974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DD1D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2452" y="565092"/>
            <a:ext cx="1280481" cy="351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68D4A0-B1D0-9E47-84EB-79B52E51DB63}"/>
              </a:ext>
            </a:extLst>
          </p:cNvPr>
          <p:cNvSpPr txBox="1"/>
          <p:nvPr/>
        </p:nvSpPr>
        <p:spPr>
          <a:xfrm>
            <a:off x="12405449" y="2366"/>
            <a:ext cx="2785533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Video Playback Slide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The background image must be replaced to use this page. Click the icon and select your video source, choose your file and click “insert”.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Best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practice is to use </a:t>
            </a:r>
            <a:r>
              <a:rPr lang="en-US" sz="1200" b="1" baseline="0" dirty="0">
                <a:latin typeface="+mj-lt"/>
                <a:cs typeface="Arial" panose="020B0604020202020204" pitchFamily="34" charset="0"/>
              </a:rPr>
              <a:t>a file saved locally on the computer 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to avoid technology and/or internet failure during presentation.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>
                <a:latin typeface="+mj-lt"/>
                <a:cs typeface="Arial" panose="020B0604020202020204" pitchFamily="34" charset="0"/>
              </a:rPr>
              <a:t>Do not insert any text on this slide.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E66E2-1EC7-A34E-BF5D-EC37ABD0B36E}"/>
              </a:ext>
            </a:extLst>
          </p:cNvPr>
          <p:cNvSpPr txBox="1"/>
          <p:nvPr/>
        </p:nvSpPr>
        <p:spPr>
          <a:xfrm>
            <a:off x="12405448" y="5382100"/>
            <a:ext cx="278553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allow content to exceed space provided.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 this layout for embedded video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playback only.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Media Placeholder 2"/>
          <p:cNvSpPr>
            <a:spLocks noGrp="1"/>
          </p:cNvSpPr>
          <p:nvPr>
            <p:ph type="media" sz="quarter" idx="11" hasCustomPrompt="1"/>
          </p:nvPr>
        </p:nvSpPr>
        <p:spPr>
          <a:xfrm>
            <a:off x="618353" y="573741"/>
            <a:ext cx="9855033" cy="5543456"/>
          </a:xfrm>
          <a:effectLst>
            <a:outerShdw blurRad="127000" dist="25400" sx="101000" sy="101000" algn="ctr" rotWithShape="0">
              <a:prstClr val="black">
                <a:alpha val="27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/>
        </p:nvSpPr>
        <p:spPr>
          <a:xfrm>
            <a:off x="0" y="6767095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/>
        </p:nvSpPr>
        <p:spPr>
          <a:xfrm>
            <a:off x="601884" y="6767095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8526" y="5816420"/>
            <a:ext cx="1014702" cy="313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05460B-BD07-5141-AADE-F9DFD41CF99B}"/>
              </a:ext>
            </a:extLst>
          </p:cNvPr>
          <p:cNvSpPr txBox="1"/>
          <p:nvPr/>
        </p:nvSpPr>
        <p:spPr bwMode="auto">
          <a:xfrm>
            <a:off x="10807389" y="5527451"/>
            <a:ext cx="105060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i="0" dirty="0">
                <a:solidFill>
                  <a:schemeClr val="bg1"/>
                </a:solidFill>
                <a:latin typeface="+mj-lt"/>
              </a:rPr>
              <a:t>Official pediatric teaching </a:t>
            </a:r>
            <a:br>
              <a:rPr lang="en-US" sz="700" i="0" dirty="0">
                <a:solidFill>
                  <a:schemeClr val="bg1"/>
                </a:solidFill>
                <a:latin typeface="+mj-lt"/>
              </a:rPr>
            </a:br>
            <a:r>
              <a:rPr lang="en-US" sz="700" i="0" dirty="0">
                <a:solidFill>
                  <a:schemeClr val="bg1"/>
                </a:solidFill>
                <a:latin typeface="+mj-lt"/>
              </a:rPr>
              <a:t>hospital of</a:t>
            </a:r>
          </a:p>
          <a:p>
            <a:pPr algn="r"/>
            <a:endParaRPr lang="en-US" sz="700" b="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12192000" cy="6669741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74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/>
        </p:nvSpPr>
        <p:spPr>
          <a:xfrm>
            <a:off x="0" y="6767095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/>
        </p:nvSpPr>
        <p:spPr>
          <a:xfrm>
            <a:off x="601884" y="6767095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 userDrawn="1"/>
        </p:nvSpPr>
        <p:spPr>
          <a:xfrm>
            <a:off x="0" y="6767095"/>
            <a:ext cx="518160" cy="1010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 userDrawn="1"/>
        </p:nvSpPr>
        <p:spPr>
          <a:xfrm>
            <a:off x="601884" y="6767095"/>
            <a:ext cx="11590115" cy="101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1473170" y="1166272"/>
            <a:ext cx="9245660" cy="5200684"/>
          </a:xfrm>
          <a:effectLst>
            <a:outerShdw blurRad="127000" dist="25400" sx="101000" sy="101000" algn="ctr" rotWithShape="0">
              <a:prstClr val="black">
                <a:alpha val="27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A94F750-0225-8C40-9EB7-ACB0A5BAD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016" y="245646"/>
            <a:ext cx="7447198" cy="674981"/>
          </a:xfr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Your Slide Title Here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169BCD4-72F1-BD45-8CA0-7236D270BE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31662" y="311805"/>
            <a:ext cx="3804745" cy="5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0019" y="0"/>
            <a:ext cx="278553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Table of Contents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 of Contents title can be changed to Agenda or other titles.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Contents with bullet points can be changed and additional bullets can be added by pressing return to create a new line.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96350" y="219920"/>
            <a:ext cx="5499650" cy="90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sz="3600" b="0" dirty="0">
              <a:solidFill>
                <a:schemeClr val="accent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01663" y="1515291"/>
            <a:ext cx="10972801" cy="4824549"/>
          </a:xfrm>
        </p:spPr>
        <p:txBody>
          <a:bodyPr/>
          <a:lstStyle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/>
              <a:t>Presentation Section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410019" y="0"/>
            <a:ext cx="278553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Table of Contents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 of Contents title can be changed to Agenda or other titles.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Contents with bullet points can be changed and additional bullets can be added by pressing return to create a new line.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96350" y="219920"/>
            <a:ext cx="5499650" cy="90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sz="3600" b="0" dirty="0">
              <a:solidFill>
                <a:schemeClr val="accent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1884" y="0"/>
            <a:ext cx="10980515" cy="3324225"/>
          </a:xfrm>
        </p:spPr>
        <p:txBody>
          <a:bodyPr anchor="b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Divider Title/Quote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7F1CE-A508-A142-8E2E-0F01BEEB9F75}"/>
              </a:ext>
            </a:extLst>
          </p:cNvPr>
          <p:cNvSpPr/>
          <p:nvPr/>
        </p:nvSpPr>
        <p:spPr>
          <a:xfrm>
            <a:off x="0" y="3453024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B990A-63C7-8445-8432-624FE0788228}"/>
              </a:ext>
            </a:extLst>
          </p:cNvPr>
          <p:cNvSpPr/>
          <p:nvPr/>
        </p:nvSpPr>
        <p:spPr>
          <a:xfrm>
            <a:off x="601884" y="3453024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7F1CE-A508-A142-8E2E-0F01BEEB9F75}"/>
              </a:ext>
            </a:extLst>
          </p:cNvPr>
          <p:cNvSpPr/>
          <p:nvPr userDrawn="1"/>
        </p:nvSpPr>
        <p:spPr>
          <a:xfrm>
            <a:off x="0" y="3453024"/>
            <a:ext cx="518160" cy="1010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B990A-63C7-8445-8432-624FE0788228}"/>
              </a:ext>
            </a:extLst>
          </p:cNvPr>
          <p:cNvSpPr/>
          <p:nvPr userDrawn="1"/>
        </p:nvSpPr>
        <p:spPr>
          <a:xfrm>
            <a:off x="601884" y="3453024"/>
            <a:ext cx="11590115" cy="101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410019" y="0"/>
            <a:ext cx="278553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Divider</a:t>
            </a:r>
            <a:r>
              <a:rPr lang="en-US" sz="1200" b="1" i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divider slides to organize the flow of your presentation or to call out quotes or words of importance.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0019" y="0"/>
            <a:ext cx="278553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Table of Contents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 of Contents title can be changed to Agenda or other titles.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Contents with bullet points can be changed and additional bullets can be added by pressing return to create a new line.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348" y="1451036"/>
            <a:ext cx="10978116" cy="354845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>
              <a:defRPr sz="1800" baseline="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6"/>
          </p:nvPr>
        </p:nvSpPr>
        <p:spPr>
          <a:xfrm>
            <a:off x="601663" y="1920240"/>
            <a:ext cx="10972801" cy="4419600"/>
          </a:xfrm>
        </p:spPr>
        <p:txBody>
          <a:bodyPr/>
          <a:lstStyle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601884" y="145735"/>
            <a:ext cx="8897715" cy="9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ea typeface="Verdana" pitchFamily="34" charset="0"/>
                <a:cs typeface="Verdana" pitchFamily="34" charset="0"/>
              </a:rPr>
              <a:t>Your Slide Title Here</a:t>
            </a:r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410019" y="0"/>
            <a:ext cx="278553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One Column Content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Standard layout allows you for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use with text or you may click the icons in the center for Tables, Charts, SmartArt or media.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Contents with bullet points can be changed and additional bullets can be added by pressing return to create a new line.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p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715" y="1399625"/>
            <a:ext cx="5173740" cy="408858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Paragraph Header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0019" y="1"/>
            <a:ext cx="278553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Two Column Text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7"/>
          </p:nvPr>
        </p:nvSpPr>
        <p:spPr>
          <a:xfrm>
            <a:off x="6412135" y="1884972"/>
            <a:ext cx="5185458" cy="462241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913" y="1414522"/>
            <a:ext cx="5173740" cy="408858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Paragraph Header Text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/>
          </p:nvPr>
        </p:nvSpPr>
        <p:spPr>
          <a:xfrm>
            <a:off x="624714" y="1884972"/>
            <a:ext cx="5174423" cy="462240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400050" indent="-165100">
              <a:defRPr sz="1800">
                <a:solidFill>
                  <a:schemeClr val="tx1"/>
                </a:solidFill>
              </a:defRPr>
            </a:lvl2pPr>
            <a:lvl3pPr marL="627063" indent="-165100">
              <a:defRPr sz="1800">
                <a:solidFill>
                  <a:schemeClr val="tx1"/>
                </a:solidFill>
              </a:defRPr>
            </a:lvl3pPr>
            <a:lvl4pPr marL="801688" indent="-174625">
              <a:defRPr sz="1800">
                <a:solidFill>
                  <a:schemeClr val="tx1"/>
                </a:solidFill>
              </a:defRPr>
            </a:lvl4pPr>
            <a:lvl5pPr marL="1027113" indent="-171450">
              <a:buFont typeface="Arial" panose="020B0604020202020204" pitchFamily="34" charset="0"/>
              <a:buChar char="–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601884" y="145735"/>
            <a:ext cx="8897715" cy="9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ea typeface="Verdana" pitchFamily="34" charset="0"/>
                <a:cs typeface="Verdana" pitchFamily="34" charset="0"/>
              </a:rPr>
              <a:t>Your Slide Title Here</a:t>
            </a:r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410019" y="1"/>
            <a:ext cx="278553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Two Column Text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p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01663" y="2009774"/>
            <a:ext cx="3513137" cy="44976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1377400"/>
            <a:ext cx="3505198" cy="408858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Paragraph Header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9587" y="1377400"/>
            <a:ext cx="3505198" cy="408858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Paragraph Header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6680" y="1377400"/>
            <a:ext cx="3505198" cy="408858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Paragraph Header Text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21"/>
          </p:nvPr>
        </p:nvSpPr>
        <p:spPr>
          <a:xfrm>
            <a:off x="4315617" y="2009773"/>
            <a:ext cx="3513137" cy="451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22"/>
          </p:nvPr>
        </p:nvSpPr>
        <p:spPr>
          <a:xfrm>
            <a:off x="8052710" y="2009773"/>
            <a:ext cx="3513137" cy="451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601884" y="145735"/>
            <a:ext cx="8897715" cy="9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ea typeface="Verdana" pitchFamily="34" charset="0"/>
                <a:cs typeface="Verdana" pitchFamily="34" charset="0"/>
              </a:rPr>
              <a:t>Your Slide Title Here</a:t>
            </a:r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10019" y="1"/>
            <a:ext cx="278553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Three Column Text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10019" y="1"/>
            <a:ext cx="278553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Three Column Text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10019" y="0"/>
            <a:ext cx="278553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Body Text &amp; Chart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bottom of page for graphs or charts, use colors within theme.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8" y="1381842"/>
            <a:ext cx="11021184" cy="408858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Paragraph Header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601884" y="145735"/>
            <a:ext cx="8897715" cy="9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ea typeface="Verdana" pitchFamily="34" charset="0"/>
                <a:cs typeface="Verdana" pitchFamily="34" charset="0"/>
              </a:rPr>
              <a:t>Your Slide Title Here</a:t>
            </a:r>
            <a:endParaRPr lang="en-US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601663" y="1920240"/>
            <a:ext cx="10972801" cy="4419600"/>
          </a:xfrm>
        </p:spPr>
        <p:txBody>
          <a:bodyPr/>
          <a:lstStyle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410019" y="0"/>
            <a:ext cx="278553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Body Text &amp; Chart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bottom of page for graphs or charts, use colors within theme.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DE84D6-7FCB-1E4F-BFEB-5F762B09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662" y="4620343"/>
            <a:ext cx="11021184" cy="408858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>
              <a:defRPr sz="1800" baseline="0"/>
            </a:lvl2pPr>
          </a:lstStyle>
          <a:p>
            <a:pPr lvl="0"/>
            <a:r>
              <a:rPr lang="en-US" dirty="0"/>
              <a:t>Paragraph Header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01884" y="1346200"/>
            <a:ext cx="11003962" cy="31226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Insert an approved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6"/>
          </p:nvPr>
        </p:nvSpPr>
        <p:spPr>
          <a:xfrm>
            <a:off x="601663" y="5180730"/>
            <a:ext cx="11004183" cy="1326651"/>
          </a:xfrm>
        </p:spPr>
        <p:txBody>
          <a:bodyPr/>
          <a:lstStyle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601884" y="145735"/>
            <a:ext cx="8897715" cy="9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ea typeface="Verdana" pitchFamily="34" charset="0"/>
                <a:cs typeface="Verdana" pitchFamily="34" charset="0"/>
              </a:rPr>
              <a:t>Your Slide Title Here</a:t>
            </a:r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10019" y="0"/>
            <a:ext cx="278553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Image with Caption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bottom of page for graphs or charts, use colors within theme.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10019" y="0"/>
            <a:ext cx="278553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Image with Caption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bottom of page for graphs or charts, use colors within theme.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8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10019" y="0"/>
            <a:ext cx="278553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Body Text and Image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Click the icon within the image box to add a picture. Picture must not exceed size of box provided.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01886" y="1365811"/>
            <a:ext cx="3691792" cy="532504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an approved Image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601884" y="145735"/>
            <a:ext cx="8897715" cy="9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ea typeface="Verdana" pitchFamily="34" charset="0"/>
                <a:cs typeface="Verdana" pitchFamily="34" charset="0"/>
              </a:rPr>
              <a:t>Your Slide Title Here</a:t>
            </a:r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410019" y="0"/>
            <a:ext cx="278553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Image with Content Layout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Replace slide title text.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paragraph copy as needed. Use indent tool for more styles – bold, regular copy, bullets,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Click the icon within the image box to add a picture. Picture must not exceed size of box provided.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4508500" y="1371599"/>
            <a:ext cx="7066185" cy="5029199"/>
          </a:xfrm>
        </p:spPr>
        <p:txBody>
          <a:bodyPr/>
          <a:lstStyle>
            <a:lvl2pPr>
              <a:defRPr sz="1600"/>
            </a:lvl2pPr>
            <a:lvl3pPr marL="627063" indent="-165100">
              <a:defRPr sz="1600"/>
            </a:lvl3pPr>
            <a:lvl4pPr marL="801688" indent="-174625">
              <a:defRPr sz="1600"/>
            </a:lvl4pPr>
            <a:lvl5pPr marL="974725" indent="-166688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1884" y="145735"/>
            <a:ext cx="8897715" cy="9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ea typeface="Verdana" pitchFamily="34" charset="0"/>
                <a:cs typeface="Verdana" pitchFamily="34" charset="0"/>
              </a:rPr>
              <a:t>Your Slide Title Here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1884" y="1371600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930B4-4548-4043-AB6A-F6A8D8C27D3B}"/>
              </a:ext>
            </a:extLst>
          </p:cNvPr>
          <p:cNvCxnSpPr>
            <a:cxnSpLocks/>
          </p:cNvCxnSpPr>
          <p:nvPr/>
        </p:nvCxnSpPr>
        <p:spPr>
          <a:xfrm>
            <a:off x="601886" y="1238494"/>
            <a:ext cx="10972800" cy="454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/>
        </p:nvSpPr>
        <p:spPr>
          <a:xfrm>
            <a:off x="0" y="6767095"/>
            <a:ext cx="518160" cy="1010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/>
        </p:nvSpPr>
        <p:spPr>
          <a:xfrm>
            <a:off x="601884" y="6767095"/>
            <a:ext cx="11590115" cy="10106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00799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CEF9E4F-8078-4451-8AA9-33D2CB20FC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5930B4-4548-4043-AB6A-F6A8D8C27D3B}"/>
              </a:ext>
            </a:extLst>
          </p:cNvPr>
          <p:cNvCxnSpPr>
            <a:cxnSpLocks/>
          </p:cNvCxnSpPr>
          <p:nvPr userDrawn="1"/>
        </p:nvCxnSpPr>
        <p:spPr>
          <a:xfrm>
            <a:off x="601886" y="1238494"/>
            <a:ext cx="10972800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F4A2F-B75C-2A43-BDDB-6888B5E9564B}"/>
              </a:ext>
            </a:extLst>
          </p:cNvPr>
          <p:cNvSpPr/>
          <p:nvPr userDrawn="1"/>
        </p:nvSpPr>
        <p:spPr>
          <a:xfrm>
            <a:off x="0" y="6767095"/>
            <a:ext cx="518160" cy="1010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FDE37D-1A64-1444-B5A5-700F63B56BCA}"/>
              </a:ext>
            </a:extLst>
          </p:cNvPr>
          <p:cNvSpPr/>
          <p:nvPr userDrawn="1"/>
        </p:nvSpPr>
        <p:spPr>
          <a:xfrm>
            <a:off x="601884" y="6767095"/>
            <a:ext cx="11590115" cy="101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410019" y="3168650"/>
            <a:ext cx="27855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0" dirty="0">
                <a:latin typeface="+mj-lt"/>
                <a:cs typeface="Arial" panose="020B0604020202020204" pitchFamily="34" charset="0"/>
              </a:rPr>
              <a:t>Guidelines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 Brand theme colors ONLY.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allow content to exceed space provided. Content should not extend beyond the green/blue line/footer.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Headline must be 36pt – shorten your title to fit in the space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provided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Do not change colors of typography. Only incorporate colors labeled “theme colors” in graphs and charts.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Only use “Arial” as the font for all text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and never size under 16pt for presentations.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D6960-9EDF-464E-BAD3-7B6E73637A9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13111" y="356566"/>
            <a:ext cx="3061573" cy="5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65" r:id="rId11"/>
    <p:sldLayoutId id="2147483764" r:id="rId12"/>
    <p:sldLayoutId id="2147483766" r:id="rId13"/>
    <p:sldLayoutId id="2147483767" r:id="rId1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marL="9525" indent="15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/>
        <a:defRPr sz="3600" b="0" i="0" kern="1200">
          <a:solidFill>
            <a:schemeClr val="accent1"/>
          </a:solidFill>
          <a:latin typeface="+mj-lt"/>
          <a:ea typeface="Verdana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28600" marR="0" indent="-228600" algn="l" defTabSz="4572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+mj-lt"/>
          <a:ea typeface="Verdana" charset="0"/>
          <a:cs typeface="Arial" panose="020B0604020202020204" pitchFamily="34" charset="0"/>
        </a:defRPr>
      </a:lvl1pPr>
      <a:lvl2pPr marL="512763" marR="0" indent="-228600" algn="l" defTabSz="4572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800" b="0" i="0" kern="1200">
          <a:solidFill>
            <a:schemeClr val="tx1"/>
          </a:solidFill>
          <a:latin typeface="+mj-lt"/>
          <a:ea typeface="Verdana" charset="0"/>
          <a:cs typeface="Arial" panose="020B0604020202020204" pitchFamily="34" charset="0"/>
        </a:defRPr>
      </a:lvl2pPr>
      <a:lvl3pPr marL="1143000" marR="0" indent="-228600" algn="l" defTabSz="4572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600" b="0" i="0" kern="1200">
          <a:solidFill>
            <a:schemeClr val="tx1"/>
          </a:solidFill>
          <a:latin typeface="+mj-lt"/>
          <a:ea typeface="Verdana" charset="0"/>
          <a:cs typeface="Arial" panose="020B0604020202020204" pitchFamily="34" charset="0"/>
        </a:defRPr>
      </a:lvl3pPr>
      <a:lvl4pPr marL="1600200" marR="0" indent="-228600" algn="l" defTabSz="4572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j-lt"/>
          <a:ea typeface="Verdana" charset="0"/>
          <a:cs typeface="Arial" panose="020B0604020202020204" pitchFamily="34" charset="0"/>
        </a:defRPr>
      </a:lvl4pPr>
      <a:lvl5pPr marL="1828800" marR="0" indent="0" algn="l" defTabSz="4572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j-lt"/>
          <a:ea typeface="Verdana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12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0B36E7E-C33A-A34A-BAD9-2A7406056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1391478"/>
            <a:ext cx="6732105" cy="1580322"/>
          </a:xfrm>
        </p:spPr>
        <p:txBody>
          <a:bodyPr/>
          <a:lstStyle/>
          <a:p>
            <a:r>
              <a:rPr lang="en-US" dirty="0"/>
              <a:t>Chronic pain in sexual and gender minority (SGM) youth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83023DA-BFB6-F34F-BA4A-48CC564CC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Ian A. Lane, RN, PhD Student </a:t>
            </a:r>
          </a:p>
          <a:p>
            <a:r>
              <a:rPr lang="en-US" dirty="0"/>
              <a:t>UMass Medical School</a:t>
            </a:r>
          </a:p>
          <a:p>
            <a:r>
              <a:rPr lang="en-US" dirty="0"/>
              <a:t>Pain Resource Nurse</a:t>
            </a:r>
          </a:p>
          <a:p>
            <a:r>
              <a:rPr lang="en-US" dirty="0"/>
              <a:t>Pediatric Intensive Care Unit (PICU)</a:t>
            </a:r>
          </a:p>
          <a:p>
            <a:endParaRPr lang="en-US" dirty="0"/>
          </a:p>
          <a:p>
            <a:r>
              <a:rPr lang="en-US" dirty="0"/>
              <a:t>June 14, 2024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5384801" y="6396335"/>
            <a:ext cx="439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i="1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Rapid Research Forum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9779001" y="5687367"/>
            <a:ext cx="2319214" cy="100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b="0" dirty="0" err="1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F9E4F-8078-4451-8AA9-33D2CB20FC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Prevalence rates of pain disparities in SGM are poorly understood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Emerging research suggests a significant pain disparity for SGM compared to non-SGM individuals</a:t>
            </a:r>
          </a:p>
          <a:p>
            <a:pPr lvl="1"/>
            <a:r>
              <a:rPr lang="en-US" altLang="en-US" dirty="0"/>
              <a:t>Fredriksen-Goldsen et al., 2017; Nagata et al., 2021; Roberts et al., 2013; Sandfort et al., 2006</a:t>
            </a:r>
          </a:p>
          <a:p>
            <a:r>
              <a:rPr lang="en-US" altLang="en-US" dirty="0"/>
              <a:t>Underlying mechanisms for these pain disparities remain (largely) elusive</a:t>
            </a:r>
          </a:p>
          <a:p>
            <a:pPr lvl="1"/>
            <a:r>
              <a:rPr lang="en-US" altLang="en-US" dirty="0"/>
              <a:t>Various hypotheses exist as to why this might be the case (e.g., allostatic load; minority stress; healthcare access or quality, etc.), but no high-quality mediation studies have yet been completed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101666" y="848569"/>
            <a:ext cx="439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i="1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Rapid Research Forum</a:t>
            </a:r>
          </a:p>
        </p:txBody>
      </p:sp>
    </p:spTree>
    <p:extLst>
      <p:ext uri="{BB962C8B-B14F-4D97-AF65-F5344CB8AC3E}">
        <p14:creationId xmlns:p14="http://schemas.microsoft.com/office/powerpoint/2010/main" val="6301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F9E4F-8078-4451-8AA9-33D2CB20FC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Integrative Scoping Review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en-US" dirty="0"/>
              <a:t>Initiated (2023) the first systematic integrative scoping review of this problem to address all existing research (both quantitative and qualitative) on </a:t>
            </a:r>
            <a:r>
              <a:rPr lang="en-US" altLang="en-US" b="1" dirty="0"/>
              <a:t>all</a:t>
            </a:r>
            <a:r>
              <a:rPr lang="en-US" altLang="en-US" dirty="0"/>
              <a:t> chronic pain conditions in </a:t>
            </a:r>
            <a:r>
              <a:rPr lang="en-US" altLang="en-US" i="1" dirty="0"/>
              <a:t>any</a:t>
            </a:r>
            <a:r>
              <a:rPr lang="en-US" altLang="en-US" dirty="0"/>
              <a:t> SGM subgroup</a:t>
            </a:r>
          </a:p>
          <a:p>
            <a:r>
              <a:rPr lang="en-US" altLang="en-US" dirty="0"/>
              <a:t>The primary objectives were to ascertain and understanding all available existing literature (from inception) around:</a:t>
            </a:r>
          </a:p>
          <a:p>
            <a:pPr lvl="1"/>
            <a:r>
              <a:rPr lang="en-US" altLang="en-US" dirty="0"/>
              <a:t>1) The rate of chronic pain (&gt;3 months) in individuals who identify as SGM (i.e., LGBT)</a:t>
            </a:r>
          </a:p>
          <a:p>
            <a:pPr lvl="1"/>
            <a:r>
              <a:rPr lang="en-US" altLang="en-US" dirty="0"/>
              <a:t>2) Describe any common experiences of SGM individuals with chronic pain</a:t>
            </a:r>
          </a:p>
          <a:p>
            <a:r>
              <a:rPr lang="en-US" altLang="en-US" dirty="0"/>
              <a:t>[Foreshadowing here] Immediate challenges upon analysis:</a:t>
            </a:r>
          </a:p>
          <a:p>
            <a:pPr lvl="1"/>
            <a:r>
              <a:rPr lang="en-US" altLang="en-US" dirty="0"/>
              <a:t>Surprise surprise, there are substantial difference abound between LGBT subgroups and </a:t>
            </a:r>
            <a:r>
              <a:rPr lang="en-US" altLang="en-US" i="1" dirty="0"/>
              <a:t>wide</a:t>
            </a:r>
            <a:r>
              <a:rPr lang="en-US" altLang="en-US" dirty="0"/>
              <a:t> variability among pain conditions experienced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Study Objective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101666" y="848569"/>
            <a:ext cx="439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i="1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Rapid Research Forum</a:t>
            </a:r>
          </a:p>
        </p:txBody>
      </p:sp>
    </p:spTree>
    <p:extLst>
      <p:ext uri="{BB962C8B-B14F-4D97-AF65-F5344CB8AC3E}">
        <p14:creationId xmlns:p14="http://schemas.microsoft.com/office/powerpoint/2010/main" val="39116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F9E4F-8078-4451-8AA9-33D2CB20FC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Mixed-Methods Systematic Review (i.e., Integrative Scoping Review)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Systematic review versus scoping review – the same but… different</a:t>
            </a:r>
          </a:p>
          <a:p>
            <a:pPr lvl="1"/>
            <a:r>
              <a:rPr lang="en-US" altLang="en-US" dirty="0"/>
              <a:t>Integrative? (We just added qualitative studies into the mix for depth and context.)</a:t>
            </a:r>
          </a:p>
          <a:p>
            <a:pPr lvl="1"/>
            <a:r>
              <a:rPr lang="en-US" altLang="en-US" dirty="0"/>
              <a:t>Important to note: There’s no meta-analysis (there couldn’t be with these data yet anyway)</a:t>
            </a:r>
          </a:p>
          <a:p>
            <a:r>
              <a:rPr lang="en-US" altLang="en-US" dirty="0"/>
              <a:t>1) Database query</a:t>
            </a:r>
          </a:p>
          <a:p>
            <a:pPr lvl="1"/>
            <a:r>
              <a:rPr lang="en-US" altLang="en-US" dirty="0"/>
              <a:t>Embase, PubMed/Medline, CINAHL, Scopus</a:t>
            </a:r>
          </a:p>
          <a:p>
            <a:r>
              <a:rPr lang="en-US" altLang="en-US" dirty="0"/>
              <a:t>2) Title &amp; Abstract review (x 3 reviewers)</a:t>
            </a:r>
          </a:p>
          <a:p>
            <a:r>
              <a:rPr lang="en-US" altLang="en-US" dirty="0"/>
              <a:t>3) Full-text review for inclusion (x 3 reviewers)</a:t>
            </a:r>
          </a:p>
          <a:p>
            <a:pPr lvl="1"/>
            <a:r>
              <a:rPr lang="en-US" altLang="en-US" u="sng" dirty="0"/>
              <a:t>Eligibility criteria</a:t>
            </a:r>
            <a:r>
              <a:rPr lang="en-US" altLang="en-US" dirty="0"/>
              <a:t>: Discussion of chronic pain; Discussion of SGM/LGBTQ+ persons, including only specific subgroups; Primary research (i.e., </a:t>
            </a:r>
            <a:r>
              <a:rPr lang="en-US" altLang="en-US" i="1" dirty="0"/>
              <a:t>dissertations, cross-sectional or longitudinal studies, qualitative studies, epidemiological studies, controlled trials, and meta-analyses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3) Extraction phase (x 3 reviewers + expert consultation and group consensus)</a:t>
            </a:r>
          </a:p>
          <a:p>
            <a:r>
              <a:rPr lang="en-US" altLang="en-US" dirty="0"/>
              <a:t>4) PRISMA &amp; MMAT</a:t>
            </a:r>
          </a:p>
          <a:p>
            <a:r>
              <a:rPr lang="en-US" altLang="en-US" dirty="0"/>
              <a:t>5) Manuscript development (submitting now)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101666" y="848569"/>
            <a:ext cx="439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i="1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Rapid Research Forum</a:t>
            </a:r>
          </a:p>
        </p:txBody>
      </p:sp>
    </p:spTree>
    <p:extLst>
      <p:ext uri="{BB962C8B-B14F-4D97-AF65-F5344CB8AC3E}">
        <p14:creationId xmlns:p14="http://schemas.microsoft.com/office/powerpoint/2010/main" val="19150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flowchart of a flowchart&#10;&#10;Description automatically generated">
            <a:extLst>
              <a:ext uri="{FF2B5EF4-FFF2-40B4-BE49-F238E27FC236}">
                <a16:creationId xmlns:a16="http://schemas.microsoft.com/office/drawing/2014/main" id="{90E1D7C3-41D7-8B7F-CB73-2B8BBE565F8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84229" y="1686650"/>
            <a:ext cx="3764498" cy="4839236"/>
          </a:xfrm>
          <a:noFill/>
        </p:spPr>
      </p:pic>
      <p:sp>
        <p:nvSpPr>
          <p:cNvPr id="13319" name="Text Placeholder 2">
            <a:extLst>
              <a:ext uri="{FF2B5EF4-FFF2-40B4-BE49-F238E27FC236}">
                <a16:creationId xmlns:a16="http://schemas.microsoft.com/office/drawing/2014/main" id="{1E8A82D6-74F2-4914-20CB-72902962EB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1663" y="1292137"/>
            <a:ext cx="3505198" cy="408858"/>
          </a:xfrm>
        </p:spPr>
        <p:txBody>
          <a:bodyPr/>
          <a:lstStyle/>
          <a:p>
            <a:r>
              <a:rPr lang="en-US" dirty="0"/>
              <a:t>PRISMA Flowchart</a:t>
            </a:r>
          </a:p>
        </p:txBody>
      </p:sp>
      <p:sp>
        <p:nvSpPr>
          <p:cNvPr id="13321" name="Text Placeholder 3">
            <a:extLst>
              <a:ext uri="{FF2B5EF4-FFF2-40B4-BE49-F238E27FC236}">
                <a16:creationId xmlns:a16="http://schemas.microsoft.com/office/drawing/2014/main" id="{366EC19E-86C9-DE89-204A-EDCB615CC6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7779" y="1309656"/>
            <a:ext cx="3505198" cy="408858"/>
          </a:xfrm>
        </p:spPr>
        <p:txBody>
          <a:bodyPr/>
          <a:lstStyle/>
          <a:p>
            <a:r>
              <a:rPr lang="en-US" dirty="0"/>
              <a:t>Rates of pain (</a:t>
            </a:r>
            <a:r>
              <a:rPr lang="en-US" i="1" dirty="0"/>
              <a:t>n</a:t>
            </a:r>
            <a:r>
              <a:rPr lang="en-US" dirty="0"/>
              <a:t> = 56 studies)</a:t>
            </a:r>
          </a:p>
        </p:txBody>
      </p:sp>
      <p:sp>
        <p:nvSpPr>
          <p:cNvPr id="13323" name="Content Placeholder 5">
            <a:extLst>
              <a:ext uri="{FF2B5EF4-FFF2-40B4-BE49-F238E27FC236}">
                <a16:creationId xmlns:a16="http://schemas.microsoft.com/office/drawing/2014/main" id="{B876A56F-83F4-5CFA-3C71-F44B483D5E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15617" y="1786259"/>
            <a:ext cx="7497692" cy="48392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Abdominopelvic pain</a:t>
            </a:r>
            <a:r>
              <a:rPr lang="en-US" dirty="0"/>
              <a:t>: Present in up to 75% of trans men (FtM); bisexual females face a 93% greater lifetime relative risk of pelvic pain than heterosexual females</a:t>
            </a:r>
          </a:p>
          <a:p>
            <a:r>
              <a:rPr lang="en-US" b="1" dirty="0"/>
              <a:t>Headache</a:t>
            </a:r>
            <a:r>
              <a:rPr lang="en-US" dirty="0"/>
              <a:t>: 60% greater odds in gay/bisexual men (MSM); 20% higher rates in trans women (MtF) compared to cis-men</a:t>
            </a:r>
          </a:p>
          <a:p>
            <a:r>
              <a:rPr lang="en-US" b="1" dirty="0"/>
              <a:t>Genital pain</a:t>
            </a:r>
            <a:r>
              <a:rPr lang="en-US" dirty="0"/>
              <a:t>: Present in ~38.5% in bisexual women (15.2% higher than in heterosexual women); ~24% of MSM experience anodyspareunia </a:t>
            </a:r>
            <a:r>
              <a:rPr lang="en-US" i="1" dirty="0"/>
              <a:t>always</a:t>
            </a:r>
            <a:r>
              <a:rPr lang="en-US" dirty="0"/>
              <a:t> or </a:t>
            </a:r>
            <a:r>
              <a:rPr lang="en-US" i="1" dirty="0"/>
              <a:t>nearly always</a:t>
            </a:r>
            <a:r>
              <a:rPr lang="en-US" dirty="0"/>
              <a:t> (and 60% identify this pain as life-long); nearly 64% of FtM trans men experience pain with sexual contact; and sexual pain in MtF trans women is seen chronically in up to 24% of cases</a:t>
            </a:r>
          </a:p>
          <a:p>
            <a:r>
              <a:rPr lang="en-US" b="1" dirty="0"/>
              <a:t>Postsurgical pain</a:t>
            </a:r>
            <a:r>
              <a:rPr lang="en-US" dirty="0"/>
              <a:t>: 27.3% of FtM patients undergoing mastectomy may experience persistent postoperative pain</a:t>
            </a:r>
          </a:p>
          <a:p>
            <a:r>
              <a:rPr lang="en-US" b="1" dirty="0"/>
              <a:t>Chest pain</a:t>
            </a:r>
            <a:r>
              <a:rPr lang="en-US" dirty="0"/>
              <a:t>: Largely d/t binding practices; 75% of chest-binding trans and non-binary individuals (usually FtM) experiencing </a:t>
            </a:r>
            <a:r>
              <a:rPr lang="en-US" i="1" dirty="0"/>
              <a:t>significant</a:t>
            </a:r>
            <a:r>
              <a:rPr lang="en-US" dirty="0"/>
              <a:t>, functionally impairing pain – and less than half discuss this with healthcare providers.</a:t>
            </a:r>
          </a:p>
          <a:p>
            <a:r>
              <a:rPr lang="en-US" b="1" dirty="0"/>
              <a:t>HIV-related pain</a:t>
            </a:r>
            <a:r>
              <a:rPr lang="en-US" dirty="0"/>
              <a:t>: Nearly 60% of HIV-infected MSM experience chronic MSK pain as well as other types, including neuropathic pain</a:t>
            </a:r>
          </a:p>
          <a:p>
            <a:r>
              <a:rPr lang="en-US" b="1" dirty="0"/>
              <a:t>MSK pain</a:t>
            </a:r>
            <a:r>
              <a:rPr lang="en-US" dirty="0"/>
              <a:t>: Sexual minority older male adults have nearly 60% greater odds of arthritis pain than straight older males; Sexual minority older females have a 215% greater odds than straight older females of arthritis-induced chronic MSK pain; 89% of trans women and 70% of trans men c/o chronic MSK pain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1884" y="145735"/>
            <a:ext cx="8897715" cy="988585"/>
          </a:xfrm>
        </p:spPr>
        <p:txBody>
          <a:bodyPr wrap="square" anchor="ctr">
            <a:normAutofit/>
          </a:bodyPr>
          <a:lstStyle/>
          <a:p>
            <a:r>
              <a:rPr lang="en-US" altLang="en-US" dirty="0"/>
              <a:t>Results</a:t>
            </a:r>
          </a:p>
        </p:txBody>
      </p:sp>
      <p:sp>
        <p:nvSpPr>
          <p:cNvPr id="2" name="Slide Number Placeholder 1" hidden="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CEF9E4F-8078-4451-8AA9-33D2CB20FC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F9E4F-8078-4451-8AA9-33D2CB20FC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More research is needed, specifically regarding mediators and SDoH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Research is being conducted and published seemingly monthly on this topic in 2024</a:t>
            </a:r>
          </a:p>
          <a:p>
            <a:r>
              <a:rPr lang="en-US" altLang="en-US" dirty="0"/>
              <a:t>Much more work is needed to fully understand the extent and mechanisms of this problem</a:t>
            </a:r>
          </a:p>
          <a:p>
            <a:r>
              <a:rPr lang="en-US" altLang="en-US" dirty="0"/>
              <a:t>Common themes identified from our systematic review of the literature:</a:t>
            </a:r>
          </a:p>
          <a:p>
            <a:pPr lvl="1"/>
            <a:r>
              <a:rPr lang="en-US" altLang="en-US" dirty="0"/>
              <a:t>Extremely scant data examines youth under age 18 years (only 3 papers of 56 included youth under 18)</a:t>
            </a:r>
          </a:p>
          <a:p>
            <a:pPr lvl="1"/>
            <a:r>
              <a:rPr lang="en-US" altLang="en-US" dirty="0"/>
              <a:t>Disparities exist in nearly all chronic pain conditions (from headache to abdominopelvic pain) between SGM and non-SGM individuals</a:t>
            </a:r>
          </a:p>
          <a:p>
            <a:pPr lvl="1"/>
            <a:r>
              <a:rPr lang="en-US" altLang="en-US" dirty="0"/>
              <a:t>Trajectory analyses with longitudinal data are currently missing</a:t>
            </a:r>
          </a:p>
          <a:p>
            <a:pPr lvl="1"/>
            <a:r>
              <a:rPr lang="en-US" altLang="en-US" dirty="0"/>
              <a:t>Mechanisms are not understood: </a:t>
            </a:r>
          </a:p>
          <a:p>
            <a:pPr lvl="2"/>
            <a:r>
              <a:rPr lang="en-US" altLang="en-US" dirty="0"/>
              <a:t>Social Determinants of Health (SDoH) appear to be of paramount importance here</a:t>
            </a:r>
          </a:p>
          <a:p>
            <a:pPr lvl="2"/>
            <a:r>
              <a:rPr lang="en-US" altLang="en-US" dirty="0"/>
              <a:t>Part of the problem could well be lack of satisfactory healthcare and stigmatizing care that burdens patients</a:t>
            </a:r>
          </a:p>
          <a:p>
            <a:r>
              <a:rPr lang="en-US" altLang="en-US" dirty="0"/>
              <a:t>Next steps:</a:t>
            </a:r>
          </a:p>
          <a:p>
            <a:pPr lvl="1"/>
            <a:r>
              <a:rPr lang="en-US" altLang="en-US" dirty="0"/>
              <a:t>Longitudinal structural equation model (L-SEM) examining Social Determinants of Health and chronic pain in SGM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101666" y="848569"/>
            <a:ext cx="439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i="1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Rapid Research Forum</a:t>
            </a:r>
          </a:p>
        </p:txBody>
      </p:sp>
    </p:spTree>
    <p:extLst>
      <p:ext uri="{BB962C8B-B14F-4D97-AF65-F5344CB8AC3E}">
        <p14:creationId xmlns:p14="http://schemas.microsoft.com/office/powerpoint/2010/main" val="23607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CT_Childrens_UCONN_2019">
  <a:themeElements>
    <a:clrScheme name="CC_Brand-Print">
      <a:dk1>
        <a:srgbClr val="181818"/>
      </a:dk1>
      <a:lt1>
        <a:sysClr val="window" lastClr="FFFFFF"/>
      </a:lt1>
      <a:dk2>
        <a:srgbClr val="6E6259"/>
      </a:dk2>
      <a:lt2>
        <a:srgbClr val="F2F2F2"/>
      </a:lt2>
      <a:accent1>
        <a:srgbClr val="00AEEF"/>
      </a:accent1>
      <a:accent2>
        <a:srgbClr val="FFD87D"/>
      </a:accent2>
      <a:accent3>
        <a:srgbClr val="00A886"/>
      </a:accent3>
      <a:accent4>
        <a:srgbClr val="9019AD"/>
      </a:accent4>
      <a:accent5>
        <a:srgbClr val="D84C43"/>
      </a:accent5>
      <a:accent6>
        <a:srgbClr val="6E6259"/>
      </a:accent6>
      <a:hlink>
        <a:srgbClr val="00AEEF"/>
      </a:hlink>
      <a:folHlink>
        <a:srgbClr val="9019AD"/>
      </a:folHlink>
    </a:clrScheme>
    <a:fontScheme name="CT Childr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400" b="0" dirty="0" err="1" smtClean="0">
            <a:latin typeface="+mj-lt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_PPT_UCONN_Template.potx" id="{C8DD9D57-88AD-4B6A-9DB3-3135EE6E485C}" vid="{2568DA1A-41F5-46E9-8D33-E791A396D3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875</Words>
  <Application>Microsoft Macintosh PowerPoint</Application>
  <PresentationFormat>Widescreen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Verdana</vt:lpstr>
      <vt:lpstr>CT_Childrens_UCONN_2019</vt:lpstr>
      <vt:lpstr>Chronic pain in sexual and gender minority (SGM) youth</vt:lpstr>
      <vt:lpstr>Background</vt:lpstr>
      <vt:lpstr>Study Objective</vt:lpstr>
      <vt:lpstr>Methods</vt:lpstr>
      <vt:lpstr>Results</vt:lpstr>
      <vt:lpstr>Conclusion</vt:lpstr>
    </vt:vector>
  </TitlesOfParts>
  <Company>Connecticut Children's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Branded PowerPoint Template - UCONN</dc:title>
  <dc:creator>Microsoft Office User</dc:creator>
  <cp:lastModifiedBy>Ian Lane</cp:lastModifiedBy>
  <cp:revision>172</cp:revision>
  <cp:lastPrinted>2018-04-04T16:07:42Z</cp:lastPrinted>
  <dcterms:created xsi:type="dcterms:W3CDTF">2018-08-13T17:09:36Z</dcterms:created>
  <dcterms:modified xsi:type="dcterms:W3CDTF">2024-06-18T14:54:11Z</dcterms:modified>
  <cp:category/>
  <cp:contentStatus>March 2021</cp:contentStatus>
</cp:coreProperties>
</file>