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9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C27014F-75B5-440B-9740-F5A2DE4518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864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Cyclistic Memberships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-55080" y="36000"/>
            <a:ext cx="1701000" cy="146304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2350800" y="3200400"/>
            <a:ext cx="533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Transitioning casual riders to annual memberships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Act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86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Weekend-only memberships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latin typeface="Arial"/>
              </a:rPr>
              <a:t>Increase likelihood of casual riders buying a pass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latin typeface="Arial"/>
              </a:rPr>
              <a:t>Weekend membership may lead to full membership</a:t>
            </a: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938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How do members/casual riders use </a:t>
            </a:r>
            <a:r>
              <a:rPr lang="en-US" sz="2400" b="0" strike="noStrike" spc="-1" dirty="0" err="1">
                <a:latin typeface="Arial"/>
              </a:rPr>
              <a:t>Cyclistic</a:t>
            </a:r>
            <a:r>
              <a:rPr lang="en-US" sz="2400" b="0" strike="noStrike" spc="-1" dirty="0">
                <a:latin typeface="Arial"/>
              </a:rPr>
              <a:t> bikes differently?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Business task: </a:t>
            </a:r>
            <a:r>
              <a:rPr lang="en-US" sz="2400" b="1" strike="noStrike" spc="-1" dirty="0">
                <a:latin typeface="Arial"/>
              </a:rPr>
              <a:t>Recruit members from casual riders.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Stakeholders: </a:t>
            </a:r>
            <a:r>
              <a:rPr lang="en-US" sz="2400" b="0" strike="noStrike" spc="-1" dirty="0" err="1">
                <a:latin typeface="Arial"/>
              </a:rPr>
              <a:t>Cyclistic</a:t>
            </a:r>
            <a:r>
              <a:rPr lang="en-US" sz="2400" b="0" strike="noStrike" spc="-1" dirty="0">
                <a:latin typeface="Arial"/>
              </a:rPr>
              <a:t> executive team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Cyclistic</a:t>
            </a:r>
            <a:r>
              <a:rPr lang="en-US" sz="2400" b="0" strike="noStrike" spc="-1" dirty="0">
                <a:latin typeface="Arial"/>
              </a:rPr>
              <a:t> marketing analytics team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Lily Moreno (director of marketing)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Ask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Prepare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493560" y="17373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Trip data located on Amazon Web Services </a:t>
            </a:r>
            <a:r>
              <a:rPr lang="en-US" sz="1200" b="0" strike="noStrike" spc="-1" dirty="0">
                <a:latin typeface="Arial"/>
              </a:rPr>
              <a:t>(</a:t>
            </a:r>
            <a:r>
              <a:rPr lang="en-US" sz="1200" b="0" strike="noStrike" spc="-1" dirty="0">
                <a:latin typeface="Arial"/>
                <a:hlinkClick r:id="rId2"/>
              </a:rPr>
              <a:t>https://divvy-tripdata.s3.amazonaws.com/index.html</a:t>
            </a:r>
            <a:r>
              <a:rPr lang="en-US" sz="1200" b="0" strike="noStrike" spc="-1" dirty="0">
                <a:latin typeface="Arial"/>
              </a:rPr>
              <a:t>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Limited data license provided by Divvy. </a:t>
            </a:r>
            <a:r>
              <a:rPr lang="en-US" sz="1400" b="0" strike="noStrike" spc="-1" dirty="0">
                <a:latin typeface="Arial"/>
              </a:rPr>
              <a:t>(</a:t>
            </a:r>
            <a:r>
              <a:rPr lang="en-US" sz="1400" b="0" strike="noStrike" spc="-1" dirty="0">
                <a:latin typeface="Arial"/>
                <a:hlinkClick r:id="rId3"/>
              </a:rPr>
              <a:t>https://www.divvybikes.com/data-license-agreement</a:t>
            </a:r>
            <a:r>
              <a:rPr lang="en-US" sz="1400" b="0" strike="noStrike" spc="-1" dirty="0">
                <a:latin typeface="Arial"/>
              </a:rPr>
              <a:t>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Reliable? Yes. Population data of Divvy bike users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Originial</a:t>
            </a:r>
            <a:r>
              <a:rPr lang="en-US" sz="2000" b="0" strike="noStrike" spc="-1" dirty="0">
                <a:latin typeface="Arial"/>
              </a:rPr>
              <a:t>? Yes. Collected in-house, assumed to be credible. 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Comprehensive? Limited. Enough for our analysis.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Current? Yes. Collected 2019 – 2020.</a:t>
            </a:r>
          </a:p>
        </p:txBody>
      </p:sp>
      <p:pic>
        <p:nvPicPr>
          <p:cNvPr id="49" name="Picture 48"/>
          <p:cNvPicPr/>
          <p:nvPr/>
        </p:nvPicPr>
        <p:blipFill>
          <a:blip r:embed="rId4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Process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542600"/>
            <a:ext cx="9071640" cy="35204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Processing data using RStudio markdown, data.table package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Imported Quarter 2-4 2019 and Quarter 1 2020 data (prior 12 months)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Removed ‘member gender’ column (lots of missing data)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Removed ‘member birthyear’ column (lots of missing data)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Removed ‘rental bike ID’ column (irrelevant to analysis)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Removed ‘start station’, ‘end station’, ‘station ID’ (irrelevant to analysis)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More Process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31893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Q1 2020 Removed ‘latitude’, ‘longitude’ columns (irrelevant)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Removed 1 NA from Q12020 (row 414427)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Renamed columns, reordered columns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Merged into single </a:t>
            </a:r>
            <a:r>
              <a:rPr lang="en-US" sz="2000" b="0" strike="noStrike" spc="-1" dirty="0" err="1">
                <a:latin typeface="Arial"/>
              </a:rPr>
              <a:t>dataframe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Added columns for time data (‘minutes’, ‘hours’, ‘day’ (of the week))</a:t>
            </a: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Analysis</a:t>
            </a: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-54720" y="36000"/>
            <a:ext cx="1701000" cy="146304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504000" y="1913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Separated into member/casual datasets 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Counted number of rides by day of week (m/c)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Duration of ride per day of week (m/c)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Mean/median of duration per day of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960160" y="1632780"/>
            <a:ext cx="40068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Members use bikes for longer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Members consistent mid-week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Weekends = shorter trips</a:t>
            </a: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171360" y="531000"/>
            <a:ext cx="5788800" cy="434160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6287160" y="594210"/>
            <a:ext cx="3352800" cy="487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1" strike="noStrike" spc="-1" dirty="0">
                <a:latin typeface="Arial"/>
              </a:rPr>
              <a:t>Mean Trip Length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52240" y="1636380"/>
            <a:ext cx="401472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Members use bikes for longer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Members consistent mid-week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Weekends = shorter trips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6163733" y="409680"/>
            <a:ext cx="3200400" cy="27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1" strike="noStrike" spc="-1" dirty="0">
                <a:latin typeface="Arial"/>
              </a:rPr>
              <a:t>Median Trip Length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191520" y="545040"/>
            <a:ext cx="5760720" cy="432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88560" y="637920"/>
            <a:ext cx="5489280" cy="411696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5577840" y="1781682"/>
            <a:ext cx="4414225" cy="18294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Members = less rides on weekends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Casual = more rides on weekends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9145-D20C-D941-B7E1-7556A21D3F13}"/>
              </a:ext>
            </a:extLst>
          </p:cNvPr>
          <p:cNvSpPr txBox="1"/>
          <p:nvPr/>
        </p:nvSpPr>
        <p:spPr>
          <a:xfrm>
            <a:off x="6045200" y="508000"/>
            <a:ext cx="223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" dirty="0"/>
              <a:t>Rides per Day</a:t>
            </a:r>
            <a:endParaRPr lang="en-US" sz="2400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361</Words>
  <Application>Microsoft Macintosh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Mallarie Yeager</cp:lastModifiedBy>
  <cp:revision>24</cp:revision>
  <dcterms:created xsi:type="dcterms:W3CDTF">2021-10-29T09:38:06Z</dcterms:created>
  <dcterms:modified xsi:type="dcterms:W3CDTF">2022-01-26T16:36:39Z</dcterms:modified>
  <dc:language>en-US</dc:language>
</cp:coreProperties>
</file>