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Bebas Neue Bold" charset="1" panose="020B0606020202050201"/>
      <p:regular r:id="rId30"/>
    </p:embeddedFont>
    <p:embeddedFont>
      <p:font typeface="Bebas Neue" charset="1" panose="00000500000000000000"/>
      <p:regular r:id="rId31"/>
    </p:embeddedFont>
    <p:embeddedFont>
      <p:font typeface="League Gothic" charset="1" panose="00000500000000000000"/>
      <p:regular r:id="rId32"/>
    </p:embeddedFont>
    <p:embeddedFont>
      <p:font typeface="Raleway" charset="1" panose="020B0503030101060003"/>
      <p:regular r:id="rId33"/>
    </p:embeddedFont>
    <p:embeddedFont>
      <p:font typeface="Raleway Bold" charset="1" panose="020B0803030101060003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907265" cy="949907"/>
          </a:xfrm>
          <a:custGeom>
            <a:avLst/>
            <a:gdLst/>
            <a:ahLst/>
            <a:cxnLst/>
            <a:rect r="r" b="b" t="t" l="l"/>
            <a:pathLst>
              <a:path h="949907" w="1907265">
                <a:moveTo>
                  <a:pt x="0" y="0"/>
                </a:moveTo>
                <a:lnTo>
                  <a:pt x="1907265" y="0"/>
                </a:lnTo>
                <a:lnTo>
                  <a:pt x="1907265" y="949907"/>
                </a:lnTo>
                <a:lnTo>
                  <a:pt x="0" y="949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1272" y="3619315"/>
            <a:ext cx="14947320" cy="347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51"/>
              </a:lnSpc>
            </a:pPr>
            <a:r>
              <a:rPr lang="en-US" sz="9620" spc="96">
                <a:solidFill>
                  <a:srgbClr val="3A332A">
                    <a:alpha val="50980"/>
                  </a:srgbClr>
                </a:solidFill>
                <a:latin typeface="Bebas Neue Bold"/>
              </a:rPr>
              <a:t>A RELAÇÃO ENTRE A SAÚDE MENTAL, O SUICÍDIO E O CONSUMO DE SUBSTÂNCIAS LÍCITAS E ILÍCITAS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51272" y="7334070"/>
            <a:ext cx="6699684" cy="1516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152" spc="495">
                <a:solidFill>
                  <a:srgbClr val="3A332A"/>
                </a:solidFill>
                <a:latin typeface="Bebas Neue"/>
              </a:rPr>
              <a:t>TRABALHO REALIZADO POR:</a:t>
            </a:r>
          </a:p>
          <a:p>
            <a:pPr algn="l">
              <a:lnSpc>
                <a:spcPts val="3013"/>
              </a:lnSpc>
            </a:pPr>
          </a:p>
          <a:p>
            <a:pPr algn="l" marL="464764" indent="-232382" lvl="1">
              <a:lnSpc>
                <a:spcPts val="3013"/>
              </a:lnSpc>
              <a:buFont typeface="Arial"/>
              <a:buChar char="•"/>
            </a:pPr>
            <a:r>
              <a:rPr lang="en-US" sz="2152" spc="495">
                <a:solidFill>
                  <a:srgbClr val="3A332A"/>
                </a:solidFill>
                <a:latin typeface="Bebas Neue"/>
              </a:rPr>
              <a:t>CARLOS GOMES - PG 51681</a:t>
            </a:r>
          </a:p>
          <a:p>
            <a:pPr algn="l" marL="464763" indent="-232382" lvl="1">
              <a:lnSpc>
                <a:spcPts val="3013"/>
              </a:lnSpc>
              <a:buFont typeface="Arial"/>
              <a:buChar char="•"/>
            </a:pPr>
            <a:r>
              <a:rPr lang="en-US" sz="2152" spc="495">
                <a:solidFill>
                  <a:srgbClr val="3A332A"/>
                </a:solidFill>
                <a:latin typeface="Bebas Neue"/>
              </a:rPr>
              <a:t>IAN ALVES - PG 51682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92120" y="1292868"/>
            <a:ext cx="7494940" cy="373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152" spc="495">
                <a:solidFill>
                  <a:srgbClr val="3A332A"/>
                </a:solidFill>
                <a:latin typeface="Bebas Neue"/>
              </a:rPr>
              <a:t>ESCOLA DE ENGENHARIA DA UNIVERSIDADE DO MINHO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99797" y="2524079"/>
            <a:ext cx="9905953" cy="5738299"/>
          </a:xfrm>
          <a:custGeom>
            <a:avLst/>
            <a:gdLst/>
            <a:ahLst/>
            <a:cxnLst/>
            <a:rect r="r" b="b" t="t" l="l"/>
            <a:pathLst>
              <a:path h="5738299" w="9905953">
                <a:moveTo>
                  <a:pt x="0" y="0"/>
                </a:moveTo>
                <a:lnTo>
                  <a:pt x="9905952" y="0"/>
                </a:lnTo>
                <a:lnTo>
                  <a:pt x="9905952" y="5738299"/>
                </a:lnTo>
                <a:lnTo>
                  <a:pt x="0" y="5738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199797" y="971550"/>
            <a:ext cx="9320129" cy="104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500" spc="65">
                <a:solidFill>
                  <a:srgbClr val="3A332A"/>
                </a:solidFill>
                <a:latin typeface="League Gothic Bold"/>
              </a:rPr>
              <a:t>CONSUMO DE ÁLCOOL / SUICIDIOS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57505" y="8375277"/>
            <a:ext cx="1237299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">
                <a:solidFill>
                  <a:srgbClr val="161719"/>
                </a:solidFill>
                <a:latin typeface="League Gothic Bold"/>
              </a:rPr>
              <a:t>FIGURA 2 -EVOLUÇÃO DO CONSUMO DE ÁLCOOL E DO NÚMERO DE SUICÍDIOS EM MARROCOS ENTRE 2000 E 2018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A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53647" y="2636068"/>
            <a:ext cx="9580707" cy="5630546"/>
          </a:xfrm>
          <a:custGeom>
            <a:avLst/>
            <a:gdLst/>
            <a:ahLst/>
            <a:cxnLst/>
            <a:rect r="r" b="b" t="t" l="l"/>
            <a:pathLst>
              <a:path h="5630546" w="9580707">
                <a:moveTo>
                  <a:pt x="0" y="0"/>
                </a:moveTo>
                <a:lnTo>
                  <a:pt x="9580706" y="0"/>
                </a:lnTo>
                <a:lnTo>
                  <a:pt x="9580706" y="5630546"/>
                </a:lnTo>
                <a:lnTo>
                  <a:pt x="0" y="563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99797" y="971550"/>
            <a:ext cx="9320129" cy="104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500" spc="65">
                <a:solidFill>
                  <a:srgbClr val="3A332A"/>
                </a:solidFill>
                <a:latin typeface="League Gothic Bold"/>
              </a:rPr>
              <a:t>CONSUMO DE ÁLCOOL / DEPRESSÃO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57505" y="8375277"/>
            <a:ext cx="1237299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">
                <a:solidFill>
                  <a:srgbClr val="161719"/>
                </a:solidFill>
                <a:latin typeface="League Gothic Bold"/>
              </a:rPr>
              <a:t>FIGURA 3 - UMA ANÁLISE MUNDIAL DO CONSUMO DE ÁLCOOL E DO NÚMERO DE DEPRESSÕES ENTRE 2000 E 2018.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9797" y="971550"/>
            <a:ext cx="9320129" cy="104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500" spc="65">
                <a:solidFill>
                  <a:srgbClr val="3A332A"/>
                </a:solidFill>
                <a:latin typeface="League Gothic Bold"/>
              </a:rPr>
              <a:t>CONSUMO DE ÁLCOOL / DEPRESSÃO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609185" y="2679644"/>
            <a:ext cx="9069630" cy="5492087"/>
          </a:xfrm>
          <a:custGeom>
            <a:avLst/>
            <a:gdLst/>
            <a:ahLst/>
            <a:cxnLst/>
            <a:rect r="r" b="b" t="t" l="l"/>
            <a:pathLst>
              <a:path h="5492087" w="9069630">
                <a:moveTo>
                  <a:pt x="0" y="0"/>
                </a:moveTo>
                <a:lnTo>
                  <a:pt x="9069630" y="0"/>
                </a:lnTo>
                <a:lnTo>
                  <a:pt x="9069630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57505" y="8288334"/>
            <a:ext cx="1237299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">
                <a:solidFill>
                  <a:srgbClr val="161719"/>
                </a:solidFill>
                <a:latin typeface="League Gothic Bold"/>
              </a:rPr>
              <a:t>FIGURA 4 - EVOLUÇÃO DO CONSUMO DE ÁLCOOL E DOS CASOS DE DEPRESSÃO NA NIGÉRIA ENTRE 2000 E 2018.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08714"/>
            <a:ext cx="16230600" cy="3040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13"/>
              </a:lnSpc>
            </a:pPr>
            <a:r>
              <a:rPr lang="en-US" sz="2152" spc="495">
                <a:solidFill>
                  <a:srgbClr val="161719"/>
                </a:solidFill>
                <a:latin typeface="Raleway"/>
              </a:rPr>
              <a:t>Depois, optámos por tentar compreender a interação entre dois parâmetros que estão fortemente correlacionados na literatura: </a:t>
            </a:r>
          </a:p>
          <a:p>
            <a:pPr algn="just">
              <a:lnSpc>
                <a:spcPts val="3013"/>
              </a:lnSpc>
            </a:pPr>
          </a:p>
          <a:p>
            <a:pPr algn="just" marL="464764" indent="-232382" lvl="1">
              <a:lnSpc>
                <a:spcPts val="3013"/>
              </a:lnSpc>
              <a:buFont typeface="Arial"/>
              <a:buChar char="•"/>
            </a:pPr>
            <a:r>
              <a:rPr lang="en-US" sz="2152" spc="495">
                <a:solidFill>
                  <a:srgbClr val="161719"/>
                </a:solidFill>
                <a:latin typeface="Raleway"/>
              </a:rPr>
              <a:t> Depressão e o suicídio </a:t>
            </a:r>
          </a:p>
          <a:p>
            <a:pPr algn="just">
              <a:lnSpc>
                <a:spcPts val="3013"/>
              </a:lnSpc>
            </a:pPr>
          </a:p>
          <a:p>
            <a:pPr algn="just">
              <a:lnSpc>
                <a:spcPts val="3013"/>
              </a:lnSpc>
            </a:pPr>
            <a:r>
              <a:rPr lang="en-US" sz="2152" spc="495">
                <a:solidFill>
                  <a:srgbClr val="161719"/>
                </a:solidFill>
                <a:latin typeface="Raleway"/>
              </a:rPr>
              <a:t>Para tal, utilizámos informação sobre o número de suicídios por 100.000 habitantes, bem como o número de perturbações depressivas por 100.000 habitantes, de 2000 a 2018.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64331"/>
            <a:ext cx="11412141" cy="181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0"/>
              </a:lnSpc>
            </a:pPr>
            <a:r>
              <a:rPr lang="en-US" sz="11320" spc="113">
                <a:solidFill>
                  <a:srgbClr val="3A332A"/>
                </a:solidFill>
                <a:latin typeface="League Gothic Bold"/>
              </a:rPr>
              <a:t>QUANTIDADE DE SUICÍDIOS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A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32521" y="2498277"/>
            <a:ext cx="8022958" cy="5769318"/>
          </a:xfrm>
          <a:custGeom>
            <a:avLst/>
            <a:gdLst/>
            <a:ahLst/>
            <a:cxnLst/>
            <a:rect r="r" b="b" t="t" l="l"/>
            <a:pathLst>
              <a:path h="5769318" w="8022958">
                <a:moveTo>
                  <a:pt x="0" y="0"/>
                </a:moveTo>
                <a:lnTo>
                  <a:pt x="8022958" y="0"/>
                </a:lnTo>
                <a:lnTo>
                  <a:pt x="8022958" y="5769319"/>
                </a:lnTo>
                <a:lnTo>
                  <a:pt x="0" y="5769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83935" y="971550"/>
            <a:ext cx="9320129" cy="104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500" spc="65">
                <a:solidFill>
                  <a:srgbClr val="3A332A"/>
                </a:solidFill>
                <a:latin typeface="League Gothic Bold"/>
              </a:rPr>
              <a:t>SUICÍDIOS / DEPRESSÃO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57505" y="8370850"/>
            <a:ext cx="1237299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">
                <a:solidFill>
                  <a:srgbClr val="161719"/>
                </a:solidFill>
                <a:latin typeface="League Gothic Bold"/>
              </a:rPr>
              <a:t>FIGURA 5 - UMA ANÁLISE MUNDIAL DO NÚMERO DE SUICÍDIOS E DEPRESSÕES ENTRE 2000 E 2018.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55180" y="2304854"/>
            <a:ext cx="8977640" cy="6278755"/>
          </a:xfrm>
          <a:custGeom>
            <a:avLst/>
            <a:gdLst/>
            <a:ahLst/>
            <a:cxnLst/>
            <a:rect r="r" b="b" t="t" l="l"/>
            <a:pathLst>
              <a:path h="6278755" w="8977640">
                <a:moveTo>
                  <a:pt x="0" y="0"/>
                </a:moveTo>
                <a:lnTo>
                  <a:pt x="8977640" y="0"/>
                </a:lnTo>
                <a:lnTo>
                  <a:pt x="8977640" y="6278755"/>
                </a:lnTo>
                <a:lnTo>
                  <a:pt x="0" y="627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99797" y="971550"/>
            <a:ext cx="9320129" cy="104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500" spc="65">
                <a:solidFill>
                  <a:srgbClr val="3A332A"/>
                </a:solidFill>
                <a:latin typeface="League Gothic Bold"/>
              </a:rPr>
              <a:t>SUICÍDIOS / DEPRESSÃO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57505" y="8516934"/>
            <a:ext cx="1237299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">
                <a:solidFill>
                  <a:srgbClr val="161719"/>
                </a:solidFill>
                <a:latin typeface="League Gothic Bold"/>
              </a:rPr>
              <a:t>FIGURA 6 - EVOLUÇÃO DO NÚMERO DE SUICÍDIOS E DEPRESSÕES NA NIGÉRIA ENTRE 2000 E 2018.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08714"/>
            <a:ext cx="16230600" cy="608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13"/>
              </a:lnSpc>
            </a:pPr>
            <a:r>
              <a:rPr lang="en-US" sz="2152" spc="495">
                <a:solidFill>
                  <a:srgbClr val="161719"/>
                </a:solidFill>
                <a:latin typeface="Raleway"/>
              </a:rPr>
              <a:t>De seguida, analisou-se a relação entre o consumo de substâncias psicoativas ilícitas e a prevalência de doenças mentais na população. Nos exemplos, pode observar os gráficos relativos às seguintes doenças:</a:t>
            </a:r>
          </a:p>
          <a:p>
            <a:pPr algn="just">
              <a:lnSpc>
                <a:spcPts val="3013"/>
              </a:lnSpc>
            </a:pPr>
          </a:p>
          <a:p>
            <a:pPr algn="just" marL="464764" indent="-232382" lvl="1">
              <a:lnSpc>
                <a:spcPts val="3013"/>
              </a:lnSpc>
              <a:buFont typeface="Arial"/>
              <a:buChar char="•"/>
            </a:pPr>
            <a:r>
              <a:rPr lang="en-US" sz="2152" spc="495">
                <a:solidFill>
                  <a:srgbClr val="161719"/>
                </a:solidFill>
                <a:latin typeface="Raleway"/>
              </a:rPr>
              <a:t>Perturbação bipolar;</a:t>
            </a:r>
          </a:p>
          <a:p>
            <a:pPr algn="just">
              <a:lnSpc>
                <a:spcPts val="3013"/>
              </a:lnSpc>
            </a:pPr>
          </a:p>
          <a:p>
            <a:pPr algn="just" marL="464764" indent="-232382" lvl="1">
              <a:lnSpc>
                <a:spcPts val="3013"/>
              </a:lnSpc>
              <a:buFont typeface="Arial"/>
              <a:buChar char="•"/>
            </a:pPr>
            <a:r>
              <a:rPr lang="en-US" sz="2152" spc="495">
                <a:solidFill>
                  <a:srgbClr val="161719"/>
                </a:solidFill>
                <a:latin typeface="Raleway"/>
              </a:rPr>
              <a:t>Esquizofrenia;</a:t>
            </a:r>
          </a:p>
          <a:p>
            <a:pPr algn="just">
              <a:lnSpc>
                <a:spcPts val="3013"/>
              </a:lnSpc>
            </a:pPr>
          </a:p>
          <a:p>
            <a:pPr algn="just" marL="464764" indent="-232382" lvl="1">
              <a:lnSpc>
                <a:spcPts val="3013"/>
              </a:lnSpc>
              <a:buFont typeface="Arial"/>
              <a:buChar char="•"/>
            </a:pPr>
            <a:r>
              <a:rPr lang="en-US" sz="2152" spc="495">
                <a:solidFill>
                  <a:srgbClr val="161719"/>
                </a:solidFill>
                <a:latin typeface="Raleway"/>
              </a:rPr>
              <a:t>Distúrbios alimentares.</a:t>
            </a:r>
          </a:p>
          <a:p>
            <a:pPr algn="just">
              <a:lnSpc>
                <a:spcPts val="3013"/>
              </a:lnSpc>
            </a:pPr>
          </a:p>
          <a:p>
            <a:pPr algn="just">
              <a:lnSpc>
                <a:spcPts val="3013"/>
              </a:lnSpc>
            </a:pPr>
          </a:p>
          <a:p>
            <a:pPr algn="just">
              <a:lnSpc>
                <a:spcPts val="3013"/>
              </a:lnSpc>
            </a:pPr>
            <a:r>
              <a:rPr lang="en-US" sz="2152" spc="495">
                <a:solidFill>
                  <a:srgbClr val="161719"/>
                </a:solidFill>
                <a:latin typeface="Raleway"/>
              </a:rPr>
              <a:t>Dentro das perturbações alimentares, não há diferenciação entre anorexia, bulimia, perturbação da compulsão alimentar e perturbações alimentares restritivas e evitantes, pelo que todas estas perturbações serão consideradas. </a:t>
            </a:r>
          </a:p>
          <a:p>
            <a:pPr algn="just">
              <a:lnSpc>
                <a:spcPts val="3013"/>
              </a:lnSpc>
            </a:pPr>
          </a:p>
          <a:p>
            <a:pPr algn="just">
              <a:lnSpc>
                <a:spcPts val="301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64331"/>
            <a:ext cx="11412141" cy="181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0"/>
              </a:lnSpc>
            </a:pPr>
            <a:r>
              <a:rPr lang="en-US" sz="11320" spc="113">
                <a:solidFill>
                  <a:srgbClr val="3A332A"/>
                </a:solidFill>
                <a:latin typeface="League Gothic Bold"/>
              </a:rPr>
              <a:t>CONSUMO DE DROGAS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7505" y="8337360"/>
            <a:ext cx="1237299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">
                <a:solidFill>
                  <a:srgbClr val="161719"/>
                </a:solidFill>
                <a:latin typeface="League Gothic Bold"/>
              </a:rPr>
              <a:t>FIGURA 7 - UMA ANÁLISE MUNDIAL DO CONSUMO DE DROGAS E CASOS DE BIPOLARIDADE  ENTRE 2000 E 2018.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83935" y="971550"/>
            <a:ext cx="9320129" cy="104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500" spc="65">
                <a:solidFill>
                  <a:srgbClr val="3A332A"/>
                </a:solidFill>
                <a:latin typeface="League Gothic Bold"/>
              </a:rPr>
              <a:t>CONSUMO DE DROGAS / BIPOLARIDADE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568319" y="2635956"/>
            <a:ext cx="9151361" cy="5579462"/>
          </a:xfrm>
          <a:custGeom>
            <a:avLst/>
            <a:gdLst/>
            <a:ahLst/>
            <a:cxnLst/>
            <a:rect r="r" b="b" t="t" l="l"/>
            <a:pathLst>
              <a:path h="5579462" w="9151361">
                <a:moveTo>
                  <a:pt x="0" y="0"/>
                </a:moveTo>
                <a:lnTo>
                  <a:pt x="9151362" y="0"/>
                </a:lnTo>
                <a:lnTo>
                  <a:pt x="9151362" y="5579463"/>
                </a:lnTo>
                <a:lnTo>
                  <a:pt x="0" y="5579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41483" y="2590804"/>
            <a:ext cx="9805034" cy="5567153"/>
          </a:xfrm>
          <a:custGeom>
            <a:avLst/>
            <a:gdLst/>
            <a:ahLst/>
            <a:cxnLst/>
            <a:rect r="r" b="b" t="t" l="l"/>
            <a:pathLst>
              <a:path h="5567153" w="9805034">
                <a:moveTo>
                  <a:pt x="0" y="0"/>
                </a:moveTo>
                <a:lnTo>
                  <a:pt x="9805034" y="0"/>
                </a:lnTo>
                <a:lnTo>
                  <a:pt x="9805034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57505" y="8337360"/>
            <a:ext cx="1237299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">
                <a:solidFill>
                  <a:srgbClr val="161719"/>
                </a:solidFill>
                <a:latin typeface="League Gothic Bold"/>
              </a:rPr>
              <a:t>FIGURA 8 - UMA ANÁLISE MUNDIAL DO CONSUMO DE DROGAS E CASOS DE ESQUIZOFRENIA  ENTRE 2000 E 2018.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56318" y="971550"/>
            <a:ext cx="12775365" cy="104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500" spc="65">
                <a:solidFill>
                  <a:srgbClr val="3A332A"/>
                </a:solidFill>
                <a:latin typeface="League Gothic Bold"/>
              </a:rPr>
              <a:t>CONSUMO DE DROGAS / CASOS DE ESQUIZOFRENIA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2455" y="2182961"/>
            <a:ext cx="9623090" cy="6056392"/>
          </a:xfrm>
          <a:custGeom>
            <a:avLst/>
            <a:gdLst/>
            <a:ahLst/>
            <a:cxnLst/>
            <a:rect r="r" b="b" t="t" l="l"/>
            <a:pathLst>
              <a:path h="6056392" w="9623090">
                <a:moveTo>
                  <a:pt x="0" y="0"/>
                </a:moveTo>
                <a:lnTo>
                  <a:pt x="9623090" y="0"/>
                </a:lnTo>
                <a:lnTo>
                  <a:pt x="9623090" y="6056393"/>
                </a:lnTo>
                <a:lnTo>
                  <a:pt x="0" y="60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36596" y="8337360"/>
            <a:ext cx="1401480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">
                <a:solidFill>
                  <a:srgbClr val="161719"/>
                </a:solidFill>
                <a:latin typeface="League Gothic Bold"/>
              </a:rPr>
              <a:t>FIGURA 9 - UMA ANÁLISE MUNDIAL DO CONSUMO DE DROGAS E CASOS DE DISTURBIOS ALIMENTARES ENTRE 2000 E 2018.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56318" y="971550"/>
            <a:ext cx="12775365" cy="104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500" spc="65">
                <a:solidFill>
                  <a:srgbClr val="3A332A"/>
                </a:solidFill>
                <a:latin typeface="League Gothic Bold"/>
              </a:rPr>
              <a:t>CONSUMO DE DROGAS / DISTURBIOS ALIMENTARES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CA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5217" y="735239"/>
            <a:ext cx="9097566" cy="165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10"/>
              </a:lnSpc>
            </a:pPr>
            <a:r>
              <a:rPr lang="en-US" sz="10320" spc="103">
                <a:solidFill>
                  <a:srgbClr val="3A332A"/>
                </a:solidFill>
                <a:latin typeface="League Gothic Bold"/>
              </a:rPr>
              <a:t>MOTIVAÇÃO E OBJETIVOS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959" y="4803632"/>
            <a:ext cx="15581341" cy="691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O objetivo deste trabalho é adquirir dados relacionados com a temática e moldá-los para uma melhor visualização e compreensão, podendo ser uma fonte de informação valiosa para o desenvolvimento de futuras estratégias de intervenção e políticas de saúde pública, de forma a contribuir para a qualidade de vida dos indivíduos afetados. </a:t>
            </a:r>
          </a:p>
          <a:p>
            <a:pPr algn="just">
              <a:lnSpc>
                <a:spcPts val="3920"/>
              </a:lnSpc>
            </a:pPr>
          </a:p>
          <a:p>
            <a:pPr algn="just" marL="522535" indent="-261268" lvl="1">
              <a:lnSpc>
                <a:spcPts val="3920"/>
              </a:lnSpc>
              <a:buFont typeface="Arial"/>
              <a:buChar char="•"/>
            </a:pPr>
            <a:r>
              <a:rPr lang="en-US" sz="2420" spc="72">
                <a:solidFill>
                  <a:srgbClr val="3A332A"/>
                </a:solidFill>
                <a:latin typeface="Raleway Bold"/>
              </a:rPr>
              <a:t>Base de dados</a:t>
            </a:r>
            <a:r>
              <a:rPr lang="en-US" sz="2420" spc="72">
                <a:solidFill>
                  <a:srgbClr val="3A332A"/>
                </a:solidFill>
                <a:latin typeface="Raleway"/>
              </a:rPr>
              <a:t> - MongoDB;</a:t>
            </a:r>
          </a:p>
          <a:p>
            <a:pPr algn="just" marL="522535" indent="-261268" lvl="1">
              <a:lnSpc>
                <a:spcPts val="3920"/>
              </a:lnSpc>
              <a:buFont typeface="Arial"/>
              <a:buChar char="•"/>
            </a:pPr>
            <a:r>
              <a:rPr lang="en-US" sz="2420" spc="72">
                <a:solidFill>
                  <a:srgbClr val="3A332A"/>
                </a:solidFill>
                <a:latin typeface="Raleway Bold"/>
              </a:rPr>
              <a:t>Processamento dos dados</a:t>
            </a:r>
            <a:r>
              <a:rPr lang="en-US" sz="2420" spc="72">
                <a:solidFill>
                  <a:srgbClr val="3A332A"/>
                </a:solidFill>
                <a:latin typeface="Raleway"/>
              </a:rPr>
              <a:t> - Python (Pandas e PySpark);</a:t>
            </a:r>
          </a:p>
          <a:p>
            <a:pPr algn="just" marL="522535" indent="-261268" lvl="1">
              <a:lnSpc>
                <a:spcPts val="3920"/>
              </a:lnSpc>
              <a:buFont typeface="Arial"/>
              <a:buChar char="•"/>
            </a:pPr>
            <a:r>
              <a:rPr lang="en-US" sz="2420" spc="72">
                <a:solidFill>
                  <a:srgbClr val="3A332A"/>
                </a:solidFill>
                <a:latin typeface="Raleway Bold"/>
              </a:rPr>
              <a:t>Visualização dos dados</a:t>
            </a:r>
            <a:r>
              <a:rPr lang="en-US" sz="2420" spc="72">
                <a:solidFill>
                  <a:srgbClr val="3A332A"/>
                </a:solidFill>
                <a:latin typeface="Raleway"/>
              </a:rPr>
              <a:t> - PowerBI.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77959" y="2886488"/>
            <a:ext cx="15581341" cy="151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</a:pPr>
            <a:r>
              <a:rPr lang="en-US" sz="3234" spc="743">
                <a:solidFill>
                  <a:srgbClr val="3A332A"/>
                </a:solidFill>
                <a:latin typeface="Bebas Neue Bold"/>
              </a:rPr>
              <a:t>A RELAÇÃO ENTRE A TOXICODEPENDÊNCIA E A SAÚDE MENTAL É UM PROBLEMA EMERGENTE QUE TEM VINDO A AUMENTAR DE FORMA CONSTANTE DESDE HÁ QUASE TRÊS DÉCADAS.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CCA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5217" y="735239"/>
            <a:ext cx="9097566" cy="165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10"/>
              </a:lnSpc>
            </a:pPr>
            <a:r>
              <a:rPr lang="en-US" sz="10320" spc="103">
                <a:solidFill>
                  <a:srgbClr val="3A332A"/>
                </a:solidFill>
                <a:latin typeface="League Gothic Bold"/>
              </a:rPr>
              <a:t>DISCUSSÃO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959" y="3332221"/>
            <a:ext cx="15581341" cy="345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Tal como neste trabalho, na bibliografia existem vários estudos que demonstram a relação entre estes dois fatores.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De acordo com [8], essa relação foi investigada em 183 países, sendo observada em ambos os sexos, independentemente do nível de renda do país. Também foi demonstrado, nos diversos grupos estudados, que a taxa de suicídio foi maior no sexo masculino, principalmente nos homens de meia-idade e idosos, muitas das vezes associados a casos de alcoolismo mais graves.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3330" y="2373458"/>
            <a:ext cx="15581341" cy="50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</a:pPr>
            <a:r>
              <a:rPr lang="en-US" sz="3234" spc="743">
                <a:solidFill>
                  <a:srgbClr val="3A332A"/>
                </a:solidFill>
                <a:latin typeface="Bebas Neue Bold"/>
              </a:rPr>
              <a:t>CONSUMO DE ÁLCOOL E SUICÍDIO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CCA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5217" y="735239"/>
            <a:ext cx="9097566" cy="165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10"/>
              </a:lnSpc>
            </a:pPr>
            <a:r>
              <a:rPr lang="en-US" sz="10320" spc="103">
                <a:solidFill>
                  <a:srgbClr val="3A332A"/>
                </a:solidFill>
                <a:latin typeface="League Gothic Bold"/>
              </a:rPr>
              <a:t>DISCUSSÃO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959" y="3332221"/>
            <a:ext cx="15581341" cy="394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Tal como acontece neste trabalho, de acordo com a literatura, os estudos têm demonstrado a relação entre o álcool e a depressão. 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Por exemplo, num estudo, esta correlação foi estudada tendo em conta a bidirecionalidade, onde durante 3 períodos, mais de 10.000 amostras foram observadas. Os resultados revelaram que o consumo de álcool em níveis prejudiciais estava associado a um aumento significativo do risco de depressão. Para além disso, foi tida em conta não só a quantidade de álcool consumida, mas também o padrão de consumo, sendo que quanto maior o nível, pior a situação [11]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3330" y="2373458"/>
            <a:ext cx="15581341" cy="50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</a:pPr>
            <a:r>
              <a:rPr lang="en-US" sz="3234" spc="743">
                <a:solidFill>
                  <a:srgbClr val="3A332A"/>
                </a:solidFill>
                <a:latin typeface="Bebas Neue Bold"/>
              </a:rPr>
              <a:t>CONSUMO DE ÁLCOOL E DEPRESSÃO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CCA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5217" y="735239"/>
            <a:ext cx="9097566" cy="165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10"/>
              </a:lnSpc>
            </a:pPr>
            <a:r>
              <a:rPr lang="en-US" sz="10320" spc="103">
                <a:solidFill>
                  <a:srgbClr val="3A332A"/>
                </a:solidFill>
                <a:latin typeface="League Gothic Bold"/>
              </a:rPr>
              <a:t>DISCUSSÃO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959" y="2971829"/>
            <a:ext cx="15581341" cy="691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Vários estudos demonstraram uma série de ligações entre o consumo de drogas e doenças mentais. 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Os distúrbios alimentares, por exemplo, como a bulimia, que ocorre principalmente em mulheres devido à pressão social, estão fortemente associadas ao consumo concomitante de substâncias como cigarros, diuréticos, eméticos e drogas ilícitas, com o objetivo principal de suprimir o apetite, controlar o peso ou induzir o vómito [13].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No que diz respeito à esquizofrenia, os estudos indicam que os doentes são mais vulneráveis ao consumo de substâncias ilícitas, principalmente devido a determinantes genéticos que contribuem para o risco de psicose e dependência [15].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De acordo com a literatura, a relação entre transtorno bipolar e uso de drogas é muito comum. Os pacientes são frequentemente hospitalizados com sinais precoces da doença, com um número mais significativo de episódios depressivos e tentativas de suicídio [17].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3330" y="2373458"/>
            <a:ext cx="15581341" cy="50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</a:pPr>
            <a:r>
              <a:rPr lang="en-US" sz="3234" spc="743">
                <a:solidFill>
                  <a:srgbClr val="3A332A"/>
                </a:solidFill>
                <a:latin typeface="Bebas Neue Bold"/>
              </a:rPr>
              <a:t>CONSUMO DE DROGAS E DOENÇAS MENTAIS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5217" y="658279"/>
            <a:ext cx="9097566" cy="165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10"/>
              </a:lnSpc>
            </a:pPr>
            <a:r>
              <a:rPr lang="en-US" sz="10320" spc="103">
                <a:solidFill>
                  <a:srgbClr val="3A332A"/>
                </a:solidFill>
                <a:latin typeface="League Gothic Bold"/>
              </a:rPr>
              <a:t>CONCLUSÃO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92817"/>
            <a:ext cx="16230600" cy="592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Após várias análises, é possível confirmar a ligação intrínseca entre estes parâmetros.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Chegou-se à conclusão que depressão contribui frequentemente para o consumo de substâncias psicoativas e de álcool, em busca de um alívio momentâneo que, com o tempo, pode agravar os sintomas depressivos, dificultando a recuperação do doente. Para além disso, o consumo excessivo de álcool acarreta um maior risco de comportamentos suicidas, juntamente com perturbações depressivas, 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420" spc="72">
                <a:solidFill>
                  <a:srgbClr val="3A332A"/>
                </a:solidFill>
                <a:latin typeface="Raleway"/>
              </a:rPr>
              <a:t>Assim, este projeto contribui para a sensibilização da opinião pública e para a criação de novas políticas de saúde pública. A criação de ambientes seguros e de apoio é essencial para quebrar este ciclo prejudicial. Estratégias de intervenção eficazes são vitais para promover a saúde mental, reduzir o abuso de substâncias e prevenir o suicídio, contribuindo para uma sociedade mais saudável e resiliente.</a:t>
            </a:r>
          </a:p>
          <a:p>
            <a:pPr algn="just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3A3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9850" y="4682697"/>
            <a:ext cx="11791950" cy="251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5"/>
              </a:lnSpc>
            </a:pPr>
            <a:r>
              <a:rPr lang="en-US" sz="19810" spc="198">
                <a:solidFill>
                  <a:srgbClr val="FFFFFF">
                    <a:alpha val="50980"/>
                  </a:srgbClr>
                </a:solidFill>
                <a:latin typeface="Bebas Neue Bold"/>
              </a:rPr>
              <a:t>OBRIGADO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3428" y="7697229"/>
            <a:ext cx="7477125" cy="1135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152" spc="495">
                <a:solidFill>
                  <a:srgbClr val="FFFFFF"/>
                </a:solidFill>
                <a:latin typeface="Bebas Neue"/>
              </a:rPr>
              <a:t>13</a:t>
            </a:r>
            <a:r>
              <a:rPr lang="en-US" sz="2152" spc="495">
                <a:solidFill>
                  <a:srgbClr val="FFFFFF"/>
                </a:solidFill>
                <a:latin typeface="Bebas Neue"/>
              </a:rPr>
              <a:t> DE JUNHO DE 2024</a:t>
            </a:r>
          </a:p>
          <a:p>
            <a:pPr algn="l">
              <a:lnSpc>
                <a:spcPts val="3013"/>
              </a:lnSpc>
            </a:pPr>
            <a:r>
              <a:rPr lang="en-US" sz="2152" spc="495">
                <a:solidFill>
                  <a:srgbClr val="FFFFFF"/>
                </a:solidFill>
                <a:latin typeface="Bebas Neue"/>
              </a:rPr>
              <a:t>CARLOS GOMES</a:t>
            </a:r>
          </a:p>
          <a:p>
            <a:pPr algn="l">
              <a:lnSpc>
                <a:spcPts val="3013"/>
              </a:lnSpc>
            </a:pPr>
            <a:r>
              <a:rPr lang="en-US" sz="2152" spc="495">
                <a:solidFill>
                  <a:srgbClr val="FFFFFF"/>
                </a:solidFill>
                <a:latin typeface="Bebas Neue"/>
              </a:rPr>
              <a:t>IAN ALVES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7930" y="933450"/>
            <a:ext cx="11412141" cy="181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0"/>
              </a:lnSpc>
            </a:pPr>
            <a:r>
              <a:rPr lang="en-US" sz="11320" spc="113">
                <a:solidFill>
                  <a:srgbClr val="3A332A"/>
                </a:solidFill>
                <a:latin typeface="League Gothic Bold"/>
              </a:rPr>
              <a:t>ESTADO DA ARTE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7930" y="3703999"/>
            <a:ext cx="15981557" cy="226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67"/>
              </a:lnSpc>
            </a:pPr>
            <a:r>
              <a:rPr lang="en-US" sz="2264" spc="67">
                <a:solidFill>
                  <a:srgbClr val="3A332A"/>
                </a:solidFill>
                <a:latin typeface="Raleway"/>
              </a:rPr>
              <a:t>As perturbações mentais são responsáveis por cerca de 14% do peso global das doenças em geral. Apesar deste número significativo, os sistemas de saúde não fornecem o apoio necessário para melhorar e desenvolver tratamentos eficazes. As perturbações mentais provocam “gatilhos” que contribuem para o aparecimento de comportamentos de risco e para uma menor capacidade de lidar com situações consideradas traumáticas/stressantes [1], como o abuso de substâncias lícitas e ilícitas e o suicídio.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7930" y="933450"/>
            <a:ext cx="11412141" cy="181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0"/>
              </a:lnSpc>
            </a:pPr>
            <a:r>
              <a:rPr lang="en-US" sz="11320" spc="113">
                <a:solidFill>
                  <a:srgbClr val="3A332A"/>
                </a:solidFill>
                <a:latin typeface="League Gothic Bold"/>
              </a:rPr>
              <a:t>ESTADO DA ARTE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248034"/>
            <a:ext cx="15981557" cy="591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7"/>
              </a:lnSpc>
            </a:pPr>
            <a:r>
              <a:rPr lang="en-US" sz="2264" spc="67">
                <a:solidFill>
                  <a:srgbClr val="3A332A"/>
                </a:solidFill>
                <a:latin typeface="Raleway Bold"/>
              </a:rPr>
              <a:t>Abuso de substâncias lícitas e ilícitas </a:t>
            </a:r>
          </a:p>
          <a:p>
            <a:pPr algn="l">
              <a:lnSpc>
                <a:spcPts val="3667"/>
              </a:lnSpc>
            </a:pPr>
            <a:r>
              <a:rPr lang="en-US" sz="2264" spc="67">
                <a:solidFill>
                  <a:srgbClr val="3A332A"/>
                </a:solidFill>
                <a:latin typeface="Raleway"/>
              </a:rPr>
              <a:t>O consumo de substâncias lícitas e ilícitas entre as pessoas com problemas de saúde mental, como a depressão, as perturbações psicóticas e as perturbações bipolares, está a tornar-se um problema cada vez mais comum.</a:t>
            </a:r>
            <a:r>
              <a:rPr lang="en-US" sz="2264" spc="67">
                <a:solidFill>
                  <a:srgbClr val="3A332A"/>
                </a:solidFill>
                <a:latin typeface="Raleway Bold"/>
              </a:rPr>
              <a:t> </a:t>
            </a:r>
            <a:r>
              <a:rPr lang="en-US" sz="2264" spc="67">
                <a:solidFill>
                  <a:srgbClr val="3A332A"/>
                </a:solidFill>
                <a:latin typeface="Raleway"/>
              </a:rPr>
              <a:t>Um estudo por exemplo, percebeu</a:t>
            </a:r>
            <a:r>
              <a:rPr lang="en-US" sz="2264" spc="67">
                <a:solidFill>
                  <a:srgbClr val="3A332A"/>
                </a:solidFill>
                <a:latin typeface="Raleway"/>
              </a:rPr>
              <a:t> que um grupo de participantes com perturbações mentais, foi analisado em relação ao consumo de substâncias e cerca de 54% dos sujeitos do estudo sofriam de depressão, enquanto os restantes (46%) tinham uma perturbação psicótica. </a:t>
            </a: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  <a:r>
              <a:rPr lang="en-US" sz="2264" spc="67">
                <a:solidFill>
                  <a:srgbClr val="3A332A"/>
                </a:solidFill>
                <a:latin typeface="Raleway Bold"/>
              </a:rPr>
              <a:t>Suicídio</a:t>
            </a:r>
          </a:p>
          <a:p>
            <a:pPr algn="just">
              <a:lnSpc>
                <a:spcPts val="3667"/>
              </a:lnSpc>
            </a:pPr>
            <a:r>
              <a:rPr lang="en-US" sz="2264" spc="67">
                <a:solidFill>
                  <a:srgbClr val="3A332A"/>
                </a:solidFill>
                <a:latin typeface="Raleway"/>
              </a:rPr>
              <a:t>O suicídio é um problema global e emergente, decorrente de várias complicações ao longo da vida de um indivíduo. Num estudo, por exemplo, foram identificados que metade dos indivíduos (51,3%) tinham sido diagnosticados com pelo menos um problema de saúde mental no ano anterior à sua morte. Este risco era mais elevado principalmente em indivíduos com perturbações do espetro da esquizofrenia, seguidas de bipolaridade, perturbações depressivas, perturbações de ansiedade e PHDA [6].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CCA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17072" y="1314450"/>
            <a:ext cx="5653856" cy="143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14"/>
              </a:lnSpc>
            </a:pPr>
            <a:r>
              <a:rPr lang="en-US" sz="11320" spc="113">
                <a:solidFill>
                  <a:srgbClr val="161719">
                    <a:alpha val="50980"/>
                  </a:srgbClr>
                </a:solidFill>
                <a:latin typeface="League Gothic Bold"/>
              </a:rPr>
              <a:t>METODOLOGIA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33334"/>
            <a:ext cx="16230600" cy="866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"/>
              </a:rPr>
              <a:t>Foram recolhidas as informações consideradas úteis para a comparação dos temas em análise:</a:t>
            </a: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 Bold"/>
              </a:rPr>
              <a:t>Quantidade de casos de Doença Mental (cada 100.000 habitantes)</a:t>
            </a:r>
          </a:p>
          <a:p>
            <a:pPr algn="l">
              <a:lnSpc>
                <a:spcPts val="3667"/>
              </a:lnSpc>
            </a:pPr>
            <a:r>
              <a:rPr lang="en-US" sz="2264" spc="67" u="sng">
                <a:solidFill>
                  <a:srgbClr val="161719"/>
                </a:solidFill>
                <a:latin typeface="Raleway"/>
              </a:rPr>
              <a:t>(https://ourworldindata.org/grapher/burden-disease-from-each-mental-ill-ness)</a:t>
            </a: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 Bold"/>
              </a:rPr>
              <a:t>Uso de Drogas (%)</a:t>
            </a:r>
          </a:p>
          <a:p>
            <a:pPr algn="l">
              <a:lnSpc>
                <a:spcPts val="3667"/>
              </a:lnSpc>
            </a:pPr>
            <a:r>
              <a:rPr lang="en-US" sz="2264" spc="67" u="sng">
                <a:solidFill>
                  <a:srgbClr val="161719"/>
                </a:solidFill>
                <a:latin typeface="Raleway"/>
              </a:rPr>
              <a:t>(https://ourworldindata.org/grapher/share-with-drug-use-disorders)</a:t>
            </a: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 Bold"/>
              </a:rPr>
              <a:t>Quantidade de Suicídios</a:t>
            </a:r>
          </a:p>
          <a:p>
            <a:pPr algn="l">
              <a:lnSpc>
                <a:spcPts val="3667"/>
              </a:lnSpc>
            </a:pPr>
            <a:r>
              <a:rPr lang="en-US" sz="2264" spc="67" u="sng">
                <a:solidFill>
                  <a:srgbClr val="161719"/>
                </a:solidFill>
                <a:latin typeface="Raleway"/>
              </a:rPr>
              <a:t>(https://ourworldindata.org/grapher/death-rate-from-suicides-gho)</a:t>
            </a: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 Bold"/>
              </a:rPr>
              <a:t>Consumo de Álcool per capita (l)</a:t>
            </a:r>
          </a:p>
          <a:p>
            <a:pPr algn="l">
              <a:lnSpc>
                <a:spcPts val="3667"/>
              </a:lnSpc>
            </a:pPr>
            <a:r>
              <a:rPr lang="en-US" sz="2264" spc="67" u="sng">
                <a:solidFill>
                  <a:srgbClr val="161719"/>
                </a:solidFill>
                <a:latin typeface="Raleway"/>
              </a:rPr>
              <a:t>(https://ourworldindata.org/grapher/total-alcohol-consumption-per-capita-litres-of-pure-alcohol)</a:t>
            </a: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CCA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17072" y="1314450"/>
            <a:ext cx="5653856" cy="143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14"/>
              </a:lnSpc>
            </a:pPr>
            <a:r>
              <a:rPr lang="en-US" sz="11320" spc="113">
                <a:solidFill>
                  <a:srgbClr val="161719">
                    <a:alpha val="50980"/>
                  </a:srgbClr>
                </a:solidFill>
                <a:latin typeface="League Gothic Bold"/>
              </a:rPr>
              <a:t>METODOLOGIA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33334"/>
            <a:ext cx="16230600" cy="9118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 Bold"/>
              </a:rPr>
              <a:t>Armazenamento dos Dados</a:t>
            </a:r>
          </a:p>
          <a:p>
            <a:pPr algn="just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"/>
              </a:rPr>
              <a:t>Após a recolha dos dados, decidiu-se utilizar o MongoDB para os armazenar. A capacidade do MongoDB para lidar com grandes volumes de dados e a sua compatibilidade com o Power BI, facilita a integração de dados para análises futuras.</a:t>
            </a:r>
          </a:p>
          <a:p>
            <a:pPr algn="just">
              <a:lnSpc>
                <a:spcPts val="3667"/>
              </a:lnSpc>
            </a:pPr>
          </a:p>
          <a:p>
            <a:pPr algn="just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 Bold"/>
              </a:rPr>
              <a:t>Tratamento dos Dados</a:t>
            </a:r>
          </a:p>
          <a:p>
            <a:pPr algn="just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"/>
              </a:rPr>
              <a:t>Os dados foram processados e transformados para garantir a sua qualidade para análise. Os valores nulos e/ou em falta foram identificados e removidos, as colunas e linhas que não eram relevantes para a análise foram eliminadas e os dados foram normalizados para facilitar a comparação entre diferentes conjuntos de dados.</a:t>
            </a:r>
          </a:p>
          <a:p>
            <a:pPr algn="just">
              <a:lnSpc>
                <a:spcPts val="3667"/>
              </a:lnSpc>
            </a:pPr>
          </a:p>
          <a:p>
            <a:pPr algn="just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 Bold"/>
              </a:rPr>
              <a:t>Visualização e análise</a:t>
            </a:r>
          </a:p>
          <a:p>
            <a:pPr algn="just">
              <a:lnSpc>
                <a:spcPts val="3667"/>
              </a:lnSpc>
            </a:pPr>
            <a:r>
              <a:rPr lang="en-US" sz="2264" spc="67">
                <a:solidFill>
                  <a:srgbClr val="161719"/>
                </a:solidFill>
                <a:latin typeface="Raleway"/>
              </a:rPr>
              <a:t>Após o processamento dos dados, os recursos do Power BI foram utilizados para construir e visualizar gráficos que contribuíram para a análise dos dados. Estas visualizações foram essenciais para comparações, identificação de padrões, tendências e relações entre conjuntos de dados.</a:t>
            </a: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</a:p>
          <a:p>
            <a:pPr algn="l">
              <a:lnSpc>
                <a:spcPts val="366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99183"/>
            <a:ext cx="16230600" cy="502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27"/>
              </a:lnSpc>
              <a:spcBef>
                <a:spcPct val="0"/>
              </a:spcBef>
            </a:pPr>
            <a:r>
              <a:rPr lang="en-US" sz="2019" spc="464">
                <a:solidFill>
                  <a:srgbClr val="161719"/>
                </a:solidFill>
                <a:latin typeface="Raleway"/>
              </a:rPr>
              <a:t>Os gráficos serão apresentados à escala global, abrangendo 178 países entre 2000 e 2018.</a:t>
            </a:r>
          </a:p>
          <a:p>
            <a:pPr algn="just">
              <a:lnSpc>
                <a:spcPts val="2827"/>
              </a:lnSpc>
              <a:spcBef>
                <a:spcPct val="0"/>
              </a:spcBef>
            </a:pPr>
          </a:p>
          <a:p>
            <a:pPr algn="just">
              <a:lnSpc>
                <a:spcPts val="2827"/>
              </a:lnSpc>
              <a:spcBef>
                <a:spcPct val="0"/>
              </a:spcBef>
            </a:pPr>
            <a:r>
              <a:rPr lang="en-US" sz="2019" spc="464">
                <a:solidFill>
                  <a:srgbClr val="161719"/>
                </a:solidFill>
                <a:latin typeface="Raleway"/>
              </a:rPr>
              <a:t>No entanto, esta análise geral pode muitas vezes não ser a mais exata devido à presença de fatores externos como guerras, crises económicas e catástrofes naturais. </a:t>
            </a:r>
          </a:p>
          <a:p>
            <a:pPr algn="just">
              <a:lnSpc>
                <a:spcPts val="2827"/>
              </a:lnSpc>
              <a:spcBef>
                <a:spcPct val="0"/>
              </a:spcBef>
            </a:pPr>
          </a:p>
          <a:p>
            <a:pPr algn="just">
              <a:lnSpc>
                <a:spcPts val="2827"/>
              </a:lnSpc>
              <a:spcBef>
                <a:spcPct val="0"/>
              </a:spcBef>
            </a:pPr>
            <a:r>
              <a:rPr lang="en-US" sz="2019" spc="464">
                <a:solidFill>
                  <a:srgbClr val="161719"/>
                </a:solidFill>
                <a:latin typeface="Raleway"/>
              </a:rPr>
              <a:t>Assim, embora não seja possível eliminar completamente este “ruído”, de forma a reduzir a interferência de outras variáveis que podem afetar o desempenho dos parâmetros em análise, optou-se também, sempre que necessário, por analisar três países individualmente.</a:t>
            </a:r>
          </a:p>
          <a:p>
            <a:pPr algn="just">
              <a:lnSpc>
                <a:spcPts val="2827"/>
              </a:lnSpc>
              <a:spcBef>
                <a:spcPct val="0"/>
              </a:spcBef>
            </a:pPr>
          </a:p>
          <a:p>
            <a:pPr algn="just" marL="436085" indent="-218042" lvl="1">
              <a:lnSpc>
                <a:spcPts val="2827"/>
              </a:lnSpc>
              <a:buFont typeface="Arial"/>
              <a:buChar char="•"/>
            </a:pPr>
            <a:r>
              <a:rPr lang="en-US" sz="2019" spc="464">
                <a:solidFill>
                  <a:srgbClr val="161719"/>
                </a:solidFill>
                <a:latin typeface="Raleway"/>
              </a:rPr>
              <a:t>Nigeria;</a:t>
            </a:r>
          </a:p>
          <a:p>
            <a:pPr algn="just">
              <a:lnSpc>
                <a:spcPts val="2827"/>
              </a:lnSpc>
              <a:spcBef>
                <a:spcPct val="0"/>
              </a:spcBef>
            </a:pPr>
          </a:p>
          <a:p>
            <a:pPr algn="just" marL="436085" indent="-218042" lvl="1">
              <a:lnSpc>
                <a:spcPts val="2827"/>
              </a:lnSpc>
              <a:buFont typeface="Arial"/>
              <a:buChar char="•"/>
            </a:pPr>
            <a:r>
              <a:rPr lang="en-US" sz="2019" spc="464">
                <a:solidFill>
                  <a:srgbClr val="161719"/>
                </a:solidFill>
                <a:latin typeface="Raleway"/>
              </a:rPr>
              <a:t>Marrocos</a:t>
            </a:r>
            <a:r>
              <a:rPr lang="en-US" sz="2019" spc="464">
                <a:solidFill>
                  <a:srgbClr val="161719"/>
                </a:solidFill>
                <a:latin typeface="Raleway"/>
              </a:rPr>
              <a:t>;</a:t>
            </a:r>
          </a:p>
          <a:p>
            <a:pPr algn="just">
              <a:lnSpc>
                <a:spcPts val="2827"/>
              </a:lnSpc>
              <a:spcBef>
                <a:spcPct val="0"/>
              </a:spcBef>
            </a:pPr>
          </a:p>
          <a:p>
            <a:pPr algn="just" marL="436085" indent="-218042" lvl="1">
              <a:lnSpc>
                <a:spcPts val="2827"/>
              </a:lnSpc>
              <a:buFont typeface="Arial"/>
              <a:buChar char="•"/>
            </a:pPr>
            <a:r>
              <a:rPr lang="en-US" sz="2019" spc="464">
                <a:solidFill>
                  <a:srgbClr val="161719"/>
                </a:solidFill>
                <a:latin typeface="Raleway"/>
              </a:rPr>
              <a:t>Macedónia do Norte</a:t>
            </a:r>
            <a:r>
              <a:rPr lang="en-US" sz="2019" spc="464">
                <a:solidFill>
                  <a:srgbClr val="161719"/>
                </a:solidFill>
                <a:latin typeface="Raleway"/>
              </a:rPr>
              <a:t>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11412141" cy="181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0"/>
              </a:lnSpc>
            </a:pPr>
            <a:r>
              <a:rPr lang="en-US" sz="11320" spc="113">
                <a:solidFill>
                  <a:srgbClr val="3A332A"/>
                </a:solidFill>
                <a:latin typeface="League Gothic Bold"/>
              </a:rPr>
              <a:t>RESULTADOS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C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99189"/>
            <a:ext cx="15759146" cy="407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6"/>
              </a:lnSpc>
            </a:pPr>
            <a:r>
              <a:rPr lang="en-US" sz="2090" spc="480">
                <a:solidFill>
                  <a:srgbClr val="161719"/>
                </a:solidFill>
                <a:latin typeface="Raleway"/>
              </a:rPr>
              <a:t>O consumo excessivo de álcool está teoricamente associado a algum tipo de problema momentâneo que afeta o indivíduo. Por esta razão, escolheram-se outros parâmetros que também podem estar relacionados com estes problemas, com o objetivo de encontrar alguma correlação entre os dois. </a:t>
            </a:r>
          </a:p>
          <a:p>
            <a:pPr algn="just">
              <a:lnSpc>
                <a:spcPts val="2926"/>
              </a:lnSpc>
            </a:pPr>
          </a:p>
          <a:p>
            <a:pPr algn="just">
              <a:lnSpc>
                <a:spcPts val="2926"/>
              </a:lnSpc>
            </a:pPr>
            <a:r>
              <a:rPr lang="en-US" sz="2090" spc="480">
                <a:solidFill>
                  <a:srgbClr val="161719"/>
                </a:solidFill>
                <a:latin typeface="Raleway"/>
              </a:rPr>
              <a:t>Assim, as correlações em análise serão:</a:t>
            </a:r>
          </a:p>
          <a:p>
            <a:pPr algn="just">
              <a:lnSpc>
                <a:spcPts val="2926"/>
              </a:lnSpc>
            </a:pPr>
          </a:p>
          <a:p>
            <a:pPr algn="just" marL="451264" indent="-225632" lvl="1">
              <a:lnSpc>
                <a:spcPts val="2926"/>
              </a:lnSpc>
              <a:buFont typeface="Arial"/>
              <a:buChar char="•"/>
            </a:pPr>
            <a:r>
              <a:rPr lang="en-US" sz="2090" spc="480">
                <a:solidFill>
                  <a:srgbClr val="161719"/>
                </a:solidFill>
                <a:latin typeface="Raleway"/>
              </a:rPr>
              <a:t>Consumo de álcool / Número de Suicídios;</a:t>
            </a:r>
          </a:p>
          <a:p>
            <a:pPr algn="just" marL="451264" indent="-225632" lvl="1">
              <a:lnSpc>
                <a:spcPts val="2926"/>
              </a:lnSpc>
              <a:buFont typeface="Arial"/>
              <a:buChar char="•"/>
            </a:pPr>
            <a:r>
              <a:rPr lang="en-US" sz="2090" spc="480">
                <a:solidFill>
                  <a:srgbClr val="161719"/>
                </a:solidFill>
                <a:latin typeface="Raleway"/>
              </a:rPr>
              <a:t>Consumo de álcool / Número de Depressões.</a:t>
            </a:r>
          </a:p>
          <a:p>
            <a:pPr algn="just">
              <a:lnSpc>
                <a:spcPts val="2926"/>
              </a:lnSpc>
            </a:pPr>
          </a:p>
          <a:p>
            <a:pPr algn="just">
              <a:lnSpc>
                <a:spcPts val="292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64331"/>
            <a:ext cx="11412141" cy="181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0"/>
              </a:lnSpc>
            </a:pPr>
            <a:r>
              <a:rPr lang="en-US" sz="11320" spc="113">
                <a:solidFill>
                  <a:srgbClr val="3A332A"/>
                </a:solidFill>
                <a:latin typeface="League Gothic Bold"/>
              </a:rPr>
              <a:t>CONSUMO DE ÁLCOOL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A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9797" y="971550"/>
            <a:ext cx="9320129" cy="104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500" spc="65">
                <a:solidFill>
                  <a:srgbClr val="3A332A"/>
                </a:solidFill>
                <a:latin typeface="League Gothic Bold"/>
              </a:rPr>
              <a:t>CONSUMO DE ÁLCOOL / SUICIDIOS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446581" y="2678723"/>
            <a:ext cx="9394839" cy="5522365"/>
          </a:xfrm>
          <a:custGeom>
            <a:avLst/>
            <a:gdLst/>
            <a:ahLst/>
            <a:cxnLst/>
            <a:rect r="r" b="b" t="t" l="l"/>
            <a:pathLst>
              <a:path h="5522365" w="9394839">
                <a:moveTo>
                  <a:pt x="0" y="0"/>
                </a:moveTo>
                <a:lnTo>
                  <a:pt x="9394838" y="0"/>
                </a:lnTo>
                <a:lnTo>
                  <a:pt x="9394838" y="5522365"/>
                </a:lnTo>
                <a:lnTo>
                  <a:pt x="0" y="5522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2957505" y="8372996"/>
            <a:ext cx="1237299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">
                <a:solidFill>
                  <a:srgbClr val="161719"/>
                </a:solidFill>
                <a:latin typeface="League Gothic Bold"/>
              </a:rPr>
              <a:t>FIGURA 1 - </a:t>
            </a:r>
            <a:r>
              <a:rPr lang="en-US" sz="3000" spc="30">
                <a:solidFill>
                  <a:srgbClr val="161719"/>
                </a:solidFill>
                <a:latin typeface="League Gothic"/>
              </a:rPr>
              <a:t>UMA ANÁLISE MUNDIAL DO CONSUMO DE ÁLCOOL E DO NÚMERO DE SUICÍDIOS ENTRE 2000 E 2018.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DAGHxAFMmhY</dc:identifier>
  <dcterms:modified xsi:type="dcterms:W3CDTF">2011-08-01T06:04:30Z</dcterms:modified>
  <cp:revision>1</cp:revision>
  <dc:title>Apresentação do Café da Esquina</dc:title>
</cp:coreProperties>
</file>