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arlow" panose="00000500000000000000" pitchFamily="2" charset="0"/>
      <p:regular r:id="rId19"/>
    </p:embeddedFont>
    <p:embeddedFont>
      <p:font typeface="Barlow Bold" panose="00000800000000000000" charset="0"/>
      <p:regular r:id="rId20"/>
    </p:embeddedFont>
    <p:embeddedFont>
      <p:font typeface="Open Sans" panose="020B0606030504020204" pitchFamily="34" charset="0"/>
      <p:regular r:id="rId21"/>
    </p:embeddedFont>
    <p:embeddedFont>
      <p:font typeface="Open Sans Light" panose="020B0306030504020204" pitchFamily="3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F44CC-DDEF-42E7-A659-F4DE08CE2B50}" v="3" dt="2024-06-04T15:54:58.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Machado" userId="145b134fa90c4f16" providerId="LiveId" clId="{61EF44CC-DDEF-42E7-A659-F4DE08CE2B50}"/>
    <pc:docChg chg="undo redo custSel modSld">
      <pc:chgData name="Ian Machado" userId="145b134fa90c4f16" providerId="LiveId" clId="{61EF44CC-DDEF-42E7-A659-F4DE08CE2B50}" dt="2024-06-04T15:54:58.491" v="217"/>
      <pc:docMkLst>
        <pc:docMk/>
      </pc:docMkLst>
      <pc:sldChg chg="modSp mod">
        <pc:chgData name="Ian Machado" userId="145b134fa90c4f16" providerId="LiveId" clId="{61EF44CC-DDEF-42E7-A659-F4DE08CE2B50}" dt="2024-06-04T15:34:12.936" v="9" actId="1076"/>
        <pc:sldMkLst>
          <pc:docMk/>
          <pc:sldMk cId="0" sldId="257"/>
        </pc:sldMkLst>
        <pc:spChg chg="mod">
          <ac:chgData name="Ian Machado" userId="145b134fa90c4f16" providerId="LiveId" clId="{61EF44CC-DDEF-42E7-A659-F4DE08CE2B50}" dt="2024-06-04T15:34:12.936" v="9" actId="1076"/>
          <ac:spMkLst>
            <pc:docMk/>
            <pc:sldMk cId="0" sldId="257"/>
            <ac:spMk id="2" creationId="{00000000-0000-0000-0000-000000000000}"/>
          </ac:spMkLst>
        </pc:spChg>
        <pc:spChg chg="mod">
          <ac:chgData name="Ian Machado" userId="145b134fa90c4f16" providerId="LiveId" clId="{61EF44CC-DDEF-42E7-A659-F4DE08CE2B50}" dt="2024-06-04T15:32:18.836" v="0" actId="255"/>
          <ac:spMkLst>
            <pc:docMk/>
            <pc:sldMk cId="0" sldId="257"/>
            <ac:spMk id="3" creationId="{00000000-0000-0000-0000-000000000000}"/>
          </ac:spMkLst>
        </pc:spChg>
      </pc:sldChg>
      <pc:sldChg chg="modSp mod">
        <pc:chgData name="Ian Machado" userId="145b134fa90c4f16" providerId="LiveId" clId="{61EF44CC-DDEF-42E7-A659-F4DE08CE2B50}" dt="2024-06-04T15:36:30.593" v="31" actId="1076"/>
        <pc:sldMkLst>
          <pc:docMk/>
          <pc:sldMk cId="0" sldId="258"/>
        </pc:sldMkLst>
        <pc:spChg chg="mod">
          <ac:chgData name="Ian Machado" userId="145b134fa90c4f16" providerId="LiveId" clId="{61EF44CC-DDEF-42E7-A659-F4DE08CE2B50}" dt="2024-06-04T15:35:04.820" v="17" actId="14100"/>
          <ac:spMkLst>
            <pc:docMk/>
            <pc:sldMk cId="0" sldId="258"/>
            <ac:spMk id="4" creationId="{00000000-0000-0000-0000-000000000000}"/>
          </ac:spMkLst>
        </pc:spChg>
        <pc:spChg chg="mod">
          <ac:chgData name="Ian Machado" userId="145b134fa90c4f16" providerId="LiveId" clId="{61EF44CC-DDEF-42E7-A659-F4DE08CE2B50}" dt="2024-06-04T15:35:25.313" v="20" actId="1076"/>
          <ac:spMkLst>
            <pc:docMk/>
            <pc:sldMk cId="0" sldId="258"/>
            <ac:spMk id="5" creationId="{00000000-0000-0000-0000-000000000000}"/>
          </ac:spMkLst>
        </pc:spChg>
        <pc:spChg chg="mod">
          <ac:chgData name="Ian Machado" userId="145b134fa90c4f16" providerId="LiveId" clId="{61EF44CC-DDEF-42E7-A659-F4DE08CE2B50}" dt="2024-06-04T15:33:23.539" v="4" actId="1076"/>
          <ac:spMkLst>
            <pc:docMk/>
            <pc:sldMk cId="0" sldId="258"/>
            <ac:spMk id="6" creationId="{00000000-0000-0000-0000-000000000000}"/>
          </ac:spMkLst>
        </pc:spChg>
        <pc:spChg chg="mod">
          <ac:chgData name="Ian Machado" userId="145b134fa90c4f16" providerId="LiveId" clId="{61EF44CC-DDEF-42E7-A659-F4DE08CE2B50}" dt="2024-06-04T15:34:44.526" v="14" actId="1076"/>
          <ac:spMkLst>
            <pc:docMk/>
            <pc:sldMk cId="0" sldId="258"/>
            <ac:spMk id="8" creationId="{00000000-0000-0000-0000-000000000000}"/>
          </ac:spMkLst>
        </pc:spChg>
        <pc:spChg chg="mod">
          <ac:chgData name="Ian Machado" userId="145b134fa90c4f16" providerId="LiveId" clId="{61EF44CC-DDEF-42E7-A659-F4DE08CE2B50}" dt="2024-06-04T15:35:15.165" v="18" actId="1076"/>
          <ac:spMkLst>
            <pc:docMk/>
            <pc:sldMk cId="0" sldId="258"/>
            <ac:spMk id="9" creationId="{00000000-0000-0000-0000-000000000000}"/>
          </ac:spMkLst>
        </pc:spChg>
        <pc:spChg chg="mod">
          <ac:chgData name="Ian Machado" userId="145b134fa90c4f16" providerId="LiveId" clId="{61EF44CC-DDEF-42E7-A659-F4DE08CE2B50}" dt="2024-06-04T15:34:55.866" v="15" actId="1076"/>
          <ac:spMkLst>
            <pc:docMk/>
            <pc:sldMk cId="0" sldId="258"/>
            <ac:spMk id="10" creationId="{00000000-0000-0000-0000-000000000000}"/>
          </ac:spMkLst>
        </pc:spChg>
        <pc:spChg chg="mod">
          <ac:chgData name="Ian Machado" userId="145b134fa90c4f16" providerId="LiveId" clId="{61EF44CC-DDEF-42E7-A659-F4DE08CE2B50}" dt="2024-06-04T15:35:39.577" v="23" actId="1076"/>
          <ac:spMkLst>
            <pc:docMk/>
            <pc:sldMk cId="0" sldId="258"/>
            <ac:spMk id="11" creationId="{00000000-0000-0000-0000-000000000000}"/>
          </ac:spMkLst>
        </pc:spChg>
        <pc:spChg chg="mod">
          <ac:chgData name="Ian Machado" userId="145b134fa90c4f16" providerId="LiveId" clId="{61EF44CC-DDEF-42E7-A659-F4DE08CE2B50}" dt="2024-06-04T15:36:30.593" v="31" actId="1076"/>
          <ac:spMkLst>
            <pc:docMk/>
            <pc:sldMk cId="0" sldId="258"/>
            <ac:spMk id="12" creationId="{00000000-0000-0000-0000-000000000000}"/>
          </ac:spMkLst>
        </pc:spChg>
      </pc:sldChg>
      <pc:sldChg chg="modSp mod">
        <pc:chgData name="Ian Machado" userId="145b134fa90c4f16" providerId="LiveId" clId="{61EF44CC-DDEF-42E7-A659-F4DE08CE2B50}" dt="2024-06-04T15:37:38.671" v="44" actId="255"/>
        <pc:sldMkLst>
          <pc:docMk/>
          <pc:sldMk cId="0" sldId="259"/>
        </pc:sldMkLst>
        <pc:spChg chg="mod">
          <ac:chgData name="Ian Machado" userId="145b134fa90c4f16" providerId="LiveId" clId="{61EF44CC-DDEF-42E7-A659-F4DE08CE2B50}" dt="2024-06-04T15:37:20.925" v="41" actId="1076"/>
          <ac:spMkLst>
            <pc:docMk/>
            <pc:sldMk cId="0" sldId="259"/>
            <ac:spMk id="4" creationId="{00000000-0000-0000-0000-000000000000}"/>
          </ac:spMkLst>
        </pc:spChg>
        <pc:spChg chg="mod">
          <ac:chgData name="Ian Machado" userId="145b134fa90c4f16" providerId="LiveId" clId="{61EF44CC-DDEF-42E7-A659-F4DE08CE2B50}" dt="2024-06-04T15:36:49.666" v="34" actId="1076"/>
          <ac:spMkLst>
            <pc:docMk/>
            <pc:sldMk cId="0" sldId="259"/>
            <ac:spMk id="5" creationId="{00000000-0000-0000-0000-000000000000}"/>
          </ac:spMkLst>
        </pc:spChg>
        <pc:spChg chg="mod">
          <ac:chgData name="Ian Machado" userId="145b134fa90c4f16" providerId="LiveId" clId="{61EF44CC-DDEF-42E7-A659-F4DE08CE2B50}" dt="2024-06-04T15:37:38.671" v="44" actId="255"/>
          <ac:spMkLst>
            <pc:docMk/>
            <pc:sldMk cId="0" sldId="259"/>
            <ac:spMk id="7" creationId="{00000000-0000-0000-0000-000000000000}"/>
          </ac:spMkLst>
        </pc:spChg>
        <pc:spChg chg="mod">
          <ac:chgData name="Ian Machado" userId="145b134fa90c4f16" providerId="LiveId" clId="{61EF44CC-DDEF-42E7-A659-F4DE08CE2B50}" dt="2024-06-04T15:37:28.763" v="43" actId="1076"/>
          <ac:spMkLst>
            <pc:docMk/>
            <pc:sldMk cId="0" sldId="259"/>
            <ac:spMk id="8" creationId="{00000000-0000-0000-0000-000000000000}"/>
          </ac:spMkLst>
        </pc:spChg>
        <pc:spChg chg="mod">
          <ac:chgData name="Ian Machado" userId="145b134fa90c4f16" providerId="LiveId" clId="{61EF44CC-DDEF-42E7-A659-F4DE08CE2B50}" dt="2024-06-04T15:37:08.839" v="38" actId="1076"/>
          <ac:spMkLst>
            <pc:docMk/>
            <pc:sldMk cId="0" sldId="259"/>
            <ac:spMk id="9" creationId="{00000000-0000-0000-0000-000000000000}"/>
          </ac:spMkLst>
        </pc:spChg>
      </pc:sldChg>
      <pc:sldChg chg="modSp mod">
        <pc:chgData name="Ian Machado" userId="145b134fa90c4f16" providerId="LiveId" clId="{61EF44CC-DDEF-42E7-A659-F4DE08CE2B50}" dt="2024-06-04T15:40:01.157" v="65" actId="1076"/>
        <pc:sldMkLst>
          <pc:docMk/>
          <pc:sldMk cId="0" sldId="260"/>
        </pc:sldMkLst>
        <pc:spChg chg="mod">
          <ac:chgData name="Ian Machado" userId="145b134fa90c4f16" providerId="LiveId" clId="{61EF44CC-DDEF-42E7-A659-F4DE08CE2B50}" dt="2024-06-04T15:38:14.054" v="50" actId="1076"/>
          <ac:spMkLst>
            <pc:docMk/>
            <pc:sldMk cId="0" sldId="260"/>
            <ac:spMk id="6" creationId="{00000000-0000-0000-0000-000000000000}"/>
          </ac:spMkLst>
        </pc:spChg>
        <pc:spChg chg="mod">
          <ac:chgData name="Ian Machado" userId="145b134fa90c4f16" providerId="LiveId" clId="{61EF44CC-DDEF-42E7-A659-F4DE08CE2B50}" dt="2024-06-04T15:38:26.934" v="52" actId="1076"/>
          <ac:spMkLst>
            <pc:docMk/>
            <pc:sldMk cId="0" sldId="260"/>
            <ac:spMk id="7" creationId="{00000000-0000-0000-0000-000000000000}"/>
          </ac:spMkLst>
        </pc:spChg>
        <pc:spChg chg="mod">
          <ac:chgData name="Ian Machado" userId="145b134fa90c4f16" providerId="LiveId" clId="{61EF44CC-DDEF-42E7-A659-F4DE08CE2B50}" dt="2024-06-04T15:39:56.317" v="64" actId="1076"/>
          <ac:spMkLst>
            <pc:docMk/>
            <pc:sldMk cId="0" sldId="260"/>
            <ac:spMk id="9" creationId="{00000000-0000-0000-0000-000000000000}"/>
          </ac:spMkLst>
        </pc:spChg>
        <pc:graphicFrameChg chg="mod modGraphic">
          <ac:chgData name="Ian Machado" userId="145b134fa90c4f16" providerId="LiveId" clId="{61EF44CC-DDEF-42E7-A659-F4DE08CE2B50}" dt="2024-06-04T15:40:01.157" v="65" actId="1076"/>
          <ac:graphicFrameMkLst>
            <pc:docMk/>
            <pc:sldMk cId="0" sldId="260"/>
            <ac:graphicFrameMk id="8" creationId="{00000000-0000-0000-0000-000000000000}"/>
          </ac:graphicFrameMkLst>
        </pc:graphicFrameChg>
        <pc:picChg chg="mod">
          <ac:chgData name="Ian Machado" userId="145b134fa90c4f16" providerId="LiveId" clId="{61EF44CC-DDEF-42E7-A659-F4DE08CE2B50}" dt="2024-06-04T15:38:31.330" v="53" actId="1076"/>
          <ac:picMkLst>
            <pc:docMk/>
            <pc:sldMk cId="0" sldId="260"/>
            <ac:picMk id="2" creationId="{00000000-0000-0000-0000-000000000000}"/>
          </ac:picMkLst>
        </pc:picChg>
      </pc:sldChg>
      <pc:sldChg chg="modSp mod">
        <pc:chgData name="Ian Machado" userId="145b134fa90c4f16" providerId="LiveId" clId="{61EF44CC-DDEF-42E7-A659-F4DE08CE2B50}" dt="2024-06-04T15:41:57.658" v="85" actId="1076"/>
        <pc:sldMkLst>
          <pc:docMk/>
          <pc:sldMk cId="0" sldId="261"/>
        </pc:sldMkLst>
        <pc:spChg chg="mod">
          <ac:chgData name="Ian Machado" userId="145b134fa90c4f16" providerId="LiveId" clId="{61EF44CC-DDEF-42E7-A659-F4DE08CE2B50}" dt="2024-06-04T15:41:45.213" v="82" actId="1076"/>
          <ac:spMkLst>
            <pc:docMk/>
            <pc:sldMk cId="0" sldId="261"/>
            <ac:spMk id="6" creationId="{00000000-0000-0000-0000-000000000000}"/>
          </ac:spMkLst>
        </pc:spChg>
        <pc:spChg chg="mod">
          <ac:chgData name="Ian Machado" userId="145b134fa90c4f16" providerId="LiveId" clId="{61EF44CC-DDEF-42E7-A659-F4DE08CE2B50}" dt="2024-06-04T15:41:40.776" v="81" actId="1076"/>
          <ac:spMkLst>
            <pc:docMk/>
            <pc:sldMk cId="0" sldId="261"/>
            <ac:spMk id="21" creationId="{00000000-0000-0000-0000-000000000000}"/>
          </ac:spMkLst>
        </pc:spChg>
        <pc:spChg chg="mod">
          <ac:chgData name="Ian Machado" userId="145b134fa90c4f16" providerId="LiveId" clId="{61EF44CC-DDEF-42E7-A659-F4DE08CE2B50}" dt="2024-06-04T15:41:29.685" v="79" actId="1076"/>
          <ac:spMkLst>
            <pc:docMk/>
            <pc:sldMk cId="0" sldId="261"/>
            <ac:spMk id="24" creationId="{00000000-0000-0000-0000-000000000000}"/>
          </ac:spMkLst>
        </pc:spChg>
        <pc:spChg chg="mod">
          <ac:chgData name="Ian Machado" userId="145b134fa90c4f16" providerId="LiveId" clId="{61EF44CC-DDEF-42E7-A659-F4DE08CE2B50}" dt="2024-06-04T15:41:06.839" v="73" actId="1076"/>
          <ac:spMkLst>
            <pc:docMk/>
            <pc:sldMk cId="0" sldId="261"/>
            <ac:spMk id="27" creationId="{00000000-0000-0000-0000-000000000000}"/>
          </ac:spMkLst>
        </pc:spChg>
        <pc:spChg chg="mod">
          <ac:chgData name="Ian Machado" userId="145b134fa90c4f16" providerId="LiveId" clId="{61EF44CC-DDEF-42E7-A659-F4DE08CE2B50}" dt="2024-06-04T15:40:52.460" v="71" actId="1076"/>
          <ac:spMkLst>
            <pc:docMk/>
            <pc:sldMk cId="0" sldId="261"/>
            <ac:spMk id="30" creationId="{00000000-0000-0000-0000-000000000000}"/>
          </ac:spMkLst>
        </pc:spChg>
        <pc:spChg chg="mod">
          <ac:chgData name="Ian Machado" userId="145b134fa90c4f16" providerId="LiveId" clId="{61EF44CC-DDEF-42E7-A659-F4DE08CE2B50}" dt="2024-06-04T15:40:36.286" v="68" actId="1076"/>
          <ac:spMkLst>
            <pc:docMk/>
            <pc:sldMk cId="0" sldId="261"/>
            <ac:spMk id="33" creationId="{00000000-0000-0000-0000-000000000000}"/>
          </ac:spMkLst>
        </pc:spChg>
        <pc:spChg chg="mod">
          <ac:chgData name="Ian Machado" userId="145b134fa90c4f16" providerId="LiveId" clId="{61EF44CC-DDEF-42E7-A659-F4DE08CE2B50}" dt="2024-06-04T15:40:31.427" v="67" actId="1076"/>
          <ac:spMkLst>
            <pc:docMk/>
            <pc:sldMk cId="0" sldId="261"/>
            <ac:spMk id="36" creationId="{00000000-0000-0000-0000-000000000000}"/>
          </ac:spMkLst>
        </pc:spChg>
        <pc:spChg chg="mod">
          <ac:chgData name="Ian Machado" userId="145b134fa90c4f16" providerId="LiveId" clId="{61EF44CC-DDEF-42E7-A659-F4DE08CE2B50}" dt="2024-06-04T15:40:42.312" v="69" actId="1076"/>
          <ac:spMkLst>
            <pc:docMk/>
            <pc:sldMk cId="0" sldId="261"/>
            <ac:spMk id="39" creationId="{00000000-0000-0000-0000-000000000000}"/>
          </ac:spMkLst>
        </pc:spChg>
        <pc:spChg chg="mod">
          <ac:chgData name="Ian Machado" userId="145b134fa90c4f16" providerId="LiveId" clId="{61EF44CC-DDEF-42E7-A659-F4DE08CE2B50}" dt="2024-06-04T15:40:25.713" v="66" actId="1076"/>
          <ac:spMkLst>
            <pc:docMk/>
            <pc:sldMk cId="0" sldId="261"/>
            <ac:spMk id="43" creationId="{00000000-0000-0000-0000-000000000000}"/>
          </ac:spMkLst>
        </pc:spChg>
        <pc:spChg chg="mod">
          <ac:chgData name="Ian Machado" userId="145b134fa90c4f16" providerId="LiveId" clId="{61EF44CC-DDEF-42E7-A659-F4DE08CE2B50}" dt="2024-06-04T15:41:35.586" v="80" actId="1076"/>
          <ac:spMkLst>
            <pc:docMk/>
            <pc:sldMk cId="0" sldId="261"/>
            <ac:spMk id="46" creationId="{00000000-0000-0000-0000-000000000000}"/>
          </ac:spMkLst>
        </pc:spChg>
        <pc:spChg chg="mod">
          <ac:chgData name="Ian Machado" userId="145b134fa90c4f16" providerId="LiveId" clId="{61EF44CC-DDEF-42E7-A659-F4DE08CE2B50}" dt="2024-06-04T15:41:26.023" v="78" actId="1076"/>
          <ac:spMkLst>
            <pc:docMk/>
            <pc:sldMk cId="0" sldId="261"/>
            <ac:spMk id="49" creationId="{00000000-0000-0000-0000-000000000000}"/>
          </ac:spMkLst>
        </pc:spChg>
        <pc:spChg chg="mod">
          <ac:chgData name="Ian Machado" userId="145b134fa90c4f16" providerId="LiveId" clId="{61EF44CC-DDEF-42E7-A659-F4DE08CE2B50}" dt="2024-06-04T15:41:01.233" v="72" actId="1076"/>
          <ac:spMkLst>
            <pc:docMk/>
            <pc:sldMk cId="0" sldId="261"/>
            <ac:spMk id="52" creationId="{00000000-0000-0000-0000-000000000000}"/>
          </ac:spMkLst>
        </pc:spChg>
        <pc:spChg chg="mod">
          <ac:chgData name="Ian Machado" userId="145b134fa90c4f16" providerId="LiveId" clId="{61EF44CC-DDEF-42E7-A659-F4DE08CE2B50}" dt="2024-06-04T15:41:10.634" v="74" actId="1076"/>
          <ac:spMkLst>
            <pc:docMk/>
            <pc:sldMk cId="0" sldId="261"/>
            <ac:spMk id="55" creationId="{00000000-0000-0000-0000-000000000000}"/>
          </ac:spMkLst>
        </pc:spChg>
        <pc:spChg chg="mod">
          <ac:chgData name="Ian Machado" userId="145b134fa90c4f16" providerId="LiveId" clId="{61EF44CC-DDEF-42E7-A659-F4DE08CE2B50}" dt="2024-06-04T15:41:15.533" v="75" actId="1076"/>
          <ac:spMkLst>
            <pc:docMk/>
            <pc:sldMk cId="0" sldId="261"/>
            <ac:spMk id="58" creationId="{00000000-0000-0000-0000-000000000000}"/>
          </ac:spMkLst>
        </pc:spChg>
        <pc:spChg chg="mod">
          <ac:chgData name="Ian Machado" userId="145b134fa90c4f16" providerId="LiveId" clId="{61EF44CC-DDEF-42E7-A659-F4DE08CE2B50}" dt="2024-06-04T15:40:47.111" v="70" actId="1076"/>
          <ac:spMkLst>
            <pc:docMk/>
            <pc:sldMk cId="0" sldId="261"/>
            <ac:spMk id="61" creationId="{00000000-0000-0000-0000-000000000000}"/>
          </ac:spMkLst>
        </pc:spChg>
        <pc:spChg chg="mod">
          <ac:chgData name="Ian Machado" userId="145b134fa90c4f16" providerId="LiveId" clId="{61EF44CC-DDEF-42E7-A659-F4DE08CE2B50}" dt="2024-06-04T15:41:57.658" v="85" actId="1076"/>
          <ac:spMkLst>
            <pc:docMk/>
            <pc:sldMk cId="0" sldId="261"/>
            <ac:spMk id="69" creationId="{00000000-0000-0000-0000-000000000000}"/>
          </ac:spMkLst>
        </pc:spChg>
        <pc:grpChg chg="mod">
          <ac:chgData name="Ian Machado" userId="145b134fa90c4f16" providerId="LiveId" clId="{61EF44CC-DDEF-42E7-A659-F4DE08CE2B50}" dt="2024-06-04T15:41:21.263" v="77" actId="1076"/>
          <ac:grpSpMkLst>
            <pc:docMk/>
            <pc:sldMk cId="0" sldId="261"/>
            <ac:grpSpMk id="47" creationId="{00000000-0000-0000-0000-000000000000}"/>
          </ac:grpSpMkLst>
        </pc:grpChg>
      </pc:sldChg>
      <pc:sldChg chg="modSp mod">
        <pc:chgData name="Ian Machado" userId="145b134fa90c4f16" providerId="LiveId" clId="{61EF44CC-DDEF-42E7-A659-F4DE08CE2B50}" dt="2024-06-04T15:43:01.687" v="95" actId="1076"/>
        <pc:sldMkLst>
          <pc:docMk/>
          <pc:sldMk cId="0" sldId="262"/>
        </pc:sldMkLst>
        <pc:spChg chg="mod">
          <ac:chgData name="Ian Machado" userId="145b134fa90c4f16" providerId="LiveId" clId="{61EF44CC-DDEF-42E7-A659-F4DE08CE2B50}" dt="2024-06-04T15:42:54.448" v="94" actId="1076"/>
          <ac:spMkLst>
            <pc:docMk/>
            <pc:sldMk cId="0" sldId="262"/>
            <ac:spMk id="9" creationId="{00000000-0000-0000-0000-000000000000}"/>
          </ac:spMkLst>
        </pc:spChg>
        <pc:spChg chg="mod">
          <ac:chgData name="Ian Machado" userId="145b134fa90c4f16" providerId="LiveId" clId="{61EF44CC-DDEF-42E7-A659-F4DE08CE2B50}" dt="2024-06-04T15:42:25.602" v="89" actId="255"/>
          <ac:spMkLst>
            <pc:docMk/>
            <pc:sldMk cId="0" sldId="262"/>
            <ac:spMk id="11" creationId="{00000000-0000-0000-0000-000000000000}"/>
          </ac:spMkLst>
        </pc:spChg>
        <pc:spChg chg="mod">
          <ac:chgData name="Ian Machado" userId="145b134fa90c4f16" providerId="LiveId" clId="{61EF44CC-DDEF-42E7-A659-F4DE08CE2B50}" dt="2024-06-04T15:42:18.568" v="88" actId="1076"/>
          <ac:spMkLst>
            <pc:docMk/>
            <pc:sldMk cId="0" sldId="262"/>
            <ac:spMk id="12" creationId="{00000000-0000-0000-0000-000000000000}"/>
          </ac:spMkLst>
        </pc:spChg>
        <pc:spChg chg="mod">
          <ac:chgData name="Ian Machado" userId="145b134fa90c4f16" providerId="LiveId" clId="{61EF44CC-DDEF-42E7-A659-F4DE08CE2B50}" dt="2024-06-04T15:42:47.223" v="91" actId="1076"/>
          <ac:spMkLst>
            <pc:docMk/>
            <pc:sldMk cId="0" sldId="262"/>
            <ac:spMk id="17" creationId="{00000000-0000-0000-0000-000000000000}"/>
          </ac:spMkLst>
        </pc:spChg>
        <pc:spChg chg="mod">
          <ac:chgData name="Ian Machado" userId="145b134fa90c4f16" providerId="LiveId" clId="{61EF44CC-DDEF-42E7-A659-F4DE08CE2B50}" dt="2024-06-04T15:43:01.687" v="95" actId="1076"/>
          <ac:spMkLst>
            <pc:docMk/>
            <pc:sldMk cId="0" sldId="262"/>
            <ac:spMk id="19" creationId="{00000000-0000-0000-0000-000000000000}"/>
          </ac:spMkLst>
        </pc:spChg>
      </pc:sldChg>
      <pc:sldChg chg="modSp mod">
        <pc:chgData name="Ian Machado" userId="145b134fa90c4f16" providerId="LiveId" clId="{61EF44CC-DDEF-42E7-A659-F4DE08CE2B50}" dt="2024-06-04T15:45:12.822" v="116" actId="1076"/>
        <pc:sldMkLst>
          <pc:docMk/>
          <pc:sldMk cId="0" sldId="263"/>
        </pc:sldMkLst>
        <pc:spChg chg="mod">
          <ac:chgData name="Ian Machado" userId="145b134fa90c4f16" providerId="LiveId" clId="{61EF44CC-DDEF-42E7-A659-F4DE08CE2B50}" dt="2024-06-04T15:45:12.822" v="116" actId="1076"/>
          <ac:spMkLst>
            <pc:docMk/>
            <pc:sldMk cId="0" sldId="263"/>
            <ac:spMk id="5" creationId="{00000000-0000-0000-0000-000000000000}"/>
          </ac:spMkLst>
        </pc:spChg>
        <pc:spChg chg="mod">
          <ac:chgData name="Ian Machado" userId="145b134fa90c4f16" providerId="LiveId" clId="{61EF44CC-DDEF-42E7-A659-F4DE08CE2B50}" dt="2024-06-04T15:44:43.179" v="111" actId="1076"/>
          <ac:spMkLst>
            <pc:docMk/>
            <pc:sldMk cId="0" sldId="263"/>
            <ac:spMk id="7" creationId="{00000000-0000-0000-0000-000000000000}"/>
          </ac:spMkLst>
        </pc:spChg>
        <pc:spChg chg="mod">
          <ac:chgData name="Ian Machado" userId="145b134fa90c4f16" providerId="LiveId" clId="{61EF44CC-DDEF-42E7-A659-F4DE08CE2B50}" dt="2024-06-04T15:45:01.530" v="115" actId="1076"/>
          <ac:spMkLst>
            <pc:docMk/>
            <pc:sldMk cId="0" sldId="263"/>
            <ac:spMk id="8" creationId="{00000000-0000-0000-0000-000000000000}"/>
          </ac:spMkLst>
        </pc:spChg>
        <pc:graphicFrameChg chg="mod modGraphic">
          <ac:chgData name="Ian Machado" userId="145b134fa90c4f16" providerId="LiveId" clId="{61EF44CC-DDEF-42E7-A659-F4DE08CE2B50}" dt="2024-06-04T15:44:48.844" v="112" actId="1076"/>
          <ac:graphicFrameMkLst>
            <pc:docMk/>
            <pc:sldMk cId="0" sldId="263"/>
            <ac:graphicFrameMk id="4" creationId="{00000000-0000-0000-0000-000000000000}"/>
          </ac:graphicFrameMkLst>
        </pc:graphicFrameChg>
      </pc:sldChg>
      <pc:sldChg chg="modSp mod">
        <pc:chgData name="Ian Machado" userId="145b134fa90c4f16" providerId="LiveId" clId="{61EF44CC-DDEF-42E7-A659-F4DE08CE2B50}" dt="2024-06-04T15:48:22.986" v="150" actId="255"/>
        <pc:sldMkLst>
          <pc:docMk/>
          <pc:sldMk cId="0" sldId="264"/>
        </pc:sldMkLst>
        <pc:spChg chg="mod">
          <ac:chgData name="Ian Machado" userId="145b134fa90c4f16" providerId="LiveId" clId="{61EF44CC-DDEF-42E7-A659-F4DE08CE2B50}" dt="2024-06-04T15:46:08.059" v="128" actId="1076"/>
          <ac:spMkLst>
            <pc:docMk/>
            <pc:sldMk cId="0" sldId="264"/>
            <ac:spMk id="4" creationId="{00000000-0000-0000-0000-000000000000}"/>
          </ac:spMkLst>
        </pc:spChg>
        <pc:spChg chg="mod">
          <ac:chgData name="Ian Machado" userId="145b134fa90c4f16" providerId="LiveId" clId="{61EF44CC-DDEF-42E7-A659-F4DE08CE2B50}" dt="2024-06-04T15:45:32.452" v="119" actId="1076"/>
          <ac:spMkLst>
            <pc:docMk/>
            <pc:sldMk cId="0" sldId="264"/>
            <ac:spMk id="5" creationId="{00000000-0000-0000-0000-000000000000}"/>
          </ac:spMkLst>
        </pc:spChg>
        <pc:spChg chg="mod">
          <ac:chgData name="Ian Machado" userId="145b134fa90c4f16" providerId="LiveId" clId="{61EF44CC-DDEF-42E7-A659-F4DE08CE2B50}" dt="2024-06-04T15:48:22.986" v="150" actId="255"/>
          <ac:spMkLst>
            <pc:docMk/>
            <pc:sldMk cId="0" sldId="264"/>
            <ac:spMk id="7" creationId="{00000000-0000-0000-0000-000000000000}"/>
          </ac:spMkLst>
        </pc:spChg>
        <pc:spChg chg="mod">
          <ac:chgData name="Ian Machado" userId="145b134fa90c4f16" providerId="LiveId" clId="{61EF44CC-DDEF-42E7-A659-F4DE08CE2B50}" dt="2024-06-04T15:46:16.012" v="129" actId="1076"/>
          <ac:spMkLst>
            <pc:docMk/>
            <pc:sldMk cId="0" sldId="264"/>
            <ac:spMk id="8" creationId="{00000000-0000-0000-0000-000000000000}"/>
          </ac:spMkLst>
        </pc:spChg>
      </pc:sldChg>
      <pc:sldChg chg="modSp mod">
        <pc:chgData name="Ian Machado" userId="145b134fa90c4f16" providerId="LiveId" clId="{61EF44CC-DDEF-42E7-A659-F4DE08CE2B50}" dt="2024-06-04T15:48:30.625" v="151" actId="255"/>
        <pc:sldMkLst>
          <pc:docMk/>
          <pc:sldMk cId="0" sldId="265"/>
        </pc:sldMkLst>
        <pc:spChg chg="mod">
          <ac:chgData name="Ian Machado" userId="145b134fa90c4f16" providerId="LiveId" clId="{61EF44CC-DDEF-42E7-A659-F4DE08CE2B50}" dt="2024-06-04T15:47:19.370" v="142" actId="14100"/>
          <ac:spMkLst>
            <pc:docMk/>
            <pc:sldMk cId="0" sldId="265"/>
            <ac:spMk id="4" creationId="{00000000-0000-0000-0000-000000000000}"/>
          </ac:spMkLst>
        </pc:spChg>
        <pc:spChg chg="mod">
          <ac:chgData name="Ian Machado" userId="145b134fa90c4f16" providerId="LiveId" clId="{61EF44CC-DDEF-42E7-A659-F4DE08CE2B50}" dt="2024-06-04T15:46:54.425" v="135" actId="1076"/>
          <ac:spMkLst>
            <pc:docMk/>
            <pc:sldMk cId="0" sldId="265"/>
            <ac:spMk id="6" creationId="{00000000-0000-0000-0000-000000000000}"/>
          </ac:spMkLst>
        </pc:spChg>
        <pc:spChg chg="mod">
          <ac:chgData name="Ian Machado" userId="145b134fa90c4f16" providerId="LiveId" clId="{61EF44CC-DDEF-42E7-A659-F4DE08CE2B50}" dt="2024-06-04T15:48:30.625" v="151" actId="255"/>
          <ac:spMkLst>
            <pc:docMk/>
            <pc:sldMk cId="0" sldId="265"/>
            <ac:spMk id="8" creationId="{00000000-0000-0000-0000-000000000000}"/>
          </ac:spMkLst>
        </pc:spChg>
        <pc:spChg chg="mod">
          <ac:chgData name="Ian Machado" userId="145b134fa90c4f16" providerId="LiveId" clId="{61EF44CC-DDEF-42E7-A659-F4DE08CE2B50}" dt="2024-06-04T15:47:34.236" v="146" actId="120"/>
          <ac:spMkLst>
            <pc:docMk/>
            <pc:sldMk cId="0" sldId="265"/>
            <ac:spMk id="9" creationId="{00000000-0000-0000-0000-000000000000}"/>
          </ac:spMkLst>
        </pc:spChg>
      </pc:sldChg>
      <pc:sldChg chg="modSp mod">
        <pc:chgData name="Ian Machado" userId="145b134fa90c4f16" providerId="LiveId" clId="{61EF44CC-DDEF-42E7-A659-F4DE08CE2B50}" dt="2024-06-04T15:48:51.291" v="155" actId="1076"/>
        <pc:sldMkLst>
          <pc:docMk/>
          <pc:sldMk cId="0" sldId="266"/>
        </pc:sldMkLst>
        <pc:spChg chg="mod">
          <ac:chgData name="Ian Machado" userId="145b134fa90c4f16" providerId="LiveId" clId="{61EF44CC-DDEF-42E7-A659-F4DE08CE2B50}" dt="2024-06-04T15:47:53.219" v="149" actId="1076"/>
          <ac:spMkLst>
            <pc:docMk/>
            <pc:sldMk cId="0" sldId="266"/>
            <ac:spMk id="6" creationId="{00000000-0000-0000-0000-000000000000}"/>
          </ac:spMkLst>
        </pc:spChg>
        <pc:spChg chg="mod">
          <ac:chgData name="Ian Machado" userId="145b134fa90c4f16" providerId="LiveId" clId="{61EF44CC-DDEF-42E7-A659-F4DE08CE2B50}" dt="2024-06-04T15:48:44.982" v="153" actId="1076"/>
          <ac:spMkLst>
            <pc:docMk/>
            <pc:sldMk cId="0" sldId="266"/>
            <ac:spMk id="8" creationId="{00000000-0000-0000-0000-000000000000}"/>
          </ac:spMkLst>
        </pc:spChg>
        <pc:spChg chg="mod">
          <ac:chgData name="Ian Machado" userId="145b134fa90c4f16" providerId="LiveId" clId="{61EF44CC-DDEF-42E7-A659-F4DE08CE2B50}" dt="2024-06-04T15:48:51.291" v="155" actId="1076"/>
          <ac:spMkLst>
            <pc:docMk/>
            <pc:sldMk cId="0" sldId="266"/>
            <ac:spMk id="9" creationId="{00000000-0000-0000-0000-000000000000}"/>
          </ac:spMkLst>
        </pc:spChg>
      </pc:sldChg>
      <pc:sldChg chg="modSp mod">
        <pc:chgData name="Ian Machado" userId="145b134fa90c4f16" providerId="LiveId" clId="{61EF44CC-DDEF-42E7-A659-F4DE08CE2B50}" dt="2024-06-04T15:49:24.838" v="164" actId="1076"/>
        <pc:sldMkLst>
          <pc:docMk/>
          <pc:sldMk cId="0" sldId="267"/>
        </pc:sldMkLst>
        <pc:spChg chg="mod">
          <ac:chgData name="Ian Machado" userId="145b134fa90c4f16" providerId="LiveId" clId="{61EF44CC-DDEF-42E7-A659-F4DE08CE2B50}" dt="2024-06-04T15:49:05.239" v="159" actId="1076"/>
          <ac:spMkLst>
            <pc:docMk/>
            <pc:sldMk cId="0" sldId="267"/>
            <ac:spMk id="3" creationId="{00000000-0000-0000-0000-000000000000}"/>
          </ac:spMkLst>
        </pc:spChg>
        <pc:spChg chg="mod">
          <ac:chgData name="Ian Machado" userId="145b134fa90c4f16" providerId="LiveId" clId="{61EF44CC-DDEF-42E7-A659-F4DE08CE2B50}" dt="2024-06-04T15:49:13.290" v="161" actId="1076"/>
          <ac:spMkLst>
            <pc:docMk/>
            <pc:sldMk cId="0" sldId="267"/>
            <ac:spMk id="4" creationId="{00000000-0000-0000-0000-000000000000}"/>
          </ac:spMkLst>
        </pc:spChg>
        <pc:spChg chg="mod">
          <ac:chgData name="Ian Machado" userId="145b134fa90c4f16" providerId="LiveId" clId="{61EF44CC-DDEF-42E7-A659-F4DE08CE2B50}" dt="2024-06-04T15:49:24.838" v="164" actId="1076"/>
          <ac:spMkLst>
            <pc:docMk/>
            <pc:sldMk cId="0" sldId="267"/>
            <ac:spMk id="8" creationId="{00000000-0000-0000-0000-000000000000}"/>
          </ac:spMkLst>
        </pc:spChg>
      </pc:sldChg>
      <pc:sldChg chg="modSp mod">
        <pc:chgData name="Ian Machado" userId="145b134fa90c4f16" providerId="LiveId" clId="{61EF44CC-DDEF-42E7-A659-F4DE08CE2B50}" dt="2024-06-04T15:50:43.396" v="179" actId="1076"/>
        <pc:sldMkLst>
          <pc:docMk/>
          <pc:sldMk cId="0" sldId="268"/>
        </pc:sldMkLst>
        <pc:spChg chg="mod">
          <ac:chgData name="Ian Machado" userId="145b134fa90c4f16" providerId="LiveId" clId="{61EF44CC-DDEF-42E7-A659-F4DE08CE2B50}" dt="2024-06-04T15:50:23.867" v="176" actId="1076"/>
          <ac:spMkLst>
            <pc:docMk/>
            <pc:sldMk cId="0" sldId="268"/>
            <ac:spMk id="4" creationId="{00000000-0000-0000-0000-000000000000}"/>
          </ac:spMkLst>
        </pc:spChg>
        <pc:spChg chg="mod">
          <ac:chgData name="Ian Machado" userId="145b134fa90c4f16" providerId="LiveId" clId="{61EF44CC-DDEF-42E7-A659-F4DE08CE2B50}" dt="2024-06-04T15:49:41.274" v="167" actId="1076"/>
          <ac:spMkLst>
            <pc:docMk/>
            <pc:sldMk cId="0" sldId="268"/>
            <ac:spMk id="5" creationId="{00000000-0000-0000-0000-000000000000}"/>
          </ac:spMkLst>
        </pc:spChg>
        <pc:spChg chg="mod">
          <ac:chgData name="Ian Machado" userId="145b134fa90c4f16" providerId="LiveId" clId="{61EF44CC-DDEF-42E7-A659-F4DE08CE2B50}" dt="2024-06-04T15:50:43.396" v="179" actId="1076"/>
          <ac:spMkLst>
            <pc:docMk/>
            <pc:sldMk cId="0" sldId="268"/>
            <ac:spMk id="7" creationId="{00000000-0000-0000-0000-000000000000}"/>
          </ac:spMkLst>
        </pc:spChg>
        <pc:spChg chg="mod">
          <ac:chgData name="Ian Machado" userId="145b134fa90c4f16" providerId="LiveId" clId="{61EF44CC-DDEF-42E7-A659-F4DE08CE2B50}" dt="2024-06-04T15:50:31.295" v="177" actId="1076"/>
          <ac:spMkLst>
            <pc:docMk/>
            <pc:sldMk cId="0" sldId="268"/>
            <ac:spMk id="8" creationId="{00000000-0000-0000-0000-000000000000}"/>
          </ac:spMkLst>
        </pc:spChg>
        <pc:spChg chg="mod">
          <ac:chgData name="Ian Machado" userId="145b134fa90c4f16" providerId="LiveId" clId="{61EF44CC-DDEF-42E7-A659-F4DE08CE2B50}" dt="2024-06-04T15:49:55.947" v="169" actId="255"/>
          <ac:spMkLst>
            <pc:docMk/>
            <pc:sldMk cId="0" sldId="268"/>
            <ac:spMk id="9" creationId="{00000000-0000-0000-0000-000000000000}"/>
          </ac:spMkLst>
        </pc:spChg>
      </pc:sldChg>
      <pc:sldChg chg="modSp mod">
        <pc:chgData name="Ian Machado" userId="145b134fa90c4f16" providerId="LiveId" clId="{61EF44CC-DDEF-42E7-A659-F4DE08CE2B50}" dt="2024-06-04T15:52:14.577" v="191" actId="1076"/>
        <pc:sldMkLst>
          <pc:docMk/>
          <pc:sldMk cId="0" sldId="269"/>
        </pc:sldMkLst>
        <pc:spChg chg="mod">
          <ac:chgData name="Ian Machado" userId="145b134fa90c4f16" providerId="LiveId" clId="{61EF44CC-DDEF-42E7-A659-F4DE08CE2B50}" dt="2024-06-04T15:51:48.223" v="188" actId="14100"/>
          <ac:spMkLst>
            <pc:docMk/>
            <pc:sldMk cId="0" sldId="269"/>
            <ac:spMk id="4" creationId="{00000000-0000-0000-0000-000000000000}"/>
          </ac:spMkLst>
        </pc:spChg>
        <pc:spChg chg="mod">
          <ac:chgData name="Ian Machado" userId="145b134fa90c4f16" providerId="LiveId" clId="{61EF44CC-DDEF-42E7-A659-F4DE08CE2B50}" dt="2024-06-04T15:52:11.190" v="190" actId="1076"/>
          <ac:spMkLst>
            <pc:docMk/>
            <pc:sldMk cId="0" sldId="269"/>
            <ac:spMk id="5" creationId="{00000000-0000-0000-0000-000000000000}"/>
          </ac:spMkLst>
        </pc:spChg>
        <pc:spChg chg="mod">
          <ac:chgData name="Ian Machado" userId="145b134fa90c4f16" providerId="LiveId" clId="{61EF44CC-DDEF-42E7-A659-F4DE08CE2B50}" dt="2024-06-04T15:52:14.577" v="191" actId="1076"/>
          <ac:spMkLst>
            <pc:docMk/>
            <pc:sldMk cId="0" sldId="269"/>
            <ac:spMk id="7" creationId="{00000000-0000-0000-0000-000000000000}"/>
          </ac:spMkLst>
        </pc:spChg>
        <pc:spChg chg="mod">
          <ac:chgData name="Ian Machado" userId="145b134fa90c4f16" providerId="LiveId" clId="{61EF44CC-DDEF-42E7-A659-F4DE08CE2B50}" dt="2024-06-04T15:51:52.388" v="189" actId="1076"/>
          <ac:spMkLst>
            <pc:docMk/>
            <pc:sldMk cId="0" sldId="269"/>
            <ac:spMk id="8" creationId="{00000000-0000-0000-0000-000000000000}"/>
          </ac:spMkLst>
        </pc:spChg>
        <pc:spChg chg="mod">
          <ac:chgData name="Ian Machado" userId="145b134fa90c4f16" providerId="LiveId" clId="{61EF44CC-DDEF-42E7-A659-F4DE08CE2B50}" dt="2024-06-04T15:51:30.114" v="185" actId="255"/>
          <ac:spMkLst>
            <pc:docMk/>
            <pc:sldMk cId="0" sldId="269"/>
            <ac:spMk id="9" creationId="{00000000-0000-0000-0000-000000000000}"/>
          </ac:spMkLst>
        </pc:spChg>
      </pc:sldChg>
      <pc:sldChg chg="modSp mod">
        <pc:chgData name="Ian Machado" userId="145b134fa90c4f16" providerId="LiveId" clId="{61EF44CC-DDEF-42E7-A659-F4DE08CE2B50}" dt="2024-06-04T15:53:05.529" v="202" actId="1076"/>
        <pc:sldMkLst>
          <pc:docMk/>
          <pc:sldMk cId="0" sldId="270"/>
        </pc:sldMkLst>
        <pc:spChg chg="mod">
          <ac:chgData name="Ian Machado" userId="145b134fa90c4f16" providerId="LiveId" clId="{61EF44CC-DDEF-42E7-A659-F4DE08CE2B50}" dt="2024-06-04T15:52:45.758" v="198" actId="1076"/>
          <ac:spMkLst>
            <pc:docMk/>
            <pc:sldMk cId="0" sldId="270"/>
            <ac:spMk id="4" creationId="{00000000-0000-0000-0000-000000000000}"/>
          </ac:spMkLst>
        </pc:spChg>
        <pc:spChg chg="mod">
          <ac:chgData name="Ian Machado" userId="145b134fa90c4f16" providerId="LiveId" clId="{61EF44CC-DDEF-42E7-A659-F4DE08CE2B50}" dt="2024-06-04T15:52:29.334" v="193" actId="1076"/>
          <ac:spMkLst>
            <pc:docMk/>
            <pc:sldMk cId="0" sldId="270"/>
            <ac:spMk id="5" creationId="{00000000-0000-0000-0000-000000000000}"/>
          </ac:spMkLst>
        </pc:spChg>
        <pc:spChg chg="mod">
          <ac:chgData name="Ian Machado" userId="145b134fa90c4f16" providerId="LiveId" clId="{61EF44CC-DDEF-42E7-A659-F4DE08CE2B50}" dt="2024-06-04T15:53:05.529" v="202" actId="1076"/>
          <ac:spMkLst>
            <pc:docMk/>
            <pc:sldMk cId="0" sldId="270"/>
            <ac:spMk id="7" creationId="{00000000-0000-0000-0000-000000000000}"/>
          </ac:spMkLst>
        </pc:spChg>
        <pc:spChg chg="mod">
          <ac:chgData name="Ian Machado" userId="145b134fa90c4f16" providerId="LiveId" clId="{61EF44CC-DDEF-42E7-A659-F4DE08CE2B50}" dt="2024-06-04T15:53:00.493" v="201" actId="1076"/>
          <ac:spMkLst>
            <pc:docMk/>
            <pc:sldMk cId="0" sldId="270"/>
            <ac:spMk id="8" creationId="{00000000-0000-0000-0000-000000000000}"/>
          </ac:spMkLst>
        </pc:spChg>
        <pc:spChg chg="mod">
          <ac:chgData name="Ian Machado" userId="145b134fa90c4f16" providerId="LiveId" clId="{61EF44CC-DDEF-42E7-A659-F4DE08CE2B50}" dt="2024-06-04T15:52:55.698" v="200" actId="1076"/>
          <ac:spMkLst>
            <pc:docMk/>
            <pc:sldMk cId="0" sldId="270"/>
            <ac:spMk id="9" creationId="{00000000-0000-0000-0000-000000000000}"/>
          </ac:spMkLst>
        </pc:spChg>
      </pc:sldChg>
      <pc:sldChg chg="modSp mod">
        <pc:chgData name="Ian Machado" userId="145b134fa90c4f16" providerId="LiveId" clId="{61EF44CC-DDEF-42E7-A659-F4DE08CE2B50}" dt="2024-06-04T15:53:37.361" v="207" actId="1076"/>
        <pc:sldMkLst>
          <pc:docMk/>
          <pc:sldMk cId="0" sldId="271"/>
        </pc:sldMkLst>
        <pc:spChg chg="mod">
          <ac:chgData name="Ian Machado" userId="145b134fa90c4f16" providerId="LiveId" clId="{61EF44CC-DDEF-42E7-A659-F4DE08CE2B50}" dt="2024-06-04T15:53:18.920" v="204" actId="1076"/>
          <ac:spMkLst>
            <pc:docMk/>
            <pc:sldMk cId="0" sldId="271"/>
            <ac:spMk id="4" creationId="{00000000-0000-0000-0000-000000000000}"/>
          </ac:spMkLst>
        </pc:spChg>
        <pc:spChg chg="mod">
          <ac:chgData name="Ian Machado" userId="145b134fa90c4f16" providerId="LiveId" clId="{61EF44CC-DDEF-42E7-A659-F4DE08CE2B50}" dt="2024-06-04T15:53:37.361" v="207" actId="1076"/>
          <ac:spMkLst>
            <pc:docMk/>
            <pc:sldMk cId="0" sldId="271"/>
            <ac:spMk id="6" creationId="{00000000-0000-0000-0000-000000000000}"/>
          </ac:spMkLst>
        </pc:spChg>
      </pc:sldChg>
      <pc:sldChg chg="modSp mod setBg">
        <pc:chgData name="Ian Machado" userId="145b134fa90c4f16" providerId="LiveId" clId="{61EF44CC-DDEF-42E7-A659-F4DE08CE2B50}" dt="2024-06-04T15:54:58.491" v="217"/>
        <pc:sldMkLst>
          <pc:docMk/>
          <pc:sldMk cId="0" sldId="272"/>
        </pc:sldMkLst>
        <pc:spChg chg="mod">
          <ac:chgData name="Ian Machado" userId="145b134fa90c4f16" providerId="LiveId" clId="{61EF44CC-DDEF-42E7-A659-F4DE08CE2B50}" dt="2024-06-04T15:54:17.102" v="214" actId="1076"/>
          <ac:spMkLst>
            <pc:docMk/>
            <pc:sldMk cId="0" sldId="272"/>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TextBox 4"/>
          <p:cNvSpPr txBox="1"/>
          <p:nvPr/>
        </p:nvSpPr>
        <p:spPr>
          <a:xfrm>
            <a:off x="340906" y="3657600"/>
            <a:ext cx="17606188" cy="2628900"/>
          </a:xfrm>
          <a:prstGeom prst="rect">
            <a:avLst/>
          </a:prstGeom>
        </p:spPr>
        <p:txBody>
          <a:bodyPr lIns="0" tIns="0" rIns="0" bIns="0" rtlCol="0" anchor="t">
            <a:spAutoFit/>
          </a:bodyPr>
          <a:lstStyle/>
          <a:p>
            <a:pPr marL="0" lvl="0" indent="0" algn="ctr">
              <a:lnSpc>
                <a:spcPts val="6960"/>
              </a:lnSpc>
              <a:spcBef>
                <a:spcPct val="0"/>
              </a:spcBef>
            </a:pPr>
            <a:r>
              <a:rPr lang="en-US" sz="5800">
                <a:solidFill>
                  <a:srgbClr val="3D3D3D"/>
                </a:solidFill>
                <a:latin typeface="Barlow Bold"/>
              </a:rPr>
              <a:t>Analyzing metagenomic datasets from extreme environments to uncover biotechnologically valuable biomolecules</a:t>
            </a:r>
          </a:p>
        </p:txBody>
      </p:sp>
      <p:sp>
        <p:nvSpPr>
          <p:cNvPr id="5" name="TextBox 5"/>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01</a:t>
            </a:r>
          </a:p>
        </p:txBody>
      </p:sp>
      <p:sp>
        <p:nvSpPr>
          <p:cNvPr id="6" name="TextBox 6"/>
          <p:cNvSpPr txBox="1"/>
          <p:nvPr/>
        </p:nvSpPr>
        <p:spPr>
          <a:xfrm>
            <a:off x="1028700" y="8226742"/>
            <a:ext cx="16230600" cy="1026795"/>
          </a:xfrm>
          <a:prstGeom prst="rect">
            <a:avLst/>
          </a:prstGeom>
        </p:spPr>
        <p:txBody>
          <a:bodyPr lIns="0" tIns="0" rIns="0" bIns="0" rtlCol="0" anchor="t">
            <a:spAutoFit/>
          </a:bodyPr>
          <a:lstStyle/>
          <a:p>
            <a:pPr algn="just">
              <a:lnSpc>
                <a:spcPts val="4199"/>
              </a:lnSpc>
            </a:pPr>
            <a:r>
              <a:rPr lang="en-US" sz="2799" spc="11">
                <a:solidFill>
                  <a:srgbClr val="3D3D3D"/>
                </a:solidFill>
                <a:latin typeface="Barlow Bold"/>
              </a:rPr>
              <a:t>Presented by:</a:t>
            </a:r>
          </a:p>
          <a:p>
            <a:pPr marL="0" lvl="0" indent="0" algn="just">
              <a:lnSpc>
                <a:spcPts val="4199"/>
              </a:lnSpc>
              <a:spcBef>
                <a:spcPct val="0"/>
              </a:spcBef>
            </a:pPr>
            <a:r>
              <a:rPr lang="en-US" sz="2799" spc="11">
                <a:solidFill>
                  <a:srgbClr val="3D3D3D"/>
                </a:solidFill>
                <a:latin typeface="Barlow"/>
              </a:rPr>
              <a:t>Ian Alves Machado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4605346" y="3390715"/>
            <a:ext cx="9077307" cy="5374890"/>
          </a:xfrm>
          <a:custGeom>
            <a:avLst/>
            <a:gdLst/>
            <a:ahLst/>
            <a:cxnLst/>
            <a:rect l="l" t="t" r="r" b="b"/>
            <a:pathLst>
              <a:path w="9077307" h="5374890">
                <a:moveTo>
                  <a:pt x="0" y="0"/>
                </a:moveTo>
                <a:lnTo>
                  <a:pt x="9077308" y="0"/>
                </a:lnTo>
                <a:lnTo>
                  <a:pt x="9077308" y="5374889"/>
                </a:lnTo>
                <a:lnTo>
                  <a:pt x="0" y="5374889"/>
                </a:lnTo>
                <a:lnTo>
                  <a:pt x="0" y="0"/>
                </a:lnTo>
                <a:close/>
              </a:path>
            </a:pathLst>
          </a:custGeom>
          <a:blipFill>
            <a:blip r:embed="rId2"/>
            <a:stretch>
              <a:fillRect/>
            </a:stretch>
          </a:blipFill>
        </p:spPr>
        <p:txBody>
          <a:bodyPr/>
          <a:lstStyle/>
          <a:p>
            <a:endParaRPr lang="pt-PT"/>
          </a:p>
        </p:txBody>
      </p:sp>
      <p:sp>
        <p:nvSpPr>
          <p:cNvPr id="5" name="Freeform 5"/>
          <p:cNvSpPr/>
          <p:nvPr/>
        </p:nvSpPr>
        <p:spPr>
          <a:xfrm>
            <a:off x="5242348" y="3752665"/>
            <a:ext cx="354423" cy="4462509"/>
          </a:xfrm>
          <a:custGeom>
            <a:avLst/>
            <a:gdLst/>
            <a:ahLst/>
            <a:cxnLst/>
            <a:rect l="l" t="t" r="r" b="b"/>
            <a:pathLst>
              <a:path w="354423" h="4462509">
                <a:moveTo>
                  <a:pt x="0" y="0"/>
                </a:moveTo>
                <a:lnTo>
                  <a:pt x="354423" y="0"/>
                </a:lnTo>
                <a:lnTo>
                  <a:pt x="354423" y="4462509"/>
                </a:lnTo>
                <a:lnTo>
                  <a:pt x="0" y="4462509"/>
                </a:lnTo>
                <a:lnTo>
                  <a:pt x="0" y="0"/>
                </a:lnTo>
                <a:close/>
              </a:path>
            </a:pathLst>
          </a:custGeom>
          <a:blipFill>
            <a:blip r:embed="rId3"/>
            <a:stretch>
              <a:fillRect/>
            </a:stretch>
          </a:blipFill>
        </p:spPr>
        <p:txBody>
          <a:bodyPr/>
          <a:lstStyle/>
          <a:p>
            <a:endParaRPr lang="pt-PT"/>
          </a:p>
        </p:txBody>
      </p:sp>
      <p:sp>
        <p:nvSpPr>
          <p:cNvPr id="6" name="TextBox 6"/>
          <p:cNvSpPr txBox="1"/>
          <p:nvPr/>
        </p:nvSpPr>
        <p:spPr>
          <a:xfrm>
            <a:off x="1021326" y="1206698"/>
            <a:ext cx="2514600" cy="822020"/>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10</a:t>
            </a:r>
          </a:p>
        </p:txBody>
      </p:sp>
      <p:sp>
        <p:nvSpPr>
          <p:cNvPr id="8" name="TextBox 8"/>
          <p:cNvSpPr txBox="1"/>
          <p:nvPr/>
        </p:nvSpPr>
        <p:spPr>
          <a:xfrm>
            <a:off x="2125209" y="2651732"/>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Taxonomic analysis:</a:t>
            </a:r>
          </a:p>
        </p:txBody>
      </p:sp>
      <p:sp>
        <p:nvSpPr>
          <p:cNvPr id="9" name="TextBox 9"/>
          <p:cNvSpPr txBox="1"/>
          <p:nvPr/>
        </p:nvSpPr>
        <p:spPr>
          <a:xfrm>
            <a:off x="4409406" y="8737029"/>
            <a:ext cx="9469188" cy="523874"/>
          </a:xfrm>
          <a:prstGeom prst="rect">
            <a:avLst/>
          </a:prstGeom>
        </p:spPr>
        <p:txBody>
          <a:bodyPr lIns="0" tIns="0" rIns="0" bIns="0" rtlCol="0" anchor="t">
            <a:spAutoFit/>
          </a:bodyPr>
          <a:lstStyle/>
          <a:p>
            <a:pPr>
              <a:lnSpc>
                <a:spcPts val="2100"/>
              </a:lnSpc>
            </a:pPr>
            <a:r>
              <a:rPr lang="en-US" sz="1500" dirty="0">
                <a:solidFill>
                  <a:srgbClr val="3D3D3D"/>
                </a:solidFill>
                <a:latin typeface="Open Sans"/>
              </a:rPr>
              <a:t>Fig. 5. Taxonomic overview of the samples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Taxonomic distribution of the metagenomes based on relative abundances of the clean metagenomic reads at Class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4854956" y="3390715"/>
            <a:ext cx="8578088" cy="5401945"/>
          </a:xfrm>
          <a:custGeom>
            <a:avLst/>
            <a:gdLst/>
            <a:ahLst/>
            <a:cxnLst/>
            <a:rect l="l" t="t" r="r" b="b"/>
            <a:pathLst>
              <a:path w="8578088" h="5401945">
                <a:moveTo>
                  <a:pt x="0" y="0"/>
                </a:moveTo>
                <a:lnTo>
                  <a:pt x="8578088" y="0"/>
                </a:lnTo>
                <a:lnTo>
                  <a:pt x="8578088" y="5401945"/>
                </a:lnTo>
                <a:lnTo>
                  <a:pt x="0" y="5401945"/>
                </a:lnTo>
                <a:lnTo>
                  <a:pt x="0" y="0"/>
                </a:lnTo>
                <a:close/>
              </a:path>
            </a:pathLst>
          </a:custGeom>
          <a:blipFill>
            <a:blip r:embed="rId2"/>
            <a:stretch>
              <a:fillRect/>
            </a:stretch>
          </a:blipFill>
        </p:spPr>
        <p:txBody>
          <a:bodyPr/>
          <a:lstStyle/>
          <a:p>
            <a:endParaRPr lang="pt-PT"/>
          </a:p>
        </p:txBody>
      </p:sp>
      <p:sp>
        <p:nvSpPr>
          <p:cNvPr id="5" name="Freeform 5"/>
          <p:cNvSpPr/>
          <p:nvPr/>
        </p:nvSpPr>
        <p:spPr>
          <a:xfrm>
            <a:off x="5403516" y="3611831"/>
            <a:ext cx="366071" cy="4609171"/>
          </a:xfrm>
          <a:custGeom>
            <a:avLst/>
            <a:gdLst/>
            <a:ahLst/>
            <a:cxnLst/>
            <a:rect l="l" t="t" r="r" b="b"/>
            <a:pathLst>
              <a:path w="366071" h="4609171">
                <a:moveTo>
                  <a:pt x="0" y="0"/>
                </a:moveTo>
                <a:lnTo>
                  <a:pt x="366071" y="0"/>
                </a:lnTo>
                <a:lnTo>
                  <a:pt x="366071" y="4609171"/>
                </a:lnTo>
                <a:lnTo>
                  <a:pt x="0" y="4609171"/>
                </a:lnTo>
                <a:lnTo>
                  <a:pt x="0" y="0"/>
                </a:lnTo>
                <a:close/>
              </a:path>
            </a:pathLst>
          </a:custGeom>
          <a:blipFill>
            <a:blip r:embed="rId3"/>
            <a:stretch>
              <a:fillRect/>
            </a:stretch>
          </a:blipFill>
        </p:spPr>
        <p:txBody>
          <a:bodyPr/>
          <a:lstStyle/>
          <a:p>
            <a:endParaRPr lang="pt-PT"/>
          </a:p>
        </p:txBody>
      </p:sp>
      <p:sp>
        <p:nvSpPr>
          <p:cNvPr id="6" name="TextBox 6"/>
          <p:cNvSpPr txBox="1"/>
          <p:nvPr/>
        </p:nvSpPr>
        <p:spPr>
          <a:xfrm>
            <a:off x="762000" y="1180458"/>
            <a:ext cx="2806969" cy="822020"/>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11</a:t>
            </a:r>
          </a:p>
        </p:txBody>
      </p:sp>
      <p:sp>
        <p:nvSpPr>
          <p:cNvPr id="8" name="TextBox 8"/>
          <p:cNvSpPr txBox="1"/>
          <p:nvPr/>
        </p:nvSpPr>
        <p:spPr>
          <a:xfrm>
            <a:off x="2286377" y="2786064"/>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Taxonomic analysis:</a:t>
            </a:r>
          </a:p>
        </p:txBody>
      </p:sp>
      <p:sp>
        <p:nvSpPr>
          <p:cNvPr id="9" name="TextBox 9"/>
          <p:cNvSpPr txBox="1"/>
          <p:nvPr/>
        </p:nvSpPr>
        <p:spPr>
          <a:xfrm>
            <a:off x="4226374" y="8706457"/>
            <a:ext cx="9835252" cy="523875"/>
          </a:xfrm>
          <a:prstGeom prst="rect">
            <a:avLst/>
          </a:prstGeom>
        </p:spPr>
        <p:txBody>
          <a:bodyPr lIns="0" tIns="0" rIns="0" bIns="0" rtlCol="0" anchor="t">
            <a:spAutoFit/>
          </a:bodyPr>
          <a:lstStyle/>
          <a:p>
            <a:pPr>
              <a:lnSpc>
                <a:spcPts val="2100"/>
              </a:lnSpc>
            </a:pPr>
            <a:r>
              <a:rPr lang="en-US" sz="1500" dirty="0">
                <a:solidFill>
                  <a:srgbClr val="3D3D3D"/>
                </a:solidFill>
                <a:latin typeface="Open Sans"/>
              </a:rPr>
              <a:t>Fig. 6. Taxonomic overview of the samples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Taxonomic distribution of the metagenomes based on relative abundances of the clean metagenomic reads at Class Order.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51028" y="3546194"/>
            <a:ext cx="12385943" cy="5115395"/>
          </a:xfrm>
          <a:custGeom>
            <a:avLst/>
            <a:gdLst/>
            <a:ahLst/>
            <a:cxnLst/>
            <a:rect l="l" t="t" r="r" b="b"/>
            <a:pathLst>
              <a:path w="12385943" h="5115395">
                <a:moveTo>
                  <a:pt x="0" y="0"/>
                </a:moveTo>
                <a:lnTo>
                  <a:pt x="12385944" y="0"/>
                </a:lnTo>
                <a:lnTo>
                  <a:pt x="12385944" y="5115395"/>
                </a:lnTo>
                <a:lnTo>
                  <a:pt x="0" y="5115395"/>
                </a:lnTo>
                <a:lnTo>
                  <a:pt x="0" y="0"/>
                </a:lnTo>
                <a:close/>
              </a:path>
            </a:pathLst>
          </a:custGeom>
          <a:blipFill>
            <a:blip r:embed="rId2"/>
            <a:stretch>
              <a:fillRect/>
            </a:stretch>
          </a:blipFill>
        </p:spPr>
        <p:txBody>
          <a:bodyPr/>
          <a:lstStyle/>
          <a:p>
            <a:endParaRPr lang="pt-PT"/>
          </a:p>
        </p:txBody>
      </p:sp>
      <p:sp>
        <p:nvSpPr>
          <p:cNvPr id="3" name="TextBox 3"/>
          <p:cNvSpPr txBox="1"/>
          <p:nvPr/>
        </p:nvSpPr>
        <p:spPr>
          <a:xfrm>
            <a:off x="1040990" y="1238642"/>
            <a:ext cx="2273569"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4" name="TextBox 4"/>
          <p:cNvSpPr txBox="1"/>
          <p:nvPr/>
        </p:nvSpPr>
        <p:spPr>
          <a:xfrm>
            <a:off x="762000" y="2751305"/>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Bins analysis:</a:t>
            </a:r>
          </a:p>
        </p:txBody>
      </p:sp>
      <p:sp>
        <p:nvSpPr>
          <p:cNvPr id="5" name="AutoShape 5"/>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6" name="AutoShape 6"/>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12</a:t>
            </a:r>
          </a:p>
        </p:txBody>
      </p:sp>
      <p:sp>
        <p:nvSpPr>
          <p:cNvPr id="8" name="TextBox 8"/>
          <p:cNvSpPr txBox="1"/>
          <p:nvPr/>
        </p:nvSpPr>
        <p:spPr>
          <a:xfrm>
            <a:off x="7620000" y="8831760"/>
            <a:ext cx="4126468" cy="251607"/>
          </a:xfrm>
          <a:prstGeom prst="rect">
            <a:avLst/>
          </a:prstGeom>
        </p:spPr>
        <p:txBody>
          <a:bodyPr wrap="square" lIns="0" tIns="0" rIns="0" bIns="0" rtlCol="0" anchor="t">
            <a:spAutoFit/>
          </a:bodyPr>
          <a:lstStyle/>
          <a:p>
            <a:pPr>
              <a:lnSpc>
                <a:spcPts val="2100"/>
              </a:lnSpc>
            </a:pPr>
            <a:r>
              <a:rPr lang="en-US" sz="1500" dirty="0">
                <a:solidFill>
                  <a:srgbClr val="3D3D3D"/>
                </a:solidFill>
                <a:latin typeface="Open Sans"/>
              </a:rPr>
              <a:t>Fig. 7. Bins quality and abundance.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2674179" y="3060452"/>
            <a:ext cx="15237783" cy="5546082"/>
          </a:xfrm>
          <a:custGeom>
            <a:avLst/>
            <a:gdLst/>
            <a:ahLst/>
            <a:cxnLst/>
            <a:rect l="l" t="t" r="r" b="b"/>
            <a:pathLst>
              <a:path w="14198171" h="4778993">
                <a:moveTo>
                  <a:pt x="0" y="0"/>
                </a:moveTo>
                <a:lnTo>
                  <a:pt x="14198171" y="0"/>
                </a:lnTo>
                <a:lnTo>
                  <a:pt x="14198171" y="4778994"/>
                </a:lnTo>
                <a:lnTo>
                  <a:pt x="0" y="4778994"/>
                </a:lnTo>
                <a:lnTo>
                  <a:pt x="0" y="0"/>
                </a:lnTo>
                <a:close/>
              </a:path>
            </a:pathLst>
          </a:custGeom>
          <a:blipFill>
            <a:blip r:embed="rId2"/>
            <a:stretch>
              <a:fillRect/>
            </a:stretch>
          </a:blipFill>
        </p:spPr>
        <p:txBody>
          <a:bodyPr/>
          <a:lstStyle/>
          <a:p>
            <a:endParaRPr lang="pt-PT"/>
          </a:p>
        </p:txBody>
      </p:sp>
      <p:sp>
        <p:nvSpPr>
          <p:cNvPr id="5" name="TextBox 5"/>
          <p:cNvSpPr txBox="1"/>
          <p:nvPr/>
        </p:nvSpPr>
        <p:spPr>
          <a:xfrm>
            <a:off x="742619" y="1199451"/>
            <a:ext cx="2883169"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13</a:t>
            </a:r>
          </a:p>
        </p:txBody>
      </p:sp>
      <p:sp>
        <p:nvSpPr>
          <p:cNvPr id="7" name="TextBox 7"/>
          <p:cNvSpPr txBox="1"/>
          <p:nvPr/>
        </p:nvSpPr>
        <p:spPr>
          <a:xfrm>
            <a:off x="1219200" y="2487052"/>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Biomolecules Analysis:</a:t>
            </a:r>
          </a:p>
        </p:txBody>
      </p:sp>
      <p:sp>
        <p:nvSpPr>
          <p:cNvPr id="8" name="TextBox 8"/>
          <p:cNvSpPr txBox="1"/>
          <p:nvPr/>
        </p:nvSpPr>
        <p:spPr>
          <a:xfrm>
            <a:off x="2674179" y="8606534"/>
            <a:ext cx="11036424" cy="257175"/>
          </a:xfrm>
          <a:prstGeom prst="rect">
            <a:avLst/>
          </a:prstGeom>
        </p:spPr>
        <p:txBody>
          <a:bodyPr lIns="0" tIns="0" rIns="0" bIns="0" rtlCol="0" anchor="t">
            <a:spAutoFit/>
          </a:bodyPr>
          <a:lstStyle/>
          <a:p>
            <a:pPr algn="ctr">
              <a:lnSpc>
                <a:spcPts val="2100"/>
              </a:lnSpc>
            </a:pPr>
            <a:r>
              <a:rPr lang="en-US" sz="1500" dirty="0">
                <a:solidFill>
                  <a:srgbClr val="3D3D3D"/>
                </a:solidFill>
                <a:latin typeface="Open Sans"/>
              </a:rPr>
              <a:t>Fig. 8. Functional and metabolic classification based on </a:t>
            </a:r>
            <a:r>
              <a:rPr lang="en-US" sz="1500" dirty="0" err="1">
                <a:solidFill>
                  <a:srgbClr val="3D3D3D"/>
                </a:solidFill>
                <a:latin typeface="Open Sans"/>
              </a:rPr>
              <a:t>BiossurfDB</a:t>
            </a:r>
            <a:r>
              <a:rPr lang="en-US" sz="1500" dirty="0">
                <a:solidFill>
                  <a:srgbClr val="3D3D3D"/>
                </a:solidFill>
                <a:latin typeface="Open Sans"/>
              </a:rPr>
              <a:t> database for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samples.</a:t>
            </a:r>
          </a:p>
        </p:txBody>
      </p:sp>
      <p:sp>
        <p:nvSpPr>
          <p:cNvPr id="9" name="TextBox 9"/>
          <p:cNvSpPr txBox="1"/>
          <p:nvPr/>
        </p:nvSpPr>
        <p:spPr>
          <a:xfrm>
            <a:off x="380954" y="5998218"/>
            <a:ext cx="2135862" cy="409471"/>
          </a:xfrm>
          <a:prstGeom prst="rect">
            <a:avLst/>
          </a:prstGeom>
        </p:spPr>
        <p:txBody>
          <a:bodyPr lIns="0" tIns="0" rIns="0" bIns="0" rtlCol="0" anchor="t">
            <a:spAutoFit/>
          </a:bodyPr>
          <a:lstStyle/>
          <a:p>
            <a:pPr algn="ctr">
              <a:lnSpc>
                <a:spcPts val="3500"/>
              </a:lnSpc>
            </a:pPr>
            <a:r>
              <a:rPr lang="en-US" sz="2200" dirty="0">
                <a:solidFill>
                  <a:srgbClr val="3D3D3D"/>
                </a:solidFill>
                <a:latin typeface="Open Sans"/>
              </a:rPr>
              <a:t>Biosurfactants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2829052" y="3238512"/>
            <a:ext cx="15077994" cy="5257787"/>
          </a:xfrm>
          <a:custGeom>
            <a:avLst/>
            <a:gdLst/>
            <a:ahLst/>
            <a:cxnLst/>
            <a:rect l="l" t="t" r="r" b="b"/>
            <a:pathLst>
              <a:path w="14430248" h="4860715">
                <a:moveTo>
                  <a:pt x="0" y="0"/>
                </a:moveTo>
                <a:lnTo>
                  <a:pt x="14430248" y="0"/>
                </a:lnTo>
                <a:lnTo>
                  <a:pt x="14430248" y="4860715"/>
                </a:lnTo>
                <a:lnTo>
                  <a:pt x="0" y="4860715"/>
                </a:lnTo>
                <a:lnTo>
                  <a:pt x="0" y="0"/>
                </a:lnTo>
                <a:close/>
              </a:path>
            </a:pathLst>
          </a:custGeom>
          <a:blipFill>
            <a:blip r:embed="rId2"/>
            <a:stretch>
              <a:fillRect/>
            </a:stretch>
          </a:blipFill>
        </p:spPr>
        <p:txBody>
          <a:bodyPr/>
          <a:lstStyle/>
          <a:p>
            <a:endParaRPr lang="pt-PT"/>
          </a:p>
        </p:txBody>
      </p:sp>
      <p:sp>
        <p:nvSpPr>
          <p:cNvPr id="5" name="TextBox 5"/>
          <p:cNvSpPr txBox="1"/>
          <p:nvPr/>
        </p:nvSpPr>
        <p:spPr>
          <a:xfrm>
            <a:off x="1008793" y="1173480"/>
            <a:ext cx="2578369"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14</a:t>
            </a:r>
          </a:p>
        </p:txBody>
      </p:sp>
      <p:sp>
        <p:nvSpPr>
          <p:cNvPr id="7" name="TextBox 7"/>
          <p:cNvSpPr txBox="1"/>
          <p:nvPr/>
        </p:nvSpPr>
        <p:spPr>
          <a:xfrm>
            <a:off x="1448885" y="2593490"/>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Biomolecules Analysis:</a:t>
            </a:r>
          </a:p>
        </p:txBody>
      </p:sp>
      <p:sp>
        <p:nvSpPr>
          <p:cNvPr id="8" name="TextBox 8"/>
          <p:cNvSpPr txBox="1"/>
          <p:nvPr/>
        </p:nvSpPr>
        <p:spPr>
          <a:xfrm>
            <a:off x="2829052" y="8554281"/>
            <a:ext cx="11036424" cy="257175"/>
          </a:xfrm>
          <a:prstGeom prst="rect">
            <a:avLst/>
          </a:prstGeom>
        </p:spPr>
        <p:txBody>
          <a:bodyPr lIns="0" tIns="0" rIns="0" bIns="0" rtlCol="0" anchor="t">
            <a:spAutoFit/>
          </a:bodyPr>
          <a:lstStyle/>
          <a:p>
            <a:pPr algn="ctr">
              <a:lnSpc>
                <a:spcPts val="2100"/>
              </a:lnSpc>
            </a:pPr>
            <a:r>
              <a:rPr lang="en-US" sz="1500" dirty="0">
                <a:solidFill>
                  <a:srgbClr val="3D3D3D"/>
                </a:solidFill>
                <a:latin typeface="Open Sans"/>
              </a:rPr>
              <a:t>Fig. 9. Functional and metabolic classification based on </a:t>
            </a:r>
            <a:r>
              <a:rPr lang="en-US" sz="1500" dirty="0" err="1">
                <a:solidFill>
                  <a:srgbClr val="3D3D3D"/>
                </a:solidFill>
                <a:latin typeface="Open Sans"/>
              </a:rPr>
              <a:t>BiossurfDB</a:t>
            </a:r>
            <a:r>
              <a:rPr lang="en-US" sz="1500" dirty="0">
                <a:solidFill>
                  <a:srgbClr val="3D3D3D"/>
                </a:solidFill>
                <a:latin typeface="Open Sans"/>
              </a:rPr>
              <a:t> database for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samples.</a:t>
            </a:r>
          </a:p>
        </p:txBody>
      </p:sp>
      <p:sp>
        <p:nvSpPr>
          <p:cNvPr id="9" name="TextBox 9"/>
          <p:cNvSpPr txBox="1"/>
          <p:nvPr/>
        </p:nvSpPr>
        <p:spPr>
          <a:xfrm>
            <a:off x="380954" y="5998218"/>
            <a:ext cx="2135862" cy="409471"/>
          </a:xfrm>
          <a:prstGeom prst="rect">
            <a:avLst/>
          </a:prstGeom>
        </p:spPr>
        <p:txBody>
          <a:bodyPr lIns="0" tIns="0" rIns="0" bIns="0" rtlCol="0" anchor="t">
            <a:spAutoFit/>
          </a:bodyPr>
          <a:lstStyle/>
          <a:p>
            <a:pPr algn="ctr">
              <a:lnSpc>
                <a:spcPts val="3500"/>
              </a:lnSpc>
            </a:pPr>
            <a:r>
              <a:rPr lang="en-US" sz="2200" dirty="0">
                <a:solidFill>
                  <a:srgbClr val="3D3D3D"/>
                </a:solidFill>
                <a:latin typeface="Open Sans"/>
              </a:rPr>
              <a:t>Biosurfactants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3810000" y="3395775"/>
            <a:ext cx="12877800" cy="5317040"/>
          </a:xfrm>
          <a:custGeom>
            <a:avLst/>
            <a:gdLst/>
            <a:ahLst/>
            <a:cxnLst/>
            <a:rect l="l" t="t" r="r" b="b"/>
            <a:pathLst>
              <a:path w="12372287" h="5082392">
                <a:moveTo>
                  <a:pt x="0" y="0"/>
                </a:moveTo>
                <a:lnTo>
                  <a:pt x="12372288" y="0"/>
                </a:lnTo>
                <a:lnTo>
                  <a:pt x="12372288" y="5082392"/>
                </a:lnTo>
                <a:lnTo>
                  <a:pt x="0" y="5082392"/>
                </a:lnTo>
                <a:lnTo>
                  <a:pt x="0" y="0"/>
                </a:lnTo>
                <a:close/>
              </a:path>
            </a:pathLst>
          </a:custGeom>
          <a:blipFill>
            <a:blip r:embed="rId2"/>
            <a:stretch>
              <a:fillRect/>
            </a:stretch>
          </a:blipFill>
        </p:spPr>
        <p:txBody>
          <a:bodyPr/>
          <a:lstStyle/>
          <a:p>
            <a:endParaRPr lang="pt-PT"/>
          </a:p>
        </p:txBody>
      </p:sp>
      <p:sp>
        <p:nvSpPr>
          <p:cNvPr id="5" name="TextBox 5"/>
          <p:cNvSpPr txBox="1"/>
          <p:nvPr/>
        </p:nvSpPr>
        <p:spPr>
          <a:xfrm>
            <a:off x="-533400" y="1218271"/>
            <a:ext cx="5489017" cy="801501"/>
          </a:xfrm>
          <a:prstGeom prst="rect">
            <a:avLst/>
          </a:prstGeom>
        </p:spPr>
        <p:txBody>
          <a:bodyPr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15</a:t>
            </a:r>
          </a:p>
        </p:txBody>
      </p:sp>
      <p:sp>
        <p:nvSpPr>
          <p:cNvPr id="7" name="TextBox 7"/>
          <p:cNvSpPr txBox="1"/>
          <p:nvPr/>
        </p:nvSpPr>
        <p:spPr>
          <a:xfrm>
            <a:off x="2362200" y="2758480"/>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Biomolecules Analysis:</a:t>
            </a:r>
          </a:p>
        </p:txBody>
      </p:sp>
      <p:sp>
        <p:nvSpPr>
          <p:cNvPr id="8" name="TextBox 8"/>
          <p:cNvSpPr txBox="1"/>
          <p:nvPr/>
        </p:nvSpPr>
        <p:spPr>
          <a:xfrm>
            <a:off x="3810000" y="8811554"/>
            <a:ext cx="11049477" cy="257175"/>
          </a:xfrm>
          <a:prstGeom prst="rect">
            <a:avLst/>
          </a:prstGeom>
        </p:spPr>
        <p:txBody>
          <a:bodyPr lIns="0" tIns="0" rIns="0" bIns="0" rtlCol="0" anchor="t">
            <a:spAutoFit/>
          </a:bodyPr>
          <a:lstStyle/>
          <a:p>
            <a:pPr algn="ctr">
              <a:lnSpc>
                <a:spcPts val="2100"/>
              </a:lnSpc>
            </a:pPr>
            <a:r>
              <a:rPr lang="en-US" sz="1500" dirty="0">
                <a:solidFill>
                  <a:srgbClr val="3D3D3D"/>
                </a:solidFill>
                <a:latin typeface="Open Sans"/>
              </a:rPr>
              <a:t>Fig. 10. Functional and metabolic classification based on </a:t>
            </a:r>
            <a:r>
              <a:rPr lang="en-US" sz="1500" dirty="0" err="1">
                <a:solidFill>
                  <a:srgbClr val="3D3D3D"/>
                </a:solidFill>
                <a:latin typeface="Open Sans"/>
              </a:rPr>
              <a:t>antiSMASH</a:t>
            </a:r>
            <a:r>
              <a:rPr lang="en-US" sz="1500" dirty="0">
                <a:solidFill>
                  <a:srgbClr val="3D3D3D"/>
                </a:solidFill>
                <a:latin typeface="Open Sans"/>
              </a:rPr>
              <a:t> database for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samples.</a:t>
            </a:r>
          </a:p>
        </p:txBody>
      </p:sp>
      <p:sp>
        <p:nvSpPr>
          <p:cNvPr id="9" name="TextBox 9"/>
          <p:cNvSpPr txBox="1"/>
          <p:nvPr/>
        </p:nvSpPr>
        <p:spPr>
          <a:xfrm>
            <a:off x="629314" y="6045692"/>
            <a:ext cx="2897771" cy="869949"/>
          </a:xfrm>
          <a:prstGeom prst="rect">
            <a:avLst/>
          </a:prstGeom>
        </p:spPr>
        <p:txBody>
          <a:bodyPr lIns="0" tIns="0" rIns="0" bIns="0" rtlCol="0" anchor="t">
            <a:spAutoFit/>
          </a:bodyPr>
          <a:lstStyle/>
          <a:p>
            <a:pPr algn="ctr">
              <a:lnSpc>
                <a:spcPts val="3500"/>
              </a:lnSpc>
            </a:pPr>
            <a:r>
              <a:rPr lang="en-US" sz="2200" dirty="0" err="1">
                <a:solidFill>
                  <a:srgbClr val="3D3D3D"/>
                </a:solidFill>
                <a:latin typeface="Open Sans"/>
              </a:rPr>
              <a:t>Secundary</a:t>
            </a:r>
            <a:r>
              <a:rPr lang="en-US" sz="2200" dirty="0">
                <a:solidFill>
                  <a:srgbClr val="3D3D3D"/>
                </a:solidFill>
                <a:latin typeface="Open Sans"/>
              </a:rPr>
              <a:t> metabolites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TextBox 4"/>
          <p:cNvSpPr txBox="1"/>
          <p:nvPr/>
        </p:nvSpPr>
        <p:spPr>
          <a:xfrm>
            <a:off x="533400" y="1240157"/>
            <a:ext cx="6897255" cy="801501"/>
          </a:xfrm>
          <a:prstGeom prst="rect">
            <a:avLst/>
          </a:prstGeom>
        </p:spPr>
        <p:txBody>
          <a:bodyPr lIns="0" tIns="0" rIns="0" bIns="0" rtlCol="0" anchor="t">
            <a:spAutoFit/>
          </a:bodyPr>
          <a:lstStyle/>
          <a:p>
            <a:pPr marL="0" lvl="0" indent="0" algn="ctr">
              <a:lnSpc>
                <a:spcPts val="6959"/>
              </a:lnSpc>
              <a:spcBef>
                <a:spcPct val="0"/>
              </a:spcBef>
            </a:pPr>
            <a:r>
              <a:rPr lang="en-US" sz="5000" dirty="0">
                <a:solidFill>
                  <a:srgbClr val="3D3D3D"/>
                </a:solidFill>
                <a:latin typeface="Barlow Bold"/>
              </a:rPr>
              <a:t>Future perspectives</a:t>
            </a:r>
          </a:p>
        </p:txBody>
      </p:sp>
      <p:sp>
        <p:nvSpPr>
          <p:cNvPr id="5" name="TextBox 5"/>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16</a:t>
            </a:r>
          </a:p>
        </p:txBody>
      </p:sp>
      <p:sp>
        <p:nvSpPr>
          <p:cNvPr id="6" name="TextBox 6"/>
          <p:cNvSpPr txBox="1"/>
          <p:nvPr/>
        </p:nvSpPr>
        <p:spPr>
          <a:xfrm>
            <a:off x="2329083" y="3821022"/>
            <a:ext cx="13629834" cy="2644955"/>
          </a:xfrm>
          <a:prstGeom prst="rect">
            <a:avLst/>
          </a:prstGeom>
        </p:spPr>
        <p:txBody>
          <a:bodyPr wrap="square" lIns="0" tIns="0" rIns="0" bIns="0" rtlCol="0" anchor="t">
            <a:spAutoFit/>
          </a:bodyPr>
          <a:lstStyle/>
          <a:p>
            <a:pPr marL="509554" lvl="1" indent="-254777" algn="just">
              <a:lnSpc>
                <a:spcPts val="3540"/>
              </a:lnSpc>
              <a:buFont typeface="Arial"/>
              <a:buChar char="•"/>
            </a:pPr>
            <a:r>
              <a:rPr lang="en-US" sz="2500" spc="9" dirty="0">
                <a:solidFill>
                  <a:srgbClr val="3D3D3D"/>
                </a:solidFill>
                <a:latin typeface="Barlow"/>
              </a:rPr>
              <a:t>Biomolecules derived from hypersaline microorganisms hold significant biotechnological potential;</a:t>
            </a:r>
          </a:p>
          <a:p>
            <a:pPr marL="509554" lvl="1" indent="-254777" algn="just">
              <a:lnSpc>
                <a:spcPts val="3540"/>
              </a:lnSpc>
              <a:buFont typeface="Arial"/>
              <a:buChar char="•"/>
            </a:pPr>
            <a:r>
              <a:rPr lang="en-US" sz="2500" spc="9" dirty="0">
                <a:solidFill>
                  <a:srgbClr val="3D3D3D"/>
                </a:solidFill>
                <a:latin typeface="Barlow"/>
              </a:rPr>
              <a:t>The development of novel techniques contributes to further exploration in these areas; </a:t>
            </a:r>
          </a:p>
          <a:p>
            <a:pPr marL="509554" lvl="1" indent="-254777" algn="just">
              <a:lnSpc>
                <a:spcPts val="3540"/>
              </a:lnSpc>
              <a:buFont typeface="Arial"/>
              <a:buChar char="•"/>
            </a:pPr>
            <a:r>
              <a:rPr lang="en-US" sz="2500" spc="9" dirty="0">
                <a:solidFill>
                  <a:srgbClr val="3D3D3D"/>
                </a:solidFill>
                <a:latin typeface="Barlow"/>
              </a:rPr>
              <a:t>Thus far, this project has yielded intriguing results regarding the compounds produced by these microorganisms. However, further exploration of new databases is planned to uncover additional insights into antimicrobial and anticancer compounds.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TextBox 4"/>
          <p:cNvSpPr txBox="1"/>
          <p:nvPr/>
        </p:nvSpPr>
        <p:spPr>
          <a:xfrm>
            <a:off x="5946585" y="3238500"/>
            <a:ext cx="6394830" cy="2497479"/>
          </a:xfrm>
          <a:prstGeom prst="rect">
            <a:avLst/>
          </a:prstGeom>
        </p:spPr>
        <p:txBody>
          <a:bodyPr wrap="square" lIns="0" tIns="0" rIns="0" bIns="0" rtlCol="0" anchor="t">
            <a:spAutoFit/>
          </a:bodyPr>
          <a:lstStyle/>
          <a:p>
            <a:pPr marL="0" lvl="0" indent="0" algn="l">
              <a:lnSpc>
                <a:spcPts val="23318"/>
              </a:lnSpc>
              <a:spcBef>
                <a:spcPct val="0"/>
              </a:spcBef>
            </a:pPr>
            <a:r>
              <a:rPr lang="en-US" sz="10000" u="none" dirty="0">
                <a:solidFill>
                  <a:srgbClr val="3D3D3D"/>
                </a:solidFill>
                <a:latin typeface="Barl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9203" y="1516583"/>
            <a:ext cx="7543800" cy="822020"/>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Motivation and objectives </a:t>
            </a:r>
          </a:p>
        </p:txBody>
      </p:sp>
      <p:sp>
        <p:nvSpPr>
          <p:cNvPr id="3" name="TextBox 3"/>
          <p:cNvSpPr txBox="1"/>
          <p:nvPr/>
        </p:nvSpPr>
        <p:spPr>
          <a:xfrm>
            <a:off x="2099361" y="3831738"/>
            <a:ext cx="14089277" cy="3257550"/>
          </a:xfrm>
          <a:prstGeom prst="rect">
            <a:avLst/>
          </a:prstGeom>
        </p:spPr>
        <p:txBody>
          <a:bodyPr lIns="0" tIns="0" rIns="0" bIns="0" rtlCol="0" anchor="t">
            <a:spAutoFit/>
          </a:bodyPr>
          <a:lstStyle/>
          <a:p>
            <a:pPr marL="539749" lvl="1" indent="-269875" algn="just">
              <a:lnSpc>
                <a:spcPts val="3749"/>
              </a:lnSpc>
              <a:buFont typeface="Arial"/>
              <a:buChar char="•"/>
            </a:pPr>
            <a:r>
              <a:rPr lang="en-US" sz="2700" spc="9" dirty="0">
                <a:solidFill>
                  <a:srgbClr val="3D3D3D"/>
                </a:solidFill>
                <a:latin typeface="Barlow"/>
              </a:rPr>
              <a:t>Microorganisms found in hypersaline environments have the potential to produce various biomolecules of biotechnological interest;</a:t>
            </a:r>
          </a:p>
          <a:p>
            <a:pPr marL="539749" lvl="1" indent="-269875" algn="just">
              <a:lnSpc>
                <a:spcPts val="3749"/>
              </a:lnSpc>
              <a:buFont typeface="Arial"/>
              <a:buChar char="•"/>
            </a:pPr>
            <a:r>
              <a:rPr lang="en-US" sz="2700" spc="9" dirty="0">
                <a:solidFill>
                  <a:srgbClr val="3D3D3D"/>
                </a:solidFill>
                <a:latin typeface="Barlow"/>
              </a:rPr>
              <a:t>Sequencing methodologies combined with bioinformatics tools have been developed to predict and reconstruct genomes, identifying potential biomolecules such as enzymes, biosurfactants, antimicrobials and anticancer agents;</a:t>
            </a:r>
          </a:p>
          <a:p>
            <a:pPr marL="539749" lvl="1" indent="-269875" algn="just">
              <a:lnSpc>
                <a:spcPts val="3749"/>
              </a:lnSpc>
              <a:buFont typeface="Arial"/>
              <a:buChar char="•"/>
            </a:pPr>
            <a:r>
              <a:rPr lang="en-US" sz="2700" spc="9" dirty="0">
                <a:solidFill>
                  <a:srgbClr val="3D3D3D"/>
                </a:solidFill>
                <a:latin typeface="Barlow"/>
              </a:rPr>
              <a:t>Explore tools and databases to study and analyze biomolecules of microorganisms in hypersaline environments.</a:t>
            </a:r>
          </a:p>
        </p:txBody>
      </p:sp>
      <p:sp>
        <p:nvSpPr>
          <p:cNvPr id="4" name="AutoShape 4"/>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5" name="AutoShape 5"/>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1028700" y="3543302"/>
            <a:ext cx="9121198" cy="4835842"/>
          </a:xfrm>
          <a:custGeom>
            <a:avLst/>
            <a:gdLst/>
            <a:ahLst/>
            <a:cxnLst/>
            <a:rect l="l" t="t" r="r" b="b"/>
            <a:pathLst>
              <a:path w="9121198" h="4568296">
                <a:moveTo>
                  <a:pt x="0" y="0"/>
                </a:moveTo>
                <a:lnTo>
                  <a:pt x="9121198" y="0"/>
                </a:lnTo>
                <a:lnTo>
                  <a:pt x="9121198" y="4568296"/>
                </a:lnTo>
                <a:lnTo>
                  <a:pt x="0" y="4568296"/>
                </a:lnTo>
                <a:lnTo>
                  <a:pt x="0" y="0"/>
                </a:lnTo>
                <a:close/>
              </a:path>
            </a:pathLst>
          </a:custGeom>
          <a:blipFill>
            <a:blip r:embed="rId2"/>
            <a:stretch>
              <a:fillRect/>
            </a:stretch>
          </a:blipFill>
        </p:spPr>
        <p:txBody>
          <a:bodyPr/>
          <a:lstStyle/>
          <a:p>
            <a:endParaRPr lang="pt-PT"/>
          </a:p>
        </p:txBody>
      </p:sp>
      <p:sp>
        <p:nvSpPr>
          <p:cNvPr id="5" name="Freeform 5"/>
          <p:cNvSpPr/>
          <p:nvPr/>
        </p:nvSpPr>
        <p:spPr>
          <a:xfrm>
            <a:off x="11985557" y="5295857"/>
            <a:ext cx="4339450" cy="3241878"/>
          </a:xfrm>
          <a:custGeom>
            <a:avLst/>
            <a:gdLst/>
            <a:ahLst/>
            <a:cxnLst/>
            <a:rect l="l" t="t" r="r" b="b"/>
            <a:pathLst>
              <a:path w="4259465" h="3194598">
                <a:moveTo>
                  <a:pt x="0" y="0"/>
                </a:moveTo>
                <a:lnTo>
                  <a:pt x="4259464" y="0"/>
                </a:lnTo>
                <a:lnTo>
                  <a:pt x="4259464" y="3194599"/>
                </a:lnTo>
                <a:lnTo>
                  <a:pt x="0" y="3194599"/>
                </a:lnTo>
                <a:lnTo>
                  <a:pt x="0" y="0"/>
                </a:lnTo>
                <a:close/>
              </a:path>
            </a:pathLst>
          </a:custGeom>
          <a:blipFill>
            <a:blip r:embed="rId3"/>
            <a:stretch>
              <a:fillRect/>
            </a:stretch>
          </a:blipFill>
        </p:spPr>
        <p:txBody>
          <a:bodyPr/>
          <a:lstStyle/>
          <a:p>
            <a:endParaRPr lang="pt-PT"/>
          </a:p>
        </p:txBody>
      </p:sp>
      <p:sp>
        <p:nvSpPr>
          <p:cNvPr id="6" name="TextBox 6"/>
          <p:cNvSpPr txBox="1"/>
          <p:nvPr/>
        </p:nvSpPr>
        <p:spPr>
          <a:xfrm>
            <a:off x="656410" y="1381144"/>
            <a:ext cx="5489017" cy="814325"/>
          </a:xfrm>
          <a:prstGeom prst="rect">
            <a:avLst/>
          </a:prstGeom>
        </p:spPr>
        <p:txBody>
          <a:bodyPr lIns="0" tIns="0" rIns="0" bIns="0" rtlCol="0" anchor="t">
            <a:spAutoFit/>
          </a:bodyPr>
          <a:lstStyle/>
          <a:p>
            <a:pPr marL="0" lvl="0" indent="0" algn="ctr">
              <a:lnSpc>
                <a:spcPts val="6959"/>
              </a:lnSpc>
              <a:spcBef>
                <a:spcPct val="0"/>
              </a:spcBef>
            </a:pPr>
            <a:r>
              <a:rPr lang="en-US" sz="5000" dirty="0">
                <a:solidFill>
                  <a:srgbClr val="3D3D3D"/>
                </a:solidFill>
                <a:latin typeface="Barlow Bold"/>
              </a:rPr>
              <a:t>State of the Art</a:t>
            </a:r>
          </a:p>
        </p:txBody>
      </p:sp>
      <p:sp>
        <p:nvSpPr>
          <p:cNvPr id="7" name="TextBox 7"/>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03</a:t>
            </a:r>
          </a:p>
        </p:txBody>
      </p:sp>
      <p:sp>
        <p:nvSpPr>
          <p:cNvPr id="8" name="TextBox 8"/>
          <p:cNvSpPr txBox="1"/>
          <p:nvPr/>
        </p:nvSpPr>
        <p:spPr>
          <a:xfrm>
            <a:off x="1447800" y="2796037"/>
            <a:ext cx="6234277" cy="422273"/>
          </a:xfrm>
          <a:prstGeom prst="rect">
            <a:avLst/>
          </a:prstGeom>
        </p:spPr>
        <p:txBody>
          <a:bodyPr lIns="0" tIns="0" rIns="0" bIns="0" rtlCol="0" anchor="t">
            <a:spAutoFit/>
          </a:bodyPr>
          <a:lstStyle/>
          <a:p>
            <a:pPr algn="ctr">
              <a:lnSpc>
                <a:spcPts val="3500"/>
              </a:lnSpc>
            </a:pPr>
            <a:r>
              <a:rPr lang="en-US" sz="2500" dirty="0">
                <a:solidFill>
                  <a:srgbClr val="3D3D3D"/>
                </a:solidFill>
                <a:latin typeface="Barlow Bold"/>
              </a:rPr>
              <a:t>Extreme environments and extremophiles</a:t>
            </a:r>
          </a:p>
        </p:txBody>
      </p:sp>
      <p:sp>
        <p:nvSpPr>
          <p:cNvPr id="9" name="TextBox 9"/>
          <p:cNvSpPr txBox="1"/>
          <p:nvPr/>
        </p:nvSpPr>
        <p:spPr>
          <a:xfrm>
            <a:off x="10820400" y="3326881"/>
            <a:ext cx="6669765" cy="1888979"/>
          </a:xfrm>
          <a:prstGeom prst="rect">
            <a:avLst/>
          </a:prstGeom>
        </p:spPr>
        <p:txBody>
          <a:bodyPr wrap="square" lIns="0" tIns="0" rIns="0" bIns="0" rtlCol="0" anchor="t">
            <a:spAutoFit/>
          </a:bodyPr>
          <a:lstStyle/>
          <a:p>
            <a:pPr marL="431801" lvl="1" indent="-215900" algn="just">
              <a:lnSpc>
                <a:spcPts val="3000"/>
              </a:lnSpc>
              <a:buFont typeface="Arial"/>
              <a:buChar char="•"/>
            </a:pPr>
            <a:r>
              <a:rPr lang="en-US" sz="2300" spc="8" dirty="0">
                <a:solidFill>
                  <a:srgbClr val="000000"/>
                </a:solidFill>
                <a:latin typeface="Barlow"/>
              </a:rPr>
              <a:t>Have salinity values greater than 10%;</a:t>
            </a:r>
          </a:p>
          <a:p>
            <a:pPr marL="431801" lvl="1" indent="-215900" algn="just">
              <a:lnSpc>
                <a:spcPts val="3000"/>
              </a:lnSpc>
              <a:buFont typeface="Arial"/>
              <a:buChar char="•"/>
            </a:pPr>
            <a:r>
              <a:rPr lang="en-US" sz="2300" spc="8" dirty="0">
                <a:solidFill>
                  <a:srgbClr val="000000"/>
                </a:solidFill>
                <a:latin typeface="Barlow"/>
              </a:rPr>
              <a:t>These are mainly dominated by microorganisms called halophiles, which have developed multiple strategies that allow them to survive in high salt concentrations.</a:t>
            </a:r>
          </a:p>
        </p:txBody>
      </p:sp>
      <p:sp>
        <p:nvSpPr>
          <p:cNvPr id="10" name="TextBox 10"/>
          <p:cNvSpPr txBox="1"/>
          <p:nvPr/>
        </p:nvSpPr>
        <p:spPr>
          <a:xfrm>
            <a:off x="10709283" y="2796037"/>
            <a:ext cx="6363731" cy="422273"/>
          </a:xfrm>
          <a:prstGeom prst="rect">
            <a:avLst/>
          </a:prstGeom>
        </p:spPr>
        <p:txBody>
          <a:bodyPr lIns="0" tIns="0" rIns="0" bIns="0" rtlCol="0" anchor="t">
            <a:spAutoFit/>
          </a:bodyPr>
          <a:lstStyle/>
          <a:p>
            <a:pPr algn="ctr">
              <a:lnSpc>
                <a:spcPts val="3500"/>
              </a:lnSpc>
            </a:pPr>
            <a:r>
              <a:rPr lang="en-US" sz="2500" dirty="0">
                <a:solidFill>
                  <a:srgbClr val="3D3D3D"/>
                </a:solidFill>
                <a:latin typeface="Barlow Bold"/>
              </a:rPr>
              <a:t>Hypersaline environments and halophiles</a:t>
            </a:r>
          </a:p>
        </p:txBody>
      </p:sp>
      <p:sp>
        <p:nvSpPr>
          <p:cNvPr id="11" name="TextBox 11"/>
          <p:cNvSpPr txBox="1"/>
          <p:nvPr/>
        </p:nvSpPr>
        <p:spPr>
          <a:xfrm>
            <a:off x="1028700" y="8549013"/>
            <a:ext cx="8770267" cy="523874"/>
          </a:xfrm>
          <a:prstGeom prst="rect">
            <a:avLst/>
          </a:prstGeom>
        </p:spPr>
        <p:txBody>
          <a:bodyPr wrap="square" lIns="0" tIns="0" rIns="0" bIns="0" rtlCol="0" anchor="t">
            <a:spAutoFit/>
          </a:bodyPr>
          <a:lstStyle/>
          <a:p>
            <a:pPr algn="l">
              <a:lnSpc>
                <a:spcPts val="2100"/>
              </a:lnSpc>
            </a:pPr>
            <a:r>
              <a:rPr lang="en-US" sz="1500" dirty="0">
                <a:solidFill>
                  <a:srgbClr val="3D3D3D"/>
                </a:solidFill>
                <a:latin typeface="Open Sans Light"/>
              </a:rPr>
              <a:t>Fig. 1. Representative idealized cross section of Earth’s crust showing the diversity of extreme environments and their approximate location (Merino et al 2019).</a:t>
            </a:r>
          </a:p>
        </p:txBody>
      </p:sp>
      <p:sp>
        <p:nvSpPr>
          <p:cNvPr id="12" name="TextBox 12"/>
          <p:cNvSpPr txBox="1"/>
          <p:nvPr/>
        </p:nvSpPr>
        <p:spPr>
          <a:xfrm>
            <a:off x="11718316" y="8597417"/>
            <a:ext cx="4873932" cy="565796"/>
          </a:xfrm>
          <a:prstGeom prst="rect">
            <a:avLst/>
          </a:prstGeom>
        </p:spPr>
        <p:txBody>
          <a:bodyPr wrap="square" lIns="0" tIns="0" rIns="0" bIns="0" rtlCol="0" anchor="t">
            <a:spAutoFit/>
          </a:bodyPr>
          <a:lstStyle/>
          <a:p>
            <a:pPr>
              <a:lnSpc>
                <a:spcPts val="2250"/>
              </a:lnSpc>
              <a:spcBef>
                <a:spcPct val="0"/>
              </a:spcBef>
            </a:pPr>
            <a:r>
              <a:rPr lang="en-US" sz="1500" spc="6" dirty="0">
                <a:solidFill>
                  <a:srgbClr val="3D3D3D"/>
                </a:solidFill>
                <a:latin typeface="Open Sans"/>
              </a:rPr>
              <a:t>Fig. 2. Salt Lake and the “Spiral Jetty” eco-sculpture on a salt crust coast (Hypersaline Environments, 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11125200" y="1456483"/>
            <a:ext cx="5247009" cy="7374033"/>
          </a:xfrm>
          <a:custGeom>
            <a:avLst/>
            <a:gdLst/>
            <a:ahLst/>
            <a:cxnLst/>
            <a:rect l="l" t="t" r="r" b="b"/>
            <a:pathLst>
              <a:path w="4987154" h="7158320">
                <a:moveTo>
                  <a:pt x="0" y="0"/>
                </a:moveTo>
                <a:lnTo>
                  <a:pt x="4987154" y="0"/>
                </a:lnTo>
                <a:lnTo>
                  <a:pt x="4987154" y="7158320"/>
                </a:lnTo>
                <a:lnTo>
                  <a:pt x="0" y="7158320"/>
                </a:lnTo>
                <a:lnTo>
                  <a:pt x="0" y="0"/>
                </a:lnTo>
                <a:close/>
              </a:path>
            </a:pathLst>
          </a:custGeom>
          <a:blipFill>
            <a:blip r:embed="rId2"/>
            <a:stretch>
              <a:fillRect t="-1661" b="-1661"/>
            </a:stretch>
          </a:blipFill>
        </p:spPr>
        <p:txBody>
          <a:bodyPr/>
          <a:lstStyle/>
          <a:p>
            <a:endParaRPr lang="pt-PT"/>
          </a:p>
        </p:txBody>
      </p:sp>
      <p:sp>
        <p:nvSpPr>
          <p:cNvPr id="5" name="TextBox 5"/>
          <p:cNvSpPr txBox="1"/>
          <p:nvPr/>
        </p:nvSpPr>
        <p:spPr>
          <a:xfrm>
            <a:off x="838200" y="1216212"/>
            <a:ext cx="4987155"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State of the Art</a:t>
            </a:r>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04</a:t>
            </a:r>
          </a:p>
        </p:txBody>
      </p:sp>
      <p:sp>
        <p:nvSpPr>
          <p:cNvPr id="7" name="TextBox 7"/>
          <p:cNvSpPr txBox="1"/>
          <p:nvPr/>
        </p:nvSpPr>
        <p:spPr>
          <a:xfrm>
            <a:off x="-578341" y="3274885"/>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Metagenomics</a:t>
            </a:r>
          </a:p>
        </p:txBody>
      </p:sp>
      <p:sp>
        <p:nvSpPr>
          <p:cNvPr id="8" name="TextBox 8"/>
          <p:cNvSpPr txBox="1"/>
          <p:nvPr/>
        </p:nvSpPr>
        <p:spPr>
          <a:xfrm>
            <a:off x="11741409" y="8913440"/>
            <a:ext cx="4014590" cy="257174"/>
          </a:xfrm>
          <a:prstGeom prst="rect">
            <a:avLst/>
          </a:prstGeom>
        </p:spPr>
        <p:txBody>
          <a:bodyPr lIns="0" tIns="0" rIns="0" bIns="0" rtlCol="0" anchor="t">
            <a:spAutoFit/>
          </a:bodyPr>
          <a:lstStyle/>
          <a:p>
            <a:pPr algn="l">
              <a:lnSpc>
                <a:spcPts val="2100"/>
              </a:lnSpc>
            </a:pPr>
            <a:r>
              <a:rPr lang="en-US" sz="1500" dirty="0">
                <a:solidFill>
                  <a:srgbClr val="3D3D3D"/>
                </a:solidFill>
                <a:latin typeface="Open Sans"/>
              </a:rPr>
              <a:t>Fig. 3. Metagenomics workflow  (Shah, 2023)</a:t>
            </a:r>
          </a:p>
        </p:txBody>
      </p:sp>
      <p:sp>
        <p:nvSpPr>
          <p:cNvPr id="9" name="TextBox 9"/>
          <p:cNvSpPr txBox="1"/>
          <p:nvPr/>
        </p:nvSpPr>
        <p:spPr>
          <a:xfrm>
            <a:off x="1295400" y="4076700"/>
            <a:ext cx="8750569" cy="3590727"/>
          </a:xfrm>
          <a:prstGeom prst="rect">
            <a:avLst/>
          </a:prstGeom>
        </p:spPr>
        <p:txBody>
          <a:bodyPr wrap="square" lIns="0" tIns="0" rIns="0" bIns="0" rtlCol="0" anchor="t">
            <a:spAutoFit/>
          </a:bodyPr>
          <a:lstStyle/>
          <a:p>
            <a:pPr marL="410209" lvl="1" indent="-205105" algn="just">
              <a:lnSpc>
                <a:spcPts val="2849"/>
              </a:lnSpc>
              <a:buFont typeface="Arial"/>
              <a:buChar char="•"/>
            </a:pPr>
            <a:r>
              <a:rPr lang="en-US" sz="2500" spc="7" dirty="0">
                <a:solidFill>
                  <a:srgbClr val="3D3D3D"/>
                </a:solidFill>
                <a:latin typeface="Barlow"/>
              </a:rPr>
              <a:t>Only 1% of microorganisms can be cultured in laboratory conditions.</a:t>
            </a:r>
          </a:p>
          <a:p>
            <a:pPr marL="410209" lvl="1" indent="-205105" algn="just">
              <a:lnSpc>
                <a:spcPts val="2849"/>
              </a:lnSpc>
              <a:buFont typeface="Arial"/>
              <a:buChar char="•"/>
            </a:pPr>
            <a:r>
              <a:rPr lang="en-US" sz="2500" spc="7" dirty="0">
                <a:solidFill>
                  <a:srgbClr val="3D3D3D"/>
                </a:solidFill>
                <a:latin typeface="Barlow"/>
              </a:rPr>
              <a:t>Metagenomics, a culture-independent technique, is crucial for understanding microbial diversity.</a:t>
            </a:r>
          </a:p>
          <a:p>
            <a:pPr algn="just">
              <a:lnSpc>
                <a:spcPts val="2849"/>
              </a:lnSpc>
            </a:pPr>
            <a:endParaRPr lang="en-US" sz="2500" spc="7" dirty="0">
              <a:solidFill>
                <a:srgbClr val="3D3D3D"/>
              </a:solidFill>
              <a:latin typeface="Barlow"/>
            </a:endParaRPr>
          </a:p>
          <a:p>
            <a:pPr marL="410209" lvl="1" indent="-205105" algn="just">
              <a:lnSpc>
                <a:spcPts val="2849"/>
              </a:lnSpc>
              <a:buFont typeface="Arial"/>
              <a:buChar char="•"/>
            </a:pPr>
            <a:r>
              <a:rPr lang="en-US" sz="2500" spc="7" dirty="0">
                <a:solidFill>
                  <a:srgbClr val="3D3D3D"/>
                </a:solidFill>
                <a:latin typeface="Barlow"/>
              </a:rPr>
              <a:t>Involves the extraction and analysis of total DNA from environmental samples.</a:t>
            </a:r>
          </a:p>
          <a:p>
            <a:pPr marL="410209" lvl="1" indent="-205105" algn="just">
              <a:lnSpc>
                <a:spcPts val="2849"/>
              </a:lnSpc>
              <a:buFont typeface="Arial"/>
              <a:buChar char="•"/>
            </a:pPr>
            <a:r>
              <a:rPr lang="en-US" sz="2500" spc="7" dirty="0">
                <a:solidFill>
                  <a:srgbClr val="3D3D3D"/>
                </a:solidFill>
                <a:latin typeface="Barlow"/>
              </a:rPr>
              <a:t>Minimizes technical errors by avoiding selection processes.</a:t>
            </a:r>
          </a:p>
          <a:p>
            <a:pPr marL="410209" lvl="1" indent="-205105" algn="just">
              <a:lnSpc>
                <a:spcPts val="2849"/>
              </a:lnSpc>
              <a:buFont typeface="Arial"/>
              <a:buChar char="•"/>
            </a:pPr>
            <a:r>
              <a:rPr lang="en-US" sz="2500" spc="7" dirty="0">
                <a:solidFill>
                  <a:srgbClr val="3D3D3D"/>
                </a:solidFill>
                <a:latin typeface="Barlow"/>
              </a:rPr>
              <a:t>Allows the study of biological networks at multiple hierarchical levels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636215" y="1770991"/>
            <a:ext cx="8111536" cy="8111536"/>
          </a:xfrm>
          <a:prstGeom prst="rect">
            <a:avLst/>
          </a:prstGeom>
        </p:spPr>
      </p:pic>
      <p:sp>
        <p:nvSpPr>
          <p:cNvPr id="3" name="AutoShape 3"/>
          <p:cNvSpPr/>
          <p:nvPr/>
        </p:nvSpPr>
        <p:spPr>
          <a:xfrm>
            <a:off x="1028700" y="1033463"/>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4" name="AutoShape 4"/>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5" name="TextBox 5"/>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05</a:t>
            </a:r>
          </a:p>
        </p:txBody>
      </p:sp>
      <p:sp>
        <p:nvSpPr>
          <p:cNvPr id="6" name="TextBox 6"/>
          <p:cNvSpPr txBox="1"/>
          <p:nvPr/>
        </p:nvSpPr>
        <p:spPr>
          <a:xfrm>
            <a:off x="1065571" y="1312515"/>
            <a:ext cx="4696132"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State of the Art</a:t>
            </a:r>
          </a:p>
        </p:txBody>
      </p:sp>
      <p:sp>
        <p:nvSpPr>
          <p:cNvPr id="7" name="TextBox 7"/>
          <p:cNvSpPr txBox="1"/>
          <p:nvPr/>
        </p:nvSpPr>
        <p:spPr>
          <a:xfrm>
            <a:off x="-914400" y="2985995"/>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Databases</a:t>
            </a:r>
          </a:p>
        </p:txBody>
      </p:sp>
      <p:graphicFrame>
        <p:nvGraphicFramePr>
          <p:cNvPr id="8" name="Table 8"/>
          <p:cNvGraphicFramePr>
            <a:graphicFrameLocks noGrp="1"/>
          </p:cNvGraphicFramePr>
          <p:nvPr>
            <p:extLst>
              <p:ext uri="{D42A27DB-BD31-4B8C-83A1-F6EECF244321}">
                <p14:modId xmlns:p14="http://schemas.microsoft.com/office/powerpoint/2010/main" val="2409246979"/>
              </p:ext>
            </p:extLst>
          </p:nvPr>
        </p:nvGraphicFramePr>
        <p:xfrm>
          <a:off x="8747750" y="2047893"/>
          <a:ext cx="8039980" cy="6964538"/>
        </p:xfrm>
        <a:graphic>
          <a:graphicData uri="http://schemas.openxmlformats.org/drawingml/2006/table">
            <a:tbl>
              <a:tblPr/>
              <a:tblGrid>
                <a:gridCol w="1082049">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28202">
                  <a:extLst>
                    <a:ext uri="{9D8B030D-6E8A-4147-A177-3AD203B41FA5}">
                      <a16:colId xmlns:a16="http://schemas.microsoft.com/office/drawing/2014/main" val="20002"/>
                    </a:ext>
                  </a:extLst>
                </a:gridCol>
                <a:gridCol w="1091198">
                  <a:extLst>
                    <a:ext uri="{9D8B030D-6E8A-4147-A177-3AD203B41FA5}">
                      <a16:colId xmlns:a16="http://schemas.microsoft.com/office/drawing/2014/main" val="20003"/>
                    </a:ext>
                  </a:extLst>
                </a:gridCol>
                <a:gridCol w="2843131">
                  <a:extLst>
                    <a:ext uri="{9D8B030D-6E8A-4147-A177-3AD203B41FA5}">
                      <a16:colId xmlns:a16="http://schemas.microsoft.com/office/drawing/2014/main" val="20004"/>
                    </a:ext>
                  </a:extLst>
                </a:gridCol>
              </a:tblGrid>
              <a:tr h="430134">
                <a:tc>
                  <a:txBody>
                    <a:bodyPr/>
                    <a:lstStyle/>
                    <a:p>
                      <a:pPr marL="0" lvl="0" indent="0" algn="ctr">
                        <a:lnSpc>
                          <a:spcPts val="1260"/>
                        </a:lnSpc>
                        <a:spcBef>
                          <a:spcPct val="0"/>
                        </a:spcBef>
                        <a:defRPr/>
                      </a:pPr>
                      <a:r>
                        <a:rPr lang="en-US" sz="1500" dirty="0">
                          <a:solidFill>
                            <a:srgbClr val="000000"/>
                          </a:solidFill>
                          <a:latin typeface="Barlow Bold"/>
                        </a:rPr>
                        <a:t>Database</a:t>
                      </a:r>
                      <a:endParaRPr lang="en-US" sz="1500" dirty="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260"/>
                        </a:lnSpc>
                        <a:spcBef>
                          <a:spcPct val="0"/>
                        </a:spcBef>
                        <a:defRPr/>
                      </a:pPr>
                      <a:r>
                        <a:rPr lang="en-US" sz="1500">
                          <a:solidFill>
                            <a:srgbClr val="000000"/>
                          </a:solidFill>
                          <a:latin typeface="Barlow Bold"/>
                        </a:rPr>
                        <a:t>Biomolecule </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Input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Download</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Output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88944">
                <a:tc>
                  <a:txBody>
                    <a:bodyPr/>
                    <a:lstStyle/>
                    <a:p>
                      <a:pPr marL="0" lvl="0" indent="0" algn="ctr">
                        <a:lnSpc>
                          <a:spcPts val="1260"/>
                        </a:lnSpc>
                        <a:spcBef>
                          <a:spcPct val="0"/>
                        </a:spcBef>
                        <a:defRPr/>
                      </a:pPr>
                      <a:r>
                        <a:rPr lang="en-US" sz="1500" u="none" strike="noStrike">
                          <a:solidFill>
                            <a:srgbClr val="000000"/>
                          </a:solidFill>
                          <a:latin typeface="Barlow Bold"/>
                        </a:rPr>
                        <a:t>CARD</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Antimicrobial</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FASTA formatted sequence, such as assembly contigs or multiple</a:t>
                      </a:r>
                      <a:endParaRPr lang="en-US" sz="1500"/>
                    </a:p>
                    <a:p>
                      <a:pPr marL="0" lvl="0" indent="0" algn="ctr">
                        <a:lnSpc>
                          <a:spcPts val="1260"/>
                        </a:lnSpc>
                        <a:spcBef>
                          <a:spcPct val="0"/>
                        </a:spcBef>
                      </a:pPr>
                      <a:r>
                        <a:rPr lang="en-US" sz="1500" u="none" strike="noStrike">
                          <a:solidFill>
                            <a:srgbClr val="000000"/>
                          </a:solidFill>
                          <a:latin typeface="Barlow Bold"/>
                        </a:rPr>
                        <a:t>  proteins</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dirty="0">
                          <a:solidFill>
                            <a:srgbClr val="000000"/>
                          </a:solidFill>
                          <a:latin typeface="Barlow Bold"/>
                        </a:rPr>
                        <a:t>Yes</a:t>
                      </a:r>
                      <a:endParaRPr lang="en-US" sz="1500" dirty="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Predict resistomes from protein or nucleotide data based on</a:t>
                      </a:r>
                      <a:endParaRPr lang="en-US" sz="1500"/>
                    </a:p>
                    <a:p>
                      <a:pPr marL="0" lvl="0" indent="0" algn="ctr">
                        <a:lnSpc>
                          <a:spcPts val="1260"/>
                        </a:lnSpc>
                        <a:spcBef>
                          <a:spcPct val="0"/>
                        </a:spcBef>
                      </a:pPr>
                      <a:r>
                        <a:rPr lang="en-US" sz="1500" u="none" strike="noStrike">
                          <a:solidFill>
                            <a:srgbClr val="000000"/>
                          </a:solidFill>
                          <a:latin typeface="Barlow Bold"/>
                        </a:rPr>
                        <a:t>  homology and SNP models</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6007">
                <a:tc>
                  <a:txBody>
                    <a:bodyPr/>
                    <a:lstStyle/>
                    <a:p>
                      <a:pPr marL="0" lvl="0" indent="0" algn="ctr">
                        <a:lnSpc>
                          <a:spcPts val="1260"/>
                        </a:lnSpc>
                        <a:spcBef>
                          <a:spcPct val="0"/>
                        </a:spcBef>
                        <a:defRPr/>
                      </a:pPr>
                      <a:r>
                        <a:rPr lang="en-US" sz="1500" u="none" strike="noStrike">
                          <a:solidFill>
                            <a:srgbClr val="000000"/>
                          </a:solidFill>
                          <a:latin typeface="Barlow Bold"/>
                        </a:rPr>
                        <a:t>Napdos2</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Secondary metabolite genes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FASTA formatted sequence</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dirty="0">
                          <a:solidFill>
                            <a:srgbClr val="000000"/>
                          </a:solidFill>
                          <a:latin typeface="Barlow Bold"/>
                        </a:rPr>
                        <a:t>No</a:t>
                      </a:r>
                      <a:endParaRPr lang="en-US" sz="1500" dirty="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Detects</a:t>
                      </a:r>
                      <a:endParaRPr lang="en-US" sz="1500"/>
                    </a:p>
                    <a:p>
                      <a:pPr marL="0" lvl="0" indent="0" algn="ctr">
                        <a:lnSpc>
                          <a:spcPts val="1260"/>
                        </a:lnSpc>
                        <a:spcBef>
                          <a:spcPct val="0"/>
                        </a:spcBef>
                      </a:pPr>
                      <a:r>
                        <a:rPr lang="en-US" sz="1500" u="none" strike="noStrike">
                          <a:solidFill>
                            <a:srgbClr val="000000"/>
                          </a:solidFill>
                          <a:latin typeface="Barlow Bold"/>
                        </a:rPr>
                        <a:t>  and classifies ketosynthase (KS) and condensation (C)domains</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6007">
                <a:tc>
                  <a:txBody>
                    <a:bodyPr/>
                    <a:lstStyle/>
                    <a:p>
                      <a:pPr marL="0" lvl="0" indent="0" algn="ctr">
                        <a:lnSpc>
                          <a:spcPts val="1260"/>
                        </a:lnSpc>
                        <a:spcBef>
                          <a:spcPct val="0"/>
                        </a:spcBef>
                        <a:defRPr/>
                      </a:pPr>
                      <a:r>
                        <a:rPr lang="en-US" sz="1500" u="none" strike="noStrike">
                          <a:solidFill>
                            <a:srgbClr val="000000"/>
                          </a:solidFill>
                          <a:latin typeface="Barlow Bold"/>
                        </a:rPr>
                        <a:t>AntiCP</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Anticancer peptides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Peptide sequence in FASTA format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Yes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Predict</a:t>
                      </a:r>
                      <a:endParaRPr lang="en-US" sz="1500"/>
                    </a:p>
                    <a:p>
                      <a:pPr marL="0" lvl="0" indent="0" algn="ctr">
                        <a:lnSpc>
                          <a:spcPts val="1260"/>
                        </a:lnSpc>
                        <a:spcBef>
                          <a:spcPct val="0"/>
                        </a:spcBef>
                      </a:pPr>
                      <a:r>
                        <a:rPr lang="en-US" sz="1500" u="none" strike="noStrike">
                          <a:solidFill>
                            <a:srgbClr val="000000"/>
                          </a:solidFill>
                          <a:latin typeface="Barlow Bold"/>
                        </a:rPr>
                        <a:t>  whether the analogs are having anti cancer property or not.</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6007">
                <a:tc>
                  <a:txBody>
                    <a:bodyPr/>
                    <a:lstStyle/>
                    <a:p>
                      <a:pPr marL="0" lvl="0" indent="0" algn="ctr">
                        <a:lnSpc>
                          <a:spcPts val="1260"/>
                        </a:lnSpc>
                        <a:spcBef>
                          <a:spcPct val="0"/>
                        </a:spcBef>
                        <a:defRPr/>
                      </a:pPr>
                      <a:r>
                        <a:rPr lang="en-US" sz="1500" u="none" strike="noStrike">
                          <a:solidFill>
                            <a:srgbClr val="000000"/>
                          </a:solidFill>
                          <a:latin typeface="Barlow Bold"/>
                        </a:rPr>
                        <a:t>ACP-MHCNN</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Anticancer peptides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Peptide sequence in FASTA format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No</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Predict</a:t>
                      </a:r>
                      <a:endParaRPr lang="en-US" sz="1500"/>
                    </a:p>
                    <a:p>
                      <a:pPr marL="0" lvl="0" indent="0" algn="ctr">
                        <a:lnSpc>
                          <a:spcPts val="1260"/>
                        </a:lnSpc>
                        <a:spcBef>
                          <a:spcPct val="0"/>
                        </a:spcBef>
                      </a:pPr>
                      <a:r>
                        <a:rPr lang="en-US" sz="1500" u="none" strike="noStrike">
                          <a:solidFill>
                            <a:srgbClr val="000000"/>
                          </a:solidFill>
                          <a:latin typeface="Barlow Bold"/>
                        </a:rPr>
                        <a:t>  whether the analogs are having anti cancer property or not.</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3071">
                <a:tc>
                  <a:txBody>
                    <a:bodyPr/>
                    <a:lstStyle/>
                    <a:p>
                      <a:pPr marL="0" lvl="0" indent="0" algn="ctr">
                        <a:lnSpc>
                          <a:spcPts val="1260"/>
                        </a:lnSpc>
                        <a:spcBef>
                          <a:spcPct val="0"/>
                        </a:spcBef>
                        <a:defRPr/>
                      </a:pPr>
                      <a:r>
                        <a:rPr lang="en-US" sz="1500" u="none" strike="noStrike">
                          <a:solidFill>
                            <a:srgbClr val="000000"/>
                          </a:solidFill>
                          <a:latin typeface="Barlow Bold"/>
                        </a:rPr>
                        <a:t>AntiSMASH</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Secondary metabolite </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Sequence file (GenBank / EMBL / FASTA format)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Yes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Secondary metabolite biosynthetic gene clusters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36007">
                <a:tc>
                  <a:txBody>
                    <a:bodyPr/>
                    <a:lstStyle/>
                    <a:p>
                      <a:pPr marL="0" lvl="0" indent="0" algn="ctr">
                        <a:lnSpc>
                          <a:spcPts val="1260"/>
                        </a:lnSpc>
                        <a:spcBef>
                          <a:spcPct val="0"/>
                        </a:spcBef>
                        <a:defRPr/>
                      </a:pPr>
                      <a:r>
                        <a:rPr lang="en-US" sz="1500" u="none" strike="noStrike">
                          <a:solidFill>
                            <a:srgbClr val="000000"/>
                          </a:solidFill>
                          <a:latin typeface="Barlow Bold"/>
                        </a:rPr>
                        <a:t>BiossurfDB</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Biosurfactant</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FASTA formatted sequence</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No</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Biosurfactant-curated</a:t>
                      </a:r>
                      <a:endParaRPr lang="en-US" sz="1500"/>
                    </a:p>
                    <a:p>
                      <a:pPr marL="0" lvl="0" indent="0" algn="ctr">
                        <a:lnSpc>
                          <a:spcPts val="1260"/>
                        </a:lnSpc>
                        <a:spcBef>
                          <a:spcPct val="0"/>
                        </a:spcBef>
                      </a:pPr>
                      <a:r>
                        <a:rPr lang="en-US" sz="1500" u="none" strike="noStrike">
                          <a:solidFill>
                            <a:srgbClr val="000000"/>
                          </a:solidFill>
                          <a:latin typeface="Barlow Bold"/>
                        </a:rPr>
                        <a:t>  list, grouped by producing organism, surfactant name, class and reference</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83071">
                <a:tc>
                  <a:txBody>
                    <a:bodyPr/>
                    <a:lstStyle/>
                    <a:p>
                      <a:pPr marL="0" lvl="0" indent="0" algn="ctr">
                        <a:lnSpc>
                          <a:spcPts val="1260"/>
                        </a:lnSpc>
                        <a:spcBef>
                          <a:spcPct val="0"/>
                        </a:spcBef>
                        <a:defRPr/>
                      </a:pPr>
                      <a:r>
                        <a:rPr lang="en-US" sz="1500" u="none" strike="noStrike">
                          <a:solidFill>
                            <a:srgbClr val="000000"/>
                          </a:solidFill>
                          <a:latin typeface="Barlow Bold"/>
                        </a:rPr>
                        <a:t>CAZy</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a:solidFill>
                            <a:srgbClr val="000000"/>
                          </a:solidFill>
                          <a:latin typeface="Barlow Bold"/>
                        </a:rPr>
                        <a:t>Enzymes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dirty="0">
                          <a:solidFill>
                            <a:srgbClr val="000000"/>
                          </a:solidFill>
                          <a:latin typeface="Barlow Bold"/>
                        </a:rPr>
                        <a:t>Sequence file (GenBank / </a:t>
                      </a:r>
                      <a:r>
                        <a:rPr lang="en-US" sz="1500" u="none" strike="noStrike" dirty="0" err="1">
                          <a:solidFill>
                            <a:srgbClr val="000000"/>
                          </a:solidFill>
                          <a:latin typeface="Barlow Bold"/>
                        </a:rPr>
                        <a:t>Uniprot</a:t>
                      </a:r>
                      <a:r>
                        <a:rPr lang="en-US" sz="1500" u="none" strike="noStrike" dirty="0">
                          <a:solidFill>
                            <a:srgbClr val="000000"/>
                          </a:solidFill>
                          <a:latin typeface="Barlow Bold"/>
                        </a:rPr>
                        <a:t>)</a:t>
                      </a:r>
                      <a:endParaRPr lang="en-US" sz="1500" dirty="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a:solidFill>
                            <a:srgbClr val="000000"/>
                          </a:solidFill>
                          <a:latin typeface="Barlow Bold"/>
                        </a:rPr>
                        <a:t>Yes</a:t>
                      </a:r>
                      <a:endParaRPr lang="en-US" sz="1500"/>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lvl="0" indent="0" algn="ctr">
                        <a:lnSpc>
                          <a:spcPts val="1260"/>
                        </a:lnSpc>
                        <a:spcBef>
                          <a:spcPct val="0"/>
                        </a:spcBef>
                        <a:defRPr/>
                      </a:pPr>
                      <a:r>
                        <a:rPr lang="en-US" sz="1500" u="none" strike="noStrike" dirty="0">
                          <a:solidFill>
                            <a:srgbClr val="000000"/>
                          </a:solidFill>
                          <a:latin typeface="Barlow Bold"/>
                        </a:rPr>
                        <a:t>Information about families of</a:t>
                      </a:r>
                      <a:endParaRPr lang="en-US" sz="1500" dirty="0"/>
                    </a:p>
                    <a:p>
                      <a:pPr marL="0" lvl="0" indent="0" algn="ctr">
                        <a:lnSpc>
                          <a:spcPts val="1260"/>
                        </a:lnSpc>
                        <a:spcBef>
                          <a:spcPct val="0"/>
                        </a:spcBef>
                      </a:pPr>
                      <a:r>
                        <a:rPr lang="en-US" sz="1500" u="none" strike="noStrike" dirty="0">
                          <a:solidFill>
                            <a:srgbClr val="000000"/>
                          </a:solidFill>
                          <a:latin typeface="Barlow Bold"/>
                        </a:rPr>
                        <a:t>  carbohydrate-active enzymes.</a:t>
                      </a:r>
                    </a:p>
                  </a:txBody>
                  <a:tcPr marL="123825" marR="123825" marT="123825" marB="1238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Box 9"/>
          <p:cNvSpPr txBox="1"/>
          <p:nvPr/>
        </p:nvSpPr>
        <p:spPr>
          <a:xfrm>
            <a:off x="8747751" y="1312515"/>
            <a:ext cx="8039979" cy="552450"/>
          </a:xfrm>
          <a:prstGeom prst="rect">
            <a:avLst/>
          </a:prstGeom>
        </p:spPr>
        <p:txBody>
          <a:bodyPr lIns="0" tIns="0" rIns="0" bIns="0" rtlCol="0" anchor="t">
            <a:spAutoFit/>
          </a:bodyPr>
          <a:lstStyle/>
          <a:p>
            <a:pPr algn="just">
              <a:lnSpc>
                <a:spcPts val="2250"/>
              </a:lnSpc>
              <a:spcBef>
                <a:spcPct val="0"/>
              </a:spcBef>
            </a:pPr>
            <a:r>
              <a:rPr lang="en-US" sz="1500" spc="6" dirty="0">
                <a:solidFill>
                  <a:srgbClr val="3D3D3D"/>
                </a:solidFill>
                <a:latin typeface="Open Sans"/>
              </a:rPr>
              <a:t>Table 1. Comparison of various biomolecule databases, highlighting their key features: database name, input data type, biomolecule type, local use possibility, and output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3D3D3D"/>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3D3D3D"/>
            </a:solidFill>
            <a:prstDash val="solid"/>
            <a:headEnd type="none" w="sm" len="sm"/>
            <a:tailEnd type="none" w="sm" len="sm"/>
          </a:ln>
        </p:spPr>
        <p:txBody>
          <a:bodyPr/>
          <a:lstStyle/>
          <a:p>
            <a:endParaRPr lang="pt-PT"/>
          </a:p>
        </p:txBody>
      </p:sp>
      <p:grpSp>
        <p:nvGrpSpPr>
          <p:cNvPr id="4" name="Group 4"/>
          <p:cNvGrpSpPr/>
          <p:nvPr/>
        </p:nvGrpSpPr>
        <p:grpSpPr>
          <a:xfrm>
            <a:off x="266575" y="4766645"/>
            <a:ext cx="1536338" cy="930676"/>
            <a:chOff x="-4096" y="-36750"/>
            <a:chExt cx="404632" cy="245116"/>
          </a:xfrm>
        </p:grpSpPr>
        <p:sp>
          <p:nvSpPr>
            <p:cNvPr id="5" name="Freeform 5"/>
            <p:cNvSpPr/>
            <p:nvPr/>
          </p:nvSpPr>
          <p:spPr>
            <a:xfrm>
              <a:off x="0" y="0"/>
              <a:ext cx="400536" cy="187966"/>
            </a:xfrm>
            <a:custGeom>
              <a:avLst/>
              <a:gdLst/>
              <a:ahLst/>
              <a:cxnLst/>
              <a:rect l="l" t="t" r="r" b="b"/>
              <a:pathLst>
                <a:path w="400536" h="187966">
                  <a:moveTo>
                    <a:pt x="93983" y="0"/>
                  </a:moveTo>
                  <a:lnTo>
                    <a:pt x="306553" y="0"/>
                  </a:lnTo>
                  <a:cubicBezTo>
                    <a:pt x="358458" y="0"/>
                    <a:pt x="400536" y="42078"/>
                    <a:pt x="400536" y="93983"/>
                  </a:cubicBezTo>
                  <a:lnTo>
                    <a:pt x="400536" y="93983"/>
                  </a:lnTo>
                  <a:cubicBezTo>
                    <a:pt x="400536" y="118909"/>
                    <a:pt x="390634" y="142814"/>
                    <a:pt x="373009" y="160439"/>
                  </a:cubicBezTo>
                  <a:cubicBezTo>
                    <a:pt x="355384" y="178064"/>
                    <a:pt x="331479" y="187966"/>
                    <a:pt x="306553" y="187966"/>
                  </a:cubicBezTo>
                  <a:lnTo>
                    <a:pt x="93983" y="187966"/>
                  </a:lnTo>
                  <a:cubicBezTo>
                    <a:pt x="69057" y="187966"/>
                    <a:pt x="45152" y="178064"/>
                    <a:pt x="27527" y="160439"/>
                  </a:cubicBezTo>
                  <a:cubicBezTo>
                    <a:pt x="9902" y="142814"/>
                    <a:pt x="0" y="118909"/>
                    <a:pt x="0" y="93983"/>
                  </a:cubicBezTo>
                  <a:lnTo>
                    <a:pt x="0" y="93983"/>
                  </a:lnTo>
                  <a:cubicBezTo>
                    <a:pt x="0" y="69057"/>
                    <a:pt x="9902" y="45152"/>
                    <a:pt x="27527" y="27527"/>
                  </a:cubicBezTo>
                  <a:cubicBezTo>
                    <a:pt x="45152" y="9902"/>
                    <a:pt x="69057" y="0"/>
                    <a:pt x="93983" y="0"/>
                  </a:cubicBezTo>
                  <a:close/>
                </a:path>
              </a:pathLst>
            </a:custGeom>
            <a:solidFill>
              <a:srgbClr val="E8E8E8"/>
            </a:solidFill>
            <a:ln w="38100" cap="rnd">
              <a:solidFill>
                <a:srgbClr val="3D3D3D"/>
              </a:solidFill>
              <a:prstDash val="solid"/>
              <a:round/>
            </a:ln>
          </p:spPr>
          <p:txBody>
            <a:bodyPr/>
            <a:lstStyle/>
            <a:p>
              <a:endParaRPr lang="pt-PT"/>
            </a:p>
          </p:txBody>
        </p:sp>
        <p:sp>
          <p:nvSpPr>
            <p:cNvPr id="6" name="TextBox 6"/>
            <p:cNvSpPr txBox="1"/>
            <p:nvPr/>
          </p:nvSpPr>
          <p:spPr>
            <a:xfrm>
              <a:off x="-4096" y="-36750"/>
              <a:ext cx="400536" cy="245116"/>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Raw reads</a:t>
              </a:r>
            </a:p>
          </p:txBody>
        </p:sp>
      </p:grpSp>
      <p:sp>
        <p:nvSpPr>
          <p:cNvPr id="7" name="AutoShape 7"/>
          <p:cNvSpPr/>
          <p:nvPr/>
        </p:nvSpPr>
        <p:spPr>
          <a:xfrm>
            <a:off x="1802913" y="5263022"/>
            <a:ext cx="471007" cy="19050"/>
          </a:xfrm>
          <a:prstGeom prst="line">
            <a:avLst/>
          </a:prstGeom>
          <a:ln w="38100" cap="flat">
            <a:solidFill>
              <a:srgbClr val="3D3D3D"/>
            </a:solidFill>
            <a:prstDash val="solid"/>
            <a:headEnd type="none" w="sm" len="sm"/>
            <a:tailEnd type="arrow" w="med" len="sm"/>
          </a:ln>
        </p:spPr>
        <p:txBody>
          <a:bodyPr/>
          <a:lstStyle/>
          <a:p>
            <a:endParaRPr lang="pt-PT"/>
          </a:p>
        </p:txBody>
      </p:sp>
      <p:sp>
        <p:nvSpPr>
          <p:cNvPr id="8" name="AutoShape 8"/>
          <p:cNvSpPr/>
          <p:nvPr/>
        </p:nvSpPr>
        <p:spPr>
          <a:xfrm>
            <a:off x="3794706" y="5282072"/>
            <a:ext cx="466725" cy="19050"/>
          </a:xfrm>
          <a:prstGeom prst="line">
            <a:avLst/>
          </a:prstGeom>
          <a:ln w="38100" cap="flat">
            <a:solidFill>
              <a:srgbClr val="3D3D3D"/>
            </a:solidFill>
            <a:prstDash val="solid"/>
            <a:headEnd type="none" w="sm" len="sm"/>
            <a:tailEnd type="arrow" w="med" len="sm"/>
          </a:ln>
        </p:spPr>
        <p:txBody>
          <a:bodyPr/>
          <a:lstStyle/>
          <a:p>
            <a:endParaRPr lang="pt-PT"/>
          </a:p>
        </p:txBody>
      </p:sp>
      <p:sp>
        <p:nvSpPr>
          <p:cNvPr id="9" name="AutoShape 9"/>
          <p:cNvSpPr/>
          <p:nvPr/>
        </p:nvSpPr>
        <p:spPr>
          <a:xfrm flipV="1">
            <a:off x="5782216" y="5301122"/>
            <a:ext cx="466725"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0" name="AutoShape 10"/>
          <p:cNvSpPr/>
          <p:nvPr/>
        </p:nvSpPr>
        <p:spPr>
          <a:xfrm>
            <a:off x="7769727" y="5301122"/>
            <a:ext cx="536718" cy="1686"/>
          </a:xfrm>
          <a:prstGeom prst="line">
            <a:avLst/>
          </a:prstGeom>
          <a:ln w="38100" cap="flat">
            <a:solidFill>
              <a:srgbClr val="3D3D3D"/>
            </a:solidFill>
            <a:prstDash val="solid"/>
            <a:headEnd type="none" w="sm" len="sm"/>
            <a:tailEnd type="arrow" w="med" len="sm"/>
          </a:ln>
        </p:spPr>
        <p:txBody>
          <a:bodyPr/>
          <a:lstStyle/>
          <a:p>
            <a:endParaRPr lang="pt-PT"/>
          </a:p>
        </p:txBody>
      </p:sp>
      <p:sp>
        <p:nvSpPr>
          <p:cNvPr id="11" name="AutoShape 11"/>
          <p:cNvSpPr/>
          <p:nvPr/>
        </p:nvSpPr>
        <p:spPr>
          <a:xfrm>
            <a:off x="9827231" y="5302808"/>
            <a:ext cx="533400"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2" name="AutoShape 12"/>
          <p:cNvSpPr/>
          <p:nvPr/>
        </p:nvSpPr>
        <p:spPr>
          <a:xfrm>
            <a:off x="11881416" y="5302808"/>
            <a:ext cx="533400"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3" name="AutoShape 13"/>
          <p:cNvSpPr/>
          <p:nvPr/>
        </p:nvSpPr>
        <p:spPr>
          <a:xfrm flipV="1">
            <a:off x="13935602" y="5282072"/>
            <a:ext cx="533400" cy="20736"/>
          </a:xfrm>
          <a:prstGeom prst="line">
            <a:avLst/>
          </a:prstGeom>
          <a:ln w="38100" cap="flat">
            <a:solidFill>
              <a:srgbClr val="3D3D3D"/>
            </a:solidFill>
            <a:prstDash val="solid"/>
            <a:headEnd type="none" w="sm" len="sm"/>
            <a:tailEnd type="arrow" w="med" len="sm"/>
          </a:ln>
        </p:spPr>
        <p:txBody>
          <a:bodyPr/>
          <a:lstStyle/>
          <a:p>
            <a:endParaRPr lang="pt-PT"/>
          </a:p>
        </p:txBody>
      </p:sp>
      <p:sp>
        <p:nvSpPr>
          <p:cNvPr id="14" name="AutoShape 14"/>
          <p:cNvSpPr/>
          <p:nvPr/>
        </p:nvSpPr>
        <p:spPr>
          <a:xfrm flipH="1" flipV="1">
            <a:off x="11881416" y="7174058"/>
            <a:ext cx="533400"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5" name="AutoShape 15"/>
          <p:cNvSpPr/>
          <p:nvPr/>
        </p:nvSpPr>
        <p:spPr>
          <a:xfrm>
            <a:off x="17283580" y="5638914"/>
            <a:ext cx="0" cy="863977"/>
          </a:xfrm>
          <a:prstGeom prst="line">
            <a:avLst/>
          </a:prstGeom>
          <a:ln w="38100" cap="flat">
            <a:solidFill>
              <a:srgbClr val="3D3D3D"/>
            </a:solidFill>
            <a:prstDash val="solid"/>
            <a:headEnd type="none" w="sm" len="sm"/>
            <a:tailEnd type="arrow" w="med" len="sm"/>
          </a:ln>
        </p:spPr>
        <p:txBody>
          <a:bodyPr/>
          <a:lstStyle/>
          <a:p>
            <a:endParaRPr lang="pt-PT"/>
          </a:p>
        </p:txBody>
      </p:sp>
      <p:sp>
        <p:nvSpPr>
          <p:cNvPr id="16" name="AutoShape 16"/>
          <p:cNvSpPr/>
          <p:nvPr/>
        </p:nvSpPr>
        <p:spPr>
          <a:xfrm flipH="1">
            <a:off x="15989787" y="7174058"/>
            <a:ext cx="533400"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7" name="AutoShape 17"/>
          <p:cNvSpPr/>
          <p:nvPr/>
        </p:nvSpPr>
        <p:spPr>
          <a:xfrm flipH="1">
            <a:off x="13935602" y="7174058"/>
            <a:ext cx="533400"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18" name="AutoShape 18"/>
          <p:cNvSpPr/>
          <p:nvPr/>
        </p:nvSpPr>
        <p:spPr>
          <a:xfrm>
            <a:off x="15989787" y="5282072"/>
            <a:ext cx="533400" cy="0"/>
          </a:xfrm>
          <a:prstGeom prst="line">
            <a:avLst/>
          </a:prstGeom>
          <a:ln w="38100" cap="flat">
            <a:solidFill>
              <a:srgbClr val="3D3D3D"/>
            </a:solidFill>
            <a:prstDash val="solid"/>
            <a:headEnd type="none" w="sm" len="sm"/>
            <a:tailEnd type="arrow" w="med" len="sm"/>
          </a:ln>
        </p:spPr>
        <p:txBody>
          <a:bodyPr/>
          <a:lstStyle/>
          <a:p>
            <a:endParaRPr lang="pt-PT"/>
          </a:p>
        </p:txBody>
      </p:sp>
      <p:grpSp>
        <p:nvGrpSpPr>
          <p:cNvPr id="19" name="Group 19"/>
          <p:cNvGrpSpPr/>
          <p:nvPr/>
        </p:nvGrpSpPr>
        <p:grpSpPr>
          <a:xfrm>
            <a:off x="4261431" y="4789208"/>
            <a:ext cx="1520786" cy="930676"/>
            <a:chOff x="0" y="-40842"/>
            <a:chExt cx="400536" cy="245116"/>
          </a:xfrm>
        </p:grpSpPr>
        <p:sp>
          <p:nvSpPr>
            <p:cNvPr id="20" name="Freeform 20"/>
            <p:cNvSpPr/>
            <p:nvPr/>
          </p:nvSpPr>
          <p:spPr>
            <a:xfrm>
              <a:off x="0" y="0"/>
              <a:ext cx="400536" cy="187966"/>
            </a:xfrm>
            <a:custGeom>
              <a:avLst/>
              <a:gdLst/>
              <a:ahLst/>
              <a:cxnLst/>
              <a:rect l="l" t="t" r="r" b="b"/>
              <a:pathLst>
                <a:path w="400536" h="187966">
                  <a:moveTo>
                    <a:pt x="93983" y="0"/>
                  </a:moveTo>
                  <a:lnTo>
                    <a:pt x="306553" y="0"/>
                  </a:lnTo>
                  <a:cubicBezTo>
                    <a:pt x="358458" y="0"/>
                    <a:pt x="400536" y="42078"/>
                    <a:pt x="400536" y="93983"/>
                  </a:cubicBezTo>
                  <a:lnTo>
                    <a:pt x="400536" y="93983"/>
                  </a:lnTo>
                  <a:cubicBezTo>
                    <a:pt x="400536" y="118909"/>
                    <a:pt x="390634" y="142814"/>
                    <a:pt x="373009" y="160439"/>
                  </a:cubicBezTo>
                  <a:cubicBezTo>
                    <a:pt x="355384" y="178064"/>
                    <a:pt x="331479" y="187966"/>
                    <a:pt x="306553" y="187966"/>
                  </a:cubicBezTo>
                  <a:lnTo>
                    <a:pt x="93983" y="187966"/>
                  </a:lnTo>
                  <a:cubicBezTo>
                    <a:pt x="69057" y="187966"/>
                    <a:pt x="45152" y="178064"/>
                    <a:pt x="27527" y="160439"/>
                  </a:cubicBezTo>
                  <a:cubicBezTo>
                    <a:pt x="9902" y="142814"/>
                    <a:pt x="0" y="118909"/>
                    <a:pt x="0" y="93983"/>
                  </a:cubicBezTo>
                  <a:lnTo>
                    <a:pt x="0" y="93983"/>
                  </a:lnTo>
                  <a:cubicBezTo>
                    <a:pt x="0" y="69057"/>
                    <a:pt x="9902" y="45152"/>
                    <a:pt x="27527" y="27527"/>
                  </a:cubicBezTo>
                  <a:cubicBezTo>
                    <a:pt x="45152" y="9902"/>
                    <a:pt x="69057" y="0"/>
                    <a:pt x="93983" y="0"/>
                  </a:cubicBezTo>
                  <a:close/>
                </a:path>
              </a:pathLst>
            </a:custGeom>
            <a:solidFill>
              <a:srgbClr val="E8E8E8"/>
            </a:solidFill>
            <a:ln w="38100" cap="rnd">
              <a:solidFill>
                <a:srgbClr val="3D3D3D"/>
              </a:solidFill>
              <a:prstDash val="solid"/>
              <a:round/>
            </a:ln>
          </p:spPr>
          <p:txBody>
            <a:bodyPr/>
            <a:lstStyle/>
            <a:p>
              <a:endParaRPr lang="pt-PT"/>
            </a:p>
          </p:txBody>
        </p:sp>
        <p:sp>
          <p:nvSpPr>
            <p:cNvPr id="21" name="TextBox 21"/>
            <p:cNvSpPr txBox="1"/>
            <p:nvPr/>
          </p:nvSpPr>
          <p:spPr>
            <a:xfrm>
              <a:off x="0" y="-40842"/>
              <a:ext cx="400536" cy="245116"/>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Clean reads</a:t>
              </a:r>
            </a:p>
          </p:txBody>
        </p:sp>
      </p:grpSp>
      <p:grpSp>
        <p:nvGrpSpPr>
          <p:cNvPr id="22" name="Group 22"/>
          <p:cNvGrpSpPr/>
          <p:nvPr/>
        </p:nvGrpSpPr>
        <p:grpSpPr>
          <a:xfrm>
            <a:off x="8290418" y="4789208"/>
            <a:ext cx="1536813" cy="930676"/>
            <a:chOff x="-4221" y="-41286"/>
            <a:chExt cx="404757" cy="245116"/>
          </a:xfrm>
        </p:grpSpPr>
        <p:sp>
          <p:nvSpPr>
            <p:cNvPr id="23" name="Freeform 23"/>
            <p:cNvSpPr/>
            <p:nvPr/>
          </p:nvSpPr>
          <p:spPr>
            <a:xfrm>
              <a:off x="0" y="0"/>
              <a:ext cx="400536" cy="187966"/>
            </a:xfrm>
            <a:custGeom>
              <a:avLst/>
              <a:gdLst/>
              <a:ahLst/>
              <a:cxnLst/>
              <a:rect l="l" t="t" r="r" b="b"/>
              <a:pathLst>
                <a:path w="400536" h="187966">
                  <a:moveTo>
                    <a:pt x="93983" y="0"/>
                  </a:moveTo>
                  <a:lnTo>
                    <a:pt x="306553" y="0"/>
                  </a:lnTo>
                  <a:cubicBezTo>
                    <a:pt x="358458" y="0"/>
                    <a:pt x="400536" y="42078"/>
                    <a:pt x="400536" y="93983"/>
                  </a:cubicBezTo>
                  <a:lnTo>
                    <a:pt x="400536" y="93983"/>
                  </a:lnTo>
                  <a:cubicBezTo>
                    <a:pt x="400536" y="118909"/>
                    <a:pt x="390634" y="142814"/>
                    <a:pt x="373009" y="160439"/>
                  </a:cubicBezTo>
                  <a:cubicBezTo>
                    <a:pt x="355384" y="178064"/>
                    <a:pt x="331479" y="187966"/>
                    <a:pt x="306553" y="187966"/>
                  </a:cubicBezTo>
                  <a:lnTo>
                    <a:pt x="93983" y="187966"/>
                  </a:lnTo>
                  <a:cubicBezTo>
                    <a:pt x="69057" y="187966"/>
                    <a:pt x="45152" y="178064"/>
                    <a:pt x="27527" y="160439"/>
                  </a:cubicBezTo>
                  <a:cubicBezTo>
                    <a:pt x="9902" y="142814"/>
                    <a:pt x="0" y="118909"/>
                    <a:pt x="0" y="93983"/>
                  </a:cubicBezTo>
                  <a:lnTo>
                    <a:pt x="0" y="93983"/>
                  </a:lnTo>
                  <a:cubicBezTo>
                    <a:pt x="0" y="69057"/>
                    <a:pt x="9902" y="45152"/>
                    <a:pt x="27527" y="27527"/>
                  </a:cubicBezTo>
                  <a:cubicBezTo>
                    <a:pt x="45152" y="9902"/>
                    <a:pt x="69057" y="0"/>
                    <a:pt x="93983" y="0"/>
                  </a:cubicBezTo>
                  <a:close/>
                </a:path>
              </a:pathLst>
            </a:custGeom>
            <a:solidFill>
              <a:srgbClr val="E8E8E8"/>
            </a:solidFill>
            <a:ln w="38100" cap="rnd">
              <a:solidFill>
                <a:srgbClr val="3D3D3D"/>
              </a:solidFill>
              <a:prstDash val="solid"/>
              <a:round/>
            </a:ln>
          </p:spPr>
          <p:txBody>
            <a:bodyPr/>
            <a:lstStyle/>
            <a:p>
              <a:endParaRPr lang="pt-PT"/>
            </a:p>
          </p:txBody>
        </p:sp>
        <p:sp>
          <p:nvSpPr>
            <p:cNvPr id="24" name="TextBox 24"/>
            <p:cNvSpPr txBox="1"/>
            <p:nvPr/>
          </p:nvSpPr>
          <p:spPr>
            <a:xfrm>
              <a:off x="-4221" y="-41286"/>
              <a:ext cx="400536" cy="245116"/>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Contigs</a:t>
              </a:r>
            </a:p>
          </p:txBody>
        </p:sp>
      </p:grpSp>
      <p:grpSp>
        <p:nvGrpSpPr>
          <p:cNvPr id="25" name="Group 25"/>
          <p:cNvGrpSpPr/>
          <p:nvPr/>
        </p:nvGrpSpPr>
        <p:grpSpPr>
          <a:xfrm>
            <a:off x="12414816" y="4807209"/>
            <a:ext cx="1536220" cy="930676"/>
            <a:chOff x="0" y="-36545"/>
            <a:chExt cx="404601" cy="245116"/>
          </a:xfrm>
        </p:grpSpPr>
        <p:sp>
          <p:nvSpPr>
            <p:cNvPr id="26" name="Freeform 26"/>
            <p:cNvSpPr/>
            <p:nvPr/>
          </p:nvSpPr>
          <p:spPr>
            <a:xfrm>
              <a:off x="0" y="0"/>
              <a:ext cx="400536" cy="187966"/>
            </a:xfrm>
            <a:custGeom>
              <a:avLst/>
              <a:gdLst/>
              <a:ahLst/>
              <a:cxnLst/>
              <a:rect l="l" t="t" r="r" b="b"/>
              <a:pathLst>
                <a:path w="400536" h="187966">
                  <a:moveTo>
                    <a:pt x="93983" y="0"/>
                  </a:moveTo>
                  <a:lnTo>
                    <a:pt x="306553" y="0"/>
                  </a:lnTo>
                  <a:cubicBezTo>
                    <a:pt x="358458" y="0"/>
                    <a:pt x="400536" y="42078"/>
                    <a:pt x="400536" y="93983"/>
                  </a:cubicBezTo>
                  <a:lnTo>
                    <a:pt x="400536" y="93983"/>
                  </a:lnTo>
                  <a:cubicBezTo>
                    <a:pt x="400536" y="118909"/>
                    <a:pt x="390634" y="142814"/>
                    <a:pt x="373009" y="160439"/>
                  </a:cubicBezTo>
                  <a:cubicBezTo>
                    <a:pt x="355384" y="178064"/>
                    <a:pt x="331479" y="187966"/>
                    <a:pt x="306553" y="187966"/>
                  </a:cubicBezTo>
                  <a:lnTo>
                    <a:pt x="93983" y="187966"/>
                  </a:lnTo>
                  <a:cubicBezTo>
                    <a:pt x="69057" y="187966"/>
                    <a:pt x="45152" y="178064"/>
                    <a:pt x="27527" y="160439"/>
                  </a:cubicBezTo>
                  <a:cubicBezTo>
                    <a:pt x="9902" y="142814"/>
                    <a:pt x="0" y="118909"/>
                    <a:pt x="0" y="93983"/>
                  </a:cubicBezTo>
                  <a:lnTo>
                    <a:pt x="0" y="93983"/>
                  </a:lnTo>
                  <a:cubicBezTo>
                    <a:pt x="0" y="69057"/>
                    <a:pt x="9902" y="45152"/>
                    <a:pt x="27527" y="27527"/>
                  </a:cubicBezTo>
                  <a:cubicBezTo>
                    <a:pt x="45152" y="9902"/>
                    <a:pt x="69057" y="0"/>
                    <a:pt x="93983" y="0"/>
                  </a:cubicBezTo>
                  <a:close/>
                </a:path>
              </a:pathLst>
            </a:custGeom>
            <a:solidFill>
              <a:srgbClr val="E8E8E8"/>
            </a:solidFill>
            <a:ln w="38100" cap="rnd">
              <a:solidFill>
                <a:srgbClr val="3D3D3D"/>
              </a:solidFill>
              <a:prstDash val="solid"/>
              <a:round/>
            </a:ln>
          </p:spPr>
          <p:txBody>
            <a:bodyPr/>
            <a:lstStyle/>
            <a:p>
              <a:endParaRPr lang="pt-PT"/>
            </a:p>
          </p:txBody>
        </p:sp>
        <p:sp>
          <p:nvSpPr>
            <p:cNvPr id="27" name="TextBox 27"/>
            <p:cNvSpPr txBox="1"/>
            <p:nvPr/>
          </p:nvSpPr>
          <p:spPr>
            <a:xfrm>
              <a:off x="4065" y="-36545"/>
              <a:ext cx="400536" cy="245116"/>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Bins</a:t>
              </a:r>
            </a:p>
          </p:txBody>
        </p:sp>
      </p:grpSp>
      <p:grpSp>
        <p:nvGrpSpPr>
          <p:cNvPr id="28" name="Group 28"/>
          <p:cNvGrpSpPr/>
          <p:nvPr/>
        </p:nvGrpSpPr>
        <p:grpSpPr>
          <a:xfrm>
            <a:off x="16523187" y="4781268"/>
            <a:ext cx="1540450" cy="930676"/>
            <a:chOff x="0" y="-37916"/>
            <a:chExt cx="405715" cy="245116"/>
          </a:xfrm>
        </p:grpSpPr>
        <p:sp>
          <p:nvSpPr>
            <p:cNvPr id="29" name="Freeform 29"/>
            <p:cNvSpPr/>
            <p:nvPr/>
          </p:nvSpPr>
          <p:spPr>
            <a:xfrm>
              <a:off x="0" y="0"/>
              <a:ext cx="400536" cy="187966"/>
            </a:xfrm>
            <a:custGeom>
              <a:avLst/>
              <a:gdLst/>
              <a:ahLst/>
              <a:cxnLst/>
              <a:rect l="l" t="t" r="r" b="b"/>
              <a:pathLst>
                <a:path w="400536" h="187966">
                  <a:moveTo>
                    <a:pt x="93983" y="0"/>
                  </a:moveTo>
                  <a:lnTo>
                    <a:pt x="306553" y="0"/>
                  </a:lnTo>
                  <a:cubicBezTo>
                    <a:pt x="358458" y="0"/>
                    <a:pt x="400536" y="42078"/>
                    <a:pt x="400536" y="93983"/>
                  </a:cubicBezTo>
                  <a:lnTo>
                    <a:pt x="400536" y="93983"/>
                  </a:lnTo>
                  <a:cubicBezTo>
                    <a:pt x="400536" y="118909"/>
                    <a:pt x="390634" y="142814"/>
                    <a:pt x="373009" y="160439"/>
                  </a:cubicBezTo>
                  <a:cubicBezTo>
                    <a:pt x="355384" y="178064"/>
                    <a:pt x="331479" y="187966"/>
                    <a:pt x="306553" y="187966"/>
                  </a:cubicBezTo>
                  <a:lnTo>
                    <a:pt x="93983" y="187966"/>
                  </a:lnTo>
                  <a:cubicBezTo>
                    <a:pt x="69057" y="187966"/>
                    <a:pt x="45152" y="178064"/>
                    <a:pt x="27527" y="160439"/>
                  </a:cubicBezTo>
                  <a:cubicBezTo>
                    <a:pt x="9902" y="142814"/>
                    <a:pt x="0" y="118909"/>
                    <a:pt x="0" y="93983"/>
                  </a:cubicBezTo>
                  <a:lnTo>
                    <a:pt x="0" y="93983"/>
                  </a:lnTo>
                  <a:cubicBezTo>
                    <a:pt x="0" y="69057"/>
                    <a:pt x="9902" y="45152"/>
                    <a:pt x="27527" y="27527"/>
                  </a:cubicBezTo>
                  <a:cubicBezTo>
                    <a:pt x="45152" y="9902"/>
                    <a:pt x="69057" y="0"/>
                    <a:pt x="93983" y="0"/>
                  </a:cubicBezTo>
                  <a:close/>
                </a:path>
              </a:pathLst>
            </a:custGeom>
            <a:solidFill>
              <a:srgbClr val="E8E8E8"/>
            </a:solidFill>
            <a:ln w="38100" cap="rnd">
              <a:solidFill>
                <a:srgbClr val="3D3D3D"/>
              </a:solidFill>
              <a:prstDash val="solid"/>
              <a:round/>
            </a:ln>
          </p:spPr>
          <p:txBody>
            <a:bodyPr/>
            <a:lstStyle/>
            <a:p>
              <a:endParaRPr lang="pt-PT"/>
            </a:p>
          </p:txBody>
        </p:sp>
        <p:sp>
          <p:nvSpPr>
            <p:cNvPr id="30" name="TextBox 30"/>
            <p:cNvSpPr txBox="1"/>
            <p:nvPr/>
          </p:nvSpPr>
          <p:spPr>
            <a:xfrm>
              <a:off x="5179" y="-37916"/>
              <a:ext cx="400536" cy="245116"/>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MAGs</a:t>
              </a:r>
            </a:p>
          </p:txBody>
        </p:sp>
      </p:grpSp>
      <p:grpSp>
        <p:nvGrpSpPr>
          <p:cNvPr id="31" name="Group 31"/>
          <p:cNvGrpSpPr/>
          <p:nvPr/>
        </p:nvGrpSpPr>
        <p:grpSpPr>
          <a:xfrm>
            <a:off x="14469002" y="6702560"/>
            <a:ext cx="1520786" cy="1010830"/>
            <a:chOff x="0" y="-19642"/>
            <a:chExt cx="400536" cy="266227"/>
          </a:xfrm>
        </p:grpSpPr>
        <p:sp>
          <p:nvSpPr>
            <p:cNvPr id="32" name="Freeform 32"/>
            <p:cNvSpPr/>
            <p:nvPr/>
          </p:nvSpPr>
          <p:spPr>
            <a:xfrm>
              <a:off x="0" y="0"/>
              <a:ext cx="400536" cy="209077"/>
            </a:xfrm>
            <a:custGeom>
              <a:avLst/>
              <a:gdLst/>
              <a:ahLst/>
              <a:cxnLst/>
              <a:rect l="l" t="t" r="r" b="b"/>
              <a:pathLst>
                <a:path w="400536" h="209077">
                  <a:moveTo>
                    <a:pt x="104538" y="0"/>
                  </a:moveTo>
                  <a:lnTo>
                    <a:pt x="295998" y="0"/>
                  </a:lnTo>
                  <a:cubicBezTo>
                    <a:pt x="353733" y="0"/>
                    <a:pt x="400536" y="46803"/>
                    <a:pt x="400536" y="104538"/>
                  </a:cubicBezTo>
                  <a:lnTo>
                    <a:pt x="400536" y="104538"/>
                  </a:lnTo>
                  <a:cubicBezTo>
                    <a:pt x="400536" y="132264"/>
                    <a:pt x="389522" y="158854"/>
                    <a:pt x="369918" y="178458"/>
                  </a:cubicBezTo>
                  <a:cubicBezTo>
                    <a:pt x="350313" y="198063"/>
                    <a:pt x="323723" y="209077"/>
                    <a:pt x="295998" y="209077"/>
                  </a:cubicBezTo>
                  <a:lnTo>
                    <a:pt x="104538" y="209077"/>
                  </a:lnTo>
                  <a:cubicBezTo>
                    <a:pt x="76813" y="209077"/>
                    <a:pt x="50223" y="198063"/>
                    <a:pt x="30619" y="178458"/>
                  </a:cubicBezTo>
                  <a:cubicBezTo>
                    <a:pt x="11014" y="158854"/>
                    <a:pt x="0" y="132264"/>
                    <a:pt x="0" y="104538"/>
                  </a:cubicBezTo>
                  <a:lnTo>
                    <a:pt x="0" y="104538"/>
                  </a:lnTo>
                  <a:cubicBezTo>
                    <a:pt x="0" y="76813"/>
                    <a:pt x="11014" y="50223"/>
                    <a:pt x="30619" y="30619"/>
                  </a:cubicBezTo>
                  <a:cubicBezTo>
                    <a:pt x="50223" y="11014"/>
                    <a:pt x="76813" y="0"/>
                    <a:pt x="104538" y="0"/>
                  </a:cubicBezTo>
                  <a:close/>
                </a:path>
              </a:pathLst>
            </a:custGeom>
            <a:solidFill>
              <a:srgbClr val="E8E8E8"/>
            </a:solidFill>
            <a:ln w="38100" cap="rnd">
              <a:solidFill>
                <a:srgbClr val="3D3D3D"/>
              </a:solidFill>
              <a:prstDash val="solid"/>
              <a:round/>
            </a:ln>
          </p:spPr>
          <p:txBody>
            <a:bodyPr/>
            <a:lstStyle/>
            <a:p>
              <a:endParaRPr lang="pt-PT"/>
            </a:p>
          </p:txBody>
        </p:sp>
        <p:sp>
          <p:nvSpPr>
            <p:cNvPr id="33" name="TextBox 33"/>
            <p:cNvSpPr txBox="1"/>
            <p:nvPr/>
          </p:nvSpPr>
          <p:spPr>
            <a:xfrm>
              <a:off x="0" y="-19642"/>
              <a:ext cx="400536" cy="26622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Protein coding genes</a:t>
              </a:r>
            </a:p>
          </p:txBody>
        </p:sp>
      </p:grpSp>
      <p:grpSp>
        <p:nvGrpSpPr>
          <p:cNvPr id="34" name="Group 34"/>
          <p:cNvGrpSpPr/>
          <p:nvPr/>
        </p:nvGrpSpPr>
        <p:grpSpPr>
          <a:xfrm>
            <a:off x="10360631" y="6639820"/>
            <a:ext cx="1520786" cy="1010830"/>
            <a:chOff x="0" y="-36166"/>
            <a:chExt cx="400536" cy="266227"/>
          </a:xfrm>
        </p:grpSpPr>
        <p:sp>
          <p:nvSpPr>
            <p:cNvPr id="35" name="Freeform 35"/>
            <p:cNvSpPr/>
            <p:nvPr/>
          </p:nvSpPr>
          <p:spPr>
            <a:xfrm>
              <a:off x="0" y="0"/>
              <a:ext cx="400536" cy="209077"/>
            </a:xfrm>
            <a:custGeom>
              <a:avLst/>
              <a:gdLst/>
              <a:ahLst/>
              <a:cxnLst/>
              <a:rect l="l" t="t" r="r" b="b"/>
              <a:pathLst>
                <a:path w="400536" h="209077">
                  <a:moveTo>
                    <a:pt x="104538" y="0"/>
                  </a:moveTo>
                  <a:lnTo>
                    <a:pt x="295998" y="0"/>
                  </a:lnTo>
                  <a:cubicBezTo>
                    <a:pt x="353733" y="0"/>
                    <a:pt x="400536" y="46803"/>
                    <a:pt x="400536" y="104538"/>
                  </a:cubicBezTo>
                  <a:lnTo>
                    <a:pt x="400536" y="104538"/>
                  </a:lnTo>
                  <a:cubicBezTo>
                    <a:pt x="400536" y="132264"/>
                    <a:pt x="389522" y="158854"/>
                    <a:pt x="369918" y="178458"/>
                  </a:cubicBezTo>
                  <a:cubicBezTo>
                    <a:pt x="350313" y="198063"/>
                    <a:pt x="323723" y="209077"/>
                    <a:pt x="295998" y="209077"/>
                  </a:cubicBezTo>
                  <a:lnTo>
                    <a:pt x="104538" y="209077"/>
                  </a:lnTo>
                  <a:cubicBezTo>
                    <a:pt x="76813" y="209077"/>
                    <a:pt x="50223" y="198063"/>
                    <a:pt x="30619" y="178458"/>
                  </a:cubicBezTo>
                  <a:cubicBezTo>
                    <a:pt x="11014" y="158854"/>
                    <a:pt x="0" y="132264"/>
                    <a:pt x="0" y="104538"/>
                  </a:cubicBezTo>
                  <a:lnTo>
                    <a:pt x="0" y="104538"/>
                  </a:lnTo>
                  <a:cubicBezTo>
                    <a:pt x="0" y="76813"/>
                    <a:pt x="11014" y="50223"/>
                    <a:pt x="30619" y="30619"/>
                  </a:cubicBezTo>
                  <a:cubicBezTo>
                    <a:pt x="50223" y="11014"/>
                    <a:pt x="76813" y="0"/>
                    <a:pt x="104538" y="0"/>
                  </a:cubicBezTo>
                  <a:close/>
                </a:path>
              </a:pathLst>
            </a:custGeom>
            <a:solidFill>
              <a:srgbClr val="FFFFFF"/>
            </a:solidFill>
            <a:ln w="38100" cap="rnd">
              <a:solidFill>
                <a:srgbClr val="3D3D3D"/>
              </a:solidFill>
              <a:prstDash val="solid"/>
              <a:round/>
            </a:ln>
          </p:spPr>
          <p:txBody>
            <a:bodyPr/>
            <a:lstStyle/>
            <a:p>
              <a:endParaRPr lang="pt-PT"/>
            </a:p>
          </p:txBody>
        </p:sp>
        <p:sp>
          <p:nvSpPr>
            <p:cNvPr id="36" name="TextBox 36"/>
            <p:cNvSpPr txBox="1"/>
            <p:nvPr/>
          </p:nvSpPr>
          <p:spPr>
            <a:xfrm>
              <a:off x="0" y="-36166"/>
              <a:ext cx="400536" cy="26622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Functional annotation</a:t>
              </a:r>
            </a:p>
          </p:txBody>
        </p:sp>
      </p:grpSp>
      <p:grpSp>
        <p:nvGrpSpPr>
          <p:cNvPr id="37" name="Group 37"/>
          <p:cNvGrpSpPr/>
          <p:nvPr/>
        </p:nvGrpSpPr>
        <p:grpSpPr>
          <a:xfrm>
            <a:off x="16498907" y="1821305"/>
            <a:ext cx="1535233" cy="1010830"/>
            <a:chOff x="0" y="-30099"/>
            <a:chExt cx="404341" cy="266227"/>
          </a:xfrm>
        </p:grpSpPr>
        <p:sp>
          <p:nvSpPr>
            <p:cNvPr id="38" name="Freeform 38"/>
            <p:cNvSpPr/>
            <p:nvPr/>
          </p:nvSpPr>
          <p:spPr>
            <a:xfrm>
              <a:off x="0" y="0"/>
              <a:ext cx="400536" cy="209077"/>
            </a:xfrm>
            <a:custGeom>
              <a:avLst/>
              <a:gdLst/>
              <a:ahLst/>
              <a:cxnLst/>
              <a:rect l="l" t="t" r="r" b="b"/>
              <a:pathLst>
                <a:path w="400536" h="209077">
                  <a:moveTo>
                    <a:pt x="104538" y="0"/>
                  </a:moveTo>
                  <a:lnTo>
                    <a:pt x="295998" y="0"/>
                  </a:lnTo>
                  <a:cubicBezTo>
                    <a:pt x="353733" y="0"/>
                    <a:pt x="400536" y="46803"/>
                    <a:pt x="400536" y="104538"/>
                  </a:cubicBezTo>
                  <a:lnTo>
                    <a:pt x="400536" y="104538"/>
                  </a:lnTo>
                  <a:cubicBezTo>
                    <a:pt x="400536" y="132264"/>
                    <a:pt x="389522" y="158854"/>
                    <a:pt x="369918" y="178458"/>
                  </a:cubicBezTo>
                  <a:cubicBezTo>
                    <a:pt x="350313" y="198063"/>
                    <a:pt x="323723" y="209077"/>
                    <a:pt x="295998" y="209077"/>
                  </a:cubicBezTo>
                  <a:lnTo>
                    <a:pt x="104538" y="209077"/>
                  </a:lnTo>
                  <a:cubicBezTo>
                    <a:pt x="76813" y="209077"/>
                    <a:pt x="50223" y="198063"/>
                    <a:pt x="30619" y="178458"/>
                  </a:cubicBezTo>
                  <a:cubicBezTo>
                    <a:pt x="11014" y="158854"/>
                    <a:pt x="0" y="132264"/>
                    <a:pt x="0" y="104538"/>
                  </a:cubicBezTo>
                  <a:lnTo>
                    <a:pt x="0" y="104538"/>
                  </a:lnTo>
                  <a:cubicBezTo>
                    <a:pt x="0" y="76813"/>
                    <a:pt x="11014" y="50223"/>
                    <a:pt x="30619" y="30619"/>
                  </a:cubicBezTo>
                  <a:cubicBezTo>
                    <a:pt x="50223" y="11014"/>
                    <a:pt x="76813" y="0"/>
                    <a:pt x="104538" y="0"/>
                  </a:cubicBezTo>
                  <a:close/>
                </a:path>
              </a:pathLst>
            </a:custGeom>
            <a:solidFill>
              <a:srgbClr val="E8E8E8"/>
            </a:solidFill>
            <a:ln w="38100" cap="rnd">
              <a:solidFill>
                <a:srgbClr val="3D3D3D"/>
              </a:solidFill>
              <a:prstDash val="solid"/>
              <a:round/>
            </a:ln>
          </p:spPr>
          <p:txBody>
            <a:bodyPr/>
            <a:lstStyle/>
            <a:p>
              <a:endParaRPr lang="pt-PT"/>
            </a:p>
          </p:txBody>
        </p:sp>
        <p:sp>
          <p:nvSpPr>
            <p:cNvPr id="39" name="TextBox 39"/>
            <p:cNvSpPr txBox="1"/>
            <p:nvPr/>
          </p:nvSpPr>
          <p:spPr>
            <a:xfrm>
              <a:off x="3805" y="-30099"/>
              <a:ext cx="400536" cy="26622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Taxonomic assignment</a:t>
              </a:r>
            </a:p>
          </p:txBody>
        </p:sp>
      </p:grpSp>
      <p:sp>
        <p:nvSpPr>
          <p:cNvPr id="40" name="TextBox 4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FFFFFF"/>
                </a:solidFill>
                <a:latin typeface="Barlow Bold"/>
              </a:rPr>
              <a:t>08</a:t>
            </a:r>
          </a:p>
        </p:txBody>
      </p:sp>
      <p:grpSp>
        <p:nvGrpSpPr>
          <p:cNvPr id="41" name="Group 41"/>
          <p:cNvGrpSpPr/>
          <p:nvPr/>
        </p:nvGrpSpPr>
        <p:grpSpPr>
          <a:xfrm>
            <a:off x="2273920" y="4539968"/>
            <a:ext cx="1536061" cy="1559325"/>
            <a:chOff x="0" y="-18683"/>
            <a:chExt cx="404559" cy="410687"/>
          </a:xfrm>
        </p:grpSpPr>
        <p:sp>
          <p:nvSpPr>
            <p:cNvPr id="42" name="Freeform 42"/>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43" name="TextBox 43"/>
            <p:cNvSpPr txBox="1"/>
            <p:nvPr/>
          </p:nvSpPr>
          <p:spPr>
            <a:xfrm>
              <a:off x="4023" y="-18683"/>
              <a:ext cx="400536" cy="41068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Quality control (</a:t>
              </a:r>
              <a:r>
                <a:rPr lang="en-US" sz="1700" spc="6" dirty="0" err="1">
                  <a:solidFill>
                    <a:srgbClr val="3D3D3D"/>
                  </a:solidFill>
                  <a:latin typeface="Barlow Bold"/>
                </a:rPr>
                <a:t>FastQC</a:t>
              </a:r>
              <a:r>
                <a:rPr lang="en-US" sz="1700" spc="6" dirty="0">
                  <a:solidFill>
                    <a:srgbClr val="3D3D3D"/>
                  </a:solidFill>
                  <a:latin typeface="Barlow Bold"/>
                </a:rPr>
                <a:t>)</a:t>
              </a:r>
            </a:p>
          </p:txBody>
        </p:sp>
      </p:grpSp>
      <p:grpSp>
        <p:nvGrpSpPr>
          <p:cNvPr id="44" name="Group 44"/>
          <p:cNvGrpSpPr/>
          <p:nvPr/>
        </p:nvGrpSpPr>
        <p:grpSpPr>
          <a:xfrm>
            <a:off x="6248941" y="4518054"/>
            <a:ext cx="1535317" cy="1559325"/>
            <a:chOff x="0" y="-29472"/>
            <a:chExt cx="404363" cy="410687"/>
          </a:xfrm>
        </p:grpSpPr>
        <p:sp>
          <p:nvSpPr>
            <p:cNvPr id="45" name="Freeform 45"/>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46" name="TextBox 46"/>
            <p:cNvSpPr txBox="1"/>
            <p:nvPr/>
          </p:nvSpPr>
          <p:spPr>
            <a:xfrm>
              <a:off x="3827" y="-29472"/>
              <a:ext cx="400536" cy="41068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Assembly (MEGAHIT)</a:t>
              </a:r>
            </a:p>
          </p:txBody>
        </p:sp>
      </p:grpSp>
      <p:grpSp>
        <p:nvGrpSpPr>
          <p:cNvPr id="47" name="Group 47"/>
          <p:cNvGrpSpPr/>
          <p:nvPr/>
        </p:nvGrpSpPr>
        <p:grpSpPr>
          <a:xfrm>
            <a:off x="10360631" y="4306105"/>
            <a:ext cx="1535317" cy="1982381"/>
            <a:chOff x="0" y="-30027"/>
            <a:chExt cx="404363" cy="522108"/>
          </a:xfrm>
        </p:grpSpPr>
        <p:sp>
          <p:nvSpPr>
            <p:cNvPr id="48" name="Freeform 48"/>
            <p:cNvSpPr/>
            <p:nvPr/>
          </p:nvSpPr>
          <p:spPr>
            <a:xfrm>
              <a:off x="0" y="0"/>
              <a:ext cx="400536" cy="464958"/>
            </a:xfrm>
            <a:custGeom>
              <a:avLst/>
              <a:gdLst/>
              <a:ahLst/>
              <a:cxnLst/>
              <a:rect l="l" t="t" r="r" b="b"/>
              <a:pathLst>
                <a:path w="400536" h="464958">
                  <a:moveTo>
                    <a:pt x="200268" y="0"/>
                  </a:moveTo>
                  <a:lnTo>
                    <a:pt x="200268" y="0"/>
                  </a:lnTo>
                  <a:cubicBezTo>
                    <a:pt x="310873" y="0"/>
                    <a:pt x="400536" y="89663"/>
                    <a:pt x="400536" y="200268"/>
                  </a:cubicBezTo>
                  <a:lnTo>
                    <a:pt x="400536" y="264690"/>
                  </a:lnTo>
                  <a:cubicBezTo>
                    <a:pt x="400536" y="375295"/>
                    <a:pt x="310873" y="464958"/>
                    <a:pt x="200268" y="464958"/>
                  </a:cubicBezTo>
                  <a:lnTo>
                    <a:pt x="200268" y="464958"/>
                  </a:lnTo>
                  <a:cubicBezTo>
                    <a:pt x="89663" y="464958"/>
                    <a:pt x="0" y="375295"/>
                    <a:pt x="0" y="264690"/>
                  </a:cubicBezTo>
                  <a:lnTo>
                    <a:pt x="0" y="200268"/>
                  </a:lnTo>
                  <a:cubicBezTo>
                    <a:pt x="0" y="89663"/>
                    <a:pt x="89663" y="0"/>
                    <a:pt x="200268" y="0"/>
                  </a:cubicBezTo>
                  <a:close/>
                </a:path>
              </a:pathLst>
            </a:custGeom>
            <a:solidFill>
              <a:srgbClr val="FFFFFF"/>
            </a:solidFill>
            <a:ln w="38100" cap="rnd">
              <a:solidFill>
                <a:srgbClr val="3D3D3D"/>
              </a:solidFill>
              <a:prstDash val="solid"/>
              <a:round/>
            </a:ln>
          </p:spPr>
          <p:txBody>
            <a:bodyPr/>
            <a:lstStyle/>
            <a:p>
              <a:endParaRPr lang="pt-PT"/>
            </a:p>
          </p:txBody>
        </p:sp>
        <p:sp>
          <p:nvSpPr>
            <p:cNvPr id="49" name="TextBox 49"/>
            <p:cNvSpPr txBox="1"/>
            <p:nvPr/>
          </p:nvSpPr>
          <p:spPr>
            <a:xfrm>
              <a:off x="3827" y="-30027"/>
              <a:ext cx="400536" cy="522108"/>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Binning </a:t>
              </a:r>
            </a:p>
            <a:p>
              <a:pPr algn="ctr">
                <a:lnSpc>
                  <a:spcPts val="2550"/>
                </a:lnSpc>
              </a:pPr>
              <a:r>
                <a:rPr lang="en-US" sz="1700" spc="6" dirty="0">
                  <a:solidFill>
                    <a:srgbClr val="3D3D3D"/>
                  </a:solidFill>
                  <a:latin typeface="Barlow Bold"/>
                </a:rPr>
                <a:t>(metaBAT2 CONCOCT MaxBin2) </a:t>
              </a:r>
            </a:p>
          </p:txBody>
        </p:sp>
      </p:grpSp>
      <p:grpSp>
        <p:nvGrpSpPr>
          <p:cNvPr id="50" name="Group 50"/>
          <p:cNvGrpSpPr/>
          <p:nvPr/>
        </p:nvGrpSpPr>
        <p:grpSpPr>
          <a:xfrm>
            <a:off x="14469002" y="4452321"/>
            <a:ext cx="1520786" cy="1559325"/>
            <a:chOff x="0" y="-41767"/>
            <a:chExt cx="400536" cy="410687"/>
          </a:xfrm>
        </p:grpSpPr>
        <p:sp>
          <p:nvSpPr>
            <p:cNvPr id="51" name="Freeform 51"/>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52" name="TextBox 52"/>
            <p:cNvSpPr txBox="1"/>
            <p:nvPr/>
          </p:nvSpPr>
          <p:spPr>
            <a:xfrm>
              <a:off x="0" y="-41767"/>
              <a:ext cx="400536" cy="410687"/>
            </a:xfrm>
            <a:prstGeom prst="rect">
              <a:avLst/>
            </a:prstGeom>
          </p:spPr>
          <p:txBody>
            <a:bodyPr lIns="50800" tIns="50800" rIns="50800" bIns="50800" rtlCol="0" anchor="ctr"/>
            <a:lstStyle/>
            <a:p>
              <a:pPr algn="ctr">
                <a:lnSpc>
                  <a:spcPts val="2550"/>
                </a:lnSpc>
              </a:pPr>
              <a:r>
                <a:rPr lang="en-US" sz="1700" spc="6" dirty="0" err="1">
                  <a:solidFill>
                    <a:srgbClr val="3D3D3D"/>
                  </a:solidFill>
                  <a:latin typeface="Barlow Bold"/>
                </a:rPr>
                <a:t>DasTool</a:t>
              </a:r>
              <a:endParaRPr lang="en-US" sz="1700" spc="6" dirty="0">
                <a:solidFill>
                  <a:srgbClr val="3D3D3D"/>
                </a:solidFill>
                <a:latin typeface="Barlow Bold"/>
              </a:endParaRPr>
            </a:p>
          </p:txBody>
        </p:sp>
      </p:grpSp>
      <p:grpSp>
        <p:nvGrpSpPr>
          <p:cNvPr id="53" name="Group 53"/>
          <p:cNvGrpSpPr/>
          <p:nvPr/>
        </p:nvGrpSpPr>
        <p:grpSpPr>
          <a:xfrm>
            <a:off x="16523187" y="6360053"/>
            <a:ext cx="1520786" cy="1559325"/>
            <a:chOff x="0" y="-37620"/>
            <a:chExt cx="400536" cy="410687"/>
          </a:xfrm>
        </p:grpSpPr>
        <p:sp>
          <p:nvSpPr>
            <p:cNvPr id="54" name="Freeform 54"/>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55" name="TextBox 55"/>
            <p:cNvSpPr txBox="1"/>
            <p:nvPr/>
          </p:nvSpPr>
          <p:spPr>
            <a:xfrm>
              <a:off x="0" y="-37620"/>
              <a:ext cx="400536" cy="410687"/>
            </a:xfrm>
            <a:prstGeom prst="rect">
              <a:avLst/>
            </a:prstGeom>
          </p:spPr>
          <p:txBody>
            <a:bodyPr lIns="50800" tIns="50800" rIns="50800" bIns="50800" rtlCol="0" anchor="ctr"/>
            <a:lstStyle/>
            <a:p>
              <a:pPr algn="ctr">
                <a:lnSpc>
                  <a:spcPts val="2550"/>
                </a:lnSpc>
              </a:pPr>
              <a:r>
                <a:rPr lang="en-US" sz="1700" spc="6" dirty="0" err="1">
                  <a:solidFill>
                    <a:srgbClr val="3D3D3D"/>
                  </a:solidFill>
                  <a:latin typeface="Barlow Bold"/>
                </a:rPr>
                <a:t>DlAMOND</a:t>
              </a:r>
              <a:endParaRPr lang="en-US" sz="1700" spc="6" dirty="0">
                <a:solidFill>
                  <a:srgbClr val="3D3D3D"/>
                </a:solidFill>
                <a:latin typeface="Barlow Bold"/>
              </a:endParaRPr>
            </a:p>
          </p:txBody>
        </p:sp>
      </p:grpSp>
      <p:grpSp>
        <p:nvGrpSpPr>
          <p:cNvPr id="56" name="Group 56"/>
          <p:cNvGrpSpPr/>
          <p:nvPr/>
        </p:nvGrpSpPr>
        <p:grpSpPr>
          <a:xfrm>
            <a:off x="12414816" y="6360053"/>
            <a:ext cx="1520786" cy="1559325"/>
            <a:chOff x="0" y="-37620"/>
            <a:chExt cx="400536" cy="410687"/>
          </a:xfrm>
        </p:grpSpPr>
        <p:sp>
          <p:nvSpPr>
            <p:cNvPr id="57" name="Freeform 57"/>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58" name="TextBox 58"/>
            <p:cNvSpPr txBox="1"/>
            <p:nvPr/>
          </p:nvSpPr>
          <p:spPr>
            <a:xfrm>
              <a:off x="0" y="-37620"/>
              <a:ext cx="400536" cy="41068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Databases</a:t>
              </a:r>
            </a:p>
          </p:txBody>
        </p:sp>
      </p:grpSp>
      <p:grpSp>
        <p:nvGrpSpPr>
          <p:cNvPr id="59" name="Group 59"/>
          <p:cNvGrpSpPr/>
          <p:nvPr/>
        </p:nvGrpSpPr>
        <p:grpSpPr>
          <a:xfrm>
            <a:off x="16482812" y="2999380"/>
            <a:ext cx="1536881" cy="1559325"/>
            <a:chOff x="-4239" y="-41790"/>
            <a:chExt cx="404775" cy="410687"/>
          </a:xfrm>
        </p:grpSpPr>
        <p:sp>
          <p:nvSpPr>
            <p:cNvPr id="60" name="Freeform 60"/>
            <p:cNvSpPr/>
            <p:nvPr/>
          </p:nvSpPr>
          <p:spPr>
            <a:xfrm>
              <a:off x="0" y="0"/>
              <a:ext cx="400536" cy="353537"/>
            </a:xfrm>
            <a:custGeom>
              <a:avLst/>
              <a:gdLst/>
              <a:ahLst/>
              <a:cxnLst/>
              <a:rect l="l" t="t" r="r" b="b"/>
              <a:pathLst>
                <a:path w="400536" h="353537">
                  <a:moveTo>
                    <a:pt x="176768" y="0"/>
                  </a:moveTo>
                  <a:lnTo>
                    <a:pt x="223768" y="0"/>
                  </a:lnTo>
                  <a:cubicBezTo>
                    <a:pt x="321394" y="0"/>
                    <a:pt x="400536" y="79142"/>
                    <a:pt x="400536" y="176768"/>
                  </a:cubicBezTo>
                  <a:lnTo>
                    <a:pt x="400536" y="176768"/>
                  </a:lnTo>
                  <a:cubicBezTo>
                    <a:pt x="400536" y="274395"/>
                    <a:pt x="321394" y="353537"/>
                    <a:pt x="223768" y="353537"/>
                  </a:cubicBezTo>
                  <a:lnTo>
                    <a:pt x="176768" y="353537"/>
                  </a:lnTo>
                  <a:cubicBezTo>
                    <a:pt x="79142" y="353537"/>
                    <a:pt x="0" y="274395"/>
                    <a:pt x="0" y="176768"/>
                  </a:cubicBezTo>
                  <a:lnTo>
                    <a:pt x="0" y="176768"/>
                  </a:lnTo>
                  <a:cubicBezTo>
                    <a:pt x="0" y="79142"/>
                    <a:pt x="79142" y="0"/>
                    <a:pt x="176768" y="0"/>
                  </a:cubicBezTo>
                  <a:close/>
                </a:path>
              </a:pathLst>
            </a:custGeom>
            <a:solidFill>
              <a:srgbClr val="FFFFFF"/>
            </a:solidFill>
            <a:ln w="38100" cap="rnd">
              <a:solidFill>
                <a:srgbClr val="3D3D3D"/>
              </a:solidFill>
              <a:prstDash val="solid"/>
              <a:round/>
            </a:ln>
          </p:spPr>
          <p:txBody>
            <a:bodyPr/>
            <a:lstStyle/>
            <a:p>
              <a:endParaRPr lang="pt-PT"/>
            </a:p>
          </p:txBody>
        </p:sp>
        <p:sp>
          <p:nvSpPr>
            <p:cNvPr id="61" name="TextBox 61"/>
            <p:cNvSpPr txBox="1"/>
            <p:nvPr/>
          </p:nvSpPr>
          <p:spPr>
            <a:xfrm>
              <a:off x="-4239" y="-41790"/>
              <a:ext cx="400536" cy="410687"/>
            </a:xfrm>
            <a:prstGeom prst="rect">
              <a:avLst/>
            </a:prstGeom>
          </p:spPr>
          <p:txBody>
            <a:bodyPr lIns="50800" tIns="50800" rIns="50800" bIns="50800" rtlCol="0" anchor="ctr"/>
            <a:lstStyle/>
            <a:p>
              <a:pPr algn="ctr">
                <a:lnSpc>
                  <a:spcPts val="2550"/>
                </a:lnSpc>
              </a:pPr>
              <a:r>
                <a:rPr lang="en-US" sz="1700" spc="6" dirty="0">
                  <a:solidFill>
                    <a:srgbClr val="3D3D3D"/>
                  </a:solidFill>
                  <a:latin typeface="Barlow Bold"/>
                </a:rPr>
                <a:t>Kaiju</a:t>
              </a:r>
            </a:p>
          </p:txBody>
        </p:sp>
      </p:grpSp>
      <p:sp>
        <p:nvSpPr>
          <p:cNvPr id="62" name="AutoShape 62"/>
          <p:cNvSpPr/>
          <p:nvPr/>
        </p:nvSpPr>
        <p:spPr>
          <a:xfrm flipH="1" flipV="1">
            <a:off x="17259300" y="4500385"/>
            <a:ext cx="24280" cy="424844"/>
          </a:xfrm>
          <a:prstGeom prst="line">
            <a:avLst/>
          </a:prstGeom>
          <a:ln w="38100" cap="flat">
            <a:solidFill>
              <a:srgbClr val="3D3D3D"/>
            </a:solidFill>
            <a:prstDash val="solid"/>
            <a:headEnd type="none" w="sm" len="sm"/>
            <a:tailEnd type="arrow" w="med" len="sm"/>
          </a:ln>
        </p:spPr>
        <p:txBody>
          <a:bodyPr/>
          <a:lstStyle/>
          <a:p>
            <a:endParaRPr lang="pt-PT"/>
          </a:p>
        </p:txBody>
      </p:sp>
      <p:sp>
        <p:nvSpPr>
          <p:cNvPr id="63" name="AutoShape 63"/>
          <p:cNvSpPr/>
          <p:nvPr/>
        </p:nvSpPr>
        <p:spPr>
          <a:xfrm flipV="1">
            <a:off x="17259300" y="2729426"/>
            <a:ext cx="0" cy="428625"/>
          </a:xfrm>
          <a:prstGeom prst="line">
            <a:avLst/>
          </a:prstGeom>
          <a:ln w="38100" cap="flat">
            <a:solidFill>
              <a:srgbClr val="3D3D3D"/>
            </a:solidFill>
            <a:prstDash val="solid"/>
            <a:headEnd type="none" w="sm" len="sm"/>
            <a:tailEnd type="arrow" w="med" len="sm"/>
          </a:ln>
        </p:spPr>
        <p:txBody>
          <a:bodyPr/>
          <a:lstStyle/>
          <a:p>
            <a:endParaRPr lang="pt-PT"/>
          </a:p>
        </p:txBody>
      </p:sp>
      <p:sp>
        <p:nvSpPr>
          <p:cNvPr id="64" name="AutoShape 64"/>
          <p:cNvSpPr/>
          <p:nvPr/>
        </p:nvSpPr>
        <p:spPr>
          <a:xfrm>
            <a:off x="5021823" y="3829218"/>
            <a:ext cx="0" cy="1115061"/>
          </a:xfrm>
          <a:prstGeom prst="line">
            <a:avLst/>
          </a:prstGeom>
          <a:ln w="38100" cap="flat">
            <a:solidFill>
              <a:srgbClr val="3D3D3D"/>
            </a:solidFill>
            <a:prstDash val="solid"/>
            <a:headEnd type="none" w="sm" len="sm"/>
            <a:tailEnd type="none" w="sm" len="sm"/>
          </a:ln>
        </p:spPr>
        <p:txBody>
          <a:bodyPr/>
          <a:lstStyle/>
          <a:p>
            <a:endParaRPr lang="pt-PT"/>
          </a:p>
        </p:txBody>
      </p:sp>
      <p:sp>
        <p:nvSpPr>
          <p:cNvPr id="65" name="AutoShape 65"/>
          <p:cNvSpPr/>
          <p:nvPr/>
        </p:nvSpPr>
        <p:spPr>
          <a:xfrm>
            <a:off x="5021823" y="3829218"/>
            <a:ext cx="11477084" cy="0"/>
          </a:xfrm>
          <a:prstGeom prst="line">
            <a:avLst/>
          </a:prstGeom>
          <a:ln w="38100" cap="flat">
            <a:solidFill>
              <a:srgbClr val="3D3D3D"/>
            </a:solidFill>
            <a:prstDash val="solid"/>
            <a:headEnd type="none" w="sm" len="sm"/>
            <a:tailEnd type="arrow" w="med" len="sm"/>
          </a:ln>
        </p:spPr>
        <p:txBody>
          <a:bodyPr/>
          <a:lstStyle/>
          <a:p>
            <a:endParaRPr lang="pt-PT"/>
          </a:p>
        </p:txBody>
      </p:sp>
      <p:sp>
        <p:nvSpPr>
          <p:cNvPr id="66" name="AutoShape 66"/>
          <p:cNvSpPr/>
          <p:nvPr/>
        </p:nvSpPr>
        <p:spPr>
          <a:xfrm flipH="1">
            <a:off x="5021823" y="5662077"/>
            <a:ext cx="19050" cy="3204551"/>
          </a:xfrm>
          <a:prstGeom prst="line">
            <a:avLst/>
          </a:prstGeom>
          <a:ln w="38100" cap="flat">
            <a:solidFill>
              <a:srgbClr val="3D3D3D"/>
            </a:solidFill>
            <a:prstDash val="solid"/>
            <a:headEnd type="none" w="sm" len="sm"/>
            <a:tailEnd type="none" w="sm" len="sm"/>
          </a:ln>
        </p:spPr>
        <p:txBody>
          <a:bodyPr/>
          <a:lstStyle/>
          <a:p>
            <a:endParaRPr lang="pt-PT"/>
          </a:p>
        </p:txBody>
      </p:sp>
      <p:sp>
        <p:nvSpPr>
          <p:cNvPr id="67" name="AutoShape 67"/>
          <p:cNvSpPr/>
          <p:nvPr/>
        </p:nvSpPr>
        <p:spPr>
          <a:xfrm flipH="1">
            <a:off x="5021823" y="8866628"/>
            <a:ext cx="12261756" cy="0"/>
          </a:xfrm>
          <a:prstGeom prst="line">
            <a:avLst/>
          </a:prstGeom>
          <a:ln w="38100" cap="flat">
            <a:solidFill>
              <a:srgbClr val="3D3D3D"/>
            </a:solidFill>
            <a:prstDash val="solid"/>
            <a:headEnd type="none" w="sm" len="sm"/>
            <a:tailEnd type="none" w="sm" len="sm"/>
          </a:ln>
        </p:spPr>
        <p:txBody>
          <a:bodyPr/>
          <a:lstStyle/>
          <a:p>
            <a:endParaRPr lang="pt-PT"/>
          </a:p>
        </p:txBody>
      </p:sp>
      <p:sp>
        <p:nvSpPr>
          <p:cNvPr id="68" name="AutoShape 68"/>
          <p:cNvSpPr/>
          <p:nvPr/>
        </p:nvSpPr>
        <p:spPr>
          <a:xfrm flipV="1">
            <a:off x="17283580" y="7845225"/>
            <a:ext cx="0" cy="1021403"/>
          </a:xfrm>
          <a:prstGeom prst="line">
            <a:avLst/>
          </a:prstGeom>
          <a:ln w="38100" cap="flat">
            <a:solidFill>
              <a:srgbClr val="3D3D3D"/>
            </a:solidFill>
            <a:prstDash val="solid"/>
            <a:headEnd type="none" w="sm" len="sm"/>
            <a:tailEnd type="arrow" w="med" len="sm"/>
          </a:ln>
        </p:spPr>
        <p:txBody>
          <a:bodyPr/>
          <a:lstStyle/>
          <a:p>
            <a:endParaRPr lang="pt-PT"/>
          </a:p>
        </p:txBody>
      </p:sp>
      <p:sp>
        <p:nvSpPr>
          <p:cNvPr id="69" name="TextBox 69"/>
          <p:cNvSpPr txBox="1"/>
          <p:nvPr/>
        </p:nvSpPr>
        <p:spPr>
          <a:xfrm>
            <a:off x="1042520" y="1253658"/>
            <a:ext cx="3797568"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Methodology</a:t>
            </a:r>
          </a:p>
        </p:txBody>
      </p:sp>
      <p:sp>
        <p:nvSpPr>
          <p:cNvPr id="70" name="TextBox 70"/>
          <p:cNvSpPr txBox="1"/>
          <p:nvPr/>
        </p:nvSpPr>
        <p:spPr>
          <a:xfrm>
            <a:off x="16877203" y="822007"/>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3D3D3D"/>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3D3D3D"/>
            </a:solidFill>
            <a:prstDash val="solid"/>
            <a:headEnd type="none" w="sm" len="sm"/>
            <a:tailEnd type="none" w="sm" len="sm"/>
          </a:ln>
        </p:spPr>
        <p:txBody>
          <a:bodyPr/>
          <a:lstStyle/>
          <a:p>
            <a:endParaRPr lang="pt-PT"/>
          </a:p>
        </p:txBody>
      </p:sp>
      <p:sp>
        <p:nvSpPr>
          <p:cNvPr id="4" name="Freeform 4"/>
          <p:cNvSpPr/>
          <p:nvPr/>
        </p:nvSpPr>
        <p:spPr>
          <a:xfrm>
            <a:off x="415735" y="5143500"/>
            <a:ext cx="2494066" cy="1870550"/>
          </a:xfrm>
          <a:custGeom>
            <a:avLst/>
            <a:gdLst/>
            <a:ahLst/>
            <a:cxnLst/>
            <a:rect l="l" t="t" r="r" b="b"/>
            <a:pathLst>
              <a:path w="2494066" h="1870550">
                <a:moveTo>
                  <a:pt x="0" y="0"/>
                </a:moveTo>
                <a:lnTo>
                  <a:pt x="2494067" y="0"/>
                </a:lnTo>
                <a:lnTo>
                  <a:pt x="2494067" y="1870550"/>
                </a:lnTo>
                <a:lnTo>
                  <a:pt x="0" y="1870550"/>
                </a:lnTo>
                <a:lnTo>
                  <a:pt x="0" y="0"/>
                </a:lnTo>
                <a:close/>
              </a:path>
            </a:pathLst>
          </a:custGeom>
          <a:blipFill>
            <a:blip r:embed="rId2"/>
            <a:stretch>
              <a:fillRect/>
            </a:stretch>
          </a:blipFill>
        </p:spPr>
        <p:txBody>
          <a:bodyPr/>
          <a:lstStyle/>
          <a:p>
            <a:endParaRPr lang="pt-PT"/>
          </a:p>
        </p:txBody>
      </p:sp>
      <p:sp>
        <p:nvSpPr>
          <p:cNvPr id="5" name="Freeform 5"/>
          <p:cNvSpPr/>
          <p:nvPr/>
        </p:nvSpPr>
        <p:spPr>
          <a:xfrm>
            <a:off x="2909802" y="5143500"/>
            <a:ext cx="2494066" cy="1870550"/>
          </a:xfrm>
          <a:custGeom>
            <a:avLst/>
            <a:gdLst/>
            <a:ahLst/>
            <a:cxnLst/>
            <a:rect l="l" t="t" r="r" b="b"/>
            <a:pathLst>
              <a:path w="2494066" h="1870550">
                <a:moveTo>
                  <a:pt x="0" y="0"/>
                </a:moveTo>
                <a:lnTo>
                  <a:pt x="2494066" y="0"/>
                </a:lnTo>
                <a:lnTo>
                  <a:pt x="2494066" y="1870550"/>
                </a:lnTo>
                <a:lnTo>
                  <a:pt x="0" y="1870550"/>
                </a:lnTo>
                <a:lnTo>
                  <a:pt x="0" y="0"/>
                </a:lnTo>
                <a:close/>
              </a:path>
            </a:pathLst>
          </a:custGeom>
          <a:blipFill>
            <a:blip r:embed="rId3"/>
            <a:stretch>
              <a:fillRect/>
            </a:stretch>
          </a:blipFill>
        </p:spPr>
        <p:txBody>
          <a:bodyPr/>
          <a:lstStyle/>
          <a:p>
            <a:endParaRPr lang="pt-PT"/>
          </a:p>
        </p:txBody>
      </p:sp>
      <p:sp>
        <p:nvSpPr>
          <p:cNvPr id="6" name="Freeform 6"/>
          <p:cNvSpPr/>
          <p:nvPr/>
        </p:nvSpPr>
        <p:spPr>
          <a:xfrm>
            <a:off x="5403868" y="5144448"/>
            <a:ext cx="2492802" cy="1869601"/>
          </a:xfrm>
          <a:custGeom>
            <a:avLst/>
            <a:gdLst/>
            <a:ahLst/>
            <a:cxnLst/>
            <a:rect l="l" t="t" r="r" b="b"/>
            <a:pathLst>
              <a:path w="2492802" h="1869601">
                <a:moveTo>
                  <a:pt x="0" y="0"/>
                </a:moveTo>
                <a:lnTo>
                  <a:pt x="2492802" y="0"/>
                </a:lnTo>
                <a:lnTo>
                  <a:pt x="2492802" y="1869602"/>
                </a:lnTo>
                <a:lnTo>
                  <a:pt x="0" y="1869602"/>
                </a:lnTo>
                <a:lnTo>
                  <a:pt x="0" y="0"/>
                </a:lnTo>
                <a:close/>
              </a:path>
            </a:pathLst>
          </a:custGeom>
          <a:blipFill>
            <a:blip r:embed="rId4"/>
            <a:stretch>
              <a:fillRect/>
            </a:stretch>
          </a:blipFill>
        </p:spPr>
        <p:txBody>
          <a:bodyPr/>
          <a:lstStyle/>
          <a:p>
            <a:endParaRPr lang="pt-PT"/>
          </a:p>
        </p:txBody>
      </p:sp>
      <p:sp>
        <p:nvSpPr>
          <p:cNvPr id="7" name="Freeform 7"/>
          <p:cNvSpPr/>
          <p:nvPr/>
        </p:nvSpPr>
        <p:spPr>
          <a:xfrm>
            <a:off x="7896670" y="5143500"/>
            <a:ext cx="2492802" cy="1869601"/>
          </a:xfrm>
          <a:custGeom>
            <a:avLst/>
            <a:gdLst/>
            <a:ahLst/>
            <a:cxnLst/>
            <a:rect l="l" t="t" r="r" b="b"/>
            <a:pathLst>
              <a:path w="2492802" h="1869601">
                <a:moveTo>
                  <a:pt x="0" y="0"/>
                </a:moveTo>
                <a:lnTo>
                  <a:pt x="2492801" y="0"/>
                </a:lnTo>
                <a:lnTo>
                  <a:pt x="2492801" y="1869601"/>
                </a:lnTo>
                <a:lnTo>
                  <a:pt x="0" y="1869601"/>
                </a:lnTo>
                <a:lnTo>
                  <a:pt x="0" y="0"/>
                </a:lnTo>
                <a:close/>
              </a:path>
            </a:pathLst>
          </a:custGeom>
          <a:blipFill>
            <a:blip r:embed="rId5"/>
            <a:stretch>
              <a:fillRect/>
            </a:stretch>
          </a:blipFill>
        </p:spPr>
        <p:txBody>
          <a:bodyPr/>
          <a:lstStyle/>
          <a:p>
            <a:endParaRPr lang="pt-PT"/>
          </a:p>
        </p:txBody>
      </p:sp>
      <p:sp>
        <p:nvSpPr>
          <p:cNvPr id="8" name="Freeform 8"/>
          <p:cNvSpPr/>
          <p:nvPr/>
        </p:nvSpPr>
        <p:spPr>
          <a:xfrm>
            <a:off x="10389471" y="5143500"/>
            <a:ext cx="2492802" cy="1869601"/>
          </a:xfrm>
          <a:custGeom>
            <a:avLst/>
            <a:gdLst/>
            <a:ahLst/>
            <a:cxnLst/>
            <a:rect l="l" t="t" r="r" b="b"/>
            <a:pathLst>
              <a:path w="2492802" h="1869601">
                <a:moveTo>
                  <a:pt x="0" y="0"/>
                </a:moveTo>
                <a:lnTo>
                  <a:pt x="2492802" y="0"/>
                </a:lnTo>
                <a:lnTo>
                  <a:pt x="2492802" y="1869601"/>
                </a:lnTo>
                <a:lnTo>
                  <a:pt x="0" y="1869601"/>
                </a:lnTo>
                <a:lnTo>
                  <a:pt x="0" y="0"/>
                </a:lnTo>
                <a:close/>
              </a:path>
            </a:pathLst>
          </a:custGeom>
          <a:blipFill>
            <a:blip r:embed="rId6"/>
            <a:stretch>
              <a:fillRect/>
            </a:stretch>
          </a:blipFill>
        </p:spPr>
        <p:txBody>
          <a:bodyPr/>
          <a:lstStyle/>
          <a:p>
            <a:endParaRPr lang="pt-PT"/>
          </a:p>
        </p:txBody>
      </p:sp>
      <p:sp>
        <p:nvSpPr>
          <p:cNvPr id="9" name="Freeform 9"/>
          <p:cNvSpPr/>
          <p:nvPr/>
        </p:nvSpPr>
        <p:spPr>
          <a:xfrm>
            <a:off x="12882273" y="5144448"/>
            <a:ext cx="2494996" cy="1869601"/>
          </a:xfrm>
          <a:custGeom>
            <a:avLst/>
            <a:gdLst/>
            <a:ahLst/>
            <a:cxnLst/>
            <a:rect l="l" t="t" r="r" b="b"/>
            <a:pathLst>
              <a:path w="2494996" h="1869601">
                <a:moveTo>
                  <a:pt x="0" y="0"/>
                </a:moveTo>
                <a:lnTo>
                  <a:pt x="2494996" y="0"/>
                </a:lnTo>
                <a:lnTo>
                  <a:pt x="2494996" y="1869602"/>
                </a:lnTo>
                <a:lnTo>
                  <a:pt x="0" y="1869602"/>
                </a:lnTo>
                <a:lnTo>
                  <a:pt x="0" y="0"/>
                </a:lnTo>
                <a:close/>
              </a:path>
            </a:pathLst>
          </a:custGeom>
          <a:blipFill>
            <a:blip r:embed="rId7"/>
            <a:stretch>
              <a:fillRect/>
            </a:stretch>
          </a:blipFill>
        </p:spPr>
        <p:txBody>
          <a:bodyPr/>
          <a:lstStyle/>
          <a:p>
            <a:endParaRPr lang="pt-PT"/>
          </a:p>
        </p:txBody>
      </p:sp>
      <p:sp>
        <p:nvSpPr>
          <p:cNvPr id="10" name="Freeform 10"/>
          <p:cNvSpPr/>
          <p:nvPr/>
        </p:nvSpPr>
        <p:spPr>
          <a:xfrm>
            <a:off x="15377269" y="5143500"/>
            <a:ext cx="2494996" cy="1869601"/>
          </a:xfrm>
          <a:custGeom>
            <a:avLst/>
            <a:gdLst/>
            <a:ahLst/>
            <a:cxnLst/>
            <a:rect l="l" t="t" r="r" b="b"/>
            <a:pathLst>
              <a:path w="2494996" h="1869601">
                <a:moveTo>
                  <a:pt x="0" y="0"/>
                </a:moveTo>
                <a:lnTo>
                  <a:pt x="2494996" y="0"/>
                </a:lnTo>
                <a:lnTo>
                  <a:pt x="2494996" y="1869601"/>
                </a:lnTo>
                <a:lnTo>
                  <a:pt x="0" y="1869601"/>
                </a:lnTo>
                <a:lnTo>
                  <a:pt x="0" y="0"/>
                </a:lnTo>
                <a:close/>
              </a:path>
            </a:pathLst>
          </a:custGeom>
          <a:blipFill>
            <a:blip r:embed="rId8"/>
            <a:stretch>
              <a:fillRect/>
            </a:stretch>
          </a:blipFill>
        </p:spPr>
        <p:txBody>
          <a:bodyPr/>
          <a:lstStyle/>
          <a:p>
            <a:endParaRPr lang="pt-PT"/>
          </a:p>
        </p:txBody>
      </p:sp>
      <p:sp>
        <p:nvSpPr>
          <p:cNvPr id="11" name="TextBox 11"/>
          <p:cNvSpPr txBox="1"/>
          <p:nvPr/>
        </p:nvSpPr>
        <p:spPr>
          <a:xfrm>
            <a:off x="1509436" y="2792229"/>
            <a:ext cx="15255770" cy="1154162"/>
          </a:xfrm>
          <a:prstGeom prst="rect">
            <a:avLst/>
          </a:prstGeom>
        </p:spPr>
        <p:txBody>
          <a:bodyPr lIns="0" tIns="0" rIns="0" bIns="0" rtlCol="0" anchor="t">
            <a:spAutoFit/>
          </a:bodyPr>
          <a:lstStyle/>
          <a:p>
            <a:pPr marL="431799" lvl="1" indent="-215899" algn="just">
              <a:lnSpc>
                <a:spcPts val="2999"/>
              </a:lnSpc>
              <a:buFont typeface="Arial"/>
              <a:buChar char="•"/>
            </a:pPr>
            <a:r>
              <a:rPr lang="en-US" sz="2500" spc="7" dirty="0">
                <a:solidFill>
                  <a:srgbClr val="000000"/>
                </a:solidFill>
                <a:latin typeface="Barlow"/>
              </a:rPr>
              <a:t>Seven raw metagenomic sequencing datasets obtained from Aveiro salterns (Portugal), Rio </a:t>
            </a:r>
            <a:r>
              <a:rPr lang="en-US" sz="2500" spc="7" dirty="0" err="1">
                <a:solidFill>
                  <a:srgbClr val="000000"/>
                </a:solidFill>
                <a:latin typeface="Barlow"/>
              </a:rPr>
              <a:t>Maior</a:t>
            </a:r>
            <a:r>
              <a:rPr lang="en-US" sz="2500" spc="7" dirty="0">
                <a:solidFill>
                  <a:srgbClr val="000000"/>
                </a:solidFill>
                <a:latin typeface="Barlow"/>
              </a:rPr>
              <a:t> salterns (Portugal) and Peña </a:t>
            </a:r>
            <a:r>
              <a:rPr lang="en-US" sz="2500" spc="7" dirty="0" err="1">
                <a:solidFill>
                  <a:srgbClr val="000000"/>
                </a:solidFill>
                <a:latin typeface="Barlow"/>
              </a:rPr>
              <a:t>Hueca</a:t>
            </a:r>
            <a:r>
              <a:rPr lang="en-US" sz="2500" spc="7" dirty="0">
                <a:solidFill>
                  <a:srgbClr val="000000"/>
                </a:solidFill>
                <a:latin typeface="Barlow"/>
              </a:rPr>
              <a:t> hypersaline lagoon (Spain) will be used in this work to find novel molecules with interest for different industries and sectors.</a:t>
            </a:r>
          </a:p>
        </p:txBody>
      </p:sp>
      <p:sp>
        <p:nvSpPr>
          <p:cNvPr id="12" name="TextBox 12"/>
          <p:cNvSpPr txBox="1"/>
          <p:nvPr/>
        </p:nvSpPr>
        <p:spPr>
          <a:xfrm>
            <a:off x="838200" y="1180834"/>
            <a:ext cx="2578369"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13" name="TextBox 13"/>
          <p:cNvSpPr txBox="1"/>
          <p:nvPr/>
        </p:nvSpPr>
        <p:spPr>
          <a:xfrm>
            <a:off x="16877203" y="822007"/>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07</a:t>
            </a:r>
          </a:p>
        </p:txBody>
      </p:sp>
      <p:sp>
        <p:nvSpPr>
          <p:cNvPr id="14" name="AutoShape 14"/>
          <p:cNvSpPr/>
          <p:nvPr/>
        </p:nvSpPr>
        <p:spPr>
          <a:xfrm>
            <a:off x="415735" y="7562172"/>
            <a:ext cx="7480934" cy="0"/>
          </a:xfrm>
          <a:prstGeom prst="line">
            <a:avLst/>
          </a:prstGeom>
          <a:ln w="38100" cap="flat">
            <a:solidFill>
              <a:srgbClr val="3D3D3D"/>
            </a:solidFill>
            <a:prstDash val="solid"/>
            <a:headEnd type="diamond" w="lg" len="lg"/>
            <a:tailEnd type="diamond" w="lg" len="lg"/>
          </a:ln>
        </p:spPr>
        <p:txBody>
          <a:bodyPr/>
          <a:lstStyle/>
          <a:p>
            <a:endParaRPr lang="pt-PT"/>
          </a:p>
        </p:txBody>
      </p:sp>
      <p:sp>
        <p:nvSpPr>
          <p:cNvPr id="15" name="AutoShape 15"/>
          <p:cNvSpPr/>
          <p:nvPr/>
        </p:nvSpPr>
        <p:spPr>
          <a:xfrm>
            <a:off x="7896670" y="7885806"/>
            <a:ext cx="2492802" cy="0"/>
          </a:xfrm>
          <a:prstGeom prst="line">
            <a:avLst/>
          </a:prstGeom>
          <a:ln w="38100" cap="flat">
            <a:solidFill>
              <a:srgbClr val="3D3D3D"/>
            </a:solidFill>
            <a:prstDash val="solid"/>
            <a:headEnd type="diamond" w="lg" len="lg"/>
            <a:tailEnd type="diamond" w="lg" len="lg"/>
          </a:ln>
        </p:spPr>
        <p:txBody>
          <a:bodyPr/>
          <a:lstStyle/>
          <a:p>
            <a:endParaRPr lang="pt-PT"/>
          </a:p>
        </p:txBody>
      </p:sp>
      <p:sp>
        <p:nvSpPr>
          <p:cNvPr id="16" name="AutoShape 16"/>
          <p:cNvSpPr/>
          <p:nvPr/>
        </p:nvSpPr>
        <p:spPr>
          <a:xfrm>
            <a:off x="10389304" y="7543122"/>
            <a:ext cx="7480934" cy="0"/>
          </a:xfrm>
          <a:prstGeom prst="line">
            <a:avLst/>
          </a:prstGeom>
          <a:ln w="38100" cap="flat">
            <a:solidFill>
              <a:srgbClr val="3D3D3D"/>
            </a:solidFill>
            <a:prstDash val="solid"/>
            <a:headEnd type="diamond" w="lg" len="lg"/>
            <a:tailEnd type="diamond" w="lg" len="lg"/>
          </a:ln>
        </p:spPr>
        <p:txBody>
          <a:bodyPr/>
          <a:lstStyle/>
          <a:p>
            <a:endParaRPr lang="pt-PT"/>
          </a:p>
        </p:txBody>
      </p:sp>
      <p:sp>
        <p:nvSpPr>
          <p:cNvPr id="17" name="TextBox 17"/>
          <p:cNvSpPr txBox="1"/>
          <p:nvPr/>
        </p:nvSpPr>
        <p:spPr>
          <a:xfrm>
            <a:off x="3254817" y="6977948"/>
            <a:ext cx="1622995" cy="548868"/>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Barlow"/>
              </a:rPr>
              <a:t>Aveiro</a:t>
            </a:r>
          </a:p>
        </p:txBody>
      </p:sp>
      <p:sp>
        <p:nvSpPr>
          <p:cNvPr id="18" name="TextBox 18"/>
          <p:cNvSpPr txBox="1"/>
          <p:nvPr/>
        </p:nvSpPr>
        <p:spPr>
          <a:xfrm>
            <a:off x="8036302" y="7295891"/>
            <a:ext cx="2215396" cy="589915"/>
          </a:xfrm>
          <a:prstGeom prst="rect">
            <a:avLst/>
          </a:prstGeom>
        </p:spPr>
        <p:txBody>
          <a:bodyPr lIns="0" tIns="0" rIns="0" bIns="0" rtlCol="0" anchor="t">
            <a:spAutoFit/>
          </a:bodyPr>
          <a:lstStyle/>
          <a:p>
            <a:pPr algn="ctr">
              <a:lnSpc>
                <a:spcPts val="4759"/>
              </a:lnSpc>
            </a:pPr>
            <a:r>
              <a:rPr lang="en-US" sz="3399">
                <a:solidFill>
                  <a:srgbClr val="000000"/>
                </a:solidFill>
                <a:latin typeface="Barlow"/>
              </a:rPr>
              <a:t>Peña Hueca</a:t>
            </a:r>
          </a:p>
        </p:txBody>
      </p:sp>
      <p:sp>
        <p:nvSpPr>
          <p:cNvPr id="19" name="TextBox 19"/>
          <p:cNvSpPr txBox="1"/>
          <p:nvPr/>
        </p:nvSpPr>
        <p:spPr>
          <a:xfrm>
            <a:off x="13022073" y="6977948"/>
            <a:ext cx="2215396" cy="548868"/>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Barlow"/>
              </a:rPr>
              <a:t>Rio </a:t>
            </a:r>
            <a:r>
              <a:rPr lang="en-US" sz="3399" dirty="0" err="1">
                <a:solidFill>
                  <a:srgbClr val="000000"/>
                </a:solidFill>
                <a:latin typeface="Barlow"/>
              </a:rPr>
              <a:t>Maior</a:t>
            </a:r>
            <a:endParaRPr lang="en-US" sz="3399" dirty="0">
              <a:solidFill>
                <a:srgbClr val="000000"/>
              </a:solidFill>
              <a:latin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3D3D3D"/>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3D3D3D"/>
            </a:solidFill>
            <a:prstDash val="solid"/>
            <a:headEnd type="none" w="sm" len="sm"/>
            <a:tailEnd type="none" w="sm" len="sm"/>
          </a:ln>
        </p:spPr>
        <p:txBody>
          <a:bodyPr/>
          <a:lstStyle/>
          <a:p>
            <a:endParaRPr lang="pt-PT"/>
          </a:p>
        </p:txBody>
      </p:sp>
      <p:graphicFrame>
        <p:nvGraphicFramePr>
          <p:cNvPr id="4" name="Table 4"/>
          <p:cNvGraphicFramePr>
            <a:graphicFrameLocks noGrp="1"/>
          </p:cNvGraphicFramePr>
          <p:nvPr>
            <p:extLst>
              <p:ext uri="{D42A27DB-BD31-4B8C-83A1-F6EECF244321}">
                <p14:modId xmlns:p14="http://schemas.microsoft.com/office/powerpoint/2010/main" val="2258284013"/>
              </p:ext>
            </p:extLst>
          </p:nvPr>
        </p:nvGraphicFramePr>
        <p:xfrm>
          <a:off x="2165484" y="2895510"/>
          <a:ext cx="13461055" cy="5888447"/>
        </p:xfrm>
        <a:graphic>
          <a:graphicData uri="http://schemas.openxmlformats.org/drawingml/2006/table">
            <a:tbl>
              <a:tblPr/>
              <a:tblGrid>
                <a:gridCol w="1250207">
                  <a:extLst>
                    <a:ext uri="{9D8B030D-6E8A-4147-A177-3AD203B41FA5}">
                      <a16:colId xmlns:a16="http://schemas.microsoft.com/office/drawing/2014/main" val="20000"/>
                    </a:ext>
                  </a:extLst>
                </a:gridCol>
                <a:gridCol w="1250207">
                  <a:extLst>
                    <a:ext uri="{9D8B030D-6E8A-4147-A177-3AD203B41FA5}">
                      <a16:colId xmlns:a16="http://schemas.microsoft.com/office/drawing/2014/main" val="20001"/>
                    </a:ext>
                  </a:extLst>
                </a:gridCol>
                <a:gridCol w="1250207">
                  <a:extLst>
                    <a:ext uri="{9D8B030D-6E8A-4147-A177-3AD203B41FA5}">
                      <a16:colId xmlns:a16="http://schemas.microsoft.com/office/drawing/2014/main" val="20002"/>
                    </a:ext>
                  </a:extLst>
                </a:gridCol>
                <a:gridCol w="1250207">
                  <a:extLst>
                    <a:ext uri="{9D8B030D-6E8A-4147-A177-3AD203B41FA5}">
                      <a16:colId xmlns:a16="http://schemas.microsoft.com/office/drawing/2014/main" val="20003"/>
                    </a:ext>
                  </a:extLst>
                </a:gridCol>
                <a:gridCol w="1250207">
                  <a:extLst>
                    <a:ext uri="{9D8B030D-6E8A-4147-A177-3AD203B41FA5}">
                      <a16:colId xmlns:a16="http://schemas.microsoft.com/office/drawing/2014/main" val="20004"/>
                    </a:ext>
                  </a:extLst>
                </a:gridCol>
                <a:gridCol w="1250207">
                  <a:extLst>
                    <a:ext uri="{9D8B030D-6E8A-4147-A177-3AD203B41FA5}">
                      <a16:colId xmlns:a16="http://schemas.microsoft.com/office/drawing/2014/main" val="20005"/>
                    </a:ext>
                  </a:extLst>
                </a:gridCol>
                <a:gridCol w="1250207">
                  <a:extLst>
                    <a:ext uri="{9D8B030D-6E8A-4147-A177-3AD203B41FA5}">
                      <a16:colId xmlns:a16="http://schemas.microsoft.com/office/drawing/2014/main" val="20006"/>
                    </a:ext>
                  </a:extLst>
                </a:gridCol>
                <a:gridCol w="1250207">
                  <a:extLst>
                    <a:ext uri="{9D8B030D-6E8A-4147-A177-3AD203B41FA5}">
                      <a16:colId xmlns:a16="http://schemas.microsoft.com/office/drawing/2014/main" val="20007"/>
                    </a:ext>
                  </a:extLst>
                </a:gridCol>
                <a:gridCol w="1250207">
                  <a:extLst>
                    <a:ext uri="{9D8B030D-6E8A-4147-A177-3AD203B41FA5}">
                      <a16:colId xmlns:a16="http://schemas.microsoft.com/office/drawing/2014/main" val="20008"/>
                    </a:ext>
                  </a:extLst>
                </a:gridCol>
                <a:gridCol w="1250207">
                  <a:extLst>
                    <a:ext uri="{9D8B030D-6E8A-4147-A177-3AD203B41FA5}">
                      <a16:colId xmlns:a16="http://schemas.microsoft.com/office/drawing/2014/main" val="20009"/>
                    </a:ext>
                  </a:extLst>
                </a:gridCol>
                <a:gridCol w="958985">
                  <a:extLst>
                    <a:ext uri="{9D8B030D-6E8A-4147-A177-3AD203B41FA5}">
                      <a16:colId xmlns:a16="http://schemas.microsoft.com/office/drawing/2014/main" val="20010"/>
                    </a:ext>
                  </a:extLst>
                </a:gridCol>
              </a:tblGrid>
              <a:tr h="400749">
                <a:tc>
                  <a:txBody>
                    <a:bodyPr/>
                    <a:lstStyle/>
                    <a:p>
                      <a:pPr algn="ctr">
                        <a:lnSpc>
                          <a:spcPts val="1386"/>
                        </a:lnSpc>
                        <a:defRPr/>
                      </a:pPr>
                      <a:r>
                        <a:rPr lang="en-US" sz="1200" dirty="0">
                          <a:solidFill>
                            <a:srgbClr val="000000"/>
                          </a:solidFill>
                          <a:latin typeface="Barlow Bold"/>
                        </a:rPr>
                        <a:t>Parameters</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dirty="0">
                          <a:solidFill>
                            <a:srgbClr val="000000"/>
                          </a:solidFill>
                          <a:latin typeface="Barlow Bold"/>
                        </a:rPr>
                        <a:t>Aveiro D1</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Aveiro G1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Aveiro G3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Aveiro H1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Aveiro H3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Rio Maior</a:t>
                      </a:r>
                      <a:endParaRPr lang="en-US" sz="1200"/>
                    </a:p>
                    <a:p>
                      <a:pPr algn="ctr">
                        <a:lnSpc>
                          <a:spcPts val="1386"/>
                        </a:lnSpc>
                      </a:pPr>
                      <a:r>
                        <a:rPr lang="en-US" sz="1200">
                          <a:solidFill>
                            <a:srgbClr val="000000"/>
                          </a:solidFill>
                          <a:latin typeface="Barlow Bold"/>
                        </a:rPr>
                        <a:t>  A</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Rio Maior</a:t>
                      </a:r>
                      <a:endParaRPr lang="en-US" sz="1200"/>
                    </a:p>
                    <a:p>
                      <a:pPr algn="ctr">
                        <a:lnSpc>
                          <a:spcPts val="1386"/>
                        </a:lnSpc>
                      </a:pPr>
                      <a:r>
                        <a:rPr lang="en-US" sz="1200">
                          <a:solidFill>
                            <a:srgbClr val="000000"/>
                          </a:solidFill>
                          <a:latin typeface="Barlow Bold"/>
                        </a:rPr>
                        <a:t>  C</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Rio Maior</a:t>
                      </a:r>
                      <a:endParaRPr lang="en-US" sz="1200"/>
                    </a:p>
                    <a:p>
                      <a:pPr algn="ctr">
                        <a:lnSpc>
                          <a:spcPts val="1386"/>
                        </a:lnSpc>
                      </a:pPr>
                      <a:r>
                        <a:rPr lang="en-US" sz="1200">
                          <a:solidFill>
                            <a:srgbClr val="000000"/>
                          </a:solidFill>
                          <a:latin typeface="Barlow Bold"/>
                        </a:rPr>
                        <a:t>  D1</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Rio Maior</a:t>
                      </a:r>
                      <a:endParaRPr lang="en-US" sz="1200"/>
                    </a:p>
                    <a:p>
                      <a:pPr algn="ctr">
                        <a:lnSpc>
                          <a:spcPts val="1386"/>
                        </a:lnSpc>
                      </a:pPr>
                      <a:r>
                        <a:rPr lang="en-US" sz="1200">
                          <a:solidFill>
                            <a:srgbClr val="000000"/>
                          </a:solidFill>
                          <a:latin typeface="Barlow Bold"/>
                        </a:rPr>
                        <a:t>  D2</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Pena Hueca</a:t>
                      </a:r>
                      <a:endParaRPr lang="en-US" sz="1200"/>
                    </a:p>
                    <a:p>
                      <a:pPr algn="ctr">
                        <a:lnSpc>
                          <a:spcPts val="1386"/>
                        </a:lnSpc>
                      </a:pPr>
                      <a:r>
                        <a:rPr lang="en-US" sz="1200">
                          <a:solidFill>
                            <a:srgbClr val="000000"/>
                          </a:solidFill>
                          <a:latin typeface="Barlow Bold"/>
                        </a:rPr>
                        <a:t>  PH</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extLst>
                  <a:ext uri="{0D108BD9-81ED-4DB2-BD59-A6C34878D82A}">
                    <a16:rowId xmlns:a16="http://schemas.microsoft.com/office/drawing/2014/main" val="10000"/>
                  </a:ext>
                </a:extLst>
              </a:tr>
              <a:tr h="291242">
                <a:tc>
                  <a:txBody>
                    <a:bodyPr/>
                    <a:lstStyle/>
                    <a:p>
                      <a:pPr algn="ctr">
                        <a:lnSpc>
                          <a:spcPts val="1386"/>
                        </a:lnSpc>
                        <a:defRPr/>
                      </a:pPr>
                      <a:r>
                        <a:rPr lang="en-US" sz="1200" dirty="0">
                          <a:solidFill>
                            <a:srgbClr val="000000"/>
                          </a:solidFill>
                          <a:latin typeface="Barlow Bold"/>
                        </a:rPr>
                        <a:t>Raw reads</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dirty="0">
                          <a:solidFill>
                            <a:srgbClr val="000000"/>
                          </a:solidFill>
                          <a:latin typeface="Barlow Bold"/>
                        </a:rPr>
                        <a:t>88,892,162</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75,725,214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67,313,292</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73,288,356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67,808,662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79,514,900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105,343,554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110,356,200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98,914,676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134,313,112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217">
                <a:tc>
                  <a:txBody>
                    <a:bodyPr/>
                    <a:lstStyle/>
                    <a:p>
                      <a:pPr algn="ctr">
                        <a:lnSpc>
                          <a:spcPts val="1386"/>
                        </a:lnSpc>
                        <a:defRPr/>
                      </a:pPr>
                      <a:r>
                        <a:rPr lang="en-US" sz="1200">
                          <a:solidFill>
                            <a:srgbClr val="000000"/>
                          </a:solidFill>
                          <a:latin typeface="Barlow Bold"/>
                        </a:rPr>
                        <a:t>Assembly length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dirty="0">
                          <a:solidFill>
                            <a:srgbClr val="000000"/>
                          </a:solidFill>
                          <a:latin typeface="Barlow Bold"/>
                        </a:rPr>
                        <a:t>888,000,690</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1,119,366,983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935,059,259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1,138,817,834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1,033,283,183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403,336,330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465,419,789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1,278,113,235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946,503,416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621,296,442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749">
                <a:tc>
                  <a:txBody>
                    <a:bodyPr/>
                    <a:lstStyle/>
                    <a:p>
                      <a:pPr algn="ctr">
                        <a:lnSpc>
                          <a:spcPts val="1386"/>
                        </a:lnSpc>
                        <a:defRPr/>
                      </a:pPr>
                      <a:r>
                        <a:rPr lang="en-US" sz="1200">
                          <a:solidFill>
                            <a:srgbClr val="000000"/>
                          </a:solidFill>
                          <a:latin typeface="Barlow Bold"/>
                        </a:rPr>
                        <a:t>Number of contigs (&gt; 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1,475,900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1,380,067</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502,497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1,494,447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1,383,445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680,83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900,483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2,795,354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1,945,251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863,734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217">
                <a:tc>
                  <a:txBody>
                    <a:bodyPr/>
                    <a:lstStyle/>
                    <a:p>
                      <a:pPr algn="ctr">
                        <a:lnSpc>
                          <a:spcPts val="1386"/>
                        </a:lnSpc>
                        <a:defRPr/>
                      </a:pPr>
                      <a:r>
                        <a:rPr lang="en-US" sz="1200">
                          <a:solidFill>
                            <a:srgbClr val="000000"/>
                          </a:solidFill>
                          <a:latin typeface="Barlow Bold"/>
                        </a:rPr>
                        <a:t>Largest contig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168,745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601,99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1,318,237</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336,566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584,432</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1,222,312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558,573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294,882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338,724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866,352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749">
                <a:tc>
                  <a:txBody>
                    <a:bodyPr/>
                    <a:lstStyle/>
                    <a:p>
                      <a:pPr algn="ctr">
                        <a:lnSpc>
                          <a:spcPts val="1386"/>
                        </a:lnSpc>
                        <a:defRPr/>
                      </a:pPr>
                      <a:r>
                        <a:rPr lang="en-US" sz="1200">
                          <a:solidFill>
                            <a:srgbClr val="000000"/>
                          </a:solidFill>
                          <a:latin typeface="Barlow Bold"/>
                        </a:rPr>
                        <a:t>Average contig length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602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811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1,861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762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747</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592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517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457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487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719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242">
                <a:tc>
                  <a:txBody>
                    <a:bodyPr/>
                    <a:lstStyle/>
                    <a:p>
                      <a:pPr algn="ctr">
                        <a:lnSpc>
                          <a:spcPts val="1386"/>
                        </a:lnSpc>
                        <a:defRPr/>
                      </a:pPr>
                      <a:r>
                        <a:rPr lang="en-US" sz="1200">
                          <a:solidFill>
                            <a:srgbClr val="000000"/>
                          </a:solidFill>
                          <a:latin typeface="Barlow Bold"/>
                        </a:rPr>
                        <a:t>N50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1,053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1,309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1,364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1,402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2,158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1365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820</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900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2265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242">
                <a:tc>
                  <a:txBody>
                    <a:bodyPr/>
                    <a:lstStyle/>
                    <a:p>
                      <a:pPr algn="ctr">
                        <a:lnSpc>
                          <a:spcPts val="1386"/>
                        </a:lnSpc>
                        <a:defRPr/>
                      </a:pPr>
                      <a:r>
                        <a:rPr lang="en-US" sz="1200">
                          <a:solidFill>
                            <a:srgbClr val="000000"/>
                          </a:solidFill>
                          <a:latin typeface="Barlow Bold"/>
                        </a:rPr>
                        <a:t>L50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102,068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104,681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98,783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118,889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96,501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16612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31565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117195</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86810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30832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242">
                <a:tc>
                  <a:txBody>
                    <a:bodyPr/>
                    <a:lstStyle/>
                    <a:p>
                      <a:pPr algn="ctr">
                        <a:lnSpc>
                          <a:spcPts val="1386"/>
                        </a:lnSpc>
                        <a:defRPr/>
                      </a:pPr>
                      <a:r>
                        <a:rPr lang="en-US" sz="1200">
                          <a:solidFill>
                            <a:srgbClr val="000000"/>
                          </a:solidFill>
                          <a:latin typeface="Barlow Bold"/>
                        </a:rPr>
                        <a:t>N90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553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587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579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582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580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558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539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522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529</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595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242">
                <a:tc>
                  <a:txBody>
                    <a:bodyPr/>
                    <a:lstStyle/>
                    <a:p>
                      <a:pPr algn="ctr">
                        <a:lnSpc>
                          <a:spcPts val="1386"/>
                        </a:lnSpc>
                        <a:defRPr/>
                      </a:pPr>
                      <a:r>
                        <a:rPr lang="en-US" sz="1200">
                          <a:solidFill>
                            <a:srgbClr val="000000"/>
                          </a:solidFill>
                          <a:latin typeface="Barlow Bold"/>
                        </a:rPr>
                        <a:t>L90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395,759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502,497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437,365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522,101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453,338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111869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147298</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427762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337634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188747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1242">
                <a:tc>
                  <a:txBody>
                    <a:bodyPr/>
                    <a:lstStyle/>
                    <a:p>
                      <a:pPr algn="ctr">
                        <a:lnSpc>
                          <a:spcPts val="1386"/>
                        </a:lnSpc>
                        <a:defRPr/>
                      </a:pPr>
                      <a:r>
                        <a:rPr lang="en-US" sz="1200">
                          <a:solidFill>
                            <a:srgbClr val="000000"/>
                          </a:solidFill>
                          <a:latin typeface="Barlow Bold"/>
                        </a:rPr>
                        <a:t>GC content (%)</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60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61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58</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35849">
                <a:tc>
                  <a:txBody>
                    <a:bodyPr/>
                    <a:lstStyle/>
                    <a:p>
                      <a:pPr algn="ctr">
                        <a:lnSpc>
                          <a:spcPts val="1386"/>
                        </a:lnSpc>
                        <a:defRPr/>
                      </a:pPr>
                      <a:r>
                        <a:rPr lang="en-US" sz="1200">
                          <a:solidFill>
                            <a:srgbClr val="000000"/>
                          </a:solidFill>
                          <a:latin typeface="Barlow Bold"/>
                        </a:rPr>
                        <a:t>Number of scaffolds (&gt; 1000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113,091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199,455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159,722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201,54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170,863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44,116</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48,306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73,67</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69,062</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92,435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35849">
                <a:tc>
                  <a:txBody>
                    <a:bodyPr/>
                    <a:lstStyle/>
                    <a:p>
                      <a:pPr algn="ctr">
                        <a:lnSpc>
                          <a:spcPts val="1386"/>
                        </a:lnSpc>
                        <a:defRPr/>
                      </a:pPr>
                      <a:r>
                        <a:rPr lang="en-US" sz="1200">
                          <a:solidFill>
                            <a:srgbClr val="000000"/>
                          </a:solidFill>
                          <a:latin typeface="Barlow Bold"/>
                        </a:rPr>
                        <a:t>Number of scaffolds (&gt; 5000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122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360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216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333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372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141</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145</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296</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35849">
                <a:tc>
                  <a:txBody>
                    <a:bodyPr/>
                    <a:lstStyle/>
                    <a:p>
                      <a:pPr algn="ctr">
                        <a:lnSpc>
                          <a:spcPts val="1386"/>
                        </a:lnSpc>
                        <a:defRPr/>
                      </a:pPr>
                      <a:r>
                        <a:rPr lang="en-US" sz="1200">
                          <a:solidFill>
                            <a:srgbClr val="000000"/>
                          </a:solidFill>
                          <a:latin typeface="Barlow Bold"/>
                        </a:rPr>
                        <a:t>Assembly length (&gt; 1000 bp)</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275,858,726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536,103,642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410,043,115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510,906,813</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455,089,106</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147,797,709</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128,468,895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203,952,990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187,785,135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291,469,159</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572499">
                <a:tc>
                  <a:txBody>
                    <a:bodyPr/>
                    <a:lstStyle/>
                    <a:p>
                      <a:pPr algn="ctr">
                        <a:lnSpc>
                          <a:spcPts val="1386"/>
                        </a:lnSpc>
                        <a:defRPr/>
                      </a:pPr>
                      <a:r>
                        <a:rPr lang="en-US" sz="1200">
                          <a:solidFill>
                            <a:srgbClr val="000000"/>
                          </a:solidFill>
                          <a:latin typeface="Barlow Bold"/>
                        </a:rPr>
                        <a:t>Assembly length (&gt; 50000</a:t>
                      </a:r>
                      <a:endParaRPr lang="en-US" sz="1200"/>
                    </a:p>
                    <a:p>
                      <a:pPr algn="ctr">
                        <a:lnSpc>
                          <a:spcPts val="1386"/>
                        </a:lnSpc>
                      </a:pPr>
                      <a:r>
                        <a:rPr lang="en-US" sz="1200">
                          <a:solidFill>
                            <a:srgbClr val="000000"/>
                          </a:solidFill>
                          <a:latin typeface="Barlow Bold"/>
                        </a:rPr>
                        <a:t>  bp)</a:t>
                      </a:r>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8E8E8"/>
                    </a:solidFill>
                  </a:tcPr>
                </a:tc>
                <a:tc>
                  <a:txBody>
                    <a:bodyPr/>
                    <a:lstStyle/>
                    <a:p>
                      <a:pPr algn="ctr">
                        <a:lnSpc>
                          <a:spcPts val="1386"/>
                        </a:lnSpc>
                        <a:defRPr/>
                      </a:pPr>
                      <a:r>
                        <a:rPr lang="en-US" sz="1200">
                          <a:solidFill>
                            <a:srgbClr val="000000"/>
                          </a:solidFill>
                          <a:latin typeface="Barlow Bold"/>
                        </a:rPr>
                        <a:t>9,275,667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35,354,235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30,244,697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27,099,863</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34,731,370</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13,960,722</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4,133,597</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12,896,924</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a:solidFill>
                            <a:srgbClr val="000000"/>
                          </a:solidFill>
                          <a:latin typeface="Barlow Bold"/>
                        </a:rPr>
                        <a:t>12,668,975</a:t>
                      </a:r>
                      <a:endParaRPr lang="en-US" sz="120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1386"/>
                        </a:lnSpc>
                        <a:defRPr/>
                      </a:pPr>
                      <a:r>
                        <a:rPr lang="en-US" sz="1200" dirty="0">
                          <a:solidFill>
                            <a:srgbClr val="000000"/>
                          </a:solidFill>
                          <a:latin typeface="Barlow Bold"/>
                        </a:rPr>
                        <a:t>33,053,563</a:t>
                      </a:r>
                      <a:endParaRPr lang="en-US" sz="1200" dirty="0"/>
                    </a:p>
                  </a:txBody>
                  <a:tcPr marL="19050" marR="19050" marT="19050" marB="190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5" name="TextBox 5"/>
          <p:cNvSpPr txBox="1"/>
          <p:nvPr/>
        </p:nvSpPr>
        <p:spPr>
          <a:xfrm>
            <a:off x="914399" y="1168716"/>
            <a:ext cx="2502169" cy="822020"/>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6" name="TextBox 6"/>
          <p:cNvSpPr txBox="1"/>
          <p:nvPr/>
        </p:nvSpPr>
        <p:spPr>
          <a:xfrm>
            <a:off x="16877203" y="822007"/>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08</a:t>
            </a:r>
          </a:p>
        </p:txBody>
      </p:sp>
      <p:sp>
        <p:nvSpPr>
          <p:cNvPr id="7" name="TextBox 7"/>
          <p:cNvSpPr txBox="1"/>
          <p:nvPr/>
        </p:nvSpPr>
        <p:spPr>
          <a:xfrm>
            <a:off x="2227186" y="8851584"/>
            <a:ext cx="4799052" cy="266700"/>
          </a:xfrm>
          <a:prstGeom prst="rect">
            <a:avLst/>
          </a:prstGeom>
        </p:spPr>
        <p:txBody>
          <a:bodyPr lIns="0" tIns="0" rIns="0" bIns="0" rtlCol="0" anchor="t">
            <a:spAutoFit/>
          </a:bodyPr>
          <a:lstStyle/>
          <a:p>
            <a:pPr algn="ctr">
              <a:lnSpc>
                <a:spcPts val="2250"/>
              </a:lnSpc>
              <a:spcBef>
                <a:spcPct val="0"/>
              </a:spcBef>
            </a:pPr>
            <a:r>
              <a:rPr lang="en-US" sz="1500" spc="6" dirty="0">
                <a:solidFill>
                  <a:srgbClr val="3D3D3D"/>
                </a:solidFill>
                <a:latin typeface="Open Sans"/>
              </a:rPr>
              <a:t>Table 2. Summary of sequencing reads and assembly.</a:t>
            </a:r>
          </a:p>
        </p:txBody>
      </p:sp>
      <p:sp>
        <p:nvSpPr>
          <p:cNvPr id="8" name="TextBox 8"/>
          <p:cNvSpPr txBox="1"/>
          <p:nvPr/>
        </p:nvSpPr>
        <p:spPr>
          <a:xfrm>
            <a:off x="1981200" y="2354376"/>
            <a:ext cx="3276600" cy="405880"/>
          </a:xfrm>
          <a:prstGeom prst="rect">
            <a:avLst/>
          </a:prstGeom>
        </p:spPr>
        <p:txBody>
          <a:bodyPr wrap="square" lIns="0" tIns="0" rIns="0" bIns="0" rtlCol="0" anchor="t">
            <a:spAutoFit/>
          </a:bodyPr>
          <a:lstStyle/>
          <a:p>
            <a:pPr algn="ctr">
              <a:lnSpc>
                <a:spcPts val="3500"/>
              </a:lnSpc>
            </a:pPr>
            <a:r>
              <a:rPr lang="en-US" sz="2700" dirty="0">
                <a:solidFill>
                  <a:srgbClr val="3D3D3D"/>
                </a:solidFill>
                <a:latin typeface="Barlow Bold"/>
              </a:rPr>
              <a:t>Assembly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1033462"/>
            <a:ext cx="15858028" cy="0"/>
          </a:xfrm>
          <a:prstGeom prst="line">
            <a:avLst/>
          </a:prstGeom>
          <a:ln w="9525" cap="flat">
            <a:solidFill>
              <a:srgbClr val="000000"/>
            </a:solidFill>
            <a:prstDash val="solid"/>
            <a:headEnd type="none" w="sm" len="sm"/>
            <a:tailEnd type="none" w="sm" len="sm"/>
          </a:ln>
        </p:spPr>
        <p:txBody>
          <a:bodyPr/>
          <a:lstStyle/>
          <a:p>
            <a:endParaRPr lang="pt-PT"/>
          </a:p>
        </p:txBody>
      </p:sp>
      <p:sp>
        <p:nvSpPr>
          <p:cNvPr id="3" name="AutoShape 3"/>
          <p:cNvSpPr/>
          <p:nvPr/>
        </p:nvSpPr>
        <p:spPr>
          <a:xfrm>
            <a:off x="1028700" y="9253538"/>
            <a:ext cx="16230600" cy="4762"/>
          </a:xfrm>
          <a:prstGeom prst="line">
            <a:avLst/>
          </a:prstGeom>
          <a:ln w="9525" cap="flat">
            <a:solidFill>
              <a:srgbClr val="000000"/>
            </a:solidFill>
            <a:prstDash val="solid"/>
            <a:headEnd type="none" w="sm" len="sm"/>
            <a:tailEnd type="none" w="sm" len="sm"/>
          </a:ln>
        </p:spPr>
        <p:txBody>
          <a:bodyPr/>
          <a:lstStyle/>
          <a:p>
            <a:endParaRPr lang="pt-PT"/>
          </a:p>
        </p:txBody>
      </p:sp>
      <p:sp>
        <p:nvSpPr>
          <p:cNvPr id="4" name="Freeform 4"/>
          <p:cNvSpPr/>
          <p:nvPr/>
        </p:nvSpPr>
        <p:spPr>
          <a:xfrm>
            <a:off x="4687841" y="2882049"/>
            <a:ext cx="8528287" cy="5812054"/>
          </a:xfrm>
          <a:custGeom>
            <a:avLst/>
            <a:gdLst/>
            <a:ahLst/>
            <a:cxnLst/>
            <a:rect l="l" t="t" r="r" b="b"/>
            <a:pathLst>
              <a:path w="8064974" h="5355039">
                <a:moveTo>
                  <a:pt x="0" y="0"/>
                </a:moveTo>
                <a:lnTo>
                  <a:pt x="8064974" y="0"/>
                </a:lnTo>
                <a:lnTo>
                  <a:pt x="8064974" y="5355039"/>
                </a:lnTo>
                <a:lnTo>
                  <a:pt x="0" y="5355039"/>
                </a:lnTo>
                <a:lnTo>
                  <a:pt x="0" y="0"/>
                </a:lnTo>
                <a:close/>
              </a:path>
            </a:pathLst>
          </a:custGeom>
          <a:blipFill>
            <a:blip r:embed="rId2"/>
            <a:stretch>
              <a:fillRect/>
            </a:stretch>
          </a:blipFill>
        </p:spPr>
        <p:txBody>
          <a:bodyPr/>
          <a:lstStyle/>
          <a:p>
            <a:endParaRPr lang="pt-PT"/>
          </a:p>
        </p:txBody>
      </p:sp>
      <p:sp>
        <p:nvSpPr>
          <p:cNvPr id="5" name="TextBox 5"/>
          <p:cNvSpPr txBox="1"/>
          <p:nvPr/>
        </p:nvSpPr>
        <p:spPr>
          <a:xfrm>
            <a:off x="838200" y="1159961"/>
            <a:ext cx="2730769" cy="801501"/>
          </a:xfrm>
          <a:prstGeom prst="rect">
            <a:avLst/>
          </a:prstGeom>
        </p:spPr>
        <p:txBody>
          <a:bodyPr wrap="square" lIns="0" tIns="0" rIns="0" bIns="0" rtlCol="0" anchor="t">
            <a:spAutoFit/>
          </a:bodyPr>
          <a:lstStyle/>
          <a:p>
            <a:pPr marL="0" lvl="0" indent="0" algn="ctr">
              <a:lnSpc>
                <a:spcPts val="6959"/>
              </a:lnSpc>
              <a:spcBef>
                <a:spcPct val="0"/>
              </a:spcBef>
            </a:pPr>
            <a:r>
              <a:rPr lang="en-US" sz="5000" dirty="0">
                <a:solidFill>
                  <a:srgbClr val="3D3D3D"/>
                </a:solidFill>
                <a:latin typeface="Barlow Bold"/>
              </a:rPr>
              <a:t>Results</a:t>
            </a:r>
          </a:p>
        </p:txBody>
      </p:sp>
      <p:sp>
        <p:nvSpPr>
          <p:cNvPr id="6" name="TextBox 6"/>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rPr>
              <a:t>09</a:t>
            </a:r>
          </a:p>
        </p:txBody>
      </p:sp>
      <p:sp>
        <p:nvSpPr>
          <p:cNvPr id="7" name="TextBox 7"/>
          <p:cNvSpPr txBox="1"/>
          <p:nvPr/>
        </p:nvSpPr>
        <p:spPr>
          <a:xfrm>
            <a:off x="2438400" y="2325890"/>
            <a:ext cx="6234277" cy="405880"/>
          </a:xfrm>
          <a:prstGeom prst="rect">
            <a:avLst/>
          </a:prstGeom>
        </p:spPr>
        <p:txBody>
          <a:bodyPr lIns="0" tIns="0" rIns="0" bIns="0" rtlCol="0" anchor="t">
            <a:spAutoFit/>
          </a:bodyPr>
          <a:lstStyle/>
          <a:p>
            <a:pPr algn="ctr">
              <a:lnSpc>
                <a:spcPts val="3500"/>
              </a:lnSpc>
            </a:pPr>
            <a:r>
              <a:rPr lang="en-US" sz="2700" dirty="0">
                <a:solidFill>
                  <a:srgbClr val="3D3D3D"/>
                </a:solidFill>
                <a:latin typeface="Barlow Bold"/>
              </a:rPr>
              <a:t>Taxonomic analysis:</a:t>
            </a:r>
          </a:p>
        </p:txBody>
      </p:sp>
      <p:sp>
        <p:nvSpPr>
          <p:cNvPr id="8" name="TextBox 8"/>
          <p:cNvSpPr txBox="1"/>
          <p:nvPr/>
        </p:nvSpPr>
        <p:spPr>
          <a:xfrm>
            <a:off x="4041218" y="8661083"/>
            <a:ext cx="9821531" cy="523874"/>
          </a:xfrm>
          <a:prstGeom prst="rect">
            <a:avLst/>
          </a:prstGeom>
        </p:spPr>
        <p:txBody>
          <a:bodyPr lIns="0" tIns="0" rIns="0" bIns="0" rtlCol="0" anchor="t">
            <a:spAutoFit/>
          </a:bodyPr>
          <a:lstStyle/>
          <a:p>
            <a:pPr>
              <a:lnSpc>
                <a:spcPts val="2100"/>
              </a:lnSpc>
            </a:pPr>
            <a:r>
              <a:rPr lang="en-US" sz="1500" dirty="0">
                <a:solidFill>
                  <a:srgbClr val="3D3D3D"/>
                </a:solidFill>
                <a:latin typeface="Open Sans"/>
              </a:rPr>
              <a:t>Fig. 4. Taxonomic overview of the samples Aveiro, Peña </a:t>
            </a:r>
            <a:r>
              <a:rPr lang="en-US" sz="1500" dirty="0" err="1">
                <a:solidFill>
                  <a:srgbClr val="3D3D3D"/>
                </a:solidFill>
                <a:latin typeface="Open Sans"/>
              </a:rPr>
              <a:t>Hueca</a:t>
            </a:r>
            <a:r>
              <a:rPr lang="en-US" sz="1500" dirty="0">
                <a:solidFill>
                  <a:srgbClr val="3D3D3D"/>
                </a:solidFill>
                <a:latin typeface="Open Sans"/>
              </a:rPr>
              <a:t> and Rio </a:t>
            </a:r>
            <a:r>
              <a:rPr lang="en-US" sz="1500" dirty="0" err="1">
                <a:solidFill>
                  <a:srgbClr val="3D3D3D"/>
                </a:solidFill>
                <a:latin typeface="Open Sans"/>
              </a:rPr>
              <a:t>Maior</a:t>
            </a:r>
            <a:r>
              <a:rPr lang="en-US" sz="1500" dirty="0">
                <a:solidFill>
                  <a:srgbClr val="3D3D3D"/>
                </a:solidFill>
                <a:latin typeface="Open Sans"/>
              </a:rPr>
              <a:t>. Taxonomic distribution of the metagenomes based on relative abundances of the clean metagenomic reads at domain </a:t>
            </a:r>
            <a:r>
              <a:rPr lang="en-US" sz="1500" dirty="0" err="1">
                <a:solidFill>
                  <a:srgbClr val="3D3D3D"/>
                </a:solidFill>
                <a:latin typeface="Open Sans"/>
              </a:rPr>
              <a:t>level.o</a:t>
            </a:r>
            <a:endParaRPr lang="en-US" sz="1500" dirty="0">
              <a:solidFill>
                <a:srgbClr val="3D3D3D"/>
              </a:solidFill>
              <a:latin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1077</Words>
  <Application>Microsoft Office PowerPoint</Application>
  <PresentationFormat>Custom</PresentationFormat>
  <Paragraphs>315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Open Sans Light</vt:lpstr>
      <vt:lpstr>Barlow</vt:lpstr>
      <vt:lpstr>Open Sans</vt:lpstr>
      <vt:lpstr>Barlow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Grey Minimalist Project Proposal Presentation</dc:title>
  <cp:lastModifiedBy>Ian Machado</cp:lastModifiedBy>
  <cp:revision>1</cp:revision>
  <dcterms:created xsi:type="dcterms:W3CDTF">2006-08-16T00:00:00Z</dcterms:created>
  <dcterms:modified xsi:type="dcterms:W3CDTF">2024-06-04T15:55:01Z</dcterms:modified>
  <dc:identifier>DAGDCoYbXN0</dc:identifier>
</cp:coreProperties>
</file>