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0233600" cy="329184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50021"/>
    <a:srgbClr val="F8F8F8"/>
    <a:srgbClr val="EAEAEA"/>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6" autoAdjust="0"/>
    <p:restoredTop sz="87521" autoAdjust="0"/>
  </p:normalViewPr>
  <p:slideViewPr>
    <p:cSldViewPr>
      <p:cViewPr>
        <p:scale>
          <a:sx n="33" d="100"/>
          <a:sy n="33" d="100"/>
        </p:scale>
        <p:origin x="1266" y="24"/>
      </p:cViewPr>
      <p:guideLst>
        <p:guide orient="horz" pos="10368"/>
        <p:guide pos="12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9D245048-679F-4A9B-94EF-0FEF628A775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124200" y="549275"/>
            <a:ext cx="3352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5C157E22-E902-4C52-8D09-0A6B93141D3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838" y="10226675"/>
            <a:ext cx="34197925" cy="7054850"/>
          </a:xfrm>
        </p:spPr>
        <p:txBody>
          <a:bodyPr/>
          <a:lstStyle/>
          <a:p>
            <a:r>
              <a:rPr lang="en-US"/>
              <a:t>Click to edit Master title style</a:t>
            </a:r>
          </a:p>
        </p:txBody>
      </p:sp>
      <p:sp>
        <p:nvSpPr>
          <p:cNvPr id="3" name="Subtitle 2"/>
          <p:cNvSpPr>
            <a:spLocks noGrp="1"/>
          </p:cNvSpPr>
          <p:nvPr>
            <p:ph type="subTitle" idx="1"/>
          </p:nvPr>
        </p:nvSpPr>
        <p:spPr>
          <a:xfrm>
            <a:off x="6035675" y="18653125"/>
            <a:ext cx="281622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8B098B8-08E9-480F-AADD-C0048319A85B}" type="slidenum">
              <a:rPr lang="en-US" altLang="en-US"/>
              <a:pPr/>
              <a:t>‹#›</a:t>
            </a:fld>
            <a:endParaRPr lang="en-US" altLang="en-US"/>
          </a:p>
        </p:txBody>
      </p:sp>
    </p:spTree>
    <p:extLst>
      <p:ext uri="{BB962C8B-B14F-4D97-AF65-F5344CB8AC3E}">
        <p14:creationId xmlns:p14="http://schemas.microsoft.com/office/powerpoint/2010/main" val="81996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272B0AE-5B40-46D6-BBCF-0FC2B5927666}" type="slidenum">
              <a:rPr lang="en-US" altLang="en-US"/>
              <a:pPr/>
              <a:t>‹#›</a:t>
            </a:fld>
            <a:endParaRPr lang="en-US" altLang="en-US"/>
          </a:p>
        </p:txBody>
      </p:sp>
    </p:spTree>
    <p:extLst>
      <p:ext uri="{BB962C8B-B14F-4D97-AF65-F5344CB8AC3E}">
        <p14:creationId xmlns:p14="http://schemas.microsoft.com/office/powerpoint/2010/main" val="201684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62313" y="2927350"/>
            <a:ext cx="8545512" cy="2633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25775" y="2927350"/>
            <a:ext cx="25484138" cy="2633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226780-3D17-4FDD-BE78-474EFC42F0F9}" type="slidenum">
              <a:rPr lang="en-US" altLang="en-US"/>
              <a:pPr/>
              <a:t>‹#›</a:t>
            </a:fld>
            <a:endParaRPr lang="en-US" altLang="en-US"/>
          </a:p>
        </p:txBody>
      </p:sp>
    </p:spTree>
    <p:extLst>
      <p:ext uri="{BB962C8B-B14F-4D97-AF65-F5344CB8AC3E}">
        <p14:creationId xmlns:p14="http://schemas.microsoft.com/office/powerpoint/2010/main" val="194349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C2277EC-E355-4732-A148-42919CD77DCB}" type="slidenum">
              <a:rPr lang="en-US" altLang="en-US"/>
              <a:pPr/>
              <a:t>‹#›</a:t>
            </a:fld>
            <a:endParaRPr lang="en-US" altLang="en-US"/>
          </a:p>
        </p:txBody>
      </p:sp>
    </p:spTree>
    <p:extLst>
      <p:ext uri="{BB962C8B-B14F-4D97-AF65-F5344CB8AC3E}">
        <p14:creationId xmlns:p14="http://schemas.microsoft.com/office/powerpoint/2010/main" val="41455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1153438"/>
            <a:ext cx="341979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178175" y="13952538"/>
            <a:ext cx="341979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499C87-06CA-4994-B678-7F07B36EF69B}" type="slidenum">
              <a:rPr lang="en-US" altLang="en-US"/>
              <a:pPr/>
              <a:t>‹#›</a:t>
            </a:fld>
            <a:endParaRPr lang="en-US" altLang="en-US"/>
          </a:p>
        </p:txBody>
      </p:sp>
    </p:spTree>
    <p:extLst>
      <p:ext uri="{BB962C8B-B14F-4D97-AF65-F5344CB8AC3E}">
        <p14:creationId xmlns:p14="http://schemas.microsoft.com/office/powerpoint/2010/main" val="242260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25775" y="9486900"/>
            <a:ext cx="17014825"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193000" y="9486900"/>
            <a:ext cx="17014825"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53A533-91A8-4CC1-8C56-F3DCBDAB2FAE}" type="slidenum">
              <a:rPr lang="en-US" altLang="en-US"/>
              <a:pPr/>
              <a:t>‹#›</a:t>
            </a:fld>
            <a:endParaRPr lang="en-US" altLang="en-US"/>
          </a:p>
        </p:txBody>
      </p:sp>
    </p:spTree>
    <p:extLst>
      <p:ext uri="{BB962C8B-B14F-4D97-AF65-F5344CB8AC3E}">
        <p14:creationId xmlns:p14="http://schemas.microsoft.com/office/powerpoint/2010/main" val="271613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317625"/>
            <a:ext cx="362108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11363" y="7369175"/>
            <a:ext cx="17776825"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011363" y="10439400"/>
            <a:ext cx="17776825"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7475" y="7369175"/>
            <a:ext cx="1778476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0437475" y="10439400"/>
            <a:ext cx="1778476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07C50F7-6FC1-4D85-A33E-342FE25E70CC}" type="slidenum">
              <a:rPr lang="en-US" altLang="en-US"/>
              <a:pPr/>
              <a:t>‹#›</a:t>
            </a:fld>
            <a:endParaRPr lang="en-US" altLang="en-US"/>
          </a:p>
        </p:txBody>
      </p:sp>
    </p:spTree>
    <p:extLst>
      <p:ext uri="{BB962C8B-B14F-4D97-AF65-F5344CB8AC3E}">
        <p14:creationId xmlns:p14="http://schemas.microsoft.com/office/powerpoint/2010/main" val="99436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EDF2D95-0596-49EB-88B3-2CC32AB66746}" type="slidenum">
              <a:rPr lang="en-US" altLang="en-US"/>
              <a:pPr/>
              <a:t>‹#›</a:t>
            </a:fld>
            <a:endParaRPr lang="en-US" altLang="en-US"/>
          </a:p>
        </p:txBody>
      </p:sp>
    </p:spTree>
    <p:extLst>
      <p:ext uri="{BB962C8B-B14F-4D97-AF65-F5344CB8AC3E}">
        <p14:creationId xmlns:p14="http://schemas.microsoft.com/office/powerpoint/2010/main" val="81034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82E4215-40F0-4138-95A1-00715C9414D3}" type="slidenum">
              <a:rPr lang="en-US" altLang="en-US"/>
              <a:pPr/>
              <a:t>‹#›</a:t>
            </a:fld>
            <a:endParaRPr lang="en-US" altLang="en-US"/>
          </a:p>
        </p:txBody>
      </p:sp>
    </p:spTree>
    <p:extLst>
      <p:ext uri="{BB962C8B-B14F-4D97-AF65-F5344CB8AC3E}">
        <p14:creationId xmlns:p14="http://schemas.microsoft.com/office/powerpoint/2010/main" val="134105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311275"/>
            <a:ext cx="13236575"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730538" y="1311275"/>
            <a:ext cx="224917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363" y="6888163"/>
            <a:ext cx="13236575"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6CE0706-F8CB-4ACD-A0A9-4F1E893512C0}" type="slidenum">
              <a:rPr lang="en-US" altLang="en-US"/>
              <a:pPr/>
              <a:t>‹#›</a:t>
            </a:fld>
            <a:endParaRPr lang="en-US" altLang="en-US"/>
          </a:p>
        </p:txBody>
      </p:sp>
    </p:spTree>
    <p:extLst>
      <p:ext uri="{BB962C8B-B14F-4D97-AF65-F5344CB8AC3E}">
        <p14:creationId xmlns:p14="http://schemas.microsoft.com/office/powerpoint/2010/main" val="869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700" y="23042563"/>
            <a:ext cx="241395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886700" y="2941638"/>
            <a:ext cx="241395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886700" y="25763538"/>
            <a:ext cx="241395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554A284-CF0A-482D-BB82-C9C1CFBFEADC}" type="slidenum">
              <a:rPr lang="en-US" altLang="en-US"/>
              <a:pPr/>
              <a:t>‹#›</a:t>
            </a:fld>
            <a:endParaRPr lang="en-US" altLang="en-US"/>
          </a:p>
        </p:txBody>
      </p:sp>
    </p:spTree>
    <p:extLst>
      <p:ext uri="{BB962C8B-B14F-4D97-AF65-F5344CB8AC3E}">
        <p14:creationId xmlns:p14="http://schemas.microsoft.com/office/powerpoint/2010/main" val="155670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25775" y="2927350"/>
            <a:ext cx="341820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25775" y="9486900"/>
            <a:ext cx="34182050" cy="1977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025775" y="30016450"/>
            <a:ext cx="8382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defTabSz="4351338">
              <a:defRPr sz="6100" b="0" smtClean="0">
                <a:solidFill>
                  <a:schemeClr val="tx1"/>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13738225" y="30016450"/>
            <a:ext cx="127571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ctr" defTabSz="4351338">
              <a:defRPr sz="6100" b="0" smtClean="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28825825" y="30016450"/>
            <a:ext cx="8382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r" defTabSz="4351338">
              <a:defRPr sz="6100" b="0">
                <a:solidFill>
                  <a:schemeClr val="tx1"/>
                </a:solidFill>
                <a:latin typeface="Times New Roman" panose="02020603050405020304" pitchFamily="18" charset="0"/>
              </a:defRPr>
            </a:lvl1pPr>
          </a:lstStyle>
          <a:p>
            <a:fld id="{CB16E047-EB40-4AF4-B438-D68E8B3B24D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mj-cs"/>
        </a:defRPr>
      </a:lvl1pPr>
      <a:lvl2pPr algn="ctr" defTabSz="4351338" rtl="0" eaLnBrk="0" fontAlgn="base" hangingPunct="0">
        <a:spcBef>
          <a:spcPct val="0"/>
        </a:spcBef>
        <a:spcAft>
          <a:spcPct val="0"/>
        </a:spcAft>
        <a:defRPr sz="21200">
          <a:solidFill>
            <a:schemeClr val="tx2"/>
          </a:solidFill>
          <a:latin typeface="Times New Roman" pitchFamily="18" charset="0"/>
        </a:defRPr>
      </a:lvl2pPr>
      <a:lvl3pPr algn="ctr" defTabSz="4351338" rtl="0" eaLnBrk="0" fontAlgn="base" hangingPunct="0">
        <a:spcBef>
          <a:spcPct val="0"/>
        </a:spcBef>
        <a:spcAft>
          <a:spcPct val="0"/>
        </a:spcAft>
        <a:defRPr sz="21200">
          <a:solidFill>
            <a:schemeClr val="tx2"/>
          </a:solidFill>
          <a:latin typeface="Times New Roman" pitchFamily="18" charset="0"/>
        </a:defRPr>
      </a:lvl3pPr>
      <a:lvl4pPr algn="ctr" defTabSz="4351338" rtl="0" eaLnBrk="0" fontAlgn="base" hangingPunct="0">
        <a:spcBef>
          <a:spcPct val="0"/>
        </a:spcBef>
        <a:spcAft>
          <a:spcPct val="0"/>
        </a:spcAft>
        <a:defRPr sz="21200">
          <a:solidFill>
            <a:schemeClr val="tx2"/>
          </a:solidFill>
          <a:latin typeface="Times New Roman" pitchFamily="18" charset="0"/>
        </a:defRPr>
      </a:lvl4pPr>
      <a:lvl5pPr algn="ctr" defTabSz="4351338" rtl="0" eaLnBrk="0" fontAlgn="base" hangingPunct="0">
        <a:spcBef>
          <a:spcPct val="0"/>
        </a:spcBef>
        <a:spcAft>
          <a:spcPct val="0"/>
        </a:spcAft>
        <a:defRPr sz="21200">
          <a:solidFill>
            <a:schemeClr val="tx2"/>
          </a:solidFill>
          <a:latin typeface="Times New Roman" pitchFamily="18" charset="0"/>
        </a:defRPr>
      </a:lvl5pPr>
      <a:lvl6pPr marL="457200" algn="ctr" defTabSz="4351338" rtl="0" eaLnBrk="0" fontAlgn="base" hangingPunct="0">
        <a:spcBef>
          <a:spcPct val="0"/>
        </a:spcBef>
        <a:spcAft>
          <a:spcPct val="0"/>
        </a:spcAft>
        <a:defRPr sz="21200">
          <a:solidFill>
            <a:schemeClr val="tx2"/>
          </a:solidFill>
          <a:latin typeface="Times New Roman" pitchFamily="18" charset="0"/>
        </a:defRPr>
      </a:lvl6pPr>
      <a:lvl7pPr marL="914400" algn="ctr" defTabSz="4351338" rtl="0" eaLnBrk="0" fontAlgn="base" hangingPunct="0">
        <a:spcBef>
          <a:spcPct val="0"/>
        </a:spcBef>
        <a:spcAft>
          <a:spcPct val="0"/>
        </a:spcAft>
        <a:defRPr sz="21200">
          <a:solidFill>
            <a:schemeClr val="tx2"/>
          </a:solidFill>
          <a:latin typeface="Times New Roman" pitchFamily="18" charset="0"/>
        </a:defRPr>
      </a:lvl7pPr>
      <a:lvl8pPr marL="1371600" algn="ctr" defTabSz="4351338" rtl="0" eaLnBrk="0" fontAlgn="base" hangingPunct="0">
        <a:spcBef>
          <a:spcPct val="0"/>
        </a:spcBef>
        <a:spcAft>
          <a:spcPct val="0"/>
        </a:spcAft>
        <a:defRPr sz="21200">
          <a:solidFill>
            <a:schemeClr val="tx2"/>
          </a:solidFill>
          <a:latin typeface="Times New Roman" pitchFamily="18" charset="0"/>
        </a:defRPr>
      </a:lvl8pPr>
      <a:lvl9pPr marL="1828800" algn="ctr" defTabSz="4351338" rtl="0" eaLnBrk="0" fontAlgn="base" hangingPunct="0">
        <a:spcBef>
          <a:spcPct val="0"/>
        </a:spcBef>
        <a:spcAft>
          <a:spcPct val="0"/>
        </a:spcAft>
        <a:defRPr sz="21200">
          <a:solidFill>
            <a:schemeClr val="tx2"/>
          </a:solidFill>
          <a:latin typeface="Times New Roman" pitchFamily="18"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mn-cs"/>
        </a:defRPr>
      </a:lvl1pPr>
      <a:lvl2pPr marL="3533775" indent="-1362075" algn="l" defTabSz="4351338" rtl="0" eaLnBrk="0" fontAlgn="base" hangingPunct="0">
        <a:spcBef>
          <a:spcPct val="20000"/>
        </a:spcBef>
        <a:spcAft>
          <a:spcPct val="0"/>
        </a:spcAft>
        <a:buChar char="–"/>
        <a:defRPr sz="13200">
          <a:solidFill>
            <a:schemeClr val="tx1"/>
          </a:solidFill>
          <a:latin typeface="+mn-lt"/>
        </a:defRPr>
      </a:lvl2pPr>
      <a:lvl3pPr marL="5427663" indent="-1076325" algn="l" defTabSz="4351338" rtl="0" eaLnBrk="0" fontAlgn="base" hangingPunct="0">
        <a:spcBef>
          <a:spcPct val="20000"/>
        </a:spcBef>
        <a:spcAft>
          <a:spcPct val="0"/>
        </a:spcAft>
        <a:buChar char="•"/>
        <a:defRPr sz="11000">
          <a:solidFill>
            <a:schemeClr val="tx1"/>
          </a:solidFill>
          <a:latin typeface="+mn-lt"/>
        </a:defRPr>
      </a:lvl3pPr>
      <a:lvl4pPr marL="7607300" indent="-1098550" algn="l" defTabSz="4351338" rtl="0" eaLnBrk="0" fontAlgn="base" hangingPunct="0">
        <a:spcBef>
          <a:spcPct val="20000"/>
        </a:spcBef>
        <a:spcAft>
          <a:spcPct val="0"/>
        </a:spcAft>
        <a:buChar char="–"/>
        <a:defRPr sz="9300">
          <a:solidFill>
            <a:schemeClr val="tx1"/>
          </a:solidFill>
          <a:latin typeface="+mn-lt"/>
        </a:defRPr>
      </a:lvl4pPr>
      <a:lvl5pPr marL="9769475" indent="-1081088" algn="l" defTabSz="4351338" rtl="0" eaLnBrk="0" fontAlgn="base" hangingPunct="0">
        <a:spcBef>
          <a:spcPct val="20000"/>
        </a:spcBef>
        <a:spcAft>
          <a:spcPct val="0"/>
        </a:spcAft>
        <a:buChar char="»"/>
        <a:defRPr sz="9300">
          <a:solidFill>
            <a:schemeClr val="tx1"/>
          </a:solidFill>
          <a:latin typeface="+mn-lt"/>
        </a:defRPr>
      </a:lvl5pPr>
      <a:lvl6pPr marL="10226675" indent="-1081088" algn="l" defTabSz="4351338" rtl="0" eaLnBrk="0" fontAlgn="base" hangingPunct="0">
        <a:spcBef>
          <a:spcPct val="20000"/>
        </a:spcBef>
        <a:spcAft>
          <a:spcPct val="0"/>
        </a:spcAft>
        <a:buChar char="»"/>
        <a:defRPr sz="9300">
          <a:solidFill>
            <a:schemeClr val="tx1"/>
          </a:solidFill>
          <a:latin typeface="+mn-lt"/>
        </a:defRPr>
      </a:lvl6pPr>
      <a:lvl7pPr marL="10683875" indent="-1081088" algn="l" defTabSz="4351338" rtl="0" eaLnBrk="0" fontAlgn="base" hangingPunct="0">
        <a:spcBef>
          <a:spcPct val="20000"/>
        </a:spcBef>
        <a:spcAft>
          <a:spcPct val="0"/>
        </a:spcAft>
        <a:buChar char="»"/>
        <a:defRPr sz="9300">
          <a:solidFill>
            <a:schemeClr val="tx1"/>
          </a:solidFill>
          <a:latin typeface="+mn-lt"/>
        </a:defRPr>
      </a:lvl7pPr>
      <a:lvl8pPr marL="11141075" indent="-1081088" algn="l" defTabSz="4351338" rtl="0" eaLnBrk="0" fontAlgn="base" hangingPunct="0">
        <a:spcBef>
          <a:spcPct val="20000"/>
        </a:spcBef>
        <a:spcAft>
          <a:spcPct val="0"/>
        </a:spcAft>
        <a:buChar char="»"/>
        <a:defRPr sz="9300">
          <a:solidFill>
            <a:schemeClr val="tx1"/>
          </a:solidFill>
          <a:latin typeface="+mn-lt"/>
        </a:defRPr>
      </a:lvl8pPr>
      <a:lvl9pPr marL="11598275" indent="-1081088" algn="l" defTabSz="4351338"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200" y="21945600"/>
            <a:ext cx="12249345" cy="918700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5997" y="3414713"/>
            <a:ext cx="12089216" cy="9066912"/>
          </a:xfrm>
          <a:prstGeom prst="rect">
            <a:avLst/>
          </a:prstGeom>
        </p:spPr>
      </p:pic>
      <p:sp>
        <p:nvSpPr>
          <p:cNvPr id="2050" name="Text Box 2"/>
          <p:cNvSpPr txBox="1">
            <a:spLocks noChangeArrowheads="1"/>
          </p:cNvSpPr>
          <p:nvPr/>
        </p:nvSpPr>
        <p:spPr bwMode="auto">
          <a:xfrm>
            <a:off x="279400" y="252413"/>
            <a:ext cx="396748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7200" rIns="419070" bIns="457200">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sz="8800" dirty="0">
                <a:solidFill>
                  <a:srgbClr val="000099"/>
                </a:solidFill>
                <a:latin typeface="Calibri" panose="020F0502020204030204" pitchFamily="34" charset="0"/>
                <a:ea typeface="Calibri" panose="020F0502020204030204" pitchFamily="34" charset="0"/>
                <a:cs typeface="Calibri" panose="020F0502020204030204" pitchFamily="34" charset="0"/>
              </a:rPr>
              <a:t>Three methods of plotting the orbit of Mercury</a:t>
            </a:r>
          </a:p>
        </p:txBody>
      </p:sp>
      <p:sp>
        <p:nvSpPr>
          <p:cNvPr id="2051" name="Line 72"/>
          <p:cNvSpPr>
            <a:spLocks noChangeShapeType="1"/>
          </p:cNvSpPr>
          <p:nvPr/>
        </p:nvSpPr>
        <p:spPr bwMode="auto">
          <a:xfrm>
            <a:off x="34925" y="4413250"/>
            <a:ext cx="0" cy="2850515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Text Box 95"/>
          <p:cNvSpPr txBox="1">
            <a:spLocks noChangeArrowheads="1"/>
          </p:cNvSpPr>
          <p:nvPr/>
        </p:nvSpPr>
        <p:spPr bwMode="auto">
          <a:xfrm>
            <a:off x="27368500" y="26451325"/>
            <a:ext cx="12372975" cy="169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dirty="0">
                <a:solidFill>
                  <a:srgbClr val="000099"/>
                </a:solidFill>
                <a:latin typeface="Calibri" panose="020F0502020204030204" pitchFamily="34" charset="0"/>
                <a:ea typeface="Calibri" panose="020F0502020204030204" pitchFamily="34" charset="0"/>
                <a:cs typeface="Calibri" panose="020F0502020204030204" pitchFamily="34" charset="0"/>
              </a:rPr>
              <a:t>Acknowledgments</a:t>
            </a:r>
          </a:p>
          <a:p>
            <a:r>
              <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	Thank you to Dr. Macomb and Dr. Jackson for their input and help with this project.</a:t>
            </a:r>
          </a:p>
        </p:txBody>
      </p:sp>
      <p:sp>
        <p:nvSpPr>
          <p:cNvPr id="2053" name="Text Box 96"/>
          <p:cNvSpPr txBox="1">
            <a:spLocks noChangeArrowheads="1"/>
          </p:cNvSpPr>
          <p:nvPr/>
        </p:nvSpPr>
        <p:spPr bwMode="auto">
          <a:xfrm>
            <a:off x="200025" y="2498725"/>
            <a:ext cx="39692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sz="6000" dirty="0">
                <a:solidFill>
                  <a:schemeClr val="tx1"/>
                </a:solidFill>
                <a:latin typeface="Calibri" panose="020F0502020204030204" pitchFamily="34" charset="0"/>
                <a:ea typeface="Calibri" panose="020F0502020204030204" pitchFamily="34" charset="0"/>
                <a:cs typeface="Calibri" panose="020F0502020204030204" pitchFamily="34" charset="0"/>
              </a:rPr>
              <a:t>Ian Blackstone</a:t>
            </a:r>
          </a:p>
        </p:txBody>
      </p:sp>
      <p:sp>
        <p:nvSpPr>
          <p:cNvPr id="2054" name="Text Box 3"/>
          <p:cNvSpPr txBox="1">
            <a:spLocks noChangeArrowheads="1"/>
          </p:cNvSpPr>
          <p:nvPr/>
        </p:nvSpPr>
        <p:spPr bwMode="auto">
          <a:xfrm>
            <a:off x="209550" y="4572000"/>
            <a:ext cx="12565063" cy="15772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Project Introduction</a:t>
            </a:r>
          </a:p>
          <a:p>
            <a:pPr algn="just">
              <a:spcBef>
                <a:spcPts val="2538"/>
              </a:spcBef>
            </a:pPr>
            <a:r>
              <a:rPr lang="en-US" alt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 looked at three different methods of calculating the obit of Mercury about the Sun.</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first method uses the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scipy</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odeint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function to integrate the equations of motion derived from the Schwarzschild metric.  This involved finding the radial and angular position and velocities, finding the derivatives of these and feeding those derivatives into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numpy.integrate.odeint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gn="just">
              <a:spcBef>
                <a:spcPts val="2538"/>
              </a:spcBef>
            </a:pPr>
            <a:endPar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second method uses the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Verlet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method to propagate the solution forward in time.  The first step is determined through a simple approximation and subsequent steps are then generated from the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Verlet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equations (Moore, 2012).</a:t>
            </a:r>
          </a:p>
          <a:p>
            <a:pPr algn="just">
              <a:spcBef>
                <a:spcPts val="2538"/>
              </a:spcBef>
            </a:pPr>
            <a:endPar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third method skips solving an ODE and instead models the motion of the planet as a circular orbit that is shifted by a perturbation function that depends on the angle phi.  This method requires some knowledge of the planet’s orbit before hand, but is the simplest of all the methods (Moore, 2012.</a:t>
            </a:r>
          </a:p>
        </p:txBody>
      </p:sp>
      <p:sp>
        <p:nvSpPr>
          <p:cNvPr id="2055" name="Text Box 15"/>
          <p:cNvSpPr txBox="1">
            <a:spLocks noChangeArrowheads="1"/>
          </p:cNvSpPr>
          <p:nvPr/>
        </p:nvSpPr>
        <p:spPr bwMode="auto">
          <a:xfrm>
            <a:off x="13300075" y="19029363"/>
            <a:ext cx="182563"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6" tIns="45267" rIns="90526"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endParaRPr lang="en-US" altLang="en-US" sz="490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2056" name="Text Box 7"/>
              <p:cNvSpPr txBox="1">
                <a:spLocks noChangeArrowheads="1"/>
              </p:cNvSpPr>
              <p:nvPr/>
            </p:nvSpPr>
            <p:spPr bwMode="auto">
              <a:xfrm>
                <a:off x="26992536" y="4572000"/>
                <a:ext cx="12601575" cy="1359197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Comparing the three</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All three methods were compared by finding if they accurately modeled the aphelion and perihelion of Mercury by looking for the maximum and minimum radius.</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The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ODEint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and step methods both fail to produce an elliptical orbit.  This is quite probably due to an error in the code, however several methods of solving this issue were attempted. The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ODEint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call can take a very long time to calculate the integral of a long time series.  The step method is also highly sensitive to step size, with an error of </a:t>
                </a:r>
                <a14:m>
                  <m:oMath xmlns:m="http://schemas.openxmlformats.org/officeDocument/2006/math">
                    <m: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𝓞</m:t>
                    </m:r>
                    <m: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𝚫</m:t>
                    </m:r>
                    <m:sSup>
                      <m:sSupPr>
                        <m:ctrlP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pPr>
                      <m:e>
                        <m: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𝝉</m:t>
                        </m:r>
                      </m:e>
                      <m:sup>
                        <m: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𝟒</m:t>
                        </m:r>
                      </m:sup>
                    </m:sSup>
                    <m: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and is prone to long run times when using the small step sizes necessary to avoid compounding errors.</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The perturbation method produces a properly elliptical orbit with an accurate perihelion and aphelion.  It is also the fastest method of those tested, able to calculate thousands of orbits in a very short time.  The downside is that this model is the most disconnected from the physics of the situation.</a:t>
                </a: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056" name="Text Box 7"/>
              <p:cNvSpPr txBox="1">
                <a:spLocks noRot="1" noChangeAspect="1" noMove="1" noResize="1" noEditPoints="1" noAdjustHandles="1" noChangeArrowheads="1" noChangeShapeType="1" noTextEdit="1"/>
              </p:cNvSpPr>
              <p:nvPr/>
            </p:nvSpPr>
            <p:spPr bwMode="auto">
              <a:xfrm>
                <a:off x="26992536" y="4572000"/>
                <a:ext cx="12601575" cy="13591973"/>
              </a:xfrm>
              <a:prstGeom prst="rect">
                <a:avLst/>
              </a:prstGeom>
              <a:blipFill>
                <a:blip r:embed="rId4"/>
                <a:stretch>
                  <a:fillRect t="-1256" b="-9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066" name="Text Box 233"/>
          <p:cNvSpPr txBox="1">
            <a:spLocks noChangeArrowheads="1"/>
          </p:cNvSpPr>
          <p:nvPr/>
        </p:nvSpPr>
        <p:spPr bwMode="auto">
          <a:xfrm>
            <a:off x="27156048" y="18074102"/>
            <a:ext cx="12274550" cy="833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Conclusion</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The main motivation for modeling the orbit of mercury using general relativity is to show the precession of Mercury’s orbit, however if we run the ODE or step methods over long enough time periods and with high enough resolution we will quickly run into limitations of memory and processing time.</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For long term modeling of Mercury’s orbit using Python new methods will need to be investigated, the most promising method is the IAS15 integrator built specifically to handle gravitational dynamics (Rein, Spiegel, 2014).</a:t>
            </a: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2070" name="Text Box 238"/>
          <p:cNvSpPr txBox="1">
            <a:spLocks noChangeArrowheads="1"/>
          </p:cNvSpPr>
          <p:nvPr/>
        </p:nvSpPr>
        <p:spPr bwMode="auto">
          <a:xfrm>
            <a:off x="27498675" y="28522442"/>
            <a:ext cx="12242800" cy="340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dirty="0">
                <a:solidFill>
                  <a:srgbClr val="000099"/>
                </a:solidFill>
                <a:latin typeface="Calibri" panose="020F0502020204030204" pitchFamily="34" charset="0"/>
                <a:ea typeface="Calibri" panose="020F0502020204030204" pitchFamily="34" charset="0"/>
                <a:cs typeface="Calibri" panose="020F0502020204030204" pitchFamily="34" charset="0"/>
              </a:rPr>
              <a:t>References </a:t>
            </a:r>
          </a:p>
          <a:p>
            <a:r>
              <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Rein, H. Spiegel, D. IAS15: a fast, adaptive, high-order integrator for gravitational dynamics, accurate to machine precision over a billion orbits. MNRAS, Oct 2014.</a:t>
            </a:r>
          </a:p>
          <a:p>
            <a:pPr algn="just">
              <a:spcBef>
                <a:spcPts val="1763"/>
              </a:spcBef>
            </a:pPr>
            <a:r>
              <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Moore, T. A General Relativity Workbook. University Science Books, Sep 2012.</a:t>
            </a:r>
          </a:p>
        </p:txBody>
      </p:sp>
      <mc:AlternateContent xmlns:mc="http://schemas.openxmlformats.org/markup-compatibility/2006">
        <mc:Choice xmlns:a14="http://schemas.microsoft.com/office/drawing/2010/main" Requires="a14">
          <p:sp>
            <p:nvSpPr>
              <p:cNvPr id="2071" name="Text Box 239"/>
              <p:cNvSpPr txBox="1">
                <a:spLocks noChangeArrowheads="1"/>
              </p:cNvSpPr>
              <p:nvPr/>
            </p:nvSpPr>
            <p:spPr bwMode="auto">
              <a:xfrm>
                <a:off x="216453" y="21415886"/>
                <a:ext cx="12607925" cy="106362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Schwarzschild Metric</a:t>
                </a:r>
              </a:p>
              <a:p>
                <a:pPr algn="just">
                  <a:spcBef>
                    <a:spcPts val="2538"/>
                  </a:spcBef>
                </a:pPr>
                <a:r>
                  <a:rPr lang="en-US" alt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Schwarzschild metric is the metric used for spherical distributions of mass with small angular momentum and net charge. The equations of motion for the metric are given as:</a:t>
                </a:r>
              </a:p>
              <a:p>
                <a:pPr algn="ctr">
                  <a:spcBef>
                    <a:spcPts val="2538"/>
                  </a:spcBef>
                </a:pPr>
                <a14:m>
                  <m:oMath xmlns:m="http://schemas.openxmlformats.org/officeDocument/2006/math">
                    <m:acc>
                      <m:accPr>
                        <m:chr m:val="̈"/>
                        <m:ctrlPr>
                          <a:rPr lang="en-US" altLang="en-US" sz="5400" i="1" smtClean="0">
                            <a:solidFill>
                              <a:schemeClr val="tx1"/>
                            </a:solidFill>
                            <a:latin typeface="Cambria Math" panose="02040503050406030204" pitchFamily="18" charset="0"/>
                          </a:rPr>
                        </m:ctrlPr>
                      </m:accPr>
                      <m:e>
                        <m:r>
                          <a:rPr lang="en-US" altLang="en-US" sz="5400" b="1" i="1" smtClean="0">
                            <a:solidFill>
                              <a:schemeClr val="tx1"/>
                            </a:solidFill>
                            <a:latin typeface="Cambria Math" panose="02040503050406030204" pitchFamily="18" charset="0"/>
                          </a:rPr>
                          <m:t>𝒓</m:t>
                        </m:r>
                      </m:e>
                    </m:acc>
                    <m:r>
                      <a:rPr lang="en-US" altLang="en-US" sz="5400" b="1" i="1" smtClean="0">
                        <a:solidFill>
                          <a:schemeClr val="tx1"/>
                        </a:solidFill>
                        <a:latin typeface="Cambria Math" panose="02040503050406030204" pitchFamily="18" charset="0"/>
                      </a:rPr>
                      <m:t>=−</m:t>
                    </m:r>
                    <m:f>
                      <m:fPr>
                        <m:ctrlPr>
                          <a:rPr lang="en-US" altLang="en-US" sz="5400"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rPr>
                          <m:t>𝑮𝑴</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𝟐</m:t>
                            </m:r>
                          </m:sup>
                        </m:sSup>
                      </m:den>
                    </m:f>
                    <m:r>
                      <a:rPr lang="en-US" altLang="en-US" sz="5400" b="1" i="1" smtClean="0">
                        <a:solidFill>
                          <a:schemeClr val="tx1"/>
                        </a:solidFill>
                        <a:latin typeface="Cambria Math" panose="02040503050406030204" pitchFamily="18" charset="0"/>
                      </a:rPr>
                      <m:t>+</m:t>
                    </m:r>
                    <m:f>
                      <m:fPr>
                        <m:ctrlPr>
                          <a:rPr lang="en-US" altLang="en-US" sz="5400" b="1" i="1" smtClean="0">
                            <a:solidFill>
                              <a:schemeClr val="tx1"/>
                            </a:solidFill>
                            <a:latin typeface="Cambria Math" panose="02040503050406030204" pitchFamily="18" charset="0"/>
                          </a:rPr>
                        </m:ctrlPr>
                      </m:fPr>
                      <m:num>
                        <m:sSup>
                          <m:sSupPr>
                            <m:ctrlPr>
                              <a:rPr lang="en-US" altLang="en-US" sz="5400" b="1" i="1" smtClean="0">
                                <a:solidFill>
                                  <a:schemeClr val="tx1"/>
                                </a:solidFill>
                                <a:latin typeface="Cambria Math" panose="02040503050406030204" pitchFamily="18" charset="0"/>
                                <a:ea typeface="Cambria Math" panose="02040503050406030204" pitchFamily="18" charset="0"/>
                              </a:rPr>
                            </m:ctrlPr>
                          </m:sSupPr>
                          <m:e>
                            <m:r>
                              <a:rPr lang="en-US" altLang="en-US" sz="5400" b="1" i="1" smtClean="0">
                                <a:solidFill>
                                  <a:schemeClr val="tx1"/>
                                </a:solidFill>
                                <a:latin typeface="Cambria Math" panose="02040503050406030204" pitchFamily="18" charset="0"/>
                                <a:ea typeface="Cambria Math" panose="02040503050406030204" pitchFamily="18" charset="0"/>
                              </a:rPr>
                              <m:t>𝓵</m:t>
                            </m:r>
                          </m:e>
                          <m:sup>
                            <m:r>
                              <a:rPr lang="en-US" altLang="en-US" sz="5400" b="1" i="1" smtClean="0">
                                <a:solidFill>
                                  <a:schemeClr val="tx1"/>
                                </a:solidFill>
                                <a:latin typeface="Cambria Math" panose="02040503050406030204" pitchFamily="18" charset="0"/>
                                <a:ea typeface="Cambria Math" panose="02040503050406030204" pitchFamily="18" charset="0"/>
                              </a:rPr>
                              <m:t>𝟐</m:t>
                            </m:r>
                          </m:sup>
                        </m:sSup>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𝟑</m:t>
                            </m:r>
                          </m:sup>
                        </m:sSup>
                      </m:den>
                    </m:f>
                    <m:r>
                      <a:rPr lang="en-US" altLang="en-US" sz="5400" b="1" i="1" smtClean="0">
                        <a:solidFill>
                          <a:schemeClr val="tx1"/>
                        </a:solidFill>
                        <a:latin typeface="Cambria Math" panose="02040503050406030204" pitchFamily="18" charset="0"/>
                      </a:rPr>
                      <m:t>−</m:t>
                    </m:r>
                    <m:r>
                      <a:rPr lang="en-US" altLang="en-US" sz="5400" b="1" i="1" smtClean="0">
                        <a:solidFill>
                          <a:schemeClr val="tx1"/>
                        </a:solidFill>
                        <a:latin typeface="Cambria Math" panose="02040503050406030204" pitchFamily="18" charset="0"/>
                      </a:rPr>
                      <m:t>𝟑</m:t>
                    </m:r>
                    <m:f>
                      <m:fPr>
                        <m:ctrlPr>
                          <a:rPr lang="en-US" altLang="en-US" sz="5400" b="1"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rPr>
                          <m:t>𝑮𝑴</m:t>
                        </m:r>
                        <m:r>
                          <a:rPr lang="en-US" altLang="en-US" sz="5400" b="1" i="1" smtClean="0">
                            <a:solidFill>
                              <a:schemeClr val="tx1"/>
                            </a:solidFill>
                            <a:latin typeface="Cambria Math" panose="02040503050406030204" pitchFamily="18" charset="0"/>
                            <a:ea typeface="Cambria Math" panose="02040503050406030204" pitchFamily="18" charset="0"/>
                          </a:rPr>
                          <m:t>𝓵</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𝟒</m:t>
                            </m:r>
                          </m:sup>
                        </m:sSup>
                      </m:den>
                    </m:f>
                  </m:oMath>
                </a14:m>
                <a:r>
                  <a:rPr lang="en-US" altLang="en-US" sz="5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lgn="just">
                  <a:spcBef>
                    <a:spcPts val="2538"/>
                  </a:spcBef>
                </a:pPr>
                <a14:m>
                  <m:oMathPara xmlns:m="http://schemas.openxmlformats.org/officeDocument/2006/math">
                    <m:oMathParaPr>
                      <m:jc m:val="centerGroup"/>
                    </m:oMathParaPr>
                    <m:oMath xmlns:m="http://schemas.openxmlformats.org/officeDocument/2006/math">
                      <m:acc>
                        <m:accPr>
                          <m:chr m:val="̈"/>
                          <m:ctrlPr>
                            <a:rPr lang="en-US" altLang="en-US" sz="5400" i="1" smtClean="0">
                              <a:solidFill>
                                <a:schemeClr val="tx1"/>
                              </a:solidFill>
                              <a:latin typeface="Cambria Math" panose="02040503050406030204" pitchFamily="18" charset="0"/>
                            </a:rPr>
                          </m:ctrlPr>
                        </m:accPr>
                        <m:e>
                          <m:r>
                            <a:rPr lang="en-US" altLang="en-US" sz="5400" i="1" smtClean="0">
                              <a:solidFill>
                                <a:schemeClr val="tx1"/>
                              </a:solidFill>
                              <a:latin typeface="Cambria Math" panose="02040503050406030204" pitchFamily="18" charset="0"/>
                              <a:ea typeface="Cambria Math" panose="02040503050406030204" pitchFamily="18" charset="0"/>
                            </a:rPr>
                            <m:t>𝝓</m:t>
                          </m:r>
                        </m:e>
                      </m:acc>
                      <m:r>
                        <a:rPr lang="en-US" altLang="en-US" sz="5400" b="1" i="1" smtClean="0">
                          <a:solidFill>
                            <a:schemeClr val="tx1"/>
                          </a:solidFill>
                          <a:latin typeface="Cambria Math" panose="02040503050406030204" pitchFamily="18" charset="0"/>
                        </a:rPr>
                        <m:t>=</m:t>
                      </m:r>
                      <m:f>
                        <m:fPr>
                          <m:ctrlPr>
                            <a:rPr lang="en-US" altLang="en-US" sz="5400" b="1"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ea typeface="Cambria Math" panose="02040503050406030204" pitchFamily="18" charset="0"/>
                            </a:rPr>
                            <m:t>𝓵</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𝟐</m:t>
                              </m:r>
                            </m:sup>
                          </m:sSup>
                        </m:den>
                      </m:f>
                    </m:oMath>
                  </m:oMathPara>
                </a14:m>
                <a:endParaRPr lang="en-US" altLang="en-US" sz="5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These equations of motion are not generalizable, as they only apply to objects of relatively little mass.</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We are motivated to use this metric over the simpler Newtonian one because it can explain the very small excess precession of Mercury’s orbit.</a:t>
                </a:r>
              </a:p>
            </p:txBody>
          </p:sp>
        </mc:Choice>
        <mc:Fallback>
          <p:sp>
            <p:nvSpPr>
              <p:cNvPr id="2071" name="Text Box 239"/>
              <p:cNvSpPr txBox="1">
                <a:spLocks noRot="1" noChangeAspect="1" noMove="1" noResize="1" noEditPoints="1" noAdjustHandles="1" noChangeArrowheads="1" noChangeShapeType="1" noTextEdit="1"/>
              </p:cNvSpPr>
              <p:nvPr/>
            </p:nvSpPr>
            <p:spPr bwMode="auto">
              <a:xfrm>
                <a:off x="216453" y="21415886"/>
                <a:ext cx="12607925" cy="10636228"/>
              </a:xfrm>
              <a:prstGeom prst="rect">
                <a:avLst/>
              </a:prstGeom>
              <a:blipFill>
                <a:blip r:embed="rId5"/>
                <a:stretch>
                  <a:fillRect t="-1605" b="-14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42867" y="12438439"/>
            <a:ext cx="12122346" cy="9091760"/>
          </a:xfrm>
          <a:prstGeom prst="rect">
            <a:avLst/>
          </a:prstGeom>
        </p:spPr>
      </p:pic>
      <p:pic>
        <p:nvPicPr>
          <p:cNvPr id="1028" name="Picture 4" descr="https://brandstandards.boisestate.edu/wp-content/uploads/2013/01/boisestate-stackedlogo-2color-RGB.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33400"/>
            <a:ext cx="4267200" cy="3297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3594</TotalTime>
  <Words>71</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Ian Blackstone</cp:lastModifiedBy>
  <cp:revision>117</cp:revision>
  <cp:lastPrinted>2003-04-18T14:25:05Z</cp:lastPrinted>
  <dcterms:created xsi:type="dcterms:W3CDTF">2003-04-11T15:30:44Z</dcterms:created>
  <dcterms:modified xsi:type="dcterms:W3CDTF">2016-12-15T13:12:07Z</dcterms:modified>
</cp:coreProperties>
</file>