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69" r:id="rId16"/>
    <p:sldId id="267" r:id="rId17"/>
    <p:sldId id="271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4" r:id="rId33"/>
    <p:sldId id="290" r:id="rId34"/>
    <p:sldId id="291" r:id="rId35"/>
    <p:sldId id="292" r:id="rId36"/>
    <p:sldId id="293" r:id="rId37"/>
    <p:sldId id="294" r:id="rId38"/>
    <p:sldId id="289" r:id="rId39"/>
    <p:sldId id="295" r:id="rId40"/>
    <p:sldId id="297" r:id="rId41"/>
    <p:sldId id="298" r:id="rId42"/>
    <p:sldId id="296" r:id="rId43"/>
    <p:sldId id="299" r:id="rId44"/>
    <p:sldId id="301" r:id="rId45"/>
    <p:sldId id="300" r:id="rId46"/>
    <p:sldId id="302" r:id="rId47"/>
    <p:sldId id="304" r:id="rId48"/>
    <p:sldId id="305" r:id="rId49"/>
    <p:sldId id="303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8" r:id="rId61"/>
    <p:sldId id="319" r:id="rId62"/>
    <p:sldId id="320" r:id="rId63"/>
    <p:sldId id="321" r:id="rId64"/>
    <p:sldId id="322" r:id="rId65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687" y="842228"/>
            <a:ext cx="10201418" cy="2667914"/>
          </a:xfrm>
        </p:spPr>
        <p:txBody>
          <a:bodyPr bIns="0" anchor="b">
            <a:normAutofit/>
          </a:bodyPr>
          <a:lstStyle>
            <a:lvl1pPr algn="l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88" y="3706947"/>
            <a:ext cx="10201417" cy="102627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90" b="0" cap="all" baseline="0">
                <a:solidFill>
                  <a:schemeClr val="tx1"/>
                </a:solidFill>
              </a:defRPr>
            </a:lvl1pPr>
            <a:lvl2pPr marL="479969" indent="0" algn="ctr">
              <a:buNone/>
              <a:defRPr sz="189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4176" y="345697"/>
            <a:ext cx="5874790" cy="324589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8054" y="838737"/>
            <a:ext cx="957911" cy="528640"/>
          </a:xfrm>
        </p:spPr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55688" y="3704153"/>
            <a:ext cx="102014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17225" y="1939015"/>
            <a:ext cx="113476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48721" y="838737"/>
            <a:ext cx="1908385" cy="489180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6331" y="838737"/>
            <a:ext cx="9246786" cy="48918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148721" y="838737"/>
            <a:ext cx="0" cy="489180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17225" y="1939015"/>
            <a:ext cx="113476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630" y="1843530"/>
            <a:ext cx="10208601" cy="1981911"/>
          </a:xfrm>
        </p:spPr>
        <p:txBody>
          <a:bodyPr anchor="b">
            <a:normAutofit/>
          </a:bodyPr>
          <a:lstStyle>
            <a:lvl1pPr algn="l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7630" y="3995625"/>
            <a:ext cx="10193591" cy="1063341"/>
          </a:xfrm>
        </p:spPr>
        <p:txBody>
          <a:bodyPr tIns="91440">
            <a:norm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7630" y="3994354"/>
            <a:ext cx="101935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700" y="844948"/>
            <a:ext cx="11345406" cy="111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9471" y="2110957"/>
            <a:ext cx="5486481" cy="362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5432" y="2117743"/>
            <a:ext cx="5486481" cy="36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17225" y="1939015"/>
            <a:ext cx="113476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8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07" y="844185"/>
            <a:ext cx="11347799" cy="11088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306" y="2120059"/>
            <a:ext cx="5486481" cy="84185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310" b="0" cap="all" baseline="0">
                <a:solidFill>
                  <a:schemeClr val="accent1"/>
                </a:solidFill>
              </a:defRPr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306" y="2964829"/>
            <a:ext cx="5486481" cy="2776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3768" y="2123686"/>
            <a:ext cx="5486481" cy="84216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310" b="0" cap="all" baseline="0">
                <a:solidFill>
                  <a:schemeClr val="accent1"/>
                </a:solidFill>
              </a:defRPr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73768" y="2961913"/>
            <a:ext cx="5486481" cy="27686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17225" y="1939015"/>
            <a:ext cx="113476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17225" y="1939015"/>
            <a:ext cx="113476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06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30" y="838737"/>
            <a:ext cx="3865922" cy="2358953"/>
          </a:xfrm>
        </p:spPr>
        <p:txBody>
          <a:bodyPr anchor="b">
            <a:normAutofit/>
          </a:bodyPr>
          <a:lstStyle>
            <a:lvl1pPr algn="l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230" y="838738"/>
            <a:ext cx="7101448" cy="489068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6330" y="3365024"/>
            <a:ext cx="3868183" cy="2360070"/>
          </a:xfrm>
        </p:spPr>
        <p:txBody>
          <a:bodyPr/>
          <a:lstStyle>
            <a:lvl1pPr marL="0" indent="0" algn="l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10592" y="3365024"/>
            <a:ext cx="386165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831691" y="506167"/>
            <a:ext cx="4812512" cy="5405365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048" y="1185727"/>
            <a:ext cx="6534342" cy="1921690"/>
          </a:xfrm>
        </p:spPr>
        <p:txBody>
          <a:bodyPr anchor="b">
            <a:normAutofit/>
          </a:bodyPr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95878" y="1178410"/>
            <a:ext cx="3296707" cy="4058749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012" y="3302564"/>
            <a:ext cx="6524983" cy="2103465"/>
          </a:xfrm>
        </p:spPr>
        <p:txBody>
          <a:bodyPr>
            <a:normAutofit/>
          </a:bodyPr>
          <a:lstStyle>
            <a:lvl1pPr marL="0" indent="0" algn="l">
              <a:buNone/>
              <a:defRPr sz="189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9532" y="5742084"/>
            <a:ext cx="6528464" cy="336055"/>
          </a:xfrm>
        </p:spPr>
        <p:txBody>
          <a:bodyPr/>
          <a:lstStyle>
            <a:lvl1pPr algn="l">
              <a:defRPr/>
            </a:lvl1pPr>
          </a:lstStyle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9531" y="334499"/>
            <a:ext cx="6544590" cy="336903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09532" y="3300058"/>
            <a:ext cx="65284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19983"/>
            <a:ext cx="14400213" cy="43102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431386"/>
            <a:ext cx="14400213" cy="7799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489" y="844559"/>
            <a:ext cx="11342619" cy="110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489" y="2116053"/>
            <a:ext cx="11342619" cy="362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2343" y="346813"/>
            <a:ext cx="4134764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E3FC-B1C1-4D36-9D5A-21925F35E442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489" y="345697"/>
            <a:ext cx="7014477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009" y="838737"/>
            <a:ext cx="957911" cy="5286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939">
                <a:solidFill>
                  <a:schemeClr val="accent1"/>
                </a:solidFill>
              </a:defRPr>
            </a:lvl1pPr>
          </a:lstStyle>
          <a:p>
            <a:fld id="{AEBA95CD-2400-405C-A01D-D24E85E9EFD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33415"/>
            <a:ext cx="14400213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1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335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120000"/>
        </a:lnSpc>
        <a:spcBef>
          <a:spcPts val="10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9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7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CD1-2442-F317-BE78-3F8D3A34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70" y="1696732"/>
            <a:ext cx="8224669" cy="13915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78" b="1" dirty="0"/>
              <a:t>Pointer 8.2</a:t>
            </a:r>
            <a:endParaRPr lang="en-ID" sz="10078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62FF04-9FBE-707F-47CA-6620BB8EF875}"/>
              </a:ext>
            </a:extLst>
          </p:cNvPr>
          <p:cNvSpPr txBox="1">
            <a:spLocks/>
          </p:cNvSpPr>
          <p:nvPr/>
        </p:nvSpPr>
        <p:spPr>
          <a:xfrm>
            <a:off x="3087770" y="3892885"/>
            <a:ext cx="8224669" cy="1391534"/>
          </a:xfrm>
          <a:prstGeom prst="rect">
            <a:avLst/>
          </a:prstGeom>
        </p:spPr>
        <p:txBody>
          <a:bodyPr vert="horz" lIns="95991" tIns="47995" rIns="95991" bIns="47995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99" dirty="0"/>
              <a:t>1 D3 IT B</a:t>
            </a:r>
          </a:p>
        </p:txBody>
      </p:sp>
    </p:spTree>
    <p:extLst>
      <p:ext uri="{BB962C8B-B14F-4D97-AF65-F5344CB8AC3E}">
        <p14:creationId xmlns:p14="http://schemas.microsoft.com/office/powerpoint/2010/main" val="52720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9862D-ACAE-90F1-31FD-C160DE937E17}"/>
              </a:ext>
            </a:extLst>
          </p:cNvPr>
          <p:cNvSpPr txBox="1"/>
          <p:nvPr/>
        </p:nvSpPr>
        <p:spPr>
          <a:xfrm>
            <a:off x="946158" y="116352"/>
            <a:ext cx="10733521" cy="13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4:</a:t>
            </a:r>
          </a:p>
          <a:p>
            <a:r>
              <a:rPr lang="en-US" sz="4199" dirty="0"/>
              <a:t>x = 3, y = 1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AB373-EDDE-DBD2-B272-2613A852BD6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9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8686A2-268A-B4A6-9630-F1D0257C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79010"/>
              </p:ext>
            </p:extLst>
          </p:nvPr>
        </p:nvGraphicFramePr>
        <p:xfrm>
          <a:off x="1246737" y="391010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E7079F-51DF-A3B4-C0BF-71484CBB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20671"/>
              </p:ext>
            </p:extLst>
          </p:nvPr>
        </p:nvGraphicFramePr>
        <p:xfrm>
          <a:off x="7665516" y="391010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D4AC197-B0E9-AF59-84FD-071000CD2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20379"/>
              </p:ext>
            </p:extLst>
          </p:nvPr>
        </p:nvGraphicFramePr>
        <p:xfrm>
          <a:off x="1246737" y="226805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A1216C5-CEA5-EE52-36B7-4C17AFA2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69413"/>
              </p:ext>
            </p:extLst>
          </p:nvPr>
        </p:nvGraphicFramePr>
        <p:xfrm>
          <a:off x="7665516" y="2268051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4B16AB8-3454-73B5-1FF8-7A4DCBEA5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67815"/>
              </p:ext>
            </p:extLst>
          </p:nvPr>
        </p:nvGraphicFramePr>
        <p:xfrm>
          <a:off x="1246737" y="370145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7192B94-EC21-EF45-E76C-23269C8D9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28523"/>
              </p:ext>
            </p:extLst>
          </p:nvPr>
        </p:nvGraphicFramePr>
        <p:xfrm>
          <a:off x="7665516" y="3701451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D67074-46E9-5595-D866-7708ECBD00EE}"/>
              </a:ext>
            </a:extLst>
          </p:cNvPr>
          <p:cNvCxnSpPr>
            <a:endCxn id="8" idx="3"/>
          </p:cNvCxnSpPr>
          <p:nvPr/>
        </p:nvCxnSpPr>
        <p:spPr>
          <a:xfrm flipH="1">
            <a:off x="5789334" y="4246854"/>
            <a:ext cx="1876182" cy="5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344C26C-AE97-CE17-57F3-DA8EF910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42859"/>
              </p:ext>
            </p:extLst>
          </p:nvPr>
        </p:nvGraphicFramePr>
        <p:xfrm>
          <a:off x="1246737" y="5407786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07C95BA-F32F-BDD8-1065-750B3B97C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37380"/>
              </p:ext>
            </p:extLst>
          </p:nvPr>
        </p:nvGraphicFramePr>
        <p:xfrm>
          <a:off x="7665516" y="5407786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957F-7F96-75A2-C1CA-000DB567B340}"/>
              </a:ext>
            </a:extLst>
          </p:cNvPr>
          <p:cNvCxnSpPr>
            <a:endCxn id="12" idx="3"/>
          </p:cNvCxnSpPr>
          <p:nvPr/>
        </p:nvCxnSpPr>
        <p:spPr>
          <a:xfrm flipH="1">
            <a:off x="5789334" y="5953188"/>
            <a:ext cx="1876182" cy="5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E8AEC-6332-D1BA-DD2C-2A1ABDF9F482}"/>
              </a:ext>
            </a:extLst>
          </p:cNvPr>
          <p:cNvCxnSpPr/>
          <p:nvPr/>
        </p:nvCxnSpPr>
        <p:spPr>
          <a:xfrm flipV="1">
            <a:off x="800717" y="176338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260EFF-0A6C-9F0F-C891-7F776C15F384}"/>
              </a:ext>
            </a:extLst>
          </p:cNvPr>
          <p:cNvCxnSpPr/>
          <p:nvPr/>
        </p:nvCxnSpPr>
        <p:spPr>
          <a:xfrm flipV="1">
            <a:off x="800717" y="331467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C79A7D-3188-70B2-BFB6-68AACA264A38}"/>
              </a:ext>
            </a:extLst>
          </p:cNvPr>
          <p:cNvCxnSpPr/>
          <p:nvPr/>
        </p:nvCxnSpPr>
        <p:spPr>
          <a:xfrm flipV="1">
            <a:off x="800717" y="4828418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5EEFEB-3438-8836-6CDC-C50DA2D43997}"/>
              </a:ext>
            </a:extLst>
          </p:cNvPr>
          <p:cNvSpPr txBox="1"/>
          <p:nvPr/>
        </p:nvSpPr>
        <p:spPr>
          <a:xfrm flipH="1">
            <a:off x="5716613" y="-18181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/>
              <a:t>int i1, i2, *p1, *p2;</a:t>
            </a:r>
            <a:endParaRPr lang="en-ID" sz="214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DEB1C-D216-7730-5842-23835B3038F0}"/>
              </a:ext>
            </a:extLst>
          </p:cNvPr>
          <p:cNvSpPr txBox="1"/>
          <p:nvPr/>
        </p:nvSpPr>
        <p:spPr>
          <a:xfrm flipH="1">
            <a:off x="6344187" y="1841061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/>
              <a:t>i1 = 9;</a:t>
            </a:r>
            <a:endParaRPr lang="en-ID" sz="214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1221F7-AEBC-0C7A-90FA-C3EE7B54EAD5}"/>
              </a:ext>
            </a:extLst>
          </p:cNvPr>
          <p:cNvSpPr txBox="1"/>
          <p:nvPr/>
        </p:nvSpPr>
        <p:spPr>
          <a:xfrm flipH="1">
            <a:off x="6235352" y="3475217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p1 = &amp;i1;</a:t>
            </a:r>
            <a:endParaRPr lang="en-ID" sz="214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5BE3F-72DD-E02F-59B0-270256CBFB38}"/>
              </a:ext>
            </a:extLst>
          </p:cNvPr>
          <p:cNvSpPr txBox="1"/>
          <p:nvPr/>
        </p:nvSpPr>
        <p:spPr>
          <a:xfrm flipH="1">
            <a:off x="5716613" y="4989898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i2 = *p1 / 2 – 2 * 3;</a:t>
            </a:r>
            <a:endParaRPr lang="en-ID" sz="214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49393B-538D-77FC-75E6-C551804248EE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7180C1E-C1F9-E447-CF08-F05DAD71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87415"/>
              </p:ext>
            </p:extLst>
          </p:nvPr>
        </p:nvGraphicFramePr>
        <p:xfrm>
          <a:off x="1261280" y="656255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name_var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D5DC997-C683-78FC-D573-9E75A85C8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04101"/>
              </p:ext>
            </p:extLst>
          </p:nvPr>
        </p:nvGraphicFramePr>
        <p:xfrm>
          <a:off x="7680059" y="656255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7E922-D201-D124-0886-BE99B4F6A53B}"/>
              </a:ext>
            </a:extLst>
          </p:cNvPr>
          <p:cNvCxnSpPr>
            <a:endCxn id="17" idx="3"/>
          </p:cNvCxnSpPr>
          <p:nvPr/>
        </p:nvCxnSpPr>
        <p:spPr>
          <a:xfrm flipH="1">
            <a:off x="5803877" y="1201658"/>
            <a:ext cx="1876183" cy="5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97B704-3510-CFC2-E25D-C2863343E787}"/>
              </a:ext>
            </a:extLst>
          </p:cNvPr>
          <p:cNvCxnSpPr>
            <a:endCxn id="17" idx="3"/>
          </p:cNvCxnSpPr>
          <p:nvPr/>
        </p:nvCxnSpPr>
        <p:spPr>
          <a:xfrm rot="10800000">
            <a:off x="5803878" y="1257441"/>
            <a:ext cx="1876185" cy="35777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245626-C3F8-FC39-6ED4-F566B469866B}"/>
              </a:ext>
            </a:extLst>
          </p:cNvPr>
          <p:cNvSpPr txBox="1"/>
          <p:nvPr/>
        </p:nvSpPr>
        <p:spPr>
          <a:xfrm flipH="1">
            <a:off x="6358730" y="204980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p2 = p1;</a:t>
            </a:r>
            <a:endParaRPr lang="en-ID" sz="214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6B7CC-25C3-FA46-71D2-0B86AE2971A5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2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13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5:</a:t>
            </a:r>
          </a:p>
          <a:p>
            <a:r>
              <a:rPr lang="en-US" sz="4199" dirty="0"/>
              <a:t>i1 = 9, i2 = 3, *p1 = 9, *p2 = 9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F8F83-9FBA-7317-C020-150E109B41E0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9C7CED-102E-CDA5-6D6A-4F8C57AA0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87713"/>
              </p:ext>
            </p:extLst>
          </p:nvPr>
        </p:nvGraphicFramePr>
        <p:xfrm>
          <a:off x="1246737" y="391010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53013B-A71D-7A88-3187-0388E92CD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1175"/>
              </p:ext>
            </p:extLst>
          </p:nvPr>
        </p:nvGraphicFramePr>
        <p:xfrm>
          <a:off x="7665516" y="391010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7892DA-90E8-E31D-AEAF-DB8BC2C6AE83}"/>
              </a:ext>
            </a:extLst>
          </p:cNvPr>
          <p:cNvCxnSpPr/>
          <p:nvPr/>
        </p:nvCxnSpPr>
        <p:spPr>
          <a:xfrm flipV="1">
            <a:off x="800717" y="176338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6E1DB3-9CB3-84D7-019B-36DD50346E33}"/>
              </a:ext>
            </a:extLst>
          </p:cNvPr>
          <p:cNvCxnSpPr/>
          <p:nvPr/>
        </p:nvCxnSpPr>
        <p:spPr>
          <a:xfrm flipV="1">
            <a:off x="800717" y="3427794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9BD22C-D827-05E0-D3B7-8B111E594A86}"/>
              </a:ext>
            </a:extLst>
          </p:cNvPr>
          <p:cNvCxnSpPr/>
          <p:nvPr/>
        </p:nvCxnSpPr>
        <p:spPr>
          <a:xfrm flipV="1">
            <a:off x="800717" y="4975141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F5D92-8169-17DB-AA3F-73D681506A80}"/>
              </a:ext>
            </a:extLst>
          </p:cNvPr>
          <p:cNvSpPr txBox="1"/>
          <p:nvPr/>
        </p:nvSpPr>
        <p:spPr>
          <a:xfrm flipH="1">
            <a:off x="5321743" y="-48139"/>
            <a:ext cx="3432398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count = 10, *temp, sum = 7;</a:t>
            </a:r>
            <a:endParaRPr lang="en-ID" sz="214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9A39A-C17D-F60E-BD1E-1A2298320FEC}"/>
              </a:ext>
            </a:extLst>
          </p:cNvPr>
          <p:cNvSpPr txBox="1"/>
          <p:nvPr/>
        </p:nvSpPr>
        <p:spPr>
          <a:xfrm flipH="1">
            <a:off x="5716613" y="1798454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temp = &amp;count;</a:t>
            </a:r>
            <a:endParaRPr lang="en-ID" sz="214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18478-7769-7227-17CB-2DE288FAEB7E}"/>
              </a:ext>
            </a:extLst>
          </p:cNvPr>
          <p:cNvSpPr txBox="1"/>
          <p:nvPr/>
        </p:nvSpPr>
        <p:spPr>
          <a:xfrm flipH="1">
            <a:off x="6111482" y="3475854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*temp = 32;</a:t>
            </a:r>
            <a:endParaRPr lang="en-ID" sz="214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07D49-FD0C-DB3C-8253-DA04886AE4D5}"/>
              </a:ext>
            </a:extLst>
          </p:cNvPr>
          <p:cNvSpPr txBox="1"/>
          <p:nvPr/>
        </p:nvSpPr>
        <p:spPr>
          <a:xfrm flipH="1">
            <a:off x="6111482" y="5115250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temp = &amp;sum;</a:t>
            </a:r>
            <a:endParaRPr lang="en-ID" sz="2143" dirty="0"/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A512A5-F30E-80A3-56C2-BE7780F0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06889"/>
              </p:ext>
            </p:extLst>
          </p:nvPr>
        </p:nvGraphicFramePr>
        <p:xfrm>
          <a:off x="7680061" y="2251118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C1F5CB3F-8034-72AF-1324-028F5942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8018"/>
              </p:ext>
            </p:extLst>
          </p:nvPr>
        </p:nvGraphicFramePr>
        <p:xfrm>
          <a:off x="1246737" y="2101922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3EE09C-3737-DE8B-8769-A82F456CFF28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5789334" y="2703108"/>
            <a:ext cx="1876184" cy="126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D52BD3DF-89D6-6E99-79AA-CECA260C3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54354"/>
              </p:ext>
            </p:extLst>
          </p:nvPr>
        </p:nvGraphicFramePr>
        <p:xfrm>
          <a:off x="7883678" y="391592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619125D-ABE6-D3CA-00C9-4CF7B2AB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48810"/>
              </p:ext>
            </p:extLst>
          </p:nvPr>
        </p:nvGraphicFramePr>
        <p:xfrm>
          <a:off x="1450354" y="3766729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CEAED3-C663-FEC6-5FFD-61AB97523288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5992951" y="4367915"/>
            <a:ext cx="1876184" cy="126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4974B11-0B12-16BC-A195-4A499F378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05883"/>
              </p:ext>
            </p:extLst>
          </p:nvPr>
        </p:nvGraphicFramePr>
        <p:xfrm>
          <a:off x="8002211" y="5621942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8366158B-49FC-264C-64A5-FD06D777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3312"/>
              </p:ext>
            </p:extLst>
          </p:nvPr>
        </p:nvGraphicFramePr>
        <p:xfrm>
          <a:off x="1568886" y="5472746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CF9A0A-0823-5990-9892-36B61F330457}"/>
              </a:ext>
            </a:extLst>
          </p:cNvPr>
          <p:cNvCxnSpPr/>
          <p:nvPr/>
        </p:nvCxnSpPr>
        <p:spPr>
          <a:xfrm rot="10800000" flipV="1">
            <a:off x="6111484" y="6195771"/>
            <a:ext cx="1890729" cy="20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98C771-D48A-5C6F-292C-B9A6C6BA061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5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7892DA-90E8-E31D-AEAF-DB8BC2C6AE83}"/>
              </a:ext>
            </a:extLst>
          </p:cNvPr>
          <p:cNvCxnSpPr/>
          <p:nvPr/>
        </p:nvCxnSpPr>
        <p:spPr>
          <a:xfrm flipV="1">
            <a:off x="800717" y="176338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F5D92-8169-17DB-AA3F-73D681506A80}"/>
              </a:ext>
            </a:extLst>
          </p:cNvPr>
          <p:cNvSpPr txBox="1"/>
          <p:nvPr/>
        </p:nvSpPr>
        <p:spPr>
          <a:xfrm flipH="1">
            <a:off x="5789333" y="-20731"/>
            <a:ext cx="34323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*temp = count;</a:t>
            </a:r>
            <a:endParaRPr lang="en-ID" sz="214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9A39A-C17D-F60E-BD1E-1A2298320FEC}"/>
              </a:ext>
            </a:extLst>
          </p:cNvPr>
          <p:cNvSpPr txBox="1"/>
          <p:nvPr/>
        </p:nvSpPr>
        <p:spPr>
          <a:xfrm flipH="1">
            <a:off x="5878777" y="1825428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sum = *temp * 4;</a:t>
            </a:r>
            <a:endParaRPr lang="en-ID" sz="2143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2A26B4-14FB-2D1B-3B20-C4502340B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136"/>
              </p:ext>
            </p:extLst>
          </p:nvPr>
        </p:nvGraphicFramePr>
        <p:xfrm>
          <a:off x="8002211" y="516177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0FD6B3-5765-6AB1-B3E9-30354F0E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41090"/>
              </p:ext>
            </p:extLst>
          </p:nvPr>
        </p:nvGraphicFramePr>
        <p:xfrm>
          <a:off x="1568886" y="36698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DF0428-C376-3452-174D-2AD199DD32BD}"/>
              </a:ext>
            </a:extLst>
          </p:cNvPr>
          <p:cNvCxnSpPr/>
          <p:nvPr/>
        </p:nvCxnSpPr>
        <p:spPr>
          <a:xfrm rot="10800000" flipV="1">
            <a:off x="6111484" y="1090006"/>
            <a:ext cx="1890729" cy="20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9803127-8031-D426-CF47-AFA42421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47515"/>
              </p:ext>
            </p:extLst>
          </p:nvPr>
        </p:nvGraphicFramePr>
        <p:xfrm>
          <a:off x="8002211" y="2362337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8063FAE-6944-FD47-C7C6-EE16F8B0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20444"/>
              </p:ext>
            </p:extLst>
          </p:nvPr>
        </p:nvGraphicFramePr>
        <p:xfrm>
          <a:off x="1568886" y="221314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51F6B8A-CD58-E366-0D26-EE2B79ABDDD3}"/>
              </a:ext>
            </a:extLst>
          </p:cNvPr>
          <p:cNvCxnSpPr/>
          <p:nvPr/>
        </p:nvCxnSpPr>
        <p:spPr>
          <a:xfrm rot="10800000" flipV="1">
            <a:off x="6111484" y="2936166"/>
            <a:ext cx="1890729" cy="20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D2A765-7DF3-33C1-B4EF-187DDD3BEA4C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13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6:</a:t>
            </a:r>
          </a:p>
          <a:p>
            <a:r>
              <a:rPr lang="en-US" sz="4199" dirty="0"/>
              <a:t>count = 32, *temp = 128, sum = 128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D8641-EA8F-EA13-A567-5511E5384EA0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912E1E-322C-1C91-2B38-FC27E0117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10058"/>
              </p:ext>
            </p:extLst>
          </p:nvPr>
        </p:nvGraphicFramePr>
        <p:xfrm>
          <a:off x="1246737" y="391010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E39672-A8D6-F4AA-381A-C0622D4F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2220"/>
              </p:ext>
            </p:extLst>
          </p:nvPr>
        </p:nvGraphicFramePr>
        <p:xfrm>
          <a:off x="8002211" y="480137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E8537-3979-33FB-1766-6C4A5632A804}"/>
              </a:ext>
            </a:extLst>
          </p:cNvPr>
          <p:cNvCxnSpPr/>
          <p:nvPr/>
        </p:nvCxnSpPr>
        <p:spPr>
          <a:xfrm flipV="1">
            <a:off x="800717" y="176338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EE3BB9-30F1-A680-F402-2CDBA9B03D5C}"/>
              </a:ext>
            </a:extLst>
          </p:cNvPr>
          <p:cNvCxnSpPr/>
          <p:nvPr/>
        </p:nvCxnSpPr>
        <p:spPr>
          <a:xfrm flipV="1">
            <a:off x="800717" y="3427794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63F09-B8AD-6679-3970-294D630E4C22}"/>
              </a:ext>
            </a:extLst>
          </p:cNvPr>
          <p:cNvCxnSpPr/>
          <p:nvPr/>
        </p:nvCxnSpPr>
        <p:spPr>
          <a:xfrm flipV="1">
            <a:off x="800717" y="4975141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4628C5-C917-BD14-C849-44314BD47E79}"/>
              </a:ext>
            </a:extLst>
          </p:cNvPr>
          <p:cNvSpPr txBox="1"/>
          <p:nvPr/>
        </p:nvSpPr>
        <p:spPr>
          <a:xfrm flipH="1">
            <a:off x="5483907" y="12422"/>
            <a:ext cx="3432398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count = 13, sum = 9, *x, *y;</a:t>
            </a:r>
            <a:endParaRPr lang="en-ID" sz="214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08CA1-07DE-3B81-1AFF-8A9C3B77F52E}"/>
              </a:ext>
            </a:extLst>
          </p:cNvPr>
          <p:cNvSpPr txBox="1"/>
          <p:nvPr/>
        </p:nvSpPr>
        <p:spPr>
          <a:xfrm flipH="1">
            <a:off x="6273646" y="1784552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x = &amp;count;</a:t>
            </a:r>
            <a:endParaRPr lang="en-ID" sz="214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D76B9-6857-7DA6-46C0-7D63F508B8F6}"/>
              </a:ext>
            </a:extLst>
          </p:cNvPr>
          <p:cNvSpPr txBox="1"/>
          <p:nvPr/>
        </p:nvSpPr>
        <p:spPr>
          <a:xfrm flipH="1">
            <a:off x="6460540" y="3466694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*x = 27;</a:t>
            </a:r>
            <a:endParaRPr lang="en-ID" sz="214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3AFCE-65BC-8C70-8D84-17B13E940663}"/>
              </a:ext>
            </a:extLst>
          </p:cNvPr>
          <p:cNvSpPr txBox="1"/>
          <p:nvPr/>
        </p:nvSpPr>
        <p:spPr>
          <a:xfrm flipH="1">
            <a:off x="6680882" y="5115864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y = x;</a:t>
            </a:r>
            <a:endParaRPr lang="en-ID" sz="2143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7EA5862-01C2-8724-97F2-C176C7A8C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55849"/>
              </p:ext>
            </p:extLst>
          </p:nvPr>
        </p:nvGraphicFramePr>
        <p:xfrm>
          <a:off x="1246737" y="2021169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3DBA5C1-28AF-4D03-069A-E5BFCFC73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47338"/>
              </p:ext>
            </p:extLst>
          </p:nvPr>
        </p:nvGraphicFramePr>
        <p:xfrm>
          <a:off x="8002211" y="2110295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4C99E-F8C3-62A0-EFC6-58673F0B61D3}"/>
              </a:ext>
            </a:extLst>
          </p:cNvPr>
          <p:cNvCxnSpPr>
            <a:endCxn id="23" idx="3"/>
          </p:cNvCxnSpPr>
          <p:nvPr/>
        </p:nvCxnSpPr>
        <p:spPr>
          <a:xfrm rot="10800000">
            <a:off x="5789335" y="2622355"/>
            <a:ext cx="2212877" cy="6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605D18AF-E25F-697F-1D15-8355B242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4443"/>
              </p:ext>
            </p:extLst>
          </p:nvPr>
        </p:nvGraphicFramePr>
        <p:xfrm>
          <a:off x="1246737" y="3768340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8F4E3C3-DFBF-A4ED-6809-795B6DFC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83510"/>
              </p:ext>
            </p:extLst>
          </p:nvPr>
        </p:nvGraphicFramePr>
        <p:xfrm>
          <a:off x="8002211" y="3768340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6685D2D-18E8-3DD4-76EE-BDAB826E0264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>
            <a:off x="5789335" y="4369525"/>
            <a:ext cx="22128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52F93AF5-30CA-5110-2DD7-75F306A85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22005"/>
              </p:ext>
            </p:extLst>
          </p:nvPr>
        </p:nvGraphicFramePr>
        <p:xfrm>
          <a:off x="1319457" y="5636766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5E8F5876-417F-2CA8-2799-FBA8BF8D9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88765"/>
              </p:ext>
            </p:extLst>
          </p:nvPr>
        </p:nvGraphicFramePr>
        <p:xfrm>
          <a:off x="8074932" y="5636766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216ACDB-743A-CB58-8F29-13E1FD1503D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>
            <a:off x="5862054" y="6237951"/>
            <a:ext cx="22128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4455B07-BB1B-57B3-3FF2-0CD07A9CBBB8}"/>
              </a:ext>
            </a:extLst>
          </p:cNvPr>
          <p:cNvCxnSpPr>
            <a:endCxn id="31" idx="3"/>
          </p:cNvCxnSpPr>
          <p:nvPr/>
        </p:nvCxnSpPr>
        <p:spPr>
          <a:xfrm rot="10800000">
            <a:off x="5862055" y="6237952"/>
            <a:ext cx="2140159" cy="284539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392409-7978-9B96-E55B-92916F36C840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3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E8537-3979-33FB-1766-6C4A5632A804}"/>
              </a:ext>
            </a:extLst>
          </p:cNvPr>
          <p:cNvCxnSpPr/>
          <p:nvPr/>
        </p:nvCxnSpPr>
        <p:spPr>
          <a:xfrm flipV="1">
            <a:off x="800717" y="176338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EE3BB9-30F1-A680-F402-2CDBA9B03D5C}"/>
              </a:ext>
            </a:extLst>
          </p:cNvPr>
          <p:cNvCxnSpPr/>
          <p:nvPr/>
        </p:nvCxnSpPr>
        <p:spPr>
          <a:xfrm flipV="1">
            <a:off x="800717" y="3427794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4628C5-C917-BD14-C849-44314BD47E79}"/>
              </a:ext>
            </a:extLst>
          </p:cNvPr>
          <p:cNvSpPr txBox="1"/>
          <p:nvPr/>
        </p:nvSpPr>
        <p:spPr>
          <a:xfrm flipH="1">
            <a:off x="6273647" y="-2166"/>
            <a:ext cx="34323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x = &amp;sum;</a:t>
            </a:r>
            <a:endParaRPr lang="en-ID" sz="214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08CA1-07DE-3B81-1AFF-8A9C3B77F52E}"/>
              </a:ext>
            </a:extLst>
          </p:cNvPr>
          <p:cNvSpPr txBox="1"/>
          <p:nvPr/>
        </p:nvSpPr>
        <p:spPr>
          <a:xfrm flipH="1">
            <a:off x="6273646" y="1783425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*x = count;</a:t>
            </a:r>
            <a:endParaRPr lang="en-ID" sz="214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D76B9-6857-7DA6-46C0-7D63F508B8F6}"/>
              </a:ext>
            </a:extLst>
          </p:cNvPr>
          <p:cNvSpPr txBox="1"/>
          <p:nvPr/>
        </p:nvSpPr>
        <p:spPr>
          <a:xfrm flipH="1">
            <a:off x="6273646" y="3461895"/>
            <a:ext cx="2642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143" dirty="0"/>
              <a:t>sum = *x / 2 * 3;</a:t>
            </a:r>
            <a:endParaRPr lang="en-ID" sz="2143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64E7D0F-FB82-56C2-23C1-095071FA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4490"/>
              </p:ext>
            </p:extLst>
          </p:nvPr>
        </p:nvGraphicFramePr>
        <p:xfrm>
          <a:off x="1731050" y="419308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2FF491B-5C0F-BCC0-8F5E-B377AD69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65822"/>
              </p:ext>
            </p:extLst>
          </p:nvPr>
        </p:nvGraphicFramePr>
        <p:xfrm>
          <a:off x="8486525" y="419308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562A3C-C51C-460A-738C-9C896ADB191F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6273647" y="1020493"/>
            <a:ext cx="2212878" cy="36282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3986081-FD19-C865-6797-0D0244C1C380}"/>
              </a:ext>
            </a:extLst>
          </p:cNvPr>
          <p:cNvCxnSpPr/>
          <p:nvPr/>
        </p:nvCxnSpPr>
        <p:spPr>
          <a:xfrm rot="10800000" flipV="1">
            <a:off x="6273647" y="1003250"/>
            <a:ext cx="2212878" cy="30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5A71F3D-D632-44D1-7433-486DB7FF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23533"/>
              </p:ext>
            </p:extLst>
          </p:nvPr>
        </p:nvGraphicFramePr>
        <p:xfrm>
          <a:off x="1731050" y="2115162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D34B614-F813-DF94-3811-091650B9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8301"/>
              </p:ext>
            </p:extLst>
          </p:nvPr>
        </p:nvGraphicFramePr>
        <p:xfrm>
          <a:off x="8486525" y="2115162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7BEA8A-3FFE-0049-EC30-0AAC6FEB24CD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6273647" y="2716347"/>
            <a:ext cx="2212878" cy="36282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5FEE5FB-A684-F22F-C385-02EB74F11CFC}"/>
              </a:ext>
            </a:extLst>
          </p:cNvPr>
          <p:cNvCxnSpPr/>
          <p:nvPr/>
        </p:nvCxnSpPr>
        <p:spPr>
          <a:xfrm rot="10800000" flipV="1">
            <a:off x="6273647" y="2699104"/>
            <a:ext cx="2212878" cy="30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8BC2C6-856A-1839-380D-A546AD882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47088"/>
              </p:ext>
            </p:extLst>
          </p:nvPr>
        </p:nvGraphicFramePr>
        <p:xfrm>
          <a:off x="1731050" y="3878225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121D94AB-DD90-FCB7-782C-707FB02B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85683"/>
              </p:ext>
            </p:extLst>
          </p:nvPr>
        </p:nvGraphicFramePr>
        <p:xfrm>
          <a:off x="8486525" y="3878225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19719744"/>
                  </a:ext>
                </a:extLst>
              </a:tr>
            </a:tbl>
          </a:graphicData>
        </a:graphic>
      </p:graphicFrame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928D87-4BC0-3C63-1BE6-33289DCC0008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6273647" y="4479410"/>
            <a:ext cx="2212878" cy="36282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36EEEF-DE70-8C62-DDB4-58E241E04E25}"/>
              </a:ext>
            </a:extLst>
          </p:cNvPr>
          <p:cNvCxnSpPr/>
          <p:nvPr/>
        </p:nvCxnSpPr>
        <p:spPr>
          <a:xfrm rot="10800000" flipV="1">
            <a:off x="6273647" y="4462167"/>
            <a:ext cx="2212878" cy="30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C3953F-AF98-4629-1D6B-A04BD00EC028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9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13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7:</a:t>
            </a:r>
          </a:p>
          <a:p>
            <a:r>
              <a:rPr lang="en-US" sz="4199" dirty="0"/>
              <a:t>count = 27, sum = 39, *x = 39, *y = 27 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CD1-2442-F317-BE78-3F8D3A34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465" y="2903889"/>
            <a:ext cx="8224669" cy="1391534"/>
          </a:xfrm>
        </p:spPr>
        <p:txBody>
          <a:bodyPr>
            <a:normAutofit fontScale="90000"/>
          </a:bodyPr>
          <a:lstStyle/>
          <a:p>
            <a:r>
              <a:rPr lang="en-US" sz="10078" b="1" dirty="0"/>
              <a:t>TEORI POINTER</a:t>
            </a:r>
            <a:endParaRPr lang="en-ID" sz="10078" b="1" dirty="0"/>
          </a:p>
        </p:txBody>
      </p:sp>
    </p:spTree>
    <p:extLst>
      <p:ext uri="{BB962C8B-B14F-4D97-AF65-F5344CB8AC3E}">
        <p14:creationId xmlns:p14="http://schemas.microsoft.com/office/powerpoint/2010/main" val="3168668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CD1-2442-F317-BE78-3F8D3A34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43" y="2903889"/>
            <a:ext cx="10289927" cy="1391534"/>
          </a:xfrm>
        </p:spPr>
        <p:txBody>
          <a:bodyPr>
            <a:normAutofit fontScale="90000"/>
          </a:bodyPr>
          <a:lstStyle/>
          <a:p>
            <a:r>
              <a:rPr lang="en-US" sz="10078" b="1" dirty="0" err="1"/>
              <a:t>Praktikum</a:t>
            </a:r>
            <a:r>
              <a:rPr lang="en-US" sz="10078" b="1" dirty="0"/>
              <a:t> 8.2 Pointer</a:t>
            </a:r>
            <a:endParaRPr lang="en-ID" sz="10078" b="1" dirty="0"/>
          </a:p>
        </p:txBody>
      </p:sp>
    </p:spTree>
    <p:extLst>
      <p:ext uri="{BB962C8B-B14F-4D97-AF65-F5344CB8AC3E}">
        <p14:creationId xmlns:p14="http://schemas.microsoft.com/office/powerpoint/2010/main" val="84775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2D4FFC-42CD-21BB-C362-62EEA06F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25708"/>
              </p:ext>
            </p:extLst>
          </p:nvPr>
        </p:nvGraphicFramePr>
        <p:xfrm>
          <a:off x="1174017" y="765858"/>
          <a:ext cx="4542597" cy="160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556FBC0-C447-D65C-925E-9E6A6E71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58283"/>
              </p:ext>
            </p:extLst>
          </p:nvPr>
        </p:nvGraphicFramePr>
        <p:xfrm>
          <a:off x="7929491" y="85498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116670" y="48464"/>
            <a:ext cx="4166873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static int </a:t>
            </a:r>
            <a:r>
              <a:rPr lang="en-US" sz="2143" dirty="0" err="1"/>
              <a:t>tgl_lahir</a:t>
            </a:r>
            <a:r>
              <a:rPr lang="en-US" sz="2143" dirty="0"/>
              <a:t>[] = {16, 4, 1974};</a:t>
            </a:r>
          </a:p>
          <a:p>
            <a:r>
              <a:rPr lang="en-ID" sz="2143" dirty="0"/>
              <a:t>int *</a:t>
            </a:r>
            <a:r>
              <a:rPr lang="en-ID" sz="2143" dirty="0" err="1"/>
              <a:t>ptgl</a:t>
            </a:r>
            <a:r>
              <a:rPr lang="en-ID" sz="2143" dirty="0"/>
              <a:t>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2C151-69C5-E019-AEAF-054222F7D692}"/>
              </a:ext>
            </a:extLst>
          </p:cNvPr>
          <p:cNvCxnSpPr/>
          <p:nvPr/>
        </p:nvCxnSpPr>
        <p:spPr>
          <a:xfrm flipV="1">
            <a:off x="800717" y="268850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A0A484-D79F-EED0-1964-3DCF125572F7}"/>
              </a:ext>
            </a:extLst>
          </p:cNvPr>
          <p:cNvSpPr txBox="1"/>
          <p:nvPr/>
        </p:nvSpPr>
        <p:spPr>
          <a:xfrm flipH="1">
            <a:off x="5716613" y="2961922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ptgl</a:t>
            </a:r>
            <a:r>
              <a:rPr lang="en-US" sz="2143" dirty="0"/>
              <a:t> = </a:t>
            </a:r>
            <a:r>
              <a:rPr lang="en-US" sz="2143" dirty="0" err="1"/>
              <a:t>tgl_lahir</a:t>
            </a:r>
            <a:r>
              <a:rPr lang="en-US" sz="2143" dirty="0"/>
              <a:t>;</a:t>
            </a:r>
            <a:endParaRPr lang="en-ID" sz="2143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3110AE9-7EFD-4817-B3FC-117D39C0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05613"/>
              </p:ext>
            </p:extLst>
          </p:nvPr>
        </p:nvGraphicFramePr>
        <p:xfrm>
          <a:off x="1174017" y="3505995"/>
          <a:ext cx="4542597" cy="160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5A1BB57-E1BE-357E-B6B5-531990C6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4857"/>
              </p:ext>
            </p:extLst>
          </p:nvPr>
        </p:nvGraphicFramePr>
        <p:xfrm>
          <a:off x="7929491" y="3595122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E5A746-BF97-C70C-2DD4-9009AAC9ACCA}"/>
              </a:ext>
            </a:extLst>
          </p:cNvPr>
          <p:cNvCxnSpPr/>
          <p:nvPr/>
        </p:nvCxnSpPr>
        <p:spPr>
          <a:xfrm rot="10800000">
            <a:off x="5716613" y="4057796"/>
            <a:ext cx="2212878" cy="11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7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2"/>
            <a:ext cx="10035405" cy="203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1:</a:t>
            </a:r>
          </a:p>
          <a:p>
            <a:r>
              <a:rPr lang="en-US" sz="4199" dirty="0"/>
              <a:t>Nilai yang </a:t>
            </a:r>
            <a:r>
              <a:rPr lang="en-US" sz="4199" dirty="0" err="1"/>
              <a:t>ditunjuk</a:t>
            </a:r>
            <a:r>
              <a:rPr lang="en-US" sz="4199" dirty="0"/>
              <a:t> oleh </a:t>
            </a:r>
            <a:r>
              <a:rPr lang="en-US" sz="4199" dirty="0" err="1"/>
              <a:t>ptgl</a:t>
            </a:r>
            <a:r>
              <a:rPr lang="en-US" sz="4199" dirty="0"/>
              <a:t> = 16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[0] = 16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7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2D4FFC-42CD-21BB-C362-62EEA06F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40007"/>
              </p:ext>
            </p:extLst>
          </p:nvPr>
        </p:nvGraphicFramePr>
        <p:xfrm>
          <a:off x="1174017" y="765858"/>
          <a:ext cx="4542597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556FBC0-C447-D65C-925E-9E6A6E718729}"/>
              </a:ext>
            </a:extLst>
          </p:cNvPr>
          <p:cNvGraphicFramePr>
            <a:graphicFrameLocks noGrp="1"/>
          </p:cNvGraphicFramePr>
          <p:nvPr/>
        </p:nvGraphicFramePr>
        <p:xfrm>
          <a:off x="7929491" y="85498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116670" y="48464"/>
            <a:ext cx="4166873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static int </a:t>
            </a:r>
            <a:r>
              <a:rPr lang="en-US" sz="2143" dirty="0" err="1"/>
              <a:t>tgl_lahir</a:t>
            </a:r>
            <a:r>
              <a:rPr lang="en-US" sz="2143" dirty="0"/>
              <a:t>[] = {16, 4, 1974};</a:t>
            </a:r>
          </a:p>
          <a:p>
            <a:r>
              <a:rPr lang="en-ID" sz="2143" dirty="0"/>
              <a:t>int *</a:t>
            </a:r>
            <a:r>
              <a:rPr lang="en-ID" sz="2143" dirty="0" err="1"/>
              <a:t>ptgl</a:t>
            </a:r>
            <a:r>
              <a:rPr lang="en-ID" sz="2143" dirty="0"/>
              <a:t>, </a:t>
            </a:r>
            <a:r>
              <a:rPr lang="en-ID" sz="2143" dirty="0" err="1"/>
              <a:t>i</a:t>
            </a:r>
            <a:r>
              <a:rPr lang="en-ID" sz="2143" dirty="0"/>
              <a:t>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2C151-69C5-E019-AEAF-054222F7D692}"/>
              </a:ext>
            </a:extLst>
          </p:cNvPr>
          <p:cNvCxnSpPr/>
          <p:nvPr/>
        </p:nvCxnSpPr>
        <p:spPr>
          <a:xfrm flipV="1">
            <a:off x="800717" y="2840362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A0A484-D79F-EED0-1964-3DCF125572F7}"/>
              </a:ext>
            </a:extLst>
          </p:cNvPr>
          <p:cNvSpPr txBox="1"/>
          <p:nvPr/>
        </p:nvSpPr>
        <p:spPr>
          <a:xfrm flipH="1">
            <a:off x="5716613" y="3070195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ptgl</a:t>
            </a:r>
            <a:r>
              <a:rPr lang="en-US" sz="2143" dirty="0"/>
              <a:t> = </a:t>
            </a:r>
            <a:r>
              <a:rPr lang="en-US" sz="2143" dirty="0" err="1"/>
              <a:t>tgl_lahir</a:t>
            </a:r>
            <a:r>
              <a:rPr lang="en-US" sz="2143" dirty="0"/>
              <a:t>;</a:t>
            </a:r>
            <a:endParaRPr lang="en-ID" sz="2143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C79B9EF-53FC-F223-5B56-CE5ACD10F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42674"/>
              </p:ext>
            </p:extLst>
          </p:nvPr>
        </p:nvGraphicFramePr>
        <p:xfrm>
          <a:off x="1199470" y="3599656"/>
          <a:ext cx="4542597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469DC43-B1F7-2622-7C7C-1CD042BE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80646"/>
              </p:ext>
            </p:extLst>
          </p:nvPr>
        </p:nvGraphicFramePr>
        <p:xfrm>
          <a:off x="7954944" y="3688783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6E7D02-1C0D-BB55-2F47-F715968A869C}"/>
              </a:ext>
            </a:extLst>
          </p:cNvPr>
          <p:cNvCxnSpPr/>
          <p:nvPr/>
        </p:nvCxnSpPr>
        <p:spPr>
          <a:xfrm rot="10800000">
            <a:off x="5742066" y="4145060"/>
            <a:ext cx="2212878" cy="11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3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2:</a:t>
            </a:r>
          </a:p>
          <a:p>
            <a:r>
              <a:rPr lang="en-US" sz="4199" dirty="0"/>
              <a:t>Nilai yang </a:t>
            </a:r>
            <a:r>
              <a:rPr lang="en-US" sz="4199" dirty="0" err="1"/>
              <a:t>ditunjuk</a:t>
            </a:r>
            <a:r>
              <a:rPr lang="en-US" sz="4199" dirty="0"/>
              <a:t> oleh </a:t>
            </a:r>
            <a:r>
              <a:rPr lang="en-US" sz="4199" dirty="0" err="1"/>
              <a:t>ptgl</a:t>
            </a:r>
            <a:r>
              <a:rPr lang="en-US" sz="4199" dirty="0"/>
              <a:t> = 16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[i] = 16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</a:t>
            </a:r>
            <a:r>
              <a:rPr lang="en-US" sz="4199" dirty="0" err="1"/>
              <a:t>i</a:t>
            </a:r>
            <a:r>
              <a:rPr lang="en-US" sz="4199" dirty="0"/>
              <a:t>] = 4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</a:t>
            </a:r>
            <a:r>
              <a:rPr lang="en-US" sz="4199" dirty="0" err="1"/>
              <a:t>i</a:t>
            </a:r>
            <a:r>
              <a:rPr lang="en-US" sz="4199" dirty="0"/>
              <a:t>] = 1974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6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2D4FFC-42CD-21BB-C362-62EEA06F97B0}"/>
              </a:ext>
            </a:extLst>
          </p:cNvPr>
          <p:cNvGraphicFramePr>
            <a:graphicFrameLocks noGrp="1"/>
          </p:cNvGraphicFramePr>
          <p:nvPr/>
        </p:nvGraphicFramePr>
        <p:xfrm>
          <a:off x="1174017" y="765858"/>
          <a:ext cx="4542597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556FBC0-C447-D65C-925E-9E6A6E718729}"/>
              </a:ext>
            </a:extLst>
          </p:cNvPr>
          <p:cNvGraphicFramePr>
            <a:graphicFrameLocks noGrp="1"/>
          </p:cNvGraphicFramePr>
          <p:nvPr/>
        </p:nvGraphicFramePr>
        <p:xfrm>
          <a:off x="7929491" y="85498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742065" y="19247"/>
            <a:ext cx="4166873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static int </a:t>
            </a:r>
            <a:r>
              <a:rPr lang="en-US" sz="2143" dirty="0" err="1"/>
              <a:t>tgl_lahir</a:t>
            </a:r>
            <a:r>
              <a:rPr lang="en-US" sz="2143" dirty="0"/>
              <a:t>[] = {16, 4, 1974};</a:t>
            </a:r>
          </a:p>
          <a:p>
            <a:r>
              <a:rPr lang="en-US" sz="2143" dirty="0"/>
              <a:t>int </a:t>
            </a:r>
            <a:r>
              <a:rPr lang="en-US" sz="2143" dirty="0" err="1"/>
              <a:t>i</a:t>
            </a:r>
            <a:r>
              <a:rPr lang="en-US" sz="2143" dirty="0"/>
              <a:t>;</a:t>
            </a:r>
          </a:p>
          <a:p>
            <a:r>
              <a:rPr lang="en-ID" sz="2143" dirty="0"/>
              <a:t>int *</a:t>
            </a:r>
            <a:r>
              <a:rPr lang="en-ID" sz="2143" dirty="0" err="1"/>
              <a:t>ptgl</a:t>
            </a:r>
            <a:r>
              <a:rPr lang="en-ID" sz="2143" dirty="0"/>
              <a:t>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2C151-69C5-E019-AEAF-054222F7D692}"/>
              </a:ext>
            </a:extLst>
          </p:cNvPr>
          <p:cNvCxnSpPr/>
          <p:nvPr/>
        </p:nvCxnSpPr>
        <p:spPr>
          <a:xfrm flipV="1">
            <a:off x="800717" y="2840362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A0A484-D79F-EED0-1964-3DCF125572F7}"/>
              </a:ext>
            </a:extLst>
          </p:cNvPr>
          <p:cNvSpPr txBox="1"/>
          <p:nvPr/>
        </p:nvSpPr>
        <p:spPr>
          <a:xfrm flipH="1">
            <a:off x="5716613" y="3070195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ptgl</a:t>
            </a:r>
            <a:r>
              <a:rPr lang="en-US" sz="2143" dirty="0"/>
              <a:t> = </a:t>
            </a:r>
            <a:r>
              <a:rPr lang="en-US" sz="2143" dirty="0" err="1"/>
              <a:t>tgl_lahir</a:t>
            </a:r>
            <a:r>
              <a:rPr lang="en-US" sz="2143" dirty="0"/>
              <a:t>;</a:t>
            </a:r>
            <a:endParaRPr lang="en-ID" sz="2143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C79B9EF-53FC-F223-5B56-CE5ACD10FE2C}"/>
              </a:ext>
            </a:extLst>
          </p:cNvPr>
          <p:cNvGraphicFramePr>
            <a:graphicFrameLocks noGrp="1"/>
          </p:cNvGraphicFramePr>
          <p:nvPr/>
        </p:nvGraphicFramePr>
        <p:xfrm>
          <a:off x="1199470" y="3599656"/>
          <a:ext cx="4542597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tgl_lahir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469DC43-B1F7-2622-7C7C-1CD042BE39DC}"/>
              </a:ext>
            </a:extLst>
          </p:cNvPr>
          <p:cNvGraphicFramePr>
            <a:graphicFrameLocks noGrp="1"/>
          </p:cNvGraphicFramePr>
          <p:nvPr/>
        </p:nvGraphicFramePr>
        <p:xfrm>
          <a:off x="7954944" y="3688783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ptgl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6E7D02-1C0D-BB55-2F47-F715968A869C}"/>
              </a:ext>
            </a:extLst>
          </p:cNvPr>
          <p:cNvCxnSpPr/>
          <p:nvPr/>
        </p:nvCxnSpPr>
        <p:spPr>
          <a:xfrm rot="10800000">
            <a:off x="5742066" y="4145060"/>
            <a:ext cx="2212878" cy="11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6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3:</a:t>
            </a:r>
          </a:p>
          <a:p>
            <a:r>
              <a:rPr lang="en-US" sz="4199" dirty="0"/>
              <a:t>Nilai yang </a:t>
            </a:r>
            <a:r>
              <a:rPr lang="en-US" sz="4199" dirty="0" err="1"/>
              <a:t>ditunjuk</a:t>
            </a:r>
            <a:r>
              <a:rPr lang="en-US" sz="4199" dirty="0"/>
              <a:t> oleh </a:t>
            </a:r>
            <a:r>
              <a:rPr lang="en-US" sz="4199" dirty="0" err="1"/>
              <a:t>ptgl</a:t>
            </a:r>
            <a:r>
              <a:rPr lang="en-US" sz="4199" dirty="0"/>
              <a:t> = 16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[i] = 16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</a:t>
            </a:r>
            <a:r>
              <a:rPr lang="en-US" sz="4199" dirty="0" err="1"/>
              <a:t>i</a:t>
            </a:r>
            <a:r>
              <a:rPr lang="en-US" sz="4199" dirty="0"/>
              <a:t>] = 4</a:t>
            </a:r>
          </a:p>
          <a:p>
            <a:r>
              <a:rPr lang="en-US" sz="4199" dirty="0"/>
              <a:t>Nilai </a:t>
            </a:r>
            <a:r>
              <a:rPr lang="en-US" sz="4199" dirty="0" err="1"/>
              <a:t>dari</a:t>
            </a:r>
            <a:r>
              <a:rPr lang="en-US" sz="4199" dirty="0"/>
              <a:t> </a:t>
            </a:r>
            <a:r>
              <a:rPr lang="en-US" sz="4199" dirty="0" err="1"/>
              <a:t>tgl_lahir</a:t>
            </a:r>
            <a:r>
              <a:rPr lang="en-US" sz="4199" dirty="0"/>
              <a:t>[</a:t>
            </a:r>
            <a:r>
              <a:rPr lang="en-US" sz="4199" dirty="0" err="1"/>
              <a:t>i</a:t>
            </a:r>
            <a:r>
              <a:rPr lang="en-US" sz="4199" dirty="0"/>
              <a:t>] = 1974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5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655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 err="1"/>
              <a:t>Analisis</a:t>
            </a:r>
            <a:r>
              <a:rPr lang="en-US" sz="4199" b="1" dirty="0"/>
              <a:t>:</a:t>
            </a:r>
          </a:p>
          <a:p>
            <a:r>
              <a:rPr lang="en-US" sz="3779" dirty="0"/>
              <a:t>Pada </a:t>
            </a:r>
            <a:r>
              <a:rPr lang="en-US" sz="3779" dirty="0" err="1"/>
              <a:t>nomer</a:t>
            </a:r>
            <a:r>
              <a:rPr lang="en-US" sz="3779" dirty="0"/>
              <a:t> 1 </a:t>
            </a:r>
            <a:r>
              <a:rPr lang="en-US" sz="3779" dirty="0" err="1"/>
              <a:t>untuk</a:t>
            </a:r>
            <a:r>
              <a:rPr lang="en-US" sz="3779" dirty="0"/>
              <a:t> </a:t>
            </a:r>
            <a:r>
              <a:rPr lang="en-US" sz="3779" dirty="0" err="1"/>
              <a:t>mengakses</a:t>
            </a:r>
            <a:r>
              <a:rPr lang="en-US" sz="3779" dirty="0"/>
              <a:t> </a:t>
            </a:r>
            <a:r>
              <a:rPr lang="en-US" sz="3779" dirty="0" err="1"/>
              <a:t>elemen</a:t>
            </a:r>
            <a:r>
              <a:rPr lang="en-US" sz="3779" dirty="0"/>
              <a:t> </a:t>
            </a:r>
            <a:r>
              <a:rPr lang="en-US" sz="3779" dirty="0" err="1"/>
              <a:t>pertama</a:t>
            </a:r>
            <a:r>
              <a:rPr lang="en-US" sz="3779" dirty="0"/>
              <a:t> </a:t>
            </a:r>
            <a:r>
              <a:rPr lang="en-US" sz="3779" dirty="0" err="1"/>
              <a:t>pasa</a:t>
            </a:r>
            <a:r>
              <a:rPr lang="en-US" sz="3779" dirty="0"/>
              <a:t> </a:t>
            </a:r>
            <a:r>
              <a:rPr lang="en-US" sz="3779" dirty="0" err="1"/>
              <a:t>suatu</a:t>
            </a:r>
            <a:r>
              <a:rPr lang="en-US" sz="3779" dirty="0"/>
              <a:t> array </a:t>
            </a:r>
            <a:r>
              <a:rPr lang="en-US" sz="3779" dirty="0" err="1"/>
              <a:t>dapat</a:t>
            </a:r>
            <a:r>
              <a:rPr lang="en-US" sz="3779" dirty="0"/>
              <a:t> </a:t>
            </a:r>
            <a:r>
              <a:rPr lang="en-US" sz="3779" dirty="0" err="1"/>
              <a:t>menggunakan</a:t>
            </a:r>
            <a:r>
              <a:rPr lang="en-US" sz="3779" dirty="0"/>
              <a:t> *</a:t>
            </a:r>
            <a:r>
              <a:rPr lang="en-US" sz="3779" dirty="0" err="1"/>
              <a:t>pointer_name</a:t>
            </a:r>
            <a:r>
              <a:rPr lang="en-US" sz="3779" dirty="0"/>
              <a:t> </a:t>
            </a:r>
            <a:r>
              <a:rPr lang="en-US" sz="3779" dirty="0" err="1"/>
              <a:t>atau</a:t>
            </a:r>
            <a:r>
              <a:rPr lang="en-US" sz="3779" dirty="0"/>
              <a:t> </a:t>
            </a:r>
            <a:r>
              <a:rPr lang="en-US" sz="3779" dirty="0" err="1"/>
              <a:t>array_name</a:t>
            </a:r>
            <a:r>
              <a:rPr lang="en-US" sz="3779" dirty="0"/>
              <a:t>[0]. </a:t>
            </a:r>
          </a:p>
          <a:p>
            <a:r>
              <a:rPr lang="en-US" sz="3779" dirty="0"/>
              <a:t>Pada </a:t>
            </a:r>
            <a:r>
              <a:rPr lang="en-US" sz="3779" dirty="0" err="1"/>
              <a:t>nomer</a:t>
            </a:r>
            <a:r>
              <a:rPr lang="en-US" sz="3779" dirty="0"/>
              <a:t> 2 </a:t>
            </a:r>
            <a:r>
              <a:rPr lang="en-US" sz="3779" dirty="0" err="1"/>
              <a:t>untuk</a:t>
            </a:r>
            <a:r>
              <a:rPr lang="en-US" sz="3779" dirty="0"/>
              <a:t> </a:t>
            </a:r>
            <a:r>
              <a:rPr lang="en-US" sz="3779" dirty="0" err="1"/>
              <a:t>mengakses</a:t>
            </a:r>
            <a:r>
              <a:rPr lang="en-US" sz="3779" dirty="0"/>
              <a:t> </a:t>
            </a:r>
            <a:r>
              <a:rPr lang="en-US" sz="3779" dirty="0" err="1"/>
              <a:t>elemen-elemen</a:t>
            </a:r>
            <a:r>
              <a:rPr lang="en-US" sz="3779" dirty="0"/>
              <a:t> pada </a:t>
            </a:r>
            <a:r>
              <a:rPr lang="en-US" sz="3779" dirty="0" err="1"/>
              <a:t>suatu</a:t>
            </a:r>
            <a:r>
              <a:rPr lang="en-US" sz="3779" dirty="0"/>
              <a:t> array </a:t>
            </a:r>
            <a:r>
              <a:rPr lang="en-US" sz="3779" dirty="0" err="1"/>
              <a:t>dapat</a:t>
            </a:r>
            <a:r>
              <a:rPr lang="en-US" sz="3779" dirty="0"/>
              <a:t> </a:t>
            </a:r>
            <a:r>
              <a:rPr lang="en-US" sz="3779" dirty="0" err="1"/>
              <a:t>membuat</a:t>
            </a:r>
            <a:r>
              <a:rPr lang="en-US" sz="3779" dirty="0"/>
              <a:t> </a:t>
            </a:r>
            <a:r>
              <a:rPr lang="en-US" sz="3779" dirty="0" err="1"/>
              <a:t>perulangan</a:t>
            </a:r>
            <a:r>
              <a:rPr lang="en-US" sz="3779" dirty="0"/>
              <a:t> yang </a:t>
            </a:r>
            <a:r>
              <a:rPr lang="en-US" sz="3779" dirty="0" err="1"/>
              <a:t>menambahkan</a:t>
            </a:r>
            <a:r>
              <a:rPr lang="en-US" sz="3779" dirty="0"/>
              <a:t> </a:t>
            </a:r>
            <a:r>
              <a:rPr lang="en-US" sz="3779" dirty="0" err="1"/>
              <a:t>i</a:t>
            </a:r>
            <a:r>
              <a:rPr lang="en-US" sz="3779" dirty="0"/>
              <a:t> </a:t>
            </a:r>
            <a:r>
              <a:rPr lang="en-US" sz="3779" dirty="0" err="1"/>
              <a:t>setiap</a:t>
            </a:r>
            <a:r>
              <a:rPr lang="en-US" sz="3779" dirty="0"/>
              <a:t> </a:t>
            </a:r>
            <a:r>
              <a:rPr lang="en-US" sz="3779" dirty="0" err="1"/>
              <a:t>perulangan</a:t>
            </a:r>
            <a:r>
              <a:rPr lang="en-US" sz="3779" dirty="0"/>
              <a:t>, dan </a:t>
            </a:r>
            <a:r>
              <a:rPr lang="en-US" sz="3779" dirty="0" err="1"/>
              <a:t>i</a:t>
            </a:r>
            <a:r>
              <a:rPr lang="en-US" sz="3779" dirty="0"/>
              <a:t> </a:t>
            </a:r>
            <a:r>
              <a:rPr lang="en-US" sz="3779" dirty="0" err="1"/>
              <a:t>akan</a:t>
            </a:r>
            <a:r>
              <a:rPr lang="en-US" sz="3779" dirty="0"/>
              <a:t> </a:t>
            </a:r>
            <a:r>
              <a:rPr lang="en-US" sz="3779" dirty="0" err="1"/>
              <a:t>ditambahkan</a:t>
            </a:r>
            <a:r>
              <a:rPr lang="en-US" sz="3779" dirty="0"/>
              <a:t> pada pointer. </a:t>
            </a:r>
          </a:p>
          <a:p>
            <a:r>
              <a:rPr lang="en-US" sz="3779" dirty="0"/>
              <a:t>Pada </a:t>
            </a:r>
            <a:r>
              <a:rPr lang="en-US" sz="3779" dirty="0" err="1"/>
              <a:t>nomer</a:t>
            </a:r>
            <a:r>
              <a:rPr lang="en-US" sz="3779" dirty="0"/>
              <a:t> 3 </a:t>
            </a:r>
            <a:r>
              <a:rPr lang="en-US" sz="3779" dirty="0" err="1"/>
              <a:t>untuk</a:t>
            </a:r>
            <a:r>
              <a:rPr lang="en-US" sz="3779" dirty="0"/>
              <a:t> </a:t>
            </a:r>
            <a:r>
              <a:rPr lang="en-US" sz="3779" dirty="0" err="1"/>
              <a:t>mengakses</a:t>
            </a:r>
            <a:r>
              <a:rPr lang="en-US" sz="3779" dirty="0"/>
              <a:t> </a:t>
            </a:r>
            <a:r>
              <a:rPr lang="en-US" sz="3779" dirty="0" err="1"/>
              <a:t>elemen-elemen</a:t>
            </a:r>
            <a:r>
              <a:rPr lang="en-US" sz="3779" dirty="0"/>
              <a:t> pada </a:t>
            </a:r>
            <a:r>
              <a:rPr lang="en-US" sz="3779" dirty="0" err="1"/>
              <a:t>suatu</a:t>
            </a:r>
            <a:r>
              <a:rPr lang="en-US" sz="3779" dirty="0"/>
              <a:t> array juga </a:t>
            </a:r>
            <a:r>
              <a:rPr lang="en-US" sz="3779" dirty="0" err="1"/>
              <a:t>membuat</a:t>
            </a:r>
            <a:r>
              <a:rPr lang="en-US" sz="3779" dirty="0"/>
              <a:t> </a:t>
            </a:r>
            <a:r>
              <a:rPr lang="en-US" sz="3779" dirty="0" err="1"/>
              <a:t>perulangan</a:t>
            </a:r>
            <a:r>
              <a:rPr lang="en-US" sz="3779" dirty="0"/>
              <a:t>, </a:t>
            </a:r>
            <a:r>
              <a:rPr lang="en-US" sz="3779" dirty="0" err="1"/>
              <a:t>tetapi</a:t>
            </a:r>
            <a:r>
              <a:rPr lang="en-US" sz="3779" dirty="0"/>
              <a:t> yang </a:t>
            </a:r>
            <a:r>
              <a:rPr lang="en-US" sz="3779" dirty="0" err="1"/>
              <a:t>ditambahkan</a:t>
            </a:r>
            <a:r>
              <a:rPr lang="en-US" sz="3779" dirty="0"/>
              <a:t> </a:t>
            </a:r>
            <a:r>
              <a:rPr lang="en-US" sz="3779" dirty="0" err="1"/>
              <a:t>adalah</a:t>
            </a:r>
            <a:r>
              <a:rPr lang="en-US" sz="3779" dirty="0"/>
              <a:t> </a:t>
            </a:r>
            <a:r>
              <a:rPr lang="en-US" sz="3779" dirty="0" err="1"/>
              <a:t>pointernya</a:t>
            </a:r>
            <a:r>
              <a:rPr lang="en-US" sz="3779" dirty="0"/>
              <a:t>. </a:t>
            </a:r>
            <a:endParaRPr lang="en-ID" sz="377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70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7393"/>
              </p:ext>
            </p:extLst>
          </p:nvPr>
        </p:nvGraphicFramePr>
        <p:xfrm>
          <a:off x="130629" y="825963"/>
          <a:ext cx="14269579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6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5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2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nama1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23421"/>
              </p:ext>
            </p:extLst>
          </p:nvPr>
        </p:nvGraphicFramePr>
        <p:xfrm>
          <a:off x="130629" y="2487848"/>
          <a:ext cx="14269582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nama2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3463046" y="28972"/>
            <a:ext cx="5885807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char nama1[PANJANG] = "AHMAD";</a:t>
            </a:r>
          </a:p>
          <a:p>
            <a:r>
              <a:rPr lang="en-US" sz="2143" dirty="0"/>
              <a:t>char nama2[PANJANG] = "RIFDA";</a:t>
            </a:r>
            <a:endParaRPr lang="en-ID" sz="214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059BCA-EBCD-1041-90BA-A3FF60F3018E}"/>
              </a:ext>
            </a:extLst>
          </p:cNvPr>
          <p:cNvCxnSpPr>
            <a:cxnSpLocks/>
          </p:cNvCxnSpPr>
          <p:nvPr/>
        </p:nvCxnSpPr>
        <p:spPr>
          <a:xfrm>
            <a:off x="0" y="4005943"/>
            <a:ext cx="1440020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0471F2-259B-EB6E-29B9-E34200458676}"/>
              </a:ext>
            </a:extLst>
          </p:cNvPr>
          <p:cNvSpPr txBox="1"/>
          <p:nvPr/>
        </p:nvSpPr>
        <p:spPr>
          <a:xfrm flipH="1">
            <a:off x="5348895" y="4005943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char </a:t>
            </a:r>
            <a:r>
              <a:rPr lang="en-US" sz="2143" dirty="0" err="1"/>
              <a:t>namax</a:t>
            </a:r>
            <a:r>
              <a:rPr lang="en-US" sz="2143" dirty="0"/>
              <a:t>[PANJANG];</a:t>
            </a:r>
            <a:endParaRPr lang="en-ID" sz="2143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3AEC04-5A35-BD28-641A-47F22E9C1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15431"/>
              </p:ext>
            </p:extLst>
          </p:nvPr>
        </p:nvGraphicFramePr>
        <p:xfrm>
          <a:off x="130626" y="4608730"/>
          <a:ext cx="14269582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namax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0cb12345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825963"/>
          <a:ext cx="14269579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6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5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2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nama1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2487848"/>
          <a:ext cx="14269582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nama2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3321280" y="193856"/>
            <a:ext cx="775765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strcpy(</a:t>
            </a:r>
            <a:r>
              <a:rPr lang="en-US" sz="2143" dirty="0" err="1"/>
              <a:t>tujuan</a:t>
            </a:r>
            <a:r>
              <a:rPr lang="en-US" sz="2143" dirty="0"/>
              <a:t>, </a:t>
            </a:r>
            <a:r>
              <a:rPr lang="en-US" sz="2143" dirty="0" err="1"/>
              <a:t>asal</a:t>
            </a:r>
            <a:r>
              <a:rPr lang="en-US" sz="2143" dirty="0"/>
              <a:t>)						 strcpy(</a:t>
            </a:r>
            <a:r>
              <a:rPr lang="en-US" sz="2143" dirty="0" err="1"/>
              <a:t>namax</a:t>
            </a:r>
            <a:r>
              <a:rPr lang="en-US" sz="2143" dirty="0"/>
              <a:t>, nama1);</a:t>
            </a:r>
            <a:endParaRPr lang="en-ID" sz="2143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3AEC04-5A35-BD28-641A-47F22E9C1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27306"/>
              </p:ext>
            </p:extLst>
          </p:nvPr>
        </p:nvGraphicFramePr>
        <p:xfrm>
          <a:off x="130626" y="4149733"/>
          <a:ext cx="14269582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namax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0cb12345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A02DB-DB94-44A6-FA42-80C822D67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27691"/>
              </p:ext>
            </p:extLst>
          </p:nvPr>
        </p:nvGraphicFramePr>
        <p:xfrm>
          <a:off x="1115840" y="46460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56CFBF-3683-6F46-9E8F-506B0AEE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71249"/>
              </p:ext>
            </p:extLst>
          </p:nvPr>
        </p:nvGraphicFramePr>
        <p:xfrm>
          <a:off x="7752780" y="639130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E3B1A-F45B-C06E-0F87-7F1BBDD8763C}"/>
              </a:ext>
            </a:extLst>
          </p:cNvPr>
          <p:cNvCxnSpPr/>
          <p:nvPr/>
        </p:nvCxnSpPr>
        <p:spPr>
          <a:xfrm flipV="1">
            <a:off x="800717" y="1759832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2EBF4BE-67B9-7050-DC58-F0F55977A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92003"/>
              </p:ext>
            </p:extLst>
          </p:nvPr>
        </p:nvGraphicFramePr>
        <p:xfrm>
          <a:off x="1232192" y="2237120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3850093-2D18-B4FA-62EC-E9EC94F0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19616"/>
              </p:ext>
            </p:extLst>
          </p:nvPr>
        </p:nvGraphicFramePr>
        <p:xfrm>
          <a:off x="7752780" y="2237120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C3E607-67C6-48F4-0A26-55E05E21BA3D}"/>
              </a:ext>
            </a:extLst>
          </p:cNvPr>
          <p:cNvCxnSpPr/>
          <p:nvPr/>
        </p:nvCxnSpPr>
        <p:spPr>
          <a:xfrm rot="10800000" flipV="1">
            <a:off x="5774789" y="2821063"/>
            <a:ext cx="1977992" cy="364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39BB2-D9B1-86DA-9DE2-6549072DD6F4}"/>
              </a:ext>
            </a:extLst>
          </p:cNvPr>
          <p:cNvCxnSpPr/>
          <p:nvPr/>
        </p:nvCxnSpPr>
        <p:spPr>
          <a:xfrm flipV="1">
            <a:off x="800717" y="3780487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34A0CA5-EDF5-1D71-866B-A161C98E9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08522"/>
              </p:ext>
            </p:extLst>
          </p:nvPr>
        </p:nvGraphicFramePr>
        <p:xfrm>
          <a:off x="1421265" y="4477633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9C4F687-CDFF-39A1-7AF2-4D8AB6970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12449"/>
              </p:ext>
            </p:extLst>
          </p:nvPr>
        </p:nvGraphicFramePr>
        <p:xfrm>
          <a:off x="7941852" y="4477633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D82327E-C5A5-FB32-858B-B6C70B2C8F79}"/>
              </a:ext>
            </a:extLst>
          </p:cNvPr>
          <p:cNvCxnSpPr/>
          <p:nvPr/>
        </p:nvCxnSpPr>
        <p:spPr>
          <a:xfrm rot="10800000" flipV="1">
            <a:off x="5963862" y="5061577"/>
            <a:ext cx="1977992" cy="364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75EED8-FEED-A9E4-9469-27B26782FE56}"/>
              </a:ext>
            </a:extLst>
          </p:cNvPr>
          <p:cNvSpPr txBox="1"/>
          <p:nvPr/>
        </p:nvSpPr>
        <p:spPr>
          <a:xfrm>
            <a:off x="5847507" y="83306"/>
            <a:ext cx="381054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y, x = 87;</a:t>
            </a:r>
            <a:endParaRPr lang="en-ID" sz="214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BF79-A1A2-ABA1-25FE-E8DF617F70D8}"/>
              </a:ext>
            </a:extLst>
          </p:cNvPr>
          <p:cNvSpPr txBox="1"/>
          <p:nvPr/>
        </p:nvSpPr>
        <p:spPr>
          <a:xfrm>
            <a:off x="5847506" y="1793202"/>
            <a:ext cx="381054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*</a:t>
            </a:r>
            <a:r>
              <a:rPr lang="en-US" sz="2143" dirty="0" err="1"/>
              <a:t>px</a:t>
            </a:r>
            <a:r>
              <a:rPr lang="en-US" sz="2143" dirty="0"/>
              <a:t> = &amp;x;</a:t>
            </a:r>
            <a:endParaRPr lang="en-ID" sz="214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1D0EC-3929-4081-7937-C4DBD32D1C66}"/>
              </a:ext>
            </a:extLst>
          </p:cNvPr>
          <p:cNvSpPr txBox="1"/>
          <p:nvPr/>
        </p:nvSpPr>
        <p:spPr>
          <a:xfrm>
            <a:off x="6196566" y="3949926"/>
            <a:ext cx="381054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y = *</a:t>
            </a:r>
            <a:r>
              <a:rPr lang="en-US" sz="2143" dirty="0" err="1"/>
              <a:t>px</a:t>
            </a:r>
            <a:r>
              <a:rPr lang="en-US" sz="2143" dirty="0"/>
              <a:t>;</a:t>
            </a:r>
            <a:endParaRPr lang="en-ID" sz="214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A376-FE9F-99A4-A548-1F0C61F8015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94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3711"/>
              </p:ext>
            </p:extLst>
          </p:nvPr>
        </p:nvGraphicFramePr>
        <p:xfrm>
          <a:off x="130629" y="825963"/>
          <a:ext cx="14269579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6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5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2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nama1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2487848"/>
          <a:ext cx="14269582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nama2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762553" y="174362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strcpy</a:t>
            </a:r>
            <a:r>
              <a:rPr lang="en-US" sz="2143" dirty="0"/>
              <a:t>(nama1, nama2);</a:t>
            </a:r>
            <a:endParaRPr lang="en-ID" sz="2143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3AEC04-5A35-BD28-641A-47F22E9C15FA}"/>
              </a:ext>
            </a:extLst>
          </p:cNvPr>
          <p:cNvGraphicFramePr>
            <a:graphicFrameLocks noGrp="1"/>
          </p:cNvGraphicFramePr>
          <p:nvPr/>
        </p:nvGraphicFramePr>
        <p:xfrm>
          <a:off x="130626" y="4149733"/>
          <a:ext cx="14269582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namax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0cb12345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79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825963"/>
          <a:ext cx="14269579" cy="128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6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5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2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nama1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80241"/>
              </p:ext>
            </p:extLst>
          </p:nvPr>
        </p:nvGraphicFramePr>
        <p:xfrm>
          <a:off x="130629" y="2487848"/>
          <a:ext cx="14269582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nama2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762553" y="174362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strcpy</a:t>
            </a:r>
            <a:r>
              <a:rPr lang="en-US" sz="2143" dirty="0"/>
              <a:t>(nama2, </a:t>
            </a:r>
            <a:r>
              <a:rPr lang="en-US" sz="2143" dirty="0" err="1"/>
              <a:t>namax</a:t>
            </a:r>
            <a:r>
              <a:rPr lang="en-US" sz="2143" dirty="0"/>
              <a:t>);</a:t>
            </a:r>
            <a:endParaRPr lang="en-ID" sz="2143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3AEC04-5A35-BD28-641A-47F22E9C15FA}"/>
              </a:ext>
            </a:extLst>
          </p:cNvPr>
          <p:cNvGraphicFramePr>
            <a:graphicFrameLocks noGrp="1"/>
          </p:cNvGraphicFramePr>
          <p:nvPr/>
        </p:nvGraphicFramePr>
        <p:xfrm>
          <a:off x="130626" y="4149733"/>
          <a:ext cx="14269582" cy="1446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1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451677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16626">
                  <a:extLst>
                    <a:ext uri="{9D8B030D-6E8A-4147-A177-3AD203B41FA5}">
                      <a16:colId xmlns:a16="http://schemas.microsoft.com/office/drawing/2014/main" val="615405758"/>
                    </a:ext>
                  </a:extLst>
                </a:gridCol>
                <a:gridCol w="629471">
                  <a:extLst>
                    <a:ext uri="{9D8B030D-6E8A-4147-A177-3AD203B41FA5}">
                      <a16:colId xmlns:a16="http://schemas.microsoft.com/office/drawing/2014/main" val="872910806"/>
                    </a:ext>
                  </a:extLst>
                </a:gridCol>
                <a:gridCol w="523393">
                  <a:extLst>
                    <a:ext uri="{9D8B030D-6E8A-4147-A177-3AD203B41FA5}">
                      <a16:colId xmlns:a16="http://schemas.microsoft.com/office/drawing/2014/main" val="2990017155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6186294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147855367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943266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985517868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74470954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740088600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23691309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07463740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228884276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6190223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58445558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3762583139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82180024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693686194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599580812"/>
                    </a:ext>
                  </a:extLst>
                </a:gridCol>
                <a:gridCol w="679504">
                  <a:extLst>
                    <a:ext uri="{9D8B030D-6E8A-4147-A177-3AD203B41FA5}">
                      <a16:colId xmlns:a16="http://schemas.microsoft.com/office/drawing/2014/main" val="1156392238"/>
                    </a:ext>
                  </a:extLst>
                </a:gridCol>
              </a:tblGrid>
              <a:tr h="1841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namax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0cb12345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5174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37561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9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461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4:</a:t>
            </a:r>
          </a:p>
          <a:p>
            <a:r>
              <a:rPr lang="pt-BR" sz="4199" dirty="0"/>
              <a:t>SEMULA : </a:t>
            </a:r>
          </a:p>
          <a:p>
            <a:r>
              <a:rPr lang="pt-BR" sz="4199" dirty="0"/>
              <a:t>nama1 --&gt; AHMAD</a:t>
            </a:r>
          </a:p>
          <a:p>
            <a:r>
              <a:rPr lang="pt-BR" sz="4199" dirty="0"/>
              <a:t>nama2 --&gt; RIFDA</a:t>
            </a:r>
          </a:p>
          <a:p>
            <a:r>
              <a:rPr lang="pt-BR" sz="4199" dirty="0"/>
              <a:t>KINI : </a:t>
            </a:r>
          </a:p>
          <a:p>
            <a:r>
              <a:rPr lang="pt-BR" sz="4199" dirty="0"/>
              <a:t>nama1 --&gt; RIFDA</a:t>
            </a:r>
          </a:p>
          <a:p>
            <a:r>
              <a:rPr lang="pt-BR" sz="4199" dirty="0"/>
              <a:t>nama2 --&gt; AHMAD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2927"/>
              </p:ext>
            </p:extLst>
          </p:nvPr>
        </p:nvGraphicFramePr>
        <p:xfrm>
          <a:off x="3238083" y="2364384"/>
          <a:ext cx="7255744" cy="11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44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398444159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99101394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315419133"/>
                    </a:ext>
                  </a:extLst>
                </a:gridCol>
                <a:gridCol w="1101126">
                  <a:extLst>
                    <a:ext uri="{9D8B030D-6E8A-4147-A177-3AD203B41FA5}">
                      <a16:colId xmlns:a16="http://schemas.microsoft.com/office/drawing/2014/main" val="719450681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643578728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32834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631722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33337"/>
              </p:ext>
            </p:extLst>
          </p:nvPr>
        </p:nvGraphicFramePr>
        <p:xfrm>
          <a:off x="3238083" y="4108659"/>
          <a:ext cx="72557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602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646470">
                  <a:extLst>
                    <a:ext uri="{9D8B030D-6E8A-4147-A177-3AD203B41FA5}">
                      <a16:colId xmlns:a16="http://schemas.microsoft.com/office/drawing/2014/main" val="236571609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44833623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862136027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039574562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27737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801882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544838" y="27925"/>
            <a:ext cx="4166873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char *nama1 = "AHMAD";</a:t>
            </a:r>
          </a:p>
          <a:p>
            <a:r>
              <a:rPr lang="sv-SE" sz="2143" dirty="0"/>
              <a:t>char *nama2 = "RIFDA";</a:t>
            </a:r>
            <a:endParaRPr lang="en-ID" sz="2143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58DD8A1-635A-F212-BFB6-03540D3F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38990"/>
              </p:ext>
            </p:extLst>
          </p:nvPr>
        </p:nvGraphicFramePr>
        <p:xfrm>
          <a:off x="4876800" y="807319"/>
          <a:ext cx="4354287" cy="1138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442A92-771E-9991-61CD-4F1C59155B15}"/>
              </a:ext>
            </a:extLst>
          </p:cNvPr>
          <p:cNvCxnSpPr>
            <a:endCxn id="4" idx="1"/>
          </p:cNvCxnSpPr>
          <p:nvPr/>
        </p:nvCxnSpPr>
        <p:spPr>
          <a:xfrm rot="10800000" flipV="1">
            <a:off x="3238084" y="1376533"/>
            <a:ext cx="1638717" cy="1566176"/>
          </a:xfrm>
          <a:prstGeom prst="bentConnector3">
            <a:avLst>
              <a:gd name="adj1" fmla="val 113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6C5BE6-320A-D823-720D-A1F3B015A0B4}"/>
              </a:ext>
            </a:extLst>
          </p:cNvPr>
          <p:cNvCxnSpPr>
            <a:endCxn id="5" idx="1"/>
          </p:cNvCxnSpPr>
          <p:nvPr/>
        </p:nvCxnSpPr>
        <p:spPr>
          <a:xfrm rot="5400000">
            <a:off x="2565997" y="2413801"/>
            <a:ext cx="2982891" cy="1638717"/>
          </a:xfrm>
          <a:prstGeom prst="bentConnector4">
            <a:avLst>
              <a:gd name="adj1" fmla="val 4154"/>
              <a:gd name="adj2" fmla="val 16000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5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33713"/>
              </p:ext>
            </p:extLst>
          </p:nvPr>
        </p:nvGraphicFramePr>
        <p:xfrm>
          <a:off x="3252598" y="3032041"/>
          <a:ext cx="7255744" cy="11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44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398444159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99101394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315419133"/>
                    </a:ext>
                  </a:extLst>
                </a:gridCol>
                <a:gridCol w="1101126">
                  <a:extLst>
                    <a:ext uri="{9D8B030D-6E8A-4147-A177-3AD203B41FA5}">
                      <a16:colId xmlns:a16="http://schemas.microsoft.com/office/drawing/2014/main" val="719450681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643578728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32834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631722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6762"/>
              </p:ext>
            </p:extLst>
          </p:nvPr>
        </p:nvGraphicFramePr>
        <p:xfrm>
          <a:off x="3252598" y="4776316"/>
          <a:ext cx="72557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602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646470">
                  <a:extLst>
                    <a:ext uri="{9D8B030D-6E8A-4147-A177-3AD203B41FA5}">
                      <a16:colId xmlns:a16="http://schemas.microsoft.com/office/drawing/2014/main" val="236571609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44833623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862136027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039574562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27737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801882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617410" y="347896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char *namax;</a:t>
            </a:r>
            <a:endParaRPr lang="en-ID" sz="2143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58DD8A1-635A-F212-BFB6-03540D3F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05211"/>
              </p:ext>
            </p:extLst>
          </p:nvPr>
        </p:nvGraphicFramePr>
        <p:xfrm>
          <a:off x="4891316" y="1059028"/>
          <a:ext cx="4354287" cy="1517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ccccccccc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undefined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50454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442A92-771E-9991-61CD-4F1C59155B15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3053665" y="1772715"/>
            <a:ext cx="2036584" cy="1638718"/>
          </a:xfrm>
          <a:prstGeom prst="bentConnector4">
            <a:avLst>
              <a:gd name="adj1" fmla="val -545"/>
              <a:gd name="adj2" fmla="val 113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6C5BE6-320A-D823-720D-A1F3B015A0B4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2362798" y="2863743"/>
            <a:ext cx="3418319" cy="1638718"/>
          </a:xfrm>
          <a:prstGeom prst="bentConnector4">
            <a:avLst>
              <a:gd name="adj1" fmla="val -621"/>
              <a:gd name="adj2" fmla="val 16709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3032041"/>
          <a:ext cx="7255744" cy="11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44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398444159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99101394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315419133"/>
                    </a:ext>
                  </a:extLst>
                </a:gridCol>
                <a:gridCol w="1101126">
                  <a:extLst>
                    <a:ext uri="{9D8B030D-6E8A-4147-A177-3AD203B41FA5}">
                      <a16:colId xmlns:a16="http://schemas.microsoft.com/office/drawing/2014/main" val="719450681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643578728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32834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631722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4776316"/>
          <a:ext cx="72557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602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646470">
                  <a:extLst>
                    <a:ext uri="{9D8B030D-6E8A-4147-A177-3AD203B41FA5}">
                      <a16:colId xmlns:a16="http://schemas.microsoft.com/office/drawing/2014/main" val="236571609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44833623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862136027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039574562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27737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801882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660953" y="260351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namax = nama1;</a:t>
            </a:r>
            <a:endParaRPr lang="en-ID" sz="2143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58DD8A1-635A-F212-BFB6-03540D3F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28859"/>
              </p:ext>
            </p:extLst>
          </p:nvPr>
        </p:nvGraphicFramePr>
        <p:xfrm>
          <a:off x="4891316" y="1059028"/>
          <a:ext cx="4354287" cy="1534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ccccccccc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50454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442A92-771E-9991-61CD-4F1C59155B15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3053665" y="1772715"/>
            <a:ext cx="2036584" cy="1638718"/>
          </a:xfrm>
          <a:prstGeom prst="bentConnector4">
            <a:avLst>
              <a:gd name="adj1" fmla="val -545"/>
              <a:gd name="adj2" fmla="val 113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6C5BE6-320A-D823-720D-A1F3B015A0B4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2362798" y="2863743"/>
            <a:ext cx="3418319" cy="1638718"/>
          </a:xfrm>
          <a:prstGeom prst="bentConnector4">
            <a:avLst>
              <a:gd name="adj1" fmla="val -621"/>
              <a:gd name="adj2" fmla="val 16709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A71200-2308-3F56-F59E-F991209BC2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2598" y="2365827"/>
            <a:ext cx="1638718" cy="1494408"/>
          </a:xfrm>
          <a:prstGeom prst="bentConnector3">
            <a:avLst>
              <a:gd name="adj1" fmla="val 14742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4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3032041"/>
          <a:ext cx="7255744" cy="11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44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398444159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99101394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315419133"/>
                    </a:ext>
                  </a:extLst>
                </a:gridCol>
                <a:gridCol w="1101126">
                  <a:extLst>
                    <a:ext uri="{9D8B030D-6E8A-4147-A177-3AD203B41FA5}">
                      <a16:colId xmlns:a16="http://schemas.microsoft.com/office/drawing/2014/main" val="719450681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643578728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32834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631722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4776316"/>
          <a:ext cx="72557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602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646470">
                  <a:extLst>
                    <a:ext uri="{9D8B030D-6E8A-4147-A177-3AD203B41FA5}">
                      <a16:colId xmlns:a16="http://schemas.microsoft.com/office/drawing/2014/main" val="236571609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44833623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862136027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039574562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27737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801882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660953" y="260351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nama1 = nama2;</a:t>
            </a:r>
            <a:endParaRPr lang="en-ID" sz="2143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58DD8A1-635A-F212-BFB6-03540D3F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63430"/>
              </p:ext>
            </p:extLst>
          </p:nvPr>
        </p:nvGraphicFramePr>
        <p:xfrm>
          <a:off x="4891316" y="1059028"/>
          <a:ext cx="4354287" cy="1534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ccccccccc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50454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6C5BE6-320A-D823-720D-A1F3B015A0B4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2362798" y="2863743"/>
            <a:ext cx="3418319" cy="1638718"/>
          </a:xfrm>
          <a:prstGeom prst="bentConnector4">
            <a:avLst>
              <a:gd name="adj1" fmla="val -621"/>
              <a:gd name="adj2" fmla="val 16709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A71200-2308-3F56-F59E-F991209BC2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2598" y="2365827"/>
            <a:ext cx="1638718" cy="1494408"/>
          </a:xfrm>
          <a:prstGeom prst="bentConnector3">
            <a:avLst>
              <a:gd name="adj1" fmla="val 14742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590569-AA04-D39E-D0B9-8830C4ADCA1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2181369" y="2682315"/>
            <a:ext cx="3781176" cy="1638718"/>
          </a:xfrm>
          <a:prstGeom prst="bentConnector4">
            <a:avLst>
              <a:gd name="adj1" fmla="val 399"/>
              <a:gd name="adj2" fmla="val 2290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15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DF96C-4F3F-543A-DE54-037F1A02856A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3032041"/>
          <a:ext cx="7255744" cy="11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44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16431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398444159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99101394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315419133"/>
                    </a:ext>
                  </a:extLst>
                </a:gridCol>
                <a:gridCol w="1101126">
                  <a:extLst>
                    <a:ext uri="{9D8B030D-6E8A-4147-A177-3AD203B41FA5}">
                      <a16:colId xmlns:a16="http://schemas.microsoft.com/office/drawing/2014/main" val="719450681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643578728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328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32834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631722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509C4-EBF7-A5EF-F839-AD7BBD52710C}"/>
              </a:ext>
            </a:extLst>
          </p:cNvPr>
          <p:cNvGraphicFramePr>
            <a:graphicFrameLocks noGrp="1"/>
          </p:cNvGraphicFramePr>
          <p:nvPr/>
        </p:nvGraphicFramePr>
        <p:xfrm>
          <a:off x="3252598" y="4776316"/>
          <a:ext cx="72557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602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646470">
                  <a:extLst>
                    <a:ext uri="{9D8B030D-6E8A-4147-A177-3AD203B41FA5}">
                      <a16:colId xmlns:a16="http://schemas.microsoft.com/office/drawing/2014/main" val="236571609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448336233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1862136027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039574562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427737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6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‘I’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801882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DAA1AE-2BD1-992B-47CA-1CB5843323E4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787CC-9E67-217A-BE97-70F60E35072A}"/>
              </a:ext>
            </a:extLst>
          </p:cNvPr>
          <p:cNvSpPr txBox="1"/>
          <p:nvPr/>
        </p:nvSpPr>
        <p:spPr>
          <a:xfrm flipH="1">
            <a:off x="5660953" y="260351"/>
            <a:ext cx="4166873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nama2 = namax;</a:t>
            </a:r>
            <a:endParaRPr lang="en-ID" sz="2143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58DD8A1-635A-F212-BFB6-03540D3F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82210"/>
              </p:ext>
            </p:extLst>
          </p:nvPr>
        </p:nvGraphicFramePr>
        <p:xfrm>
          <a:off x="4891316" y="1059028"/>
          <a:ext cx="4354287" cy="1534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ccccccccc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012345ab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50454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6C5BE6-320A-D823-720D-A1F3B015A0B4}"/>
              </a:ext>
            </a:extLst>
          </p:cNvPr>
          <p:cNvCxnSpPr>
            <a:cxnSpLocks/>
          </p:cNvCxnSpPr>
          <p:nvPr/>
        </p:nvCxnSpPr>
        <p:spPr>
          <a:xfrm rot="5400000">
            <a:off x="3128809" y="2097730"/>
            <a:ext cx="1886296" cy="1638720"/>
          </a:xfrm>
          <a:prstGeom prst="bentConnector3">
            <a:avLst>
              <a:gd name="adj1" fmla="val 15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A71200-2308-3F56-F59E-F991209BC2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2598" y="2365827"/>
            <a:ext cx="1638718" cy="1494408"/>
          </a:xfrm>
          <a:prstGeom prst="bentConnector3">
            <a:avLst>
              <a:gd name="adj1" fmla="val 14742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590569-AA04-D39E-D0B9-8830C4ADCA1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2181369" y="2682315"/>
            <a:ext cx="3781176" cy="1638718"/>
          </a:xfrm>
          <a:prstGeom prst="bentConnector4">
            <a:avLst>
              <a:gd name="adj1" fmla="val 399"/>
              <a:gd name="adj2" fmla="val 2290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0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461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5:</a:t>
            </a:r>
          </a:p>
          <a:p>
            <a:r>
              <a:rPr lang="pt-BR" sz="4199" dirty="0"/>
              <a:t>SEMULA : </a:t>
            </a:r>
          </a:p>
          <a:p>
            <a:r>
              <a:rPr lang="pt-BR" sz="4199" dirty="0"/>
              <a:t>nama1 --&gt; AHMAD</a:t>
            </a:r>
          </a:p>
          <a:p>
            <a:r>
              <a:rPr lang="pt-BR" sz="4199" dirty="0"/>
              <a:t>nama2 --&gt; RIFDA</a:t>
            </a:r>
          </a:p>
          <a:p>
            <a:r>
              <a:rPr lang="pt-BR" sz="4199" dirty="0"/>
              <a:t>KINI : </a:t>
            </a:r>
          </a:p>
          <a:p>
            <a:r>
              <a:rPr lang="pt-BR" sz="4199" dirty="0"/>
              <a:t>nama1 --&gt; RIFDA</a:t>
            </a:r>
          </a:p>
          <a:p>
            <a:r>
              <a:rPr lang="pt-BR" sz="4199" dirty="0"/>
              <a:t>nama2 --&gt; AHMAD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36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 err="1"/>
              <a:t>Analisis</a:t>
            </a:r>
            <a:r>
              <a:rPr lang="en-US" sz="4199" b="1" dirty="0"/>
              <a:t>:</a:t>
            </a:r>
          </a:p>
          <a:p>
            <a:r>
              <a:rPr lang="pt-BR" sz="4199" dirty="0"/>
              <a:t>Pada nomer 4 adalah menukar dua buah string menggunakan fungsi strcpy().</a:t>
            </a:r>
          </a:p>
          <a:p>
            <a:r>
              <a:rPr lang="pt-BR" sz="4199" dirty="0"/>
              <a:t>Sedangkan pada nomer 5 adalah menukar dua buah string menggunakan pointer.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3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45419-C570-2965-1700-41B09362E065}"/>
              </a:ext>
            </a:extLst>
          </p:cNvPr>
          <p:cNvSpPr txBox="1"/>
          <p:nvPr/>
        </p:nvSpPr>
        <p:spPr>
          <a:xfrm>
            <a:off x="1484289" y="334513"/>
            <a:ext cx="8479190" cy="396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1:</a:t>
            </a:r>
          </a:p>
          <a:p>
            <a:r>
              <a:rPr lang="en-ID" sz="4199" dirty="0"/>
              <a:t>Alamat x 		= 012345ab</a:t>
            </a:r>
          </a:p>
          <a:p>
            <a:r>
              <a:rPr lang="en-ID" sz="4199" dirty="0"/>
              <a:t>Isi </a:t>
            </a:r>
            <a:r>
              <a:rPr lang="en-ID" sz="4199" dirty="0" err="1"/>
              <a:t>px</a:t>
            </a:r>
            <a:r>
              <a:rPr lang="en-ID" sz="4199" dirty="0"/>
              <a:t>			= 012345ab</a:t>
            </a:r>
          </a:p>
          <a:p>
            <a:r>
              <a:rPr lang="en-ID" sz="4199" dirty="0"/>
              <a:t>Isi x				= 87</a:t>
            </a:r>
          </a:p>
          <a:p>
            <a:r>
              <a:rPr lang="en-ID" sz="4199" dirty="0"/>
              <a:t>Nilai yang </a:t>
            </a:r>
            <a:r>
              <a:rPr lang="en-ID" sz="4199" dirty="0" err="1"/>
              <a:t>ditunjuk</a:t>
            </a:r>
            <a:r>
              <a:rPr lang="en-ID" sz="4199" dirty="0"/>
              <a:t> oleh </a:t>
            </a:r>
            <a:r>
              <a:rPr lang="en-ID" sz="4199" dirty="0" err="1"/>
              <a:t>px</a:t>
            </a:r>
            <a:r>
              <a:rPr lang="en-ID" sz="4199" dirty="0"/>
              <a:t> = 87</a:t>
            </a:r>
          </a:p>
          <a:p>
            <a:r>
              <a:rPr lang="en-ID" sz="4199" dirty="0"/>
              <a:t>Nilai y 			= 87</a:t>
            </a:r>
            <a:endParaRPr lang="en-ID" sz="214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A07AC-4C1C-5D26-0016-C22E08475A00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43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3F8066-5B75-8E05-4FFC-2A03FC324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5146"/>
              </p:ext>
            </p:extLst>
          </p:nvPr>
        </p:nvGraphicFramePr>
        <p:xfrm>
          <a:off x="1174017" y="765858"/>
          <a:ext cx="4542597" cy="480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  <a:tr h="2513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0ab43221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44733047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87E41D-087A-98E0-EF07-D0144223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11581"/>
              </p:ext>
            </p:extLst>
          </p:nvPr>
        </p:nvGraphicFramePr>
        <p:xfrm>
          <a:off x="7929491" y="85498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1C344C-C324-2B92-5AD0-2B31D8D89B60}"/>
              </a:ext>
            </a:extLst>
          </p:cNvPr>
          <p:cNvSpPr txBox="1"/>
          <p:nvPr/>
        </p:nvSpPr>
        <p:spPr>
          <a:xfrm flipH="1">
            <a:off x="4746552" y="0"/>
            <a:ext cx="5427961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int nilai[10]={86,75,98,66,56,76,80,95,70,60};</a:t>
            </a:r>
          </a:p>
          <a:p>
            <a:r>
              <a:rPr lang="sv-SE" sz="2143" dirty="0"/>
              <a:t>int index, *ip;</a:t>
            </a:r>
            <a:endParaRPr lang="en-ID" sz="214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C70B-ABAE-8FAD-7E38-F42ECF22558B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85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3F8066-5B75-8E05-4FFC-2A03FC324756}"/>
              </a:ext>
            </a:extLst>
          </p:cNvPr>
          <p:cNvGraphicFramePr>
            <a:graphicFrameLocks noGrp="1"/>
          </p:cNvGraphicFramePr>
          <p:nvPr/>
        </p:nvGraphicFramePr>
        <p:xfrm>
          <a:off x="1174017" y="765858"/>
          <a:ext cx="4542597" cy="480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  <a:tr h="2513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0ab43221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44733047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87E41D-087A-98E0-EF07-D014422394FC}"/>
              </a:ext>
            </a:extLst>
          </p:cNvPr>
          <p:cNvGraphicFramePr>
            <a:graphicFrameLocks noGrp="1"/>
          </p:cNvGraphicFramePr>
          <p:nvPr/>
        </p:nvGraphicFramePr>
        <p:xfrm>
          <a:off x="7929491" y="854985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1C344C-C324-2B92-5AD0-2B31D8D89B60}"/>
              </a:ext>
            </a:extLst>
          </p:cNvPr>
          <p:cNvSpPr txBox="1"/>
          <p:nvPr/>
        </p:nvSpPr>
        <p:spPr>
          <a:xfrm flipH="1">
            <a:off x="4746552" y="0"/>
            <a:ext cx="542796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ip = nilai;</a:t>
            </a:r>
            <a:endParaRPr lang="en-ID" sz="214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C70B-ABAE-8FAD-7E38-F42ECF22558B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D159134-5543-4D79-44DA-088868A1C69D}"/>
              </a:ext>
            </a:extLst>
          </p:cNvPr>
          <p:cNvCxnSpPr/>
          <p:nvPr/>
        </p:nvCxnSpPr>
        <p:spPr>
          <a:xfrm rot="10800000">
            <a:off x="5716615" y="1335315"/>
            <a:ext cx="2212877" cy="1161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28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6:</a:t>
            </a:r>
          </a:p>
          <a:p>
            <a:r>
              <a:rPr lang="pt-BR" sz="2000" dirty="0"/>
              <a:t>Mencetak menggunakan array</a:t>
            </a:r>
          </a:p>
          <a:p>
            <a:r>
              <a:rPr lang="pt-BR" sz="2000" dirty="0"/>
              <a:t>Daftar nilai siswa</a:t>
            </a:r>
          </a:p>
          <a:p>
            <a:endParaRPr lang="pt-BR" sz="20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 86 75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98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56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80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60</a:t>
            </a:r>
            <a:endParaRPr lang="en-ID" sz="2000" b="0" i="0" u="none" strike="noStrike" dirty="0">
              <a:effectLst/>
            </a:endParaRPr>
          </a:p>
          <a:p>
            <a:endParaRPr lang="pt-BR" sz="2000" dirty="0"/>
          </a:p>
          <a:p>
            <a:r>
              <a:rPr lang="en-ID" sz="2000" dirty="0" err="1"/>
              <a:t>Mencetak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pointer dan index</a:t>
            </a:r>
          </a:p>
          <a:p>
            <a:r>
              <a:rPr lang="en-ID" sz="2000" dirty="0"/>
              <a:t>Daftar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siswa</a:t>
            </a:r>
            <a:endParaRPr lang="en-ID" sz="2000" dirty="0"/>
          </a:p>
          <a:p>
            <a:endParaRPr lang="en-ID" sz="2000" dirty="0"/>
          </a:p>
          <a:p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86 75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98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56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80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60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ID" sz="2000" dirty="0" err="1"/>
              <a:t>Mencetak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pointer</a:t>
            </a:r>
          </a:p>
          <a:p>
            <a:r>
              <a:rPr lang="en-ID" sz="2000" dirty="0"/>
              <a:t>Daftar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siswa</a:t>
            </a:r>
            <a:endParaRPr lang="en-ID" sz="2000" dirty="0"/>
          </a:p>
          <a:p>
            <a:endParaRPr lang="en-ID" sz="2000" dirty="0"/>
          </a:p>
          <a:p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86 75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98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56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76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80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95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70</a:t>
            </a:r>
            <a:r>
              <a:rPr lang="en-ID" sz="2000" dirty="0"/>
              <a:t> 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</a:rPr>
              <a:t>60</a:t>
            </a: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7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Analisis</a:t>
            </a:r>
            <a:r>
              <a:rPr lang="en-US" sz="3200" b="1" dirty="0"/>
              <a:t>:</a:t>
            </a:r>
          </a:p>
          <a:p>
            <a:r>
              <a:rPr lang="pt-BR" sz="2000" dirty="0"/>
              <a:t>Pada looping pertama, untuk mengakses elemen-elemen dari array menggunakan index yang nilainya menambah setiap perulangan. Pada looping kedua, untuk mengakses elemen-elemen dari array menggunakan nama variabel dari array kemudian ditambah oleh variabel yang nilainya selalu menambah setiap perulangannya. Pada looping ketiga, untuk mengakses elemen-elemen dari array menggunakan pointer yang nilainya selalu menambah setiap perulangannya.</a:t>
            </a:r>
          </a:p>
          <a:p>
            <a:endParaRPr lang="pt-BR" sz="2000" dirty="0"/>
          </a:p>
          <a:p>
            <a:r>
              <a:rPr lang="en-US" sz="3200" b="1" dirty="0">
                <a:solidFill>
                  <a:srgbClr val="000000"/>
                </a:solidFill>
              </a:rPr>
              <a:t>Kesimpulan: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ID" sz="2000" b="0" i="0" u="none" strike="noStrike" kern="120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20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kern="1200" dirty="0" err="1">
                <a:solidFill>
                  <a:srgbClr val="000000"/>
                </a:solidFill>
                <a:effectLst/>
              </a:rPr>
              <a:t>mengakses</a:t>
            </a:r>
            <a:r>
              <a:rPr lang="en-ID" sz="20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kern="120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sz="2000" dirty="0" err="1">
                <a:solidFill>
                  <a:srgbClr val="000000"/>
                </a:solidFill>
              </a:rPr>
              <a:t>-elemen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dari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suatu</a:t>
            </a:r>
            <a:r>
              <a:rPr lang="en-ID" sz="2000" dirty="0">
                <a:solidFill>
                  <a:srgbClr val="000000"/>
                </a:solidFill>
              </a:rPr>
              <a:t> array </a:t>
            </a:r>
            <a:r>
              <a:rPr lang="en-ID" sz="2000" dirty="0" err="1">
                <a:solidFill>
                  <a:srgbClr val="000000"/>
                </a:solidFill>
              </a:rPr>
              <a:t>ada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tiga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cara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yaitu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dengan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mengakses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indeksnya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menggunakan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nama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variabel</a:t>
            </a:r>
            <a:r>
              <a:rPr lang="en-ID" sz="2000" dirty="0">
                <a:solidFill>
                  <a:srgbClr val="000000"/>
                </a:solidFill>
              </a:rPr>
              <a:t> array yang </a:t>
            </a:r>
            <a:r>
              <a:rPr lang="en-ID" sz="2000" dirty="0" err="1">
                <a:solidFill>
                  <a:srgbClr val="000000"/>
                </a:solidFill>
              </a:rPr>
              <a:t>ditambah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dengan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variabel</a:t>
            </a:r>
            <a:r>
              <a:rPr lang="en-ID" sz="2000" dirty="0">
                <a:solidFill>
                  <a:srgbClr val="000000"/>
                </a:solidFill>
              </a:rPr>
              <a:t> lain, dan </a:t>
            </a:r>
            <a:r>
              <a:rPr lang="en-ID" sz="2000" dirty="0" err="1">
                <a:solidFill>
                  <a:srgbClr val="000000"/>
                </a:solidFill>
              </a:rPr>
              <a:t>menggunakan</a:t>
            </a:r>
            <a:r>
              <a:rPr lang="en-ID" sz="2000" dirty="0">
                <a:solidFill>
                  <a:srgbClr val="000000"/>
                </a:solidFill>
              </a:rPr>
              <a:t> pointer.</a:t>
            </a:r>
            <a:endParaRPr lang="en-US" sz="2000" b="0" i="0" u="none" strike="noStrike" kern="1200" dirty="0">
              <a:solidFill>
                <a:srgbClr val="000000"/>
              </a:solidFill>
              <a:effectLst/>
            </a:endParaRP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F91393-D401-D908-DBDC-F27BFD45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52549"/>
              </p:ext>
            </p:extLst>
          </p:nvPr>
        </p:nvGraphicFramePr>
        <p:xfrm>
          <a:off x="4587208" y="1349315"/>
          <a:ext cx="4354287" cy="758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text_pointer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06C5AA-BBCE-A7CC-C882-E5294928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37285"/>
              </p:ext>
            </p:extLst>
          </p:nvPr>
        </p:nvGraphicFramePr>
        <p:xfrm>
          <a:off x="1917283" y="3167808"/>
          <a:ext cx="9694144" cy="12318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7733">
                  <a:extLst>
                    <a:ext uri="{9D8B030D-6E8A-4147-A177-3AD203B41FA5}">
                      <a16:colId xmlns:a16="http://schemas.microsoft.com/office/drawing/2014/main" val="1345923082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3881032185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3147212040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1695908262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3482497039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1146394704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1215008606"/>
                    </a:ext>
                  </a:extLst>
                </a:gridCol>
                <a:gridCol w="555457">
                  <a:extLst>
                    <a:ext uri="{9D8B030D-6E8A-4147-A177-3AD203B41FA5}">
                      <a16:colId xmlns:a16="http://schemas.microsoft.com/office/drawing/2014/main" val="2102697090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1161796130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3695494295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3475213211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924984344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2695544895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2010291968"/>
                    </a:ext>
                  </a:extLst>
                </a:gridCol>
                <a:gridCol w="555458">
                  <a:extLst>
                    <a:ext uri="{9D8B030D-6E8A-4147-A177-3AD203B41FA5}">
                      <a16:colId xmlns:a16="http://schemas.microsoft.com/office/drawing/2014/main" val="1876345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gridSpan="14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sz="1900" dirty="0">
                        <a:solidFill>
                          <a:schemeClr val="bg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995665476"/>
                  </a:ext>
                </a:extLst>
              </a:tr>
              <a:tr h="4231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0ab12345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972276192"/>
                  </a:ext>
                </a:extLst>
              </a:tr>
              <a:tr h="4231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 ‘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‘m’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‘n’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‘n’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‘!’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en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48511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8BD7E8-3F9D-B0CE-4B6A-BFC4E2758FAB}"/>
              </a:ext>
            </a:extLst>
          </p:cNvPr>
          <p:cNvSpPr txBox="1"/>
          <p:nvPr/>
        </p:nvSpPr>
        <p:spPr>
          <a:xfrm flipH="1">
            <a:off x="4050372" y="310354"/>
            <a:ext cx="542796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char *</a:t>
            </a:r>
            <a:r>
              <a:rPr lang="en-US" sz="2143" dirty="0" err="1"/>
              <a:t>text_pointer</a:t>
            </a:r>
            <a:r>
              <a:rPr lang="en-US" sz="2143" dirty="0"/>
              <a:t> = "Good morning!";</a:t>
            </a:r>
            <a:endParaRPr lang="en-ID" sz="2143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E19D2B-BC9D-F85D-8597-E63EAB63052A}"/>
              </a:ext>
            </a:extLst>
          </p:cNvPr>
          <p:cNvCxnSpPr>
            <a:endCxn id="6" idx="1"/>
          </p:cNvCxnSpPr>
          <p:nvPr/>
        </p:nvCxnSpPr>
        <p:spPr>
          <a:xfrm rot="10800000" flipV="1">
            <a:off x="1917284" y="1886854"/>
            <a:ext cx="2669233" cy="1896899"/>
          </a:xfrm>
          <a:prstGeom prst="bentConnector3">
            <a:avLst>
              <a:gd name="adj1" fmla="val 1085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EB7DA-9752-93E7-0BF8-FAF27B06DF51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45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7:</a:t>
            </a:r>
          </a:p>
          <a:p>
            <a:r>
              <a:rPr lang="en-US" sz="2800" dirty="0"/>
              <a:t>Good morning!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7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Penjelasan</a:t>
            </a:r>
            <a:r>
              <a:rPr lang="en-US" sz="3200" b="1" dirty="0"/>
              <a:t>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Program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output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suatu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string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cara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looping pointer.</a:t>
            </a: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7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56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498F7-98CC-73EF-4CCE-1ED6E1ECF08F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8</a:t>
            </a:r>
            <a:endParaRPr lang="en-ID" sz="2143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D9CAF-B2F3-5F9A-A384-55194CA0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850"/>
              </p:ext>
            </p:extLst>
          </p:nvPr>
        </p:nvGraphicFramePr>
        <p:xfrm>
          <a:off x="1362702" y="1839915"/>
          <a:ext cx="4542597" cy="44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BB5DB-8C5E-47CE-EEC4-78419822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2167"/>
              </p:ext>
            </p:extLst>
          </p:nvPr>
        </p:nvGraphicFramePr>
        <p:xfrm>
          <a:off x="7200106" y="1839915"/>
          <a:ext cx="4542597" cy="44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16880-3CEF-4AEB-D1F8-C97387249FD1}"/>
              </a:ext>
            </a:extLst>
          </p:cNvPr>
          <p:cNvSpPr txBox="1"/>
          <p:nvPr/>
        </p:nvSpPr>
        <p:spPr>
          <a:xfrm flipH="1">
            <a:off x="4050372" y="310354"/>
            <a:ext cx="542796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array1[10], array2[10];</a:t>
            </a:r>
            <a:endParaRPr lang="en-ID" sz="2143" dirty="0"/>
          </a:p>
        </p:txBody>
      </p:sp>
    </p:spTree>
    <p:extLst>
      <p:ext uri="{BB962C8B-B14F-4D97-AF65-F5344CB8AC3E}">
        <p14:creationId xmlns:p14="http://schemas.microsoft.com/office/powerpoint/2010/main" val="441315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498F7-98CC-73EF-4CCE-1ED6E1ECF08F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8</a:t>
            </a:r>
            <a:endParaRPr lang="en-ID" sz="2143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D9CAF-B2F3-5F9A-A384-55194CA0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6818"/>
              </p:ext>
            </p:extLst>
          </p:nvPr>
        </p:nvGraphicFramePr>
        <p:xfrm>
          <a:off x="1144988" y="1810886"/>
          <a:ext cx="4921983" cy="511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Array1[10] (array[9] + 1)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942124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BB5DB-8C5E-47CE-EEC4-78419822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62706"/>
              </p:ext>
            </p:extLst>
          </p:nvPr>
        </p:nvGraphicFramePr>
        <p:xfrm>
          <a:off x="7751830" y="2163681"/>
          <a:ext cx="4542597" cy="44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01234603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01234604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01234606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array2[7]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7682324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01234607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array2[8]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88546166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01234608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array2[9]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42227146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16880-3CEF-4AEB-D1F8-C97387249FD1}"/>
              </a:ext>
            </a:extLst>
          </p:cNvPr>
          <p:cNvSpPr txBox="1"/>
          <p:nvPr/>
        </p:nvSpPr>
        <p:spPr>
          <a:xfrm flipH="1">
            <a:off x="1598945" y="365727"/>
            <a:ext cx="5427961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*ip1, *ip2 = array2;</a:t>
            </a:r>
          </a:p>
          <a:p>
            <a:r>
              <a:rPr lang="en-US" sz="2143" dirty="0"/>
              <a:t>int *</a:t>
            </a:r>
            <a:r>
              <a:rPr lang="en-US" sz="2143" dirty="0" err="1"/>
              <a:t>akhir</a:t>
            </a:r>
            <a:r>
              <a:rPr lang="en-US" sz="2143" dirty="0"/>
              <a:t> = &amp;array1[10];</a:t>
            </a:r>
            <a:endParaRPr lang="en-ID" sz="2143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58332607-3E86-06CE-8E9B-B52BC6F0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491"/>
              </p:ext>
            </p:extLst>
          </p:nvPr>
        </p:nvGraphicFramePr>
        <p:xfrm>
          <a:off x="6342745" y="179788"/>
          <a:ext cx="4354287" cy="1534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62133139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63968838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2018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aaaaaaaa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bbbbbbb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012345ff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ccccccccc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akhir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5045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191F39-AE57-95C9-0FE0-52DE3498BC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61158" y="1153473"/>
            <a:ext cx="1669143" cy="1597395"/>
          </a:xfrm>
          <a:prstGeom prst="bentConnector3">
            <a:avLst>
              <a:gd name="adj1" fmla="val -4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B50919-D8CE-CA73-F0D9-B55159FC2B6D}"/>
              </a:ext>
            </a:extLst>
          </p:cNvPr>
          <p:cNvCxnSpPr>
            <a:cxnSpLocks/>
          </p:cNvCxnSpPr>
          <p:nvPr/>
        </p:nvCxnSpPr>
        <p:spPr>
          <a:xfrm rot="5400000">
            <a:off x="3599544" y="3933370"/>
            <a:ext cx="5210628" cy="275774"/>
          </a:xfrm>
          <a:prstGeom prst="bentConnector3">
            <a:avLst>
              <a:gd name="adj1" fmla="val 10013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1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Penjelasan</a:t>
            </a:r>
            <a:r>
              <a:rPr lang="en-US" sz="3200" b="1" dirty="0"/>
              <a:t>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tersebut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adalah</a:t>
            </a:r>
            <a:r>
              <a:rPr lang="en-US" sz="2800" dirty="0">
                <a:solidFill>
                  <a:srgbClr val="000000"/>
                </a:solidFill>
              </a:rPr>
              <a:t> program </a:t>
            </a:r>
            <a:r>
              <a:rPr lang="en-US" sz="2800" dirty="0" err="1">
                <a:solidFill>
                  <a:srgbClr val="000000"/>
                </a:solidFill>
              </a:rPr>
              <a:t>menukar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isi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dari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dua</a:t>
            </a:r>
            <a:r>
              <a:rPr lang="en-US" sz="2800" dirty="0">
                <a:solidFill>
                  <a:srgbClr val="000000"/>
                </a:solidFill>
              </a:rPr>
              <a:t> array, </a:t>
            </a:r>
            <a:r>
              <a:rPr lang="en-US" sz="2800" dirty="0" err="1">
                <a:solidFill>
                  <a:srgbClr val="000000"/>
                </a:solidFill>
              </a:rPr>
              <a:t>yaitu</a:t>
            </a:r>
            <a:r>
              <a:rPr lang="en-US" sz="2800" dirty="0">
                <a:solidFill>
                  <a:srgbClr val="000000"/>
                </a:solidFill>
              </a:rPr>
              <a:t> array1 dan array2.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8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4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4C7DB6-14BC-BE44-2E63-3DD44295C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0616"/>
              </p:ext>
            </p:extLst>
          </p:nvPr>
        </p:nvGraphicFramePr>
        <p:xfrm>
          <a:off x="1115840" y="464601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C03837-ABFB-09E9-8EBF-21EFD878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61536"/>
              </p:ext>
            </p:extLst>
          </p:nvPr>
        </p:nvGraphicFramePr>
        <p:xfrm>
          <a:off x="7534619" y="464601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C04E01-F064-B30C-73FD-513C0964F7A9}"/>
              </a:ext>
            </a:extLst>
          </p:cNvPr>
          <p:cNvCxnSpPr/>
          <p:nvPr/>
        </p:nvCxnSpPr>
        <p:spPr>
          <a:xfrm flipV="1">
            <a:off x="800717" y="1774376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A2FC856-A267-7077-D48E-6727BFDDD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79712"/>
              </p:ext>
            </p:extLst>
          </p:nvPr>
        </p:nvGraphicFramePr>
        <p:xfrm>
          <a:off x="1115840" y="2323498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F3C2EE7-AA11-2379-A798-7D6D1BED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43765"/>
              </p:ext>
            </p:extLst>
          </p:nvPr>
        </p:nvGraphicFramePr>
        <p:xfrm>
          <a:off x="7534619" y="2323498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E32CF0-09FA-A1F9-8A9E-816386B4AA80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5658437" y="2894269"/>
            <a:ext cx="1876184" cy="304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C82C1E5-542F-7ABD-390A-7F8F699016F1}"/>
              </a:ext>
            </a:extLst>
          </p:cNvPr>
          <p:cNvCxnSpPr/>
          <p:nvPr/>
        </p:nvCxnSpPr>
        <p:spPr>
          <a:xfrm rot="10800000">
            <a:off x="5658437" y="3257870"/>
            <a:ext cx="1876183" cy="133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048F8B-669E-8522-17BE-7770EBE67E81}"/>
              </a:ext>
            </a:extLst>
          </p:cNvPr>
          <p:cNvCxnSpPr/>
          <p:nvPr/>
        </p:nvCxnSpPr>
        <p:spPr>
          <a:xfrm flipV="1">
            <a:off x="800717" y="3615695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AB0189C-42A6-2A5B-ED09-8A504E7A6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51130"/>
              </p:ext>
            </p:extLst>
          </p:nvPr>
        </p:nvGraphicFramePr>
        <p:xfrm>
          <a:off x="1275825" y="4253409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C1490135-11B0-73A3-DB95-305418725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40662"/>
              </p:ext>
            </p:extLst>
          </p:nvPr>
        </p:nvGraphicFramePr>
        <p:xfrm>
          <a:off x="7694604" y="4253409"/>
          <a:ext cx="4974069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aaaaaa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bbbbbb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68033157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4E0C02-8C5E-6ABC-C2EB-0A120B6C28CD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5818422" y="4824180"/>
            <a:ext cx="1876184" cy="304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9A000B-832A-9F6C-8195-DE9CEBF13092}"/>
              </a:ext>
            </a:extLst>
          </p:cNvPr>
          <p:cNvCxnSpPr/>
          <p:nvPr/>
        </p:nvCxnSpPr>
        <p:spPr>
          <a:xfrm rot="10800000">
            <a:off x="5818422" y="5187782"/>
            <a:ext cx="1876183" cy="133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0E322D-ED15-E02C-C9F4-B0033EAE73CA}"/>
              </a:ext>
            </a:extLst>
          </p:cNvPr>
          <p:cNvSpPr txBox="1"/>
          <p:nvPr/>
        </p:nvSpPr>
        <p:spPr>
          <a:xfrm>
            <a:off x="5178482" y="46041"/>
            <a:ext cx="381054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z = 20, s = 30, *</a:t>
            </a:r>
            <a:r>
              <a:rPr lang="en-US" sz="2143" dirty="0" err="1"/>
              <a:t>pz</a:t>
            </a:r>
            <a:r>
              <a:rPr lang="en-US" sz="2143" dirty="0"/>
              <a:t>, *</a:t>
            </a:r>
            <a:r>
              <a:rPr lang="en-US" sz="2143" dirty="0" err="1"/>
              <a:t>ps</a:t>
            </a:r>
            <a:r>
              <a:rPr lang="en-US" sz="2143" dirty="0"/>
              <a:t>;</a:t>
            </a:r>
            <a:endParaRPr lang="en-ID" sz="214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C7792-64A3-945E-ED6C-449C21B922B4}"/>
              </a:ext>
            </a:extLst>
          </p:cNvPr>
          <p:cNvSpPr txBox="1"/>
          <p:nvPr/>
        </p:nvSpPr>
        <p:spPr>
          <a:xfrm>
            <a:off x="5818421" y="1846578"/>
            <a:ext cx="3810545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pz</a:t>
            </a:r>
            <a:r>
              <a:rPr lang="en-US" sz="2143" dirty="0"/>
              <a:t> = &amp;z;</a:t>
            </a:r>
          </a:p>
          <a:p>
            <a:r>
              <a:rPr lang="en-US" sz="2143" dirty="0" err="1"/>
              <a:t>ps</a:t>
            </a:r>
            <a:r>
              <a:rPr lang="en-US" sz="2143" dirty="0"/>
              <a:t> = &amp;s;</a:t>
            </a:r>
            <a:endParaRPr lang="en-ID" sz="214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25BC6-E651-6510-F127-DEF9AE342CB3}"/>
              </a:ext>
            </a:extLst>
          </p:cNvPr>
          <p:cNvSpPr txBox="1"/>
          <p:nvPr/>
        </p:nvSpPr>
        <p:spPr>
          <a:xfrm>
            <a:off x="5658437" y="3820264"/>
            <a:ext cx="381054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*</a:t>
            </a:r>
            <a:r>
              <a:rPr lang="en-US" sz="2143" dirty="0" err="1"/>
              <a:t>pz</a:t>
            </a:r>
            <a:r>
              <a:rPr lang="en-US" sz="2143" dirty="0"/>
              <a:t> += *</a:t>
            </a:r>
            <a:r>
              <a:rPr lang="en-US" sz="2143" dirty="0" err="1"/>
              <a:t>ps</a:t>
            </a:r>
            <a:r>
              <a:rPr lang="en-US" sz="2143" dirty="0"/>
              <a:t>;</a:t>
            </a:r>
            <a:endParaRPr lang="en-ID" sz="214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0747C-A8AE-40FD-0287-1740CFD1178B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63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5D79D-D0E0-04A4-3640-F10D41A2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594457"/>
            <a:ext cx="10388794" cy="6024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EE818-7E94-A70F-8277-B6195E1DFFD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9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57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CD1-2442-F317-BE78-3F8D3A34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43" y="2903889"/>
            <a:ext cx="10289927" cy="1391534"/>
          </a:xfrm>
        </p:spPr>
        <p:txBody>
          <a:bodyPr>
            <a:normAutofit fontScale="90000"/>
          </a:bodyPr>
          <a:lstStyle/>
          <a:p>
            <a:r>
              <a:rPr lang="en-US" sz="10078" b="1" dirty="0" err="1"/>
              <a:t>Praktikum</a:t>
            </a:r>
            <a:r>
              <a:rPr lang="en-US" sz="10078" b="1" dirty="0"/>
              <a:t> 8.3 Pointer</a:t>
            </a:r>
            <a:endParaRPr lang="en-ID" sz="10078" b="1" dirty="0"/>
          </a:p>
        </p:txBody>
      </p:sp>
    </p:spTree>
    <p:extLst>
      <p:ext uri="{BB962C8B-B14F-4D97-AF65-F5344CB8AC3E}">
        <p14:creationId xmlns:p14="http://schemas.microsoft.com/office/powerpoint/2010/main" val="1926215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3802743" y="48464"/>
            <a:ext cx="7794170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static char *days[] = {"Sun", "Mon", "Tues", "</a:t>
            </a:r>
            <a:r>
              <a:rPr lang="en-US" sz="2143" dirty="0" err="1"/>
              <a:t>Wed","Thu</a:t>
            </a:r>
            <a:r>
              <a:rPr lang="en-US" sz="2143" dirty="0"/>
              <a:t>",</a:t>
            </a:r>
          </a:p>
          <a:p>
            <a:r>
              <a:rPr lang="en-US" sz="2143" dirty="0"/>
              <a:t>"Fri", "Sat"};</a:t>
            </a:r>
            <a:endParaRPr lang="en-ID" sz="2143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74E50A-6C6F-E6C2-BED1-5D1551DD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8717"/>
              </p:ext>
            </p:extLst>
          </p:nvPr>
        </p:nvGraphicFramePr>
        <p:xfrm>
          <a:off x="4207502" y="1477057"/>
          <a:ext cx="4921983" cy="320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“Sun”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“Mon”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“Tues”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*days[2]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96525137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“Wed”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*days[3]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12368771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“Thu”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*days[4]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93934960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“Fri”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*days[5]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55577452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012345ba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“Sat”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*days[6]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84640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09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1: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Sun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Mon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Tues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Wed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Thu</a:t>
            </a:r>
          </a:p>
          <a:p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1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42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109029" y="0"/>
            <a:ext cx="5660571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a, *b, **c;</a:t>
            </a:r>
          </a:p>
          <a:p>
            <a:r>
              <a:rPr lang="en-US" sz="2143" dirty="0"/>
              <a:t>a = 155;</a:t>
            </a:r>
          </a:p>
          <a:p>
            <a:r>
              <a:rPr lang="en-US" sz="2143" dirty="0"/>
              <a:t>b = &amp;a;</a:t>
            </a:r>
          </a:p>
          <a:p>
            <a:r>
              <a:rPr lang="en-US" sz="2143" dirty="0"/>
              <a:t>c = &amp;b;</a:t>
            </a:r>
            <a:endParaRPr lang="en-ID" sz="2143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74E50A-6C6F-E6C2-BED1-5D1551DD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66645"/>
              </p:ext>
            </p:extLst>
          </p:nvPr>
        </p:nvGraphicFramePr>
        <p:xfrm>
          <a:off x="964379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8D0FDB-5D2C-A395-6548-62262CEE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94056"/>
              </p:ext>
            </p:extLst>
          </p:nvPr>
        </p:nvGraphicFramePr>
        <p:xfrm>
          <a:off x="5109029" y="3959333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45F3F-4A6B-FE90-8AF7-832D3716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05163"/>
              </p:ext>
            </p:extLst>
          </p:nvPr>
        </p:nvGraphicFramePr>
        <p:xfrm>
          <a:off x="9135922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F6AFA2F-E91B-42DE-1A14-A124C1CA2835}"/>
              </a:ext>
            </a:extLst>
          </p:cNvPr>
          <p:cNvCxnSpPr>
            <a:endCxn id="2" idx="1"/>
          </p:cNvCxnSpPr>
          <p:nvPr/>
        </p:nvCxnSpPr>
        <p:spPr>
          <a:xfrm rot="10800000">
            <a:off x="964379" y="2879333"/>
            <a:ext cx="4144650" cy="1620097"/>
          </a:xfrm>
          <a:prstGeom prst="bentConnector3">
            <a:avLst>
              <a:gd name="adj1" fmla="val 1055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B70D993-1664-9DC9-3FE5-18CAF6D5EA7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7570020" y="3280117"/>
            <a:ext cx="2460992" cy="1480795"/>
          </a:xfrm>
          <a:prstGeom prst="bentConnector4">
            <a:avLst>
              <a:gd name="adj1" fmla="val -23082"/>
              <a:gd name="adj2" fmla="val 11543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48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2: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Nilai a = 155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dirty="0">
                <a:solidFill>
                  <a:srgbClr val="000000"/>
                </a:solidFill>
              </a:rPr>
              <a:t> 155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155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b = </a:t>
            </a:r>
            <a:r>
              <a:rPr lang="en-US" sz="2800" dirty="0"/>
              <a:t>012345aa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a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c = </a:t>
            </a:r>
            <a:r>
              <a:rPr lang="en-US" sz="2800" dirty="0"/>
              <a:t>012346ab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b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c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/>
              <a:t>012348ff</a:t>
            </a:r>
            <a:endParaRPr lang="en-ID" sz="2000" dirty="0"/>
          </a:p>
          <a:p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39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109029" y="0"/>
            <a:ext cx="5660571" cy="174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</a:t>
            </a:r>
            <a:r>
              <a:rPr lang="en-US" sz="2143" dirty="0" err="1"/>
              <a:t>var_x</a:t>
            </a:r>
            <a:r>
              <a:rPr lang="en-US" sz="2143" dirty="0"/>
              <a:t> = 273;</a:t>
            </a:r>
          </a:p>
          <a:p>
            <a:r>
              <a:rPr lang="en-US" sz="2143" dirty="0"/>
              <a:t>int *ptr1;</a:t>
            </a:r>
          </a:p>
          <a:p>
            <a:r>
              <a:rPr lang="en-US" sz="2143" dirty="0"/>
              <a:t>int **ptr2;</a:t>
            </a:r>
          </a:p>
          <a:p>
            <a:r>
              <a:rPr lang="en-US" sz="2143" dirty="0"/>
              <a:t>ptr1 = &amp;</a:t>
            </a:r>
            <a:r>
              <a:rPr lang="en-US" sz="2143" dirty="0" err="1"/>
              <a:t>var_x</a:t>
            </a:r>
            <a:r>
              <a:rPr lang="en-US" sz="2143" dirty="0"/>
              <a:t>;</a:t>
            </a:r>
          </a:p>
          <a:p>
            <a:r>
              <a:rPr lang="en-US" sz="2143" dirty="0"/>
              <a:t>ptr2 = &amp;ptr1;</a:t>
            </a:r>
            <a:endParaRPr lang="en-ID" sz="2143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74E50A-6C6F-E6C2-BED1-5D1551DD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59971"/>
              </p:ext>
            </p:extLst>
          </p:nvPr>
        </p:nvGraphicFramePr>
        <p:xfrm>
          <a:off x="964379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273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var_x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8D0FDB-5D2C-A395-6548-62262CEE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36294"/>
              </p:ext>
            </p:extLst>
          </p:nvPr>
        </p:nvGraphicFramePr>
        <p:xfrm>
          <a:off x="5109029" y="3959333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*ptr1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45F3F-4A6B-FE90-8AF7-832D3716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23407"/>
              </p:ext>
            </p:extLst>
          </p:nvPr>
        </p:nvGraphicFramePr>
        <p:xfrm>
          <a:off x="9135922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**ptr2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F6AFA2F-E91B-42DE-1A14-A124C1CA2835}"/>
              </a:ext>
            </a:extLst>
          </p:cNvPr>
          <p:cNvCxnSpPr>
            <a:endCxn id="2" idx="1"/>
          </p:cNvCxnSpPr>
          <p:nvPr/>
        </p:nvCxnSpPr>
        <p:spPr>
          <a:xfrm rot="10800000">
            <a:off x="964379" y="2879333"/>
            <a:ext cx="4144650" cy="1620097"/>
          </a:xfrm>
          <a:prstGeom prst="bentConnector3">
            <a:avLst>
              <a:gd name="adj1" fmla="val 1055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B70D993-1664-9DC9-3FE5-18CAF6D5EA7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7570020" y="3280117"/>
            <a:ext cx="2460992" cy="1480795"/>
          </a:xfrm>
          <a:prstGeom prst="bentConnector4">
            <a:avLst>
              <a:gd name="adj1" fmla="val -23082"/>
              <a:gd name="adj2" fmla="val 11543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41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3: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Nilai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var_x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*ptr1 = 273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Nilai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var_x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**ptr2 = 273</a:t>
            </a:r>
          </a:p>
          <a:p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ptr1 = &amp;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var_x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/>
              <a:t>012345aa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ptr2 = &amp;ptr1 = %</a:t>
            </a:r>
            <a:r>
              <a:rPr lang="en-US" sz="2800" dirty="0"/>
              <a:t>012346ab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&amp;ptr2 = </a:t>
            </a:r>
            <a:r>
              <a:rPr lang="en-US" sz="2800" dirty="0"/>
              <a:t>012348ff</a:t>
            </a:r>
            <a:endParaRPr lang="en-ID" sz="3200" dirty="0"/>
          </a:p>
          <a:p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67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5109029" y="0"/>
            <a:ext cx="5660571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a, *b, **c;</a:t>
            </a:r>
          </a:p>
          <a:p>
            <a:r>
              <a:rPr lang="en-US" sz="2143" dirty="0"/>
              <a:t>a = 1975;</a:t>
            </a:r>
          </a:p>
          <a:p>
            <a:r>
              <a:rPr lang="en-US" sz="2143" dirty="0"/>
              <a:t>b = &amp;a;</a:t>
            </a:r>
          </a:p>
          <a:p>
            <a:r>
              <a:rPr lang="en-US" sz="2143" dirty="0"/>
              <a:t>c = &amp;b;</a:t>
            </a:r>
            <a:endParaRPr lang="en-ID" sz="2143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74E50A-6C6F-E6C2-BED1-5D1551DD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0983"/>
              </p:ext>
            </p:extLst>
          </p:nvPr>
        </p:nvGraphicFramePr>
        <p:xfrm>
          <a:off x="964379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1975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8D0FDB-5D2C-A395-6548-62262CEE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24556"/>
              </p:ext>
            </p:extLst>
          </p:nvPr>
        </p:nvGraphicFramePr>
        <p:xfrm>
          <a:off x="5109029" y="3959333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45F3F-4A6B-FE90-8AF7-832D3716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38988"/>
              </p:ext>
            </p:extLst>
          </p:nvPr>
        </p:nvGraphicFramePr>
        <p:xfrm>
          <a:off x="9135922" y="2478542"/>
          <a:ext cx="4921983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661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640661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F6AFA2F-E91B-42DE-1A14-A124C1CA2835}"/>
              </a:ext>
            </a:extLst>
          </p:cNvPr>
          <p:cNvCxnSpPr>
            <a:endCxn id="2" idx="1"/>
          </p:cNvCxnSpPr>
          <p:nvPr/>
        </p:nvCxnSpPr>
        <p:spPr>
          <a:xfrm rot="10800000">
            <a:off x="964379" y="2879333"/>
            <a:ext cx="4144650" cy="1620097"/>
          </a:xfrm>
          <a:prstGeom prst="bentConnector3">
            <a:avLst>
              <a:gd name="adj1" fmla="val 1055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B70D993-1664-9DC9-3FE5-18CAF6D5EA7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7570020" y="3280117"/>
            <a:ext cx="2460992" cy="1480795"/>
          </a:xfrm>
          <a:prstGeom prst="bentConnector4">
            <a:avLst>
              <a:gd name="adj1" fmla="val -23082"/>
              <a:gd name="adj2" fmla="val 11543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26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FA9D4-50C1-3E5C-C7FD-032F82BEE3DE}"/>
              </a:ext>
            </a:extLst>
          </p:cNvPr>
          <p:cNvSpPr txBox="1"/>
          <p:nvPr/>
        </p:nvSpPr>
        <p:spPr>
          <a:xfrm>
            <a:off x="1295216" y="290881"/>
            <a:ext cx="10035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</a:t>
            </a:r>
            <a:r>
              <a:rPr lang="en-US" sz="3200" b="1" dirty="0" err="1"/>
              <a:t>nomer</a:t>
            </a:r>
            <a:r>
              <a:rPr lang="en-US" sz="3200" b="1" dirty="0"/>
              <a:t> 4: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Nilai a = 1975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dirty="0">
                <a:solidFill>
                  <a:srgbClr val="000000"/>
                </a:solidFill>
              </a:rPr>
              <a:t> 1975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atau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1975</a:t>
            </a: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b = </a:t>
            </a:r>
            <a:r>
              <a:rPr lang="en-US" sz="2800" dirty="0"/>
              <a:t>012345aa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a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c = </a:t>
            </a:r>
            <a:r>
              <a:rPr lang="en-US" sz="2800" dirty="0"/>
              <a:t>012346ab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b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endParaRPr lang="en-US" sz="2800" b="0" i="0" u="none" strike="noStrike" kern="1200" dirty="0">
              <a:solidFill>
                <a:srgbClr val="000000"/>
              </a:solidFill>
              <a:effectLst/>
            </a:endParaRPr>
          </a:p>
          <a:p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alamat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c di </a:t>
            </a:r>
            <a:r>
              <a:rPr lang="en-US" sz="2800" b="0" i="0" u="none" strike="noStrike" kern="1200" dirty="0" err="1">
                <a:solidFill>
                  <a:srgbClr val="000000"/>
                </a:solidFill>
                <a:effectLst/>
              </a:rPr>
              <a:t>memori</a:t>
            </a:r>
            <a:r>
              <a:rPr lang="en-US" sz="28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/>
              <a:t>012348ff</a:t>
            </a:r>
            <a:endParaRPr lang="en-ID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CAB9-D3C3-E89A-DC77-F60FFA0E133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8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D260A-A646-2665-63EE-9615BC41DB12}"/>
              </a:ext>
            </a:extLst>
          </p:cNvPr>
          <p:cNvSpPr txBox="1"/>
          <p:nvPr/>
        </p:nvSpPr>
        <p:spPr>
          <a:xfrm>
            <a:off x="1716993" y="392690"/>
            <a:ext cx="9322746" cy="203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2:</a:t>
            </a:r>
          </a:p>
          <a:p>
            <a:r>
              <a:rPr lang="en-US" sz="4199" dirty="0"/>
              <a:t>z = 50</a:t>
            </a:r>
          </a:p>
          <a:p>
            <a:r>
              <a:rPr lang="en-ID" sz="4199" dirty="0"/>
              <a:t>S =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084B7-1682-E3E3-D972-323B3C2BD085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2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23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4659086" y="193856"/>
            <a:ext cx="5660571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int *i;</a:t>
            </a:r>
          </a:p>
          <a:p>
            <a:r>
              <a:rPr lang="sv-SE" sz="2143" dirty="0"/>
              <a:t>int j=10, k, m[]={2, 5};</a:t>
            </a:r>
          </a:p>
          <a:p>
            <a:r>
              <a:rPr lang="sv-SE" sz="2143" dirty="0"/>
              <a:t>int **l;</a:t>
            </a:r>
            <a:endParaRPr lang="en-ID" sz="2143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8D0FDB-5D2C-A395-6548-62262CEE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0050"/>
              </p:ext>
            </p:extLst>
          </p:nvPr>
        </p:nvGraphicFramePr>
        <p:xfrm>
          <a:off x="5340241" y="1488609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45F3F-4A6B-FE90-8AF7-832D3716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00701"/>
              </p:ext>
            </p:extLst>
          </p:nvPr>
        </p:nvGraphicFramePr>
        <p:xfrm>
          <a:off x="10163869" y="1488609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5F185-F5AF-EA32-AD17-0EEE382B0091}"/>
              </a:ext>
            </a:extLst>
          </p:cNvPr>
          <p:cNvCxnSpPr>
            <a:cxnSpLocks/>
          </p:cNvCxnSpPr>
          <p:nvPr/>
        </p:nvCxnSpPr>
        <p:spPr>
          <a:xfrm flipV="1">
            <a:off x="0" y="3251200"/>
            <a:ext cx="14400213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0AB1E-D45A-4499-AA9B-6F6DA9A2B029}"/>
              </a:ext>
            </a:extLst>
          </p:cNvPr>
          <p:cNvSpPr txBox="1"/>
          <p:nvPr/>
        </p:nvSpPr>
        <p:spPr>
          <a:xfrm flipH="1">
            <a:off x="4659085" y="3388604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 = m;</a:t>
            </a:r>
            <a:endParaRPr lang="en-ID" sz="2143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CAD947-1A13-44E7-888A-ABB86133E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83268"/>
              </p:ext>
            </p:extLst>
          </p:nvPr>
        </p:nvGraphicFramePr>
        <p:xfrm>
          <a:off x="804724" y="4055322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170BE-F6B4-795B-63E8-3DC76E1A6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822"/>
              </p:ext>
            </p:extLst>
          </p:nvPr>
        </p:nvGraphicFramePr>
        <p:xfrm>
          <a:off x="5485383" y="4052780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F1BE7D-DE2F-E75B-2230-6B9E0C412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5017"/>
              </p:ext>
            </p:extLst>
          </p:nvPr>
        </p:nvGraphicFramePr>
        <p:xfrm>
          <a:off x="10309011" y="4052780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3F80B9-7963-C216-0B2D-3A1A21FCAC01}"/>
              </a:ext>
            </a:extLst>
          </p:cNvPr>
          <p:cNvCxnSpPr>
            <a:cxnSpLocks/>
          </p:cNvCxnSpPr>
          <p:nvPr/>
        </p:nvCxnSpPr>
        <p:spPr>
          <a:xfrm rot="5400000">
            <a:off x="4580880" y="4614843"/>
            <a:ext cx="941343" cy="805619"/>
          </a:xfrm>
          <a:prstGeom prst="bentConnector3">
            <a:avLst>
              <a:gd name="adj1" fmla="val 947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D51D6C-EE53-7E26-35EF-AF263F581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71644"/>
              </p:ext>
            </p:extLst>
          </p:nvPr>
        </p:nvGraphicFramePr>
        <p:xfrm>
          <a:off x="618217" y="1124943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61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4659086" y="193856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i++;</a:t>
            </a:r>
            <a:endParaRPr lang="en-ID" sz="214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5F185-F5AF-EA32-AD17-0EEE382B0091}"/>
              </a:ext>
            </a:extLst>
          </p:cNvPr>
          <p:cNvCxnSpPr>
            <a:cxnSpLocks/>
          </p:cNvCxnSpPr>
          <p:nvPr/>
        </p:nvCxnSpPr>
        <p:spPr>
          <a:xfrm flipV="1">
            <a:off x="0" y="3251200"/>
            <a:ext cx="14400213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0AB1E-D45A-4499-AA9B-6F6DA9A2B029}"/>
              </a:ext>
            </a:extLst>
          </p:cNvPr>
          <p:cNvSpPr txBox="1"/>
          <p:nvPr/>
        </p:nvSpPr>
        <p:spPr>
          <a:xfrm flipH="1">
            <a:off x="4659085" y="3388604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*i = j;</a:t>
            </a:r>
            <a:endParaRPr lang="en-ID" sz="2143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170BE-F6B4-795B-63E8-3DC76E1A6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2683"/>
              </p:ext>
            </p:extLst>
          </p:nvPr>
        </p:nvGraphicFramePr>
        <p:xfrm>
          <a:off x="5398298" y="13113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F1BE7D-DE2F-E75B-2230-6B9E0C412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03320"/>
              </p:ext>
            </p:extLst>
          </p:nvPr>
        </p:nvGraphicFramePr>
        <p:xfrm>
          <a:off x="10221926" y="13113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3F80B9-7963-C216-0B2D-3A1A21FCAC01}"/>
              </a:ext>
            </a:extLst>
          </p:cNvPr>
          <p:cNvCxnSpPr>
            <a:cxnSpLocks/>
          </p:cNvCxnSpPr>
          <p:nvPr/>
        </p:nvCxnSpPr>
        <p:spPr>
          <a:xfrm rot="5400000">
            <a:off x="4549414" y="1917332"/>
            <a:ext cx="892155" cy="805617"/>
          </a:xfrm>
          <a:prstGeom prst="bentConnector3">
            <a:avLst>
              <a:gd name="adj1" fmla="val 988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A018B7-0F8C-70CB-71D8-6CFF5561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54207"/>
              </p:ext>
            </p:extLst>
          </p:nvPr>
        </p:nvGraphicFramePr>
        <p:xfrm>
          <a:off x="5222123" y="3918736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4E77A5-0110-11C9-35B2-995570B7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90646"/>
              </p:ext>
            </p:extLst>
          </p:nvPr>
        </p:nvGraphicFramePr>
        <p:xfrm>
          <a:off x="10045751" y="3918736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ADDE01-CD05-BF96-D853-E1D329D40764}"/>
              </a:ext>
            </a:extLst>
          </p:cNvPr>
          <p:cNvCxnSpPr>
            <a:cxnSpLocks/>
          </p:cNvCxnSpPr>
          <p:nvPr/>
        </p:nvCxnSpPr>
        <p:spPr>
          <a:xfrm rot="5400000">
            <a:off x="4373239" y="4524765"/>
            <a:ext cx="892155" cy="805617"/>
          </a:xfrm>
          <a:prstGeom prst="bentConnector3">
            <a:avLst>
              <a:gd name="adj1" fmla="val 988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B54CBA-A1C5-44BB-776C-3B613BC3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91371"/>
              </p:ext>
            </p:extLst>
          </p:nvPr>
        </p:nvGraphicFramePr>
        <p:xfrm>
          <a:off x="738322" y="931605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A79A49F-F285-0A47-CB6A-531ED9AA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08991"/>
              </p:ext>
            </p:extLst>
          </p:nvPr>
        </p:nvGraphicFramePr>
        <p:xfrm>
          <a:off x="500099" y="3566846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0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4659086" y="193856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j = *i;</a:t>
            </a:r>
            <a:endParaRPr lang="en-ID" sz="214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5F185-F5AF-EA32-AD17-0EEE382B0091}"/>
              </a:ext>
            </a:extLst>
          </p:cNvPr>
          <p:cNvCxnSpPr>
            <a:cxnSpLocks/>
          </p:cNvCxnSpPr>
          <p:nvPr/>
        </p:nvCxnSpPr>
        <p:spPr>
          <a:xfrm flipV="1">
            <a:off x="0" y="3251200"/>
            <a:ext cx="14400213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0AB1E-D45A-4499-AA9B-6F6DA9A2B029}"/>
              </a:ext>
            </a:extLst>
          </p:cNvPr>
          <p:cNvSpPr txBox="1"/>
          <p:nvPr/>
        </p:nvSpPr>
        <p:spPr>
          <a:xfrm flipH="1">
            <a:off x="4659085" y="3388604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i = &amp;j;</a:t>
            </a:r>
            <a:endParaRPr lang="en-ID" sz="2143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A018B7-0F8C-70CB-71D8-6CFF5561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4504"/>
              </p:ext>
            </p:extLst>
          </p:nvPr>
        </p:nvGraphicFramePr>
        <p:xfrm>
          <a:off x="5222123" y="10252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4E77A5-0110-11C9-35B2-995570B7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29976"/>
              </p:ext>
            </p:extLst>
          </p:nvPr>
        </p:nvGraphicFramePr>
        <p:xfrm>
          <a:off x="10045751" y="10252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ADDE01-CD05-BF96-D853-E1D329D40764}"/>
              </a:ext>
            </a:extLst>
          </p:cNvPr>
          <p:cNvCxnSpPr>
            <a:cxnSpLocks/>
          </p:cNvCxnSpPr>
          <p:nvPr/>
        </p:nvCxnSpPr>
        <p:spPr>
          <a:xfrm rot="5400000">
            <a:off x="4373239" y="1631232"/>
            <a:ext cx="892155" cy="805617"/>
          </a:xfrm>
          <a:prstGeom prst="bentConnector3">
            <a:avLst>
              <a:gd name="adj1" fmla="val 988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C68F3A-6A97-B43A-96C7-898193D41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5797"/>
              </p:ext>
            </p:extLst>
          </p:nvPr>
        </p:nvGraphicFramePr>
        <p:xfrm>
          <a:off x="5222123" y="3975637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5ED99-0BD3-4411-971D-61C30278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10874"/>
              </p:ext>
            </p:extLst>
          </p:nvPr>
        </p:nvGraphicFramePr>
        <p:xfrm>
          <a:off x="10045751" y="3975637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F6384AD-6292-BFE3-AC35-8F3FFEED0D07}"/>
              </a:ext>
            </a:extLst>
          </p:cNvPr>
          <p:cNvCxnSpPr/>
          <p:nvPr/>
        </p:nvCxnSpPr>
        <p:spPr>
          <a:xfrm rot="10800000">
            <a:off x="4416509" y="4572000"/>
            <a:ext cx="805615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3631791-7149-F32C-35D0-2B673AB1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2843"/>
              </p:ext>
            </p:extLst>
          </p:nvPr>
        </p:nvGraphicFramePr>
        <p:xfrm>
          <a:off x="562147" y="637650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5A11419-EEDB-31A5-E1DE-A77F57BDB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1330"/>
              </p:ext>
            </p:extLst>
          </p:nvPr>
        </p:nvGraphicFramePr>
        <p:xfrm>
          <a:off x="575265" y="3962400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89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8CA45-0121-A8F8-18DD-D18D321AD13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5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B1A84-8035-16EB-F89D-4C515BC10376}"/>
              </a:ext>
            </a:extLst>
          </p:cNvPr>
          <p:cNvSpPr txBox="1"/>
          <p:nvPr/>
        </p:nvSpPr>
        <p:spPr>
          <a:xfrm flipH="1">
            <a:off x="4659086" y="193856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k = *(&amp;j);</a:t>
            </a:r>
            <a:endParaRPr lang="en-ID" sz="214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5F185-F5AF-EA32-AD17-0EEE382B0091}"/>
              </a:ext>
            </a:extLst>
          </p:cNvPr>
          <p:cNvCxnSpPr>
            <a:cxnSpLocks/>
          </p:cNvCxnSpPr>
          <p:nvPr/>
        </p:nvCxnSpPr>
        <p:spPr>
          <a:xfrm flipV="1">
            <a:off x="0" y="3251200"/>
            <a:ext cx="14400213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0AB1E-D45A-4499-AA9B-6F6DA9A2B029}"/>
              </a:ext>
            </a:extLst>
          </p:cNvPr>
          <p:cNvSpPr txBox="1"/>
          <p:nvPr/>
        </p:nvSpPr>
        <p:spPr>
          <a:xfrm flipH="1">
            <a:off x="4659085" y="3388604"/>
            <a:ext cx="56605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43" dirty="0"/>
              <a:t>l = &amp;i;</a:t>
            </a:r>
            <a:endParaRPr lang="en-ID" sz="2143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C68F3A-6A97-B43A-96C7-898193D41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7068"/>
              </p:ext>
            </p:extLst>
          </p:nvPr>
        </p:nvGraphicFramePr>
        <p:xfrm>
          <a:off x="5222123" y="10252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5ED99-0BD3-4411-971D-61C30278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19905"/>
              </p:ext>
            </p:extLst>
          </p:nvPr>
        </p:nvGraphicFramePr>
        <p:xfrm>
          <a:off x="10045751" y="1025203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F6384AD-6292-BFE3-AC35-8F3FFEED0D07}"/>
              </a:ext>
            </a:extLst>
          </p:cNvPr>
          <p:cNvCxnSpPr/>
          <p:nvPr/>
        </p:nvCxnSpPr>
        <p:spPr>
          <a:xfrm rot="10800000">
            <a:off x="4416509" y="1621566"/>
            <a:ext cx="805615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FDD6B-3F16-C8A3-C3D5-F48902F3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30517"/>
              </p:ext>
            </p:extLst>
          </p:nvPr>
        </p:nvGraphicFramePr>
        <p:xfrm>
          <a:off x="562148" y="1025203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3D1480-16AD-3018-B050-70C4ACF2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7503"/>
              </p:ext>
            </p:extLst>
          </p:nvPr>
        </p:nvGraphicFramePr>
        <p:xfrm>
          <a:off x="5113266" y="4034759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i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625BFB-9CA1-0EC9-26BD-13978F81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68202"/>
              </p:ext>
            </p:extLst>
          </p:nvPr>
        </p:nvGraphicFramePr>
        <p:xfrm>
          <a:off x="9936894" y="4034759"/>
          <a:ext cx="3955965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318655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012348ff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012367ad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**l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24DE31-3D40-457D-585F-C8458580D099}"/>
              </a:ext>
            </a:extLst>
          </p:cNvPr>
          <p:cNvCxnSpPr/>
          <p:nvPr/>
        </p:nvCxnSpPr>
        <p:spPr>
          <a:xfrm rot="10800000">
            <a:off x="4307652" y="4631122"/>
            <a:ext cx="805615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E00256E-0883-CE96-BA36-2892A7E7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19124"/>
              </p:ext>
            </p:extLst>
          </p:nvPr>
        </p:nvGraphicFramePr>
        <p:xfrm>
          <a:off x="453291" y="4034759"/>
          <a:ext cx="3854361" cy="200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87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284787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012357aa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817713184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m[0]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169672360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012346ab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m[1]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062244573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D92B1A-CB26-623F-8DBA-1CE88B46C67E}"/>
              </a:ext>
            </a:extLst>
          </p:cNvPr>
          <p:cNvCxnSpPr/>
          <p:nvPr/>
        </p:nvCxnSpPr>
        <p:spPr>
          <a:xfrm rot="10800000">
            <a:off x="9069232" y="4631122"/>
            <a:ext cx="867663" cy="1270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01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D3BDC-A473-4B99-A8C5-4AC5D2AD7349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6</a:t>
            </a:r>
            <a:endParaRPr lang="en-ID" sz="2143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FE98E-64D8-3E3E-7445-9A8F6CE10606}"/>
              </a:ext>
            </a:extLst>
          </p:cNvPr>
          <p:cNvSpPr txBox="1"/>
          <p:nvPr/>
        </p:nvSpPr>
        <p:spPr>
          <a:xfrm>
            <a:off x="493357" y="404908"/>
            <a:ext cx="2463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Deklarasi</a:t>
            </a:r>
            <a:r>
              <a:rPr lang="en-US" sz="2000" b="1" dirty="0"/>
              <a:t> :</a:t>
            </a:r>
          </a:p>
          <a:p>
            <a:r>
              <a:rPr lang="en-US" sz="2000" dirty="0"/>
              <a:t>int a[5] = {2,4,8,1,23};</a:t>
            </a:r>
          </a:p>
          <a:p>
            <a:r>
              <a:rPr lang="en-US" sz="2000" dirty="0"/>
              <a:t>int c = 5;</a:t>
            </a:r>
          </a:p>
          <a:p>
            <a:r>
              <a:rPr lang="en-US" sz="2000" dirty="0"/>
              <a:t>int *ptr1 = &amp;c;</a:t>
            </a:r>
          </a:p>
          <a:p>
            <a:r>
              <a:rPr lang="en-US" sz="2000" dirty="0"/>
              <a:t>int *ptr2 = a;</a:t>
            </a:r>
            <a:endParaRPr lang="en-ID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CE88C4-8656-372B-A571-7F329A23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02463"/>
              </p:ext>
            </p:extLst>
          </p:nvPr>
        </p:nvGraphicFramePr>
        <p:xfrm>
          <a:off x="3126710" y="689895"/>
          <a:ext cx="9600141" cy="5902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047">
                  <a:extLst>
                    <a:ext uri="{9D8B030D-6E8A-4147-A177-3AD203B41FA5}">
                      <a16:colId xmlns:a16="http://schemas.microsoft.com/office/drawing/2014/main" val="1713817605"/>
                    </a:ext>
                  </a:extLst>
                </a:gridCol>
                <a:gridCol w="3200047">
                  <a:extLst>
                    <a:ext uri="{9D8B030D-6E8A-4147-A177-3AD203B41FA5}">
                      <a16:colId xmlns:a16="http://schemas.microsoft.com/office/drawing/2014/main" val="231331215"/>
                    </a:ext>
                  </a:extLst>
                </a:gridCol>
                <a:gridCol w="3200047">
                  <a:extLst>
                    <a:ext uri="{9D8B030D-6E8A-4147-A177-3AD203B41FA5}">
                      <a16:colId xmlns:a16="http://schemas.microsoft.com/office/drawing/2014/main" val="391064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Benar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tanda</a:t>
                      </a:r>
                      <a:r>
                        <a:rPr lang="en-US" dirty="0"/>
                        <a:t> X)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Salah (</a:t>
                      </a:r>
                      <a:r>
                        <a:rPr lang="en-US" dirty="0" err="1"/>
                        <a:t>beri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tanda</a:t>
                      </a:r>
                      <a:r>
                        <a:rPr lang="en-US" dirty="0"/>
                        <a:t> X)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2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= c;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(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“a”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array, </a:t>
                      </a:r>
                      <a:r>
                        <a:rPr lang="en-US" dirty="0" err="1"/>
                        <a:t>sedangkan</a:t>
                      </a:r>
                      <a:r>
                        <a:rPr lang="en-US" dirty="0"/>
                        <a:t> “c”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biasa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*c = 6;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1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 = c;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8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*ptr2 = c;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&amp;ptr1 = c;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(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“c”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biasa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pointer)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*(ptr2 + 1) = *(a + 3);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7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*(ptr2 + 1);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&amp;ptr1;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(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“c” </a:t>
                      </a:r>
                      <a:r>
                        <a:rPr lang="en-US" dirty="0" err="1"/>
                        <a:t>bukanlah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pointer,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menyimpan</a:t>
                      </a:r>
                      <a:r>
                        <a:rPr lang="en-US" dirty="0"/>
                        <a:t> address)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a[3] + 2;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5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*(ptr2 + 2) = *ptr1;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4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1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6AEC6-91A4-E447-6AD8-932C8610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3575"/>
              </p:ext>
            </p:extLst>
          </p:nvPr>
        </p:nvGraphicFramePr>
        <p:xfrm>
          <a:off x="4126462" y="362793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‘Q’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911BFB-D11B-20E8-6CC7-1A71FC7F1067}"/>
              </a:ext>
            </a:extLst>
          </p:cNvPr>
          <p:cNvCxnSpPr/>
          <p:nvPr/>
        </p:nvCxnSpPr>
        <p:spPr>
          <a:xfrm flipV="1">
            <a:off x="640732" y="1250790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4CE6BCA-4D23-1E61-133F-4C5F4659D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27974"/>
              </p:ext>
            </p:extLst>
          </p:nvPr>
        </p:nvGraphicFramePr>
        <p:xfrm>
          <a:off x="1043119" y="1744479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‘Q’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35E710-1E00-960A-B16D-1735DA13B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37393"/>
              </p:ext>
            </p:extLst>
          </p:nvPr>
        </p:nvGraphicFramePr>
        <p:xfrm>
          <a:off x="8198799" y="1729126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rrrrrrrr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394801F-5611-2329-394E-CE4BCFA82710}"/>
              </a:ext>
            </a:extLst>
          </p:cNvPr>
          <p:cNvCxnSpPr>
            <a:cxnSpLocks/>
          </p:cNvCxnSpPr>
          <p:nvPr/>
        </p:nvCxnSpPr>
        <p:spPr>
          <a:xfrm rot="10800000">
            <a:off x="5585717" y="2327050"/>
            <a:ext cx="2613082" cy="13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764955B-8FE2-6B14-E06F-94813E160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23074"/>
              </p:ext>
            </p:extLst>
          </p:nvPr>
        </p:nvGraphicFramePr>
        <p:xfrm>
          <a:off x="1232192" y="3482168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‘/’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2C0A2AA-0F80-0B8B-4DAB-E6EE3ABB8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58638"/>
              </p:ext>
            </p:extLst>
          </p:nvPr>
        </p:nvGraphicFramePr>
        <p:xfrm>
          <a:off x="8387872" y="3466815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rrrrrrrr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F17F109-C08A-B532-BA18-1BB3A105AB05}"/>
              </a:ext>
            </a:extLst>
          </p:cNvPr>
          <p:cNvCxnSpPr>
            <a:cxnSpLocks/>
          </p:cNvCxnSpPr>
          <p:nvPr/>
        </p:nvCxnSpPr>
        <p:spPr>
          <a:xfrm rot="10800000">
            <a:off x="5774790" y="4064739"/>
            <a:ext cx="2613082" cy="13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AD432F1-29E3-5E77-A87E-140FE0D6C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31734"/>
              </p:ext>
            </p:extLst>
          </p:nvPr>
        </p:nvGraphicFramePr>
        <p:xfrm>
          <a:off x="1232192" y="4997897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‘(’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EF5B789-31C4-FE16-CC3C-71809687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83723"/>
              </p:ext>
            </p:extLst>
          </p:nvPr>
        </p:nvGraphicFramePr>
        <p:xfrm>
          <a:off x="8387872" y="4982545"/>
          <a:ext cx="4542597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rrrrrrrr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7F5F1C-39F5-00A3-4D83-D36DC277D6A5}"/>
              </a:ext>
            </a:extLst>
          </p:cNvPr>
          <p:cNvCxnSpPr>
            <a:cxnSpLocks/>
          </p:cNvCxnSpPr>
          <p:nvPr/>
        </p:nvCxnSpPr>
        <p:spPr>
          <a:xfrm rot="10800000">
            <a:off x="5774790" y="5580468"/>
            <a:ext cx="2613082" cy="13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3D0514-0923-B8BE-EFCB-3A790776A01E}"/>
              </a:ext>
            </a:extLst>
          </p:cNvPr>
          <p:cNvCxnSpPr/>
          <p:nvPr/>
        </p:nvCxnSpPr>
        <p:spPr>
          <a:xfrm flipV="1">
            <a:off x="800717" y="2774478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5C919-E43F-8ED7-C483-23591FDCE69D}"/>
              </a:ext>
            </a:extLst>
          </p:cNvPr>
          <p:cNvCxnSpPr/>
          <p:nvPr/>
        </p:nvCxnSpPr>
        <p:spPr>
          <a:xfrm flipV="1">
            <a:off x="800717" y="4458521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774033-A710-8E5D-C57F-41FA59757C39}"/>
              </a:ext>
            </a:extLst>
          </p:cNvPr>
          <p:cNvSpPr txBox="1"/>
          <p:nvPr/>
        </p:nvSpPr>
        <p:spPr>
          <a:xfrm>
            <a:off x="5585715" y="15930"/>
            <a:ext cx="355844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char c = ‘Q’;</a:t>
            </a:r>
            <a:endParaRPr lang="en-ID" sz="214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82968-E25C-E54B-F921-A26C60E9DD8F}"/>
              </a:ext>
            </a:extLst>
          </p:cNvPr>
          <p:cNvSpPr txBox="1"/>
          <p:nvPr/>
        </p:nvSpPr>
        <p:spPr>
          <a:xfrm>
            <a:off x="5585715" y="1438465"/>
            <a:ext cx="355844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char *cp = &amp;c;</a:t>
            </a:r>
            <a:endParaRPr lang="en-ID" sz="214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74357-E739-20B8-1968-26D0B4B3D5E3}"/>
              </a:ext>
            </a:extLst>
          </p:cNvPr>
          <p:cNvSpPr txBox="1"/>
          <p:nvPr/>
        </p:nvSpPr>
        <p:spPr>
          <a:xfrm>
            <a:off x="6206261" y="2908088"/>
            <a:ext cx="355844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 = ‘/’;</a:t>
            </a:r>
            <a:endParaRPr lang="en-ID" sz="214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6DB73-BA11-8314-A3B8-DBD89276A098}"/>
              </a:ext>
            </a:extLst>
          </p:cNvPr>
          <p:cNvSpPr txBox="1"/>
          <p:nvPr/>
        </p:nvSpPr>
        <p:spPr>
          <a:xfrm>
            <a:off x="6274132" y="4594832"/>
            <a:ext cx="355844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c = ‘(’;</a:t>
            </a:r>
            <a:endParaRPr lang="en-ID" sz="214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56F8A-53C4-DD12-EEBB-67E6CFD5799E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6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BA9C3-C58E-5093-D1E3-F75A9CA818BB}"/>
              </a:ext>
            </a:extLst>
          </p:cNvPr>
          <p:cNvSpPr txBox="1"/>
          <p:nvPr/>
        </p:nvSpPr>
        <p:spPr>
          <a:xfrm>
            <a:off x="1280672" y="232706"/>
            <a:ext cx="10064493" cy="26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b="1" dirty="0"/>
              <a:t>Output </a:t>
            </a:r>
            <a:r>
              <a:rPr lang="en-US" sz="4199" b="1" dirty="0" err="1"/>
              <a:t>nomer</a:t>
            </a:r>
            <a:r>
              <a:rPr lang="en-US" sz="4199" b="1" dirty="0"/>
              <a:t> 3:</a:t>
            </a:r>
          </a:p>
          <a:p>
            <a:r>
              <a:rPr lang="en-US" sz="4199" dirty="0"/>
              <a:t>Q </a:t>
            </a:r>
            <a:r>
              <a:rPr lang="en-US" sz="4199" dirty="0" err="1"/>
              <a:t>Q</a:t>
            </a:r>
            <a:endParaRPr lang="en-US" sz="4199" dirty="0"/>
          </a:p>
          <a:p>
            <a:r>
              <a:rPr lang="en-US" sz="4199" dirty="0"/>
              <a:t>/ /</a:t>
            </a:r>
          </a:p>
          <a:p>
            <a:r>
              <a:rPr lang="en-US" sz="4199" dirty="0"/>
              <a:t>( (</a:t>
            </a:r>
            <a:endParaRPr lang="en-ID" sz="41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47C89-FAAF-2EFF-B486-792B383FF7E6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3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3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5F44C-CEB8-8D2A-451B-09670179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64834"/>
              </p:ext>
            </p:extLst>
          </p:nvPr>
        </p:nvGraphicFramePr>
        <p:xfrm>
          <a:off x="1130383" y="290073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60327E-767D-F4A8-4E6B-9B72ED6DD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1968"/>
              </p:ext>
            </p:extLst>
          </p:nvPr>
        </p:nvGraphicFramePr>
        <p:xfrm>
          <a:off x="8058206" y="290073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undefined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A84409-2DEE-572A-0C9F-58FFCCBBCD30}"/>
              </a:ext>
            </a:extLst>
          </p:cNvPr>
          <p:cNvCxnSpPr/>
          <p:nvPr/>
        </p:nvCxnSpPr>
        <p:spPr>
          <a:xfrm flipV="1">
            <a:off x="800717" y="1457961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5744F42-07CC-6199-1ADC-6349DF4FD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50456"/>
              </p:ext>
            </p:extLst>
          </p:nvPr>
        </p:nvGraphicFramePr>
        <p:xfrm>
          <a:off x="1130383" y="1847258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881DAE2-1BA4-8C7E-159F-E082454A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922"/>
              </p:ext>
            </p:extLst>
          </p:nvPr>
        </p:nvGraphicFramePr>
        <p:xfrm>
          <a:off x="8058206" y="1847258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A531EB-BC84-3153-E4BC-9A5FDAA13AAC}"/>
              </a:ext>
            </a:extLst>
          </p:cNvPr>
          <p:cNvCxnSpPr>
            <a:endCxn id="7" idx="3"/>
          </p:cNvCxnSpPr>
          <p:nvPr/>
        </p:nvCxnSpPr>
        <p:spPr>
          <a:xfrm flipH="1">
            <a:off x="5672980" y="2414315"/>
            <a:ext cx="2385226" cy="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D85A7-B044-EAA8-AF1F-D384EB5496A0}"/>
              </a:ext>
            </a:extLst>
          </p:cNvPr>
          <p:cNvCxnSpPr/>
          <p:nvPr/>
        </p:nvCxnSpPr>
        <p:spPr>
          <a:xfrm flipV="1">
            <a:off x="800717" y="3248457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1D4C84-BC33-6125-21A0-D826963C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25468"/>
              </p:ext>
            </p:extLst>
          </p:nvPr>
        </p:nvGraphicFramePr>
        <p:xfrm>
          <a:off x="1130383" y="3581314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EAFFBCC-7C04-69B0-1FEE-CBD3C64A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54824"/>
              </p:ext>
            </p:extLst>
          </p:nvPr>
        </p:nvGraphicFramePr>
        <p:xfrm>
          <a:off x="8058206" y="3581314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BED92F-D03C-D5CB-7BA5-8D34F32A4F8B}"/>
              </a:ext>
            </a:extLst>
          </p:cNvPr>
          <p:cNvCxnSpPr>
            <a:endCxn id="12" idx="3"/>
          </p:cNvCxnSpPr>
          <p:nvPr/>
        </p:nvCxnSpPr>
        <p:spPr>
          <a:xfrm flipH="1">
            <a:off x="5672980" y="4148371"/>
            <a:ext cx="2385226" cy="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54B840D-C6FD-9A8A-0A5B-052D2B08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3203"/>
              </p:ext>
            </p:extLst>
          </p:nvPr>
        </p:nvGraphicFramePr>
        <p:xfrm>
          <a:off x="1130383" y="5547308"/>
          <a:ext cx="4542597" cy="1202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199">
                  <a:extLst>
                    <a:ext uri="{9D8B030D-6E8A-4147-A177-3AD203B41FA5}">
                      <a16:colId xmlns:a16="http://schemas.microsoft.com/office/drawing/2014/main" val="3857773749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664571563"/>
                    </a:ext>
                  </a:extLst>
                </a:gridCol>
                <a:gridCol w="1514199">
                  <a:extLst>
                    <a:ext uri="{9D8B030D-6E8A-4147-A177-3AD203B41FA5}">
                      <a16:colId xmlns:a16="http://schemas.microsoft.com/office/drawing/2014/main" val="1821923474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variabel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2024122113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501784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012345ab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308938391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D61ED4A-D2A8-E674-ABFA-94EECB611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06951"/>
              </p:ext>
            </p:extLst>
          </p:nvPr>
        </p:nvGraphicFramePr>
        <p:xfrm>
          <a:off x="8058206" y="5547307"/>
          <a:ext cx="4974069" cy="801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23">
                  <a:extLst>
                    <a:ext uri="{9D8B030D-6E8A-4147-A177-3AD203B41FA5}">
                      <a16:colId xmlns:a16="http://schemas.microsoft.com/office/drawing/2014/main" val="392828252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229731530"/>
                    </a:ext>
                  </a:extLst>
                </a:gridCol>
                <a:gridCol w="1658023">
                  <a:extLst>
                    <a:ext uri="{9D8B030D-6E8A-4147-A177-3AD203B41FA5}">
                      <a16:colId xmlns:a16="http://schemas.microsoft.com/office/drawing/2014/main" val="1490881686"/>
                    </a:ext>
                  </a:extLst>
                </a:gridCol>
              </a:tblGrid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pointer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3214528067"/>
                  </a:ext>
                </a:extLst>
              </a:tr>
              <a:tr h="39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zzzzzz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012345aa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ip</a:t>
                      </a:r>
                      <a:endParaRPr lang="en-ID" sz="2000" dirty="0"/>
                    </a:p>
                  </a:txBody>
                  <a:tcPr marL="95991" marR="95991" marT="47995" marB="47995"/>
                </a:tc>
                <a:extLst>
                  <a:ext uri="{0D108BD9-81ED-4DB2-BD59-A6C34878D82A}">
                    <a16:rowId xmlns:a16="http://schemas.microsoft.com/office/drawing/2014/main" val="108086240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FC1864-8743-046E-1335-0D855BB9035F}"/>
              </a:ext>
            </a:extLst>
          </p:cNvPr>
          <p:cNvCxnSpPr>
            <a:endCxn id="15" idx="3"/>
          </p:cNvCxnSpPr>
          <p:nvPr/>
        </p:nvCxnSpPr>
        <p:spPr>
          <a:xfrm flipH="1">
            <a:off x="5672980" y="6114365"/>
            <a:ext cx="2385226" cy="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56EF7B-5C41-09AC-6509-1F638571D9D9}"/>
              </a:ext>
            </a:extLst>
          </p:cNvPr>
          <p:cNvCxnSpPr/>
          <p:nvPr/>
        </p:nvCxnSpPr>
        <p:spPr>
          <a:xfrm flipV="1">
            <a:off x="800717" y="5084422"/>
            <a:ext cx="12798778" cy="10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DAA959-0F1F-F6DA-FC7F-A6E4356DAD2B}"/>
              </a:ext>
            </a:extLst>
          </p:cNvPr>
          <p:cNvSpPr txBox="1"/>
          <p:nvPr/>
        </p:nvSpPr>
        <p:spPr>
          <a:xfrm>
            <a:off x="5774788" y="122513"/>
            <a:ext cx="2152521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int x = 1, y = 2, *</a:t>
            </a:r>
            <a:r>
              <a:rPr lang="en-US" sz="2143" dirty="0" err="1"/>
              <a:t>ip</a:t>
            </a:r>
            <a:r>
              <a:rPr lang="en-US" sz="2143" dirty="0"/>
              <a:t>;</a:t>
            </a:r>
            <a:endParaRPr lang="en-ID" sz="214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B2B00-E84A-5DF7-608B-ED519EC9C30D}"/>
              </a:ext>
            </a:extLst>
          </p:cNvPr>
          <p:cNvSpPr txBox="1"/>
          <p:nvPr/>
        </p:nvSpPr>
        <p:spPr>
          <a:xfrm>
            <a:off x="5731156" y="1701135"/>
            <a:ext cx="215252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 err="1"/>
              <a:t>ip</a:t>
            </a:r>
            <a:r>
              <a:rPr lang="en-US" sz="2143" dirty="0"/>
              <a:t> = &amp;x;</a:t>
            </a:r>
            <a:endParaRPr lang="en-ID" sz="214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DB9BE-D34F-2BE4-7C1F-334D33343856}"/>
              </a:ext>
            </a:extLst>
          </p:cNvPr>
          <p:cNvSpPr txBox="1"/>
          <p:nvPr/>
        </p:nvSpPr>
        <p:spPr>
          <a:xfrm>
            <a:off x="5731156" y="3477470"/>
            <a:ext cx="215252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y = *</a:t>
            </a:r>
            <a:r>
              <a:rPr lang="en-US" sz="2143" dirty="0" err="1"/>
              <a:t>ip</a:t>
            </a:r>
            <a:r>
              <a:rPr lang="en-US" sz="2143" dirty="0"/>
              <a:t>;</a:t>
            </a:r>
            <a:endParaRPr lang="en-ID" sz="214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D122A4-3266-F439-46F6-F5B489B72E30}"/>
              </a:ext>
            </a:extLst>
          </p:cNvPr>
          <p:cNvSpPr txBox="1"/>
          <p:nvPr/>
        </p:nvSpPr>
        <p:spPr>
          <a:xfrm>
            <a:off x="5600260" y="5186232"/>
            <a:ext cx="215252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*</a:t>
            </a:r>
            <a:r>
              <a:rPr lang="en-US" sz="2143" dirty="0" err="1"/>
              <a:t>ip</a:t>
            </a:r>
            <a:r>
              <a:rPr lang="en-US" sz="2143" dirty="0"/>
              <a:t> = 3;</a:t>
            </a:r>
            <a:endParaRPr lang="en-ID" sz="214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B1BAD-0558-C300-F049-8429320C7CBD}"/>
              </a:ext>
            </a:extLst>
          </p:cNvPr>
          <p:cNvSpPr txBox="1"/>
          <p:nvPr/>
        </p:nvSpPr>
        <p:spPr>
          <a:xfrm>
            <a:off x="12726851" y="-17195"/>
            <a:ext cx="872645" cy="42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143" dirty="0">
                <a:solidFill>
                  <a:schemeClr val="bg1"/>
                </a:solidFill>
              </a:rPr>
              <a:t>NO. 4</a:t>
            </a:r>
            <a:endParaRPr lang="en-ID" sz="214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8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1152</TotalTime>
  <Words>3892</Words>
  <Application>Microsoft Office PowerPoint</Application>
  <PresentationFormat>Custom</PresentationFormat>
  <Paragraphs>1976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Arial</vt:lpstr>
      <vt:lpstr>Gill Sans MT</vt:lpstr>
      <vt:lpstr>Gallery</vt:lpstr>
      <vt:lpstr>Pointer 8.2</vt:lpstr>
      <vt:lpstr>TEORI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 8.2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 8.3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 Ramadhani</dc:creator>
  <cp:lastModifiedBy>ianbomale@outlook.com</cp:lastModifiedBy>
  <cp:revision>36</cp:revision>
  <dcterms:created xsi:type="dcterms:W3CDTF">2022-11-08T12:54:18Z</dcterms:created>
  <dcterms:modified xsi:type="dcterms:W3CDTF">2022-11-17T09:37:34Z</dcterms:modified>
</cp:coreProperties>
</file>