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308" r:id="rId4"/>
    <p:sldId id="264" r:id="rId5"/>
    <p:sldId id="336" r:id="rId6"/>
    <p:sldId id="286" r:id="rId7"/>
    <p:sldId id="3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3" autoAdjust="0"/>
    <p:restoredTop sz="95298"/>
  </p:normalViewPr>
  <p:slideViewPr>
    <p:cSldViewPr snapToGrid="0" showGuides="1">
      <p:cViewPr varScale="1">
        <p:scale>
          <a:sx n="105" d="100"/>
          <a:sy n="105" d="100"/>
        </p:scale>
        <p:origin x="440" y="184"/>
      </p:cViewPr>
      <p:guideLst>
        <p:guide orient="horz" pos="1632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8643" y="662588"/>
            <a:ext cx="4857457" cy="578582"/>
          </a:xfrm>
        </p:spPr>
        <p:txBody>
          <a:bodyPr lIns="0" tIns="0" rIns="0" bIns="0" anchor="t">
            <a:normAutofit/>
          </a:bodyPr>
          <a:lstStyle>
            <a:lvl1pPr algn="l">
              <a:defRPr sz="320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r>
              <a:rPr lang="en-US" dirty="0" smtClean="0"/>
              <a:t>Everything About 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68643" y="1418145"/>
            <a:ext cx="4578057" cy="22015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2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kolor</a:t>
            </a:r>
            <a:r>
              <a:rPr lang="en-US" dirty="0" smtClean="0"/>
              <a:t> </a:t>
            </a:r>
            <a:r>
              <a:rPr lang="en-US" dirty="0" err="1" smtClean="0"/>
              <a:t>suum</a:t>
            </a:r>
            <a:r>
              <a:rPr lang="en-US" dirty="0" smtClean="0"/>
              <a:t> 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memet</a:t>
            </a:r>
            <a:r>
              <a:rPr lang="en-US" dirty="0" smtClean="0"/>
              <a:t> 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8643" y="2090891"/>
            <a:ext cx="2330157" cy="71580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000"/>
              </a:lnSpc>
              <a:spcBef>
                <a:spcPts val="0"/>
              </a:spcBef>
              <a:buNone/>
              <a:defRPr sz="1000">
                <a:solidFill>
                  <a:schemeClr val="bg1">
                    <a:lumMod val="65000"/>
                  </a:schemeClr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 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industry's standard dummy text ever since the 1500s.</a:t>
            </a:r>
          </a:p>
          <a:p>
            <a:pPr lvl="0"/>
            <a:endParaRPr lang="en-US" dirty="0" smtClean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68643" y="1776285"/>
            <a:ext cx="3868340" cy="211137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about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768643" y="4335616"/>
            <a:ext cx="2330157" cy="71580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ts val="1000"/>
              </a:lnSpc>
              <a:buNone/>
              <a:defRPr sz="100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 is simply dummy text of the printing and typesetting industry. </a:t>
            </a:r>
            <a:r>
              <a:rPr lang="en-GB" dirty="0" err="1" smtClean="0"/>
              <a:t>Lorem</a:t>
            </a:r>
            <a:r>
              <a:rPr lang="en-GB" dirty="0" smtClean="0"/>
              <a:t> </a:t>
            </a:r>
            <a:r>
              <a:rPr lang="en-GB" dirty="0" err="1" smtClean="0"/>
              <a:t>Ipsum</a:t>
            </a:r>
            <a:r>
              <a:rPr lang="en-GB" dirty="0" smtClean="0"/>
              <a:t> has been the industry's standard dummy text ever since the 1500s.</a:t>
            </a:r>
          </a:p>
          <a:p>
            <a:pPr lvl="0"/>
            <a:endParaRPr lang="en-US" dirty="0" smtClean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 hasCustomPrompt="1"/>
          </p:nvPr>
        </p:nvSpPr>
        <p:spPr>
          <a:xfrm>
            <a:off x="768643" y="4021010"/>
            <a:ext cx="3868340" cy="211137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about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68643" y="2954052"/>
            <a:ext cx="5163741" cy="53673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200" b="0">
                <a:solidFill>
                  <a:schemeClr val="bg1"/>
                </a:solidFill>
                <a:latin typeface="Raleway" panose="020B0003030101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Everything About Us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68642" y="3667761"/>
            <a:ext cx="5163741" cy="211137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 </a:t>
            </a:r>
            <a:r>
              <a:rPr lang="en-US" dirty="0" err="1" smtClean="0"/>
              <a:t>kolor</a:t>
            </a:r>
            <a:r>
              <a:rPr lang="en-US" dirty="0" smtClean="0"/>
              <a:t> </a:t>
            </a:r>
            <a:r>
              <a:rPr lang="en-US" dirty="0" err="1" smtClean="0"/>
              <a:t>suum</a:t>
            </a:r>
            <a:r>
              <a:rPr lang="en-US" dirty="0" smtClean="0"/>
              <a:t> </a:t>
            </a:r>
            <a:r>
              <a:rPr lang="en-US" dirty="0" err="1" smtClean="0"/>
              <a:t>ata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memet</a:t>
            </a:r>
            <a:r>
              <a:rPr lang="en-US" dirty="0" smtClean="0"/>
              <a:t> 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6090841" y="1584991"/>
            <a:ext cx="1046559" cy="505900"/>
          </a:xfr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Source Sans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79714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36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51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96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84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27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145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48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39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5789-0805-4FB2-8A08-93DAE8A59209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31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5789-0805-4FB2-8A08-93DAE8A59209}" type="datetimeFigureOut">
              <a:rPr lang="en-GB" smtClean="0"/>
              <a:t>13/05/2016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562E1-1AEE-4F63-BE54-B648EFB6F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4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2"/>
          <p:cNvGrpSpPr/>
          <p:nvPr/>
        </p:nvGrpSpPr>
        <p:grpSpPr>
          <a:xfrm>
            <a:off x="6384376" y="3833829"/>
            <a:ext cx="365991" cy="365990"/>
            <a:chOff x="0" y="0"/>
            <a:chExt cx="802639" cy="802639"/>
          </a:xfrm>
        </p:grpSpPr>
        <p:sp>
          <p:nvSpPr>
            <p:cNvPr id="13" name="Shape 20"/>
            <p:cNvSpPr/>
            <p:nvPr/>
          </p:nvSpPr>
          <p:spPr>
            <a:xfrm>
              <a:off x="0" y="0"/>
              <a:ext cx="802640" cy="80264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" name="Shape 21"/>
            <p:cNvSpPr/>
            <p:nvPr/>
          </p:nvSpPr>
          <p:spPr>
            <a:xfrm>
              <a:off x="0" y="162370"/>
              <a:ext cx="661413" cy="477900"/>
            </a:xfrm>
            <a:prstGeom prst="rightArrow">
              <a:avLst>
                <a:gd name="adj1" fmla="val 36800"/>
                <a:gd name="adj2" fmla="val 91200"/>
              </a:avLst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15" name="Shape 23"/>
          <p:cNvSpPr/>
          <p:nvPr/>
        </p:nvSpPr>
        <p:spPr>
          <a:xfrm flipH="1" flipV="1">
            <a:off x="899032" y="1770065"/>
            <a:ext cx="7083287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899031" y="2162775"/>
            <a:ext cx="8090981" cy="578582"/>
          </a:xfrm>
        </p:spPr>
        <p:txBody>
          <a:bodyPr>
            <a:normAutofit/>
          </a:bodyPr>
          <a:lstStyle/>
          <a:p>
            <a:r>
              <a:rPr lang="en-US" dirty="0" err="1" smtClean="0"/>
              <a:t>FixMtaa</a:t>
            </a:r>
            <a:endParaRPr lang="en-GB" dirty="0"/>
          </a:p>
        </p:txBody>
      </p:sp>
      <p:sp>
        <p:nvSpPr>
          <p:cNvPr id="17" name="Subtitle 7"/>
          <p:cNvSpPr>
            <a:spLocks noGrp="1"/>
          </p:cNvSpPr>
          <p:nvPr>
            <p:ph type="subTitle" idx="1"/>
          </p:nvPr>
        </p:nvSpPr>
        <p:spPr>
          <a:xfrm>
            <a:off x="916495" y="2626228"/>
            <a:ext cx="4578057" cy="220155"/>
          </a:xfrm>
        </p:spPr>
        <p:txBody>
          <a:bodyPr/>
          <a:lstStyle/>
          <a:p>
            <a:r>
              <a:rPr lang="en-GB" dirty="0" smtClean="0"/>
              <a:t>Twitter to solve societal problems</a:t>
            </a:r>
            <a:endParaRPr lang="en-GB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half" idx="2"/>
          </p:nvPr>
        </p:nvSpPr>
        <p:spPr>
          <a:xfrm>
            <a:off x="6384376" y="4294731"/>
            <a:ext cx="1728299" cy="132489"/>
          </a:xfrm>
        </p:spPr>
        <p:txBody>
          <a:bodyPr>
            <a:normAutofit/>
          </a:bodyPr>
          <a:lstStyle/>
          <a:p>
            <a:r>
              <a:rPr lang="en-US" sz="900" dirty="0"/>
              <a:t>Presented by :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idx="10"/>
          </p:nvPr>
        </p:nvSpPr>
        <p:spPr>
          <a:xfrm>
            <a:off x="6393986" y="4590711"/>
            <a:ext cx="1934552" cy="854746"/>
          </a:xfrm>
        </p:spPr>
        <p:txBody>
          <a:bodyPr>
            <a:normAutofit/>
          </a:bodyPr>
          <a:lstStyle/>
          <a:p>
            <a:r>
              <a:rPr lang="en-GB" sz="1300" dirty="0" smtClean="0"/>
              <a:t>NIGEL NINDO</a:t>
            </a:r>
          </a:p>
          <a:p>
            <a:r>
              <a:rPr lang="en-GB" sz="1300" dirty="0" smtClean="0"/>
              <a:t>HUNGAI AMUHINDA</a:t>
            </a:r>
          </a:p>
          <a:p>
            <a:r>
              <a:rPr lang="en-GB" sz="1300" dirty="0" smtClean="0"/>
              <a:t>IAN BWANA</a:t>
            </a:r>
          </a:p>
          <a:p>
            <a:endParaRPr lang="en-GB" sz="13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build="p"/>
      <p:bldP spid="19" grpId="0" build="p"/>
      <p:bldP spid="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886331" y="976907"/>
            <a:ext cx="6720969" cy="578582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FixMtaa</a:t>
            </a:r>
            <a:r>
              <a:rPr lang="en-US" dirty="0" smtClean="0"/>
              <a:t>?</a:t>
            </a:r>
            <a:endParaRPr lang="en-GB" dirty="0"/>
          </a:p>
        </p:txBody>
      </p:sp>
      <p:sp>
        <p:nvSpPr>
          <p:cNvPr id="17" name="Subtitle 7"/>
          <p:cNvSpPr>
            <a:spLocks noGrp="1"/>
          </p:cNvSpPr>
          <p:nvPr>
            <p:ph type="subTitle" idx="1"/>
          </p:nvPr>
        </p:nvSpPr>
        <p:spPr>
          <a:xfrm>
            <a:off x="914909" y="1440360"/>
            <a:ext cx="4578057" cy="22015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Shape 58"/>
          <p:cNvSpPr/>
          <p:nvPr/>
        </p:nvSpPr>
        <p:spPr>
          <a:xfrm flipV="1">
            <a:off x="914909" y="2422215"/>
            <a:ext cx="1" cy="274320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" name="Text Placeholder 8"/>
          <p:cNvSpPr>
            <a:spLocks noGrp="1"/>
          </p:cNvSpPr>
          <p:nvPr>
            <p:ph type="body" sz="half" idx="2"/>
          </p:nvPr>
        </p:nvSpPr>
        <p:spPr>
          <a:xfrm>
            <a:off x="1112727" y="2870933"/>
            <a:ext cx="4380239" cy="242859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 err="1" smtClean="0"/>
              <a:t>FixMtaa</a:t>
            </a:r>
            <a:r>
              <a:rPr lang="en-US" sz="1400" dirty="0" smtClean="0"/>
              <a:t> </a:t>
            </a:r>
            <a:r>
              <a:rPr lang="en-US" sz="1400" dirty="0"/>
              <a:t>is a open </a:t>
            </a:r>
            <a:r>
              <a:rPr lang="en-US" sz="1400" dirty="0" smtClean="0"/>
              <a:t>source </a:t>
            </a:r>
            <a:r>
              <a:rPr lang="en-US" sz="1400" dirty="0"/>
              <a:t>project that aims to help Nairobi residents report common societal problems</a:t>
            </a:r>
            <a:r>
              <a:rPr lang="en-US" sz="14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/>
              <a:t>All you need to get get started using it is to send out a tweet using the hashtag #</a:t>
            </a:r>
            <a:r>
              <a:rPr lang="en-US" sz="1400" dirty="0" err="1"/>
              <a:t>fixmtaa</a:t>
            </a:r>
            <a:r>
              <a:rPr lang="en-US" sz="1400" dirty="0"/>
              <a:t>, or mention @</a:t>
            </a:r>
            <a:r>
              <a:rPr lang="en-US" sz="1400" dirty="0" err="1"/>
              <a:t>fixmtaa</a:t>
            </a:r>
            <a:r>
              <a:rPr lang="en-US" sz="1400" dirty="0"/>
              <a:t> in your tweet</a:t>
            </a:r>
            <a:r>
              <a:rPr lang="en-US" sz="1400" dirty="0" smtClean="0"/>
              <a:t>.</a:t>
            </a:r>
          </a:p>
          <a:p>
            <a:pPr>
              <a:lnSpc>
                <a:spcPct val="100000"/>
              </a:lnSpc>
            </a:pPr>
            <a:endParaRPr lang="en-US" sz="1400" dirty="0" smtClean="0"/>
          </a:p>
          <a:p>
            <a:pPr>
              <a:lnSpc>
                <a:spcPct val="100000"/>
              </a:lnSpc>
            </a:pPr>
            <a:endParaRPr lang="en-US" sz="1400" dirty="0"/>
          </a:p>
          <a:p>
            <a:pPr>
              <a:lnSpc>
                <a:spcPct val="100000"/>
              </a:lnSpc>
            </a:pPr>
            <a:r>
              <a:rPr lang="en-US" sz="1400" dirty="0" err="1"/>
              <a:t>FixMtaa</a:t>
            </a:r>
            <a:r>
              <a:rPr lang="en-US" sz="1400" dirty="0"/>
              <a:t> then tries to identify these societal problems in your tweet, &amp; match them to the relevant authority.</a:t>
            </a:r>
          </a:p>
          <a:p>
            <a:pPr>
              <a:lnSpc>
                <a:spcPts val="1200"/>
              </a:lnSpc>
            </a:pPr>
            <a:endParaRPr lang="en-GB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idx="10"/>
          </p:nvPr>
        </p:nvSpPr>
        <p:spPr>
          <a:xfrm>
            <a:off x="1112727" y="2441049"/>
            <a:ext cx="3868340" cy="211137"/>
          </a:xfrm>
        </p:spPr>
        <p:txBody>
          <a:bodyPr/>
          <a:lstStyle/>
          <a:p>
            <a:pPr lvl="0"/>
            <a:r>
              <a:rPr lang="en-GB" b="1" dirty="0" smtClean="0"/>
              <a:t>At a glance</a:t>
            </a:r>
            <a:endParaRPr lang="en-GB" b="1" dirty="0"/>
          </a:p>
        </p:txBody>
      </p:sp>
      <p:sp>
        <p:nvSpPr>
          <p:cNvPr id="18" name="Oval 17"/>
          <p:cNvSpPr/>
          <p:nvPr/>
        </p:nvSpPr>
        <p:spPr>
          <a:xfrm>
            <a:off x="7865270" y="10287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9"/>
          <p:cNvSpPr>
            <a:spLocks noGrp="1"/>
          </p:cNvSpPr>
          <p:nvPr>
            <p:ph type="body" sz="half" idx="14"/>
          </p:nvPr>
        </p:nvSpPr>
        <p:spPr>
          <a:xfrm>
            <a:off x="7865270" y="1028700"/>
            <a:ext cx="366711" cy="366711"/>
          </a:xfrm>
        </p:spPr>
        <p:txBody>
          <a:bodyPr>
            <a:normAutofit/>
          </a:bodyPr>
          <a:lstStyle/>
          <a:p>
            <a:r>
              <a:rPr lang="en-US" sz="1300" dirty="0"/>
              <a:t>1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28787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build="p"/>
      <p:bldP spid="9" grpId="0" animBg="1"/>
      <p:bldP spid="10" grpId="0" uiExpand="1" build="p"/>
      <p:bldP spid="1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976907"/>
            <a:ext cx="6720969" cy="578582"/>
          </a:xfrm>
        </p:spPr>
        <p:txBody>
          <a:bodyPr>
            <a:normAutofit/>
          </a:bodyPr>
          <a:lstStyle/>
          <a:p>
            <a:r>
              <a:rPr lang="en-US" dirty="0" smtClean="0"/>
              <a:t>How we analyze tweets</a:t>
            </a:r>
            <a:endParaRPr lang="en-US" dirty="0"/>
          </a:p>
        </p:txBody>
      </p:sp>
      <p:sp>
        <p:nvSpPr>
          <p:cNvPr id="14" name="Subtitle 7"/>
          <p:cNvSpPr>
            <a:spLocks noGrp="1"/>
          </p:cNvSpPr>
          <p:nvPr>
            <p:ph type="subTitle" idx="1"/>
          </p:nvPr>
        </p:nvSpPr>
        <p:spPr>
          <a:xfrm>
            <a:off x="914909" y="1440360"/>
            <a:ext cx="4578057" cy="22015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4" name="Text Placeholder 8"/>
          <p:cNvSpPr>
            <a:spLocks noGrp="1"/>
          </p:cNvSpPr>
          <p:nvPr>
            <p:ph type="body" sz="half" idx="2"/>
          </p:nvPr>
        </p:nvSpPr>
        <p:spPr>
          <a:xfrm>
            <a:off x="1252701" y="3390069"/>
            <a:ext cx="1964844" cy="351037"/>
          </a:xfrm>
        </p:spPr>
        <p:txBody>
          <a:bodyPr>
            <a:normAutofit/>
          </a:bodyPr>
          <a:lstStyle/>
          <a:p>
            <a:r>
              <a:rPr lang="en-US" dirty="0" smtClean="0"/>
              <a:t>Removing white spaces, ‘#’ , ‘@’ &amp; stop words </a:t>
            </a:r>
            <a:r>
              <a:rPr lang="en-US" dirty="0" err="1" smtClean="0"/>
              <a:t>e.g</a:t>
            </a:r>
            <a:r>
              <a:rPr lang="en-US" dirty="0" smtClean="0"/>
              <a:t> please, really, have</a:t>
            </a:r>
            <a:endParaRPr lang="en-GB" dirty="0"/>
          </a:p>
        </p:txBody>
      </p:sp>
      <p:sp>
        <p:nvSpPr>
          <p:cNvPr id="55" name="Text Placeholder 8"/>
          <p:cNvSpPr>
            <a:spLocks noGrp="1"/>
          </p:cNvSpPr>
          <p:nvPr>
            <p:ph type="body" sz="half" idx="2"/>
          </p:nvPr>
        </p:nvSpPr>
        <p:spPr>
          <a:xfrm>
            <a:off x="1247147" y="3142073"/>
            <a:ext cx="1095693" cy="160843"/>
          </a:xfrm>
        </p:spPr>
        <p:txBody>
          <a:bodyPr anchor="b">
            <a:normAutofit/>
          </a:bodyPr>
          <a:lstStyle/>
          <a:p>
            <a:r>
              <a:rPr lang="en-US" sz="1200" dirty="0" smtClean="0"/>
              <a:t>Clean tweet</a:t>
            </a:r>
            <a:endParaRPr lang="en-US" sz="1200" dirty="0"/>
          </a:p>
        </p:txBody>
      </p:sp>
      <p:sp>
        <p:nvSpPr>
          <p:cNvPr id="57" name="Rectangle 56"/>
          <p:cNvSpPr/>
          <p:nvPr/>
        </p:nvSpPr>
        <p:spPr>
          <a:xfrm rot="5400000">
            <a:off x="459042" y="3099376"/>
            <a:ext cx="1006475" cy="94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 Placeholder 8"/>
          <p:cNvSpPr>
            <a:spLocks noGrp="1"/>
          </p:cNvSpPr>
          <p:nvPr>
            <p:ph type="body" sz="half" idx="2"/>
          </p:nvPr>
        </p:nvSpPr>
        <p:spPr>
          <a:xfrm>
            <a:off x="1084745" y="2616268"/>
            <a:ext cx="686502" cy="379501"/>
          </a:xfrm>
        </p:spPr>
        <p:txBody>
          <a:bodyPr anchor="ctr">
            <a:normAutofit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Text Placeholder 8"/>
          <p:cNvSpPr>
            <a:spLocks noGrp="1"/>
          </p:cNvSpPr>
          <p:nvPr>
            <p:ph type="body" sz="half" idx="2"/>
          </p:nvPr>
        </p:nvSpPr>
        <p:spPr>
          <a:xfrm>
            <a:off x="1252701" y="5203741"/>
            <a:ext cx="1964844" cy="519059"/>
          </a:xfrm>
        </p:spPr>
        <p:txBody>
          <a:bodyPr>
            <a:normAutofit/>
          </a:bodyPr>
          <a:lstStyle/>
          <a:p>
            <a:r>
              <a:rPr lang="en-US" dirty="0" smtClean="0"/>
              <a:t>Classifier algorithms that tell us the domain of tweet, and whether a problem is detected or not.</a:t>
            </a:r>
            <a:endParaRPr lang="en-GB" dirty="0"/>
          </a:p>
        </p:txBody>
      </p:sp>
      <p:sp>
        <p:nvSpPr>
          <p:cNvPr id="65" name="Text Placeholder 8"/>
          <p:cNvSpPr>
            <a:spLocks noGrp="1"/>
          </p:cNvSpPr>
          <p:nvPr>
            <p:ph type="body" sz="half" idx="2"/>
          </p:nvPr>
        </p:nvSpPr>
        <p:spPr>
          <a:xfrm>
            <a:off x="1258577" y="4915444"/>
            <a:ext cx="1958968" cy="221803"/>
          </a:xfrm>
        </p:spPr>
        <p:txBody>
          <a:bodyPr anchor="b">
            <a:normAutofit/>
          </a:bodyPr>
          <a:lstStyle/>
          <a:p>
            <a:r>
              <a:rPr lang="en-US" sz="1200" dirty="0" smtClean="0"/>
              <a:t>Pass token through algorithm</a:t>
            </a:r>
            <a:endParaRPr lang="en-US" sz="1200" dirty="0"/>
          </a:p>
        </p:txBody>
      </p:sp>
      <p:sp>
        <p:nvSpPr>
          <p:cNvPr id="66" name="Rectangle 65"/>
          <p:cNvSpPr/>
          <p:nvPr/>
        </p:nvSpPr>
        <p:spPr>
          <a:xfrm rot="5400000">
            <a:off x="470472" y="5406147"/>
            <a:ext cx="1006475" cy="94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 Placeholder 8"/>
          <p:cNvSpPr>
            <a:spLocks noGrp="1"/>
          </p:cNvSpPr>
          <p:nvPr>
            <p:ph type="body" sz="half" idx="2"/>
          </p:nvPr>
        </p:nvSpPr>
        <p:spPr>
          <a:xfrm>
            <a:off x="1096175" y="5608839"/>
            <a:ext cx="686502" cy="379501"/>
          </a:xfrm>
        </p:spPr>
        <p:txBody>
          <a:bodyPr anchor="b">
            <a:normAutofit/>
          </a:bodyPr>
          <a:lstStyle/>
          <a:p>
            <a:r>
              <a:rPr lang="en-US" sz="2400" dirty="0"/>
              <a:t>3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Text Placeholder 8"/>
          <p:cNvSpPr>
            <a:spLocks noGrp="1"/>
          </p:cNvSpPr>
          <p:nvPr>
            <p:ph type="body" sz="half" idx="2"/>
          </p:nvPr>
        </p:nvSpPr>
        <p:spPr>
          <a:xfrm>
            <a:off x="5915223" y="3451029"/>
            <a:ext cx="1964844" cy="351037"/>
          </a:xfrm>
        </p:spPr>
        <p:txBody>
          <a:bodyPr>
            <a:normAutofit fontScale="92500"/>
          </a:bodyPr>
          <a:lstStyle/>
          <a:p>
            <a:pPr algn="r"/>
            <a:r>
              <a:rPr lang="en-GB" dirty="0" smtClean="0"/>
              <a:t>Split each word from the words of the  tweet for individual word analysis.</a:t>
            </a:r>
            <a:endParaRPr lang="en-GB" dirty="0"/>
          </a:p>
        </p:txBody>
      </p:sp>
      <p:sp>
        <p:nvSpPr>
          <p:cNvPr id="77" name="Text Placeholder 8"/>
          <p:cNvSpPr>
            <a:spLocks noGrp="1"/>
          </p:cNvSpPr>
          <p:nvPr>
            <p:ph type="body" sz="half" idx="2"/>
          </p:nvPr>
        </p:nvSpPr>
        <p:spPr>
          <a:xfrm>
            <a:off x="6833594" y="3203033"/>
            <a:ext cx="1095693" cy="160843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 smtClean="0"/>
              <a:t>Tokenize tweet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 rot="5400000">
            <a:off x="7674264" y="3160336"/>
            <a:ext cx="1006475" cy="94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 Placeholder 8"/>
          <p:cNvSpPr>
            <a:spLocks noGrp="1"/>
          </p:cNvSpPr>
          <p:nvPr>
            <p:ph type="body" sz="half" idx="2"/>
          </p:nvPr>
        </p:nvSpPr>
        <p:spPr>
          <a:xfrm>
            <a:off x="7334767" y="2677228"/>
            <a:ext cx="685000" cy="379501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/>
              <a:t>2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0" name="Text Placeholder 8"/>
          <p:cNvSpPr>
            <a:spLocks noGrp="1"/>
          </p:cNvSpPr>
          <p:nvPr>
            <p:ph type="body" sz="half" idx="2"/>
          </p:nvPr>
        </p:nvSpPr>
        <p:spPr>
          <a:xfrm>
            <a:off x="5964443" y="5259456"/>
            <a:ext cx="1964844" cy="510041"/>
          </a:xfrm>
        </p:spPr>
        <p:txBody>
          <a:bodyPr>
            <a:normAutofit/>
          </a:bodyPr>
          <a:lstStyle/>
          <a:p>
            <a:pPr algn="r"/>
            <a:r>
              <a:rPr lang="en-US" dirty="0" smtClean="0"/>
              <a:t>Send a reply back to the user after storing the tweet analysis result in the database. </a:t>
            </a:r>
            <a:endParaRPr lang="en-GB" dirty="0"/>
          </a:p>
        </p:txBody>
      </p:sp>
      <p:sp>
        <p:nvSpPr>
          <p:cNvPr id="81" name="Text Placeholder 8"/>
          <p:cNvSpPr>
            <a:spLocks noGrp="1"/>
          </p:cNvSpPr>
          <p:nvPr>
            <p:ph type="body" sz="half" idx="2"/>
          </p:nvPr>
        </p:nvSpPr>
        <p:spPr>
          <a:xfrm>
            <a:off x="5945096" y="4976404"/>
            <a:ext cx="1995621" cy="235296"/>
          </a:xfrm>
        </p:spPr>
        <p:txBody>
          <a:bodyPr anchor="b">
            <a:normAutofit/>
          </a:bodyPr>
          <a:lstStyle/>
          <a:p>
            <a:pPr algn="r"/>
            <a:r>
              <a:rPr lang="en-US" sz="1200" dirty="0" smtClean="0"/>
              <a:t>Store result &amp; reply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 rot="5400000">
            <a:off x="7685694" y="5467107"/>
            <a:ext cx="1006475" cy="94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 Placeholder 8"/>
          <p:cNvSpPr>
            <a:spLocks noGrp="1"/>
          </p:cNvSpPr>
          <p:nvPr>
            <p:ph type="body" sz="half" idx="2"/>
          </p:nvPr>
        </p:nvSpPr>
        <p:spPr>
          <a:xfrm>
            <a:off x="7346197" y="5669799"/>
            <a:ext cx="685000" cy="379501"/>
          </a:xfrm>
        </p:spPr>
        <p:txBody>
          <a:bodyPr anchor="b">
            <a:normAutofit/>
          </a:bodyPr>
          <a:lstStyle/>
          <a:p>
            <a:pPr algn="r"/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865270" y="10287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9"/>
          <p:cNvSpPr>
            <a:spLocks noGrp="1"/>
          </p:cNvSpPr>
          <p:nvPr>
            <p:ph type="body" sz="half" idx="14"/>
          </p:nvPr>
        </p:nvSpPr>
        <p:spPr>
          <a:xfrm>
            <a:off x="7865270" y="1028700"/>
            <a:ext cx="366711" cy="366711"/>
          </a:xfrm>
        </p:spPr>
        <p:txBody>
          <a:bodyPr>
            <a:normAutofit/>
          </a:bodyPr>
          <a:lstStyle/>
          <a:p>
            <a:r>
              <a:rPr lang="en-US" sz="1300" dirty="0" smtClean="0"/>
              <a:t>2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04791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54" grpId="0" build="p"/>
      <p:bldP spid="55" grpId="0" build="p"/>
      <p:bldP spid="57" grpId="0" animBg="1"/>
      <p:bldP spid="63" grpId="0" build="p"/>
      <p:bldP spid="64" grpId="0" build="p"/>
      <p:bldP spid="65" grpId="0" build="p"/>
      <p:bldP spid="66" grpId="0" animBg="1"/>
      <p:bldP spid="67" grpId="0" build="p"/>
      <p:bldP spid="76" grpId="0" build="p"/>
      <p:bldP spid="77" grpId="0" build="p"/>
      <p:bldP spid="78" grpId="0" animBg="1"/>
      <p:bldP spid="79" grpId="0" build="p"/>
      <p:bldP spid="80" grpId="0" build="p"/>
      <p:bldP spid="81" grpId="0" build="p"/>
      <p:bldP spid="82" grpId="0" animBg="1"/>
      <p:bldP spid="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1" y="0"/>
            <a:ext cx="9143999" cy="30226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8936" y="3479800"/>
            <a:ext cx="4468878" cy="578582"/>
          </a:xfrm>
        </p:spPr>
        <p:txBody>
          <a:bodyPr>
            <a:normAutofit/>
          </a:bodyPr>
          <a:lstStyle/>
          <a:p>
            <a:r>
              <a:rPr lang="en-US" dirty="0" smtClean="0"/>
              <a:t>Classifier algorithms</a:t>
            </a:r>
            <a:endParaRPr lang="en-GB" dirty="0"/>
          </a:p>
        </p:txBody>
      </p:sp>
      <p:sp>
        <p:nvSpPr>
          <p:cNvPr id="14" name="Subtitle 7"/>
          <p:cNvSpPr>
            <a:spLocks noGrp="1"/>
          </p:cNvSpPr>
          <p:nvPr>
            <p:ph type="subTitle" idx="1"/>
          </p:nvPr>
        </p:nvSpPr>
        <p:spPr>
          <a:xfrm>
            <a:off x="917513" y="3943253"/>
            <a:ext cx="4578057" cy="220155"/>
          </a:xfrm>
        </p:spPr>
        <p:txBody>
          <a:bodyPr/>
          <a:lstStyle/>
          <a:p>
            <a:r>
              <a:rPr lang="en-GB" dirty="0" smtClean="0"/>
              <a:t>Supervised Classification</a:t>
            </a:r>
            <a:endParaRPr lang="en-GB" dirty="0"/>
          </a:p>
        </p:txBody>
      </p:sp>
      <p:sp>
        <p:nvSpPr>
          <p:cNvPr id="58" name="Shape 58"/>
          <p:cNvSpPr/>
          <p:nvPr/>
        </p:nvSpPr>
        <p:spPr>
          <a:xfrm flipV="1">
            <a:off x="5524146" y="3517900"/>
            <a:ext cx="0" cy="182880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59" name="Text Placeholder 8"/>
          <p:cNvSpPr>
            <a:spLocks noGrp="1"/>
          </p:cNvSpPr>
          <p:nvPr>
            <p:ph type="body" sz="half" idx="2"/>
          </p:nvPr>
        </p:nvSpPr>
        <p:spPr>
          <a:xfrm>
            <a:off x="5948951" y="3517900"/>
            <a:ext cx="2283029" cy="3087616"/>
          </a:xfrm>
        </p:spPr>
        <p:txBody>
          <a:bodyPr anchor="t">
            <a:noAutofit/>
          </a:bodyPr>
          <a:lstStyle/>
          <a:p>
            <a:pPr>
              <a:lnSpc>
                <a:spcPts val="1200"/>
              </a:lnSpc>
            </a:pPr>
            <a:r>
              <a:rPr lang="en-US" dirty="0" smtClean="0"/>
              <a:t>Algorithms trained with prior knowledge of what what type of labels to expect.</a:t>
            </a:r>
          </a:p>
          <a:p>
            <a:pPr>
              <a:lnSpc>
                <a:spcPts val="1200"/>
              </a:lnSpc>
            </a:pPr>
            <a:endParaRPr lang="en-US" dirty="0"/>
          </a:p>
          <a:p>
            <a:pPr>
              <a:lnSpc>
                <a:spcPts val="1200"/>
              </a:lnSpc>
            </a:pPr>
            <a:endParaRPr lang="en-US" dirty="0"/>
          </a:p>
          <a:p>
            <a:pPr>
              <a:lnSpc>
                <a:spcPts val="1200"/>
              </a:lnSpc>
            </a:pPr>
            <a:r>
              <a:rPr lang="en-US" dirty="0" smtClean="0"/>
              <a:t>First version at </a:t>
            </a:r>
            <a:r>
              <a:rPr lang="en-US" dirty="0" err="1" smtClean="0"/>
              <a:t>hackathon</a:t>
            </a:r>
            <a:r>
              <a:rPr lang="en-US" dirty="0" smtClean="0"/>
              <a:t> used </a:t>
            </a:r>
            <a:r>
              <a:rPr lang="en-US" dirty="0" err="1"/>
              <a:t>bayesian</a:t>
            </a:r>
            <a:r>
              <a:rPr lang="en-US" dirty="0"/>
              <a:t> classification techniques (naive </a:t>
            </a:r>
            <a:r>
              <a:rPr lang="en-US" dirty="0" err="1"/>
              <a:t>bayes</a:t>
            </a:r>
            <a:r>
              <a:rPr lang="en-US" dirty="0"/>
              <a:t> classification) to get the probability of tokens/words extracted from a tweet </a:t>
            </a:r>
            <a:r>
              <a:rPr lang="en-US" dirty="0" smtClean="0"/>
              <a:t>belonging </a:t>
            </a:r>
            <a:r>
              <a:rPr lang="en-US" dirty="0"/>
              <a:t>to a particular domain and problem</a:t>
            </a:r>
            <a:r>
              <a:rPr lang="en-US" dirty="0" smtClean="0"/>
              <a:t>.</a:t>
            </a:r>
          </a:p>
          <a:p>
            <a:pPr>
              <a:lnSpc>
                <a:spcPts val="1200"/>
              </a:lnSpc>
            </a:pPr>
            <a:endParaRPr lang="en-US" dirty="0"/>
          </a:p>
          <a:p>
            <a:pPr>
              <a:lnSpc>
                <a:spcPts val="1200"/>
              </a:lnSpc>
            </a:pPr>
            <a:r>
              <a:rPr lang="en-US" dirty="0"/>
              <a:t>This however proved difficult in to differentiate between a </a:t>
            </a:r>
            <a:r>
              <a:rPr lang="en-US" dirty="0" smtClean="0"/>
              <a:t>problem </a:t>
            </a:r>
            <a:r>
              <a:rPr lang="en-US" dirty="0"/>
              <a:t>and a non </a:t>
            </a:r>
            <a:r>
              <a:rPr lang="en-US" dirty="0" smtClean="0"/>
              <a:t>problem. For example, ‘pipe </a:t>
            </a:r>
            <a:r>
              <a:rPr lang="en-US" dirty="0"/>
              <a:t>burst’ &amp; ’no pipe burst’ would all be classified as a water </a:t>
            </a:r>
            <a:r>
              <a:rPr lang="en-US" dirty="0" smtClean="0"/>
              <a:t>problem.</a:t>
            </a:r>
          </a:p>
          <a:p>
            <a:pPr>
              <a:lnSpc>
                <a:spcPts val="1200"/>
              </a:lnSpc>
            </a:pPr>
            <a:endParaRPr lang="en-US" dirty="0"/>
          </a:p>
          <a:p>
            <a:pPr>
              <a:lnSpc>
                <a:spcPts val="1200"/>
              </a:lnSpc>
            </a:pP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7865270" y="10287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9"/>
          <p:cNvSpPr>
            <a:spLocks noGrp="1"/>
          </p:cNvSpPr>
          <p:nvPr>
            <p:ph type="body" sz="half" idx="14"/>
          </p:nvPr>
        </p:nvSpPr>
        <p:spPr>
          <a:xfrm>
            <a:off x="7865270" y="1028700"/>
            <a:ext cx="366711" cy="366711"/>
          </a:xfrm>
        </p:spPr>
        <p:txBody>
          <a:bodyPr>
            <a:normAutofit/>
          </a:bodyPr>
          <a:lstStyle/>
          <a:p>
            <a:r>
              <a:rPr lang="en-US" sz="1300" dirty="0"/>
              <a:t>3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93669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3" grpId="0"/>
      <p:bldP spid="14" grpId="0" build="p"/>
      <p:bldP spid="58" grpId="0" animBg="1"/>
      <p:bldP spid="5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976907"/>
            <a:ext cx="6720969" cy="578582"/>
          </a:xfrm>
        </p:spPr>
        <p:txBody>
          <a:bodyPr>
            <a:normAutofit/>
          </a:bodyPr>
          <a:lstStyle/>
          <a:p>
            <a:r>
              <a:rPr lang="en-US" dirty="0" smtClean="0"/>
              <a:t>Version 2 algorithm</a:t>
            </a:r>
            <a:endParaRPr lang="en-US" dirty="0"/>
          </a:p>
        </p:txBody>
      </p:sp>
      <p:sp>
        <p:nvSpPr>
          <p:cNvPr id="14" name="Subtitle 7"/>
          <p:cNvSpPr>
            <a:spLocks noGrp="1"/>
          </p:cNvSpPr>
          <p:nvPr>
            <p:ph type="subTitle" idx="1"/>
          </p:nvPr>
        </p:nvSpPr>
        <p:spPr>
          <a:xfrm>
            <a:off x="914909" y="1440360"/>
            <a:ext cx="4578057" cy="220155"/>
          </a:xfrm>
        </p:spPr>
        <p:txBody>
          <a:bodyPr/>
          <a:lstStyle/>
          <a:p>
            <a:r>
              <a:rPr lang="en-GB" dirty="0" smtClean="0"/>
              <a:t>Decision trees</a:t>
            </a:r>
            <a:endParaRPr lang="en-GB" dirty="0"/>
          </a:p>
        </p:txBody>
      </p:sp>
      <p:sp>
        <p:nvSpPr>
          <p:cNvPr id="49" name="Shape 2152"/>
          <p:cNvSpPr/>
          <p:nvPr/>
        </p:nvSpPr>
        <p:spPr>
          <a:xfrm>
            <a:off x="6536102" y="5215141"/>
            <a:ext cx="213913" cy="2139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18" h="21320" extrusionOk="0">
                <a:moveTo>
                  <a:pt x="6122" y="19157"/>
                </a:moveTo>
                <a:lnTo>
                  <a:pt x="3902" y="19634"/>
                </a:lnTo>
                <a:cubicBezTo>
                  <a:pt x="3688" y="19233"/>
                  <a:pt x="3431" y="18833"/>
                  <a:pt x="2957" y="18361"/>
                </a:cubicBezTo>
                <a:cubicBezTo>
                  <a:pt x="2486" y="17889"/>
                  <a:pt x="2085" y="17631"/>
                  <a:pt x="1685" y="17417"/>
                </a:cubicBezTo>
                <a:lnTo>
                  <a:pt x="2162" y="15198"/>
                </a:lnTo>
                <a:lnTo>
                  <a:pt x="2804" y="14556"/>
                </a:lnTo>
                <a:cubicBezTo>
                  <a:pt x="2804" y="14556"/>
                  <a:pt x="4012" y="14580"/>
                  <a:pt x="5374" y="15944"/>
                </a:cubicBezTo>
                <a:cubicBezTo>
                  <a:pt x="6737" y="17307"/>
                  <a:pt x="6762" y="18516"/>
                  <a:pt x="6762" y="18516"/>
                </a:cubicBezTo>
                <a:cubicBezTo>
                  <a:pt x="6762" y="18516"/>
                  <a:pt x="6122" y="19157"/>
                  <a:pt x="6122" y="19157"/>
                </a:cubicBezTo>
                <a:close/>
                <a:moveTo>
                  <a:pt x="19625" y="1692"/>
                </a:moveTo>
                <a:cubicBezTo>
                  <a:pt x="17654" y="-280"/>
                  <a:pt x="16174" y="15"/>
                  <a:pt x="16174" y="15"/>
                </a:cubicBezTo>
                <a:lnTo>
                  <a:pt x="9270" y="6920"/>
                </a:lnTo>
                <a:lnTo>
                  <a:pt x="1379" y="14810"/>
                </a:lnTo>
                <a:lnTo>
                  <a:pt x="0" y="21320"/>
                </a:lnTo>
                <a:lnTo>
                  <a:pt x="6508" y="19939"/>
                </a:lnTo>
                <a:lnTo>
                  <a:pt x="14399" y="12048"/>
                </a:lnTo>
                <a:lnTo>
                  <a:pt x="21302" y="5145"/>
                </a:lnTo>
                <a:cubicBezTo>
                  <a:pt x="21302" y="5145"/>
                  <a:pt x="21600" y="3665"/>
                  <a:pt x="19625" y="1692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/>
            <a:endParaRPr/>
          </a:p>
        </p:txBody>
      </p:sp>
      <p:sp>
        <p:nvSpPr>
          <p:cNvPr id="65" name="Text Placeholder 20"/>
          <p:cNvSpPr>
            <a:spLocks noGrp="1"/>
          </p:cNvSpPr>
          <p:nvPr>
            <p:ph type="body" idx="13"/>
          </p:nvPr>
        </p:nvSpPr>
        <p:spPr>
          <a:xfrm>
            <a:off x="6904203" y="5021639"/>
            <a:ext cx="988239" cy="669486"/>
          </a:xfrm>
        </p:spPr>
        <p:txBody>
          <a:bodyPr lIns="0" anchor="ctr">
            <a:normAutofit/>
          </a:bodyPr>
          <a:lstStyle/>
          <a:p>
            <a:pPr>
              <a:lnSpc>
                <a:spcPts val="300"/>
              </a:lnSpc>
            </a:pPr>
            <a:r>
              <a:rPr lang="en-GB" sz="1400" dirty="0"/>
              <a:t>Idea</a:t>
            </a:r>
          </a:p>
        </p:txBody>
      </p:sp>
      <p:sp>
        <p:nvSpPr>
          <p:cNvPr id="66" name="Text Placeholder 8"/>
          <p:cNvSpPr>
            <a:spLocks noGrp="1"/>
          </p:cNvSpPr>
          <p:nvPr>
            <p:ph type="body" sz="half" idx="2"/>
          </p:nvPr>
        </p:nvSpPr>
        <p:spPr>
          <a:xfrm>
            <a:off x="1094801" y="3897803"/>
            <a:ext cx="1354265" cy="1169292"/>
          </a:xfrm>
        </p:spPr>
        <p:txBody>
          <a:bodyPr anchor="ctr">
            <a:normAutofit/>
          </a:bodyPr>
          <a:lstStyle/>
          <a:p>
            <a:pPr marL="228600" indent="-228600">
              <a:lnSpc>
                <a:spcPts val="1300"/>
              </a:lnSpc>
              <a:buFont typeface="+mj-lt"/>
              <a:buAutoNum type="arabicPeriod"/>
            </a:pPr>
            <a:r>
              <a:rPr lang="en-GB" dirty="0"/>
              <a:t>n</a:t>
            </a:r>
            <a:r>
              <a:rPr lang="en-GB" dirty="0" smtClean="0"/>
              <a:t>o [</a:t>
            </a:r>
            <a:r>
              <a:rPr lang="en-GB" dirty="0" err="1" smtClean="0"/>
              <a:t>negator</a:t>
            </a:r>
            <a:r>
              <a:rPr lang="en-GB" dirty="0" smtClean="0"/>
              <a:t>]</a:t>
            </a:r>
            <a:endParaRPr lang="en-GB" dirty="0"/>
          </a:p>
          <a:p>
            <a:pPr marL="228600" indent="-228600">
              <a:lnSpc>
                <a:spcPts val="1300"/>
              </a:lnSpc>
              <a:buFont typeface="+mj-lt"/>
              <a:buAutoNum type="arabicPeriod"/>
            </a:pPr>
            <a:r>
              <a:rPr lang="en-GB" dirty="0"/>
              <a:t>p</a:t>
            </a:r>
            <a:r>
              <a:rPr lang="en-GB" dirty="0" smtClean="0"/>
              <a:t>ipe[domain keyword]</a:t>
            </a:r>
            <a:endParaRPr lang="en-GB" dirty="0"/>
          </a:p>
          <a:p>
            <a:pPr marL="228600" indent="-228600">
              <a:lnSpc>
                <a:spcPts val="1300"/>
              </a:lnSpc>
              <a:buFont typeface="+mj-lt"/>
              <a:buAutoNum type="arabicPeriod"/>
            </a:pPr>
            <a:r>
              <a:rPr lang="en-GB" dirty="0"/>
              <a:t>b</a:t>
            </a:r>
            <a:r>
              <a:rPr lang="en-GB" dirty="0" smtClean="0"/>
              <a:t>urst [domain </a:t>
            </a:r>
            <a:r>
              <a:rPr lang="en-GB" dirty="0" err="1" smtClean="0"/>
              <a:t>negator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72" name="Shape 2136"/>
          <p:cNvSpPr/>
          <p:nvPr/>
        </p:nvSpPr>
        <p:spPr>
          <a:xfrm>
            <a:off x="1820977" y="5409242"/>
            <a:ext cx="1226300" cy="38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46" extrusionOk="0">
                <a:moveTo>
                  <a:pt x="0" y="949"/>
                </a:moveTo>
                <a:lnTo>
                  <a:pt x="652" y="0"/>
                </a:lnTo>
                <a:cubicBezTo>
                  <a:pt x="3871" y="14536"/>
                  <a:pt x="11077" y="19627"/>
                  <a:pt x="16746" y="11373"/>
                </a:cubicBezTo>
                <a:cubicBezTo>
                  <a:pt x="18232" y="9210"/>
                  <a:pt x="19516" y="6246"/>
                  <a:pt x="20511" y="2686"/>
                </a:cubicBezTo>
                <a:lnTo>
                  <a:pt x="20078" y="2056"/>
                </a:lnTo>
                <a:lnTo>
                  <a:pt x="21508" y="475"/>
                </a:lnTo>
                <a:lnTo>
                  <a:pt x="21600" y="4271"/>
                </a:lnTo>
                <a:lnTo>
                  <a:pt x="21167" y="3640"/>
                </a:lnTo>
                <a:cubicBezTo>
                  <a:pt x="17163" y="18155"/>
                  <a:pt x="9329" y="21600"/>
                  <a:pt x="3668" y="11335"/>
                </a:cubicBezTo>
                <a:cubicBezTo>
                  <a:pt x="2163" y="8605"/>
                  <a:pt x="910" y="5060"/>
                  <a:pt x="0" y="94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5" name="Shape 2137"/>
          <p:cNvSpPr/>
          <p:nvPr/>
        </p:nvSpPr>
        <p:spPr>
          <a:xfrm>
            <a:off x="3751774" y="3378453"/>
            <a:ext cx="1380212" cy="426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50" extrusionOk="0">
                <a:moveTo>
                  <a:pt x="0" y="16210"/>
                </a:moveTo>
                <a:cubicBezTo>
                  <a:pt x="3419" y="835"/>
                  <a:pt x="11072" y="-4550"/>
                  <a:pt x="17092" y="4181"/>
                </a:cubicBezTo>
                <a:cubicBezTo>
                  <a:pt x="18733" y="6560"/>
                  <a:pt x="20142" y="9855"/>
                  <a:pt x="21215" y="13819"/>
                </a:cubicBezTo>
                <a:lnTo>
                  <a:pt x="21600" y="13261"/>
                </a:lnTo>
                <a:lnTo>
                  <a:pt x="21513" y="16630"/>
                </a:lnTo>
                <a:lnTo>
                  <a:pt x="20248" y="15221"/>
                </a:lnTo>
                <a:lnTo>
                  <a:pt x="20633" y="14663"/>
                </a:lnTo>
                <a:cubicBezTo>
                  <a:pt x="16879" y="938"/>
                  <a:pt x="9479" y="-2418"/>
                  <a:pt x="4105" y="7168"/>
                </a:cubicBezTo>
                <a:cubicBezTo>
                  <a:pt x="2656" y="9751"/>
                  <a:pt x="1452" y="13127"/>
                  <a:pt x="579" y="1705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6" name="Shape 2138"/>
          <p:cNvSpPr/>
          <p:nvPr/>
        </p:nvSpPr>
        <p:spPr>
          <a:xfrm>
            <a:off x="5671422" y="5424289"/>
            <a:ext cx="1226300" cy="38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246" extrusionOk="0">
                <a:moveTo>
                  <a:pt x="0" y="949"/>
                </a:moveTo>
                <a:lnTo>
                  <a:pt x="652" y="0"/>
                </a:lnTo>
                <a:cubicBezTo>
                  <a:pt x="3871" y="14536"/>
                  <a:pt x="11077" y="19627"/>
                  <a:pt x="16746" y="11373"/>
                </a:cubicBezTo>
                <a:cubicBezTo>
                  <a:pt x="18232" y="9210"/>
                  <a:pt x="19516" y="6246"/>
                  <a:pt x="20511" y="2686"/>
                </a:cubicBezTo>
                <a:lnTo>
                  <a:pt x="20078" y="2056"/>
                </a:lnTo>
                <a:lnTo>
                  <a:pt x="21508" y="475"/>
                </a:lnTo>
                <a:lnTo>
                  <a:pt x="21600" y="4271"/>
                </a:lnTo>
                <a:lnTo>
                  <a:pt x="21167" y="3640"/>
                </a:lnTo>
                <a:cubicBezTo>
                  <a:pt x="17163" y="18155"/>
                  <a:pt x="9329" y="21600"/>
                  <a:pt x="3668" y="11335"/>
                </a:cubicBezTo>
                <a:cubicBezTo>
                  <a:pt x="2163" y="8605"/>
                  <a:pt x="910" y="5060"/>
                  <a:pt x="0" y="949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6" name="Group 5"/>
          <p:cNvGrpSpPr/>
          <p:nvPr/>
        </p:nvGrpSpPr>
        <p:grpSpPr>
          <a:xfrm>
            <a:off x="914910" y="3921053"/>
            <a:ext cx="1535824" cy="1500452"/>
            <a:chOff x="914910" y="3921053"/>
            <a:chExt cx="1535824" cy="1500452"/>
          </a:xfrm>
        </p:grpSpPr>
        <p:sp>
          <p:nvSpPr>
            <p:cNvPr id="71" name="Shape 2127"/>
            <p:cNvSpPr/>
            <p:nvPr/>
          </p:nvSpPr>
          <p:spPr>
            <a:xfrm>
              <a:off x="914910" y="3921053"/>
              <a:ext cx="1522994" cy="125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0" y="967"/>
                    <a:pt x="798" y="0"/>
                    <a:pt x="1782" y="0"/>
                  </a:cubicBezTo>
                  <a:lnTo>
                    <a:pt x="19818" y="0"/>
                  </a:lnTo>
                  <a:cubicBezTo>
                    <a:pt x="20802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0802" y="21600"/>
                    <a:pt x="19818" y="21600"/>
                  </a:cubicBezTo>
                  <a:lnTo>
                    <a:pt x="1782" y="21600"/>
                  </a:lnTo>
                  <a:cubicBezTo>
                    <a:pt x="798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222075" y="4932907"/>
              <a:ext cx="1228659" cy="488598"/>
              <a:chOff x="1222075" y="4932907"/>
              <a:chExt cx="1228659" cy="488598"/>
            </a:xfrm>
          </p:grpSpPr>
          <p:sp>
            <p:nvSpPr>
              <p:cNvPr id="79" name="Shape 2140"/>
              <p:cNvSpPr/>
              <p:nvPr/>
            </p:nvSpPr>
            <p:spPr>
              <a:xfrm>
                <a:off x="1222075" y="4932907"/>
                <a:ext cx="1228659" cy="4885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385" y="0"/>
                      <a:pt x="859" y="0"/>
                    </a:cubicBezTo>
                    <a:lnTo>
                      <a:pt x="20741" y="0"/>
                    </a:lnTo>
                    <a:cubicBezTo>
                      <a:pt x="21215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1215" y="21600"/>
                      <a:pt x="20741" y="21600"/>
                    </a:cubicBezTo>
                    <a:lnTo>
                      <a:pt x="859" y="21600"/>
                    </a:lnTo>
                    <a:cubicBezTo>
                      <a:pt x="385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 lvl="0"/>
                <a:endParaRPr/>
              </a:p>
            </p:txBody>
          </p:sp>
          <p:grpSp>
            <p:nvGrpSpPr>
              <p:cNvPr id="80" name="Group 2143"/>
              <p:cNvGrpSpPr/>
              <p:nvPr/>
            </p:nvGrpSpPr>
            <p:grpSpPr>
              <a:xfrm>
                <a:off x="1352361" y="5058906"/>
                <a:ext cx="169502" cy="236601"/>
                <a:chOff x="0" y="0"/>
                <a:chExt cx="353659" cy="493659"/>
              </a:xfrm>
            </p:grpSpPr>
            <p:sp>
              <p:nvSpPr>
                <p:cNvPr id="82" name="Shape 2141"/>
                <p:cNvSpPr/>
                <p:nvPr/>
              </p:nvSpPr>
              <p:spPr>
                <a:xfrm>
                  <a:off x="105668" y="420398"/>
                  <a:ext cx="142215" cy="732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407" extrusionOk="0">
                      <a:moveTo>
                        <a:pt x="0" y="15280"/>
                      </a:moveTo>
                      <a:cubicBezTo>
                        <a:pt x="3026" y="19049"/>
                        <a:pt x="6533" y="21600"/>
                        <a:pt x="10798" y="21396"/>
                      </a:cubicBezTo>
                      <a:cubicBezTo>
                        <a:pt x="15067" y="21600"/>
                        <a:pt x="18574" y="19049"/>
                        <a:pt x="21600" y="15280"/>
                      </a:cubicBezTo>
                      <a:lnTo>
                        <a:pt x="21600" y="0"/>
                      </a:lnTo>
                      <a:lnTo>
                        <a:pt x="0" y="0"/>
                      </a:lnTo>
                      <a:cubicBezTo>
                        <a:pt x="0" y="0"/>
                        <a:pt x="0" y="15280"/>
                        <a:pt x="0" y="1528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83" name="Shape 2142"/>
                <p:cNvSpPr/>
                <p:nvPr/>
              </p:nvSpPr>
              <p:spPr>
                <a:xfrm>
                  <a:off x="-1" y="0"/>
                  <a:ext cx="353661" cy="401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632" h="21600" extrusionOk="0">
                      <a:moveTo>
                        <a:pt x="14290" y="21600"/>
                      </a:moveTo>
                      <a:cubicBezTo>
                        <a:pt x="14290" y="15680"/>
                        <a:pt x="21116" y="13789"/>
                        <a:pt x="20605" y="7894"/>
                      </a:cubicBezTo>
                      <a:cubicBezTo>
                        <a:pt x="20282" y="4174"/>
                        <a:pt x="17549" y="0"/>
                        <a:pt x="10315" y="0"/>
                      </a:cubicBezTo>
                      <a:cubicBezTo>
                        <a:pt x="3083" y="0"/>
                        <a:pt x="350" y="4174"/>
                        <a:pt x="27" y="7894"/>
                      </a:cubicBezTo>
                      <a:cubicBezTo>
                        <a:pt x="-484" y="13789"/>
                        <a:pt x="6342" y="15680"/>
                        <a:pt x="6342" y="21600"/>
                      </a:cubicBezTo>
                      <a:cubicBezTo>
                        <a:pt x="6342" y="21600"/>
                        <a:pt x="14290" y="21600"/>
                        <a:pt x="14290" y="216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lvl="0"/>
                  <a:endParaRPr/>
                </a:p>
              </p:txBody>
            </p:sp>
          </p:grpSp>
        </p:grpSp>
      </p:grpSp>
      <p:grpSp>
        <p:nvGrpSpPr>
          <p:cNvPr id="7" name="Group 6"/>
          <p:cNvGrpSpPr/>
          <p:nvPr/>
        </p:nvGrpSpPr>
        <p:grpSpPr>
          <a:xfrm>
            <a:off x="2845713" y="3792846"/>
            <a:ext cx="1535825" cy="1500451"/>
            <a:chOff x="2845713" y="3792846"/>
            <a:chExt cx="1535825" cy="1500451"/>
          </a:xfrm>
        </p:grpSpPr>
        <p:sp>
          <p:nvSpPr>
            <p:cNvPr id="70" name="Shape 2124"/>
            <p:cNvSpPr/>
            <p:nvPr/>
          </p:nvSpPr>
          <p:spPr>
            <a:xfrm>
              <a:off x="2845713" y="4037145"/>
              <a:ext cx="1522994" cy="125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0" y="967"/>
                    <a:pt x="798" y="0"/>
                    <a:pt x="1782" y="0"/>
                  </a:cubicBezTo>
                  <a:lnTo>
                    <a:pt x="19818" y="0"/>
                  </a:lnTo>
                  <a:cubicBezTo>
                    <a:pt x="20802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0802" y="21600"/>
                    <a:pt x="19818" y="21600"/>
                  </a:cubicBezTo>
                  <a:lnTo>
                    <a:pt x="1782" y="21600"/>
                  </a:lnTo>
                  <a:cubicBezTo>
                    <a:pt x="798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152879" y="3792846"/>
              <a:ext cx="1228659" cy="488598"/>
              <a:chOff x="3152879" y="3792846"/>
              <a:chExt cx="1228659" cy="488598"/>
            </a:xfrm>
          </p:grpSpPr>
          <p:sp>
            <p:nvSpPr>
              <p:cNvPr id="84" name="Shape 2146"/>
              <p:cNvSpPr/>
              <p:nvPr/>
            </p:nvSpPr>
            <p:spPr>
              <a:xfrm>
                <a:off x="3152879" y="3792846"/>
                <a:ext cx="1228659" cy="4885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385" y="0"/>
                      <a:pt x="859" y="0"/>
                    </a:cubicBezTo>
                    <a:lnTo>
                      <a:pt x="20741" y="0"/>
                    </a:lnTo>
                    <a:cubicBezTo>
                      <a:pt x="21215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1215" y="21600"/>
                      <a:pt x="20741" y="21600"/>
                    </a:cubicBezTo>
                    <a:lnTo>
                      <a:pt x="859" y="21600"/>
                    </a:lnTo>
                    <a:cubicBezTo>
                      <a:pt x="385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85" name="Shape 2148"/>
              <p:cNvSpPr/>
              <p:nvPr/>
            </p:nvSpPr>
            <p:spPr>
              <a:xfrm>
                <a:off x="3277988" y="3929816"/>
                <a:ext cx="214658" cy="214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95" h="21474" extrusionOk="0">
                    <a:moveTo>
                      <a:pt x="2578" y="8409"/>
                    </a:moveTo>
                    <a:cubicBezTo>
                      <a:pt x="2578" y="5193"/>
                      <a:pt x="5174" y="2587"/>
                      <a:pt x="8376" y="2587"/>
                    </a:cubicBezTo>
                    <a:cubicBezTo>
                      <a:pt x="11580" y="2587"/>
                      <a:pt x="14435" y="5451"/>
                      <a:pt x="14435" y="8666"/>
                    </a:cubicBezTo>
                    <a:cubicBezTo>
                      <a:pt x="14435" y="11882"/>
                      <a:pt x="11838" y="14488"/>
                      <a:pt x="8635" y="14488"/>
                    </a:cubicBezTo>
                    <a:cubicBezTo>
                      <a:pt x="5431" y="14488"/>
                      <a:pt x="2578" y="11624"/>
                      <a:pt x="2578" y="8409"/>
                    </a:cubicBezTo>
                    <a:close/>
                    <a:moveTo>
                      <a:pt x="20914" y="18167"/>
                    </a:moveTo>
                    <a:lnTo>
                      <a:pt x="15797" y="13032"/>
                    </a:lnTo>
                    <a:cubicBezTo>
                      <a:pt x="16568" y="11759"/>
                      <a:pt x="17013" y="10265"/>
                      <a:pt x="17013" y="8666"/>
                    </a:cubicBezTo>
                    <a:cubicBezTo>
                      <a:pt x="17013" y="4023"/>
                      <a:pt x="13004" y="0"/>
                      <a:pt x="8376" y="0"/>
                    </a:cubicBezTo>
                    <a:cubicBezTo>
                      <a:pt x="3750" y="0"/>
                      <a:pt x="0" y="3765"/>
                      <a:pt x="0" y="8409"/>
                    </a:cubicBezTo>
                    <a:cubicBezTo>
                      <a:pt x="0" y="13052"/>
                      <a:pt x="4008" y="17075"/>
                      <a:pt x="8635" y="17075"/>
                    </a:cubicBezTo>
                    <a:cubicBezTo>
                      <a:pt x="10173" y="17075"/>
                      <a:pt x="11614" y="16657"/>
                      <a:pt x="12852" y="15931"/>
                    </a:cubicBezTo>
                    <a:lnTo>
                      <a:pt x="17996" y="21094"/>
                    </a:lnTo>
                    <a:cubicBezTo>
                      <a:pt x="18500" y="21600"/>
                      <a:pt x="19317" y="21600"/>
                      <a:pt x="19819" y="21094"/>
                    </a:cubicBezTo>
                    <a:lnTo>
                      <a:pt x="21096" y="19815"/>
                    </a:lnTo>
                    <a:cubicBezTo>
                      <a:pt x="21600" y="19309"/>
                      <a:pt x="21417" y="18672"/>
                      <a:pt x="20914" y="1816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4776517" y="3921053"/>
            <a:ext cx="1535825" cy="1500452"/>
            <a:chOff x="4776517" y="3921053"/>
            <a:chExt cx="1535825" cy="1500452"/>
          </a:xfrm>
        </p:grpSpPr>
        <p:sp>
          <p:nvSpPr>
            <p:cNvPr id="69" name="Shape 2121"/>
            <p:cNvSpPr/>
            <p:nvPr/>
          </p:nvSpPr>
          <p:spPr>
            <a:xfrm>
              <a:off x="4776517" y="3921053"/>
              <a:ext cx="1522994" cy="125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0" y="967"/>
                    <a:pt x="798" y="0"/>
                    <a:pt x="1782" y="0"/>
                  </a:cubicBezTo>
                  <a:lnTo>
                    <a:pt x="19818" y="0"/>
                  </a:lnTo>
                  <a:cubicBezTo>
                    <a:pt x="20802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0802" y="21600"/>
                    <a:pt x="19818" y="21600"/>
                  </a:cubicBezTo>
                  <a:lnTo>
                    <a:pt x="1782" y="21600"/>
                  </a:lnTo>
                  <a:cubicBezTo>
                    <a:pt x="798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083682" y="4932907"/>
              <a:ext cx="1228660" cy="488598"/>
              <a:chOff x="5083682" y="4932907"/>
              <a:chExt cx="1228660" cy="488598"/>
            </a:xfrm>
          </p:grpSpPr>
          <p:sp>
            <p:nvSpPr>
              <p:cNvPr id="91" name="Shape 2150"/>
              <p:cNvSpPr/>
              <p:nvPr/>
            </p:nvSpPr>
            <p:spPr>
              <a:xfrm>
                <a:off x="5083682" y="4932907"/>
                <a:ext cx="1228660" cy="4885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385" y="0"/>
                      <a:pt x="859" y="0"/>
                    </a:cubicBezTo>
                    <a:lnTo>
                      <a:pt x="20741" y="0"/>
                    </a:lnTo>
                    <a:cubicBezTo>
                      <a:pt x="21215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1215" y="21600"/>
                      <a:pt x="20741" y="21600"/>
                    </a:cubicBezTo>
                    <a:lnTo>
                      <a:pt x="859" y="21600"/>
                    </a:lnTo>
                    <a:cubicBezTo>
                      <a:pt x="385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92" name="Shape 2152"/>
              <p:cNvSpPr/>
              <p:nvPr/>
            </p:nvSpPr>
            <p:spPr>
              <a:xfrm>
                <a:off x="5209049" y="5090237"/>
                <a:ext cx="173926" cy="1739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18" h="21320" extrusionOk="0">
                    <a:moveTo>
                      <a:pt x="6122" y="19157"/>
                    </a:moveTo>
                    <a:lnTo>
                      <a:pt x="3902" y="19634"/>
                    </a:lnTo>
                    <a:cubicBezTo>
                      <a:pt x="3688" y="19233"/>
                      <a:pt x="3431" y="18833"/>
                      <a:pt x="2957" y="18361"/>
                    </a:cubicBezTo>
                    <a:cubicBezTo>
                      <a:pt x="2486" y="17889"/>
                      <a:pt x="2085" y="17631"/>
                      <a:pt x="1685" y="17417"/>
                    </a:cubicBezTo>
                    <a:lnTo>
                      <a:pt x="2162" y="15198"/>
                    </a:lnTo>
                    <a:lnTo>
                      <a:pt x="2804" y="14556"/>
                    </a:lnTo>
                    <a:cubicBezTo>
                      <a:pt x="2804" y="14556"/>
                      <a:pt x="4012" y="14580"/>
                      <a:pt x="5374" y="15944"/>
                    </a:cubicBezTo>
                    <a:cubicBezTo>
                      <a:pt x="6737" y="17307"/>
                      <a:pt x="6762" y="18516"/>
                      <a:pt x="6762" y="18516"/>
                    </a:cubicBezTo>
                    <a:cubicBezTo>
                      <a:pt x="6762" y="18516"/>
                      <a:pt x="6122" y="19157"/>
                      <a:pt x="6122" y="19157"/>
                    </a:cubicBezTo>
                    <a:close/>
                    <a:moveTo>
                      <a:pt x="19625" y="1692"/>
                    </a:moveTo>
                    <a:cubicBezTo>
                      <a:pt x="17654" y="-280"/>
                      <a:pt x="16174" y="15"/>
                      <a:pt x="16174" y="15"/>
                    </a:cubicBezTo>
                    <a:lnTo>
                      <a:pt x="9270" y="6920"/>
                    </a:lnTo>
                    <a:lnTo>
                      <a:pt x="1379" y="14810"/>
                    </a:lnTo>
                    <a:lnTo>
                      <a:pt x="0" y="21320"/>
                    </a:lnTo>
                    <a:lnTo>
                      <a:pt x="6508" y="19939"/>
                    </a:lnTo>
                    <a:lnTo>
                      <a:pt x="14399" y="12048"/>
                    </a:lnTo>
                    <a:lnTo>
                      <a:pt x="21302" y="5145"/>
                    </a:lnTo>
                    <a:cubicBezTo>
                      <a:pt x="21302" y="5145"/>
                      <a:pt x="21600" y="3665"/>
                      <a:pt x="19625" y="169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6696158" y="3807894"/>
            <a:ext cx="1535824" cy="1500505"/>
            <a:chOff x="6696158" y="3807894"/>
            <a:chExt cx="1535824" cy="1500505"/>
          </a:xfrm>
        </p:grpSpPr>
        <p:sp>
          <p:nvSpPr>
            <p:cNvPr id="67" name="Shape 2118"/>
            <p:cNvSpPr/>
            <p:nvPr/>
          </p:nvSpPr>
          <p:spPr>
            <a:xfrm>
              <a:off x="6696158" y="4052247"/>
              <a:ext cx="1522994" cy="1256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"/>
                  </a:moveTo>
                  <a:cubicBezTo>
                    <a:pt x="0" y="967"/>
                    <a:pt x="798" y="0"/>
                    <a:pt x="1782" y="0"/>
                  </a:cubicBezTo>
                  <a:lnTo>
                    <a:pt x="19818" y="0"/>
                  </a:lnTo>
                  <a:cubicBezTo>
                    <a:pt x="20802" y="0"/>
                    <a:pt x="21600" y="967"/>
                    <a:pt x="21600" y="2160"/>
                  </a:cubicBezTo>
                  <a:lnTo>
                    <a:pt x="21600" y="19440"/>
                  </a:lnTo>
                  <a:cubicBezTo>
                    <a:pt x="21600" y="20633"/>
                    <a:pt x="20802" y="21600"/>
                    <a:pt x="19818" y="21600"/>
                  </a:cubicBezTo>
                  <a:lnTo>
                    <a:pt x="1782" y="21600"/>
                  </a:lnTo>
                  <a:cubicBezTo>
                    <a:pt x="798" y="21600"/>
                    <a:pt x="0" y="20633"/>
                    <a:pt x="0" y="19440"/>
                  </a:cubicBezTo>
                  <a:lnTo>
                    <a:pt x="0" y="2160"/>
                  </a:lnTo>
                  <a:close/>
                </a:path>
              </a:pathLst>
            </a:cu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7003323" y="3807894"/>
              <a:ext cx="1228659" cy="488598"/>
              <a:chOff x="7003323" y="3807894"/>
              <a:chExt cx="1228659" cy="488598"/>
            </a:xfrm>
          </p:grpSpPr>
          <p:sp>
            <p:nvSpPr>
              <p:cNvPr id="93" name="Shape 2154"/>
              <p:cNvSpPr/>
              <p:nvPr/>
            </p:nvSpPr>
            <p:spPr>
              <a:xfrm>
                <a:off x="7003323" y="3807894"/>
                <a:ext cx="1228659" cy="4885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"/>
                    </a:moveTo>
                    <a:cubicBezTo>
                      <a:pt x="0" y="967"/>
                      <a:pt x="385" y="0"/>
                      <a:pt x="859" y="0"/>
                    </a:cubicBezTo>
                    <a:lnTo>
                      <a:pt x="20741" y="0"/>
                    </a:lnTo>
                    <a:cubicBezTo>
                      <a:pt x="21215" y="0"/>
                      <a:pt x="21600" y="967"/>
                      <a:pt x="21600" y="2160"/>
                    </a:cubicBezTo>
                    <a:lnTo>
                      <a:pt x="21600" y="19440"/>
                    </a:lnTo>
                    <a:cubicBezTo>
                      <a:pt x="21600" y="20633"/>
                      <a:pt x="21215" y="21600"/>
                      <a:pt x="20741" y="21600"/>
                    </a:cubicBezTo>
                    <a:lnTo>
                      <a:pt x="859" y="21600"/>
                    </a:lnTo>
                    <a:cubicBezTo>
                      <a:pt x="385" y="21600"/>
                      <a:pt x="0" y="20633"/>
                      <a:pt x="0" y="19440"/>
                    </a:cubicBezTo>
                    <a:lnTo>
                      <a:pt x="0" y="216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94" name="Shape 2156"/>
              <p:cNvSpPr/>
              <p:nvPr/>
            </p:nvSpPr>
            <p:spPr>
              <a:xfrm>
                <a:off x="7128167" y="3969040"/>
                <a:ext cx="169843" cy="1663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026" h="20334" extrusionOk="0">
                    <a:moveTo>
                      <a:pt x="19964" y="64"/>
                    </a:moveTo>
                    <a:cubicBezTo>
                      <a:pt x="19154" y="-762"/>
                      <a:pt x="10181" y="6693"/>
                      <a:pt x="7510" y="9416"/>
                    </a:cubicBezTo>
                    <a:cubicBezTo>
                      <a:pt x="6185" y="10767"/>
                      <a:pt x="5743" y="11492"/>
                      <a:pt x="5336" y="12034"/>
                    </a:cubicBezTo>
                    <a:cubicBezTo>
                      <a:pt x="5160" y="12268"/>
                      <a:pt x="5392" y="12341"/>
                      <a:pt x="5498" y="12397"/>
                    </a:cubicBezTo>
                    <a:cubicBezTo>
                      <a:pt x="6023" y="12675"/>
                      <a:pt x="6391" y="12933"/>
                      <a:pt x="6864" y="13417"/>
                    </a:cubicBezTo>
                    <a:cubicBezTo>
                      <a:pt x="7340" y="13900"/>
                      <a:pt x="7594" y="14275"/>
                      <a:pt x="7865" y="14809"/>
                    </a:cubicBezTo>
                    <a:cubicBezTo>
                      <a:pt x="7919" y="14917"/>
                      <a:pt x="7991" y="15156"/>
                      <a:pt x="8222" y="14975"/>
                    </a:cubicBezTo>
                    <a:cubicBezTo>
                      <a:pt x="8753" y="14561"/>
                      <a:pt x="9464" y="14110"/>
                      <a:pt x="10789" y="12758"/>
                    </a:cubicBezTo>
                    <a:cubicBezTo>
                      <a:pt x="13461" y="10036"/>
                      <a:pt x="20774" y="889"/>
                      <a:pt x="19964" y="64"/>
                    </a:cubicBezTo>
                    <a:close/>
                    <a:moveTo>
                      <a:pt x="2465" y="14020"/>
                    </a:moveTo>
                    <a:cubicBezTo>
                      <a:pt x="886" y="15630"/>
                      <a:pt x="2220" y="17281"/>
                      <a:pt x="121" y="19731"/>
                    </a:cubicBezTo>
                    <a:cubicBezTo>
                      <a:pt x="-826" y="20838"/>
                      <a:pt x="4021" y="20501"/>
                      <a:pt x="6421" y="18052"/>
                    </a:cubicBezTo>
                    <a:cubicBezTo>
                      <a:pt x="7439" y="17016"/>
                      <a:pt x="7152" y="15502"/>
                      <a:pt x="6060" y="14389"/>
                    </a:cubicBezTo>
                    <a:cubicBezTo>
                      <a:pt x="4968" y="13275"/>
                      <a:pt x="3483" y="12982"/>
                      <a:pt x="2465" y="1402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sp>
        <p:nvSpPr>
          <p:cNvPr id="95" name="Text Placeholder 8"/>
          <p:cNvSpPr>
            <a:spLocks noGrp="1"/>
          </p:cNvSpPr>
          <p:nvPr>
            <p:ph type="body" sz="half" idx="2"/>
          </p:nvPr>
        </p:nvSpPr>
        <p:spPr>
          <a:xfrm>
            <a:off x="3020923" y="4158206"/>
            <a:ext cx="1354265" cy="1169292"/>
          </a:xfrm>
        </p:spPr>
        <p:txBody>
          <a:bodyPr anchor="ctr">
            <a:normAutofit/>
          </a:bodyPr>
          <a:lstStyle/>
          <a:p>
            <a:pPr marL="228600" indent="-228600">
              <a:lnSpc>
                <a:spcPts val="1300"/>
              </a:lnSpc>
              <a:buFont typeface="Arial" charset="0"/>
              <a:buChar char="•"/>
            </a:pPr>
            <a:r>
              <a:rPr lang="en-GB" dirty="0" smtClean="0"/>
              <a:t>Does a domain keyword come after a </a:t>
            </a:r>
            <a:r>
              <a:rPr lang="en-GB" dirty="0" err="1" smtClean="0"/>
              <a:t>negator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96" name="Text Placeholder 8"/>
          <p:cNvSpPr>
            <a:spLocks noGrp="1"/>
          </p:cNvSpPr>
          <p:nvPr>
            <p:ph type="body" sz="half" idx="2"/>
          </p:nvPr>
        </p:nvSpPr>
        <p:spPr>
          <a:xfrm>
            <a:off x="4977129" y="3894889"/>
            <a:ext cx="1354265" cy="1169292"/>
          </a:xfrm>
        </p:spPr>
        <p:txBody>
          <a:bodyPr anchor="ctr">
            <a:normAutofit/>
          </a:bodyPr>
          <a:lstStyle/>
          <a:p>
            <a:pPr marL="171450" indent="-171450">
              <a:lnSpc>
                <a:spcPts val="1300"/>
              </a:lnSpc>
              <a:buFont typeface="Arial" charset="0"/>
              <a:buChar char="•"/>
            </a:pPr>
            <a:r>
              <a:rPr lang="en-GB" dirty="0" smtClean="0"/>
              <a:t>Is a domain </a:t>
            </a:r>
            <a:r>
              <a:rPr lang="en-GB" dirty="0" err="1" smtClean="0"/>
              <a:t>negator</a:t>
            </a:r>
            <a:r>
              <a:rPr lang="en-GB" dirty="0" smtClean="0"/>
              <a:t> after a </a:t>
            </a:r>
            <a:r>
              <a:rPr lang="en-GB" dirty="0" err="1" smtClean="0"/>
              <a:t>negator</a:t>
            </a:r>
            <a:r>
              <a:rPr lang="en-GB" dirty="0" smtClean="0"/>
              <a:t>/domain keyword? </a:t>
            </a:r>
            <a:endParaRPr lang="en-GB" dirty="0"/>
          </a:p>
        </p:txBody>
      </p:sp>
      <p:sp>
        <p:nvSpPr>
          <p:cNvPr id="98" name="Text Placeholder 8"/>
          <p:cNvSpPr>
            <a:spLocks noGrp="1"/>
          </p:cNvSpPr>
          <p:nvPr>
            <p:ph type="body" sz="half" idx="2"/>
          </p:nvPr>
        </p:nvSpPr>
        <p:spPr>
          <a:xfrm>
            <a:off x="6889337" y="4165280"/>
            <a:ext cx="1354265" cy="1169292"/>
          </a:xfrm>
        </p:spPr>
        <p:txBody>
          <a:bodyPr anchor="ctr">
            <a:normAutofit/>
          </a:bodyPr>
          <a:lstStyle/>
          <a:p>
            <a:pPr marL="171450" indent="-171450">
              <a:lnSpc>
                <a:spcPts val="1300"/>
              </a:lnSpc>
              <a:buFont typeface="Arial" charset="0"/>
              <a:buChar char="•"/>
            </a:pPr>
            <a:r>
              <a:rPr lang="en-GB" dirty="0" smtClean="0"/>
              <a:t>What if there was no </a:t>
            </a:r>
            <a:r>
              <a:rPr lang="en-GB" dirty="0" err="1" smtClean="0"/>
              <a:t>negator</a:t>
            </a:r>
            <a:r>
              <a:rPr lang="en-GB" dirty="0" smtClean="0"/>
              <a:t> in the tweet?</a:t>
            </a:r>
            <a:endParaRPr lang="en-GB" dirty="0"/>
          </a:p>
        </p:txBody>
      </p:sp>
      <p:sp>
        <p:nvSpPr>
          <p:cNvPr id="59" name="Text Placeholder 20"/>
          <p:cNvSpPr>
            <a:spLocks noGrp="1"/>
          </p:cNvSpPr>
          <p:nvPr>
            <p:ph type="body" idx="13"/>
          </p:nvPr>
        </p:nvSpPr>
        <p:spPr>
          <a:xfrm>
            <a:off x="1661186" y="4958306"/>
            <a:ext cx="796029" cy="488599"/>
          </a:xfrm>
        </p:spPr>
        <p:txBody>
          <a:bodyPr lIns="0" anchor="ctr">
            <a:normAutofit/>
          </a:bodyPr>
          <a:lstStyle/>
          <a:p>
            <a:pPr>
              <a:lnSpc>
                <a:spcPts val="300"/>
              </a:lnSpc>
            </a:pPr>
            <a:r>
              <a:rPr lang="en-GB" dirty="0"/>
              <a:t>T</a:t>
            </a:r>
            <a:r>
              <a:rPr lang="en-GB" dirty="0" smtClean="0"/>
              <a:t>ag</a:t>
            </a:r>
            <a:endParaRPr lang="en-GB" dirty="0"/>
          </a:p>
        </p:txBody>
      </p:sp>
      <p:sp>
        <p:nvSpPr>
          <p:cNvPr id="99" name="Text Placeholder 20"/>
          <p:cNvSpPr>
            <a:spLocks noGrp="1"/>
          </p:cNvSpPr>
          <p:nvPr>
            <p:ph type="body" idx="13"/>
          </p:nvPr>
        </p:nvSpPr>
        <p:spPr>
          <a:xfrm>
            <a:off x="3579159" y="3819672"/>
            <a:ext cx="796029" cy="488599"/>
          </a:xfrm>
        </p:spPr>
        <p:txBody>
          <a:bodyPr lIns="0" anchor="ctr">
            <a:normAutofit/>
          </a:bodyPr>
          <a:lstStyle/>
          <a:p>
            <a:pPr>
              <a:lnSpc>
                <a:spcPts val="300"/>
              </a:lnSpc>
            </a:pPr>
            <a:endParaRPr lang="en-GB" dirty="0"/>
          </a:p>
        </p:txBody>
      </p:sp>
      <p:sp>
        <p:nvSpPr>
          <p:cNvPr id="100" name="Text Placeholder 20"/>
          <p:cNvSpPr>
            <a:spLocks noGrp="1"/>
          </p:cNvSpPr>
          <p:nvPr>
            <p:ph type="body" idx="13"/>
          </p:nvPr>
        </p:nvSpPr>
        <p:spPr>
          <a:xfrm>
            <a:off x="5518945" y="4985798"/>
            <a:ext cx="796029" cy="488599"/>
          </a:xfrm>
        </p:spPr>
        <p:txBody>
          <a:bodyPr lIns="0" anchor="ctr">
            <a:normAutofit/>
          </a:bodyPr>
          <a:lstStyle/>
          <a:p>
            <a:pPr>
              <a:lnSpc>
                <a:spcPts val="300"/>
              </a:lnSpc>
            </a:pPr>
            <a:endParaRPr lang="en-GB" dirty="0"/>
          </a:p>
        </p:txBody>
      </p:sp>
      <p:sp>
        <p:nvSpPr>
          <p:cNvPr id="101" name="Text Placeholder 20"/>
          <p:cNvSpPr>
            <a:spLocks noGrp="1"/>
          </p:cNvSpPr>
          <p:nvPr>
            <p:ph type="body" idx="13"/>
          </p:nvPr>
        </p:nvSpPr>
        <p:spPr>
          <a:xfrm>
            <a:off x="7435283" y="3849168"/>
            <a:ext cx="796029" cy="488599"/>
          </a:xfrm>
        </p:spPr>
        <p:txBody>
          <a:bodyPr lIns="0" anchor="ctr">
            <a:normAutofit/>
          </a:bodyPr>
          <a:lstStyle/>
          <a:p>
            <a:pPr>
              <a:lnSpc>
                <a:spcPts val="300"/>
              </a:lnSpc>
            </a:pPr>
            <a:endParaRPr lang="en-GB" dirty="0"/>
          </a:p>
        </p:txBody>
      </p:sp>
      <p:sp>
        <p:nvSpPr>
          <p:cNvPr id="102" name="Shape 62"/>
          <p:cNvSpPr/>
          <p:nvPr/>
        </p:nvSpPr>
        <p:spPr>
          <a:xfrm flipH="1" flipV="1">
            <a:off x="914909" y="2934185"/>
            <a:ext cx="7291672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sp>
        <p:nvSpPr>
          <p:cNvPr id="104" name="Text Placeholder 8"/>
          <p:cNvSpPr>
            <a:spLocks noGrp="1"/>
          </p:cNvSpPr>
          <p:nvPr>
            <p:ph type="body" sz="half" idx="2"/>
          </p:nvPr>
        </p:nvSpPr>
        <p:spPr>
          <a:xfrm>
            <a:off x="914909" y="1752383"/>
            <a:ext cx="7291672" cy="841439"/>
          </a:xfrm>
        </p:spPr>
        <p:txBody>
          <a:bodyPr anchor="b">
            <a:normAutofit/>
          </a:bodyPr>
          <a:lstStyle/>
          <a:p>
            <a:pPr>
              <a:lnSpc>
                <a:spcPts val="1200"/>
              </a:lnSpc>
            </a:pPr>
            <a:r>
              <a:rPr lang="en-GB" dirty="0" smtClean="0"/>
              <a:t>Before using decision trees, tweet tokens must be tagged </a:t>
            </a:r>
            <a:r>
              <a:rPr lang="en-GB" dirty="0" err="1" smtClean="0"/>
              <a:t>e.g</a:t>
            </a:r>
            <a:r>
              <a:rPr lang="en-GB" dirty="0" smtClean="0"/>
              <a:t> ‘pipe’ tag is a domain keyword for water.</a:t>
            </a:r>
          </a:p>
          <a:p>
            <a:pPr>
              <a:lnSpc>
                <a:spcPts val="1200"/>
              </a:lnSpc>
            </a:pPr>
            <a:endParaRPr lang="en-GB" dirty="0" smtClean="0"/>
          </a:p>
          <a:p>
            <a:pPr>
              <a:lnSpc>
                <a:spcPts val="1200"/>
              </a:lnSpc>
            </a:pPr>
            <a:r>
              <a:rPr lang="en-US" dirty="0"/>
              <a:t>This allows </a:t>
            </a:r>
            <a:r>
              <a:rPr lang="en-US" dirty="0" smtClean="0"/>
              <a:t>us </a:t>
            </a:r>
            <a:r>
              <a:rPr lang="en-US" dirty="0"/>
              <a:t>to evaluate various conditions based on the tag of the token and the tags of the tokens before and after it</a:t>
            </a:r>
            <a:r>
              <a:rPr lang="en-US" dirty="0" smtClean="0"/>
              <a:t>.</a:t>
            </a:r>
          </a:p>
          <a:p>
            <a:pPr>
              <a:lnSpc>
                <a:spcPts val="1200"/>
              </a:lnSpc>
            </a:pPr>
            <a:endParaRPr lang="en-US" dirty="0"/>
          </a:p>
          <a:p>
            <a:pPr>
              <a:lnSpc>
                <a:spcPts val="1200"/>
              </a:lnSpc>
            </a:pPr>
            <a:r>
              <a:rPr lang="en-US" dirty="0" smtClean="0"/>
              <a:t>The example below show how we would go about ‘no pipe bust’:</a:t>
            </a:r>
            <a:endParaRPr lang="en-GB" dirty="0"/>
          </a:p>
        </p:txBody>
      </p:sp>
      <p:sp>
        <p:nvSpPr>
          <p:cNvPr id="36" name="Oval 35"/>
          <p:cNvSpPr/>
          <p:nvPr/>
        </p:nvSpPr>
        <p:spPr>
          <a:xfrm>
            <a:off x="7865270" y="10287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9"/>
          <p:cNvSpPr>
            <a:spLocks noGrp="1"/>
          </p:cNvSpPr>
          <p:nvPr>
            <p:ph type="body" sz="half" idx="14"/>
          </p:nvPr>
        </p:nvSpPr>
        <p:spPr>
          <a:xfrm>
            <a:off x="7865270" y="1028700"/>
            <a:ext cx="366711" cy="366711"/>
          </a:xfrm>
        </p:spPr>
        <p:txBody>
          <a:bodyPr>
            <a:normAutofit/>
          </a:bodyPr>
          <a:lstStyle/>
          <a:p>
            <a:r>
              <a:rPr lang="en-US" sz="1300" dirty="0"/>
              <a:t>4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3924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66" grpId="0" build="p"/>
      <p:bldP spid="72" grpId="0" animBg="1"/>
      <p:bldP spid="75" grpId="0" animBg="1"/>
      <p:bldP spid="76" grpId="0" animBg="1"/>
      <p:bldP spid="95" grpId="0" build="p"/>
      <p:bldP spid="96" grpId="0" build="p"/>
      <p:bldP spid="98" grpId="0" build="p"/>
      <p:bldP spid="59" grpId="0" build="p"/>
      <p:bldP spid="99" grpId="0" build="p"/>
      <p:bldP spid="100" grpId="0" build="p"/>
      <p:bldP spid="101" grpId="0" build="p"/>
      <p:bldP spid="102" grpId="0" animBg="1"/>
      <p:bldP spid="10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ctrTitle"/>
          </p:nvPr>
        </p:nvSpPr>
        <p:spPr>
          <a:xfrm>
            <a:off x="886331" y="976907"/>
            <a:ext cx="6720969" cy="578582"/>
          </a:xfrm>
        </p:spPr>
        <p:txBody>
          <a:bodyPr>
            <a:normAutofit/>
          </a:bodyPr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14" name="Subtitle 7"/>
          <p:cNvSpPr>
            <a:spLocks noGrp="1"/>
          </p:cNvSpPr>
          <p:nvPr>
            <p:ph type="subTitle" idx="1"/>
          </p:nvPr>
        </p:nvSpPr>
        <p:spPr>
          <a:xfrm>
            <a:off x="914909" y="1440360"/>
            <a:ext cx="4578057" cy="22015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1" name="Rectangle 40"/>
          <p:cNvSpPr/>
          <p:nvPr/>
        </p:nvSpPr>
        <p:spPr>
          <a:xfrm>
            <a:off x="886331" y="4053566"/>
            <a:ext cx="1836413" cy="4620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2722744" y="4053566"/>
            <a:ext cx="1836413" cy="46205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/>
        </p:nvSpPr>
        <p:spPr>
          <a:xfrm>
            <a:off x="4559156" y="4053566"/>
            <a:ext cx="1836413" cy="46205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/>
        </p:nvSpPr>
        <p:spPr>
          <a:xfrm>
            <a:off x="6395568" y="4053566"/>
            <a:ext cx="1836413" cy="46205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088274" y="2849429"/>
            <a:ext cx="58693" cy="1424224"/>
            <a:chOff x="1088274" y="2849429"/>
            <a:chExt cx="58693" cy="1424224"/>
          </a:xfrm>
        </p:grpSpPr>
        <p:sp>
          <p:nvSpPr>
            <p:cNvPr id="47" name="Line 15"/>
            <p:cNvSpPr>
              <a:spLocks noChangeShapeType="1"/>
            </p:cNvSpPr>
            <p:nvPr/>
          </p:nvSpPr>
          <p:spPr bwMode="auto">
            <a:xfrm flipV="1">
              <a:off x="1108926" y="2849429"/>
              <a:ext cx="0" cy="1365154"/>
            </a:xfrm>
            <a:prstGeom prst="line">
              <a:avLst/>
            </a:pr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Oval 47"/>
            <p:cNvSpPr/>
            <p:nvPr/>
          </p:nvSpPr>
          <p:spPr>
            <a:xfrm>
              <a:off x="1088274" y="4214583"/>
              <a:ext cx="58693" cy="5907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756182" y="2849429"/>
            <a:ext cx="58693" cy="1424224"/>
            <a:chOff x="4756182" y="2849429"/>
            <a:chExt cx="58693" cy="1424224"/>
          </a:xfrm>
        </p:grpSpPr>
        <p:sp>
          <p:nvSpPr>
            <p:cNvPr id="49" name="Line 15"/>
            <p:cNvSpPr>
              <a:spLocks noChangeShapeType="1"/>
            </p:cNvSpPr>
            <p:nvPr/>
          </p:nvSpPr>
          <p:spPr bwMode="auto">
            <a:xfrm flipV="1">
              <a:off x="4783791" y="2849429"/>
              <a:ext cx="0" cy="1365154"/>
            </a:xfrm>
            <a:prstGeom prst="line">
              <a:avLst/>
            </a:pr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Oval 49"/>
            <p:cNvSpPr/>
            <p:nvPr/>
          </p:nvSpPr>
          <p:spPr>
            <a:xfrm>
              <a:off x="4756182" y="4214583"/>
              <a:ext cx="58693" cy="5907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74263" y="4322858"/>
            <a:ext cx="58693" cy="1395771"/>
            <a:chOff x="6574263" y="4322858"/>
            <a:chExt cx="58693" cy="1395771"/>
          </a:xfrm>
        </p:grpSpPr>
        <p:sp>
          <p:nvSpPr>
            <p:cNvPr id="51" name="Line 15"/>
            <p:cNvSpPr>
              <a:spLocks noChangeShapeType="1"/>
            </p:cNvSpPr>
            <p:nvPr/>
          </p:nvSpPr>
          <p:spPr bwMode="auto">
            <a:xfrm flipV="1">
              <a:off x="6601872" y="4353475"/>
              <a:ext cx="0" cy="1365154"/>
            </a:xfrm>
            <a:prstGeom prst="line">
              <a:avLst/>
            </a:pr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" name="Oval 51"/>
            <p:cNvSpPr/>
            <p:nvPr/>
          </p:nvSpPr>
          <p:spPr>
            <a:xfrm>
              <a:off x="6574263" y="4322858"/>
              <a:ext cx="58693" cy="5907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893906" y="4322858"/>
            <a:ext cx="58693" cy="1395771"/>
            <a:chOff x="2893906" y="4322858"/>
            <a:chExt cx="58693" cy="1395771"/>
          </a:xfrm>
        </p:grpSpPr>
        <p:sp>
          <p:nvSpPr>
            <p:cNvPr id="55" name="Line 15"/>
            <p:cNvSpPr>
              <a:spLocks noChangeShapeType="1"/>
            </p:cNvSpPr>
            <p:nvPr/>
          </p:nvSpPr>
          <p:spPr bwMode="auto">
            <a:xfrm flipV="1">
              <a:off x="2921515" y="4353475"/>
              <a:ext cx="0" cy="1365154"/>
            </a:xfrm>
            <a:prstGeom prst="line">
              <a:avLst/>
            </a:prstGeom>
            <a:noFill/>
            <a:ln w="9525" cap="flat">
              <a:solidFill>
                <a:schemeClr val="accent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6" name="Oval 55"/>
            <p:cNvSpPr/>
            <p:nvPr/>
          </p:nvSpPr>
          <p:spPr>
            <a:xfrm>
              <a:off x="2893906" y="4322858"/>
              <a:ext cx="58693" cy="5907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ext Placeholder 8"/>
          <p:cNvSpPr>
            <a:spLocks noGrp="1"/>
          </p:cNvSpPr>
          <p:nvPr>
            <p:ph type="body" sz="half" idx="2"/>
          </p:nvPr>
        </p:nvSpPr>
        <p:spPr>
          <a:xfrm>
            <a:off x="1281775" y="3021225"/>
            <a:ext cx="3050603" cy="895774"/>
          </a:xfrm>
        </p:spPr>
        <p:txBody>
          <a:bodyPr>
            <a:normAutofit/>
          </a:bodyPr>
          <a:lstStyle/>
          <a:p>
            <a:pPr>
              <a:lnSpc>
                <a:spcPts val="1200"/>
              </a:lnSpc>
            </a:pPr>
            <a:r>
              <a:rPr lang="en-US" dirty="0" smtClean="0"/>
              <a:t>Should work with version 2 algorithm.</a:t>
            </a:r>
          </a:p>
          <a:p>
            <a:pPr>
              <a:lnSpc>
                <a:spcPts val="1200"/>
              </a:lnSpc>
            </a:pPr>
            <a:endParaRPr lang="en-US" dirty="0"/>
          </a:p>
          <a:p>
            <a:pPr>
              <a:lnSpc>
                <a:spcPts val="1200"/>
              </a:lnSpc>
            </a:pPr>
            <a:r>
              <a:rPr lang="en-US" dirty="0"/>
              <a:t>L</a:t>
            </a:r>
            <a:r>
              <a:rPr lang="en-US" dirty="0" smtClean="0"/>
              <a:t>ack </a:t>
            </a:r>
            <a:r>
              <a:rPr lang="en-US" dirty="0"/>
              <a:t>of enough labels and stop words to make it viable. </a:t>
            </a:r>
            <a:endParaRPr lang="en-US" dirty="0" smtClean="0"/>
          </a:p>
          <a:p>
            <a:pPr>
              <a:lnSpc>
                <a:spcPts val="1200"/>
              </a:lnSpc>
            </a:pPr>
            <a:endParaRPr lang="en-US" dirty="0" smtClean="0"/>
          </a:p>
          <a:p>
            <a:pPr>
              <a:lnSpc>
                <a:spcPts val="1200"/>
              </a:lnSpc>
            </a:pPr>
            <a:r>
              <a:rPr lang="en-US" dirty="0" smtClean="0"/>
              <a:t>Build stop word/label dataset with time.</a:t>
            </a:r>
            <a:endParaRPr lang="en-US" dirty="0"/>
          </a:p>
        </p:txBody>
      </p:sp>
      <p:sp>
        <p:nvSpPr>
          <p:cNvPr id="58" name="Text Placeholder 8"/>
          <p:cNvSpPr>
            <a:spLocks noGrp="1"/>
          </p:cNvSpPr>
          <p:nvPr>
            <p:ph type="body" sz="half" idx="2"/>
          </p:nvPr>
        </p:nvSpPr>
        <p:spPr>
          <a:xfrm>
            <a:off x="1276221" y="2661314"/>
            <a:ext cx="2088489" cy="254886"/>
          </a:xfrm>
        </p:spPr>
        <p:txBody>
          <a:bodyPr anchor="b">
            <a:normAutofit/>
          </a:bodyPr>
          <a:lstStyle/>
          <a:p>
            <a:r>
              <a:rPr lang="en-US" sz="1200" dirty="0" smtClean="0"/>
              <a:t>Kiswahili &amp; </a:t>
            </a:r>
            <a:r>
              <a:rPr lang="en-US" sz="1200" dirty="0" err="1" smtClean="0"/>
              <a:t>Swa</a:t>
            </a:r>
            <a:r>
              <a:rPr lang="en-US" sz="1200" dirty="0" smtClean="0"/>
              <a:t>-English </a:t>
            </a:r>
            <a:endParaRPr lang="en-US" sz="1200" dirty="0"/>
          </a:p>
        </p:txBody>
      </p:sp>
      <p:sp>
        <p:nvSpPr>
          <p:cNvPr id="59" name="Text Placeholder 8"/>
          <p:cNvSpPr>
            <a:spLocks noGrp="1"/>
          </p:cNvSpPr>
          <p:nvPr>
            <p:ph type="body" sz="half" idx="2"/>
          </p:nvPr>
        </p:nvSpPr>
        <p:spPr>
          <a:xfrm>
            <a:off x="4956640" y="3021225"/>
            <a:ext cx="3275127" cy="895650"/>
          </a:xfrm>
        </p:spPr>
        <p:txBody>
          <a:bodyPr>
            <a:normAutofit/>
          </a:bodyPr>
          <a:lstStyle/>
          <a:p>
            <a:pPr>
              <a:lnSpc>
                <a:spcPts val="1200"/>
              </a:lnSpc>
            </a:pPr>
            <a:r>
              <a:rPr lang="en-US" dirty="0" smtClean="0"/>
              <a:t>Issues raised via </a:t>
            </a:r>
            <a:r>
              <a:rPr lang="en-US" dirty="0" err="1" smtClean="0"/>
              <a:t>FixMtaa</a:t>
            </a:r>
            <a:r>
              <a:rPr lang="en-US" dirty="0" smtClean="0"/>
              <a:t> will be can be browsed by the public, sortable by time, domain, authority involved &amp; location.</a:t>
            </a:r>
          </a:p>
          <a:p>
            <a:pPr>
              <a:lnSpc>
                <a:spcPts val="1200"/>
              </a:lnSpc>
            </a:pPr>
            <a:endParaRPr lang="en-US" dirty="0"/>
          </a:p>
          <a:p>
            <a:pPr>
              <a:lnSpc>
                <a:spcPts val="1200"/>
              </a:lnSpc>
            </a:pPr>
            <a:r>
              <a:rPr lang="en-US" dirty="0" smtClean="0"/>
              <a:t>Motivator for authorities to act on issues raised.</a:t>
            </a:r>
            <a:endParaRPr lang="en-US" dirty="0"/>
          </a:p>
        </p:txBody>
      </p:sp>
      <p:sp>
        <p:nvSpPr>
          <p:cNvPr id="60" name="Text Placeholder 8"/>
          <p:cNvSpPr>
            <a:spLocks noGrp="1"/>
          </p:cNvSpPr>
          <p:nvPr>
            <p:ph type="body" sz="half" idx="2"/>
          </p:nvPr>
        </p:nvSpPr>
        <p:spPr>
          <a:xfrm>
            <a:off x="4951086" y="2569057"/>
            <a:ext cx="3061648" cy="403115"/>
          </a:xfrm>
        </p:spPr>
        <p:txBody>
          <a:bodyPr anchor="b">
            <a:normAutofit/>
          </a:bodyPr>
          <a:lstStyle/>
          <a:p>
            <a:r>
              <a:rPr lang="en-US" sz="1200" dirty="0" smtClean="0"/>
              <a:t>Make data collected public </a:t>
            </a:r>
            <a:endParaRPr lang="en-US" sz="1200" dirty="0"/>
          </a:p>
        </p:txBody>
      </p:sp>
      <p:sp>
        <p:nvSpPr>
          <p:cNvPr id="61" name="Text Placeholder 8"/>
          <p:cNvSpPr>
            <a:spLocks noGrp="1"/>
          </p:cNvSpPr>
          <p:nvPr>
            <p:ph type="body" sz="half" idx="2"/>
          </p:nvPr>
        </p:nvSpPr>
        <p:spPr>
          <a:xfrm>
            <a:off x="3086145" y="5307600"/>
            <a:ext cx="3116728" cy="461829"/>
          </a:xfrm>
        </p:spPr>
        <p:txBody>
          <a:bodyPr>
            <a:normAutofit/>
          </a:bodyPr>
          <a:lstStyle/>
          <a:p>
            <a:pPr>
              <a:lnSpc>
                <a:spcPts val="1200"/>
              </a:lnSpc>
            </a:pPr>
            <a:r>
              <a:rPr lang="en-US" dirty="0" smtClean="0"/>
              <a:t>First version algorithm is better at detecting multiple domains mentioned in a tweet </a:t>
            </a:r>
            <a:r>
              <a:rPr lang="en-US" dirty="0" err="1" smtClean="0"/>
              <a:t>e.g</a:t>
            </a:r>
            <a:r>
              <a:rPr lang="en-US" dirty="0" smtClean="0"/>
              <a:t> ‘water &amp; electricity’ </a:t>
            </a:r>
            <a:endParaRPr lang="en-US" dirty="0"/>
          </a:p>
        </p:txBody>
      </p:sp>
      <p:sp>
        <p:nvSpPr>
          <p:cNvPr id="62" name="Text Placeholder 8"/>
          <p:cNvSpPr>
            <a:spLocks noGrp="1"/>
          </p:cNvSpPr>
          <p:nvPr>
            <p:ph type="body" sz="half" idx="2"/>
          </p:nvPr>
        </p:nvSpPr>
        <p:spPr>
          <a:xfrm>
            <a:off x="3080591" y="4782094"/>
            <a:ext cx="3122282" cy="476453"/>
          </a:xfrm>
        </p:spPr>
        <p:txBody>
          <a:bodyPr anchor="b">
            <a:normAutofit/>
          </a:bodyPr>
          <a:lstStyle/>
          <a:p>
            <a:r>
              <a:rPr lang="en-US" sz="1200" dirty="0" smtClean="0"/>
              <a:t>Combine v1 &amp; v2 algorithms</a:t>
            </a:r>
            <a:endParaRPr lang="en-US" sz="1200" dirty="0"/>
          </a:p>
        </p:txBody>
      </p:sp>
      <p:sp>
        <p:nvSpPr>
          <p:cNvPr id="63" name="Text Placeholder 8"/>
          <p:cNvSpPr>
            <a:spLocks noGrp="1"/>
          </p:cNvSpPr>
          <p:nvPr>
            <p:ph type="body" sz="half" idx="2"/>
          </p:nvPr>
        </p:nvSpPr>
        <p:spPr>
          <a:xfrm>
            <a:off x="6766501" y="5307600"/>
            <a:ext cx="1878087" cy="1267430"/>
          </a:xfrm>
        </p:spPr>
        <p:txBody>
          <a:bodyPr>
            <a:normAutofit/>
          </a:bodyPr>
          <a:lstStyle/>
          <a:p>
            <a:pPr>
              <a:lnSpc>
                <a:spcPts val="1200"/>
              </a:lnSpc>
            </a:pPr>
            <a:r>
              <a:rPr lang="en-US" dirty="0" smtClean="0"/>
              <a:t>Most tweets we’ve  analyzed do not have geo-tagging metadata on them.</a:t>
            </a:r>
          </a:p>
          <a:p>
            <a:pPr>
              <a:lnSpc>
                <a:spcPts val="1200"/>
              </a:lnSpc>
            </a:pPr>
            <a:endParaRPr lang="en-US" dirty="0"/>
          </a:p>
          <a:p>
            <a:pPr>
              <a:lnSpc>
                <a:spcPts val="1200"/>
              </a:lnSpc>
            </a:pPr>
            <a:r>
              <a:rPr lang="en-US" dirty="0" smtClean="0"/>
              <a:t>Locations will be extracted from tweet </a:t>
            </a:r>
            <a:r>
              <a:rPr lang="en-US" dirty="0" err="1" smtClean="0"/>
              <a:t>e.g</a:t>
            </a:r>
            <a:r>
              <a:rPr lang="en-US" dirty="0" smtClean="0"/>
              <a:t> ‘No water at </a:t>
            </a:r>
            <a:r>
              <a:rPr lang="en-US" dirty="0" err="1" smtClean="0"/>
              <a:t>iHub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64" name="Text Placeholder 8"/>
          <p:cNvSpPr>
            <a:spLocks noGrp="1"/>
          </p:cNvSpPr>
          <p:nvPr>
            <p:ph type="body" sz="half" idx="2"/>
          </p:nvPr>
        </p:nvSpPr>
        <p:spPr>
          <a:xfrm>
            <a:off x="6760947" y="4782094"/>
            <a:ext cx="1484641" cy="476453"/>
          </a:xfrm>
        </p:spPr>
        <p:txBody>
          <a:bodyPr anchor="b">
            <a:normAutofit/>
          </a:bodyPr>
          <a:lstStyle/>
          <a:p>
            <a:r>
              <a:rPr lang="en-US" sz="1200" dirty="0" smtClean="0"/>
              <a:t>Location Recognition</a:t>
            </a:r>
            <a:endParaRPr lang="en-US" sz="1200" dirty="0"/>
          </a:p>
        </p:txBody>
      </p:sp>
      <p:sp>
        <p:nvSpPr>
          <p:cNvPr id="65" name="Text Placeholder 20"/>
          <p:cNvSpPr>
            <a:spLocks noGrp="1"/>
          </p:cNvSpPr>
          <p:nvPr>
            <p:ph type="body" idx="13"/>
          </p:nvPr>
        </p:nvSpPr>
        <p:spPr>
          <a:xfrm>
            <a:off x="886331" y="4053566"/>
            <a:ext cx="1836412" cy="462051"/>
          </a:xfrm>
        </p:spPr>
        <p:txBody>
          <a:bodyPr anchor="ctr">
            <a:normAutofit/>
          </a:bodyPr>
          <a:lstStyle/>
          <a:p>
            <a:pPr algn="ctr"/>
            <a:r>
              <a:rPr lang="en-GB" sz="1400" dirty="0"/>
              <a:t>1</a:t>
            </a:r>
          </a:p>
        </p:txBody>
      </p:sp>
      <p:sp>
        <p:nvSpPr>
          <p:cNvPr id="66" name="Text Placeholder 20"/>
          <p:cNvSpPr>
            <a:spLocks noGrp="1"/>
          </p:cNvSpPr>
          <p:nvPr>
            <p:ph type="body" idx="13"/>
          </p:nvPr>
        </p:nvSpPr>
        <p:spPr>
          <a:xfrm>
            <a:off x="2718978" y="4053565"/>
            <a:ext cx="1836412" cy="462051"/>
          </a:xfrm>
        </p:spPr>
        <p:txBody>
          <a:bodyPr anchor="ctr">
            <a:normAutofit/>
          </a:bodyPr>
          <a:lstStyle/>
          <a:p>
            <a:pPr algn="ctr"/>
            <a:r>
              <a:rPr lang="en-GB" sz="1400" dirty="0"/>
              <a:t>2</a:t>
            </a:r>
          </a:p>
        </p:txBody>
      </p:sp>
      <p:sp>
        <p:nvSpPr>
          <p:cNvPr id="67" name="Text Placeholder 20"/>
          <p:cNvSpPr>
            <a:spLocks noGrp="1"/>
          </p:cNvSpPr>
          <p:nvPr>
            <p:ph type="body" idx="13"/>
          </p:nvPr>
        </p:nvSpPr>
        <p:spPr>
          <a:xfrm>
            <a:off x="4550609" y="4050565"/>
            <a:ext cx="1836412" cy="462051"/>
          </a:xfrm>
        </p:spPr>
        <p:txBody>
          <a:bodyPr anchor="ctr">
            <a:normAutofit/>
          </a:bodyPr>
          <a:lstStyle/>
          <a:p>
            <a:pPr algn="ctr"/>
            <a:r>
              <a:rPr lang="en-GB" sz="1400" dirty="0"/>
              <a:t>3</a:t>
            </a:r>
          </a:p>
        </p:txBody>
      </p:sp>
      <p:sp>
        <p:nvSpPr>
          <p:cNvPr id="68" name="Text Placeholder 20"/>
          <p:cNvSpPr>
            <a:spLocks noGrp="1"/>
          </p:cNvSpPr>
          <p:nvPr>
            <p:ph type="body" idx="13"/>
          </p:nvPr>
        </p:nvSpPr>
        <p:spPr>
          <a:xfrm>
            <a:off x="6395355" y="4053640"/>
            <a:ext cx="1836412" cy="462051"/>
          </a:xfrm>
        </p:spPr>
        <p:txBody>
          <a:bodyPr anchor="ctr">
            <a:normAutofit/>
          </a:bodyPr>
          <a:lstStyle/>
          <a:p>
            <a:pPr algn="ctr"/>
            <a:r>
              <a:rPr lang="en-GB" sz="1400" dirty="0"/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7865270" y="1028700"/>
            <a:ext cx="366711" cy="36671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9"/>
          <p:cNvSpPr>
            <a:spLocks noGrp="1"/>
          </p:cNvSpPr>
          <p:nvPr>
            <p:ph type="body" sz="half" idx="14"/>
          </p:nvPr>
        </p:nvSpPr>
        <p:spPr>
          <a:xfrm>
            <a:off x="7865270" y="1028700"/>
            <a:ext cx="366711" cy="366711"/>
          </a:xfrm>
        </p:spPr>
        <p:txBody>
          <a:bodyPr>
            <a:normAutofit/>
          </a:bodyPr>
          <a:lstStyle/>
          <a:p>
            <a:r>
              <a:rPr lang="en-US" sz="1300" dirty="0"/>
              <a:t>5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138738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  <p:bldP spid="41" grpId="0" animBg="1"/>
      <p:bldP spid="42" grpId="0" animBg="1"/>
      <p:bldP spid="43" grpId="0" animBg="1"/>
      <p:bldP spid="44" grpId="0" animBg="1"/>
      <p:bldP spid="57" grpId="0" build="p"/>
      <p:bldP spid="58" grpId="0" build="p"/>
      <p:bldP spid="59" grpId="0" build="p"/>
      <p:bldP spid="60" grpId="0" build="p"/>
      <p:bldP spid="61" grpId="0" build="p"/>
      <p:bldP spid="62" grpId="0" build="p"/>
      <p:bldP spid="63" grpId="0" build="p"/>
      <p:bldP spid="64" grpId="0" build="p"/>
      <p:bldP spid="65" grpId="0" build="p"/>
      <p:bldP spid="66" grpId="0" build="p"/>
      <p:bldP spid="67" grpId="0" build="p"/>
      <p:bldP spid="6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3"/>
          <p:cNvSpPr/>
          <p:nvPr/>
        </p:nvSpPr>
        <p:spPr>
          <a:xfrm flipH="1" flipV="1">
            <a:off x="899032" y="1770065"/>
            <a:ext cx="4754880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round/>
          </a:ln>
        </p:spPr>
        <p:txBody>
          <a:bodyPr lIns="0" tIns="0" rIns="0" bIns="0" anchor="ctr"/>
          <a:lstStyle/>
          <a:p>
            <a:pPr lvl="0"/>
            <a:endParaRPr/>
          </a:p>
        </p:txBody>
      </p:sp>
      <p:sp>
        <p:nvSpPr>
          <p:cNvPr id="16" name="Title 6"/>
          <p:cNvSpPr>
            <a:spLocks noGrp="1"/>
          </p:cNvSpPr>
          <p:nvPr>
            <p:ph type="ctrTitle"/>
          </p:nvPr>
        </p:nvSpPr>
        <p:spPr>
          <a:xfrm>
            <a:off x="899031" y="2162775"/>
            <a:ext cx="8090981" cy="578582"/>
          </a:xfrm>
        </p:spPr>
        <p:txBody>
          <a:bodyPr>
            <a:normAutofit/>
          </a:bodyPr>
          <a:lstStyle/>
          <a:p>
            <a:r>
              <a:rPr lang="en-US" dirty="0"/>
              <a:t>THANK YOU VERY MUCH</a:t>
            </a:r>
          </a:p>
        </p:txBody>
      </p:sp>
      <p:sp>
        <p:nvSpPr>
          <p:cNvPr id="17" name="Subtitle 7"/>
          <p:cNvSpPr>
            <a:spLocks noGrp="1"/>
          </p:cNvSpPr>
          <p:nvPr>
            <p:ph type="subTitle" idx="1"/>
          </p:nvPr>
        </p:nvSpPr>
        <p:spPr>
          <a:xfrm>
            <a:off x="916495" y="2626228"/>
            <a:ext cx="4578057" cy="220155"/>
          </a:xfrm>
        </p:spPr>
        <p:txBody>
          <a:bodyPr/>
          <a:lstStyle/>
          <a:p>
            <a:r>
              <a:rPr lang="en-GB" dirty="0" smtClean="0"/>
              <a:t>It is demo time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882900" y="3429000"/>
            <a:ext cx="5346700" cy="3429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38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random color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CC8EC"/>
      </a:accent1>
      <a:accent2>
        <a:srgbClr val="91D0EF"/>
      </a:accent2>
      <a:accent3>
        <a:srgbClr val="AFDCF3"/>
      </a:accent3>
      <a:accent4>
        <a:srgbClr val="C2E5F6"/>
      </a:accent4>
      <a:accent5>
        <a:srgbClr val="D8DAD9"/>
      </a:accent5>
      <a:accent6>
        <a:srgbClr val="A9AEB3"/>
      </a:accent6>
      <a:hlink>
        <a:srgbClr val="7F7F7F"/>
      </a:hlink>
      <a:folHlink>
        <a:srgbClr val="7BBBB5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3967</TotalTime>
  <Words>502</Words>
  <Application>Microsoft Macintosh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Calibri Light</vt:lpstr>
      <vt:lpstr>Raleway</vt:lpstr>
      <vt:lpstr>Source Sans Pro</vt:lpstr>
      <vt:lpstr>Arial</vt:lpstr>
      <vt:lpstr>Office Theme</vt:lpstr>
      <vt:lpstr>FixMtaa</vt:lpstr>
      <vt:lpstr>What is FixMtaa?</vt:lpstr>
      <vt:lpstr>How we analyze tweets</vt:lpstr>
      <vt:lpstr>Classifier algorithms</vt:lpstr>
      <vt:lpstr>Version 2 algorithm</vt:lpstr>
      <vt:lpstr>Roadmap</vt:lpstr>
      <vt:lpstr>THANK YOU VERY MUCH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</dc:creator>
  <cp:lastModifiedBy>Microsoft Office User</cp:lastModifiedBy>
  <cp:revision>408</cp:revision>
  <dcterms:created xsi:type="dcterms:W3CDTF">2014-06-21T01:29:11Z</dcterms:created>
  <dcterms:modified xsi:type="dcterms:W3CDTF">2016-05-13T06:53:23Z</dcterms:modified>
</cp:coreProperties>
</file>