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de Liceo Compu-market" initials="edLC" lastIdx="1" clrIdx="0">
    <p:extLst>
      <p:ext uri="{19B8F6BF-5375-455C-9EA6-DF929625EA0E}">
        <p15:presenceInfo xmlns:p15="http://schemas.microsoft.com/office/powerpoint/2012/main" userId="S-1-5-21-535300944-574861823-2891394703-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s.wikipedia.org/wiki/Intel_Corporation" TargetMode="External"/><Relationship Id="rId13" Type="http://schemas.openxmlformats.org/officeDocument/2006/relationships/hyperlink" Target="https://es.wikipedia.org/wiki/Tercera_generaci%C3%B3n_de_computadoras#cite_note-2" TargetMode="External"/><Relationship Id="rId18" Type="http://schemas.openxmlformats.org/officeDocument/2006/relationships/hyperlink" Target="https://es.wikipedia.org/wiki/Radio_(medio_de_comunicaci%C3%B3n)" TargetMode="External"/><Relationship Id="rId3" Type="http://schemas.openxmlformats.org/officeDocument/2006/relationships/hyperlink" Target="https://es.wikipedia.org/wiki/Circuito_integrado" TargetMode="External"/><Relationship Id="rId21" Type="http://schemas.openxmlformats.org/officeDocument/2006/relationships/hyperlink" Target="https://es.wikipedia.org/wiki/IBM" TargetMode="External"/><Relationship Id="rId7" Type="http://schemas.openxmlformats.org/officeDocument/2006/relationships/hyperlink" Target="https://es.wikipedia.org/wiki/Microprocesador" TargetMode="External"/><Relationship Id="rId12" Type="http://schemas.openxmlformats.org/officeDocument/2006/relationships/hyperlink" Target="https://es.wikipedia.org/wiki/Tercera_generaci%C3%B3n_de_computadoras#cite_note-1" TargetMode="External"/><Relationship Id="rId17" Type="http://schemas.openxmlformats.org/officeDocument/2006/relationships/hyperlink" Target="https://es.wikipedia.org/wiki/Puerta_l%C3%B3gica" TargetMode="External"/><Relationship Id="rId2" Type="http://schemas.openxmlformats.org/officeDocument/2006/relationships/hyperlink" Target="https://es.wikipedia.org/wiki/A%C3%B1os_1950" TargetMode="External"/><Relationship Id="rId16" Type="http://schemas.openxmlformats.org/officeDocument/2006/relationships/hyperlink" Target="https://es.wikipedia.org/wiki/Oscilador" TargetMode="External"/><Relationship Id="rId20" Type="http://schemas.openxmlformats.org/officeDocument/2006/relationships/hyperlink" Target="https://es.wikipedia.org/wiki/Computadora" TargetMode="External"/><Relationship Id="rId1" Type="http://schemas.openxmlformats.org/officeDocument/2006/relationships/slideLayout" Target="../slideLayouts/slideLayout8.xml"/><Relationship Id="rId6" Type="http://schemas.openxmlformats.org/officeDocument/2006/relationships/hyperlink" Target="https://es.wikipedia.org/w/index.php?title=Ted_dog&amp;action=edit&amp;redlink=1" TargetMode="External"/><Relationship Id="rId11" Type="http://schemas.openxmlformats.org/officeDocument/2006/relationships/hyperlink" Target="https://es.wikipedia.org/wiki/C%C3%B3digo_fuente" TargetMode="External"/><Relationship Id="rId5" Type="http://schemas.openxmlformats.org/officeDocument/2006/relationships/hyperlink" Target="https://es.wikipedia.org/wiki/Robert_Noyce" TargetMode="External"/><Relationship Id="rId15" Type="http://schemas.openxmlformats.org/officeDocument/2006/relationships/hyperlink" Target="https://es.wikipedia.org/wiki/Amplificador" TargetMode="External"/><Relationship Id="rId23" Type="http://schemas.openxmlformats.org/officeDocument/2006/relationships/image" Target="../media/image10.jpeg"/><Relationship Id="rId10" Type="http://schemas.openxmlformats.org/officeDocument/2006/relationships/hyperlink" Target="https://es.wikipedia.org/wiki/%C3%81cido_desoxirribonucleico" TargetMode="External"/><Relationship Id="rId19" Type="http://schemas.openxmlformats.org/officeDocument/2006/relationships/hyperlink" Target="https://es.wikipedia.org/wiki/Televisi%C3%B3n" TargetMode="External"/><Relationship Id="rId4" Type="http://schemas.openxmlformats.org/officeDocument/2006/relationships/hyperlink" Target="https://es.wikipedia.org/w/index.php?title=Ano_largo&amp;action=edit&amp;redlink=1" TargetMode="External"/><Relationship Id="rId9" Type="http://schemas.openxmlformats.org/officeDocument/2006/relationships/hyperlink" Target="https://es.wikipedia.org/wiki/George_Gamow" TargetMode="External"/><Relationship Id="rId14" Type="http://schemas.openxmlformats.org/officeDocument/2006/relationships/hyperlink" Target="https://es.wikipedia.org/wiki/Transistor" TargetMode="External"/><Relationship Id="rId22" Type="http://schemas.openxmlformats.org/officeDocument/2006/relationships/hyperlink" Target="https://es.wikipedia.org/w/index.php?title=Serie_Edgar&amp;action=edit&amp;redlink=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s.wikipedia.org/wiki/Microcomputadora"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hyperlink" Target="https://es.wikipedia.org/wiki/Quinta_generaci%C3%B3n_de_computadoras#cite_note-1" TargetMode="External"/><Relationship Id="rId13" Type="http://schemas.openxmlformats.org/officeDocument/2006/relationships/hyperlink" Target="https://es.wikipedia.org/wiki/Lenguaje_de_m%C3%A1quina" TargetMode="External"/><Relationship Id="rId3" Type="http://schemas.openxmlformats.org/officeDocument/2006/relationships/hyperlink" Target="https://es.wikipedia.org/wiki/A%C3%B1os_1970" TargetMode="External"/><Relationship Id="rId7" Type="http://schemas.openxmlformats.org/officeDocument/2006/relationships/hyperlink" Target="https://es.wikipedia.org/wiki/Software" TargetMode="External"/><Relationship Id="rId12" Type="http://schemas.openxmlformats.org/officeDocument/2006/relationships/hyperlink" Target="https://es.wikipedia.org/wiki/Quinta_generaci%C3%B3n_de_computadoras#cite_note-4" TargetMode="External"/><Relationship Id="rId2" Type="http://schemas.openxmlformats.org/officeDocument/2006/relationships/hyperlink" Target="https://es.wikipedia.org/wiki/Jap%C3%B3n" TargetMode="External"/><Relationship Id="rId16" Type="http://schemas.openxmlformats.org/officeDocument/2006/relationships/image" Target="../media/image12.jpeg"/><Relationship Id="rId1" Type="http://schemas.openxmlformats.org/officeDocument/2006/relationships/slideLayout" Target="../slideLayouts/slideLayout8.xml"/><Relationship Id="rId6" Type="http://schemas.openxmlformats.org/officeDocument/2006/relationships/hyperlink" Target="https://es.wikipedia.org/wiki/Hardware" TargetMode="External"/><Relationship Id="rId11" Type="http://schemas.openxmlformats.org/officeDocument/2006/relationships/hyperlink" Target="https://es.wikipedia.org/wiki/Quinta_generaci%C3%B3n_de_computadoras#cite_note-3" TargetMode="External"/><Relationship Id="rId5" Type="http://schemas.openxmlformats.org/officeDocument/2006/relationships/hyperlink" Target="https://es.wikipedia.org/wiki/Inteligencia_artificial" TargetMode="External"/><Relationship Id="rId15" Type="http://schemas.openxmlformats.org/officeDocument/2006/relationships/hyperlink" Target="https://es.wikipedia.org/wiki/Integraci%C3%B3n_a_muy_gran_escala" TargetMode="External"/><Relationship Id="rId10" Type="http://schemas.openxmlformats.org/officeDocument/2006/relationships/hyperlink" Target="https://es.wikipedia.org/wiki/Quinta_generaci%C3%B3n_de_computadoras#cite_note-2" TargetMode="External"/><Relationship Id="rId4" Type="http://schemas.openxmlformats.org/officeDocument/2006/relationships/hyperlink" Target="https://es.wikipedia.org/wiki/Computadora" TargetMode="External"/><Relationship Id="rId9" Type="http://schemas.openxmlformats.org/officeDocument/2006/relationships/hyperlink" Target="https://es.wikipedia.org/wiki/Prolog" TargetMode="External"/><Relationship Id="rId14" Type="http://schemas.openxmlformats.org/officeDocument/2006/relationships/hyperlink" Target="https://es.wikipedia.org/wiki/Traducci%C3%B3n_autom%C3%A1tic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informatica-hoy.com.ar/hardware-pc-desktop/Evolucion-de-las-computadoras.php"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eta.ufm.edu/computador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Microsoft" TargetMode="External"/><Relationship Id="rId2" Type="http://schemas.openxmlformats.org/officeDocument/2006/relationships/hyperlink" Target="https://es.wikipedia.org/wiki/Sistema_operativo" TargetMode="Externa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https://es.wikipedia.org/wiki/PC_(inform%C3%A1tic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Lenguaje_de_m%C3%A1quina" TargetMode="External"/><Relationship Id="rId2" Type="http://schemas.openxmlformats.org/officeDocument/2006/relationships/hyperlink" Target="https://es.wikipedia.org/wiki/V%C3%A1lvula_termoi%C3%B3nica" TargetMode="Externa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hyperlink" Target="https://es.wikipedia.org/wiki/Unidad_central_de_procesamiento" TargetMode="External"/><Relationship Id="rId3" Type="http://schemas.openxmlformats.org/officeDocument/2006/relationships/hyperlink" Target="https://es.wikipedia.org/wiki/V%C3%A1lvula_termoi%C3%B3nica" TargetMode="External"/><Relationship Id="rId7" Type="http://schemas.openxmlformats.org/officeDocument/2006/relationships/hyperlink" Target="https://es.wikipedia.org/wiki/Microc%C3%B3digo" TargetMode="External"/><Relationship Id="rId2" Type="http://schemas.openxmlformats.org/officeDocument/2006/relationships/hyperlink" Target="https://es.wikipedia.org/wiki/Computadora" TargetMode="External"/><Relationship Id="rId1" Type="http://schemas.openxmlformats.org/officeDocument/2006/relationships/slideLayout" Target="../slideLayouts/slideLayout8.xml"/><Relationship Id="rId6" Type="http://schemas.openxmlformats.org/officeDocument/2006/relationships/hyperlink" Target="https://es.wikipedia.org/wiki/Maurice_Wilkes" TargetMode="External"/><Relationship Id="rId5" Type="http://schemas.openxmlformats.org/officeDocument/2006/relationships/hyperlink" Target="https://es.wikipedia.org/wiki/Lenguaje_de_alto_nivel" TargetMode="External"/><Relationship Id="rId4" Type="http://schemas.openxmlformats.org/officeDocument/2006/relationships/hyperlink" Target="https://es.wikipedia.org/wiki/Transistor"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885986"/>
            <a:ext cx="8761413" cy="706964"/>
          </a:xfrm>
        </p:spPr>
        <p:txBody>
          <a:bodyPr/>
          <a:lstStyle/>
          <a:p>
            <a:endParaRPr lang="es-GT" dirty="0"/>
          </a:p>
        </p:txBody>
      </p:sp>
      <p:sp>
        <p:nvSpPr>
          <p:cNvPr id="3" name="Marcador de contenido 2"/>
          <p:cNvSpPr>
            <a:spLocks noGrp="1"/>
          </p:cNvSpPr>
          <p:nvPr>
            <p:ph idx="1"/>
          </p:nvPr>
        </p:nvSpPr>
        <p:spPr/>
        <p:txBody>
          <a:bodyPr/>
          <a:lstStyle/>
          <a:p>
            <a:r>
              <a:rPr lang="es-GT" sz="3600" dirty="0" err="1" smtClean="0">
                <a:latin typeface="Forte" panose="03060902040502070203" pitchFamily="66" charset="0"/>
              </a:rPr>
              <a:t>Presentacion</a:t>
            </a:r>
            <a:r>
              <a:rPr lang="es-GT" sz="3600" dirty="0" smtClean="0">
                <a:latin typeface="Forte" panose="03060902040502070203" pitchFamily="66" charset="0"/>
              </a:rPr>
              <a:t> Realizada por: Enzo </a:t>
            </a:r>
            <a:r>
              <a:rPr lang="es-GT" sz="3600" dirty="0" err="1" smtClean="0">
                <a:latin typeface="Forte" panose="03060902040502070203" pitchFamily="66" charset="0"/>
              </a:rPr>
              <a:t>Ian</a:t>
            </a:r>
            <a:r>
              <a:rPr lang="es-GT" sz="3600" dirty="0" smtClean="0">
                <a:latin typeface="Forte" panose="03060902040502070203" pitchFamily="66" charset="0"/>
              </a:rPr>
              <a:t> Carlos Torres </a:t>
            </a:r>
            <a:r>
              <a:rPr lang="es-GT" sz="3600" dirty="0" err="1" smtClean="0">
                <a:latin typeface="Forte" panose="03060902040502070203" pitchFamily="66" charset="0"/>
              </a:rPr>
              <a:t>Gutierrez</a:t>
            </a:r>
            <a:endParaRPr lang="es-GT" sz="3600" dirty="0" smtClean="0">
              <a:latin typeface="Forte" panose="03060902040502070203" pitchFamily="66" charset="0"/>
            </a:endParaRPr>
          </a:p>
          <a:p>
            <a:r>
              <a:rPr lang="es-GT" sz="3600" dirty="0" smtClean="0">
                <a:latin typeface="Forte" panose="03060902040502070203" pitchFamily="66" charset="0"/>
              </a:rPr>
              <a:t>Grado:5to Bachillerato en </a:t>
            </a:r>
            <a:r>
              <a:rPr lang="es-GT" sz="3600" dirty="0" err="1" smtClean="0">
                <a:latin typeface="Forte" panose="03060902040502070203" pitchFamily="66" charset="0"/>
              </a:rPr>
              <a:t>Computacion</a:t>
            </a:r>
            <a:endParaRPr lang="es-GT" sz="3600" dirty="0" smtClean="0">
              <a:latin typeface="Forte" panose="03060902040502070203" pitchFamily="66" charset="0"/>
            </a:endParaRPr>
          </a:p>
          <a:p>
            <a:r>
              <a:rPr lang="es-GT" sz="3600" dirty="0" err="1" smtClean="0">
                <a:latin typeface="Forte" panose="03060902040502070203" pitchFamily="66" charset="0"/>
              </a:rPr>
              <a:t>Seccion</a:t>
            </a:r>
            <a:r>
              <a:rPr lang="es-GT" sz="3600" dirty="0" smtClean="0">
                <a:latin typeface="Forte" panose="03060902040502070203" pitchFamily="66" charset="0"/>
              </a:rPr>
              <a:t>: “B”</a:t>
            </a:r>
          </a:p>
          <a:p>
            <a:r>
              <a:rPr lang="es-GT" sz="3600" dirty="0" smtClean="0">
                <a:latin typeface="Forte" panose="03060902040502070203" pitchFamily="66" charset="0"/>
              </a:rPr>
              <a:t>Clave: #31</a:t>
            </a:r>
          </a:p>
          <a:p>
            <a:endParaRPr lang="es-GT" dirty="0"/>
          </a:p>
        </p:txBody>
      </p:sp>
    </p:spTree>
    <p:extLst>
      <p:ext uri="{BB962C8B-B14F-4D97-AF65-F5344CB8AC3E}">
        <p14:creationId xmlns:p14="http://schemas.microsoft.com/office/powerpoint/2010/main" val="297072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6265" y="105428"/>
            <a:ext cx="4080925" cy="1600200"/>
          </a:xfrm>
        </p:spPr>
        <p:txBody>
          <a:bodyPr/>
          <a:lstStyle/>
          <a:p>
            <a:r>
              <a:rPr lang="es-GT" dirty="0" smtClean="0"/>
              <a:t/>
            </a:r>
            <a:br>
              <a:rPr lang="es-GT" dirty="0" smtClean="0"/>
            </a:br>
            <a:r>
              <a:rPr lang="es-GT" dirty="0" smtClean="0"/>
              <a:t>Tercera </a:t>
            </a:r>
            <a:r>
              <a:rPr lang="es-GT" dirty="0" err="1" smtClean="0"/>
              <a:t>Generacion</a:t>
            </a:r>
            <a:r>
              <a:rPr lang="es-GT" dirty="0" smtClean="0"/>
              <a:t> de Computadoras</a:t>
            </a:r>
            <a:endParaRPr lang="es-GT" dirty="0"/>
          </a:p>
        </p:txBody>
      </p:sp>
      <p:sp>
        <p:nvSpPr>
          <p:cNvPr id="4" name="Marcador de texto 3"/>
          <p:cNvSpPr>
            <a:spLocks noGrp="1"/>
          </p:cNvSpPr>
          <p:nvPr>
            <p:ph type="body" sz="half" idx="2"/>
          </p:nvPr>
        </p:nvSpPr>
        <p:spPr>
          <a:xfrm>
            <a:off x="676405" y="1705628"/>
            <a:ext cx="3920647" cy="4319252"/>
          </a:xfrm>
        </p:spPr>
        <p:txBody>
          <a:bodyPr>
            <a:normAutofit fontScale="92500" lnSpcReduction="10000"/>
          </a:bodyPr>
          <a:lstStyle/>
          <a:p>
            <a:r>
              <a:rPr lang="es-GT" dirty="0"/>
              <a:t>A finales de los </a:t>
            </a:r>
            <a:r>
              <a:rPr lang="es-GT" dirty="0">
                <a:hlinkClick r:id="rId2" tooltip="Años 1950"/>
              </a:rPr>
              <a:t>años 1950</a:t>
            </a:r>
            <a:r>
              <a:rPr lang="es-GT" dirty="0"/>
              <a:t> se produjo la invención del </a:t>
            </a:r>
            <a:r>
              <a:rPr lang="es-GT" dirty="0">
                <a:hlinkClick r:id="rId3" tooltip="Circuito integrado"/>
              </a:rPr>
              <a:t>circuito integrado</a:t>
            </a:r>
            <a:r>
              <a:rPr lang="es-GT" dirty="0"/>
              <a:t> o chip, por parte de Jack St. </a:t>
            </a:r>
            <a:r>
              <a:rPr lang="es-GT" dirty="0">
                <a:hlinkClick r:id="rId4" tooltip="Ano largo (aún no redactado)"/>
              </a:rPr>
              <a:t>ano largo</a:t>
            </a:r>
            <a:r>
              <a:rPr lang="es-GT" dirty="0"/>
              <a:t> y </a:t>
            </a:r>
            <a:r>
              <a:rPr lang="es-GT" dirty="0">
                <a:hlinkClick r:id="rId5" tooltip="Robert Noyce"/>
              </a:rPr>
              <a:t>Robert </a:t>
            </a:r>
            <a:r>
              <a:rPr lang="es-GT" dirty="0" err="1">
                <a:hlinkClick r:id="rId5" tooltip="Robert Noyce"/>
              </a:rPr>
              <a:t>Noyce</a:t>
            </a:r>
            <a:r>
              <a:rPr lang="es-GT" dirty="0"/>
              <a:t>. Después llevó a </a:t>
            </a:r>
            <a:r>
              <a:rPr lang="es-GT" dirty="0">
                <a:hlinkClick r:id="rId6" tooltip="Ted dog (aún no redactado)"/>
              </a:rPr>
              <a:t>Ted </a:t>
            </a:r>
            <a:r>
              <a:rPr lang="es-GT" dirty="0" err="1">
                <a:hlinkClick r:id="rId6" tooltip="Ted dog (aún no redactado)"/>
              </a:rPr>
              <a:t>dog</a:t>
            </a:r>
            <a:r>
              <a:rPr lang="es-GT" dirty="0"/>
              <a:t> a la invención del </a:t>
            </a:r>
            <a:r>
              <a:rPr lang="es-GT" dirty="0">
                <a:hlinkClick r:id="rId7" tooltip="Microprocesador"/>
              </a:rPr>
              <a:t>microprocesador</a:t>
            </a:r>
            <a:r>
              <a:rPr lang="es-GT" dirty="0"/>
              <a:t>, en </a:t>
            </a:r>
            <a:r>
              <a:rPr lang="es-GT" dirty="0">
                <a:hlinkClick r:id="rId8" tooltip="Intel Corporation"/>
              </a:rPr>
              <a:t>Intel</a:t>
            </a:r>
            <a:r>
              <a:rPr lang="es-GT" dirty="0"/>
              <a:t>. A finales de 1960, investigadores como </a:t>
            </a:r>
            <a:r>
              <a:rPr lang="es-GT" dirty="0">
                <a:hlinkClick r:id="rId9" tooltip="George Gamow"/>
              </a:rPr>
              <a:t>George </a:t>
            </a:r>
            <a:r>
              <a:rPr lang="es-GT" dirty="0" err="1">
                <a:hlinkClick r:id="rId9" tooltip="George Gamow"/>
              </a:rPr>
              <a:t>Gamow</a:t>
            </a:r>
            <a:r>
              <a:rPr lang="es-GT" dirty="0"/>
              <a:t> en el </a:t>
            </a:r>
            <a:r>
              <a:rPr lang="es-GT" dirty="0">
                <a:hlinkClick r:id="rId10" tooltip="Ácido desoxirribonucleico"/>
              </a:rPr>
              <a:t>ADN</a:t>
            </a:r>
            <a:r>
              <a:rPr lang="es-GT" dirty="0"/>
              <a:t> formaban un </a:t>
            </a:r>
            <a:r>
              <a:rPr lang="es-GT" dirty="0">
                <a:hlinkClick r:id="rId11" tooltip="Código fuente"/>
              </a:rPr>
              <a:t>código</a:t>
            </a:r>
            <a:r>
              <a:rPr lang="es-GT" dirty="0"/>
              <a:t>, otra forma de codificar o programar.</a:t>
            </a:r>
            <a:r>
              <a:rPr lang="es-GT" baseline="30000" dirty="0">
                <a:hlinkClick r:id="rId12"/>
              </a:rPr>
              <a:t>1</a:t>
            </a:r>
            <a:r>
              <a:rPr lang="es-GT" dirty="0"/>
              <a:t> </a:t>
            </a:r>
            <a:r>
              <a:rPr lang="es-GT" baseline="30000" dirty="0">
                <a:hlinkClick r:id="rId13"/>
              </a:rPr>
              <a:t>2</a:t>
            </a:r>
            <a:endParaRPr lang="es-GT" dirty="0"/>
          </a:p>
          <a:p>
            <a:r>
              <a:rPr lang="es-GT" dirty="0"/>
              <a:t>A partir de esta fecha, empezaron a empaquetarse varios </a:t>
            </a:r>
            <a:r>
              <a:rPr lang="es-GT" dirty="0">
                <a:hlinkClick r:id="rId14" tooltip="Transistor"/>
              </a:rPr>
              <a:t>transistores</a:t>
            </a:r>
            <a:r>
              <a:rPr lang="es-GT" dirty="0"/>
              <a:t> diminutos y otros componentes electrónicos en un solo chip o encapsulado, que contenía en su interior un circuito completo: un </a:t>
            </a:r>
            <a:r>
              <a:rPr lang="es-GT" dirty="0">
                <a:hlinkClick r:id="rId15" tooltip="Amplificador"/>
              </a:rPr>
              <a:t>amplificador</a:t>
            </a:r>
            <a:r>
              <a:rPr lang="es-GT" dirty="0"/>
              <a:t>, un </a:t>
            </a:r>
            <a:r>
              <a:rPr lang="es-GT" dirty="0">
                <a:hlinkClick r:id="rId16" tooltip="Oscilador"/>
              </a:rPr>
              <a:t>oscilador</a:t>
            </a:r>
            <a:r>
              <a:rPr lang="es-GT" dirty="0"/>
              <a:t>, o una </a:t>
            </a:r>
            <a:r>
              <a:rPr lang="es-GT" dirty="0">
                <a:hlinkClick r:id="rId17" tooltip="Puerta lógica"/>
              </a:rPr>
              <a:t>puerta lógica</a:t>
            </a:r>
            <a:r>
              <a:rPr lang="es-GT" dirty="0"/>
              <a:t>. Naturalmente, con estos chips (circuitos integrados) era mucho más fácil montar aparatos complicados: receptores de </a:t>
            </a:r>
            <a:r>
              <a:rPr lang="es-GT" dirty="0">
                <a:hlinkClick r:id="rId18" tooltip="Radio (medio de comunicación)"/>
              </a:rPr>
              <a:t>radio</a:t>
            </a:r>
            <a:r>
              <a:rPr lang="es-GT" dirty="0"/>
              <a:t> o </a:t>
            </a:r>
            <a:r>
              <a:rPr lang="es-GT" dirty="0">
                <a:hlinkClick r:id="rId19" tooltip="Televisión"/>
              </a:rPr>
              <a:t>televisión</a:t>
            </a:r>
            <a:r>
              <a:rPr lang="es-GT" dirty="0"/>
              <a:t> y </a:t>
            </a:r>
            <a:r>
              <a:rPr lang="es-GT" dirty="0">
                <a:hlinkClick r:id="rId20" tooltip="Computadora"/>
              </a:rPr>
              <a:t>computadoras</a:t>
            </a:r>
            <a:r>
              <a:rPr lang="es-GT" dirty="0"/>
              <a:t>.</a:t>
            </a:r>
          </a:p>
          <a:p>
            <a:r>
              <a:rPr lang="es-GT" dirty="0"/>
              <a:t>En 1964, </a:t>
            </a:r>
            <a:r>
              <a:rPr lang="es-GT" dirty="0">
                <a:hlinkClick r:id="rId21" tooltip="IBM"/>
              </a:rPr>
              <a:t>IBM</a:t>
            </a:r>
            <a:r>
              <a:rPr lang="es-GT" dirty="0"/>
              <a:t> anunció el primer grupo de máquinas construidas con circuitos integrados, que recibió el nombre de </a:t>
            </a:r>
            <a:r>
              <a:rPr lang="es-GT" dirty="0">
                <a:hlinkClick r:id="rId22" tooltip="Serie Edgar (aún no redactado)"/>
              </a:rPr>
              <a:t>serie Edgar</a:t>
            </a:r>
            <a:r>
              <a:rPr lang="es-GT" dirty="0"/>
              <a:t>.</a:t>
            </a:r>
          </a:p>
          <a:p>
            <a:endParaRPr lang="es-GT" dirty="0"/>
          </a:p>
        </p:txBody>
      </p:sp>
      <p:pic>
        <p:nvPicPr>
          <p:cNvPr id="10242" name="Picture 2" descr="Resultado de imagen para tercera generacion de la computadora"/>
          <p:cNvPicPr>
            <a:picLocks noGrp="1" noChangeAspect="1" noChangeArrowheads="1"/>
          </p:cNvPicPr>
          <p:nvPr>
            <p:ph idx="1"/>
          </p:nvPr>
        </p:nvPicPr>
        <p:blipFill>
          <a:blip r:embed="rId23">
            <a:extLst>
              <a:ext uri="{28A0092B-C50C-407E-A947-70E740481C1C}">
                <a14:useLocalDpi xmlns:a14="http://schemas.microsoft.com/office/drawing/2010/main" val="0"/>
              </a:ext>
            </a:extLst>
          </a:blip>
          <a:srcRect/>
          <a:stretch>
            <a:fillRect/>
          </a:stretch>
        </p:blipFill>
        <p:spPr bwMode="auto">
          <a:xfrm>
            <a:off x="5781675" y="1787723"/>
            <a:ext cx="5189538" cy="389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5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1075" y="0"/>
            <a:ext cx="4456705" cy="1600200"/>
          </a:xfrm>
        </p:spPr>
        <p:txBody>
          <a:bodyPr/>
          <a:lstStyle/>
          <a:p>
            <a:r>
              <a:rPr lang="es-GT" dirty="0" smtClean="0"/>
              <a:t>Cuarta Generación de Computadoras</a:t>
            </a:r>
            <a:endParaRPr lang="es-GT" dirty="0"/>
          </a:p>
        </p:txBody>
      </p:sp>
      <p:sp>
        <p:nvSpPr>
          <p:cNvPr id="4" name="Marcador de texto 3"/>
          <p:cNvSpPr>
            <a:spLocks noGrp="1"/>
          </p:cNvSpPr>
          <p:nvPr>
            <p:ph type="body" sz="half" idx="2"/>
          </p:nvPr>
        </p:nvSpPr>
        <p:spPr>
          <a:xfrm>
            <a:off x="588723" y="1600200"/>
            <a:ext cx="4020855" cy="4424679"/>
          </a:xfrm>
        </p:spPr>
        <p:txBody>
          <a:bodyPr/>
          <a:lstStyle/>
          <a:p>
            <a:r>
              <a:rPr lang="es-GT" dirty="0"/>
              <a:t>La denominada </a:t>
            </a:r>
            <a:r>
              <a:rPr lang="es-GT" b="1" dirty="0"/>
              <a:t>Cuarta Generación</a:t>
            </a:r>
            <a:r>
              <a:rPr lang="es-GT" dirty="0"/>
              <a:t> (1971 a 1983) es el producto de la micro miniaturización de los circuitos electrónicos. El tamaño reducido del microprocesador de chips hizo posible la creación de las computadoras personales (PC). Hoy en día las tecnologías LSI (Integración a gran escala) y VLSI (Integración a muy gran escala) permiten que cientos de miles de componentes electrónicos se almacenen en un chip. Usando VLSI, un fabricante puede hacer que una computadora pequeña rivalice con una computadora de la primera generación que ocupaba un cuarto completo. Hicieron su gran debut las </a:t>
            </a:r>
            <a:r>
              <a:rPr lang="es-GT" dirty="0">
                <a:hlinkClick r:id="rId2" tooltip="Microcomputadora"/>
              </a:rPr>
              <a:t>microcomputadoras</a:t>
            </a:r>
            <a:r>
              <a:rPr lang="es-GT" dirty="0"/>
              <a:t>.</a:t>
            </a:r>
            <a:endParaRPr lang="es-GT" dirty="0"/>
          </a:p>
        </p:txBody>
      </p:sp>
      <p:pic>
        <p:nvPicPr>
          <p:cNvPr id="11266" name="Picture 2" descr="Resultado de imagen para cuarta generacion de la computador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81675" y="1787723"/>
            <a:ext cx="5189538" cy="389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750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6127" y="-868610"/>
            <a:ext cx="4268815" cy="2194142"/>
          </a:xfrm>
        </p:spPr>
        <p:txBody>
          <a:bodyPr/>
          <a:lstStyle/>
          <a:p>
            <a:r>
              <a:rPr lang="es-GT" dirty="0" smtClean="0"/>
              <a:t>Quinta </a:t>
            </a:r>
            <a:r>
              <a:rPr lang="es-GT" dirty="0" err="1" smtClean="0"/>
              <a:t>Generacion</a:t>
            </a:r>
            <a:r>
              <a:rPr lang="es-GT" dirty="0" smtClean="0"/>
              <a:t> de Computadoras</a:t>
            </a:r>
            <a:endParaRPr lang="es-GT" dirty="0"/>
          </a:p>
        </p:txBody>
      </p:sp>
      <p:sp>
        <p:nvSpPr>
          <p:cNvPr id="4" name="Marcador de texto 3"/>
          <p:cNvSpPr>
            <a:spLocks noGrp="1"/>
          </p:cNvSpPr>
          <p:nvPr>
            <p:ph type="body" sz="half" idx="2"/>
          </p:nvPr>
        </p:nvSpPr>
        <p:spPr>
          <a:xfrm>
            <a:off x="638827" y="1325532"/>
            <a:ext cx="4008329" cy="4699347"/>
          </a:xfrm>
        </p:spPr>
        <p:txBody>
          <a:bodyPr>
            <a:normAutofit fontScale="85000" lnSpcReduction="10000"/>
          </a:bodyPr>
          <a:lstStyle/>
          <a:p>
            <a:r>
              <a:rPr lang="es-GT" dirty="0"/>
              <a:t>De momento, nada. Se va a desarrollar muchísimo lo que ya existe, aparecerán nuevas tecnologías, nuevos Sistemas Expertos y la investigación se verá enormemente potenciada por la tremenda inyección de dinero que el proyecto </a:t>
            </a:r>
            <a:r>
              <a:rPr lang="es-GT" b="1" dirty="0"/>
              <a:t>quinta generación</a:t>
            </a:r>
            <a:r>
              <a:rPr lang="es-GT" dirty="0"/>
              <a:t> ha supuesto para la Inteligencia Artificial</a:t>
            </a:r>
            <a:r>
              <a:rPr lang="es-GT" dirty="0" smtClean="0"/>
              <a:t>.</a:t>
            </a:r>
            <a:r>
              <a:rPr lang="es-GT" dirty="0"/>
              <a:t> La </a:t>
            </a:r>
            <a:r>
              <a:rPr lang="es-GT" b="1" dirty="0"/>
              <a:t>quinta generación de computadoras</a:t>
            </a:r>
            <a:r>
              <a:rPr lang="es-GT" dirty="0"/>
              <a:t>, también conocida por sus siglas en inglés, FGCS (de </a:t>
            </a:r>
            <a:r>
              <a:rPr lang="es-GT" i="1" dirty="0" err="1"/>
              <a:t>Fifth</a:t>
            </a:r>
            <a:r>
              <a:rPr lang="es-GT" i="1" dirty="0"/>
              <a:t> </a:t>
            </a:r>
            <a:r>
              <a:rPr lang="es-GT" i="1" dirty="0" err="1"/>
              <a:t>Generation</a:t>
            </a:r>
            <a:r>
              <a:rPr lang="es-GT" i="1" dirty="0"/>
              <a:t> </a:t>
            </a:r>
            <a:r>
              <a:rPr lang="es-GT" i="1" dirty="0" err="1"/>
              <a:t>Computer</a:t>
            </a:r>
            <a:r>
              <a:rPr lang="es-GT" i="1" dirty="0"/>
              <a:t> </a:t>
            </a:r>
            <a:r>
              <a:rPr lang="es-GT" i="1" dirty="0" err="1"/>
              <a:t>Systems</a:t>
            </a:r>
            <a:r>
              <a:rPr lang="es-GT" dirty="0"/>
              <a:t>), fue un ambicioso proyecto hecho por </a:t>
            </a:r>
            <a:r>
              <a:rPr lang="es-GT" dirty="0">
                <a:hlinkClick r:id="rId2" tooltip="Japón"/>
              </a:rPr>
              <a:t>Japón</a:t>
            </a:r>
            <a:r>
              <a:rPr lang="es-GT" dirty="0"/>
              <a:t> a finales de la </a:t>
            </a:r>
            <a:r>
              <a:rPr lang="es-GT" dirty="0">
                <a:hlinkClick r:id="rId3" tooltip="Años 1970"/>
              </a:rPr>
              <a:t>década de 1970</a:t>
            </a:r>
            <a:r>
              <a:rPr lang="es-GT" dirty="0"/>
              <a:t>. Su objetivo era el desarrollo de una nueva clase de </a:t>
            </a:r>
            <a:r>
              <a:rPr lang="es-GT" dirty="0">
                <a:hlinkClick r:id="rId4" tooltip="Computadora"/>
              </a:rPr>
              <a:t>computadoras</a:t>
            </a:r>
            <a:r>
              <a:rPr lang="es-GT" dirty="0"/>
              <a:t> que utilizarían técnicas y tecnologías de </a:t>
            </a:r>
            <a:r>
              <a:rPr lang="es-GT" u="sng" dirty="0">
                <a:hlinkClick r:id="rId5" tooltip="Inteligencia artificial"/>
              </a:rPr>
              <a:t>inteligencia artificial</a:t>
            </a:r>
            <a:r>
              <a:rPr lang="es-GT" dirty="0"/>
              <a:t> tanto en el plano del </a:t>
            </a:r>
            <a:r>
              <a:rPr lang="es-GT" dirty="0">
                <a:hlinkClick r:id="rId6" tooltip="Hardware"/>
              </a:rPr>
              <a:t>hardware</a:t>
            </a:r>
            <a:r>
              <a:rPr lang="es-GT" dirty="0"/>
              <a:t> como del </a:t>
            </a:r>
            <a:r>
              <a:rPr lang="es-GT" dirty="0">
                <a:hlinkClick r:id="rId7" tooltip="Software"/>
              </a:rPr>
              <a:t>software</a:t>
            </a:r>
            <a:r>
              <a:rPr lang="es-GT" dirty="0"/>
              <a:t>,</a:t>
            </a:r>
            <a:r>
              <a:rPr lang="es-GT" baseline="30000" dirty="0">
                <a:hlinkClick r:id="rId8"/>
              </a:rPr>
              <a:t>1</a:t>
            </a:r>
            <a:r>
              <a:rPr lang="es-GT" dirty="0"/>
              <a:t> usando el lenguaje </a:t>
            </a:r>
            <a:r>
              <a:rPr lang="es-GT" dirty="0">
                <a:hlinkClick r:id="rId9" tooltip="Prolog"/>
              </a:rPr>
              <a:t>PROLOG</a:t>
            </a:r>
            <a:r>
              <a:rPr lang="es-GT" baseline="30000" dirty="0">
                <a:hlinkClick r:id="rId10"/>
              </a:rPr>
              <a:t>2</a:t>
            </a:r>
            <a:r>
              <a:rPr lang="es-GT" dirty="0"/>
              <a:t> </a:t>
            </a:r>
            <a:r>
              <a:rPr lang="es-GT" baseline="30000" dirty="0">
                <a:hlinkClick r:id="rId11"/>
              </a:rPr>
              <a:t>3</a:t>
            </a:r>
            <a:r>
              <a:rPr lang="es-GT" dirty="0"/>
              <a:t> </a:t>
            </a:r>
            <a:r>
              <a:rPr lang="es-GT" baseline="30000" dirty="0">
                <a:hlinkClick r:id="rId12"/>
              </a:rPr>
              <a:t>4</a:t>
            </a:r>
            <a:r>
              <a:rPr lang="es-GT" dirty="0"/>
              <a:t> al nivel del </a:t>
            </a:r>
            <a:r>
              <a:rPr lang="es-GT" dirty="0">
                <a:hlinkClick r:id="rId13" tooltip="Lenguaje de máquina"/>
              </a:rPr>
              <a:t>lenguaje de máquina</a:t>
            </a:r>
            <a:r>
              <a:rPr lang="es-GT" dirty="0"/>
              <a:t> y serían capaces de resolver problemas complejos, como la </a:t>
            </a:r>
            <a:r>
              <a:rPr lang="es-GT" dirty="0">
                <a:hlinkClick r:id="rId14" tooltip="Traducción automática"/>
              </a:rPr>
              <a:t>traducción automática</a:t>
            </a:r>
            <a:r>
              <a:rPr lang="es-GT" dirty="0"/>
              <a:t> de una lengua natural a otra (del japonés al inglés, por ejemplo). Como unidad de medida del rendimiento y prestaciones de estas computadoras se empleaba la cantidad de LIPS (</a:t>
            </a:r>
            <a:r>
              <a:rPr lang="es-GT" i="1" dirty="0" err="1"/>
              <a:t>Logical</a:t>
            </a:r>
            <a:r>
              <a:rPr lang="es-GT" i="1" dirty="0"/>
              <a:t> </a:t>
            </a:r>
            <a:r>
              <a:rPr lang="es-GT" i="1" dirty="0" err="1"/>
              <a:t>Inferences</a:t>
            </a:r>
            <a:r>
              <a:rPr lang="es-GT" i="1" dirty="0"/>
              <a:t> Per </a:t>
            </a:r>
            <a:r>
              <a:rPr lang="es-GT" i="1" dirty="0" err="1"/>
              <a:t>Second</a:t>
            </a:r>
            <a:r>
              <a:rPr lang="es-GT" dirty="0"/>
              <a:t>) capaz de realizar durante la ejecución de las distintas tareas programadas. Para su desarrollo se emplearon diferentes tipos de arquitecturas </a:t>
            </a:r>
            <a:r>
              <a:rPr lang="es-GT" dirty="0">
                <a:hlinkClick r:id="rId15" tooltip="Integración a muy gran escala"/>
              </a:rPr>
              <a:t>VLSI</a:t>
            </a:r>
            <a:r>
              <a:rPr lang="es-GT" dirty="0"/>
              <a:t> (</a:t>
            </a:r>
            <a:r>
              <a:rPr lang="es-GT" i="1" dirty="0" err="1"/>
              <a:t>Very</a:t>
            </a:r>
            <a:r>
              <a:rPr lang="es-GT" i="1" dirty="0"/>
              <a:t> </a:t>
            </a:r>
            <a:r>
              <a:rPr lang="es-GT" i="1" dirty="0" err="1"/>
              <a:t>Large</a:t>
            </a:r>
            <a:r>
              <a:rPr lang="es-GT" i="1" dirty="0"/>
              <a:t> </a:t>
            </a:r>
            <a:r>
              <a:rPr lang="es-GT" i="1" dirty="0" err="1"/>
              <a:t>Scale</a:t>
            </a:r>
            <a:r>
              <a:rPr lang="es-GT" i="1" dirty="0"/>
              <a:t> </a:t>
            </a:r>
            <a:r>
              <a:rPr lang="es-GT" i="1" dirty="0" err="1"/>
              <a:t>Integration</a:t>
            </a:r>
            <a:r>
              <a:rPr lang="es-GT" dirty="0"/>
              <a:t>).</a:t>
            </a:r>
            <a:endParaRPr lang="es-GT" dirty="0"/>
          </a:p>
        </p:txBody>
      </p:sp>
      <p:pic>
        <p:nvPicPr>
          <p:cNvPr id="12290" name="Picture 2" descr="Resultado de imagen para quinta generacion de la computadora"/>
          <p:cNvPicPr>
            <a:picLocks noGrp="1" noChangeAspect="1" noChangeArrowheads="1"/>
          </p:cNvPicPr>
          <p:nvPr>
            <p:ph idx="1"/>
          </p:nvPr>
        </p:nvPicPr>
        <p:blipFill>
          <a:blip r:embed="rId16">
            <a:extLst>
              <a:ext uri="{28A0092B-C50C-407E-A947-70E740481C1C}">
                <a14:useLocalDpi xmlns:a14="http://schemas.microsoft.com/office/drawing/2010/main" val="0"/>
              </a:ext>
            </a:extLst>
          </a:blip>
          <a:srcRect/>
          <a:stretch>
            <a:fillRect/>
          </a:stretch>
        </p:blipFill>
        <p:spPr bwMode="auto">
          <a:xfrm>
            <a:off x="6090444" y="201930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56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755" y="-338203"/>
            <a:ext cx="4143555" cy="1592893"/>
          </a:xfrm>
        </p:spPr>
        <p:txBody>
          <a:bodyPr/>
          <a:lstStyle/>
          <a:p>
            <a:r>
              <a:rPr lang="es-GT" dirty="0" smtClean="0"/>
              <a:t>Sexta </a:t>
            </a:r>
            <a:r>
              <a:rPr lang="es-GT" dirty="0" err="1" smtClean="0"/>
              <a:t>Generacion</a:t>
            </a:r>
            <a:r>
              <a:rPr lang="es-GT" dirty="0" smtClean="0"/>
              <a:t> de  Computadoras</a:t>
            </a:r>
            <a:endParaRPr lang="es-GT" dirty="0"/>
          </a:p>
        </p:txBody>
      </p:sp>
      <p:sp>
        <p:nvSpPr>
          <p:cNvPr id="4" name="Marcador de texto 3"/>
          <p:cNvSpPr>
            <a:spLocks noGrp="1"/>
          </p:cNvSpPr>
          <p:nvPr>
            <p:ph type="body" sz="half" idx="2"/>
          </p:nvPr>
        </p:nvSpPr>
        <p:spPr>
          <a:xfrm>
            <a:off x="713983" y="1447800"/>
            <a:ext cx="3594969" cy="4577079"/>
          </a:xfrm>
        </p:spPr>
        <p:txBody>
          <a:bodyPr>
            <a:normAutofit/>
          </a:bodyPr>
          <a:lstStyle/>
          <a:p>
            <a:r>
              <a:rPr lang="es-GT" dirty="0" err="1"/>
              <a:t>ásicamente</a:t>
            </a:r>
            <a:r>
              <a:rPr lang="es-GT" dirty="0"/>
              <a:t> “Generación de computadoras” es un término relacionado con la </a:t>
            </a:r>
            <a:r>
              <a:rPr lang="es-GT" b="1" dirty="0">
                <a:hlinkClick r:id="rId2" tooltip="Evolución de las computadoras"/>
              </a:rPr>
              <a:t>evolución y adaptación de la tecnología y de la informática</a:t>
            </a:r>
            <a:r>
              <a:rPr lang="es-GT" dirty="0"/>
              <a:t>. </a:t>
            </a:r>
            <a:r>
              <a:rPr lang="es-GT" b="1" dirty="0"/>
              <a:t>Es decir que cada avance importante, como la reducción del tamaño de los elementos tales como procesadores y memorias, así también como el aumento de su capacidad y velocidad, se produce un salto generacional</a:t>
            </a:r>
            <a:r>
              <a:rPr lang="es-GT" dirty="0"/>
              <a:t>. Con cada uno de estos saltos, los equipos informáticos y dispositivos electrónicos, son cada vez más pequeños y económicos, garantizando de este modo que sea cada vez mayor la cantidad de consumidores que los compran.</a:t>
            </a:r>
            <a:endParaRPr lang="es-GT" dirty="0"/>
          </a:p>
        </p:txBody>
      </p:sp>
      <p:pic>
        <p:nvPicPr>
          <p:cNvPr id="13314" name="Picture 2" descr="Resultado de imagen para sextra generacion de la computador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11671" y="1447800"/>
            <a:ext cx="432954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972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160705">
            <a:off x="-285540" y="-125261"/>
            <a:ext cx="8825658" cy="3775299"/>
          </a:xfrm>
        </p:spPr>
        <p:txBody>
          <a:bodyPr/>
          <a:lstStyle/>
          <a:p>
            <a:pPr algn="ctr"/>
            <a:r>
              <a:rPr lang="es-GT" sz="8800" dirty="0" smtClean="0">
                <a:solidFill>
                  <a:srgbClr val="00B0F0"/>
                </a:solidFill>
                <a:latin typeface="Adobe Caslon Pro Bold" panose="0205070206050A020403" pitchFamily="18" charset="0"/>
              </a:rPr>
              <a:t>Historia de La </a:t>
            </a:r>
            <a:r>
              <a:rPr lang="es-GT" sz="8800" dirty="0" err="1" smtClean="0">
                <a:solidFill>
                  <a:srgbClr val="00B0F0"/>
                </a:solidFill>
                <a:latin typeface="Adobe Caslon Pro Bold" panose="0205070206050A020403" pitchFamily="18" charset="0"/>
              </a:rPr>
              <a:t>Programacion</a:t>
            </a:r>
            <a:endParaRPr lang="es-GT" sz="8800" dirty="0">
              <a:solidFill>
                <a:srgbClr val="00B0F0"/>
              </a:solidFill>
              <a:latin typeface="Adobe Caslon Pro Bold" panose="0205070206050A020403" pitchFamily="18" charset="0"/>
            </a:endParaRPr>
          </a:p>
        </p:txBody>
      </p:sp>
      <p:pic>
        <p:nvPicPr>
          <p:cNvPr id="14338" name="Picture 2" descr="Resultado de imagen par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397" y="2916476"/>
            <a:ext cx="59436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6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Blackoak Std" panose="04050907060602020202" pitchFamily="82" charset="0"/>
              </a:rPr>
              <a:t>Historia</a:t>
            </a:r>
            <a:endParaRPr lang="es-GT" dirty="0">
              <a:latin typeface="Blackoak Std" panose="04050907060602020202" pitchFamily="82" charset="0"/>
            </a:endParaRPr>
          </a:p>
        </p:txBody>
      </p:sp>
      <p:sp>
        <p:nvSpPr>
          <p:cNvPr id="3" name="Marcador de contenido 2"/>
          <p:cNvSpPr>
            <a:spLocks noGrp="1"/>
          </p:cNvSpPr>
          <p:nvPr>
            <p:ph idx="1"/>
          </p:nvPr>
        </p:nvSpPr>
        <p:spPr/>
        <p:txBody>
          <a:bodyPr/>
          <a:lstStyle/>
          <a:p>
            <a:r>
              <a:rPr lang="es-GT" dirty="0">
                <a:latin typeface="Arial Black" panose="020B0A04020102020204" pitchFamily="34" charset="0"/>
              </a:rPr>
              <a:t>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 </a:t>
            </a:r>
          </a:p>
        </p:txBody>
      </p:sp>
    </p:spTree>
    <p:extLst>
      <p:ext uri="{BB962C8B-B14F-4D97-AF65-F5344CB8AC3E}">
        <p14:creationId xmlns:p14="http://schemas.microsoft.com/office/powerpoint/2010/main" val="21683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Bodoni MT Black" panose="02070A03080606020203" pitchFamily="18" charset="0"/>
              </a:rPr>
              <a:t>Representación de conocimiento</a:t>
            </a:r>
          </a:p>
        </p:txBody>
      </p:sp>
      <p:sp>
        <p:nvSpPr>
          <p:cNvPr id="3" name="Marcador de contenido 2"/>
          <p:cNvSpPr>
            <a:spLocks noGrp="1"/>
          </p:cNvSpPr>
          <p:nvPr>
            <p:ph idx="1"/>
          </p:nvPr>
        </p:nvSpPr>
        <p:spPr/>
        <p:txBody>
          <a:bodyPr/>
          <a:lstStyle/>
          <a:p>
            <a:pPr algn="ctr"/>
            <a:r>
              <a:rPr lang="es-GT" dirty="0">
                <a:latin typeface="Aharoni" panose="02010803020104030203" pitchFamily="2" charset="-79"/>
                <a:cs typeface="Aharoni" panose="02010803020104030203" pitchFamily="2" charset="-79"/>
              </a:rPr>
              <a:t>Representación del conocimiento es escribir en un lenguaje descripciones del mundo. Una de las ambiciones es poder llegar a representar el “sentido común”. En general una representación debe: • Ser capaz de expresar el conocimiento que deseamos expresar. • Tener capacidad para resolver problemas. • Dar simplicidad para acceder al conocimiento y facilidad de entendimiento. Por lo tanto un lenguaje de representación tiene que ser expresivo, conciso, no ambiguo, y efectivo, pues es el que determina todas las características previas. </a:t>
            </a:r>
          </a:p>
        </p:txBody>
      </p:sp>
    </p:spTree>
    <p:extLst>
      <p:ext uri="{BB962C8B-B14F-4D97-AF65-F5344CB8AC3E}">
        <p14:creationId xmlns:p14="http://schemas.microsoft.com/office/powerpoint/2010/main" val="11635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850" y="1111454"/>
            <a:ext cx="8761413" cy="980394"/>
          </a:xfrm>
        </p:spPr>
        <p:txBody>
          <a:bodyPr/>
          <a:lstStyle/>
          <a:p>
            <a:pPr algn="ctr"/>
            <a:r>
              <a:rPr lang="es-GT" sz="6000" dirty="0">
                <a:solidFill>
                  <a:srgbClr val="00B0F0"/>
                </a:solidFill>
                <a:latin typeface="Aharoni" panose="02010803020104030203" pitchFamily="2" charset="-79"/>
                <a:cs typeface="Aharoni" panose="02010803020104030203" pitchFamily="2" charset="-79"/>
              </a:rPr>
              <a:t>Tipos de lenguajes de programación</a:t>
            </a:r>
          </a:p>
        </p:txBody>
      </p:sp>
    </p:spTree>
    <p:extLst>
      <p:ext uri="{BB962C8B-B14F-4D97-AF65-F5344CB8AC3E}">
        <p14:creationId xmlns:p14="http://schemas.microsoft.com/office/powerpoint/2010/main" val="13889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8932 0.19746 L -0.03177 0.01297 L 0.02057 0.35996 L 0.24349 0.36737 L 0.36484 0.11528 L 0.17878 -0.05277 L -0.23932 0.2669 L -0.33581 0.45325 L -0.23516 0.59028 L -0.18385 0.44584 L -0.11289 0.54075 L -0.09857 0.41667 L -0.06367 0.56459 L -0.02357 0.42385 L 0.00312 0.57362 L 0.05755 0.44584 L 0.08529 0.58473 L 0.1306 0.51158 L 0.22812 0.47871 L -0.04102 0.12801 L -0.04102 0.12801 L -0.03789 0.15 " pathEditMode="relative" ptsTypes="AAAAAAAAAAAAAAAAAAA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solidFill>
                  <a:schemeClr val="accent6">
                    <a:lumMod val="40000"/>
                    <a:lumOff val="60000"/>
                  </a:schemeClr>
                </a:solidFill>
                <a:latin typeface="Arial Black" panose="020B0A04020102020204" pitchFamily="34" charset="0"/>
              </a:rPr>
              <a:t>• Lenguajes Imperativos </a:t>
            </a:r>
          </a:p>
        </p:txBody>
      </p:sp>
      <p:sp>
        <p:nvSpPr>
          <p:cNvPr id="3" name="Marcador de contenido 2"/>
          <p:cNvSpPr>
            <a:spLocks noGrp="1"/>
          </p:cNvSpPr>
          <p:nvPr>
            <p:ph idx="1"/>
          </p:nvPr>
        </p:nvSpPr>
        <p:spPr>
          <a:xfrm>
            <a:off x="265606" y="2277823"/>
            <a:ext cx="8825659" cy="3416300"/>
          </a:xfrm>
        </p:spPr>
        <p:txBody>
          <a:bodyPr>
            <a:normAutofit/>
          </a:bodyPr>
          <a:lstStyle/>
          <a:p>
            <a:pPr algn="ctr"/>
            <a:r>
              <a:rPr lang="es-GT" sz="2400" dirty="0">
                <a:latin typeface="Adobe Gothic Std B" panose="020B0800000000000000" pitchFamily="34" charset="-128"/>
                <a:ea typeface="Adobe Gothic Std B" panose="020B0800000000000000" pitchFamily="34" charset="-128"/>
              </a:rPr>
              <a:t>Su origen es la propia arquitectura de von Neumann, que consta de una secuencia de celdas (memoria) en las cuales se pueden guardar datos e instrucciones, y de un procesador capaz de ejecutar de manera secuencial una serie de operaciones (</a:t>
            </a:r>
            <a:r>
              <a:rPr lang="es-GT" sz="2400" dirty="0" err="1">
                <a:latin typeface="Adobe Gothic Std B" panose="020B0800000000000000" pitchFamily="34" charset="-128"/>
                <a:ea typeface="Adobe Gothic Std B" panose="020B0800000000000000" pitchFamily="34" charset="-128"/>
              </a:rPr>
              <a:t>ó</a:t>
            </a:r>
            <a:r>
              <a:rPr lang="es-GT" sz="2400" dirty="0">
                <a:latin typeface="Adobe Gothic Std B" panose="020B0800000000000000" pitchFamily="34" charset="-128"/>
                <a:ea typeface="Adobe Gothic Std B" panose="020B0800000000000000" pitchFamily="34" charset="-128"/>
              </a:rPr>
              <a:t> comandos) principalmente aritméticas y booleanas. En general, un lenguaje imperativo ofrece al programador conceptos que se traducen de forma natural al modelo de la máquina. Ejemplos: FORTRAN, Algol, Pascal, C, Modula-2, Ada. </a:t>
            </a:r>
          </a:p>
        </p:txBody>
      </p:sp>
    </p:spTree>
    <p:extLst>
      <p:ext uri="{BB962C8B-B14F-4D97-AF65-F5344CB8AC3E}">
        <p14:creationId xmlns:p14="http://schemas.microsoft.com/office/powerpoint/2010/main" val="33163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solidFill>
                  <a:srgbClr val="7030A0"/>
                </a:solidFill>
                <a:latin typeface="Blackoak Std" panose="04050907060602020202" pitchFamily="82" charset="0"/>
              </a:rPr>
              <a:t>Lenguajes Funcionales</a:t>
            </a:r>
          </a:p>
        </p:txBody>
      </p:sp>
      <p:sp>
        <p:nvSpPr>
          <p:cNvPr id="3" name="Marcador de contenido 2"/>
          <p:cNvSpPr>
            <a:spLocks noGrp="1"/>
          </p:cNvSpPr>
          <p:nvPr>
            <p:ph idx="1"/>
          </p:nvPr>
        </p:nvSpPr>
        <p:spPr/>
        <p:txBody>
          <a:bodyPr/>
          <a:lstStyle/>
          <a:p>
            <a:pPr algn="ctr"/>
            <a:r>
              <a:rPr lang="es-GT" dirty="0">
                <a:solidFill>
                  <a:srgbClr val="00B0F0"/>
                </a:solidFill>
                <a:latin typeface="Aharoni" panose="02010803020104030203" pitchFamily="2" charset="-79"/>
                <a:cs typeface="Aharoni" panose="02010803020104030203" pitchFamily="2" charset="-79"/>
              </a:rPr>
              <a:t>Los 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a:t>
            </a:r>
            <a:r>
              <a:rPr lang="es-GT" dirty="0" smtClean="0">
                <a:solidFill>
                  <a:srgbClr val="00B0F0"/>
                </a:solidFill>
                <a:latin typeface="Aharoni" panose="02010803020104030203" pitchFamily="2" charset="-79"/>
                <a:cs typeface="Aharoni" panose="02010803020104030203" pitchFamily="2" charset="-79"/>
              </a:rPr>
              <a:t> la </a:t>
            </a:r>
            <a:r>
              <a:rPr lang="es-GT" dirty="0" err="1" smtClean="0">
                <a:solidFill>
                  <a:srgbClr val="00B0F0"/>
                </a:solidFill>
                <a:latin typeface="Aharoni" panose="02010803020104030203" pitchFamily="2" charset="-79"/>
                <a:cs typeface="Aharoni" panose="02010803020104030203" pitchFamily="2" charset="-79"/>
              </a:rPr>
              <a:t>Progra</a:t>
            </a:r>
            <a:r>
              <a:rPr lang="es-GT" dirty="0" smtClean="0">
                <a:solidFill>
                  <a:srgbClr val="00B0F0"/>
                </a:solidFill>
                <a:latin typeface="Aharoni" panose="02010803020104030203" pitchFamily="2" charset="-79"/>
                <a:cs typeface="Aharoni" panose="02010803020104030203" pitchFamily="2" charset="-79"/>
              </a:rPr>
              <a:t>.</a:t>
            </a:r>
            <a:endParaRPr lang="es-GT"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0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Blackoak Std" panose="04050907060602020202" pitchFamily="82" charset="0"/>
              </a:rPr>
              <a:t>Introduccion</a:t>
            </a:r>
            <a:endParaRPr lang="es-GT" dirty="0">
              <a:latin typeface="Blackoak Std" panose="04050907060602020202" pitchFamily="82" charset="0"/>
            </a:endParaRPr>
          </a:p>
        </p:txBody>
      </p:sp>
      <p:sp>
        <p:nvSpPr>
          <p:cNvPr id="3" name="Marcador de texto 2"/>
          <p:cNvSpPr>
            <a:spLocks noGrp="1"/>
          </p:cNvSpPr>
          <p:nvPr>
            <p:ph type="body" sz="half" idx="2"/>
          </p:nvPr>
        </p:nvSpPr>
        <p:spPr/>
        <p:txBody>
          <a:bodyPr>
            <a:noAutofit/>
          </a:bodyPr>
          <a:lstStyle/>
          <a:p>
            <a:pPr algn="ctr"/>
            <a:r>
              <a:rPr lang="es-GT" sz="4800" dirty="0" smtClean="0">
                <a:latin typeface="Aharoni" panose="02010803020104030203" pitchFamily="2" charset="-79"/>
                <a:cs typeface="Aharoni" panose="02010803020104030203" pitchFamily="2" charset="-79"/>
              </a:rPr>
              <a:t>A continuación Presentaremos Unos Temas y de ellos Una Breve Historia De Cada Uno de Ellos </a:t>
            </a:r>
            <a:endParaRPr lang="es-GT"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06666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7200" dirty="0">
                <a:solidFill>
                  <a:schemeClr val="accent2"/>
                </a:solidFill>
                <a:latin typeface="Forte" panose="03060902040502070203" pitchFamily="66" charset="0"/>
              </a:rPr>
              <a:t>Lenguajes Lógicos</a:t>
            </a:r>
          </a:p>
        </p:txBody>
      </p:sp>
      <p:sp>
        <p:nvSpPr>
          <p:cNvPr id="3" name="Marcador de contenido 2"/>
          <p:cNvSpPr>
            <a:spLocks noGrp="1"/>
          </p:cNvSpPr>
          <p:nvPr>
            <p:ph idx="1"/>
          </p:nvPr>
        </p:nvSpPr>
        <p:spPr/>
        <p:txBody>
          <a:bodyPr>
            <a:normAutofit/>
          </a:bodyPr>
          <a:lstStyle/>
          <a:p>
            <a:pPr algn="ctr"/>
            <a:r>
              <a:rPr lang="es-GT" dirty="0">
                <a:solidFill>
                  <a:srgbClr val="7030A0"/>
                </a:solidFill>
                <a:latin typeface="Forte" panose="03060902040502070203" pitchFamily="66" charset="0"/>
              </a:rPr>
              <a:t>Otra 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 También se conoce a estos lenguajes, y a los funcionales, como lenguajes declarativos, porque para solucionar un problema el programador solo tiene que describirlo con axiomas y reglas de deducción en el caso de la programación lógica y con funciones en el caso de la programación funcional. </a:t>
            </a:r>
          </a:p>
        </p:txBody>
      </p:sp>
    </p:spTree>
    <p:extLst>
      <p:ext uri="{BB962C8B-B14F-4D97-AF65-F5344CB8AC3E}">
        <p14:creationId xmlns:p14="http://schemas.microsoft.com/office/powerpoint/2010/main" val="6041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solidFill>
                  <a:srgbClr val="002060"/>
                </a:solidFill>
                <a:latin typeface="Arial Black" panose="020B0A04020102020204" pitchFamily="34" charset="0"/>
              </a:rPr>
              <a:t>Lenguajes Orientados a Objetos</a:t>
            </a:r>
          </a:p>
        </p:txBody>
      </p:sp>
      <p:sp>
        <p:nvSpPr>
          <p:cNvPr id="3" name="Marcador de contenido 2"/>
          <p:cNvSpPr>
            <a:spLocks noGrp="1"/>
          </p:cNvSpPr>
          <p:nvPr>
            <p:ph idx="1"/>
          </p:nvPr>
        </p:nvSpPr>
        <p:spPr/>
        <p:txBody>
          <a:bodyPr>
            <a:normAutofit fontScale="92500" lnSpcReduction="10000"/>
          </a:bodyPr>
          <a:lstStyle/>
          <a:p>
            <a:pPr algn="ctr"/>
            <a:r>
              <a:rPr lang="es-GT" dirty="0">
                <a:solidFill>
                  <a:schemeClr val="accent2"/>
                </a:solidFill>
                <a:latin typeface="Arial Black" panose="020B0A04020102020204" pitchFamily="34" charset="0"/>
              </a:rPr>
              <a:t>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 También surgió el concepto de polimorfismo introducido vía procedimientos virtuales. Todos estos conceptos (que hoy identificamos como conceptos del modelo de objetos) fueron presentados en el lenguaje Simula 67, desde el año 1967, aunque este lenguaje estaba enfocado a aplicaciones de simulación discreta. </a:t>
            </a:r>
          </a:p>
        </p:txBody>
      </p:sp>
    </p:spTree>
    <p:extLst>
      <p:ext uri="{BB962C8B-B14F-4D97-AF65-F5344CB8AC3E}">
        <p14:creationId xmlns:p14="http://schemas.microsoft.com/office/powerpoint/2010/main" val="17624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Lenguajes Concurrentes, Paralelos y Distribuidos </a:t>
            </a:r>
          </a:p>
        </p:txBody>
      </p:sp>
      <p:sp>
        <p:nvSpPr>
          <p:cNvPr id="3" name="Marcador de contenido 2"/>
          <p:cNvSpPr>
            <a:spLocks noGrp="1"/>
          </p:cNvSpPr>
          <p:nvPr>
            <p:ph idx="1"/>
          </p:nvPr>
        </p:nvSpPr>
        <p:spPr/>
        <p:txBody>
          <a:bodyPr>
            <a:noAutofit/>
          </a:bodyPr>
          <a:lstStyle/>
          <a:p>
            <a:pPr algn="ctr"/>
            <a:r>
              <a:rPr lang="es-GT" sz="2400" dirty="0">
                <a:latin typeface="Forte" panose="03060902040502070203" pitchFamily="66" charset="0"/>
              </a:rPr>
              <a:t>El origen de los conceptos para el manejo de concurrencia, paralelismo y distribución está en el deseo de aprovechar al máximo la arquitectura von Neumann y sus modalidades reflejadas en conexiones paralelas y distribuidas. Esto fue un tema importante sobre todo cuando las computadoras eran caras y escasas; el sistema operativo tenía que ofrecer la ejecución concurrente y segura de programas de varios usuarios, que desde distintos terminales utilizaban un solo procesador, y así surgió la necesidad de introducir algunos conceptos de programación concurrente para programar los sistemas operativos. </a:t>
            </a:r>
          </a:p>
        </p:txBody>
      </p:sp>
    </p:spTree>
    <p:extLst>
      <p:ext uri="{BB962C8B-B14F-4D97-AF65-F5344CB8AC3E}">
        <p14:creationId xmlns:p14="http://schemas.microsoft.com/office/powerpoint/2010/main" val="342834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600" dirty="0" smtClean="0">
                <a:solidFill>
                  <a:schemeClr val="accent4">
                    <a:lumMod val="60000"/>
                    <a:lumOff val="40000"/>
                  </a:schemeClr>
                </a:solidFill>
                <a:latin typeface="Bodoni MT Black" panose="02070A03080606020203" pitchFamily="18" charset="0"/>
              </a:rPr>
              <a:t>Mantenimiento Preventivo</a:t>
            </a:r>
            <a:endParaRPr lang="es-GT" sz="6600" dirty="0">
              <a:solidFill>
                <a:schemeClr val="accent4">
                  <a:lumMod val="60000"/>
                  <a:lumOff val="40000"/>
                </a:schemeClr>
              </a:solidFill>
              <a:latin typeface="Bodoni MT Black" panose="02070A03080606020203" pitchFamily="18" charset="0"/>
            </a:endParaRPr>
          </a:p>
        </p:txBody>
      </p:sp>
      <p:pic>
        <p:nvPicPr>
          <p:cNvPr id="16396" name="Picture 1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712" y="2059927"/>
            <a:ext cx="9206630" cy="460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accent5">
                    <a:lumMod val="40000"/>
                    <a:lumOff val="60000"/>
                  </a:schemeClr>
                </a:solidFill>
                <a:latin typeface="Blackoak Std" panose="04050907060602020202" pitchFamily="82" charset="0"/>
              </a:rPr>
              <a:t>EL Mantenimiento Preventivo es:</a:t>
            </a:r>
            <a:endParaRPr lang="es-GT" dirty="0">
              <a:solidFill>
                <a:schemeClr val="accent5">
                  <a:lumMod val="40000"/>
                  <a:lumOff val="60000"/>
                </a:schemeClr>
              </a:solidFill>
              <a:latin typeface="Blackoak Std" panose="04050907060602020202" pitchFamily="82" charset="0"/>
            </a:endParaRPr>
          </a:p>
        </p:txBody>
      </p:sp>
      <p:sp>
        <p:nvSpPr>
          <p:cNvPr id="3" name="Marcador de contenido 2"/>
          <p:cNvSpPr>
            <a:spLocks noGrp="1"/>
          </p:cNvSpPr>
          <p:nvPr>
            <p:ph idx="1"/>
          </p:nvPr>
        </p:nvSpPr>
        <p:spPr/>
        <p:txBody>
          <a:bodyPr>
            <a:normAutofit fontScale="85000" lnSpcReduction="20000"/>
          </a:bodyPr>
          <a:lstStyle/>
          <a:p>
            <a:r>
              <a:rPr lang="es-GT" dirty="0"/>
              <a:t>En las operaciones de </a:t>
            </a:r>
            <a:r>
              <a:rPr lang="es-GT" dirty="0">
                <a:hlinkClick r:id="rId2"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3"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p>
        </p:txBody>
      </p:sp>
    </p:spTree>
    <p:extLst>
      <p:ext uri="{BB962C8B-B14F-4D97-AF65-F5344CB8AC3E}">
        <p14:creationId xmlns:p14="http://schemas.microsoft.com/office/powerpoint/2010/main" val="3152084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Tipose</a:t>
            </a:r>
            <a:r>
              <a:rPr lang="es-GT" dirty="0" smtClean="0"/>
              <a:t> de Mantenimiento:</a:t>
            </a:r>
            <a:endParaRPr lang="es-GT" dirty="0"/>
          </a:p>
        </p:txBody>
      </p:sp>
      <p:pic>
        <p:nvPicPr>
          <p:cNvPr id="17418" name="Picture 10"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711" y="2059927"/>
            <a:ext cx="9619989" cy="480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446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rgbClr val="92D050"/>
                </a:solidFill>
                <a:latin typeface="Arial Black" panose="020B0A04020102020204" pitchFamily="34" charset="0"/>
              </a:rPr>
              <a:t>Mantenimiento Programado</a:t>
            </a:r>
            <a:endParaRPr lang="es-GT" dirty="0">
              <a:solidFill>
                <a:srgbClr val="92D050"/>
              </a:solidFill>
              <a:latin typeface="Arial Black" panose="020B0A04020102020204" pitchFamily="34" charset="0"/>
            </a:endParaRPr>
          </a:p>
        </p:txBody>
      </p:sp>
      <p:sp>
        <p:nvSpPr>
          <p:cNvPr id="3" name="Marcador de contenido 2"/>
          <p:cNvSpPr>
            <a:spLocks noGrp="1"/>
          </p:cNvSpPr>
          <p:nvPr>
            <p:ph idx="1"/>
          </p:nvPr>
        </p:nvSpPr>
        <p:spPr/>
        <p:txBody>
          <a:bodyPr>
            <a:normAutofit lnSpcReduction="10000"/>
          </a:bodyPr>
          <a:lstStyle/>
          <a:p>
            <a:pPr algn="ctr"/>
            <a:r>
              <a:rPr lang="es-GT" sz="2800" dirty="0">
                <a:solidFill>
                  <a:schemeClr val="accent5">
                    <a:lumMod val="40000"/>
                    <a:lumOff val="60000"/>
                  </a:schemeClr>
                </a:solidFill>
              </a:rPr>
              <a:t>El </a:t>
            </a:r>
            <a:r>
              <a:rPr lang="es-GT" sz="2800" b="1" dirty="0">
                <a:solidFill>
                  <a:schemeClr val="accent5">
                    <a:lumMod val="40000"/>
                    <a:lumOff val="60000"/>
                  </a:schemeClr>
                </a:solidFill>
              </a:rPr>
              <a:t>mantenimiento programado</a:t>
            </a:r>
            <a:r>
              <a:rPr lang="es-GT" sz="2800" dirty="0">
                <a:solidFill>
                  <a:schemeClr val="accent5">
                    <a:lumMod val="40000"/>
                    <a:lumOff val="60000"/>
                  </a:schemeClr>
                </a:solidFill>
              </a:rPr>
              <a:t>,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r>
              <a:rPr lang="es-GT" dirty="0"/>
              <a:t>.</a:t>
            </a:r>
            <a:endParaRPr lang="es-GT" dirty="0"/>
          </a:p>
        </p:txBody>
      </p:sp>
    </p:spTree>
    <p:extLst>
      <p:ext uri="{BB962C8B-B14F-4D97-AF65-F5344CB8AC3E}">
        <p14:creationId xmlns:p14="http://schemas.microsoft.com/office/powerpoint/2010/main" val="3476302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accent5">
                    <a:lumMod val="75000"/>
                  </a:schemeClr>
                </a:solidFill>
                <a:latin typeface="Aharoni" panose="02010803020104030203" pitchFamily="2" charset="-79"/>
                <a:cs typeface="Aharoni" panose="02010803020104030203" pitchFamily="2" charset="-79"/>
              </a:rPr>
              <a:t>Mantenimiento </a:t>
            </a:r>
            <a:r>
              <a:rPr lang="es-GT" b="1" dirty="0">
                <a:solidFill>
                  <a:schemeClr val="accent5">
                    <a:lumMod val="75000"/>
                  </a:schemeClr>
                </a:solidFill>
                <a:latin typeface="Aharoni" panose="02010803020104030203" pitchFamily="2" charset="-79"/>
                <a:cs typeface="Aharoni" panose="02010803020104030203" pitchFamily="2" charset="-79"/>
              </a:rPr>
              <a:t>predictivo</a:t>
            </a:r>
            <a:endParaRPr lang="es-GT" dirty="0">
              <a:solidFill>
                <a:schemeClr val="accent5">
                  <a:lumMod val="75000"/>
                </a:schemeClr>
              </a:solidFill>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p:txBody>
          <a:bodyPr>
            <a:normAutofit/>
          </a:bodyPr>
          <a:lstStyle/>
          <a:p>
            <a:pPr algn="ctr"/>
            <a:r>
              <a:rPr lang="es-GT" sz="3600" dirty="0"/>
              <a:t>El </a:t>
            </a:r>
            <a:r>
              <a:rPr lang="es-GT" sz="3600" b="1" dirty="0"/>
              <a:t>mantenimiento predictivo</a:t>
            </a:r>
            <a:r>
              <a:rPr lang="es-GT" sz="3600" dirty="0"/>
              <a:t>, trata de determinar el momento en el cual se deben efectuar las reparaciones mediante un seguimiento que determine el periodo máximo de utilización antes de ser reparado.</a:t>
            </a:r>
            <a:endParaRPr lang="es-GT" sz="3600" dirty="0"/>
          </a:p>
        </p:txBody>
      </p:sp>
    </p:spTree>
    <p:extLst>
      <p:ext uri="{BB962C8B-B14F-4D97-AF65-F5344CB8AC3E}">
        <p14:creationId xmlns:p14="http://schemas.microsoft.com/office/powerpoint/2010/main" val="711447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M</a:t>
            </a:r>
            <a:r>
              <a:rPr lang="es-GT" b="1" dirty="0" smtClean="0"/>
              <a:t>antenimiento </a:t>
            </a:r>
            <a:r>
              <a:rPr lang="es-GT" b="1" dirty="0"/>
              <a:t>de oportunidad</a:t>
            </a:r>
            <a:endParaRPr lang="es-GT" dirty="0"/>
          </a:p>
        </p:txBody>
      </p:sp>
      <p:sp>
        <p:nvSpPr>
          <p:cNvPr id="3" name="Marcador de contenido 2"/>
          <p:cNvSpPr>
            <a:spLocks noGrp="1"/>
          </p:cNvSpPr>
          <p:nvPr>
            <p:ph idx="1"/>
          </p:nvPr>
        </p:nvSpPr>
        <p:spPr/>
        <p:txBody>
          <a:bodyPr>
            <a:noAutofit/>
          </a:bodyPr>
          <a:lstStyle/>
          <a:p>
            <a:pPr algn="ctr"/>
            <a:r>
              <a:rPr lang="es-GT" sz="2400" dirty="0">
                <a:solidFill>
                  <a:schemeClr val="accent5">
                    <a:lumMod val="75000"/>
                  </a:schemeClr>
                </a:solidFill>
              </a:rPr>
              <a:t>El </a:t>
            </a:r>
            <a:r>
              <a:rPr lang="es-GT" sz="2400" b="1" dirty="0">
                <a:solidFill>
                  <a:schemeClr val="accent5">
                    <a:lumMod val="75000"/>
                  </a:schemeClr>
                </a:solidFill>
              </a:rPr>
              <a:t>mantenimiento de oportunidad</a:t>
            </a:r>
            <a:r>
              <a:rPr lang="es-GT" sz="2400" dirty="0">
                <a:solidFill>
                  <a:schemeClr val="accent5">
                    <a:lumMod val="75000"/>
                  </a:schemeClr>
                </a:solidFill>
              </a:rPr>
              <a:t>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a:t>
            </a:r>
            <a:endParaRPr lang="es-GT" sz="2400" dirty="0">
              <a:solidFill>
                <a:schemeClr val="accent5">
                  <a:lumMod val="75000"/>
                </a:schemeClr>
              </a:solidFill>
            </a:endParaRPr>
          </a:p>
        </p:txBody>
      </p:sp>
    </p:spTree>
    <p:extLst>
      <p:ext uri="{BB962C8B-B14F-4D97-AF65-F5344CB8AC3E}">
        <p14:creationId xmlns:p14="http://schemas.microsoft.com/office/powerpoint/2010/main" val="393856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solidFill>
                  <a:schemeClr val="accent5">
                    <a:lumMod val="60000"/>
                    <a:lumOff val="40000"/>
                  </a:schemeClr>
                </a:solidFill>
              </a:rPr>
              <a:t>Conclusiones </a:t>
            </a:r>
            <a:r>
              <a:rPr lang="es-GT" dirty="0" err="1" smtClean="0">
                <a:solidFill>
                  <a:schemeClr val="accent5">
                    <a:lumMod val="60000"/>
                    <a:lumOff val="40000"/>
                  </a:schemeClr>
                </a:solidFill>
              </a:rPr>
              <a:t>Personasles</a:t>
            </a:r>
            <a:endParaRPr lang="es-GT" dirty="0">
              <a:solidFill>
                <a:schemeClr val="accent5">
                  <a:lumMod val="60000"/>
                  <a:lumOff val="40000"/>
                </a:schemeClr>
              </a:solidFill>
            </a:endParaRPr>
          </a:p>
        </p:txBody>
      </p:sp>
      <p:sp>
        <p:nvSpPr>
          <p:cNvPr id="3" name="Marcador de contenido 2"/>
          <p:cNvSpPr>
            <a:spLocks noGrp="1"/>
          </p:cNvSpPr>
          <p:nvPr>
            <p:ph idx="1"/>
          </p:nvPr>
        </p:nvSpPr>
        <p:spPr/>
        <p:txBody>
          <a:bodyPr>
            <a:normAutofit/>
          </a:bodyPr>
          <a:lstStyle/>
          <a:p>
            <a:r>
              <a:rPr lang="es-GT" sz="2800" dirty="0" smtClean="0">
                <a:solidFill>
                  <a:schemeClr val="accent5">
                    <a:lumMod val="75000"/>
                  </a:schemeClr>
                </a:solidFill>
              </a:rPr>
              <a:t>Esto de La Computadora nos es muy útil ya que ahora ese aparato es de buena utilidad en todo el mundo Me ah dejado una buena y clara </a:t>
            </a:r>
            <a:r>
              <a:rPr lang="es-GT" sz="2800" dirty="0" err="1" smtClean="0">
                <a:solidFill>
                  <a:schemeClr val="accent5">
                    <a:lumMod val="75000"/>
                  </a:schemeClr>
                </a:solidFill>
              </a:rPr>
              <a:t>enseñaseñanza</a:t>
            </a:r>
            <a:r>
              <a:rPr lang="es-GT" sz="2800" dirty="0" smtClean="0">
                <a:solidFill>
                  <a:schemeClr val="accent5">
                    <a:lumMod val="75000"/>
                  </a:schemeClr>
                </a:solidFill>
              </a:rPr>
              <a:t> de todo esto!</a:t>
            </a:r>
            <a:endParaRPr lang="es-GT" sz="2800" dirty="0">
              <a:solidFill>
                <a:schemeClr val="accent5">
                  <a:lumMod val="75000"/>
                </a:schemeClr>
              </a:solidFill>
            </a:endParaRPr>
          </a:p>
        </p:txBody>
      </p:sp>
    </p:spTree>
    <p:extLst>
      <p:ext uri="{BB962C8B-B14F-4D97-AF65-F5344CB8AC3E}">
        <p14:creationId xmlns:p14="http://schemas.microsoft.com/office/powerpoint/2010/main" val="2189348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9318" y="549811"/>
            <a:ext cx="9619942"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Historia de La Computadora</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3"/>
          <p:cNvSpPr>
            <a:spLocks noChangeArrowheads="1"/>
          </p:cNvSpPr>
          <p:nvPr/>
        </p:nvSpPr>
        <p:spPr bwMode="auto">
          <a:xfrm>
            <a:off x="459318" y="2565100"/>
            <a:ext cx="11473841"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sz="1200" b="0" i="0" u="none" strike="noStrike" cap="none" normalizeH="0" baseline="0" dirty="0" smtClean="0">
                <a:ln>
                  <a:noFill/>
                </a:ln>
                <a:solidFill>
                  <a:srgbClr val="333333"/>
                </a:solidFill>
                <a:effectLst/>
                <a:latin typeface="Arial Black" panose="020B0A04020102020204" pitchFamily="34" charset="0"/>
              </a:rPr>
              <a:t>En</a:t>
            </a:r>
            <a:r>
              <a:rPr kumimoji="0" lang="es-GT" sz="1200" b="1" i="0" u="none" strike="noStrike" cap="none" normalizeH="0" baseline="0" dirty="0" smtClean="0">
                <a:ln>
                  <a:noFill/>
                </a:ln>
                <a:solidFill>
                  <a:srgbClr val="333333"/>
                </a:solidFill>
                <a:effectLst/>
                <a:latin typeface="Arial Black" panose="020B0A04020102020204" pitchFamily="34" charset="0"/>
              </a:rPr>
              <a:t> 1947</a:t>
            </a:r>
            <a:r>
              <a:rPr kumimoji="0" lang="es-GT" sz="1200" b="0" i="0" u="none" strike="noStrike" cap="none" normalizeH="0" baseline="0" dirty="0" smtClean="0">
                <a:ln>
                  <a:noFill/>
                </a:ln>
                <a:solidFill>
                  <a:srgbClr val="333333"/>
                </a:solidFill>
                <a:effectLst/>
                <a:latin typeface="Arial Black" panose="020B0A04020102020204" pitchFamily="34" charset="0"/>
              </a:rPr>
              <a:t> se construyó la</a:t>
            </a:r>
            <a:r>
              <a:rPr kumimoji="0" lang="es-GT" sz="1200" b="0" i="1" u="none" strike="noStrike" cap="none" normalizeH="0" baseline="0" dirty="0" smtClean="0">
                <a:ln>
                  <a:noFill/>
                </a:ln>
                <a:solidFill>
                  <a:srgbClr val="333333"/>
                </a:solidFill>
                <a:effectLst/>
                <a:latin typeface="Arial Black" panose="020B0A04020102020204" pitchFamily="34" charset="0"/>
              </a:rPr>
              <a:t> primera computadora electrónica</a:t>
            </a:r>
            <a:r>
              <a:rPr kumimoji="0" lang="es-GT" sz="1200" b="0" i="0" u="none" strike="noStrike" cap="none" normalizeH="0" baseline="0" dirty="0" smtClean="0">
                <a:ln>
                  <a:noFill/>
                </a:ln>
                <a:solidFill>
                  <a:srgbClr val="333333"/>
                </a:solidFill>
                <a:effectLst/>
                <a:latin typeface="Arial Black" panose="020B0A04020102020204" pitchFamily="34" charset="0"/>
              </a:rPr>
              <a:t> en la Universidad de Pennsylvania la ENIAC (</a:t>
            </a:r>
            <a:r>
              <a:rPr kumimoji="0" lang="es-GT" sz="1200" b="0" i="0" u="none" strike="noStrike" cap="none" normalizeH="0" baseline="0" dirty="0" err="1" smtClean="0">
                <a:ln>
                  <a:noFill/>
                </a:ln>
                <a:solidFill>
                  <a:srgbClr val="333333"/>
                </a:solidFill>
                <a:effectLst/>
                <a:latin typeface="Arial Black" panose="020B0A04020102020204" pitchFamily="34" charset="0"/>
              </a:rPr>
              <a:t>Electronic</a:t>
            </a:r>
            <a:r>
              <a:rPr kumimoji="0" lang="es-GT" sz="1200" b="0" i="0" u="none" strike="noStrike" cap="none" normalizeH="0" baseline="0" dirty="0" smtClean="0">
                <a:ln>
                  <a:noFill/>
                </a:ln>
                <a:solidFill>
                  <a:srgbClr val="333333"/>
                </a:solidFill>
                <a:effectLst/>
                <a:latin typeface="Arial Black" panose="020B0A04020102020204" pitchFamily="34" charset="0"/>
              </a:rPr>
              <a:t> </a:t>
            </a:r>
            <a:r>
              <a:rPr kumimoji="0" lang="es-GT" sz="1200" b="0" i="0" u="none" strike="noStrike" cap="none" normalizeH="0" baseline="0" dirty="0" err="1" smtClean="0">
                <a:ln>
                  <a:noFill/>
                </a:ln>
                <a:solidFill>
                  <a:srgbClr val="333333"/>
                </a:solidFill>
                <a:effectLst/>
                <a:latin typeface="Arial Black" panose="020B0A04020102020204" pitchFamily="34" charset="0"/>
              </a:rPr>
              <a:t>Numerical</a:t>
            </a:r>
            <a:r>
              <a:rPr kumimoji="0" lang="es-GT" sz="1200" b="0" i="0" u="none" strike="noStrike" cap="none" normalizeH="0" baseline="0" dirty="0" smtClean="0">
                <a:ln>
                  <a:noFill/>
                </a:ln>
                <a:solidFill>
                  <a:srgbClr val="333333"/>
                </a:solidFill>
                <a:effectLst/>
                <a:latin typeface="Arial Black" panose="020B0A04020102020204" pitchFamily="34" charset="0"/>
              </a:rPr>
              <a:t> </a:t>
            </a:r>
            <a:r>
              <a:rPr kumimoji="0" lang="es-GT" sz="1200" b="0" i="0" u="none" strike="noStrike" cap="none" normalizeH="0" baseline="0" dirty="0" err="1" smtClean="0">
                <a:ln>
                  <a:noFill/>
                </a:ln>
                <a:solidFill>
                  <a:srgbClr val="333333"/>
                </a:solidFill>
                <a:effectLst/>
                <a:latin typeface="Arial Black" panose="020B0A04020102020204" pitchFamily="34" charset="0"/>
              </a:rPr>
              <a:t>Integrator</a:t>
            </a:r>
            <a:r>
              <a:rPr kumimoji="0" lang="es-GT" sz="1200" b="0" i="0" u="none" strike="noStrike" cap="none" normalizeH="0" baseline="0" dirty="0" smtClean="0">
                <a:ln>
                  <a:noFill/>
                </a:ln>
                <a:solidFill>
                  <a:srgbClr val="333333"/>
                </a:solidFill>
                <a:effectLst/>
                <a:latin typeface="Arial Black" panose="020B0A04020102020204" pitchFamily="34" charset="0"/>
              </a:rPr>
              <a:t> And </a:t>
            </a:r>
            <a:r>
              <a:rPr kumimoji="0" lang="es-GT" sz="1200" b="0" i="0" u="none" strike="noStrike" cap="none" normalizeH="0" baseline="0" dirty="0" err="1" smtClean="0">
                <a:ln>
                  <a:noFill/>
                </a:ln>
                <a:solidFill>
                  <a:srgbClr val="333333"/>
                </a:solidFill>
                <a:effectLst/>
                <a:latin typeface="Arial Black" panose="020B0A04020102020204" pitchFamily="34" charset="0"/>
              </a:rPr>
              <a:t>Calculator</a:t>
            </a:r>
            <a:r>
              <a:rPr kumimoji="0" lang="es-GT" sz="1200" b="0" i="0" u="none" strike="noStrike" cap="none" normalizeH="0" baseline="0" dirty="0" smtClean="0">
                <a:ln>
                  <a:noFill/>
                </a:ln>
                <a:solidFill>
                  <a:srgbClr val="333333"/>
                </a:solidFill>
                <a:effectLst/>
                <a:latin typeface="Arial Black" panose="020B0A04020102020204" pitchFamily="34" charset="0"/>
              </a:rPr>
              <a:t>), el equipo de diseño lo encabezaron los </a:t>
            </a:r>
            <a:r>
              <a:rPr kumimoji="0" lang="es-GT" sz="1200" b="0" i="1" u="none" strike="noStrike" cap="none" normalizeH="0" baseline="0" dirty="0" smtClean="0">
                <a:ln>
                  <a:noFill/>
                </a:ln>
                <a:solidFill>
                  <a:srgbClr val="333333"/>
                </a:solidFill>
                <a:effectLst/>
                <a:latin typeface="Arial Black" panose="020B0A04020102020204" pitchFamily="34" charset="0"/>
              </a:rPr>
              <a:t>ingenieros J</a:t>
            </a:r>
            <a:r>
              <a:rPr kumimoji="0" lang="es-GT" sz="1200" b="1" i="1" u="none" strike="noStrike" cap="none" normalizeH="0" baseline="0" dirty="0" smtClean="0">
                <a:ln>
                  <a:noFill/>
                </a:ln>
                <a:solidFill>
                  <a:srgbClr val="333333"/>
                </a:solidFill>
                <a:effectLst/>
                <a:latin typeface="Arial Black" panose="020B0A04020102020204" pitchFamily="34" charset="0"/>
              </a:rPr>
              <a:t>ohn </a:t>
            </a:r>
            <a:r>
              <a:rPr kumimoji="0" lang="es-GT" sz="1200" b="1" i="1" u="none" strike="noStrike" cap="none" normalizeH="0" baseline="0" dirty="0" err="1" smtClean="0">
                <a:ln>
                  <a:noFill/>
                </a:ln>
                <a:solidFill>
                  <a:srgbClr val="333333"/>
                </a:solidFill>
                <a:effectLst/>
                <a:latin typeface="Arial Black" panose="020B0A04020102020204" pitchFamily="34" charset="0"/>
              </a:rPr>
              <a:t>Mauchly</a:t>
            </a:r>
            <a:r>
              <a:rPr kumimoji="0" lang="es-GT" sz="1200" b="1" i="1" u="none" strike="noStrike" cap="none" normalizeH="0" baseline="0" dirty="0" smtClean="0">
                <a:ln>
                  <a:noFill/>
                </a:ln>
                <a:solidFill>
                  <a:srgbClr val="333333"/>
                </a:solidFill>
                <a:effectLst/>
                <a:latin typeface="Arial Black" panose="020B0A04020102020204" pitchFamily="34" charset="0"/>
              </a:rPr>
              <a:t> y John </a:t>
            </a:r>
            <a:r>
              <a:rPr kumimoji="0" lang="es-GT" sz="1200" b="1" i="1" u="none" strike="noStrike" cap="none" normalizeH="0" baseline="0" dirty="0" err="1" smtClean="0">
                <a:ln>
                  <a:noFill/>
                </a:ln>
                <a:solidFill>
                  <a:srgbClr val="333333"/>
                </a:solidFill>
                <a:effectLst/>
                <a:latin typeface="Arial Black" panose="020B0A04020102020204" pitchFamily="34" charset="0"/>
              </a:rPr>
              <a:t>Eckert</a:t>
            </a:r>
            <a:r>
              <a:rPr kumimoji="0" lang="es-GT" sz="1200" b="1" i="1" u="none" strike="noStrike" cap="none" normalizeH="0" baseline="0" dirty="0" smtClean="0">
                <a:ln>
                  <a:noFill/>
                </a:ln>
                <a:solidFill>
                  <a:srgbClr val="333333"/>
                </a:solidFill>
                <a:effectLst/>
                <a:latin typeface="Arial Black" panose="020B0A04020102020204" pitchFamily="34" charset="0"/>
              </a:rPr>
              <a:t>.</a:t>
            </a:r>
            <a:r>
              <a:rPr kumimoji="0" lang="es-GT" sz="1200" b="0" i="0" u="none" strike="noStrike" cap="none" normalizeH="0" baseline="0" dirty="0" smtClean="0">
                <a:ln>
                  <a:noFill/>
                </a:ln>
                <a:solidFill>
                  <a:srgbClr val="333333"/>
                </a:solidFill>
                <a:effectLst/>
                <a:latin typeface="Arial Black" panose="020B0A04020102020204" pitchFamily="34" charset="0"/>
              </a:rPr>
              <a:t> Esta máquina ocupaba todo un sótano de la Universidad, tenía más de 18 000 tubos de vacío, consumía 200 KW de energía eléctrica y requería todo un sistema de aire acondicionado, pero tenía la capacidad de realizar cinco mil operaciones aritméticas en un segundo.  </a:t>
            </a:r>
            <a:r>
              <a:rPr kumimoji="0" lang="es-GT" sz="1900" b="0" i="0" u="none" strike="noStrike" cap="none" normalizeH="0" baseline="0" dirty="0" smtClean="0">
                <a:ln>
                  <a:noFill/>
                </a:ln>
                <a:solidFill>
                  <a:srgbClr val="333333"/>
                </a:solidFill>
                <a:effectLst/>
                <a:latin typeface="Arial Black" panose="020B0A04020102020204" pitchFamily="34" charset="0"/>
              </a:rPr>
              <a:t> </a:t>
            </a:r>
            <a:r>
              <a:rPr kumimoji="0" lang="es-GT" sz="1200" b="0" i="0" u="none" strike="noStrike" cap="none" normalizeH="0" baseline="0" dirty="0" smtClean="0">
                <a:ln>
                  <a:noFill/>
                </a:ln>
                <a:solidFill>
                  <a:srgbClr val="333333"/>
                </a:solidFill>
                <a:effectLst/>
                <a:latin typeface="Arial Black" panose="020B0A04020102020204" pitchFamily="34" charset="0"/>
              </a:rPr>
              <a:t>        </a:t>
            </a:r>
            <a:endParaRPr kumimoji="0" lang="es-GT" sz="1200" b="0" i="0" u="none" strike="noStrike" cap="none" normalizeH="0" baseline="0" dirty="0" smtClean="0">
              <a:ln>
                <a:noFill/>
              </a:ln>
              <a:solidFill>
                <a:schemeClr val="tx1"/>
              </a:solidFill>
              <a:effectLst/>
              <a:latin typeface="Arial Black" panose="020B0A04020102020204" pitchFamily="34" charset="0"/>
            </a:endParaRPr>
          </a:p>
          <a:p>
            <a:r>
              <a:rPr kumimoji="0" lang="es-GT" sz="1200" b="0" i="0" u="none" strike="noStrike" cap="none" normalizeH="0" baseline="0" dirty="0" smtClean="0">
                <a:ln>
                  <a:noFill/>
                </a:ln>
                <a:solidFill>
                  <a:srgbClr val="333333"/>
                </a:solidFill>
                <a:effectLst/>
                <a:latin typeface="Arial Black" panose="020B0A04020102020204" pitchFamily="34" charset="0"/>
              </a:rPr>
              <a:t>En </a:t>
            </a:r>
            <a:r>
              <a:rPr kumimoji="0" lang="es-GT" sz="1200" b="1" i="0" u="none" strike="noStrike" cap="none" normalizeH="0" baseline="0" dirty="0" smtClean="0">
                <a:ln>
                  <a:noFill/>
                </a:ln>
                <a:solidFill>
                  <a:srgbClr val="333333"/>
                </a:solidFill>
                <a:effectLst/>
                <a:latin typeface="Arial Black" panose="020B0A04020102020204" pitchFamily="34" charset="0"/>
              </a:rPr>
              <a:t>1951 </a:t>
            </a:r>
            <a:r>
              <a:rPr kumimoji="0" lang="es-GT" sz="1200" b="0" i="0" u="none" strike="noStrike" cap="none" normalizeH="0" baseline="0" dirty="0" smtClean="0">
                <a:ln>
                  <a:noFill/>
                </a:ln>
                <a:solidFill>
                  <a:srgbClr val="333333"/>
                </a:solidFill>
                <a:effectLst/>
                <a:latin typeface="Arial Black" panose="020B0A04020102020204" pitchFamily="34" charset="0"/>
              </a:rPr>
              <a:t>aparece la UNIVAC (</a:t>
            </a:r>
            <a:r>
              <a:rPr kumimoji="0" lang="es-GT" sz="1200" b="0" i="0" u="none" strike="noStrike" cap="none" normalizeH="0" baseline="0" dirty="0" err="1" smtClean="0">
                <a:ln>
                  <a:noFill/>
                </a:ln>
                <a:solidFill>
                  <a:srgbClr val="333333"/>
                </a:solidFill>
                <a:effectLst/>
                <a:latin typeface="Arial Black" panose="020B0A04020102020204" pitchFamily="34" charset="0"/>
              </a:rPr>
              <a:t>NIVersAl</a:t>
            </a:r>
            <a:r>
              <a:rPr kumimoji="0" lang="es-GT" sz="1200" b="0" i="0" u="none" strike="noStrike" cap="none" normalizeH="0" baseline="0" dirty="0" smtClean="0">
                <a:ln>
                  <a:noFill/>
                </a:ln>
                <a:solidFill>
                  <a:srgbClr val="333333"/>
                </a:solidFill>
                <a:effectLst/>
                <a:latin typeface="Arial Black" panose="020B0A04020102020204" pitchFamily="34" charset="0"/>
              </a:rPr>
              <a:t> </a:t>
            </a:r>
            <a:r>
              <a:rPr kumimoji="0" lang="es-GT" sz="1200" b="0" i="0" u="none" strike="noStrike" cap="none" normalizeH="0" baseline="0" dirty="0" err="1" smtClean="0">
                <a:ln>
                  <a:noFill/>
                </a:ln>
                <a:solidFill>
                  <a:srgbClr val="333333"/>
                </a:solidFill>
                <a:effectLst/>
                <a:latin typeface="Arial Black" panose="020B0A04020102020204" pitchFamily="34" charset="0"/>
              </a:rPr>
              <a:t>Computer</a:t>
            </a:r>
            <a:r>
              <a:rPr kumimoji="0" lang="es-GT" sz="1200" b="0" i="0" u="none" strike="noStrike" cap="none" normalizeH="0" baseline="0" dirty="0" smtClean="0">
                <a:ln>
                  <a:noFill/>
                </a:ln>
                <a:solidFill>
                  <a:srgbClr val="333333"/>
                </a:solidFill>
                <a:effectLst/>
                <a:latin typeface="Arial Black" panose="020B0A04020102020204" pitchFamily="34" charset="0"/>
              </a:rPr>
              <a:t>), fue la primera computadora comercial, que disponía de mil palabras de memoria central y podían leer cintas magnéticas, se utilizó para procesar el censo de</a:t>
            </a:r>
            <a:r>
              <a:rPr kumimoji="0" lang="es-GT" sz="1200" b="1" i="0" u="none" strike="noStrike" cap="none" normalizeH="0" baseline="0" dirty="0" smtClean="0">
                <a:ln>
                  <a:noFill/>
                </a:ln>
                <a:solidFill>
                  <a:srgbClr val="333333"/>
                </a:solidFill>
                <a:effectLst/>
                <a:latin typeface="Arial Black" panose="020B0A04020102020204" pitchFamily="34" charset="0"/>
              </a:rPr>
              <a:t> 1950</a:t>
            </a:r>
            <a:r>
              <a:rPr kumimoji="0" lang="es-GT" sz="1200" b="0" i="0" u="none" strike="noStrike" cap="none" normalizeH="0" baseline="0" dirty="0" smtClean="0">
                <a:ln>
                  <a:noFill/>
                </a:ln>
                <a:solidFill>
                  <a:srgbClr val="333333"/>
                </a:solidFill>
                <a:effectLst/>
                <a:latin typeface="Arial Black" panose="020B0A04020102020204" pitchFamily="34" charset="0"/>
              </a:rPr>
              <a:t> en los Estados Unidos. En las dos primeras generaciones, las unidades de entrada utilizaban tarjetas perforadas, retomadas por</a:t>
            </a:r>
            <a:r>
              <a:rPr kumimoji="0" lang="es-GT" sz="1200" b="1" i="1" u="none" strike="noStrike" cap="none" normalizeH="0" baseline="0" dirty="0" smtClean="0">
                <a:ln>
                  <a:noFill/>
                </a:ln>
                <a:solidFill>
                  <a:srgbClr val="333333"/>
                </a:solidFill>
                <a:effectLst/>
                <a:latin typeface="Arial Black" panose="020B0A04020102020204" pitchFamily="34" charset="0"/>
              </a:rPr>
              <a:t> Herman Hollerith</a:t>
            </a:r>
            <a:r>
              <a:rPr kumimoji="0" lang="es-GT" sz="1200" b="0" i="0" u="none" strike="noStrike" cap="none" normalizeH="0" baseline="0" dirty="0" smtClean="0">
                <a:ln>
                  <a:noFill/>
                </a:ln>
                <a:solidFill>
                  <a:srgbClr val="333333"/>
                </a:solidFill>
                <a:effectLst/>
                <a:latin typeface="Arial Black" panose="020B0A04020102020204" pitchFamily="34" charset="0"/>
              </a:rPr>
              <a:t> </a:t>
            </a:r>
            <a:r>
              <a:rPr kumimoji="0" lang="es-GT" sz="1200" b="1" i="0" u="none" strike="noStrike" cap="none" normalizeH="0" baseline="0" dirty="0" smtClean="0">
                <a:ln>
                  <a:noFill/>
                </a:ln>
                <a:solidFill>
                  <a:srgbClr val="333333"/>
                </a:solidFill>
                <a:effectLst/>
                <a:latin typeface="Arial Black" panose="020B0A04020102020204" pitchFamily="34" charset="0"/>
              </a:rPr>
              <a:t>(1860 – 1929)</a:t>
            </a:r>
            <a:r>
              <a:rPr kumimoji="0" lang="es-GT" sz="1200" b="0" i="0" u="none" strike="noStrike" cap="none" normalizeH="0" baseline="0" dirty="0" smtClean="0">
                <a:ln>
                  <a:noFill/>
                </a:ln>
                <a:solidFill>
                  <a:srgbClr val="333333"/>
                </a:solidFill>
                <a:effectLst/>
                <a:latin typeface="Arial Black" panose="020B0A04020102020204" pitchFamily="34" charset="0"/>
              </a:rPr>
              <a:t>, quien además fundó una compañía que con el paso del tiempo se conocería como</a:t>
            </a:r>
            <a:r>
              <a:rPr kumimoji="0" lang="es-GT" sz="1200" b="0" i="0" u="none" strike="noStrike" cap="none" normalizeH="0" baseline="0" dirty="0" smtClean="0">
                <a:ln>
                  <a:noFill/>
                </a:ln>
                <a:solidFill>
                  <a:srgbClr val="C3360E"/>
                </a:solidFill>
                <a:effectLst/>
                <a:latin typeface="Arial Black" panose="020B0A04020102020204" pitchFamily="34" charset="0"/>
                <a:hlinkClick r:id="rId2"/>
              </a:rPr>
              <a:t> IBM </a:t>
            </a:r>
            <a:r>
              <a:rPr kumimoji="0" lang="es-GT" sz="1200" b="0" i="0" u="none" strike="noStrike" cap="none" normalizeH="0" baseline="0" dirty="0" smtClean="0">
                <a:ln>
                  <a:noFill/>
                </a:ln>
                <a:solidFill>
                  <a:srgbClr val="333333"/>
                </a:solidFill>
                <a:effectLst/>
                <a:latin typeface="Arial Black" panose="020B0A04020102020204" pitchFamily="34" charset="0"/>
              </a:rPr>
              <a:t>(International </a:t>
            </a:r>
            <a:r>
              <a:rPr kumimoji="0" lang="es-GT" sz="1200" b="0" i="0" u="none" strike="noStrike" cap="none" normalizeH="0" baseline="0" dirty="0" err="1" smtClean="0">
                <a:ln>
                  <a:noFill/>
                </a:ln>
                <a:solidFill>
                  <a:srgbClr val="333333"/>
                </a:solidFill>
                <a:effectLst/>
                <a:latin typeface="Arial Black" panose="020B0A04020102020204" pitchFamily="34" charset="0"/>
              </a:rPr>
              <a:t>Bussines</a:t>
            </a:r>
            <a:r>
              <a:rPr kumimoji="0" lang="es-GT" sz="1200" b="0" i="0" u="none" strike="noStrike" cap="none" normalizeH="0" baseline="0" dirty="0" smtClean="0">
                <a:ln>
                  <a:noFill/>
                </a:ln>
                <a:solidFill>
                  <a:srgbClr val="333333"/>
                </a:solidFill>
                <a:effectLst/>
                <a:latin typeface="Arial Black" panose="020B0A04020102020204" pitchFamily="34" charset="0"/>
              </a:rPr>
              <a:t> Machines).</a:t>
            </a:r>
            <a:r>
              <a:rPr lang="es-GT" sz="1200" dirty="0">
                <a:latin typeface="Arial Black" panose="020B0A04020102020204" pitchFamily="34" charset="0"/>
              </a:rPr>
              <a:t> Cerca de la década de </a:t>
            </a:r>
            <a:r>
              <a:rPr lang="es-GT" sz="1200" b="1" dirty="0">
                <a:latin typeface="Arial Black" panose="020B0A04020102020204" pitchFamily="34" charset="0"/>
              </a:rPr>
              <a:t>1960</a:t>
            </a:r>
            <a:r>
              <a:rPr lang="es-GT" sz="1200" dirty="0">
                <a:latin typeface="Arial Black" panose="020B0A04020102020204" pitchFamily="34" charset="0"/>
              </a:rPr>
              <a:t>, las computadoras seguían evolucionando, se reducía su tamaño y crecía su capacidad de procesamiento. También en esta época se empezó a definir la forma de comunicarse con las computadoras, que recibía el nombre de programación de sistemas. Estaban construidas con circuitos de transistores, se programaban con nuevos lenguajes de alto nivel, En esta generación las computadoras se reducen de tamaño y son de menor costo. Aparecen muchas compañías y las computadoras eran bastante avanzadas para su época como la serie 5000 de </a:t>
            </a:r>
            <a:r>
              <a:rPr lang="es-GT" sz="1200" dirty="0" err="1">
                <a:latin typeface="Arial Black" panose="020B0A04020102020204" pitchFamily="34" charset="0"/>
              </a:rPr>
              <a:t>Burroughs</a:t>
            </a:r>
            <a:r>
              <a:rPr lang="es-GT" sz="1200" dirty="0">
                <a:latin typeface="Arial Black" panose="020B0A04020102020204" pitchFamily="34" charset="0"/>
              </a:rPr>
              <a:t> y la ATLAS de la Universidad de Manchester.</a:t>
            </a:r>
          </a:p>
          <a:p>
            <a:r>
              <a:rPr lang="es-GT" sz="1200" dirty="0">
                <a:latin typeface="Arial Black" panose="020B0A04020102020204" pitchFamily="34" charset="0"/>
              </a:rPr>
              <a:t>En</a:t>
            </a:r>
            <a:r>
              <a:rPr lang="es-GT" sz="1200" b="1" dirty="0">
                <a:latin typeface="Arial Black" panose="020B0A04020102020204" pitchFamily="34" charset="0"/>
              </a:rPr>
              <a:t> 1976</a:t>
            </a:r>
            <a:r>
              <a:rPr lang="es-GT" sz="1200" b="1" i="1" dirty="0">
                <a:latin typeface="Arial Black" panose="020B0A04020102020204" pitchFamily="34" charset="0"/>
              </a:rPr>
              <a:t> Steve </a:t>
            </a:r>
            <a:r>
              <a:rPr lang="es-GT" sz="1200" b="1" i="1" dirty="0" err="1">
                <a:latin typeface="Arial Black" panose="020B0A04020102020204" pitchFamily="34" charset="0"/>
              </a:rPr>
              <a:t>Wozniak</a:t>
            </a:r>
            <a:r>
              <a:rPr lang="es-GT" sz="1200" b="1" i="1" dirty="0">
                <a:latin typeface="Arial Black" panose="020B0A04020102020204" pitchFamily="34" charset="0"/>
              </a:rPr>
              <a:t> y Steve Jobs</a:t>
            </a:r>
            <a:r>
              <a:rPr lang="es-GT" sz="1200" dirty="0">
                <a:latin typeface="Arial Black" panose="020B0A04020102020204" pitchFamily="34" charset="0"/>
              </a:rPr>
              <a:t> inventan la primera microcomputadora de uso masivo y luego forman la compañía conocida como la Apple que fue la segunda compañía más grande del mundo, antecedida tan sólo por </a:t>
            </a:r>
            <a:r>
              <a:rPr lang="es-GT" sz="1200" dirty="0">
                <a:latin typeface="Arial Black" panose="020B0A04020102020204" pitchFamily="34" charset="0"/>
                <a:hlinkClick r:id="rId2"/>
              </a:rPr>
              <a:t>IBM</a:t>
            </a:r>
            <a:r>
              <a:rPr lang="es-GT" sz="1200" dirty="0">
                <a:latin typeface="Arial Black" panose="020B0A04020102020204" pitchFamily="34" charset="0"/>
              </a:rPr>
              <a:t>; y ésta es aún de las cinco compañías más grandes del mundo</a:t>
            </a:r>
            <a:r>
              <a:rPr lang="es-GT" sz="1200" dirty="0" smtClean="0">
                <a:latin typeface="Arial Black" panose="020B0A04020102020204" pitchFamily="34" charset="0"/>
              </a:rPr>
              <a:t>.</a:t>
            </a:r>
            <a:r>
              <a:rPr lang="es-GT" sz="1200" dirty="0"/>
              <a:t> </a:t>
            </a:r>
            <a:r>
              <a:rPr lang="es-GT" sz="1200" dirty="0">
                <a:latin typeface="Arial Black" panose="020B0A04020102020204" pitchFamily="34" charset="0"/>
                <a:cs typeface="Arial" panose="020B0604020202020204" pitchFamily="34" charset="0"/>
              </a:rPr>
              <a:t>Las industrias del Software de las computadoras personales crece, Gary </a:t>
            </a:r>
            <a:r>
              <a:rPr lang="es-GT" sz="1200" dirty="0" err="1">
                <a:latin typeface="Arial Black" panose="020B0A04020102020204" pitchFamily="34" charset="0"/>
                <a:cs typeface="Arial" panose="020B0604020202020204" pitchFamily="34" charset="0"/>
              </a:rPr>
              <a:t>Kildall</a:t>
            </a:r>
            <a:r>
              <a:rPr lang="es-GT" sz="1200" dirty="0">
                <a:latin typeface="Arial Black" panose="020B0A04020102020204" pitchFamily="34" charset="0"/>
                <a:cs typeface="Arial" panose="020B0604020202020204" pitchFamily="34" charset="0"/>
              </a:rPr>
              <a:t> y William Gates, se dedicaron durante años a  crear  sistemas operativos y métodos para lograr una utilización sencilla de las microcomputadoras; ellos son los inventores de CP/M y de los productos de Microsoft</a:t>
            </a:r>
            <a:r>
              <a:rPr lang="es-GT" sz="1200" dirty="0"/>
              <a:t>.</a:t>
            </a:r>
            <a:endParaRPr lang="es-GT" sz="1200" dirty="0">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1200" b="0" i="0" u="none" strike="noStrike" cap="none" normalizeH="0" baseline="0" dirty="0" smtClean="0">
                <a:ln>
                  <a:noFill/>
                </a:ln>
                <a:solidFill>
                  <a:srgbClr val="333333"/>
                </a:solidFill>
                <a:effectLst/>
                <a:latin typeface="Myriad Pro" panose="020B0503030403020204" pitchFamily="34" charset="0"/>
              </a:rPr>
              <a:t/>
            </a:r>
            <a:br>
              <a:rPr kumimoji="0" lang="es-GT" sz="1200" b="0" i="0" u="none" strike="noStrike" cap="none" normalizeH="0" baseline="0" dirty="0" smtClean="0">
                <a:ln>
                  <a:noFill/>
                </a:ln>
                <a:solidFill>
                  <a:srgbClr val="333333"/>
                </a:solidFill>
                <a:effectLst/>
                <a:latin typeface="Myriad Pro" panose="020B0503030403020204" pitchFamily="34" charset="0"/>
              </a:rPr>
            </a:br>
            <a:endParaRPr kumimoji="0" lang="es-GT" sz="1200" b="0" i="0" u="none" strike="noStrike" cap="none" normalizeH="0" baseline="0" dirty="0" smtClean="0">
              <a:ln>
                <a:noFill/>
              </a:ln>
              <a:solidFill>
                <a:srgbClr val="333333"/>
              </a:solidFill>
              <a:effectLst/>
              <a:latin typeface="Myriad Pro" panose="020B0503030403020204" pitchFamily="34" charset="0"/>
            </a:endParaRPr>
          </a:p>
        </p:txBody>
      </p:sp>
      <p:sp>
        <p:nvSpPr>
          <p:cNvPr id="10" name="AutoShape 4" descr="Transient"/>
          <p:cNvSpPr>
            <a:spLocks noChangeAspect="1" noChangeArrowheads="1"/>
          </p:cNvSpPr>
          <p:nvPr/>
        </p:nvSpPr>
        <p:spPr bwMode="auto">
          <a:xfrm>
            <a:off x="13227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126426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295400"/>
            <a:ext cx="3316837" cy="1598112"/>
          </a:xfrm>
        </p:spPr>
        <p:txBody>
          <a:bodyPr/>
          <a:lstStyle/>
          <a:p>
            <a:pPr algn="ctr"/>
            <a:r>
              <a:rPr lang="es-GT" sz="4000" dirty="0" smtClean="0">
                <a:latin typeface="Forte" panose="03060902040502070203" pitchFamily="66" charset="0"/>
              </a:rPr>
              <a:t>La Primera Computadora</a:t>
            </a:r>
            <a:endParaRPr lang="es-GT" sz="4000" dirty="0">
              <a:latin typeface="Forte" panose="03060902040502070203" pitchFamily="66" charset="0"/>
            </a:endParaRPr>
          </a:p>
        </p:txBody>
      </p:sp>
      <p:sp>
        <p:nvSpPr>
          <p:cNvPr id="4" name="Marcador de texto 3"/>
          <p:cNvSpPr>
            <a:spLocks noGrp="1"/>
          </p:cNvSpPr>
          <p:nvPr>
            <p:ph type="body" sz="half" idx="2"/>
          </p:nvPr>
        </p:nvSpPr>
        <p:spPr/>
        <p:txBody>
          <a:bodyPr/>
          <a:lstStyle/>
          <a:p>
            <a:r>
              <a:rPr lang="es-GT" dirty="0"/>
              <a:t>Echemos un vistazo al pasado. 1936, Konrad </a:t>
            </a:r>
            <a:r>
              <a:rPr lang="es-GT" dirty="0" err="1"/>
              <a:t>Zuse</a:t>
            </a:r>
            <a:r>
              <a:rPr lang="es-GT" dirty="0"/>
              <a:t>, ingeniero alemán, diseño y fabricó la Z1, la que para muchos es </a:t>
            </a:r>
            <a:r>
              <a:rPr lang="es-GT" b="1" dirty="0"/>
              <a:t>la primera computadora</a:t>
            </a:r>
            <a:r>
              <a:rPr lang="es-GT" dirty="0"/>
              <a:t> programable de la historia. La Z1 era una calculadora mecánica binaria operada con electricidad y que ocupaba una mesa entera, bastante grande por cierto</a:t>
            </a:r>
            <a:endParaRPr lang="es-GT" dirty="0"/>
          </a:p>
        </p:txBody>
      </p:sp>
      <p:pic>
        <p:nvPicPr>
          <p:cNvPr id="4098" name="Picture 2" descr="Resultado de imagen para la primera computado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1675" y="1787723"/>
            <a:ext cx="5189538" cy="389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260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000" dirty="0" smtClean="0">
                <a:latin typeface="Forte" panose="03060902040502070203" pitchFamily="66" charset="0"/>
              </a:rPr>
              <a:t>EL Primer Sistema Operativo</a:t>
            </a:r>
            <a:endParaRPr lang="es-GT" sz="4000" dirty="0">
              <a:latin typeface="Forte" panose="03060902040502070203" pitchFamily="66" charset="0"/>
            </a:endParaRPr>
          </a:p>
        </p:txBody>
      </p:sp>
      <p:sp>
        <p:nvSpPr>
          <p:cNvPr id="4" name="Marcador de texto 3"/>
          <p:cNvSpPr>
            <a:spLocks noGrp="1"/>
          </p:cNvSpPr>
          <p:nvPr>
            <p:ph type="body" sz="half" idx="2"/>
          </p:nvPr>
        </p:nvSpPr>
        <p:spPr/>
        <p:txBody>
          <a:bodyPr/>
          <a:lstStyle/>
          <a:p>
            <a:r>
              <a:rPr lang="es-GT" b="1" dirty="0"/>
              <a:t>El primer Sistema Operativo</a:t>
            </a:r>
            <a:r>
              <a:rPr lang="es-GT" dirty="0"/>
              <a:t> de la historia fue creado en 1956 para un ordenador IBM 704, y básicamente lo único que hacía era comenzar la ejecución de un programa cuando el anterior terminaba. ... Es en esta década cuando aparece UNIX, la base de la gran mayoría de los </a:t>
            </a:r>
            <a:r>
              <a:rPr lang="es-GT" b="1" dirty="0"/>
              <a:t>Sistemas Operativos</a:t>
            </a:r>
            <a:r>
              <a:rPr lang="es-GT" dirty="0"/>
              <a:t> que existen hoy en día.</a:t>
            </a:r>
            <a:endParaRPr lang="es-GT" dirty="0"/>
          </a:p>
        </p:txBody>
      </p:sp>
      <p:pic>
        <p:nvPicPr>
          <p:cNvPr id="5122" name="Picture 2" descr="Resultado de imagen para el primer sistema operati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8044" y="2105025"/>
            <a:ext cx="48768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La Primera Computadora Con Sistema Operativo Windows</a:t>
            </a:r>
            <a:endParaRPr lang="es-GT" dirty="0"/>
          </a:p>
        </p:txBody>
      </p:sp>
      <p:sp>
        <p:nvSpPr>
          <p:cNvPr id="4" name="Marcador de texto 3"/>
          <p:cNvSpPr>
            <a:spLocks noGrp="1"/>
          </p:cNvSpPr>
          <p:nvPr>
            <p:ph type="body" sz="half" idx="2"/>
          </p:nvPr>
        </p:nvSpPr>
        <p:spPr/>
        <p:txBody>
          <a:bodyPr>
            <a:normAutofit lnSpcReduction="10000"/>
          </a:bodyPr>
          <a:lstStyle/>
          <a:p>
            <a:r>
              <a:rPr lang="es-GT" b="1" dirty="0"/>
              <a:t>Windows 1.0</a:t>
            </a:r>
            <a:r>
              <a:rPr lang="es-GT" dirty="0"/>
              <a:t> fue un </a:t>
            </a:r>
            <a:r>
              <a:rPr lang="es-GT" dirty="0">
                <a:hlinkClick r:id="rId2" tooltip="Sistema operativo"/>
              </a:rPr>
              <a:t>sistema operativo</a:t>
            </a:r>
            <a:r>
              <a:rPr lang="es-GT" dirty="0"/>
              <a:t> gráfico de 16 bits desarrollado por </a:t>
            </a:r>
            <a:r>
              <a:rPr lang="es-GT" dirty="0">
                <a:hlinkClick r:id="rId3" tooltip="Microsoft"/>
              </a:rPr>
              <a:t>Microsoft</a:t>
            </a:r>
            <a:r>
              <a:rPr lang="es-GT" dirty="0"/>
              <a:t> y lanzado el 20 de Junio de 1985, siendo uno de los primeros sistemas gráficos diseñados. Fue el primer intento de Microsoft de implementar un ambiente operativo multitarea con interfaz de usuario gráfica en la plataforma de </a:t>
            </a:r>
            <a:r>
              <a:rPr lang="es-GT" dirty="0">
                <a:hlinkClick r:id="rId4" tooltip="PC (informática)"/>
              </a:rPr>
              <a:t>PC</a:t>
            </a:r>
            <a:r>
              <a:rPr lang="es-GT" dirty="0"/>
              <a:t>. Windows 1.01 fue la primera versión de este </a:t>
            </a:r>
            <a:r>
              <a:rPr lang="es-GT" dirty="0" smtClean="0"/>
              <a:t>producto</a:t>
            </a:r>
            <a:endParaRPr lang="es-GT" dirty="0"/>
          </a:p>
        </p:txBody>
      </p:sp>
      <p:pic>
        <p:nvPicPr>
          <p:cNvPr id="6146" name="Picture 2" descr="Microsoft Windows 1.0 screenshot.pn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431253" y="506262"/>
            <a:ext cx="4151157" cy="28642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La primera Computadora con window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2499" y="3524380"/>
            <a:ext cx="6574077" cy="280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7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Primera Computadora con Internet</a:t>
            </a:r>
            <a:endParaRPr lang="es-GT" dirty="0"/>
          </a:p>
        </p:txBody>
      </p:sp>
      <p:sp>
        <p:nvSpPr>
          <p:cNvPr id="4" name="Marcador de texto 3"/>
          <p:cNvSpPr>
            <a:spLocks noGrp="1"/>
          </p:cNvSpPr>
          <p:nvPr>
            <p:ph type="body" sz="half" idx="2"/>
          </p:nvPr>
        </p:nvSpPr>
        <p:spPr/>
        <p:txBody>
          <a:bodyPr/>
          <a:lstStyle/>
          <a:p>
            <a:r>
              <a:rPr lang="es-GT" b="1" dirty="0"/>
              <a:t>Transcripción de en 1969 se creo la primera computadora con </a:t>
            </a:r>
            <a:r>
              <a:rPr lang="es-GT" b="1" dirty="0" err="1"/>
              <a:t>conexion</a:t>
            </a:r>
            <a:r>
              <a:rPr lang="es-GT" b="1" dirty="0"/>
              <a:t> a </a:t>
            </a:r>
            <a:r>
              <a:rPr lang="es-GT" b="1" dirty="0" err="1"/>
              <a:t>intern</a:t>
            </a:r>
            <a:endParaRPr lang="es-GT" b="1" dirty="0"/>
          </a:p>
          <a:p>
            <a:r>
              <a:rPr lang="es-GT" dirty="0"/>
              <a:t>en 1969 se creo la primera computadora con </a:t>
            </a:r>
            <a:r>
              <a:rPr lang="es-GT" dirty="0" err="1"/>
              <a:t>conexion</a:t>
            </a:r>
            <a:r>
              <a:rPr lang="es-GT" dirty="0"/>
              <a:t> a internet conocida como </a:t>
            </a:r>
            <a:r>
              <a:rPr lang="es-GT" dirty="0" err="1"/>
              <a:t>arpanet</a:t>
            </a:r>
            <a:r>
              <a:rPr lang="es-GT" dirty="0"/>
              <a:t> </a:t>
            </a:r>
            <a:br>
              <a:rPr lang="es-GT" dirty="0"/>
            </a:br>
            <a:r>
              <a:rPr lang="es-GT" dirty="0"/>
              <a:t>en 1983 del 1 de enero </a:t>
            </a:r>
            <a:r>
              <a:rPr lang="es-GT" dirty="0" err="1"/>
              <a:t>arpanet</a:t>
            </a:r>
            <a:r>
              <a:rPr lang="es-GT" dirty="0"/>
              <a:t> cambio el p</a:t>
            </a:r>
            <a:br>
              <a:rPr lang="es-GT" dirty="0"/>
            </a:br>
            <a:r>
              <a:rPr lang="es-GT" dirty="0"/>
              <a:t>en 1972 se realizo la primera </a:t>
            </a:r>
            <a:r>
              <a:rPr lang="es-GT" dirty="0" err="1"/>
              <a:t>demostracion</a:t>
            </a:r>
            <a:r>
              <a:rPr lang="es-GT" dirty="0"/>
              <a:t> publica de </a:t>
            </a:r>
            <a:r>
              <a:rPr lang="es-GT" dirty="0" err="1"/>
              <a:t>arpanet</a:t>
            </a:r>
            <a:endParaRPr lang="es-GT" dirty="0"/>
          </a:p>
          <a:p>
            <a:endParaRPr lang="es-GT" dirty="0"/>
          </a:p>
        </p:txBody>
      </p:sp>
      <p:pic>
        <p:nvPicPr>
          <p:cNvPr id="7170" name="Picture 2" descr="Resultado de imagen para la primera computadora con inter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8420" y="485016"/>
            <a:ext cx="3825788" cy="28693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la primera computadora con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797" y="3705220"/>
            <a:ext cx="3965488" cy="22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80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713984"/>
            <a:ext cx="3279259" cy="1252602"/>
          </a:xfrm>
        </p:spPr>
        <p:txBody>
          <a:bodyPr/>
          <a:lstStyle/>
          <a:p>
            <a:pPr algn="ctr"/>
            <a:r>
              <a:rPr lang="es-GT" sz="3200" dirty="0" smtClean="0">
                <a:latin typeface="Forte" panose="03060902040502070203" pitchFamily="66" charset="0"/>
              </a:rPr>
              <a:t>Primera </a:t>
            </a:r>
            <a:r>
              <a:rPr lang="es-GT" sz="3200" dirty="0" err="1" smtClean="0">
                <a:latin typeface="Forte" panose="03060902040502070203" pitchFamily="66" charset="0"/>
              </a:rPr>
              <a:t>Generacion</a:t>
            </a:r>
            <a:r>
              <a:rPr lang="es-GT" sz="3200" dirty="0" smtClean="0">
                <a:latin typeface="Forte" panose="03060902040502070203" pitchFamily="66" charset="0"/>
              </a:rPr>
              <a:t> de Computadoras</a:t>
            </a:r>
            <a:endParaRPr lang="es-GT" sz="3200" dirty="0">
              <a:latin typeface="Forte" panose="03060902040502070203" pitchFamily="66" charset="0"/>
            </a:endParaRPr>
          </a:p>
        </p:txBody>
      </p:sp>
      <p:sp>
        <p:nvSpPr>
          <p:cNvPr id="4" name="Marcador de texto 3"/>
          <p:cNvSpPr>
            <a:spLocks noGrp="1"/>
          </p:cNvSpPr>
          <p:nvPr>
            <p:ph type="body" sz="half" idx="2"/>
          </p:nvPr>
        </p:nvSpPr>
        <p:spPr>
          <a:xfrm>
            <a:off x="864297" y="2141952"/>
            <a:ext cx="3569916" cy="3882928"/>
          </a:xfrm>
        </p:spPr>
        <p:txBody>
          <a:bodyPr>
            <a:normAutofit fontScale="62500" lnSpcReduction="20000"/>
          </a:bodyPr>
          <a:lstStyle/>
          <a:p>
            <a:r>
              <a:rPr lang="es-GT" dirty="0"/>
              <a:t>La </a:t>
            </a:r>
            <a:r>
              <a:rPr lang="es-GT" sz="1800" b="1" dirty="0"/>
              <a:t>primera generación de computadoras</a:t>
            </a:r>
            <a:r>
              <a:rPr lang="es-GT" sz="1800" dirty="0"/>
              <a:t> abarca desde el año 1940 hasta el año 1952, época de dinosaurios electrónicos era a base de bulbos o </a:t>
            </a:r>
            <a:r>
              <a:rPr lang="es-GT" sz="1800" dirty="0">
                <a:hlinkClick r:id="rId2" tooltip="Válvula termoiónica"/>
              </a:rPr>
              <a:t>tubos de vacío</a:t>
            </a:r>
            <a:r>
              <a:rPr lang="es-GT" sz="1800" dirty="0"/>
              <a:t>, y la comunicación era en términos de nivel más bajo que puede existir, que se conoce como </a:t>
            </a:r>
            <a:r>
              <a:rPr lang="es-GT" sz="1800" dirty="0">
                <a:hlinkClick r:id="rId3" tooltip="Lenguaje de máquina"/>
              </a:rPr>
              <a:t>lenguaje de máquina</a:t>
            </a:r>
            <a:r>
              <a:rPr lang="es-GT" sz="1800" dirty="0"/>
              <a:t>.</a:t>
            </a:r>
          </a:p>
          <a:p>
            <a:r>
              <a:rPr lang="es-GT" sz="1800" dirty="0"/>
              <a:t>Características:</a:t>
            </a:r>
          </a:p>
          <a:p>
            <a:r>
              <a:rPr lang="es-GT" sz="1800" dirty="0"/>
              <a:t>Estaban construidas con electrónica de válvulas.</a:t>
            </a:r>
          </a:p>
          <a:p>
            <a:r>
              <a:rPr lang="es-GT" sz="1800" dirty="0"/>
              <a:t>Se programaban en lenguaje de la máquina.</a:t>
            </a:r>
          </a:p>
          <a:p>
            <a:r>
              <a:rPr lang="es-GT" sz="1800" dirty="0"/>
              <a:t>Un programa es un conjunto de instrucciones para que la máquina efectúe alguna tarea, y el lenguaje más simple en el que puede especificarse un programa se llama lenguaje de máquina (porque el programa debe escribirse mediante algún conjunto de códigos binarios).</a:t>
            </a:r>
          </a:p>
          <a:p>
            <a:endParaRPr lang="es-GT" dirty="0"/>
          </a:p>
        </p:txBody>
      </p:sp>
      <p:pic>
        <p:nvPicPr>
          <p:cNvPr id="8194" name="Picture 2" descr="Resultado de imagen para la primera computadora a colo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781675" y="1785690"/>
            <a:ext cx="5189538" cy="389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303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55948"/>
            <a:ext cx="2793158" cy="1600200"/>
          </a:xfrm>
        </p:spPr>
        <p:txBody>
          <a:bodyPr/>
          <a:lstStyle/>
          <a:p>
            <a:r>
              <a:rPr lang="es-GT" sz="3200" dirty="0" smtClean="0">
                <a:latin typeface="Forte" panose="03060902040502070203" pitchFamily="66" charset="0"/>
              </a:rPr>
              <a:t>Segunda </a:t>
            </a:r>
            <a:r>
              <a:rPr lang="es-GT" sz="3200" dirty="0" err="1" smtClean="0">
                <a:latin typeface="Forte" panose="03060902040502070203" pitchFamily="66" charset="0"/>
              </a:rPr>
              <a:t>Generacion</a:t>
            </a:r>
            <a:r>
              <a:rPr lang="es-GT" sz="3200" dirty="0" smtClean="0">
                <a:latin typeface="Forte" panose="03060902040502070203" pitchFamily="66" charset="0"/>
              </a:rPr>
              <a:t> de Computadoras</a:t>
            </a:r>
            <a:endParaRPr lang="es-GT" sz="3200" dirty="0">
              <a:latin typeface="Forte" panose="03060902040502070203" pitchFamily="66" charset="0"/>
            </a:endParaRPr>
          </a:p>
        </p:txBody>
      </p:sp>
      <p:sp>
        <p:nvSpPr>
          <p:cNvPr id="4" name="Marcador de texto 3"/>
          <p:cNvSpPr>
            <a:spLocks noGrp="1"/>
          </p:cNvSpPr>
          <p:nvPr>
            <p:ph type="body" sz="half" idx="2"/>
          </p:nvPr>
        </p:nvSpPr>
        <p:spPr>
          <a:xfrm>
            <a:off x="801666" y="2079322"/>
            <a:ext cx="3594970" cy="4096010"/>
          </a:xfrm>
        </p:spPr>
        <p:txBody>
          <a:bodyPr>
            <a:normAutofit fontScale="70000" lnSpcReduction="20000"/>
          </a:bodyPr>
          <a:lstStyle/>
          <a:p>
            <a:r>
              <a:rPr lang="es-GT" dirty="0"/>
              <a:t>La </a:t>
            </a:r>
            <a:r>
              <a:rPr lang="es-GT" b="1" dirty="0"/>
              <a:t>segunda generación</a:t>
            </a:r>
            <a:r>
              <a:rPr lang="es-GT" dirty="0"/>
              <a:t> de las </a:t>
            </a:r>
            <a:r>
              <a:rPr lang="es-GT" dirty="0">
                <a:hlinkClick r:id="rId2" tooltip="Computadora"/>
              </a:rPr>
              <a:t>computadoras</a:t>
            </a:r>
            <a:r>
              <a:rPr lang="es-GT" dirty="0"/>
              <a:t> reemplazó las </a:t>
            </a:r>
            <a:r>
              <a:rPr lang="es-GT" dirty="0">
                <a:hlinkClick r:id="rId3" tooltip="Válvula termoiónica"/>
              </a:rPr>
              <a:t>válvulas de vacío</a:t>
            </a:r>
            <a:r>
              <a:rPr lang="es-GT" dirty="0"/>
              <a:t> por los </a:t>
            </a:r>
            <a:r>
              <a:rPr lang="es-GT" dirty="0">
                <a:hlinkClick r:id="rId4" tooltip="Transistor"/>
              </a:rPr>
              <a:t>transistores</a:t>
            </a:r>
            <a:r>
              <a:rPr lang="es-GT" dirty="0"/>
              <a:t>. Por eso, las computadoras de la segunda generación son más pequeñas y consumen menos electricidad que las de la </a:t>
            </a:r>
            <a:r>
              <a:rPr lang="es-GT" dirty="0" err="1"/>
              <a:t>anterior.comunicación</a:t>
            </a:r>
            <a:r>
              <a:rPr lang="es-GT" dirty="0"/>
              <a:t> con estas nuevas computadoras es mediante lenguajes más avanzados que el lenguaje de máquina, los cuales reciben el nombre de “lenguajes de alto nivel o lenguajes de programación</a:t>
            </a:r>
          </a:p>
          <a:p>
            <a:r>
              <a:rPr lang="es-GT" dirty="0"/>
              <a:t>Las características más relevantes de las computadoras de la segunda generación son:</a:t>
            </a:r>
          </a:p>
          <a:p>
            <a:r>
              <a:rPr lang="es-GT" dirty="0"/>
              <a:t>Estaban hechas con la electrónica de transistores</a:t>
            </a:r>
          </a:p>
          <a:p>
            <a:r>
              <a:rPr lang="es-GT" dirty="0"/>
              <a:t>Se programaban con </a:t>
            </a:r>
            <a:r>
              <a:rPr lang="es-GT" dirty="0">
                <a:hlinkClick r:id="rId5" tooltip="Lenguaje de alto nivel"/>
              </a:rPr>
              <a:t>lenguajes de alto nivel</a:t>
            </a:r>
            <a:endParaRPr lang="es-GT" dirty="0"/>
          </a:p>
          <a:p>
            <a:r>
              <a:rPr lang="es-GT" dirty="0"/>
              <a:t>1959: </a:t>
            </a:r>
            <a:r>
              <a:rPr lang="es-GT" dirty="0">
                <a:hlinkClick r:id="rId6" tooltip="Maurice Wilkes"/>
              </a:rPr>
              <a:t>Maurice Wilkes</a:t>
            </a:r>
            <a:r>
              <a:rPr lang="es-GT" dirty="0"/>
              <a:t> inventa la </a:t>
            </a:r>
            <a:r>
              <a:rPr lang="es-GT" dirty="0">
                <a:hlinkClick r:id="rId7" tooltip="Microcódigo"/>
              </a:rPr>
              <a:t>microprogramación</a:t>
            </a:r>
            <a:r>
              <a:rPr lang="es-GT" dirty="0"/>
              <a:t>, que simplifica mucho el desarrollo de las </a:t>
            </a:r>
            <a:r>
              <a:rPr lang="es-GT" dirty="0">
                <a:hlinkClick r:id="rId8" tooltip="Unidad central de procesamiento"/>
              </a:rPr>
              <a:t>CPU</a:t>
            </a:r>
            <a:r>
              <a:rPr lang="es-GT" dirty="0"/>
              <a:t> pero esta microprogramación también fue cambiada más tarde por el computador alemán </a:t>
            </a:r>
            <a:r>
              <a:rPr lang="es-GT" dirty="0" err="1"/>
              <a:t>Bastian</a:t>
            </a:r>
            <a:r>
              <a:rPr lang="es-GT" dirty="0"/>
              <a:t> </a:t>
            </a:r>
            <a:r>
              <a:rPr lang="es-GT" dirty="0" err="1"/>
              <a:t>Shuantiger</a:t>
            </a:r>
            <a:r>
              <a:rPr lang="es-GT" dirty="0"/>
              <a:t>.</a:t>
            </a:r>
          </a:p>
          <a:p>
            <a:r>
              <a:rPr lang="es-GT" dirty="0"/>
              <a:t>1964: IBM vendió por un valor de 1 230 000 dólares su primer sistema de disco magnético, el RAMAC (</a:t>
            </a:r>
            <a:r>
              <a:rPr lang="es-GT" dirty="0" err="1"/>
              <a:t>Random</a:t>
            </a:r>
            <a:r>
              <a:rPr lang="es-GT" dirty="0"/>
              <a:t> Access </a:t>
            </a:r>
            <a:r>
              <a:rPr lang="es-GT" dirty="0" err="1"/>
              <a:t>Method</a:t>
            </a:r>
            <a:r>
              <a:rPr lang="es-GT" dirty="0"/>
              <a:t> of </a:t>
            </a:r>
            <a:r>
              <a:rPr lang="es-GT" dirty="0" err="1"/>
              <a:t>Accounting</a:t>
            </a:r>
            <a:r>
              <a:rPr lang="es-GT" dirty="0"/>
              <a:t> and Control). Usaba 50 discos de metal de 61 cm, con 100 pistas por lado. Podía guardar 5 megabytes de datos, con un coste de 10 000 USD por megabyte.</a:t>
            </a:r>
          </a:p>
          <a:p>
            <a:r>
              <a:rPr lang="es-GT" dirty="0"/>
              <a:t>Se construyen el ordenador ENIAC de grandes </a:t>
            </a:r>
            <a:r>
              <a:rPr lang="es-GT" dirty="0" err="1"/>
              <a:t>dimenciones</a:t>
            </a:r>
            <a:r>
              <a:rPr lang="es-GT" dirty="0"/>
              <a:t> (30 toneladas)</a:t>
            </a:r>
          </a:p>
          <a:p>
            <a:endParaRPr lang="es-GT" dirty="0"/>
          </a:p>
        </p:txBody>
      </p:sp>
      <p:pic>
        <p:nvPicPr>
          <p:cNvPr id="9218" name="Picture 2" descr="Resultado de imagen para segunda generacion de la computadora"/>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bwMode="auto">
          <a:xfrm>
            <a:off x="5781675" y="1785690"/>
            <a:ext cx="5189538" cy="389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91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1073</Words>
  <Application>Microsoft Office PowerPoint</Application>
  <PresentationFormat>Panorámica</PresentationFormat>
  <Paragraphs>75</Paragraphs>
  <Slides>29</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29</vt:i4>
      </vt:variant>
    </vt:vector>
  </HeadingPairs>
  <TitlesOfParts>
    <vt:vector size="41" baseType="lpstr">
      <vt:lpstr>Adobe Gothic Std B</vt:lpstr>
      <vt:lpstr>Adobe Caslon Pro Bold</vt:lpstr>
      <vt:lpstr>Aharoni</vt:lpstr>
      <vt:lpstr>Arial</vt:lpstr>
      <vt:lpstr>Arial Black</vt:lpstr>
      <vt:lpstr>Blackoak Std</vt:lpstr>
      <vt:lpstr>Bodoni MT Black</vt:lpstr>
      <vt:lpstr>Century Gothic</vt:lpstr>
      <vt:lpstr>Forte</vt:lpstr>
      <vt:lpstr>Myriad Pro</vt:lpstr>
      <vt:lpstr>Wingdings 3</vt:lpstr>
      <vt:lpstr>Sala de reuniones Ion</vt:lpstr>
      <vt:lpstr>Presentación de PowerPoint</vt:lpstr>
      <vt:lpstr>Introduccion</vt:lpstr>
      <vt:lpstr>Presentación de PowerPoint</vt:lpstr>
      <vt:lpstr>La Primera Computadora</vt:lpstr>
      <vt:lpstr>EL Primer Sistema Operativo</vt:lpstr>
      <vt:lpstr>La Primera Computadora Con Sistema Operativo Windows</vt:lpstr>
      <vt:lpstr>Primera Computadora con Internet</vt:lpstr>
      <vt:lpstr>Primera Generacion de Computadoras</vt:lpstr>
      <vt:lpstr>Segunda Generacion de Computadoras</vt:lpstr>
      <vt:lpstr> Tercera Generacion de Computadoras</vt:lpstr>
      <vt:lpstr>Cuarta Generación de Computadoras</vt:lpstr>
      <vt:lpstr>Quinta Generacion de Computadoras</vt:lpstr>
      <vt:lpstr>Sexta Generacion de  Computadoras</vt:lpstr>
      <vt:lpstr>Historia de La Programacion</vt:lpstr>
      <vt:lpstr>Historia</vt:lpstr>
      <vt:lpstr>Representación de conocimiento</vt:lpstr>
      <vt:lpstr>Tipos de lenguajes de programación</vt:lpstr>
      <vt:lpstr>• Lenguajes Imperativos </vt:lpstr>
      <vt:lpstr>Lenguajes Funcionales</vt:lpstr>
      <vt:lpstr>Lenguajes Lógicos</vt:lpstr>
      <vt:lpstr>Lenguajes Orientados a Objetos</vt:lpstr>
      <vt:lpstr>Lenguajes Concurrentes, Paralelos y Distribuidos </vt:lpstr>
      <vt:lpstr>Mantenimiento Preventivo</vt:lpstr>
      <vt:lpstr>EL Mantenimiento Preventivo es:</vt:lpstr>
      <vt:lpstr>Tipose de Mantenimiento:</vt:lpstr>
      <vt:lpstr>Mantenimiento Programado</vt:lpstr>
      <vt:lpstr>Mantenimiento predictivo</vt:lpstr>
      <vt:lpstr>Mantenimiento de oportunidad</vt:lpstr>
      <vt:lpstr>Conclusiones Personasles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10</cp:revision>
  <dcterms:created xsi:type="dcterms:W3CDTF">2017-04-20T14:19:40Z</dcterms:created>
  <dcterms:modified xsi:type="dcterms:W3CDTF">2017-04-20T15:46:51Z</dcterms:modified>
</cp:coreProperties>
</file>