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74666027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74666027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74666027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74666027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74666027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74666027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74666027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74666027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Hyperparameters: early stopping, batch size, learning rate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74666027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74666027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4666027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4666027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74666027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74666027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74666027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74666027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74666027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74666027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74666027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74666027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4666027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4666027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Loss = difference between prediction and the expected labelings. The smaller the better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74666027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74666027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Deep learning for Knee Bone Segmentation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Ian Carvalho, Dishant Desai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Training History - Augmented dataset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1493" r="1493" t="0"/>
          <a:stretch/>
        </p:blipFill>
        <p:spPr>
          <a:xfrm>
            <a:off x="212263" y="1088450"/>
            <a:ext cx="4077257" cy="287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 rotWithShape="1">
          <a:blip r:embed="rId4">
            <a:alphaModFix/>
          </a:blip>
          <a:srcRect b="0" l="1709" r="1709" t="0"/>
          <a:stretch/>
        </p:blipFill>
        <p:spPr>
          <a:xfrm>
            <a:off x="4645737" y="1088450"/>
            <a:ext cx="4112791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0000" y="2160000"/>
            <a:ext cx="2260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Group dataset</a:t>
            </a:r>
            <a:endParaRPr b="1"/>
          </a:p>
          <a:p>
            <a:pPr indent="-135500" lvl="0" marL="2160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Epochs: </a:t>
            </a:r>
            <a:r>
              <a:rPr lang="pt-BR"/>
              <a:t>41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Training Score: </a:t>
            </a:r>
            <a:r>
              <a:rPr lang="pt-BR"/>
              <a:t>0.926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Validation Score: </a:t>
            </a:r>
            <a:r>
              <a:rPr lang="pt-BR"/>
              <a:t>0.884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Test Score: </a:t>
            </a:r>
            <a:r>
              <a:rPr lang="pt-BR"/>
              <a:t>0.898</a:t>
            </a:r>
            <a:r>
              <a:rPr b="1" lang="pt-BR"/>
              <a:t> </a:t>
            </a:r>
            <a:endParaRPr b="1"/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Results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410300" y="2160000"/>
            <a:ext cx="2260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Class dataset</a:t>
            </a:r>
            <a:endParaRPr b="1"/>
          </a:p>
          <a:p>
            <a:pPr indent="-135500" lvl="0" marL="2160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Epochs: </a:t>
            </a:r>
            <a:r>
              <a:rPr lang="pt-BR"/>
              <a:t>15</a:t>
            </a:r>
            <a:endParaRPr b="1"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Training Score: </a:t>
            </a:r>
            <a:r>
              <a:rPr lang="pt-BR"/>
              <a:t>0.932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Validation Score: </a:t>
            </a:r>
            <a:r>
              <a:rPr lang="pt-BR"/>
              <a:t>0.915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Test Score: </a:t>
            </a:r>
            <a:r>
              <a:rPr lang="pt-BR"/>
              <a:t>0.903</a:t>
            </a:r>
            <a:r>
              <a:rPr b="1" lang="pt-BR"/>
              <a:t>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6091150" y="2160000"/>
            <a:ext cx="2260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Augmented dataset</a:t>
            </a:r>
            <a:endParaRPr b="1"/>
          </a:p>
          <a:p>
            <a:pPr indent="-135500" lvl="0" marL="2160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Epochs: </a:t>
            </a:r>
            <a:r>
              <a:rPr lang="pt-BR"/>
              <a:t>15</a:t>
            </a:r>
            <a:endParaRPr b="1"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Training Score: </a:t>
            </a:r>
            <a:r>
              <a:rPr lang="pt-BR"/>
              <a:t>0.932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Validation Score: </a:t>
            </a:r>
            <a:r>
              <a:rPr lang="pt-BR"/>
              <a:t>0.916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Test Score: </a:t>
            </a:r>
            <a:r>
              <a:rPr lang="pt-BR"/>
              <a:t>0.905</a:t>
            </a:r>
            <a:r>
              <a:rPr b="1" lang="pt-BR"/>
              <a:t>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Results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0" l="524" r="524" t="0"/>
          <a:stretch/>
        </p:blipFill>
        <p:spPr>
          <a:xfrm>
            <a:off x="4818725" y="1912725"/>
            <a:ext cx="2984851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 rotWithShape="1">
          <a:blip r:embed="rId4">
            <a:alphaModFix/>
          </a:blip>
          <a:srcRect b="0" l="1802" r="1802" t="0"/>
          <a:stretch/>
        </p:blipFill>
        <p:spPr>
          <a:xfrm>
            <a:off x="1340425" y="1912725"/>
            <a:ext cx="2984851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Conclusion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Able to </a:t>
            </a:r>
            <a:r>
              <a:rPr lang="pt-BR"/>
              <a:t>accurately segment the bone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Larger Dataset = Better</a:t>
            </a:r>
            <a:r>
              <a:rPr lang="pt-BR"/>
              <a:t> Performance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Tuning Hyperparameters could impact performance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Medical Image Segmentation</a:t>
            </a:r>
            <a:endParaRPr b="1"/>
          </a:p>
          <a:p>
            <a:pPr indent="-135500" lvl="0" marL="2160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pt-BR"/>
              <a:t>Hard to obtain data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/>
              <a:t>Better accuracy than humans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/>
              <a:t>Liability Concerns</a:t>
            </a:r>
            <a:endParaRPr b="1"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Unet</a:t>
            </a:r>
            <a:endParaRPr b="1"/>
          </a:p>
          <a:p>
            <a:pPr indent="-135500" lvl="0" marL="2160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pt-BR"/>
              <a:t>Fully Convolutional Network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/>
              <a:t>Downsampling: Convolutional Pooling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/>
              <a:t>Upsampling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/>
              <a:t>No Dense Layer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/>
              <a:t>Generated prediction</a:t>
            </a:r>
            <a:endParaRPr/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725" y="1912725"/>
            <a:ext cx="298485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425" y="1912725"/>
            <a:ext cx="29848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8725" y="1912725"/>
            <a:ext cx="298485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0425" y="1912725"/>
            <a:ext cx="29848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Manual Labeling</a:t>
            </a:r>
            <a:endParaRPr b="1"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Loading dataset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Standardization</a:t>
            </a:r>
            <a:endParaRPr b="1"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(Data Augmentation)</a:t>
            </a:r>
            <a:endParaRPr b="1"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Training - Unet Model</a:t>
            </a:r>
            <a:endParaRPr b="1"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Early Stopping</a:t>
            </a:r>
            <a:endParaRPr b="1"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Evaluation - Dice</a:t>
            </a:r>
            <a:endParaRPr/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Methodology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Augmentation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5420" r="5420" t="0"/>
          <a:stretch/>
        </p:blipFill>
        <p:spPr>
          <a:xfrm>
            <a:off x="4818725" y="1912725"/>
            <a:ext cx="2984850" cy="298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4">
            <a:alphaModFix/>
          </a:blip>
          <a:srcRect b="0" l="534" r="534" t="0"/>
          <a:stretch/>
        </p:blipFill>
        <p:spPr>
          <a:xfrm>
            <a:off x="1340425" y="1912725"/>
            <a:ext cx="29848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6091150" y="2160000"/>
            <a:ext cx="2260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Augmented dataset</a:t>
            </a:r>
            <a:endParaRPr b="1"/>
          </a:p>
          <a:p>
            <a:pPr indent="-135500" lvl="0" marL="2160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Size - Training: </a:t>
            </a:r>
            <a:r>
              <a:rPr lang="pt-BR"/>
              <a:t>~5.800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Size - Test: </a:t>
            </a:r>
            <a:r>
              <a:rPr lang="pt-BR"/>
              <a:t>~900</a:t>
            </a:r>
            <a:endParaRPr b="1"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410300" y="2160000"/>
            <a:ext cx="2260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Class dataset</a:t>
            </a:r>
            <a:endParaRPr b="1"/>
          </a:p>
          <a:p>
            <a:pPr indent="-135500" lvl="0" marL="2160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Size - Training: </a:t>
            </a:r>
            <a:r>
              <a:rPr lang="pt-BR"/>
              <a:t>~2.900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Size - Test: </a:t>
            </a:r>
            <a:r>
              <a:rPr lang="pt-BR"/>
              <a:t>~900</a:t>
            </a:r>
            <a:endParaRPr b="1"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160000"/>
            <a:ext cx="2260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Group dataset</a:t>
            </a:r>
            <a:endParaRPr b="1"/>
          </a:p>
          <a:p>
            <a:pPr indent="-135500" lvl="0" marL="2160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Size - Training: </a:t>
            </a:r>
            <a:r>
              <a:rPr lang="pt-BR"/>
              <a:t>665</a:t>
            </a:r>
            <a:endParaRPr/>
          </a:p>
          <a:p>
            <a:pPr indent="-135500" lvl="0" marL="2160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pt-BR"/>
              <a:t>Size - Test: </a:t>
            </a:r>
            <a:r>
              <a:rPr lang="pt-BR"/>
              <a:t>198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Experiments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Training History - Group dataset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2769" l="5349" r="7527" t="1728"/>
          <a:stretch/>
        </p:blipFill>
        <p:spPr>
          <a:xfrm>
            <a:off x="212263" y="1088450"/>
            <a:ext cx="4077258" cy="288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 b="6270" l="4836" r="8792" t="0"/>
          <a:stretch/>
        </p:blipFill>
        <p:spPr>
          <a:xfrm>
            <a:off x="4645738" y="1088450"/>
            <a:ext cx="4112793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Training History - Class dataset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0" l="4586" r="4595" t="0"/>
          <a:stretch/>
        </p:blipFill>
        <p:spPr>
          <a:xfrm>
            <a:off x="212263" y="1088450"/>
            <a:ext cx="4077257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 rotWithShape="1">
          <a:blip r:embed="rId4">
            <a:alphaModFix/>
          </a:blip>
          <a:srcRect b="0" l="5713" r="5704" t="0"/>
          <a:stretch/>
        </p:blipFill>
        <p:spPr>
          <a:xfrm>
            <a:off x="4645738" y="1088450"/>
            <a:ext cx="4112794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