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1"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1E7F-6744-A148-31A4-378EEB4ED2FD}"/>
              </a:ext>
            </a:extLst>
          </p:cNvPr>
          <p:cNvSpPr>
            <a:spLocks noGrp="1"/>
          </p:cNvSpPr>
          <p:nvPr>
            <p:ph type="ctrTitle"/>
          </p:nvPr>
        </p:nvSpPr>
        <p:spPr>
          <a:xfrm>
            <a:off x="1751012" y="660705"/>
            <a:ext cx="8689976" cy="2509213"/>
          </a:xfrm>
        </p:spPr>
        <p:txBody>
          <a:bodyPr/>
          <a:lstStyle/>
          <a:p>
            <a:r>
              <a:rPr lang="id-ID" dirty="0">
                <a:latin typeface="Arial" panose="020B0604020202020204" pitchFamily="34" charset="0"/>
                <a:cs typeface="Arial" panose="020B0604020202020204" pitchFamily="34" charset="0"/>
              </a:rPr>
              <a:t>APLIKASI MANAJEMEN DAN INFORMASI JASA FTTH</a:t>
            </a:r>
            <a:endParaRPr lang="en-ID"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5C2156D-44C4-B763-C202-F7291B5CAD62}"/>
              </a:ext>
            </a:extLst>
          </p:cNvPr>
          <p:cNvSpPr>
            <a:spLocks noGrp="1"/>
          </p:cNvSpPr>
          <p:nvPr>
            <p:ph type="subTitle" idx="1"/>
          </p:nvPr>
        </p:nvSpPr>
        <p:spPr>
          <a:xfrm>
            <a:off x="1751012" y="3688083"/>
            <a:ext cx="8689976" cy="1371599"/>
          </a:xfrm>
        </p:spPr>
        <p:txBody>
          <a:bodyPr>
            <a:normAutofit fontScale="92500" lnSpcReduction="10000"/>
          </a:bodyPr>
          <a:lstStyle/>
          <a:p>
            <a:r>
              <a:rPr lang="id-ID" dirty="0">
                <a:solidFill>
                  <a:schemeClr val="tx1"/>
                </a:solidFill>
              </a:rPr>
              <a:t>Casyana 2203037</a:t>
            </a:r>
          </a:p>
          <a:p>
            <a:r>
              <a:rPr lang="id-ID" dirty="0">
                <a:solidFill>
                  <a:schemeClr val="tx1"/>
                </a:solidFill>
              </a:rPr>
              <a:t>Hery </a:t>
            </a:r>
            <a:r>
              <a:rPr lang="id-ID" dirty="0">
                <a:solidFill>
                  <a:schemeClr val="tx1"/>
                </a:solidFill>
                <a:latin typeface="Arial" panose="020B0604020202020204" pitchFamily="34" charset="0"/>
                <a:cs typeface="Arial" panose="020B0604020202020204" pitchFamily="34" charset="0"/>
              </a:rPr>
              <a:t>pharsaoran</a:t>
            </a:r>
            <a:r>
              <a:rPr lang="id-ID" dirty="0">
                <a:solidFill>
                  <a:schemeClr val="tx1"/>
                </a:solidFill>
              </a:rPr>
              <a:t> S 2203043</a:t>
            </a:r>
          </a:p>
          <a:p>
            <a:r>
              <a:rPr lang="id-ID" dirty="0">
                <a:solidFill>
                  <a:schemeClr val="tx1"/>
                </a:solidFill>
              </a:rPr>
              <a:t>M revan hakim 2203051</a:t>
            </a:r>
            <a:endParaRPr lang="en-ID" dirty="0">
              <a:solidFill>
                <a:schemeClr val="tx1"/>
              </a:solidFill>
            </a:endParaRPr>
          </a:p>
        </p:txBody>
      </p:sp>
    </p:spTree>
    <p:extLst>
      <p:ext uri="{BB962C8B-B14F-4D97-AF65-F5344CB8AC3E}">
        <p14:creationId xmlns:p14="http://schemas.microsoft.com/office/powerpoint/2010/main" val="9465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FA99-D00E-711E-9F30-5C65F3A743F5}"/>
              </a:ext>
            </a:extLst>
          </p:cNvPr>
          <p:cNvSpPr>
            <a:spLocks noGrp="1"/>
          </p:cNvSpPr>
          <p:nvPr>
            <p:ph type="title"/>
          </p:nvPr>
        </p:nvSpPr>
        <p:spPr/>
        <p:txBody>
          <a:bodyPr/>
          <a:lstStyle/>
          <a:p>
            <a:r>
              <a:rPr lang="id-ID" dirty="0">
                <a:latin typeface="Arial" panose="020B0604020202020204" pitchFamily="34" charset="0"/>
                <a:cs typeface="Arial" panose="020B0604020202020204" pitchFamily="34" charset="0"/>
              </a:rPr>
              <a:t>Latar belakang</a:t>
            </a:r>
            <a:endParaRPr lang="en-ID"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B01BC85F-8D59-BDC3-BF8C-BE343DAF311D}"/>
              </a:ext>
            </a:extLst>
          </p:cNvPr>
          <p:cNvSpPr txBox="1">
            <a:spLocks/>
          </p:cNvSpPr>
          <p:nvPr/>
        </p:nvSpPr>
        <p:spPr>
          <a:xfrm>
            <a:off x="913774" y="1590563"/>
            <a:ext cx="10351752" cy="494739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lvl="1" defTabSz="914400">
              <a:lnSpc>
                <a:spcPct val="150000"/>
              </a:lnSpc>
            </a:pPr>
            <a:r>
              <a:rPr lang="id-ID"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Dalam era digitalisasi yang berkembang pesat, akses internet menjadi kebutuhan pokok bagi banyak individu maupun perusahaan. Salah satu teknologi yang memberikan akses internet dengan kecepatan tinggi adalah Fiber to the Home (FTTH). FTTH adalah teknologi yang memanfaatkan serat optik untuk mengirimkan data secara langsung ke rumah pelanggan, memberikan kecepatan dan stabilitas yang sangat tinggi dalam penggunaan internet.</a:t>
            </a:r>
          </a:p>
          <a:p>
            <a:pPr marL="457200" lvl="1" defTabSz="914400">
              <a:lnSpc>
                <a:spcPct val="150000"/>
              </a:lnSpc>
            </a:pPr>
            <a:endParaRPr lang="id-ID"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a:p>
            <a:pPr marL="457200" lvl="1" defTabSz="914400">
              <a:lnSpc>
                <a:spcPct val="150000"/>
              </a:lnSpc>
            </a:pPr>
            <a:r>
              <a:rPr lang="id-ID"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Dengan semakin meningkatnya permintaan akan layanan instalasi FTTH, baik dari individu maupun perusahaan, dibutuhkanlah sebuah sistem aplikasi yang dapat memudahkan pihak klien dalam mencari informasi tentang jasa instalasi FTTH, serta mempermudah pihak penyedia jasa dalam melakukan pelaporan dan pengelolaan proyek instalasi.</a:t>
            </a:r>
          </a:p>
        </p:txBody>
      </p:sp>
    </p:spTree>
    <p:extLst>
      <p:ext uri="{BB962C8B-B14F-4D97-AF65-F5344CB8AC3E}">
        <p14:creationId xmlns:p14="http://schemas.microsoft.com/office/powerpoint/2010/main" val="39086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E1DA-553C-1C02-E46C-407B36937681}"/>
              </a:ext>
            </a:extLst>
          </p:cNvPr>
          <p:cNvSpPr>
            <a:spLocks noGrp="1"/>
          </p:cNvSpPr>
          <p:nvPr>
            <p:ph type="title"/>
          </p:nvPr>
        </p:nvSpPr>
        <p:spPr>
          <a:xfrm>
            <a:off x="920124" y="871481"/>
            <a:ext cx="10351752" cy="5115037"/>
          </a:xfrm>
        </p:spPr>
        <p:txBody>
          <a:bodyPr>
            <a:normAutofit fontScale="90000"/>
          </a:bodyPr>
          <a:lstStyle/>
          <a:p>
            <a:pPr marL="457200" lvl="1">
              <a:lnSpc>
                <a:spcPct val="150000"/>
              </a:lnSpc>
            </a:pPr>
            <a:r>
              <a:rPr lang="id-ID" sz="2000" kern="100" dirty="0">
                <a:effectLst/>
                <a:latin typeface="Arial" panose="020B0604020202020204" pitchFamily="34" charset="0"/>
                <a:ea typeface="Calibri" panose="020F0502020204030204" pitchFamily="34" charset="0"/>
                <a:cs typeface="Arial" panose="020B0604020202020204" pitchFamily="34" charset="0"/>
              </a:rPr>
              <a:t>Pertumbuhan Permintaan: Permintaan akan layanan internet berkecepatan tinggi terus meningkat seiring dengan perkembangan teknologi dan kebutuhan akan konektivitas yang lebih baik, baik untuk penggunaan pribadi maupun bisnis.</a:t>
            </a:r>
            <a:br>
              <a:rPr lang="id-ID" sz="2000" kern="100" dirty="0">
                <a:effectLst/>
                <a:latin typeface="Arial" panose="020B0604020202020204" pitchFamily="34" charset="0"/>
                <a:ea typeface="Calibri" panose="020F0502020204030204" pitchFamily="34" charset="0"/>
                <a:cs typeface="Arial" panose="020B0604020202020204" pitchFamily="34" charset="0"/>
              </a:rPr>
            </a:br>
            <a:br>
              <a:rPr lang="en-ID" sz="2000" kern="100" dirty="0">
                <a:effectLst/>
                <a:latin typeface="Arial" panose="020B0604020202020204" pitchFamily="34" charset="0"/>
                <a:ea typeface="Calibri" panose="020F0502020204030204" pitchFamily="34" charset="0"/>
                <a:cs typeface="Arial" panose="020B0604020202020204" pitchFamily="34" charset="0"/>
              </a:rPr>
            </a:br>
            <a:r>
              <a:rPr lang="id-ID" sz="2000" kern="100" dirty="0">
                <a:effectLst/>
                <a:latin typeface="Arial" panose="020B0604020202020204" pitchFamily="34" charset="0"/>
                <a:ea typeface="Calibri" panose="020F0502020204030204" pitchFamily="34" charset="0"/>
                <a:cs typeface="Arial" panose="020B0604020202020204" pitchFamily="34" charset="0"/>
              </a:rPr>
              <a:t>Kesenjangan Informasi: Saat ini, informasi tentang jasa instalasi FTTH masih kurang tersebar luas di masyarakat, sehingga banyak calon pelanggan yang kesulitan dalam menemukan penyedia jasa yang dapat dipercaya dan berkualitas.</a:t>
            </a:r>
            <a:br>
              <a:rPr lang="id-ID" sz="2000" kern="100" dirty="0">
                <a:effectLst/>
                <a:latin typeface="Arial" panose="020B0604020202020204" pitchFamily="34" charset="0"/>
                <a:ea typeface="Calibri" panose="020F0502020204030204" pitchFamily="34" charset="0"/>
                <a:cs typeface="Arial" panose="020B0604020202020204" pitchFamily="34" charset="0"/>
              </a:rPr>
            </a:br>
            <a:br>
              <a:rPr lang="en-ID" sz="2000" kern="100" dirty="0">
                <a:effectLst/>
                <a:latin typeface="Arial" panose="020B0604020202020204" pitchFamily="34" charset="0"/>
                <a:ea typeface="Calibri" panose="020F0502020204030204" pitchFamily="34" charset="0"/>
                <a:cs typeface="Arial" panose="020B0604020202020204" pitchFamily="34" charset="0"/>
              </a:rPr>
            </a:br>
            <a:r>
              <a:rPr lang="id-ID" sz="2000" kern="100" dirty="0">
                <a:effectLst/>
                <a:latin typeface="Arial" panose="020B0604020202020204" pitchFamily="34" charset="0"/>
                <a:ea typeface="Calibri" panose="020F0502020204030204" pitchFamily="34" charset="0"/>
                <a:cs typeface="Arial" panose="020B0604020202020204" pitchFamily="34" charset="0"/>
              </a:rPr>
              <a:t>Efisiensi Operasional: Bagi pihak penyedia jasa instalasi FTTH, pengelolaan proyek secara manual dapat memakan waktu dan sumber daya yang besar. Diperlukan sistem yang dapat membantu dalam manajemen proyek, pelaporan, dan administrasi secara lebih efisien.</a:t>
            </a:r>
            <a:br>
              <a:rPr lang="en-ID" sz="2000" kern="100" dirty="0">
                <a:effectLst/>
                <a:latin typeface="Arial" panose="020B0604020202020204" pitchFamily="34" charset="0"/>
                <a:ea typeface="Calibri" panose="020F0502020204030204" pitchFamily="34" charset="0"/>
                <a:cs typeface="Arial" panose="020B0604020202020204" pitchFamily="34" charset="0"/>
              </a:rPr>
            </a:b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1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F826-BC0D-7E71-51DF-7D9C39FB654B}"/>
              </a:ext>
            </a:extLst>
          </p:cNvPr>
          <p:cNvSpPr>
            <a:spLocks noGrp="1"/>
          </p:cNvSpPr>
          <p:nvPr>
            <p:ph type="title"/>
          </p:nvPr>
        </p:nvSpPr>
        <p:spPr/>
        <p:txBody>
          <a:bodyPr/>
          <a:lstStyle/>
          <a:p>
            <a:r>
              <a:rPr lang="id-ID" dirty="0">
                <a:latin typeface="Arial" panose="020B0604020202020204" pitchFamily="34" charset="0"/>
                <a:cs typeface="Arial" panose="020B0604020202020204" pitchFamily="34" charset="0"/>
              </a:rPr>
              <a:t>MANFAAT</a:t>
            </a:r>
            <a:endParaRPr lang="en-ID"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7E7767-744A-9C55-0B13-6480E0E53D48}"/>
              </a:ext>
            </a:extLst>
          </p:cNvPr>
          <p:cNvSpPr>
            <a:spLocks noGrp="1"/>
          </p:cNvSpPr>
          <p:nvPr>
            <p:ph sz="quarter" idx="13"/>
          </p:nvPr>
        </p:nvSpPr>
        <p:spPr>
          <a:xfrm>
            <a:off x="601980" y="2214694"/>
            <a:ext cx="10988040" cy="3424107"/>
          </a:xfrm>
        </p:spPr>
        <p:txBody>
          <a:bodyPr>
            <a:normAutofit/>
          </a:bodyPr>
          <a:lstStyle/>
          <a:p>
            <a:pPr marL="457200" indent="0" algn="just">
              <a:lnSpc>
                <a:spcPct val="150000"/>
              </a:lnSpc>
              <a:spcAft>
                <a:spcPts val="800"/>
              </a:spcAft>
              <a:buNone/>
            </a:pPr>
            <a:r>
              <a:rPr lang="id-ID" sz="1800" kern="100" cap="none" dirty="0">
                <a:effectLst/>
                <a:latin typeface="Times New Roman" panose="02020603050405020304" pitchFamily="18" charset="0"/>
                <a:ea typeface="Calibri" panose="020F0502020204030204" pitchFamily="34" charset="0"/>
                <a:cs typeface="Times New Roman" panose="02020603050405020304" pitchFamily="18" charset="0"/>
              </a:rPr>
              <a:t>Manfaat yang diharapkan dalam pembuatan aplikasi portal layanan jasa fiber to the home bray net ini sebagai berikut :</a:t>
            </a:r>
          </a:p>
          <a:p>
            <a:pPr marL="457200" indent="0" algn="just">
              <a:lnSpc>
                <a:spcPct val="150000"/>
              </a:lnSpc>
              <a:spcAft>
                <a:spcPts val="800"/>
              </a:spcAft>
              <a:buNone/>
            </a:pPr>
            <a:r>
              <a:rPr lang="id-ID" sz="1800" kern="100" cap="none" dirty="0">
                <a:effectLst/>
                <a:latin typeface="Times New Roman" panose="02020603050405020304" pitchFamily="18" charset="0"/>
                <a:ea typeface="Calibri" panose="020F0502020204030204" pitchFamily="34" charset="0"/>
                <a:cs typeface="Times New Roman" panose="02020603050405020304" pitchFamily="18" charset="0"/>
              </a:rPr>
              <a:t>A.	Mempermudah pelanggan untuk mencari informasi apa saja yang disediakan pihak jasa instalasi FTTH.</a:t>
            </a:r>
          </a:p>
          <a:p>
            <a:pPr marL="457200" indent="0" algn="just">
              <a:lnSpc>
                <a:spcPct val="150000"/>
              </a:lnSpc>
              <a:spcAft>
                <a:spcPts val="800"/>
              </a:spcAft>
              <a:buNone/>
            </a:pPr>
            <a:r>
              <a:rPr lang="id-ID" sz="1800" kern="100" cap="none" dirty="0">
                <a:effectLst/>
                <a:latin typeface="Times New Roman" panose="02020603050405020304" pitchFamily="18" charset="0"/>
                <a:ea typeface="Calibri" panose="020F0502020204030204" pitchFamily="34" charset="0"/>
                <a:cs typeface="Times New Roman" panose="02020603050405020304" pitchFamily="18" charset="0"/>
              </a:rPr>
              <a:t>B.	Memberi kemudahan proses transaksi antara pelanggan dan pihak instalasi jasa FTTH.</a:t>
            </a:r>
          </a:p>
          <a:p>
            <a:pPr marL="457200" indent="0" algn="just">
              <a:lnSpc>
                <a:spcPct val="150000"/>
              </a:lnSpc>
              <a:spcAft>
                <a:spcPts val="800"/>
              </a:spcAft>
              <a:buNone/>
            </a:pPr>
            <a:r>
              <a:rPr lang="id-ID" sz="1800" kern="100" cap="none" dirty="0">
                <a:effectLst/>
                <a:latin typeface="Times New Roman" panose="02020603050405020304" pitchFamily="18" charset="0"/>
                <a:ea typeface="Calibri" panose="020F0502020204030204" pitchFamily="34" charset="0"/>
                <a:cs typeface="Times New Roman" panose="02020603050405020304" pitchFamily="18" charset="0"/>
              </a:rPr>
              <a:t>C.	Mempermudah pihak jasa instalasi FTTH dalam pengelolaan dan pelaporan</a:t>
            </a:r>
          </a:p>
        </p:txBody>
      </p:sp>
    </p:spTree>
    <p:extLst>
      <p:ext uri="{BB962C8B-B14F-4D97-AF65-F5344CB8AC3E}">
        <p14:creationId xmlns:p14="http://schemas.microsoft.com/office/powerpoint/2010/main" val="92412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1931-1944-FC43-8E09-ECAE92A65F94}"/>
              </a:ext>
            </a:extLst>
          </p:cNvPr>
          <p:cNvSpPr>
            <a:spLocks noGrp="1"/>
          </p:cNvSpPr>
          <p:nvPr>
            <p:ph type="title"/>
          </p:nvPr>
        </p:nvSpPr>
        <p:spPr>
          <a:xfrm>
            <a:off x="913774" y="558140"/>
            <a:ext cx="10364451" cy="1596177"/>
          </a:xfrm>
        </p:spPr>
        <p:txBody>
          <a:bodyPr/>
          <a:lstStyle/>
          <a:p>
            <a:r>
              <a:rPr lang="id-ID" dirty="0">
                <a:latin typeface="Arial" panose="020B0604020202020204" pitchFamily="34" charset="0"/>
                <a:cs typeface="Arial" panose="020B0604020202020204" pitchFamily="34" charset="0"/>
              </a:rPr>
              <a:t>Metode</a:t>
            </a:r>
            <a:endParaRPr lang="en-ID" dirty="0">
              <a:latin typeface="Arial" panose="020B0604020202020204" pitchFamily="34" charset="0"/>
              <a:cs typeface="Arial" panose="020B0604020202020204" pitchFamily="34" charset="0"/>
            </a:endParaRPr>
          </a:p>
        </p:txBody>
      </p:sp>
      <p:pic>
        <p:nvPicPr>
          <p:cNvPr id="4" name="Content Placeholder 3" descr="1">
            <a:extLst>
              <a:ext uri="{FF2B5EF4-FFF2-40B4-BE49-F238E27FC236}">
                <a16:creationId xmlns:a16="http://schemas.microsoft.com/office/drawing/2014/main" id="{EF399079-D5E1-0FFB-FBD8-983CA1006EAD}"/>
              </a:ext>
            </a:extLst>
          </p:cNvPr>
          <p:cNvPicPr>
            <a:picLocks noGrp="1" noChangeAspect="1"/>
          </p:cNvPicPr>
          <p:nvPr>
            <p:ph sz="quarter" idx="13"/>
          </p:nvPr>
        </p:nvPicPr>
        <p:blipFill>
          <a:blip r:embed="rId2"/>
          <a:stretch>
            <a:fillRect/>
          </a:stretch>
        </p:blipFill>
        <p:spPr>
          <a:xfrm>
            <a:off x="420171" y="2077534"/>
            <a:ext cx="4280296" cy="3424237"/>
          </a:xfrm>
          <a:prstGeom prst="rect">
            <a:avLst/>
          </a:prstGeom>
        </p:spPr>
      </p:pic>
      <p:sp>
        <p:nvSpPr>
          <p:cNvPr id="5" name="TextBox 4">
            <a:extLst>
              <a:ext uri="{FF2B5EF4-FFF2-40B4-BE49-F238E27FC236}">
                <a16:creationId xmlns:a16="http://schemas.microsoft.com/office/drawing/2014/main" id="{3CAF15AA-20C5-6E2B-92B1-4F50794F5465}"/>
              </a:ext>
            </a:extLst>
          </p:cNvPr>
          <p:cNvSpPr txBox="1"/>
          <p:nvPr/>
        </p:nvSpPr>
        <p:spPr>
          <a:xfrm>
            <a:off x="4962317" y="2077534"/>
            <a:ext cx="6315908" cy="3693319"/>
          </a:xfrm>
          <a:prstGeom prst="rect">
            <a:avLst/>
          </a:prstGeom>
          <a:noFill/>
        </p:spPr>
        <p:txBody>
          <a:bodyPr wrap="square" rtlCol="0">
            <a:spAutoFit/>
          </a:bodyPr>
          <a:lstStyle/>
          <a:p>
            <a:pPr algn="just"/>
            <a:r>
              <a:rPr lang="id-ID" sz="1800" kern="100" dirty="0">
                <a:effectLst/>
                <a:latin typeface="Arial" panose="020B0604020202020204" pitchFamily="34" charset="0"/>
                <a:ea typeface="Calibri" panose="020F0502020204030204" pitchFamily="34" charset="0"/>
                <a:cs typeface="Arial" panose="020B0604020202020204" pitchFamily="34" charset="0"/>
              </a:rPr>
              <a:t>Pembangunan sistem secara keseluruhan dilakukan melalui beberapa tahapan/langkah. Metode pengembangan perangkat lunak dikenal juga dengan istilah Software Development Life Cycle (SDLC). Metode Waterfall merupakan metode pengembangan perangkat lunak tertua sebab sifatnya yang natural. Metode Waterfall merupakan pendekatan SDLC paling awal yang digunakan untuk pengembangan perangkat lunak. Urutan dalam Metode Waterfall bersifat serial yang dimulai dari proses perencanaan, analisa, desain, dan implementasi pada sistem. </a:t>
            </a:r>
            <a:r>
              <a:rPr lang="id-ID" sz="1800" kern="100" dirty="0">
                <a:effectLst/>
                <a:latin typeface="Times New Roman" panose="02020603050405020304" pitchFamily="18" charset="0"/>
                <a:ea typeface="Calibri" panose="020F0502020204030204" pitchFamily="34" charset="0"/>
              </a:rPr>
              <a:t>mulai dari tahap kebutuhan sistem lalu menuju ke tahap analisis, desain, coding/implementation, testing/verification, dan maintenance. </a:t>
            </a:r>
            <a:endParaRPr lang="en-ID"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115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E53C-9BD0-7122-5BEB-C15D46F11291}"/>
              </a:ext>
            </a:extLst>
          </p:cNvPr>
          <p:cNvSpPr txBox="1">
            <a:spLocks/>
          </p:cNvSpPr>
          <p:nvPr/>
        </p:nvSpPr>
        <p:spPr>
          <a:xfrm>
            <a:off x="913774" y="3006738"/>
            <a:ext cx="10364451" cy="844523"/>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id-ID" dirty="0">
                <a:latin typeface="Arial" panose="020B0604020202020204" pitchFamily="34" charset="0"/>
                <a:cs typeface="Arial" panose="020B0604020202020204" pitchFamily="34" charset="0"/>
              </a:rPr>
              <a:t>TERIMAKASIH</a:t>
            </a:r>
            <a:endParaRPr lang="en-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9615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TotalTime>
  <Words>399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Tw Cen MT</vt:lpstr>
      <vt:lpstr>Droplet</vt:lpstr>
      <vt:lpstr>APLIKASI MANAJEMEN DAN INFORMASI JASA FTTH</vt:lpstr>
      <vt:lpstr>Latar belakang</vt:lpstr>
      <vt:lpstr>Pertumbuhan Permintaan: Permintaan akan layanan internet berkecepatan tinggi terus meningkat seiring dengan perkembangan teknologi dan kebutuhan akan konektivitas yang lebih baik, baik untuk penggunaan pribadi maupun bisnis.  Kesenjangan Informasi: Saat ini, informasi tentang jasa instalasi FTTH masih kurang tersebar luas di masyarakat, sehingga banyak calon pelanggan yang kesulitan dalam menemukan penyedia jasa yang dapat dipercaya dan berkualitas.  Efisiensi Operasional: Bagi pihak penyedia jasa instalasi FTTH, pengelolaan proyek secara manual dapat memakan waktu dan sumber daya yang besar. Diperlukan sistem yang dapat membantu dalam manajemen proyek, pelaporan, dan administrasi secara lebih efisien. </vt:lpstr>
      <vt:lpstr>MANFAAT</vt:lpstr>
      <vt:lpstr>Metode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MANAJEMEN DAN INFORMASI JASA FTTH</dc:title>
  <dc:creator>Muhammad Revan Hakim</dc:creator>
  <cp:lastModifiedBy>Muhammad Revan Hakim</cp:lastModifiedBy>
  <cp:revision>1</cp:revision>
  <dcterms:created xsi:type="dcterms:W3CDTF">2024-03-26T06:58:26Z</dcterms:created>
  <dcterms:modified xsi:type="dcterms:W3CDTF">2024-03-26T07:19:10Z</dcterms:modified>
</cp:coreProperties>
</file>