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6858000" cx="9144000"/>
  <p:notesSz cy="9296400" cx="70104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30.xml" Type="http://schemas.openxmlformats.org/officeDocument/2006/relationships/slide" Id="rId36"/><Relationship Target="slides/slide24.xml" Type="http://schemas.openxmlformats.org/officeDocument/2006/relationships/slide" Id="rId30"/><Relationship Target="slides/slide25.xml" Type="http://schemas.openxmlformats.org/officeDocument/2006/relationships/slide" Id="rId31"/><Relationship Target="slides/slide65.xml" Type="http://schemas.openxmlformats.org/officeDocument/2006/relationships/slide" Id="rId71"/><Relationship Target="slides/slide28.xml" Type="http://schemas.openxmlformats.org/officeDocument/2006/relationships/slide" Id="rId34"/><Relationship Target="slides/slide64.xml" Type="http://schemas.openxmlformats.org/officeDocument/2006/relationships/slide" Id="rId70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69.xml" Type="http://schemas.openxmlformats.org/officeDocument/2006/relationships/slide" Id="rId75"/><Relationship Target="slides/slide68.xml" Type="http://schemas.openxmlformats.org/officeDocument/2006/relationships/slide" Id="rId74"/><Relationship Target="slides/slide67.xml" Type="http://schemas.openxmlformats.org/officeDocument/2006/relationships/slide" Id="rId73"/><Relationship Target="slides/slide66.xml" Type="http://schemas.openxmlformats.org/officeDocument/2006/relationships/slide" Id="rId72"/><Relationship Target="slides/slide70.xml" Type="http://schemas.openxmlformats.org/officeDocument/2006/relationships/slide" Id="rId76"/><Relationship Target="slides/slide42.xml" Type="http://schemas.openxmlformats.org/officeDocument/2006/relationships/slide" Id="rId48"/><Relationship Target="slides/slide41.xml" Type="http://schemas.openxmlformats.org/officeDocument/2006/relationships/slide" Id="rId47"/><Relationship Target="slides/slide43.xml" Type="http://schemas.openxmlformats.org/officeDocument/2006/relationships/slide" Id="rId49"/><Relationship Target="presProps.xml" Type="http://schemas.openxmlformats.org/officeDocument/2006/relationships/presProps" Id="rId2"/><Relationship Target="theme/theme4.xml" Type="http://schemas.openxmlformats.org/officeDocument/2006/relationships/theme" Id="rId1"/><Relationship Target="slides/slide34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5.xml" Type="http://schemas.openxmlformats.org/officeDocument/2006/relationships/slide" Id="rId41"/><Relationship Target="tableStyles.xml" Type="http://schemas.openxmlformats.org/officeDocument/2006/relationships/tableStyles" Id="rId3"/><Relationship Target="slides/slide36.xml" Type="http://schemas.openxmlformats.org/officeDocument/2006/relationships/slide" Id="rId42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Relationship Target="slides/slide52.xml" Type="http://schemas.openxmlformats.org/officeDocument/2006/relationships/slide" Id="rId58"/><Relationship Target="slides/slide53.xml" Type="http://schemas.openxmlformats.org/officeDocument/2006/relationships/slide" Id="rId59"/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51.xml" Type="http://schemas.openxmlformats.org/officeDocument/2006/relationships/slide" Id="rId57"/><Relationship Target="slides/slide50.xml" Type="http://schemas.openxmlformats.org/officeDocument/2006/relationships/slide" Id="rId56"/><Relationship Target="slides/slide49.xml" Type="http://schemas.openxmlformats.org/officeDocument/2006/relationships/slide" Id="rId55"/><Relationship Target="slides/slide48.xml" Type="http://schemas.openxmlformats.org/officeDocument/2006/relationships/slide" Id="rId54"/><Relationship Target="slides/slide47.xml" Type="http://schemas.openxmlformats.org/officeDocument/2006/relationships/slide" Id="rId53"/><Relationship Target="slides/slide46.xml" Type="http://schemas.openxmlformats.org/officeDocument/2006/relationships/slide" Id="rId52"/><Relationship Target="slides/slide45.xml" Type="http://schemas.openxmlformats.org/officeDocument/2006/relationships/slide" Id="rId51"/><Relationship Target="slides/slide44.xml" Type="http://schemas.openxmlformats.org/officeDocument/2006/relationships/slide" Id="rId50"/><Relationship Target="slides/slide63.xml" Type="http://schemas.openxmlformats.org/officeDocument/2006/relationships/slide" Id="rId69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54.xml" Type="http://schemas.openxmlformats.org/officeDocument/2006/relationships/slide" Id="rId60"/><Relationship Target="slides/slide17.xml" Type="http://schemas.openxmlformats.org/officeDocument/2006/relationships/slide" Id="rId2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60.xml" Type="http://schemas.openxmlformats.org/officeDocument/2006/relationships/slide" Id="rId66"/><Relationship Target="slides/slide59.xml" Type="http://schemas.openxmlformats.org/officeDocument/2006/relationships/slide" Id="rId65"/><Relationship Target="slides/slide62.xml" Type="http://schemas.openxmlformats.org/officeDocument/2006/relationships/slide" Id="rId68"/><Relationship Target="slides/slide61.xml" Type="http://schemas.openxmlformats.org/officeDocument/2006/relationships/slide" Id="rId67"/><Relationship Target="slides/slide56.xml" Type="http://schemas.openxmlformats.org/officeDocument/2006/relationships/slide" Id="rId62"/><Relationship Target="slides/slide55.xml" Type="http://schemas.openxmlformats.org/officeDocument/2006/relationships/slide" Id="rId61"/><Relationship Target="slides/slide58.xml" Type="http://schemas.openxmlformats.org/officeDocument/2006/relationships/slide" Id="rId64"/><Relationship Target="slides/slide57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831261" x="0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3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y="695325" x="1179512"/>
            <a:ext cy="3489325" cx="4652962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416425" x="931862"/>
            <a:ext cy="4184649" cx="5146674"/>
          </a:xfrm>
          <a:prstGeom prst="rect">
            <a:avLst/>
          </a:prstGeom>
          <a:noFill/>
          <a:ln>
            <a:noFill/>
          </a:ln>
        </p:spPr>
        <p:txBody>
          <a:bodyPr bIns="44725" rIns="89475" lIns="89475" tIns="447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y="696912" x="1181100"/>
            <a:ext cy="3487737" cx="4649787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9" name="Shape 3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4" name="Shape 4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5" name="Shape 4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6" name="Shape 4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7" name="Shape 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8" name="Shape 4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9" name="Shape 4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0" name="Shape 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0" name="Shape 5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0" name="Shape 5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0" name="Shape 5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0" name="Shape 5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0" name="Shape 5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0" name="Shape 5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0" name="Shape 5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0" name="Shape 5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2" name="Shape 6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2" name="Shape 6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3" name="Shape 6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5" name="Shape 6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6" name="Shape 6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6" name="Shape 6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9" name="Shape 6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9" name="Shape 6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9" name="Shape 6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9" name="Shape 6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0" name="Shape 7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1" name="Shape 7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1" name="Shape 7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1" name="Shape 7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1" name="Shape 7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2" name="Shape 75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2" name="Shape 7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2" name="Shape 7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3" name="Shape 77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2" name="Shape 7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2" name="Shape 7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2" name="Shape 8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3" name="Shape 80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2" name="Shape 8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3" name="Shape 81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4" name="Shape 81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2" name="Shape 8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3" name="Shape 82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2" name="Shape 8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3" name="Shape 83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y="990600" x="685800"/>
            <a:ext cy="1371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y="3429000" x="1447800"/>
            <a:ext cy="1600199" cx="701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  <a:defRPr/>
            </a:lvl1pPr>
            <a:lvl2pPr algn="l" rtl="0" marR="0" indent="-273050" marL="90805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algn="l" rtl="0" marR="0" indent="-257175" marL="1304925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3pPr>
            <a:lvl4pPr algn="l" rtl="0" marR="0" indent="-271463" marL="1693863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algn="l" rtl="0" marR="0" indent="-277813" marL="20939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5pPr>
            <a:lvl6pPr algn="l" rtl="0" marR="0" indent="-277813" marL="25511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6pPr>
            <a:lvl7pPr algn="l" rtl="0" marR="0" indent="-277813" marL="30083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7pPr>
            <a:lvl8pPr algn="l" rtl="0" marR="0" indent="-277812" marL="34655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8pPr>
            <a:lvl9pPr algn="l" rtl="0" marR="0" indent="-277812" marL="39227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y="6248400" x="312420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6248400" x="65532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752600" x="566737"/>
            <a:ext cy="4267199" cx="3924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y="1752600" x="4643437"/>
            <a:ext cy="4267199" cx="3924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Verdana"/>
              <a:buNone/>
              <a:defRPr/>
            </a:lvl1pPr>
            <a:lvl2pPr rtl="0" indent="0" marL="457200">
              <a:spcBef>
                <a:spcPts val="0"/>
              </a:spcBef>
              <a:buFont typeface="Verdana"/>
              <a:buNone/>
              <a:defRPr/>
            </a:lvl2pPr>
            <a:lvl3pPr rtl="0" indent="0" marL="914400">
              <a:spcBef>
                <a:spcPts val="0"/>
              </a:spcBef>
              <a:buFont typeface="Verdana"/>
              <a:buNone/>
              <a:defRPr/>
            </a:lvl3pPr>
            <a:lvl4pPr rtl="0" indent="0" marL="1371600">
              <a:spcBef>
                <a:spcPts val="0"/>
              </a:spcBef>
              <a:buFont typeface="Verdana"/>
              <a:buNone/>
              <a:defRPr/>
            </a:lvl4pPr>
            <a:lvl5pPr rtl="0" indent="0" marL="1828800">
              <a:spcBef>
                <a:spcPts val="0"/>
              </a:spcBef>
              <a:buFont typeface="Verdana"/>
              <a:buNone/>
              <a:defRPr/>
            </a:lvl5pPr>
            <a:lvl6pPr rtl="0" indent="0" marL="2286000">
              <a:spcBef>
                <a:spcPts val="0"/>
              </a:spcBef>
              <a:buFont typeface="Verdana"/>
              <a:buNone/>
              <a:defRPr/>
            </a:lvl6pPr>
            <a:lvl7pPr rtl="0" indent="0" marL="2743200">
              <a:spcBef>
                <a:spcPts val="0"/>
              </a:spcBef>
              <a:buFont typeface="Verdana"/>
              <a:buNone/>
              <a:defRPr/>
            </a:lvl7pPr>
            <a:lvl8pPr rtl="0" indent="0" marL="3200400">
              <a:spcBef>
                <a:spcPts val="0"/>
              </a:spcBef>
              <a:buFont typeface="Verdana"/>
              <a:buNone/>
              <a:defRPr/>
            </a:lvl8pPr>
            <a:lvl9pPr rtl="0" indent="0" marL="365760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752600" x="566737"/>
            <a:ext cy="4267199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1pPr>
            <a:lvl2pPr algn="l" rtl="0" indent="-273050" marL="90805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algn="l" rtl="0" indent="-257175" marL="1304925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3pPr>
            <a:lvl4pPr algn="l" rtl="0" indent="-271463" marL="1693863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algn="l" rtl="0" indent="-277813" marL="20939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5pPr>
            <a:lvl6pPr algn="l" rtl="0" indent="-277813" marL="25511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6pPr>
            <a:lvl7pPr algn="l" rtl="0" indent="-277813" marL="30083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7pPr>
            <a:lvl8pPr algn="l" rtl="0" indent="-277812" marL="34655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8pPr>
            <a:lvl9pPr algn="l" rtl="0" indent="-277812" marL="39227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 rot="5400000">
            <a:off y="2161381" x="4717256"/>
            <a:ext cy="2001837" cx="571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 rot="5400000">
            <a:off y="234949" x="636587"/>
            <a:ext cy="5854700" cx="571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1pPr>
            <a:lvl2pPr algn="l" rtl="0" indent="-273050" marL="90805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algn="l" rtl="0" indent="-257175" marL="1304925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3pPr>
            <a:lvl4pPr algn="l" rtl="0" indent="-271463" marL="1693863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algn="l" rtl="0" indent="-277813" marL="20939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5pPr>
            <a:lvl6pPr algn="l" rtl="0" indent="-277813" marL="25511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6pPr>
            <a:lvl7pPr algn="l" rtl="0" indent="-277813" marL="30083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7pPr>
            <a:lvl8pPr algn="l" rtl="0" indent="-277812" marL="34655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8pPr>
            <a:lvl9pPr algn="l" rtl="0" indent="-277812" marL="39227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 rot="5400000">
            <a:off y="-114300" x="2433636"/>
            <a:ext cy="8001000" cx="426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1pPr>
            <a:lvl2pPr algn="l" rtl="0" indent="-273050" marL="90805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algn="l" rtl="0" indent="-257175" marL="1304925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3pPr>
            <a:lvl4pPr algn="l" rtl="0" indent="-271463" marL="1693863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algn="l" rtl="0" indent="-277813" marL="20939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5pPr>
            <a:lvl6pPr algn="l" rtl="0" indent="-277813" marL="25511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6pPr>
            <a:lvl7pPr algn="l" rtl="0" indent="-277813" marL="30083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7pPr>
            <a:lvl8pPr algn="l" rtl="0" indent="-277812" marL="34655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8pPr>
            <a:lvl9pPr algn="l" rtl="0" indent="-277812" marL="39227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Verdana"/>
              <a:buNone/>
              <a:defRPr/>
            </a:lvl1pPr>
            <a:lvl2pPr rtl="0" indent="0" marL="457200">
              <a:spcBef>
                <a:spcPts val="0"/>
              </a:spcBef>
              <a:buFont typeface="Verdana"/>
              <a:buNone/>
              <a:defRPr/>
            </a:lvl2pPr>
            <a:lvl3pPr rtl="0" indent="0" marL="914400">
              <a:spcBef>
                <a:spcPts val="0"/>
              </a:spcBef>
              <a:buFont typeface="Verdana"/>
              <a:buNone/>
              <a:defRPr/>
            </a:lvl3pPr>
            <a:lvl4pPr rtl="0" indent="0" marL="1371600">
              <a:spcBef>
                <a:spcPts val="0"/>
              </a:spcBef>
              <a:buFont typeface="Verdana"/>
              <a:buNone/>
              <a:defRPr/>
            </a:lvl4pPr>
            <a:lvl5pPr rtl="0" indent="0" marL="1828800">
              <a:spcBef>
                <a:spcPts val="0"/>
              </a:spcBef>
              <a:buFont typeface="Verdana"/>
              <a:buNone/>
              <a:defRPr/>
            </a:lvl5pPr>
            <a:lvl6pPr rtl="0" indent="0" marL="2286000">
              <a:spcBef>
                <a:spcPts val="0"/>
              </a:spcBef>
              <a:buFont typeface="Verdana"/>
              <a:buNone/>
              <a:defRPr/>
            </a:lvl6pPr>
            <a:lvl7pPr rtl="0" indent="0" marL="2743200">
              <a:spcBef>
                <a:spcPts val="0"/>
              </a:spcBef>
              <a:buFont typeface="Verdana"/>
              <a:buNone/>
              <a:defRPr/>
            </a:lvl7pPr>
            <a:lvl8pPr rtl="0" indent="0" marL="3200400">
              <a:spcBef>
                <a:spcPts val="0"/>
              </a:spcBef>
              <a:buFont typeface="Verdana"/>
              <a:buNone/>
              <a:defRPr/>
            </a:lvl8pPr>
            <a:lvl9pPr rtl="0" indent="0" marL="365760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Verdana"/>
              <a:buNone/>
              <a:defRPr/>
            </a:lvl1pPr>
            <a:lvl2pPr rtl="0" indent="0" marL="457200">
              <a:spcBef>
                <a:spcPts val="0"/>
              </a:spcBef>
              <a:buFont typeface="Verdana"/>
              <a:buNone/>
              <a:defRPr/>
            </a:lvl2pPr>
            <a:lvl3pPr rtl="0" indent="0" marL="914400">
              <a:spcBef>
                <a:spcPts val="0"/>
              </a:spcBef>
              <a:buFont typeface="Verdana"/>
              <a:buNone/>
              <a:defRPr/>
            </a:lvl3pPr>
            <a:lvl4pPr rtl="0" indent="0" marL="1371600">
              <a:spcBef>
                <a:spcPts val="0"/>
              </a:spcBef>
              <a:buFont typeface="Verdana"/>
              <a:buNone/>
              <a:defRPr/>
            </a:lvl4pPr>
            <a:lvl5pPr rtl="0" indent="0" marL="1828800">
              <a:spcBef>
                <a:spcPts val="0"/>
              </a:spcBef>
              <a:buFont typeface="Verdana"/>
              <a:buNone/>
              <a:defRPr/>
            </a:lvl5pPr>
            <a:lvl6pPr rtl="0" indent="0" marL="2286000">
              <a:spcBef>
                <a:spcPts val="0"/>
              </a:spcBef>
              <a:buFont typeface="Verdana"/>
              <a:buNone/>
              <a:defRPr/>
            </a:lvl6pPr>
            <a:lvl7pPr rtl="0" indent="0" marL="2743200">
              <a:spcBef>
                <a:spcPts val="0"/>
              </a:spcBef>
              <a:buFont typeface="Verdana"/>
              <a:buNone/>
              <a:defRPr/>
            </a:lvl7pPr>
            <a:lvl8pPr rtl="0" indent="0" marL="3200400">
              <a:spcBef>
                <a:spcPts val="0"/>
              </a:spcBef>
              <a:buFont typeface="Verdana"/>
              <a:buNone/>
              <a:defRPr/>
            </a:lvl8pPr>
            <a:lvl9pPr rtl="0" indent="0" marL="365760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Verdana"/>
              <a:buNone/>
              <a:defRPr/>
            </a:lvl1pPr>
            <a:lvl2pPr rtl="0" indent="0" marL="457200">
              <a:spcBef>
                <a:spcPts val="0"/>
              </a:spcBef>
              <a:buFont typeface="Verdana"/>
              <a:buNone/>
              <a:defRPr/>
            </a:lvl2pPr>
            <a:lvl3pPr rtl="0" indent="0" marL="914400">
              <a:spcBef>
                <a:spcPts val="0"/>
              </a:spcBef>
              <a:buFont typeface="Verdana"/>
              <a:buNone/>
              <a:defRPr/>
            </a:lvl3pPr>
            <a:lvl4pPr rtl="0" indent="0" marL="1371600">
              <a:spcBef>
                <a:spcPts val="0"/>
              </a:spcBef>
              <a:buFont typeface="Verdana"/>
              <a:buNone/>
              <a:defRPr/>
            </a:lvl4pPr>
            <a:lvl5pPr rtl="0" indent="0" marL="1828800">
              <a:spcBef>
                <a:spcPts val="0"/>
              </a:spcBef>
              <a:buFont typeface="Verdana"/>
              <a:buNone/>
              <a:defRPr/>
            </a:lvl5pPr>
            <a:lvl6pPr rtl="0" indent="0" marL="2286000">
              <a:spcBef>
                <a:spcPts val="0"/>
              </a:spcBef>
              <a:buFont typeface="Verdana"/>
              <a:buNone/>
              <a:defRPr/>
            </a:lvl6pPr>
            <a:lvl7pPr rtl="0" indent="0" marL="2743200">
              <a:spcBef>
                <a:spcPts val="0"/>
              </a:spcBef>
              <a:buFont typeface="Verdana"/>
              <a:buNone/>
              <a:defRPr/>
            </a:lvl7pPr>
            <a:lvl8pPr rtl="0" indent="0" marL="3200400">
              <a:spcBef>
                <a:spcPts val="0"/>
              </a:spcBef>
              <a:buFont typeface="Verdana"/>
              <a:buNone/>
              <a:defRPr/>
            </a:lvl8pPr>
            <a:lvl9pPr rtl="0" indent="0" marL="365760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Verdana"/>
              <a:buNone/>
              <a:defRPr/>
            </a:lvl1pPr>
            <a:lvl2pPr rtl="0" indent="0" marL="457200">
              <a:spcBef>
                <a:spcPts val="0"/>
              </a:spcBef>
              <a:buFont typeface="Verdana"/>
              <a:buNone/>
              <a:defRPr/>
            </a:lvl2pPr>
            <a:lvl3pPr rtl="0" indent="0" marL="914400">
              <a:spcBef>
                <a:spcPts val="0"/>
              </a:spcBef>
              <a:buFont typeface="Verdana"/>
              <a:buNone/>
              <a:defRPr/>
            </a:lvl3pPr>
            <a:lvl4pPr rtl="0" indent="0" marL="1371600">
              <a:spcBef>
                <a:spcPts val="0"/>
              </a:spcBef>
              <a:buFont typeface="Verdana"/>
              <a:buNone/>
              <a:defRPr/>
            </a:lvl4pPr>
            <a:lvl5pPr rtl="0" indent="0" marL="1828800">
              <a:spcBef>
                <a:spcPts val="0"/>
              </a:spcBef>
              <a:buFont typeface="Verdana"/>
              <a:buNone/>
              <a:defRPr/>
            </a:lvl5pPr>
            <a:lvl6pPr rtl="0" indent="0" marL="2286000">
              <a:spcBef>
                <a:spcPts val="0"/>
              </a:spcBef>
              <a:buFont typeface="Verdana"/>
              <a:buNone/>
              <a:defRPr/>
            </a:lvl6pPr>
            <a:lvl7pPr rtl="0" indent="0" marL="2743200">
              <a:spcBef>
                <a:spcPts val="0"/>
              </a:spcBef>
              <a:buFont typeface="Verdana"/>
              <a:buNone/>
              <a:defRPr/>
            </a:lvl7pPr>
            <a:lvl8pPr rtl="0" indent="0" marL="3200400">
              <a:spcBef>
                <a:spcPts val="0"/>
              </a:spcBef>
              <a:buFont typeface="Verdana"/>
              <a:buNone/>
              <a:defRPr/>
            </a:lvl8pPr>
            <a:lvl9pPr rtl="0" indent="0" marL="365760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2"/><Relationship Target="../slideLayouts/slideLayout1.xml" Type="http://schemas.openxmlformats.org/officeDocument/2006/relationships/slideLayout" Id="rId1"/></Relationships>
</file>

<file path=ppt/slideMasters/_rels/slideMaster2.xml.rels><?xml version="1.0" encoding="UTF-8" standalone="yes"?><Relationships xmlns="http://schemas.openxmlformats.org/package/2006/relationships"><Relationship Target="../slideLayouts/slideLayout3.xml" Type="http://schemas.openxmlformats.org/officeDocument/2006/relationships/slideLayout" Id="rId2"/><Relationship Target="../slideLayouts/slideLayout2.xml" Type="http://schemas.openxmlformats.org/officeDocument/2006/relationships/slideLayout" Id="rId1"/><Relationship Target="../slideLayouts/slideLayout11.xml" Type="http://schemas.openxmlformats.org/officeDocument/2006/relationships/slideLayout" Id="rId10"/><Relationship Target="../slideLayouts/slideLayout5.xml" Type="http://schemas.openxmlformats.org/officeDocument/2006/relationships/slideLayout" Id="rId4"/><Relationship Target="../theme/theme1.xml" Type="http://schemas.openxmlformats.org/officeDocument/2006/relationships/theme" Id="rId11"/><Relationship Target="../slideLayouts/slideLayout4.xml" Type="http://schemas.openxmlformats.org/officeDocument/2006/relationships/slideLayout" Id="rId3"/><Relationship Target="../slideLayouts/slideLayout10.xml" Type="http://schemas.openxmlformats.org/officeDocument/2006/relationships/slideLayout" Id="rId9"/><Relationship Target="../slideLayouts/slideLayout7.xml" Type="http://schemas.openxmlformats.org/officeDocument/2006/relationships/slideLayout" Id="rId6"/><Relationship Target="../slideLayouts/slideLayout6.xml" Type="http://schemas.openxmlformats.org/officeDocument/2006/relationships/slideLayout" Id="rId5"/><Relationship Target="../slideLayouts/slideLayout9.xml" Type="http://schemas.openxmlformats.org/officeDocument/2006/relationships/slideLayout" Id="rId8"/><Relationship Target="../slideLayouts/slideLayout8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93950" x="685800"/>
            <a:ext cy="109537" cx="7772399"/>
          </a:xfrm>
          <a:custGeom>
            <a:pathLst>
              <a:path w="1000" extrusionOk="0" h="1000">
                <a:moveTo>
                  <a:pt y="0" x="0"/>
                </a:moveTo>
                <a:lnTo>
                  <a:pt y="0" x="618"/>
                </a:lnTo>
                <a:lnTo>
                  <a:pt y="1000" x="618"/>
                </a:lnTo>
                <a:lnTo>
                  <a:pt y="1000" x="0"/>
                </a:lnTo>
                <a:close/>
                <a:moveTo>
                  <a:pt y="0" x="0"/>
                </a:moveTo>
                <a:lnTo>
                  <a:pt y="0" x="100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752600" x="566737"/>
            <a:ext cy="4267199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1pPr>
            <a:lvl2pPr algn="l" rtl="0" marR="0" indent="-273050" marL="90805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algn="l" rtl="0" marR="0" indent="-257175" marL="1304925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3pPr>
            <a:lvl4pPr algn="l" rtl="0" marR="0" indent="-271463" marL="1693863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algn="l" rtl="0" marR="0" indent="-277813" marL="20939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5pPr>
            <a:lvl6pPr algn="l" rtl="0" marR="0" indent="-277813" marL="25511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6pPr>
            <a:lvl7pPr algn="l" rtl="0" marR="0" indent="-277813" marL="30083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7pPr>
            <a:lvl8pPr algn="l" rtl="0" marR="0" indent="-277812" marL="34655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8pPr>
            <a:lvl9pPr algn="l" rtl="0" marR="0" indent="-277812" marL="39227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y="6248400" x="312420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y="6248400" x="65532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</p:sldLayoutIdLst>
  <p:hf dt="0" ftr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752600" x="566737"/>
            <a:ext cy="4267199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1pPr>
            <a:lvl2pPr algn="l" rtl="0" marR="0" indent="-273050" marL="90805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algn="l" rtl="0" marR="0" indent="-257175" marL="1304925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3pPr>
            <a:lvl4pPr algn="l" rtl="0" marR="0" indent="-271463" marL="1693863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algn="l" rtl="0" marR="0" indent="-277813" marL="20939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5pPr>
            <a:lvl6pPr algn="l" rtl="0" marR="0" indent="-277813" marL="25511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6pPr>
            <a:lvl7pPr algn="l" rtl="0" marR="0" indent="-277813" marL="30083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7pPr>
            <a:lvl8pPr algn="l" rtl="0" marR="0" indent="-277812" marL="34655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8pPr>
            <a:lvl9pPr algn="l" rtl="0" marR="0" indent="-277812" marL="39227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y="1566862" x="609600"/>
            <a:ext cy="109537" cx="7958136"/>
          </a:xfrm>
          <a:custGeom>
            <a:pathLst>
              <a:path w="1000" extrusionOk="0" h="1000">
                <a:moveTo>
                  <a:pt y="0" x="0"/>
                </a:moveTo>
                <a:lnTo>
                  <a:pt y="0" x="585"/>
                </a:lnTo>
                <a:lnTo>
                  <a:pt y="1000" x="585"/>
                </a:lnTo>
                <a:lnTo>
                  <a:pt y="1000" x="0"/>
                </a:lnTo>
                <a:close/>
                <a:moveTo>
                  <a:pt y="0" x="0"/>
                </a:moveTo>
                <a:lnTo>
                  <a:pt y="0" x="100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" name="Shape 25"/>
          <p:cNvCxnSpPr/>
          <p:nvPr/>
        </p:nvCxnSpPr>
        <p:spPr>
          <a:xfrm>
            <a:off y="6172200" x="609600"/>
            <a:ext cy="0" cx="7924799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9" name="Shape 29"/>
          <p:cNvSpPr txBox="1"/>
          <p:nvPr/>
        </p:nvSpPr>
        <p:spPr>
          <a:xfrm>
            <a:off y="4761" x="322262"/>
            <a:ext cy="457200" cx="424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strike="noStrike" u="none" b="0" cap="none" baseline="0" sz="16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Lecture 16 – </a:t>
            </a:r>
            <a:r>
              <a:rPr strike="noStrike" u="none" b="0" cap="none" baseline="0" sz="2400" lang="en-US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SQL: Join and Updates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10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4"/><Relationship Target="../media/image09.jp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../media/image11.png" Type="http://schemas.openxmlformats.org/officeDocument/2006/relationships/image" Id="rId3"/><Relationship Target="../media/image06.jpg" Type="http://schemas.openxmlformats.org/officeDocument/2006/relationships/image" Id="rId5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../media/image05.jpg" Type="http://schemas.openxmlformats.org/officeDocument/2006/relationships/image" Id="rId3"/><Relationship Target="../media/image06.jpg" Type="http://schemas.openxmlformats.org/officeDocument/2006/relationships/image" Id="rId5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4"/><Relationship Target="../media/image09.jp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4"/><Relationship Target="../media/image18.png" Type="http://schemas.openxmlformats.org/officeDocument/2006/relationships/image" Id="rId3"/><Relationship Target="../media/image09.jpg" Type="http://schemas.openxmlformats.org/officeDocument/2006/relationships/image" Id="rId5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3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6248400" x="312420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6248400" x="65532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97" name="Shape 97"/>
          <p:cNvSpPr txBox="1"/>
          <p:nvPr>
            <p:ph type="ctrTitle"/>
          </p:nvPr>
        </p:nvSpPr>
        <p:spPr>
          <a:xfrm>
            <a:off y="914400" x="685800"/>
            <a:ext cy="1143000" cx="792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Database Management Systems SE 3309a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3581400" x="1219200"/>
            <a:ext cy="1143000" cx="7696199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Lecture #15</a:t>
            </a:r>
          </a:p>
          <a:p>
            <a:pPr algn="r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2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Subqueries, Join and Updates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y="5029200" x="1143000"/>
            <a:ext cy="609599" cx="7772400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800" lang="en-US" i="1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Dr. Miriam Capretz</a:t>
            </a:r>
          </a:p>
          <a:p>
            <a:pPr algn="r" rtl="0" lv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800" lang="en-US" i="1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The University of Western Ontario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Subquery Rules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676400" x="0"/>
            <a:ext cy="4114800" cx="891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ORDER BY clause may not be used in a subquery (although it may be used in outermost SELECT).</a:t>
            </a:r>
          </a:p>
          <a:p>
            <a:pPr algn="just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Subquery SELECT list must consist of a single column name or expression, except for subqueries that use EXISTS.</a:t>
            </a:r>
          </a:p>
          <a:p>
            <a:pPr algn="just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 default, column names refer to table name in FROM clause of subquery. Can refer to a table in FROM clause of an outer query by qualifying column name.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Subquery Rules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676400" x="152400"/>
            <a:ext cy="4114800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subquery is an operand in a comparison, subquery must appear on right-hand side.</a:t>
            </a:r>
          </a:p>
          <a:p>
            <a:pPr algn="just" rtl="0" lvl="0" marR="0" indent="-2794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staffNo, fName, lName, position, salary 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Staff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	(SELECT AVG(salary)FROM Staff) &lt; salary;</a:t>
            </a:r>
          </a:p>
          <a:p>
            <a:pPr algn="l" rtl="0" lvl="0" marR="0" indent="-330200" marL="46990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y="3429000" x="5486400"/>
            <a:ext cy="1555750" cx="1752600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t" anchorCtr="0">
            <a:noAutofit/>
          </a:bodyPr>
          <a:lstStyle/>
          <a:p>
            <a:pPr algn="l" rtl="0" lv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strike="noStrike" u="none" b="0" cap="none" baseline="0" sz="9600" lang="en-US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y="304800" x="652462"/>
            <a:ext cy="1216024" cx="7923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Nested subquery: use of IN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676400" x="0"/>
            <a:ext cy="45720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List properties handled by staff at ‘163 Main St’.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propertyNo, street, city, postcode, type, rooms, rent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PropertyForRent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y="304800" x="652462"/>
            <a:ext cy="1216024" cx="7923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4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Nested subquery: use of IN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t="18750" b="0" r="0" l="0"/>
          <a:stretch/>
        </p:blipFill>
        <p:spPr>
          <a:xfrm>
            <a:off y="2362200" x="176211"/>
            <a:ext cy="2743199" cx="896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ANY and ALL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1752600" x="152400"/>
            <a:ext cy="4114800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ANY and ALL may be used with subqueries that produce a single column of numbers. </a:t>
            </a:r>
          </a:p>
          <a:p>
            <a:pPr algn="just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ALL, condition will only be true if it is satisfied by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values produced by subquery. </a:t>
            </a:r>
          </a:p>
          <a:p>
            <a:pPr algn="just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ANY, condition will be true if it is satisfied by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any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values produced by subquery. </a:t>
            </a:r>
          </a:p>
          <a:p>
            <a:pPr algn="just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subquery is empty, ALL returns true, ANY returns false. </a:t>
            </a:r>
          </a:p>
          <a:p>
            <a:pPr algn="just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 may be used in place of ANY.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ANY/SOME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1676400" x="152400"/>
            <a:ext cy="3429000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staff whose salary is larger than salary of at least one member of staff at branch B003.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 </a:t>
            </a: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staffNo, fName, lName, position, salary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FROM Staff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WHERE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					 				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t="0" b="42193" r="0" l="0"/>
          <a:stretch/>
        </p:blipFill>
        <p:spPr>
          <a:xfrm>
            <a:off y="3502025" x="3473125"/>
            <a:ext cy="2743199" cx="44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ANY/SOME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1600200" x="152400"/>
            <a:ext cy="41148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 query produces set {12000, 18000, 24000} and outer query selects those staff whose salaries are greater than any of the values in this set.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t="14634" b="0" r="0" l="0"/>
          <a:stretch/>
        </p:blipFill>
        <p:spPr>
          <a:xfrm>
            <a:off y="3581400" x="1752600"/>
            <a:ext cy="2222500" cx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ALL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1752600" x="228600"/>
            <a:ext cy="2819400" cx="891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staff whose salary is larger than salary of every member of staff at branch B003.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 </a:t>
            </a: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staffNo, fName, lName, position, salary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FROM Staff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WHERE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t="0" b="42193" r="0" l="0"/>
          <a:stretch/>
        </p:blipFill>
        <p:spPr>
          <a:xfrm>
            <a:off y="4248150" x="152400"/>
            <a:ext cy="2533650" cx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ALL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t="21426" b="0" r="0" l="0"/>
          <a:stretch/>
        </p:blipFill>
        <p:spPr>
          <a:xfrm>
            <a:off y="2133600" x="2057400"/>
            <a:ext cy="1676399" cx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Multi-Table Queries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1938336" x="0"/>
            <a:ext cy="3340100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use subqueries provided result columns come from same table.</a:t>
            </a:r>
          </a:p>
          <a:p>
            <a:pPr algn="just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 result columns come from more than one table then we must use a join.</a:t>
            </a:r>
          </a:p>
          <a:p>
            <a:pPr algn="just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perform join, include more than one table in the FROM clause.</a:t>
            </a:r>
          </a:p>
          <a:p>
            <a:pPr algn="just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comma as separator and typically include the WHERE clause to specify the join column(s).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Objectives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76400" x="228600"/>
            <a:ext cy="4114800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6666"/>
              <a:buFont typeface="Noto Symbol"/>
              <a:buChar char="□"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of SELECT embedded within another SELECT </a:t>
            </a:r>
            <a:r>
              <a:rPr strike="noStrike" u="none" b="1" cap="none" baseline="0" sz="3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(Subqueries)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Retrieve data from database using SELECT and: 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Join tables together.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 set operations (UNION, INTERSECT, EXCEPT).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Update database using INSERT, UPDATE, and DELETE.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96" name="Shape 296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Multi-Table Queries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1752600" x="533400"/>
            <a:ext cy="3340100" cx="8305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Also possible to use an alias for a table named in the FROM clause. </a:t>
            </a:r>
          </a:p>
          <a:p>
            <a:pPr algn="just" rtl="0" lvl="0" marR="0" indent="-279400" marL="46990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Alias is separated from the table name with a space. </a:t>
            </a:r>
          </a:p>
          <a:p>
            <a:pPr algn="just" rtl="0" lvl="0" marR="0" indent="-279400" marL="46990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Alias can be used to qualify column names when there is ambiguity.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06" name="Shape 306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Simple Join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1676400" x="0"/>
            <a:ext cy="33401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 the names of all clients who have viewed a property along with any comment supplied.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	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y="5257800" x="1295400"/>
            <a:ext cy="838199" cx="1219199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t="86660" b="1619" r="51260" l="18031"/>
          <a:stretch/>
        </p:blipFill>
        <p:spPr>
          <a:xfrm>
            <a:off y="4724400" x="5105400"/>
            <a:ext cy="1904999" cx="396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 rotWithShape="1">
          <a:blip r:embed="rId4">
            <a:alphaModFix/>
          </a:blip>
          <a:srcRect t="65509" b="23843" r="30327" l="17704"/>
          <a:stretch/>
        </p:blipFill>
        <p:spPr>
          <a:xfrm>
            <a:off y="4616450" x="152400"/>
            <a:ext cy="2012949" cx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Simple Join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1814511" x="0"/>
            <a:ext cy="3463924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Only those rows from both tables that have identical values in the clientNo columns (c.clientNo = v.clientNo) are included in result. </a:t>
            </a:r>
          </a:p>
          <a:p>
            <a:pPr algn="just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Equivalent to natural join in relational algebra.</a:t>
            </a: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 t="14581" b="0" r="0" l="0"/>
          <a:stretch/>
        </p:blipFill>
        <p:spPr>
          <a:xfrm>
            <a:off y="3657600" x="1676400"/>
            <a:ext cy="2460624" cx="5964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30" name="Shape 330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Alternative JOIN Constructs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1752600" x="0"/>
            <a:ext cy="5105399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SQL provides alternative ways to specify joins:</a:t>
            </a:r>
          </a:p>
          <a:p>
            <a:pPr algn="just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Client c JOIN Viewing v ON c.clientNo = v.clientNo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FROM Client JOIN Viewing USING clientNo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FROM Client NATURAL JOIN Viewing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each case, FROM replaces original FROM and WHERE. However, the first produces table with two identical clientNo columns.</a:t>
            </a:r>
          </a:p>
          <a:p>
            <a:pPr algn="l" rtl="0" lvl="0" marR="0" indent="-317500" marL="4699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40" name="Shape 340"/>
          <p:cNvSpPr txBox="1"/>
          <p:nvPr>
            <p:ph type="title"/>
          </p:nvPr>
        </p:nvSpPr>
        <p:spPr>
          <a:xfrm>
            <a:off y="381000" x="0"/>
            <a:ext cy="533399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Sorting a join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1600200" x="228600"/>
            <a:ext cy="3505200" cx="891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each branch, list numbers and names of staff who manage properties, and the properties they manage.</a:t>
            </a:r>
          </a:p>
          <a:p>
            <a:pPr algn="just" rtl="0" lvl="0" marR="0" indent="-3175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 t="52893" b="34490" r="22294" l="17212"/>
          <a:stretch/>
        </p:blipFill>
        <p:spPr>
          <a:xfrm>
            <a:off y="4800600" x="2971800"/>
            <a:ext cy="2057400" cx="617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 t="40046" b="47337" r="38688" l="16720"/>
          <a:stretch/>
        </p:blipFill>
        <p:spPr>
          <a:xfrm>
            <a:off y="0" x="4022725"/>
            <a:ext cy="2133599" cx="5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52" name="Shape 352"/>
          <p:cNvSpPr txBox="1"/>
          <p:nvPr>
            <p:ph type="title"/>
          </p:nvPr>
        </p:nvSpPr>
        <p:spPr>
          <a:xfrm>
            <a:off y="304800" x="574675"/>
            <a:ext cy="685799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Sorting a join</a:t>
            </a: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 t="14709" b="0" r="0" l="0"/>
          <a:stretch/>
        </p:blipFill>
        <p:spPr>
          <a:xfrm>
            <a:off y="4276725" x="3429000"/>
            <a:ext cy="2581274" cx="5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 rotWithShape="1">
          <a:blip r:embed="rId4">
            <a:alphaModFix/>
          </a:blip>
          <a:srcRect t="52893" b="34490" r="22294" l="17212"/>
          <a:stretch/>
        </p:blipFill>
        <p:spPr>
          <a:xfrm>
            <a:off y="914400" x="3886200"/>
            <a:ext cy="1752600" cx="52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5">
            <a:alphaModFix/>
          </a:blip>
          <a:srcRect t="40046" b="47337" r="38688" l="16720"/>
          <a:stretch/>
        </p:blipFill>
        <p:spPr>
          <a:xfrm>
            <a:off y="2514600" x="0"/>
            <a:ext cy="1841499" cx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y="381000" x="0"/>
            <a:ext cy="609599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Three Table Join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y="1676400" x="152400"/>
            <a:ext cy="1904999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each branch, list staff who manage properties, including city in which branch is located and the properties they manage.</a:t>
            </a:r>
          </a:p>
          <a:p>
            <a:pPr algn="l" rtl="0" lvl="0" marR="0" indent="-304800" marL="46990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t="28355" b="60069" r="54263" l="16720"/>
          <a:stretch/>
        </p:blipFill>
        <p:spPr>
          <a:xfrm>
            <a:off y="5334000" x="0"/>
            <a:ext cy="1371599" cx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 t="52893" b="34490" r="22294" l="17212"/>
          <a:stretch/>
        </p:blipFill>
        <p:spPr>
          <a:xfrm>
            <a:off y="4953000" x="3429000"/>
            <a:ext cy="1904999" cx="571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5">
            <a:alphaModFix/>
          </a:blip>
          <a:srcRect t="40046" b="47337" r="38688" l="16720"/>
          <a:stretch/>
        </p:blipFill>
        <p:spPr>
          <a:xfrm>
            <a:off y="0" x="4678362"/>
            <a:ext cy="1828800" cx="438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77" name="Shape 377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Three Table Join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1676400" x="152400"/>
            <a:ext cy="2133599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3048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3048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3048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3048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3048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3048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Alternative formulation for FROM and WHERE:</a:t>
            </a:r>
          </a:p>
          <a:p>
            <a:pPr algn="just" rtl="0" lvl="0" marR="0" indent="-3175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(Branch b JOIN Staff s USING branchNo) AS bs </a:t>
            </a:r>
          </a:p>
          <a:p>
            <a:pPr algn="just" rtl="0" lvl="1" marR="0" indent="-438150" marL="908050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JOIN PropertyForRent p USING staffNo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t="12799" b="0" r="0" l="0"/>
          <a:stretch/>
        </p:blipFill>
        <p:spPr>
          <a:xfrm>
            <a:off y="2133600" x="1447800"/>
            <a:ext cy="2076449" cx="640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88" name="Shape 388"/>
          <p:cNvSpPr txBox="1"/>
          <p:nvPr>
            <p:ph type="title"/>
          </p:nvPr>
        </p:nvSpPr>
        <p:spPr>
          <a:xfrm>
            <a:off y="685800" x="0"/>
            <a:ext cy="685799" cx="457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0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Multiple Grouping Columns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y="1676400" x="0"/>
            <a:ext cy="41148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number of properties handled by each staff member, along with the branch number of the member of staff.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 t="52893" b="34490" r="22294" l="17212"/>
          <a:stretch/>
        </p:blipFill>
        <p:spPr>
          <a:xfrm>
            <a:off y="4953000" x="3429000"/>
            <a:ext cy="1904999" cx="571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 t="40046" b="47337" r="38688" l="16720"/>
          <a:stretch/>
        </p:blipFill>
        <p:spPr>
          <a:xfrm>
            <a:off y="0" x="4572000"/>
            <a:ext cy="1904999" cx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7" name="Shape 39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00" name="Shape 400"/>
          <p:cNvSpPr txBox="1"/>
          <p:nvPr>
            <p:ph type="title"/>
          </p:nvPr>
        </p:nvSpPr>
        <p:spPr>
          <a:xfrm>
            <a:off y="304800" x="652462"/>
            <a:ext cy="1216024" cx="7923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0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Multiple Grouping Columns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 t="18260" b="0" r="24191" l="0"/>
          <a:stretch/>
        </p:blipFill>
        <p:spPr>
          <a:xfrm>
            <a:off y="2209800" x="2133600"/>
            <a:ext cy="2387600" cx="35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Subqueries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676400" x="0"/>
            <a:ext cy="4114800" cx="891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 SQL statements can have a SELECT embedded within them.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subselect can be used in WHERE and HAVING clauses of an outer SELECT, where it is called a </a:t>
            </a:r>
            <a:r>
              <a:rPr strike="noStrike" u="none" b="1" cap="none" baseline="0" sz="28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subquery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strike="noStrike" u="none" b="1" cap="none" baseline="0" sz="28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nested query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1400"/>
              </a:spcBef>
              <a:spcAft>
                <a:spcPts val="70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Subselects may also appear in INSERT, UPDATE, and DELETE statements.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10" name="Shape 410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Outer Joins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y="1676400" x="0"/>
            <a:ext cy="4190999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one row of a joined table is unmatched, the row is omitted from result table.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Outer join operations retain rows that do not satisfy the join condition.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the following tables:</a:t>
            </a:r>
          </a:p>
          <a:p>
            <a:pPr algn="just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962400" x="1600200"/>
            <a:ext cy="2057400" cx="62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8" name="Shape 418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Outer Joins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y="1676400" x="0"/>
            <a:ext cy="4267199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(inner) join of these two tables:</a:t>
            </a:r>
          </a:p>
          <a:p>
            <a:pPr algn="just" rtl="0" lvl="0" marR="0" indent="-3175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b.*, p.*</a:t>
            </a:r>
          </a:p>
          <a:p>
            <a:pPr algn="just" rtl="0" lvl="2" marR="0" indent="-403225" marL="1304925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Branch1 b, PropertyForRent1 p</a:t>
            </a:r>
          </a:p>
          <a:p>
            <a:pPr algn="just" rtl="0" lvl="2" marR="0" indent="-403225" marL="1304925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b.bCity = p.pCity;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2794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273050" marL="908050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3">
            <a:alphaModFix/>
          </a:blip>
          <a:srcRect t="28571" b="0" r="0" l="0"/>
          <a:stretch/>
        </p:blipFill>
        <p:spPr>
          <a:xfrm>
            <a:off y="4267200" x="2514600"/>
            <a:ext cy="1524000" cx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9" name="Shape 429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32" name="Shape 432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Outer Joins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y="1676400" x="228600"/>
            <a:ext cy="41148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result table has two rows where cities are the same. </a:t>
            </a:r>
          </a:p>
          <a:p>
            <a:pPr algn="just" rtl="0" lvl="0" marR="0" indent="-3175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are no rows corresponding to branches in Bristol and  to properties in Aberdeen. </a:t>
            </a:r>
          </a:p>
          <a:p>
            <a:pPr algn="just" rtl="0" lvl="0" marR="0" indent="-3175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include unmatched rows in the result table, use an Outer join.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Left Outer Join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y="1676400" x="152400"/>
            <a:ext cy="41148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 all branch offices and any properties that are in the same city.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114800" x="1752600"/>
            <a:ext cy="2057400" cx="62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0" name="Shape 45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53" name="Shape 45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Left Outer Join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y="1676400" x="0"/>
            <a:ext cy="4267199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Includes those rows of first (left) table unmatched with rows from second (right) table.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Columns from second table are filled with NULLs.</a:t>
            </a:r>
          </a:p>
        </p:txBody>
      </p:sp>
      <p:pic>
        <p:nvPicPr>
          <p:cNvPr id="455" name="Shape 455"/>
          <p:cNvPicPr preferRelativeResize="0"/>
          <p:nvPr/>
        </p:nvPicPr>
        <p:blipFill rotWithShape="1">
          <a:blip r:embed="rId3">
            <a:alphaModFix/>
          </a:blip>
          <a:srcRect t="16596" b="0" r="0" l="0"/>
          <a:stretch/>
        </p:blipFill>
        <p:spPr>
          <a:xfrm>
            <a:off y="3886200" x="2438400"/>
            <a:ext cy="1914525" cx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64" name="Shape 464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Right Outer Join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y="1676400" x="0"/>
            <a:ext cy="41148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 all properties and any branch offices that are in the same city.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SELECT b.*, p.*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FROM Branch1 b RIGHT JOIN PropertyForRent1 p ON b.bCity = p.pCity;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191000" x="1828800"/>
            <a:ext cy="2057400" cx="62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2" name="Shape 472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75" name="Shape 475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Right Outer Join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y="1676400" x="228600"/>
            <a:ext cy="4267199" cx="891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Right Outer join includes those rows of second (right) table that are unmatched with rows from first (left) table.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Columns from first table are filled with NULLs.</a:t>
            </a:r>
          </a:p>
        </p:txBody>
      </p:sp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 t="18045" b="0" r="0" l="0"/>
          <a:stretch/>
        </p:blipFill>
        <p:spPr>
          <a:xfrm>
            <a:off y="3810000" x="2209800"/>
            <a:ext cy="2076449" cx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3" name="Shape 483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86" name="Shape 486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Full Outer Join</a:t>
            </a: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y="1752600" x="0"/>
            <a:ext cy="41148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 branches and properties in the same city and any unmatched branches or properties.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SELECT b.*, p.*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FROM Branch1 b FULL JOIN PropertyForRent1 p ON b.bCity = p.pCity;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</p:txBody>
      </p:sp>
      <p:pic>
        <p:nvPicPr>
          <p:cNvPr id="488" name="Shape 48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114800" x="1752600"/>
            <a:ext cy="2057400" cx="62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4" name="Shape 494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97" name="Shape 497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Full Outer Join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y="1752600" x="152400"/>
            <a:ext cy="4114800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Includes rows that are unmatched in both tables.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Unmatched columns are filled with NULLs. </a:t>
            </a:r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3">
            <a:alphaModFix/>
          </a:blip>
          <a:srcRect t="16044" b="0" r="0" l="0"/>
          <a:stretch/>
        </p:blipFill>
        <p:spPr>
          <a:xfrm>
            <a:off y="3429000" x="2362200"/>
            <a:ext cy="2392361" cx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5" name="Shape 50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08" name="Shape 508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EXISTS and NOT EXISTS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y="1676400" x="0"/>
            <a:ext cy="41148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EXISTS and NOT EXISTS are for use only with subqueries. </a:t>
            </a:r>
          </a:p>
          <a:p>
            <a:pPr algn="just" rtl="0" lvl="1" marR="0" indent="-298450" marL="908050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Produce a simple true/false result. </a:t>
            </a:r>
          </a:p>
          <a:p>
            <a:pPr algn="just" rtl="0" lvl="1" marR="0" indent="-298450" marL="908050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True if and only if there exists at least one row in the result table returned by subquery.</a:t>
            </a:r>
          </a:p>
          <a:p>
            <a:pPr algn="just" rtl="0" lvl="1" marR="0" indent="-298450" marL="908050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False if subquery returns an empty result table. </a:t>
            </a:r>
          </a:p>
          <a:p>
            <a:pPr algn="just" rtl="0" lvl="1" marR="0" indent="-298450" marL="908050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 EXISTS is the opposite of EXISTS.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y="304800" x="731837"/>
            <a:ext cy="1216024" cx="78438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Subquery with Equality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676400" x="152400"/>
            <a:ext cy="3581399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 staff who work in branch at ‘163 Main St’.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SELECT staffNo, fName, lName, position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FROM Staff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WHERE branchNo =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2895600" x="4648200"/>
            <a:ext cy="703262" cx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46025" rIns="92075" lIns="92075" tIns="46025" anchor="t" anchorCtr="0">
            <a:noAutofit/>
          </a:bodyPr>
          <a:lstStyle/>
          <a:p>
            <a:pPr algn="l" rtl="0" lv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6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operator : =, &lt;,&gt;,&lt;=, &gt;=, &lt;&gt;</a:t>
            </a:r>
          </a:p>
          <a:p>
            <a:pPr algn="l" rtl="0" lvl="0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6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WHERE or HAVING clause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t="28355" b="60069" r="54263" l="16720"/>
          <a:stretch/>
        </p:blipFill>
        <p:spPr>
          <a:xfrm>
            <a:off y="5181600" x="4953000"/>
            <a:ext cy="1676399" cx="419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t="40046" b="47337" r="38688" l="16720"/>
          <a:stretch/>
        </p:blipFill>
        <p:spPr>
          <a:xfrm>
            <a:off y="4724400" x="0"/>
            <a:ext cy="2133599" cx="50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5" name="Shape 51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18" name="Shape 518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EXISTS and NOT EXISTS</a:t>
            </a: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y="1752600" x="381000"/>
            <a:ext cy="4114800" cx="861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(NOT) EXISTS check only for existence or non-existence of rows in the subquery result table, subquery can contain any number of columns. </a:t>
            </a:r>
          </a:p>
          <a:p>
            <a:pPr algn="just" rtl="0" lvl="1" marR="0" indent="-2857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Common for subqueries following (NOT) EXISTS to be of the form:</a:t>
            </a:r>
          </a:p>
          <a:p>
            <a:pPr algn="just" rtl="0" lvl="1" marR="0" indent="-2857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(SELECT *  FROM...)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5" name="Shape 52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28" name="Shape 528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Query using EXISTS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y="1676400" x="304800"/>
            <a:ext cy="41148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all staff who work in a London branch.</a:t>
            </a:r>
          </a:p>
          <a:p>
            <a:pPr algn="just" rtl="0" lvl="0" marR="0" indent="-304800" marL="469900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SELECT staffNo, fName, lName, position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FROM Staff s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WHERE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5" name="Shape 53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38" name="Shape 538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Query using EXISTS</a:t>
            </a:r>
          </a:p>
        </p:txBody>
      </p:sp>
      <p:pic>
        <p:nvPicPr>
          <p:cNvPr id="539" name="Shape 539"/>
          <p:cNvPicPr preferRelativeResize="0"/>
          <p:nvPr/>
        </p:nvPicPr>
        <p:blipFill rotWithShape="1">
          <a:blip r:embed="rId3">
            <a:alphaModFix/>
          </a:blip>
          <a:srcRect t="23718" b="0" r="0" l="0"/>
          <a:stretch/>
        </p:blipFill>
        <p:spPr>
          <a:xfrm>
            <a:off y="2362200" x="1905000"/>
            <a:ext cy="1960561" cx="51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5" name="Shape 54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48" name="Shape 548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Query using EXISTS</a:t>
            </a:r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y="1676400" x="152400"/>
            <a:ext cy="4190999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Note, search condition s.branchNo = b.branchNo is necessary to consider correct branch record for each member of staff.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omitted, would get all staff records listed out because subquery:</a:t>
            </a:r>
          </a:p>
          <a:p>
            <a:pPr algn="just" rtl="0" lvl="0" marR="0" indent="-304800" marL="469900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* FROM Branch WHERE city=‘London’</a:t>
            </a:r>
          </a:p>
          <a:p>
            <a:pPr algn="just" rtl="0" lvl="0" marR="0" indent="-336550" marL="469900">
              <a:lnSpc>
                <a:spcPct val="75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would always be true and query would be:</a:t>
            </a:r>
          </a:p>
          <a:p>
            <a:pPr algn="just" rtl="0" lvl="0" marR="0" indent="-304800" marL="469900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staffNo, fName, lName, position FROM Staff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true;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58" name="Shape 558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Query using EXISTS</a:t>
            </a: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y="1752600" x="152400"/>
            <a:ext cy="41148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304800" marL="46990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Could also write this query using join construct:</a:t>
            </a:r>
          </a:p>
          <a:p>
            <a:pPr algn="just" rtl="0" lvl="1" marR="0" indent="-273050" marL="908050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staffNo, fName, lName, position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Staff s, Branch b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s.branchNo = b.branchNo AND 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city = ‘London’;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5" name="Shape 56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68" name="Shape 568"/>
          <p:cNvSpPr txBox="1"/>
          <p:nvPr>
            <p:ph type="title"/>
          </p:nvPr>
        </p:nvSpPr>
        <p:spPr>
          <a:xfrm>
            <a:off y="914400" x="152400"/>
            <a:ext cy="533399" cx="861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28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Union, Intersect, and Difference (Except)</a:t>
            </a: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y="1828800" x="152400"/>
            <a:ext cy="4114800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use normal set operations of Union, Intersection, and Difference to combine results of two or more queries into a single result table.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sng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Union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two tables, A and B, is a table containing all rows in either A or B or both.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sng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Intersection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 table containing all rows common to both A and B.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sng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Difference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 table containing all rows in A but not in B.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tables must be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union compatible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5" name="Shape 57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78" name="Shape 578"/>
          <p:cNvSpPr txBox="1"/>
          <p:nvPr>
            <p:ph type="title"/>
          </p:nvPr>
        </p:nvSpPr>
        <p:spPr>
          <a:xfrm>
            <a:off y="838200" x="304800"/>
            <a:ext cy="533399" cx="8534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28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Union, Intersect, and Difference (Except)</a:t>
            </a:r>
          </a:p>
        </p:txBody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y="1752600" x="304800"/>
            <a:ext cy="41148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Format of set operator clause in each case is:</a:t>
            </a:r>
          </a:p>
          <a:p>
            <a:pPr algn="just" rtl="0" lvl="1" marR="0" indent="-2857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[ALL] [CORRESPONDING [BY {column1 [, ...]}]]</a:t>
            </a:r>
          </a:p>
          <a:p>
            <a:pPr algn="just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CORRESPONDING BY is specified, set operation performed on the named column(s).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CORRESPONDING is specified but not BY clause, operation is performed on common columns.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ALL specified, result can include duplicate rows.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4" name="Shape 5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5" name="Shape 58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88" name="Shape 588"/>
          <p:cNvSpPr txBox="1"/>
          <p:nvPr>
            <p:ph type="title"/>
          </p:nvPr>
        </p:nvSpPr>
        <p:spPr>
          <a:xfrm>
            <a:off y="838200" x="381000"/>
            <a:ext cy="533399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28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Union, Intersect, and Difference (Except)</a:t>
            </a:r>
          </a:p>
        </p:txBody>
      </p:sp>
      <p:pic>
        <p:nvPicPr>
          <p:cNvPr id="589" name="Shape 58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514600" x="1295400"/>
            <a:ext cy="3155950" cx="64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5" name="Shape 59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98" name="Shape 598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UNION</a:t>
            </a:r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y="1752600" x="304800"/>
            <a:ext cy="4114800" cx="861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 all cities where there is either a branch office or  a property.</a:t>
            </a:r>
          </a:p>
          <a:p>
            <a:pPr algn="just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</a:p>
        </p:txBody>
      </p:sp>
      <p:pic>
        <p:nvPicPr>
          <p:cNvPr id="600" name="Shape 600"/>
          <p:cNvPicPr preferRelativeResize="0"/>
          <p:nvPr/>
        </p:nvPicPr>
        <p:blipFill rotWithShape="1">
          <a:blip r:embed="rId3">
            <a:alphaModFix/>
          </a:blip>
          <a:srcRect t="28355" b="60069" r="54263" l="16720"/>
          <a:stretch/>
        </p:blipFill>
        <p:spPr>
          <a:xfrm>
            <a:off y="0" x="4859337"/>
            <a:ext cy="1676399" cx="42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Shape 601"/>
          <p:cNvPicPr preferRelativeResize="0"/>
          <p:nvPr/>
        </p:nvPicPr>
        <p:blipFill rotWithShape="1">
          <a:blip r:embed="rId4">
            <a:alphaModFix/>
          </a:blip>
          <a:srcRect t="52893" b="34490" r="22294" l="17212"/>
          <a:stretch/>
        </p:blipFill>
        <p:spPr>
          <a:xfrm>
            <a:off y="4724400" x="2743200"/>
            <a:ext cy="2133599" cx="640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6" name="Shape 6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7" name="Shape 60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10" name="Shape 610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UNION</a:t>
            </a: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y="1752600" x="381000"/>
            <a:ext cy="4114800" cx="7696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-438150" marL="908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</a:p>
          <a:p>
            <a:pPr algn="l" rtl="0" lvl="1" marR="0" indent="-273050" marL="908050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(SELECT *</a:t>
            </a:r>
            <a:b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FROM Branch</a:t>
            </a:r>
            <a:b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WHERE city IS NOT NULL)</a:t>
            </a:r>
            <a:b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UNION CORRESPONDING BY city</a:t>
            </a:r>
            <a:b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(SELECT *</a:t>
            </a:r>
            <a:b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FROM PropertyForRent</a:t>
            </a:r>
            <a:b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WHERE city IS NOT NULL);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y="304800" x="731837"/>
            <a:ext cy="1216024" cx="78438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Subquery with Equality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676400" x="0"/>
            <a:ext cy="44958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 SELECT finds branch number for branch at ‘163 Main St’ (‘B003’).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Outer SELECT then retrieves details of all staff who work at this branch.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Outer SELECT then becomes:</a:t>
            </a:r>
          </a:p>
          <a:p>
            <a:pPr algn="just" rtl="0" lvl="1" marR="0" indent="-4381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SELECT staffNo, fName, lName, position</a:t>
            </a:r>
          </a:p>
          <a:p>
            <a:pPr algn="just" rtl="0" lvl="2" marR="0" indent="-403225" marL="1304925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Staff</a:t>
            </a:r>
          </a:p>
          <a:p>
            <a:pPr algn="just" rtl="0" lvl="2" marR="0" indent="-403225" marL="1304925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branchNo = ‘B003’;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6" name="Shape 6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7" name="Shape 61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20" name="Shape 620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UNION</a:t>
            </a:r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y="1676400" x="304800"/>
            <a:ext cy="41909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Produces result tables from both queries and merges both tables together, with duplicate rows removed.</a:t>
            </a:r>
          </a:p>
        </p:txBody>
      </p:sp>
      <p:pic>
        <p:nvPicPr>
          <p:cNvPr id="622" name="Shape 622"/>
          <p:cNvPicPr preferRelativeResize="0"/>
          <p:nvPr/>
        </p:nvPicPr>
        <p:blipFill rotWithShape="1">
          <a:blip r:embed="rId3">
            <a:alphaModFix/>
          </a:blip>
          <a:srcRect t="14642" b="0" r="52000" l="0"/>
          <a:stretch/>
        </p:blipFill>
        <p:spPr>
          <a:xfrm>
            <a:off y="3886200" x="3048000"/>
            <a:ext cy="2220911" cx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8" name="Shape 628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31" name="Shape 631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INTERSECT</a:t>
            </a:r>
          </a:p>
        </p:txBody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y="1752600" x="228600"/>
            <a:ext cy="4114800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 all cities where there is both a branch office and a property.</a:t>
            </a:r>
          </a:p>
          <a:p>
            <a:pPr algn="just" rtl="0" lvl="0" marR="0" indent="-3175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</p:txBody>
      </p:sp>
      <p:pic>
        <p:nvPicPr>
          <p:cNvPr id="633" name="Shape 633"/>
          <p:cNvPicPr preferRelativeResize="0"/>
          <p:nvPr/>
        </p:nvPicPr>
        <p:blipFill rotWithShape="1">
          <a:blip r:embed="rId3">
            <a:alphaModFix/>
          </a:blip>
          <a:srcRect t="28355" b="60069" r="54263" l="16720"/>
          <a:stretch/>
        </p:blipFill>
        <p:spPr>
          <a:xfrm>
            <a:off y="0" x="5249862"/>
            <a:ext cy="1524000" cx="389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Shape 634"/>
          <p:cNvPicPr preferRelativeResize="0"/>
          <p:nvPr/>
        </p:nvPicPr>
        <p:blipFill rotWithShape="1">
          <a:blip r:embed="rId4">
            <a:alphaModFix/>
          </a:blip>
          <a:srcRect t="52893" b="34490" r="22294" l="17212"/>
          <a:stretch/>
        </p:blipFill>
        <p:spPr>
          <a:xfrm>
            <a:off y="4648200" x="2514600"/>
            <a:ext cy="2209799" cx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0" name="Shape 64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43" name="Shape 64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INTERSECT</a:t>
            </a:r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y="1676400" x="228600"/>
            <a:ext cy="41148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</a:p>
          <a:p>
            <a:pPr algn="just" rtl="0" lvl="1" marR="0" indent="-273050" marL="908050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(SELECT * FROM Branch)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INTERSECT CORRESPONDING BY city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(SELECT * FROM PropertyForRent);</a:t>
            </a:r>
          </a:p>
        </p:txBody>
      </p:sp>
      <p:pic>
        <p:nvPicPr>
          <p:cNvPr id="645" name="Shape 645"/>
          <p:cNvPicPr preferRelativeResize="0"/>
          <p:nvPr/>
        </p:nvPicPr>
        <p:blipFill rotWithShape="1">
          <a:blip r:embed="rId3">
            <a:alphaModFix/>
          </a:blip>
          <a:srcRect t="20527" b="0" r="54167" l="0"/>
          <a:stretch/>
        </p:blipFill>
        <p:spPr>
          <a:xfrm>
            <a:off y="4267200" x="3505200"/>
            <a:ext cy="1770061" cx="16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0" name="Shape 6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1" name="Shape 651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54" name="Shape 654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INTERSECT</a:t>
            </a:r>
          </a:p>
        </p:txBody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y="1752600" x="228600"/>
            <a:ext cy="41148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Could rewrite this query without INTERSECT operator:</a:t>
            </a:r>
          </a:p>
          <a:p>
            <a:pPr algn="just" rtl="0" lvl="1" marR="0" indent="-298450" marL="908050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3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b.city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3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FROM Branch b PropertyForRent p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3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WHERE b.city = p.city;</a:t>
            </a:r>
          </a:p>
          <a:p>
            <a:pPr algn="just" rtl="0" lvl="0" marR="0" indent="-469900" marL="469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Or: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3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SELECT DISTINCT city FROM Branch b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3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WHERE EXISTS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3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(SELECT * FROM PropertyForRent p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3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WHERE p.city = b.city);</a:t>
            </a:r>
          </a:p>
          <a:p>
            <a:pPr algn="l" rtl="0" lvl="0" marR="0" indent="-323850" marL="469900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3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0" name="Shape 6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1" name="Shape 661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64" name="Shape 664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EXCEPT</a:t>
            </a:r>
          </a:p>
        </p:txBody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y="1676400" x="228600"/>
            <a:ext cy="4114800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 of all cities where there is a branch office but no  properties.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(SELECT city FROM Branch)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(SELECT city FROM PropertyForRent);</a:t>
            </a:r>
          </a:p>
          <a:p>
            <a:pPr algn="just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</a:p>
          <a:p>
            <a:pPr algn="just" rtl="0" lvl="1" marR="0" indent="-2857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(SELECT * FROM Branch)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 CORRESPONDING BY city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(SELECT * FROM PropertyForRent);</a:t>
            </a:r>
          </a:p>
          <a:p>
            <a:pPr algn="l" rtl="0" lvl="0" marR="0" indent="-342900" marL="4699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6" name="Shape 666"/>
          <p:cNvPicPr preferRelativeResize="0"/>
          <p:nvPr/>
        </p:nvPicPr>
        <p:blipFill rotWithShape="1">
          <a:blip r:embed="rId3">
            <a:alphaModFix/>
          </a:blip>
          <a:srcRect t="24678" b="0" r="51852" l="0"/>
          <a:stretch/>
        </p:blipFill>
        <p:spPr>
          <a:xfrm>
            <a:off y="2438400" x="7086600"/>
            <a:ext cy="1395411" cx="99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Shape 667"/>
          <p:cNvPicPr preferRelativeResize="0"/>
          <p:nvPr/>
        </p:nvPicPr>
        <p:blipFill rotWithShape="1">
          <a:blip r:embed="rId4">
            <a:alphaModFix/>
          </a:blip>
          <a:srcRect t="28355" b="60069" r="54263" l="16720"/>
          <a:stretch/>
        </p:blipFill>
        <p:spPr>
          <a:xfrm>
            <a:off y="0" x="5054600"/>
            <a:ext cy="1600199" cx="408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Shape 668"/>
          <p:cNvPicPr preferRelativeResize="0"/>
          <p:nvPr/>
        </p:nvPicPr>
        <p:blipFill rotWithShape="1">
          <a:blip r:embed="rId5">
            <a:alphaModFix/>
          </a:blip>
          <a:srcRect t="52893" b="34490" r="22294" l="17212"/>
          <a:stretch/>
        </p:blipFill>
        <p:spPr>
          <a:xfrm>
            <a:off y="5080000" x="3810000"/>
            <a:ext cy="1778000" cx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3" name="Shape 6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4" name="Shape 674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77" name="Shape 677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EXCEPT</a:t>
            </a:r>
          </a:p>
        </p:txBody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y="1752600" x="152400"/>
            <a:ext cy="41148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Could rewrite this query without EXCEPT:</a:t>
            </a:r>
          </a:p>
          <a:p>
            <a:pPr algn="just" rtl="0" lvl="1" marR="0" indent="-2857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3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DISTINCT city FROM Branch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3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WHERE city NOT IN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3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(SELECT city FROM PropertyForRent);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</a:p>
          <a:p>
            <a:pPr algn="just" rtl="0" lvl="1" marR="0" indent="-2857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3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DISTINCT city FROM Branch b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3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WHERE NOT EXISTS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3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(SELECT * FROM PropertyForRent p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3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WHERE p.city = b.city);</a:t>
            </a:r>
          </a:p>
          <a:p>
            <a:pPr algn="l" rtl="0" lvl="0" marR="0" indent="-323850" marL="469900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3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3" name="Shape 6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4" name="Shape 684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87" name="Shape 687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</a:t>
            </a:r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y="1676400" x="152400"/>
            <a:ext cy="41148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INSERT INTO TableName [ (columnList) ]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VALUES (dataValueList)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columnList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optional; if omitted, SQL assumes a list of all columns in their original CREATE TABLE order.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Any columns omitted must have been declared as NULL when table was created, unless DEFAULT was specified when creating the column.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3" name="Shape 6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4" name="Shape 694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97" name="Shape 697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</a:t>
            </a:r>
          </a:p>
        </p:txBody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y="1676400" x="0"/>
            <a:ext cy="44958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dataValueList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must match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columnList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 follows: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items in each list must be the same;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must be direct correspondence in position of items in two lists;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type of each item in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dataValueList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must be compatible with data type of the corresponding column.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4" name="Shape 704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707" name="Shape 707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 … VALUES</a:t>
            </a:r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y="1676400" x="152400"/>
            <a:ext cy="4114800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a new row into Staff table supplying data for all columns.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INTO Staff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VALUES (‘SG16’, ‘Alan’, ‘Brown’, ‘Assistant’, ‘M’, Date‘1957-05-25’, 8300, ‘B003’);</a:t>
            </a:r>
          </a:p>
          <a:p>
            <a:pPr algn="l" rtl="0" lvl="0" marR="0" indent="-317500" marL="4699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09" name="Shape 709"/>
          <p:cNvPicPr preferRelativeResize="0"/>
          <p:nvPr/>
        </p:nvPicPr>
        <p:blipFill rotWithShape="1">
          <a:blip r:embed="rId3">
            <a:alphaModFix/>
          </a:blip>
          <a:srcRect t="40046" b="47337" r="38688" l="16720"/>
          <a:stretch/>
        </p:blipFill>
        <p:spPr>
          <a:xfrm>
            <a:off y="4419600" x="1371600"/>
            <a:ext cy="2412999" cx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4" name="Shape 7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5" name="Shape 71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718" name="Shape 718"/>
          <p:cNvSpPr txBox="1"/>
          <p:nvPr>
            <p:ph type="title"/>
          </p:nvPr>
        </p:nvSpPr>
        <p:spPr>
          <a:xfrm>
            <a:off y="381000" x="76200"/>
            <a:ext cy="762000" cx="4495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24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 using Defaults</a:t>
            </a:r>
          </a:p>
        </p:txBody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y="1676400" x="152400"/>
            <a:ext cy="41148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algn="just" rtl="0" lvl="0" marR="0" indent="-469900" marL="469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a new row into Staff table supplying data for all mandatory columns.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INTO Staff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(staffNo, fName, lName, </a:t>
            </a:r>
          </a:p>
          <a:p>
            <a:pPr algn="just" rtl="0" lvl="1" marR="0" indent="-438150" marL="90805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position, salary, branchNo)</a:t>
            </a:r>
          </a:p>
          <a:p>
            <a:pPr algn="just" rtl="0" lvl="1" marR="0" indent="-438150" marL="90805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VALUES (‘SG44’, ‘Anne’, ‘Jones’, </a:t>
            </a:r>
          </a:p>
          <a:p>
            <a:pPr algn="just" rtl="0" lvl="1" marR="0" indent="-438150" marL="90805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‘Assistant’, 8100, ‘B003’);</a:t>
            </a:r>
          </a:p>
          <a:p>
            <a:pPr algn="just" rtl="0" lvl="0" marR="0" indent="-469900" marL="46990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1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</a:p>
          <a:p>
            <a:pPr algn="just" rtl="0" lvl="1" marR="0" indent="-438150" marL="90805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INTO Staff</a:t>
            </a:r>
          </a:p>
          <a:p>
            <a:pPr algn="just" rtl="0" lvl="1" marR="0" indent="-438150" marL="90805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VALUES (‘SG44’, ‘Anne’, ‘Jones’, ‘Assistant’, NULL,</a:t>
            </a:r>
          </a:p>
          <a:p>
            <a:pPr algn="just" rtl="0" lvl="1" marR="0" indent="-438150" marL="90805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NULL, 8100, ‘B003’);</a:t>
            </a:r>
          </a:p>
          <a:p>
            <a:pPr algn="l" rtl="0" lvl="0" marR="0" indent="-330200" marL="46990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20" name="Shape 720"/>
          <p:cNvPicPr preferRelativeResize="0"/>
          <p:nvPr/>
        </p:nvPicPr>
        <p:blipFill rotWithShape="1">
          <a:blip r:embed="rId3">
            <a:alphaModFix/>
          </a:blip>
          <a:srcRect t="40046" b="47337" r="38688" l="16720"/>
          <a:stretch/>
        </p:blipFill>
        <p:spPr>
          <a:xfrm>
            <a:off y="0" x="4389437"/>
            <a:ext cy="1981199" cx="475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y="304800" x="731837"/>
            <a:ext cy="1216024" cx="78438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Subquery with Equality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t="17185" b="0" r="0" l="0"/>
          <a:stretch/>
        </p:blipFill>
        <p:spPr>
          <a:xfrm>
            <a:off y="1981200" x="914400"/>
            <a:ext cy="3124199" cx="68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5" name="Shape 7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6" name="Shape 72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729" name="Shape 72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 … SELECT</a:t>
            </a:r>
          </a:p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y="1752600" x="304800"/>
            <a:ext cy="41148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form of INSERT allows multiple rows to be copied from one or more tables to another:</a:t>
            </a:r>
          </a:p>
          <a:p>
            <a:pPr algn="just" rtl="0" lvl="0" marR="0" indent="-3175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INSERT INTO TableName [ (columnList) ]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SELECT ...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5" name="Shape 7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6" name="Shape 73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739" name="Shape 73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 … SELECT</a:t>
            </a:r>
          </a:p>
        </p:txBody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y="1752600" x="0"/>
            <a:ext cy="4114800" cx="891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Assume there is a table StaffPropCount that contains names of staff and number of properties they manage:</a:t>
            </a:r>
          </a:p>
          <a:p>
            <a:pPr algn="just" rtl="0" lvl="1" marR="0" indent="-2857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StaffPropCount(</a:t>
            </a:r>
            <a:r>
              <a:rPr strike="noStrike" u="sng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staffNo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fName, lName, propCnt)</a:t>
            </a:r>
          </a:p>
          <a:p>
            <a:pPr algn="just" rtl="0" lvl="0" marR="0" indent="-292100" marL="469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8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Populate StaffPropCount using Staff and PropertyForRent tables.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5" name="Shape 7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6" name="Shape 74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749" name="Shape 74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 … SELECT</a:t>
            </a:r>
          </a:p>
        </p:txBody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y="1752600" x="228600"/>
            <a:ext cy="4572000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1" marR="0" indent="-438150" marL="9080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INTO StaffPropCount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(SELECT s.staffNo, fName, lName, COUNT(*)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FROM Staff s, PropertyForRent p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WHERE s.staffNo = p.staffNo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GROUP BY s.staffNo, fName, lName)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UNION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(SELECT staffNo, fName, lName, 0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FROM Staff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WHERE staffNo NOT IN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(SELECT DISTINCT staffNo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	FROM PropertyForRent));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5" name="Shape 7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6" name="Shape 75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759" name="Shape 75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 … SELECT</a:t>
            </a:r>
          </a:p>
        </p:txBody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y="1371600" x="533400"/>
            <a:ext cy="42671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3655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336550" marL="46990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336550" marL="46990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336550" marL="46990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336550" marL="46990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336550" marL="46990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336550" marL="46990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336550" marL="46990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336550" marL="46990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second part of UNION is omitted, excludes those staff who currently do not manage any properties. </a:t>
            </a:r>
          </a:p>
        </p:txBody>
      </p:sp>
      <p:pic>
        <p:nvPicPr>
          <p:cNvPr id="761" name="Shape 761"/>
          <p:cNvPicPr preferRelativeResize="0"/>
          <p:nvPr/>
        </p:nvPicPr>
        <p:blipFill rotWithShape="1">
          <a:blip r:embed="rId3">
            <a:alphaModFix/>
          </a:blip>
          <a:srcRect t="13939" b="0" r="0" l="0"/>
          <a:stretch/>
        </p:blipFill>
        <p:spPr>
          <a:xfrm>
            <a:off y="1752600" x="2667000"/>
            <a:ext cy="2822574" cx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6" name="Shape 7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7" name="Shape 76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770" name="Shape 770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UPDATE</a:t>
            </a:r>
          </a:p>
        </p:txBody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y="1676400" x="228600"/>
            <a:ext cy="41148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1" marR="0" indent="-438150" marL="908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UPDATE TableName 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columnName1 = dataValue1 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[, columnName2 = dataValue2...]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[WHERE searchCondition]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TableName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a name of a base table or an updatable view.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clause specifies names of one or more columns that are to be updated. 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6" name="Shape 7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7" name="Shape 77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780" name="Shape 780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UPDATE</a:t>
            </a:r>
          </a:p>
        </p:txBody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y="1752600" x="228600"/>
            <a:ext cy="41148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clause is optional: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omitted, named columns are updated for all rows in table;</a:t>
            </a:r>
          </a:p>
          <a:p>
            <a:pPr algn="just" rtl="0" lvl="1" marR="0" indent="-2730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specified, only those rows that satisfy </a:t>
            </a:r>
            <a:r>
              <a:rPr strike="noStrike" u="none" b="1" cap="none" baseline="0" sz="26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searchCondition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are updated. </a:t>
            </a:r>
          </a:p>
          <a:p>
            <a:pPr algn="just" rtl="0" lvl="1" marR="0" indent="-2730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dataValue(s)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must be compatible with data type for the corresponding column.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6" name="Shape 7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7" name="Shape 78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789" name="Shape 78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790" name="Shape 790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UPDATE All Rows</a:t>
            </a:r>
          </a:p>
        </p:txBody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y="1752600" x="228600"/>
            <a:ext cy="4114800" cx="7696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 all staff a 3% pay increase.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6" name="Shape 7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7" name="Shape 79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798" name="Shape 79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799" name="Shape 79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800" name="Shape 800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0" cap="none" baseline="0" sz="34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Update Specific Rows</a:t>
            </a:r>
          </a:p>
        </p:txBody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y="1752600" x="566737"/>
            <a:ext cy="4267199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 all Managers a 5% pay increase.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6" name="Shape 8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7" name="Shape 80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809" name="Shape 80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810" name="Shape 810"/>
          <p:cNvSpPr txBox="1"/>
          <p:nvPr>
            <p:ph type="title"/>
          </p:nvPr>
        </p:nvSpPr>
        <p:spPr>
          <a:xfrm>
            <a:off y="304800" x="652462"/>
            <a:ext cy="1216024" cx="7923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UPDATE Multiple Columns</a:t>
            </a:r>
          </a:p>
        </p:txBody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y="1752600" x="304800"/>
            <a:ext cy="41148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Promote David Ford (staffNo=‘SG14’) to Manager and change his salary to $18,000.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6" name="Shape 8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7" name="Shape 81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820" name="Shape 820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DELETE</a:t>
            </a:r>
          </a:p>
        </p:txBody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y="1752600" x="304800"/>
            <a:ext cy="3340100" cx="861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1" marR="0" indent="-438150" marL="908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DELETE FROM TableName 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[WHERE searchCondition]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6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TableName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name of a base table or an updatable view.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6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searchCondition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optional; if omitted, all rows are deleted from the table. This does not delete the table. If </a:t>
            </a:r>
            <a:r>
              <a:rPr strike="noStrike" u="none" b="1" cap="none" baseline="0" sz="2600" lang="en-US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search_condition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specified, only those rows that satisfy condition are deleted.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y="304800" x="731837"/>
            <a:ext cy="1216024" cx="78438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Subquery with Aggregate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676400" x="152400"/>
            <a:ext cy="41148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 all staff whose salary is greater than the average salary, and show by how much.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staffNo, fName, lName, position, 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Staff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6" name="Shape 8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7" name="Shape 82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828" name="Shape 82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830" name="Shape 830"/>
          <p:cNvSpPr txBox="1"/>
          <p:nvPr>
            <p:ph type="title"/>
          </p:nvPr>
        </p:nvSpPr>
        <p:spPr>
          <a:xfrm>
            <a:off y="304800" x="652462"/>
            <a:ext cy="1216024" cx="7923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DELETE Specific Rows</a:t>
            </a:r>
          </a:p>
        </p:txBody>
      </p:sp>
      <p:sp>
        <p:nvSpPr>
          <p:cNvPr id="831" name="Shape 831"/>
          <p:cNvSpPr txBox="1"/>
          <p:nvPr>
            <p:ph idx="1" type="body"/>
          </p:nvPr>
        </p:nvSpPr>
        <p:spPr>
          <a:xfrm>
            <a:off y="1676400" x="304800"/>
            <a:ext cy="41148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Delete all viewings that relate to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property PG4.</a:t>
            </a:r>
          </a:p>
          <a:p>
            <a:pPr algn="just" rtl="0" lvl="0" marR="0" indent="-304800" marL="469900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Delete all records from the Viewing table.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y="304800" x="731837"/>
            <a:ext cy="1216024" cx="78438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Subquery with Aggregate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676400" x="0"/>
            <a:ext cy="41148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Cannot write ‘WHERE salary &gt; AVG(salary)’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Instead, use subquery to find average salary (17000), and then use outer SELECT to find those staff with salary greater than this: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staffNo, fName, lName, position, 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salary – 17000 As salDiff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Staff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salary &gt; 17000;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t="0" b="42193" r="0" l="0"/>
          <a:stretch/>
        </p:blipFill>
        <p:spPr>
          <a:xfrm>
            <a:off y="4314825" x="4876800"/>
            <a:ext cy="2543174" cx="4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11/12/2014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y="304800" x="731837"/>
            <a:ext cy="1216024" cx="78438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Subquery with Aggregate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t="16842" b="0" r="0" l="0"/>
          <a:stretch/>
        </p:blipFill>
        <p:spPr>
          <a:xfrm>
            <a:off y="2057400" x="1828800"/>
            <a:ext cy="2257425" cx="60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66FF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5CE7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rofile">
  <a:themeElements>
    <a:clrScheme name="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66FF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5CE7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