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28"/>
  </p:notesMasterIdLst>
  <p:sldIdLst>
    <p:sldId id="256" r:id="rId2"/>
    <p:sldId id="434" r:id="rId3"/>
    <p:sldId id="421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65" r:id="rId14"/>
    <p:sldId id="474" r:id="rId15"/>
    <p:sldId id="461" r:id="rId16"/>
    <p:sldId id="466" r:id="rId17"/>
    <p:sldId id="469" r:id="rId18"/>
    <p:sldId id="435" r:id="rId19"/>
    <p:sldId id="468" r:id="rId20"/>
    <p:sldId id="464" r:id="rId21"/>
    <p:sldId id="463" r:id="rId22"/>
    <p:sldId id="467" r:id="rId23"/>
    <p:sldId id="470" r:id="rId24"/>
    <p:sldId id="471" r:id="rId25"/>
    <p:sldId id="473" r:id="rId26"/>
    <p:sldId id="4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6405"/>
  </p:normalViewPr>
  <p:slideViewPr>
    <p:cSldViewPr snapToGrid="0">
      <p:cViewPr varScale="1">
        <p:scale>
          <a:sx n="73" d="100"/>
          <a:sy n="73" d="100"/>
        </p:scale>
        <p:origin x="5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460D-0E6C-44B4-936E-677A57BB812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669-0A2A-4E28-BF71-471D2C82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9669-0A2A-4E28-BF71-471D2C824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1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14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1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8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E2083D9-9674-4CF4-AC56-8A96B7AFB13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C79FBF3-F51E-4DD8-87D7-DAFBDA9C65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A0D3-6AC6-4260-9916-42C51E38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42" y="4736036"/>
            <a:ext cx="4544720" cy="223061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Center Surround</a:t>
            </a:r>
            <a:br>
              <a:rPr lang="en-US" sz="6000" dirty="0"/>
            </a:br>
            <a:r>
              <a:rPr lang="en-US" sz="6000" dirty="0"/>
              <a:t>Research Update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FE31-FFB0-4850-BEAB-E1D73D15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621" y="4986769"/>
            <a:ext cx="3200400" cy="1463040"/>
          </a:xfrm>
        </p:spPr>
        <p:txBody>
          <a:bodyPr>
            <a:normAutofit/>
          </a:bodyPr>
          <a:lstStyle/>
          <a:p>
            <a:r>
              <a:rPr lang="en-US" sz="2400" dirty="0"/>
              <a:t>Ian Cone</a:t>
            </a:r>
          </a:p>
          <a:p>
            <a:r>
              <a:rPr lang="en-US" sz="2400" dirty="0" err="1"/>
              <a:t>Shouval</a:t>
            </a:r>
            <a:r>
              <a:rPr lang="en-US" sz="2400" dirty="0"/>
              <a:t> Lab</a:t>
            </a:r>
          </a:p>
          <a:p>
            <a:r>
              <a:rPr lang="en-US" sz="2400" dirty="0"/>
              <a:t>10/30/20</a:t>
            </a:r>
          </a:p>
        </p:txBody>
      </p:sp>
      <p:pic>
        <p:nvPicPr>
          <p:cNvPr id="1028" name="Picture 4" descr="https://med.uth.edu/ooc/files/2017/01/UTH-McGov-MS-extra-horiz-2c.png">
            <a:extLst>
              <a:ext uri="{FF2B5EF4-FFF2-40B4-BE49-F238E27FC236}">
                <a16:creationId xmlns:a16="http://schemas.microsoft.com/office/drawing/2014/main" id="{76303B49-D15E-4E55-A0C5-CDE1A1EB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8" y="5198808"/>
            <a:ext cx="3128032" cy="5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i.rice.edu/sites/g/files/bxs626/f/eef70a4c-87ed-484a-8e09-056fd158e8a0.jpg">
            <a:extLst>
              <a:ext uri="{FF2B5EF4-FFF2-40B4-BE49-F238E27FC236}">
                <a16:creationId xmlns:a16="http://schemas.microsoft.com/office/drawing/2014/main" id="{E86C8653-162A-4361-8BE8-81CFEF59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30" y="5856849"/>
            <a:ext cx="2257427" cy="6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E242-B14A-45AC-922A-76A432FF5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953" y="4736036"/>
            <a:ext cx="350668" cy="204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D4D25-0F2D-4841-AF42-FD57A2BD7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909" y="5058703"/>
            <a:ext cx="809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example: MAGEE + Odor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Preceding an animal’s lap upon a given track, it is puffed/not puffed with a particular odor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artificial plateau potential is induced at a certain location on the track, for only one of the odors!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result is a “place + smell” cell, which behaves like a place field, but only on the selected odor track.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20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example: MAGEE + Odor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Preceding an animal’s lap upon a given track, it is puffed/not puffed with a particular odor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artificial plateau potential is induced at a certain location on the track, for only one of the odors!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result is a “place + smell” cell, which behaves like a place field, but only on the selected odor track.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14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Effective CPG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845201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Liquid state machines are often the go to tool for generation of complex and unique </a:t>
            </a:r>
            <a:r>
              <a:rPr lang="en-US" sz="2800" dirty="0" err="1"/>
              <a:t>spatio</a:t>
            </a:r>
            <a:r>
              <a:rPr lang="en-US" sz="2800" dirty="0"/>
              <a:t>-temporal signals for any given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However, a) their internal states are not robust to noise, and b) the learning rules used (backprop) are biologically unrealistic.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42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5899484-8A94-43DD-832B-24A06937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43" y="166254"/>
            <a:ext cx="6944031" cy="3036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9F754-6D5E-41EE-B701-307891E1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61" y="3202286"/>
            <a:ext cx="6967813" cy="30756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DA75005-B3D1-4BDE-867E-83A3B294058D}"/>
              </a:ext>
            </a:extLst>
          </p:cNvPr>
          <p:cNvSpPr txBox="1">
            <a:spLocks/>
          </p:cNvSpPr>
          <p:nvPr/>
        </p:nvSpPr>
        <p:spPr>
          <a:xfrm>
            <a:off x="240792" y="1167107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FBBD21-9686-4892-AD96-1F7F17398321}"/>
              </a:ext>
            </a:extLst>
          </p:cNvPr>
          <p:cNvSpPr txBox="1">
            <a:spLocks/>
          </p:cNvSpPr>
          <p:nvPr/>
        </p:nvSpPr>
        <p:spPr>
          <a:xfrm>
            <a:off x="95873" y="4184628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A-B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81D6B2-DEAA-420A-AFB7-E7A32F34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180" y="969819"/>
            <a:ext cx="3684526" cy="4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5899484-8A94-43DD-832B-24A06937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43" y="166254"/>
            <a:ext cx="6944031" cy="3036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9F754-6D5E-41EE-B701-307891E1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61" y="3202286"/>
            <a:ext cx="6967813" cy="30756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DA75005-B3D1-4BDE-867E-83A3B294058D}"/>
              </a:ext>
            </a:extLst>
          </p:cNvPr>
          <p:cNvSpPr txBox="1">
            <a:spLocks/>
          </p:cNvSpPr>
          <p:nvPr/>
        </p:nvSpPr>
        <p:spPr>
          <a:xfrm>
            <a:off x="240792" y="1167107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FBBD21-9686-4892-AD96-1F7F17398321}"/>
              </a:ext>
            </a:extLst>
          </p:cNvPr>
          <p:cNvSpPr txBox="1">
            <a:spLocks/>
          </p:cNvSpPr>
          <p:nvPr/>
        </p:nvSpPr>
        <p:spPr>
          <a:xfrm>
            <a:off x="95873" y="4184628"/>
            <a:ext cx="873945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A-B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81D6B2-DEAA-420A-AFB7-E7A32F34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180" y="969819"/>
            <a:ext cx="3684526" cy="4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PostSynaptic</a:t>
            </a:r>
            <a:r>
              <a:rPr lang="en-US" dirty="0"/>
              <a:t> Voltage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3C5C2-24B5-4F93-A3B4-45348BEA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39" y="3307080"/>
            <a:ext cx="4001438" cy="1160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6657B-9EA3-4FD4-8E43-E405621D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83" y="2425065"/>
            <a:ext cx="4657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Presynaptic, weight-dependent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EA9DB-2990-47B2-BE98-0B5D994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2125219"/>
            <a:ext cx="4924425" cy="2647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AAE7B-899D-4798-8F04-31EB30D7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97" y="2200516"/>
            <a:ext cx="3884178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LTP and LTD associated traces are activated by presynaptic activity and decay in its absence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37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Presynaptic, weight-dependent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EA9DB-2990-47B2-BE98-0B5D994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2125219"/>
            <a:ext cx="4924425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BB77F-B949-48AB-AF98-C0F1EBD9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08" y="2586217"/>
            <a:ext cx="5697311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Instructive Signal and 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977" y="1892495"/>
            <a:ext cx="456473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Weight modified versions TW favor LTD as weights are large and LTP as weights are small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“Instructive signal” from plateau potential acts as reward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Weights are updated in the presence of the instructive signal as LTP-LTD (both weight modified)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24B0C-FFA6-4A68-9020-65302AFE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31" y="4147834"/>
            <a:ext cx="4422693" cy="950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0A371-CEEA-4306-A5CE-F29AE6A9F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68"/>
          <a:stretch/>
        </p:blipFill>
        <p:spPr>
          <a:xfrm>
            <a:off x="740173" y="5247335"/>
            <a:ext cx="5743520" cy="131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778E3-ABDD-4143-8AD8-67B6C451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547" y="1892495"/>
            <a:ext cx="3628807" cy="20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6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Instructive Signal and Weight updates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50B23-51BD-43A8-89C7-53C7D586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38" y="2299062"/>
            <a:ext cx="5549770" cy="3344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9B7F9-42BC-475D-9F3E-8BFAE033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31" y="4147834"/>
            <a:ext cx="4422693" cy="950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255C1-53E8-42BB-9295-52C631D76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68"/>
          <a:stretch/>
        </p:blipFill>
        <p:spPr>
          <a:xfrm>
            <a:off x="740173" y="5247335"/>
            <a:ext cx="5743520" cy="1318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C6D73E-59BB-420D-9978-3375196B0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547" y="1892495"/>
            <a:ext cx="3628807" cy="20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36C89-C5AB-4482-9CC9-540C488A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9" y="2084832"/>
            <a:ext cx="2390775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48B0D-2B0A-45FC-B1CD-46ACE316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31" y="1675257"/>
            <a:ext cx="1657350" cy="48196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8F9B5D-B1D2-43FF-A7EC-5231A204367E}"/>
              </a:ext>
            </a:extLst>
          </p:cNvPr>
          <p:cNvSpPr txBox="1">
            <a:spLocks/>
          </p:cNvSpPr>
          <p:nvPr/>
        </p:nvSpPr>
        <p:spPr>
          <a:xfrm>
            <a:off x="2553615" y="2154017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Number of input neurons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A96950-A8AF-4A2C-B203-571202A0CBB3}"/>
              </a:ext>
            </a:extLst>
          </p:cNvPr>
          <p:cNvSpPr txBox="1">
            <a:spLocks/>
          </p:cNvSpPr>
          <p:nvPr/>
        </p:nvSpPr>
        <p:spPr>
          <a:xfrm>
            <a:off x="2553615" y="2682240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Length of track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A77EF9-C647-4114-91CA-3C334C2DBA11}"/>
              </a:ext>
            </a:extLst>
          </p:cNvPr>
          <p:cNvSpPr txBox="1">
            <a:spLocks/>
          </p:cNvSpPr>
          <p:nvPr/>
        </p:nvSpPr>
        <p:spPr>
          <a:xfrm>
            <a:off x="2553615" y="311931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Time taken to traverse track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CB2413-B8B7-448F-82BA-93975CC72757}"/>
              </a:ext>
            </a:extLst>
          </p:cNvPr>
          <p:cNvSpPr txBox="1">
            <a:spLocks/>
          </p:cNvSpPr>
          <p:nvPr/>
        </p:nvSpPr>
        <p:spPr>
          <a:xfrm>
            <a:off x="2553615" y="3556390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Time step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671FD4-FC55-4F5C-87F5-707531D405D8}"/>
              </a:ext>
            </a:extLst>
          </p:cNvPr>
          <p:cNvSpPr txBox="1">
            <a:spLocks/>
          </p:cNvSpPr>
          <p:nvPr/>
        </p:nvSpPr>
        <p:spPr>
          <a:xfrm>
            <a:off x="2553615" y="4158439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Velocity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F55EB21-728E-46C9-899F-A0B49CD52502}"/>
              </a:ext>
            </a:extLst>
          </p:cNvPr>
          <p:cNvSpPr txBox="1">
            <a:spLocks/>
          </p:cNvSpPr>
          <p:nvPr/>
        </p:nvSpPr>
        <p:spPr>
          <a:xfrm>
            <a:off x="2553615" y="4883042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STD of CA3 place fields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95EE67-A83B-4455-9A99-71531C2F7666}"/>
              </a:ext>
            </a:extLst>
          </p:cNvPr>
          <p:cNvSpPr txBox="1">
            <a:spLocks/>
          </p:cNvSpPr>
          <p:nvPr/>
        </p:nvSpPr>
        <p:spPr>
          <a:xfrm>
            <a:off x="2553615" y="560764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Weight multiplier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B329B3-D26C-4E3A-8D6D-9ECBB441F086}"/>
              </a:ext>
            </a:extLst>
          </p:cNvPr>
          <p:cNvSpPr txBox="1">
            <a:spLocks/>
          </p:cNvSpPr>
          <p:nvPr/>
        </p:nvSpPr>
        <p:spPr>
          <a:xfrm>
            <a:off x="9028084" y="1625794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LTP trace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AD58101-82B9-4FB5-8590-4BBAB9370525}"/>
              </a:ext>
            </a:extLst>
          </p:cNvPr>
          <p:cNvSpPr txBox="1">
            <a:spLocks/>
          </p:cNvSpPr>
          <p:nvPr/>
        </p:nvSpPr>
        <p:spPr>
          <a:xfrm>
            <a:off x="9028084" y="2128728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LTD trace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BC2F327-746C-4B0E-8E0E-8B594C737B2F}"/>
              </a:ext>
            </a:extLst>
          </p:cNvPr>
          <p:cNvSpPr txBox="1">
            <a:spLocks/>
          </p:cNvSpPr>
          <p:nvPr/>
        </p:nvSpPr>
        <p:spPr>
          <a:xfrm>
            <a:off x="9028084" y="2593412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Activation rate of LTP trace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8DB932-FBDC-4B2F-A77F-AE6B6CBCB619}"/>
              </a:ext>
            </a:extLst>
          </p:cNvPr>
          <p:cNvSpPr txBox="1">
            <a:spLocks/>
          </p:cNvSpPr>
          <p:nvPr/>
        </p:nvSpPr>
        <p:spPr>
          <a:xfrm>
            <a:off x="9028084" y="3101414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Activation rate of LTD trace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15FC71-B55A-4264-8D46-9530B4CF490C}"/>
              </a:ext>
            </a:extLst>
          </p:cNvPr>
          <p:cNvSpPr txBox="1">
            <a:spLocks/>
          </p:cNvSpPr>
          <p:nvPr/>
        </p:nvSpPr>
        <p:spPr>
          <a:xfrm>
            <a:off x="9028084" y="358665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Learning rate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58AE182-A378-4A1D-B432-97ED0F1FCDF1}"/>
              </a:ext>
            </a:extLst>
          </p:cNvPr>
          <p:cNvSpPr txBox="1">
            <a:spLocks/>
          </p:cNvSpPr>
          <p:nvPr/>
        </p:nvSpPr>
        <p:spPr>
          <a:xfrm>
            <a:off x="9028084" y="4084613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Maximum, LTP trace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D26E5D7-78CB-4B6E-9CBD-6A618ACC28A0}"/>
              </a:ext>
            </a:extLst>
          </p:cNvPr>
          <p:cNvSpPr txBox="1">
            <a:spLocks/>
          </p:cNvSpPr>
          <p:nvPr/>
        </p:nvSpPr>
        <p:spPr>
          <a:xfrm>
            <a:off x="9028084" y="4607705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Maximum, LTD trace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02F4581-0455-4B81-AAC5-61ADC016D86A}"/>
              </a:ext>
            </a:extLst>
          </p:cNvPr>
          <p:cNvSpPr txBox="1">
            <a:spLocks/>
          </p:cNvSpPr>
          <p:nvPr/>
        </p:nvSpPr>
        <p:spPr>
          <a:xfrm>
            <a:off x="9028084" y="5071759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Time constant of instructive signal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435813-E569-4AF2-A5ED-8AF31C5D239B}"/>
              </a:ext>
            </a:extLst>
          </p:cNvPr>
          <p:cNvSpPr txBox="1">
            <a:spLocks/>
          </p:cNvSpPr>
          <p:nvPr/>
        </p:nvSpPr>
        <p:spPr>
          <a:xfrm>
            <a:off x="9028084" y="551922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Magnitude of instructive signal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9697D31-EEE8-4071-96C0-FAF0987B3878}"/>
              </a:ext>
            </a:extLst>
          </p:cNvPr>
          <p:cNvSpPr txBox="1">
            <a:spLocks/>
          </p:cNvSpPr>
          <p:nvPr/>
        </p:nvSpPr>
        <p:spPr>
          <a:xfrm>
            <a:off x="9028084" y="6006201"/>
            <a:ext cx="4056910" cy="5282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600" dirty="0"/>
              <a:t>Magnitude of initial weights</a:t>
            </a:r>
          </a:p>
        </p:txBody>
      </p:sp>
    </p:spTree>
    <p:extLst>
      <p:ext uri="{BB962C8B-B14F-4D97-AF65-F5344CB8AC3E}">
        <p14:creationId xmlns:p14="http://schemas.microsoft.com/office/powerpoint/2010/main" val="16247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803" y="4449576"/>
            <a:ext cx="3884178" cy="647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(if P(t) is a delta)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4"/>
          <a:stretch/>
        </p:blipFill>
        <p:spPr>
          <a:xfrm>
            <a:off x="1024128" y="4223657"/>
            <a:ext cx="5421065" cy="873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AC344-6451-43CF-9111-0F417A2A5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 b="31219"/>
          <a:stretch/>
        </p:blipFill>
        <p:spPr>
          <a:xfrm>
            <a:off x="3173631" y="2608704"/>
            <a:ext cx="5421065" cy="13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2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1EF90-C024-4C9D-8E75-0758F099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15" y="145954"/>
            <a:ext cx="4265231" cy="65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E3BB9E-EB6F-47BD-BE8F-99960487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63" y="203248"/>
            <a:ext cx="3955181" cy="61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156" y="1878299"/>
            <a:ext cx="3884178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Fixed point of each synapse is independent (since no postsynaptic component of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Learning does not change presynaptic firing, so shape of traces does not change (only magnitude)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DC844-35C0-4D94-B6F1-C0F7F4C5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9"/>
          <a:stretch/>
        </p:blipFill>
        <p:spPr>
          <a:xfrm>
            <a:off x="1128738" y="2577837"/>
            <a:ext cx="5421065" cy="25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46C935-7C12-4637-A926-C686F45E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8" y="1880525"/>
            <a:ext cx="10316824" cy="4616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A989B2-4133-43CF-B059-177061428C78}"/>
              </a:ext>
            </a:extLst>
          </p:cNvPr>
          <p:cNvSpPr/>
          <p:nvPr/>
        </p:nvSpPr>
        <p:spPr>
          <a:xfrm>
            <a:off x="1759131" y="2412275"/>
            <a:ext cx="8985069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B08162-D949-4F98-9047-B86F97E640A3}"/>
              </a:ext>
            </a:extLst>
          </p:cNvPr>
          <p:cNvCxnSpPr/>
          <p:nvPr/>
        </p:nvCxnSpPr>
        <p:spPr>
          <a:xfrm flipV="1">
            <a:off x="7654834" y="3429000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B72F8-CD33-42AB-B2FC-436978F4707D}"/>
              </a:ext>
            </a:extLst>
          </p:cNvPr>
          <p:cNvCxnSpPr/>
          <p:nvPr/>
        </p:nvCxnSpPr>
        <p:spPr>
          <a:xfrm flipV="1">
            <a:off x="7654834" y="4528457"/>
            <a:ext cx="0" cy="123661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394D20-E0BE-4A4B-9416-3D8D1608C6D5}"/>
              </a:ext>
            </a:extLst>
          </p:cNvPr>
          <p:cNvCxnSpPr/>
          <p:nvPr/>
        </p:nvCxnSpPr>
        <p:spPr>
          <a:xfrm flipV="1">
            <a:off x="9143999" y="3455127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5A17D-2F79-4ACE-8703-CE117E56D6DF}"/>
              </a:ext>
            </a:extLst>
          </p:cNvPr>
          <p:cNvCxnSpPr/>
          <p:nvPr/>
        </p:nvCxnSpPr>
        <p:spPr>
          <a:xfrm flipV="1">
            <a:off x="9148354" y="4554584"/>
            <a:ext cx="0" cy="123661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F192E-A098-4CD9-97F0-18190586E7B6}"/>
              </a:ext>
            </a:extLst>
          </p:cNvPr>
          <p:cNvCxnSpPr>
            <a:cxnSpLocks/>
          </p:cNvCxnSpPr>
          <p:nvPr/>
        </p:nvCxnSpPr>
        <p:spPr>
          <a:xfrm>
            <a:off x="7654834" y="4554584"/>
            <a:ext cx="149352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52A98-C6DA-4125-AEE7-1CB2EAF67E21}"/>
              </a:ext>
            </a:extLst>
          </p:cNvPr>
          <p:cNvCxnSpPr>
            <a:cxnSpLocks/>
          </p:cNvCxnSpPr>
          <p:nvPr/>
        </p:nvCxnSpPr>
        <p:spPr>
          <a:xfrm>
            <a:off x="1737359" y="5490755"/>
            <a:ext cx="9028613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07D83-7AD3-4C7E-9677-624BE43C5F41}"/>
              </a:ext>
            </a:extLst>
          </p:cNvPr>
          <p:cNvCxnSpPr>
            <a:cxnSpLocks/>
          </p:cNvCxnSpPr>
          <p:nvPr/>
        </p:nvCxnSpPr>
        <p:spPr>
          <a:xfrm>
            <a:off x="7633062" y="3467098"/>
            <a:ext cx="15109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0527B2-61DB-47FD-B314-47353F5B3F48}"/>
              </a:ext>
            </a:extLst>
          </p:cNvPr>
          <p:cNvSpPr txBox="1"/>
          <p:nvPr/>
        </p:nvSpPr>
        <p:spPr>
          <a:xfrm>
            <a:off x="3913413" y="1975668"/>
            <a:ext cx="4676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CA3 input and traces</a:t>
            </a:r>
          </a:p>
        </p:txBody>
      </p:sp>
    </p:spTree>
    <p:extLst>
      <p:ext uri="{BB962C8B-B14F-4D97-AF65-F5344CB8AC3E}">
        <p14:creationId xmlns:p14="http://schemas.microsoft.com/office/powerpoint/2010/main" val="21284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DBA76-FC95-427F-88C3-B7D97CBC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283981"/>
            <a:ext cx="66103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46C935-7C12-4637-A926-C686F45E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8" y="1880525"/>
            <a:ext cx="10316824" cy="4616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A989B2-4133-43CF-B059-177061428C78}"/>
              </a:ext>
            </a:extLst>
          </p:cNvPr>
          <p:cNvSpPr/>
          <p:nvPr/>
        </p:nvSpPr>
        <p:spPr>
          <a:xfrm>
            <a:off x="1759131" y="2412275"/>
            <a:ext cx="8985069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B08162-D949-4F98-9047-B86F97E640A3}"/>
              </a:ext>
            </a:extLst>
          </p:cNvPr>
          <p:cNvCxnSpPr/>
          <p:nvPr/>
        </p:nvCxnSpPr>
        <p:spPr>
          <a:xfrm flipV="1">
            <a:off x="7654834" y="3429000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B72F8-CD33-42AB-B2FC-436978F4707D}"/>
              </a:ext>
            </a:extLst>
          </p:cNvPr>
          <p:cNvCxnSpPr>
            <a:cxnSpLocks/>
          </p:cNvCxnSpPr>
          <p:nvPr/>
        </p:nvCxnSpPr>
        <p:spPr>
          <a:xfrm flipV="1">
            <a:off x="7654834" y="4554584"/>
            <a:ext cx="853440" cy="121049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394D20-E0BE-4A4B-9416-3D8D1608C6D5}"/>
              </a:ext>
            </a:extLst>
          </p:cNvPr>
          <p:cNvCxnSpPr/>
          <p:nvPr/>
        </p:nvCxnSpPr>
        <p:spPr>
          <a:xfrm flipV="1">
            <a:off x="9143999" y="3455127"/>
            <a:ext cx="0" cy="233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5A17D-2F79-4ACE-8703-CE117E56D6DF}"/>
              </a:ext>
            </a:extLst>
          </p:cNvPr>
          <p:cNvCxnSpPr>
            <a:cxnSpLocks/>
          </p:cNvCxnSpPr>
          <p:nvPr/>
        </p:nvCxnSpPr>
        <p:spPr>
          <a:xfrm flipH="1" flipV="1">
            <a:off x="9157062" y="4554584"/>
            <a:ext cx="1380309" cy="121049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F192E-A098-4CD9-97F0-18190586E7B6}"/>
              </a:ext>
            </a:extLst>
          </p:cNvPr>
          <p:cNvCxnSpPr>
            <a:cxnSpLocks/>
          </p:cNvCxnSpPr>
          <p:nvPr/>
        </p:nvCxnSpPr>
        <p:spPr>
          <a:xfrm>
            <a:off x="8508274" y="4554584"/>
            <a:ext cx="648788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52A98-C6DA-4125-AEE7-1CB2EAF67E21}"/>
              </a:ext>
            </a:extLst>
          </p:cNvPr>
          <p:cNvCxnSpPr>
            <a:cxnSpLocks/>
          </p:cNvCxnSpPr>
          <p:nvPr/>
        </p:nvCxnSpPr>
        <p:spPr>
          <a:xfrm flipV="1">
            <a:off x="7633062" y="4824549"/>
            <a:ext cx="108858" cy="94052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07D83-7AD3-4C7E-9677-624BE43C5F41}"/>
              </a:ext>
            </a:extLst>
          </p:cNvPr>
          <p:cNvCxnSpPr>
            <a:cxnSpLocks/>
          </p:cNvCxnSpPr>
          <p:nvPr/>
        </p:nvCxnSpPr>
        <p:spPr>
          <a:xfrm>
            <a:off x="7633062" y="3467098"/>
            <a:ext cx="15109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BE80E1-CD46-4A42-AFA0-548C667A9EFA}"/>
              </a:ext>
            </a:extLst>
          </p:cNvPr>
          <p:cNvCxnSpPr>
            <a:cxnSpLocks/>
          </p:cNvCxnSpPr>
          <p:nvPr/>
        </p:nvCxnSpPr>
        <p:spPr>
          <a:xfrm>
            <a:off x="7752806" y="4824549"/>
            <a:ext cx="135635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21B5C1-401B-4BAF-B34C-41F4EA9DACCE}"/>
              </a:ext>
            </a:extLst>
          </p:cNvPr>
          <p:cNvCxnSpPr>
            <a:cxnSpLocks/>
          </p:cNvCxnSpPr>
          <p:nvPr/>
        </p:nvCxnSpPr>
        <p:spPr>
          <a:xfrm>
            <a:off x="9181013" y="4824549"/>
            <a:ext cx="1523128" cy="26996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851FE4-DF12-4F17-B6C1-A3A334EEA561}"/>
              </a:ext>
            </a:extLst>
          </p:cNvPr>
          <p:cNvCxnSpPr>
            <a:cxnSpLocks/>
          </p:cNvCxnSpPr>
          <p:nvPr/>
        </p:nvCxnSpPr>
        <p:spPr>
          <a:xfrm>
            <a:off x="1730801" y="5103224"/>
            <a:ext cx="3729473" cy="66102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88B7F7-6DB1-4AED-929F-18E3E492FE5F}"/>
              </a:ext>
            </a:extLst>
          </p:cNvPr>
          <p:cNvSpPr txBox="1"/>
          <p:nvPr/>
        </p:nvSpPr>
        <p:spPr>
          <a:xfrm>
            <a:off x="3913413" y="1975668"/>
            <a:ext cx="4676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CA3 input and traces</a:t>
            </a:r>
          </a:p>
        </p:txBody>
      </p:sp>
    </p:spTree>
    <p:extLst>
      <p:ext uri="{BB962C8B-B14F-4D97-AF65-F5344CB8AC3E}">
        <p14:creationId xmlns:p14="http://schemas.microsoft.com/office/powerpoint/2010/main" val="27932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Hippocampus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Is hippocampus heterogeneously divided into “place” cells, “time” cells, “order” cells?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Or are these subsets of a much larger computational umbrella?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1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Hippocampus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Experiments suggest that characteristic cells in hippocampus (particularly CA3) respond to multiple coincident contexts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ex: “place” cell that only fires in a certain place, while the animal is traveling a certain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Another ex: “time” cells which only fire at a particular time, if preceded by presentation a particular odor</a:t>
            </a:r>
          </a:p>
        </p:txBody>
      </p:sp>
    </p:spTree>
    <p:extLst>
      <p:ext uri="{BB962C8B-B14F-4D97-AF65-F5344CB8AC3E}">
        <p14:creationId xmlns:p14="http://schemas.microsoft.com/office/powerpoint/2010/main" val="13758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Hippocampus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if, like ___ opines, the overarching purpose of hippocampus is to be a general pattern generator, one that takes inputs and creates unique spatiotemporal outputs.</a:t>
            </a:r>
          </a:p>
        </p:txBody>
      </p:sp>
    </p:spTree>
    <p:extLst>
      <p:ext uri="{BB962C8B-B14F-4D97-AF65-F5344CB8AC3E}">
        <p14:creationId xmlns:p14="http://schemas.microsoft.com/office/powerpoint/2010/main" val="13504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Hippocampus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From this framework, there are no “place cells” or “time cells” as such. Instead, a general class of “responsive cells” learns to map behaviorally relevant variables, through some sort of reward or instructive signal</a:t>
            </a:r>
          </a:p>
        </p:txBody>
      </p:sp>
    </p:spTree>
    <p:extLst>
      <p:ext uri="{BB962C8B-B14F-4D97-AF65-F5344CB8AC3E}">
        <p14:creationId xmlns:p14="http://schemas.microsoft.com/office/powerpoint/2010/main" val="150960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place field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Let’s take the traditional example of place field formation in CA1, whereby other place cells or grid cells elsewhere in hippocampus act as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05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if instead, you had a central pattern generator that would create a unique, robust, history dependent spatiotemporal trajectory for any given combination/sequence of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Inputs can be visual/auditory/olfactory stimuli, place, time, heading, velocity,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00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10D2-B691-4A5E-8EBE-430EA6D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example: T-Maze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A1A2-3912-48B2-B9C4-B85EE33E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74" y="1982802"/>
            <a:ext cx="5303865" cy="45367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Central pattern generator is given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Inputs can be visual/auditory/olfactory stimuli, place, time, heading, velocity,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581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BF5700"/>
      </a:accent2>
      <a:accent3>
        <a:srgbClr val="FF0000"/>
      </a:accent3>
      <a:accent4>
        <a:srgbClr val="FFC000"/>
      </a:accent4>
      <a:accent5>
        <a:srgbClr val="00246A"/>
      </a:accent5>
      <a:accent6>
        <a:srgbClr val="C00000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56354</TotalTime>
  <Words>722</Words>
  <Application>Microsoft Office PowerPoint</Application>
  <PresentationFormat>Widescreen</PresentationFormat>
  <Paragraphs>81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 3</vt:lpstr>
      <vt:lpstr>Integral</vt:lpstr>
      <vt:lpstr>Center Surround Research Update</vt:lpstr>
      <vt:lpstr>Parameters</vt:lpstr>
      <vt:lpstr>Purpose of Hippocampus</vt:lpstr>
      <vt:lpstr>Purpose of Hippocampus</vt:lpstr>
      <vt:lpstr>Purpose of Hippocampus</vt:lpstr>
      <vt:lpstr>Purpose of Hippocampus</vt:lpstr>
      <vt:lpstr>The traditional place field example</vt:lpstr>
      <vt:lpstr>The General example</vt:lpstr>
      <vt:lpstr>The General example: T-Maze</vt:lpstr>
      <vt:lpstr>The General example: MAGEE + Odor</vt:lpstr>
      <vt:lpstr>The General example: MAGEE + Odor</vt:lpstr>
      <vt:lpstr>How to create Effective CPG</vt:lpstr>
      <vt:lpstr>PowerPoint Presentation</vt:lpstr>
      <vt:lpstr>PowerPoint Presentation</vt:lpstr>
      <vt:lpstr>PostSynaptic Voltage</vt:lpstr>
      <vt:lpstr>Presynaptic, weight-dependent traces</vt:lpstr>
      <vt:lpstr>Presynaptic, weight-dependent traces</vt:lpstr>
      <vt:lpstr>Instructive Signal and Weight updates</vt:lpstr>
      <vt:lpstr>Instructive Signal and Weight updates</vt:lpstr>
      <vt:lpstr>Fixed Points</vt:lpstr>
      <vt:lpstr>Fixed Points</vt:lpstr>
      <vt:lpstr>Fixed Points</vt:lpstr>
      <vt:lpstr>Fixed Points</vt:lpstr>
      <vt:lpstr>Fixed Points</vt:lpstr>
      <vt:lpstr>Fixed Points</vt:lpstr>
      <vt:lpstr>Fixed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405</cp:revision>
  <dcterms:created xsi:type="dcterms:W3CDTF">2018-02-04T00:51:29Z</dcterms:created>
  <dcterms:modified xsi:type="dcterms:W3CDTF">2020-11-01T17:04:02Z</dcterms:modified>
</cp:coreProperties>
</file>