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4" r:id="rId1"/>
  </p:sldMasterIdLst>
  <p:notesMasterIdLst>
    <p:notesMasterId r:id="rId19"/>
  </p:notesMasterIdLst>
  <p:sldIdLst>
    <p:sldId id="256" r:id="rId2"/>
    <p:sldId id="434" r:id="rId3"/>
    <p:sldId id="421" r:id="rId4"/>
    <p:sldId id="465" r:id="rId5"/>
    <p:sldId id="474" r:id="rId6"/>
    <p:sldId id="461" r:id="rId7"/>
    <p:sldId id="466" r:id="rId8"/>
    <p:sldId id="469" r:id="rId9"/>
    <p:sldId id="435" r:id="rId10"/>
    <p:sldId id="468" r:id="rId11"/>
    <p:sldId id="464" r:id="rId12"/>
    <p:sldId id="463" r:id="rId13"/>
    <p:sldId id="467" r:id="rId14"/>
    <p:sldId id="470" r:id="rId15"/>
    <p:sldId id="471" r:id="rId16"/>
    <p:sldId id="473" r:id="rId17"/>
    <p:sldId id="4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6405"/>
  </p:normalViewPr>
  <p:slideViewPr>
    <p:cSldViewPr snapToGrid="0">
      <p:cViewPr varScale="1">
        <p:scale>
          <a:sx n="73" d="100"/>
          <a:sy n="73" d="100"/>
        </p:scale>
        <p:origin x="6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C460D-0E6C-44B4-936E-677A57BB812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89669-0A2A-4E28-BF71-471D2C824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8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89669-0A2A-4E28-BF71-471D2C824B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1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E2083D9-9674-4CF4-AC56-8A96B7AFB13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FBF3-F51E-4DD8-87D7-DAFBDA9C65F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2152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83D9-9674-4CF4-AC56-8A96B7AFB13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FBF3-F51E-4DD8-87D7-DAFBDA9C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2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83D9-9674-4CF4-AC56-8A96B7AFB13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FBF3-F51E-4DD8-87D7-DAFBDA9C65F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0149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83D9-9674-4CF4-AC56-8A96B7AFB13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FBF3-F51E-4DD8-87D7-DAFBDA9C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83D9-9674-4CF4-AC56-8A96B7AFB13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FBF3-F51E-4DD8-87D7-DAFBDA9C65F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8128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83D9-9674-4CF4-AC56-8A96B7AFB13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FBF3-F51E-4DD8-87D7-DAFBDA9C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43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83D9-9674-4CF4-AC56-8A96B7AFB13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FBF3-F51E-4DD8-87D7-DAFBDA9C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7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83D9-9674-4CF4-AC56-8A96B7AFB13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FBF3-F51E-4DD8-87D7-DAFBDA9C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9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83D9-9674-4CF4-AC56-8A96B7AFB13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FBF3-F51E-4DD8-87D7-DAFBDA9C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78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83D9-9674-4CF4-AC56-8A96B7AFB13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FBF3-F51E-4DD8-87D7-DAFBDA9C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36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83D9-9674-4CF4-AC56-8A96B7AFB13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FBF3-F51E-4DD8-87D7-DAFBDA9C65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95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AE2083D9-9674-4CF4-AC56-8A96B7AFB13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C79FBF3-F51E-4DD8-87D7-DAFBDA9C65F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0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5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A0D3-6AC6-4260-9916-42C51E38E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442" y="4736036"/>
            <a:ext cx="4544720" cy="2230616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/>
              <a:t>Center Surround</a:t>
            </a:r>
            <a:br>
              <a:rPr lang="en-US" sz="6000" dirty="0"/>
            </a:br>
            <a:r>
              <a:rPr lang="en-US" sz="6000" dirty="0"/>
              <a:t>Research Update</a:t>
            </a:r>
            <a:endParaRPr lang="en-US" sz="60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EFE31-FFB0-4850-BEAB-E1D73D15B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6621" y="4986769"/>
            <a:ext cx="3200400" cy="1463040"/>
          </a:xfrm>
        </p:spPr>
        <p:txBody>
          <a:bodyPr>
            <a:normAutofit/>
          </a:bodyPr>
          <a:lstStyle/>
          <a:p>
            <a:r>
              <a:rPr lang="en-US" sz="2400" dirty="0"/>
              <a:t>Ian Cone</a:t>
            </a:r>
          </a:p>
          <a:p>
            <a:r>
              <a:rPr lang="en-US" sz="2400" dirty="0" err="1"/>
              <a:t>Shouval</a:t>
            </a:r>
            <a:r>
              <a:rPr lang="en-US" sz="2400" dirty="0"/>
              <a:t> Lab</a:t>
            </a:r>
          </a:p>
          <a:p>
            <a:r>
              <a:rPr lang="en-US" sz="2400" dirty="0"/>
              <a:t>10/26/20</a:t>
            </a:r>
          </a:p>
        </p:txBody>
      </p:sp>
      <p:pic>
        <p:nvPicPr>
          <p:cNvPr id="1028" name="Picture 4" descr="https://med.uth.edu/ooc/files/2017/01/UTH-McGov-MS-extra-horiz-2c.png">
            <a:extLst>
              <a:ext uri="{FF2B5EF4-FFF2-40B4-BE49-F238E27FC236}">
                <a16:creationId xmlns:a16="http://schemas.microsoft.com/office/drawing/2014/main" id="{76303B49-D15E-4E55-A0C5-CDE1A1EBC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408" y="5198808"/>
            <a:ext cx="3128032" cy="52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ci.rice.edu/sites/g/files/bxs626/f/eef70a4c-87ed-484a-8e09-056fd158e8a0.jpg">
            <a:extLst>
              <a:ext uri="{FF2B5EF4-FFF2-40B4-BE49-F238E27FC236}">
                <a16:creationId xmlns:a16="http://schemas.microsoft.com/office/drawing/2014/main" id="{E86C8653-162A-4361-8BE8-81CFEF593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530" y="5856849"/>
            <a:ext cx="2257427" cy="66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10E242-B14A-45AC-922A-76A432FF5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953" y="4736036"/>
            <a:ext cx="350668" cy="2040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ED4D25-0F2D-4841-AF42-FD57A2BD72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6909" y="5058703"/>
            <a:ext cx="8096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37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10D2-B691-4A5E-8EBE-430EA6D2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Instructive Signal and Weight updates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F50B23-51BD-43A8-89C7-53C7D5860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838" y="2299062"/>
            <a:ext cx="5549770" cy="33440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09B7F9-42BC-475D-9F3E-8BFAE033B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31" y="4147834"/>
            <a:ext cx="4422693" cy="9505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9255C1-53E8-42BB-9295-52C631D769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8068"/>
          <a:stretch/>
        </p:blipFill>
        <p:spPr>
          <a:xfrm>
            <a:off x="740173" y="5247335"/>
            <a:ext cx="5743520" cy="13189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C6D73E-59BB-420D-9978-3375196B0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547" y="1892495"/>
            <a:ext cx="3628807" cy="203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22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10D2-B691-4A5E-8EBE-430EA6D2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EA1A2-3912-48B2-B9C4-B85EE33E4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9803" y="4449576"/>
            <a:ext cx="3884178" cy="647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(if P(t) is a delta)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DC844-35C0-4D94-B6F1-C0F7F4C59E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604"/>
          <a:stretch/>
        </p:blipFill>
        <p:spPr>
          <a:xfrm>
            <a:off x="1024128" y="4223657"/>
            <a:ext cx="5421065" cy="873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DAC344-6451-43CF-9111-0F417A2A5E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99" b="31219"/>
          <a:stretch/>
        </p:blipFill>
        <p:spPr>
          <a:xfrm>
            <a:off x="3173631" y="2608704"/>
            <a:ext cx="5421065" cy="131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26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10D2-B691-4A5E-8EBE-430EA6D2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DC844-35C0-4D94-B6F1-C0F7F4C59E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99"/>
          <a:stretch/>
        </p:blipFill>
        <p:spPr>
          <a:xfrm>
            <a:off x="1128738" y="2577837"/>
            <a:ext cx="5421065" cy="2534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61EF90-C024-4C9D-8E75-0758F0992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215" y="145954"/>
            <a:ext cx="4265231" cy="656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62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10D2-B691-4A5E-8EBE-430EA6D2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DC844-35C0-4D94-B6F1-C0F7F4C59E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99"/>
          <a:stretch/>
        </p:blipFill>
        <p:spPr>
          <a:xfrm>
            <a:off x="1128738" y="2577837"/>
            <a:ext cx="5421065" cy="25340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E3BB9E-EB6F-47BD-BE8F-99960487F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963" y="203248"/>
            <a:ext cx="3955181" cy="617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63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10D2-B691-4A5E-8EBE-430EA6D2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EA1A2-3912-48B2-B9C4-B85EE33E4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156" y="1878299"/>
            <a:ext cx="3884178" cy="453677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Fixed point of each synapse is independent (since no postsynaptic component of learning)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Learning does not change presynaptic firing, so shape of traces does not change (only magnitude)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DC844-35C0-4D94-B6F1-C0F7F4C59E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99"/>
          <a:stretch/>
        </p:blipFill>
        <p:spPr>
          <a:xfrm>
            <a:off x="1128738" y="2577837"/>
            <a:ext cx="5421065" cy="253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97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10D2-B691-4A5E-8EBE-430EA6D2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746C935-7C12-4637-A926-C686F45E6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48" y="1880525"/>
            <a:ext cx="10316824" cy="461606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5A989B2-4133-43CF-B059-177061428C78}"/>
              </a:ext>
            </a:extLst>
          </p:cNvPr>
          <p:cNvSpPr/>
          <p:nvPr/>
        </p:nvSpPr>
        <p:spPr>
          <a:xfrm>
            <a:off x="1759131" y="2412275"/>
            <a:ext cx="8985069" cy="335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1B08162-D949-4F98-9047-B86F97E640A3}"/>
              </a:ext>
            </a:extLst>
          </p:cNvPr>
          <p:cNvCxnSpPr/>
          <p:nvPr/>
        </p:nvCxnSpPr>
        <p:spPr>
          <a:xfrm flipV="1">
            <a:off x="7654834" y="3429000"/>
            <a:ext cx="0" cy="2336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2B72F8-CD33-42AB-B2FC-436978F4707D}"/>
              </a:ext>
            </a:extLst>
          </p:cNvPr>
          <p:cNvCxnSpPr/>
          <p:nvPr/>
        </p:nvCxnSpPr>
        <p:spPr>
          <a:xfrm flipV="1">
            <a:off x="7654834" y="4528457"/>
            <a:ext cx="0" cy="1236618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8394D20-E0BE-4A4B-9416-3D8D1608C6D5}"/>
              </a:ext>
            </a:extLst>
          </p:cNvPr>
          <p:cNvCxnSpPr/>
          <p:nvPr/>
        </p:nvCxnSpPr>
        <p:spPr>
          <a:xfrm flipV="1">
            <a:off x="9143999" y="3455127"/>
            <a:ext cx="0" cy="2336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45A17D-2F79-4ACE-8703-CE117E56D6DF}"/>
              </a:ext>
            </a:extLst>
          </p:cNvPr>
          <p:cNvCxnSpPr/>
          <p:nvPr/>
        </p:nvCxnSpPr>
        <p:spPr>
          <a:xfrm flipV="1">
            <a:off x="9148354" y="4554584"/>
            <a:ext cx="0" cy="1236618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3F192E-A098-4CD9-97F0-18190586E7B6}"/>
              </a:ext>
            </a:extLst>
          </p:cNvPr>
          <p:cNvCxnSpPr>
            <a:cxnSpLocks/>
          </p:cNvCxnSpPr>
          <p:nvPr/>
        </p:nvCxnSpPr>
        <p:spPr>
          <a:xfrm>
            <a:off x="7654834" y="4554584"/>
            <a:ext cx="1493520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C52A98-C6DA-4125-AEE7-1CB2EAF67E21}"/>
              </a:ext>
            </a:extLst>
          </p:cNvPr>
          <p:cNvCxnSpPr>
            <a:cxnSpLocks/>
          </p:cNvCxnSpPr>
          <p:nvPr/>
        </p:nvCxnSpPr>
        <p:spPr>
          <a:xfrm>
            <a:off x="1737359" y="5490755"/>
            <a:ext cx="9028613" cy="0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D407D83-7AD3-4C7E-9677-624BE43C5F41}"/>
              </a:ext>
            </a:extLst>
          </p:cNvPr>
          <p:cNvCxnSpPr>
            <a:cxnSpLocks/>
          </p:cNvCxnSpPr>
          <p:nvPr/>
        </p:nvCxnSpPr>
        <p:spPr>
          <a:xfrm>
            <a:off x="7633062" y="3467098"/>
            <a:ext cx="151093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60527B2-61DB-47FD-B314-47353F5B3F48}"/>
              </a:ext>
            </a:extLst>
          </p:cNvPr>
          <p:cNvSpPr txBox="1"/>
          <p:nvPr/>
        </p:nvSpPr>
        <p:spPr>
          <a:xfrm>
            <a:off x="3913413" y="1975668"/>
            <a:ext cx="46765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CA3 input and traces</a:t>
            </a:r>
          </a:p>
        </p:txBody>
      </p:sp>
    </p:spTree>
    <p:extLst>
      <p:ext uri="{BB962C8B-B14F-4D97-AF65-F5344CB8AC3E}">
        <p14:creationId xmlns:p14="http://schemas.microsoft.com/office/powerpoint/2010/main" val="212848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10D2-B691-4A5E-8EBE-430EA6D2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BDBA76-FC95-427F-88C3-B7D97CBC6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585" y="283981"/>
            <a:ext cx="661035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33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10D2-B691-4A5E-8EBE-430EA6D2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746C935-7C12-4637-A926-C686F45E6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48" y="1880525"/>
            <a:ext cx="10316824" cy="461606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5A989B2-4133-43CF-B059-177061428C78}"/>
              </a:ext>
            </a:extLst>
          </p:cNvPr>
          <p:cNvSpPr/>
          <p:nvPr/>
        </p:nvSpPr>
        <p:spPr>
          <a:xfrm>
            <a:off x="1759131" y="2412275"/>
            <a:ext cx="8985069" cy="335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1B08162-D949-4F98-9047-B86F97E640A3}"/>
              </a:ext>
            </a:extLst>
          </p:cNvPr>
          <p:cNvCxnSpPr/>
          <p:nvPr/>
        </p:nvCxnSpPr>
        <p:spPr>
          <a:xfrm flipV="1">
            <a:off x="7654834" y="3429000"/>
            <a:ext cx="0" cy="2336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2B72F8-CD33-42AB-B2FC-436978F4707D}"/>
              </a:ext>
            </a:extLst>
          </p:cNvPr>
          <p:cNvCxnSpPr>
            <a:cxnSpLocks/>
          </p:cNvCxnSpPr>
          <p:nvPr/>
        </p:nvCxnSpPr>
        <p:spPr>
          <a:xfrm flipV="1">
            <a:off x="7654834" y="4554584"/>
            <a:ext cx="853440" cy="1210492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8394D20-E0BE-4A4B-9416-3D8D1608C6D5}"/>
              </a:ext>
            </a:extLst>
          </p:cNvPr>
          <p:cNvCxnSpPr/>
          <p:nvPr/>
        </p:nvCxnSpPr>
        <p:spPr>
          <a:xfrm flipV="1">
            <a:off x="9143999" y="3455127"/>
            <a:ext cx="0" cy="2336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45A17D-2F79-4ACE-8703-CE117E56D6DF}"/>
              </a:ext>
            </a:extLst>
          </p:cNvPr>
          <p:cNvCxnSpPr>
            <a:cxnSpLocks/>
          </p:cNvCxnSpPr>
          <p:nvPr/>
        </p:nvCxnSpPr>
        <p:spPr>
          <a:xfrm flipH="1" flipV="1">
            <a:off x="9157062" y="4554584"/>
            <a:ext cx="1380309" cy="1210491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3F192E-A098-4CD9-97F0-18190586E7B6}"/>
              </a:ext>
            </a:extLst>
          </p:cNvPr>
          <p:cNvCxnSpPr>
            <a:cxnSpLocks/>
          </p:cNvCxnSpPr>
          <p:nvPr/>
        </p:nvCxnSpPr>
        <p:spPr>
          <a:xfrm>
            <a:off x="8508274" y="4554584"/>
            <a:ext cx="648788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C52A98-C6DA-4125-AEE7-1CB2EAF67E21}"/>
              </a:ext>
            </a:extLst>
          </p:cNvPr>
          <p:cNvCxnSpPr>
            <a:cxnSpLocks/>
          </p:cNvCxnSpPr>
          <p:nvPr/>
        </p:nvCxnSpPr>
        <p:spPr>
          <a:xfrm flipV="1">
            <a:off x="7633062" y="4824549"/>
            <a:ext cx="108858" cy="940526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D407D83-7AD3-4C7E-9677-624BE43C5F41}"/>
              </a:ext>
            </a:extLst>
          </p:cNvPr>
          <p:cNvCxnSpPr>
            <a:cxnSpLocks/>
          </p:cNvCxnSpPr>
          <p:nvPr/>
        </p:nvCxnSpPr>
        <p:spPr>
          <a:xfrm>
            <a:off x="7633062" y="3467098"/>
            <a:ext cx="151093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BE80E1-CD46-4A42-AFA0-548C667A9EFA}"/>
              </a:ext>
            </a:extLst>
          </p:cNvPr>
          <p:cNvCxnSpPr>
            <a:cxnSpLocks/>
          </p:cNvCxnSpPr>
          <p:nvPr/>
        </p:nvCxnSpPr>
        <p:spPr>
          <a:xfrm>
            <a:off x="7752806" y="4824549"/>
            <a:ext cx="1356358" cy="0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21B5C1-401B-4BAF-B34C-41F4EA9DACCE}"/>
              </a:ext>
            </a:extLst>
          </p:cNvPr>
          <p:cNvCxnSpPr>
            <a:cxnSpLocks/>
          </p:cNvCxnSpPr>
          <p:nvPr/>
        </p:nvCxnSpPr>
        <p:spPr>
          <a:xfrm>
            <a:off x="9181013" y="4824549"/>
            <a:ext cx="1523128" cy="269965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851FE4-DF12-4F17-B6C1-A3A334EEA561}"/>
              </a:ext>
            </a:extLst>
          </p:cNvPr>
          <p:cNvCxnSpPr>
            <a:cxnSpLocks/>
          </p:cNvCxnSpPr>
          <p:nvPr/>
        </p:nvCxnSpPr>
        <p:spPr>
          <a:xfrm>
            <a:off x="1730801" y="5103224"/>
            <a:ext cx="3729473" cy="661026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E88B7F7-6DB1-4AED-929F-18E3E492FE5F}"/>
              </a:ext>
            </a:extLst>
          </p:cNvPr>
          <p:cNvSpPr txBox="1"/>
          <p:nvPr/>
        </p:nvSpPr>
        <p:spPr>
          <a:xfrm>
            <a:off x="3913413" y="1975668"/>
            <a:ext cx="46765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CA3 input and traces</a:t>
            </a:r>
          </a:p>
        </p:txBody>
      </p:sp>
    </p:spTree>
    <p:extLst>
      <p:ext uri="{BB962C8B-B14F-4D97-AF65-F5344CB8AC3E}">
        <p14:creationId xmlns:p14="http://schemas.microsoft.com/office/powerpoint/2010/main" val="27932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F36C89-C5AB-4482-9CC9-540C488A7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89" y="2084832"/>
            <a:ext cx="2390775" cy="4000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548B0D-2B0A-45FC-B1CD-46ACE316C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931" y="1675257"/>
            <a:ext cx="1657350" cy="481965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D8F9B5D-B1D2-43FF-A7EC-5231A204367E}"/>
              </a:ext>
            </a:extLst>
          </p:cNvPr>
          <p:cNvSpPr txBox="1">
            <a:spLocks/>
          </p:cNvSpPr>
          <p:nvPr/>
        </p:nvSpPr>
        <p:spPr>
          <a:xfrm>
            <a:off x="2553615" y="2154017"/>
            <a:ext cx="4056910" cy="52822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Tw Cen MT" panose="020B0602020104020603" pitchFamily="34" charset="0"/>
              <a:buNone/>
            </a:pPr>
            <a:r>
              <a:rPr lang="en-US" sz="1600" dirty="0"/>
              <a:t>Number of input neurons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3A96950-A8AF-4A2C-B203-571202A0CBB3}"/>
              </a:ext>
            </a:extLst>
          </p:cNvPr>
          <p:cNvSpPr txBox="1">
            <a:spLocks/>
          </p:cNvSpPr>
          <p:nvPr/>
        </p:nvSpPr>
        <p:spPr>
          <a:xfrm>
            <a:off x="2553615" y="2682240"/>
            <a:ext cx="4056910" cy="52822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Length of track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BA77EF9-C647-4114-91CA-3C334C2DBA11}"/>
              </a:ext>
            </a:extLst>
          </p:cNvPr>
          <p:cNvSpPr txBox="1">
            <a:spLocks/>
          </p:cNvSpPr>
          <p:nvPr/>
        </p:nvSpPr>
        <p:spPr>
          <a:xfrm>
            <a:off x="2553615" y="3119315"/>
            <a:ext cx="4056910" cy="52822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Time taken to traverse track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6CB2413-B8B7-448F-82BA-93975CC72757}"/>
              </a:ext>
            </a:extLst>
          </p:cNvPr>
          <p:cNvSpPr txBox="1">
            <a:spLocks/>
          </p:cNvSpPr>
          <p:nvPr/>
        </p:nvSpPr>
        <p:spPr>
          <a:xfrm>
            <a:off x="2553615" y="3556390"/>
            <a:ext cx="4056910" cy="52822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Time step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2671FD4-FC55-4F5C-87F5-707531D405D8}"/>
              </a:ext>
            </a:extLst>
          </p:cNvPr>
          <p:cNvSpPr txBox="1">
            <a:spLocks/>
          </p:cNvSpPr>
          <p:nvPr/>
        </p:nvSpPr>
        <p:spPr>
          <a:xfrm>
            <a:off x="2553615" y="4158439"/>
            <a:ext cx="4056910" cy="52822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Velocity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F55EB21-728E-46C9-899F-A0B49CD52502}"/>
              </a:ext>
            </a:extLst>
          </p:cNvPr>
          <p:cNvSpPr txBox="1">
            <a:spLocks/>
          </p:cNvSpPr>
          <p:nvPr/>
        </p:nvSpPr>
        <p:spPr>
          <a:xfrm>
            <a:off x="2553615" y="4883042"/>
            <a:ext cx="4056910" cy="52822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STD of CA3 place fields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95EE67-A83B-4455-9A99-71531C2F7666}"/>
              </a:ext>
            </a:extLst>
          </p:cNvPr>
          <p:cNvSpPr txBox="1">
            <a:spLocks/>
          </p:cNvSpPr>
          <p:nvPr/>
        </p:nvSpPr>
        <p:spPr>
          <a:xfrm>
            <a:off x="2553615" y="5607645"/>
            <a:ext cx="4056910" cy="52822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Weight multiplier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9B329B3-D26C-4E3A-8D6D-9ECBB441F086}"/>
              </a:ext>
            </a:extLst>
          </p:cNvPr>
          <p:cNvSpPr txBox="1">
            <a:spLocks/>
          </p:cNvSpPr>
          <p:nvPr/>
        </p:nvSpPr>
        <p:spPr>
          <a:xfrm>
            <a:off x="9028084" y="1625794"/>
            <a:ext cx="4056910" cy="52822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Tw Cen MT" panose="020B0602020104020603" pitchFamily="34" charset="0"/>
              <a:buNone/>
            </a:pPr>
            <a:r>
              <a:rPr lang="en-US" sz="1600" dirty="0"/>
              <a:t>Time constant of LTP trace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AD58101-82B9-4FB5-8590-4BBAB9370525}"/>
              </a:ext>
            </a:extLst>
          </p:cNvPr>
          <p:cNvSpPr txBox="1">
            <a:spLocks/>
          </p:cNvSpPr>
          <p:nvPr/>
        </p:nvSpPr>
        <p:spPr>
          <a:xfrm>
            <a:off x="9028084" y="2128728"/>
            <a:ext cx="4056910" cy="52822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Tw Cen MT" panose="020B0602020104020603" pitchFamily="34" charset="0"/>
              <a:buNone/>
            </a:pPr>
            <a:r>
              <a:rPr lang="en-US" sz="1600" dirty="0"/>
              <a:t>Time constant of LTD trace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BC2F327-746C-4B0E-8E0E-8B594C737B2F}"/>
              </a:ext>
            </a:extLst>
          </p:cNvPr>
          <p:cNvSpPr txBox="1">
            <a:spLocks/>
          </p:cNvSpPr>
          <p:nvPr/>
        </p:nvSpPr>
        <p:spPr>
          <a:xfrm>
            <a:off x="9028084" y="2593412"/>
            <a:ext cx="4056910" cy="52822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Tw Cen MT" panose="020B0602020104020603" pitchFamily="34" charset="0"/>
              <a:buNone/>
            </a:pPr>
            <a:r>
              <a:rPr lang="en-US" sz="1600" dirty="0"/>
              <a:t>Activation rate of LTP trace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78DB932-FBDC-4B2F-A77F-AE6B6CBCB619}"/>
              </a:ext>
            </a:extLst>
          </p:cNvPr>
          <p:cNvSpPr txBox="1">
            <a:spLocks/>
          </p:cNvSpPr>
          <p:nvPr/>
        </p:nvSpPr>
        <p:spPr>
          <a:xfrm>
            <a:off x="9028084" y="3101414"/>
            <a:ext cx="4056910" cy="52822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Tw Cen MT" panose="020B0602020104020603" pitchFamily="34" charset="0"/>
              <a:buNone/>
            </a:pPr>
            <a:r>
              <a:rPr lang="en-US" sz="1600" dirty="0"/>
              <a:t>Activation rate of LTD trace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215FC71-B55A-4264-8D46-9530B4CF490C}"/>
              </a:ext>
            </a:extLst>
          </p:cNvPr>
          <p:cNvSpPr txBox="1">
            <a:spLocks/>
          </p:cNvSpPr>
          <p:nvPr/>
        </p:nvSpPr>
        <p:spPr>
          <a:xfrm>
            <a:off x="9028084" y="3586651"/>
            <a:ext cx="4056910" cy="52822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Tw Cen MT" panose="020B0602020104020603" pitchFamily="34" charset="0"/>
              <a:buNone/>
            </a:pPr>
            <a:r>
              <a:rPr lang="en-US" sz="1600" dirty="0"/>
              <a:t>Learning rate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58AE182-A378-4A1D-B432-97ED0F1FCDF1}"/>
              </a:ext>
            </a:extLst>
          </p:cNvPr>
          <p:cNvSpPr txBox="1">
            <a:spLocks/>
          </p:cNvSpPr>
          <p:nvPr/>
        </p:nvSpPr>
        <p:spPr>
          <a:xfrm>
            <a:off x="9028084" y="4084613"/>
            <a:ext cx="4056910" cy="52822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Tw Cen MT" panose="020B0602020104020603" pitchFamily="34" charset="0"/>
              <a:buNone/>
            </a:pPr>
            <a:r>
              <a:rPr lang="en-US" sz="1600" dirty="0"/>
              <a:t>Maximum, LTP trace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D26E5D7-78CB-4B6E-9CBD-6A618ACC28A0}"/>
              </a:ext>
            </a:extLst>
          </p:cNvPr>
          <p:cNvSpPr txBox="1">
            <a:spLocks/>
          </p:cNvSpPr>
          <p:nvPr/>
        </p:nvSpPr>
        <p:spPr>
          <a:xfrm>
            <a:off x="9028084" y="4607705"/>
            <a:ext cx="4056910" cy="52822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Tw Cen MT" panose="020B0602020104020603" pitchFamily="34" charset="0"/>
              <a:buNone/>
            </a:pPr>
            <a:r>
              <a:rPr lang="en-US" sz="1600" dirty="0"/>
              <a:t>Maximum, LTD trace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02F4581-0455-4B81-AAC5-61ADC016D86A}"/>
              </a:ext>
            </a:extLst>
          </p:cNvPr>
          <p:cNvSpPr txBox="1">
            <a:spLocks/>
          </p:cNvSpPr>
          <p:nvPr/>
        </p:nvSpPr>
        <p:spPr>
          <a:xfrm>
            <a:off x="9028084" y="5071759"/>
            <a:ext cx="4056910" cy="52822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Tw Cen MT" panose="020B0602020104020603" pitchFamily="34" charset="0"/>
              <a:buNone/>
            </a:pPr>
            <a:r>
              <a:rPr lang="en-US" sz="1600" dirty="0"/>
              <a:t>Time constant of instructive signal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2435813-E569-4AF2-A5ED-8AF31C5D239B}"/>
              </a:ext>
            </a:extLst>
          </p:cNvPr>
          <p:cNvSpPr txBox="1">
            <a:spLocks/>
          </p:cNvSpPr>
          <p:nvPr/>
        </p:nvSpPr>
        <p:spPr>
          <a:xfrm>
            <a:off x="9028084" y="5519221"/>
            <a:ext cx="4056910" cy="52822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Tw Cen MT" panose="020B0602020104020603" pitchFamily="34" charset="0"/>
              <a:buNone/>
            </a:pPr>
            <a:r>
              <a:rPr lang="en-US" sz="1600" dirty="0"/>
              <a:t>Magnitude of instructive signal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9697D31-EEE8-4071-96C0-FAF0987B3878}"/>
              </a:ext>
            </a:extLst>
          </p:cNvPr>
          <p:cNvSpPr txBox="1">
            <a:spLocks/>
          </p:cNvSpPr>
          <p:nvPr/>
        </p:nvSpPr>
        <p:spPr>
          <a:xfrm>
            <a:off x="9028084" y="6006201"/>
            <a:ext cx="4056910" cy="52822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Tw Cen MT" panose="020B0602020104020603" pitchFamily="34" charset="0"/>
              <a:buNone/>
            </a:pPr>
            <a:r>
              <a:rPr lang="en-US" sz="1600" dirty="0"/>
              <a:t>Magnitude of initial weights</a:t>
            </a:r>
          </a:p>
        </p:txBody>
      </p:sp>
    </p:spTree>
    <p:extLst>
      <p:ext uri="{BB962C8B-B14F-4D97-AF65-F5344CB8AC3E}">
        <p14:creationId xmlns:p14="http://schemas.microsoft.com/office/powerpoint/2010/main" val="16247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10D2-B691-4A5E-8EBE-430EA6D2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from CA3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EA1A2-3912-48B2-B9C4-B85EE33E4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625" y="1982802"/>
            <a:ext cx="3884178" cy="453677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CA3 inputs are modeled as Gaussians evenly distributed across track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Weights are initialized as a Gaussian centered around synapse </a:t>
            </a:r>
            <a:r>
              <a:rPr lang="en-US" sz="2800" dirty="0" err="1"/>
              <a:t>W_center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7FF46D-E21D-44E2-88ED-338844DEB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36" y="2056484"/>
            <a:ext cx="4701404" cy="26295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2C289D-401E-465C-9B72-71B1FEC0C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451" y="4686084"/>
            <a:ext cx="4109200" cy="110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4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5899484-8A94-43DD-832B-24A06937B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943" y="166254"/>
            <a:ext cx="6944031" cy="30360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89F754-6D5E-41EE-B701-307891E12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161" y="3202286"/>
            <a:ext cx="6967813" cy="307566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BDA75005-B3D1-4BDE-867E-83A3B294058D}"/>
              </a:ext>
            </a:extLst>
          </p:cNvPr>
          <p:cNvSpPr txBox="1">
            <a:spLocks/>
          </p:cNvSpPr>
          <p:nvPr/>
        </p:nvSpPr>
        <p:spPr>
          <a:xfrm>
            <a:off x="240792" y="1167107"/>
            <a:ext cx="873945" cy="14996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7FBBD21-9686-4892-AD96-1F7F17398321}"/>
              </a:ext>
            </a:extLst>
          </p:cNvPr>
          <p:cNvSpPr txBox="1">
            <a:spLocks/>
          </p:cNvSpPr>
          <p:nvPr/>
        </p:nvSpPr>
        <p:spPr>
          <a:xfrm>
            <a:off x="95873" y="4184628"/>
            <a:ext cx="873945" cy="14996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A-B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781D6B2-DEAA-420A-AFB7-E7A32F34C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180" y="969819"/>
            <a:ext cx="3684526" cy="424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0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BDA75005-B3D1-4BDE-867E-83A3B294058D}"/>
              </a:ext>
            </a:extLst>
          </p:cNvPr>
          <p:cNvSpPr txBox="1">
            <a:spLocks/>
          </p:cNvSpPr>
          <p:nvPr/>
        </p:nvSpPr>
        <p:spPr>
          <a:xfrm>
            <a:off x="240792" y="1167107"/>
            <a:ext cx="873945" cy="14996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7FBBD21-9686-4892-AD96-1F7F17398321}"/>
              </a:ext>
            </a:extLst>
          </p:cNvPr>
          <p:cNvSpPr txBox="1">
            <a:spLocks/>
          </p:cNvSpPr>
          <p:nvPr/>
        </p:nvSpPr>
        <p:spPr>
          <a:xfrm>
            <a:off x="95873" y="4184628"/>
            <a:ext cx="873945" cy="14996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A-B</a:t>
            </a:r>
          </a:p>
        </p:txBody>
      </p:sp>
    </p:spTree>
    <p:extLst>
      <p:ext uri="{BB962C8B-B14F-4D97-AF65-F5344CB8AC3E}">
        <p14:creationId xmlns:p14="http://schemas.microsoft.com/office/powerpoint/2010/main" val="201263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PostSynaptic</a:t>
            </a:r>
            <a:r>
              <a:rPr lang="en-US" dirty="0"/>
              <a:t> Voltage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93C5C2-24B5-4F93-A3B4-45348BEAD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39" y="3307080"/>
            <a:ext cx="4001438" cy="11604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66657B-9EA3-4FD4-8E43-E405621DD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183" y="2425065"/>
            <a:ext cx="46577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3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Presynaptic, weight-dependent traces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5EA9DB-2990-47B2-BE98-0B5D99484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33" y="2125219"/>
            <a:ext cx="4924425" cy="26479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1AAE7B-899D-4798-8F04-31EB30D78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9997" y="2200516"/>
            <a:ext cx="3884178" cy="453677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LTP and LTD associated traces are activated by presynaptic activity and decay in its absence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137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Presynaptic, weight-dependent traces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5EA9DB-2990-47B2-BE98-0B5D99484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33" y="2125219"/>
            <a:ext cx="4924425" cy="2647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EBB77F-B949-48AB-AF98-C0F1EBD93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808" y="2586217"/>
            <a:ext cx="5697311" cy="319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1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10D2-B691-4A5E-8EBE-430EA6D2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Instructive Signal and Weight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EA1A2-3912-48B2-B9C4-B85EE33E4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3977" y="1892495"/>
            <a:ext cx="4564735" cy="453677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Weight modified versions TW favor LTD as weights are large and LTP as weights are small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“Instructive signal” from plateau potential acts as reward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Weights are updated in the presence of the instructive signal as LTP-LTD (both weight modified)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724B0C-FFA6-4A68-9020-65302AFE1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31" y="4147834"/>
            <a:ext cx="4422693" cy="9505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60A371-CEEA-4306-A5CE-F29AE6A9F1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068"/>
          <a:stretch/>
        </p:blipFill>
        <p:spPr>
          <a:xfrm>
            <a:off x="740173" y="5247335"/>
            <a:ext cx="5743520" cy="13189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E778E3-ABDD-4143-8AD8-67B6C451C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547" y="1892495"/>
            <a:ext cx="3628807" cy="203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64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BF5700"/>
      </a:accent2>
      <a:accent3>
        <a:srgbClr val="FF0000"/>
      </a:accent3>
      <a:accent4>
        <a:srgbClr val="FFC000"/>
      </a:accent4>
      <a:accent5>
        <a:srgbClr val="00246A"/>
      </a:accent5>
      <a:accent6>
        <a:srgbClr val="C00000"/>
      </a:accent6>
      <a:hlink>
        <a:srgbClr val="0563C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53498</TotalTime>
  <Words>254</Words>
  <Application>Microsoft Office PowerPoint</Application>
  <PresentationFormat>Widescreen</PresentationFormat>
  <Paragraphs>51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Tw Cen MT</vt:lpstr>
      <vt:lpstr>Tw Cen MT Condensed</vt:lpstr>
      <vt:lpstr>Wingdings 3</vt:lpstr>
      <vt:lpstr>Integral</vt:lpstr>
      <vt:lpstr>Center Surround Research Update</vt:lpstr>
      <vt:lpstr>Parameters</vt:lpstr>
      <vt:lpstr>Input from CA3</vt:lpstr>
      <vt:lpstr>PowerPoint Presentation</vt:lpstr>
      <vt:lpstr>PowerPoint Presentation</vt:lpstr>
      <vt:lpstr>PostSynaptic Voltage</vt:lpstr>
      <vt:lpstr>Presynaptic, weight-dependent traces</vt:lpstr>
      <vt:lpstr>Presynaptic, weight-dependent traces</vt:lpstr>
      <vt:lpstr>Instructive Signal and Weight updates</vt:lpstr>
      <vt:lpstr>Instructive Signal and Weight updates</vt:lpstr>
      <vt:lpstr>Fixed Points</vt:lpstr>
      <vt:lpstr>Fixed Points</vt:lpstr>
      <vt:lpstr>Fixed Points</vt:lpstr>
      <vt:lpstr>Fixed Points</vt:lpstr>
      <vt:lpstr>Fixed Points</vt:lpstr>
      <vt:lpstr>Fixed Points</vt:lpstr>
      <vt:lpstr>Fixed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</dc:creator>
  <cp:lastModifiedBy>Ian</cp:lastModifiedBy>
  <cp:revision>395</cp:revision>
  <dcterms:created xsi:type="dcterms:W3CDTF">2018-02-04T00:51:29Z</dcterms:created>
  <dcterms:modified xsi:type="dcterms:W3CDTF">2020-10-26T20:43:52Z</dcterms:modified>
</cp:coreProperties>
</file>