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32"/>
  </p:notesMasterIdLst>
  <p:sldIdLst>
    <p:sldId id="256" r:id="rId2"/>
    <p:sldId id="421" r:id="rId3"/>
    <p:sldId id="475" r:id="rId4"/>
    <p:sldId id="484" r:id="rId5"/>
    <p:sldId id="485" r:id="rId6"/>
    <p:sldId id="486" r:id="rId7"/>
    <p:sldId id="476" r:id="rId8"/>
    <p:sldId id="477" r:id="rId9"/>
    <p:sldId id="478" r:id="rId10"/>
    <p:sldId id="487" r:id="rId11"/>
    <p:sldId id="488" r:id="rId12"/>
    <p:sldId id="482" r:id="rId13"/>
    <p:sldId id="480" r:id="rId14"/>
    <p:sldId id="479" r:id="rId15"/>
    <p:sldId id="483" r:id="rId16"/>
    <p:sldId id="489" r:id="rId17"/>
    <p:sldId id="465" r:id="rId18"/>
    <p:sldId id="474" r:id="rId19"/>
    <p:sldId id="461" r:id="rId20"/>
    <p:sldId id="466" r:id="rId21"/>
    <p:sldId id="469" r:id="rId22"/>
    <p:sldId id="435" r:id="rId23"/>
    <p:sldId id="468" r:id="rId24"/>
    <p:sldId id="464" r:id="rId25"/>
    <p:sldId id="463" r:id="rId26"/>
    <p:sldId id="467" r:id="rId27"/>
    <p:sldId id="470" r:id="rId28"/>
    <p:sldId id="471" r:id="rId29"/>
    <p:sldId id="473" r:id="rId30"/>
    <p:sldId id="4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6405"/>
  </p:normalViewPr>
  <p:slideViewPr>
    <p:cSldViewPr snapToGrid="0">
      <p:cViewPr varScale="1">
        <p:scale>
          <a:sx n="73" d="100"/>
          <a:sy n="73" d="100"/>
        </p:scale>
        <p:origin x="6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C460D-0E6C-44B4-936E-677A57BB812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89669-0A2A-4E28-BF71-471D2C824B47}" type="slidenum">
              <a:rPr lang="en-US" smtClean="0"/>
              <a:t>‹#›</a:t>
            </a:fld>
            <a:endParaRPr lang="en-US"/>
          </a:p>
        </p:txBody>
      </p:sp>
    </p:spTree>
    <p:extLst>
      <p:ext uri="{BB962C8B-B14F-4D97-AF65-F5344CB8AC3E}">
        <p14:creationId xmlns:p14="http://schemas.microsoft.com/office/powerpoint/2010/main" val="35532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F89669-0A2A-4E28-BF71-471D2C824B47}" type="slidenum">
              <a:rPr lang="en-US" smtClean="0"/>
              <a:t>1</a:t>
            </a:fld>
            <a:endParaRPr lang="en-US"/>
          </a:p>
        </p:txBody>
      </p:sp>
    </p:spTree>
    <p:extLst>
      <p:ext uri="{BB962C8B-B14F-4D97-AF65-F5344CB8AC3E}">
        <p14:creationId xmlns:p14="http://schemas.microsoft.com/office/powerpoint/2010/main" val="50371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2083D9-9674-4CF4-AC56-8A96B7AFB137}"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1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376532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0149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083D9-9674-4CF4-AC56-8A96B7AFB137}"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4280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2083D9-9674-4CF4-AC56-8A96B7AFB137}"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9FBF3-F51E-4DD8-87D7-DAFBDA9C65F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8128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083D9-9674-4CF4-AC56-8A96B7AFB137}"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442743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083D9-9674-4CF4-AC56-8A96B7AFB137}"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3174977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083D9-9674-4CF4-AC56-8A96B7AFB137}"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60009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83D9-9674-4CF4-AC56-8A96B7AFB137}"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10623784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spTree>
    <p:extLst>
      <p:ext uri="{BB962C8B-B14F-4D97-AF65-F5344CB8AC3E}">
        <p14:creationId xmlns:p14="http://schemas.microsoft.com/office/powerpoint/2010/main" val="21470369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2083D9-9674-4CF4-AC56-8A96B7AFB137}"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9FBF3-F51E-4DD8-87D7-DAFBDA9C65F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9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E2083D9-9674-4CF4-AC56-8A96B7AFB137}" type="datetimeFigureOut">
              <a:rPr lang="en-US" smtClean="0"/>
              <a:t>11/2/2020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C79FBF3-F51E-4DD8-87D7-DAFBDA9C65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05739"/>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A0D3-6AC6-4260-9916-42C51E38E9E5}"/>
              </a:ext>
            </a:extLst>
          </p:cNvPr>
          <p:cNvSpPr>
            <a:spLocks noGrp="1"/>
          </p:cNvSpPr>
          <p:nvPr>
            <p:ph type="ctrTitle"/>
          </p:nvPr>
        </p:nvSpPr>
        <p:spPr>
          <a:xfrm>
            <a:off x="208442" y="4736036"/>
            <a:ext cx="4544720" cy="2230616"/>
          </a:xfrm>
        </p:spPr>
        <p:txBody>
          <a:bodyPr>
            <a:normAutofit fontScale="90000"/>
          </a:bodyPr>
          <a:lstStyle/>
          <a:p>
            <a:pPr algn="l"/>
            <a:r>
              <a:rPr lang="en-US" sz="6000" dirty="0"/>
              <a:t>Center Surround</a:t>
            </a:r>
            <a:br>
              <a:rPr lang="en-US" sz="6000" dirty="0"/>
            </a:br>
            <a:r>
              <a:rPr lang="en-US" sz="6000" dirty="0"/>
              <a:t>Research Update</a:t>
            </a:r>
            <a:endParaRPr lang="en-US" sz="6000" i="1" dirty="0"/>
          </a:p>
        </p:txBody>
      </p:sp>
      <p:sp>
        <p:nvSpPr>
          <p:cNvPr id="3" name="Subtitle 2">
            <a:extLst>
              <a:ext uri="{FF2B5EF4-FFF2-40B4-BE49-F238E27FC236}">
                <a16:creationId xmlns:a16="http://schemas.microsoft.com/office/drawing/2014/main" id="{D4AEFE31-FFB0-4850-BEAB-E1D73D15BD8C}"/>
              </a:ext>
            </a:extLst>
          </p:cNvPr>
          <p:cNvSpPr>
            <a:spLocks noGrp="1"/>
          </p:cNvSpPr>
          <p:nvPr>
            <p:ph type="subTitle" idx="1"/>
          </p:nvPr>
        </p:nvSpPr>
        <p:spPr>
          <a:xfrm>
            <a:off x="5166621" y="4986769"/>
            <a:ext cx="3200400" cy="1463040"/>
          </a:xfrm>
        </p:spPr>
        <p:txBody>
          <a:bodyPr>
            <a:normAutofit/>
          </a:bodyPr>
          <a:lstStyle/>
          <a:p>
            <a:r>
              <a:rPr lang="en-US" sz="2400" dirty="0"/>
              <a:t>Ian Cone</a:t>
            </a:r>
          </a:p>
          <a:p>
            <a:r>
              <a:rPr lang="en-US" sz="2400" dirty="0" err="1"/>
              <a:t>Shouval</a:t>
            </a:r>
            <a:r>
              <a:rPr lang="en-US" sz="2400" dirty="0"/>
              <a:t> Lab</a:t>
            </a:r>
          </a:p>
          <a:p>
            <a:r>
              <a:rPr lang="en-US" sz="2400" dirty="0"/>
              <a:t>10/30/20</a:t>
            </a:r>
          </a:p>
        </p:txBody>
      </p:sp>
      <p:pic>
        <p:nvPicPr>
          <p:cNvPr id="1028" name="Picture 4" descr="https://med.uth.edu/ooc/files/2017/01/UTH-McGov-MS-extra-horiz-2c.png">
            <a:extLst>
              <a:ext uri="{FF2B5EF4-FFF2-40B4-BE49-F238E27FC236}">
                <a16:creationId xmlns:a16="http://schemas.microsoft.com/office/drawing/2014/main" id="{76303B49-D15E-4E55-A0C5-CDE1A1EBC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08" y="5198808"/>
            <a:ext cx="3128032" cy="5217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ci.rice.edu/sites/g/files/bxs626/f/eef70a4c-87ed-484a-8e09-056fd158e8a0.jpg">
            <a:extLst>
              <a:ext uri="{FF2B5EF4-FFF2-40B4-BE49-F238E27FC236}">
                <a16:creationId xmlns:a16="http://schemas.microsoft.com/office/drawing/2014/main" id="{E86C8653-162A-4361-8BE8-81CFEF593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4530" y="5856849"/>
            <a:ext cx="2257427" cy="668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10E242-B14A-45AC-922A-76A432FF56CA}"/>
              </a:ext>
            </a:extLst>
          </p:cNvPr>
          <p:cNvPicPr>
            <a:picLocks noChangeAspect="1"/>
          </p:cNvPicPr>
          <p:nvPr/>
        </p:nvPicPr>
        <p:blipFill>
          <a:blip r:embed="rId5"/>
          <a:stretch>
            <a:fillRect/>
          </a:stretch>
        </p:blipFill>
        <p:spPr>
          <a:xfrm>
            <a:off x="4815953" y="4736036"/>
            <a:ext cx="350668" cy="2040250"/>
          </a:xfrm>
          <a:prstGeom prst="rect">
            <a:avLst/>
          </a:prstGeom>
        </p:spPr>
      </p:pic>
      <p:pic>
        <p:nvPicPr>
          <p:cNvPr id="6" name="Picture 5">
            <a:extLst>
              <a:ext uri="{FF2B5EF4-FFF2-40B4-BE49-F238E27FC236}">
                <a16:creationId xmlns:a16="http://schemas.microsoft.com/office/drawing/2014/main" id="{96ED4D25-0F2D-4841-AF42-FD57A2BD7260}"/>
              </a:ext>
            </a:extLst>
          </p:cNvPr>
          <p:cNvPicPr>
            <a:picLocks noChangeAspect="1"/>
          </p:cNvPicPr>
          <p:nvPr/>
        </p:nvPicPr>
        <p:blipFill>
          <a:blip r:embed="rId6"/>
          <a:stretch>
            <a:fillRect/>
          </a:stretch>
        </p:blipFill>
        <p:spPr>
          <a:xfrm>
            <a:off x="7866909" y="5058703"/>
            <a:ext cx="809625" cy="1466850"/>
          </a:xfrm>
          <a:prstGeom prst="rect">
            <a:avLst/>
          </a:prstGeom>
        </p:spPr>
      </p:pic>
    </p:spTree>
    <p:extLst>
      <p:ext uri="{BB962C8B-B14F-4D97-AF65-F5344CB8AC3E}">
        <p14:creationId xmlns:p14="http://schemas.microsoft.com/office/powerpoint/2010/main" val="162803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ODOR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1763486"/>
            <a:ext cx="4437443" cy="4858124"/>
          </a:xfrm>
        </p:spPr>
        <p:txBody>
          <a:bodyPr>
            <a:normAutofit fontScale="85000" lnSpcReduction="10000"/>
          </a:bodyPr>
          <a:lstStyle/>
          <a:p>
            <a:pPr>
              <a:buFont typeface="Arial" panose="020B0604020202020204" pitchFamily="34" charset="0"/>
              <a:buChar char="•"/>
            </a:pPr>
            <a:r>
              <a:rPr lang="en-US" sz="2800" dirty="0"/>
              <a:t>Animal receives one of two odor puffs immediately prior to running. During running, at location x_0 a plateau potential is induced in CA1 </a:t>
            </a:r>
          </a:p>
          <a:p>
            <a:pPr>
              <a:buFont typeface="Arial" panose="020B0604020202020204" pitchFamily="34" charset="0"/>
              <a:buChar char="•"/>
            </a:pPr>
            <a:r>
              <a:rPr lang="en-US" sz="2800" dirty="0"/>
              <a:t>CA3 receives odor and position inputs and creates spatiotemporal outputs unique to the context &amp; history</a:t>
            </a:r>
          </a:p>
          <a:p>
            <a:pPr>
              <a:buFont typeface="Arial" panose="020B0604020202020204" pitchFamily="34" charset="0"/>
              <a:buChar char="•"/>
            </a:pPr>
            <a:r>
              <a:rPr lang="en-US" sz="2800" dirty="0"/>
              <a:t>Learning rule strengthens synapses with presynaptic activity during the plateau potential</a:t>
            </a:r>
          </a:p>
          <a:p>
            <a:pPr>
              <a:buFont typeface="Arial" panose="020B0604020202020204" pitchFamily="34" charset="0"/>
              <a:buChar char="•"/>
            </a:pPr>
            <a:r>
              <a:rPr lang="en-US" sz="2800" dirty="0"/>
              <a:t>CA1 output fires at x_0, but only after the trained odor presentation</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79159BEA-8B03-4235-9801-D7EA3A3DCBAC}"/>
              </a:ext>
            </a:extLst>
          </p:cNvPr>
          <p:cNvPicPr>
            <a:picLocks noChangeAspect="1"/>
          </p:cNvPicPr>
          <p:nvPr/>
        </p:nvPicPr>
        <p:blipFill rotWithShape="1">
          <a:blip r:embed="rId2">
            <a:extLst>
              <a:ext uri="{28A0092B-C50C-407E-A947-70E740481C1C}">
                <a14:useLocalDpi xmlns:a14="http://schemas.microsoft.com/office/drawing/2010/main" val="0"/>
              </a:ext>
            </a:extLst>
          </a:blip>
          <a:srcRect r="46353"/>
          <a:stretch/>
        </p:blipFill>
        <p:spPr>
          <a:xfrm>
            <a:off x="5884164" y="1763486"/>
            <a:ext cx="5213750" cy="3992502"/>
          </a:xfrm>
          <a:prstGeom prst="rect">
            <a:avLst/>
          </a:prstGeom>
        </p:spPr>
      </p:pic>
    </p:spTree>
    <p:extLst>
      <p:ext uri="{BB962C8B-B14F-4D97-AF65-F5344CB8AC3E}">
        <p14:creationId xmlns:p14="http://schemas.microsoft.com/office/powerpoint/2010/main" val="83207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ODOR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1763486"/>
            <a:ext cx="4437443" cy="4858124"/>
          </a:xfrm>
        </p:spPr>
        <p:txBody>
          <a:bodyPr>
            <a:normAutofit fontScale="85000" lnSpcReduction="10000"/>
          </a:bodyPr>
          <a:lstStyle/>
          <a:p>
            <a:pPr>
              <a:buFont typeface="Arial" panose="020B0604020202020204" pitchFamily="34" charset="0"/>
              <a:buChar char="•"/>
            </a:pPr>
            <a:r>
              <a:rPr lang="en-US" sz="2800" dirty="0"/>
              <a:t>Animal receives one of two odor puffs immediately prior to running. During running, at location x_0 a plateau potential is induced in CA1 </a:t>
            </a:r>
          </a:p>
          <a:p>
            <a:pPr>
              <a:buFont typeface="Arial" panose="020B0604020202020204" pitchFamily="34" charset="0"/>
              <a:buChar char="•"/>
            </a:pPr>
            <a:r>
              <a:rPr lang="en-US" sz="2800" dirty="0"/>
              <a:t>CA3 receives odor and position inputs and creates spatiotemporal outputs unique to the context &amp; history</a:t>
            </a:r>
          </a:p>
          <a:p>
            <a:pPr>
              <a:buFont typeface="Arial" panose="020B0604020202020204" pitchFamily="34" charset="0"/>
              <a:buChar char="•"/>
            </a:pPr>
            <a:r>
              <a:rPr lang="en-US" sz="2800" dirty="0"/>
              <a:t>Learning rule strengthens synapses with presynaptic activity during the plateau potential</a:t>
            </a:r>
          </a:p>
          <a:p>
            <a:pPr>
              <a:buFont typeface="Arial" panose="020B0604020202020204" pitchFamily="34" charset="0"/>
              <a:buChar char="•"/>
            </a:pPr>
            <a:r>
              <a:rPr lang="en-US" sz="2800" dirty="0"/>
              <a:t>CA1 output fires at x_0, but only after the trained odor presentation</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4" name="Picture 3">
            <a:extLst>
              <a:ext uri="{FF2B5EF4-FFF2-40B4-BE49-F238E27FC236}">
                <a16:creationId xmlns:a16="http://schemas.microsoft.com/office/drawing/2014/main" id="{79159BEA-8B03-4235-9801-D7EA3A3DCBAC}"/>
              </a:ext>
            </a:extLst>
          </p:cNvPr>
          <p:cNvPicPr>
            <a:picLocks noChangeAspect="1"/>
          </p:cNvPicPr>
          <p:nvPr/>
        </p:nvPicPr>
        <p:blipFill rotWithShape="1">
          <a:blip r:embed="rId2">
            <a:extLst>
              <a:ext uri="{28A0092B-C50C-407E-A947-70E740481C1C}">
                <a14:useLocalDpi xmlns:a14="http://schemas.microsoft.com/office/drawing/2010/main" val="0"/>
              </a:ext>
            </a:extLst>
          </a:blip>
          <a:srcRect r="46353"/>
          <a:stretch/>
        </p:blipFill>
        <p:spPr>
          <a:xfrm>
            <a:off x="5884164" y="1763486"/>
            <a:ext cx="5213750" cy="3992502"/>
          </a:xfrm>
          <a:prstGeom prst="rect">
            <a:avLst/>
          </a:prstGeom>
        </p:spPr>
      </p:pic>
    </p:spTree>
    <p:extLst>
      <p:ext uri="{BB962C8B-B14F-4D97-AF65-F5344CB8AC3E}">
        <p14:creationId xmlns:p14="http://schemas.microsoft.com/office/powerpoint/2010/main" val="289382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 MAGEE + Odor</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Preceding an animal’s lap upon the track, it is puffed/not puffed with a particular odor</a:t>
            </a:r>
          </a:p>
          <a:p>
            <a:pPr>
              <a:buFont typeface="Arial" panose="020B0604020202020204" pitchFamily="34" charset="0"/>
              <a:buChar char="•"/>
            </a:pPr>
            <a:r>
              <a:rPr lang="en-US" sz="2800" dirty="0"/>
              <a:t> An artificial plateau potential is induced at a certain location on the track, for only one of the odors!</a:t>
            </a:r>
          </a:p>
          <a:p>
            <a:pPr>
              <a:buFont typeface="Arial" panose="020B0604020202020204" pitchFamily="34" charset="0"/>
              <a:buChar char="•"/>
            </a:pPr>
            <a:endParaRPr lang="en-US" sz="2800" dirty="0"/>
          </a:p>
          <a:p>
            <a:pPr>
              <a:buFont typeface="Arial" panose="020B0604020202020204" pitchFamily="34" charset="0"/>
              <a:buChar char="•"/>
            </a:pPr>
            <a:r>
              <a:rPr lang="en-US" sz="2800" dirty="0"/>
              <a:t>The result is a “place + smell” cell, which behaves like a place field, but only following the trained odor presentation.</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67914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 T-Maze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Central pattern generator is given </a:t>
            </a:r>
          </a:p>
          <a:p>
            <a:pPr>
              <a:buFont typeface="Arial" panose="020B0604020202020204" pitchFamily="34" charset="0"/>
              <a:buChar char="•"/>
            </a:pPr>
            <a:r>
              <a:rPr lang="en-US" sz="2800" dirty="0"/>
              <a:t> Inputs can be visual/auditory/olfactory stimuli, place, time, heading, velocity, etc. </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20581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The General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a:bodyPr>
          <a:lstStyle/>
          <a:p>
            <a:pPr>
              <a:buFont typeface="Arial" panose="020B0604020202020204" pitchFamily="34" charset="0"/>
              <a:buChar char="•"/>
            </a:pPr>
            <a:r>
              <a:rPr lang="en-US" sz="2800" dirty="0"/>
              <a:t>What if instead, you had a central pattern generator that would create a unique, robust, history dependent spatiotemporal trajectory for any given combination/sequence of inputs</a:t>
            </a:r>
          </a:p>
          <a:p>
            <a:pPr>
              <a:buFont typeface="Arial" panose="020B0604020202020204" pitchFamily="34" charset="0"/>
              <a:buChar char="•"/>
            </a:pPr>
            <a:r>
              <a:rPr lang="en-US" sz="2800" dirty="0"/>
              <a:t> Inputs can be visual/auditory/olfactory stimuli, place, time, heading, velocity, etc. </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26100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How to create Effective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5" y="1982802"/>
            <a:ext cx="5578186" cy="4536778"/>
          </a:xfrm>
        </p:spPr>
        <p:txBody>
          <a:bodyPr>
            <a:normAutofit/>
          </a:bodyPr>
          <a:lstStyle/>
          <a:p>
            <a:pPr>
              <a:buFont typeface="Arial" panose="020B0604020202020204" pitchFamily="34" charset="0"/>
              <a:buChar char="•"/>
            </a:pPr>
            <a:r>
              <a:rPr lang="en-US" sz="2800" dirty="0"/>
              <a:t>Liquid state machines are often the go to tool for generation of complex and unique </a:t>
            </a:r>
            <a:r>
              <a:rPr lang="en-US" sz="2800" dirty="0" err="1"/>
              <a:t>spatio</a:t>
            </a:r>
            <a:r>
              <a:rPr lang="en-US" sz="2800" dirty="0"/>
              <a:t>-temporal signals for any given input</a:t>
            </a:r>
          </a:p>
          <a:p>
            <a:pPr>
              <a:buFont typeface="Arial" panose="020B0604020202020204" pitchFamily="34" charset="0"/>
              <a:buChar char="•"/>
            </a:pPr>
            <a:r>
              <a:rPr lang="en-US" sz="2800" dirty="0"/>
              <a:t>However, a) their internal states are not robust to noise, and b) the learning rules used (backprop) are biologically unrealistic.</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2877E72B-AE89-4D99-95FE-FF405CFCF0CF}"/>
              </a:ext>
            </a:extLst>
          </p:cNvPr>
          <p:cNvPicPr>
            <a:picLocks noChangeAspect="1"/>
          </p:cNvPicPr>
          <p:nvPr/>
        </p:nvPicPr>
        <p:blipFill rotWithShape="1">
          <a:blip r:embed="rId2"/>
          <a:srcRect r="34229"/>
          <a:stretch/>
        </p:blipFill>
        <p:spPr>
          <a:xfrm>
            <a:off x="7362238" y="1617653"/>
            <a:ext cx="3546209" cy="3622694"/>
          </a:xfrm>
          <a:prstGeom prst="rect">
            <a:avLst/>
          </a:prstGeom>
        </p:spPr>
      </p:pic>
    </p:spTree>
    <p:extLst>
      <p:ext uri="{BB962C8B-B14F-4D97-AF65-F5344CB8AC3E}">
        <p14:creationId xmlns:p14="http://schemas.microsoft.com/office/powerpoint/2010/main" val="128642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How to create Effective CPG</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5" y="1982802"/>
            <a:ext cx="5578186" cy="4536778"/>
          </a:xfrm>
        </p:spPr>
        <p:txBody>
          <a:bodyPr>
            <a:normAutofit/>
          </a:bodyPr>
          <a:lstStyle/>
          <a:p>
            <a:pPr>
              <a:buFont typeface="Arial" panose="020B0604020202020204" pitchFamily="34" charset="0"/>
              <a:buChar char="•"/>
            </a:pPr>
            <a:r>
              <a:rPr lang="en-US" sz="2800" dirty="0"/>
              <a:t>Liquid state machines are often the go to tool for generation of complex and unique </a:t>
            </a:r>
            <a:r>
              <a:rPr lang="en-US" sz="2800" dirty="0" err="1"/>
              <a:t>spatio</a:t>
            </a:r>
            <a:r>
              <a:rPr lang="en-US" sz="2800" dirty="0"/>
              <a:t>-temporal signals for any given input</a:t>
            </a:r>
          </a:p>
          <a:p>
            <a:pPr>
              <a:buFont typeface="Arial" panose="020B0604020202020204" pitchFamily="34" charset="0"/>
              <a:buChar char="•"/>
            </a:pPr>
            <a:r>
              <a:rPr lang="en-US" sz="2800" dirty="0"/>
              <a:t>However, a) their internal states are not robust to noise, and b) the learning rules used (backprop) are biologically unrealistic.</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49317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899484-8A94-43DD-832B-24A06937BF38}"/>
              </a:ext>
            </a:extLst>
          </p:cNvPr>
          <p:cNvPicPr>
            <a:picLocks noChangeAspect="1"/>
          </p:cNvPicPr>
          <p:nvPr/>
        </p:nvPicPr>
        <p:blipFill>
          <a:blip r:embed="rId2"/>
          <a:stretch>
            <a:fillRect/>
          </a:stretch>
        </p:blipFill>
        <p:spPr>
          <a:xfrm>
            <a:off x="1293943" y="166254"/>
            <a:ext cx="6944031" cy="3036032"/>
          </a:xfrm>
          <a:prstGeom prst="rect">
            <a:avLst/>
          </a:prstGeom>
        </p:spPr>
      </p:pic>
      <p:pic>
        <p:nvPicPr>
          <p:cNvPr id="18" name="Picture 17">
            <a:extLst>
              <a:ext uri="{FF2B5EF4-FFF2-40B4-BE49-F238E27FC236}">
                <a16:creationId xmlns:a16="http://schemas.microsoft.com/office/drawing/2014/main" id="{F089F754-6D5E-41EE-B701-307891E1271A}"/>
              </a:ext>
            </a:extLst>
          </p:cNvPr>
          <p:cNvPicPr>
            <a:picLocks noChangeAspect="1"/>
          </p:cNvPicPr>
          <p:nvPr/>
        </p:nvPicPr>
        <p:blipFill>
          <a:blip r:embed="rId3"/>
          <a:stretch>
            <a:fillRect/>
          </a:stretch>
        </p:blipFill>
        <p:spPr>
          <a:xfrm>
            <a:off x="1270161" y="3202286"/>
            <a:ext cx="6967813" cy="3075667"/>
          </a:xfrm>
          <a:prstGeom prst="rect">
            <a:avLst/>
          </a:prstGeom>
        </p:spPr>
      </p:pic>
      <p:sp>
        <p:nvSpPr>
          <p:cNvPr id="19" name="Title 1">
            <a:extLst>
              <a:ext uri="{FF2B5EF4-FFF2-40B4-BE49-F238E27FC236}">
                <a16:creationId xmlns:a16="http://schemas.microsoft.com/office/drawing/2014/main" id="{BDA75005-B3D1-4BDE-867E-83A3B294058D}"/>
              </a:ext>
            </a:extLst>
          </p:cNvPr>
          <p:cNvSpPr txBox="1">
            <a:spLocks/>
          </p:cNvSpPr>
          <p:nvPr/>
        </p:nvSpPr>
        <p:spPr>
          <a:xfrm>
            <a:off x="240792" y="1167107"/>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a:t>
            </a:r>
          </a:p>
        </p:txBody>
      </p:sp>
      <p:sp>
        <p:nvSpPr>
          <p:cNvPr id="21" name="Title 1">
            <a:extLst>
              <a:ext uri="{FF2B5EF4-FFF2-40B4-BE49-F238E27FC236}">
                <a16:creationId xmlns:a16="http://schemas.microsoft.com/office/drawing/2014/main" id="{77FBBD21-9686-4892-AD96-1F7F17398321}"/>
              </a:ext>
            </a:extLst>
          </p:cNvPr>
          <p:cNvSpPr txBox="1">
            <a:spLocks/>
          </p:cNvSpPr>
          <p:nvPr/>
        </p:nvSpPr>
        <p:spPr>
          <a:xfrm>
            <a:off x="95873" y="4184628"/>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A-B</a:t>
            </a:r>
          </a:p>
        </p:txBody>
      </p:sp>
      <p:pic>
        <p:nvPicPr>
          <p:cNvPr id="23" name="Picture 22">
            <a:extLst>
              <a:ext uri="{FF2B5EF4-FFF2-40B4-BE49-F238E27FC236}">
                <a16:creationId xmlns:a16="http://schemas.microsoft.com/office/drawing/2014/main" id="{2781D6B2-DEAA-420A-AFB7-E7A32F34CCDA}"/>
              </a:ext>
            </a:extLst>
          </p:cNvPr>
          <p:cNvPicPr>
            <a:picLocks noChangeAspect="1"/>
          </p:cNvPicPr>
          <p:nvPr/>
        </p:nvPicPr>
        <p:blipFill>
          <a:blip r:embed="rId4"/>
          <a:stretch>
            <a:fillRect/>
          </a:stretch>
        </p:blipFill>
        <p:spPr>
          <a:xfrm>
            <a:off x="8417180" y="969819"/>
            <a:ext cx="3684526" cy="4246572"/>
          </a:xfrm>
          <a:prstGeom prst="rect">
            <a:avLst/>
          </a:prstGeom>
        </p:spPr>
      </p:pic>
    </p:spTree>
    <p:extLst>
      <p:ext uri="{BB962C8B-B14F-4D97-AF65-F5344CB8AC3E}">
        <p14:creationId xmlns:p14="http://schemas.microsoft.com/office/powerpoint/2010/main" val="76000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5899484-8A94-43DD-832B-24A06937BF38}"/>
              </a:ext>
            </a:extLst>
          </p:cNvPr>
          <p:cNvPicPr>
            <a:picLocks noChangeAspect="1"/>
          </p:cNvPicPr>
          <p:nvPr/>
        </p:nvPicPr>
        <p:blipFill>
          <a:blip r:embed="rId2"/>
          <a:stretch>
            <a:fillRect/>
          </a:stretch>
        </p:blipFill>
        <p:spPr>
          <a:xfrm>
            <a:off x="1293943" y="166254"/>
            <a:ext cx="6944031" cy="3036032"/>
          </a:xfrm>
          <a:prstGeom prst="rect">
            <a:avLst/>
          </a:prstGeom>
        </p:spPr>
      </p:pic>
      <p:pic>
        <p:nvPicPr>
          <p:cNvPr id="18" name="Picture 17">
            <a:extLst>
              <a:ext uri="{FF2B5EF4-FFF2-40B4-BE49-F238E27FC236}">
                <a16:creationId xmlns:a16="http://schemas.microsoft.com/office/drawing/2014/main" id="{F089F754-6D5E-41EE-B701-307891E1271A}"/>
              </a:ext>
            </a:extLst>
          </p:cNvPr>
          <p:cNvPicPr>
            <a:picLocks noChangeAspect="1"/>
          </p:cNvPicPr>
          <p:nvPr/>
        </p:nvPicPr>
        <p:blipFill>
          <a:blip r:embed="rId3"/>
          <a:stretch>
            <a:fillRect/>
          </a:stretch>
        </p:blipFill>
        <p:spPr>
          <a:xfrm>
            <a:off x="1270161" y="3202286"/>
            <a:ext cx="6967813" cy="3075667"/>
          </a:xfrm>
          <a:prstGeom prst="rect">
            <a:avLst/>
          </a:prstGeom>
        </p:spPr>
      </p:pic>
      <p:sp>
        <p:nvSpPr>
          <p:cNvPr id="19" name="Title 1">
            <a:extLst>
              <a:ext uri="{FF2B5EF4-FFF2-40B4-BE49-F238E27FC236}">
                <a16:creationId xmlns:a16="http://schemas.microsoft.com/office/drawing/2014/main" id="{BDA75005-B3D1-4BDE-867E-83A3B294058D}"/>
              </a:ext>
            </a:extLst>
          </p:cNvPr>
          <p:cNvSpPr txBox="1">
            <a:spLocks/>
          </p:cNvSpPr>
          <p:nvPr/>
        </p:nvSpPr>
        <p:spPr>
          <a:xfrm>
            <a:off x="240792" y="1167107"/>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a:t>
            </a:r>
          </a:p>
        </p:txBody>
      </p:sp>
      <p:sp>
        <p:nvSpPr>
          <p:cNvPr id="21" name="Title 1">
            <a:extLst>
              <a:ext uri="{FF2B5EF4-FFF2-40B4-BE49-F238E27FC236}">
                <a16:creationId xmlns:a16="http://schemas.microsoft.com/office/drawing/2014/main" id="{77FBBD21-9686-4892-AD96-1F7F17398321}"/>
              </a:ext>
            </a:extLst>
          </p:cNvPr>
          <p:cNvSpPr txBox="1">
            <a:spLocks/>
          </p:cNvSpPr>
          <p:nvPr/>
        </p:nvSpPr>
        <p:spPr>
          <a:xfrm>
            <a:off x="95873" y="4184628"/>
            <a:ext cx="873945"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A-B</a:t>
            </a:r>
          </a:p>
        </p:txBody>
      </p:sp>
      <p:pic>
        <p:nvPicPr>
          <p:cNvPr id="23" name="Picture 22">
            <a:extLst>
              <a:ext uri="{FF2B5EF4-FFF2-40B4-BE49-F238E27FC236}">
                <a16:creationId xmlns:a16="http://schemas.microsoft.com/office/drawing/2014/main" id="{2781D6B2-DEAA-420A-AFB7-E7A32F34CCDA}"/>
              </a:ext>
            </a:extLst>
          </p:cNvPr>
          <p:cNvPicPr>
            <a:picLocks noChangeAspect="1"/>
          </p:cNvPicPr>
          <p:nvPr/>
        </p:nvPicPr>
        <p:blipFill>
          <a:blip r:embed="rId4"/>
          <a:stretch>
            <a:fillRect/>
          </a:stretch>
        </p:blipFill>
        <p:spPr>
          <a:xfrm>
            <a:off x="8417180" y="969819"/>
            <a:ext cx="3684526" cy="4246572"/>
          </a:xfrm>
          <a:prstGeom prst="rect">
            <a:avLst/>
          </a:prstGeom>
        </p:spPr>
      </p:pic>
    </p:spTree>
    <p:extLst>
      <p:ext uri="{BB962C8B-B14F-4D97-AF65-F5344CB8AC3E}">
        <p14:creationId xmlns:p14="http://schemas.microsoft.com/office/powerpoint/2010/main" val="123617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PostSynaptic</a:t>
            </a:r>
            <a:r>
              <a:rPr lang="en-US" dirty="0"/>
              <a:t> Voltage</a:t>
            </a:r>
          </a:p>
        </p:txBody>
      </p:sp>
      <p:pic>
        <p:nvPicPr>
          <p:cNvPr id="10" name="Picture 9">
            <a:extLst>
              <a:ext uri="{FF2B5EF4-FFF2-40B4-BE49-F238E27FC236}">
                <a16:creationId xmlns:a16="http://schemas.microsoft.com/office/drawing/2014/main" id="{E093C5C2-24B5-4F93-A3B4-45348BEAD8E4}"/>
              </a:ext>
            </a:extLst>
          </p:cNvPr>
          <p:cNvPicPr>
            <a:picLocks noChangeAspect="1"/>
          </p:cNvPicPr>
          <p:nvPr/>
        </p:nvPicPr>
        <p:blipFill>
          <a:blip r:embed="rId2"/>
          <a:stretch>
            <a:fillRect/>
          </a:stretch>
        </p:blipFill>
        <p:spPr>
          <a:xfrm>
            <a:off x="1506039" y="3307080"/>
            <a:ext cx="4001438" cy="1160417"/>
          </a:xfrm>
          <a:prstGeom prst="rect">
            <a:avLst/>
          </a:prstGeom>
        </p:spPr>
      </p:pic>
      <p:pic>
        <p:nvPicPr>
          <p:cNvPr id="11" name="Picture 10">
            <a:extLst>
              <a:ext uri="{FF2B5EF4-FFF2-40B4-BE49-F238E27FC236}">
                <a16:creationId xmlns:a16="http://schemas.microsoft.com/office/drawing/2014/main" id="{AA66657B-9EA3-4FD4-8E43-E405621DD88B}"/>
              </a:ext>
            </a:extLst>
          </p:cNvPr>
          <p:cNvPicPr>
            <a:picLocks noChangeAspect="1"/>
          </p:cNvPicPr>
          <p:nvPr/>
        </p:nvPicPr>
        <p:blipFill>
          <a:blip r:embed="rId3"/>
          <a:stretch>
            <a:fillRect/>
          </a:stretch>
        </p:blipFill>
        <p:spPr>
          <a:xfrm>
            <a:off x="6963183" y="2425065"/>
            <a:ext cx="4657725" cy="2495550"/>
          </a:xfrm>
          <a:prstGeom prst="rect">
            <a:avLst/>
          </a:prstGeom>
        </p:spPr>
      </p:pic>
    </p:spTree>
    <p:extLst>
      <p:ext uri="{BB962C8B-B14F-4D97-AF65-F5344CB8AC3E}">
        <p14:creationId xmlns:p14="http://schemas.microsoft.com/office/powerpoint/2010/main" val="53543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024128" y="1904743"/>
            <a:ext cx="5303865" cy="4536778"/>
          </a:xfrm>
        </p:spPr>
        <p:txBody>
          <a:bodyPr>
            <a:normAutofit fontScale="92500" lnSpcReduction="10000"/>
          </a:bodyPr>
          <a:lstStyle/>
          <a:p>
            <a:pPr>
              <a:buFont typeface="Arial" panose="020B0604020202020204" pitchFamily="34" charset="0"/>
              <a:buChar char="•"/>
            </a:pPr>
            <a:r>
              <a:rPr lang="en-US" sz="2800" dirty="0"/>
              <a:t>“The hippocampus and its allied structures have been suggested to ‘encode’ a spatial map and, more recently, to ‘represent’ time. These theories lead to the postulates of place cells in the hippocampus, grid cells in the entorhinal cortex, and time cells in both structures.” (</a:t>
            </a:r>
            <a:r>
              <a:rPr lang="en-US" sz="2800" dirty="0" err="1"/>
              <a:t>Buzsaki</a:t>
            </a:r>
            <a:r>
              <a:rPr lang="en-US" sz="2800" dirty="0"/>
              <a:t> and Tingley 2018) </a:t>
            </a:r>
          </a:p>
          <a:p>
            <a:pPr>
              <a:buFont typeface="Arial" panose="020B0604020202020204" pitchFamily="34" charset="0"/>
              <a:buChar char="•"/>
            </a:pPr>
            <a:endParaRPr lang="en-US" sz="2800" dirty="0"/>
          </a:p>
          <a:p>
            <a:pPr>
              <a:buFont typeface="Arial" panose="020B0604020202020204" pitchFamily="34" charset="0"/>
              <a:buChar char="•"/>
            </a:pPr>
            <a:r>
              <a:rPr lang="en-US" sz="2800" dirty="0"/>
              <a:t>Or are these subsets of a much larger computational umbrella?</a:t>
            </a:r>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488F56FA-5A74-BB47-BD24-FBF998606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857" y="1177228"/>
            <a:ext cx="3390900" cy="5016500"/>
          </a:xfrm>
          <a:prstGeom prst="rect">
            <a:avLst/>
          </a:prstGeom>
        </p:spPr>
      </p:pic>
    </p:spTree>
    <p:extLst>
      <p:ext uri="{BB962C8B-B14F-4D97-AF65-F5344CB8AC3E}">
        <p14:creationId xmlns:p14="http://schemas.microsoft.com/office/powerpoint/2010/main" val="47514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Presynaptic, weight-dependent traces</a:t>
            </a:r>
          </a:p>
        </p:txBody>
      </p:sp>
      <p:pic>
        <p:nvPicPr>
          <p:cNvPr id="5" name="Picture 4">
            <a:extLst>
              <a:ext uri="{FF2B5EF4-FFF2-40B4-BE49-F238E27FC236}">
                <a16:creationId xmlns:a16="http://schemas.microsoft.com/office/drawing/2014/main" id="{205EA9DB-2990-47B2-BE98-0B5D99484FB9}"/>
              </a:ext>
            </a:extLst>
          </p:cNvPr>
          <p:cNvPicPr>
            <a:picLocks noChangeAspect="1"/>
          </p:cNvPicPr>
          <p:nvPr/>
        </p:nvPicPr>
        <p:blipFill>
          <a:blip r:embed="rId2"/>
          <a:stretch>
            <a:fillRect/>
          </a:stretch>
        </p:blipFill>
        <p:spPr>
          <a:xfrm>
            <a:off x="1233133" y="2125219"/>
            <a:ext cx="4924425" cy="2647950"/>
          </a:xfrm>
          <a:prstGeom prst="rect">
            <a:avLst/>
          </a:prstGeom>
        </p:spPr>
      </p:pic>
      <p:sp>
        <p:nvSpPr>
          <p:cNvPr id="6" name="Content Placeholder 2">
            <a:extLst>
              <a:ext uri="{FF2B5EF4-FFF2-40B4-BE49-F238E27FC236}">
                <a16:creationId xmlns:a16="http://schemas.microsoft.com/office/drawing/2014/main" id="{C71AAE7B-899D-4798-8F04-31EB30D78604}"/>
              </a:ext>
            </a:extLst>
          </p:cNvPr>
          <p:cNvSpPr>
            <a:spLocks noGrp="1"/>
          </p:cNvSpPr>
          <p:nvPr>
            <p:ph idx="1"/>
          </p:nvPr>
        </p:nvSpPr>
        <p:spPr>
          <a:xfrm>
            <a:off x="7629997" y="2200516"/>
            <a:ext cx="3884178" cy="4536778"/>
          </a:xfrm>
        </p:spPr>
        <p:txBody>
          <a:bodyPr>
            <a:normAutofit/>
          </a:bodyPr>
          <a:lstStyle/>
          <a:p>
            <a:pPr>
              <a:buFont typeface="Arial" panose="020B0604020202020204" pitchFamily="34" charset="0"/>
              <a:buChar char="•"/>
            </a:pPr>
            <a:r>
              <a:rPr lang="en-US" sz="2800" dirty="0"/>
              <a:t> LTP and LTD associated traces are activated by presynaptic activity and decay in its absence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77137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Presynaptic, weight-dependent traces</a:t>
            </a:r>
          </a:p>
        </p:txBody>
      </p:sp>
      <p:pic>
        <p:nvPicPr>
          <p:cNvPr id="5" name="Picture 4">
            <a:extLst>
              <a:ext uri="{FF2B5EF4-FFF2-40B4-BE49-F238E27FC236}">
                <a16:creationId xmlns:a16="http://schemas.microsoft.com/office/drawing/2014/main" id="{205EA9DB-2990-47B2-BE98-0B5D99484FB9}"/>
              </a:ext>
            </a:extLst>
          </p:cNvPr>
          <p:cNvPicPr>
            <a:picLocks noChangeAspect="1"/>
          </p:cNvPicPr>
          <p:nvPr/>
        </p:nvPicPr>
        <p:blipFill>
          <a:blip r:embed="rId2"/>
          <a:stretch>
            <a:fillRect/>
          </a:stretch>
        </p:blipFill>
        <p:spPr>
          <a:xfrm>
            <a:off x="1233133" y="2125219"/>
            <a:ext cx="4924425" cy="2647950"/>
          </a:xfrm>
          <a:prstGeom prst="rect">
            <a:avLst/>
          </a:prstGeom>
        </p:spPr>
      </p:pic>
      <p:pic>
        <p:nvPicPr>
          <p:cNvPr id="4" name="Picture 3">
            <a:extLst>
              <a:ext uri="{FF2B5EF4-FFF2-40B4-BE49-F238E27FC236}">
                <a16:creationId xmlns:a16="http://schemas.microsoft.com/office/drawing/2014/main" id="{64EBB77F-B949-48AB-AF98-C0F1EBD93044}"/>
              </a:ext>
            </a:extLst>
          </p:cNvPr>
          <p:cNvPicPr>
            <a:picLocks noChangeAspect="1"/>
          </p:cNvPicPr>
          <p:nvPr/>
        </p:nvPicPr>
        <p:blipFill>
          <a:blip r:embed="rId3"/>
          <a:stretch>
            <a:fillRect/>
          </a:stretch>
        </p:blipFill>
        <p:spPr>
          <a:xfrm>
            <a:off x="6311808" y="2586217"/>
            <a:ext cx="5697311" cy="3197225"/>
          </a:xfrm>
          <a:prstGeom prst="rect">
            <a:avLst/>
          </a:prstGeom>
        </p:spPr>
      </p:pic>
    </p:spTree>
    <p:extLst>
      <p:ext uri="{BB962C8B-B14F-4D97-AF65-F5344CB8AC3E}">
        <p14:creationId xmlns:p14="http://schemas.microsoft.com/office/powerpoint/2010/main" val="4135810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Instructive Signal and Weight updates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6783977" y="1892495"/>
            <a:ext cx="4564735" cy="4536778"/>
          </a:xfrm>
        </p:spPr>
        <p:txBody>
          <a:bodyPr>
            <a:normAutofit/>
          </a:bodyPr>
          <a:lstStyle/>
          <a:p>
            <a:pPr>
              <a:buFont typeface="Arial" panose="020B0604020202020204" pitchFamily="34" charset="0"/>
              <a:buChar char="•"/>
            </a:pPr>
            <a:r>
              <a:rPr lang="en-US" sz="2800" dirty="0"/>
              <a:t>Weight modified versions TW favor LTD as weights are large and LTP as weights are small</a:t>
            </a:r>
          </a:p>
          <a:p>
            <a:pPr>
              <a:buFont typeface="Arial" panose="020B0604020202020204" pitchFamily="34" charset="0"/>
              <a:buChar char="•"/>
            </a:pPr>
            <a:r>
              <a:rPr lang="en-US" sz="2800" dirty="0"/>
              <a:t> “Instructive signal” from plateau potential acts as reward</a:t>
            </a:r>
          </a:p>
          <a:p>
            <a:pPr>
              <a:buFont typeface="Arial" panose="020B0604020202020204" pitchFamily="34" charset="0"/>
              <a:buChar char="•"/>
            </a:pPr>
            <a:r>
              <a:rPr lang="en-US" sz="2800" dirty="0"/>
              <a:t>Weights are updated in the presence of the instructive signal as LTP-LTD (both weight modified)</a:t>
            </a:r>
          </a:p>
          <a:p>
            <a:pPr>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EF724B0C-FFA6-4A68-9020-65302AFE11AC}"/>
              </a:ext>
            </a:extLst>
          </p:cNvPr>
          <p:cNvPicPr>
            <a:picLocks noChangeAspect="1"/>
          </p:cNvPicPr>
          <p:nvPr/>
        </p:nvPicPr>
        <p:blipFill>
          <a:blip r:embed="rId2"/>
          <a:stretch>
            <a:fillRect/>
          </a:stretch>
        </p:blipFill>
        <p:spPr>
          <a:xfrm>
            <a:off x="1522431" y="4147834"/>
            <a:ext cx="4422693" cy="950549"/>
          </a:xfrm>
          <a:prstGeom prst="rect">
            <a:avLst/>
          </a:prstGeom>
        </p:spPr>
      </p:pic>
      <p:pic>
        <p:nvPicPr>
          <p:cNvPr id="8" name="Picture 7">
            <a:extLst>
              <a:ext uri="{FF2B5EF4-FFF2-40B4-BE49-F238E27FC236}">
                <a16:creationId xmlns:a16="http://schemas.microsoft.com/office/drawing/2014/main" id="{DE60A371-CEEA-4306-A5CE-F29AE6A9F168}"/>
              </a:ext>
            </a:extLst>
          </p:cNvPr>
          <p:cNvPicPr>
            <a:picLocks noChangeAspect="1"/>
          </p:cNvPicPr>
          <p:nvPr/>
        </p:nvPicPr>
        <p:blipFill rotWithShape="1">
          <a:blip r:embed="rId3"/>
          <a:srcRect b="68068"/>
          <a:stretch/>
        </p:blipFill>
        <p:spPr>
          <a:xfrm>
            <a:off x="740173" y="5247335"/>
            <a:ext cx="5743520" cy="1318928"/>
          </a:xfrm>
          <a:prstGeom prst="rect">
            <a:avLst/>
          </a:prstGeom>
        </p:spPr>
      </p:pic>
      <p:pic>
        <p:nvPicPr>
          <p:cNvPr id="10" name="Picture 9">
            <a:extLst>
              <a:ext uri="{FF2B5EF4-FFF2-40B4-BE49-F238E27FC236}">
                <a16:creationId xmlns:a16="http://schemas.microsoft.com/office/drawing/2014/main" id="{1AE778E3-ABDD-4143-8AD8-67B6C451CCF7}"/>
              </a:ext>
            </a:extLst>
          </p:cNvPr>
          <p:cNvPicPr>
            <a:picLocks noChangeAspect="1"/>
          </p:cNvPicPr>
          <p:nvPr/>
        </p:nvPicPr>
        <p:blipFill>
          <a:blip r:embed="rId4"/>
          <a:stretch>
            <a:fillRect/>
          </a:stretch>
        </p:blipFill>
        <p:spPr>
          <a:xfrm>
            <a:off x="1709547" y="1892495"/>
            <a:ext cx="3628807" cy="2034845"/>
          </a:xfrm>
          <a:prstGeom prst="rect">
            <a:avLst/>
          </a:prstGeom>
        </p:spPr>
      </p:pic>
    </p:spTree>
    <p:extLst>
      <p:ext uri="{BB962C8B-B14F-4D97-AF65-F5344CB8AC3E}">
        <p14:creationId xmlns:p14="http://schemas.microsoft.com/office/powerpoint/2010/main" val="1228664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Instructive Signal and Weight updates</a:t>
            </a:r>
          </a:p>
        </p:txBody>
      </p:sp>
      <p:pic>
        <p:nvPicPr>
          <p:cNvPr id="9" name="Picture 8">
            <a:extLst>
              <a:ext uri="{FF2B5EF4-FFF2-40B4-BE49-F238E27FC236}">
                <a16:creationId xmlns:a16="http://schemas.microsoft.com/office/drawing/2014/main" id="{0AF50B23-51BD-43A8-89C7-53C7D58600FD}"/>
              </a:ext>
            </a:extLst>
          </p:cNvPr>
          <p:cNvPicPr>
            <a:picLocks noChangeAspect="1"/>
          </p:cNvPicPr>
          <p:nvPr/>
        </p:nvPicPr>
        <p:blipFill>
          <a:blip r:embed="rId2"/>
          <a:stretch>
            <a:fillRect/>
          </a:stretch>
        </p:blipFill>
        <p:spPr>
          <a:xfrm>
            <a:off x="6307838" y="2299062"/>
            <a:ext cx="5549770" cy="3344092"/>
          </a:xfrm>
          <a:prstGeom prst="rect">
            <a:avLst/>
          </a:prstGeom>
        </p:spPr>
      </p:pic>
      <p:pic>
        <p:nvPicPr>
          <p:cNvPr id="10" name="Picture 9">
            <a:extLst>
              <a:ext uri="{FF2B5EF4-FFF2-40B4-BE49-F238E27FC236}">
                <a16:creationId xmlns:a16="http://schemas.microsoft.com/office/drawing/2014/main" id="{0E09B7F9-42BC-475D-9F3E-8BFAE033B39C}"/>
              </a:ext>
            </a:extLst>
          </p:cNvPr>
          <p:cNvPicPr>
            <a:picLocks noChangeAspect="1"/>
          </p:cNvPicPr>
          <p:nvPr/>
        </p:nvPicPr>
        <p:blipFill>
          <a:blip r:embed="rId3"/>
          <a:stretch>
            <a:fillRect/>
          </a:stretch>
        </p:blipFill>
        <p:spPr>
          <a:xfrm>
            <a:off x="1522431" y="4147834"/>
            <a:ext cx="4422693" cy="950549"/>
          </a:xfrm>
          <a:prstGeom prst="rect">
            <a:avLst/>
          </a:prstGeom>
        </p:spPr>
      </p:pic>
      <p:pic>
        <p:nvPicPr>
          <p:cNvPr id="11" name="Picture 10">
            <a:extLst>
              <a:ext uri="{FF2B5EF4-FFF2-40B4-BE49-F238E27FC236}">
                <a16:creationId xmlns:a16="http://schemas.microsoft.com/office/drawing/2014/main" id="{1D9255C1-53E8-42BB-9295-52C631D76959}"/>
              </a:ext>
            </a:extLst>
          </p:cNvPr>
          <p:cNvPicPr>
            <a:picLocks noChangeAspect="1"/>
          </p:cNvPicPr>
          <p:nvPr/>
        </p:nvPicPr>
        <p:blipFill rotWithShape="1">
          <a:blip r:embed="rId4"/>
          <a:srcRect b="68068"/>
          <a:stretch/>
        </p:blipFill>
        <p:spPr>
          <a:xfrm>
            <a:off x="740173" y="5247335"/>
            <a:ext cx="5743520" cy="1318928"/>
          </a:xfrm>
          <a:prstGeom prst="rect">
            <a:avLst/>
          </a:prstGeom>
        </p:spPr>
      </p:pic>
      <p:pic>
        <p:nvPicPr>
          <p:cNvPr id="12" name="Picture 11">
            <a:extLst>
              <a:ext uri="{FF2B5EF4-FFF2-40B4-BE49-F238E27FC236}">
                <a16:creationId xmlns:a16="http://schemas.microsoft.com/office/drawing/2014/main" id="{82C6D73E-59BB-420D-9978-3375196B06F5}"/>
              </a:ext>
            </a:extLst>
          </p:cNvPr>
          <p:cNvPicPr>
            <a:picLocks noChangeAspect="1"/>
          </p:cNvPicPr>
          <p:nvPr/>
        </p:nvPicPr>
        <p:blipFill>
          <a:blip r:embed="rId5"/>
          <a:stretch>
            <a:fillRect/>
          </a:stretch>
        </p:blipFill>
        <p:spPr>
          <a:xfrm>
            <a:off x="1709547" y="1892495"/>
            <a:ext cx="3628807" cy="2034845"/>
          </a:xfrm>
          <a:prstGeom prst="rect">
            <a:avLst/>
          </a:prstGeom>
        </p:spPr>
      </p:pic>
    </p:spTree>
    <p:extLst>
      <p:ext uri="{BB962C8B-B14F-4D97-AF65-F5344CB8AC3E}">
        <p14:creationId xmlns:p14="http://schemas.microsoft.com/office/powerpoint/2010/main" val="279872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6549803" y="4449576"/>
            <a:ext cx="3884178" cy="647186"/>
          </a:xfrm>
        </p:spPr>
        <p:txBody>
          <a:bodyPr>
            <a:normAutofit/>
          </a:bodyPr>
          <a:lstStyle/>
          <a:p>
            <a:pPr marL="0" indent="0">
              <a:buNone/>
            </a:pPr>
            <a:r>
              <a:rPr lang="en-US" sz="2800" dirty="0"/>
              <a:t>(if P(t) is a delta)</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77604"/>
          <a:stretch/>
        </p:blipFill>
        <p:spPr>
          <a:xfrm>
            <a:off x="1024128" y="4223657"/>
            <a:ext cx="5421065" cy="873105"/>
          </a:xfrm>
          <a:prstGeom prst="rect">
            <a:avLst/>
          </a:prstGeom>
        </p:spPr>
      </p:pic>
      <p:pic>
        <p:nvPicPr>
          <p:cNvPr id="5" name="Picture 4">
            <a:extLst>
              <a:ext uri="{FF2B5EF4-FFF2-40B4-BE49-F238E27FC236}">
                <a16:creationId xmlns:a16="http://schemas.microsoft.com/office/drawing/2014/main" id="{DEDAC344-6451-43CF-9111-0F417A2A5E67}"/>
              </a:ext>
            </a:extLst>
          </p:cNvPr>
          <p:cNvPicPr>
            <a:picLocks noChangeAspect="1"/>
          </p:cNvPicPr>
          <p:nvPr/>
        </p:nvPicPr>
        <p:blipFill rotWithShape="1">
          <a:blip r:embed="rId2"/>
          <a:srcRect t="34999" b="31219"/>
          <a:stretch/>
        </p:blipFill>
        <p:spPr>
          <a:xfrm>
            <a:off x="3173631" y="2608704"/>
            <a:ext cx="5421065" cy="1317000"/>
          </a:xfrm>
          <a:prstGeom prst="rect">
            <a:avLst/>
          </a:prstGeom>
        </p:spPr>
      </p:pic>
    </p:spTree>
    <p:extLst>
      <p:ext uri="{BB962C8B-B14F-4D97-AF65-F5344CB8AC3E}">
        <p14:creationId xmlns:p14="http://schemas.microsoft.com/office/powerpoint/2010/main" val="3365026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pic>
        <p:nvPicPr>
          <p:cNvPr id="7" name="Picture 6">
            <a:extLst>
              <a:ext uri="{FF2B5EF4-FFF2-40B4-BE49-F238E27FC236}">
                <a16:creationId xmlns:a16="http://schemas.microsoft.com/office/drawing/2014/main" id="{3D61EF90-C024-4C9D-8E75-0758F099284B}"/>
              </a:ext>
            </a:extLst>
          </p:cNvPr>
          <p:cNvPicPr>
            <a:picLocks noChangeAspect="1"/>
          </p:cNvPicPr>
          <p:nvPr/>
        </p:nvPicPr>
        <p:blipFill>
          <a:blip r:embed="rId3"/>
          <a:stretch>
            <a:fillRect/>
          </a:stretch>
        </p:blipFill>
        <p:spPr>
          <a:xfrm>
            <a:off x="7465215" y="145954"/>
            <a:ext cx="4265231" cy="6566092"/>
          </a:xfrm>
          <a:prstGeom prst="rect">
            <a:avLst/>
          </a:prstGeom>
        </p:spPr>
      </p:pic>
    </p:spTree>
    <p:extLst>
      <p:ext uri="{BB962C8B-B14F-4D97-AF65-F5344CB8AC3E}">
        <p14:creationId xmlns:p14="http://schemas.microsoft.com/office/powerpoint/2010/main" val="1199262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pic>
        <p:nvPicPr>
          <p:cNvPr id="3" name="Picture 2">
            <a:extLst>
              <a:ext uri="{FF2B5EF4-FFF2-40B4-BE49-F238E27FC236}">
                <a16:creationId xmlns:a16="http://schemas.microsoft.com/office/drawing/2014/main" id="{7FE3BB9E-EB6F-47BD-BE8F-99960487F51C}"/>
              </a:ext>
            </a:extLst>
          </p:cNvPr>
          <p:cNvPicPr>
            <a:picLocks noChangeAspect="1"/>
          </p:cNvPicPr>
          <p:nvPr/>
        </p:nvPicPr>
        <p:blipFill>
          <a:blip r:embed="rId3"/>
          <a:stretch>
            <a:fillRect/>
          </a:stretch>
        </p:blipFill>
        <p:spPr>
          <a:xfrm>
            <a:off x="7365963" y="203248"/>
            <a:ext cx="3955181" cy="6175780"/>
          </a:xfrm>
          <a:prstGeom prst="rect">
            <a:avLst/>
          </a:prstGeom>
        </p:spPr>
      </p:pic>
    </p:spTree>
    <p:extLst>
      <p:ext uri="{BB962C8B-B14F-4D97-AF65-F5344CB8AC3E}">
        <p14:creationId xmlns:p14="http://schemas.microsoft.com/office/powerpoint/2010/main" val="67006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386156" y="1878299"/>
            <a:ext cx="3884178" cy="4536778"/>
          </a:xfrm>
        </p:spPr>
        <p:txBody>
          <a:bodyPr>
            <a:normAutofit/>
          </a:bodyPr>
          <a:lstStyle/>
          <a:p>
            <a:pPr>
              <a:buFont typeface="Arial" panose="020B0604020202020204" pitchFamily="34" charset="0"/>
              <a:buChar char="•"/>
            </a:pPr>
            <a:r>
              <a:rPr lang="en-US" sz="2800" dirty="0"/>
              <a:t> Fixed point of each synapse is independent (since no postsynaptic component of learning)</a:t>
            </a:r>
          </a:p>
          <a:p>
            <a:pPr>
              <a:buFont typeface="Arial" panose="020B0604020202020204" pitchFamily="34" charset="0"/>
              <a:buChar char="•"/>
            </a:pPr>
            <a:r>
              <a:rPr lang="en-US" sz="2800" dirty="0"/>
              <a:t> Learning does not change presynaptic firing, so shape of traces does not change (only magnitude)</a:t>
            </a:r>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8A3DC844-35C0-4D94-B6F1-C0F7F4C59E0D}"/>
              </a:ext>
            </a:extLst>
          </p:cNvPr>
          <p:cNvPicPr>
            <a:picLocks noChangeAspect="1"/>
          </p:cNvPicPr>
          <p:nvPr/>
        </p:nvPicPr>
        <p:blipFill rotWithShape="1">
          <a:blip r:embed="rId2"/>
          <a:srcRect t="34999"/>
          <a:stretch/>
        </p:blipFill>
        <p:spPr>
          <a:xfrm>
            <a:off x="1128738" y="2577837"/>
            <a:ext cx="5421065" cy="2534093"/>
          </a:xfrm>
          <a:prstGeom prst="rect">
            <a:avLst/>
          </a:prstGeom>
        </p:spPr>
      </p:pic>
    </p:spTree>
    <p:extLst>
      <p:ext uri="{BB962C8B-B14F-4D97-AF65-F5344CB8AC3E}">
        <p14:creationId xmlns:p14="http://schemas.microsoft.com/office/powerpoint/2010/main" val="1350197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19" name="Picture 18">
            <a:extLst>
              <a:ext uri="{FF2B5EF4-FFF2-40B4-BE49-F238E27FC236}">
                <a16:creationId xmlns:a16="http://schemas.microsoft.com/office/drawing/2014/main" id="{3746C935-7C12-4637-A926-C686F45E6E45}"/>
              </a:ext>
            </a:extLst>
          </p:cNvPr>
          <p:cNvPicPr>
            <a:picLocks noChangeAspect="1"/>
          </p:cNvPicPr>
          <p:nvPr/>
        </p:nvPicPr>
        <p:blipFill>
          <a:blip r:embed="rId2"/>
          <a:stretch>
            <a:fillRect/>
          </a:stretch>
        </p:blipFill>
        <p:spPr>
          <a:xfrm>
            <a:off x="851048" y="1880525"/>
            <a:ext cx="10316824" cy="4616069"/>
          </a:xfrm>
          <a:prstGeom prst="rect">
            <a:avLst/>
          </a:prstGeom>
        </p:spPr>
      </p:pic>
      <p:sp>
        <p:nvSpPr>
          <p:cNvPr id="20" name="Rectangle 19">
            <a:extLst>
              <a:ext uri="{FF2B5EF4-FFF2-40B4-BE49-F238E27FC236}">
                <a16:creationId xmlns:a16="http://schemas.microsoft.com/office/drawing/2014/main" id="{F5A989B2-4133-43CF-B059-177061428C78}"/>
              </a:ext>
            </a:extLst>
          </p:cNvPr>
          <p:cNvSpPr/>
          <p:nvPr/>
        </p:nvSpPr>
        <p:spPr>
          <a:xfrm>
            <a:off x="1759131" y="2412275"/>
            <a:ext cx="8985069"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1B08162-D949-4F98-9047-B86F97E640A3}"/>
              </a:ext>
            </a:extLst>
          </p:cNvPr>
          <p:cNvCxnSpPr/>
          <p:nvPr/>
        </p:nvCxnSpPr>
        <p:spPr>
          <a:xfrm flipV="1">
            <a:off x="7654834" y="3429000"/>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2B72F8-CD33-42AB-B2FC-436978F4707D}"/>
              </a:ext>
            </a:extLst>
          </p:cNvPr>
          <p:cNvCxnSpPr/>
          <p:nvPr/>
        </p:nvCxnSpPr>
        <p:spPr>
          <a:xfrm flipV="1">
            <a:off x="7654834" y="4528457"/>
            <a:ext cx="0" cy="123661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394D20-E0BE-4A4B-9416-3D8D1608C6D5}"/>
              </a:ext>
            </a:extLst>
          </p:cNvPr>
          <p:cNvCxnSpPr/>
          <p:nvPr/>
        </p:nvCxnSpPr>
        <p:spPr>
          <a:xfrm flipV="1">
            <a:off x="9143999" y="3455127"/>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45A17D-2F79-4ACE-8703-CE117E56D6DF}"/>
              </a:ext>
            </a:extLst>
          </p:cNvPr>
          <p:cNvCxnSpPr/>
          <p:nvPr/>
        </p:nvCxnSpPr>
        <p:spPr>
          <a:xfrm flipV="1">
            <a:off x="9148354" y="4554584"/>
            <a:ext cx="0" cy="123661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F192E-A098-4CD9-97F0-18190586E7B6}"/>
              </a:ext>
            </a:extLst>
          </p:cNvPr>
          <p:cNvCxnSpPr>
            <a:cxnSpLocks/>
          </p:cNvCxnSpPr>
          <p:nvPr/>
        </p:nvCxnSpPr>
        <p:spPr>
          <a:xfrm>
            <a:off x="7654834" y="4554584"/>
            <a:ext cx="149352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52A98-C6DA-4125-AEE7-1CB2EAF67E21}"/>
              </a:ext>
            </a:extLst>
          </p:cNvPr>
          <p:cNvCxnSpPr>
            <a:cxnSpLocks/>
          </p:cNvCxnSpPr>
          <p:nvPr/>
        </p:nvCxnSpPr>
        <p:spPr>
          <a:xfrm>
            <a:off x="1737359" y="5490755"/>
            <a:ext cx="9028613"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407D83-7AD3-4C7E-9677-624BE43C5F41}"/>
              </a:ext>
            </a:extLst>
          </p:cNvPr>
          <p:cNvCxnSpPr>
            <a:cxnSpLocks/>
          </p:cNvCxnSpPr>
          <p:nvPr/>
        </p:nvCxnSpPr>
        <p:spPr>
          <a:xfrm>
            <a:off x="7633062" y="3467098"/>
            <a:ext cx="151093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60527B2-61DB-47FD-B314-47353F5B3F48}"/>
              </a:ext>
            </a:extLst>
          </p:cNvPr>
          <p:cNvSpPr txBox="1"/>
          <p:nvPr/>
        </p:nvSpPr>
        <p:spPr>
          <a:xfrm>
            <a:off x="3913413" y="1975668"/>
            <a:ext cx="4676503" cy="369332"/>
          </a:xfrm>
          <a:prstGeom prst="rect">
            <a:avLst/>
          </a:prstGeom>
          <a:solidFill>
            <a:schemeClr val="bg1"/>
          </a:solidFill>
        </p:spPr>
        <p:txBody>
          <a:bodyPr wrap="square" rtlCol="0">
            <a:spAutoFit/>
          </a:bodyPr>
          <a:lstStyle/>
          <a:p>
            <a:pPr algn="ctr"/>
            <a:r>
              <a:rPr lang="en-US" dirty="0"/>
              <a:t>CA3 input and traces</a:t>
            </a:r>
          </a:p>
        </p:txBody>
      </p:sp>
    </p:spTree>
    <p:extLst>
      <p:ext uri="{BB962C8B-B14F-4D97-AF65-F5344CB8AC3E}">
        <p14:creationId xmlns:p14="http://schemas.microsoft.com/office/powerpoint/2010/main" val="212848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3" name="Picture 2">
            <a:extLst>
              <a:ext uri="{FF2B5EF4-FFF2-40B4-BE49-F238E27FC236}">
                <a16:creationId xmlns:a16="http://schemas.microsoft.com/office/drawing/2014/main" id="{F9BDBA76-FC95-427F-88C3-B7D97CBC62E1}"/>
              </a:ext>
            </a:extLst>
          </p:cNvPr>
          <p:cNvPicPr>
            <a:picLocks noChangeAspect="1"/>
          </p:cNvPicPr>
          <p:nvPr/>
        </p:nvPicPr>
        <p:blipFill>
          <a:blip r:embed="rId2"/>
          <a:stretch>
            <a:fillRect/>
          </a:stretch>
        </p:blipFill>
        <p:spPr>
          <a:xfrm>
            <a:off x="4680585" y="283981"/>
            <a:ext cx="6610350" cy="6429375"/>
          </a:xfrm>
          <a:prstGeom prst="rect">
            <a:avLst/>
          </a:prstGeom>
        </p:spPr>
      </p:pic>
    </p:spTree>
    <p:extLst>
      <p:ext uri="{BB962C8B-B14F-4D97-AF65-F5344CB8AC3E}">
        <p14:creationId xmlns:p14="http://schemas.microsoft.com/office/powerpoint/2010/main" val="118713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5" name="Picture 4">
            <a:extLst>
              <a:ext uri="{FF2B5EF4-FFF2-40B4-BE49-F238E27FC236}">
                <a16:creationId xmlns:a16="http://schemas.microsoft.com/office/drawing/2014/main" id="{1739FA42-B30A-FA40-8697-587EA9A0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718" y="1667582"/>
            <a:ext cx="3928975" cy="4851998"/>
          </a:xfrm>
          <a:prstGeom prst="rect">
            <a:avLst/>
          </a:prstGeom>
        </p:spPr>
      </p:pic>
    </p:spTree>
    <p:extLst>
      <p:ext uri="{BB962C8B-B14F-4D97-AF65-F5344CB8AC3E}">
        <p14:creationId xmlns:p14="http://schemas.microsoft.com/office/powerpoint/2010/main" val="137582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Fixed Points</a:t>
            </a:r>
          </a:p>
        </p:txBody>
      </p:sp>
      <p:pic>
        <p:nvPicPr>
          <p:cNvPr id="19" name="Picture 18">
            <a:extLst>
              <a:ext uri="{FF2B5EF4-FFF2-40B4-BE49-F238E27FC236}">
                <a16:creationId xmlns:a16="http://schemas.microsoft.com/office/drawing/2014/main" id="{3746C935-7C12-4637-A926-C686F45E6E45}"/>
              </a:ext>
            </a:extLst>
          </p:cNvPr>
          <p:cNvPicPr>
            <a:picLocks noChangeAspect="1"/>
          </p:cNvPicPr>
          <p:nvPr/>
        </p:nvPicPr>
        <p:blipFill>
          <a:blip r:embed="rId2"/>
          <a:stretch>
            <a:fillRect/>
          </a:stretch>
        </p:blipFill>
        <p:spPr>
          <a:xfrm>
            <a:off x="851048" y="1880525"/>
            <a:ext cx="10316824" cy="4616069"/>
          </a:xfrm>
          <a:prstGeom prst="rect">
            <a:avLst/>
          </a:prstGeom>
        </p:spPr>
      </p:pic>
      <p:sp>
        <p:nvSpPr>
          <p:cNvPr id="20" name="Rectangle 19">
            <a:extLst>
              <a:ext uri="{FF2B5EF4-FFF2-40B4-BE49-F238E27FC236}">
                <a16:creationId xmlns:a16="http://schemas.microsoft.com/office/drawing/2014/main" id="{F5A989B2-4133-43CF-B059-177061428C78}"/>
              </a:ext>
            </a:extLst>
          </p:cNvPr>
          <p:cNvSpPr/>
          <p:nvPr/>
        </p:nvSpPr>
        <p:spPr>
          <a:xfrm>
            <a:off x="1759131" y="2412275"/>
            <a:ext cx="8985069"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1B08162-D949-4F98-9047-B86F97E640A3}"/>
              </a:ext>
            </a:extLst>
          </p:cNvPr>
          <p:cNvCxnSpPr/>
          <p:nvPr/>
        </p:nvCxnSpPr>
        <p:spPr>
          <a:xfrm flipV="1">
            <a:off x="7654834" y="3429000"/>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2B72F8-CD33-42AB-B2FC-436978F4707D}"/>
              </a:ext>
            </a:extLst>
          </p:cNvPr>
          <p:cNvCxnSpPr>
            <a:cxnSpLocks/>
          </p:cNvCxnSpPr>
          <p:nvPr/>
        </p:nvCxnSpPr>
        <p:spPr>
          <a:xfrm flipV="1">
            <a:off x="7654834" y="4554584"/>
            <a:ext cx="853440" cy="1210492"/>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394D20-E0BE-4A4B-9416-3D8D1608C6D5}"/>
              </a:ext>
            </a:extLst>
          </p:cNvPr>
          <p:cNvCxnSpPr/>
          <p:nvPr/>
        </p:nvCxnSpPr>
        <p:spPr>
          <a:xfrm flipV="1">
            <a:off x="9143999" y="3455127"/>
            <a:ext cx="0" cy="2336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45A17D-2F79-4ACE-8703-CE117E56D6DF}"/>
              </a:ext>
            </a:extLst>
          </p:cNvPr>
          <p:cNvCxnSpPr>
            <a:cxnSpLocks/>
          </p:cNvCxnSpPr>
          <p:nvPr/>
        </p:nvCxnSpPr>
        <p:spPr>
          <a:xfrm flipH="1" flipV="1">
            <a:off x="9157062" y="4554584"/>
            <a:ext cx="1380309" cy="1210491"/>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3F192E-A098-4CD9-97F0-18190586E7B6}"/>
              </a:ext>
            </a:extLst>
          </p:cNvPr>
          <p:cNvCxnSpPr>
            <a:cxnSpLocks/>
          </p:cNvCxnSpPr>
          <p:nvPr/>
        </p:nvCxnSpPr>
        <p:spPr>
          <a:xfrm>
            <a:off x="8508274" y="4554584"/>
            <a:ext cx="648788"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52A98-C6DA-4125-AEE7-1CB2EAF67E21}"/>
              </a:ext>
            </a:extLst>
          </p:cNvPr>
          <p:cNvCxnSpPr>
            <a:cxnSpLocks/>
          </p:cNvCxnSpPr>
          <p:nvPr/>
        </p:nvCxnSpPr>
        <p:spPr>
          <a:xfrm flipV="1">
            <a:off x="7633062" y="4824549"/>
            <a:ext cx="108858" cy="940526"/>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407D83-7AD3-4C7E-9677-624BE43C5F41}"/>
              </a:ext>
            </a:extLst>
          </p:cNvPr>
          <p:cNvCxnSpPr>
            <a:cxnSpLocks/>
          </p:cNvCxnSpPr>
          <p:nvPr/>
        </p:nvCxnSpPr>
        <p:spPr>
          <a:xfrm>
            <a:off x="7633062" y="3467098"/>
            <a:ext cx="151093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BE80E1-CD46-4A42-AFA0-548C667A9EFA}"/>
              </a:ext>
            </a:extLst>
          </p:cNvPr>
          <p:cNvCxnSpPr>
            <a:cxnSpLocks/>
          </p:cNvCxnSpPr>
          <p:nvPr/>
        </p:nvCxnSpPr>
        <p:spPr>
          <a:xfrm>
            <a:off x="7752806" y="4824549"/>
            <a:ext cx="1356358" cy="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21B5C1-401B-4BAF-B34C-41F4EA9DACCE}"/>
              </a:ext>
            </a:extLst>
          </p:cNvPr>
          <p:cNvCxnSpPr>
            <a:cxnSpLocks/>
          </p:cNvCxnSpPr>
          <p:nvPr/>
        </p:nvCxnSpPr>
        <p:spPr>
          <a:xfrm>
            <a:off x="9181013" y="4824549"/>
            <a:ext cx="1523128" cy="2699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851FE4-DF12-4F17-B6C1-A3A334EEA561}"/>
              </a:ext>
            </a:extLst>
          </p:cNvPr>
          <p:cNvCxnSpPr>
            <a:cxnSpLocks/>
          </p:cNvCxnSpPr>
          <p:nvPr/>
        </p:nvCxnSpPr>
        <p:spPr>
          <a:xfrm>
            <a:off x="1730801" y="5103224"/>
            <a:ext cx="3729473" cy="661026"/>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E88B7F7-6DB1-4AED-929F-18E3E492FE5F}"/>
              </a:ext>
            </a:extLst>
          </p:cNvPr>
          <p:cNvSpPr txBox="1"/>
          <p:nvPr/>
        </p:nvSpPr>
        <p:spPr>
          <a:xfrm>
            <a:off x="3913413" y="1975668"/>
            <a:ext cx="4676503" cy="369332"/>
          </a:xfrm>
          <a:prstGeom prst="rect">
            <a:avLst/>
          </a:prstGeom>
          <a:solidFill>
            <a:schemeClr val="bg1"/>
          </a:solidFill>
        </p:spPr>
        <p:txBody>
          <a:bodyPr wrap="square" rtlCol="0">
            <a:spAutoFit/>
          </a:bodyPr>
          <a:lstStyle/>
          <a:p>
            <a:pPr algn="ctr"/>
            <a:r>
              <a:rPr lang="en-US" dirty="0"/>
              <a:t>CA3 input and traces</a:t>
            </a:r>
          </a:p>
        </p:txBody>
      </p:sp>
    </p:spTree>
    <p:extLst>
      <p:ext uri="{BB962C8B-B14F-4D97-AF65-F5344CB8AC3E}">
        <p14:creationId xmlns:p14="http://schemas.microsoft.com/office/powerpoint/2010/main" val="27932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lnSpcReduction="10000"/>
          </a:bodyPr>
          <a:lstStyle/>
          <a:p>
            <a:pPr>
              <a:buFont typeface="Arial" panose="020B0604020202020204" pitchFamily="34" charset="0"/>
              <a:buChar char="•"/>
            </a:pPr>
            <a:r>
              <a:rPr lang="en-US" sz="2800" dirty="0"/>
              <a:t>Experiments suggest that characteristic cells in hippocampus (particularly CA1) respond to multiple contexts</a:t>
            </a:r>
          </a:p>
          <a:p>
            <a:pPr>
              <a:buFont typeface="Arial" panose="020B0604020202020204" pitchFamily="34" charset="0"/>
              <a:buChar char="•"/>
            </a:pPr>
            <a:r>
              <a:rPr lang="en-US" sz="2800" dirty="0"/>
              <a:t> ex: “place” cell that only fires in a certain place, while the animal is traveling a certain direction </a:t>
            </a:r>
          </a:p>
          <a:p>
            <a:pPr>
              <a:buFont typeface="Arial" panose="020B0604020202020204" pitchFamily="34" charset="0"/>
              <a:buChar char="•"/>
            </a:pPr>
            <a:r>
              <a:rPr lang="en-US" sz="2800" dirty="0"/>
              <a:t>Another ex: “time” cells which only fire at a particular time, if preceded by presentation a particular odor</a:t>
            </a:r>
          </a:p>
        </p:txBody>
      </p:sp>
      <p:pic>
        <p:nvPicPr>
          <p:cNvPr id="6" name="Picture 5">
            <a:extLst>
              <a:ext uri="{FF2B5EF4-FFF2-40B4-BE49-F238E27FC236}">
                <a16:creationId xmlns:a16="http://schemas.microsoft.com/office/drawing/2014/main" id="{0D4DF3C7-FCBF-5242-86EE-FB0D284CF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01" y="1582099"/>
            <a:ext cx="4136245" cy="5107962"/>
          </a:xfrm>
          <a:prstGeom prst="rect">
            <a:avLst/>
          </a:prstGeom>
        </p:spPr>
      </p:pic>
    </p:spTree>
    <p:extLst>
      <p:ext uri="{BB962C8B-B14F-4D97-AF65-F5344CB8AC3E}">
        <p14:creationId xmlns:p14="http://schemas.microsoft.com/office/powerpoint/2010/main" val="402231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pic>
        <p:nvPicPr>
          <p:cNvPr id="7" name="Picture 6">
            <a:extLst>
              <a:ext uri="{FF2B5EF4-FFF2-40B4-BE49-F238E27FC236}">
                <a16:creationId xmlns:a16="http://schemas.microsoft.com/office/drawing/2014/main" id="{262CD0EC-1DE0-DD4A-BF42-CC5E71D6C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860" y="1895261"/>
            <a:ext cx="6649118" cy="4187952"/>
          </a:xfrm>
          <a:prstGeom prst="rect">
            <a:avLst/>
          </a:prstGeom>
        </p:spPr>
      </p:pic>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396638" y="1895261"/>
            <a:ext cx="5303865" cy="45367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responsive cells are formed that respond discretely to different sound frequencies (via a press and release of a joystick along a continuous frequency axis).</a:t>
            </a:r>
          </a:p>
          <a:p>
            <a:pPr>
              <a:buFont typeface="Arial" panose="020B0604020202020204" pitchFamily="34" charset="0"/>
              <a:buChar char="•"/>
            </a:pPr>
            <a:r>
              <a:rPr lang="en-US" sz="2800" i="1" dirty="0"/>
              <a:t>“Neurons involved in this representation overlapped with the known spatial cell types in the circuit, such as place cells and grid cells.” (</a:t>
            </a:r>
            <a:r>
              <a:rPr lang="en-US" sz="2800" i="1" dirty="0" err="1"/>
              <a:t>Arnov</a:t>
            </a:r>
            <a:r>
              <a:rPr lang="en-US" sz="2800" i="1" dirty="0"/>
              <a:t>, Nevers, and Tank 2017)</a:t>
            </a: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80234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Hippocampal Encoding Scheme</a:t>
            </a:r>
          </a:p>
        </p:txBody>
      </p:sp>
      <p:sp>
        <p:nvSpPr>
          <p:cNvPr id="9" name="Content Placeholder 2">
            <a:extLst>
              <a:ext uri="{FF2B5EF4-FFF2-40B4-BE49-F238E27FC236}">
                <a16:creationId xmlns:a16="http://schemas.microsoft.com/office/drawing/2014/main" id="{4886EF8E-AB14-1546-81FD-37D4D65620E8}"/>
              </a:ext>
            </a:extLst>
          </p:cNvPr>
          <p:cNvSpPr txBox="1">
            <a:spLocks/>
          </p:cNvSpPr>
          <p:nvPr/>
        </p:nvSpPr>
        <p:spPr>
          <a:xfrm>
            <a:off x="749033" y="1895260"/>
            <a:ext cx="5303865" cy="4536778"/>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Arial" panose="020B0604020202020204" pitchFamily="34" charset="0"/>
              <a:buChar char="•"/>
            </a:pPr>
            <a:r>
              <a:rPr lang="en-US" sz="2800" dirty="0"/>
              <a:t> Here, ”place cells” are measured across 4 different contexts (two possible odors, two possible tones of light) and show significant variation between contexts.</a:t>
            </a:r>
          </a:p>
          <a:p>
            <a:pPr>
              <a:buFont typeface="Arial" panose="020B0604020202020204" pitchFamily="34" charset="0"/>
              <a:buChar char="•"/>
            </a:pPr>
            <a:r>
              <a:rPr lang="en-US" sz="2800" i="1" dirty="0"/>
              <a:t>“Hippocampal place cells show spatially localized activity that can be modulated by both geometric information (e.g., the distances and directions of features in the environment) and nongeometric information (e.g., colors, odors, and possibly behaviors).” (Anderson and Jeffery 2003)</a:t>
            </a: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0500458E-F39C-EA44-9054-727B01762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326" y="1662128"/>
            <a:ext cx="4385969" cy="5003043"/>
          </a:xfrm>
          <a:prstGeom prst="rect">
            <a:avLst/>
          </a:prstGeom>
        </p:spPr>
      </p:pic>
    </p:spTree>
    <p:extLst>
      <p:ext uri="{BB962C8B-B14F-4D97-AF65-F5344CB8AC3E}">
        <p14:creationId xmlns:p14="http://schemas.microsoft.com/office/powerpoint/2010/main" val="244108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Purpose of Hippocampus?</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1188374" y="1982802"/>
            <a:ext cx="5303865" cy="4536778"/>
          </a:xfrm>
        </p:spPr>
        <p:txBody>
          <a:bodyPr>
            <a:normAutofit fontScale="92500" lnSpcReduction="10000"/>
          </a:bodyPr>
          <a:lstStyle/>
          <a:p>
            <a:pPr>
              <a:buFont typeface="Arial" panose="020B0604020202020204" pitchFamily="34" charset="0"/>
              <a:buChar char="•"/>
            </a:pPr>
            <a:r>
              <a:rPr lang="en-US" sz="2800" dirty="0"/>
              <a:t>Second hypothesis: Hippocampal CA3 takes inputs and creates spatiotemporal sequences unique to those inputs. These sequences are inputs to CA1.</a:t>
            </a:r>
          </a:p>
          <a:p>
            <a:pPr>
              <a:buFont typeface="Arial" panose="020B0604020202020204" pitchFamily="34" charset="0"/>
              <a:buChar char="•"/>
            </a:pPr>
            <a:r>
              <a:rPr lang="en-US" sz="2800" dirty="0"/>
              <a:t>In CA1, there are no “place cells” or “time cells”, strictly as such. Instead, a general class of “responsive cells” learns to map behaviorally relevant variables, through some sort of reward or instructive signal that co-occurs with a part of the CA3 sequence.</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35047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Some examples using Traditional and New Methods</a:t>
            </a:r>
          </a:p>
        </p:txBody>
      </p:sp>
    </p:spTree>
    <p:extLst>
      <p:ext uri="{BB962C8B-B14F-4D97-AF65-F5344CB8AC3E}">
        <p14:creationId xmlns:p14="http://schemas.microsoft.com/office/powerpoint/2010/main" val="150960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0D2-B691-4A5E-8EBE-430EA6D2F0EC}"/>
              </a:ext>
            </a:extLst>
          </p:cNvPr>
          <p:cNvSpPr>
            <a:spLocks noGrp="1"/>
          </p:cNvSpPr>
          <p:nvPr>
            <p:ph type="title"/>
          </p:nvPr>
        </p:nvSpPr>
        <p:spPr/>
        <p:txBody>
          <a:bodyPr/>
          <a:lstStyle/>
          <a:p>
            <a:r>
              <a:rPr lang="en-US" dirty="0"/>
              <a:t>Magee example</a:t>
            </a:r>
          </a:p>
        </p:txBody>
      </p:sp>
      <p:sp>
        <p:nvSpPr>
          <p:cNvPr id="3" name="Content Placeholder 2">
            <a:extLst>
              <a:ext uri="{FF2B5EF4-FFF2-40B4-BE49-F238E27FC236}">
                <a16:creationId xmlns:a16="http://schemas.microsoft.com/office/drawing/2014/main" id="{5DFEA1A2-3912-48B2-B9C4-B85EE33E444E}"/>
              </a:ext>
            </a:extLst>
          </p:cNvPr>
          <p:cNvSpPr>
            <a:spLocks noGrp="1"/>
          </p:cNvSpPr>
          <p:nvPr>
            <p:ph idx="1"/>
          </p:nvPr>
        </p:nvSpPr>
        <p:spPr>
          <a:xfrm>
            <a:off x="707994" y="2084832"/>
            <a:ext cx="4437443" cy="4536778"/>
          </a:xfrm>
        </p:spPr>
        <p:txBody>
          <a:bodyPr>
            <a:normAutofit lnSpcReduction="10000"/>
          </a:bodyPr>
          <a:lstStyle/>
          <a:p>
            <a:pPr>
              <a:buFont typeface="Arial" panose="020B0604020202020204" pitchFamily="34" charset="0"/>
              <a:buChar char="•"/>
            </a:pPr>
            <a:r>
              <a:rPr lang="en-US" sz="2800" dirty="0"/>
              <a:t>Animal is running along track, and at location x_0 receives a plateau potential in CA1 output cell</a:t>
            </a:r>
          </a:p>
          <a:p>
            <a:pPr>
              <a:buFont typeface="Arial" panose="020B0604020202020204" pitchFamily="34" charset="0"/>
              <a:buChar char="•"/>
            </a:pPr>
            <a:r>
              <a:rPr lang="en-US" sz="2800" dirty="0"/>
              <a:t>CA3 inputs themselves are explicitly place cells</a:t>
            </a:r>
          </a:p>
          <a:p>
            <a:pPr>
              <a:buFont typeface="Arial" panose="020B0604020202020204" pitchFamily="34" charset="0"/>
              <a:buChar char="•"/>
            </a:pPr>
            <a:r>
              <a:rPr lang="en-US" sz="2800" dirty="0"/>
              <a:t>Learning rule strengthens synapses with a presynaptic place field active during the plateau potential, and depresses others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p:txBody>
      </p:sp>
      <p:pic>
        <p:nvPicPr>
          <p:cNvPr id="6" name="Picture 5">
            <a:extLst>
              <a:ext uri="{FF2B5EF4-FFF2-40B4-BE49-F238E27FC236}">
                <a16:creationId xmlns:a16="http://schemas.microsoft.com/office/drawing/2014/main" id="{DA06D0E0-1655-954B-BCBE-785182DC6607}"/>
              </a:ext>
            </a:extLst>
          </p:cNvPr>
          <p:cNvPicPr>
            <a:picLocks noChangeAspect="1"/>
          </p:cNvPicPr>
          <p:nvPr/>
        </p:nvPicPr>
        <p:blipFill rotWithShape="1">
          <a:blip r:embed="rId2">
            <a:extLst>
              <a:ext uri="{28A0092B-C50C-407E-A947-70E740481C1C}">
                <a14:useLocalDpi xmlns:a14="http://schemas.microsoft.com/office/drawing/2010/main" val="0"/>
              </a:ext>
            </a:extLst>
          </a:blip>
          <a:srcRect r="46353"/>
          <a:stretch/>
        </p:blipFill>
        <p:spPr>
          <a:xfrm>
            <a:off x="5404500" y="1623820"/>
            <a:ext cx="5213750" cy="3992502"/>
          </a:xfrm>
          <a:prstGeom prst="rect">
            <a:avLst/>
          </a:prstGeom>
        </p:spPr>
      </p:pic>
      <p:pic>
        <p:nvPicPr>
          <p:cNvPr id="7" name="Picture 6">
            <a:extLst>
              <a:ext uri="{FF2B5EF4-FFF2-40B4-BE49-F238E27FC236}">
                <a16:creationId xmlns:a16="http://schemas.microsoft.com/office/drawing/2014/main" id="{03773A2A-AB90-6C40-880C-46495269394E}"/>
              </a:ext>
            </a:extLst>
          </p:cNvPr>
          <p:cNvPicPr>
            <a:picLocks noChangeAspect="1"/>
          </p:cNvPicPr>
          <p:nvPr/>
        </p:nvPicPr>
        <p:blipFill rotWithShape="1">
          <a:blip r:embed="rId3">
            <a:extLst>
              <a:ext uri="{28A0092B-C50C-407E-A947-70E740481C1C}">
                <a14:useLocalDpi xmlns:a14="http://schemas.microsoft.com/office/drawing/2010/main" val="0"/>
              </a:ext>
            </a:extLst>
          </a:blip>
          <a:srcRect l="53993"/>
          <a:stretch/>
        </p:blipFill>
        <p:spPr>
          <a:xfrm>
            <a:off x="9390826" y="876370"/>
            <a:ext cx="2706747" cy="2416923"/>
          </a:xfrm>
          <a:prstGeom prst="rect">
            <a:avLst/>
          </a:prstGeom>
        </p:spPr>
      </p:pic>
    </p:spTree>
    <p:extLst>
      <p:ext uri="{BB962C8B-B14F-4D97-AF65-F5344CB8AC3E}">
        <p14:creationId xmlns:p14="http://schemas.microsoft.com/office/powerpoint/2010/main" val="4660587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44546A"/>
      </a:dk2>
      <a:lt2>
        <a:srgbClr val="E7E6E6"/>
      </a:lt2>
      <a:accent1>
        <a:srgbClr val="4472C4"/>
      </a:accent1>
      <a:accent2>
        <a:srgbClr val="BF5700"/>
      </a:accent2>
      <a:accent3>
        <a:srgbClr val="FF0000"/>
      </a:accent3>
      <a:accent4>
        <a:srgbClr val="FFC000"/>
      </a:accent4>
      <a:accent5>
        <a:srgbClr val="00246A"/>
      </a:accent5>
      <a:accent6>
        <a:srgbClr val="C00000"/>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56945</TotalTime>
  <Words>1060</Words>
  <Application>Microsoft Office PowerPoint</Application>
  <PresentationFormat>Widescreen</PresentationFormat>
  <Paragraphs>86</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Tw Cen MT</vt:lpstr>
      <vt:lpstr>Tw Cen MT Condensed</vt:lpstr>
      <vt:lpstr>Wingdings 3</vt:lpstr>
      <vt:lpstr>Integral</vt:lpstr>
      <vt:lpstr>Center Surround Research Update</vt:lpstr>
      <vt:lpstr>Purpose of Hippocampus?</vt:lpstr>
      <vt:lpstr>Hippocampal Encoding Scheme</vt:lpstr>
      <vt:lpstr>Hippocampal Encoding Scheme</vt:lpstr>
      <vt:lpstr>Hippocampal Encoding Scheme</vt:lpstr>
      <vt:lpstr>Hippocampal Encoding Scheme</vt:lpstr>
      <vt:lpstr>Purpose of Hippocampus?</vt:lpstr>
      <vt:lpstr>Some examples using Traditional and New Methods</vt:lpstr>
      <vt:lpstr>Magee example</vt:lpstr>
      <vt:lpstr>Magee ODOR example</vt:lpstr>
      <vt:lpstr>Magee ODOR example</vt:lpstr>
      <vt:lpstr>The General example: MAGEE + Odor</vt:lpstr>
      <vt:lpstr>The General example: T-Maze</vt:lpstr>
      <vt:lpstr>The General example</vt:lpstr>
      <vt:lpstr>How to create Effective CPG</vt:lpstr>
      <vt:lpstr>How to create Effective CPG</vt:lpstr>
      <vt:lpstr>PowerPoint Presentation</vt:lpstr>
      <vt:lpstr>PowerPoint Presentation</vt:lpstr>
      <vt:lpstr>PostSynaptic Voltage</vt:lpstr>
      <vt:lpstr>Presynaptic, weight-dependent traces</vt:lpstr>
      <vt:lpstr>Presynaptic, weight-dependent traces</vt:lpstr>
      <vt:lpstr>Instructive Signal and Weight updates</vt:lpstr>
      <vt:lpstr>Instructive Signal and Weight updates</vt:lpstr>
      <vt:lpstr>Fixed Points</vt:lpstr>
      <vt:lpstr>Fixed Points</vt:lpstr>
      <vt:lpstr>Fixed Points</vt:lpstr>
      <vt:lpstr>Fixed Points</vt:lpstr>
      <vt:lpstr>Fixed Points</vt:lpstr>
      <vt:lpstr>Fixed Points</vt:lpstr>
      <vt:lpstr>Fixed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Ian</cp:lastModifiedBy>
  <cp:revision>416</cp:revision>
  <dcterms:created xsi:type="dcterms:W3CDTF">2018-02-04T00:51:29Z</dcterms:created>
  <dcterms:modified xsi:type="dcterms:W3CDTF">2020-11-03T00:48:56Z</dcterms:modified>
</cp:coreProperties>
</file>