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20"/>
  </p:notesMasterIdLst>
  <p:sldIdLst>
    <p:sldId id="256" r:id="rId2"/>
    <p:sldId id="421" r:id="rId3"/>
    <p:sldId id="475" r:id="rId4"/>
    <p:sldId id="484" r:id="rId5"/>
    <p:sldId id="485" r:id="rId6"/>
    <p:sldId id="486" r:id="rId7"/>
    <p:sldId id="476" r:id="rId8"/>
    <p:sldId id="477" r:id="rId9"/>
    <p:sldId id="478" r:id="rId10"/>
    <p:sldId id="487" r:id="rId11"/>
    <p:sldId id="491" r:id="rId12"/>
    <p:sldId id="492" r:id="rId13"/>
    <p:sldId id="493" r:id="rId14"/>
    <p:sldId id="483" r:id="rId15"/>
    <p:sldId id="489" r:id="rId16"/>
    <p:sldId id="465" r:id="rId17"/>
    <p:sldId id="494" r:id="rId18"/>
    <p:sldId id="4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6405"/>
  </p:normalViewPr>
  <p:slideViewPr>
    <p:cSldViewPr snapToGrid="0">
      <p:cViewPr varScale="1">
        <p:scale>
          <a:sx n="115" d="100"/>
          <a:sy n="115" d="100"/>
        </p:scale>
        <p:origin x="39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460D-0E6C-44B4-936E-677A57BB8128}" type="datetimeFigureOut">
              <a:rPr lang="en-US" smtClean="0"/>
              <a:t>11/4/20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89669-0A2A-4E28-BF71-471D2C824B47}" type="slidenum">
              <a:rPr lang="en-US" smtClean="0"/>
              <a:t>‹#›</a:t>
            </a:fld>
            <a:endParaRPr lang="en-US"/>
          </a:p>
        </p:txBody>
      </p:sp>
    </p:spTree>
    <p:extLst>
      <p:ext uri="{BB962C8B-B14F-4D97-AF65-F5344CB8AC3E}">
        <p14:creationId xmlns:p14="http://schemas.microsoft.com/office/powerpoint/2010/main" val="35532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F89669-0A2A-4E28-BF71-471D2C824B47}" type="slidenum">
              <a:rPr lang="en-US" smtClean="0"/>
              <a:t>1</a:t>
            </a:fld>
            <a:endParaRPr lang="en-US"/>
          </a:p>
        </p:txBody>
      </p:sp>
    </p:spTree>
    <p:extLst>
      <p:ext uri="{BB962C8B-B14F-4D97-AF65-F5344CB8AC3E}">
        <p14:creationId xmlns:p14="http://schemas.microsoft.com/office/powerpoint/2010/main" val="50371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2083D9-9674-4CF4-AC56-8A96B7AFB137}"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1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376532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0149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4280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2083D9-9674-4CF4-AC56-8A96B7AFB137}"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8128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083D9-9674-4CF4-AC56-8A96B7AFB137}"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442743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083D9-9674-4CF4-AC56-8A96B7AFB137}" type="datetimeFigureOut">
              <a:rPr lang="en-US" smtClean="0"/>
              <a:t>11/4/20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3174977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083D9-9674-4CF4-AC56-8A96B7AFB137}" type="datetimeFigureOut">
              <a:rPr lang="en-US" smtClean="0"/>
              <a:t>11/4/20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60009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83D9-9674-4CF4-AC56-8A96B7AFB137}" type="datetimeFigureOut">
              <a:rPr lang="en-US" smtClean="0"/>
              <a:t>11/4/20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0623784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1470369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9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E2083D9-9674-4CF4-AC56-8A96B7AFB137}" type="datetimeFigureOut">
              <a:rPr lang="en-US" smtClean="0"/>
              <a:t>11/4/20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C79FBF3-F51E-4DD8-87D7-DAFBDA9C65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05739"/>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A0D3-6AC6-4260-9916-42C51E38E9E5}"/>
              </a:ext>
            </a:extLst>
          </p:cNvPr>
          <p:cNvSpPr>
            <a:spLocks noGrp="1"/>
          </p:cNvSpPr>
          <p:nvPr>
            <p:ph type="ctrTitle"/>
          </p:nvPr>
        </p:nvSpPr>
        <p:spPr>
          <a:xfrm>
            <a:off x="208442" y="4736036"/>
            <a:ext cx="4544720" cy="2230616"/>
          </a:xfrm>
        </p:spPr>
        <p:txBody>
          <a:bodyPr>
            <a:normAutofit fontScale="90000"/>
          </a:bodyPr>
          <a:lstStyle/>
          <a:p>
            <a:pPr algn="l"/>
            <a:r>
              <a:rPr lang="en-US" sz="6000" dirty="0"/>
              <a:t>Center Surround</a:t>
            </a:r>
            <a:br>
              <a:rPr lang="en-US" sz="6000" dirty="0"/>
            </a:br>
            <a:r>
              <a:rPr lang="en-US" sz="6000" dirty="0"/>
              <a:t>Research Update</a:t>
            </a:r>
            <a:endParaRPr lang="en-US" sz="6000" i="1" dirty="0"/>
          </a:p>
        </p:txBody>
      </p:sp>
      <p:sp>
        <p:nvSpPr>
          <p:cNvPr id="3" name="Subtitle 2">
            <a:extLst>
              <a:ext uri="{FF2B5EF4-FFF2-40B4-BE49-F238E27FC236}">
                <a16:creationId xmlns:a16="http://schemas.microsoft.com/office/drawing/2014/main" id="{D4AEFE31-FFB0-4850-BEAB-E1D73D15BD8C}"/>
              </a:ext>
            </a:extLst>
          </p:cNvPr>
          <p:cNvSpPr>
            <a:spLocks noGrp="1"/>
          </p:cNvSpPr>
          <p:nvPr>
            <p:ph type="subTitle" idx="1"/>
          </p:nvPr>
        </p:nvSpPr>
        <p:spPr>
          <a:xfrm>
            <a:off x="5166621" y="4986769"/>
            <a:ext cx="3200400" cy="1463040"/>
          </a:xfrm>
        </p:spPr>
        <p:txBody>
          <a:bodyPr>
            <a:normAutofit/>
          </a:bodyPr>
          <a:lstStyle/>
          <a:p>
            <a:r>
              <a:rPr lang="en-US" sz="2400" dirty="0"/>
              <a:t>Ian Cone</a:t>
            </a:r>
          </a:p>
          <a:p>
            <a:r>
              <a:rPr lang="en-US" sz="2400" dirty="0" err="1"/>
              <a:t>Shouval</a:t>
            </a:r>
            <a:r>
              <a:rPr lang="en-US" sz="2400" dirty="0"/>
              <a:t> Lab</a:t>
            </a:r>
          </a:p>
          <a:p>
            <a:r>
              <a:rPr lang="en-US" sz="2400" dirty="0"/>
              <a:t>10/30/20</a:t>
            </a:r>
          </a:p>
        </p:txBody>
      </p:sp>
      <p:pic>
        <p:nvPicPr>
          <p:cNvPr id="1028" name="Picture 4" descr="https://med.uth.edu/ooc/files/2017/01/UTH-McGov-MS-extra-horiz-2c.png">
            <a:extLst>
              <a:ext uri="{FF2B5EF4-FFF2-40B4-BE49-F238E27FC236}">
                <a16:creationId xmlns:a16="http://schemas.microsoft.com/office/drawing/2014/main" id="{76303B49-D15E-4E55-A0C5-CDE1A1EBC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08" y="5198808"/>
            <a:ext cx="3128032" cy="5217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ci.rice.edu/sites/g/files/bxs626/f/eef70a4c-87ed-484a-8e09-056fd158e8a0.jpg">
            <a:extLst>
              <a:ext uri="{FF2B5EF4-FFF2-40B4-BE49-F238E27FC236}">
                <a16:creationId xmlns:a16="http://schemas.microsoft.com/office/drawing/2014/main" id="{E86C8653-162A-4361-8BE8-81CFEF593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530" y="5856849"/>
            <a:ext cx="2257427" cy="668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10E242-B14A-45AC-922A-76A432FF56CA}"/>
              </a:ext>
            </a:extLst>
          </p:cNvPr>
          <p:cNvPicPr>
            <a:picLocks noChangeAspect="1"/>
          </p:cNvPicPr>
          <p:nvPr/>
        </p:nvPicPr>
        <p:blipFill>
          <a:blip r:embed="rId5"/>
          <a:stretch>
            <a:fillRect/>
          </a:stretch>
        </p:blipFill>
        <p:spPr>
          <a:xfrm>
            <a:off x="4815953" y="4736036"/>
            <a:ext cx="350668" cy="2040250"/>
          </a:xfrm>
          <a:prstGeom prst="rect">
            <a:avLst/>
          </a:prstGeom>
        </p:spPr>
      </p:pic>
      <p:pic>
        <p:nvPicPr>
          <p:cNvPr id="6" name="Picture 5">
            <a:extLst>
              <a:ext uri="{FF2B5EF4-FFF2-40B4-BE49-F238E27FC236}">
                <a16:creationId xmlns:a16="http://schemas.microsoft.com/office/drawing/2014/main" id="{96ED4D25-0F2D-4841-AF42-FD57A2BD7260}"/>
              </a:ext>
            </a:extLst>
          </p:cNvPr>
          <p:cNvPicPr>
            <a:picLocks noChangeAspect="1"/>
          </p:cNvPicPr>
          <p:nvPr/>
        </p:nvPicPr>
        <p:blipFill>
          <a:blip r:embed="rId6"/>
          <a:stretch>
            <a:fillRect/>
          </a:stretch>
        </p:blipFill>
        <p:spPr>
          <a:xfrm>
            <a:off x="7866909" y="5058703"/>
            <a:ext cx="809625" cy="1466850"/>
          </a:xfrm>
          <a:prstGeom prst="rect">
            <a:avLst/>
          </a:prstGeom>
        </p:spPr>
      </p:pic>
    </p:spTree>
    <p:extLst>
      <p:ext uri="{BB962C8B-B14F-4D97-AF65-F5344CB8AC3E}">
        <p14:creationId xmlns:p14="http://schemas.microsoft.com/office/powerpoint/2010/main" val="162803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ODOR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1763486"/>
            <a:ext cx="4437443" cy="4858124"/>
          </a:xfrm>
        </p:spPr>
        <p:txBody>
          <a:bodyPr>
            <a:normAutofit lnSpcReduction="10000"/>
          </a:bodyPr>
          <a:lstStyle/>
          <a:p>
            <a:pPr>
              <a:buFont typeface="Arial" panose="020B0604020202020204" pitchFamily="34" charset="0"/>
              <a:buChar char="•"/>
            </a:pPr>
            <a:r>
              <a:rPr lang="en-US" sz="2800" dirty="0"/>
              <a:t>Animal receives one of two odor puffs immediately prior to running. During running, at location x_0 a plateau potential is induced in CA1, but only following one of the odors </a:t>
            </a:r>
          </a:p>
          <a:p>
            <a:pPr>
              <a:buFont typeface="Arial" panose="020B0604020202020204" pitchFamily="34" charset="0"/>
              <a:buChar char="•"/>
            </a:pPr>
            <a:r>
              <a:rPr lang="en-US" sz="2800" dirty="0"/>
              <a:t>CA3 receives odor and position inputs and creates spatiotemporal outputs unique to the context &amp; history</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79159BEA-8B03-4235-9801-D7EA3A3DCBAC}"/>
              </a:ext>
            </a:extLst>
          </p:cNvPr>
          <p:cNvPicPr>
            <a:picLocks noChangeAspect="1"/>
          </p:cNvPicPr>
          <p:nvPr/>
        </p:nvPicPr>
        <p:blipFill rotWithShape="1">
          <a:blip r:embed="rId2">
            <a:extLst>
              <a:ext uri="{28A0092B-C50C-407E-A947-70E740481C1C}">
                <a14:useLocalDpi xmlns:a14="http://schemas.microsoft.com/office/drawing/2010/main" val="0"/>
              </a:ext>
            </a:extLst>
          </a:blip>
          <a:srcRect r="80343"/>
          <a:stretch/>
        </p:blipFill>
        <p:spPr>
          <a:xfrm>
            <a:off x="5411463" y="2535708"/>
            <a:ext cx="1910370" cy="3992502"/>
          </a:xfrm>
          <a:prstGeom prst="rect">
            <a:avLst/>
          </a:prstGeom>
        </p:spPr>
      </p:pic>
      <p:pic>
        <p:nvPicPr>
          <p:cNvPr id="8" name="Picture 7">
            <a:extLst>
              <a:ext uri="{FF2B5EF4-FFF2-40B4-BE49-F238E27FC236}">
                <a16:creationId xmlns:a16="http://schemas.microsoft.com/office/drawing/2014/main" id="{E430206E-866B-400A-9147-39744EAD655B}"/>
              </a:ext>
            </a:extLst>
          </p:cNvPr>
          <p:cNvPicPr>
            <a:picLocks noChangeAspect="1"/>
          </p:cNvPicPr>
          <p:nvPr/>
        </p:nvPicPr>
        <p:blipFill rotWithShape="1">
          <a:blip r:embed="rId3"/>
          <a:srcRect l="5717" t="10854" r="38398"/>
          <a:stretch/>
        </p:blipFill>
        <p:spPr>
          <a:xfrm>
            <a:off x="7680959" y="3540034"/>
            <a:ext cx="2346409" cy="2514850"/>
          </a:xfrm>
          <a:prstGeom prst="rect">
            <a:avLst/>
          </a:prstGeom>
        </p:spPr>
      </p:pic>
      <p:pic>
        <p:nvPicPr>
          <p:cNvPr id="6" name="Picture 5">
            <a:extLst>
              <a:ext uri="{FF2B5EF4-FFF2-40B4-BE49-F238E27FC236}">
                <a16:creationId xmlns:a16="http://schemas.microsoft.com/office/drawing/2014/main" id="{A8C69194-98AC-4A8D-A458-96FB79F914E8}"/>
              </a:ext>
            </a:extLst>
          </p:cNvPr>
          <p:cNvPicPr>
            <a:picLocks noChangeAspect="1"/>
          </p:cNvPicPr>
          <p:nvPr/>
        </p:nvPicPr>
        <p:blipFill rotWithShape="1">
          <a:blip r:embed="rId2">
            <a:extLst>
              <a:ext uri="{28A0092B-C50C-407E-A947-70E740481C1C}">
                <a14:useLocalDpi xmlns:a14="http://schemas.microsoft.com/office/drawing/2010/main" val="0"/>
              </a:ext>
            </a:extLst>
          </a:blip>
          <a:srcRect l="33990" t="24227" r="46353"/>
          <a:stretch/>
        </p:blipFill>
        <p:spPr>
          <a:xfrm>
            <a:off x="10027369" y="3414625"/>
            <a:ext cx="1910370" cy="3025222"/>
          </a:xfrm>
          <a:prstGeom prst="rect">
            <a:avLst/>
          </a:prstGeom>
        </p:spPr>
      </p:pic>
      <p:pic>
        <p:nvPicPr>
          <p:cNvPr id="10" name="Picture 9">
            <a:extLst>
              <a:ext uri="{FF2B5EF4-FFF2-40B4-BE49-F238E27FC236}">
                <a16:creationId xmlns:a16="http://schemas.microsoft.com/office/drawing/2014/main" id="{09B0CB08-24F1-4F2D-AE34-0A983816A739}"/>
              </a:ext>
            </a:extLst>
          </p:cNvPr>
          <p:cNvPicPr>
            <a:picLocks noChangeAspect="1"/>
          </p:cNvPicPr>
          <p:nvPr/>
        </p:nvPicPr>
        <p:blipFill rotWithShape="1">
          <a:blip r:embed="rId4"/>
          <a:srcRect l="50217"/>
          <a:stretch/>
        </p:blipFill>
        <p:spPr>
          <a:xfrm>
            <a:off x="9187885" y="555976"/>
            <a:ext cx="2749854" cy="2415020"/>
          </a:xfrm>
          <a:prstGeom prst="rect">
            <a:avLst/>
          </a:prstGeom>
        </p:spPr>
      </p:pic>
      <p:sp>
        <p:nvSpPr>
          <p:cNvPr id="11" name="Rectangle 10">
            <a:extLst>
              <a:ext uri="{FF2B5EF4-FFF2-40B4-BE49-F238E27FC236}">
                <a16:creationId xmlns:a16="http://schemas.microsoft.com/office/drawing/2014/main" id="{4E33DFF4-29E1-438D-89C6-BE895FF45767}"/>
              </a:ext>
            </a:extLst>
          </p:cNvPr>
          <p:cNvSpPr/>
          <p:nvPr/>
        </p:nvSpPr>
        <p:spPr>
          <a:xfrm>
            <a:off x="7680959" y="3540034"/>
            <a:ext cx="274321" cy="41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695237-674C-455D-BF14-283B206665F4}"/>
              </a:ext>
            </a:extLst>
          </p:cNvPr>
          <p:cNvSpPr/>
          <p:nvPr/>
        </p:nvSpPr>
        <p:spPr>
          <a:xfrm>
            <a:off x="8717002" y="3122022"/>
            <a:ext cx="274321" cy="41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1A1376-EFEE-4E43-ADA0-E00F58941A0D}"/>
              </a:ext>
            </a:extLst>
          </p:cNvPr>
          <p:cNvSpPr txBox="1"/>
          <p:nvPr/>
        </p:nvSpPr>
        <p:spPr>
          <a:xfrm>
            <a:off x="7729328" y="6186045"/>
            <a:ext cx="914400" cy="369332"/>
          </a:xfrm>
          <a:prstGeom prst="rect">
            <a:avLst/>
          </a:prstGeom>
          <a:noFill/>
        </p:spPr>
        <p:txBody>
          <a:bodyPr wrap="square" rtlCol="0">
            <a:spAutoFit/>
          </a:bodyPr>
          <a:lstStyle/>
          <a:p>
            <a:r>
              <a:rPr lang="en-US" dirty="0"/>
              <a:t>Odor</a:t>
            </a:r>
          </a:p>
        </p:txBody>
      </p:sp>
      <p:sp>
        <p:nvSpPr>
          <p:cNvPr id="16" name="TextBox 15">
            <a:extLst>
              <a:ext uri="{FF2B5EF4-FFF2-40B4-BE49-F238E27FC236}">
                <a16:creationId xmlns:a16="http://schemas.microsoft.com/office/drawing/2014/main" id="{E00704CA-A928-4F24-A779-B75B885BDF56}"/>
              </a:ext>
            </a:extLst>
          </p:cNvPr>
          <p:cNvSpPr txBox="1"/>
          <p:nvPr/>
        </p:nvSpPr>
        <p:spPr>
          <a:xfrm>
            <a:off x="8991323" y="6186045"/>
            <a:ext cx="914400" cy="369332"/>
          </a:xfrm>
          <a:prstGeom prst="rect">
            <a:avLst/>
          </a:prstGeom>
          <a:noFill/>
        </p:spPr>
        <p:txBody>
          <a:bodyPr wrap="square" rtlCol="0">
            <a:spAutoFit/>
          </a:bodyPr>
          <a:lstStyle/>
          <a:p>
            <a:r>
              <a:rPr lang="en-US" dirty="0"/>
              <a:t>Position</a:t>
            </a:r>
          </a:p>
        </p:txBody>
      </p:sp>
      <p:cxnSp>
        <p:nvCxnSpPr>
          <p:cNvPr id="18" name="Straight Arrow Connector 17">
            <a:extLst>
              <a:ext uri="{FF2B5EF4-FFF2-40B4-BE49-F238E27FC236}">
                <a16:creationId xmlns:a16="http://schemas.microsoft.com/office/drawing/2014/main" id="{D724C934-D1D4-47E0-8774-FA3707B0845C}"/>
              </a:ext>
            </a:extLst>
          </p:cNvPr>
          <p:cNvCxnSpPr>
            <a:cxnSpLocks/>
          </p:cNvCxnSpPr>
          <p:nvPr/>
        </p:nvCxnSpPr>
        <p:spPr>
          <a:xfrm flipV="1">
            <a:off x="8128517" y="5812971"/>
            <a:ext cx="229362" cy="4524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CA803F-7751-4C80-87BE-88C7557438FA}"/>
              </a:ext>
            </a:extLst>
          </p:cNvPr>
          <p:cNvCxnSpPr>
            <a:cxnSpLocks/>
          </p:cNvCxnSpPr>
          <p:nvPr/>
        </p:nvCxnSpPr>
        <p:spPr>
          <a:xfrm flipH="1" flipV="1">
            <a:off x="9322463" y="5838389"/>
            <a:ext cx="142923" cy="4343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0ECABD-EFAB-410E-BFD3-8980DEA9EF7A}"/>
              </a:ext>
            </a:extLst>
          </p:cNvPr>
          <p:cNvSpPr txBox="1"/>
          <p:nvPr/>
        </p:nvSpPr>
        <p:spPr>
          <a:xfrm>
            <a:off x="8550986" y="3204342"/>
            <a:ext cx="914400" cy="369332"/>
          </a:xfrm>
          <a:prstGeom prst="rect">
            <a:avLst/>
          </a:prstGeom>
          <a:noFill/>
        </p:spPr>
        <p:txBody>
          <a:bodyPr wrap="square" rtlCol="0">
            <a:spAutoFit/>
          </a:bodyPr>
          <a:lstStyle/>
          <a:p>
            <a:r>
              <a:rPr lang="en-US" dirty="0"/>
              <a:t>CA3</a:t>
            </a:r>
          </a:p>
        </p:txBody>
      </p:sp>
      <p:sp>
        <p:nvSpPr>
          <p:cNvPr id="26" name="TextBox 25">
            <a:extLst>
              <a:ext uri="{FF2B5EF4-FFF2-40B4-BE49-F238E27FC236}">
                <a16:creationId xmlns:a16="http://schemas.microsoft.com/office/drawing/2014/main" id="{3E0FC677-3F28-4F01-BCE8-CC3286F3C668}"/>
              </a:ext>
            </a:extLst>
          </p:cNvPr>
          <p:cNvSpPr txBox="1"/>
          <p:nvPr/>
        </p:nvSpPr>
        <p:spPr>
          <a:xfrm>
            <a:off x="9934303" y="200253"/>
            <a:ext cx="1619794" cy="369332"/>
          </a:xfrm>
          <a:prstGeom prst="rect">
            <a:avLst/>
          </a:prstGeom>
          <a:noFill/>
        </p:spPr>
        <p:txBody>
          <a:bodyPr wrap="square" rtlCol="0">
            <a:spAutoFit/>
          </a:bodyPr>
          <a:lstStyle/>
          <a:p>
            <a:r>
              <a:rPr lang="en-US" dirty="0"/>
              <a:t>CA3 Activity</a:t>
            </a:r>
          </a:p>
        </p:txBody>
      </p:sp>
    </p:spTree>
    <p:extLst>
      <p:ext uri="{BB962C8B-B14F-4D97-AF65-F5344CB8AC3E}">
        <p14:creationId xmlns:p14="http://schemas.microsoft.com/office/powerpoint/2010/main" val="83207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ODOR example</a:t>
            </a:r>
          </a:p>
        </p:txBody>
      </p:sp>
      <p:pic>
        <p:nvPicPr>
          <p:cNvPr id="4" name="Picture 3">
            <a:extLst>
              <a:ext uri="{FF2B5EF4-FFF2-40B4-BE49-F238E27FC236}">
                <a16:creationId xmlns:a16="http://schemas.microsoft.com/office/drawing/2014/main" id="{79159BEA-8B03-4235-9801-D7EA3A3DCBAC}"/>
              </a:ext>
            </a:extLst>
          </p:cNvPr>
          <p:cNvPicPr>
            <a:picLocks noChangeAspect="1"/>
          </p:cNvPicPr>
          <p:nvPr/>
        </p:nvPicPr>
        <p:blipFill rotWithShape="1">
          <a:blip r:embed="rId2">
            <a:extLst>
              <a:ext uri="{28A0092B-C50C-407E-A947-70E740481C1C}">
                <a14:useLocalDpi xmlns:a14="http://schemas.microsoft.com/office/drawing/2010/main" val="0"/>
              </a:ext>
            </a:extLst>
          </a:blip>
          <a:srcRect r="80343"/>
          <a:stretch/>
        </p:blipFill>
        <p:spPr>
          <a:xfrm>
            <a:off x="5411463" y="2535708"/>
            <a:ext cx="1910370" cy="3992502"/>
          </a:xfrm>
          <a:prstGeom prst="rect">
            <a:avLst/>
          </a:prstGeom>
        </p:spPr>
      </p:pic>
      <p:pic>
        <p:nvPicPr>
          <p:cNvPr id="8" name="Picture 7">
            <a:extLst>
              <a:ext uri="{FF2B5EF4-FFF2-40B4-BE49-F238E27FC236}">
                <a16:creationId xmlns:a16="http://schemas.microsoft.com/office/drawing/2014/main" id="{E430206E-866B-400A-9147-39744EAD655B}"/>
              </a:ext>
            </a:extLst>
          </p:cNvPr>
          <p:cNvPicPr>
            <a:picLocks noChangeAspect="1"/>
          </p:cNvPicPr>
          <p:nvPr/>
        </p:nvPicPr>
        <p:blipFill rotWithShape="1">
          <a:blip r:embed="rId3"/>
          <a:srcRect l="5717" t="10854" r="38398"/>
          <a:stretch/>
        </p:blipFill>
        <p:spPr>
          <a:xfrm>
            <a:off x="7680959" y="3540034"/>
            <a:ext cx="2346409" cy="2514850"/>
          </a:xfrm>
          <a:prstGeom prst="rect">
            <a:avLst/>
          </a:prstGeom>
        </p:spPr>
      </p:pic>
      <p:pic>
        <p:nvPicPr>
          <p:cNvPr id="6" name="Picture 5">
            <a:extLst>
              <a:ext uri="{FF2B5EF4-FFF2-40B4-BE49-F238E27FC236}">
                <a16:creationId xmlns:a16="http://schemas.microsoft.com/office/drawing/2014/main" id="{A8C69194-98AC-4A8D-A458-96FB79F914E8}"/>
              </a:ext>
            </a:extLst>
          </p:cNvPr>
          <p:cNvPicPr>
            <a:picLocks noChangeAspect="1"/>
          </p:cNvPicPr>
          <p:nvPr/>
        </p:nvPicPr>
        <p:blipFill rotWithShape="1">
          <a:blip r:embed="rId2">
            <a:extLst>
              <a:ext uri="{28A0092B-C50C-407E-A947-70E740481C1C}">
                <a14:useLocalDpi xmlns:a14="http://schemas.microsoft.com/office/drawing/2010/main" val="0"/>
              </a:ext>
            </a:extLst>
          </a:blip>
          <a:srcRect l="33990" t="24227" r="46353"/>
          <a:stretch/>
        </p:blipFill>
        <p:spPr>
          <a:xfrm>
            <a:off x="10027369" y="3414625"/>
            <a:ext cx="1910370" cy="3025222"/>
          </a:xfrm>
          <a:prstGeom prst="rect">
            <a:avLst/>
          </a:prstGeom>
        </p:spPr>
      </p:pic>
      <p:pic>
        <p:nvPicPr>
          <p:cNvPr id="10" name="Picture 9">
            <a:extLst>
              <a:ext uri="{FF2B5EF4-FFF2-40B4-BE49-F238E27FC236}">
                <a16:creationId xmlns:a16="http://schemas.microsoft.com/office/drawing/2014/main" id="{09B0CB08-24F1-4F2D-AE34-0A983816A739}"/>
              </a:ext>
            </a:extLst>
          </p:cNvPr>
          <p:cNvPicPr>
            <a:picLocks noChangeAspect="1"/>
          </p:cNvPicPr>
          <p:nvPr/>
        </p:nvPicPr>
        <p:blipFill rotWithShape="1">
          <a:blip r:embed="rId4"/>
          <a:srcRect l="50217"/>
          <a:stretch/>
        </p:blipFill>
        <p:spPr>
          <a:xfrm>
            <a:off x="9187885" y="555976"/>
            <a:ext cx="2749854" cy="2415020"/>
          </a:xfrm>
          <a:prstGeom prst="rect">
            <a:avLst/>
          </a:prstGeom>
        </p:spPr>
      </p:pic>
      <p:sp>
        <p:nvSpPr>
          <p:cNvPr id="11" name="Rectangle 10">
            <a:extLst>
              <a:ext uri="{FF2B5EF4-FFF2-40B4-BE49-F238E27FC236}">
                <a16:creationId xmlns:a16="http://schemas.microsoft.com/office/drawing/2014/main" id="{4E33DFF4-29E1-438D-89C6-BE895FF45767}"/>
              </a:ext>
            </a:extLst>
          </p:cNvPr>
          <p:cNvSpPr/>
          <p:nvPr/>
        </p:nvSpPr>
        <p:spPr>
          <a:xfrm>
            <a:off x="7680959" y="3540034"/>
            <a:ext cx="274321" cy="41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695237-674C-455D-BF14-283B206665F4}"/>
              </a:ext>
            </a:extLst>
          </p:cNvPr>
          <p:cNvSpPr/>
          <p:nvPr/>
        </p:nvSpPr>
        <p:spPr>
          <a:xfrm>
            <a:off x="8717002" y="3122022"/>
            <a:ext cx="274321" cy="41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1A1376-EFEE-4E43-ADA0-E00F58941A0D}"/>
              </a:ext>
            </a:extLst>
          </p:cNvPr>
          <p:cNvSpPr txBox="1"/>
          <p:nvPr/>
        </p:nvSpPr>
        <p:spPr>
          <a:xfrm>
            <a:off x="7729328" y="6186045"/>
            <a:ext cx="914400" cy="369332"/>
          </a:xfrm>
          <a:prstGeom prst="rect">
            <a:avLst/>
          </a:prstGeom>
          <a:noFill/>
        </p:spPr>
        <p:txBody>
          <a:bodyPr wrap="square" rtlCol="0">
            <a:spAutoFit/>
          </a:bodyPr>
          <a:lstStyle/>
          <a:p>
            <a:r>
              <a:rPr lang="en-US" dirty="0"/>
              <a:t>Odor</a:t>
            </a:r>
          </a:p>
        </p:txBody>
      </p:sp>
      <p:sp>
        <p:nvSpPr>
          <p:cNvPr id="16" name="TextBox 15">
            <a:extLst>
              <a:ext uri="{FF2B5EF4-FFF2-40B4-BE49-F238E27FC236}">
                <a16:creationId xmlns:a16="http://schemas.microsoft.com/office/drawing/2014/main" id="{E00704CA-A928-4F24-A779-B75B885BDF56}"/>
              </a:ext>
            </a:extLst>
          </p:cNvPr>
          <p:cNvSpPr txBox="1"/>
          <p:nvPr/>
        </p:nvSpPr>
        <p:spPr>
          <a:xfrm>
            <a:off x="8991323" y="6186045"/>
            <a:ext cx="914400" cy="369332"/>
          </a:xfrm>
          <a:prstGeom prst="rect">
            <a:avLst/>
          </a:prstGeom>
          <a:noFill/>
        </p:spPr>
        <p:txBody>
          <a:bodyPr wrap="square" rtlCol="0">
            <a:spAutoFit/>
          </a:bodyPr>
          <a:lstStyle/>
          <a:p>
            <a:r>
              <a:rPr lang="en-US" dirty="0"/>
              <a:t>Position</a:t>
            </a:r>
          </a:p>
        </p:txBody>
      </p:sp>
      <p:cxnSp>
        <p:nvCxnSpPr>
          <p:cNvPr id="18" name="Straight Arrow Connector 17">
            <a:extLst>
              <a:ext uri="{FF2B5EF4-FFF2-40B4-BE49-F238E27FC236}">
                <a16:creationId xmlns:a16="http://schemas.microsoft.com/office/drawing/2014/main" id="{D724C934-D1D4-47E0-8774-FA3707B0845C}"/>
              </a:ext>
            </a:extLst>
          </p:cNvPr>
          <p:cNvCxnSpPr>
            <a:cxnSpLocks/>
          </p:cNvCxnSpPr>
          <p:nvPr/>
        </p:nvCxnSpPr>
        <p:spPr>
          <a:xfrm flipV="1">
            <a:off x="8128517" y="5812971"/>
            <a:ext cx="229362" cy="4524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CA803F-7751-4C80-87BE-88C7557438FA}"/>
              </a:ext>
            </a:extLst>
          </p:cNvPr>
          <p:cNvCxnSpPr>
            <a:cxnSpLocks/>
          </p:cNvCxnSpPr>
          <p:nvPr/>
        </p:nvCxnSpPr>
        <p:spPr>
          <a:xfrm flipH="1" flipV="1">
            <a:off x="9322463" y="5838389"/>
            <a:ext cx="142923" cy="4343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0ECABD-EFAB-410E-BFD3-8980DEA9EF7A}"/>
              </a:ext>
            </a:extLst>
          </p:cNvPr>
          <p:cNvSpPr txBox="1"/>
          <p:nvPr/>
        </p:nvSpPr>
        <p:spPr>
          <a:xfrm>
            <a:off x="8550986" y="3204342"/>
            <a:ext cx="914400" cy="369332"/>
          </a:xfrm>
          <a:prstGeom prst="rect">
            <a:avLst/>
          </a:prstGeom>
          <a:noFill/>
        </p:spPr>
        <p:txBody>
          <a:bodyPr wrap="square" rtlCol="0">
            <a:spAutoFit/>
          </a:bodyPr>
          <a:lstStyle/>
          <a:p>
            <a:r>
              <a:rPr lang="en-US" dirty="0"/>
              <a:t>CA3</a:t>
            </a:r>
          </a:p>
        </p:txBody>
      </p:sp>
      <p:sp>
        <p:nvSpPr>
          <p:cNvPr id="26" name="TextBox 25">
            <a:extLst>
              <a:ext uri="{FF2B5EF4-FFF2-40B4-BE49-F238E27FC236}">
                <a16:creationId xmlns:a16="http://schemas.microsoft.com/office/drawing/2014/main" id="{3E0FC677-3F28-4F01-BCE8-CC3286F3C668}"/>
              </a:ext>
            </a:extLst>
          </p:cNvPr>
          <p:cNvSpPr txBox="1"/>
          <p:nvPr/>
        </p:nvSpPr>
        <p:spPr>
          <a:xfrm>
            <a:off x="9934303" y="200253"/>
            <a:ext cx="1619794" cy="369332"/>
          </a:xfrm>
          <a:prstGeom prst="rect">
            <a:avLst/>
          </a:prstGeom>
          <a:noFill/>
        </p:spPr>
        <p:txBody>
          <a:bodyPr wrap="square" rtlCol="0">
            <a:spAutoFit/>
          </a:bodyPr>
          <a:lstStyle/>
          <a:p>
            <a:r>
              <a:rPr lang="en-US" dirty="0"/>
              <a:t>CA3 Activity</a:t>
            </a:r>
          </a:p>
        </p:txBody>
      </p:sp>
      <p:sp>
        <p:nvSpPr>
          <p:cNvPr id="19" name="Content Placeholder 2">
            <a:extLst>
              <a:ext uri="{FF2B5EF4-FFF2-40B4-BE49-F238E27FC236}">
                <a16:creationId xmlns:a16="http://schemas.microsoft.com/office/drawing/2014/main" id="{96A3A932-CB1A-4C18-B5E9-39E117DDCDDA}"/>
              </a:ext>
            </a:extLst>
          </p:cNvPr>
          <p:cNvSpPr txBox="1">
            <a:spLocks/>
          </p:cNvSpPr>
          <p:nvPr/>
        </p:nvSpPr>
        <p:spPr>
          <a:xfrm>
            <a:off x="707994" y="1763486"/>
            <a:ext cx="4437443" cy="485812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a:t>Learning rule strengthens synapses with presynaptic activity during the plateau potential</a:t>
            </a:r>
          </a:p>
          <a:p>
            <a:pPr>
              <a:buFont typeface="Arial" panose="020B0604020202020204" pitchFamily="34" charset="0"/>
              <a:buChar char="•"/>
            </a:pPr>
            <a:r>
              <a:rPr lang="en-US" sz="2800"/>
              <a:t>CA1 output fires at x_0, but only after the trained odor presentation.</a:t>
            </a:r>
          </a:p>
          <a:p>
            <a:pPr>
              <a:buFont typeface="Arial" panose="020B0604020202020204" pitchFamily="34" charset="0"/>
              <a:buChar char="•"/>
            </a:pPr>
            <a:r>
              <a:rPr lang="en-US" sz="2800"/>
              <a:t>The result is a “place + smell” cell, which behaves like a place field, but only following the trained odor presentation.</a:t>
            </a:r>
          </a:p>
          <a:p>
            <a:pPr>
              <a:buFont typeface="Arial" panose="020B0604020202020204" pitchFamily="34" charset="0"/>
              <a:buChar char="•"/>
            </a:pPr>
            <a:endParaRPr lang="en-US" sz="2800"/>
          </a:p>
          <a:p>
            <a:pPr>
              <a:buFont typeface="Arial" panose="020B0604020202020204" pitchFamily="34" charset="0"/>
              <a:buChar char="•"/>
            </a:pPr>
            <a:endParaRPr lang="en-US" sz="2800"/>
          </a:p>
          <a:p>
            <a:pPr>
              <a:buFont typeface="Arial" panose="020B0604020202020204" pitchFamily="34" charset="0"/>
              <a:buChar char="•"/>
            </a:pPr>
            <a:endParaRPr lang="en-US" sz="280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60063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Anderson and Jeffery 2003 example</a:t>
            </a:r>
          </a:p>
        </p:txBody>
      </p:sp>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749033" y="1895260"/>
            <a:ext cx="5303865" cy="453677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”place cells” are measured across 4 different contexts (two possible odors, two possible tones of light) and show significant variation between contexts.</a:t>
            </a:r>
          </a:p>
          <a:p>
            <a:pPr>
              <a:buFont typeface="Arial" panose="020B0604020202020204" pitchFamily="34" charset="0"/>
              <a:buChar char="•"/>
            </a:pPr>
            <a:r>
              <a:rPr lang="en-US" sz="2800" i="1" dirty="0"/>
              <a:t>“Hippocampal place cells show spatially localized activity that can be modulated by both geometric information (e.g., the distances and directions of features in the environment) and nongeometric information (e.g., colors, odors, and possibly behaviors).” (Anderson and Jeffery 2003)</a:t>
            </a: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0500458E-F39C-EA44-9054-727B0176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26" y="1662128"/>
            <a:ext cx="4385969" cy="5003043"/>
          </a:xfrm>
          <a:prstGeom prst="rect">
            <a:avLst/>
          </a:prstGeom>
        </p:spPr>
      </p:pic>
    </p:spTree>
    <p:extLst>
      <p:ext uri="{BB962C8B-B14F-4D97-AF65-F5344CB8AC3E}">
        <p14:creationId xmlns:p14="http://schemas.microsoft.com/office/powerpoint/2010/main" val="128384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Anderson and Jeffery 2003 example</a:t>
            </a:r>
          </a:p>
        </p:txBody>
      </p:sp>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749033" y="1895260"/>
            <a:ext cx="5303865" cy="453677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”place cells” are measured across 4 different contexts (two possible odors, two possible tones of light) and show significant variation between contexts.</a:t>
            </a:r>
          </a:p>
          <a:p>
            <a:pPr>
              <a:buFont typeface="Arial" panose="020B0604020202020204" pitchFamily="34" charset="0"/>
              <a:buChar char="•"/>
            </a:pPr>
            <a:r>
              <a:rPr lang="en-US" sz="2800" i="1" dirty="0"/>
              <a:t>“Hippocampal place cells show spatially localized activity that can be modulated by both geometric information (e.g., the distances and directions of features in the environment) and nongeometric information (e.g., colors, odors, and possibly behaviors).” (Anderson and Jeffery 2003)</a:t>
            </a:r>
            <a:endParaRPr lang="en-US" sz="2800" dirty="0"/>
          </a:p>
          <a:p>
            <a:pPr>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1D78AC11-B60E-BE45-B069-0BE571E0675E}"/>
              </a:ext>
            </a:extLst>
          </p:cNvPr>
          <p:cNvPicPr>
            <a:picLocks noChangeAspect="1"/>
          </p:cNvPicPr>
          <p:nvPr/>
        </p:nvPicPr>
        <p:blipFill rotWithShape="1">
          <a:blip r:embed="rId2"/>
          <a:srcRect l="5717" t="10854" r="38398"/>
          <a:stretch/>
        </p:blipFill>
        <p:spPr>
          <a:xfrm>
            <a:off x="7680959" y="3540034"/>
            <a:ext cx="2346409" cy="2514850"/>
          </a:xfrm>
          <a:prstGeom prst="rect">
            <a:avLst/>
          </a:prstGeom>
        </p:spPr>
      </p:pic>
      <p:pic>
        <p:nvPicPr>
          <p:cNvPr id="8" name="Picture 7">
            <a:extLst>
              <a:ext uri="{FF2B5EF4-FFF2-40B4-BE49-F238E27FC236}">
                <a16:creationId xmlns:a16="http://schemas.microsoft.com/office/drawing/2014/main" id="{C5731E15-04D9-A34F-BEEA-7DD8333C71F3}"/>
              </a:ext>
            </a:extLst>
          </p:cNvPr>
          <p:cNvPicPr>
            <a:picLocks noChangeAspect="1"/>
          </p:cNvPicPr>
          <p:nvPr/>
        </p:nvPicPr>
        <p:blipFill rotWithShape="1">
          <a:blip r:embed="rId3">
            <a:extLst>
              <a:ext uri="{28A0092B-C50C-407E-A947-70E740481C1C}">
                <a14:useLocalDpi xmlns:a14="http://schemas.microsoft.com/office/drawing/2010/main" val="0"/>
              </a:ext>
            </a:extLst>
          </a:blip>
          <a:srcRect l="33990" t="24227" r="46353"/>
          <a:stretch/>
        </p:blipFill>
        <p:spPr>
          <a:xfrm>
            <a:off x="10027369" y="3414625"/>
            <a:ext cx="1910370" cy="3025222"/>
          </a:xfrm>
          <a:prstGeom prst="rect">
            <a:avLst/>
          </a:prstGeom>
        </p:spPr>
      </p:pic>
      <p:pic>
        <p:nvPicPr>
          <p:cNvPr id="10" name="Picture 9">
            <a:extLst>
              <a:ext uri="{FF2B5EF4-FFF2-40B4-BE49-F238E27FC236}">
                <a16:creationId xmlns:a16="http://schemas.microsoft.com/office/drawing/2014/main" id="{51C3310F-0DB0-5643-8003-48C57A6A347D}"/>
              </a:ext>
            </a:extLst>
          </p:cNvPr>
          <p:cNvPicPr>
            <a:picLocks noChangeAspect="1"/>
          </p:cNvPicPr>
          <p:nvPr/>
        </p:nvPicPr>
        <p:blipFill rotWithShape="1">
          <a:blip r:embed="rId4"/>
          <a:srcRect l="50217"/>
          <a:stretch/>
        </p:blipFill>
        <p:spPr>
          <a:xfrm>
            <a:off x="9187885" y="555976"/>
            <a:ext cx="2749854" cy="2415020"/>
          </a:xfrm>
          <a:prstGeom prst="rect">
            <a:avLst/>
          </a:prstGeom>
        </p:spPr>
      </p:pic>
      <p:sp>
        <p:nvSpPr>
          <p:cNvPr id="11" name="TextBox 10">
            <a:extLst>
              <a:ext uri="{FF2B5EF4-FFF2-40B4-BE49-F238E27FC236}">
                <a16:creationId xmlns:a16="http://schemas.microsoft.com/office/drawing/2014/main" id="{4AF6528B-9266-5147-9E35-31E7BF496B36}"/>
              </a:ext>
            </a:extLst>
          </p:cNvPr>
          <p:cNvSpPr txBox="1"/>
          <p:nvPr/>
        </p:nvSpPr>
        <p:spPr>
          <a:xfrm>
            <a:off x="6619341" y="4529239"/>
            <a:ext cx="914400" cy="369332"/>
          </a:xfrm>
          <a:prstGeom prst="rect">
            <a:avLst/>
          </a:prstGeom>
          <a:noFill/>
        </p:spPr>
        <p:txBody>
          <a:bodyPr wrap="square" rtlCol="0">
            <a:spAutoFit/>
          </a:bodyPr>
          <a:lstStyle/>
          <a:p>
            <a:r>
              <a:rPr lang="en-US" dirty="0"/>
              <a:t>Odor</a:t>
            </a:r>
          </a:p>
        </p:txBody>
      </p:sp>
      <p:cxnSp>
        <p:nvCxnSpPr>
          <p:cNvPr id="13" name="Straight Arrow Connector 12">
            <a:extLst>
              <a:ext uri="{FF2B5EF4-FFF2-40B4-BE49-F238E27FC236}">
                <a16:creationId xmlns:a16="http://schemas.microsoft.com/office/drawing/2014/main" id="{38A2DB9F-8920-5C4E-A387-339E288F9B5A}"/>
              </a:ext>
            </a:extLst>
          </p:cNvPr>
          <p:cNvCxnSpPr>
            <a:cxnSpLocks/>
          </p:cNvCxnSpPr>
          <p:nvPr/>
        </p:nvCxnSpPr>
        <p:spPr>
          <a:xfrm>
            <a:off x="6437558" y="4898571"/>
            <a:ext cx="12434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848DF6-52CA-E642-AAE0-929972857F4D}"/>
              </a:ext>
            </a:extLst>
          </p:cNvPr>
          <p:cNvSpPr txBox="1"/>
          <p:nvPr/>
        </p:nvSpPr>
        <p:spPr>
          <a:xfrm>
            <a:off x="8550986" y="3204342"/>
            <a:ext cx="914400" cy="369332"/>
          </a:xfrm>
          <a:prstGeom prst="rect">
            <a:avLst/>
          </a:prstGeom>
          <a:noFill/>
        </p:spPr>
        <p:txBody>
          <a:bodyPr wrap="square" rtlCol="0">
            <a:spAutoFit/>
          </a:bodyPr>
          <a:lstStyle/>
          <a:p>
            <a:r>
              <a:rPr lang="en-US" dirty="0"/>
              <a:t>CA3</a:t>
            </a:r>
          </a:p>
        </p:txBody>
      </p:sp>
      <p:sp>
        <p:nvSpPr>
          <p:cNvPr id="16" name="TextBox 15">
            <a:extLst>
              <a:ext uri="{FF2B5EF4-FFF2-40B4-BE49-F238E27FC236}">
                <a16:creationId xmlns:a16="http://schemas.microsoft.com/office/drawing/2014/main" id="{9D3FB2DD-9050-8B44-9B79-CE791EB5984E}"/>
              </a:ext>
            </a:extLst>
          </p:cNvPr>
          <p:cNvSpPr txBox="1"/>
          <p:nvPr/>
        </p:nvSpPr>
        <p:spPr>
          <a:xfrm>
            <a:off x="9934303" y="200253"/>
            <a:ext cx="1619794" cy="369332"/>
          </a:xfrm>
          <a:prstGeom prst="rect">
            <a:avLst/>
          </a:prstGeom>
          <a:noFill/>
        </p:spPr>
        <p:txBody>
          <a:bodyPr wrap="square" rtlCol="0">
            <a:spAutoFit/>
          </a:bodyPr>
          <a:lstStyle/>
          <a:p>
            <a:r>
              <a:rPr lang="en-US" dirty="0"/>
              <a:t>CA3 Activity</a:t>
            </a:r>
          </a:p>
        </p:txBody>
      </p:sp>
      <p:sp>
        <p:nvSpPr>
          <p:cNvPr id="17" name="Rectangle 16">
            <a:extLst>
              <a:ext uri="{FF2B5EF4-FFF2-40B4-BE49-F238E27FC236}">
                <a16:creationId xmlns:a16="http://schemas.microsoft.com/office/drawing/2014/main" id="{BB48CF9D-D1BD-CB49-B991-C86CFDE0AC17}"/>
              </a:ext>
            </a:extLst>
          </p:cNvPr>
          <p:cNvSpPr/>
          <p:nvPr/>
        </p:nvSpPr>
        <p:spPr>
          <a:xfrm>
            <a:off x="7680959" y="3540034"/>
            <a:ext cx="274321" cy="41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9BD263-B2BA-554C-AD1B-56E2A8DFD8EC}"/>
              </a:ext>
            </a:extLst>
          </p:cNvPr>
          <p:cNvSpPr txBox="1"/>
          <p:nvPr/>
        </p:nvSpPr>
        <p:spPr>
          <a:xfrm>
            <a:off x="6619341" y="5083237"/>
            <a:ext cx="914400" cy="369332"/>
          </a:xfrm>
          <a:prstGeom prst="rect">
            <a:avLst/>
          </a:prstGeom>
          <a:noFill/>
        </p:spPr>
        <p:txBody>
          <a:bodyPr wrap="square" rtlCol="0">
            <a:spAutoFit/>
          </a:bodyPr>
          <a:lstStyle/>
          <a:p>
            <a:r>
              <a:rPr lang="en-US" dirty="0"/>
              <a:t>Light</a:t>
            </a:r>
          </a:p>
        </p:txBody>
      </p:sp>
      <p:cxnSp>
        <p:nvCxnSpPr>
          <p:cNvPr id="19" name="Straight Arrow Connector 18">
            <a:extLst>
              <a:ext uri="{FF2B5EF4-FFF2-40B4-BE49-F238E27FC236}">
                <a16:creationId xmlns:a16="http://schemas.microsoft.com/office/drawing/2014/main" id="{5CB660CD-E5DE-DB40-A60E-59D83AFA28ED}"/>
              </a:ext>
            </a:extLst>
          </p:cNvPr>
          <p:cNvCxnSpPr>
            <a:cxnSpLocks/>
          </p:cNvCxnSpPr>
          <p:nvPr/>
        </p:nvCxnSpPr>
        <p:spPr>
          <a:xfrm>
            <a:off x="6437558" y="5452569"/>
            <a:ext cx="12434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699EDF2-8B24-BC42-9736-17A89D72A56B}"/>
              </a:ext>
            </a:extLst>
          </p:cNvPr>
          <p:cNvSpPr txBox="1"/>
          <p:nvPr/>
        </p:nvSpPr>
        <p:spPr>
          <a:xfrm>
            <a:off x="6602059" y="3981110"/>
            <a:ext cx="914400" cy="369332"/>
          </a:xfrm>
          <a:prstGeom prst="rect">
            <a:avLst/>
          </a:prstGeom>
          <a:noFill/>
        </p:spPr>
        <p:txBody>
          <a:bodyPr wrap="square" rtlCol="0">
            <a:spAutoFit/>
          </a:bodyPr>
          <a:lstStyle/>
          <a:p>
            <a:r>
              <a:rPr lang="en-US" dirty="0"/>
              <a:t>Position</a:t>
            </a:r>
          </a:p>
        </p:txBody>
      </p:sp>
      <p:cxnSp>
        <p:nvCxnSpPr>
          <p:cNvPr id="21" name="Straight Arrow Connector 20">
            <a:extLst>
              <a:ext uri="{FF2B5EF4-FFF2-40B4-BE49-F238E27FC236}">
                <a16:creationId xmlns:a16="http://schemas.microsoft.com/office/drawing/2014/main" id="{0D940896-ECD6-3A40-93BA-4B7E3F5A7831}"/>
              </a:ext>
            </a:extLst>
          </p:cNvPr>
          <p:cNvCxnSpPr>
            <a:cxnSpLocks/>
          </p:cNvCxnSpPr>
          <p:nvPr/>
        </p:nvCxnSpPr>
        <p:spPr>
          <a:xfrm>
            <a:off x="6420276" y="4350442"/>
            <a:ext cx="12434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7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How to create Effective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5" y="1982802"/>
            <a:ext cx="5578186" cy="4536778"/>
          </a:xfrm>
        </p:spPr>
        <p:txBody>
          <a:bodyPr>
            <a:normAutofit/>
          </a:bodyPr>
          <a:lstStyle/>
          <a:p>
            <a:pPr>
              <a:buFont typeface="Arial" panose="020B0604020202020204" pitchFamily="34" charset="0"/>
              <a:buChar char="•"/>
            </a:pPr>
            <a:r>
              <a:rPr lang="en-US" sz="2800" dirty="0"/>
              <a:t>Liquid state machines are often the go to tool for generation of complex and unique </a:t>
            </a:r>
            <a:r>
              <a:rPr lang="en-US" sz="2800" dirty="0" err="1"/>
              <a:t>spatio</a:t>
            </a:r>
            <a:r>
              <a:rPr lang="en-US" sz="2800" dirty="0"/>
              <a:t>-temporal signals for any given input</a:t>
            </a:r>
          </a:p>
          <a:p>
            <a:pPr>
              <a:buFont typeface="Arial" panose="020B0604020202020204" pitchFamily="34" charset="0"/>
              <a:buChar char="•"/>
            </a:pPr>
            <a:r>
              <a:rPr lang="en-US" sz="2800" dirty="0"/>
              <a:t>However, a) their internal states are not robust to noise, and b) the learning rules used (backprop) are biologically unrealistic.</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2877E72B-AE89-4D99-95FE-FF405CFCF0CF}"/>
              </a:ext>
            </a:extLst>
          </p:cNvPr>
          <p:cNvPicPr>
            <a:picLocks noChangeAspect="1"/>
          </p:cNvPicPr>
          <p:nvPr/>
        </p:nvPicPr>
        <p:blipFill rotWithShape="1">
          <a:blip r:embed="rId2"/>
          <a:srcRect r="34229"/>
          <a:stretch/>
        </p:blipFill>
        <p:spPr>
          <a:xfrm>
            <a:off x="7362238" y="1617653"/>
            <a:ext cx="3546209" cy="3622694"/>
          </a:xfrm>
          <a:prstGeom prst="rect">
            <a:avLst/>
          </a:prstGeom>
        </p:spPr>
      </p:pic>
    </p:spTree>
    <p:extLst>
      <p:ext uri="{BB962C8B-B14F-4D97-AF65-F5344CB8AC3E}">
        <p14:creationId xmlns:p14="http://schemas.microsoft.com/office/powerpoint/2010/main" val="128642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How to create Effective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5" y="1982802"/>
            <a:ext cx="5578186" cy="4536778"/>
          </a:xfrm>
        </p:spPr>
        <p:txBody>
          <a:bodyPr>
            <a:normAutofit/>
          </a:bodyPr>
          <a:lstStyle/>
          <a:p>
            <a:pPr>
              <a:buFont typeface="Arial" panose="020B0604020202020204" pitchFamily="34" charset="0"/>
              <a:buChar char="•"/>
            </a:pPr>
            <a:r>
              <a:rPr lang="en-US" sz="2800" dirty="0"/>
              <a:t>Instead, we propose a network with mixed center surround and random gaussian weights (and adaptation), which creates robust, long lasting spatiotemporal patterns which are unique to a given input</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D89E9335-627A-1F4E-B158-9CC516B187FF}"/>
              </a:ext>
            </a:extLst>
          </p:cNvPr>
          <p:cNvPicPr>
            <a:picLocks noChangeAspect="1"/>
          </p:cNvPicPr>
          <p:nvPr/>
        </p:nvPicPr>
        <p:blipFill rotWithShape="1">
          <a:blip r:embed="rId2"/>
          <a:srcRect l="50217"/>
          <a:stretch/>
        </p:blipFill>
        <p:spPr>
          <a:xfrm>
            <a:off x="7113759" y="2219620"/>
            <a:ext cx="4450056" cy="3908198"/>
          </a:xfrm>
          <a:prstGeom prst="rect">
            <a:avLst/>
          </a:prstGeom>
        </p:spPr>
      </p:pic>
      <p:sp>
        <p:nvSpPr>
          <p:cNvPr id="5" name="TextBox 4">
            <a:extLst>
              <a:ext uri="{FF2B5EF4-FFF2-40B4-BE49-F238E27FC236}">
                <a16:creationId xmlns:a16="http://schemas.microsoft.com/office/drawing/2014/main" id="{0CF52777-1970-2C4F-BB50-91A429CE6C88}"/>
              </a:ext>
            </a:extLst>
          </p:cNvPr>
          <p:cNvSpPr txBox="1"/>
          <p:nvPr/>
        </p:nvSpPr>
        <p:spPr>
          <a:xfrm>
            <a:off x="8640762" y="1782894"/>
            <a:ext cx="2621294" cy="369332"/>
          </a:xfrm>
          <a:prstGeom prst="rect">
            <a:avLst/>
          </a:prstGeom>
          <a:noFill/>
        </p:spPr>
        <p:txBody>
          <a:bodyPr wrap="square" rtlCol="0">
            <a:spAutoFit/>
          </a:bodyPr>
          <a:lstStyle/>
          <a:p>
            <a:r>
              <a:rPr lang="en-US" dirty="0"/>
              <a:t>CPG Activity</a:t>
            </a:r>
          </a:p>
        </p:txBody>
      </p:sp>
    </p:spTree>
    <p:extLst>
      <p:ext uri="{BB962C8B-B14F-4D97-AF65-F5344CB8AC3E}">
        <p14:creationId xmlns:p14="http://schemas.microsoft.com/office/powerpoint/2010/main" val="349317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899484-8A94-43DD-832B-24A06937BF38}"/>
              </a:ext>
            </a:extLst>
          </p:cNvPr>
          <p:cNvPicPr>
            <a:picLocks noChangeAspect="1"/>
          </p:cNvPicPr>
          <p:nvPr/>
        </p:nvPicPr>
        <p:blipFill>
          <a:blip r:embed="rId2"/>
          <a:stretch>
            <a:fillRect/>
          </a:stretch>
        </p:blipFill>
        <p:spPr>
          <a:xfrm>
            <a:off x="1293943" y="166254"/>
            <a:ext cx="6944031" cy="3036032"/>
          </a:xfrm>
          <a:prstGeom prst="rect">
            <a:avLst/>
          </a:prstGeom>
        </p:spPr>
      </p:pic>
      <p:pic>
        <p:nvPicPr>
          <p:cNvPr id="18" name="Picture 17">
            <a:extLst>
              <a:ext uri="{FF2B5EF4-FFF2-40B4-BE49-F238E27FC236}">
                <a16:creationId xmlns:a16="http://schemas.microsoft.com/office/drawing/2014/main" id="{F089F754-6D5E-41EE-B701-307891E1271A}"/>
              </a:ext>
            </a:extLst>
          </p:cNvPr>
          <p:cNvPicPr>
            <a:picLocks noChangeAspect="1"/>
          </p:cNvPicPr>
          <p:nvPr/>
        </p:nvPicPr>
        <p:blipFill>
          <a:blip r:embed="rId3"/>
          <a:stretch>
            <a:fillRect/>
          </a:stretch>
        </p:blipFill>
        <p:spPr>
          <a:xfrm>
            <a:off x="1270161" y="3202286"/>
            <a:ext cx="6967813" cy="3075667"/>
          </a:xfrm>
          <a:prstGeom prst="rect">
            <a:avLst/>
          </a:prstGeom>
        </p:spPr>
      </p:pic>
      <p:sp>
        <p:nvSpPr>
          <p:cNvPr id="19" name="Title 1">
            <a:extLst>
              <a:ext uri="{FF2B5EF4-FFF2-40B4-BE49-F238E27FC236}">
                <a16:creationId xmlns:a16="http://schemas.microsoft.com/office/drawing/2014/main" id="{BDA75005-B3D1-4BDE-867E-83A3B294058D}"/>
              </a:ext>
            </a:extLst>
          </p:cNvPr>
          <p:cNvSpPr txBox="1">
            <a:spLocks/>
          </p:cNvSpPr>
          <p:nvPr/>
        </p:nvSpPr>
        <p:spPr>
          <a:xfrm>
            <a:off x="240792" y="1167107"/>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a:t>
            </a:r>
          </a:p>
        </p:txBody>
      </p:sp>
      <p:sp>
        <p:nvSpPr>
          <p:cNvPr id="21" name="Title 1">
            <a:extLst>
              <a:ext uri="{FF2B5EF4-FFF2-40B4-BE49-F238E27FC236}">
                <a16:creationId xmlns:a16="http://schemas.microsoft.com/office/drawing/2014/main" id="{77FBBD21-9686-4892-AD96-1F7F17398321}"/>
              </a:ext>
            </a:extLst>
          </p:cNvPr>
          <p:cNvSpPr txBox="1">
            <a:spLocks/>
          </p:cNvSpPr>
          <p:nvPr/>
        </p:nvSpPr>
        <p:spPr>
          <a:xfrm>
            <a:off x="95873" y="4184628"/>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A-B</a:t>
            </a:r>
          </a:p>
        </p:txBody>
      </p:sp>
      <p:pic>
        <p:nvPicPr>
          <p:cNvPr id="23" name="Picture 22">
            <a:extLst>
              <a:ext uri="{FF2B5EF4-FFF2-40B4-BE49-F238E27FC236}">
                <a16:creationId xmlns:a16="http://schemas.microsoft.com/office/drawing/2014/main" id="{2781D6B2-DEAA-420A-AFB7-E7A32F34CCDA}"/>
              </a:ext>
            </a:extLst>
          </p:cNvPr>
          <p:cNvPicPr>
            <a:picLocks noChangeAspect="1"/>
          </p:cNvPicPr>
          <p:nvPr/>
        </p:nvPicPr>
        <p:blipFill>
          <a:blip r:embed="rId4"/>
          <a:stretch>
            <a:fillRect/>
          </a:stretch>
        </p:blipFill>
        <p:spPr>
          <a:xfrm>
            <a:off x="8417180" y="969819"/>
            <a:ext cx="3684526" cy="4246572"/>
          </a:xfrm>
          <a:prstGeom prst="rect">
            <a:avLst/>
          </a:prstGeom>
        </p:spPr>
      </p:pic>
    </p:spTree>
    <p:extLst>
      <p:ext uri="{BB962C8B-B14F-4D97-AF65-F5344CB8AC3E}">
        <p14:creationId xmlns:p14="http://schemas.microsoft.com/office/powerpoint/2010/main" val="76000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Learning in the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5" y="1982802"/>
            <a:ext cx="4515400" cy="4536778"/>
          </a:xfrm>
        </p:spPr>
        <p:txBody>
          <a:bodyPr>
            <a:normAutofit/>
          </a:bodyPr>
          <a:lstStyle/>
          <a:p>
            <a:pPr>
              <a:buFont typeface="Arial" panose="020B0604020202020204" pitchFamily="34" charset="0"/>
              <a:buChar char="•"/>
            </a:pPr>
            <a:r>
              <a:rPr lang="en-US" sz="2800" dirty="0"/>
              <a:t>Since the network creates a moving spatial bump, single neuron responses form gaussian-like responses in time, allowing us to use trace-based learning rule  </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C982D764-09C4-1347-B2C4-843BDB295D2A}"/>
              </a:ext>
            </a:extLst>
          </p:cNvPr>
          <p:cNvPicPr>
            <a:picLocks noChangeAspect="1"/>
          </p:cNvPicPr>
          <p:nvPr/>
        </p:nvPicPr>
        <p:blipFill>
          <a:blip r:embed="rId2"/>
          <a:stretch>
            <a:fillRect/>
          </a:stretch>
        </p:blipFill>
        <p:spPr>
          <a:xfrm>
            <a:off x="6488226" y="585216"/>
            <a:ext cx="4924425" cy="2647950"/>
          </a:xfrm>
          <a:prstGeom prst="rect">
            <a:avLst/>
          </a:prstGeom>
        </p:spPr>
      </p:pic>
      <p:pic>
        <p:nvPicPr>
          <p:cNvPr id="7" name="Picture 6">
            <a:extLst>
              <a:ext uri="{FF2B5EF4-FFF2-40B4-BE49-F238E27FC236}">
                <a16:creationId xmlns:a16="http://schemas.microsoft.com/office/drawing/2014/main" id="{9AD62844-E1C9-7849-9948-50359611765B}"/>
              </a:ext>
            </a:extLst>
          </p:cNvPr>
          <p:cNvPicPr>
            <a:picLocks noChangeAspect="1"/>
          </p:cNvPicPr>
          <p:nvPr/>
        </p:nvPicPr>
        <p:blipFill>
          <a:blip r:embed="rId3"/>
          <a:stretch>
            <a:fillRect/>
          </a:stretch>
        </p:blipFill>
        <p:spPr>
          <a:xfrm>
            <a:off x="6243449" y="3174556"/>
            <a:ext cx="5697311" cy="3197225"/>
          </a:xfrm>
          <a:prstGeom prst="rect">
            <a:avLst/>
          </a:prstGeom>
        </p:spPr>
      </p:pic>
    </p:spTree>
    <p:extLst>
      <p:ext uri="{BB962C8B-B14F-4D97-AF65-F5344CB8AC3E}">
        <p14:creationId xmlns:p14="http://schemas.microsoft.com/office/powerpoint/2010/main" val="322993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Instructive Signal and Weight updates</a:t>
            </a:r>
          </a:p>
        </p:txBody>
      </p:sp>
      <p:pic>
        <p:nvPicPr>
          <p:cNvPr id="9" name="Picture 8">
            <a:extLst>
              <a:ext uri="{FF2B5EF4-FFF2-40B4-BE49-F238E27FC236}">
                <a16:creationId xmlns:a16="http://schemas.microsoft.com/office/drawing/2014/main" id="{0AF50B23-51BD-43A8-89C7-53C7D58600FD}"/>
              </a:ext>
            </a:extLst>
          </p:cNvPr>
          <p:cNvPicPr>
            <a:picLocks noChangeAspect="1"/>
          </p:cNvPicPr>
          <p:nvPr/>
        </p:nvPicPr>
        <p:blipFill>
          <a:blip r:embed="rId2"/>
          <a:stretch>
            <a:fillRect/>
          </a:stretch>
        </p:blipFill>
        <p:spPr>
          <a:xfrm>
            <a:off x="6307838" y="2299062"/>
            <a:ext cx="5549770" cy="3344092"/>
          </a:xfrm>
          <a:prstGeom prst="rect">
            <a:avLst/>
          </a:prstGeom>
        </p:spPr>
      </p:pic>
      <p:pic>
        <p:nvPicPr>
          <p:cNvPr id="10" name="Picture 9">
            <a:extLst>
              <a:ext uri="{FF2B5EF4-FFF2-40B4-BE49-F238E27FC236}">
                <a16:creationId xmlns:a16="http://schemas.microsoft.com/office/drawing/2014/main" id="{0E09B7F9-42BC-475D-9F3E-8BFAE033B39C}"/>
              </a:ext>
            </a:extLst>
          </p:cNvPr>
          <p:cNvPicPr>
            <a:picLocks noChangeAspect="1"/>
          </p:cNvPicPr>
          <p:nvPr/>
        </p:nvPicPr>
        <p:blipFill>
          <a:blip r:embed="rId3"/>
          <a:stretch>
            <a:fillRect/>
          </a:stretch>
        </p:blipFill>
        <p:spPr>
          <a:xfrm>
            <a:off x="1522431" y="4147834"/>
            <a:ext cx="4422693" cy="950549"/>
          </a:xfrm>
          <a:prstGeom prst="rect">
            <a:avLst/>
          </a:prstGeom>
        </p:spPr>
      </p:pic>
      <p:pic>
        <p:nvPicPr>
          <p:cNvPr id="11" name="Picture 10">
            <a:extLst>
              <a:ext uri="{FF2B5EF4-FFF2-40B4-BE49-F238E27FC236}">
                <a16:creationId xmlns:a16="http://schemas.microsoft.com/office/drawing/2014/main" id="{1D9255C1-53E8-42BB-9295-52C631D76959}"/>
              </a:ext>
            </a:extLst>
          </p:cNvPr>
          <p:cNvPicPr>
            <a:picLocks noChangeAspect="1"/>
          </p:cNvPicPr>
          <p:nvPr/>
        </p:nvPicPr>
        <p:blipFill rotWithShape="1">
          <a:blip r:embed="rId4"/>
          <a:srcRect b="68068"/>
          <a:stretch/>
        </p:blipFill>
        <p:spPr>
          <a:xfrm>
            <a:off x="740173" y="5247335"/>
            <a:ext cx="5743520" cy="1318928"/>
          </a:xfrm>
          <a:prstGeom prst="rect">
            <a:avLst/>
          </a:prstGeom>
        </p:spPr>
      </p:pic>
      <p:pic>
        <p:nvPicPr>
          <p:cNvPr id="12" name="Picture 11">
            <a:extLst>
              <a:ext uri="{FF2B5EF4-FFF2-40B4-BE49-F238E27FC236}">
                <a16:creationId xmlns:a16="http://schemas.microsoft.com/office/drawing/2014/main" id="{82C6D73E-59BB-420D-9978-3375196B06F5}"/>
              </a:ext>
            </a:extLst>
          </p:cNvPr>
          <p:cNvPicPr>
            <a:picLocks noChangeAspect="1"/>
          </p:cNvPicPr>
          <p:nvPr/>
        </p:nvPicPr>
        <p:blipFill>
          <a:blip r:embed="rId5"/>
          <a:stretch>
            <a:fillRect/>
          </a:stretch>
        </p:blipFill>
        <p:spPr>
          <a:xfrm>
            <a:off x="1709547" y="1892495"/>
            <a:ext cx="3628807" cy="2034845"/>
          </a:xfrm>
          <a:prstGeom prst="rect">
            <a:avLst/>
          </a:prstGeom>
        </p:spPr>
      </p:pic>
    </p:spTree>
    <p:extLst>
      <p:ext uri="{BB962C8B-B14F-4D97-AF65-F5344CB8AC3E}">
        <p14:creationId xmlns:p14="http://schemas.microsoft.com/office/powerpoint/2010/main" val="279872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024128" y="1904743"/>
            <a:ext cx="5303865" cy="4536778"/>
          </a:xfrm>
        </p:spPr>
        <p:txBody>
          <a:bodyPr>
            <a:normAutofit fontScale="92500" lnSpcReduction="20000"/>
          </a:bodyPr>
          <a:lstStyle/>
          <a:p>
            <a:pPr>
              <a:buFont typeface="Arial" panose="020B0604020202020204" pitchFamily="34" charset="0"/>
              <a:buChar char="•"/>
            </a:pPr>
            <a:r>
              <a:rPr lang="en-US" sz="2800" dirty="0"/>
              <a:t>“The hippocampus and its allied structures have been suggested to ‘encode’ a spatial map and, more recently, to ‘represent’ time. These theories lead to the postulates of place cells in the hippocampus, grid cells in the entorhinal cortex, and time cells in both structures.” (</a:t>
            </a:r>
            <a:r>
              <a:rPr lang="en-US" sz="2800" dirty="0" err="1"/>
              <a:t>Buzsaki</a:t>
            </a:r>
            <a:r>
              <a:rPr lang="en-US" sz="2800" dirty="0"/>
              <a:t> and Tingley 2018) </a:t>
            </a:r>
          </a:p>
          <a:p>
            <a:pPr>
              <a:buFont typeface="Arial" panose="020B0604020202020204" pitchFamily="34" charset="0"/>
              <a:buChar char="•"/>
            </a:pPr>
            <a:endParaRPr lang="en-US" sz="2800" dirty="0"/>
          </a:p>
          <a:p>
            <a:pPr>
              <a:buFont typeface="Arial" panose="020B0604020202020204" pitchFamily="34" charset="0"/>
              <a:buChar char="•"/>
            </a:pPr>
            <a:r>
              <a:rPr lang="en-US" sz="2800" dirty="0"/>
              <a:t>Are place cells and time cells distinct or are these subsets of a much larger computational umbrella?</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47514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5" name="Picture 4">
            <a:extLst>
              <a:ext uri="{FF2B5EF4-FFF2-40B4-BE49-F238E27FC236}">
                <a16:creationId xmlns:a16="http://schemas.microsoft.com/office/drawing/2014/main" id="{1739FA42-B30A-FA40-8697-587EA9A0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718" y="1667582"/>
            <a:ext cx="3928975" cy="4851998"/>
          </a:xfrm>
          <a:prstGeom prst="rect">
            <a:avLst/>
          </a:prstGeom>
        </p:spPr>
      </p:pic>
    </p:spTree>
    <p:extLst>
      <p:ext uri="{BB962C8B-B14F-4D97-AF65-F5344CB8AC3E}">
        <p14:creationId xmlns:p14="http://schemas.microsoft.com/office/powerpoint/2010/main" val="13758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6" name="Picture 5">
            <a:extLst>
              <a:ext uri="{FF2B5EF4-FFF2-40B4-BE49-F238E27FC236}">
                <a16:creationId xmlns:a16="http://schemas.microsoft.com/office/drawing/2014/main" id="{0D4DF3C7-FCBF-5242-86EE-FB0D284CF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01" y="1582099"/>
            <a:ext cx="4136245" cy="5107962"/>
          </a:xfrm>
          <a:prstGeom prst="rect">
            <a:avLst/>
          </a:prstGeom>
        </p:spPr>
      </p:pic>
    </p:spTree>
    <p:extLst>
      <p:ext uri="{BB962C8B-B14F-4D97-AF65-F5344CB8AC3E}">
        <p14:creationId xmlns:p14="http://schemas.microsoft.com/office/powerpoint/2010/main" val="402231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pic>
        <p:nvPicPr>
          <p:cNvPr id="7" name="Picture 6">
            <a:extLst>
              <a:ext uri="{FF2B5EF4-FFF2-40B4-BE49-F238E27FC236}">
                <a16:creationId xmlns:a16="http://schemas.microsoft.com/office/drawing/2014/main" id="{262CD0EC-1DE0-DD4A-BF42-CC5E71D6C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860" y="1895261"/>
            <a:ext cx="6649118" cy="4187952"/>
          </a:xfrm>
          <a:prstGeom prst="rect">
            <a:avLst/>
          </a:prstGeom>
        </p:spPr>
      </p:pic>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396638" y="1895261"/>
            <a:ext cx="5303865" cy="4536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responsive cells are formed that respond discretely to different sound frequencies (via a press and release of a joystick along a continuous frequency axis).</a:t>
            </a:r>
          </a:p>
          <a:p>
            <a:pPr>
              <a:buFont typeface="Arial" panose="020B0604020202020204" pitchFamily="34" charset="0"/>
              <a:buChar char="•"/>
            </a:pPr>
            <a:r>
              <a:rPr lang="en-US" sz="2800" i="1" dirty="0"/>
              <a:t>“Neurons involved in this representation overlapped with the known spatial cell types in the circuit, such as place cells and grid cells.” (</a:t>
            </a:r>
            <a:r>
              <a:rPr lang="en-US" sz="2800" i="1" dirty="0" err="1"/>
              <a:t>Arnov</a:t>
            </a:r>
            <a:r>
              <a:rPr lang="en-US" sz="2800" i="1" dirty="0"/>
              <a:t>, Nevers, and Tank 2017)</a:t>
            </a: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8023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749033" y="1895260"/>
            <a:ext cx="5303865" cy="453677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”place cells” are measured across 4 different contexts (two possible odors, two possible tones of light) and show significant variation between contexts.</a:t>
            </a:r>
          </a:p>
          <a:p>
            <a:pPr>
              <a:buFont typeface="Arial" panose="020B0604020202020204" pitchFamily="34" charset="0"/>
              <a:buChar char="•"/>
            </a:pPr>
            <a:r>
              <a:rPr lang="en-US" sz="2800" i="1" dirty="0"/>
              <a:t>“Hippocampal place cells show spatially localized activity that can be modulated by both geometric information (e.g., the distances and directions of features in the environment) and nongeometric information (e.g., colors, odors, and possibly behaviors).” (Anderson and Jeffery 2003)</a:t>
            </a: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0500458E-F39C-EA44-9054-727B0176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26" y="1662128"/>
            <a:ext cx="4385969" cy="5003043"/>
          </a:xfrm>
          <a:prstGeom prst="rect">
            <a:avLst/>
          </a:prstGeom>
        </p:spPr>
      </p:pic>
    </p:spTree>
    <p:extLst>
      <p:ext uri="{BB962C8B-B14F-4D97-AF65-F5344CB8AC3E}">
        <p14:creationId xmlns:p14="http://schemas.microsoft.com/office/powerpoint/2010/main" val="244108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fontScale="92500" lnSpcReduction="10000"/>
          </a:bodyPr>
          <a:lstStyle/>
          <a:p>
            <a:pPr>
              <a:buFont typeface="Arial" panose="020B0604020202020204" pitchFamily="34" charset="0"/>
              <a:buChar char="•"/>
            </a:pPr>
            <a:r>
              <a:rPr lang="en-US" sz="2800" dirty="0"/>
              <a:t>Second hypothesis: Hippocampal CA3 takes inputs and creates spatiotemporal sequences unique to those inputs. These sequences are inputs to CA1.</a:t>
            </a:r>
          </a:p>
          <a:p>
            <a:pPr>
              <a:buFont typeface="Arial" panose="020B0604020202020204" pitchFamily="34" charset="0"/>
              <a:buChar char="•"/>
            </a:pPr>
            <a:r>
              <a:rPr lang="en-US" sz="2800" dirty="0"/>
              <a:t>In CA1, there are no “place cells” or “time cells”, strictly as such. Instead, a general class of “responsive cells” learns to map behaviorally relevant variables, through some sort of reward or instructive signal that co-occurs with a part of the CA3 sequence.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35047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Some examples using Traditional and New Methods</a:t>
            </a:r>
          </a:p>
        </p:txBody>
      </p:sp>
    </p:spTree>
    <p:extLst>
      <p:ext uri="{BB962C8B-B14F-4D97-AF65-F5344CB8AC3E}">
        <p14:creationId xmlns:p14="http://schemas.microsoft.com/office/powerpoint/2010/main" val="150960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2084832"/>
            <a:ext cx="4437443" cy="4536778"/>
          </a:xfrm>
        </p:spPr>
        <p:txBody>
          <a:bodyPr>
            <a:normAutofit lnSpcReduction="10000"/>
          </a:bodyPr>
          <a:lstStyle/>
          <a:p>
            <a:pPr>
              <a:buFont typeface="Arial" panose="020B0604020202020204" pitchFamily="34" charset="0"/>
              <a:buChar char="•"/>
            </a:pPr>
            <a:r>
              <a:rPr lang="en-US" sz="2800" dirty="0"/>
              <a:t>Animal is running along track, and at location x_0 receives a plateau potential in CA1 output cell</a:t>
            </a:r>
          </a:p>
          <a:p>
            <a:pPr>
              <a:buFont typeface="Arial" panose="020B0604020202020204" pitchFamily="34" charset="0"/>
              <a:buChar char="•"/>
            </a:pPr>
            <a:r>
              <a:rPr lang="en-US" sz="2800" dirty="0"/>
              <a:t>CA3 inputs themselves are explicitly place cells</a:t>
            </a:r>
          </a:p>
          <a:p>
            <a:pPr>
              <a:buFont typeface="Arial" panose="020B0604020202020204" pitchFamily="34" charset="0"/>
              <a:buChar char="•"/>
            </a:pPr>
            <a:r>
              <a:rPr lang="en-US" sz="2800" dirty="0"/>
              <a:t>Learning rule strengthens synapses with a presynaptic place field active during the plateau potential, and depresses others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DA06D0E0-1655-954B-BCBE-785182DC6607}"/>
              </a:ext>
            </a:extLst>
          </p:cNvPr>
          <p:cNvPicPr>
            <a:picLocks noChangeAspect="1"/>
          </p:cNvPicPr>
          <p:nvPr/>
        </p:nvPicPr>
        <p:blipFill rotWithShape="1">
          <a:blip r:embed="rId2">
            <a:extLst>
              <a:ext uri="{28A0092B-C50C-407E-A947-70E740481C1C}">
                <a14:useLocalDpi xmlns:a14="http://schemas.microsoft.com/office/drawing/2010/main" val="0"/>
              </a:ext>
            </a:extLst>
          </a:blip>
          <a:srcRect r="46353"/>
          <a:stretch/>
        </p:blipFill>
        <p:spPr>
          <a:xfrm>
            <a:off x="5404500" y="1623820"/>
            <a:ext cx="5213750" cy="3992502"/>
          </a:xfrm>
          <a:prstGeom prst="rect">
            <a:avLst/>
          </a:prstGeom>
        </p:spPr>
      </p:pic>
      <p:pic>
        <p:nvPicPr>
          <p:cNvPr id="7" name="Picture 6">
            <a:extLst>
              <a:ext uri="{FF2B5EF4-FFF2-40B4-BE49-F238E27FC236}">
                <a16:creationId xmlns:a16="http://schemas.microsoft.com/office/drawing/2014/main" id="{03773A2A-AB90-6C40-880C-46495269394E}"/>
              </a:ext>
            </a:extLst>
          </p:cNvPr>
          <p:cNvPicPr>
            <a:picLocks noChangeAspect="1"/>
          </p:cNvPicPr>
          <p:nvPr/>
        </p:nvPicPr>
        <p:blipFill rotWithShape="1">
          <a:blip r:embed="rId3">
            <a:extLst>
              <a:ext uri="{28A0092B-C50C-407E-A947-70E740481C1C}">
                <a14:useLocalDpi xmlns:a14="http://schemas.microsoft.com/office/drawing/2010/main" val="0"/>
              </a:ext>
            </a:extLst>
          </a:blip>
          <a:srcRect l="53993"/>
          <a:stretch/>
        </p:blipFill>
        <p:spPr>
          <a:xfrm>
            <a:off x="9390826" y="876370"/>
            <a:ext cx="2706747" cy="2416923"/>
          </a:xfrm>
          <a:prstGeom prst="rect">
            <a:avLst/>
          </a:prstGeom>
        </p:spPr>
      </p:pic>
    </p:spTree>
    <p:extLst>
      <p:ext uri="{BB962C8B-B14F-4D97-AF65-F5344CB8AC3E}">
        <p14:creationId xmlns:p14="http://schemas.microsoft.com/office/powerpoint/2010/main" val="4660587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44546A"/>
      </a:dk2>
      <a:lt2>
        <a:srgbClr val="E7E6E6"/>
      </a:lt2>
      <a:accent1>
        <a:srgbClr val="4472C4"/>
      </a:accent1>
      <a:accent2>
        <a:srgbClr val="BF5700"/>
      </a:accent2>
      <a:accent3>
        <a:srgbClr val="FF0000"/>
      </a:accent3>
      <a:accent4>
        <a:srgbClr val="FFC000"/>
      </a:accent4>
      <a:accent5>
        <a:srgbClr val="00246A"/>
      </a:accent5>
      <a:accent6>
        <a:srgbClr val="C00000"/>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57009</TotalTime>
  <Words>941</Words>
  <Application>Microsoft Macintosh PowerPoint</Application>
  <PresentationFormat>Widescreen</PresentationFormat>
  <Paragraphs>75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Tw Cen MT</vt:lpstr>
      <vt:lpstr>Tw Cen MT Condensed</vt:lpstr>
      <vt:lpstr>Wingdings 3</vt:lpstr>
      <vt:lpstr>Integral</vt:lpstr>
      <vt:lpstr>Center Surround Research Update</vt:lpstr>
      <vt:lpstr>Purpose of Hippocampus?</vt:lpstr>
      <vt:lpstr>Hippocampal Encoding Scheme</vt:lpstr>
      <vt:lpstr>Hippocampal Encoding Scheme</vt:lpstr>
      <vt:lpstr>Hippocampal Encoding Scheme</vt:lpstr>
      <vt:lpstr>Hippocampal Encoding Scheme</vt:lpstr>
      <vt:lpstr>Purpose of Hippocampus?</vt:lpstr>
      <vt:lpstr>Some examples using Traditional and New Methods</vt:lpstr>
      <vt:lpstr>Magee example</vt:lpstr>
      <vt:lpstr>Magee ODOR example</vt:lpstr>
      <vt:lpstr>Magee ODOR example</vt:lpstr>
      <vt:lpstr>Anderson and Jeffery 2003 example</vt:lpstr>
      <vt:lpstr>Anderson and Jeffery 2003 example</vt:lpstr>
      <vt:lpstr>How to create Effective CPG</vt:lpstr>
      <vt:lpstr>How to create Effective CPG</vt:lpstr>
      <vt:lpstr>PowerPoint Presentation</vt:lpstr>
      <vt:lpstr>Learning in the CPG</vt:lpstr>
      <vt:lpstr>Instructive Signal and Weight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Microsoft Office User</cp:lastModifiedBy>
  <cp:revision>423</cp:revision>
  <dcterms:created xsi:type="dcterms:W3CDTF">2018-02-04T00:51:29Z</dcterms:created>
  <dcterms:modified xsi:type="dcterms:W3CDTF">2020-11-04T22:22:58Z</dcterms:modified>
</cp:coreProperties>
</file>