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4"/>
  </p:notesMasterIdLst>
  <p:sldIdLst>
    <p:sldId id="256" r:id="rId2"/>
    <p:sldId id="288" r:id="rId3"/>
    <p:sldId id="422" r:id="rId4"/>
    <p:sldId id="287" r:id="rId5"/>
    <p:sldId id="382" r:id="rId6"/>
    <p:sldId id="289" r:id="rId7"/>
    <p:sldId id="421" r:id="rId8"/>
    <p:sldId id="297" r:id="rId9"/>
    <p:sldId id="296" r:id="rId10"/>
    <p:sldId id="265" r:id="rId11"/>
    <p:sldId id="266" r:id="rId12"/>
    <p:sldId id="531" r:id="rId13"/>
    <p:sldId id="268" r:id="rId14"/>
    <p:sldId id="304" r:id="rId15"/>
    <p:sldId id="269" r:id="rId16"/>
    <p:sldId id="271" r:id="rId17"/>
    <p:sldId id="272" r:id="rId18"/>
    <p:sldId id="270" r:id="rId19"/>
    <p:sldId id="496" r:id="rId20"/>
    <p:sldId id="318" r:id="rId21"/>
    <p:sldId id="393" r:id="rId22"/>
    <p:sldId id="329" r:id="rId23"/>
    <p:sldId id="339" r:id="rId24"/>
    <p:sldId id="340" r:id="rId25"/>
    <p:sldId id="341" r:id="rId26"/>
    <p:sldId id="342" r:id="rId27"/>
    <p:sldId id="300" r:id="rId28"/>
    <p:sldId id="385" r:id="rId29"/>
    <p:sldId id="386" r:id="rId30"/>
    <p:sldId id="387" r:id="rId31"/>
    <p:sldId id="388" r:id="rId32"/>
    <p:sldId id="389" r:id="rId33"/>
    <p:sldId id="390" r:id="rId34"/>
    <p:sldId id="391" r:id="rId35"/>
    <p:sldId id="392" r:id="rId36"/>
    <p:sldId id="397" r:id="rId37"/>
    <p:sldId id="497" r:id="rId38"/>
    <p:sldId id="515" r:id="rId39"/>
    <p:sldId id="500" r:id="rId40"/>
    <p:sldId id="517" r:id="rId41"/>
    <p:sldId id="518" r:id="rId42"/>
    <p:sldId id="516" r:id="rId43"/>
    <p:sldId id="310" r:id="rId44"/>
    <p:sldId id="498" r:id="rId45"/>
    <p:sldId id="519" r:id="rId46"/>
    <p:sldId id="520" r:id="rId47"/>
    <p:sldId id="521" r:id="rId48"/>
    <p:sldId id="522" r:id="rId49"/>
    <p:sldId id="523" r:id="rId50"/>
    <p:sldId id="524" r:id="rId51"/>
    <p:sldId id="499" r:id="rId52"/>
    <p:sldId id="363" r:id="rId53"/>
    <p:sldId id="364" r:id="rId54"/>
    <p:sldId id="365" r:id="rId55"/>
    <p:sldId id="383" r:id="rId56"/>
    <p:sldId id="525" r:id="rId57"/>
    <p:sldId id="306" r:id="rId58"/>
    <p:sldId id="323" r:id="rId59"/>
    <p:sldId id="398" r:id="rId60"/>
    <p:sldId id="399" r:id="rId61"/>
    <p:sldId id="400" r:id="rId62"/>
    <p:sldId id="377" r:id="rId63"/>
    <p:sldId id="378" r:id="rId64"/>
    <p:sldId id="379" r:id="rId65"/>
    <p:sldId id="380" r:id="rId66"/>
    <p:sldId id="381" r:id="rId67"/>
    <p:sldId id="402" r:id="rId68"/>
    <p:sldId id="403" r:id="rId69"/>
    <p:sldId id="405" r:id="rId70"/>
    <p:sldId id="407" r:id="rId71"/>
    <p:sldId id="307" r:id="rId72"/>
    <p:sldId id="321" r:id="rId73"/>
    <p:sldId id="409" r:id="rId74"/>
    <p:sldId id="410" r:id="rId75"/>
    <p:sldId id="411" r:id="rId76"/>
    <p:sldId id="413" r:id="rId77"/>
    <p:sldId id="412" r:id="rId78"/>
    <p:sldId id="308" r:id="rId79"/>
    <p:sldId id="415" r:id="rId80"/>
    <p:sldId id="419" r:id="rId81"/>
    <p:sldId id="526" r:id="rId82"/>
    <p:sldId id="495" r:id="rId83"/>
    <p:sldId id="418" r:id="rId84"/>
    <p:sldId id="416" r:id="rId85"/>
    <p:sldId id="408" r:id="rId86"/>
    <p:sldId id="417" r:id="rId87"/>
    <p:sldId id="527" r:id="rId88"/>
    <p:sldId id="530" r:id="rId89"/>
    <p:sldId id="528" r:id="rId90"/>
    <p:sldId id="333" r:id="rId91"/>
    <p:sldId id="334" r:id="rId92"/>
    <p:sldId id="335" r:id="rId93"/>
    <p:sldId id="338" r:id="rId94"/>
    <p:sldId id="529" r:id="rId95"/>
    <p:sldId id="349" r:id="rId96"/>
    <p:sldId id="348" r:id="rId97"/>
    <p:sldId id="350" r:id="rId98"/>
    <p:sldId id="351" r:id="rId99"/>
    <p:sldId id="299" r:id="rId100"/>
    <p:sldId id="353" r:id="rId101"/>
    <p:sldId id="290" r:id="rId102"/>
    <p:sldId id="281" r:id="rId10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1"/>
    <p:restoredTop sz="63479" autoAdjust="0"/>
  </p:normalViewPr>
  <p:slideViewPr>
    <p:cSldViewPr snapToGrid="0" snapToObjects="1">
      <p:cViewPr varScale="1">
        <p:scale>
          <a:sx n="94" d="100"/>
          <a:sy n="94" d="100"/>
        </p:scale>
        <p:origin x="1712"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7/25/20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Sun_Microsystems" TargetMode="External"/><Relationship Id="rId13" Type="http://schemas.openxmlformats.org/officeDocument/2006/relationships/hyperlink" Target="https://en.wikipedia.org/wiki/Fallacies_of_distributed_computing#cite_note-Fallacies-10-years-after-3" TargetMode="External"/><Relationship Id="rId3" Type="http://schemas.openxmlformats.org/officeDocument/2006/relationships/hyperlink" Target="https://en.wikipedia.org/wiki/Packet_loss" TargetMode="External"/><Relationship Id="rId7" Type="http://schemas.openxmlformats.org/officeDocument/2006/relationships/hyperlink" Target="https://en.wikipedia.org/wiki/Subnetwork" TargetMode="External"/><Relationship Id="rId12" Type="http://schemas.openxmlformats.org/officeDocument/2006/relationships/hyperlink" Target="https://en.wikipedia.org/wiki/Bill_Joy" TargetMode="External"/><Relationship Id="rId2" Type="http://schemas.openxmlformats.org/officeDocument/2006/relationships/slide" Target="../slides/slide22.xml"/><Relationship Id="rId16" Type="http://schemas.openxmlformats.org/officeDocument/2006/relationships/hyperlink" Target="https://en.wikipedia.org/wiki/Java_(programming_language)" TargetMode="External"/><Relationship Id="rId1" Type="http://schemas.openxmlformats.org/officeDocument/2006/relationships/notesMaster" Target="../notesMasters/notesMaster1.xml"/><Relationship Id="rId6" Type="http://schemas.openxmlformats.org/officeDocument/2006/relationships/hyperlink" Target="https://en.wikipedia.org/wiki/Network_topology" TargetMode="External"/><Relationship Id="rId11" Type="http://schemas.openxmlformats.org/officeDocument/2006/relationships/hyperlink" Target="https://en.wikipedia.org/wiki/Wikipedia:Manual_of_Style/Words_to_watch#Unsupported_attributions" TargetMode="External"/><Relationship Id="rId5" Type="http://schemas.openxmlformats.org/officeDocument/2006/relationships/hyperlink" Target="https://en.wikipedia.org/wiki/Fallacies_of_distributed_computing#cite_note-Malware-techniques-will-evolve-2" TargetMode="External"/><Relationship Id="rId15" Type="http://schemas.openxmlformats.org/officeDocument/2006/relationships/hyperlink" Target="https://en.wikipedia.org/wiki/James_Gosling" TargetMode="External"/><Relationship Id="rId10" Type="http://schemas.openxmlformats.org/officeDocument/2006/relationships/hyperlink" Target="https://en.wikipedia.org/wiki/Fellow" TargetMode="External"/><Relationship Id="rId4" Type="http://schemas.openxmlformats.org/officeDocument/2006/relationships/hyperlink" Target="https://en.wikipedia.org/wiki/Frequency-division_multiplexing" TargetMode="External"/><Relationship Id="rId9" Type="http://schemas.openxmlformats.org/officeDocument/2006/relationships/hyperlink" Target="https://en.wikipedia.org/wiki/L._Peter_Deutsch" TargetMode="External"/><Relationship Id="rId14" Type="http://schemas.openxmlformats.org/officeDocument/2006/relationships/hyperlink" Target="https://en.wikipedia.org/wiki/Wikipedia:Please_clarify"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my.safaribooksonline.com/9781933988269/ch02#ch02"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www.pragprog.com/titles/mnee/release-i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e.html" TargetMode="External"/><Relationship Id="rId2" Type="http://schemas.openxmlformats.org/officeDocument/2006/relationships/slide" Target="../slides/slide79.xml"/><Relationship Id="rId1" Type="http://schemas.openxmlformats.org/officeDocument/2006/relationships/notesMaster" Target="../notesMasters/notesMaster1.xml"/><Relationship Id="rId4" Type="http://schemas.openxmlformats.org/officeDocument/2006/relationships/hyperlink" Target="http://www.enterpriseintegrationpatterns.com/patterns/messaging/MessageChannel.html" TargetMode="Externa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www.enterpriseintegrationpatterns.com/patterns/messaging/Messaging.html" TargetMode="External"/><Relationship Id="rId2" Type="http://schemas.openxmlformats.org/officeDocument/2006/relationships/slide" Target="../slides/slide80.xml"/><Relationship Id="rId1" Type="http://schemas.openxmlformats.org/officeDocument/2006/relationships/notesMaster" Target="../notesMasters/notesMaster1.xml"/><Relationship Id="rId4" Type="http://schemas.openxmlformats.org/officeDocument/2006/relationships/hyperlink" Target="http://www.amazon.com/exec/obidos/ASIN/0321127420/enterpriseint-20" TargetMode="Externa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58f6c0315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58f6c0315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microservice is a partition of our monolith that is roughly team-sized in scope and complexity. A microservice needs to be released autonomously, so that we do not have dependencies on other teams for release. This creates the need for the microservice to adhere to the 4 tenets of SOA:</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GB"/>
              <a:t>Services are Autonomous: We can be released independently of any other service. This is our goal. It is why we can’t share a Db table for example.</a:t>
            </a:r>
            <a:endParaRPr/>
          </a:p>
          <a:p>
            <a:pPr marL="457200" lvl="0" indent="-298450" algn="l" rtl="0">
              <a:spcBef>
                <a:spcPts val="0"/>
              </a:spcBef>
              <a:spcAft>
                <a:spcPts val="0"/>
              </a:spcAft>
              <a:buSzPts val="1100"/>
              <a:buChar char="●"/>
            </a:pPr>
            <a:r>
              <a:rPr lang="en-GB"/>
              <a:t>Boundaries are Explicit: We cannot allow other teams to couple to our implementation details, as we want to change these without impacting downstream consumers. So we only interop via a defined contract to an abstraction such as an API or messages, and do not couple to our details. Consumers depend on abstractions, not details</a:t>
            </a:r>
            <a:endParaRPr/>
          </a:p>
          <a:p>
            <a:pPr marL="457200" lvl="0" indent="-298450" algn="l" rtl="0">
              <a:spcBef>
                <a:spcPts val="0"/>
              </a:spcBef>
              <a:spcAft>
                <a:spcPts val="0"/>
              </a:spcAft>
              <a:buSzPts val="1100"/>
              <a:buChar char="●"/>
            </a:pPr>
            <a:r>
              <a:rPr lang="en-GB"/>
              <a:t>Share Schema not Type: We don’t want to make assumptions about support for a type system in downstream consumers, such as sharing a .NET assembly</a:t>
            </a:r>
            <a:endParaRPr/>
          </a:p>
          <a:p>
            <a:pPr marL="457200" lvl="0" indent="-298450" algn="l" rtl="0">
              <a:spcBef>
                <a:spcPts val="0"/>
              </a:spcBef>
              <a:spcAft>
                <a:spcPts val="0"/>
              </a:spcAft>
              <a:buSzPts val="1100"/>
              <a:buChar char="●"/>
            </a:pPr>
            <a:r>
              <a:rPr lang="en-GB"/>
              <a:t>Compatibility is by Policy: We adhere to standards such as OpenID to allow us to call our APIs</a:t>
            </a:r>
            <a:endParaRPr/>
          </a:p>
          <a:p>
            <a:pPr marL="457200" lvl="0" indent="0" algn="l" rtl="0">
              <a:spcBef>
                <a:spcPts val="0"/>
              </a:spcBef>
              <a:spcAft>
                <a:spcPts val="0"/>
              </a:spcAft>
              <a:buNone/>
            </a:pPr>
            <a:endParaRPr/>
          </a:p>
        </p:txBody>
      </p:sp>
    </p:spTree>
    <p:extLst>
      <p:ext uri="{BB962C8B-B14F-4D97-AF65-F5344CB8AC3E}">
        <p14:creationId xmlns:p14="http://schemas.microsoft.com/office/powerpoint/2010/main" val="3869517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ba47731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ba4773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need to be cautious of modeling microservices by looking for entities in our system and wrapping them with an API. This model tends to result in ‘feature envy’ as the business process logic creeps out of the service and into a Gateway orchestrator. Often this creates temporally coupled services, or the need to copy a lot of data in projections between services. By focusing on a process we can make our services more self-contained and more effectively use messaging to communicate.</a:t>
            </a:r>
            <a:endParaRPr/>
          </a:p>
          <a:p>
            <a:pPr marL="0" lvl="0" indent="0" algn="l" rtl="0">
              <a:spcBef>
                <a:spcPts val="0"/>
              </a:spcBef>
              <a:spcAft>
                <a:spcPts val="0"/>
              </a:spcAft>
              <a:buNone/>
            </a:pPr>
            <a:endParaRPr/>
          </a:p>
          <a:p>
            <a:pPr marL="0" lvl="0" indent="0" algn="l" rtl="0">
              <a:spcBef>
                <a:spcPts val="0"/>
              </a:spcBef>
              <a:spcAft>
                <a:spcPts val="0"/>
              </a:spcAft>
              <a:buNone/>
            </a:pPr>
            <a:r>
              <a:rPr lang="en-GB"/>
              <a:t>Sometimes things just are an entity service, but they tend to be sources of reference data cached locally by other services to do their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8789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ba47731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ba4773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Whilst this is SOA advice, we are taking the view that microservices are just SOA 3.0, and as such, most of the best practice still applies</a:t>
            </a:r>
            <a:endParaRPr/>
          </a:p>
          <a:p>
            <a:pPr marL="0" lvl="0" indent="0" algn="l" rtl="0">
              <a:spcBef>
                <a:spcPts val="0"/>
              </a:spcBef>
              <a:spcAft>
                <a:spcPts val="0"/>
              </a:spcAft>
              <a:buNone/>
            </a:pPr>
            <a:endParaRPr/>
          </a:p>
          <a:p>
            <a:pPr marL="0" lvl="0" indent="0" algn="l" rtl="0">
              <a:spcBef>
                <a:spcPts val="0"/>
              </a:spcBef>
              <a:spcAft>
                <a:spcPts val="0"/>
              </a:spcAft>
              <a:buNone/>
            </a:pPr>
            <a:r>
              <a:rPr lang="en-GB"/>
              <a:t>The key here is to understand that we want service alignment with a business process or activity. Whilst services offer us benefits such as fault-tolerance through isolation, that is not the thrust of this workstream. Instead this workstream is looking at how microservices improve our productivity, when we get alignment between a service and a business process.</a:t>
            </a:r>
            <a:endParaRPr/>
          </a:p>
          <a:p>
            <a:pPr marL="0" lvl="0" indent="0" algn="l" rtl="0">
              <a:spcBef>
                <a:spcPts val="0"/>
              </a:spcBef>
              <a:spcAft>
                <a:spcPts val="0"/>
              </a:spcAft>
              <a:buNone/>
            </a:pPr>
            <a:endParaRPr/>
          </a:p>
          <a:p>
            <a:pPr marL="0" lvl="0" indent="0" algn="l" rtl="0">
              <a:spcBef>
                <a:spcPts val="0"/>
              </a:spcBef>
              <a:spcAft>
                <a:spcPts val="0"/>
              </a:spcAft>
              <a:buNone/>
            </a:pPr>
            <a:r>
              <a:rPr lang="en-GB"/>
              <a:t>We amplify this point in the next slide, which talks about the entity service anti-pattern</a:t>
            </a:r>
            <a:endParaRPr/>
          </a:p>
        </p:txBody>
      </p:sp>
    </p:spTree>
    <p:extLst>
      <p:ext uri="{BB962C8B-B14F-4D97-AF65-F5344CB8AC3E}">
        <p14:creationId xmlns:p14="http://schemas.microsoft.com/office/powerpoint/2010/main" val="1918347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Distributed Systems 5m</a:t>
            </a:r>
          </a:p>
          <a:p>
            <a:r>
              <a:rPr lang="en-US" dirty="0"/>
              <a:t>Once upon a time computer systems were stand-alone, they ran on one-machine. But modern design tends to be distributed with parts running on different computing nodes. Why?</a:t>
            </a:r>
          </a:p>
          <a:p>
            <a:endParaRPr lang="en-US" dirty="0"/>
          </a:p>
          <a:p>
            <a:r>
              <a:rPr lang="en-US" dirty="0"/>
              <a:t>Performance and scalability: As systems become successful it becomes necessary to scale them to meet demand with adequate performance. With a distributed system we can scale-out by introducing new nodes and spread load, and we can also scale up parts of our offering to improve performance by making more expensive hardware available.</a:t>
            </a:r>
          </a:p>
          <a:p>
            <a:endParaRPr lang="en-US" dirty="0"/>
          </a:p>
          <a:p>
            <a:r>
              <a:rPr lang="en-US" dirty="0"/>
              <a:t>Availability: The problem of 'one' plagues computing. If I have 'one' computing node then failure stops my system running. But if we have redundant computing nodes we can rely on those nodes to provide service - perhaps degraded, until we can replace the node. This makes systems fault tolerant.</a:t>
            </a:r>
          </a:p>
          <a:p>
            <a:endParaRPr lang="en-US" dirty="0"/>
          </a:p>
          <a:p>
            <a:r>
              <a:rPr lang="en-US" dirty="0"/>
              <a:t>Maintainability: It becomes hard to maintain large monolithic systems: if you have to test the whole system in order to release it testing becomes an obstacle to release, often slowing release schedules and creating inventory waste; developers find it hard to grasp the 'whole', it's too big to reason about effectively. This often creates a 'banyan tree' anti-pattern with multiple solutions to the same problem, duplication, and if coupling is bad a 'big ball of mud'. Splitting a system into parts creates components that can be developed, QA'd and released independently reducing the problem of complexity to a more manageable size, improving our ability to reason about software, shortening the time to QA software and reducing inventory waste. </a:t>
            </a:r>
          </a:p>
          <a:p>
            <a:endParaRPr lang="en-US" dirty="0"/>
          </a:p>
          <a:p>
            <a:r>
              <a:rPr lang="en-US" dirty="0"/>
              <a:t>Inherent distribution: Some applications are inherently distributed such as business systems that span company divisions in multiple regions of the world, peer-to-peer content sharing etc.</a:t>
            </a:r>
          </a:p>
        </p:txBody>
      </p:sp>
      <p:sp>
        <p:nvSpPr>
          <p:cNvPr id="4" name="Slide Number Placeholder 3"/>
          <p:cNvSpPr>
            <a:spLocks noGrp="1"/>
          </p:cNvSpPr>
          <p:nvPr>
            <p:ph type="sldNum" sz="quarter" idx="10"/>
          </p:nvPr>
        </p:nvSpPr>
        <p:spPr/>
        <p:txBody>
          <a:bodyPr/>
          <a:lstStyle/>
          <a:p>
            <a:fld id="{F949CB24-BEAC-6A41-9A10-BFD56146B867}" type="slidenum">
              <a:rPr lang="en-US" smtClean="0"/>
              <a:pPr/>
              <a:t>20</a:t>
            </a:fld>
            <a:endParaRPr lang="en-US"/>
          </a:p>
        </p:txBody>
      </p:sp>
    </p:spTree>
    <p:extLst>
      <p:ext uri="{BB962C8B-B14F-4D97-AF65-F5344CB8AC3E}">
        <p14:creationId xmlns:p14="http://schemas.microsoft.com/office/powerpoint/2010/main" val="3684055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Integration vs. Distribution </a:t>
            </a:r>
          </a:p>
          <a:p>
            <a:pPr lvl="1"/>
            <a:r>
              <a:rPr lang="en-US" dirty="0">
                <a:effectLst/>
              </a:rPr>
              <a:t>An n-tier system is distributed, but not integrated </a:t>
            </a:r>
          </a:p>
          <a:p>
            <a:pPr lvl="1"/>
            <a:r>
              <a:rPr lang="en-US" dirty="0">
                <a:effectLst/>
              </a:rPr>
              <a:t>A distributed system tends to use synchronous communication because the parts are not independent when delivering functionality to the user and are thus sensitive to response times </a:t>
            </a:r>
          </a:p>
          <a:p>
            <a:pPr lvl="1"/>
            <a:r>
              <a:rPr lang="en-US" dirty="0">
                <a:effectLst/>
              </a:rPr>
              <a:t>An integrated system can often use asynchronous communication because the applications are independent of each other and each can function without the other — allowing one to hand off to another without the expectation of timing of the result </a:t>
            </a:r>
          </a:p>
          <a:p>
            <a:r>
              <a:rPr lang="en-US" dirty="0">
                <a:effectLst/>
              </a:rPr>
              <a:t>[Worth noting that in the Fred George school of micro services, many of the services are ’tiers’ of a distributed application, broken out, hence </a:t>
            </a:r>
            <a:r>
              <a:rPr lang="en-US" dirty="0" err="1">
                <a:effectLst/>
              </a:rPr>
              <a:t>gRPC</a:t>
            </a:r>
            <a:r>
              <a:rPr lang="en-US" dirty="0">
                <a:effectLst/>
              </a:rPr>
              <a:t> whereas in Fowler/Lewis SOA school the parts are independent and so can tend to interoperate asynchronously]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21</a:t>
            </a:fld>
            <a:endParaRPr lang="en-US"/>
          </a:p>
        </p:txBody>
      </p:sp>
    </p:spTree>
    <p:extLst>
      <p:ext uri="{BB962C8B-B14F-4D97-AF65-F5344CB8AC3E}">
        <p14:creationId xmlns:p14="http://schemas.microsoft.com/office/powerpoint/2010/main" val="3713861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Networks are Unreliable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r>
              <a:rPr lang="en-US" sz="1800" b="1" dirty="0"/>
              <a:t>The effects of the fallacies</a:t>
            </a:r>
          </a:p>
          <a:p>
            <a:r>
              <a:rPr lang="en-US" sz="1800" dirty="0"/>
              <a:t>Software applications are written with little error-handling on networking errors. During a network outage, such applications may stall or infinitely wait for an answer packet, permanently consuming memory or other resources. When the failed network becomes available, those applications may also fail to retry any stalled operations or require a (manual) restart.</a:t>
            </a:r>
          </a:p>
          <a:p>
            <a:r>
              <a:rPr lang="en-US" sz="1800" dirty="0"/>
              <a:t>Ignorance of network latency, and of the </a:t>
            </a:r>
            <a:r>
              <a:rPr lang="en-US" sz="1800" dirty="0">
                <a:hlinkClick r:id="rId3" tooltip="Packet loss"/>
              </a:rPr>
              <a:t>packet loss</a:t>
            </a:r>
            <a:r>
              <a:rPr lang="en-US" sz="1800" dirty="0"/>
              <a:t> it can cause, induces application- and transport-layer developers to allow unbounded traffic, greatly increasing dropped packets and wasting bandwidth.</a:t>
            </a:r>
          </a:p>
          <a:p>
            <a:r>
              <a:rPr lang="en-US" sz="1800" dirty="0"/>
              <a:t>Ignorance of bandwidth limits on the part of traffic senders can result in bottlenecks over </a:t>
            </a:r>
            <a:r>
              <a:rPr lang="en-US" sz="1800" dirty="0">
                <a:hlinkClick r:id="rId4" tooltip="Frequency-division multiplexing"/>
              </a:rPr>
              <a:t>frequency-multiplexed</a:t>
            </a:r>
            <a:r>
              <a:rPr lang="en-US" sz="1800" dirty="0"/>
              <a:t> media.</a:t>
            </a:r>
          </a:p>
          <a:p>
            <a:r>
              <a:rPr lang="en-US" sz="1800" dirty="0"/>
              <a:t>Complacency regarding network security results in being blindsided by malicious users and programs that continually adapt to security measures.</a:t>
            </a:r>
            <a:r>
              <a:rPr lang="en-US" sz="1800" baseline="30000" dirty="0">
                <a:hlinkClick r:id="rId5"/>
              </a:rPr>
              <a:t>[2]</a:t>
            </a:r>
            <a:endParaRPr lang="en-US" sz="1800" dirty="0"/>
          </a:p>
          <a:p>
            <a:r>
              <a:rPr lang="en-US" sz="1800" dirty="0"/>
              <a:t>Changes in </a:t>
            </a:r>
            <a:r>
              <a:rPr lang="en-US" sz="1800" dirty="0">
                <a:hlinkClick r:id="rId6" tooltip="Network topology"/>
              </a:rPr>
              <a:t>network topology</a:t>
            </a:r>
            <a:r>
              <a:rPr lang="en-US" sz="1800" dirty="0"/>
              <a:t> can have effects on both bandwidth and latency issues, and therefore similar problems.</a:t>
            </a:r>
          </a:p>
          <a:p>
            <a:r>
              <a:rPr lang="en-US" sz="1800" dirty="0"/>
              <a:t>Multiple administrators, as with </a:t>
            </a:r>
            <a:r>
              <a:rPr lang="en-US" sz="1800" dirty="0">
                <a:hlinkClick r:id="rId7" tooltip="Subnetwork"/>
              </a:rPr>
              <a:t>subnets</a:t>
            </a:r>
            <a:r>
              <a:rPr lang="en-US" sz="1800" dirty="0"/>
              <a:t> for rival companies, may institute conflicting policies of which senders of network traffic must be aware in order to complete their desired paths.</a:t>
            </a:r>
          </a:p>
          <a:p>
            <a:r>
              <a:rPr lang="en-US" sz="1800" dirty="0"/>
              <a:t>The "hidden" costs of building and maintaining a network or subnet are non-negligible and must consequently be noted in budgets to avoid vast shortfalls.</a:t>
            </a:r>
          </a:p>
          <a:p>
            <a:r>
              <a:rPr lang="en-US" sz="1800" dirty="0"/>
              <a:t>If a system assumes a homogeneous network, then it can lead to the same problems that result from the first three fallacies.</a:t>
            </a:r>
          </a:p>
          <a:p>
            <a:r>
              <a:rPr lang="en-US" sz="1800" b="1" dirty="0"/>
              <a:t>History</a:t>
            </a:r>
          </a:p>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t>The list of fallacies generally came about at </a:t>
            </a:r>
            <a:r>
              <a:rPr lang="en-US" sz="1800" dirty="0">
                <a:hlinkClick r:id="rId8" tooltip="Sun Microsystems"/>
              </a:rPr>
              <a:t>Sun Microsystems</a:t>
            </a:r>
            <a:r>
              <a:rPr lang="en-US" sz="1800" dirty="0"/>
              <a:t>. </a:t>
            </a:r>
            <a:r>
              <a:rPr lang="en-US" sz="1800" dirty="0">
                <a:hlinkClick r:id="rId9" tooltip="L. Peter Deutsch"/>
              </a:rPr>
              <a:t>L. Peter Deutsch</a:t>
            </a:r>
            <a:r>
              <a:rPr lang="en-US" sz="1800" dirty="0"/>
              <a:t>, one of the original Sun "</a:t>
            </a:r>
            <a:r>
              <a:rPr lang="en-US" sz="1800" dirty="0">
                <a:hlinkClick r:id="rId10" tooltip="Fellow"/>
              </a:rPr>
              <a:t>Fellows</a:t>
            </a:r>
            <a:r>
              <a:rPr lang="en-US" sz="1800" dirty="0"/>
              <a:t>", is credited</a:t>
            </a:r>
            <a:r>
              <a:rPr lang="en-US" sz="1800" baseline="30000" dirty="0">
                <a:effectLst/>
              </a:rPr>
              <a:t>[</a:t>
            </a:r>
            <a:r>
              <a:rPr lang="en-US" sz="1800" i="1" baseline="30000" dirty="0">
                <a:effectLst/>
                <a:hlinkClick r:id="rId11" tooltip="Wikipedia:Manual of Style/Words to watch"/>
              </a:rPr>
              <a:t>by whom?</a:t>
            </a:r>
            <a:r>
              <a:rPr lang="en-US" sz="1800" baseline="30000" dirty="0">
                <a:effectLst/>
              </a:rPr>
              <a:t>]</a:t>
            </a:r>
            <a:r>
              <a:rPr lang="en-US" sz="1800" dirty="0"/>
              <a:t> with penning the first seven fallacies in 1994; however, </a:t>
            </a:r>
            <a:r>
              <a:rPr lang="en-US" sz="1800" dirty="0">
                <a:hlinkClick r:id="rId12" tooltip="Bill Joy"/>
              </a:rPr>
              <a:t>Bill Joy</a:t>
            </a:r>
            <a:r>
              <a:rPr lang="en-US" sz="1800" dirty="0"/>
              <a:t> and Tom Lyon had already identified the first four as "The Fallacies of Networked Computing"</a:t>
            </a:r>
            <a:r>
              <a:rPr lang="en-US" sz="1800" baseline="30000" dirty="0">
                <a:hlinkClick r:id="rId13"/>
              </a:rPr>
              <a:t>[3]</a:t>
            </a:r>
            <a:r>
              <a:rPr lang="en-US" sz="1800" dirty="0"/>
              <a:t> (the article claims "Dave Lyon", but this is a mistake</a:t>
            </a:r>
            <a:r>
              <a:rPr lang="en-US" sz="1800" baseline="30000" dirty="0">
                <a:effectLst/>
              </a:rPr>
              <a:t>[</a:t>
            </a:r>
            <a:r>
              <a:rPr lang="en-US" sz="1800" i="1" baseline="30000" dirty="0">
                <a:effectLst/>
                <a:hlinkClick r:id="rId14" tooltip="Wikipedia:Please clarify"/>
              </a:rPr>
              <a:t>why?</a:t>
            </a:r>
            <a:r>
              <a:rPr lang="en-US" sz="1800" baseline="30000" dirty="0">
                <a:effectLst/>
              </a:rPr>
              <a:t>]</a:t>
            </a:r>
            <a:r>
              <a:rPr lang="en-US" sz="1800" dirty="0"/>
              <a:t>). Around 1997, </a:t>
            </a:r>
            <a:r>
              <a:rPr lang="en-US" sz="1800" dirty="0">
                <a:hlinkClick r:id="rId15" tooltip="James Gosling"/>
              </a:rPr>
              <a:t>James Gosling</a:t>
            </a:r>
            <a:r>
              <a:rPr lang="en-US" sz="1800" dirty="0"/>
              <a:t>, another Sun Fellow and the inventor of </a:t>
            </a:r>
            <a:r>
              <a:rPr lang="en-US" sz="1800" dirty="0">
                <a:hlinkClick r:id="rId16" tooltip="Java (programming language)"/>
              </a:rPr>
              <a:t>Java</a:t>
            </a:r>
            <a:r>
              <a:rPr lang="en-US" sz="1800" dirty="0"/>
              <a:t>, added the eighth fallacy.</a:t>
            </a:r>
            <a:r>
              <a:rPr lang="en-US" sz="1800" baseline="30000" dirty="0">
                <a:hlinkClick r:id="rId13"/>
              </a:rPr>
              <a:t>[3]</a:t>
            </a:r>
            <a:endParaRPr lang="en-US" sz="1800" dirty="0"/>
          </a:p>
          <a:p>
            <a:endParaRPr lang="en-US" sz="180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22</a:t>
            </a:fld>
            <a:endParaRPr lang="en-US"/>
          </a:p>
        </p:txBody>
      </p:sp>
    </p:spTree>
    <p:extLst>
      <p:ext uri="{BB962C8B-B14F-4D97-AF65-F5344CB8AC3E}">
        <p14:creationId xmlns:p14="http://schemas.microsoft.com/office/powerpoint/2010/main" val="581432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File Transfer</a:t>
            </a:r>
            <a:endParaRPr lang="en-US" dirty="0">
              <a:effectLst/>
            </a:endParaRPr>
          </a:p>
          <a:p>
            <a:pPr lvl="1"/>
            <a:r>
              <a:rPr lang="en-US" sz="1200" kern="1200" dirty="0">
                <a:solidFill>
                  <a:schemeClr val="tx1"/>
                </a:solidFill>
                <a:effectLst/>
                <a:latin typeface="+mn-lt"/>
                <a:ea typeface="+mn-ea"/>
                <a:cs typeface="+mn-cs"/>
              </a:rPr>
              <a:t>A common data transfer mechanism that can be used by a variety of languages and platforms and feels neutral towards each</a:t>
            </a:r>
            <a:endParaRPr lang="en-US" dirty="0">
              <a:effectLst/>
            </a:endParaRPr>
          </a:p>
          <a:p>
            <a:pPr lvl="2"/>
            <a:r>
              <a:rPr lang="en-US" sz="1200" kern="1200" dirty="0">
                <a:solidFill>
                  <a:schemeClr val="tx1"/>
                </a:solidFill>
                <a:effectLst/>
                <a:latin typeface="+mn-lt"/>
                <a:ea typeface="+mn-ea"/>
                <a:cs typeface="+mn-cs"/>
              </a:rPr>
              <a:t>All OSs and languages tend to support reading files</a:t>
            </a:r>
            <a:endParaRPr lang="en-US" dirty="0">
              <a:effectLst/>
            </a:endParaRPr>
          </a:p>
          <a:p>
            <a:pPr lvl="2"/>
            <a:r>
              <a:rPr lang="en-US" sz="1200" kern="1200" dirty="0">
                <a:solidFill>
                  <a:schemeClr val="tx1"/>
                </a:solidFill>
                <a:effectLst/>
                <a:latin typeface="+mn-lt"/>
                <a:ea typeface="+mn-ea"/>
                <a:cs typeface="+mn-cs"/>
              </a:rPr>
              <a:t>We need to agree format</a:t>
            </a:r>
            <a:endParaRPr lang="en-US" dirty="0">
              <a:effectLst/>
            </a:endParaRPr>
          </a:p>
          <a:p>
            <a:pPr lvl="2"/>
            <a:r>
              <a:rPr lang="en-US" sz="1200" kern="1200" dirty="0">
                <a:solidFill>
                  <a:schemeClr val="tx1"/>
                </a:solidFill>
                <a:effectLst/>
                <a:latin typeface="+mn-lt"/>
                <a:ea typeface="+mn-ea"/>
                <a:cs typeface="+mn-cs"/>
              </a:rPr>
              <a:t>Produced at an interval (Weekly, Nightly, Hourly…)</a:t>
            </a:r>
            <a:endParaRPr lang="en-US" dirty="0">
              <a:effectLst/>
            </a:endParaRPr>
          </a:p>
          <a:p>
            <a:pPr lvl="2"/>
            <a:r>
              <a:rPr lang="en-US" sz="1200" kern="1200" dirty="0">
                <a:solidFill>
                  <a:schemeClr val="tx1"/>
                </a:solidFill>
                <a:effectLst/>
                <a:latin typeface="+mn-lt"/>
                <a:ea typeface="+mn-ea"/>
                <a:cs typeface="+mn-cs"/>
              </a:rPr>
              <a:t>No need to understand internals of applications</a:t>
            </a:r>
            <a:endParaRPr lang="en-US" dirty="0">
              <a:effectLst/>
            </a:endParaRPr>
          </a:p>
          <a:p>
            <a:pPr lvl="1"/>
            <a:r>
              <a:rPr lang="en-US" sz="1200" kern="1200" dirty="0">
                <a:solidFill>
                  <a:schemeClr val="tx1"/>
                </a:solidFill>
                <a:effectLst/>
                <a:latin typeface="+mn-lt"/>
                <a:ea typeface="+mn-ea"/>
                <a:cs typeface="+mn-cs"/>
              </a:rPr>
              <a:t>Requires agreement: file names, locations, who manages files</a:t>
            </a:r>
            <a:endParaRPr lang="en-US" dirty="0">
              <a:effectLst/>
            </a:endParaRPr>
          </a:p>
          <a:p>
            <a:pPr lvl="2"/>
            <a:r>
              <a:rPr lang="en-US" sz="1200" kern="1200" dirty="0">
                <a:solidFill>
                  <a:schemeClr val="tx1"/>
                </a:solidFill>
                <a:effectLst/>
                <a:latin typeface="+mn-lt"/>
                <a:ea typeface="+mn-ea"/>
                <a:cs typeface="+mn-cs"/>
              </a:rPr>
              <a:t>Needs locking</a:t>
            </a:r>
            <a:endParaRPr lang="en-US" dirty="0">
              <a:effectLst/>
            </a:endParaRPr>
          </a:p>
          <a:p>
            <a:pPr lvl="1"/>
            <a:r>
              <a:rPr lang="en-US" sz="1200" kern="1200" dirty="0">
                <a:solidFill>
                  <a:schemeClr val="tx1"/>
                </a:solidFill>
                <a:effectLst/>
                <a:latin typeface="+mn-lt"/>
                <a:ea typeface="+mn-ea"/>
                <a:cs typeface="+mn-cs"/>
              </a:rPr>
              <a:t>Will create eventual consistency between systems due to periodic nature of publication</a:t>
            </a:r>
            <a:endParaRPr lang="en-US" dirty="0">
              <a:effectLst/>
            </a:endParaRPr>
          </a:p>
          <a:p>
            <a:pPr lvl="2"/>
            <a:r>
              <a:rPr lang="en-US" sz="1200" kern="1200" dirty="0">
                <a:solidFill>
                  <a:schemeClr val="tx1"/>
                </a:solidFill>
                <a:effectLst/>
                <a:latin typeface="+mn-lt"/>
                <a:ea typeface="+mn-ea"/>
                <a:cs typeface="+mn-cs"/>
              </a:rPr>
              <a:t>At higher frequency of production, management of files means we tend to switch to messaging</a:t>
            </a:r>
            <a:endParaRPr lang="en-US" dirty="0">
              <a:effectLst/>
            </a:endParaRP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23</a:t>
            </a:fld>
            <a:endParaRPr lang="en-US"/>
          </a:p>
        </p:txBody>
      </p:sp>
    </p:spTree>
    <p:extLst>
      <p:ext uri="{BB962C8B-B14F-4D97-AF65-F5344CB8AC3E}">
        <p14:creationId xmlns:p14="http://schemas.microsoft.com/office/powerpoint/2010/main" val="2037414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Shared Database</a:t>
            </a:r>
            <a:endParaRPr lang="en-US" dirty="0">
              <a:effectLst/>
            </a:endParaRPr>
          </a:p>
          <a:p>
            <a:pPr lvl="1"/>
            <a:r>
              <a:rPr lang="en-US" dirty="0">
                <a:effectLst/>
              </a:rPr>
              <a:t>Removes timing, format and locking issues inherent in File Transfer </a:t>
            </a:r>
          </a:p>
          <a:p>
            <a:pPr lvl="1"/>
            <a:r>
              <a:rPr lang="en-US" dirty="0">
                <a:effectLst/>
              </a:rPr>
              <a:t>Creating a unified schema that can meet the needs of all applications is a challenge </a:t>
            </a:r>
          </a:p>
          <a:p>
            <a:pPr lvl="2"/>
            <a:r>
              <a:rPr lang="en-US" dirty="0">
                <a:effectLst/>
              </a:rPr>
              <a:t>Delays in cross-team projects caused by unified schema issues tend to push fragmentation </a:t>
            </a:r>
          </a:p>
          <a:p>
            <a:pPr lvl="1"/>
            <a:r>
              <a:rPr lang="en-US" dirty="0">
                <a:effectLst/>
              </a:rPr>
              <a:t>Often the Db supporting many enterprise-wide applications becomes the </a:t>
            </a:r>
            <a:r>
              <a:rPr lang="en-US" dirty="0" err="1">
                <a:effectLst/>
              </a:rPr>
              <a:t>bottlneck</a:t>
            </a:r>
            <a:r>
              <a:rPr lang="en-US" dirty="0">
                <a:effectLst/>
              </a:rPr>
              <a:t> with so many systems writing to it </a:t>
            </a:r>
          </a:p>
          <a:p>
            <a:pPr lvl="2"/>
            <a:r>
              <a:rPr lang="en-US" dirty="0">
                <a:effectLst/>
              </a:rPr>
              <a:t>You are, in effect, multi-tenant with other applications and can suffer from the ‘noisy </a:t>
            </a:r>
            <a:r>
              <a:rPr lang="en-US" dirty="0" err="1">
                <a:effectLst/>
              </a:rPr>
              <a:t>neighbour</a:t>
            </a:r>
            <a:r>
              <a:rPr lang="en-US" dirty="0">
                <a:effectLst/>
              </a:rPr>
              <a:t>’ issue </a:t>
            </a:r>
          </a:p>
          <a:p>
            <a:pPr lvl="1"/>
            <a:r>
              <a:rPr lang="en-US" dirty="0">
                <a:effectLst/>
              </a:rPr>
              <a:t>Breaks encapsulation and causes change to ripple across all applications </a:t>
            </a:r>
          </a:p>
          <a:p>
            <a:pPr lvl="2"/>
            <a:r>
              <a:rPr lang="en-US" dirty="0">
                <a:effectLst/>
              </a:rPr>
              <a:t>May cause ‘resistance to change’ and failure to meet the needs of the business </a:t>
            </a:r>
          </a:p>
          <a:p>
            <a:pPr lvl="1"/>
            <a:r>
              <a:rPr lang="en-US" i="1" dirty="0">
                <a:effectLst/>
              </a:rPr>
              <a:t>Integrates data but not functionality.</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24</a:t>
            </a:fld>
            <a:endParaRPr lang="en-US"/>
          </a:p>
        </p:txBody>
      </p:sp>
    </p:spTree>
    <p:extLst>
      <p:ext uri="{BB962C8B-B14F-4D97-AF65-F5344CB8AC3E}">
        <p14:creationId xmlns:p14="http://schemas.microsoft.com/office/powerpoint/2010/main" val="1144345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Remote Procedure Invocation </a:t>
            </a:r>
          </a:p>
          <a:p>
            <a:pPr lvl="1"/>
            <a:r>
              <a:rPr lang="en-US" dirty="0">
                <a:effectLst/>
              </a:rPr>
              <a:t>Integrates functionality not data </a:t>
            </a:r>
          </a:p>
          <a:p>
            <a:pPr lvl="1"/>
            <a:r>
              <a:rPr lang="en-US" dirty="0">
                <a:effectLst/>
              </a:rPr>
              <a:t>RPC preserves encapsulation — you call my shared business function - and allows each application to preserve integrity of its internals </a:t>
            </a:r>
          </a:p>
          <a:p>
            <a:pPr lvl="2"/>
            <a:r>
              <a:rPr lang="en-US" dirty="0">
                <a:effectLst/>
              </a:rPr>
              <a:t>Each application can now change independently </a:t>
            </a:r>
          </a:p>
          <a:p>
            <a:pPr lvl="2"/>
            <a:r>
              <a:rPr lang="en-US" dirty="0">
                <a:effectLst/>
              </a:rPr>
              <a:t>Allows LMI syntax for RMI </a:t>
            </a:r>
          </a:p>
          <a:p>
            <a:pPr lvl="3"/>
            <a:r>
              <a:rPr lang="en-US" dirty="0">
                <a:effectLst/>
              </a:rPr>
              <a:t>This is a disadvantage [Waldo] </a:t>
            </a:r>
          </a:p>
          <a:p>
            <a:pPr lvl="2"/>
            <a:r>
              <a:rPr lang="en-US" dirty="0" err="1">
                <a:effectLst/>
              </a:rPr>
              <a:t>Behavioural</a:t>
            </a:r>
            <a:r>
              <a:rPr lang="en-US" dirty="0">
                <a:effectLst/>
              </a:rPr>
              <a:t> coupling can tie the systems together in a knot, particularly due to sequencing </a:t>
            </a:r>
          </a:p>
          <a:p>
            <a:pPr lvl="3"/>
            <a:r>
              <a:rPr lang="en-US" dirty="0">
                <a:effectLst/>
              </a:rPr>
              <a:t>is an issue of not understanding that as RMI is not LMI design needs to be different to be effective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25</a:t>
            </a:fld>
            <a:endParaRPr lang="en-US"/>
          </a:p>
        </p:txBody>
      </p:sp>
    </p:spTree>
    <p:extLst>
      <p:ext uri="{BB962C8B-B14F-4D97-AF65-F5344CB8AC3E}">
        <p14:creationId xmlns:p14="http://schemas.microsoft.com/office/powerpoint/2010/main" val="1319394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Messaging </a:t>
            </a:r>
          </a:p>
          <a:p>
            <a:pPr lvl="1"/>
            <a:r>
              <a:rPr lang="en-US" dirty="0">
                <a:effectLst/>
              </a:rPr>
              <a:t>Loosely coupled integration. </a:t>
            </a:r>
          </a:p>
          <a:p>
            <a:pPr lvl="1"/>
            <a:r>
              <a:rPr lang="en-US" dirty="0">
                <a:effectLst/>
              </a:rPr>
              <a:t>Asynchronous communication is a fundamentally pragmatic reaction to the problems of distributed systems. Sending a message does not require both systems to be up and ready at the same time. Furthermore, thinking about the communication in an asynchronous manner forces developers to </a:t>
            </a:r>
            <a:r>
              <a:rPr lang="en-US" dirty="0" err="1">
                <a:effectLst/>
              </a:rPr>
              <a:t>recognise</a:t>
            </a:r>
            <a:r>
              <a:rPr lang="en-US" dirty="0">
                <a:effectLst/>
              </a:rPr>
              <a:t> that working with a remote application is slower, which encourages design of components with high cohesion (lots of work locally) and low adhesion (selective work remotely). </a:t>
            </a:r>
          </a:p>
          <a:p>
            <a:pPr lvl="1"/>
            <a:r>
              <a:rPr lang="en-US" dirty="0">
                <a:effectLst/>
              </a:rPr>
              <a:t>Allow decoupling: messages can be transformed in transit without sender or receiver knowing </a:t>
            </a:r>
          </a:p>
          <a:p>
            <a:pPr lvl="1"/>
            <a:r>
              <a:rPr lang="en-US" dirty="0">
                <a:effectLst/>
              </a:rPr>
              <a:t>This allows sender and receiver to have different conceptual models </a:t>
            </a:r>
          </a:p>
          <a:p>
            <a:pPr lvl="1"/>
            <a:r>
              <a:rPr lang="en-US" dirty="0">
                <a:effectLst/>
              </a:rPr>
              <a:t>Small messages frequently allows behavioral as well as data collaboration </a:t>
            </a:r>
          </a:p>
          <a:p>
            <a:pPr lvl="2"/>
            <a:r>
              <a:rPr lang="en-US" dirty="0">
                <a:effectLst/>
              </a:rPr>
              <a:t>Even so eventual consistency remains an issue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26</a:t>
            </a:fld>
            <a:endParaRPr lang="en-US"/>
          </a:p>
        </p:txBody>
      </p:sp>
    </p:spTree>
    <p:extLst>
      <p:ext uri="{BB962C8B-B14F-4D97-AF65-F5344CB8AC3E}">
        <p14:creationId xmlns:p14="http://schemas.microsoft.com/office/powerpoint/2010/main" val="261322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a:t>
            </a:fld>
            <a:endParaRPr lang="en-US"/>
          </a:p>
        </p:txBody>
      </p:sp>
    </p:spTree>
    <p:extLst>
      <p:ext uri="{BB962C8B-B14F-4D97-AF65-F5344CB8AC3E}">
        <p14:creationId xmlns:p14="http://schemas.microsoft.com/office/powerpoint/2010/main" val="627767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Context and Problem</a:t>
            </a:r>
          </a:p>
          <a:p>
            <a:pPr lvl="1"/>
            <a:r>
              <a:rPr lang="en-GB" dirty="0"/>
              <a:t>An application may experience peaks of demand that cause it to become overloaded and unable to respond.</a:t>
            </a:r>
          </a:p>
          <a:p>
            <a:pPr lvl="1"/>
            <a:r>
              <a:rPr lang="en-GB" dirty="0"/>
              <a:t>It could be that part of the application itself becomes overwhelmed – due to a lack of CPU or memory – or it could be that the application depends on a third-party service that can become overwhelmed.</a:t>
            </a:r>
          </a:p>
          <a:p>
            <a:pPr lvl="1"/>
            <a:r>
              <a:rPr lang="en-GB" dirty="0"/>
              <a:t>For example, there is a limited number of connections in a database connection pool. Long-running queries can lead to a lack of available connections to service requests. These requests in turn back up and overwhelm a server’s thread pool. This can cause queueing of requests on the server. Eventually the server stops serving requests.</a:t>
            </a:r>
          </a:p>
          <a:p>
            <a:endParaRPr lang="en-GB" dirty="0"/>
          </a:p>
          <a:p>
            <a:r>
              <a:rPr lang="en-GB" dirty="0"/>
              <a:t>“</a:t>
            </a:r>
            <a:r>
              <a:rPr lang="en-GB" sz="1200" b="0" i="0" u="none" strike="noStrike" kern="1200" baseline="0" dirty="0">
                <a:solidFill>
                  <a:schemeClr val="tx1"/>
                </a:solidFill>
                <a:latin typeface="+mn-lt"/>
                <a:ea typeface="+mn-ea"/>
                <a:cs typeface="+mn-cs"/>
              </a:rPr>
              <a:t>Done well, middleware simultaneously integrates and decouples systems. It integrates them by passing data and events back and forth between the systems. It decouples them by letting the participating systems removing specific knowledge of and calls to the other systems. Since integration points are the number-one cause of instability, this looks like a good thing.</a:t>
            </a:r>
            <a:r>
              <a:rPr lang="en-GB" dirty="0"/>
              <a:t>”</a:t>
            </a:r>
          </a:p>
          <a:p>
            <a:endParaRPr lang="en-GB" dirty="0"/>
          </a:p>
          <a:p>
            <a:r>
              <a:rPr lang="en-GB" dirty="0"/>
              <a:t>“</a:t>
            </a:r>
            <a:r>
              <a:rPr lang="en-GB" sz="1200" b="0" i="0" u="none" strike="noStrike" kern="1200" baseline="0" dirty="0">
                <a:solidFill>
                  <a:schemeClr val="tx1"/>
                </a:solidFill>
                <a:latin typeface="+mn-lt"/>
                <a:ea typeface="+mn-ea"/>
                <a:cs typeface="+mn-cs"/>
              </a:rPr>
              <a:t>Any kind of synchronous call-and-response or request/reply method forces the calling system to stop what it’s doing and wait. In this model, the calling system and the receiving system must both be active at the same time—they are synchronous in time—though they may be in different places. This category covers remote procedure calls (RPC), HTTP, XML-RPC, RMI, CORBA,</a:t>
            </a:r>
          </a:p>
          <a:p>
            <a:r>
              <a:rPr lang="en-GB" sz="1200" b="0" i="0" u="none" strike="noStrike" kern="1200" baseline="0" dirty="0">
                <a:solidFill>
                  <a:schemeClr val="tx1"/>
                </a:solidFill>
                <a:latin typeface="+mn-lt"/>
                <a:ea typeface="+mn-ea"/>
                <a:cs typeface="+mn-cs"/>
              </a:rPr>
              <a:t>DCOM, and any other </a:t>
            </a:r>
            <a:r>
              <a:rPr lang="en-GB" sz="1200" b="0" i="0" u="none" strike="noStrike" kern="1200" baseline="0" dirty="0" err="1">
                <a:solidFill>
                  <a:schemeClr val="tx1"/>
                </a:solidFill>
                <a:latin typeface="+mn-lt"/>
                <a:ea typeface="+mn-ea"/>
                <a:cs typeface="+mn-cs"/>
              </a:rPr>
              <a:t>analog</a:t>
            </a:r>
            <a:r>
              <a:rPr lang="en-GB" sz="1200" b="0" i="0" u="none" strike="noStrike" kern="1200" baseline="0" dirty="0">
                <a:solidFill>
                  <a:schemeClr val="tx1"/>
                </a:solidFill>
                <a:latin typeface="+mn-lt"/>
                <a:ea typeface="+mn-ea"/>
                <a:cs typeface="+mn-cs"/>
              </a:rPr>
              <a:t> of local method calls. Tightly coupled middleware amplifies shocks to the system. Synchronous calls are particularly vicious amplifiers that facilitate cascading failures.</a:t>
            </a:r>
            <a:r>
              <a:rPr lang="en-GB" dirty="0"/>
              <a:t>”</a:t>
            </a:r>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28</a:t>
            </a:fld>
            <a:endParaRPr lang="en-GB"/>
          </a:p>
        </p:txBody>
      </p:sp>
    </p:spTree>
    <p:extLst>
      <p:ext uri="{BB962C8B-B14F-4D97-AF65-F5344CB8AC3E}">
        <p14:creationId xmlns:p14="http://schemas.microsoft.com/office/powerpoint/2010/main" val="3858533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31</a:t>
            </a:fld>
            <a:endParaRPr lang="en-GB"/>
          </a:p>
        </p:txBody>
      </p:sp>
    </p:spTree>
    <p:extLst>
      <p:ext uri="{BB962C8B-B14F-4D97-AF65-F5344CB8AC3E}">
        <p14:creationId xmlns:p14="http://schemas.microsoft.com/office/powerpoint/2010/main" val="2011729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32</a:t>
            </a:fld>
            <a:endParaRPr lang="en-GB"/>
          </a:p>
        </p:txBody>
      </p:sp>
    </p:spTree>
    <p:extLst>
      <p:ext uri="{BB962C8B-B14F-4D97-AF65-F5344CB8AC3E}">
        <p14:creationId xmlns:p14="http://schemas.microsoft.com/office/powerpoint/2010/main" val="4177952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33</a:t>
            </a:fld>
            <a:endParaRPr lang="en-GB"/>
          </a:p>
        </p:txBody>
      </p:sp>
    </p:spTree>
    <p:extLst>
      <p:ext uri="{BB962C8B-B14F-4D97-AF65-F5344CB8AC3E}">
        <p14:creationId xmlns:p14="http://schemas.microsoft.com/office/powerpoint/2010/main" val="2835504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illustrated in figure 3.3, the Decoupled Invocation pattern is composed of three basic components: a handler, a queue, and a dispatcher that mediates between them. Here’s how the initial request processing works:</a:t>
            </a:r>
          </a:p>
          <a:p>
            <a:r>
              <a:rPr lang="en-GB" dirty="0"/>
              <a:t>The handler listens for incoming requests from the endpoint.</a:t>
            </a:r>
          </a:p>
          <a:p>
            <a:r>
              <a:rPr lang="en-GB" dirty="0"/>
              <a:t>When a new request arrives, the handler sends an acknowledgment to the sender.</a:t>
            </a:r>
          </a:p>
          <a:p>
            <a:r>
              <a:rPr lang="en-GB" dirty="0"/>
              <a:t>The handler is responsible for the initial treatment, or </a:t>
            </a:r>
            <a:r>
              <a:rPr lang="en-GB" dirty="0" err="1"/>
              <a:t>preprocessing</a:t>
            </a:r>
            <a:r>
              <a:rPr lang="en-GB" dirty="0"/>
              <a:t>, of incoming messages. This may include message transformation or prioritization based on knowledge it infers from the messages themselves. Overall, this processing should be kept minimal, as the goal is to quickly queue and acknowledge incoming requests.</a:t>
            </a:r>
          </a:p>
          <a:p>
            <a:r>
              <a:rPr lang="en-GB" dirty="0"/>
              <a:t>The message is put onto a queue.</a:t>
            </a:r>
          </a:p>
          <a:p>
            <a:endParaRPr lang="en-GB" dirty="0"/>
          </a:p>
          <a:p>
            <a:r>
              <a:rPr lang="en-GB" dirty="0"/>
              <a:t>The queue, which is the second component of the Decoupled Invocation pattern, stores incoming messages and allows the service to consume the messages at its own steady rate, thus overcoming peak loads.</a:t>
            </a:r>
          </a:p>
          <a:p>
            <a:r>
              <a:rPr lang="en-GB" dirty="0"/>
              <a:t>You can set up the queue to be persistent so the service won’t lose any requests it has already acknowledged, even if a catastrophic server failure occurs. If the queue is transactional, you can also implement the Transactional Service pattern (see </a:t>
            </a:r>
            <a:r>
              <a:rPr lang="en-GB" dirty="0">
                <a:hlinkClick r:id="rId3"/>
              </a:rPr>
              <a:t>chapter 2</a:t>
            </a:r>
            <a:r>
              <a:rPr lang="en-GB" dirty="0"/>
              <a:t>) and increase the overall robustness of the service even further.</a:t>
            </a:r>
          </a:p>
          <a:p>
            <a:r>
              <a:rPr lang="en-GB" dirty="0"/>
              <a:t>The dispatcher is responsible for creating as many reader components as are needed for the current request load, which is measured by the number of messages waiting in the queue. The dispatcher can also prioritize incoming tasks based on internal considerations, such as resource availability. The dispatcher is a good place to introduce elasticity if the latency of handling the messages is important. (See also the further reading section for an article on the LMAX architecture, which describes a low-latency, high-performance queue between senders and receivers.)</a:t>
            </a:r>
          </a:p>
          <a:p>
            <a:r>
              <a:rPr lang="en-GB" dirty="0"/>
              <a:t>The handler can acknowledge the request as part of the </a:t>
            </a:r>
            <a:r>
              <a:rPr lang="en-GB" dirty="0" err="1"/>
              <a:t>preprocessing</a:t>
            </a:r>
            <a:r>
              <a:rPr lang="en-GB" dirty="0"/>
              <a:t>, but it’s usually best to do this inside an edge component (see the Edge Component pattern in </a:t>
            </a:r>
            <a:r>
              <a:rPr lang="en-GB" dirty="0">
                <a:hlinkClick r:id="rId3"/>
              </a:rPr>
              <a:t>chapter 2</a:t>
            </a:r>
            <a:r>
              <a:rPr lang="en-GB" dirty="0"/>
              <a:t>). This helps ensure that the service-processing load is kept to a minimum, allowing the handler to process requests as efficiently as possible.</a:t>
            </a:r>
          </a:p>
          <a:p>
            <a:r>
              <a:rPr lang="en-GB" dirty="0"/>
              <a:t>Placing requests on the queue is a relatively low-cost operation that can be performed efficiently, making the initial request-handling less susceptible to failure during peaks (as compared to other parts of the request-handling that require more time and resources). The actual handling of the incoming requests can be performed at a reasonable pace, dictated by service resource availability and overall load. Load balancing can be achieved by running multiple readers against the queue.</a:t>
            </a:r>
          </a:p>
          <a:p>
            <a:endParaRPr lang="en-GB" dirty="0"/>
          </a:p>
          <a:p>
            <a:endParaRPr lang="en-GB" dirty="0"/>
          </a:p>
        </p:txBody>
      </p:sp>
      <p:sp>
        <p:nvSpPr>
          <p:cNvPr id="4" name="Slide Number Placeholder 3"/>
          <p:cNvSpPr>
            <a:spLocks noGrp="1"/>
          </p:cNvSpPr>
          <p:nvPr>
            <p:ph type="sldNum" sz="quarter" idx="10"/>
          </p:nvPr>
        </p:nvSpPr>
        <p:spPr/>
        <p:txBody>
          <a:bodyPr/>
          <a:lstStyle/>
          <a:p>
            <a:fld id="{FDF30FF6-4247-4B0A-A585-76173BD71A4A}" type="slidenum">
              <a:rPr lang="en-GB" smtClean="0"/>
              <a:t>35</a:t>
            </a:fld>
            <a:endParaRPr lang="en-GB"/>
          </a:p>
        </p:txBody>
      </p:sp>
    </p:spTree>
    <p:extLst>
      <p:ext uri="{BB962C8B-B14F-4D97-AF65-F5344CB8AC3E}">
        <p14:creationId xmlns:p14="http://schemas.microsoft.com/office/powerpoint/2010/main" val="6741207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36</a:t>
            </a:fld>
            <a:endParaRPr lang="en-US"/>
          </a:p>
        </p:txBody>
      </p:sp>
    </p:spTree>
    <p:extLst>
      <p:ext uri="{BB962C8B-B14F-4D97-AF65-F5344CB8AC3E}">
        <p14:creationId xmlns:p14="http://schemas.microsoft.com/office/powerpoint/2010/main" val="28666334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38</a:t>
            </a:fld>
            <a:endParaRPr lang="en-US"/>
          </a:p>
        </p:txBody>
      </p:sp>
    </p:spTree>
    <p:extLst>
      <p:ext uri="{BB962C8B-B14F-4D97-AF65-F5344CB8AC3E}">
        <p14:creationId xmlns:p14="http://schemas.microsoft.com/office/powerpoint/2010/main" val="1922985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4078992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40</a:t>
            </a:fld>
            <a:endParaRPr lang="en-US"/>
          </a:p>
        </p:txBody>
      </p:sp>
    </p:spTree>
    <p:extLst>
      <p:ext uri="{BB962C8B-B14F-4D97-AF65-F5344CB8AC3E}">
        <p14:creationId xmlns:p14="http://schemas.microsoft.com/office/powerpoint/2010/main" val="4282080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41</a:t>
            </a:fld>
            <a:endParaRPr lang="en-US"/>
          </a:p>
        </p:txBody>
      </p:sp>
    </p:spTree>
    <p:extLst>
      <p:ext uri="{BB962C8B-B14F-4D97-AF65-F5344CB8AC3E}">
        <p14:creationId xmlns:p14="http://schemas.microsoft.com/office/powerpoint/2010/main" val="368992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49CB24-BEAC-6A41-9A10-BFD56146B867}" type="slidenum">
              <a:rPr lang="en-US" smtClean="0"/>
              <a:pPr/>
              <a:t>7</a:t>
            </a:fld>
            <a:endParaRPr lang="en-US"/>
          </a:p>
        </p:txBody>
      </p:sp>
    </p:spTree>
    <p:extLst>
      <p:ext uri="{BB962C8B-B14F-4D97-AF65-F5344CB8AC3E}">
        <p14:creationId xmlns:p14="http://schemas.microsoft.com/office/powerpoint/2010/main" val="1376128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42</a:t>
            </a:fld>
            <a:endParaRPr lang="en-US"/>
          </a:p>
        </p:txBody>
      </p:sp>
    </p:spTree>
    <p:extLst>
      <p:ext uri="{BB962C8B-B14F-4D97-AF65-F5344CB8AC3E}">
        <p14:creationId xmlns:p14="http://schemas.microsoft.com/office/powerpoint/2010/main" val="10639132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RPC has its own issues because it does not resolve: </a:t>
            </a:r>
          </a:p>
          <a:p>
            <a:r>
              <a:rPr lang="en-US" dirty="0"/>
              <a:t>			</a:t>
            </a:r>
          </a:p>
          <a:p>
            <a:r>
              <a:rPr lang="en-US" dirty="0"/>
              <a:t>			Location Independence: We would like clients to not have to know the location of a component which becomes particularly important if we want to redirect the client for performance or fault-tolerance</a:t>
            </a:r>
          </a:p>
          <a:p>
            <a:r>
              <a:rPr lang="en-US" dirty="0"/>
              <a:t>			</a:t>
            </a:r>
          </a:p>
          <a:p>
            <a:r>
              <a:rPr lang="en-US" dirty="0"/>
              <a:t>			Platform Coupling: RPC tends to depend on both sender and receiver using the same platform, which may not always be possible, and means that we tie future change into what may be a 'legacy' technology</a:t>
            </a:r>
          </a:p>
          <a:p>
            <a:r>
              <a:rPr lang="en-US"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			Connection Oriented RPC often requires us to make a series of calls to an interface to meet a requirement, and some calls must be made before others such as initializing the receiver. What is worse is that remote objects may depend on other objects and there is no mechanism for managing these dependencies, which means that developers must orchestrate these dependencies instead. This couples the client and receiver into a sequence of operations that must occur in sequence, which makes the software brittle to change.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connection-oriented protocol creates a session and then sends a stream of data between two applications in order. It is not fault tolerant as it assumes that the sender and receiver are both available at the same time. Defensive code becomes complicated bearing in mind that one of the components might not be available at the required time.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Synchronous Communication: RPC tends to depend on synchronous communication in which requests flow from clients and responses flow from the server. The problem here is that the client must create a session with the server to communicate, which does not easily allow fault-tolerance or publishing to multiple consumers at the same time. It also performs badly because the blocking call from the client ties up compute resources on the client whilst waiting on a response from the server.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			Domain Coupling: One of our four tenets is to share schema not type - the problem with RPC is that it tends to share type, which bleeds the model of one domain into another. Now we can limit the damage here to some extent by using ideas like an anti-corruption layer to translate between models, but we are coupled to the types in the other system and will need to change if they change, if only to change out anti-corruption layer. </a:t>
            </a:r>
          </a:p>
          <a:p>
            <a:r>
              <a:rPr lang="en-US" dirty="0"/>
              <a:t>			</a:t>
            </a:r>
          </a:p>
          <a:p>
            <a:r>
              <a:rPr lang="en-US" dirty="0"/>
              <a:t>			Data Format: The client and server are bound by the ordering, type and number of parameters. If the server changes then the client will break. This forces us to to confirm client behavior by testing when we change the sender</a:t>
            </a:r>
          </a:p>
          <a:p>
            <a:endParaRPr lang="en-US" dirty="0"/>
          </a:p>
          <a:p>
            <a:r>
              <a:rPr lang="en-US" dirty="0"/>
              <a:t>			</a:t>
            </a:r>
          </a:p>
          <a:p>
            <a:endParaRPr lang="en-US" dirty="0"/>
          </a:p>
          <a:p>
            <a:r>
              <a:rPr lang="en-US" dirty="0"/>
              <a:t>Trying to portray a remote communication as local-method invocation leads to trouble, because it elides from the developer the issues associated with a remote call.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43</a:t>
            </a:fld>
            <a:endParaRPr lang="en-US"/>
          </a:p>
        </p:txBody>
      </p:sp>
    </p:spTree>
    <p:extLst>
      <p:ext uri="{BB962C8B-B14F-4D97-AF65-F5344CB8AC3E}">
        <p14:creationId xmlns:p14="http://schemas.microsoft.com/office/powerpoint/2010/main" val="3497950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3826706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46</a:t>
            </a:fld>
            <a:endParaRPr lang="en-US"/>
          </a:p>
        </p:txBody>
      </p:sp>
    </p:spTree>
    <p:extLst>
      <p:ext uri="{BB962C8B-B14F-4D97-AF65-F5344CB8AC3E}">
        <p14:creationId xmlns:p14="http://schemas.microsoft.com/office/powerpoint/2010/main" val="12247157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47</a:t>
            </a:fld>
            <a:endParaRPr lang="en-US"/>
          </a:p>
        </p:txBody>
      </p:sp>
    </p:spTree>
    <p:extLst>
      <p:ext uri="{BB962C8B-B14F-4D97-AF65-F5344CB8AC3E}">
        <p14:creationId xmlns:p14="http://schemas.microsoft.com/office/powerpoint/2010/main" val="375829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Standard data format that is platform independent: XML, JSON, YAML, CSV etc. </a:t>
            </a:r>
          </a:p>
          <a:p>
            <a:endParaRPr lang="en-US" dirty="0"/>
          </a:p>
          <a:p>
            <a:r>
              <a:rPr lang="en-US" dirty="0"/>
              <a:t>Send to an addressable channel and not to a specific machine (i.e. IP Address or domain name) </a:t>
            </a:r>
          </a:p>
          <a:p>
            <a:r>
              <a:rPr lang="en-US" dirty="0"/>
              <a:t> - A channel is a logical address which sender and receiver can agree on without knowing each other's true location</a:t>
            </a:r>
          </a:p>
          <a:p>
            <a:r>
              <a:rPr lang="en-US" dirty="0"/>
              <a:t> - As channel may be built on connection-oriented protocol, queue requests until the network and receiver are ready</a:t>
            </a:r>
          </a:p>
          <a:p>
            <a:r>
              <a:rPr lang="en-US" dirty="0"/>
              <a:t> - We need to support chunks of data or messages so that we know what to queue, instead of using a stream of data</a:t>
            </a:r>
          </a:p>
          <a:p>
            <a:endParaRPr lang="en-US" dirty="0"/>
          </a:p>
          <a:p>
            <a:r>
              <a:rPr lang="en-US" dirty="0"/>
              <a:t>Support data transformations so as to remove the dependency on a shared data format. </a:t>
            </a:r>
          </a:p>
          <a:p>
            <a:endParaRPr lang="en-US" dirty="0"/>
          </a:p>
          <a:p>
            <a:r>
              <a:rPr lang="en-US" dirty="0"/>
              <a:t>Remote Communication: Solves the problem of two applications communicating when they do not share a memory address space</a:t>
            </a:r>
          </a:p>
          <a:p>
            <a:endParaRPr lang="en-US" dirty="0"/>
          </a:p>
          <a:p>
            <a:r>
              <a:rPr lang="en-US" dirty="0"/>
              <a:t>Platform/Language Integration: Does not require the producer and consumer to use the same platform or language</a:t>
            </a:r>
          </a:p>
          <a:p>
            <a:endParaRPr lang="en-US" dirty="0"/>
          </a:p>
          <a:p>
            <a:r>
              <a:rPr lang="en-US" dirty="0"/>
              <a:t>Asynchronous Communication: Sender does not have to wait for receiver.</a:t>
            </a:r>
          </a:p>
          <a:p>
            <a:endParaRPr lang="en-US" dirty="0"/>
          </a:p>
          <a:p>
            <a:r>
              <a:rPr lang="en-US" dirty="0"/>
              <a:t>Throttling: We are able to queue requests for resources that are under contention so allowing us to throttle input to avoid overloading resources, instead allowing the receiver to consume that at a sustainable pace. At the same time we do not need to throttle the sender who can work at their preferred pace.</a:t>
            </a:r>
          </a:p>
          <a:p>
            <a:endParaRPr lang="en-US" dirty="0"/>
          </a:p>
          <a:p>
            <a:r>
              <a:rPr lang="en-US" dirty="0"/>
              <a:t>Reliable Communication: Message queues support retrying delivery of messages which means that once we send a message we know it will reach its destination. We can use guaranteed delivery to store these messages to persistent storage so that even if we lose the node trying to deliver the message we will be able to resume with no loss of messages.</a:t>
            </a:r>
          </a:p>
          <a:p>
            <a:endParaRPr lang="en-US" dirty="0"/>
          </a:p>
          <a:p>
            <a:r>
              <a:rPr lang="en-US" dirty="0">
                <a:effectLst/>
              </a:rPr>
              <a:t>More immediate than File Transfer; better encapsulated than shared database; more reliable than RPC </a:t>
            </a:r>
          </a:p>
          <a:p>
            <a:r>
              <a:rPr lang="en-US" dirty="0">
                <a:effectLst/>
              </a:rPr>
              <a:t>Does not require platform or language inter-operability between sender and receiver - an neutral broker </a:t>
            </a:r>
          </a:p>
          <a:p>
            <a:r>
              <a:rPr lang="en-US" dirty="0">
                <a:effectLst/>
              </a:rPr>
              <a:t>Asynchronous Communication [Fire-and-Forget] </a:t>
            </a:r>
          </a:p>
          <a:p>
            <a:r>
              <a:rPr lang="en-US" dirty="0">
                <a:effectLst/>
              </a:rPr>
              <a:t>Variable Timing [Sender does not wait for Producer] </a:t>
            </a:r>
          </a:p>
          <a:p>
            <a:r>
              <a:rPr lang="en-US" dirty="0">
                <a:effectLst/>
              </a:rPr>
              <a:t>Throttling [Receiver processes at own rate] </a:t>
            </a:r>
          </a:p>
          <a:p>
            <a:r>
              <a:rPr lang="en-US" dirty="0">
                <a:effectLst/>
              </a:rPr>
              <a:t>Reliable Communication [Store and Forward beats Temporal Coupling, Guaranteed Delivery] </a:t>
            </a:r>
          </a:p>
          <a:p>
            <a:r>
              <a:rPr lang="en-US" dirty="0">
                <a:effectLst/>
              </a:rPr>
              <a:t>Disconnected Operations [For example, work offline] </a:t>
            </a:r>
          </a:p>
          <a:p>
            <a:r>
              <a:rPr lang="en-US" dirty="0">
                <a:effectLst/>
              </a:rPr>
              <a:t>Mediator [Messaging provides service discovery, because only need to connect to the broker which routes messages to receivers; broker can be clustered to cope with failure] </a:t>
            </a:r>
          </a:p>
          <a:p>
            <a:r>
              <a:rPr lang="en-US" dirty="0">
                <a:effectLst/>
              </a:rPr>
              <a:t>Thread Management [The sender does not block waiting for the caller; the receiver does not block waiting for the sender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48</a:t>
            </a:fld>
            <a:endParaRPr lang="en-US"/>
          </a:p>
        </p:txBody>
      </p:sp>
    </p:spTree>
    <p:extLst>
      <p:ext uri="{BB962C8B-B14F-4D97-AF65-F5344CB8AC3E}">
        <p14:creationId xmlns:p14="http://schemas.microsoft.com/office/powerpoint/2010/main" val="42457301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Messaging depends on Message-Oriented-Middleware (MOM)</a:t>
            </a:r>
            <a:endParaRPr lang="en-US" dirty="0">
              <a:effectLst/>
            </a:endParaRPr>
          </a:p>
          <a:p>
            <a:pPr lvl="1"/>
            <a:r>
              <a:rPr lang="en-US" sz="1200" kern="1200" dirty="0">
                <a:solidFill>
                  <a:schemeClr val="tx1"/>
                </a:solidFill>
                <a:effectLst/>
                <a:latin typeface="+mn-lt"/>
                <a:ea typeface="+mn-ea"/>
                <a:cs typeface="+mn-cs"/>
              </a:rPr>
              <a:t>Routes messages between applications</a:t>
            </a:r>
            <a:endParaRPr lang="en-US" dirty="0">
              <a:effectLst/>
            </a:endParaRPr>
          </a:p>
          <a:p>
            <a:pPr lvl="1"/>
            <a:r>
              <a:rPr lang="en-US" sz="1200" kern="1200" dirty="0">
                <a:solidFill>
                  <a:schemeClr val="tx1"/>
                </a:solidFill>
                <a:effectLst/>
                <a:latin typeface="+mn-lt"/>
                <a:ea typeface="+mn-ea"/>
                <a:cs typeface="+mn-cs"/>
              </a:rPr>
              <a:t>Co-ordinates sending and receiving of messages</a:t>
            </a:r>
            <a:endParaRPr lang="en-US" dirty="0">
              <a:effectLst/>
            </a:endParaRPr>
          </a:p>
          <a:p>
            <a:pPr lvl="1"/>
            <a:r>
              <a:rPr lang="en-US" sz="1200" kern="1200" dirty="0">
                <a:solidFill>
                  <a:schemeClr val="tx1"/>
                </a:solidFill>
                <a:effectLst/>
                <a:latin typeface="+mn-lt"/>
                <a:ea typeface="+mn-ea"/>
                <a:cs typeface="+mn-cs"/>
              </a:rPr>
              <a:t>A messaging system overcomes issue with reliability - temporal coupling - as the sender and receiver have the same availability</a:t>
            </a:r>
            <a:endParaRPr lang="en-US" dirty="0">
              <a:effectLst/>
            </a:endParaRPr>
          </a:p>
          <a:p>
            <a:pPr lvl="2"/>
            <a:r>
              <a:rPr lang="en-US" sz="1200" kern="1200" dirty="0">
                <a:solidFill>
                  <a:schemeClr val="tx1"/>
                </a:solidFill>
                <a:effectLst/>
                <a:latin typeface="+mn-lt"/>
                <a:ea typeface="+mn-ea"/>
                <a:cs typeface="+mn-cs"/>
              </a:rPr>
              <a:t>Create</a:t>
            </a:r>
            <a:endParaRPr lang="en-US" dirty="0">
              <a:effectLst/>
            </a:endParaRPr>
          </a:p>
          <a:p>
            <a:pPr lvl="2"/>
            <a:r>
              <a:rPr lang="en-US" sz="1200" kern="1200" dirty="0">
                <a:solidFill>
                  <a:schemeClr val="tx1"/>
                </a:solidFill>
                <a:effectLst/>
                <a:latin typeface="+mn-lt"/>
                <a:ea typeface="+mn-ea"/>
                <a:cs typeface="+mn-cs"/>
              </a:rPr>
              <a:t>Send</a:t>
            </a:r>
            <a:endParaRPr lang="en-US" dirty="0">
              <a:effectLst/>
            </a:endParaRPr>
          </a:p>
          <a:p>
            <a:pPr lvl="2"/>
            <a:r>
              <a:rPr lang="en-US" sz="1200" kern="1200" dirty="0">
                <a:solidFill>
                  <a:schemeClr val="tx1"/>
                </a:solidFill>
                <a:effectLst/>
                <a:latin typeface="+mn-lt"/>
                <a:ea typeface="+mn-ea"/>
                <a:cs typeface="+mn-cs"/>
              </a:rPr>
              <a:t>Deliver</a:t>
            </a:r>
            <a:endParaRPr lang="en-US" dirty="0">
              <a:effectLst/>
            </a:endParaRPr>
          </a:p>
          <a:p>
            <a:pPr lvl="2"/>
            <a:r>
              <a:rPr lang="en-US" sz="1200" kern="1200" dirty="0">
                <a:solidFill>
                  <a:schemeClr val="tx1"/>
                </a:solidFill>
                <a:effectLst/>
                <a:latin typeface="+mn-lt"/>
                <a:ea typeface="+mn-ea"/>
                <a:cs typeface="+mn-cs"/>
              </a:rPr>
              <a:t>Receive</a:t>
            </a:r>
            <a:endParaRPr lang="en-US" dirty="0">
              <a:effectLst/>
            </a:endParaRPr>
          </a:p>
          <a:p>
            <a:pPr lvl="2"/>
            <a:r>
              <a:rPr lang="en-US" dirty="0">
                <a:effectLst/>
              </a:rPr>
              <a:t>Process </a:t>
            </a:r>
          </a:p>
          <a:p>
            <a:pPr lvl="1"/>
            <a:r>
              <a:rPr lang="en-US" dirty="0">
                <a:effectLst/>
              </a:rPr>
              <a:t>Send and Forget </a:t>
            </a:r>
          </a:p>
          <a:p>
            <a:pPr lvl="2"/>
            <a:r>
              <a:rPr lang="en-US" dirty="0">
                <a:effectLst/>
              </a:rPr>
              <a:t>A sender does not block once the message reaches the MOM </a:t>
            </a:r>
          </a:p>
          <a:p>
            <a:pPr lvl="1"/>
            <a:r>
              <a:rPr lang="en-US" dirty="0">
                <a:effectLst/>
              </a:rPr>
              <a:t>Store and Forward </a:t>
            </a:r>
          </a:p>
          <a:p>
            <a:pPr lvl="2"/>
            <a:r>
              <a:rPr lang="en-US" dirty="0">
                <a:effectLst/>
              </a:rPr>
              <a:t>When the sending application sends, the MOM stores the message </a:t>
            </a:r>
          </a:p>
          <a:p>
            <a:pPr lvl="2"/>
            <a:r>
              <a:rPr lang="en-US" dirty="0">
                <a:effectLst/>
              </a:rPr>
              <a:t>Delivery can be retried until it succeeds </a:t>
            </a:r>
          </a:p>
          <a:p>
            <a:pPr lvl="2"/>
            <a:r>
              <a:rPr lang="en-US" dirty="0">
                <a:effectLst/>
              </a:rPr>
              <a:t>This is ‘guaranteed delivery’ and it overcomes temporal coupling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49</a:t>
            </a:fld>
            <a:endParaRPr lang="en-US"/>
          </a:p>
        </p:txBody>
      </p:sp>
    </p:spTree>
    <p:extLst>
      <p:ext uri="{BB962C8B-B14F-4D97-AF65-F5344CB8AC3E}">
        <p14:creationId xmlns:p14="http://schemas.microsoft.com/office/powerpoint/2010/main" val="1454251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 of Messaging</a:t>
            </a:r>
          </a:p>
          <a:p>
            <a:endParaRPr lang="en-US" dirty="0"/>
          </a:p>
          <a:p>
            <a:r>
              <a:rPr lang="en-US" dirty="0"/>
              <a:t>Complex programming model: Application logic in an event-driven system is divided across a number of event handlers that respond to incoming messages. This can make it harder to reason about the system and its effects.  Debugging becomes harder because we may have to open up multiple IDEs, or read a variety of different logs. We may also have more complex concerns around how to monitor systems, heavier configuration requirements, and generally an increased burden to support our system in a live environment.</a:t>
            </a:r>
          </a:p>
          <a:p>
            <a:endParaRPr lang="en-US" dirty="0"/>
          </a:p>
          <a:p>
            <a:r>
              <a:rPr lang="en-US" dirty="0"/>
              <a:t>Sequencing: Message channels do not usually guarantee order and timing, so messages may be received out of sequence, and care is needed to handle this issue.</a:t>
            </a:r>
          </a:p>
          <a:p>
            <a:endParaRPr lang="en-US" dirty="0"/>
          </a:p>
          <a:p>
            <a:r>
              <a:rPr lang="en-US" dirty="0"/>
              <a:t>Consistency: Essentially messaging systems have high availability and partition tolerance, but lose consistency. This is due to the latency in sending, receiving and processing a message between two systems which means they may provide inconsistent views of state at any one time. </a:t>
            </a:r>
          </a:p>
          <a:p>
            <a:endParaRPr lang="en-US" dirty="0"/>
          </a:p>
          <a:p>
            <a:r>
              <a:rPr lang="en-US" dirty="0"/>
              <a:t>Availability: Messaging systems have more moving parts as well as the MOM itself. This is a more complex availability problem because unlike a monolithic system where we only have to introduce redundancy and load balancing for one component we now have to introduce redundancy and load balancing for many components.</a:t>
            </a:r>
          </a:p>
          <a:p>
            <a:endParaRPr lang="en-US" dirty="0"/>
          </a:p>
          <a:p>
            <a:r>
              <a:rPr lang="en-US" dirty="0">
                <a:effectLst/>
              </a:rPr>
              <a:t>Complex Programming Model [Asynchronous and Event-Driven] </a:t>
            </a:r>
          </a:p>
          <a:p>
            <a:r>
              <a:rPr lang="en-US" dirty="0">
                <a:effectLst/>
              </a:rPr>
              <a:t>Sequencing [May be hard to control timing of processing of messages] </a:t>
            </a:r>
          </a:p>
          <a:p>
            <a:r>
              <a:rPr lang="en-US" dirty="0">
                <a:effectLst/>
              </a:rPr>
              <a:t>Synchronous Requirements [Some applications require synchronous responses] </a:t>
            </a:r>
          </a:p>
          <a:p>
            <a:r>
              <a:rPr lang="en-US" dirty="0">
                <a:effectLst/>
              </a:rPr>
              <a:t>Performance [Time to package, send, unpackaged; throttling slows rate causing eventual consistency or even partition] </a:t>
            </a:r>
          </a:p>
          <a:p>
            <a:pPr lvl="1"/>
            <a:r>
              <a:rPr lang="en-US" dirty="0">
                <a:effectLst/>
              </a:rPr>
              <a:t>For bulk data transfer - ETL followed by updates over messaging faster than just messaging </a:t>
            </a:r>
          </a:p>
          <a:p>
            <a:r>
              <a:rPr lang="en-US" dirty="0">
                <a:effectLst/>
              </a:rPr>
              <a:t>Limited Platform Support [Not all MOM available everywhere (MQMQ on Linux?)] </a:t>
            </a:r>
          </a:p>
          <a:p>
            <a:r>
              <a:rPr lang="en-US" dirty="0">
                <a:effectLst/>
              </a:rPr>
              <a:t>Vendor Lock-In [A vendor product lies at the heart of the application]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1577147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1980338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Distributed 3-layer</a:t>
            </a:r>
          </a:p>
          <a:p>
            <a:r>
              <a:rPr lang="en-US" dirty="0"/>
              <a:t>Traditional 3-layer application architecture blown up to distributed proportions. Characterized by call stack-like, imperative </a:t>
            </a:r>
            <a:r>
              <a:rPr lang="en-US" dirty="0" err="1"/>
              <a:t>behaviour</a:t>
            </a:r>
            <a:r>
              <a:rPr lang="en-US" dirty="0"/>
              <a:t> (high temporal and </a:t>
            </a:r>
            <a:r>
              <a:rPr lang="en-US" dirty="0" err="1"/>
              <a:t>behavioural</a:t>
            </a:r>
            <a:r>
              <a:rPr lang="en-US" dirty="0"/>
              <a:t> coupling) and synchronous request-response interactions. Includes systems that layer synchronous interactions on top of asynchronous message exchanges. Senders tell receivers what to do; receivers execute the sender’s orders. Sender and all intermediaries block until the call stack unwinds, effectively locking and/or consuming system resources further up the call chain. This blocking </a:t>
            </a:r>
            <a:r>
              <a:rPr lang="en-US" dirty="0" err="1"/>
              <a:t>behaviour</a:t>
            </a:r>
            <a:r>
              <a:rPr lang="en-US" dirty="0"/>
              <a:t> undermines the autonomy of upstream components and at the same time increases the availability requirements of downstream components. As Michael </a:t>
            </a:r>
            <a:r>
              <a:rPr lang="en-US" dirty="0" err="1"/>
              <a:t>Nygard’s</a:t>
            </a:r>
            <a:r>
              <a:rPr lang="en-US" dirty="0"/>
              <a:t> </a:t>
            </a:r>
            <a:r>
              <a:rPr lang="en-US" i="1" dirty="0">
                <a:hlinkClick r:id="rId3" tooltip="Release It!"/>
              </a:rPr>
              <a:t>Release It!</a:t>
            </a:r>
            <a:r>
              <a:rPr lang="en-US" dirty="0"/>
              <a:t> reminds us, in these circumstances the availability of the overall system can be no more than that of the least available participant, and the probability of failure is the joint probability of failure in any component or service.</a:t>
            </a:r>
          </a:p>
          <a:p>
            <a:endParaRPr lang="en-US" b="1" dirty="0"/>
          </a:p>
          <a:p>
            <a:r>
              <a:rPr lang="en-US" b="1" dirty="0"/>
              <a:t>Command-oriented</a:t>
            </a:r>
          </a:p>
          <a:p>
            <a:r>
              <a:rPr lang="en-US" dirty="0"/>
              <a:t>“Good”, “orthodox” SOA. Low degree of temporal coupling characterized by asynchronous interactions, deferred state and a </a:t>
            </a:r>
            <a:r>
              <a:rPr lang="en-US" dirty="0" err="1"/>
              <a:t>resumable</a:t>
            </a:r>
            <a:r>
              <a:rPr lang="en-US" dirty="0"/>
              <a:t> programming model (process or activity instances are dehydrated between remote invocations in order to conserve resources, and then rehydrated based on correlated responses). Senders typically determine what needs to be done, but rely on receivers to determine how to execute their instructions. This behavioral coupling can require providers to evolve (message formats, supported operations) in lockstep with changing consumer demands.</a:t>
            </a:r>
          </a:p>
          <a:p>
            <a:endParaRPr lang="en-US" b="1" dirty="0"/>
          </a:p>
          <a:p>
            <a:r>
              <a:rPr lang="en-US" b="1" dirty="0"/>
              <a:t>Event-oriented</a:t>
            </a:r>
          </a:p>
          <a:p>
            <a:r>
              <a:rPr lang="en-US" dirty="0"/>
              <a:t>Low temporal and behavioral coupling. Receivers determine both what needs to be done and how to do it based on the content of received messages. </a:t>
            </a:r>
            <a:r>
              <a:rPr lang="en-US" dirty="0" err="1"/>
              <a:t>Resumable</a:t>
            </a:r>
            <a:r>
              <a:rPr lang="en-US" dirty="0"/>
              <a:t> programming model: processes are suspended or dehydrated, waiting for events. Can be difficult to trace the execution path of an end-to-end transaction or activity. Exposing an </a:t>
            </a:r>
            <a:r>
              <a:rPr lang="en-US" i="1" dirty="0" err="1"/>
              <a:t>ExtinguishFire</a:t>
            </a:r>
            <a:r>
              <a:rPr lang="en-US" dirty="0"/>
              <a:t> operation is a command-oriented way of executing a business process; acting on </a:t>
            </a:r>
            <a:r>
              <a:rPr lang="en-US" i="1" dirty="0" err="1"/>
              <a:t>FireStarted</a:t>
            </a:r>
            <a:r>
              <a:rPr lang="en-US" dirty="0"/>
              <a:t> notifications an event-oriented approach.</a:t>
            </a:r>
          </a:p>
          <a:p>
            <a:endParaRPr lang="en-US" b="1" dirty="0"/>
          </a:p>
          <a:p>
            <a:r>
              <a:rPr lang="en-US" b="1" dirty="0"/>
              <a:t>Emergency services</a:t>
            </a:r>
          </a:p>
          <a:p>
            <a:r>
              <a:rPr lang="en-US" dirty="0"/>
              <a:t>So called because you tell them what happened, and they decide what to do, but if there’s no one to take your call, you’re hosed. Low </a:t>
            </a:r>
            <a:r>
              <a:rPr lang="en-US" dirty="0" err="1"/>
              <a:t>behavioural</a:t>
            </a:r>
            <a:r>
              <a:rPr lang="en-US" dirty="0"/>
              <a:t> coupling, which allows for the independent evolution of system components, but a degree of temporal coupling, impacting availability requirements of participants. Many </a:t>
            </a:r>
            <a:r>
              <a:rPr lang="en-US" dirty="0" err="1"/>
              <a:t>RESTful</a:t>
            </a:r>
            <a:r>
              <a:rPr lang="en-US" dirty="0"/>
              <a:t> solutions occupy this quadrant. URI-</a:t>
            </a:r>
            <a:r>
              <a:rPr lang="en-US" dirty="0" err="1"/>
              <a:t>templated</a:t>
            </a:r>
            <a:r>
              <a:rPr lang="en-US" dirty="0"/>
              <a:t> solutions have a higher degree of </a:t>
            </a:r>
            <a:r>
              <a:rPr lang="en-US" dirty="0" err="1"/>
              <a:t>behavioural</a:t>
            </a:r>
            <a:r>
              <a:rPr lang="en-US" dirty="0"/>
              <a:t> coupling than hypermedia-driven solutions (where servers constrain and guide what a client can do next, and determine how best to satisfy requests); client polling and caching can mitigate some of these temporal coupling issues.</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55</a:t>
            </a:fld>
            <a:endParaRPr lang="en-GB"/>
          </a:p>
        </p:txBody>
      </p:sp>
    </p:spTree>
    <p:extLst>
      <p:ext uri="{BB962C8B-B14F-4D97-AF65-F5344CB8AC3E}">
        <p14:creationId xmlns:p14="http://schemas.microsoft.com/office/powerpoint/2010/main" val="1098842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e7275df55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e7275df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Adrian points out that Continuous Delivery is now “table stakes” for digital companies. You can no longer beat the competition if you have a slow release schedule. We want to ship features as soon as they are done, done! Anything else is inventory waste.</a:t>
            </a:r>
            <a:endParaRPr/>
          </a:p>
          <a:p>
            <a:pPr marL="0" lvl="0" indent="0" algn="l" rtl="0">
              <a:spcBef>
                <a:spcPts val="0"/>
              </a:spcBef>
              <a:spcAft>
                <a:spcPts val="0"/>
              </a:spcAft>
              <a:buNone/>
            </a:pPr>
            <a:endParaRPr/>
          </a:p>
          <a:p>
            <a:pPr marL="0" lvl="0" indent="0" algn="l" rtl="0">
              <a:spcBef>
                <a:spcPts val="0"/>
              </a:spcBef>
              <a:spcAft>
                <a:spcPts val="0"/>
              </a:spcAft>
              <a:buNone/>
            </a:pPr>
            <a:r>
              <a:rPr lang="en-GB"/>
              <a:t>To achieve that, we are going to have to build microservices, once we get beyond a single “two-pizza” team</a:t>
            </a:r>
            <a:endParaRPr/>
          </a:p>
          <a:p>
            <a:pPr marL="0" lvl="0" indent="0" algn="l" rtl="0">
              <a:spcBef>
                <a:spcPts val="0"/>
              </a:spcBef>
              <a:spcAft>
                <a:spcPts val="0"/>
              </a:spcAft>
              <a:buNone/>
            </a:pPr>
            <a:endParaRPr/>
          </a:p>
          <a:p>
            <a:pPr marL="0" lvl="0" indent="0" algn="l" rtl="0">
              <a:spcBef>
                <a:spcPts val="0"/>
              </a:spcBef>
              <a:spcAft>
                <a:spcPts val="0"/>
              </a:spcAft>
              <a:buNone/>
            </a:pPr>
            <a:r>
              <a:rPr lang="en-GB"/>
              <a:t>Although microservices offer a range of benefits, the focus of this deck is how alignment with business capabilities gives us greater productivity, which is the justification for expenditure on the effort required to partition a system into microservices.</a:t>
            </a:r>
            <a:endParaRPr/>
          </a:p>
        </p:txBody>
      </p:sp>
    </p:spTree>
    <p:extLst>
      <p:ext uri="{BB962C8B-B14F-4D97-AF65-F5344CB8AC3E}">
        <p14:creationId xmlns:p14="http://schemas.microsoft.com/office/powerpoint/2010/main" val="546070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Messages 5m</a:t>
            </a:r>
          </a:p>
          <a:p>
            <a:endParaRPr lang="en-US" dirty="0"/>
          </a:p>
          <a:p>
            <a:r>
              <a:rPr lang="en-US" dirty="0"/>
              <a:t>- Two processes communicating need to copy the data between processes - usually as a stream of bytes. We need to break up this stream into discrete units so that we can tell when a message on the channel begins and ends. Otherwise we could not use competing consumers to read messages from the stream or publish to multiple subscribers</a:t>
            </a:r>
          </a:p>
          <a:p>
            <a:endParaRPr lang="en-US" dirty="0"/>
          </a:p>
          <a:p>
            <a:r>
              <a:rPr lang="en-US" dirty="0"/>
              <a:t>- A message has a header, how to process and a body, the content</a:t>
            </a:r>
          </a:p>
          <a:p>
            <a:endParaRPr lang="en-US" dirty="0"/>
          </a:p>
          <a:p>
            <a:r>
              <a:rPr lang="en-US" dirty="0"/>
              <a:t>- Three types: Command (invoke), Document (share data), Event (notify of change)</a:t>
            </a:r>
          </a:p>
          <a:p>
            <a:endParaRPr lang="en-US" dirty="0"/>
          </a:p>
          <a:p>
            <a:r>
              <a:rPr lang="en-US" dirty="0"/>
              <a:t>- The difference between event and document are that with document the emphasis on the content of the message, with an event the emphasis is on the occurrence itself.</a:t>
            </a:r>
          </a:p>
          <a:p>
            <a:endParaRPr lang="en-US" dirty="0"/>
          </a:p>
          <a:p>
            <a:r>
              <a:rPr lang="en-US" sz="1200" kern="1200" dirty="0">
                <a:solidFill>
                  <a:schemeClr val="tx1"/>
                </a:solidFill>
                <a:effectLst/>
                <a:latin typeface="+mn-lt"/>
                <a:ea typeface="+mn-ea"/>
                <a:cs typeface="+mn-cs"/>
              </a:rPr>
              <a:t>Message Intent: Command, Document, Event</a:t>
            </a:r>
            <a:endParaRPr lang="en-US" dirty="0">
              <a:effectLst/>
            </a:endParaRPr>
          </a:p>
          <a:p>
            <a:r>
              <a:rPr lang="en-US" sz="1200" kern="1200" dirty="0">
                <a:solidFill>
                  <a:schemeClr val="tx1"/>
                </a:solidFill>
                <a:effectLst/>
                <a:latin typeface="+mn-lt"/>
                <a:ea typeface="+mn-ea"/>
                <a:cs typeface="+mn-cs"/>
              </a:rPr>
              <a:t>Request-Reply: (Usually Command-Document), tends to use Return Address and Correlation Identifier</a:t>
            </a:r>
            <a:endParaRPr lang="en-US" dirty="0">
              <a:effectLst/>
            </a:endParaRPr>
          </a:p>
          <a:p>
            <a:pPr lvl="1"/>
            <a:r>
              <a:rPr lang="en-US" sz="1200" kern="1200" dirty="0">
                <a:solidFill>
                  <a:schemeClr val="tx1"/>
                </a:solidFill>
                <a:effectLst/>
                <a:latin typeface="+mn-lt"/>
                <a:ea typeface="+mn-ea"/>
                <a:cs typeface="+mn-cs"/>
              </a:rPr>
              <a:t>In essence RPC over messaging</a:t>
            </a:r>
            <a:endParaRPr lang="en-US" dirty="0">
              <a:effectLst/>
            </a:endParaRPr>
          </a:p>
          <a:p>
            <a:r>
              <a:rPr lang="en-US" sz="1200" kern="1200" dirty="0">
                <a:solidFill>
                  <a:schemeClr val="tx1"/>
                </a:solidFill>
                <a:effectLst/>
                <a:latin typeface="+mn-lt"/>
                <a:ea typeface="+mn-ea"/>
                <a:cs typeface="+mn-cs"/>
              </a:rPr>
              <a:t>Break a large message into pieces with Message Sequence</a:t>
            </a:r>
            <a:endParaRPr lang="en-US" dirty="0">
              <a:effectLst/>
            </a:endParaRPr>
          </a:p>
          <a:p>
            <a:r>
              <a:rPr lang="en-US" sz="1200" kern="1200" dirty="0">
                <a:solidFill>
                  <a:schemeClr val="tx1"/>
                </a:solidFill>
                <a:effectLst/>
                <a:latin typeface="+mn-lt"/>
                <a:ea typeface="+mn-ea"/>
                <a:cs typeface="+mn-cs"/>
              </a:rPr>
              <a:t>Slow messages: One way to deal with eventual consistency is to create a Message Expiry, and if a message is not delivered within a time-window delete or add to Dead Letter Queue</a:t>
            </a:r>
          </a:p>
          <a:p>
            <a:endParaRPr lang="en-US" sz="1200" kern="1200" dirty="0">
              <a:solidFill>
                <a:schemeClr val="tx1"/>
              </a:solidFill>
              <a:effectLst/>
              <a:latin typeface="+mn-lt"/>
              <a:ea typeface="+mn-ea"/>
              <a:cs typeface="+mn-cs"/>
            </a:endParaRPr>
          </a:p>
          <a:p>
            <a:r>
              <a:rPr lang="en-US" b="1" dirty="0">
                <a:effectLst/>
              </a:rPr>
              <a:t>Message</a:t>
            </a:r>
            <a:r>
              <a:rPr lang="en-US" dirty="0">
                <a:effectLst/>
              </a:rPr>
              <a:t>: An atomic packet of data transmitted on a  channel </a:t>
            </a:r>
          </a:p>
          <a:p>
            <a:r>
              <a:rPr lang="en-US" sz="1200" kern="1200" dirty="0">
                <a:solidFill>
                  <a:schemeClr val="tx1"/>
                </a:solidFill>
                <a:effectLst/>
                <a:latin typeface="+mn-lt"/>
                <a:ea typeface="+mn-ea"/>
                <a:cs typeface="+mn-cs"/>
              </a:rPr>
              <a:t>Messaging transmits discrete units of data by marshalling the data from the sender and </a:t>
            </a:r>
            <a:r>
              <a:rPr lang="en-US" sz="1200" kern="1200" dirty="0" err="1">
                <a:solidFill>
                  <a:schemeClr val="tx1"/>
                </a:solidFill>
                <a:effectLst/>
                <a:latin typeface="+mn-lt"/>
                <a:ea typeface="+mn-ea"/>
                <a:cs typeface="+mn-cs"/>
              </a:rPr>
              <a:t>unmarshalling</a:t>
            </a:r>
            <a:r>
              <a:rPr lang="en-US" sz="1200" kern="1200" dirty="0">
                <a:solidFill>
                  <a:schemeClr val="tx1"/>
                </a:solidFill>
                <a:effectLst/>
                <a:latin typeface="+mn-lt"/>
                <a:ea typeface="+mn-ea"/>
                <a:cs typeface="+mn-cs"/>
              </a:rPr>
              <a:t> it in the receiver so that the receiver has its own local copy.</a:t>
            </a:r>
            <a:endParaRPr lang="en-US" dirty="0"/>
          </a:p>
          <a:p>
            <a:r>
              <a:rPr lang="en-US" sz="1200" kern="1200" dirty="0">
                <a:solidFill>
                  <a:schemeClr val="tx1"/>
                </a:solidFill>
                <a:effectLst/>
                <a:latin typeface="+mn-lt"/>
                <a:ea typeface="+mn-ea"/>
                <a:cs typeface="+mn-cs"/>
              </a:rPr>
              <a:t>Data to be sent must be converted into one of more messages that can be sent</a:t>
            </a:r>
            <a:endParaRPr lang="en-US" dirty="0"/>
          </a:p>
          <a:p>
            <a:r>
              <a:rPr lang="en-US" sz="1200" kern="1200" dirty="0">
                <a:solidFill>
                  <a:schemeClr val="tx1"/>
                </a:solidFill>
                <a:effectLst/>
                <a:latin typeface="+mn-lt"/>
                <a:ea typeface="+mn-ea"/>
                <a:cs typeface="+mn-cs"/>
              </a:rPr>
              <a:t>A message has two basic parts: header (metadata used by the messaging system); body (the payload used by the receiver).</a:t>
            </a:r>
            <a:endParaRPr lang="en-US" dirty="0"/>
          </a:p>
          <a:p>
            <a:r>
              <a:rPr lang="en-US" sz="1200" kern="1200" dirty="0">
                <a:solidFill>
                  <a:schemeClr val="tx1"/>
                </a:solidFill>
                <a:effectLst/>
                <a:latin typeface="+mn-lt"/>
                <a:ea typeface="+mn-ea"/>
                <a:cs typeface="+mn-cs"/>
              </a:rPr>
              <a:t>Command Message: Invoke a procedure in another application</a:t>
            </a:r>
            <a:endParaRPr lang="en-US" dirty="0"/>
          </a:p>
          <a:p>
            <a:r>
              <a:rPr lang="en-US" sz="1200" kern="1200" dirty="0">
                <a:solidFill>
                  <a:schemeClr val="tx1"/>
                </a:solidFill>
                <a:effectLst/>
                <a:latin typeface="+mn-lt"/>
                <a:ea typeface="+mn-ea"/>
                <a:cs typeface="+mn-cs"/>
              </a:rPr>
              <a:t>Document Message: Pass data to another application</a:t>
            </a:r>
            <a:endParaRPr lang="en-US" dirty="0"/>
          </a:p>
          <a:p>
            <a:r>
              <a:rPr lang="en-US" sz="1200" kern="1200" dirty="0">
                <a:solidFill>
                  <a:schemeClr val="tx1"/>
                </a:solidFill>
                <a:effectLst/>
                <a:latin typeface="+mn-lt"/>
                <a:ea typeface="+mn-ea"/>
                <a:cs typeface="+mn-cs"/>
              </a:rPr>
              <a:t>Event Message: Notify another application about a change</a:t>
            </a:r>
            <a:endParaRPr lang="en-US" dirty="0"/>
          </a:p>
          <a:p>
            <a:r>
              <a:rPr lang="en-US" sz="1200" kern="1200" dirty="0">
                <a:solidFill>
                  <a:schemeClr val="tx1"/>
                </a:solidFill>
                <a:effectLst/>
                <a:latin typeface="+mn-lt"/>
                <a:ea typeface="+mn-ea"/>
                <a:cs typeface="+mn-cs"/>
              </a:rPr>
              <a:t>Request-Reply: The sender expects a reply</a:t>
            </a:r>
            <a:endParaRPr lang="en-US" dirty="0"/>
          </a:p>
          <a:p>
            <a:r>
              <a:rPr lang="en-US" sz="1200" kern="1200" dirty="0">
                <a:solidFill>
                  <a:schemeClr val="tx1"/>
                </a:solidFill>
                <a:effectLst/>
                <a:latin typeface="+mn-lt"/>
                <a:ea typeface="+mn-ea"/>
                <a:cs typeface="+mn-cs"/>
              </a:rPr>
              <a:t>Message Sequence: Split a message into parts; receive before Message Expiration</a:t>
            </a:r>
            <a:endParaRPr lang="en-US" dirty="0"/>
          </a:p>
          <a:p>
            <a:r>
              <a:rPr lang="en-US" sz="1200" kern="1200" dirty="0">
                <a:solidFill>
                  <a:schemeClr val="tx1"/>
                </a:solidFill>
                <a:effectLst/>
                <a:latin typeface="+mn-lt"/>
                <a:ea typeface="+mn-ea"/>
                <a:cs typeface="+mn-cs"/>
              </a:rPr>
              <a:t>Canonical Data Format: The body format to be understood by producer and consumer</a:t>
            </a:r>
            <a:endParaRPr lang="en-US" dirty="0"/>
          </a:p>
          <a:p>
            <a:endParaRPr lang="en-US" dirty="0">
              <a:effectLst/>
            </a:endParaRPr>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874780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Command Message</a:t>
            </a:r>
            <a:r>
              <a:rPr lang="en-US" sz="1200" kern="1200" dirty="0">
                <a:solidFill>
                  <a:schemeClr val="tx1"/>
                </a:solidFill>
                <a:effectLst/>
                <a:latin typeface="+mn-lt"/>
                <a:ea typeface="+mn-ea"/>
                <a:cs typeface="+mn-cs"/>
              </a:rPr>
              <a:t>: Use a Command Message to reliably invoke a procedure in another application. The advantage o   f Remote Procedure Invocation is that it’s synchronous, so the call is performed immediately while the caller’s thread blocks. But that’s also a disadvantage. If the call cannot be executed immediately— either because the network is down or because the remote process isn’t running and listening— then the call doesn’t work. If the call were asynchronous, it could keep trying until the procedure in the remote application is successfully invoked. There’s a well-established pattern for encapsulating a request as an object. The Command pattern [</a:t>
            </a:r>
            <a:r>
              <a:rPr lang="en-US" sz="1200" kern="1200" dirty="0" err="1">
                <a:solidFill>
                  <a:schemeClr val="tx1"/>
                </a:solidFill>
                <a:effectLst/>
                <a:latin typeface="+mn-lt"/>
                <a:ea typeface="+mn-ea"/>
                <a:cs typeface="+mn-cs"/>
              </a:rPr>
              <a:t>GoF</a:t>
            </a:r>
            <a:r>
              <a:rPr lang="en-US" sz="1200" kern="1200" dirty="0">
                <a:solidFill>
                  <a:schemeClr val="tx1"/>
                </a:solidFill>
                <a:effectLst/>
                <a:latin typeface="+mn-lt"/>
                <a:ea typeface="+mn-ea"/>
                <a:cs typeface="+mn-cs"/>
              </a:rPr>
              <a:t>] shows how to turn a request into an object that can be stored and passed around. If this object were a message, then it could be stored in and passed around through a Message Channel (60). Likewise, the command’s state (such as method parameters) can be stored in the message’s state. Usually sent over a Point-to-Point channel as there is only one consumer.</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11136795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Document Message</a:t>
            </a:r>
            <a:r>
              <a:rPr lang="en-US" dirty="0"/>
              <a:t>: Use a Document Message to reliably transfer a data structure between applications. Whereas a Command Message tells the receiver to invoke certain behavior, a Document Message just passes data and lets the receiver decide what, if anything, to do with the data. The data is a single unit of data, a single object or data structure that may decompose into smaller units. Guaranteed Messaging may be appropriate, but not Message Expiration.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116834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Event Message</a:t>
            </a:r>
            <a:r>
              <a:rPr lang="en-US" dirty="0">
                <a:effectLst/>
              </a:rPr>
              <a:t>: Several applications would like to use event notification to coordinate their actions and would like to use Messaging (53) to communicate those events. Use an Event Message for reliable, asynchronous event notification between applications. The difference between an Event Message and a Document Message (147) is a matter of timing and content. An event’s contents are typically less important. Many events even have an empty message body; their mere occurrence tells the observer to react. An event’s timing is very important; the subject should issue an event as soon as a change occurs, and the observer should process it quickly while it’s still relevant.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8528017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pref</a:t>
            </a:r>
            <a:r>
              <a:rPr lang="en-US" baseline="0" dirty="0"/>
              <a:t>er and event to a command when integrating.</a:t>
            </a:r>
          </a:p>
          <a:p>
            <a:endParaRPr lang="en-US" baseline="0" dirty="0"/>
          </a:p>
          <a:p>
            <a:r>
              <a:rPr lang="en-US" baseline="0" dirty="0"/>
              <a:t>A Command says: Do this thing i.e. Make me a cup of tea. This works if the client is there, I will get a cup of tea, but if the client is not I must have used some middleware in the runtime to guarantee at least once delivery. You might also refuse me, perhaps you are busy.</a:t>
            </a:r>
          </a:p>
          <a:p>
            <a:r>
              <a:rPr lang="en-US" baseline="0" dirty="0"/>
              <a:t>An Event says: Here is the state I am in. Can you help? We are open here to anyone handling it. I don’t care who gets me tea, I just want tea. Some potential tea bringers may be busy, but another one might bring me tea.</a:t>
            </a:r>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62</a:t>
            </a:fld>
            <a:endParaRPr lang="en-GB"/>
          </a:p>
        </p:txBody>
      </p:sp>
    </p:spTree>
    <p:extLst>
      <p:ext uri="{BB962C8B-B14F-4D97-AF65-F5344CB8AC3E}">
        <p14:creationId xmlns:p14="http://schemas.microsoft.com/office/powerpoint/2010/main" val="33546257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Request-Reply</a:t>
            </a:r>
            <a:r>
              <a:rPr lang="en-US" sz="1200" kern="1200" dirty="0">
                <a:solidFill>
                  <a:schemeClr val="tx1"/>
                </a:solidFill>
                <a:effectLst/>
                <a:latin typeface="+mn-lt"/>
                <a:ea typeface="+mn-ea"/>
                <a:cs typeface="+mn-cs"/>
              </a:rPr>
              <a:t>: When an application sends a message, how can it get a response from the receiver? Send a pair of Request-Reply messages, each on its own channel.</a:t>
            </a:r>
            <a:endParaRPr lang="en-US" dirty="0">
              <a:effectLst/>
            </a:endParaRPr>
          </a:p>
          <a:p>
            <a:r>
              <a:rPr lang="en-US" sz="1200" kern="1200" dirty="0">
                <a:solidFill>
                  <a:schemeClr val="tx1"/>
                </a:solidFill>
                <a:effectLst/>
                <a:latin typeface="+mn-lt"/>
                <a:ea typeface="+mn-ea"/>
                <a:cs typeface="+mn-cs"/>
              </a:rPr>
              <a:t>Synchronous Block: Sender blocks whilst polling for reply. Simple to implement, lower reliability, ties up thread waiting for response</a:t>
            </a:r>
            <a:endParaRPr lang="en-US" dirty="0"/>
          </a:p>
          <a:p>
            <a:r>
              <a:rPr lang="en-US" sz="1200" kern="1200" dirty="0">
                <a:solidFill>
                  <a:schemeClr val="tx1"/>
                </a:solidFill>
                <a:effectLst/>
                <a:latin typeface="+mn-lt"/>
                <a:ea typeface="+mn-ea"/>
                <a:cs typeface="+mn-cs"/>
              </a:rPr>
              <a:t>Asynchronous Callback: A separate thread listens for reply messages. Harder to implement for timing issues, more reliable, removes temporal coupling and resource wastage</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1023611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Message needs Reply Address, must have Correlation Identifier to sender and receiver</a:t>
            </a:r>
            <a:endParaRPr lang="en-US" dirty="0"/>
          </a:p>
          <a:p>
            <a:r>
              <a:rPr lang="en-US" sz="1200" b="1" kern="1200" dirty="0">
                <a:solidFill>
                  <a:schemeClr val="tx1"/>
                </a:solidFill>
                <a:effectLst/>
                <a:latin typeface="+mn-lt"/>
                <a:ea typeface="+mn-ea"/>
                <a:cs typeface="+mn-cs"/>
              </a:rPr>
              <a:t>Return Address</a:t>
            </a:r>
            <a:r>
              <a:rPr lang="en-US" sz="1200" kern="1200" dirty="0">
                <a:solidFill>
                  <a:schemeClr val="tx1"/>
                </a:solidFill>
                <a:effectLst/>
                <a:latin typeface="+mn-lt"/>
                <a:ea typeface="+mn-ea"/>
                <a:cs typeface="+mn-cs"/>
              </a:rPr>
              <a:t>: The request message should contain a Return Address that indicates where to send the reply message. Makes it easier to change than hard-coding response channel into receiver</a:t>
            </a:r>
            <a:endParaRPr lang="en-US" dirty="0"/>
          </a:p>
          <a:p>
            <a:r>
              <a:rPr lang="en-US" b="1" dirty="0">
                <a:effectLst/>
              </a:rPr>
              <a:t>Correlation Identifier:</a:t>
            </a:r>
            <a:r>
              <a:rPr lang="en-US" dirty="0"/>
              <a:t> Each reply message should contain a Correlation Identifier, a unique identifier that indicates which request message this reply is for. This is how a Correlation Identifier works: When the requestor creates a request message, it assigns the request a request ID— an identifier that is different from those for all other currently outstanding requests, that is, requests that do not yet have replies. When the replier processes the request, it saves the request ID and adds that ID to the reply as a correlation ID. When the requestor processes the reply, it uses the correlation ID to know which request the reply is for. This is called a Correlation Identifier because of the way the caller uses the identifier to correlate (i.e., match; show the relationship) each reply to the request that caused it.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16509659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Message Sequence:</a:t>
            </a:r>
            <a:r>
              <a:rPr lang="en-US" dirty="0">
                <a:effectLst/>
              </a:rPr>
              <a:t> Whenever a large set of data needs to be broken into message-size chunks, send the data as a Message Sequence and mark each </a:t>
            </a:r>
          </a:p>
          <a:p>
            <a:r>
              <a:rPr lang="en-US" dirty="0"/>
              <a:t>The three Message Sequence identification fields are as follows.  </a:t>
            </a:r>
          </a:p>
          <a:p>
            <a:r>
              <a:rPr lang="en-US" sz="1200" kern="1200" dirty="0">
                <a:solidFill>
                  <a:schemeClr val="tx1"/>
                </a:solidFill>
                <a:effectLst/>
                <a:latin typeface="+mn-lt"/>
                <a:ea typeface="+mn-ea"/>
                <a:cs typeface="+mn-cs"/>
              </a:rPr>
              <a:t>Sequence identifier— Distinguishes this cluster of messages from others. </a:t>
            </a:r>
            <a:endParaRPr lang="en-US" dirty="0"/>
          </a:p>
          <a:p>
            <a:r>
              <a:rPr lang="en-US" sz="1200" kern="1200" dirty="0">
                <a:solidFill>
                  <a:schemeClr val="tx1"/>
                </a:solidFill>
                <a:effectLst/>
                <a:latin typeface="+mn-lt"/>
                <a:ea typeface="+mn-ea"/>
                <a:cs typeface="+mn-cs"/>
              </a:rPr>
              <a:t>Position identifier— Uniquely identifies and sequentially orders each message in a sequence. </a:t>
            </a:r>
            <a:endParaRPr lang="en-US" dirty="0"/>
          </a:p>
          <a:p>
            <a:r>
              <a:rPr lang="en-US" sz="1200" kern="1200" dirty="0">
                <a:solidFill>
                  <a:schemeClr val="tx1"/>
                </a:solidFill>
                <a:effectLst/>
                <a:latin typeface="+mn-lt"/>
                <a:ea typeface="+mn-ea"/>
                <a:cs typeface="+mn-cs"/>
              </a:rPr>
              <a:t>Size or End indicator— Specifies the number of messages in the cluster or marks the last message in the cluster (whose position identifier then specifies</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1404210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Message Expiration</a:t>
            </a:r>
            <a:r>
              <a:rPr lang="en-US" sz="1200" kern="1200" dirty="0">
                <a:solidFill>
                  <a:schemeClr val="tx1"/>
                </a:solidFill>
                <a:effectLst/>
                <a:latin typeface="+mn-lt"/>
                <a:ea typeface="+mn-ea"/>
                <a:cs typeface="+mn-cs"/>
              </a:rPr>
              <a:t>: Message Expiration to specify a time limit for how long the message is viable.</a:t>
            </a:r>
            <a:endParaRPr lang="en-US" dirty="0">
              <a:effectLst/>
            </a:endParaRPr>
          </a:p>
          <a:p>
            <a:r>
              <a:rPr lang="en-US" sz="1200" b="1" kern="1200" dirty="0">
                <a:solidFill>
                  <a:schemeClr val="tx1"/>
                </a:solidFill>
                <a:effectLst/>
                <a:latin typeface="+mn-lt"/>
                <a:ea typeface="+mn-ea"/>
                <a:cs typeface="+mn-cs"/>
              </a:rPr>
              <a:t>Format Indicator:</a:t>
            </a:r>
            <a:r>
              <a:rPr lang="en-US" dirty="0"/>
              <a:t> </a:t>
            </a:r>
            <a:r>
              <a:rPr lang="en-US" sz="1200" kern="1200" dirty="0">
                <a:solidFill>
                  <a:schemeClr val="tx1"/>
                </a:solidFill>
                <a:effectLst/>
                <a:latin typeface="+mn-lt"/>
                <a:ea typeface="+mn-ea"/>
                <a:cs typeface="+mn-cs"/>
              </a:rPr>
              <a:t>How can a message’s data format be designed to allow for possible future changes? Design a data format that includes a Format Indicator so that the message specifies what format it is using.</a:t>
            </a:r>
            <a:r>
              <a:rPr lang="en-US" dirty="0"/>
              <a:t> </a:t>
            </a:r>
          </a:p>
          <a:p>
            <a:r>
              <a:rPr lang="en-US" sz="1200" kern="1200" dirty="0">
                <a:solidFill>
                  <a:schemeClr val="tx1"/>
                </a:solidFill>
                <a:effectLst/>
                <a:latin typeface="+mn-lt"/>
                <a:ea typeface="+mn-ea"/>
                <a:cs typeface="+mn-cs"/>
              </a:rPr>
              <a:t>Version Number— A number or string that uniquely identifies the format. Both the sender and receiver must agree on which format is designated by a particular indicator. The advantage of this approach is that the sender and receiver do not have to agree on a shared repository for format descriptors, but the drawback is that each must know what descriptor is indicated and where to access it. </a:t>
            </a:r>
            <a:endParaRPr lang="en-US" dirty="0"/>
          </a:p>
          <a:p>
            <a:r>
              <a:rPr lang="en-US" sz="1200" kern="1200" dirty="0">
                <a:solidFill>
                  <a:schemeClr val="tx1"/>
                </a:solidFill>
                <a:effectLst/>
                <a:latin typeface="+mn-lt"/>
                <a:ea typeface="+mn-ea"/>
                <a:cs typeface="+mn-cs"/>
              </a:rPr>
              <a:t>Foreign Key— A unique ID— such as a filename, a database row key, a home primary key, or an Internet URL— that specifies a format document. The sender and receiver must agree on the mapping of keys to documents and the format of the schema document. The advantage of this approach is that the foreign key is very compact and can point to a detailed data format description in a shared repository. The main drawback lies in the fact that each messaging participant has to retrieve the format document from a potentially remote resource.</a:t>
            </a:r>
            <a:endParaRPr lang="en-US" dirty="0"/>
          </a:p>
          <a:p>
            <a:r>
              <a:rPr lang="en-US" sz="1200" kern="1200" dirty="0">
                <a:solidFill>
                  <a:schemeClr val="tx1"/>
                </a:solidFill>
                <a:effectLst/>
                <a:latin typeface="+mn-lt"/>
                <a:ea typeface="+mn-ea"/>
                <a:cs typeface="+mn-cs"/>
              </a:rPr>
              <a:t>Format Document— A schema that describes the data format. The schema document does not have to be retrieved via a foreign key or inferred from a version number; it is embedded in the message. The sender and the receiver must agree on the format of the schema. The advantage of this alternative is that messages are self-contained. However, message traffic increases because each message carries format information that rarely changes.</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21411444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 Channels #</a:t>
            </a:r>
          </a:p>
          <a:p>
            <a:pPr marL="171450" indent="-171450">
              <a:buFontTx/>
              <a:buChar char="-"/>
            </a:pPr>
            <a:endParaRPr lang="en-US" dirty="0"/>
          </a:p>
          <a:p>
            <a:pPr marL="171450" indent="-171450">
              <a:buFontTx/>
              <a:buChar char="-"/>
            </a:pPr>
            <a:r>
              <a:rPr lang="en-US" dirty="0"/>
              <a:t>A producer and a consumer communicate via a channel. A producer sends to a particular channel and a consumer reads from a particular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When we talk about messaging patterns, a channel is a logical view of the system not a physical one.</a:t>
            </a:r>
          </a:p>
          <a:p>
            <a:pPr marL="171450" indent="-171450">
              <a:buFontTx/>
              <a:buChar char="-"/>
            </a:pPr>
            <a:endParaRPr lang="en-US" dirty="0"/>
          </a:p>
          <a:p>
            <a:pPr marL="171450" indent="-171450">
              <a:buFontTx/>
              <a:buChar char="-"/>
            </a:pPr>
            <a:r>
              <a:rPr lang="en-US" dirty="0"/>
              <a:t>It is the virtual pipe down which messages flow.</a:t>
            </a:r>
          </a:p>
          <a:p>
            <a:pPr marL="171450" indent="-171450">
              <a:buFontTx/>
              <a:buChar char="-"/>
            </a:pPr>
            <a:endParaRPr lang="en-US" dirty="0"/>
          </a:p>
          <a:p>
            <a:pPr marL="171450" indent="-171450">
              <a:buFontTx/>
              <a:buChar char="-"/>
            </a:pPr>
            <a:r>
              <a:rPr lang="en-US" dirty="0"/>
              <a:t>Because the pipe is virtual, it's presence is just a logical address to which messages can be sent, and from which they can be received: this may be called a topic or a routing key, depending on the middleware.</a:t>
            </a:r>
          </a:p>
          <a:p>
            <a:pPr marL="171450" indent="-171450">
              <a:buFontTx/>
              <a:buChar char="-"/>
            </a:pPr>
            <a:endParaRPr lang="en-US" dirty="0"/>
          </a:p>
          <a:p>
            <a:pPr marL="171450" indent="-171450">
              <a:buFontTx/>
              <a:buChar char="-"/>
            </a:pPr>
            <a:r>
              <a:rPr lang="en-US" dirty="0"/>
              <a:t>Different Message Oriented Middleware solutions may provide different physical implementations of channels, such as whether messages are stored on in memory, on sender and receiver, or in a distributed database. </a:t>
            </a:r>
          </a:p>
          <a:p>
            <a:pPr marL="171450" indent="-171450">
              <a:buFontTx/>
              <a:buChar char="-"/>
            </a:pPr>
            <a:endParaRPr lang="en-US" dirty="0"/>
          </a:p>
          <a:p>
            <a:pPr marL="171450" indent="-171450">
              <a:buFontTx/>
              <a:buChar char="-"/>
            </a:pPr>
            <a:r>
              <a:rPr lang="en-US" dirty="0"/>
              <a:t>These details are hidden from producer and consumer who only need to know how to address a channel</a:t>
            </a:r>
          </a:p>
          <a:p>
            <a:pPr marL="171450" indent="-171450">
              <a:buFontTx/>
              <a:buChar char="-"/>
            </a:pPr>
            <a:endParaRPr lang="en-US" dirty="0"/>
          </a:p>
          <a:p>
            <a:pPr marL="171450" indent="-171450">
              <a:buFontTx/>
              <a:buChar char="-"/>
            </a:pPr>
            <a:r>
              <a:rPr lang="en-US" dirty="0"/>
              <a:t>A channel is one-way -- we don't want to consume our own messages. For bi-directional messaging we use two channels, one for the request, and one for the reply (the reply channel is usually communicated by the sender)</a:t>
            </a:r>
          </a:p>
          <a:p>
            <a:pPr marL="171450" indent="-171450">
              <a:buFontTx/>
              <a:buChar char="-"/>
            </a:pPr>
            <a:endParaRPr lang="en-US" dirty="0"/>
          </a:p>
          <a:p>
            <a:pPr marL="171450" indent="-171450">
              <a:buFontTx/>
              <a:buChar char="-"/>
            </a:pPr>
            <a:r>
              <a:rPr lang="en-US" dirty="0"/>
              <a:t>Messaging is  one-to-one (Point-to-point Channel) or one to many (Publish-Subscribe Channel)</a:t>
            </a:r>
          </a:p>
          <a:p>
            <a:pPr marL="171450" indent="-171450">
              <a:buFontTx/>
              <a:buChar char="-"/>
            </a:pPr>
            <a:endParaRPr lang="en-US" dirty="0"/>
          </a:p>
          <a:p>
            <a:pPr marL="171450" indent="-171450">
              <a:buFontTx/>
              <a:buChar char="-"/>
            </a:pPr>
            <a:endParaRPr lang="en-US" dirty="0"/>
          </a:p>
          <a:p>
            <a:pPr marL="171450" indent="-171450">
              <a:buFontTx/>
              <a:buChar char="-"/>
            </a:pPr>
            <a:r>
              <a:rPr lang="en-US" dirty="0"/>
              <a:t>A messaging system is not implemented as a bucket. A receiver knows what type of information it wants, and the sender can identify what it is.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325128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5e7275df5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5e7275d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Monoliths suffer when an organization grows to many teams. Each team has its own backlog, and to avoid contention with other teams changes will branch the repository. When they wish to release, they need to agree with other teams that they will release on a given date, and merge their branch in. Frequently this collides with other teams release schedules, and rather than queue behind each other, they go together. This is because the teams in the rear will have to merge any upstream changes and regression test, before they can release, so to avoid this cost they tend to jump onto the release.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Once all the teams that will join the release are lined up, they merge into the master branch. We then resolve all the conflicts.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More features means more bugs, means greater cost and schedule overruns. If we assume a 30% rework cost, then 30% of 10 days development is 3 days overrun, of 2 days is ½ day.</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must then re-test everything because we have merged potentially incompatible changes.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All the teams now wait on any fixes, even if they belong to another team.</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We may be able to drop their changes safely, due to a feature switch, but this can be difficult where they have database changes (a monolith has a shared schema).</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Eventually, everyone is ready and we can release, but typically this process takes a couple of weeks. It distracts teams from day-to-day work. </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Rollback is also complicated, because we force everyone out. Feature switches and ‘no rollback only roll forward’ become frequent issues.</a:t>
            </a: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359234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Point-to-Point Channel #</a:t>
            </a:r>
          </a:p>
          <a:p>
            <a:endParaRPr lang="en-US" b="1" dirty="0"/>
          </a:p>
          <a:p>
            <a:r>
              <a:rPr lang="en-US" b="1" dirty="0"/>
              <a:t>With a Point-to-Point Channel only one consumer receives any message. If the channel has multiple consumers, the channel ensures that only one of them succeeds, so the receivers do not have to coordinate with each other.</a:t>
            </a:r>
          </a:p>
          <a:p>
            <a:endParaRPr lang="en-US" b="1" dirty="0"/>
          </a:p>
          <a:p>
            <a:r>
              <a:rPr lang="en-US" b="1" dirty="0"/>
              <a:t>The channel typically locks a message, either until the locking consumer acks or </a:t>
            </a:r>
            <a:r>
              <a:rPr lang="en-US" b="1" dirty="0" err="1"/>
              <a:t>nacks</a:t>
            </a:r>
            <a:r>
              <a:rPr lang="en-US" b="1" dirty="0"/>
              <a:t> it, or until the consumer times out on responding and the message is made available again.</a:t>
            </a:r>
          </a:p>
          <a:p>
            <a:endParaRPr lang="en-US" b="1" dirty="0"/>
          </a:p>
          <a:p>
            <a:r>
              <a:rPr lang="en-US" b="1" dirty="0"/>
              <a:t>If the message is </a:t>
            </a:r>
            <a:r>
              <a:rPr lang="en-US" b="1" dirty="0" err="1"/>
              <a:t>acked</a:t>
            </a:r>
            <a:r>
              <a:rPr lang="en-US" b="1" dirty="0"/>
              <a:t>, it is deleted from the queue.</a:t>
            </a:r>
          </a:p>
          <a:p>
            <a:endParaRPr lang="en-US" b="1" dirty="0"/>
          </a:p>
          <a:p>
            <a:r>
              <a:rPr lang="en-US" b="1" dirty="0"/>
              <a:t>Whilst the message is locked, other consumers read past the locked message.</a:t>
            </a:r>
          </a:p>
          <a:p>
            <a:endParaRPr lang="en-US" b="1" dirty="0"/>
          </a:p>
          <a:p>
            <a:r>
              <a:rPr lang="en-US" b="1" dirty="0"/>
              <a:t>Thus the application can scale out by having multiple consumers receive messages concurrently, but only a single consumer receives any one message.</a:t>
            </a:r>
          </a:p>
          <a:p>
            <a:endParaRPr lang="en-US" b="1" dirty="0"/>
          </a:p>
          <a:p>
            <a:r>
              <a:rPr lang="en-US" b="1" dirty="0"/>
              <a:t>If the channel chooses to return messages to the channel following a timeout, consumers may have to be prepared to receive duplicate messages, or abandon processing messages, before they time out.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809207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Datatype Channel #</a:t>
            </a:r>
          </a:p>
          <a:p>
            <a:endParaRPr lang="en-US" dirty="0"/>
          </a:p>
          <a:p>
            <a:r>
              <a:rPr lang="en-US" dirty="0"/>
              <a:t>When a producer sends a message, how does the consumer know how to process it?</a:t>
            </a:r>
          </a:p>
          <a:p>
            <a:endParaRPr lang="en-US" dirty="0"/>
          </a:p>
          <a:p>
            <a:r>
              <a:rPr lang="en-US" dirty="0"/>
              <a:t>How does it know what the schema of the message body is, in order to deserialize the content and act upon it?</a:t>
            </a:r>
          </a:p>
          <a:p>
            <a:endParaRPr lang="en-US" dirty="0"/>
          </a:p>
          <a:p>
            <a:r>
              <a:rPr lang="en-US" dirty="0"/>
              <a:t>We can use a separate channel for each separate message schema, so that all messages on a particular channel share the same schema.</a:t>
            </a:r>
          </a:p>
          <a:p>
            <a:endParaRPr lang="en-US" dirty="0"/>
          </a:p>
          <a:p>
            <a:r>
              <a:rPr lang="en-US" dirty="0"/>
              <a:t>The producer, knowing what type the message is, publishes to an appropriate channel serializing the data to the message body.</a:t>
            </a:r>
          </a:p>
          <a:p>
            <a:endParaRPr lang="en-US" dirty="0"/>
          </a:p>
          <a:p>
            <a:r>
              <a:rPr lang="en-US" dirty="0"/>
              <a:t>The consumer, knowing what channel the message was received on, will know what its type is, and can deserialize the message body.</a:t>
            </a:r>
          </a:p>
          <a:p>
            <a:endParaRPr lang="en-US" dirty="0"/>
          </a:p>
          <a:p>
            <a:r>
              <a:rPr lang="en-US" dirty="0"/>
              <a:t>If a Datatype channel is not used, then the consumer will need to inspect the message to determine the type, using metadata in the message header or body, and then lookup how de-serialize messages of that type, before routing them to code that knows how to handle them.</a:t>
            </a:r>
          </a:p>
          <a:p>
            <a:endParaRPr lang="en-US" dirty="0"/>
          </a:p>
          <a:p>
            <a:r>
              <a:rPr lang="en-US" dirty="0"/>
              <a:t>This is unneeded complexity if a separate channel can be used.</a:t>
            </a:r>
          </a:p>
          <a:p>
            <a:endParaRPr lang="en-US" dirty="0"/>
          </a:p>
          <a:p>
            <a:r>
              <a:rPr lang="en-US" dirty="0"/>
              <a:t>The reason not to use a datatype channel is where there are messages that need to be processed in sequence but the messages have different schemas and they cannot be unified under a single schema.</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18759375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Publish-Subscribe Channel #</a:t>
            </a:r>
          </a:p>
          <a:p>
            <a:endParaRPr lang="en-US" dirty="0"/>
          </a:p>
          <a:p>
            <a:r>
              <a:rPr lang="en-US" dirty="0"/>
              <a:t>If in a point-to-point channel only one consumer receives a message, how do I broadcast a message so that many consumers receive the same message?</a:t>
            </a:r>
          </a:p>
          <a:p>
            <a:endParaRPr lang="en-US" dirty="0"/>
          </a:p>
          <a:p>
            <a:r>
              <a:rPr lang="en-US" dirty="0"/>
              <a:t>Publish the message on a Publish-Subscribe Channel, which delivers a copy of a particular message to each consumer.</a:t>
            </a:r>
          </a:p>
          <a:p>
            <a:endParaRPr lang="en-US" dirty="0"/>
          </a:p>
          <a:p>
            <a:r>
              <a:rPr lang="en-US" dirty="0"/>
              <a:t>A Publish-Subscribe Channel has a publisher who sends a message to one input channel which is then replicated onto many output channels, each belonging to a separate subscriber.</a:t>
            </a:r>
          </a:p>
          <a:p>
            <a:endParaRPr lang="en-US" dirty="0"/>
          </a:p>
          <a:p>
            <a:r>
              <a:rPr lang="en-US" dirty="0"/>
              <a:t>When an event is published into the channel, the Publish-Subscribe Channel delivers a copy of the message to each of the output channels.</a:t>
            </a:r>
          </a:p>
          <a:p>
            <a:endParaRPr lang="en-US" dirty="0"/>
          </a:p>
          <a:p>
            <a:r>
              <a:rPr lang="en-US" dirty="0"/>
              <a:t>Each output channel functions much as a point-to-point channel. On any output channel, a consumer is only allowed to receive a message once. The middleware must use locking and read past to ensure that with multiple listeners, only one listener consumes the message.</a:t>
            </a:r>
          </a:p>
          <a:p>
            <a:endParaRPr lang="en-US" dirty="0"/>
          </a:p>
          <a:p>
            <a:r>
              <a:rPr lang="en-US" dirty="0"/>
              <a:t>Publish-subscribe allows eavesdropping on a message; a firehose of all channels can act like a message store.</a:t>
            </a:r>
          </a:p>
          <a:p>
            <a:endParaRPr lang="en-US" dirty="0"/>
          </a:p>
          <a:p>
            <a:r>
              <a:rPr lang="en-US" dirty="0"/>
              <a:t>A message may be sent by one publisher and consumed separately by many consumers via a router, which we discuss later. Both the channel and router based approach are often short-handed as publish-subscribe.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15187502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Dead Letter Channel #</a:t>
            </a:r>
          </a:p>
          <a:p>
            <a:endParaRPr lang="en-US" dirty="0"/>
          </a:p>
          <a:p>
            <a:r>
              <a:rPr lang="en-US" dirty="0"/>
              <a:t>What does the middleware do with a message a publisher sends, that it cannot deliver to the intended channel?</a:t>
            </a:r>
          </a:p>
          <a:p>
            <a:endParaRPr lang="en-US" dirty="0"/>
          </a:p>
          <a:p>
            <a:r>
              <a:rPr lang="en-US" dirty="0"/>
              <a:t>It may choose to move the message onto a Dead Letter Channel, which can later be reviewed by the operator. Often, the middleware will attempt redelivery of the message to channel a number of times, before it moves it to a dead letter channel.</a:t>
            </a:r>
          </a:p>
          <a:p>
            <a:endParaRPr lang="en-US" dirty="0"/>
          </a:p>
          <a:p>
            <a:r>
              <a:rPr lang="en-US" dirty="0"/>
              <a:t>Implementations vary. For example, a dead letter channel might be a point-to-point channel that can be read by one consumer, or a publish-subscribe channel that can be read by many consumers.</a:t>
            </a:r>
          </a:p>
          <a:p>
            <a:endParaRPr lang="en-US" dirty="0"/>
          </a:p>
          <a:p>
            <a:r>
              <a:rPr lang="en-US" dirty="0"/>
              <a:t>There is confusion between a dead letter channel, and an invalid message channel (the next pattern we will look at). We will discuss that issue further when considering that pattern.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337892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Invalid Message Channel #</a:t>
            </a:r>
          </a:p>
          <a:p>
            <a:endParaRPr lang="en-US" dirty="0"/>
          </a:p>
          <a:p>
            <a:r>
              <a:rPr lang="en-US" dirty="0"/>
              <a:t>What happens when the message a consumer receives cannot be understood? For example the message is missing headers, or the body has an unexpected content type or does not match the expected schema.</a:t>
            </a:r>
          </a:p>
          <a:p>
            <a:endParaRPr lang="en-US" dirty="0"/>
          </a:p>
          <a:p>
            <a:r>
              <a:rPr lang="en-US" dirty="0"/>
              <a:t>Although the middleware has delivered the message to the receiver it cannot be passed to application code to process.</a:t>
            </a:r>
          </a:p>
          <a:p>
            <a:endParaRPr lang="en-US" dirty="0"/>
          </a:p>
          <a:p>
            <a:r>
              <a:rPr lang="en-US" dirty="0"/>
              <a:t>Further attempts to process the message will continue to result in failure because it is badly formed. The message risks becoming a 'poison pill' as the consumer will continue to try to read it from the channel. If there is a single consumer it will be blocked from reading other messages. If there is more than one consumer, a consumer will continue to 'choke' on that message.</a:t>
            </a:r>
          </a:p>
          <a:p>
            <a:endParaRPr lang="en-US" dirty="0"/>
          </a:p>
          <a:p>
            <a:r>
              <a:rPr lang="en-US" dirty="0"/>
              <a:t>But simply removing the message from the channel, by </a:t>
            </a:r>
            <a:r>
              <a:rPr lang="en-US" dirty="0" err="1"/>
              <a:t>acking</a:t>
            </a:r>
            <a:r>
              <a:rPr lang="en-US" dirty="0"/>
              <a:t> it but discarding it, risks that we will lose data. For example, it might be that a badly configured producer or consumer was using the wrong channel and the message was good.</a:t>
            </a:r>
          </a:p>
          <a:p>
            <a:endParaRPr lang="en-US" dirty="0"/>
          </a:p>
          <a:p>
            <a:r>
              <a:rPr lang="en-US" dirty="0"/>
              <a:t>The consumer  should move the message to an Invalid Message Channel, a special channel for messages that could not be processed by their receivers.</a:t>
            </a:r>
          </a:p>
          <a:p>
            <a:endParaRPr lang="en-US" dirty="0"/>
          </a:p>
          <a:p>
            <a:r>
              <a:rPr lang="en-US" dirty="0"/>
              <a:t> Messages that cause application errors, but are well formed, should not be placed on the Invalid Message Channel, but treated as application errors.</a:t>
            </a:r>
          </a:p>
          <a:p>
            <a:endParaRPr lang="en-US" dirty="0"/>
          </a:p>
          <a:p>
            <a:r>
              <a:rPr lang="en-US" dirty="0"/>
              <a:t> The Dead Letter Channel is for messages that cannot be delivered to the channel, and the Invalid Message Channel is for messages that were delivered, but cannot be understood.</a:t>
            </a:r>
          </a:p>
          <a:p>
            <a:endParaRPr lang="en-US" dirty="0"/>
          </a:p>
          <a:p>
            <a:r>
              <a:rPr lang="en-US" dirty="0"/>
              <a:t> Some middleware, for example RabbitMQ confuses these terms, and uses Dead Letter Channel as an Invalid Message Channel, the destination for messages that the consumer rejects.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7375652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are communicating by sending </a:t>
            </a:r>
            <a:r>
              <a:rPr lang="en-US" i="1" dirty="0">
                <a:hlinkClick r:id="rId3"/>
              </a:rPr>
              <a:t>Message</a:t>
            </a:r>
            <a:r>
              <a:rPr lang="en-US" dirty="0"/>
              <a:t>s to each other via </a:t>
            </a:r>
            <a:r>
              <a:rPr lang="en-US" i="1" dirty="0">
                <a:hlinkClick r:id="rId4"/>
              </a:rPr>
              <a:t>Message Channel</a:t>
            </a:r>
            <a:r>
              <a:rPr lang="en-US" dirty="0"/>
              <a:t>s.</a:t>
            </a:r>
          </a:p>
          <a:p>
            <a:r>
              <a:rPr lang="en-US" b="1" dirty="0"/>
              <a:t>How does an application connect to a messaging channel to send and receive messages?</a:t>
            </a:r>
            <a:endParaRPr lang="en-US" dirty="0"/>
          </a:p>
          <a:p>
            <a:r>
              <a:rPr lang="en-US" b="1" dirty="0"/>
              <a:t>Connect an application to a messaging channel using a </a:t>
            </a:r>
            <a:r>
              <a:rPr lang="en-US" b="1" i="1" dirty="0"/>
              <a:t>Message Endpoint</a:t>
            </a:r>
            <a:r>
              <a:rPr lang="en-US" b="1" dirty="0"/>
              <a:t>, a client of the messaging system that the application can then use to send or receive messages.</a:t>
            </a:r>
            <a:endParaRPr lang="en-US" dirty="0"/>
          </a:p>
          <a:p>
            <a:r>
              <a:rPr lang="en-US" i="1" dirty="0"/>
              <a:t>Message Endpoint</a:t>
            </a:r>
            <a:r>
              <a:rPr lang="en-US" dirty="0"/>
              <a:t> code is custom to both the application and the messaging system’s client API. The rest of the application knows little about message formats, messaging channels, or any of the other details of communicating with other applications via messaging. It just knows that it has a request or piece of data to send to another application, or is expecting those from another application. It is the messaging endpoint code that takes that command or data, makes it into a message, and sends it on a particular messaging channel. It is the endpoint that receives a message, extracts the contents, and gives them to the application in a meaningful way.</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17169784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application accesses another system via </a:t>
            </a:r>
            <a:r>
              <a:rPr lang="en-US" i="1" dirty="0">
                <a:hlinkClick r:id="rId3"/>
              </a:rPr>
              <a:t>Messaging</a:t>
            </a:r>
            <a:r>
              <a:rPr lang="en-US" dirty="0"/>
              <a:t>.</a:t>
            </a:r>
          </a:p>
          <a:p>
            <a:r>
              <a:rPr lang="en-US" b="1" dirty="0"/>
              <a:t>How do you encapsulate access to the messaging system from the rest of the application?</a:t>
            </a:r>
            <a:endParaRPr lang="en-US" dirty="0"/>
          </a:p>
          <a:p>
            <a:r>
              <a:rPr lang="en-US" b="1" dirty="0"/>
              <a:t>Use a </a:t>
            </a:r>
            <a:r>
              <a:rPr lang="en-US" b="1" i="1" dirty="0"/>
              <a:t>Messaging Gateway</a:t>
            </a:r>
            <a:r>
              <a:rPr lang="en-US" b="1" dirty="0"/>
              <a:t>, a class than wraps messaging-specific method calls and exposes domain-specific methods to the application.</a:t>
            </a:r>
            <a:endParaRPr lang="en-US" dirty="0"/>
          </a:p>
          <a:p>
            <a:r>
              <a:rPr lang="en-US" dirty="0"/>
              <a:t>The </a:t>
            </a:r>
            <a:r>
              <a:rPr lang="en-US" i="1" dirty="0"/>
              <a:t>Messaging Gateway</a:t>
            </a:r>
            <a:r>
              <a:rPr lang="en-US" dirty="0"/>
              <a:t> encapsulates messaging-specific code (e.g., the code required to send or receive a message) and separates it from the rest of the application code. This way, only the </a:t>
            </a:r>
            <a:r>
              <a:rPr lang="en-US" i="1" dirty="0"/>
              <a:t>Messaging Gateway</a:t>
            </a:r>
            <a:r>
              <a:rPr lang="en-US" dirty="0"/>
              <a:t> code knows about the messaging system; the rest of the application code does not. The </a:t>
            </a:r>
            <a:r>
              <a:rPr lang="en-US" i="1" dirty="0"/>
              <a:t>Messaging Gateway</a:t>
            </a:r>
            <a:r>
              <a:rPr lang="en-US" dirty="0"/>
              <a:t> exposes a business function to the rest of the application so that instead of requiring the application to set properties like </a:t>
            </a:r>
            <a:r>
              <a:rPr lang="en-US" dirty="0" err="1"/>
              <a:t>Message.MessageReadPropertyFilter.AppSpecific</a:t>
            </a:r>
            <a:r>
              <a:rPr lang="en-US" dirty="0"/>
              <a:t>, a </a:t>
            </a:r>
            <a:r>
              <a:rPr lang="en-US" i="1" dirty="0"/>
              <a:t>Messaging Gateway</a:t>
            </a:r>
            <a:r>
              <a:rPr lang="en-US" dirty="0"/>
              <a:t> exposes methods such as </a:t>
            </a:r>
            <a:r>
              <a:rPr lang="en-US" dirty="0" err="1"/>
              <a:t>GetCreditScore</a:t>
            </a:r>
            <a:r>
              <a:rPr lang="en-US" dirty="0"/>
              <a:t> that accept strongly typed parameters just like any other method. A </a:t>
            </a:r>
            <a:r>
              <a:rPr lang="en-US" i="1" dirty="0"/>
              <a:t>Messaging Gateway</a:t>
            </a:r>
            <a:r>
              <a:rPr lang="en-US" dirty="0"/>
              <a:t> is a messaging-specific version of the more general </a:t>
            </a:r>
            <a:r>
              <a:rPr lang="en-US" i="1" dirty="0"/>
              <a:t>Gateway</a:t>
            </a:r>
            <a:r>
              <a:rPr lang="en-US" dirty="0"/>
              <a:t> pattern [</a:t>
            </a:r>
            <a:r>
              <a:rPr lang="en-US" dirty="0">
                <a:hlinkClick r:id="rId4" tooltip="Patterns of Enterprise Application Architecture"/>
              </a:rPr>
              <a:t>EAA</a:t>
            </a:r>
            <a:r>
              <a:rPr lang="en-US" dirty="0"/>
              <a:t>].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13104497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Message Pump #</a:t>
            </a:r>
          </a:p>
          <a:p>
            <a:endParaRPr lang="en-US" dirty="0"/>
          </a:p>
          <a:p>
            <a:r>
              <a:rPr lang="en-US" dirty="0"/>
              <a:t>The Message Pump is the name given to the code that takes a message from a channel, and delivers it to application code. The pump runs in a loop, until cancelled.</a:t>
            </a:r>
          </a:p>
          <a:p>
            <a:endParaRPr lang="en-US" dirty="0"/>
          </a:p>
          <a:p>
            <a:r>
              <a:rPr lang="en-US" dirty="0"/>
              <a:t>The loop takes messages from the channel, and then translates the data in the message body into a type that can be understood by the application code.</a:t>
            </a:r>
          </a:p>
          <a:p>
            <a:endParaRPr lang="en-US" dirty="0"/>
          </a:p>
          <a:p>
            <a:endParaRPr lang="en-US" dirty="0"/>
          </a:p>
          <a:p>
            <a:r>
              <a:rPr lang="en-US" dirty="0"/>
              <a:t>The pump then looks up application code registered to handle messages of that type, and sends the translated message to that application code to be handled.</a:t>
            </a:r>
          </a:p>
          <a:p>
            <a:endParaRPr lang="en-US" dirty="0"/>
          </a:p>
          <a:p>
            <a:endParaRPr lang="en-US" dirty="0"/>
          </a:p>
          <a:p>
            <a:r>
              <a:rPr lang="en-US" dirty="0"/>
              <a:t>Control passes from the Message Endpoint to application code, which executes in response to receipt of the message and handles it.</a:t>
            </a:r>
          </a:p>
          <a:p>
            <a:endParaRPr lang="en-US" dirty="0"/>
          </a:p>
          <a:p>
            <a:endParaRPr lang="en-US" dirty="0"/>
          </a:p>
          <a:p>
            <a:r>
              <a:rPr lang="en-US" dirty="0"/>
              <a:t>When errors occur in the middleware, whilst attempting to deliver the message to the endpoint, the message can be moved to a Dead-Letter Channel.</a:t>
            </a:r>
          </a:p>
          <a:p>
            <a:r>
              <a:rPr lang="en-US" dirty="0"/>
              <a:t> </a:t>
            </a:r>
          </a:p>
          <a:p>
            <a:endParaRPr lang="en-US" dirty="0"/>
          </a:p>
          <a:p>
            <a:r>
              <a:rPr lang="en-US" dirty="0"/>
              <a:t>When errors occur translating a message, then the message can be moved to an Invalid Message Channel.</a:t>
            </a:r>
          </a:p>
          <a:p>
            <a:endParaRPr lang="en-US" dirty="0"/>
          </a:p>
          <a:p>
            <a:endParaRPr lang="en-US" dirty="0"/>
          </a:p>
          <a:p>
            <a:r>
              <a:rPr lang="en-US" dirty="0"/>
              <a:t>If errors occur dispatching a message to application code, it should be logged, and an exception thrown, as the application has been incorrectly configured. The message should not be </a:t>
            </a:r>
            <a:r>
              <a:rPr lang="en-US" dirty="0" err="1"/>
              <a:t>acked</a:t>
            </a:r>
            <a:r>
              <a:rPr lang="en-US" dirty="0"/>
              <a:t> and the application should be shut down, to avoid losing data.</a:t>
            </a:r>
          </a:p>
          <a:p>
            <a:endParaRPr lang="en-US" dirty="0"/>
          </a:p>
          <a:p>
            <a:endParaRPr lang="en-US" dirty="0"/>
          </a:p>
          <a:p>
            <a:r>
              <a:rPr lang="en-US" dirty="0"/>
              <a:t>If errors occur in the application code, and those errors are not recoverable, then the message should be </a:t>
            </a:r>
            <a:r>
              <a:rPr lang="en-US" dirty="0" err="1"/>
              <a:t>acked</a:t>
            </a:r>
            <a:r>
              <a:rPr lang="en-US" dirty="0"/>
              <a:t> to remove it from the channel, as replaying it would have the same consequences, and the error should be logged. Processing may be able to continue with subsequent messages.</a:t>
            </a:r>
          </a:p>
          <a:p>
            <a:endParaRPr lang="en-US" dirty="0"/>
          </a:p>
          <a:p>
            <a:endParaRPr lang="en-US" dirty="0"/>
          </a:p>
          <a:p>
            <a:r>
              <a:rPr lang="en-US" dirty="0"/>
              <a:t>If the message could be retried, because the condition causing the error is transient, then the message can be put back onto channel (usually with a delay) to retry. An upper limit on the number of retries is usually placed, to avoid poison pill messages. Ideally, messages that exceed the retry limit, should be handled the same way as an unrecoverable exception</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5353085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Messaging Mapper converts domain objects into a message as required by the messaging channel.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It also provides the reverse capability, create or update a domain objects based on an incoming messages.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Because of this mediator, the domain does not need to know about messaging formats and vice-versa</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Typically, the endpoint allows registration of message mappers for channels, and uses a data type channel.</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The application code that executes in response to a message it typically called a handler. Typically, handlers are subscribed to channels that the endpoint is configured to listen on.</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83</a:t>
            </a:fld>
            <a:endParaRPr lang="en-US"/>
          </a:p>
        </p:txBody>
      </p:sp>
    </p:spTree>
    <p:extLst>
      <p:ext uri="{BB962C8B-B14F-4D97-AF65-F5344CB8AC3E}">
        <p14:creationId xmlns:p14="http://schemas.microsoft.com/office/powerpoint/2010/main" val="9176861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Polling Consumer, the message pump makes an explicit call to check for the availability of messages to consume. This consumes a thread in the application, even if no messages are ready, but does not require a connection to be held open to the middleware.</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360833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5e7275df5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5e7275df5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By decomposing software into microservices, oriented around smaller, team-sized units, we can remove these difficulties. Each team only has to negotiate internally to decide on a release candidate.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Typically a team should develop on master behind a feature switch for each story so that they reduce the incidence of any integration costs, and can go straight to production.</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Delivery time can be in hours, not weeks.</a:t>
            </a:r>
            <a:endParaRPr dirty="0"/>
          </a:p>
        </p:txBody>
      </p:sp>
    </p:spTree>
    <p:extLst>
      <p:ext uri="{BB962C8B-B14F-4D97-AF65-F5344CB8AC3E}">
        <p14:creationId xmlns:p14="http://schemas.microsoft.com/office/powerpoint/2010/main" val="202287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Event Driven consumer, the message pump registers a callback with the middleware, and it is called when a message is available to be read, and passed the message. This does not consume a thread in the application, but it does require the connection between the client and the middleware server to be held open or for the application to serve requests from the middleware.</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7039442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Service Activator #</a:t>
            </a:r>
          </a:p>
          <a:p>
            <a:endParaRPr lang="en-US" dirty="0"/>
          </a:p>
          <a:p>
            <a:r>
              <a:rPr lang="en-US" dirty="0"/>
              <a:t>Whilst the message pump outlined directs calls to application code in response to messages, it is valuable for that code to be invoked by other callers. This is particularly useful to support writing developer tests against the handler, but can also allow the same code to service requests received via different protocols for example HTTP or GRPC.</a:t>
            </a:r>
          </a:p>
          <a:p>
            <a:endParaRPr lang="en-US" dirty="0"/>
          </a:p>
          <a:p>
            <a:r>
              <a:rPr lang="en-US" dirty="0"/>
              <a:t>A Service Activator is the pattern by which the endpoint code invokes application code to handle the message, but that application code is independent of the messaging endpoint. This can be synchronous and non-remote a method call - usually exposed by a service layer. The activator can be hard-coded to always invoke the same service, or can use reflection to invoke the service indicated by the message. The activator handles all of the messaging details and invokes the service like any other client, such that the service doesn’t know it’s being invoked through messaging.</a:t>
            </a:r>
          </a:p>
          <a:p>
            <a:endParaRPr lang="en-US" dirty="0"/>
          </a:p>
          <a:p>
            <a:r>
              <a:rPr lang="en-US" dirty="0"/>
              <a:t>A Service Activator can be one-way (request only) or two-way (Request-Reply).</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9222661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If we wish to avoid a channel backing up, we must consume messages from the channel faster than they arrive. A simple algorithm helps with this. We compare the rate of arrival of messages with the rate of consumption of messages - how long before we ack or </a:t>
            </a:r>
            <a:r>
              <a:rPr lang="en-GB" sz="2800" dirty="0" err="1"/>
              <a:t>nack</a:t>
            </a:r>
            <a:r>
              <a:rPr lang="en-GB" sz="2800" dirty="0"/>
              <a:t> that message. If the rate of arrival exceeds the rate of consumption, we will back up. If this is not a burst of messages, and if we do not have a rate of consumption greater than that of arrival, we will not be able to eat our way through any backlog; we will now never catch up.</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We may also need to process the message within a certain period from when they are published. If those messages come in bursts, but the processing of individual messages in the burst takes too long, we might not be able to process within that period.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The solution to both of these issues is to increase the number of consumers reading messages from the channel. The message queue must hand a message to only one consumer, so it must lock the message on the channel whilst it is being processed, and unlock it if it is returned to the channel. For example if the consumer fails. It must allow waiting consumers to read messages further down the channel if the message at the front is locked.</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Competing consumers can create a problem with messages that need to be processed in sequence. Due to the requirement to lock and read past, consumers will not be able to guarantee that they will process messages on a channel in sequence. Indeed they may undo any sequence that the channel has already. In this case you cannot use competing consumers.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GB" sz="2800" dirty="0"/>
          </a:p>
          <a:p>
            <a:pPr marL="0" marR="0" lvl="1" indent="0" algn="l" defTabSz="457200" rtl="0" eaLnBrk="1" fontAlgn="auto" latinLnBrk="0" hangingPunct="1">
              <a:lnSpc>
                <a:spcPct val="100000"/>
              </a:lnSpc>
              <a:spcBef>
                <a:spcPts val="0"/>
              </a:spcBef>
              <a:spcAft>
                <a:spcPts val="0"/>
              </a:spcAft>
              <a:buClrTx/>
              <a:buSzTx/>
              <a:buFontTx/>
              <a:buNone/>
              <a:tabLst/>
              <a:defRPr/>
            </a:pPr>
            <a:r>
              <a:rPr lang="en-GB" sz="2800" dirty="0"/>
              <a:t>Instead, if the rate of arrival exceeds the rate of consumption you must partition the messages using a consistent hashing algorithm such that you can preserve order within a partition and ensure that the rate of arrival of messages on a partition does not exceed the rate of consumption of messages from a single consumer of that partition.</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4097199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Pipes and Filters #</a:t>
            </a:r>
          </a:p>
          <a:p>
            <a:endParaRPr lang="en-US" dirty="0"/>
          </a:p>
          <a:p>
            <a:r>
              <a:rPr lang="en-US" dirty="0"/>
              <a:t>When we publish a message, we may need to do work before the eventual subscriber of that message takes action against our domain. We might need to encrypt/decrypt a message, we might need to enrich the content of the message from other data stores,  or we might need to transform the message from one format to another.</a:t>
            </a:r>
          </a:p>
          <a:p>
            <a:endParaRPr lang="en-US" dirty="0"/>
          </a:p>
          <a:p>
            <a:r>
              <a:rPr lang="en-US" dirty="0"/>
              <a:t>Pipes and filters is a pattern for dividing the transformation of data between origin and destination into steps that can be combined together. A data source at the head of the pipe begins the flow, and a data sink at the tail of the pipe receives the transformed output. Filters transform the data as it flows through the pipe.</a:t>
            </a:r>
          </a:p>
          <a:p>
            <a:endParaRPr lang="en-US" dirty="0"/>
          </a:p>
          <a:p>
            <a:r>
              <a:rPr lang="en-US" dirty="0"/>
              <a:t>We can treat the publisher as the data source, the final consumer as the data sink. and consumers that read, transformed, and publish that message before it reaches the sink as filters.</a:t>
            </a:r>
          </a:p>
          <a:p>
            <a:endParaRPr lang="en-US" dirty="0"/>
          </a:p>
          <a:p>
            <a:r>
              <a:rPr lang="en-US" dirty="0"/>
              <a:t>The structure of pipes and filters is straightforward. Each filter receives a message on an inbound channel and publishes it on an outbound channel. The pipe connects one filter to the next, sending output messages from one filter to the next.  Because each filter uses the same approach they can be composed into a chain. This allows simple, easily testable filters to be composed into arbitrarily complex applications.</a:t>
            </a:r>
          </a:p>
          <a:p>
            <a:endParaRPr lang="en-US" dirty="0"/>
          </a:p>
          <a:p>
            <a:r>
              <a:rPr lang="en-US" dirty="0"/>
              <a:t>A processing pipeline lets us work in parallel, because a filter can take more work off the queue to process when done, instead of blocking whilst the rest of the pipeline completes. This is known as a processing pipeline because messages flow through the filters like liquid through a pipe. A processing pipeline helps to increase throughput. A processing pipeline's throughput is limited by the slowest point in the chain. We could use multi-threading within that filter, but the alternative is to use competing consumers to parallelize the work of a stage. This allows one of many consumers to complete the work of that stage and is simpler to program and debug than using multi-threading. </a:t>
            </a:r>
          </a:p>
        </p:txBody>
      </p:sp>
      <p:sp>
        <p:nvSpPr>
          <p:cNvPr id="4" name="Slide Number Placeholder 3"/>
          <p:cNvSpPr>
            <a:spLocks noGrp="1"/>
          </p:cNvSpPr>
          <p:nvPr>
            <p:ph type="sldNum" sz="quarter" idx="10"/>
          </p:nvPr>
        </p:nvSpPr>
        <p:spPr/>
        <p:txBody>
          <a:bodyPr/>
          <a:lstStyle/>
          <a:p>
            <a:fld id="{F949CB24-BEAC-6A41-9A10-BFD56146B867}" type="slidenum">
              <a:rPr lang="en-US" smtClean="0"/>
              <a:pPr/>
              <a:t>89</a:t>
            </a:fld>
            <a:endParaRPr lang="en-US"/>
          </a:p>
        </p:txBody>
      </p:sp>
    </p:spTree>
    <p:extLst>
      <p:ext uri="{BB962C8B-B14F-4D97-AF65-F5344CB8AC3E}">
        <p14:creationId xmlns:p14="http://schemas.microsoft.com/office/powerpoint/2010/main" val="15920568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Based Router #</a:t>
            </a:r>
          </a:p>
          <a:p>
            <a:endParaRPr lang="en-US" dirty="0"/>
          </a:p>
          <a:p>
            <a:r>
              <a:rPr lang="en-US" dirty="0"/>
              <a:t>We may need a pipeline to branch. The condition that determines which path to take, may be based on the content of the message.</a:t>
            </a:r>
          </a:p>
          <a:p>
            <a:endParaRPr lang="en-US" dirty="0"/>
          </a:p>
          <a:p>
            <a:r>
              <a:rPr lang="en-US" dirty="0"/>
              <a:t>A Content-Based Router examines the message content and routes the message onto a different channel based on data contained in the message. The routing can be based on a number of criteria, such as existence of fields, specific field values, and so on.</a:t>
            </a:r>
          </a:p>
          <a:p>
            <a:endParaRPr lang="en-US" dirty="0"/>
          </a:p>
          <a:p>
            <a:r>
              <a:rPr lang="en-US" dirty="0"/>
              <a:t>The routing function should be easy to maintain, as the router can become a point of frequent maintenance. Some middleware provide configurable rules-engines to support complex routing decisions or topologies. Be wary of moving too much decision making into middleware as this can become difficult to maintain or test.</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90</a:t>
            </a:fld>
            <a:endParaRPr lang="en-US"/>
          </a:p>
        </p:txBody>
      </p:sp>
    </p:spTree>
    <p:extLst>
      <p:ext uri="{BB962C8B-B14F-4D97-AF65-F5344CB8AC3E}">
        <p14:creationId xmlns:p14="http://schemas.microsoft.com/office/powerpoint/2010/main" val="38219213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Dynamic Router #</a:t>
            </a:r>
          </a:p>
          <a:p>
            <a:endParaRPr lang="en-US" dirty="0"/>
          </a:p>
          <a:p>
            <a:r>
              <a:rPr lang="en-US" dirty="0"/>
              <a:t>A content-based router can be difficult to maintain, because the router has to know about the possible branches in the path, thus creating a need to re-configure that router if the topology of the system changes.</a:t>
            </a:r>
          </a:p>
          <a:p>
            <a:endParaRPr lang="en-US" dirty="0"/>
          </a:p>
          <a:p>
            <a:r>
              <a:rPr lang="en-US" dirty="0"/>
              <a:t>A dynamic routers solves this problem by using a rules-engine to send messages to destinations which can be configured at run time.</a:t>
            </a:r>
          </a:p>
          <a:p>
            <a:endParaRPr lang="en-US" dirty="0"/>
          </a:p>
          <a:p>
            <a:r>
              <a:rPr lang="en-US" dirty="0"/>
              <a:t>A control channel allows configuration of the routing to be set by consumers. As a consumer starts up, it registers with the router to indicate the rules under which it should be sent messages. The Dynamic Router runs the rules over a message on receipt and determines the destination.  </a:t>
            </a:r>
          </a:p>
          <a:p>
            <a:endParaRPr lang="en-US" dirty="0"/>
          </a:p>
          <a:p>
            <a:r>
              <a:rPr lang="en-US" dirty="0"/>
              <a:t>Because consumers supply the rules under which the message should be routed to them, the dynamic router must determine what happens if two rules conflict, indicating that a message should be forwarded to more than one channel. Common strategies include last one wins. It is possible to route to all valid routes, but this is often actually another pattern: the recipient list.</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91</a:t>
            </a:fld>
            <a:endParaRPr lang="en-US"/>
          </a:p>
        </p:txBody>
      </p:sp>
    </p:spTree>
    <p:extLst>
      <p:ext uri="{BB962C8B-B14F-4D97-AF65-F5344CB8AC3E}">
        <p14:creationId xmlns:p14="http://schemas.microsoft.com/office/powerpoint/2010/main" val="38576404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Recipient List #</a:t>
            </a:r>
          </a:p>
          <a:p>
            <a:endParaRPr lang="en-US" dirty="0"/>
          </a:p>
          <a:p>
            <a:r>
              <a:rPr lang="en-US" dirty="0"/>
              <a:t>In a content-based router, the properties of the message determine which branch a message takes. We may want the publisher to be able to explicitly decide which branches to take, by means of a recipient list of which paths should receive the message.</a:t>
            </a:r>
          </a:p>
          <a:p>
            <a:endParaRPr lang="en-US" dirty="0"/>
          </a:p>
          <a:p>
            <a:r>
              <a:rPr lang="en-US" dirty="0"/>
              <a:t>A metaphor here is the To list of an email - we indicate the recipients of the email and it is routed to them.</a:t>
            </a:r>
          </a:p>
          <a:p>
            <a:endParaRPr lang="en-US" dirty="0"/>
          </a:p>
          <a:p>
            <a:r>
              <a:rPr lang="en-US" dirty="0"/>
              <a:t>We define a channel for each recipient. The Recipient List inspects an incoming message, determine the list of desired recipients, and forwards the message to all channels associated with recipients in the list.</a:t>
            </a:r>
          </a:p>
          <a:p>
            <a:endParaRPr lang="en-US" dirty="0"/>
          </a:p>
          <a:p>
            <a:r>
              <a:rPr lang="en-US" dirty="0"/>
              <a:t>It is possible to invert the recipient list to give control to the consumers. In a dynamic recipient list, consumers send a list of messages they wish to subscribe to, via a control channel, to the Recipient List. This allows them to filter the messages that they wish to receive. </a:t>
            </a:r>
          </a:p>
          <a:p>
            <a:endParaRPr lang="en-US" dirty="0"/>
          </a:p>
          <a:p>
            <a:r>
              <a:rPr lang="en-US" dirty="0"/>
              <a:t>A dynamic Recipient List can be used to implement a Publish-Subscribe Channel if a messaging system provides only Point-to-Point Channels but no Publish-Subscribe Channels. The Recipient List would keep a list of all Point-to-Point Channels that are subscribed to a topic. The publisher indicates the topic when sending the message, and the Recipient List routes the message to channels subscribed to that topic. This can be used to provide control, such as authorization, of subscriptions to a topic</a:t>
            </a:r>
          </a:p>
          <a:p>
            <a:endParaRPr lang="en-US" dirty="0"/>
          </a:p>
          <a:p>
            <a:r>
              <a:rPr lang="en-US" dirty="0"/>
              <a:t>Exchanges in RabbitMQ and SNS subscriptions in AWS are examples of dynamic recipient lists.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92</a:t>
            </a:fld>
            <a:endParaRPr lang="en-US"/>
          </a:p>
        </p:txBody>
      </p:sp>
    </p:spTree>
    <p:extLst>
      <p:ext uri="{BB962C8B-B14F-4D97-AF65-F5344CB8AC3E}">
        <p14:creationId xmlns:p14="http://schemas.microsoft.com/office/powerpoint/2010/main" val="35625096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Splitter #</a:t>
            </a:r>
          </a:p>
          <a:p>
            <a:endParaRPr lang="en-US" dirty="0"/>
          </a:p>
          <a:p>
            <a:r>
              <a:rPr lang="en-US" dirty="0"/>
              <a:t>It may be that filters in the pipeline correspond to parts of a message, and it may be more efficient to split a message into multiple messages, derived from those dependencies, and send those new messages to those filters.</a:t>
            </a:r>
          </a:p>
          <a:p>
            <a:endParaRPr lang="en-US" dirty="0"/>
          </a:p>
          <a:p>
            <a:r>
              <a:rPr lang="en-US" dirty="0"/>
              <a:t>A splitter takes one input message, and breaks it into multiple output messages.</a:t>
            </a:r>
          </a:p>
          <a:p>
            <a:endParaRPr lang="en-US" dirty="0"/>
          </a:p>
          <a:p>
            <a:r>
              <a:rPr lang="en-US" dirty="0"/>
              <a:t>For example, different line items in an order, may need be handled by different consumers, and a splitter can route each line item in the order to the correct consumer.</a:t>
            </a:r>
          </a:p>
          <a:p>
            <a:endParaRPr lang="en-US" dirty="0"/>
          </a:p>
          <a:p>
            <a:r>
              <a:rPr lang="en-US" dirty="0"/>
              <a:t>It may also be useful where there is a batch of work in the original message. It can be difficult to observe the progress of a batch, it is either all waiting to be done, or done. Splitting the batch up allows us to observe the progress on the parts of the batch more easily, by the simple expedient of monitoring the number of messages waiting to be processed in the channel.</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93</a:t>
            </a:fld>
            <a:endParaRPr lang="en-US"/>
          </a:p>
        </p:txBody>
      </p:sp>
    </p:spTree>
    <p:extLst>
      <p:ext uri="{BB962C8B-B14F-4D97-AF65-F5344CB8AC3E}">
        <p14:creationId xmlns:p14="http://schemas.microsoft.com/office/powerpoint/2010/main" val="26173890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Aggregator #</a:t>
            </a:r>
          </a:p>
          <a:p>
            <a:endParaRPr lang="en-US" dirty="0"/>
          </a:p>
          <a:p>
            <a:r>
              <a:rPr lang="en-US" dirty="0"/>
              <a:t>A Splitter lets us break out a single message into parts, multiple messages that can be processed individually. It may be necessary to recombine these parts for further processing.</a:t>
            </a:r>
          </a:p>
          <a:p>
            <a:endParaRPr lang="en-US" dirty="0"/>
          </a:p>
          <a:p>
            <a:r>
              <a:rPr lang="en-US" dirty="0"/>
              <a:t>For example, when we use a Splitter to break up a batch job, we want to know when the batch completes, because all of the parts of the batch have completed. We also want to know if some parts of a batch completed, but others did not. </a:t>
            </a:r>
          </a:p>
          <a:p>
            <a:endParaRPr lang="en-US" dirty="0"/>
          </a:p>
          <a:p>
            <a:r>
              <a:rPr lang="en-US" dirty="0"/>
              <a:t>An Aggregator collects and stores individual messages until a complete set of related messages has been received. Then, the Aggregator publishes a single message distilled from the individual messages.</a:t>
            </a:r>
          </a:p>
          <a:p>
            <a:endParaRPr lang="en-US" dirty="0"/>
          </a:p>
          <a:p>
            <a:r>
              <a:rPr lang="en-US" dirty="0"/>
              <a:t>An Aggregator depends on being able to correlate messages, usually by adding a correlation id to the message headers, to easily allow messages to be recombined. With a batch, it can also be useful for the aggregator to know how many messages were </a:t>
            </a:r>
            <a:r>
              <a:rPr lang="en-US" dirty="0" err="1"/>
              <a:t>i</a:t>
            </a:r>
            <a:r>
              <a:rPr lang="en-US" dirty="0"/>
              <a:t> the batch, so that the aggregator knows when it has seen all the messages.</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94</a:t>
            </a:fld>
            <a:endParaRPr lang="en-US"/>
          </a:p>
        </p:txBody>
      </p:sp>
    </p:spTree>
    <p:extLst>
      <p:ext uri="{BB962C8B-B14F-4D97-AF65-F5344CB8AC3E}">
        <p14:creationId xmlns:p14="http://schemas.microsoft.com/office/powerpoint/2010/main" val="30680904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Resequencer</a:t>
            </a:r>
            <a:r>
              <a:rPr lang="en-US" dirty="0"/>
              <a:t> #</a:t>
            </a:r>
          </a:p>
          <a:p>
            <a:endParaRPr lang="en-US" dirty="0"/>
          </a:p>
          <a:p>
            <a:r>
              <a:rPr lang="en-US" dirty="0"/>
              <a:t>If the pipeline has conditional or parallel filter steps, some messages may complete the pipeline before others. If the messages were published in order, that order may now be lost. </a:t>
            </a:r>
          </a:p>
          <a:p>
            <a:endParaRPr lang="en-US" dirty="0"/>
          </a:p>
          <a:p>
            <a:r>
              <a:rPr lang="en-US" dirty="0"/>
              <a:t>In the presence of errors, a filter step might be retried, which may move the retried message out of order.</a:t>
            </a:r>
          </a:p>
          <a:p>
            <a:endParaRPr lang="en-US" dirty="0"/>
          </a:p>
          <a:p>
            <a:r>
              <a:rPr lang="en-US" dirty="0"/>
              <a:t>If we have competing consumers reading from a channel, they will de-order the messages arriving on that channel.</a:t>
            </a:r>
          </a:p>
          <a:p>
            <a:endParaRPr lang="en-US" dirty="0"/>
          </a:p>
          <a:p>
            <a:r>
              <a:rPr lang="en-US" dirty="0"/>
              <a:t>If we need to re-order messages we can use a </a:t>
            </a:r>
            <a:r>
              <a:rPr lang="en-US" dirty="0" err="1"/>
              <a:t>Resequencer</a:t>
            </a:r>
            <a:r>
              <a:rPr lang="en-US" dirty="0"/>
              <a:t>. A </a:t>
            </a:r>
            <a:r>
              <a:rPr lang="en-US" dirty="0" err="1"/>
              <a:t>Resequencer</a:t>
            </a:r>
            <a:r>
              <a:rPr lang="en-US" dirty="0"/>
              <a:t> uses an internal buffer to store out-of-sequence messages until a complete sequence is obtained. The in-sequence messages are then published to the output channel. </a:t>
            </a:r>
          </a:p>
          <a:p>
            <a:endParaRPr lang="en-US" dirty="0"/>
          </a:p>
          <a:p>
            <a:r>
              <a:rPr lang="en-US" dirty="0"/>
              <a:t>The </a:t>
            </a:r>
            <a:r>
              <a:rPr lang="en-US" dirty="0" err="1"/>
              <a:t>Resequencer</a:t>
            </a:r>
            <a:r>
              <a:rPr lang="en-US" dirty="0"/>
              <a:t> needs to store the sequence number of the next expected message. A </a:t>
            </a:r>
            <a:r>
              <a:rPr lang="en-US" dirty="0" err="1"/>
              <a:t>Resequencer</a:t>
            </a:r>
            <a:r>
              <a:rPr lang="en-US" dirty="0"/>
              <a:t> first looks in its own buffer, to see if it has already read that message from the channel. If not, it reads another message from the channel. If that is the expected message it processes it, otherwise it puts it into the buffer. The process then repeats. Eventually, a message waiting in the buffer will be the next message, and will be freed.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95</a:t>
            </a:fld>
            <a:endParaRPr lang="en-US"/>
          </a:p>
        </p:txBody>
      </p:sp>
    </p:spTree>
    <p:extLst>
      <p:ext uri="{BB962C8B-B14F-4D97-AF65-F5344CB8AC3E}">
        <p14:creationId xmlns:p14="http://schemas.microsoft.com/office/powerpoint/2010/main" val="2352600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8f6c0315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8f6c0315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creates a triangle for virtuous software development. Microservices enable small, autonomous teams, who can practice continuous delivery.</a:t>
            </a:r>
            <a:endParaRPr/>
          </a:p>
          <a:p>
            <a:pPr marL="0" lvl="0" indent="0" algn="l" rtl="0">
              <a:spcBef>
                <a:spcPts val="0"/>
              </a:spcBef>
              <a:spcAft>
                <a:spcPts val="0"/>
              </a:spcAft>
              <a:buNone/>
            </a:pPr>
            <a:endParaRPr/>
          </a:p>
          <a:p>
            <a:pPr marL="0" lvl="0" indent="0" algn="l" rtl="0">
              <a:spcBef>
                <a:spcPts val="0"/>
              </a:spcBef>
              <a:spcAft>
                <a:spcPts val="0"/>
              </a:spcAft>
              <a:buNone/>
            </a:pPr>
            <a:r>
              <a:rPr lang="en-GB"/>
              <a:t>Architecture is often an enabler for agile software delivery. You can’t be agile unless your engineering practices support agile delivery. Assuming that we want the benefits of agility (risk reduction through timely feedback, ability to change direction, etc.) we need to use architecture to enable that.</a:t>
            </a:r>
            <a:endParaRPr/>
          </a:p>
          <a:p>
            <a:pPr marL="0" lvl="0" indent="0" algn="l" rtl="0">
              <a:spcBef>
                <a:spcPts val="0"/>
              </a:spcBef>
              <a:spcAft>
                <a:spcPts val="0"/>
              </a:spcAft>
              <a:buNone/>
            </a:pPr>
            <a:endParaRPr/>
          </a:p>
          <a:p>
            <a:pPr marL="0" lvl="0" indent="0" algn="l" rtl="0">
              <a:spcBef>
                <a:spcPts val="0"/>
              </a:spcBef>
              <a:spcAft>
                <a:spcPts val="0"/>
              </a:spcAft>
              <a:buNone/>
            </a:pPr>
            <a:r>
              <a:rPr lang="en-GB"/>
              <a:t>Microservices are a key to unlocking the door of agile at scale, because they let us break up an enterprise a series of small teams, where methodologies like XP and Crystal Clear work. In other words we scale agile, by breaking up the organisation into agile sized units. This doesn’t work if you have a monolith, you will instead be pushed into phased delivery models at scale.</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5653572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Message Translator #</a:t>
            </a:r>
          </a:p>
          <a:p>
            <a:endParaRPr lang="en-US" dirty="0"/>
          </a:p>
          <a:p>
            <a:r>
              <a:rPr lang="en-US" dirty="0"/>
              <a:t>The publisher may not use a format for a message that is understood by all consumers. This may be a version issue -- a downstream consumer may not be ready to receive a message whose format has a breaking change. It may be an issue with schemas that are not under control of the engineering team, such as external system or legacy code.  </a:t>
            </a:r>
          </a:p>
          <a:p>
            <a:endParaRPr lang="en-US" dirty="0"/>
          </a:p>
          <a:p>
            <a:r>
              <a:rPr lang="en-US" dirty="0"/>
              <a:t>A message translator is a filter step that converts a message from one schema to another, so that the output can be received by consumers that accept the alternative format.</a:t>
            </a:r>
          </a:p>
          <a:p>
            <a:endParaRPr lang="en-US" dirty="0"/>
          </a:p>
          <a:p>
            <a:r>
              <a:rPr lang="en-US" dirty="0"/>
              <a:t>In many cases a translator is temporary, once the consumer can accept the schema of the publisher then the translator can be retired.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97</a:t>
            </a:fld>
            <a:endParaRPr lang="en-US"/>
          </a:p>
        </p:txBody>
      </p:sp>
    </p:spTree>
    <p:extLst>
      <p:ext uri="{BB962C8B-B14F-4D97-AF65-F5344CB8AC3E}">
        <p14:creationId xmlns:p14="http://schemas.microsoft.com/office/powerpoint/2010/main" val="339139655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Content Enricher #</a:t>
            </a:r>
          </a:p>
          <a:p>
            <a:endParaRPr lang="en-US" dirty="0"/>
          </a:p>
          <a:p>
            <a:r>
              <a:rPr lang="en-US" dirty="0"/>
              <a:t>The data source in a pipeline, the publisher, may not have all the data that the data sink, the consumer, needs to process the message.</a:t>
            </a:r>
          </a:p>
          <a:p>
            <a:endParaRPr lang="en-US" dirty="0"/>
          </a:p>
          <a:p>
            <a:r>
              <a:rPr lang="en-US" dirty="0"/>
              <a:t>Imagine that the publisher sends a new order with an account id, but to ship the order we need the customer's address details, which are held on their account. The shipping consumer needs the customer's address to be added to the order message, before it can process the message.</a:t>
            </a:r>
          </a:p>
          <a:p>
            <a:endParaRPr lang="en-US" dirty="0"/>
          </a:p>
          <a:p>
            <a:r>
              <a:rPr lang="en-US" dirty="0"/>
              <a:t>This scenario is particularly common in microservice architectures, where each microservice only holds data that pertains to its area of responsibility and not others, requiring the data in the publisher's message to be joined to data held by other </a:t>
            </a:r>
            <a:r>
              <a:rPr lang="en-US" dirty="0" err="1"/>
              <a:t>miroservices</a:t>
            </a:r>
            <a:r>
              <a:rPr lang="en-US" dirty="0"/>
              <a:t>.</a:t>
            </a:r>
          </a:p>
          <a:p>
            <a:endParaRPr lang="en-US" dirty="0"/>
          </a:p>
          <a:p>
            <a:r>
              <a:rPr lang="en-US" dirty="0"/>
              <a:t>A Content Enricher is a filter step that adds the required data to the message. </a:t>
            </a:r>
          </a:p>
          <a:p>
            <a:endParaRPr lang="en-US" dirty="0"/>
          </a:p>
          <a:p>
            <a:r>
              <a:rPr lang="en-US" dirty="0"/>
              <a:t>In the above example, one system publishes the order, a filter step belonging to another system listens to that message and enriches the content with the address data, and the system that handles shipping now has the data that it needs to process the order.</a:t>
            </a:r>
          </a:p>
          <a:p>
            <a:endParaRPr lang="en-US"/>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98</a:t>
            </a:fld>
            <a:endParaRPr lang="en-US"/>
          </a:p>
        </p:txBody>
      </p:sp>
    </p:spTree>
    <p:extLst>
      <p:ext uri="{BB962C8B-B14F-4D97-AF65-F5344CB8AC3E}">
        <p14:creationId xmlns:p14="http://schemas.microsoft.com/office/powerpoint/2010/main" val="210747658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How can we effectively administer a messaging system that is distributed across multiple platforms and a wide geographic area? </a:t>
            </a:r>
            <a:endParaRPr lang="en-US" dirty="0"/>
          </a:p>
          <a:p>
            <a:r>
              <a:rPr lang="en-US" b="1" dirty="0"/>
              <a:t>Use a </a:t>
            </a:r>
            <a:r>
              <a:rPr lang="en-US" b="1" i="1" dirty="0"/>
              <a:t>Control Bus</a:t>
            </a:r>
            <a:r>
              <a:rPr lang="en-US" b="1" dirty="0"/>
              <a:t> to manage an enterprise integration system. The </a:t>
            </a:r>
            <a:r>
              <a:rPr lang="en-US" b="1" i="1" dirty="0"/>
              <a:t>Control Bus</a:t>
            </a:r>
            <a:r>
              <a:rPr lang="en-US" b="1" dirty="0"/>
              <a:t> uses the same messaging mechanism used by the application data, but uses separate channels to transmit data that is relevant to the management of components involved in the message flow.</a:t>
            </a:r>
            <a:endParaRPr lang="en-US" dirty="0"/>
          </a:p>
          <a:p>
            <a:r>
              <a:rPr lang="en-US" dirty="0"/>
              <a:t>Each component in the system is now connected to two messaging subsystems: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100</a:t>
            </a:fld>
            <a:endParaRPr lang="en-US"/>
          </a:p>
        </p:txBody>
      </p:sp>
    </p:spTree>
    <p:extLst>
      <p:ext uri="{BB962C8B-B14F-4D97-AF65-F5344CB8AC3E}">
        <p14:creationId xmlns:p14="http://schemas.microsoft.com/office/powerpoint/2010/main" val="365248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g5f1c3d74e7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2" name="Google Shape;622;g5f1c3d74e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 Product mode we allocate resources to products, with a backlog of work for that product, and deliver in an incremental and iterative fashion. There is no end date. Prioritisation is by next highest item. Success is defined by improvement of a metric aligned to a business outcome.</a:t>
            </a:r>
            <a:endParaRPr/>
          </a:p>
          <a:p>
            <a:pPr marL="0" lvl="0" indent="0" algn="l" rtl="0">
              <a:spcBef>
                <a:spcPts val="0"/>
              </a:spcBef>
              <a:spcAft>
                <a:spcPts val="0"/>
              </a:spcAft>
              <a:buNone/>
            </a:pPr>
            <a:endParaRPr/>
          </a:p>
          <a:p>
            <a:pPr marL="0" lvl="0" indent="0" algn="l" rtl="0">
              <a:spcBef>
                <a:spcPts val="0"/>
              </a:spcBef>
              <a:spcAft>
                <a:spcPts val="0"/>
              </a:spcAft>
              <a:buNone/>
            </a:pPr>
            <a:r>
              <a:rPr lang="en-GB"/>
              <a:t>For microservices this means allocating resources to a process, with a backlog of work for that process, which we can deliver on in an incremental and iterative fashion.</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organise around an item of work that has an end date. Teams work across multiple services to deliver the requirements of the project. Projects are more waterfall than agile as they have significant up-front requirements, and tend to have a long-tail of QA when all the parts must be integrated. Success is defined by ‘keeping to the plan.’ As such projects often conflict with agile methods.</a:t>
            </a:r>
            <a:endParaRPr/>
          </a:p>
          <a:p>
            <a:pPr marL="0" lvl="0" indent="0" algn="l" rtl="0">
              <a:spcBef>
                <a:spcPts val="0"/>
              </a:spcBef>
              <a:spcAft>
                <a:spcPts val="0"/>
              </a:spcAft>
              <a:buNone/>
            </a:pPr>
            <a:endParaRPr/>
          </a:p>
          <a:p>
            <a:pPr marL="0" lvl="0" indent="0" algn="l" rtl="0">
              <a:spcBef>
                <a:spcPts val="0"/>
              </a:spcBef>
              <a:spcAft>
                <a:spcPts val="0"/>
              </a:spcAft>
              <a:buNone/>
            </a:pPr>
            <a:r>
              <a:rPr lang="en-GB"/>
              <a:t>In project mode we have project managers, in product mode we have product owners.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24350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5eba477314_0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5eba47731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Microservices are really an iteration of SOA, with the vendor control removed, and a focus on loose coupling. Why is this important? Because there is a lot of significant guidance from SOA that is applicable to Microservices, and many operate without knowing that when a microservice document refers to concepts such as ‘business capability’ it means something specific, that has meaning to those who have an SOA background.</a:t>
            </a:r>
            <a:endParaRPr/>
          </a:p>
          <a:p>
            <a:pPr marL="0" lvl="0" indent="0" algn="l" rtl="0">
              <a:spcBef>
                <a:spcPts val="0"/>
              </a:spcBef>
              <a:spcAft>
                <a:spcPts val="0"/>
              </a:spcAft>
              <a:buNone/>
            </a:pPr>
            <a:endParaRPr/>
          </a:p>
          <a:p>
            <a:pPr marL="0" lvl="0" indent="0" algn="l" rtl="0">
              <a:spcBef>
                <a:spcPts val="0"/>
              </a:spcBef>
              <a:spcAft>
                <a:spcPts val="0"/>
              </a:spcAft>
              <a:buNone/>
            </a:pPr>
            <a:r>
              <a:rPr lang="en-GB"/>
              <a:t>So when we talk about microservices there are some things we do not mean, particularly API based services or Entity based services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82431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3CB6A83E-D652-C54B-A50F-096988DDD25C}" type="datetime1">
              <a:rPr lang="en-GB" smtClean="0"/>
              <a:t>25/07/2020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D214F2-9981-7F40-9126-AD6F46D0B685}" type="datetime1">
              <a:rPr lang="en-GB" smtClean="0"/>
              <a:t>25/07/2020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1FA915E-C581-5542-A5DA-834400B1CCCE}" type="datetime1">
              <a:rPr lang="en-GB" smtClean="0"/>
              <a:t>25/07/2020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204087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E88DC62-2172-1A43-8EE2-61DF955CBF91}" type="datetime1">
              <a:rPr lang="en-GB" smtClean="0"/>
              <a:t>25/07/2020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1069E14-BF8E-DC4C-BB90-E8C65B27ACA5}" type="datetime1">
              <a:rPr lang="en-GB" smtClean="0"/>
              <a:t>25/07/2020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82222C2E-8629-A14C-9DFC-18E70C87AFAD}" type="datetime1">
              <a:rPr lang="en-GB" smtClean="0"/>
              <a:t>25/07/2020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7128E79-2EBB-F54C-A09B-37D5A1219AE5}" type="datetime1">
              <a:rPr lang="en-GB" smtClean="0"/>
              <a:t>25/07/2020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9C1399DE-CDF3-DD41-BAD5-2131DC1952AD}" type="datetime1">
              <a:rPr lang="en-GB" smtClean="0"/>
              <a:t>25/07/2020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2D9C4-CC2E-E847-A9DE-58F1A0AC8412}" type="datetime1">
              <a:rPr lang="en-GB" smtClean="0"/>
              <a:t>25/07/2020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E43D44-BD88-E34F-BC72-4D3B3B30B434}" type="datetime1">
              <a:rPr lang="en-GB" smtClean="0"/>
              <a:t>25/07/2020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0B8D1B1-0863-FE46-BFF3-FFE3A3AC6CBD}" type="datetime1">
              <a:rPr lang="en-GB" smtClean="0"/>
              <a:t>25/07/2020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BD7147-BF3C-2C4E-B50A-46215F9DA251}" type="datetime1">
              <a:rPr lang="en-GB" smtClean="0"/>
              <a:t>25/07/2020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microservices.io/patterns/decomposition/decompose-by-business-capability.html"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hyperlink" Target="https://martinfowler.com/articles/microservice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hyperlink" Target="https://www.michaelnygard.com/blog/2018/01/services-by-lifecycle/"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15.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iancooper/Practical-Messaging-Shar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github.com/iancooper/Practical-Messaging-JavaScript" TargetMode="External"/><Relationship Id="rId4" Type="http://schemas.openxmlformats.org/officeDocument/2006/relationships/hyperlink" Target="https://github.com/iancooper/Practical-Messaging-Python"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8"/>
          <p:cNvSpPr txBox="1">
            <a:spLocks noGrp="1"/>
          </p:cNvSpPr>
          <p:nvPr>
            <p:ph type="title"/>
          </p:nvPr>
        </p:nvSpPr>
        <p:spPr>
          <a:xfrm>
            <a:off x="311700" y="1302275"/>
            <a:ext cx="8520600" cy="572700"/>
          </a:xfrm>
          <a:prstGeom prst="rect">
            <a:avLst/>
          </a:prstGeom>
        </p:spPr>
        <p:txBody>
          <a:bodyPr spcFirstLastPara="1" vert="horz" wrap="square" lIns="91425" tIns="91425" rIns="91425" bIns="91425" rtlCol="0" anchor="t" anchorCtr="0">
            <a:noAutofit/>
          </a:bodyPr>
          <a:lstStyle/>
          <a:p>
            <a:r>
              <a:rPr lang="en-GB"/>
              <a:t>It’s all about velocity!!!</a:t>
            </a:r>
            <a:endParaRPr/>
          </a:p>
        </p:txBody>
      </p:sp>
      <p:sp>
        <p:nvSpPr>
          <p:cNvPr id="391" name="Google Shape;391;p78"/>
          <p:cNvSpPr txBox="1">
            <a:spLocks noGrp="1"/>
          </p:cNvSpPr>
          <p:nvPr>
            <p:ph type="body" idx="1"/>
          </p:nvPr>
        </p:nvSpPr>
        <p:spPr>
          <a:xfrm>
            <a:off x="877500" y="2966200"/>
            <a:ext cx="7389000" cy="819300"/>
          </a:xfrm>
          <a:prstGeom prst="rect">
            <a:avLst/>
          </a:prstGeom>
        </p:spPr>
        <p:txBody>
          <a:bodyPr spcFirstLastPara="1" vert="horz" wrap="square" lIns="91425" tIns="91425" rIns="91425" bIns="91425" rtlCol="0" anchor="t" anchorCtr="0">
            <a:noAutofit/>
          </a:bodyPr>
          <a:lstStyle/>
          <a:p>
            <a:pPr marL="0" indent="0" algn="ctr"/>
            <a:r>
              <a:rPr lang="en-GB" sz="2400"/>
              <a:t>“Speed wins in the marketplace”</a:t>
            </a:r>
            <a:endParaRPr sz="2400"/>
          </a:p>
          <a:p>
            <a:pPr marL="914400" indent="0" algn="r"/>
            <a:r>
              <a:rPr lang="en-GB" sz="1000"/>
              <a:t>Adrian Cockcroft, former lead architect at Netflix</a:t>
            </a:r>
            <a:endParaRPr sz="1000"/>
          </a:p>
        </p:txBody>
      </p:sp>
    </p:spTree>
    <p:extLst>
      <p:ext uri="{BB962C8B-B14F-4D97-AF65-F5344CB8AC3E}">
        <p14:creationId xmlns:p14="http://schemas.microsoft.com/office/powerpoint/2010/main" val="7162267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Bus</a:t>
            </a:r>
          </a:p>
        </p:txBody>
      </p:sp>
      <p:pic>
        <p:nvPicPr>
          <p:cNvPr id="14338" name="Picture 2" descr="http://www.enterpriseintegrationpatterns.com/img/Control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561" y="2404998"/>
            <a:ext cx="5502877" cy="21043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97799" y="5038290"/>
            <a:ext cx="5688792"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ControlBus.html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100</a:t>
            </a:fld>
            <a:endParaRPr lang="en-US"/>
          </a:p>
        </p:txBody>
      </p:sp>
    </p:spTree>
    <p:extLst>
      <p:ext uri="{BB962C8B-B14F-4D97-AF65-F5344CB8AC3E}">
        <p14:creationId xmlns:p14="http://schemas.microsoft.com/office/powerpoint/2010/main" val="25012029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101</a:t>
            </a:fld>
            <a:endParaRPr lang="en-US"/>
          </a:p>
        </p:txBody>
      </p:sp>
    </p:spTree>
    <p:extLst>
      <p:ext uri="{BB962C8B-B14F-4D97-AF65-F5344CB8AC3E}">
        <p14:creationId xmlns:p14="http://schemas.microsoft.com/office/powerpoint/2010/main" val="758847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102</a:t>
            </a:fld>
            <a:endParaRPr lang="en-US"/>
          </a:p>
        </p:txBody>
      </p:sp>
    </p:spTree>
    <p:extLst>
      <p:ext uri="{BB962C8B-B14F-4D97-AF65-F5344CB8AC3E}">
        <p14:creationId xmlns:p14="http://schemas.microsoft.com/office/powerpoint/2010/main" val="297681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79"/>
          <p:cNvSpPr txBox="1">
            <a:spLocks noGrp="1"/>
          </p:cNvSpPr>
          <p:nvPr>
            <p:ph type="title"/>
          </p:nvPr>
        </p:nvSpPr>
        <p:spPr>
          <a:xfrm>
            <a:off x="311700" y="417424"/>
            <a:ext cx="8520600" cy="572700"/>
          </a:xfrm>
          <a:prstGeom prst="rect">
            <a:avLst/>
          </a:prstGeom>
        </p:spPr>
        <p:txBody>
          <a:bodyPr spcFirstLastPara="1" vert="horz" wrap="square" lIns="91425" tIns="91425" rIns="91425" bIns="91425" rtlCol="0" anchor="t" anchorCtr="0">
            <a:noAutofit/>
          </a:bodyPr>
          <a:lstStyle/>
          <a:p>
            <a:pPr algn="l"/>
            <a:r>
              <a:rPr lang="en-GB" sz="2800" dirty="0"/>
              <a:t>Monoliths Do Not Scale To Many Teams!</a:t>
            </a:r>
            <a:endParaRPr sz="2800" dirty="0"/>
          </a:p>
        </p:txBody>
      </p:sp>
      <p:pic>
        <p:nvPicPr>
          <p:cNvPr id="397" name="Google Shape;397;p79"/>
          <p:cNvPicPr preferRelativeResize="0"/>
          <p:nvPr/>
        </p:nvPicPr>
        <p:blipFill>
          <a:blip r:embed="rId3">
            <a:alphaModFix/>
          </a:blip>
          <a:stretch>
            <a:fillRect/>
          </a:stretch>
        </p:blipFill>
        <p:spPr>
          <a:xfrm>
            <a:off x="501041" y="1753645"/>
            <a:ext cx="8179496" cy="4384108"/>
          </a:xfrm>
          <a:prstGeom prst="rect">
            <a:avLst/>
          </a:prstGeom>
          <a:noFill/>
          <a:ln>
            <a:noFill/>
          </a:ln>
        </p:spPr>
      </p:pic>
    </p:spTree>
    <p:extLst>
      <p:ext uri="{BB962C8B-B14F-4D97-AF65-F5344CB8AC3E}">
        <p14:creationId xmlns:p14="http://schemas.microsoft.com/office/powerpoint/2010/main" val="178230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80"/>
          <p:cNvSpPr txBox="1">
            <a:spLocks noGrp="1"/>
          </p:cNvSpPr>
          <p:nvPr>
            <p:ph type="title"/>
          </p:nvPr>
        </p:nvSpPr>
        <p:spPr>
          <a:xfrm>
            <a:off x="236396" y="463179"/>
            <a:ext cx="8520600" cy="572700"/>
          </a:xfrm>
          <a:prstGeom prst="rect">
            <a:avLst/>
          </a:prstGeom>
        </p:spPr>
        <p:txBody>
          <a:bodyPr spcFirstLastPara="1" vert="horz" wrap="square" lIns="91425" tIns="91425" rIns="91425" bIns="91425" rtlCol="0" anchor="t" anchorCtr="0">
            <a:noAutofit/>
          </a:bodyPr>
          <a:lstStyle/>
          <a:p>
            <a:r>
              <a:rPr lang="en-GB" dirty="0"/>
              <a:t>Microservices let us scale an organisation</a:t>
            </a:r>
            <a:endParaRPr dirty="0"/>
          </a:p>
        </p:txBody>
      </p:sp>
      <p:pic>
        <p:nvPicPr>
          <p:cNvPr id="6" name="Picture 5">
            <a:extLst>
              <a:ext uri="{FF2B5EF4-FFF2-40B4-BE49-F238E27FC236}">
                <a16:creationId xmlns:a16="http://schemas.microsoft.com/office/drawing/2014/main" id="{B50B5B73-ACE0-A244-8DD7-CB3B6B8C9673}"/>
              </a:ext>
            </a:extLst>
          </p:cNvPr>
          <p:cNvPicPr>
            <a:picLocks noChangeAspect="1"/>
          </p:cNvPicPr>
          <p:nvPr/>
        </p:nvPicPr>
        <p:blipFill>
          <a:blip r:embed="rId3"/>
          <a:stretch>
            <a:fillRect/>
          </a:stretch>
        </p:blipFill>
        <p:spPr>
          <a:xfrm>
            <a:off x="763157" y="2114551"/>
            <a:ext cx="7837957" cy="3253740"/>
          </a:xfrm>
          <a:prstGeom prst="rect">
            <a:avLst/>
          </a:prstGeom>
        </p:spPr>
      </p:pic>
    </p:spTree>
    <p:extLst>
      <p:ext uri="{BB962C8B-B14F-4D97-AF65-F5344CB8AC3E}">
        <p14:creationId xmlns:p14="http://schemas.microsoft.com/office/powerpoint/2010/main" val="295909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81"/>
          <p:cNvSpPr txBox="1">
            <a:spLocks noGrp="1"/>
          </p:cNvSpPr>
          <p:nvPr>
            <p:ph type="title"/>
          </p:nvPr>
        </p:nvSpPr>
        <p:spPr>
          <a:xfrm>
            <a:off x="311700" y="362823"/>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enable agility</a:t>
            </a:r>
            <a:endParaRPr sz="2800" dirty="0"/>
          </a:p>
        </p:txBody>
      </p:sp>
      <p:sp>
        <p:nvSpPr>
          <p:cNvPr id="409" name="Google Shape;409;p81"/>
          <p:cNvSpPr txBox="1">
            <a:spLocks noGrp="1"/>
          </p:cNvSpPr>
          <p:nvPr>
            <p:ph type="body" idx="1"/>
          </p:nvPr>
        </p:nvSpPr>
        <p:spPr>
          <a:xfrm>
            <a:off x="2901875" y="5421600"/>
            <a:ext cx="5669400" cy="362100"/>
          </a:xfrm>
          <a:prstGeom prst="rect">
            <a:avLst/>
          </a:prstGeom>
        </p:spPr>
        <p:txBody>
          <a:bodyPr spcFirstLastPara="1" vert="horz" wrap="square" lIns="91425" tIns="91425" rIns="91425" bIns="91425" rtlCol="0" anchor="t" anchorCtr="0">
            <a:noAutofit/>
          </a:bodyPr>
          <a:lstStyle/>
          <a:p>
            <a:pPr marL="0" indent="0" algn="r"/>
            <a:r>
              <a:rPr lang="en-GB" sz="1100" u="sng">
                <a:solidFill>
                  <a:schemeClr val="hlink"/>
                </a:solidFill>
                <a:latin typeface="Arial"/>
                <a:ea typeface="Arial"/>
                <a:cs typeface="Arial"/>
                <a:sym typeface="Arial"/>
                <a:hlinkClick r:id="rId3"/>
              </a:rPr>
              <a:t>https://microservices.io/patterns/decomposition/decompose-by-business-capability.html</a:t>
            </a:r>
            <a:endParaRPr/>
          </a:p>
        </p:txBody>
      </p:sp>
      <p:pic>
        <p:nvPicPr>
          <p:cNvPr id="410" name="Google Shape;410;p81"/>
          <p:cNvPicPr preferRelativeResize="0"/>
          <p:nvPr/>
        </p:nvPicPr>
        <p:blipFill>
          <a:blip r:embed="rId4">
            <a:alphaModFix/>
          </a:blip>
          <a:stretch>
            <a:fillRect/>
          </a:stretch>
        </p:blipFill>
        <p:spPr>
          <a:xfrm>
            <a:off x="2241425" y="2091001"/>
            <a:ext cx="5348624" cy="3114575"/>
          </a:xfrm>
          <a:prstGeom prst="rect">
            <a:avLst/>
          </a:prstGeom>
          <a:noFill/>
          <a:ln>
            <a:noFill/>
          </a:ln>
        </p:spPr>
      </p:pic>
    </p:spTree>
    <p:extLst>
      <p:ext uri="{BB962C8B-B14F-4D97-AF65-F5344CB8AC3E}">
        <p14:creationId xmlns:p14="http://schemas.microsoft.com/office/powerpoint/2010/main" val="374272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117"/>
          <p:cNvSpPr txBox="1">
            <a:spLocks noGrp="1"/>
          </p:cNvSpPr>
          <p:nvPr>
            <p:ph type="title"/>
          </p:nvPr>
        </p:nvSpPr>
        <p:spPr>
          <a:xfrm>
            <a:off x="311700" y="375349"/>
            <a:ext cx="8520600" cy="572700"/>
          </a:xfrm>
          <a:prstGeom prst="rect">
            <a:avLst/>
          </a:prstGeom>
        </p:spPr>
        <p:txBody>
          <a:bodyPr spcFirstLastPara="1" vert="horz" wrap="square" lIns="91425" tIns="91425" rIns="91425" bIns="91425" rtlCol="0" anchor="t" anchorCtr="0">
            <a:noAutofit/>
          </a:bodyPr>
          <a:lstStyle/>
          <a:p>
            <a:pPr algn="l"/>
            <a:r>
              <a:rPr lang="en-GB" sz="2800" dirty="0"/>
              <a:t>Product Mode </a:t>
            </a:r>
            <a:endParaRPr sz="2800" dirty="0"/>
          </a:p>
        </p:txBody>
      </p:sp>
      <p:pic>
        <p:nvPicPr>
          <p:cNvPr id="625" name="Google Shape;625;p117"/>
          <p:cNvPicPr preferRelativeResize="0"/>
          <p:nvPr/>
        </p:nvPicPr>
        <p:blipFill>
          <a:blip r:embed="rId3">
            <a:alphaModFix/>
          </a:blip>
          <a:stretch>
            <a:fillRect/>
          </a:stretch>
        </p:blipFill>
        <p:spPr>
          <a:xfrm>
            <a:off x="839244" y="1628384"/>
            <a:ext cx="7665929" cy="4647156"/>
          </a:xfrm>
          <a:prstGeom prst="rect">
            <a:avLst/>
          </a:prstGeom>
          <a:noFill/>
          <a:ln>
            <a:noFill/>
          </a:ln>
        </p:spPr>
      </p:pic>
    </p:spTree>
    <p:extLst>
      <p:ext uri="{BB962C8B-B14F-4D97-AF65-F5344CB8AC3E}">
        <p14:creationId xmlns:p14="http://schemas.microsoft.com/office/powerpoint/2010/main" val="4088124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82"/>
          <p:cNvSpPr txBox="1">
            <a:spLocks noGrp="1"/>
          </p:cNvSpPr>
          <p:nvPr>
            <p:ph type="title"/>
          </p:nvPr>
        </p:nvSpPr>
        <p:spPr>
          <a:xfrm>
            <a:off x="311700" y="436949"/>
            <a:ext cx="8520600" cy="572700"/>
          </a:xfrm>
          <a:prstGeom prst="rect">
            <a:avLst/>
          </a:prstGeom>
        </p:spPr>
        <p:txBody>
          <a:bodyPr spcFirstLastPara="1" vert="horz" wrap="square" lIns="91425" tIns="91425" rIns="91425" bIns="91425" rtlCol="0" anchor="t" anchorCtr="0">
            <a:noAutofit/>
          </a:bodyPr>
          <a:lstStyle/>
          <a:p>
            <a:pPr algn="l"/>
            <a:r>
              <a:rPr lang="en-GB" sz="2800" dirty="0"/>
              <a:t>A Brief History of Microservices</a:t>
            </a:r>
            <a:endParaRPr sz="2800" dirty="0"/>
          </a:p>
        </p:txBody>
      </p:sp>
      <p:pic>
        <p:nvPicPr>
          <p:cNvPr id="416" name="Google Shape;416;p82"/>
          <p:cNvPicPr preferRelativeResize="0"/>
          <p:nvPr/>
        </p:nvPicPr>
        <p:blipFill>
          <a:blip r:embed="rId3">
            <a:alphaModFix/>
          </a:blip>
          <a:stretch>
            <a:fillRect/>
          </a:stretch>
        </p:blipFill>
        <p:spPr>
          <a:xfrm>
            <a:off x="2154476" y="1565495"/>
            <a:ext cx="3974412" cy="4432910"/>
          </a:xfrm>
          <a:prstGeom prst="rect">
            <a:avLst/>
          </a:prstGeom>
          <a:noFill/>
          <a:ln>
            <a:noFill/>
          </a:ln>
        </p:spPr>
      </p:pic>
      <p:sp>
        <p:nvSpPr>
          <p:cNvPr id="417" name="Google Shape;417;p82"/>
          <p:cNvSpPr txBox="1"/>
          <p:nvPr/>
        </p:nvSpPr>
        <p:spPr>
          <a:xfrm>
            <a:off x="6600900" y="3314044"/>
            <a:ext cx="2231400" cy="705900"/>
          </a:xfrm>
          <a:prstGeom prst="rect">
            <a:avLst/>
          </a:prstGeom>
          <a:noFill/>
          <a:ln w="19050" cap="flat" cmpd="sng">
            <a:solidFill>
              <a:srgbClr val="0000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algn="ctr"/>
            <a:r>
              <a:rPr lang="en-GB" sz="1000" dirty="0">
                <a:latin typeface="Ubuntu"/>
                <a:ea typeface="Ubuntu"/>
                <a:cs typeface="Ubuntu"/>
                <a:sym typeface="Ubuntu"/>
              </a:rPr>
              <a:t> The definition of </a:t>
            </a:r>
            <a:r>
              <a:rPr lang="en-GB" sz="1000" u="sng" dirty="0">
                <a:solidFill>
                  <a:schemeClr val="hlink"/>
                </a:solidFill>
                <a:latin typeface="Ubuntu"/>
                <a:ea typeface="Ubuntu"/>
                <a:cs typeface="Ubuntu"/>
                <a:sym typeface="Ubuntu"/>
                <a:hlinkClick r:id="rId4"/>
              </a:rPr>
              <a:t>Microservices</a:t>
            </a:r>
            <a:r>
              <a:rPr lang="en-GB" sz="1000" dirty="0">
                <a:latin typeface="Ubuntu"/>
                <a:ea typeface="Ubuntu"/>
                <a:cs typeface="Ubuntu"/>
                <a:sym typeface="Ubuntu"/>
              </a:rPr>
              <a:t>, we use comes from the paper by Martin Fowler and James Lewis</a:t>
            </a:r>
            <a:endParaRPr sz="1000" dirty="0">
              <a:latin typeface="Ubuntu"/>
              <a:ea typeface="Ubuntu"/>
              <a:cs typeface="Ubuntu"/>
              <a:sym typeface="Ubuntu"/>
            </a:endParaRPr>
          </a:p>
        </p:txBody>
      </p:sp>
    </p:spTree>
    <p:extLst>
      <p:ext uri="{BB962C8B-B14F-4D97-AF65-F5344CB8AC3E}">
        <p14:creationId xmlns:p14="http://schemas.microsoft.com/office/powerpoint/2010/main" val="4057456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84"/>
          <p:cNvSpPr txBox="1">
            <a:spLocks noGrp="1"/>
          </p:cNvSpPr>
          <p:nvPr>
            <p:ph type="title"/>
          </p:nvPr>
        </p:nvSpPr>
        <p:spPr>
          <a:xfrm>
            <a:off x="311700" y="414749"/>
            <a:ext cx="8520600" cy="572700"/>
          </a:xfrm>
          <a:prstGeom prst="rect">
            <a:avLst/>
          </a:prstGeom>
        </p:spPr>
        <p:txBody>
          <a:bodyPr spcFirstLastPara="1" vert="horz" wrap="square" lIns="91425" tIns="91425" rIns="91425" bIns="91425" rtlCol="0" anchor="t" anchorCtr="0">
            <a:noAutofit/>
          </a:bodyPr>
          <a:lstStyle/>
          <a:p>
            <a:pPr algn="l"/>
            <a:r>
              <a:rPr lang="en-GB" sz="2800" dirty="0"/>
              <a:t>Microservices are partitions of software</a:t>
            </a:r>
            <a:endParaRPr sz="2800" dirty="0"/>
          </a:p>
        </p:txBody>
      </p:sp>
      <p:pic>
        <p:nvPicPr>
          <p:cNvPr id="429" name="Google Shape;429;p84"/>
          <p:cNvPicPr preferRelativeResize="0"/>
          <p:nvPr/>
        </p:nvPicPr>
        <p:blipFill>
          <a:blip r:embed="rId3">
            <a:alphaModFix/>
          </a:blip>
          <a:stretch>
            <a:fillRect/>
          </a:stretch>
        </p:blipFill>
        <p:spPr>
          <a:xfrm>
            <a:off x="3003451" y="1866126"/>
            <a:ext cx="3137107" cy="4004425"/>
          </a:xfrm>
          <a:prstGeom prst="rect">
            <a:avLst/>
          </a:prstGeom>
          <a:noFill/>
          <a:ln>
            <a:noFill/>
          </a:ln>
        </p:spPr>
      </p:pic>
    </p:spTree>
    <p:extLst>
      <p:ext uri="{BB962C8B-B14F-4D97-AF65-F5344CB8AC3E}">
        <p14:creationId xmlns:p14="http://schemas.microsoft.com/office/powerpoint/2010/main" val="2961428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85"/>
          <p:cNvSpPr txBox="1">
            <a:spLocks noGrp="1"/>
          </p:cNvSpPr>
          <p:nvPr>
            <p:ph type="title"/>
          </p:nvPr>
        </p:nvSpPr>
        <p:spPr>
          <a:xfrm>
            <a:off x="311700" y="475557"/>
            <a:ext cx="8520600" cy="572700"/>
          </a:xfrm>
          <a:prstGeom prst="rect">
            <a:avLst/>
          </a:prstGeom>
        </p:spPr>
        <p:txBody>
          <a:bodyPr spcFirstLastPara="1" vert="horz" wrap="square" lIns="91425" tIns="91425" rIns="91425" bIns="91425" rtlCol="0" anchor="t" anchorCtr="0">
            <a:noAutofit/>
          </a:bodyPr>
          <a:lstStyle/>
          <a:p>
            <a:pPr algn="l"/>
            <a:r>
              <a:rPr lang="en-GB" sz="2800" dirty="0"/>
              <a:t>The Entity Service Sniff Test</a:t>
            </a:r>
            <a:endParaRPr sz="2800" dirty="0"/>
          </a:p>
        </p:txBody>
      </p:sp>
      <p:pic>
        <p:nvPicPr>
          <p:cNvPr id="435" name="Google Shape;435;p85"/>
          <p:cNvPicPr preferRelativeResize="0"/>
          <p:nvPr/>
        </p:nvPicPr>
        <p:blipFill>
          <a:blip r:embed="rId3">
            <a:alphaModFix/>
          </a:blip>
          <a:stretch>
            <a:fillRect/>
          </a:stretch>
        </p:blipFill>
        <p:spPr>
          <a:xfrm>
            <a:off x="400834" y="1678488"/>
            <a:ext cx="8431466" cy="3920646"/>
          </a:xfrm>
          <a:prstGeom prst="rect">
            <a:avLst/>
          </a:prstGeom>
          <a:noFill/>
          <a:ln>
            <a:noFill/>
          </a:ln>
        </p:spPr>
      </p:pic>
      <p:sp>
        <p:nvSpPr>
          <p:cNvPr id="436" name="Google Shape;436;p85"/>
          <p:cNvSpPr txBox="1"/>
          <p:nvPr/>
        </p:nvSpPr>
        <p:spPr>
          <a:xfrm>
            <a:off x="4160675" y="5711475"/>
            <a:ext cx="4339200" cy="249000"/>
          </a:xfrm>
          <a:prstGeom prst="rect">
            <a:avLst/>
          </a:prstGeom>
          <a:noFill/>
          <a:ln>
            <a:noFill/>
          </a:ln>
        </p:spPr>
        <p:txBody>
          <a:bodyPr spcFirstLastPara="1" wrap="square" lIns="91425" tIns="91425" rIns="91425" bIns="91425" anchor="t" anchorCtr="0">
            <a:noAutofit/>
          </a:bodyPr>
          <a:lstStyle/>
          <a:p>
            <a:pPr algn="r"/>
            <a:r>
              <a:rPr lang="en-GB" sz="1000" dirty="0">
                <a:latin typeface="Ubuntu"/>
                <a:ea typeface="Ubuntu"/>
                <a:cs typeface="Ubuntu"/>
                <a:sym typeface="Ubuntu"/>
              </a:rPr>
              <a:t>See </a:t>
            </a:r>
            <a:r>
              <a:rPr lang="en-GB" sz="1000" u="sng" dirty="0">
                <a:solidFill>
                  <a:schemeClr val="hlink"/>
                </a:solidFill>
                <a:latin typeface="Ubuntu"/>
                <a:ea typeface="Ubuntu"/>
                <a:cs typeface="Ubuntu"/>
                <a:sym typeface="Ubuntu"/>
                <a:hlinkClick r:id="rId4"/>
              </a:rPr>
              <a:t>Avoiding the Entity Service</a:t>
            </a:r>
            <a:r>
              <a:rPr lang="en-GB" sz="1000" dirty="0">
                <a:latin typeface="Ubuntu"/>
                <a:ea typeface="Ubuntu"/>
                <a:cs typeface="Ubuntu"/>
                <a:sym typeface="Ubuntu"/>
              </a:rPr>
              <a:t>, Michael Nygard</a:t>
            </a:r>
            <a:endParaRPr sz="1000" dirty="0">
              <a:latin typeface="Ubuntu"/>
              <a:ea typeface="Ubuntu"/>
              <a:cs typeface="Ubuntu"/>
              <a:sym typeface="Ubuntu"/>
            </a:endParaRPr>
          </a:p>
        </p:txBody>
      </p:sp>
    </p:spTree>
    <p:extLst>
      <p:ext uri="{BB962C8B-B14F-4D97-AF65-F5344CB8AC3E}">
        <p14:creationId xmlns:p14="http://schemas.microsoft.com/office/powerpoint/2010/main" val="579039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83"/>
          <p:cNvSpPr txBox="1">
            <a:spLocks noGrp="1"/>
          </p:cNvSpPr>
          <p:nvPr>
            <p:ph type="title"/>
          </p:nvPr>
        </p:nvSpPr>
        <p:spPr>
          <a:xfrm>
            <a:off x="808250" y="495105"/>
            <a:ext cx="8520600" cy="572700"/>
          </a:xfrm>
          <a:prstGeom prst="rect">
            <a:avLst/>
          </a:prstGeom>
        </p:spPr>
        <p:txBody>
          <a:bodyPr spcFirstLastPara="1" vert="horz" wrap="square" lIns="91425" tIns="91425" rIns="91425" bIns="91425" rtlCol="0" anchor="t" anchorCtr="0">
            <a:noAutofit/>
          </a:bodyPr>
          <a:lstStyle/>
          <a:p>
            <a:pPr algn="l"/>
            <a:r>
              <a:rPr lang="en-GB" sz="2800" dirty="0"/>
              <a:t>What is a microservice?</a:t>
            </a:r>
            <a:endParaRPr sz="2800" dirty="0"/>
          </a:p>
        </p:txBody>
      </p:sp>
      <p:sp>
        <p:nvSpPr>
          <p:cNvPr id="423" name="Google Shape;423;p83"/>
          <p:cNvSpPr txBox="1"/>
          <p:nvPr/>
        </p:nvSpPr>
        <p:spPr>
          <a:xfrm>
            <a:off x="726600" y="1787700"/>
            <a:ext cx="7690800" cy="1641300"/>
          </a:xfrm>
          <a:prstGeom prst="rect">
            <a:avLst/>
          </a:prstGeom>
          <a:noFill/>
          <a:ln>
            <a:noFill/>
          </a:ln>
        </p:spPr>
        <p:txBody>
          <a:bodyPr spcFirstLastPara="1" wrap="square" lIns="91425" tIns="91425" rIns="91425" bIns="91425" anchor="t" anchorCtr="0">
            <a:noAutofit/>
          </a:bodyPr>
          <a:lstStyle/>
          <a:p>
            <a:pPr algn="ctr"/>
            <a:r>
              <a:rPr lang="en-GB" dirty="0">
                <a:latin typeface="Ubuntu"/>
                <a:ea typeface="Ubuntu"/>
                <a:cs typeface="Ubuntu"/>
                <a:sym typeface="Ubuntu"/>
              </a:rPr>
              <a:t>SOA is focused on business </a:t>
            </a:r>
            <a:r>
              <a:rPr lang="en-GB" i="1" dirty="0">
                <a:latin typeface="Ubuntu"/>
                <a:ea typeface="Ubuntu"/>
                <a:cs typeface="Ubuntu"/>
                <a:sym typeface="Ubuntu"/>
              </a:rPr>
              <a:t>processes</a:t>
            </a:r>
            <a:r>
              <a:rPr lang="en-GB" dirty="0">
                <a:latin typeface="Ubuntu"/>
                <a:ea typeface="Ubuntu"/>
                <a:cs typeface="Ubuntu"/>
                <a:sym typeface="Ubuntu"/>
              </a:rPr>
              <a:t>. These </a:t>
            </a:r>
            <a:r>
              <a:rPr lang="en-GB" i="1" dirty="0">
                <a:latin typeface="Ubuntu"/>
                <a:ea typeface="Ubuntu"/>
                <a:cs typeface="Ubuntu"/>
                <a:sym typeface="Ubuntu"/>
              </a:rPr>
              <a:t>processes</a:t>
            </a:r>
            <a:r>
              <a:rPr lang="en-GB" dirty="0">
                <a:latin typeface="Ubuntu"/>
                <a:ea typeface="Ubuntu"/>
                <a:cs typeface="Ubuntu"/>
                <a:sym typeface="Ubuntu"/>
              </a:rPr>
              <a:t> are performed in different steps (also called </a:t>
            </a:r>
            <a:r>
              <a:rPr lang="en-GB" i="1" dirty="0">
                <a:latin typeface="Ubuntu"/>
                <a:ea typeface="Ubuntu"/>
                <a:cs typeface="Ubuntu"/>
                <a:sym typeface="Ubuntu"/>
              </a:rPr>
              <a:t>activities</a:t>
            </a:r>
            <a:r>
              <a:rPr lang="en-GB" dirty="0">
                <a:latin typeface="Ubuntu"/>
                <a:ea typeface="Ubuntu"/>
                <a:cs typeface="Ubuntu"/>
                <a:sym typeface="Ubuntu"/>
              </a:rPr>
              <a:t> or </a:t>
            </a:r>
            <a:r>
              <a:rPr lang="en-GB" i="1" dirty="0">
                <a:latin typeface="Ubuntu"/>
                <a:ea typeface="Ubuntu"/>
                <a:cs typeface="Ubuntu"/>
                <a:sym typeface="Ubuntu"/>
              </a:rPr>
              <a:t>tasks</a:t>
            </a:r>
            <a:r>
              <a:rPr lang="en-GB" dirty="0">
                <a:latin typeface="Ubuntu"/>
                <a:ea typeface="Ubuntu"/>
                <a:cs typeface="Ubuntu"/>
                <a:sym typeface="Ubuntu"/>
              </a:rPr>
              <a:t>) on different systems. The primary goal of a </a:t>
            </a:r>
            <a:r>
              <a:rPr lang="en-GB" b="1" dirty="0">
                <a:latin typeface="Ubuntu"/>
                <a:ea typeface="Ubuntu"/>
                <a:cs typeface="Ubuntu"/>
                <a:sym typeface="Ubuntu"/>
              </a:rPr>
              <a:t>service</a:t>
            </a:r>
            <a:r>
              <a:rPr lang="en-GB" dirty="0">
                <a:latin typeface="Ubuntu"/>
                <a:ea typeface="Ubuntu"/>
                <a:cs typeface="Ubuntu"/>
                <a:sym typeface="Ubuntu"/>
              </a:rPr>
              <a:t> is to represent a “natural” step of business functionality. That is, according to the domain for which it’s provided, </a:t>
            </a:r>
            <a:r>
              <a:rPr lang="en-GB" i="1" dirty="0">
                <a:latin typeface="Ubuntu"/>
                <a:ea typeface="Ubuntu"/>
                <a:cs typeface="Ubuntu"/>
                <a:sym typeface="Ubuntu"/>
              </a:rPr>
              <a:t>a service should represent a self-contained functionality that corresponds to a real-world business activity</a:t>
            </a:r>
            <a:r>
              <a:rPr lang="en-GB" dirty="0">
                <a:latin typeface="Ubuntu"/>
                <a:ea typeface="Ubuntu"/>
                <a:cs typeface="Ubuntu"/>
                <a:sym typeface="Ubuntu"/>
              </a:rPr>
              <a:t>.</a:t>
            </a:r>
            <a:endParaRPr dirty="0">
              <a:latin typeface="Ubuntu"/>
              <a:ea typeface="Ubuntu"/>
              <a:cs typeface="Ubuntu"/>
              <a:sym typeface="Ubuntu"/>
            </a:endParaRPr>
          </a:p>
          <a:p>
            <a:endParaRPr dirty="0"/>
          </a:p>
          <a:p>
            <a:pPr algn="r"/>
            <a:r>
              <a:rPr lang="en-GB" sz="1000" dirty="0" err="1"/>
              <a:t>Josuttis</a:t>
            </a:r>
            <a:r>
              <a:rPr lang="en-GB" sz="1000" dirty="0"/>
              <a:t>, Nicolai M.. SOA in Practice: The Art of Distributed System Design . O'Reilly Media. Kindle Edition. </a:t>
            </a:r>
            <a:endParaRPr sz="1000" dirty="0"/>
          </a:p>
        </p:txBody>
      </p:sp>
    </p:spTree>
    <p:extLst>
      <p:ext uri="{BB962C8B-B14F-4D97-AF65-F5344CB8AC3E}">
        <p14:creationId xmlns:p14="http://schemas.microsoft.com/office/powerpoint/2010/main" val="76100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2.Integration styles</a:t>
            </a:r>
          </a:p>
        </p:txBody>
      </p:sp>
      <p:sp>
        <p:nvSpPr>
          <p:cNvPr id="5" name="Text Placeholder 4"/>
          <p:cNvSpPr>
            <a:spLocks noGrp="1"/>
          </p:cNvSpPr>
          <p:nvPr>
            <p:ph type="body" idx="1"/>
          </p:nvPr>
        </p:nvSpPr>
        <p:spPr/>
        <p:txBody>
          <a:bodyPr/>
          <a:lstStyle/>
          <a:p>
            <a:r>
              <a:rPr lang="en-US" dirty="0"/>
              <a:t>How do we communicate between microservices?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19</a:t>
            </a:fld>
            <a:endParaRPr lang="en-US"/>
          </a:p>
        </p:txBody>
      </p:sp>
    </p:spTree>
    <p:extLst>
      <p:ext uri="{BB962C8B-B14F-4D97-AF65-F5344CB8AC3E}">
        <p14:creationId xmlns:p14="http://schemas.microsoft.com/office/powerpoint/2010/main" val="2586410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Distributed Systems</a:t>
            </a:r>
          </a:p>
        </p:txBody>
      </p:sp>
      <p:sp>
        <p:nvSpPr>
          <p:cNvPr id="3" name="Content Placeholder 2"/>
          <p:cNvSpPr>
            <a:spLocks noGrp="1"/>
          </p:cNvSpPr>
          <p:nvPr>
            <p:ph idx="1"/>
          </p:nvPr>
        </p:nvSpPr>
        <p:spPr>
          <a:xfrm>
            <a:off x="299545" y="2080339"/>
            <a:ext cx="8229600" cy="647095"/>
          </a:xfrm>
        </p:spPr>
        <p:txBody>
          <a:bodyPr>
            <a:normAutofit/>
          </a:bodyPr>
          <a:lstStyle/>
          <a:p>
            <a:pPr marL="0" indent="0" algn="ctr">
              <a:buNone/>
            </a:pPr>
            <a:r>
              <a:rPr lang="en-US" sz="2800" dirty="0"/>
              <a:t>Performance and Scalability</a:t>
            </a:r>
          </a:p>
        </p:txBody>
      </p:sp>
      <p:sp>
        <p:nvSpPr>
          <p:cNvPr id="4" name="Rectangle 3"/>
          <p:cNvSpPr/>
          <p:nvPr/>
        </p:nvSpPr>
        <p:spPr>
          <a:xfrm>
            <a:off x="2128344" y="4966596"/>
            <a:ext cx="4572000" cy="523220"/>
          </a:xfrm>
          <a:prstGeom prst="rect">
            <a:avLst/>
          </a:prstGeom>
        </p:spPr>
        <p:txBody>
          <a:bodyPr>
            <a:spAutoFit/>
          </a:bodyPr>
          <a:lstStyle/>
          <a:p>
            <a:pPr algn="ctr"/>
            <a:r>
              <a:rPr lang="en-US" sz="2800" dirty="0"/>
              <a:t>Inherent Distribution</a:t>
            </a:r>
          </a:p>
        </p:txBody>
      </p:sp>
      <p:sp>
        <p:nvSpPr>
          <p:cNvPr id="5" name="Rectangle 4"/>
          <p:cNvSpPr/>
          <p:nvPr/>
        </p:nvSpPr>
        <p:spPr>
          <a:xfrm>
            <a:off x="3531058" y="2992086"/>
            <a:ext cx="1766574" cy="523220"/>
          </a:xfrm>
          <a:prstGeom prst="rect">
            <a:avLst/>
          </a:prstGeom>
        </p:spPr>
        <p:txBody>
          <a:bodyPr wrap="none">
            <a:spAutoFit/>
          </a:bodyPr>
          <a:lstStyle/>
          <a:p>
            <a:r>
              <a:rPr lang="en-US" sz="2800" dirty="0"/>
              <a:t>Availability</a:t>
            </a:r>
          </a:p>
        </p:txBody>
      </p:sp>
      <p:sp>
        <p:nvSpPr>
          <p:cNvPr id="6" name="Rectangle 5"/>
          <p:cNvSpPr/>
          <p:nvPr/>
        </p:nvSpPr>
        <p:spPr>
          <a:xfrm>
            <a:off x="3225301" y="3979341"/>
            <a:ext cx="2378087" cy="523220"/>
          </a:xfrm>
          <a:prstGeom prst="rect">
            <a:avLst/>
          </a:prstGeom>
        </p:spPr>
        <p:txBody>
          <a:bodyPr wrap="none">
            <a:spAutoFit/>
          </a:bodyPr>
          <a:lstStyle/>
          <a:p>
            <a:r>
              <a:rPr lang="en-US" sz="2800" dirty="0"/>
              <a:t>Maintainability</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20</a:t>
            </a:fld>
            <a:endParaRPr lang="en-US"/>
          </a:p>
        </p:txBody>
      </p:sp>
    </p:spTree>
    <p:extLst>
      <p:ext uri="{BB962C8B-B14F-4D97-AF65-F5344CB8AC3E}">
        <p14:creationId xmlns:p14="http://schemas.microsoft.com/office/powerpoint/2010/main" val="3767863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Integration vs. Distribution</a:t>
            </a:r>
          </a:p>
        </p:txBody>
      </p:sp>
      <p:sp>
        <p:nvSpPr>
          <p:cNvPr id="4" name="Rectangle 3"/>
          <p:cNvSpPr/>
          <p:nvPr/>
        </p:nvSpPr>
        <p:spPr>
          <a:xfrm>
            <a:off x="977462" y="1781532"/>
            <a:ext cx="7583214" cy="461665"/>
          </a:xfrm>
          <a:prstGeom prst="rect">
            <a:avLst/>
          </a:prstGeom>
        </p:spPr>
        <p:txBody>
          <a:bodyPr wrap="square">
            <a:spAutoFit/>
          </a:bodyPr>
          <a:lstStyle/>
          <a:p>
            <a:pPr algn="ctr"/>
            <a:r>
              <a:rPr lang="en-US" sz="2400" dirty="0"/>
              <a:t>An n-tier system is distributed, but not integrated </a:t>
            </a:r>
          </a:p>
        </p:txBody>
      </p:sp>
      <p:sp>
        <p:nvSpPr>
          <p:cNvPr id="6" name="Rectangle 5"/>
          <p:cNvSpPr/>
          <p:nvPr/>
        </p:nvSpPr>
        <p:spPr>
          <a:xfrm>
            <a:off x="977462" y="2872742"/>
            <a:ext cx="7583214" cy="830997"/>
          </a:xfrm>
          <a:prstGeom prst="rect">
            <a:avLst/>
          </a:prstGeom>
        </p:spPr>
        <p:txBody>
          <a:bodyPr wrap="square">
            <a:spAutoFit/>
          </a:bodyPr>
          <a:lstStyle/>
          <a:p>
            <a:pPr algn="ctr"/>
            <a:r>
              <a:rPr lang="en-US" sz="2400" dirty="0"/>
              <a:t>A distributed system tends to use synchronous communication because the parts are not independent</a:t>
            </a:r>
          </a:p>
        </p:txBody>
      </p:sp>
      <p:sp>
        <p:nvSpPr>
          <p:cNvPr id="7" name="Rectangle 6"/>
          <p:cNvSpPr/>
          <p:nvPr/>
        </p:nvSpPr>
        <p:spPr>
          <a:xfrm>
            <a:off x="977462" y="4654245"/>
            <a:ext cx="7646276" cy="830997"/>
          </a:xfrm>
          <a:prstGeom prst="rect">
            <a:avLst/>
          </a:prstGeom>
        </p:spPr>
        <p:txBody>
          <a:bodyPr wrap="square">
            <a:spAutoFit/>
          </a:bodyPr>
          <a:lstStyle/>
          <a:p>
            <a:pPr algn="ctr"/>
            <a:r>
              <a:rPr lang="en-US" sz="2400" dirty="0"/>
              <a:t>An integrated system can often use asynchronous communication because the applications are independent </a:t>
            </a:r>
          </a:p>
        </p:txBody>
      </p:sp>
      <p:sp>
        <p:nvSpPr>
          <p:cNvPr id="3" name="Slide Number Placeholder 2"/>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21058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97321" y="6033922"/>
            <a:ext cx="3349357" cy="400110"/>
          </a:xfrm>
          <a:prstGeom prst="rect">
            <a:avLst/>
          </a:prstGeom>
          <a:noFill/>
        </p:spPr>
        <p:txBody>
          <a:bodyPr wrap="square" rtlCol="0">
            <a:spAutoFit/>
          </a:bodyPr>
          <a:lstStyle/>
          <a:p>
            <a:r>
              <a:rPr lang="en-GB" sz="2000" dirty="0"/>
              <a:t>The network is homogeneous.</a:t>
            </a:r>
          </a:p>
        </p:txBody>
      </p:sp>
      <p:sp>
        <p:nvSpPr>
          <p:cNvPr id="3" name="Rectangle 2"/>
          <p:cNvSpPr/>
          <p:nvPr/>
        </p:nvSpPr>
        <p:spPr>
          <a:xfrm>
            <a:off x="3036006" y="1187575"/>
            <a:ext cx="2618922" cy="400110"/>
          </a:xfrm>
          <a:prstGeom prst="rect">
            <a:avLst/>
          </a:prstGeom>
        </p:spPr>
        <p:txBody>
          <a:bodyPr wrap="none">
            <a:spAutoFit/>
          </a:bodyPr>
          <a:lstStyle/>
          <a:p>
            <a:r>
              <a:rPr lang="en-GB" sz="2000" dirty="0"/>
              <a:t>The network is reliable.</a:t>
            </a:r>
          </a:p>
        </p:txBody>
      </p:sp>
      <p:sp>
        <p:nvSpPr>
          <p:cNvPr id="4" name="Rectangle 3"/>
          <p:cNvSpPr/>
          <p:nvPr/>
        </p:nvSpPr>
        <p:spPr>
          <a:xfrm>
            <a:off x="3461539" y="1810686"/>
            <a:ext cx="1767856" cy="400110"/>
          </a:xfrm>
          <a:prstGeom prst="rect">
            <a:avLst/>
          </a:prstGeom>
        </p:spPr>
        <p:txBody>
          <a:bodyPr wrap="none">
            <a:spAutoFit/>
          </a:bodyPr>
          <a:lstStyle/>
          <a:p>
            <a:r>
              <a:rPr lang="en-GB" sz="2000" dirty="0"/>
              <a:t>Latency is zero.</a:t>
            </a:r>
          </a:p>
        </p:txBody>
      </p:sp>
      <p:sp>
        <p:nvSpPr>
          <p:cNvPr id="5" name="Rectangle 4"/>
          <p:cNvSpPr/>
          <p:nvPr/>
        </p:nvSpPr>
        <p:spPr>
          <a:xfrm>
            <a:off x="3258118" y="2468917"/>
            <a:ext cx="2390976" cy="400110"/>
          </a:xfrm>
          <a:prstGeom prst="rect">
            <a:avLst/>
          </a:prstGeom>
        </p:spPr>
        <p:txBody>
          <a:bodyPr wrap="none">
            <a:spAutoFit/>
          </a:bodyPr>
          <a:lstStyle/>
          <a:p>
            <a:r>
              <a:rPr lang="en-GB" sz="2000" dirty="0"/>
              <a:t>Bandwidth is infinite.</a:t>
            </a:r>
          </a:p>
        </p:txBody>
      </p:sp>
      <p:sp>
        <p:nvSpPr>
          <p:cNvPr id="6" name="Rectangle 5"/>
          <p:cNvSpPr/>
          <p:nvPr/>
        </p:nvSpPr>
        <p:spPr>
          <a:xfrm>
            <a:off x="3258118" y="3167670"/>
            <a:ext cx="2527551" cy="400110"/>
          </a:xfrm>
          <a:prstGeom prst="rect">
            <a:avLst/>
          </a:prstGeom>
        </p:spPr>
        <p:txBody>
          <a:bodyPr wrap="none">
            <a:spAutoFit/>
          </a:bodyPr>
          <a:lstStyle/>
          <a:p>
            <a:r>
              <a:rPr lang="en-GB" sz="2000" dirty="0"/>
              <a:t>The network is secure.</a:t>
            </a:r>
          </a:p>
        </p:txBody>
      </p:sp>
      <p:sp>
        <p:nvSpPr>
          <p:cNvPr id="7" name="Rectangle 6"/>
          <p:cNvSpPr/>
          <p:nvPr/>
        </p:nvSpPr>
        <p:spPr>
          <a:xfrm>
            <a:off x="3109905" y="3931100"/>
            <a:ext cx="2823978" cy="400110"/>
          </a:xfrm>
          <a:prstGeom prst="rect">
            <a:avLst/>
          </a:prstGeom>
        </p:spPr>
        <p:txBody>
          <a:bodyPr wrap="none">
            <a:spAutoFit/>
          </a:bodyPr>
          <a:lstStyle/>
          <a:p>
            <a:r>
              <a:rPr lang="en-GB" sz="2000" dirty="0"/>
              <a:t>Topology doesn't change.</a:t>
            </a:r>
          </a:p>
        </p:txBody>
      </p:sp>
      <p:sp>
        <p:nvSpPr>
          <p:cNvPr id="8" name="Rectangle 7"/>
          <p:cNvSpPr/>
          <p:nvPr/>
        </p:nvSpPr>
        <p:spPr>
          <a:xfrm>
            <a:off x="3036006" y="4712870"/>
            <a:ext cx="2971776" cy="400110"/>
          </a:xfrm>
          <a:prstGeom prst="rect">
            <a:avLst/>
          </a:prstGeom>
        </p:spPr>
        <p:txBody>
          <a:bodyPr wrap="none">
            <a:spAutoFit/>
          </a:bodyPr>
          <a:lstStyle/>
          <a:p>
            <a:r>
              <a:rPr lang="en-GB" sz="2000" dirty="0"/>
              <a:t>There is one administrator.</a:t>
            </a:r>
          </a:p>
        </p:txBody>
      </p:sp>
      <p:sp>
        <p:nvSpPr>
          <p:cNvPr id="9" name="Rectangle 8"/>
          <p:cNvSpPr/>
          <p:nvPr/>
        </p:nvSpPr>
        <p:spPr>
          <a:xfrm>
            <a:off x="3296623" y="5433757"/>
            <a:ext cx="2450543" cy="400110"/>
          </a:xfrm>
          <a:prstGeom prst="rect">
            <a:avLst/>
          </a:prstGeom>
        </p:spPr>
        <p:txBody>
          <a:bodyPr wrap="none">
            <a:spAutoFit/>
          </a:bodyPr>
          <a:lstStyle/>
          <a:p>
            <a:r>
              <a:rPr lang="en-GB" sz="2000" dirty="0"/>
              <a:t>Transport cost is zero.</a:t>
            </a:r>
          </a:p>
        </p:txBody>
      </p:sp>
      <p:sp>
        <p:nvSpPr>
          <p:cNvPr id="10" name="Slide Number Placeholder 9"/>
          <p:cNvSpPr>
            <a:spLocks noGrp="1"/>
          </p:cNvSpPr>
          <p:nvPr>
            <p:ph type="sldNum" sz="quarter" idx="12"/>
          </p:nvPr>
        </p:nvSpPr>
        <p:spPr>
          <a:xfrm>
            <a:off x="6578252" y="6233977"/>
            <a:ext cx="2133600" cy="365125"/>
          </a:xfrm>
        </p:spPr>
        <p:txBody>
          <a:bodyPr/>
          <a:lstStyle/>
          <a:p>
            <a:fld id="{867D4A06-35AE-BD4A-84A9-613A26F3D41D}" type="slidenum">
              <a:rPr lang="en-US" sz="2000" smtClean="0"/>
              <a:pPr/>
              <a:t>22</a:t>
            </a:fld>
            <a:endParaRPr lang="en-US" sz="2000"/>
          </a:p>
        </p:txBody>
      </p:sp>
      <p:sp>
        <p:nvSpPr>
          <p:cNvPr id="11" name="Title 1">
            <a:extLst>
              <a:ext uri="{FF2B5EF4-FFF2-40B4-BE49-F238E27FC236}">
                <a16:creationId xmlns:a16="http://schemas.microsoft.com/office/drawing/2014/main" id="{A4F01642-14F6-484D-8B4D-CB39EB8AE0C6}"/>
              </a:ext>
            </a:extLst>
          </p:cNvPr>
          <p:cNvSpPr txBox="1">
            <a:spLocks/>
          </p:cNvSpPr>
          <p:nvPr/>
        </p:nvSpPr>
        <p:spPr>
          <a:xfrm>
            <a:off x="457200" y="274638"/>
            <a:ext cx="8073025" cy="539554"/>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2800" dirty="0"/>
              <a:t>Fallacies of Distributed Computing</a:t>
            </a:r>
          </a:p>
        </p:txBody>
      </p:sp>
    </p:spTree>
    <p:extLst>
      <p:ext uri="{BB962C8B-B14F-4D97-AF65-F5344CB8AC3E}">
        <p14:creationId xmlns:p14="http://schemas.microsoft.com/office/powerpoint/2010/main" val="5865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File Transfer</a:t>
            </a:r>
          </a:p>
        </p:txBody>
      </p:sp>
      <p:sp>
        <p:nvSpPr>
          <p:cNvPr id="5" name="Content Placeholder 4"/>
          <p:cNvSpPr>
            <a:spLocks noGrp="1"/>
          </p:cNvSpPr>
          <p:nvPr>
            <p:ph idx="1"/>
          </p:nvPr>
        </p:nvSpPr>
        <p:spPr>
          <a:xfrm>
            <a:off x="650325" y="1573218"/>
            <a:ext cx="7843345" cy="1127234"/>
          </a:xfrm>
        </p:spPr>
        <p:txBody>
          <a:bodyPr>
            <a:normAutofit/>
          </a:bodyPr>
          <a:lstStyle/>
          <a:p>
            <a:pPr marL="0" indent="0" algn="ctr">
              <a:buNone/>
            </a:pPr>
            <a:r>
              <a:rPr lang="en-US" sz="2000" dirty="0"/>
              <a:t>Two processes communicate via the Producer writing to a file, and the Consumer reading from it.</a:t>
            </a:r>
          </a:p>
        </p:txBody>
      </p:sp>
      <p:sp>
        <p:nvSpPr>
          <p:cNvPr id="6" name="Rectangle 5"/>
          <p:cNvSpPr/>
          <p:nvPr/>
        </p:nvSpPr>
        <p:spPr>
          <a:xfrm>
            <a:off x="853306" y="2735833"/>
            <a:ext cx="7437382" cy="707886"/>
          </a:xfrm>
          <a:prstGeom prst="rect">
            <a:avLst/>
          </a:prstGeom>
        </p:spPr>
        <p:txBody>
          <a:bodyPr wrap="square">
            <a:spAutoFit/>
          </a:bodyPr>
          <a:lstStyle/>
          <a:p>
            <a:pPr lvl="1" algn="ctr"/>
            <a:r>
              <a:rPr lang="en-US" sz="2000" dirty="0"/>
              <a:t>A common data transfer mechanism that can be used by a variety of languages and platforms and feels neutral towards each</a:t>
            </a:r>
          </a:p>
        </p:txBody>
      </p:sp>
      <p:sp>
        <p:nvSpPr>
          <p:cNvPr id="7" name="Rectangle 6"/>
          <p:cNvSpPr/>
          <p:nvPr/>
        </p:nvSpPr>
        <p:spPr>
          <a:xfrm>
            <a:off x="0" y="4315259"/>
            <a:ext cx="9002110" cy="400110"/>
          </a:xfrm>
          <a:prstGeom prst="rect">
            <a:avLst/>
          </a:prstGeom>
        </p:spPr>
        <p:txBody>
          <a:bodyPr wrap="square">
            <a:spAutoFit/>
          </a:bodyPr>
          <a:lstStyle/>
          <a:p>
            <a:pPr lvl="1" algn="ctr"/>
            <a:r>
              <a:rPr lang="en-US" sz="2000" dirty="0"/>
              <a:t>Requires agreement: file names, locations, who manages files</a:t>
            </a:r>
          </a:p>
        </p:txBody>
      </p:sp>
      <p:sp>
        <p:nvSpPr>
          <p:cNvPr id="8" name="Rectangle 7"/>
          <p:cNvSpPr/>
          <p:nvPr/>
        </p:nvSpPr>
        <p:spPr>
          <a:xfrm>
            <a:off x="650325" y="5236618"/>
            <a:ext cx="7843345" cy="707886"/>
          </a:xfrm>
          <a:prstGeom prst="rect">
            <a:avLst/>
          </a:prstGeom>
        </p:spPr>
        <p:txBody>
          <a:bodyPr wrap="square">
            <a:spAutoFit/>
          </a:bodyPr>
          <a:lstStyle/>
          <a:p>
            <a:pPr lvl="1" algn="ctr"/>
            <a:r>
              <a:rPr lang="en-US" sz="2000" dirty="0"/>
              <a:t>Will create eventual consistency between systems due to periodic nature of publication</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23</a:t>
            </a:fld>
            <a:endParaRPr lang="en-US"/>
          </a:p>
        </p:txBody>
      </p:sp>
    </p:spTree>
    <p:extLst>
      <p:ext uri="{BB962C8B-B14F-4D97-AF65-F5344CB8AC3E}">
        <p14:creationId xmlns:p14="http://schemas.microsoft.com/office/powerpoint/2010/main" val="12513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Shared Database</a:t>
            </a:r>
          </a:p>
        </p:txBody>
      </p:sp>
      <p:sp>
        <p:nvSpPr>
          <p:cNvPr id="3" name="Content Placeholder 2"/>
          <p:cNvSpPr>
            <a:spLocks noGrp="1"/>
          </p:cNvSpPr>
          <p:nvPr>
            <p:ph idx="1"/>
          </p:nvPr>
        </p:nvSpPr>
        <p:spPr>
          <a:xfrm>
            <a:off x="457200" y="1417638"/>
            <a:ext cx="8229600" cy="1032641"/>
          </a:xfrm>
        </p:spPr>
        <p:txBody>
          <a:bodyPr>
            <a:normAutofit/>
          </a:bodyPr>
          <a:lstStyle/>
          <a:p>
            <a:pPr marL="0" indent="0" algn="ctr">
              <a:buNone/>
            </a:pPr>
            <a:r>
              <a:rPr lang="en-US" sz="2400" dirty="0"/>
              <a:t>Two processes communicate by the Producer writing to a database and the consumer reading from it.</a:t>
            </a:r>
          </a:p>
        </p:txBody>
      </p:sp>
      <p:sp>
        <p:nvSpPr>
          <p:cNvPr id="4" name="Rectangle 3"/>
          <p:cNvSpPr/>
          <p:nvPr/>
        </p:nvSpPr>
        <p:spPr>
          <a:xfrm>
            <a:off x="804042" y="2639172"/>
            <a:ext cx="7267904" cy="830997"/>
          </a:xfrm>
          <a:prstGeom prst="rect">
            <a:avLst/>
          </a:prstGeom>
        </p:spPr>
        <p:txBody>
          <a:bodyPr wrap="square">
            <a:spAutoFit/>
          </a:bodyPr>
          <a:lstStyle/>
          <a:p>
            <a:pPr lvl="1" algn="ctr"/>
            <a:r>
              <a:rPr lang="en-US" sz="2400" dirty="0"/>
              <a:t>Creating a unified schema that can meet the needs of all applications is a challenge </a:t>
            </a:r>
          </a:p>
        </p:txBody>
      </p:sp>
      <p:sp>
        <p:nvSpPr>
          <p:cNvPr id="5" name="Rectangle 4"/>
          <p:cNvSpPr/>
          <p:nvPr/>
        </p:nvSpPr>
        <p:spPr>
          <a:xfrm>
            <a:off x="646387" y="3941408"/>
            <a:ext cx="7583213" cy="830997"/>
          </a:xfrm>
          <a:prstGeom prst="rect">
            <a:avLst/>
          </a:prstGeom>
        </p:spPr>
        <p:txBody>
          <a:bodyPr wrap="square">
            <a:spAutoFit/>
          </a:bodyPr>
          <a:lstStyle/>
          <a:p>
            <a:pPr lvl="1" algn="ctr"/>
            <a:r>
              <a:rPr lang="en-US" sz="2400" dirty="0"/>
              <a:t>Breaks encapsulation and causes change to ripple across all applications </a:t>
            </a:r>
          </a:p>
        </p:txBody>
      </p:sp>
      <p:sp>
        <p:nvSpPr>
          <p:cNvPr id="6" name="Rectangle 5"/>
          <p:cNvSpPr/>
          <p:nvPr/>
        </p:nvSpPr>
        <p:spPr>
          <a:xfrm>
            <a:off x="804042" y="5243644"/>
            <a:ext cx="7583213" cy="830997"/>
          </a:xfrm>
          <a:prstGeom prst="rect">
            <a:avLst/>
          </a:prstGeom>
        </p:spPr>
        <p:txBody>
          <a:bodyPr wrap="square">
            <a:spAutoFit/>
          </a:bodyPr>
          <a:lstStyle/>
          <a:p>
            <a:pPr lvl="1" algn="ctr"/>
            <a:r>
              <a:rPr lang="en-US" sz="2400" dirty="0"/>
              <a:t>Often the Db supporting many enterprise-wide applications becomes the bottleneck</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24</a:t>
            </a:fld>
            <a:endParaRPr lang="en-US"/>
          </a:p>
        </p:txBody>
      </p:sp>
    </p:spTree>
    <p:extLst>
      <p:ext uri="{BB962C8B-B14F-4D97-AF65-F5344CB8AC3E}">
        <p14:creationId xmlns:p14="http://schemas.microsoft.com/office/powerpoint/2010/main" val="228411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Remote Procedure Call</a:t>
            </a:r>
          </a:p>
        </p:txBody>
      </p:sp>
      <p:sp>
        <p:nvSpPr>
          <p:cNvPr id="3" name="Content Placeholder 2"/>
          <p:cNvSpPr>
            <a:spLocks noGrp="1"/>
          </p:cNvSpPr>
          <p:nvPr>
            <p:ph idx="1"/>
          </p:nvPr>
        </p:nvSpPr>
        <p:spPr>
          <a:xfrm>
            <a:off x="457199" y="1647606"/>
            <a:ext cx="8229600" cy="1537137"/>
          </a:xfrm>
        </p:spPr>
        <p:txBody>
          <a:bodyPr>
            <a:normAutofit/>
          </a:bodyPr>
          <a:lstStyle/>
          <a:p>
            <a:pPr marL="0" indent="0" algn="ctr">
              <a:buNone/>
            </a:pPr>
            <a:r>
              <a:rPr lang="en-US" sz="2400" dirty="0"/>
              <a:t>Two processes communicate by the client causing a procedure to execute in another address space belonging to the server, coded as if it were a local call.</a:t>
            </a:r>
          </a:p>
        </p:txBody>
      </p:sp>
      <p:sp>
        <p:nvSpPr>
          <p:cNvPr id="4" name="Rectangle 3"/>
          <p:cNvSpPr/>
          <p:nvPr/>
        </p:nvSpPr>
        <p:spPr>
          <a:xfrm>
            <a:off x="2472578" y="3473526"/>
            <a:ext cx="4198842" cy="461665"/>
          </a:xfrm>
          <a:prstGeom prst="rect">
            <a:avLst/>
          </a:prstGeom>
        </p:spPr>
        <p:txBody>
          <a:bodyPr wrap="none">
            <a:spAutoFit/>
          </a:bodyPr>
          <a:lstStyle/>
          <a:p>
            <a:r>
              <a:rPr lang="en-US" sz="2400" dirty="0"/>
              <a:t>Integrates functionality not data</a:t>
            </a:r>
          </a:p>
        </p:txBody>
      </p:sp>
      <p:sp>
        <p:nvSpPr>
          <p:cNvPr id="5" name="Rectangle 4"/>
          <p:cNvSpPr/>
          <p:nvPr/>
        </p:nvSpPr>
        <p:spPr>
          <a:xfrm>
            <a:off x="854727" y="4605119"/>
            <a:ext cx="7434545" cy="830997"/>
          </a:xfrm>
          <a:prstGeom prst="rect">
            <a:avLst/>
          </a:prstGeom>
        </p:spPr>
        <p:txBody>
          <a:bodyPr wrap="square">
            <a:spAutoFit/>
          </a:bodyPr>
          <a:lstStyle/>
          <a:p>
            <a:pPr lvl="2" algn="ctr"/>
            <a:r>
              <a:rPr lang="en-US" sz="2400" dirty="0"/>
              <a:t>Behavioral coupling can tie the systems together in a knot, particularly due to sequencing </a:t>
            </a:r>
          </a:p>
        </p:txBody>
      </p:sp>
      <p:sp>
        <p:nvSpPr>
          <p:cNvPr id="6" name="Slide Number Placeholder 5"/>
          <p:cNvSpPr>
            <a:spLocks noGrp="1"/>
          </p:cNvSpPr>
          <p:nvPr>
            <p:ph type="sldNum" sz="quarter" idx="12"/>
          </p:nvPr>
        </p:nvSpPr>
        <p:spPr/>
        <p:txBody>
          <a:bodyPr/>
          <a:lstStyle/>
          <a:p>
            <a:fld id="{867D4A06-35AE-BD4A-84A9-613A26F3D41D}" type="slidenum">
              <a:rPr lang="en-US" smtClean="0"/>
              <a:pPr/>
              <a:t>25</a:t>
            </a:fld>
            <a:endParaRPr lang="en-US"/>
          </a:p>
        </p:txBody>
      </p:sp>
    </p:spTree>
    <p:extLst>
      <p:ext uri="{BB962C8B-B14F-4D97-AF65-F5344CB8AC3E}">
        <p14:creationId xmlns:p14="http://schemas.microsoft.com/office/powerpoint/2010/main" val="405896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404"/>
            <a:ext cx="8229600" cy="1143000"/>
          </a:xfrm>
        </p:spPr>
        <p:txBody>
          <a:bodyPr>
            <a:normAutofit/>
          </a:bodyPr>
          <a:lstStyle/>
          <a:p>
            <a:pPr algn="l"/>
            <a:r>
              <a:rPr lang="en-US" sz="2800" dirty="0"/>
              <a:t>Messaging</a:t>
            </a:r>
          </a:p>
        </p:txBody>
      </p:sp>
      <p:sp>
        <p:nvSpPr>
          <p:cNvPr id="3" name="Content Placeholder 2"/>
          <p:cNvSpPr>
            <a:spLocks noGrp="1"/>
          </p:cNvSpPr>
          <p:nvPr>
            <p:ph idx="1"/>
          </p:nvPr>
        </p:nvSpPr>
        <p:spPr>
          <a:xfrm>
            <a:off x="315310" y="1527850"/>
            <a:ext cx="8119241" cy="1514748"/>
          </a:xfrm>
        </p:spPr>
        <p:txBody>
          <a:bodyPr>
            <a:noAutofit/>
          </a:bodyPr>
          <a:lstStyle/>
          <a:p>
            <a:pPr marL="0" indent="0" algn="ctr">
              <a:buNone/>
            </a:pPr>
            <a:r>
              <a:rPr lang="en-US" sz="2400" dirty="0"/>
              <a:t>Two processes communicate by the Producer sending a packet of data to a channel and the Sender reading that packet of data from the channel.  </a:t>
            </a:r>
          </a:p>
        </p:txBody>
      </p:sp>
      <p:sp>
        <p:nvSpPr>
          <p:cNvPr id="4" name="Rectangle 3"/>
          <p:cNvSpPr/>
          <p:nvPr/>
        </p:nvSpPr>
        <p:spPr>
          <a:xfrm>
            <a:off x="599089" y="3121279"/>
            <a:ext cx="7835462" cy="830997"/>
          </a:xfrm>
          <a:prstGeom prst="rect">
            <a:avLst/>
          </a:prstGeom>
        </p:spPr>
        <p:txBody>
          <a:bodyPr wrap="square">
            <a:spAutoFit/>
          </a:bodyPr>
          <a:lstStyle/>
          <a:p>
            <a:pPr algn="ctr"/>
            <a:r>
              <a:rPr lang="en-US" sz="2400" dirty="0"/>
              <a:t>Asynchronous communication does not require both systems to be up and ready at the same time. </a:t>
            </a:r>
          </a:p>
        </p:txBody>
      </p:sp>
      <p:sp>
        <p:nvSpPr>
          <p:cNvPr id="5" name="Rectangle 4"/>
          <p:cNvSpPr/>
          <p:nvPr/>
        </p:nvSpPr>
        <p:spPr>
          <a:xfrm>
            <a:off x="599088" y="4272478"/>
            <a:ext cx="7504387" cy="830997"/>
          </a:xfrm>
          <a:prstGeom prst="rect">
            <a:avLst/>
          </a:prstGeom>
        </p:spPr>
        <p:txBody>
          <a:bodyPr wrap="square">
            <a:spAutoFit/>
          </a:bodyPr>
          <a:lstStyle/>
          <a:p>
            <a:pPr lvl="1" algn="ctr"/>
            <a:r>
              <a:rPr lang="en-US" sz="2400" dirty="0"/>
              <a:t>Messages can be transformed in transit without sender or receiver knowing </a:t>
            </a:r>
          </a:p>
        </p:txBody>
      </p:sp>
      <p:sp>
        <p:nvSpPr>
          <p:cNvPr id="6" name="Rectangle 5"/>
          <p:cNvSpPr/>
          <p:nvPr/>
        </p:nvSpPr>
        <p:spPr>
          <a:xfrm>
            <a:off x="819806" y="5502358"/>
            <a:ext cx="7394027" cy="830997"/>
          </a:xfrm>
          <a:prstGeom prst="rect">
            <a:avLst/>
          </a:prstGeom>
        </p:spPr>
        <p:txBody>
          <a:bodyPr wrap="square">
            <a:spAutoFit/>
          </a:bodyPr>
          <a:lstStyle/>
          <a:p>
            <a:pPr algn="ctr"/>
            <a:r>
              <a:rPr lang="en-US" sz="2400" dirty="0"/>
              <a:t>Small messages frequently allows behavioral as well as data collaboration</a:t>
            </a:r>
          </a:p>
        </p:txBody>
      </p:sp>
      <p:sp>
        <p:nvSpPr>
          <p:cNvPr id="7" name="Slide Number Placeholder 6"/>
          <p:cNvSpPr>
            <a:spLocks noGrp="1"/>
          </p:cNvSpPr>
          <p:nvPr>
            <p:ph type="sldNum" sz="quarter" idx="12"/>
          </p:nvPr>
        </p:nvSpPr>
        <p:spPr/>
        <p:txBody>
          <a:bodyPr/>
          <a:lstStyle/>
          <a:p>
            <a:fld id="{867D4A06-35AE-BD4A-84A9-613A26F3D41D}" type="slidenum">
              <a:rPr lang="en-US" smtClean="0"/>
              <a:pPr/>
              <a:t>26</a:t>
            </a:fld>
            <a:endParaRPr lang="en-US"/>
          </a:p>
        </p:txBody>
      </p:sp>
    </p:spTree>
    <p:extLst>
      <p:ext uri="{BB962C8B-B14F-4D97-AF65-F5344CB8AC3E}">
        <p14:creationId xmlns:p14="http://schemas.microsoft.com/office/powerpoint/2010/main" val="304294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Decoupled invocation</a:t>
            </a:r>
          </a:p>
        </p:txBody>
      </p:sp>
      <p:sp>
        <p:nvSpPr>
          <p:cNvPr id="3" name="Text Placeholder 2"/>
          <p:cNvSpPr>
            <a:spLocks noGrp="1"/>
          </p:cNvSpPr>
          <p:nvPr>
            <p:ph type="body" idx="1"/>
          </p:nvPr>
        </p:nvSpPr>
        <p:spPr/>
        <p:txBody>
          <a:bodyPr/>
          <a:lstStyle/>
          <a:p>
            <a:r>
              <a:rPr lang="en-US" dirty="0"/>
              <a:t>An example of messaging based integration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847370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a:t>
            </a:r>
          </a:p>
        </p:txBody>
      </p:sp>
      <p:sp>
        <p:nvSpPr>
          <p:cNvPr id="5" name="Rectangle 4"/>
          <p:cNvSpPr/>
          <p:nvPr/>
        </p:nvSpPr>
        <p:spPr>
          <a:xfrm>
            <a:off x="646383" y="2097971"/>
            <a:ext cx="7882759" cy="830997"/>
          </a:xfrm>
          <a:prstGeom prst="rect">
            <a:avLst/>
          </a:prstGeom>
        </p:spPr>
        <p:txBody>
          <a:bodyPr wrap="square">
            <a:spAutoFit/>
          </a:bodyPr>
          <a:lstStyle/>
          <a:p>
            <a:pPr lvl="1" algn="ctr"/>
            <a:r>
              <a:rPr lang="en-GB" sz="2400" dirty="0"/>
              <a:t>An application may experience peaks of demand that cause it to become overloaded and unable to respond.</a:t>
            </a:r>
          </a:p>
        </p:txBody>
      </p:sp>
      <p:sp>
        <p:nvSpPr>
          <p:cNvPr id="6" name="Rectangle 5"/>
          <p:cNvSpPr/>
          <p:nvPr/>
        </p:nvSpPr>
        <p:spPr>
          <a:xfrm>
            <a:off x="953810" y="3442329"/>
            <a:ext cx="7267903" cy="1200329"/>
          </a:xfrm>
          <a:prstGeom prst="rect">
            <a:avLst/>
          </a:prstGeom>
        </p:spPr>
        <p:txBody>
          <a:bodyPr wrap="square">
            <a:spAutoFit/>
          </a:bodyPr>
          <a:lstStyle/>
          <a:p>
            <a:pPr lvl="1" algn="ctr"/>
            <a:r>
              <a:rPr lang="en-GB" sz="2400" dirty="0"/>
              <a:t>It could be that part of the application itself becomes overwhelmed or one of its dependencies becomes overwhelmed.</a:t>
            </a:r>
          </a:p>
        </p:txBody>
      </p:sp>
      <p:sp>
        <p:nvSpPr>
          <p:cNvPr id="3" name="Slide Number Placeholder 2"/>
          <p:cNvSpPr>
            <a:spLocks noGrp="1"/>
          </p:cNvSpPr>
          <p:nvPr>
            <p:ph type="sldNum" sz="quarter" idx="12"/>
          </p:nvPr>
        </p:nvSpPr>
        <p:spPr/>
        <p:txBody>
          <a:bodyPr/>
          <a:lstStyle/>
          <a:p>
            <a:fld id="{867D4A06-35AE-BD4A-84A9-613A26F3D41D}" type="slidenum">
              <a:rPr lang="en-US" smtClean="0"/>
              <a:pPr/>
              <a:t>28</a:t>
            </a:fld>
            <a:endParaRPr lang="en-US"/>
          </a:p>
        </p:txBody>
      </p:sp>
    </p:spTree>
    <p:extLst>
      <p:ext uri="{BB962C8B-B14F-4D97-AF65-F5344CB8AC3E}">
        <p14:creationId xmlns:p14="http://schemas.microsoft.com/office/powerpoint/2010/main" val="3437174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GB"/>
          </a:p>
        </p:txBody>
      </p:sp>
      <p:sp>
        <p:nvSpPr>
          <p:cNvPr id="6" name="Content Placeholder 5"/>
          <p:cNvSpPr>
            <a:spLocks noGrp="1"/>
          </p:cNvSpPr>
          <p:nvPr>
            <p:ph idx="1"/>
          </p:nvPr>
        </p:nvSpPr>
        <p:spPr/>
        <p:txBody>
          <a:bodyPr/>
          <a:lstStyle/>
          <a:p>
            <a:r>
              <a:rPr lang="en-GB" dirty="0"/>
              <a:t>DIAGRAM: Have a service A that calls B that calls a Db. Next picture service Db faults due to connection pool limit. B faults due to queueing waiting for the Db. A faults waiting for B. Now show a queue between A and B. Show that B can throttle the rate it reads from the queue to stay within limit of the Db connection pool.</a:t>
            </a:r>
          </a:p>
        </p:txBody>
      </p:sp>
      <p:sp>
        <p:nvSpPr>
          <p:cNvPr id="2" name="Slide Number Placeholder 1"/>
          <p:cNvSpPr>
            <a:spLocks noGrp="1"/>
          </p:cNvSpPr>
          <p:nvPr>
            <p:ph type="sldNum" sz="quarter" idx="12"/>
          </p:nvPr>
        </p:nvSpPr>
        <p:spPr/>
        <p:txBody>
          <a:bodyPr/>
          <a:lstStyle/>
          <a:p>
            <a:fld id="{867D4A06-35AE-BD4A-84A9-613A26F3D41D}" type="slidenum">
              <a:rPr lang="en-US" smtClean="0"/>
              <a:pPr/>
              <a:t>29</a:t>
            </a:fld>
            <a:endParaRPr lang="en-US"/>
          </a:p>
        </p:txBody>
      </p:sp>
    </p:spTree>
    <p:extLst>
      <p:ext uri="{BB962C8B-B14F-4D97-AF65-F5344CB8AC3E}">
        <p14:creationId xmlns:p14="http://schemas.microsoft.com/office/powerpoint/2010/main" val="420509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1562101"/>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417" y="2987392"/>
            <a:ext cx="4280906" cy="611558"/>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1170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8300" y="2966612"/>
            <a:ext cx="5001059" cy="1937553"/>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3522308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7911" y="2956219"/>
            <a:ext cx="5229678" cy="230906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32</a:t>
            </a:fld>
            <a:endParaRPr lang="en-US"/>
          </a:p>
        </p:txBody>
      </p:sp>
    </p:spTree>
    <p:extLst>
      <p:ext uri="{BB962C8B-B14F-4D97-AF65-F5344CB8AC3E}">
        <p14:creationId xmlns:p14="http://schemas.microsoft.com/office/powerpoint/2010/main" val="1243136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4897" y="1524624"/>
            <a:ext cx="6287045" cy="374365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33</a:t>
            </a:fld>
            <a:endParaRPr lang="en-US"/>
          </a:p>
        </p:txBody>
      </p:sp>
    </p:spTree>
    <p:extLst>
      <p:ext uri="{BB962C8B-B14F-4D97-AF65-F5344CB8AC3E}">
        <p14:creationId xmlns:p14="http://schemas.microsoft.com/office/powerpoint/2010/main" val="1704950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288" y="2525135"/>
            <a:ext cx="4280906" cy="2680568"/>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2199985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a:t>Decoupled Invocation Pattern</a:t>
            </a:r>
          </a:p>
        </p:txBody>
      </p:sp>
      <p:sp>
        <p:nvSpPr>
          <p:cNvPr id="4" name="Rectangle 3"/>
          <p:cNvSpPr/>
          <p:nvPr/>
        </p:nvSpPr>
        <p:spPr>
          <a:xfrm>
            <a:off x="804040" y="1530417"/>
            <a:ext cx="7551683" cy="707886"/>
          </a:xfrm>
          <a:prstGeom prst="rect">
            <a:avLst/>
          </a:prstGeom>
        </p:spPr>
        <p:txBody>
          <a:bodyPr wrap="square">
            <a:spAutoFit/>
          </a:bodyPr>
          <a:lstStyle/>
          <a:p>
            <a:pPr algn="ctr"/>
            <a:r>
              <a:rPr lang="en-GB" sz="2000" dirty="0"/>
              <a:t>Use Decoupled Invocation. A producer puts a message onto a queue at the service endpoint. A consumer reads messages from the queue.</a:t>
            </a:r>
          </a:p>
        </p:txBody>
      </p:sp>
      <p:sp>
        <p:nvSpPr>
          <p:cNvPr id="5" name="Rectangle 4"/>
          <p:cNvSpPr/>
          <p:nvPr/>
        </p:nvSpPr>
        <p:spPr>
          <a:xfrm>
            <a:off x="977462" y="2510137"/>
            <a:ext cx="7204841" cy="707886"/>
          </a:xfrm>
          <a:prstGeom prst="rect">
            <a:avLst/>
          </a:prstGeom>
        </p:spPr>
        <p:txBody>
          <a:bodyPr wrap="square">
            <a:spAutoFit/>
          </a:bodyPr>
          <a:lstStyle/>
          <a:p>
            <a:pPr algn="ctr"/>
            <a:r>
              <a:rPr lang="en-GB" sz="2000" dirty="0"/>
              <a:t>The queue stores messages for eventual processing. If the queue is durable we gain guaranteed delivery, and at-least once guarantees.</a:t>
            </a:r>
          </a:p>
        </p:txBody>
      </p:sp>
      <p:sp>
        <p:nvSpPr>
          <p:cNvPr id="6" name="Rectangle 5"/>
          <p:cNvSpPr/>
          <p:nvPr/>
        </p:nvSpPr>
        <p:spPr>
          <a:xfrm>
            <a:off x="804039" y="3414237"/>
            <a:ext cx="7551683" cy="707886"/>
          </a:xfrm>
          <a:prstGeom prst="rect">
            <a:avLst/>
          </a:prstGeom>
        </p:spPr>
        <p:txBody>
          <a:bodyPr wrap="square">
            <a:spAutoFit/>
          </a:bodyPr>
          <a:lstStyle/>
          <a:p>
            <a:pPr algn="ctr"/>
            <a:r>
              <a:rPr lang="en-GB" sz="2000" dirty="0"/>
              <a:t>If the rate of arrival at the endpoint is unpredictable, the queue acts as a buffer that makes it possible to predict the rate of consumption.</a:t>
            </a:r>
          </a:p>
        </p:txBody>
      </p:sp>
      <p:sp>
        <p:nvSpPr>
          <p:cNvPr id="7" name="Rectangle 6"/>
          <p:cNvSpPr/>
          <p:nvPr/>
        </p:nvSpPr>
        <p:spPr>
          <a:xfrm>
            <a:off x="394138" y="4393957"/>
            <a:ext cx="8355724" cy="707886"/>
          </a:xfrm>
          <a:prstGeom prst="rect">
            <a:avLst/>
          </a:prstGeom>
        </p:spPr>
        <p:txBody>
          <a:bodyPr wrap="square">
            <a:spAutoFit/>
          </a:bodyPr>
          <a:lstStyle/>
          <a:p>
            <a:pPr algn="ctr"/>
            <a:r>
              <a:rPr lang="en-GB" sz="2000" dirty="0"/>
              <a:t>This makes it simpler to do capacity planning because peaks of requests are smoothed out by the queue.</a:t>
            </a:r>
          </a:p>
        </p:txBody>
      </p:sp>
      <p:sp>
        <p:nvSpPr>
          <p:cNvPr id="8" name="Rectangle 7"/>
          <p:cNvSpPr/>
          <p:nvPr/>
        </p:nvSpPr>
        <p:spPr>
          <a:xfrm>
            <a:off x="977462" y="5379224"/>
            <a:ext cx="7551683" cy="707886"/>
          </a:xfrm>
          <a:prstGeom prst="rect">
            <a:avLst/>
          </a:prstGeom>
        </p:spPr>
        <p:txBody>
          <a:bodyPr wrap="square">
            <a:spAutoFit/>
          </a:bodyPr>
          <a:lstStyle/>
          <a:p>
            <a:pPr algn="ctr"/>
            <a:r>
              <a:rPr lang="en-GB" sz="2000" dirty="0"/>
              <a:t>The consumer must be able to control the rate of processing, otherwise a spike is simply passed down the wire.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35</a:t>
            </a:fld>
            <a:endParaRPr lang="en-US"/>
          </a:p>
        </p:txBody>
      </p:sp>
    </p:spTree>
    <p:extLst>
      <p:ext uri="{BB962C8B-B14F-4D97-AF65-F5344CB8AC3E}">
        <p14:creationId xmlns:p14="http://schemas.microsoft.com/office/powerpoint/2010/main" val="350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Work Queue Pattern</a:t>
            </a:r>
          </a:p>
        </p:txBody>
      </p:sp>
      <p:sp>
        <p:nvSpPr>
          <p:cNvPr id="4" name="TextBox 3"/>
          <p:cNvSpPr txBox="1"/>
          <p:nvPr/>
        </p:nvSpPr>
        <p:spPr>
          <a:xfrm>
            <a:off x="748862" y="1487458"/>
            <a:ext cx="7646276" cy="830997"/>
          </a:xfrm>
          <a:prstGeom prst="rect">
            <a:avLst/>
          </a:prstGeom>
          <a:noFill/>
        </p:spPr>
        <p:txBody>
          <a:bodyPr wrap="square" rtlCol="0">
            <a:spAutoFit/>
          </a:bodyPr>
          <a:lstStyle/>
          <a:p>
            <a:pPr algn="ctr"/>
            <a:r>
              <a:rPr lang="en-US" sz="2400" dirty="0"/>
              <a:t>A common distributed system (as opposed to integrated system) pattern.</a:t>
            </a:r>
          </a:p>
        </p:txBody>
      </p:sp>
      <p:sp>
        <p:nvSpPr>
          <p:cNvPr id="5" name="TextBox 4"/>
          <p:cNvSpPr txBox="1"/>
          <p:nvPr/>
        </p:nvSpPr>
        <p:spPr>
          <a:xfrm>
            <a:off x="898634" y="2643352"/>
            <a:ext cx="7646276" cy="830997"/>
          </a:xfrm>
          <a:prstGeom prst="rect">
            <a:avLst/>
          </a:prstGeom>
          <a:noFill/>
        </p:spPr>
        <p:txBody>
          <a:bodyPr wrap="square" rtlCol="0">
            <a:spAutoFit/>
          </a:bodyPr>
          <a:lstStyle/>
          <a:p>
            <a:pPr algn="ctr"/>
            <a:r>
              <a:rPr lang="en-US" sz="2400" dirty="0"/>
              <a:t>A web site needs to respond &lt; 250ms to scale. But some requests take longer</a:t>
            </a:r>
            <a:r>
              <a:rPr lang="mr-IN" sz="2400" dirty="0"/>
              <a:t>…</a:t>
            </a:r>
            <a:endParaRPr lang="en-US" sz="2400" dirty="0"/>
          </a:p>
        </p:txBody>
      </p:sp>
      <p:sp>
        <p:nvSpPr>
          <p:cNvPr id="6" name="TextBox 5"/>
          <p:cNvSpPr txBox="1"/>
          <p:nvPr/>
        </p:nvSpPr>
        <p:spPr>
          <a:xfrm>
            <a:off x="898634" y="3799246"/>
            <a:ext cx="7646276" cy="1200329"/>
          </a:xfrm>
          <a:prstGeom prst="rect">
            <a:avLst/>
          </a:prstGeom>
          <a:noFill/>
        </p:spPr>
        <p:txBody>
          <a:bodyPr wrap="square" rtlCol="0">
            <a:spAutoFit/>
          </a:bodyPr>
          <a:lstStyle/>
          <a:p>
            <a:pPr algn="ctr"/>
            <a:r>
              <a:rPr lang="en-GB" sz="2400" dirty="0"/>
              <a:t>Use decoupled invocation to put the work on a queue, offloading the long-running tasks, allowing the web server to respond in time.</a:t>
            </a:r>
            <a:endParaRPr lang="en-US" sz="2400" dirty="0"/>
          </a:p>
        </p:txBody>
      </p:sp>
      <p:sp>
        <p:nvSpPr>
          <p:cNvPr id="8" name="Rectangle 7"/>
          <p:cNvSpPr/>
          <p:nvPr/>
        </p:nvSpPr>
        <p:spPr>
          <a:xfrm>
            <a:off x="253906" y="5530334"/>
            <a:ext cx="8748205" cy="461665"/>
          </a:xfrm>
          <a:prstGeom prst="rect">
            <a:avLst/>
          </a:prstGeom>
        </p:spPr>
        <p:txBody>
          <a:bodyPr wrap="square">
            <a:spAutoFit/>
          </a:bodyPr>
          <a:lstStyle/>
          <a:p>
            <a:pPr algn="ctr"/>
            <a:r>
              <a:rPr lang="en-GB" sz="2400" dirty="0"/>
              <a:t>202 Accepted and provide location to monitor for completion.</a:t>
            </a:r>
            <a:endParaRPr lang="en-US" sz="2400" dirty="0"/>
          </a:p>
        </p:txBody>
      </p:sp>
      <p:sp>
        <p:nvSpPr>
          <p:cNvPr id="9" name="Slide Number Placeholder 8"/>
          <p:cNvSpPr>
            <a:spLocks noGrp="1"/>
          </p:cNvSpPr>
          <p:nvPr>
            <p:ph type="sldNum" sz="quarter" idx="12"/>
          </p:nvPr>
        </p:nvSpPr>
        <p:spPr/>
        <p:txBody>
          <a:bodyPr/>
          <a:lstStyle/>
          <a:p>
            <a:fld id="{867D4A06-35AE-BD4A-84A9-613A26F3D41D}" type="slidenum">
              <a:rPr lang="en-US" smtClean="0"/>
              <a:pPr/>
              <a:t>36</a:t>
            </a:fld>
            <a:endParaRPr lang="en-US"/>
          </a:p>
        </p:txBody>
      </p:sp>
    </p:spTree>
    <p:extLst>
      <p:ext uri="{BB962C8B-B14F-4D97-AF65-F5344CB8AC3E}">
        <p14:creationId xmlns:p14="http://schemas.microsoft.com/office/powerpoint/2010/main" val="332178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3.Request driven architectures</a:t>
            </a:r>
          </a:p>
        </p:txBody>
      </p:sp>
      <p:sp>
        <p:nvSpPr>
          <p:cNvPr id="5" name="Text Placeholder 4"/>
          <p:cNvSpPr>
            <a:spLocks noGrp="1"/>
          </p:cNvSpPr>
          <p:nvPr>
            <p:ph type="body" idx="1"/>
          </p:nvPr>
        </p:nvSpPr>
        <p:spPr/>
        <p:txBody>
          <a:bodyPr/>
          <a:lstStyle/>
          <a:p>
            <a:r>
              <a:rPr lang="en-US" dirty="0"/>
              <a:t>Integrating using RPC or REST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1130280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38</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613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4537" y="263944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286319" y="263943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68625" y="260012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23579" y="260012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03979"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468330"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36153"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90456" y="275920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56572"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15083"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68455"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423579" y="469333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165751" y="2759200"/>
            <a:ext cx="1302579"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165751" y="2759200"/>
            <a:ext cx="503217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853964" y="2728496"/>
            <a:ext cx="6795872" cy="3578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7486651" y="2871487"/>
            <a:ext cx="326372" cy="329426"/>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39</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853963" y="2759200"/>
            <a:ext cx="3854462" cy="3271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2357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par>
                                <p:cTn id="11" presetID="9" presetClass="emph" presetSubtype="0" grpId="0" nodeType="withEffect">
                                  <p:stCondLst>
                                    <p:cond delay="0"/>
                                  </p:stCondLst>
                                  <p:childTnLst>
                                    <p:set>
                                      <p:cBhvr>
                                        <p:cTn id="12" dur="indefinite"/>
                                        <p:tgtEl>
                                          <p:spTgt spid="30"/>
                                        </p:tgtEl>
                                        <p:attrNameLst>
                                          <p:attrName>style.opacity</p:attrName>
                                        </p:attrNameLst>
                                      </p:cBhvr>
                                      <p:to>
                                        <p:strVal val="0.25"/>
                                      </p:to>
                                    </p:set>
                                    <p:animEffect filter="image" prLst="opacity: 0.25">
                                      <p:cBhvr rctx="IE">
                                        <p:cTn id="13" dur="indefinite"/>
                                        <p:tgtEl>
                                          <p:spTgt spid="30"/>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30"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One Agenda</a:t>
            </a:r>
          </a:p>
        </p:txBody>
      </p:sp>
      <p:sp>
        <p:nvSpPr>
          <p:cNvPr id="3" name="Content Placeholder 2"/>
          <p:cNvSpPr>
            <a:spLocks noGrp="1"/>
          </p:cNvSpPr>
          <p:nvPr>
            <p:ph idx="1"/>
          </p:nvPr>
        </p:nvSpPr>
        <p:spPr/>
        <p:txBody>
          <a:bodyPr>
            <a:normAutofit/>
          </a:bodyPr>
          <a:lstStyle/>
          <a:p>
            <a:r>
              <a:rPr lang="en-US" sz="2400" dirty="0"/>
              <a:t>Microservices</a:t>
            </a:r>
          </a:p>
          <a:p>
            <a:r>
              <a:rPr lang="en-US" sz="2400" dirty="0"/>
              <a:t>Integration Styles</a:t>
            </a:r>
          </a:p>
          <a:p>
            <a:r>
              <a:rPr lang="en-US" sz="2400" dirty="0"/>
              <a:t>Request Driven Architectures</a:t>
            </a:r>
          </a:p>
          <a:p>
            <a:r>
              <a:rPr lang="en-US" sz="2400" dirty="0"/>
              <a:t>Event Driven Architectures</a:t>
            </a:r>
          </a:p>
          <a:p>
            <a:r>
              <a:rPr lang="en-US" sz="2400" dirty="0"/>
              <a:t>Messaging Patterns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545961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F72AB0B-3D29-F749-8ADA-63FEA4290624}"/>
              </a:ext>
            </a:extLst>
          </p:cNvPr>
          <p:cNvSpPr/>
          <p:nvPr/>
        </p:nvSpPr>
        <p:spPr>
          <a:xfrm>
            <a:off x="3939869" y="28249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37" name="Rectangle 36">
            <a:extLst>
              <a:ext uri="{FF2B5EF4-FFF2-40B4-BE49-F238E27FC236}">
                <a16:creationId xmlns:a16="http://schemas.microsoft.com/office/drawing/2014/main" id="{14300A5E-B810-4940-9D9C-C6B2926E0027}"/>
              </a:ext>
            </a:extLst>
          </p:cNvPr>
          <p:cNvSpPr/>
          <p:nvPr/>
        </p:nvSpPr>
        <p:spPr>
          <a:xfrm>
            <a:off x="7408493" y="29222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294193" y="2807980"/>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490925" y="2811868"/>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25223" y="27208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478209" y="273880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13671" y="284672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255526" y="489177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39687" y="4852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70403" y="4790768"/>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2533" y="490092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075443" y="2278248"/>
            <a:ext cx="1664130" cy="5684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2110923" y="2278248"/>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356873" y="2301703"/>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179893" y="234897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39523" y="283514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064674" y="2715499"/>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350391" y="2799975"/>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179893" y="2703393"/>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077535" y="1840319"/>
            <a:ext cx="1124285" cy="448057"/>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6764761" y="1455834"/>
            <a:ext cx="1315022" cy="75252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We load balance the requests across multiple servers</a:t>
            </a:r>
          </a:p>
        </p:txBody>
      </p:sp>
      <p:sp>
        <p:nvSpPr>
          <p:cNvPr id="43" name="Flowchart: Magnetic Disk 12">
            <a:extLst>
              <a:ext uri="{FF2B5EF4-FFF2-40B4-BE49-F238E27FC236}">
                <a16:creationId xmlns:a16="http://schemas.microsoft.com/office/drawing/2014/main" id="{DD870202-5FF4-7848-A7FD-88B67A438023}"/>
              </a:ext>
            </a:extLst>
          </p:cNvPr>
          <p:cNvSpPr/>
          <p:nvPr/>
        </p:nvSpPr>
        <p:spPr>
          <a:xfrm>
            <a:off x="3693040" y="4811603"/>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31" name="Straight Arrow Connector 30">
            <a:extLst>
              <a:ext uri="{FF2B5EF4-FFF2-40B4-BE49-F238E27FC236}">
                <a16:creationId xmlns:a16="http://schemas.microsoft.com/office/drawing/2014/main" id="{DE8B5239-0165-C140-A27A-F607D18149B7}"/>
              </a:ext>
            </a:extLst>
          </p:cNvPr>
          <p:cNvCxnSpPr>
            <a:cxnSpLocks/>
            <a:stCxn id="2" idx="3"/>
            <a:endCxn id="19" idx="0"/>
          </p:cNvCxnSpPr>
          <p:nvPr/>
        </p:nvCxnSpPr>
        <p:spPr>
          <a:xfrm flipV="1">
            <a:off x="1537215" y="2301703"/>
            <a:ext cx="4448308" cy="69505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2178482" y="2348977"/>
            <a:ext cx="5630061" cy="4982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B3F1BD-2C4A-0F4E-839F-7D9DEC5E66E7}"/>
              </a:ext>
            </a:extLst>
          </p:cNvPr>
          <p:cNvSpPr txBox="1"/>
          <p:nvPr/>
        </p:nvSpPr>
        <p:spPr>
          <a:xfrm>
            <a:off x="3828293" y="226836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46" name="Straight Arrow Connector 45">
            <a:extLst>
              <a:ext uri="{FF2B5EF4-FFF2-40B4-BE49-F238E27FC236}">
                <a16:creationId xmlns:a16="http://schemas.microsoft.com/office/drawing/2014/main" id="{D84E55F5-76DA-5146-95A9-A05339E2E840}"/>
              </a:ext>
            </a:extLst>
          </p:cNvPr>
          <p:cNvCxnSpPr>
            <a:cxnSpLocks/>
          </p:cNvCxnSpPr>
          <p:nvPr/>
        </p:nvCxnSpPr>
        <p:spPr>
          <a:xfrm flipV="1">
            <a:off x="1182000" y="2421433"/>
            <a:ext cx="2760593" cy="3849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5C2072-6974-154C-8DC6-6449A546F6ED}"/>
              </a:ext>
            </a:extLst>
          </p:cNvPr>
          <p:cNvSpPr txBox="1"/>
          <p:nvPr/>
        </p:nvSpPr>
        <p:spPr>
          <a:xfrm>
            <a:off x="2210374" y="288085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8" name="Rectangle 37">
            <a:extLst>
              <a:ext uri="{FF2B5EF4-FFF2-40B4-BE49-F238E27FC236}">
                <a16:creationId xmlns:a16="http://schemas.microsoft.com/office/drawing/2014/main" id="{AB2CCAEE-C446-0C45-B61A-198874153733}"/>
              </a:ext>
            </a:extLst>
          </p:cNvPr>
          <p:cNvSpPr/>
          <p:nvPr/>
        </p:nvSpPr>
        <p:spPr>
          <a:xfrm>
            <a:off x="3822601" y="2719150"/>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2" name="TextBox 41">
            <a:extLst>
              <a:ext uri="{FF2B5EF4-FFF2-40B4-BE49-F238E27FC236}">
                <a16:creationId xmlns:a16="http://schemas.microsoft.com/office/drawing/2014/main" id="{C93E52E0-B27F-2B4A-B16A-774CEB71AAC6}"/>
              </a:ext>
            </a:extLst>
          </p:cNvPr>
          <p:cNvSpPr txBox="1"/>
          <p:nvPr/>
        </p:nvSpPr>
        <p:spPr>
          <a:xfrm>
            <a:off x="3993098" y="28696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34" name="Rectangle 33">
            <a:extLst>
              <a:ext uri="{FF2B5EF4-FFF2-40B4-BE49-F238E27FC236}">
                <a16:creationId xmlns:a16="http://schemas.microsoft.com/office/drawing/2014/main" id="{4524C8BE-4B9F-314D-9072-BF50444407DE}"/>
              </a:ext>
            </a:extLst>
          </p:cNvPr>
          <p:cNvSpPr/>
          <p:nvPr/>
        </p:nvSpPr>
        <p:spPr>
          <a:xfrm>
            <a:off x="5307873" y="2693887"/>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41" name="Double Brace 40">
            <a:extLst>
              <a:ext uri="{FF2B5EF4-FFF2-40B4-BE49-F238E27FC236}">
                <a16:creationId xmlns:a16="http://schemas.microsoft.com/office/drawing/2014/main" id="{12C2FFF9-B6D7-2043-8B4C-72B27A871F10}"/>
              </a:ext>
            </a:extLst>
          </p:cNvPr>
          <p:cNvSpPr/>
          <p:nvPr/>
        </p:nvSpPr>
        <p:spPr>
          <a:xfrm>
            <a:off x="5351151" y="4097889"/>
            <a:ext cx="1585913" cy="867966"/>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050" dirty="0"/>
              <a:t>The proxy can also support retry and or circuit breakers to help with availability</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481764" y="283849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46770" y="2852759"/>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57860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41ED20-36FD-C74C-A5AF-ADF6C8BB57FA}"/>
              </a:ext>
            </a:extLst>
          </p:cNvPr>
          <p:cNvSpPr/>
          <p:nvPr/>
        </p:nvSpPr>
        <p:spPr>
          <a:xfrm>
            <a:off x="4008122"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350" dirty="0">
              <a:solidFill>
                <a:schemeClr val="tx1"/>
              </a:solidFill>
            </a:endParaRPr>
          </a:p>
        </p:txBody>
      </p:sp>
      <p:sp>
        <p:nvSpPr>
          <p:cNvPr id="43" name="Rectangle 42">
            <a:extLst>
              <a:ext uri="{FF2B5EF4-FFF2-40B4-BE49-F238E27FC236}">
                <a16:creationId xmlns:a16="http://schemas.microsoft.com/office/drawing/2014/main" id="{4DD968C1-1CCC-1647-A1F6-3B8B97842A25}"/>
              </a:ext>
            </a:extLst>
          </p:cNvPr>
          <p:cNvSpPr/>
          <p:nvPr/>
        </p:nvSpPr>
        <p:spPr>
          <a:xfrm>
            <a:off x="750489" y="29936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636189" y="287931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7429804" y="30404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7315504" y="2926114"/>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5793077" y="30297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5678777" y="29154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238980" y="29001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3" name="Rectangle 2"/>
          <p:cNvSpPr/>
          <p:nvPr/>
        </p:nvSpPr>
        <p:spPr>
          <a:xfrm>
            <a:off x="521889" y="2765011"/>
            <a:ext cx="1189435"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631331" y="2884771"/>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471369" y="502109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086567" y="4996987"/>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95807" y="4983495"/>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220147" y="5040894"/>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2157803" y="2422774"/>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5556474" y="2389117"/>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7201204" y="2383771"/>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2353280" y="3014433"/>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4" name="Rectangle 3"/>
          <p:cNvSpPr/>
          <p:nvPr/>
        </p:nvSpPr>
        <p:spPr>
          <a:xfrm>
            <a:off x="2217021" y="2786088"/>
            <a:ext cx="1257299" cy="182177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40287"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43352" y="2800159"/>
            <a:ext cx="1257299"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516346" y="2431785"/>
            <a:ext cx="1257299" cy="300082"/>
          </a:xfrm>
          <a:prstGeom prst="rect">
            <a:avLst/>
          </a:prstGeom>
          <a:noFill/>
          <a:ln>
            <a:solidFill>
              <a:schemeClr val="accent1"/>
            </a:solidFill>
          </a:ln>
        </p:spPr>
        <p:txBody>
          <a:bodyPr wrap="square" rtlCol="0">
            <a:spAutoFit/>
          </a:bodyPr>
          <a:lstStyle/>
          <a:p>
            <a:pPr algn="ctr"/>
            <a:r>
              <a:rPr lang="en-US" sz="1350"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269422" y="1869622"/>
            <a:ext cx="8670471" cy="384265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Connector 10">
            <a:extLst>
              <a:ext uri="{FF2B5EF4-FFF2-40B4-BE49-F238E27FC236}">
                <a16:creationId xmlns:a16="http://schemas.microsoft.com/office/drawing/2014/main" id="{FE44D714-E711-F84F-B137-A426FC8376FC}"/>
              </a:ext>
            </a:extLst>
          </p:cNvPr>
          <p:cNvCxnSpPr>
            <a:cxnSpLocks/>
          </p:cNvCxnSpPr>
          <p:nvPr/>
        </p:nvCxnSpPr>
        <p:spPr>
          <a:xfrm flipV="1">
            <a:off x="1141654" y="2068222"/>
            <a:ext cx="6566163" cy="3446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141654" y="2114934"/>
            <a:ext cx="3342" cy="316851"/>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2719406" y="2084574"/>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6319746" y="2088492"/>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a:cxnSpLocks/>
          </p:cNvCxnSpPr>
          <p:nvPr/>
        </p:nvCxnSpPr>
        <p:spPr>
          <a:xfrm>
            <a:off x="7658759" y="2056504"/>
            <a:ext cx="0" cy="339110"/>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269422" y="1020536"/>
            <a:ext cx="8670471" cy="66402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4C9C370D-2551-624B-9614-53F3C9EA0E38}"/>
              </a:ext>
            </a:extLst>
          </p:cNvPr>
          <p:cNvSpPr/>
          <p:nvPr/>
        </p:nvSpPr>
        <p:spPr>
          <a:xfrm>
            <a:off x="802797" y="1152003"/>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34377767-F71E-0A4B-8517-E2FC273EF794}"/>
              </a:ext>
            </a:extLst>
          </p:cNvPr>
          <p:cNvSpPr txBox="1"/>
          <p:nvPr/>
        </p:nvSpPr>
        <p:spPr>
          <a:xfrm>
            <a:off x="1304692" y="1233337"/>
            <a:ext cx="587393" cy="507831"/>
          </a:xfrm>
          <a:prstGeom prst="rect">
            <a:avLst/>
          </a:prstGeom>
          <a:noFill/>
        </p:spPr>
        <p:txBody>
          <a:bodyPr wrap="square" rtlCol="0">
            <a:spAutoFit/>
          </a:bodyPr>
          <a:lstStyle/>
          <a:p>
            <a:r>
              <a:rPr lang="en-US" sz="1350"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2719405" y="1135676"/>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TextBox 47">
            <a:extLst>
              <a:ext uri="{FF2B5EF4-FFF2-40B4-BE49-F238E27FC236}">
                <a16:creationId xmlns:a16="http://schemas.microsoft.com/office/drawing/2014/main" id="{D7CDDB87-085C-1D49-8557-FFA48E05BF2F}"/>
              </a:ext>
            </a:extLst>
          </p:cNvPr>
          <p:cNvSpPr txBox="1"/>
          <p:nvPr/>
        </p:nvSpPr>
        <p:spPr>
          <a:xfrm>
            <a:off x="3107001" y="1228137"/>
            <a:ext cx="843047" cy="507831"/>
          </a:xfrm>
          <a:prstGeom prst="rect">
            <a:avLst/>
          </a:prstGeom>
          <a:noFill/>
        </p:spPr>
        <p:txBody>
          <a:bodyPr wrap="square" rtlCol="0">
            <a:spAutoFit/>
          </a:bodyPr>
          <a:lstStyle/>
          <a:p>
            <a:r>
              <a:rPr lang="en-US" sz="1350"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4456484" y="1124988"/>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E5A8D29-7ABD-A846-8348-2091800976DA}"/>
              </a:ext>
            </a:extLst>
          </p:cNvPr>
          <p:cNvSpPr txBox="1"/>
          <p:nvPr/>
        </p:nvSpPr>
        <p:spPr>
          <a:xfrm>
            <a:off x="4810753" y="1207345"/>
            <a:ext cx="955484" cy="507831"/>
          </a:xfrm>
          <a:prstGeom prst="rect">
            <a:avLst/>
          </a:prstGeom>
          <a:noFill/>
        </p:spPr>
        <p:txBody>
          <a:bodyPr wrap="square" rtlCol="0">
            <a:spAutoFit/>
          </a:bodyPr>
          <a:lstStyle/>
          <a:p>
            <a:r>
              <a:rPr lang="en-US" sz="1350"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6185123" y="1114011"/>
            <a:ext cx="1522694" cy="4245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a:extLst>
              <a:ext uri="{FF2B5EF4-FFF2-40B4-BE49-F238E27FC236}">
                <a16:creationId xmlns:a16="http://schemas.microsoft.com/office/drawing/2014/main" id="{99D4B07D-1EBB-EC4F-877D-E10F2400D96E}"/>
              </a:ext>
            </a:extLst>
          </p:cNvPr>
          <p:cNvSpPr txBox="1"/>
          <p:nvPr/>
        </p:nvSpPr>
        <p:spPr>
          <a:xfrm>
            <a:off x="6687019" y="1195345"/>
            <a:ext cx="587393" cy="507831"/>
          </a:xfrm>
          <a:prstGeom prst="rect">
            <a:avLst/>
          </a:prstGeom>
          <a:noFill/>
        </p:spPr>
        <p:txBody>
          <a:bodyPr wrap="square" rtlCol="0">
            <a:spAutoFit/>
          </a:bodyPr>
          <a:lstStyle/>
          <a:p>
            <a:r>
              <a:rPr lang="en-US" sz="1350"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1711224" y="156969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3459500"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5184185" y="1565089"/>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6871254" y="1553041"/>
            <a:ext cx="6571" cy="503133"/>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7854998" y="2019373"/>
            <a:ext cx="961770" cy="300082"/>
          </a:xfrm>
          <a:prstGeom prst="rect">
            <a:avLst/>
          </a:prstGeom>
          <a:noFill/>
        </p:spPr>
        <p:txBody>
          <a:bodyPr wrap="square" rtlCol="0">
            <a:spAutoFit/>
          </a:bodyPr>
          <a:lstStyle/>
          <a:p>
            <a:r>
              <a:rPr lang="en-US" sz="1350"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7743554" y="1152002"/>
            <a:ext cx="961770" cy="507831"/>
          </a:xfrm>
          <a:prstGeom prst="rect">
            <a:avLst/>
          </a:prstGeom>
          <a:noFill/>
        </p:spPr>
        <p:txBody>
          <a:bodyPr wrap="square" rtlCol="0">
            <a:spAutoFit/>
          </a:bodyPr>
          <a:lstStyle/>
          <a:p>
            <a:pPr algn="ctr"/>
            <a:r>
              <a:rPr lang="en-US" sz="1350" dirty="0"/>
              <a:t>Control Plane</a:t>
            </a:r>
          </a:p>
        </p:txBody>
      </p:sp>
      <p:sp>
        <p:nvSpPr>
          <p:cNvPr id="60" name="Flowchart: Magnetic Disk 12">
            <a:extLst>
              <a:ext uri="{FF2B5EF4-FFF2-40B4-BE49-F238E27FC236}">
                <a16:creationId xmlns:a16="http://schemas.microsoft.com/office/drawing/2014/main" id="{584C7686-E880-0A4A-AF61-16FE827B687A}"/>
              </a:ext>
            </a:extLst>
          </p:cNvPr>
          <p:cNvSpPr/>
          <p:nvPr/>
        </p:nvSpPr>
        <p:spPr>
          <a:xfrm>
            <a:off x="3760602" y="501275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1" name="TextBox 60">
            <a:extLst>
              <a:ext uri="{FF2B5EF4-FFF2-40B4-BE49-F238E27FC236}">
                <a16:creationId xmlns:a16="http://schemas.microsoft.com/office/drawing/2014/main" id="{8FCA700D-6670-7B4E-97FC-C25DFEEBEBEB}"/>
              </a:ext>
            </a:extLst>
          </p:cNvPr>
          <p:cNvSpPr txBox="1"/>
          <p:nvPr/>
        </p:nvSpPr>
        <p:spPr>
          <a:xfrm>
            <a:off x="3871879" y="2409647"/>
            <a:ext cx="1257299" cy="300082"/>
          </a:xfrm>
          <a:prstGeom prst="rect">
            <a:avLst/>
          </a:prstGeom>
          <a:noFill/>
          <a:ln>
            <a:solidFill>
              <a:schemeClr val="accent1"/>
            </a:solidFill>
          </a:ln>
        </p:spPr>
        <p:txBody>
          <a:bodyPr wrap="square" rtlCol="0">
            <a:spAutoFit/>
          </a:bodyPr>
          <a:lstStyle/>
          <a:p>
            <a:pPr algn="ctr"/>
            <a:r>
              <a:rPr lang="en-US" sz="1350" dirty="0"/>
              <a:t>Proxy</a:t>
            </a:r>
          </a:p>
        </p:txBody>
      </p:sp>
      <p:cxnSp>
        <p:nvCxnSpPr>
          <p:cNvPr id="63" name="Straight Arrow Connector 62">
            <a:extLst>
              <a:ext uri="{FF2B5EF4-FFF2-40B4-BE49-F238E27FC236}">
                <a16:creationId xmlns:a16="http://schemas.microsoft.com/office/drawing/2014/main" id="{FB0C315E-AF8B-1A42-AD0E-70FAF3DEE18B}"/>
              </a:ext>
            </a:extLst>
          </p:cNvPr>
          <p:cNvCxnSpPr/>
          <p:nvPr/>
        </p:nvCxnSpPr>
        <p:spPr>
          <a:xfrm>
            <a:off x="4567097" y="2107746"/>
            <a:ext cx="3342" cy="316852"/>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7D5294C-DF58-154E-B1E9-C01A8F29BBB1}"/>
              </a:ext>
            </a:extLst>
          </p:cNvPr>
          <p:cNvSpPr/>
          <p:nvPr/>
        </p:nvSpPr>
        <p:spPr>
          <a:xfrm>
            <a:off x="3853135" y="2801154"/>
            <a:ext cx="1250735" cy="1861091"/>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59" name="TextBox 58">
            <a:extLst>
              <a:ext uri="{FF2B5EF4-FFF2-40B4-BE49-F238E27FC236}">
                <a16:creationId xmlns:a16="http://schemas.microsoft.com/office/drawing/2014/main" id="{8C4B6335-07C3-C443-9C20-69C1A6E3C085}"/>
              </a:ext>
            </a:extLst>
          </p:cNvPr>
          <p:cNvSpPr txBox="1"/>
          <p:nvPr/>
        </p:nvSpPr>
        <p:spPr>
          <a:xfrm>
            <a:off x="4046646" y="2858182"/>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306691" y="286303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042" y="28736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368080" y="2874540"/>
            <a:ext cx="923544" cy="300082"/>
          </a:xfrm>
          <a:prstGeom prst="rect">
            <a:avLst/>
          </a:prstGeom>
          <a:noFill/>
          <a:ln>
            <a:solidFill>
              <a:schemeClr val="accent1"/>
            </a:solidFill>
          </a:ln>
        </p:spPr>
        <p:txBody>
          <a:bodyPr wrap="square" rtlCol="0">
            <a:spAutoFit/>
          </a:bodyPr>
          <a:lstStyle/>
          <a:p>
            <a:pPr algn="ctr"/>
            <a:r>
              <a:rPr lang="en-US" sz="1350" dirty="0"/>
              <a:t>API</a:t>
            </a:r>
          </a:p>
        </p:txBody>
      </p:sp>
    </p:spTree>
    <p:extLst>
      <p:ext uri="{BB962C8B-B14F-4D97-AF65-F5344CB8AC3E}">
        <p14:creationId xmlns:p14="http://schemas.microsoft.com/office/powerpoint/2010/main" val="3822691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5924" y="263156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41018" y="2631567"/>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1645" y="2151013"/>
            <a:ext cx="1226305" cy="82887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7" name="Rectangle 6"/>
          <p:cNvSpPr/>
          <p:nvPr/>
        </p:nvSpPr>
        <p:spPr>
          <a:xfrm>
            <a:off x="7366600" y="2571637"/>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565366"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23029" y="27513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77178" y="2232104"/>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3477" y="273071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5597338" y="302890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26978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329842" y="4685460"/>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7366600" y="466484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027138" y="2751328"/>
            <a:ext cx="1495891" cy="1500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027138" y="2371186"/>
            <a:ext cx="4025647" cy="38014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2365189" y="2725206"/>
            <a:ext cx="5630060" cy="30559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5548516" y="3416695"/>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5846366" y="3478558"/>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27" name="Flowchart: Magnetic Disk 12">
            <a:extLst>
              <a:ext uri="{FF2B5EF4-FFF2-40B4-BE49-F238E27FC236}">
                <a16:creationId xmlns:a16="http://schemas.microsoft.com/office/drawing/2014/main" id="{A8CBB2EB-67A9-FC4E-B29C-1F6444A9C2AA}"/>
              </a:ext>
            </a:extLst>
          </p:cNvPr>
          <p:cNvSpPr/>
          <p:nvPr/>
        </p:nvSpPr>
        <p:spPr>
          <a:xfrm>
            <a:off x="5644468" y="4244226"/>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29" name="Rectangle 28">
            <a:extLst>
              <a:ext uri="{FF2B5EF4-FFF2-40B4-BE49-F238E27FC236}">
                <a16:creationId xmlns:a16="http://schemas.microsoft.com/office/drawing/2014/main" id="{E56CF25F-1859-D742-A9D4-3E1084CF6C3A}"/>
              </a:ext>
            </a:extLst>
          </p:cNvPr>
          <p:cNvSpPr/>
          <p:nvPr/>
        </p:nvSpPr>
        <p:spPr>
          <a:xfrm>
            <a:off x="5603574" y="4650079"/>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5901424" y="4711941"/>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5699526" y="5477609"/>
            <a:ext cx="989723" cy="30309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5155583" y="2101835"/>
            <a:ext cx="273923" cy="600164"/>
          </a:xfrm>
          <a:prstGeom prst="rect">
            <a:avLst/>
          </a:prstGeom>
          <a:noFill/>
        </p:spPr>
        <p:txBody>
          <a:bodyPr wrap="square" rtlCol="0">
            <a:spAutoFit/>
          </a:bodyPr>
          <a:lstStyle/>
          <a:p>
            <a:r>
              <a:rPr lang="en-US" sz="3300" b="1" dirty="0"/>
              <a:t>?</a:t>
            </a:r>
          </a:p>
        </p:txBody>
      </p:sp>
      <p:sp>
        <p:nvSpPr>
          <p:cNvPr id="36" name="TextBox 35">
            <a:extLst>
              <a:ext uri="{FF2B5EF4-FFF2-40B4-BE49-F238E27FC236}">
                <a16:creationId xmlns:a16="http://schemas.microsoft.com/office/drawing/2014/main" id="{12AB0B04-3E7F-4440-95FF-BD3DA6816E6D}"/>
              </a:ext>
            </a:extLst>
          </p:cNvPr>
          <p:cNvSpPr txBox="1"/>
          <p:nvPr/>
        </p:nvSpPr>
        <p:spPr>
          <a:xfrm>
            <a:off x="4064210" y="5347513"/>
            <a:ext cx="649152" cy="300082"/>
          </a:xfrm>
          <a:prstGeom prst="rect">
            <a:avLst/>
          </a:prstGeom>
          <a:noFill/>
        </p:spPr>
        <p:txBody>
          <a:bodyPr wrap="none" rtlCol="0">
            <a:spAutoFit/>
          </a:bodyPr>
          <a:lstStyle/>
          <a:p>
            <a:r>
              <a:rPr lang="en-US" sz="1350" dirty="0"/>
              <a:t>Broker</a:t>
            </a:r>
          </a:p>
        </p:txBody>
      </p:sp>
      <p:sp>
        <p:nvSpPr>
          <p:cNvPr id="37" name="Rectangle 36">
            <a:extLst>
              <a:ext uri="{FF2B5EF4-FFF2-40B4-BE49-F238E27FC236}">
                <a16:creationId xmlns:a16="http://schemas.microsoft.com/office/drawing/2014/main" id="{19116A05-73B3-0540-AA98-CE30979A1F19}"/>
              </a:ext>
            </a:extLst>
          </p:cNvPr>
          <p:cNvSpPr/>
          <p:nvPr/>
        </p:nvSpPr>
        <p:spPr>
          <a:xfrm>
            <a:off x="3961712" y="2650225"/>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8" name="TextBox 37">
            <a:extLst>
              <a:ext uri="{FF2B5EF4-FFF2-40B4-BE49-F238E27FC236}">
                <a16:creationId xmlns:a16="http://schemas.microsoft.com/office/drawing/2014/main" id="{5D01AC5C-8815-504E-A76E-301747C1E1B1}"/>
              </a:ext>
            </a:extLst>
          </p:cNvPr>
          <p:cNvSpPr txBox="1"/>
          <p:nvPr/>
        </p:nvSpPr>
        <p:spPr>
          <a:xfrm>
            <a:off x="4129241" y="280930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Flowchart: Magnetic Disk 12">
            <a:extLst>
              <a:ext uri="{FF2B5EF4-FFF2-40B4-BE49-F238E27FC236}">
                <a16:creationId xmlns:a16="http://schemas.microsoft.com/office/drawing/2014/main" id="{C550CFC7-30BB-AB49-B84E-FF931C56B620}"/>
              </a:ext>
            </a:extLst>
          </p:cNvPr>
          <p:cNvSpPr/>
          <p:nvPr/>
        </p:nvSpPr>
        <p:spPr>
          <a:xfrm>
            <a:off x="3829183" y="4751219"/>
            <a:ext cx="1474839" cy="449826"/>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41" name="Straight Arrow Connector 40">
            <a:extLst>
              <a:ext uri="{FF2B5EF4-FFF2-40B4-BE49-F238E27FC236}">
                <a16:creationId xmlns:a16="http://schemas.microsoft.com/office/drawing/2014/main" id="{E8005425-2580-6C41-9F2D-380FF7F6FC16}"/>
              </a:ext>
            </a:extLst>
          </p:cNvPr>
          <p:cNvCxnSpPr>
            <a:cxnSpLocks/>
          </p:cNvCxnSpPr>
          <p:nvPr/>
        </p:nvCxnSpPr>
        <p:spPr>
          <a:xfrm>
            <a:off x="1141438" y="2865628"/>
            <a:ext cx="2987803" cy="16269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293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9588" y="2609566"/>
            <a:ext cx="3310759" cy="605579"/>
          </a:xfrm>
        </p:spPr>
        <p:txBody>
          <a:bodyPr>
            <a:normAutofit/>
          </a:bodyPr>
          <a:lstStyle/>
          <a:p>
            <a:pPr marL="0" indent="0">
              <a:buNone/>
            </a:pPr>
            <a:r>
              <a:rPr lang="en-US" sz="2800" dirty="0"/>
              <a:t>Connection-Oriented</a:t>
            </a:r>
          </a:p>
        </p:txBody>
      </p:sp>
      <p:sp>
        <p:nvSpPr>
          <p:cNvPr id="4" name="Rectangle 3"/>
          <p:cNvSpPr/>
          <p:nvPr/>
        </p:nvSpPr>
        <p:spPr>
          <a:xfrm>
            <a:off x="2592083" y="928907"/>
            <a:ext cx="3592971" cy="523220"/>
          </a:xfrm>
          <a:prstGeom prst="rect">
            <a:avLst/>
          </a:prstGeom>
        </p:spPr>
        <p:txBody>
          <a:bodyPr wrap="none">
            <a:spAutoFit/>
          </a:bodyPr>
          <a:lstStyle/>
          <a:p>
            <a:r>
              <a:rPr lang="en-US" sz="2800" dirty="0"/>
              <a:t>Location Independence</a:t>
            </a:r>
          </a:p>
        </p:txBody>
      </p:sp>
      <p:sp>
        <p:nvSpPr>
          <p:cNvPr id="5" name="Rectangle 4"/>
          <p:cNvSpPr/>
          <p:nvPr/>
        </p:nvSpPr>
        <p:spPr>
          <a:xfrm>
            <a:off x="2986163" y="1756989"/>
            <a:ext cx="2804807" cy="523220"/>
          </a:xfrm>
          <a:prstGeom prst="rect">
            <a:avLst/>
          </a:prstGeom>
        </p:spPr>
        <p:txBody>
          <a:bodyPr wrap="none">
            <a:spAutoFit/>
          </a:bodyPr>
          <a:lstStyle/>
          <a:p>
            <a:r>
              <a:rPr lang="en-US" sz="2800" dirty="0"/>
              <a:t>Platform Coupling</a:t>
            </a:r>
          </a:p>
        </p:txBody>
      </p:sp>
      <p:sp>
        <p:nvSpPr>
          <p:cNvPr id="7" name="Rectangle 6"/>
          <p:cNvSpPr/>
          <p:nvPr/>
        </p:nvSpPr>
        <p:spPr>
          <a:xfrm>
            <a:off x="2347865" y="3530768"/>
            <a:ext cx="4448269" cy="523220"/>
          </a:xfrm>
          <a:prstGeom prst="rect">
            <a:avLst/>
          </a:prstGeom>
        </p:spPr>
        <p:txBody>
          <a:bodyPr wrap="none">
            <a:spAutoFit/>
          </a:bodyPr>
          <a:lstStyle/>
          <a:p>
            <a:r>
              <a:rPr lang="en-US" sz="2800" dirty="0"/>
              <a:t>Synchronous Communication</a:t>
            </a:r>
          </a:p>
        </p:txBody>
      </p:sp>
      <p:sp>
        <p:nvSpPr>
          <p:cNvPr id="9" name="Rectangle 8"/>
          <p:cNvSpPr/>
          <p:nvPr/>
        </p:nvSpPr>
        <p:spPr>
          <a:xfrm>
            <a:off x="3045890" y="4465704"/>
            <a:ext cx="2685351" cy="523220"/>
          </a:xfrm>
          <a:prstGeom prst="rect">
            <a:avLst/>
          </a:prstGeom>
        </p:spPr>
        <p:txBody>
          <a:bodyPr wrap="none">
            <a:spAutoFit/>
          </a:bodyPr>
          <a:lstStyle/>
          <a:p>
            <a:r>
              <a:rPr lang="en-US" sz="2800" dirty="0"/>
              <a:t>Domain Coupling</a:t>
            </a:r>
          </a:p>
        </p:txBody>
      </p:sp>
      <p:sp>
        <p:nvSpPr>
          <p:cNvPr id="10" name="Rectangle 9"/>
          <p:cNvSpPr/>
          <p:nvPr/>
        </p:nvSpPr>
        <p:spPr>
          <a:xfrm>
            <a:off x="3391819" y="5279040"/>
            <a:ext cx="1993494" cy="523220"/>
          </a:xfrm>
          <a:prstGeom prst="rect">
            <a:avLst/>
          </a:prstGeom>
        </p:spPr>
        <p:txBody>
          <a:bodyPr wrap="none">
            <a:spAutoFit/>
          </a:bodyPr>
          <a:lstStyle/>
          <a:p>
            <a:r>
              <a:rPr lang="en-US" sz="2800" dirty="0"/>
              <a:t>Data Format</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43</a:t>
            </a:fld>
            <a:endParaRPr lang="en-US"/>
          </a:p>
        </p:txBody>
      </p:sp>
    </p:spTree>
    <p:extLst>
      <p:ext uri="{BB962C8B-B14F-4D97-AF65-F5344CB8AC3E}">
        <p14:creationId xmlns:p14="http://schemas.microsoft.com/office/powerpoint/2010/main" val="273782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9" grpId="0"/>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4.Event driven architectures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44</a:t>
            </a:fld>
            <a:endParaRPr lang="en-US"/>
          </a:p>
        </p:txBody>
      </p:sp>
    </p:spTree>
    <p:extLst>
      <p:ext uri="{BB962C8B-B14F-4D97-AF65-F5344CB8AC3E}">
        <p14:creationId xmlns:p14="http://schemas.microsoft.com/office/powerpoint/2010/main" val="2097360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45</a:t>
            </a:fld>
            <a:endParaRPr lang="en-GB"/>
          </a:p>
        </p:txBody>
      </p:sp>
    </p:spTree>
    <p:extLst>
      <p:ext uri="{BB962C8B-B14F-4D97-AF65-F5344CB8AC3E}">
        <p14:creationId xmlns:p14="http://schemas.microsoft.com/office/powerpoint/2010/main" val="331418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245498" y="42066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621455" y="425213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06675" y="4886996"/>
            <a:ext cx="7921862"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16217" y="236116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390227" y="236116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42190" y="238640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266884" y="2351783"/>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25659"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572238" y="248092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809718" y="254548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433761"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138801"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3581412" y="503696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509650" y="4342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133692"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193872"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510825" y="447962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16216" y="441505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749203" y="418293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370328" y="418757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258522" y="427748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a:extLst>
              <a:ext uri="{FF2B5EF4-FFF2-40B4-BE49-F238E27FC236}">
                <a16:creationId xmlns:a16="http://schemas.microsoft.com/office/drawing/2014/main" id="{B86C5F5B-F15A-CE48-8123-84D2169B922F}"/>
              </a:ext>
            </a:extLst>
          </p:cNvPr>
          <p:cNvSpPr txBox="1"/>
          <p:nvPr/>
        </p:nvSpPr>
        <p:spPr>
          <a:xfrm>
            <a:off x="2450082" y="1856744"/>
            <a:ext cx="3779444" cy="300082"/>
          </a:xfrm>
          <a:prstGeom prst="rect">
            <a:avLst/>
          </a:prstGeom>
          <a:noFill/>
        </p:spPr>
        <p:txBody>
          <a:bodyPr wrap="square" rtlCol="0">
            <a:spAutoFit/>
          </a:bodyPr>
          <a:lstStyle/>
          <a:p>
            <a:r>
              <a:rPr lang="en-US" sz="1350"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4254146"/>
            <a:ext cx="500273" cy="500273"/>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4603473"/>
            <a:ext cx="500273" cy="500273"/>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05659" y="5019701"/>
            <a:ext cx="500273" cy="500273"/>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3973896" y="2357431"/>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3956207" y="443082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46</a:t>
            </a:fld>
            <a:endParaRPr lang="en-GB"/>
          </a:p>
        </p:txBody>
      </p:sp>
    </p:spTree>
    <p:extLst>
      <p:ext uri="{BB962C8B-B14F-4D97-AF65-F5344CB8AC3E}">
        <p14:creationId xmlns:p14="http://schemas.microsoft.com/office/powerpoint/2010/main" val="143953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85052" y="4177494"/>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30749" y="4109870"/>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579389" y="4886996"/>
            <a:ext cx="8028584"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783444" y="2391103"/>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668539" y="2391102"/>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7" name="Rectangle 6"/>
          <p:cNvSpPr/>
          <p:nvPr/>
        </p:nvSpPr>
        <p:spPr>
          <a:xfrm>
            <a:off x="7406438" y="2322649"/>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2886"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850550" y="251086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73315" y="248172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78355" y="441586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18943"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73246" y="427828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47218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83444" y="444499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16430" y="4212874"/>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648639" y="4217513"/>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536833" y="430742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Rectangle 29">
            <a:extLst>
              <a:ext uri="{FF2B5EF4-FFF2-40B4-BE49-F238E27FC236}">
                <a16:creationId xmlns:a16="http://schemas.microsoft.com/office/drawing/2014/main" id="{5990781B-E780-0049-85FF-F0346297C0D2}"/>
              </a:ext>
            </a:extLst>
          </p:cNvPr>
          <p:cNvSpPr/>
          <p:nvPr/>
        </p:nvSpPr>
        <p:spPr>
          <a:xfrm>
            <a:off x="4169198" y="3416047"/>
            <a:ext cx="122630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Cleaning</a:t>
            </a:r>
          </a:p>
        </p:txBody>
      </p:sp>
      <p:sp>
        <p:nvSpPr>
          <p:cNvPr id="31" name="TextBox 30">
            <a:extLst>
              <a:ext uri="{FF2B5EF4-FFF2-40B4-BE49-F238E27FC236}">
                <a16:creationId xmlns:a16="http://schemas.microsoft.com/office/drawing/2014/main" id="{00328F99-F99A-9D4D-8E34-DEDAD5F4F12E}"/>
              </a:ext>
            </a:extLst>
          </p:cNvPr>
          <p:cNvSpPr txBox="1"/>
          <p:nvPr/>
        </p:nvSpPr>
        <p:spPr>
          <a:xfrm>
            <a:off x="4446555" y="3449839"/>
            <a:ext cx="612138" cy="253916"/>
          </a:xfrm>
          <a:prstGeom prst="rect">
            <a:avLst/>
          </a:prstGeom>
          <a:noFill/>
          <a:ln>
            <a:solidFill>
              <a:schemeClr val="accent1"/>
            </a:solidFill>
          </a:ln>
        </p:spPr>
        <p:txBody>
          <a:bodyPr wrap="square" rtlCol="0">
            <a:spAutoFit/>
          </a:bodyPr>
          <a:lstStyle/>
          <a:p>
            <a:pPr algn="ctr"/>
            <a:r>
              <a:rPr lang="en-US" sz="1050" dirty="0"/>
              <a:t>API</a:t>
            </a:r>
          </a:p>
        </p:txBody>
      </p:sp>
      <p:sp>
        <p:nvSpPr>
          <p:cNvPr id="39" name="Rectangle 38">
            <a:extLst>
              <a:ext uri="{FF2B5EF4-FFF2-40B4-BE49-F238E27FC236}">
                <a16:creationId xmlns:a16="http://schemas.microsoft.com/office/drawing/2014/main" id="{778DC88F-BBE4-074C-A8C6-ADC6C7DA55C5}"/>
              </a:ext>
            </a:extLst>
          </p:cNvPr>
          <p:cNvSpPr/>
          <p:nvPr/>
        </p:nvSpPr>
        <p:spPr>
          <a:xfrm>
            <a:off x="5612002" y="3416046"/>
            <a:ext cx="1189435" cy="69382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50" dirty="0">
                <a:solidFill>
                  <a:schemeClr val="tx1"/>
                </a:solidFill>
              </a:rPr>
              <a:t>Laundry</a:t>
            </a:r>
          </a:p>
        </p:txBody>
      </p:sp>
      <p:sp>
        <p:nvSpPr>
          <p:cNvPr id="42" name="TextBox 41">
            <a:extLst>
              <a:ext uri="{FF2B5EF4-FFF2-40B4-BE49-F238E27FC236}">
                <a16:creationId xmlns:a16="http://schemas.microsoft.com/office/drawing/2014/main" id="{FAB62067-67F4-1748-A3B3-E346893A0118}"/>
              </a:ext>
            </a:extLst>
          </p:cNvPr>
          <p:cNvSpPr txBox="1"/>
          <p:nvPr/>
        </p:nvSpPr>
        <p:spPr>
          <a:xfrm>
            <a:off x="5909852" y="3442435"/>
            <a:ext cx="542951" cy="253916"/>
          </a:xfrm>
          <a:prstGeom prst="rect">
            <a:avLst/>
          </a:prstGeom>
          <a:noFill/>
          <a:ln>
            <a:solidFill>
              <a:schemeClr val="accent1"/>
            </a:solidFill>
          </a:ln>
        </p:spPr>
        <p:txBody>
          <a:bodyPr wrap="square" rtlCol="0">
            <a:spAutoFit/>
          </a:bodyPr>
          <a:lstStyle/>
          <a:p>
            <a:pPr algn="ctr"/>
            <a:r>
              <a:rPr lang="en-US" sz="1050" dirty="0"/>
              <a:t>API</a:t>
            </a:r>
          </a:p>
        </p:txBody>
      </p:sp>
      <p:sp>
        <p:nvSpPr>
          <p:cNvPr id="59" name="Flowchart: Magnetic Disk 12">
            <a:extLst>
              <a:ext uri="{FF2B5EF4-FFF2-40B4-BE49-F238E27FC236}">
                <a16:creationId xmlns:a16="http://schemas.microsoft.com/office/drawing/2014/main" id="{231F734B-462C-9147-8347-61C63B29D675}"/>
              </a:ext>
            </a:extLst>
          </p:cNvPr>
          <p:cNvSpPr/>
          <p:nvPr/>
        </p:nvSpPr>
        <p:spPr>
          <a:xfrm>
            <a:off x="4181954"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60" name="Flowchart: Magnetic Disk 12">
            <a:extLst>
              <a:ext uri="{FF2B5EF4-FFF2-40B4-BE49-F238E27FC236}">
                <a16:creationId xmlns:a16="http://schemas.microsoft.com/office/drawing/2014/main" id="{3FEF32DB-D738-FF4D-A566-2777D7714316}"/>
              </a:ext>
            </a:extLst>
          </p:cNvPr>
          <p:cNvSpPr/>
          <p:nvPr/>
        </p:nvSpPr>
        <p:spPr>
          <a:xfrm>
            <a:off x="5495333" y="444134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61" name="Straight Arrow Connector 60">
            <a:extLst>
              <a:ext uri="{FF2B5EF4-FFF2-40B4-BE49-F238E27FC236}">
                <a16:creationId xmlns:a16="http://schemas.microsoft.com/office/drawing/2014/main" id="{5301BF20-2160-E044-AF5F-63610DD1AFB6}"/>
              </a:ext>
            </a:extLst>
          </p:cNvPr>
          <p:cNvCxnSpPr>
            <a:cxnSpLocks/>
          </p:cNvCxnSpPr>
          <p:nvPr/>
        </p:nvCxnSpPr>
        <p:spPr>
          <a:xfrm flipV="1">
            <a:off x="5144778" y="4121012"/>
            <a:ext cx="0" cy="77712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2" name="Can 61">
            <a:extLst>
              <a:ext uri="{FF2B5EF4-FFF2-40B4-BE49-F238E27FC236}">
                <a16:creationId xmlns:a16="http://schemas.microsoft.com/office/drawing/2014/main" id="{F6420BA0-7E8E-8A4C-87ED-B352BBE2822C}"/>
              </a:ext>
            </a:extLst>
          </p:cNvPr>
          <p:cNvSpPr/>
          <p:nvPr/>
        </p:nvSpPr>
        <p:spPr>
          <a:xfrm>
            <a:off x="5032972" y="428943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3" name="TextBox 62">
            <a:extLst>
              <a:ext uri="{FF2B5EF4-FFF2-40B4-BE49-F238E27FC236}">
                <a16:creationId xmlns:a16="http://schemas.microsoft.com/office/drawing/2014/main" id="{02CC64B9-0441-9C4F-B060-B6DFFE0674C5}"/>
              </a:ext>
            </a:extLst>
          </p:cNvPr>
          <p:cNvSpPr txBox="1"/>
          <p:nvPr/>
        </p:nvSpPr>
        <p:spPr>
          <a:xfrm>
            <a:off x="4530839" y="2304720"/>
            <a:ext cx="2177075" cy="715581"/>
          </a:xfrm>
          <a:prstGeom prst="rect">
            <a:avLst/>
          </a:prstGeom>
          <a:noFill/>
        </p:spPr>
        <p:txBody>
          <a:bodyPr wrap="square" rtlCol="0">
            <a:spAutoFit/>
          </a:bodyPr>
          <a:lstStyle/>
          <a:p>
            <a:r>
              <a:rPr lang="en-US" sz="1350" dirty="0"/>
              <a:t>The producer, Bookings, does not care that I split Housekeeping</a:t>
            </a:r>
          </a:p>
        </p:txBody>
      </p:sp>
      <p:pic>
        <p:nvPicPr>
          <p:cNvPr id="8" name="Graphic 7" descr="Envelope">
            <a:extLst>
              <a:ext uri="{FF2B5EF4-FFF2-40B4-BE49-F238E27FC236}">
                <a16:creationId xmlns:a16="http://schemas.microsoft.com/office/drawing/2014/main" id="{23530393-FDB9-CC4B-82BD-5813E10531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pic>
        <p:nvPicPr>
          <p:cNvPr id="34" name="Graphic 33" descr="Envelope">
            <a:extLst>
              <a:ext uri="{FF2B5EF4-FFF2-40B4-BE49-F238E27FC236}">
                <a16:creationId xmlns:a16="http://schemas.microsoft.com/office/drawing/2014/main" id="{17C4836C-A3F0-BA4B-922B-FEB61CCA60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48265" y="4937485"/>
            <a:ext cx="536330" cy="536330"/>
          </a:xfrm>
          <a:prstGeom prst="rect">
            <a:avLst/>
          </a:prstGeom>
        </p:spPr>
      </p:pic>
    </p:spTree>
    <p:extLst>
      <p:ext uri="{BB962C8B-B14F-4D97-AF65-F5344CB8AC3E}">
        <p14:creationId xmlns:p14="http://schemas.microsoft.com/office/powerpoint/2010/main" val="239494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29167E-6 -0.0287 L 0.09505 0.05486 C 0.11484 0.07384 0.14453 0.08426 0.17578 0.08426 C 0.2112 0.08426 0.23958 0.07384 0.2595 0.05486 L 0.35469 -0.0287 " pathEditMode="relative" rAng="0" ptsTypes="AAAAA">
                                      <p:cBhvr>
                                        <p:cTn id="6" dur="2000" fill="hold"/>
                                        <p:tgtEl>
                                          <p:spTgt spid="8"/>
                                        </p:tgtEl>
                                        <p:attrNameLst>
                                          <p:attrName>ppt_x</p:attrName>
                                          <p:attrName>ppt_y</p:attrName>
                                        </p:attrNameLst>
                                      </p:cBhvr>
                                      <p:rCtr x="17734" y="5648"/>
                                    </p:animMotion>
                                  </p:childTnLst>
                                </p:cTn>
                              </p:par>
                              <p:par>
                                <p:cTn id="7" presetID="37" presetClass="path" presetSubtype="0" accel="50000" decel="50000" fill="hold" nodeType="withEffect">
                                  <p:stCondLst>
                                    <p:cond delay="0"/>
                                  </p:stCondLst>
                                  <p:childTnLst>
                                    <p:animMotion origin="layout" path="M 2.29167E-6 -0.08495 L 0.13476 0.04051 C 0.16289 0.06875 0.20495 0.08426 0.24935 0.08426 C 0.29961 0.08426 0.33997 0.06875 0.3681 0.04051 L 0.50312 -0.08495 " pathEditMode="relative" rAng="0" ptsTypes="AAAAA">
                                      <p:cBhvr>
                                        <p:cTn id="8" dur="2000" fill="hold"/>
                                        <p:tgtEl>
                                          <p:spTgt spid="34"/>
                                        </p:tgtEl>
                                        <p:attrNameLst>
                                          <p:attrName>ppt_x</p:attrName>
                                          <p:attrName>ppt_y</p:attrName>
                                        </p:attrNameLst>
                                      </p:cBhvr>
                                      <p:rCtr x="25156" y="8449"/>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15508" y="2112964"/>
            <a:ext cx="5312979" cy="500750"/>
          </a:xfrm>
        </p:spPr>
        <p:txBody>
          <a:bodyPr>
            <a:normAutofit fontScale="92500" lnSpcReduction="20000"/>
          </a:bodyPr>
          <a:lstStyle/>
          <a:p>
            <a:pPr marL="0" indent="0">
              <a:buNone/>
            </a:pPr>
            <a:r>
              <a:rPr lang="en-US" dirty="0"/>
              <a:t>Supports data transformations</a:t>
            </a:r>
          </a:p>
        </p:txBody>
      </p:sp>
      <p:sp>
        <p:nvSpPr>
          <p:cNvPr id="4" name="Rectangle 3"/>
          <p:cNvSpPr/>
          <p:nvPr/>
        </p:nvSpPr>
        <p:spPr>
          <a:xfrm>
            <a:off x="1975486" y="548430"/>
            <a:ext cx="5193025" cy="523220"/>
          </a:xfrm>
          <a:prstGeom prst="rect">
            <a:avLst/>
          </a:prstGeom>
        </p:spPr>
        <p:txBody>
          <a:bodyPr wrap="none">
            <a:spAutoFit/>
          </a:bodyPr>
          <a:lstStyle/>
          <a:p>
            <a:r>
              <a:rPr lang="en-US" sz="2800" dirty="0"/>
              <a:t>Platform independent data format</a:t>
            </a:r>
          </a:p>
        </p:txBody>
      </p:sp>
      <p:sp>
        <p:nvSpPr>
          <p:cNvPr id="5" name="Rectangle 4"/>
          <p:cNvSpPr/>
          <p:nvPr/>
        </p:nvSpPr>
        <p:spPr>
          <a:xfrm>
            <a:off x="2207344" y="1274029"/>
            <a:ext cx="4729308" cy="523220"/>
          </a:xfrm>
          <a:prstGeom prst="rect">
            <a:avLst/>
          </a:prstGeom>
        </p:spPr>
        <p:txBody>
          <a:bodyPr wrap="none">
            <a:spAutoFit/>
          </a:bodyPr>
          <a:lstStyle/>
          <a:p>
            <a:r>
              <a:rPr lang="en-US" sz="2800" dirty="0"/>
              <a:t>Sent to an addressable channel</a:t>
            </a:r>
          </a:p>
        </p:txBody>
      </p:sp>
      <p:sp>
        <p:nvSpPr>
          <p:cNvPr id="7" name="Content Placeholder 2"/>
          <p:cNvSpPr txBox="1">
            <a:spLocks/>
          </p:cNvSpPr>
          <p:nvPr/>
        </p:nvSpPr>
        <p:spPr>
          <a:xfrm>
            <a:off x="1403216" y="5997361"/>
            <a:ext cx="5833069" cy="57734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Reliable Communication</a:t>
            </a:r>
          </a:p>
        </p:txBody>
      </p:sp>
      <p:sp>
        <p:nvSpPr>
          <p:cNvPr id="8" name="Rectangle 7"/>
          <p:cNvSpPr/>
          <p:nvPr/>
        </p:nvSpPr>
        <p:spPr>
          <a:xfrm>
            <a:off x="2587705" y="2814685"/>
            <a:ext cx="3716338" cy="523220"/>
          </a:xfrm>
          <a:prstGeom prst="rect">
            <a:avLst/>
          </a:prstGeom>
        </p:spPr>
        <p:txBody>
          <a:bodyPr wrap="none">
            <a:spAutoFit/>
          </a:bodyPr>
          <a:lstStyle/>
          <a:p>
            <a:pPr algn="ctr"/>
            <a:r>
              <a:rPr lang="en-US" sz="2800" dirty="0"/>
              <a:t>Remote Communication</a:t>
            </a:r>
          </a:p>
        </p:txBody>
      </p:sp>
      <p:sp>
        <p:nvSpPr>
          <p:cNvPr id="9" name="Rectangle 8"/>
          <p:cNvSpPr/>
          <p:nvPr/>
        </p:nvSpPr>
        <p:spPr>
          <a:xfrm>
            <a:off x="1877415" y="3655028"/>
            <a:ext cx="5136919" cy="523220"/>
          </a:xfrm>
          <a:prstGeom prst="rect">
            <a:avLst/>
          </a:prstGeom>
        </p:spPr>
        <p:txBody>
          <a:bodyPr wrap="none">
            <a:spAutoFit/>
          </a:bodyPr>
          <a:lstStyle/>
          <a:p>
            <a:pPr algn="ctr"/>
            <a:r>
              <a:rPr lang="en-US" sz="2800" dirty="0"/>
              <a:t>Platform/Language Independence</a:t>
            </a:r>
          </a:p>
        </p:txBody>
      </p:sp>
      <p:sp>
        <p:nvSpPr>
          <p:cNvPr id="10" name="Rectangle 9"/>
          <p:cNvSpPr/>
          <p:nvPr/>
        </p:nvSpPr>
        <p:spPr>
          <a:xfrm>
            <a:off x="2256651" y="4471493"/>
            <a:ext cx="4630691" cy="523220"/>
          </a:xfrm>
          <a:prstGeom prst="rect">
            <a:avLst/>
          </a:prstGeom>
        </p:spPr>
        <p:txBody>
          <a:bodyPr wrap="none">
            <a:spAutoFit/>
          </a:bodyPr>
          <a:lstStyle/>
          <a:p>
            <a:pPr algn="ctr"/>
            <a:r>
              <a:rPr lang="en-US" sz="2800" dirty="0"/>
              <a:t>Asynchronous Communication</a:t>
            </a:r>
          </a:p>
        </p:txBody>
      </p:sp>
      <p:sp>
        <p:nvSpPr>
          <p:cNvPr id="11" name="Rectangle 10"/>
          <p:cNvSpPr/>
          <p:nvPr/>
        </p:nvSpPr>
        <p:spPr>
          <a:xfrm>
            <a:off x="3639179" y="5219562"/>
            <a:ext cx="1613390" cy="523220"/>
          </a:xfrm>
          <a:prstGeom prst="rect">
            <a:avLst/>
          </a:prstGeom>
        </p:spPr>
        <p:txBody>
          <a:bodyPr wrap="none">
            <a:spAutoFit/>
          </a:bodyPr>
          <a:lstStyle/>
          <a:p>
            <a:r>
              <a:rPr lang="en-US" sz="2800" dirty="0"/>
              <a:t>Throttling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48</a:t>
            </a:fld>
            <a:endParaRPr lang="en-US"/>
          </a:p>
        </p:txBody>
      </p:sp>
    </p:spTree>
    <p:extLst>
      <p:ext uri="{BB962C8B-B14F-4D97-AF65-F5344CB8AC3E}">
        <p14:creationId xmlns:p14="http://schemas.microsoft.com/office/powerpoint/2010/main" val="192814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8" grpId="0"/>
      <p:bldP spid="9" grpId="0"/>
      <p:bldP spid="10"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1076" y="441462"/>
            <a:ext cx="8623738" cy="954107"/>
          </a:xfrm>
          <a:prstGeom prst="rect">
            <a:avLst/>
          </a:prstGeom>
        </p:spPr>
        <p:txBody>
          <a:bodyPr wrap="square">
            <a:spAutoFit/>
          </a:bodyPr>
          <a:lstStyle/>
          <a:p>
            <a:pPr algn="ctr"/>
            <a:r>
              <a:rPr lang="en-US" sz="2800"/>
              <a:t>Messaging depends on Message-Oriented-Middleware (MOM)</a:t>
            </a:r>
          </a:p>
        </p:txBody>
      </p:sp>
      <p:sp>
        <p:nvSpPr>
          <p:cNvPr id="3" name="Rectangle 2"/>
          <p:cNvSpPr/>
          <p:nvPr/>
        </p:nvSpPr>
        <p:spPr>
          <a:xfrm>
            <a:off x="1656163" y="2218445"/>
            <a:ext cx="5519460" cy="461665"/>
          </a:xfrm>
          <a:prstGeom prst="rect">
            <a:avLst/>
          </a:prstGeom>
        </p:spPr>
        <p:txBody>
          <a:bodyPr wrap="none">
            <a:spAutoFit/>
          </a:bodyPr>
          <a:lstStyle/>
          <a:p>
            <a:pPr lvl="1" algn="ctr"/>
            <a:r>
              <a:rPr lang="en-US" sz="2400"/>
              <a:t>Routes messages between applications</a:t>
            </a:r>
            <a:endParaRPr lang="en-US" sz="2400" dirty="0"/>
          </a:p>
        </p:txBody>
      </p:sp>
      <p:sp>
        <p:nvSpPr>
          <p:cNvPr id="4" name="Rectangle 3"/>
          <p:cNvSpPr/>
          <p:nvPr/>
        </p:nvSpPr>
        <p:spPr>
          <a:xfrm>
            <a:off x="315311" y="441462"/>
            <a:ext cx="8623738" cy="954107"/>
          </a:xfrm>
          <a:prstGeom prst="rect">
            <a:avLst/>
          </a:prstGeom>
        </p:spPr>
        <p:txBody>
          <a:bodyPr wrap="square">
            <a:spAutoFit/>
          </a:bodyPr>
          <a:lstStyle/>
          <a:p>
            <a:pPr algn="ctr"/>
            <a:r>
              <a:rPr lang="en-US" sz="2800"/>
              <a:t>Messaging depends on Message-Oriented-Middleware (MOM)</a:t>
            </a:r>
          </a:p>
        </p:txBody>
      </p:sp>
      <p:sp>
        <p:nvSpPr>
          <p:cNvPr id="5" name="Rectangle 4"/>
          <p:cNvSpPr/>
          <p:nvPr/>
        </p:nvSpPr>
        <p:spPr>
          <a:xfrm>
            <a:off x="1300347" y="2903897"/>
            <a:ext cx="6622133" cy="461665"/>
          </a:xfrm>
          <a:prstGeom prst="rect">
            <a:avLst/>
          </a:prstGeom>
        </p:spPr>
        <p:txBody>
          <a:bodyPr wrap="none">
            <a:spAutoFit/>
          </a:bodyPr>
          <a:lstStyle/>
          <a:p>
            <a:pPr lvl="1" algn="ctr"/>
            <a:r>
              <a:rPr lang="en-US" sz="2400"/>
              <a:t>Co-ordinates sending and receiving of messages</a:t>
            </a:r>
            <a:endParaRPr lang="en-US" sz="2400" dirty="0"/>
          </a:p>
        </p:txBody>
      </p:sp>
      <p:sp>
        <p:nvSpPr>
          <p:cNvPr id="6" name="Rectangle 5"/>
          <p:cNvSpPr/>
          <p:nvPr/>
        </p:nvSpPr>
        <p:spPr>
          <a:xfrm>
            <a:off x="1492130" y="3589349"/>
            <a:ext cx="6430350" cy="461665"/>
          </a:xfrm>
          <a:prstGeom prst="rect">
            <a:avLst/>
          </a:prstGeom>
        </p:spPr>
        <p:txBody>
          <a:bodyPr wrap="none">
            <a:spAutoFit/>
          </a:bodyPr>
          <a:lstStyle/>
          <a:p>
            <a:pPr lvl="1" algn="ctr"/>
            <a:r>
              <a:rPr lang="en-US" sz="2400"/>
              <a:t>Sender </a:t>
            </a:r>
            <a:r>
              <a:rPr lang="en-US" sz="2400" dirty="0"/>
              <a:t>and receiver have the same availability</a:t>
            </a:r>
          </a:p>
        </p:txBody>
      </p:sp>
      <p:sp>
        <p:nvSpPr>
          <p:cNvPr id="7" name="Rectangle 6"/>
          <p:cNvSpPr/>
          <p:nvPr/>
        </p:nvSpPr>
        <p:spPr>
          <a:xfrm>
            <a:off x="2613591" y="4274801"/>
            <a:ext cx="4187428" cy="461665"/>
          </a:xfrm>
          <a:prstGeom prst="rect">
            <a:avLst/>
          </a:prstGeom>
        </p:spPr>
        <p:txBody>
          <a:bodyPr wrap="none">
            <a:spAutoFit/>
          </a:bodyPr>
          <a:lstStyle/>
          <a:p>
            <a:r>
              <a:rPr lang="en-US" sz="2400"/>
              <a:t>Asynchronous: </a:t>
            </a:r>
            <a:r>
              <a:rPr lang="en-US" sz="2400" dirty="0"/>
              <a:t>Send and Forget </a:t>
            </a:r>
          </a:p>
        </p:txBody>
      </p:sp>
      <p:sp>
        <p:nvSpPr>
          <p:cNvPr id="8" name="Rectangle 7"/>
          <p:cNvSpPr/>
          <p:nvPr/>
        </p:nvSpPr>
        <p:spPr>
          <a:xfrm>
            <a:off x="3268545" y="4960253"/>
            <a:ext cx="2490875" cy="461665"/>
          </a:xfrm>
          <a:prstGeom prst="rect">
            <a:avLst/>
          </a:prstGeom>
        </p:spPr>
        <p:txBody>
          <a:bodyPr wrap="none">
            <a:spAutoFit/>
          </a:bodyPr>
          <a:lstStyle/>
          <a:p>
            <a:r>
              <a:rPr lang="en-US" sz="2400"/>
              <a:t>Store and Forward</a:t>
            </a:r>
          </a:p>
        </p:txBody>
      </p:sp>
      <p:sp>
        <p:nvSpPr>
          <p:cNvPr id="9" name="Slide Number Placeholder 8"/>
          <p:cNvSpPr>
            <a:spLocks noGrp="1"/>
          </p:cNvSpPr>
          <p:nvPr>
            <p:ph type="sldNum" sz="quarter" idx="12"/>
          </p:nvPr>
        </p:nvSpPr>
        <p:spPr/>
        <p:txBody>
          <a:bodyPr/>
          <a:lstStyle/>
          <a:p>
            <a:fld id="{867D4A06-35AE-BD4A-84A9-613A26F3D41D}" type="slidenum">
              <a:rPr lang="en-US" smtClean="0"/>
              <a:pPr/>
              <a:t>49</a:t>
            </a:fld>
            <a:endParaRPr lang="en-US"/>
          </a:p>
        </p:txBody>
      </p:sp>
    </p:spTree>
    <p:extLst>
      <p:ext uri="{BB962C8B-B14F-4D97-AF65-F5344CB8AC3E}">
        <p14:creationId xmlns:p14="http://schemas.microsoft.com/office/powerpoint/2010/main" val="75744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do you get to write code?</a:t>
            </a:r>
          </a:p>
        </p:txBody>
      </p:sp>
      <p:sp>
        <p:nvSpPr>
          <p:cNvPr id="3" name="Content Placeholder 2"/>
          <p:cNvSpPr>
            <a:spLocks noGrp="1"/>
          </p:cNvSpPr>
          <p:nvPr>
            <p:ph idx="1"/>
          </p:nvPr>
        </p:nvSpPr>
        <p:spPr>
          <a:xfrm>
            <a:off x="457200" y="2624959"/>
            <a:ext cx="8229600" cy="1379482"/>
          </a:xfrm>
        </p:spPr>
        <p:txBody>
          <a:bodyPr>
            <a:noAutofit/>
          </a:bodyPr>
          <a:lstStyle/>
          <a:p>
            <a:pPr marL="0" indent="0" algn="ctr">
              <a:buNone/>
            </a:pPr>
            <a:r>
              <a:rPr lang="en-US" sz="2800" dirty="0"/>
              <a:t>When we </a:t>
            </a:r>
            <a:r>
              <a:rPr lang="en-US" sz="2800"/>
              <a:t>get to messaging </a:t>
            </a:r>
            <a:r>
              <a:rPr lang="en-US" sz="2800" dirty="0"/>
              <a:t>patterns, hopefully by the afternoon of Day One and then into </a:t>
            </a:r>
            <a:r>
              <a:rPr lang="en-US" sz="2800"/>
              <a:t>the morning of Day Two</a:t>
            </a:r>
            <a:endParaRPr lang="en-US" sz="28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1333864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4226" y="3573221"/>
            <a:ext cx="3083858" cy="627194"/>
          </a:xfrm>
        </p:spPr>
        <p:txBody>
          <a:bodyPr>
            <a:normAutofit/>
          </a:bodyPr>
          <a:lstStyle/>
          <a:p>
            <a:pPr marL="0" indent="0">
              <a:buNone/>
            </a:pPr>
            <a:r>
              <a:rPr lang="en-US" sz="2800" dirty="0"/>
              <a:t>Many Moving Parts</a:t>
            </a:r>
          </a:p>
        </p:txBody>
      </p:sp>
      <p:sp>
        <p:nvSpPr>
          <p:cNvPr id="5" name="Rectangle 4"/>
          <p:cNvSpPr/>
          <p:nvPr/>
        </p:nvSpPr>
        <p:spPr>
          <a:xfrm>
            <a:off x="2435316" y="849488"/>
            <a:ext cx="4524893" cy="523220"/>
          </a:xfrm>
          <a:prstGeom prst="rect">
            <a:avLst/>
          </a:prstGeom>
        </p:spPr>
        <p:txBody>
          <a:bodyPr wrap="none">
            <a:spAutoFit/>
          </a:bodyPr>
          <a:lstStyle/>
          <a:p>
            <a:r>
              <a:rPr lang="en-US" sz="2800" dirty="0"/>
              <a:t>Complex Programming Model</a:t>
            </a:r>
          </a:p>
        </p:txBody>
      </p:sp>
      <p:sp>
        <p:nvSpPr>
          <p:cNvPr id="6" name="Rectangle 5"/>
          <p:cNvSpPr/>
          <p:nvPr/>
        </p:nvSpPr>
        <p:spPr>
          <a:xfrm>
            <a:off x="3498144" y="1652487"/>
            <a:ext cx="1864613" cy="523220"/>
          </a:xfrm>
          <a:prstGeom prst="rect">
            <a:avLst/>
          </a:prstGeom>
        </p:spPr>
        <p:txBody>
          <a:bodyPr wrap="none">
            <a:spAutoFit/>
          </a:bodyPr>
          <a:lstStyle/>
          <a:p>
            <a:r>
              <a:rPr lang="en-US" sz="2800" dirty="0"/>
              <a:t>Sequencing</a:t>
            </a:r>
          </a:p>
        </p:txBody>
      </p:sp>
      <p:sp>
        <p:nvSpPr>
          <p:cNvPr id="7" name="Rectangle 6"/>
          <p:cNvSpPr/>
          <p:nvPr/>
        </p:nvSpPr>
        <p:spPr>
          <a:xfrm>
            <a:off x="2853093" y="2612854"/>
            <a:ext cx="3244991" cy="523220"/>
          </a:xfrm>
          <a:prstGeom prst="rect">
            <a:avLst/>
          </a:prstGeom>
        </p:spPr>
        <p:txBody>
          <a:bodyPr wrap="none">
            <a:spAutoFit/>
          </a:bodyPr>
          <a:lstStyle/>
          <a:p>
            <a:r>
              <a:rPr lang="en-US" sz="2800" dirty="0"/>
              <a:t>Eventual Consistency</a:t>
            </a:r>
          </a:p>
        </p:txBody>
      </p:sp>
      <p:sp>
        <p:nvSpPr>
          <p:cNvPr id="12" name="Content Placeholder 2"/>
          <p:cNvSpPr txBox="1">
            <a:spLocks/>
          </p:cNvSpPr>
          <p:nvPr/>
        </p:nvSpPr>
        <p:spPr>
          <a:xfrm>
            <a:off x="3407866" y="4494238"/>
            <a:ext cx="2248739" cy="627194"/>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Performance</a:t>
            </a:r>
          </a:p>
        </p:txBody>
      </p:sp>
      <p:sp>
        <p:nvSpPr>
          <p:cNvPr id="13" name="Content Placeholder 2"/>
          <p:cNvSpPr txBox="1">
            <a:spLocks/>
          </p:cNvSpPr>
          <p:nvPr/>
        </p:nvSpPr>
        <p:spPr>
          <a:xfrm>
            <a:off x="3407867" y="5437191"/>
            <a:ext cx="1954890" cy="62719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a:t>Lock-In</a:t>
            </a:r>
            <a:endParaRPr lang="en-US" sz="28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50</a:t>
            </a:fld>
            <a:endParaRPr lang="en-US"/>
          </a:p>
        </p:txBody>
      </p:sp>
    </p:spTree>
    <p:extLst>
      <p:ext uri="{BB962C8B-B14F-4D97-AF65-F5344CB8AC3E}">
        <p14:creationId xmlns:p14="http://schemas.microsoft.com/office/powerpoint/2010/main" val="372171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12" grpId="0" build="p"/>
      <p:bldP spid="1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Contrasting requests and events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4195111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RPC: How to Make a Good Cup of Tea</a:t>
            </a:r>
          </a:p>
        </p:txBody>
      </p:sp>
      <p:sp>
        <p:nvSpPr>
          <p:cNvPr id="5" name="Text Placeholder 4"/>
          <p:cNvSpPr>
            <a:spLocks noGrp="1"/>
          </p:cNvSpPr>
          <p:nvPr>
            <p:ph type="body" idx="1"/>
          </p:nvPr>
        </p:nvSpPr>
        <p:spPr/>
        <p:txBody>
          <a:bodyPr>
            <a:normAutofit/>
          </a:bodyPr>
          <a:lstStyle/>
          <a:p>
            <a:r>
              <a:rPr lang="en-GB" dirty="0"/>
              <a:t>“Now this is serious! if there’s one thing in this country that really bothers me/</a:t>
            </a:r>
            <a:br>
              <a:rPr lang="en-GB" dirty="0"/>
            </a:br>
            <a:r>
              <a:rPr lang="en-GB" dirty="0"/>
              <a:t>Its’ the inability of yanks to make a good cup of tea” </a:t>
            </a:r>
          </a:p>
          <a:p>
            <a:pPr algn="r"/>
            <a:r>
              <a:rPr lang="en-GB" dirty="0"/>
              <a:t>T.U.S.A. Masters of Reality.</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spTree>
    <p:extLst>
      <p:ext uri="{BB962C8B-B14F-4D97-AF65-F5344CB8AC3E}">
        <p14:creationId xmlns:p14="http://schemas.microsoft.com/office/powerpoint/2010/main" val="1387691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www.thunderboltkids.co.za/Grade5/02-matter-and-materials/images/gd-00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3551" y="1374836"/>
            <a:ext cx="3731562" cy="40856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spTree>
    <p:extLst>
      <p:ext uri="{BB962C8B-B14F-4D97-AF65-F5344CB8AC3E}">
        <p14:creationId xmlns:p14="http://schemas.microsoft.com/office/powerpoint/2010/main" val="12587517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54</a:t>
            </a:fld>
            <a:endParaRPr lang="en-US"/>
          </a:p>
        </p:txBody>
      </p:sp>
    </p:spTree>
    <p:extLst>
      <p:ext uri="{BB962C8B-B14F-4D97-AF65-F5344CB8AC3E}">
        <p14:creationId xmlns:p14="http://schemas.microsoft.com/office/powerpoint/2010/main" val="978902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739" y="1719098"/>
            <a:ext cx="5086350" cy="3467100"/>
          </a:xfrm>
          <a:prstGeom prst="rect">
            <a:avLst/>
          </a:prstGeom>
        </p:spPr>
      </p:pic>
      <p:sp>
        <p:nvSpPr>
          <p:cNvPr id="5" name="TextBox 4"/>
          <p:cNvSpPr txBox="1"/>
          <p:nvPr/>
        </p:nvSpPr>
        <p:spPr>
          <a:xfrm>
            <a:off x="2116521" y="5199336"/>
            <a:ext cx="6574221" cy="300082"/>
          </a:xfrm>
          <a:prstGeom prst="rect">
            <a:avLst/>
          </a:prstGeom>
          <a:noFill/>
        </p:spPr>
        <p:txBody>
          <a:bodyPr wrap="square" rtlCol="0">
            <a:spAutoFit/>
          </a:bodyPr>
          <a:lstStyle/>
          <a:p>
            <a:r>
              <a:rPr lang="en-US" sz="1350" dirty="0"/>
              <a:t>Ian Robinson: http://</a:t>
            </a:r>
            <a:r>
              <a:rPr lang="en-US" sz="1350" dirty="0" err="1"/>
              <a:t>iansrobinson.com</a:t>
            </a:r>
            <a:r>
              <a:rPr lang="en-US" sz="1350" dirty="0"/>
              <a:t>/2009/04/27/temporal-and-</a:t>
            </a:r>
            <a:r>
              <a:rPr lang="en-US" sz="1350" dirty="0" err="1"/>
              <a:t>behavioural</a:t>
            </a:r>
            <a:r>
              <a:rPr lang="en-US" sz="1350" dirty="0"/>
              <a:t>-coupling/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55</a:t>
            </a:fld>
            <a:endParaRPr lang="en-US"/>
          </a:p>
        </p:txBody>
      </p:sp>
    </p:spTree>
    <p:extLst>
      <p:ext uri="{BB962C8B-B14F-4D97-AF65-F5344CB8AC3E}">
        <p14:creationId xmlns:p14="http://schemas.microsoft.com/office/powerpoint/2010/main" val="807208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5.Messaging patterns</a:t>
            </a:r>
          </a:p>
        </p:txBody>
      </p:sp>
      <p:sp>
        <p:nvSpPr>
          <p:cNvPr id="5" name="Text Placeholder 4"/>
          <p:cNvSpPr>
            <a:spLocks noGrp="1"/>
          </p:cNvSpPr>
          <p:nvPr>
            <p:ph type="body" idx="1"/>
          </p:nvPr>
        </p:nvSpPr>
        <p:spPr/>
        <p:txBody>
          <a:bodyPr/>
          <a:lstStyle/>
          <a:p>
            <a:r>
              <a:rPr lang="en-US" dirty="0"/>
              <a:t>Integrating using events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spTree>
    <p:extLst>
      <p:ext uri="{BB962C8B-B14F-4D97-AF65-F5344CB8AC3E}">
        <p14:creationId xmlns:p14="http://schemas.microsoft.com/office/powerpoint/2010/main" val="2213727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types of messages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57</a:t>
            </a:fld>
            <a:endParaRPr lang="en-US"/>
          </a:p>
        </p:txBody>
      </p:sp>
    </p:spTree>
    <p:extLst>
      <p:ext uri="{BB962C8B-B14F-4D97-AF65-F5344CB8AC3E}">
        <p14:creationId xmlns:p14="http://schemas.microsoft.com/office/powerpoint/2010/main" val="527414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Message Construction</a:t>
            </a:r>
          </a:p>
        </p:txBody>
      </p:sp>
      <p:sp>
        <p:nvSpPr>
          <p:cNvPr id="3" name="Content Placeholder 2"/>
          <p:cNvSpPr>
            <a:spLocks noGrp="1"/>
          </p:cNvSpPr>
          <p:nvPr>
            <p:ph idx="1"/>
          </p:nvPr>
        </p:nvSpPr>
        <p:spPr>
          <a:xfrm>
            <a:off x="457200" y="1417638"/>
            <a:ext cx="8229600" cy="656603"/>
          </a:xfrm>
        </p:spPr>
        <p:txBody>
          <a:bodyPr/>
          <a:lstStyle/>
          <a:p>
            <a:pPr marL="0" indent="0" algn="ctr">
              <a:buNone/>
            </a:pPr>
            <a:r>
              <a:rPr lang="en-US" sz="2400" dirty="0"/>
              <a:t>A message has a header and body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58</a:t>
            </a:fld>
            <a:endParaRPr lang="en-US"/>
          </a:p>
        </p:txBody>
      </p:sp>
      <p:sp>
        <p:nvSpPr>
          <p:cNvPr id="5" name="Rectangle 4"/>
          <p:cNvSpPr/>
          <p:nvPr/>
        </p:nvSpPr>
        <p:spPr>
          <a:xfrm>
            <a:off x="1623956" y="2148641"/>
            <a:ext cx="5896087" cy="461665"/>
          </a:xfrm>
          <a:prstGeom prst="rect">
            <a:avLst/>
          </a:prstGeom>
        </p:spPr>
        <p:txBody>
          <a:bodyPr wrap="square">
            <a:spAutoFit/>
          </a:bodyPr>
          <a:lstStyle/>
          <a:p>
            <a:r>
              <a:rPr lang="en-US" sz="2400" dirty="0"/>
              <a:t>Message Intent: Command, Document, Event</a:t>
            </a:r>
          </a:p>
        </p:txBody>
      </p:sp>
      <p:sp>
        <p:nvSpPr>
          <p:cNvPr id="6" name="Rectangle 5"/>
          <p:cNvSpPr/>
          <p:nvPr/>
        </p:nvSpPr>
        <p:spPr>
          <a:xfrm>
            <a:off x="867103" y="2932441"/>
            <a:ext cx="7572704" cy="830997"/>
          </a:xfrm>
          <a:prstGeom prst="rect">
            <a:avLst/>
          </a:prstGeom>
        </p:spPr>
        <p:txBody>
          <a:bodyPr wrap="square">
            <a:spAutoFit/>
          </a:bodyPr>
          <a:lstStyle/>
          <a:p>
            <a:pPr algn="ctr"/>
            <a:r>
              <a:rPr lang="en-US" sz="2400" dirty="0"/>
              <a:t>Request-Reply: needs Return Channel and Correlation Identifier</a:t>
            </a:r>
          </a:p>
        </p:txBody>
      </p:sp>
      <p:sp>
        <p:nvSpPr>
          <p:cNvPr id="7" name="Rectangle 6"/>
          <p:cNvSpPr/>
          <p:nvPr/>
        </p:nvSpPr>
        <p:spPr>
          <a:xfrm>
            <a:off x="1190296" y="4118637"/>
            <a:ext cx="6763408" cy="830997"/>
          </a:xfrm>
          <a:prstGeom prst="rect">
            <a:avLst/>
          </a:prstGeom>
        </p:spPr>
        <p:txBody>
          <a:bodyPr wrap="square">
            <a:spAutoFit/>
          </a:bodyPr>
          <a:lstStyle/>
          <a:p>
            <a:pPr algn="ctr"/>
            <a:r>
              <a:rPr lang="en-US" sz="2400" dirty="0"/>
              <a:t>Break a large message into pieces as a Message Sequence</a:t>
            </a:r>
          </a:p>
        </p:txBody>
      </p:sp>
      <p:sp>
        <p:nvSpPr>
          <p:cNvPr id="8" name="Rectangle 7"/>
          <p:cNvSpPr/>
          <p:nvPr/>
        </p:nvSpPr>
        <p:spPr>
          <a:xfrm>
            <a:off x="457201" y="5342747"/>
            <a:ext cx="8387254" cy="830997"/>
          </a:xfrm>
          <a:prstGeom prst="rect">
            <a:avLst/>
          </a:prstGeom>
        </p:spPr>
        <p:txBody>
          <a:bodyPr wrap="square">
            <a:spAutoFit/>
          </a:bodyPr>
          <a:lstStyle/>
          <a:p>
            <a:pPr algn="ctr"/>
            <a:r>
              <a:rPr lang="en-US" sz="2400" dirty="0"/>
              <a:t>Slow messages: One way to deal with eventual consistency is to create a Message Expiry</a:t>
            </a:r>
          </a:p>
        </p:txBody>
      </p:sp>
    </p:spTree>
    <p:extLst>
      <p:ext uri="{BB962C8B-B14F-4D97-AF65-F5344CB8AC3E}">
        <p14:creationId xmlns:p14="http://schemas.microsoft.com/office/powerpoint/2010/main" val="73334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Command Message</a:t>
            </a:r>
          </a:p>
        </p:txBody>
      </p:sp>
      <p:sp>
        <p:nvSpPr>
          <p:cNvPr id="3" name="Content Placeholder 2"/>
          <p:cNvSpPr>
            <a:spLocks noGrp="1"/>
          </p:cNvSpPr>
          <p:nvPr>
            <p:ph idx="1"/>
          </p:nvPr>
        </p:nvSpPr>
        <p:spPr>
          <a:xfrm>
            <a:off x="646386" y="1733742"/>
            <a:ext cx="8040414" cy="1079938"/>
          </a:xfrm>
        </p:spPr>
        <p:txBody>
          <a:bodyPr>
            <a:normAutofit/>
          </a:bodyPr>
          <a:lstStyle/>
          <a:p>
            <a:pPr marL="0" indent="0" algn="ctr">
              <a:buNone/>
            </a:pPr>
            <a:r>
              <a:rPr lang="en-US" sz="2400" dirty="0"/>
              <a:t>Use a Command Message to reliably invoke a procedure in another application</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59</a:t>
            </a:fld>
            <a:endParaRPr lang="en-US"/>
          </a:p>
        </p:txBody>
      </p:sp>
      <p:sp>
        <p:nvSpPr>
          <p:cNvPr id="5" name="Content Placeholder 2"/>
          <p:cNvSpPr txBox="1">
            <a:spLocks/>
          </p:cNvSpPr>
          <p:nvPr/>
        </p:nvSpPr>
        <p:spPr>
          <a:xfrm>
            <a:off x="788277" y="3129784"/>
            <a:ext cx="8040414" cy="196406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400" dirty="0"/>
              <a:t>Uses the well-established pattern for encapsulating a request as an object. The Command pattern [</a:t>
            </a:r>
            <a:r>
              <a:rPr lang="en-US" sz="2400" dirty="0" err="1"/>
              <a:t>GoF</a:t>
            </a:r>
            <a:r>
              <a:rPr lang="en-US" sz="2400" dirty="0"/>
              <a:t>] turns a request into an object that can be stored and passed around.</a:t>
            </a:r>
          </a:p>
        </p:txBody>
      </p:sp>
    </p:spTree>
    <p:extLst>
      <p:ext uri="{BB962C8B-B14F-4D97-AF65-F5344CB8AC3E}">
        <p14:creationId xmlns:p14="http://schemas.microsoft.com/office/powerpoint/2010/main" val="11599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sp>
        <p:nvSpPr>
          <p:cNvPr id="3" name="Content Placeholder 2"/>
          <p:cNvSpPr>
            <a:spLocks noGrp="1"/>
          </p:cNvSpPr>
          <p:nvPr>
            <p:ph idx="1"/>
          </p:nvPr>
        </p:nvSpPr>
        <p:spPr>
          <a:xfrm>
            <a:off x="522961" y="1689179"/>
            <a:ext cx="8098077" cy="1907087"/>
          </a:xfrm>
        </p:spPr>
        <p:txBody>
          <a:bodyPr>
            <a:normAutofit/>
          </a:bodyPr>
          <a:lstStyle/>
          <a:p>
            <a:pPr marL="0" indent="0" algn="ctr">
              <a:buNone/>
            </a:pPr>
            <a:r>
              <a:rPr lang="en-US" sz="2800" dirty="0"/>
              <a:t>We will use Rabbit MQ for examples. Either you need to have RMQ installed on your machine, or you should have </a:t>
            </a:r>
            <a:r>
              <a:rPr lang="en-US" sz="2800" dirty="0" err="1"/>
              <a:t>Docker</a:t>
            </a:r>
            <a:r>
              <a:rPr lang="en-US" sz="2800" dirty="0"/>
              <a:t> installed on your machine, as exercises provide a </a:t>
            </a:r>
            <a:r>
              <a:rPr lang="en-US" sz="2800" dirty="0" err="1"/>
              <a:t>Docker</a:t>
            </a:r>
            <a:r>
              <a:rPr lang="en-US" sz="2800" dirty="0"/>
              <a:t> Compose file to spin up RMQ.</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a:t>
            </a:fld>
            <a:endParaRPr lang="en-US"/>
          </a:p>
        </p:txBody>
      </p:sp>
      <p:sp>
        <p:nvSpPr>
          <p:cNvPr id="5" name="Content Placeholder 2"/>
          <p:cNvSpPr txBox="1">
            <a:spLocks/>
          </p:cNvSpPr>
          <p:nvPr/>
        </p:nvSpPr>
        <p:spPr>
          <a:xfrm>
            <a:off x="588723" y="3867807"/>
            <a:ext cx="8098077" cy="1907087"/>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800" dirty="0"/>
              <a:t>You will need to be able to author C#, Python, or JavaScript with an editor/IDE of your choice. </a:t>
            </a:r>
          </a:p>
          <a:p>
            <a:pPr marL="0" indent="0" algn="ctr">
              <a:buFont typeface="Arial"/>
              <a:buNone/>
            </a:pPr>
            <a:r>
              <a:rPr lang="en-US" sz="2800" dirty="0"/>
              <a:t>You will need Python 3, .NET Core, or ES6</a:t>
            </a:r>
          </a:p>
        </p:txBody>
      </p:sp>
    </p:spTree>
    <p:extLst>
      <p:ext uri="{BB962C8B-B14F-4D97-AF65-F5344CB8AC3E}">
        <p14:creationId xmlns:p14="http://schemas.microsoft.com/office/powerpoint/2010/main" val="3998264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Document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60</a:t>
            </a:fld>
            <a:endParaRPr lang="en-US"/>
          </a:p>
        </p:txBody>
      </p:sp>
      <p:sp>
        <p:nvSpPr>
          <p:cNvPr id="5" name="Rectangle 4"/>
          <p:cNvSpPr/>
          <p:nvPr/>
        </p:nvSpPr>
        <p:spPr>
          <a:xfrm>
            <a:off x="1087820" y="2375890"/>
            <a:ext cx="7283670" cy="830997"/>
          </a:xfrm>
          <a:prstGeom prst="rect">
            <a:avLst/>
          </a:prstGeom>
        </p:spPr>
        <p:txBody>
          <a:bodyPr wrap="square">
            <a:spAutoFit/>
          </a:bodyPr>
          <a:lstStyle/>
          <a:p>
            <a:pPr algn="ctr"/>
            <a:r>
              <a:rPr lang="en-US" sz="2400" dirty="0"/>
              <a:t>Use a Document Message to reliably transfer a data structure between applications.</a:t>
            </a:r>
          </a:p>
        </p:txBody>
      </p:sp>
      <p:sp>
        <p:nvSpPr>
          <p:cNvPr id="6" name="Rectangle 5"/>
          <p:cNvSpPr/>
          <p:nvPr/>
        </p:nvSpPr>
        <p:spPr>
          <a:xfrm>
            <a:off x="1552903" y="3966937"/>
            <a:ext cx="6038194" cy="830997"/>
          </a:xfrm>
          <a:prstGeom prst="rect">
            <a:avLst/>
          </a:prstGeom>
        </p:spPr>
        <p:txBody>
          <a:bodyPr wrap="square">
            <a:spAutoFit/>
          </a:bodyPr>
          <a:lstStyle/>
          <a:p>
            <a:pPr algn="ctr"/>
            <a:r>
              <a:rPr lang="en-US" sz="2400" dirty="0"/>
              <a:t>The receiver decides what, if anything, to do with the data</a:t>
            </a:r>
          </a:p>
        </p:txBody>
      </p:sp>
    </p:spTree>
    <p:extLst>
      <p:ext uri="{BB962C8B-B14F-4D97-AF65-F5344CB8AC3E}">
        <p14:creationId xmlns:p14="http://schemas.microsoft.com/office/powerpoint/2010/main" val="345036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Event Message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61</a:t>
            </a:fld>
            <a:endParaRPr lang="en-US"/>
          </a:p>
        </p:txBody>
      </p:sp>
      <p:sp>
        <p:nvSpPr>
          <p:cNvPr id="5" name="Rectangle 4"/>
          <p:cNvSpPr/>
          <p:nvPr/>
        </p:nvSpPr>
        <p:spPr>
          <a:xfrm>
            <a:off x="961697" y="1894691"/>
            <a:ext cx="7504386" cy="830997"/>
          </a:xfrm>
          <a:prstGeom prst="rect">
            <a:avLst/>
          </a:prstGeom>
        </p:spPr>
        <p:txBody>
          <a:bodyPr wrap="square">
            <a:spAutoFit/>
          </a:bodyPr>
          <a:lstStyle/>
          <a:p>
            <a:pPr algn="ctr"/>
            <a:r>
              <a:rPr lang="en-US" sz="2400" dirty="0"/>
              <a:t>Use an Event Message for reliable, asynchronous event notification between applications.</a:t>
            </a:r>
          </a:p>
        </p:txBody>
      </p:sp>
      <p:sp>
        <p:nvSpPr>
          <p:cNvPr id="6" name="Rectangle 5"/>
          <p:cNvSpPr/>
          <p:nvPr/>
        </p:nvSpPr>
        <p:spPr>
          <a:xfrm>
            <a:off x="961697" y="3688458"/>
            <a:ext cx="7504386" cy="1200329"/>
          </a:xfrm>
          <a:prstGeom prst="rect">
            <a:avLst/>
          </a:prstGeom>
        </p:spPr>
        <p:txBody>
          <a:bodyPr wrap="square">
            <a:spAutoFit/>
          </a:bodyPr>
          <a:lstStyle/>
          <a:p>
            <a:pPr algn="ctr"/>
            <a:r>
              <a:rPr lang="en-US" sz="2400" dirty="0"/>
              <a:t>The difference between an Event Message and a Document Message is a matter of timing and content. An event’s contents are typically less important.</a:t>
            </a:r>
          </a:p>
        </p:txBody>
      </p:sp>
    </p:spTree>
    <p:extLst>
      <p:ext uri="{BB962C8B-B14F-4D97-AF65-F5344CB8AC3E}">
        <p14:creationId xmlns:p14="http://schemas.microsoft.com/office/powerpoint/2010/main" val="1311153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ollieandfred.co.uk/images/nice-cup-of-tea-gardeners-kneeling-pad-p239-229_zoom.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61443" y="1849769"/>
            <a:ext cx="2812071" cy="281207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tp://rlv.zcache.co.uk/i_need_tea_to_recover_from_obamacare_note_card-ra727ec75e14f42c988f083d4df0dbf0d_"/>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436" y="1696497"/>
            <a:ext cx="3118616" cy="3118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92998" y="4921530"/>
            <a:ext cx="1548962" cy="415498"/>
          </a:xfrm>
          <a:prstGeom prst="rect">
            <a:avLst/>
          </a:prstGeom>
          <a:noFill/>
        </p:spPr>
        <p:txBody>
          <a:bodyPr wrap="square" rtlCol="0">
            <a:spAutoFit/>
          </a:bodyPr>
          <a:lstStyle/>
          <a:p>
            <a:r>
              <a:rPr lang="en-US" sz="2100" dirty="0"/>
              <a:t>A Command</a:t>
            </a:r>
          </a:p>
        </p:txBody>
      </p:sp>
      <p:sp>
        <p:nvSpPr>
          <p:cNvPr id="5" name="TextBox 4"/>
          <p:cNvSpPr txBox="1"/>
          <p:nvPr/>
        </p:nvSpPr>
        <p:spPr>
          <a:xfrm>
            <a:off x="5798262" y="4921530"/>
            <a:ext cx="1548962" cy="415498"/>
          </a:xfrm>
          <a:prstGeom prst="rect">
            <a:avLst/>
          </a:prstGeom>
          <a:noFill/>
        </p:spPr>
        <p:txBody>
          <a:bodyPr wrap="square" rtlCol="0">
            <a:spAutoFit/>
          </a:bodyPr>
          <a:lstStyle/>
          <a:p>
            <a:r>
              <a:rPr lang="en-US" sz="2100" dirty="0"/>
              <a:t>An Event</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62</a:t>
            </a:fld>
            <a:endParaRPr lang="en-US"/>
          </a:p>
        </p:txBody>
      </p:sp>
    </p:spTree>
    <p:extLst>
      <p:ext uri="{BB962C8B-B14F-4D97-AF65-F5344CB8AC3E}">
        <p14:creationId xmlns:p14="http://schemas.microsoft.com/office/powerpoint/2010/main" val="19525752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857250"/>
            <a:ext cx="4860645" cy="5143500"/>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63</a:t>
            </a:fld>
            <a:endParaRPr lang="en-US"/>
          </a:p>
        </p:txBody>
      </p:sp>
    </p:spTree>
    <p:extLst>
      <p:ext uri="{BB962C8B-B14F-4D97-AF65-F5344CB8AC3E}">
        <p14:creationId xmlns:p14="http://schemas.microsoft.com/office/powerpoint/2010/main" val="1210027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7480" y="1825354"/>
            <a:ext cx="4124325" cy="3243851"/>
          </a:xfrm>
          <a:prstGeom prst="rect">
            <a:avLst/>
          </a:prstGeom>
        </p:spPr>
      </p:pic>
      <p:sp>
        <p:nvSpPr>
          <p:cNvPr id="2" name="Slide Number Placeholder 1"/>
          <p:cNvSpPr>
            <a:spLocks noGrp="1"/>
          </p:cNvSpPr>
          <p:nvPr>
            <p:ph type="sldNum" sz="quarter" idx="12"/>
          </p:nvPr>
        </p:nvSpPr>
        <p:spPr/>
        <p:txBody>
          <a:bodyPr/>
          <a:lstStyle/>
          <a:p>
            <a:fld id="{867D4A06-35AE-BD4A-84A9-613A26F3D41D}" type="slidenum">
              <a:rPr lang="en-US" smtClean="0"/>
              <a:pPr/>
              <a:t>64</a:t>
            </a:fld>
            <a:endParaRPr lang="en-US"/>
          </a:p>
        </p:txBody>
      </p:sp>
    </p:spTree>
    <p:extLst>
      <p:ext uri="{BB962C8B-B14F-4D97-AF65-F5344CB8AC3E}">
        <p14:creationId xmlns:p14="http://schemas.microsoft.com/office/powerpoint/2010/main" val="2542886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1720" y="1382020"/>
            <a:ext cx="4343400" cy="397709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Tree>
    <p:extLst>
      <p:ext uri="{BB962C8B-B14F-4D97-AF65-F5344CB8AC3E}">
        <p14:creationId xmlns:p14="http://schemas.microsoft.com/office/powerpoint/2010/main" val="40747080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375" y="857250"/>
            <a:ext cx="2371725" cy="5143500"/>
          </a:xfrm>
          <a:prstGeom prst="rect">
            <a:avLst/>
          </a:prstGeom>
        </p:spPr>
      </p:pic>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Tree>
    <p:extLst>
      <p:ext uri="{BB962C8B-B14F-4D97-AF65-F5344CB8AC3E}">
        <p14:creationId xmlns:p14="http://schemas.microsoft.com/office/powerpoint/2010/main" val="4414638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2800" dirty="0"/>
              <a:t>Request-Reply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67</a:t>
            </a:fld>
            <a:endParaRPr lang="en-US"/>
          </a:p>
        </p:txBody>
      </p:sp>
      <p:sp>
        <p:nvSpPr>
          <p:cNvPr id="7" name="Rectangle 6"/>
          <p:cNvSpPr/>
          <p:nvPr/>
        </p:nvSpPr>
        <p:spPr>
          <a:xfrm>
            <a:off x="1150883" y="1377610"/>
            <a:ext cx="7425558" cy="830997"/>
          </a:xfrm>
          <a:prstGeom prst="rect">
            <a:avLst/>
          </a:prstGeom>
        </p:spPr>
        <p:txBody>
          <a:bodyPr wrap="square">
            <a:spAutoFit/>
          </a:bodyPr>
          <a:lstStyle/>
          <a:p>
            <a:pPr algn="ctr"/>
            <a:r>
              <a:rPr lang="en-US" sz="2400" dirty="0"/>
              <a:t>When an application sends a message, how can it get a response from the receiver?</a:t>
            </a:r>
          </a:p>
        </p:txBody>
      </p:sp>
      <p:sp>
        <p:nvSpPr>
          <p:cNvPr id="9" name="Rectangle 8"/>
          <p:cNvSpPr/>
          <p:nvPr/>
        </p:nvSpPr>
        <p:spPr>
          <a:xfrm>
            <a:off x="662152" y="2686620"/>
            <a:ext cx="8024648" cy="830997"/>
          </a:xfrm>
          <a:prstGeom prst="rect">
            <a:avLst/>
          </a:prstGeom>
        </p:spPr>
        <p:txBody>
          <a:bodyPr wrap="square">
            <a:spAutoFit/>
          </a:bodyPr>
          <a:lstStyle/>
          <a:p>
            <a:pPr algn="ctr"/>
            <a:r>
              <a:rPr lang="en-US" sz="2400" dirty="0"/>
              <a:t>Send a pair of Request-Reply messages, each on its own channel.</a:t>
            </a:r>
          </a:p>
        </p:txBody>
      </p:sp>
      <p:sp>
        <p:nvSpPr>
          <p:cNvPr id="11" name="Rectangle 10"/>
          <p:cNvSpPr/>
          <p:nvPr/>
        </p:nvSpPr>
        <p:spPr>
          <a:xfrm>
            <a:off x="551794" y="3995630"/>
            <a:ext cx="8024647" cy="461665"/>
          </a:xfrm>
          <a:prstGeom prst="rect">
            <a:avLst/>
          </a:prstGeom>
        </p:spPr>
        <p:txBody>
          <a:bodyPr wrap="square">
            <a:spAutoFit/>
          </a:bodyPr>
          <a:lstStyle/>
          <a:p>
            <a:pPr algn="ctr"/>
            <a:r>
              <a:rPr lang="en-US" sz="2400" dirty="0"/>
              <a:t>Synchronous Block: Sender blocks whilst polling for reply. </a:t>
            </a:r>
          </a:p>
        </p:txBody>
      </p:sp>
      <p:sp>
        <p:nvSpPr>
          <p:cNvPr id="12" name="Rectangle 11"/>
          <p:cNvSpPr/>
          <p:nvPr/>
        </p:nvSpPr>
        <p:spPr>
          <a:xfrm>
            <a:off x="662153" y="5155975"/>
            <a:ext cx="8024647" cy="830997"/>
          </a:xfrm>
          <a:prstGeom prst="rect">
            <a:avLst/>
          </a:prstGeom>
        </p:spPr>
        <p:txBody>
          <a:bodyPr wrap="square">
            <a:spAutoFit/>
          </a:bodyPr>
          <a:lstStyle/>
          <a:p>
            <a:pPr algn="ctr"/>
            <a:r>
              <a:rPr lang="en-US" sz="2400" dirty="0"/>
              <a:t>Asynchronous Callback: A separate thread listens for reply messages. </a:t>
            </a:r>
          </a:p>
        </p:txBody>
      </p:sp>
    </p:spTree>
    <p:extLst>
      <p:ext uri="{BB962C8B-B14F-4D97-AF65-F5344CB8AC3E}">
        <p14:creationId xmlns:p14="http://schemas.microsoft.com/office/powerpoint/2010/main" val="1213128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sp>
        <p:nvSpPr>
          <p:cNvPr id="4" name="Rectangle 3"/>
          <p:cNvSpPr/>
          <p:nvPr/>
        </p:nvSpPr>
        <p:spPr>
          <a:xfrm>
            <a:off x="536029" y="1802846"/>
            <a:ext cx="8339958" cy="830997"/>
          </a:xfrm>
          <a:prstGeom prst="rect">
            <a:avLst/>
          </a:prstGeom>
        </p:spPr>
        <p:txBody>
          <a:bodyPr wrap="square">
            <a:spAutoFit/>
          </a:bodyPr>
          <a:lstStyle/>
          <a:p>
            <a:pPr algn="ctr"/>
            <a:r>
              <a:rPr lang="en-US" sz="2400" dirty="0"/>
              <a:t>The request message should contain a Return Address that indicates where to send the reply message</a:t>
            </a:r>
          </a:p>
        </p:txBody>
      </p:sp>
      <p:sp>
        <p:nvSpPr>
          <p:cNvPr id="5" name="Rectangle 4"/>
          <p:cNvSpPr/>
          <p:nvPr/>
        </p:nvSpPr>
        <p:spPr>
          <a:xfrm>
            <a:off x="945930" y="3281387"/>
            <a:ext cx="7535917" cy="1200329"/>
          </a:xfrm>
          <a:prstGeom prst="rect">
            <a:avLst/>
          </a:prstGeom>
        </p:spPr>
        <p:txBody>
          <a:bodyPr wrap="square">
            <a:spAutoFit/>
          </a:bodyPr>
          <a:lstStyle/>
          <a:p>
            <a:pPr algn="ctr"/>
            <a:r>
              <a:rPr lang="en-US" sz="2400" dirty="0"/>
              <a:t>Each reply message should contain a Correlation Identifier, a unique identifier that indicates which request message this reply is for. </a:t>
            </a:r>
          </a:p>
        </p:txBody>
      </p:sp>
    </p:spTree>
    <p:extLst>
      <p:ext uri="{BB962C8B-B14F-4D97-AF65-F5344CB8AC3E}">
        <p14:creationId xmlns:p14="http://schemas.microsoft.com/office/powerpoint/2010/main" val="46791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Message Sequence</a:t>
            </a:r>
          </a:p>
        </p:txBody>
      </p:sp>
      <p:sp>
        <p:nvSpPr>
          <p:cNvPr id="3" name="Slide Number Placeholder 2"/>
          <p:cNvSpPr>
            <a:spLocks noGrp="1"/>
          </p:cNvSpPr>
          <p:nvPr>
            <p:ph type="sldNum" sz="quarter" idx="12"/>
          </p:nvPr>
        </p:nvSpPr>
        <p:spPr/>
        <p:txBody>
          <a:bodyPr/>
          <a:lstStyle/>
          <a:p>
            <a:fld id="{867D4A06-35AE-BD4A-84A9-613A26F3D41D}" type="slidenum">
              <a:rPr lang="en-US" smtClean="0"/>
              <a:pPr/>
              <a:t>69</a:t>
            </a:fld>
            <a:endParaRPr lang="en-US"/>
          </a:p>
        </p:txBody>
      </p:sp>
      <p:sp>
        <p:nvSpPr>
          <p:cNvPr id="4" name="Rectangle 3"/>
          <p:cNvSpPr/>
          <p:nvPr/>
        </p:nvSpPr>
        <p:spPr>
          <a:xfrm>
            <a:off x="614855" y="1526141"/>
            <a:ext cx="8229600" cy="830997"/>
          </a:xfrm>
          <a:prstGeom prst="rect">
            <a:avLst/>
          </a:prstGeom>
        </p:spPr>
        <p:txBody>
          <a:bodyPr wrap="square">
            <a:spAutoFit/>
          </a:bodyPr>
          <a:lstStyle/>
          <a:p>
            <a:pPr algn="ctr"/>
            <a:r>
              <a:rPr lang="en-US" sz="2400" dirty="0"/>
              <a:t>Whenever a large set of data needs to be broken into message-size chunks, send the data as a Message Sequence </a:t>
            </a:r>
          </a:p>
        </p:txBody>
      </p:sp>
      <p:sp>
        <p:nvSpPr>
          <p:cNvPr id="5" name="Rectangle 4"/>
          <p:cNvSpPr/>
          <p:nvPr/>
        </p:nvSpPr>
        <p:spPr>
          <a:xfrm>
            <a:off x="835572" y="3018315"/>
            <a:ext cx="7662041" cy="830997"/>
          </a:xfrm>
          <a:prstGeom prst="rect">
            <a:avLst/>
          </a:prstGeom>
        </p:spPr>
        <p:txBody>
          <a:bodyPr wrap="square">
            <a:spAutoFit/>
          </a:bodyPr>
          <a:lstStyle/>
          <a:p>
            <a:pPr algn="ctr"/>
            <a:r>
              <a:rPr lang="en-US" sz="2400" dirty="0"/>
              <a:t>Sequence identifier— Distinguishes this cluster of messages from others.</a:t>
            </a:r>
          </a:p>
        </p:txBody>
      </p:sp>
      <p:sp>
        <p:nvSpPr>
          <p:cNvPr id="6" name="Rectangle 5"/>
          <p:cNvSpPr/>
          <p:nvPr/>
        </p:nvSpPr>
        <p:spPr>
          <a:xfrm>
            <a:off x="835571" y="4149656"/>
            <a:ext cx="7662042" cy="461665"/>
          </a:xfrm>
          <a:prstGeom prst="rect">
            <a:avLst/>
          </a:prstGeom>
        </p:spPr>
        <p:txBody>
          <a:bodyPr wrap="square">
            <a:spAutoFit/>
          </a:bodyPr>
          <a:lstStyle/>
          <a:p>
            <a:pPr algn="ctr"/>
            <a:r>
              <a:rPr lang="en-US" sz="2400" dirty="0"/>
              <a:t>Size or End indicator— Specifies the number of messages</a:t>
            </a:r>
          </a:p>
        </p:txBody>
      </p:sp>
      <p:sp>
        <p:nvSpPr>
          <p:cNvPr id="7" name="Rectangle 6"/>
          <p:cNvSpPr/>
          <p:nvPr/>
        </p:nvSpPr>
        <p:spPr>
          <a:xfrm>
            <a:off x="835571" y="5293740"/>
            <a:ext cx="7662041" cy="830997"/>
          </a:xfrm>
          <a:prstGeom prst="rect">
            <a:avLst/>
          </a:prstGeom>
        </p:spPr>
        <p:txBody>
          <a:bodyPr wrap="square">
            <a:spAutoFit/>
          </a:bodyPr>
          <a:lstStyle/>
          <a:p>
            <a:pPr algn="ctr"/>
            <a:r>
              <a:rPr lang="en-US" sz="2400" dirty="0"/>
              <a:t>Position identifier— Uniquely identifies and sequentially orders each message in a sequence. </a:t>
            </a:r>
          </a:p>
        </p:txBody>
      </p:sp>
    </p:spTree>
    <p:extLst>
      <p:ext uri="{BB962C8B-B14F-4D97-AF65-F5344CB8AC3E}">
        <p14:creationId xmlns:p14="http://schemas.microsoft.com/office/powerpoint/2010/main" val="198796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Code</a:t>
            </a:r>
          </a:p>
        </p:txBody>
      </p:sp>
      <p:sp>
        <p:nvSpPr>
          <p:cNvPr id="3" name="Content Placeholder 2"/>
          <p:cNvSpPr>
            <a:spLocks noGrp="1"/>
          </p:cNvSpPr>
          <p:nvPr>
            <p:ph idx="1"/>
          </p:nvPr>
        </p:nvSpPr>
        <p:spPr>
          <a:xfrm>
            <a:off x="472190" y="2751083"/>
            <a:ext cx="8229600" cy="1296261"/>
          </a:xfrm>
        </p:spPr>
        <p:txBody>
          <a:bodyPr>
            <a:normAutofit lnSpcReduction="10000"/>
          </a:bodyPr>
          <a:lstStyle/>
          <a:p>
            <a:pPr marL="0" indent="0" algn="ctr">
              <a:buNone/>
            </a:pPr>
            <a:r>
              <a:rPr lang="en-US" sz="2400" dirty="0">
                <a:hlinkClick r:id="rId3"/>
              </a:rPr>
              <a:t>https://github.com/iancooper/Practical-Messaging-Sharp</a:t>
            </a:r>
            <a:endParaRPr lang="en-US" sz="2400" dirty="0"/>
          </a:p>
          <a:p>
            <a:pPr marL="0" indent="0" algn="ctr">
              <a:buNone/>
            </a:pPr>
            <a:r>
              <a:rPr lang="en-US" sz="2400" dirty="0">
                <a:hlinkClick r:id="rId4"/>
              </a:rPr>
              <a:t>https://github.com/iancooper/Practical-Messaging-Python</a:t>
            </a:r>
            <a:endParaRPr lang="en-US" sz="2400" dirty="0"/>
          </a:p>
          <a:p>
            <a:pPr marL="0" indent="0" algn="ctr">
              <a:buNone/>
            </a:pPr>
            <a:r>
              <a:rPr lang="en-US" sz="2400" dirty="0">
                <a:hlinkClick r:id="rId5"/>
              </a:rPr>
              <a:t>https://github.com/iancooper/Practical-Messaging-JavaScript</a:t>
            </a:r>
            <a:endParaRPr lang="en-US" sz="2400" dirty="0"/>
          </a:p>
          <a:p>
            <a:pPr marL="0" indent="0" algn="ctr">
              <a:buNone/>
            </a:pPr>
            <a:endParaRPr lang="en-US" sz="2400" dirty="0"/>
          </a:p>
          <a:p>
            <a:pPr algn="ctr"/>
            <a:endParaRPr lang="en-US" sz="2400" dirty="0"/>
          </a:p>
          <a:p>
            <a:pPr algn="ctr"/>
            <a:endParaRPr lang="en-US" sz="24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7</a:t>
            </a:fld>
            <a:endParaRPr lang="en-US"/>
          </a:p>
        </p:txBody>
      </p:sp>
    </p:spTree>
    <p:extLst>
      <p:ext uri="{BB962C8B-B14F-4D97-AF65-F5344CB8AC3E}">
        <p14:creationId xmlns:p14="http://schemas.microsoft.com/office/powerpoint/2010/main" val="3504359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Useful Properties</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70</a:t>
            </a:fld>
            <a:endParaRPr lang="en-US"/>
          </a:p>
        </p:txBody>
      </p:sp>
      <p:sp>
        <p:nvSpPr>
          <p:cNvPr id="4" name="Rectangle 3"/>
          <p:cNvSpPr/>
          <p:nvPr/>
        </p:nvSpPr>
        <p:spPr>
          <a:xfrm>
            <a:off x="898635" y="1934928"/>
            <a:ext cx="7646276" cy="830997"/>
          </a:xfrm>
          <a:prstGeom prst="rect">
            <a:avLst/>
          </a:prstGeom>
        </p:spPr>
        <p:txBody>
          <a:bodyPr wrap="square">
            <a:spAutoFit/>
          </a:bodyPr>
          <a:lstStyle/>
          <a:p>
            <a:pPr algn="ctr"/>
            <a:r>
              <a:rPr lang="en-US" sz="2400" b="1" dirty="0"/>
              <a:t>Message </a:t>
            </a:r>
            <a:r>
              <a:rPr lang="en-US" sz="2400" b="1"/>
              <a:t>Expiration</a:t>
            </a:r>
            <a:r>
              <a:rPr lang="en-US" sz="2400"/>
              <a:t>: </a:t>
            </a:r>
            <a:r>
              <a:rPr lang="en-US" sz="2400" dirty="0"/>
              <a:t>specify a time limit for how long the message is viable.</a:t>
            </a:r>
          </a:p>
        </p:txBody>
      </p:sp>
      <p:sp>
        <p:nvSpPr>
          <p:cNvPr id="6" name="Rectangle 5"/>
          <p:cNvSpPr/>
          <p:nvPr/>
        </p:nvSpPr>
        <p:spPr>
          <a:xfrm>
            <a:off x="1064172" y="3477035"/>
            <a:ext cx="7015655" cy="830997"/>
          </a:xfrm>
          <a:prstGeom prst="rect">
            <a:avLst/>
          </a:prstGeom>
        </p:spPr>
        <p:txBody>
          <a:bodyPr wrap="square">
            <a:spAutoFit/>
          </a:bodyPr>
          <a:lstStyle/>
          <a:p>
            <a:pPr algn="ctr"/>
            <a:r>
              <a:rPr lang="en-US" sz="2400" b="1" dirty="0"/>
              <a:t>Format Indicator:</a:t>
            </a:r>
            <a:r>
              <a:rPr lang="en-US" sz="2400" dirty="0"/>
              <a:t> An indicator of schema and/or version</a:t>
            </a:r>
          </a:p>
        </p:txBody>
      </p:sp>
    </p:spTree>
    <p:extLst>
      <p:ext uri="{BB962C8B-B14F-4D97-AF65-F5344CB8AC3E}">
        <p14:creationId xmlns:p14="http://schemas.microsoft.com/office/powerpoint/2010/main" val="47102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channels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71</a:t>
            </a:fld>
            <a:endParaRPr lang="en-US"/>
          </a:p>
        </p:txBody>
      </p:sp>
    </p:spTree>
    <p:extLst>
      <p:ext uri="{BB962C8B-B14F-4D97-AF65-F5344CB8AC3E}">
        <p14:creationId xmlns:p14="http://schemas.microsoft.com/office/powerpoint/2010/main" val="1259835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sz="2800" dirty="0"/>
              <a:t>Channels</a:t>
            </a:r>
          </a:p>
        </p:txBody>
      </p:sp>
      <p:sp>
        <p:nvSpPr>
          <p:cNvPr id="2" name="Slide Number Placeholder 1"/>
          <p:cNvSpPr>
            <a:spLocks noGrp="1"/>
          </p:cNvSpPr>
          <p:nvPr>
            <p:ph type="sldNum" sz="quarter" idx="12"/>
          </p:nvPr>
        </p:nvSpPr>
        <p:spPr/>
        <p:txBody>
          <a:bodyPr/>
          <a:lstStyle/>
          <a:p>
            <a:fld id="{867D4A06-35AE-BD4A-84A9-613A26F3D41D}" type="slidenum">
              <a:rPr lang="en-US" smtClean="0"/>
              <a:pPr/>
              <a:t>72</a:t>
            </a:fld>
            <a:endParaRPr lang="en-US"/>
          </a:p>
        </p:txBody>
      </p:sp>
      <p:sp>
        <p:nvSpPr>
          <p:cNvPr id="6" name="Content Placeholder 4"/>
          <p:cNvSpPr txBox="1">
            <a:spLocks/>
          </p:cNvSpPr>
          <p:nvPr/>
        </p:nvSpPr>
        <p:spPr>
          <a:xfrm>
            <a:off x="457200" y="1417638"/>
            <a:ext cx="8229600"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A virtual pipe that connects producer and consumer</a:t>
            </a:r>
          </a:p>
        </p:txBody>
      </p:sp>
      <p:sp>
        <p:nvSpPr>
          <p:cNvPr id="7" name="Content Placeholder 4"/>
          <p:cNvSpPr txBox="1">
            <a:spLocks/>
          </p:cNvSpPr>
          <p:nvPr/>
        </p:nvSpPr>
        <p:spPr>
          <a:xfrm>
            <a:off x="1253521" y="2191537"/>
            <a:ext cx="6036233" cy="57554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dirty="0"/>
              <a:t>Logical Address</a:t>
            </a:r>
          </a:p>
        </p:txBody>
      </p:sp>
      <p:sp>
        <p:nvSpPr>
          <p:cNvPr id="8" name="Content Placeholder 4"/>
          <p:cNvSpPr>
            <a:spLocks noGrp="1"/>
          </p:cNvSpPr>
          <p:nvPr>
            <p:ph idx="1"/>
          </p:nvPr>
        </p:nvSpPr>
        <p:spPr>
          <a:xfrm>
            <a:off x="273210" y="4864817"/>
            <a:ext cx="8229600" cy="626489"/>
          </a:xfrm>
        </p:spPr>
        <p:txBody>
          <a:bodyPr>
            <a:noAutofit/>
          </a:bodyPr>
          <a:lstStyle/>
          <a:p>
            <a:pPr marL="0" indent="0" algn="ctr">
              <a:buNone/>
            </a:pPr>
            <a:r>
              <a:rPr lang="en-US" sz="2400" dirty="0"/>
              <a:t>Messaging is not a ‘bucket’. </a:t>
            </a:r>
          </a:p>
        </p:txBody>
      </p:sp>
      <p:sp>
        <p:nvSpPr>
          <p:cNvPr id="9" name="Rectangle 8"/>
          <p:cNvSpPr/>
          <p:nvPr/>
        </p:nvSpPr>
        <p:spPr>
          <a:xfrm>
            <a:off x="3297265" y="3137555"/>
            <a:ext cx="1948739" cy="461665"/>
          </a:xfrm>
          <a:prstGeom prst="rect">
            <a:avLst/>
          </a:prstGeom>
        </p:spPr>
        <p:txBody>
          <a:bodyPr wrap="none">
            <a:spAutoFit/>
          </a:bodyPr>
          <a:lstStyle/>
          <a:p>
            <a:r>
              <a:rPr lang="en-US" sz="2400" dirty="0"/>
              <a:t>Unidirectional</a:t>
            </a:r>
          </a:p>
        </p:txBody>
      </p:sp>
      <p:sp>
        <p:nvSpPr>
          <p:cNvPr id="10" name="Rectangle 9"/>
          <p:cNvSpPr/>
          <p:nvPr/>
        </p:nvSpPr>
        <p:spPr>
          <a:xfrm>
            <a:off x="511560" y="4018758"/>
            <a:ext cx="7520151" cy="461665"/>
          </a:xfrm>
          <a:prstGeom prst="rect">
            <a:avLst/>
          </a:prstGeom>
        </p:spPr>
        <p:txBody>
          <a:bodyPr wrap="square">
            <a:spAutoFit/>
          </a:bodyPr>
          <a:lstStyle/>
          <a:p>
            <a:pPr algn="ctr"/>
            <a:r>
              <a:rPr lang="en-US" sz="2400" dirty="0"/>
              <a:t>One-to-One or One-to-Many</a:t>
            </a:r>
          </a:p>
        </p:txBody>
      </p:sp>
    </p:spTree>
    <p:extLst>
      <p:ext uri="{BB962C8B-B14F-4D97-AF65-F5344CB8AC3E}">
        <p14:creationId xmlns:p14="http://schemas.microsoft.com/office/powerpoint/2010/main" val="1015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build="p"/>
      <p:bldP spid="9" grpId="0"/>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Point-to-Point Channel</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73</a:t>
            </a:fld>
            <a:endParaRPr lang="en-US"/>
          </a:p>
        </p:txBody>
      </p:sp>
      <p:pic>
        <p:nvPicPr>
          <p:cNvPr id="1026" name="Picture 2" descr="http://www.enterpriseintegrationpatterns.com/img/PointTo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537" y="2522482"/>
            <a:ext cx="5876925" cy="9906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860330" y="4473051"/>
            <a:ext cx="6826469"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PointToPointChannel.html</a:t>
            </a:r>
            <a:endParaRPr lang="en-US" sz="1200" dirty="0"/>
          </a:p>
        </p:txBody>
      </p:sp>
    </p:spTree>
    <p:extLst>
      <p:ext uri="{BB962C8B-B14F-4D97-AF65-F5344CB8AC3E}">
        <p14:creationId xmlns:p14="http://schemas.microsoft.com/office/powerpoint/2010/main" val="16064468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Datatype</a:t>
            </a:r>
            <a:r>
              <a:rPr lang="en-US" dirty="0"/>
              <a:t>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pic>
        <p:nvPicPr>
          <p:cNvPr id="2052" name="Picture 4" descr="http://www.enterpriseintegrationpatterns.com/img/Datatyp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722" y="1734206"/>
            <a:ext cx="5013106" cy="357134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790496" y="5710019"/>
            <a:ext cx="5896304"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DatatypeChannel.html</a:t>
            </a:r>
            <a:endParaRPr lang="en-US" sz="1200" dirty="0"/>
          </a:p>
        </p:txBody>
      </p:sp>
    </p:spTree>
    <p:extLst>
      <p:ext uri="{BB962C8B-B14F-4D97-AF65-F5344CB8AC3E}">
        <p14:creationId xmlns:p14="http://schemas.microsoft.com/office/powerpoint/2010/main" val="3171833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pic>
        <p:nvPicPr>
          <p:cNvPr id="3074" name="Picture 2" descr="http://www.enterpriseintegrationpatterns.com/img/PublishSubscrib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221" y="1765738"/>
            <a:ext cx="4800600" cy="3143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171004"/>
            <a:ext cx="6400800"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PublishSubscribeChannel.html</a:t>
            </a:r>
            <a:endParaRPr lang="en-US" sz="1200" dirty="0"/>
          </a:p>
        </p:txBody>
      </p:sp>
    </p:spTree>
    <p:extLst>
      <p:ext uri="{BB962C8B-B14F-4D97-AF65-F5344CB8AC3E}">
        <p14:creationId xmlns:p14="http://schemas.microsoft.com/office/powerpoint/2010/main" val="19316467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 Letter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pic>
        <p:nvPicPr>
          <p:cNvPr id="5122" name="Picture 2" descr="http://www.enterpriseintegrationpatterns.com/img/DeadLetterChannel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4206" y="1923393"/>
            <a:ext cx="5423339" cy="3178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286000" y="5405898"/>
            <a:ext cx="600666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DeadLetterChannel.html</a:t>
            </a:r>
            <a:endParaRPr lang="en-US" sz="1200" dirty="0"/>
          </a:p>
        </p:txBody>
      </p:sp>
    </p:spTree>
    <p:extLst>
      <p:ext uri="{BB962C8B-B14F-4D97-AF65-F5344CB8AC3E}">
        <p14:creationId xmlns:p14="http://schemas.microsoft.com/office/powerpoint/2010/main" val="1547804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Message Channel</a:t>
            </a:r>
          </a:p>
        </p:txBody>
      </p:sp>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pic>
        <p:nvPicPr>
          <p:cNvPr id="4098" name="Picture 2" descr="http://www.enterpriseintegrationpatterns.com/img/InvalidMessage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990" y="2695903"/>
            <a:ext cx="6304493" cy="1159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82414" y="4644241"/>
            <a:ext cx="709448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InvalidMessageChannel.html</a:t>
            </a:r>
            <a:endParaRPr lang="en-US" sz="1200" dirty="0"/>
          </a:p>
        </p:txBody>
      </p:sp>
    </p:spTree>
    <p:extLst>
      <p:ext uri="{BB962C8B-B14F-4D97-AF65-F5344CB8AC3E}">
        <p14:creationId xmlns:p14="http://schemas.microsoft.com/office/powerpoint/2010/main" val="3183197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endpoints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78</a:t>
            </a:fld>
            <a:endParaRPr lang="en-US"/>
          </a:p>
        </p:txBody>
      </p:sp>
    </p:spTree>
    <p:extLst>
      <p:ext uri="{BB962C8B-B14F-4D97-AF65-F5344CB8AC3E}">
        <p14:creationId xmlns:p14="http://schemas.microsoft.com/office/powerpoint/2010/main" val="16906153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Message Endpoint</a:t>
            </a:r>
          </a:p>
        </p:txBody>
      </p:sp>
      <p:sp>
        <p:nvSpPr>
          <p:cNvPr id="4" name="Slide Number Placeholder 3"/>
          <p:cNvSpPr>
            <a:spLocks noGrp="1"/>
          </p:cNvSpPr>
          <p:nvPr>
            <p:ph type="sldNum" sz="quarter" idx="12"/>
          </p:nvPr>
        </p:nvSpPr>
        <p:spPr/>
        <p:txBody>
          <a:bodyPr/>
          <a:lstStyle/>
          <a:p>
            <a:fld id="{867D4A06-35AE-BD4A-84A9-613A26F3D41D}" type="slidenum">
              <a:rPr lang="en-US" smtClean="0"/>
              <a:pPr/>
              <a:t>79</a:t>
            </a:fld>
            <a:endParaRPr lang="en-US"/>
          </a:p>
        </p:txBody>
      </p:sp>
      <p:pic>
        <p:nvPicPr>
          <p:cNvPr id="7170" name="Picture 2" descr="http://www.enterpriseintegrationpatterns.com/img/MessageEndpoint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476" y="2376952"/>
            <a:ext cx="6246696" cy="164325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29665" y="4979520"/>
            <a:ext cx="589452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MessageEndpoint.html</a:t>
            </a:r>
            <a:endParaRPr lang="en-US" sz="1200" dirty="0"/>
          </a:p>
        </p:txBody>
      </p:sp>
    </p:spTree>
    <p:extLst>
      <p:ext uri="{BB962C8B-B14F-4D97-AF65-F5344CB8AC3E}">
        <p14:creationId xmlns:p14="http://schemas.microsoft.com/office/powerpoint/2010/main" val="125097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One</a:t>
            </a:r>
          </a:p>
        </p:txBody>
      </p:sp>
      <p:sp>
        <p:nvSpPr>
          <p:cNvPr id="2" name="Slide Number Placeholder 1"/>
          <p:cNvSpPr>
            <a:spLocks noGrp="1"/>
          </p:cNvSpPr>
          <p:nvPr>
            <p:ph type="sldNum" sz="quarter" idx="12"/>
          </p:nvPr>
        </p:nvSpPr>
        <p:spPr/>
        <p:txBody>
          <a:bodyPr/>
          <a:lstStyle/>
          <a:p>
            <a:fld id="{867D4A06-35AE-BD4A-84A9-613A26F3D41D}" type="slidenum">
              <a:rPr lang="en-US" smtClean="0"/>
              <a:pPr/>
              <a:t>8</a:t>
            </a:fld>
            <a:endParaRPr lang="en-US"/>
          </a:p>
        </p:txBody>
      </p:sp>
    </p:spTree>
    <p:extLst>
      <p:ext uri="{BB962C8B-B14F-4D97-AF65-F5344CB8AC3E}">
        <p14:creationId xmlns:p14="http://schemas.microsoft.com/office/powerpoint/2010/main" val="13581244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Messaging Gateway</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80</a:t>
            </a:fld>
            <a:endParaRPr lang="en-US"/>
          </a:p>
        </p:txBody>
      </p:sp>
      <p:pic>
        <p:nvPicPr>
          <p:cNvPr id="1028" name="Picture 4" descr="http://www.enterpriseintegrationpatterns.com/img/MessagingGateway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337" y="2398631"/>
            <a:ext cx="5433848" cy="19697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17379" y="5072395"/>
            <a:ext cx="600666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MessagingGateway.html</a:t>
            </a:r>
            <a:endParaRPr lang="en-US" sz="1200" dirty="0"/>
          </a:p>
        </p:txBody>
      </p:sp>
    </p:spTree>
    <p:extLst>
      <p:ext uri="{BB962C8B-B14F-4D97-AF65-F5344CB8AC3E}">
        <p14:creationId xmlns:p14="http://schemas.microsoft.com/office/powerpoint/2010/main" val="4863419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2.3.1 The Message </a:t>
            </a:r>
            <a:r>
              <a:rPr lang="en-US" dirty="0" err="1"/>
              <a:t>PuMP</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81</a:t>
            </a:fld>
            <a:endParaRPr lang="en-US"/>
          </a:p>
        </p:txBody>
      </p:sp>
    </p:spTree>
    <p:extLst>
      <p:ext uri="{BB962C8B-B14F-4D97-AF65-F5344CB8AC3E}">
        <p14:creationId xmlns:p14="http://schemas.microsoft.com/office/powerpoint/2010/main" val="34541113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07BB14-07BA-2141-8DE9-A3C19D45B97D}"/>
              </a:ext>
            </a:extLst>
          </p:cNvPr>
          <p:cNvSpPr>
            <a:spLocks noGrp="1"/>
          </p:cNvSpPr>
          <p:nvPr>
            <p:ph type="sldNum" sz="quarter" idx="12"/>
          </p:nvPr>
        </p:nvSpPr>
        <p:spPr/>
        <p:txBody>
          <a:bodyPr/>
          <a:lstStyle/>
          <a:p>
            <a:fld id="{867D4A06-35AE-BD4A-84A9-613A26F3D41D}" type="slidenum">
              <a:rPr lang="en-US" smtClean="0"/>
              <a:pPr/>
              <a:t>82</a:t>
            </a:fld>
            <a:endParaRPr lang="en-US"/>
          </a:p>
        </p:txBody>
      </p:sp>
      <p:sp>
        <p:nvSpPr>
          <p:cNvPr id="4" name="Curved Right Arrow 3">
            <a:extLst>
              <a:ext uri="{FF2B5EF4-FFF2-40B4-BE49-F238E27FC236}">
                <a16:creationId xmlns:a16="http://schemas.microsoft.com/office/drawing/2014/main" id="{30D8BA2A-402C-2340-BABD-00C5727EE59D}"/>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 name="Can 4">
            <a:extLst>
              <a:ext uri="{FF2B5EF4-FFF2-40B4-BE49-F238E27FC236}">
                <a16:creationId xmlns:a16="http://schemas.microsoft.com/office/drawing/2014/main" id="{357F0CF0-A27F-6241-8262-AA938EDD748D}"/>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B28912BA-8B3A-A344-86D1-BCF1DD299A75}"/>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0C9ED5F-2353-AD44-A001-05E64FC4E166}"/>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9755D80-4515-6241-8760-371B8433EC7D}"/>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56AC3A-CF91-3443-92A0-91444DF8CCFE}"/>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2" name="TextBox 11">
            <a:extLst>
              <a:ext uri="{FF2B5EF4-FFF2-40B4-BE49-F238E27FC236}">
                <a16:creationId xmlns:a16="http://schemas.microsoft.com/office/drawing/2014/main" id="{58A61294-AC3D-E546-B137-4B7503A95D34}"/>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3" name="TextBox 12">
            <a:extLst>
              <a:ext uri="{FF2B5EF4-FFF2-40B4-BE49-F238E27FC236}">
                <a16:creationId xmlns:a16="http://schemas.microsoft.com/office/drawing/2014/main" id="{8B42E523-D26E-E14A-968A-0EC8790CDECF}"/>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4" name="TextBox 13">
            <a:extLst>
              <a:ext uri="{FF2B5EF4-FFF2-40B4-BE49-F238E27FC236}">
                <a16:creationId xmlns:a16="http://schemas.microsoft.com/office/drawing/2014/main" id="{EA8F0A54-201D-7D4C-BAAD-018D93B278F0}"/>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cxnSp>
        <p:nvCxnSpPr>
          <p:cNvPr id="17" name="Straight Arrow Connector 16">
            <a:extLst>
              <a:ext uri="{FF2B5EF4-FFF2-40B4-BE49-F238E27FC236}">
                <a16:creationId xmlns:a16="http://schemas.microsoft.com/office/drawing/2014/main" id="{8DBED088-810B-DE45-9994-1FE314DD0832}"/>
              </a:ext>
            </a:extLst>
          </p:cNvPr>
          <p:cNvCxnSpPr>
            <a:cxnSpLocks/>
          </p:cNvCxnSpPr>
          <p:nvPr/>
        </p:nvCxnSpPr>
        <p:spPr>
          <a:xfrm flipV="1">
            <a:off x="4030578"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8A42174-299A-0348-80DC-7D32386ED8EA}"/>
              </a:ext>
            </a:extLst>
          </p:cNvPr>
          <p:cNvCxnSpPr>
            <a:cxnSpLocks/>
          </p:cNvCxnSpPr>
          <p:nvPr/>
        </p:nvCxnSpPr>
        <p:spPr>
          <a:xfrm flipV="1">
            <a:off x="6170829" y="1828800"/>
            <a:ext cx="0" cy="11430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D7EAFB-A31F-AD42-BA8A-3EDA34BB05E3}"/>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70B746F-860D-874A-8D20-1A80F3C2C8A2}"/>
              </a:ext>
            </a:extLst>
          </p:cNvPr>
          <p:cNvCxnSpPr>
            <a:cxnSpLocks/>
          </p:cNvCxnSpPr>
          <p:nvPr/>
        </p:nvCxnSpPr>
        <p:spPr>
          <a:xfrm flipV="1">
            <a:off x="8031588" y="1786635"/>
            <a:ext cx="0" cy="11851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D621245-1B6D-0345-8E96-B8EB5FC9FBC1}"/>
              </a:ext>
            </a:extLst>
          </p:cNvPr>
          <p:cNvCxnSpPr>
            <a:cxnSpLocks/>
          </p:cNvCxnSpPr>
          <p:nvPr/>
        </p:nvCxnSpPr>
        <p:spPr>
          <a:xfrm flipV="1">
            <a:off x="1651760" y="1828800"/>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Can 27">
            <a:extLst>
              <a:ext uri="{FF2B5EF4-FFF2-40B4-BE49-F238E27FC236}">
                <a16:creationId xmlns:a16="http://schemas.microsoft.com/office/drawing/2014/main" id="{A7274231-F4D8-C244-9AA6-2D902ED61B79}"/>
              </a:ext>
            </a:extLst>
          </p:cNvPr>
          <p:cNvSpPr/>
          <p:nvPr/>
        </p:nvSpPr>
        <p:spPr>
          <a:xfrm>
            <a:off x="1472723" y="79828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0" name="TextBox 29">
            <a:extLst>
              <a:ext uri="{FF2B5EF4-FFF2-40B4-BE49-F238E27FC236}">
                <a16:creationId xmlns:a16="http://schemas.microsoft.com/office/drawing/2014/main" id="{EF7F893E-0540-8942-A3B6-D091762F58E4}"/>
              </a:ext>
            </a:extLst>
          </p:cNvPr>
          <p:cNvSpPr txBox="1"/>
          <p:nvPr/>
        </p:nvSpPr>
        <p:spPr>
          <a:xfrm>
            <a:off x="1015291" y="1103283"/>
            <a:ext cx="1452698" cy="276999"/>
          </a:xfrm>
          <a:prstGeom prst="rect">
            <a:avLst/>
          </a:prstGeom>
          <a:noFill/>
        </p:spPr>
        <p:txBody>
          <a:bodyPr wrap="square" rtlCol="0">
            <a:spAutoFit/>
          </a:bodyPr>
          <a:lstStyle/>
          <a:p>
            <a:pPr algn="ctr"/>
            <a:r>
              <a:rPr lang="en-US" sz="1200" dirty="0"/>
              <a:t>Dead Letter Channel</a:t>
            </a:r>
          </a:p>
        </p:txBody>
      </p:sp>
      <p:sp>
        <p:nvSpPr>
          <p:cNvPr id="31" name="TextBox 30">
            <a:extLst>
              <a:ext uri="{FF2B5EF4-FFF2-40B4-BE49-F238E27FC236}">
                <a16:creationId xmlns:a16="http://schemas.microsoft.com/office/drawing/2014/main" id="{A5DBC76B-A31F-A14B-9777-9CB38B8F3AB5}"/>
              </a:ext>
            </a:extLst>
          </p:cNvPr>
          <p:cNvSpPr txBox="1"/>
          <p:nvPr/>
        </p:nvSpPr>
        <p:spPr>
          <a:xfrm>
            <a:off x="818822" y="2346323"/>
            <a:ext cx="1452698" cy="276999"/>
          </a:xfrm>
          <a:prstGeom prst="rect">
            <a:avLst/>
          </a:prstGeom>
          <a:noFill/>
        </p:spPr>
        <p:txBody>
          <a:bodyPr wrap="square" rtlCol="0">
            <a:spAutoFit/>
          </a:bodyPr>
          <a:lstStyle/>
          <a:p>
            <a:pPr algn="ctr"/>
            <a:r>
              <a:rPr lang="en-US" sz="1200" dirty="0"/>
              <a:t>Failure to deliver</a:t>
            </a:r>
          </a:p>
        </p:txBody>
      </p:sp>
      <p:sp>
        <p:nvSpPr>
          <p:cNvPr id="32" name="Can 31">
            <a:extLst>
              <a:ext uri="{FF2B5EF4-FFF2-40B4-BE49-F238E27FC236}">
                <a16:creationId xmlns:a16="http://schemas.microsoft.com/office/drawing/2014/main" id="{A5517305-5F95-7543-9005-CE6E5C3A3156}"/>
              </a:ext>
            </a:extLst>
          </p:cNvPr>
          <p:cNvSpPr/>
          <p:nvPr/>
        </p:nvSpPr>
        <p:spPr>
          <a:xfrm>
            <a:off x="3857905" y="825114"/>
            <a:ext cx="398178" cy="825349"/>
          </a:xfrm>
          <a:prstGeom prst="can">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TextBox 32">
            <a:extLst>
              <a:ext uri="{FF2B5EF4-FFF2-40B4-BE49-F238E27FC236}">
                <a16:creationId xmlns:a16="http://schemas.microsoft.com/office/drawing/2014/main" id="{1BEE41C1-79C4-4342-82EB-03BA544F5E68}"/>
              </a:ext>
            </a:extLst>
          </p:cNvPr>
          <p:cNvSpPr txBox="1"/>
          <p:nvPr/>
        </p:nvSpPr>
        <p:spPr>
          <a:xfrm>
            <a:off x="3400473" y="1130116"/>
            <a:ext cx="1452698" cy="461665"/>
          </a:xfrm>
          <a:prstGeom prst="rect">
            <a:avLst/>
          </a:prstGeom>
          <a:noFill/>
        </p:spPr>
        <p:txBody>
          <a:bodyPr wrap="square" rtlCol="0">
            <a:spAutoFit/>
          </a:bodyPr>
          <a:lstStyle/>
          <a:p>
            <a:pPr algn="ctr"/>
            <a:r>
              <a:rPr lang="en-US" sz="1200" dirty="0"/>
              <a:t>Invalid Message Channel</a:t>
            </a:r>
          </a:p>
        </p:txBody>
      </p:sp>
      <p:sp>
        <p:nvSpPr>
          <p:cNvPr id="35" name="TextBox 34">
            <a:extLst>
              <a:ext uri="{FF2B5EF4-FFF2-40B4-BE49-F238E27FC236}">
                <a16:creationId xmlns:a16="http://schemas.microsoft.com/office/drawing/2014/main" id="{5C26E76C-FB42-894E-8ACC-C7A9D986811B}"/>
              </a:ext>
            </a:extLst>
          </p:cNvPr>
          <p:cNvSpPr txBox="1"/>
          <p:nvPr/>
        </p:nvSpPr>
        <p:spPr>
          <a:xfrm>
            <a:off x="3318445" y="2207823"/>
            <a:ext cx="1452698" cy="461665"/>
          </a:xfrm>
          <a:prstGeom prst="rect">
            <a:avLst/>
          </a:prstGeom>
          <a:noFill/>
        </p:spPr>
        <p:txBody>
          <a:bodyPr wrap="square" rtlCol="0">
            <a:spAutoFit/>
          </a:bodyPr>
          <a:lstStyle/>
          <a:p>
            <a:pPr algn="ctr"/>
            <a:r>
              <a:rPr lang="en-US" sz="1200" dirty="0"/>
              <a:t>Failure to understand</a:t>
            </a:r>
          </a:p>
        </p:txBody>
      </p:sp>
      <p:sp>
        <p:nvSpPr>
          <p:cNvPr id="37" name="TextBox 36">
            <a:extLst>
              <a:ext uri="{FF2B5EF4-FFF2-40B4-BE49-F238E27FC236}">
                <a16:creationId xmlns:a16="http://schemas.microsoft.com/office/drawing/2014/main" id="{E157E3FD-476D-A346-A027-D8A2D7C60FBD}"/>
              </a:ext>
            </a:extLst>
          </p:cNvPr>
          <p:cNvSpPr txBox="1"/>
          <p:nvPr/>
        </p:nvSpPr>
        <p:spPr>
          <a:xfrm>
            <a:off x="5459214" y="2211307"/>
            <a:ext cx="1452698" cy="276999"/>
          </a:xfrm>
          <a:prstGeom prst="rect">
            <a:avLst/>
          </a:prstGeom>
          <a:noFill/>
        </p:spPr>
        <p:txBody>
          <a:bodyPr wrap="square" rtlCol="0">
            <a:spAutoFit/>
          </a:bodyPr>
          <a:lstStyle/>
          <a:p>
            <a:pPr algn="ctr"/>
            <a:r>
              <a:rPr lang="en-US" sz="1200" dirty="0"/>
              <a:t>Unexpected</a:t>
            </a:r>
          </a:p>
        </p:txBody>
      </p:sp>
      <p:sp>
        <p:nvSpPr>
          <p:cNvPr id="38" name="Folded Corner 37">
            <a:extLst>
              <a:ext uri="{FF2B5EF4-FFF2-40B4-BE49-F238E27FC236}">
                <a16:creationId xmlns:a16="http://schemas.microsoft.com/office/drawing/2014/main" id="{FAF8D2B2-5217-E943-91A1-EDDE5A4F29E8}"/>
              </a:ext>
            </a:extLst>
          </p:cNvPr>
          <p:cNvSpPr/>
          <p:nvPr/>
        </p:nvSpPr>
        <p:spPr>
          <a:xfrm>
            <a:off x="5801860" y="785670"/>
            <a:ext cx="721894" cy="766667"/>
          </a:xfrm>
          <a:prstGeom prst="foldedCorner">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6F615154-6A68-3B40-9C21-69C885FFEEF5}"/>
              </a:ext>
            </a:extLst>
          </p:cNvPr>
          <p:cNvSpPr txBox="1"/>
          <p:nvPr/>
        </p:nvSpPr>
        <p:spPr>
          <a:xfrm>
            <a:off x="5413702" y="991089"/>
            <a:ext cx="1452698" cy="276999"/>
          </a:xfrm>
          <a:prstGeom prst="rect">
            <a:avLst/>
          </a:prstGeom>
          <a:noFill/>
        </p:spPr>
        <p:txBody>
          <a:bodyPr wrap="square" rtlCol="0">
            <a:spAutoFit/>
          </a:bodyPr>
          <a:lstStyle/>
          <a:p>
            <a:pPr algn="ctr"/>
            <a:r>
              <a:rPr lang="en-US" sz="1200" dirty="0"/>
              <a:t>Error Log</a:t>
            </a:r>
          </a:p>
        </p:txBody>
      </p:sp>
      <p:sp>
        <p:nvSpPr>
          <p:cNvPr id="41" name="TextBox 40">
            <a:extLst>
              <a:ext uri="{FF2B5EF4-FFF2-40B4-BE49-F238E27FC236}">
                <a16:creationId xmlns:a16="http://schemas.microsoft.com/office/drawing/2014/main" id="{82C402EB-648A-CD48-B39E-6D8434A4B7F6}"/>
              </a:ext>
            </a:extLst>
          </p:cNvPr>
          <p:cNvSpPr txBox="1"/>
          <p:nvPr/>
        </p:nvSpPr>
        <p:spPr>
          <a:xfrm>
            <a:off x="7330864" y="2180583"/>
            <a:ext cx="1452698" cy="461665"/>
          </a:xfrm>
          <a:prstGeom prst="rect">
            <a:avLst/>
          </a:prstGeom>
          <a:noFill/>
        </p:spPr>
        <p:txBody>
          <a:bodyPr wrap="square" rtlCol="0">
            <a:spAutoFit/>
          </a:bodyPr>
          <a:lstStyle/>
          <a:p>
            <a:pPr algn="ctr"/>
            <a:r>
              <a:rPr lang="en-US" sz="1200" dirty="0"/>
              <a:t>Unrecoverable</a:t>
            </a:r>
          </a:p>
          <a:p>
            <a:pPr algn="ctr"/>
            <a:r>
              <a:rPr lang="en-US" sz="1200" dirty="0"/>
              <a:t>Exception</a:t>
            </a:r>
          </a:p>
        </p:txBody>
      </p:sp>
      <p:sp>
        <p:nvSpPr>
          <p:cNvPr id="42" name="Folded Corner 41">
            <a:extLst>
              <a:ext uri="{FF2B5EF4-FFF2-40B4-BE49-F238E27FC236}">
                <a16:creationId xmlns:a16="http://schemas.microsoft.com/office/drawing/2014/main" id="{67827F56-EA31-F24A-8EE1-6D94D336AAE1}"/>
              </a:ext>
            </a:extLst>
          </p:cNvPr>
          <p:cNvSpPr/>
          <p:nvPr/>
        </p:nvSpPr>
        <p:spPr>
          <a:xfrm>
            <a:off x="7767762" y="804126"/>
            <a:ext cx="721894" cy="766667"/>
          </a:xfrm>
          <a:prstGeom prst="foldedCorner">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80C4C0F0-A518-FF49-ACC8-EBFEA6275013}"/>
              </a:ext>
            </a:extLst>
          </p:cNvPr>
          <p:cNvSpPr txBox="1"/>
          <p:nvPr/>
        </p:nvSpPr>
        <p:spPr>
          <a:xfrm>
            <a:off x="7402360" y="1054094"/>
            <a:ext cx="1452698" cy="276999"/>
          </a:xfrm>
          <a:prstGeom prst="rect">
            <a:avLst/>
          </a:prstGeom>
          <a:noFill/>
        </p:spPr>
        <p:txBody>
          <a:bodyPr wrap="square" rtlCol="0">
            <a:spAutoFit/>
          </a:bodyPr>
          <a:lstStyle/>
          <a:p>
            <a:pPr algn="ctr"/>
            <a:r>
              <a:rPr lang="en-US" sz="1200" dirty="0">
                <a:solidFill>
                  <a:schemeClr val="bg1"/>
                </a:solidFill>
              </a:rPr>
              <a:t>Error Log</a:t>
            </a:r>
          </a:p>
        </p:txBody>
      </p:sp>
      <p:cxnSp>
        <p:nvCxnSpPr>
          <p:cNvPr id="44" name="Straight Arrow Connector 43">
            <a:extLst>
              <a:ext uri="{FF2B5EF4-FFF2-40B4-BE49-F238E27FC236}">
                <a16:creationId xmlns:a16="http://schemas.microsoft.com/office/drawing/2014/main" id="{E86D2341-4F23-9B45-8E54-9D40C5388C18}"/>
              </a:ext>
            </a:extLst>
          </p:cNvPr>
          <p:cNvCxnSpPr>
            <a:cxnSpLocks/>
          </p:cNvCxnSpPr>
          <p:nvPr/>
        </p:nvCxnSpPr>
        <p:spPr>
          <a:xfrm>
            <a:off x="8034202" y="5034042"/>
            <a:ext cx="0" cy="1318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DFF6328-C3B0-6544-B378-9F0EA4C2BD16}"/>
              </a:ext>
            </a:extLst>
          </p:cNvPr>
          <p:cNvSpPr txBox="1"/>
          <p:nvPr/>
        </p:nvSpPr>
        <p:spPr>
          <a:xfrm>
            <a:off x="7234102" y="5614691"/>
            <a:ext cx="1452698" cy="461665"/>
          </a:xfrm>
          <a:prstGeom prst="rect">
            <a:avLst/>
          </a:prstGeom>
          <a:noFill/>
        </p:spPr>
        <p:txBody>
          <a:bodyPr wrap="square" rtlCol="0">
            <a:spAutoFit/>
          </a:bodyPr>
          <a:lstStyle/>
          <a:p>
            <a:pPr algn="ctr"/>
            <a:r>
              <a:rPr lang="en-US" sz="1200" dirty="0"/>
              <a:t>Recoverable</a:t>
            </a:r>
          </a:p>
          <a:p>
            <a:pPr algn="ctr"/>
            <a:r>
              <a:rPr lang="en-US" sz="1200" dirty="0"/>
              <a:t>Exception</a:t>
            </a:r>
          </a:p>
        </p:txBody>
      </p:sp>
      <p:sp>
        <p:nvSpPr>
          <p:cNvPr id="48" name="Curved Up Arrow 47">
            <a:extLst>
              <a:ext uri="{FF2B5EF4-FFF2-40B4-BE49-F238E27FC236}">
                <a16:creationId xmlns:a16="http://schemas.microsoft.com/office/drawing/2014/main" id="{3CFED112-8A70-5D40-8B89-EC8CAD0674D9}"/>
              </a:ext>
            </a:extLst>
          </p:cNvPr>
          <p:cNvSpPr/>
          <p:nvPr/>
        </p:nvSpPr>
        <p:spPr>
          <a:xfrm flipH="1">
            <a:off x="602615" y="5747813"/>
            <a:ext cx="6977275" cy="776384"/>
          </a:xfrm>
          <a:prstGeom prst="curvedUpArrow">
            <a:avLst>
              <a:gd name="adj1" fmla="val 31102"/>
              <a:gd name="adj2" fmla="val 50000"/>
              <a:gd name="adj3" fmla="val 2500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2241913F-EF6D-374E-AA5C-F570F6A22B2D}"/>
              </a:ext>
            </a:extLst>
          </p:cNvPr>
          <p:cNvSpPr txBox="1"/>
          <p:nvPr/>
        </p:nvSpPr>
        <p:spPr>
          <a:xfrm>
            <a:off x="339650" y="5153026"/>
            <a:ext cx="1088316" cy="461665"/>
          </a:xfrm>
          <a:prstGeom prst="rect">
            <a:avLst/>
          </a:prstGeom>
          <a:noFill/>
        </p:spPr>
        <p:txBody>
          <a:bodyPr wrap="square" rtlCol="0">
            <a:spAutoFit/>
          </a:bodyPr>
          <a:lstStyle/>
          <a:p>
            <a:pPr algn="ctr"/>
            <a:r>
              <a:rPr lang="en-US" sz="1200" dirty="0"/>
              <a:t>Requeue to Limit</a:t>
            </a:r>
          </a:p>
        </p:txBody>
      </p:sp>
      <p:cxnSp>
        <p:nvCxnSpPr>
          <p:cNvPr id="50" name="Straight Arrow Connector 49">
            <a:extLst>
              <a:ext uri="{FF2B5EF4-FFF2-40B4-BE49-F238E27FC236}">
                <a16:creationId xmlns:a16="http://schemas.microsoft.com/office/drawing/2014/main" id="{EFE3019E-38E2-E346-8F1C-39C66F24AB7B}"/>
              </a:ext>
            </a:extLst>
          </p:cNvPr>
          <p:cNvCxnSpPr>
            <a:cxnSpLocks/>
          </p:cNvCxnSpPr>
          <p:nvPr/>
        </p:nvCxnSpPr>
        <p:spPr>
          <a:xfrm flipV="1">
            <a:off x="468655" y="3991668"/>
            <a:ext cx="0" cy="13598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8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3" grpId="0" animBg="1"/>
      <p:bldP spid="14" grpId="0" animBg="1"/>
      <p:bldP spid="28" grpId="0" animBg="1"/>
      <p:bldP spid="30" grpId="0"/>
      <p:bldP spid="31" grpId="0"/>
      <p:bldP spid="32" grpId="0" animBg="1"/>
      <p:bldP spid="33" grpId="0"/>
      <p:bldP spid="35" grpId="0"/>
      <p:bldP spid="37" grpId="0"/>
      <p:bldP spid="38" grpId="0" animBg="1"/>
      <p:bldP spid="39" grpId="0"/>
      <p:bldP spid="41" grpId="0"/>
      <p:bldP spid="42" grpId="0" animBg="1"/>
      <p:bldP spid="43" grpId="0"/>
      <p:bldP spid="45" grpId="0"/>
      <p:bldP spid="48" grpId="0" animBg="1"/>
      <p:bldP spid="49"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Translate and Dispatch</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83</a:t>
            </a:fld>
            <a:endParaRPr lang="en-US"/>
          </a:p>
        </p:txBody>
      </p:sp>
      <p:sp>
        <p:nvSpPr>
          <p:cNvPr id="4" name="Curved Right Arrow 3">
            <a:extLst>
              <a:ext uri="{FF2B5EF4-FFF2-40B4-BE49-F238E27FC236}">
                <a16:creationId xmlns:a16="http://schemas.microsoft.com/office/drawing/2014/main" id="{A14DDB05-04D9-C641-851C-7F2C77F1ADE9}"/>
              </a:ext>
            </a:extLst>
          </p:cNvPr>
          <p:cNvSpPr/>
          <p:nvPr/>
        </p:nvSpPr>
        <p:spPr>
          <a:xfrm>
            <a:off x="1866378" y="3056351"/>
            <a:ext cx="1114817" cy="1240076"/>
          </a:xfrm>
          <a:prstGeom prst="curved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Can 7">
            <a:extLst>
              <a:ext uri="{FF2B5EF4-FFF2-40B4-BE49-F238E27FC236}">
                <a16:creationId xmlns:a16="http://schemas.microsoft.com/office/drawing/2014/main" id="{38C92C4F-34FE-F941-B8E2-B97ECD67E002}"/>
              </a:ext>
            </a:extLst>
          </p:cNvPr>
          <p:cNvSpPr/>
          <p:nvPr/>
        </p:nvSpPr>
        <p:spPr>
          <a:xfrm rot="5400000">
            <a:off x="816202" y="3275231"/>
            <a:ext cx="398178" cy="825349"/>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Rounded Rectangle 5">
            <a:extLst>
              <a:ext uri="{FF2B5EF4-FFF2-40B4-BE49-F238E27FC236}">
                <a16:creationId xmlns:a16="http://schemas.microsoft.com/office/drawing/2014/main" id="{8D3B25B8-D943-C843-8A65-17A7DB59FD93}"/>
              </a:ext>
            </a:extLst>
          </p:cNvPr>
          <p:cNvSpPr/>
          <p:nvPr/>
        </p:nvSpPr>
        <p:spPr>
          <a:xfrm>
            <a:off x="3419607" y="3188699"/>
            <a:ext cx="1407186" cy="96219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9D312BE-7359-844A-9CF6-B5A320146C08}"/>
              </a:ext>
            </a:extLst>
          </p:cNvPr>
          <p:cNvSpPr/>
          <p:nvPr/>
        </p:nvSpPr>
        <p:spPr>
          <a:xfrm>
            <a:off x="5459214" y="3188699"/>
            <a:ext cx="1407186" cy="962196"/>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8C17A9E-DC4D-4847-A8CE-B4CD5F039A10}"/>
              </a:ext>
            </a:extLst>
          </p:cNvPr>
          <p:cNvSpPr/>
          <p:nvPr/>
        </p:nvSpPr>
        <p:spPr>
          <a:xfrm>
            <a:off x="7279614" y="3190123"/>
            <a:ext cx="1407186" cy="962196"/>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Magnetic Disk 8">
            <a:extLst>
              <a:ext uri="{FF2B5EF4-FFF2-40B4-BE49-F238E27FC236}">
                <a16:creationId xmlns:a16="http://schemas.microsoft.com/office/drawing/2014/main" id="{D54EE723-5601-E044-902C-A16B605BA022}"/>
              </a:ext>
            </a:extLst>
          </p:cNvPr>
          <p:cNvSpPr/>
          <p:nvPr/>
        </p:nvSpPr>
        <p:spPr>
          <a:xfrm>
            <a:off x="3597442" y="1612232"/>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Magnetic Disk 13">
            <a:extLst>
              <a:ext uri="{FF2B5EF4-FFF2-40B4-BE49-F238E27FC236}">
                <a16:creationId xmlns:a16="http://schemas.microsoft.com/office/drawing/2014/main" id="{F35EB2D1-610C-6C4F-BC99-6BB74BCEED0A}"/>
              </a:ext>
            </a:extLst>
          </p:cNvPr>
          <p:cNvSpPr/>
          <p:nvPr/>
        </p:nvSpPr>
        <p:spPr>
          <a:xfrm>
            <a:off x="5591307" y="1629066"/>
            <a:ext cx="1143000" cy="80611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988CE3-4DE3-2840-B23D-7B1EBBAA4AD1}"/>
              </a:ext>
            </a:extLst>
          </p:cNvPr>
          <p:cNvSpPr txBox="1"/>
          <p:nvPr/>
        </p:nvSpPr>
        <p:spPr>
          <a:xfrm>
            <a:off x="1671812" y="4596062"/>
            <a:ext cx="1503948" cy="369332"/>
          </a:xfrm>
          <a:prstGeom prst="rect">
            <a:avLst/>
          </a:prstGeom>
          <a:noFill/>
          <a:ln>
            <a:solidFill>
              <a:schemeClr val="accent1">
                <a:shade val="95000"/>
                <a:satMod val="105000"/>
              </a:schemeClr>
            </a:solidFill>
          </a:ln>
        </p:spPr>
        <p:txBody>
          <a:bodyPr wrap="square" rtlCol="0">
            <a:spAutoFit/>
          </a:bodyPr>
          <a:lstStyle/>
          <a:p>
            <a:pPr algn="ctr"/>
            <a:r>
              <a:rPr lang="en-US" dirty="0"/>
              <a:t>Get Message</a:t>
            </a:r>
          </a:p>
        </p:txBody>
      </p:sp>
      <p:sp>
        <p:nvSpPr>
          <p:cNvPr id="16" name="TextBox 15">
            <a:extLst>
              <a:ext uri="{FF2B5EF4-FFF2-40B4-BE49-F238E27FC236}">
                <a16:creationId xmlns:a16="http://schemas.microsoft.com/office/drawing/2014/main" id="{C31D0EDA-64CD-4E4E-ACEE-DB1D97FCB58B}"/>
              </a:ext>
            </a:extLst>
          </p:cNvPr>
          <p:cNvSpPr txBox="1"/>
          <p:nvPr/>
        </p:nvSpPr>
        <p:spPr>
          <a:xfrm>
            <a:off x="3400473" y="4596062"/>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Translate Message</a:t>
            </a:r>
          </a:p>
        </p:txBody>
      </p:sp>
      <p:sp>
        <p:nvSpPr>
          <p:cNvPr id="17" name="TextBox 16">
            <a:extLst>
              <a:ext uri="{FF2B5EF4-FFF2-40B4-BE49-F238E27FC236}">
                <a16:creationId xmlns:a16="http://schemas.microsoft.com/office/drawing/2014/main" id="{33ACD995-471A-8040-9BF8-AF427AFF81E2}"/>
              </a:ext>
            </a:extLst>
          </p:cNvPr>
          <p:cNvSpPr txBox="1"/>
          <p:nvPr/>
        </p:nvSpPr>
        <p:spPr>
          <a:xfrm>
            <a:off x="5459214" y="460729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Dispatch Message</a:t>
            </a:r>
          </a:p>
        </p:txBody>
      </p:sp>
      <p:sp>
        <p:nvSpPr>
          <p:cNvPr id="18" name="TextBox 17">
            <a:extLst>
              <a:ext uri="{FF2B5EF4-FFF2-40B4-BE49-F238E27FC236}">
                <a16:creationId xmlns:a16="http://schemas.microsoft.com/office/drawing/2014/main" id="{AD586009-C4B3-7749-97EC-B5A64C4EA5E3}"/>
              </a:ext>
            </a:extLst>
          </p:cNvPr>
          <p:cNvSpPr txBox="1"/>
          <p:nvPr/>
        </p:nvSpPr>
        <p:spPr>
          <a:xfrm>
            <a:off x="7279614" y="4596061"/>
            <a:ext cx="1503948" cy="646331"/>
          </a:xfrm>
          <a:prstGeom prst="rect">
            <a:avLst/>
          </a:prstGeom>
          <a:noFill/>
          <a:ln>
            <a:solidFill>
              <a:schemeClr val="accent1">
                <a:shade val="95000"/>
                <a:satMod val="105000"/>
              </a:schemeClr>
            </a:solidFill>
          </a:ln>
        </p:spPr>
        <p:txBody>
          <a:bodyPr wrap="square" rtlCol="0">
            <a:spAutoFit/>
          </a:bodyPr>
          <a:lstStyle/>
          <a:p>
            <a:pPr algn="ctr"/>
            <a:r>
              <a:rPr lang="en-US" dirty="0"/>
              <a:t>Handle Message</a:t>
            </a:r>
          </a:p>
        </p:txBody>
      </p:sp>
      <p:sp>
        <p:nvSpPr>
          <p:cNvPr id="19" name="TextBox 18">
            <a:extLst>
              <a:ext uri="{FF2B5EF4-FFF2-40B4-BE49-F238E27FC236}">
                <a16:creationId xmlns:a16="http://schemas.microsoft.com/office/drawing/2014/main" id="{FAA492AB-B76F-C342-8203-F6D1E3ACEE5F}"/>
              </a:ext>
            </a:extLst>
          </p:cNvPr>
          <p:cNvSpPr txBox="1"/>
          <p:nvPr/>
        </p:nvSpPr>
        <p:spPr>
          <a:xfrm>
            <a:off x="3460640" y="1862805"/>
            <a:ext cx="1452698" cy="461665"/>
          </a:xfrm>
          <a:prstGeom prst="rect">
            <a:avLst/>
          </a:prstGeom>
          <a:noFill/>
        </p:spPr>
        <p:txBody>
          <a:bodyPr wrap="square" rtlCol="0">
            <a:spAutoFit/>
          </a:bodyPr>
          <a:lstStyle/>
          <a:p>
            <a:pPr algn="ctr"/>
            <a:r>
              <a:rPr lang="en-US" sz="1200" dirty="0"/>
              <a:t>Message Mapper Registry</a:t>
            </a:r>
          </a:p>
        </p:txBody>
      </p:sp>
      <p:sp>
        <p:nvSpPr>
          <p:cNvPr id="21" name="TextBox 20">
            <a:extLst>
              <a:ext uri="{FF2B5EF4-FFF2-40B4-BE49-F238E27FC236}">
                <a16:creationId xmlns:a16="http://schemas.microsoft.com/office/drawing/2014/main" id="{9160312F-7B8A-624E-ADAB-87B4BB9998E5}"/>
              </a:ext>
            </a:extLst>
          </p:cNvPr>
          <p:cNvSpPr txBox="1"/>
          <p:nvPr/>
        </p:nvSpPr>
        <p:spPr>
          <a:xfrm>
            <a:off x="5459214" y="1947471"/>
            <a:ext cx="1452698" cy="276999"/>
          </a:xfrm>
          <a:prstGeom prst="rect">
            <a:avLst/>
          </a:prstGeom>
          <a:noFill/>
        </p:spPr>
        <p:txBody>
          <a:bodyPr wrap="square" rtlCol="0">
            <a:spAutoFit/>
          </a:bodyPr>
          <a:lstStyle/>
          <a:p>
            <a:pPr algn="ctr"/>
            <a:r>
              <a:rPr lang="en-US" sz="1200" dirty="0"/>
              <a:t>Handler Registry</a:t>
            </a:r>
          </a:p>
        </p:txBody>
      </p:sp>
      <p:cxnSp>
        <p:nvCxnSpPr>
          <p:cNvPr id="22" name="Straight Arrow Connector 21">
            <a:extLst>
              <a:ext uri="{FF2B5EF4-FFF2-40B4-BE49-F238E27FC236}">
                <a16:creationId xmlns:a16="http://schemas.microsoft.com/office/drawing/2014/main" id="{5F4B2943-486D-0F46-A70E-C39180C0E577}"/>
              </a:ext>
            </a:extLst>
          </p:cNvPr>
          <p:cNvCxnSpPr>
            <a:cxnSpLocks/>
          </p:cNvCxnSpPr>
          <p:nvPr/>
        </p:nvCxnSpPr>
        <p:spPr>
          <a:xfrm flipV="1">
            <a:off x="3741821" y="23463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373834A-DF7F-E346-8246-44CAF87E9912}"/>
              </a:ext>
            </a:extLst>
          </p:cNvPr>
          <p:cNvCxnSpPr>
            <a:cxnSpLocks/>
          </p:cNvCxnSpPr>
          <p:nvPr/>
        </p:nvCxnSpPr>
        <p:spPr>
          <a:xfrm flipV="1">
            <a:off x="5807242" y="2366623"/>
            <a:ext cx="0" cy="842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8A166C0-7261-D142-AE98-67521998826E}"/>
              </a:ext>
            </a:extLst>
          </p:cNvPr>
          <p:cNvCxnSpPr>
            <a:cxnSpLocks/>
          </p:cNvCxnSpPr>
          <p:nvPr/>
        </p:nvCxnSpPr>
        <p:spPr>
          <a:xfrm>
            <a:off x="4391527" y="2435181"/>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4509942-8F44-8846-AA4B-3127089BD26B}"/>
              </a:ext>
            </a:extLst>
          </p:cNvPr>
          <p:cNvCxnSpPr>
            <a:cxnSpLocks/>
          </p:cNvCxnSpPr>
          <p:nvPr/>
        </p:nvCxnSpPr>
        <p:spPr>
          <a:xfrm>
            <a:off x="6456948" y="2418347"/>
            <a:ext cx="0" cy="75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8706D5A-C6C9-B842-980C-669EFF79E556}"/>
              </a:ext>
            </a:extLst>
          </p:cNvPr>
          <p:cNvSpPr txBox="1"/>
          <p:nvPr/>
        </p:nvSpPr>
        <p:spPr>
          <a:xfrm>
            <a:off x="3385678" y="2581107"/>
            <a:ext cx="1452698" cy="276999"/>
          </a:xfrm>
          <a:prstGeom prst="rect">
            <a:avLst/>
          </a:prstGeom>
          <a:noFill/>
        </p:spPr>
        <p:txBody>
          <a:bodyPr wrap="square" rtlCol="0">
            <a:spAutoFit/>
          </a:bodyPr>
          <a:lstStyle/>
          <a:p>
            <a:pPr algn="ctr"/>
            <a:r>
              <a:rPr lang="en-US" sz="1200" dirty="0"/>
              <a:t>Lookup Mapper</a:t>
            </a:r>
          </a:p>
        </p:txBody>
      </p:sp>
      <p:sp>
        <p:nvSpPr>
          <p:cNvPr id="33" name="TextBox 32">
            <a:extLst>
              <a:ext uri="{FF2B5EF4-FFF2-40B4-BE49-F238E27FC236}">
                <a16:creationId xmlns:a16="http://schemas.microsoft.com/office/drawing/2014/main" id="{450935BB-5C98-464C-92FD-E0364F1FAE6E}"/>
              </a:ext>
            </a:extLst>
          </p:cNvPr>
          <p:cNvSpPr txBox="1"/>
          <p:nvPr/>
        </p:nvSpPr>
        <p:spPr>
          <a:xfrm>
            <a:off x="5459214" y="2577334"/>
            <a:ext cx="1452698" cy="276999"/>
          </a:xfrm>
          <a:prstGeom prst="rect">
            <a:avLst/>
          </a:prstGeom>
          <a:noFill/>
        </p:spPr>
        <p:txBody>
          <a:bodyPr wrap="square" rtlCol="0">
            <a:spAutoFit/>
          </a:bodyPr>
          <a:lstStyle/>
          <a:p>
            <a:pPr algn="ctr"/>
            <a:r>
              <a:rPr lang="en-US" sz="1200" dirty="0"/>
              <a:t>Lookup Handler</a:t>
            </a:r>
          </a:p>
        </p:txBody>
      </p:sp>
      <p:cxnSp>
        <p:nvCxnSpPr>
          <p:cNvPr id="34" name="Straight Arrow Connector 33">
            <a:extLst>
              <a:ext uri="{FF2B5EF4-FFF2-40B4-BE49-F238E27FC236}">
                <a16:creationId xmlns:a16="http://schemas.microsoft.com/office/drawing/2014/main" id="{764F50EA-EE45-7F40-9260-117F5AE38539}"/>
              </a:ext>
            </a:extLst>
          </p:cNvPr>
          <p:cNvCxnSpPr/>
          <p:nvPr/>
        </p:nvCxnSpPr>
        <p:spPr>
          <a:xfrm flipV="1">
            <a:off x="348916" y="3676389"/>
            <a:ext cx="7682672" cy="11516"/>
          </a:xfrm>
          <a:prstGeom prst="straightConnector1">
            <a:avLst/>
          </a:prstGeom>
          <a:ln w="825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1301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Consumer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84</a:t>
            </a:fld>
            <a:endParaRPr lang="en-US"/>
          </a:p>
        </p:txBody>
      </p:sp>
      <p:pic>
        <p:nvPicPr>
          <p:cNvPr id="8194" name="Picture 2" descr="http://www.enterpriseintegrationpatterns.com/img/Polling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194" y="2396359"/>
            <a:ext cx="5979531" cy="22229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7972" y="5321019"/>
            <a:ext cx="5996579"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PollingConsumer.html</a:t>
            </a:r>
            <a:endParaRPr lang="en-US" sz="1200" dirty="0"/>
          </a:p>
        </p:txBody>
      </p:sp>
    </p:spTree>
    <p:extLst>
      <p:ext uri="{BB962C8B-B14F-4D97-AF65-F5344CB8AC3E}">
        <p14:creationId xmlns:p14="http://schemas.microsoft.com/office/powerpoint/2010/main" val="21018623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Event Driven Consumer</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85</a:t>
            </a:fld>
            <a:endParaRPr lang="en-US"/>
          </a:p>
        </p:txBody>
      </p:sp>
      <p:pic>
        <p:nvPicPr>
          <p:cNvPr id="9220" name="Picture 4" descr="http://www.enterpriseintegrationpatterns.com/img/EventDrivenConsum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0807" y="2532637"/>
            <a:ext cx="4722385" cy="1755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210807" y="4906787"/>
            <a:ext cx="632560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EventDrivenConsumer.html</a:t>
            </a:r>
            <a:endParaRPr lang="en-US" sz="1200" dirty="0"/>
          </a:p>
        </p:txBody>
      </p:sp>
    </p:spTree>
    <p:extLst>
      <p:ext uri="{BB962C8B-B14F-4D97-AF65-F5344CB8AC3E}">
        <p14:creationId xmlns:p14="http://schemas.microsoft.com/office/powerpoint/2010/main" val="21001560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Activator</a:t>
            </a:r>
          </a:p>
        </p:txBody>
      </p:sp>
      <p:sp>
        <p:nvSpPr>
          <p:cNvPr id="3" name="Slide Number Placeholder 2"/>
          <p:cNvSpPr>
            <a:spLocks noGrp="1"/>
          </p:cNvSpPr>
          <p:nvPr>
            <p:ph type="sldNum" sz="quarter" idx="12"/>
          </p:nvPr>
        </p:nvSpPr>
        <p:spPr/>
        <p:txBody>
          <a:bodyPr/>
          <a:lstStyle/>
          <a:p>
            <a:fld id="{867D4A06-35AE-BD4A-84A9-613A26F3D41D}" type="slidenum">
              <a:rPr lang="en-US" smtClean="0"/>
              <a:pPr/>
              <a:t>86</a:t>
            </a:fld>
            <a:endParaRPr lang="en-US"/>
          </a:p>
        </p:txBody>
      </p:sp>
      <p:pic>
        <p:nvPicPr>
          <p:cNvPr id="10242" name="Picture 2" descr="http://www.enterpriseintegrationpatterns.com/img/MessagingAdapterSolutio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697" y="1671145"/>
            <a:ext cx="4934606" cy="3163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20007" y="5318352"/>
            <a:ext cx="5919952"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MessagingAdapter.html</a:t>
            </a:r>
            <a:endParaRPr lang="en-US" sz="1200" dirty="0"/>
          </a:p>
        </p:txBody>
      </p:sp>
    </p:spTree>
    <p:extLst>
      <p:ext uri="{BB962C8B-B14F-4D97-AF65-F5344CB8AC3E}">
        <p14:creationId xmlns:p14="http://schemas.microsoft.com/office/powerpoint/2010/main" val="19053469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Competing Consumers</a:t>
            </a:r>
          </a:p>
        </p:txBody>
      </p:sp>
      <p:pic>
        <p:nvPicPr>
          <p:cNvPr id="1026" name="Picture 2" descr="http://www.enterpriseintegrationpatterns.com/img/MessageDispat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987" y="1816274"/>
            <a:ext cx="4772025" cy="3219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304790" y="5434360"/>
            <a:ext cx="6025018"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MessageDispatcher.html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87</a:t>
            </a:fld>
            <a:endParaRPr lang="en-US"/>
          </a:p>
        </p:txBody>
      </p:sp>
    </p:spTree>
    <p:extLst>
      <p:ext uri="{BB962C8B-B14F-4D97-AF65-F5344CB8AC3E}">
        <p14:creationId xmlns:p14="http://schemas.microsoft.com/office/powerpoint/2010/main" val="31776944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2.4 Pipelines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88</a:t>
            </a:fld>
            <a:endParaRPr lang="en-US"/>
          </a:p>
        </p:txBody>
      </p:sp>
    </p:spTree>
    <p:extLst>
      <p:ext uri="{BB962C8B-B14F-4D97-AF65-F5344CB8AC3E}">
        <p14:creationId xmlns:p14="http://schemas.microsoft.com/office/powerpoint/2010/main" val="41146763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Pipes and Filters</a:t>
            </a:r>
          </a:p>
        </p:txBody>
      </p:sp>
      <p:pic>
        <p:nvPicPr>
          <p:cNvPr id="2050" name="Picture 2" descr="http://www.enterpriseintegrationpatterns.com/img/PipesAndFilter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824" y="2924642"/>
            <a:ext cx="7772409" cy="1322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68044" y="5135051"/>
            <a:ext cx="5768236"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PipesAndFilters.html</a:t>
            </a:r>
            <a:endParaRPr lang="en-US" sz="1200" dirty="0"/>
          </a:p>
        </p:txBody>
      </p:sp>
      <p:sp>
        <p:nvSpPr>
          <p:cNvPr id="3" name="Slide Number Placeholder 2"/>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150428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1.Microservices</a:t>
            </a:r>
          </a:p>
        </p:txBody>
      </p:sp>
      <p:sp>
        <p:nvSpPr>
          <p:cNvPr id="5" name="Text Placeholder 4"/>
          <p:cNvSpPr>
            <a:spLocks noGrp="1"/>
          </p:cNvSpPr>
          <p:nvPr>
            <p:ph type="body" idx="1"/>
          </p:nvPr>
        </p:nvSpPr>
        <p:spPr/>
        <p:txBody>
          <a:bodyPr/>
          <a:lstStyle/>
          <a:p>
            <a:r>
              <a:rPr lang="en-US" dirty="0"/>
              <a:t>What is driving messaging</a:t>
            </a:r>
          </a:p>
        </p:txBody>
      </p:sp>
      <p:sp>
        <p:nvSpPr>
          <p:cNvPr id="2" name="Slide Number Placeholder 1"/>
          <p:cNvSpPr>
            <a:spLocks noGrp="1"/>
          </p:cNvSpPr>
          <p:nvPr>
            <p:ph type="sldNum" sz="quarter" idx="12"/>
          </p:nvPr>
        </p:nvSpPr>
        <p:spPr/>
        <p:txBody>
          <a:bodyPr/>
          <a:lstStyle/>
          <a:p>
            <a:fld id="{867D4A06-35AE-BD4A-84A9-613A26F3D41D}" type="slidenum">
              <a:rPr lang="en-US" smtClean="0"/>
              <a:pPr/>
              <a:t>9</a:t>
            </a:fld>
            <a:endParaRPr lang="en-US"/>
          </a:p>
        </p:txBody>
      </p:sp>
      <p:sp>
        <p:nvSpPr>
          <p:cNvPr id="6" name="Rectangle 5">
            <a:extLst>
              <a:ext uri="{FF2B5EF4-FFF2-40B4-BE49-F238E27FC236}">
                <a16:creationId xmlns:a16="http://schemas.microsoft.com/office/drawing/2014/main" id="{BD1EEB74-D740-5D44-947F-21C0925614B9}"/>
              </a:ext>
            </a:extLst>
          </p:cNvPr>
          <p:cNvSpPr/>
          <p:nvPr/>
        </p:nvSpPr>
        <p:spPr>
          <a:xfrm>
            <a:off x="4453217" y="3244334"/>
            <a:ext cx="343364" cy="369332"/>
          </a:xfrm>
          <a:prstGeom prst="rect">
            <a:avLst/>
          </a:prstGeom>
        </p:spPr>
        <p:txBody>
          <a:bodyPr wrap="none">
            <a:spAutoFit/>
          </a:bodyPr>
          <a:lstStyle/>
          <a:p>
            <a:r>
              <a:rPr lang="en-GB" dirty="0"/>
              <a:t>   </a:t>
            </a:r>
            <a:endParaRPr lang="en-US" dirty="0"/>
          </a:p>
        </p:txBody>
      </p:sp>
    </p:spTree>
    <p:extLst>
      <p:ext uri="{BB962C8B-B14F-4D97-AF65-F5344CB8AC3E}">
        <p14:creationId xmlns:p14="http://schemas.microsoft.com/office/powerpoint/2010/main" val="3830627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Based Router</a:t>
            </a:r>
          </a:p>
        </p:txBody>
      </p:sp>
      <p:pic>
        <p:nvPicPr>
          <p:cNvPr id="3074" name="Picture 2" descr="http://www.enterpriseintegrationpatterns.com/img/ContentBased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7760" y="2592887"/>
            <a:ext cx="6085742" cy="14655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97573" y="4759491"/>
            <a:ext cx="6157496"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ContentBasedRouter.html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90</a:t>
            </a:fld>
            <a:endParaRPr lang="en-US"/>
          </a:p>
        </p:txBody>
      </p:sp>
    </p:spTree>
    <p:extLst>
      <p:ext uri="{BB962C8B-B14F-4D97-AF65-F5344CB8AC3E}">
        <p14:creationId xmlns:p14="http://schemas.microsoft.com/office/powerpoint/2010/main" val="32970229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Router</a:t>
            </a:r>
          </a:p>
        </p:txBody>
      </p:sp>
      <p:pic>
        <p:nvPicPr>
          <p:cNvPr id="4098" name="Picture 2" descr="http://www.enterpriseintegrationpatterns.com/img/DynamicRout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285" y="2016690"/>
            <a:ext cx="5602175" cy="27557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367420" y="5094469"/>
            <a:ext cx="585591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DynamicRouter.html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91</a:t>
            </a:fld>
            <a:endParaRPr lang="en-US"/>
          </a:p>
        </p:txBody>
      </p:sp>
    </p:spTree>
    <p:extLst>
      <p:ext uri="{BB962C8B-B14F-4D97-AF65-F5344CB8AC3E}">
        <p14:creationId xmlns:p14="http://schemas.microsoft.com/office/powerpoint/2010/main" val="10801440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Recipient List</a:t>
            </a:r>
          </a:p>
        </p:txBody>
      </p:sp>
      <p:pic>
        <p:nvPicPr>
          <p:cNvPr id="5122" name="Picture 2" descr="http://www.enterpriseintegrationpatterns.com/img/RecipientLis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181" y="2154476"/>
            <a:ext cx="5963280" cy="25427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131507" y="5295598"/>
            <a:ext cx="5555293"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RecipientList.html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92</a:t>
            </a:fld>
            <a:endParaRPr lang="en-US"/>
          </a:p>
        </p:txBody>
      </p:sp>
    </p:spTree>
    <p:extLst>
      <p:ext uri="{BB962C8B-B14F-4D97-AF65-F5344CB8AC3E}">
        <p14:creationId xmlns:p14="http://schemas.microsoft.com/office/powerpoint/2010/main" val="22923241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Splitter</a:t>
            </a:r>
          </a:p>
        </p:txBody>
      </p:sp>
      <p:pic>
        <p:nvPicPr>
          <p:cNvPr id="7170" name="Picture 2" descr="http://www.enterpriseintegrationpatterns.com/img/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383" y="2642991"/>
            <a:ext cx="5595555" cy="147807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55309" y="5069416"/>
            <a:ext cx="5733341"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93</a:t>
            </a:fld>
            <a:endParaRPr lang="en-US"/>
          </a:p>
        </p:txBody>
      </p:sp>
    </p:spTree>
    <p:extLst>
      <p:ext uri="{BB962C8B-B14F-4D97-AF65-F5344CB8AC3E}">
        <p14:creationId xmlns:p14="http://schemas.microsoft.com/office/powerpoint/2010/main" val="3864899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Aggregator</a:t>
            </a:r>
          </a:p>
        </p:txBody>
      </p:sp>
      <p:pic>
        <p:nvPicPr>
          <p:cNvPr id="8194" name="Picture 2" descr="http://www.enterpriseintegrationpatterns.com/img/Aggreg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442575"/>
            <a:ext cx="6015298" cy="17912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943616" y="4884531"/>
            <a:ext cx="5464153" cy="276999"/>
          </a:xfrm>
          <a:prstGeom prst="rect">
            <a:avLst/>
          </a:prstGeom>
        </p:spPr>
        <p:txBody>
          <a:bodyPr wrap="square">
            <a:spAutoFit/>
          </a:bodyPr>
          <a:lstStyle/>
          <a:p>
            <a:pPr algn="r"/>
            <a:r>
              <a:rPr lang="en-US" sz="1200" dirty="0"/>
              <a:t>http://</a:t>
            </a:r>
            <a:r>
              <a:rPr lang="en-US" sz="1200" dirty="0" err="1"/>
              <a:t>www.enterpriseintegrationpatterns.com</a:t>
            </a:r>
            <a:r>
              <a:rPr lang="en-US" sz="1200" dirty="0"/>
              <a:t>/patterns/messaging/</a:t>
            </a:r>
            <a:r>
              <a:rPr lang="en-US" sz="1200" dirty="0" err="1"/>
              <a:t>Aggregator.html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spTree>
    <p:extLst>
      <p:ext uri="{BB962C8B-B14F-4D97-AF65-F5344CB8AC3E}">
        <p14:creationId xmlns:p14="http://schemas.microsoft.com/office/powerpoint/2010/main" val="14565564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Resequencer</a:t>
            </a:r>
            <a:endParaRPr lang="en-US" dirty="0"/>
          </a:p>
        </p:txBody>
      </p:sp>
      <p:pic>
        <p:nvPicPr>
          <p:cNvPr id="10242" name="Picture 2" descr="http://www.enterpriseintegrationpatterns.com/img/Resequenc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669" y="2780777"/>
            <a:ext cx="5524214" cy="14530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80153" y="4596432"/>
            <a:ext cx="5693968"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Resequencer.html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95</a:t>
            </a:fld>
            <a:endParaRPr lang="en-US"/>
          </a:p>
        </p:txBody>
      </p:sp>
    </p:spTree>
    <p:extLst>
      <p:ext uri="{BB962C8B-B14F-4D97-AF65-F5344CB8AC3E}">
        <p14:creationId xmlns:p14="http://schemas.microsoft.com/office/powerpoint/2010/main" val="28717379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2.5 Transformation</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96</a:t>
            </a:fld>
            <a:endParaRPr lang="en-US"/>
          </a:p>
        </p:txBody>
      </p:sp>
    </p:spTree>
    <p:extLst>
      <p:ext uri="{BB962C8B-B14F-4D97-AF65-F5344CB8AC3E}">
        <p14:creationId xmlns:p14="http://schemas.microsoft.com/office/powerpoint/2010/main" val="2960684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Message Translator</a:t>
            </a:r>
          </a:p>
        </p:txBody>
      </p:sp>
      <p:pic>
        <p:nvPicPr>
          <p:cNvPr id="11266" name="Picture 2" descr="http://www.enterpriseintegrationpatterns.com/img/MessageTranslato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270" y="2630466"/>
            <a:ext cx="5273460" cy="155322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92055" y="4925556"/>
            <a:ext cx="5956127"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MessageTranslator.html</a:t>
            </a:r>
            <a:endParaRPr lang="en-US" sz="1200" dirty="0"/>
          </a:p>
        </p:txBody>
      </p:sp>
      <p:sp>
        <p:nvSpPr>
          <p:cNvPr id="2" name="Slide Number Placeholder 1"/>
          <p:cNvSpPr>
            <a:spLocks noGrp="1"/>
          </p:cNvSpPr>
          <p:nvPr>
            <p:ph type="sldNum" sz="quarter" idx="12"/>
          </p:nvPr>
        </p:nvSpPr>
        <p:spPr/>
        <p:txBody>
          <a:bodyPr/>
          <a:lstStyle/>
          <a:p>
            <a:fld id="{867D4A06-35AE-BD4A-84A9-613A26F3D41D}" type="slidenum">
              <a:rPr lang="en-US" smtClean="0"/>
              <a:pPr/>
              <a:t>97</a:t>
            </a:fld>
            <a:endParaRPr lang="en-US"/>
          </a:p>
        </p:txBody>
      </p:sp>
    </p:spTree>
    <p:extLst>
      <p:ext uri="{BB962C8B-B14F-4D97-AF65-F5344CB8AC3E}">
        <p14:creationId xmlns:p14="http://schemas.microsoft.com/office/powerpoint/2010/main" val="79637297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Enricher</a:t>
            </a:r>
          </a:p>
        </p:txBody>
      </p:sp>
      <p:pic>
        <p:nvPicPr>
          <p:cNvPr id="12290" name="Picture 2" descr="http://www.enterpriseintegrationpatterns.com/img/DataEnriche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584" y="2329840"/>
            <a:ext cx="4972832" cy="25747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92888" y="5084947"/>
            <a:ext cx="5630450" cy="276999"/>
          </a:xfrm>
          <a:prstGeom prst="rect">
            <a:avLst/>
          </a:prstGeom>
        </p:spPr>
        <p:txBody>
          <a:bodyPr wrap="square">
            <a:spAutoFit/>
          </a:bodyPr>
          <a:lstStyle/>
          <a:p>
            <a:r>
              <a:rPr lang="en-US" sz="1200" dirty="0"/>
              <a:t>http://</a:t>
            </a:r>
            <a:r>
              <a:rPr lang="en-US" sz="1200" dirty="0" err="1"/>
              <a:t>www.enterpriseintegrationpatterns.com</a:t>
            </a:r>
            <a:r>
              <a:rPr lang="en-US" sz="1200" dirty="0"/>
              <a:t>/patterns/messaging/</a:t>
            </a:r>
            <a:r>
              <a:rPr lang="en-US" sz="1200" dirty="0" err="1"/>
              <a:t>DataEnricher.html</a:t>
            </a:r>
            <a:endParaRPr lang="en-US" sz="1200"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spTree>
    <p:extLst>
      <p:ext uri="{BB962C8B-B14F-4D97-AF65-F5344CB8AC3E}">
        <p14:creationId xmlns:p14="http://schemas.microsoft.com/office/powerpoint/2010/main" val="10112332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2.6 Management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99</a:t>
            </a:fld>
            <a:endParaRPr lang="en-US"/>
          </a:p>
        </p:txBody>
      </p:sp>
    </p:spTree>
    <p:extLst>
      <p:ext uri="{BB962C8B-B14F-4D97-AF65-F5344CB8AC3E}">
        <p14:creationId xmlns:p14="http://schemas.microsoft.com/office/powerpoint/2010/main" val="1796269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16224</TotalTime>
  <Words>14886</Words>
  <Application>Microsoft Macintosh PowerPoint</Application>
  <PresentationFormat>On-screen Show (4:3)</PresentationFormat>
  <Paragraphs>1178</Paragraphs>
  <Slides>102</Slides>
  <Notes>72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102</vt:i4>
      </vt:variant>
    </vt:vector>
  </HeadingPairs>
  <TitlesOfParts>
    <vt:vector size="106" baseType="lpstr">
      <vt:lpstr>Arial</vt:lpstr>
      <vt:lpstr>Calibri</vt:lpstr>
      <vt:lpstr>Ubuntu</vt:lpstr>
      <vt:lpstr>Office Theme</vt:lpstr>
      <vt:lpstr>Practical Messaging</vt:lpstr>
      <vt:lpstr>Who are you?</vt:lpstr>
      <vt:lpstr>PowerPoint Presentation</vt:lpstr>
      <vt:lpstr>Day One Agenda</vt:lpstr>
      <vt:lpstr>When do you get to write code?</vt:lpstr>
      <vt:lpstr>Prerequisites</vt:lpstr>
      <vt:lpstr>Exercise Code</vt:lpstr>
      <vt:lpstr>PowerPoint Presentation</vt:lpstr>
      <vt:lpstr>1.Microservices</vt:lpstr>
      <vt:lpstr>It’s all about velocity!!!</vt:lpstr>
      <vt:lpstr>Monoliths Do Not Scale To Many Teams!</vt:lpstr>
      <vt:lpstr>Microservices let us scale an organisation</vt:lpstr>
      <vt:lpstr>Microservices enable agility</vt:lpstr>
      <vt:lpstr>Product Mode </vt:lpstr>
      <vt:lpstr>A Brief History of Microservices</vt:lpstr>
      <vt:lpstr>Microservices are partitions of software</vt:lpstr>
      <vt:lpstr>The Entity Service Sniff Test</vt:lpstr>
      <vt:lpstr>What is a microservice?</vt:lpstr>
      <vt:lpstr>2.Integration styles</vt:lpstr>
      <vt:lpstr>Distributed Systems</vt:lpstr>
      <vt:lpstr>Integration vs. Distribution</vt:lpstr>
      <vt:lpstr>PowerPoint Presentation</vt:lpstr>
      <vt:lpstr>File Transfer</vt:lpstr>
      <vt:lpstr>Shared Database</vt:lpstr>
      <vt:lpstr>Remote Procedure Call</vt:lpstr>
      <vt:lpstr>Messaging</vt:lpstr>
      <vt:lpstr>Decoupled invocation</vt:lpstr>
      <vt:lpstr>Decoupled Invocation </vt:lpstr>
      <vt:lpstr>PowerPoint Presentation</vt:lpstr>
      <vt:lpstr>PowerPoint Presentation</vt:lpstr>
      <vt:lpstr>PowerPoint Presentation</vt:lpstr>
      <vt:lpstr>PowerPoint Presentation</vt:lpstr>
      <vt:lpstr>PowerPoint Presentation</vt:lpstr>
      <vt:lpstr>PowerPoint Presentation</vt:lpstr>
      <vt:lpstr>Decoupled Invocation Pattern</vt:lpstr>
      <vt:lpstr>Work Queue Pattern</vt:lpstr>
      <vt:lpstr>3.Request driven architectures</vt:lpstr>
      <vt:lpstr>PowerPoint Presentation</vt:lpstr>
      <vt:lpstr>PowerPoint Presentation</vt:lpstr>
      <vt:lpstr>PowerPoint Presentation</vt:lpstr>
      <vt:lpstr>PowerPoint Presentation</vt:lpstr>
      <vt:lpstr>PowerPoint Presentation</vt:lpstr>
      <vt:lpstr>PowerPoint Presentation</vt:lpstr>
      <vt:lpstr>4.Event driven architectures</vt:lpstr>
      <vt:lpstr>PowerPoint Presentation</vt:lpstr>
      <vt:lpstr>PowerPoint Presentation</vt:lpstr>
      <vt:lpstr>PowerPoint Presentation</vt:lpstr>
      <vt:lpstr>PowerPoint Presentation</vt:lpstr>
      <vt:lpstr>PowerPoint Presentation</vt:lpstr>
      <vt:lpstr>PowerPoint Presentation</vt:lpstr>
      <vt:lpstr>Contrasting requests and events</vt:lpstr>
      <vt:lpstr>RPC: How to Make a Good Cup of Tea</vt:lpstr>
      <vt:lpstr>PowerPoint Presentation</vt:lpstr>
      <vt:lpstr>PowerPoint Presentation</vt:lpstr>
      <vt:lpstr>PowerPoint Presentation</vt:lpstr>
      <vt:lpstr>5.Messaging patterns</vt:lpstr>
      <vt:lpstr>5.1 types of messages </vt:lpstr>
      <vt:lpstr>Message Construction</vt:lpstr>
      <vt:lpstr>Command Message</vt:lpstr>
      <vt:lpstr>Document Message</vt:lpstr>
      <vt:lpstr>Event Message</vt:lpstr>
      <vt:lpstr>PowerPoint Presentation</vt:lpstr>
      <vt:lpstr>PowerPoint Presentation</vt:lpstr>
      <vt:lpstr>PowerPoint Presentation</vt:lpstr>
      <vt:lpstr>PowerPoint Presentation</vt:lpstr>
      <vt:lpstr>PowerPoint Presentation</vt:lpstr>
      <vt:lpstr>Request-Reply</vt:lpstr>
      <vt:lpstr>PowerPoint Presentation</vt:lpstr>
      <vt:lpstr>Message Sequence</vt:lpstr>
      <vt:lpstr>Useful Properties</vt:lpstr>
      <vt:lpstr>2.2 channels</vt:lpstr>
      <vt:lpstr>Channels</vt:lpstr>
      <vt:lpstr>Point-to-Point Channel</vt:lpstr>
      <vt:lpstr>Datatype Channel</vt:lpstr>
      <vt:lpstr>Publish-Subscribe Channel</vt:lpstr>
      <vt:lpstr>Dead Letter Channel</vt:lpstr>
      <vt:lpstr>Invalid Message Channel</vt:lpstr>
      <vt:lpstr>2.3 endpoints</vt:lpstr>
      <vt:lpstr>Message Endpoint</vt:lpstr>
      <vt:lpstr>Messaging Gateway</vt:lpstr>
      <vt:lpstr>2.3.1 The Message PuMP</vt:lpstr>
      <vt:lpstr>PowerPoint Presentation</vt:lpstr>
      <vt:lpstr>Translate and Dispatch</vt:lpstr>
      <vt:lpstr>Polling Consumer</vt:lpstr>
      <vt:lpstr>Event Driven Consumer</vt:lpstr>
      <vt:lpstr>Service Activator</vt:lpstr>
      <vt:lpstr>Competing Consumers</vt:lpstr>
      <vt:lpstr>2.4 Pipelines</vt:lpstr>
      <vt:lpstr>Pipes and Filters</vt:lpstr>
      <vt:lpstr>Content Based Router</vt:lpstr>
      <vt:lpstr>Dynamic Router</vt:lpstr>
      <vt:lpstr>Recipient List</vt:lpstr>
      <vt:lpstr>Splitter</vt:lpstr>
      <vt:lpstr>Aggregator</vt:lpstr>
      <vt:lpstr>Resequencer</vt:lpstr>
      <vt:lpstr>2.5 Transformation</vt:lpstr>
      <vt:lpstr>Message Translator</vt:lpstr>
      <vt:lpstr>Content Enricher</vt:lpstr>
      <vt:lpstr>2.6 Management</vt:lpstr>
      <vt:lpstr>Control Bus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383</cp:revision>
  <dcterms:created xsi:type="dcterms:W3CDTF">2012-05-22T19:34:54Z</dcterms:created>
  <dcterms:modified xsi:type="dcterms:W3CDTF">2020-07-27T06:45:28Z</dcterms:modified>
</cp:coreProperties>
</file>