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57" r:id="rId2"/>
    <p:sldId id="527" r:id="rId3"/>
    <p:sldId id="749" r:id="rId4"/>
    <p:sldId id="528" r:id="rId5"/>
    <p:sldId id="704" r:id="rId6"/>
    <p:sldId id="705" r:id="rId7"/>
    <p:sldId id="715" r:id="rId8"/>
    <p:sldId id="708" r:id="rId9"/>
    <p:sldId id="706" r:id="rId10"/>
    <p:sldId id="716" r:id="rId11"/>
    <p:sldId id="707" r:id="rId12"/>
    <p:sldId id="747" r:id="rId13"/>
    <p:sldId id="751" r:id="rId14"/>
    <p:sldId id="709" r:id="rId15"/>
    <p:sldId id="711" r:id="rId16"/>
    <p:sldId id="714" r:id="rId17"/>
    <p:sldId id="712" r:id="rId18"/>
    <p:sldId id="713" r:id="rId19"/>
    <p:sldId id="750" r:id="rId20"/>
    <p:sldId id="746" r:id="rId21"/>
    <p:sldId id="752" r:id="rId22"/>
    <p:sldId id="717" r:id="rId23"/>
    <p:sldId id="727" r:id="rId24"/>
    <p:sldId id="736" r:id="rId25"/>
    <p:sldId id="729" r:id="rId26"/>
    <p:sldId id="728" r:id="rId27"/>
    <p:sldId id="742" r:id="rId28"/>
    <p:sldId id="726" r:id="rId29"/>
    <p:sldId id="724" r:id="rId30"/>
    <p:sldId id="725" r:id="rId31"/>
    <p:sldId id="710" r:id="rId32"/>
    <p:sldId id="748" r:id="rId33"/>
    <p:sldId id="732" r:id="rId34"/>
    <p:sldId id="737" r:id="rId35"/>
    <p:sldId id="745" r:id="rId36"/>
    <p:sldId id="753" r:id="rId37"/>
    <p:sldId id="718" r:id="rId38"/>
    <p:sldId id="733" r:id="rId39"/>
    <p:sldId id="719" r:id="rId40"/>
    <p:sldId id="739" r:id="rId41"/>
    <p:sldId id="720" r:id="rId42"/>
    <p:sldId id="755" r:id="rId43"/>
    <p:sldId id="735" r:id="rId44"/>
    <p:sldId id="723" r:id="rId45"/>
    <p:sldId id="741" r:id="rId46"/>
    <p:sldId id="721" r:id="rId47"/>
    <p:sldId id="743" r:id="rId48"/>
    <p:sldId id="75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17"/>
    <p:restoredTop sz="71727"/>
  </p:normalViewPr>
  <p:slideViewPr>
    <p:cSldViewPr snapToGrid="0">
      <p:cViewPr>
        <p:scale>
          <a:sx n="101" d="100"/>
          <a:sy n="101" d="100"/>
        </p:scale>
        <p:origin x="768" y="448"/>
      </p:cViewPr>
      <p:guideLst/>
    </p:cSldViewPr>
  </p:slideViewPr>
  <p:notesTextViewPr>
    <p:cViewPr>
      <p:scale>
        <a:sx n="65" d="100"/>
        <a:sy n="6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66B565-0961-4076-AAAA-6D9062B0611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DEDCDCE-1C44-4E55-B30A-BFDCB1504A21}">
      <dgm:prSet/>
      <dgm:spPr>
        <a:gradFill rotWithShape="0">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dgm:spPr>
      <dgm:t>
        <a:bodyPr/>
        <a:lstStyle/>
        <a:p>
          <a:r>
            <a:rPr lang="en-GB"/>
            <a:t>Staff Plus Roles and Archetypes</a:t>
          </a:r>
          <a:endParaRPr lang="en-US"/>
        </a:p>
      </dgm:t>
    </dgm:pt>
    <dgm:pt modelId="{5B8ACE2D-B74F-432D-AD90-B14826D7A6A2}" type="parTrans" cxnId="{AC8294D7-ECE8-4139-9DF6-395A7C7CB28F}">
      <dgm:prSet/>
      <dgm:spPr/>
      <dgm:t>
        <a:bodyPr/>
        <a:lstStyle/>
        <a:p>
          <a:endParaRPr lang="en-US"/>
        </a:p>
      </dgm:t>
    </dgm:pt>
    <dgm:pt modelId="{C022292B-455C-4E01-9452-8732859227F0}" type="sibTrans" cxnId="{AC8294D7-ECE8-4139-9DF6-395A7C7CB28F}">
      <dgm:prSet/>
      <dgm:spPr/>
      <dgm:t>
        <a:bodyPr/>
        <a:lstStyle/>
        <a:p>
          <a:endParaRPr lang="en-US"/>
        </a:p>
      </dgm:t>
    </dgm:pt>
    <dgm:pt modelId="{369470BE-B978-494B-AAA6-CB38E276DF65}">
      <dgm:prSet/>
      <dgm:spPr>
        <a:gradFill rotWithShape="0">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dgm:spPr>
      <dgm:t>
        <a:bodyPr/>
        <a:lstStyle/>
        <a:p>
          <a:r>
            <a:rPr lang="en-GB"/>
            <a:t>Moving Beyond Code</a:t>
          </a:r>
          <a:endParaRPr lang="en-US"/>
        </a:p>
      </dgm:t>
    </dgm:pt>
    <dgm:pt modelId="{C4C5312E-EEC6-4690-8DCC-040A82D1A5E4}" type="parTrans" cxnId="{90772A27-BA83-4B53-AD22-E6F42D6158CD}">
      <dgm:prSet/>
      <dgm:spPr/>
      <dgm:t>
        <a:bodyPr/>
        <a:lstStyle/>
        <a:p>
          <a:endParaRPr lang="en-US"/>
        </a:p>
      </dgm:t>
    </dgm:pt>
    <dgm:pt modelId="{BE189963-0272-4220-818D-7DA13309A03E}" type="sibTrans" cxnId="{90772A27-BA83-4B53-AD22-E6F42D6158CD}">
      <dgm:prSet/>
      <dgm:spPr/>
      <dgm:t>
        <a:bodyPr/>
        <a:lstStyle/>
        <a:p>
          <a:endParaRPr lang="en-US"/>
        </a:p>
      </dgm:t>
    </dgm:pt>
    <dgm:pt modelId="{74FAB0D3-F28C-4AB2-9FF1-4DC0BB6572A5}">
      <dgm:prSet/>
      <dgm:spPr>
        <a:gradFill rotWithShape="0">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dgm:spPr>
      <dgm:t>
        <a:bodyPr/>
        <a:lstStyle/>
        <a:p>
          <a:r>
            <a:rPr lang="en-GB"/>
            <a:t>Technical Leadership</a:t>
          </a:r>
          <a:endParaRPr lang="en-US"/>
        </a:p>
      </dgm:t>
    </dgm:pt>
    <dgm:pt modelId="{8A06A904-FBDE-4152-9290-E350F1ADF763}" type="parTrans" cxnId="{689B5810-B47A-495E-9764-040D6A5DC5B2}">
      <dgm:prSet/>
      <dgm:spPr/>
      <dgm:t>
        <a:bodyPr/>
        <a:lstStyle/>
        <a:p>
          <a:endParaRPr lang="en-US"/>
        </a:p>
      </dgm:t>
    </dgm:pt>
    <dgm:pt modelId="{1CE6A27A-9053-44CB-A427-63652B13F9E2}" type="sibTrans" cxnId="{689B5810-B47A-495E-9764-040D6A5DC5B2}">
      <dgm:prSet/>
      <dgm:spPr/>
      <dgm:t>
        <a:bodyPr/>
        <a:lstStyle/>
        <a:p>
          <a:endParaRPr lang="en-US"/>
        </a:p>
      </dgm:t>
    </dgm:pt>
    <dgm:pt modelId="{E99F6AAC-51CD-4EE0-80DF-3EB26DDA84AC}">
      <dgm:prSet/>
      <dgm:spPr>
        <a:gradFill rotWithShape="0">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dgm:spPr>
      <dgm:t>
        <a:bodyPr/>
        <a:lstStyle/>
        <a:p>
          <a:r>
            <a:rPr lang="en-GB"/>
            <a:t>Work on What Matters </a:t>
          </a:r>
          <a:endParaRPr lang="en-US"/>
        </a:p>
      </dgm:t>
    </dgm:pt>
    <dgm:pt modelId="{0311EEE3-5F86-4699-B25C-874647F1B92F}" type="parTrans" cxnId="{D54C2C16-5E5C-452D-9300-A2C370C959DB}">
      <dgm:prSet/>
      <dgm:spPr/>
      <dgm:t>
        <a:bodyPr/>
        <a:lstStyle/>
        <a:p>
          <a:endParaRPr lang="en-US"/>
        </a:p>
      </dgm:t>
    </dgm:pt>
    <dgm:pt modelId="{C377F685-18C6-4152-8248-0223E3F4A84D}" type="sibTrans" cxnId="{D54C2C16-5E5C-452D-9300-A2C370C959DB}">
      <dgm:prSet/>
      <dgm:spPr/>
      <dgm:t>
        <a:bodyPr/>
        <a:lstStyle/>
        <a:p>
          <a:endParaRPr lang="en-US"/>
        </a:p>
      </dgm:t>
    </dgm:pt>
    <dgm:pt modelId="{0CE32127-7412-5E49-8DC5-F98CC6CCC076}" type="pres">
      <dgm:prSet presAssocID="{6F66B565-0961-4076-AAAA-6D9062B06116}" presName="linear" presStyleCnt="0">
        <dgm:presLayoutVars>
          <dgm:animLvl val="lvl"/>
          <dgm:resizeHandles val="exact"/>
        </dgm:presLayoutVars>
      </dgm:prSet>
      <dgm:spPr/>
    </dgm:pt>
    <dgm:pt modelId="{896DDD37-50DE-3444-BE60-F8A06F409458}" type="pres">
      <dgm:prSet presAssocID="{2DEDCDCE-1C44-4E55-B30A-BFDCB1504A21}" presName="parentText" presStyleLbl="node1" presStyleIdx="0" presStyleCnt="4">
        <dgm:presLayoutVars>
          <dgm:chMax val="0"/>
          <dgm:bulletEnabled val="1"/>
        </dgm:presLayoutVars>
      </dgm:prSet>
      <dgm:spPr/>
    </dgm:pt>
    <dgm:pt modelId="{85F3B793-02F3-1448-A071-04687BDF2805}" type="pres">
      <dgm:prSet presAssocID="{C022292B-455C-4E01-9452-8732859227F0}" presName="spacer" presStyleCnt="0"/>
      <dgm:spPr/>
    </dgm:pt>
    <dgm:pt modelId="{939A16D9-E21B-5943-8B8E-01F7D7C3C181}" type="pres">
      <dgm:prSet presAssocID="{369470BE-B978-494B-AAA6-CB38E276DF65}" presName="parentText" presStyleLbl="node1" presStyleIdx="1" presStyleCnt="4">
        <dgm:presLayoutVars>
          <dgm:chMax val="0"/>
          <dgm:bulletEnabled val="1"/>
        </dgm:presLayoutVars>
      </dgm:prSet>
      <dgm:spPr/>
    </dgm:pt>
    <dgm:pt modelId="{4B653B73-E3AE-D44F-B1B4-30EAC1804C6C}" type="pres">
      <dgm:prSet presAssocID="{BE189963-0272-4220-818D-7DA13309A03E}" presName="spacer" presStyleCnt="0"/>
      <dgm:spPr/>
    </dgm:pt>
    <dgm:pt modelId="{B99DF3A2-DB80-3A41-A6FC-7E1E66D64041}" type="pres">
      <dgm:prSet presAssocID="{74FAB0D3-F28C-4AB2-9FF1-4DC0BB6572A5}" presName="parentText" presStyleLbl="node1" presStyleIdx="2" presStyleCnt="4">
        <dgm:presLayoutVars>
          <dgm:chMax val="0"/>
          <dgm:bulletEnabled val="1"/>
        </dgm:presLayoutVars>
      </dgm:prSet>
      <dgm:spPr/>
    </dgm:pt>
    <dgm:pt modelId="{6998236B-85C6-544F-9F14-4A5963B2F691}" type="pres">
      <dgm:prSet presAssocID="{1CE6A27A-9053-44CB-A427-63652B13F9E2}" presName="spacer" presStyleCnt="0"/>
      <dgm:spPr/>
    </dgm:pt>
    <dgm:pt modelId="{1F7EF4C8-65D0-5C42-9F5F-5DEE03AD538B}" type="pres">
      <dgm:prSet presAssocID="{E99F6AAC-51CD-4EE0-80DF-3EB26DDA84AC}" presName="parentText" presStyleLbl="node1" presStyleIdx="3" presStyleCnt="4">
        <dgm:presLayoutVars>
          <dgm:chMax val="0"/>
          <dgm:bulletEnabled val="1"/>
        </dgm:presLayoutVars>
      </dgm:prSet>
      <dgm:spPr/>
    </dgm:pt>
  </dgm:ptLst>
  <dgm:cxnLst>
    <dgm:cxn modelId="{689B5810-B47A-495E-9764-040D6A5DC5B2}" srcId="{6F66B565-0961-4076-AAAA-6D9062B06116}" destId="{74FAB0D3-F28C-4AB2-9FF1-4DC0BB6572A5}" srcOrd="2" destOrd="0" parTransId="{8A06A904-FBDE-4152-9290-E350F1ADF763}" sibTransId="{1CE6A27A-9053-44CB-A427-63652B13F9E2}"/>
    <dgm:cxn modelId="{D54C2C16-5E5C-452D-9300-A2C370C959DB}" srcId="{6F66B565-0961-4076-AAAA-6D9062B06116}" destId="{E99F6AAC-51CD-4EE0-80DF-3EB26DDA84AC}" srcOrd="3" destOrd="0" parTransId="{0311EEE3-5F86-4699-B25C-874647F1B92F}" sibTransId="{C377F685-18C6-4152-8248-0223E3F4A84D}"/>
    <dgm:cxn modelId="{90772A27-BA83-4B53-AD22-E6F42D6158CD}" srcId="{6F66B565-0961-4076-AAAA-6D9062B06116}" destId="{369470BE-B978-494B-AAA6-CB38E276DF65}" srcOrd="1" destOrd="0" parTransId="{C4C5312E-EEC6-4690-8DCC-040A82D1A5E4}" sibTransId="{BE189963-0272-4220-818D-7DA13309A03E}"/>
    <dgm:cxn modelId="{007EEA6F-1754-3B4E-9481-8C3C6A8F77AA}" type="presOf" srcId="{2DEDCDCE-1C44-4E55-B30A-BFDCB1504A21}" destId="{896DDD37-50DE-3444-BE60-F8A06F409458}" srcOrd="0" destOrd="0" presId="urn:microsoft.com/office/officeart/2005/8/layout/vList2"/>
    <dgm:cxn modelId="{861AC385-72C5-434B-AB17-AC34B2640318}" type="presOf" srcId="{74FAB0D3-F28C-4AB2-9FF1-4DC0BB6572A5}" destId="{B99DF3A2-DB80-3A41-A6FC-7E1E66D64041}" srcOrd="0" destOrd="0" presId="urn:microsoft.com/office/officeart/2005/8/layout/vList2"/>
    <dgm:cxn modelId="{8859CA87-5DBB-E741-B0C6-57B20851DBCC}" type="presOf" srcId="{E99F6AAC-51CD-4EE0-80DF-3EB26DDA84AC}" destId="{1F7EF4C8-65D0-5C42-9F5F-5DEE03AD538B}" srcOrd="0" destOrd="0" presId="urn:microsoft.com/office/officeart/2005/8/layout/vList2"/>
    <dgm:cxn modelId="{F71235A2-6E45-DA47-B799-A16E373AA008}" type="presOf" srcId="{369470BE-B978-494B-AAA6-CB38E276DF65}" destId="{939A16D9-E21B-5943-8B8E-01F7D7C3C181}" srcOrd="0" destOrd="0" presId="urn:microsoft.com/office/officeart/2005/8/layout/vList2"/>
    <dgm:cxn modelId="{2151CCB9-6B2B-BE45-B2F1-2DB296B826B9}" type="presOf" srcId="{6F66B565-0961-4076-AAAA-6D9062B06116}" destId="{0CE32127-7412-5E49-8DC5-F98CC6CCC076}" srcOrd="0" destOrd="0" presId="urn:microsoft.com/office/officeart/2005/8/layout/vList2"/>
    <dgm:cxn modelId="{AC8294D7-ECE8-4139-9DF6-395A7C7CB28F}" srcId="{6F66B565-0961-4076-AAAA-6D9062B06116}" destId="{2DEDCDCE-1C44-4E55-B30A-BFDCB1504A21}" srcOrd="0" destOrd="0" parTransId="{5B8ACE2D-B74F-432D-AD90-B14826D7A6A2}" sibTransId="{C022292B-455C-4E01-9452-8732859227F0}"/>
    <dgm:cxn modelId="{0A8544BF-AD10-944F-ADD0-7499ED3AC1CB}" type="presParOf" srcId="{0CE32127-7412-5E49-8DC5-F98CC6CCC076}" destId="{896DDD37-50DE-3444-BE60-F8A06F409458}" srcOrd="0" destOrd="0" presId="urn:microsoft.com/office/officeart/2005/8/layout/vList2"/>
    <dgm:cxn modelId="{23C51494-AE30-5343-BF31-B11480E3A45F}" type="presParOf" srcId="{0CE32127-7412-5E49-8DC5-F98CC6CCC076}" destId="{85F3B793-02F3-1448-A071-04687BDF2805}" srcOrd="1" destOrd="0" presId="urn:microsoft.com/office/officeart/2005/8/layout/vList2"/>
    <dgm:cxn modelId="{050BDFFE-379B-484A-89B4-E4903B537375}" type="presParOf" srcId="{0CE32127-7412-5E49-8DC5-F98CC6CCC076}" destId="{939A16D9-E21B-5943-8B8E-01F7D7C3C181}" srcOrd="2" destOrd="0" presId="urn:microsoft.com/office/officeart/2005/8/layout/vList2"/>
    <dgm:cxn modelId="{2ABD84A0-3601-2342-A93C-48246C157147}" type="presParOf" srcId="{0CE32127-7412-5E49-8DC5-F98CC6CCC076}" destId="{4B653B73-E3AE-D44F-B1B4-30EAC1804C6C}" srcOrd="3" destOrd="0" presId="urn:microsoft.com/office/officeart/2005/8/layout/vList2"/>
    <dgm:cxn modelId="{2BB810D6-761D-FD42-9519-A96CAA545717}" type="presParOf" srcId="{0CE32127-7412-5E49-8DC5-F98CC6CCC076}" destId="{B99DF3A2-DB80-3A41-A6FC-7E1E66D64041}" srcOrd="4" destOrd="0" presId="urn:microsoft.com/office/officeart/2005/8/layout/vList2"/>
    <dgm:cxn modelId="{B0FE5A16-D6D8-6C4C-B21C-1EDC3B43D34B}" type="presParOf" srcId="{0CE32127-7412-5E49-8DC5-F98CC6CCC076}" destId="{6998236B-85C6-544F-9F14-4A5963B2F691}" srcOrd="5" destOrd="0" presId="urn:microsoft.com/office/officeart/2005/8/layout/vList2"/>
    <dgm:cxn modelId="{231ED619-DB01-4D42-A50A-F1382AB5E4C0}" type="presParOf" srcId="{0CE32127-7412-5E49-8DC5-F98CC6CCC076}" destId="{1F7EF4C8-65D0-5C42-9F5F-5DEE03AD538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66B565-0961-4076-AAAA-6D9062B0611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DEDCDCE-1C44-4E55-B30A-BFDCB1504A21}">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r>
            <a:rPr lang="en-GB" dirty="0"/>
            <a:t>Staff Plus Roles and Archetypes</a:t>
          </a:r>
          <a:endParaRPr lang="en-US" dirty="0"/>
        </a:p>
      </dgm:t>
    </dgm:pt>
    <dgm:pt modelId="{5B8ACE2D-B74F-432D-AD90-B14826D7A6A2}" type="parTrans" cxnId="{AC8294D7-ECE8-4139-9DF6-395A7C7CB28F}">
      <dgm:prSet/>
      <dgm:spPr/>
      <dgm:t>
        <a:bodyPr/>
        <a:lstStyle/>
        <a:p>
          <a:endParaRPr lang="en-US"/>
        </a:p>
      </dgm:t>
    </dgm:pt>
    <dgm:pt modelId="{C022292B-455C-4E01-9452-8732859227F0}" type="sibTrans" cxnId="{AC8294D7-ECE8-4139-9DF6-395A7C7CB28F}">
      <dgm:prSet/>
      <dgm:spPr/>
      <dgm:t>
        <a:bodyPr/>
        <a:lstStyle/>
        <a:p>
          <a:endParaRPr lang="en-US"/>
        </a:p>
      </dgm:t>
    </dgm:pt>
    <dgm:pt modelId="{369470BE-B978-494B-AAA6-CB38E276DF65}">
      <dgm:prSet/>
      <dgm:spPr>
        <a:gradFill rotWithShape="0">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dgm:spPr>
      <dgm:t>
        <a:bodyPr/>
        <a:lstStyle/>
        <a:p>
          <a:r>
            <a:rPr lang="en-GB"/>
            <a:t>Moving Beyond Code</a:t>
          </a:r>
          <a:endParaRPr lang="en-US"/>
        </a:p>
      </dgm:t>
    </dgm:pt>
    <dgm:pt modelId="{C4C5312E-EEC6-4690-8DCC-040A82D1A5E4}" type="parTrans" cxnId="{90772A27-BA83-4B53-AD22-E6F42D6158CD}">
      <dgm:prSet/>
      <dgm:spPr/>
      <dgm:t>
        <a:bodyPr/>
        <a:lstStyle/>
        <a:p>
          <a:endParaRPr lang="en-US"/>
        </a:p>
      </dgm:t>
    </dgm:pt>
    <dgm:pt modelId="{BE189963-0272-4220-818D-7DA13309A03E}" type="sibTrans" cxnId="{90772A27-BA83-4B53-AD22-E6F42D6158CD}">
      <dgm:prSet/>
      <dgm:spPr/>
      <dgm:t>
        <a:bodyPr/>
        <a:lstStyle/>
        <a:p>
          <a:endParaRPr lang="en-US"/>
        </a:p>
      </dgm:t>
    </dgm:pt>
    <dgm:pt modelId="{74FAB0D3-F28C-4AB2-9FF1-4DC0BB6572A5}">
      <dgm:prSet/>
      <dgm:spPr>
        <a:gradFill rotWithShape="0">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dgm:spPr>
      <dgm:t>
        <a:bodyPr/>
        <a:lstStyle/>
        <a:p>
          <a:r>
            <a:rPr lang="en-GB"/>
            <a:t>Technical Leadership</a:t>
          </a:r>
          <a:endParaRPr lang="en-US"/>
        </a:p>
      </dgm:t>
    </dgm:pt>
    <dgm:pt modelId="{8A06A904-FBDE-4152-9290-E350F1ADF763}" type="parTrans" cxnId="{689B5810-B47A-495E-9764-040D6A5DC5B2}">
      <dgm:prSet/>
      <dgm:spPr/>
      <dgm:t>
        <a:bodyPr/>
        <a:lstStyle/>
        <a:p>
          <a:endParaRPr lang="en-US"/>
        </a:p>
      </dgm:t>
    </dgm:pt>
    <dgm:pt modelId="{1CE6A27A-9053-44CB-A427-63652B13F9E2}" type="sibTrans" cxnId="{689B5810-B47A-495E-9764-040D6A5DC5B2}">
      <dgm:prSet/>
      <dgm:spPr/>
      <dgm:t>
        <a:bodyPr/>
        <a:lstStyle/>
        <a:p>
          <a:endParaRPr lang="en-US"/>
        </a:p>
      </dgm:t>
    </dgm:pt>
    <dgm:pt modelId="{E99F6AAC-51CD-4EE0-80DF-3EB26DDA84AC}">
      <dgm:prSet/>
      <dgm:spPr>
        <a:gradFill rotWithShape="0">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dgm:spPr>
      <dgm:t>
        <a:bodyPr/>
        <a:lstStyle/>
        <a:p>
          <a:r>
            <a:rPr lang="en-GB"/>
            <a:t>Work on What Matters </a:t>
          </a:r>
          <a:endParaRPr lang="en-US"/>
        </a:p>
      </dgm:t>
    </dgm:pt>
    <dgm:pt modelId="{0311EEE3-5F86-4699-B25C-874647F1B92F}" type="parTrans" cxnId="{D54C2C16-5E5C-452D-9300-A2C370C959DB}">
      <dgm:prSet/>
      <dgm:spPr/>
      <dgm:t>
        <a:bodyPr/>
        <a:lstStyle/>
        <a:p>
          <a:endParaRPr lang="en-US"/>
        </a:p>
      </dgm:t>
    </dgm:pt>
    <dgm:pt modelId="{C377F685-18C6-4152-8248-0223E3F4A84D}" type="sibTrans" cxnId="{D54C2C16-5E5C-452D-9300-A2C370C959DB}">
      <dgm:prSet/>
      <dgm:spPr/>
      <dgm:t>
        <a:bodyPr/>
        <a:lstStyle/>
        <a:p>
          <a:endParaRPr lang="en-US"/>
        </a:p>
      </dgm:t>
    </dgm:pt>
    <dgm:pt modelId="{0CE32127-7412-5E49-8DC5-F98CC6CCC076}" type="pres">
      <dgm:prSet presAssocID="{6F66B565-0961-4076-AAAA-6D9062B06116}" presName="linear" presStyleCnt="0">
        <dgm:presLayoutVars>
          <dgm:animLvl val="lvl"/>
          <dgm:resizeHandles val="exact"/>
        </dgm:presLayoutVars>
      </dgm:prSet>
      <dgm:spPr/>
    </dgm:pt>
    <dgm:pt modelId="{896DDD37-50DE-3444-BE60-F8A06F409458}" type="pres">
      <dgm:prSet presAssocID="{2DEDCDCE-1C44-4E55-B30A-BFDCB1504A21}" presName="parentText" presStyleLbl="node1" presStyleIdx="0" presStyleCnt="4">
        <dgm:presLayoutVars>
          <dgm:chMax val="0"/>
          <dgm:bulletEnabled val="1"/>
        </dgm:presLayoutVars>
      </dgm:prSet>
      <dgm:spPr/>
    </dgm:pt>
    <dgm:pt modelId="{85F3B793-02F3-1448-A071-04687BDF2805}" type="pres">
      <dgm:prSet presAssocID="{C022292B-455C-4E01-9452-8732859227F0}" presName="spacer" presStyleCnt="0"/>
      <dgm:spPr/>
    </dgm:pt>
    <dgm:pt modelId="{939A16D9-E21B-5943-8B8E-01F7D7C3C181}" type="pres">
      <dgm:prSet presAssocID="{369470BE-B978-494B-AAA6-CB38E276DF65}" presName="parentText" presStyleLbl="node1" presStyleIdx="1" presStyleCnt="4">
        <dgm:presLayoutVars>
          <dgm:chMax val="0"/>
          <dgm:bulletEnabled val="1"/>
        </dgm:presLayoutVars>
      </dgm:prSet>
      <dgm:spPr/>
    </dgm:pt>
    <dgm:pt modelId="{4B653B73-E3AE-D44F-B1B4-30EAC1804C6C}" type="pres">
      <dgm:prSet presAssocID="{BE189963-0272-4220-818D-7DA13309A03E}" presName="spacer" presStyleCnt="0"/>
      <dgm:spPr/>
    </dgm:pt>
    <dgm:pt modelId="{B99DF3A2-DB80-3A41-A6FC-7E1E66D64041}" type="pres">
      <dgm:prSet presAssocID="{74FAB0D3-F28C-4AB2-9FF1-4DC0BB6572A5}" presName="parentText" presStyleLbl="node1" presStyleIdx="2" presStyleCnt="4">
        <dgm:presLayoutVars>
          <dgm:chMax val="0"/>
          <dgm:bulletEnabled val="1"/>
        </dgm:presLayoutVars>
      </dgm:prSet>
      <dgm:spPr/>
    </dgm:pt>
    <dgm:pt modelId="{6998236B-85C6-544F-9F14-4A5963B2F691}" type="pres">
      <dgm:prSet presAssocID="{1CE6A27A-9053-44CB-A427-63652B13F9E2}" presName="spacer" presStyleCnt="0"/>
      <dgm:spPr/>
    </dgm:pt>
    <dgm:pt modelId="{1F7EF4C8-65D0-5C42-9F5F-5DEE03AD538B}" type="pres">
      <dgm:prSet presAssocID="{E99F6AAC-51CD-4EE0-80DF-3EB26DDA84AC}" presName="parentText" presStyleLbl="node1" presStyleIdx="3" presStyleCnt="4">
        <dgm:presLayoutVars>
          <dgm:chMax val="0"/>
          <dgm:bulletEnabled val="1"/>
        </dgm:presLayoutVars>
      </dgm:prSet>
      <dgm:spPr/>
    </dgm:pt>
  </dgm:ptLst>
  <dgm:cxnLst>
    <dgm:cxn modelId="{689B5810-B47A-495E-9764-040D6A5DC5B2}" srcId="{6F66B565-0961-4076-AAAA-6D9062B06116}" destId="{74FAB0D3-F28C-4AB2-9FF1-4DC0BB6572A5}" srcOrd="2" destOrd="0" parTransId="{8A06A904-FBDE-4152-9290-E350F1ADF763}" sibTransId="{1CE6A27A-9053-44CB-A427-63652B13F9E2}"/>
    <dgm:cxn modelId="{D54C2C16-5E5C-452D-9300-A2C370C959DB}" srcId="{6F66B565-0961-4076-AAAA-6D9062B06116}" destId="{E99F6AAC-51CD-4EE0-80DF-3EB26DDA84AC}" srcOrd="3" destOrd="0" parTransId="{0311EEE3-5F86-4699-B25C-874647F1B92F}" sibTransId="{C377F685-18C6-4152-8248-0223E3F4A84D}"/>
    <dgm:cxn modelId="{90772A27-BA83-4B53-AD22-E6F42D6158CD}" srcId="{6F66B565-0961-4076-AAAA-6D9062B06116}" destId="{369470BE-B978-494B-AAA6-CB38E276DF65}" srcOrd="1" destOrd="0" parTransId="{C4C5312E-EEC6-4690-8DCC-040A82D1A5E4}" sibTransId="{BE189963-0272-4220-818D-7DA13309A03E}"/>
    <dgm:cxn modelId="{007EEA6F-1754-3B4E-9481-8C3C6A8F77AA}" type="presOf" srcId="{2DEDCDCE-1C44-4E55-B30A-BFDCB1504A21}" destId="{896DDD37-50DE-3444-BE60-F8A06F409458}" srcOrd="0" destOrd="0" presId="urn:microsoft.com/office/officeart/2005/8/layout/vList2"/>
    <dgm:cxn modelId="{861AC385-72C5-434B-AB17-AC34B2640318}" type="presOf" srcId="{74FAB0D3-F28C-4AB2-9FF1-4DC0BB6572A5}" destId="{B99DF3A2-DB80-3A41-A6FC-7E1E66D64041}" srcOrd="0" destOrd="0" presId="urn:microsoft.com/office/officeart/2005/8/layout/vList2"/>
    <dgm:cxn modelId="{8859CA87-5DBB-E741-B0C6-57B20851DBCC}" type="presOf" srcId="{E99F6AAC-51CD-4EE0-80DF-3EB26DDA84AC}" destId="{1F7EF4C8-65D0-5C42-9F5F-5DEE03AD538B}" srcOrd="0" destOrd="0" presId="urn:microsoft.com/office/officeart/2005/8/layout/vList2"/>
    <dgm:cxn modelId="{F71235A2-6E45-DA47-B799-A16E373AA008}" type="presOf" srcId="{369470BE-B978-494B-AAA6-CB38E276DF65}" destId="{939A16D9-E21B-5943-8B8E-01F7D7C3C181}" srcOrd="0" destOrd="0" presId="urn:microsoft.com/office/officeart/2005/8/layout/vList2"/>
    <dgm:cxn modelId="{2151CCB9-6B2B-BE45-B2F1-2DB296B826B9}" type="presOf" srcId="{6F66B565-0961-4076-AAAA-6D9062B06116}" destId="{0CE32127-7412-5E49-8DC5-F98CC6CCC076}" srcOrd="0" destOrd="0" presId="urn:microsoft.com/office/officeart/2005/8/layout/vList2"/>
    <dgm:cxn modelId="{AC8294D7-ECE8-4139-9DF6-395A7C7CB28F}" srcId="{6F66B565-0961-4076-AAAA-6D9062B06116}" destId="{2DEDCDCE-1C44-4E55-B30A-BFDCB1504A21}" srcOrd="0" destOrd="0" parTransId="{5B8ACE2D-B74F-432D-AD90-B14826D7A6A2}" sibTransId="{C022292B-455C-4E01-9452-8732859227F0}"/>
    <dgm:cxn modelId="{0A8544BF-AD10-944F-ADD0-7499ED3AC1CB}" type="presParOf" srcId="{0CE32127-7412-5E49-8DC5-F98CC6CCC076}" destId="{896DDD37-50DE-3444-BE60-F8A06F409458}" srcOrd="0" destOrd="0" presId="urn:microsoft.com/office/officeart/2005/8/layout/vList2"/>
    <dgm:cxn modelId="{23C51494-AE30-5343-BF31-B11480E3A45F}" type="presParOf" srcId="{0CE32127-7412-5E49-8DC5-F98CC6CCC076}" destId="{85F3B793-02F3-1448-A071-04687BDF2805}" srcOrd="1" destOrd="0" presId="urn:microsoft.com/office/officeart/2005/8/layout/vList2"/>
    <dgm:cxn modelId="{050BDFFE-379B-484A-89B4-E4903B537375}" type="presParOf" srcId="{0CE32127-7412-5E49-8DC5-F98CC6CCC076}" destId="{939A16D9-E21B-5943-8B8E-01F7D7C3C181}" srcOrd="2" destOrd="0" presId="urn:microsoft.com/office/officeart/2005/8/layout/vList2"/>
    <dgm:cxn modelId="{2ABD84A0-3601-2342-A93C-48246C157147}" type="presParOf" srcId="{0CE32127-7412-5E49-8DC5-F98CC6CCC076}" destId="{4B653B73-E3AE-D44F-B1B4-30EAC1804C6C}" srcOrd="3" destOrd="0" presId="urn:microsoft.com/office/officeart/2005/8/layout/vList2"/>
    <dgm:cxn modelId="{2BB810D6-761D-FD42-9519-A96CAA545717}" type="presParOf" srcId="{0CE32127-7412-5E49-8DC5-F98CC6CCC076}" destId="{B99DF3A2-DB80-3A41-A6FC-7E1E66D64041}" srcOrd="4" destOrd="0" presId="urn:microsoft.com/office/officeart/2005/8/layout/vList2"/>
    <dgm:cxn modelId="{B0FE5A16-D6D8-6C4C-B21C-1EDC3B43D34B}" type="presParOf" srcId="{0CE32127-7412-5E49-8DC5-F98CC6CCC076}" destId="{6998236B-85C6-544F-9F14-4A5963B2F691}" srcOrd="5" destOrd="0" presId="urn:microsoft.com/office/officeart/2005/8/layout/vList2"/>
    <dgm:cxn modelId="{231ED619-DB01-4D42-A50A-F1382AB5E4C0}" type="presParOf" srcId="{0CE32127-7412-5E49-8DC5-F98CC6CCC076}" destId="{1F7EF4C8-65D0-5C42-9F5F-5DEE03AD538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66B565-0961-4076-AAAA-6D9062B0611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DEDCDCE-1C44-4E55-B30A-BFDCB1504A21}">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r>
            <a:rPr lang="en-GB" dirty="0"/>
            <a:t>Staff Plus Roles and Archetypes</a:t>
          </a:r>
          <a:endParaRPr lang="en-US" dirty="0"/>
        </a:p>
      </dgm:t>
    </dgm:pt>
    <dgm:pt modelId="{5B8ACE2D-B74F-432D-AD90-B14826D7A6A2}" type="parTrans" cxnId="{AC8294D7-ECE8-4139-9DF6-395A7C7CB28F}">
      <dgm:prSet/>
      <dgm:spPr/>
      <dgm:t>
        <a:bodyPr/>
        <a:lstStyle/>
        <a:p>
          <a:endParaRPr lang="en-US"/>
        </a:p>
      </dgm:t>
    </dgm:pt>
    <dgm:pt modelId="{C022292B-455C-4E01-9452-8732859227F0}" type="sibTrans" cxnId="{AC8294D7-ECE8-4139-9DF6-395A7C7CB28F}">
      <dgm:prSet/>
      <dgm:spPr/>
      <dgm:t>
        <a:bodyPr/>
        <a:lstStyle/>
        <a:p>
          <a:endParaRPr lang="en-US"/>
        </a:p>
      </dgm:t>
    </dgm:pt>
    <dgm:pt modelId="{369470BE-B978-494B-AAA6-CB38E276DF65}">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r>
            <a:rPr lang="en-GB"/>
            <a:t>Moving Beyond Code</a:t>
          </a:r>
          <a:endParaRPr lang="en-US"/>
        </a:p>
      </dgm:t>
    </dgm:pt>
    <dgm:pt modelId="{C4C5312E-EEC6-4690-8DCC-040A82D1A5E4}" type="parTrans" cxnId="{90772A27-BA83-4B53-AD22-E6F42D6158CD}">
      <dgm:prSet/>
      <dgm:spPr/>
      <dgm:t>
        <a:bodyPr/>
        <a:lstStyle/>
        <a:p>
          <a:endParaRPr lang="en-US"/>
        </a:p>
      </dgm:t>
    </dgm:pt>
    <dgm:pt modelId="{BE189963-0272-4220-818D-7DA13309A03E}" type="sibTrans" cxnId="{90772A27-BA83-4B53-AD22-E6F42D6158CD}">
      <dgm:prSet/>
      <dgm:spPr/>
      <dgm:t>
        <a:bodyPr/>
        <a:lstStyle/>
        <a:p>
          <a:endParaRPr lang="en-US"/>
        </a:p>
      </dgm:t>
    </dgm:pt>
    <dgm:pt modelId="{74FAB0D3-F28C-4AB2-9FF1-4DC0BB6572A5}">
      <dgm:prSet/>
      <dgm:spPr>
        <a:gradFill rotWithShape="0">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dgm:spPr>
      <dgm:t>
        <a:bodyPr/>
        <a:lstStyle/>
        <a:p>
          <a:r>
            <a:rPr lang="en-GB"/>
            <a:t>Technical Leadership</a:t>
          </a:r>
          <a:endParaRPr lang="en-US"/>
        </a:p>
      </dgm:t>
    </dgm:pt>
    <dgm:pt modelId="{8A06A904-FBDE-4152-9290-E350F1ADF763}" type="parTrans" cxnId="{689B5810-B47A-495E-9764-040D6A5DC5B2}">
      <dgm:prSet/>
      <dgm:spPr/>
      <dgm:t>
        <a:bodyPr/>
        <a:lstStyle/>
        <a:p>
          <a:endParaRPr lang="en-US"/>
        </a:p>
      </dgm:t>
    </dgm:pt>
    <dgm:pt modelId="{1CE6A27A-9053-44CB-A427-63652B13F9E2}" type="sibTrans" cxnId="{689B5810-B47A-495E-9764-040D6A5DC5B2}">
      <dgm:prSet/>
      <dgm:spPr/>
      <dgm:t>
        <a:bodyPr/>
        <a:lstStyle/>
        <a:p>
          <a:endParaRPr lang="en-US"/>
        </a:p>
      </dgm:t>
    </dgm:pt>
    <dgm:pt modelId="{E99F6AAC-51CD-4EE0-80DF-3EB26DDA84AC}">
      <dgm:prSet/>
      <dgm:spPr>
        <a:gradFill rotWithShape="0">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dgm:spPr>
      <dgm:t>
        <a:bodyPr/>
        <a:lstStyle/>
        <a:p>
          <a:r>
            <a:rPr lang="en-GB"/>
            <a:t>Work on What Matters </a:t>
          </a:r>
          <a:endParaRPr lang="en-US"/>
        </a:p>
      </dgm:t>
    </dgm:pt>
    <dgm:pt modelId="{0311EEE3-5F86-4699-B25C-874647F1B92F}" type="parTrans" cxnId="{D54C2C16-5E5C-452D-9300-A2C370C959DB}">
      <dgm:prSet/>
      <dgm:spPr/>
      <dgm:t>
        <a:bodyPr/>
        <a:lstStyle/>
        <a:p>
          <a:endParaRPr lang="en-US"/>
        </a:p>
      </dgm:t>
    </dgm:pt>
    <dgm:pt modelId="{C377F685-18C6-4152-8248-0223E3F4A84D}" type="sibTrans" cxnId="{D54C2C16-5E5C-452D-9300-A2C370C959DB}">
      <dgm:prSet/>
      <dgm:spPr/>
      <dgm:t>
        <a:bodyPr/>
        <a:lstStyle/>
        <a:p>
          <a:endParaRPr lang="en-US"/>
        </a:p>
      </dgm:t>
    </dgm:pt>
    <dgm:pt modelId="{0CE32127-7412-5E49-8DC5-F98CC6CCC076}" type="pres">
      <dgm:prSet presAssocID="{6F66B565-0961-4076-AAAA-6D9062B06116}" presName="linear" presStyleCnt="0">
        <dgm:presLayoutVars>
          <dgm:animLvl val="lvl"/>
          <dgm:resizeHandles val="exact"/>
        </dgm:presLayoutVars>
      </dgm:prSet>
      <dgm:spPr/>
    </dgm:pt>
    <dgm:pt modelId="{896DDD37-50DE-3444-BE60-F8A06F409458}" type="pres">
      <dgm:prSet presAssocID="{2DEDCDCE-1C44-4E55-B30A-BFDCB1504A21}" presName="parentText" presStyleLbl="node1" presStyleIdx="0" presStyleCnt="4">
        <dgm:presLayoutVars>
          <dgm:chMax val="0"/>
          <dgm:bulletEnabled val="1"/>
        </dgm:presLayoutVars>
      </dgm:prSet>
      <dgm:spPr/>
    </dgm:pt>
    <dgm:pt modelId="{85F3B793-02F3-1448-A071-04687BDF2805}" type="pres">
      <dgm:prSet presAssocID="{C022292B-455C-4E01-9452-8732859227F0}" presName="spacer" presStyleCnt="0"/>
      <dgm:spPr/>
    </dgm:pt>
    <dgm:pt modelId="{939A16D9-E21B-5943-8B8E-01F7D7C3C181}" type="pres">
      <dgm:prSet presAssocID="{369470BE-B978-494B-AAA6-CB38E276DF65}" presName="parentText" presStyleLbl="node1" presStyleIdx="1" presStyleCnt="4">
        <dgm:presLayoutVars>
          <dgm:chMax val="0"/>
          <dgm:bulletEnabled val="1"/>
        </dgm:presLayoutVars>
      </dgm:prSet>
      <dgm:spPr/>
    </dgm:pt>
    <dgm:pt modelId="{4B653B73-E3AE-D44F-B1B4-30EAC1804C6C}" type="pres">
      <dgm:prSet presAssocID="{BE189963-0272-4220-818D-7DA13309A03E}" presName="spacer" presStyleCnt="0"/>
      <dgm:spPr/>
    </dgm:pt>
    <dgm:pt modelId="{B99DF3A2-DB80-3A41-A6FC-7E1E66D64041}" type="pres">
      <dgm:prSet presAssocID="{74FAB0D3-F28C-4AB2-9FF1-4DC0BB6572A5}" presName="parentText" presStyleLbl="node1" presStyleIdx="2" presStyleCnt="4">
        <dgm:presLayoutVars>
          <dgm:chMax val="0"/>
          <dgm:bulletEnabled val="1"/>
        </dgm:presLayoutVars>
      </dgm:prSet>
      <dgm:spPr/>
    </dgm:pt>
    <dgm:pt modelId="{6998236B-85C6-544F-9F14-4A5963B2F691}" type="pres">
      <dgm:prSet presAssocID="{1CE6A27A-9053-44CB-A427-63652B13F9E2}" presName="spacer" presStyleCnt="0"/>
      <dgm:spPr/>
    </dgm:pt>
    <dgm:pt modelId="{1F7EF4C8-65D0-5C42-9F5F-5DEE03AD538B}" type="pres">
      <dgm:prSet presAssocID="{E99F6AAC-51CD-4EE0-80DF-3EB26DDA84AC}" presName="parentText" presStyleLbl="node1" presStyleIdx="3" presStyleCnt="4">
        <dgm:presLayoutVars>
          <dgm:chMax val="0"/>
          <dgm:bulletEnabled val="1"/>
        </dgm:presLayoutVars>
      </dgm:prSet>
      <dgm:spPr/>
    </dgm:pt>
  </dgm:ptLst>
  <dgm:cxnLst>
    <dgm:cxn modelId="{689B5810-B47A-495E-9764-040D6A5DC5B2}" srcId="{6F66B565-0961-4076-AAAA-6D9062B06116}" destId="{74FAB0D3-F28C-4AB2-9FF1-4DC0BB6572A5}" srcOrd="2" destOrd="0" parTransId="{8A06A904-FBDE-4152-9290-E350F1ADF763}" sibTransId="{1CE6A27A-9053-44CB-A427-63652B13F9E2}"/>
    <dgm:cxn modelId="{D54C2C16-5E5C-452D-9300-A2C370C959DB}" srcId="{6F66B565-0961-4076-AAAA-6D9062B06116}" destId="{E99F6AAC-51CD-4EE0-80DF-3EB26DDA84AC}" srcOrd="3" destOrd="0" parTransId="{0311EEE3-5F86-4699-B25C-874647F1B92F}" sibTransId="{C377F685-18C6-4152-8248-0223E3F4A84D}"/>
    <dgm:cxn modelId="{90772A27-BA83-4B53-AD22-E6F42D6158CD}" srcId="{6F66B565-0961-4076-AAAA-6D9062B06116}" destId="{369470BE-B978-494B-AAA6-CB38E276DF65}" srcOrd="1" destOrd="0" parTransId="{C4C5312E-EEC6-4690-8DCC-040A82D1A5E4}" sibTransId="{BE189963-0272-4220-818D-7DA13309A03E}"/>
    <dgm:cxn modelId="{007EEA6F-1754-3B4E-9481-8C3C6A8F77AA}" type="presOf" srcId="{2DEDCDCE-1C44-4E55-B30A-BFDCB1504A21}" destId="{896DDD37-50DE-3444-BE60-F8A06F409458}" srcOrd="0" destOrd="0" presId="urn:microsoft.com/office/officeart/2005/8/layout/vList2"/>
    <dgm:cxn modelId="{861AC385-72C5-434B-AB17-AC34B2640318}" type="presOf" srcId="{74FAB0D3-F28C-4AB2-9FF1-4DC0BB6572A5}" destId="{B99DF3A2-DB80-3A41-A6FC-7E1E66D64041}" srcOrd="0" destOrd="0" presId="urn:microsoft.com/office/officeart/2005/8/layout/vList2"/>
    <dgm:cxn modelId="{8859CA87-5DBB-E741-B0C6-57B20851DBCC}" type="presOf" srcId="{E99F6AAC-51CD-4EE0-80DF-3EB26DDA84AC}" destId="{1F7EF4C8-65D0-5C42-9F5F-5DEE03AD538B}" srcOrd="0" destOrd="0" presId="urn:microsoft.com/office/officeart/2005/8/layout/vList2"/>
    <dgm:cxn modelId="{F71235A2-6E45-DA47-B799-A16E373AA008}" type="presOf" srcId="{369470BE-B978-494B-AAA6-CB38E276DF65}" destId="{939A16D9-E21B-5943-8B8E-01F7D7C3C181}" srcOrd="0" destOrd="0" presId="urn:microsoft.com/office/officeart/2005/8/layout/vList2"/>
    <dgm:cxn modelId="{2151CCB9-6B2B-BE45-B2F1-2DB296B826B9}" type="presOf" srcId="{6F66B565-0961-4076-AAAA-6D9062B06116}" destId="{0CE32127-7412-5E49-8DC5-F98CC6CCC076}" srcOrd="0" destOrd="0" presId="urn:microsoft.com/office/officeart/2005/8/layout/vList2"/>
    <dgm:cxn modelId="{AC8294D7-ECE8-4139-9DF6-395A7C7CB28F}" srcId="{6F66B565-0961-4076-AAAA-6D9062B06116}" destId="{2DEDCDCE-1C44-4E55-B30A-BFDCB1504A21}" srcOrd="0" destOrd="0" parTransId="{5B8ACE2D-B74F-432D-AD90-B14826D7A6A2}" sibTransId="{C022292B-455C-4E01-9452-8732859227F0}"/>
    <dgm:cxn modelId="{0A8544BF-AD10-944F-ADD0-7499ED3AC1CB}" type="presParOf" srcId="{0CE32127-7412-5E49-8DC5-F98CC6CCC076}" destId="{896DDD37-50DE-3444-BE60-F8A06F409458}" srcOrd="0" destOrd="0" presId="urn:microsoft.com/office/officeart/2005/8/layout/vList2"/>
    <dgm:cxn modelId="{23C51494-AE30-5343-BF31-B11480E3A45F}" type="presParOf" srcId="{0CE32127-7412-5E49-8DC5-F98CC6CCC076}" destId="{85F3B793-02F3-1448-A071-04687BDF2805}" srcOrd="1" destOrd="0" presId="urn:microsoft.com/office/officeart/2005/8/layout/vList2"/>
    <dgm:cxn modelId="{050BDFFE-379B-484A-89B4-E4903B537375}" type="presParOf" srcId="{0CE32127-7412-5E49-8DC5-F98CC6CCC076}" destId="{939A16D9-E21B-5943-8B8E-01F7D7C3C181}" srcOrd="2" destOrd="0" presId="urn:microsoft.com/office/officeart/2005/8/layout/vList2"/>
    <dgm:cxn modelId="{2ABD84A0-3601-2342-A93C-48246C157147}" type="presParOf" srcId="{0CE32127-7412-5E49-8DC5-F98CC6CCC076}" destId="{4B653B73-E3AE-D44F-B1B4-30EAC1804C6C}" srcOrd="3" destOrd="0" presId="urn:microsoft.com/office/officeart/2005/8/layout/vList2"/>
    <dgm:cxn modelId="{2BB810D6-761D-FD42-9519-A96CAA545717}" type="presParOf" srcId="{0CE32127-7412-5E49-8DC5-F98CC6CCC076}" destId="{B99DF3A2-DB80-3A41-A6FC-7E1E66D64041}" srcOrd="4" destOrd="0" presId="urn:microsoft.com/office/officeart/2005/8/layout/vList2"/>
    <dgm:cxn modelId="{B0FE5A16-D6D8-6C4C-B21C-1EDC3B43D34B}" type="presParOf" srcId="{0CE32127-7412-5E49-8DC5-F98CC6CCC076}" destId="{6998236B-85C6-544F-9F14-4A5963B2F691}" srcOrd="5" destOrd="0" presId="urn:microsoft.com/office/officeart/2005/8/layout/vList2"/>
    <dgm:cxn modelId="{231ED619-DB01-4D42-A50A-F1382AB5E4C0}" type="presParOf" srcId="{0CE32127-7412-5E49-8DC5-F98CC6CCC076}" destId="{1F7EF4C8-65D0-5C42-9F5F-5DEE03AD538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66B565-0961-4076-AAAA-6D9062B0611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DEDCDCE-1C44-4E55-B30A-BFDCB1504A21}">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r>
            <a:rPr lang="en-GB" dirty="0"/>
            <a:t>Staff Plus Roles and Archetypes</a:t>
          </a:r>
          <a:endParaRPr lang="en-US" dirty="0"/>
        </a:p>
      </dgm:t>
    </dgm:pt>
    <dgm:pt modelId="{5B8ACE2D-B74F-432D-AD90-B14826D7A6A2}" type="parTrans" cxnId="{AC8294D7-ECE8-4139-9DF6-395A7C7CB28F}">
      <dgm:prSet/>
      <dgm:spPr/>
      <dgm:t>
        <a:bodyPr/>
        <a:lstStyle/>
        <a:p>
          <a:endParaRPr lang="en-US"/>
        </a:p>
      </dgm:t>
    </dgm:pt>
    <dgm:pt modelId="{C022292B-455C-4E01-9452-8732859227F0}" type="sibTrans" cxnId="{AC8294D7-ECE8-4139-9DF6-395A7C7CB28F}">
      <dgm:prSet/>
      <dgm:spPr/>
      <dgm:t>
        <a:bodyPr/>
        <a:lstStyle/>
        <a:p>
          <a:endParaRPr lang="en-US"/>
        </a:p>
      </dgm:t>
    </dgm:pt>
    <dgm:pt modelId="{369470BE-B978-494B-AAA6-CB38E276DF65}">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r>
            <a:rPr lang="en-GB"/>
            <a:t>Moving Beyond Code</a:t>
          </a:r>
          <a:endParaRPr lang="en-US"/>
        </a:p>
      </dgm:t>
    </dgm:pt>
    <dgm:pt modelId="{C4C5312E-EEC6-4690-8DCC-040A82D1A5E4}" type="parTrans" cxnId="{90772A27-BA83-4B53-AD22-E6F42D6158CD}">
      <dgm:prSet/>
      <dgm:spPr/>
      <dgm:t>
        <a:bodyPr/>
        <a:lstStyle/>
        <a:p>
          <a:endParaRPr lang="en-US"/>
        </a:p>
      </dgm:t>
    </dgm:pt>
    <dgm:pt modelId="{BE189963-0272-4220-818D-7DA13309A03E}" type="sibTrans" cxnId="{90772A27-BA83-4B53-AD22-E6F42D6158CD}">
      <dgm:prSet/>
      <dgm:spPr/>
      <dgm:t>
        <a:bodyPr/>
        <a:lstStyle/>
        <a:p>
          <a:endParaRPr lang="en-US"/>
        </a:p>
      </dgm:t>
    </dgm:pt>
    <dgm:pt modelId="{74FAB0D3-F28C-4AB2-9FF1-4DC0BB6572A5}">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r>
            <a:rPr lang="en-GB"/>
            <a:t>Technical Leadership</a:t>
          </a:r>
          <a:endParaRPr lang="en-US"/>
        </a:p>
      </dgm:t>
    </dgm:pt>
    <dgm:pt modelId="{8A06A904-FBDE-4152-9290-E350F1ADF763}" type="parTrans" cxnId="{689B5810-B47A-495E-9764-040D6A5DC5B2}">
      <dgm:prSet/>
      <dgm:spPr/>
      <dgm:t>
        <a:bodyPr/>
        <a:lstStyle/>
        <a:p>
          <a:endParaRPr lang="en-US"/>
        </a:p>
      </dgm:t>
    </dgm:pt>
    <dgm:pt modelId="{1CE6A27A-9053-44CB-A427-63652B13F9E2}" type="sibTrans" cxnId="{689B5810-B47A-495E-9764-040D6A5DC5B2}">
      <dgm:prSet/>
      <dgm:spPr/>
      <dgm:t>
        <a:bodyPr/>
        <a:lstStyle/>
        <a:p>
          <a:endParaRPr lang="en-US"/>
        </a:p>
      </dgm:t>
    </dgm:pt>
    <dgm:pt modelId="{E99F6AAC-51CD-4EE0-80DF-3EB26DDA84AC}">
      <dgm:prSet/>
      <dgm:spPr>
        <a:gradFill rotWithShape="0">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dgm:spPr>
      <dgm:t>
        <a:bodyPr/>
        <a:lstStyle/>
        <a:p>
          <a:r>
            <a:rPr lang="en-GB"/>
            <a:t>Work on What Matters </a:t>
          </a:r>
          <a:endParaRPr lang="en-US"/>
        </a:p>
      </dgm:t>
    </dgm:pt>
    <dgm:pt modelId="{0311EEE3-5F86-4699-B25C-874647F1B92F}" type="parTrans" cxnId="{D54C2C16-5E5C-452D-9300-A2C370C959DB}">
      <dgm:prSet/>
      <dgm:spPr/>
      <dgm:t>
        <a:bodyPr/>
        <a:lstStyle/>
        <a:p>
          <a:endParaRPr lang="en-US"/>
        </a:p>
      </dgm:t>
    </dgm:pt>
    <dgm:pt modelId="{C377F685-18C6-4152-8248-0223E3F4A84D}" type="sibTrans" cxnId="{D54C2C16-5E5C-452D-9300-A2C370C959DB}">
      <dgm:prSet/>
      <dgm:spPr/>
      <dgm:t>
        <a:bodyPr/>
        <a:lstStyle/>
        <a:p>
          <a:endParaRPr lang="en-US"/>
        </a:p>
      </dgm:t>
    </dgm:pt>
    <dgm:pt modelId="{0CE32127-7412-5E49-8DC5-F98CC6CCC076}" type="pres">
      <dgm:prSet presAssocID="{6F66B565-0961-4076-AAAA-6D9062B06116}" presName="linear" presStyleCnt="0">
        <dgm:presLayoutVars>
          <dgm:animLvl val="lvl"/>
          <dgm:resizeHandles val="exact"/>
        </dgm:presLayoutVars>
      </dgm:prSet>
      <dgm:spPr/>
    </dgm:pt>
    <dgm:pt modelId="{896DDD37-50DE-3444-BE60-F8A06F409458}" type="pres">
      <dgm:prSet presAssocID="{2DEDCDCE-1C44-4E55-B30A-BFDCB1504A21}" presName="parentText" presStyleLbl="node1" presStyleIdx="0" presStyleCnt="4">
        <dgm:presLayoutVars>
          <dgm:chMax val="0"/>
          <dgm:bulletEnabled val="1"/>
        </dgm:presLayoutVars>
      </dgm:prSet>
      <dgm:spPr/>
    </dgm:pt>
    <dgm:pt modelId="{85F3B793-02F3-1448-A071-04687BDF2805}" type="pres">
      <dgm:prSet presAssocID="{C022292B-455C-4E01-9452-8732859227F0}" presName="spacer" presStyleCnt="0"/>
      <dgm:spPr/>
    </dgm:pt>
    <dgm:pt modelId="{939A16D9-E21B-5943-8B8E-01F7D7C3C181}" type="pres">
      <dgm:prSet presAssocID="{369470BE-B978-494B-AAA6-CB38E276DF65}" presName="parentText" presStyleLbl="node1" presStyleIdx="1" presStyleCnt="4">
        <dgm:presLayoutVars>
          <dgm:chMax val="0"/>
          <dgm:bulletEnabled val="1"/>
        </dgm:presLayoutVars>
      </dgm:prSet>
      <dgm:spPr/>
    </dgm:pt>
    <dgm:pt modelId="{4B653B73-E3AE-D44F-B1B4-30EAC1804C6C}" type="pres">
      <dgm:prSet presAssocID="{BE189963-0272-4220-818D-7DA13309A03E}" presName="spacer" presStyleCnt="0"/>
      <dgm:spPr/>
    </dgm:pt>
    <dgm:pt modelId="{B99DF3A2-DB80-3A41-A6FC-7E1E66D64041}" type="pres">
      <dgm:prSet presAssocID="{74FAB0D3-F28C-4AB2-9FF1-4DC0BB6572A5}" presName="parentText" presStyleLbl="node1" presStyleIdx="2" presStyleCnt="4">
        <dgm:presLayoutVars>
          <dgm:chMax val="0"/>
          <dgm:bulletEnabled val="1"/>
        </dgm:presLayoutVars>
      </dgm:prSet>
      <dgm:spPr/>
    </dgm:pt>
    <dgm:pt modelId="{6998236B-85C6-544F-9F14-4A5963B2F691}" type="pres">
      <dgm:prSet presAssocID="{1CE6A27A-9053-44CB-A427-63652B13F9E2}" presName="spacer" presStyleCnt="0"/>
      <dgm:spPr/>
    </dgm:pt>
    <dgm:pt modelId="{1F7EF4C8-65D0-5C42-9F5F-5DEE03AD538B}" type="pres">
      <dgm:prSet presAssocID="{E99F6AAC-51CD-4EE0-80DF-3EB26DDA84AC}" presName="parentText" presStyleLbl="node1" presStyleIdx="3" presStyleCnt="4">
        <dgm:presLayoutVars>
          <dgm:chMax val="0"/>
          <dgm:bulletEnabled val="1"/>
        </dgm:presLayoutVars>
      </dgm:prSet>
      <dgm:spPr/>
    </dgm:pt>
  </dgm:ptLst>
  <dgm:cxnLst>
    <dgm:cxn modelId="{689B5810-B47A-495E-9764-040D6A5DC5B2}" srcId="{6F66B565-0961-4076-AAAA-6D9062B06116}" destId="{74FAB0D3-F28C-4AB2-9FF1-4DC0BB6572A5}" srcOrd="2" destOrd="0" parTransId="{8A06A904-FBDE-4152-9290-E350F1ADF763}" sibTransId="{1CE6A27A-9053-44CB-A427-63652B13F9E2}"/>
    <dgm:cxn modelId="{D54C2C16-5E5C-452D-9300-A2C370C959DB}" srcId="{6F66B565-0961-4076-AAAA-6D9062B06116}" destId="{E99F6AAC-51CD-4EE0-80DF-3EB26DDA84AC}" srcOrd="3" destOrd="0" parTransId="{0311EEE3-5F86-4699-B25C-874647F1B92F}" sibTransId="{C377F685-18C6-4152-8248-0223E3F4A84D}"/>
    <dgm:cxn modelId="{90772A27-BA83-4B53-AD22-E6F42D6158CD}" srcId="{6F66B565-0961-4076-AAAA-6D9062B06116}" destId="{369470BE-B978-494B-AAA6-CB38E276DF65}" srcOrd="1" destOrd="0" parTransId="{C4C5312E-EEC6-4690-8DCC-040A82D1A5E4}" sibTransId="{BE189963-0272-4220-818D-7DA13309A03E}"/>
    <dgm:cxn modelId="{007EEA6F-1754-3B4E-9481-8C3C6A8F77AA}" type="presOf" srcId="{2DEDCDCE-1C44-4E55-B30A-BFDCB1504A21}" destId="{896DDD37-50DE-3444-BE60-F8A06F409458}" srcOrd="0" destOrd="0" presId="urn:microsoft.com/office/officeart/2005/8/layout/vList2"/>
    <dgm:cxn modelId="{861AC385-72C5-434B-AB17-AC34B2640318}" type="presOf" srcId="{74FAB0D3-F28C-4AB2-9FF1-4DC0BB6572A5}" destId="{B99DF3A2-DB80-3A41-A6FC-7E1E66D64041}" srcOrd="0" destOrd="0" presId="urn:microsoft.com/office/officeart/2005/8/layout/vList2"/>
    <dgm:cxn modelId="{8859CA87-5DBB-E741-B0C6-57B20851DBCC}" type="presOf" srcId="{E99F6AAC-51CD-4EE0-80DF-3EB26DDA84AC}" destId="{1F7EF4C8-65D0-5C42-9F5F-5DEE03AD538B}" srcOrd="0" destOrd="0" presId="urn:microsoft.com/office/officeart/2005/8/layout/vList2"/>
    <dgm:cxn modelId="{F71235A2-6E45-DA47-B799-A16E373AA008}" type="presOf" srcId="{369470BE-B978-494B-AAA6-CB38E276DF65}" destId="{939A16D9-E21B-5943-8B8E-01F7D7C3C181}" srcOrd="0" destOrd="0" presId="urn:microsoft.com/office/officeart/2005/8/layout/vList2"/>
    <dgm:cxn modelId="{2151CCB9-6B2B-BE45-B2F1-2DB296B826B9}" type="presOf" srcId="{6F66B565-0961-4076-AAAA-6D9062B06116}" destId="{0CE32127-7412-5E49-8DC5-F98CC6CCC076}" srcOrd="0" destOrd="0" presId="urn:microsoft.com/office/officeart/2005/8/layout/vList2"/>
    <dgm:cxn modelId="{AC8294D7-ECE8-4139-9DF6-395A7C7CB28F}" srcId="{6F66B565-0961-4076-AAAA-6D9062B06116}" destId="{2DEDCDCE-1C44-4E55-B30A-BFDCB1504A21}" srcOrd="0" destOrd="0" parTransId="{5B8ACE2D-B74F-432D-AD90-B14826D7A6A2}" sibTransId="{C022292B-455C-4E01-9452-8732859227F0}"/>
    <dgm:cxn modelId="{0A8544BF-AD10-944F-ADD0-7499ED3AC1CB}" type="presParOf" srcId="{0CE32127-7412-5E49-8DC5-F98CC6CCC076}" destId="{896DDD37-50DE-3444-BE60-F8A06F409458}" srcOrd="0" destOrd="0" presId="urn:microsoft.com/office/officeart/2005/8/layout/vList2"/>
    <dgm:cxn modelId="{23C51494-AE30-5343-BF31-B11480E3A45F}" type="presParOf" srcId="{0CE32127-7412-5E49-8DC5-F98CC6CCC076}" destId="{85F3B793-02F3-1448-A071-04687BDF2805}" srcOrd="1" destOrd="0" presId="urn:microsoft.com/office/officeart/2005/8/layout/vList2"/>
    <dgm:cxn modelId="{050BDFFE-379B-484A-89B4-E4903B537375}" type="presParOf" srcId="{0CE32127-7412-5E49-8DC5-F98CC6CCC076}" destId="{939A16D9-E21B-5943-8B8E-01F7D7C3C181}" srcOrd="2" destOrd="0" presId="urn:microsoft.com/office/officeart/2005/8/layout/vList2"/>
    <dgm:cxn modelId="{2ABD84A0-3601-2342-A93C-48246C157147}" type="presParOf" srcId="{0CE32127-7412-5E49-8DC5-F98CC6CCC076}" destId="{4B653B73-E3AE-D44F-B1B4-30EAC1804C6C}" srcOrd="3" destOrd="0" presId="urn:microsoft.com/office/officeart/2005/8/layout/vList2"/>
    <dgm:cxn modelId="{2BB810D6-761D-FD42-9519-A96CAA545717}" type="presParOf" srcId="{0CE32127-7412-5E49-8DC5-F98CC6CCC076}" destId="{B99DF3A2-DB80-3A41-A6FC-7E1E66D64041}" srcOrd="4" destOrd="0" presId="urn:microsoft.com/office/officeart/2005/8/layout/vList2"/>
    <dgm:cxn modelId="{B0FE5A16-D6D8-6C4C-B21C-1EDC3B43D34B}" type="presParOf" srcId="{0CE32127-7412-5E49-8DC5-F98CC6CCC076}" destId="{6998236B-85C6-544F-9F14-4A5963B2F691}" srcOrd="5" destOrd="0" presId="urn:microsoft.com/office/officeart/2005/8/layout/vList2"/>
    <dgm:cxn modelId="{231ED619-DB01-4D42-A50A-F1382AB5E4C0}" type="presParOf" srcId="{0CE32127-7412-5E49-8DC5-F98CC6CCC076}" destId="{1F7EF4C8-65D0-5C42-9F5F-5DEE03AD538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F66B565-0961-4076-AAAA-6D9062B0611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DEDCDCE-1C44-4E55-B30A-BFDCB1504A21}">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r>
            <a:rPr lang="en-GB" dirty="0"/>
            <a:t>Staff Plus Roles and Archetypes</a:t>
          </a:r>
          <a:endParaRPr lang="en-US" dirty="0"/>
        </a:p>
      </dgm:t>
    </dgm:pt>
    <dgm:pt modelId="{5B8ACE2D-B74F-432D-AD90-B14826D7A6A2}" type="parTrans" cxnId="{AC8294D7-ECE8-4139-9DF6-395A7C7CB28F}">
      <dgm:prSet/>
      <dgm:spPr/>
      <dgm:t>
        <a:bodyPr/>
        <a:lstStyle/>
        <a:p>
          <a:endParaRPr lang="en-US"/>
        </a:p>
      </dgm:t>
    </dgm:pt>
    <dgm:pt modelId="{C022292B-455C-4E01-9452-8732859227F0}" type="sibTrans" cxnId="{AC8294D7-ECE8-4139-9DF6-395A7C7CB28F}">
      <dgm:prSet/>
      <dgm:spPr/>
      <dgm:t>
        <a:bodyPr/>
        <a:lstStyle/>
        <a:p>
          <a:endParaRPr lang="en-US"/>
        </a:p>
      </dgm:t>
    </dgm:pt>
    <dgm:pt modelId="{369470BE-B978-494B-AAA6-CB38E276DF65}">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r>
            <a:rPr lang="en-GB"/>
            <a:t>Moving Beyond Code</a:t>
          </a:r>
          <a:endParaRPr lang="en-US"/>
        </a:p>
      </dgm:t>
    </dgm:pt>
    <dgm:pt modelId="{C4C5312E-EEC6-4690-8DCC-040A82D1A5E4}" type="parTrans" cxnId="{90772A27-BA83-4B53-AD22-E6F42D6158CD}">
      <dgm:prSet/>
      <dgm:spPr/>
      <dgm:t>
        <a:bodyPr/>
        <a:lstStyle/>
        <a:p>
          <a:endParaRPr lang="en-US"/>
        </a:p>
      </dgm:t>
    </dgm:pt>
    <dgm:pt modelId="{BE189963-0272-4220-818D-7DA13309A03E}" type="sibTrans" cxnId="{90772A27-BA83-4B53-AD22-E6F42D6158CD}">
      <dgm:prSet/>
      <dgm:spPr/>
      <dgm:t>
        <a:bodyPr/>
        <a:lstStyle/>
        <a:p>
          <a:endParaRPr lang="en-US"/>
        </a:p>
      </dgm:t>
    </dgm:pt>
    <dgm:pt modelId="{74FAB0D3-F28C-4AB2-9FF1-4DC0BB6572A5}">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r>
            <a:rPr lang="en-GB"/>
            <a:t>Technical Leadership</a:t>
          </a:r>
          <a:endParaRPr lang="en-US"/>
        </a:p>
      </dgm:t>
    </dgm:pt>
    <dgm:pt modelId="{8A06A904-FBDE-4152-9290-E350F1ADF763}" type="parTrans" cxnId="{689B5810-B47A-495E-9764-040D6A5DC5B2}">
      <dgm:prSet/>
      <dgm:spPr/>
      <dgm:t>
        <a:bodyPr/>
        <a:lstStyle/>
        <a:p>
          <a:endParaRPr lang="en-US"/>
        </a:p>
      </dgm:t>
    </dgm:pt>
    <dgm:pt modelId="{1CE6A27A-9053-44CB-A427-63652B13F9E2}" type="sibTrans" cxnId="{689B5810-B47A-495E-9764-040D6A5DC5B2}">
      <dgm:prSet/>
      <dgm:spPr/>
      <dgm:t>
        <a:bodyPr/>
        <a:lstStyle/>
        <a:p>
          <a:endParaRPr lang="en-US"/>
        </a:p>
      </dgm:t>
    </dgm:pt>
    <dgm:pt modelId="{E99F6AAC-51CD-4EE0-80DF-3EB26DDA84AC}">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r>
            <a:rPr lang="en-GB"/>
            <a:t>Work on What Matters </a:t>
          </a:r>
          <a:endParaRPr lang="en-US"/>
        </a:p>
      </dgm:t>
    </dgm:pt>
    <dgm:pt modelId="{0311EEE3-5F86-4699-B25C-874647F1B92F}" type="parTrans" cxnId="{D54C2C16-5E5C-452D-9300-A2C370C959DB}">
      <dgm:prSet/>
      <dgm:spPr/>
      <dgm:t>
        <a:bodyPr/>
        <a:lstStyle/>
        <a:p>
          <a:endParaRPr lang="en-US"/>
        </a:p>
      </dgm:t>
    </dgm:pt>
    <dgm:pt modelId="{C377F685-18C6-4152-8248-0223E3F4A84D}" type="sibTrans" cxnId="{D54C2C16-5E5C-452D-9300-A2C370C959DB}">
      <dgm:prSet/>
      <dgm:spPr/>
      <dgm:t>
        <a:bodyPr/>
        <a:lstStyle/>
        <a:p>
          <a:endParaRPr lang="en-US"/>
        </a:p>
      </dgm:t>
    </dgm:pt>
    <dgm:pt modelId="{0CE32127-7412-5E49-8DC5-F98CC6CCC076}" type="pres">
      <dgm:prSet presAssocID="{6F66B565-0961-4076-AAAA-6D9062B06116}" presName="linear" presStyleCnt="0">
        <dgm:presLayoutVars>
          <dgm:animLvl val="lvl"/>
          <dgm:resizeHandles val="exact"/>
        </dgm:presLayoutVars>
      </dgm:prSet>
      <dgm:spPr/>
    </dgm:pt>
    <dgm:pt modelId="{896DDD37-50DE-3444-BE60-F8A06F409458}" type="pres">
      <dgm:prSet presAssocID="{2DEDCDCE-1C44-4E55-B30A-BFDCB1504A21}" presName="parentText" presStyleLbl="node1" presStyleIdx="0" presStyleCnt="4">
        <dgm:presLayoutVars>
          <dgm:chMax val="0"/>
          <dgm:bulletEnabled val="1"/>
        </dgm:presLayoutVars>
      </dgm:prSet>
      <dgm:spPr/>
    </dgm:pt>
    <dgm:pt modelId="{85F3B793-02F3-1448-A071-04687BDF2805}" type="pres">
      <dgm:prSet presAssocID="{C022292B-455C-4E01-9452-8732859227F0}" presName="spacer" presStyleCnt="0"/>
      <dgm:spPr/>
    </dgm:pt>
    <dgm:pt modelId="{939A16D9-E21B-5943-8B8E-01F7D7C3C181}" type="pres">
      <dgm:prSet presAssocID="{369470BE-B978-494B-AAA6-CB38E276DF65}" presName="parentText" presStyleLbl="node1" presStyleIdx="1" presStyleCnt="4">
        <dgm:presLayoutVars>
          <dgm:chMax val="0"/>
          <dgm:bulletEnabled val="1"/>
        </dgm:presLayoutVars>
      </dgm:prSet>
      <dgm:spPr/>
    </dgm:pt>
    <dgm:pt modelId="{4B653B73-E3AE-D44F-B1B4-30EAC1804C6C}" type="pres">
      <dgm:prSet presAssocID="{BE189963-0272-4220-818D-7DA13309A03E}" presName="spacer" presStyleCnt="0"/>
      <dgm:spPr/>
    </dgm:pt>
    <dgm:pt modelId="{B99DF3A2-DB80-3A41-A6FC-7E1E66D64041}" type="pres">
      <dgm:prSet presAssocID="{74FAB0D3-F28C-4AB2-9FF1-4DC0BB6572A5}" presName="parentText" presStyleLbl="node1" presStyleIdx="2" presStyleCnt="4">
        <dgm:presLayoutVars>
          <dgm:chMax val="0"/>
          <dgm:bulletEnabled val="1"/>
        </dgm:presLayoutVars>
      </dgm:prSet>
      <dgm:spPr/>
    </dgm:pt>
    <dgm:pt modelId="{6998236B-85C6-544F-9F14-4A5963B2F691}" type="pres">
      <dgm:prSet presAssocID="{1CE6A27A-9053-44CB-A427-63652B13F9E2}" presName="spacer" presStyleCnt="0"/>
      <dgm:spPr/>
    </dgm:pt>
    <dgm:pt modelId="{1F7EF4C8-65D0-5C42-9F5F-5DEE03AD538B}" type="pres">
      <dgm:prSet presAssocID="{E99F6AAC-51CD-4EE0-80DF-3EB26DDA84AC}" presName="parentText" presStyleLbl="node1" presStyleIdx="3" presStyleCnt="4">
        <dgm:presLayoutVars>
          <dgm:chMax val="0"/>
          <dgm:bulletEnabled val="1"/>
        </dgm:presLayoutVars>
      </dgm:prSet>
      <dgm:spPr/>
    </dgm:pt>
  </dgm:ptLst>
  <dgm:cxnLst>
    <dgm:cxn modelId="{689B5810-B47A-495E-9764-040D6A5DC5B2}" srcId="{6F66B565-0961-4076-AAAA-6D9062B06116}" destId="{74FAB0D3-F28C-4AB2-9FF1-4DC0BB6572A5}" srcOrd="2" destOrd="0" parTransId="{8A06A904-FBDE-4152-9290-E350F1ADF763}" sibTransId="{1CE6A27A-9053-44CB-A427-63652B13F9E2}"/>
    <dgm:cxn modelId="{D54C2C16-5E5C-452D-9300-A2C370C959DB}" srcId="{6F66B565-0961-4076-AAAA-6D9062B06116}" destId="{E99F6AAC-51CD-4EE0-80DF-3EB26DDA84AC}" srcOrd="3" destOrd="0" parTransId="{0311EEE3-5F86-4699-B25C-874647F1B92F}" sibTransId="{C377F685-18C6-4152-8248-0223E3F4A84D}"/>
    <dgm:cxn modelId="{90772A27-BA83-4B53-AD22-E6F42D6158CD}" srcId="{6F66B565-0961-4076-AAAA-6D9062B06116}" destId="{369470BE-B978-494B-AAA6-CB38E276DF65}" srcOrd="1" destOrd="0" parTransId="{C4C5312E-EEC6-4690-8DCC-040A82D1A5E4}" sibTransId="{BE189963-0272-4220-818D-7DA13309A03E}"/>
    <dgm:cxn modelId="{007EEA6F-1754-3B4E-9481-8C3C6A8F77AA}" type="presOf" srcId="{2DEDCDCE-1C44-4E55-B30A-BFDCB1504A21}" destId="{896DDD37-50DE-3444-BE60-F8A06F409458}" srcOrd="0" destOrd="0" presId="urn:microsoft.com/office/officeart/2005/8/layout/vList2"/>
    <dgm:cxn modelId="{861AC385-72C5-434B-AB17-AC34B2640318}" type="presOf" srcId="{74FAB0D3-F28C-4AB2-9FF1-4DC0BB6572A5}" destId="{B99DF3A2-DB80-3A41-A6FC-7E1E66D64041}" srcOrd="0" destOrd="0" presId="urn:microsoft.com/office/officeart/2005/8/layout/vList2"/>
    <dgm:cxn modelId="{8859CA87-5DBB-E741-B0C6-57B20851DBCC}" type="presOf" srcId="{E99F6AAC-51CD-4EE0-80DF-3EB26DDA84AC}" destId="{1F7EF4C8-65D0-5C42-9F5F-5DEE03AD538B}" srcOrd="0" destOrd="0" presId="urn:microsoft.com/office/officeart/2005/8/layout/vList2"/>
    <dgm:cxn modelId="{F71235A2-6E45-DA47-B799-A16E373AA008}" type="presOf" srcId="{369470BE-B978-494B-AAA6-CB38E276DF65}" destId="{939A16D9-E21B-5943-8B8E-01F7D7C3C181}" srcOrd="0" destOrd="0" presId="urn:microsoft.com/office/officeart/2005/8/layout/vList2"/>
    <dgm:cxn modelId="{2151CCB9-6B2B-BE45-B2F1-2DB296B826B9}" type="presOf" srcId="{6F66B565-0961-4076-AAAA-6D9062B06116}" destId="{0CE32127-7412-5E49-8DC5-F98CC6CCC076}" srcOrd="0" destOrd="0" presId="urn:microsoft.com/office/officeart/2005/8/layout/vList2"/>
    <dgm:cxn modelId="{AC8294D7-ECE8-4139-9DF6-395A7C7CB28F}" srcId="{6F66B565-0961-4076-AAAA-6D9062B06116}" destId="{2DEDCDCE-1C44-4E55-B30A-BFDCB1504A21}" srcOrd="0" destOrd="0" parTransId="{5B8ACE2D-B74F-432D-AD90-B14826D7A6A2}" sibTransId="{C022292B-455C-4E01-9452-8732859227F0}"/>
    <dgm:cxn modelId="{0A8544BF-AD10-944F-ADD0-7499ED3AC1CB}" type="presParOf" srcId="{0CE32127-7412-5E49-8DC5-F98CC6CCC076}" destId="{896DDD37-50DE-3444-BE60-F8A06F409458}" srcOrd="0" destOrd="0" presId="urn:microsoft.com/office/officeart/2005/8/layout/vList2"/>
    <dgm:cxn modelId="{23C51494-AE30-5343-BF31-B11480E3A45F}" type="presParOf" srcId="{0CE32127-7412-5E49-8DC5-F98CC6CCC076}" destId="{85F3B793-02F3-1448-A071-04687BDF2805}" srcOrd="1" destOrd="0" presId="urn:microsoft.com/office/officeart/2005/8/layout/vList2"/>
    <dgm:cxn modelId="{050BDFFE-379B-484A-89B4-E4903B537375}" type="presParOf" srcId="{0CE32127-7412-5E49-8DC5-F98CC6CCC076}" destId="{939A16D9-E21B-5943-8B8E-01F7D7C3C181}" srcOrd="2" destOrd="0" presId="urn:microsoft.com/office/officeart/2005/8/layout/vList2"/>
    <dgm:cxn modelId="{2ABD84A0-3601-2342-A93C-48246C157147}" type="presParOf" srcId="{0CE32127-7412-5E49-8DC5-F98CC6CCC076}" destId="{4B653B73-E3AE-D44F-B1B4-30EAC1804C6C}" srcOrd="3" destOrd="0" presId="urn:microsoft.com/office/officeart/2005/8/layout/vList2"/>
    <dgm:cxn modelId="{2BB810D6-761D-FD42-9519-A96CAA545717}" type="presParOf" srcId="{0CE32127-7412-5E49-8DC5-F98CC6CCC076}" destId="{B99DF3A2-DB80-3A41-A6FC-7E1E66D64041}" srcOrd="4" destOrd="0" presId="urn:microsoft.com/office/officeart/2005/8/layout/vList2"/>
    <dgm:cxn modelId="{B0FE5A16-D6D8-6C4C-B21C-1EDC3B43D34B}" type="presParOf" srcId="{0CE32127-7412-5E49-8DC5-F98CC6CCC076}" destId="{6998236B-85C6-544F-9F14-4A5963B2F691}" srcOrd="5" destOrd="0" presId="urn:microsoft.com/office/officeart/2005/8/layout/vList2"/>
    <dgm:cxn modelId="{231ED619-DB01-4D42-A50A-F1382AB5E4C0}" type="presParOf" srcId="{0CE32127-7412-5E49-8DC5-F98CC6CCC076}" destId="{1F7EF4C8-65D0-5C42-9F5F-5DEE03AD538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DDD37-50DE-3444-BE60-F8A06F409458}">
      <dsp:nvSpPr>
        <dsp:cNvPr id="0" name=""/>
        <dsp:cNvSpPr/>
      </dsp:nvSpPr>
      <dsp:spPr>
        <a:xfrm>
          <a:off x="0" y="19231"/>
          <a:ext cx="10515600" cy="647595"/>
        </a:xfrm>
        <a:prstGeom prst="roundRect">
          <a:avLst/>
        </a:prstGeom>
        <a:gradFill rotWithShape="0">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a:t>Staff Plus Roles and Archetypes</a:t>
          </a:r>
          <a:endParaRPr lang="en-US" sz="2700" kern="1200"/>
        </a:p>
      </dsp:txBody>
      <dsp:txXfrm>
        <a:off x="31613" y="50844"/>
        <a:ext cx="10452374" cy="584369"/>
      </dsp:txXfrm>
    </dsp:sp>
    <dsp:sp modelId="{939A16D9-E21B-5943-8B8E-01F7D7C3C181}">
      <dsp:nvSpPr>
        <dsp:cNvPr id="0" name=""/>
        <dsp:cNvSpPr/>
      </dsp:nvSpPr>
      <dsp:spPr>
        <a:xfrm>
          <a:off x="0" y="744586"/>
          <a:ext cx="10515600" cy="647595"/>
        </a:xfrm>
        <a:prstGeom prst="roundRect">
          <a:avLst/>
        </a:prstGeom>
        <a:gradFill rotWithShape="0">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a:t>Moving Beyond Code</a:t>
          </a:r>
          <a:endParaRPr lang="en-US" sz="2700" kern="1200"/>
        </a:p>
      </dsp:txBody>
      <dsp:txXfrm>
        <a:off x="31613" y="776199"/>
        <a:ext cx="10452374" cy="584369"/>
      </dsp:txXfrm>
    </dsp:sp>
    <dsp:sp modelId="{B99DF3A2-DB80-3A41-A6FC-7E1E66D64041}">
      <dsp:nvSpPr>
        <dsp:cNvPr id="0" name=""/>
        <dsp:cNvSpPr/>
      </dsp:nvSpPr>
      <dsp:spPr>
        <a:xfrm>
          <a:off x="0" y="1469941"/>
          <a:ext cx="10515600" cy="647595"/>
        </a:xfrm>
        <a:prstGeom prst="roundRect">
          <a:avLst/>
        </a:prstGeom>
        <a:gradFill rotWithShape="0">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a:t>Technical Leadership</a:t>
          </a:r>
          <a:endParaRPr lang="en-US" sz="2700" kern="1200"/>
        </a:p>
      </dsp:txBody>
      <dsp:txXfrm>
        <a:off x="31613" y="1501554"/>
        <a:ext cx="10452374" cy="584369"/>
      </dsp:txXfrm>
    </dsp:sp>
    <dsp:sp modelId="{1F7EF4C8-65D0-5C42-9F5F-5DEE03AD538B}">
      <dsp:nvSpPr>
        <dsp:cNvPr id="0" name=""/>
        <dsp:cNvSpPr/>
      </dsp:nvSpPr>
      <dsp:spPr>
        <a:xfrm>
          <a:off x="0" y="2195296"/>
          <a:ext cx="10515600" cy="647595"/>
        </a:xfrm>
        <a:prstGeom prst="roundRect">
          <a:avLst/>
        </a:prstGeom>
        <a:gradFill rotWithShape="0">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a:t>Work on What Matters </a:t>
          </a:r>
          <a:endParaRPr lang="en-US" sz="2700" kern="1200"/>
        </a:p>
      </dsp:txBody>
      <dsp:txXfrm>
        <a:off x="31613" y="2226909"/>
        <a:ext cx="10452374" cy="5843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DDD37-50DE-3444-BE60-F8A06F409458}">
      <dsp:nvSpPr>
        <dsp:cNvPr id="0" name=""/>
        <dsp:cNvSpPr/>
      </dsp:nvSpPr>
      <dsp:spPr>
        <a:xfrm>
          <a:off x="0" y="19231"/>
          <a:ext cx="10515600" cy="647595"/>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dirty="0"/>
            <a:t>Staff Plus Roles and Archetypes</a:t>
          </a:r>
          <a:endParaRPr lang="en-US" sz="2700" kern="1200" dirty="0"/>
        </a:p>
      </dsp:txBody>
      <dsp:txXfrm>
        <a:off x="31613" y="50844"/>
        <a:ext cx="10452374" cy="584369"/>
      </dsp:txXfrm>
    </dsp:sp>
    <dsp:sp modelId="{939A16D9-E21B-5943-8B8E-01F7D7C3C181}">
      <dsp:nvSpPr>
        <dsp:cNvPr id="0" name=""/>
        <dsp:cNvSpPr/>
      </dsp:nvSpPr>
      <dsp:spPr>
        <a:xfrm>
          <a:off x="0" y="744586"/>
          <a:ext cx="10515600" cy="647595"/>
        </a:xfrm>
        <a:prstGeom prst="roundRect">
          <a:avLst/>
        </a:prstGeom>
        <a:gradFill rotWithShape="0">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a:t>Moving Beyond Code</a:t>
          </a:r>
          <a:endParaRPr lang="en-US" sz="2700" kern="1200"/>
        </a:p>
      </dsp:txBody>
      <dsp:txXfrm>
        <a:off x="31613" y="776199"/>
        <a:ext cx="10452374" cy="584369"/>
      </dsp:txXfrm>
    </dsp:sp>
    <dsp:sp modelId="{B99DF3A2-DB80-3A41-A6FC-7E1E66D64041}">
      <dsp:nvSpPr>
        <dsp:cNvPr id="0" name=""/>
        <dsp:cNvSpPr/>
      </dsp:nvSpPr>
      <dsp:spPr>
        <a:xfrm>
          <a:off x="0" y="1469941"/>
          <a:ext cx="10515600" cy="647595"/>
        </a:xfrm>
        <a:prstGeom prst="roundRect">
          <a:avLst/>
        </a:prstGeom>
        <a:gradFill rotWithShape="0">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a:t>Technical Leadership</a:t>
          </a:r>
          <a:endParaRPr lang="en-US" sz="2700" kern="1200"/>
        </a:p>
      </dsp:txBody>
      <dsp:txXfrm>
        <a:off x="31613" y="1501554"/>
        <a:ext cx="10452374" cy="584369"/>
      </dsp:txXfrm>
    </dsp:sp>
    <dsp:sp modelId="{1F7EF4C8-65D0-5C42-9F5F-5DEE03AD538B}">
      <dsp:nvSpPr>
        <dsp:cNvPr id="0" name=""/>
        <dsp:cNvSpPr/>
      </dsp:nvSpPr>
      <dsp:spPr>
        <a:xfrm>
          <a:off x="0" y="2195296"/>
          <a:ext cx="10515600" cy="647595"/>
        </a:xfrm>
        <a:prstGeom prst="roundRect">
          <a:avLst/>
        </a:prstGeom>
        <a:gradFill rotWithShape="0">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a:t>Work on What Matters </a:t>
          </a:r>
          <a:endParaRPr lang="en-US" sz="2700" kern="1200"/>
        </a:p>
      </dsp:txBody>
      <dsp:txXfrm>
        <a:off x="31613" y="2226909"/>
        <a:ext cx="10452374" cy="5843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DDD37-50DE-3444-BE60-F8A06F409458}">
      <dsp:nvSpPr>
        <dsp:cNvPr id="0" name=""/>
        <dsp:cNvSpPr/>
      </dsp:nvSpPr>
      <dsp:spPr>
        <a:xfrm>
          <a:off x="0" y="19231"/>
          <a:ext cx="10515600" cy="647595"/>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dirty="0"/>
            <a:t>Staff Plus Roles and Archetypes</a:t>
          </a:r>
          <a:endParaRPr lang="en-US" sz="2700" kern="1200" dirty="0"/>
        </a:p>
      </dsp:txBody>
      <dsp:txXfrm>
        <a:off x="31613" y="50844"/>
        <a:ext cx="10452374" cy="584369"/>
      </dsp:txXfrm>
    </dsp:sp>
    <dsp:sp modelId="{939A16D9-E21B-5943-8B8E-01F7D7C3C181}">
      <dsp:nvSpPr>
        <dsp:cNvPr id="0" name=""/>
        <dsp:cNvSpPr/>
      </dsp:nvSpPr>
      <dsp:spPr>
        <a:xfrm>
          <a:off x="0" y="744586"/>
          <a:ext cx="10515600" cy="647595"/>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a:t>Moving Beyond Code</a:t>
          </a:r>
          <a:endParaRPr lang="en-US" sz="2700" kern="1200"/>
        </a:p>
      </dsp:txBody>
      <dsp:txXfrm>
        <a:off x="31613" y="776199"/>
        <a:ext cx="10452374" cy="584369"/>
      </dsp:txXfrm>
    </dsp:sp>
    <dsp:sp modelId="{B99DF3A2-DB80-3A41-A6FC-7E1E66D64041}">
      <dsp:nvSpPr>
        <dsp:cNvPr id="0" name=""/>
        <dsp:cNvSpPr/>
      </dsp:nvSpPr>
      <dsp:spPr>
        <a:xfrm>
          <a:off x="0" y="1469941"/>
          <a:ext cx="10515600" cy="647595"/>
        </a:xfrm>
        <a:prstGeom prst="roundRect">
          <a:avLst/>
        </a:prstGeom>
        <a:gradFill rotWithShape="0">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a:t>Technical Leadership</a:t>
          </a:r>
          <a:endParaRPr lang="en-US" sz="2700" kern="1200"/>
        </a:p>
      </dsp:txBody>
      <dsp:txXfrm>
        <a:off x="31613" y="1501554"/>
        <a:ext cx="10452374" cy="584369"/>
      </dsp:txXfrm>
    </dsp:sp>
    <dsp:sp modelId="{1F7EF4C8-65D0-5C42-9F5F-5DEE03AD538B}">
      <dsp:nvSpPr>
        <dsp:cNvPr id="0" name=""/>
        <dsp:cNvSpPr/>
      </dsp:nvSpPr>
      <dsp:spPr>
        <a:xfrm>
          <a:off x="0" y="2195296"/>
          <a:ext cx="10515600" cy="647595"/>
        </a:xfrm>
        <a:prstGeom prst="roundRect">
          <a:avLst/>
        </a:prstGeom>
        <a:gradFill rotWithShape="0">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a:t>Work on What Matters </a:t>
          </a:r>
          <a:endParaRPr lang="en-US" sz="2700" kern="1200"/>
        </a:p>
      </dsp:txBody>
      <dsp:txXfrm>
        <a:off x="31613" y="2226909"/>
        <a:ext cx="10452374" cy="5843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DDD37-50DE-3444-BE60-F8A06F409458}">
      <dsp:nvSpPr>
        <dsp:cNvPr id="0" name=""/>
        <dsp:cNvSpPr/>
      </dsp:nvSpPr>
      <dsp:spPr>
        <a:xfrm>
          <a:off x="0" y="19231"/>
          <a:ext cx="10515600" cy="647595"/>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dirty="0"/>
            <a:t>Staff Plus Roles and Archetypes</a:t>
          </a:r>
          <a:endParaRPr lang="en-US" sz="2700" kern="1200" dirty="0"/>
        </a:p>
      </dsp:txBody>
      <dsp:txXfrm>
        <a:off x="31613" y="50844"/>
        <a:ext cx="10452374" cy="584369"/>
      </dsp:txXfrm>
    </dsp:sp>
    <dsp:sp modelId="{939A16D9-E21B-5943-8B8E-01F7D7C3C181}">
      <dsp:nvSpPr>
        <dsp:cNvPr id="0" name=""/>
        <dsp:cNvSpPr/>
      </dsp:nvSpPr>
      <dsp:spPr>
        <a:xfrm>
          <a:off x="0" y="744586"/>
          <a:ext cx="10515600" cy="647595"/>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a:t>Moving Beyond Code</a:t>
          </a:r>
          <a:endParaRPr lang="en-US" sz="2700" kern="1200"/>
        </a:p>
      </dsp:txBody>
      <dsp:txXfrm>
        <a:off x="31613" y="776199"/>
        <a:ext cx="10452374" cy="584369"/>
      </dsp:txXfrm>
    </dsp:sp>
    <dsp:sp modelId="{B99DF3A2-DB80-3A41-A6FC-7E1E66D64041}">
      <dsp:nvSpPr>
        <dsp:cNvPr id="0" name=""/>
        <dsp:cNvSpPr/>
      </dsp:nvSpPr>
      <dsp:spPr>
        <a:xfrm>
          <a:off x="0" y="1469941"/>
          <a:ext cx="10515600" cy="647595"/>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a:t>Technical Leadership</a:t>
          </a:r>
          <a:endParaRPr lang="en-US" sz="2700" kern="1200"/>
        </a:p>
      </dsp:txBody>
      <dsp:txXfrm>
        <a:off x="31613" y="1501554"/>
        <a:ext cx="10452374" cy="584369"/>
      </dsp:txXfrm>
    </dsp:sp>
    <dsp:sp modelId="{1F7EF4C8-65D0-5C42-9F5F-5DEE03AD538B}">
      <dsp:nvSpPr>
        <dsp:cNvPr id="0" name=""/>
        <dsp:cNvSpPr/>
      </dsp:nvSpPr>
      <dsp:spPr>
        <a:xfrm>
          <a:off x="0" y="2195296"/>
          <a:ext cx="10515600" cy="647595"/>
        </a:xfrm>
        <a:prstGeom prst="roundRect">
          <a:avLst/>
        </a:prstGeom>
        <a:gradFill rotWithShape="0">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a:t>Work on What Matters </a:t>
          </a:r>
          <a:endParaRPr lang="en-US" sz="2700" kern="1200"/>
        </a:p>
      </dsp:txBody>
      <dsp:txXfrm>
        <a:off x="31613" y="2226909"/>
        <a:ext cx="10452374" cy="5843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DDD37-50DE-3444-BE60-F8A06F409458}">
      <dsp:nvSpPr>
        <dsp:cNvPr id="0" name=""/>
        <dsp:cNvSpPr/>
      </dsp:nvSpPr>
      <dsp:spPr>
        <a:xfrm>
          <a:off x="0" y="19231"/>
          <a:ext cx="10515600" cy="647595"/>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dirty="0"/>
            <a:t>Staff Plus Roles and Archetypes</a:t>
          </a:r>
          <a:endParaRPr lang="en-US" sz="2700" kern="1200" dirty="0"/>
        </a:p>
      </dsp:txBody>
      <dsp:txXfrm>
        <a:off x="31613" y="50844"/>
        <a:ext cx="10452374" cy="584369"/>
      </dsp:txXfrm>
    </dsp:sp>
    <dsp:sp modelId="{939A16D9-E21B-5943-8B8E-01F7D7C3C181}">
      <dsp:nvSpPr>
        <dsp:cNvPr id="0" name=""/>
        <dsp:cNvSpPr/>
      </dsp:nvSpPr>
      <dsp:spPr>
        <a:xfrm>
          <a:off x="0" y="744586"/>
          <a:ext cx="10515600" cy="647595"/>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a:t>Moving Beyond Code</a:t>
          </a:r>
          <a:endParaRPr lang="en-US" sz="2700" kern="1200"/>
        </a:p>
      </dsp:txBody>
      <dsp:txXfrm>
        <a:off x="31613" y="776199"/>
        <a:ext cx="10452374" cy="584369"/>
      </dsp:txXfrm>
    </dsp:sp>
    <dsp:sp modelId="{B99DF3A2-DB80-3A41-A6FC-7E1E66D64041}">
      <dsp:nvSpPr>
        <dsp:cNvPr id="0" name=""/>
        <dsp:cNvSpPr/>
      </dsp:nvSpPr>
      <dsp:spPr>
        <a:xfrm>
          <a:off x="0" y="1469941"/>
          <a:ext cx="10515600" cy="647595"/>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a:t>Technical Leadership</a:t>
          </a:r>
          <a:endParaRPr lang="en-US" sz="2700" kern="1200"/>
        </a:p>
      </dsp:txBody>
      <dsp:txXfrm>
        <a:off x="31613" y="1501554"/>
        <a:ext cx="10452374" cy="584369"/>
      </dsp:txXfrm>
    </dsp:sp>
    <dsp:sp modelId="{1F7EF4C8-65D0-5C42-9F5F-5DEE03AD538B}">
      <dsp:nvSpPr>
        <dsp:cNvPr id="0" name=""/>
        <dsp:cNvSpPr/>
      </dsp:nvSpPr>
      <dsp:spPr>
        <a:xfrm>
          <a:off x="0" y="2195296"/>
          <a:ext cx="10515600" cy="647595"/>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a:t>Work on What Matters </a:t>
          </a:r>
          <a:endParaRPr lang="en-US" sz="2700" kern="1200"/>
        </a:p>
      </dsp:txBody>
      <dsp:txXfrm>
        <a:off x="31613" y="2226909"/>
        <a:ext cx="10452374" cy="58436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89993-1406-6D45-84FA-89D60E4F4ED2}" type="datetimeFigureOut">
              <a:rPr lang="en-GB" smtClean="0"/>
              <a:t>27/04/2023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010678-DC90-6A4B-92B5-406151EBD373}" type="slidenum">
              <a:rPr lang="en-GB" smtClean="0"/>
              <a:t>‹#›</a:t>
            </a:fld>
            <a:endParaRPr lang="en-GB"/>
          </a:p>
        </p:txBody>
      </p:sp>
    </p:spTree>
    <p:extLst>
      <p:ext uri="{BB962C8B-B14F-4D97-AF65-F5344CB8AC3E}">
        <p14:creationId xmlns:p14="http://schemas.microsoft.com/office/powerpoint/2010/main" val="1612952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8D454BB1-5AB5-DF45-A819-95464E74CBE3}" type="slidenum">
              <a:rPr lang="en-US" smtClean="0"/>
              <a:t>2</a:t>
            </a:fld>
            <a:endParaRPr lang="en-US"/>
          </a:p>
        </p:txBody>
      </p:sp>
    </p:spTree>
    <p:extLst>
      <p:ext uri="{BB962C8B-B14F-4D97-AF65-F5344CB8AC3E}">
        <p14:creationId xmlns:p14="http://schemas.microsoft.com/office/powerpoint/2010/main" val="1984934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12</a:t>
            </a:fld>
            <a:endParaRPr lang="en-GB"/>
          </a:p>
        </p:txBody>
      </p:sp>
    </p:spTree>
    <p:extLst>
      <p:ext uri="{BB962C8B-B14F-4D97-AF65-F5344CB8AC3E}">
        <p14:creationId xmlns:p14="http://schemas.microsoft.com/office/powerpoint/2010/main" val="586387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sz="1200" dirty="0"/>
              <a:t>Core Technical Skills - Software Engineering</a:t>
            </a:r>
          </a:p>
          <a:p>
            <a:pPr>
              <a:buFont typeface="Arial" panose="020B0604020202020204" pitchFamily="34" charset="0"/>
              <a:buChar char="•"/>
            </a:pPr>
            <a:r>
              <a:rPr lang="en-GB" sz="1200" dirty="0"/>
              <a:t>Product Management - Narrative and Strategic Vision</a:t>
            </a:r>
          </a:p>
          <a:p>
            <a:pPr>
              <a:buFont typeface="Arial" panose="020B0604020202020204" pitchFamily="34" charset="0"/>
              <a:buChar char="•"/>
            </a:pPr>
            <a:r>
              <a:rPr lang="en-GB" sz="1200" dirty="0"/>
              <a:t>Project Management -  Making Sure it Happens</a:t>
            </a:r>
          </a:p>
          <a:p>
            <a:pPr>
              <a:buFont typeface="Arial" panose="020B0604020202020204" pitchFamily="34" charset="0"/>
              <a:buChar char="•"/>
            </a:pPr>
            <a:r>
              <a:rPr lang="en-GB" sz="1200" dirty="0"/>
              <a:t>People Management - Find People and Motivate Them</a:t>
            </a:r>
          </a:p>
          <a:p>
            <a:pPr>
              <a:buFont typeface="Arial" panose="020B0604020202020204" pitchFamily="34" charset="0"/>
              <a:buChar char="•"/>
            </a:pPr>
            <a:r>
              <a:rPr lang="en-GB" sz="1200" dirty="0">
                <a:effectLst/>
              </a:rPr>
              <a:t>The more senior you are, regardless of title, the more the expectation you can pivot to any of these roles.</a:t>
            </a:r>
            <a:endParaRPr lang="en-GB" sz="1200" dirty="0"/>
          </a:p>
          <a:p>
            <a:pPr>
              <a:buFont typeface="Arial" panose="020B0604020202020204" pitchFamily="34" charset="0"/>
              <a:buChar char="•"/>
            </a:pPr>
            <a:r>
              <a:rPr lang="en-GB" sz="1200" dirty="0">
                <a:effectLst/>
              </a:rPr>
              <a:t>You can be hyper-specialist, but you won't grow influence across the org which limits how senior you will rise</a:t>
            </a:r>
            <a:endParaRPr lang="en-GB" sz="1200" dirty="0"/>
          </a:p>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14</a:t>
            </a:fld>
            <a:endParaRPr lang="en-GB"/>
          </a:p>
        </p:txBody>
      </p:sp>
    </p:spTree>
    <p:extLst>
      <p:ext uri="{BB962C8B-B14F-4D97-AF65-F5344CB8AC3E}">
        <p14:creationId xmlns:p14="http://schemas.microsoft.com/office/powerpoint/2010/main" val="900485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t>It's also about people and process competence - all engineering skills</a:t>
            </a:r>
          </a:p>
          <a:p>
            <a:pPr marL="742950" lvl="1" indent="-285750">
              <a:buFont typeface="Arial" panose="020B0604020202020204" pitchFamily="34" charset="0"/>
              <a:buChar char="•"/>
            </a:pPr>
            <a:r>
              <a:rPr lang="en-GB" dirty="0"/>
              <a:t>Staff =&gt; Work with Team, Technical Leadership for a Team</a:t>
            </a:r>
          </a:p>
          <a:p>
            <a:pPr marL="742950" lvl="1" indent="-285750">
              <a:buFont typeface="Arial" panose="020B0604020202020204" pitchFamily="34" charset="0"/>
              <a:buChar char="•"/>
            </a:pPr>
            <a:r>
              <a:rPr lang="en-GB" dirty="0"/>
              <a:t>Staff Plus =&gt; Work with Teams, Technical Leadership for a Project</a:t>
            </a:r>
          </a:p>
          <a:p>
            <a:pPr marL="742950" lvl="1" indent="-285750">
              <a:buFont typeface="Arial" panose="020B0604020202020204" pitchFamily="34" charset="0"/>
              <a:buChar char="•"/>
            </a:pPr>
            <a:r>
              <a:rPr lang="en-GB" dirty="0"/>
              <a:t>Principal =&gt; Work with Engineering, Technical Leadership for Engineering, Work Alongside Product</a:t>
            </a:r>
          </a:p>
          <a:p>
            <a:pPr marL="742950" lvl="1" indent="-285750">
              <a:buFont typeface="Arial" panose="020B0604020202020204" pitchFamily="34" charset="0"/>
              <a:buChar char="•"/>
            </a:pPr>
            <a:r>
              <a:rPr lang="en-GB" dirty="0"/>
              <a:t>Distinguished =&gt; Work with Org,  Lead on Strategy,  Nothing "out of scope" </a:t>
            </a:r>
          </a:p>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15</a:t>
            </a:fld>
            <a:endParaRPr lang="en-GB"/>
          </a:p>
        </p:txBody>
      </p:sp>
    </p:spTree>
    <p:extLst>
      <p:ext uri="{BB962C8B-B14F-4D97-AF65-F5344CB8AC3E}">
        <p14:creationId xmlns:p14="http://schemas.microsoft.com/office/powerpoint/2010/main" val="595895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0" lvl="2" indent="-228600">
              <a:buFont typeface="Arial" panose="020B0604020202020204" pitchFamily="34" charset="0"/>
              <a:buChar char="•"/>
            </a:pPr>
            <a:r>
              <a:rPr lang="en-GB" dirty="0"/>
              <a:t>What is your scope</a:t>
            </a:r>
          </a:p>
          <a:p>
            <a:pPr marL="2057400" lvl="4" indent="-228600">
              <a:buFont typeface="Arial" panose="020B0604020202020204" pitchFamily="34" charset="0"/>
              <a:buChar char="•"/>
            </a:pPr>
            <a:r>
              <a:rPr lang="en-GB" dirty="0"/>
              <a:t>T-Shaped</a:t>
            </a:r>
          </a:p>
          <a:p>
            <a:pPr marL="2514600" lvl="5" indent="-228600">
              <a:buFont typeface="Arial" panose="020B0604020202020204" pitchFamily="34" charset="0"/>
              <a:buChar char="•"/>
            </a:pPr>
            <a:r>
              <a:rPr lang="en-GB" dirty="0"/>
              <a:t>you identify with a specialism</a:t>
            </a:r>
          </a:p>
          <a:p>
            <a:pPr marL="2514600" lvl="5" indent="-228600">
              <a:buFont typeface="Arial" panose="020B0604020202020204" pitchFamily="34" charset="0"/>
              <a:buChar char="•"/>
            </a:pPr>
            <a:r>
              <a:rPr lang="en-GB" dirty="0"/>
              <a:t>but you are general enough to solve non-specialism problems</a:t>
            </a:r>
          </a:p>
          <a:p>
            <a:pPr marL="2514600" lvl="5" indent="-228600">
              <a:buFont typeface="Arial" panose="020B0604020202020204" pitchFamily="34" charset="0"/>
              <a:buChar char="•"/>
            </a:pPr>
            <a:r>
              <a:rPr lang="en-GB" dirty="0"/>
              <a:t>beware being dragged away from specialism into broad</a:t>
            </a:r>
          </a:p>
          <a:p>
            <a:pPr marL="2057400" lvl="4" indent="-228600">
              <a:buFont typeface="Arial" panose="020B0604020202020204" pitchFamily="34" charset="0"/>
              <a:buChar char="•"/>
            </a:pPr>
            <a:r>
              <a:rPr lang="en-GB" dirty="0"/>
              <a:t>X-Shaped</a:t>
            </a:r>
          </a:p>
          <a:p>
            <a:pPr marL="2514600" lvl="5" indent="-228600">
              <a:buFont typeface="Arial" panose="020B0604020202020204" pitchFamily="34" charset="0"/>
              <a:buChar char="•"/>
            </a:pPr>
            <a:r>
              <a:rPr lang="en-GB" dirty="0"/>
              <a:t>You solve problems that require a wider viewpoint</a:t>
            </a:r>
          </a:p>
          <a:p>
            <a:pPr marL="2514600" lvl="5" indent="-228600">
              <a:buFont typeface="Arial" panose="020B0604020202020204" pitchFamily="34" charset="0"/>
              <a:buChar char="•"/>
            </a:pPr>
            <a:r>
              <a:rPr lang="en-GB" dirty="0"/>
              <a:t>A little bit of everything, breadth of understanding over depth</a:t>
            </a:r>
          </a:p>
          <a:p>
            <a:pPr marL="2514600" lvl="5" indent="-228600">
              <a:buFont typeface="Arial" panose="020B0604020202020204" pitchFamily="34" charset="0"/>
              <a:buChar char="•"/>
            </a:pPr>
            <a:r>
              <a:rPr lang="en-GB" dirty="0"/>
              <a:t>Beware loss of core skills</a:t>
            </a:r>
          </a:p>
          <a:p>
            <a:pPr marL="2057400" lvl="4" indent="-228600">
              <a:buFont typeface="Arial" panose="020B0604020202020204" pitchFamily="34" charset="0"/>
              <a:buChar char="•"/>
            </a:pPr>
            <a:r>
              <a:rPr lang="en-GB" dirty="0"/>
              <a:t>I-Shaped</a:t>
            </a:r>
          </a:p>
          <a:p>
            <a:pPr marL="2514600" lvl="5" indent="-228600">
              <a:buFont typeface="Arial" panose="020B0604020202020204" pitchFamily="34" charset="0"/>
              <a:buChar char="•"/>
            </a:pPr>
            <a:r>
              <a:rPr lang="en-GB" dirty="0"/>
              <a:t>a hyper-specialist</a:t>
            </a:r>
          </a:p>
          <a:p>
            <a:pPr marL="2514600" lvl="5" indent="-228600">
              <a:buFont typeface="Arial" panose="020B0604020202020204" pitchFamily="34" charset="0"/>
              <a:buChar char="•"/>
            </a:pPr>
            <a:r>
              <a:rPr lang="en-GB" dirty="0"/>
              <a:t>beware loss of organisational influence, senior roles are rarely 'core technical skills only'</a:t>
            </a:r>
          </a:p>
          <a:p>
            <a:pPr marL="2514600" lvl="5" indent="-228600">
              <a:buFont typeface="Arial" panose="020B0604020202020204" pitchFamily="34" charset="0"/>
              <a:buChar char="•"/>
            </a:pPr>
            <a:r>
              <a:rPr lang="en-GB" dirty="0"/>
              <a:t>org must be large enough </a:t>
            </a:r>
          </a:p>
          <a:p>
            <a:pPr>
              <a:buFont typeface="Arial" panose="020B0604020202020204" pitchFamily="34" charset="0"/>
              <a:buChar char="•"/>
            </a:pPr>
            <a:r>
              <a:rPr lang="en-GB" dirty="0">
                <a:effectLst/>
              </a:rPr>
              <a:t>Give examples of tasks (from experience)</a:t>
            </a:r>
            <a:endParaRPr lang="en-GB" dirty="0"/>
          </a:p>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16</a:t>
            </a:fld>
            <a:endParaRPr lang="en-GB"/>
          </a:p>
        </p:txBody>
      </p:sp>
    </p:spTree>
    <p:extLst>
      <p:ext uri="{BB962C8B-B14F-4D97-AF65-F5344CB8AC3E}">
        <p14:creationId xmlns:p14="http://schemas.microsoft.com/office/powerpoint/2010/main" val="285501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t>May not make sense to be a “code monkey”</a:t>
            </a:r>
          </a:p>
          <a:p>
            <a:pPr>
              <a:buFont typeface="Arial" panose="020B0604020202020204" pitchFamily="34" charset="0"/>
              <a:buChar char="•"/>
            </a:pPr>
            <a:r>
              <a:rPr lang="en-GB" dirty="0"/>
              <a:t>You will write less code</a:t>
            </a:r>
          </a:p>
          <a:p>
            <a:pPr>
              <a:buFont typeface="Arial" panose="020B0604020202020204" pitchFamily="34" charset="0"/>
              <a:buChar char="•"/>
            </a:pPr>
            <a:r>
              <a:rPr lang="en-GB" dirty="0"/>
              <a:t>If some one else could write the code it may not be best use of your time.</a:t>
            </a:r>
          </a:p>
          <a:p>
            <a:pPr>
              <a:buFont typeface="Arial" panose="020B0604020202020204" pitchFamily="34" charset="0"/>
              <a:buChar char="•"/>
            </a:pPr>
            <a:r>
              <a:rPr lang="en-GB" dirty="0"/>
              <a:t>How much code?</a:t>
            </a:r>
          </a:p>
          <a:p>
            <a:pPr marL="742950" lvl="1" indent="-285750">
              <a:buFont typeface="Arial" panose="020B0604020202020204" pitchFamily="34" charset="0"/>
              <a:buChar char="•"/>
            </a:pPr>
            <a:r>
              <a:rPr lang="en-GB" dirty="0"/>
              <a:t>Staff Plus Roles need about 20% "working with code"</a:t>
            </a:r>
          </a:p>
          <a:p>
            <a:pPr marL="1143000" lvl="2" indent="-228600">
              <a:buFont typeface="Arial" panose="020B0604020202020204" pitchFamily="34" charset="0"/>
              <a:buChar char="•"/>
            </a:pPr>
            <a:r>
              <a:rPr lang="en-GB" dirty="0"/>
              <a:t>Your goal is to keep technical skills "fresh" so that you understand what teams have to do</a:t>
            </a:r>
          </a:p>
          <a:p>
            <a:pPr marL="1143000" lvl="2" indent="-228600">
              <a:buFont typeface="Arial" panose="020B0604020202020204" pitchFamily="34" charset="0"/>
              <a:buChar char="•"/>
            </a:pPr>
            <a:r>
              <a:rPr lang="en-GB" dirty="0"/>
              <a:t>Your goal is not to be the "hero" contributor</a:t>
            </a:r>
          </a:p>
          <a:p>
            <a:pPr marL="1143000" lvl="2" indent="-228600">
              <a:buFont typeface="Arial" panose="020B0604020202020204" pitchFamily="34" charset="0"/>
              <a:buChar char="•"/>
            </a:pPr>
            <a:r>
              <a:rPr lang="en-GB" dirty="0"/>
              <a:t>Could someone else write the code?</a:t>
            </a:r>
          </a:p>
          <a:p>
            <a:pPr marL="1600200" lvl="3" indent="-228600">
              <a:buFont typeface="Arial" panose="020B0604020202020204" pitchFamily="34" charset="0"/>
              <a:buChar char="•"/>
            </a:pPr>
            <a:r>
              <a:rPr lang="en-GB" dirty="0"/>
              <a:t>No, Pair or Mob</a:t>
            </a:r>
          </a:p>
          <a:p>
            <a:pPr marL="1600200" lvl="3" indent="-228600">
              <a:buFont typeface="Arial" panose="020B0604020202020204" pitchFamily="34" charset="0"/>
              <a:buChar char="•"/>
            </a:pPr>
            <a:r>
              <a:rPr lang="en-GB" dirty="0"/>
              <a:t>Yes, let them do it, possibly review</a:t>
            </a:r>
          </a:p>
          <a:p>
            <a:pPr marL="742950" lvl="1" indent="-285750">
              <a:buFont typeface="Arial" panose="020B0604020202020204" pitchFamily="34" charset="0"/>
              <a:buChar char="•"/>
            </a:pPr>
            <a:r>
              <a:rPr lang="en-GB" dirty="0"/>
              <a:t>Risk of becoming a blocker if you "own" stories</a:t>
            </a:r>
          </a:p>
          <a:p>
            <a:pPr marL="1143000" lvl="2" indent="-228600">
              <a:buFont typeface="Arial" panose="020B0604020202020204" pitchFamily="34" charset="0"/>
              <a:buChar char="•"/>
            </a:pPr>
            <a:r>
              <a:rPr lang="en-GB" dirty="0"/>
              <a:t>Pair or Mob instead</a:t>
            </a:r>
            <a:endParaRPr lang="en-US" sz="2400" dirty="0">
              <a:solidFill>
                <a:schemeClr val="accent6"/>
              </a:solidFill>
            </a:endParaRPr>
          </a:p>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17</a:t>
            </a:fld>
            <a:endParaRPr lang="en-GB"/>
          </a:p>
        </p:txBody>
      </p:sp>
    </p:spTree>
    <p:extLst>
      <p:ext uri="{BB962C8B-B14F-4D97-AF65-F5344CB8AC3E}">
        <p14:creationId xmlns:p14="http://schemas.microsoft.com/office/powerpoint/2010/main" val="3446877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buFont typeface="Arial" panose="020B0604020202020204" pitchFamily="34" charset="0"/>
              <a:buChar char="•"/>
            </a:pPr>
            <a:r>
              <a:rPr lang="en-GB" dirty="0"/>
              <a:t>POC</a:t>
            </a:r>
          </a:p>
          <a:p>
            <a:pPr marL="1143000" lvl="2" indent="-228600">
              <a:buFont typeface="Arial" panose="020B0604020202020204" pitchFamily="34" charset="0"/>
              <a:buChar char="•"/>
            </a:pPr>
            <a:r>
              <a:rPr lang="en-GB" dirty="0"/>
              <a:t>Write a scratch version to learn </a:t>
            </a:r>
          </a:p>
          <a:p>
            <a:pPr marL="1600200" lvl="3" indent="-228600">
              <a:buFont typeface="Arial" panose="020B0604020202020204" pitchFamily="34" charset="0"/>
              <a:buChar char="•"/>
            </a:pPr>
            <a:r>
              <a:rPr lang="en-GB" dirty="0"/>
              <a:t>mob/pair to transfer knowledge</a:t>
            </a:r>
          </a:p>
          <a:p>
            <a:pPr marL="1143000" lvl="2" indent="-228600">
              <a:buFont typeface="Arial" panose="020B0604020202020204" pitchFamily="34" charset="0"/>
              <a:buChar char="•"/>
            </a:pPr>
            <a:r>
              <a:rPr lang="en-GB" dirty="0"/>
              <a:t>Hand-over but check in</a:t>
            </a:r>
          </a:p>
          <a:p>
            <a:pPr marL="742950" lvl="1" indent="-285750">
              <a:buFont typeface="Arial" panose="020B0604020202020204" pitchFamily="34" charset="0"/>
              <a:buChar char="•"/>
            </a:pPr>
            <a:r>
              <a:rPr lang="en-GB" dirty="0"/>
              <a:t>OSS (Internal or External)</a:t>
            </a:r>
          </a:p>
          <a:p>
            <a:pPr marL="1143000" lvl="2" indent="-228600">
              <a:buFont typeface="Arial" panose="020B0604020202020204" pitchFamily="34" charset="0"/>
              <a:buChar char="•"/>
            </a:pPr>
            <a:r>
              <a:rPr lang="en-GB" dirty="0"/>
              <a:t>OSS means you share ownership</a:t>
            </a:r>
          </a:p>
          <a:p>
            <a:pPr marL="1143000" lvl="2" indent="-228600">
              <a:buFont typeface="Arial" panose="020B0604020202020204" pitchFamily="34" charset="0"/>
              <a:buChar char="•"/>
            </a:pPr>
            <a:r>
              <a:rPr lang="en-GB" dirty="0"/>
              <a:t>Solve "repeated" problems</a:t>
            </a:r>
          </a:p>
          <a:p>
            <a:pPr marL="742950" lvl="1" indent="-285750">
              <a:buFont typeface="Arial" panose="020B0604020202020204" pitchFamily="34" charset="0"/>
              <a:buChar char="•"/>
            </a:pPr>
            <a:r>
              <a:rPr lang="en-GB" dirty="0"/>
              <a:t>You will read code</a:t>
            </a:r>
          </a:p>
          <a:p>
            <a:pPr marL="1143000" lvl="2" indent="-228600">
              <a:buFont typeface="Arial" panose="020B0604020202020204" pitchFamily="34" charset="0"/>
              <a:buChar char="•"/>
            </a:pPr>
            <a:r>
              <a:rPr lang="en-GB" dirty="0"/>
              <a:t>Code reviews, pairing </a:t>
            </a:r>
          </a:p>
          <a:p>
            <a:pPr marL="1143000" lvl="2" indent="-228600">
              <a:buFont typeface="Arial" panose="020B0604020202020204" pitchFamily="34" charset="0"/>
              <a:buChar char="•"/>
            </a:pPr>
            <a:r>
              <a:rPr lang="en-GB" dirty="0"/>
              <a:t>architecture/design </a:t>
            </a:r>
          </a:p>
          <a:p>
            <a:pPr marL="1143000" lvl="2" indent="-228600">
              <a:buFont typeface="Arial" panose="020B0604020202020204" pitchFamily="34" charset="0"/>
              <a:buChar char="•"/>
            </a:pPr>
            <a:r>
              <a:rPr lang="en-GB" dirty="0"/>
              <a:t>trade-offs</a:t>
            </a:r>
          </a:p>
          <a:p>
            <a:pPr lvl="1"/>
            <a:r>
              <a:rPr lang="en-GB" dirty="0"/>
              <a:t>Ride Along</a:t>
            </a:r>
          </a:p>
          <a:p>
            <a:pPr lvl="2"/>
            <a:r>
              <a:rPr lang="en-GB" dirty="0"/>
              <a:t>Being a developer to “feel” how it is working now</a:t>
            </a:r>
          </a:p>
          <a:p>
            <a:pPr lvl="2"/>
            <a:r>
              <a:rPr lang="en-GB" dirty="0"/>
              <a:t>Goal is to understand results of initiative</a:t>
            </a:r>
          </a:p>
          <a:p>
            <a:pPr lvl="2"/>
            <a:r>
              <a:rPr lang="en-GB" dirty="0"/>
              <a:t>Move back up to use level to make change based on what you know</a:t>
            </a:r>
          </a:p>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18</a:t>
            </a:fld>
            <a:endParaRPr lang="en-GB"/>
          </a:p>
        </p:txBody>
      </p:sp>
    </p:spTree>
    <p:extLst>
      <p:ext uri="{BB962C8B-B14F-4D97-AF65-F5344CB8AC3E}">
        <p14:creationId xmlns:p14="http://schemas.microsoft.com/office/powerpoint/2010/main" val="3884582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buFont typeface="Arial" panose="020B0604020202020204" pitchFamily="34" charset="0"/>
              <a:buChar char="•"/>
            </a:pPr>
            <a:r>
              <a:rPr lang="en-GB" dirty="0"/>
              <a:t>POC</a:t>
            </a:r>
          </a:p>
          <a:p>
            <a:pPr marL="1143000" lvl="2" indent="-228600">
              <a:buFont typeface="Arial" panose="020B0604020202020204" pitchFamily="34" charset="0"/>
              <a:buChar char="•"/>
            </a:pPr>
            <a:r>
              <a:rPr lang="en-GB" dirty="0"/>
              <a:t>Write a scratch version to learn </a:t>
            </a:r>
          </a:p>
          <a:p>
            <a:pPr marL="1600200" lvl="3" indent="-228600">
              <a:buFont typeface="Arial" panose="020B0604020202020204" pitchFamily="34" charset="0"/>
              <a:buChar char="•"/>
            </a:pPr>
            <a:r>
              <a:rPr lang="en-GB" dirty="0"/>
              <a:t>mob/pair to transfer knowledge</a:t>
            </a:r>
          </a:p>
          <a:p>
            <a:pPr marL="1143000" lvl="2" indent="-228600">
              <a:buFont typeface="Arial" panose="020B0604020202020204" pitchFamily="34" charset="0"/>
              <a:buChar char="•"/>
            </a:pPr>
            <a:r>
              <a:rPr lang="en-GB" dirty="0"/>
              <a:t>Hand-over but check in</a:t>
            </a:r>
          </a:p>
          <a:p>
            <a:pPr marL="742950" lvl="1" indent="-285750">
              <a:buFont typeface="Arial" panose="020B0604020202020204" pitchFamily="34" charset="0"/>
              <a:buChar char="•"/>
            </a:pPr>
            <a:r>
              <a:rPr lang="en-GB" dirty="0"/>
              <a:t>OSS (Internal or External)</a:t>
            </a:r>
          </a:p>
          <a:p>
            <a:pPr marL="1143000" lvl="2" indent="-228600">
              <a:buFont typeface="Arial" panose="020B0604020202020204" pitchFamily="34" charset="0"/>
              <a:buChar char="•"/>
            </a:pPr>
            <a:r>
              <a:rPr lang="en-GB" dirty="0"/>
              <a:t>OSS means you share ownership</a:t>
            </a:r>
          </a:p>
          <a:p>
            <a:pPr marL="1143000" lvl="2" indent="-228600">
              <a:buFont typeface="Arial" panose="020B0604020202020204" pitchFamily="34" charset="0"/>
              <a:buChar char="•"/>
            </a:pPr>
            <a:r>
              <a:rPr lang="en-GB" dirty="0"/>
              <a:t>Solve "repeated" problems</a:t>
            </a:r>
          </a:p>
          <a:p>
            <a:pPr marL="742950" lvl="1" indent="-285750">
              <a:buFont typeface="Arial" panose="020B0604020202020204" pitchFamily="34" charset="0"/>
              <a:buChar char="•"/>
            </a:pPr>
            <a:r>
              <a:rPr lang="en-GB" dirty="0"/>
              <a:t>You will read code</a:t>
            </a:r>
          </a:p>
          <a:p>
            <a:pPr marL="1143000" lvl="2" indent="-228600">
              <a:buFont typeface="Arial" panose="020B0604020202020204" pitchFamily="34" charset="0"/>
              <a:buChar char="•"/>
            </a:pPr>
            <a:r>
              <a:rPr lang="en-GB" dirty="0"/>
              <a:t>Code reviews, pairing </a:t>
            </a:r>
          </a:p>
          <a:p>
            <a:pPr marL="1143000" lvl="2" indent="-228600">
              <a:buFont typeface="Arial" panose="020B0604020202020204" pitchFamily="34" charset="0"/>
              <a:buChar char="•"/>
            </a:pPr>
            <a:r>
              <a:rPr lang="en-GB" dirty="0"/>
              <a:t>architecture/design </a:t>
            </a:r>
          </a:p>
          <a:p>
            <a:pPr marL="1143000" lvl="2" indent="-228600">
              <a:buFont typeface="Arial" panose="020B0604020202020204" pitchFamily="34" charset="0"/>
              <a:buChar char="•"/>
            </a:pPr>
            <a:r>
              <a:rPr lang="en-GB" dirty="0"/>
              <a:t>trade-offs</a:t>
            </a:r>
          </a:p>
          <a:p>
            <a:pPr lvl="1"/>
            <a:r>
              <a:rPr lang="en-GB" dirty="0"/>
              <a:t>Ride Along</a:t>
            </a:r>
          </a:p>
          <a:p>
            <a:pPr lvl="2"/>
            <a:r>
              <a:rPr lang="en-GB" dirty="0"/>
              <a:t>Being a developer to “feel” how it is working now</a:t>
            </a:r>
          </a:p>
          <a:p>
            <a:pPr lvl="2"/>
            <a:r>
              <a:rPr lang="en-GB" dirty="0"/>
              <a:t>Goal is to understand results of initiative</a:t>
            </a:r>
          </a:p>
          <a:p>
            <a:pPr lvl="2"/>
            <a:r>
              <a:rPr lang="en-GB" dirty="0"/>
              <a:t>Move back up to use level to make change based on what you know</a:t>
            </a:r>
          </a:p>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19</a:t>
            </a:fld>
            <a:endParaRPr lang="en-GB"/>
          </a:p>
        </p:txBody>
      </p:sp>
    </p:spTree>
    <p:extLst>
      <p:ext uri="{BB962C8B-B14F-4D97-AF65-F5344CB8AC3E}">
        <p14:creationId xmlns:p14="http://schemas.microsoft.com/office/powerpoint/2010/main" val="81150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t>Teaching others to privilege core skills only</a:t>
            </a:r>
          </a:p>
          <a:p>
            <a:pPr>
              <a:buFont typeface="Arial" panose="020B0604020202020204" pitchFamily="34" charset="0"/>
              <a:buChar char="•"/>
            </a:pPr>
            <a:r>
              <a:rPr lang="en-GB" dirty="0"/>
              <a:t>Becoming post-technical</a:t>
            </a:r>
          </a:p>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20</a:t>
            </a:fld>
            <a:endParaRPr lang="en-GB"/>
          </a:p>
        </p:txBody>
      </p:sp>
    </p:spTree>
    <p:extLst>
      <p:ext uri="{BB962C8B-B14F-4D97-AF65-F5344CB8AC3E}">
        <p14:creationId xmlns:p14="http://schemas.microsoft.com/office/powerpoint/2010/main" val="671119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t>Leadership not Management </a:t>
            </a:r>
          </a:p>
          <a:p>
            <a:pPr>
              <a:buFont typeface="Arial" panose="020B0604020202020204" pitchFamily="34" charset="0"/>
              <a:buChar char="•"/>
            </a:pPr>
            <a:r>
              <a:rPr lang="en-GB" dirty="0"/>
              <a:t>If you are not a manager, you will not have authority</a:t>
            </a:r>
          </a:p>
          <a:p>
            <a:pPr marL="742950" lvl="1" indent="-285750">
              <a:buFont typeface="Arial" panose="020B0604020202020204" pitchFamily="34" charset="0"/>
              <a:buChar char="•"/>
            </a:pPr>
            <a:r>
              <a:rPr lang="en-GB" dirty="0"/>
              <a:t>No authority over resources: people and money</a:t>
            </a:r>
          </a:p>
          <a:p>
            <a:pPr marL="742950" lvl="1" indent="-285750">
              <a:buFont typeface="Arial" panose="020B0604020202020204" pitchFamily="34" charset="0"/>
              <a:buChar char="•"/>
            </a:pPr>
            <a:r>
              <a:rPr lang="en-GB" dirty="0"/>
              <a:t>No authority over road maps</a:t>
            </a:r>
          </a:p>
          <a:p>
            <a:pPr>
              <a:buFont typeface="Arial" panose="020B0604020202020204" pitchFamily="34" charset="0"/>
              <a:buChar char="•"/>
            </a:pPr>
            <a:r>
              <a:rPr lang="en-GB" dirty="0"/>
              <a:t>So you will need to work via influence</a:t>
            </a:r>
          </a:p>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22</a:t>
            </a:fld>
            <a:endParaRPr lang="en-GB"/>
          </a:p>
        </p:txBody>
      </p:sp>
    </p:spTree>
    <p:extLst>
      <p:ext uri="{BB962C8B-B14F-4D97-AF65-F5344CB8AC3E}">
        <p14:creationId xmlns:p14="http://schemas.microsoft.com/office/powerpoint/2010/main" val="583224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sz="1200" dirty="0"/>
              <a:t>Who are your key stakeholders?</a:t>
            </a:r>
          </a:p>
          <a:p>
            <a:pPr>
              <a:buFont typeface="Arial" panose="020B0604020202020204" pitchFamily="34" charset="0"/>
              <a:buChar char="•"/>
            </a:pPr>
            <a:r>
              <a:rPr lang="en-GB" sz="1200" dirty="0"/>
              <a:t>How does something get done: soup to nuts</a:t>
            </a:r>
          </a:p>
          <a:p>
            <a:pPr>
              <a:buFont typeface="Arial" panose="020B0604020202020204" pitchFamily="34" charset="0"/>
              <a:buChar char="•"/>
            </a:pPr>
            <a:r>
              <a:rPr lang="en-GB" sz="1200" dirty="0"/>
              <a:t>How do ideas get shared? Slides, narratives, </a:t>
            </a:r>
            <a:r>
              <a:rPr lang="en-GB" sz="1200" dirty="0" err="1"/>
              <a:t>miro</a:t>
            </a:r>
            <a:r>
              <a:rPr lang="en-GB" sz="1200" dirty="0"/>
              <a:t> boards?</a:t>
            </a:r>
          </a:p>
          <a:p>
            <a:pPr>
              <a:buFont typeface="Arial" panose="020B0604020202020204" pitchFamily="34" charset="0"/>
              <a:buChar char="•"/>
            </a:pPr>
            <a:r>
              <a:rPr lang="en-GB" sz="1200" dirty="0"/>
              <a:t>Engineering Culture: guilds, advice forums, principles, practices, team independence</a:t>
            </a:r>
          </a:p>
          <a:p>
            <a:pPr>
              <a:buFont typeface="Arial" panose="020B0604020202020204" pitchFamily="34" charset="0"/>
              <a:buChar char="•"/>
            </a:pPr>
            <a:r>
              <a:rPr lang="en-GB" sz="1200" dirty="0"/>
              <a:t>Org Priorities: Attitude to technical risk. A </a:t>
            </a:r>
            <a:r>
              <a:rPr lang="en-GB" sz="1200" dirty="0" err="1"/>
              <a:t>startup</a:t>
            </a:r>
            <a:r>
              <a:rPr lang="en-GB" sz="1200" dirty="0"/>
              <a:t> trying to get market share is different to a risk-averse incumbent</a:t>
            </a:r>
          </a:p>
          <a:p>
            <a:pPr>
              <a:buFont typeface="Arial" panose="020B0604020202020204" pitchFamily="34" charset="0"/>
              <a:buChar char="•"/>
            </a:pPr>
            <a:r>
              <a:rPr lang="en-GB" sz="1200" dirty="0"/>
              <a:t>The org chart is often a lie</a:t>
            </a:r>
          </a:p>
          <a:p>
            <a:pPr>
              <a:buFont typeface="Arial" panose="020B0604020202020204" pitchFamily="34" charset="0"/>
              <a:buChar char="•"/>
            </a:pPr>
            <a:r>
              <a:rPr lang="en-GB" sz="1200" dirty="0"/>
              <a:t>People have influence and that is not shown in the org chart</a:t>
            </a:r>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23</a:t>
            </a:fld>
            <a:endParaRPr lang="en-GB"/>
          </a:p>
        </p:txBody>
      </p:sp>
    </p:spTree>
    <p:extLst>
      <p:ext uri="{BB962C8B-B14F-4D97-AF65-F5344CB8AC3E}">
        <p14:creationId xmlns:p14="http://schemas.microsoft.com/office/powerpoint/2010/main" val="2377401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8D454BB1-5AB5-DF45-A819-95464E74CBE3}" type="slidenum">
              <a:rPr lang="en-US" smtClean="0"/>
              <a:t>3</a:t>
            </a:fld>
            <a:endParaRPr lang="en-US"/>
          </a:p>
        </p:txBody>
      </p:sp>
    </p:spTree>
    <p:extLst>
      <p:ext uri="{BB962C8B-B14F-4D97-AF65-F5344CB8AC3E}">
        <p14:creationId xmlns:p14="http://schemas.microsoft.com/office/powerpoint/2010/main" val="22020524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GB" dirty="0" err="1"/>
              <a:t>Westrum</a:t>
            </a:r>
            <a:r>
              <a:rPr lang="en-GB" dirty="0"/>
              <a:t> - Information Flow Good information flow in an organization</a:t>
            </a:r>
          </a:p>
          <a:p>
            <a:pPr marL="742950" lvl="1" indent="-285750">
              <a:buFont typeface="+mj-lt"/>
              <a:buAutoNum type="arabicPeriod"/>
            </a:pPr>
            <a:r>
              <a:rPr lang="en-GB" dirty="0"/>
              <a:t>It provides answers to the questions that the receiver needs answered. </a:t>
            </a:r>
          </a:p>
          <a:p>
            <a:pPr marL="742950" lvl="1" indent="-285750">
              <a:buFont typeface="+mj-lt"/>
              <a:buAutoNum type="arabicPeriod"/>
            </a:pPr>
            <a:r>
              <a:rPr lang="en-GB" dirty="0"/>
              <a:t>It is timely. </a:t>
            </a:r>
          </a:p>
          <a:p>
            <a:pPr marL="742950" lvl="1" indent="-285750">
              <a:buFont typeface="+mj-lt"/>
              <a:buAutoNum type="arabicPeriod"/>
            </a:pPr>
            <a:r>
              <a:rPr lang="en-GB" dirty="0"/>
              <a:t>It is presented in such a way that it can be effectively used by the receiver.</a:t>
            </a:r>
          </a:p>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24</a:t>
            </a:fld>
            <a:endParaRPr lang="en-GB"/>
          </a:p>
        </p:txBody>
      </p:sp>
    </p:spTree>
    <p:extLst>
      <p:ext uri="{BB962C8B-B14F-4D97-AF65-F5344CB8AC3E}">
        <p14:creationId xmlns:p14="http://schemas.microsoft.com/office/powerpoint/2010/main" val="2384468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t>Trust vs Agreement</a:t>
            </a:r>
          </a:p>
          <a:p>
            <a:pPr marL="742950" lvl="1" indent="-285750">
              <a:buFont typeface="Arial" panose="020B0604020202020204" pitchFamily="34" charset="0"/>
              <a:buChar char="•"/>
            </a:pPr>
            <a:r>
              <a:rPr lang="en-GB" dirty="0"/>
              <a:t>Stakeholder Map</a:t>
            </a:r>
          </a:p>
          <a:p>
            <a:pPr marL="742950" lvl="1" indent="-285750">
              <a:buFont typeface="Arial" panose="020B0604020202020204" pitchFamily="34" charset="0"/>
              <a:buChar char="•"/>
            </a:pPr>
            <a:r>
              <a:rPr lang="en-GB" dirty="0"/>
              <a:t>Do you have trust or agreement</a:t>
            </a:r>
          </a:p>
          <a:p>
            <a:pPr marL="742950" lvl="1" indent="-285750">
              <a:buFont typeface="Arial" panose="020B0604020202020204" pitchFamily="34" charset="0"/>
              <a:buChar char="•"/>
            </a:pPr>
            <a:r>
              <a:rPr lang="en-GB" dirty="0"/>
              <a:t>Move people you have neither trust or agreement with from your map</a:t>
            </a:r>
          </a:p>
          <a:p>
            <a:pPr marL="742950" lvl="1" indent="-285750">
              <a:buFont typeface="Arial" panose="020B0604020202020204" pitchFamily="34" charset="0"/>
              <a:buChar char="•"/>
            </a:pPr>
            <a:r>
              <a:rPr lang="en-GB" dirty="0"/>
              <a:t>Seek trust, disagreement is to be welcomed</a:t>
            </a:r>
          </a:p>
          <a:p>
            <a:pPr marL="742950" lvl="1" indent="-285750">
              <a:buFont typeface="Arial" panose="020B0604020202020204" pitchFamily="34" charset="0"/>
              <a:buChar char="•"/>
            </a:pPr>
            <a:r>
              <a:rPr lang="en-GB" dirty="0"/>
              <a:t>Someone you have agreement but no trust with can become an enemy</a:t>
            </a:r>
          </a:p>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25</a:t>
            </a:fld>
            <a:endParaRPr lang="en-GB"/>
          </a:p>
        </p:txBody>
      </p:sp>
    </p:spTree>
    <p:extLst>
      <p:ext uri="{BB962C8B-B14F-4D97-AF65-F5344CB8AC3E}">
        <p14:creationId xmlns:p14="http://schemas.microsoft.com/office/powerpoint/2010/main" val="660413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sz="2800" dirty="0"/>
              <a:t>Establish 1-2-1s with people important to your "getting things done”</a:t>
            </a:r>
          </a:p>
          <a:p>
            <a:pPr lvl="1"/>
            <a:r>
              <a:rPr lang="en-GB" dirty="0"/>
              <a:t>There are people where your job is to “help them succeed”</a:t>
            </a:r>
          </a:p>
          <a:p>
            <a:pPr lvl="1"/>
            <a:r>
              <a:rPr lang="en-GB" dirty="0"/>
              <a:t>Your manager, but also folks impacted by technical leadership</a:t>
            </a:r>
          </a:p>
          <a:p>
            <a:pPr lvl="1"/>
            <a:r>
              <a:rPr lang="en-GB" dirty="0"/>
              <a:t>What are their priorities</a:t>
            </a:r>
          </a:p>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26</a:t>
            </a:fld>
            <a:endParaRPr lang="en-GB"/>
          </a:p>
        </p:txBody>
      </p:sp>
    </p:spTree>
    <p:extLst>
      <p:ext uri="{BB962C8B-B14F-4D97-AF65-F5344CB8AC3E}">
        <p14:creationId xmlns:p14="http://schemas.microsoft.com/office/powerpoint/2010/main" val="4209450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t>Narrative vs Decks</a:t>
            </a:r>
          </a:p>
          <a:p>
            <a:pPr marL="742950" lvl="1" indent="-285750">
              <a:buFont typeface="Arial" panose="020B0604020202020204" pitchFamily="34" charset="0"/>
              <a:buChar char="•"/>
            </a:pPr>
            <a:r>
              <a:rPr lang="en-GB" dirty="0"/>
              <a:t>Presentation Skills vs Content</a:t>
            </a:r>
          </a:p>
          <a:p>
            <a:pPr marL="742950" lvl="1" indent="-285750">
              <a:buFont typeface="Arial" panose="020B0604020202020204" pitchFamily="34" charset="0"/>
              <a:buChar char="•"/>
            </a:pPr>
            <a:r>
              <a:rPr lang="en-GB" dirty="0"/>
              <a:t>Too many mis-aligned leaving a discussion</a:t>
            </a:r>
          </a:p>
          <a:p>
            <a:pPr marL="742950" lvl="1" indent="-285750">
              <a:buFont typeface="Arial" panose="020B0604020202020204" pitchFamily="34" charset="0"/>
              <a:buChar char="•"/>
            </a:pPr>
            <a:r>
              <a:rPr lang="en-GB" dirty="0"/>
              <a:t>Can still be visual</a:t>
            </a:r>
          </a:p>
          <a:p>
            <a:pPr marL="742950" lvl="1" indent="-285750">
              <a:buFont typeface="Arial" panose="020B0604020202020204" pitchFamily="34" charset="0"/>
              <a:buChar char="•"/>
            </a:pPr>
            <a:r>
              <a:rPr lang="en-GB" dirty="0"/>
              <a:t>Allow for pre-reads</a:t>
            </a:r>
          </a:p>
          <a:p>
            <a:pPr>
              <a:buFont typeface="Arial" panose="020B0604020202020204" pitchFamily="34" charset="0"/>
              <a:buChar char="•"/>
            </a:pPr>
            <a:r>
              <a:rPr lang="en-GB" dirty="0"/>
              <a:t>Progressively, widen your audience</a:t>
            </a:r>
          </a:p>
          <a:p>
            <a:pPr marL="742950" lvl="1" indent="-285750">
              <a:buFont typeface="Arial" panose="020B0604020202020204" pitchFamily="34" charset="0"/>
              <a:buChar char="•"/>
            </a:pPr>
            <a:r>
              <a:rPr lang="en-GB" dirty="0"/>
              <a:t>Start with one or two folks you trust to give honest, critical feedback</a:t>
            </a:r>
          </a:p>
          <a:p>
            <a:pPr marL="742950" lvl="1" indent="-285750">
              <a:buFont typeface="Arial" panose="020B0604020202020204" pitchFamily="34" charset="0"/>
              <a:buChar char="•"/>
            </a:pPr>
            <a:r>
              <a:rPr lang="en-GB" dirty="0"/>
              <a:t>Go wider as you get more certain.</a:t>
            </a:r>
          </a:p>
          <a:p>
            <a:pPr marL="285750" indent="-285750"/>
            <a:endParaRPr lang="en-GB" dirty="0"/>
          </a:p>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27</a:t>
            </a:fld>
            <a:endParaRPr lang="en-GB"/>
          </a:p>
        </p:txBody>
      </p:sp>
    </p:spTree>
    <p:extLst>
      <p:ext uri="{BB962C8B-B14F-4D97-AF65-F5344CB8AC3E}">
        <p14:creationId xmlns:p14="http://schemas.microsoft.com/office/powerpoint/2010/main" val="3281948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buFont typeface="Arial" panose="020B0604020202020204" pitchFamily="34" charset="0"/>
              <a:buChar char="•"/>
            </a:pPr>
            <a:r>
              <a:rPr lang="en-GB" dirty="0"/>
              <a:t>Visibility</a:t>
            </a:r>
          </a:p>
          <a:p>
            <a:pPr marL="1200150" lvl="2" indent="-285750"/>
            <a:r>
              <a:rPr lang="en-GB" dirty="0"/>
              <a:t>Speaking: (Internal) Brown Bags, Training (External) UGs, Conferences</a:t>
            </a:r>
          </a:p>
          <a:p>
            <a:pPr marL="1200150" lvl="2" indent="-285750"/>
            <a:r>
              <a:rPr lang="en-GB" dirty="0"/>
              <a:t>Blogging/YouTube</a:t>
            </a:r>
          </a:p>
          <a:p>
            <a:pPr marL="1200150" lvl="2" indent="-285750"/>
            <a:r>
              <a:rPr lang="en-GB" dirty="0"/>
              <a:t>Internal Mentoring and Training</a:t>
            </a:r>
          </a:p>
          <a:p>
            <a:pPr marL="742950" lvl="1" indent="-285750"/>
            <a:r>
              <a:rPr lang="en-GB" dirty="0"/>
              <a:t>Network</a:t>
            </a:r>
          </a:p>
          <a:p>
            <a:pPr marL="1200150" lvl="2" indent="-285750"/>
            <a:r>
              <a:rPr lang="en-GB" dirty="0"/>
              <a:t>Attend Contact Points: Stand-ups, guild meetings, architecture advice forums, all hands</a:t>
            </a:r>
          </a:p>
          <a:p>
            <a:pPr marL="1200150" lvl="2" indent="-285750"/>
            <a:r>
              <a:rPr lang="en-GB" dirty="0"/>
              <a:t>1-2-1 with key stakeholders</a:t>
            </a:r>
          </a:p>
          <a:p>
            <a:pPr marL="1657350" lvl="3" indent="-285750"/>
            <a:r>
              <a:rPr lang="en-GB" dirty="0"/>
              <a:t>Create Allies</a:t>
            </a:r>
          </a:p>
          <a:p>
            <a:pPr marL="1657350" lvl="3" indent="-285750"/>
            <a:r>
              <a:rPr lang="en-GB" dirty="0"/>
              <a:t>Uncover Problems</a:t>
            </a:r>
          </a:p>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28</a:t>
            </a:fld>
            <a:endParaRPr lang="en-GB"/>
          </a:p>
        </p:txBody>
      </p:sp>
    </p:spTree>
    <p:extLst>
      <p:ext uri="{BB962C8B-B14F-4D97-AF65-F5344CB8AC3E}">
        <p14:creationId xmlns:p14="http://schemas.microsoft.com/office/powerpoint/2010/main" val="24259473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t>Set Technical Direction</a:t>
            </a:r>
          </a:p>
          <a:p>
            <a:pPr marL="742950" lvl="1" indent="-285750">
              <a:buFont typeface="Arial" panose="020B0604020202020204" pitchFamily="34" charset="0"/>
              <a:buChar char="•"/>
            </a:pPr>
            <a:r>
              <a:rPr lang="en-GB" dirty="0"/>
              <a:t>work with guilds</a:t>
            </a:r>
          </a:p>
          <a:p>
            <a:pPr marL="742950" lvl="1" indent="-285750">
              <a:buFont typeface="Arial" panose="020B0604020202020204" pitchFamily="34" charset="0"/>
              <a:buChar char="•"/>
            </a:pPr>
            <a:r>
              <a:rPr lang="en-GB" dirty="0"/>
              <a:t>tech radar </a:t>
            </a:r>
          </a:p>
          <a:p>
            <a:pPr marL="742950" lvl="1" indent="-285750">
              <a:buFont typeface="Arial" panose="020B0604020202020204" pitchFamily="34" charset="0"/>
              <a:buChar char="•"/>
            </a:pPr>
            <a:r>
              <a:rPr lang="en-GB" dirty="0"/>
              <a:t>make it happen, but share decision making</a:t>
            </a:r>
          </a:p>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29</a:t>
            </a:fld>
            <a:endParaRPr lang="en-GB"/>
          </a:p>
        </p:txBody>
      </p:sp>
    </p:spTree>
    <p:extLst>
      <p:ext uri="{BB962C8B-B14F-4D97-AF65-F5344CB8AC3E}">
        <p14:creationId xmlns:p14="http://schemas.microsoft.com/office/powerpoint/2010/main" val="1041167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t>Key value: You remain calm and dispassionate, because you have seen it before</a:t>
            </a:r>
          </a:p>
          <a:p>
            <a:pPr>
              <a:buFont typeface="Arial" panose="020B0604020202020204" pitchFamily="34" charset="0"/>
              <a:buChar char="•"/>
            </a:pPr>
            <a:r>
              <a:rPr lang="en-GB" dirty="0"/>
              <a:t>You learn from seeing the results of your work -&gt; you have to stay long enough</a:t>
            </a:r>
          </a:p>
          <a:p>
            <a:pPr marL="742950" lvl="1" indent="-285750">
              <a:buFont typeface="Arial" panose="020B0604020202020204" pitchFamily="34" charset="0"/>
              <a:buChar char="•"/>
            </a:pPr>
            <a:r>
              <a:rPr lang="en-GB" dirty="0"/>
              <a:t>Understand cost/value of taking risks. </a:t>
            </a:r>
          </a:p>
          <a:p>
            <a:pPr marL="742950" lvl="1" indent="-285750">
              <a:buFont typeface="Arial" panose="020B0604020202020204" pitchFamily="34" charset="0"/>
              <a:buChar char="•"/>
            </a:pPr>
            <a:r>
              <a:rPr lang="en-GB" dirty="0"/>
              <a:t>Understand maintenance not just construction (30% of cost is rework; 90% of cost in maintenance)</a:t>
            </a:r>
          </a:p>
          <a:p>
            <a:pPr marL="742950" lvl="1" indent="-285750">
              <a:buFont typeface="Arial" panose="020B0604020202020204" pitchFamily="34" charset="0"/>
              <a:buChar char="•"/>
            </a:pPr>
            <a:r>
              <a:rPr lang="en-GB" dirty="0"/>
              <a:t>You have seen "trade offs" play out</a:t>
            </a:r>
          </a:p>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31</a:t>
            </a:fld>
            <a:endParaRPr lang="en-GB"/>
          </a:p>
        </p:txBody>
      </p:sp>
    </p:spTree>
    <p:extLst>
      <p:ext uri="{BB962C8B-B14F-4D97-AF65-F5344CB8AC3E}">
        <p14:creationId xmlns:p14="http://schemas.microsoft.com/office/powerpoint/2010/main" val="4202025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t>Provide clarity amid noise</a:t>
            </a:r>
          </a:p>
          <a:p>
            <a:pPr>
              <a:buFont typeface="Arial" panose="020B0604020202020204" pitchFamily="34" charset="0"/>
              <a:buChar char="•"/>
            </a:pPr>
            <a:r>
              <a:rPr lang="en-GB" dirty="0"/>
              <a:t>Synthesize information</a:t>
            </a:r>
          </a:p>
          <a:p>
            <a:pPr lvl="1"/>
            <a:r>
              <a:rPr lang="en-GB" dirty="0"/>
              <a:t>Provide clarity to stakeholders</a:t>
            </a:r>
          </a:p>
          <a:p>
            <a:pPr lvl="1"/>
            <a:r>
              <a:rPr lang="en-GB" dirty="0"/>
              <a:t>Ask for decisions with clear options, don’t bring chaos</a:t>
            </a:r>
          </a:p>
          <a:p>
            <a:r>
              <a:rPr lang="en-GB" dirty="0"/>
              <a:t>Borg Queen</a:t>
            </a:r>
          </a:p>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32</a:t>
            </a:fld>
            <a:endParaRPr lang="en-GB"/>
          </a:p>
        </p:txBody>
      </p:sp>
    </p:spTree>
    <p:extLst>
      <p:ext uri="{BB962C8B-B14F-4D97-AF65-F5344CB8AC3E}">
        <p14:creationId xmlns:p14="http://schemas.microsoft.com/office/powerpoint/2010/main" val="41340766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34</a:t>
            </a:fld>
            <a:endParaRPr lang="en-GB"/>
          </a:p>
        </p:txBody>
      </p:sp>
    </p:spTree>
    <p:extLst>
      <p:ext uri="{BB962C8B-B14F-4D97-AF65-F5344CB8AC3E}">
        <p14:creationId xmlns:p14="http://schemas.microsoft.com/office/powerpoint/2010/main" val="35701296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t>Feeling the need to prove yourself.</a:t>
            </a:r>
          </a:p>
          <a:p>
            <a:pPr marL="742950" lvl="1" indent="-285750">
              <a:buFont typeface="Arial" panose="020B0604020202020204" pitchFamily="34" charset="0"/>
              <a:buChar char="•"/>
            </a:pPr>
            <a:r>
              <a:rPr lang="en-GB" dirty="0"/>
              <a:t>May lead to "hero" actions that marginalise others</a:t>
            </a:r>
          </a:p>
          <a:p>
            <a:pPr marL="742950" lvl="1" indent="-285750">
              <a:buFont typeface="Arial" panose="020B0604020202020204" pitchFamily="34" charset="0"/>
              <a:buChar char="•"/>
            </a:pPr>
            <a:r>
              <a:rPr lang="en-GB" dirty="0"/>
              <a:t>May lead to trying to create a hierarchy through demonstration of your "superior knowledge"</a:t>
            </a:r>
          </a:p>
          <a:p>
            <a:pPr marL="742950" lvl="1" indent="-285750">
              <a:buFont typeface="Arial" panose="020B0604020202020204" pitchFamily="34" charset="0"/>
              <a:buChar char="•"/>
            </a:pPr>
            <a:r>
              <a:rPr lang="en-GB" dirty="0"/>
              <a:t>Assume the room gives you the benefit of the doubt and capability for the role</a:t>
            </a:r>
          </a:p>
          <a:p>
            <a:pPr marL="1143000" lvl="2" indent="-228600">
              <a:buFont typeface="Arial" panose="020B0604020202020204" pitchFamily="34" charset="0"/>
              <a:buChar char="•"/>
            </a:pPr>
            <a:r>
              <a:rPr lang="en-GB" dirty="0"/>
              <a:t>If in doubt, say less.</a:t>
            </a:r>
          </a:p>
          <a:p>
            <a:pPr lvl="1"/>
            <a:r>
              <a:rPr lang="en-GB" dirty="0"/>
              <a:t>Speaking First</a:t>
            </a:r>
          </a:p>
          <a:p>
            <a:pPr lvl="2"/>
            <a:r>
              <a:rPr lang="en-GB" dirty="0"/>
              <a:t>Try to speak last</a:t>
            </a:r>
          </a:p>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35</a:t>
            </a:fld>
            <a:endParaRPr lang="en-GB"/>
          </a:p>
        </p:txBody>
      </p:sp>
    </p:spTree>
    <p:extLst>
      <p:ext uri="{BB962C8B-B14F-4D97-AF65-F5344CB8AC3E}">
        <p14:creationId xmlns:p14="http://schemas.microsoft.com/office/powerpoint/2010/main" val="4148350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492A18-A4E3-7F4F-ABFD-2D4D7B82C1A7}" type="slidenum">
              <a:rPr lang="en-US" smtClean="0"/>
              <a:t>4</a:t>
            </a:fld>
            <a:endParaRPr lang="en-US"/>
          </a:p>
        </p:txBody>
      </p:sp>
    </p:spTree>
    <p:extLst>
      <p:ext uri="{BB962C8B-B14F-4D97-AF65-F5344CB8AC3E}">
        <p14:creationId xmlns:p14="http://schemas.microsoft.com/office/powerpoint/2010/main" val="4332927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t>You are expensive, you will need to demonstrate impact</a:t>
            </a:r>
          </a:p>
          <a:p>
            <a:pPr marL="742950" lvl="1" indent="-285750">
              <a:buFont typeface="Arial" panose="020B0604020202020204" pitchFamily="34" charset="0"/>
              <a:buChar char="•"/>
            </a:pPr>
            <a:r>
              <a:rPr lang="en-GB" dirty="0"/>
              <a:t>Deal with messy, complex, thorny problems</a:t>
            </a:r>
          </a:p>
          <a:p>
            <a:pPr marL="1143000" lvl="2" indent="-228600">
              <a:buFont typeface="Arial" panose="020B0604020202020204" pitchFamily="34" charset="0"/>
              <a:buChar char="•"/>
            </a:pPr>
            <a:r>
              <a:rPr lang="en-GB" dirty="0"/>
              <a:t>once they are less messy, thorny you may move on but continue to “check in”</a:t>
            </a:r>
          </a:p>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37</a:t>
            </a:fld>
            <a:endParaRPr lang="en-GB"/>
          </a:p>
        </p:txBody>
      </p:sp>
    </p:spTree>
    <p:extLst>
      <p:ext uri="{BB962C8B-B14F-4D97-AF65-F5344CB8AC3E}">
        <p14:creationId xmlns:p14="http://schemas.microsoft.com/office/powerpoint/2010/main" val="1935188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t>You have the longer view</a:t>
            </a:r>
          </a:p>
          <a:p>
            <a:pPr marL="742950" lvl="1" indent="-285750">
              <a:buFont typeface="Arial" panose="020B0604020202020204" pitchFamily="34" charset="0"/>
              <a:buChar char="•"/>
            </a:pPr>
            <a:r>
              <a:rPr lang="en-GB" dirty="0"/>
              <a:t>Local optima may make sense to a team, but you should have perspective to think "in the large"</a:t>
            </a:r>
          </a:p>
          <a:p>
            <a:pPr marL="1143000" lvl="2" indent="-228600">
              <a:buFont typeface="Arial" panose="020B0604020202020204" pitchFamily="34" charset="0"/>
              <a:buChar char="•"/>
            </a:pPr>
            <a:r>
              <a:rPr lang="en-GB" dirty="0"/>
              <a:t>Tragedy of the Commons does not exist btw</a:t>
            </a:r>
          </a:p>
          <a:p>
            <a:pPr marL="1143000" lvl="2" indent="-228600">
              <a:buFont typeface="Arial" panose="020B0604020202020204" pitchFamily="34" charset="0"/>
              <a:buChar char="•"/>
            </a:pPr>
            <a:r>
              <a:rPr lang="en-GB" dirty="0"/>
              <a:t>See Ostrom for how to build orgs that share</a:t>
            </a:r>
          </a:p>
          <a:p>
            <a:pPr marL="1600200" lvl="3" indent="-228600">
              <a:buFont typeface="Arial" panose="020B0604020202020204" pitchFamily="34" charset="0"/>
              <a:buChar char="•"/>
            </a:pPr>
            <a:r>
              <a:rPr lang="en-GB" dirty="0"/>
              <a:t>https://</a:t>
            </a:r>
            <a:r>
              <a:rPr lang="en-GB" dirty="0" err="1"/>
              <a:t>www.onthecommons.org</a:t>
            </a:r>
            <a:r>
              <a:rPr lang="en-GB" dirty="0"/>
              <a:t>/magazine/elinor-ostroms-8-principles-managing-commmons</a:t>
            </a:r>
          </a:p>
          <a:p>
            <a:pPr marL="742950" lvl="1" indent="-285750">
              <a:buFont typeface="Arial" panose="020B0604020202020204" pitchFamily="34" charset="0"/>
              <a:buChar char="•"/>
            </a:pPr>
            <a:r>
              <a:rPr lang="en-GB" dirty="0"/>
              <a:t>Validate what you want to work on?</a:t>
            </a:r>
          </a:p>
          <a:p>
            <a:pPr marL="1143000" lvl="2" indent="-228600">
              <a:buFont typeface="Arial" panose="020B0604020202020204" pitchFamily="34" charset="0"/>
              <a:buChar char="•"/>
            </a:pPr>
            <a:r>
              <a:rPr lang="en-GB" dirty="0"/>
              <a:t>It may be a problem, but given limited resources is it the most impactful problem to solve right now</a:t>
            </a:r>
          </a:p>
          <a:p>
            <a:pPr marL="742950" lvl="1" indent="-285750">
              <a:buFont typeface="Arial" panose="020B0604020202020204" pitchFamily="34" charset="0"/>
              <a:buChar char="•"/>
            </a:pPr>
            <a:r>
              <a:rPr lang="en-GB" dirty="0"/>
              <a:t>Not all of a system will be well designed</a:t>
            </a:r>
          </a:p>
          <a:p>
            <a:pPr marL="1143000" lvl="2" indent="-228600">
              <a:buFont typeface="Arial" panose="020B0604020202020204" pitchFamily="34" charset="0"/>
              <a:buChar char="•"/>
            </a:pPr>
            <a:r>
              <a:rPr lang="en-GB" dirty="0"/>
              <a:t>Focus on the core</a:t>
            </a:r>
          </a:p>
          <a:p>
            <a:pPr marL="1143000" lvl="2" indent="-228600">
              <a:buFont typeface="Arial" panose="020B0604020202020204" pitchFamily="34" charset="0"/>
              <a:buChar char="•"/>
            </a:pPr>
            <a:r>
              <a:rPr lang="en-GB" dirty="0"/>
              <a:t>Purpose Alignment Matrix</a:t>
            </a:r>
          </a:p>
          <a:p>
            <a:pPr marL="742950" lvl="1" indent="-285750">
              <a:buFont typeface="Arial" panose="020B0604020202020204" pitchFamily="34" charset="0"/>
              <a:buChar char="•"/>
            </a:pPr>
            <a:r>
              <a:rPr lang="en-GB" dirty="0"/>
              <a:t>Architecture Runway</a:t>
            </a:r>
          </a:p>
          <a:p>
            <a:pPr marL="1143000" lvl="2" indent="-228600">
              <a:buFont typeface="Arial" panose="020B0604020202020204" pitchFamily="34" charset="0"/>
              <a:buChar char="•"/>
            </a:pPr>
            <a:r>
              <a:rPr lang="en-GB" dirty="0"/>
              <a:t>Try to get ahead of need</a:t>
            </a:r>
          </a:p>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38</a:t>
            </a:fld>
            <a:endParaRPr lang="en-GB"/>
          </a:p>
        </p:txBody>
      </p:sp>
    </p:spTree>
    <p:extLst>
      <p:ext uri="{BB962C8B-B14F-4D97-AF65-F5344CB8AC3E}">
        <p14:creationId xmlns:p14="http://schemas.microsoft.com/office/powerpoint/2010/main" val="33041566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t>Most likely you will propose  what needs your attention </a:t>
            </a:r>
          </a:p>
          <a:p>
            <a:pPr marL="742950" lvl="1" indent="-285750">
              <a:buFont typeface="Arial" panose="020B0604020202020204" pitchFamily="34" charset="0"/>
              <a:buChar char="•"/>
            </a:pPr>
            <a:r>
              <a:rPr lang="en-GB" dirty="0"/>
              <a:t>Your manager’s role is to validate, provide context, remove blockers, not set work assignments </a:t>
            </a:r>
          </a:p>
          <a:p>
            <a:pPr marL="742950" lvl="1" indent="-285750">
              <a:buFont typeface="Arial" panose="020B0604020202020204" pitchFamily="34" charset="0"/>
              <a:buChar char="•"/>
            </a:pPr>
            <a:r>
              <a:rPr lang="en-GB" dirty="0"/>
              <a:t>Likely that you will not have enough time to satisfy all requests</a:t>
            </a:r>
          </a:p>
          <a:p>
            <a:pPr marL="742950" lvl="1" indent="-285750">
              <a:buFont typeface="Arial" panose="020B0604020202020204" pitchFamily="34" charset="0"/>
              <a:buChar char="•"/>
            </a:pPr>
            <a:r>
              <a:rPr lang="en-GB" dirty="0"/>
              <a:t>Manager should provide context for you to prioritise where you can have most impact </a:t>
            </a:r>
          </a:p>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39</a:t>
            </a:fld>
            <a:endParaRPr lang="en-GB"/>
          </a:p>
        </p:txBody>
      </p:sp>
    </p:spTree>
    <p:extLst>
      <p:ext uri="{BB962C8B-B14F-4D97-AF65-F5344CB8AC3E}">
        <p14:creationId xmlns:p14="http://schemas.microsoft.com/office/powerpoint/2010/main" val="38126516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t>Manage Up</a:t>
            </a:r>
          </a:p>
          <a:p>
            <a:pPr marL="742950" lvl="1" indent="-285750">
              <a:buFont typeface="Arial" panose="020B0604020202020204" pitchFamily="34" charset="0"/>
              <a:buChar char="•"/>
            </a:pPr>
            <a:r>
              <a:rPr lang="en-GB" dirty="0"/>
              <a:t>You need to manage up</a:t>
            </a:r>
          </a:p>
          <a:p>
            <a:pPr marL="1143000" lvl="2" indent="-228600">
              <a:buFont typeface="Arial" panose="020B0604020202020204" pitchFamily="34" charset="0"/>
              <a:buChar char="•"/>
            </a:pPr>
            <a:r>
              <a:rPr lang="en-GB" dirty="0"/>
              <a:t>Brag List</a:t>
            </a:r>
          </a:p>
          <a:p>
            <a:pPr marL="1143000" lvl="2" indent="-228600">
              <a:buFont typeface="Arial" panose="020B0604020202020204" pitchFamily="34" charset="0"/>
              <a:buChar char="•"/>
            </a:pPr>
            <a:r>
              <a:rPr lang="en-GB" dirty="0"/>
              <a:t>Thoughts</a:t>
            </a:r>
          </a:p>
          <a:p>
            <a:pPr marL="742950" lvl="1" indent="-285750">
              <a:buFont typeface="Arial" panose="020B0604020202020204" pitchFamily="34" charset="0"/>
              <a:buChar char="•"/>
            </a:pPr>
            <a:r>
              <a:rPr lang="en-GB" dirty="0"/>
              <a:t>Deliver</a:t>
            </a:r>
          </a:p>
          <a:p>
            <a:pPr marL="1143000" lvl="2" indent="-228600">
              <a:buFont typeface="Arial" panose="020B0604020202020204" pitchFamily="34" charset="0"/>
              <a:buChar char="•"/>
            </a:pPr>
            <a:r>
              <a:rPr lang="en-GB" dirty="0"/>
              <a:t>You need to be able to point to what you have delivered</a:t>
            </a:r>
          </a:p>
          <a:p>
            <a:pPr marL="1143000" lvl="2" indent="-228600">
              <a:buFont typeface="Arial" panose="020B0604020202020204" pitchFamily="34" charset="0"/>
              <a:buChar char="•"/>
            </a:pPr>
            <a:r>
              <a:rPr lang="en-GB" dirty="0"/>
              <a:t>You will need to deliver high-profile enough initiatives to justify being staff plus</a:t>
            </a:r>
          </a:p>
          <a:p>
            <a:pPr marL="1143000" lvl="2" indent="-228600">
              <a:buFont typeface="Arial" panose="020B0604020202020204" pitchFamily="34" charset="0"/>
              <a:buChar char="•"/>
            </a:pPr>
            <a:r>
              <a:rPr lang="en-GB" dirty="0"/>
              <a:t>If you are just doing "senior engineer" work you will be seen as expensive for that</a:t>
            </a:r>
          </a:p>
          <a:p>
            <a:pPr marL="1143000" lvl="2" indent="-228600">
              <a:buFont typeface="Arial" panose="020B0604020202020204" pitchFamily="34" charset="0"/>
              <a:buChar char="•"/>
            </a:pPr>
            <a:r>
              <a:rPr lang="en-GB" dirty="0"/>
              <a:t>You might be quietly improving day-to-day life, but you need to make that higher profile</a:t>
            </a:r>
          </a:p>
          <a:p>
            <a:pPr marL="1600200" lvl="3" indent="-228600">
              <a:buFont typeface="Arial" panose="020B0604020202020204" pitchFamily="34" charset="0"/>
              <a:buChar char="•"/>
            </a:pPr>
            <a:r>
              <a:rPr lang="en-GB" dirty="0"/>
              <a:t>Show the org that your time their matters</a:t>
            </a:r>
          </a:p>
          <a:p>
            <a:pPr marL="1600200" lvl="3" indent="-228600">
              <a:buFont typeface="Arial" panose="020B0604020202020204" pitchFamily="34" charset="0"/>
              <a:buChar char="•"/>
            </a:pPr>
            <a:r>
              <a:rPr lang="en-GB" dirty="0"/>
              <a:t>Measure, show you met outcomes</a:t>
            </a:r>
          </a:p>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40</a:t>
            </a:fld>
            <a:endParaRPr lang="en-GB"/>
          </a:p>
        </p:txBody>
      </p:sp>
    </p:spTree>
    <p:extLst>
      <p:ext uri="{BB962C8B-B14F-4D97-AF65-F5344CB8AC3E}">
        <p14:creationId xmlns:p14="http://schemas.microsoft.com/office/powerpoint/2010/main" val="4900129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sz="1200" dirty="0"/>
              <a:t>Rank all your in-flight work according to priority</a:t>
            </a:r>
          </a:p>
          <a:p>
            <a:pPr>
              <a:buFont typeface="Arial" panose="020B0604020202020204" pitchFamily="34" charset="0"/>
              <a:buChar char="•"/>
            </a:pPr>
            <a:r>
              <a:rPr lang="en-GB" sz="1200" dirty="0"/>
              <a:t>Make sure you allocate your time according to those priorities</a:t>
            </a:r>
          </a:p>
          <a:p>
            <a:pPr>
              <a:buFont typeface="Arial" panose="020B0604020202020204" pitchFamily="34" charset="0"/>
              <a:buChar char="•"/>
            </a:pPr>
            <a:r>
              <a:rPr lang="en-GB" sz="1200" dirty="0"/>
              <a:t>If your highest priorities take more time, drop things at the bottom</a:t>
            </a:r>
          </a:p>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41</a:t>
            </a:fld>
            <a:endParaRPr lang="en-GB"/>
          </a:p>
        </p:txBody>
      </p:sp>
    </p:spTree>
    <p:extLst>
      <p:ext uri="{BB962C8B-B14F-4D97-AF65-F5344CB8AC3E}">
        <p14:creationId xmlns:p14="http://schemas.microsoft.com/office/powerpoint/2010/main" val="3849337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buFont typeface="Arial" panose="020B0604020202020204" pitchFamily="34" charset="0"/>
              <a:buChar char="•"/>
            </a:pPr>
            <a:r>
              <a:rPr lang="en-GB" dirty="0"/>
              <a:t>Not all of a system will be well designed</a:t>
            </a:r>
          </a:p>
          <a:p>
            <a:pPr marL="1143000" lvl="2" indent="-228600">
              <a:buFont typeface="Arial" panose="020B0604020202020204" pitchFamily="34" charset="0"/>
              <a:buChar char="•"/>
            </a:pPr>
            <a:r>
              <a:rPr lang="en-GB" dirty="0"/>
              <a:t>Focus on the core</a:t>
            </a:r>
          </a:p>
          <a:p>
            <a:pPr marL="1143000" lvl="2" indent="-228600">
              <a:buFont typeface="Arial" panose="020B0604020202020204" pitchFamily="34" charset="0"/>
              <a:buChar char="•"/>
            </a:pPr>
            <a:r>
              <a:rPr lang="en-GB" dirty="0"/>
              <a:t>Purpose Alignment </a:t>
            </a:r>
            <a:r>
              <a:rPr lang="en-GB" dirty="0" err="1"/>
              <a:t>Matriix</a:t>
            </a:r>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42</a:t>
            </a:fld>
            <a:endParaRPr lang="en-GB"/>
          </a:p>
        </p:txBody>
      </p:sp>
    </p:spTree>
    <p:extLst>
      <p:ext uri="{BB962C8B-B14F-4D97-AF65-F5344CB8AC3E}">
        <p14:creationId xmlns:p14="http://schemas.microsoft.com/office/powerpoint/2010/main" val="41184016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Is it achievable</a:t>
            </a:r>
          </a:p>
          <a:p>
            <a:pPr>
              <a:buFont typeface="Arial" panose="020B0604020202020204" pitchFamily="34" charset="0"/>
              <a:buChar char="•"/>
            </a:pPr>
            <a:r>
              <a:rPr lang="en-GB" dirty="0"/>
              <a:t>Your vision may be correct, but if it will never be implemented, you wasted a lot of time</a:t>
            </a:r>
          </a:p>
          <a:p>
            <a:pPr>
              <a:buFont typeface="Arial" panose="020B0604020202020204" pitchFamily="34" charset="0"/>
              <a:buChar char="•"/>
            </a:pPr>
            <a:r>
              <a:rPr lang="en-GB" dirty="0"/>
              <a:t>Not all of a system will be well designed</a:t>
            </a:r>
          </a:p>
          <a:p>
            <a:pPr>
              <a:buFont typeface="Arial" panose="020B0604020202020204" pitchFamily="34" charset="0"/>
              <a:buChar char="•"/>
            </a:pPr>
            <a:r>
              <a:rPr lang="en-GB" dirty="0"/>
              <a:t>Make Lots of Small Decisions</a:t>
            </a:r>
          </a:p>
          <a:p>
            <a:pPr marL="742950" lvl="1" indent="-285750">
              <a:buFont typeface="Arial" panose="020B0604020202020204" pitchFamily="34" charset="0"/>
              <a:buChar char="•"/>
            </a:pPr>
            <a:r>
              <a:rPr lang="en-GB" dirty="0"/>
              <a:t>Better to make lots of small decisions that can be reversed over big decisions</a:t>
            </a:r>
          </a:p>
          <a:p>
            <a:pPr marL="742950" lvl="1" indent="-285750">
              <a:buFont typeface="Arial" panose="020B0604020202020204" pitchFamily="34" charset="0"/>
              <a:buChar char="•"/>
            </a:pPr>
            <a:r>
              <a:rPr lang="en-GB" dirty="0"/>
              <a:t>But make decisions...</a:t>
            </a:r>
          </a:p>
          <a:p>
            <a:pPr marL="1143000" lvl="2" indent="-228600">
              <a:buFont typeface="Arial" panose="020B0604020202020204" pitchFamily="34" charset="0"/>
              <a:buChar char="•"/>
            </a:pPr>
            <a:r>
              <a:rPr lang="en-GB" dirty="0"/>
              <a:t>Your job is not to be paralysed by options, but to use your experience to make a choice</a:t>
            </a:r>
          </a:p>
          <a:p>
            <a:endParaRPr lang="en-GB" dirty="0"/>
          </a:p>
          <a:p>
            <a:r>
              <a:rPr lang="en-GB" dirty="0"/>
              <a:t>Trade Offs</a:t>
            </a:r>
          </a:p>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43</a:t>
            </a:fld>
            <a:endParaRPr lang="en-GB"/>
          </a:p>
        </p:txBody>
      </p:sp>
    </p:spTree>
    <p:extLst>
      <p:ext uri="{BB962C8B-B14F-4D97-AF65-F5344CB8AC3E}">
        <p14:creationId xmlns:p14="http://schemas.microsoft.com/office/powerpoint/2010/main" val="16138645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You need to measure success from your customer’s point of view. (If your customers are other teams inside your company, this still applies!) If you don’t understand your customer, you don’t have real perspective on what’s important.</a:t>
            </a:r>
          </a:p>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44</a:t>
            </a:fld>
            <a:endParaRPr lang="en-GB"/>
          </a:p>
        </p:txBody>
      </p:sp>
    </p:spTree>
    <p:extLst>
      <p:ext uri="{BB962C8B-B14F-4D97-AF65-F5344CB8AC3E}">
        <p14:creationId xmlns:p14="http://schemas.microsoft.com/office/powerpoint/2010/main" val="2677932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t>Solving problems</a:t>
            </a:r>
          </a:p>
          <a:p>
            <a:pPr marL="742950" lvl="1" indent="-285750">
              <a:buFont typeface="Arial" panose="020B0604020202020204" pitchFamily="34" charset="0"/>
              <a:buChar char="•"/>
            </a:pPr>
            <a:r>
              <a:rPr lang="en-GB" dirty="0"/>
              <a:t>Does this need solving?</a:t>
            </a:r>
          </a:p>
          <a:p>
            <a:pPr marL="742950" lvl="1" indent="-285750">
              <a:buFont typeface="Arial" panose="020B0604020202020204" pitchFamily="34" charset="0"/>
              <a:buChar char="•"/>
            </a:pPr>
            <a:r>
              <a:rPr lang="en-GB" dirty="0"/>
              <a:t>Is anyone already solving it?</a:t>
            </a:r>
          </a:p>
          <a:p>
            <a:pPr marL="1143000" lvl="2" indent="-228600">
              <a:buFont typeface="Arial" panose="020B0604020202020204" pitchFamily="34" charset="0"/>
              <a:buChar char="•"/>
            </a:pPr>
            <a:r>
              <a:rPr lang="en-GB" dirty="0"/>
              <a:t>Can you join?</a:t>
            </a:r>
          </a:p>
          <a:p>
            <a:pPr marL="1600200" lvl="3" indent="-228600">
              <a:buFont typeface="Arial" panose="020B0604020202020204" pitchFamily="34" charset="0"/>
              <a:buChar char="•"/>
            </a:pPr>
            <a:r>
              <a:rPr lang="en-GB" dirty="0"/>
              <a:t>What do </a:t>
            </a:r>
            <a:r>
              <a:rPr lang="en-GB" b="1" dirty="0"/>
              <a:t>you</a:t>
            </a:r>
            <a:r>
              <a:rPr lang="en-GB" dirty="0"/>
              <a:t> bring to the room?</a:t>
            </a:r>
          </a:p>
          <a:p>
            <a:pPr marL="1600200" lvl="3" indent="-228600">
              <a:buFont typeface="Arial" panose="020B0604020202020204" pitchFamily="34" charset="0"/>
              <a:buChar char="•"/>
            </a:pPr>
            <a:r>
              <a:rPr lang="en-GB" dirty="0"/>
              <a:t>Can you be informed over involved?</a:t>
            </a:r>
          </a:p>
          <a:p>
            <a:pPr marL="2057400" lvl="4" indent="-228600">
              <a:buFont typeface="Arial" panose="020B0604020202020204" pitchFamily="34" charset="0"/>
              <a:buChar char="•"/>
            </a:pPr>
            <a:r>
              <a:rPr lang="en-GB" dirty="0"/>
              <a:t>Sometimes just being informed focuses the minds of those doing</a:t>
            </a:r>
          </a:p>
          <a:p>
            <a:pPr marL="1600200" lvl="3" indent="-228600">
              <a:buFont typeface="Arial" panose="020B0604020202020204" pitchFamily="34" charset="0"/>
              <a:buChar char="•"/>
            </a:pPr>
            <a:r>
              <a:rPr lang="en-GB" dirty="0"/>
              <a:t>Will someone inside recommend that you join?</a:t>
            </a:r>
          </a:p>
          <a:p>
            <a:pPr marL="2057400" lvl="4" indent="-228600">
              <a:buFont typeface="Arial" panose="020B0604020202020204" pitchFamily="34" charset="0"/>
              <a:buChar char="•"/>
            </a:pPr>
            <a:r>
              <a:rPr lang="en-GB" dirty="0"/>
              <a:t>Is there a sponsor?</a:t>
            </a:r>
          </a:p>
          <a:p>
            <a:pPr marL="2057400" lvl="4" indent="-228600">
              <a:buFont typeface="Arial" panose="020B0604020202020204" pitchFamily="34" charset="0"/>
              <a:buChar char="•"/>
            </a:pPr>
            <a:r>
              <a:rPr lang="en-GB" dirty="0"/>
              <a:t>Try getting sponsorship team before pushing your way in.</a:t>
            </a:r>
          </a:p>
          <a:p>
            <a:endParaRPr lang="en-GB" dirty="0"/>
          </a:p>
          <a:p>
            <a:pPr>
              <a:buFont typeface="Arial" panose="020B0604020202020204" pitchFamily="34" charset="0"/>
              <a:buChar char="•"/>
            </a:pPr>
            <a:r>
              <a:rPr lang="en-GB" dirty="0"/>
              <a:t>Key aspect of the role</a:t>
            </a:r>
          </a:p>
          <a:p>
            <a:pPr marL="742950" lvl="1" indent="-285750">
              <a:buFont typeface="Arial" panose="020B0604020202020204" pitchFamily="34" charset="0"/>
              <a:buChar char="•"/>
            </a:pPr>
            <a:r>
              <a:rPr lang="en-GB" dirty="0"/>
              <a:t>Understand and Explain</a:t>
            </a:r>
          </a:p>
          <a:p>
            <a:pPr marL="742950" lvl="1" indent="-285750">
              <a:buFont typeface="Arial" panose="020B0604020202020204" pitchFamily="34" charset="0"/>
              <a:buChar char="•"/>
            </a:pPr>
            <a:r>
              <a:rPr lang="en-GB" dirty="0"/>
              <a:t>Make the Work Easier</a:t>
            </a:r>
          </a:p>
          <a:p>
            <a:pPr marL="742950" lvl="1" indent="-285750">
              <a:buFont typeface="Arial" panose="020B0604020202020204" pitchFamily="34" charset="0"/>
              <a:buChar char="•"/>
            </a:pPr>
            <a:r>
              <a:rPr lang="en-GB" dirty="0"/>
              <a:t>Get Organisational Support</a:t>
            </a:r>
          </a:p>
          <a:p>
            <a:pPr marL="742950" lvl="1" indent="-285750">
              <a:buFont typeface="Arial" panose="020B0604020202020204" pitchFamily="34" charset="0"/>
              <a:buChar char="•"/>
            </a:pPr>
            <a:r>
              <a:rPr lang="en-GB" dirty="0"/>
              <a:t>Make Alternative Plans</a:t>
            </a:r>
          </a:p>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45</a:t>
            </a:fld>
            <a:endParaRPr lang="en-GB"/>
          </a:p>
        </p:txBody>
      </p:sp>
    </p:spTree>
    <p:extLst>
      <p:ext uri="{BB962C8B-B14F-4D97-AF65-F5344CB8AC3E}">
        <p14:creationId xmlns:p14="http://schemas.microsoft.com/office/powerpoint/2010/main" val="15197087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0" lvl="2" indent="-228600">
              <a:buFont typeface="Arial" panose="020B0604020202020204" pitchFamily="34" charset="0"/>
              <a:buChar char="•"/>
            </a:pPr>
            <a:r>
              <a:rPr lang="en-GB" dirty="0"/>
              <a:t>You may have experience of a lot of roles...</a:t>
            </a:r>
          </a:p>
          <a:p>
            <a:pPr marL="1143000" lvl="2" indent="-228600">
              <a:buFont typeface="Arial" panose="020B0604020202020204" pitchFamily="34" charset="0"/>
              <a:buChar char="•"/>
            </a:pPr>
            <a:r>
              <a:rPr lang="en-GB" dirty="0"/>
              <a:t>Let other people do their job.</a:t>
            </a:r>
          </a:p>
          <a:p>
            <a:pPr marL="1600200" lvl="3" indent="-228600">
              <a:buFont typeface="Arial" panose="020B0604020202020204" pitchFamily="34" charset="0"/>
              <a:buChar char="•"/>
            </a:pPr>
            <a:r>
              <a:rPr lang="en-GB" dirty="0"/>
              <a:t>Assume competence</a:t>
            </a:r>
          </a:p>
          <a:p>
            <a:pPr marL="1143000" lvl="2" indent="-228600">
              <a:buFont typeface="Arial" panose="020B0604020202020204" pitchFamily="34" charset="0"/>
              <a:buChar char="•"/>
            </a:pPr>
            <a:r>
              <a:rPr lang="en-GB" dirty="0"/>
              <a:t>Is their failing really going to mean your failure?</a:t>
            </a:r>
          </a:p>
          <a:p>
            <a:pPr marL="1600200" lvl="3" indent="-228600">
              <a:buFont typeface="Arial" panose="020B0604020202020204" pitchFamily="34" charset="0"/>
              <a:buChar char="•"/>
            </a:pPr>
            <a:r>
              <a:rPr lang="en-GB" dirty="0"/>
              <a:t>If not, it may not be worth your time</a:t>
            </a:r>
          </a:p>
          <a:p>
            <a:endParaRPr lang="en-US" sz="2400" dirty="0">
              <a:solidFill>
                <a:schemeClr val="accent6"/>
              </a:solidFill>
            </a:endParaRPr>
          </a:p>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46</a:t>
            </a:fld>
            <a:endParaRPr lang="en-GB"/>
          </a:p>
        </p:txBody>
      </p:sp>
    </p:spTree>
    <p:extLst>
      <p:ext uri="{BB962C8B-B14F-4D97-AF65-F5344CB8AC3E}">
        <p14:creationId xmlns:p14="http://schemas.microsoft.com/office/powerpoint/2010/main" val="946903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sz="1200" dirty="0"/>
              <a:t>Jr. </a:t>
            </a:r>
            <a:r>
              <a:rPr lang="en-GB" sz="1200" dirty="0" err="1"/>
              <a:t>Eng</a:t>
            </a:r>
            <a:r>
              <a:rPr lang="en-GB" sz="1200" dirty="0"/>
              <a:t> =&gt; [</a:t>
            </a:r>
            <a:r>
              <a:rPr lang="en-GB" sz="1200" dirty="0" err="1"/>
              <a:t>Mid.Eng</a:t>
            </a:r>
            <a:r>
              <a:rPr lang="en-GB" sz="1200" dirty="0"/>
              <a:t>] =&gt; Snr. </a:t>
            </a:r>
            <a:r>
              <a:rPr lang="en-GB" sz="1200" dirty="0" err="1"/>
              <a:t>Eng</a:t>
            </a:r>
            <a:r>
              <a:rPr lang="en-GB" sz="1200" dirty="0"/>
              <a:t> =&gt; Staff </a:t>
            </a:r>
            <a:r>
              <a:rPr lang="en-GB" sz="1200" dirty="0" err="1"/>
              <a:t>Eng</a:t>
            </a:r>
            <a:r>
              <a:rPr lang="en-GB" sz="1200" dirty="0"/>
              <a:t> =&gt;  Snr Staff </a:t>
            </a:r>
            <a:r>
              <a:rPr lang="en-GB" sz="1200" dirty="0" err="1"/>
              <a:t>Eng</a:t>
            </a:r>
            <a:r>
              <a:rPr lang="en-GB" sz="1200" dirty="0"/>
              <a:t> =&gt; Principal </a:t>
            </a:r>
            <a:r>
              <a:rPr lang="en-GB" sz="1200" dirty="0" err="1"/>
              <a:t>Eng</a:t>
            </a:r>
            <a:r>
              <a:rPr lang="en-GB" sz="1200" dirty="0"/>
              <a:t> =&gt; [Snr Principal] =&gt; Distinguished</a:t>
            </a:r>
          </a:p>
          <a:p>
            <a:pPr>
              <a:buFont typeface="Arial" panose="020B0604020202020204" pitchFamily="34" charset="0"/>
              <a:buChar char="•"/>
            </a:pPr>
            <a:r>
              <a:rPr lang="en-GB" sz="1200" dirty="0"/>
              <a:t>[Larger Org needing more </a:t>
            </a:r>
            <a:r>
              <a:rPr lang="en-GB" sz="1200" dirty="0" err="1"/>
              <a:t>heirachy</a:t>
            </a:r>
            <a:r>
              <a:rPr lang="en-GB" sz="1200" dirty="0"/>
              <a:t>]</a:t>
            </a:r>
          </a:p>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6</a:t>
            </a:fld>
            <a:endParaRPr lang="en-GB"/>
          </a:p>
        </p:txBody>
      </p:sp>
    </p:spTree>
    <p:extLst>
      <p:ext uri="{BB962C8B-B14F-4D97-AF65-F5344CB8AC3E}">
        <p14:creationId xmlns:p14="http://schemas.microsoft.com/office/powerpoint/2010/main" val="27474739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t>Working on Projects that Don’t Have Impact</a:t>
            </a:r>
          </a:p>
          <a:p>
            <a:pPr>
              <a:buFont typeface="Arial" panose="020B0604020202020204" pitchFamily="34" charset="0"/>
              <a:buChar char="•"/>
            </a:pPr>
            <a:r>
              <a:rPr lang="en-GB" dirty="0"/>
              <a:t>Too many Glue projects, not enough Delivery</a:t>
            </a:r>
          </a:p>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47</a:t>
            </a:fld>
            <a:endParaRPr lang="en-GB"/>
          </a:p>
        </p:txBody>
      </p:sp>
    </p:spTree>
    <p:extLst>
      <p:ext uri="{BB962C8B-B14F-4D97-AF65-F5344CB8AC3E}">
        <p14:creationId xmlns:p14="http://schemas.microsoft.com/office/powerpoint/2010/main" val="1219741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GB" dirty="0"/>
              <a:t>Senior  inside a team, staff plus across teams </a:t>
            </a:r>
          </a:p>
          <a:p>
            <a:pPr marL="742950" lvl="1" indent="-285750">
              <a:buFont typeface="Arial" panose="020B0604020202020204" pitchFamily="34" charset="0"/>
              <a:buChar char="•"/>
            </a:pPr>
            <a:r>
              <a:rPr lang="en-GB" dirty="0"/>
              <a:t>broader perspective avoid local optima </a:t>
            </a:r>
          </a:p>
          <a:p>
            <a:pPr marL="742950" lvl="1" indent="-285750">
              <a:buFont typeface="Arial" panose="020B0604020202020204" pitchFamily="34" charset="0"/>
              <a:buChar char="•"/>
            </a:pPr>
            <a:r>
              <a:rPr lang="en-GB" dirty="0"/>
              <a:t>cross team fertilisation </a:t>
            </a:r>
          </a:p>
          <a:p>
            <a:pPr marL="742950" lvl="1" indent="-285750">
              <a:buFont typeface="Arial" panose="020B0604020202020204" pitchFamily="34" charset="0"/>
              <a:buChar char="•"/>
            </a:pPr>
            <a:r>
              <a:rPr lang="en-GB" dirty="0"/>
              <a:t>mentoring</a:t>
            </a:r>
          </a:p>
          <a:p>
            <a:pPr marL="742950" lvl="1" indent="-285750">
              <a:buFont typeface="Arial" panose="020B0604020202020204" pitchFamily="34" charset="0"/>
              <a:buChar char="•"/>
            </a:pPr>
            <a:r>
              <a:rPr lang="en-GB" dirty="0"/>
              <a:t>architecture where significant by cost of change or reason about</a:t>
            </a:r>
          </a:p>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7</a:t>
            </a:fld>
            <a:endParaRPr lang="en-GB"/>
          </a:p>
        </p:txBody>
      </p:sp>
    </p:spTree>
    <p:extLst>
      <p:ext uri="{BB962C8B-B14F-4D97-AF65-F5344CB8AC3E}">
        <p14:creationId xmlns:p14="http://schemas.microsoft.com/office/powerpoint/2010/main" val="4256640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Will Larson is actually:</a:t>
            </a:r>
          </a:p>
          <a:p>
            <a:endParaRPr lang="en-GB" dirty="0"/>
          </a:p>
          <a:p>
            <a:r>
              <a:rPr lang="en-GB" dirty="0"/>
              <a:t>The Tech Lead guides the approach and execution of a particular team. They partner closely with a single manager, but sometimes they partner with two or three managers within a focused area. Some companies also have a Tech Lead Manager role, which is similar to the Tech Lead archetype but exists on the engineering manager ladder and includes people management responsibilities. </a:t>
            </a:r>
          </a:p>
          <a:p>
            <a:r>
              <a:rPr lang="en-GB" dirty="0"/>
              <a:t>The Architect is responsible for the direction, quality, and approach within a critical area. They combine in-depth knowledge of technical constraints, user needs, and organization level leadership. The Solver digs deep into arbitrarily complex problems and finds an appropriate path forward. Some focus on a given area for long periods. Others bounce from hotspot to hotspot as guided by organizational leadership. </a:t>
            </a:r>
          </a:p>
          <a:p>
            <a:r>
              <a:rPr lang="en-GB" dirty="0"/>
              <a:t>The Right Hand extends an executive’s attention, borrowing their scope and authority to operate particularly complex organizations. They provide additional leadership bandwidth to leaders of large-scale organizations.</a:t>
            </a:r>
          </a:p>
          <a:p>
            <a:endParaRPr lang="en-GB" dirty="0"/>
          </a:p>
          <a:p>
            <a:r>
              <a:rPr lang="en-GB" dirty="0"/>
              <a:t>Larson, Will. Staff Engineer: Leadership beyond the management track (pp. 16-17). Will Larson. Kindle Edition. </a:t>
            </a:r>
          </a:p>
        </p:txBody>
      </p:sp>
      <p:sp>
        <p:nvSpPr>
          <p:cNvPr id="4" name="Slide Number Placeholder 3"/>
          <p:cNvSpPr>
            <a:spLocks noGrp="1"/>
          </p:cNvSpPr>
          <p:nvPr>
            <p:ph type="sldNum" sz="quarter" idx="5"/>
          </p:nvPr>
        </p:nvSpPr>
        <p:spPr/>
        <p:txBody>
          <a:bodyPr/>
          <a:lstStyle/>
          <a:p>
            <a:fld id="{4D010678-DC90-6A4B-92B5-406151EBD373}" type="slidenum">
              <a:rPr lang="en-GB" smtClean="0"/>
              <a:t>8</a:t>
            </a:fld>
            <a:endParaRPr lang="en-GB"/>
          </a:p>
        </p:txBody>
      </p:sp>
    </p:spTree>
    <p:extLst>
      <p:ext uri="{BB962C8B-B14F-4D97-AF65-F5344CB8AC3E}">
        <p14:creationId xmlns:p14="http://schemas.microsoft.com/office/powerpoint/2010/main" val="2995143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sz="1200" dirty="0"/>
              <a:t>parallels manager track </a:t>
            </a:r>
          </a:p>
          <a:p>
            <a:pPr>
              <a:buFont typeface="Arial" panose="020B0604020202020204" pitchFamily="34" charset="0"/>
              <a:buChar char="•"/>
            </a:pPr>
            <a:r>
              <a:rPr lang="en-GB" sz="1200" dirty="0"/>
              <a:t>Jr. </a:t>
            </a:r>
            <a:r>
              <a:rPr lang="en-GB" sz="1200" dirty="0" err="1"/>
              <a:t>Eng</a:t>
            </a:r>
            <a:r>
              <a:rPr lang="en-GB" sz="1200" dirty="0"/>
              <a:t> =&gt; [</a:t>
            </a:r>
            <a:r>
              <a:rPr lang="en-GB" sz="1200" dirty="0" err="1"/>
              <a:t>Mid.Eng</a:t>
            </a:r>
            <a:r>
              <a:rPr lang="en-GB" sz="1200" dirty="0"/>
              <a:t>] =&gt; Snr. </a:t>
            </a:r>
            <a:r>
              <a:rPr lang="en-GB" sz="1200" dirty="0" err="1"/>
              <a:t>Eng</a:t>
            </a:r>
            <a:r>
              <a:rPr lang="en-GB" sz="1200" dirty="0"/>
              <a:t> =&gt; Technical Manager =&gt;  [Snr Technical Manager </a:t>
            </a:r>
            <a:r>
              <a:rPr lang="en-GB" sz="1200" dirty="0" err="1"/>
              <a:t>Eng</a:t>
            </a:r>
            <a:r>
              <a:rPr lang="en-GB" sz="1200" dirty="0"/>
              <a:t>] =&gt; Head Of =&gt; [VP] =&gt; [Director]</a:t>
            </a:r>
          </a:p>
          <a:p>
            <a:pPr>
              <a:buFont typeface="Arial" panose="020B0604020202020204" pitchFamily="34" charset="0"/>
              <a:buChar char="•"/>
            </a:pPr>
            <a:r>
              <a:rPr lang="en-GB" sz="1200" dirty="0"/>
              <a:t>Delivery track</a:t>
            </a:r>
          </a:p>
          <a:p>
            <a:pPr>
              <a:buFont typeface="Arial" panose="020B0604020202020204" pitchFamily="34" charset="0"/>
              <a:buChar char="•"/>
            </a:pPr>
            <a:r>
              <a:rPr lang="en-GB" sz="1200" dirty="0"/>
              <a:t>Product Track</a:t>
            </a:r>
          </a:p>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9</a:t>
            </a:fld>
            <a:endParaRPr lang="en-GB"/>
          </a:p>
        </p:txBody>
      </p:sp>
    </p:spTree>
    <p:extLst>
      <p:ext uri="{BB962C8B-B14F-4D97-AF65-F5344CB8AC3E}">
        <p14:creationId xmlns:p14="http://schemas.microsoft.com/office/powerpoint/2010/main" val="1401350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buFont typeface="Arial" panose="020B0604020202020204" pitchFamily="34" charset="0"/>
              <a:buChar char="•"/>
            </a:pPr>
            <a:r>
              <a:rPr lang="en-GB" sz="1200" dirty="0"/>
              <a:t>quality, scope, people</a:t>
            </a:r>
          </a:p>
          <a:p>
            <a:pPr marL="742950" lvl="1" indent="-285750">
              <a:buFont typeface="Arial" panose="020B0604020202020204" pitchFamily="34" charset="0"/>
              <a:buChar char="•"/>
            </a:pPr>
            <a:r>
              <a:rPr lang="en-GB" sz="1200" dirty="0"/>
              <a:t>staff advocate for quality, manager for people, product for scope; </a:t>
            </a:r>
          </a:p>
          <a:p>
            <a:pPr marL="742950" lvl="1" indent="-285750">
              <a:buFont typeface="Arial" panose="020B0604020202020204" pitchFamily="34" charset="0"/>
              <a:buChar char="•"/>
            </a:pPr>
            <a:r>
              <a:rPr lang="en-GB" sz="1200" dirty="0"/>
              <a:t>provides balance; holds long term view </a:t>
            </a:r>
          </a:p>
          <a:p>
            <a:pPr marL="742950" lvl="1" indent="-285750">
              <a:buFont typeface="Arial" panose="020B0604020202020204" pitchFamily="34" charset="0"/>
              <a:buChar char="•"/>
            </a:pPr>
            <a:r>
              <a:rPr lang="en-GB" sz="1200" dirty="0"/>
              <a:t>senior might do in smaller org, but it’s all time not coding </a:t>
            </a:r>
          </a:p>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10</a:t>
            </a:fld>
            <a:endParaRPr lang="en-GB"/>
          </a:p>
        </p:txBody>
      </p:sp>
    </p:spTree>
    <p:extLst>
      <p:ext uri="{BB962C8B-B14F-4D97-AF65-F5344CB8AC3E}">
        <p14:creationId xmlns:p14="http://schemas.microsoft.com/office/powerpoint/2010/main" val="182743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sz="1200" dirty="0"/>
              <a:t>Jr </a:t>
            </a:r>
            <a:r>
              <a:rPr lang="en-GB" sz="1200" dirty="0" err="1"/>
              <a:t>Eng</a:t>
            </a:r>
            <a:r>
              <a:rPr lang="en-GB" sz="1200" dirty="0"/>
              <a:t> - Execute with Supervision =&gt; Junior Grade =&gt; About the How</a:t>
            </a:r>
          </a:p>
          <a:p>
            <a:pPr>
              <a:buFont typeface="Arial" panose="020B0604020202020204" pitchFamily="34" charset="0"/>
              <a:buChar char="•"/>
            </a:pPr>
            <a:r>
              <a:rPr lang="en-GB" sz="1200" dirty="0"/>
              <a:t>Sr </a:t>
            </a:r>
            <a:r>
              <a:rPr lang="en-GB" sz="1200" dirty="0" err="1"/>
              <a:t>Eng</a:t>
            </a:r>
            <a:r>
              <a:rPr lang="en-GB" sz="1200" dirty="0"/>
              <a:t> - Execute Task with Supervision =&gt; Junior Grade =&gt; About the How</a:t>
            </a:r>
          </a:p>
          <a:p>
            <a:pPr>
              <a:buFont typeface="Arial" panose="020B0604020202020204" pitchFamily="34" charset="0"/>
              <a:buChar char="•"/>
            </a:pPr>
            <a:r>
              <a:rPr lang="en-GB" sz="1200" dirty="0"/>
              <a:t>Staff - Requirements to Tasks =&gt; Mid Grade =&gt; About the What</a:t>
            </a:r>
          </a:p>
          <a:p>
            <a:pPr>
              <a:buFont typeface="Arial" panose="020B0604020202020204" pitchFamily="34" charset="0"/>
              <a:buChar char="•"/>
            </a:pPr>
            <a:r>
              <a:rPr lang="en-GB" sz="1200" dirty="0"/>
              <a:t>Sr Staff -  Requirements to Design =&gt; Mid Grade =&gt; About the What</a:t>
            </a:r>
          </a:p>
          <a:p>
            <a:pPr>
              <a:buFont typeface="Arial" panose="020B0604020202020204" pitchFamily="34" charset="0"/>
              <a:buChar char="•"/>
            </a:pPr>
            <a:r>
              <a:rPr lang="en-GB" sz="1200" dirty="0"/>
              <a:t>Principal </a:t>
            </a:r>
            <a:r>
              <a:rPr lang="en-GB" sz="1200" dirty="0" err="1"/>
              <a:t>Eng</a:t>
            </a:r>
            <a:r>
              <a:rPr lang="en-GB" sz="1200" dirty="0"/>
              <a:t> - Own Problems, Generate Requirements =&gt; Snr Grade =&gt; About the What</a:t>
            </a:r>
          </a:p>
          <a:p>
            <a:pPr>
              <a:buFont typeface="Arial" panose="020B0604020202020204" pitchFamily="34" charset="0"/>
              <a:buChar char="•"/>
            </a:pPr>
            <a:r>
              <a:rPr lang="en-GB" sz="1200" dirty="0"/>
              <a:t>Distinguished - Find Problems =&gt; Snr Grade =&gt; About the What</a:t>
            </a:r>
          </a:p>
          <a:p>
            <a:endParaRPr lang="en-GB" dirty="0"/>
          </a:p>
        </p:txBody>
      </p:sp>
      <p:sp>
        <p:nvSpPr>
          <p:cNvPr id="4" name="Slide Number Placeholder 3"/>
          <p:cNvSpPr>
            <a:spLocks noGrp="1"/>
          </p:cNvSpPr>
          <p:nvPr>
            <p:ph type="sldNum" sz="quarter" idx="5"/>
          </p:nvPr>
        </p:nvSpPr>
        <p:spPr/>
        <p:txBody>
          <a:bodyPr/>
          <a:lstStyle/>
          <a:p>
            <a:fld id="{4D010678-DC90-6A4B-92B5-406151EBD373}" type="slidenum">
              <a:rPr lang="en-GB" smtClean="0"/>
              <a:t>11</a:t>
            </a:fld>
            <a:endParaRPr lang="en-GB"/>
          </a:p>
        </p:txBody>
      </p:sp>
    </p:spTree>
    <p:extLst>
      <p:ext uri="{BB962C8B-B14F-4D97-AF65-F5344CB8AC3E}">
        <p14:creationId xmlns:p14="http://schemas.microsoft.com/office/powerpoint/2010/main" val="2612780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53726-7B23-4452-EB3E-ECF2DEDF07D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DD13C52F-65CE-58CA-F022-CD9B4D324C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0B7672C2-DF05-A11E-93BD-C798F40CDE85}"/>
              </a:ext>
            </a:extLst>
          </p:cNvPr>
          <p:cNvSpPr>
            <a:spLocks noGrp="1"/>
          </p:cNvSpPr>
          <p:nvPr>
            <p:ph type="dt" sz="half" idx="10"/>
          </p:nvPr>
        </p:nvSpPr>
        <p:spPr/>
        <p:txBody>
          <a:bodyPr/>
          <a:lstStyle/>
          <a:p>
            <a:fld id="{D66EE0CE-0396-F54A-B5F7-27E8800A10D6}" type="datetimeFigureOut">
              <a:rPr lang="en-GB" smtClean="0"/>
              <a:t>27/04/2023</a:t>
            </a:fld>
            <a:endParaRPr lang="en-GB"/>
          </a:p>
        </p:txBody>
      </p:sp>
      <p:sp>
        <p:nvSpPr>
          <p:cNvPr id="5" name="Footer Placeholder 4">
            <a:extLst>
              <a:ext uri="{FF2B5EF4-FFF2-40B4-BE49-F238E27FC236}">
                <a16:creationId xmlns:a16="http://schemas.microsoft.com/office/drawing/2014/main" id="{9DE09374-B4EA-7356-9525-8F215E7109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1A5925-1D11-49CC-E47D-54265094DF19}"/>
              </a:ext>
            </a:extLst>
          </p:cNvPr>
          <p:cNvSpPr>
            <a:spLocks noGrp="1"/>
          </p:cNvSpPr>
          <p:nvPr>
            <p:ph type="sldNum" sz="quarter" idx="12"/>
          </p:nvPr>
        </p:nvSpPr>
        <p:spPr/>
        <p:txBody>
          <a:bodyPr/>
          <a:lstStyle/>
          <a:p>
            <a:fld id="{F2A9960B-B907-CE49-B2E4-92E137D0B1A9}" type="slidenum">
              <a:rPr lang="en-GB" smtClean="0"/>
              <a:t>‹#›</a:t>
            </a:fld>
            <a:endParaRPr lang="en-GB"/>
          </a:p>
        </p:txBody>
      </p:sp>
    </p:spTree>
    <p:extLst>
      <p:ext uri="{BB962C8B-B14F-4D97-AF65-F5344CB8AC3E}">
        <p14:creationId xmlns:p14="http://schemas.microsoft.com/office/powerpoint/2010/main" val="1031390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839C-E29D-9812-6EFD-D854C9265982}"/>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955FD7B0-0028-1332-6085-D978BBC4039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3BFEB83-9226-E7F4-AB93-E0749FA27706}"/>
              </a:ext>
            </a:extLst>
          </p:cNvPr>
          <p:cNvSpPr>
            <a:spLocks noGrp="1"/>
          </p:cNvSpPr>
          <p:nvPr>
            <p:ph type="dt" sz="half" idx="10"/>
          </p:nvPr>
        </p:nvSpPr>
        <p:spPr/>
        <p:txBody>
          <a:bodyPr/>
          <a:lstStyle/>
          <a:p>
            <a:fld id="{D66EE0CE-0396-F54A-B5F7-27E8800A10D6}" type="datetimeFigureOut">
              <a:rPr lang="en-GB" smtClean="0"/>
              <a:t>27/04/2023</a:t>
            </a:fld>
            <a:endParaRPr lang="en-GB"/>
          </a:p>
        </p:txBody>
      </p:sp>
      <p:sp>
        <p:nvSpPr>
          <p:cNvPr id="5" name="Footer Placeholder 4">
            <a:extLst>
              <a:ext uri="{FF2B5EF4-FFF2-40B4-BE49-F238E27FC236}">
                <a16:creationId xmlns:a16="http://schemas.microsoft.com/office/drawing/2014/main" id="{624B7E45-ED4F-5946-C62D-741AED8E24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7405AA-D3EA-2F8E-488A-A478AED55176}"/>
              </a:ext>
            </a:extLst>
          </p:cNvPr>
          <p:cNvSpPr>
            <a:spLocks noGrp="1"/>
          </p:cNvSpPr>
          <p:nvPr>
            <p:ph type="sldNum" sz="quarter" idx="12"/>
          </p:nvPr>
        </p:nvSpPr>
        <p:spPr/>
        <p:txBody>
          <a:bodyPr/>
          <a:lstStyle/>
          <a:p>
            <a:fld id="{F2A9960B-B907-CE49-B2E4-92E137D0B1A9}" type="slidenum">
              <a:rPr lang="en-GB" smtClean="0"/>
              <a:t>‹#›</a:t>
            </a:fld>
            <a:endParaRPr lang="en-GB"/>
          </a:p>
        </p:txBody>
      </p:sp>
    </p:spTree>
    <p:extLst>
      <p:ext uri="{BB962C8B-B14F-4D97-AF65-F5344CB8AC3E}">
        <p14:creationId xmlns:p14="http://schemas.microsoft.com/office/powerpoint/2010/main" val="3972913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6E14BD-9F4A-B096-B665-FE9F7835C39C}"/>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DE54B822-A420-5494-EC04-44E82E70F67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23A2C0B-AC91-0FBA-0EA0-FD07A27FC092}"/>
              </a:ext>
            </a:extLst>
          </p:cNvPr>
          <p:cNvSpPr>
            <a:spLocks noGrp="1"/>
          </p:cNvSpPr>
          <p:nvPr>
            <p:ph type="dt" sz="half" idx="10"/>
          </p:nvPr>
        </p:nvSpPr>
        <p:spPr/>
        <p:txBody>
          <a:bodyPr/>
          <a:lstStyle/>
          <a:p>
            <a:fld id="{D66EE0CE-0396-F54A-B5F7-27E8800A10D6}" type="datetimeFigureOut">
              <a:rPr lang="en-GB" smtClean="0"/>
              <a:t>27/04/2023</a:t>
            </a:fld>
            <a:endParaRPr lang="en-GB"/>
          </a:p>
        </p:txBody>
      </p:sp>
      <p:sp>
        <p:nvSpPr>
          <p:cNvPr id="5" name="Footer Placeholder 4">
            <a:extLst>
              <a:ext uri="{FF2B5EF4-FFF2-40B4-BE49-F238E27FC236}">
                <a16:creationId xmlns:a16="http://schemas.microsoft.com/office/drawing/2014/main" id="{B066ACD7-44EF-D896-D27B-F5BC40559F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1FEBB9-7AAE-5AEB-11C1-B69DC54B5C47}"/>
              </a:ext>
            </a:extLst>
          </p:cNvPr>
          <p:cNvSpPr>
            <a:spLocks noGrp="1"/>
          </p:cNvSpPr>
          <p:nvPr>
            <p:ph type="sldNum" sz="quarter" idx="12"/>
          </p:nvPr>
        </p:nvSpPr>
        <p:spPr/>
        <p:txBody>
          <a:bodyPr/>
          <a:lstStyle/>
          <a:p>
            <a:fld id="{F2A9960B-B907-CE49-B2E4-92E137D0B1A9}" type="slidenum">
              <a:rPr lang="en-GB" smtClean="0"/>
              <a:t>‹#›</a:t>
            </a:fld>
            <a:endParaRPr lang="en-GB"/>
          </a:p>
        </p:txBody>
      </p:sp>
    </p:spTree>
    <p:extLst>
      <p:ext uri="{BB962C8B-B14F-4D97-AF65-F5344CB8AC3E}">
        <p14:creationId xmlns:p14="http://schemas.microsoft.com/office/powerpoint/2010/main" val="1448801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50A4C-B669-F4EE-1162-915A1FBA4FA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02D65D3-9FC4-2FF9-36AD-7399D83C01B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4E461A6-8226-B184-FF28-24C68EA66A6E}"/>
              </a:ext>
            </a:extLst>
          </p:cNvPr>
          <p:cNvSpPr>
            <a:spLocks noGrp="1"/>
          </p:cNvSpPr>
          <p:nvPr>
            <p:ph type="dt" sz="half" idx="10"/>
          </p:nvPr>
        </p:nvSpPr>
        <p:spPr/>
        <p:txBody>
          <a:bodyPr/>
          <a:lstStyle/>
          <a:p>
            <a:fld id="{D66EE0CE-0396-F54A-B5F7-27E8800A10D6}" type="datetimeFigureOut">
              <a:rPr lang="en-GB" smtClean="0"/>
              <a:t>27/04/2023</a:t>
            </a:fld>
            <a:endParaRPr lang="en-GB"/>
          </a:p>
        </p:txBody>
      </p:sp>
      <p:sp>
        <p:nvSpPr>
          <p:cNvPr id="5" name="Footer Placeholder 4">
            <a:extLst>
              <a:ext uri="{FF2B5EF4-FFF2-40B4-BE49-F238E27FC236}">
                <a16:creationId xmlns:a16="http://schemas.microsoft.com/office/drawing/2014/main" id="{42911B14-919D-C1BE-95F6-BD4935B0E3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C85D2B-FEC9-E3D0-D24A-55E3D1BC4E68}"/>
              </a:ext>
            </a:extLst>
          </p:cNvPr>
          <p:cNvSpPr>
            <a:spLocks noGrp="1"/>
          </p:cNvSpPr>
          <p:nvPr>
            <p:ph type="sldNum" sz="quarter" idx="12"/>
          </p:nvPr>
        </p:nvSpPr>
        <p:spPr/>
        <p:txBody>
          <a:bodyPr/>
          <a:lstStyle/>
          <a:p>
            <a:fld id="{F2A9960B-B907-CE49-B2E4-92E137D0B1A9}" type="slidenum">
              <a:rPr lang="en-GB" smtClean="0"/>
              <a:t>‹#›</a:t>
            </a:fld>
            <a:endParaRPr lang="en-GB"/>
          </a:p>
        </p:txBody>
      </p:sp>
    </p:spTree>
    <p:extLst>
      <p:ext uri="{BB962C8B-B14F-4D97-AF65-F5344CB8AC3E}">
        <p14:creationId xmlns:p14="http://schemas.microsoft.com/office/powerpoint/2010/main" val="122293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66B16-CE59-CDA8-B2A3-E50B9FE53E6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D8623412-26CA-51A5-9FA8-A52AD0F949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225F01B-0097-6FFE-6A78-E146DDBB4BA9}"/>
              </a:ext>
            </a:extLst>
          </p:cNvPr>
          <p:cNvSpPr>
            <a:spLocks noGrp="1"/>
          </p:cNvSpPr>
          <p:nvPr>
            <p:ph type="dt" sz="half" idx="10"/>
          </p:nvPr>
        </p:nvSpPr>
        <p:spPr/>
        <p:txBody>
          <a:bodyPr/>
          <a:lstStyle/>
          <a:p>
            <a:fld id="{D66EE0CE-0396-F54A-B5F7-27E8800A10D6}" type="datetimeFigureOut">
              <a:rPr lang="en-GB" smtClean="0"/>
              <a:t>27/04/2023</a:t>
            </a:fld>
            <a:endParaRPr lang="en-GB"/>
          </a:p>
        </p:txBody>
      </p:sp>
      <p:sp>
        <p:nvSpPr>
          <p:cNvPr id="5" name="Footer Placeholder 4">
            <a:extLst>
              <a:ext uri="{FF2B5EF4-FFF2-40B4-BE49-F238E27FC236}">
                <a16:creationId xmlns:a16="http://schemas.microsoft.com/office/drawing/2014/main" id="{7F18C8CF-A98E-0944-17FF-A8958A50F6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9ABC42-29A0-52B7-CC9F-5985D9FE0D21}"/>
              </a:ext>
            </a:extLst>
          </p:cNvPr>
          <p:cNvSpPr>
            <a:spLocks noGrp="1"/>
          </p:cNvSpPr>
          <p:nvPr>
            <p:ph type="sldNum" sz="quarter" idx="12"/>
          </p:nvPr>
        </p:nvSpPr>
        <p:spPr/>
        <p:txBody>
          <a:bodyPr/>
          <a:lstStyle/>
          <a:p>
            <a:fld id="{F2A9960B-B907-CE49-B2E4-92E137D0B1A9}" type="slidenum">
              <a:rPr lang="en-GB" smtClean="0"/>
              <a:t>‹#›</a:t>
            </a:fld>
            <a:endParaRPr lang="en-GB"/>
          </a:p>
        </p:txBody>
      </p:sp>
    </p:spTree>
    <p:extLst>
      <p:ext uri="{BB962C8B-B14F-4D97-AF65-F5344CB8AC3E}">
        <p14:creationId xmlns:p14="http://schemas.microsoft.com/office/powerpoint/2010/main" val="939110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71327-D381-149E-8DA3-8C37C8C3340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509F08F-AB61-D176-7BC8-CFCA836FEE5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87EBBAA0-5663-346A-812C-F3B547CEE4F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04095010-2D1E-A996-862A-E11ECA20256B}"/>
              </a:ext>
            </a:extLst>
          </p:cNvPr>
          <p:cNvSpPr>
            <a:spLocks noGrp="1"/>
          </p:cNvSpPr>
          <p:nvPr>
            <p:ph type="dt" sz="half" idx="10"/>
          </p:nvPr>
        </p:nvSpPr>
        <p:spPr/>
        <p:txBody>
          <a:bodyPr/>
          <a:lstStyle/>
          <a:p>
            <a:fld id="{D66EE0CE-0396-F54A-B5F7-27E8800A10D6}" type="datetimeFigureOut">
              <a:rPr lang="en-GB" smtClean="0"/>
              <a:t>27/04/2023</a:t>
            </a:fld>
            <a:endParaRPr lang="en-GB"/>
          </a:p>
        </p:txBody>
      </p:sp>
      <p:sp>
        <p:nvSpPr>
          <p:cNvPr id="6" name="Footer Placeholder 5">
            <a:extLst>
              <a:ext uri="{FF2B5EF4-FFF2-40B4-BE49-F238E27FC236}">
                <a16:creationId xmlns:a16="http://schemas.microsoft.com/office/drawing/2014/main" id="{0C35D4F4-FC9E-249B-7FB1-F9029E3D97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FA1DC9F-EB41-B4DB-6EDE-904D82F37A20}"/>
              </a:ext>
            </a:extLst>
          </p:cNvPr>
          <p:cNvSpPr>
            <a:spLocks noGrp="1"/>
          </p:cNvSpPr>
          <p:nvPr>
            <p:ph type="sldNum" sz="quarter" idx="12"/>
          </p:nvPr>
        </p:nvSpPr>
        <p:spPr/>
        <p:txBody>
          <a:bodyPr/>
          <a:lstStyle/>
          <a:p>
            <a:fld id="{F2A9960B-B907-CE49-B2E4-92E137D0B1A9}" type="slidenum">
              <a:rPr lang="en-GB" smtClean="0"/>
              <a:t>‹#›</a:t>
            </a:fld>
            <a:endParaRPr lang="en-GB"/>
          </a:p>
        </p:txBody>
      </p:sp>
    </p:spTree>
    <p:extLst>
      <p:ext uri="{BB962C8B-B14F-4D97-AF65-F5344CB8AC3E}">
        <p14:creationId xmlns:p14="http://schemas.microsoft.com/office/powerpoint/2010/main" val="378161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6B6F5-E9C0-5234-F8C4-728BF2CCB2CE}"/>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D51909E3-0760-548C-A107-C544265510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3FB58A6-08BF-AD95-43B3-6AA129A38AF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1395012E-D0FA-D519-80FA-9743F53F08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0997380-CF36-BFC2-91DC-FAFC922E8E7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F4B1EB2E-A420-D3C4-1DA0-5224C89C37BD}"/>
              </a:ext>
            </a:extLst>
          </p:cNvPr>
          <p:cNvSpPr>
            <a:spLocks noGrp="1"/>
          </p:cNvSpPr>
          <p:nvPr>
            <p:ph type="dt" sz="half" idx="10"/>
          </p:nvPr>
        </p:nvSpPr>
        <p:spPr/>
        <p:txBody>
          <a:bodyPr/>
          <a:lstStyle/>
          <a:p>
            <a:fld id="{D66EE0CE-0396-F54A-B5F7-27E8800A10D6}" type="datetimeFigureOut">
              <a:rPr lang="en-GB" smtClean="0"/>
              <a:t>27/04/2023</a:t>
            </a:fld>
            <a:endParaRPr lang="en-GB"/>
          </a:p>
        </p:txBody>
      </p:sp>
      <p:sp>
        <p:nvSpPr>
          <p:cNvPr id="8" name="Footer Placeholder 7">
            <a:extLst>
              <a:ext uri="{FF2B5EF4-FFF2-40B4-BE49-F238E27FC236}">
                <a16:creationId xmlns:a16="http://schemas.microsoft.com/office/drawing/2014/main" id="{5808C9D0-7E99-3DC9-440E-B51EDD90BFE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93E8AEE-73D2-8ACB-B1F9-15DC3536883A}"/>
              </a:ext>
            </a:extLst>
          </p:cNvPr>
          <p:cNvSpPr>
            <a:spLocks noGrp="1"/>
          </p:cNvSpPr>
          <p:nvPr>
            <p:ph type="sldNum" sz="quarter" idx="12"/>
          </p:nvPr>
        </p:nvSpPr>
        <p:spPr/>
        <p:txBody>
          <a:bodyPr/>
          <a:lstStyle/>
          <a:p>
            <a:fld id="{F2A9960B-B907-CE49-B2E4-92E137D0B1A9}" type="slidenum">
              <a:rPr lang="en-GB" smtClean="0"/>
              <a:t>‹#›</a:t>
            </a:fld>
            <a:endParaRPr lang="en-GB"/>
          </a:p>
        </p:txBody>
      </p:sp>
    </p:spTree>
    <p:extLst>
      <p:ext uri="{BB962C8B-B14F-4D97-AF65-F5344CB8AC3E}">
        <p14:creationId xmlns:p14="http://schemas.microsoft.com/office/powerpoint/2010/main" val="2116416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BAC37-AFE3-4C3F-BA76-E30A381B2E79}"/>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F0DEF277-37A1-F9F6-09A2-1A52981C6C7F}"/>
              </a:ext>
            </a:extLst>
          </p:cNvPr>
          <p:cNvSpPr>
            <a:spLocks noGrp="1"/>
          </p:cNvSpPr>
          <p:nvPr>
            <p:ph type="dt" sz="half" idx="10"/>
          </p:nvPr>
        </p:nvSpPr>
        <p:spPr/>
        <p:txBody>
          <a:bodyPr/>
          <a:lstStyle/>
          <a:p>
            <a:fld id="{D66EE0CE-0396-F54A-B5F7-27E8800A10D6}" type="datetimeFigureOut">
              <a:rPr lang="en-GB" smtClean="0"/>
              <a:t>27/04/2023</a:t>
            </a:fld>
            <a:endParaRPr lang="en-GB"/>
          </a:p>
        </p:txBody>
      </p:sp>
      <p:sp>
        <p:nvSpPr>
          <p:cNvPr id="4" name="Footer Placeholder 3">
            <a:extLst>
              <a:ext uri="{FF2B5EF4-FFF2-40B4-BE49-F238E27FC236}">
                <a16:creationId xmlns:a16="http://schemas.microsoft.com/office/drawing/2014/main" id="{761DF78B-03C7-1EB1-BE1D-16F2C42928E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D2B6036-6820-921C-CDB3-DB288C514D54}"/>
              </a:ext>
            </a:extLst>
          </p:cNvPr>
          <p:cNvSpPr>
            <a:spLocks noGrp="1"/>
          </p:cNvSpPr>
          <p:nvPr>
            <p:ph type="sldNum" sz="quarter" idx="12"/>
          </p:nvPr>
        </p:nvSpPr>
        <p:spPr/>
        <p:txBody>
          <a:bodyPr/>
          <a:lstStyle/>
          <a:p>
            <a:fld id="{F2A9960B-B907-CE49-B2E4-92E137D0B1A9}" type="slidenum">
              <a:rPr lang="en-GB" smtClean="0"/>
              <a:t>‹#›</a:t>
            </a:fld>
            <a:endParaRPr lang="en-GB"/>
          </a:p>
        </p:txBody>
      </p:sp>
    </p:spTree>
    <p:extLst>
      <p:ext uri="{BB962C8B-B14F-4D97-AF65-F5344CB8AC3E}">
        <p14:creationId xmlns:p14="http://schemas.microsoft.com/office/powerpoint/2010/main" val="3762852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BE5C73-FEDB-141F-3965-3FC2D0E873C8}"/>
              </a:ext>
            </a:extLst>
          </p:cNvPr>
          <p:cNvSpPr>
            <a:spLocks noGrp="1"/>
          </p:cNvSpPr>
          <p:nvPr>
            <p:ph type="dt" sz="half" idx="10"/>
          </p:nvPr>
        </p:nvSpPr>
        <p:spPr/>
        <p:txBody>
          <a:bodyPr/>
          <a:lstStyle/>
          <a:p>
            <a:fld id="{D66EE0CE-0396-F54A-B5F7-27E8800A10D6}" type="datetimeFigureOut">
              <a:rPr lang="en-GB" smtClean="0"/>
              <a:t>27/04/2023</a:t>
            </a:fld>
            <a:endParaRPr lang="en-GB"/>
          </a:p>
        </p:txBody>
      </p:sp>
      <p:sp>
        <p:nvSpPr>
          <p:cNvPr id="3" name="Footer Placeholder 2">
            <a:extLst>
              <a:ext uri="{FF2B5EF4-FFF2-40B4-BE49-F238E27FC236}">
                <a16:creationId xmlns:a16="http://schemas.microsoft.com/office/drawing/2014/main" id="{540E9D30-540E-F03A-2679-4908FC82F89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88F0F98-DF82-B4C0-D71B-040B992D5907}"/>
              </a:ext>
            </a:extLst>
          </p:cNvPr>
          <p:cNvSpPr>
            <a:spLocks noGrp="1"/>
          </p:cNvSpPr>
          <p:nvPr>
            <p:ph type="sldNum" sz="quarter" idx="12"/>
          </p:nvPr>
        </p:nvSpPr>
        <p:spPr/>
        <p:txBody>
          <a:bodyPr/>
          <a:lstStyle/>
          <a:p>
            <a:fld id="{F2A9960B-B907-CE49-B2E4-92E137D0B1A9}" type="slidenum">
              <a:rPr lang="en-GB" smtClean="0"/>
              <a:t>‹#›</a:t>
            </a:fld>
            <a:endParaRPr lang="en-GB"/>
          </a:p>
        </p:txBody>
      </p:sp>
    </p:spTree>
    <p:extLst>
      <p:ext uri="{BB962C8B-B14F-4D97-AF65-F5344CB8AC3E}">
        <p14:creationId xmlns:p14="http://schemas.microsoft.com/office/powerpoint/2010/main" val="1899837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03D1-55E0-5276-1924-760E5260015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3C05D4B8-4EB9-23F3-6444-531CB938FE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64D54428-D48D-7CB7-0856-6D3D67352B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336916E-2F9B-4CAF-8640-6A094BE4B281}"/>
              </a:ext>
            </a:extLst>
          </p:cNvPr>
          <p:cNvSpPr>
            <a:spLocks noGrp="1"/>
          </p:cNvSpPr>
          <p:nvPr>
            <p:ph type="dt" sz="half" idx="10"/>
          </p:nvPr>
        </p:nvSpPr>
        <p:spPr/>
        <p:txBody>
          <a:bodyPr/>
          <a:lstStyle/>
          <a:p>
            <a:fld id="{D66EE0CE-0396-F54A-B5F7-27E8800A10D6}" type="datetimeFigureOut">
              <a:rPr lang="en-GB" smtClean="0"/>
              <a:t>27/04/2023</a:t>
            </a:fld>
            <a:endParaRPr lang="en-GB"/>
          </a:p>
        </p:txBody>
      </p:sp>
      <p:sp>
        <p:nvSpPr>
          <p:cNvPr id="6" name="Footer Placeholder 5">
            <a:extLst>
              <a:ext uri="{FF2B5EF4-FFF2-40B4-BE49-F238E27FC236}">
                <a16:creationId xmlns:a16="http://schemas.microsoft.com/office/drawing/2014/main" id="{5EB4FFA9-F597-6275-A91D-FB5DE91989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238668D-91C9-E4FD-D152-E215572C0DF5}"/>
              </a:ext>
            </a:extLst>
          </p:cNvPr>
          <p:cNvSpPr>
            <a:spLocks noGrp="1"/>
          </p:cNvSpPr>
          <p:nvPr>
            <p:ph type="sldNum" sz="quarter" idx="12"/>
          </p:nvPr>
        </p:nvSpPr>
        <p:spPr/>
        <p:txBody>
          <a:bodyPr/>
          <a:lstStyle/>
          <a:p>
            <a:fld id="{F2A9960B-B907-CE49-B2E4-92E137D0B1A9}" type="slidenum">
              <a:rPr lang="en-GB" smtClean="0"/>
              <a:t>‹#›</a:t>
            </a:fld>
            <a:endParaRPr lang="en-GB"/>
          </a:p>
        </p:txBody>
      </p:sp>
    </p:spTree>
    <p:extLst>
      <p:ext uri="{BB962C8B-B14F-4D97-AF65-F5344CB8AC3E}">
        <p14:creationId xmlns:p14="http://schemas.microsoft.com/office/powerpoint/2010/main" val="2806639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A3FF4-E559-1620-6CE9-9F0C89A67A4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69FF531A-0613-E499-799A-B9EA81E1C2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477BCD9-BCF9-77D4-B57D-DAF3E952F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0963EB9-1655-972F-8F76-7864C47C55E1}"/>
              </a:ext>
            </a:extLst>
          </p:cNvPr>
          <p:cNvSpPr>
            <a:spLocks noGrp="1"/>
          </p:cNvSpPr>
          <p:nvPr>
            <p:ph type="dt" sz="half" idx="10"/>
          </p:nvPr>
        </p:nvSpPr>
        <p:spPr/>
        <p:txBody>
          <a:bodyPr/>
          <a:lstStyle/>
          <a:p>
            <a:fld id="{D66EE0CE-0396-F54A-B5F7-27E8800A10D6}" type="datetimeFigureOut">
              <a:rPr lang="en-GB" smtClean="0"/>
              <a:t>27/04/2023</a:t>
            </a:fld>
            <a:endParaRPr lang="en-GB"/>
          </a:p>
        </p:txBody>
      </p:sp>
      <p:sp>
        <p:nvSpPr>
          <p:cNvPr id="6" name="Footer Placeholder 5">
            <a:extLst>
              <a:ext uri="{FF2B5EF4-FFF2-40B4-BE49-F238E27FC236}">
                <a16:creationId xmlns:a16="http://schemas.microsoft.com/office/drawing/2014/main" id="{9F7663D0-9025-FFFE-0CC7-8952BB78E88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8FFB07C-8CF7-A0EA-C725-A9661817B683}"/>
              </a:ext>
            </a:extLst>
          </p:cNvPr>
          <p:cNvSpPr>
            <a:spLocks noGrp="1"/>
          </p:cNvSpPr>
          <p:nvPr>
            <p:ph type="sldNum" sz="quarter" idx="12"/>
          </p:nvPr>
        </p:nvSpPr>
        <p:spPr/>
        <p:txBody>
          <a:bodyPr/>
          <a:lstStyle/>
          <a:p>
            <a:fld id="{F2A9960B-B907-CE49-B2E4-92E137D0B1A9}" type="slidenum">
              <a:rPr lang="en-GB" smtClean="0"/>
              <a:t>‹#›</a:t>
            </a:fld>
            <a:endParaRPr lang="en-GB"/>
          </a:p>
        </p:txBody>
      </p:sp>
    </p:spTree>
    <p:extLst>
      <p:ext uri="{BB962C8B-B14F-4D97-AF65-F5344CB8AC3E}">
        <p14:creationId xmlns:p14="http://schemas.microsoft.com/office/powerpoint/2010/main" val="462948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FDA615-82BA-81B2-0C7F-E8E3DC4119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2521749A-EE75-7184-F3DE-9916DED0F2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07F61FE-5B2D-4803-269E-9EC46415B4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6EE0CE-0396-F54A-B5F7-27E8800A10D6}" type="datetimeFigureOut">
              <a:rPr lang="en-GB" smtClean="0"/>
              <a:t>27/04/2023</a:t>
            </a:fld>
            <a:endParaRPr lang="en-GB"/>
          </a:p>
        </p:txBody>
      </p:sp>
      <p:sp>
        <p:nvSpPr>
          <p:cNvPr id="5" name="Footer Placeholder 4">
            <a:extLst>
              <a:ext uri="{FF2B5EF4-FFF2-40B4-BE49-F238E27FC236}">
                <a16:creationId xmlns:a16="http://schemas.microsoft.com/office/drawing/2014/main" id="{02C65641-6B69-0568-3DA4-572199F1CE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B18997E-D9B7-EDBC-DEA2-7FCF74812C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9960B-B907-CE49-B2E4-92E137D0B1A9}" type="slidenum">
              <a:rPr lang="en-GB" smtClean="0"/>
              <a:t>‹#›</a:t>
            </a:fld>
            <a:endParaRPr lang="en-GB"/>
          </a:p>
        </p:txBody>
      </p:sp>
    </p:spTree>
    <p:extLst>
      <p:ext uri="{BB962C8B-B14F-4D97-AF65-F5344CB8AC3E}">
        <p14:creationId xmlns:p14="http://schemas.microsoft.com/office/powerpoint/2010/main" val="3808036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C94CA-125E-815A-10D6-F7007C0D7785}"/>
              </a:ext>
            </a:extLst>
          </p:cNvPr>
          <p:cNvSpPr>
            <a:spLocks noGrp="1"/>
          </p:cNvSpPr>
          <p:nvPr>
            <p:ph type="ctrTitle"/>
          </p:nvPr>
        </p:nvSpPr>
        <p:spPr/>
        <p:txBody>
          <a:bodyPr/>
          <a:lstStyle/>
          <a:p>
            <a:r>
              <a:rPr lang="en-US" dirty="0">
                <a:solidFill>
                  <a:schemeClr val="bg1"/>
                </a:solidFill>
              </a:rPr>
              <a:t>Being Staff Plus</a:t>
            </a:r>
          </a:p>
        </p:txBody>
      </p:sp>
      <p:sp>
        <p:nvSpPr>
          <p:cNvPr id="3" name="Subtitle 2">
            <a:extLst>
              <a:ext uri="{FF2B5EF4-FFF2-40B4-BE49-F238E27FC236}">
                <a16:creationId xmlns:a16="http://schemas.microsoft.com/office/drawing/2014/main" id="{71C23378-CA35-305B-3217-55FF5160D7D9}"/>
              </a:ext>
            </a:extLst>
          </p:cNvPr>
          <p:cNvSpPr>
            <a:spLocks noGrp="1"/>
          </p:cNvSpPr>
          <p:nvPr>
            <p:ph type="subTitle" idx="1"/>
          </p:nvPr>
        </p:nvSpPr>
        <p:spPr/>
        <p:txBody>
          <a:bodyPr>
            <a:normAutofit lnSpcReduction="10000"/>
          </a:bodyPr>
          <a:lstStyle/>
          <a:p>
            <a:r>
              <a:rPr lang="en-US" dirty="0">
                <a:solidFill>
                  <a:schemeClr val="bg1"/>
                </a:solidFill>
              </a:rPr>
              <a:t>The Individual Contributor Track</a:t>
            </a:r>
          </a:p>
          <a:p>
            <a:r>
              <a:rPr lang="en-US" dirty="0">
                <a:solidFill>
                  <a:schemeClr val="bg1"/>
                </a:solidFill>
              </a:rPr>
              <a:t>@</a:t>
            </a:r>
            <a:r>
              <a:rPr lang="en-US" dirty="0" err="1">
                <a:solidFill>
                  <a:schemeClr val="bg1"/>
                </a:solidFill>
              </a:rPr>
              <a:t>ICooper</a:t>
            </a:r>
            <a:endParaRPr lang="en-US" dirty="0">
              <a:solidFill>
                <a:schemeClr val="bg1"/>
              </a:solidFill>
            </a:endParaRPr>
          </a:p>
          <a:p>
            <a:r>
              <a:rPr lang="en-US" dirty="0">
                <a:solidFill>
                  <a:schemeClr val="bg1"/>
                </a:solidFill>
              </a:rPr>
              <a:t>@</a:t>
            </a:r>
            <a:r>
              <a:rPr lang="en-US" dirty="0" err="1">
                <a:solidFill>
                  <a:schemeClr val="bg1"/>
                </a:solidFill>
              </a:rPr>
              <a:t>ICooper@hachyderm.io</a:t>
            </a:r>
            <a:endParaRPr lang="en-US" dirty="0">
              <a:solidFill>
                <a:schemeClr val="bg1"/>
              </a:solidFill>
            </a:endParaRPr>
          </a:p>
          <a:p>
            <a:r>
              <a:rPr lang="en-GB" dirty="0">
                <a:solidFill>
                  <a:schemeClr val="bg1"/>
                </a:solidFill>
              </a:rPr>
              <a:t>@</a:t>
            </a:r>
            <a:r>
              <a:rPr lang="en-GB" dirty="0" err="1">
                <a:solidFill>
                  <a:schemeClr val="bg1"/>
                </a:solidFill>
              </a:rPr>
              <a:t>icooper.bsky.social</a:t>
            </a:r>
            <a:endParaRPr lang="en-US" dirty="0">
              <a:solidFill>
                <a:schemeClr val="bg1"/>
              </a:solidFill>
            </a:endParaRPr>
          </a:p>
        </p:txBody>
      </p:sp>
    </p:spTree>
    <p:extLst>
      <p:ext uri="{BB962C8B-B14F-4D97-AF65-F5344CB8AC3E}">
        <p14:creationId xmlns:p14="http://schemas.microsoft.com/office/powerpoint/2010/main" val="2404421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p:spPr>
        <p:txBody>
          <a:bodyPr/>
          <a:lstStyle/>
          <a:p>
            <a:r>
              <a:rPr lang="en-US" dirty="0">
                <a:solidFill>
                  <a:schemeClr val="bg1"/>
                </a:solidFill>
              </a:rPr>
              <a:t>The Iron Triangle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10</a:t>
            </a:fld>
            <a:endParaRPr lang="en-US"/>
          </a:p>
        </p:txBody>
      </p:sp>
      <p:sp>
        <p:nvSpPr>
          <p:cNvPr id="6" name="TextBox 5">
            <a:extLst>
              <a:ext uri="{FF2B5EF4-FFF2-40B4-BE49-F238E27FC236}">
                <a16:creationId xmlns:a16="http://schemas.microsoft.com/office/drawing/2014/main" id="{2F76F5E5-5669-8B76-615E-2260CCC6F27C}"/>
              </a:ext>
            </a:extLst>
          </p:cNvPr>
          <p:cNvSpPr txBox="1"/>
          <p:nvPr/>
        </p:nvSpPr>
        <p:spPr>
          <a:xfrm>
            <a:off x="11876" y="1306287"/>
            <a:ext cx="3099460" cy="369332"/>
          </a:xfrm>
          <a:prstGeom prst="rect">
            <a:avLst/>
          </a:prstGeom>
          <a:solidFill>
            <a:schemeClr val="bg2"/>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25662A4B-D7AB-D28A-E5CE-8FA96B3730E6}"/>
              </a:ext>
            </a:extLst>
          </p:cNvPr>
          <p:cNvSpPr txBox="1"/>
          <p:nvPr/>
        </p:nvSpPr>
        <p:spPr>
          <a:xfrm>
            <a:off x="3111336"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65418DBD-DB2F-927D-BE3C-BB2A92AA91DA}"/>
              </a:ext>
            </a:extLst>
          </p:cNvPr>
          <p:cNvSpPr txBox="1"/>
          <p:nvPr/>
        </p:nvSpPr>
        <p:spPr>
          <a:xfrm>
            <a:off x="5343897"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88A0F2D5-02F7-671C-6EF4-55BC9FA05AA7}"/>
              </a:ext>
            </a:extLst>
          </p:cNvPr>
          <p:cNvSpPr txBox="1"/>
          <p:nvPr/>
        </p:nvSpPr>
        <p:spPr>
          <a:xfrm>
            <a:off x="7548748" y="1292434"/>
            <a:ext cx="2355273"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Work on What Matters</a:t>
            </a:r>
          </a:p>
        </p:txBody>
      </p:sp>
      <p:sp>
        <p:nvSpPr>
          <p:cNvPr id="11" name="Rounded Rectangle 10">
            <a:extLst>
              <a:ext uri="{FF2B5EF4-FFF2-40B4-BE49-F238E27FC236}">
                <a16:creationId xmlns:a16="http://schemas.microsoft.com/office/drawing/2014/main" id="{E8F1DDD0-5496-9C15-4ED2-4C33D834D641}"/>
              </a:ext>
            </a:extLst>
          </p:cNvPr>
          <p:cNvSpPr/>
          <p:nvPr/>
        </p:nvSpPr>
        <p:spPr>
          <a:xfrm>
            <a:off x="1520042" y="2980706"/>
            <a:ext cx="1983179" cy="24344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ounded Rectangle 11">
            <a:extLst>
              <a:ext uri="{FF2B5EF4-FFF2-40B4-BE49-F238E27FC236}">
                <a16:creationId xmlns:a16="http://schemas.microsoft.com/office/drawing/2014/main" id="{31DD44F9-FD0D-E445-4E4A-889CB681E381}"/>
              </a:ext>
            </a:extLst>
          </p:cNvPr>
          <p:cNvSpPr/>
          <p:nvPr/>
        </p:nvSpPr>
        <p:spPr>
          <a:xfrm>
            <a:off x="4471060" y="2954199"/>
            <a:ext cx="1983179" cy="2434442"/>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ounded Rectangle 12">
            <a:extLst>
              <a:ext uri="{FF2B5EF4-FFF2-40B4-BE49-F238E27FC236}">
                <a16:creationId xmlns:a16="http://schemas.microsoft.com/office/drawing/2014/main" id="{A8A444CD-77B0-1548-E774-270F6B2687D7}"/>
              </a:ext>
            </a:extLst>
          </p:cNvPr>
          <p:cNvSpPr/>
          <p:nvPr/>
        </p:nvSpPr>
        <p:spPr>
          <a:xfrm>
            <a:off x="7697191" y="2980706"/>
            <a:ext cx="1983179" cy="243444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397D99F1-504D-A4E6-9B12-0C100DC02D46}"/>
              </a:ext>
            </a:extLst>
          </p:cNvPr>
          <p:cNvSpPr txBox="1"/>
          <p:nvPr/>
        </p:nvSpPr>
        <p:spPr>
          <a:xfrm>
            <a:off x="4910446" y="3126766"/>
            <a:ext cx="1104406" cy="369332"/>
          </a:xfrm>
          <a:prstGeom prst="rect">
            <a:avLst/>
          </a:prstGeom>
          <a:noFill/>
        </p:spPr>
        <p:txBody>
          <a:bodyPr wrap="square" rtlCol="0">
            <a:spAutoFit/>
          </a:bodyPr>
          <a:lstStyle/>
          <a:p>
            <a:pPr algn="ctr"/>
            <a:r>
              <a:rPr lang="en-GB" dirty="0"/>
              <a:t>Manager</a:t>
            </a:r>
          </a:p>
        </p:txBody>
      </p:sp>
      <p:sp>
        <p:nvSpPr>
          <p:cNvPr id="16" name="TextBox 15">
            <a:extLst>
              <a:ext uri="{FF2B5EF4-FFF2-40B4-BE49-F238E27FC236}">
                <a16:creationId xmlns:a16="http://schemas.microsoft.com/office/drawing/2014/main" id="{2A6C4E5A-B36D-14C9-61AC-43C106A4A82C}"/>
              </a:ext>
            </a:extLst>
          </p:cNvPr>
          <p:cNvSpPr txBox="1"/>
          <p:nvPr/>
        </p:nvSpPr>
        <p:spPr>
          <a:xfrm>
            <a:off x="1959427" y="3126766"/>
            <a:ext cx="1104406" cy="369332"/>
          </a:xfrm>
          <a:prstGeom prst="rect">
            <a:avLst/>
          </a:prstGeom>
          <a:noFill/>
        </p:spPr>
        <p:txBody>
          <a:bodyPr wrap="square" rtlCol="0">
            <a:spAutoFit/>
          </a:bodyPr>
          <a:lstStyle/>
          <a:p>
            <a:pPr algn="ctr"/>
            <a:r>
              <a:rPr lang="en-GB" dirty="0"/>
              <a:t>Staff</a:t>
            </a:r>
          </a:p>
        </p:txBody>
      </p:sp>
      <p:sp>
        <p:nvSpPr>
          <p:cNvPr id="17" name="TextBox 16">
            <a:extLst>
              <a:ext uri="{FF2B5EF4-FFF2-40B4-BE49-F238E27FC236}">
                <a16:creationId xmlns:a16="http://schemas.microsoft.com/office/drawing/2014/main" id="{B726985E-888F-526A-7D22-156590F4702B}"/>
              </a:ext>
            </a:extLst>
          </p:cNvPr>
          <p:cNvSpPr txBox="1"/>
          <p:nvPr/>
        </p:nvSpPr>
        <p:spPr>
          <a:xfrm>
            <a:off x="8157359" y="3141012"/>
            <a:ext cx="1104406" cy="369332"/>
          </a:xfrm>
          <a:prstGeom prst="rect">
            <a:avLst/>
          </a:prstGeom>
          <a:noFill/>
        </p:spPr>
        <p:txBody>
          <a:bodyPr wrap="square" rtlCol="0">
            <a:spAutoFit/>
          </a:bodyPr>
          <a:lstStyle/>
          <a:p>
            <a:pPr algn="ctr"/>
            <a:r>
              <a:rPr lang="en-GB" dirty="0"/>
              <a:t>Product</a:t>
            </a:r>
          </a:p>
        </p:txBody>
      </p:sp>
      <p:cxnSp>
        <p:nvCxnSpPr>
          <p:cNvPr id="19" name="Straight Connector 18">
            <a:extLst>
              <a:ext uri="{FF2B5EF4-FFF2-40B4-BE49-F238E27FC236}">
                <a16:creationId xmlns:a16="http://schemas.microsoft.com/office/drawing/2014/main" id="{F51DFE2A-F51F-1BF1-682C-1C2D0106A4D1}"/>
              </a:ext>
            </a:extLst>
          </p:cNvPr>
          <p:cNvCxnSpPr/>
          <p:nvPr/>
        </p:nvCxnSpPr>
        <p:spPr>
          <a:xfrm>
            <a:off x="1561606" y="3613666"/>
            <a:ext cx="194161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DE5E43-E1C9-B864-DB92-4048ACB8A24F}"/>
              </a:ext>
            </a:extLst>
          </p:cNvPr>
          <p:cNvCxnSpPr/>
          <p:nvPr/>
        </p:nvCxnSpPr>
        <p:spPr>
          <a:xfrm>
            <a:off x="4512624" y="3613666"/>
            <a:ext cx="194161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A10045-0A16-12C3-ADA2-0F233F7398CC}"/>
              </a:ext>
            </a:extLst>
          </p:cNvPr>
          <p:cNvCxnSpPr/>
          <p:nvPr/>
        </p:nvCxnSpPr>
        <p:spPr>
          <a:xfrm>
            <a:off x="7738755" y="3613666"/>
            <a:ext cx="194161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6D4C066-B4B4-2AF4-0944-1DE154FEE835}"/>
              </a:ext>
            </a:extLst>
          </p:cNvPr>
          <p:cNvSpPr txBox="1"/>
          <p:nvPr/>
        </p:nvSpPr>
        <p:spPr>
          <a:xfrm>
            <a:off x="8127669" y="3902610"/>
            <a:ext cx="1163785" cy="923330"/>
          </a:xfrm>
          <a:prstGeom prst="rect">
            <a:avLst/>
          </a:prstGeom>
          <a:noFill/>
        </p:spPr>
        <p:txBody>
          <a:bodyPr wrap="square" rtlCol="0">
            <a:spAutoFit/>
          </a:bodyPr>
          <a:lstStyle/>
          <a:p>
            <a:pPr algn="ctr"/>
            <a:r>
              <a:rPr lang="en-GB" dirty="0"/>
              <a:t>Advocates for </a:t>
            </a:r>
          </a:p>
          <a:p>
            <a:pPr algn="ctr"/>
            <a:r>
              <a:rPr lang="en-GB" dirty="0"/>
              <a:t>Scope</a:t>
            </a:r>
          </a:p>
        </p:txBody>
      </p:sp>
      <p:sp>
        <p:nvSpPr>
          <p:cNvPr id="25" name="TextBox 24">
            <a:extLst>
              <a:ext uri="{FF2B5EF4-FFF2-40B4-BE49-F238E27FC236}">
                <a16:creationId xmlns:a16="http://schemas.microsoft.com/office/drawing/2014/main" id="{C833A642-CD98-4A62-C7CD-79AC03862ACC}"/>
              </a:ext>
            </a:extLst>
          </p:cNvPr>
          <p:cNvSpPr txBox="1"/>
          <p:nvPr/>
        </p:nvSpPr>
        <p:spPr>
          <a:xfrm>
            <a:off x="4901538" y="3956910"/>
            <a:ext cx="1163785" cy="923330"/>
          </a:xfrm>
          <a:prstGeom prst="rect">
            <a:avLst/>
          </a:prstGeom>
          <a:noFill/>
        </p:spPr>
        <p:txBody>
          <a:bodyPr wrap="square" rtlCol="0">
            <a:spAutoFit/>
          </a:bodyPr>
          <a:lstStyle/>
          <a:p>
            <a:pPr algn="ctr"/>
            <a:r>
              <a:rPr lang="en-GB" dirty="0"/>
              <a:t>Advocates for </a:t>
            </a:r>
          </a:p>
          <a:p>
            <a:pPr algn="ctr"/>
            <a:r>
              <a:rPr lang="en-GB" dirty="0"/>
              <a:t>Cost/Time</a:t>
            </a:r>
          </a:p>
        </p:txBody>
      </p:sp>
      <p:sp>
        <p:nvSpPr>
          <p:cNvPr id="26" name="TextBox 25">
            <a:extLst>
              <a:ext uri="{FF2B5EF4-FFF2-40B4-BE49-F238E27FC236}">
                <a16:creationId xmlns:a16="http://schemas.microsoft.com/office/drawing/2014/main" id="{7D649D73-0E50-ED53-C7F6-FB1297290079}"/>
              </a:ext>
            </a:extLst>
          </p:cNvPr>
          <p:cNvSpPr txBox="1"/>
          <p:nvPr/>
        </p:nvSpPr>
        <p:spPr>
          <a:xfrm>
            <a:off x="1929737" y="3980354"/>
            <a:ext cx="1163785" cy="923330"/>
          </a:xfrm>
          <a:prstGeom prst="rect">
            <a:avLst/>
          </a:prstGeom>
          <a:noFill/>
        </p:spPr>
        <p:txBody>
          <a:bodyPr wrap="square" rtlCol="0">
            <a:spAutoFit/>
          </a:bodyPr>
          <a:lstStyle/>
          <a:p>
            <a:pPr algn="ctr"/>
            <a:r>
              <a:rPr lang="en-GB" dirty="0"/>
              <a:t>Advocates for Quality</a:t>
            </a:r>
          </a:p>
        </p:txBody>
      </p:sp>
      <p:sp>
        <p:nvSpPr>
          <p:cNvPr id="27" name="Content Placeholder 2">
            <a:extLst>
              <a:ext uri="{FF2B5EF4-FFF2-40B4-BE49-F238E27FC236}">
                <a16:creationId xmlns:a16="http://schemas.microsoft.com/office/drawing/2014/main" id="{EE5D9BC6-2A50-66CA-8EA0-08D1C7FA40DD}"/>
              </a:ext>
            </a:extLst>
          </p:cNvPr>
          <p:cNvSpPr txBox="1">
            <a:spLocks/>
          </p:cNvSpPr>
          <p:nvPr/>
        </p:nvSpPr>
        <p:spPr>
          <a:xfrm>
            <a:off x="425129" y="5677584"/>
            <a:ext cx="11022684" cy="53756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The three roles advocate for different aspects of the Iron Triangle – Scope, Quality, Cost/Time</a:t>
            </a:r>
          </a:p>
          <a:p>
            <a:endParaRPr lang="en-US" sz="2400" dirty="0">
              <a:solidFill>
                <a:schemeClr val="accent6"/>
              </a:solidFill>
            </a:endParaRPr>
          </a:p>
        </p:txBody>
      </p:sp>
    </p:spTree>
    <p:extLst>
      <p:ext uri="{BB962C8B-B14F-4D97-AF65-F5344CB8AC3E}">
        <p14:creationId xmlns:p14="http://schemas.microsoft.com/office/powerpoint/2010/main" val="114650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p:bldP spid="16" grpId="0"/>
      <p:bldP spid="17" grpId="0"/>
      <p:bldP spid="23" grpId="0"/>
      <p:bldP spid="25" grpId="0"/>
      <p:bldP spid="26"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p:spPr>
        <p:txBody>
          <a:bodyPr/>
          <a:lstStyle/>
          <a:p>
            <a:r>
              <a:rPr lang="en-US" dirty="0">
                <a:solidFill>
                  <a:schemeClr val="bg1"/>
                </a:solidFill>
              </a:rPr>
              <a:t>Scope of the Role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11</a:t>
            </a:fld>
            <a:endParaRPr lang="en-US"/>
          </a:p>
        </p:txBody>
      </p:sp>
      <p:sp>
        <p:nvSpPr>
          <p:cNvPr id="6" name="TextBox 5">
            <a:extLst>
              <a:ext uri="{FF2B5EF4-FFF2-40B4-BE49-F238E27FC236}">
                <a16:creationId xmlns:a16="http://schemas.microsoft.com/office/drawing/2014/main" id="{3AE42020-1DB1-04E7-DAAB-F73D9771DAF6}"/>
              </a:ext>
            </a:extLst>
          </p:cNvPr>
          <p:cNvSpPr txBox="1"/>
          <p:nvPr/>
        </p:nvSpPr>
        <p:spPr>
          <a:xfrm>
            <a:off x="11876" y="1306287"/>
            <a:ext cx="3099460" cy="369332"/>
          </a:xfrm>
          <a:prstGeom prst="rect">
            <a:avLst/>
          </a:prstGeom>
          <a:solidFill>
            <a:schemeClr val="bg2"/>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E092D840-E118-D7B9-65AC-4AC79F62AE19}"/>
              </a:ext>
            </a:extLst>
          </p:cNvPr>
          <p:cNvSpPr txBox="1"/>
          <p:nvPr/>
        </p:nvSpPr>
        <p:spPr>
          <a:xfrm>
            <a:off x="3111336"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9CAACF17-E104-3BAA-3BFC-5D43A4128997}"/>
              </a:ext>
            </a:extLst>
          </p:cNvPr>
          <p:cNvSpPr txBox="1"/>
          <p:nvPr/>
        </p:nvSpPr>
        <p:spPr>
          <a:xfrm>
            <a:off x="5343897"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27AD9C1B-E0E4-47FA-4087-5A81FA896CE2}"/>
              </a:ext>
            </a:extLst>
          </p:cNvPr>
          <p:cNvSpPr txBox="1"/>
          <p:nvPr/>
        </p:nvSpPr>
        <p:spPr>
          <a:xfrm>
            <a:off x="7548748" y="1292434"/>
            <a:ext cx="2355273"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Work on What Matters</a:t>
            </a:r>
          </a:p>
        </p:txBody>
      </p:sp>
      <p:sp>
        <p:nvSpPr>
          <p:cNvPr id="10" name="TextBox 9">
            <a:extLst>
              <a:ext uri="{FF2B5EF4-FFF2-40B4-BE49-F238E27FC236}">
                <a16:creationId xmlns:a16="http://schemas.microsoft.com/office/drawing/2014/main" id="{7D12F99A-C5CB-F63B-A9C5-D8C1343D8BDA}"/>
              </a:ext>
            </a:extLst>
          </p:cNvPr>
          <p:cNvSpPr txBox="1"/>
          <p:nvPr/>
        </p:nvSpPr>
        <p:spPr>
          <a:xfrm>
            <a:off x="232559" y="6217850"/>
            <a:ext cx="6952013" cy="276999"/>
          </a:xfrm>
          <a:prstGeom prst="rect">
            <a:avLst/>
          </a:prstGeom>
          <a:noFill/>
          <a:ln>
            <a:solidFill>
              <a:schemeClr val="tx1">
                <a:lumMod val="50000"/>
                <a:lumOff val="50000"/>
              </a:schemeClr>
            </a:solidFill>
          </a:ln>
        </p:spPr>
        <p:txBody>
          <a:bodyPr wrap="square">
            <a:spAutoFit/>
          </a:bodyPr>
          <a:lstStyle/>
          <a:p>
            <a:r>
              <a:rPr lang="en-GB" sz="1200" dirty="0"/>
              <a:t>Yonatan </a:t>
            </a:r>
            <a:r>
              <a:rPr lang="en-GB" sz="1200" dirty="0" err="1"/>
              <a:t>Zunger</a:t>
            </a:r>
            <a:r>
              <a:rPr lang="en-GB" sz="1200" dirty="0"/>
              <a:t>, https://</a:t>
            </a:r>
            <a:r>
              <a:rPr lang="en-GB" sz="1200" dirty="0" err="1"/>
              <a:t>leaddev.com</a:t>
            </a:r>
            <a:r>
              <a:rPr lang="en-GB" sz="1200" dirty="0"/>
              <a:t>/</a:t>
            </a:r>
            <a:r>
              <a:rPr lang="en-GB" sz="1200" dirty="0" err="1"/>
              <a:t>leaddev</a:t>
            </a:r>
            <a:r>
              <a:rPr lang="en-GB" sz="1200" dirty="0"/>
              <a:t>-live/role-and-influence-</a:t>
            </a:r>
            <a:r>
              <a:rPr lang="en-GB" sz="1200" dirty="0" err="1"/>
              <a:t>ic</a:t>
            </a:r>
            <a:r>
              <a:rPr lang="en-GB" sz="1200" dirty="0"/>
              <a:t>-trajectory-beyond-staff</a:t>
            </a:r>
          </a:p>
        </p:txBody>
      </p:sp>
      <p:sp>
        <p:nvSpPr>
          <p:cNvPr id="11" name="Rounded Rectangle 10">
            <a:extLst>
              <a:ext uri="{FF2B5EF4-FFF2-40B4-BE49-F238E27FC236}">
                <a16:creationId xmlns:a16="http://schemas.microsoft.com/office/drawing/2014/main" id="{2CFC46CD-FF37-B88B-2DB2-4A07DC6683E0}"/>
              </a:ext>
            </a:extLst>
          </p:cNvPr>
          <p:cNvSpPr/>
          <p:nvPr/>
        </p:nvSpPr>
        <p:spPr>
          <a:xfrm>
            <a:off x="1876302" y="2545346"/>
            <a:ext cx="2553195" cy="3016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8832D410-77A7-A9B3-018C-5CFE4346094E}"/>
              </a:ext>
            </a:extLst>
          </p:cNvPr>
          <p:cNvSpPr txBox="1"/>
          <p:nvPr/>
        </p:nvSpPr>
        <p:spPr>
          <a:xfrm>
            <a:off x="2600696" y="2639921"/>
            <a:ext cx="1104406" cy="369332"/>
          </a:xfrm>
          <a:prstGeom prst="rect">
            <a:avLst/>
          </a:prstGeom>
          <a:noFill/>
        </p:spPr>
        <p:txBody>
          <a:bodyPr wrap="square" rtlCol="0">
            <a:spAutoFit/>
          </a:bodyPr>
          <a:lstStyle/>
          <a:p>
            <a:pPr algn="ctr"/>
            <a:r>
              <a:rPr lang="en-GB" dirty="0"/>
              <a:t>How</a:t>
            </a:r>
          </a:p>
        </p:txBody>
      </p:sp>
      <p:cxnSp>
        <p:nvCxnSpPr>
          <p:cNvPr id="13" name="Straight Connector 12">
            <a:extLst>
              <a:ext uri="{FF2B5EF4-FFF2-40B4-BE49-F238E27FC236}">
                <a16:creationId xmlns:a16="http://schemas.microsoft.com/office/drawing/2014/main" id="{993B6688-9FE9-5C9A-4386-D77FC3944618}"/>
              </a:ext>
            </a:extLst>
          </p:cNvPr>
          <p:cNvCxnSpPr>
            <a:cxnSpLocks/>
          </p:cNvCxnSpPr>
          <p:nvPr/>
        </p:nvCxnSpPr>
        <p:spPr>
          <a:xfrm>
            <a:off x="1876302" y="3126821"/>
            <a:ext cx="255319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8EC45A2F-CBBA-D840-559C-7479B5F0D34F}"/>
              </a:ext>
            </a:extLst>
          </p:cNvPr>
          <p:cNvSpPr/>
          <p:nvPr/>
        </p:nvSpPr>
        <p:spPr>
          <a:xfrm>
            <a:off x="2000992" y="3471983"/>
            <a:ext cx="2303813" cy="552256"/>
          </a:xfrm>
          <a:prstGeom prst="roundRect">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Junior Engineer</a:t>
            </a:r>
          </a:p>
          <a:p>
            <a:pPr algn="ctr"/>
            <a:r>
              <a:rPr lang="en-GB" sz="1400" i="1" dirty="0"/>
              <a:t>Execute with Supervision</a:t>
            </a:r>
          </a:p>
        </p:txBody>
      </p:sp>
      <p:sp>
        <p:nvSpPr>
          <p:cNvPr id="17" name="Rounded Rectangle 16">
            <a:extLst>
              <a:ext uri="{FF2B5EF4-FFF2-40B4-BE49-F238E27FC236}">
                <a16:creationId xmlns:a16="http://schemas.microsoft.com/office/drawing/2014/main" id="{9724C0C7-DD29-86F8-B644-22F9DA9A5D24}"/>
              </a:ext>
            </a:extLst>
          </p:cNvPr>
          <p:cNvSpPr/>
          <p:nvPr/>
        </p:nvSpPr>
        <p:spPr>
          <a:xfrm>
            <a:off x="2000992" y="4251289"/>
            <a:ext cx="2303813" cy="657246"/>
          </a:xfrm>
          <a:prstGeom prst="roundRect">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Senior Engineer</a:t>
            </a:r>
          </a:p>
          <a:p>
            <a:pPr algn="ctr"/>
            <a:r>
              <a:rPr lang="en-GB" sz="1400" i="1" dirty="0"/>
              <a:t>Execute Task with Supervision</a:t>
            </a:r>
          </a:p>
        </p:txBody>
      </p:sp>
      <p:sp>
        <p:nvSpPr>
          <p:cNvPr id="18" name="Rounded Rectangle 17">
            <a:extLst>
              <a:ext uri="{FF2B5EF4-FFF2-40B4-BE49-F238E27FC236}">
                <a16:creationId xmlns:a16="http://schemas.microsoft.com/office/drawing/2014/main" id="{4D50347E-1940-6D37-71DD-F44470918571}"/>
              </a:ext>
            </a:extLst>
          </p:cNvPr>
          <p:cNvSpPr/>
          <p:nvPr/>
        </p:nvSpPr>
        <p:spPr>
          <a:xfrm>
            <a:off x="4993576" y="2535381"/>
            <a:ext cx="5516087" cy="3016332"/>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TextBox 18">
            <a:extLst>
              <a:ext uri="{FF2B5EF4-FFF2-40B4-BE49-F238E27FC236}">
                <a16:creationId xmlns:a16="http://schemas.microsoft.com/office/drawing/2014/main" id="{BD836CE8-AE02-0DC1-C05F-0CBF99ED76F5}"/>
              </a:ext>
            </a:extLst>
          </p:cNvPr>
          <p:cNvSpPr txBox="1"/>
          <p:nvPr/>
        </p:nvSpPr>
        <p:spPr>
          <a:xfrm>
            <a:off x="7199416" y="2653405"/>
            <a:ext cx="1104406" cy="369332"/>
          </a:xfrm>
          <a:prstGeom prst="rect">
            <a:avLst/>
          </a:prstGeom>
          <a:noFill/>
        </p:spPr>
        <p:txBody>
          <a:bodyPr wrap="square" rtlCol="0">
            <a:spAutoFit/>
          </a:bodyPr>
          <a:lstStyle/>
          <a:p>
            <a:pPr algn="ctr"/>
            <a:r>
              <a:rPr lang="en-GB" dirty="0"/>
              <a:t>What</a:t>
            </a:r>
          </a:p>
        </p:txBody>
      </p:sp>
      <p:cxnSp>
        <p:nvCxnSpPr>
          <p:cNvPr id="20" name="Straight Connector 19">
            <a:extLst>
              <a:ext uri="{FF2B5EF4-FFF2-40B4-BE49-F238E27FC236}">
                <a16:creationId xmlns:a16="http://schemas.microsoft.com/office/drawing/2014/main" id="{AAA6FAA1-15ED-1996-A8C1-6BB239F25646}"/>
              </a:ext>
            </a:extLst>
          </p:cNvPr>
          <p:cNvCxnSpPr>
            <a:cxnSpLocks/>
          </p:cNvCxnSpPr>
          <p:nvPr/>
        </p:nvCxnSpPr>
        <p:spPr>
          <a:xfrm>
            <a:off x="4993575" y="3116856"/>
            <a:ext cx="551608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242EE91F-141D-F254-0949-A71EA19F472F}"/>
              </a:ext>
            </a:extLst>
          </p:cNvPr>
          <p:cNvSpPr/>
          <p:nvPr/>
        </p:nvSpPr>
        <p:spPr>
          <a:xfrm>
            <a:off x="5118265" y="3462018"/>
            <a:ext cx="2303813" cy="548458"/>
          </a:xfrm>
          <a:prstGeom prst="roundRect">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Staff Engineer</a:t>
            </a:r>
          </a:p>
          <a:p>
            <a:pPr algn="ctr"/>
            <a:r>
              <a:rPr lang="en-GB" sz="1400" i="1" dirty="0"/>
              <a:t>Requirements to Tasks</a:t>
            </a:r>
          </a:p>
        </p:txBody>
      </p:sp>
      <p:sp>
        <p:nvSpPr>
          <p:cNvPr id="22" name="Rounded Rectangle 21">
            <a:extLst>
              <a:ext uri="{FF2B5EF4-FFF2-40B4-BE49-F238E27FC236}">
                <a16:creationId xmlns:a16="http://schemas.microsoft.com/office/drawing/2014/main" id="{A01016A1-CDC3-4D58-19B3-EE72CE5E3FBA}"/>
              </a:ext>
            </a:extLst>
          </p:cNvPr>
          <p:cNvSpPr/>
          <p:nvPr/>
        </p:nvSpPr>
        <p:spPr>
          <a:xfrm>
            <a:off x="5118265" y="4241324"/>
            <a:ext cx="2303813" cy="548458"/>
          </a:xfrm>
          <a:prstGeom prst="roundRect">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Senior Staff Engineer</a:t>
            </a:r>
          </a:p>
          <a:p>
            <a:pPr algn="ctr"/>
            <a:r>
              <a:rPr lang="en-GB" sz="1400" i="1" dirty="0"/>
              <a:t>Requirements to Design</a:t>
            </a:r>
          </a:p>
        </p:txBody>
      </p:sp>
      <p:sp>
        <p:nvSpPr>
          <p:cNvPr id="29" name="Rounded Rectangle 28">
            <a:extLst>
              <a:ext uri="{FF2B5EF4-FFF2-40B4-BE49-F238E27FC236}">
                <a16:creationId xmlns:a16="http://schemas.microsoft.com/office/drawing/2014/main" id="{26B4D176-7025-1BB0-A804-1A576141B33A}"/>
              </a:ext>
            </a:extLst>
          </p:cNvPr>
          <p:cNvSpPr/>
          <p:nvPr/>
        </p:nvSpPr>
        <p:spPr>
          <a:xfrm>
            <a:off x="7637318" y="3461899"/>
            <a:ext cx="2303813" cy="680431"/>
          </a:xfrm>
          <a:prstGeom prst="roundRect">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Principal Engineer</a:t>
            </a:r>
          </a:p>
          <a:p>
            <a:pPr algn="ctr"/>
            <a:r>
              <a:rPr lang="en-GB" sz="1400" i="1" dirty="0"/>
              <a:t>Own Problems, Generate Requirements</a:t>
            </a:r>
          </a:p>
        </p:txBody>
      </p:sp>
      <p:sp>
        <p:nvSpPr>
          <p:cNvPr id="31" name="Rounded Rectangle 30">
            <a:extLst>
              <a:ext uri="{FF2B5EF4-FFF2-40B4-BE49-F238E27FC236}">
                <a16:creationId xmlns:a16="http://schemas.microsoft.com/office/drawing/2014/main" id="{139BA52A-4997-2AB5-36E4-FEAD5E80ACE9}"/>
              </a:ext>
            </a:extLst>
          </p:cNvPr>
          <p:cNvSpPr/>
          <p:nvPr/>
        </p:nvSpPr>
        <p:spPr>
          <a:xfrm>
            <a:off x="7707084" y="4366686"/>
            <a:ext cx="2303813" cy="679167"/>
          </a:xfrm>
          <a:prstGeom prst="roundRect">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Distinguished Engineer</a:t>
            </a:r>
          </a:p>
          <a:p>
            <a:pPr algn="ctr"/>
            <a:r>
              <a:rPr lang="en-GB" sz="1400" i="1" dirty="0"/>
              <a:t>Find Problems</a:t>
            </a:r>
          </a:p>
          <a:p>
            <a:pPr algn="ctr"/>
            <a:r>
              <a:rPr lang="en-GB" sz="1400" i="1" dirty="0"/>
              <a:t>Nothing “Out of Scope”</a:t>
            </a:r>
          </a:p>
        </p:txBody>
      </p:sp>
    </p:spTree>
    <p:extLst>
      <p:ext uri="{BB962C8B-B14F-4D97-AF65-F5344CB8AC3E}">
        <p14:creationId xmlns:p14="http://schemas.microsoft.com/office/powerpoint/2010/main" val="313471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6" grpId="0" animBg="1"/>
      <p:bldP spid="17" grpId="0" animBg="1"/>
      <p:bldP spid="18" grpId="0" animBg="1"/>
      <p:bldP spid="18" grpId="1" animBg="1"/>
      <p:bldP spid="19" grpId="0"/>
      <p:bldP spid="21" grpId="0" animBg="1"/>
      <p:bldP spid="22" grpId="0" animBg="1"/>
      <p:bldP spid="29" grpId="0" animBg="1"/>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solidFill>
        </p:spPr>
        <p:txBody>
          <a:bodyPr/>
          <a:lstStyle/>
          <a:p>
            <a:r>
              <a:rPr lang="en-GB" dirty="0">
                <a:solidFill>
                  <a:schemeClr val="bg1"/>
                </a:solidFill>
              </a:rPr>
              <a:t>Bad Ideas</a:t>
            </a:r>
            <a:endParaRPr lang="en-US" dirty="0">
              <a:solidFill>
                <a:schemeClr val="bg1"/>
              </a:solidFill>
            </a:endParaRPr>
          </a:p>
        </p:txBody>
      </p:sp>
      <p:sp>
        <p:nvSpPr>
          <p:cNvPr id="3" name="Content Placeholder 2"/>
          <p:cNvSpPr>
            <a:spLocks noGrp="1"/>
          </p:cNvSpPr>
          <p:nvPr>
            <p:ph idx="1"/>
          </p:nvPr>
        </p:nvSpPr>
        <p:spPr>
          <a:xfrm>
            <a:off x="838200" y="2021816"/>
            <a:ext cx="10515600" cy="561316"/>
          </a:xfrm>
        </p:spPr>
        <p:txBody>
          <a:bodyPr>
            <a:normAutofit/>
          </a:bodyPr>
          <a:lstStyle/>
          <a:p>
            <a:pPr marL="0" indent="0">
              <a:buNone/>
            </a:pPr>
            <a:r>
              <a:rPr lang="en-GB" dirty="0"/>
              <a:t>Assuming IC and Management Tracks are mutually exclusive</a:t>
            </a:r>
          </a:p>
          <a:p>
            <a:pPr marL="742950" lvl="1" indent="-285750">
              <a:buFont typeface="Arial" panose="020B0604020202020204" pitchFamily="34" charset="0"/>
              <a:buChar char="•"/>
            </a:pPr>
            <a:endParaRPr lang="en-GB" dirty="0"/>
          </a:p>
          <a:p>
            <a:pPr marL="285750" indent="-285750"/>
            <a:endParaRPr lang="en-GB"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12</a:t>
            </a:fld>
            <a:endParaRPr lang="en-US"/>
          </a:p>
        </p:txBody>
      </p:sp>
      <p:sp>
        <p:nvSpPr>
          <p:cNvPr id="6" name="TextBox 5">
            <a:extLst>
              <a:ext uri="{FF2B5EF4-FFF2-40B4-BE49-F238E27FC236}">
                <a16:creationId xmlns:a16="http://schemas.microsoft.com/office/drawing/2014/main" id="{5D5B95A6-DA2A-52A5-6739-F0C661545F4E}"/>
              </a:ext>
            </a:extLst>
          </p:cNvPr>
          <p:cNvSpPr txBox="1"/>
          <p:nvPr/>
        </p:nvSpPr>
        <p:spPr>
          <a:xfrm>
            <a:off x="11876" y="1306287"/>
            <a:ext cx="3099460" cy="369332"/>
          </a:xfrm>
          <a:prstGeom prst="rect">
            <a:avLst/>
          </a:prstGeom>
          <a:solidFill>
            <a:schemeClr val="bg2"/>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D9BD351D-0082-D32F-3E7F-60F44D692123}"/>
              </a:ext>
            </a:extLst>
          </p:cNvPr>
          <p:cNvSpPr txBox="1"/>
          <p:nvPr/>
        </p:nvSpPr>
        <p:spPr>
          <a:xfrm>
            <a:off x="3111336"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EFCABCBB-FE6C-0693-30DC-8283666A9DC8}"/>
              </a:ext>
            </a:extLst>
          </p:cNvPr>
          <p:cNvSpPr txBox="1"/>
          <p:nvPr/>
        </p:nvSpPr>
        <p:spPr>
          <a:xfrm>
            <a:off x="5343897"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650101B3-26C7-86A1-540B-7419DB4B82CB}"/>
              </a:ext>
            </a:extLst>
          </p:cNvPr>
          <p:cNvSpPr txBox="1"/>
          <p:nvPr/>
        </p:nvSpPr>
        <p:spPr>
          <a:xfrm>
            <a:off x="7548748" y="1292434"/>
            <a:ext cx="2355273"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Work on What Matters</a:t>
            </a:r>
          </a:p>
        </p:txBody>
      </p:sp>
      <p:sp>
        <p:nvSpPr>
          <p:cNvPr id="10" name="Content Placeholder 2">
            <a:extLst>
              <a:ext uri="{FF2B5EF4-FFF2-40B4-BE49-F238E27FC236}">
                <a16:creationId xmlns:a16="http://schemas.microsoft.com/office/drawing/2014/main" id="{6BA22844-6404-D322-E585-16533E076F39}"/>
              </a:ext>
            </a:extLst>
          </p:cNvPr>
          <p:cNvSpPr txBox="1">
            <a:spLocks/>
          </p:cNvSpPr>
          <p:nvPr/>
        </p:nvSpPr>
        <p:spPr>
          <a:xfrm>
            <a:off x="1986150" y="2749690"/>
            <a:ext cx="5281550"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 </a:t>
            </a:r>
            <a:r>
              <a:rPr lang="en-GB" sz="2400" dirty="0"/>
              <a:t>You </a:t>
            </a:r>
            <a:r>
              <a:rPr lang="en-GB" sz="2400" i="1" dirty="0"/>
              <a:t>can</a:t>
            </a:r>
            <a:r>
              <a:rPr lang="en-GB" sz="2400" dirty="0"/>
              <a:t> swap between the two tracks.</a:t>
            </a:r>
          </a:p>
        </p:txBody>
      </p:sp>
      <p:sp>
        <p:nvSpPr>
          <p:cNvPr id="11" name="Content Placeholder 2">
            <a:extLst>
              <a:ext uri="{FF2B5EF4-FFF2-40B4-BE49-F238E27FC236}">
                <a16:creationId xmlns:a16="http://schemas.microsoft.com/office/drawing/2014/main" id="{625594E3-EEE7-A1C2-7352-CE7119863C94}"/>
              </a:ext>
            </a:extLst>
          </p:cNvPr>
          <p:cNvSpPr txBox="1">
            <a:spLocks/>
          </p:cNvSpPr>
          <p:nvPr/>
        </p:nvSpPr>
        <p:spPr>
          <a:xfrm>
            <a:off x="1986150" y="3430063"/>
            <a:ext cx="8689769" cy="5138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dirty="0"/>
              <a:t>- You </a:t>
            </a:r>
            <a:r>
              <a:rPr lang="en-GB" sz="2400" i="1" dirty="0"/>
              <a:t>may not </a:t>
            </a:r>
            <a:r>
              <a:rPr lang="en-GB" sz="2400" dirty="0"/>
              <a:t>be able to swap at the same level without experience.</a:t>
            </a:r>
          </a:p>
        </p:txBody>
      </p:sp>
      <p:sp>
        <p:nvSpPr>
          <p:cNvPr id="12" name="Content Placeholder 2">
            <a:extLst>
              <a:ext uri="{FF2B5EF4-FFF2-40B4-BE49-F238E27FC236}">
                <a16:creationId xmlns:a16="http://schemas.microsoft.com/office/drawing/2014/main" id="{F0F669DE-8B74-96EF-A8E6-1357B69755CF}"/>
              </a:ext>
            </a:extLst>
          </p:cNvPr>
          <p:cNvSpPr txBox="1">
            <a:spLocks/>
          </p:cNvSpPr>
          <p:nvPr/>
        </p:nvSpPr>
        <p:spPr>
          <a:xfrm>
            <a:off x="1986150" y="4110436"/>
            <a:ext cx="8689769" cy="5138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dirty="0"/>
              <a:t>- You </a:t>
            </a:r>
            <a:r>
              <a:rPr lang="en-GB" sz="2400" i="1" dirty="0"/>
              <a:t>can</a:t>
            </a:r>
            <a:r>
              <a:rPr lang="en-GB" sz="2400" dirty="0"/>
              <a:t> swap back and forth, often to regularly refresh tech skills.</a:t>
            </a:r>
          </a:p>
        </p:txBody>
      </p:sp>
      <p:sp>
        <p:nvSpPr>
          <p:cNvPr id="13" name="Content Placeholder 2">
            <a:extLst>
              <a:ext uri="{FF2B5EF4-FFF2-40B4-BE49-F238E27FC236}">
                <a16:creationId xmlns:a16="http://schemas.microsoft.com/office/drawing/2014/main" id="{FC3CC2F3-3729-A7CD-F39E-F251BA566390}"/>
              </a:ext>
            </a:extLst>
          </p:cNvPr>
          <p:cNvSpPr txBox="1">
            <a:spLocks/>
          </p:cNvSpPr>
          <p:nvPr/>
        </p:nvSpPr>
        <p:spPr>
          <a:xfrm>
            <a:off x="943099" y="4790809"/>
            <a:ext cx="10515600" cy="561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Not having both IC and Management Tracks</a:t>
            </a:r>
          </a:p>
          <a:p>
            <a:pPr marL="742950" lvl="1" indent="-285750"/>
            <a:endParaRPr lang="en-GB" dirty="0"/>
          </a:p>
          <a:p>
            <a:pPr marL="285750" indent="-285750"/>
            <a:endParaRPr lang="en-GB" dirty="0"/>
          </a:p>
        </p:txBody>
      </p:sp>
      <p:sp>
        <p:nvSpPr>
          <p:cNvPr id="14" name="Content Placeholder 2">
            <a:extLst>
              <a:ext uri="{FF2B5EF4-FFF2-40B4-BE49-F238E27FC236}">
                <a16:creationId xmlns:a16="http://schemas.microsoft.com/office/drawing/2014/main" id="{ABC04AEC-A08C-8D39-BF09-E52F7350E552}"/>
              </a:ext>
            </a:extLst>
          </p:cNvPr>
          <p:cNvSpPr txBox="1">
            <a:spLocks/>
          </p:cNvSpPr>
          <p:nvPr/>
        </p:nvSpPr>
        <p:spPr>
          <a:xfrm>
            <a:off x="1986149" y="5518683"/>
            <a:ext cx="8689769"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 </a:t>
            </a:r>
            <a:r>
              <a:rPr lang="en-GB" sz="2400" dirty="0"/>
              <a:t>People management should not be the only route beyond senior.</a:t>
            </a:r>
          </a:p>
        </p:txBody>
      </p:sp>
    </p:spTree>
    <p:extLst>
      <p:ext uri="{BB962C8B-B14F-4D97-AF65-F5344CB8AC3E}">
        <p14:creationId xmlns:p14="http://schemas.microsoft.com/office/powerpoint/2010/main" val="38206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1" grpId="0"/>
      <p:bldP spid="12"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7" name="Content Placeholder 2">
            <a:extLst>
              <a:ext uri="{FF2B5EF4-FFF2-40B4-BE49-F238E27FC236}">
                <a16:creationId xmlns:a16="http://schemas.microsoft.com/office/drawing/2014/main" id="{0200DAB1-4923-74F0-610E-DEE0ADE3A5CC}"/>
              </a:ext>
            </a:extLst>
          </p:cNvPr>
          <p:cNvGraphicFramePr>
            <a:graphicFrameLocks noGrp="1"/>
          </p:cNvGraphicFramePr>
          <p:nvPr>
            <p:ph idx="1"/>
            <p:extLst>
              <p:ext uri="{D42A27DB-BD31-4B8C-83A1-F6EECF244321}">
                <p14:modId xmlns:p14="http://schemas.microsoft.com/office/powerpoint/2010/main" val="885208143"/>
              </p:ext>
            </p:extLst>
          </p:nvPr>
        </p:nvGraphicFramePr>
        <p:xfrm>
          <a:off x="838200" y="1825624"/>
          <a:ext cx="10515600" cy="28621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867D4A06-35AE-BD4A-84A9-613A26F3D41D}" type="slidenum">
              <a:rPr lang="en-US" smtClean="0"/>
              <a:pPr/>
              <a:t>13</a:t>
            </a:fld>
            <a:endParaRPr lang="en-US"/>
          </a:p>
        </p:txBody>
      </p:sp>
      <p:sp>
        <p:nvSpPr>
          <p:cNvPr id="5" name="TextBox 4">
            <a:extLst>
              <a:ext uri="{FF2B5EF4-FFF2-40B4-BE49-F238E27FC236}">
                <a16:creationId xmlns:a16="http://schemas.microsoft.com/office/drawing/2014/main" id="{37F5165A-E79C-4EB0-4D1C-5ECBD902104E}"/>
              </a:ext>
            </a:extLst>
          </p:cNvPr>
          <p:cNvSpPr txBox="1"/>
          <p:nvPr/>
        </p:nvSpPr>
        <p:spPr>
          <a:xfrm>
            <a:off x="10775500" y="365125"/>
            <a:ext cx="461280" cy="369332"/>
          </a:xfrm>
          <a:prstGeom prst="rect">
            <a:avLst/>
          </a:prstGeom>
          <a:noFill/>
        </p:spPr>
        <p:txBody>
          <a:bodyPr wrap="none" rtlCol="0">
            <a:spAutoFit/>
          </a:bodyPr>
          <a:lstStyle/>
          <a:p>
            <a:r>
              <a:rPr lang="en-US" dirty="0"/>
              <a:t>T:3</a:t>
            </a:r>
          </a:p>
        </p:txBody>
      </p:sp>
    </p:spTree>
    <p:extLst>
      <p:ext uri="{BB962C8B-B14F-4D97-AF65-F5344CB8AC3E}">
        <p14:creationId xmlns:p14="http://schemas.microsoft.com/office/powerpoint/2010/main" val="3432203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solidFill>
        </p:spPr>
        <p:txBody>
          <a:bodyPr/>
          <a:lstStyle/>
          <a:p>
            <a:r>
              <a:rPr lang="en-US" dirty="0">
                <a:solidFill>
                  <a:schemeClr val="bg1"/>
                </a:solidFill>
              </a:rPr>
              <a:t>The Four Skill Sets</a:t>
            </a:r>
          </a:p>
        </p:txBody>
      </p:sp>
      <p:sp>
        <p:nvSpPr>
          <p:cNvPr id="4" name="Slide Number Placeholder 3"/>
          <p:cNvSpPr>
            <a:spLocks noGrp="1"/>
          </p:cNvSpPr>
          <p:nvPr>
            <p:ph type="sldNum" sz="quarter" idx="12"/>
          </p:nvPr>
        </p:nvSpPr>
        <p:spPr/>
        <p:txBody>
          <a:bodyPr/>
          <a:lstStyle/>
          <a:p>
            <a:fld id="{867D4A06-35AE-BD4A-84A9-613A26F3D41D}" type="slidenum">
              <a:rPr lang="en-US" smtClean="0"/>
              <a:pPr/>
              <a:t>14</a:t>
            </a:fld>
            <a:endParaRPr lang="en-US" dirty="0"/>
          </a:p>
        </p:txBody>
      </p:sp>
      <p:sp>
        <p:nvSpPr>
          <p:cNvPr id="6" name="TextBox 5">
            <a:extLst>
              <a:ext uri="{FF2B5EF4-FFF2-40B4-BE49-F238E27FC236}">
                <a16:creationId xmlns:a16="http://schemas.microsoft.com/office/drawing/2014/main" id="{B423AB48-6189-7905-0D81-562C7BBAB83D}"/>
              </a:ext>
            </a:extLst>
          </p:cNvPr>
          <p:cNvSpPr txBox="1"/>
          <p:nvPr/>
        </p:nvSpPr>
        <p:spPr>
          <a:xfrm>
            <a:off x="11876" y="1306287"/>
            <a:ext cx="3099460" cy="369332"/>
          </a:xfrm>
          <a:prstGeom prst="rect">
            <a:avLst/>
          </a:prstGeom>
          <a:solidFill>
            <a:schemeClr val="bg2">
              <a:lumMod val="50000"/>
            </a:schemeClr>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0141124D-055C-7AD3-2E7B-AE31116FC3BD}"/>
              </a:ext>
            </a:extLst>
          </p:cNvPr>
          <p:cNvSpPr txBox="1"/>
          <p:nvPr/>
        </p:nvSpPr>
        <p:spPr>
          <a:xfrm>
            <a:off x="3111336" y="1292434"/>
            <a:ext cx="222068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1A3CE3B7-F6BD-DF62-EACE-B8F8171BBDC5}"/>
              </a:ext>
            </a:extLst>
          </p:cNvPr>
          <p:cNvSpPr txBox="1"/>
          <p:nvPr/>
        </p:nvSpPr>
        <p:spPr>
          <a:xfrm>
            <a:off x="5343897"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E0281177-A881-C68F-B878-FFE5FB3CE350}"/>
              </a:ext>
            </a:extLst>
          </p:cNvPr>
          <p:cNvSpPr txBox="1"/>
          <p:nvPr/>
        </p:nvSpPr>
        <p:spPr>
          <a:xfrm>
            <a:off x="7548748" y="1292434"/>
            <a:ext cx="2355273"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Work on What Matters</a:t>
            </a:r>
          </a:p>
        </p:txBody>
      </p:sp>
      <p:sp>
        <p:nvSpPr>
          <p:cNvPr id="10" name="TextBox 9">
            <a:extLst>
              <a:ext uri="{FF2B5EF4-FFF2-40B4-BE49-F238E27FC236}">
                <a16:creationId xmlns:a16="http://schemas.microsoft.com/office/drawing/2014/main" id="{A7C749BD-EFD7-A23B-B864-5443D9437B15}"/>
              </a:ext>
            </a:extLst>
          </p:cNvPr>
          <p:cNvSpPr txBox="1"/>
          <p:nvPr/>
        </p:nvSpPr>
        <p:spPr>
          <a:xfrm>
            <a:off x="232559" y="6217850"/>
            <a:ext cx="6952013" cy="276999"/>
          </a:xfrm>
          <a:prstGeom prst="rect">
            <a:avLst/>
          </a:prstGeom>
          <a:noFill/>
          <a:ln>
            <a:solidFill>
              <a:schemeClr val="tx1">
                <a:lumMod val="50000"/>
                <a:lumOff val="50000"/>
              </a:schemeClr>
            </a:solidFill>
          </a:ln>
        </p:spPr>
        <p:txBody>
          <a:bodyPr wrap="square">
            <a:spAutoFit/>
          </a:bodyPr>
          <a:lstStyle/>
          <a:p>
            <a:r>
              <a:rPr lang="en-GB" sz="1200" dirty="0"/>
              <a:t>Yonatan </a:t>
            </a:r>
            <a:r>
              <a:rPr lang="en-GB" sz="1200" dirty="0" err="1"/>
              <a:t>Zunger</a:t>
            </a:r>
            <a:r>
              <a:rPr lang="en-GB" sz="1200" dirty="0"/>
              <a:t>,  https://</a:t>
            </a:r>
            <a:r>
              <a:rPr lang="en-GB" sz="1200" dirty="0" err="1"/>
              <a:t>leaddev.com</a:t>
            </a:r>
            <a:r>
              <a:rPr lang="en-GB" sz="1200" dirty="0"/>
              <a:t>/</a:t>
            </a:r>
            <a:r>
              <a:rPr lang="en-GB" sz="1200" dirty="0" err="1"/>
              <a:t>leaddev</a:t>
            </a:r>
            <a:r>
              <a:rPr lang="en-GB" sz="1200" dirty="0"/>
              <a:t>-live/role-and-influence-</a:t>
            </a:r>
            <a:r>
              <a:rPr lang="en-GB" sz="1200" dirty="0" err="1"/>
              <a:t>ic</a:t>
            </a:r>
            <a:r>
              <a:rPr lang="en-GB" sz="1200" dirty="0"/>
              <a:t>-trajectory-beyond-staff</a:t>
            </a:r>
          </a:p>
        </p:txBody>
      </p:sp>
      <p:sp>
        <p:nvSpPr>
          <p:cNvPr id="11" name="Content Placeholder 2">
            <a:extLst>
              <a:ext uri="{FF2B5EF4-FFF2-40B4-BE49-F238E27FC236}">
                <a16:creationId xmlns:a16="http://schemas.microsoft.com/office/drawing/2014/main" id="{A3029774-D85E-5BE7-E0B1-005769E2CAE5}"/>
              </a:ext>
            </a:extLst>
          </p:cNvPr>
          <p:cNvSpPr>
            <a:spLocks noGrp="1"/>
          </p:cNvSpPr>
          <p:nvPr>
            <p:ph idx="1"/>
          </p:nvPr>
        </p:nvSpPr>
        <p:spPr>
          <a:xfrm>
            <a:off x="838200" y="2033921"/>
            <a:ext cx="6560127" cy="537566"/>
          </a:xfrm>
        </p:spPr>
        <p:txBody>
          <a:bodyPr>
            <a:normAutofit/>
          </a:bodyPr>
          <a:lstStyle/>
          <a:p>
            <a:pPr marL="0" indent="0">
              <a:buNone/>
            </a:pPr>
            <a:r>
              <a:rPr lang="en-GB" dirty="0"/>
              <a:t>Core Technical Skills: Software Engineering</a:t>
            </a:r>
          </a:p>
          <a:p>
            <a:endParaRPr lang="en-US" sz="2400" dirty="0">
              <a:solidFill>
                <a:schemeClr val="accent6"/>
              </a:solidFill>
            </a:endParaRPr>
          </a:p>
        </p:txBody>
      </p:sp>
      <p:sp>
        <p:nvSpPr>
          <p:cNvPr id="12" name="Content Placeholder 2">
            <a:extLst>
              <a:ext uri="{FF2B5EF4-FFF2-40B4-BE49-F238E27FC236}">
                <a16:creationId xmlns:a16="http://schemas.microsoft.com/office/drawing/2014/main" id="{C647E8AA-261D-1944-00E7-5A99E5BBFF9E}"/>
              </a:ext>
            </a:extLst>
          </p:cNvPr>
          <p:cNvSpPr txBox="1">
            <a:spLocks/>
          </p:cNvSpPr>
          <p:nvPr/>
        </p:nvSpPr>
        <p:spPr>
          <a:xfrm>
            <a:off x="838200" y="2717106"/>
            <a:ext cx="10383982" cy="537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Product Management: Narrative and Strategic Vision</a:t>
            </a:r>
          </a:p>
          <a:p>
            <a:endParaRPr lang="en-US" sz="2400" dirty="0">
              <a:solidFill>
                <a:schemeClr val="accent6"/>
              </a:solidFill>
            </a:endParaRPr>
          </a:p>
        </p:txBody>
      </p:sp>
      <p:sp>
        <p:nvSpPr>
          <p:cNvPr id="13" name="Content Placeholder 2">
            <a:extLst>
              <a:ext uri="{FF2B5EF4-FFF2-40B4-BE49-F238E27FC236}">
                <a16:creationId xmlns:a16="http://schemas.microsoft.com/office/drawing/2014/main" id="{86BD6AA0-DF72-48F0-E1CC-7009C934BB36}"/>
              </a:ext>
            </a:extLst>
          </p:cNvPr>
          <p:cNvSpPr txBox="1">
            <a:spLocks/>
          </p:cNvSpPr>
          <p:nvPr/>
        </p:nvSpPr>
        <p:spPr>
          <a:xfrm>
            <a:off x="814450" y="3400291"/>
            <a:ext cx="10383982" cy="537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Project Management: Making Sure It Happens</a:t>
            </a:r>
          </a:p>
          <a:p>
            <a:endParaRPr lang="en-US" sz="2400" dirty="0">
              <a:solidFill>
                <a:schemeClr val="accent6"/>
              </a:solidFill>
            </a:endParaRPr>
          </a:p>
        </p:txBody>
      </p:sp>
      <p:sp>
        <p:nvSpPr>
          <p:cNvPr id="14" name="Content Placeholder 2">
            <a:extLst>
              <a:ext uri="{FF2B5EF4-FFF2-40B4-BE49-F238E27FC236}">
                <a16:creationId xmlns:a16="http://schemas.microsoft.com/office/drawing/2014/main" id="{E3582BCD-C1B9-112E-EF99-570A1EC12BD7}"/>
              </a:ext>
            </a:extLst>
          </p:cNvPr>
          <p:cNvSpPr txBox="1">
            <a:spLocks/>
          </p:cNvSpPr>
          <p:nvPr/>
        </p:nvSpPr>
        <p:spPr>
          <a:xfrm>
            <a:off x="814450" y="4083476"/>
            <a:ext cx="10383982" cy="537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People Management: Find People and Motivate Them</a:t>
            </a:r>
          </a:p>
          <a:p>
            <a:endParaRPr lang="en-US" sz="2400" dirty="0">
              <a:solidFill>
                <a:schemeClr val="accent6"/>
              </a:solidFill>
            </a:endParaRPr>
          </a:p>
        </p:txBody>
      </p:sp>
      <p:sp>
        <p:nvSpPr>
          <p:cNvPr id="15" name="Content Placeholder 2">
            <a:extLst>
              <a:ext uri="{FF2B5EF4-FFF2-40B4-BE49-F238E27FC236}">
                <a16:creationId xmlns:a16="http://schemas.microsoft.com/office/drawing/2014/main" id="{1CA497F6-8F1B-AC31-77E0-C030FC3B0AD5}"/>
              </a:ext>
            </a:extLst>
          </p:cNvPr>
          <p:cNvSpPr txBox="1">
            <a:spLocks/>
          </p:cNvSpPr>
          <p:nvPr/>
        </p:nvSpPr>
        <p:spPr>
          <a:xfrm>
            <a:off x="814450" y="4766661"/>
            <a:ext cx="10989623" cy="426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t>- The more senior you are, regardless of title, the more the expectation you can pivot to any of these roles.</a:t>
            </a:r>
          </a:p>
          <a:p>
            <a:pPr marL="0" indent="0">
              <a:buFont typeface="Arial" panose="020B0604020202020204" pitchFamily="34" charset="0"/>
              <a:buNone/>
            </a:pPr>
            <a:endParaRPr lang="en-GB" sz="2400" dirty="0"/>
          </a:p>
        </p:txBody>
      </p:sp>
      <p:sp>
        <p:nvSpPr>
          <p:cNvPr id="16" name="Content Placeholder 2">
            <a:extLst>
              <a:ext uri="{FF2B5EF4-FFF2-40B4-BE49-F238E27FC236}">
                <a16:creationId xmlns:a16="http://schemas.microsoft.com/office/drawing/2014/main" id="{DFACD6E4-686E-AE43-632C-E196383A2A39}"/>
              </a:ext>
            </a:extLst>
          </p:cNvPr>
          <p:cNvSpPr txBox="1">
            <a:spLocks/>
          </p:cNvSpPr>
          <p:nvPr/>
        </p:nvSpPr>
        <p:spPr>
          <a:xfrm>
            <a:off x="814450" y="5338568"/>
            <a:ext cx="10539350" cy="426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t>- You can be hyper-specialist, but you won't grow influence across the org which limits how senior you will rise.</a:t>
            </a:r>
          </a:p>
        </p:txBody>
      </p:sp>
    </p:spTree>
    <p:extLst>
      <p:ext uri="{BB962C8B-B14F-4D97-AF65-F5344CB8AC3E}">
        <p14:creationId xmlns:p14="http://schemas.microsoft.com/office/powerpoint/2010/main" val="33435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build="p"/>
      <p:bldP spid="13" grpId="0" build="p"/>
      <p:bldP spid="14" grpId="0" build="p"/>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solidFill>
        </p:spPr>
        <p:txBody>
          <a:bodyPr/>
          <a:lstStyle/>
          <a:p>
            <a:r>
              <a:rPr lang="en-US" dirty="0">
                <a:solidFill>
                  <a:schemeClr val="bg1"/>
                </a:solidFill>
              </a:rPr>
              <a:t>People, Process and Technology</a:t>
            </a:r>
          </a:p>
        </p:txBody>
      </p:sp>
      <p:sp>
        <p:nvSpPr>
          <p:cNvPr id="4" name="Slide Number Placeholder 3"/>
          <p:cNvSpPr>
            <a:spLocks noGrp="1"/>
          </p:cNvSpPr>
          <p:nvPr>
            <p:ph type="sldNum" sz="quarter" idx="12"/>
          </p:nvPr>
        </p:nvSpPr>
        <p:spPr/>
        <p:txBody>
          <a:bodyPr/>
          <a:lstStyle/>
          <a:p>
            <a:fld id="{867D4A06-35AE-BD4A-84A9-613A26F3D41D}" type="slidenum">
              <a:rPr lang="en-US" smtClean="0"/>
              <a:pPr/>
              <a:t>15</a:t>
            </a:fld>
            <a:endParaRPr lang="en-US"/>
          </a:p>
        </p:txBody>
      </p:sp>
      <p:sp>
        <p:nvSpPr>
          <p:cNvPr id="6" name="TextBox 5">
            <a:extLst>
              <a:ext uri="{FF2B5EF4-FFF2-40B4-BE49-F238E27FC236}">
                <a16:creationId xmlns:a16="http://schemas.microsoft.com/office/drawing/2014/main" id="{9CA157BB-3F21-C31F-1F78-7693C719F19B}"/>
              </a:ext>
            </a:extLst>
          </p:cNvPr>
          <p:cNvSpPr txBox="1"/>
          <p:nvPr/>
        </p:nvSpPr>
        <p:spPr>
          <a:xfrm>
            <a:off x="11876" y="1306287"/>
            <a:ext cx="3099460" cy="369332"/>
          </a:xfrm>
          <a:prstGeom prst="rect">
            <a:avLst/>
          </a:prstGeom>
          <a:solidFill>
            <a:schemeClr val="bg2">
              <a:lumMod val="50000"/>
            </a:schemeClr>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7794CD80-06E6-BF63-AA1A-06ED50F8BAF1}"/>
              </a:ext>
            </a:extLst>
          </p:cNvPr>
          <p:cNvSpPr txBox="1"/>
          <p:nvPr/>
        </p:nvSpPr>
        <p:spPr>
          <a:xfrm>
            <a:off x="3111336" y="1292434"/>
            <a:ext cx="222068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63CE905A-3C21-477E-4416-1CC82230111F}"/>
              </a:ext>
            </a:extLst>
          </p:cNvPr>
          <p:cNvSpPr txBox="1"/>
          <p:nvPr/>
        </p:nvSpPr>
        <p:spPr>
          <a:xfrm>
            <a:off x="5343897"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9966CFC8-099C-BB2C-246F-C3873C35BDE2}"/>
              </a:ext>
            </a:extLst>
          </p:cNvPr>
          <p:cNvSpPr txBox="1"/>
          <p:nvPr/>
        </p:nvSpPr>
        <p:spPr>
          <a:xfrm>
            <a:off x="7548748" y="1292434"/>
            <a:ext cx="2355273"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Work on What Matters</a:t>
            </a:r>
          </a:p>
        </p:txBody>
      </p:sp>
      <p:sp>
        <p:nvSpPr>
          <p:cNvPr id="10" name="TextBox 9">
            <a:extLst>
              <a:ext uri="{FF2B5EF4-FFF2-40B4-BE49-F238E27FC236}">
                <a16:creationId xmlns:a16="http://schemas.microsoft.com/office/drawing/2014/main" id="{3FEC1A4F-B33F-3DC2-2B78-3A425558E1A0}"/>
              </a:ext>
            </a:extLst>
          </p:cNvPr>
          <p:cNvSpPr txBox="1"/>
          <p:nvPr/>
        </p:nvSpPr>
        <p:spPr>
          <a:xfrm>
            <a:off x="232559" y="6217850"/>
            <a:ext cx="6952013" cy="276999"/>
          </a:xfrm>
          <a:prstGeom prst="rect">
            <a:avLst/>
          </a:prstGeom>
          <a:noFill/>
          <a:ln>
            <a:solidFill>
              <a:schemeClr val="tx1">
                <a:lumMod val="50000"/>
                <a:lumOff val="50000"/>
              </a:schemeClr>
            </a:solidFill>
          </a:ln>
        </p:spPr>
        <p:txBody>
          <a:bodyPr wrap="square">
            <a:spAutoFit/>
          </a:bodyPr>
          <a:lstStyle/>
          <a:p>
            <a:r>
              <a:rPr lang="en-GB" sz="1200" dirty="0"/>
              <a:t>Yonatan </a:t>
            </a:r>
            <a:r>
              <a:rPr lang="en-GB" sz="1200" dirty="0" err="1"/>
              <a:t>Zunger</a:t>
            </a:r>
            <a:r>
              <a:rPr lang="en-GB" sz="1200" dirty="0"/>
              <a:t>,  https://</a:t>
            </a:r>
            <a:r>
              <a:rPr lang="en-GB" sz="1200" dirty="0" err="1"/>
              <a:t>leaddev.com</a:t>
            </a:r>
            <a:r>
              <a:rPr lang="en-GB" sz="1200" dirty="0"/>
              <a:t>/</a:t>
            </a:r>
            <a:r>
              <a:rPr lang="en-GB" sz="1200" dirty="0" err="1"/>
              <a:t>leaddev</a:t>
            </a:r>
            <a:r>
              <a:rPr lang="en-GB" sz="1200" dirty="0"/>
              <a:t>-live/role-and-influence-</a:t>
            </a:r>
            <a:r>
              <a:rPr lang="en-GB" sz="1200" dirty="0" err="1"/>
              <a:t>ic</a:t>
            </a:r>
            <a:r>
              <a:rPr lang="en-GB" sz="1200" dirty="0"/>
              <a:t>-trajectory-beyond-staff</a:t>
            </a:r>
          </a:p>
        </p:txBody>
      </p:sp>
      <p:sp>
        <p:nvSpPr>
          <p:cNvPr id="11" name="Rounded Rectangle 10">
            <a:extLst>
              <a:ext uri="{FF2B5EF4-FFF2-40B4-BE49-F238E27FC236}">
                <a16:creationId xmlns:a16="http://schemas.microsoft.com/office/drawing/2014/main" id="{F4FBD2F0-5BD6-CCF4-FB0A-294B19E1AA92}"/>
              </a:ext>
            </a:extLst>
          </p:cNvPr>
          <p:cNvSpPr/>
          <p:nvPr/>
        </p:nvSpPr>
        <p:spPr>
          <a:xfrm>
            <a:off x="409699" y="3758075"/>
            <a:ext cx="2303813" cy="951808"/>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Staff Engineer</a:t>
            </a:r>
          </a:p>
          <a:p>
            <a:pPr algn="ctr"/>
            <a:r>
              <a:rPr lang="en-GB" sz="1400" i="1" dirty="0">
                <a:solidFill>
                  <a:schemeClr val="tx1"/>
                </a:solidFill>
              </a:rPr>
              <a:t>Technical Leadership for a Team</a:t>
            </a:r>
          </a:p>
        </p:txBody>
      </p:sp>
      <p:sp>
        <p:nvSpPr>
          <p:cNvPr id="12" name="Rounded Rectangle 11">
            <a:extLst>
              <a:ext uri="{FF2B5EF4-FFF2-40B4-BE49-F238E27FC236}">
                <a16:creationId xmlns:a16="http://schemas.microsoft.com/office/drawing/2014/main" id="{62BCB477-E5D3-E2BC-C2A1-1FF3D71D4BFF}"/>
              </a:ext>
            </a:extLst>
          </p:cNvPr>
          <p:cNvSpPr/>
          <p:nvPr/>
        </p:nvSpPr>
        <p:spPr>
          <a:xfrm>
            <a:off x="3411187" y="3758075"/>
            <a:ext cx="2303813" cy="951812"/>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Senior Staff Engineer</a:t>
            </a:r>
          </a:p>
          <a:p>
            <a:pPr algn="ctr"/>
            <a:r>
              <a:rPr lang="en-GB" sz="1400" dirty="0">
                <a:solidFill>
                  <a:schemeClr val="tx1"/>
                </a:solidFill>
              </a:rPr>
              <a:t>T</a:t>
            </a:r>
            <a:r>
              <a:rPr lang="en-GB" sz="1400" i="1" dirty="0">
                <a:solidFill>
                  <a:schemeClr val="tx1"/>
                </a:solidFill>
              </a:rPr>
              <a:t>echnical Leadership for a Project</a:t>
            </a:r>
          </a:p>
        </p:txBody>
      </p:sp>
      <p:sp>
        <p:nvSpPr>
          <p:cNvPr id="13" name="Rounded Rectangle 12">
            <a:extLst>
              <a:ext uri="{FF2B5EF4-FFF2-40B4-BE49-F238E27FC236}">
                <a16:creationId xmlns:a16="http://schemas.microsoft.com/office/drawing/2014/main" id="{89661DA6-F495-3972-B461-1B14FED231FD}"/>
              </a:ext>
            </a:extLst>
          </p:cNvPr>
          <p:cNvSpPr/>
          <p:nvPr/>
        </p:nvSpPr>
        <p:spPr>
          <a:xfrm>
            <a:off x="6412675" y="3723234"/>
            <a:ext cx="2303813" cy="986654"/>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Principal Engineer</a:t>
            </a:r>
          </a:p>
          <a:p>
            <a:pPr algn="ctr"/>
            <a:r>
              <a:rPr lang="en-GB" sz="1400" i="1" dirty="0">
                <a:solidFill>
                  <a:schemeClr val="tx1"/>
                </a:solidFill>
              </a:rPr>
              <a:t>Technical Leadership for a System</a:t>
            </a:r>
          </a:p>
          <a:p>
            <a:pPr algn="ctr"/>
            <a:r>
              <a:rPr lang="en-GB" sz="1400" i="1" dirty="0">
                <a:solidFill>
                  <a:schemeClr val="tx1"/>
                </a:solidFill>
              </a:rPr>
              <a:t>Work Alongside Product</a:t>
            </a:r>
          </a:p>
        </p:txBody>
      </p:sp>
      <p:sp>
        <p:nvSpPr>
          <p:cNvPr id="14" name="Rounded Rectangle 13">
            <a:extLst>
              <a:ext uri="{FF2B5EF4-FFF2-40B4-BE49-F238E27FC236}">
                <a16:creationId xmlns:a16="http://schemas.microsoft.com/office/drawing/2014/main" id="{16081A4B-65E9-549C-166F-638B2AB570A6}"/>
              </a:ext>
            </a:extLst>
          </p:cNvPr>
          <p:cNvSpPr/>
          <p:nvPr/>
        </p:nvSpPr>
        <p:spPr>
          <a:xfrm>
            <a:off x="9246920" y="3740503"/>
            <a:ext cx="2303813" cy="969379"/>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Distinguished Engineer</a:t>
            </a:r>
          </a:p>
          <a:p>
            <a:pPr algn="ctr"/>
            <a:r>
              <a:rPr lang="en-GB" sz="1400" i="1" dirty="0">
                <a:solidFill>
                  <a:schemeClr val="tx1"/>
                </a:solidFill>
              </a:rPr>
              <a:t>Lead on Strategy</a:t>
            </a:r>
          </a:p>
          <a:p>
            <a:pPr algn="ctr"/>
            <a:r>
              <a:rPr lang="en-GB" sz="1400" i="1" dirty="0">
                <a:solidFill>
                  <a:schemeClr val="tx1"/>
                </a:solidFill>
              </a:rPr>
              <a:t>Nothing “out of scope”</a:t>
            </a:r>
          </a:p>
        </p:txBody>
      </p:sp>
      <p:cxnSp>
        <p:nvCxnSpPr>
          <p:cNvPr id="16" name="Straight Connector 15">
            <a:extLst>
              <a:ext uri="{FF2B5EF4-FFF2-40B4-BE49-F238E27FC236}">
                <a16:creationId xmlns:a16="http://schemas.microsoft.com/office/drawing/2014/main" id="{3A77A6C8-0056-C005-8154-B362904A7C17}"/>
              </a:ext>
            </a:extLst>
          </p:cNvPr>
          <p:cNvCxnSpPr/>
          <p:nvPr/>
        </p:nvCxnSpPr>
        <p:spPr>
          <a:xfrm>
            <a:off x="232559" y="2660073"/>
            <a:ext cx="1140525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17CBC5D-D3A1-6427-2493-310BA2839798}"/>
              </a:ext>
            </a:extLst>
          </p:cNvPr>
          <p:cNvCxnSpPr/>
          <p:nvPr/>
        </p:nvCxnSpPr>
        <p:spPr>
          <a:xfrm>
            <a:off x="1496291" y="2660073"/>
            <a:ext cx="0" cy="3918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40695A-4693-9DB8-D1F8-A563EF7BC470}"/>
              </a:ext>
            </a:extLst>
          </p:cNvPr>
          <p:cNvCxnSpPr/>
          <p:nvPr/>
        </p:nvCxnSpPr>
        <p:spPr>
          <a:xfrm>
            <a:off x="4605647" y="2660073"/>
            <a:ext cx="0" cy="3918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AFA1C18-45C5-F059-9F1B-41FC8DCCF082}"/>
              </a:ext>
            </a:extLst>
          </p:cNvPr>
          <p:cNvCxnSpPr/>
          <p:nvPr/>
        </p:nvCxnSpPr>
        <p:spPr>
          <a:xfrm>
            <a:off x="7564582" y="2660073"/>
            <a:ext cx="0" cy="3918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99A39D6-03D2-6405-41BE-4FAA3C01B093}"/>
              </a:ext>
            </a:extLst>
          </p:cNvPr>
          <p:cNvCxnSpPr/>
          <p:nvPr/>
        </p:nvCxnSpPr>
        <p:spPr>
          <a:xfrm>
            <a:off x="10448307" y="2660073"/>
            <a:ext cx="0" cy="3918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1D5EF8C-8F14-B9D7-7D76-14A57A49915A}"/>
              </a:ext>
            </a:extLst>
          </p:cNvPr>
          <p:cNvSpPr txBox="1"/>
          <p:nvPr/>
        </p:nvSpPr>
        <p:spPr>
          <a:xfrm>
            <a:off x="1134093" y="3059668"/>
            <a:ext cx="682831" cy="369332"/>
          </a:xfrm>
          <a:prstGeom prst="rect">
            <a:avLst/>
          </a:prstGeom>
          <a:noFill/>
        </p:spPr>
        <p:txBody>
          <a:bodyPr wrap="square" rtlCol="0">
            <a:spAutoFit/>
          </a:bodyPr>
          <a:lstStyle/>
          <a:p>
            <a:r>
              <a:rPr lang="en-GB" dirty="0"/>
              <a:t>Team</a:t>
            </a:r>
          </a:p>
        </p:txBody>
      </p:sp>
      <p:sp>
        <p:nvSpPr>
          <p:cNvPr id="23" name="TextBox 22">
            <a:extLst>
              <a:ext uri="{FF2B5EF4-FFF2-40B4-BE49-F238E27FC236}">
                <a16:creationId xmlns:a16="http://schemas.microsoft.com/office/drawing/2014/main" id="{CB45CEA6-9D64-E69C-2CF3-5309BEFC234E}"/>
              </a:ext>
            </a:extLst>
          </p:cNvPr>
          <p:cNvSpPr txBox="1"/>
          <p:nvPr/>
        </p:nvSpPr>
        <p:spPr>
          <a:xfrm>
            <a:off x="4264231" y="3046300"/>
            <a:ext cx="782780" cy="369332"/>
          </a:xfrm>
          <a:prstGeom prst="rect">
            <a:avLst/>
          </a:prstGeom>
          <a:noFill/>
        </p:spPr>
        <p:txBody>
          <a:bodyPr wrap="square" rtlCol="0">
            <a:spAutoFit/>
          </a:bodyPr>
          <a:lstStyle/>
          <a:p>
            <a:r>
              <a:rPr lang="en-GB" dirty="0"/>
              <a:t>Teams</a:t>
            </a:r>
          </a:p>
        </p:txBody>
      </p:sp>
      <p:sp>
        <p:nvSpPr>
          <p:cNvPr id="24" name="TextBox 23">
            <a:extLst>
              <a:ext uri="{FF2B5EF4-FFF2-40B4-BE49-F238E27FC236}">
                <a16:creationId xmlns:a16="http://schemas.microsoft.com/office/drawing/2014/main" id="{B4791423-E042-E51D-213E-BF9022B06FB9}"/>
              </a:ext>
            </a:extLst>
          </p:cNvPr>
          <p:cNvSpPr txBox="1"/>
          <p:nvPr/>
        </p:nvSpPr>
        <p:spPr>
          <a:xfrm>
            <a:off x="6875815" y="3024409"/>
            <a:ext cx="1345865" cy="369332"/>
          </a:xfrm>
          <a:prstGeom prst="rect">
            <a:avLst/>
          </a:prstGeom>
          <a:noFill/>
        </p:spPr>
        <p:txBody>
          <a:bodyPr wrap="square" rtlCol="0">
            <a:spAutoFit/>
          </a:bodyPr>
          <a:lstStyle/>
          <a:p>
            <a:r>
              <a:rPr lang="en-GB" dirty="0"/>
              <a:t>Engineering</a:t>
            </a:r>
          </a:p>
        </p:txBody>
      </p:sp>
      <p:sp>
        <p:nvSpPr>
          <p:cNvPr id="25" name="TextBox 24">
            <a:extLst>
              <a:ext uri="{FF2B5EF4-FFF2-40B4-BE49-F238E27FC236}">
                <a16:creationId xmlns:a16="http://schemas.microsoft.com/office/drawing/2014/main" id="{8A423BF5-FEC8-0A20-AEA5-F0620946A6FA}"/>
              </a:ext>
            </a:extLst>
          </p:cNvPr>
          <p:cNvSpPr txBox="1"/>
          <p:nvPr/>
        </p:nvSpPr>
        <p:spPr>
          <a:xfrm>
            <a:off x="9734303" y="3059668"/>
            <a:ext cx="1428007" cy="369332"/>
          </a:xfrm>
          <a:prstGeom prst="rect">
            <a:avLst/>
          </a:prstGeom>
          <a:noFill/>
        </p:spPr>
        <p:txBody>
          <a:bodyPr wrap="square" rtlCol="0">
            <a:spAutoFit/>
          </a:bodyPr>
          <a:lstStyle/>
          <a:p>
            <a:r>
              <a:rPr lang="en-GB" dirty="0"/>
              <a:t>Organization</a:t>
            </a:r>
          </a:p>
        </p:txBody>
      </p:sp>
    </p:spTree>
    <p:extLst>
      <p:ext uri="{BB962C8B-B14F-4D97-AF65-F5344CB8AC3E}">
        <p14:creationId xmlns:p14="http://schemas.microsoft.com/office/powerpoint/2010/main" val="84870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solidFill>
        </p:spPr>
        <p:txBody>
          <a:bodyPr/>
          <a:lstStyle/>
          <a:p>
            <a:r>
              <a:rPr lang="en-US" dirty="0">
                <a:solidFill>
                  <a:schemeClr val="bg1"/>
                </a:solidFill>
              </a:rPr>
              <a:t>Choose Your Shape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16</a:t>
            </a:fld>
            <a:endParaRPr lang="en-US"/>
          </a:p>
        </p:txBody>
      </p:sp>
      <p:sp>
        <p:nvSpPr>
          <p:cNvPr id="6" name="TextBox 5">
            <a:extLst>
              <a:ext uri="{FF2B5EF4-FFF2-40B4-BE49-F238E27FC236}">
                <a16:creationId xmlns:a16="http://schemas.microsoft.com/office/drawing/2014/main" id="{4B3F98D8-8CF2-A77A-DDD9-530C0ED3A893}"/>
              </a:ext>
            </a:extLst>
          </p:cNvPr>
          <p:cNvSpPr txBox="1"/>
          <p:nvPr/>
        </p:nvSpPr>
        <p:spPr>
          <a:xfrm>
            <a:off x="11876" y="1306287"/>
            <a:ext cx="3099460" cy="369332"/>
          </a:xfrm>
          <a:prstGeom prst="rect">
            <a:avLst/>
          </a:prstGeom>
          <a:solidFill>
            <a:schemeClr val="bg2">
              <a:lumMod val="50000"/>
            </a:schemeClr>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18F37F55-741C-C9A1-4CD0-754FFF3C425A}"/>
              </a:ext>
            </a:extLst>
          </p:cNvPr>
          <p:cNvSpPr txBox="1"/>
          <p:nvPr/>
        </p:nvSpPr>
        <p:spPr>
          <a:xfrm>
            <a:off x="3111336" y="1292434"/>
            <a:ext cx="222068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A089EAA1-179A-800E-471F-344688BC2DD2}"/>
              </a:ext>
            </a:extLst>
          </p:cNvPr>
          <p:cNvSpPr txBox="1"/>
          <p:nvPr/>
        </p:nvSpPr>
        <p:spPr>
          <a:xfrm>
            <a:off x="5343897"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CF41C258-6C7E-05AE-134B-3E4FE9F2B5E2}"/>
              </a:ext>
            </a:extLst>
          </p:cNvPr>
          <p:cNvSpPr txBox="1"/>
          <p:nvPr/>
        </p:nvSpPr>
        <p:spPr>
          <a:xfrm>
            <a:off x="7548748" y="1292434"/>
            <a:ext cx="2355273"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Work on What Matters</a:t>
            </a:r>
          </a:p>
        </p:txBody>
      </p:sp>
      <p:sp>
        <p:nvSpPr>
          <p:cNvPr id="22" name="Rectangle 21">
            <a:extLst>
              <a:ext uri="{FF2B5EF4-FFF2-40B4-BE49-F238E27FC236}">
                <a16:creationId xmlns:a16="http://schemas.microsoft.com/office/drawing/2014/main" id="{48C8A792-3D00-94E6-65FF-FD7085699D22}"/>
              </a:ext>
            </a:extLst>
          </p:cNvPr>
          <p:cNvSpPr/>
          <p:nvPr/>
        </p:nvSpPr>
        <p:spPr>
          <a:xfrm>
            <a:off x="4186053" y="2506892"/>
            <a:ext cx="2766951" cy="475013"/>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Broad Technical Knowledge</a:t>
            </a:r>
          </a:p>
        </p:txBody>
      </p:sp>
      <p:sp>
        <p:nvSpPr>
          <p:cNvPr id="23" name="Rectangle 22">
            <a:extLst>
              <a:ext uri="{FF2B5EF4-FFF2-40B4-BE49-F238E27FC236}">
                <a16:creationId xmlns:a16="http://schemas.microsoft.com/office/drawing/2014/main" id="{1D30E268-7B15-0F15-D636-20CBEC0765A1}"/>
              </a:ext>
            </a:extLst>
          </p:cNvPr>
          <p:cNvSpPr/>
          <p:nvPr/>
        </p:nvSpPr>
        <p:spPr>
          <a:xfrm rot="5400000">
            <a:off x="4138465" y="4175461"/>
            <a:ext cx="2862124" cy="475013"/>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Deep Technical Knowledge</a:t>
            </a:r>
          </a:p>
        </p:txBody>
      </p:sp>
      <p:sp>
        <p:nvSpPr>
          <p:cNvPr id="29" name="Rectangle 28">
            <a:extLst>
              <a:ext uri="{FF2B5EF4-FFF2-40B4-BE49-F238E27FC236}">
                <a16:creationId xmlns:a16="http://schemas.microsoft.com/office/drawing/2014/main" id="{44C35BDE-D623-7545-CBFD-1F147CC10802}"/>
              </a:ext>
            </a:extLst>
          </p:cNvPr>
          <p:cNvSpPr/>
          <p:nvPr/>
        </p:nvSpPr>
        <p:spPr>
          <a:xfrm rot="5400000">
            <a:off x="368047" y="3937954"/>
            <a:ext cx="3337140" cy="47501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Deep Technical Knowledge</a:t>
            </a:r>
          </a:p>
        </p:txBody>
      </p:sp>
      <p:sp>
        <p:nvSpPr>
          <p:cNvPr id="30" name="Rectangle 29">
            <a:extLst>
              <a:ext uri="{FF2B5EF4-FFF2-40B4-BE49-F238E27FC236}">
                <a16:creationId xmlns:a16="http://schemas.microsoft.com/office/drawing/2014/main" id="{363198D0-9855-15E6-3866-E6F5C1CE385A}"/>
              </a:ext>
            </a:extLst>
          </p:cNvPr>
          <p:cNvSpPr/>
          <p:nvPr/>
        </p:nvSpPr>
        <p:spPr>
          <a:xfrm rot="3180718">
            <a:off x="7490699" y="4012367"/>
            <a:ext cx="4006420" cy="47501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Deep Technical Knowledge</a:t>
            </a:r>
          </a:p>
        </p:txBody>
      </p:sp>
      <p:sp>
        <p:nvSpPr>
          <p:cNvPr id="32" name="Rectangle 31">
            <a:extLst>
              <a:ext uri="{FF2B5EF4-FFF2-40B4-BE49-F238E27FC236}">
                <a16:creationId xmlns:a16="http://schemas.microsoft.com/office/drawing/2014/main" id="{FC8BB9D8-8BA0-F6A9-9CCE-9B1D8B4655F6}"/>
              </a:ext>
            </a:extLst>
          </p:cNvPr>
          <p:cNvSpPr/>
          <p:nvPr/>
        </p:nvSpPr>
        <p:spPr>
          <a:xfrm rot="18347115">
            <a:off x="7529201" y="4010313"/>
            <a:ext cx="3949750" cy="47501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Leadership and Executive Skills</a:t>
            </a:r>
          </a:p>
        </p:txBody>
      </p:sp>
    </p:spTree>
    <p:extLst>
      <p:ext uri="{BB962C8B-B14F-4D97-AF65-F5344CB8AC3E}">
        <p14:creationId xmlns:p14="http://schemas.microsoft.com/office/powerpoint/2010/main" val="245273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9" grpId="0" animBg="1"/>
      <p:bldP spid="30" grpId="0" animBg="1"/>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solidFill>
        </p:spPr>
        <p:txBody>
          <a:bodyPr/>
          <a:lstStyle/>
          <a:p>
            <a:r>
              <a:rPr lang="en-US" dirty="0">
                <a:solidFill>
                  <a:schemeClr val="bg1"/>
                </a:solidFill>
              </a:rPr>
              <a:t>It Remains A Technical Role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17</a:t>
            </a:fld>
            <a:endParaRPr lang="en-US"/>
          </a:p>
        </p:txBody>
      </p:sp>
      <p:sp>
        <p:nvSpPr>
          <p:cNvPr id="6" name="TextBox 5">
            <a:extLst>
              <a:ext uri="{FF2B5EF4-FFF2-40B4-BE49-F238E27FC236}">
                <a16:creationId xmlns:a16="http://schemas.microsoft.com/office/drawing/2014/main" id="{9EB68E60-5A17-5CBD-8E5E-D345C80257C7}"/>
              </a:ext>
            </a:extLst>
          </p:cNvPr>
          <p:cNvSpPr txBox="1"/>
          <p:nvPr/>
        </p:nvSpPr>
        <p:spPr>
          <a:xfrm>
            <a:off x="11876" y="1306287"/>
            <a:ext cx="3099460" cy="369332"/>
          </a:xfrm>
          <a:prstGeom prst="rect">
            <a:avLst/>
          </a:prstGeom>
          <a:solidFill>
            <a:schemeClr val="bg2">
              <a:lumMod val="50000"/>
            </a:schemeClr>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06D1D0D9-A64E-1F43-9530-FBE9DB7B6DAA}"/>
              </a:ext>
            </a:extLst>
          </p:cNvPr>
          <p:cNvSpPr txBox="1"/>
          <p:nvPr/>
        </p:nvSpPr>
        <p:spPr>
          <a:xfrm>
            <a:off x="3111336" y="1292434"/>
            <a:ext cx="222068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B3FCF36E-2296-7174-79F2-700EBDE16238}"/>
              </a:ext>
            </a:extLst>
          </p:cNvPr>
          <p:cNvSpPr txBox="1"/>
          <p:nvPr/>
        </p:nvSpPr>
        <p:spPr>
          <a:xfrm>
            <a:off x="5343897"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C4071970-1729-73E3-45A0-9A923BB80E0B}"/>
              </a:ext>
            </a:extLst>
          </p:cNvPr>
          <p:cNvSpPr txBox="1"/>
          <p:nvPr/>
        </p:nvSpPr>
        <p:spPr>
          <a:xfrm>
            <a:off x="7548748" y="1292434"/>
            <a:ext cx="2355273"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Work on What Matters</a:t>
            </a:r>
          </a:p>
        </p:txBody>
      </p:sp>
      <p:sp>
        <p:nvSpPr>
          <p:cNvPr id="12" name="Content Placeholder 2">
            <a:extLst>
              <a:ext uri="{FF2B5EF4-FFF2-40B4-BE49-F238E27FC236}">
                <a16:creationId xmlns:a16="http://schemas.microsoft.com/office/drawing/2014/main" id="{5208B06C-405F-6754-4298-E9BF593316A9}"/>
              </a:ext>
            </a:extLst>
          </p:cNvPr>
          <p:cNvSpPr>
            <a:spLocks noGrp="1"/>
          </p:cNvSpPr>
          <p:nvPr>
            <p:ph idx="1"/>
          </p:nvPr>
        </p:nvSpPr>
        <p:spPr>
          <a:xfrm>
            <a:off x="838200" y="1929545"/>
            <a:ext cx="9635836" cy="537566"/>
          </a:xfrm>
        </p:spPr>
        <p:txBody>
          <a:bodyPr>
            <a:normAutofit/>
          </a:bodyPr>
          <a:lstStyle/>
          <a:p>
            <a:pPr marL="0" indent="0">
              <a:buNone/>
            </a:pPr>
            <a:r>
              <a:rPr lang="en-GB" dirty="0"/>
              <a:t>May not make sense to be a “code monkey”</a:t>
            </a:r>
          </a:p>
        </p:txBody>
      </p:sp>
      <p:sp>
        <p:nvSpPr>
          <p:cNvPr id="15" name="Content Placeholder 2">
            <a:extLst>
              <a:ext uri="{FF2B5EF4-FFF2-40B4-BE49-F238E27FC236}">
                <a16:creationId xmlns:a16="http://schemas.microsoft.com/office/drawing/2014/main" id="{CFA4375A-1C54-0C53-B887-87F9DC8ECD16}"/>
              </a:ext>
            </a:extLst>
          </p:cNvPr>
          <p:cNvSpPr txBox="1">
            <a:spLocks/>
          </p:cNvSpPr>
          <p:nvPr/>
        </p:nvSpPr>
        <p:spPr>
          <a:xfrm>
            <a:off x="1561606" y="2515805"/>
            <a:ext cx="5281550"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 </a:t>
            </a:r>
            <a:r>
              <a:rPr lang="en-GB" sz="2400" dirty="0"/>
              <a:t>You will write less code</a:t>
            </a:r>
          </a:p>
          <a:p>
            <a:pPr marL="0" indent="0">
              <a:buFont typeface="Arial" panose="020B0604020202020204" pitchFamily="34" charset="0"/>
              <a:buNone/>
            </a:pPr>
            <a:endParaRPr lang="en-GB" sz="2400" dirty="0"/>
          </a:p>
        </p:txBody>
      </p:sp>
      <p:sp>
        <p:nvSpPr>
          <p:cNvPr id="16" name="Content Placeholder 2">
            <a:extLst>
              <a:ext uri="{FF2B5EF4-FFF2-40B4-BE49-F238E27FC236}">
                <a16:creationId xmlns:a16="http://schemas.microsoft.com/office/drawing/2014/main" id="{A3659B08-567B-E73F-103B-BA5B925F0CB2}"/>
              </a:ext>
            </a:extLst>
          </p:cNvPr>
          <p:cNvSpPr txBox="1">
            <a:spLocks/>
          </p:cNvSpPr>
          <p:nvPr/>
        </p:nvSpPr>
        <p:spPr>
          <a:xfrm>
            <a:off x="1580902" y="3078314"/>
            <a:ext cx="6672449"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 </a:t>
            </a:r>
            <a:r>
              <a:rPr lang="en-GB" sz="2400" dirty="0"/>
              <a:t>If some one else </a:t>
            </a:r>
            <a:r>
              <a:rPr lang="en-GB" sz="2400" i="1" dirty="0"/>
              <a:t>could</a:t>
            </a:r>
            <a:r>
              <a:rPr lang="en-GB" sz="2400" dirty="0"/>
              <a:t> write the code </a:t>
            </a:r>
            <a:r>
              <a:rPr lang="en-GB" sz="2400" i="1" dirty="0"/>
              <a:t>should</a:t>
            </a:r>
            <a:r>
              <a:rPr lang="en-GB" sz="2400" dirty="0"/>
              <a:t> you?</a:t>
            </a:r>
          </a:p>
          <a:p>
            <a:pPr marL="0" indent="0">
              <a:buNone/>
            </a:pPr>
            <a:endParaRPr lang="en-GB" sz="2400" dirty="0"/>
          </a:p>
          <a:p>
            <a:pPr marL="0" indent="0">
              <a:buFont typeface="Arial" panose="020B0604020202020204" pitchFamily="34" charset="0"/>
              <a:buNone/>
            </a:pPr>
            <a:endParaRPr lang="en-GB" sz="2400" dirty="0"/>
          </a:p>
        </p:txBody>
      </p:sp>
      <p:sp>
        <p:nvSpPr>
          <p:cNvPr id="17" name="Content Placeholder 2">
            <a:extLst>
              <a:ext uri="{FF2B5EF4-FFF2-40B4-BE49-F238E27FC236}">
                <a16:creationId xmlns:a16="http://schemas.microsoft.com/office/drawing/2014/main" id="{23CDAB48-F7C1-CD25-BDBB-8F3F5DEBD91B}"/>
              </a:ext>
            </a:extLst>
          </p:cNvPr>
          <p:cNvSpPr txBox="1">
            <a:spLocks/>
          </p:cNvSpPr>
          <p:nvPr/>
        </p:nvSpPr>
        <p:spPr>
          <a:xfrm>
            <a:off x="838200" y="3640823"/>
            <a:ext cx="9635836" cy="537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How much code?</a:t>
            </a:r>
          </a:p>
        </p:txBody>
      </p:sp>
      <p:sp>
        <p:nvSpPr>
          <p:cNvPr id="18" name="Content Placeholder 2">
            <a:extLst>
              <a:ext uri="{FF2B5EF4-FFF2-40B4-BE49-F238E27FC236}">
                <a16:creationId xmlns:a16="http://schemas.microsoft.com/office/drawing/2014/main" id="{82C8FA5F-03AA-9EDF-7154-E22B88692CE6}"/>
              </a:ext>
            </a:extLst>
          </p:cNvPr>
          <p:cNvSpPr txBox="1">
            <a:spLocks/>
          </p:cNvSpPr>
          <p:nvPr/>
        </p:nvSpPr>
        <p:spPr>
          <a:xfrm>
            <a:off x="1561604" y="4227083"/>
            <a:ext cx="8342417" cy="51381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Staff Plus Roles might be no more than 20% "working with code"</a:t>
            </a:r>
          </a:p>
          <a:p>
            <a:pPr marL="0" indent="0">
              <a:buNone/>
            </a:pPr>
            <a:endParaRPr lang="en-GB" sz="2400" dirty="0"/>
          </a:p>
          <a:p>
            <a:pPr marL="0" indent="0">
              <a:buFont typeface="Arial" panose="020B0604020202020204" pitchFamily="34" charset="0"/>
              <a:buNone/>
            </a:pPr>
            <a:endParaRPr lang="en-GB" sz="2400" dirty="0"/>
          </a:p>
        </p:txBody>
      </p:sp>
      <p:sp>
        <p:nvSpPr>
          <p:cNvPr id="19" name="Content Placeholder 2">
            <a:extLst>
              <a:ext uri="{FF2B5EF4-FFF2-40B4-BE49-F238E27FC236}">
                <a16:creationId xmlns:a16="http://schemas.microsoft.com/office/drawing/2014/main" id="{4B9069FA-C4B0-0820-DA2A-62E9E0F9F237}"/>
              </a:ext>
            </a:extLst>
          </p:cNvPr>
          <p:cNvSpPr txBox="1">
            <a:spLocks/>
          </p:cNvSpPr>
          <p:nvPr/>
        </p:nvSpPr>
        <p:spPr>
          <a:xfrm>
            <a:off x="1580902" y="4789592"/>
            <a:ext cx="5081156"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 </a:t>
            </a:r>
            <a:r>
              <a:rPr lang="en-GB" sz="2400" dirty="0"/>
              <a:t>Goal is to keep technical skills "fresh" </a:t>
            </a:r>
          </a:p>
          <a:p>
            <a:pPr marL="0" indent="0">
              <a:buFont typeface="Arial" panose="020B0604020202020204" pitchFamily="34" charset="0"/>
              <a:buNone/>
            </a:pPr>
            <a:endParaRPr lang="en-GB" sz="2400" dirty="0"/>
          </a:p>
        </p:txBody>
      </p:sp>
      <p:sp>
        <p:nvSpPr>
          <p:cNvPr id="21" name="Content Placeholder 2">
            <a:extLst>
              <a:ext uri="{FF2B5EF4-FFF2-40B4-BE49-F238E27FC236}">
                <a16:creationId xmlns:a16="http://schemas.microsoft.com/office/drawing/2014/main" id="{5DE7D836-7654-3447-B934-D5E8917ADFA0}"/>
              </a:ext>
            </a:extLst>
          </p:cNvPr>
          <p:cNvSpPr txBox="1">
            <a:spLocks/>
          </p:cNvSpPr>
          <p:nvPr/>
        </p:nvSpPr>
        <p:spPr>
          <a:xfrm>
            <a:off x="1561603" y="5352101"/>
            <a:ext cx="8342417"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Risk of becoming a blocker if you own coding tasks.</a:t>
            </a:r>
          </a:p>
          <a:p>
            <a:pPr marL="0" indent="0">
              <a:buNone/>
            </a:pPr>
            <a:endParaRPr lang="en-GB" sz="2400" dirty="0"/>
          </a:p>
          <a:p>
            <a:pPr marL="0" indent="0">
              <a:buFont typeface="Arial" panose="020B0604020202020204" pitchFamily="34" charset="0"/>
              <a:buNone/>
            </a:pPr>
            <a:endParaRPr lang="en-GB" sz="2400" dirty="0"/>
          </a:p>
        </p:txBody>
      </p:sp>
      <p:sp>
        <p:nvSpPr>
          <p:cNvPr id="22" name="Content Placeholder 2">
            <a:extLst>
              <a:ext uri="{FF2B5EF4-FFF2-40B4-BE49-F238E27FC236}">
                <a16:creationId xmlns:a16="http://schemas.microsoft.com/office/drawing/2014/main" id="{E26C0D0B-163F-7036-CA7D-B9FE0DABAF31}"/>
              </a:ext>
            </a:extLst>
          </p:cNvPr>
          <p:cNvSpPr txBox="1">
            <a:spLocks/>
          </p:cNvSpPr>
          <p:nvPr/>
        </p:nvSpPr>
        <p:spPr>
          <a:xfrm>
            <a:off x="1561603" y="5914613"/>
            <a:ext cx="5081156"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 </a:t>
            </a:r>
            <a:r>
              <a:rPr lang="en-GB" sz="2400" dirty="0"/>
              <a:t>Pair or Mob instead</a:t>
            </a:r>
          </a:p>
          <a:p>
            <a:pPr marL="0" indent="0">
              <a:buFont typeface="Arial" panose="020B0604020202020204" pitchFamily="34" charset="0"/>
              <a:buNone/>
            </a:pPr>
            <a:endParaRPr lang="en-GB" sz="2400" dirty="0"/>
          </a:p>
        </p:txBody>
      </p:sp>
    </p:spTree>
    <p:extLst>
      <p:ext uri="{BB962C8B-B14F-4D97-AF65-F5344CB8AC3E}">
        <p14:creationId xmlns:p14="http://schemas.microsoft.com/office/powerpoint/2010/main" val="150538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5" grpId="0"/>
      <p:bldP spid="16" grpId="0"/>
      <p:bldP spid="17" grpId="0" build="p"/>
      <p:bldP spid="18" grpId="0"/>
      <p:bldP spid="19" grpId="0"/>
      <p:bldP spid="2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solidFill>
        </p:spPr>
        <p:txBody>
          <a:bodyPr/>
          <a:lstStyle/>
          <a:p>
            <a:r>
              <a:rPr lang="en-US" dirty="0">
                <a:solidFill>
                  <a:schemeClr val="bg1"/>
                </a:solidFill>
              </a:rPr>
              <a:t>How To Keep Coding</a:t>
            </a:r>
          </a:p>
        </p:txBody>
      </p:sp>
      <p:sp>
        <p:nvSpPr>
          <p:cNvPr id="4" name="Slide Number Placeholder 3"/>
          <p:cNvSpPr>
            <a:spLocks noGrp="1"/>
          </p:cNvSpPr>
          <p:nvPr>
            <p:ph type="sldNum" sz="quarter" idx="12"/>
          </p:nvPr>
        </p:nvSpPr>
        <p:spPr/>
        <p:txBody>
          <a:bodyPr/>
          <a:lstStyle/>
          <a:p>
            <a:fld id="{867D4A06-35AE-BD4A-84A9-613A26F3D41D}" type="slidenum">
              <a:rPr lang="en-US" smtClean="0"/>
              <a:pPr/>
              <a:t>18</a:t>
            </a:fld>
            <a:endParaRPr lang="en-US"/>
          </a:p>
        </p:txBody>
      </p:sp>
      <p:sp>
        <p:nvSpPr>
          <p:cNvPr id="6" name="TextBox 5">
            <a:extLst>
              <a:ext uri="{FF2B5EF4-FFF2-40B4-BE49-F238E27FC236}">
                <a16:creationId xmlns:a16="http://schemas.microsoft.com/office/drawing/2014/main" id="{A3FB8ADF-A4EA-9300-5FBA-882353F5AFD8}"/>
              </a:ext>
            </a:extLst>
          </p:cNvPr>
          <p:cNvSpPr txBox="1"/>
          <p:nvPr/>
        </p:nvSpPr>
        <p:spPr>
          <a:xfrm>
            <a:off x="11876" y="1306287"/>
            <a:ext cx="3099460" cy="369332"/>
          </a:xfrm>
          <a:prstGeom prst="rect">
            <a:avLst/>
          </a:prstGeom>
          <a:solidFill>
            <a:schemeClr val="bg2">
              <a:lumMod val="50000"/>
            </a:schemeClr>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041E9F19-3E22-2464-5FEF-20AE391C48AB}"/>
              </a:ext>
            </a:extLst>
          </p:cNvPr>
          <p:cNvSpPr txBox="1"/>
          <p:nvPr/>
        </p:nvSpPr>
        <p:spPr>
          <a:xfrm>
            <a:off x="3111336" y="1292434"/>
            <a:ext cx="222068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12E254DE-5573-5511-3C67-0577ACF7A853}"/>
              </a:ext>
            </a:extLst>
          </p:cNvPr>
          <p:cNvSpPr txBox="1"/>
          <p:nvPr/>
        </p:nvSpPr>
        <p:spPr>
          <a:xfrm>
            <a:off x="5343897"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3C7D18CC-864A-4F6A-DCAC-AA3E78186802}"/>
              </a:ext>
            </a:extLst>
          </p:cNvPr>
          <p:cNvSpPr txBox="1"/>
          <p:nvPr/>
        </p:nvSpPr>
        <p:spPr>
          <a:xfrm>
            <a:off x="7548748" y="1292434"/>
            <a:ext cx="2355273"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Work on What Matters</a:t>
            </a:r>
          </a:p>
        </p:txBody>
      </p:sp>
      <p:sp>
        <p:nvSpPr>
          <p:cNvPr id="18" name="Content Placeholder 11">
            <a:extLst>
              <a:ext uri="{FF2B5EF4-FFF2-40B4-BE49-F238E27FC236}">
                <a16:creationId xmlns:a16="http://schemas.microsoft.com/office/drawing/2014/main" id="{8BD52C94-5B0D-2D39-D01A-40BE0DE420B7}"/>
              </a:ext>
            </a:extLst>
          </p:cNvPr>
          <p:cNvSpPr txBox="1">
            <a:spLocks/>
          </p:cNvSpPr>
          <p:nvPr/>
        </p:nvSpPr>
        <p:spPr>
          <a:xfrm>
            <a:off x="481940" y="2943881"/>
            <a:ext cx="10515600" cy="46631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Pair Programming</a:t>
            </a:r>
          </a:p>
          <a:p>
            <a:pPr marL="0" indent="0">
              <a:buFont typeface="Arial" panose="020B0604020202020204" pitchFamily="34" charset="0"/>
              <a:buNone/>
            </a:pPr>
            <a:endParaRPr lang="en-GB" dirty="0"/>
          </a:p>
        </p:txBody>
      </p:sp>
      <p:sp>
        <p:nvSpPr>
          <p:cNvPr id="19" name="Content Placeholder 2">
            <a:extLst>
              <a:ext uri="{FF2B5EF4-FFF2-40B4-BE49-F238E27FC236}">
                <a16:creationId xmlns:a16="http://schemas.microsoft.com/office/drawing/2014/main" id="{40E1B92E-C584-7B7A-3A3C-4508EE961AC3}"/>
              </a:ext>
            </a:extLst>
          </p:cNvPr>
          <p:cNvSpPr txBox="1">
            <a:spLocks/>
          </p:cNvSpPr>
          <p:nvPr/>
        </p:nvSpPr>
        <p:spPr>
          <a:xfrm>
            <a:off x="908463" y="3487285"/>
            <a:ext cx="4246793"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 </a:t>
            </a:r>
            <a:r>
              <a:rPr lang="en-GB" sz="2400" dirty="0"/>
              <a:t>Avoids Blocking a Team</a:t>
            </a:r>
          </a:p>
        </p:txBody>
      </p:sp>
      <p:sp>
        <p:nvSpPr>
          <p:cNvPr id="20" name="Content Placeholder 2">
            <a:extLst>
              <a:ext uri="{FF2B5EF4-FFF2-40B4-BE49-F238E27FC236}">
                <a16:creationId xmlns:a16="http://schemas.microsoft.com/office/drawing/2014/main" id="{75B63EBD-3188-570A-0DFD-7F213C2D7B1A}"/>
              </a:ext>
            </a:extLst>
          </p:cNvPr>
          <p:cNvSpPr txBox="1">
            <a:spLocks/>
          </p:cNvSpPr>
          <p:nvPr/>
        </p:nvSpPr>
        <p:spPr>
          <a:xfrm>
            <a:off x="853667" y="4078191"/>
            <a:ext cx="4575276"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 You share design skills/experience</a:t>
            </a:r>
          </a:p>
        </p:txBody>
      </p:sp>
      <p:sp>
        <p:nvSpPr>
          <p:cNvPr id="21" name="Content Placeholder 2">
            <a:extLst>
              <a:ext uri="{FF2B5EF4-FFF2-40B4-BE49-F238E27FC236}">
                <a16:creationId xmlns:a16="http://schemas.microsoft.com/office/drawing/2014/main" id="{15BEEF60-642A-15A2-F53A-8EF985C6EA32}"/>
              </a:ext>
            </a:extLst>
          </p:cNvPr>
          <p:cNvSpPr txBox="1">
            <a:spLocks/>
          </p:cNvSpPr>
          <p:nvPr/>
        </p:nvSpPr>
        <p:spPr>
          <a:xfrm>
            <a:off x="853667" y="4669098"/>
            <a:ext cx="4246793"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 </a:t>
            </a:r>
            <a:r>
              <a:rPr lang="en-GB" sz="2400" dirty="0"/>
              <a:t>You gain insight</a:t>
            </a:r>
          </a:p>
        </p:txBody>
      </p:sp>
      <p:sp>
        <p:nvSpPr>
          <p:cNvPr id="22" name="Content Placeholder 11">
            <a:extLst>
              <a:ext uri="{FF2B5EF4-FFF2-40B4-BE49-F238E27FC236}">
                <a16:creationId xmlns:a16="http://schemas.microsoft.com/office/drawing/2014/main" id="{4A75D0E7-560A-2055-4B1F-A3FA09B7501A}"/>
              </a:ext>
            </a:extLst>
          </p:cNvPr>
          <p:cNvSpPr txBox="1">
            <a:spLocks/>
          </p:cNvSpPr>
          <p:nvPr/>
        </p:nvSpPr>
        <p:spPr>
          <a:xfrm>
            <a:off x="5739740" y="2924423"/>
            <a:ext cx="1964377" cy="46631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Ride Along</a:t>
            </a:r>
          </a:p>
          <a:p>
            <a:pPr marL="0" indent="0">
              <a:buFont typeface="Arial" panose="020B0604020202020204" pitchFamily="34" charset="0"/>
              <a:buNone/>
            </a:pPr>
            <a:endParaRPr lang="en-GB" dirty="0"/>
          </a:p>
        </p:txBody>
      </p:sp>
      <p:sp>
        <p:nvSpPr>
          <p:cNvPr id="23" name="Content Placeholder 2">
            <a:extLst>
              <a:ext uri="{FF2B5EF4-FFF2-40B4-BE49-F238E27FC236}">
                <a16:creationId xmlns:a16="http://schemas.microsoft.com/office/drawing/2014/main" id="{A9C83D78-523C-5774-175C-8191101FE8AD}"/>
              </a:ext>
            </a:extLst>
          </p:cNvPr>
          <p:cNvSpPr txBox="1">
            <a:spLocks/>
          </p:cNvSpPr>
          <p:nvPr/>
        </p:nvSpPr>
        <p:spPr>
          <a:xfrm>
            <a:off x="5792802" y="3454214"/>
            <a:ext cx="4246793"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 </a:t>
            </a:r>
            <a:r>
              <a:rPr lang="en-GB" sz="2400" dirty="0"/>
              <a:t>Understand team’s experience</a:t>
            </a:r>
          </a:p>
        </p:txBody>
      </p:sp>
      <p:sp>
        <p:nvSpPr>
          <p:cNvPr id="24" name="Content Placeholder 2">
            <a:extLst>
              <a:ext uri="{FF2B5EF4-FFF2-40B4-BE49-F238E27FC236}">
                <a16:creationId xmlns:a16="http://schemas.microsoft.com/office/drawing/2014/main" id="{8E7481A4-6084-879B-105C-C6963A0DD4BE}"/>
              </a:ext>
            </a:extLst>
          </p:cNvPr>
          <p:cNvSpPr txBox="1">
            <a:spLocks/>
          </p:cNvSpPr>
          <p:nvPr/>
        </p:nvSpPr>
        <p:spPr>
          <a:xfrm>
            <a:off x="5777958" y="4031507"/>
            <a:ext cx="4575276"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 Goal is to look for friction</a:t>
            </a:r>
          </a:p>
        </p:txBody>
      </p:sp>
      <p:sp>
        <p:nvSpPr>
          <p:cNvPr id="25" name="Content Placeholder 2">
            <a:extLst>
              <a:ext uri="{FF2B5EF4-FFF2-40B4-BE49-F238E27FC236}">
                <a16:creationId xmlns:a16="http://schemas.microsoft.com/office/drawing/2014/main" id="{A40EB0CC-B7B3-958B-8BA1-62D2B3872B10}"/>
              </a:ext>
            </a:extLst>
          </p:cNvPr>
          <p:cNvSpPr txBox="1">
            <a:spLocks/>
          </p:cNvSpPr>
          <p:nvPr/>
        </p:nvSpPr>
        <p:spPr>
          <a:xfrm>
            <a:off x="5739740" y="4608800"/>
            <a:ext cx="6283526"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 </a:t>
            </a:r>
            <a:r>
              <a:rPr lang="en-GB" sz="2400" dirty="0"/>
              <a:t>Goal is to use new understanding to fix friction</a:t>
            </a:r>
          </a:p>
        </p:txBody>
      </p:sp>
    </p:spTree>
    <p:extLst>
      <p:ext uri="{BB962C8B-B14F-4D97-AF65-F5344CB8AC3E}">
        <p14:creationId xmlns:p14="http://schemas.microsoft.com/office/powerpoint/2010/main" val="348037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P spid="24" grpId="0"/>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solidFill>
        </p:spPr>
        <p:txBody>
          <a:bodyPr/>
          <a:lstStyle/>
          <a:p>
            <a:r>
              <a:rPr lang="en-US" dirty="0">
                <a:solidFill>
                  <a:schemeClr val="bg1"/>
                </a:solidFill>
              </a:rPr>
              <a:t>How To Keep Coding</a:t>
            </a:r>
          </a:p>
        </p:txBody>
      </p:sp>
      <p:sp>
        <p:nvSpPr>
          <p:cNvPr id="6" name="TextBox 5">
            <a:extLst>
              <a:ext uri="{FF2B5EF4-FFF2-40B4-BE49-F238E27FC236}">
                <a16:creationId xmlns:a16="http://schemas.microsoft.com/office/drawing/2014/main" id="{A3FB8ADF-A4EA-9300-5FBA-882353F5AFD8}"/>
              </a:ext>
            </a:extLst>
          </p:cNvPr>
          <p:cNvSpPr txBox="1"/>
          <p:nvPr/>
        </p:nvSpPr>
        <p:spPr>
          <a:xfrm>
            <a:off x="11876" y="1306287"/>
            <a:ext cx="3099460" cy="369332"/>
          </a:xfrm>
          <a:prstGeom prst="rect">
            <a:avLst/>
          </a:prstGeom>
          <a:solidFill>
            <a:schemeClr val="bg2">
              <a:lumMod val="50000"/>
            </a:schemeClr>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041E9F19-3E22-2464-5FEF-20AE391C48AB}"/>
              </a:ext>
            </a:extLst>
          </p:cNvPr>
          <p:cNvSpPr txBox="1"/>
          <p:nvPr/>
        </p:nvSpPr>
        <p:spPr>
          <a:xfrm>
            <a:off x="3111336" y="1292434"/>
            <a:ext cx="222068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12E254DE-5573-5511-3C67-0577ACF7A853}"/>
              </a:ext>
            </a:extLst>
          </p:cNvPr>
          <p:cNvSpPr txBox="1"/>
          <p:nvPr/>
        </p:nvSpPr>
        <p:spPr>
          <a:xfrm>
            <a:off x="5343897"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3C7D18CC-864A-4F6A-DCAC-AA3E78186802}"/>
              </a:ext>
            </a:extLst>
          </p:cNvPr>
          <p:cNvSpPr txBox="1"/>
          <p:nvPr/>
        </p:nvSpPr>
        <p:spPr>
          <a:xfrm>
            <a:off x="7548748" y="1292434"/>
            <a:ext cx="2355273"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Work on What Matters</a:t>
            </a:r>
          </a:p>
        </p:txBody>
      </p:sp>
      <p:sp>
        <p:nvSpPr>
          <p:cNvPr id="12" name="Content Placeholder 11">
            <a:extLst>
              <a:ext uri="{FF2B5EF4-FFF2-40B4-BE49-F238E27FC236}">
                <a16:creationId xmlns:a16="http://schemas.microsoft.com/office/drawing/2014/main" id="{BDF95F14-9772-EFDA-0E92-A82940D9E1D2}"/>
              </a:ext>
            </a:extLst>
          </p:cNvPr>
          <p:cNvSpPr>
            <a:spLocks noGrp="1"/>
          </p:cNvSpPr>
          <p:nvPr>
            <p:ph idx="1"/>
          </p:nvPr>
        </p:nvSpPr>
        <p:spPr>
          <a:xfrm>
            <a:off x="900670" y="2645584"/>
            <a:ext cx="4014230" cy="466313"/>
          </a:xfrm>
        </p:spPr>
        <p:txBody>
          <a:bodyPr>
            <a:normAutofit lnSpcReduction="10000"/>
          </a:bodyPr>
          <a:lstStyle/>
          <a:p>
            <a:pPr marL="0" indent="0">
              <a:buNone/>
            </a:pPr>
            <a:r>
              <a:rPr lang="en-GB" dirty="0"/>
              <a:t>POC</a:t>
            </a:r>
          </a:p>
          <a:p>
            <a:pPr marL="0" indent="0">
              <a:buNone/>
            </a:pPr>
            <a:endParaRPr lang="en-GB" dirty="0"/>
          </a:p>
        </p:txBody>
      </p:sp>
      <p:sp>
        <p:nvSpPr>
          <p:cNvPr id="13" name="Content Placeholder 2">
            <a:extLst>
              <a:ext uri="{FF2B5EF4-FFF2-40B4-BE49-F238E27FC236}">
                <a16:creationId xmlns:a16="http://schemas.microsoft.com/office/drawing/2014/main" id="{CE45D254-2977-0774-1582-FAD3E1C531A8}"/>
              </a:ext>
            </a:extLst>
          </p:cNvPr>
          <p:cNvSpPr txBox="1">
            <a:spLocks/>
          </p:cNvSpPr>
          <p:nvPr/>
        </p:nvSpPr>
        <p:spPr>
          <a:xfrm>
            <a:off x="900670" y="3263258"/>
            <a:ext cx="4246793"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 </a:t>
            </a:r>
            <a:r>
              <a:rPr lang="en-GB" sz="2400" dirty="0"/>
              <a:t>Write an example or template</a:t>
            </a:r>
          </a:p>
          <a:p>
            <a:pPr marL="0" indent="0">
              <a:buFont typeface="Arial" panose="020B0604020202020204" pitchFamily="34" charset="0"/>
              <a:buNone/>
            </a:pPr>
            <a:endParaRPr lang="en-GB" sz="2400" dirty="0"/>
          </a:p>
        </p:txBody>
      </p:sp>
      <p:sp>
        <p:nvSpPr>
          <p:cNvPr id="14" name="Content Placeholder 2">
            <a:extLst>
              <a:ext uri="{FF2B5EF4-FFF2-40B4-BE49-F238E27FC236}">
                <a16:creationId xmlns:a16="http://schemas.microsoft.com/office/drawing/2014/main" id="{621F89F8-C6A7-B473-FC9D-DB5517AC27E4}"/>
              </a:ext>
            </a:extLst>
          </p:cNvPr>
          <p:cNvSpPr txBox="1">
            <a:spLocks/>
          </p:cNvSpPr>
          <p:nvPr/>
        </p:nvSpPr>
        <p:spPr>
          <a:xfrm>
            <a:off x="5854353" y="3257364"/>
            <a:ext cx="5281550"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 </a:t>
            </a:r>
            <a:r>
              <a:rPr lang="en-GB" sz="2400" dirty="0"/>
              <a:t>Hand Over But Check Back In</a:t>
            </a:r>
          </a:p>
          <a:p>
            <a:pPr marL="0" indent="0">
              <a:buFont typeface="Arial" panose="020B0604020202020204" pitchFamily="34" charset="0"/>
              <a:buNone/>
            </a:pPr>
            <a:endParaRPr lang="en-GB" sz="2400" dirty="0"/>
          </a:p>
        </p:txBody>
      </p:sp>
      <p:sp>
        <p:nvSpPr>
          <p:cNvPr id="15" name="Content Placeholder 11">
            <a:extLst>
              <a:ext uri="{FF2B5EF4-FFF2-40B4-BE49-F238E27FC236}">
                <a16:creationId xmlns:a16="http://schemas.microsoft.com/office/drawing/2014/main" id="{79419B8B-D606-8F23-FBE5-7E67395C4455}"/>
              </a:ext>
            </a:extLst>
          </p:cNvPr>
          <p:cNvSpPr txBox="1">
            <a:spLocks/>
          </p:cNvSpPr>
          <p:nvPr/>
        </p:nvSpPr>
        <p:spPr>
          <a:xfrm>
            <a:off x="5859147" y="2620184"/>
            <a:ext cx="1190184" cy="46631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OSS</a:t>
            </a:r>
          </a:p>
          <a:p>
            <a:pPr marL="0" indent="0">
              <a:buFont typeface="Arial" panose="020B0604020202020204" pitchFamily="34" charset="0"/>
              <a:buNone/>
            </a:pPr>
            <a:endParaRPr lang="en-GB" dirty="0"/>
          </a:p>
        </p:txBody>
      </p:sp>
      <p:sp>
        <p:nvSpPr>
          <p:cNvPr id="16" name="Content Placeholder 2">
            <a:extLst>
              <a:ext uri="{FF2B5EF4-FFF2-40B4-BE49-F238E27FC236}">
                <a16:creationId xmlns:a16="http://schemas.microsoft.com/office/drawing/2014/main" id="{6DA26D80-28F1-3E6D-11D4-6935350947CA}"/>
              </a:ext>
            </a:extLst>
          </p:cNvPr>
          <p:cNvSpPr txBox="1">
            <a:spLocks/>
          </p:cNvSpPr>
          <p:nvPr/>
        </p:nvSpPr>
        <p:spPr>
          <a:xfrm>
            <a:off x="900669" y="3928433"/>
            <a:ext cx="4246793"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 </a:t>
            </a:r>
            <a:r>
              <a:rPr lang="en-GB" sz="2400" dirty="0"/>
              <a:t>Solve a common requirement</a:t>
            </a:r>
          </a:p>
          <a:p>
            <a:pPr marL="0" indent="0">
              <a:buFont typeface="Arial" panose="020B0604020202020204" pitchFamily="34" charset="0"/>
              <a:buNone/>
            </a:pPr>
            <a:endParaRPr lang="en-GB" sz="2400" dirty="0"/>
          </a:p>
        </p:txBody>
      </p:sp>
      <p:sp>
        <p:nvSpPr>
          <p:cNvPr id="17" name="Content Placeholder 2">
            <a:extLst>
              <a:ext uri="{FF2B5EF4-FFF2-40B4-BE49-F238E27FC236}">
                <a16:creationId xmlns:a16="http://schemas.microsoft.com/office/drawing/2014/main" id="{84C05E74-811A-C530-E12B-E486DBB5F4E5}"/>
              </a:ext>
            </a:extLst>
          </p:cNvPr>
          <p:cNvSpPr txBox="1">
            <a:spLocks/>
          </p:cNvSpPr>
          <p:nvPr/>
        </p:nvSpPr>
        <p:spPr>
          <a:xfrm>
            <a:off x="5854353" y="3942046"/>
            <a:ext cx="4246793"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 </a:t>
            </a:r>
            <a:r>
              <a:rPr lang="en-GB" sz="2400" dirty="0"/>
              <a:t>Look for contributors</a:t>
            </a:r>
          </a:p>
          <a:p>
            <a:pPr marL="0" indent="0">
              <a:buFont typeface="Arial" panose="020B0604020202020204" pitchFamily="34" charset="0"/>
              <a:buNone/>
            </a:pPr>
            <a:endParaRPr lang="en-GB" sz="2400" dirty="0"/>
          </a:p>
        </p:txBody>
      </p:sp>
    </p:spTree>
    <p:extLst>
      <p:ext uri="{BB962C8B-B14F-4D97-AF65-F5344CB8AC3E}">
        <p14:creationId xmlns:p14="http://schemas.microsoft.com/office/powerpoint/2010/main" val="2852385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p:bldP spid="14" grpId="0"/>
      <p:bldP spid="15" grpId="0"/>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Who are you?</a:t>
            </a:r>
          </a:p>
        </p:txBody>
      </p:sp>
      <p:sp>
        <p:nvSpPr>
          <p:cNvPr id="3" name="Content Placeholder 2"/>
          <p:cNvSpPr>
            <a:spLocks noGrp="1"/>
          </p:cNvSpPr>
          <p:nvPr>
            <p:ph idx="1"/>
          </p:nvPr>
        </p:nvSpPr>
        <p:spPr>
          <a:xfrm>
            <a:off x="838200" y="2424339"/>
            <a:ext cx="10515600" cy="2321832"/>
          </a:xfrm>
        </p:spPr>
        <p:txBody>
          <a:bodyPr>
            <a:normAutofit fontScale="92500" lnSpcReduction="10000"/>
          </a:bodyPr>
          <a:lstStyle/>
          <a:p>
            <a:r>
              <a:rPr lang="en-GB" dirty="0">
                <a:solidFill>
                  <a:schemeClr val="bg1"/>
                </a:solidFill>
              </a:rPr>
              <a:t>Software Developer for  more than 25 years</a:t>
            </a:r>
          </a:p>
          <a:p>
            <a:pPr lvl="1"/>
            <a:r>
              <a:rPr lang="en-GB" dirty="0">
                <a:solidFill>
                  <a:schemeClr val="bg1"/>
                </a:solidFill>
              </a:rPr>
              <a:t>Stuff I care about: Messaging, EDA, Microservices, TDD, XP, OO, RDD &amp; DDD, Code that Fits in My Head, C#</a:t>
            </a:r>
          </a:p>
          <a:p>
            <a:pPr lvl="1"/>
            <a:r>
              <a:rPr lang="en-GB" dirty="0">
                <a:solidFill>
                  <a:schemeClr val="bg1"/>
                </a:solidFill>
              </a:rPr>
              <a:t>Places I have worked: DTI, Reuters, </a:t>
            </a:r>
            <a:r>
              <a:rPr lang="en-GB" dirty="0" err="1">
                <a:solidFill>
                  <a:schemeClr val="bg1"/>
                </a:solidFill>
              </a:rPr>
              <a:t>Sungard</a:t>
            </a:r>
            <a:r>
              <a:rPr lang="en-GB" dirty="0">
                <a:solidFill>
                  <a:schemeClr val="bg1"/>
                </a:solidFill>
              </a:rPr>
              <a:t>, Beazley, Huddle, Just Eat Takeaway</a:t>
            </a:r>
          </a:p>
          <a:p>
            <a:r>
              <a:rPr lang="en-GB" dirty="0">
                <a:solidFill>
                  <a:schemeClr val="bg1"/>
                </a:solidFill>
              </a:rPr>
              <a:t>No smart folks</a:t>
            </a:r>
          </a:p>
          <a:p>
            <a:pPr lvl="1"/>
            <a:r>
              <a:rPr lang="en-GB" dirty="0">
                <a:solidFill>
                  <a:schemeClr val="bg1"/>
                </a:solidFill>
              </a:rPr>
              <a:t>Just the folks in this room</a:t>
            </a:r>
            <a:endParaRPr lang="en-US" dirty="0">
              <a:solidFill>
                <a:schemeClr val="bg1"/>
              </a:solidFill>
            </a:endParaRPr>
          </a:p>
          <a:p>
            <a:endParaRPr lang="en-US" dirty="0"/>
          </a:p>
        </p:txBody>
      </p:sp>
      <p:sp>
        <p:nvSpPr>
          <p:cNvPr id="6" name="Slide Number Placeholder 5">
            <a:extLst>
              <a:ext uri="{FF2B5EF4-FFF2-40B4-BE49-F238E27FC236}">
                <a16:creationId xmlns:a16="http://schemas.microsoft.com/office/drawing/2014/main" id="{835A5D2C-CEA0-4741-9960-699E8F2A25B6}"/>
              </a:ext>
            </a:extLst>
          </p:cNvPr>
          <p:cNvSpPr>
            <a:spLocks noGrp="1"/>
          </p:cNvSpPr>
          <p:nvPr>
            <p:ph type="sldNum" sz="quarter" idx="12"/>
          </p:nvPr>
        </p:nvSpPr>
        <p:spPr/>
        <p:txBody>
          <a:bodyPr/>
          <a:lstStyle/>
          <a:p>
            <a:fld id="{B9A0A49B-320C-1A4F-B83C-2E5340668522}" type="slidenum">
              <a:rPr lang="en-US" smtClean="0"/>
              <a:t>2</a:t>
            </a:fld>
            <a:endParaRPr lang="en-US"/>
          </a:p>
        </p:txBody>
      </p:sp>
    </p:spTree>
    <p:extLst>
      <p:ext uri="{BB962C8B-B14F-4D97-AF65-F5344CB8AC3E}">
        <p14:creationId xmlns:p14="http://schemas.microsoft.com/office/powerpoint/2010/main" val="4068305104"/>
      </p:ext>
    </p:extLst>
  </p:cSld>
  <p:clrMapOvr>
    <a:masterClrMapping/>
  </p:clrMapOvr>
  <mc:AlternateContent xmlns:mc="http://schemas.openxmlformats.org/markup-compatibility/2006" xmlns:p14="http://schemas.microsoft.com/office/powerpoint/2010/main">
    <mc:Choice Requires="p14">
      <p:transition spd="slow" p14:dur="2000" advTm="29606"/>
    </mc:Choice>
    <mc:Fallback xmlns="">
      <p:transition spd="slow" advTm="2960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solidFill>
        </p:spPr>
        <p:txBody>
          <a:bodyPr/>
          <a:lstStyle/>
          <a:p>
            <a:r>
              <a:rPr lang="en-GB" dirty="0">
                <a:solidFill>
                  <a:schemeClr val="bg1"/>
                </a:solidFill>
              </a:rPr>
              <a:t>Bad Ideas</a:t>
            </a:r>
            <a:endParaRPr lang="en-US" dirty="0">
              <a:solidFill>
                <a:schemeClr val="bg1"/>
              </a:solidFill>
            </a:endParaRPr>
          </a:p>
        </p:txBody>
      </p:sp>
      <p:sp>
        <p:nvSpPr>
          <p:cNvPr id="3" name="Content Placeholder 2"/>
          <p:cNvSpPr>
            <a:spLocks noGrp="1"/>
          </p:cNvSpPr>
          <p:nvPr>
            <p:ph idx="1"/>
          </p:nvPr>
        </p:nvSpPr>
        <p:spPr>
          <a:xfrm>
            <a:off x="838200" y="2820045"/>
            <a:ext cx="10515600" cy="561316"/>
          </a:xfrm>
        </p:spPr>
        <p:txBody>
          <a:bodyPr>
            <a:normAutofit/>
          </a:bodyPr>
          <a:lstStyle/>
          <a:p>
            <a:pPr marL="0" indent="0">
              <a:buNone/>
            </a:pPr>
            <a:r>
              <a:rPr lang="en-GB" dirty="0"/>
              <a:t>Assuming you have to be the best coder in the room</a:t>
            </a:r>
          </a:p>
          <a:p>
            <a:pPr marL="285750" indent="-285750"/>
            <a:endParaRPr lang="en-GB"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20</a:t>
            </a:fld>
            <a:endParaRPr lang="en-US"/>
          </a:p>
        </p:txBody>
      </p:sp>
      <p:sp>
        <p:nvSpPr>
          <p:cNvPr id="6" name="TextBox 5">
            <a:extLst>
              <a:ext uri="{FF2B5EF4-FFF2-40B4-BE49-F238E27FC236}">
                <a16:creationId xmlns:a16="http://schemas.microsoft.com/office/drawing/2014/main" id="{5D5B95A6-DA2A-52A5-6739-F0C661545F4E}"/>
              </a:ext>
            </a:extLst>
          </p:cNvPr>
          <p:cNvSpPr txBox="1"/>
          <p:nvPr/>
        </p:nvSpPr>
        <p:spPr>
          <a:xfrm>
            <a:off x="11876" y="1306287"/>
            <a:ext cx="3099460" cy="369332"/>
          </a:xfrm>
          <a:prstGeom prst="rect">
            <a:avLst/>
          </a:prstGeom>
          <a:solidFill>
            <a:schemeClr val="bg2">
              <a:lumMod val="50000"/>
            </a:schemeClr>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D9BD351D-0082-D32F-3E7F-60F44D692123}"/>
              </a:ext>
            </a:extLst>
          </p:cNvPr>
          <p:cNvSpPr txBox="1"/>
          <p:nvPr/>
        </p:nvSpPr>
        <p:spPr>
          <a:xfrm>
            <a:off x="3111336" y="1292434"/>
            <a:ext cx="222068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EFCABCBB-FE6C-0693-30DC-8283666A9DC8}"/>
              </a:ext>
            </a:extLst>
          </p:cNvPr>
          <p:cNvSpPr txBox="1"/>
          <p:nvPr/>
        </p:nvSpPr>
        <p:spPr>
          <a:xfrm>
            <a:off x="5343897"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650101B3-26C7-86A1-540B-7419DB4B82CB}"/>
              </a:ext>
            </a:extLst>
          </p:cNvPr>
          <p:cNvSpPr txBox="1"/>
          <p:nvPr/>
        </p:nvSpPr>
        <p:spPr>
          <a:xfrm>
            <a:off x="7548748" y="1292434"/>
            <a:ext cx="2355273"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Work on What Matters</a:t>
            </a:r>
          </a:p>
        </p:txBody>
      </p:sp>
      <p:sp>
        <p:nvSpPr>
          <p:cNvPr id="10" name="Content Placeholder 2">
            <a:extLst>
              <a:ext uri="{FF2B5EF4-FFF2-40B4-BE49-F238E27FC236}">
                <a16:creationId xmlns:a16="http://schemas.microsoft.com/office/drawing/2014/main" id="{7FB8D4CA-CC71-58A5-7E10-445F6CC1F49D}"/>
              </a:ext>
            </a:extLst>
          </p:cNvPr>
          <p:cNvSpPr txBox="1">
            <a:spLocks/>
          </p:cNvSpPr>
          <p:nvPr/>
        </p:nvSpPr>
        <p:spPr>
          <a:xfrm>
            <a:off x="838200" y="3462203"/>
            <a:ext cx="10515600" cy="561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Privilege core skills only</a:t>
            </a:r>
          </a:p>
          <a:p>
            <a:pPr marL="285750" indent="-285750"/>
            <a:endParaRPr lang="en-GB" dirty="0"/>
          </a:p>
        </p:txBody>
      </p:sp>
      <p:sp>
        <p:nvSpPr>
          <p:cNvPr id="11" name="Content Placeholder 2">
            <a:extLst>
              <a:ext uri="{FF2B5EF4-FFF2-40B4-BE49-F238E27FC236}">
                <a16:creationId xmlns:a16="http://schemas.microsoft.com/office/drawing/2014/main" id="{753B3D1E-49E4-9561-CFDA-9D7A14BB966B}"/>
              </a:ext>
            </a:extLst>
          </p:cNvPr>
          <p:cNvSpPr txBox="1">
            <a:spLocks/>
          </p:cNvSpPr>
          <p:nvPr/>
        </p:nvSpPr>
        <p:spPr>
          <a:xfrm>
            <a:off x="838200" y="4104361"/>
            <a:ext cx="10515600" cy="561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Becoming post-technical</a:t>
            </a:r>
          </a:p>
          <a:p>
            <a:pPr marL="285750" indent="-285750"/>
            <a:endParaRPr lang="en-GB" dirty="0"/>
          </a:p>
        </p:txBody>
      </p:sp>
    </p:spTree>
    <p:extLst>
      <p:ext uri="{BB962C8B-B14F-4D97-AF65-F5344CB8AC3E}">
        <p14:creationId xmlns:p14="http://schemas.microsoft.com/office/powerpoint/2010/main" val="230341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7" name="Content Placeholder 2">
            <a:extLst>
              <a:ext uri="{FF2B5EF4-FFF2-40B4-BE49-F238E27FC236}">
                <a16:creationId xmlns:a16="http://schemas.microsoft.com/office/drawing/2014/main" id="{0200DAB1-4923-74F0-610E-DEE0ADE3A5CC}"/>
              </a:ext>
            </a:extLst>
          </p:cNvPr>
          <p:cNvGraphicFramePr>
            <a:graphicFrameLocks noGrp="1"/>
          </p:cNvGraphicFramePr>
          <p:nvPr>
            <p:ph idx="1"/>
            <p:extLst>
              <p:ext uri="{D42A27DB-BD31-4B8C-83A1-F6EECF244321}">
                <p14:modId xmlns:p14="http://schemas.microsoft.com/office/powerpoint/2010/main" val="3670802561"/>
              </p:ext>
            </p:extLst>
          </p:nvPr>
        </p:nvGraphicFramePr>
        <p:xfrm>
          <a:off x="838200" y="1825624"/>
          <a:ext cx="10515600" cy="28621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867D4A06-35AE-BD4A-84A9-613A26F3D41D}" type="slidenum">
              <a:rPr lang="en-US" smtClean="0"/>
              <a:pPr/>
              <a:t>21</a:t>
            </a:fld>
            <a:endParaRPr lang="en-US"/>
          </a:p>
        </p:txBody>
      </p:sp>
    </p:spTree>
    <p:extLst>
      <p:ext uri="{BB962C8B-B14F-4D97-AF65-F5344CB8AC3E}">
        <p14:creationId xmlns:p14="http://schemas.microsoft.com/office/powerpoint/2010/main" val="753539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solidFill>
        </p:spPr>
        <p:txBody>
          <a:bodyPr/>
          <a:lstStyle/>
          <a:p>
            <a:r>
              <a:rPr lang="en-US" dirty="0">
                <a:solidFill>
                  <a:schemeClr val="bg1"/>
                </a:solidFill>
              </a:rPr>
              <a:t>Leadership not Management</a:t>
            </a:r>
          </a:p>
        </p:txBody>
      </p:sp>
      <p:sp>
        <p:nvSpPr>
          <p:cNvPr id="3" name="Content Placeholder 2"/>
          <p:cNvSpPr>
            <a:spLocks noGrp="1"/>
          </p:cNvSpPr>
          <p:nvPr>
            <p:ph idx="1"/>
          </p:nvPr>
        </p:nvSpPr>
        <p:spPr>
          <a:xfrm>
            <a:off x="1016330" y="2610734"/>
            <a:ext cx="10515600" cy="513815"/>
          </a:xfrm>
        </p:spPr>
        <p:txBody>
          <a:bodyPr>
            <a:normAutofit/>
          </a:bodyPr>
          <a:lstStyle/>
          <a:p>
            <a:pPr marL="0" indent="0">
              <a:buNone/>
            </a:pPr>
            <a:r>
              <a:rPr lang="en-GB" dirty="0"/>
              <a:t>Leadership not Management </a:t>
            </a:r>
          </a:p>
        </p:txBody>
      </p:sp>
      <p:sp>
        <p:nvSpPr>
          <p:cNvPr id="4" name="Slide Number Placeholder 3"/>
          <p:cNvSpPr>
            <a:spLocks noGrp="1"/>
          </p:cNvSpPr>
          <p:nvPr>
            <p:ph type="sldNum" sz="quarter" idx="12"/>
          </p:nvPr>
        </p:nvSpPr>
        <p:spPr/>
        <p:txBody>
          <a:bodyPr/>
          <a:lstStyle/>
          <a:p>
            <a:fld id="{867D4A06-35AE-BD4A-84A9-613A26F3D41D}" type="slidenum">
              <a:rPr lang="en-US" smtClean="0"/>
              <a:pPr/>
              <a:t>22</a:t>
            </a:fld>
            <a:endParaRPr lang="en-US"/>
          </a:p>
        </p:txBody>
      </p:sp>
      <p:sp>
        <p:nvSpPr>
          <p:cNvPr id="6" name="TextBox 5">
            <a:extLst>
              <a:ext uri="{FF2B5EF4-FFF2-40B4-BE49-F238E27FC236}">
                <a16:creationId xmlns:a16="http://schemas.microsoft.com/office/drawing/2014/main" id="{E225ECB2-23AC-BC81-893B-29551801FEE4}"/>
              </a:ext>
            </a:extLst>
          </p:cNvPr>
          <p:cNvSpPr txBox="1"/>
          <p:nvPr/>
        </p:nvSpPr>
        <p:spPr>
          <a:xfrm>
            <a:off x="11876" y="1306287"/>
            <a:ext cx="3099460" cy="369332"/>
          </a:xfrm>
          <a:prstGeom prst="rect">
            <a:avLst/>
          </a:prstGeom>
          <a:solidFill>
            <a:schemeClr val="bg2">
              <a:lumMod val="50000"/>
            </a:schemeClr>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C4C8C684-9223-71A5-AD46-9B02EF526E5B}"/>
              </a:ext>
            </a:extLst>
          </p:cNvPr>
          <p:cNvSpPr txBox="1"/>
          <p:nvPr/>
        </p:nvSpPr>
        <p:spPr>
          <a:xfrm>
            <a:off x="3111336"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DDB3731B-C3A5-F334-FF40-201F461FA5C5}"/>
              </a:ext>
            </a:extLst>
          </p:cNvPr>
          <p:cNvSpPr txBox="1"/>
          <p:nvPr/>
        </p:nvSpPr>
        <p:spPr>
          <a:xfrm>
            <a:off x="5343897" y="1292434"/>
            <a:ext cx="222068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ECA995AE-B9F4-A8C7-8C7E-FB6EBC4A093A}"/>
              </a:ext>
            </a:extLst>
          </p:cNvPr>
          <p:cNvSpPr txBox="1"/>
          <p:nvPr/>
        </p:nvSpPr>
        <p:spPr>
          <a:xfrm>
            <a:off x="7548748" y="1292434"/>
            <a:ext cx="2355273"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Work on What Matters</a:t>
            </a:r>
          </a:p>
        </p:txBody>
      </p:sp>
      <p:sp>
        <p:nvSpPr>
          <p:cNvPr id="10" name="Content Placeholder 2">
            <a:extLst>
              <a:ext uri="{FF2B5EF4-FFF2-40B4-BE49-F238E27FC236}">
                <a16:creationId xmlns:a16="http://schemas.microsoft.com/office/drawing/2014/main" id="{DF7311B3-BA0D-27EA-0CD5-D7D93B389092}"/>
              </a:ext>
            </a:extLst>
          </p:cNvPr>
          <p:cNvSpPr txBox="1">
            <a:spLocks/>
          </p:cNvSpPr>
          <p:nvPr/>
        </p:nvSpPr>
        <p:spPr>
          <a:xfrm>
            <a:off x="1597232" y="3148764"/>
            <a:ext cx="7309262"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 </a:t>
            </a:r>
            <a:r>
              <a:rPr lang="en-GB" sz="2400" dirty="0"/>
              <a:t>If you are not a manager, you will not have authority</a:t>
            </a:r>
          </a:p>
          <a:p>
            <a:pPr marL="0" indent="0">
              <a:buNone/>
            </a:pPr>
            <a:endParaRPr lang="en-GB" sz="2400" dirty="0"/>
          </a:p>
        </p:txBody>
      </p:sp>
      <p:sp>
        <p:nvSpPr>
          <p:cNvPr id="11" name="Content Placeholder 2">
            <a:extLst>
              <a:ext uri="{FF2B5EF4-FFF2-40B4-BE49-F238E27FC236}">
                <a16:creationId xmlns:a16="http://schemas.microsoft.com/office/drawing/2014/main" id="{ACC08887-240B-8119-AAC3-093DB6AD24EF}"/>
              </a:ext>
            </a:extLst>
          </p:cNvPr>
          <p:cNvSpPr txBox="1">
            <a:spLocks/>
          </p:cNvSpPr>
          <p:nvPr/>
        </p:nvSpPr>
        <p:spPr>
          <a:xfrm>
            <a:off x="2248395" y="3686794"/>
            <a:ext cx="6540335"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 </a:t>
            </a:r>
            <a:r>
              <a:rPr lang="en-GB" sz="2400" dirty="0"/>
              <a:t>No authority over resources: people and money</a:t>
            </a:r>
          </a:p>
          <a:p>
            <a:pPr marL="0" indent="0">
              <a:buNone/>
            </a:pPr>
            <a:endParaRPr lang="en-GB" sz="2400" dirty="0"/>
          </a:p>
          <a:p>
            <a:pPr marL="0" indent="0">
              <a:buNone/>
            </a:pPr>
            <a:endParaRPr lang="en-GB" sz="2400" dirty="0"/>
          </a:p>
        </p:txBody>
      </p:sp>
      <p:sp>
        <p:nvSpPr>
          <p:cNvPr id="12" name="Content Placeholder 2">
            <a:extLst>
              <a:ext uri="{FF2B5EF4-FFF2-40B4-BE49-F238E27FC236}">
                <a16:creationId xmlns:a16="http://schemas.microsoft.com/office/drawing/2014/main" id="{A9FDFBDE-5715-6F8D-3BEA-2A0F1B38A575}"/>
              </a:ext>
            </a:extLst>
          </p:cNvPr>
          <p:cNvSpPr txBox="1">
            <a:spLocks/>
          </p:cNvSpPr>
          <p:nvPr/>
        </p:nvSpPr>
        <p:spPr>
          <a:xfrm>
            <a:off x="2239983" y="4224824"/>
            <a:ext cx="6540335"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 </a:t>
            </a:r>
            <a:r>
              <a:rPr lang="en-GB" sz="2400" dirty="0"/>
              <a:t>No authority over road maps</a:t>
            </a:r>
          </a:p>
          <a:p>
            <a:pPr marL="0" indent="0">
              <a:buNone/>
            </a:pPr>
            <a:endParaRPr lang="en-GB" sz="2400" dirty="0"/>
          </a:p>
          <a:p>
            <a:pPr marL="0" indent="0">
              <a:buNone/>
            </a:pPr>
            <a:endParaRPr lang="en-GB" sz="2400" dirty="0"/>
          </a:p>
          <a:p>
            <a:pPr marL="0" indent="0">
              <a:buNone/>
            </a:pPr>
            <a:endParaRPr lang="en-GB" sz="2400" dirty="0"/>
          </a:p>
        </p:txBody>
      </p:sp>
      <p:sp>
        <p:nvSpPr>
          <p:cNvPr id="13" name="Content Placeholder 2">
            <a:extLst>
              <a:ext uri="{FF2B5EF4-FFF2-40B4-BE49-F238E27FC236}">
                <a16:creationId xmlns:a16="http://schemas.microsoft.com/office/drawing/2014/main" id="{05D41F66-36D2-79DB-0065-C92A0F3BD3AA}"/>
              </a:ext>
            </a:extLst>
          </p:cNvPr>
          <p:cNvSpPr txBox="1">
            <a:spLocks/>
          </p:cNvSpPr>
          <p:nvPr/>
        </p:nvSpPr>
        <p:spPr>
          <a:xfrm>
            <a:off x="1595252" y="4762854"/>
            <a:ext cx="7309262"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 </a:t>
            </a:r>
            <a:r>
              <a:rPr lang="en-GB" sz="2400" dirty="0"/>
              <a:t>So you will need to work via influence</a:t>
            </a:r>
          </a:p>
          <a:p>
            <a:pPr marL="0" indent="0">
              <a:buNone/>
            </a:pPr>
            <a:endParaRPr lang="en-GB" sz="2400" dirty="0"/>
          </a:p>
          <a:p>
            <a:pPr marL="0" indent="0">
              <a:buNone/>
            </a:pPr>
            <a:endParaRPr lang="en-GB" sz="2400" dirty="0"/>
          </a:p>
        </p:txBody>
      </p:sp>
      <p:sp>
        <p:nvSpPr>
          <p:cNvPr id="14" name="Content Placeholder 2">
            <a:extLst>
              <a:ext uri="{FF2B5EF4-FFF2-40B4-BE49-F238E27FC236}">
                <a16:creationId xmlns:a16="http://schemas.microsoft.com/office/drawing/2014/main" id="{7812172E-64CE-AF59-9574-D32AB43FFECE}"/>
              </a:ext>
            </a:extLst>
          </p:cNvPr>
          <p:cNvSpPr txBox="1">
            <a:spLocks/>
          </p:cNvSpPr>
          <p:nvPr/>
        </p:nvSpPr>
        <p:spPr>
          <a:xfrm>
            <a:off x="2239983" y="5300882"/>
            <a:ext cx="7309262"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 </a:t>
            </a:r>
            <a:r>
              <a:rPr lang="en-GB" sz="2400" dirty="0"/>
              <a:t>You share a vision by talking about it.</a:t>
            </a:r>
          </a:p>
          <a:p>
            <a:pPr marL="0" indent="0">
              <a:buNone/>
            </a:pPr>
            <a:endParaRPr lang="en-GB" sz="2400" dirty="0"/>
          </a:p>
          <a:p>
            <a:pPr marL="0" indent="0">
              <a:buNone/>
            </a:pPr>
            <a:endParaRPr lang="en-GB" sz="2400" dirty="0"/>
          </a:p>
        </p:txBody>
      </p:sp>
    </p:spTree>
    <p:extLst>
      <p:ext uri="{BB962C8B-B14F-4D97-AF65-F5344CB8AC3E}">
        <p14:creationId xmlns:p14="http://schemas.microsoft.com/office/powerpoint/2010/main" val="4135074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1" grpId="0"/>
      <p:bldP spid="12" grpId="0"/>
      <p:bldP spid="13"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solidFill>
        </p:spPr>
        <p:txBody>
          <a:bodyPr/>
          <a:lstStyle/>
          <a:p>
            <a:r>
              <a:rPr lang="en-US" dirty="0">
                <a:solidFill>
                  <a:schemeClr val="bg1"/>
                </a:solidFill>
              </a:rPr>
              <a:t>You Need A Map</a:t>
            </a:r>
          </a:p>
        </p:txBody>
      </p:sp>
      <p:sp>
        <p:nvSpPr>
          <p:cNvPr id="4" name="Slide Number Placeholder 3"/>
          <p:cNvSpPr>
            <a:spLocks noGrp="1"/>
          </p:cNvSpPr>
          <p:nvPr>
            <p:ph type="sldNum" sz="quarter" idx="12"/>
          </p:nvPr>
        </p:nvSpPr>
        <p:spPr/>
        <p:txBody>
          <a:bodyPr/>
          <a:lstStyle/>
          <a:p>
            <a:fld id="{867D4A06-35AE-BD4A-84A9-613A26F3D41D}" type="slidenum">
              <a:rPr lang="en-US" smtClean="0"/>
              <a:pPr/>
              <a:t>23</a:t>
            </a:fld>
            <a:endParaRPr lang="en-US"/>
          </a:p>
        </p:txBody>
      </p:sp>
      <p:sp>
        <p:nvSpPr>
          <p:cNvPr id="6" name="TextBox 5">
            <a:extLst>
              <a:ext uri="{FF2B5EF4-FFF2-40B4-BE49-F238E27FC236}">
                <a16:creationId xmlns:a16="http://schemas.microsoft.com/office/drawing/2014/main" id="{A3A29D00-13FF-264D-163F-55081C5F079D}"/>
              </a:ext>
            </a:extLst>
          </p:cNvPr>
          <p:cNvSpPr txBox="1"/>
          <p:nvPr/>
        </p:nvSpPr>
        <p:spPr>
          <a:xfrm>
            <a:off x="11876" y="1306287"/>
            <a:ext cx="3099460" cy="369332"/>
          </a:xfrm>
          <a:prstGeom prst="rect">
            <a:avLst/>
          </a:prstGeom>
          <a:solidFill>
            <a:schemeClr val="bg2">
              <a:lumMod val="50000"/>
            </a:schemeClr>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42171F20-F793-AB6A-14EB-FB15E61CD7F1}"/>
              </a:ext>
            </a:extLst>
          </p:cNvPr>
          <p:cNvSpPr txBox="1"/>
          <p:nvPr/>
        </p:nvSpPr>
        <p:spPr>
          <a:xfrm>
            <a:off x="3111336"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E9B87F0A-72DE-6077-108D-90A5E3D73C4B}"/>
              </a:ext>
            </a:extLst>
          </p:cNvPr>
          <p:cNvSpPr txBox="1"/>
          <p:nvPr/>
        </p:nvSpPr>
        <p:spPr>
          <a:xfrm>
            <a:off x="5343897" y="1292434"/>
            <a:ext cx="222068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8DF8CF27-1927-8318-8A36-73C0B5D8FD60}"/>
              </a:ext>
            </a:extLst>
          </p:cNvPr>
          <p:cNvSpPr txBox="1"/>
          <p:nvPr/>
        </p:nvSpPr>
        <p:spPr>
          <a:xfrm>
            <a:off x="7548748" y="1292434"/>
            <a:ext cx="2355273"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Work on What Matters</a:t>
            </a:r>
          </a:p>
        </p:txBody>
      </p:sp>
      <p:sp>
        <p:nvSpPr>
          <p:cNvPr id="10" name="Content Placeholder 2">
            <a:extLst>
              <a:ext uri="{FF2B5EF4-FFF2-40B4-BE49-F238E27FC236}">
                <a16:creationId xmlns:a16="http://schemas.microsoft.com/office/drawing/2014/main" id="{D7C76BBD-2A7C-B9C7-18C9-88FE06246AEA}"/>
              </a:ext>
            </a:extLst>
          </p:cNvPr>
          <p:cNvSpPr>
            <a:spLocks noGrp="1"/>
          </p:cNvSpPr>
          <p:nvPr>
            <p:ph idx="1"/>
          </p:nvPr>
        </p:nvSpPr>
        <p:spPr>
          <a:xfrm>
            <a:off x="992580" y="2055813"/>
            <a:ext cx="10515600" cy="513815"/>
          </a:xfrm>
        </p:spPr>
        <p:txBody>
          <a:bodyPr>
            <a:normAutofit/>
          </a:bodyPr>
          <a:lstStyle/>
          <a:p>
            <a:pPr marL="0" indent="0">
              <a:buNone/>
            </a:pPr>
            <a:r>
              <a:rPr lang="en-GB" dirty="0"/>
              <a:t>Who are your key stakeholders?</a:t>
            </a:r>
          </a:p>
        </p:txBody>
      </p:sp>
      <p:sp>
        <p:nvSpPr>
          <p:cNvPr id="12" name="Content Placeholder 2">
            <a:extLst>
              <a:ext uri="{FF2B5EF4-FFF2-40B4-BE49-F238E27FC236}">
                <a16:creationId xmlns:a16="http://schemas.microsoft.com/office/drawing/2014/main" id="{43A12754-EA8A-1332-5164-5D13139B1110}"/>
              </a:ext>
            </a:extLst>
          </p:cNvPr>
          <p:cNvSpPr txBox="1">
            <a:spLocks/>
          </p:cNvSpPr>
          <p:nvPr/>
        </p:nvSpPr>
        <p:spPr>
          <a:xfrm>
            <a:off x="992580" y="2636111"/>
            <a:ext cx="10515600"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How does something get done: soup to nuts?</a:t>
            </a:r>
          </a:p>
        </p:txBody>
      </p:sp>
      <p:sp>
        <p:nvSpPr>
          <p:cNvPr id="13" name="Content Placeholder 2">
            <a:extLst>
              <a:ext uri="{FF2B5EF4-FFF2-40B4-BE49-F238E27FC236}">
                <a16:creationId xmlns:a16="http://schemas.microsoft.com/office/drawing/2014/main" id="{AAAABFF3-D062-8C97-EE37-4F02B6FFEEEC}"/>
              </a:ext>
            </a:extLst>
          </p:cNvPr>
          <p:cNvSpPr txBox="1">
            <a:spLocks/>
          </p:cNvSpPr>
          <p:nvPr/>
        </p:nvSpPr>
        <p:spPr>
          <a:xfrm>
            <a:off x="992580" y="3216409"/>
            <a:ext cx="10515600"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How do ideas get shared? Slides, narratives, </a:t>
            </a:r>
            <a:r>
              <a:rPr lang="en-GB" dirty="0" err="1"/>
              <a:t>miro</a:t>
            </a:r>
            <a:r>
              <a:rPr lang="en-GB" dirty="0"/>
              <a:t> boards?</a:t>
            </a:r>
          </a:p>
        </p:txBody>
      </p:sp>
      <p:sp>
        <p:nvSpPr>
          <p:cNvPr id="14" name="Content Placeholder 2">
            <a:extLst>
              <a:ext uri="{FF2B5EF4-FFF2-40B4-BE49-F238E27FC236}">
                <a16:creationId xmlns:a16="http://schemas.microsoft.com/office/drawing/2014/main" id="{401F4A51-92CE-B041-86DD-89F7F4EAA5E4}"/>
              </a:ext>
            </a:extLst>
          </p:cNvPr>
          <p:cNvSpPr txBox="1">
            <a:spLocks/>
          </p:cNvSpPr>
          <p:nvPr/>
        </p:nvSpPr>
        <p:spPr>
          <a:xfrm>
            <a:off x="992580" y="3796707"/>
            <a:ext cx="10515599"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Engineering Culture: guilds, AAF, principles, practices, tenets</a:t>
            </a:r>
          </a:p>
          <a:p>
            <a:pPr marL="0" indent="0">
              <a:buNone/>
            </a:pPr>
            <a:endParaRPr lang="en-GB" dirty="0"/>
          </a:p>
        </p:txBody>
      </p:sp>
      <p:sp>
        <p:nvSpPr>
          <p:cNvPr id="15" name="Content Placeholder 2">
            <a:extLst>
              <a:ext uri="{FF2B5EF4-FFF2-40B4-BE49-F238E27FC236}">
                <a16:creationId xmlns:a16="http://schemas.microsoft.com/office/drawing/2014/main" id="{E2E58306-C868-63D1-E0A6-4A880985D0E4}"/>
              </a:ext>
            </a:extLst>
          </p:cNvPr>
          <p:cNvSpPr txBox="1">
            <a:spLocks/>
          </p:cNvSpPr>
          <p:nvPr/>
        </p:nvSpPr>
        <p:spPr>
          <a:xfrm>
            <a:off x="992581" y="4377005"/>
            <a:ext cx="10847118" cy="51381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300" dirty="0"/>
              <a:t>Org Priorities: Tolerance for Risk, Technical Debt, Rework, Availability, etc.</a:t>
            </a:r>
          </a:p>
          <a:p>
            <a:pPr marL="0" indent="0">
              <a:buNone/>
            </a:pPr>
            <a:endParaRPr lang="en-GB" dirty="0"/>
          </a:p>
        </p:txBody>
      </p:sp>
      <p:sp>
        <p:nvSpPr>
          <p:cNvPr id="16" name="Content Placeholder 2">
            <a:extLst>
              <a:ext uri="{FF2B5EF4-FFF2-40B4-BE49-F238E27FC236}">
                <a16:creationId xmlns:a16="http://schemas.microsoft.com/office/drawing/2014/main" id="{0AF2AD5A-2B06-4B00-968A-464E55B3A6A9}"/>
              </a:ext>
            </a:extLst>
          </p:cNvPr>
          <p:cNvSpPr txBox="1">
            <a:spLocks/>
          </p:cNvSpPr>
          <p:nvPr/>
        </p:nvSpPr>
        <p:spPr>
          <a:xfrm>
            <a:off x="992581" y="4957303"/>
            <a:ext cx="10847118"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The Org Chart</a:t>
            </a:r>
          </a:p>
          <a:p>
            <a:pPr marL="0" indent="0">
              <a:buNone/>
            </a:pPr>
            <a:endParaRPr lang="en-GB" dirty="0"/>
          </a:p>
        </p:txBody>
      </p:sp>
      <p:sp>
        <p:nvSpPr>
          <p:cNvPr id="17" name="Content Placeholder 2">
            <a:extLst>
              <a:ext uri="{FF2B5EF4-FFF2-40B4-BE49-F238E27FC236}">
                <a16:creationId xmlns:a16="http://schemas.microsoft.com/office/drawing/2014/main" id="{2B68CD1C-5D5C-7689-51D3-334DC69F241F}"/>
              </a:ext>
            </a:extLst>
          </p:cNvPr>
          <p:cNvSpPr txBox="1">
            <a:spLocks/>
          </p:cNvSpPr>
          <p:nvPr/>
        </p:nvSpPr>
        <p:spPr>
          <a:xfrm>
            <a:off x="992579" y="5537600"/>
            <a:ext cx="4053553"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The Shadow Org Chart</a:t>
            </a:r>
          </a:p>
          <a:p>
            <a:pPr marL="0" indent="0">
              <a:buNone/>
            </a:pPr>
            <a:endParaRPr lang="en-GB" dirty="0"/>
          </a:p>
        </p:txBody>
      </p:sp>
    </p:spTree>
    <p:extLst>
      <p:ext uri="{BB962C8B-B14F-4D97-AF65-F5344CB8AC3E}">
        <p14:creationId xmlns:p14="http://schemas.microsoft.com/office/powerpoint/2010/main" val="205475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P spid="13" grpId="0" build="p"/>
      <p:bldP spid="14" grpId="0" build="p"/>
      <p:bldP spid="15" grpId="0" build="p"/>
      <p:bldP spid="16" grpId="0" build="p"/>
      <p:bldP spid="1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solidFill>
        </p:spPr>
        <p:txBody>
          <a:bodyPr/>
          <a:lstStyle/>
          <a:p>
            <a:r>
              <a:rPr lang="en-US" dirty="0">
                <a:solidFill>
                  <a:schemeClr val="bg1"/>
                </a:solidFill>
              </a:rPr>
              <a:t>Organizational Culture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24</a:t>
            </a:fld>
            <a:endParaRPr lang="en-US"/>
          </a:p>
        </p:txBody>
      </p:sp>
      <p:pic>
        <p:nvPicPr>
          <p:cNvPr id="9" name="Picture 8" descr="Table&#10;&#10;Description automatically generated">
            <a:extLst>
              <a:ext uri="{FF2B5EF4-FFF2-40B4-BE49-F238E27FC236}">
                <a16:creationId xmlns:a16="http://schemas.microsoft.com/office/drawing/2014/main" id="{E77A0C21-39CF-190E-D867-DF3298AF7DC2}"/>
              </a:ext>
            </a:extLst>
          </p:cNvPr>
          <p:cNvPicPr>
            <a:picLocks noChangeAspect="1"/>
          </p:cNvPicPr>
          <p:nvPr/>
        </p:nvPicPr>
        <p:blipFill>
          <a:blip r:embed="rId3"/>
          <a:stretch>
            <a:fillRect/>
          </a:stretch>
        </p:blipFill>
        <p:spPr>
          <a:xfrm>
            <a:off x="227849" y="2235200"/>
            <a:ext cx="11906256" cy="2971800"/>
          </a:xfrm>
          <a:prstGeom prst="rect">
            <a:avLst/>
          </a:prstGeom>
        </p:spPr>
      </p:pic>
      <p:sp>
        <p:nvSpPr>
          <p:cNvPr id="10" name="TextBox 9">
            <a:extLst>
              <a:ext uri="{FF2B5EF4-FFF2-40B4-BE49-F238E27FC236}">
                <a16:creationId xmlns:a16="http://schemas.microsoft.com/office/drawing/2014/main" id="{C5ED7256-D3C4-9380-7550-9C7844774628}"/>
              </a:ext>
            </a:extLst>
          </p:cNvPr>
          <p:cNvSpPr txBox="1"/>
          <p:nvPr/>
        </p:nvSpPr>
        <p:spPr>
          <a:xfrm>
            <a:off x="11876" y="1306287"/>
            <a:ext cx="3099460" cy="369332"/>
          </a:xfrm>
          <a:prstGeom prst="rect">
            <a:avLst/>
          </a:prstGeom>
          <a:solidFill>
            <a:schemeClr val="bg2">
              <a:lumMod val="50000"/>
            </a:schemeClr>
          </a:solidFill>
          <a:ln>
            <a:solidFill>
              <a:schemeClr val="tx1"/>
            </a:solidFill>
          </a:ln>
        </p:spPr>
        <p:txBody>
          <a:bodyPr wrap="square" rtlCol="0">
            <a:spAutoFit/>
          </a:bodyPr>
          <a:lstStyle/>
          <a:p>
            <a:r>
              <a:rPr lang="en-GB" dirty="0"/>
              <a:t>Staff Plus Roles and Archetypes</a:t>
            </a:r>
          </a:p>
        </p:txBody>
      </p:sp>
      <p:sp>
        <p:nvSpPr>
          <p:cNvPr id="11" name="TextBox 10">
            <a:extLst>
              <a:ext uri="{FF2B5EF4-FFF2-40B4-BE49-F238E27FC236}">
                <a16:creationId xmlns:a16="http://schemas.microsoft.com/office/drawing/2014/main" id="{4BAB2F25-0575-46BC-65EC-8FB49E7F699D}"/>
              </a:ext>
            </a:extLst>
          </p:cNvPr>
          <p:cNvSpPr txBox="1"/>
          <p:nvPr/>
        </p:nvSpPr>
        <p:spPr>
          <a:xfrm>
            <a:off x="3111336"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Moving Beyond Code</a:t>
            </a:r>
          </a:p>
        </p:txBody>
      </p:sp>
      <p:sp>
        <p:nvSpPr>
          <p:cNvPr id="12" name="TextBox 11">
            <a:extLst>
              <a:ext uri="{FF2B5EF4-FFF2-40B4-BE49-F238E27FC236}">
                <a16:creationId xmlns:a16="http://schemas.microsoft.com/office/drawing/2014/main" id="{643C0C4B-F925-6A42-4618-D8A47F479225}"/>
              </a:ext>
            </a:extLst>
          </p:cNvPr>
          <p:cNvSpPr txBox="1"/>
          <p:nvPr/>
        </p:nvSpPr>
        <p:spPr>
          <a:xfrm>
            <a:off x="5343897" y="1292434"/>
            <a:ext cx="222068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Technical Leadership</a:t>
            </a:r>
          </a:p>
        </p:txBody>
      </p:sp>
      <p:sp>
        <p:nvSpPr>
          <p:cNvPr id="13" name="TextBox 12">
            <a:extLst>
              <a:ext uri="{FF2B5EF4-FFF2-40B4-BE49-F238E27FC236}">
                <a16:creationId xmlns:a16="http://schemas.microsoft.com/office/drawing/2014/main" id="{E144945B-D579-C00D-CBF4-6C78D52469CB}"/>
              </a:ext>
            </a:extLst>
          </p:cNvPr>
          <p:cNvSpPr txBox="1"/>
          <p:nvPr/>
        </p:nvSpPr>
        <p:spPr>
          <a:xfrm>
            <a:off x="7548748" y="1292434"/>
            <a:ext cx="2355273"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Work on What Matters</a:t>
            </a:r>
          </a:p>
        </p:txBody>
      </p:sp>
      <p:sp>
        <p:nvSpPr>
          <p:cNvPr id="3" name="TextBox 2">
            <a:extLst>
              <a:ext uri="{FF2B5EF4-FFF2-40B4-BE49-F238E27FC236}">
                <a16:creationId xmlns:a16="http://schemas.microsoft.com/office/drawing/2014/main" id="{86019822-E8F4-DFF7-1A96-497EC863F0E7}"/>
              </a:ext>
            </a:extLst>
          </p:cNvPr>
          <p:cNvSpPr txBox="1"/>
          <p:nvPr/>
        </p:nvSpPr>
        <p:spPr>
          <a:xfrm>
            <a:off x="287050" y="6275870"/>
            <a:ext cx="3525068" cy="369332"/>
          </a:xfrm>
          <a:prstGeom prst="rect">
            <a:avLst/>
          </a:prstGeom>
          <a:noFill/>
        </p:spPr>
        <p:txBody>
          <a:bodyPr wrap="none" rtlCol="0">
            <a:spAutoFit/>
          </a:bodyPr>
          <a:lstStyle/>
          <a:p>
            <a:r>
              <a:rPr lang="en-GB" dirty="0" err="1"/>
              <a:t>Forsgren</a:t>
            </a:r>
            <a:r>
              <a:rPr lang="en-GB" dirty="0"/>
              <a:t>, Humble, Kim – Accelerate</a:t>
            </a:r>
          </a:p>
        </p:txBody>
      </p:sp>
    </p:spTree>
    <p:extLst>
      <p:ext uri="{BB962C8B-B14F-4D97-AF65-F5344CB8AC3E}">
        <p14:creationId xmlns:p14="http://schemas.microsoft.com/office/powerpoint/2010/main" val="717402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solidFill>
        </p:spPr>
        <p:txBody>
          <a:bodyPr/>
          <a:lstStyle/>
          <a:p>
            <a:r>
              <a:rPr lang="en-US" dirty="0">
                <a:solidFill>
                  <a:schemeClr val="bg1"/>
                </a:solidFill>
              </a:rPr>
              <a:t>Yes, Politics</a:t>
            </a:r>
          </a:p>
        </p:txBody>
      </p:sp>
      <p:sp>
        <p:nvSpPr>
          <p:cNvPr id="4" name="Slide Number Placeholder 3"/>
          <p:cNvSpPr>
            <a:spLocks noGrp="1"/>
          </p:cNvSpPr>
          <p:nvPr>
            <p:ph type="sldNum" sz="quarter" idx="12"/>
          </p:nvPr>
        </p:nvSpPr>
        <p:spPr/>
        <p:txBody>
          <a:bodyPr/>
          <a:lstStyle/>
          <a:p>
            <a:fld id="{867D4A06-35AE-BD4A-84A9-613A26F3D41D}" type="slidenum">
              <a:rPr lang="en-US" smtClean="0"/>
              <a:pPr/>
              <a:t>25</a:t>
            </a:fld>
            <a:endParaRPr lang="en-US" dirty="0"/>
          </a:p>
        </p:txBody>
      </p:sp>
      <p:sp>
        <p:nvSpPr>
          <p:cNvPr id="6" name="TextBox 5">
            <a:extLst>
              <a:ext uri="{FF2B5EF4-FFF2-40B4-BE49-F238E27FC236}">
                <a16:creationId xmlns:a16="http://schemas.microsoft.com/office/drawing/2014/main" id="{44C62526-5FEE-9101-46A4-47BE817150EE}"/>
              </a:ext>
            </a:extLst>
          </p:cNvPr>
          <p:cNvSpPr txBox="1"/>
          <p:nvPr/>
        </p:nvSpPr>
        <p:spPr>
          <a:xfrm>
            <a:off x="11876" y="1306287"/>
            <a:ext cx="3099460" cy="369332"/>
          </a:xfrm>
          <a:prstGeom prst="rect">
            <a:avLst/>
          </a:prstGeom>
          <a:solidFill>
            <a:schemeClr val="bg2">
              <a:lumMod val="50000"/>
            </a:schemeClr>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0956B43E-524A-23E7-15C2-C9C5B52DD536}"/>
              </a:ext>
            </a:extLst>
          </p:cNvPr>
          <p:cNvSpPr txBox="1"/>
          <p:nvPr/>
        </p:nvSpPr>
        <p:spPr>
          <a:xfrm>
            <a:off x="3111336"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30F0F283-8D16-4341-0444-A3E9D683BFC8}"/>
              </a:ext>
            </a:extLst>
          </p:cNvPr>
          <p:cNvSpPr txBox="1"/>
          <p:nvPr/>
        </p:nvSpPr>
        <p:spPr>
          <a:xfrm>
            <a:off x="5343897" y="1292434"/>
            <a:ext cx="222068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AC610E98-1B17-68AC-F68A-531F521F5B28}"/>
              </a:ext>
            </a:extLst>
          </p:cNvPr>
          <p:cNvSpPr txBox="1"/>
          <p:nvPr/>
        </p:nvSpPr>
        <p:spPr>
          <a:xfrm>
            <a:off x="7548748" y="1292434"/>
            <a:ext cx="2355273"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Work on What Matters</a:t>
            </a:r>
          </a:p>
        </p:txBody>
      </p:sp>
      <p:sp>
        <p:nvSpPr>
          <p:cNvPr id="10" name="Rectangle 9">
            <a:extLst>
              <a:ext uri="{FF2B5EF4-FFF2-40B4-BE49-F238E27FC236}">
                <a16:creationId xmlns:a16="http://schemas.microsoft.com/office/drawing/2014/main" id="{30AF3826-250E-138C-E191-0BD09E99D63D}"/>
              </a:ext>
            </a:extLst>
          </p:cNvPr>
          <p:cNvSpPr/>
          <p:nvPr/>
        </p:nvSpPr>
        <p:spPr>
          <a:xfrm>
            <a:off x="948267" y="2246490"/>
            <a:ext cx="10295466" cy="3894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2BF3A6B6-20F1-35B0-7965-3AC67EDF5B4D}"/>
              </a:ext>
            </a:extLst>
          </p:cNvPr>
          <p:cNvCxnSpPr>
            <a:cxnSpLocks/>
            <a:stCxn id="10" idx="0"/>
            <a:endCxn id="10" idx="2"/>
          </p:cNvCxnSpPr>
          <p:nvPr/>
        </p:nvCxnSpPr>
        <p:spPr>
          <a:xfrm>
            <a:off x="6096000" y="2246490"/>
            <a:ext cx="0" cy="389466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9F0C10C-9C15-1DBF-F2F2-F243D95C6F95}"/>
              </a:ext>
            </a:extLst>
          </p:cNvPr>
          <p:cNvCxnSpPr>
            <a:cxnSpLocks/>
            <a:stCxn id="10" idx="1"/>
            <a:endCxn id="10" idx="3"/>
          </p:cNvCxnSpPr>
          <p:nvPr/>
        </p:nvCxnSpPr>
        <p:spPr>
          <a:xfrm>
            <a:off x="948267" y="4193823"/>
            <a:ext cx="1029546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8B63EBC-D635-1F97-4D6A-FF303EAA79E7}"/>
              </a:ext>
            </a:extLst>
          </p:cNvPr>
          <p:cNvSpPr txBox="1"/>
          <p:nvPr/>
        </p:nvSpPr>
        <p:spPr>
          <a:xfrm rot="16200000">
            <a:off x="148048" y="4009157"/>
            <a:ext cx="1231106" cy="369332"/>
          </a:xfrm>
          <a:prstGeom prst="rect">
            <a:avLst/>
          </a:prstGeom>
          <a:noFill/>
        </p:spPr>
        <p:txBody>
          <a:bodyPr wrap="none" rtlCol="0">
            <a:spAutoFit/>
          </a:bodyPr>
          <a:lstStyle/>
          <a:p>
            <a:r>
              <a:rPr lang="en-GB" dirty="0"/>
              <a:t>Agreement</a:t>
            </a:r>
          </a:p>
        </p:txBody>
      </p:sp>
      <p:sp>
        <p:nvSpPr>
          <p:cNvPr id="21" name="TextBox 20">
            <a:extLst>
              <a:ext uri="{FF2B5EF4-FFF2-40B4-BE49-F238E27FC236}">
                <a16:creationId xmlns:a16="http://schemas.microsoft.com/office/drawing/2014/main" id="{DBD80F9D-9AEC-1E51-A12F-DF4B07F84F73}"/>
              </a:ext>
            </a:extLst>
          </p:cNvPr>
          <p:cNvSpPr txBox="1"/>
          <p:nvPr/>
        </p:nvSpPr>
        <p:spPr>
          <a:xfrm>
            <a:off x="5734796" y="6278033"/>
            <a:ext cx="648704" cy="369332"/>
          </a:xfrm>
          <a:prstGeom prst="rect">
            <a:avLst/>
          </a:prstGeom>
          <a:noFill/>
        </p:spPr>
        <p:txBody>
          <a:bodyPr wrap="none" rtlCol="0">
            <a:spAutoFit/>
          </a:bodyPr>
          <a:lstStyle/>
          <a:p>
            <a:r>
              <a:rPr lang="en-GB" dirty="0"/>
              <a:t>Trust</a:t>
            </a:r>
          </a:p>
        </p:txBody>
      </p:sp>
      <p:sp>
        <p:nvSpPr>
          <p:cNvPr id="22" name="TextBox 21">
            <a:extLst>
              <a:ext uri="{FF2B5EF4-FFF2-40B4-BE49-F238E27FC236}">
                <a16:creationId xmlns:a16="http://schemas.microsoft.com/office/drawing/2014/main" id="{319649CB-524E-1DA3-C2A6-8F57336F6DBB}"/>
              </a:ext>
            </a:extLst>
          </p:cNvPr>
          <p:cNvSpPr txBox="1"/>
          <p:nvPr/>
        </p:nvSpPr>
        <p:spPr>
          <a:xfrm>
            <a:off x="593045" y="6204152"/>
            <a:ext cx="568489" cy="369332"/>
          </a:xfrm>
          <a:prstGeom prst="rect">
            <a:avLst/>
          </a:prstGeom>
          <a:noFill/>
        </p:spPr>
        <p:txBody>
          <a:bodyPr wrap="none" rtlCol="0">
            <a:spAutoFit/>
          </a:bodyPr>
          <a:lstStyle/>
          <a:p>
            <a:r>
              <a:rPr lang="en-GB" dirty="0"/>
              <a:t>Low</a:t>
            </a:r>
          </a:p>
        </p:txBody>
      </p:sp>
      <p:sp>
        <p:nvSpPr>
          <p:cNvPr id="24" name="TextBox 23">
            <a:extLst>
              <a:ext uri="{FF2B5EF4-FFF2-40B4-BE49-F238E27FC236}">
                <a16:creationId xmlns:a16="http://schemas.microsoft.com/office/drawing/2014/main" id="{664ADD78-7C93-B7C0-83A8-9812902D2157}"/>
              </a:ext>
            </a:extLst>
          </p:cNvPr>
          <p:cNvSpPr txBox="1"/>
          <p:nvPr/>
        </p:nvSpPr>
        <p:spPr>
          <a:xfrm>
            <a:off x="11049271" y="6204152"/>
            <a:ext cx="612668" cy="369332"/>
          </a:xfrm>
          <a:prstGeom prst="rect">
            <a:avLst/>
          </a:prstGeom>
          <a:noFill/>
        </p:spPr>
        <p:txBody>
          <a:bodyPr wrap="none" rtlCol="0">
            <a:spAutoFit/>
          </a:bodyPr>
          <a:lstStyle/>
          <a:p>
            <a:r>
              <a:rPr lang="en-GB" dirty="0"/>
              <a:t>High</a:t>
            </a:r>
          </a:p>
        </p:txBody>
      </p:sp>
      <p:sp>
        <p:nvSpPr>
          <p:cNvPr id="25" name="TextBox 24">
            <a:extLst>
              <a:ext uri="{FF2B5EF4-FFF2-40B4-BE49-F238E27FC236}">
                <a16:creationId xmlns:a16="http://schemas.microsoft.com/office/drawing/2014/main" id="{3907D640-EEAB-7DD1-EFDD-323DEC4F6BA6}"/>
              </a:ext>
            </a:extLst>
          </p:cNvPr>
          <p:cNvSpPr txBox="1"/>
          <p:nvPr/>
        </p:nvSpPr>
        <p:spPr>
          <a:xfrm>
            <a:off x="440712" y="1877158"/>
            <a:ext cx="612668" cy="369332"/>
          </a:xfrm>
          <a:prstGeom prst="rect">
            <a:avLst/>
          </a:prstGeom>
          <a:noFill/>
        </p:spPr>
        <p:txBody>
          <a:bodyPr wrap="none" rtlCol="0">
            <a:spAutoFit/>
          </a:bodyPr>
          <a:lstStyle/>
          <a:p>
            <a:r>
              <a:rPr lang="en-GB" dirty="0"/>
              <a:t>High</a:t>
            </a:r>
          </a:p>
        </p:txBody>
      </p:sp>
      <p:sp>
        <p:nvSpPr>
          <p:cNvPr id="26" name="TextBox 25">
            <a:extLst>
              <a:ext uri="{FF2B5EF4-FFF2-40B4-BE49-F238E27FC236}">
                <a16:creationId xmlns:a16="http://schemas.microsoft.com/office/drawing/2014/main" id="{D2391B61-4FBF-97D0-2023-DDCE0783D0A9}"/>
              </a:ext>
            </a:extLst>
          </p:cNvPr>
          <p:cNvSpPr txBox="1"/>
          <p:nvPr/>
        </p:nvSpPr>
        <p:spPr>
          <a:xfrm>
            <a:off x="8136318" y="2924335"/>
            <a:ext cx="1180131" cy="646331"/>
          </a:xfrm>
          <a:prstGeom prst="rect">
            <a:avLst/>
          </a:prstGeom>
          <a:noFill/>
        </p:spPr>
        <p:txBody>
          <a:bodyPr wrap="none" rtlCol="0">
            <a:spAutoFit/>
          </a:bodyPr>
          <a:lstStyle/>
          <a:p>
            <a:r>
              <a:rPr lang="en-GB" sz="3600" dirty="0"/>
              <a:t>Allies</a:t>
            </a:r>
          </a:p>
        </p:txBody>
      </p:sp>
      <p:sp>
        <p:nvSpPr>
          <p:cNvPr id="27" name="TextBox 26">
            <a:extLst>
              <a:ext uri="{FF2B5EF4-FFF2-40B4-BE49-F238E27FC236}">
                <a16:creationId xmlns:a16="http://schemas.microsoft.com/office/drawing/2014/main" id="{2F61458D-176F-914C-7B82-B6CD395F2A38}"/>
              </a:ext>
            </a:extLst>
          </p:cNvPr>
          <p:cNvSpPr txBox="1"/>
          <p:nvPr/>
        </p:nvSpPr>
        <p:spPr>
          <a:xfrm>
            <a:off x="2408527" y="2924334"/>
            <a:ext cx="2227213" cy="646331"/>
          </a:xfrm>
          <a:prstGeom prst="rect">
            <a:avLst/>
          </a:prstGeom>
          <a:noFill/>
        </p:spPr>
        <p:txBody>
          <a:bodyPr wrap="none" rtlCol="0">
            <a:spAutoFit/>
          </a:bodyPr>
          <a:lstStyle/>
          <a:p>
            <a:r>
              <a:rPr lang="en-GB" sz="3600" dirty="0"/>
              <a:t>Bedfellows</a:t>
            </a:r>
          </a:p>
        </p:txBody>
      </p:sp>
      <p:sp>
        <p:nvSpPr>
          <p:cNvPr id="28" name="TextBox 27">
            <a:extLst>
              <a:ext uri="{FF2B5EF4-FFF2-40B4-BE49-F238E27FC236}">
                <a16:creationId xmlns:a16="http://schemas.microsoft.com/office/drawing/2014/main" id="{6D5A4D16-8A40-63C0-D721-6876192FE001}"/>
              </a:ext>
            </a:extLst>
          </p:cNvPr>
          <p:cNvSpPr txBox="1"/>
          <p:nvPr/>
        </p:nvSpPr>
        <p:spPr>
          <a:xfrm rot="16200000">
            <a:off x="9953066" y="3903228"/>
            <a:ext cx="3882986" cy="369332"/>
          </a:xfrm>
          <a:prstGeom prst="rect">
            <a:avLst/>
          </a:prstGeom>
          <a:noFill/>
        </p:spPr>
        <p:txBody>
          <a:bodyPr wrap="none" rtlCol="0">
            <a:spAutoFit/>
          </a:bodyPr>
          <a:lstStyle/>
          <a:p>
            <a:r>
              <a:rPr lang="en-GB" dirty="0"/>
              <a:t>Peter Block – The Empowered Manager</a:t>
            </a:r>
          </a:p>
        </p:txBody>
      </p:sp>
      <p:sp>
        <p:nvSpPr>
          <p:cNvPr id="29" name="TextBox 28">
            <a:extLst>
              <a:ext uri="{FF2B5EF4-FFF2-40B4-BE49-F238E27FC236}">
                <a16:creationId xmlns:a16="http://schemas.microsoft.com/office/drawing/2014/main" id="{AA10B1C0-E54F-40FC-6A36-3CDDF043F709}"/>
              </a:ext>
            </a:extLst>
          </p:cNvPr>
          <p:cNvSpPr txBox="1"/>
          <p:nvPr/>
        </p:nvSpPr>
        <p:spPr>
          <a:xfrm>
            <a:off x="7719529" y="4850481"/>
            <a:ext cx="2262671" cy="646331"/>
          </a:xfrm>
          <a:prstGeom prst="rect">
            <a:avLst/>
          </a:prstGeom>
          <a:noFill/>
        </p:spPr>
        <p:txBody>
          <a:bodyPr wrap="none" rtlCol="0">
            <a:spAutoFit/>
          </a:bodyPr>
          <a:lstStyle/>
          <a:p>
            <a:r>
              <a:rPr lang="en-GB" sz="3600" dirty="0"/>
              <a:t>Opponents</a:t>
            </a:r>
          </a:p>
        </p:txBody>
      </p:sp>
      <p:sp>
        <p:nvSpPr>
          <p:cNvPr id="30" name="TextBox 29">
            <a:extLst>
              <a:ext uri="{FF2B5EF4-FFF2-40B4-BE49-F238E27FC236}">
                <a16:creationId xmlns:a16="http://schemas.microsoft.com/office/drawing/2014/main" id="{3DC1287A-B77C-C641-F375-CF86EE7BDAB1}"/>
              </a:ext>
            </a:extLst>
          </p:cNvPr>
          <p:cNvSpPr txBox="1"/>
          <p:nvPr/>
        </p:nvSpPr>
        <p:spPr>
          <a:xfrm>
            <a:off x="2373069" y="4802653"/>
            <a:ext cx="2358787" cy="646331"/>
          </a:xfrm>
          <a:prstGeom prst="rect">
            <a:avLst/>
          </a:prstGeom>
          <a:noFill/>
        </p:spPr>
        <p:txBody>
          <a:bodyPr wrap="none" rtlCol="0">
            <a:spAutoFit/>
          </a:bodyPr>
          <a:lstStyle/>
          <a:p>
            <a:r>
              <a:rPr lang="en-GB" sz="3600" dirty="0"/>
              <a:t>Adversaries</a:t>
            </a:r>
          </a:p>
        </p:txBody>
      </p:sp>
      <p:sp>
        <p:nvSpPr>
          <p:cNvPr id="31" name="Rounded Rectangle 30">
            <a:extLst>
              <a:ext uri="{FF2B5EF4-FFF2-40B4-BE49-F238E27FC236}">
                <a16:creationId xmlns:a16="http://schemas.microsoft.com/office/drawing/2014/main" id="{2B2B2E7B-5FFB-4908-CAC4-2B5D02D541E5}"/>
              </a:ext>
            </a:extLst>
          </p:cNvPr>
          <p:cNvSpPr/>
          <p:nvPr/>
        </p:nvSpPr>
        <p:spPr>
          <a:xfrm>
            <a:off x="2099733" y="3883378"/>
            <a:ext cx="2901245" cy="587022"/>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8EFB2A84-2D96-82B3-2385-140F42381A5C}"/>
              </a:ext>
            </a:extLst>
          </p:cNvPr>
          <p:cNvSpPr txBox="1"/>
          <p:nvPr/>
        </p:nvSpPr>
        <p:spPr>
          <a:xfrm>
            <a:off x="2885399" y="3992223"/>
            <a:ext cx="1378583" cy="369332"/>
          </a:xfrm>
          <a:prstGeom prst="rect">
            <a:avLst/>
          </a:prstGeom>
          <a:noFill/>
        </p:spPr>
        <p:txBody>
          <a:bodyPr wrap="none" rtlCol="0">
            <a:spAutoFit/>
          </a:bodyPr>
          <a:lstStyle/>
          <a:p>
            <a:r>
              <a:rPr lang="en-GB" dirty="0"/>
              <a:t>Fence Sitters</a:t>
            </a:r>
          </a:p>
        </p:txBody>
      </p:sp>
    </p:spTree>
    <p:extLst>
      <p:ext uri="{BB962C8B-B14F-4D97-AF65-F5344CB8AC3E}">
        <p14:creationId xmlns:p14="http://schemas.microsoft.com/office/powerpoint/2010/main" val="3860187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solidFill>
        </p:spPr>
        <p:txBody>
          <a:bodyPr/>
          <a:lstStyle/>
          <a:p>
            <a:r>
              <a:rPr lang="en-US" dirty="0">
                <a:solidFill>
                  <a:schemeClr val="bg1"/>
                </a:solidFill>
              </a:rPr>
              <a:t>Manage Stakeholders</a:t>
            </a:r>
          </a:p>
        </p:txBody>
      </p:sp>
      <p:sp>
        <p:nvSpPr>
          <p:cNvPr id="4" name="Slide Number Placeholder 3"/>
          <p:cNvSpPr>
            <a:spLocks noGrp="1"/>
          </p:cNvSpPr>
          <p:nvPr>
            <p:ph type="sldNum" sz="quarter" idx="12"/>
          </p:nvPr>
        </p:nvSpPr>
        <p:spPr/>
        <p:txBody>
          <a:bodyPr/>
          <a:lstStyle/>
          <a:p>
            <a:fld id="{867D4A06-35AE-BD4A-84A9-613A26F3D41D}" type="slidenum">
              <a:rPr lang="en-US" smtClean="0"/>
              <a:pPr/>
              <a:t>26</a:t>
            </a:fld>
            <a:endParaRPr lang="en-US"/>
          </a:p>
        </p:txBody>
      </p:sp>
      <p:sp>
        <p:nvSpPr>
          <p:cNvPr id="6" name="TextBox 5">
            <a:extLst>
              <a:ext uri="{FF2B5EF4-FFF2-40B4-BE49-F238E27FC236}">
                <a16:creationId xmlns:a16="http://schemas.microsoft.com/office/drawing/2014/main" id="{1AFE497F-1F3E-FBBA-E179-4E4478CD2D9C}"/>
              </a:ext>
            </a:extLst>
          </p:cNvPr>
          <p:cNvSpPr txBox="1"/>
          <p:nvPr/>
        </p:nvSpPr>
        <p:spPr>
          <a:xfrm>
            <a:off x="11876" y="1306287"/>
            <a:ext cx="3099460" cy="369332"/>
          </a:xfrm>
          <a:prstGeom prst="rect">
            <a:avLst/>
          </a:prstGeom>
          <a:solidFill>
            <a:schemeClr val="bg2">
              <a:lumMod val="50000"/>
            </a:schemeClr>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13787FA6-DAEC-7FB0-E40A-D6A65364A5A8}"/>
              </a:ext>
            </a:extLst>
          </p:cNvPr>
          <p:cNvSpPr txBox="1"/>
          <p:nvPr/>
        </p:nvSpPr>
        <p:spPr>
          <a:xfrm>
            <a:off x="3111336"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5527BF99-907C-BEB4-4481-8125FA8B83DB}"/>
              </a:ext>
            </a:extLst>
          </p:cNvPr>
          <p:cNvSpPr txBox="1"/>
          <p:nvPr/>
        </p:nvSpPr>
        <p:spPr>
          <a:xfrm>
            <a:off x="5343897" y="1292434"/>
            <a:ext cx="222068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BC273C81-94C2-FB19-8C90-72430097BEB0}"/>
              </a:ext>
            </a:extLst>
          </p:cNvPr>
          <p:cNvSpPr txBox="1"/>
          <p:nvPr/>
        </p:nvSpPr>
        <p:spPr>
          <a:xfrm>
            <a:off x="7548748" y="1292434"/>
            <a:ext cx="2355273"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Work on What Matters</a:t>
            </a:r>
          </a:p>
        </p:txBody>
      </p:sp>
      <p:sp>
        <p:nvSpPr>
          <p:cNvPr id="12" name="Content Placeholder 2">
            <a:extLst>
              <a:ext uri="{FF2B5EF4-FFF2-40B4-BE49-F238E27FC236}">
                <a16:creationId xmlns:a16="http://schemas.microsoft.com/office/drawing/2014/main" id="{65053405-7246-512C-718E-5A6306E2D88B}"/>
              </a:ext>
            </a:extLst>
          </p:cNvPr>
          <p:cNvSpPr>
            <a:spLocks noGrp="1"/>
          </p:cNvSpPr>
          <p:nvPr>
            <p:ph idx="1"/>
          </p:nvPr>
        </p:nvSpPr>
        <p:spPr>
          <a:xfrm>
            <a:off x="992580" y="2055813"/>
            <a:ext cx="10515600" cy="513815"/>
          </a:xfrm>
        </p:spPr>
        <p:txBody>
          <a:bodyPr>
            <a:normAutofit/>
          </a:bodyPr>
          <a:lstStyle/>
          <a:p>
            <a:pPr marL="0" indent="0">
              <a:buNone/>
            </a:pPr>
            <a:r>
              <a:rPr lang="en-GB" dirty="0"/>
              <a:t>Establish 1-2-1s with people important to your "getting things done”</a:t>
            </a:r>
          </a:p>
        </p:txBody>
      </p:sp>
      <p:sp>
        <p:nvSpPr>
          <p:cNvPr id="13" name="Content Placeholder 2">
            <a:extLst>
              <a:ext uri="{FF2B5EF4-FFF2-40B4-BE49-F238E27FC236}">
                <a16:creationId xmlns:a16="http://schemas.microsoft.com/office/drawing/2014/main" id="{4BA0715E-DF2D-E745-F29F-1C511748BFE1}"/>
              </a:ext>
            </a:extLst>
          </p:cNvPr>
          <p:cNvSpPr txBox="1">
            <a:spLocks/>
          </p:cNvSpPr>
          <p:nvPr/>
        </p:nvSpPr>
        <p:spPr>
          <a:xfrm>
            <a:off x="1561606" y="2643340"/>
            <a:ext cx="7309262"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 </a:t>
            </a:r>
            <a:r>
              <a:rPr lang="en-GB" sz="2400" dirty="0"/>
              <a:t>Exchange vision, purpose, goals</a:t>
            </a:r>
          </a:p>
          <a:p>
            <a:pPr marL="0" indent="0">
              <a:buNone/>
            </a:pPr>
            <a:endParaRPr lang="en-GB" sz="2400" dirty="0"/>
          </a:p>
          <a:p>
            <a:pPr marL="0" indent="0">
              <a:buNone/>
            </a:pPr>
            <a:endParaRPr lang="en-GB" sz="2400" dirty="0"/>
          </a:p>
        </p:txBody>
      </p:sp>
      <p:sp>
        <p:nvSpPr>
          <p:cNvPr id="14" name="Content Placeholder 2">
            <a:extLst>
              <a:ext uri="{FF2B5EF4-FFF2-40B4-BE49-F238E27FC236}">
                <a16:creationId xmlns:a16="http://schemas.microsoft.com/office/drawing/2014/main" id="{CC08474A-7B4D-8318-61A2-414E2289841A}"/>
              </a:ext>
            </a:extLst>
          </p:cNvPr>
          <p:cNvSpPr txBox="1">
            <a:spLocks/>
          </p:cNvSpPr>
          <p:nvPr/>
        </p:nvSpPr>
        <p:spPr>
          <a:xfrm>
            <a:off x="1561606" y="3230867"/>
            <a:ext cx="7309262"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 </a:t>
            </a:r>
            <a:r>
              <a:rPr lang="en-GB" sz="2400" dirty="0"/>
              <a:t>Affirm or negotiate trust</a:t>
            </a:r>
          </a:p>
          <a:p>
            <a:pPr marL="0" indent="0">
              <a:buNone/>
            </a:pPr>
            <a:endParaRPr lang="en-GB" sz="2400" dirty="0"/>
          </a:p>
          <a:p>
            <a:pPr marL="0" indent="0">
              <a:buNone/>
            </a:pPr>
            <a:endParaRPr lang="en-GB" sz="2400" dirty="0"/>
          </a:p>
        </p:txBody>
      </p:sp>
      <p:sp>
        <p:nvSpPr>
          <p:cNvPr id="15" name="Content Placeholder 2">
            <a:extLst>
              <a:ext uri="{FF2B5EF4-FFF2-40B4-BE49-F238E27FC236}">
                <a16:creationId xmlns:a16="http://schemas.microsoft.com/office/drawing/2014/main" id="{091AF206-170E-383D-EEE7-E01BAC2CB646}"/>
              </a:ext>
            </a:extLst>
          </p:cNvPr>
          <p:cNvSpPr txBox="1">
            <a:spLocks/>
          </p:cNvSpPr>
          <p:nvPr/>
        </p:nvSpPr>
        <p:spPr>
          <a:xfrm>
            <a:off x="1561606" y="3818394"/>
            <a:ext cx="7309262"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 </a:t>
            </a:r>
            <a:r>
              <a:rPr lang="en-GB" sz="2400" dirty="0"/>
              <a:t>Affirm or negotiate agreement</a:t>
            </a:r>
          </a:p>
          <a:p>
            <a:pPr marL="0" indent="0">
              <a:buNone/>
            </a:pPr>
            <a:endParaRPr lang="en-GB" sz="2400" dirty="0"/>
          </a:p>
          <a:p>
            <a:pPr marL="0" indent="0">
              <a:buNone/>
            </a:pPr>
            <a:endParaRPr lang="en-GB" sz="2400" dirty="0"/>
          </a:p>
        </p:txBody>
      </p:sp>
      <p:sp>
        <p:nvSpPr>
          <p:cNvPr id="17" name="TextBox 16">
            <a:extLst>
              <a:ext uri="{FF2B5EF4-FFF2-40B4-BE49-F238E27FC236}">
                <a16:creationId xmlns:a16="http://schemas.microsoft.com/office/drawing/2014/main" id="{B484DABF-04E3-D194-2493-C91C6255BAC4}"/>
              </a:ext>
            </a:extLst>
          </p:cNvPr>
          <p:cNvSpPr txBox="1"/>
          <p:nvPr/>
        </p:nvSpPr>
        <p:spPr>
          <a:xfrm>
            <a:off x="287050" y="6275870"/>
            <a:ext cx="3882986" cy="369332"/>
          </a:xfrm>
          <a:prstGeom prst="rect">
            <a:avLst/>
          </a:prstGeom>
          <a:noFill/>
        </p:spPr>
        <p:txBody>
          <a:bodyPr wrap="none" rtlCol="0">
            <a:spAutoFit/>
          </a:bodyPr>
          <a:lstStyle/>
          <a:p>
            <a:r>
              <a:rPr lang="en-GB" dirty="0"/>
              <a:t>Peter Block – The Empowered Manager</a:t>
            </a:r>
          </a:p>
        </p:txBody>
      </p:sp>
    </p:spTree>
    <p:extLst>
      <p:ext uri="{BB962C8B-B14F-4D97-AF65-F5344CB8AC3E}">
        <p14:creationId xmlns:p14="http://schemas.microsoft.com/office/powerpoint/2010/main" val="144651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p:bldP spid="14"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solidFill>
        </p:spPr>
        <p:txBody>
          <a:bodyPr/>
          <a:lstStyle/>
          <a:p>
            <a:r>
              <a:rPr lang="en-US" dirty="0">
                <a:solidFill>
                  <a:schemeClr val="bg1"/>
                </a:solidFill>
              </a:rPr>
              <a:t>Communicating</a:t>
            </a:r>
          </a:p>
        </p:txBody>
      </p:sp>
      <p:sp>
        <p:nvSpPr>
          <p:cNvPr id="4" name="Slide Number Placeholder 3"/>
          <p:cNvSpPr>
            <a:spLocks noGrp="1"/>
          </p:cNvSpPr>
          <p:nvPr>
            <p:ph type="sldNum" sz="quarter" idx="12"/>
          </p:nvPr>
        </p:nvSpPr>
        <p:spPr/>
        <p:txBody>
          <a:bodyPr/>
          <a:lstStyle/>
          <a:p>
            <a:fld id="{867D4A06-35AE-BD4A-84A9-613A26F3D41D}" type="slidenum">
              <a:rPr lang="en-US" smtClean="0"/>
              <a:pPr/>
              <a:t>27</a:t>
            </a:fld>
            <a:endParaRPr lang="en-US"/>
          </a:p>
        </p:txBody>
      </p:sp>
      <p:sp>
        <p:nvSpPr>
          <p:cNvPr id="6" name="TextBox 5">
            <a:extLst>
              <a:ext uri="{FF2B5EF4-FFF2-40B4-BE49-F238E27FC236}">
                <a16:creationId xmlns:a16="http://schemas.microsoft.com/office/drawing/2014/main" id="{474E0BF0-18C4-2346-6446-771DDB4B0014}"/>
              </a:ext>
            </a:extLst>
          </p:cNvPr>
          <p:cNvSpPr txBox="1"/>
          <p:nvPr/>
        </p:nvSpPr>
        <p:spPr>
          <a:xfrm>
            <a:off x="11876" y="1306287"/>
            <a:ext cx="3099460" cy="369332"/>
          </a:xfrm>
          <a:prstGeom prst="rect">
            <a:avLst/>
          </a:prstGeom>
          <a:solidFill>
            <a:schemeClr val="bg2">
              <a:lumMod val="50000"/>
            </a:schemeClr>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56FF17D8-3F53-4F39-BD4B-0164DC2004A1}"/>
              </a:ext>
            </a:extLst>
          </p:cNvPr>
          <p:cNvSpPr txBox="1"/>
          <p:nvPr/>
        </p:nvSpPr>
        <p:spPr>
          <a:xfrm>
            <a:off x="3111336"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814B0778-FC1E-FF27-27B8-5787C26B3FAD}"/>
              </a:ext>
            </a:extLst>
          </p:cNvPr>
          <p:cNvSpPr txBox="1"/>
          <p:nvPr/>
        </p:nvSpPr>
        <p:spPr>
          <a:xfrm>
            <a:off x="5343897" y="1292434"/>
            <a:ext cx="222068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039CC805-4265-123F-5C2E-61D19E9D2551}"/>
              </a:ext>
            </a:extLst>
          </p:cNvPr>
          <p:cNvSpPr txBox="1"/>
          <p:nvPr/>
        </p:nvSpPr>
        <p:spPr>
          <a:xfrm>
            <a:off x="7548748" y="1292434"/>
            <a:ext cx="2355273"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Work on What Matters</a:t>
            </a:r>
          </a:p>
        </p:txBody>
      </p:sp>
      <p:sp>
        <p:nvSpPr>
          <p:cNvPr id="10" name="Content Placeholder 2">
            <a:extLst>
              <a:ext uri="{FF2B5EF4-FFF2-40B4-BE49-F238E27FC236}">
                <a16:creationId xmlns:a16="http://schemas.microsoft.com/office/drawing/2014/main" id="{1962993F-5BBF-0133-E8D4-ECB01EDC0D02}"/>
              </a:ext>
            </a:extLst>
          </p:cNvPr>
          <p:cNvSpPr>
            <a:spLocks noGrp="1"/>
          </p:cNvSpPr>
          <p:nvPr>
            <p:ph idx="1"/>
          </p:nvPr>
        </p:nvSpPr>
        <p:spPr>
          <a:xfrm>
            <a:off x="993752" y="2125311"/>
            <a:ext cx="10515600" cy="513815"/>
          </a:xfrm>
        </p:spPr>
        <p:txBody>
          <a:bodyPr>
            <a:normAutofit/>
          </a:bodyPr>
          <a:lstStyle/>
          <a:p>
            <a:pPr marL="0" indent="0">
              <a:buNone/>
            </a:pPr>
            <a:r>
              <a:rPr lang="en-GB" dirty="0"/>
              <a:t>Narrative vs Decks</a:t>
            </a:r>
          </a:p>
          <a:p>
            <a:pPr marL="0" indent="0">
              <a:buNone/>
            </a:pPr>
            <a:endParaRPr lang="en-GB" dirty="0"/>
          </a:p>
        </p:txBody>
      </p:sp>
      <p:sp>
        <p:nvSpPr>
          <p:cNvPr id="11" name="Content Placeholder 2">
            <a:extLst>
              <a:ext uri="{FF2B5EF4-FFF2-40B4-BE49-F238E27FC236}">
                <a16:creationId xmlns:a16="http://schemas.microsoft.com/office/drawing/2014/main" id="{7DA2D7FC-648B-6197-F443-23C4461D9E22}"/>
              </a:ext>
            </a:extLst>
          </p:cNvPr>
          <p:cNvSpPr txBox="1">
            <a:spLocks/>
          </p:cNvSpPr>
          <p:nvPr/>
        </p:nvSpPr>
        <p:spPr>
          <a:xfrm>
            <a:off x="1550317" y="2663421"/>
            <a:ext cx="7309262"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 </a:t>
            </a:r>
            <a:r>
              <a:rPr lang="en-GB" sz="2400" dirty="0"/>
              <a:t>Presentation Skills vs Content</a:t>
            </a:r>
          </a:p>
          <a:p>
            <a:pPr marL="0" indent="0">
              <a:buNone/>
            </a:pPr>
            <a:endParaRPr lang="en-GB" sz="2400" dirty="0"/>
          </a:p>
          <a:p>
            <a:pPr marL="0" indent="0">
              <a:buNone/>
            </a:pPr>
            <a:endParaRPr lang="en-GB" sz="2400" dirty="0"/>
          </a:p>
        </p:txBody>
      </p:sp>
      <p:sp>
        <p:nvSpPr>
          <p:cNvPr id="12" name="Content Placeholder 2">
            <a:extLst>
              <a:ext uri="{FF2B5EF4-FFF2-40B4-BE49-F238E27FC236}">
                <a16:creationId xmlns:a16="http://schemas.microsoft.com/office/drawing/2014/main" id="{8F1D777C-6E32-5110-9978-BE7858048D3F}"/>
              </a:ext>
            </a:extLst>
          </p:cNvPr>
          <p:cNvSpPr txBox="1">
            <a:spLocks/>
          </p:cNvSpPr>
          <p:nvPr/>
        </p:nvSpPr>
        <p:spPr>
          <a:xfrm>
            <a:off x="1550317" y="3201531"/>
            <a:ext cx="9287016"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 </a:t>
            </a:r>
            <a:r>
              <a:rPr lang="en-GB" sz="2400" dirty="0"/>
              <a:t>Folks may be mis-aligned on what they took away from a deck</a:t>
            </a:r>
          </a:p>
          <a:p>
            <a:pPr marL="0" indent="0">
              <a:buNone/>
            </a:pPr>
            <a:endParaRPr lang="en-GB" sz="2400" dirty="0"/>
          </a:p>
          <a:p>
            <a:pPr marL="0" indent="0">
              <a:buNone/>
            </a:pPr>
            <a:endParaRPr lang="en-GB" sz="2400" dirty="0"/>
          </a:p>
        </p:txBody>
      </p:sp>
      <p:sp>
        <p:nvSpPr>
          <p:cNvPr id="13" name="Content Placeholder 2">
            <a:extLst>
              <a:ext uri="{FF2B5EF4-FFF2-40B4-BE49-F238E27FC236}">
                <a16:creationId xmlns:a16="http://schemas.microsoft.com/office/drawing/2014/main" id="{1178441F-CE73-3B85-5BA5-CE4C15ECC80E}"/>
              </a:ext>
            </a:extLst>
          </p:cNvPr>
          <p:cNvSpPr txBox="1">
            <a:spLocks/>
          </p:cNvSpPr>
          <p:nvPr/>
        </p:nvSpPr>
        <p:spPr>
          <a:xfrm>
            <a:off x="1550317" y="3739641"/>
            <a:ext cx="9287016"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 </a:t>
            </a:r>
            <a:r>
              <a:rPr lang="en-GB" sz="2400" dirty="0"/>
              <a:t>Narratives </a:t>
            </a:r>
            <a:r>
              <a:rPr lang="en-GB" sz="2400" i="1" dirty="0"/>
              <a:t>should</a:t>
            </a:r>
            <a:r>
              <a:rPr lang="en-GB" sz="2400" dirty="0"/>
              <a:t> still use visuals to support learning styles</a:t>
            </a:r>
          </a:p>
          <a:p>
            <a:pPr marL="0" indent="0">
              <a:buNone/>
            </a:pPr>
            <a:endParaRPr lang="en-GB" sz="2400" dirty="0"/>
          </a:p>
          <a:p>
            <a:pPr marL="0" indent="0">
              <a:buNone/>
            </a:pPr>
            <a:endParaRPr lang="en-GB" sz="2400" dirty="0"/>
          </a:p>
        </p:txBody>
      </p:sp>
      <p:sp>
        <p:nvSpPr>
          <p:cNvPr id="14" name="Content Placeholder 2">
            <a:extLst>
              <a:ext uri="{FF2B5EF4-FFF2-40B4-BE49-F238E27FC236}">
                <a16:creationId xmlns:a16="http://schemas.microsoft.com/office/drawing/2014/main" id="{B548AA0B-BF66-56EE-9FE9-49DFD7A0E09C}"/>
              </a:ext>
            </a:extLst>
          </p:cNvPr>
          <p:cNvSpPr txBox="1">
            <a:spLocks/>
          </p:cNvSpPr>
          <p:nvPr/>
        </p:nvSpPr>
        <p:spPr>
          <a:xfrm>
            <a:off x="1550317" y="4277751"/>
            <a:ext cx="7309262"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 </a:t>
            </a:r>
            <a:r>
              <a:rPr lang="en-GB" sz="2400" dirty="0"/>
              <a:t>Consider pre-reads</a:t>
            </a:r>
          </a:p>
          <a:p>
            <a:pPr marL="0" indent="0">
              <a:buNone/>
            </a:pPr>
            <a:endParaRPr lang="en-GB" sz="2400" dirty="0"/>
          </a:p>
          <a:p>
            <a:pPr marL="0" indent="0">
              <a:buNone/>
            </a:pPr>
            <a:endParaRPr lang="en-GB" sz="2400" dirty="0"/>
          </a:p>
        </p:txBody>
      </p:sp>
      <p:sp>
        <p:nvSpPr>
          <p:cNvPr id="15" name="Content Placeholder 2">
            <a:extLst>
              <a:ext uri="{FF2B5EF4-FFF2-40B4-BE49-F238E27FC236}">
                <a16:creationId xmlns:a16="http://schemas.microsoft.com/office/drawing/2014/main" id="{6DC94C7B-894D-6292-AB43-979C1AFD6A6E}"/>
              </a:ext>
            </a:extLst>
          </p:cNvPr>
          <p:cNvSpPr txBox="1">
            <a:spLocks/>
          </p:cNvSpPr>
          <p:nvPr/>
        </p:nvSpPr>
        <p:spPr>
          <a:xfrm>
            <a:off x="993752" y="4815861"/>
            <a:ext cx="10515600"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Be Iterative and Incremental</a:t>
            </a:r>
          </a:p>
          <a:p>
            <a:pPr marL="0" indent="0">
              <a:buFont typeface="Arial" panose="020B0604020202020204" pitchFamily="34" charset="0"/>
              <a:buNone/>
            </a:pPr>
            <a:endParaRPr lang="en-GB" dirty="0"/>
          </a:p>
        </p:txBody>
      </p:sp>
      <p:sp>
        <p:nvSpPr>
          <p:cNvPr id="16" name="Content Placeholder 2">
            <a:extLst>
              <a:ext uri="{FF2B5EF4-FFF2-40B4-BE49-F238E27FC236}">
                <a16:creationId xmlns:a16="http://schemas.microsoft.com/office/drawing/2014/main" id="{A7956A28-7B95-EB3F-8D79-F9D1196FF16D}"/>
              </a:ext>
            </a:extLst>
          </p:cNvPr>
          <p:cNvSpPr txBox="1">
            <a:spLocks/>
          </p:cNvSpPr>
          <p:nvPr/>
        </p:nvSpPr>
        <p:spPr>
          <a:xfrm>
            <a:off x="1561605" y="5353971"/>
            <a:ext cx="7774305" cy="51381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 </a:t>
            </a:r>
            <a:r>
              <a:rPr lang="en-GB" sz="2600" dirty="0"/>
              <a:t>Start: Simple message, smaller audience, faster feedback</a:t>
            </a:r>
          </a:p>
          <a:p>
            <a:pPr marL="0" indent="0">
              <a:buNone/>
            </a:pPr>
            <a:endParaRPr lang="en-GB" sz="2400" dirty="0"/>
          </a:p>
          <a:p>
            <a:pPr marL="0" indent="0">
              <a:buNone/>
            </a:pPr>
            <a:endParaRPr lang="en-GB" sz="2400" dirty="0"/>
          </a:p>
        </p:txBody>
      </p:sp>
      <p:sp>
        <p:nvSpPr>
          <p:cNvPr id="17" name="Content Placeholder 2">
            <a:extLst>
              <a:ext uri="{FF2B5EF4-FFF2-40B4-BE49-F238E27FC236}">
                <a16:creationId xmlns:a16="http://schemas.microsoft.com/office/drawing/2014/main" id="{5ACDFF19-1E82-F35B-6279-270FACE98456}"/>
              </a:ext>
            </a:extLst>
          </p:cNvPr>
          <p:cNvSpPr txBox="1">
            <a:spLocks/>
          </p:cNvSpPr>
          <p:nvPr/>
        </p:nvSpPr>
        <p:spPr>
          <a:xfrm>
            <a:off x="1535252" y="5892079"/>
            <a:ext cx="7631325" cy="51381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End: Detailed message, wider audience, slower feedback</a:t>
            </a:r>
          </a:p>
          <a:p>
            <a:pPr marL="0" indent="0">
              <a:buNone/>
            </a:pPr>
            <a:endParaRPr lang="en-GB" sz="2400" dirty="0"/>
          </a:p>
          <a:p>
            <a:pPr marL="0" indent="0">
              <a:buNone/>
            </a:pPr>
            <a:endParaRPr lang="en-GB" sz="2400" dirty="0"/>
          </a:p>
        </p:txBody>
      </p:sp>
    </p:spTree>
    <p:extLst>
      <p:ext uri="{BB962C8B-B14F-4D97-AF65-F5344CB8AC3E}">
        <p14:creationId xmlns:p14="http://schemas.microsoft.com/office/powerpoint/2010/main" val="362671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P spid="12" grpId="0"/>
      <p:bldP spid="13" grpId="0"/>
      <p:bldP spid="14" grpId="0"/>
      <p:bldP spid="15" grpId="0" build="p"/>
      <p:bldP spid="16"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solidFill>
        </p:spPr>
        <p:txBody>
          <a:bodyPr/>
          <a:lstStyle/>
          <a:p>
            <a:r>
              <a:rPr lang="en-US" dirty="0">
                <a:solidFill>
                  <a:schemeClr val="bg1"/>
                </a:solidFill>
              </a:rPr>
              <a:t>Becoming Influential</a:t>
            </a:r>
          </a:p>
        </p:txBody>
      </p:sp>
      <p:sp>
        <p:nvSpPr>
          <p:cNvPr id="4" name="Slide Number Placeholder 3"/>
          <p:cNvSpPr>
            <a:spLocks noGrp="1"/>
          </p:cNvSpPr>
          <p:nvPr>
            <p:ph type="sldNum" sz="quarter" idx="12"/>
          </p:nvPr>
        </p:nvSpPr>
        <p:spPr/>
        <p:txBody>
          <a:bodyPr/>
          <a:lstStyle/>
          <a:p>
            <a:fld id="{867D4A06-35AE-BD4A-84A9-613A26F3D41D}" type="slidenum">
              <a:rPr lang="en-US" smtClean="0"/>
              <a:pPr/>
              <a:t>28</a:t>
            </a:fld>
            <a:endParaRPr lang="en-US"/>
          </a:p>
        </p:txBody>
      </p:sp>
      <p:sp>
        <p:nvSpPr>
          <p:cNvPr id="6" name="TextBox 5">
            <a:extLst>
              <a:ext uri="{FF2B5EF4-FFF2-40B4-BE49-F238E27FC236}">
                <a16:creationId xmlns:a16="http://schemas.microsoft.com/office/drawing/2014/main" id="{BF37F22E-8A24-6DE9-6409-3C4CF5CE72CD}"/>
              </a:ext>
            </a:extLst>
          </p:cNvPr>
          <p:cNvSpPr txBox="1"/>
          <p:nvPr/>
        </p:nvSpPr>
        <p:spPr>
          <a:xfrm>
            <a:off x="11876" y="1306287"/>
            <a:ext cx="3099460" cy="369332"/>
          </a:xfrm>
          <a:prstGeom prst="rect">
            <a:avLst/>
          </a:prstGeom>
          <a:solidFill>
            <a:schemeClr val="bg2">
              <a:lumMod val="50000"/>
            </a:schemeClr>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00CE3A72-0D93-77DF-35ED-7A661D2FE19E}"/>
              </a:ext>
            </a:extLst>
          </p:cNvPr>
          <p:cNvSpPr txBox="1"/>
          <p:nvPr/>
        </p:nvSpPr>
        <p:spPr>
          <a:xfrm>
            <a:off x="3111336"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32F71DA2-F4E2-3578-2D5C-AE8C43ACD71B}"/>
              </a:ext>
            </a:extLst>
          </p:cNvPr>
          <p:cNvSpPr txBox="1"/>
          <p:nvPr/>
        </p:nvSpPr>
        <p:spPr>
          <a:xfrm>
            <a:off x="5343897" y="1292434"/>
            <a:ext cx="222068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9F78456A-9ED5-618B-6EFE-4F949F420226}"/>
              </a:ext>
            </a:extLst>
          </p:cNvPr>
          <p:cNvSpPr txBox="1"/>
          <p:nvPr/>
        </p:nvSpPr>
        <p:spPr>
          <a:xfrm>
            <a:off x="7548748" y="1292434"/>
            <a:ext cx="2355273"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Work on What Matters</a:t>
            </a:r>
          </a:p>
        </p:txBody>
      </p:sp>
      <p:sp>
        <p:nvSpPr>
          <p:cNvPr id="12" name="Content Placeholder 2">
            <a:extLst>
              <a:ext uri="{FF2B5EF4-FFF2-40B4-BE49-F238E27FC236}">
                <a16:creationId xmlns:a16="http://schemas.microsoft.com/office/drawing/2014/main" id="{E0896B0A-0625-FDF3-9D8D-FDC3663AD22F}"/>
              </a:ext>
            </a:extLst>
          </p:cNvPr>
          <p:cNvSpPr>
            <a:spLocks noGrp="1"/>
          </p:cNvSpPr>
          <p:nvPr>
            <p:ph idx="1"/>
          </p:nvPr>
        </p:nvSpPr>
        <p:spPr>
          <a:xfrm>
            <a:off x="980704" y="1944569"/>
            <a:ext cx="10515600" cy="513815"/>
          </a:xfrm>
        </p:spPr>
        <p:txBody>
          <a:bodyPr>
            <a:normAutofit/>
          </a:bodyPr>
          <a:lstStyle/>
          <a:p>
            <a:pPr marL="0" indent="0">
              <a:buNone/>
            </a:pPr>
            <a:r>
              <a:rPr lang="en-GB" dirty="0"/>
              <a:t>Visibility</a:t>
            </a:r>
          </a:p>
        </p:txBody>
      </p:sp>
      <p:sp>
        <p:nvSpPr>
          <p:cNvPr id="13" name="Content Placeholder 2">
            <a:extLst>
              <a:ext uri="{FF2B5EF4-FFF2-40B4-BE49-F238E27FC236}">
                <a16:creationId xmlns:a16="http://schemas.microsoft.com/office/drawing/2014/main" id="{D9626B59-CCB8-E732-5A32-02CFA1BA593B}"/>
              </a:ext>
            </a:extLst>
          </p:cNvPr>
          <p:cNvSpPr txBox="1">
            <a:spLocks/>
          </p:cNvSpPr>
          <p:nvPr/>
        </p:nvSpPr>
        <p:spPr>
          <a:xfrm>
            <a:off x="1405246" y="2454635"/>
            <a:ext cx="10091058"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Speaking: [Internal] Brown Bags, Training [External] UGs, Conferences</a:t>
            </a:r>
          </a:p>
          <a:p>
            <a:pPr marL="0" indent="0">
              <a:buNone/>
            </a:pPr>
            <a:endParaRPr lang="en-GB" sz="2400" dirty="0"/>
          </a:p>
        </p:txBody>
      </p:sp>
      <p:sp>
        <p:nvSpPr>
          <p:cNvPr id="14" name="Content Placeholder 2">
            <a:extLst>
              <a:ext uri="{FF2B5EF4-FFF2-40B4-BE49-F238E27FC236}">
                <a16:creationId xmlns:a16="http://schemas.microsoft.com/office/drawing/2014/main" id="{561AB0B8-4540-649D-A9A4-82DE36D8C4D3}"/>
              </a:ext>
            </a:extLst>
          </p:cNvPr>
          <p:cNvSpPr txBox="1">
            <a:spLocks/>
          </p:cNvSpPr>
          <p:nvPr/>
        </p:nvSpPr>
        <p:spPr>
          <a:xfrm>
            <a:off x="1405246" y="2964701"/>
            <a:ext cx="10091058"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Blogging/YouTube (including micro-blogging)</a:t>
            </a:r>
            <a:endParaRPr lang="en-GB" sz="2400" dirty="0"/>
          </a:p>
        </p:txBody>
      </p:sp>
      <p:sp>
        <p:nvSpPr>
          <p:cNvPr id="15" name="Content Placeholder 2">
            <a:extLst>
              <a:ext uri="{FF2B5EF4-FFF2-40B4-BE49-F238E27FC236}">
                <a16:creationId xmlns:a16="http://schemas.microsoft.com/office/drawing/2014/main" id="{99B0588F-C15D-6B0A-63B0-8ED6D46250F5}"/>
              </a:ext>
            </a:extLst>
          </p:cNvPr>
          <p:cNvSpPr txBox="1">
            <a:spLocks/>
          </p:cNvSpPr>
          <p:nvPr/>
        </p:nvSpPr>
        <p:spPr>
          <a:xfrm>
            <a:off x="1396834" y="3474767"/>
            <a:ext cx="10091058"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Internal Mentoring and Training</a:t>
            </a:r>
            <a:endParaRPr lang="en-GB" sz="2400" dirty="0"/>
          </a:p>
        </p:txBody>
      </p:sp>
      <p:sp>
        <p:nvSpPr>
          <p:cNvPr id="16" name="Content Placeholder 2">
            <a:extLst>
              <a:ext uri="{FF2B5EF4-FFF2-40B4-BE49-F238E27FC236}">
                <a16:creationId xmlns:a16="http://schemas.microsoft.com/office/drawing/2014/main" id="{FC0A987E-E35D-4655-2DC0-B92830654A90}"/>
              </a:ext>
            </a:extLst>
          </p:cNvPr>
          <p:cNvSpPr txBox="1">
            <a:spLocks/>
          </p:cNvSpPr>
          <p:nvPr/>
        </p:nvSpPr>
        <p:spPr>
          <a:xfrm>
            <a:off x="1085602" y="3984833"/>
            <a:ext cx="10515600"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Networking</a:t>
            </a:r>
          </a:p>
        </p:txBody>
      </p:sp>
      <p:sp>
        <p:nvSpPr>
          <p:cNvPr id="17" name="Content Placeholder 2">
            <a:extLst>
              <a:ext uri="{FF2B5EF4-FFF2-40B4-BE49-F238E27FC236}">
                <a16:creationId xmlns:a16="http://schemas.microsoft.com/office/drawing/2014/main" id="{39B15A44-6427-59B7-C213-8520A4A2DBA3}"/>
              </a:ext>
            </a:extLst>
          </p:cNvPr>
          <p:cNvSpPr txBox="1">
            <a:spLocks/>
          </p:cNvSpPr>
          <p:nvPr/>
        </p:nvSpPr>
        <p:spPr>
          <a:xfrm>
            <a:off x="1510144" y="4494899"/>
            <a:ext cx="10091058"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Attend Contact Points: Stand-ups, guild meetings, AAF, All Hands</a:t>
            </a:r>
          </a:p>
          <a:p>
            <a:pPr marL="0" indent="0">
              <a:buNone/>
            </a:pPr>
            <a:endParaRPr lang="en-GB" sz="2400" dirty="0"/>
          </a:p>
        </p:txBody>
      </p:sp>
      <p:sp>
        <p:nvSpPr>
          <p:cNvPr id="18" name="Content Placeholder 2">
            <a:extLst>
              <a:ext uri="{FF2B5EF4-FFF2-40B4-BE49-F238E27FC236}">
                <a16:creationId xmlns:a16="http://schemas.microsoft.com/office/drawing/2014/main" id="{C2204E73-4AEB-E328-17FF-219929D19FE5}"/>
              </a:ext>
            </a:extLst>
          </p:cNvPr>
          <p:cNvSpPr txBox="1">
            <a:spLocks/>
          </p:cNvSpPr>
          <p:nvPr/>
        </p:nvSpPr>
        <p:spPr>
          <a:xfrm>
            <a:off x="1549730" y="5004965"/>
            <a:ext cx="10091058"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- 1-2-1 with key stakeholders</a:t>
            </a:r>
          </a:p>
          <a:p>
            <a:pPr marL="0" indent="0">
              <a:buNone/>
            </a:pPr>
            <a:endParaRPr lang="en-GB" sz="2400" dirty="0"/>
          </a:p>
        </p:txBody>
      </p:sp>
      <p:sp>
        <p:nvSpPr>
          <p:cNvPr id="19" name="Content Placeholder 2">
            <a:extLst>
              <a:ext uri="{FF2B5EF4-FFF2-40B4-BE49-F238E27FC236}">
                <a16:creationId xmlns:a16="http://schemas.microsoft.com/office/drawing/2014/main" id="{35DFE7DB-1798-1537-2CCC-D6D11A38A27B}"/>
              </a:ext>
            </a:extLst>
          </p:cNvPr>
          <p:cNvSpPr txBox="1">
            <a:spLocks/>
          </p:cNvSpPr>
          <p:nvPr/>
        </p:nvSpPr>
        <p:spPr>
          <a:xfrm>
            <a:off x="2200894" y="5515031"/>
            <a:ext cx="3119251"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Create Allies </a:t>
            </a:r>
          </a:p>
          <a:p>
            <a:pPr marL="0" indent="0">
              <a:buNone/>
            </a:pPr>
            <a:endParaRPr lang="en-GB" sz="2400" dirty="0"/>
          </a:p>
        </p:txBody>
      </p:sp>
      <p:sp>
        <p:nvSpPr>
          <p:cNvPr id="20" name="Content Placeholder 2">
            <a:extLst>
              <a:ext uri="{FF2B5EF4-FFF2-40B4-BE49-F238E27FC236}">
                <a16:creationId xmlns:a16="http://schemas.microsoft.com/office/drawing/2014/main" id="{97CA5FE6-1838-A7D8-0818-B8C0484AE3C3}"/>
              </a:ext>
            </a:extLst>
          </p:cNvPr>
          <p:cNvSpPr txBox="1">
            <a:spLocks/>
          </p:cNvSpPr>
          <p:nvPr/>
        </p:nvSpPr>
        <p:spPr>
          <a:xfrm>
            <a:off x="2200893" y="6025097"/>
            <a:ext cx="3119251"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Uncover Problems </a:t>
            </a:r>
          </a:p>
          <a:p>
            <a:pPr marL="0" indent="0">
              <a:buNone/>
            </a:pPr>
            <a:endParaRPr lang="en-GB" sz="2400" dirty="0"/>
          </a:p>
        </p:txBody>
      </p:sp>
    </p:spTree>
    <p:extLst>
      <p:ext uri="{BB962C8B-B14F-4D97-AF65-F5344CB8AC3E}">
        <p14:creationId xmlns:p14="http://schemas.microsoft.com/office/powerpoint/2010/main" val="108452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p:bldP spid="14" grpId="0"/>
      <p:bldP spid="15" grpId="0"/>
      <p:bldP spid="16" grpId="0" build="p"/>
      <p:bldP spid="17" grpId="0"/>
      <p:bldP spid="18" grpId="0"/>
      <p:bldP spid="19" grpId="0"/>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solidFill>
        </p:spPr>
        <p:txBody>
          <a:bodyPr/>
          <a:lstStyle/>
          <a:p>
            <a:r>
              <a:rPr lang="en-US" dirty="0">
                <a:solidFill>
                  <a:schemeClr val="bg1"/>
                </a:solidFill>
              </a:rPr>
              <a:t>Technical</a:t>
            </a:r>
            <a:r>
              <a:rPr lang="en-US" dirty="0"/>
              <a:t> </a:t>
            </a:r>
            <a:r>
              <a:rPr lang="en-US" dirty="0">
                <a:solidFill>
                  <a:schemeClr val="bg1"/>
                </a:solidFill>
              </a:rPr>
              <a:t>Direction</a:t>
            </a:r>
          </a:p>
        </p:txBody>
      </p:sp>
      <p:sp>
        <p:nvSpPr>
          <p:cNvPr id="4" name="Slide Number Placeholder 3"/>
          <p:cNvSpPr>
            <a:spLocks noGrp="1"/>
          </p:cNvSpPr>
          <p:nvPr>
            <p:ph type="sldNum" sz="quarter" idx="12"/>
          </p:nvPr>
        </p:nvSpPr>
        <p:spPr/>
        <p:txBody>
          <a:bodyPr/>
          <a:lstStyle/>
          <a:p>
            <a:fld id="{867D4A06-35AE-BD4A-84A9-613A26F3D41D}" type="slidenum">
              <a:rPr lang="en-US" smtClean="0"/>
              <a:pPr/>
              <a:t>29</a:t>
            </a:fld>
            <a:endParaRPr lang="en-US"/>
          </a:p>
        </p:txBody>
      </p:sp>
      <p:sp>
        <p:nvSpPr>
          <p:cNvPr id="6" name="TextBox 5">
            <a:extLst>
              <a:ext uri="{FF2B5EF4-FFF2-40B4-BE49-F238E27FC236}">
                <a16:creationId xmlns:a16="http://schemas.microsoft.com/office/drawing/2014/main" id="{5ECF6E0A-2610-4AE9-A0D1-541A2F24D59A}"/>
              </a:ext>
            </a:extLst>
          </p:cNvPr>
          <p:cNvSpPr txBox="1"/>
          <p:nvPr/>
        </p:nvSpPr>
        <p:spPr>
          <a:xfrm>
            <a:off x="11876" y="1306287"/>
            <a:ext cx="3099460" cy="369332"/>
          </a:xfrm>
          <a:prstGeom prst="rect">
            <a:avLst/>
          </a:prstGeom>
          <a:solidFill>
            <a:schemeClr val="bg2">
              <a:lumMod val="50000"/>
            </a:schemeClr>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038D14FE-D91A-51DE-31A0-728F197DBD81}"/>
              </a:ext>
            </a:extLst>
          </p:cNvPr>
          <p:cNvSpPr txBox="1"/>
          <p:nvPr/>
        </p:nvSpPr>
        <p:spPr>
          <a:xfrm>
            <a:off x="3111336"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26903841-397F-8630-A4B8-B8DA029B2CE7}"/>
              </a:ext>
            </a:extLst>
          </p:cNvPr>
          <p:cNvSpPr txBox="1"/>
          <p:nvPr/>
        </p:nvSpPr>
        <p:spPr>
          <a:xfrm>
            <a:off x="5343897" y="1292434"/>
            <a:ext cx="222068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AB96C3A4-9211-0E31-11B6-D1728C22780E}"/>
              </a:ext>
            </a:extLst>
          </p:cNvPr>
          <p:cNvSpPr txBox="1"/>
          <p:nvPr/>
        </p:nvSpPr>
        <p:spPr>
          <a:xfrm>
            <a:off x="7548748" y="1292434"/>
            <a:ext cx="2355273"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Work on What Matters</a:t>
            </a:r>
          </a:p>
        </p:txBody>
      </p:sp>
      <p:sp>
        <p:nvSpPr>
          <p:cNvPr id="10" name="Content Placeholder 2">
            <a:extLst>
              <a:ext uri="{FF2B5EF4-FFF2-40B4-BE49-F238E27FC236}">
                <a16:creationId xmlns:a16="http://schemas.microsoft.com/office/drawing/2014/main" id="{3C9279B9-3720-2CCD-A809-08C0342BCDD8}"/>
              </a:ext>
            </a:extLst>
          </p:cNvPr>
          <p:cNvSpPr>
            <a:spLocks noGrp="1"/>
          </p:cNvSpPr>
          <p:nvPr>
            <p:ph idx="1"/>
          </p:nvPr>
        </p:nvSpPr>
        <p:spPr>
          <a:xfrm>
            <a:off x="980704" y="1944569"/>
            <a:ext cx="10515600" cy="513815"/>
          </a:xfrm>
        </p:spPr>
        <p:txBody>
          <a:bodyPr>
            <a:normAutofit/>
          </a:bodyPr>
          <a:lstStyle/>
          <a:p>
            <a:pPr marL="0" indent="0">
              <a:buNone/>
            </a:pPr>
            <a:r>
              <a:rPr lang="en-GB" dirty="0"/>
              <a:t>You Set Technical Direction</a:t>
            </a:r>
          </a:p>
        </p:txBody>
      </p:sp>
      <p:sp>
        <p:nvSpPr>
          <p:cNvPr id="11" name="Content Placeholder 2">
            <a:extLst>
              <a:ext uri="{FF2B5EF4-FFF2-40B4-BE49-F238E27FC236}">
                <a16:creationId xmlns:a16="http://schemas.microsoft.com/office/drawing/2014/main" id="{A401DB53-3889-B3FE-4BC9-EE2979CA4781}"/>
              </a:ext>
            </a:extLst>
          </p:cNvPr>
          <p:cNvSpPr txBox="1">
            <a:spLocks/>
          </p:cNvSpPr>
          <p:nvPr/>
        </p:nvSpPr>
        <p:spPr>
          <a:xfrm>
            <a:off x="1405246" y="2474841"/>
            <a:ext cx="10091058"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Collaborate: Guilds, AAF, Working Groups, SMEs, Stakeholders</a:t>
            </a:r>
          </a:p>
          <a:p>
            <a:pPr marL="0" indent="0">
              <a:buNone/>
            </a:pPr>
            <a:endParaRPr lang="en-GB" sz="2400" dirty="0"/>
          </a:p>
        </p:txBody>
      </p:sp>
      <p:sp>
        <p:nvSpPr>
          <p:cNvPr id="12" name="Content Placeholder 2">
            <a:extLst>
              <a:ext uri="{FF2B5EF4-FFF2-40B4-BE49-F238E27FC236}">
                <a16:creationId xmlns:a16="http://schemas.microsoft.com/office/drawing/2014/main" id="{ECE13FC4-CA9B-62AD-9264-D2A2AE4B4757}"/>
              </a:ext>
            </a:extLst>
          </p:cNvPr>
          <p:cNvSpPr txBox="1">
            <a:spLocks/>
          </p:cNvSpPr>
          <p:nvPr/>
        </p:nvSpPr>
        <p:spPr>
          <a:xfrm>
            <a:off x="1405246" y="3005113"/>
            <a:ext cx="10091058"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Establish Principles</a:t>
            </a:r>
          </a:p>
          <a:p>
            <a:pPr marL="0" indent="0">
              <a:buNone/>
            </a:pPr>
            <a:endParaRPr lang="en-GB" sz="2400" dirty="0"/>
          </a:p>
        </p:txBody>
      </p:sp>
      <p:sp>
        <p:nvSpPr>
          <p:cNvPr id="13" name="Content Placeholder 2">
            <a:extLst>
              <a:ext uri="{FF2B5EF4-FFF2-40B4-BE49-F238E27FC236}">
                <a16:creationId xmlns:a16="http://schemas.microsoft.com/office/drawing/2014/main" id="{4FFA34D7-0AFE-8754-B2B5-80951108CE3E}"/>
              </a:ext>
            </a:extLst>
          </p:cNvPr>
          <p:cNvSpPr txBox="1">
            <a:spLocks/>
          </p:cNvSpPr>
          <p:nvPr/>
        </p:nvSpPr>
        <p:spPr>
          <a:xfrm>
            <a:off x="1405246" y="3535384"/>
            <a:ext cx="10091058"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Encourage Practices</a:t>
            </a:r>
          </a:p>
          <a:p>
            <a:pPr marL="0" indent="0">
              <a:buNone/>
            </a:pPr>
            <a:endParaRPr lang="en-GB" sz="2400" dirty="0"/>
          </a:p>
        </p:txBody>
      </p:sp>
    </p:spTree>
    <p:extLst>
      <p:ext uri="{BB962C8B-B14F-4D97-AF65-F5344CB8AC3E}">
        <p14:creationId xmlns:p14="http://schemas.microsoft.com/office/powerpoint/2010/main" val="97341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Staff Plus History</a:t>
            </a:r>
          </a:p>
        </p:txBody>
      </p:sp>
      <p:sp>
        <p:nvSpPr>
          <p:cNvPr id="3" name="Content Placeholder 2"/>
          <p:cNvSpPr>
            <a:spLocks noGrp="1"/>
          </p:cNvSpPr>
          <p:nvPr>
            <p:ph idx="1"/>
          </p:nvPr>
        </p:nvSpPr>
        <p:spPr>
          <a:xfrm>
            <a:off x="838200" y="2424339"/>
            <a:ext cx="10515600" cy="2895806"/>
          </a:xfrm>
        </p:spPr>
        <p:txBody>
          <a:bodyPr>
            <a:normAutofit lnSpcReduction="10000"/>
          </a:bodyPr>
          <a:lstStyle/>
          <a:p>
            <a:r>
              <a:rPr lang="en-GB" dirty="0">
                <a:solidFill>
                  <a:schemeClr val="bg1"/>
                </a:solidFill>
              </a:rPr>
              <a:t>Been doing Staff Plus roles since 2004</a:t>
            </a:r>
          </a:p>
          <a:p>
            <a:pPr lvl="1"/>
            <a:r>
              <a:rPr lang="en-GB" dirty="0">
                <a:solidFill>
                  <a:schemeClr val="bg1"/>
                </a:solidFill>
              </a:rPr>
              <a:t>We has different names</a:t>
            </a:r>
          </a:p>
          <a:p>
            <a:pPr lvl="2"/>
            <a:r>
              <a:rPr lang="en-GB" dirty="0">
                <a:solidFill>
                  <a:schemeClr val="bg1"/>
                </a:solidFill>
              </a:rPr>
              <a:t>Lead, Architect…</a:t>
            </a:r>
          </a:p>
          <a:p>
            <a:pPr lvl="2"/>
            <a:r>
              <a:rPr lang="en-GB" dirty="0">
                <a:solidFill>
                  <a:schemeClr val="bg1"/>
                </a:solidFill>
              </a:rPr>
              <a:t>But the roles were the same as those we now cluster under Staff Plus</a:t>
            </a:r>
          </a:p>
          <a:p>
            <a:pPr lvl="2"/>
            <a:r>
              <a:rPr lang="en-GB" dirty="0">
                <a:solidFill>
                  <a:schemeClr val="bg1"/>
                </a:solidFill>
              </a:rPr>
              <a:t>(Old roles such as Technical Authority (TA) are also Staff Plus)</a:t>
            </a:r>
          </a:p>
          <a:p>
            <a:pPr lvl="1"/>
            <a:r>
              <a:rPr lang="en-GB" dirty="0">
                <a:solidFill>
                  <a:schemeClr val="bg1"/>
                </a:solidFill>
              </a:rPr>
              <a:t>Principal (Senior) since 2019 </a:t>
            </a:r>
          </a:p>
          <a:p>
            <a:pPr lvl="1"/>
            <a:r>
              <a:rPr lang="en-US" dirty="0">
                <a:solidFill>
                  <a:schemeClr val="bg1"/>
                </a:solidFill>
              </a:rPr>
              <a:t>Been various archetypes (see later)</a:t>
            </a:r>
          </a:p>
          <a:p>
            <a:pPr lvl="1"/>
            <a:r>
              <a:rPr lang="en-US" dirty="0">
                <a:solidFill>
                  <a:schemeClr val="bg1"/>
                </a:solidFill>
              </a:rPr>
              <a:t>Sometimes had line management responsibilities</a:t>
            </a:r>
          </a:p>
          <a:p>
            <a:endParaRPr lang="en-US" dirty="0"/>
          </a:p>
        </p:txBody>
      </p:sp>
      <p:sp>
        <p:nvSpPr>
          <p:cNvPr id="6" name="Slide Number Placeholder 5">
            <a:extLst>
              <a:ext uri="{FF2B5EF4-FFF2-40B4-BE49-F238E27FC236}">
                <a16:creationId xmlns:a16="http://schemas.microsoft.com/office/drawing/2014/main" id="{835A5D2C-CEA0-4741-9960-699E8F2A25B6}"/>
              </a:ext>
            </a:extLst>
          </p:cNvPr>
          <p:cNvSpPr>
            <a:spLocks noGrp="1"/>
          </p:cNvSpPr>
          <p:nvPr>
            <p:ph type="sldNum" sz="quarter" idx="12"/>
          </p:nvPr>
        </p:nvSpPr>
        <p:spPr/>
        <p:txBody>
          <a:bodyPr/>
          <a:lstStyle/>
          <a:p>
            <a:fld id="{B9A0A49B-320C-1A4F-B83C-2E5340668522}" type="slidenum">
              <a:rPr lang="en-US" smtClean="0"/>
              <a:t>3</a:t>
            </a:fld>
            <a:endParaRPr lang="en-US"/>
          </a:p>
        </p:txBody>
      </p:sp>
    </p:spTree>
    <p:extLst>
      <p:ext uri="{BB962C8B-B14F-4D97-AF65-F5344CB8AC3E}">
        <p14:creationId xmlns:p14="http://schemas.microsoft.com/office/powerpoint/2010/main" val="1766612168"/>
      </p:ext>
    </p:extLst>
  </p:cSld>
  <p:clrMapOvr>
    <a:masterClrMapping/>
  </p:clrMapOvr>
  <mc:AlternateContent xmlns:mc="http://schemas.openxmlformats.org/markup-compatibility/2006" xmlns:p14="http://schemas.microsoft.com/office/powerpoint/2010/main">
    <mc:Choice Requires="p14">
      <p:transition spd="slow" p14:dur="2000" advTm="29606"/>
    </mc:Choice>
    <mc:Fallback xmlns="">
      <p:transition spd="slow" advTm="2960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solidFill>
        </p:spPr>
        <p:txBody>
          <a:bodyPr/>
          <a:lstStyle/>
          <a:p>
            <a:r>
              <a:rPr lang="en-GB" dirty="0">
                <a:solidFill>
                  <a:schemeClr val="bg1"/>
                </a:solidFill>
              </a:rPr>
              <a:t>“You Set the Tone”</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867D4A06-35AE-BD4A-84A9-613A26F3D41D}" type="slidenum">
              <a:rPr lang="en-US" smtClean="0"/>
              <a:pPr/>
              <a:t>30</a:t>
            </a:fld>
            <a:endParaRPr lang="en-US"/>
          </a:p>
        </p:txBody>
      </p:sp>
      <p:sp>
        <p:nvSpPr>
          <p:cNvPr id="6" name="TextBox 5">
            <a:extLst>
              <a:ext uri="{FF2B5EF4-FFF2-40B4-BE49-F238E27FC236}">
                <a16:creationId xmlns:a16="http://schemas.microsoft.com/office/drawing/2014/main" id="{B6EEF259-973E-FBE8-90E9-B837309994AA}"/>
              </a:ext>
            </a:extLst>
          </p:cNvPr>
          <p:cNvSpPr txBox="1"/>
          <p:nvPr/>
        </p:nvSpPr>
        <p:spPr>
          <a:xfrm>
            <a:off x="11876" y="1306287"/>
            <a:ext cx="3099460" cy="369332"/>
          </a:xfrm>
          <a:prstGeom prst="rect">
            <a:avLst/>
          </a:prstGeom>
          <a:solidFill>
            <a:schemeClr val="bg2">
              <a:lumMod val="50000"/>
            </a:schemeClr>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0E60269C-D0DE-6361-E0F3-BB088070FD9F}"/>
              </a:ext>
            </a:extLst>
          </p:cNvPr>
          <p:cNvSpPr txBox="1"/>
          <p:nvPr/>
        </p:nvSpPr>
        <p:spPr>
          <a:xfrm>
            <a:off x="3111336"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42E06CC1-321A-9901-4B40-D76D4E066C1F}"/>
              </a:ext>
            </a:extLst>
          </p:cNvPr>
          <p:cNvSpPr txBox="1"/>
          <p:nvPr/>
        </p:nvSpPr>
        <p:spPr>
          <a:xfrm>
            <a:off x="5343897" y="1292434"/>
            <a:ext cx="222068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8B39343A-0C09-7AF6-3A2C-D9200FDC7FB5}"/>
              </a:ext>
            </a:extLst>
          </p:cNvPr>
          <p:cNvSpPr txBox="1"/>
          <p:nvPr/>
        </p:nvSpPr>
        <p:spPr>
          <a:xfrm>
            <a:off x="7548748" y="1292434"/>
            <a:ext cx="2355273"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Work on What Matters</a:t>
            </a:r>
          </a:p>
        </p:txBody>
      </p:sp>
      <p:pic>
        <p:nvPicPr>
          <p:cNvPr id="1026" name="Picture 2" descr="The virtue's in the vowel sounds. — “you set the tone”">
            <a:extLst>
              <a:ext uri="{FF2B5EF4-FFF2-40B4-BE49-F238E27FC236}">
                <a16:creationId xmlns:a16="http://schemas.microsoft.com/office/drawing/2014/main" id="{CCD7186E-60F7-F496-3A09-71FBFDEE0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8807" y="2552700"/>
            <a:ext cx="3403600" cy="25396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virtue's in the vowel sounds. — “you set the tone”">
            <a:extLst>
              <a:ext uri="{FF2B5EF4-FFF2-40B4-BE49-F238E27FC236}">
                <a16:creationId xmlns:a16="http://schemas.microsoft.com/office/drawing/2014/main" id="{F31E53CF-F8F4-80DF-64A7-E38A50EEED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66" y="2552700"/>
            <a:ext cx="34036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o the stars who listen — tvandfilm: E.R. (1994-2009) Created by Michael...">
            <a:extLst>
              <a:ext uri="{FF2B5EF4-FFF2-40B4-BE49-F238E27FC236}">
                <a16:creationId xmlns:a16="http://schemas.microsoft.com/office/drawing/2014/main" id="{69454296-1BDF-D050-AA3B-2EE8F9BD8C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8748" y="2552701"/>
            <a:ext cx="4493153" cy="2539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751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solidFill>
        </p:spPr>
        <p:txBody>
          <a:bodyPr/>
          <a:lstStyle/>
          <a:p>
            <a:r>
              <a:rPr lang="en-US" dirty="0">
                <a:solidFill>
                  <a:schemeClr val="bg1"/>
                </a:solidFill>
              </a:rPr>
              <a:t>Voice of Experience</a:t>
            </a:r>
            <a:r>
              <a:rPr lang="en-US" dirty="0"/>
              <a:t> </a:t>
            </a:r>
          </a:p>
        </p:txBody>
      </p:sp>
      <p:sp>
        <p:nvSpPr>
          <p:cNvPr id="4" name="Slide Number Placeholder 3"/>
          <p:cNvSpPr>
            <a:spLocks noGrp="1"/>
          </p:cNvSpPr>
          <p:nvPr>
            <p:ph type="sldNum" sz="quarter" idx="12"/>
          </p:nvPr>
        </p:nvSpPr>
        <p:spPr/>
        <p:txBody>
          <a:bodyPr/>
          <a:lstStyle/>
          <a:p>
            <a:fld id="{867D4A06-35AE-BD4A-84A9-613A26F3D41D}" type="slidenum">
              <a:rPr lang="en-US" smtClean="0"/>
              <a:pPr/>
              <a:t>31</a:t>
            </a:fld>
            <a:endParaRPr lang="en-US"/>
          </a:p>
        </p:txBody>
      </p:sp>
      <p:sp>
        <p:nvSpPr>
          <p:cNvPr id="6" name="TextBox 5">
            <a:extLst>
              <a:ext uri="{FF2B5EF4-FFF2-40B4-BE49-F238E27FC236}">
                <a16:creationId xmlns:a16="http://schemas.microsoft.com/office/drawing/2014/main" id="{A467330E-FBF7-6BED-3AED-AFCBA334026E}"/>
              </a:ext>
            </a:extLst>
          </p:cNvPr>
          <p:cNvSpPr txBox="1"/>
          <p:nvPr/>
        </p:nvSpPr>
        <p:spPr>
          <a:xfrm>
            <a:off x="11876" y="1306287"/>
            <a:ext cx="3099460" cy="369332"/>
          </a:xfrm>
          <a:prstGeom prst="rect">
            <a:avLst/>
          </a:prstGeom>
          <a:solidFill>
            <a:schemeClr val="bg2">
              <a:lumMod val="50000"/>
            </a:schemeClr>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B2A1E06C-616E-5514-02F2-74D8459BE524}"/>
              </a:ext>
            </a:extLst>
          </p:cNvPr>
          <p:cNvSpPr txBox="1"/>
          <p:nvPr/>
        </p:nvSpPr>
        <p:spPr>
          <a:xfrm>
            <a:off x="3111336"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9D85ED64-B70A-8A68-3BFB-176612BBFD84}"/>
              </a:ext>
            </a:extLst>
          </p:cNvPr>
          <p:cNvSpPr txBox="1"/>
          <p:nvPr/>
        </p:nvSpPr>
        <p:spPr>
          <a:xfrm>
            <a:off x="5343897" y="1292434"/>
            <a:ext cx="222068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AEA1A9BC-E2A4-AC20-E54C-EC9FCDEB1D75}"/>
              </a:ext>
            </a:extLst>
          </p:cNvPr>
          <p:cNvSpPr txBox="1"/>
          <p:nvPr/>
        </p:nvSpPr>
        <p:spPr>
          <a:xfrm>
            <a:off x="7548748" y="1292434"/>
            <a:ext cx="2355273"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Work on What Matters</a:t>
            </a:r>
          </a:p>
        </p:txBody>
      </p:sp>
      <p:sp>
        <p:nvSpPr>
          <p:cNvPr id="10" name="Content Placeholder 2">
            <a:extLst>
              <a:ext uri="{FF2B5EF4-FFF2-40B4-BE49-F238E27FC236}">
                <a16:creationId xmlns:a16="http://schemas.microsoft.com/office/drawing/2014/main" id="{71B68913-E578-B910-DB35-C236966CE06D}"/>
              </a:ext>
            </a:extLst>
          </p:cNvPr>
          <p:cNvSpPr>
            <a:spLocks noGrp="1"/>
          </p:cNvSpPr>
          <p:nvPr>
            <p:ph idx="1"/>
          </p:nvPr>
        </p:nvSpPr>
        <p:spPr>
          <a:xfrm>
            <a:off x="980704" y="1944569"/>
            <a:ext cx="4110585" cy="513815"/>
          </a:xfrm>
        </p:spPr>
        <p:txBody>
          <a:bodyPr>
            <a:normAutofit/>
          </a:bodyPr>
          <a:lstStyle/>
          <a:p>
            <a:pPr marL="0" indent="0">
              <a:buNone/>
            </a:pPr>
            <a:r>
              <a:rPr lang="en-GB" dirty="0"/>
              <a:t>Key Values of Experience </a:t>
            </a:r>
          </a:p>
        </p:txBody>
      </p:sp>
      <p:sp>
        <p:nvSpPr>
          <p:cNvPr id="11" name="Content Placeholder 2">
            <a:extLst>
              <a:ext uri="{FF2B5EF4-FFF2-40B4-BE49-F238E27FC236}">
                <a16:creationId xmlns:a16="http://schemas.microsoft.com/office/drawing/2014/main" id="{51415E5D-9730-06A2-5B0C-1176CF221C4A}"/>
              </a:ext>
            </a:extLst>
          </p:cNvPr>
          <p:cNvSpPr txBox="1">
            <a:spLocks/>
          </p:cNvSpPr>
          <p:nvPr/>
        </p:nvSpPr>
        <p:spPr>
          <a:xfrm>
            <a:off x="1405246" y="2504061"/>
            <a:ext cx="8766043"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You remain “cool under fire”, because you have “seen it all before”</a:t>
            </a:r>
          </a:p>
          <a:p>
            <a:pPr marL="0" indent="0">
              <a:buNone/>
            </a:pPr>
            <a:endParaRPr lang="en-GB" sz="2400" dirty="0"/>
          </a:p>
        </p:txBody>
      </p:sp>
      <p:sp>
        <p:nvSpPr>
          <p:cNvPr id="12" name="Content Placeholder 2">
            <a:extLst>
              <a:ext uri="{FF2B5EF4-FFF2-40B4-BE49-F238E27FC236}">
                <a16:creationId xmlns:a16="http://schemas.microsoft.com/office/drawing/2014/main" id="{79731A06-A431-A97E-AF4B-68D74CFF9C58}"/>
              </a:ext>
            </a:extLst>
          </p:cNvPr>
          <p:cNvSpPr txBox="1">
            <a:spLocks/>
          </p:cNvSpPr>
          <p:nvPr/>
        </p:nvSpPr>
        <p:spPr>
          <a:xfrm>
            <a:off x="1405246" y="3063553"/>
            <a:ext cx="10091058" cy="51381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You understand “trade offs” because you have seen the impact of decisions</a:t>
            </a:r>
          </a:p>
          <a:p>
            <a:pPr marL="0" indent="0">
              <a:buNone/>
            </a:pPr>
            <a:endParaRPr lang="en-GB" sz="2400" dirty="0"/>
          </a:p>
        </p:txBody>
      </p:sp>
      <p:sp>
        <p:nvSpPr>
          <p:cNvPr id="15" name="Content Placeholder 2">
            <a:extLst>
              <a:ext uri="{FF2B5EF4-FFF2-40B4-BE49-F238E27FC236}">
                <a16:creationId xmlns:a16="http://schemas.microsoft.com/office/drawing/2014/main" id="{9A32C5C0-BDA4-BF92-1DBB-87DA89E757C0}"/>
              </a:ext>
            </a:extLst>
          </p:cNvPr>
          <p:cNvSpPr txBox="1">
            <a:spLocks/>
          </p:cNvSpPr>
          <p:nvPr/>
        </p:nvSpPr>
        <p:spPr>
          <a:xfrm>
            <a:off x="1405246" y="3623045"/>
            <a:ext cx="10091058"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You personal goals rely less on the short term vs. long term</a:t>
            </a:r>
          </a:p>
          <a:p>
            <a:pPr marL="0" indent="0">
              <a:buNone/>
            </a:pPr>
            <a:endParaRPr lang="en-GB" sz="2400" dirty="0"/>
          </a:p>
        </p:txBody>
      </p:sp>
      <p:sp>
        <p:nvSpPr>
          <p:cNvPr id="16" name="Content Placeholder 2">
            <a:extLst>
              <a:ext uri="{FF2B5EF4-FFF2-40B4-BE49-F238E27FC236}">
                <a16:creationId xmlns:a16="http://schemas.microsoft.com/office/drawing/2014/main" id="{538BFD9C-7070-31D8-97BD-B71787341FED}"/>
              </a:ext>
            </a:extLst>
          </p:cNvPr>
          <p:cNvSpPr txBox="1">
            <a:spLocks/>
          </p:cNvSpPr>
          <p:nvPr/>
        </p:nvSpPr>
        <p:spPr>
          <a:xfrm>
            <a:off x="1975334" y="4182537"/>
            <a:ext cx="9223243"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Your market value is not the current framework, language etc.</a:t>
            </a:r>
          </a:p>
          <a:p>
            <a:pPr marL="0" indent="0">
              <a:buNone/>
            </a:pPr>
            <a:endParaRPr lang="en-GB" sz="2400" dirty="0"/>
          </a:p>
        </p:txBody>
      </p:sp>
    </p:spTree>
    <p:extLst>
      <p:ext uri="{BB962C8B-B14F-4D97-AF65-F5344CB8AC3E}">
        <p14:creationId xmlns:p14="http://schemas.microsoft.com/office/powerpoint/2010/main" val="217813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P spid="12" grpId="0"/>
      <p:bldP spid="15" grpId="0"/>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solidFill>
        </p:spPr>
        <p:txBody>
          <a:bodyPr/>
          <a:lstStyle/>
          <a:p>
            <a:r>
              <a:rPr lang="en-US" dirty="0">
                <a:solidFill>
                  <a:schemeClr val="bg1"/>
                </a:solidFill>
              </a:rPr>
              <a:t>Noise to Signal</a:t>
            </a:r>
            <a:r>
              <a:rPr lang="en-US" dirty="0"/>
              <a:t> </a:t>
            </a:r>
          </a:p>
        </p:txBody>
      </p:sp>
      <p:sp>
        <p:nvSpPr>
          <p:cNvPr id="4" name="Slide Number Placeholder 3"/>
          <p:cNvSpPr>
            <a:spLocks noGrp="1"/>
          </p:cNvSpPr>
          <p:nvPr>
            <p:ph type="sldNum" sz="quarter" idx="12"/>
          </p:nvPr>
        </p:nvSpPr>
        <p:spPr/>
        <p:txBody>
          <a:bodyPr/>
          <a:lstStyle/>
          <a:p>
            <a:fld id="{867D4A06-35AE-BD4A-84A9-613A26F3D41D}" type="slidenum">
              <a:rPr lang="en-US" smtClean="0"/>
              <a:pPr/>
              <a:t>32</a:t>
            </a:fld>
            <a:endParaRPr lang="en-US"/>
          </a:p>
        </p:txBody>
      </p:sp>
      <p:sp>
        <p:nvSpPr>
          <p:cNvPr id="6" name="TextBox 5">
            <a:extLst>
              <a:ext uri="{FF2B5EF4-FFF2-40B4-BE49-F238E27FC236}">
                <a16:creationId xmlns:a16="http://schemas.microsoft.com/office/drawing/2014/main" id="{A467330E-FBF7-6BED-3AED-AFCBA334026E}"/>
              </a:ext>
            </a:extLst>
          </p:cNvPr>
          <p:cNvSpPr txBox="1"/>
          <p:nvPr/>
        </p:nvSpPr>
        <p:spPr>
          <a:xfrm>
            <a:off x="11876" y="1306287"/>
            <a:ext cx="3099460" cy="369332"/>
          </a:xfrm>
          <a:prstGeom prst="rect">
            <a:avLst/>
          </a:prstGeom>
          <a:solidFill>
            <a:schemeClr val="bg2">
              <a:lumMod val="50000"/>
            </a:schemeClr>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B2A1E06C-616E-5514-02F2-74D8459BE524}"/>
              </a:ext>
            </a:extLst>
          </p:cNvPr>
          <p:cNvSpPr txBox="1"/>
          <p:nvPr/>
        </p:nvSpPr>
        <p:spPr>
          <a:xfrm>
            <a:off x="3111336"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9D85ED64-B70A-8A68-3BFB-176612BBFD84}"/>
              </a:ext>
            </a:extLst>
          </p:cNvPr>
          <p:cNvSpPr txBox="1"/>
          <p:nvPr/>
        </p:nvSpPr>
        <p:spPr>
          <a:xfrm>
            <a:off x="5343897" y="1292434"/>
            <a:ext cx="222068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AEA1A9BC-E2A4-AC20-E54C-EC9FCDEB1D75}"/>
              </a:ext>
            </a:extLst>
          </p:cNvPr>
          <p:cNvSpPr txBox="1"/>
          <p:nvPr/>
        </p:nvSpPr>
        <p:spPr>
          <a:xfrm>
            <a:off x="7548748" y="1292434"/>
            <a:ext cx="2355273"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Work on What Matters</a:t>
            </a:r>
          </a:p>
        </p:txBody>
      </p:sp>
      <p:sp>
        <p:nvSpPr>
          <p:cNvPr id="10" name="Content Placeholder 2">
            <a:extLst>
              <a:ext uri="{FF2B5EF4-FFF2-40B4-BE49-F238E27FC236}">
                <a16:creationId xmlns:a16="http://schemas.microsoft.com/office/drawing/2014/main" id="{93D34E18-1D17-E986-450D-EF47E1FE6444}"/>
              </a:ext>
            </a:extLst>
          </p:cNvPr>
          <p:cNvSpPr>
            <a:spLocks noGrp="1"/>
          </p:cNvSpPr>
          <p:nvPr>
            <p:ph idx="1"/>
          </p:nvPr>
        </p:nvSpPr>
        <p:spPr>
          <a:xfrm>
            <a:off x="980704" y="1944569"/>
            <a:ext cx="10373096" cy="513815"/>
          </a:xfrm>
        </p:spPr>
        <p:txBody>
          <a:bodyPr>
            <a:normAutofit/>
          </a:bodyPr>
          <a:lstStyle/>
          <a:p>
            <a:pPr marL="0" indent="0">
              <a:buNone/>
            </a:pPr>
            <a:r>
              <a:rPr lang="en-GB" dirty="0"/>
              <a:t>A key part of your role is to pull signal from noise for stakeholders</a:t>
            </a:r>
          </a:p>
        </p:txBody>
      </p:sp>
      <p:sp>
        <p:nvSpPr>
          <p:cNvPr id="11" name="Content Placeholder 2">
            <a:extLst>
              <a:ext uri="{FF2B5EF4-FFF2-40B4-BE49-F238E27FC236}">
                <a16:creationId xmlns:a16="http://schemas.microsoft.com/office/drawing/2014/main" id="{3E0DF2F5-E691-6B60-070F-725638989609}"/>
              </a:ext>
            </a:extLst>
          </p:cNvPr>
          <p:cNvSpPr txBox="1">
            <a:spLocks/>
          </p:cNvSpPr>
          <p:nvPr/>
        </p:nvSpPr>
        <p:spPr>
          <a:xfrm>
            <a:off x="1405246" y="2469325"/>
            <a:ext cx="8766043"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Engineering environments have a lot of signals</a:t>
            </a:r>
          </a:p>
          <a:p>
            <a:pPr marL="0" indent="0">
              <a:buNone/>
            </a:pPr>
            <a:endParaRPr lang="en-GB" sz="2400" dirty="0"/>
          </a:p>
        </p:txBody>
      </p:sp>
      <p:sp>
        <p:nvSpPr>
          <p:cNvPr id="12" name="Content Placeholder 2">
            <a:extLst>
              <a:ext uri="{FF2B5EF4-FFF2-40B4-BE49-F238E27FC236}">
                <a16:creationId xmlns:a16="http://schemas.microsoft.com/office/drawing/2014/main" id="{E8200B07-9291-6CDE-3663-030BCE7FF877}"/>
              </a:ext>
            </a:extLst>
          </p:cNvPr>
          <p:cNvSpPr txBox="1">
            <a:spLocks/>
          </p:cNvSpPr>
          <p:nvPr/>
        </p:nvSpPr>
        <p:spPr>
          <a:xfrm>
            <a:off x="1405245" y="2994081"/>
            <a:ext cx="9432088"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Stakeholders may not have the experience/skills to understand them</a:t>
            </a:r>
          </a:p>
          <a:p>
            <a:pPr marL="0" indent="0">
              <a:buNone/>
            </a:pPr>
            <a:endParaRPr lang="en-GB" sz="2400" dirty="0"/>
          </a:p>
        </p:txBody>
      </p:sp>
      <p:sp>
        <p:nvSpPr>
          <p:cNvPr id="13" name="Content Placeholder 2">
            <a:extLst>
              <a:ext uri="{FF2B5EF4-FFF2-40B4-BE49-F238E27FC236}">
                <a16:creationId xmlns:a16="http://schemas.microsoft.com/office/drawing/2014/main" id="{FEB7B9A7-47EB-8637-0C39-7638CC2D9C51}"/>
              </a:ext>
            </a:extLst>
          </p:cNvPr>
          <p:cNvSpPr txBox="1">
            <a:spLocks/>
          </p:cNvSpPr>
          <p:nvPr/>
        </p:nvSpPr>
        <p:spPr>
          <a:xfrm>
            <a:off x="1379956" y="3518837"/>
            <a:ext cx="9432088"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Teams may shout loud about </a:t>
            </a:r>
            <a:r>
              <a:rPr lang="en-GB" sz="2400" i="1" dirty="0"/>
              <a:t>their</a:t>
            </a:r>
            <a:r>
              <a:rPr lang="en-GB" sz="2400" dirty="0"/>
              <a:t> agenda. </a:t>
            </a:r>
            <a:r>
              <a:rPr lang="en-GB" sz="2400" i="1" dirty="0"/>
              <a:t>Local Optima.</a:t>
            </a:r>
          </a:p>
          <a:p>
            <a:pPr marL="0" indent="0">
              <a:buNone/>
            </a:pPr>
            <a:endParaRPr lang="en-GB" sz="2400" dirty="0"/>
          </a:p>
        </p:txBody>
      </p:sp>
      <p:sp>
        <p:nvSpPr>
          <p:cNvPr id="14" name="Content Placeholder 2">
            <a:extLst>
              <a:ext uri="{FF2B5EF4-FFF2-40B4-BE49-F238E27FC236}">
                <a16:creationId xmlns:a16="http://schemas.microsoft.com/office/drawing/2014/main" id="{7BE42724-4123-D76C-4F4D-3E1170FD97A5}"/>
              </a:ext>
            </a:extLst>
          </p:cNvPr>
          <p:cNvSpPr txBox="1">
            <a:spLocks/>
          </p:cNvSpPr>
          <p:nvPr/>
        </p:nvSpPr>
        <p:spPr>
          <a:xfrm>
            <a:off x="1921712" y="4043593"/>
            <a:ext cx="9432088"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Your position should give you perspective to be an honest broker</a:t>
            </a:r>
            <a:endParaRPr lang="en-GB" sz="2400" i="1" dirty="0"/>
          </a:p>
          <a:p>
            <a:pPr marL="0" indent="0">
              <a:buNone/>
            </a:pPr>
            <a:endParaRPr lang="en-GB" sz="2400" dirty="0"/>
          </a:p>
        </p:txBody>
      </p:sp>
      <p:sp>
        <p:nvSpPr>
          <p:cNvPr id="15" name="Content Placeholder 2">
            <a:extLst>
              <a:ext uri="{FF2B5EF4-FFF2-40B4-BE49-F238E27FC236}">
                <a16:creationId xmlns:a16="http://schemas.microsoft.com/office/drawing/2014/main" id="{39B7C46B-CA40-42AF-324B-EC8F95B8C3FC}"/>
              </a:ext>
            </a:extLst>
          </p:cNvPr>
          <p:cNvSpPr txBox="1">
            <a:spLocks/>
          </p:cNvSpPr>
          <p:nvPr/>
        </p:nvSpPr>
        <p:spPr>
          <a:xfrm>
            <a:off x="1379956" y="4568349"/>
            <a:ext cx="9432088"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Stakeholders rely on you to sort the signal from this noise</a:t>
            </a:r>
            <a:endParaRPr lang="en-GB" sz="2400" i="1" dirty="0"/>
          </a:p>
          <a:p>
            <a:pPr marL="0" indent="0">
              <a:buNone/>
            </a:pPr>
            <a:endParaRPr lang="en-GB" sz="2400" dirty="0"/>
          </a:p>
        </p:txBody>
      </p:sp>
      <p:sp>
        <p:nvSpPr>
          <p:cNvPr id="16" name="Content Placeholder 2">
            <a:extLst>
              <a:ext uri="{FF2B5EF4-FFF2-40B4-BE49-F238E27FC236}">
                <a16:creationId xmlns:a16="http://schemas.microsoft.com/office/drawing/2014/main" id="{5763961D-3126-4ADF-A782-47EAAA4C8400}"/>
              </a:ext>
            </a:extLst>
          </p:cNvPr>
          <p:cNvSpPr txBox="1">
            <a:spLocks/>
          </p:cNvSpPr>
          <p:nvPr/>
        </p:nvSpPr>
        <p:spPr>
          <a:xfrm>
            <a:off x="2006379" y="5093103"/>
            <a:ext cx="9432088"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Don’t breach trust. Check your own bias with others.</a:t>
            </a:r>
            <a:endParaRPr lang="en-GB" sz="2400" i="1" dirty="0"/>
          </a:p>
          <a:p>
            <a:pPr marL="0" indent="0">
              <a:buNone/>
            </a:pPr>
            <a:endParaRPr lang="en-GB" sz="2400" dirty="0"/>
          </a:p>
        </p:txBody>
      </p:sp>
    </p:spTree>
    <p:extLst>
      <p:ext uri="{BB962C8B-B14F-4D97-AF65-F5344CB8AC3E}">
        <p14:creationId xmlns:p14="http://schemas.microsoft.com/office/powerpoint/2010/main" val="382165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P spid="12" grpId="0"/>
      <p:bldP spid="13" grpId="0"/>
      <p:bldP spid="14" grpId="0"/>
      <p:bldP spid="15" grpId="0"/>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solidFill>
        </p:spPr>
        <p:txBody>
          <a:bodyPr/>
          <a:lstStyle/>
          <a:p>
            <a:r>
              <a:rPr lang="en-US" dirty="0">
                <a:solidFill>
                  <a:schemeClr val="bg1"/>
                </a:solidFill>
              </a:rPr>
              <a:t>Transformational Leadership</a:t>
            </a:r>
          </a:p>
        </p:txBody>
      </p:sp>
      <p:sp>
        <p:nvSpPr>
          <p:cNvPr id="4" name="Slide Number Placeholder 3"/>
          <p:cNvSpPr>
            <a:spLocks noGrp="1"/>
          </p:cNvSpPr>
          <p:nvPr>
            <p:ph type="sldNum" sz="quarter" idx="12"/>
          </p:nvPr>
        </p:nvSpPr>
        <p:spPr/>
        <p:txBody>
          <a:bodyPr/>
          <a:lstStyle/>
          <a:p>
            <a:fld id="{867D4A06-35AE-BD4A-84A9-613A26F3D41D}" type="slidenum">
              <a:rPr lang="en-US" smtClean="0"/>
              <a:pPr/>
              <a:t>33</a:t>
            </a:fld>
            <a:endParaRPr lang="en-US"/>
          </a:p>
        </p:txBody>
      </p:sp>
      <p:pic>
        <p:nvPicPr>
          <p:cNvPr id="9" name="Picture 8" descr="Diagram&#10;&#10;Description automatically generated">
            <a:extLst>
              <a:ext uri="{FF2B5EF4-FFF2-40B4-BE49-F238E27FC236}">
                <a16:creationId xmlns:a16="http://schemas.microsoft.com/office/drawing/2014/main" id="{EE7B00FA-0827-00A3-D3EE-B07DC85C1AAF}"/>
              </a:ext>
            </a:extLst>
          </p:cNvPr>
          <p:cNvPicPr>
            <a:picLocks noChangeAspect="1"/>
          </p:cNvPicPr>
          <p:nvPr/>
        </p:nvPicPr>
        <p:blipFill>
          <a:blip r:embed="rId2"/>
          <a:stretch>
            <a:fillRect/>
          </a:stretch>
        </p:blipFill>
        <p:spPr>
          <a:xfrm>
            <a:off x="1746259" y="2304334"/>
            <a:ext cx="7772400" cy="3438370"/>
          </a:xfrm>
          <a:prstGeom prst="rect">
            <a:avLst/>
          </a:prstGeom>
        </p:spPr>
      </p:pic>
      <p:sp>
        <p:nvSpPr>
          <p:cNvPr id="10" name="TextBox 9">
            <a:extLst>
              <a:ext uri="{FF2B5EF4-FFF2-40B4-BE49-F238E27FC236}">
                <a16:creationId xmlns:a16="http://schemas.microsoft.com/office/drawing/2014/main" id="{CCB8C1A9-0E0B-F0EE-2D7C-837CB53B50DC}"/>
              </a:ext>
            </a:extLst>
          </p:cNvPr>
          <p:cNvSpPr txBox="1"/>
          <p:nvPr/>
        </p:nvSpPr>
        <p:spPr>
          <a:xfrm>
            <a:off x="11876" y="1306287"/>
            <a:ext cx="3099460" cy="369332"/>
          </a:xfrm>
          <a:prstGeom prst="rect">
            <a:avLst/>
          </a:prstGeom>
          <a:solidFill>
            <a:schemeClr val="bg2">
              <a:lumMod val="50000"/>
            </a:schemeClr>
          </a:solidFill>
          <a:ln>
            <a:solidFill>
              <a:schemeClr val="tx1"/>
            </a:solidFill>
          </a:ln>
        </p:spPr>
        <p:txBody>
          <a:bodyPr wrap="square" rtlCol="0">
            <a:spAutoFit/>
          </a:bodyPr>
          <a:lstStyle/>
          <a:p>
            <a:r>
              <a:rPr lang="en-GB" dirty="0"/>
              <a:t>Staff Plus Roles and Archetypes</a:t>
            </a:r>
          </a:p>
        </p:txBody>
      </p:sp>
      <p:sp>
        <p:nvSpPr>
          <p:cNvPr id="11" name="TextBox 10">
            <a:extLst>
              <a:ext uri="{FF2B5EF4-FFF2-40B4-BE49-F238E27FC236}">
                <a16:creationId xmlns:a16="http://schemas.microsoft.com/office/drawing/2014/main" id="{591C5837-5082-406F-4181-0CEE059FA1C4}"/>
              </a:ext>
            </a:extLst>
          </p:cNvPr>
          <p:cNvSpPr txBox="1"/>
          <p:nvPr/>
        </p:nvSpPr>
        <p:spPr>
          <a:xfrm>
            <a:off x="3111336"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Moving Beyond Code</a:t>
            </a:r>
          </a:p>
        </p:txBody>
      </p:sp>
      <p:sp>
        <p:nvSpPr>
          <p:cNvPr id="12" name="TextBox 11">
            <a:extLst>
              <a:ext uri="{FF2B5EF4-FFF2-40B4-BE49-F238E27FC236}">
                <a16:creationId xmlns:a16="http://schemas.microsoft.com/office/drawing/2014/main" id="{3C4D297E-B132-213B-CEDD-9494551C3D5F}"/>
              </a:ext>
            </a:extLst>
          </p:cNvPr>
          <p:cNvSpPr txBox="1"/>
          <p:nvPr/>
        </p:nvSpPr>
        <p:spPr>
          <a:xfrm>
            <a:off x="5343897" y="1292434"/>
            <a:ext cx="222068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Technical Leadership</a:t>
            </a:r>
          </a:p>
        </p:txBody>
      </p:sp>
      <p:sp>
        <p:nvSpPr>
          <p:cNvPr id="13" name="TextBox 12">
            <a:extLst>
              <a:ext uri="{FF2B5EF4-FFF2-40B4-BE49-F238E27FC236}">
                <a16:creationId xmlns:a16="http://schemas.microsoft.com/office/drawing/2014/main" id="{3028281A-180E-ACC9-7B2E-A47330E9E0A6}"/>
              </a:ext>
            </a:extLst>
          </p:cNvPr>
          <p:cNvSpPr txBox="1"/>
          <p:nvPr/>
        </p:nvSpPr>
        <p:spPr>
          <a:xfrm>
            <a:off x="7548748" y="1292434"/>
            <a:ext cx="2355273"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Work on What Matters</a:t>
            </a:r>
          </a:p>
        </p:txBody>
      </p:sp>
      <p:sp>
        <p:nvSpPr>
          <p:cNvPr id="6" name="TextBox 5">
            <a:extLst>
              <a:ext uri="{FF2B5EF4-FFF2-40B4-BE49-F238E27FC236}">
                <a16:creationId xmlns:a16="http://schemas.microsoft.com/office/drawing/2014/main" id="{DE34DB30-F700-87E7-98C7-92837125DA8D}"/>
              </a:ext>
            </a:extLst>
          </p:cNvPr>
          <p:cNvSpPr txBox="1"/>
          <p:nvPr/>
        </p:nvSpPr>
        <p:spPr>
          <a:xfrm>
            <a:off x="287050" y="6275870"/>
            <a:ext cx="3525068" cy="369332"/>
          </a:xfrm>
          <a:prstGeom prst="rect">
            <a:avLst/>
          </a:prstGeom>
          <a:noFill/>
        </p:spPr>
        <p:txBody>
          <a:bodyPr wrap="none" rtlCol="0">
            <a:spAutoFit/>
          </a:bodyPr>
          <a:lstStyle/>
          <a:p>
            <a:r>
              <a:rPr lang="en-GB" dirty="0" err="1"/>
              <a:t>Forsgren</a:t>
            </a:r>
            <a:r>
              <a:rPr lang="en-GB" dirty="0"/>
              <a:t>, Humble, Kim – Accelerate</a:t>
            </a:r>
          </a:p>
        </p:txBody>
      </p:sp>
    </p:spTree>
    <p:extLst>
      <p:ext uri="{BB962C8B-B14F-4D97-AF65-F5344CB8AC3E}">
        <p14:creationId xmlns:p14="http://schemas.microsoft.com/office/powerpoint/2010/main" val="1416086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solidFill>
        </p:spPr>
        <p:txBody>
          <a:bodyPr/>
          <a:lstStyle/>
          <a:p>
            <a:r>
              <a:rPr lang="en-US" dirty="0">
                <a:solidFill>
                  <a:schemeClr val="bg1"/>
                </a:solidFill>
              </a:rPr>
              <a:t>Transformational Leadership</a:t>
            </a:r>
          </a:p>
        </p:txBody>
      </p:sp>
      <p:sp>
        <p:nvSpPr>
          <p:cNvPr id="4" name="Slide Number Placeholder 3"/>
          <p:cNvSpPr>
            <a:spLocks noGrp="1"/>
          </p:cNvSpPr>
          <p:nvPr>
            <p:ph type="sldNum" sz="quarter" idx="12"/>
          </p:nvPr>
        </p:nvSpPr>
        <p:spPr/>
        <p:txBody>
          <a:bodyPr/>
          <a:lstStyle/>
          <a:p>
            <a:fld id="{867D4A06-35AE-BD4A-84A9-613A26F3D41D}" type="slidenum">
              <a:rPr lang="en-US" smtClean="0"/>
              <a:pPr/>
              <a:t>34</a:t>
            </a:fld>
            <a:endParaRPr lang="en-US"/>
          </a:p>
        </p:txBody>
      </p:sp>
      <p:pic>
        <p:nvPicPr>
          <p:cNvPr id="6" name="Picture 5" descr="Diagram&#10;&#10;Description automatically generated">
            <a:extLst>
              <a:ext uri="{FF2B5EF4-FFF2-40B4-BE49-F238E27FC236}">
                <a16:creationId xmlns:a16="http://schemas.microsoft.com/office/drawing/2014/main" id="{3418F8E6-115C-B95A-90EB-9504A1EB9A0F}"/>
              </a:ext>
            </a:extLst>
          </p:cNvPr>
          <p:cNvPicPr>
            <a:picLocks noChangeAspect="1"/>
          </p:cNvPicPr>
          <p:nvPr/>
        </p:nvPicPr>
        <p:blipFill>
          <a:blip r:embed="rId3"/>
          <a:stretch>
            <a:fillRect/>
          </a:stretch>
        </p:blipFill>
        <p:spPr>
          <a:xfrm>
            <a:off x="2317143" y="1823554"/>
            <a:ext cx="7772400" cy="4897921"/>
          </a:xfrm>
          <a:prstGeom prst="rect">
            <a:avLst/>
          </a:prstGeom>
        </p:spPr>
      </p:pic>
      <p:sp>
        <p:nvSpPr>
          <p:cNvPr id="7" name="TextBox 6">
            <a:extLst>
              <a:ext uri="{FF2B5EF4-FFF2-40B4-BE49-F238E27FC236}">
                <a16:creationId xmlns:a16="http://schemas.microsoft.com/office/drawing/2014/main" id="{24583427-E3B1-A5F9-7342-51B7D7B7DEA8}"/>
              </a:ext>
            </a:extLst>
          </p:cNvPr>
          <p:cNvSpPr txBox="1"/>
          <p:nvPr/>
        </p:nvSpPr>
        <p:spPr>
          <a:xfrm>
            <a:off x="11876" y="1306287"/>
            <a:ext cx="3099460" cy="369332"/>
          </a:xfrm>
          <a:prstGeom prst="rect">
            <a:avLst/>
          </a:prstGeom>
          <a:solidFill>
            <a:schemeClr val="bg2">
              <a:lumMod val="50000"/>
            </a:schemeClr>
          </a:solidFill>
          <a:ln>
            <a:solidFill>
              <a:schemeClr val="tx1"/>
            </a:solidFill>
          </a:ln>
        </p:spPr>
        <p:txBody>
          <a:bodyPr wrap="square" rtlCol="0">
            <a:spAutoFit/>
          </a:bodyPr>
          <a:lstStyle/>
          <a:p>
            <a:r>
              <a:rPr lang="en-GB" dirty="0"/>
              <a:t>Staff Plus Roles and Archetypes</a:t>
            </a:r>
          </a:p>
        </p:txBody>
      </p:sp>
      <p:sp>
        <p:nvSpPr>
          <p:cNvPr id="8" name="TextBox 7">
            <a:extLst>
              <a:ext uri="{FF2B5EF4-FFF2-40B4-BE49-F238E27FC236}">
                <a16:creationId xmlns:a16="http://schemas.microsoft.com/office/drawing/2014/main" id="{A920C477-5E94-12D6-541F-C8ACEDAFB697}"/>
              </a:ext>
            </a:extLst>
          </p:cNvPr>
          <p:cNvSpPr txBox="1"/>
          <p:nvPr/>
        </p:nvSpPr>
        <p:spPr>
          <a:xfrm>
            <a:off x="3111336"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Moving Beyond Code</a:t>
            </a:r>
          </a:p>
        </p:txBody>
      </p:sp>
      <p:sp>
        <p:nvSpPr>
          <p:cNvPr id="10" name="TextBox 9">
            <a:extLst>
              <a:ext uri="{FF2B5EF4-FFF2-40B4-BE49-F238E27FC236}">
                <a16:creationId xmlns:a16="http://schemas.microsoft.com/office/drawing/2014/main" id="{99C2BF3A-B23E-91E4-7D03-9B27D8FBB076}"/>
              </a:ext>
            </a:extLst>
          </p:cNvPr>
          <p:cNvSpPr txBox="1"/>
          <p:nvPr/>
        </p:nvSpPr>
        <p:spPr>
          <a:xfrm>
            <a:off x="5343897" y="1292434"/>
            <a:ext cx="222068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Technical Leadership</a:t>
            </a:r>
          </a:p>
        </p:txBody>
      </p:sp>
      <p:sp>
        <p:nvSpPr>
          <p:cNvPr id="11" name="TextBox 10">
            <a:extLst>
              <a:ext uri="{FF2B5EF4-FFF2-40B4-BE49-F238E27FC236}">
                <a16:creationId xmlns:a16="http://schemas.microsoft.com/office/drawing/2014/main" id="{9E3B9102-81C1-4AA2-D83D-80D302B48274}"/>
              </a:ext>
            </a:extLst>
          </p:cNvPr>
          <p:cNvSpPr txBox="1"/>
          <p:nvPr/>
        </p:nvSpPr>
        <p:spPr>
          <a:xfrm>
            <a:off x="7548748" y="1292434"/>
            <a:ext cx="2355273"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Work on What Matters</a:t>
            </a:r>
          </a:p>
        </p:txBody>
      </p:sp>
      <p:sp>
        <p:nvSpPr>
          <p:cNvPr id="3" name="TextBox 2">
            <a:extLst>
              <a:ext uri="{FF2B5EF4-FFF2-40B4-BE49-F238E27FC236}">
                <a16:creationId xmlns:a16="http://schemas.microsoft.com/office/drawing/2014/main" id="{CD07CC49-5D37-2D02-CB51-553BB5F727EF}"/>
              </a:ext>
            </a:extLst>
          </p:cNvPr>
          <p:cNvSpPr txBox="1"/>
          <p:nvPr/>
        </p:nvSpPr>
        <p:spPr>
          <a:xfrm>
            <a:off x="287050" y="6275870"/>
            <a:ext cx="3525068" cy="369332"/>
          </a:xfrm>
          <a:prstGeom prst="rect">
            <a:avLst/>
          </a:prstGeom>
          <a:noFill/>
        </p:spPr>
        <p:txBody>
          <a:bodyPr wrap="none" rtlCol="0">
            <a:spAutoFit/>
          </a:bodyPr>
          <a:lstStyle/>
          <a:p>
            <a:r>
              <a:rPr lang="en-GB" dirty="0" err="1"/>
              <a:t>Forsgren</a:t>
            </a:r>
            <a:r>
              <a:rPr lang="en-GB" dirty="0"/>
              <a:t>, Humble, Kim – Accelerate</a:t>
            </a:r>
          </a:p>
        </p:txBody>
      </p:sp>
    </p:spTree>
    <p:extLst>
      <p:ext uri="{BB962C8B-B14F-4D97-AF65-F5344CB8AC3E}">
        <p14:creationId xmlns:p14="http://schemas.microsoft.com/office/powerpoint/2010/main" val="13809832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solidFill>
        </p:spPr>
        <p:txBody>
          <a:bodyPr/>
          <a:lstStyle/>
          <a:p>
            <a:r>
              <a:rPr lang="en-GB" dirty="0">
                <a:solidFill>
                  <a:schemeClr val="bg1"/>
                </a:solidFill>
              </a:rPr>
              <a:t>Bad Ideas</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867D4A06-35AE-BD4A-84A9-613A26F3D41D}" type="slidenum">
              <a:rPr lang="en-US" smtClean="0"/>
              <a:pPr/>
              <a:t>35</a:t>
            </a:fld>
            <a:endParaRPr lang="en-US"/>
          </a:p>
        </p:txBody>
      </p:sp>
      <p:sp>
        <p:nvSpPr>
          <p:cNvPr id="6" name="TextBox 5">
            <a:extLst>
              <a:ext uri="{FF2B5EF4-FFF2-40B4-BE49-F238E27FC236}">
                <a16:creationId xmlns:a16="http://schemas.microsoft.com/office/drawing/2014/main" id="{5D5B95A6-DA2A-52A5-6739-F0C661545F4E}"/>
              </a:ext>
            </a:extLst>
          </p:cNvPr>
          <p:cNvSpPr txBox="1"/>
          <p:nvPr/>
        </p:nvSpPr>
        <p:spPr>
          <a:xfrm>
            <a:off x="11876" y="1306287"/>
            <a:ext cx="3099460" cy="369332"/>
          </a:xfrm>
          <a:prstGeom prst="rect">
            <a:avLst/>
          </a:prstGeom>
          <a:solidFill>
            <a:schemeClr val="bg2">
              <a:lumMod val="50000"/>
            </a:schemeClr>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D9BD351D-0082-D32F-3E7F-60F44D692123}"/>
              </a:ext>
            </a:extLst>
          </p:cNvPr>
          <p:cNvSpPr txBox="1"/>
          <p:nvPr/>
        </p:nvSpPr>
        <p:spPr>
          <a:xfrm>
            <a:off x="3111336"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EFCABCBB-FE6C-0693-30DC-8283666A9DC8}"/>
              </a:ext>
            </a:extLst>
          </p:cNvPr>
          <p:cNvSpPr txBox="1"/>
          <p:nvPr/>
        </p:nvSpPr>
        <p:spPr>
          <a:xfrm>
            <a:off x="5343897" y="1292434"/>
            <a:ext cx="222068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650101B3-26C7-86A1-540B-7419DB4B82CB}"/>
              </a:ext>
            </a:extLst>
          </p:cNvPr>
          <p:cNvSpPr txBox="1"/>
          <p:nvPr/>
        </p:nvSpPr>
        <p:spPr>
          <a:xfrm>
            <a:off x="7548748" y="1292434"/>
            <a:ext cx="2355273"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Work on What Matters</a:t>
            </a:r>
          </a:p>
        </p:txBody>
      </p:sp>
      <p:sp>
        <p:nvSpPr>
          <p:cNvPr id="10" name="Content Placeholder 2">
            <a:extLst>
              <a:ext uri="{FF2B5EF4-FFF2-40B4-BE49-F238E27FC236}">
                <a16:creationId xmlns:a16="http://schemas.microsoft.com/office/drawing/2014/main" id="{07F97F65-DB10-57B3-5610-BA809E59EF29}"/>
              </a:ext>
            </a:extLst>
          </p:cNvPr>
          <p:cNvSpPr txBox="1">
            <a:spLocks/>
          </p:cNvSpPr>
          <p:nvPr/>
        </p:nvSpPr>
        <p:spPr>
          <a:xfrm>
            <a:off x="980704" y="1944569"/>
            <a:ext cx="10373096"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Feeling the need to “prove” your technical authority</a:t>
            </a:r>
          </a:p>
        </p:txBody>
      </p:sp>
      <p:sp>
        <p:nvSpPr>
          <p:cNvPr id="11" name="Content Placeholder 2">
            <a:extLst>
              <a:ext uri="{FF2B5EF4-FFF2-40B4-BE49-F238E27FC236}">
                <a16:creationId xmlns:a16="http://schemas.microsoft.com/office/drawing/2014/main" id="{908A35EA-E87B-B46C-AB95-EE8D4E3B26EC}"/>
              </a:ext>
            </a:extLst>
          </p:cNvPr>
          <p:cNvSpPr txBox="1">
            <a:spLocks/>
          </p:cNvSpPr>
          <p:nvPr/>
        </p:nvSpPr>
        <p:spPr>
          <a:xfrm>
            <a:off x="1405246" y="2509501"/>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Domination through demonstration of your "superior knowledge"</a:t>
            </a:r>
          </a:p>
          <a:p>
            <a:pPr marL="0" indent="0">
              <a:buNone/>
            </a:pPr>
            <a:endParaRPr lang="en-GB" sz="2400" dirty="0"/>
          </a:p>
          <a:p>
            <a:pPr marL="0" indent="0">
              <a:buNone/>
            </a:pPr>
            <a:endParaRPr lang="en-GB" sz="2400" dirty="0"/>
          </a:p>
        </p:txBody>
      </p:sp>
      <p:sp>
        <p:nvSpPr>
          <p:cNvPr id="14" name="Content Placeholder 2">
            <a:extLst>
              <a:ext uri="{FF2B5EF4-FFF2-40B4-BE49-F238E27FC236}">
                <a16:creationId xmlns:a16="http://schemas.microsoft.com/office/drawing/2014/main" id="{E1BECE52-5288-C6AC-20E7-FD82024D00F2}"/>
              </a:ext>
            </a:extLst>
          </p:cNvPr>
          <p:cNvSpPr txBox="1">
            <a:spLocks/>
          </p:cNvSpPr>
          <p:nvPr/>
        </p:nvSpPr>
        <p:spPr>
          <a:xfrm>
            <a:off x="2031780" y="3074433"/>
            <a:ext cx="4278709"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You are a leader, not a master</a:t>
            </a:r>
          </a:p>
          <a:p>
            <a:pPr marL="0" indent="0">
              <a:buNone/>
            </a:pPr>
            <a:endParaRPr lang="en-GB" sz="2400" dirty="0"/>
          </a:p>
          <a:p>
            <a:pPr marL="0" indent="0">
              <a:buNone/>
            </a:pPr>
            <a:endParaRPr lang="en-GB" sz="2400" dirty="0"/>
          </a:p>
        </p:txBody>
      </p:sp>
      <p:sp>
        <p:nvSpPr>
          <p:cNvPr id="15" name="Content Placeholder 2">
            <a:extLst>
              <a:ext uri="{FF2B5EF4-FFF2-40B4-BE49-F238E27FC236}">
                <a16:creationId xmlns:a16="http://schemas.microsoft.com/office/drawing/2014/main" id="{87AE316B-8E10-8B44-C1AC-55479BD0B3A2}"/>
              </a:ext>
            </a:extLst>
          </p:cNvPr>
          <p:cNvSpPr txBox="1">
            <a:spLocks/>
          </p:cNvSpPr>
          <p:nvPr/>
        </p:nvSpPr>
        <p:spPr>
          <a:xfrm>
            <a:off x="1479962" y="3639365"/>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Hero” actions on a project marginalize others</a:t>
            </a:r>
          </a:p>
          <a:p>
            <a:pPr marL="0" indent="0">
              <a:buNone/>
            </a:pPr>
            <a:endParaRPr lang="en-GB" sz="2400" dirty="0"/>
          </a:p>
          <a:p>
            <a:pPr marL="0" indent="0">
              <a:buNone/>
            </a:pPr>
            <a:endParaRPr lang="en-GB" sz="2400" dirty="0"/>
          </a:p>
        </p:txBody>
      </p:sp>
      <p:sp>
        <p:nvSpPr>
          <p:cNvPr id="16" name="Content Placeholder 2">
            <a:extLst>
              <a:ext uri="{FF2B5EF4-FFF2-40B4-BE49-F238E27FC236}">
                <a16:creationId xmlns:a16="http://schemas.microsoft.com/office/drawing/2014/main" id="{A094BAEE-D972-20B2-224B-C8669B232609}"/>
              </a:ext>
            </a:extLst>
          </p:cNvPr>
          <p:cNvSpPr txBox="1">
            <a:spLocks/>
          </p:cNvSpPr>
          <p:nvPr/>
        </p:nvSpPr>
        <p:spPr>
          <a:xfrm>
            <a:off x="2100814" y="4204297"/>
            <a:ext cx="7280253"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Your job is to raise them up, not crush them down.</a:t>
            </a:r>
          </a:p>
          <a:p>
            <a:pPr marL="0" indent="0">
              <a:buNone/>
            </a:pPr>
            <a:endParaRPr lang="en-GB" sz="2400" dirty="0"/>
          </a:p>
          <a:p>
            <a:pPr marL="0" indent="0">
              <a:buNone/>
            </a:pPr>
            <a:endParaRPr lang="en-GB" sz="2400" dirty="0"/>
          </a:p>
        </p:txBody>
      </p:sp>
      <p:sp>
        <p:nvSpPr>
          <p:cNvPr id="17" name="Content Placeholder 2">
            <a:extLst>
              <a:ext uri="{FF2B5EF4-FFF2-40B4-BE49-F238E27FC236}">
                <a16:creationId xmlns:a16="http://schemas.microsoft.com/office/drawing/2014/main" id="{E9F0B7FE-A76A-C573-97C9-0D55C71C34E2}"/>
              </a:ext>
            </a:extLst>
          </p:cNvPr>
          <p:cNvSpPr txBox="1">
            <a:spLocks/>
          </p:cNvSpPr>
          <p:nvPr/>
        </p:nvSpPr>
        <p:spPr>
          <a:xfrm>
            <a:off x="1434586" y="4769229"/>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Assume the room gives you the benefit of the doubt </a:t>
            </a:r>
          </a:p>
          <a:p>
            <a:pPr marL="0" indent="0">
              <a:buNone/>
            </a:pPr>
            <a:endParaRPr lang="en-GB" sz="2400" dirty="0"/>
          </a:p>
        </p:txBody>
      </p:sp>
      <p:sp>
        <p:nvSpPr>
          <p:cNvPr id="18" name="Content Placeholder 2">
            <a:extLst>
              <a:ext uri="{FF2B5EF4-FFF2-40B4-BE49-F238E27FC236}">
                <a16:creationId xmlns:a16="http://schemas.microsoft.com/office/drawing/2014/main" id="{9AA39426-D5B0-2C03-75DB-FDB56F514EE2}"/>
              </a:ext>
            </a:extLst>
          </p:cNvPr>
          <p:cNvSpPr txBox="1">
            <a:spLocks/>
          </p:cNvSpPr>
          <p:nvPr/>
        </p:nvSpPr>
        <p:spPr>
          <a:xfrm>
            <a:off x="1055420" y="5334161"/>
            <a:ext cx="10373096"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Always speaking first</a:t>
            </a:r>
          </a:p>
        </p:txBody>
      </p:sp>
      <p:sp>
        <p:nvSpPr>
          <p:cNvPr id="19" name="Content Placeholder 2">
            <a:extLst>
              <a:ext uri="{FF2B5EF4-FFF2-40B4-BE49-F238E27FC236}">
                <a16:creationId xmlns:a16="http://schemas.microsoft.com/office/drawing/2014/main" id="{C75943DC-6133-733A-A696-95E608DDEB0D}"/>
              </a:ext>
            </a:extLst>
          </p:cNvPr>
          <p:cNvSpPr txBox="1">
            <a:spLocks/>
          </p:cNvSpPr>
          <p:nvPr/>
        </p:nvSpPr>
        <p:spPr>
          <a:xfrm>
            <a:off x="1561606" y="5899096"/>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Speak last.</a:t>
            </a:r>
          </a:p>
          <a:p>
            <a:pPr marL="0" indent="0">
              <a:buNone/>
            </a:pPr>
            <a:endParaRPr lang="en-GB" sz="2400" dirty="0"/>
          </a:p>
        </p:txBody>
      </p:sp>
    </p:spTree>
    <p:extLst>
      <p:ext uri="{BB962C8B-B14F-4D97-AF65-F5344CB8AC3E}">
        <p14:creationId xmlns:p14="http://schemas.microsoft.com/office/powerpoint/2010/main" val="242879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P spid="14" grpId="0"/>
      <p:bldP spid="15" grpId="0"/>
      <p:bldP spid="16" grpId="0"/>
      <p:bldP spid="17" grpId="0"/>
      <p:bldP spid="18" grpId="0" build="p"/>
      <p:bldP spid="1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7" name="Content Placeholder 2">
            <a:extLst>
              <a:ext uri="{FF2B5EF4-FFF2-40B4-BE49-F238E27FC236}">
                <a16:creationId xmlns:a16="http://schemas.microsoft.com/office/drawing/2014/main" id="{0200DAB1-4923-74F0-610E-DEE0ADE3A5CC}"/>
              </a:ext>
            </a:extLst>
          </p:cNvPr>
          <p:cNvGraphicFramePr>
            <a:graphicFrameLocks noGrp="1"/>
          </p:cNvGraphicFramePr>
          <p:nvPr>
            <p:ph idx="1"/>
            <p:extLst>
              <p:ext uri="{D42A27DB-BD31-4B8C-83A1-F6EECF244321}">
                <p14:modId xmlns:p14="http://schemas.microsoft.com/office/powerpoint/2010/main" val="4200847966"/>
              </p:ext>
            </p:extLst>
          </p:nvPr>
        </p:nvGraphicFramePr>
        <p:xfrm>
          <a:off x="838200" y="1825624"/>
          <a:ext cx="10515600" cy="28621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867D4A06-35AE-BD4A-84A9-613A26F3D41D}" type="slidenum">
              <a:rPr lang="en-US" smtClean="0"/>
              <a:pPr/>
              <a:t>36</a:t>
            </a:fld>
            <a:endParaRPr lang="en-US"/>
          </a:p>
        </p:txBody>
      </p:sp>
    </p:spTree>
    <p:extLst>
      <p:ext uri="{BB962C8B-B14F-4D97-AF65-F5344CB8AC3E}">
        <p14:creationId xmlns:p14="http://schemas.microsoft.com/office/powerpoint/2010/main" val="5643616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solidFill>
        </p:spPr>
        <p:txBody>
          <a:bodyPr/>
          <a:lstStyle/>
          <a:p>
            <a:r>
              <a:rPr lang="en-US" dirty="0">
                <a:solidFill>
                  <a:schemeClr val="bg1"/>
                </a:solidFill>
              </a:rPr>
              <a:t>Demonstrate Impact</a:t>
            </a:r>
          </a:p>
        </p:txBody>
      </p:sp>
      <p:sp>
        <p:nvSpPr>
          <p:cNvPr id="4" name="Slide Number Placeholder 3"/>
          <p:cNvSpPr>
            <a:spLocks noGrp="1"/>
          </p:cNvSpPr>
          <p:nvPr>
            <p:ph type="sldNum" sz="quarter" idx="12"/>
          </p:nvPr>
        </p:nvSpPr>
        <p:spPr/>
        <p:txBody>
          <a:bodyPr/>
          <a:lstStyle/>
          <a:p>
            <a:fld id="{867D4A06-35AE-BD4A-84A9-613A26F3D41D}" type="slidenum">
              <a:rPr lang="en-US" smtClean="0"/>
              <a:pPr/>
              <a:t>37</a:t>
            </a:fld>
            <a:endParaRPr lang="en-US"/>
          </a:p>
        </p:txBody>
      </p:sp>
      <p:sp>
        <p:nvSpPr>
          <p:cNvPr id="6" name="TextBox 5">
            <a:extLst>
              <a:ext uri="{FF2B5EF4-FFF2-40B4-BE49-F238E27FC236}">
                <a16:creationId xmlns:a16="http://schemas.microsoft.com/office/drawing/2014/main" id="{F47107AD-989E-6403-31BA-D280697864F7}"/>
              </a:ext>
            </a:extLst>
          </p:cNvPr>
          <p:cNvSpPr txBox="1"/>
          <p:nvPr/>
        </p:nvSpPr>
        <p:spPr>
          <a:xfrm>
            <a:off x="11876" y="1306287"/>
            <a:ext cx="3099460" cy="369332"/>
          </a:xfrm>
          <a:prstGeom prst="rect">
            <a:avLst/>
          </a:prstGeom>
          <a:solidFill>
            <a:schemeClr val="bg2">
              <a:lumMod val="50000"/>
            </a:schemeClr>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5B46B665-5098-C2A8-47E2-9C0773AA4EED}"/>
              </a:ext>
            </a:extLst>
          </p:cNvPr>
          <p:cNvSpPr txBox="1"/>
          <p:nvPr/>
        </p:nvSpPr>
        <p:spPr>
          <a:xfrm>
            <a:off x="3111336"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481FA2AA-BBA4-C96D-5A11-203CD40E1C6E}"/>
              </a:ext>
            </a:extLst>
          </p:cNvPr>
          <p:cNvSpPr txBox="1"/>
          <p:nvPr/>
        </p:nvSpPr>
        <p:spPr>
          <a:xfrm>
            <a:off x="5343897"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79F21D93-1DC7-DEFE-F2A7-A7660FF4D385}"/>
              </a:ext>
            </a:extLst>
          </p:cNvPr>
          <p:cNvSpPr txBox="1"/>
          <p:nvPr/>
        </p:nvSpPr>
        <p:spPr>
          <a:xfrm>
            <a:off x="7548748" y="1292434"/>
            <a:ext cx="2355273"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Work on What Matters</a:t>
            </a:r>
          </a:p>
        </p:txBody>
      </p:sp>
      <p:sp>
        <p:nvSpPr>
          <p:cNvPr id="12" name="Content Placeholder 2">
            <a:extLst>
              <a:ext uri="{FF2B5EF4-FFF2-40B4-BE49-F238E27FC236}">
                <a16:creationId xmlns:a16="http://schemas.microsoft.com/office/drawing/2014/main" id="{BE8E6431-81A1-BEF4-E30E-2EA7478E3E06}"/>
              </a:ext>
            </a:extLst>
          </p:cNvPr>
          <p:cNvSpPr txBox="1">
            <a:spLocks/>
          </p:cNvSpPr>
          <p:nvPr/>
        </p:nvSpPr>
        <p:spPr>
          <a:xfrm>
            <a:off x="980705" y="1944569"/>
            <a:ext cx="7802052"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You are expensive, compared to an entry-level hire. </a:t>
            </a:r>
          </a:p>
        </p:txBody>
      </p:sp>
      <p:sp>
        <p:nvSpPr>
          <p:cNvPr id="14" name="Content Placeholder 2">
            <a:extLst>
              <a:ext uri="{FF2B5EF4-FFF2-40B4-BE49-F238E27FC236}">
                <a16:creationId xmlns:a16="http://schemas.microsoft.com/office/drawing/2014/main" id="{2A9A25C1-9CF2-28EC-2AE4-D09BFA209332}"/>
              </a:ext>
            </a:extLst>
          </p:cNvPr>
          <p:cNvSpPr txBox="1">
            <a:spLocks/>
          </p:cNvSpPr>
          <p:nvPr/>
        </p:nvSpPr>
        <p:spPr>
          <a:xfrm>
            <a:off x="1405246" y="2508781"/>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You will need to </a:t>
            </a:r>
            <a:r>
              <a:rPr lang="en-GB" sz="2400" i="1" dirty="0"/>
              <a:t>demonstrate</a:t>
            </a:r>
            <a:r>
              <a:rPr lang="en-GB" sz="2400" dirty="0"/>
              <a:t> your impact.</a:t>
            </a:r>
          </a:p>
          <a:p>
            <a:pPr marL="0" indent="0">
              <a:buNone/>
            </a:pPr>
            <a:endParaRPr lang="en-GB" sz="2400" dirty="0"/>
          </a:p>
          <a:p>
            <a:pPr marL="0" indent="0">
              <a:buNone/>
            </a:pPr>
            <a:endParaRPr lang="en-GB" sz="2400" dirty="0"/>
          </a:p>
        </p:txBody>
      </p:sp>
      <p:sp>
        <p:nvSpPr>
          <p:cNvPr id="15" name="Content Placeholder 2">
            <a:extLst>
              <a:ext uri="{FF2B5EF4-FFF2-40B4-BE49-F238E27FC236}">
                <a16:creationId xmlns:a16="http://schemas.microsoft.com/office/drawing/2014/main" id="{0642E8C3-B55B-4D12-6705-13CC7FECF6E0}"/>
              </a:ext>
            </a:extLst>
          </p:cNvPr>
          <p:cNvSpPr txBox="1">
            <a:spLocks/>
          </p:cNvSpPr>
          <p:nvPr/>
        </p:nvSpPr>
        <p:spPr>
          <a:xfrm>
            <a:off x="1405246" y="3072993"/>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Or you are vulnerable in any cost reduction exercise.</a:t>
            </a:r>
          </a:p>
          <a:p>
            <a:pPr marL="0" indent="0">
              <a:buNone/>
            </a:pPr>
            <a:endParaRPr lang="en-GB" sz="2400" dirty="0"/>
          </a:p>
          <a:p>
            <a:pPr marL="0" indent="0">
              <a:buNone/>
            </a:pPr>
            <a:endParaRPr lang="en-GB" sz="2400" dirty="0"/>
          </a:p>
        </p:txBody>
      </p:sp>
      <p:sp>
        <p:nvSpPr>
          <p:cNvPr id="16" name="Content Placeholder 2">
            <a:extLst>
              <a:ext uri="{FF2B5EF4-FFF2-40B4-BE49-F238E27FC236}">
                <a16:creationId xmlns:a16="http://schemas.microsoft.com/office/drawing/2014/main" id="{570FCBDB-BC03-067C-F979-FE1EC8B65832}"/>
              </a:ext>
            </a:extLst>
          </p:cNvPr>
          <p:cNvSpPr txBox="1">
            <a:spLocks/>
          </p:cNvSpPr>
          <p:nvPr/>
        </p:nvSpPr>
        <p:spPr>
          <a:xfrm>
            <a:off x="980704" y="3637205"/>
            <a:ext cx="9359917"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Your role is to tackle the messy, thorny, persistent problems</a:t>
            </a:r>
          </a:p>
        </p:txBody>
      </p:sp>
      <p:sp>
        <p:nvSpPr>
          <p:cNvPr id="17" name="Content Placeholder 2">
            <a:extLst>
              <a:ext uri="{FF2B5EF4-FFF2-40B4-BE49-F238E27FC236}">
                <a16:creationId xmlns:a16="http://schemas.microsoft.com/office/drawing/2014/main" id="{59593BDC-BBB9-444B-5185-CD252DFA0C1F}"/>
              </a:ext>
            </a:extLst>
          </p:cNvPr>
          <p:cNvSpPr txBox="1">
            <a:spLocks/>
          </p:cNvSpPr>
          <p:nvPr/>
        </p:nvSpPr>
        <p:spPr>
          <a:xfrm>
            <a:off x="1405246" y="4201416"/>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The ones everyone recognizes, but no one else can get traction on.</a:t>
            </a:r>
          </a:p>
          <a:p>
            <a:pPr marL="0" indent="0">
              <a:buNone/>
            </a:pPr>
            <a:endParaRPr lang="en-GB" sz="2400" dirty="0"/>
          </a:p>
          <a:p>
            <a:pPr marL="0" indent="0">
              <a:buNone/>
            </a:pPr>
            <a:endParaRPr lang="en-GB" sz="2400" dirty="0"/>
          </a:p>
        </p:txBody>
      </p:sp>
      <p:sp>
        <p:nvSpPr>
          <p:cNvPr id="18" name="Content Placeholder 2">
            <a:extLst>
              <a:ext uri="{FF2B5EF4-FFF2-40B4-BE49-F238E27FC236}">
                <a16:creationId xmlns:a16="http://schemas.microsoft.com/office/drawing/2014/main" id="{B430E84B-FAF4-DACE-E1DE-44CACF30675E}"/>
              </a:ext>
            </a:extLst>
          </p:cNvPr>
          <p:cNvSpPr txBox="1">
            <a:spLocks/>
          </p:cNvSpPr>
          <p:nvPr/>
        </p:nvSpPr>
        <p:spPr>
          <a:xfrm>
            <a:off x="1405246" y="4765627"/>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If anyone could solve it, you don’t demonstrate </a:t>
            </a:r>
            <a:r>
              <a:rPr lang="en-GB" sz="2400" i="1" dirty="0"/>
              <a:t>your</a:t>
            </a:r>
            <a:r>
              <a:rPr lang="en-GB" sz="2400" dirty="0"/>
              <a:t> value.</a:t>
            </a:r>
          </a:p>
          <a:p>
            <a:pPr marL="0" indent="0">
              <a:buNone/>
            </a:pPr>
            <a:endParaRPr lang="en-GB" sz="2400" dirty="0"/>
          </a:p>
          <a:p>
            <a:pPr marL="0" indent="0">
              <a:buNone/>
            </a:pPr>
            <a:endParaRPr lang="en-GB" sz="2400" dirty="0"/>
          </a:p>
        </p:txBody>
      </p:sp>
      <p:sp>
        <p:nvSpPr>
          <p:cNvPr id="20" name="Content Placeholder 2">
            <a:extLst>
              <a:ext uri="{FF2B5EF4-FFF2-40B4-BE49-F238E27FC236}">
                <a16:creationId xmlns:a16="http://schemas.microsoft.com/office/drawing/2014/main" id="{EEDB1265-7C54-63B9-18B1-E45391204A8E}"/>
              </a:ext>
            </a:extLst>
          </p:cNvPr>
          <p:cNvSpPr txBox="1">
            <a:spLocks/>
          </p:cNvSpPr>
          <p:nvPr/>
        </p:nvSpPr>
        <p:spPr>
          <a:xfrm>
            <a:off x="1405246" y="5329838"/>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Once the problem becomes tractable, move on, but check in.</a:t>
            </a:r>
          </a:p>
          <a:p>
            <a:pPr marL="0" indent="0">
              <a:buNone/>
            </a:pPr>
            <a:endParaRPr lang="en-GB" sz="2400" dirty="0"/>
          </a:p>
          <a:p>
            <a:pPr marL="0" indent="0">
              <a:buNone/>
            </a:pPr>
            <a:endParaRPr lang="en-GB" sz="2400" dirty="0"/>
          </a:p>
        </p:txBody>
      </p:sp>
    </p:spTree>
    <p:extLst>
      <p:ext uri="{BB962C8B-B14F-4D97-AF65-F5344CB8AC3E}">
        <p14:creationId xmlns:p14="http://schemas.microsoft.com/office/powerpoint/2010/main" val="170619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p:bldP spid="15" grpId="0"/>
      <p:bldP spid="16" grpId="0" build="p"/>
      <p:bldP spid="17" grpId="0"/>
      <p:bldP spid="18" grpId="0"/>
      <p:bldP spid="2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solidFill>
        </p:spPr>
        <p:txBody>
          <a:bodyPr/>
          <a:lstStyle/>
          <a:p>
            <a:r>
              <a:rPr lang="en-US" dirty="0">
                <a:solidFill>
                  <a:schemeClr val="bg1"/>
                </a:solidFill>
              </a:rPr>
              <a:t>The Long View</a:t>
            </a:r>
          </a:p>
        </p:txBody>
      </p:sp>
      <p:sp>
        <p:nvSpPr>
          <p:cNvPr id="4" name="Slide Number Placeholder 3"/>
          <p:cNvSpPr>
            <a:spLocks noGrp="1"/>
          </p:cNvSpPr>
          <p:nvPr>
            <p:ph type="sldNum" sz="quarter" idx="12"/>
          </p:nvPr>
        </p:nvSpPr>
        <p:spPr/>
        <p:txBody>
          <a:bodyPr/>
          <a:lstStyle/>
          <a:p>
            <a:fld id="{867D4A06-35AE-BD4A-84A9-613A26F3D41D}" type="slidenum">
              <a:rPr lang="en-US" smtClean="0"/>
              <a:pPr/>
              <a:t>38</a:t>
            </a:fld>
            <a:endParaRPr lang="en-US"/>
          </a:p>
        </p:txBody>
      </p:sp>
      <p:sp>
        <p:nvSpPr>
          <p:cNvPr id="6" name="TextBox 5">
            <a:extLst>
              <a:ext uri="{FF2B5EF4-FFF2-40B4-BE49-F238E27FC236}">
                <a16:creationId xmlns:a16="http://schemas.microsoft.com/office/drawing/2014/main" id="{2176CCC8-2991-8D3A-511E-78B1C1334DF9}"/>
              </a:ext>
            </a:extLst>
          </p:cNvPr>
          <p:cNvSpPr txBox="1"/>
          <p:nvPr/>
        </p:nvSpPr>
        <p:spPr>
          <a:xfrm>
            <a:off x="11876" y="1306287"/>
            <a:ext cx="3099460" cy="369332"/>
          </a:xfrm>
          <a:prstGeom prst="rect">
            <a:avLst/>
          </a:prstGeom>
          <a:solidFill>
            <a:schemeClr val="bg2">
              <a:lumMod val="50000"/>
            </a:schemeClr>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EA821D9E-F1E4-DE92-973C-E854790F6A7C}"/>
              </a:ext>
            </a:extLst>
          </p:cNvPr>
          <p:cNvSpPr txBox="1"/>
          <p:nvPr/>
        </p:nvSpPr>
        <p:spPr>
          <a:xfrm>
            <a:off x="3111336"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A333537F-EF93-1F6A-98D8-1A59C173C566}"/>
              </a:ext>
            </a:extLst>
          </p:cNvPr>
          <p:cNvSpPr txBox="1"/>
          <p:nvPr/>
        </p:nvSpPr>
        <p:spPr>
          <a:xfrm>
            <a:off x="5343897"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9B8BD095-DB3C-42D3-FA0D-A17420F3631D}"/>
              </a:ext>
            </a:extLst>
          </p:cNvPr>
          <p:cNvSpPr txBox="1"/>
          <p:nvPr/>
        </p:nvSpPr>
        <p:spPr>
          <a:xfrm>
            <a:off x="7548748" y="1292434"/>
            <a:ext cx="2355273"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Work on What Matters</a:t>
            </a:r>
          </a:p>
        </p:txBody>
      </p:sp>
      <p:sp>
        <p:nvSpPr>
          <p:cNvPr id="10" name="Content Placeholder 2">
            <a:extLst>
              <a:ext uri="{FF2B5EF4-FFF2-40B4-BE49-F238E27FC236}">
                <a16:creationId xmlns:a16="http://schemas.microsoft.com/office/drawing/2014/main" id="{6FB9221A-C37C-E444-1DF5-7657F5DD514F}"/>
              </a:ext>
            </a:extLst>
          </p:cNvPr>
          <p:cNvSpPr txBox="1">
            <a:spLocks/>
          </p:cNvSpPr>
          <p:nvPr/>
        </p:nvSpPr>
        <p:spPr>
          <a:xfrm>
            <a:off x="980705" y="1944569"/>
            <a:ext cx="7802052"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Your role is to advocate for the long view</a:t>
            </a:r>
          </a:p>
        </p:txBody>
      </p:sp>
      <p:sp>
        <p:nvSpPr>
          <p:cNvPr id="11" name="Content Placeholder 2">
            <a:extLst>
              <a:ext uri="{FF2B5EF4-FFF2-40B4-BE49-F238E27FC236}">
                <a16:creationId xmlns:a16="http://schemas.microsoft.com/office/drawing/2014/main" id="{3EB19247-5A98-A76D-C515-1CC36FDEE796}"/>
              </a:ext>
            </a:extLst>
          </p:cNvPr>
          <p:cNvSpPr txBox="1">
            <a:spLocks/>
          </p:cNvSpPr>
          <p:nvPr/>
        </p:nvSpPr>
        <p:spPr>
          <a:xfrm>
            <a:off x="1405246" y="2512916"/>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Local optima vs. perspective to think "in the large"</a:t>
            </a:r>
          </a:p>
          <a:p>
            <a:pPr marL="0" indent="0">
              <a:buNone/>
            </a:pPr>
            <a:endParaRPr lang="en-GB" sz="2400" dirty="0"/>
          </a:p>
          <a:p>
            <a:pPr marL="0" indent="0">
              <a:buNone/>
            </a:pPr>
            <a:endParaRPr lang="en-GB" sz="2400" dirty="0"/>
          </a:p>
          <a:p>
            <a:pPr marL="0" indent="0">
              <a:buNone/>
            </a:pPr>
            <a:endParaRPr lang="en-GB" sz="2400" dirty="0"/>
          </a:p>
        </p:txBody>
      </p:sp>
      <p:sp>
        <p:nvSpPr>
          <p:cNvPr id="12" name="Content Placeholder 2">
            <a:extLst>
              <a:ext uri="{FF2B5EF4-FFF2-40B4-BE49-F238E27FC236}">
                <a16:creationId xmlns:a16="http://schemas.microsoft.com/office/drawing/2014/main" id="{5B38D946-C17D-CA43-61BF-25C6BAC2DD4C}"/>
              </a:ext>
            </a:extLst>
          </p:cNvPr>
          <p:cNvSpPr txBox="1">
            <a:spLocks/>
          </p:cNvSpPr>
          <p:nvPr/>
        </p:nvSpPr>
        <p:spPr>
          <a:xfrm>
            <a:off x="924332" y="3081263"/>
            <a:ext cx="7802052"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Use data to validate what you want to work on</a:t>
            </a:r>
          </a:p>
          <a:p>
            <a:pPr marL="0" indent="0">
              <a:buNone/>
            </a:pPr>
            <a:endParaRPr lang="en-GB" dirty="0"/>
          </a:p>
        </p:txBody>
      </p:sp>
      <p:sp>
        <p:nvSpPr>
          <p:cNvPr id="13" name="Content Placeholder 2">
            <a:extLst>
              <a:ext uri="{FF2B5EF4-FFF2-40B4-BE49-F238E27FC236}">
                <a16:creationId xmlns:a16="http://schemas.microsoft.com/office/drawing/2014/main" id="{8129FD6D-8299-54CC-BAD1-A06AACED7F52}"/>
              </a:ext>
            </a:extLst>
          </p:cNvPr>
          <p:cNvSpPr txBox="1">
            <a:spLocks/>
          </p:cNvSpPr>
          <p:nvPr/>
        </p:nvSpPr>
        <p:spPr>
          <a:xfrm>
            <a:off x="1405246" y="3649610"/>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Given limited resources is it the most impactful problem to solve right now</a:t>
            </a:r>
          </a:p>
          <a:p>
            <a:pPr marL="0" indent="0">
              <a:buNone/>
            </a:pPr>
            <a:endParaRPr lang="en-GB" sz="2400" dirty="0"/>
          </a:p>
          <a:p>
            <a:pPr marL="0" indent="0">
              <a:buNone/>
            </a:pPr>
            <a:endParaRPr lang="en-GB" sz="2400" dirty="0"/>
          </a:p>
          <a:p>
            <a:pPr marL="0" indent="0">
              <a:buNone/>
            </a:pPr>
            <a:endParaRPr lang="en-GB" sz="2400" dirty="0"/>
          </a:p>
        </p:txBody>
      </p:sp>
      <p:sp>
        <p:nvSpPr>
          <p:cNvPr id="14" name="Content Placeholder 2">
            <a:extLst>
              <a:ext uri="{FF2B5EF4-FFF2-40B4-BE49-F238E27FC236}">
                <a16:creationId xmlns:a16="http://schemas.microsoft.com/office/drawing/2014/main" id="{F4E50D6D-700C-377B-50E5-8295EADD10AD}"/>
              </a:ext>
            </a:extLst>
          </p:cNvPr>
          <p:cNvSpPr txBox="1">
            <a:spLocks/>
          </p:cNvSpPr>
          <p:nvPr/>
        </p:nvSpPr>
        <p:spPr>
          <a:xfrm>
            <a:off x="924332" y="4217957"/>
            <a:ext cx="7802052"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Build an Architecture Runway</a:t>
            </a:r>
          </a:p>
          <a:p>
            <a:pPr marL="0" indent="0">
              <a:buNone/>
            </a:pPr>
            <a:endParaRPr lang="en-GB" dirty="0"/>
          </a:p>
        </p:txBody>
      </p:sp>
      <p:sp>
        <p:nvSpPr>
          <p:cNvPr id="15" name="Content Placeholder 2">
            <a:extLst>
              <a:ext uri="{FF2B5EF4-FFF2-40B4-BE49-F238E27FC236}">
                <a16:creationId xmlns:a16="http://schemas.microsoft.com/office/drawing/2014/main" id="{1533A699-60C3-2860-C260-DF6A06842882}"/>
              </a:ext>
            </a:extLst>
          </p:cNvPr>
          <p:cNvSpPr txBox="1">
            <a:spLocks/>
          </p:cNvSpPr>
          <p:nvPr/>
        </p:nvSpPr>
        <p:spPr>
          <a:xfrm>
            <a:off x="1479962" y="4786303"/>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What planes do you need to land?</a:t>
            </a:r>
          </a:p>
          <a:p>
            <a:pPr marL="0" indent="0">
              <a:buNone/>
            </a:pPr>
            <a:endParaRPr lang="en-GB" sz="2400" dirty="0"/>
          </a:p>
          <a:p>
            <a:pPr marL="0" indent="0">
              <a:buNone/>
            </a:pPr>
            <a:endParaRPr lang="en-GB" sz="2400" dirty="0"/>
          </a:p>
          <a:p>
            <a:pPr marL="0" indent="0">
              <a:buNone/>
            </a:pPr>
            <a:endParaRPr lang="en-GB" sz="2400" dirty="0"/>
          </a:p>
        </p:txBody>
      </p:sp>
    </p:spTree>
    <p:extLst>
      <p:ext uri="{BB962C8B-B14F-4D97-AF65-F5344CB8AC3E}">
        <p14:creationId xmlns:p14="http://schemas.microsoft.com/office/powerpoint/2010/main" val="95035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P spid="12" grpId="0" build="p"/>
      <p:bldP spid="13" grpId="0"/>
      <p:bldP spid="14" grpId="0" build="p"/>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solidFill>
        </p:spPr>
        <p:txBody>
          <a:bodyPr/>
          <a:lstStyle/>
          <a:p>
            <a:r>
              <a:rPr lang="en-US" dirty="0">
                <a:solidFill>
                  <a:schemeClr val="bg1"/>
                </a:solidFill>
              </a:rPr>
              <a:t>You Set The Agenda</a:t>
            </a:r>
          </a:p>
        </p:txBody>
      </p:sp>
      <p:sp>
        <p:nvSpPr>
          <p:cNvPr id="4" name="Slide Number Placeholder 3"/>
          <p:cNvSpPr>
            <a:spLocks noGrp="1"/>
          </p:cNvSpPr>
          <p:nvPr>
            <p:ph type="sldNum" sz="quarter" idx="12"/>
          </p:nvPr>
        </p:nvSpPr>
        <p:spPr/>
        <p:txBody>
          <a:bodyPr/>
          <a:lstStyle/>
          <a:p>
            <a:fld id="{867D4A06-35AE-BD4A-84A9-613A26F3D41D}" type="slidenum">
              <a:rPr lang="en-US" smtClean="0"/>
              <a:pPr/>
              <a:t>39</a:t>
            </a:fld>
            <a:endParaRPr lang="en-US"/>
          </a:p>
        </p:txBody>
      </p:sp>
      <p:sp>
        <p:nvSpPr>
          <p:cNvPr id="6" name="TextBox 5">
            <a:extLst>
              <a:ext uri="{FF2B5EF4-FFF2-40B4-BE49-F238E27FC236}">
                <a16:creationId xmlns:a16="http://schemas.microsoft.com/office/drawing/2014/main" id="{CFA7DB37-7D40-98A4-4B95-CEEEB9AB5610}"/>
              </a:ext>
            </a:extLst>
          </p:cNvPr>
          <p:cNvSpPr txBox="1"/>
          <p:nvPr/>
        </p:nvSpPr>
        <p:spPr>
          <a:xfrm>
            <a:off x="11876" y="1306287"/>
            <a:ext cx="3099460" cy="369332"/>
          </a:xfrm>
          <a:prstGeom prst="rect">
            <a:avLst/>
          </a:prstGeom>
          <a:solidFill>
            <a:schemeClr val="bg2">
              <a:lumMod val="50000"/>
            </a:schemeClr>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3E6CCF37-35A5-1D14-3337-666A5A24EC1E}"/>
              </a:ext>
            </a:extLst>
          </p:cNvPr>
          <p:cNvSpPr txBox="1"/>
          <p:nvPr/>
        </p:nvSpPr>
        <p:spPr>
          <a:xfrm>
            <a:off x="3111336"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ABF44B26-AF06-71CC-7D0D-2CFAC80E8BD4}"/>
              </a:ext>
            </a:extLst>
          </p:cNvPr>
          <p:cNvSpPr txBox="1"/>
          <p:nvPr/>
        </p:nvSpPr>
        <p:spPr>
          <a:xfrm>
            <a:off x="5343897"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1243661E-39B1-3A2B-0B4F-8046F15A54E2}"/>
              </a:ext>
            </a:extLst>
          </p:cNvPr>
          <p:cNvSpPr txBox="1"/>
          <p:nvPr/>
        </p:nvSpPr>
        <p:spPr>
          <a:xfrm>
            <a:off x="7548748" y="1292434"/>
            <a:ext cx="2355273"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Work on What Matters</a:t>
            </a:r>
          </a:p>
        </p:txBody>
      </p:sp>
      <p:sp>
        <p:nvSpPr>
          <p:cNvPr id="10" name="Content Placeholder 2">
            <a:extLst>
              <a:ext uri="{FF2B5EF4-FFF2-40B4-BE49-F238E27FC236}">
                <a16:creationId xmlns:a16="http://schemas.microsoft.com/office/drawing/2014/main" id="{8EEB4047-D959-1093-AC07-6E082D62EBBA}"/>
              </a:ext>
            </a:extLst>
          </p:cNvPr>
          <p:cNvSpPr txBox="1">
            <a:spLocks/>
          </p:cNvSpPr>
          <p:nvPr/>
        </p:nvSpPr>
        <p:spPr>
          <a:xfrm>
            <a:off x="980704" y="1944569"/>
            <a:ext cx="10373095"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Most likely, no one will tell you what your agenda is</a:t>
            </a:r>
          </a:p>
        </p:txBody>
      </p:sp>
      <p:sp>
        <p:nvSpPr>
          <p:cNvPr id="11" name="Content Placeholder 2">
            <a:extLst>
              <a:ext uri="{FF2B5EF4-FFF2-40B4-BE49-F238E27FC236}">
                <a16:creationId xmlns:a16="http://schemas.microsoft.com/office/drawing/2014/main" id="{9E156F81-EE32-9B73-780A-20D0AEBE0F72}"/>
              </a:ext>
            </a:extLst>
          </p:cNvPr>
          <p:cNvSpPr txBox="1">
            <a:spLocks/>
          </p:cNvSpPr>
          <p:nvPr/>
        </p:nvSpPr>
        <p:spPr>
          <a:xfrm>
            <a:off x="1405245" y="2502342"/>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Your manager’s role will be to validate your agenda.</a:t>
            </a:r>
          </a:p>
          <a:p>
            <a:pPr marL="0" indent="0">
              <a:buNone/>
            </a:pPr>
            <a:endParaRPr lang="en-GB" sz="2400" dirty="0"/>
          </a:p>
          <a:p>
            <a:pPr marL="0" indent="0">
              <a:buNone/>
            </a:pPr>
            <a:endParaRPr lang="en-GB" sz="2400" dirty="0"/>
          </a:p>
          <a:p>
            <a:pPr marL="0" indent="0">
              <a:buNone/>
            </a:pPr>
            <a:endParaRPr lang="en-GB" sz="2400" dirty="0"/>
          </a:p>
        </p:txBody>
      </p:sp>
      <p:sp>
        <p:nvSpPr>
          <p:cNvPr id="12" name="Content Placeholder 2">
            <a:extLst>
              <a:ext uri="{FF2B5EF4-FFF2-40B4-BE49-F238E27FC236}">
                <a16:creationId xmlns:a16="http://schemas.microsoft.com/office/drawing/2014/main" id="{AC6C4DA2-E863-F5C0-6718-AA40782C3FC9}"/>
              </a:ext>
            </a:extLst>
          </p:cNvPr>
          <p:cNvSpPr txBox="1">
            <a:spLocks/>
          </p:cNvSpPr>
          <p:nvPr/>
        </p:nvSpPr>
        <p:spPr>
          <a:xfrm>
            <a:off x="1405246" y="3060115"/>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If you look for it, </a:t>
            </a:r>
            <a:r>
              <a:rPr lang="en-GB" sz="2400" dirty="0"/>
              <a:t>there will be too much to do</a:t>
            </a:r>
          </a:p>
          <a:p>
            <a:pPr marL="0" indent="0">
              <a:buNone/>
            </a:pPr>
            <a:endParaRPr lang="en-GB" sz="2400" dirty="0"/>
          </a:p>
          <a:p>
            <a:pPr marL="0" indent="0">
              <a:buNone/>
            </a:pPr>
            <a:endParaRPr lang="en-GB" sz="2400" dirty="0"/>
          </a:p>
          <a:p>
            <a:pPr marL="0" indent="0">
              <a:buNone/>
            </a:pPr>
            <a:endParaRPr lang="en-GB" sz="2400" dirty="0"/>
          </a:p>
        </p:txBody>
      </p:sp>
      <p:sp>
        <p:nvSpPr>
          <p:cNvPr id="13" name="Content Placeholder 2">
            <a:extLst>
              <a:ext uri="{FF2B5EF4-FFF2-40B4-BE49-F238E27FC236}">
                <a16:creationId xmlns:a16="http://schemas.microsoft.com/office/drawing/2014/main" id="{0D3D2937-780D-1AEE-4DC5-F70A87DCEC8D}"/>
              </a:ext>
            </a:extLst>
          </p:cNvPr>
          <p:cNvSpPr txBox="1">
            <a:spLocks/>
          </p:cNvSpPr>
          <p:nvPr/>
        </p:nvSpPr>
        <p:spPr>
          <a:xfrm>
            <a:off x="1405245" y="3617888"/>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If you are visible, there will be too many requests</a:t>
            </a:r>
            <a:endParaRPr lang="en-GB" sz="2400" dirty="0"/>
          </a:p>
          <a:p>
            <a:pPr marL="0" indent="0">
              <a:buNone/>
            </a:pPr>
            <a:endParaRPr lang="en-GB" sz="2400" dirty="0"/>
          </a:p>
          <a:p>
            <a:pPr marL="0" indent="0">
              <a:buNone/>
            </a:pPr>
            <a:endParaRPr lang="en-GB" sz="2400" dirty="0"/>
          </a:p>
        </p:txBody>
      </p:sp>
      <p:sp>
        <p:nvSpPr>
          <p:cNvPr id="14" name="Content Placeholder 2">
            <a:extLst>
              <a:ext uri="{FF2B5EF4-FFF2-40B4-BE49-F238E27FC236}">
                <a16:creationId xmlns:a16="http://schemas.microsoft.com/office/drawing/2014/main" id="{136701D0-0A80-D298-D0A5-2CED96AD94B4}"/>
              </a:ext>
            </a:extLst>
          </p:cNvPr>
          <p:cNvSpPr txBox="1">
            <a:spLocks/>
          </p:cNvSpPr>
          <p:nvPr/>
        </p:nvSpPr>
        <p:spPr>
          <a:xfrm>
            <a:off x="1405245" y="4175660"/>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Your manager’s role is to give you the context to prioritize.</a:t>
            </a:r>
            <a:endParaRPr lang="en-GB" sz="2400" dirty="0"/>
          </a:p>
          <a:p>
            <a:pPr marL="0" indent="0">
              <a:buNone/>
            </a:pPr>
            <a:endParaRPr lang="en-GB" sz="2400" dirty="0"/>
          </a:p>
          <a:p>
            <a:pPr marL="0" indent="0">
              <a:buNone/>
            </a:pPr>
            <a:endParaRPr lang="en-GB" sz="2400" dirty="0"/>
          </a:p>
        </p:txBody>
      </p:sp>
    </p:spTree>
    <p:extLst>
      <p:ext uri="{BB962C8B-B14F-4D97-AF65-F5344CB8AC3E}">
        <p14:creationId xmlns:p14="http://schemas.microsoft.com/office/powerpoint/2010/main" val="150292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66800" y="939800"/>
            <a:ext cx="10058400" cy="5092239"/>
          </a:xfrm>
          <a:prstGeom prst="rect">
            <a:avLst/>
          </a:prstGeom>
        </p:spPr>
      </p:pic>
      <p:sp>
        <p:nvSpPr>
          <p:cNvPr id="4" name="Slide Number Placeholder 3">
            <a:extLst>
              <a:ext uri="{FF2B5EF4-FFF2-40B4-BE49-F238E27FC236}">
                <a16:creationId xmlns:a16="http://schemas.microsoft.com/office/drawing/2014/main" id="{AC0BC176-91F1-C14D-A89D-D39AB60224E8}"/>
              </a:ext>
            </a:extLst>
          </p:cNvPr>
          <p:cNvSpPr>
            <a:spLocks noGrp="1"/>
          </p:cNvSpPr>
          <p:nvPr>
            <p:ph type="sldNum" sz="quarter" idx="12"/>
          </p:nvPr>
        </p:nvSpPr>
        <p:spPr/>
        <p:txBody>
          <a:bodyPr/>
          <a:lstStyle/>
          <a:p>
            <a:fld id="{B9A0A49B-320C-1A4F-B83C-2E5340668522}" type="slidenum">
              <a:rPr lang="en-US" smtClean="0"/>
              <a:t>4</a:t>
            </a:fld>
            <a:endParaRPr lang="en-US"/>
          </a:p>
        </p:txBody>
      </p:sp>
    </p:spTree>
    <p:extLst>
      <p:ext uri="{BB962C8B-B14F-4D97-AF65-F5344CB8AC3E}">
        <p14:creationId xmlns:p14="http://schemas.microsoft.com/office/powerpoint/2010/main" val="3622553428"/>
      </p:ext>
    </p:extLst>
  </p:cSld>
  <p:clrMapOvr>
    <a:masterClrMapping/>
  </p:clrMapOvr>
  <mc:AlternateContent xmlns:mc="http://schemas.openxmlformats.org/markup-compatibility/2006" xmlns:p14="http://schemas.microsoft.com/office/powerpoint/2010/main">
    <mc:Choice Requires="p14">
      <p:transition spd="slow" p14:dur="2000" advTm="32504"/>
    </mc:Choice>
    <mc:Fallback xmlns="">
      <p:transition spd="slow" advTm="3250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solidFill>
        </p:spPr>
        <p:txBody>
          <a:bodyPr/>
          <a:lstStyle/>
          <a:p>
            <a:r>
              <a:rPr lang="en-US" dirty="0">
                <a:solidFill>
                  <a:schemeClr val="bg1"/>
                </a:solidFill>
              </a:rPr>
              <a:t>Work on Important Things</a:t>
            </a:r>
          </a:p>
        </p:txBody>
      </p:sp>
      <p:sp>
        <p:nvSpPr>
          <p:cNvPr id="4" name="Slide Number Placeholder 3"/>
          <p:cNvSpPr>
            <a:spLocks noGrp="1"/>
          </p:cNvSpPr>
          <p:nvPr>
            <p:ph type="sldNum" sz="quarter" idx="12"/>
          </p:nvPr>
        </p:nvSpPr>
        <p:spPr/>
        <p:txBody>
          <a:bodyPr/>
          <a:lstStyle/>
          <a:p>
            <a:fld id="{867D4A06-35AE-BD4A-84A9-613A26F3D41D}" type="slidenum">
              <a:rPr lang="en-US" smtClean="0"/>
              <a:pPr/>
              <a:t>40</a:t>
            </a:fld>
            <a:endParaRPr lang="en-US"/>
          </a:p>
        </p:txBody>
      </p:sp>
      <p:sp>
        <p:nvSpPr>
          <p:cNvPr id="6" name="TextBox 5">
            <a:extLst>
              <a:ext uri="{FF2B5EF4-FFF2-40B4-BE49-F238E27FC236}">
                <a16:creationId xmlns:a16="http://schemas.microsoft.com/office/drawing/2014/main" id="{91F3034A-7395-1E2C-F53B-A613F8C35567}"/>
              </a:ext>
            </a:extLst>
          </p:cNvPr>
          <p:cNvSpPr txBox="1"/>
          <p:nvPr/>
        </p:nvSpPr>
        <p:spPr>
          <a:xfrm>
            <a:off x="11876" y="1306287"/>
            <a:ext cx="3099460" cy="369332"/>
          </a:xfrm>
          <a:prstGeom prst="rect">
            <a:avLst/>
          </a:prstGeom>
          <a:solidFill>
            <a:schemeClr val="bg2">
              <a:lumMod val="50000"/>
            </a:schemeClr>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7EEE0BC2-44F0-0761-AE8A-63C93DF413E7}"/>
              </a:ext>
            </a:extLst>
          </p:cNvPr>
          <p:cNvSpPr txBox="1"/>
          <p:nvPr/>
        </p:nvSpPr>
        <p:spPr>
          <a:xfrm>
            <a:off x="3111336"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09ED5CBB-8A09-B5C6-456E-562A3BA1D0AD}"/>
              </a:ext>
            </a:extLst>
          </p:cNvPr>
          <p:cNvSpPr txBox="1"/>
          <p:nvPr/>
        </p:nvSpPr>
        <p:spPr>
          <a:xfrm>
            <a:off x="5343897" y="1292434"/>
            <a:ext cx="222068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280BD8AD-6DBF-87D9-2229-F9B33AC734AD}"/>
              </a:ext>
            </a:extLst>
          </p:cNvPr>
          <p:cNvSpPr txBox="1"/>
          <p:nvPr/>
        </p:nvSpPr>
        <p:spPr>
          <a:xfrm>
            <a:off x="7548748" y="1292434"/>
            <a:ext cx="2355273"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Work on What Matters</a:t>
            </a:r>
          </a:p>
        </p:txBody>
      </p:sp>
      <p:sp>
        <p:nvSpPr>
          <p:cNvPr id="10" name="Content Placeholder 2">
            <a:extLst>
              <a:ext uri="{FF2B5EF4-FFF2-40B4-BE49-F238E27FC236}">
                <a16:creationId xmlns:a16="http://schemas.microsoft.com/office/drawing/2014/main" id="{C3408561-9BF2-0889-F7E8-07603BFF3730}"/>
              </a:ext>
            </a:extLst>
          </p:cNvPr>
          <p:cNvSpPr txBox="1">
            <a:spLocks/>
          </p:cNvSpPr>
          <p:nvPr/>
        </p:nvSpPr>
        <p:spPr>
          <a:xfrm>
            <a:off x="980704" y="1944569"/>
            <a:ext cx="10373095"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Let folks know what you are accomplishing</a:t>
            </a:r>
          </a:p>
        </p:txBody>
      </p:sp>
      <p:sp>
        <p:nvSpPr>
          <p:cNvPr id="11" name="Content Placeholder 2">
            <a:extLst>
              <a:ext uri="{FF2B5EF4-FFF2-40B4-BE49-F238E27FC236}">
                <a16:creationId xmlns:a16="http://schemas.microsoft.com/office/drawing/2014/main" id="{D9B00307-5D03-09C5-8406-B6C114542EF0}"/>
              </a:ext>
            </a:extLst>
          </p:cNvPr>
          <p:cNvSpPr txBox="1">
            <a:spLocks/>
          </p:cNvSpPr>
          <p:nvPr/>
        </p:nvSpPr>
        <p:spPr>
          <a:xfrm>
            <a:off x="1405245" y="2533962"/>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Brag Document</a:t>
            </a:r>
          </a:p>
          <a:p>
            <a:pPr marL="0" indent="0">
              <a:buNone/>
            </a:pPr>
            <a:endParaRPr lang="en-GB" sz="2400" dirty="0"/>
          </a:p>
          <a:p>
            <a:pPr marL="0" indent="0">
              <a:buNone/>
            </a:pPr>
            <a:endParaRPr lang="en-GB" sz="2400" dirty="0"/>
          </a:p>
          <a:p>
            <a:pPr marL="0" indent="0">
              <a:buNone/>
            </a:pPr>
            <a:endParaRPr lang="en-GB" sz="2400" dirty="0"/>
          </a:p>
        </p:txBody>
      </p:sp>
      <p:sp>
        <p:nvSpPr>
          <p:cNvPr id="12" name="Content Placeholder 2">
            <a:extLst>
              <a:ext uri="{FF2B5EF4-FFF2-40B4-BE49-F238E27FC236}">
                <a16:creationId xmlns:a16="http://schemas.microsoft.com/office/drawing/2014/main" id="{7A4208DE-0C69-CEED-1715-4203046E97EA}"/>
              </a:ext>
            </a:extLst>
          </p:cNvPr>
          <p:cNvSpPr txBox="1">
            <a:spLocks/>
          </p:cNvSpPr>
          <p:nvPr/>
        </p:nvSpPr>
        <p:spPr>
          <a:xfrm>
            <a:off x="1405246" y="3123355"/>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What I am Thinking</a:t>
            </a:r>
            <a:endParaRPr lang="en-GB" sz="2400" dirty="0"/>
          </a:p>
          <a:p>
            <a:pPr marL="0" indent="0">
              <a:buNone/>
            </a:pPr>
            <a:endParaRPr lang="en-GB" sz="2400" dirty="0"/>
          </a:p>
          <a:p>
            <a:pPr marL="0" indent="0">
              <a:buNone/>
            </a:pPr>
            <a:endParaRPr lang="en-GB" sz="2400" dirty="0"/>
          </a:p>
        </p:txBody>
      </p:sp>
      <p:sp>
        <p:nvSpPr>
          <p:cNvPr id="14" name="Content Placeholder 2">
            <a:extLst>
              <a:ext uri="{FF2B5EF4-FFF2-40B4-BE49-F238E27FC236}">
                <a16:creationId xmlns:a16="http://schemas.microsoft.com/office/drawing/2014/main" id="{E1C26E20-26AA-855F-3752-BA16E9FA6CBA}"/>
              </a:ext>
            </a:extLst>
          </p:cNvPr>
          <p:cNvSpPr txBox="1">
            <a:spLocks/>
          </p:cNvSpPr>
          <p:nvPr/>
        </p:nvSpPr>
        <p:spPr>
          <a:xfrm>
            <a:off x="980703" y="3712747"/>
            <a:ext cx="10373095"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Deliver</a:t>
            </a:r>
          </a:p>
        </p:txBody>
      </p:sp>
      <p:sp>
        <p:nvSpPr>
          <p:cNvPr id="15" name="Content Placeholder 2">
            <a:extLst>
              <a:ext uri="{FF2B5EF4-FFF2-40B4-BE49-F238E27FC236}">
                <a16:creationId xmlns:a16="http://schemas.microsoft.com/office/drawing/2014/main" id="{5B3628E3-C4AA-021B-C565-FC8CFA5EC410}"/>
              </a:ext>
            </a:extLst>
          </p:cNvPr>
          <p:cNvSpPr txBox="1">
            <a:spLocks/>
          </p:cNvSpPr>
          <p:nvPr/>
        </p:nvSpPr>
        <p:spPr>
          <a:xfrm>
            <a:off x="1405244" y="4302139"/>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You will need to deliver high-profile work</a:t>
            </a:r>
          </a:p>
          <a:p>
            <a:pPr marL="0" indent="0">
              <a:buNone/>
            </a:pPr>
            <a:endParaRPr lang="en-GB" sz="2400" dirty="0"/>
          </a:p>
          <a:p>
            <a:pPr marL="0" indent="0">
              <a:buNone/>
            </a:pPr>
            <a:endParaRPr lang="en-GB" sz="2400" dirty="0"/>
          </a:p>
          <a:p>
            <a:pPr marL="0" indent="0">
              <a:buNone/>
            </a:pPr>
            <a:endParaRPr lang="en-GB" sz="2400" dirty="0"/>
          </a:p>
        </p:txBody>
      </p:sp>
      <p:sp>
        <p:nvSpPr>
          <p:cNvPr id="16" name="Content Placeholder 2">
            <a:extLst>
              <a:ext uri="{FF2B5EF4-FFF2-40B4-BE49-F238E27FC236}">
                <a16:creationId xmlns:a16="http://schemas.microsoft.com/office/drawing/2014/main" id="{DD6B2CA7-D734-2D24-7D9D-70FF661B34BF}"/>
              </a:ext>
            </a:extLst>
          </p:cNvPr>
          <p:cNvSpPr txBox="1">
            <a:spLocks/>
          </p:cNvSpPr>
          <p:nvPr/>
        </p:nvSpPr>
        <p:spPr>
          <a:xfrm>
            <a:off x="1405245" y="4891531"/>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Too much “glue work” won’t get you recognition</a:t>
            </a:r>
            <a:endParaRPr lang="en-GB" sz="2400" dirty="0"/>
          </a:p>
          <a:p>
            <a:pPr marL="0" indent="0">
              <a:buNone/>
            </a:pPr>
            <a:endParaRPr lang="en-GB" sz="2400" dirty="0"/>
          </a:p>
          <a:p>
            <a:pPr marL="0" indent="0">
              <a:buNone/>
            </a:pPr>
            <a:endParaRPr lang="en-GB" sz="2400" dirty="0"/>
          </a:p>
        </p:txBody>
      </p:sp>
      <p:sp>
        <p:nvSpPr>
          <p:cNvPr id="17" name="Content Placeholder 2">
            <a:extLst>
              <a:ext uri="{FF2B5EF4-FFF2-40B4-BE49-F238E27FC236}">
                <a16:creationId xmlns:a16="http://schemas.microsoft.com/office/drawing/2014/main" id="{95C89A6E-CB09-B7B2-5695-736AA1D1C0B8}"/>
              </a:ext>
            </a:extLst>
          </p:cNvPr>
          <p:cNvSpPr txBox="1">
            <a:spLocks/>
          </p:cNvSpPr>
          <p:nvPr/>
        </p:nvSpPr>
        <p:spPr>
          <a:xfrm>
            <a:off x="1405244" y="5480924"/>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What is the most important problem to solve right now!</a:t>
            </a:r>
            <a:endParaRPr lang="en-GB" sz="2400" dirty="0"/>
          </a:p>
          <a:p>
            <a:pPr marL="0" indent="0">
              <a:buNone/>
            </a:pPr>
            <a:endParaRPr lang="en-GB" sz="2400" dirty="0"/>
          </a:p>
          <a:p>
            <a:pPr marL="0" indent="0">
              <a:buNone/>
            </a:pPr>
            <a:endParaRPr lang="en-GB" sz="2400" dirty="0"/>
          </a:p>
        </p:txBody>
      </p:sp>
    </p:spTree>
    <p:extLst>
      <p:ext uri="{BB962C8B-B14F-4D97-AF65-F5344CB8AC3E}">
        <p14:creationId xmlns:p14="http://schemas.microsoft.com/office/powerpoint/2010/main" val="339495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P spid="12" grpId="0"/>
      <p:bldP spid="14" grpId="0" build="p"/>
      <p:bldP spid="15" grpId="0"/>
      <p:bldP spid="16" grpId="0"/>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solidFill>
        </p:spPr>
        <p:txBody>
          <a:bodyPr/>
          <a:lstStyle/>
          <a:p>
            <a:r>
              <a:rPr lang="en-US" dirty="0">
                <a:solidFill>
                  <a:schemeClr val="bg1"/>
                </a:solidFill>
              </a:rPr>
              <a:t>Priority Lists</a:t>
            </a:r>
          </a:p>
        </p:txBody>
      </p:sp>
      <p:sp>
        <p:nvSpPr>
          <p:cNvPr id="4" name="Slide Number Placeholder 3"/>
          <p:cNvSpPr>
            <a:spLocks noGrp="1"/>
          </p:cNvSpPr>
          <p:nvPr>
            <p:ph type="sldNum" sz="quarter" idx="12"/>
          </p:nvPr>
        </p:nvSpPr>
        <p:spPr/>
        <p:txBody>
          <a:bodyPr/>
          <a:lstStyle/>
          <a:p>
            <a:fld id="{867D4A06-35AE-BD4A-84A9-613A26F3D41D}" type="slidenum">
              <a:rPr lang="en-US" smtClean="0"/>
              <a:pPr/>
              <a:t>41</a:t>
            </a:fld>
            <a:endParaRPr lang="en-US"/>
          </a:p>
        </p:txBody>
      </p:sp>
      <p:sp>
        <p:nvSpPr>
          <p:cNvPr id="5" name="TextBox 4">
            <a:extLst>
              <a:ext uri="{FF2B5EF4-FFF2-40B4-BE49-F238E27FC236}">
                <a16:creationId xmlns:a16="http://schemas.microsoft.com/office/drawing/2014/main" id="{37F5165A-E79C-4EB0-4D1C-5ECBD902104E}"/>
              </a:ext>
            </a:extLst>
          </p:cNvPr>
          <p:cNvSpPr txBox="1"/>
          <p:nvPr/>
        </p:nvSpPr>
        <p:spPr>
          <a:xfrm>
            <a:off x="10775500" y="365125"/>
            <a:ext cx="461280" cy="369332"/>
          </a:xfrm>
          <a:prstGeom prst="rect">
            <a:avLst/>
          </a:prstGeom>
          <a:noFill/>
        </p:spPr>
        <p:txBody>
          <a:bodyPr wrap="none" rtlCol="0">
            <a:spAutoFit/>
          </a:bodyPr>
          <a:lstStyle/>
          <a:p>
            <a:r>
              <a:rPr lang="en-US" dirty="0"/>
              <a:t>T:5</a:t>
            </a:r>
          </a:p>
        </p:txBody>
      </p:sp>
      <p:sp>
        <p:nvSpPr>
          <p:cNvPr id="9" name="TextBox 8">
            <a:extLst>
              <a:ext uri="{FF2B5EF4-FFF2-40B4-BE49-F238E27FC236}">
                <a16:creationId xmlns:a16="http://schemas.microsoft.com/office/drawing/2014/main" id="{C7457240-429A-EC7B-1F9D-4F0A6F857122}"/>
              </a:ext>
            </a:extLst>
          </p:cNvPr>
          <p:cNvSpPr txBox="1"/>
          <p:nvPr/>
        </p:nvSpPr>
        <p:spPr>
          <a:xfrm>
            <a:off x="11876" y="1306287"/>
            <a:ext cx="3099460" cy="369332"/>
          </a:xfrm>
          <a:prstGeom prst="rect">
            <a:avLst/>
          </a:prstGeom>
          <a:solidFill>
            <a:schemeClr val="bg2">
              <a:lumMod val="50000"/>
            </a:schemeClr>
          </a:solidFill>
          <a:ln>
            <a:solidFill>
              <a:schemeClr val="tx1"/>
            </a:solidFill>
          </a:ln>
        </p:spPr>
        <p:txBody>
          <a:bodyPr wrap="square" rtlCol="0">
            <a:spAutoFit/>
          </a:bodyPr>
          <a:lstStyle/>
          <a:p>
            <a:r>
              <a:rPr lang="en-GB" dirty="0"/>
              <a:t>Staff Plus Roles and Archetypes</a:t>
            </a:r>
          </a:p>
        </p:txBody>
      </p:sp>
      <p:sp>
        <p:nvSpPr>
          <p:cNvPr id="10" name="TextBox 9">
            <a:extLst>
              <a:ext uri="{FF2B5EF4-FFF2-40B4-BE49-F238E27FC236}">
                <a16:creationId xmlns:a16="http://schemas.microsoft.com/office/drawing/2014/main" id="{67125975-BF0E-B2A2-1E64-50FC71DE5029}"/>
              </a:ext>
            </a:extLst>
          </p:cNvPr>
          <p:cNvSpPr txBox="1"/>
          <p:nvPr/>
        </p:nvSpPr>
        <p:spPr>
          <a:xfrm>
            <a:off x="3111336"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Moving Beyond Code</a:t>
            </a:r>
          </a:p>
        </p:txBody>
      </p:sp>
      <p:sp>
        <p:nvSpPr>
          <p:cNvPr id="11" name="TextBox 10">
            <a:extLst>
              <a:ext uri="{FF2B5EF4-FFF2-40B4-BE49-F238E27FC236}">
                <a16:creationId xmlns:a16="http://schemas.microsoft.com/office/drawing/2014/main" id="{7A1F168F-9DB0-F1A1-A75C-78048857DC2A}"/>
              </a:ext>
            </a:extLst>
          </p:cNvPr>
          <p:cNvSpPr txBox="1"/>
          <p:nvPr/>
        </p:nvSpPr>
        <p:spPr>
          <a:xfrm>
            <a:off x="5343897"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Technical Leadership</a:t>
            </a:r>
          </a:p>
        </p:txBody>
      </p:sp>
      <p:sp>
        <p:nvSpPr>
          <p:cNvPr id="12" name="TextBox 11">
            <a:extLst>
              <a:ext uri="{FF2B5EF4-FFF2-40B4-BE49-F238E27FC236}">
                <a16:creationId xmlns:a16="http://schemas.microsoft.com/office/drawing/2014/main" id="{87DD22B6-37ED-F143-13D6-525358A29DC7}"/>
              </a:ext>
            </a:extLst>
          </p:cNvPr>
          <p:cNvSpPr txBox="1"/>
          <p:nvPr/>
        </p:nvSpPr>
        <p:spPr>
          <a:xfrm>
            <a:off x="7548748" y="1292434"/>
            <a:ext cx="2355273"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Work on What Matters</a:t>
            </a:r>
          </a:p>
        </p:txBody>
      </p:sp>
      <p:sp>
        <p:nvSpPr>
          <p:cNvPr id="6" name="Content Placeholder 2">
            <a:extLst>
              <a:ext uri="{FF2B5EF4-FFF2-40B4-BE49-F238E27FC236}">
                <a16:creationId xmlns:a16="http://schemas.microsoft.com/office/drawing/2014/main" id="{BA8484E0-9EC3-0087-1438-85C61EE26355}"/>
              </a:ext>
            </a:extLst>
          </p:cNvPr>
          <p:cNvSpPr txBox="1">
            <a:spLocks/>
          </p:cNvSpPr>
          <p:nvPr/>
        </p:nvSpPr>
        <p:spPr>
          <a:xfrm>
            <a:off x="863684" y="2403911"/>
            <a:ext cx="9359917"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Rank your work according to priority</a:t>
            </a:r>
          </a:p>
        </p:txBody>
      </p:sp>
      <p:sp>
        <p:nvSpPr>
          <p:cNvPr id="8" name="Content Placeholder 2">
            <a:extLst>
              <a:ext uri="{FF2B5EF4-FFF2-40B4-BE49-F238E27FC236}">
                <a16:creationId xmlns:a16="http://schemas.microsoft.com/office/drawing/2014/main" id="{61017833-F21E-8F3F-C9CC-3A808FF6B470}"/>
              </a:ext>
            </a:extLst>
          </p:cNvPr>
          <p:cNvSpPr txBox="1">
            <a:spLocks/>
          </p:cNvSpPr>
          <p:nvPr/>
        </p:nvSpPr>
        <p:spPr>
          <a:xfrm>
            <a:off x="1288226" y="2968122"/>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Allocate your time according to those priorities</a:t>
            </a:r>
          </a:p>
          <a:p>
            <a:pPr marL="0" indent="0">
              <a:buNone/>
            </a:pPr>
            <a:endParaRPr lang="en-GB" sz="2400" dirty="0"/>
          </a:p>
          <a:p>
            <a:pPr marL="0" indent="0">
              <a:buNone/>
            </a:pPr>
            <a:endParaRPr lang="en-GB" sz="2400" dirty="0"/>
          </a:p>
        </p:txBody>
      </p:sp>
      <p:sp>
        <p:nvSpPr>
          <p:cNvPr id="13" name="Content Placeholder 2">
            <a:extLst>
              <a:ext uri="{FF2B5EF4-FFF2-40B4-BE49-F238E27FC236}">
                <a16:creationId xmlns:a16="http://schemas.microsoft.com/office/drawing/2014/main" id="{9F8256DB-101B-4533-57FC-2333E043BE50}"/>
              </a:ext>
            </a:extLst>
          </p:cNvPr>
          <p:cNvSpPr txBox="1">
            <a:spLocks/>
          </p:cNvSpPr>
          <p:nvPr/>
        </p:nvSpPr>
        <p:spPr>
          <a:xfrm>
            <a:off x="1288226" y="3532333"/>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If your highest priority takes too much time, drop stuff lower down.</a:t>
            </a:r>
          </a:p>
          <a:p>
            <a:pPr marL="0" indent="0">
              <a:buNone/>
            </a:pPr>
            <a:endParaRPr lang="en-GB" sz="2400" dirty="0"/>
          </a:p>
          <a:p>
            <a:pPr marL="0" indent="0">
              <a:buNone/>
            </a:pPr>
            <a:endParaRPr lang="en-GB" sz="2400" dirty="0"/>
          </a:p>
        </p:txBody>
      </p:sp>
    </p:spTree>
    <p:extLst>
      <p:ext uri="{BB962C8B-B14F-4D97-AF65-F5344CB8AC3E}">
        <p14:creationId xmlns:p14="http://schemas.microsoft.com/office/powerpoint/2010/main" val="261861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solidFill>
        </p:spPr>
        <p:txBody>
          <a:bodyPr/>
          <a:lstStyle/>
          <a:p>
            <a:r>
              <a:rPr lang="en-US" dirty="0">
                <a:solidFill>
                  <a:schemeClr val="bg1"/>
                </a:solidFill>
              </a:rPr>
              <a:t>Not All of a System will be Well Designed</a:t>
            </a:r>
          </a:p>
        </p:txBody>
      </p:sp>
      <p:sp>
        <p:nvSpPr>
          <p:cNvPr id="4" name="Slide Number Placeholder 3"/>
          <p:cNvSpPr>
            <a:spLocks noGrp="1"/>
          </p:cNvSpPr>
          <p:nvPr>
            <p:ph type="sldNum" sz="quarter" idx="12"/>
          </p:nvPr>
        </p:nvSpPr>
        <p:spPr/>
        <p:txBody>
          <a:bodyPr/>
          <a:lstStyle/>
          <a:p>
            <a:fld id="{867D4A06-35AE-BD4A-84A9-613A26F3D41D}" type="slidenum">
              <a:rPr lang="en-US" smtClean="0"/>
              <a:pPr/>
              <a:t>42</a:t>
            </a:fld>
            <a:endParaRPr lang="en-US"/>
          </a:p>
        </p:txBody>
      </p:sp>
      <p:sp>
        <p:nvSpPr>
          <p:cNvPr id="6" name="TextBox 5">
            <a:extLst>
              <a:ext uri="{FF2B5EF4-FFF2-40B4-BE49-F238E27FC236}">
                <a16:creationId xmlns:a16="http://schemas.microsoft.com/office/drawing/2014/main" id="{2176CCC8-2991-8D3A-511E-78B1C1334DF9}"/>
              </a:ext>
            </a:extLst>
          </p:cNvPr>
          <p:cNvSpPr txBox="1"/>
          <p:nvPr/>
        </p:nvSpPr>
        <p:spPr>
          <a:xfrm>
            <a:off x="11876" y="1306287"/>
            <a:ext cx="3099460" cy="369332"/>
          </a:xfrm>
          <a:prstGeom prst="rect">
            <a:avLst/>
          </a:prstGeom>
          <a:solidFill>
            <a:schemeClr val="bg2">
              <a:lumMod val="50000"/>
            </a:schemeClr>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EA821D9E-F1E4-DE92-973C-E854790F6A7C}"/>
              </a:ext>
            </a:extLst>
          </p:cNvPr>
          <p:cNvSpPr txBox="1"/>
          <p:nvPr/>
        </p:nvSpPr>
        <p:spPr>
          <a:xfrm>
            <a:off x="3111336"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A333537F-EF93-1F6A-98D8-1A59C173C566}"/>
              </a:ext>
            </a:extLst>
          </p:cNvPr>
          <p:cNvSpPr txBox="1"/>
          <p:nvPr/>
        </p:nvSpPr>
        <p:spPr>
          <a:xfrm>
            <a:off x="5343897"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9B8BD095-DB3C-42D3-FA0D-A17420F3631D}"/>
              </a:ext>
            </a:extLst>
          </p:cNvPr>
          <p:cNvSpPr txBox="1"/>
          <p:nvPr/>
        </p:nvSpPr>
        <p:spPr>
          <a:xfrm>
            <a:off x="7548748" y="1292434"/>
            <a:ext cx="2355273"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Work on What Matters</a:t>
            </a:r>
          </a:p>
        </p:txBody>
      </p:sp>
      <p:sp>
        <p:nvSpPr>
          <p:cNvPr id="3" name="Rectangle 2">
            <a:extLst>
              <a:ext uri="{FF2B5EF4-FFF2-40B4-BE49-F238E27FC236}">
                <a16:creationId xmlns:a16="http://schemas.microsoft.com/office/drawing/2014/main" id="{4C8C4EF1-0B14-EAD6-06D5-4A0AECF6E1F5}"/>
              </a:ext>
            </a:extLst>
          </p:cNvPr>
          <p:cNvSpPr/>
          <p:nvPr/>
        </p:nvSpPr>
        <p:spPr>
          <a:xfrm>
            <a:off x="948267" y="2246490"/>
            <a:ext cx="10295466" cy="3894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F24A46E8-C470-A667-3B6B-EE196A5EBDB9}"/>
              </a:ext>
            </a:extLst>
          </p:cNvPr>
          <p:cNvCxnSpPr>
            <a:cxnSpLocks/>
            <a:stCxn id="3" idx="0"/>
            <a:endCxn id="3" idx="2"/>
          </p:cNvCxnSpPr>
          <p:nvPr/>
        </p:nvCxnSpPr>
        <p:spPr>
          <a:xfrm>
            <a:off x="6096000" y="2246490"/>
            <a:ext cx="0" cy="389466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B717993-D71E-2813-FE94-446B046A7050}"/>
              </a:ext>
            </a:extLst>
          </p:cNvPr>
          <p:cNvCxnSpPr>
            <a:cxnSpLocks/>
            <a:stCxn id="3" idx="1"/>
            <a:endCxn id="3" idx="3"/>
          </p:cNvCxnSpPr>
          <p:nvPr/>
        </p:nvCxnSpPr>
        <p:spPr>
          <a:xfrm>
            <a:off x="948267" y="4193823"/>
            <a:ext cx="1029546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381A90B-1451-DA89-F7ED-B6B116EFA846}"/>
              </a:ext>
            </a:extLst>
          </p:cNvPr>
          <p:cNvSpPr txBox="1"/>
          <p:nvPr/>
        </p:nvSpPr>
        <p:spPr>
          <a:xfrm rot="16200000">
            <a:off x="-503806" y="4009157"/>
            <a:ext cx="2281522" cy="369332"/>
          </a:xfrm>
          <a:prstGeom prst="rect">
            <a:avLst/>
          </a:prstGeom>
          <a:noFill/>
        </p:spPr>
        <p:txBody>
          <a:bodyPr wrap="none" rtlCol="0">
            <a:spAutoFit/>
          </a:bodyPr>
          <a:lstStyle/>
          <a:p>
            <a:r>
              <a:rPr lang="en-GB" dirty="0"/>
              <a:t>Market Differentiation</a:t>
            </a:r>
          </a:p>
        </p:txBody>
      </p:sp>
      <p:sp>
        <p:nvSpPr>
          <p:cNvPr id="18" name="TextBox 17">
            <a:extLst>
              <a:ext uri="{FF2B5EF4-FFF2-40B4-BE49-F238E27FC236}">
                <a16:creationId xmlns:a16="http://schemas.microsoft.com/office/drawing/2014/main" id="{811FF28B-4F83-3105-913E-07EB63086ABA}"/>
              </a:ext>
            </a:extLst>
          </p:cNvPr>
          <p:cNvSpPr txBox="1"/>
          <p:nvPr/>
        </p:nvSpPr>
        <p:spPr>
          <a:xfrm>
            <a:off x="593045" y="6204152"/>
            <a:ext cx="568489" cy="369332"/>
          </a:xfrm>
          <a:prstGeom prst="rect">
            <a:avLst/>
          </a:prstGeom>
          <a:noFill/>
        </p:spPr>
        <p:txBody>
          <a:bodyPr wrap="none" rtlCol="0">
            <a:spAutoFit/>
          </a:bodyPr>
          <a:lstStyle/>
          <a:p>
            <a:r>
              <a:rPr lang="en-GB" dirty="0"/>
              <a:t>Low</a:t>
            </a:r>
          </a:p>
        </p:txBody>
      </p:sp>
      <p:sp>
        <p:nvSpPr>
          <p:cNvPr id="19" name="TextBox 18">
            <a:extLst>
              <a:ext uri="{FF2B5EF4-FFF2-40B4-BE49-F238E27FC236}">
                <a16:creationId xmlns:a16="http://schemas.microsoft.com/office/drawing/2014/main" id="{18E241F3-30C5-CFD4-C011-046CE16A2966}"/>
              </a:ext>
            </a:extLst>
          </p:cNvPr>
          <p:cNvSpPr txBox="1"/>
          <p:nvPr/>
        </p:nvSpPr>
        <p:spPr>
          <a:xfrm>
            <a:off x="11049271" y="6204152"/>
            <a:ext cx="612668" cy="369332"/>
          </a:xfrm>
          <a:prstGeom prst="rect">
            <a:avLst/>
          </a:prstGeom>
          <a:noFill/>
        </p:spPr>
        <p:txBody>
          <a:bodyPr wrap="none" rtlCol="0">
            <a:spAutoFit/>
          </a:bodyPr>
          <a:lstStyle/>
          <a:p>
            <a:r>
              <a:rPr lang="en-GB" dirty="0"/>
              <a:t>High</a:t>
            </a:r>
          </a:p>
        </p:txBody>
      </p:sp>
      <p:sp>
        <p:nvSpPr>
          <p:cNvPr id="20" name="TextBox 19">
            <a:extLst>
              <a:ext uri="{FF2B5EF4-FFF2-40B4-BE49-F238E27FC236}">
                <a16:creationId xmlns:a16="http://schemas.microsoft.com/office/drawing/2014/main" id="{A3ED5544-5207-93C6-C20B-EBBAD6A4A367}"/>
              </a:ext>
            </a:extLst>
          </p:cNvPr>
          <p:cNvSpPr txBox="1"/>
          <p:nvPr/>
        </p:nvSpPr>
        <p:spPr>
          <a:xfrm>
            <a:off x="440712" y="1877158"/>
            <a:ext cx="612668" cy="369332"/>
          </a:xfrm>
          <a:prstGeom prst="rect">
            <a:avLst/>
          </a:prstGeom>
          <a:noFill/>
        </p:spPr>
        <p:txBody>
          <a:bodyPr wrap="none" rtlCol="0">
            <a:spAutoFit/>
          </a:bodyPr>
          <a:lstStyle/>
          <a:p>
            <a:r>
              <a:rPr lang="en-GB" dirty="0"/>
              <a:t>High</a:t>
            </a:r>
          </a:p>
        </p:txBody>
      </p:sp>
      <p:sp>
        <p:nvSpPr>
          <p:cNvPr id="21" name="TextBox 20">
            <a:extLst>
              <a:ext uri="{FF2B5EF4-FFF2-40B4-BE49-F238E27FC236}">
                <a16:creationId xmlns:a16="http://schemas.microsoft.com/office/drawing/2014/main" id="{1BDA353C-15A3-FD03-9DB1-A26EE2105D62}"/>
              </a:ext>
            </a:extLst>
          </p:cNvPr>
          <p:cNvSpPr txBox="1"/>
          <p:nvPr/>
        </p:nvSpPr>
        <p:spPr>
          <a:xfrm>
            <a:off x="7406973" y="2910947"/>
            <a:ext cx="2887137" cy="646331"/>
          </a:xfrm>
          <a:prstGeom prst="rect">
            <a:avLst/>
          </a:prstGeom>
          <a:noFill/>
        </p:spPr>
        <p:txBody>
          <a:bodyPr wrap="none" rtlCol="0">
            <a:spAutoFit/>
          </a:bodyPr>
          <a:lstStyle/>
          <a:p>
            <a:r>
              <a:rPr lang="en-GB" sz="3600" dirty="0"/>
              <a:t>Differentiating</a:t>
            </a:r>
          </a:p>
        </p:txBody>
      </p:sp>
      <p:sp>
        <p:nvSpPr>
          <p:cNvPr id="22" name="TextBox 21">
            <a:extLst>
              <a:ext uri="{FF2B5EF4-FFF2-40B4-BE49-F238E27FC236}">
                <a16:creationId xmlns:a16="http://schemas.microsoft.com/office/drawing/2014/main" id="{6BF222E4-3AA0-B13B-E318-5781B03CCE5A}"/>
              </a:ext>
            </a:extLst>
          </p:cNvPr>
          <p:cNvSpPr txBox="1"/>
          <p:nvPr/>
        </p:nvSpPr>
        <p:spPr>
          <a:xfrm>
            <a:off x="2516639" y="2892758"/>
            <a:ext cx="1580561" cy="646331"/>
          </a:xfrm>
          <a:prstGeom prst="rect">
            <a:avLst/>
          </a:prstGeom>
          <a:noFill/>
        </p:spPr>
        <p:txBody>
          <a:bodyPr wrap="none" rtlCol="0">
            <a:spAutoFit/>
          </a:bodyPr>
          <a:lstStyle/>
          <a:p>
            <a:r>
              <a:rPr lang="en-GB" sz="3600" dirty="0"/>
              <a:t>Partner</a:t>
            </a:r>
          </a:p>
        </p:txBody>
      </p:sp>
      <p:sp>
        <p:nvSpPr>
          <p:cNvPr id="23" name="TextBox 22">
            <a:extLst>
              <a:ext uri="{FF2B5EF4-FFF2-40B4-BE49-F238E27FC236}">
                <a16:creationId xmlns:a16="http://schemas.microsoft.com/office/drawing/2014/main" id="{719F00D9-C623-3980-E69F-9FDD93BD6E44}"/>
              </a:ext>
            </a:extLst>
          </p:cNvPr>
          <p:cNvSpPr txBox="1"/>
          <p:nvPr/>
        </p:nvSpPr>
        <p:spPr>
          <a:xfrm rot="16200000">
            <a:off x="9583803" y="3903228"/>
            <a:ext cx="4621522" cy="369332"/>
          </a:xfrm>
          <a:prstGeom prst="rect">
            <a:avLst/>
          </a:prstGeom>
          <a:noFill/>
        </p:spPr>
        <p:txBody>
          <a:bodyPr wrap="none" rtlCol="0">
            <a:spAutoFit/>
          </a:bodyPr>
          <a:lstStyle/>
          <a:p>
            <a:r>
              <a:rPr lang="en-GB" dirty="0"/>
              <a:t>Neil </a:t>
            </a:r>
            <a:r>
              <a:rPr lang="en-GB" dirty="0" err="1"/>
              <a:t>Nickolaisen</a:t>
            </a:r>
            <a:r>
              <a:rPr lang="en-GB" dirty="0"/>
              <a:t> – The Purpose Alignment </a:t>
            </a:r>
            <a:r>
              <a:rPr lang="en-GB" dirty="0" err="1"/>
              <a:t>Mdel</a:t>
            </a:r>
            <a:endParaRPr lang="en-GB" dirty="0"/>
          </a:p>
        </p:txBody>
      </p:sp>
      <p:sp>
        <p:nvSpPr>
          <p:cNvPr id="24" name="TextBox 23">
            <a:extLst>
              <a:ext uri="{FF2B5EF4-FFF2-40B4-BE49-F238E27FC236}">
                <a16:creationId xmlns:a16="http://schemas.microsoft.com/office/drawing/2014/main" id="{9362FD07-924F-0D6A-FCAF-E01BF5A41819}"/>
              </a:ext>
            </a:extLst>
          </p:cNvPr>
          <p:cNvSpPr txBox="1"/>
          <p:nvPr/>
        </p:nvSpPr>
        <p:spPr>
          <a:xfrm>
            <a:off x="8094801" y="4862649"/>
            <a:ext cx="1263166" cy="646331"/>
          </a:xfrm>
          <a:prstGeom prst="rect">
            <a:avLst/>
          </a:prstGeom>
          <a:noFill/>
        </p:spPr>
        <p:txBody>
          <a:bodyPr wrap="none" rtlCol="0">
            <a:spAutoFit/>
          </a:bodyPr>
          <a:lstStyle/>
          <a:p>
            <a:r>
              <a:rPr lang="en-GB" sz="3600" dirty="0"/>
              <a:t>Parity</a:t>
            </a:r>
          </a:p>
        </p:txBody>
      </p:sp>
      <p:sp>
        <p:nvSpPr>
          <p:cNvPr id="25" name="TextBox 24">
            <a:extLst>
              <a:ext uri="{FF2B5EF4-FFF2-40B4-BE49-F238E27FC236}">
                <a16:creationId xmlns:a16="http://schemas.microsoft.com/office/drawing/2014/main" id="{11756993-BDDB-1277-E1CE-A670C6C9793A}"/>
              </a:ext>
            </a:extLst>
          </p:cNvPr>
          <p:cNvSpPr txBox="1"/>
          <p:nvPr/>
        </p:nvSpPr>
        <p:spPr>
          <a:xfrm>
            <a:off x="2373069" y="4802653"/>
            <a:ext cx="2217595" cy="646331"/>
          </a:xfrm>
          <a:prstGeom prst="rect">
            <a:avLst/>
          </a:prstGeom>
          <a:noFill/>
        </p:spPr>
        <p:txBody>
          <a:bodyPr wrap="none" rtlCol="0">
            <a:spAutoFit/>
          </a:bodyPr>
          <a:lstStyle/>
          <a:p>
            <a:r>
              <a:rPr lang="en-GB" sz="3600" dirty="0"/>
              <a:t>Who Cares</a:t>
            </a:r>
          </a:p>
        </p:txBody>
      </p:sp>
      <p:sp>
        <p:nvSpPr>
          <p:cNvPr id="42" name="TextBox 41">
            <a:extLst>
              <a:ext uri="{FF2B5EF4-FFF2-40B4-BE49-F238E27FC236}">
                <a16:creationId xmlns:a16="http://schemas.microsoft.com/office/drawing/2014/main" id="{11384959-C506-2F51-E799-E56A2B5F40A0}"/>
              </a:ext>
            </a:extLst>
          </p:cNvPr>
          <p:cNvSpPr txBox="1"/>
          <p:nvPr/>
        </p:nvSpPr>
        <p:spPr>
          <a:xfrm>
            <a:off x="5291292" y="6264266"/>
            <a:ext cx="1609415" cy="369332"/>
          </a:xfrm>
          <a:prstGeom prst="rect">
            <a:avLst/>
          </a:prstGeom>
          <a:noFill/>
        </p:spPr>
        <p:txBody>
          <a:bodyPr wrap="none" rtlCol="0">
            <a:spAutoFit/>
          </a:bodyPr>
          <a:lstStyle/>
          <a:p>
            <a:r>
              <a:rPr lang="en-GB" dirty="0"/>
              <a:t>Mission Critical</a:t>
            </a:r>
          </a:p>
        </p:txBody>
      </p:sp>
    </p:spTree>
    <p:extLst>
      <p:ext uri="{BB962C8B-B14F-4D97-AF65-F5344CB8AC3E}">
        <p14:creationId xmlns:p14="http://schemas.microsoft.com/office/powerpoint/2010/main" val="26553775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solidFill>
        </p:spPr>
        <p:txBody>
          <a:bodyPr/>
          <a:lstStyle/>
          <a:p>
            <a:r>
              <a:rPr lang="en-US" dirty="0">
                <a:solidFill>
                  <a:schemeClr val="bg1"/>
                </a:solidFill>
              </a:rPr>
              <a:t>Is It Achievable?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43</a:t>
            </a:fld>
            <a:endParaRPr lang="en-US"/>
          </a:p>
        </p:txBody>
      </p:sp>
      <p:sp>
        <p:nvSpPr>
          <p:cNvPr id="6" name="TextBox 5">
            <a:extLst>
              <a:ext uri="{FF2B5EF4-FFF2-40B4-BE49-F238E27FC236}">
                <a16:creationId xmlns:a16="http://schemas.microsoft.com/office/drawing/2014/main" id="{3F63A20A-B1DA-0374-CA69-CF44B066DEB8}"/>
              </a:ext>
            </a:extLst>
          </p:cNvPr>
          <p:cNvSpPr txBox="1"/>
          <p:nvPr/>
        </p:nvSpPr>
        <p:spPr>
          <a:xfrm>
            <a:off x="11876" y="1306287"/>
            <a:ext cx="3099460" cy="369332"/>
          </a:xfrm>
          <a:prstGeom prst="rect">
            <a:avLst/>
          </a:prstGeom>
          <a:solidFill>
            <a:schemeClr val="bg2">
              <a:lumMod val="50000"/>
            </a:schemeClr>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61D9651D-70FA-33CB-ED8B-0817D12EFAE1}"/>
              </a:ext>
            </a:extLst>
          </p:cNvPr>
          <p:cNvSpPr txBox="1"/>
          <p:nvPr/>
        </p:nvSpPr>
        <p:spPr>
          <a:xfrm>
            <a:off x="3111336"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A92B237B-E953-0423-3008-8BC3C56FE3D3}"/>
              </a:ext>
            </a:extLst>
          </p:cNvPr>
          <p:cNvSpPr txBox="1"/>
          <p:nvPr/>
        </p:nvSpPr>
        <p:spPr>
          <a:xfrm>
            <a:off x="5343897"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CDB379CC-E8EC-C5A2-3560-6A75979D3263}"/>
              </a:ext>
            </a:extLst>
          </p:cNvPr>
          <p:cNvSpPr txBox="1"/>
          <p:nvPr/>
        </p:nvSpPr>
        <p:spPr>
          <a:xfrm>
            <a:off x="7548748" y="1292434"/>
            <a:ext cx="2355273"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Work on What Matters</a:t>
            </a:r>
          </a:p>
        </p:txBody>
      </p:sp>
      <p:sp>
        <p:nvSpPr>
          <p:cNvPr id="10" name="Content Placeholder 2">
            <a:extLst>
              <a:ext uri="{FF2B5EF4-FFF2-40B4-BE49-F238E27FC236}">
                <a16:creationId xmlns:a16="http://schemas.microsoft.com/office/drawing/2014/main" id="{BEE3E9BD-6BCF-F098-E77D-2A83FE43DA58}"/>
              </a:ext>
            </a:extLst>
          </p:cNvPr>
          <p:cNvSpPr txBox="1">
            <a:spLocks/>
          </p:cNvSpPr>
          <p:nvPr/>
        </p:nvSpPr>
        <p:spPr>
          <a:xfrm>
            <a:off x="980704" y="1944569"/>
            <a:ext cx="10373095"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Is your Vision achievable?</a:t>
            </a:r>
          </a:p>
        </p:txBody>
      </p:sp>
      <p:sp>
        <p:nvSpPr>
          <p:cNvPr id="11" name="Content Placeholder 2">
            <a:extLst>
              <a:ext uri="{FF2B5EF4-FFF2-40B4-BE49-F238E27FC236}">
                <a16:creationId xmlns:a16="http://schemas.microsoft.com/office/drawing/2014/main" id="{F417F108-5AC2-52F2-D359-958E34FB567C}"/>
              </a:ext>
            </a:extLst>
          </p:cNvPr>
          <p:cNvSpPr txBox="1">
            <a:spLocks/>
          </p:cNvSpPr>
          <p:nvPr/>
        </p:nvSpPr>
        <p:spPr>
          <a:xfrm>
            <a:off x="1405245" y="2537869"/>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If not, you wasted your time no matter how “right” you are.</a:t>
            </a:r>
          </a:p>
          <a:p>
            <a:pPr marL="0" indent="0">
              <a:buNone/>
            </a:pPr>
            <a:endParaRPr lang="en-GB" sz="2400" dirty="0"/>
          </a:p>
          <a:p>
            <a:pPr marL="0" indent="0">
              <a:buNone/>
            </a:pPr>
            <a:endParaRPr lang="en-GB" sz="2400" dirty="0"/>
          </a:p>
          <a:p>
            <a:pPr marL="0" indent="0">
              <a:buNone/>
            </a:pPr>
            <a:endParaRPr lang="en-GB" sz="2400" dirty="0"/>
          </a:p>
        </p:txBody>
      </p:sp>
      <p:sp>
        <p:nvSpPr>
          <p:cNvPr id="13" name="Content Placeholder 2">
            <a:extLst>
              <a:ext uri="{FF2B5EF4-FFF2-40B4-BE49-F238E27FC236}">
                <a16:creationId xmlns:a16="http://schemas.microsoft.com/office/drawing/2014/main" id="{3DA022EA-90FE-0898-48FB-DCD14EB84247}"/>
              </a:ext>
            </a:extLst>
          </p:cNvPr>
          <p:cNvSpPr txBox="1">
            <a:spLocks/>
          </p:cNvSpPr>
          <p:nvPr/>
        </p:nvSpPr>
        <p:spPr>
          <a:xfrm>
            <a:off x="980704" y="3131169"/>
            <a:ext cx="9359917"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Where possible, make small decisions, repeatedly</a:t>
            </a:r>
          </a:p>
        </p:txBody>
      </p:sp>
      <p:sp>
        <p:nvSpPr>
          <p:cNvPr id="14" name="Content Placeholder 2">
            <a:extLst>
              <a:ext uri="{FF2B5EF4-FFF2-40B4-BE49-F238E27FC236}">
                <a16:creationId xmlns:a16="http://schemas.microsoft.com/office/drawing/2014/main" id="{706741BB-82A9-5624-F1F6-1BF75934FC99}"/>
              </a:ext>
            </a:extLst>
          </p:cNvPr>
          <p:cNvSpPr txBox="1">
            <a:spLocks/>
          </p:cNvSpPr>
          <p:nvPr/>
        </p:nvSpPr>
        <p:spPr>
          <a:xfrm>
            <a:off x="1405245" y="3724469"/>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Better to make lots of small decisions because it’s easier to correct course.</a:t>
            </a:r>
          </a:p>
          <a:p>
            <a:pPr marL="0" indent="0">
              <a:buNone/>
            </a:pPr>
            <a:endParaRPr lang="en-GB" sz="2400" dirty="0"/>
          </a:p>
          <a:p>
            <a:pPr marL="0" indent="0">
              <a:buNone/>
            </a:pPr>
            <a:endParaRPr lang="en-GB" sz="2400" dirty="0"/>
          </a:p>
          <a:p>
            <a:pPr marL="0" indent="0">
              <a:buNone/>
            </a:pPr>
            <a:endParaRPr lang="en-GB" sz="2400" dirty="0"/>
          </a:p>
        </p:txBody>
      </p:sp>
      <p:sp>
        <p:nvSpPr>
          <p:cNvPr id="15" name="Content Placeholder 2">
            <a:extLst>
              <a:ext uri="{FF2B5EF4-FFF2-40B4-BE49-F238E27FC236}">
                <a16:creationId xmlns:a16="http://schemas.microsoft.com/office/drawing/2014/main" id="{C11392E0-5730-1206-BDCB-197F82CC09DA}"/>
              </a:ext>
            </a:extLst>
          </p:cNvPr>
          <p:cNvSpPr txBox="1">
            <a:spLocks/>
          </p:cNvSpPr>
          <p:nvPr/>
        </p:nvSpPr>
        <p:spPr>
          <a:xfrm>
            <a:off x="1405245" y="4317769"/>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It is also easier to sell.</a:t>
            </a:r>
          </a:p>
          <a:p>
            <a:pPr marL="0" indent="0">
              <a:buNone/>
            </a:pPr>
            <a:endParaRPr lang="en-GB" sz="2400" dirty="0"/>
          </a:p>
          <a:p>
            <a:pPr marL="0" indent="0">
              <a:buNone/>
            </a:pPr>
            <a:endParaRPr lang="en-GB" sz="2400" dirty="0"/>
          </a:p>
          <a:p>
            <a:pPr marL="0" indent="0">
              <a:buNone/>
            </a:pPr>
            <a:endParaRPr lang="en-GB" sz="2400" dirty="0"/>
          </a:p>
        </p:txBody>
      </p:sp>
      <p:sp>
        <p:nvSpPr>
          <p:cNvPr id="16" name="Content Placeholder 2">
            <a:extLst>
              <a:ext uri="{FF2B5EF4-FFF2-40B4-BE49-F238E27FC236}">
                <a16:creationId xmlns:a16="http://schemas.microsoft.com/office/drawing/2014/main" id="{A70C3DD2-7951-321A-8DC0-518E7A8E58B6}"/>
              </a:ext>
            </a:extLst>
          </p:cNvPr>
          <p:cNvSpPr txBox="1">
            <a:spLocks/>
          </p:cNvSpPr>
          <p:nvPr/>
        </p:nvSpPr>
        <p:spPr>
          <a:xfrm>
            <a:off x="1405245" y="4911069"/>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All successful complex systems started as a simple system and evolved.</a:t>
            </a:r>
          </a:p>
          <a:p>
            <a:pPr marL="0" indent="0">
              <a:buNone/>
            </a:pPr>
            <a:endParaRPr lang="en-GB" sz="2400" dirty="0"/>
          </a:p>
          <a:p>
            <a:pPr marL="0" indent="0">
              <a:buNone/>
            </a:pPr>
            <a:endParaRPr lang="en-GB" sz="2400" dirty="0"/>
          </a:p>
          <a:p>
            <a:pPr marL="0" indent="0">
              <a:buNone/>
            </a:pPr>
            <a:endParaRPr lang="en-GB" sz="2400" dirty="0"/>
          </a:p>
        </p:txBody>
      </p:sp>
      <p:sp>
        <p:nvSpPr>
          <p:cNvPr id="17" name="Content Placeholder 2">
            <a:extLst>
              <a:ext uri="{FF2B5EF4-FFF2-40B4-BE49-F238E27FC236}">
                <a16:creationId xmlns:a16="http://schemas.microsoft.com/office/drawing/2014/main" id="{E1C12893-CA3E-D952-9543-C691AECB8A24}"/>
              </a:ext>
            </a:extLst>
          </p:cNvPr>
          <p:cNvSpPr txBox="1">
            <a:spLocks/>
          </p:cNvSpPr>
          <p:nvPr/>
        </p:nvSpPr>
        <p:spPr>
          <a:xfrm>
            <a:off x="1405245" y="5504371"/>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No successful systems ever started as complex</a:t>
            </a:r>
          </a:p>
          <a:p>
            <a:pPr marL="0" indent="0">
              <a:buNone/>
            </a:pPr>
            <a:endParaRPr lang="en-GB" sz="2400" dirty="0"/>
          </a:p>
          <a:p>
            <a:pPr marL="0" indent="0">
              <a:buNone/>
            </a:pPr>
            <a:endParaRPr lang="en-GB" sz="2400" dirty="0"/>
          </a:p>
          <a:p>
            <a:pPr marL="0" indent="0">
              <a:buNone/>
            </a:pPr>
            <a:endParaRPr lang="en-GB" sz="2400" dirty="0"/>
          </a:p>
        </p:txBody>
      </p:sp>
    </p:spTree>
    <p:extLst>
      <p:ext uri="{BB962C8B-B14F-4D97-AF65-F5344CB8AC3E}">
        <p14:creationId xmlns:p14="http://schemas.microsoft.com/office/powerpoint/2010/main" val="122735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P spid="13" grpId="0" build="p"/>
      <p:bldP spid="14" grpId="0"/>
      <p:bldP spid="15" grpId="0"/>
      <p:bldP spid="16" grpId="0"/>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solidFill>
        </p:spPr>
        <p:txBody>
          <a:bodyPr/>
          <a:lstStyle/>
          <a:p>
            <a:r>
              <a:rPr lang="en-US" dirty="0">
                <a:solidFill>
                  <a:schemeClr val="bg1"/>
                </a:solidFill>
              </a:rPr>
              <a:t>Customer’s Matter</a:t>
            </a:r>
          </a:p>
        </p:txBody>
      </p:sp>
      <p:sp>
        <p:nvSpPr>
          <p:cNvPr id="4" name="Slide Number Placeholder 3"/>
          <p:cNvSpPr>
            <a:spLocks noGrp="1"/>
          </p:cNvSpPr>
          <p:nvPr>
            <p:ph type="sldNum" sz="quarter" idx="12"/>
          </p:nvPr>
        </p:nvSpPr>
        <p:spPr/>
        <p:txBody>
          <a:bodyPr/>
          <a:lstStyle/>
          <a:p>
            <a:fld id="{867D4A06-35AE-BD4A-84A9-613A26F3D41D}" type="slidenum">
              <a:rPr lang="en-US" smtClean="0"/>
              <a:pPr/>
              <a:t>44</a:t>
            </a:fld>
            <a:endParaRPr lang="en-US"/>
          </a:p>
        </p:txBody>
      </p:sp>
      <p:sp>
        <p:nvSpPr>
          <p:cNvPr id="6" name="TextBox 5">
            <a:extLst>
              <a:ext uri="{FF2B5EF4-FFF2-40B4-BE49-F238E27FC236}">
                <a16:creationId xmlns:a16="http://schemas.microsoft.com/office/drawing/2014/main" id="{6EF0F533-AEF7-9CF9-1907-9BD03B33B4C2}"/>
              </a:ext>
            </a:extLst>
          </p:cNvPr>
          <p:cNvSpPr txBox="1"/>
          <p:nvPr/>
        </p:nvSpPr>
        <p:spPr>
          <a:xfrm>
            <a:off x="11876" y="1306287"/>
            <a:ext cx="3099460" cy="369332"/>
          </a:xfrm>
          <a:prstGeom prst="rect">
            <a:avLst/>
          </a:prstGeom>
          <a:solidFill>
            <a:schemeClr val="bg2">
              <a:lumMod val="50000"/>
            </a:schemeClr>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9F3B12C9-033B-C99D-E287-6DDFDDD5A0B7}"/>
              </a:ext>
            </a:extLst>
          </p:cNvPr>
          <p:cNvSpPr txBox="1"/>
          <p:nvPr/>
        </p:nvSpPr>
        <p:spPr>
          <a:xfrm>
            <a:off x="3111336"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F510B64D-C2BA-07DA-07BE-87C1E9F04942}"/>
              </a:ext>
            </a:extLst>
          </p:cNvPr>
          <p:cNvSpPr txBox="1"/>
          <p:nvPr/>
        </p:nvSpPr>
        <p:spPr>
          <a:xfrm>
            <a:off x="5343897"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34739D5E-1345-2A99-DC93-93EECCCBCC7E}"/>
              </a:ext>
            </a:extLst>
          </p:cNvPr>
          <p:cNvSpPr txBox="1"/>
          <p:nvPr/>
        </p:nvSpPr>
        <p:spPr>
          <a:xfrm>
            <a:off x="7548748" y="1292434"/>
            <a:ext cx="2355273"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Work on What Matters</a:t>
            </a:r>
          </a:p>
        </p:txBody>
      </p:sp>
      <p:sp>
        <p:nvSpPr>
          <p:cNvPr id="10" name="Content Placeholder 2">
            <a:extLst>
              <a:ext uri="{FF2B5EF4-FFF2-40B4-BE49-F238E27FC236}">
                <a16:creationId xmlns:a16="http://schemas.microsoft.com/office/drawing/2014/main" id="{129F1BBA-F57A-E309-7390-F21CE7875A28}"/>
              </a:ext>
            </a:extLst>
          </p:cNvPr>
          <p:cNvSpPr txBox="1">
            <a:spLocks/>
          </p:cNvSpPr>
          <p:nvPr/>
        </p:nvSpPr>
        <p:spPr>
          <a:xfrm>
            <a:off x="980704" y="1944569"/>
            <a:ext cx="10373095"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Always measure success from your Customers point of view</a:t>
            </a:r>
          </a:p>
        </p:txBody>
      </p:sp>
      <p:sp>
        <p:nvSpPr>
          <p:cNvPr id="11" name="Content Placeholder 2">
            <a:extLst>
              <a:ext uri="{FF2B5EF4-FFF2-40B4-BE49-F238E27FC236}">
                <a16:creationId xmlns:a16="http://schemas.microsoft.com/office/drawing/2014/main" id="{83AE245E-D245-6E6C-2C18-D09EACEF3E75}"/>
              </a:ext>
            </a:extLst>
          </p:cNvPr>
          <p:cNvSpPr txBox="1">
            <a:spLocks/>
          </p:cNvSpPr>
          <p:nvPr/>
        </p:nvSpPr>
        <p:spPr>
          <a:xfrm>
            <a:off x="1405245" y="2512916"/>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If your customers are inside the company – this still counts!!</a:t>
            </a:r>
          </a:p>
          <a:p>
            <a:pPr marL="0" indent="0">
              <a:buNone/>
            </a:pPr>
            <a:endParaRPr lang="en-GB" sz="2400" dirty="0"/>
          </a:p>
          <a:p>
            <a:pPr marL="0" indent="0">
              <a:buNone/>
            </a:pPr>
            <a:endParaRPr lang="en-GB" sz="2400" dirty="0"/>
          </a:p>
          <a:p>
            <a:pPr marL="0" indent="0">
              <a:buNone/>
            </a:pPr>
            <a:endParaRPr lang="en-GB" sz="2400" dirty="0"/>
          </a:p>
        </p:txBody>
      </p:sp>
      <p:sp>
        <p:nvSpPr>
          <p:cNvPr id="12" name="Content Placeholder 2">
            <a:extLst>
              <a:ext uri="{FF2B5EF4-FFF2-40B4-BE49-F238E27FC236}">
                <a16:creationId xmlns:a16="http://schemas.microsoft.com/office/drawing/2014/main" id="{FD2E3FF8-0655-B684-5AEF-43CAB3F06173}"/>
              </a:ext>
            </a:extLst>
          </p:cNvPr>
          <p:cNvSpPr txBox="1">
            <a:spLocks/>
          </p:cNvSpPr>
          <p:nvPr/>
        </p:nvSpPr>
        <p:spPr>
          <a:xfrm>
            <a:off x="1405246" y="3030862"/>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Without understanding your customer’s need, you can’t asses importance.</a:t>
            </a:r>
          </a:p>
          <a:p>
            <a:pPr marL="0" indent="0">
              <a:buNone/>
            </a:pPr>
            <a:endParaRPr lang="en-GB" sz="2400" dirty="0"/>
          </a:p>
          <a:p>
            <a:pPr marL="0" indent="0">
              <a:buNone/>
            </a:pPr>
            <a:endParaRPr lang="en-GB" sz="2400" dirty="0"/>
          </a:p>
          <a:p>
            <a:pPr marL="0" indent="0">
              <a:buNone/>
            </a:pPr>
            <a:endParaRPr lang="en-GB" sz="2400" dirty="0"/>
          </a:p>
        </p:txBody>
      </p:sp>
    </p:spTree>
    <p:extLst>
      <p:ext uri="{BB962C8B-B14F-4D97-AF65-F5344CB8AC3E}">
        <p14:creationId xmlns:p14="http://schemas.microsoft.com/office/powerpoint/2010/main" val="235750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solidFill>
        </p:spPr>
        <p:txBody>
          <a:bodyPr/>
          <a:lstStyle/>
          <a:p>
            <a:r>
              <a:rPr lang="en-US" dirty="0">
                <a:solidFill>
                  <a:schemeClr val="bg1"/>
                </a:solidFill>
              </a:rPr>
              <a:t>You Solve Problems</a:t>
            </a:r>
          </a:p>
        </p:txBody>
      </p:sp>
      <p:sp>
        <p:nvSpPr>
          <p:cNvPr id="4" name="Slide Number Placeholder 3"/>
          <p:cNvSpPr>
            <a:spLocks noGrp="1"/>
          </p:cNvSpPr>
          <p:nvPr>
            <p:ph type="sldNum" sz="quarter" idx="12"/>
          </p:nvPr>
        </p:nvSpPr>
        <p:spPr/>
        <p:txBody>
          <a:bodyPr/>
          <a:lstStyle/>
          <a:p>
            <a:fld id="{867D4A06-35AE-BD4A-84A9-613A26F3D41D}" type="slidenum">
              <a:rPr lang="en-US" smtClean="0"/>
              <a:pPr/>
              <a:t>45</a:t>
            </a:fld>
            <a:endParaRPr lang="en-US"/>
          </a:p>
        </p:txBody>
      </p:sp>
      <p:sp>
        <p:nvSpPr>
          <p:cNvPr id="6" name="TextBox 5">
            <a:extLst>
              <a:ext uri="{FF2B5EF4-FFF2-40B4-BE49-F238E27FC236}">
                <a16:creationId xmlns:a16="http://schemas.microsoft.com/office/drawing/2014/main" id="{EA76D356-0B26-21CA-413F-3F6074329E63}"/>
              </a:ext>
            </a:extLst>
          </p:cNvPr>
          <p:cNvSpPr txBox="1"/>
          <p:nvPr/>
        </p:nvSpPr>
        <p:spPr>
          <a:xfrm>
            <a:off x="11876" y="1306287"/>
            <a:ext cx="3099460" cy="369332"/>
          </a:xfrm>
          <a:prstGeom prst="rect">
            <a:avLst/>
          </a:prstGeom>
          <a:solidFill>
            <a:schemeClr val="bg2"/>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AE4FD0C8-B553-6A77-3F0D-C7DB5F5E2DDE}"/>
              </a:ext>
            </a:extLst>
          </p:cNvPr>
          <p:cNvSpPr txBox="1"/>
          <p:nvPr/>
        </p:nvSpPr>
        <p:spPr>
          <a:xfrm>
            <a:off x="3111336"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730665F4-247C-0686-3649-209256ABA5AD}"/>
              </a:ext>
            </a:extLst>
          </p:cNvPr>
          <p:cNvSpPr txBox="1"/>
          <p:nvPr/>
        </p:nvSpPr>
        <p:spPr>
          <a:xfrm>
            <a:off x="5343897"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2DA84F3E-F1B3-4757-D2F4-426FCBE39F44}"/>
              </a:ext>
            </a:extLst>
          </p:cNvPr>
          <p:cNvSpPr txBox="1"/>
          <p:nvPr/>
        </p:nvSpPr>
        <p:spPr>
          <a:xfrm>
            <a:off x="7548748" y="1292434"/>
            <a:ext cx="2355273"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Work on What Matters</a:t>
            </a:r>
          </a:p>
        </p:txBody>
      </p:sp>
      <p:sp>
        <p:nvSpPr>
          <p:cNvPr id="10" name="Content Placeholder 2">
            <a:extLst>
              <a:ext uri="{FF2B5EF4-FFF2-40B4-BE49-F238E27FC236}">
                <a16:creationId xmlns:a16="http://schemas.microsoft.com/office/drawing/2014/main" id="{9B5B4FDB-A209-17F3-EA52-BEBF80E2E03D}"/>
              </a:ext>
            </a:extLst>
          </p:cNvPr>
          <p:cNvSpPr txBox="1">
            <a:spLocks/>
          </p:cNvSpPr>
          <p:nvPr/>
        </p:nvSpPr>
        <p:spPr>
          <a:xfrm>
            <a:off x="980704" y="1944569"/>
            <a:ext cx="10373095"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Does this problem need solving?</a:t>
            </a:r>
          </a:p>
        </p:txBody>
      </p:sp>
      <p:sp>
        <p:nvSpPr>
          <p:cNvPr id="11" name="Content Placeholder 2">
            <a:extLst>
              <a:ext uri="{FF2B5EF4-FFF2-40B4-BE49-F238E27FC236}">
                <a16:creationId xmlns:a16="http://schemas.microsoft.com/office/drawing/2014/main" id="{1D6BB8C7-1DFA-38B6-7189-5F9A8C6DD756}"/>
              </a:ext>
            </a:extLst>
          </p:cNvPr>
          <p:cNvSpPr txBox="1">
            <a:spLocks/>
          </p:cNvSpPr>
          <p:nvPr/>
        </p:nvSpPr>
        <p:spPr>
          <a:xfrm>
            <a:off x="1405245" y="2567714"/>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Is anyone already trying to solve it?</a:t>
            </a:r>
          </a:p>
          <a:p>
            <a:pPr marL="0" indent="0">
              <a:buNone/>
            </a:pPr>
            <a:endParaRPr lang="en-GB" sz="2400" dirty="0"/>
          </a:p>
          <a:p>
            <a:pPr marL="0" indent="0">
              <a:buNone/>
            </a:pPr>
            <a:endParaRPr lang="en-GB" sz="2400" dirty="0"/>
          </a:p>
          <a:p>
            <a:pPr marL="0" indent="0">
              <a:buNone/>
            </a:pPr>
            <a:endParaRPr lang="en-GB" sz="2400" dirty="0"/>
          </a:p>
        </p:txBody>
      </p:sp>
      <p:sp>
        <p:nvSpPr>
          <p:cNvPr id="14" name="Content Placeholder 2">
            <a:extLst>
              <a:ext uri="{FF2B5EF4-FFF2-40B4-BE49-F238E27FC236}">
                <a16:creationId xmlns:a16="http://schemas.microsoft.com/office/drawing/2014/main" id="{604E5007-5435-639C-EEC9-25A4D8A22585}"/>
              </a:ext>
            </a:extLst>
          </p:cNvPr>
          <p:cNvSpPr txBox="1">
            <a:spLocks/>
          </p:cNvSpPr>
          <p:nvPr/>
        </p:nvSpPr>
        <p:spPr>
          <a:xfrm>
            <a:off x="980704" y="3190859"/>
            <a:ext cx="10373095"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Understand and Explain</a:t>
            </a:r>
          </a:p>
        </p:txBody>
      </p:sp>
      <p:sp>
        <p:nvSpPr>
          <p:cNvPr id="15" name="Content Placeholder 2">
            <a:extLst>
              <a:ext uri="{FF2B5EF4-FFF2-40B4-BE49-F238E27FC236}">
                <a16:creationId xmlns:a16="http://schemas.microsoft.com/office/drawing/2014/main" id="{6A187FCE-1697-9629-A65E-AEDEFBEFE0CD}"/>
              </a:ext>
            </a:extLst>
          </p:cNvPr>
          <p:cNvSpPr txBox="1">
            <a:spLocks/>
          </p:cNvSpPr>
          <p:nvPr/>
        </p:nvSpPr>
        <p:spPr>
          <a:xfrm>
            <a:off x="980703" y="3814004"/>
            <a:ext cx="10373095"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Make the work simpler and/or easier.</a:t>
            </a:r>
          </a:p>
        </p:txBody>
      </p:sp>
      <p:sp>
        <p:nvSpPr>
          <p:cNvPr id="16" name="Content Placeholder 2">
            <a:extLst>
              <a:ext uri="{FF2B5EF4-FFF2-40B4-BE49-F238E27FC236}">
                <a16:creationId xmlns:a16="http://schemas.microsoft.com/office/drawing/2014/main" id="{882BD5AC-3A56-DC74-63A6-1244A4BC54D0}"/>
              </a:ext>
            </a:extLst>
          </p:cNvPr>
          <p:cNvSpPr txBox="1">
            <a:spLocks/>
          </p:cNvSpPr>
          <p:nvPr/>
        </p:nvSpPr>
        <p:spPr>
          <a:xfrm>
            <a:off x="980702" y="4437149"/>
            <a:ext cx="10373095"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Use influence to gain organizational support</a:t>
            </a:r>
          </a:p>
        </p:txBody>
      </p:sp>
      <p:sp>
        <p:nvSpPr>
          <p:cNvPr id="17" name="Content Placeholder 2">
            <a:extLst>
              <a:ext uri="{FF2B5EF4-FFF2-40B4-BE49-F238E27FC236}">
                <a16:creationId xmlns:a16="http://schemas.microsoft.com/office/drawing/2014/main" id="{80AC45DC-6980-8598-C4C8-D5FB4EED31EE}"/>
              </a:ext>
            </a:extLst>
          </p:cNvPr>
          <p:cNvSpPr txBox="1">
            <a:spLocks/>
          </p:cNvSpPr>
          <p:nvPr/>
        </p:nvSpPr>
        <p:spPr>
          <a:xfrm>
            <a:off x="980702" y="5060295"/>
            <a:ext cx="10373095"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Make an alternative plan.</a:t>
            </a:r>
          </a:p>
        </p:txBody>
      </p:sp>
    </p:spTree>
    <p:extLst>
      <p:ext uri="{BB962C8B-B14F-4D97-AF65-F5344CB8AC3E}">
        <p14:creationId xmlns:p14="http://schemas.microsoft.com/office/powerpoint/2010/main" val="264528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P spid="14" grpId="0" build="p"/>
      <p:bldP spid="15" grpId="0" build="p"/>
      <p:bldP spid="16" grpId="0" build="p"/>
      <p:bldP spid="1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solidFill>
        </p:spPr>
        <p:txBody>
          <a:bodyPr/>
          <a:lstStyle/>
          <a:p>
            <a:r>
              <a:rPr lang="en-US" dirty="0">
                <a:solidFill>
                  <a:schemeClr val="bg1"/>
                </a:solidFill>
              </a:rPr>
              <a:t>Let Others Have Their Trouble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46</a:t>
            </a:fld>
            <a:endParaRPr lang="en-US"/>
          </a:p>
        </p:txBody>
      </p:sp>
      <p:sp>
        <p:nvSpPr>
          <p:cNvPr id="6" name="TextBox 5">
            <a:extLst>
              <a:ext uri="{FF2B5EF4-FFF2-40B4-BE49-F238E27FC236}">
                <a16:creationId xmlns:a16="http://schemas.microsoft.com/office/drawing/2014/main" id="{CE8FB87B-96A7-848E-5C53-48D21ADF69E2}"/>
              </a:ext>
            </a:extLst>
          </p:cNvPr>
          <p:cNvSpPr txBox="1"/>
          <p:nvPr/>
        </p:nvSpPr>
        <p:spPr>
          <a:xfrm>
            <a:off x="11876" y="1306287"/>
            <a:ext cx="3099460" cy="369332"/>
          </a:xfrm>
          <a:prstGeom prst="rect">
            <a:avLst/>
          </a:prstGeom>
          <a:solidFill>
            <a:schemeClr val="bg2">
              <a:lumMod val="50000"/>
            </a:schemeClr>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1A06BB2C-2335-881D-F705-C2B82CE735F1}"/>
              </a:ext>
            </a:extLst>
          </p:cNvPr>
          <p:cNvSpPr txBox="1"/>
          <p:nvPr/>
        </p:nvSpPr>
        <p:spPr>
          <a:xfrm>
            <a:off x="3111336"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C2145319-C4C6-AD71-C5A6-656865E56336}"/>
              </a:ext>
            </a:extLst>
          </p:cNvPr>
          <p:cNvSpPr txBox="1"/>
          <p:nvPr/>
        </p:nvSpPr>
        <p:spPr>
          <a:xfrm>
            <a:off x="5343897" y="1292434"/>
            <a:ext cx="2220685" cy="369332"/>
          </a:xfrm>
          <a:prstGeom prst="rect">
            <a:avLst/>
          </a:prstGeom>
          <a:solidFill>
            <a:schemeClr val="bg2">
              <a:lumMod val="50000"/>
            </a:schemeClr>
          </a:solidFill>
          <a:ln>
            <a:solidFill>
              <a:schemeClr val="bg2">
                <a:lumMod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5A902A98-635C-20FF-ECEB-8F9964484901}"/>
              </a:ext>
            </a:extLst>
          </p:cNvPr>
          <p:cNvSpPr txBox="1"/>
          <p:nvPr/>
        </p:nvSpPr>
        <p:spPr>
          <a:xfrm>
            <a:off x="7548748" y="1292434"/>
            <a:ext cx="2355273"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Work on What Matters</a:t>
            </a:r>
          </a:p>
        </p:txBody>
      </p:sp>
      <p:sp>
        <p:nvSpPr>
          <p:cNvPr id="10" name="Content Placeholder 2">
            <a:extLst>
              <a:ext uri="{FF2B5EF4-FFF2-40B4-BE49-F238E27FC236}">
                <a16:creationId xmlns:a16="http://schemas.microsoft.com/office/drawing/2014/main" id="{D1A7503E-8B19-A6B2-C925-ADFB3F7FA038}"/>
              </a:ext>
            </a:extLst>
          </p:cNvPr>
          <p:cNvSpPr txBox="1">
            <a:spLocks/>
          </p:cNvSpPr>
          <p:nvPr/>
        </p:nvSpPr>
        <p:spPr>
          <a:xfrm>
            <a:off x="980704" y="1944569"/>
            <a:ext cx="10373095"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You may have the experience to step into many roles</a:t>
            </a:r>
          </a:p>
        </p:txBody>
      </p:sp>
      <p:sp>
        <p:nvSpPr>
          <p:cNvPr id="11" name="Content Placeholder 2">
            <a:extLst>
              <a:ext uri="{FF2B5EF4-FFF2-40B4-BE49-F238E27FC236}">
                <a16:creationId xmlns:a16="http://schemas.microsoft.com/office/drawing/2014/main" id="{30BBC0B5-7AE9-E8D9-468C-0603FAACFC39}"/>
              </a:ext>
            </a:extLst>
          </p:cNvPr>
          <p:cNvSpPr txBox="1">
            <a:spLocks/>
          </p:cNvSpPr>
          <p:nvPr/>
        </p:nvSpPr>
        <p:spPr>
          <a:xfrm>
            <a:off x="1405245" y="2485716"/>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Let other people step up to do their jobs.</a:t>
            </a:r>
          </a:p>
          <a:p>
            <a:pPr marL="0" indent="0">
              <a:buNone/>
            </a:pPr>
            <a:endParaRPr lang="en-GB" sz="2400" dirty="0"/>
          </a:p>
          <a:p>
            <a:pPr marL="0" indent="0">
              <a:buNone/>
            </a:pPr>
            <a:endParaRPr lang="en-GB" sz="2400" dirty="0"/>
          </a:p>
          <a:p>
            <a:pPr marL="0" indent="0">
              <a:buNone/>
            </a:pPr>
            <a:endParaRPr lang="en-GB" sz="2400" dirty="0"/>
          </a:p>
        </p:txBody>
      </p:sp>
      <p:sp>
        <p:nvSpPr>
          <p:cNvPr id="12" name="Content Placeholder 2">
            <a:extLst>
              <a:ext uri="{FF2B5EF4-FFF2-40B4-BE49-F238E27FC236}">
                <a16:creationId xmlns:a16="http://schemas.microsoft.com/office/drawing/2014/main" id="{86E8C200-DCAC-5F3C-0096-F159168C3F42}"/>
              </a:ext>
            </a:extLst>
          </p:cNvPr>
          <p:cNvSpPr txBox="1">
            <a:spLocks/>
          </p:cNvSpPr>
          <p:nvPr/>
        </p:nvSpPr>
        <p:spPr>
          <a:xfrm>
            <a:off x="1405245" y="3026863"/>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Will it really </a:t>
            </a:r>
            <a:r>
              <a:rPr lang="en-GB" sz="2400" i="1" dirty="0"/>
              <a:t>fail</a:t>
            </a:r>
            <a:r>
              <a:rPr lang="en-GB" sz="2400" dirty="0"/>
              <a:t> if you don’t step in.</a:t>
            </a:r>
          </a:p>
          <a:p>
            <a:pPr marL="0" indent="0">
              <a:buNone/>
            </a:pPr>
            <a:endParaRPr lang="en-GB" sz="2400" dirty="0"/>
          </a:p>
          <a:p>
            <a:pPr marL="0" indent="0">
              <a:buNone/>
            </a:pPr>
            <a:endParaRPr lang="en-GB" sz="2400" dirty="0"/>
          </a:p>
          <a:p>
            <a:pPr marL="0" indent="0">
              <a:buNone/>
            </a:pPr>
            <a:endParaRPr lang="en-GB" sz="2400" dirty="0"/>
          </a:p>
        </p:txBody>
      </p:sp>
      <p:sp>
        <p:nvSpPr>
          <p:cNvPr id="13" name="Content Placeholder 2">
            <a:extLst>
              <a:ext uri="{FF2B5EF4-FFF2-40B4-BE49-F238E27FC236}">
                <a16:creationId xmlns:a16="http://schemas.microsoft.com/office/drawing/2014/main" id="{3928B1CA-21DD-4558-05A1-8C0A621C358C}"/>
              </a:ext>
            </a:extLst>
          </p:cNvPr>
          <p:cNvSpPr txBox="1">
            <a:spLocks/>
          </p:cNvSpPr>
          <p:nvPr/>
        </p:nvSpPr>
        <p:spPr>
          <a:xfrm>
            <a:off x="1405245" y="3568010"/>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Will the organization learn better from the pain of being allowed failure?</a:t>
            </a:r>
          </a:p>
          <a:p>
            <a:pPr marL="0" indent="0">
              <a:buNone/>
            </a:pPr>
            <a:endParaRPr lang="en-GB" sz="2400" dirty="0"/>
          </a:p>
          <a:p>
            <a:pPr marL="0" indent="0">
              <a:buNone/>
            </a:pPr>
            <a:endParaRPr lang="en-GB" sz="2400" dirty="0"/>
          </a:p>
          <a:p>
            <a:pPr marL="0" indent="0">
              <a:buNone/>
            </a:pPr>
            <a:endParaRPr lang="en-GB" sz="2400" dirty="0"/>
          </a:p>
        </p:txBody>
      </p:sp>
      <p:sp>
        <p:nvSpPr>
          <p:cNvPr id="14" name="Content Placeholder 2">
            <a:extLst>
              <a:ext uri="{FF2B5EF4-FFF2-40B4-BE49-F238E27FC236}">
                <a16:creationId xmlns:a16="http://schemas.microsoft.com/office/drawing/2014/main" id="{C60197B5-2504-1589-35F1-3CB69B0CA347}"/>
              </a:ext>
            </a:extLst>
          </p:cNvPr>
          <p:cNvSpPr txBox="1">
            <a:spLocks/>
          </p:cNvSpPr>
          <p:nvPr/>
        </p:nvSpPr>
        <p:spPr>
          <a:xfrm>
            <a:off x="1405245" y="4109159"/>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Is there a more important demand on </a:t>
            </a:r>
            <a:r>
              <a:rPr lang="en-GB" sz="2400" i="1" dirty="0"/>
              <a:t>your</a:t>
            </a:r>
            <a:r>
              <a:rPr lang="en-GB" sz="2400" dirty="0"/>
              <a:t> time?</a:t>
            </a:r>
          </a:p>
          <a:p>
            <a:pPr marL="0" indent="0">
              <a:buNone/>
            </a:pPr>
            <a:endParaRPr lang="en-GB" sz="2400" dirty="0"/>
          </a:p>
          <a:p>
            <a:pPr marL="0" indent="0">
              <a:buNone/>
            </a:pPr>
            <a:endParaRPr lang="en-GB" sz="2400" dirty="0"/>
          </a:p>
          <a:p>
            <a:pPr marL="0" indent="0">
              <a:buNone/>
            </a:pPr>
            <a:endParaRPr lang="en-GB" sz="2400" dirty="0"/>
          </a:p>
        </p:txBody>
      </p:sp>
    </p:spTree>
    <p:extLst>
      <p:ext uri="{BB962C8B-B14F-4D97-AF65-F5344CB8AC3E}">
        <p14:creationId xmlns:p14="http://schemas.microsoft.com/office/powerpoint/2010/main" val="3000063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P spid="12" grpId="0"/>
      <p:bldP spid="13" grpId="0"/>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solidFill>
        </p:spPr>
        <p:txBody>
          <a:bodyPr/>
          <a:lstStyle/>
          <a:p>
            <a:r>
              <a:rPr lang="en-GB" dirty="0">
                <a:solidFill>
                  <a:schemeClr val="bg1"/>
                </a:solidFill>
              </a:rPr>
              <a:t>Bad Ideas</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867D4A06-35AE-BD4A-84A9-613A26F3D41D}" type="slidenum">
              <a:rPr lang="en-US" smtClean="0"/>
              <a:pPr/>
              <a:t>47</a:t>
            </a:fld>
            <a:endParaRPr lang="en-US"/>
          </a:p>
        </p:txBody>
      </p:sp>
      <p:sp>
        <p:nvSpPr>
          <p:cNvPr id="6" name="TextBox 5">
            <a:extLst>
              <a:ext uri="{FF2B5EF4-FFF2-40B4-BE49-F238E27FC236}">
                <a16:creationId xmlns:a16="http://schemas.microsoft.com/office/drawing/2014/main" id="{5D5B95A6-DA2A-52A5-6739-F0C661545F4E}"/>
              </a:ext>
            </a:extLst>
          </p:cNvPr>
          <p:cNvSpPr txBox="1"/>
          <p:nvPr/>
        </p:nvSpPr>
        <p:spPr>
          <a:xfrm>
            <a:off x="11876" y="1306287"/>
            <a:ext cx="3099460" cy="369332"/>
          </a:xfrm>
          <a:prstGeom prst="rect">
            <a:avLst/>
          </a:prstGeom>
          <a:solidFill>
            <a:schemeClr val="bg2"/>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D9BD351D-0082-D32F-3E7F-60F44D692123}"/>
              </a:ext>
            </a:extLst>
          </p:cNvPr>
          <p:cNvSpPr txBox="1"/>
          <p:nvPr/>
        </p:nvSpPr>
        <p:spPr>
          <a:xfrm>
            <a:off x="3111336"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EFCABCBB-FE6C-0693-30DC-8283666A9DC8}"/>
              </a:ext>
            </a:extLst>
          </p:cNvPr>
          <p:cNvSpPr txBox="1"/>
          <p:nvPr/>
        </p:nvSpPr>
        <p:spPr>
          <a:xfrm>
            <a:off x="5343897"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650101B3-26C7-86A1-540B-7419DB4B82CB}"/>
              </a:ext>
            </a:extLst>
          </p:cNvPr>
          <p:cNvSpPr txBox="1"/>
          <p:nvPr/>
        </p:nvSpPr>
        <p:spPr>
          <a:xfrm>
            <a:off x="7548748" y="1292434"/>
            <a:ext cx="2355273"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Work on What Matters</a:t>
            </a:r>
          </a:p>
        </p:txBody>
      </p:sp>
      <p:sp>
        <p:nvSpPr>
          <p:cNvPr id="10" name="Content Placeholder 2">
            <a:extLst>
              <a:ext uri="{FF2B5EF4-FFF2-40B4-BE49-F238E27FC236}">
                <a16:creationId xmlns:a16="http://schemas.microsoft.com/office/drawing/2014/main" id="{D7306378-B18D-7616-DD42-3BC39E80AB8E}"/>
              </a:ext>
            </a:extLst>
          </p:cNvPr>
          <p:cNvSpPr txBox="1">
            <a:spLocks/>
          </p:cNvSpPr>
          <p:nvPr/>
        </p:nvSpPr>
        <p:spPr>
          <a:xfrm>
            <a:off x="980704" y="1944569"/>
            <a:ext cx="10373095"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Spending all your time on “glue”. </a:t>
            </a:r>
          </a:p>
        </p:txBody>
      </p:sp>
      <p:sp>
        <p:nvSpPr>
          <p:cNvPr id="11" name="Content Placeholder 2">
            <a:extLst>
              <a:ext uri="{FF2B5EF4-FFF2-40B4-BE49-F238E27FC236}">
                <a16:creationId xmlns:a16="http://schemas.microsoft.com/office/drawing/2014/main" id="{994D5ED7-0817-F361-D5EE-267B067466D9}"/>
              </a:ext>
            </a:extLst>
          </p:cNvPr>
          <p:cNvSpPr txBox="1">
            <a:spLocks/>
          </p:cNvSpPr>
          <p:nvPr/>
        </p:nvSpPr>
        <p:spPr>
          <a:xfrm>
            <a:off x="980704" y="2468090"/>
            <a:ext cx="10373095"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Not recognizing that your impact needs to be visible.</a:t>
            </a:r>
          </a:p>
        </p:txBody>
      </p:sp>
      <p:sp>
        <p:nvSpPr>
          <p:cNvPr id="14" name="Content Placeholder 2">
            <a:extLst>
              <a:ext uri="{FF2B5EF4-FFF2-40B4-BE49-F238E27FC236}">
                <a16:creationId xmlns:a16="http://schemas.microsoft.com/office/drawing/2014/main" id="{504EF128-BCE5-F649-79BC-CE1981FB6C38}"/>
              </a:ext>
            </a:extLst>
          </p:cNvPr>
          <p:cNvSpPr txBox="1">
            <a:spLocks/>
          </p:cNvSpPr>
          <p:nvPr/>
        </p:nvSpPr>
        <p:spPr>
          <a:xfrm>
            <a:off x="1561606" y="2991611"/>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Too much British modesty.</a:t>
            </a:r>
          </a:p>
          <a:p>
            <a:pPr marL="0" indent="0">
              <a:buNone/>
            </a:pPr>
            <a:endParaRPr lang="en-GB" sz="2400" dirty="0"/>
          </a:p>
          <a:p>
            <a:pPr marL="0" indent="0">
              <a:buNone/>
            </a:pPr>
            <a:endParaRPr lang="en-GB" sz="2400" dirty="0"/>
          </a:p>
          <a:p>
            <a:pPr marL="0" indent="0">
              <a:buNone/>
            </a:pPr>
            <a:endParaRPr lang="en-GB" sz="2400" dirty="0"/>
          </a:p>
        </p:txBody>
      </p:sp>
      <p:sp>
        <p:nvSpPr>
          <p:cNvPr id="15" name="Content Placeholder 2">
            <a:extLst>
              <a:ext uri="{FF2B5EF4-FFF2-40B4-BE49-F238E27FC236}">
                <a16:creationId xmlns:a16="http://schemas.microsoft.com/office/drawing/2014/main" id="{57401525-86A9-09FE-1FDF-5A5BE2012361}"/>
              </a:ext>
            </a:extLst>
          </p:cNvPr>
          <p:cNvSpPr txBox="1">
            <a:spLocks/>
          </p:cNvSpPr>
          <p:nvPr/>
        </p:nvSpPr>
        <p:spPr>
          <a:xfrm>
            <a:off x="1650506" y="3524838"/>
            <a:ext cx="9948554"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dirty="0"/>
              <a:t>- </a:t>
            </a:r>
            <a:r>
              <a:rPr lang="en-GB" sz="2400" dirty="0"/>
              <a:t>It’s not enough to be virtuous, you need to be seen to be virtuous.</a:t>
            </a:r>
          </a:p>
          <a:p>
            <a:pPr marL="0" indent="0">
              <a:buNone/>
            </a:pPr>
            <a:endParaRPr lang="en-GB" sz="2400" dirty="0"/>
          </a:p>
          <a:p>
            <a:pPr marL="0" indent="0">
              <a:buNone/>
            </a:pPr>
            <a:endParaRPr lang="en-GB" sz="2400" dirty="0"/>
          </a:p>
          <a:p>
            <a:pPr marL="0" indent="0">
              <a:buNone/>
            </a:pPr>
            <a:endParaRPr lang="en-GB" sz="2400" dirty="0"/>
          </a:p>
        </p:txBody>
      </p:sp>
    </p:spTree>
    <p:extLst>
      <p:ext uri="{BB962C8B-B14F-4D97-AF65-F5344CB8AC3E}">
        <p14:creationId xmlns:p14="http://schemas.microsoft.com/office/powerpoint/2010/main" val="375303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build="p"/>
      <p:bldP spid="14" grpId="0"/>
      <p:bldP spid="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7" name="Content Placeholder 2">
            <a:extLst>
              <a:ext uri="{FF2B5EF4-FFF2-40B4-BE49-F238E27FC236}">
                <a16:creationId xmlns:a16="http://schemas.microsoft.com/office/drawing/2014/main" id="{0200DAB1-4923-74F0-610E-DEE0ADE3A5CC}"/>
              </a:ext>
            </a:extLst>
          </p:cNvPr>
          <p:cNvGraphicFramePr>
            <a:graphicFrameLocks noGrp="1"/>
          </p:cNvGraphicFramePr>
          <p:nvPr>
            <p:ph idx="1"/>
            <p:extLst>
              <p:ext uri="{D42A27DB-BD31-4B8C-83A1-F6EECF244321}">
                <p14:modId xmlns:p14="http://schemas.microsoft.com/office/powerpoint/2010/main" val="3082201201"/>
              </p:ext>
            </p:extLst>
          </p:nvPr>
        </p:nvGraphicFramePr>
        <p:xfrm>
          <a:off x="838200" y="1825624"/>
          <a:ext cx="10515600" cy="28621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867D4A06-35AE-BD4A-84A9-613A26F3D41D}" type="slidenum">
              <a:rPr lang="en-US" smtClean="0"/>
              <a:pPr/>
              <a:t>48</a:t>
            </a:fld>
            <a:endParaRPr lang="en-US"/>
          </a:p>
        </p:txBody>
      </p:sp>
    </p:spTree>
    <p:extLst>
      <p:ext uri="{BB962C8B-B14F-4D97-AF65-F5344CB8AC3E}">
        <p14:creationId xmlns:p14="http://schemas.microsoft.com/office/powerpoint/2010/main" val="1458682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7" name="Content Placeholder 2">
            <a:extLst>
              <a:ext uri="{FF2B5EF4-FFF2-40B4-BE49-F238E27FC236}">
                <a16:creationId xmlns:a16="http://schemas.microsoft.com/office/drawing/2014/main" id="{0200DAB1-4923-74F0-610E-DEE0ADE3A5CC}"/>
              </a:ext>
            </a:extLst>
          </p:cNvPr>
          <p:cNvGraphicFramePr>
            <a:graphicFrameLocks noGrp="1"/>
          </p:cNvGraphicFramePr>
          <p:nvPr>
            <p:ph idx="1"/>
            <p:extLst>
              <p:ext uri="{D42A27DB-BD31-4B8C-83A1-F6EECF244321}">
                <p14:modId xmlns:p14="http://schemas.microsoft.com/office/powerpoint/2010/main" val="2463726529"/>
              </p:ext>
            </p:extLst>
          </p:nvPr>
        </p:nvGraphicFramePr>
        <p:xfrm>
          <a:off x="838200" y="1825624"/>
          <a:ext cx="10515600" cy="28621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867D4A06-35AE-BD4A-84A9-613A26F3D41D}" type="slidenum">
              <a:rPr lang="en-US" smtClean="0"/>
              <a:pPr/>
              <a:t>5</a:t>
            </a:fld>
            <a:endParaRPr lang="en-US"/>
          </a:p>
        </p:txBody>
      </p:sp>
      <p:sp>
        <p:nvSpPr>
          <p:cNvPr id="5" name="TextBox 4">
            <a:extLst>
              <a:ext uri="{FF2B5EF4-FFF2-40B4-BE49-F238E27FC236}">
                <a16:creationId xmlns:a16="http://schemas.microsoft.com/office/drawing/2014/main" id="{37F5165A-E79C-4EB0-4D1C-5ECBD902104E}"/>
              </a:ext>
            </a:extLst>
          </p:cNvPr>
          <p:cNvSpPr txBox="1"/>
          <p:nvPr/>
        </p:nvSpPr>
        <p:spPr>
          <a:xfrm>
            <a:off x="10775500" y="365125"/>
            <a:ext cx="461280" cy="369332"/>
          </a:xfrm>
          <a:prstGeom prst="rect">
            <a:avLst/>
          </a:prstGeom>
          <a:noFill/>
        </p:spPr>
        <p:txBody>
          <a:bodyPr wrap="none" rtlCol="0">
            <a:spAutoFit/>
          </a:bodyPr>
          <a:lstStyle/>
          <a:p>
            <a:r>
              <a:rPr lang="en-US" dirty="0"/>
              <a:t>T:3</a:t>
            </a:r>
          </a:p>
        </p:txBody>
      </p:sp>
    </p:spTree>
    <p:extLst>
      <p:ext uri="{BB962C8B-B14F-4D97-AF65-F5344CB8AC3E}">
        <p14:creationId xmlns:p14="http://schemas.microsoft.com/office/powerpoint/2010/main" val="985658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p:spPr>
        <p:txBody>
          <a:bodyPr/>
          <a:lstStyle/>
          <a:p>
            <a:r>
              <a:rPr lang="en-US" dirty="0">
                <a:solidFill>
                  <a:schemeClr val="bg1"/>
                </a:solidFill>
              </a:rPr>
              <a:t>The Engineer’s Path</a:t>
            </a:r>
          </a:p>
        </p:txBody>
      </p:sp>
      <p:sp>
        <p:nvSpPr>
          <p:cNvPr id="4" name="Slide Number Placeholder 3"/>
          <p:cNvSpPr>
            <a:spLocks noGrp="1"/>
          </p:cNvSpPr>
          <p:nvPr>
            <p:ph type="sldNum" sz="quarter" idx="12"/>
          </p:nvPr>
        </p:nvSpPr>
        <p:spPr/>
        <p:txBody>
          <a:bodyPr/>
          <a:lstStyle/>
          <a:p>
            <a:fld id="{867D4A06-35AE-BD4A-84A9-613A26F3D41D}" type="slidenum">
              <a:rPr lang="en-US" smtClean="0"/>
              <a:pPr/>
              <a:t>6</a:t>
            </a:fld>
            <a:endParaRPr lang="en-US"/>
          </a:p>
        </p:txBody>
      </p:sp>
      <p:sp>
        <p:nvSpPr>
          <p:cNvPr id="6" name="TextBox 5">
            <a:extLst>
              <a:ext uri="{FF2B5EF4-FFF2-40B4-BE49-F238E27FC236}">
                <a16:creationId xmlns:a16="http://schemas.microsoft.com/office/drawing/2014/main" id="{2EB42F05-2913-EE55-E071-4E7DDAB20ACF}"/>
              </a:ext>
            </a:extLst>
          </p:cNvPr>
          <p:cNvSpPr txBox="1"/>
          <p:nvPr/>
        </p:nvSpPr>
        <p:spPr>
          <a:xfrm>
            <a:off x="11876" y="1306287"/>
            <a:ext cx="3099460" cy="369332"/>
          </a:xfrm>
          <a:prstGeom prst="rect">
            <a:avLst/>
          </a:prstGeom>
          <a:solidFill>
            <a:schemeClr val="bg2"/>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029F2F50-B0F5-16DB-D905-715C0F7E0A09}"/>
              </a:ext>
            </a:extLst>
          </p:cNvPr>
          <p:cNvSpPr txBox="1"/>
          <p:nvPr/>
        </p:nvSpPr>
        <p:spPr>
          <a:xfrm>
            <a:off x="3111336"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557124A7-CF08-DBE2-81E7-48F7F110FE34}"/>
              </a:ext>
            </a:extLst>
          </p:cNvPr>
          <p:cNvSpPr txBox="1"/>
          <p:nvPr/>
        </p:nvSpPr>
        <p:spPr>
          <a:xfrm>
            <a:off x="5343897"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3FDF26C7-9328-FC15-116B-B665034CD9F2}"/>
              </a:ext>
            </a:extLst>
          </p:cNvPr>
          <p:cNvSpPr txBox="1"/>
          <p:nvPr/>
        </p:nvSpPr>
        <p:spPr>
          <a:xfrm>
            <a:off x="7548748" y="1292434"/>
            <a:ext cx="2355273"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Work on What Matters</a:t>
            </a:r>
          </a:p>
        </p:txBody>
      </p:sp>
      <p:sp>
        <p:nvSpPr>
          <p:cNvPr id="10" name="TextBox 9">
            <a:extLst>
              <a:ext uri="{FF2B5EF4-FFF2-40B4-BE49-F238E27FC236}">
                <a16:creationId xmlns:a16="http://schemas.microsoft.com/office/drawing/2014/main" id="{964F5303-0045-EC9C-12C0-175AF6C4ACDE}"/>
              </a:ext>
            </a:extLst>
          </p:cNvPr>
          <p:cNvSpPr txBox="1"/>
          <p:nvPr/>
        </p:nvSpPr>
        <p:spPr>
          <a:xfrm>
            <a:off x="361208" y="3524430"/>
            <a:ext cx="871847" cy="369332"/>
          </a:xfrm>
          <a:prstGeom prst="rect">
            <a:avLst/>
          </a:prstGeom>
          <a:solidFill>
            <a:schemeClr val="accent4">
              <a:lumMod val="60000"/>
              <a:lumOff val="40000"/>
            </a:schemeClr>
          </a:solidFill>
        </p:spPr>
        <p:txBody>
          <a:bodyPr wrap="square" rtlCol="0">
            <a:spAutoFit/>
          </a:bodyPr>
          <a:lstStyle/>
          <a:p>
            <a:r>
              <a:rPr lang="en-GB" dirty="0"/>
              <a:t>Jr. </a:t>
            </a:r>
            <a:r>
              <a:rPr lang="en-GB" dirty="0" err="1"/>
              <a:t>Eng</a:t>
            </a:r>
            <a:endParaRPr lang="en-GB" dirty="0"/>
          </a:p>
        </p:txBody>
      </p:sp>
      <p:sp>
        <p:nvSpPr>
          <p:cNvPr id="12" name="TextBox 11">
            <a:extLst>
              <a:ext uri="{FF2B5EF4-FFF2-40B4-BE49-F238E27FC236}">
                <a16:creationId xmlns:a16="http://schemas.microsoft.com/office/drawing/2014/main" id="{92F51709-E544-08B5-61D0-9AE9E3DB4A0E}"/>
              </a:ext>
            </a:extLst>
          </p:cNvPr>
          <p:cNvSpPr txBox="1"/>
          <p:nvPr/>
        </p:nvSpPr>
        <p:spPr>
          <a:xfrm>
            <a:off x="1528949" y="3524430"/>
            <a:ext cx="980704" cy="369332"/>
          </a:xfrm>
          <a:prstGeom prst="rect">
            <a:avLst/>
          </a:prstGeom>
          <a:solidFill>
            <a:schemeClr val="accent4">
              <a:lumMod val="60000"/>
              <a:lumOff val="40000"/>
            </a:schemeClr>
          </a:solidFill>
        </p:spPr>
        <p:txBody>
          <a:bodyPr wrap="square" rtlCol="0">
            <a:spAutoFit/>
          </a:bodyPr>
          <a:lstStyle/>
          <a:p>
            <a:r>
              <a:rPr lang="en-GB" dirty="0"/>
              <a:t>Mid </a:t>
            </a:r>
            <a:r>
              <a:rPr lang="en-GB" dirty="0" err="1"/>
              <a:t>Eng</a:t>
            </a:r>
            <a:endParaRPr lang="en-GB" dirty="0"/>
          </a:p>
        </p:txBody>
      </p:sp>
      <p:sp>
        <p:nvSpPr>
          <p:cNvPr id="13" name="TextBox 12">
            <a:extLst>
              <a:ext uri="{FF2B5EF4-FFF2-40B4-BE49-F238E27FC236}">
                <a16:creationId xmlns:a16="http://schemas.microsoft.com/office/drawing/2014/main" id="{EDF310F7-8E39-B4C1-7398-4D889378DEF2}"/>
              </a:ext>
            </a:extLst>
          </p:cNvPr>
          <p:cNvSpPr txBox="1"/>
          <p:nvPr/>
        </p:nvSpPr>
        <p:spPr>
          <a:xfrm>
            <a:off x="2799611" y="3524430"/>
            <a:ext cx="980704" cy="369332"/>
          </a:xfrm>
          <a:prstGeom prst="rect">
            <a:avLst/>
          </a:prstGeom>
          <a:solidFill>
            <a:schemeClr val="accent4">
              <a:lumMod val="60000"/>
              <a:lumOff val="40000"/>
            </a:schemeClr>
          </a:solidFill>
        </p:spPr>
        <p:txBody>
          <a:bodyPr wrap="square" rtlCol="0">
            <a:spAutoFit/>
          </a:bodyPr>
          <a:lstStyle/>
          <a:p>
            <a:r>
              <a:rPr lang="en-GB" dirty="0"/>
              <a:t>Snr </a:t>
            </a:r>
            <a:r>
              <a:rPr lang="en-GB" dirty="0" err="1"/>
              <a:t>Eng</a:t>
            </a:r>
            <a:endParaRPr lang="en-GB" dirty="0"/>
          </a:p>
        </p:txBody>
      </p:sp>
      <p:sp>
        <p:nvSpPr>
          <p:cNvPr id="14" name="TextBox 13">
            <a:extLst>
              <a:ext uri="{FF2B5EF4-FFF2-40B4-BE49-F238E27FC236}">
                <a16:creationId xmlns:a16="http://schemas.microsoft.com/office/drawing/2014/main" id="{AEE50494-F546-A0D1-A759-7A09793E6B32}"/>
              </a:ext>
            </a:extLst>
          </p:cNvPr>
          <p:cNvSpPr txBox="1"/>
          <p:nvPr/>
        </p:nvSpPr>
        <p:spPr>
          <a:xfrm>
            <a:off x="4080939" y="3523019"/>
            <a:ext cx="1123209" cy="369332"/>
          </a:xfrm>
          <a:prstGeom prst="rect">
            <a:avLst/>
          </a:prstGeom>
          <a:solidFill>
            <a:schemeClr val="accent4">
              <a:lumMod val="60000"/>
              <a:lumOff val="40000"/>
            </a:schemeClr>
          </a:solidFill>
        </p:spPr>
        <p:txBody>
          <a:bodyPr wrap="square" rtlCol="0">
            <a:spAutoFit/>
          </a:bodyPr>
          <a:lstStyle/>
          <a:p>
            <a:r>
              <a:rPr lang="en-GB" dirty="0"/>
              <a:t>Staff </a:t>
            </a:r>
            <a:r>
              <a:rPr lang="en-GB" dirty="0" err="1"/>
              <a:t>Eng</a:t>
            </a:r>
            <a:endParaRPr lang="en-GB" dirty="0"/>
          </a:p>
        </p:txBody>
      </p:sp>
      <p:sp>
        <p:nvSpPr>
          <p:cNvPr id="15" name="TextBox 14">
            <a:extLst>
              <a:ext uri="{FF2B5EF4-FFF2-40B4-BE49-F238E27FC236}">
                <a16:creationId xmlns:a16="http://schemas.microsoft.com/office/drawing/2014/main" id="{1C2B4AD3-B884-0D76-A0E6-294DCC2AA0F2}"/>
              </a:ext>
            </a:extLst>
          </p:cNvPr>
          <p:cNvSpPr txBox="1"/>
          <p:nvPr/>
        </p:nvSpPr>
        <p:spPr>
          <a:xfrm>
            <a:off x="5457487" y="3523019"/>
            <a:ext cx="1401289" cy="369332"/>
          </a:xfrm>
          <a:prstGeom prst="rect">
            <a:avLst/>
          </a:prstGeom>
          <a:solidFill>
            <a:schemeClr val="accent4">
              <a:lumMod val="60000"/>
              <a:lumOff val="40000"/>
            </a:schemeClr>
          </a:solidFill>
        </p:spPr>
        <p:txBody>
          <a:bodyPr wrap="square" rtlCol="0">
            <a:spAutoFit/>
          </a:bodyPr>
          <a:lstStyle/>
          <a:p>
            <a:r>
              <a:rPr lang="en-GB" dirty="0"/>
              <a:t>Snr Staff </a:t>
            </a:r>
            <a:r>
              <a:rPr lang="en-GB" dirty="0" err="1"/>
              <a:t>Eng</a:t>
            </a:r>
            <a:endParaRPr lang="en-GB" dirty="0"/>
          </a:p>
        </p:txBody>
      </p:sp>
      <p:sp>
        <p:nvSpPr>
          <p:cNvPr id="16" name="TextBox 15">
            <a:extLst>
              <a:ext uri="{FF2B5EF4-FFF2-40B4-BE49-F238E27FC236}">
                <a16:creationId xmlns:a16="http://schemas.microsoft.com/office/drawing/2014/main" id="{0387136A-D112-8504-B028-ED3DF910B45A}"/>
              </a:ext>
            </a:extLst>
          </p:cNvPr>
          <p:cNvSpPr txBox="1"/>
          <p:nvPr/>
        </p:nvSpPr>
        <p:spPr>
          <a:xfrm>
            <a:off x="7090530" y="3519067"/>
            <a:ext cx="1441648" cy="369332"/>
          </a:xfrm>
          <a:prstGeom prst="rect">
            <a:avLst/>
          </a:prstGeom>
          <a:solidFill>
            <a:schemeClr val="accent4">
              <a:lumMod val="60000"/>
              <a:lumOff val="40000"/>
            </a:schemeClr>
          </a:solidFill>
        </p:spPr>
        <p:txBody>
          <a:bodyPr wrap="square" rtlCol="0">
            <a:spAutoFit/>
          </a:bodyPr>
          <a:lstStyle/>
          <a:p>
            <a:r>
              <a:rPr lang="en-GB" dirty="0"/>
              <a:t>Principal Eng.</a:t>
            </a:r>
          </a:p>
        </p:txBody>
      </p:sp>
      <p:sp>
        <p:nvSpPr>
          <p:cNvPr id="17" name="TextBox 16">
            <a:extLst>
              <a:ext uri="{FF2B5EF4-FFF2-40B4-BE49-F238E27FC236}">
                <a16:creationId xmlns:a16="http://schemas.microsoft.com/office/drawing/2014/main" id="{9F62685D-95A0-5F50-B35F-41848101365A}"/>
              </a:ext>
            </a:extLst>
          </p:cNvPr>
          <p:cNvSpPr txBox="1"/>
          <p:nvPr/>
        </p:nvSpPr>
        <p:spPr>
          <a:xfrm>
            <a:off x="8767702" y="3519067"/>
            <a:ext cx="1401289" cy="369332"/>
          </a:xfrm>
          <a:prstGeom prst="rect">
            <a:avLst/>
          </a:prstGeom>
          <a:solidFill>
            <a:schemeClr val="accent4">
              <a:lumMod val="60000"/>
              <a:lumOff val="40000"/>
            </a:schemeClr>
          </a:solidFill>
        </p:spPr>
        <p:txBody>
          <a:bodyPr wrap="square" rtlCol="0">
            <a:spAutoFit/>
          </a:bodyPr>
          <a:lstStyle/>
          <a:p>
            <a:r>
              <a:rPr lang="en-GB" dirty="0"/>
              <a:t>Snr Principal</a:t>
            </a:r>
          </a:p>
        </p:txBody>
      </p:sp>
      <p:sp>
        <p:nvSpPr>
          <p:cNvPr id="18" name="TextBox 17">
            <a:extLst>
              <a:ext uri="{FF2B5EF4-FFF2-40B4-BE49-F238E27FC236}">
                <a16:creationId xmlns:a16="http://schemas.microsoft.com/office/drawing/2014/main" id="{E64C1071-201A-5D0C-1DE2-33698429DFBD}"/>
              </a:ext>
            </a:extLst>
          </p:cNvPr>
          <p:cNvSpPr txBox="1"/>
          <p:nvPr/>
        </p:nvSpPr>
        <p:spPr>
          <a:xfrm>
            <a:off x="10359427" y="3519067"/>
            <a:ext cx="1471365" cy="369332"/>
          </a:xfrm>
          <a:prstGeom prst="rect">
            <a:avLst/>
          </a:prstGeom>
          <a:solidFill>
            <a:schemeClr val="accent4">
              <a:lumMod val="60000"/>
              <a:lumOff val="40000"/>
            </a:schemeClr>
          </a:solidFill>
        </p:spPr>
        <p:txBody>
          <a:bodyPr wrap="square" rtlCol="0">
            <a:spAutoFit/>
          </a:bodyPr>
          <a:lstStyle/>
          <a:p>
            <a:r>
              <a:rPr lang="en-GB" dirty="0"/>
              <a:t>Distinguished</a:t>
            </a:r>
          </a:p>
        </p:txBody>
      </p:sp>
      <p:cxnSp>
        <p:nvCxnSpPr>
          <p:cNvPr id="20" name="Straight Arrow Connector 19">
            <a:extLst>
              <a:ext uri="{FF2B5EF4-FFF2-40B4-BE49-F238E27FC236}">
                <a16:creationId xmlns:a16="http://schemas.microsoft.com/office/drawing/2014/main" id="{8C4A1A52-4FF1-DF97-D996-B364F61A9D43}"/>
              </a:ext>
            </a:extLst>
          </p:cNvPr>
          <p:cNvCxnSpPr>
            <a:stCxn id="10" idx="3"/>
            <a:endCxn id="12" idx="1"/>
          </p:cNvCxnSpPr>
          <p:nvPr/>
        </p:nvCxnSpPr>
        <p:spPr>
          <a:xfrm>
            <a:off x="1233055" y="3709096"/>
            <a:ext cx="295894"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2756E70-D128-6649-0BB5-4EE2636F5DE2}"/>
              </a:ext>
            </a:extLst>
          </p:cNvPr>
          <p:cNvCxnSpPr>
            <a:stCxn id="12" idx="3"/>
            <a:endCxn id="13" idx="1"/>
          </p:cNvCxnSpPr>
          <p:nvPr/>
        </p:nvCxnSpPr>
        <p:spPr>
          <a:xfrm>
            <a:off x="2509653" y="3709096"/>
            <a:ext cx="289958"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38C997E-4396-AACF-03A6-25B7C541F466}"/>
              </a:ext>
            </a:extLst>
          </p:cNvPr>
          <p:cNvCxnSpPr>
            <a:stCxn id="13" idx="3"/>
            <a:endCxn id="14" idx="1"/>
          </p:cNvCxnSpPr>
          <p:nvPr/>
        </p:nvCxnSpPr>
        <p:spPr>
          <a:xfrm flipV="1">
            <a:off x="3780315" y="3707685"/>
            <a:ext cx="300624" cy="141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95BE5F6-771C-B50E-5C40-4BEB6A8ED5D0}"/>
              </a:ext>
            </a:extLst>
          </p:cNvPr>
          <p:cNvCxnSpPr>
            <a:stCxn id="14" idx="3"/>
            <a:endCxn id="15" idx="1"/>
          </p:cNvCxnSpPr>
          <p:nvPr/>
        </p:nvCxnSpPr>
        <p:spPr>
          <a:xfrm>
            <a:off x="5204148" y="3707685"/>
            <a:ext cx="253339"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5ED60CB-84C2-DA3F-8336-C515F59B11AB}"/>
              </a:ext>
            </a:extLst>
          </p:cNvPr>
          <p:cNvCxnSpPr>
            <a:stCxn id="15" idx="3"/>
            <a:endCxn id="16" idx="1"/>
          </p:cNvCxnSpPr>
          <p:nvPr/>
        </p:nvCxnSpPr>
        <p:spPr>
          <a:xfrm flipV="1">
            <a:off x="6858776" y="3703733"/>
            <a:ext cx="231754" cy="395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EE8007A-1493-15C0-153C-B7A26DE7C21A}"/>
              </a:ext>
            </a:extLst>
          </p:cNvPr>
          <p:cNvCxnSpPr>
            <a:stCxn id="16" idx="3"/>
            <a:endCxn id="17" idx="1"/>
          </p:cNvCxnSpPr>
          <p:nvPr/>
        </p:nvCxnSpPr>
        <p:spPr>
          <a:xfrm>
            <a:off x="8532178" y="3703733"/>
            <a:ext cx="235524"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D0534C3-54FE-9AD4-50A6-3D99EE2266F3}"/>
              </a:ext>
            </a:extLst>
          </p:cNvPr>
          <p:cNvCxnSpPr>
            <a:stCxn id="17" idx="3"/>
            <a:endCxn id="18" idx="1"/>
          </p:cNvCxnSpPr>
          <p:nvPr/>
        </p:nvCxnSpPr>
        <p:spPr>
          <a:xfrm>
            <a:off x="10168991" y="3703733"/>
            <a:ext cx="190436"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338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p:spPr>
        <p:txBody>
          <a:bodyPr/>
          <a:lstStyle/>
          <a:p>
            <a:r>
              <a:rPr lang="en-US" dirty="0">
                <a:solidFill>
                  <a:schemeClr val="bg1"/>
                </a:solidFill>
              </a:rPr>
              <a:t>Senior or Staff Plus?</a:t>
            </a:r>
          </a:p>
        </p:txBody>
      </p:sp>
      <p:sp>
        <p:nvSpPr>
          <p:cNvPr id="3" name="Content Placeholder 2"/>
          <p:cNvSpPr>
            <a:spLocks noGrp="1"/>
          </p:cNvSpPr>
          <p:nvPr>
            <p:ph idx="1"/>
          </p:nvPr>
        </p:nvSpPr>
        <p:spPr>
          <a:xfrm>
            <a:off x="1384960" y="2190749"/>
            <a:ext cx="9422080" cy="513815"/>
          </a:xfrm>
        </p:spPr>
        <p:txBody>
          <a:bodyPr>
            <a:normAutofit/>
          </a:bodyPr>
          <a:lstStyle/>
          <a:p>
            <a:pPr marL="0" indent="0">
              <a:buNone/>
            </a:pPr>
            <a:r>
              <a:rPr lang="en-GB" dirty="0"/>
              <a:t>Senior is the highest individual contributor role inside a team</a:t>
            </a:r>
          </a:p>
        </p:txBody>
      </p:sp>
      <p:sp>
        <p:nvSpPr>
          <p:cNvPr id="4" name="Slide Number Placeholder 3"/>
          <p:cNvSpPr>
            <a:spLocks noGrp="1"/>
          </p:cNvSpPr>
          <p:nvPr>
            <p:ph type="sldNum" sz="quarter" idx="12"/>
          </p:nvPr>
        </p:nvSpPr>
        <p:spPr/>
        <p:txBody>
          <a:bodyPr/>
          <a:lstStyle/>
          <a:p>
            <a:fld id="{867D4A06-35AE-BD4A-84A9-613A26F3D41D}" type="slidenum">
              <a:rPr lang="en-US" smtClean="0"/>
              <a:pPr/>
              <a:t>7</a:t>
            </a:fld>
            <a:endParaRPr lang="en-US" dirty="0"/>
          </a:p>
        </p:txBody>
      </p:sp>
      <p:sp>
        <p:nvSpPr>
          <p:cNvPr id="6" name="TextBox 5">
            <a:extLst>
              <a:ext uri="{FF2B5EF4-FFF2-40B4-BE49-F238E27FC236}">
                <a16:creationId xmlns:a16="http://schemas.microsoft.com/office/drawing/2014/main" id="{A5E0DC3A-68DB-F002-0531-7716C493A743}"/>
              </a:ext>
            </a:extLst>
          </p:cNvPr>
          <p:cNvSpPr txBox="1"/>
          <p:nvPr/>
        </p:nvSpPr>
        <p:spPr>
          <a:xfrm>
            <a:off x="11876" y="1306287"/>
            <a:ext cx="3099460" cy="369332"/>
          </a:xfrm>
          <a:prstGeom prst="rect">
            <a:avLst/>
          </a:prstGeom>
          <a:solidFill>
            <a:schemeClr val="bg2"/>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24F1B095-FEDF-C532-28BC-16A959214DCC}"/>
              </a:ext>
            </a:extLst>
          </p:cNvPr>
          <p:cNvSpPr txBox="1"/>
          <p:nvPr/>
        </p:nvSpPr>
        <p:spPr>
          <a:xfrm>
            <a:off x="3111336"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A1E7F445-AFF1-E653-F2D0-130A20B505F8}"/>
              </a:ext>
            </a:extLst>
          </p:cNvPr>
          <p:cNvSpPr txBox="1"/>
          <p:nvPr/>
        </p:nvSpPr>
        <p:spPr>
          <a:xfrm>
            <a:off x="5343897"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11752EEA-55AE-9211-60C4-1DDAE0CB6C1E}"/>
              </a:ext>
            </a:extLst>
          </p:cNvPr>
          <p:cNvSpPr txBox="1"/>
          <p:nvPr/>
        </p:nvSpPr>
        <p:spPr>
          <a:xfrm>
            <a:off x="7548748" y="1292434"/>
            <a:ext cx="2355273"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Work on What Matters</a:t>
            </a:r>
          </a:p>
        </p:txBody>
      </p:sp>
      <p:sp>
        <p:nvSpPr>
          <p:cNvPr id="10" name="Content Placeholder 2">
            <a:extLst>
              <a:ext uri="{FF2B5EF4-FFF2-40B4-BE49-F238E27FC236}">
                <a16:creationId xmlns:a16="http://schemas.microsoft.com/office/drawing/2014/main" id="{86F6A396-08D6-A521-125E-5E481E1DE782}"/>
              </a:ext>
            </a:extLst>
          </p:cNvPr>
          <p:cNvSpPr txBox="1">
            <a:spLocks/>
          </p:cNvSpPr>
          <p:nvPr/>
        </p:nvSpPr>
        <p:spPr>
          <a:xfrm>
            <a:off x="1986149" y="2790294"/>
            <a:ext cx="7122225"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 </a:t>
            </a:r>
            <a:r>
              <a:rPr lang="en-GB" sz="2400" dirty="0"/>
              <a:t>Lowest role where you can opt to remain at that level.</a:t>
            </a:r>
          </a:p>
        </p:txBody>
      </p:sp>
      <p:sp>
        <p:nvSpPr>
          <p:cNvPr id="11" name="Content Placeholder 2">
            <a:extLst>
              <a:ext uri="{FF2B5EF4-FFF2-40B4-BE49-F238E27FC236}">
                <a16:creationId xmlns:a16="http://schemas.microsoft.com/office/drawing/2014/main" id="{E0AEC904-1884-ECF9-5568-F01F71BFDDEE}"/>
              </a:ext>
            </a:extLst>
          </p:cNvPr>
          <p:cNvSpPr txBox="1">
            <a:spLocks/>
          </p:cNvSpPr>
          <p:nvPr/>
        </p:nvSpPr>
        <p:spPr>
          <a:xfrm>
            <a:off x="1384960" y="3389839"/>
            <a:ext cx="8055923"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Staff is the lowest individual contributor across teams</a:t>
            </a:r>
          </a:p>
        </p:txBody>
      </p:sp>
      <p:sp>
        <p:nvSpPr>
          <p:cNvPr id="12" name="Content Placeholder 2">
            <a:extLst>
              <a:ext uri="{FF2B5EF4-FFF2-40B4-BE49-F238E27FC236}">
                <a16:creationId xmlns:a16="http://schemas.microsoft.com/office/drawing/2014/main" id="{807F6D28-3611-D497-3045-B0DBE4293B47}"/>
              </a:ext>
            </a:extLst>
          </p:cNvPr>
          <p:cNvSpPr txBox="1">
            <a:spLocks/>
          </p:cNvSpPr>
          <p:nvPr/>
        </p:nvSpPr>
        <p:spPr>
          <a:xfrm>
            <a:off x="1986149" y="3989384"/>
            <a:ext cx="8381009" cy="51381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 Broader technical perspective than within team (</a:t>
            </a:r>
            <a:r>
              <a:rPr lang="en-GB" i="1" dirty="0"/>
              <a:t>local optima</a:t>
            </a:r>
            <a:r>
              <a:rPr lang="en-GB" dirty="0"/>
              <a:t>)</a:t>
            </a:r>
          </a:p>
        </p:txBody>
      </p:sp>
      <p:sp>
        <p:nvSpPr>
          <p:cNvPr id="13" name="Content Placeholder 2">
            <a:extLst>
              <a:ext uri="{FF2B5EF4-FFF2-40B4-BE49-F238E27FC236}">
                <a16:creationId xmlns:a16="http://schemas.microsoft.com/office/drawing/2014/main" id="{C03A0E4C-B876-1795-FC1D-A2C59555F83C}"/>
              </a:ext>
            </a:extLst>
          </p:cNvPr>
          <p:cNvSpPr txBox="1">
            <a:spLocks/>
          </p:cNvSpPr>
          <p:nvPr/>
        </p:nvSpPr>
        <p:spPr>
          <a:xfrm>
            <a:off x="1986150" y="4588929"/>
            <a:ext cx="3357748"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dirty="0"/>
              <a:t>- Cross-Team Fertilization</a:t>
            </a:r>
          </a:p>
        </p:txBody>
      </p:sp>
      <p:sp>
        <p:nvSpPr>
          <p:cNvPr id="14" name="Content Placeholder 2">
            <a:extLst>
              <a:ext uri="{FF2B5EF4-FFF2-40B4-BE49-F238E27FC236}">
                <a16:creationId xmlns:a16="http://schemas.microsoft.com/office/drawing/2014/main" id="{DE323DA7-DAFE-AAA2-EEEA-A9554B5DE22D}"/>
              </a:ext>
            </a:extLst>
          </p:cNvPr>
          <p:cNvSpPr txBox="1">
            <a:spLocks/>
          </p:cNvSpPr>
          <p:nvPr/>
        </p:nvSpPr>
        <p:spPr>
          <a:xfrm>
            <a:off x="1986150" y="5188474"/>
            <a:ext cx="1790203" cy="513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dirty="0"/>
              <a:t>- Mentoring</a:t>
            </a:r>
          </a:p>
        </p:txBody>
      </p:sp>
      <p:sp>
        <p:nvSpPr>
          <p:cNvPr id="15" name="Content Placeholder 2">
            <a:extLst>
              <a:ext uri="{FF2B5EF4-FFF2-40B4-BE49-F238E27FC236}">
                <a16:creationId xmlns:a16="http://schemas.microsoft.com/office/drawing/2014/main" id="{1C14F04A-795C-11D7-0CDD-CCC308328CDA}"/>
              </a:ext>
            </a:extLst>
          </p:cNvPr>
          <p:cNvSpPr txBox="1">
            <a:spLocks/>
          </p:cNvSpPr>
          <p:nvPr/>
        </p:nvSpPr>
        <p:spPr>
          <a:xfrm>
            <a:off x="1986150" y="5788021"/>
            <a:ext cx="9176655" cy="51381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 </a:t>
            </a:r>
            <a:r>
              <a:rPr lang="en-GB" sz="2600" dirty="0"/>
              <a:t>Design here is architecture: </a:t>
            </a:r>
            <a:r>
              <a:rPr lang="en-GB" sz="2600" i="1" dirty="0"/>
              <a:t>significant change by cost or reasoning</a:t>
            </a:r>
          </a:p>
        </p:txBody>
      </p:sp>
    </p:spTree>
    <p:extLst>
      <p:ext uri="{BB962C8B-B14F-4D97-AF65-F5344CB8AC3E}">
        <p14:creationId xmlns:p14="http://schemas.microsoft.com/office/powerpoint/2010/main" val="36498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1" grpId="0"/>
      <p:bldP spid="12" grpId="0"/>
      <p:bldP spid="13"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p:spPr>
        <p:txBody>
          <a:bodyPr/>
          <a:lstStyle/>
          <a:p>
            <a:r>
              <a:rPr lang="en-US" dirty="0">
                <a:solidFill>
                  <a:schemeClr val="bg1"/>
                </a:solidFill>
              </a:rPr>
              <a:t>Staff Plus Archetypes</a:t>
            </a:r>
          </a:p>
        </p:txBody>
      </p:sp>
      <p:sp>
        <p:nvSpPr>
          <p:cNvPr id="3" name="Content Placeholder 2"/>
          <p:cNvSpPr>
            <a:spLocks noGrp="1"/>
          </p:cNvSpPr>
          <p:nvPr>
            <p:ph idx="1"/>
          </p:nvPr>
        </p:nvSpPr>
        <p:spPr>
          <a:xfrm>
            <a:off x="1040081" y="2473308"/>
            <a:ext cx="10515600" cy="537566"/>
          </a:xfrm>
        </p:spPr>
        <p:txBody>
          <a:bodyPr>
            <a:normAutofit/>
          </a:bodyPr>
          <a:lstStyle/>
          <a:p>
            <a:pPr marL="0" indent="0">
              <a:buNone/>
            </a:pPr>
            <a:r>
              <a:rPr lang="en-GB" dirty="0"/>
              <a:t>Leader: Guides approach and execution of a particular team</a:t>
            </a:r>
          </a:p>
          <a:p>
            <a:endParaRPr lang="en-US" sz="2400" dirty="0">
              <a:solidFill>
                <a:schemeClr val="accent6"/>
              </a:solidFill>
            </a:endParaRPr>
          </a:p>
        </p:txBody>
      </p:sp>
      <p:sp>
        <p:nvSpPr>
          <p:cNvPr id="4" name="Slide Number Placeholder 3"/>
          <p:cNvSpPr>
            <a:spLocks noGrp="1"/>
          </p:cNvSpPr>
          <p:nvPr>
            <p:ph type="sldNum" sz="quarter" idx="12"/>
          </p:nvPr>
        </p:nvSpPr>
        <p:spPr/>
        <p:txBody>
          <a:bodyPr/>
          <a:lstStyle/>
          <a:p>
            <a:fld id="{867D4A06-35AE-BD4A-84A9-613A26F3D41D}" type="slidenum">
              <a:rPr lang="en-US" smtClean="0"/>
              <a:pPr/>
              <a:t>8</a:t>
            </a:fld>
            <a:endParaRPr lang="en-US"/>
          </a:p>
        </p:txBody>
      </p:sp>
      <p:sp>
        <p:nvSpPr>
          <p:cNvPr id="6" name="TextBox 5">
            <a:extLst>
              <a:ext uri="{FF2B5EF4-FFF2-40B4-BE49-F238E27FC236}">
                <a16:creationId xmlns:a16="http://schemas.microsoft.com/office/drawing/2014/main" id="{25382E9D-95AD-AF33-2C7B-65DEFD28770C}"/>
              </a:ext>
            </a:extLst>
          </p:cNvPr>
          <p:cNvSpPr txBox="1"/>
          <p:nvPr/>
        </p:nvSpPr>
        <p:spPr>
          <a:xfrm>
            <a:off x="11876" y="1306287"/>
            <a:ext cx="3099460" cy="369332"/>
          </a:xfrm>
          <a:prstGeom prst="rect">
            <a:avLst/>
          </a:prstGeom>
          <a:solidFill>
            <a:schemeClr val="bg2"/>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28E92F50-19F4-D904-F9FD-279CE3FFB972}"/>
              </a:ext>
            </a:extLst>
          </p:cNvPr>
          <p:cNvSpPr txBox="1"/>
          <p:nvPr/>
        </p:nvSpPr>
        <p:spPr>
          <a:xfrm>
            <a:off x="3111336"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05A62640-444F-064B-A0FE-51988DAF10D5}"/>
              </a:ext>
            </a:extLst>
          </p:cNvPr>
          <p:cNvSpPr txBox="1"/>
          <p:nvPr/>
        </p:nvSpPr>
        <p:spPr>
          <a:xfrm>
            <a:off x="5343897"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BD77800D-091A-A51A-2F0F-94A4978AC83D}"/>
              </a:ext>
            </a:extLst>
          </p:cNvPr>
          <p:cNvSpPr txBox="1"/>
          <p:nvPr/>
        </p:nvSpPr>
        <p:spPr>
          <a:xfrm>
            <a:off x="7548748" y="1292434"/>
            <a:ext cx="2355273"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Work on What Matters</a:t>
            </a:r>
          </a:p>
        </p:txBody>
      </p:sp>
      <p:sp>
        <p:nvSpPr>
          <p:cNvPr id="10" name="TextBox 9">
            <a:extLst>
              <a:ext uri="{FF2B5EF4-FFF2-40B4-BE49-F238E27FC236}">
                <a16:creationId xmlns:a16="http://schemas.microsoft.com/office/drawing/2014/main" id="{D643B275-6139-0254-349E-1C5A9F93437E}"/>
              </a:ext>
            </a:extLst>
          </p:cNvPr>
          <p:cNvSpPr txBox="1"/>
          <p:nvPr/>
        </p:nvSpPr>
        <p:spPr>
          <a:xfrm>
            <a:off x="232559" y="6217850"/>
            <a:ext cx="6952013" cy="276999"/>
          </a:xfrm>
          <a:prstGeom prst="rect">
            <a:avLst/>
          </a:prstGeom>
          <a:noFill/>
          <a:ln>
            <a:solidFill>
              <a:schemeClr val="tx1">
                <a:lumMod val="50000"/>
                <a:lumOff val="50000"/>
              </a:schemeClr>
            </a:solidFill>
          </a:ln>
        </p:spPr>
        <p:txBody>
          <a:bodyPr wrap="square">
            <a:spAutoFit/>
          </a:bodyPr>
          <a:lstStyle/>
          <a:p>
            <a:r>
              <a:rPr lang="en-GB" sz="1200" dirty="0"/>
              <a:t>After Will Larson, Staff Engineer, Leadership Beyond the Management Track</a:t>
            </a:r>
          </a:p>
        </p:txBody>
      </p:sp>
      <p:sp>
        <p:nvSpPr>
          <p:cNvPr id="11" name="Content Placeholder 2">
            <a:extLst>
              <a:ext uri="{FF2B5EF4-FFF2-40B4-BE49-F238E27FC236}">
                <a16:creationId xmlns:a16="http://schemas.microsoft.com/office/drawing/2014/main" id="{C002F14B-DEA5-69A4-BE44-F6D75FE78C84}"/>
              </a:ext>
            </a:extLst>
          </p:cNvPr>
          <p:cNvSpPr txBox="1">
            <a:spLocks/>
          </p:cNvSpPr>
          <p:nvPr/>
        </p:nvSpPr>
        <p:spPr>
          <a:xfrm>
            <a:off x="1040081" y="3214146"/>
            <a:ext cx="10515600" cy="537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Designer: Ensures sustainable architecture via quality attributes</a:t>
            </a:r>
          </a:p>
          <a:p>
            <a:endParaRPr lang="en-US" sz="2400" dirty="0">
              <a:solidFill>
                <a:schemeClr val="accent6"/>
              </a:solidFill>
            </a:endParaRPr>
          </a:p>
        </p:txBody>
      </p:sp>
      <p:sp>
        <p:nvSpPr>
          <p:cNvPr id="12" name="Content Placeholder 2">
            <a:extLst>
              <a:ext uri="{FF2B5EF4-FFF2-40B4-BE49-F238E27FC236}">
                <a16:creationId xmlns:a16="http://schemas.microsoft.com/office/drawing/2014/main" id="{82F2068D-F455-7365-858A-C4F1520E7722}"/>
              </a:ext>
            </a:extLst>
          </p:cNvPr>
          <p:cNvSpPr txBox="1">
            <a:spLocks/>
          </p:cNvSpPr>
          <p:nvPr/>
        </p:nvSpPr>
        <p:spPr>
          <a:xfrm>
            <a:off x="1040081" y="3954984"/>
            <a:ext cx="10515600" cy="537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Solver: Digs deep into complex problems and finds the path forward</a:t>
            </a:r>
          </a:p>
          <a:p>
            <a:endParaRPr lang="en-US" sz="2400" dirty="0">
              <a:solidFill>
                <a:schemeClr val="accent6"/>
              </a:solidFill>
            </a:endParaRPr>
          </a:p>
        </p:txBody>
      </p:sp>
      <p:sp>
        <p:nvSpPr>
          <p:cNvPr id="14" name="Content Placeholder 2">
            <a:extLst>
              <a:ext uri="{FF2B5EF4-FFF2-40B4-BE49-F238E27FC236}">
                <a16:creationId xmlns:a16="http://schemas.microsoft.com/office/drawing/2014/main" id="{E470F6A6-B916-DC2D-C9DD-58735C15CEDC}"/>
              </a:ext>
            </a:extLst>
          </p:cNvPr>
          <p:cNvSpPr txBox="1">
            <a:spLocks/>
          </p:cNvSpPr>
          <p:nvPr/>
        </p:nvSpPr>
        <p:spPr>
          <a:xfrm>
            <a:off x="1040079" y="4695822"/>
            <a:ext cx="9137073" cy="537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Messenger: Rides the “architecture elevator” [</a:t>
            </a:r>
            <a:r>
              <a:rPr lang="en-GB" dirty="0" err="1"/>
              <a:t>Hohpe</a:t>
            </a:r>
            <a:r>
              <a:rPr lang="en-GB" dirty="0"/>
              <a:t>]</a:t>
            </a:r>
            <a:endParaRPr lang="en-US" dirty="0">
              <a:solidFill>
                <a:schemeClr val="accent6"/>
              </a:solidFill>
            </a:endParaRPr>
          </a:p>
        </p:txBody>
      </p:sp>
      <p:sp>
        <p:nvSpPr>
          <p:cNvPr id="15" name="Content Placeholder 2">
            <a:extLst>
              <a:ext uri="{FF2B5EF4-FFF2-40B4-BE49-F238E27FC236}">
                <a16:creationId xmlns:a16="http://schemas.microsoft.com/office/drawing/2014/main" id="{B67E86F9-0A96-BAA1-6102-0CD25BAD9070}"/>
              </a:ext>
            </a:extLst>
          </p:cNvPr>
          <p:cNvSpPr txBox="1">
            <a:spLocks/>
          </p:cNvSpPr>
          <p:nvPr/>
        </p:nvSpPr>
        <p:spPr>
          <a:xfrm>
            <a:off x="567634" y="5436660"/>
            <a:ext cx="10515600" cy="537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You may switch between archetypes as ”work on what matters” changes.</a:t>
            </a:r>
          </a:p>
          <a:p>
            <a:endParaRPr lang="en-US" sz="2400" dirty="0">
              <a:solidFill>
                <a:schemeClr val="accent6"/>
              </a:solidFill>
            </a:endParaRPr>
          </a:p>
        </p:txBody>
      </p:sp>
    </p:spTree>
    <p:extLst>
      <p:ext uri="{BB962C8B-B14F-4D97-AF65-F5344CB8AC3E}">
        <p14:creationId xmlns:p14="http://schemas.microsoft.com/office/powerpoint/2010/main" val="283667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P spid="12"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p:spPr>
        <p:txBody>
          <a:bodyPr/>
          <a:lstStyle/>
          <a:p>
            <a:r>
              <a:rPr lang="en-US" dirty="0">
                <a:solidFill>
                  <a:schemeClr val="bg1"/>
                </a:solidFill>
              </a:rPr>
              <a:t>Manager’s Track</a:t>
            </a:r>
          </a:p>
        </p:txBody>
      </p:sp>
      <p:sp>
        <p:nvSpPr>
          <p:cNvPr id="4" name="Slide Number Placeholder 3"/>
          <p:cNvSpPr>
            <a:spLocks noGrp="1"/>
          </p:cNvSpPr>
          <p:nvPr>
            <p:ph type="sldNum" sz="quarter" idx="12"/>
          </p:nvPr>
        </p:nvSpPr>
        <p:spPr/>
        <p:txBody>
          <a:bodyPr/>
          <a:lstStyle/>
          <a:p>
            <a:fld id="{867D4A06-35AE-BD4A-84A9-613A26F3D41D}" type="slidenum">
              <a:rPr lang="en-US" smtClean="0"/>
              <a:pPr/>
              <a:t>9</a:t>
            </a:fld>
            <a:endParaRPr lang="en-US"/>
          </a:p>
        </p:txBody>
      </p:sp>
      <p:sp>
        <p:nvSpPr>
          <p:cNvPr id="6" name="TextBox 5">
            <a:extLst>
              <a:ext uri="{FF2B5EF4-FFF2-40B4-BE49-F238E27FC236}">
                <a16:creationId xmlns:a16="http://schemas.microsoft.com/office/drawing/2014/main" id="{4D9782A9-D0C3-5849-1D32-8B3359D77B30}"/>
              </a:ext>
            </a:extLst>
          </p:cNvPr>
          <p:cNvSpPr txBox="1"/>
          <p:nvPr/>
        </p:nvSpPr>
        <p:spPr>
          <a:xfrm>
            <a:off x="11876" y="1306287"/>
            <a:ext cx="3099460" cy="369332"/>
          </a:xfrm>
          <a:prstGeom prst="rect">
            <a:avLst/>
          </a:prstGeom>
          <a:solidFill>
            <a:schemeClr val="bg2"/>
          </a:solidFill>
          <a:ln>
            <a:solidFill>
              <a:schemeClr val="tx1"/>
            </a:solidFill>
          </a:ln>
        </p:spPr>
        <p:txBody>
          <a:bodyPr wrap="square" rtlCol="0">
            <a:spAutoFit/>
          </a:bodyPr>
          <a:lstStyle/>
          <a:p>
            <a:r>
              <a:rPr lang="en-GB" dirty="0"/>
              <a:t>Staff Plus Roles and Archetypes</a:t>
            </a:r>
          </a:p>
        </p:txBody>
      </p:sp>
      <p:sp>
        <p:nvSpPr>
          <p:cNvPr id="7" name="TextBox 6">
            <a:extLst>
              <a:ext uri="{FF2B5EF4-FFF2-40B4-BE49-F238E27FC236}">
                <a16:creationId xmlns:a16="http://schemas.microsoft.com/office/drawing/2014/main" id="{D20B8849-A730-0E67-53B2-1FEAEF95F59A}"/>
              </a:ext>
            </a:extLst>
          </p:cNvPr>
          <p:cNvSpPr txBox="1"/>
          <p:nvPr/>
        </p:nvSpPr>
        <p:spPr>
          <a:xfrm>
            <a:off x="3111336"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Moving Beyond Code</a:t>
            </a:r>
          </a:p>
        </p:txBody>
      </p:sp>
      <p:sp>
        <p:nvSpPr>
          <p:cNvPr id="8" name="TextBox 7">
            <a:extLst>
              <a:ext uri="{FF2B5EF4-FFF2-40B4-BE49-F238E27FC236}">
                <a16:creationId xmlns:a16="http://schemas.microsoft.com/office/drawing/2014/main" id="{12E1232A-8442-CEF5-0C73-307FEE82EEB8}"/>
              </a:ext>
            </a:extLst>
          </p:cNvPr>
          <p:cNvSpPr txBox="1"/>
          <p:nvPr/>
        </p:nvSpPr>
        <p:spPr>
          <a:xfrm>
            <a:off x="5343897" y="1292434"/>
            <a:ext cx="222068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Technical Leadership</a:t>
            </a:r>
          </a:p>
        </p:txBody>
      </p:sp>
      <p:sp>
        <p:nvSpPr>
          <p:cNvPr id="9" name="TextBox 8">
            <a:extLst>
              <a:ext uri="{FF2B5EF4-FFF2-40B4-BE49-F238E27FC236}">
                <a16:creationId xmlns:a16="http://schemas.microsoft.com/office/drawing/2014/main" id="{F8152D08-9437-BC0A-F3B1-4C06CFFABC2F}"/>
              </a:ext>
            </a:extLst>
          </p:cNvPr>
          <p:cNvSpPr txBox="1"/>
          <p:nvPr/>
        </p:nvSpPr>
        <p:spPr>
          <a:xfrm>
            <a:off x="7548748" y="1292434"/>
            <a:ext cx="2355273"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Work on What Matters</a:t>
            </a:r>
          </a:p>
        </p:txBody>
      </p:sp>
      <p:sp>
        <p:nvSpPr>
          <p:cNvPr id="10" name="TextBox 9">
            <a:extLst>
              <a:ext uri="{FF2B5EF4-FFF2-40B4-BE49-F238E27FC236}">
                <a16:creationId xmlns:a16="http://schemas.microsoft.com/office/drawing/2014/main" id="{6EF9B3C6-EA05-3762-D1B8-CA4392E828E9}"/>
              </a:ext>
            </a:extLst>
          </p:cNvPr>
          <p:cNvSpPr txBox="1"/>
          <p:nvPr/>
        </p:nvSpPr>
        <p:spPr>
          <a:xfrm>
            <a:off x="349333" y="3265833"/>
            <a:ext cx="871847" cy="369332"/>
          </a:xfrm>
          <a:prstGeom prst="rect">
            <a:avLst/>
          </a:prstGeom>
          <a:solidFill>
            <a:schemeClr val="accent4">
              <a:lumMod val="60000"/>
              <a:lumOff val="40000"/>
            </a:schemeClr>
          </a:solidFill>
        </p:spPr>
        <p:txBody>
          <a:bodyPr wrap="square" rtlCol="0">
            <a:spAutoFit/>
          </a:bodyPr>
          <a:lstStyle/>
          <a:p>
            <a:r>
              <a:rPr lang="en-GB" dirty="0"/>
              <a:t>Jr. </a:t>
            </a:r>
            <a:r>
              <a:rPr lang="en-GB" dirty="0" err="1"/>
              <a:t>Eng</a:t>
            </a:r>
            <a:endParaRPr lang="en-GB" dirty="0"/>
          </a:p>
        </p:txBody>
      </p:sp>
      <p:sp>
        <p:nvSpPr>
          <p:cNvPr id="11" name="TextBox 10">
            <a:extLst>
              <a:ext uri="{FF2B5EF4-FFF2-40B4-BE49-F238E27FC236}">
                <a16:creationId xmlns:a16="http://schemas.microsoft.com/office/drawing/2014/main" id="{CE683F80-1B5B-9C74-E4B5-A0E9DDF94C2F}"/>
              </a:ext>
            </a:extLst>
          </p:cNvPr>
          <p:cNvSpPr txBox="1"/>
          <p:nvPr/>
        </p:nvSpPr>
        <p:spPr>
          <a:xfrm>
            <a:off x="1517074" y="3265833"/>
            <a:ext cx="980704" cy="369332"/>
          </a:xfrm>
          <a:prstGeom prst="rect">
            <a:avLst/>
          </a:prstGeom>
          <a:solidFill>
            <a:schemeClr val="accent4">
              <a:lumMod val="60000"/>
              <a:lumOff val="40000"/>
            </a:schemeClr>
          </a:solidFill>
        </p:spPr>
        <p:txBody>
          <a:bodyPr wrap="square" rtlCol="0">
            <a:spAutoFit/>
          </a:bodyPr>
          <a:lstStyle/>
          <a:p>
            <a:r>
              <a:rPr lang="en-GB" dirty="0"/>
              <a:t>Mid </a:t>
            </a:r>
            <a:r>
              <a:rPr lang="en-GB" dirty="0" err="1"/>
              <a:t>Eng</a:t>
            </a:r>
            <a:endParaRPr lang="en-GB" dirty="0"/>
          </a:p>
        </p:txBody>
      </p:sp>
      <p:sp>
        <p:nvSpPr>
          <p:cNvPr id="12" name="TextBox 11">
            <a:extLst>
              <a:ext uri="{FF2B5EF4-FFF2-40B4-BE49-F238E27FC236}">
                <a16:creationId xmlns:a16="http://schemas.microsoft.com/office/drawing/2014/main" id="{81A4604E-1417-E131-D32E-DA9340BCCF6E}"/>
              </a:ext>
            </a:extLst>
          </p:cNvPr>
          <p:cNvSpPr txBox="1"/>
          <p:nvPr/>
        </p:nvSpPr>
        <p:spPr>
          <a:xfrm>
            <a:off x="2787736" y="3265833"/>
            <a:ext cx="980704" cy="369332"/>
          </a:xfrm>
          <a:prstGeom prst="rect">
            <a:avLst/>
          </a:prstGeom>
          <a:solidFill>
            <a:schemeClr val="accent4">
              <a:lumMod val="60000"/>
              <a:lumOff val="40000"/>
            </a:schemeClr>
          </a:solidFill>
        </p:spPr>
        <p:txBody>
          <a:bodyPr wrap="square" rtlCol="0">
            <a:spAutoFit/>
          </a:bodyPr>
          <a:lstStyle/>
          <a:p>
            <a:r>
              <a:rPr lang="en-GB" dirty="0"/>
              <a:t>Snr </a:t>
            </a:r>
            <a:r>
              <a:rPr lang="en-GB" dirty="0" err="1"/>
              <a:t>Eng</a:t>
            </a:r>
            <a:endParaRPr lang="en-GB" dirty="0"/>
          </a:p>
        </p:txBody>
      </p:sp>
      <p:sp>
        <p:nvSpPr>
          <p:cNvPr id="13" name="TextBox 12">
            <a:extLst>
              <a:ext uri="{FF2B5EF4-FFF2-40B4-BE49-F238E27FC236}">
                <a16:creationId xmlns:a16="http://schemas.microsoft.com/office/drawing/2014/main" id="{37C7E58C-CE2D-E6A1-327A-AFD861E4C789}"/>
              </a:ext>
            </a:extLst>
          </p:cNvPr>
          <p:cNvSpPr txBox="1"/>
          <p:nvPr/>
        </p:nvSpPr>
        <p:spPr>
          <a:xfrm>
            <a:off x="4069064" y="3264422"/>
            <a:ext cx="1123209" cy="369332"/>
          </a:xfrm>
          <a:prstGeom prst="rect">
            <a:avLst/>
          </a:prstGeom>
          <a:solidFill>
            <a:schemeClr val="accent4">
              <a:lumMod val="60000"/>
              <a:lumOff val="40000"/>
            </a:schemeClr>
          </a:solidFill>
        </p:spPr>
        <p:txBody>
          <a:bodyPr wrap="square" rtlCol="0">
            <a:spAutoFit/>
          </a:bodyPr>
          <a:lstStyle/>
          <a:p>
            <a:r>
              <a:rPr lang="en-GB" dirty="0"/>
              <a:t>Staff </a:t>
            </a:r>
            <a:r>
              <a:rPr lang="en-GB" dirty="0" err="1"/>
              <a:t>Eng</a:t>
            </a:r>
            <a:endParaRPr lang="en-GB" dirty="0"/>
          </a:p>
        </p:txBody>
      </p:sp>
      <p:sp>
        <p:nvSpPr>
          <p:cNvPr id="14" name="TextBox 13">
            <a:extLst>
              <a:ext uri="{FF2B5EF4-FFF2-40B4-BE49-F238E27FC236}">
                <a16:creationId xmlns:a16="http://schemas.microsoft.com/office/drawing/2014/main" id="{43E8F688-D273-B763-7B07-501D9234F533}"/>
              </a:ext>
            </a:extLst>
          </p:cNvPr>
          <p:cNvSpPr txBox="1"/>
          <p:nvPr/>
        </p:nvSpPr>
        <p:spPr>
          <a:xfrm>
            <a:off x="5445612" y="3264422"/>
            <a:ext cx="1401289" cy="369332"/>
          </a:xfrm>
          <a:prstGeom prst="rect">
            <a:avLst/>
          </a:prstGeom>
          <a:solidFill>
            <a:schemeClr val="accent4">
              <a:lumMod val="60000"/>
              <a:lumOff val="40000"/>
            </a:schemeClr>
          </a:solidFill>
        </p:spPr>
        <p:txBody>
          <a:bodyPr wrap="square" rtlCol="0">
            <a:spAutoFit/>
          </a:bodyPr>
          <a:lstStyle/>
          <a:p>
            <a:r>
              <a:rPr lang="en-GB" dirty="0"/>
              <a:t>Snr Staff </a:t>
            </a:r>
            <a:r>
              <a:rPr lang="en-GB" dirty="0" err="1"/>
              <a:t>Eng</a:t>
            </a:r>
            <a:endParaRPr lang="en-GB" dirty="0"/>
          </a:p>
        </p:txBody>
      </p:sp>
      <p:sp>
        <p:nvSpPr>
          <p:cNvPr id="15" name="TextBox 14">
            <a:extLst>
              <a:ext uri="{FF2B5EF4-FFF2-40B4-BE49-F238E27FC236}">
                <a16:creationId xmlns:a16="http://schemas.microsoft.com/office/drawing/2014/main" id="{4B24A587-AC0A-6EE9-F7D5-3CA79A48A776}"/>
              </a:ext>
            </a:extLst>
          </p:cNvPr>
          <p:cNvSpPr txBox="1"/>
          <p:nvPr/>
        </p:nvSpPr>
        <p:spPr>
          <a:xfrm>
            <a:off x="7078655" y="3260470"/>
            <a:ext cx="1441648" cy="369332"/>
          </a:xfrm>
          <a:prstGeom prst="rect">
            <a:avLst/>
          </a:prstGeom>
          <a:solidFill>
            <a:schemeClr val="accent4">
              <a:lumMod val="60000"/>
              <a:lumOff val="40000"/>
            </a:schemeClr>
          </a:solidFill>
        </p:spPr>
        <p:txBody>
          <a:bodyPr wrap="square" rtlCol="0">
            <a:spAutoFit/>
          </a:bodyPr>
          <a:lstStyle/>
          <a:p>
            <a:r>
              <a:rPr lang="en-GB" dirty="0"/>
              <a:t>Principal Eng.</a:t>
            </a:r>
          </a:p>
        </p:txBody>
      </p:sp>
      <p:sp>
        <p:nvSpPr>
          <p:cNvPr id="16" name="TextBox 15">
            <a:extLst>
              <a:ext uri="{FF2B5EF4-FFF2-40B4-BE49-F238E27FC236}">
                <a16:creationId xmlns:a16="http://schemas.microsoft.com/office/drawing/2014/main" id="{761E8FB8-6FD3-4947-1065-27DEA7FC45F6}"/>
              </a:ext>
            </a:extLst>
          </p:cNvPr>
          <p:cNvSpPr txBox="1"/>
          <p:nvPr/>
        </p:nvSpPr>
        <p:spPr>
          <a:xfrm>
            <a:off x="8755827" y="3260470"/>
            <a:ext cx="1401289" cy="369332"/>
          </a:xfrm>
          <a:prstGeom prst="rect">
            <a:avLst/>
          </a:prstGeom>
          <a:solidFill>
            <a:schemeClr val="accent4">
              <a:lumMod val="60000"/>
              <a:lumOff val="40000"/>
            </a:schemeClr>
          </a:solidFill>
        </p:spPr>
        <p:txBody>
          <a:bodyPr wrap="square" rtlCol="0">
            <a:spAutoFit/>
          </a:bodyPr>
          <a:lstStyle/>
          <a:p>
            <a:r>
              <a:rPr lang="en-GB" dirty="0"/>
              <a:t>Snr Principal</a:t>
            </a:r>
          </a:p>
        </p:txBody>
      </p:sp>
      <p:sp>
        <p:nvSpPr>
          <p:cNvPr id="17" name="TextBox 16">
            <a:extLst>
              <a:ext uri="{FF2B5EF4-FFF2-40B4-BE49-F238E27FC236}">
                <a16:creationId xmlns:a16="http://schemas.microsoft.com/office/drawing/2014/main" id="{FC945B88-C1F6-0CE6-0B8C-1BF1E3E66DC1}"/>
              </a:ext>
            </a:extLst>
          </p:cNvPr>
          <p:cNvSpPr txBox="1"/>
          <p:nvPr/>
        </p:nvSpPr>
        <p:spPr>
          <a:xfrm>
            <a:off x="10347552" y="3260470"/>
            <a:ext cx="1471365" cy="369332"/>
          </a:xfrm>
          <a:prstGeom prst="rect">
            <a:avLst/>
          </a:prstGeom>
          <a:solidFill>
            <a:schemeClr val="accent4">
              <a:lumMod val="60000"/>
              <a:lumOff val="40000"/>
            </a:schemeClr>
          </a:solidFill>
        </p:spPr>
        <p:txBody>
          <a:bodyPr wrap="square" rtlCol="0">
            <a:spAutoFit/>
          </a:bodyPr>
          <a:lstStyle/>
          <a:p>
            <a:r>
              <a:rPr lang="en-GB" dirty="0"/>
              <a:t>Distinguished</a:t>
            </a:r>
          </a:p>
        </p:txBody>
      </p:sp>
      <p:cxnSp>
        <p:nvCxnSpPr>
          <p:cNvPr id="18" name="Straight Arrow Connector 17">
            <a:extLst>
              <a:ext uri="{FF2B5EF4-FFF2-40B4-BE49-F238E27FC236}">
                <a16:creationId xmlns:a16="http://schemas.microsoft.com/office/drawing/2014/main" id="{7326DFD4-BC27-EC95-896C-88C5D1EBD1B3}"/>
              </a:ext>
            </a:extLst>
          </p:cNvPr>
          <p:cNvCxnSpPr>
            <a:stCxn id="10" idx="3"/>
            <a:endCxn id="11" idx="1"/>
          </p:cNvCxnSpPr>
          <p:nvPr/>
        </p:nvCxnSpPr>
        <p:spPr>
          <a:xfrm>
            <a:off x="1221180" y="3450499"/>
            <a:ext cx="295894"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0421C83-1561-5205-9C3D-3D50F0657D8B}"/>
              </a:ext>
            </a:extLst>
          </p:cNvPr>
          <p:cNvCxnSpPr>
            <a:stCxn id="11" idx="3"/>
            <a:endCxn id="12" idx="1"/>
          </p:cNvCxnSpPr>
          <p:nvPr/>
        </p:nvCxnSpPr>
        <p:spPr>
          <a:xfrm>
            <a:off x="2497778" y="3450499"/>
            <a:ext cx="289958"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46F5662-C0EF-FD21-1724-30A0AE97036F}"/>
              </a:ext>
            </a:extLst>
          </p:cNvPr>
          <p:cNvCxnSpPr>
            <a:stCxn id="12" idx="3"/>
            <a:endCxn id="13" idx="1"/>
          </p:cNvCxnSpPr>
          <p:nvPr/>
        </p:nvCxnSpPr>
        <p:spPr>
          <a:xfrm flipV="1">
            <a:off x="3768440" y="3449088"/>
            <a:ext cx="300624" cy="141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FDA1CF2-77B2-4D8F-323B-817385CB1FBF}"/>
              </a:ext>
            </a:extLst>
          </p:cNvPr>
          <p:cNvCxnSpPr>
            <a:stCxn id="13" idx="3"/>
            <a:endCxn id="14" idx="1"/>
          </p:cNvCxnSpPr>
          <p:nvPr/>
        </p:nvCxnSpPr>
        <p:spPr>
          <a:xfrm>
            <a:off x="5192273" y="3449088"/>
            <a:ext cx="253339"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0652A32-7A81-1AAC-D5A0-0A83E388FB39}"/>
              </a:ext>
            </a:extLst>
          </p:cNvPr>
          <p:cNvCxnSpPr>
            <a:stCxn id="14" idx="3"/>
            <a:endCxn id="15" idx="1"/>
          </p:cNvCxnSpPr>
          <p:nvPr/>
        </p:nvCxnSpPr>
        <p:spPr>
          <a:xfrm flipV="1">
            <a:off x="6846901" y="3445136"/>
            <a:ext cx="231754" cy="395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7B7F607-FF5A-13E9-FB6F-19F901B8744C}"/>
              </a:ext>
            </a:extLst>
          </p:cNvPr>
          <p:cNvCxnSpPr>
            <a:stCxn id="15" idx="3"/>
            <a:endCxn id="16" idx="1"/>
          </p:cNvCxnSpPr>
          <p:nvPr/>
        </p:nvCxnSpPr>
        <p:spPr>
          <a:xfrm>
            <a:off x="8520303" y="3445136"/>
            <a:ext cx="235524"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4CB12FA-1505-B49A-38FE-01D81F4486A9}"/>
              </a:ext>
            </a:extLst>
          </p:cNvPr>
          <p:cNvCxnSpPr>
            <a:stCxn id="16" idx="3"/>
            <a:endCxn id="17" idx="1"/>
          </p:cNvCxnSpPr>
          <p:nvPr/>
        </p:nvCxnSpPr>
        <p:spPr>
          <a:xfrm>
            <a:off x="10157116" y="3445136"/>
            <a:ext cx="190436"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D7C54FD-4412-6219-053E-124EBD821639}"/>
              </a:ext>
            </a:extLst>
          </p:cNvPr>
          <p:cNvSpPr txBox="1"/>
          <p:nvPr/>
        </p:nvSpPr>
        <p:spPr>
          <a:xfrm>
            <a:off x="349333" y="4047904"/>
            <a:ext cx="871847" cy="369332"/>
          </a:xfrm>
          <a:prstGeom prst="rect">
            <a:avLst/>
          </a:prstGeom>
          <a:solidFill>
            <a:schemeClr val="accent4">
              <a:lumMod val="60000"/>
              <a:lumOff val="40000"/>
            </a:schemeClr>
          </a:solidFill>
        </p:spPr>
        <p:txBody>
          <a:bodyPr wrap="square" rtlCol="0">
            <a:spAutoFit/>
          </a:bodyPr>
          <a:lstStyle/>
          <a:p>
            <a:r>
              <a:rPr lang="en-GB" dirty="0"/>
              <a:t>Jr. </a:t>
            </a:r>
            <a:r>
              <a:rPr lang="en-GB" dirty="0" err="1"/>
              <a:t>Eng</a:t>
            </a:r>
            <a:endParaRPr lang="en-GB" dirty="0"/>
          </a:p>
        </p:txBody>
      </p:sp>
      <p:sp>
        <p:nvSpPr>
          <p:cNvPr id="26" name="TextBox 25">
            <a:extLst>
              <a:ext uri="{FF2B5EF4-FFF2-40B4-BE49-F238E27FC236}">
                <a16:creationId xmlns:a16="http://schemas.microsoft.com/office/drawing/2014/main" id="{D69745C0-7658-3122-45D1-C5DACB90CB79}"/>
              </a:ext>
            </a:extLst>
          </p:cNvPr>
          <p:cNvSpPr txBox="1"/>
          <p:nvPr/>
        </p:nvSpPr>
        <p:spPr>
          <a:xfrm>
            <a:off x="1517074" y="4047904"/>
            <a:ext cx="980704" cy="369332"/>
          </a:xfrm>
          <a:prstGeom prst="rect">
            <a:avLst/>
          </a:prstGeom>
          <a:solidFill>
            <a:schemeClr val="accent4">
              <a:lumMod val="60000"/>
              <a:lumOff val="40000"/>
            </a:schemeClr>
          </a:solidFill>
        </p:spPr>
        <p:txBody>
          <a:bodyPr wrap="square" rtlCol="0">
            <a:spAutoFit/>
          </a:bodyPr>
          <a:lstStyle/>
          <a:p>
            <a:r>
              <a:rPr lang="en-GB" dirty="0"/>
              <a:t>Mid </a:t>
            </a:r>
            <a:r>
              <a:rPr lang="en-GB" dirty="0" err="1"/>
              <a:t>Eng</a:t>
            </a:r>
            <a:endParaRPr lang="en-GB" dirty="0"/>
          </a:p>
        </p:txBody>
      </p:sp>
      <p:sp>
        <p:nvSpPr>
          <p:cNvPr id="27" name="TextBox 26">
            <a:extLst>
              <a:ext uri="{FF2B5EF4-FFF2-40B4-BE49-F238E27FC236}">
                <a16:creationId xmlns:a16="http://schemas.microsoft.com/office/drawing/2014/main" id="{12E5C3B5-E8AC-323F-37EC-AC1C61FAAB23}"/>
              </a:ext>
            </a:extLst>
          </p:cNvPr>
          <p:cNvSpPr txBox="1"/>
          <p:nvPr/>
        </p:nvSpPr>
        <p:spPr>
          <a:xfrm>
            <a:off x="2787736" y="4047904"/>
            <a:ext cx="980704" cy="369332"/>
          </a:xfrm>
          <a:prstGeom prst="rect">
            <a:avLst/>
          </a:prstGeom>
          <a:solidFill>
            <a:schemeClr val="accent4">
              <a:lumMod val="60000"/>
              <a:lumOff val="40000"/>
            </a:schemeClr>
          </a:solidFill>
        </p:spPr>
        <p:txBody>
          <a:bodyPr wrap="square" rtlCol="0">
            <a:spAutoFit/>
          </a:bodyPr>
          <a:lstStyle/>
          <a:p>
            <a:r>
              <a:rPr lang="en-GB" dirty="0"/>
              <a:t>Snr </a:t>
            </a:r>
            <a:r>
              <a:rPr lang="en-GB" dirty="0" err="1"/>
              <a:t>Eng</a:t>
            </a:r>
            <a:endParaRPr lang="en-GB" dirty="0"/>
          </a:p>
        </p:txBody>
      </p:sp>
      <p:sp>
        <p:nvSpPr>
          <p:cNvPr id="28" name="TextBox 27">
            <a:extLst>
              <a:ext uri="{FF2B5EF4-FFF2-40B4-BE49-F238E27FC236}">
                <a16:creationId xmlns:a16="http://schemas.microsoft.com/office/drawing/2014/main" id="{C5425ED3-13EF-6357-C3C1-D88E41BB32DD}"/>
              </a:ext>
            </a:extLst>
          </p:cNvPr>
          <p:cNvSpPr txBox="1"/>
          <p:nvPr/>
        </p:nvSpPr>
        <p:spPr>
          <a:xfrm>
            <a:off x="4069064" y="4046493"/>
            <a:ext cx="1123209" cy="369332"/>
          </a:xfrm>
          <a:prstGeom prst="rect">
            <a:avLst/>
          </a:prstGeom>
          <a:solidFill>
            <a:schemeClr val="accent4">
              <a:lumMod val="60000"/>
              <a:lumOff val="40000"/>
            </a:schemeClr>
          </a:solidFill>
        </p:spPr>
        <p:txBody>
          <a:bodyPr wrap="square" rtlCol="0">
            <a:spAutoFit/>
          </a:bodyPr>
          <a:lstStyle/>
          <a:p>
            <a:r>
              <a:rPr lang="en-GB" dirty="0"/>
              <a:t>Tech </a:t>
            </a:r>
            <a:r>
              <a:rPr lang="en-GB" dirty="0" err="1"/>
              <a:t>Mgr</a:t>
            </a:r>
            <a:endParaRPr lang="en-GB" dirty="0"/>
          </a:p>
        </p:txBody>
      </p:sp>
      <p:sp>
        <p:nvSpPr>
          <p:cNvPr id="29" name="TextBox 28">
            <a:extLst>
              <a:ext uri="{FF2B5EF4-FFF2-40B4-BE49-F238E27FC236}">
                <a16:creationId xmlns:a16="http://schemas.microsoft.com/office/drawing/2014/main" id="{35B305C1-2394-5732-9428-7FB8E313DA7B}"/>
              </a:ext>
            </a:extLst>
          </p:cNvPr>
          <p:cNvSpPr txBox="1"/>
          <p:nvPr/>
        </p:nvSpPr>
        <p:spPr>
          <a:xfrm>
            <a:off x="5445612" y="4046493"/>
            <a:ext cx="1401289" cy="369332"/>
          </a:xfrm>
          <a:prstGeom prst="rect">
            <a:avLst/>
          </a:prstGeom>
          <a:solidFill>
            <a:schemeClr val="accent4">
              <a:lumMod val="60000"/>
              <a:lumOff val="40000"/>
            </a:schemeClr>
          </a:solidFill>
        </p:spPr>
        <p:txBody>
          <a:bodyPr wrap="square" rtlCol="0">
            <a:spAutoFit/>
          </a:bodyPr>
          <a:lstStyle/>
          <a:p>
            <a:r>
              <a:rPr lang="en-GB" dirty="0"/>
              <a:t>Snr Tech </a:t>
            </a:r>
            <a:r>
              <a:rPr lang="en-GB" dirty="0" err="1"/>
              <a:t>Mgr</a:t>
            </a:r>
            <a:endParaRPr lang="en-GB" dirty="0"/>
          </a:p>
        </p:txBody>
      </p:sp>
      <p:sp>
        <p:nvSpPr>
          <p:cNvPr id="30" name="TextBox 29">
            <a:extLst>
              <a:ext uri="{FF2B5EF4-FFF2-40B4-BE49-F238E27FC236}">
                <a16:creationId xmlns:a16="http://schemas.microsoft.com/office/drawing/2014/main" id="{463520AA-BCBE-1FA9-5D87-61601FAFCDF3}"/>
              </a:ext>
            </a:extLst>
          </p:cNvPr>
          <p:cNvSpPr txBox="1"/>
          <p:nvPr/>
        </p:nvSpPr>
        <p:spPr>
          <a:xfrm>
            <a:off x="7078655" y="4042541"/>
            <a:ext cx="1441648" cy="369332"/>
          </a:xfrm>
          <a:prstGeom prst="rect">
            <a:avLst/>
          </a:prstGeom>
          <a:solidFill>
            <a:schemeClr val="accent4">
              <a:lumMod val="60000"/>
              <a:lumOff val="40000"/>
            </a:schemeClr>
          </a:solidFill>
        </p:spPr>
        <p:txBody>
          <a:bodyPr wrap="square" rtlCol="0">
            <a:spAutoFit/>
          </a:bodyPr>
          <a:lstStyle/>
          <a:p>
            <a:pPr algn="ctr"/>
            <a:r>
              <a:rPr lang="en-GB" dirty="0"/>
              <a:t>Head Of</a:t>
            </a:r>
          </a:p>
        </p:txBody>
      </p:sp>
      <p:sp>
        <p:nvSpPr>
          <p:cNvPr id="31" name="TextBox 30">
            <a:extLst>
              <a:ext uri="{FF2B5EF4-FFF2-40B4-BE49-F238E27FC236}">
                <a16:creationId xmlns:a16="http://schemas.microsoft.com/office/drawing/2014/main" id="{461DEA4B-8A6C-56E4-B251-145ED9F7D362}"/>
              </a:ext>
            </a:extLst>
          </p:cNvPr>
          <p:cNvSpPr txBox="1"/>
          <p:nvPr/>
        </p:nvSpPr>
        <p:spPr>
          <a:xfrm>
            <a:off x="8755827" y="4042541"/>
            <a:ext cx="1401289" cy="369332"/>
          </a:xfrm>
          <a:prstGeom prst="rect">
            <a:avLst/>
          </a:prstGeom>
          <a:solidFill>
            <a:schemeClr val="accent4">
              <a:lumMod val="60000"/>
              <a:lumOff val="40000"/>
            </a:schemeClr>
          </a:solidFill>
        </p:spPr>
        <p:txBody>
          <a:bodyPr wrap="square" rtlCol="0">
            <a:spAutoFit/>
          </a:bodyPr>
          <a:lstStyle/>
          <a:p>
            <a:pPr algn="ctr"/>
            <a:r>
              <a:rPr lang="en-GB" dirty="0"/>
              <a:t>VP</a:t>
            </a:r>
          </a:p>
        </p:txBody>
      </p:sp>
      <p:sp>
        <p:nvSpPr>
          <p:cNvPr id="32" name="TextBox 31">
            <a:extLst>
              <a:ext uri="{FF2B5EF4-FFF2-40B4-BE49-F238E27FC236}">
                <a16:creationId xmlns:a16="http://schemas.microsoft.com/office/drawing/2014/main" id="{D9542E37-F312-25D2-3555-898566625FB0}"/>
              </a:ext>
            </a:extLst>
          </p:cNvPr>
          <p:cNvSpPr txBox="1"/>
          <p:nvPr/>
        </p:nvSpPr>
        <p:spPr>
          <a:xfrm>
            <a:off x="10347552" y="4042541"/>
            <a:ext cx="1471365" cy="369332"/>
          </a:xfrm>
          <a:prstGeom prst="rect">
            <a:avLst/>
          </a:prstGeom>
          <a:solidFill>
            <a:schemeClr val="accent4">
              <a:lumMod val="60000"/>
              <a:lumOff val="40000"/>
            </a:schemeClr>
          </a:solidFill>
        </p:spPr>
        <p:txBody>
          <a:bodyPr wrap="square" rtlCol="0">
            <a:spAutoFit/>
          </a:bodyPr>
          <a:lstStyle/>
          <a:p>
            <a:pPr algn="ctr"/>
            <a:r>
              <a:rPr lang="en-GB" dirty="0"/>
              <a:t>Director</a:t>
            </a:r>
          </a:p>
        </p:txBody>
      </p:sp>
      <p:cxnSp>
        <p:nvCxnSpPr>
          <p:cNvPr id="33" name="Straight Arrow Connector 32">
            <a:extLst>
              <a:ext uri="{FF2B5EF4-FFF2-40B4-BE49-F238E27FC236}">
                <a16:creationId xmlns:a16="http://schemas.microsoft.com/office/drawing/2014/main" id="{DF9A5637-A06C-BA41-3CD9-BB182DEFE08E}"/>
              </a:ext>
            </a:extLst>
          </p:cNvPr>
          <p:cNvCxnSpPr>
            <a:stCxn id="25" idx="3"/>
            <a:endCxn id="26" idx="1"/>
          </p:cNvCxnSpPr>
          <p:nvPr/>
        </p:nvCxnSpPr>
        <p:spPr>
          <a:xfrm>
            <a:off x="1221180" y="4232570"/>
            <a:ext cx="295894"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8E68B6C-00E1-6059-C567-88CAE3967402}"/>
              </a:ext>
            </a:extLst>
          </p:cNvPr>
          <p:cNvCxnSpPr>
            <a:stCxn id="26" idx="3"/>
            <a:endCxn id="27" idx="1"/>
          </p:cNvCxnSpPr>
          <p:nvPr/>
        </p:nvCxnSpPr>
        <p:spPr>
          <a:xfrm>
            <a:off x="2497778" y="4232570"/>
            <a:ext cx="289958"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9557CB3-01E5-74FA-4EA8-368DE7AAE8EF}"/>
              </a:ext>
            </a:extLst>
          </p:cNvPr>
          <p:cNvCxnSpPr>
            <a:stCxn id="27" idx="3"/>
            <a:endCxn id="28" idx="1"/>
          </p:cNvCxnSpPr>
          <p:nvPr/>
        </p:nvCxnSpPr>
        <p:spPr>
          <a:xfrm flipV="1">
            <a:off x="3768440" y="4231159"/>
            <a:ext cx="300624" cy="141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C1A921C-A94B-C43F-918B-69C45C538040}"/>
              </a:ext>
            </a:extLst>
          </p:cNvPr>
          <p:cNvCxnSpPr>
            <a:stCxn id="28" idx="3"/>
            <a:endCxn id="29" idx="1"/>
          </p:cNvCxnSpPr>
          <p:nvPr/>
        </p:nvCxnSpPr>
        <p:spPr>
          <a:xfrm>
            <a:off x="5192273" y="4231159"/>
            <a:ext cx="253339"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CBA97F8-6D12-83FD-0703-0644294BB496}"/>
              </a:ext>
            </a:extLst>
          </p:cNvPr>
          <p:cNvCxnSpPr>
            <a:stCxn id="29" idx="3"/>
            <a:endCxn id="30" idx="1"/>
          </p:cNvCxnSpPr>
          <p:nvPr/>
        </p:nvCxnSpPr>
        <p:spPr>
          <a:xfrm flipV="1">
            <a:off x="6846901" y="4227207"/>
            <a:ext cx="231754" cy="395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0A765D1-1124-2832-CF51-CAF7D5AEC272}"/>
              </a:ext>
            </a:extLst>
          </p:cNvPr>
          <p:cNvCxnSpPr>
            <a:stCxn id="30" idx="3"/>
            <a:endCxn id="31" idx="1"/>
          </p:cNvCxnSpPr>
          <p:nvPr/>
        </p:nvCxnSpPr>
        <p:spPr>
          <a:xfrm>
            <a:off x="8520303" y="4227207"/>
            <a:ext cx="235524"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12D0DA3-1EF9-A3FF-963E-FAB7B7F1507A}"/>
              </a:ext>
            </a:extLst>
          </p:cNvPr>
          <p:cNvCxnSpPr>
            <a:stCxn id="31" idx="3"/>
            <a:endCxn id="32" idx="1"/>
          </p:cNvCxnSpPr>
          <p:nvPr/>
        </p:nvCxnSpPr>
        <p:spPr>
          <a:xfrm>
            <a:off x="10157116" y="4227207"/>
            <a:ext cx="190436"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1" name="Content Placeholder 2">
            <a:extLst>
              <a:ext uri="{FF2B5EF4-FFF2-40B4-BE49-F238E27FC236}">
                <a16:creationId xmlns:a16="http://schemas.microsoft.com/office/drawing/2014/main" id="{EA4E374A-F7D4-4696-A76B-8EC675601CF1}"/>
              </a:ext>
            </a:extLst>
          </p:cNvPr>
          <p:cNvSpPr txBox="1">
            <a:spLocks/>
          </p:cNvSpPr>
          <p:nvPr/>
        </p:nvSpPr>
        <p:spPr>
          <a:xfrm>
            <a:off x="579509" y="5551713"/>
            <a:ext cx="10515600" cy="53756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You can switch paths – and move back and forth – though not always at the same level</a:t>
            </a:r>
          </a:p>
          <a:p>
            <a:endParaRPr lang="en-US" sz="2400" dirty="0">
              <a:solidFill>
                <a:schemeClr val="accent6"/>
              </a:solidFill>
            </a:endParaRPr>
          </a:p>
        </p:txBody>
      </p:sp>
    </p:spTree>
    <p:extLst>
      <p:ext uri="{BB962C8B-B14F-4D97-AF65-F5344CB8AC3E}">
        <p14:creationId xmlns:p14="http://schemas.microsoft.com/office/powerpoint/2010/main" val="371707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25" grpId="0" animBg="1"/>
      <p:bldP spid="26" grpId="0" animBg="1"/>
      <p:bldP spid="27" grpId="0" animBg="1"/>
      <p:bldP spid="28" grpId="0" animBg="1"/>
      <p:bldP spid="29" grpId="0" animBg="1"/>
      <p:bldP spid="30" grpId="0" animBg="1"/>
      <p:bldP spid="31" grpId="0" animBg="1"/>
      <p:bldP spid="32" grpId="0" animBg="1"/>
      <p:bldP spid="4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5399</TotalTime>
  <Words>4749</Words>
  <Application>Microsoft Macintosh PowerPoint</Application>
  <PresentationFormat>Widescreen</PresentationFormat>
  <Paragraphs>840</Paragraphs>
  <Slides>48</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Calibri Light</vt:lpstr>
      <vt:lpstr>Office Theme</vt:lpstr>
      <vt:lpstr>Being Staff Plus</vt:lpstr>
      <vt:lpstr>Who are you?</vt:lpstr>
      <vt:lpstr>My Staff Plus History</vt:lpstr>
      <vt:lpstr>PowerPoint Presentation</vt:lpstr>
      <vt:lpstr>Agenda</vt:lpstr>
      <vt:lpstr>The Engineer’s Path</vt:lpstr>
      <vt:lpstr>Senior or Staff Plus?</vt:lpstr>
      <vt:lpstr>Staff Plus Archetypes</vt:lpstr>
      <vt:lpstr>Manager’s Track</vt:lpstr>
      <vt:lpstr>The Iron Triangle</vt:lpstr>
      <vt:lpstr>Scope of the Role</vt:lpstr>
      <vt:lpstr>Bad Ideas</vt:lpstr>
      <vt:lpstr>Agenda</vt:lpstr>
      <vt:lpstr>The Four Skill Sets</vt:lpstr>
      <vt:lpstr>People, Process and Technology</vt:lpstr>
      <vt:lpstr>Choose Your Shape</vt:lpstr>
      <vt:lpstr>It Remains A Technical Role</vt:lpstr>
      <vt:lpstr>How To Keep Coding</vt:lpstr>
      <vt:lpstr>How To Keep Coding</vt:lpstr>
      <vt:lpstr>Bad Ideas</vt:lpstr>
      <vt:lpstr>Agenda</vt:lpstr>
      <vt:lpstr>Leadership not Management</vt:lpstr>
      <vt:lpstr>You Need A Map</vt:lpstr>
      <vt:lpstr>Organizational Culture</vt:lpstr>
      <vt:lpstr>Yes, Politics</vt:lpstr>
      <vt:lpstr>Manage Stakeholders</vt:lpstr>
      <vt:lpstr>Communicating</vt:lpstr>
      <vt:lpstr>Becoming Influential</vt:lpstr>
      <vt:lpstr>Technical Direction</vt:lpstr>
      <vt:lpstr>“You Set the Tone”</vt:lpstr>
      <vt:lpstr>Voice of Experience </vt:lpstr>
      <vt:lpstr>Noise to Signal </vt:lpstr>
      <vt:lpstr>Transformational Leadership</vt:lpstr>
      <vt:lpstr>Transformational Leadership</vt:lpstr>
      <vt:lpstr>Bad Ideas</vt:lpstr>
      <vt:lpstr>Agenda</vt:lpstr>
      <vt:lpstr>Demonstrate Impact</vt:lpstr>
      <vt:lpstr>The Long View</vt:lpstr>
      <vt:lpstr>You Set The Agenda</vt:lpstr>
      <vt:lpstr>Work on Important Things</vt:lpstr>
      <vt:lpstr>Priority Lists</vt:lpstr>
      <vt:lpstr>Not All of a System will be Well Designed</vt:lpstr>
      <vt:lpstr>Is It Achievable?</vt:lpstr>
      <vt:lpstr>Customer’s Matter</vt:lpstr>
      <vt:lpstr>You Solve Problems</vt:lpstr>
      <vt:lpstr>Let Others Have Their Trouble</vt:lpstr>
      <vt:lpstr>Bad Ideas</vt:lpstr>
      <vt:lpstr>Agenda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 Least Once</dc:title>
  <dc:creator>Ian Cooper</dc:creator>
  <cp:lastModifiedBy>Ian Cooper</cp:lastModifiedBy>
  <cp:revision>113</cp:revision>
  <dcterms:created xsi:type="dcterms:W3CDTF">2023-04-23T16:39:33Z</dcterms:created>
  <dcterms:modified xsi:type="dcterms:W3CDTF">2023-04-29T06:31:50Z</dcterms:modified>
</cp:coreProperties>
</file>