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ink/ink1.xml" ContentType="application/inkml+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1"/>
  </p:notesMasterIdLst>
  <p:sldIdLst>
    <p:sldId id="256" r:id="rId2"/>
    <p:sldId id="277" r:id="rId3"/>
    <p:sldId id="338" r:id="rId4"/>
    <p:sldId id="279" r:id="rId5"/>
    <p:sldId id="319" r:id="rId6"/>
    <p:sldId id="353" r:id="rId7"/>
    <p:sldId id="442" r:id="rId8"/>
    <p:sldId id="443" r:id="rId9"/>
    <p:sldId id="444" r:id="rId10"/>
    <p:sldId id="445" r:id="rId11"/>
    <p:sldId id="446" r:id="rId12"/>
    <p:sldId id="447" r:id="rId13"/>
    <p:sldId id="448" r:id="rId14"/>
    <p:sldId id="451" r:id="rId15"/>
    <p:sldId id="397" r:id="rId16"/>
    <p:sldId id="340" r:id="rId17"/>
    <p:sldId id="414" r:id="rId18"/>
    <p:sldId id="428" r:id="rId19"/>
    <p:sldId id="429" r:id="rId20"/>
    <p:sldId id="430" r:id="rId21"/>
    <p:sldId id="437" r:id="rId22"/>
    <p:sldId id="431" r:id="rId23"/>
    <p:sldId id="432" r:id="rId24"/>
    <p:sldId id="433" r:id="rId25"/>
    <p:sldId id="434" r:id="rId26"/>
    <p:sldId id="436" r:id="rId27"/>
    <p:sldId id="440" r:id="rId28"/>
    <p:sldId id="464" r:id="rId29"/>
    <p:sldId id="465" r:id="rId30"/>
    <p:sldId id="415" r:id="rId31"/>
    <p:sldId id="345" r:id="rId32"/>
    <p:sldId id="347" r:id="rId33"/>
    <p:sldId id="350" r:id="rId34"/>
    <p:sldId id="373" r:id="rId35"/>
    <p:sldId id="374" r:id="rId36"/>
    <p:sldId id="352" r:id="rId37"/>
    <p:sldId id="346" r:id="rId38"/>
    <p:sldId id="354" r:id="rId39"/>
    <p:sldId id="355" r:id="rId40"/>
    <p:sldId id="349" r:id="rId41"/>
    <p:sldId id="358" r:id="rId42"/>
    <p:sldId id="359" r:id="rId43"/>
    <p:sldId id="348" r:id="rId44"/>
    <p:sldId id="376" r:id="rId45"/>
    <p:sldId id="367" r:id="rId46"/>
    <p:sldId id="368" r:id="rId47"/>
    <p:sldId id="370" r:id="rId48"/>
    <p:sldId id="378" r:id="rId49"/>
    <p:sldId id="369" r:id="rId50"/>
    <p:sldId id="416" r:id="rId51"/>
    <p:sldId id="438" r:id="rId52"/>
    <p:sldId id="439" r:id="rId53"/>
    <p:sldId id="441" r:id="rId54"/>
    <p:sldId id="466" r:id="rId55"/>
    <p:sldId id="467" r:id="rId56"/>
    <p:sldId id="462" r:id="rId57"/>
    <p:sldId id="417" r:id="rId58"/>
    <p:sldId id="418" r:id="rId59"/>
    <p:sldId id="260" r:id="rId60"/>
    <p:sldId id="371" r:id="rId61"/>
    <p:sldId id="261" r:id="rId62"/>
    <p:sldId id="388" r:id="rId63"/>
    <p:sldId id="372" r:id="rId64"/>
    <p:sldId id="470" r:id="rId65"/>
    <p:sldId id="471" r:id="rId66"/>
    <p:sldId id="263" r:id="rId67"/>
    <p:sldId id="285" r:id="rId68"/>
    <p:sldId id="401" r:id="rId69"/>
    <p:sldId id="454" r:id="rId70"/>
    <p:sldId id="331" r:id="rId71"/>
    <p:sldId id="423" r:id="rId72"/>
    <p:sldId id="468" r:id="rId73"/>
    <p:sldId id="424" r:id="rId74"/>
    <p:sldId id="343" r:id="rId75"/>
    <p:sldId id="405" r:id="rId76"/>
    <p:sldId id="472" r:id="rId77"/>
    <p:sldId id="396" r:id="rId78"/>
    <p:sldId id="406" r:id="rId79"/>
    <p:sldId id="398" r:id="rId80"/>
    <p:sldId id="409" r:id="rId81"/>
    <p:sldId id="407" r:id="rId82"/>
    <p:sldId id="408" r:id="rId83"/>
    <p:sldId id="425" r:id="rId84"/>
    <p:sldId id="419" r:id="rId85"/>
    <p:sldId id="420" r:id="rId86"/>
    <p:sldId id="356" r:id="rId87"/>
    <p:sldId id="357" r:id="rId88"/>
    <p:sldId id="360" r:id="rId89"/>
    <p:sldId id="361" r:id="rId90"/>
    <p:sldId id="382" r:id="rId91"/>
    <p:sldId id="379" r:id="rId92"/>
    <p:sldId id="362" r:id="rId93"/>
    <p:sldId id="363" r:id="rId94"/>
    <p:sldId id="383" r:id="rId95"/>
    <p:sldId id="380" r:id="rId96"/>
    <p:sldId id="381" r:id="rId97"/>
    <p:sldId id="364" r:id="rId98"/>
    <p:sldId id="384" r:id="rId99"/>
    <p:sldId id="385" r:id="rId100"/>
    <p:sldId id="386" r:id="rId101"/>
    <p:sldId id="456" r:id="rId102"/>
    <p:sldId id="457" r:id="rId103"/>
    <p:sldId id="458" r:id="rId104"/>
    <p:sldId id="459" r:id="rId105"/>
    <p:sldId id="387" r:id="rId106"/>
    <p:sldId id="421" r:id="rId107"/>
    <p:sldId id="422" r:id="rId108"/>
    <p:sldId id="366" r:id="rId109"/>
    <p:sldId id="455" r:id="rId110"/>
    <p:sldId id="375" r:id="rId111"/>
    <p:sldId id="344" r:id="rId112"/>
    <p:sldId id="403" r:id="rId113"/>
    <p:sldId id="411" r:id="rId114"/>
    <p:sldId id="412" r:id="rId115"/>
    <p:sldId id="351" r:id="rId116"/>
    <p:sldId id="413" r:id="rId117"/>
    <p:sldId id="452" r:id="rId118"/>
    <p:sldId id="283" r:id="rId119"/>
    <p:sldId id="463" r:id="rId1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16"/>
    <p:restoredTop sz="74067"/>
  </p:normalViewPr>
  <p:slideViewPr>
    <p:cSldViewPr snapToGrid="0" snapToObjects="1">
      <p:cViewPr varScale="1">
        <p:scale>
          <a:sx n="132" d="100"/>
          <a:sy n="132" d="100"/>
        </p:scale>
        <p:origin x="186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2:20:25.091"/>
    </inkml:context>
    <inkml:brush xml:id="br0">
      <inkml:brushProperty name="width" value="0.05" units="cm"/>
      <inkml:brushProperty name="height" value="0.05" units="cm"/>
      <inkml:brushProperty name="color" value="#E71224"/>
    </inkml:brush>
  </inkml:definitions>
  <inkml:trace contextRef="#ctx0" brushRef="#br0">2055 158 24575,'-56'0'0,"1"0"0,7 0 0,-7 0 0,-1 0 0,-8 0 0,28 0 0,-47 0 0,51 0 0,-23 0 0,19 0 0,-8 0 0,0 0 0,0 0 0,0 0 0,0 0 0,-9 0 0,-2 0 0,1 13 0,-7 5 0,6-2 0,-8 12 0,0-18 0,9 19 0,-7-5 0,15 6 0,-15 1 0,15-2 0,-7-5 0,16 10 0,-6-10 0,13 19 0,-13-13 0,12 13 0,-13-5 0,12 15 0,-5-6 0,6 6 0,1-1 0,0-6 0,-1 15 0,7-7 0,1 18 0,7-6 0,7 15 0,-5-6 0,12 19 0,-6-27 0,0 2 0,6-11 0,2 1-407,-5 15 0,1-2 407,4 25 0,0-39 0,0-1 0,0 23 0,0-29 0,0 2 0,0 1 0,0 0 0,0 38 0,0-28 0,0 0 0,0 33 0,4-38 0,1 0 0,-1-4 0,2 0 0,6 10 0,3 0 0,-2-10 0,2 0 0,3 10 0,1-1 0,8 26 0,-10-32 0,0-2 0,9 21 0,-9-30 0,1 0 0,15 37-127,0-9 127,-2-12 0,0-2 0,18-2 0,-6-2 0,25 3 0,-20-20 0,24 8 0,-16-23 0,26 14 0,-8-13-698,21 0 698,1-1 0,-37-15 0,1-2-532,0 2 0,1-2 532,5-2 0,0-1 0,0 0 0,1-2 0,-1-2 0,0-2 0,0 1 0,1 0 0,-1 1 0,0-2 0,0-5 0,0-5 0,3-6 0,-2-5-371,2-7 1,-1-4 370,-3-5 0,-2-2 0,-5 3 0,-1-2 0,-1-2 0,-2-2 0,-7 3 0,1-4 0,22-24 0,-2-3 0,-26 20 0,-1 1 0,18-14 0,-5 2-573,-2-20 573,-18 41 0,-1 3 0,10-22 0,-8 7 0,0 1 0,-1 5 0,-7-4 0,-1-2 0,6-14 0,2-17 0,-1 0 0,-7 0 0,-12 26 0,-2-2 0,5-32 0,-11 29 0,-1-2 0,-1 11 0,-1 0 0,-2-12 0,-2-2-439,-2-5 0,-3-2 439,-2-4 0,-4-2-544,-7-5 1,-4-1 543,2-3 0,-1 3 0,2 15 0,-1 1 579,-1-5 0,-1 0-579,0-5 0,-1 3 0,-3 16 0,-2 1-134,0-13 1,-3 2 133,2 21 0,-1 7 0,-12-11 673,4 11 0,1 3-673,4 9 2330,-39-25-2330,34 26 0,-25-17 121,16 8-121,-7-1 1142,8-4-1142,3 14 152,-2-6-152,10 8 0,1 1 0,8 7 0,0 1 0,-1 7 0,8-1 0,-6 7 0,12-4 0,-12 9 0,6-3 0,-7 5 0,7 0 0,1 0 0,0 0 0,5 0 0,-5 0 0,6 0 0,1 0 0,-1 0 0,0 0 0,1 0 0,-1 0 0,1 0 0,-1 0 0,0 0 0,1 0 0,-7 0 0,-2 0 0,-6 0 0,-1 0 0,1 0 0,0 6 0,0 1 0,0 7 0,-1-1 0,8 0 0,0-5 0,8 3 0,-1-10 0,6 10 0,7-9 0,2 3 0,3-5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11/13/20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36.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301454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6308586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426873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042929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Conway sadly died of COVID-19 in 2020 </a:t>
            </a:r>
          </a:p>
          <a:p>
            <a:endParaRPr lang="en-US" dirty="0"/>
          </a:p>
          <a:p>
            <a:endParaRPr lang="en-US" dirty="0"/>
          </a:p>
          <a:p>
            <a:r>
              <a:rPr lang="en-US" dirty="0"/>
              <a:t>Play Conway video</a:t>
            </a:r>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1983813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937243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38498876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42731231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10201820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2288389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3398623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220791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3831235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326878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38881471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personal history with TDD, </a:t>
            </a:r>
            <a:r>
              <a:rPr lang="en-US" dirty="0" err="1"/>
              <a:t>frx</a:t>
            </a:r>
            <a:r>
              <a:rPr lang="en-US" dirty="0"/>
              <a:t> Benjamin Mitchell</a:t>
            </a:r>
          </a:p>
          <a:p>
            <a:r>
              <a:rPr lang="en-US" dirty="0"/>
              <a:t>Talk about Test Infected</a:t>
            </a:r>
          </a:p>
          <a:p>
            <a:r>
              <a:rPr lang="en-US" dirty="0"/>
              <a:t>Story about senior developer who could not ‘see’ and attempts to persuade them. Drinking the ‘</a:t>
            </a:r>
            <a:r>
              <a:rPr lang="en-US" dirty="0" err="1"/>
              <a:t>kool</a:t>
            </a:r>
            <a:r>
              <a:rPr lang="en-US" dirty="0"/>
              <a:t> aid’</a:t>
            </a:r>
          </a:p>
        </p:txBody>
      </p:sp>
      <p:sp>
        <p:nvSpPr>
          <p:cNvPr id="4" name="Slide Number Placeholder 3"/>
          <p:cNvSpPr>
            <a:spLocks noGrp="1"/>
          </p:cNvSpPr>
          <p:nvPr>
            <p:ph type="sldNum" sz="quarter" idx="5"/>
          </p:nvPr>
        </p:nvSpPr>
        <p:spPr/>
        <p:txBody>
          <a:bodyPr/>
          <a:lstStyle/>
          <a:p>
            <a:fld id="{8D454BB1-5AB5-DF45-A819-95464E74CBE3}" type="slidenum">
              <a:rPr lang="en-US" smtClean="0"/>
              <a:t>6</a:t>
            </a:fld>
            <a:endParaRPr lang="en-US"/>
          </a:p>
        </p:txBody>
      </p:sp>
    </p:spTree>
    <p:extLst>
      <p:ext uri="{BB962C8B-B14F-4D97-AF65-F5344CB8AC3E}">
        <p14:creationId xmlns:p14="http://schemas.microsoft.com/office/powerpoint/2010/main" val="1777259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20877603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46</a:t>
            </a:fld>
            <a:endParaRPr lang="en-US"/>
          </a:p>
        </p:txBody>
      </p:sp>
    </p:spTree>
    <p:extLst>
      <p:ext uri="{BB962C8B-B14F-4D97-AF65-F5344CB8AC3E}">
        <p14:creationId xmlns:p14="http://schemas.microsoft.com/office/powerpoint/2010/main" val="20527312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47</a:t>
            </a:fld>
            <a:endParaRPr lang="en-US"/>
          </a:p>
        </p:txBody>
      </p:sp>
    </p:spTree>
    <p:extLst>
      <p:ext uri="{BB962C8B-B14F-4D97-AF65-F5344CB8AC3E}">
        <p14:creationId xmlns:p14="http://schemas.microsoft.com/office/powerpoint/2010/main" val="2062210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Context of organization comparing Agile and Waterfall led by different principal engineers</a:t>
            </a:r>
          </a:p>
          <a:p>
            <a:endParaRPr lang="en-US" dirty="0"/>
          </a:p>
          <a:p>
            <a:r>
              <a:rPr lang="en-US" dirty="0"/>
              <a:t>Story about successful backend project, zero defects, but increased cost – seen as success, but 3:1 test to code ratio. Is that right? Community says yes.</a:t>
            </a:r>
          </a:p>
          <a:p>
            <a:endParaRPr lang="en-US" dirty="0"/>
          </a:p>
          <a:p>
            <a:r>
              <a:rPr lang="en-US" dirty="0"/>
              <a:t>Project Managers asked to skip the tests, but we had well tried arguments like “it’s compilation” or. “rework”</a:t>
            </a:r>
          </a:p>
          <a:p>
            <a:endParaRPr lang="en-US" dirty="0"/>
          </a:p>
          <a:p>
            <a:r>
              <a:rPr lang="en-US" dirty="0"/>
              <a:t>But we were slower due to the volume of tests</a:t>
            </a:r>
          </a:p>
        </p:txBody>
      </p:sp>
      <p:sp>
        <p:nvSpPr>
          <p:cNvPr id="4" name="Slide Number Placeholder 3"/>
          <p:cNvSpPr>
            <a:spLocks noGrp="1"/>
          </p:cNvSpPr>
          <p:nvPr>
            <p:ph type="sldNum" sz="quarter" idx="5"/>
          </p:nvPr>
        </p:nvSpPr>
        <p:spPr/>
        <p:txBody>
          <a:bodyPr/>
          <a:lstStyle/>
          <a:p>
            <a:fld id="{8D454BB1-5AB5-DF45-A819-95464E74CBE3}" type="slidenum">
              <a:rPr lang="en-US" smtClean="0"/>
              <a:t>7</a:t>
            </a:fld>
            <a:endParaRPr lang="en-US"/>
          </a:p>
        </p:txBody>
      </p:sp>
    </p:spTree>
    <p:extLst>
      <p:ext uri="{BB962C8B-B14F-4D97-AF65-F5344CB8AC3E}">
        <p14:creationId xmlns:p14="http://schemas.microsoft.com/office/powerpoint/2010/main" val="22580177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48</a:t>
            </a:fld>
            <a:endParaRPr lang="en-US"/>
          </a:p>
        </p:txBody>
      </p:sp>
    </p:spTree>
    <p:extLst>
      <p:ext uri="{BB962C8B-B14F-4D97-AF65-F5344CB8AC3E}">
        <p14:creationId xmlns:p14="http://schemas.microsoft.com/office/powerpoint/2010/main" val="4296627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49</a:t>
            </a:fld>
            <a:endParaRPr lang="en-US"/>
          </a:p>
        </p:txBody>
      </p:sp>
    </p:spTree>
    <p:extLst>
      <p:ext uri="{BB962C8B-B14F-4D97-AF65-F5344CB8AC3E}">
        <p14:creationId xmlns:p14="http://schemas.microsoft.com/office/powerpoint/2010/main" val="54804038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50</a:t>
            </a:fld>
            <a:endParaRPr lang="en-US"/>
          </a:p>
        </p:txBody>
      </p:sp>
    </p:spTree>
    <p:extLst>
      <p:ext uri="{BB962C8B-B14F-4D97-AF65-F5344CB8AC3E}">
        <p14:creationId xmlns:p14="http://schemas.microsoft.com/office/powerpoint/2010/main" val="30935059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51</a:t>
            </a:fld>
            <a:endParaRPr lang="en-US"/>
          </a:p>
        </p:txBody>
      </p:sp>
    </p:spTree>
    <p:extLst>
      <p:ext uri="{BB962C8B-B14F-4D97-AF65-F5344CB8AC3E}">
        <p14:creationId xmlns:p14="http://schemas.microsoft.com/office/powerpoint/2010/main" val="31684881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52</a:t>
            </a:fld>
            <a:endParaRPr lang="en-US"/>
          </a:p>
        </p:txBody>
      </p:sp>
    </p:spTree>
    <p:extLst>
      <p:ext uri="{BB962C8B-B14F-4D97-AF65-F5344CB8AC3E}">
        <p14:creationId xmlns:p14="http://schemas.microsoft.com/office/powerpoint/2010/main" val="4212357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64867713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54</a:t>
            </a:fld>
            <a:endParaRPr lang="en-US"/>
          </a:p>
        </p:txBody>
      </p:sp>
    </p:spTree>
    <p:extLst>
      <p:ext uri="{BB962C8B-B14F-4D97-AF65-F5344CB8AC3E}">
        <p14:creationId xmlns:p14="http://schemas.microsoft.com/office/powerpoint/2010/main" val="209423959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55</a:t>
            </a:fld>
            <a:endParaRPr lang="en-US"/>
          </a:p>
        </p:txBody>
      </p:sp>
    </p:spTree>
    <p:extLst>
      <p:ext uri="{BB962C8B-B14F-4D97-AF65-F5344CB8AC3E}">
        <p14:creationId xmlns:p14="http://schemas.microsoft.com/office/powerpoint/2010/main" val="37495704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58</a:t>
            </a:fld>
            <a:endParaRPr lang="en-US"/>
          </a:p>
        </p:txBody>
      </p:sp>
    </p:spTree>
    <p:extLst>
      <p:ext uri="{BB962C8B-B14F-4D97-AF65-F5344CB8AC3E}">
        <p14:creationId xmlns:p14="http://schemas.microsoft.com/office/powerpoint/2010/main" val="3902355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59</a:t>
            </a:fld>
            <a:endParaRPr lang="en-GB"/>
          </a:p>
        </p:txBody>
      </p:sp>
    </p:spTree>
    <p:extLst>
      <p:ext uri="{BB962C8B-B14F-4D97-AF65-F5344CB8AC3E}">
        <p14:creationId xmlns:p14="http://schemas.microsoft.com/office/powerpoint/2010/main" val="9170120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Story about building an ORM. Outline shared DB issue of complexity that needed ACL to allow </a:t>
            </a:r>
            <a:r>
              <a:rPr lang="en-US" dirty="0" err="1"/>
              <a:t>devs</a:t>
            </a:r>
            <a:r>
              <a:rPr lang="en-US" dirty="0"/>
              <a:t> to practice DDD. DBA governance strict, teams all have their own SPs for accessing any of the shared tables to localize defects. DBA rule, </a:t>
            </a:r>
            <a:r>
              <a:rPr lang="en-US" dirty="0" err="1"/>
              <a:t>devs</a:t>
            </a:r>
            <a:r>
              <a:rPr lang="en-US" dirty="0"/>
              <a:t> just provide UK for it</a:t>
            </a:r>
          </a:p>
          <a:p>
            <a:endParaRPr lang="en-US" dirty="0"/>
          </a:p>
          <a:p>
            <a:r>
              <a:rPr lang="en-US" dirty="0"/>
              <a:t>ORMs on the rise, but we could not use in this context. We wrote our own Data Mapper, to act as an ACL and ‘hide’ the DB details from </a:t>
            </a:r>
            <a:r>
              <a:rPr lang="en-US" dirty="0" err="1"/>
              <a:t>devs</a:t>
            </a:r>
            <a:r>
              <a:rPr lang="en-US" dirty="0"/>
              <a:t>. All SP calls mocked, gave us correctness</a:t>
            </a:r>
          </a:p>
          <a:p>
            <a:endParaRPr lang="en-US" dirty="0"/>
          </a:p>
          <a:p>
            <a:r>
              <a:rPr lang="en-US" dirty="0"/>
              <a:t>Impossible to change, as each change results in hundreds of broken tests, </a:t>
            </a:r>
            <a:r>
              <a:rPr lang="en-US" dirty="0" err="1"/>
              <a:t>devs</a:t>
            </a:r>
            <a:r>
              <a:rPr lang="en-US" dirty="0"/>
              <a:t> adopt workarounds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135647268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61</a:t>
            </a:fld>
            <a:endParaRPr lang="en-GB"/>
          </a:p>
        </p:txBody>
      </p:sp>
    </p:spTree>
    <p:extLst>
      <p:ext uri="{BB962C8B-B14F-4D97-AF65-F5344CB8AC3E}">
        <p14:creationId xmlns:p14="http://schemas.microsoft.com/office/powerpoint/2010/main" val="42222381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63</a:t>
            </a:fld>
            <a:endParaRPr lang="en-US"/>
          </a:p>
        </p:txBody>
      </p:sp>
    </p:spTree>
    <p:extLst>
      <p:ext uri="{BB962C8B-B14F-4D97-AF65-F5344CB8AC3E}">
        <p14:creationId xmlns:p14="http://schemas.microsoft.com/office/powerpoint/2010/main" val="41066037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the ‘moves’ you can make in the red step, to get the next test to pass in order of priority. Always make the simplest move that you can.</a:t>
            </a:r>
          </a:p>
          <a:p>
            <a:endParaRPr lang="en-US" dirty="0"/>
          </a:p>
          <a:p>
            <a:r>
              <a:rPr lang="en-US" dirty="0"/>
              <a:t>This may also drive the question of ‘what test do I write next?’ one that makes the simplest next move.</a:t>
            </a:r>
          </a:p>
          <a:p>
            <a:endParaRPr lang="en-US" dirty="0"/>
          </a:p>
          <a:p>
            <a:r>
              <a:rPr lang="en-US" dirty="0"/>
              <a:t>“</a:t>
            </a:r>
            <a:r>
              <a:rPr lang="en-GB" dirty="0" err="1"/>
              <a:t>ransformations</a:t>
            </a:r>
            <a:r>
              <a:rPr lang="en-GB" dirty="0"/>
              <a:t> on the top of the list should be preferred to those that are lower. It is better (or simpler) to change a constant into a variable than it is to add an if statement. So when making a test pass, you try to do so with transformations that are simpler (higher on the list) than those that are more complex. </a:t>
            </a:r>
            <a:r>
              <a:rPr lang="en-US" dirty="0"/>
              <a: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64</a:t>
            </a:fld>
            <a:endParaRPr lang="en-US"/>
          </a:p>
        </p:txBody>
      </p:sp>
    </p:spTree>
    <p:extLst>
      <p:ext uri="{BB962C8B-B14F-4D97-AF65-F5344CB8AC3E}">
        <p14:creationId xmlns:p14="http://schemas.microsoft.com/office/powerpoint/2010/main" val="199108478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65</a:t>
            </a:fld>
            <a:endParaRPr lang="en-US"/>
          </a:p>
        </p:txBody>
      </p:sp>
    </p:spTree>
    <p:extLst>
      <p:ext uri="{BB962C8B-B14F-4D97-AF65-F5344CB8AC3E}">
        <p14:creationId xmlns:p14="http://schemas.microsoft.com/office/powerpoint/2010/main" val="42105913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66</a:t>
            </a:fld>
            <a:endParaRPr lang="en-GB"/>
          </a:p>
        </p:txBody>
      </p:sp>
    </p:spTree>
    <p:extLst>
      <p:ext uri="{BB962C8B-B14F-4D97-AF65-F5344CB8AC3E}">
        <p14:creationId xmlns:p14="http://schemas.microsoft.com/office/powerpoint/2010/main" val="38426689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67</a:t>
            </a:fld>
            <a:endParaRPr lang="en-GB"/>
          </a:p>
        </p:txBody>
      </p:sp>
    </p:spTree>
    <p:extLst>
      <p:ext uri="{BB962C8B-B14F-4D97-AF65-F5344CB8AC3E}">
        <p14:creationId xmlns:p14="http://schemas.microsoft.com/office/powerpoint/2010/main" val="147168429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69</a:t>
            </a:fld>
            <a:endParaRPr lang="en-US"/>
          </a:p>
        </p:txBody>
      </p:sp>
    </p:spTree>
    <p:extLst>
      <p:ext uri="{BB962C8B-B14F-4D97-AF65-F5344CB8AC3E}">
        <p14:creationId xmlns:p14="http://schemas.microsoft.com/office/powerpoint/2010/main" val="29184683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How large should your steps be?</a:t>
            </a:r>
          </a:p>
          <a:p>
            <a:endParaRPr lang="en-US" dirty="0"/>
          </a:p>
          <a:p>
            <a:r>
              <a:rPr lang="en-US" dirty="0"/>
              <a:t>There are really two questions lurking here:</a:t>
            </a:r>
          </a:p>
          <a:p>
            <a:endParaRPr lang="en-US" dirty="0"/>
          </a:p>
          <a:p>
            <a:r>
              <a:rPr lang="en-US" dirty="0"/>
              <a:t>How much ground should each test cover?</a:t>
            </a:r>
          </a:p>
          <a:p>
            <a:endParaRPr lang="en-US" dirty="0"/>
          </a:p>
          <a:p>
            <a:r>
              <a:rPr lang="en-US" dirty="0"/>
              <a:t>How many intermediate stages should you go through as you refactor?</a:t>
            </a:r>
          </a:p>
          <a:p>
            <a:endParaRPr lang="en-US" dirty="0"/>
          </a:p>
          <a:p>
            <a:r>
              <a:rPr lang="en-US" dirty="0"/>
              <a:t>You could write the tests so they each encouraged the addition of a single line of logic and a handful of </a:t>
            </a:r>
            <a:r>
              <a:rPr lang="en-US" dirty="0" err="1"/>
              <a:t>refactorings</a:t>
            </a:r>
            <a:r>
              <a:rPr lang="en-US" dirty="0"/>
              <a:t>. You could write the tests so they each encouraged the addition of hundreds of lines of logic and hours of refactoring. Which should you do?</a:t>
            </a:r>
          </a:p>
          <a:p>
            <a:endParaRPr lang="en-US" dirty="0"/>
          </a:p>
          <a:p>
            <a:r>
              <a:rPr lang="en-US" dirty="0"/>
              <a:t>Part of the answer is that you should be able to do either. The tendency of Test-Driven Developers over time is clear, though—smaller steps. However, folks are experimenting with driving development from application-level tests, either alone or in conjunction with the programmer-level tests we've been writing.</a:t>
            </a:r>
          </a:p>
          <a:p>
            <a:endParaRPr lang="en-US" dirty="0"/>
          </a:p>
          <a:p>
            <a:r>
              <a:rPr lang="en-US" dirty="0"/>
              <a:t>At first when you refactor, you should be prepared to take lots of little tiny steps. Manual refactoring is prone to error, and the more errors you make and only catch later, the less likely you are to refactor. Once you've done a refactoring 20 times by hand in little tiny steps, experiment with leaving out some of the steps.</a:t>
            </a:r>
          </a:p>
          <a:p>
            <a:endParaRPr lang="en-US" dirty="0"/>
          </a:p>
          <a:p>
            <a:r>
              <a:rPr lang="en-US" dirty="0"/>
              <a:t>Automated refactoring accelerates refactoring enormously. What would have taken you 20 manual steps now becomes a single menu item. An order of magnitude change in quantity generally constitutes a change in quality, and this is true of automated refactoring. When you know you have the support of an excellent tool, you become much more aggressive in your </a:t>
            </a:r>
            <a:r>
              <a:rPr lang="en-US" dirty="0" err="1"/>
              <a:t>refactorings</a:t>
            </a:r>
            <a:r>
              <a:rPr lang="en-US" dirty="0"/>
              <a:t>, trying many more experiments to see how the code wants to be structured.</a:t>
            </a:r>
          </a:p>
          <a:p>
            <a:endParaRPr lang="en-US" dirty="0"/>
          </a:p>
          <a:p>
            <a:r>
              <a:rPr lang="en-US" dirty="0"/>
              <a:t>The Refactoring Browser for Smalltalk is as I write still the best refactoring tool available. Java refactoring support is appearing in many Java IDEs, and refactoring support is sure to spread quickly to other languages and environments.</a:t>
            </a:r>
          </a:p>
        </p:txBody>
      </p:sp>
      <p:sp>
        <p:nvSpPr>
          <p:cNvPr id="4" name="Slide Number Placeholder 3"/>
          <p:cNvSpPr>
            <a:spLocks noGrp="1"/>
          </p:cNvSpPr>
          <p:nvPr>
            <p:ph type="sldNum" sz="quarter" idx="10"/>
          </p:nvPr>
        </p:nvSpPr>
        <p:spPr/>
        <p:txBody>
          <a:bodyPr/>
          <a:lstStyle/>
          <a:p>
            <a:fld id="{F66C4C5A-655F-4C9D-B92A-07E1070CBF6B}" type="slidenum">
              <a:rPr lang="en-GB" smtClean="0"/>
              <a:pPr/>
              <a:t>70</a:t>
            </a:fld>
            <a:endParaRPr lang="en-GB"/>
          </a:p>
        </p:txBody>
      </p:sp>
    </p:spTree>
    <p:extLst>
      <p:ext uri="{BB962C8B-B14F-4D97-AF65-F5344CB8AC3E}">
        <p14:creationId xmlns:p14="http://schemas.microsoft.com/office/powerpoint/2010/main" val="168769066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71</a:t>
            </a:fld>
            <a:endParaRPr lang="en-US"/>
          </a:p>
        </p:txBody>
      </p:sp>
    </p:spTree>
    <p:extLst>
      <p:ext uri="{BB962C8B-B14F-4D97-AF65-F5344CB8AC3E}">
        <p14:creationId xmlns:p14="http://schemas.microsoft.com/office/powerpoint/2010/main" val="27152451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72</a:t>
            </a:fld>
            <a:endParaRPr lang="en-US"/>
          </a:p>
        </p:txBody>
      </p:sp>
    </p:spTree>
    <p:extLst>
      <p:ext uri="{BB962C8B-B14F-4D97-AF65-F5344CB8AC3E}">
        <p14:creationId xmlns:p14="http://schemas.microsoft.com/office/powerpoint/2010/main" val="139538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Movements began to appear that were ‘agile’ yet rejected TDD. Why are they betraying the movement?</a:t>
            </a:r>
          </a:p>
        </p:txBody>
      </p:sp>
      <p:sp>
        <p:nvSpPr>
          <p:cNvPr id="4" name="Slide Number Placeholder 3"/>
          <p:cNvSpPr>
            <a:spLocks noGrp="1"/>
          </p:cNvSpPr>
          <p:nvPr>
            <p:ph type="sldNum" sz="quarter" idx="5"/>
          </p:nvPr>
        </p:nvSpPr>
        <p:spPr/>
        <p:txBody>
          <a:bodyPr/>
          <a:lstStyle/>
          <a:p>
            <a:fld id="{8D454BB1-5AB5-DF45-A819-95464E74CBE3}" type="slidenum">
              <a:rPr lang="en-US" smtClean="0"/>
              <a:t>9</a:t>
            </a:fld>
            <a:endParaRPr lang="en-US"/>
          </a:p>
        </p:txBody>
      </p:sp>
    </p:spTree>
    <p:extLst>
      <p:ext uri="{BB962C8B-B14F-4D97-AF65-F5344CB8AC3E}">
        <p14:creationId xmlns:p14="http://schemas.microsoft.com/office/powerpoint/2010/main" val="203528487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73</a:t>
            </a:fld>
            <a:endParaRPr lang="en-US"/>
          </a:p>
        </p:txBody>
      </p:sp>
    </p:spTree>
    <p:extLst>
      <p:ext uri="{BB962C8B-B14F-4D97-AF65-F5344CB8AC3E}">
        <p14:creationId xmlns:p14="http://schemas.microsoft.com/office/powerpoint/2010/main" val="346854193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76</a:t>
            </a:fld>
            <a:endParaRPr lang="en-US"/>
          </a:p>
        </p:txBody>
      </p:sp>
    </p:spTree>
    <p:extLst>
      <p:ext uri="{BB962C8B-B14F-4D97-AF65-F5344CB8AC3E}">
        <p14:creationId xmlns:p14="http://schemas.microsoft.com/office/powerpoint/2010/main" val="11389318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77</a:t>
            </a:fld>
            <a:endParaRPr lang="en-US"/>
          </a:p>
        </p:txBody>
      </p:sp>
    </p:spTree>
    <p:extLst>
      <p:ext uri="{BB962C8B-B14F-4D97-AF65-F5344CB8AC3E}">
        <p14:creationId xmlns:p14="http://schemas.microsoft.com/office/powerpoint/2010/main" val="5812269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78</a:t>
            </a:fld>
            <a:endParaRPr lang="en-US"/>
          </a:p>
        </p:txBody>
      </p:sp>
    </p:spTree>
    <p:extLst>
      <p:ext uri="{BB962C8B-B14F-4D97-AF65-F5344CB8AC3E}">
        <p14:creationId xmlns:p14="http://schemas.microsoft.com/office/powerpoint/2010/main" val="370398421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79</a:t>
            </a:fld>
            <a:endParaRPr lang="en-US"/>
          </a:p>
        </p:txBody>
      </p:sp>
    </p:spTree>
    <p:extLst>
      <p:ext uri="{BB962C8B-B14F-4D97-AF65-F5344CB8AC3E}">
        <p14:creationId xmlns:p14="http://schemas.microsoft.com/office/powerpoint/2010/main" val="339376157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80</a:t>
            </a:fld>
            <a:endParaRPr lang="en-US"/>
          </a:p>
        </p:txBody>
      </p:sp>
    </p:spTree>
    <p:extLst>
      <p:ext uri="{BB962C8B-B14F-4D97-AF65-F5344CB8AC3E}">
        <p14:creationId xmlns:p14="http://schemas.microsoft.com/office/powerpoint/2010/main" val="310955014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81</a:t>
            </a:fld>
            <a:endParaRPr lang="en-US"/>
          </a:p>
        </p:txBody>
      </p:sp>
    </p:spTree>
    <p:extLst>
      <p:ext uri="{BB962C8B-B14F-4D97-AF65-F5344CB8AC3E}">
        <p14:creationId xmlns:p14="http://schemas.microsoft.com/office/powerpoint/2010/main" val="353232354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83</a:t>
            </a:fld>
            <a:endParaRPr lang="en-US"/>
          </a:p>
        </p:txBody>
      </p:sp>
    </p:spTree>
    <p:extLst>
      <p:ext uri="{BB962C8B-B14F-4D97-AF65-F5344CB8AC3E}">
        <p14:creationId xmlns:p14="http://schemas.microsoft.com/office/powerpoint/2010/main" val="65787410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85</a:t>
            </a:fld>
            <a:endParaRPr lang="en-US"/>
          </a:p>
        </p:txBody>
      </p:sp>
    </p:spTree>
    <p:extLst>
      <p:ext uri="{BB962C8B-B14F-4D97-AF65-F5344CB8AC3E}">
        <p14:creationId xmlns:p14="http://schemas.microsoft.com/office/powerpoint/2010/main" val="257352788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86</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seen as a burden now, we sat around as ’clean;’ engineers wondering why the business did not get what we were doing to reduce rework and cost-of-ownership. We were smug that they would regret it.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a:t>
            </a:fld>
            <a:endParaRPr lang="en-US"/>
          </a:p>
        </p:txBody>
      </p:sp>
    </p:spTree>
    <p:extLst>
      <p:ext uri="{BB962C8B-B14F-4D97-AF65-F5344CB8AC3E}">
        <p14:creationId xmlns:p14="http://schemas.microsoft.com/office/powerpoint/2010/main" val="296494399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87</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88</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89</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91</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92</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93</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94</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95</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96</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97</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understand, drown in setup code, intent is unclear even 6 months later on our code</a:t>
            </a:r>
          </a:p>
        </p:txBody>
      </p:sp>
      <p:sp>
        <p:nvSpPr>
          <p:cNvPr id="4" name="Slide Number Placeholder 3"/>
          <p:cNvSpPr>
            <a:spLocks noGrp="1"/>
          </p:cNvSpPr>
          <p:nvPr>
            <p:ph type="sldNum" sz="quarter" idx="5"/>
          </p:nvPr>
        </p:nvSpPr>
        <p:spPr/>
        <p:txBody>
          <a:bodyPr/>
          <a:lstStyle/>
          <a:p>
            <a:fld id="{8D454BB1-5AB5-DF45-A819-95464E74CBE3}" type="slidenum">
              <a:rPr lang="en-US" smtClean="0"/>
              <a:t>11</a:t>
            </a:fld>
            <a:endParaRPr lang="en-US"/>
          </a:p>
        </p:txBody>
      </p:sp>
    </p:spTree>
    <p:extLst>
      <p:ext uri="{BB962C8B-B14F-4D97-AF65-F5344CB8AC3E}">
        <p14:creationId xmlns:p14="http://schemas.microsoft.com/office/powerpoint/2010/main" val="136487450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98</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99</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100</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feedback during development using an OODA Loop. The feedback helps us ‘observe’ our current position, look around and see what the next thing we need to do is, choose it, and then act, then get feedback.</a:t>
            </a:r>
          </a:p>
          <a:p>
            <a:endParaRPr lang="en-US" dirty="0"/>
          </a:p>
          <a:p>
            <a:r>
              <a:rPr lang="en-US" dirty="0"/>
              <a:t>Short feedback loops help us move faster. A parser tells us our code is wrong in the IDE before we compile. The compiler tells us it cannot turn it into software. Developer tests tell us if we are moving toward the requirement. Automated tests keep us working. Deployment tells us if we can make the software available. Runs tells us if someone can use it, monitoring about what happens when it is used, and customer feedback about whether it works.</a:t>
            </a:r>
          </a:p>
          <a:p>
            <a:endParaRPr lang="en-US" dirty="0"/>
          </a:p>
          <a:p>
            <a:r>
              <a:rPr lang="en-US" dirty="0"/>
              <a:t>Quick feedback helps us be more productive – agile is mainly about shortening how long this cycle 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101</a:t>
            </a:fld>
            <a:endParaRPr lang="en-US"/>
          </a:p>
        </p:txBody>
      </p:sp>
    </p:spTree>
    <p:extLst>
      <p:ext uri="{BB962C8B-B14F-4D97-AF65-F5344CB8AC3E}">
        <p14:creationId xmlns:p14="http://schemas.microsoft.com/office/powerpoint/2010/main" val="6088964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then arises – if something is too slow to get feedback for, in that step?</a:t>
            </a:r>
          </a:p>
          <a:p>
            <a:endParaRPr lang="en-US" dirty="0"/>
          </a:p>
          <a:p>
            <a:r>
              <a:rPr lang="en-US" dirty="0"/>
              <a:t>TDD is done in short steps, that we can measure in minutes of development time, and with tests that run in seconds. If something takes a long time to test this way, it may not be a good candidate for TDD</a:t>
            </a:r>
          </a:p>
          <a:p>
            <a:endParaRPr lang="en-US" dirty="0"/>
          </a:p>
          <a:p>
            <a:r>
              <a:rPr lang="en-US" dirty="0"/>
              <a:t>Code that exercises a Db that must be setup before each test and torn down. Code that must interact with the network will be slow. Code that interacts with the file system.</a:t>
            </a:r>
          </a:p>
          <a:p>
            <a:endParaRPr lang="en-US" dirty="0"/>
          </a:p>
          <a:p>
            <a:r>
              <a:rPr lang="en-US" dirty="0"/>
              <a:t>In this case we may well want to use a test double for TDD, and automated testing (i.e. not test first around our code that proves that the concrete implementation continues to work0.</a:t>
            </a:r>
          </a:p>
          <a:p>
            <a:endParaRPr lang="en-US" dirty="0"/>
          </a:p>
          <a:p>
            <a:r>
              <a:rPr lang="en-US" dirty="0"/>
              <a:t>But beware that our investment here, with a good CD approach, might be slower to write those tests and run them (such as UI) than to deploy monitor and rollback.</a:t>
            </a:r>
          </a:p>
          <a:p>
            <a:endParaRPr lang="en-US" dirty="0"/>
          </a:p>
          <a:p>
            <a:r>
              <a:rPr lang="en-US" dirty="0"/>
              <a:t>What gives us the fastest and most complete feedback?</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102</a:t>
            </a:fld>
            <a:endParaRPr lang="en-US"/>
          </a:p>
        </p:txBody>
      </p:sp>
    </p:spTree>
    <p:extLst>
      <p:ext uri="{BB962C8B-B14F-4D97-AF65-F5344CB8AC3E}">
        <p14:creationId xmlns:p14="http://schemas.microsoft.com/office/powerpoint/2010/main" val="2459716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gives binary feedback. Red/Green does this pass or not. That is the clearest form of feedback. Other forms of feedback take time to understand, so are slower.</a:t>
            </a:r>
          </a:p>
        </p:txBody>
      </p:sp>
      <p:sp>
        <p:nvSpPr>
          <p:cNvPr id="4" name="Slide Number Placeholder 3"/>
          <p:cNvSpPr>
            <a:spLocks noGrp="1"/>
          </p:cNvSpPr>
          <p:nvPr>
            <p:ph type="sldNum" sz="quarter" idx="5"/>
          </p:nvPr>
        </p:nvSpPr>
        <p:spPr/>
        <p:txBody>
          <a:bodyPr/>
          <a:lstStyle/>
          <a:p>
            <a:fld id="{8D454BB1-5AB5-DF45-A819-95464E74CBE3}" type="slidenum">
              <a:rPr lang="en-US" smtClean="0"/>
              <a:t>103</a:t>
            </a:fld>
            <a:endParaRPr lang="en-US"/>
          </a:p>
        </p:txBody>
      </p:sp>
    </p:spTree>
    <p:extLst>
      <p:ext uri="{BB962C8B-B14F-4D97-AF65-F5344CB8AC3E}">
        <p14:creationId xmlns:p14="http://schemas.microsoft.com/office/powerpoint/2010/main" val="326743205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104</a:t>
            </a:fld>
            <a:endParaRPr lang="en-US"/>
          </a:p>
        </p:txBody>
      </p:sp>
    </p:spTree>
    <p:extLst>
      <p:ext uri="{BB962C8B-B14F-4D97-AF65-F5344CB8AC3E}">
        <p14:creationId xmlns:p14="http://schemas.microsoft.com/office/powerpoint/2010/main" val="38959585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105</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107</a:t>
            </a:fld>
            <a:endParaRPr lang="en-US"/>
          </a:p>
        </p:txBody>
      </p:sp>
    </p:spTree>
    <p:extLst>
      <p:ext uri="{BB962C8B-B14F-4D97-AF65-F5344CB8AC3E}">
        <p14:creationId xmlns:p14="http://schemas.microsoft.com/office/powerpoint/2010/main" val="89368175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108</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406118721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109</a:t>
            </a:fld>
            <a:endParaRPr lang="en-GB"/>
          </a:p>
        </p:txBody>
      </p:sp>
    </p:spTree>
    <p:extLst>
      <p:ext uri="{BB962C8B-B14F-4D97-AF65-F5344CB8AC3E}">
        <p14:creationId xmlns:p14="http://schemas.microsoft.com/office/powerpoint/2010/main" val="254476737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Pyramid</a:t>
            </a:r>
          </a:p>
        </p:txBody>
      </p:sp>
      <p:sp>
        <p:nvSpPr>
          <p:cNvPr id="4" name="Slide Number Placeholder 3"/>
          <p:cNvSpPr>
            <a:spLocks noGrp="1"/>
          </p:cNvSpPr>
          <p:nvPr>
            <p:ph type="sldNum" sz="quarter" idx="5"/>
          </p:nvPr>
        </p:nvSpPr>
        <p:spPr/>
        <p:txBody>
          <a:bodyPr/>
          <a:lstStyle/>
          <a:p>
            <a:fld id="{8D454BB1-5AB5-DF45-A819-95464E74CBE3}" type="slidenum">
              <a:rPr lang="en-US" smtClean="0"/>
              <a:t>110</a:t>
            </a:fld>
            <a:endParaRPr lang="en-US"/>
          </a:p>
        </p:txBody>
      </p:sp>
    </p:spTree>
    <p:extLst>
      <p:ext uri="{BB962C8B-B14F-4D97-AF65-F5344CB8AC3E}">
        <p14:creationId xmlns:p14="http://schemas.microsoft.com/office/powerpoint/2010/main" val="1737781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113</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115</a:t>
            </a:fld>
            <a:endParaRPr lang="en-US"/>
          </a:p>
        </p:txBody>
      </p:sp>
    </p:spTree>
    <p:extLst>
      <p:ext uri="{BB962C8B-B14F-4D97-AF65-F5344CB8AC3E}">
        <p14:creationId xmlns:p14="http://schemas.microsoft.com/office/powerpoint/2010/main" val="197002307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book uses 99 bottles of beer to teach you about TDD and refactoring. It is an excellent book on how to use TDD to avoid over-design and clear approaches to refactoring.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116</a:t>
            </a:fld>
            <a:endParaRPr lang="en-US"/>
          </a:p>
        </p:txBody>
      </p:sp>
    </p:spTree>
    <p:extLst>
      <p:ext uri="{BB962C8B-B14F-4D97-AF65-F5344CB8AC3E}">
        <p14:creationId xmlns:p14="http://schemas.microsoft.com/office/powerpoint/2010/main" val="163724175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We refactor implementation details, not the public</a:t>
            </a:r>
            <a:r>
              <a:rPr lang="en-US" baseline="0" dirty="0"/>
              <a:t> interface, because the latter is not ‘safe’</a:t>
            </a:r>
          </a:p>
          <a:p>
            <a:endParaRPr lang="en-US" baseline="0" dirty="0"/>
          </a:p>
          <a:p>
            <a:r>
              <a:rPr lang="en-US" baseline="0" dirty="0"/>
              <a:t>** Dev Express refactoring tools originally didn’t allow you to refactor public methods on public classes, because they were ‘unsafe’. Later they let you choose an ‘unsafe refactoring’ where you assumed that your solution contained all the code that consumed that API, so that operations like renaming could go ahead.</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117</a:t>
            </a:fld>
            <a:endParaRPr lang="en-GB"/>
          </a:p>
        </p:txBody>
      </p:sp>
    </p:spTree>
    <p:extLst>
      <p:ext uri="{BB962C8B-B14F-4D97-AF65-F5344CB8AC3E}">
        <p14:creationId xmlns:p14="http://schemas.microsoft.com/office/powerpoint/2010/main" val="317785689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 </a:t>
            </a:r>
            <a:r>
              <a:rPr lang="en-US" dirty="0" err="1"/>
              <a:t>Kerievsky</a:t>
            </a:r>
            <a:r>
              <a:rPr lang="en-US" dirty="0"/>
              <a:t>  identified patterns as guidance for how we refactor. </a:t>
            </a:r>
          </a:p>
          <a:p>
            <a:endParaRPr lang="en-US" dirty="0"/>
          </a:p>
          <a:p>
            <a:r>
              <a:rPr lang="en-US" dirty="0"/>
              <a:t>We don’t try to implement patterns in the SUT – the test focuses on requirements and is likely aimed at defining a contract.</a:t>
            </a:r>
          </a:p>
          <a:p>
            <a:r>
              <a:rPr lang="en-US" dirty="0"/>
              <a:t>We implement patterns as improvements to the code in the refactoring step.</a:t>
            </a:r>
          </a:p>
          <a:p>
            <a:endParaRPr lang="en-US" dirty="0"/>
          </a:p>
          <a:p>
            <a:r>
              <a:rPr lang="en-US" dirty="0"/>
              <a:t>This prevents folks becoming ‘pattern happy’. Patterns emerge as the solutions to refactoring sinful code into clean code.</a:t>
            </a:r>
          </a:p>
          <a:p>
            <a:r>
              <a:rPr lang="en-US" dirty="0"/>
              <a:t>What would Jesus do? He’d sin then ask the god of patterns for forgiveness.</a:t>
            </a:r>
            <a:endParaRPr lang="en-GB"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118</a:t>
            </a:fld>
            <a:endParaRPr lang="en-GB"/>
          </a:p>
        </p:txBody>
      </p:sp>
    </p:spTree>
    <p:extLst>
      <p:ext uri="{BB962C8B-B14F-4D97-AF65-F5344CB8AC3E}">
        <p14:creationId xmlns:p14="http://schemas.microsoft.com/office/powerpoint/2010/main" val="21102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11/13/20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11/13/20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customXml" Target="../ink/ink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95.xml"/><Relationship Id="rId1" Type="http://schemas.openxmlformats.org/officeDocument/2006/relationships/slideLayout" Target="../slideLayouts/slideLayout8.xml"/></Relationships>
</file>

<file path=ppt/slides/_rels/slide118.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96.xml"/><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hyperlink" Target="https://youtu.be/E8kUJL04ELA?start=65&amp;end=22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3.xml"/><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 Rediscovered</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The Fallacies and Principles of Effective TDD</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916833"/>
            <a:ext cx="7704856" cy="954107"/>
          </a:xfrm>
          <a:prstGeom prst="rect">
            <a:avLst/>
          </a:prstGeom>
        </p:spPr>
        <p:txBody>
          <a:bodyPr wrap="square">
            <a:spAutoFit/>
          </a:bodyPr>
          <a:lstStyle/>
          <a:p>
            <a:pPr algn="ctr"/>
            <a:r>
              <a:rPr lang="en-US" sz="2800" dirty="0"/>
              <a:t>Why is the ‘duct tape programmer’ winning?</a:t>
            </a:r>
          </a:p>
          <a:p>
            <a:pPr algn="ctr"/>
            <a:r>
              <a:rPr lang="en-US" sz="2800" dirty="0"/>
              <a:t>	</a:t>
            </a:r>
          </a:p>
        </p:txBody>
      </p:sp>
      <p:sp>
        <p:nvSpPr>
          <p:cNvPr id="3" name="Rectangle 2"/>
          <p:cNvSpPr/>
          <p:nvPr/>
        </p:nvSpPr>
        <p:spPr>
          <a:xfrm>
            <a:off x="2313112" y="3356993"/>
            <a:ext cx="7848872" cy="954107"/>
          </a:xfrm>
          <a:prstGeom prst="rect">
            <a:avLst/>
          </a:prstGeom>
        </p:spPr>
        <p:txBody>
          <a:bodyPr wrap="square">
            <a:spAutoFit/>
          </a:bodyPr>
          <a:lstStyle/>
          <a:p>
            <a:pPr algn="ctr"/>
            <a:r>
              <a:rPr lang="en-US" sz="2800"/>
              <a:t>They deliver functionality to customers faster, and quickly abandon tests as ‘slowing them down’</a:t>
            </a:r>
            <a:endParaRPr lang="en-US" sz="2800" dirty="0"/>
          </a:p>
        </p:txBody>
      </p:sp>
    </p:spTree>
    <p:extLst>
      <p:ext uri="{BB962C8B-B14F-4D97-AF65-F5344CB8AC3E}">
        <p14:creationId xmlns:p14="http://schemas.microsoft.com/office/powerpoint/2010/main" val="388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E63F9-ABE4-7944-B524-5AF304568197}"/>
              </a:ext>
            </a:extLst>
          </p:cNvPr>
          <p:cNvPicPr>
            <a:picLocks noChangeAspect="1"/>
          </p:cNvPicPr>
          <p:nvPr/>
        </p:nvPicPr>
        <p:blipFill>
          <a:blip r:embed="rId3"/>
          <a:stretch>
            <a:fillRect/>
          </a:stretch>
        </p:blipFill>
        <p:spPr>
          <a:xfrm>
            <a:off x="3117954" y="425609"/>
            <a:ext cx="5651292" cy="5699388"/>
          </a:xfrm>
          <a:prstGeom prst="rect">
            <a:avLst/>
          </a:prstGeom>
        </p:spPr>
      </p:pic>
    </p:spTree>
    <p:extLst>
      <p:ext uri="{BB962C8B-B14F-4D97-AF65-F5344CB8AC3E}">
        <p14:creationId xmlns:p14="http://schemas.microsoft.com/office/powerpoint/2010/main" val="220632144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5C0AC-1934-0E42-B664-1599062389A8}"/>
              </a:ext>
            </a:extLst>
          </p:cNvPr>
          <p:cNvPicPr>
            <a:picLocks noChangeAspect="1"/>
          </p:cNvPicPr>
          <p:nvPr/>
        </p:nvPicPr>
        <p:blipFill>
          <a:blip r:embed="rId3"/>
          <a:stretch>
            <a:fillRect/>
          </a:stretch>
        </p:blipFill>
        <p:spPr>
          <a:xfrm>
            <a:off x="3447737" y="780737"/>
            <a:ext cx="4886793" cy="4886793"/>
          </a:xfrm>
          <a:prstGeom prst="rect">
            <a:avLst/>
          </a:prstGeom>
        </p:spPr>
      </p:pic>
    </p:spTree>
    <p:extLst>
      <p:ext uri="{BB962C8B-B14F-4D97-AF65-F5344CB8AC3E}">
        <p14:creationId xmlns:p14="http://schemas.microsoft.com/office/powerpoint/2010/main" val="8540077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F6B17-1D85-9A4F-9717-B9B44AAC249D}"/>
              </a:ext>
            </a:extLst>
          </p:cNvPr>
          <p:cNvPicPr>
            <a:picLocks noChangeAspect="1"/>
          </p:cNvPicPr>
          <p:nvPr/>
        </p:nvPicPr>
        <p:blipFill>
          <a:blip r:embed="rId3"/>
          <a:stretch>
            <a:fillRect/>
          </a:stretch>
        </p:blipFill>
        <p:spPr>
          <a:xfrm>
            <a:off x="3589840" y="2338820"/>
            <a:ext cx="5012320" cy="218035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BE1A85C-1C3C-0448-89F3-BF1E241A2909}"/>
                  </a:ext>
                </a:extLst>
              </p14:cNvPr>
              <p14:cNvContentPartPr/>
              <p14:nvPr/>
            </p14:nvContentPartPr>
            <p14:xfrm>
              <a:off x="7038665" y="2267062"/>
              <a:ext cx="1310400" cy="1552680"/>
            </p14:xfrm>
          </p:contentPart>
        </mc:Choice>
        <mc:Fallback xmlns="">
          <p:pic>
            <p:nvPicPr>
              <p:cNvPr id="4" name="Ink 3">
                <a:extLst>
                  <a:ext uri="{FF2B5EF4-FFF2-40B4-BE49-F238E27FC236}">
                    <a16:creationId xmlns:a16="http://schemas.microsoft.com/office/drawing/2014/main" id="{1BE1A85C-1C3C-0448-89F3-BF1E241A2909}"/>
                  </a:ext>
                </a:extLst>
              </p:cNvPr>
              <p:cNvPicPr/>
              <p:nvPr/>
            </p:nvPicPr>
            <p:blipFill>
              <a:blip r:embed="rId5"/>
              <a:stretch>
                <a:fillRect/>
              </a:stretch>
            </p:blipFill>
            <p:spPr>
              <a:xfrm>
                <a:off x="7029665" y="2258422"/>
                <a:ext cx="1328040" cy="1570320"/>
              </a:xfrm>
              <a:prstGeom prst="rect">
                <a:avLst/>
              </a:prstGeom>
            </p:spPr>
          </p:pic>
        </mc:Fallback>
      </mc:AlternateContent>
    </p:spTree>
    <p:extLst>
      <p:ext uri="{BB962C8B-B14F-4D97-AF65-F5344CB8AC3E}">
        <p14:creationId xmlns:p14="http://schemas.microsoft.com/office/powerpoint/2010/main" val="34960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621361" y="1499183"/>
            <a:ext cx="8505933" cy="523220"/>
          </a:xfrm>
          <a:prstGeom prst="rect">
            <a:avLst/>
          </a:prstGeom>
          <a:noFill/>
        </p:spPr>
        <p:txBody>
          <a:bodyPr wrap="square" rtlCol="0">
            <a:spAutoFit/>
          </a:bodyPr>
          <a:lstStyle/>
          <a:p>
            <a:pPr algn="ctr"/>
            <a:r>
              <a:rPr lang="en-US" sz="2800" dirty="0"/>
              <a:t>TDD is for fast binary feedback.</a:t>
            </a:r>
          </a:p>
        </p:txBody>
      </p:sp>
      <p:sp>
        <p:nvSpPr>
          <p:cNvPr id="3" name="TextBox 2">
            <a:extLst>
              <a:ext uri="{FF2B5EF4-FFF2-40B4-BE49-F238E27FC236}">
                <a16:creationId xmlns:a16="http://schemas.microsoft.com/office/drawing/2014/main" id="{1702D694-4FE7-E341-B290-8B9397B0504F}"/>
              </a:ext>
            </a:extLst>
          </p:cNvPr>
          <p:cNvSpPr txBox="1"/>
          <p:nvPr/>
        </p:nvSpPr>
        <p:spPr>
          <a:xfrm>
            <a:off x="1898452" y="2538274"/>
            <a:ext cx="8505933" cy="523220"/>
          </a:xfrm>
          <a:prstGeom prst="rect">
            <a:avLst/>
          </a:prstGeom>
          <a:noFill/>
        </p:spPr>
        <p:txBody>
          <a:bodyPr wrap="square" rtlCol="0">
            <a:spAutoFit/>
          </a:bodyPr>
          <a:lstStyle/>
          <a:p>
            <a:pPr algn="ctr"/>
            <a:r>
              <a:rPr lang="en-US" sz="2800" dirty="0"/>
              <a:t>It works best where we can develop in short cycles.</a:t>
            </a:r>
          </a:p>
        </p:txBody>
      </p:sp>
      <p:sp>
        <p:nvSpPr>
          <p:cNvPr id="4" name="TextBox 3">
            <a:extLst>
              <a:ext uri="{FF2B5EF4-FFF2-40B4-BE49-F238E27FC236}">
                <a16:creationId xmlns:a16="http://schemas.microsoft.com/office/drawing/2014/main" id="{0A2611D6-3D6D-D54B-9DC1-A7D1CA4F7E53}"/>
              </a:ext>
            </a:extLst>
          </p:cNvPr>
          <p:cNvSpPr txBox="1"/>
          <p:nvPr/>
        </p:nvSpPr>
        <p:spPr>
          <a:xfrm>
            <a:off x="1226317" y="3577365"/>
            <a:ext cx="9850202" cy="523220"/>
          </a:xfrm>
          <a:prstGeom prst="rect">
            <a:avLst/>
          </a:prstGeom>
          <a:noFill/>
        </p:spPr>
        <p:txBody>
          <a:bodyPr wrap="square" rtlCol="0">
            <a:spAutoFit/>
          </a:bodyPr>
          <a:lstStyle/>
          <a:p>
            <a:pPr algn="ctr"/>
            <a:r>
              <a:rPr lang="en-US" sz="2800" dirty="0"/>
              <a:t>If the feedback is not quick, consider another method to confirm</a:t>
            </a:r>
          </a:p>
        </p:txBody>
      </p:sp>
      <p:sp>
        <p:nvSpPr>
          <p:cNvPr id="5" name="TextBox 4">
            <a:extLst>
              <a:ext uri="{FF2B5EF4-FFF2-40B4-BE49-F238E27FC236}">
                <a16:creationId xmlns:a16="http://schemas.microsoft.com/office/drawing/2014/main" id="{111F5721-14C3-BB4C-948A-E9E3B0AD933E}"/>
              </a:ext>
            </a:extLst>
          </p:cNvPr>
          <p:cNvSpPr txBox="1"/>
          <p:nvPr/>
        </p:nvSpPr>
        <p:spPr>
          <a:xfrm>
            <a:off x="1226317" y="4354846"/>
            <a:ext cx="9850202" cy="523220"/>
          </a:xfrm>
          <a:prstGeom prst="rect">
            <a:avLst/>
          </a:prstGeom>
          <a:noFill/>
        </p:spPr>
        <p:txBody>
          <a:bodyPr wrap="square" rtlCol="0">
            <a:spAutoFit/>
          </a:bodyPr>
          <a:lstStyle/>
          <a:p>
            <a:pPr algn="ctr"/>
            <a:r>
              <a:rPr lang="en-US" sz="2800" dirty="0"/>
              <a:t>This is where we use a test double</a:t>
            </a:r>
          </a:p>
        </p:txBody>
      </p:sp>
    </p:spTree>
    <p:extLst>
      <p:ext uri="{BB962C8B-B14F-4D97-AF65-F5344CB8AC3E}">
        <p14:creationId xmlns:p14="http://schemas.microsoft.com/office/powerpoint/2010/main" val="31008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First, Last and Everything</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65964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48726069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TDD is sufficient</a:t>
            </a:r>
          </a:p>
        </p:txBody>
      </p:sp>
    </p:spTree>
    <p:extLst>
      <p:ext uri="{BB962C8B-B14F-4D97-AF65-F5344CB8AC3E}">
        <p14:creationId xmlns:p14="http://schemas.microsoft.com/office/powerpoint/2010/main" val="244800325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880773" y="0"/>
            <a:ext cx="10430453" cy="6858000"/>
          </a:xfrm>
          <a:prstGeom prst="rect">
            <a:avLst/>
          </a:prstGeom>
        </p:spPr>
      </p:pic>
    </p:spTree>
    <p:extLst>
      <p:ext uri="{BB962C8B-B14F-4D97-AF65-F5344CB8AC3E}">
        <p14:creationId xmlns:p14="http://schemas.microsoft.com/office/powerpoint/2010/main" val="3692658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2044005"/>
            <a:ext cx="7920880" cy="1384995"/>
          </a:xfrm>
          <a:prstGeom prst="rect">
            <a:avLst/>
          </a:prstGeom>
        </p:spPr>
        <p:txBody>
          <a:bodyPr wrap="square">
            <a:spAutoFit/>
          </a:bodyPr>
          <a:lstStyle/>
          <a:p>
            <a:pPr algn="ctr"/>
            <a:r>
              <a:rPr lang="en-US" sz="2800" dirty="0"/>
              <a:t>When we return to our tests – because they are broken it is often difficult to understand their intent</a:t>
            </a:r>
          </a:p>
          <a:p>
            <a:pPr algn="ctr"/>
            <a:r>
              <a:rPr lang="en-US" sz="2800" dirty="0"/>
              <a:t>	</a:t>
            </a:r>
          </a:p>
        </p:txBody>
      </p:sp>
      <p:sp>
        <p:nvSpPr>
          <p:cNvPr id="3" name="Rectangle 2"/>
          <p:cNvSpPr/>
          <p:nvPr/>
        </p:nvSpPr>
        <p:spPr>
          <a:xfrm>
            <a:off x="2423592" y="3789041"/>
            <a:ext cx="7632848" cy="954107"/>
          </a:xfrm>
          <a:prstGeom prst="rect">
            <a:avLst/>
          </a:prstGeom>
        </p:spPr>
        <p:txBody>
          <a:bodyPr wrap="square">
            <a:spAutoFit/>
          </a:bodyPr>
          <a:lstStyle/>
          <a:p>
            <a:pPr algn="ctr"/>
            <a:r>
              <a:rPr lang="en-US" sz="2800" dirty="0"/>
              <a:t>Is it broken because the behavior has changed? Where is that behavior expressed?</a:t>
            </a:r>
          </a:p>
        </p:txBody>
      </p:sp>
    </p:spTree>
    <p:extLst>
      <p:ext uri="{BB962C8B-B14F-4D97-AF65-F5344CB8AC3E}">
        <p14:creationId xmlns:p14="http://schemas.microsoft.com/office/powerpoint/2010/main" val="38495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3560562" y="3167390"/>
            <a:ext cx="5070875" cy="523220"/>
          </a:xfrm>
          <a:prstGeom prst="rect">
            <a:avLst/>
          </a:prstGeom>
          <a:noFill/>
        </p:spPr>
        <p:txBody>
          <a:bodyPr wrap="none" rtlCol="0">
            <a:spAutoFit/>
          </a:bodyPr>
          <a:lstStyle/>
          <a:p>
            <a:r>
              <a:rPr lang="en-US" sz="2800" dirty="0"/>
              <a:t>Need to do other forms of testing</a:t>
            </a:r>
          </a:p>
        </p:txBody>
      </p:sp>
    </p:spTree>
    <p:extLst>
      <p:ext uri="{BB962C8B-B14F-4D97-AF65-F5344CB8AC3E}">
        <p14:creationId xmlns:p14="http://schemas.microsoft.com/office/powerpoint/2010/main" val="5407273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10959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behavior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2E-DBC3-1D40-A5FD-46C7A3A6928A}"/>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172052-4DB7-5B47-A0A1-B6FBE1CAD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42516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4845680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36F5FF-8D63-EB48-B5B0-1758516F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235" y="1187823"/>
            <a:ext cx="3902636" cy="504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290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740" y="468571"/>
            <a:ext cx="4680520" cy="5920858"/>
          </a:xfrm>
          <a:prstGeom prst="rect">
            <a:avLst/>
          </a:prstGeom>
        </p:spPr>
      </p:pic>
    </p:spTree>
    <p:extLst>
      <p:ext uri="{BB962C8B-B14F-4D97-AF65-F5344CB8AC3E}">
        <p14:creationId xmlns:p14="http://schemas.microsoft.com/office/powerpoint/2010/main" val="310373384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4737" y="481172"/>
            <a:ext cx="4320480" cy="5895655"/>
          </a:xfrm>
        </p:spPr>
      </p:pic>
    </p:spTree>
    <p:extLst>
      <p:ext uri="{BB962C8B-B14F-4D97-AF65-F5344CB8AC3E}">
        <p14:creationId xmlns:p14="http://schemas.microsoft.com/office/powerpoint/2010/main" val="419200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7992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5580" y="2330877"/>
            <a:ext cx="7560840" cy="954107"/>
          </a:xfrm>
          <a:prstGeom prst="rect">
            <a:avLst/>
          </a:prstGeom>
        </p:spPr>
        <p:txBody>
          <a:bodyPr wrap="square">
            <a:spAutoFit/>
          </a:bodyPr>
          <a:lstStyle/>
          <a:p>
            <a:pPr algn="ctr"/>
            <a:r>
              <a:rPr lang="en-US" sz="2800" dirty="0"/>
              <a:t>We have large ATDD suites written in Fit or Gherkin</a:t>
            </a:r>
          </a:p>
          <a:p>
            <a:pPr algn="ctr"/>
            <a:r>
              <a:rPr lang="en-US" sz="2800" dirty="0"/>
              <a:t>	</a:t>
            </a:r>
          </a:p>
        </p:txBody>
      </p:sp>
      <p:sp>
        <p:nvSpPr>
          <p:cNvPr id="3" name="Rectangle 2"/>
          <p:cNvSpPr/>
          <p:nvPr/>
        </p:nvSpPr>
        <p:spPr>
          <a:xfrm>
            <a:off x="3379713" y="3801616"/>
            <a:ext cx="5002267" cy="523220"/>
          </a:xfrm>
          <a:prstGeom prst="rect">
            <a:avLst/>
          </a:prstGeom>
        </p:spPr>
        <p:txBody>
          <a:bodyPr wrap="none">
            <a:spAutoFit/>
          </a:bodyPr>
          <a:lstStyle/>
          <a:p>
            <a:r>
              <a:rPr lang="en-US" sz="2800" dirty="0"/>
              <a:t>They spend much of their life red</a:t>
            </a:r>
          </a:p>
        </p:txBody>
      </p:sp>
    </p:spTree>
    <p:extLst>
      <p:ext uri="{BB962C8B-B14F-4D97-AF65-F5344CB8AC3E}">
        <p14:creationId xmlns:p14="http://schemas.microsoft.com/office/powerpoint/2010/main" val="163073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7608" y="2290210"/>
            <a:ext cx="7200800" cy="954107"/>
          </a:xfrm>
          <a:prstGeom prst="rect">
            <a:avLst/>
          </a:prstGeom>
        </p:spPr>
        <p:txBody>
          <a:bodyPr wrap="square">
            <a:spAutoFit/>
          </a:bodyPr>
          <a:lstStyle/>
          <a:p>
            <a:pPr algn="ctr"/>
            <a:r>
              <a:rPr lang="en-US" sz="2800" dirty="0"/>
              <a:t>Customers don’t engage with our ATDD suites</a:t>
            </a:r>
          </a:p>
          <a:p>
            <a:pPr algn="ctr"/>
            <a:r>
              <a:rPr lang="en-US" sz="2800" dirty="0"/>
              <a:t>	</a:t>
            </a:r>
          </a:p>
        </p:txBody>
      </p:sp>
      <p:sp>
        <p:nvSpPr>
          <p:cNvPr id="3" name="Rectangle 2"/>
          <p:cNvSpPr/>
          <p:nvPr/>
        </p:nvSpPr>
        <p:spPr>
          <a:xfrm>
            <a:off x="3810000" y="3613684"/>
            <a:ext cx="4572000" cy="954107"/>
          </a:xfrm>
          <a:prstGeom prst="rect">
            <a:avLst/>
          </a:prstGeom>
        </p:spPr>
        <p:txBody>
          <a:bodyPr>
            <a:spAutoFit/>
          </a:bodyPr>
          <a:lstStyle/>
          <a:p>
            <a:pPr algn="ctr"/>
            <a:r>
              <a:rPr lang="en-US" sz="2800" dirty="0"/>
              <a:t>And yet we spend a lot of time maintaining them</a:t>
            </a:r>
          </a:p>
        </p:txBody>
      </p:sp>
    </p:spTree>
    <p:extLst>
      <p:ext uri="{BB962C8B-B14F-4D97-AF65-F5344CB8AC3E}">
        <p14:creationId xmlns:p14="http://schemas.microsoft.com/office/powerpoint/2010/main" val="301642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74900"/>
            <a:ext cx="9144000" cy="2092476"/>
          </a:xfrm>
          <a:prstGeom prst="rect">
            <a:avLst/>
          </a:prstGeom>
        </p:spPr>
      </p:pic>
    </p:spTree>
    <p:extLst>
      <p:ext uri="{BB962C8B-B14F-4D97-AF65-F5344CB8AC3E}">
        <p14:creationId xmlns:p14="http://schemas.microsoft.com/office/powerpoint/2010/main" val="217060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374900"/>
            <a:ext cx="7607300" cy="2095500"/>
          </a:xfrm>
          <a:prstGeom prst="rect">
            <a:avLst/>
          </a:prstGeom>
        </p:spPr>
      </p:pic>
      <p:sp>
        <p:nvSpPr>
          <p:cNvPr id="3" name="TextBox 2"/>
          <p:cNvSpPr txBox="1"/>
          <p:nvPr/>
        </p:nvSpPr>
        <p:spPr>
          <a:xfrm>
            <a:off x="6960096" y="4797152"/>
            <a:ext cx="2808312" cy="369332"/>
          </a:xfrm>
          <a:prstGeom prst="rect">
            <a:avLst/>
          </a:prstGeom>
          <a:noFill/>
        </p:spPr>
        <p:txBody>
          <a:bodyPr wrap="square" rtlCol="0">
            <a:spAutoFit/>
          </a:bodyPr>
          <a:lstStyle/>
          <a:p>
            <a:pPr algn="r"/>
            <a:r>
              <a:rPr lang="en-US" dirty="0"/>
              <a:t>Kent Beck</a:t>
            </a:r>
          </a:p>
        </p:txBody>
      </p:sp>
    </p:spTree>
    <p:extLst>
      <p:ext uri="{BB962C8B-B14F-4D97-AF65-F5344CB8AC3E}">
        <p14:creationId xmlns:p14="http://schemas.microsoft.com/office/powerpoint/2010/main" val="214461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Developers Write Tests</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Unit Testing</a:t>
            </a:r>
          </a:p>
        </p:txBody>
      </p:sp>
    </p:spTree>
    <p:extLst>
      <p:ext uri="{BB962C8B-B14F-4D97-AF65-F5344CB8AC3E}">
        <p14:creationId xmlns:p14="http://schemas.microsoft.com/office/powerpoint/2010/main" val="250507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latin typeface="Helvetica" pitchFamily="2" charset="0"/>
              </a:rPr>
              <a:t>We assume you are familiar with Red-Greed-Refactor, but we will run through it's details again later. For now here is a quick summary.</a:t>
            </a:r>
          </a:p>
          <a:p>
            <a:pPr algn="ctr"/>
            <a:endParaRPr lang="en-GB" sz="2800" dirty="0">
              <a:effectLst/>
              <a:latin typeface="Helvetica" pitchFamily="2" charset="0"/>
            </a:endParaRPr>
          </a:p>
        </p:txBody>
      </p:sp>
    </p:spTree>
    <p:extLst>
      <p:ext uri="{BB962C8B-B14F-4D97-AF65-F5344CB8AC3E}">
        <p14:creationId xmlns:p14="http://schemas.microsoft.com/office/powerpoint/2010/main" val="102110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424983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012954"/>
            <a:ext cx="10733049" cy="4832092"/>
          </a:xfrm>
          <a:prstGeom prst="rect">
            <a:avLst/>
          </a:prstGeom>
        </p:spPr>
        <p:txBody>
          <a:bodyPr wrap="square">
            <a:spAutoFit/>
          </a:bodyPr>
          <a:lstStyle/>
          <a:p>
            <a:pPr algn="ctr"/>
            <a:r>
              <a:rPr lang="en-GB" sz="2800" dirty="0">
                <a:latin typeface="Helvetica" pitchFamily="2" charset="0"/>
              </a:rPr>
              <a:t>In 1970, </a:t>
            </a:r>
            <a:r>
              <a:rPr lang="en-GB" sz="2800" b="1" dirty="0">
                <a:latin typeface="Helvetica" pitchFamily="2" charset="0"/>
              </a:rPr>
              <a:t>John Horton Conway created a zero-player game</a:t>
            </a:r>
            <a:r>
              <a:rPr lang="en-GB" sz="2800" dirty="0">
                <a:latin typeface="Helvetica" pitchFamily="2" charset="0"/>
              </a:rPr>
              <a:t> of cellular automation called life or </a:t>
            </a:r>
            <a:r>
              <a:rPr lang="en-GB" sz="2800" b="1" dirty="0">
                <a:latin typeface="Helvetica" pitchFamily="2" charset="0"/>
              </a:rPr>
              <a:t>Game of Life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By zero-player we mean that </a:t>
            </a:r>
            <a:r>
              <a:rPr lang="en-GB" sz="2800" b="1" dirty="0">
                <a:latin typeface="Helvetica" pitchFamily="2" charset="0"/>
              </a:rPr>
              <a:t>given a starting position the game proceeds by evolution</a:t>
            </a:r>
            <a:r>
              <a:rPr lang="en-GB" sz="2800" dirty="0">
                <a:latin typeface="Helvetica" pitchFamily="2" charset="0"/>
              </a:rPr>
              <a:t>, not further input. </a:t>
            </a:r>
          </a:p>
          <a:p>
            <a:pPr algn="ctr"/>
            <a:endParaRPr lang="en-GB" sz="2800" dirty="0">
              <a:latin typeface="Helvetica" pitchFamily="2" charset="0"/>
            </a:endParaRPr>
          </a:p>
          <a:p>
            <a:pPr algn="ctr"/>
            <a:r>
              <a:rPr lang="en-GB" sz="2800" dirty="0">
                <a:latin typeface="Helvetica" pitchFamily="2" charset="0"/>
              </a:rPr>
              <a:t>Each 'move' in the game is the application of </a:t>
            </a:r>
            <a:r>
              <a:rPr lang="en-GB" sz="2800" b="1" dirty="0">
                <a:latin typeface="Helvetica" pitchFamily="2" charset="0"/>
              </a:rPr>
              <a:t>a set of rules to the existing position to generate a new one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The game is infinite, in that we can keep iterating. </a:t>
            </a:r>
            <a:r>
              <a:rPr lang="en-GB" sz="2800" b="1" dirty="0">
                <a:latin typeface="Helvetica" pitchFamily="2" charset="0"/>
              </a:rPr>
              <a:t>Patterns can emerge.</a:t>
            </a:r>
          </a:p>
        </p:txBody>
      </p:sp>
    </p:spTree>
    <p:extLst>
      <p:ext uri="{BB962C8B-B14F-4D97-AF65-F5344CB8AC3E}">
        <p14:creationId xmlns:p14="http://schemas.microsoft.com/office/powerpoint/2010/main" val="52919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hn Conway, Mathematician and Inventor of Game of Life Dies From  Coronavirus: What Makes His Death a Huge Loss? | iTech Post">
            <a:extLst>
              <a:ext uri="{FF2B5EF4-FFF2-40B4-BE49-F238E27FC236}">
                <a16:creationId xmlns:a16="http://schemas.microsoft.com/office/drawing/2014/main" id="{F003B01A-FB3E-9E44-BB54-93F8CE87A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246" y="887088"/>
            <a:ext cx="8296835" cy="4673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BD4C03-C8C6-E744-8572-6E5EC36123A9}"/>
              </a:ext>
            </a:extLst>
          </p:cNvPr>
          <p:cNvSpPr txBox="1"/>
          <p:nvPr/>
        </p:nvSpPr>
        <p:spPr>
          <a:xfrm>
            <a:off x="6096000" y="5970912"/>
            <a:ext cx="4929692" cy="369332"/>
          </a:xfrm>
          <a:prstGeom prst="rect">
            <a:avLst/>
          </a:prstGeom>
          <a:noFill/>
        </p:spPr>
        <p:txBody>
          <a:bodyPr wrap="square" rtlCol="0">
            <a:spAutoFit/>
          </a:bodyPr>
          <a:lstStyle/>
          <a:p>
            <a:pPr algn="r"/>
            <a:r>
              <a:rPr lang="en-US" dirty="0"/>
              <a:t>John Conway, </a:t>
            </a:r>
            <a:r>
              <a:rPr lang="en-GB" dirty="0"/>
              <a:t>26 December 1937 – 11 April 2020</a:t>
            </a:r>
            <a:endParaRPr lang="en-US" dirty="0"/>
          </a:p>
        </p:txBody>
      </p:sp>
      <p:sp>
        <p:nvSpPr>
          <p:cNvPr id="2" name="Rectangle 1">
            <a:extLst>
              <a:ext uri="{FF2B5EF4-FFF2-40B4-BE49-F238E27FC236}">
                <a16:creationId xmlns:a16="http://schemas.microsoft.com/office/drawing/2014/main" id="{76065F2D-4FBA-7D43-94EB-EE6B80C7F812}"/>
              </a:ext>
            </a:extLst>
          </p:cNvPr>
          <p:cNvSpPr/>
          <p:nvPr/>
        </p:nvSpPr>
        <p:spPr>
          <a:xfrm>
            <a:off x="528735" y="5970912"/>
            <a:ext cx="4921988" cy="369332"/>
          </a:xfrm>
          <a:prstGeom prst="rect">
            <a:avLst/>
          </a:prstGeom>
        </p:spPr>
        <p:txBody>
          <a:bodyPr wrap="none">
            <a:spAutoFit/>
          </a:bodyPr>
          <a:lstStyle/>
          <a:p>
            <a:r>
              <a:rPr lang="en-GB" dirty="0">
                <a:hlinkClick r:id="rId4"/>
              </a:rPr>
              <a:t>https://youtu.be/E8kUJL04ELA?start=65&amp;end=229</a:t>
            </a:r>
            <a:endParaRPr lang="en-US" dirty="0"/>
          </a:p>
        </p:txBody>
      </p:sp>
    </p:spTree>
    <p:extLst>
      <p:ext uri="{BB962C8B-B14F-4D97-AF65-F5344CB8AC3E}">
        <p14:creationId xmlns:p14="http://schemas.microsoft.com/office/powerpoint/2010/main" val="71130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board is a two-dimensional grid of cells. Each cell has a state of either alive or dead.</a:t>
            </a:r>
          </a:p>
          <a:p>
            <a:pPr algn="ctr"/>
            <a:endParaRPr lang="en-GB" sz="2800" dirty="0">
              <a:effectLst/>
              <a:latin typeface="Helvetica" pitchFamily="2" charset="0"/>
            </a:endParaRPr>
          </a:p>
        </p:txBody>
      </p:sp>
    </p:spTree>
    <p:extLst>
      <p:ext uri="{BB962C8B-B14F-4D97-AF65-F5344CB8AC3E}">
        <p14:creationId xmlns:p14="http://schemas.microsoft.com/office/powerpoint/2010/main" val="71441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954107"/>
          </a:xfrm>
          <a:prstGeom prst="rect">
            <a:avLst/>
          </a:prstGeom>
        </p:spPr>
        <p:txBody>
          <a:bodyPr wrap="square">
            <a:spAutoFit/>
          </a:bodyPr>
          <a:lstStyle/>
          <a:p>
            <a:pPr algn="ctr"/>
            <a:r>
              <a:rPr lang="en-GB" sz="2800" dirty="0">
                <a:latin typeface="Helvetica" pitchFamily="2" charset="0"/>
              </a:rPr>
              <a:t>With each iteration, we apply the following rules to determine the state of any cell.</a:t>
            </a:r>
          </a:p>
        </p:txBody>
      </p:sp>
    </p:spTree>
    <p:extLst>
      <p:ext uri="{BB962C8B-B14F-4D97-AF65-F5344CB8AC3E}">
        <p14:creationId xmlns:p14="http://schemas.microsoft.com/office/powerpoint/2010/main" val="128270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182244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initial pattern is called the </a:t>
            </a:r>
            <a:r>
              <a:rPr lang="en-GB" sz="2800" b="1" dirty="0">
                <a:latin typeface="Helvetica" pitchFamily="2" charset="0"/>
              </a:rPr>
              <a:t>seed</a:t>
            </a:r>
            <a:r>
              <a:rPr lang="en-GB" sz="2800" dirty="0">
                <a:latin typeface="Helvetica" pitchFamily="2" charset="0"/>
              </a:rPr>
              <a:t>. When a </a:t>
            </a:r>
            <a:r>
              <a:rPr lang="en-GB" sz="2800" b="1" dirty="0">
                <a:latin typeface="Helvetica" pitchFamily="2" charset="0"/>
              </a:rPr>
              <a:t>tick</a:t>
            </a:r>
            <a:r>
              <a:rPr lang="en-GB" sz="2800" dirty="0">
                <a:latin typeface="Helvetica" pitchFamily="2" charset="0"/>
              </a:rPr>
              <a:t> occurs, the rules are applied and we </a:t>
            </a:r>
            <a:r>
              <a:rPr lang="en-GB" sz="2800" b="1" dirty="0">
                <a:latin typeface="Helvetica" pitchFamily="2" charset="0"/>
              </a:rPr>
              <a:t>move from seed to first generation</a:t>
            </a:r>
            <a:r>
              <a:rPr lang="en-GB" sz="2800" dirty="0">
                <a:latin typeface="Helvetica" pitchFamily="2" charset="0"/>
              </a:rPr>
              <a:t> to second generation and so on.</a:t>
            </a:r>
          </a:p>
        </p:txBody>
      </p:sp>
    </p:spTree>
    <p:extLst>
      <p:ext uri="{BB962C8B-B14F-4D97-AF65-F5344CB8AC3E}">
        <p14:creationId xmlns:p14="http://schemas.microsoft.com/office/powerpoint/2010/main" val="88886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Technically the board it is infinite, but for our purposes we will treat it as finite, and treat </a:t>
            </a:r>
            <a:r>
              <a:rPr lang="en-GB" sz="2800" b="1" dirty="0">
                <a:latin typeface="Helvetica" pitchFamily="2" charset="0"/>
              </a:rPr>
              <a:t>any cell location outside the border as dead</a:t>
            </a:r>
            <a:r>
              <a:rPr lang="en-GB" sz="2800" dirty="0">
                <a:latin typeface="Helvetica" pitchFamily="2" charset="0"/>
              </a:rPr>
              <a:t> for evaluation purposes. No life exists outside our 'universe.'</a:t>
            </a:r>
          </a:p>
        </p:txBody>
      </p:sp>
    </p:spTree>
    <p:extLst>
      <p:ext uri="{BB962C8B-B14F-4D97-AF65-F5344CB8AC3E}">
        <p14:creationId xmlns:p14="http://schemas.microsoft.com/office/powerpoint/2010/main" val="387817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5262979"/>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unit tests. The </a:t>
            </a:r>
            <a:r>
              <a:rPr lang="en-GB" sz="2800" b="1" dirty="0">
                <a:latin typeface="Helvetica" pitchFamily="2" charset="0"/>
              </a:rPr>
              <a:t>unit is a class and should be isolated from other classes</a:t>
            </a:r>
            <a:r>
              <a:rPr lang="en-GB" sz="2800" dirty="0">
                <a:latin typeface="Helvetica" pitchFamily="2" charset="0"/>
              </a:rPr>
              <a:t>. We will </a:t>
            </a:r>
            <a:r>
              <a:rPr lang="en-GB" sz="2800" b="1" dirty="0">
                <a:latin typeface="Helvetica" pitchFamily="2" charset="0"/>
              </a:rPr>
              <a:t>mock</a:t>
            </a:r>
            <a:r>
              <a:rPr lang="en-GB" sz="2800" dirty="0">
                <a:latin typeface="Helvetica" pitchFamily="2" charset="0"/>
              </a:rPr>
              <a:t> any collaborators of our class.</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method</a:t>
            </a:r>
            <a:r>
              <a:rPr lang="en-GB" sz="2800" dirty="0">
                <a:latin typeface="Helvetica" pitchFamily="2" charset="0"/>
              </a:rPr>
              <a:t>. If we need a method, we write a test before we write the method.</a:t>
            </a:r>
          </a:p>
          <a:p>
            <a:pPr algn="ct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We will either work ‘top-down’ establishing their behaviour of our collaborators as we implement the class-under-test, and </a:t>
            </a:r>
            <a:r>
              <a:rPr lang="en-GB" sz="2800" b="1" dirty="0">
                <a:latin typeface="Helvetica" pitchFamily="2" charset="0"/>
              </a:rPr>
              <a:t>then implement them</a:t>
            </a:r>
            <a:r>
              <a:rPr lang="en-GB" sz="2800" dirty="0">
                <a:latin typeface="Helvetica" pitchFamily="2" charset="0"/>
              </a:rPr>
              <a:t> with their </a:t>
            </a:r>
            <a:r>
              <a:rPr lang="en-GB" sz="2800" b="1" dirty="0">
                <a:latin typeface="Helvetica" pitchFamily="2" charset="0"/>
              </a:rPr>
              <a:t>own tests,</a:t>
            </a:r>
            <a:r>
              <a:rPr lang="en-GB" sz="2800" dirty="0">
                <a:latin typeface="Helvetica" pitchFamily="2" charset="0"/>
              </a:rPr>
              <a:t> or we will work ‘bottom up’ creating the low-level pieces we need, and mock their contract in a high level test</a:t>
            </a:r>
          </a:p>
        </p:txBody>
      </p:sp>
    </p:spTree>
    <p:extLst>
      <p:ext uri="{BB962C8B-B14F-4D97-AF65-F5344CB8AC3E}">
        <p14:creationId xmlns:p14="http://schemas.microsoft.com/office/powerpoint/2010/main" val="110676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32261400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Exercise: The Bowling Game</a:t>
            </a:r>
          </a:p>
        </p:txBody>
      </p:sp>
    </p:spTree>
    <p:extLst>
      <p:ext uri="{BB962C8B-B14F-4D97-AF65-F5344CB8AC3E}">
        <p14:creationId xmlns:p14="http://schemas.microsoft.com/office/powerpoint/2010/main" val="1877876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842089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Developers write Unit Tests</a:t>
            </a:r>
          </a:p>
        </p:txBody>
      </p:sp>
    </p:spTree>
    <p:extLst>
      <p:ext uri="{BB962C8B-B14F-4D97-AF65-F5344CB8AC3E}">
        <p14:creationId xmlns:p14="http://schemas.microsoft.com/office/powerpoint/2010/main" val="31198454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77500" lnSpcReduction="20000"/>
          </a:bodyPr>
          <a:lstStyle/>
          <a:p>
            <a:r>
              <a:rPr lang="en-US" dirty="0"/>
              <a:t>Developers write Tests </a:t>
            </a:r>
          </a:p>
          <a:p>
            <a:pPr lvl="1"/>
            <a:r>
              <a:rPr lang="en-US" dirty="0"/>
              <a:t>A Walk Through Unit Testing </a:t>
            </a:r>
          </a:p>
          <a:p>
            <a:pPr lvl="1"/>
            <a:r>
              <a:rPr lang="en-US" dirty="0"/>
              <a:t>Fallacies and Principles</a:t>
            </a:r>
          </a:p>
          <a:p>
            <a:pPr lvl="1"/>
            <a:r>
              <a:rPr lang="en-US" dirty="0"/>
              <a:t>A Walk Through Developer Testing</a:t>
            </a:r>
          </a:p>
          <a:p>
            <a:r>
              <a:rPr lang="en-US" dirty="0"/>
              <a:t>Towards Clean Code </a:t>
            </a:r>
          </a:p>
          <a:p>
            <a:pPr lvl="1"/>
            <a:r>
              <a:rPr lang="en-US" dirty="0"/>
              <a:t>Revisiting Red-Green-Refactor</a:t>
            </a:r>
          </a:p>
          <a:p>
            <a:pPr lvl="1"/>
            <a:r>
              <a:rPr lang="en-US" dirty="0"/>
              <a:t>A Walk Through Refactoring</a:t>
            </a:r>
          </a:p>
          <a:p>
            <a:pPr lvl="1"/>
            <a:r>
              <a:rPr lang="en-US" dirty="0"/>
              <a:t>Clean Architecture</a:t>
            </a:r>
          </a:p>
          <a:p>
            <a:pPr lvl="1"/>
            <a:r>
              <a:rPr lang="en-US" dirty="0"/>
              <a:t>A Walk Through Clean Architecture</a:t>
            </a:r>
          </a:p>
          <a:p>
            <a:r>
              <a:rPr lang="en-US" dirty="0"/>
              <a:t>Are we done yet? </a:t>
            </a:r>
          </a:p>
          <a:p>
            <a:pPr lvl="1"/>
            <a:r>
              <a:rPr lang="en-US" dirty="0"/>
              <a:t>Fallacies and Principles</a:t>
            </a:r>
          </a:p>
          <a:p>
            <a:r>
              <a:rPr lang="en-US" dirty="0"/>
              <a:t>First, Last and Everything </a:t>
            </a:r>
          </a:p>
          <a:p>
            <a:pPr lvl="1"/>
            <a:r>
              <a:rPr lang="en-US" dirty="0"/>
              <a:t>Fallacies and Principles</a:t>
            </a:r>
          </a:p>
          <a:p>
            <a:r>
              <a:rPr lang="en-US" dirty="0"/>
              <a:t>Summary </a:t>
            </a:r>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The trigger for a new test is a new function</a:t>
            </a:r>
          </a:p>
        </p:txBody>
      </p:sp>
    </p:spTree>
    <p:extLst>
      <p:ext uri="{BB962C8B-B14F-4D97-AF65-F5344CB8AC3E}">
        <p14:creationId xmlns:p14="http://schemas.microsoft.com/office/powerpoint/2010/main" val="33627054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2150711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5648298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22767778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4241542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75085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Developer Testing</a:t>
            </a:r>
          </a:p>
        </p:txBody>
      </p:sp>
    </p:spTree>
    <p:extLst>
      <p:ext uri="{BB962C8B-B14F-4D97-AF65-F5344CB8AC3E}">
        <p14:creationId xmlns:p14="http://schemas.microsoft.com/office/powerpoint/2010/main" val="3000703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1564742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507767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4401205"/>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programmer tests. A </a:t>
            </a:r>
            <a:r>
              <a:rPr lang="en-GB" sz="2800" b="1" dirty="0">
                <a:latin typeface="Helvetica" pitchFamily="2" charset="0"/>
              </a:rPr>
              <a:t>failing test</a:t>
            </a:r>
            <a:r>
              <a:rPr lang="en-GB" sz="2800" dirty="0">
                <a:latin typeface="Helvetica" pitchFamily="2" charset="0"/>
              </a:rPr>
              <a:t> tells us that the </a:t>
            </a:r>
            <a:r>
              <a:rPr lang="en-GB" sz="2800" b="1" dirty="0">
                <a:latin typeface="Helvetica" pitchFamily="2" charset="0"/>
              </a:rPr>
              <a:t>last edit</a:t>
            </a:r>
            <a:r>
              <a:rPr lang="en-GB" sz="2800" dirty="0">
                <a:latin typeface="Helvetica" pitchFamily="2" charset="0"/>
              </a:rPr>
              <a:t> to the source is the source of an issue</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requirement</a:t>
            </a:r>
            <a:r>
              <a:rPr lang="en-GB" sz="2800" dirty="0">
                <a:latin typeface="Helvetica" pitchFamily="2" charset="0"/>
              </a:rPr>
              <a:t>. We assume that we obtained these when elaborating the story with the customer.</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When we discover that we need </a:t>
            </a:r>
            <a:r>
              <a:rPr lang="en-GB" sz="2800" b="1" dirty="0">
                <a:latin typeface="Helvetica" pitchFamily="2" charset="0"/>
              </a:rPr>
              <a:t>new collaborators</a:t>
            </a:r>
            <a:r>
              <a:rPr lang="en-GB" sz="2800" dirty="0">
                <a:latin typeface="Helvetica" pitchFamily="2" charset="0"/>
              </a:rPr>
              <a:t> by </a:t>
            </a:r>
            <a:r>
              <a:rPr lang="en-GB" sz="2800" b="1" dirty="0">
                <a:latin typeface="Helvetica" pitchFamily="2" charset="0"/>
              </a:rPr>
              <a:t>refactoring</a:t>
            </a:r>
            <a:r>
              <a:rPr lang="en-GB" sz="2800" dirty="0">
                <a:latin typeface="Helvetica" pitchFamily="2" charset="0"/>
              </a:rPr>
              <a:t> we ask: are they part of our </a:t>
            </a:r>
            <a:r>
              <a:rPr lang="en-GB" sz="2800" b="1" dirty="0">
                <a:latin typeface="Helvetica" pitchFamily="2" charset="0"/>
              </a:rPr>
              <a:t>public interface or an implementation detail</a:t>
            </a:r>
            <a:r>
              <a:rPr lang="en-GB" sz="2800" dirty="0">
                <a:latin typeface="Helvetica" pitchFamily="2" charset="0"/>
              </a:rPr>
              <a:t>. We </a:t>
            </a:r>
            <a:r>
              <a:rPr lang="en-GB" sz="2800" b="1" dirty="0">
                <a:latin typeface="Helvetica" pitchFamily="2" charset="0"/>
              </a:rPr>
              <a:t>don’t test</a:t>
            </a:r>
            <a:r>
              <a:rPr lang="en-GB" sz="2800" dirty="0">
                <a:latin typeface="Helvetica" pitchFamily="2" charset="0"/>
              </a:rPr>
              <a:t> implementation </a:t>
            </a:r>
            <a:r>
              <a:rPr lang="en-GB" sz="2800" b="1" dirty="0">
                <a:latin typeface="Helvetica" pitchFamily="2" charset="0"/>
              </a:rPr>
              <a:t>details</a:t>
            </a:r>
            <a:r>
              <a:rPr lang="en-GB" sz="2800" dirty="0">
                <a:latin typeface="Helvetica" pitchFamily="2" charset="0"/>
              </a:rPr>
              <a:t>.</a:t>
            </a:r>
          </a:p>
        </p:txBody>
      </p:sp>
    </p:spTree>
    <p:extLst>
      <p:ext uri="{BB962C8B-B14F-4D97-AF65-F5344CB8AC3E}">
        <p14:creationId xmlns:p14="http://schemas.microsoft.com/office/powerpoint/2010/main" val="4050428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3356085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Exercise: The Bowling Game</a:t>
            </a:r>
          </a:p>
        </p:txBody>
      </p:sp>
    </p:spTree>
    <p:extLst>
      <p:ext uri="{BB962C8B-B14F-4D97-AF65-F5344CB8AC3E}">
        <p14:creationId xmlns:p14="http://schemas.microsoft.com/office/powerpoint/2010/main" val="39412720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 Break</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1201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Towards Clean Code</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27001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Red-Green-Refactor</a:t>
            </a:r>
          </a:p>
        </p:txBody>
      </p:sp>
    </p:spTree>
    <p:extLst>
      <p:ext uri="{BB962C8B-B14F-4D97-AF65-F5344CB8AC3E}">
        <p14:creationId xmlns:p14="http://schemas.microsoft.com/office/powerpoint/2010/main" val="2493030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36691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5600" y="2348881"/>
            <a:ext cx="7200800" cy="954107"/>
          </a:xfrm>
          <a:prstGeom prst="rect">
            <a:avLst/>
          </a:prstGeom>
        </p:spPr>
        <p:txBody>
          <a:bodyPr wrap="square">
            <a:spAutoFit/>
          </a:bodyPr>
          <a:lstStyle/>
          <a:p>
            <a:pPr algn="ctr"/>
            <a:r>
              <a:rPr lang="en-US" sz="2800" dirty="0"/>
              <a:t>Some good developers don’t want to write tests.</a:t>
            </a:r>
          </a:p>
          <a:p>
            <a:r>
              <a:rPr lang="en-US" sz="2800" dirty="0"/>
              <a:t>	</a:t>
            </a:r>
          </a:p>
        </p:txBody>
      </p:sp>
      <p:sp>
        <p:nvSpPr>
          <p:cNvPr id="4" name="Rectangle 3"/>
          <p:cNvSpPr/>
          <p:nvPr/>
        </p:nvSpPr>
        <p:spPr>
          <a:xfrm>
            <a:off x="4142837" y="3861048"/>
            <a:ext cx="3906326" cy="523220"/>
          </a:xfrm>
          <a:prstGeom prst="rect">
            <a:avLst/>
          </a:prstGeom>
        </p:spPr>
        <p:txBody>
          <a:bodyPr wrap="none">
            <a:spAutoFit/>
          </a:bodyPr>
          <a:lstStyle/>
          <a:p>
            <a:pPr algn="ctr"/>
            <a:r>
              <a:rPr lang="en-US" sz="2800" dirty="0"/>
              <a:t>Why? They are not idiots.</a:t>
            </a:r>
          </a:p>
        </p:txBody>
      </p:sp>
    </p:spTree>
    <p:extLst>
      <p:ext uri="{BB962C8B-B14F-4D97-AF65-F5344CB8AC3E}">
        <p14:creationId xmlns:p14="http://schemas.microsoft.com/office/powerpoint/2010/main" val="32059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668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0570" y="1251103"/>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33154" y="3838529"/>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4170429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121155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08221226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8B4D79B-B0AA-D84D-A877-650A36E0D6EA}"/>
              </a:ext>
            </a:extLst>
          </p:cNvPr>
          <p:cNvSpPr/>
          <p:nvPr/>
        </p:nvSpPr>
        <p:spPr>
          <a:xfrm>
            <a:off x="968187" y="564776"/>
            <a:ext cx="10757647" cy="5262979"/>
          </a:xfrm>
          <a:prstGeom prst="rect">
            <a:avLst/>
          </a:prstGeom>
        </p:spPr>
        <p:txBody>
          <a:bodyPr wrap="square">
            <a:spAutoFit/>
          </a:bodyPr>
          <a:lstStyle/>
          <a:p>
            <a:pPr>
              <a:buFont typeface="+mj-lt"/>
              <a:buAutoNum type="arabicPeriod"/>
            </a:pPr>
            <a:r>
              <a:rPr lang="en-GB" sz="2400" dirty="0"/>
              <a:t> (</a:t>
            </a:r>
            <a:r>
              <a:rPr lang="en-GB" sz="2400" b="1" dirty="0"/>
              <a:t>{} → nil</a:t>
            </a:r>
            <a:r>
              <a:rPr lang="en-GB" sz="2400" dirty="0"/>
              <a:t>) no code at all → code that employs nil</a:t>
            </a:r>
          </a:p>
          <a:p>
            <a:pPr>
              <a:buFont typeface="+mj-lt"/>
              <a:buAutoNum type="arabicPeriod"/>
            </a:pPr>
            <a:r>
              <a:rPr lang="en-GB" sz="2400" dirty="0"/>
              <a:t> (</a:t>
            </a:r>
            <a:r>
              <a:rPr lang="en-GB" sz="2400" b="1" dirty="0"/>
              <a:t>nil → constant</a:t>
            </a:r>
            <a:r>
              <a:rPr lang="en-GB" sz="2400" dirty="0"/>
              <a:t>)</a:t>
            </a:r>
          </a:p>
          <a:p>
            <a:pPr>
              <a:buFont typeface="+mj-lt"/>
              <a:buAutoNum type="arabicPeriod"/>
            </a:pPr>
            <a:r>
              <a:rPr lang="en-GB" sz="2400" dirty="0"/>
              <a:t> (</a:t>
            </a:r>
            <a:r>
              <a:rPr lang="en-GB" sz="2400" b="1" dirty="0"/>
              <a:t>constant → constant+</a:t>
            </a:r>
            <a:r>
              <a:rPr lang="en-GB" sz="2400" dirty="0"/>
              <a:t>) a simple constant to a more complex constant</a:t>
            </a:r>
          </a:p>
          <a:p>
            <a:pPr>
              <a:buFont typeface="+mj-lt"/>
              <a:buAutoNum type="arabicPeriod"/>
            </a:pPr>
            <a:r>
              <a:rPr lang="en-GB" sz="2400" dirty="0"/>
              <a:t> (</a:t>
            </a:r>
            <a:r>
              <a:rPr lang="en-GB" sz="2400" b="1" dirty="0"/>
              <a:t>constant → scalar</a:t>
            </a:r>
            <a:r>
              <a:rPr lang="en-GB" sz="2400" dirty="0"/>
              <a:t>) replacing a constant with a variable or an argument</a:t>
            </a:r>
          </a:p>
          <a:p>
            <a:pPr>
              <a:buFont typeface="+mj-lt"/>
              <a:buAutoNum type="arabicPeriod"/>
            </a:pPr>
            <a:r>
              <a:rPr lang="en-GB" sz="2400" dirty="0"/>
              <a:t> (</a:t>
            </a:r>
            <a:r>
              <a:rPr lang="en-GB" sz="2400" b="1" dirty="0"/>
              <a:t>statement → statements</a:t>
            </a:r>
            <a:r>
              <a:rPr lang="en-GB" sz="2400" dirty="0"/>
              <a:t>) adding more unconditional statements.</a:t>
            </a:r>
          </a:p>
          <a:p>
            <a:pPr>
              <a:buFont typeface="+mj-lt"/>
              <a:buAutoNum type="arabicPeriod"/>
            </a:pPr>
            <a:r>
              <a:rPr lang="en-GB" sz="2400" dirty="0"/>
              <a:t> (</a:t>
            </a:r>
            <a:r>
              <a:rPr lang="en-GB" sz="2400" b="1" dirty="0"/>
              <a:t>unconditional → if</a:t>
            </a:r>
            <a:r>
              <a:rPr lang="en-GB" sz="2400" dirty="0"/>
              <a:t>) splitting the execution path</a:t>
            </a:r>
          </a:p>
          <a:p>
            <a:pPr>
              <a:buFont typeface="+mj-lt"/>
              <a:buAutoNum type="arabicPeriod"/>
            </a:pPr>
            <a:r>
              <a:rPr lang="en-GB" sz="2400" dirty="0"/>
              <a:t> (</a:t>
            </a:r>
            <a:r>
              <a:rPr lang="en-GB" sz="2400" b="1" dirty="0"/>
              <a:t>scalar → array</a:t>
            </a:r>
            <a:r>
              <a:rPr lang="en-GB" sz="2400" dirty="0"/>
              <a:t>)</a:t>
            </a:r>
          </a:p>
          <a:p>
            <a:pPr>
              <a:buFont typeface="+mj-lt"/>
              <a:buAutoNum type="arabicPeriod"/>
            </a:pPr>
            <a:r>
              <a:rPr lang="en-GB" sz="2400" dirty="0"/>
              <a:t> (</a:t>
            </a:r>
            <a:r>
              <a:rPr lang="en-GB" sz="2400" b="1" dirty="0"/>
              <a:t>array → container</a:t>
            </a:r>
            <a:r>
              <a:rPr lang="en-GB" sz="2400" dirty="0"/>
              <a:t>)</a:t>
            </a:r>
          </a:p>
          <a:p>
            <a:pPr>
              <a:buFont typeface="+mj-lt"/>
              <a:buAutoNum type="arabicPeriod"/>
            </a:pPr>
            <a:r>
              <a:rPr lang="en-GB" sz="2400" dirty="0"/>
              <a:t> (</a:t>
            </a:r>
            <a:r>
              <a:rPr lang="en-GB" sz="2400" b="1" dirty="0"/>
              <a:t>statement → tail-recursion</a:t>
            </a:r>
            <a:r>
              <a:rPr lang="en-GB" sz="2400" dirty="0"/>
              <a:t>)</a:t>
            </a:r>
          </a:p>
          <a:p>
            <a:pPr>
              <a:buFont typeface="+mj-lt"/>
              <a:buAutoNum type="arabicPeriod"/>
            </a:pPr>
            <a:r>
              <a:rPr lang="en-GB" sz="2400" dirty="0"/>
              <a:t> (</a:t>
            </a:r>
            <a:r>
              <a:rPr lang="en-GB" sz="2400" b="1" dirty="0"/>
              <a:t>if → while</a:t>
            </a:r>
            <a:r>
              <a:rPr lang="en-GB" sz="2400" dirty="0"/>
              <a:t>)</a:t>
            </a:r>
          </a:p>
          <a:p>
            <a:pPr>
              <a:buFont typeface="+mj-lt"/>
              <a:buAutoNum type="arabicPeriod"/>
            </a:pPr>
            <a:r>
              <a:rPr lang="en-GB" sz="2400" dirty="0"/>
              <a:t> (</a:t>
            </a:r>
            <a:r>
              <a:rPr lang="en-GB" sz="2400" b="1" dirty="0"/>
              <a:t>statement → non-tail-recursion</a:t>
            </a:r>
            <a:r>
              <a:rPr lang="en-GB" sz="2400" dirty="0"/>
              <a:t>)</a:t>
            </a:r>
          </a:p>
          <a:p>
            <a:pPr>
              <a:buFont typeface="+mj-lt"/>
              <a:buAutoNum type="arabicPeriod"/>
            </a:pPr>
            <a:r>
              <a:rPr lang="en-GB" sz="2400" dirty="0"/>
              <a:t> (</a:t>
            </a:r>
            <a:r>
              <a:rPr lang="en-GB" sz="2400" b="1" dirty="0"/>
              <a:t>expression → function</a:t>
            </a:r>
            <a:r>
              <a:rPr lang="en-GB" sz="2400" dirty="0"/>
              <a:t>) replacing an expression with a function or algorithm</a:t>
            </a:r>
          </a:p>
          <a:p>
            <a:pPr>
              <a:buFont typeface="+mj-lt"/>
              <a:buAutoNum type="arabicPeriod"/>
            </a:pPr>
            <a:r>
              <a:rPr lang="en-GB" sz="2400" dirty="0"/>
              <a:t> (</a:t>
            </a:r>
            <a:r>
              <a:rPr lang="en-GB" sz="2400" b="1" dirty="0"/>
              <a:t>variable → assignment</a:t>
            </a:r>
            <a:r>
              <a:rPr lang="en-GB" sz="2400" dirty="0"/>
              <a:t>) replacing the value of a variable.</a:t>
            </a:r>
          </a:p>
          <a:p>
            <a:pPr>
              <a:buFont typeface="+mj-lt"/>
              <a:buAutoNum type="arabicPeriod"/>
            </a:pPr>
            <a:r>
              <a:rPr lang="en-GB" sz="2400" dirty="0"/>
              <a:t> (</a:t>
            </a:r>
            <a:r>
              <a:rPr lang="en-GB" sz="2400" b="1" dirty="0"/>
              <a:t>case</a:t>
            </a:r>
            <a:r>
              <a:rPr lang="en-GB" sz="2400" dirty="0"/>
              <a:t>) adding a case (or else) to an existing switch or if</a:t>
            </a:r>
          </a:p>
        </p:txBody>
      </p:sp>
      <p:sp>
        <p:nvSpPr>
          <p:cNvPr id="3" name="TextBox 2">
            <a:extLst>
              <a:ext uri="{FF2B5EF4-FFF2-40B4-BE49-F238E27FC236}">
                <a16:creationId xmlns:a16="http://schemas.microsoft.com/office/drawing/2014/main" id="{CA1FED14-4E3E-B54B-9B08-FAB6D90F9095}"/>
              </a:ext>
            </a:extLst>
          </p:cNvPr>
          <p:cNvSpPr txBox="1"/>
          <p:nvPr/>
        </p:nvSpPr>
        <p:spPr>
          <a:xfrm>
            <a:off x="5782235" y="6231167"/>
            <a:ext cx="6116161"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Transformation_Priority_Premise</a:t>
            </a:r>
            <a:endParaRPr lang="en-US" dirty="0"/>
          </a:p>
        </p:txBody>
      </p:sp>
    </p:spTree>
    <p:extLst>
      <p:ext uri="{BB962C8B-B14F-4D97-AF65-F5344CB8AC3E}">
        <p14:creationId xmlns:p14="http://schemas.microsoft.com/office/powerpoint/2010/main" val="164552537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9A6D8B-E2AE-C44A-BF75-3C22769A3C15}"/>
              </a:ext>
            </a:extLst>
          </p:cNvPr>
          <p:cNvSpPr/>
          <p:nvPr/>
        </p:nvSpPr>
        <p:spPr>
          <a:xfrm>
            <a:off x="1665194" y="2521059"/>
            <a:ext cx="8861612" cy="1815882"/>
          </a:xfrm>
          <a:prstGeom prst="rect">
            <a:avLst/>
          </a:prstGeom>
        </p:spPr>
        <p:txBody>
          <a:bodyPr wrap="square">
            <a:spAutoFit/>
          </a:bodyPr>
          <a:lstStyle/>
          <a:p>
            <a:r>
              <a:rPr lang="en-GB" sz="2800" dirty="0"/>
              <a:t>What’s more, when you pose a test, you </a:t>
            </a:r>
            <a:r>
              <a:rPr lang="en-GB" sz="2800" b="1" dirty="0"/>
              <a:t>try to pose one that allows simpler transformations rather than complex transformations</a:t>
            </a:r>
            <a:r>
              <a:rPr lang="en-GB" sz="2800" dirty="0"/>
              <a:t>; since the more complexity required by the test the larger the risk you take to get that test to pass. </a:t>
            </a:r>
            <a:endParaRPr lang="en-US" sz="2800" dirty="0"/>
          </a:p>
        </p:txBody>
      </p:sp>
      <p:sp>
        <p:nvSpPr>
          <p:cNvPr id="3" name="Rectangle 2">
            <a:extLst>
              <a:ext uri="{FF2B5EF4-FFF2-40B4-BE49-F238E27FC236}">
                <a16:creationId xmlns:a16="http://schemas.microsoft.com/office/drawing/2014/main" id="{46295C50-8BB5-DB4E-9AD5-C74E347485BB}"/>
              </a:ext>
            </a:extLst>
          </p:cNvPr>
          <p:cNvSpPr/>
          <p:nvPr/>
        </p:nvSpPr>
        <p:spPr>
          <a:xfrm>
            <a:off x="2958353" y="5835588"/>
            <a:ext cx="8861612" cy="369332"/>
          </a:xfrm>
          <a:prstGeom prst="rect">
            <a:avLst/>
          </a:prstGeom>
        </p:spPr>
        <p:txBody>
          <a:bodyPr wrap="square">
            <a:spAutoFit/>
          </a:bodyPr>
          <a:lstStyle/>
          <a:p>
            <a:r>
              <a:rPr lang="en-US" dirty="0"/>
              <a:t>https://</a:t>
            </a:r>
            <a:r>
              <a:rPr lang="en-US" dirty="0" err="1"/>
              <a:t>blog.cleancoder.com</a:t>
            </a:r>
            <a:r>
              <a:rPr lang="en-US" dirty="0"/>
              <a:t>/uncle-bob/2013/05/27/</a:t>
            </a:r>
            <a:r>
              <a:rPr lang="en-US" dirty="0" err="1"/>
              <a:t>TheTransformationPriorityPremise.html</a:t>
            </a:r>
            <a:endParaRPr lang="en-US" dirty="0"/>
          </a:p>
        </p:txBody>
      </p:sp>
    </p:spTree>
    <p:extLst>
      <p:ext uri="{BB962C8B-B14F-4D97-AF65-F5344CB8AC3E}">
        <p14:creationId xmlns:p14="http://schemas.microsoft.com/office/powerpoint/2010/main" val="5364849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4328" y="1759033"/>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207665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1484233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3250138"/>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1479144" y="4455046"/>
            <a:ext cx="9863528" cy="954107"/>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6401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668469" y="3167390"/>
            <a:ext cx="4855061" cy="523220"/>
          </a:xfrm>
          <a:prstGeom prst="rect">
            <a:avLst/>
          </a:prstGeom>
          <a:noFill/>
        </p:spPr>
        <p:txBody>
          <a:bodyPr wrap="square" rtlCol="0">
            <a:spAutoFit/>
          </a:bodyPr>
          <a:lstStyle/>
          <a:p>
            <a:r>
              <a:rPr lang="en-US" sz="2800" b="1" dirty="0">
                <a:solidFill>
                  <a:srgbClr val="002060"/>
                </a:solidFill>
              </a:rPr>
              <a:t>TDD at one-level of granularity</a:t>
            </a:r>
          </a:p>
        </p:txBody>
      </p:sp>
    </p:spTree>
    <p:extLst>
      <p:ext uri="{BB962C8B-B14F-4D97-AF65-F5344CB8AC3E}">
        <p14:creationId xmlns:p14="http://schemas.microsoft.com/office/powerpoint/2010/main" val="605006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544" y="1844825"/>
            <a:ext cx="8352928" cy="1384995"/>
          </a:xfrm>
          <a:prstGeom prst="rect">
            <a:avLst/>
          </a:prstGeom>
        </p:spPr>
        <p:txBody>
          <a:bodyPr wrap="square">
            <a:spAutoFit/>
          </a:bodyPr>
          <a:lstStyle/>
          <a:p>
            <a:pPr algn="ctr"/>
            <a:r>
              <a:rPr lang="en-US" sz="2800" dirty="0"/>
              <a:t>We often write more test </a:t>
            </a:r>
            <a:r>
              <a:rPr lang="en-US" sz="2800"/>
              <a:t>code than implementation </a:t>
            </a:r>
            <a:r>
              <a:rPr lang="en-US" sz="2800" dirty="0"/>
              <a:t>code.</a:t>
            </a:r>
          </a:p>
          <a:p>
            <a:pPr algn="ctr"/>
            <a:r>
              <a:rPr lang="en-US" sz="2800" dirty="0"/>
              <a:t>	</a:t>
            </a:r>
          </a:p>
        </p:txBody>
      </p:sp>
      <p:sp>
        <p:nvSpPr>
          <p:cNvPr id="3" name="Rectangle 2"/>
          <p:cNvSpPr/>
          <p:nvPr/>
        </p:nvSpPr>
        <p:spPr>
          <a:xfrm>
            <a:off x="2099556" y="3861049"/>
            <a:ext cx="8136904" cy="954107"/>
          </a:xfrm>
          <a:prstGeom prst="rect">
            <a:avLst/>
          </a:prstGeom>
        </p:spPr>
        <p:txBody>
          <a:bodyPr wrap="square">
            <a:spAutoFit/>
          </a:bodyPr>
          <a:lstStyle/>
          <a:p>
            <a:pPr algn="ctr"/>
            <a:r>
              <a:rPr lang="en-US" sz="2800" dirty="0"/>
              <a:t>There may be a reason why some complain that adding tests is robbing us of productivity</a:t>
            </a:r>
          </a:p>
        </p:txBody>
      </p:sp>
    </p:spTree>
    <p:extLst>
      <p:ext uri="{BB962C8B-B14F-4D97-AF65-F5344CB8AC3E}">
        <p14:creationId xmlns:p14="http://schemas.microsoft.com/office/powerpoint/2010/main" val="8470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24503" y="1196752"/>
            <a:ext cx="7163372" cy="4464496"/>
          </a:xfrm>
          <a:prstGeom prst="rect">
            <a:avLst/>
          </a:prstGeom>
        </p:spPr>
      </p:pic>
    </p:spTree>
    <p:extLst>
      <p:ext uri="{BB962C8B-B14F-4D97-AF65-F5344CB8AC3E}">
        <p14:creationId xmlns:p14="http://schemas.microsoft.com/office/powerpoint/2010/main" val="36813468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Refactoring</a:t>
            </a:r>
          </a:p>
        </p:txBody>
      </p:sp>
    </p:spTree>
    <p:extLst>
      <p:ext uri="{BB962C8B-B14F-4D97-AF65-F5344CB8AC3E}">
        <p14:creationId xmlns:p14="http://schemas.microsoft.com/office/powerpoint/2010/main" val="28447237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05780"/>
            <a:ext cx="10733049" cy="646331"/>
          </a:xfrm>
          <a:prstGeom prst="rect">
            <a:avLst/>
          </a:prstGeom>
        </p:spPr>
        <p:txBody>
          <a:bodyPr wrap="square">
            <a:spAutoFit/>
          </a:bodyPr>
          <a:lstStyle/>
          <a:p>
            <a:pPr algn="ctr"/>
            <a:r>
              <a:rPr lang="en-GB" sz="3600" dirty="0">
                <a:latin typeface="Helvetica" pitchFamily="2" charset="0"/>
              </a:rPr>
              <a:t>Demo</a:t>
            </a:r>
          </a:p>
        </p:txBody>
      </p:sp>
    </p:spTree>
    <p:extLst>
      <p:ext uri="{BB962C8B-B14F-4D97-AF65-F5344CB8AC3E}">
        <p14:creationId xmlns:p14="http://schemas.microsoft.com/office/powerpoint/2010/main" val="11766417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Clean Architecture</a:t>
            </a:r>
          </a:p>
        </p:txBody>
      </p:sp>
    </p:spTree>
    <p:extLst>
      <p:ext uri="{BB962C8B-B14F-4D97-AF65-F5344CB8AC3E}">
        <p14:creationId xmlns:p14="http://schemas.microsoft.com/office/powerpoint/2010/main" val="28663154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57256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316100627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cxnSp>
        <p:nvCxnSpPr>
          <p:cNvPr id="3" name="Straight Arrow Connector 2">
            <a:extLst>
              <a:ext uri="{FF2B5EF4-FFF2-40B4-BE49-F238E27FC236}">
                <a16:creationId xmlns:a16="http://schemas.microsoft.com/office/drawing/2014/main" id="{CB1FE104-5311-8842-83C7-85B1947777DE}"/>
              </a:ext>
            </a:extLst>
          </p:cNvPr>
          <p:cNvCxnSpPr/>
          <p:nvPr/>
        </p:nvCxnSpPr>
        <p:spPr>
          <a:xfrm>
            <a:off x="6615953" y="1257300"/>
            <a:ext cx="1317812" cy="1943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002F2EF-005A-8543-92EA-2C5FA15423E7}"/>
              </a:ext>
            </a:extLst>
          </p:cNvPr>
          <p:cNvSpPr txBox="1"/>
          <p:nvPr/>
        </p:nvSpPr>
        <p:spPr>
          <a:xfrm>
            <a:off x="5392271" y="1129553"/>
            <a:ext cx="1048870" cy="646331"/>
          </a:xfrm>
          <a:prstGeom prst="rect">
            <a:avLst/>
          </a:prstGeom>
          <a:noFill/>
        </p:spPr>
        <p:txBody>
          <a:bodyPr wrap="square" rtlCol="0">
            <a:spAutoFit/>
          </a:bodyPr>
          <a:lstStyle/>
          <a:p>
            <a:r>
              <a:rPr lang="en-US" dirty="0"/>
              <a:t>Depend</a:t>
            </a:r>
          </a:p>
          <a:p>
            <a:pPr algn="ctr"/>
            <a:r>
              <a:rPr lang="en-US" dirty="0"/>
              <a:t>Inwards</a:t>
            </a:r>
          </a:p>
        </p:txBody>
      </p:sp>
      <p:cxnSp>
        <p:nvCxnSpPr>
          <p:cNvPr id="6" name="Straight Arrow Connector 5">
            <a:extLst>
              <a:ext uri="{FF2B5EF4-FFF2-40B4-BE49-F238E27FC236}">
                <a16:creationId xmlns:a16="http://schemas.microsoft.com/office/drawing/2014/main" id="{B9A8074A-1A1C-FC49-B725-95D23B09AB4C}"/>
              </a:ext>
            </a:extLst>
          </p:cNvPr>
          <p:cNvCxnSpPr>
            <a:cxnSpLocks/>
          </p:cNvCxnSpPr>
          <p:nvPr/>
        </p:nvCxnSpPr>
        <p:spPr>
          <a:xfrm flipH="1">
            <a:off x="6096000" y="3789829"/>
            <a:ext cx="1178859" cy="190500"/>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4E6DA3-81F4-444C-B5D7-6400A9C38AD1}"/>
              </a:ext>
            </a:extLst>
          </p:cNvPr>
          <p:cNvSpPr txBox="1"/>
          <p:nvPr/>
        </p:nvSpPr>
        <p:spPr>
          <a:xfrm>
            <a:off x="6096000" y="4308413"/>
            <a:ext cx="1394011" cy="646331"/>
          </a:xfrm>
          <a:prstGeom prst="rect">
            <a:avLst/>
          </a:prstGeom>
          <a:noFill/>
        </p:spPr>
        <p:txBody>
          <a:bodyPr wrap="square" rtlCol="0">
            <a:spAutoFit/>
          </a:bodyPr>
          <a:lstStyle/>
          <a:p>
            <a:r>
              <a:rPr lang="en-US" dirty="0">
                <a:solidFill>
                  <a:srgbClr val="C00000"/>
                </a:solidFill>
              </a:rPr>
              <a:t>Dependency</a:t>
            </a:r>
          </a:p>
          <a:p>
            <a:pPr algn="ctr"/>
            <a:r>
              <a:rPr lang="en-US" dirty="0">
                <a:solidFill>
                  <a:srgbClr val="C00000"/>
                </a:solidFill>
              </a:rPr>
              <a:t>Inversion</a:t>
            </a:r>
          </a:p>
        </p:txBody>
      </p:sp>
    </p:spTree>
    <p:extLst>
      <p:ext uri="{BB962C8B-B14F-4D97-AF65-F5344CB8AC3E}">
        <p14:creationId xmlns:p14="http://schemas.microsoft.com/office/powerpoint/2010/main" val="19380407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77</a:t>
            </a:fld>
            <a:endParaRPr lang="en-GB"/>
          </a:p>
        </p:txBody>
      </p:sp>
    </p:spTree>
    <p:extLst>
      <p:ext uri="{BB962C8B-B14F-4D97-AF65-F5344CB8AC3E}">
        <p14:creationId xmlns:p14="http://schemas.microsoft.com/office/powerpoint/2010/main" val="204884554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79" y="1655545"/>
            <a:ext cx="1764231" cy="1133375"/>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may write developer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5659655" y="1257300"/>
            <a:ext cx="1922245" cy="103251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developer tests are just another adapter</a:t>
            </a:r>
          </a:p>
        </p:txBody>
      </p:sp>
      <p:sp>
        <p:nvSpPr>
          <p:cNvPr id="5" name="Rectangular Callout 4">
            <a:extLst>
              <a:ext uri="{FF2B5EF4-FFF2-40B4-BE49-F238E27FC236}">
                <a16:creationId xmlns:a16="http://schemas.microsoft.com/office/drawing/2014/main" id="{95224B2F-3F4F-9440-B659-BB496E8E8080}"/>
              </a:ext>
            </a:extLst>
          </p:cNvPr>
          <p:cNvSpPr/>
          <p:nvPr/>
        </p:nvSpPr>
        <p:spPr>
          <a:xfrm>
            <a:off x="8679178" y="4069080"/>
            <a:ext cx="2149243" cy="1531620"/>
          </a:xfrm>
          <a:prstGeom prst="wedgeRectCallout">
            <a:avLst>
              <a:gd name="adj1" fmla="val -65204"/>
              <a:gd name="adj2" fmla="val -72773"/>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may write developer tests against coarse grained facades to our domain</a:t>
            </a:r>
          </a:p>
        </p:txBody>
      </p:sp>
      <p:pic>
        <p:nvPicPr>
          <p:cNvPr id="6" name="Graphic 5" descr="Gears">
            <a:extLst>
              <a:ext uri="{FF2B5EF4-FFF2-40B4-BE49-F238E27FC236}">
                <a16:creationId xmlns:a16="http://schemas.microsoft.com/office/drawing/2014/main" id="{76C2A8CD-8EE5-A842-92D1-B6B8C85B473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3562" y="2829560"/>
            <a:ext cx="914400" cy="914400"/>
          </a:xfrm>
          <a:prstGeom prst="rect">
            <a:avLst/>
          </a:prstGeom>
        </p:spPr>
      </p:pic>
      <p:cxnSp>
        <p:nvCxnSpPr>
          <p:cNvPr id="11" name="Straight Arrow Connector 10">
            <a:extLst>
              <a:ext uri="{FF2B5EF4-FFF2-40B4-BE49-F238E27FC236}">
                <a16:creationId xmlns:a16="http://schemas.microsoft.com/office/drawing/2014/main" id="{997458CC-275A-0A44-A675-84156BCBC77E}"/>
              </a:ext>
            </a:extLst>
          </p:cNvPr>
          <p:cNvCxnSpPr>
            <a:stCxn id="6" idx="0"/>
            <a:endCxn id="2" idx="3"/>
          </p:cNvCxnSpPr>
          <p:nvPr/>
        </p:nvCxnSpPr>
        <p:spPr>
          <a:xfrm flipH="1" flipV="1">
            <a:off x="10443410" y="2222233"/>
            <a:ext cx="667352" cy="6073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ABFA628-46F5-054F-B706-57A4AA4A2E44}"/>
              </a:ext>
            </a:extLst>
          </p:cNvPr>
          <p:cNvCxnSpPr>
            <a:stCxn id="6" idx="2"/>
            <a:endCxn id="5" idx="0"/>
          </p:cNvCxnSpPr>
          <p:nvPr/>
        </p:nvCxnSpPr>
        <p:spPr>
          <a:xfrm flipH="1">
            <a:off x="9753800" y="3743960"/>
            <a:ext cx="1356962" cy="325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5CEBFDA-61AC-ED4B-8BC0-86BBA3430557}"/>
              </a:ext>
            </a:extLst>
          </p:cNvPr>
          <p:cNvSpPr txBox="1"/>
          <p:nvPr/>
        </p:nvSpPr>
        <p:spPr>
          <a:xfrm>
            <a:off x="11120387" y="3286760"/>
            <a:ext cx="1071613" cy="646331"/>
          </a:xfrm>
          <a:prstGeom prst="rect">
            <a:avLst/>
          </a:prstGeom>
          <a:noFill/>
        </p:spPr>
        <p:txBody>
          <a:bodyPr wrap="square" rtlCol="0">
            <a:spAutoFit/>
          </a:bodyPr>
          <a:lstStyle/>
          <a:p>
            <a:pPr algn="ctr"/>
            <a:r>
              <a:rPr lang="en-US" dirty="0"/>
              <a:t>Different</a:t>
            </a:r>
          </a:p>
          <a:p>
            <a:pPr algn="ctr"/>
            <a:r>
              <a:rPr lang="en-US" dirty="0"/>
              <a:t>Gears</a:t>
            </a:r>
          </a:p>
        </p:txBody>
      </p:sp>
    </p:spTree>
    <p:extLst>
      <p:ext uri="{BB962C8B-B14F-4D97-AF65-F5344CB8AC3E}">
        <p14:creationId xmlns:p14="http://schemas.microsoft.com/office/powerpoint/2010/main" val="32140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P spid="1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79</a:t>
            </a:fld>
            <a:endParaRPr lang="en-GB"/>
          </a:p>
        </p:txBody>
      </p:sp>
    </p:spTree>
    <p:extLst>
      <p:ext uri="{BB962C8B-B14F-4D97-AF65-F5344CB8AC3E}">
        <p14:creationId xmlns:p14="http://schemas.microsoft.com/office/powerpoint/2010/main" val="2109611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666" y="2283804"/>
            <a:ext cx="7776864" cy="1440160"/>
          </a:xfrm>
          <a:prstGeom prst="rect">
            <a:avLst/>
          </a:prstGeom>
        </p:spPr>
        <p:txBody>
          <a:bodyPr wrap="square">
            <a:spAutoFit/>
          </a:bodyPr>
          <a:lstStyle/>
          <a:p>
            <a:pPr algn="ctr"/>
            <a:r>
              <a:rPr lang="en-US" sz="2800" dirty="0"/>
              <a:t>When we change implementation details we break tests, often dozens.</a:t>
            </a:r>
          </a:p>
          <a:p>
            <a:pPr algn="ctr"/>
            <a:r>
              <a:rPr lang="en-US" sz="2800" dirty="0"/>
              <a:t>	</a:t>
            </a:r>
          </a:p>
        </p:txBody>
      </p:sp>
      <p:sp>
        <p:nvSpPr>
          <p:cNvPr id="3" name="Rectangle 2"/>
          <p:cNvSpPr/>
          <p:nvPr/>
        </p:nvSpPr>
        <p:spPr>
          <a:xfrm>
            <a:off x="1955540" y="4262719"/>
            <a:ext cx="8280920" cy="954107"/>
          </a:xfrm>
          <a:prstGeom prst="rect">
            <a:avLst/>
          </a:prstGeom>
        </p:spPr>
        <p:txBody>
          <a:bodyPr wrap="square">
            <a:spAutoFit/>
          </a:bodyPr>
          <a:lstStyle/>
          <a:p>
            <a:pPr algn="ctr"/>
            <a:r>
              <a:rPr lang="en-US" sz="2800" dirty="0"/>
              <a:t>Didn’t refactoring promise change without breaking tests?</a:t>
            </a:r>
          </a:p>
        </p:txBody>
      </p:sp>
    </p:spTree>
    <p:extLst>
      <p:ext uri="{BB962C8B-B14F-4D97-AF65-F5344CB8AC3E}">
        <p14:creationId xmlns:p14="http://schemas.microsoft.com/office/powerpoint/2010/main" val="122287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80</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473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654518"/>
            <a:ext cx="1959772" cy="1136182"/>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developer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5859151" y="1291590"/>
            <a:ext cx="1722749" cy="103251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developer tests are just another adapter</a:t>
            </a:r>
          </a:p>
        </p:txBody>
      </p:sp>
    </p:spTree>
    <p:extLst>
      <p:ext uri="{BB962C8B-B14F-4D97-AF65-F5344CB8AC3E}">
        <p14:creationId xmlns:p14="http://schemas.microsoft.com/office/powerpoint/2010/main" val="7783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13950707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Clean Architecture</a:t>
            </a:r>
          </a:p>
        </p:txBody>
      </p:sp>
    </p:spTree>
    <p:extLst>
      <p:ext uri="{BB962C8B-B14F-4D97-AF65-F5344CB8AC3E}">
        <p14:creationId xmlns:p14="http://schemas.microsoft.com/office/powerpoint/2010/main" val="3367518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Are We Done Yet?</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36093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93190223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628800"/>
            <a:ext cx="7488832" cy="1815882"/>
          </a:xfrm>
          <a:prstGeom prst="rect">
            <a:avLst/>
          </a:prstGeom>
        </p:spPr>
        <p:txBody>
          <a:bodyPr wrap="square">
            <a:spAutoFit/>
          </a:bodyPr>
          <a:lstStyle/>
          <a:p>
            <a:pPr algn="ctr"/>
            <a:r>
              <a:rPr lang="en-US" sz="2800" dirty="0"/>
              <a:t>Why do approaches like “Programmer Anarchy”, “Spike and Stabilize”, and “Lean Software Development” want to drop test first.</a:t>
            </a:r>
          </a:p>
          <a:p>
            <a:r>
              <a:rPr lang="en-US" sz="2800" dirty="0"/>
              <a:t>	</a:t>
            </a:r>
          </a:p>
        </p:txBody>
      </p:sp>
      <p:sp>
        <p:nvSpPr>
          <p:cNvPr id="3" name="Rectangle 2"/>
          <p:cNvSpPr/>
          <p:nvPr/>
        </p:nvSpPr>
        <p:spPr>
          <a:xfrm>
            <a:off x="2351584" y="3743753"/>
            <a:ext cx="7632848" cy="954107"/>
          </a:xfrm>
          <a:prstGeom prst="rect">
            <a:avLst/>
          </a:prstGeom>
        </p:spPr>
        <p:txBody>
          <a:bodyPr wrap="square">
            <a:spAutoFit/>
          </a:bodyPr>
          <a:lstStyle/>
          <a:p>
            <a:pPr algn="ctr"/>
            <a:r>
              <a:rPr lang="en-US" sz="2800" dirty="0"/>
              <a:t>They see Test First approaches as unproductive – as obstacles to development</a:t>
            </a:r>
          </a:p>
        </p:txBody>
      </p:sp>
    </p:spTree>
    <p:extLst>
      <p:ext uri="{BB962C8B-B14F-4D97-AF65-F5344CB8AC3E}">
        <p14:creationId xmlns:p14="http://schemas.microsoft.com/office/powerpoint/2010/main" val="291024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7172</TotalTime>
  <Words>11258</Words>
  <Application>Microsoft Macintosh PowerPoint</Application>
  <PresentationFormat>Widescreen</PresentationFormat>
  <Paragraphs>768</Paragraphs>
  <Slides>119</Slides>
  <Notes>96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119</vt:i4>
      </vt:variant>
    </vt:vector>
  </HeadingPairs>
  <TitlesOfParts>
    <vt:vector size="125" baseType="lpstr">
      <vt:lpstr>Arial</vt:lpstr>
      <vt:lpstr>Calibri</vt:lpstr>
      <vt:lpstr>Calibri Light</vt:lpstr>
      <vt:lpstr>Helvetica</vt:lpstr>
      <vt:lpstr>PT Serif</vt:lpstr>
      <vt:lpstr>Office Theme</vt:lpstr>
      <vt:lpstr>TDD - Rediscovered</vt:lpstr>
      <vt:lpstr>Who are you?</vt:lpstr>
      <vt:lpstr>PowerPoint Presentation</vt:lpstr>
      <vt:lpstr>Agenda</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Developers Write Tests</vt:lpstr>
      <vt:lpstr>A Walk Through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Developer Testing</vt:lpstr>
      <vt:lpstr>PowerPoint Presentation</vt:lpstr>
      <vt:lpstr>PowerPoint Presentation</vt:lpstr>
      <vt:lpstr>PowerPoint Presentation</vt:lpstr>
      <vt:lpstr>PowerPoint Presentation</vt:lpstr>
      <vt:lpstr>PowerPoint Presentation</vt:lpstr>
      <vt:lpstr>Q&amp;A Break</vt:lpstr>
      <vt:lpstr>Towards Clean Code</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Refactoring</vt:lpstr>
      <vt:lpstr>PowerPoint Presentation</vt:lpstr>
      <vt:lpstr>Clean Architecture</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Clean Architecture</vt:lpstr>
      <vt:lpstr>Are We Done Yet?</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First, Last and Everything</vt:lpstr>
      <vt:lpstr>Fallacies and Principles</vt:lpstr>
      <vt:lpstr>PowerPoint Presentation</vt:lpstr>
      <vt:lpstr>PowerPoint Presentation</vt:lpstr>
      <vt:lpstr>PowerPoint Presentation</vt:lpstr>
      <vt:lpstr>Summary</vt:lpstr>
      <vt:lpstr>PowerPoint Presentation</vt:lpstr>
      <vt:lpstr>PowerPoint Presentation</vt:lpstr>
      <vt:lpstr>Bibliography</vt:lpstr>
      <vt:lpstr>PowerPoint Presentation</vt:lpstr>
      <vt:lpstr>PowerPoint Presentation</vt:lpstr>
      <vt:lpstr>PowerPoint Presentation</vt:lpstr>
      <vt:lpstr>PowerPoint Presentation</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93</cp:revision>
  <dcterms:created xsi:type="dcterms:W3CDTF">2020-08-02T15:49:52Z</dcterms:created>
  <dcterms:modified xsi:type="dcterms:W3CDTF">2020-11-13T15:37:39Z</dcterms:modified>
</cp:coreProperties>
</file>