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charts/chart2.xml" ContentType="application/vnd.openxmlformats-officedocument.drawingml.chart+xml"/>
  <Override PartName="/ppt/notesSlides/notesSlide33.xml" ContentType="application/vnd.openxmlformats-officedocument.presentationml.notesSlide+xml"/>
  <Override PartName="/ppt/charts/chart3.xml" ContentType="application/vnd.openxmlformats-officedocument.drawingml.chart+xml"/>
  <Override PartName="/ppt/notesSlides/notesSlide34.xml" ContentType="application/vnd.openxmlformats-officedocument.presentationml.notesSlide+xml"/>
  <Override PartName="/ppt/charts/chart4.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4"/>
  </p:notesMasterIdLst>
  <p:sldIdLst>
    <p:sldId id="256" r:id="rId2"/>
    <p:sldId id="288" r:id="rId3"/>
    <p:sldId id="287" r:id="rId4"/>
    <p:sldId id="297" r:id="rId5"/>
    <p:sldId id="312" r:id="rId6"/>
    <p:sldId id="313" r:id="rId7"/>
    <p:sldId id="314" r:id="rId8"/>
    <p:sldId id="315" r:id="rId9"/>
    <p:sldId id="316" r:id="rId10"/>
    <p:sldId id="317" r:id="rId11"/>
    <p:sldId id="318" r:id="rId12"/>
    <p:sldId id="325" r:id="rId13"/>
    <p:sldId id="340" r:id="rId14"/>
    <p:sldId id="341" r:id="rId15"/>
    <p:sldId id="298" r:id="rId16"/>
    <p:sldId id="333" r:id="rId17"/>
    <p:sldId id="334" r:id="rId18"/>
    <p:sldId id="338" r:id="rId19"/>
    <p:sldId id="339" r:id="rId20"/>
    <p:sldId id="349" r:id="rId21"/>
    <p:sldId id="335" r:id="rId22"/>
    <p:sldId id="348" r:id="rId23"/>
    <p:sldId id="350" r:id="rId24"/>
    <p:sldId id="351" r:id="rId25"/>
    <p:sldId id="299" r:id="rId26"/>
    <p:sldId id="353" r:id="rId27"/>
    <p:sldId id="302" r:id="rId28"/>
    <p:sldId id="431" r:id="rId29"/>
    <p:sldId id="491" r:id="rId30"/>
    <p:sldId id="492" r:id="rId31"/>
    <p:sldId id="493" r:id="rId32"/>
    <p:sldId id="495" r:id="rId33"/>
    <p:sldId id="494" r:id="rId34"/>
    <p:sldId id="433" r:id="rId35"/>
    <p:sldId id="305" r:id="rId36"/>
    <p:sldId id="401" r:id="rId37"/>
    <p:sldId id="366" r:id="rId38"/>
    <p:sldId id="367" r:id="rId39"/>
    <p:sldId id="400" r:id="rId40"/>
    <p:sldId id="402" r:id="rId41"/>
    <p:sldId id="444" r:id="rId42"/>
    <p:sldId id="451" r:id="rId43"/>
    <p:sldId id="452" r:id="rId44"/>
    <p:sldId id="453" r:id="rId45"/>
    <p:sldId id="450" r:id="rId46"/>
    <p:sldId id="480" r:id="rId47"/>
    <p:sldId id="482" r:id="rId48"/>
    <p:sldId id="483" r:id="rId49"/>
    <p:sldId id="486" r:id="rId50"/>
    <p:sldId id="485" r:id="rId51"/>
    <p:sldId id="484" r:id="rId52"/>
    <p:sldId id="438" r:id="rId53"/>
    <p:sldId id="497" r:id="rId54"/>
    <p:sldId id="439" r:id="rId55"/>
    <p:sldId id="496" r:id="rId56"/>
    <p:sldId id="440" r:id="rId57"/>
    <p:sldId id="454" r:id="rId58"/>
    <p:sldId id="455" r:id="rId59"/>
    <p:sldId id="456" r:id="rId60"/>
    <p:sldId id="498" r:id="rId61"/>
    <p:sldId id="489" r:id="rId62"/>
    <p:sldId id="490" r:id="rId63"/>
    <p:sldId id="303" r:id="rId64"/>
    <p:sldId id="359" r:id="rId65"/>
    <p:sldId id="362" r:id="rId66"/>
    <p:sldId id="361" r:id="rId67"/>
    <p:sldId id="363" r:id="rId68"/>
    <p:sldId id="370" r:id="rId69"/>
    <p:sldId id="371" r:id="rId70"/>
    <p:sldId id="364" r:id="rId71"/>
    <p:sldId id="500" r:id="rId72"/>
    <p:sldId id="499" r:id="rId73"/>
    <p:sldId id="304" r:id="rId74"/>
    <p:sldId id="373" r:id="rId75"/>
    <p:sldId id="375" r:id="rId76"/>
    <p:sldId id="379" r:id="rId77"/>
    <p:sldId id="380" r:id="rId78"/>
    <p:sldId id="381" r:id="rId79"/>
    <p:sldId id="382" r:id="rId80"/>
    <p:sldId id="383" r:id="rId81"/>
    <p:sldId id="384" r:id="rId82"/>
    <p:sldId id="385" r:id="rId83"/>
    <p:sldId id="386" r:id="rId84"/>
    <p:sldId id="388" r:id="rId85"/>
    <p:sldId id="387" r:id="rId86"/>
    <p:sldId id="389" r:id="rId87"/>
    <p:sldId id="390" r:id="rId88"/>
    <p:sldId id="391" r:id="rId89"/>
    <p:sldId id="392" r:id="rId90"/>
    <p:sldId id="393" r:id="rId91"/>
    <p:sldId id="394" r:id="rId92"/>
    <p:sldId id="395" r:id="rId93"/>
    <p:sldId id="396" r:id="rId94"/>
    <p:sldId id="308" r:id="rId95"/>
    <p:sldId id="403" r:id="rId96"/>
    <p:sldId id="409" r:id="rId97"/>
    <p:sldId id="405" r:id="rId98"/>
    <p:sldId id="406" r:id="rId99"/>
    <p:sldId id="404" r:id="rId100"/>
    <p:sldId id="427" r:id="rId101"/>
    <p:sldId id="428" r:id="rId102"/>
    <p:sldId id="429" r:id="rId103"/>
    <p:sldId id="309" r:id="rId104"/>
    <p:sldId id="412" r:id="rId105"/>
    <p:sldId id="413" r:id="rId106"/>
    <p:sldId id="418" r:id="rId107"/>
    <p:sldId id="447" r:id="rId108"/>
    <p:sldId id="448" r:id="rId109"/>
    <p:sldId id="449" r:id="rId110"/>
    <p:sldId id="430" r:id="rId111"/>
    <p:sldId id="290" r:id="rId112"/>
    <p:sldId id="281" r:id="rId1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8"/>
    <p:restoredTop sz="80687" autoAdjust="0"/>
  </p:normalViewPr>
  <p:slideViewPr>
    <p:cSldViewPr snapToGrid="0" snapToObjects="1">
      <p:cViewPr>
        <p:scale>
          <a:sx n="121" d="100"/>
          <a:sy n="121" d="100"/>
        </p:scale>
        <p:origin x="1064" y="2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57-CD4F-AA8A-6509EED39B03}"/>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57-CD4F-AA8A-6509EED39B03}"/>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57-CD4F-AA8A-6509EED39B03}"/>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4/19/19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enterpriseintegrationpatterns.com/patterns/messaging/ContentBasedRouter.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amazon.com/exec/obidos/ASIN/0201633612/enterpriseint-20"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64.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dbmsmusings.blogspot.in/2010/04/problems-with-cap-and-yahoos-little.html"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rabbitmq.com/clustering.html" TargetMode="External"/><Relationship Id="rId2" Type="http://schemas.openxmlformats.org/officeDocument/2006/relationships/slide" Target="../slides/slide74.xml"/><Relationship Id="rId1" Type="http://schemas.openxmlformats.org/officeDocument/2006/relationships/notesMaster" Target="../notesMasters/notesMaster1.xml"/><Relationship Id="rId6" Type="http://schemas.openxmlformats.org/officeDocument/2006/relationships/hyperlink" Target="https://www.rabbitmq.com/ha.html#unsynchronised-mirrors" TargetMode="External"/><Relationship Id="rId5" Type="http://schemas.openxmlformats.org/officeDocument/2006/relationships/hyperlink" Target="https://www.rabbitmq.com/confirms.html" TargetMode="External"/><Relationship Id="rId4" Type="http://schemas.openxmlformats.org/officeDocument/2006/relationships/hyperlink" Target="https://www.rabbitmq.com/ha.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81.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82.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enterpriseintegrationpatterns.com/patterns/messaging/PipesAndFilter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github.com/jlavallee/JMeter-Rabbit-AMQP"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8" Type="http://schemas.openxmlformats.org/officeDocument/2006/relationships/hyperlink" Target="https://en.wikipedia.org/wiki/Hash_table" TargetMode="External"/><Relationship Id="rId3" Type="http://schemas.openxmlformats.org/officeDocument/2006/relationships/hyperlink" Target="https://en.wikipedia.org/wiki/Structured_storage" TargetMode="External"/><Relationship Id="rId7" Type="http://schemas.openxmlformats.org/officeDocument/2006/relationships/hyperlink" Target="https://en.wikipedia.org/wiki/Floating-point_number" TargetMode="External"/><Relationship Id="rId2" Type="http://schemas.openxmlformats.org/officeDocument/2006/relationships/slide" Target="../slides/slide105.xml"/><Relationship Id="rId1" Type="http://schemas.openxmlformats.org/officeDocument/2006/relationships/notesMaster" Target="../notesMasters/notesMaster1.xml"/><Relationship Id="rId6" Type="http://schemas.openxmlformats.org/officeDocument/2006/relationships/hyperlink" Target="https://en.wikipedia.org/wiki/Set_(abstract_data_type)" TargetMode="External"/><Relationship Id="rId5" Type="http://schemas.openxmlformats.org/officeDocument/2006/relationships/hyperlink" Target="https://en.wikipedia.org/wiki/List_(computing)" TargetMode="External"/><Relationship Id="rId10" Type="http://schemas.openxmlformats.org/officeDocument/2006/relationships/hyperlink" Target="https://en.wikipedia.org/wiki/Geohash" TargetMode="External"/><Relationship Id="rId4" Type="http://schemas.openxmlformats.org/officeDocument/2006/relationships/hyperlink" Target="https://en.wikipedia.org/wiki/String_(computer_science)" TargetMode="External"/><Relationship Id="rId9" Type="http://schemas.openxmlformats.org/officeDocument/2006/relationships/hyperlink" Target="https://en.wikipedia.org/wiki/HyperLogLo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Router.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nterpriseintegrationpatterns.com/patterns/messaging/ContentBasedRouter.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enterpriseintegrationpatterns.com/patterns/messaging/Sequencer.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www.enterpriseintegrationpatterns.com/patterns/messaging/PublishSubscribeChannel.html" TargetMode="External"/><Relationship Id="rId4" Type="http://schemas.openxmlformats.org/officeDocument/2006/relationships/hyperlink" Target="http://www.enterpriseintegrationpatterns.com/patterns/messaging/RecipientList.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Router.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Content-Based Router</a:t>
            </a:r>
            <a:r>
              <a:rPr lang="en-US" dirty="0"/>
              <a:t> allows us to route a message to the correct system based on message content. This process is transparent to the original sender in the sense that the originator simply sends the message to a channel, where the router picks it up and takes care of everything. </a:t>
            </a:r>
          </a:p>
          <a:p>
            <a:r>
              <a:rPr lang="en-US" dirty="0"/>
              <a:t>In some cases, though, we may want to specify one or more recipients for the message. A common analogy are the recipient lists implemented in most e-mail systems. For each e-mail message, the sender can specify a list of recipients. The mail system then ensures transport of the message content to each recipient. An example from the domain of enterprise integration would be a situation where a function can be performed by one or more providers. For example, we may have a contract with multiple credit agencies to assess the credit worthiness of our customers. When a small order comes in we may simply route the credit request message to one credit agency. If a customer places a large order, we may want to route the credit request message to multiple agencies and compare the results before making a decision. In this case, the list of recipients depends on the dollar value of the order.</a:t>
            </a:r>
          </a:p>
          <a:p>
            <a:r>
              <a:rPr lang="en-US" dirty="0"/>
              <a:t>In another situation, we may want to route an order message to a select list of suppliers to obtain a quote for the requested item. Rather than sending the request to all vendors, we may want to control which vendors receive the request, possibly based on user preferences</a:t>
            </a:r>
          </a:p>
          <a:p>
            <a:r>
              <a:rPr lang="en-US" b="1" dirty="0"/>
              <a:t>How do we route a message to a list of dynamically specified recipients?</a:t>
            </a:r>
            <a:endParaRPr lang="en-US" dirty="0"/>
          </a:p>
          <a:p>
            <a:r>
              <a:rPr lang="en-US" b="1" dirty="0"/>
              <a:t>Define a channel for each recipient. Then use a </a:t>
            </a:r>
            <a:r>
              <a:rPr lang="en-US" b="1" i="1" dirty="0"/>
              <a:t>Recipient List</a:t>
            </a:r>
            <a:r>
              <a:rPr lang="en-US" b="1" dirty="0"/>
              <a:t> to inspect an incoming message, determine the list of desired recipients, and forward the message to all channels associated with the recipients in the list. </a:t>
            </a:r>
            <a:endParaRPr lang="en-US" dirty="0"/>
          </a:p>
          <a:p>
            <a:r>
              <a:rPr lang="en-US" dirty="0"/>
              <a:t>The logic embedded in a </a:t>
            </a:r>
            <a:r>
              <a:rPr lang="en-US" i="1" dirty="0"/>
              <a:t>Recipient List</a:t>
            </a:r>
            <a:r>
              <a:rPr lang="en-US" dirty="0"/>
              <a:t> can be pictured as two separate parts even though the implementation is often coupled together. The first part computes a list of recipients. The second part simply traverses the list and sends a copy of the received message to each recipient. Just like a </a:t>
            </a:r>
            <a:r>
              <a:rPr lang="en-US" i="1" dirty="0">
                <a:hlinkClick r:id="rId3"/>
              </a:rPr>
              <a:t>Content-Based Router</a:t>
            </a:r>
            <a:r>
              <a:rPr lang="en-US" dirty="0"/>
              <a:t>, the </a:t>
            </a:r>
            <a:r>
              <a:rPr lang="en-US" i="1" dirty="0"/>
              <a:t>Recipient List</a:t>
            </a:r>
            <a:r>
              <a:rPr lang="en-US" dirty="0"/>
              <a:t> usually does not modify the message contents.</a:t>
            </a:r>
          </a:p>
          <a:p>
            <a:endParaRPr lang="en-US" dirty="0"/>
          </a:p>
          <a:p>
            <a:r>
              <a:rPr lang="en-US" b="1" dirty="0">
                <a:effectLst/>
              </a:rPr>
              <a:t>Recipient List:</a:t>
            </a:r>
            <a:r>
              <a:rPr lang="en-US" dirty="0">
                <a:effectLst/>
              </a:rPr>
              <a:t> Define a channel for each recipient. Then use a Recipient List to inspect an incoming message, determine the list of desired recipients, and forward the message to all channels associated with the recipients in the list. </a:t>
            </a:r>
          </a:p>
          <a:p>
            <a:r>
              <a:rPr lang="en-US" dirty="0"/>
              <a:t>The logic embedded in a Recipient List can be pictured as two separate parts even though the implementation is often coupled together. The first part computes a list of recipients. The second part simply traverses the list and sends a copy of the received message to each recipient. Just like a Content-Based Router (230), the Recipient List usually does not modify the message contents. </a:t>
            </a:r>
          </a:p>
          <a:p>
            <a:r>
              <a:rPr lang="en-US" dirty="0"/>
              <a:t>The list of recipients can be derived from a number of sources. The creation of the list can be external to the Recipient List so that the message originator or another component attaches the list to the incoming message.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Dynamic Recipient List</a:t>
            </a:r>
            <a:r>
              <a:rPr lang="en-US" sz="1200" kern="1200" dirty="0">
                <a:solidFill>
                  <a:schemeClr val="tx1"/>
                </a:solidFill>
                <a:effectLst/>
                <a:latin typeface="+mn-lt"/>
                <a:ea typeface="+mn-ea"/>
                <a:cs typeface="+mn-cs"/>
              </a:rPr>
              <a:t>: To implement this functionality, recipients can send their subscription preferences to the Recipient List via a special control channel. The Recipient List stores the preferences in a rules base and uses it to compile the recipient list for each message. This approach gives the subscribers control over the message filtering but leverages the efficiency of the Recipient List to distribute the messages. This solution combines the properties of a Dynamic Router with a Recipient List to create a dynamic Recipient List (see figure).</a:t>
            </a:r>
            <a:endParaRPr lang="en-US" dirty="0"/>
          </a:p>
          <a:p>
            <a:endParaRPr lang="en-US" dirty="0"/>
          </a:p>
          <a:p>
            <a:r>
              <a:rPr lang="en-US" dirty="0"/>
              <a:t>A dynamic Recipient List can be used to implement a Publish-Subscribe Channel if a messaging system provides only Point-to-Point Channels but no Publish-Subscribe Channels. The Recipient List would keep a list of all Point-to-Point Channels that are subscribed to the topic. Each topic can be represented by one specific Recipient List instance. This solution can also be useful if we need to apply special criteria to allow recipients to subscribe to a specific data source. While most Publish-Subscribe Channels allow any component to subscribe to the channel, the Recipient List could easily implement logic to control access to the source data by limiting who gets to subscribe to the list. Of course, this assumes that the messaging system prevents the recipients from directly accessing the input channel into the Recipient List.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21</a:t>
            </a:fld>
            <a:endParaRPr lang="en-US"/>
          </a:p>
        </p:txBody>
      </p:sp>
    </p:spTree>
    <p:extLst>
      <p:ext uri="{BB962C8B-B14F-4D97-AF65-F5344CB8AC3E}">
        <p14:creationId xmlns:p14="http://schemas.microsoft.com/office/powerpoint/2010/main" val="804951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patterns describe how to construct messages and how to route them to the correct destination. In many cases, enterprise integration solutions route messages between existing applications such as legacy systems, packaged applications, homegrown custom applications, or applications operated by external partners. Each of these applications is usually built around a proprietary data model. Each application may have a slightly different notion of the </a:t>
            </a:r>
            <a:r>
              <a:rPr lang="en-US" i="1" dirty="0"/>
              <a:t>Customer</a:t>
            </a:r>
            <a:r>
              <a:rPr lang="en-US" dirty="0"/>
              <a:t> entity , the attributes that define a </a:t>
            </a:r>
            <a:r>
              <a:rPr lang="en-US" i="1" dirty="0"/>
              <a:t>Customer</a:t>
            </a:r>
            <a:r>
              <a:rPr lang="en-US" dirty="0"/>
              <a:t> and which other entities a </a:t>
            </a:r>
            <a:r>
              <a:rPr lang="en-US" i="1" dirty="0"/>
              <a:t>Customer</a:t>
            </a:r>
            <a:r>
              <a:rPr lang="en-US" dirty="0"/>
              <a:t> is related to. For example, the accounting system may be more interested in the customer's tax payer ID numbers while the customer-relationship management (CRM) system stores phone numbers and addresses. The application’s underlying data model usually drives the design of the physical database schema, an interface file format or a programming interface (API) -- those entities that an integration solution has to interface with. As a result, the applications expect to receive messages that mimic the application's internal data format.</a:t>
            </a:r>
          </a:p>
          <a:p>
            <a:r>
              <a:rPr lang="en-US" dirty="0"/>
              <a:t>In addition to the proprietary data models and data formats incorporated in the various applications, integration solutions often times interact with standardized data formats that seek to be independent from specific applications. There are a number of consortia and standards bodies that define these protocols, such as </a:t>
            </a:r>
            <a:r>
              <a:rPr lang="en-US" dirty="0" err="1"/>
              <a:t>RosettaNet</a:t>
            </a:r>
            <a:r>
              <a:rPr lang="en-US" dirty="0"/>
              <a:t>, </a:t>
            </a:r>
            <a:r>
              <a:rPr lang="en-US" dirty="0" err="1"/>
              <a:t>ebXML</a:t>
            </a:r>
            <a:r>
              <a:rPr lang="en-US" dirty="0"/>
              <a:t>, OAGIS and many other, industry specific consortia. In many cases, the integration solution needs to be able to communicate with external parties using the ‘official’ data formats while the internal systems are based on proprietary formats.</a:t>
            </a:r>
          </a:p>
          <a:p>
            <a:r>
              <a:rPr lang="en-US" b="1" dirty="0"/>
              <a:t>How can systems using different data formats communicate with each other using messaging? </a:t>
            </a:r>
            <a:endParaRPr lang="en-US" dirty="0"/>
          </a:p>
          <a:p>
            <a:r>
              <a:rPr lang="en-US" b="1" dirty="0"/>
              <a:t>Use a special filter, a </a:t>
            </a:r>
            <a:r>
              <a:rPr lang="en-US" b="1" i="1" dirty="0"/>
              <a:t>Message Translator</a:t>
            </a:r>
            <a:r>
              <a:rPr lang="en-US" b="1" dirty="0"/>
              <a:t>, between other filters or applications to translate one data format into another. </a:t>
            </a:r>
            <a:endParaRPr lang="en-US" dirty="0"/>
          </a:p>
          <a:p>
            <a:r>
              <a:rPr lang="en-US" dirty="0"/>
              <a:t>The </a:t>
            </a:r>
            <a:r>
              <a:rPr lang="en-US" i="1" dirty="0"/>
              <a:t>Message Translator</a:t>
            </a:r>
            <a:r>
              <a:rPr lang="en-US" dirty="0"/>
              <a:t> is the messaging equivalent of the </a:t>
            </a:r>
            <a:r>
              <a:rPr lang="en-US" i="1" dirty="0"/>
              <a:t>Adapter</a:t>
            </a:r>
            <a:r>
              <a:rPr lang="en-US" dirty="0"/>
              <a:t> pattern described in [</a:t>
            </a:r>
            <a:r>
              <a:rPr lang="en-US" dirty="0">
                <a:hlinkClick r:id="rId3" tooltip="Design Patterns: Elements of Reusable Object-Oriented Software"/>
              </a:rPr>
              <a:t>GoF</a:t>
            </a:r>
            <a:r>
              <a:rPr lang="en-US" dirty="0"/>
              <a:t>]. An adapter converts the interface of a component into a another interface so it can be used in a different context.</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23</a:t>
            </a:fld>
            <a:endParaRPr lang="en-US"/>
          </a:p>
        </p:txBody>
      </p:sp>
    </p:spTree>
    <p:extLst>
      <p:ext uri="{BB962C8B-B14F-4D97-AF65-F5344CB8AC3E}">
        <p14:creationId xmlns:p14="http://schemas.microsoft.com/office/powerpoint/2010/main" val="841227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sending messages from one system to another it is common for the target system to require more information than the source system can provide. For example, incoming Address messages may just contain the ZIP code because the designers felt that storing a redundant state code would be superfluous. Likely, another system is going to want to specify both a state code and a ZIP code field. Yet another system may not actually use state codes, but spell the state name out because it uses free-form addresses in order to support international addresses. Likewise, one system may provide us with a customer ID, but the receiving system actually requires the customer name and address. An order message sent by the order management system may just contain an order number, but we need to find the customer ID associated with that order, so we can pass it to the customer management system. The scenarios are plentiful. </a:t>
            </a:r>
          </a:p>
          <a:p>
            <a:r>
              <a:rPr lang="en-US" b="1" dirty="0"/>
              <a:t>How do we communicate with another system if the message originator does not have all the required data items available? </a:t>
            </a:r>
            <a:endParaRPr lang="en-US" dirty="0"/>
          </a:p>
          <a:p>
            <a:r>
              <a:rPr lang="en-US" b="1" dirty="0"/>
              <a:t>Use a specialized transformer, a </a:t>
            </a:r>
            <a:r>
              <a:rPr lang="en-US" b="1" i="1" dirty="0"/>
              <a:t>Content Enricher</a:t>
            </a:r>
            <a:r>
              <a:rPr lang="en-US" b="1" dirty="0"/>
              <a:t>, to access an external data source in order to augment a message with missing information. </a:t>
            </a:r>
            <a:endParaRPr lang="en-US" dirty="0"/>
          </a:p>
          <a:p>
            <a:r>
              <a:rPr lang="en-US" dirty="0"/>
              <a:t>The </a:t>
            </a:r>
            <a:r>
              <a:rPr lang="en-US" i="1" dirty="0"/>
              <a:t>Content Enricher</a:t>
            </a:r>
            <a:r>
              <a:rPr lang="en-US" dirty="0"/>
              <a:t> uses information inside the incoming message (e.g. key fields) to retrieve data from an external source. After the </a:t>
            </a:r>
            <a:r>
              <a:rPr lang="en-US" i="1" dirty="0"/>
              <a:t>Content Enricher</a:t>
            </a:r>
            <a:r>
              <a:rPr lang="en-US" dirty="0"/>
              <a:t> retrieves the required data from the resource, it appends the data to the message. The original information from the incoming message may be carried over into the resulting message or may no longer be needed, depending on the specific needs of the receiving application.</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24</a:t>
            </a:fld>
            <a:endParaRPr lang="en-US"/>
          </a:p>
        </p:txBody>
      </p:sp>
    </p:spTree>
    <p:extLst>
      <p:ext uri="{BB962C8B-B14F-4D97-AF65-F5344CB8AC3E}">
        <p14:creationId xmlns:p14="http://schemas.microsoft.com/office/powerpoint/2010/main" val="1915093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we effectively administer a messaging system that is distributed across multiple platforms and a wide geographic area? </a:t>
            </a:r>
            <a:endParaRPr lang="en-US" dirty="0"/>
          </a:p>
          <a:p>
            <a:r>
              <a:rPr lang="en-US" b="1" dirty="0"/>
              <a:t>Use a </a:t>
            </a:r>
            <a:r>
              <a:rPr lang="en-US" b="1" i="1" dirty="0"/>
              <a:t>Control Bus</a:t>
            </a:r>
            <a:r>
              <a:rPr lang="en-US" b="1" dirty="0"/>
              <a:t> to manage an enterprise integration system. The </a:t>
            </a:r>
            <a:r>
              <a:rPr lang="en-US" b="1" i="1" dirty="0"/>
              <a:t>Control Bus</a:t>
            </a:r>
            <a:r>
              <a:rPr lang="en-US" b="1" dirty="0"/>
              <a:t> uses the same messaging mechanism used by the application data, but uses separate channels to transmit data that is relevant to the management of components involved in the message flow.</a:t>
            </a:r>
            <a:endParaRPr lang="en-US" dirty="0"/>
          </a:p>
          <a:p>
            <a:r>
              <a:rPr lang="en-US" dirty="0"/>
              <a:t>Each component in the system is now connected to two messaging subsystems: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26</a:t>
            </a:fld>
            <a:endParaRPr lang="en-US"/>
          </a:p>
        </p:txBody>
      </p:sp>
    </p:spTree>
    <p:extLst>
      <p:ext uri="{BB962C8B-B14F-4D97-AF65-F5344CB8AC3E}">
        <p14:creationId xmlns:p14="http://schemas.microsoft.com/office/powerpoint/2010/main" val="2120040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Write-off</a:t>
            </a:r>
          </a:p>
          <a:p>
            <a:r>
              <a:rPr lang="en-US" sz="1200" b="0" i="0" u="none" strike="noStrike" kern="1200" baseline="0" dirty="0">
                <a:solidFill>
                  <a:schemeClr val="tx1"/>
                </a:solidFill>
                <a:latin typeface="+mn-lt"/>
                <a:ea typeface="+mn-ea"/>
                <a:cs typeface="+mn-cs"/>
              </a:rPr>
              <a:t>This is the simplest strategy: do nothing, or discard what you’ve done (see Figure 1a). This might seem like a poor plan, but in the reality of business, it might be acceptable. If the loss is small, building</a:t>
            </a:r>
          </a:p>
          <a:p>
            <a:r>
              <a:rPr lang="en-US" sz="1200" b="0" i="0" u="none" strike="noStrike" kern="1200" baseline="0" dirty="0">
                <a:solidFill>
                  <a:schemeClr val="tx1"/>
                </a:solidFill>
                <a:latin typeface="+mn-lt"/>
                <a:ea typeface="+mn-ea"/>
                <a:cs typeface="+mn-cs"/>
              </a:rPr>
              <a:t>an error-correction solution might be more expensive. Furthermore, it might slow down the flow of messages, which reduces system throughput.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29</a:t>
            </a:fld>
            <a:endParaRPr lang="en-US"/>
          </a:p>
        </p:txBody>
      </p:sp>
    </p:spTree>
    <p:extLst>
      <p:ext uri="{BB962C8B-B14F-4D97-AF65-F5344CB8AC3E}">
        <p14:creationId xmlns:p14="http://schemas.microsoft.com/office/powerpoint/2010/main" val="3723278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Retry</a:t>
            </a:r>
          </a:p>
          <a:p>
            <a:r>
              <a:rPr lang="en-US" sz="1200" b="0" i="0" u="none" strike="noStrike" kern="1200" baseline="0" dirty="0">
                <a:solidFill>
                  <a:schemeClr val="tx1"/>
                </a:solidFill>
                <a:latin typeface="+mn-lt"/>
                <a:ea typeface="+mn-ea"/>
                <a:cs typeface="+mn-cs"/>
              </a:rPr>
              <a:t>When one operation out of a group of operations (or “transactions”) fails, you have essentially two choices: undo the ones that completed successfully or retry the one that failed. Retry is a plausible</a:t>
            </a:r>
          </a:p>
          <a:p>
            <a:r>
              <a:rPr lang="en-US" sz="1200" b="0" i="0" u="none" strike="noStrike" kern="1200" baseline="0" dirty="0">
                <a:solidFill>
                  <a:schemeClr val="tx1"/>
                </a:solidFill>
                <a:latin typeface="+mn-lt"/>
                <a:ea typeface="+mn-ea"/>
                <a:cs typeface="+mn-cs"/>
              </a:rPr>
              <a:t>option if there’s a realistic chance that the retry will succeed (see Figure 1b). For example, if an external system is temporarily unavailable or an item is out of stock, a retry might be worthwhile.</a:t>
            </a:r>
          </a:p>
          <a:p>
            <a:r>
              <a:rPr lang="en-US" sz="1200" b="0" i="0" u="none" strike="noStrike" kern="1200" baseline="0" dirty="0">
                <a:solidFill>
                  <a:schemeClr val="tx1"/>
                </a:solidFill>
                <a:latin typeface="+mn-lt"/>
                <a:ea typeface="+mn-ea"/>
                <a:cs typeface="+mn-cs"/>
              </a:rPr>
              <a:t>However, if a business rule was violated, it’s unlikely a retry will succeed.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30</a:t>
            </a:fld>
            <a:endParaRPr lang="en-US"/>
          </a:p>
        </p:txBody>
      </p:sp>
    </p:spTree>
    <p:extLst>
      <p:ext uri="{BB962C8B-B14F-4D97-AF65-F5344CB8AC3E}">
        <p14:creationId xmlns:p14="http://schemas.microsoft.com/office/powerpoint/2010/main" val="4148253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Compensating action</a:t>
            </a:r>
          </a:p>
          <a:p>
            <a:r>
              <a:rPr lang="en-US" sz="1200" b="0" i="0" u="none" strike="noStrike" kern="1200" baseline="0" dirty="0">
                <a:solidFill>
                  <a:schemeClr val="tx1"/>
                </a:solidFill>
                <a:latin typeface="+mn-lt"/>
                <a:ea typeface="+mn-ea"/>
                <a:cs typeface="+mn-cs"/>
              </a:rPr>
              <a:t>The obvious alternative to retrying failed operations is to undo already completed operations to return the system to a consistent state (see Figure 1c). Such compensating actions work best with monetary systems, where we can credit money already debited. But real life uses many other compensating actions. For example, we might call and ask a customer to ignore a letter that has been sent or to return a package that was sent in error.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31</a:t>
            </a:fld>
            <a:endParaRPr lang="en-US"/>
          </a:p>
        </p:txBody>
      </p:sp>
    </p:spTree>
    <p:extLst>
      <p:ext uri="{BB962C8B-B14F-4D97-AF65-F5344CB8AC3E}">
        <p14:creationId xmlns:p14="http://schemas.microsoft.com/office/powerpoint/2010/main" val="3611811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Routing Slip</a:t>
            </a:r>
          </a:p>
          <a:p>
            <a:r>
              <a:rPr lang="en-US" dirty="0"/>
              <a:t>An alternative to listening for events to trigger compensating actions is to attach the sequence of handlers to the message itself, describing both the happy path, and the failure path. As each node processes the message, it looks at the sequence to determine where to route either the next step in the sequence, or the </a:t>
            </a:r>
            <a:r>
              <a:rPr lang="en-US"/>
              <a:t>compensation flow.</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32</a:t>
            </a:fld>
            <a:endParaRPr lang="en-US"/>
          </a:p>
        </p:txBody>
      </p:sp>
    </p:spTree>
    <p:extLst>
      <p:ext uri="{BB962C8B-B14F-4D97-AF65-F5344CB8AC3E}">
        <p14:creationId xmlns:p14="http://schemas.microsoft.com/office/powerpoint/2010/main" val="3314686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coordinator</a:t>
            </a:r>
          </a:p>
          <a:p>
            <a:r>
              <a:rPr lang="en-US" sz="1200" b="0" i="0" u="none" strike="noStrike" kern="1200" baseline="0" dirty="0">
                <a:solidFill>
                  <a:schemeClr val="tx1"/>
                </a:solidFill>
                <a:latin typeface="+mn-lt"/>
                <a:ea typeface="+mn-ea"/>
                <a:cs typeface="+mn-cs"/>
              </a:rPr>
              <a:t>The strategies discussed thus far differ from a traditional two-phase commit that relies on separate prepare and execute steps for each participant. In the Starbucks example, a two-phase commit would equate to having the customer wait at the cashier’s counter with money and the receipt until the drink is ready. Then, the money, receipt,  and drink would change hands in one swoop. Neither the cashier nor the customer could leave until the transaction was complete.</a:t>
            </a:r>
          </a:p>
          <a:p>
            <a:r>
              <a:rPr lang="en-US" sz="1200" b="0" i="0" u="none" strike="noStrike" kern="1200" baseline="0" dirty="0">
                <a:solidFill>
                  <a:schemeClr val="tx1"/>
                </a:solidFill>
                <a:latin typeface="+mn-lt"/>
                <a:ea typeface="+mn-ea"/>
                <a:cs typeface="+mn-cs"/>
              </a:rPr>
              <a:t>Using such a two-phase-commit approach would certainly kill a coffee shop’s business because it would dramatically decrease the number of customers the shop could serve in a certain time interval. Although a two-phase commit can make life a lot simpler, it can also hurt the free flow of messages (and therefore scalability) because it requires the allocation of a stateful transaction resource across the flow of multiple, asynchronous actions. Starbucks follows an optimistic approach to optimize throughput in the “happy day” scenario, even though this results in a small loss when errors occur.</a:t>
            </a:r>
          </a:p>
          <a:p>
            <a:r>
              <a:rPr lang="en-US" sz="1200" b="0" i="0" u="none" strike="noStrike" kern="1200" baseline="0" dirty="0">
                <a:solidFill>
                  <a:schemeClr val="tx1"/>
                </a:solidFill>
                <a:latin typeface="+mn-lt"/>
                <a:ea typeface="+mn-ea"/>
                <a:cs typeface="+mn-cs"/>
              </a:rPr>
              <a:t>When amounts and stakes are larger, a pessimistic two-phase-commit approach is more appropriate (see Figure 1d). For example, when you purchase a home, an escrow company essentially acts as a transaction coordinator, offering a two-phase-commit service. The escrow company ensures that all required resources from all parties, such as funds, documents, and permits, are available before committing the transaction—that is, the purchase of the property. Once the transaction closes, all resources are consistently committed across all parties.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33</a:t>
            </a:fld>
            <a:endParaRPr lang="en-US"/>
          </a:p>
        </p:txBody>
      </p:sp>
    </p:spTree>
    <p:extLst>
      <p:ext uri="{BB962C8B-B14F-4D97-AF65-F5344CB8AC3E}">
        <p14:creationId xmlns:p14="http://schemas.microsoft.com/office/powerpoint/2010/main" val="4026078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t>
            </a:r>
            <a:r>
              <a:rPr lang="en-US" baseline="0" dirty="0" err="1"/>
              <a:t>ack</a:t>
            </a:r>
            <a:r>
              <a:rPr lang="en-US" baseline="0" dirty="0"/>
              <a:t> when the message is written to the queue (persistent) or when it is consumed (non-persistent) and then resend when failed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34</a:t>
            </a:fld>
            <a:endParaRPr lang="en-US"/>
          </a:p>
        </p:txBody>
      </p:sp>
    </p:spTree>
    <p:extLst>
      <p:ext uri="{BB962C8B-B14F-4D97-AF65-F5344CB8AC3E}">
        <p14:creationId xmlns:p14="http://schemas.microsoft.com/office/powerpoint/2010/main" val="183266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Context and Problem</a:t>
            </a:r>
          </a:p>
          <a:p>
            <a:pPr lvl="1"/>
            <a:r>
              <a:rPr lang="en-GB" dirty="0"/>
              <a:t>We may decide to move to using a task queue to offload work from an endpoint – to smooth our peaks and troughs or avoid chain failure where resources on the endpoint queue waiting for other services or processes.</a:t>
            </a:r>
          </a:p>
          <a:p>
            <a:pPr lvl="1"/>
            <a:r>
              <a:rPr lang="en-GB" dirty="0"/>
              <a:t>If we cannot process messages on the work queue fast enough we can run in to other difficulties</a:t>
            </a:r>
          </a:p>
          <a:p>
            <a:pPr lvl="2"/>
            <a:r>
              <a:rPr lang="en-GB" dirty="0"/>
              <a:t>Eventual consistency at high latency looks like network partition</a:t>
            </a:r>
          </a:p>
          <a:p>
            <a:pPr lvl="1"/>
            <a:r>
              <a:rPr lang="en-GB" dirty="0"/>
              <a:t>The workload on the queue may be uneven – particularly when the queue is used to throttle requests from the endpoint. Under normal load a single consumer may be enough, under peak load it may not.</a:t>
            </a:r>
          </a:p>
          <a:p>
            <a:pPr lvl="1"/>
            <a:r>
              <a:rPr lang="en-GB" dirty="0"/>
              <a:t>A single consumer is bad; active-active may be better than active-passive.</a:t>
            </a:r>
          </a:p>
          <a:p>
            <a:endParaRPr lang="en-GB" dirty="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6</a:t>
            </a:fld>
            <a:endParaRPr lang="en-GB"/>
          </a:p>
        </p:txBody>
      </p:sp>
    </p:spTree>
    <p:extLst>
      <p:ext uri="{BB962C8B-B14F-4D97-AF65-F5344CB8AC3E}">
        <p14:creationId xmlns:p14="http://schemas.microsoft.com/office/powerpoint/2010/main" val="249701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36</a:t>
            </a:fld>
            <a:endParaRPr lang="en-US"/>
          </a:p>
        </p:txBody>
      </p:sp>
    </p:spTree>
    <p:extLst>
      <p:ext uri="{BB962C8B-B14F-4D97-AF65-F5344CB8AC3E}">
        <p14:creationId xmlns:p14="http://schemas.microsoft.com/office/powerpoint/2010/main" val="2947034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38</a:t>
            </a:fld>
            <a:endParaRPr lang="en-US"/>
          </a:p>
        </p:txBody>
      </p:sp>
    </p:spTree>
    <p:extLst>
      <p:ext uri="{BB962C8B-B14F-4D97-AF65-F5344CB8AC3E}">
        <p14:creationId xmlns:p14="http://schemas.microsoft.com/office/powerpoint/2010/main" val="1099391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So we need to have an idempotent receiver that can reject messages already seen, or is not affected by re-application. </a:t>
            </a:r>
          </a:p>
          <a:p>
            <a:pPr algn="l"/>
            <a:endParaRPr lang="en-US" sz="1200" dirty="0"/>
          </a:p>
          <a:p>
            <a:pPr algn="l"/>
            <a:r>
              <a:rPr lang="en-US" sz="1200" dirty="0"/>
              <a:t>We could also ensure</a:t>
            </a:r>
            <a:r>
              <a:rPr lang="en-US" sz="1200" baseline="0" dirty="0"/>
              <a:t> that logically we could re-apply the message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39</a:t>
            </a:fld>
            <a:endParaRPr lang="en-US"/>
          </a:p>
        </p:txBody>
      </p:sp>
    </p:spTree>
    <p:extLst>
      <p:ext uri="{BB962C8B-B14F-4D97-AF65-F5344CB8AC3E}">
        <p14:creationId xmlns:p14="http://schemas.microsoft.com/office/powerpoint/2010/main" val="1790148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We</a:t>
            </a:r>
            <a:r>
              <a:rPr lang="en-US" sz="1200" baseline="0" dirty="0"/>
              <a:t> can combine guaranteed delivery and at-least once to ensure that messages will be delivered once.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40</a:t>
            </a:fld>
            <a:endParaRPr lang="en-US"/>
          </a:p>
        </p:txBody>
      </p:sp>
    </p:spTree>
    <p:extLst>
      <p:ext uri="{BB962C8B-B14F-4D97-AF65-F5344CB8AC3E}">
        <p14:creationId xmlns:p14="http://schemas.microsoft.com/office/powerpoint/2010/main" val="3545358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46</a:t>
            </a:fld>
            <a:endParaRPr lang="en-US"/>
          </a:p>
        </p:txBody>
      </p:sp>
    </p:spTree>
    <p:extLst>
      <p:ext uri="{BB962C8B-B14F-4D97-AF65-F5344CB8AC3E}">
        <p14:creationId xmlns:p14="http://schemas.microsoft.com/office/powerpoint/2010/main" val="3871732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47</a:t>
            </a:fld>
            <a:endParaRPr lang="en-US"/>
          </a:p>
        </p:txBody>
      </p:sp>
    </p:spTree>
    <p:extLst>
      <p:ext uri="{BB962C8B-B14F-4D97-AF65-F5344CB8AC3E}">
        <p14:creationId xmlns:p14="http://schemas.microsoft.com/office/powerpoint/2010/main" val="244957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rule when versioning events is that adding things does not cause a versioning conflict. Adding a new version of an event is therefore not a problem, as long as we don’t break the definition of a new version event; it must be convertible from an old version of the same event. Following these rules, when old versions are read from the store, they can first be converted, or </a:t>
            </a:r>
            <a:r>
              <a:rPr lang="en-US" dirty="0" err="1"/>
              <a:t>upcasted</a:t>
            </a:r>
            <a:r>
              <a:rPr lang="en-US" dirty="0"/>
              <a:t>, to the latest version before handled. This means that an event handler only needs to know how to deal with the latest version, an important benefit if many new versions have been created. To be able to convert an old version of an event when a property has been added to the new version, we use the same principle as when we add a new not nullable column to a database; we use a default value.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Additive Changes we can process new messages on old consumers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New Consumers must default missing values from older messages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Might use Enricher.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3120472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Breaking Changes we should create a new message type. </a:t>
            </a:r>
          </a:p>
          <a:p>
            <a:pPr algn="ctr"/>
            <a:endParaRPr lang="en-US" dirty="0"/>
          </a:p>
          <a:p>
            <a:pPr algn="l"/>
            <a:r>
              <a:rPr lang="en-US" dirty="0"/>
              <a:t>Source systems may need to send original and new, or we have to source the missing information in a Message Translator in the pipeline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56</a:t>
            </a:fld>
            <a:endParaRPr lang="en-US"/>
          </a:p>
        </p:txBody>
      </p:sp>
    </p:spTree>
    <p:extLst>
      <p:ext uri="{BB962C8B-B14F-4D97-AF65-F5344CB8AC3E}">
        <p14:creationId xmlns:p14="http://schemas.microsoft.com/office/powerpoint/2010/main" val="375139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Provider Contract is a description of a service offered by a provider</a:t>
            </a:r>
          </a:p>
          <a:p>
            <a:r>
              <a:rPr lang="en-GB" dirty="0"/>
              <a:t>A Consumer Contract is a description of the extent to which a consumer utilises a Provider Contract</a:t>
            </a:r>
          </a:p>
          <a:p>
            <a:r>
              <a:rPr lang="en-GB" dirty="0"/>
              <a:t>A Consumer Driven Contract is a description of how a provider satisfies an aggregate of Consumer Contracts</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1747978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1794635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Increase the number of consumers reading messages from the queue. The message queue must hand a message to only one consumer. It must allow waiting consumers to read messages further down the queue if the message at the top is locked.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Highly Scalable, particularly with elastic compute – just add consumer nodes.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a:t>
            </a:fld>
            <a:endParaRPr lang="en-US"/>
          </a:p>
        </p:txBody>
      </p:sp>
    </p:spTree>
    <p:extLst>
      <p:ext uri="{BB962C8B-B14F-4D97-AF65-F5344CB8AC3E}">
        <p14:creationId xmlns:p14="http://schemas.microsoft.com/office/powerpoint/2010/main" val="116929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2463107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64</a:t>
            </a:fld>
            <a:endParaRPr lang="en-US"/>
          </a:p>
        </p:txBody>
      </p:sp>
    </p:spTree>
    <p:extLst>
      <p:ext uri="{BB962C8B-B14F-4D97-AF65-F5344CB8AC3E}">
        <p14:creationId xmlns:p14="http://schemas.microsoft.com/office/powerpoint/2010/main" val="1252146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480631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509208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187201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2010, </a:t>
            </a:r>
            <a:r>
              <a:rPr lang="en-US" dirty="0">
                <a:hlinkClick r:id="rId3"/>
              </a:rPr>
              <a:t>Daniel Abadi</a:t>
            </a:r>
            <a:r>
              <a:rPr lang="en-US" dirty="0"/>
              <a:t> of Yale noted some shortcomings of how the CAP theorem had been understood and applied:</a:t>
            </a:r>
          </a:p>
          <a:p>
            <a:r>
              <a:rPr lang="en-US" dirty="0"/>
              <a:t>The theorem seems to imply that you can choose any of these 3 configurations: CA, CP or AP. But A and C have an asymmetry here: if you choose to sacrifice A, you only have to do so when there’s a network partition. But systems that choose to sacrifice C (i.e. AP systems) must do so </a:t>
            </a:r>
            <a:r>
              <a:rPr lang="en-US" i="1" dirty="0"/>
              <a:t>all the time</a:t>
            </a:r>
            <a:r>
              <a:rPr lang="en-US" dirty="0"/>
              <a:t>.</a:t>
            </a:r>
          </a:p>
          <a:p>
            <a:r>
              <a:rPr lang="en-US" dirty="0"/>
              <a:t>For all practical purposes, CA and CP are identical, since the upshot of a partition on a CA (non-partition-tolerant) system is that Availability is lost. Which is the same as CP.</a:t>
            </a:r>
          </a:p>
          <a:p>
            <a:r>
              <a:rPr lang="en-US" dirty="0"/>
              <a:t>So for all intents and purposes, CAP focuses people on a single tradeoff: </a:t>
            </a:r>
            <a:r>
              <a:rPr lang="en-US" b="1" dirty="0"/>
              <a:t>in the event of a partition, what does the system give up, C or A?</a:t>
            </a:r>
            <a:endParaRPr lang="en-US" dirty="0"/>
          </a:p>
          <a:p>
            <a:r>
              <a:rPr lang="en-US" dirty="0"/>
              <a:t>But even this is a false tradeoff, since it implies that we give up consistency to gain availability. This is not always the case.</a:t>
            </a:r>
          </a:p>
          <a:p>
            <a:r>
              <a:rPr lang="en-US" dirty="0" err="1"/>
              <a:t>Abadi</a:t>
            </a:r>
            <a:r>
              <a:rPr lang="en-US" dirty="0"/>
              <a:t> notes that in the absence of a partition, a CAP-based system is free to make all the ACID guarantees along with high availability. The reason to give up consistency then was not to gain availability.</a:t>
            </a:r>
          </a:p>
          <a:p>
            <a:r>
              <a:rPr lang="en-US" dirty="0" err="1"/>
              <a:t>Abadi</a:t>
            </a:r>
            <a:r>
              <a:rPr lang="en-US" dirty="0"/>
              <a:t> notes that the reason to give up consistency and/or availability is the missing </a:t>
            </a:r>
            <a:r>
              <a:rPr lang="en-US" dirty="0" err="1"/>
              <a:t>incredient</a:t>
            </a:r>
            <a:r>
              <a:rPr lang="en-US" dirty="0"/>
              <a:t>: Latency.</a:t>
            </a:r>
          </a:p>
          <a:p>
            <a:r>
              <a:rPr lang="en-US" dirty="0"/>
              <a:t>Keeping replicas consistent over a wide area network requires at least one message to be sent over the WAN in the critical path to perform the write (some think that 2PC is necessary, but my student Alex Thomson has some research showing that this is not the case — more on this in a future post). Unfortunately, a message over a WAN significantly increases the latency of a transaction (on the order of hundreds of milliseconds), a cost too large for many Web applications that businesses like Amazon and Yahoo need to implement. Consequently, in order to reduce latency, replication must be performed asynchronously. This reduces consistency (by definition).</a:t>
            </a:r>
          </a:p>
          <a:p>
            <a:r>
              <a:rPr lang="en-US" dirty="0"/>
              <a:t>A high availability requirement implies that the system must replicate data. As soon as a distributed system replicates data, a tradeoff between consistency and latency arises.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782389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contrast RPC trades</a:t>
            </a:r>
            <a:r>
              <a:rPr lang="en-US" baseline="0" dirty="0"/>
              <a:t> L for C. As a blocking call we have to accept the latency of making one or more additional server hops in order to ensure that we are consistent with the other system.</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412288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act as bulkheads</a:t>
            </a:r>
          </a:p>
        </p:txBody>
      </p:sp>
      <p:sp>
        <p:nvSpPr>
          <p:cNvPr id="4" name="Slide Number Placeholder 3"/>
          <p:cNvSpPr>
            <a:spLocks noGrp="1"/>
          </p:cNvSpPr>
          <p:nvPr>
            <p:ph type="sldNum" sz="quarter" idx="5"/>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885233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trade consistency for availability</a:t>
            </a:r>
          </a:p>
        </p:txBody>
      </p:sp>
      <p:sp>
        <p:nvSpPr>
          <p:cNvPr id="4" name="Slide Number Placeholder 3"/>
          <p:cNvSpPr>
            <a:spLocks noGrp="1"/>
          </p:cNvSpPr>
          <p:nvPr>
            <p:ph type="sldNum" sz="quarter" idx="5"/>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29148607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an RMQ Cluster we have a leader node, and follower nodes. We want an odd number of nodes, 3 or 5 for examples, so that they can vote on who becomes the leader if the leader stops.</a:t>
            </a:r>
          </a:p>
          <a:p>
            <a:endParaRPr lang="en-US" baseline="0" dirty="0"/>
          </a:p>
          <a:p>
            <a:r>
              <a:rPr lang="en-US" baseline="0" dirty="0"/>
              <a:t>We replicate the exchange data out to all nodes in the cluster.</a:t>
            </a:r>
          </a:p>
          <a:p>
            <a:endParaRPr lang="en-US" baseline="0" dirty="0"/>
          </a:p>
          <a:p>
            <a:r>
              <a:rPr lang="en-US" dirty="0">
                <a:hlinkClick r:id="rId3"/>
              </a:rPr>
              <a:t>Clustering</a:t>
            </a:r>
            <a:r>
              <a:rPr lang="en-US" dirty="0"/>
              <a:t> connects multiple machines together to form a single logical broker. Communication is via </a:t>
            </a:r>
            <a:r>
              <a:rPr lang="en-US" dirty="0" err="1"/>
              <a:t>Erlang</a:t>
            </a:r>
            <a:r>
              <a:rPr lang="en-US" dirty="0"/>
              <a:t> message-passing, so all nodes in the cluster must have the same </a:t>
            </a:r>
            <a:r>
              <a:rPr lang="en-US" dirty="0" err="1"/>
              <a:t>Erlang</a:t>
            </a:r>
            <a:r>
              <a:rPr lang="en-US" dirty="0"/>
              <a:t> cookie. The network links between machines in a cluster </a:t>
            </a:r>
            <a:r>
              <a:rPr lang="en-US" b="1" dirty="0"/>
              <a:t>must</a:t>
            </a:r>
            <a:r>
              <a:rPr lang="en-US" dirty="0"/>
              <a:t> be reliable, and all machines in the cluster must run the same versions of </a:t>
            </a:r>
            <a:r>
              <a:rPr lang="en-US" dirty="0" err="1"/>
              <a:t>RabbitMQ</a:t>
            </a:r>
            <a:r>
              <a:rPr lang="en-US" dirty="0"/>
              <a:t> and </a:t>
            </a:r>
            <a:r>
              <a:rPr lang="en-US" dirty="0" err="1"/>
              <a:t>Erlang</a:t>
            </a:r>
            <a:r>
              <a:rPr lang="en-US" dirty="0"/>
              <a:t>. </a:t>
            </a:r>
          </a:p>
          <a:p>
            <a:endParaRPr lang="en-US" dirty="0"/>
          </a:p>
          <a:p>
            <a:r>
              <a:rPr lang="en-US" dirty="0"/>
              <a:t>Virtual hosts, exchanges, users, and permissions are automatically mirrored across all nodes in a cluster. </a:t>
            </a:r>
          </a:p>
          <a:p>
            <a:endParaRPr lang="en-US" dirty="0"/>
          </a:p>
          <a:p>
            <a:r>
              <a:rPr lang="en-US" dirty="0"/>
              <a:t>Queues may be located on a single node, or </a:t>
            </a:r>
            <a:r>
              <a:rPr lang="en-US" dirty="0">
                <a:hlinkClick r:id="rId4"/>
              </a:rPr>
              <a:t>mirrored across multiple nodes</a:t>
            </a:r>
            <a:r>
              <a:rPr lang="en-US" dirty="0"/>
              <a:t>. A client connecting to any node in a cluster can see all queues in the cluster, even if they are not located on that node. </a:t>
            </a:r>
          </a:p>
          <a:p>
            <a:endParaRPr lang="en-US" dirty="0"/>
          </a:p>
          <a:p>
            <a:r>
              <a:rPr lang="en-US" dirty="0"/>
              <a:t>When a client connects to a queue, it always</a:t>
            </a:r>
            <a:r>
              <a:rPr lang="en-US" baseline="0" dirty="0"/>
              <a:t> connects to the master, via the local node. The other queues only exist for the event of failure.</a:t>
            </a:r>
          </a:p>
          <a:p>
            <a:endParaRPr lang="en-US" baseline="0" dirty="0"/>
          </a:p>
          <a:p>
            <a:r>
              <a:rPr lang="en-US" dirty="0"/>
              <a:t>Each mirrored queue consists of one </a:t>
            </a:r>
            <a:r>
              <a:rPr lang="en-US" i="1" dirty="0"/>
              <a:t>master</a:t>
            </a:r>
            <a:r>
              <a:rPr lang="en-US" dirty="0"/>
              <a:t> and one or more </a:t>
            </a:r>
            <a:r>
              <a:rPr lang="en-US" i="1" dirty="0"/>
              <a:t>mirrors</a:t>
            </a:r>
            <a:r>
              <a:rPr lang="en-US" dirty="0"/>
              <a:t>. The master is hosted on one node commonly referred as the master node. Each queue has its own master node. All operations for a given queue are first applied on the queue's master node and then propagated to mirrors. This involves </a:t>
            </a:r>
            <a:r>
              <a:rPr lang="en-US" dirty="0" err="1"/>
              <a:t>enqueueing</a:t>
            </a:r>
            <a:r>
              <a:rPr lang="en-US" dirty="0"/>
              <a:t> publishes, delivering messages to consumers, tracking </a:t>
            </a:r>
            <a:r>
              <a:rPr lang="en-US" dirty="0">
                <a:hlinkClick r:id="rId5"/>
              </a:rPr>
              <a:t>acknowledgements from consumers</a:t>
            </a:r>
            <a:r>
              <a:rPr lang="en-US" dirty="0"/>
              <a:t> and so on. </a:t>
            </a:r>
          </a:p>
          <a:p>
            <a:r>
              <a:rPr lang="en-US" dirty="0"/>
              <a:t>Queue mirroring implies </a:t>
            </a:r>
            <a:r>
              <a:rPr lang="en-US" dirty="0">
                <a:hlinkClick r:id="rId3"/>
              </a:rPr>
              <a:t>a cluster of nodes</a:t>
            </a:r>
            <a:r>
              <a:rPr lang="en-US" dirty="0"/>
              <a:t>. It is therefore not recommended for use across a WAN (though of course, clients can still connect from as near and as far as needed). </a:t>
            </a:r>
          </a:p>
          <a:p>
            <a:r>
              <a:rPr lang="en-US" dirty="0"/>
              <a:t>Messages published to the queue are replicated to all mirrors. Consumers are connected to the master regardless of which node they connect to, with mirrors dropping messages that have been acknowledged at the master. Queue mirroring therefore enhances availability, but does not distribute load across nodes (all participating nodes each do all the work). </a:t>
            </a:r>
          </a:p>
          <a:p>
            <a:r>
              <a:rPr lang="en-US" dirty="0"/>
              <a:t>If the node that hosts queue master fails, the oldest mirror will be promoted to the new master as long as it </a:t>
            </a:r>
            <a:r>
              <a:rPr lang="en-US" dirty="0" err="1"/>
              <a:t>synchronised</a:t>
            </a:r>
            <a:r>
              <a:rPr lang="en-US" dirty="0"/>
              <a:t>. </a:t>
            </a:r>
            <a:r>
              <a:rPr lang="en-US" dirty="0">
                <a:hlinkClick r:id="rId6"/>
              </a:rPr>
              <a:t>Unsynchronised mirrors</a:t>
            </a:r>
            <a:r>
              <a:rPr lang="en-US" dirty="0"/>
              <a:t> can be promoted, too, depending on queue mirroring parameters.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59711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 5m</a:t>
            </a:r>
          </a:p>
          <a:p>
            <a:r>
              <a:rPr lang="en-US" dirty="0"/>
              <a:t>May need to do 'work' when transmitting a message - we might need to encrypt/decrypt a message, we might need to enrich the content of the message from collaborators before delivery, we might need to transform the message between source and destination if we do not control and cannot manage both, we might need to route messages. </a:t>
            </a:r>
          </a:p>
          <a:p>
            <a:endParaRPr lang="en-US" dirty="0"/>
          </a:p>
          <a:p>
            <a:r>
              <a:rPr lang="en-US" dirty="0"/>
              <a:t>Pipes and filters is a Unix pattern for dividing work into small, daily testable pieces that can be combined together. We can treat a channel as the pipe, and processes that read from and forward to as filters, to adjust a message. Often we want to abstract the channel, so we can choose between MOM or an in-memory queue for runtime efficiency.</a:t>
            </a:r>
          </a:p>
          <a:p>
            <a:endParaRPr lang="en-US" dirty="0"/>
          </a:p>
          <a:p>
            <a:r>
              <a:rPr lang="en-US" dirty="0"/>
              <a:t>The structure of pipes and filters is straightforward. Each filter receives a message on an inbound channel and publishes it on an outbound channel. Because each filter uses the same approach they can be composed into a chain. This allows simple, easily testable filters to be composed into arbitrarily complex applications. Composition allows us to re-use filters in new contexts, without changing them (in OO this is the Open-Closed principle).</a:t>
            </a:r>
          </a:p>
          <a:p>
            <a:endParaRPr lang="en-US" dirty="0"/>
          </a:p>
          <a:p>
            <a:r>
              <a:rPr lang="en-US" dirty="0"/>
              <a:t>In the original Pipes and Filters pattern the interface of a filter has one input and one outputs. Messaging relaxes this somewhat to allow </a:t>
            </a:r>
          </a:p>
          <a:p>
            <a:endParaRPr lang="en-US" dirty="0"/>
          </a:p>
          <a:p>
            <a:r>
              <a:rPr lang="en-US" dirty="0"/>
              <a:t>A processing pipeline lets us work in parallel, because a filter can take more work off the queue to process when done, instead of blocking whilst the rest of the pipeline completes. This is known as a processing pipeline because messages flow through the filters like liquid through a pipe. A processing pipeline helps to increase throughput.</a:t>
            </a:r>
          </a:p>
          <a:p>
            <a:endParaRPr lang="en-US" dirty="0"/>
          </a:p>
          <a:p>
            <a:r>
              <a:rPr lang="en-US" dirty="0"/>
              <a:t>A processing pipeline's throughput is limited by the slowest point in the chain. We could use multi-threading within that filter, but the alternative is to use competing consumers to parallelize the work of a stage. This allows one of many consumers to complete the work of that stage and is simpler to program and debug than using multi-threading. </a:t>
            </a:r>
          </a:p>
          <a:p>
            <a:endParaRPr lang="en-US" dirty="0"/>
          </a:p>
          <a:p>
            <a:r>
              <a:rPr lang="en-US" dirty="0"/>
              <a:t>In many enterprise integration scenarios, a single event triggers a sequence of processing steps, each performing a specific function. For example, let's assume a new order arrives in our enterprise in the form of a message. One requirement may be that the message is encrypted to prevent eavesdroppers from spying on a customer's order. A second requirement is that the messages contain authentication information in the form of a digital certificate to ensure that orders are placed only by trusted customers. In addition, duplicate messages could be sent from external parties (remember all the warnings on the popular shopping sites to click the 'Order Now' button only once?). To avoid duplicate shipments and unhappy customers, we need to eliminate duplicate messages before subsequent order processing steps are initiated. To meet these requirements, we need to transform a stream of possibly duplicated, encrypted messages containing extra authentication data into a stream of unique, simple plain-text order messages without the extraneous data fields. </a:t>
            </a:r>
          </a:p>
          <a:p>
            <a:r>
              <a:rPr lang="en-US" b="1" dirty="0"/>
              <a:t>How can we perform complex processing on a message while maintaining independence and flexibility? </a:t>
            </a:r>
            <a:endParaRPr lang="en-US" dirty="0"/>
          </a:p>
          <a:p>
            <a:r>
              <a:rPr lang="en-US" b="1" dirty="0"/>
              <a:t>Use the </a:t>
            </a:r>
            <a:r>
              <a:rPr lang="en-US" b="1" i="1" dirty="0"/>
              <a:t>Pipes and Filters</a:t>
            </a:r>
            <a:r>
              <a:rPr lang="en-US" b="1" dirty="0"/>
              <a:t> architectural style to divide a larger processing task into a sequence of smaller, independent processing steps (Filters) that are connected by channels (Pipes).</a:t>
            </a:r>
            <a:endParaRPr lang="en-US" dirty="0"/>
          </a:p>
          <a:p>
            <a:r>
              <a:rPr lang="en-US" dirty="0"/>
              <a:t>Each filter exposes a very simple interface: it receives messages on the inbound pipe, processes the message, and publishes the results to the outbound pipe. The pipe connects one filter to the next, sending output messages from one filter to the next. Because all component use the same external interface they can be </a:t>
            </a:r>
            <a:r>
              <a:rPr lang="en-US" i="1" dirty="0"/>
              <a:t>composed</a:t>
            </a:r>
            <a:r>
              <a:rPr lang="en-US" dirty="0"/>
              <a:t> into different solutions by connecting the components to different pipes. We can add new filters, omit existing ones or rearrange them into a new sequence -- all without having to change the filters themselves. The connection between filter and pipe is sometimes called </a:t>
            </a:r>
            <a:r>
              <a:rPr lang="en-US" i="1" dirty="0"/>
              <a:t>port</a:t>
            </a:r>
            <a:r>
              <a:rPr lang="en-US" dirty="0"/>
              <a:t>. In the basic form, each filter component has one input port and one output port.</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14</a:t>
            </a:fld>
            <a:endParaRPr lang="en-US"/>
          </a:p>
        </p:txBody>
      </p:sp>
    </p:spTree>
    <p:extLst>
      <p:ext uri="{BB962C8B-B14F-4D97-AF65-F5344CB8AC3E}">
        <p14:creationId xmlns:p14="http://schemas.microsoft.com/office/powerpoint/2010/main" val="21354121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there</a:t>
            </a:r>
            <a:r>
              <a:rPr lang="en-US" baseline="0" dirty="0"/>
              <a:t> is a partition, then the partitioned node will decide that it is also a master. Thus this node is now out-of-</a:t>
            </a:r>
            <a:r>
              <a:rPr lang="en-US" baseline="0" dirty="0" err="1"/>
              <a:t>sychronization</a:t>
            </a:r>
            <a:r>
              <a:rPr lang="en-US" baseline="0" dirty="0"/>
              <a:t> i.e. has become inconsistent. As new messages are written to the exchange and published to attached nodes, they will not </a:t>
            </a:r>
            <a:r>
              <a:rPr lang="en-US" baseline="0" dirty="0" err="1"/>
              <a:t>propogate</a:t>
            </a:r>
            <a:r>
              <a:rPr lang="en-US" baseline="0" dirty="0"/>
              <a:t> to the other side of the partition.</a:t>
            </a:r>
          </a:p>
          <a:p>
            <a:endParaRPr lang="en-US" baseline="0" dirty="0"/>
          </a:p>
          <a:p>
            <a:r>
              <a:rPr lang="en-US" baseline="0" dirty="0"/>
              <a:t>By default we are AP, we have availability I can talk to both nodes in the event of a partition.</a:t>
            </a:r>
          </a:p>
          <a:p>
            <a:endParaRPr lang="en-US" dirty="0"/>
          </a:p>
          <a:p>
            <a:endParaRPr lang="en-US" dirty="0"/>
          </a:p>
          <a:p>
            <a:r>
              <a:rPr lang="en-US" dirty="0"/>
              <a:t>It is easy to see that we have sacrificed</a:t>
            </a:r>
            <a:r>
              <a:rPr lang="en-US" baseline="0" dirty="0"/>
              <a:t> consistency in this instance. </a:t>
            </a:r>
            <a:endParaRPr lang="en-US" dirty="0"/>
          </a:p>
          <a:p>
            <a:endParaRPr lang="en-US" dirty="0"/>
          </a:p>
          <a:p>
            <a:r>
              <a:rPr lang="en-US" dirty="0"/>
              <a:t>If we publish to one node or the other, then we will not have those messages on both sides. If we have multiple clients of the</a:t>
            </a:r>
            <a:r>
              <a:rPr lang="en-US" baseline="0" dirty="0"/>
              <a:t> queue i.e. competing consumers, we will not agree on what messages have already been processed i.e. we will get duplicates.</a:t>
            </a:r>
          </a:p>
          <a:p>
            <a:endParaRPr lang="en-US" baseline="0" dirty="0"/>
          </a:p>
          <a:p>
            <a:r>
              <a:rPr lang="en-US" baseline="0" dirty="0"/>
              <a:t>Now we could decide to ignore duplicates, but to ensure we did not want to risk losing messages we would have to ensure that we had consumers eating from both sides of the partition, which we might not be able to guarantee.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1155645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479523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4184622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1513397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usually wait until the existing nodes process outstanding, and then we will have caught up, but we can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1968176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 a little more complicated if the master is in the minority during a partition. Obviously we can no longer talk to the queue on master, which is what has been happening up to now.</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80</a:t>
            </a:fld>
            <a:endParaRPr lang="en-US"/>
          </a:p>
        </p:txBody>
      </p:sp>
    </p:spTree>
    <p:extLst>
      <p:ext uri="{BB962C8B-B14F-4D97-AF65-F5344CB8AC3E}">
        <p14:creationId xmlns:p14="http://schemas.microsoft.com/office/powerpoint/2010/main" val="1143948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receive duplicates.</a:t>
            </a:r>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777030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a:t>
            </a:r>
            <a:r>
              <a:rPr lang="en-US" baseline="0"/>
              <a:t>receive duplicates.</a:t>
            </a:r>
            <a:endParaRPr lang="en-US" baseline="0" dirty="0"/>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6617463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2104794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835938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we are building an order processing system. When an incoming order is received, we first validate the order and then verify that the ordered item is available in the warehouse. This function is performed by the inventory system. This sequence of processing steps is a perfect candidate for the </a:t>
            </a:r>
            <a:r>
              <a:rPr lang="en-US" i="1" dirty="0">
                <a:hlinkClick r:id="rId3"/>
              </a:rPr>
              <a:t>Pipes and Filters</a:t>
            </a:r>
            <a:r>
              <a:rPr lang="en-US" dirty="0"/>
              <a:t> style. We create two filters, one for the validation step and one for the inventory system, and route the incoming messages through both filters. However, in many enterprise integration scenarios more than one inventory system exists with each system being able to handle only specific items. </a:t>
            </a:r>
          </a:p>
          <a:p>
            <a:r>
              <a:rPr lang="en-US" b="1" dirty="0"/>
              <a:t>How do we handle a situation where the implementation of a single logical function (e.g., inventory check) is spread across multiple physical systems? </a:t>
            </a:r>
            <a:endParaRPr lang="en-US" dirty="0"/>
          </a:p>
          <a:p>
            <a:r>
              <a:rPr lang="en-US" b="1" dirty="0"/>
              <a:t>Use a </a:t>
            </a:r>
            <a:r>
              <a:rPr lang="en-US" b="1" i="1" dirty="0"/>
              <a:t>Content-Based Router</a:t>
            </a:r>
            <a:r>
              <a:rPr lang="en-US" b="1" dirty="0"/>
              <a:t> to route each message to the correct recipient based on message content. </a:t>
            </a:r>
            <a:endParaRPr lang="en-US" dirty="0"/>
          </a:p>
          <a:p>
            <a:r>
              <a:rPr lang="en-US" dirty="0"/>
              <a:t>The </a:t>
            </a:r>
            <a:r>
              <a:rPr lang="en-US" i="1" dirty="0"/>
              <a:t>Content-Based Router</a:t>
            </a:r>
            <a:r>
              <a:rPr lang="en-US" dirty="0"/>
              <a:t> examines the message content and routes the message onto a different channel based on data contained in the message. The routing can be based on a number of criteria such as existence of fields, specific field values etc. When implementing a </a:t>
            </a:r>
            <a:r>
              <a:rPr lang="en-US" i="1" dirty="0"/>
              <a:t>Content-Based Router</a:t>
            </a:r>
            <a:r>
              <a:rPr lang="en-US" dirty="0"/>
              <a:t>, special caution should be taken to make the routing function easy to maintain as the router can become a point of frequent maintenance. In more sophisticated integration scenarios, the </a:t>
            </a:r>
            <a:r>
              <a:rPr lang="en-US" i="1" dirty="0"/>
              <a:t>Content-Based Router</a:t>
            </a:r>
            <a:r>
              <a:rPr lang="en-US" dirty="0"/>
              <a:t> can take on the form of a configurable rules engine that computes the destination channel based on a set of configurable rules.</a:t>
            </a:r>
          </a:p>
          <a:p>
            <a:endParaRPr lang="en-US" dirty="0"/>
          </a:p>
          <a:p>
            <a:r>
              <a:rPr lang="en-US" b="1" dirty="0">
                <a:effectLst/>
              </a:rPr>
              <a:t>Content Based Router:</a:t>
            </a:r>
            <a:r>
              <a:rPr lang="en-US" dirty="0"/>
              <a:t> The Content-Based Router examines the message content and routes the message onto a different channel based on data contained in the message. The routing can be based on a number of criteria, such as existence of fields, specific field values, and so on. When implementing a Content-Based Router, special caution should be taken to make the routing function easy to maintain, as the router can become a point of frequent maintenance. In more sophisticated integration scenarios, the Content-Based Router can take on the form of a configurable rules engine that computes the destination channel based on a set of configurable rules.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16</a:t>
            </a:fld>
            <a:endParaRPr lang="en-US"/>
          </a:p>
        </p:txBody>
      </p:sp>
    </p:spTree>
    <p:extLst>
      <p:ext uri="{BB962C8B-B14F-4D97-AF65-F5344CB8AC3E}">
        <p14:creationId xmlns:p14="http://schemas.microsoft.com/office/powerpoint/2010/main" val="1062482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in a cluster without mirrored queues?</a:t>
            </a:r>
          </a:p>
          <a:p>
            <a:endParaRPr lang="en-US" baseline="0" dirty="0"/>
          </a:p>
          <a:p>
            <a:r>
              <a:rPr lang="en-US" baseline="0" dirty="0"/>
              <a:t>The queue is created on the node by the client when it connects (may be Producer or Consumer </a:t>
            </a:r>
            <a:r>
              <a:rPr lang="mr-IN" baseline="0" dirty="0"/>
              <a:t>–</a:t>
            </a:r>
            <a:r>
              <a:rPr lang="en-US" baseline="0" dirty="0"/>
              <a:t> it all depends on how you code your clients).</a:t>
            </a:r>
          </a:p>
          <a:p>
            <a:endParaRPr lang="en-US" baseline="0" dirty="0"/>
          </a:p>
          <a:p>
            <a:r>
              <a:rPr lang="en-US" baseline="0" dirty="0"/>
              <a:t>A queue can be durable, the queue survives when the client vanishes, or non-durable the queue will vanish when the client is no longer connected.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5057694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the non-durable queue is in the minority partition when it pauses, then it simply vanishes. The queue simply ceases to exist.</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186659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the client on disconnecting, simply has to re-connect to RMQ and create the queue again, as a fresh subscription.</a:t>
            </a:r>
          </a:p>
          <a:p>
            <a:endParaRPr lang="en-GB" baseline="0" dirty="0"/>
          </a:p>
          <a:p>
            <a:r>
              <a:rPr lang="en-GB" baseline="0" dirty="0"/>
              <a:t>The only risk is messages that were published whilst the client was failing over will not be picked up.</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87</a:t>
            </a:fld>
            <a:endParaRPr lang="en-US"/>
          </a:p>
        </p:txBody>
      </p:sp>
    </p:spTree>
    <p:extLst>
      <p:ext uri="{BB962C8B-B14F-4D97-AF65-F5344CB8AC3E}">
        <p14:creationId xmlns:p14="http://schemas.microsoft.com/office/powerpoint/2010/main" val="14112063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a:t>
            </a:r>
            <a:r>
              <a:rPr lang="en-GB" baseline="0" dirty="0"/>
              <a:t>when the durable queue node fails?</a:t>
            </a:r>
          </a:p>
          <a:p>
            <a:endParaRPr lang="en-GB" baseline="0" dirty="0"/>
          </a:p>
          <a:p>
            <a:r>
              <a:rPr lang="en-GB" baseline="0" dirty="0"/>
              <a:t>Once again the node connected to the queue will find that they cannot connect. But</a:t>
            </a:r>
            <a:r>
              <a:rPr lang="mr-IN" baseline="0" dirty="0"/>
              <a:t>…</a:t>
            </a:r>
            <a:r>
              <a:rPr lang="en-GB" baseline="0" dirty="0"/>
              <a:t> the durable queue remains on the paused node. If the client connects to a new node, it cannot create the queue, as RMQ recognizes that it is a durable queue connected to another node.</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88</a:t>
            </a:fld>
            <a:endParaRPr lang="en-US"/>
          </a:p>
        </p:txBody>
      </p:sp>
    </p:spTree>
    <p:extLst>
      <p:ext uri="{BB962C8B-B14F-4D97-AF65-F5344CB8AC3E}">
        <p14:creationId xmlns:p14="http://schemas.microsoft.com/office/powerpoint/2010/main" val="9884407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cannot read messages from the queue, and we may lost published messages that do not come across the partition.</a:t>
            </a:r>
          </a:p>
          <a:p>
            <a:endParaRPr lang="en-GB" baseline="0" dirty="0"/>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89</a:t>
            </a:fld>
            <a:endParaRPr lang="en-US"/>
          </a:p>
        </p:txBody>
      </p:sp>
    </p:spTree>
    <p:extLst>
      <p:ext uri="{BB962C8B-B14F-4D97-AF65-F5344CB8AC3E}">
        <p14:creationId xmlns:p14="http://schemas.microsoft.com/office/powerpoint/2010/main" val="15961325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When we recover we may have experienced message loss.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12068598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CP because we</a:t>
            </a:r>
            <a:r>
              <a:rPr lang="en-US" baseline="0" dirty="0"/>
              <a:t> choose to terminate nodes rather than risk them becoming inconsistent.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92</a:t>
            </a:fld>
            <a:endParaRPr lang="en-US"/>
          </a:p>
        </p:txBody>
      </p:sp>
    </p:spTree>
    <p:extLst>
      <p:ext uri="{BB962C8B-B14F-4D97-AF65-F5344CB8AC3E}">
        <p14:creationId xmlns:p14="http://schemas.microsoft.com/office/powerpoint/2010/main" val="5171272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WAN</a:t>
            </a:r>
            <a:r>
              <a:rPr lang="en-US" baseline="0" dirty="0"/>
              <a:t> can be unreliable, RMQ also provides the use of Federation/Shovel. Both use the expedience of just using AMQP to create a channel between two brokers and replicating the messages sent to the broker/queues across the channel.</a:t>
            </a:r>
          </a:p>
          <a:p>
            <a:endParaRPr lang="en-US" baseline="0" dirty="0"/>
          </a:p>
          <a:p>
            <a:r>
              <a:rPr lang="en-US" baseline="0" dirty="0"/>
              <a:t>It is recommended, for example, when talking over the Internet.</a:t>
            </a:r>
          </a:p>
          <a:p>
            <a:endParaRPr lang="en-US" baseline="0" dirty="0"/>
          </a:p>
          <a:p>
            <a:r>
              <a:rPr lang="en-US" baseline="0" dirty="0"/>
              <a:t>Because the  two brokers are loosely coupled, during a partition we are choosing availability </a:t>
            </a:r>
            <a:r>
              <a:rPr lang="mr-IN" baseline="0" dirty="0"/>
              <a:t>–</a:t>
            </a:r>
            <a:r>
              <a:rPr lang="en-US" baseline="0" dirty="0"/>
              <a:t> you can access either node, but the downstream node might have grown stale and missed an upstream message..</a:t>
            </a:r>
          </a:p>
          <a:p>
            <a:endParaRPr lang="en-US" baseline="0" dirty="0"/>
          </a:p>
          <a:p>
            <a:endParaRPr lang="en-US" baseline="0" dirty="0"/>
          </a:p>
          <a:p>
            <a:r>
              <a:rPr lang="en-US" baseline="0" dirty="0"/>
              <a:t>It works by the downstream broker pulling messages from the upstream consumer when it runs out of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93</a:t>
            </a:fld>
            <a:endParaRPr lang="en-US"/>
          </a:p>
        </p:txBody>
      </p:sp>
    </p:spTree>
    <p:extLst>
      <p:ext uri="{BB962C8B-B14F-4D97-AF65-F5344CB8AC3E}">
        <p14:creationId xmlns:p14="http://schemas.microsoft.com/office/powerpoint/2010/main" val="175715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ritten in </a:t>
            </a:r>
            <a:r>
              <a:rPr lang="en-US" baseline="0" dirty="0" err="1"/>
              <a:t>Erlang</a:t>
            </a:r>
            <a:r>
              <a:rPr lang="en-US" baseline="0" dirty="0"/>
              <a:t> and designed to support the </a:t>
            </a:r>
            <a:r>
              <a:rPr lang="en-US" baseline="0" dirty="0" err="1"/>
              <a:t>amqp</a:t>
            </a:r>
            <a:r>
              <a:rPr lang="en-US" baseline="0" dirty="0"/>
              <a:t> protocol. </a:t>
            </a:r>
          </a:p>
          <a:p>
            <a:endParaRPr lang="en-US" baseline="0" dirty="0"/>
          </a:p>
          <a:p>
            <a:r>
              <a:rPr lang="en-US" baseline="0" dirty="0" err="1"/>
              <a:t>RabbitMQ</a:t>
            </a:r>
            <a:r>
              <a:rPr lang="en-US" baseline="0" dirty="0"/>
              <a:t> is a lightweight broker (its routing is very simple, so business logic does not creep onto the broker). It uses TCP/IP and can multiplex channels over a single connection. An exchange is a key concept being a dynamic recipient list where consumer register to receive messages. </a:t>
            </a:r>
          </a:p>
          <a:p>
            <a:endParaRPr lang="en-US" baseline="0" dirty="0"/>
          </a:p>
          <a:p>
            <a:r>
              <a:rPr lang="en-US" baseline="0" dirty="0"/>
              <a:t>Queues are FIFO</a:t>
            </a:r>
          </a:p>
          <a:p>
            <a:endParaRPr lang="en-US" baseline="0" dirty="0"/>
          </a:p>
          <a:p>
            <a:r>
              <a:rPr lang="en-US" baseline="0" dirty="0"/>
              <a:t>All limits are configurable</a:t>
            </a:r>
          </a:p>
          <a:p>
            <a:endParaRPr lang="en-US" baseline="0" dirty="0"/>
          </a:p>
          <a:p>
            <a:r>
              <a:rPr lang="en-US" baseline="0" dirty="0"/>
              <a:t>https://</a:t>
            </a:r>
            <a:r>
              <a:rPr lang="en-US" baseline="0" dirty="0" err="1"/>
              <a:t>serverfault.com</a:t>
            </a:r>
            <a:r>
              <a:rPr lang="en-US" baseline="0" dirty="0"/>
              <a:t>/questions/378165/</a:t>
            </a:r>
            <a:r>
              <a:rPr lang="en-US" baseline="0" dirty="0" err="1"/>
              <a:t>rabbitmq</a:t>
            </a:r>
            <a:r>
              <a:rPr lang="en-US" baseline="0" dirty="0"/>
              <a:t>-reasonable-performance-scale-expectations</a:t>
            </a:r>
          </a:p>
          <a:p>
            <a:endParaRPr lang="en-US" baseline="0" dirty="0"/>
          </a:p>
          <a:p>
            <a:r>
              <a:rPr lang="en-US" dirty="0"/>
              <a:t>The number of queues is limited by your RAM. The number of messages in play, on the other hand, is not limited by RAM because </a:t>
            </a:r>
            <a:r>
              <a:rPr lang="en-US" dirty="0" err="1"/>
              <a:t>RabbitMQ</a:t>
            </a:r>
            <a:r>
              <a:rPr lang="en-US" dirty="0"/>
              <a:t> automatically pages them out to disk. Once I accidentally got almost 8 million messages in play on a development server when I wasn't paying attention.</a:t>
            </a:r>
          </a:p>
          <a:p>
            <a:endParaRPr lang="en-US" dirty="0"/>
          </a:p>
          <a:p>
            <a:r>
              <a:rPr lang="en-US" dirty="0"/>
              <a:t>There is also no limit to message sizes, but you really should think twice if the size of a single message exceeds 512K. I ended up using a memory cache to pass large objects between applications and only sent smaller control messages that included a </a:t>
            </a:r>
            <a:r>
              <a:rPr lang="en-US" dirty="0" err="1"/>
              <a:t>memcache</a:t>
            </a:r>
            <a:r>
              <a:rPr lang="en-US" dirty="0"/>
              <a:t> key. But if you really want to you can send huge JPEG's and binary objects like JAR files as messages.</a:t>
            </a:r>
          </a:p>
          <a:p>
            <a:endParaRPr lang="en-US" dirty="0"/>
          </a:p>
          <a:p>
            <a:r>
              <a:rPr lang="en-US" dirty="0"/>
              <a:t>The number of subscribers is an OS limit because a subscriber needs at least one TCP socket open. Of course that is tunable in most </a:t>
            </a:r>
            <a:r>
              <a:rPr lang="en-US" dirty="0" err="1"/>
              <a:t>OSes</a:t>
            </a:r>
            <a:r>
              <a:rPr lang="en-US" dirty="0"/>
              <a:t>, so your mileage will vary and that is why you have to test your model. I have been using JMETER to load test our web applications and I just discovered this AMQP plugin </a:t>
            </a:r>
            <a:r>
              <a:rPr lang="en-US" dirty="0">
                <a:hlinkClick r:id="rId3"/>
              </a:rPr>
              <a:t>https://github.com/jlavallee/JMeter-Rabbit-AMQP</a:t>
            </a:r>
            <a:r>
              <a:rPr lang="en-US" dirty="0"/>
              <a:t> but have not yet used it. In any case, this is the kind of testing that will quickly tell you what your hardware (or VM </a:t>
            </a:r>
            <a:r>
              <a:rPr lang="en-US" dirty="0" err="1"/>
              <a:t>config</a:t>
            </a:r>
            <a:r>
              <a:rPr lang="en-US" dirty="0"/>
              <a:t>) will reasonably handle. </a:t>
            </a:r>
          </a:p>
          <a:p>
            <a:endParaRPr lang="en-US" dirty="0"/>
          </a:p>
          <a:p>
            <a:endParaRPr lang="en-US" baseline="0" dirty="0"/>
          </a:p>
          <a:p>
            <a:endParaRPr lang="en-US" baseline="0" dirty="0"/>
          </a:p>
          <a:p>
            <a:endParaRPr lang="en-US" baseline="0" dirty="0"/>
          </a:p>
          <a:p>
            <a:endParaRPr lang="en-US" baseline="0" dirty="0"/>
          </a:p>
          <a:p>
            <a:r>
              <a:rPr lang="en-US" baseline="0" dirty="0"/>
              <a:t>It continues to use </a:t>
            </a:r>
            <a:r>
              <a:rPr lang="en-US" baseline="0" dirty="0" err="1"/>
              <a:t>amqp</a:t>
            </a:r>
            <a:r>
              <a:rPr lang="en-US" baseline="0" dirty="0"/>
              <a:t> 0.9.1 as versions of the </a:t>
            </a:r>
            <a:r>
              <a:rPr lang="en-US" baseline="0" dirty="0" err="1"/>
              <a:t>amqp</a:t>
            </a:r>
            <a:r>
              <a:rPr lang="en-US" baseline="0" dirty="0"/>
              <a:t> protocol post 1.0 are wildly different. Although it is possible to implement something that looks like 0.9.1 under 1.0+ many of the core concepts in 1.0- such as exchanges are missing which means that the programming model is quite different. This is because </a:t>
            </a:r>
            <a:r>
              <a:rPr lang="en-US" baseline="0" dirty="0" err="1"/>
              <a:t>amqp</a:t>
            </a:r>
            <a:r>
              <a:rPr lang="en-US" baseline="0" dirty="0"/>
              <a:t> 1.0 is now just a messaging protocol and erases any notion of the broker. The result is that how you create queues etc. is implementation defined. This means that although there is a standard, clients have to be vendor specific because they always require interfacing with vendor protocols for creating exchanges queues etc.</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104</a:t>
            </a:fld>
            <a:endParaRPr lang="en-US"/>
          </a:p>
        </p:txBody>
      </p:sp>
    </p:spTree>
    <p:extLst>
      <p:ext uri="{BB962C8B-B14F-4D97-AF65-F5344CB8AC3E}">
        <p14:creationId xmlns:p14="http://schemas.microsoft.com/office/powerpoint/2010/main" val="73519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Redis</a:t>
            </a:r>
            <a:r>
              <a:rPr lang="en-US" dirty="0"/>
              <a:t> is a distributed key-value</a:t>
            </a:r>
            <a:r>
              <a:rPr lang="en-US" baseline="0" dirty="0"/>
              <a:t> store. It is in-memory, with optional durability. It is single-threaded, queueing requests to preserve ordering.</a:t>
            </a:r>
          </a:p>
          <a:p>
            <a:endParaRPr lang="en-US" baseline="0" dirty="0"/>
          </a:p>
          <a:p>
            <a:r>
              <a:rPr lang="en-US" dirty="0" err="1"/>
              <a:t>Redis</a:t>
            </a:r>
            <a:r>
              <a:rPr lang="en-US" dirty="0"/>
              <a:t> maps keys to types of values. An important difference between </a:t>
            </a:r>
            <a:r>
              <a:rPr lang="en-US" dirty="0" err="1"/>
              <a:t>Redis</a:t>
            </a:r>
            <a:r>
              <a:rPr lang="en-US" dirty="0"/>
              <a:t> and other </a:t>
            </a:r>
            <a:r>
              <a:rPr lang="en-US" dirty="0">
                <a:hlinkClick r:id="rId3" tooltip="Structured storage"/>
              </a:rPr>
              <a:t>structured storage</a:t>
            </a:r>
            <a:r>
              <a:rPr lang="en-US" dirty="0"/>
              <a:t> systems is that </a:t>
            </a:r>
            <a:r>
              <a:rPr lang="en-US" dirty="0" err="1"/>
              <a:t>Redis</a:t>
            </a:r>
            <a:r>
              <a:rPr lang="en-US" dirty="0"/>
              <a:t> supports not only </a:t>
            </a:r>
            <a:r>
              <a:rPr lang="en-US" dirty="0">
                <a:hlinkClick r:id="rId4" tooltip="String (computer science)"/>
              </a:rPr>
              <a:t>strings</a:t>
            </a:r>
            <a:r>
              <a:rPr lang="en-US" dirty="0"/>
              <a:t>, but also abstract data types:</a:t>
            </a:r>
          </a:p>
          <a:p>
            <a:r>
              <a:rPr lang="en-US" dirty="0">
                <a:hlinkClick r:id="rId5" tooltip="List (computing)"/>
              </a:rPr>
              <a:t>Lists</a:t>
            </a:r>
            <a:r>
              <a:rPr lang="en-US" dirty="0"/>
              <a:t> of strings</a:t>
            </a:r>
          </a:p>
          <a:p>
            <a:r>
              <a:rPr lang="en-US" dirty="0">
                <a:hlinkClick r:id="rId6" tooltip="Set (abstract data type)"/>
              </a:rPr>
              <a:t>Sets</a:t>
            </a:r>
            <a:r>
              <a:rPr lang="en-US" dirty="0"/>
              <a:t> of strings (collections of non-repeating unsorted elements)</a:t>
            </a:r>
          </a:p>
          <a:p>
            <a:r>
              <a:rPr lang="en-US" dirty="0"/>
              <a:t>Sorted sets of strings (collections of non-repeating elements ordered by a </a:t>
            </a:r>
            <a:r>
              <a:rPr lang="en-US" dirty="0">
                <a:hlinkClick r:id="rId7" tooltip="Floating-point number"/>
              </a:rPr>
              <a:t>floating-point number</a:t>
            </a:r>
            <a:r>
              <a:rPr lang="en-US" dirty="0"/>
              <a:t> called score)</a:t>
            </a:r>
          </a:p>
          <a:p>
            <a:r>
              <a:rPr lang="en-US" dirty="0">
                <a:hlinkClick r:id="rId8" tooltip="Hash table"/>
              </a:rPr>
              <a:t>Hash tables</a:t>
            </a:r>
            <a:r>
              <a:rPr lang="en-US" dirty="0"/>
              <a:t> where keys and values are strings</a:t>
            </a:r>
          </a:p>
          <a:p>
            <a:r>
              <a:rPr lang="en-US" dirty="0">
                <a:hlinkClick r:id="rId9" tooltip="HyperLogLog"/>
              </a:rPr>
              <a:t>HyperLogLogs</a:t>
            </a:r>
            <a:r>
              <a:rPr lang="en-US" dirty="0"/>
              <a:t> used for approximated set cardinality size estimation.</a:t>
            </a:r>
          </a:p>
          <a:p>
            <a:r>
              <a:rPr lang="en-US" dirty="0"/>
              <a:t>Geospatial data through the implementation of the </a:t>
            </a:r>
            <a:r>
              <a:rPr lang="en-US" dirty="0">
                <a:hlinkClick r:id="rId10" tooltip="Geohash"/>
              </a:rPr>
              <a:t>geohash</a:t>
            </a:r>
            <a:r>
              <a:rPr lang="en-US" dirty="0"/>
              <a:t> technique since </a:t>
            </a:r>
            <a:r>
              <a:rPr lang="en-US" dirty="0" err="1"/>
              <a:t>Redis</a:t>
            </a:r>
            <a:r>
              <a:rPr lang="en-US" dirty="0"/>
              <a:t> 3.2.</a:t>
            </a:r>
          </a:p>
          <a:p>
            <a:endParaRPr lang="en-US" dirty="0"/>
          </a:p>
          <a:p>
            <a:r>
              <a:rPr lang="en-US" dirty="0"/>
              <a:t>It</a:t>
            </a:r>
            <a:r>
              <a:rPr lang="en-US" baseline="0" dirty="0"/>
              <a:t> is used in </a:t>
            </a:r>
            <a:r>
              <a:rPr lang="en-US" baseline="0" dirty="0" err="1"/>
              <a:t>queing</a:t>
            </a:r>
            <a:r>
              <a:rPr lang="en-US" baseline="0" dirty="0"/>
              <a:t> both for its publish-subscribe feature and manually for those who don’t want a fan out model but a competing consumer model</a:t>
            </a:r>
          </a:p>
          <a:p>
            <a:endParaRPr lang="en-US" baseline="0" dirty="0"/>
          </a:p>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105</a:t>
            </a:fld>
            <a:endParaRPr lang="en-US"/>
          </a:p>
        </p:txBody>
      </p:sp>
    </p:spTree>
    <p:extLst>
      <p:ext uri="{BB962C8B-B14F-4D97-AF65-F5344CB8AC3E}">
        <p14:creationId xmlns:p14="http://schemas.microsoft.com/office/powerpoint/2010/main" val="199578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using a </a:t>
            </a:r>
            <a:r>
              <a:rPr lang="en-US" i="1" dirty="0">
                <a:hlinkClick r:id="rId3"/>
              </a:rPr>
              <a:t>Message Router</a:t>
            </a:r>
            <a:r>
              <a:rPr lang="en-US" dirty="0"/>
              <a:t> to route messages between multiple destinations.</a:t>
            </a:r>
          </a:p>
          <a:p>
            <a:r>
              <a:rPr lang="en-US" b="1" dirty="0"/>
              <a:t>How can you avoid the dependency of the router on all possible destinations while maintaining its efficiency?</a:t>
            </a:r>
            <a:endParaRPr lang="en-US" dirty="0"/>
          </a:p>
          <a:p>
            <a:r>
              <a:rPr lang="en-US" b="1" dirty="0"/>
              <a:t>Use a </a:t>
            </a:r>
            <a:r>
              <a:rPr lang="en-US" b="1" i="1" dirty="0"/>
              <a:t>Dynamic Router</a:t>
            </a:r>
            <a:r>
              <a:rPr lang="en-US" b="1" dirty="0"/>
              <a:t>, a Router that can self-configure based on special configuration messages from participating destinations.</a:t>
            </a:r>
            <a:endParaRPr lang="en-US" dirty="0"/>
          </a:p>
          <a:p>
            <a:r>
              <a:rPr lang="en-US" dirty="0"/>
              <a:t>Besides the usual input and output channels the </a:t>
            </a:r>
            <a:r>
              <a:rPr lang="en-US" i="1" dirty="0"/>
              <a:t>Dynamic Router</a:t>
            </a:r>
            <a:r>
              <a:rPr lang="en-US" dirty="0"/>
              <a:t> uses an additional </a:t>
            </a:r>
            <a:r>
              <a:rPr lang="en-US" i="1" dirty="0"/>
              <a:t>control channel</a:t>
            </a:r>
            <a:r>
              <a:rPr lang="en-US" dirty="0"/>
              <a:t>. During system start-up, each potential recipient sends a special message to the </a:t>
            </a:r>
            <a:r>
              <a:rPr lang="en-US" i="1" dirty="0"/>
              <a:t>Dynamic Router</a:t>
            </a:r>
            <a:r>
              <a:rPr lang="en-US" dirty="0"/>
              <a:t> on this control channel, announcing its presence and listing the conditions under which it can handle a message. The </a:t>
            </a:r>
            <a:r>
              <a:rPr lang="en-US" i="1" dirty="0"/>
              <a:t>Dynamic Router</a:t>
            </a:r>
            <a:r>
              <a:rPr lang="en-US" dirty="0"/>
              <a:t> stores the 'preferences' for each participant in a rule base. When a message arrives, the </a:t>
            </a:r>
            <a:r>
              <a:rPr lang="en-US" i="1" dirty="0"/>
              <a:t>Dynamic Router</a:t>
            </a:r>
            <a:r>
              <a:rPr lang="en-US" dirty="0"/>
              <a:t> evaluates all rules and routes the message to the recipient whose rules are fulfilled. This allows for efficient, predictive routing without the maintenance dependency of the </a:t>
            </a:r>
            <a:r>
              <a:rPr lang="en-US" i="1" dirty="0"/>
              <a:t>Dynamic Router</a:t>
            </a:r>
            <a:r>
              <a:rPr lang="en-US" dirty="0"/>
              <a:t> on each potential recipient. </a:t>
            </a:r>
          </a:p>
          <a:p>
            <a:endParaRPr lang="en-US" dirty="0"/>
          </a:p>
          <a:p>
            <a:r>
              <a:rPr lang="en-US" b="1" dirty="0">
                <a:effectLst/>
              </a:rPr>
              <a:t>Dynamic Router:</a:t>
            </a:r>
            <a:r>
              <a:rPr lang="en-US" dirty="0">
                <a:effectLst/>
              </a:rPr>
              <a:t> Besides the usual input and output channels, the Dynamic Router uses an additional control channel. During system startup, each potential recipient sends a special message to the Dynamic Router on this control channel, announcing its presence and listing the conditions under which it can handle a message. The Dynamic Router stores the preferences for each participant in a rule base. When a message arrives, the Dynamic Router evaluates all rules and routes the message to the recipient whose rules are fulfilled. This allows for efficient, predictive routing without the maintenance dependency of the Dynamic Router on each potential recipient. In the most basic scenario, each participant announces its existence and routing preferences to the Dynamic Router at startup time. This requires each participant to be aware of the control queue used by the Dynamic Router. It also requires the Dynamic Router to store the rules in a persistent way. Otherwise, if the Dynamic Router fails and has to restart, it would not be able to recover the routing rules. Alternatively, the Dynamic Router could send a broadcast message to all possible participants to trigger them to reply with the control message. This configuration is more robust but requires the use of an additional </a:t>
            </a:r>
          </a:p>
          <a:p>
            <a:r>
              <a:rPr lang="en-US" dirty="0"/>
              <a:t>Publish-Subscribe Channel. </a:t>
            </a:r>
          </a:p>
          <a:p>
            <a:r>
              <a:rPr lang="en-US" dirty="0"/>
              <a:t>A common use of the Dynamic Router is dynamic service discovery in service-oriented architectures. If a client application wants to access a service, it sends a message containing the name of the service to the Dynamic Router. The Dynamic Router maintains a service directory, a list of all services with their name and the channel they listen on. The router builds this directory based on control messages from each service provider. When a service request arrives, the Dynamic Router uses the service directory to look up the service by name, then routes the message to the correct channel. This setup allows the client application to send command messages to a single channel without having to worry about the nature or location of the specified service provider, even if the provider changes.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17</a:t>
            </a:fld>
            <a:endParaRPr lang="en-US"/>
          </a:p>
        </p:txBody>
      </p:sp>
    </p:spTree>
    <p:extLst>
      <p:ext uri="{BB962C8B-B14F-4D97-AF65-F5344CB8AC3E}">
        <p14:creationId xmlns:p14="http://schemas.microsoft.com/office/powerpoint/2010/main" val="526181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messages passing through an integration solution consist of multiple elements. For example, an order placed by a customer consists of more than just a single line item. As outlined in the description of the </a:t>
            </a:r>
            <a:r>
              <a:rPr lang="en-US" i="1" dirty="0">
                <a:hlinkClick r:id="rId3"/>
              </a:rPr>
              <a:t>Content-Based Router</a:t>
            </a:r>
            <a:r>
              <a:rPr lang="en-US" dirty="0"/>
              <a:t>, each line item may need to be handled by a different inventory system. Thus, we need to find an approach to process a complete order, but treat each order item contained in the order individually. </a:t>
            </a:r>
          </a:p>
          <a:p>
            <a:r>
              <a:rPr lang="en-US" b="1" dirty="0"/>
              <a:t>How can we process a message if it contains multiple elements, each of which may have to be processed in a different way? </a:t>
            </a:r>
            <a:endParaRPr lang="en-US" dirty="0"/>
          </a:p>
          <a:p>
            <a:r>
              <a:rPr lang="en-US" b="1" dirty="0"/>
              <a:t>Use a </a:t>
            </a:r>
            <a:r>
              <a:rPr lang="en-US" b="1" i="1" dirty="0"/>
              <a:t>Splitter</a:t>
            </a:r>
            <a:r>
              <a:rPr lang="en-US" b="1" dirty="0"/>
              <a:t> to break out the composite message into a series of individual messages, each containing data related to one item. </a:t>
            </a:r>
            <a:endParaRPr lang="en-US" dirty="0"/>
          </a:p>
          <a:p>
            <a:r>
              <a:rPr lang="en-US" dirty="0"/>
              <a:t>use a </a:t>
            </a:r>
            <a:r>
              <a:rPr lang="en-US" i="1" dirty="0"/>
              <a:t>Splitter</a:t>
            </a:r>
            <a:r>
              <a:rPr lang="en-US" dirty="0"/>
              <a:t> that consumes one message containing a list of repeating elements, each of which can be processed individually. The </a:t>
            </a:r>
            <a:r>
              <a:rPr lang="en-US" i="1" dirty="0"/>
              <a:t>Splitter</a:t>
            </a:r>
            <a:r>
              <a:rPr lang="en-US" dirty="0"/>
              <a:t> publishes a one message for each single element (or a subset of elements) from the original message.</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18</a:t>
            </a:fld>
            <a:endParaRPr lang="en-US"/>
          </a:p>
        </p:txBody>
      </p:sp>
    </p:spTree>
    <p:extLst>
      <p:ext uri="{BB962C8B-B14F-4D97-AF65-F5344CB8AC3E}">
        <p14:creationId xmlns:p14="http://schemas.microsoft.com/office/powerpoint/2010/main" val="1391933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Splitter</a:t>
            </a:r>
            <a:r>
              <a:rPr lang="en-US" dirty="0"/>
              <a:t> is useful to break out a single message into a sequence of sub-messages that can be processed individually. Likewise, a </a:t>
            </a:r>
            <a:r>
              <a:rPr lang="en-US" i="1" dirty="0">
                <a:hlinkClick r:id="rId4"/>
              </a:rPr>
              <a:t>Recipient List</a:t>
            </a:r>
            <a:r>
              <a:rPr lang="en-US" dirty="0"/>
              <a:t> or a </a:t>
            </a:r>
            <a:r>
              <a:rPr lang="en-US" i="1" dirty="0">
                <a:hlinkClick r:id="rId5"/>
              </a:rPr>
              <a:t>Publish-Subscribe Channel</a:t>
            </a:r>
            <a:r>
              <a:rPr lang="en-US" dirty="0"/>
              <a:t> is useful to forward a request message to multiple recipients in parallel in order to get multiple responses to choose from. In most of these scenarios, the further processing depends on successful processing of the sub-messages. For example, we want to select the best bid from a number of vendor responses or we want to bill the client for an order after all items have been pulled from the warehouse.</a:t>
            </a:r>
          </a:p>
          <a:p>
            <a:r>
              <a:rPr lang="en-US" b="1" dirty="0"/>
              <a:t>How do we combine the results of individual, but related messages so that they can be processed as a whole? </a:t>
            </a:r>
            <a:endParaRPr lang="en-US" dirty="0"/>
          </a:p>
          <a:p>
            <a:r>
              <a:rPr lang="en-US" b="1" dirty="0"/>
              <a:t>Use a </a:t>
            </a:r>
            <a:r>
              <a:rPr lang="en-US" b="1" dirty="0" err="1"/>
              <a:t>stateful</a:t>
            </a:r>
            <a:r>
              <a:rPr lang="en-US" b="1" dirty="0"/>
              <a:t> filter, an </a:t>
            </a:r>
            <a:r>
              <a:rPr lang="en-US" b="1" i="1" dirty="0"/>
              <a:t>Aggregator</a:t>
            </a:r>
            <a:r>
              <a:rPr lang="en-US" b="1" dirty="0"/>
              <a:t>, to collect and store individual messages until a complete set of related messages has been received. Then, the </a:t>
            </a:r>
            <a:r>
              <a:rPr lang="en-US" b="1" i="1" dirty="0"/>
              <a:t>Aggregator</a:t>
            </a:r>
            <a:r>
              <a:rPr lang="en-US" b="1" dirty="0"/>
              <a:t> publishes a single message distilled from the individual messages.</a:t>
            </a:r>
            <a:endParaRPr lang="en-US" dirty="0"/>
          </a:p>
          <a:p>
            <a:r>
              <a:rPr lang="en-US" dirty="0"/>
              <a:t>The </a:t>
            </a:r>
            <a:r>
              <a:rPr lang="en-US" i="1" dirty="0"/>
              <a:t>Aggregator</a:t>
            </a:r>
            <a:r>
              <a:rPr lang="en-US" dirty="0"/>
              <a:t> is a special </a:t>
            </a:r>
            <a:r>
              <a:rPr lang="en-US" i="1" dirty="0"/>
              <a:t>Filter</a:t>
            </a:r>
            <a:r>
              <a:rPr lang="en-US" dirty="0"/>
              <a:t> that receives a stream of messages and identifies messages that are correlated. Once a complete set of messages has been received (more on how to decide when a set is 'complete' below), the </a:t>
            </a:r>
            <a:r>
              <a:rPr lang="en-US" i="1" dirty="0"/>
              <a:t>Aggregator</a:t>
            </a:r>
            <a:r>
              <a:rPr lang="en-US" dirty="0"/>
              <a:t> collects information from each correlated message and publishes a single, aggregated message to the output channel for further processing.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19</a:t>
            </a:fld>
            <a:endParaRPr lang="en-US"/>
          </a:p>
        </p:txBody>
      </p:sp>
    </p:spTree>
    <p:extLst>
      <p:ext uri="{BB962C8B-B14F-4D97-AF65-F5344CB8AC3E}">
        <p14:creationId xmlns:p14="http://schemas.microsoft.com/office/powerpoint/2010/main" val="161826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hlinkClick r:id="rId3"/>
              </a:rPr>
              <a:t>Message Router</a:t>
            </a:r>
            <a:r>
              <a:rPr lang="en-US" dirty="0"/>
              <a:t> can route messages from one channel to different channels based on message content or other criteria. Because individual messages may follow different routes, some messages are likely to pass through the processing steps sooner than others, resulting in the messages getting out of order. However, some subsequent processing steps do require in-sequence processing of messages, for example to maintain referential integrity.</a:t>
            </a:r>
          </a:p>
          <a:p>
            <a:r>
              <a:rPr lang="en-US" b="1" dirty="0"/>
              <a:t>How can we get a stream of related but out-of-sequence messages back into the correct order?</a:t>
            </a:r>
            <a:endParaRPr lang="en-US" dirty="0"/>
          </a:p>
          <a:p>
            <a:r>
              <a:rPr lang="en-US" b="1" dirty="0"/>
              <a:t>Use a </a:t>
            </a:r>
            <a:r>
              <a:rPr lang="en-US" b="1" dirty="0" err="1"/>
              <a:t>stateful</a:t>
            </a:r>
            <a:r>
              <a:rPr lang="en-US" b="1" dirty="0"/>
              <a:t> filter, a </a:t>
            </a:r>
            <a:r>
              <a:rPr lang="en-US" b="1" i="1" dirty="0" err="1"/>
              <a:t>Resequencer</a:t>
            </a:r>
            <a:r>
              <a:rPr lang="en-US" b="1" dirty="0"/>
              <a:t>, to collect and re-order messages so that they can be published to the output channel in a specified order.</a:t>
            </a:r>
            <a:endParaRPr lang="en-US" dirty="0"/>
          </a:p>
          <a:p>
            <a:r>
              <a:rPr lang="en-US" dirty="0"/>
              <a:t>The </a:t>
            </a:r>
            <a:r>
              <a:rPr lang="en-US" i="1" dirty="0" err="1"/>
              <a:t>Resequencer</a:t>
            </a:r>
            <a:r>
              <a:rPr lang="en-US" dirty="0"/>
              <a:t> can receive a stream of messages that may not arrive in order. The </a:t>
            </a:r>
            <a:r>
              <a:rPr lang="en-US" i="1" dirty="0" err="1"/>
              <a:t>Resequencer</a:t>
            </a:r>
            <a:r>
              <a:rPr lang="en-US" dirty="0"/>
              <a:t> contains in internal buffer to store out-of-sequence messages until a complete sequence is obtained. The in-sequence messages are then published to the output channel. It is important that the output channel is order-preserving so messages are guaranteed to arrive in order at the next component. Like most other routers, a </a:t>
            </a:r>
            <a:r>
              <a:rPr lang="en-US" i="1" dirty="0" err="1"/>
              <a:t>Resequencer</a:t>
            </a:r>
            <a:r>
              <a:rPr lang="en-US" dirty="0"/>
              <a:t> usually does not modify the message contents.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20</a:t>
            </a:fld>
            <a:endParaRPr lang="en-US"/>
          </a:p>
        </p:txBody>
      </p:sp>
    </p:spTree>
    <p:extLst>
      <p:ext uri="{BB962C8B-B14F-4D97-AF65-F5344CB8AC3E}">
        <p14:creationId xmlns:p14="http://schemas.microsoft.com/office/powerpoint/2010/main" val="181418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7848CF6-1C20-5343-8933-8B678231878E}"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3AB1FC2-1215-134F-89AF-CE6C22D36CD9}"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0B5348F-72C7-2B4C-9DB9-DFBE4B318A63}"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895D09-B32E-5A47-BDD9-3E777202A081}"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CE3182D-6B44-354B-A879-3839BAAB3FBC}"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AD7DCC4-BDC2-8B40-B97A-1E1615E06724}" type="datetime1">
              <a:rPr lang="en-GB" smtClean="0"/>
              <a:t>19/04/2019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907EB45-4ECE-B542-A5C8-0ECEBD8D5838}" type="datetime1">
              <a:rPr lang="en-GB" smtClean="0"/>
              <a:t>19/04/2019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1863E73-410F-3D44-8C52-602FE2BDF085}" type="datetime1">
              <a:rPr lang="en-GB" smtClean="0"/>
              <a:t>19/04/2019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C801-5122-894F-8840-D4B6225AF11D}" type="datetime1">
              <a:rPr lang="en-GB" smtClean="0"/>
              <a:t>19/04/2019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CCA890-FF75-974A-9679-16DC42B73017}" type="datetime1">
              <a:rPr lang="en-GB" smtClean="0"/>
              <a:t>19/04/2019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73CBC37-9B80-B64F-B5B2-D83B015A6CBE}" type="datetime1">
              <a:rPr lang="en-GB" smtClean="0"/>
              <a:t>19/04/2019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62EC-45A3-A14D-BE8E-A1D46C9C9283}" type="datetime1">
              <a:rPr lang="en-GB" smtClean="0"/>
              <a:t>19/04/2019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48.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6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3.sv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938" y="2560466"/>
            <a:ext cx="4280906" cy="281774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10</a:t>
            </a:fld>
            <a:endParaRPr lang="en-US"/>
          </a:p>
        </p:txBody>
      </p:sp>
    </p:spTree>
    <p:extLst>
      <p:ext uri="{BB962C8B-B14F-4D97-AF65-F5344CB8AC3E}">
        <p14:creationId xmlns:p14="http://schemas.microsoft.com/office/powerpoint/2010/main" val="16599148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100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84" y="1788090"/>
            <a:ext cx="7663002" cy="3059482"/>
          </a:xfrm>
          <a:prstGeom prst="rect">
            <a:avLst/>
          </a:prstGeom>
        </p:spPr>
      </p:pic>
    </p:spTree>
    <p:extLst>
      <p:ext uri="{BB962C8B-B14F-4D97-AF65-F5344CB8AC3E}">
        <p14:creationId xmlns:p14="http://schemas.microsoft.com/office/powerpoint/2010/main" val="316235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34" y="1510779"/>
            <a:ext cx="7853819" cy="3835836"/>
          </a:xfrm>
          <a:prstGeom prst="rect">
            <a:avLst/>
          </a:prstGeom>
        </p:spPr>
      </p:pic>
    </p:spTree>
    <p:extLst>
      <p:ext uri="{BB962C8B-B14F-4D97-AF65-F5344CB8AC3E}">
        <p14:creationId xmlns:p14="http://schemas.microsoft.com/office/powerpoint/2010/main" val="16735289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14324506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Message oriented middleware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103</a:t>
            </a:fld>
            <a:endParaRPr lang="en-US"/>
          </a:p>
        </p:txBody>
      </p:sp>
    </p:spTree>
    <p:extLst>
      <p:ext uri="{BB962C8B-B14F-4D97-AF65-F5344CB8AC3E}">
        <p14:creationId xmlns:p14="http://schemas.microsoft.com/office/powerpoint/2010/main" val="10433165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104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2133600"/>
            <a:ext cx="6905625" cy="2571750"/>
          </a:xfrm>
          <a:prstGeom prst="rect">
            <a:avLst/>
          </a:prstGeom>
        </p:spPr>
      </p:pic>
    </p:spTree>
    <p:extLst>
      <p:ext uri="{BB962C8B-B14F-4D97-AF65-F5344CB8AC3E}">
        <p14:creationId xmlns:p14="http://schemas.microsoft.com/office/powerpoint/2010/main" val="1386539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105</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7" y="2198143"/>
            <a:ext cx="7891397" cy="2637042"/>
          </a:xfrm>
          <a:prstGeom prst="rect">
            <a:avLst/>
          </a:prstGeom>
        </p:spPr>
      </p:pic>
    </p:spTree>
    <p:extLst>
      <p:ext uri="{BB962C8B-B14F-4D97-AF65-F5344CB8AC3E}">
        <p14:creationId xmlns:p14="http://schemas.microsoft.com/office/powerpoint/2010/main" val="1582757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82" y="1139868"/>
            <a:ext cx="5629636" cy="4342314"/>
          </a:xfrm>
          <a:prstGeom prst="rect">
            <a:avLst/>
          </a:prstGeom>
        </p:spPr>
      </p:pic>
    </p:spTree>
    <p:extLst>
      <p:ext uri="{BB962C8B-B14F-4D97-AF65-F5344CB8AC3E}">
        <p14:creationId xmlns:p14="http://schemas.microsoft.com/office/powerpoint/2010/main" val="19892278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107</a:t>
            </a:fld>
            <a:endParaRPr lang="en-US"/>
          </a:p>
        </p:txBody>
      </p:sp>
      <p:pic>
        <p:nvPicPr>
          <p:cNvPr id="1026" name="Picture 2" descr="mage result for kaf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5" y="812800"/>
            <a:ext cx="554355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54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603500"/>
            <a:ext cx="3302000" cy="1651000"/>
          </a:xfrm>
          <a:prstGeom prst="rect">
            <a:avLst/>
          </a:prstGeom>
        </p:spPr>
      </p:pic>
    </p:spTree>
    <p:extLst>
      <p:ext uri="{BB962C8B-B14F-4D97-AF65-F5344CB8AC3E}">
        <p14:creationId xmlns:p14="http://schemas.microsoft.com/office/powerpoint/2010/main" val="13767527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109</a:t>
            </a:fld>
            <a:endParaRPr lang="en-US"/>
          </a:p>
        </p:txBody>
      </p:sp>
      <p:pic>
        <p:nvPicPr>
          <p:cNvPr id="3074" name="Picture 2" descr="mage result for azure service bu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97" y="92692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5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pic>
        <p:nvPicPr>
          <p:cNvPr id="1026" name="Picture 2" descr="http://www.enterpriseintegrationpatterns.com/img/MessageDispat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1816274"/>
            <a:ext cx="47720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4790" y="5434360"/>
            <a:ext cx="6025018"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MessageDispatcher.html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11</a:t>
            </a:fld>
            <a:endParaRPr lang="en-US"/>
          </a:p>
        </p:txBody>
      </p:sp>
    </p:spTree>
    <p:extLst>
      <p:ext uri="{BB962C8B-B14F-4D97-AF65-F5344CB8AC3E}">
        <p14:creationId xmlns:p14="http://schemas.microsoft.com/office/powerpoint/2010/main" val="2295652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110</a:t>
            </a:fld>
            <a:endParaRPr lang="en-US"/>
          </a:p>
        </p:txBody>
      </p:sp>
    </p:spTree>
    <p:extLst>
      <p:ext uri="{BB962C8B-B14F-4D97-AF65-F5344CB8AC3E}">
        <p14:creationId xmlns:p14="http://schemas.microsoft.com/office/powerpoint/2010/main" val="11998426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111</a:t>
            </a:fld>
            <a:endParaRPr lang="en-US"/>
          </a:p>
        </p:txBody>
      </p:sp>
    </p:spTree>
    <p:extLst>
      <p:ext uri="{BB962C8B-B14F-4D97-AF65-F5344CB8AC3E}">
        <p14:creationId xmlns:p14="http://schemas.microsoft.com/office/powerpoint/2010/main" val="758847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112</a:t>
            </a:fld>
            <a:endParaRPr lang="en-US"/>
          </a:p>
        </p:txBody>
      </p:sp>
    </p:spTree>
    <p:extLst>
      <p:ext uri="{BB962C8B-B14F-4D97-AF65-F5344CB8AC3E}">
        <p14:creationId xmlns:p14="http://schemas.microsoft.com/office/powerpoint/2010/main" val="297681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731" y="1109203"/>
            <a:ext cx="8248390" cy="954107"/>
          </a:xfrm>
          <a:prstGeom prst="rect">
            <a:avLst/>
          </a:prstGeom>
        </p:spPr>
        <p:txBody>
          <a:bodyPr wrap="square">
            <a:spAutoFit/>
          </a:bodyPr>
          <a:lstStyle/>
          <a:p>
            <a:pPr lvl="1" algn="ctr"/>
            <a:r>
              <a:rPr lang="en-GB" sz="2800" dirty="0"/>
              <a:t>Ordering is an issue as consumers run at different rates. Two main solutions:</a:t>
            </a:r>
          </a:p>
        </p:txBody>
      </p:sp>
      <p:sp>
        <p:nvSpPr>
          <p:cNvPr id="5" name="Rectangle 4"/>
          <p:cNvSpPr/>
          <p:nvPr/>
        </p:nvSpPr>
        <p:spPr>
          <a:xfrm>
            <a:off x="626302" y="4768945"/>
            <a:ext cx="7578246" cy="954107"/>
          </a:xfrm>
          <a:prstGeom prst="rect">
            <a:avLst/>
          </a:prstGeom>
        </p:spPr>
        <p:txBody>
          <a:bodyPr wrap="square">
            <a:spAutoFit/>
          </a:bodyPr>
          <a:lstStyle/>
          <a:p>
            <a:pPr algn="ctr"/>
            <a:r>
              <a:rPr lang="en-GB" sz="2800" dirty="0"/>
              <a:t>2. Ensure messages can run when out-of-order i.e. </a:t>
            </a:r>
            <a:r>
              <a:rPr lang="en-GB" sz="2800" dirty="0" err="1"/>
              <a:t>idempotency</a:t>
            </a:r>
            <a:endParaRPr lang="en-GB" sz="2800" dirty="0"/>
          </a:p>
        </p:txBody>
      </p:sp>
      <p:sp>
        <p:nvSpPr>
          <p:cNvPr id="6" name="Rectangle 5"/>
          <p:cNvSpPr/>
          <p:nvPr/>
        </p:nvSpPr>
        <p:spPr>
          <a:xfrm>
            <a:off x="626302" y="2723630"/>
            <a:ext cx="7853819" cy="1384995"/>
          </a:xfrm>
          <a:prstGeom prst="rect">
            <a:avLst/>
          </a:prstGeom>
        </p:spPr>
        <p:txBody>
          <a:bodyPr wrap="square">
            <a:spAutoFit/>
          </a:bodyPr>
          <a:lstStyle/>
          <a:p>
            <a:pPr algn="ctr"/>
            <a:r>
              <a:rPr lang="en-GB" sz="2800" dirty="0"/>
              <a:t>1. Sorting into order, using the queue, not processing out of order. This can be less performant than having no competing consumers.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130840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Pipes and Filters Architectures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13</a:t>
            </a:fld>
            <a:endParaRPr lang="en-US"/>
          </a:p>
        </p:txBody>
      </p:sp>
    </p:spTree>
    <p:extLst>
      <p:ext uri="{BB962C8B-B14F-4D97-AF65-F5344CB8AC3E}">
        <p14:creationId xmlns:p14="http://schemas.microsoft.com/office/powerpoint/2010/main" val="30159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 and Filters</a:t>
            </a:r>
          </a:p>
        </p:txBody>
      </p:sp>
      <p:pic>
        <p:nvPicPr>
          <p:cNvPr id="2050" name="Picture 2" descr="http://www.enterpriseintegrationpatterns.com/img/PipesAndFilt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24" y="2924642"/>
            <a:ext cx="7772409" cy="1322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8044" y="5135051"/>
            <a:ext cx="5768236"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PipesAndFilters.html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14</a:t>
            </a:fld>
            <a:endParaRPr lang="en-US"/>
          </a:p>
        </p:txBody>
      </p:sp>
    </p:spTree>
    <p:extLst>
      <p:ext uri="{BB962C8B-B14F-4D97-AF65-F5344CB8AC3E}">
        <p14:creationId xmlns:p14="http://schemas.microsoft.com/office/powerpoint/2010/main" val="78542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Routers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15</a:t>
            </a:fld>
            <a:endParaRPr lang="en-US"/>
          </a:p>
        </p:txBody>
      </p:sp>
    </p:spTree>
    <p:extLst>
      <p:ext uri="{BB962C8B-B14F-4D97-AF65-F5344CB8AC3E}">
        <p14:creationId xmlns:p14="http://schemas.microsoft.com/office/powerpoint/2010/main" val="485213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Based Router</a:t>
            </a:r>
          </a:p>
        </p:txBody>
      </p:sp>
      <p:pic>
        <p:nvPicPr>
          <p:cNvPr id="3074" name="Picture 2" descr="http://www.enterpriseintegrationpatterns.com/img/ContentBased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760" y="2592887"/>
            <a:ext cx="6085742" cy="1465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97573" y="4759491"/>
            <a:ext cx="6157496"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ContentBasedRouter.html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16</a:t>
            </a:fld>
            <a:endParaRPr lang="en-US"/>
          </a:p>
        </p:txBody>
      </p:sp>
    </p:spTree>
    <p:extLst>
      <p:ext uri="{BB962C8B-B14F-4D97-AF65-F5344CB8AC3E}">
        <p14:creationId xmlns:p14="http://schemas.microsoft.com/office/powerpoint/2010/main" val="70723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Router</a:t>
            </a:r>
          </a:p>
        </p:txBody>
      </p:sp>
      <p:pic>
        <p:nvPicPr>
          <p:cNvPr id="4098" name="Picture 2" descr="http://www.enterpriseintegrationpatterns.com/img/Dynamic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5" y="2016690"/>
            <a:ext cx="5602175" cy="27557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7420" y="5094469"/>
            <a:ext cx="585591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DynamicRouter.html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17</a:t>
            </a:fld>
            <a:endParaRPr lang="en-US"/>
          </a:p>
        </p:txBody>
      </p:sp>
    </p:spTree>
    <p:extLst>
      <p:ext uri="{BB962C8B-B14F-4D97-AF65-F5344CB8AC3E}">
        <p14:creationId xmlns:p14="http://schemas.microsoft.com/office/powerpoint/2010/main" val="81075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Splitter</a:t>
            </a:r>
          </a:p>
        </p:txBody>
      </p:sp>
      <p:pic>
        <p:nvPicPr>
          <p:cNvPr id="7170" name="Picture 2" descr="http://www.enterpriseintegrationpatterns.com/img/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3" y="2642991"/>
            <a:ext cx="5595555" cy="14780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5309" y="5069416"/>
            <a:ext cx="5733341"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18</a:t>
            </a:fld>
            <a:endParaRPr lang="en-US"/>
          </a:p>
        </p:txBody>
      </p:sp>
    </p:spTree>
    <p:extLst>
      <p:ext uri="{BB962C8B-B14F-4D97-AF65-F5344CB8AC3E}">
        <p14:creationId xmlns:p14="http://schemas.microsoft.com/office/powerpoint/2010/main" val="190928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Aggregator</a:t>
            </a:r>
          </a:p>
        </p:txBody>
      </p:sp>
      <p:pic>
        <p:nvPicPr>
          <p:cNvPr id="8194" name="Picture 2" descr="http://www.enterpriseintegrationpatterns.com/img/Aggreg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442575"/>
            <a:ext cx="6015298" cy="17912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43616" y="4884531"/>
            <a:ext cx="546415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Aggregator.html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212989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Resequencer</a:t>
            </a:r>
            <a:endParaRPr lang="en-US" dirty="0"/>
          </a:p>
        </p:txBody>
      </p:sp>
      <p:pic>
        <p:nvPicPr>
          <p:cNvPr id="10242" name="Picture 2" descr="http://www.enterpriseintegrationpatterns.com/img/Re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669" y="2780777"/>
            <a:ext cx="5524214" cy="1453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80153" y="4596432"/>
            <a:ext cx="569396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179504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Recipient List</a:t>
            </a:r>
          </a:p>
        </p:txBody>
      </p:sp>
      <p:pic>
        <p:nvPicPr>
          <p:cNvPr id="5122" name="Picture 2" descr="http://www.enterpriseintegrationpatterns.com/img/Recipient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6"/>
            <a:ext cx="5963280" cy="25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31507" y="5295598"/>
            <a:ext cx="555529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RecipientList.html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26484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2.8 Transformation</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1742433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Translator</a:t>
            </a:r>
          </a:p>
        </p:txBody>
      </p:sp>
      <p:pic>
        <p:nvPicPr>
          <p:cNvPr id="11266" name="Picture 2" descr="http://www.enterpriseintegrationpatterns.com/img/MessageTransl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70" y="2630466"/>
            <a:ext cx="5273460" cy="1553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2055" y="4925556"/>
            <a:ext cx="595612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MessageTranslator.html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23</a:t>
            </a:fld>
            <a:endParaRPr lang="en-US"/>
          </a:p>
        </p:txBody>
      </p:sp>
    </p:spTree>
    <p:extLst>
      <p:ext uri="{BB962C8B-B14F-4D97-AF65-F5344CB8AC3E}">
        <p14:creationId xmlns:p14="http://schemas.microsoft.com/office/powerpoint/2010/main" val="445744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Enricher</a:t>
            </a:r>
          </a:p>
        </p:txBody>
      </p:sp>
      <p:pic>
        <p:nvPicPr>
          <p:cNvPr id="12290" name="Picture 2" descr="http://www.enterpriseintegrationpatterns.com/img/DataEnri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584" y="2329840"/>
            <a:ext cx="4972832" cy="25747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92888" y="5084947"/>
            <a:ext cx="5630450"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DataEnricher.html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24</a:t>
            </a:fld>
            <a:endParaRPr lang="en-US"/>
          </a:p>
        </p:txBody>
      </p:sp>
    </p:spTree>
    <p:extLst>
      <p:ext uri="{BB962C8B-B14F-4D97-AF65-F5344CB8AC3E}">
        <p14:creationId xmlns:p14="http://schemas.microsoft.com/office/powerpoint/2010/main" val="625536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2.9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25</a:t>
            </a:fld>
            <a:endParaRPr lang="en-US"/>
          </a:p>
        </p:txBody>
      </p:sp>
    </p:spTree>
    <p:extLst>
      <p:ext uri="{BB962C8B-B14F-4D97-AF65-F5344CB8AC3E}">
        <p14:creationId xmlns:p14="http://schemas.microsoft.com/office/powerpoint/2010/main" val="170614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Bus</a:t>
            </a:r>
          </a:p>
        </p:txBody>
      </p:sp>
      <p:pic>
        <p:nvPicPr>
          <p:cNvPr id="14338" name="Picture 2" descr="http://www.enterpriseintegrationpatterns.com/img/Control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561" y="2404998"/>
            <a:ext cx="5502877" cy="21043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97799" y="5038290"/>
            <a:ext cx="5688792"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ControlBus.html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72203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reliability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32090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 Compensation</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585529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29</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29</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Write Off</a:t>
            </a:r>
          </a:p>
        </p:txBody>
      </p:sp>
    </p:spTree>
    <p:extLst>
      <p:ext uri="{BB962C8B-B14F-4D97-AF65-F5344CB8AC3E}">
        <p14:creationId xmlns:p14="http://schemas.microsoft.com/office/powerpoint/2010/main" val="399889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Two Agenda</a:t>
            </a:r>
          </a:p>
        </p:txBody>
      </p:sp>
      <p:sp>
        <p:nvSpPr>
          <p:cNvPr id="3" name="Content Placeholder 2"/>
          <p:cNvSpPr>
            <a:spLocks noGrp="1"/>
          </p:cNvSpPr>
          <p:nvPr>
            <p:ph idx="1"/>
          </p:nvPr>
        </p:nvSpPr>
        <p:spPr/>
        <p:txBody>
          <a:bodyPr>
            <a:normAutofit fontScale="85000" lnSpcReduction="20000"/>
          </a:bodyPr>
          <a:lstStyle/>
          <a:p>
            <a:r>
              <a:rPr lang="en-US" sz="2000" dirty="0"/>
              <a:t>Fundamental Messaging Patterns</a:t>
            </a:r>
          </a:p>
          <a:p>
            <a:pPr lvl="1"/>
            <a:r>
              <a:rPr lang="en-US" sz="1600" dirty="0"/>
              <a:t>Competing Consumers</a:t>
            </a:r>
          </a:p>
          <a:p>
            <a:pPr lvl="1"/>
            <a:r>
              <a:rPr lang="en-US" sz="1600" dirty="0"/>
              <a:t>Pipes and Filters</a:t>
            </a:r>
          </a:p>
          <a:p>
            <a:pPr lvl="1"/>
            <a:r>
              <a:rPr lang="en-US" sz="1600" dirty="0"/>
              <a:t>Routers</a:t>
            </a:r>
          </a:p>
          <a:p>
            <a:pPr lvl="1"/>
            <a:r>
              <a:rPr lang="en-US" sz="1600" dirty="0"/>
              <a:t>Transformation</a:t>
            </a:r>
          </a:p>
          <a:p>
            <a:pPr lvl="1"/>
            <a:r>
              <a:rPr lang="en-US" sz="1600" dirty="0"/>
              <a:t>Management</a:t>
            </a:r>
          </a:p>
          <a:p>
            <a:r>
              <a:rPr lang="en-US" sz="2000" dirty="0"/>
              <a:t>Reliability</a:t>
            </a:r>
          </a:p>
          <a:p>
            <a:pPr lvl="1"/>
            <a:r>
              <a:rPr lang="en-US" sz="1600" dirty="0"/>
              <a:t>Durability and Persistence</a:t>
            </a:r>
          </a:p>
          <a:p>
            <a:pPr lvl="1"/>
            <a:r>
              <a:rPr lang="en-US" sz="1600" dirty="0"/>
              <a:t>Compensation</a:t>
            </a:r>
          </a:p>
          <a:p>
            <a:pPr lvl="1"/>
            <a:r>
              <a:rPr lang="en-US" sz="1600" dirty="0"/>
              <a:t>Guaranteed Delivery</a:t>
            </a:r>
          </a:p>
          <a:p>
            <a:pPr lvl="1"/>
            <a:r>
              <a:rPr lang="en-US" sz="1600" dirty="0"/>
              <a:t>Correctness</a:t>
            </a:r>
          </a:p>
          <a:p>
            <a:pPr lvl="1"/>
            <a:r>
              <a:rPr lang="en-US" sz="1600" dirty="0"/>
              <a:t>Reference Data</a:t>
            </a:r>
          </a:p>
          <a:p>
            <a:pPr lvl="1"/>
            <a:r>
              <a:rPr lang="en-US" sz="1600" dirty="0"/>
              <a:t>Versioning</a:t>
            </a:r>
          </a:p>
          <a:p>
            <a:pPr lvl="1"/>
            <a:r>
              <a:rPr lang="en-US" sz="1600" dirty="0"/>
              <a:t>Logs vs. Queues</a:t>
            </a:r>
          </a:p>
          <a:p>
            <a:pPr lvl="1"/>
            <a:r>
              <a:rPr lang="en-US" sz="1600" dirty="0"/>
              <a:t>CAP Theorem</a:t>
            </a:r>
          </a:p>
          <a:p>
            <a:r>
              <a:rPr lang="en-US" sz="2000" dirty="0"/>
              <a:t>Frameworks</a:t>
            </a:r>
          </a:p>
          <a:p>
            <a:r>
              <a:rPr lang="en-US" sz="2000" dirty="0"/>
              <a:t>Middleware</a:t>
            </a:r>
          </a:p>
          <a:p>
            <a:r>
              <a:rPr lang="en-US" sz="2000" dirty="0"/>
              <a:t>Putting It All Together</a:t>
            </a:r>
          </a:p>
          <a:p>
            <a:pPr lvl="1"/>
            <a:r>
              <a:rPr lang="en-US" sz="1600" dirty="0"/>
              <a:t>Your very own Tea Server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a:t>
            </a:fld>
            <a:endParaRPr lang="en-US"/>
          </a:p>
        </p:txBody>
      </p:sp>
    </p:spTree>
    <p:extLst>
      <p:ext uri="{BB962C8B-B14F-4D97-AF65-F5344CB8AC3E}">
        <p14:creationId xmlns:p14="http://schemas.microsoft.com/office/powerpoint/2010/main" val="154596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30</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30</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Retry</a:t>
            </a:r>
          </a:p>
        </p:txBody>
      </p:sp>
      <p:pic>
        <p:nvPicPr>
          <p:cNvPr id="8" name="Graphic 7" descr="Circles with arrows">
            <a:extLst>
              <a:ext uri="{FF2B5EF4-FFF2-40B4-BE49-F238E27FC236}">
                <a16:creationId xmlns:a16="http://schemas.microsoft.com/office/drawing/2014/main" id="{1CAB3239-BA1F-EB46-855E-E6B8DA9AC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71800"/>
            <a:ext cx="914400" cy="914400"/>
          </a:xfrm>
          <a:prstGeom prst="rect">
            <a:avLst/>
          </a:prstGeom>
        </p:spPr>
      </p:pic>
      <p:sp>
        <p:nvSpPr>
          <p:cNvPr id="18" name="TextBox 17">
            <a:extLst>
              <a:ext uri="{FF2B5EF4-FFF2-40B4-BE49-F238E27FC236}">
                <a16:creationId xmlns:a16="http://schemas.microsoft.com/office/drawing/2014/main" id="{7ABF78F7-4C8D-7F4D-838C-123AB3F942F2}"/>
              </a:ext>
            </a:extLst>
          </p:cNvPr>
          <p:cNvSpPr txBox="1"/>
          <p:nvPr/>
        </p:nvSpPr>
        <p:spPr>
          <a:xfrm>
            <a:off x="5176950" y="3252722"/>
            <a:ext cx="2443050" cy="369332"/>
          </a:xfrm>
          <a:prstGeom prst="rect">
            <a:avLst/>
          </a:prstGeom>
          <a:noFill/>
        </p:spPr>
        <p:txBody>
          <a:bodyPr wrap="square" rtlCol="0">
            <a:spAutoFit/>
          </a:bodyPr>
          <a:lstStyle/>
          <a:p>
            <a:r>
              <a:rPr lang="en-US" dirty="0"/>
              <a:t>3: Retry</a:t>
            </a:r>
          </a:p>
        </p:txBody>
      </p:sp>
      <p:pic>
        <p:nvPicPr>
          <p:cNvPr id="10" name="Graphic 9" descr="Raised hand">
            <a:extLst>
              <a:ext uri="{FF2B5EF4-FFF2-40B4-BE49-F238E27FC236}">
                <a16:creationId xmlns:a16="http://schemas.microsoft.com/office/drawing/2014/main" id="{C34D65BC-5603-C84E-B6C3-8EABD220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971800"/>
            <a:ext cx="914400" cy="914400"/>
          </a:xfrm>
          <a:prstGeom prst="rect">
            <a:avLst/>
          </a:prstGeom>
        </p:spPr>
      </p:pic>
      <p:sp>
        <p:nvSpPr>
          <p:cNvPr id="21" name="TextBox 20">
            <a:extLst>
              <a:ext uri="{FF2B5EF4-FFF2-40B4-BE49-F238E27FC236}">
                <a16:creationId xmlns:a16="http://schemas.microsoft.com/office/drawing/2014/main" id="{BEAD88FC-4D73-E042-B7B9-A3348B210915}"/>
              </a:ext>
            </a:extLst>
          </p:cNvPr>
          <p:cNvSpPr txBox="1"/>
          <p:nvPr/>
        </p:nvSpPr>
        <p:spPr>
          <a:xfrm>
            <a:off x="6398475" y="3252445"/>
            <a:ext cx="2443050" cy="369332"/>
          </a:xfrm>
          <a:prstGeom prst="rect">
            <a:avLst/>
          </a:prstGeom>
          <a:noFill/>
        </p:spPr>
        <p:txBody>
          <a:bodyPr wrap="square" rtlCol="0">
            <a:spAutoFit/>
          </a:bodyPr>
          <a:lstStyle/>
          <a:p>
            <a:r>
              <a:rPr lang="en-US" dirty="0"/>
              <a:t>4: Circuit Breaker</a:t>
            </a:r>
          </a:p>
        </p:txBody>
      </p:sp>
    </p:spTree>
    <p:extLst>
      <p:ext uri="{BB962C8B-B14F-4D97-AF65-F5344CB8AC3E}">
        <p14:creationId xmlns:p14="http://schemas.microsoft.com/office/powerpoint/2010/main" val="38325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31</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31</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Compensating Event</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2396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32</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32</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Routing Slip</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167332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33</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33</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1659006" y="4179496"/>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4515581" y="3204693"/>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2"/>
          </p:cNvCxnSpPr>
          <p:nvPr/>
        </p:nvCxnSpPr>
        <p:spPr>
          <a:xfrm flipH="1" flipV="1">
            <a:off x="4966518" y="3492792"/>
            <a:ext cx="2394482" cy="1433970"/>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31159" y="3588980"/>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5417455" y="2703971"/>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7228227" y="2150901"/>
            <a:ext cx="1736989" cy="369332"/>
          </a:xfrm>
          <a:prstGeom prst="rect">
            <a:avLst/>
          </a:prstGeom>
          <a:noFill/>
        </p:spPr>
        <p:txBody>
          <a:bodyPr wrap="square" rtlCol="0">
            <a:spAutoFit/>
          </a:bodyPr>
          <a:lstStyle/>
          <a:p>
            <a:r>
              <a:rPr lang="en-US" dirty="0"/>
              <a:t>2: Handle Event</a:t>
            </a:r>
          </a:p>
        </p:txBody>
      </p:sp>
      <p:sp>
        <p:nvSpPr>
          <p:cNvPr id="46" name="Lightning Bolt 45">
            <a:extLst>
              <a:ext uri="{FF2B5EF4-FFF2-40B4-BE49-F238E27FC236}">
                <a16:creationId xmlns:a16="http://schemas.microsoft.com/office/drawing/2014/main" id="{457D03A6-A714-4144-BC50-45C85FF381E4}"/>
              </a:ext>
            </a:extLst>
          </p:cNvPr>
          <p:cNvSpPr/>
          <p:nvPr/>
        </p:nvSpPr>
        <p:spPr>
          <a:xfrm>
            <a:off x="3705514" y="5187401"/>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2843691" y="6026321"/>
            <a:ext cx="2443050" cy="369332"/>
          </a:xfrm>
          <a:prstGeom prst="rect">
            <a:avLst/>
          </a:prstGeom>
          <a:noFill/>
        </p:spPr>
        <p:txBody>
          <a:bodyPr wrap="square" rtlCol="0">
            <a:spAutoFit/>
          </a:bodyPr>
          <a:lstStyle/>
          <a:p>
            <a:r>
              <a:rPr lang="en-US" dirty="0"/>
              <a:t>3: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Process Manager (Saga)</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7013907" y="294692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23" idx="7"/>
            <a:endCxn id="16" idx="2"/>
          </p:cNvCxnSpPr>
          <p:nvPr/>
        </p:nvCxnSpPr>
        <p:spPr>
          <a:xfrm flipH="1" flipV="1">
            <a:off x="7464844" y="3235027"/>
            <a:ext cx="219176" cy="176447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4454479" y="3582268"/>
            <a:ext cx="2932371" cy="369332"/>
          </a:xfrm>
          <a:prstGeom prst="rect">
            <a:avLst/>
          </a:prstGeom>
          <a:noFill/>
        </p:spPr>
        <p:txBody>
          <a:bodyPr wrap="square" rtlCol="0">
            <a:spAutoFit/>
          </a:bodyPr>
          <a:lstStyle/>
          <a:p>
            <a:r>
              <a:rPr lang="en-US" dirty="0"/>
              <a:t>4: Raise Compensating Event</a:t>
            </a:r>
          </a:p>
        </p:txBody>
      </p:sp>
      <p:cxnSp>
        <p:nvCxnSpPr>
          <p:cNvPr id="22" name="Straight Arrow Connector 21">
            <a:extLst>
              <a:ext uri="{FF2B5EF4-FFF2-40B4-BE49-F238E27FC236}">
                <a16:creationId xmlns:a16="http://schemas.microsoft.com/office/drawing/2014/main" id="{780E549D-63E2-424E-BDEE-8911A4BBA7A9}"/>
              </a:ext>
            </a:extLst>
          </p:cNvPr>
          <p:cNvCxnSpPr>
            <a:cxnSpLocks/>
            <a:stCxn id="5" idx="6"/>
            <a:endCxn id="16" idx="0"/>
          </p:cNvCxnSpPr>
          <p:nvPr/>
        </p:nvCxnSpPr>
        <p:spPr>
          <a:xfrm>
            <a:off x="6991611" y="2179529"/>
            <a:ext cx="473233" cy="76739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2489124" y="1890437"/>
            <a:ext cx="1736989" cy="369332"/>
          </a:xfrm>
          <a:prstGeom prst="rect">
            <a:avLst/>
          </a:prstGeom>
          <a:noFill/>
        </p:spPr>
        <p:txBody>
          <a:bodyPr wrap="square" rtlCol="0">
            <a:spAutoFit/>
          </a:bodyPr>
          <a:lstStyle/>
          <a:p>
            <a:r>
              <a:rPr lang="en-US" dirty="0"/>
              <a:t>6: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4380286" y="2075103"/>
            <a:ext cx="1736989" cy="369332"/>
          </a:xfrm>
          <a:prstGeom prst="rect">
            <a:avLst/>
          </a:prstGeom>
          <a:noFill/>
        </p:spPr>
        <p:txBody>
          <a:bodyPr wrap="square" rtlCol="0">
            <a:spAutoFit/>
          </a:bodyPr>
          <a:lstStyle/>
          <a:p>
            <a:r>
              <a:rPr lang="en-US" dirty="0"/>
              <a:t>5: Compensate</a:t>
            </a:r>
          </a:p>
        </p:txBody>
      </p:sp>
      <p:sp>
        <p:nvSpPr>
          <p:cNvPr id="23" name="Oval 22">
            <a:extLst>
              <a:ext uri="{FF2B5EF4-FFF2-40B4-BE49-F238E27FC236}">
                <a16:creationId xmlns:a16="http://schemas.microsoft.com/office/drawing/2014/main" id="{E2262084-9F43-C947-B67E-E70BAF9C40BF}"/>
              </a:ext>
            </a:extLst>
          </p:cNvPr>
          <p:cNvSpPr/>
          <p:nvPr/>
        </p:nvSpPr>
        <p:spPr>
          <a:xfrm>
            <a:off x="6057900" y="4744815"/>
            <a:ext cx="1905118" cy="1739111"/>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Process Manager</a:t>
            </a:r>
          </a:p>
        </p:txBody>
      </p:sp>
      <p:cxnSp>
        <p:nvCxnSpPr>
          <p:cNvPr id="31" name="Straight Arrow Connector 30">
            <a:extLst>
              <a:ext uri="{FF2B5EF4-FFF2-40B4-BE49-F238E27FC236}">
                <a16:creationId xmlns:a16="http://schemas.microsoft.com/office/drawing/2014/main" id="{29361F27-BCD0-CB40-87CD-49A02C2DED0B}"/>
              </a:ext>
            </a:extLst>
          </p:cNvPr>
          <p:cNvCxnSpPr>
            <a:cxnSpLocks/>
            <a:stCxn id="6" idx="6"/>
          </p:cNvCxnSpPr>
          <p:nvPr/>
        </p:nvCxnSpPr>
        <p:spPr>
          <a:xfrm>
            <a:off x="3437702" y="5006214"/>
            <a:ext cx="1077879" cy="750787"/>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66EDC5-DE16-D440-8470-20364452E6B4}"/>
              </a:ext>
            </a:extLst>
          </p:cNvPr>
          <p:cNvCxnSpPr>
            <a:cxnSpLocks/>
            <a:endCxn id="23" idx="2"/>
          </p:cNvCxnSpPr>
          <p:nvPr/>
        </p:nvCxnSpPr>
        <p:spPr>
          <a:xfrm>
            <a:off x="2451368" y="3014679"/>
            <a:ext cx="3606532" cy="259969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4" name="Direct Access Storage 43">
            <a:extLst>
              <a:ext uri="{FF2B5EF4-FFF2-40B4-BE49-F238E27FC236}">
                <a16:creationId xmlns:a16="http://schemas.microsoft.com/office/drawing/2014/main" id="{AC36777F-A45C-7740-8FA9-43DB6319B0C4}"/>
              </a:ext>
            </a:extLst>
          </p:cNvPr>
          <p:cNvSpPr/>
          <p:nvPr/>
        </p:nvSpPr>
        <p:spPr>
          <a:xfrm>
            <a:off x="4454479" y="5688882"/>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E08E735F-3E5F-6B46-AF78-B795A61449DA}"/>
              </a:ext>
            </a:extLst>
          </p:cNvPr>
          <p:cNvCxnSpPr>
            <a:cxnSpLocks/>
            <a:endCxn id="44" idx="4"/>
          </p:cNvCxnSpPr>
          <p:nvPr/>
        </p:nvCxnSpPr>
        <p:spPr>
          <a:xfrm flipH="1">
            <a:off x="5356353" y="5692460"/>
            <a:ext cx="672250" cy="1404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F85E59F-A981-764D-B83B-41FEAC559493}"/>
              </a:ext>
            </a:extLst>
          </p:cNvPr>
          <p:cNvCxnSpPr>
            <a:cxnSpLocks/>
            <a:stCxn id="23" idx="1"/>
            <a:endCxn id="4" idx="5"/>
          </p:cNvCxnSpPr>
          <p:nvPr/>
        </p:nvCxnSpPr>
        <p:spPr>
          <a:xfrm flipH="1" flipV="1">
            <a:off x="2921127" y="2764107"/>
            <a:ext cx="3415771" cy="223539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p:bldP spid="43" grpId="0"/>
      <p:bldP spid="46" grpId="0" animBg="1"/>
      <p:bldP spid="49" grpId="0"/>
      <p:bldP spid="16" grpId="0" animBg="1"/>
      <p:bldP spid="19" grpId="0"/>
      <p:bldP spid="24" grpId="0"/>
      <p:bldP spid="25" grpId="0"/>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34</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34</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7" name="TextBox 6"/>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Rounded Rectangle 10"/>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2" name="Straight Connector 21"/>
          <p:cNvCxnSpPr>
            <a:stCxn id="6" idx="6"/>
            <a:endCxn id="7"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4"/>
            <a:endCxn id="8"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30" name="Straight Arrow Connector 29"/>
          <p:cNvCxnSpPr>
            <a:stCxn id="11" idx="0"/>
            <a:endCxn id="12" idx="2"/>
          </p:cNvCxnSpPr>
          <p:nvPr/>
        </p:nvCxnSpPr>
        <p:spPr>
          <a:xfrm flipH="1" flipV="1">
            <a:off x="876822" y="2868460"/>
            <a:ext cx="294362" cy="145301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4"/>
            <a:endCxn id="16" idx="1"/>
          </p:cNvCxnSpPr>
          <p:nvPr/>
        </p:nvCxnSpPr>
        <p:spPr>
          <a:xfrm>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3"/>
            <a:endCxn id="14" idx="0"/>
          </p:cNvCxnSpPr>
          <p:nvPr/>
        </p:nvCxnSpPr>
        <p:spPr>
          <a:xfrm>
            <a:off x="1027134" y="2724411"/>
            <a:ext cx="2605414" cy="348788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8723" y="3389363"/>
            <a:ext cx="288099" cy="369332"/>
          </a:xfrm>
          <a:prstGeom prst="rect">
            <a:avLst/>
          </a:prstGeom>
          <a:noFill/>
        </p:spPr>
        <p:txBody>
          <a:bodyPr wrap="square" rtlCol="0">
            <a:spAutoFit/>
          </a:bodyPr>
          <a:lstStyle/>
          <a:p>
            <a:r>
              <a:rPr lang="en-US" dirty="0"/>
              <a:t>1</a:t>
            </a:r>
          </a:p>
        </p:txBody>
      </p:sp>
      <p:sp>
        <p:nvSpPr>
          <p:cNvPr id="39" name="TextBox 38"/>
          <p:cNvSpPr txBox="1"/>
          <p:nvPr/>
        </p:nvSpPr>
        <p:spPr>
          <a:xfrm>
            <a:off x="2441531" y="4080055"/>
            <a:ext cx="288099" cy="369332"/>
          </a:xfrm>
          <a:prstGeom prst="rect">
            <a:avLst/>
          </a:prstGeom>
          <a:noFill/>
        </p:spPr>
        <p:txBody>
          <a:bodyPr wrap="square" rtlCol="0">
            <a:spAutoFit/>
          </a:bodyPr>
          <a:lstStyle/>
          <a:p>
            <a:r>
              <a:rPr lang="en-US" dirty="0"/>
              <a:t>2</a:t>
            </a:r>
          </a:p>
        </p:txBody>
      </p:sp>
      <p:sp>
        <p:nvSpPr>
          <p:cNvPr id="40" name="TextBox 39"/>
          <p:cNvSpPr txBox="1"/>
          <p:nvPr/>
        </p:nvSpPr>
        <p:spPr>
          <a:xfrm>
            <a:off x="4753627" y="2676101"/>
            <a:ext cx="288099" cy="369332"/>
          </a:xfrm>
          <a:prstGeom prst="rect">
            <a:avLst/>
          </a:prstGeom>
          <a:noFill/>
        </p:spPr>
        <p:txBody>
          <a:bodyPr wrap="square" rtlCol="0">
            <a:spAutoFit/>
          </a:bodyPr>
          <a:lstStyle/>
          <a:p>
            <a:r>
              <a:rPr lang="en-US" dirty="0"/>
              <a:t>2</a:t>
            </a:r>
          </a:p>
        </p:txBody>
      </p:sp>
      <p:cxnSp>
        <p:nvCxnSpPr>
          <p:cNvPr id="42" name="Straight Arrow Connector 41"/>
          <p:cNvCxnSpPr>
            <a:stCxn id="16" idx="2"/>
            <a:endCxn id="12" idx="3"/>
          </p:cNvCxnSpPr>
          <p:nvPr/>
        </p:nvCxnSpPr>
        <p:spPr>
          <a:xfrm flipH="1" flipV="1">
            <a:off x="1027134" y="2724411"/>
            <a:ext cx="6701424" cy="809001"/>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1"/>
            <a:endCxn id="12" idx="3"/>
          </p:cNvCxnSpPr>
          <p:nvPr/>
        </p:nvCxnSpPr>
        <p:spPr>
          <a:xfrm flipH="1" flipV="1">
            <a:off x="1027134" y="2724411"/>
            <a:ext cx="2154477" cy="3631939"/>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212915" y="3342180"/>
            <a:ext cx="288099" cy="369332"/>
          </a:xfrm>
          <a:prstGeom prst="rect">
            <a:avLst/>
          </a:prstGeom>
          <a:noFill/>
        </p:spPr>
        <p:txBody>
          <a:bodyPr wrap="square" rtlCol="0">
            <a:spAutoFit/>
          </a:bodyPr>
          <a:lstStyle/>
          <a:p>
            <a:r>
              <a:rPr lang="en-US" dirty="0"/>
              <a:t>3</a:t>
            </a:r>
          </a:p>
        </p:txBody>
      </p:sp>
      <p:sp>
        <p:nvSpPr>
          <p:cNvPr id="48" name="TextBox 47"/>
          <p:cNvSpPr txBox="1"/>
          <p:nvPr/>
        </p:nvSpPr>
        <p:spPr>
          <a:xfrm>
            <a:off x="2043830" y="4986432"/>
            <a:ext cx="288099"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68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guaranteed delivery</a:t>
            </a:r>
          </a:p>
        </p:txBody>
      </p:sp>
      <p:sp>
        <p:nvSpPr>
          <p:cNvPr id="3" name="Text Placeholder 2"/>
          <p:cNvSpPr>
            <a:spLocks noGrp="1"/>
          </p:cNvSpPr>
          <p:nvPr>
            <p:ph type="body" idx="1"/>
          </p:nvPr>
        </p:nvSpPr>
        <p:spPr/>
        <p:txBody>
          <a:bodyPr/>
          <a:lstStyle/>
          <a:p>
            <a:r>
              <a:rPr lang="en-US" dirty="0"/>
              <a:t>At Least Once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35</a:t>
            </a:fld>
            <a:endParaRPr lang="en-US"/>
          </a:p>
        </p:txBody>
      </p:sp>
    </p:spTree>
    <p:extLst>
      <p:ext uri="{BB962C8B-B14F-4D97-AF65-F5344CB8AC3E}">
        <p14:creationId xmlns:p14="http://schemas.microsoft.com/office/powerpoint/2010/main" val="456994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36</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p:cNvCxnSpPr>
          <p:nvPr/>
        </p:nvCxnSpPr>
        <p:spPr>
          <a:xfrm>
            <a:off x="3000527" y="2762650"/>
            <a:ext cx="1337654" cy="20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52100" y="2135279"/>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2" name="TextBox 21"/>
          <p:cNvSpPr txBox="1"/>
          <p:nvPr/>
        </p:nvSpPr>
        <p:spPr>
          <a:xfrm>
            <a:off x="3064697" y="4891702"/>
            <a:ext cx="1971809" cy="1200329"/>
          </a:xfrm>
          <a:prstGeom prst="rect">
            <a:avLst/>
          </a:prstGeom>
          <a:noFill/>
        </p:spPr>
        <p:txBody>
          <a:bodyPr wrap="square" rtlCol="0">
            <a:spAutoFit/>
          </a:bodyPr>
          <a:lstStyle/>
          <a:p>
            <a:pPr algn="ctr"/>
            <a:r>
              <a:rPr lang="en-US" dirty="0"/>
              <a:t>Resend message if </a:t>
            </a:r>
            <a:r>
              <a:rPr lang="en-US"/>
              <a:t>no acknowledgement sent</a:t>
            </a:r>
            <a:endParaRPr lang="en-US" dirty="0"/>
          </a:p>
        </p:txBody>
      </p:sp>
      <p:sp>
        <p:nvSpPr>
          <p:cNvPr id="23" name="Lightning Bolt 22"/>
          <p:cNvSpPr/>
          <p:nvPr/>
        </p:nvSpPr>
        <p:spPr>
          <a:xfrm>
            <a:off x="4227250" y="253317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1909452" y="5022936"/>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3" idx="7"/>
          </p:cNvCxnSpPr>
          <p:nvPr/>
        </p:nvCxnSpPr>
        <p:spPr>
          <a:xfrm flipH="1">
            <a:off x="2075928" y="2762650"/>
            <a:ext cx="924599" cy="22602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3" idx="4"/>
          </p:cNvCxnSpPr>
          <p:nvPr/>
        </p:nvCxnSpPr>
        <p:spPr>
          <a:xfrm flipH="1">
            <a:off x="2260948" y="4409161"/>
            <a:ext cx="41544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739002" y="4521896"/>
            <a:ext cx="1557927" cy="369332"/>
          </a:xfrm>
          <a:prstGeom prst="rect">
            <a:avLst/>
          </a:prstGeom>
          <a:noFill/>
        </p:spPr>
        <p:txBody>
          <a:bodyPr wrap="none" rtlCol="0">
            <a:spAutoFit/>
          </a:bodyPr>
          <a:lstStyle/>
          <a:p>
            <a:r>
              <a:rPr lang="en-US"/>
              <a:t>Store Message</a:t>
            </a:r>
          </a:p>
        </p:txBody>
      </p:sp>
      <p:sp>
        <p:nvSpPr>
          <p:cNvPr id="24" name="TextBox 23"/>
          <p:cNvSpPr txBox="1"/>
          <p:nvPr/>
        </p:nvSpPr>
        <p:spPr>
          <a:xfrm>
            <a:off x="5006735" y="4088745"/>
            <a:ext cx="537576" cy="369332"/>
          </a:xfrm>
          <a:prstGeom prst="rect">
            <a:avLst/>
          </a:prstGeom>
          <a:noFill/>
        </p:spPr>
        <p:txBody>
          <a:bodyPr wrap="square" rtlCol="0">
            <a:spAutoFit/>
          </a:bodyPr>
          <a:lstStyle/>
          <a:p>
            <a:r>
              <a:rPr lang="en-US"/>
              <a:t>Ack</a:t>
            </a:r>
            <a:endParaRPr lang="en-US" dirty="0"/>
          </a:p>
        </p:txBody>
      </p:sp>
      <p:sp>
        <p:nvSpPr>
          <p:cNvPr id="17" name="TextBox 16"/>
          <p:cNvSpPr txBox="1"/>
          <p:nvPr/>
        </p:nvSpPr>
        <p:spPr>
          <a:xfrm>
            <a:off x="873917" y="4368492"/>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4098091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least once, Exactly once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37</a:t>
            </a:fld>
            <a:endParaRPr lang="en-US"/>
          </a:p>
        </p:txBody>
      </p:sp>
    </p:spTree>
    <p:extLst>
      <p:ext uri="{BB962C8B-B14F-4D97-AF65-F5344CB8AC3E}">
        <p14:creationId xmlns:p14="http://schemas.microsoft.com/office/powerpoint/2010/main" val="1948384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38</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00527" y="2762650"/>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158641" y="3444657"/>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4"/>
            <a:endCxn id="3" idx="4"/>
          </p:cNvCxnSpPr>
          <p:nvPr/>
        </p:nvCxnSpPr>
        <p:spPr>
          <a:xfrm flipH="1">
            <a:off x="2260948" y="4409161"/>
            <a:ext cx="4022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08331" y="2295487"/>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498931" y="2977494"/>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429516" y="4057955"/>
            <a:ext cx="537576" cy="369332"/>
          </a:xfrm>
          <a:prstGeom prst="rect">
            <a:avLst/>
          </a:prstGeom>
          <a:noFill/>
        </p:spPr>
        <p:txBody>
          <a:bodyPr wrap="square" rtlCol="0">
            <a:spAutoFit/>
          </a:bodyPr>
          <a:lstStyle/>
          <a:p>
            <a:r>
              <a:rPr lang="en-US"/>
              <a:t>Ack</a:t>
            </a:r>
            <a:endParaRPr lang="en-US" dirty="0"/>
          </a:p>
        </p:txBody>
      </p:sp>
      <p:sp>
        <p:nvSpPr>
          <p:cNvPr id="23" name="Lightning Bolt 22"/>
          <p:cNvSpPr/>
          <p:nvPr/>
        </p:nvSpPr>
        <p:spPr>
          <a:xfrm>
            <a:off x="3699321" y="3158936"/>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395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39</a:t>
            </a:fld>
            <a:endParaRPr lang="en-US" dirty="0"/>
          </a:p>
        </p:txBody>
      </p:sp>
      <p:sp>
        <p:nvSpPr>
          <p:cNvPr id="3" name="Oval 2"/>
          <p:cNvSpPr/>
          <p:nvPr/>
        </p:nvSpPr>
        <p:spPr>
          <a:xfrm>
            <a:off x="1277655"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300597"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63157" y="2224031"/>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221271" y="2906038"/>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63157" y="3588045"/>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70961" y="1756868"/>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70961" y="3188535"/>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561561" y="2438875"/>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588176" y="4709733"/>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761951" y="262031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146103" y="4484317"/>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836607" y="3457184"/>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24394" y="2224031"/>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01632" y="3983277"/>
            <a:ext cx="1557927" cy="369332"/>
          </a:xfrm>
          <a:prstGeom prst="rect">
            <a:avLst/>
          </a:prstGeom>
          <a:noFill/>
        </p:spPr>
        <p:txBody>
          <a:bodyPr wrap="none" rtlCol="0">
            <a:spAutoFit/>
          </a:bodyPr>
          <a:lstStyle/>
          <a:p>
            <a:r>
              <a:rPr lang="en-US"/>
              <a:t>Store Message</a:t>
            </a:r>
          </a:p>
        </p:txBody>
      </p:sp>
      <p:cxnSp>
        <p:nvCxnSpPr>
          <p:cNvPr id="15" name="Straight Arrow Connector 14"/>
          <p:cNvCxnSpPr>
            <a:stCxn id="2" idx="2"/>
          </p:cNvCxnSpPr>
          <p:nvPr/>
        </p:nvCxnSpPr>
        <p:spPr>
          <a:xfrm flipH="1" flipV="1">
            <a:off x="5724394" y="3588045"/>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34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Two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35812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40</a:t>
            </a:fld>
            <a:endParaRPr lang="en-US" dirty="0"/>
          </a:p>
        </p:txBody>
      </p:sp>
      <p:sp>
        <p:nvSpPr>
          <p:cNvPr id="3" name="Oval 2"/>
          <p:cNvSpPr/>
          <p:nvPr/>
        </p:nvSpPr>
        <p:spPr>
          <a:xfrm>
            <a:off x="1478071"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501013"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263573" y="2073719"/>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421687" y="2755726"/>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263573" y="3437733"/>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1377" y="1606556"/>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771377" y="3038223"/>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761977" y="2288563"/>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788592" y="4559421"/>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962367" y="2470005"/>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346519" y="4334005"/>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37023" y="3306872"/>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924810" y="2073719"/>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p:cNvCxnSpPr>
          <p:nvPr/>
        </p:nvCxnSpPr>
        <p:spPr>
          <a:xfrm flipH="1" flipV="1">
            <a:off x="5924810" y="3437733"/>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n 23"/>
          <p:cNvSpPr/>
          <p:nvPr/>
        </p:nvSpPr>
        <p:spPr>
          <a:xfrm>
            <a:off x="2022186" y="4465529"/>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2280861" y="2073719"/>
            <a:ext cx="982713" cy="248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6963" y="3679561"/>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3433858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3.4 Correctness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41</a:t>
            </a:fld>
            <a:endParaRPr lang="en-US"/>
          </a:p>
        </p:txBody>
      </p:sp>
    </p:spTree>
    <p:extLst>
      <p:ext uri="{BB962C8B-B14F-4D97-AF65-F5344CB8AC3E}">
        <p14:creationId xmlns:p14="http://schemas.microsoft.com/office/powerpoint/2010/main" val="2160106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42</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984345" y="1728078"/>
            <a:ext cx="6960775" cy="4317832"/>
          </a:xfrm>
          <a:prstGeom prst="rect">
            <a:avLst/>
          </a:prstGeom>
        </p:spPr>
      </p:pic>
    </p:spTree>
    <p:extLst>
      <p:ext uri="{BB962C8B-B14F-4D97-AF65-F5344CB8AC3E}">
        <p14:creationId xmlns:p14="http://schemas.microsoft.com/office/powerpoint/2010/main" val="2172816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43</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1188721" y="1697562"/>
            <a:ext cx="7267454" cy="4347638"/>
          </a:xfrm>
          <a:prstGeom prst="rect">
            <a:avLst/>
          </a:prstGeom>
        </p:spPr>
      </p:pic>
    </p:spTree>
    <p:extLst>
      <p:ext uri="{BB962C8B-B14F-4D97-AF65-F5344CB8AC3E}">
        <p14:creationId xmlns:p14="http://schemas.microsoft.com/office/powerpoint/2010/main" val="3808410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44</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1342389" y="1784350"/>
            <a:ext cx="6624569" cy="4199890"/>
          </a:xfrm>
          <a:prstGeom prst="rect">
            <a:avLst/>
          </a:prstGeom>
        </p:spPr>
      </p:pic>
    </p:spTree>
    <p:extLst>
      <p:ext uri="{BB962C8B-B14F-4D97-AF65-F5344CB8AC3E}">
        <p14:creationId xmlns:p14="http://schemas.microsoft.com/office/powerpoint/2010/main" val="3119459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3.5 Reference Data</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45</a:t>
            </a:fld>
            <a:endParaRPr lang="en-US"/>
          </a:p>
        </p:txBody>
      </p:sp>
    </p:spTree>
    <p:extLst>
      <p:ext uri="{BB962C8B-B14F-4D97-AF65-F5344CB8AC3E}">
        <p14:creationId xmlns:p14="http://schemas.microsoft.com/office/powerpoint/2010/main" val="4088018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7749244"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5894941"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1369724" y="488699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74502"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59596"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15675" y="235178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70630"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8394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416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08320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375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642547"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5783135"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7637438"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86324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4784310"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174502"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207488"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039697"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927891"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7494" y="4215423"/>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49616" y="3580699"/>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stCxn id="15" idx="1"/>
            <a:endCxn id="2" idx="2"/>
          </p:cNvCxnSpPr>
          <p:nvPr/>
        </p:nvCxnSpPr>
        <p:spPr>
          <a:xfrm flipH="1" flipV="1">
            <a:off x="1745716" y="2810945"/>
            <a:ext cx="2003900" cy="1059835"/>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1880043" y="2619081"/>
            <a:ext cx="273923" cy="600164"/>
          </a:xfrm>
          <a:prstGeom prst="rect">
            <a:avLst/>
          </a:prstGeom>
          <a:noFill/>
        </p:spPr>
        <p:txBody>
          <a:bodyPr wrap="square" rtlCol="0">
            <a:spAutoFit/>
          </a:bodyPr>
          <a:lstStyle/>
          <a:p>
            <a:r>
              <a:rPr lang="en-US" sz="3300" b="1" dirty="0"/>
              <a:t>?</a:t>
            </a:r>
          </a:p>
        </p:txBody>
      </p:sp>
    </p:spTree>
    <p:extLst>
      <p:ext uri="{BB962C8B-B14F-4D97-AF65-F5344CB8AC3E}">
        <p14:creationId xmlns:p14="http://schemas.microsoft.com/office/powerpoint/2010/main" val="183260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75E-6 -2.59259E-6 L 0.05144 0.04005 C 0.06211 0.04908 0.07813 0.05394 0.09506 0.05394 C 0.1142 0.05394 0.12956 0.04908 0.14024 0.04005 L 0.1918 -2.59259E-6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7749244"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5894941"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1369724" y="488699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74502"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59596"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15675" y="235178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70630"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8394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416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08320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375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642547"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5783135"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7637438"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86324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4784310"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174502"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207488"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039697"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927891"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7494" y="4215423"/>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49616" y="3580699"/>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stCxn id="15" idx="1"/>
            <a:endCxn id="2" idx="2"/>
          </p:cNvCxnSpPr>
          <p:nvPr/>
        </p:nvCxnSpPr>
        <p:spPr>
          <a:xfrm flipH="1" flipV="1">
            <a:off x="1745716" y="2810945"/>
            <a:ext cx="2003900" cy="1059835"/>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1880043" y="2619081"/>
            <a:ext cx="273923" cy="600164"/>
          </a:xfrm>
          <a:prstGeom prst="rect">
            <a:avLst/>
          </a:prstGeom>
          <a:noFill/>
        </p:spPr>
        <p:txBody>
          <a:bodyPr wrap="square" rtlCol="0">
            <a:spAutoFit/>
          </a:bodyPr>
          <a:lstStyle/>
          <a:p>
            <a:r>
              <a:rPr lang="en-US" sz="3300" b="1" dirty="0"/>
              <a:t>?</a:t>
            </a:r>
          </a:p>
        </p:txBody>
      </p:sp>
    </p:spTree>
    <p:extLst>
      <p:ext uri="{BB962C8B-B14F-4D97-AF65-F5344CB8AC3E}">
        <p14:creationId xmlns:p14="http://schemas.microsoft.com/office/powerpoint/2010/main" val="120230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75E-6 -2.59259E-6 L 0.05144 0.04005 C 0.06211 0.04908 0.07813 0.05394 0.09506 0.05394 C 0.1142 0.05394 0.12956 0.04908 0.14024 0.04005 L 0.1918 -2.59259E-6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309357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709294"/>
            <a:ext cx="1647696" cy="8279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673991" y="1247629"/>
            <a:ext cx="3397336" cy="923330"/>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If-Modified-Since: Fri 20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372659" y="2170959"/>
            <a:ext cx="626020" cy="1119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187773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SCALING OUT</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587296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4279641" y="2659802"/>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4283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4279641" y="2513099"/>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4029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2760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4067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4236641" y="2409397"/>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4284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17539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4193631" y="2278548"/>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2" name="TextBox 11">
            <a:extLst>
              <a:ext uri="{FF2B5EF4-FFF2-40B4-BE49-F238E27FC236}">
                <a16:creationId xmlns:a16="http://schemas.microsoft.com/office/drawing/2014/main" id="{63221103-38E5-6749-B616-765A510CE5F1}"/>
              </a:ext>
            </a:extLst>
          </p:cNvPr>
          <p:cNvSpPr txBox="1"/>
          <p:nvPr/>
        </p:nvSpPr>
        <p:spPr>
          <a:xfrm>
            <a:off x="4309476" y="2622391"/>
            <a:ext cx="1643695" cy="300082"/>
          </a:xfrm>
          <a:prstGeom prst="rect">
            <a:avLst/>
          </a:prstGeom>
          <a:noFill/>
          <a:ln>
            <a:solidFill>
              <a:schemeClr val="accent1"/>
            </a:solidFill>
          </a:ln>
        </p:spPr>
        <p:txBody>
          <a:bodyPr wrap="square" rtlCol="0">
            <a:spAutoFit/>
          </a:bodyPr>
          <a:lstStyle/>
          <a:p>
            <a:pPr algn="ctr"/>
            <a:r>
              <a:rPr lang="en-US" sz="1350" dirty="0"/>
              <a:t>API</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4466712" y="4878366"/>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2576366" y="4878365"/>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8" name="Rectangle 17">
            <a:extLst>
              <a:ext uri="{FF2B5EF4-FFF2-40B4-BE49-F238E27FC236}">
                <a16:creationId xmlns:a16="http://schemas.microsoft.com/office/drawing/2014/main" id="{660F75B8-67E5-694D-A68A-3AE578840FF6}"/>
              </a:ext>
            </a:extLst>
          </p:cNvPr>
          <p:cNvSpPr/>
          <p:nvPr/>
        </p:nvSpPr>
        <p:spPr>
          <a:xfrm>
            <a:off x="1951594" y="3606186"/>
            <a:ext cx="1503785" cy="864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3823" y="3317569"/>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1035" y="3159307"/>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569" y="3001046"/>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4686300" y="1393581"/>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131324" y="4356590"/>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2009" y="3606186"/>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5049408" y="1015402"/>
            <a:ext cx="3059722" cy="900246"/>
          </a:xfrm>
          <a:prstGeom prst="rect">
            <a:avLst/>
          </a:prstGeom>
          <a:noFill/>
        </p:spPr>
        <p:txBody>
          <a:bodyPr wrap="square" rtlCol="0">
            <a:spAutoFit/>
          </a:bodyPr>
          <a:lstStyle/>
          <a:p>
            <a:r>
              <a:rPr lang="en-US" sz="1050" dirty="0"/>
              <a:t>POST /payments/card/booking/12345/98765</a:t>
            </a:r>
          </a:p>
          <a:p>
            <a:r>
              <a:rPr lang="en-US" sz="1050" dirty="0"/>
              <a:t>{ [payment: {</a:t>
            </a:r>
          </a:p>
          <a:p>
            <a:r>
              <a:rPr lang="en-US" sz="1050" dirty="0"/>
              <a:t>	</a:t>
            </a:r>
            <a:r>
              <a:rPr lang="en-US" sz="1050" dirty="0" err="1"/>
              <a:t>type:credit</a:t>
            </a:r>
            <a:r>
              <a:rPr lang="en-US" sz="1050" dirty="0"/>
              <a:t> card</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249771" y="3317569"/>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3515533" y="3084186"/>
            <a:ext cx="764630" cy="715581"/>
          </a:xfrm>
          <a:prstGeom prst="rect">
            <a:avLst/>
          </a:prstGeom>
          <a:noFill/>
        </p:spPr>
        <p:txBody>
          <a:bodyPr wrap="square" rtlCol="0">
            <a:spAutoFit/>
          </a:bodyPr>
          <a:lstStyle/>
          <a:p>
            <a:r>
              <a:rPr lang="en-US" sz="1350" dirty="0"/>
              <a:t>Read Booking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4583181" y="4096682"/>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6615655" y="3272173"/>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78835" y="1067795"/>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036276" y="1967690"/>
            <a:ext cx="1201153" cy="253916"/>
          </a:xfrm>
          <a:prstGeom prst="rect">
            <a:avLst/>
          </a:prstGeom>
          <a:noFill/>
        </p:spPr>
        <p:txBody>
          <a:bodyPr wrap="square" rtlCol="0">
            <a:spAutoFit/>
          </a:bodyPr>
          <a:lstStyle/>
          <a:p>
            <a:pPr algn="r"/>
            <a:r>
              <a:rPr lang="en-US" sz="1050" dirty="0"/>
              <a:t>Martin Fowler</a:t>
            </a:r>
          </a:p>
        </p:txBody>
      </p:sp>
    </p:spTree>
    <p:extLst>
      <p:ext uri="{BB962C8B-B14F-4D97-AF65-F5344CB8AC3E}">
        <p14:creationId xmlns:p14="http://schemas.microsoft.com/office/powerpoint/2010/main" val="280135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0833E-6 -0.00093 L 0.03164 0.1118 C 0.03776 0.13565 0.05078 0.16551 0.06628 0.19329 C 0.08386 0.22454 0.1 0.24629 0.11341 0.25741 L 0.17696 0.31342 " pathEditMode="relative" rAng="2700000" ptsTypes="AAAAA">
                                      <p:cBhvr>
                                        <p:cTn id="6" dur="2000" fill="hold"/>
                                        <p:tgtEl>
                                          <p:spTgt spid="20"/>
                                        </p:tgtEl>
                                        <p:attrNameLst>
                                          <p:attrName>ppt_x</p:attrName>
                                          <p:attrName>ppt_y</p:attrName>
                                        </p:attrNameLst>
                                      </p:cBhvr>
                                      <p:rCtr x="7773" y="17616"/>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33333E-6 -0.00139 L 0.03138 0.0838 C 0.03815 0.10139 0.0474 0.12824 0.05651 0.15741 C 0.06732 0.19005 0.07552 0.21667 0.08086 0.23565 L 0.10664 0.32639 " pathEditMode="relative" rAng="3600000" ptsTypes="AAAAA">
                                      <p:cBhvr>
                                        <p:cTn id="10" dur="2000" fill="hold"/>
                                        <p:tgtEl>
                                          <p:spTgt spid="21"/>
                                        </p:tgtEl>
                                        <p:attrNameLst>
                                          <p:attrName>ppt_x</p:attrName>
                                          <p:attrName>ppt_y</p:attrName>
                                        </p:attrNameLst>
                                      </p:cBhvr>
                                      <p:rCtr x="5521" y="16204"/>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8.33333E-7 -0.00069 L 0.01732 0.11551 C 0.0207 0.14028 0.02943 0.17338 0.04128 0.20463 C 0.05404 0.24028 0.06693 0.26737 0.078 0.28218 L 0.13112 0.35811 " pathEditMode="relative" rAng="3420000" ptsTypes="AAAAA">
                                      <p:cBhvr>
                                        <p:cTn id="14" dur="2000" fill="hold"/>
                                        <p:tgtEl>
                                          <p:spTgt spid="22"/>
                                        </p:tgtEl>
                                        <p:attrNameLst>
                                          <p:attrName>ppt_x</p:attrName>
                                          <p:attrName>ppt_y</p:attrName>
                                        </p:attrNameLst>
                                      </p:cBhvr>
                                      <p:rCtr x="5378" y="19306"/>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1.85185E-6 L 0.06706 0.04005 C 0.08099 0.04908 0.10195 0.05394 0.12396 0.05394 C 0.14896 0.05394 0.16901 0.04908 0.18294 0.04005 L 0.25 -1.85185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3.6 Versioning</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52</a:t>
            </a:fld>
            <a:endParaRPr lang="en-US"/>
          </a:p>
        </p:txBody>
      </p:sp>
    </p:spTree>
    <p:extLst>
      <p:ext uri="{BB962C8B-B14F-4D97-AF65-F5344CB8AC3E}">
        <p14:creationId xmlns:p14="http://schemas.microsoft.com/office/powerpoint/2010/main" val="4090647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F02E9-7C62-534C-816A-CF1B1507DA4E}"/>
              </a:ext>
            </a:extLst>
          </p:cNvPr>
          <p:cNvSpPr>
            <a:spLocks noGrp="1"/>
          </p:cNvSpPr>
          <p:nvPr>
            <p:ph type="sldNum" sz="quarter" idx="12"/>
          </p:nvPr>
        </p:nvSpPr>
        <p:spPr/>
        <p:txBody>
          <a:bodyPr/>
          <a:lstStyle/>
          <a:p>
            <a:fld id="{867D4A06-35AE-BD4A-84A9-613A26F3D41D}" type="slidenum">
              <a:rPr lang="en-US" smtClean="0"/>
              <a:pPr/>
              <a:t>53</a:t>
            </a:fld>
            <a:endParaRPr lang="en-US"/>
          </a:p>
        </p:txBody>
      </p:sp>
      <p:sp>
        <p:nvSpPr>
          <p:cNvPr id="5" name="Rectangle 4">
            <a:extLst>
              <a:ext uri="{FF2B5EF4-FFF2-40B4-BE49-F238E27FC236}">
                <a16:creationId xmlns:a16="http://schemas.microsoft.com/office/drawing/2014/main" id="{E6FF0A19-57D5-4142-8038-D326B536F986}"/>
              </a:ext>
            </a:extLst>
          </p:cNvPr>
          <p:cNvSpPr/>
          <p:nvPr/>
        </p:nvSpPr>
        <p:spPr>
          <a:xfrm>
            <a:off x="440267" y="2270631"/>
            <a:ext cx="8246533" cy="1569660"/>
          </a:xfrm>
          <a:prstGeom prst="rect">
            <a:avLst/>
          </a:prstGeom>
        </p:spPr>
        <p:txBody>
          <a:bodyPr wrap="square">
            <a:spAutoFit/>
          </a:bodyPr>
          <a:lstStyle/>
          <a:p>
            <a:pPr algn="ctr"/>
            <a:r>
              <a:rPr lang="en-GB" sz="2400" b="1" dirty="0"/>
              <a:t>Be strict when sending and tolerant when receiving.</a:t>
            </a:r>
            <a:r>
              <a:rPr lang="en-GB" sz="2400" dirty="0"/>
              <a:t> Implementations must follow specifications precisely when sending to the network, and tolerate faulty input from the network.</a:t>
            </a:r>
            <a:endParaRPr lang="en-US" sz="2400" dirty="0"/>
          </a:p>
        </p:txBody>
      </p:sp>
      <p:sp>
        <p:nvSpPr>
          <p:cNvPr id="6" name="Rectangle 5">
            <a:extLst>
              <a:ext uri="{FF2B5EF4-FFF2-40B4-BE49-F238E27FC236}">
                <a16:creationId xmlns:a16="http://schemas.microsoft.com/office/drawing/2014/main" id="{C76F5866-E485-7041-A30E-031DB1CD04AF}"/>
              </a:ext>
            </a:extLst>
          </p:cNvPr>
          <p:cNvSpPr/>
          <p:nvPr/>
        </p:nvSpPr>
        <p:spPr>
          <a:xfrm>
            <a:off x="2641600" y="3859368"/>
            <a:ext cx="5791200" cy="369332"/>
          </a:xfrm>
          <a:prstGeom prst="rect">
            <a:avLst/>
          </a:prstGeom>
        </p:spPr>
        <p:txBody>
          <a:bodyPr wrap="square">
            <a:spAutoFit/>
          </a:bodyPr>
          <a:lstStyle/>
          <a:p>
            <a:pPr algn="r"/>
            <a:r>
              <a:rPr lang="en-GB" dirty="0"/>
              <a:t>Robustness Principal or </a:t>
            </a:r>
            <a:r>
              <a:rPr lang="en-GB" dirty="0" err="1"/>
              <a:t>Postel’s</a:t>
            </a:r>
            <a:r>
              <a:rPr lang="en-GB" dirty="0"/>
              <a:t> Law – Jon </a:t>
            </a:r>
            <a:r>
              <a:rPr lang="en-GB" dirty="0" err="1"/>
              <a:t>Postel</a:t>
            </a:r>
            <a:r>
              <a:rPr lang="en-GB" dirty="0"/>
              <a:t> RFC 1958</a:t>
            </a:r>
            <a:endParaRPr lang="en-US" dirty="0"/>
          </a:p>
        </p:txBody>
      </p:sp>
    </p:spTree>
    <p:extLst>
      <p:ext uri="{BB962C8B-B14F-4D97-AF65-F5344CB8AC3E}">
        <p14:creationId xmlns:p14="http://schemas.microsoft.com/office/powerpoint/2010/main" val="2467955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54</a:t>
            </a:fld>
            <a:endParaRPr lang="en-US"/>
          </a:p>
        </p:txBody>
      </p:sp>
      <p:sp>
        <p:nvSpPr>
          <p:cNvPr id="5" name="TextBox 4"/>
          <p:cNvSpPr txBox="1"/>
          <p:nvPr/>
        </p:nvSpPr>
        <p:spPr>
          <a:xfrm>
            <a:off x="2417662" y="2480489"/>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TextBox 5"/>
          <p:cNvSpPr txBox="1"/>
          <p:nvPr/>
        </p:nvSpPr>
        <p:spPr>
          <a:xfrm>
            <a:off x="4659543" y="2203490"/>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strike="sngStrike" dirty="0"/>
              <a:t>Long:</a:t>
            </a:r>
          </a:p>
          <a:p>
            <a:r>
              <a:rPr lang="en-US" strike="sngStrike" dirty="0" err="1"/>
              <a:t>Lat</a:t>
            </a:r>
            <a:r>
              <a:rPr lang="en-US" strike="sngStrike" dirty="0"/>
              <a:t>:</a:t>
            </a:r>
          </a:p>
          <a:p>
            <a:r>
              <a:rPr lang="en-US" dirty="0"/>
              <a:t>Format: V2</a:t>
            </a:r>
          </a:p>
        </p:txBody>
      </p:sp>
      <p:sp>
        <p:nvSpPr>
          <p:cNvPr id="12" name="TextBox 11">
            <a:extLst>
              <a:ext uri="{FF2B5EF4-FFF2-40B4-BE49-F238E27FC236}">
                <a16:creationId xmlns:a16="http://schemas.microsoft.com/office/drawing/2014/main" id="{410E5ABA-68F7-E144-B863-76D951746989}"/>
              </a:ext>
            </a:extLst>
          </p:cNvPr>
          <p:cNvSpPr txBox="1"/>
          <p:nvPr/>
        </p:nvSpPr>
        <p:spPr>
          <a:xfrm>
            <a:off x="2680604" y="4996562"/>
            <a:ext cx="3409238" cy="507831"/>
          </a:xfrm>
          <a:prstGeom prst="rect">
            <a:avLst/>
          </a:prstGeom>
          <a:noFill/>
        </p:spPr>
        <p:txBody>
          <a:bodyPr wrap="square" rtlCol="0">
            <a:spAutoFit/>
          </a:bodyPr>
          <a:lstStyle/>
          <a:p>
            <a:pPr algn="ctr"/>
            <a:r>
              <a:rPr lang="en-US" sz="2700" b="1" dirty="0"/>
              <a:t>Ignore New Fields</a:t>
            </a:r>
          </a:p>
        </p:txBody>
      </p:sp>
      <p:sp>
        <p:nvSpPr>
          <p:cNvPr id="13" name="TextBox 12">
            <a:extLst>
              <a:ext uri="{FF2B5EF4-FFF2-40B4-BE49-F238E27FC236}">
                <a16:creationId xmlns:a16="http://schemas.microsoft.com/office/drawing/2014/main" id="{E1C11AE0-3006-254D-BACE-AB324DA3EB8F}"/>
              </a:ext>
            </a:extLst>
          </p:cNvPr>
          <p:cNvSpPr txBox="1"/>
          <p:nvPr/>
        </p:nvSpPr>
        <p:spPr>
          <a:xfrm>
            <a:off x="2680604" y="500105"/>
            <a:ext cx="3409238" cy="507831"/>
          </a:xfrm>
          <a:prstGeom prst="rect">
            <a:avLst/>
          </a:prstGeom>
          <a:noFill/>
        </p:spPr>
        <p:txBody>
          <a:bodyPr wrap="square" rtlCol="0">
            <a:spAutoFit/>
          </a:bodyPr>
          <a:lstStyle/>
          <a:p>
            <a:pPr algn="ctr"/>
            <a:r>
              <a:rPr lang="en-US" sz="2700" b="1" dirty="0"/>
              <a:t>Tolerant Reader</a:t>
            </a:r>
          </a:p>
        </p:txBody>
      </p:sp>
      <p:cxnSp>
        <p:nvCxnSpPr>
          <p:cNvPr id="14" name="Straight Arrow Connector 13">
            <a:extLst>
              <a:ext uri="{FF2B5EF4-FFF2-40B4-BE49-F238E27FC236}">
                <a16:creationId xmlns:a16="http://schemas.microsoft.com/office/drawing/2014/main" id="{BF9EF9C3-F249-A94E-ADCB-53ADF9722628}"/>
              </a:ext>
            </a:extLst>
          </p:cNvPr>
          <p:cNvCxnSpPr>
            <a:cxnSpLocks/>
            <a:stCxn id="5" idx="3"/>
            <a:endCxn id="6" idx="1"/>
          </p:cNvCxnSpPr>
          <p:nvPr/>
        </p:nvCxnSpPr>
        <p:spPr>
          <a:xfrm>
            <a:off x="4033519" y="3219153"/>
            <a:ext cx="6260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25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B0DB-CA81-FA4C-9FC6-7B811EE316E7}"/>
              </a:ext>
            </a:extLst>
          </p:cNvPr>
          <p:cNvSpPr>
            <a:spLocks noGrp="1"/>
          </p:cNvSpPr>
          <p:nvPr>
            <p:ph type="sldNum" sz="quarter" idx="12"/>
          </p:nvPr>
        </p:nvSpPr>
        <p:spPr/>
        <p:txBody>
          <a:bodyPr/>
          <a:lstStyle/>
          <a:p>
            <a:fld id="{867D4A06-35AE-BD4A-84A9-613A26F3D41D}" type="slidenum">
              <a:rPr lang="en-US" smtClean="0"/>
              <a:pPr/>
              <a:t>55</a:t>
            </a:fld>
            <a:endParaRPr lang="en-US"/>
          </a:p>
        </p:txBody>
      </p:sp>
      <p:sp>
        <p:nvSpPr>
          <p:cNvPr id="3" name="TextBox 2">
            <a:extLst>
              <a:ext uri="{FF2B5EF4-FFF2-40B4-BE49-F238E27FC236}">
                <a16:creationId xmlns:a16="http://schemas.microsoft.com/office/drawing/2014/main" id="{90B50676-88B6-294B-830D-17C1CC178D01}"/>
              </a:ext>
            </a:extLst>
          </p:cNvPr>
          <p:cNvSpPr txBox="1"/>
          <p:nvPr/>
        </p:nvSpPr>
        <p:spPr>
          <a:xfrm>
            <a:off x="5117965" y="1953502"/>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solidFill>
                  <a:srgbClr val="FF0000"/>
                </a:solidFill>
              </a:rPr>
              <a:t>Long:</a:t>
            </a:r>
          </a:p>
          <a:p>
            <a:r>
              <a:rPr lang="en-US" dirty="0">
                <a:solidFill>
                  <a:srgbClr val="FF0000"/>
                </a:solidFill>
              </a:rPr>
              <a:t>Lat:</a:t>
            </a:r>
          </a:p>
          <a:p>
            <a:r>
              <a:rPr lang="en-US" dirty="0"/>
              <a:t>Format: V2</a:t>
            </a:r>
          </a:p>
        </p:txBody>
      </p:sp>
      <p:sp>
        <p:nvSpPr>
          <p:cNvPr id="4" name="TextBox 3">
            <a:extLst>
              <a:ext uri="{FF2B5EF4-FFF2-40B4-BE49-F238E27FC236}">
                <a16:creationId xmlns:a16="http://schemas.microsoft.com/office/drawing/2014/main" id="{A6E7C0D9-0B6B-BF44-8BB1-97214E32ED47}"/>
              </a:ext>
            </a:extLst>
          </p:cNvPr>
          <p:cNvSpPr txBox="1"/>
          <p:nvPr/>
        </p:nvSpPr>
        <p:spPr>
          <a:xfrm>
            <a:off x="2024809" y="2230500"/>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Rectangle 5">
            <a:extLst>
              <a:ext uri="{FF2B5EF4-FFF2-40B4-BE49-F238E27FC236}">
                <a16:creationId xmlns:a16="http://schemas.microsoft.com/office/drawing/2014/main" id="{35E5D560-0BA8-3441-B148-A41DD5069714}"/>
              </a:ext>
            </a:extLst>
          </p:cNvPr>
          <p:cNvSpPr/>
          <p:nvPr/>
        </p:nvSpPr>
        <p:spPr>
          <a:xfrm>
            <a:off x="3845412" y="4463600"/>
            <a:ext cx="1053964" cy="646331"/>
          </a:xfrm>
          <a:prstGeom prst="rect">
            <a:avLst/>
          </a:prstGeom>
          <a:ln>
            <a:solidFill>
              <a:schemeClr val="accent1"/>
            </a:solidFill>
          </a:ln>
        </p:spPr>
        <p:txBody>
          <a:bodyPr wrap="square">
            <a:spAutoFit/>
          </a:bodyPr>
          <a:lstStyle/>
          <a:p>
            <a:r>
              <a:rPr lang="en-US" i="1" dirty="0"/>
              <a:t>Long: 0</a:t>
            </a:r>
          </a:p>
          <a:p>
            <a:r>
              <a:rPr lang="en-US" i="1" dirty="0"/>
              <a:t>Lat: 0</a:t>
            </a:r>
          </a:p>
        </p:txBody>
      </p:sp>
      <p:sp>
        <p:nvSpPr>
          <p:cNvPr id="7" name="TextBox 6">
            <a:extLst>
              <a:ext uri="{FF2B5EF4-FFF2-40B4-BE49-F238E27FC236}">
                <a16:creationId xmlns:a16="http://schemas.microsoft.com/office/drawing/2014/main" id="{E59421E8-7C07-2A4D-96BC-C6000FA0DDCF}"/>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Tolerant Reader</a:t>
            </a:r>
          </a:p>
        </p:txBody>
      </p:sp>
      <p:cxnSp>
        <p:nvCxnSpPr>
          <p:cNvPr id="8" name="Straight Arrow Connector 7">
            <a:extLst>
              <a:ext uri="{FF2B5EF4-FFF2-40B4-BE49-F238E27FC236}">
                <a16:creationId xmlns:a16="http://schemas.microsoft.com/office/drawing/2014/main" id="{A547F181-3CC1-3C4E-A9F7-F53E31B9CC09}"/>
              </a:ext>
            </a:extLst>
          </p:cNvPr>
          <p:cNvCxnSpPr>
            <a:cxnSpLocks/>
            <a:stCxn id="4" idx="2"/>
            <a:endCxn id="6" idx="1"/>
          </p:cNvCxnSpPr>
          <p:nvPr/>
        </p:nvCxnSpPr>
        <p:spPr>
          <a:xfrm>
            <a:off x="2832738" y="3707828"/>
            <a:ext cx="1012674" cy="1078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B6594B-04AC-EF44-A69D-A3DA9E255B48}"/>
              </a:ext>
            </a:extLst>
          </p:cNvPr>
          <p:cNvCxnSpPr>
            <a:cxnSpLocks/>
            <a:endCxn id="3" idx="2"/>
          </p:cNvCxnSpPr>
          <p:nvPr/>
        </p:nvCxnSpPr>
        <p:spPr>
          <a:xfrm flipV="1">
            <a:off x="4899376" y="3984827"/>
            <a:ext cx="1026518" cy="801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613CF-3E24-DC4B-A395-1E16CABF2F67}"/>
              </a:ext>
            </a:extLst>
          </p:cNvPr>
          <p:cNvSpPr txBox="1"/>
          <p:nvPr/>
        </p:nvSpPr>
        <p:spPr>
          <a:xfrm>
            <a:off x="2667775" y="5575748"/>
            <a:ext cx="3409238" cy="507831"/>
          </a:xfrm>
          <a:prstGeom prst="rect">
            <a:avLst/>
          </a:prstGeom>
          <a:noFill/>
        </p:spPr>
        <p:txBody>
          <a:bodyPr wrap="square" rtlCol="0">
            <a:spAutoFit/>
          </a:bodyPr>
          <a:lstStyle/>
          <a:p>
            <a:pPr algn="ctr"/>
            <a:r>
              <a:rPr lang="en-US" sz="2700" b="1" dirty="0"/>
              <a:t>Default Missing Fields</a:t>
            </a:r>
          </a:p>
        </p:txBody>
      </p:sp>
    </p:spTree>
    <p:extLst>
      <p:ext uri="{BB962C8B-B14F-4D97-AF65-F5344CB8AC3E}">
        <p14:creationId xmlns:p14="http://schemas.microsoft.com/office/powerpoint/2010/main" val="1534148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56</a:t>
            </a:fld>
            <a:endParaRPr lang="en-US"/>
          </a:p>
        </p:txBody>
      </p:sp>
      <p:sp>
        <p:nvSpPr>
          <p:cNvPr id="3" name="TextBox 2"/>
          <p:cNvSpPr txBox="1"/>
          <p:nvPr/>
        </p:nvSpPr>
        <p:spPr>
          <a:xfrm>
            <a:off x="2340279" y="2343183"/>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4" name="TextBox 3"/>
          <p:cNvSpPr txBox="1"/>
          <p:nvPr/>
        </p:nvSpPr>
        <p:spPr>
          <a:xfrm>
            <a:off x="4937343" y="2481682"/>
            <a:ext cx="1615857" cy="1200329"/>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New Balance:</a:t>
            </a:r>
          </a:p>
          <a:p>
            <a:r>
              <a:rPr lang="en-US" dirty="0"/>
              <a:t>Date:</a:t>
            </a:r>
          </a:p>
          <a:p>
            <a:r>
              <a:rPr lang="en-US" dirty="0"/>
              <a:t>Format: V2</a:t>
            </a:r>
          </a:p>
        </p:txBody>
      </p:sp>
      <p:sp>
        <p:nvSpPr>
          <p:cNvPr id="6" name="TextBox 5">
            <a:extLst>
              <a:ext uri="{FF2B5EF4-FFF2-40B4-BE49-F238E27FC236}">
                <a16:creationId xmlns:a16="http://schemas.microsoft.com/office/drawing/2014/main" id="{4AE8B6CD-4AD6-4145-8568-BAF8879712E0}"/>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Breaking Change</a:t>
            </a:r>
          </a:p>
        </p:txBody>
      </p:sp>
      <p:sp>
        <p:nvSpPr>
          <p:cNvPr id="7" name="TextBox 6">
            <a:extLst>
              <a:ext uri="{FF2B5EF4-FFF2-40B4-BE49-F238E27FC236}">
                <a16:creationId xmlns:a16="http://schemas.microsoft.com/office/drawing/2014/main" id="{5E1427B6-F203-C447-963F-BE0F7A381F74}"/>
              </a:ext>
            </a:extLst>
          </p:cNvPr>
          <p:cNvSpPr txBox="1"/>
          <p:nvPr/>
        </p:nvSpPr>
        <p:spPr>
          <a:xfrm>
            <a:off x="2100080" y="3983375"/>
            <a:ext cx="2096254" cy="300082"/>
          </a:xfrm>
          <a:prstGeom prst="rect">
            <a:avLst/>
          </a:prstGeom>
          <a:noFill/>
        </p:spPr>
        <p:txBody>
          <a:bodyPr wrap="square" rtlCol="0">
            <a:spAutoFit/>
          </a:bodyPr>
          <a:lstStyle/>
          <a:p>
            <a:r>
              <a:rPr lang="en-US" sz="1350" dirty="0" err="1"/>
              <a:t>Account.Withdrawal.Event</a:t>
            </a:r>
            <a:endParaRPr lang="en-US" sz="1350" dirty="0"/>
          </a:p>
        </p:txBody>
      </p:sp>
      <p:sp>
        <p:nvSpPr>
          <p:cNvPr id="8" name="TextBox 7">
            <a:extLst>
              <a:ext uri="{FF2B5EF4-FFF2-40B4-BE49-F238E27FC236}">
                <a16:creationId xmlns:a16="http://schemas.microsoft.com/office/drawing/2014/main" id="{E2F4F1A0-54BF-0C4A-AC52-2D69E881ACF9}"/>
              </a:ext>
            </a:extLst>
          </p:cNvPr>
          <p:cNvSpPr txBox="1"/>
          <p:nvPr/>
        </p:nvSpPr>
        <p:spPr>
          <a:xfrm>
            <a:off x="4697144" y="3981874"/>
            <a:ext cx="2096254" cy="300082"/>
          </a:xfrm>
          <a:prstGeom prst="rect">
            <a:avLst/>
          </a:prstGeom>
          <a:noFill/>
        </p:spPr>
        <p:txBody>
          <a:bodyPr wrap="square" rtlCol="0">
            <a:spAutoFit/>
          </a:bodyPr>
          <a:lstStyle/>
          <a:p>
            <a:r>
              <a:rPr lang="en-US" sz="1350" dirty="0" err="1"/>
              <a:t>Account.NewBalance.Event</a:t>
            </a:r>
            <a:endParaRPr lang="en-US" sz="1350" dirty="0"/>
          </a:p>
        </p:txBody>
      </p:sp>
      <p:sp>
        <p:nvSpPr>
          <p:cNvPr id="9" name="TextBox 8">
            <a:extLst>
              <a:ext uri="{FF2B5EF4-FFF2-40B4-BE49-F238E27FC236}">
                <a16:creationId xmlns:a16="http://schemas.microsoft.com/office/drawing/2014/main" id="{021AB747-2507-6A41-9E36-1FC1C4543585}"/>
              </a:ext>
            </a:extLst>
          </p:cNvPr>
          <p:cNvSpPr txBox="1"/>
          <p:nvPr/>
        </p:nvSpPr>
        <p:spPr>
          <a:xfrm>
            <a:off x="2746797" y="5065237"/>
            <a:ext cx="3409238" cy="507831"/>
          </a:xfrm>
          <a:prstGeom prst="rect">
            <a:avLst/>
          </a:prstGeom>
          <a:noFill/>
        </p:spPr>
        <p:txBody>
          <a:bodyPr wrap="square" rtlCol="0">
            <a:spAutoFit/>
          </a:bodyPr>
          <a:lstStyle/>
          <a:p>
            <a:pPr algn="ctr"/>
            <a:r>
              <a:rPr lang="en-US" sz="2700" b="1" dirty="0"/>
              <a:t>New Message</a:t>
            </a:r>
          </a:p>
        </p:txBody>
      </p:sp>
    </p:spTree>
    <p:extLst>
      <p:ext uri="{BB962C8B-B14F-4D97-AF65-F5344CB8AC3E}">
        <p14:creationId xmlns:p14="http://schemas.microsoft.com/office/powerpoint/2010/main" val="2740839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EB7712A4-B68F-2C49-BE8D-A0504F727DB3}"/>
              </a:ext>
            </a:extLst>
          </p:cNvPr>
          <p:cNvSpPr/>
          <p:nvPr/>
        </p:nvSpPr>
        <p:spPr>
          <a:xfrm>
            <a:off x="316089" y="5087408"/>
            <a:ext cx="8466667" cy="917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6DB6932-3599-B148-BDE4-B177A17C3274}"/>
              </a:ext>
            </a:extLst>
          </p:cNvPr>
          <p:cNvSpPr/>
          <p:nvPr/>
        </p:nvSpPr>
        <p:spPr>
          <a:xfrm>
            <a:off x="316089" y="699911"/>
            <a:ext cx="8466667" cy="272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57</a:t>
            </a:fld>
            <a:endParaRPr lang="en-US"/>
          </a:p>
        </p:txBody>
      </p:sp>
      <p:sp>
        <p:nvSpPr>
          <p:cNvPr id="7" name="Rectangle 6">
            <a:extLst>
              <a:ext uri="{FF2B5EF4-FFF2-40B4-BE49-F238E27FC236}">
                <a16:creationId xmlns:a16="http://schemas.microsoft.com/office/drawing/2014/main" id="{A581BC03-01EE-E148-9B6C-6567F984A143}"/>
              </a:ext>
            </a:extLst>
          </p:cNvPr>
          <p:cNvSpPr/>
          <p:nvPr/>
        </p:nvSpPr>
        <p:spPr>
          <a:xfrm>
            <a:off x="936979"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EDD94E-F582-B241-9CAD-0E27BB30F36C}"/>
              </a:ext>
            </a:extLst>
          </p:cNvPr>
          <p:cNvSpPr/>
          <p:nvPr/>
        </p:nvSpPr>
        <p:spPr>
          <a:xfrm>
            <a:off x="5390445"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FB0964E-CFDE-C34E-8917-8E61B02AA428}"/>
              </a:ext>
            </a:extLst>
          </p:cNvPr>
          <p:cNvSpPr txBox="1"/>
          <p:nvPr/>
        </p:nvSpPr>
        <p:spPr>
          <a:xfrm>
            <a:off x="2573092" y="137583"/>
            <a:ext cx="4448596" cy="507831"/>
          </a:xfrm>
          <a:prstGeom prst="rect">
            <a:avLst/>
          </a:prstGeom>
          <a:noFill/>
        </p:spPr>
        <p:txBody>
          <a:bodyPr wrap="square" rtlCol="0">
            <a:spAutoFit/>
          </a:bodyPr>
          <a:lstStyle/>
          <a:p>
            <a:pPr algn="ctr"/>
            <a:r>
              <a:rPr lang="en-US" sz="2700" b="1" dirty="0"/>
              <a:t>Consumer Driven Contracts</a:t>
            </a:r>
          </a:p>
        </p:txBody>
      </p:sp>
      <p:sp>
        <p:nvSpPr>
          <p:cNvPr id="12" name="TextBox 11">
            <a:extLst>
              <a:ext uri="{FF2B5EF4-FFF2-40B4-BE49-F238E27FC236}">
                <a16:creationId xmlns:a16="http://schemas.microsoft.com/office/drawing/2014/main" id="{52ECD5ED-0331-0E46-BAB8-0D615516D341}"/>
              </a:ext>
            </a:extLst>
          </p:cNvPr>
          <p:cNvSpPr txBox="1"/>
          <p:nvPr/>
        </p:nvSpPr>
        <p:spPr>
          <a:xfrm>
            <a:off x="129257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Producer</a:t>
            </a:r>
          </a:p>
        </p:txBody>
      </p:sp>
      <p:sp>
        <p:nvSpPr>
          <p:cNvPr id="13" name="TextBox 12">
            <a:extLst>
              <a:ext uri="{FF2B5EF4-FFF2-40B4-BE49-F238E27FC236}">
                <a16:creationId xmlns:a16="http://schemas.microsoft.com/office/drawing/2014/main" id="{C0C26785-B7D5-E345-876C-08C623F00E64}"/>
              </a:ext>
            </a:extLst>
          </p:cNvPr>
          <p:cNvSpPr txBox="1"/>
          <p:nvPr/>
        </p:nvSpPr>
        <p:spPr>
          <a:xfrm>
            <a:off x="581864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Consumer</a:t>
            </a:r>
          </a:p>
        </p:txBody>
      </p:sp>
      <p:sp>
        <p:nvSpPr>
          <p:cNvPr id="14" name="Rectangle 13">
            <a:extLst>
              <a:ext uri="{FF2B5EF4-FFF2-40B4-BE49-F238E27FC236}">
                <a16:creationId xmlns:a16="http://schemas.microsoft.com/office/drawing/2014/main" id="{93D74BE5-38F1-B240-8D48-8CBA4B96F69D}"/>
              </a:ext>
            </a:extLst>
          </p:cNvPr>
          <p:cNvSpPr/>
          <p:nvPr/>
        </p:nvSpPr>
        <p:spPr>
          <a:xfrm>
            <a:off x="1095022" y="2000427"/>
            <a:ext cx="1219200" cy="128464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E8F596-D893-E644-820C-A614D1CC67B3}"/>
              </a:ext>
            </a:extLst>
          </p:cNvPr>
          <p:cNvSpPr/>
          <p:nvPr/>
        </p:nvSpPr>
        <p:spPr>
          <a:xfrm>
            <a:off x="1339144" y="22790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38693-462D-1A4E-B3E6-864871160860}"/>
              </a:ext>
            </a:extLst>
          </p:cNvPr>
          <p:cNvSpPr/>
          <p:nvPr/>
        </p:nvSpPr>
        <p:spPr>
          <a:xfrm>
            <a:off x="1491544" y="24314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E5596-76DF-E44A-A66E-31ED02A6FF94}"/>
              </a:ext>
            </a:extLst>
          </p:cNvPr>
          <p:cNvSpPr/>
          <p:nvPr/>
        </p:nvSpPr>
        <p:spPr>
          <a:xfrm>
            <a:off x="1643944" y="25838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8A6E0C-6679-7A45-B665-5E7879484313}"/>
              </a:ext>
            </a:extLst>
          </p:cNvPr>
          <p:cNvSpPr/>
          <p:nvPr/>
        </p:nvSpPr>
        <p:spPr>
          <a:xfrm>
            <a:off x="2644421" y="2087008"/>
            <a:ext cx="1219200" cy="128464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0DD9D-6600-154B-A8E4-1A5EE89A440B}"/>
              </a:ext>
            </a:extLst>
          </p:cNvPr>
          <p:cNvSpPr/>
          <p:nvPr/>
        </p:nvSpPr>
        <p:spPr>
          <a:xfrm>
            <a:off x="3170768" y="2431420"/>
            <a:ext cx="553155" cy="5870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4A15C7-9919-DE44-A622-385B4CE832C2}"/>
              </a:ext>
            </a:extLst>
          </p:cNvPr>
          <p:cNvSpPr txBox="1"/>
          <p:nvPr/>
        </p:nvSpPr>
        <p:spPr>
          <a:xfrm>
            <a:off x="1158519" y="2122155"/>
            <a:ext cx="1179687" cy="923330"/>
          </a:xfrm>
          <a:prstGeom prst="rect">
            <a:avLst/>
          </a:prstGeom>
          <a:noFill/>
        </p:spPr>
        <p:txBody>
          <a:bodyPr wrap="square" rtlCol="0">
            <a:spAutoFit/>
          </a:bodyPr>
          <a:lstStyle/>
          <a:p>
            <a:pPr algn="ctr"/>
            <a:r>
              <a:rPr lang="en-US" dirty="0"/>
              <a:t>Consumer Driven Contracts</a:t>
            </a:r>
          </a:p>
        </p:txBody>
      </p:sp>
      <p:sp>
        <p:nvSpPr>
          <p:cNvPr id="23" name="TextBox 22">
            <a:extLst>
              <a:ext uri="{FF2B5EF4-FFF2-40B4-BE49-F238E27FC236}">
                <a16:creationId xmlns:a16="http://schemas.microsoft.com/office/drawing/2014/main" id="{C0854EB0-A2D1-2C46-A9FB-B3BDB7420689}"/>
              </a:ext>
            </a:extLst>
          </p:cNvPr>
          <p:cNvSpPr txBox="1"/>
          <p:nvPr/>
        </p:nvSpPr>
        <p:spPr>
          <a:xfrm>
            <a:off x="2672645" y="2279020"/>
            <a:ext cx="1179687" cy="646331"/>
          </a:xfrm>
          <a:prstGeom prst="rect">
            <a:avLst/>
          </a:prstGeom>
          <a:noFill/>
        </p:spPr>
        <p:txBody>
          <a:bodyPr wrap="square" rtlCol="0">
            <a:spAutoFit/>
          </a:bodyPr>
          <a:lstStyle/>
          <a:p>
            <a:pPr algn="ctr"/>
            <a:r>
              <a:rPr lang="en-US" dirty="0"/>
              <a:t>Provider Contract</a:t>
            </a:r>
          </a:p>
        </p:txBody>
      </p:sp>
      <p:sp>
        <p:nvSpPr>
          <p:cNvPr id="24" name="Rectangle 23">
            <a:extLst>
              <a:ext uri="{FF2B5EF4-FFF2-40B4-BE49-F238E27FC236}">
                <a16:creationId xmlns:a16="http://schemas.microsoft.com/office/drawing/2014/main" id="{CB64C818-94CE-8E44-9967-4467898B14E0}"/>
              </a:ext>
            </a:extLst>
          </p:cNvPr>
          <p:cNvSpPr/>
          <p:nvPr/>
        </p:nvSpPr>
        <p:spPr>
          <a:xfrm>
            <a:off x="5870926" y="2428009"/>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D8CBCE-7E58-664A-9A01-9BBB91C2514F}"/>
              </a:ext>
            </a:extLst>
          </p:cNvPr>
          <p:cNvSpPr txBox="1"/>
          <p:nvPr/>
        </p:nvSpPr>
        <p:spPr>
          <a:xfrm>
            <a:off x="5571063" y="2388763"/>
            <a:ext cx="1179687" cy="646331"/>
          </a:xfrm>
          <a:prstGeom prst="rect">
            <a:avLst/>
          </a:prstGeom>
          <a:noFill/>
        </p:spPr>
        <p:txBody>
          <a:bodyPr wrap="square" rtlCol="0">
            <a:spAutoFit/>
          </a:bodyPr>
          <a:lstStyle/>
          <a:p>
            <a:pPr algn="ctr"/>
            <a:r>
              <a:rPr lang="en-US" dirty="0"/>
              <a:t>Consumer Contract</a:t>
            </a:r>
          </a:p>
        </p:txBody>
      </p:sp>
      <p:sp>
        <p:nvSpPr>
          <p:cNvPr id="27" name="TextBox 26">
            <a:extLst>
              <a:ext uri="{FF2B5EF4-FFF2-40B4-BE49-F238E27FC236}">
                <a16:creationId xmlns:a16="http://schemas.microsoft.com/office/drawing/2014/main" id="{6F5DB8F1-B4F4-1F4B-ACDA-4F6CD26C0B5B}"/>
              </a:ext>
            </a:extLst>
          </p:cNvPr>
          <p:cNvSpPr txBox="1"/>
          <p:nvPr/>
        </p:nvSpPr>
        <p:spPr>
          <a:xfrm>
            <a:off x="7449887" y="750901"/>
            <a:ext cx="1179687" cy="369332"/>
          </a:xfrm>
          <a:prstGeom prst="rect">
            <a:avLst/>
          </a:prstGeom>
          <a:noFill/>
        </p:spPr>
        <p:txBody>
          <a:bodyPr wrap="square" rtlCol="0">
            <a:spAutoFit/>
          </a:bodyPr>
          <a:lstStyle/>
          <a:p>
            <a:pPr algn="ctr"/>
            <a:r>
              <a:rPr lang="en-US" dirty="0"/>
              <a:t>Contract</a:t>
            </a:r>
          </a:p>
        </p:txBody>
      </p:sp>
      <p:sp>
        <p:nvSpPr>
          <p:cNvPr id="28" name="TextBox 27">
            <a:extLst>
              <a:ext uri="{FF2B5EF4-FFF2-40B4-BE49-F238E27FC236}">
                <a16:creationId xmlns:a16="http://schemas.microsoft.com/office/drawing/2014/main" id="{2AADF99D-46F1-9441-BC23-453EB03734A3}"/>
              </a:ext>
            </a:extLst>
          </p:cNvPr>
          <p:cNvSpPr txBox="1"/>
          <p:nvPr/>
        </p:nvSpPr>
        <p:spPr>
          <a:xfrm>
            <a:off x="7449886" y="5636004"/>
            <a:ext cx="1179687" cy="369332"/>
          </a:xfrm>
          <a:prstGeom prst="rect">
            <a:avLst/>
          </a:prstGeom>
          <a:noFill/>
        </p:spPr>
        <p:txBody>
          <a:bodyPr wrap="square" rtlCol="0">
            <a:spAutoFit/>
          </a:bodyPr>
          <a:lstStyle/>
          <a:p>
            <a:pPr algn="ctr"/>
            <a:r>
              <a:rPr lang="en-US" dirty="0"/>
              <a:t>Execute</a:t>
            </a:r>
          </a:p>
        </p:txBody>
      </p:sp>
      <p:sp>
        <p:nvSpPr>
          <p:cNvPr id="29" name="Rectangle 28">
            <a:extLst>
              <a:ext uri="{FF2B5EF4-FFF2-40B4-BE49-F238E27FC236}">
                <a16:creationId xmlns:a16="http://schemas.microsoft.com/office/drawing/2014/main" id="{FCB87A9E-0744-5140-9FF8-54ABC8D5A1A6}"/>
              </a:ext>
            </a:extLst>
          </p:cNvPr>
          <p:cNvSpPr/>
          <p:nvPr/>
        </p:nvSpPr>
        <p:spPr>
          <a:xfrm>
            <a:off x="1158519" y="5298489"/>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88C325-FEAA-F847-93B6-FE0A9D9AC936}"/>
              </a:ext>
            </a:extLst>
          </p:cNvPr>
          <p:cNvSpPr/>
          <p:nvPr/>
        </p:nvSpPr>
        <p:spPr>
          <a:xfrm>
            <a:off x="5664903" y="5298488"/>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Graphic 30" descr="Envelope">
            <a:extLst>
              <a:ext uri="{FF2B5EF4-FFF2-40B4-BE49-F238E27FC236}">
                <a16:creationId xmlns:a16="http://schemas.microsoft.com/office/drawing/2014/main" id="{3069321D-8EE3-CF4A-89C6-2E003D22D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3447" y="5198526"/>
            <a:ext cx="601550" cy="601550"/>
          </a:xfrm>
          <a:prstGeom prst="rect">
            <a:avLst/>
          </a:prstGeom>
        </p:spPr>
      </p:pic>
      <p:sp>
        <p:nvSpPr>
          <p:cNvPr id="32" name="Striped Right Arrow 31">
            <a:extLst>
              <a:ext uri="{FF2B5EF4-FFF2-40B4-BE49-F238E27FC236}">
                <a16:creationId xmlns:a16="http://schemas.microsoft.com/office/drawing/2014/main" id="{FE522772-2D0A-0B4E-9B1B-8E021C9B4724}"/>
              </a:ext>
            </a:extLst>
          </p:cNvPr>
          <p:cNvSpPr/>
          <p:nvPr/>
        </p:nvSpPr>
        <p:spPr>
          <a:xfrm>
            <a:off x="4018844" y="2453624"/>
            <a:ext cx="1552219" cy="578851"/>
          </a:xfrm>
          <a:prstGeom prst="stripedRight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7C1074-4DC6-EC4A-BB88-CAA20C171FFE}"/>
              </a:ext>
            </a:extLst>
          </p:cNvPr>
          <p:cNvSpPr txBox="1"/>
          <p:nvPr/>
        </p:nvSpPr>
        <p:spPr>
          <a:xfrm>
            <a:off x="4075293" y="1625343"/>
            <a:ext cx="1179687" cy="923330"/>
          </a:xfrm>
          <a:prstGeom prst="rect">
            <a:avLst/>
          </a:prstGeom>
          <a:noFill/>
        </p:spPr>
        <p:txBody>
          <a:bodyPr wrap="square" rtlCol="0">
            <a:spAutoFit/>
          </a:bodyPr>
          <a:lstStyle/>
          <a:p>
            <a:pPr algn="ctr"/>
            <a:r>
              <a:rPr lang="en-US" dirty="0"/>
              <a:t>Adopt Required</a:t>
            </a:r>
          </a:p>
          <a:p>
            <a:pPr algn="ctr"/>
            <a:r>
              <a:rPr lang="en-US" dirty="0"/>
              <a:t>Parts</a:t>
            </a:r>
          </a:p>
        </p:txBody>
      </p:sp>
      <p:sp>
        <p:nvSpPr>
          <p:cNvPr id="42" name="Curved Up Arrow 41">
            <a:extLst>
              <a:ext uri="{FF2B5EF4-FFF2-40B4-BE49-F238E27FC236}">
                <a16:creationId xmlns:a16="http://schemas.microsoft.com/office/drawing/2014/main" id="{893CE751-8740-164A-909D-77B255C99156}"/>
              </a:ext>
            </a:extLst>
          </p:cNvPr>
          <p:cNvSpPr/>
          <p:nvPr/>
        </p:nvSpPr>
        <p:spPr>
          <a:xfrm flipH="1">
            <a:off x="1643943" y="3543300"/>
            <a:ext cx="4485923" cy="509411"/>
          </a:xfrm>
          <a:prstGeom prst="curvedUpArrow">
            <a:avLst/>
          </a:prstGeom>
          <a:solidFill>
            <a:schemeClr val="tx1"/>
          </a:solidFill>
          <a:ln>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3E7E28E-B208-1A40-B94C-E7CD490C76D1}"/>
              </a:ext>
            </a:extLst>
          </p:cNvPr>
          <p:cNvSpPr txBox="1"/>
          <p:nvPr/>
        </p:nvSpPr>
        <p:spPr>
          <a:xfrm>
            <a:off x="3723923" y="4260593"/>
            <a:ext cx="1450623" cy="646331"/>
          </a:xfrm>
          <a:prstGeom prst="rect">
            <a:avLst/>
          </a:prstGeom>
          <a:noFill/>
        </p:spPr>
        <p:txBody>
          <a:bodyPr wrap="square" rtlCol="0">
            <a:spAutoFit/>
          </a:bodyPr>
          <a:lstStyle/>
          <a:p>
            <a:pPr algn="ctr"/>
            <a:r>
              <a:rPr lang="en-US" dirty="0"/>
              <a:t>Set Expectations</a:t>
            </a:r>
          </a:p>
        </p:txBody>
      </p:sp>
      <p:cxnSp>
        <p:nvCxnSpPr>
          <p:cNvPr id="44" name="Straight Arrow Connector 43">
            <a:extLst>
              <a:ext uri="{FF2B5EF4-FFF2-40B4-BE49-F238E27FC236}">
                <a16:creationId xmlns:a16="http://schemas.microsoft.com/office/drawing/2014/main" id="{41329887-1F3D-6549-95C4-1A37F9F544AF}"/>
              </a:ext>
            </a:extLst>
          </p:cNvPr>
          <p:cNvCxnSpPr>
            <a:cxnSpLocks/>
            <a:stCxn id="31" idx="0"/>
            <a:endCxn id="14" idx="2"/>
          </p:cNvCxnSpPr>
          <p:nvPr/>
        </p:nvCxnSpPr>
        <p:spPr>
          <a:xfrm flipH="1" flipV="1">
            <a:off x="1704622" y="3285067"/>
            <a:ext cx="609600" cy="191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DA34FAE-CA53-FE45-ACB9-D05134E18DEB}"/>
              </a:ext>
            </a:extLst>
          </p:cNvPr>
          <p:cNvSpPr txBox="1"/>
          <p:nvPr/>
        </p:nvSpPr>
        <p:spPr>
          <a:xfrm>
            <a:off x="1975114" y="4258205"/>
            <a:ext cx="1450623" cy="369332"/>
          </a:xfrm>
          <a:prstGeom prst="rect">
            <a:avLst/>
          </a:prstGeom>
          <a:noFill/>
        </p:spPr>
        <p:txBody>
          <a:bodyPr wrap="square" rtlCol="0">
            <a:spAutoFit/>
          </a:bodyPr>
          <a:lstStyle/>
          <a:p>
            <a:pPr algn="ctr"/>
            <a:r>
              <a:rPr lang="en-US" dirty="0"/>
              <a:t>Validate</a:t>
            </a:r>
          </a:p>
        </p:txBody>
      </p:sp>
      <p:cxnSp>
        <p:nvCxnSpPr>
          <p:cNvPr id="49" name="Straight Arrow Connector 48">
            <a:extLst>
              <a:ext uri="{FF2B5EF4-FFF2-40B4-BE49-F238E27FC236}">
                <a16:creationId xmlns:a16="http://schemas.microsoft.com/office/drawing/2014/main" id="{EA2D370D-6735-F841-B01B-57374DB4AF41}"/>
              </a:ext>
            </a:extLst>
          </p:cNvPr>
          <p:cNvCxnSpPr>
            <a:cxnSpLocks/>
            <a:endCxn id="25" idx="2"/>
          </p:cNvCxnSpPr>
          <p:nvPr/>
        </p:nvCxnSpPr>
        <p:spPr>
          <a:xfrm flipH="1" flipV="1">
            <a:off x="6160907" y="3035094"/>
            <a:ext cx="104424" cy="2455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E27CFF-E8AD-584A-93F3-8838E6618932}"/>
              </a:ext>
            </a:extLst>
          </p:cNvPr>
          <p:cNvSpPr txBox="1"/>
          <p:nvPr/>
        </p:nvSpPr>
        <p:spPr>
          <a:xfrm>
            <a:off x="6209176" y="3937052"/>
            <a:ext cx="1450623" cy="646331"/>
          </a:xfrm>
          <a:prstGeom prst="rect">
            <a:avLst/>
          </a:prstGeom>
          <a:noFill/>
        </p:spPr>
        <p:txBody>
          <a:bodyPr wrap="square" rtlCol="0">
            <a:spAutoFit/>
          </a:bodyPr>
          <a:lstStyle/>
          <a:p>
            <a:pPr algn="ctr"/>
            <a:r>
              <a:rPr lang="en-US" dirty="0"/>
              <a:t>Consume According To</a:t>
            </a:r>
          </a:p>
        </p:txBody>
      </p:sp>
    </p:spTree>
    <p:extLst>
      <p:ext uri="{BB962C8B-B14F-4D97-AF65-F5344CB8AC3E}">
        <p14:creationId xmlns:p14="http://schemas.microsoft.com/office/powerpoint/2010/main" val="64957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1.38889E-6 -1.85185E-6 L 0.11476 0.04005 C 0.13889 0.04908 0.175 0.05394 0.2125 0.05394 C 0.25538 0.05394 0.28958 0.04908 0.31372 0.04005 L 0.42865 -1.85185E-6 " pathEditMode="relative" rAng="0" ptsTypes="AAAAA">
                                      <p:cBhvr>
                                        <p:cTn id="24" dur="2000" fill="hold"/>
                                        <p:tgtEl>
                                          <p:spTgt spid="31"/>
                                        </p:tgtEl>
                                        <p:attrNameLst>
                                          <p:attrName>ppt_x</p:attrName>
                                          <p:attrName>ppt_y</p:attrName>
                                        </p:attrNameLst>
                                      </p:cBhvr>
                                      <p:rCtr x="21424"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2" grpId="0" animBg="1"/>
      <p:bldP spid="43" grpId="0"/>
      <p:bldP spid="48" grpId="0"/>
      <p:bldP spid="5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F00C9-3443-214B-BA50-D0959ED6AA53}"/>
              </a:ext>
            </a:extLst>
          </p:cNvPr>
          <p:cNvSpPr>
            <a:spLocks noGrp="1"/>
          </p:cNvSpPr>
          <p:nvPr>
            <p:ph type="title"/>
          </p:nvPr>
        </p:nvSpPr>
        <p:spPr/>
        <p:txBody>
          <a:bodyPr/>
          <a:lstStyle/>
          <a:p>
            <a:r>
              <a:rPr lang="en-US" dirty="0"/>
              <a:t>3.7 Message LOGs and Shared Queues </a:t>
            </a:r>
          </a:p>
        </p:txBody>
      </p:sp>
      <p:sp>
        <p:nvSpPr>
          <p:cNvPr id="6" name="Text Placeholder 5">
            <a:extLst>
              <a:ext uri="{FF2B5EF4-FFF2-40B4-BE49-F238E27FC236}">
                <a16:creationId xmlns:a16="http://schemas.microsoft.com/office/drawing/2014/main" id="{E816885C-6669-E541-8F12-214495655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7F2FA-770C-4447-AD81-31EE9CB39873}"/>
              </a:ext>
            </a:extLst>
          </p:cNvPr>
          <p:cNvSpPr>
            <a:spLocks noGrp="1"/>
          </p:cNvSpPr>
          <p:nvPr>
            <p:ph type="sldNum" sz="quarter" idx="12"/>
          </p:nvPr>
        </p:nvSpPr>
        <p:spPr/>
        <p:txBody>
          <a:bodyPr/>
          <a:lstStyle/>
          <a:p>
            <a:fld id="{867D4A06-35AE-BD4A-84A9-613A26F3D41D}" type="slidenum">
              <a:rPr lang="en-US" smtClean="0"/>
              <a:pPr/>
              <a:t>58</a:t>
            </a:fld>
            <a:endParaRPr lang="en-US"/>
          </a:p>
        </p:txBody>
      </p:sp>
    </p:spTree>
    <p:extLst>
      <p:ext uri="{BB962C8B-B14F-4D97-AF65-F5344CB8AC3E}">
        <p14:creationId xmlns:p14="http://schemas.microsoft.com/office/powerpoint/2010/main" val="2703515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59</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128579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8" name="Rectangle 7">
            <a:extLst>
              <a:ext uri="{FF2B5EF4-FFF2-40B4-BE49-F238E27FC236}">
                <a16:creationId xmlns:a16="http://schemas.microsoft.com/office/drawing/2014/main" id="{C4980FE4-26AF-3844-A9C9-ACC0ADE06F4D}"/>
              </a:ext>
            </a:extLst>
          </p:cNvPr>
          <p:cNvSpPr/>
          <p:nvPr/>
        </p:nvSpPr>
        <p:spPr>
          <a:xfrm>
            <a:off x="5539601"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395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5721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487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463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270367"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168250"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251579"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367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160849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1882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341756" y="3860986"/>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159517" y="530114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3829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229950" y="46792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4668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964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1997281" y="462702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2670496" y="3963274"/>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88340" y="5336604"/>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4393795" y="5262915"/>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168627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sp>
        <p:nvSpPr>
          <p:cNvPr id="4" name="Rectangle 3"/>
          <p:cNvSpPr/>
          <p:nvPr/>
        </p:nvSpPr>
        <p:spPr>
          <a:xfrm>
            <a:off x="873691" y="1643385"/>
            <a:ext cx="7196202" cy="954107"/>
          </a:xfrm>
          <a:prstGeom prst="rect">
            <a:avLst/>
          </a:prstGeom>
        </p:spPr>
        <p:txBody>
          <a:bodyPr wrap="square">
            <a:spAutoFit/>
          </a:bodyPr>
          <a:lstStyle/>
          <a:p>
            <a:pPr lvl="1" algn="ctr"/>
            <a:r>
              <a:rPr lang="en-GB" sz="2800" dirty="0"/>
              <a:t>We cannot process the messages fast enough and we have high latency.</a:t>
            </a:r>
          </a:p>
        </p:txBody>
      </p:sp>
      <p:sp>
        <p:nvSpPr>
          <p:cNvPr id="5" name="Rectangle 4"/>
          <p:cNvSpPr/>
          <p:nvPr/>
        </p:nvSpPr>
        <p:spPr>
          <a:xfrm>
            <a:off x="809494" y="3187419"/>
            <a:ext cx="7622088" cy="954107"/>
          </a:xfrm>
          <a:prstGeom prst="rect">
            <a:avLst/>
          </a:prstGeom>
        </p:spPr>
        <p:txBody>
          <a:bodyPr wrap="square">
            <a:spAutoFit/>
          </a:bodyPr>
          <a:lstStyle/>
          <a:p>
            <a:pPr lvl="1" algn="ctr"/>
            <a:r>
              <a:rPr lang="en-GB" sz="2800" dirty="0"/>
              <a:t>Eventual consistency at high latency looks like network partition</a:t>
            </a:r>
          </a:p>
        </p:txBody>
      </p:sp>
      <p:sp>
        <p:nvSpPr>
          <p:cNvPr id="8" name="Rectangle 7"/>
          <p:cNvSpPr/>
          <p:nvPr/>
        </p:nvSpPr>
        <p:spPr>
          <a:xfrm>
            <a:off x="973898" y="4790698"/>
            <a:ext cx="7293279" cy="954107"/>
          </a:xfrm>
          <a:prstGeom prst="rect">
            <a:avLst/>
          </a:prstGeom>
        </p:spPr>
        <p:txBody>
          <a:bodyPr wrap="square">
            <a:spAutoFit/>
          </a:bodyPr>
          <a:lstStyle/>
          <a:p>
            <a:pPr lvl="1" algn="ctr"/>
            <a:r>
              <a:rPr lang="en-GB" sz="2800" dirty="0"/>
              <a:t>In addition a single consumer is bad – if it fails that failure cascades to callers. </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a:t>
            </a:fld>
            <a:endParaRPr lang="en-US"/>
          </a:p>
        </p:txBody>
      </p:sp>
    </p:spTree>
    <p:extLst>
      <p:ext uri="{BB962C8B-B14F-4D97-AF65-F5344CB8AC3E}">
        <p14:creationId xmlns:p14="http://schemas.microsoft.com/office/powerpoint/2010/main" val="120325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60</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1721655"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8" name="Rectangle 7">
            <a:extLst>
              <a:ext uri="{FF2B5EF4-FFF2-40B4-BE49-F238E27FC236}">
                <a16:creationId xmlns:a16="http://schemas.microsoft.com/office/drawing/2014/main" id="{C4980FE4-26AF-3844-A9C9-ACC0ADE06F4D}"/>
              </a:ext>
            </a:extLst>
          </p:cNvPr>
          <p:cNvSpPr/>
          <p:nvPr/>
        </p:nvSpPr>
        <p:spPr>
          <a:xfrm>
            <a:off x="5975465"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831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6157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923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899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706231"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604114"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687443"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802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2044354"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2318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777620" y="342900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595381" y="4869157"/>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4265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665814" y="424726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5104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1400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2433145" y="419503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7290880"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3049933"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340427"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5022404"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327634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7DA42-BCE3-8445-A1FA-34567F9D678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7" name="Rectangle 6">
            <a:extLst>
              <a:ext uri="{FF2B5EF4-FFF2-40B4-BE49-F238E27FC236}">
                <a16:creationId xmlns:a16="http://schemas.microsoft.com/office/drawing/2014/main" id="{EF159690-9C98-8D46-93BE-C889DE78BD5A}"/>
              </a:ext>
            </a:extLst>
          </p:cNvPr>
          <p:cNvSpPr/>
          <p:nvPr/>
        </p:nvSpPr>
        <p:spPr>
          <a:xfrm>
            <a:off x="4098419"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C556EDC9-0A75-A345-A4D2-51B62026BE29}"/>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9FACE909-96C5-4643-80C5-82093BAAF535}"/>
              </a:ext>
            </a:extLst>
          </p:cNvPr>
          <p:cNvSpPr txBox="1"/>
          <p:nvPr/>
        </p:nvSpPr>
        <p:spPr>
          <a:xfrm>
            <a:off x="4280430"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0B37E4C4-0584-274A-9A32-C66436A1B708}"/>
              </a:ext>
            </a:extLst>
          </p:cNvPr>
          <p:cNvSpPr/>
          <p:nvPr/>
        </p:nvSpPr>
        <p:spPr>
          <a:xfrm>
            <a:off x="5046055"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CE4A1AE7-080C-F34F-8648-C276447D3105}"/>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2" name="Flowchart: Magnetic Disk 12">
            <a:extLst>
              <a:ext uri="{FF2B5EF4-FFF2-40B4-BE49-F238E27FC236}">
                <a16:creationId xmlns:a16="http://schemas.microsoft.com/office/drawing/2014/main" id="{5C433343-1E39-F54A-B2DD-99E81558AA8D}"/>
              </a:ext>
            </a:extLst>
          </p:cNvPr>
          <p:cNvSpPr/>
          <p:nvPr/>
        </p:nvSpPr>
        <p:spPr>
          <a:xfrm>
            <a:off x="3829185"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a:t>
            </a:r>
          </a:p>
          <a:p>
            <a:pPr algn="ctr"/>
            <a:r>
              <a:rPr lang="en-GB" sz="1350" dirty="0">
                <a:solidFill>
                  <a:schemeClr val="tx1"/>
                </a:solidFill>
              </a:rPr>
              <a:t>Reference Cache</a:t>
            </a:r>
          </a:p>
        </p:txBody>
      </p:sp>
      <p:cxnSp>
        <p:nvCxnSpPr>
          <p:cNvPr id="13" name="Straight Arrow Connector 12">
            <a:extLst>
              <a:ext uri="{FF2B5EF4-FFF2-40B4-BE49-F238E27FC236}">
                <a16:creationId xmlns:a16="http://schemas.microsoft.com/office/drawing/2014/main" id="{99700052-2C80-344B-88D6-58E461D67283}"/>
              </a:ext>
            </a:extLst>
          </p:cNvPr>
          <p:cNvCxnSpPr>
            <a:cxnSpLocks/>
            <a:stCxn id="7" idx="2"/>
            <a:endCxn id="12" idx="4"/>
          </p:cNvCxnSpPr>
          <p:nvPr/>
        </p:nvCxnSpPr>
        <p:spPr>
          <a:xfrm>
            <a:off x="4727068"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A5B45-28BF-7F41-A06B-CA03AF3EC0EC}"/>
              </a:ext>
            </a:extLst>
          </p:cNvPr>
          <p:cNvCxnSpPr>
            <a:cxnSpLocks/>
          </p:cNvCxnSpPr>
          <p:nvPr/>
        </p:nvCxnSpPr>
        <p:spPr>
          <a:xfrm>
            <a:off x="4810397"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A602EB-070E-FB4E-A9EC-7C60AFADCB34}"/>
              </a:ext>
            </a:extLst>
          </p:cNvPr>
          <p:cNvCxnSpPr>
            <a:cxnSpLocks/>
          </p:cNvCxnSpPr>
          <p:nvPr/>
        </p:nvCxnSpPr>
        <p:spPr>
          <a:xfrm flipH="1" flipV="1">
            <a:off x="4925922"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n 23">
            <a:extLst>
              <a:ext uri="{FF2B5EF4-FFF2-40B4-BE49-F238E27FC236}">
                <a16:creationId xmlns:a16="http://schemas.microsoft.com/office/drawing/2014/main" id="{60114211-1232-CF42-9BA8-3E819531B66D}"/>
              </a:ext>
            </a:extLst>
          </p:cNvPr>
          <p:cNvSpPr/>
          <p:nvPr/>
        </p:nvSpPr>
        <p:spPr>
          <a:xfrm rot="16200000">
            <a:off x="7100733" y="3129505"/>
            <a:ext cx="286474" cy="885464"/>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5" name="Flowchart: Magnetic Disk 12">
            <a:extLst>
              <a:ext uri="{FF2B5EF4-FFF2-40B4-BE49-F238E27FC236}">
                <a16:creationId xmlns:a16="http://schemas.microsoft.com/office/drawing/2014/main" id="{139E77EF-B068-2343-822C-6A2636C05E04}"/>
              </a:ext>
            </a:extLst>
          </p:cNvPr>
          <p:cNvSpPr/>
          <p:nvPr/>
        </p:nvSpPr>
        <p:spPr>
          <a:xfrm>
            <a:off x="8042806" y="343421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Data Lake</a:t>
            </a:r>
          </a:p>
        </p:txBody>
      </p:sp>
      <p:sp>
        <p:nvSpPr>
          <p:cNvPr id="26" name="TextBox 25">
            <a:extLst>
              <a:ext uri="{FF2B5EF4-FFF2-40B4-BE49-F238E27FC236}">
                <a16:creationId xmlns:a16="http://schemas.microsoft.com/office/drawing/2014/main" id="{74BF6EAF-2C1F-8F4F-8E44-4989968B3407}"/>
              </a:ext>
            </a:extLst>
          </p:cNvPr>
          <p:cNvSpPr txBox="1"/>
          <p:nvPr/>
        </p:nvSpPr>
        <p:spPr>
          <a:xfrm>
            <a:off x="6962172" y="3442892"/>
            <a:ext cx="724530" cy="300082"/>
          </a:xfrm>
          <a:prstGeom prst="rect">
            <a:avLst/>
          </a:prstGeom>
          <a:noFill/>
        </p:spPr>
        <p:txBody>
          <a:bodyPr wrap="square" rtlCol="0">
            <a:spAutoFit/>
          </a:bodyPr>
          <a:lstStyle/>
          <a:p>
            <a:r>
              <a:rPr lang="en-US" sz="1350" dirty="0"/>
              <a:t>Stream</a:t>
            </a:r>
          </a:p>
        </p:txBody>
      </p:sp>
      <p:cxnSp>
        <p:nvCxnSpPr>
          <p:cNvPr id="28" name="Straight Arrow Connector 27">
            <a:extLst>
              <a:ext uri="{FF2B5EF4-FFF2-40B4-BE49-F238E27FC236}">
                <a16:creationId xmlns:a16="http://schemas.microsoft.com/office/drawing/2014/main" id="{EABDB6AE-C888-9D4A-ABF3-2CC193E852E0}"/>
              </a:ext>
            </a:extLst>
          </p:cNvPr>
          <p:cNvCxnSpPr>
            <a:stCxn id="26" idx="3"/>
            <a:endCxn id="25" idx="2"/>
          </p:cNvCxnSpPr>
          <p:nvPr/>
        </p:nvCxnSpPr>
        <p:spPr>
          <a:xfrm flipV="1">
            <a:off x="7686702" y="3584455"/>
            <a:ext cx="356104" cy="84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40334-3E5B-CD45-B4E2-52FDAB0ED46E}"/>
              </a:ext>
            </a:extLst>
          </p:cNvPr>
          <p:cNvSpPr/>
          <p:nvPr/>
        </p:nvSpPr>
        <p:spPr>
          <a:xfrm>
            <a:off x="7925765" y="1820338"/>
            <a:ext cx="1059083" cy="13394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Analysis Services</a:t>
            </a:r>
          </a:p>
        </p:txBody>
      </p:sp>
      <p:sp>
        <p:nvSpPr>
          <p:cNvPr id="30" name="TextBox 29">
            <a:extLst>
              <a:ext uri="{FF2B5EF4-FFF2-40B4-BE49-F238E27FC236}">
                <a16:creationId xmlns:a16="http://schemas.microsoft.com/office/drawing/2014/main" id="{F99B7F31-572F-E143-BE86-A58944383B80}"/>
              </a:ext>
            </a:extLst>
          </p:cNvPr>
          <p:cNvSpPr txBox="1"/>
          <p:nvPr/>
        </p:nvSpPr>
        <p:spPr>
          <a:xfrm>
            <a:off x="8005639" y="1932871"/>
            <a:ext cx="918666"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1" name="Straight Arrow Connector 30">
            <a:extLst>
              <a:ext uri="{FF2B5EF4-FFF2-40B4-BE49-F238E27FC236}">
                <a16:creationId xmlns:a16="http://schemas.microsoft.com/office/drawing/2014/main" id="{65757653-B483-344A-86AE-2D8F46736367}"/>
              </a:ext>
            </a:extLst>
          </p:cNvPr>
          <p:cNvCxnSpPr>
            <a:cxnSpLocks/>
          </p:cNvCxnSpPr>
          <p:nvPr/>
        </p:nvCxnSpPr>
        <p:spPr>
          <a:xfrm>
            <a:off x="8213946" y="310987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3559EA-E7B3-7E48-A356-F3CD441F7206}"/>
              </a:ext>
            </a:extLst>
          </p:cNvPr>
          <p:cNvCxnSpPr>
            <a:cxnSpLocks/>
          </p:cNvCxnSpPr>
          <p:nvPr/>
        </p:nvCxnSpPr>
        <p:spPr>
          <a:xfrm flipH="1" flipV="1">
            <a:off x="8444997" y="30853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72E61B-D581-D240-AA82-7D718A916D17}"/>
              </a:ext>
            </a:extLst>
          </p:cNvPr>
          <p:cNvCxnSpPr>
            <a:cxnSpLocks/>
          </p:cNvCxnSpPr>
          <p:nvPr/>
        </p:nvCxnSpPr>
        <p:spPr>
          <a:xfrm>
            <a:off x="222273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9B03BD-D5AA-4642-8892-AD5B9D03F75E}"/>
              </a:ext>
            </a:extLst>
          </p:cNvPr>
          <p:cNvCxnSpPr>
            <a:cxnSpLocks/>
          </p:cNvCxnSpPr>
          <p:nvPr/>
        </p:nvCxnSpPr>
        <p:spPr>
          <a:xfrm flipH="1" flipV="1">
            <a:off x="249700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Envelope">
            <a:extLst>
              <a:ext uri="{FF2B5EF4-FFF2-40B4-BE49-F238E27FC236}">
                <a16:creationId xmlns:a16="http://schemas.microsoft.com/office/drawing/2014/main" id="{20D84EAE-9004-EA40-941C-C5FD71FC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7907" y="4184885"/>
            <a:ext cx="421275" cy="421275"/>
          </a:xfrm>
          <a:prstGeom prst="rect">
            <a:avLst/>
          </a:prstGeom>
        </p:spPr>
      </p:pic>
      <p:pic>
        <p:nvPicPr>
          <p:cNvPr id="39" name="Graphic 38" descr="Envelope">
            <a:extLst>
              <a:ext uri="{FF2B5EF4-FFF2-40B4-BE49-F238E27FC236}">
                <a16:creationId xmlns:a16="http://schemas.microsoft.com/office/drawing/2014/main" id="{886D41E8-6A72-174D-A665-498BD127C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397" y="4189747"/>
            <a:ext cx="421275" cy="421275"/>
          </a:xfrm>
          <a:prstGeom prst="rect">
            <a:avLst/>
          </a:prstGeom>
        </p:spPr>
      </p:pic>
      <p:pic>
        <p:nvPicPr>
          <p:cNvPr id="40" name="Graphic 39" descr="Envelope">
            <a:extLst>
              <a:ext uri="{FF2B5EF4-FFF2-40B4-BE49-F238E27FC236}">
                <a16:creationId xmlns:a16="http://schemas.microsoft.com/office/drawing/2014/main" id="{926B9DA3-101E-7049-8FF8-1337970E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593" y="4217620"/>
            <a:ext cx="421275" cy="421275"/>
          </a:xfrm>
          <a:prstGeom prst="rect">
            <a:avLst/>
          </a:prstGeom>
        </p:spPr>
      </p:pic>
      <p:sp>
        <p:nvSpPr>
          <p:cNvPr id="41" name="TextBox 40">
            <a:extLst>
              <a:ext uri="{FF2B5EF4-FFF2-40B4-BE49-F238E27FC236}">
                <a16:creationId xmlns:a16="http://schemas.microsoft.com/office/drawing/2014/main" id="{E5907760-CD1A-9344-B3AB-3144F76CEBBE}"/>
              </a:ext>
            </a:extLst>
          </p:cNvPr>
          <p:cNvSpPr txBox="1"/>
          <p:nvPr/>
        </p:nvSpPr>
        <p:spPr>
          <a:xfrm>
            <a:off x="1492277" y="4680287"/>
            <a:ext cx="1691958" cy="300082"/>
          </a:xfrm>
          <a:prstGeom prst="rect">
            <a:avLst/>
          </a:prstGeom>
          <a:noFill/>
        </p:spPr>
        <p:txBody>
          <a:bodyPr wrap="square" rtlCol="0">
            <a:spAutoFit/>
          </a:bodyPr>
          <a:lstStyle/>
          <a:p>
            <a:r>
              <a:rPr lang="en-US" sz="1350" dirty="0"/>
              <a:t>1: Store Current State</a:t>
            </a:r>
          </a:p>
        </p:txBody>
      </p:sp>
      <p:sp>
        <p:nvSpPr>
          <p:cNvPr id="42" name="TextBox 41">
            <a:extLst>
              <a:ext uri="{FF2B5EF4-FFF2-40B4-BE49-F238E27FC236}">
                <a16:creationId xmlns:a16="http://schemas.microsoft.com/office/drawing/2014/main" id="{EDB1AAA1-7230-1F40-ADB4-0D814B9CEB69}"/>
              </a:ext>
            </a:extLst>
          </p:cNvPr>
          <p:cNvSpPr txBox="1"/>
          <p:nvPr/>
        </p:nvSpPr>
        <p:spPr>
          <a:xfrm>
            <a:off x="1492277" y="5031414"/>
            <a:ext cx="1691958" cy="300082"/>
          </a:xfrm>
          <a:prstGeom prst="rect">
            <a:avLst/>
          </a:prstGeom>
          <a:noFill/>
        </p:spPr>
        <p:txBody>
          <a:bodyPr wrap="square" rtlCol="0">
            <a:spAutoFit/>
          </a:bodyPr>
          <a:lstStyle/>
          <a:p>
            <a:r>
              <a:rPr lang="en-US" sz="1350" dirty="0"/>
              <a:t>2: Raise Event</a:t>
            </a:r>
          </a:p>
        </p:txBody>
      </p:sp>
      <p:sp>
        <p:nvSpPr>
          <p:cNvPr id="43" name="TextBox 42">
            <a:extLst>
              <a:ext uri="{FF2B5EF4-FFF2-40B4-BE49-F238E27FC236}">
                <a16:creationId xmlns:a16="http://schemas.microsoft.com/office/drawing/2014/main" id="{42EB23E2-EBCF-F44D-8FE8-0A1919752305}"/>
              </a:ext>
            </a:extLst>
          </p:cNvPr>
          <p:cNvSpPr txBox="1"/>
          <p:nvPr/>
        </p:nvSpPr>
        <p:spPr>
          <a:xfrm>
            <a:off x="3434450" y="4680287"/>
            <a:ext cx="1760310" cy="507831"/>
          </a:xfrm>
          <a:prstGeom prst="rect">
            <a:avLst/>
          </a:prstGeom>
          <a:noFill/>
        </p:spPr>
        <p:txBody>
          <a:bodyPr wrap="square" rtlCol="0">
            <a:spAutoFit/>
          </a:bodyPr>
          <a:lstStyle/>
          <a:p>
            <a:r>
              <a:rPr lang="en-US" sz="1350" dirty="0"/>
              <a:t>3: Save Reference Data</a:t>
            </a:r>
          </a:p>
        </p:txBody>
      </p:sp>
      <p:sp>
        <p:nvSpPr>
          <p:cNvPr id="44" name="TextBox 43">
            <a:extLst>
              <a:ext uri="{FF2B5EF4-FFF2-40B4-BE49-F238E27FC236}">
                <a16:creationId xmlns:a16="http://schemas.microsoft.com/office/drawing/2014/main" id="{E977BBA3-3991-3A43-9CF4-E01AD7DF2E64}"/>
              </a:ext>
            </a:extLst>
          </p:cNvPr>
          <p:cNvSpPr txBox="1"/>
          <p:nvPr/>
        </p:nvSpPr>
        <p:spPr>
          <a:xfrm>
            <a:off x="6850871" y="3851420"/>
            <a:ext cx="1872178" cy="300082"/>
          </a:xfrm>
          <a:prstGeom prst="rect">
            <a:avLst/>
          </a:prstGeom>
          <a:noFill/>
        </p:spPr>
        <p:txBody>
          <a:bodyPr wrap="square" rtlCol="0">
            <a:spAutoFit/>
          </a:bodyPr>
          <a:lstStyle/>
          <a:p>
            <a:r>
              <a:rPr lang="en-US" sz="1350" dirty="0"/>
              <a:t>4: Ingest Analytical Data</a:t>
            </a:r>
          </a:p>
        </p:txBody>
      </p:sp>
      <p:sp>
        <p:nvSpPr>
          <p:cNvPr id="45" name="TextBox 44">
            <a:extLst>
              <a:ext uri="{FF2B5EF4-FFF2-40B4-BE49-F238E27FC236}">
                <a16:creationId xmlns:a16="http://schemas.microsoft.com/office/drawing/2014/main" id="{4DEF22F4-C797-1846-AFCB-95045064312B}"/>
              </a:ext>
            </a:extLst>
          </p:cNvPr>
          <p:cNvSpPr txBox="1"/>
          <p:nvPr/>
        </p:nvSpPr>
        <p:spPr>
          <a:xfrm>
            <a:off x="4748018" y="4957286"/>
            <a:ext cx="1691958" cy="300082"/>
          </a:xfrm>
          <a:prstGeom prst="rect">
            <a:avLst/>
          </a:prstGeom>
          <a:noFill/>
        </p:spPr>
        <p:txBody>
          <a:bodyPr wrap="square" rtlCol="0">
            <a:spAutoFit/>
          </a:bodyPr>
          <a:lstStyle/>
          <a:p>
            <a:r>
              <a:rPr lang="en-US" sz="1350" dirty="0"/>
              <a:t>5: Store Current State</a:t>
            </a:r>
          </a:p>
        </p:txBody>
      </p:sp>
      <p:sp>
        <p:nvSpPr>
          <p:cNvPr id="46" name="TextBox 45">
            <a:extLst>
              <a:ext uri="{FF2B5EF4-FFF2-40B4-BE49-F238E27FC236}">
                <a16:creationId xmlns:a16="http://schemas.microsoft.com/office/drawing/2014/main" id="{A96F9A00-7950-C442-9B98-6FC9C2E9502D}"/>
              </a:ext>
            </a:extLst>
          </p:cNvPr>
          <p:cNvSpPr txBox="1"/>
          <p:nvPr/>
        </p:nvSpPr>
        <p:spPr>
          <a:xfrm>
            <a:off x="4770863" y="5275678"/>
            <a:ext cx="1691958" cy="300082"/>
          </a:xfrm>
          <a:prstGeom prst="rect">
            <a:avLst/>
          </a:prstGeom>
          <a:noFill/>
        </p:spPr>
        <p:txBody>
          <a:bodyPr wrap="square" rtlCol="0">
            <a:spAutoFit/>
          </a:bodyPr>
          <a:lstStyle/>
          <a:p>
            <a:r>
              <a:rPr lang="en-US" sz="1350" dirty="0"/>
              <a:t>6: Raise Event</a:t>
            </a:r>
          </a:p>
        </p:txBody>
      </p:sp>
      <p:sp>
        <p:nvSpPr>
          <p:cNvPr id="47" name="TextBox 46">
            <a:extLst>
              <a:ext uri="{FF2B5EF4-FFF2-40B4-BE49-F238E27FC236}">
                <a16:creationId xmlns:a16="http://schemas.microsoft.com/office/drawing/2014/main" id="{3077ABE7-7714-E841-BE12-820138E9282D}"/>
              </a:ext>
            </a:extLst>
          </p:cNvPr>
          <p:cNvSpPr txBox="1"/>
          <p:nvPr/>
        </p:nvSpPr>
        <p:spPr>
          <a:xfrm>
            <a:off x="6850870" y="4173637"/>
            <a:ext cx="1872178" cy="300082"/>
          </a:xfrm>
          <a:prstGeom prst="rect">
            <a:avLst/>
          </a:prstGeom>
          <a:noFill/>
        </p:spPr>
        <p:txBody>
          <a:bodyPr wrap="square" rtlCol="0">
            <a:spAutoFit/>
          </a:bodyPr>
          <a:lstStyle/>
          <a:p>
            <a:r>
              <a:rPr lang="en-US" sz="1350" dirty="0"/>
              <a:t>7: Ingest Analytical Data</a:t>
            </a:r>
          </a:p>
        </p:txBody>
      </p:sp>
      <p:sp>
        <p:nvSpPr>
          <p:cNvPr id="48" name="TextBox 47">
            <a:extLst>
              <a:ext uri="{FF2B5EF4-FFF2-40B4-BE49-F238E27FC236}">
                <a16:creationId xmlns:a16="http://schemas.microsoft.com/office/drawing/2014/main" id="{EC923985-859B-FC47-B6EF-1E7C6485FD2E}"/>
              </a:ext>
            </a:extLst>
          </p:cNvPr>
          <p:cNvSpPr txBox="1"/>
          <p:nvPr/>
        </p:nvSpPr>
        <p:spPr>
          <a:xfrm>
            <a:off x="1619576" y="1219439"/>
            <a:ext cx="4293744" cy="507831"/>
          </a:xfrm>
          <a:prstGeom prst="rect">
            <a:avLst/>
          </a:prstGeom>
          <a:noFill/>
        </p:spPr>
        <p:txBody>
          <a:bodyPr wrap="square" rtlCol="0">
            <a:spAutoFit/>
          </a:bodyPr>
          <a:lstStyle/>
          <a:p>
            <a:pPr algn="ctr"/>
            <a:r>
              <a:rPr lang="en-US" sz="2700" b="1" dirty="0">
                <a:solidFill>
                  <a:srgbClr val="FF0000"/>
                </a:solidFill>
              </a:rPr>
              <a:t>We care about Current State </a:t>
            </a:r>
          </a:p>
        </p:txBody>
      </p:sp>
      <p:sp>
        <p:nvSpPr>
          <p:cNvPr id="49" name="TextBox 48">
            <a:extLst>
              <a:ext uri="{FF2B5EF4-FFF2-40B4-BE49-F238E27FC236}">
                <a16:creationId xmlns:a16="http://schemas.microsoft.com/office/drawing/2014/main" id="{8C5C3429-2DF3-F34D-B505-CA02F579756E}"/>
              </a:ext>
            </a:extLst>
          </p:cNvPr>
          <p:cNvSpPr txBox="1"/>
          <p:nvPr/>
        </p:nvSpPr>
        <p:spPr>
          <a:xfrm>
            <a:off x="5763081" y="1183148"/>
            <a:ext cx="3221767" cy="923330"/>
          </a:xfrm>
          <a:prstGeom prst="rect">
            <a:avLst/>
          </a:prstGeom>
          <a:noFill/>
        </p:spPr>
        <p:txBody>
          <a:bodyPr wrap="square" rtlCol="0">
            <a:spAutoFit/>
          </a:bodyPr>
          <a:lstStyle/>
          <a:p>
            <a:pPr algn="ctr"/>
            <a:r>
              <a:rPr lang="en-US" sz="2700" b="1" dirty="0">
                <a:solidFill>
                  <a:srgbClr val="FF0000"/>
                </a:solidFill>
              </a:rPr>
              <a:t>We care about History </a:t>
            </a:r>
          </a:p>
        </p:txBody>
      </p:sp>
    </p:spTree>
    <p:extLst>
      <p:ext uri="{BB962C8B-B14F-4D97-AF65-F5344CB8AC3E}">
        <p14:creationId xmlns:p14="http://schemas.microsoft.com/office/powerpoint/2010/main" val="26092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2.08333E-7 -2.96296E-6 L 0.04167 0.04005 C 0.05026 0.04908 0.06328 0.05394 0.07708 0.05394 C 0.09258 0.05394 0.10508 0.04908 0.11367 0.04005 L 0.15547 -2.96296E-6 " pathEditMode="relative" rAng="0" ptsTypes="AAAAA">
                                      <p:cBhvr>
                                        <p:cTn id="14" dur="2000" fill="hold"/>
                                        <p:tgtEl>
                                          <p:spTgt spid="38"/>
                                        </p:tgtEl>
                                        <p:attrNameLst>
                                          <p:attrName>ppt_x</p:attrName>
                                          <p:attrName>ppt_y</p:attrName>
                                        </p:attrNameLst>
                                      </p:cBhvr>
                                      <p:rCtr x="7773" y="2685"/>
                                    </p:animMotion>
                                  </p:childTnLst>
                                  <p:subTnLst>
                                    <p:set>
                                      <p:cBhvr override="childStyle">
                                        <p:cTn dur="1" fill="hold" display="0" masterRel="sameClick" afterEffect="1">
                                          <p:stCondLst>
                                            <p:cond evt="end" delay="0">
                                              <p:tn val="13"/>
                                            </p:cond>
                                          </p:stCondLst>
                                        </p:cTn>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375E-6 -3.7037E-6 L 0.13034 -0.0206 C 0.15756 -0.0243 0.19714 -0.03819 0.23803 -0.05764 C 0.28438 -0.07963 0.32097 -0.10208 0.34558 -0.12314 L 0.46433 -0.22129 " pathEditMode="relative" rAng="20700000" ptsTypes="AAAAA">
                                      <p:cBhvr>
                                        <p:cTn id="22" dur="2000" fill="hold"/>
                                        <p:tgtEl>
                                          <p:spTgt spid="39"/>
                                        </p:tgtEl>
                                        <p:attrNameLst>
                                          <p:attrName>ppt_x</p:attrName>
                                          <p:attrName>ppt_y</p:attrName>
                                        </p:attrNameLst>
                                      </p:cBhvr>
                                      <p:rCtr x="23607" y="-8472"/>
                                    </p:animMotion>
                                  </p:childTnLst>
                                  <p:subTnLst>
                                    <p:set>
                                      <p:cBhvr override="childStyle">
                                        <p:cTn dur="1" fill="hold" display="0" masterRel="sameClick" afterEffect="1">
                                          <p:stCondLst>
                                            <p:cond evt="end" delay="0">
                                              <p:tn val="21"/>
                                            </p:cond>
                                          </p:stCondLst>
                                        </p:cTn>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45833E-6 0.00023 L 0.05886 -0.01018 C 0.07123 -0.01157 0.08763 -0.02199 0.10378 -0.03657 C 0.12162 -0.05347 0.13464 -0.07176 0.14219 -0.08935 L 0.18034 -0.1706 " pathEditMode="relative" rAng="19920000" ptsTypes="AAAAA">
                                      <p:cBhvr>
                                        <p:cTn id="38" dur="2000" fill="hold"/>
                                        <p:tgtEl>
                                          <p:spTgt spid="40"/>
                                        </p:tgtEl>
                                        <p:attrNameLst>
                                          <p:attrName>ppt_x</p:attrName>
                                          <p:attrName>ppt_y</p:attrName>
                                        </p:attrNameLst>
                                      </p:cBhvr>
                                      <p:rCtr x="9727" y="-6157"/>
                                    </p:animMotion>
                                  </p:childTnLst>
                                  <p:subTnLst>
                                    <p:set>
                                      <p:cBhvr override="childStyle">
                                        <p:cTn dur="1" fill="hold" display="0" masterRel="sameClick" afterEffect="1">
                                          <p:stCondLst>
                                            <p:cond evt="end" delay="0">
                                              <p:tn val="37"/>
                                            </p:cond>
                                          </p:stCondLst>
                                        </p:cTn>
                                        <p:tgtEl>
                                          <p:spTgt spid="4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576A4A-29FE-5541-8877-F89F23C4A804}"/>
              </a:ext>
            </a:extLst>
          </p:cNvPr>
          <p:cNvSpPr txBox="1"/>
          <p:nvPr/>
        </p:nvSpPr>
        <p:spPr>
          <a:xfrm>
            <a:off x="3402165" y="1134772"/>
            <a:ext cx="2339670" cy="415498"/>
          </a:xfrm>
          <a:prstGeom prst="rect">
            <a:avLst/>
          </a:prstGeom>
          <a:noFill/>
        </p:spPr>
        <p:txBody>
          <a:bodyPr wrap="square" rtlCol="0">
            <a:spAutoFit/>
          </a:bodyPr>
          <a:lstStyle/>
          <a:p>
            <a:r>
              <a:rPr lang="en-US" sz="2100" dirty="0"/>
              <a:t>Unpopular Opinion</a:t>
            </a:r>
          </a:p>
        </p:txBody>
      </p:sp>
      <p:sp>
        <p:nvSpPr>
          <p:cNvPr id="5" name="TextBox 4">
            <a:extLst>
              <a:ext uri="{FF2B5EF4-FFF2-40B4-BE49-F238E27FC236}">
                <a16:creationId xmlns:a16="http://schemas.microsoft.com/office/drawing/2014/main" id="{9A75930D-2520-C54C-8A6E-6D40A6C37463}"/>
              </a:ext>
            </a:extLst>
          </p:cNvPr>
          <p:cNvSpPr txBox="1"/>
          <p:nvPr/>
        </p:nvSpPr>
        <p:spPr>
          <a:xfrm>
            <a:off x="677120" y="1874105"/>
            <a:ext cx="8116747" cy="738664"/>
          </a:xfrm>
          <a:prstGeom prst="rect">
            <a:avLst/>
          </a:prstGeom>
          <a:noFill/>
        </p:spPr>
        <p:txBody>
          <a:bodyPr wrap="square" rtlCol="0">
            <a:spAutoFit/>
          </a:bodyPr>
          <a:lstStyle/>
          <a:p>
            <a:pPr algn="ctr"/>
            <a:r>
              <a:rPr lang="en-US" sz="2100" dirty="0"/>
              <a:t>Where we perform analysis in data lake, populated from a stream, we only care about current state in our transactional system.</a:t>
            </a:r>
          </a:p>
        </p:txBody>
      </p:sp>
      <p:sp>
        <p:nvSpPr>
          <p:cNvPr id="6" name="TextBox 5">
            <a:extLst>
              <a:ext uri="{FF2B5EF4-FFF2-40B4-BE49-F238E27FC236}">
                <a16:creationId xmlns:a16="http://schemas.microsoft.com/office/drawing/2014/main" id="{96100930-E6CA-0545-97A8-6A5E24D1F47A}"/>
              </a:ext>
            </a:extLst>
          </p:cNvPr>
          <p:cNvSpPr txBox="1"/>
          <p:nvPr/>
        </p:nvSpPr>
        <p:spPr>
          <a:xfrm>
            <a:off x="677120" y="2777925"/>
            <a:ext cx="8116747" cy="738664"/>
          </a:xfrm>
          <a:prstGeom prst="rect">
            <a:avLst/>
          </a:prstGeom>
          <a:noFill/>
        </p:spPr>
        <p:txBody>
          <a:bodyPr wrap="square" rtlCol="0">
            <a:spAutoFit/>
          </a:bodyPr>
          <a:lstStyle/>
          <a:p>
            <a:pPr algn="ctr"/>
            <a:r>
              <a:rPr lang="en-US" sz="2100" dirty="0"/>
              <a:t>A message log lets us replay the event history that gets to current state into a lake</a:t>
            </a:r>
          </a:p>
        </p:txBody>
      </p:sp>
      <p:sp>
        <p:nvSpPr>
          <p:cNvPr id="7" name="TextBox 6">
            <a:extLst>
              <a:ext uri="{FF2B5EF4-FFF2-40B4-BE49-F238E27FC236}">
                <a16:creationId xmlns:a16="http://schemas.microsoft.com/office/drawing/2014/main" id="{E123FCD4-4498-B641-A891-D60908EB963F}"/>
              </a:ext>
            </a:extLst>
          </p:cNvPr>
          <p:cNvSpPr txBox="1"/>
          <p:nvPr/>
        </p:nvSpPr>
        <p:spPr>
          <a:xfrm>
            <a:off x="677120" y="3708661"/>
            <a:ext cx="8116747" cy="738664"/>
          </a:xfrm>
          <a:prstGeom prst="rect">
            <a:avLst/>
          </a:prstGeom>
          <a:noFill/>
        </p:spPr>
        <p:txBody>
          <a:bodyPr wrap="square" rtlCol="0">
            <a:spAutoFit/>
          </a:bodyPr>
          <a:lstStyle/>
          <a:p>
            <a:pPr algn="ctr"/>
            <a:r>
              <a:rPr lang="en-US" sz="2100" dirty="0"/>
              <a:t>The lake is where we analyze data from the perspective of transitions and build new projections</a:t>
            </a:r>
          </a:p>
        </p:txBody>
      </p:sp>
      <p:sp>
        <p:nvSpPr>
          <p:cNvPr id="8" name="TextBox 7">
            <a:extLst>
              <a:ext uri="{FF2B5EF4-FFF2-40B4-BE49-F238E27FC236}">
                <a16:creationId xmlns:a16="http://schemas.microsoft.com/office/drawing/2014/main" id="{5FA5298F-AAB2-844B-9761-8479453477F5}"/>
              </a:ext>
            </a:extLst>
          </p:cNvPr>
          <p:cNvSpPr txBox="1"/>
          <p:nvPr/>
        </p:nvSpPr>
        <p:spPr>
          <a:xfrm>
            <a:off x="677120" y="4552165"/>
            <a:ext cx="8116747" cy="415498"/>
          </a:xfrm>
          <a:prstGeom prst="rect">
            <a:avLst/>
          </a:prstGeom>
          <a:noFill/>
        </p:spPr>
        <p:txBody>
          <a:bodyPr wrap="square" rtlCol="0">
            <a:spAutoFit/>
          </a:bodyPr>
          <a:lstStyle/>
          <a:p>
            <a:pPr algn="ctr"/>
            <a:r>
              <a:rPr lang="en-US" sz="2100" dirty="0"/>
              <a:t>Under this model there is no </a:t>
            </a:r>
            <a:r>
              <a:rPr lang="en-US" sz="2100" i="1" dirty="0"/>
              <a:t>requirement</a:t>
            </a:r>
            <a:r>
              <a:rPr lang="en-US" sz="2100" dirty="0"/>
              <a:t> for event sourcing.</a:t>
            </a:r>
          </a:p>
        </p:txBody>
      </p:sp>
    </p:spTree>
    <p:extLst>
      <p:ext uri="{BB962C8B-B14F-4D97-AF65-F5344CB8AC3E}">
        <p14:creationId xmlns:p14="http://schemas.microsoft.com/office/powerpoint/2010/main" val="76378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3.8 cap theorem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63</a:t>
            </a:fld>
            <a:endParaRPr lang="en-US"/>
          </a:p>
        </p:txBody>
      </p:sp>
    </p:spTree>
    <p:extLst>
      <p:ext uri="{BB962C8B-B14F-4D97-AF65-F5344CB8AC3E}">
        <p14:creationId xmlns:p14="http://schemas.microsoft.com/office/powerpoint/2010/main" val="2147097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64</a:t>
            </a:fld>
            <a:endParaRPr lang="en-US"/>
          </a:p>
        </p:txBody>
      </p:sp>
      <p:graphicFrame>
        <p:nvGraphicFramePr>
          <p:cNvPr id="3" name="Chart 2"/>
          <p:cNvGraphicFramePr/>
          <p:nvPr>
            <p:extLst>
              <p:ext uri="{D42A27DB-BD31-4B8C-83A1-F6EECF244321}">
                <p14:modId xmlns:p14="http://schemas.microsoft.com/office/powerpoint/2010/main" val="2143799532"/>
              </p:ext>
            </p:extLst>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173184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65</a:t>
            </a:fld>
            <a:endParaRPr lang="en-US"/>
          </a:p>
        </p:txBody>
      </p:sp>
      <p:graphicFrame>
        <p:nvGraphicFramePr>
          <p:cNvPr id="3" name="Chart 2"/>
          <p:cNvGraphicFramePr/>
          <p:nvPr>
            <p:extLst>
              <p:ext uri="{D42A27DB-BD31-4B8C-83A1-F6EECF244321}">
                <p14:modId xmlns:p14="http://schemas.microsoft.com/office/powerpoint/2010/main" val="1965294646"/>
              </p:ext>
            </p:extLst>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969188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66</a:t>
            </a:fld>
            <a:endParaRPr lang="en-US"/>
          </a:p>
        </p:txBody>
      </p:sp>
      <p:graphicFrame>
        <p:nvGraphicFramePr>
          <p:cNvPr id="3" name="Chart 2"/>
          <p:cNvGraphicFramePr/>
          <p:nvPr>
            <p:extLst>
              <p:ext uri="{D42A27DB-BD31-4B8C-83A1-F6EECF244321}">
                <p14:modId xmlns:p14="http://schemas.microsoft.com/office/powerpoint/2010/main" val="786019958"/>
              </p:ext>
            </p:extLst>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14240622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67</a:t>
            </a:fld>
            <a:endParaRPr lang="en-US"/>
          </a:p>
        </p:txBody>
      </p:sp>
      <p:graphicFrame>
        <p:nvGraphicFramePr>
          <p:cNvPr id="3" name="Chart 2"/>
          <p:cNvGraphicFramePr/>
          <p:nvPr>
            <p:extLst>
              <p:ext uri="{D42A27DB-BD31-4B8C-83A1-F6EECF244321}">
                <p14:modId xmlns:p14="http://schemas.microsoft.com/office/powerpoint/2010/main" val="392777650"/>
              </p:ext>
            </p:extLst>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751700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68</a:t>
            </a:fld>
            <a:endParaRPr lang="en-US"/>
          </a:p>
        </p:txBody>
      </p:sp>
      <p:pic>
        <p:nvPicPr>
          <p:cNvPr id="2050" name="Picture 2" descr="mage result for pace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3331"/>
            <a:ext cx="63150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229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69</a:t>
            </a:fld>
            <a:endParaRPr lang="en-US"/>
          </a:p>
        </p:txBody>
      </p:sp>
      <p:sp>
        <p:nvSpPr>
          <p:cNvPr id="3" name="TextBox 2"/>
          <p:cNvSpPr txBox="1"/>
          <p:nvPr/>
        </p:nvSpPr>
        <p:spPr>
          <a:xfrm>
            <a:off x="438409" y="701457"/>
            <a:ext cx="8392439" cy="1384995"/>
          </a:xfrm>
          <a:prstGeom prst="rect">
            <a:avLst/>
          </a:prstGeom>
          <a:noFill/>
        </p:spPr>
        <p:txBody>
          <a:bodyPr wrap="square" rtlCol="0">
            <a:spAutoFit/>
          </a:bodyPr>
          <a:lstStyle/>
          <a:p>
            <a:pPr algn="ctr"/>
            <a:r>
              <a:rPr lang="en-US" sz="2800" dirty="0"/>
              <a:t>So it would seem that in order to maintain availability we would need to choose to trade either C or A in the event of a network partition</a:t>
            </a:r>
          </a:p>
        </p:txBody>
      </p:sp>
      <p:sp>
        <p:nvSpPr>
          <p:cNvPr id="4" name="TextBox 3"/>
          <p:cNvSpPr txBox="1"/>
          <p:nvPr/>
        </p:nvSpPr>
        <p:spPr>
          <a:xfrm>
            <a:off x="438409" y="2542785"/>
            <a:ext cx="8392439" cy="1803747"/>
          </a:xfrm>
          <a:prstGeom prst="rect">
            <a:avLst/>
          </a:prstGeom>
          <a:noFill/>
        </p:spPr>
        <p:txBody>
          <a:bodyPr wrap="square" rtlCol="0">
            <a:spAutoFit/>
          </a:bodyPr>
          <a:lstStyle/>
          <a:p>
            <a:pPr algn="ctr"/>
            <a:r>
              <a:rPr lang="en-US" sz="2800" dirty="0"/>
              <a:t>Daniel </a:t>
            </a:r>
            <a:r>
              <a:rPr lang="en-US" sz="2800" dirty="0" err="1"/>
              <a:t>Abadi</a:t>
            </a:r>
            <a:r>
              <a:rPr lang="en-US" sz="2800" dirty="0"/>
              <a:t> noted that the issue with this was that a CP system could choose to trade C for A in the event of a partition, but an AP system must always trade C for P, even when there is no partition.</a:t>
            </a:r>
          </a:p>
        </p:txBody>
      </p:sp>
      <p:sp>
        <p:nvSpPr>
          <p:cNvPr id="5" name="TextBox 4"/>
          <p:cNvSpPr txBox="1"/>
          <p:nvPr/>
        </p:nvSpPr>
        <p:spPr>
          <a:xfrm>
            <a:off x="789140" y="4802865"/>
            <a:ext cx="7897660" cy="1384995"/>
          </a:xfrm>
          <a:prstGeom prst="rect">
            <a:avLst/>
          </a:prstGeom>
          <a:noFill/>
        </p:spPr>
        <p:txBody>
          <a:bodyPr wrap="square" rtlCol="0">
            <a:spAutoFit/>
          </a:bodyPr>
          <a:lstStyle/>
          <a:p>
            <a:pPr algn="ctr"/>
            <a:r>
              <a:rPr lang="en-US" sz="2800" dirty="0"/>
              <a:t>To gain AP I have to accept latency (L) especially over a WAN as I have to replicate data asynchronously. If I accept L, I MUST sacrifice C at all times.</a:t>
            </a:r>
          </a:p>
        </p:txBody>
      </p:sp>
    </p:spTree>
    <p:extLst>
      <p:ext uri="{BB962C8B-B14F-4D97-AF65-F5344CB8AC3E}">
        <p14:creationId xmlns:p14="http://schemas.microsoft.com/office/powerpoint/2010/main" val="140576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DIAGRAM: Have a service A that calls B that calls a Db using middleware for decoupled invocation. Next picture queue backs up because we can’t read messages fast enough. Front end experiences a partition as latency increases. Now show a queue between A and B with multiple consumers that can process messages fast enough to keep up.</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546870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2112"/>
            <a:ext cx="8229600" cy="1143000"/>
          </a:xfrm>
        </p:spPr>
        <p:txBody>
          <a:bodyPr/>
          <a:lstStyle/>
          <a:p>
            <a:r>
              <a:rPr lang="en-US" dirty="0"/>
              <a:t>PACELC</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70</a:t>
            </a:fld>
            <a:endParaRPr lang="en-US"/>
          </a:p>
        </p:txBody>
      </p:sp>
      <p:sp>
        <p:nvSpPr>
          <p:cNvPr id="6" name="Rectangle 5"/>
          <p:cNvSpPr/>
          <p:nvPr/>
        </p:nvSpPr>
        <p:spPr>
          <a:xfrm>
            <a:off x="626302" y="1896400"/>
            <a:ext cx="7966554" cy="965123"/>
          </a:xfrm>
          <a:prstGeom prst="rect">
            <a:avLst/>
          </a:prstGeom>
        </p:spPr>
        <p:txBody>
          <a:bodyPr wrap="square">
            <a:spAutoFit/>
          </a:bodyPr>
          <a:lstStyle/>
          <a:p>
            <a:pPr algn="ctr"/>
            <a:r>
              <a:rPr lang="en-US" sz="2800" dirty="0"/>
              <a:t>A trade-off exists between latency and consistency, even in absence of partitions,</a:t>
            </a:r>
          </a:p>
        </p:txBody>
      </p:sp>
      <p:sp>
        <p:nvSpPr>
          <p:cNvPr id="7" name="Rectangle 6"/>
          <p:cNvSpPr/>
          <p:nvPr/>
        </p:nvSpPr>
        <p:spPr>
          <a:xfrm>
            <a:off x="782878" y="3094056"/>
            <a:ext cx="7653402" cy="1815882"/>
          </a:xfrm>
          <a:prstGeom prst="rect">
            <a:avLst/>
          </a:prstGeom>
        </p:spPr>
        <p:txBody>
          <a:bodyPr wrap="square">
            <a:spAutoFit/>
          </a:bodyPr>
          <a:lstStyle/>
          <a:p>
            <a:pPr algn="ctr"/>
            <a:r>
              <a:rPr lang="en-US" sz="2800" dirty="0"/>
              <a:t>A high availability requirement implies that the system must replicate data. As soon as a distributed system replicates data, a tradeoff between consistency (C) and latency (L) arises.</a:t>
            </a:r>
          </a:p>
        </p:txBody>
      </p:sp>
    </p:spTree>
    <p:extLst>
      <p:ext uri="{BB962C8B-B14F-4D97-AF65-F5344CB8AC3E}">
        <p14:creationId xmlns:p14="http://schemas.microsoft.com/office/powerpoint/2010/main" val="56085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9" cy="507831"/>
          </a:xfrm>
          <a:prstGeom prst="rect">
            <a:avLst/>
          </a:prstGeom>
          <a:noFill/>
        </p:spPr>
        <p:txBody>
          <a:bodyPr wrap="square" rtlCol="0">
            <a:spAutoFit/>
          </a:bodyPr>
          <a:lstStyle/>
          <a:p>
            <a:pPr algn="ctr"/>
            <a:r>
              <a:rPr lang="en-US" sz="2700" b="1" dirty="0"/>
              <a:t>  Messaging trades latency for availability</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pic>
        <p:nvPicPr>
          <p:cNvPr id="18" name="Graphic 17" descr="Envelope">
            <a:extLst>
              <a:ext uri="{FF2B5EF4-FFF2-40B4-BE49-F238E27FC236}">
                <a16:creationId xmlns:a16="http://schemas.microsoft.com/office/drawing/2014/main" id="{10CA4B06-58A1-2249-8C2F-273F20732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0397" y="4189747"/>
            <a:ext cx="421275" cy="421275"/>
          </a:xfrm>
          <a:prstGeom prst="rect">
            <a:avLst/>
          </a:prstGeom>
        </p:spPr>
      </p:pic>
      <p:pic>
        <p:nvPicPr>
          <p:cNvPr id="4" name="Graphic 3" descr="Lightning bolt">
            <a:extLst>
              <a:ext uri="{FF2B5EF4-FFF2-40B4-BE49-F238E27FC236}">
                <a16:creationId xmlns:a16="http://schemas.microsoft.com/office/drawing/2014/main" id="{7AE80525-EBEA-7841-8914-F2CC8F3DF3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039214"/>
            <a:ext cx="914400" cy="1846986"/>
          </a:xfrm>
          <a:prstGeom prst="rect">
            <a:avLst/>
          </a:prstGeom>
        </p:spPr>
      </p:pic>
    </p:spTree>
    <p:extLst>
      <p:ext uri="{BB962C8B-B14F-4D97-AF65-F5344CB8AC3E}">
        <p14:creationId xmlns:p14="http://schemas.microsoft.com/office/powerpoint/2010/main" val="10378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312 0.05648 L 0.11337 0.08148 C 0.13628 0.08727 0.171 0.0875 0.20746 0.08287 C 0.2493 0.07754 0.28316 0.06852 0.30677 0.05671 L 0.42031 0.00301 " pathEditMode="relative" rAng="0" ptsTypes="AAAAA">
                                      <p:cBhvr>
                                        <p:cTn id="6" dur="2000" fill="hold"/>
                                        <p:tgtEl>
                                          <p:spTgt spid="18"/>
                                        </p:tgtEl>
                                        <p:attrNameLst>
                                          <p:attrName>ppt_x</p:attrName>
                                          <p:attrName>ppt_y</p:attrName>
                                        </p:attrNameLst>
                                      </p:cBhvr>
                                      <p:rCtr x="20851" y="-1204"/>
                                    </p:animMotion>
                                  </p:childTnLst>
                                  <p:subTnLst>
                                    <p:set>
                                      <p:cBhvr override="childStyle">
                                        <p:cTn dur="1" fill="hold" display="0" masterRel="sameClick" afterEffect="1">
                                          <p:stCondLst>
                                            <p:cond evt="end" delay="0">
                                              <p:tn val="5"/>
                                            </p:cond>
                                          </p:stCondLst>
                                        </p:cTn>
                                        <p:tgtEl>
                                          <p:spTgt spid="1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7" cy="507831"/>
          </a:xfrm>
          <a:prstGeom prst="rect">
            <a:avLst/>
          </a:prstGeom>
          <a:noFill/>
        </p:spPr>
        <p:txBody>
          <a:bodyPr wrap="square" rtlCol="0">
            <a:spAutoFit/>
          </a:bodyPr>
          <a:lstStyle/>
          <a:p>
            <a:pPr algn="ctr"/>
            <a:r>
              <a:rPr lang="en-US" sz="2700" b="1" dirty="0"/>
              <a:t> Messaging has Bulkheads</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cxnSp>
        <p:nvCxnSpPr>
          <p:cNvPr id="5" name="Straight Connector 4">
            <a:extLst>
              <a:ext uri="{FF2B5EF4-FFF2-40B4-BE49-F238E27FC236}">
                <a16:creationId xmlns:a16="http://schemas.microsoft.com/office/drawing/2014/main" id="{35513EDC-3E0A-3E48-A8B8-508F26C8BD54}"/>
              </a:ext>
            </a:extLst>
          </p:cNvPr>
          <p:cNvCxnSpPr/>
          <p:nvPr/>
        </p:nvCxnSpPr>
        <p:spPr>
          <a:xfrm>
            <a:off x="4466897" y="1786759"/>
            <a:ext cx="0" cy="3134615"/>
          </a:xfrm>
          <a:prstGeom prst="line">
            <a:avLst/>
          </a:prstGeom>
          <a:ln w="1778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95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3.9 RabbitMQ and CAP Theorem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73</a:t>
            </a:fld>
            <a:endParaRPr lang="en-US"/>
          </a:p>
        </p:txBody>
      </p:sp>
    </p:spTree>
    <p:extLst>
      <p:ext uri="{BB962C8B-B14F-4D97-AF65-F5344CB8AC3E}">
        <p14:creationId xmlns:p14="http://schemas.microsoft.com/office/powerpoint/2010/main" val="6724775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2"/>
            <a:endCxn id="15" idx="0"/>
          </p:cNvCxnSpPr>
          <p:nvPr/>
        </p:nvCxnSpPr>
        <p:spPr>
          <a:xfrm>
            <a:off x="876822" y="2868460"/>
            <a:ext cx="2755726" cy="334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3" idx="2"/>
            <a:endCxn id="15" idx="1"/>
          </p:cNvCxnSpPr>
          <p:nvPr/>
        </p:nvCxnSpPr>
        <p:spPr>
          <a:xfrm>
            <a:off x="876822" y="2868460"/>
            <a:ext cx="2304789" cy="3487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7" name="Straight Arrow Connector 26"/>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p:cNvCxnSpPr>
          <p:nvPr/>
        </p:nvCxnSpPr>
        <p:spPr>
          <a:xfrm>
            <a:off x="1327759" y="2724411"/>
            <a:ext cx="6400799"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308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5859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876822" y="2868460"/>
            <a:ext cx="2304789" cy="348789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76822" y="2868460"/>
            <a:ext cx="2755726" cy="334384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6311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81761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34284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039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547" y="3123221"/>
            <a:ext cx="4280906" cy="611558"/>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29744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40794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622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727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6954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553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7273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108531" y="324148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0979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4" y="826718"/>
            <a:ext cx="1459283" cy="23799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rect Access Storage 23"/>
          <p:cNvSpPr/>
          <p:nvPr/>
        </p:nvSpPr>
        <p:spPr>
          <a:xfrm>
            <a:off x="580372" y="310126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uble Brace 25"/>
          <p:cNvSpPr/>
          <p:nvPr/>
        </p:nvSpPr>
        <p:spPr>
          <a:xfrm>
            <a:off x="260959" y="273800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13" name="Straight Arrow Connector 12"/>
          <p:cNvCxnSpPr>
            <a:stCxn id="25" idx="1"/>
            <a:endCxn id="24" idx="0"/>
          </p:cNvCxnSpPr>
          <p:nvPr/>
        </p:nvCxnSpPr>
        <p:spPr>
          <a:xfrm flipH="1">
            <a:off x="1031309" y="431286"/>
            <a:ext cx="4137766" cy="266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4" idx="3"/>
            <a:endCxn id="25" idx="1"/>
          </p:cNvCxnSpPr>
          <p:nvPr/>
        </p:nvCxnSpPr>
        <p:spPr>
          <a:xfrm flipV="1">
            <a:off x="1181621" y="431286"/>
            <a:ext cx="3987454"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4070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023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71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023" y="1918278"/>
            <a:ext cx="5429720" cy="3457875"/>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9</a:t>
            </a:fld>
            <a:endParaRPr lang="en-US"/>
          </a:p>
        </p:txBody>
      </p:sp>
    </p:spTree>
    <p:extLst>
      <p:ext uri="{BB962C8B-B14F-4D97-AF65-F5344CB8AC3E}">
        <p14:creationId xmlns:p14="http://schemas.microsoft.com/office/powerpoint/2010/main" val="17074038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776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91</a:t>
            </a:fld>
            <a:endParaRPr lang="en-US"/>
          </a:p>
        </p:txBody>
      </p:sp>
      <p:sp>
        <p:nvSpPr>
          <p:cNvPr id="4" name="TextBox 3"/>
          <p:cNvSpPr txBox="1"/>
          <p:nvPr/>
        </p:nvSpPr>
        <p:spPr>
          <a:xfrm>
            <a:off x="513567" y="2956143"/>
            <a:ext cx="8079288" cy="523220"/>
          </a:xfrm>
          <a:prstGeom prst="rect">
            <a:avLst/>
          </a:prstGeom>
          <a:noFill/>
        </p:spPr>
        <p:txBody>
          <a:bodyPr wrap="square" rtlCol="0">
            <a:spAutoFit/>
          </a:bodyPr>
          <a:lstStyle/>
          <a:p>
            <a:pPr algn="ctr"/>
            <a:r>
              <a:rPr lang="en-US" sz="2800" dirty="0"/>
              <a:t>So which CAP options does an RMQ </a:t>
            </a:r>
            <a:r>
              <a:rPr lang="en-US" sz="2800"/>
              <a:t>cluster support?</a:t>
            </a:r>
          </a:p>
        </p:txBody>
      </p:sp>
    </p:spTree>
    <p:extLst>
      <p:ext uri="{BB962C8B-B14F-4D97-AF65-F5344CB8AC3E}">
        <p14:creationId xmlns:p14="http://schemas.microsoft.com/office/powerpoint/2010/main" val="72499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92</a:t>
            </a:fld>
            <a:endParaRPr lang="en-US"/>
          </a:p>
        </p:txBody>
      </p:sp>
      <p:sp>
        <p:nvSpPr>
          <p:cNvPr id="4" name="TextBox 3"/>
          <p:cNvSpPr txBox="1"/>
          <p:nvPr/>
        </p:nvSpPr>
        <p:spPr>
          <a:xfrm>
            <a:off x="87682" y="1377864"/>
            <a:ext cx="8918531" cy="523220"/>
          </a:xfrm>
          <a:prstGeom prst="rect">
            <a:avLst/>
          </a:prstGeom>
          <a:noFill/>
        </p:spPr>
        <p:txBody>
          <a:bodyPr wrap="square" rtlCol="0">
            <a:spAutoFit/>
          </a:bodyPr>
          <a:lstStyle/>
          <a:p>
            <a:pPr algn="ctr"/>
            <a:r>
              <a:rPr lang="en-US" sz="2800" dirty="0"/>
              <a:t>Pause Minority is Consistency (C) </a:t>
            </a:r>
            <a:r>
              <a:rPr lang="en-US" sz="2800"/>
              <a:t>and Partition Tolerance (P)</a:t>
            </a:r>
          </a:p>
        </p:txBody>
      </p:sp>
      <p:sp>
        <p:nvSpPr>
          <p:cNvPr id="5" name="TextBox 4"/>
          <p:cNvSpPr txBox="1"/>
          <p:nvPr/>
        </p:nvSpPr>
        <p:spPr>
          <a:xfrm>
            <a:off x="1290181" y="2167003"/>
            <a:ext cx="6976997" cy="1015663"/>
          </a:xfrm>
          <a:prstGeom prst="rect">
            <a:avLst/>
          </a:prstGeom>
          <a:noFill/>
        </p:spPr>
        <p:txBody>
          <a:bodyPr wrap="square" rtlCol="0">
            <a:spAutoFit/>
          </a:bodyPr>
          <a:lstStyle/>
          <a:p>
            <a:pPr algn="ctr"/>
            <a:r>
              <a:rPr lang="en-US" sz="2000" dirty="0"/>
              <a:t>In normal operation we sacrifice latency—time taken for a message to propagate to all nodes for consistency—all nodes will have a copy of the message in case of failure.</a:t>
            </a:r>
          </a:p>
        </p:txBody>
      </p:sp>
      <p:sp>
        <p:nvSpPr>
          <p:cNvPr id="6" name="TextBox 5"/>
          <p:cNvSpPr txBox="1"/>
          <p:nvPr/>
        </p:nvSpPr>
        <p:spPr>
          <a:xfrm>
            <a:off x="0" y="3605497"/>
            <a:ext cx="8918531" cy="954107"/>
          </a:xfrm>
          <a:prstGeom prst="rect">
            <a:avLst/>
          </a:prstGeom>
          <a:noFill/>
        </p:spPr>
        <p:txBody>
          <a:bodyPr wrap="square" rtlCol="0">
            <a:spAutoFit/>
          </a:bodyPr>
          <a:lstStyle/>
          <a:p>
            <a:pPr algn="ctr"/>
            <a:r>
              <a:rPr lang="en-US" sz="2800" dirty="0"/>
              <a:t>Non-durable non-mirrored queues are Availability (A) and Partition Tolerance (P)</a:t>
            </a:r>
          </a:p>
        </p:txBody>
      </p:sp>
      <p:sp>
        <p:nvSpPr>
          <p:cNvPr id="7" name="TextBox 6"/>
          <p:cNvSpPr txBox="1"/>
          <p:nvPr/>
        </p:nvSpPr>
        <p:spPr>
          <a:xfrm>
            <a:off x="1179534" y="4887079"/>
            <a:ext cx="6976997" cy="1323439"/>
          </a:xfrm>
          <a:prstGeom prst="rect">
            <a:avLst/>
          </a:prstGeom>
          <a:noFill/>
        </p:spPr>
        <p:txBody>
          <a:bodyPr wrap="square" rtlCol="0">
            <a:spAutoFit/>
          </a:bodyPr>
          <a:lstStyle/>
          <a:p>
            <a:pPr algn="ctr"/>
            <a:r>
              <a:rPr lang="en-US" sz="2000" dirty="0"/>
              <a:t>In normal operation we do sacrifice consistency—there are no copies—for improved latency as we do not have to copy the data to the same number of nodes.</a:t>
            </a:r>
          </a:p>
          <a:p>
            <a:pPr algn="ctr"/>
            <a:r>
              <a:rPr lang="en-US" sz="2000" dirty="0"/>
              <a:t>But a message queue tends to always sacrifice L for A</a:t>
            </a:r>
          </a:p>
        </p:txBody>
      </p:sp>
    </p:spTree>
    <p:extLst>
      <p:ext uri="{BB962C8B-B14F-4D97-AF65-F5344CB8AC3E}">
        <p14:creationId xmlns:p14="http://schemas.microsoft.com/office/powerpoint/2010/main" val="153711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93</a:t>
            </a:fld>
            <a:endParaRPr lang="en-US"/>
          </a:p>
        </p:txBody>
      </p:sp>
      <p:sp>
        <p:nvSpPr>
          <p:cNvPr id="4" name="Oval 3"/>
          <p:cNvSpPr/>
          <p:nvPr/>
        </p:nvSpPr>
        <p:spPr>
          <a:xfrm>
            <a:off x="1340285"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 </a:t>
            </a:r>
          </a:p>
          <a:p>
            <a:pPr algn="ctr"/>
            <a:r>
              <a:rPr lang="en-US" sz="2400" dirty="0">
                <a:solidFill>
                  <a:schemeClr val="tx1"/>
                </a:solidFill>
              </a:rPr>
              <a:t>Broker</a:t>
            </a:r>
          </a:p>
        </p:txBody>
      </p:sp>
      <p:sp>
        <p:nvSpPr>
          <p:cNvPr id="5" name="Oval 4"/>
          <p:cNvSpPr/>
          <p:nvPr/>
        </p:nvSpPr>
        <p:spPr>
          <a:xfrm>
            <a:off x="5386192"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a:t>
            </a:r>
          </a:p>
          <a:p>
            <a:pPr algn="ctr"/>
            <a:r>
              <a:rPr lang="en-US" sz="2400" dirty="0">
                <a:solidFill>
                  <a:schemeClr val="tx1"/>
                </a:solidFill>
              </a:rPr>
              <a:t>Broker</a:t>
            </a:r>
          </a:p>
        </p:txBody>
      </p:sp>
      <p:sp>
        <p:nvSpPr>
          <p:cNvPr id="6" name="Direct Access Storage 5"/>
          <p:cNvSpPr/>
          <p:nvPr/>
        </p:nvSpPr>
        <p:spPr>
          <a:xfrm>
            <a:off x="3400817" y="3318787"/>
            <a:ext cx="1684750" cy="31376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uble Brace 6"/>
          <p:cNvSpPr/>
          <p:nvPr/>
        </p:nvSpPr>
        <p:spPr>
          <a:xfrm>
            <a:off x="3400817" y="2955533"/>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AMQP 0-9-1</a:t>
            </a:r>
          </a:p>
        </p:txBody>
      </p:sp>
      <p:sp>
        <p:nvSpPr>
          <p:cNvPr id="10" name="TextBox 9"/>
          <p:cNvSpPr txBox="1"/>
          <p:nvPr/>
        </p:nvSpPr>
        <p:spPr>
          <a:xfrm>
            <a:off x="6413326" y="4334868"/>
            <a:ext cx="2189967" cy="707886"/>
          </a:xfrm>
          <a:prstGeom prst="rect">
            <a:avLst/>
          </a:prstGeom>
          <a:noFill/>
        </p:spPr>
        <p:txBody>
          <a:bodyPr wrap="square" rtlCol="0">
            <a:spAutoFit/>
          </a:bodyPr>
          <a:lstStyle/>
          <a:p>
            <a:pPr algn="ctr"/>
            <a:r>
              <a:rPr lang="en-US" sz="2000" b="1" dirty="0"/>
              <a:t>RMQ</a:t>
            </a:r>
          </a:p>
          <a:p>
            <a:pPr algn="ctr"/>
            <a:r>
              <a:rPr lang="en-US" sz="2000" b="1" dirty="0"/>
              <a:t>Federation/Shovel</a:t>
            </a:r>
          </a:p>
        </p:txBody>
      </p:sp>
      <p:sp>
        <p:nvSpPr>
          <p:cNvPr id="12" name="Double Brace 11"/>
          <p:cNvSpPr/>
          <p:nvPr/>
        </p:nvSpPr>
        <p:spPr>
          <a:xfrm>
            <a:off x="1340285" y="2093325"/>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Upstream</a:t>
            </a:r>
          </a:p>
        </p:txBody>
      </p:sp>
      <p:sp>
        <p:nvSpPr>
          <p:cNvPr id="13" name="Double Brace 12"/>
          <p:cNvSpPr/>
          <p:nvPr/>
        </p:nvSpPr>
        <p:spPr>
          <a:xfrm>
            <a:off x="5804770" y="2102900"/>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Downstream</a:t>
            </a:r>
          </a:p>
        </p:txBody>
      </p:sp>
    </p:spTree>
    <p:extLst>
      <p:ext uri="{BB962C8B-B14F-4D97-AF65-F5344CB8AC3E}">
        <p14:creationId xmlns:p14="http://schemas.microsoft.com/office/powerpoint/2010/main" val="16012754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spTree>
    <p:extLst>
      <p:ext uri="{BB962C8B-B14F-4D97-AF65-F5344CB8AC3E}">
        <p14:creationId xmlns:p14="http://schemas.microsoft.com/office/powerpoint/2010/main" val="12265813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.NET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95</a:t>
            </a:fld>
            <a:endParaRPr lang="en-US"/>
          </a:p>
        </p:txBody>
      </p:sp>
    </p:spTree>
    <p:extLst>
      <p:ext uri="{BB962C8B-B14F-4D97-AF65-F5344CB8AC3E}">
        <p14:creationId xmlns:p14="http://schemas.microsoft.com/office/powerpoint/2010/main" val="13022339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3917472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159000"/>
            <a:ext cx="2336800" cy="2540000"/>
          </a:xfrm>
          <a:prstGeom prst="rect">
            <a:avLst/>
          </a:prstGeom>
        </p:spPr>
      </p:pic>
    </p:spTree>
    <p:extLst>
      <p:ext uri="{BB962C8B-B14F-4D97-AF65-F5344CB8AC3E}">
        <p14:creationId xmlns:p14="http://schemas.microsoft.com/office/powerpoint/2010/main" val="16913777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98</a:t>
            </a:fld>
            <a:endParaRPr lang="en-US"/>
          </a:p>
        </p:txBody>
      </p:sp>
      <p:pic>
        <p:nvPicPr>
          <p:cNvPr id="3074" name="Picture 2" descr="mage result for nservicebu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8" y="1678487"/>
            <a:ext cx="84010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505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Python Framework</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99</a:t>
            </a:fld>
            <a:endParaRPr lang="en-US"/>
          </a:p>
        </p:txBody>
      </p:sp>
    </p:spTree>
    <p:extLst>
      <p:ext uri="{BB962C8B-B14F-4D97-AF65-F5344CB8AC3E}">
        <p14:creationId xmlns:p14="http://schemas.microsoft.com/office/powerpoint/2010/main" val="1146660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12119</TotalTime>
  <Words>10859</Words>
  <Application>Microsoft Macintosh PowerPoint</Application>
  <PresentationFormat>On-screen Show (4:3)</PresentationFormat>
  <Paragraphs>1175</Paragraphs>
  <Slides>112</Slides>
  <Notes>59</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112</vt:i4>
      </vt:variant>
    </vt:vector>
  </HeadingPairs>
  <TitlesOfParts>
    <vt:vector size="115" baseType="lpstr">
      <vt:lpstr>Arial</vt:lpstr>
      <vt:lpstr>Calibri</vt:lpstr>
      <vt:lpstr>Office Theme</vt:lpstr>
      <vt:lpstr>Practical Messaging</vt:lpstr>
      <vt:lpstr>Who are you?</vt:lpstr>
      <vt:lpstr>Day Two Agenda</vt:lpstr>
      <vt:lpstr>PowerPoint Presentation</vt:lpstr>
      <vt:lpstr>2.4 SCALING OUT</vt:lpstr>
      <vt:lpstr>Competing Consumers</vt:lpstr>
      <vt:lpstr>PowerPoint Presentation</vt:lpstr>
      <vt:lpstr>PowerPoint Presentation</vt:lpstr>
      <vt:lpstr>PowerPoint Presentation</vt:lpstr>
      <vt:lpstr>PowerPoint Presentation</vt:lpstr>
      <vt:lpstr>Competing Consumers</vt:lpstr>
      <vt:lpstr>PowerPoint Presentation</vt:lpstr>
      <vt:lpstr>2.5 Pipes and Filters Architectures</vt:lpstr>
      <vt:lpstr>Pipes and Filters</vt:lpstr>
      <vt:lpstr>2.6 Routers</vt:lpstr>
      <vt:lpstr>Content Based Router</vt:lpstr>
      <vt:lpstr>Dynamic Router</vt:lpstr>
      <vt:lpstr>Splitter</vt:lpstr>
      <vt:lpstr>Aggregator</vt:lpstr>
      <vt:lpstr>Resequencer</vt:lpstr>
      <vt:lpstr>Recipient List</vt:lpstr>
      <vt:lpstr>2.8 Transformation</vt:lpstr>
      <vt:lpstr>Message Translator</vt:lpstr>
      <vt:lpstr>Content Enricher</vt:lpstr>
      <vt:lpstr>2.9 Management</vt:lpstr>
      <vt:lpstr>Control Bus</vt:lpstr>
      <vt:lpstr>3. reliability </vt:lpstr>
      <vt:lpstr>3.1 Compensation</vt:lpstr>
      <vt:lpstr>PowerPoint Presentation</vt:lpstr>
      <vt:lpstr>PowerPoint Presentation</vt:lpstr>
      <vt:lpstr>PowerPoint Presentation</vt:lpstr>
      <vt:lpstr>PowerPoint Presentation</vt:lpstr>
      <vt:lpstr>PowerPoint Presentation</vt:lpstr>
      <vt:lpstr>PowerPoint Presentation</vt:lpstr>
      <vt:lpstr>3.2 guaranteed delivery</vt:lpstr>
      <vt:lpstr>PowerPoint Presentation</vt:lpstr>
      <vt:lpstr>3.3 At least once, Exactly once</vt:lpstr>
      <vt:lpstr>PowerPoint Presentation</vt:lpstr>
      <vt:lpstr>PowerPoint Presentation</vt:lpstr>
      <vt:lpstr>PowerPoint Presentation</vt:lpstr>
      <vt:lpstr>3.4 Correctness</vt:lpstr>
      <vt:lpstr>Outbox Pattern</vt:lpstr>
      <vt:lpstr>Log Tailing</vt:lpstr>
      <vt:lpstr>State Change Capture</vt:lpstr>
      <vt:lpstr>3.5 Reference Data</vt:lpstr>
      <vt:lpstr>PowerPoint Presentation</vt:lpstr>
      <vt:lpstr>PowerPoint Presentation</vt:lpstr>
      <vt:lpstr>PowerPoint Presentation</vt:lpstr>
      <vt:lpstr>PowerPoint Presentation</vt:lpstr>
      <vt:lpstr>PowerPoint Presentation</vt:lpstr>
      <vt:lpstr>PowerPoint Presentation</vt:lpstr>
      <vt:lpstr>3.6 Versioning</vt:lpstr>
      <vt:lpstr>PowerPoint Presentation</vt:lpstr>
      <vt:lpstr>PowerPoint Presentation</vt:lpstr>
      <vt:lpstr>PowerPoint Presentation</vt:lpstr>
      <vt:lpstr>PowerPoint Presentation</vt:lpstr>
      <vt:lpstr>PowerPoint Presentation</vt:lpstr>
      <vt:lpstr>3.7 Message LOGs and Shared Queues </vt:lpstr>
      <vt:lpstr>PowerPoint Presentation</vt:lpstr>
      <vt:lpstr>PowerPoint Presentation</vt:lpstr>
      <vt:lpstr>PowerPoint Presentation</vt:lpstr>
      <vt:lpstr>PowerPoint Presentation</vt:lpstr>
      <vt:lpstr>3.8 cap theorem</vt:lpstr>
      <vt:lpstr>PowerPoint Presentation</vt:lpstr>
      <vt:lpstr>PowerPoint Presentation</vt:lpstr>
      <vt:lpstr>PowerPoint Presentation</vt:lpstr>
      <vt:lpstr>PowerPoint Presentation</vt:lpstr>
      <vt:lpstr>PowerPoint Presentation</vt:lpstr>
      <vt:lpstr>PowerPoint Presentation</vt:lpstr>
      <vt:lpstr>PACELC</vt:lpstr>
      <vt:lpstr>PowerPoint Presentation</vt:lpstr>
      <vt:lpstr>PowerPoint Presentation</vt:lpstr>
      <vt:lpstr>3.9 RabbitMQ and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Frameworks</vt:lpstr>
      <vt:lpstr>4.1 .NET Frameworks</vt:lpstr>
      <vt:lpstr>PowerPoint Presentation</vt:lpstr>
      <vt:lpstr>PowerPoint Presentation</vt:lpstr>
      <vt:lpstr>PowerPoint Presentation</vt:lpstr>
      <vt:lpstr>4.2 Python Framework</vt:lpstr>
      <vt:lpstr>PowerPoint Presentation</vt:lpstr>
      <vt:lpstr>PowerPoint Presentation</vt:lpstr>
      <vt:lpstr>PowerPoint Presentation</vt:lpstr>
      <vt:lpstr>5. Message oriented middleware</vt:lpstr>
      <vt:lpstr>PowerPoint Presentation</vt:lpstr>
      <vt:lpstr>PowerPoint Presentation</vt:lpstr>
      <vt:lpstr>PowerPoint Presentation</vt:lpstr>
      <vt:lpstr>PowerPoint Presentation</vt:lpstr>
      <vt:lpstr>PowerPoint Presentation</vt:lpstr>
      <vt:lpstr>PowerPoint Presentation</vt:lpstr>
      <vt:lpstr>Next Steps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390</cp:revision>
  <dcterms:created xsi:type="dcterms:W3CDTF">2012-05-22T19:34:54Z</dcterms:created>
  <dcterms:modified xsi:type="dcterms:W3CDTF">2019-04-20T04:56:23Z</dcterms:modified>
</cp:coreProperties>
</file>