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5"/>
  </p:notesMasterIdLst>
  <p:sldIdLst>
    <p:sldId id="256" r:id="rId2"/>
    <p:sldId id="566" r:id="rId3"/>
    <p:sldId id="422" r:id="rId4"/>
    <p:sldId id="633" r:id="rId5"/>
    <p:sldId id="567" r:id="rId6"/>
    <p:sldId id="615" r:id="rId7"/>
    <p:sldId id="616" r:id="rId8"/>
    <p:sldId id="568" r:id="rId9"/>
    <p:sldId id="625" r:id="rId10"/>
    <p:sldId id="623" r:id="rId11"/>
    <p:sldId id="628" r:id="rId12"/>
    <p:sldId id="602" r:id="rId13"/>
    <p:sldId id="624" r:id="rId14"/>
    <p:sldId id="607" r:id="rId15"/>
    <p:sldId id="608" r:id="rId16"/>
    <p:sldId id="610" r:id="rId17"/>
    <p:sldId id="647" r:id="rId18"/>
    <p:sldId id="634" r:id="rId19"/>
    <p:sldId id="613" r:id="rId20"/>
    <p:sldId id="614" r:id="rId21"/>
    <p:sldId id="619" r:id="rId22"/>
    <p:sldId id="626" r:id="rId23"/>
    <p:sldId id="635" r:id="rId24"/>
    <p:sldId id="636" r:id="rId25"/>
    <p:sldId id="637" r:id="rId26"/>
    <p:sldId id="638" r:id="rId27"/>
    <p:sldId id="645" r:id="rId28"/>
    <p:sldId id="641" r:id="rId29"/>
    <p:sldId id="642" r:id="rId30"/>
    <p:sldId id="542" r:id="rId31"/>
    <p:sldId id="609" r:id="rId32"/>
    <p:sldId id="611" r:id="rId33"/>
    <p:sldId id="277" r:id="rId34"/>
    <p:sldId id="646" r:id="rId35"/>
    <p:sldId id="649" r:id="rId36"/>
    <p:sldId id="648" r:id="rId37"/>
    <p:sldId id="627" r:id="rId38"/>
    <p:sldId id="620" r:id="rId39"/>
    <p:sldId id="630" r:id="rId40"/>
    <p:sldId id="631" r:id="rId41"/>
    <p:sldId id="621" r:id="rId42"/>
    <p:sldId id="650" r:id="rId43"/>
    <p:sldId id="622" r:id="rId4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5018"/>
    <p:restoredTop sz="94257"/>
  </p:normalViewPr>
  <p:slideViewPr>
    <p:cSldViewPr snapToGrid="0">
      <p:cViewPr varScale="1">
        <p:scale>
          <a:sx n="130" d="100"/>
          <a:sy n="130" d="100"/>
        </p:scale>
        <p:origin x="200" y="5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407098A-0257-6240-B5D8-05FF3F50C09A}" type="datetimeFigureOut">
              <a:rPr lang="en-US" smtClean="0"/>
              <a:t>11/7/22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D52AF0-BD23-9043-8977-BE46A6FAABE3}" type="slidenum">
              <a:rPr lang="en-US" smtClean="0"/>
              <a:t>‹#›</a:t>
            </a:fld>
            <a:endParaRPr lang="en-US"/>
          </a:p>
        </p:txBody>
      </p:sp>
    </p:spTree>
    <p:extLst>
      <p:ext uri="{BB962C8B-B14F-4D97-AF65-F5344CB8AC3E}">
        <p14:creationId xmlns:p14="http://schemas.microsoft.com/office/powerpoint/2010/main" val="227675057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t>
            </a:r>
          </a:p>
        </p:txBody>
      </p:sp>
      <p:sp>
        <p:nvSpPr>
          <p:cNvPr id="4" name="Slide Number Placeholder 3"/>
          <p:cNvSpPr>
            <a:spLocks noGrp="1"/>
          </p:cNvSpPr>
          <p:nvPr>
            <p:ph type="sldNum" sz="quarter" idx="5"/>
          </p:nvPr>
        </p:nvSpPr>
        <p:spPr/>
        <p:txBody>
          <a:bodyPr/>
          <a:lstStyle/>
          <a:p>
            <a:fld id="{8D454BB1-5AB5-DF45-A819-95464E74CBE3}" type="slidenum">
              <a:rPr lang="en-US" smtClean="0"/>
              <a:t>2</a:t>
            </a:fld>
            <a:endParaRPr lang="en-US"/>
          </a:p>
        </p:txBody>
      </p:sp>
    </p:spTree>
    <p:extLst>
      <p:ext uri="{BB962C8B-B14F-4D97-AF65-F5344CB8AC3E}">
        <p14:creationId xmlns:p14="http://schemas.microsoft.com/office/powerpoint/2010/main" val="19849341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D52AF0-BD23-9043-8977-BE46A6FAABE3}" type="slidenum">
              <a:rPr lang="en-US" smtClean="0"/>
              <a:t>12</a:t>
            </a:fld>
            <a:endParaRPr lang="en-US"/>
          </a:p>
        </p:txBody>
      </p:sp>
    </p:spTree>
    <p:extLst>
      <p:ext uri="{BB962C8B-B14F-4D97-AF65-F5344CB8AC3E}">
        <p14:creationId xmlns:p14="http://schemas.microsoft.com/office/powerpoint/2010/main" val="241456382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FD52AF0-BD23-9043-8977-BE46A6FAABE3}" type="slidenum">
              <a:rPr lang="en-US" smtClean="0"/>
              <a:t>21</a:t>
            </a:fld>
            <a:endParaRPr lang="en-US"/>
          </a:p>
        </p:txBody>
      </p:sp>
    </p:spTree>
    <p:extLst>
      <p:ext uri="{BB962C8B-B14F-4D97-AF65-F5344CB8AC3E}">
        <p14:creationId xmlns:p14="http://schemas.microsoft.com/office/powerpoint/2010/main" val="293664358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5702F1-E670-9244-8EDC-9C17B3FACD05}" type="slidenum">
              <a:rPr lang="en-US" smtClean="0"/>
              <a:t>29</a:t>
            </a:fld>
            <a:endParaRPr lang="en-US"/>
          </a:p>
        </p:txBody>
      </p:sp>
    </p:spTree>
    <p:extLst>
      <p:ext uri="{BB962C8B-B14F-4D97-AF65-F5344CB8AC3E}">
        <p14:creationId xmlns:p14="http://schemas.microsoft.com/office/powerpoint/2010/main" val="3202966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gf491a6b27e_0_139:notes"/>
          <p:cNvSpPr txBox="1">
            <a:spLocks noGrp="1"/>
          </p:cNvSpPr>
          <p:nvPr>
            <p:ph type="body" idx="1"/>
          </p:nvPr>
        </p:nvSpPr>
        <p:spPr>
          <a:xfrm>
            <a:off x="685800" y="4400550"/>
            <a:ext cx="5486400" cy="36006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35" name="Google Shape;335;gf491a6b27e_0_139:notes"/>
          <p:cNvSpPr>
            <a:spLocks noGrp="1" noRot="1" noChangeAspect="1"/>
          </p:cNvSpPr>
          <p:nvPr>
            <p:ph type="sldImg" idx="2"/>
          </p:nvPr>
        </p:nvSpPr>
        <p:spPr>
          <a:xfrm>
            <a:off x="1371600" y="1143000"/>
            <a:ext cx="4114800" cy="30861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C13B09-238C-544E-C7BD-62B5F7DA6BB6}"/>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54B82DFA-C904-9A56-DBFF-AE3BD31A2AF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CD8CBEBC-7132-2354-4352-C302805B5DFF}"/>
              </a:ext>
            </a:extLst>
          </p:cNvPr>
          <p:cNvSpPr>
            <a:spLocks noGrp="1"/>
          </p:cNvSpPr>
          <p:nvPr>
            <p:ph type="dt" sz="half" idx="10"/>
          </p:nvPr>
        </p:nvSpPr>
        <p:spPr/>
        <p:txBody>
          <a:bodyPr/>
          <a:lstStyle/>
          <a:p>
            <a:fld id="{1B7F1FB4-E96B-6A45-A25B-ADF006E0045E}" type="datetimeFigureOut">
              <a:rPr lang="en-US" smtClean="0"/>
              <a:t>11/7/22</a:t>
            </a:fld>
            <a:endParaRPr lang="en-US"/>
          </a:p>
        </p:txBody>
      </p:sp>
      <p:sp>
        <p:nvSpPr>
          <p:cNvPr id="5" name="Footer Placeholder 4">
            <a:extLst>
              <a:ext uri="{FF2B5EF4-FFF2-40B4-BE49-F238E27FC236}">
                <a16:creationId xmlns:a16="http://schemas.microsoft.com/office/drawing/2014/main" id="{9F2326FD-E6EB-BA1E-2EF4-B9FEA508799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07BEC5-04F4-AA29-9E9C-F0969BF53A9D}"/>
              </a:ext>
            </a:extLst>
          </p:cNvPr>
          <p:cNvSpPr>
            <a:spLocks noGrp="1"/>
          </p:cNvSpPr>
          <p:nvPr>
            <p:ph type="sldNum" sz="quarter" idx="12"/>
          </p:nvPr>
        </p:nvSpPr>
        <p:spPr/>
        <p:txBody>
          <a:bodyPr/>
          <a:lstStyle/>
          <a:p>
            <a:fld id="{61B85D3C-7C35-9144-9D0B-BB35AA53DDEE}" type="slidenum">
              <a:rPr lang="en-US" smtClean="0"/>
              <a:t>‹#›</a:t>
            </a:fld>
            <a:endParaRPr lang="en-US"/>
          </a:p>
        </p:txBody>
      </p:sp>
    </p:spTree>
    <p:extLst>
      <p:ext uri="{BB962C8B-B14F-4D97-AF65-F5344CB8AC3E}">
        <p14:creationId xmlns:p14="http://schemas.microsoft.com/office/powerpoint/2010/main" val="1453911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B0241-6463-E0F6-52AA-89F5D9573574}"/>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DD37895F-E879-6EE3-7783-10ABF40E4626}"/>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56A4F81-C17D-73C4-C71E-B28CF59B02DA}"/>
              </a:ext>
            </a:extLst>
          </p:cNvPr>
          <p:cNvSpPr>
            <a:spLocks noGrp="1"/>
          </p:cNvSpPr>
          <p:nvPr>
            <p:ph type="dt" sz="half" idx="10"/>
          </p:nvPr>
        </p:nvSpPr>
        <p:spPr/>
        <p:txBody>
          <a:bodyPr/>
          <a:lstStyle/>
          <a:p>
            <a:fld id="{1B7F1FB4-E96B-6A45-A25B-ADF006E0045E}" type="datetimeFigureOut">
              <a:rPr lang="en-US" smtClean="0"/>
              <a:t>11/7/22</a:t>
            </a:fld>
            <a:endParaRPr lang="en-US"/>
          </a:p>
        </p:txBody>
      </p:sp>
      <p:sp>
        <p:nvSpPr>
          <p:cNvPr id="5" name="Footer Placeholder 4">
            <a:extLst>
              <a:ext uri="{FF2B5EF4-FFF2-40B4-BE49-F238E27FC236}">
                <a16:creationId xmlns:a16="http://schemas.microsoft.com/office/drawing/2014/main" id="{84DE197E-F318-945B-00A6-1282187C92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D54359-5F59-3253-9E74-723B07C20C07}"/>
              </a:ext>
            </a:extLst>
          </p:cNvPr>
          <p:cNvSpPr>
            <a:spLocks noGrp="1"/>
          </p:cNvSpPr>
          <p:nvPr>
            <p:ph type="sldNum" sz="quarter" idx="12"/>
          </p:nvPr>
        </p:nvSpPr>
        <p:spPr/>
        <p:txBody>
          <a:bodyPr/>
          <a:lstStyle/>
          <a:p>
            <a:fld id="{61B85D3C-7C35-9144-9D0B-BB35AA53DDEE}" type="slidenum">
              <a:rPr lang="en-US" smtClean="0"/>
              <a:t>‹#›</a:t>
            </a:fld>
            <a:endParaRPr lang="en-US"/>
          </a:p>
        </p:txBody>
      </p:sp>
    </p:spTree>
    <p:extLst>
      <p:ext uri="{BB962C8B-B14F-4D97-AF65-F5344CB8AC3E}">
        <p14:creationId xmlns:p14="http://schemas.microsoft.com/office/powerpoint/2010/main" val="35319687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1624DD-D0C6-B080-CCE5-79F2C6E4E054}"/>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5BE70F0-DDAC-C775-E58F-B08197F28AC3}"/>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765957EF-D15A-D17B-52A6-EBEAEE000B37}"/>
              </a:ext>
            </a:extLst>
          </p:cNvPr>
          <p:cNvSpPr>
            <a:spLocks noGrp="1"/>
          </p:cNvSpPr>
          <p:nvPr>
            <p:ph type="dt" sz="half" idx="10"/>
          </p:nvPr>
        </p:nvSpPr>
        <p:spPr/>
        <p:txBody>
          <a:bodyPr/>
          <a:lstStyle/>
          <a:p>
            <a:fld id="{1B7F1FB4-E96B-6A45-A25B-ADF006E0045E}" type="datetimeFigureOut">
              <a:rPr lang="en-US" smtClean="0"/>
              <a:t>11/7/22</a:t>
            </a:fld>
            <a:endParaRPr lang="en-US"/>
          </a:p>
        </p:txBody>
      </p:sp>
      <p:sp>
        <p:nvSpPr>
          <p:cNvPr id="5" name="Footer Placeholder 4">
            <a:extLst>
              <a:ext uri="{FF2B5EF4-FFF2-40B4-BE49-F238E27FC236}">
                <a16:creationId xmlns:a16="http://schemas.microsoft.com/office/drawing/2014/main" id="{7897C018-7AA1-5835-E3B4-94FA74FF46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3871E82-9AB3-62ED-6AB3-D05B2B2B5251}"/>
              </a:ext>
            </a:extLst>
          </p:cNvPr>
          <p:cNvSpPr>
            <a:spLocks noGrp="1"/>
          </p:cNvSpPr>
          <p:nvPr>
            <p:ph type="sldNum" sz="quarter" idx="12"/>
          </p:nvPr>
        </p:nvSpPr>
        <p:spPr/>
        <p:txBody>
          <a:bodyPr/>
          <a:lstStyle/>
          <a:p>
            <a:fld id="{61B85D3C-7C35-9144-9D0B-BB35AA53DDEE}" type="slidenum">
              <a:rPr lang="en-US" smtClean="0"/>
              <a:t>‹#›</a:t>
            </a:fld>
            <a:endParaRPr lang="en-US"/>
          </a:p>
        </p:txBody>
      </p:sp>
    </p:spTree>
    <p:extLst>
      <p:ext uri="{BB962C8B-B14F-4D97-AF65-F5344CB8AC3E}">
        <p14:creationId xmlns:p14="http://schemas.microsoft.com/office/powerpoint/2010/main" val="273886402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A516B0-4B76-9E88-4605-6F2495EFB580}"/>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DE60026-D378-8165-8DB3-C2DDD3ED21C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680B1D96-408B-8A59-0ED0-6FB7F222F27A}"/>
              </a:ext>
            </a:extLst>
          </p:cNvPr>
          <p:cNvSpPr>
            <a:spLocks noGrp="1"/>
          </p:cNvSpPr>
          <p:nvPr>
            <p:ph type="dt" sz="half" idx="10"/>
          </p:nvPr>
        </p:nvSpPr>
        <p:spPr/>
        <p:txBody>
          <a:bodyPr/>
          <a:lstStyle/>
          <a:p>
            <a:fld id="{1B7F1FB4-E96B-6A45-A25B-ADF006E0045E}" type="datetimeFigureOut">
              <a:rPr lang="en-US" smtClean="0"/>
              <a:t>11/7/22</a:t>
            </a:fld>
            <a:endParaRPr lang="en-US"/>
          </a:p>
        </p:txBody>
      </p:sp>
      <p:sp>
        <p:nvSpPr>
          <p:cNvPr id="5" name="Footer Placeholder 4">
            <a:extLst>
              <a:ext uri="{FF2B5EF4-FFF2-40B4-BE49-F238E27FC236}">
                <a16:creationId xmlns:a16="http://schemas.microsoft.com/office/drawing/2014/main" id="{61139DED-0468-1E92-1421-47C7A3E55BD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AB1B062-7E71-E281-69A5-CEFB770D4808}"/>
              </a:ext>
            </a:extLst>
          </p:cNvPr>
          <p:cNvSpPr>
            <a:spLocks noGrp="1"/>
          </p:cNvSpPr>
          <p:nvPr>
            <p:ph type="sldNum" sz="quarter" idx="12"/>
          </p:nvPr>
        </p:nvSpPr>
        <p:spPr/>
        <p:txBody>
          <a:bodyPr/>
          <a:lstStyle/>
          <a:p>
            <a:fld id="{61B85D3C-7C35-9144-9D0B-BB35AA53DDEE}" type="slidenum">
              <a:rPr lang="en-US" smtClean="0"/>
              <a:t>‹#›</a:t>
            </a:fld>
            <a:endParaRPr lang="en-US"/>
          </a:p>
        </p:txBody>
      </p:sp>
    </p:spTree>
    <p:extLst>
      <p:ext uri="{BB962C8B-B14F-4D97-AF65-F5344CB8AC3E}">
        <p14:creationId xmlns:p14="http://schemas.microsoft.com/office/powerpoint/2010/main" val="24641630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E14539-20B7-CA0E-66D4-92099F5DEC23}"/>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62FE0EFE-3850-9436-A927-798A09DEB63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110CA1CD-AC3F-3B8D-62C0-0E4A7777241B}"/>
              </a:ext>
            </a:extLst>
          </p:cNvPr>
          <p:cNvSpPr>
            <a:spLocks noGrp="1"/>
          </p:cNvSpPr>
          <p:nvPr>
            <p:ph type="dt" sz="half" idx="10"/>
          </p:nvPr>
        </p:nvSpPr>
        <p:spPr/>
        <p:txBody>
          <a:bodyPr/>
          <a:lstStyle/>
          <a:p>
            <a:fld id="{1B7F1FB4-E96B-6A45-A25B-ADF006E0045E}" type="datetimeFigureOut">
              <a:rPr lang="en-US" smtClean="0"/>
              <a:t>11/7/22</a:t>
            </a:fld>
            <a:endParaRPr lang="en-US"/>
          </a:p>
        </p:txBody>
      </p:sp>
      <p:sp>
        <p:nvSpPr>
          <p:cNvPr id="5" name="Footer Placeholder 4">
            <a:extLst>
              <a:ext uri="{FF2B5EF4-FFF2-40B4-BE49-F238E27FC236}">
                <a16:creationId xmlns:a16="http://schemas.microsoft.com/office/drawing/2014/main" id="{A4F97244-E966-194B-1FA9-43C88C1A98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02E1FCF-5BBF-E991-C3CA-6570D58D95EC}"/>
              </a:ext>
            </a:extLst>
          </p:cNvPr>
          <p:cNvSpPr>
            <a:spLocks noGrp="1"/>
          </p:cNvSpPr>
          <p:nvPr>
            <p:ph type="sldNum" sz="quarter" idx="12"/>
          </p:nvPr>
        </p:nvSpPr>
        <p:spPr/>
        <p:txBody>
          <a:bodyPr/>
          <a:lstStyle/>
          <a:p>
            <a:fld id="{61B85D3C-7C35-9144-9D0B-BB35AA53DDEE}" type="slidenum">
              <a:rPr lang="en-US" smtClean="0"/>
              <a:t>‹#›</a:t>
            </a:fld>
            <a:endParaRPr lang="en-US"/>
          </a:p>
        </p:txBody>
      </p:sp>
    </p:spTree>
    <p:extLst>
      <p:ext uri="{BB962C8B-B14F-4D97-AF65-F5344CB8AC3E}">
        <p14:creationId xmlns:p14="http://schemas.microsoft.com/office/powerpoint/2010/main" val="948739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C92F3F-2731-5C27-5F7A-4BCE59710C12}"/>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6AA140DC-7454-114F-3DF7-F9FC77792F0B}"/>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AA5E9B36-425B-9B78-AD56-FD7D280C8BB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2E7D34DB-A555-C1C5-616C-0DC9C5BD4BE8}"/>
              </a:ext>
            </a:extLst>
          </p:cNvPr>
          <p:cNvSpPr>
            <a:spLocks noGrp="1"/>
          </p:cNvSpPr>
          <p:nvPr>
            <p:ph type="dt" sz="half" idx="10"/>
          </p:nvPr>
        </p:nvSpPr>
        <p:spPr/>
        <p:txBody>
          <a:bodyPr/>
          <a:lstStyle/>
          <a:p>
            <a:fld id="{1B7F1FB4-E96B-6A45-A25B-ADF006E0045E}" type="datetimeFigureOut">
              <a:rPr lang="en-US" smtClean="0"/>
              <a:t>11/7/22</a:t>
            </a:fld>
            <a:endParaRPr lang="en-US"/>
          </a:p>
        </p:txBody>
      </p:sp>
      <p:sp>
        <p:nvSpPr>
          <p:cNvPr id="6" name="Footer Placeholder 5">
            <a:extLst>
              <a:ext uri="{FF2B5EF4-FFF2-40B4-BE49-F238E27FC236}">
                <a16:creationId xmlns:a16="http://schemas.microsoft.com/office/drawing/2014/main" id="{09FC8ADE-475A-31DE-210B-3B370780174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8AB9DB1-54E3-5B64-C29A-9BAA17344B2B}"/>
              </a:ext>
            </a:extLst>
          </p:cNvPr>
          <p:cNvSpPr>
            <a:spLocks noGrp="1"/>
          </p:cNvSpPr>
          <p:nvPr>
            <p:ph type="sldNum" sz="quarter" idx="12"/>
          </p:nvPr>
        </p:nvSpPr>
        <p:spPr/>
        <p:txBody>
          <a:bodyPr/>
          <a:lstStyle/>
          <a:p>
            <a:fld id="{61B85D3C-7C35-9144-9D0B-BB35AA53DDEE}" type="slidenum">
              <a:rPr lang="en-US" smtClean="0"/>
              <a:t>‹#›</a:t>
            </a:fld>
            <a:endParaRPr lang="en-US"/>
          </a:p>
        </p:txBody>
      </p:sp>
    </p:spTree>
    <p:extLst>
      <p:ext uri="{BB962C8B-B14F-4D97-AF65-F5344CB8AC3E}">
        <p14:creationId xmlns:p14="http://schemas.microsoft.com/office/powerpoint/2010/main" val="37943015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B4F0F5-4826-3000-200C-B6C46656EEEE}"/>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05F67F17-18B8-382D-7FE1-C1FE228F30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8F16D6A3-2617-76AE-2794-9EAD66DED871}"/>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B1550073-086C-3327-3276-0B428C6D8D8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1A7A01B-05EA-6970-6C67-B06615710CE7}"/>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51CEA2EA-B9B5-B551-A8F7-E71BD5E6FD08}"/>
              </a:ext>
            </a:extLst>
          </p:cNvPr>
          <p:cNvSpPr>
            <a:spLocks noGrp="1"/>
          </p:cNvSpPr>
          <p:nvPr>
            <p:ph type="dt" sz="half" idx="10"/>
          </p:nvPr>
        </p:nvSpPr>
        <p:spPr/>
        <p:txBody>
          <a:bodyPr/>
          <a:lstStyle/>
          <a:p>
            <a:fld id="{1B7F1FB4-E96B-6A45-A25B-ADF006E0045E}" type="datetimeFigureOut">
              <a:rPr lang="en-US" smtClean="0"/>
              <a:t>11/7/22</a:t>
            </a:fld>
            <a:endParaRPr lang="en-US"/>
          </a:p>
        </p:txBody>
      </p:sp>
      <p:sp>
        <p:nvSpPr>
          <p:cNvPr id="8" name="Footer Placeholder 7">
            <a:extLst>
              <a:ext uri="{FF2B5EF4-FFF2-40B4-BE49-F238E27FC236}">
                <a16:creationId xmlns:a16="http://schemas.microsoft.com/office/drawing/2014/main" id="{9BF80696-7F38-F343-A0C1-9B3E1810A01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13B47C8-2B4B-8127-33E4-18E1276A895C}"/>
              </a:ext>
            </a:extLst>
          </p:cNvPr>
          <p:cNvSpPr>
            <a:spLocks noGrp="1"/>
          </p:cNvSpPr>
          <p:nvPr>
            <p:ph type="sldNum" sz="quarter" idx="12"/>
          </p:nvPr>
        </p:nvSpPr>
        <p:spPr/>
        <p:txBody>
          <a:bodyPr/>
          <a:lstStyle/>
          <a:p>
            <a:fld id="{61B85D3C-7C35-9144-9D0B-BB35AA53DDEE}" type="slidenum">
              <a:rPr lang="en-US" smtClean="0"/>
              <a:t>‹#›</a:t>
            </a:fld>
            <a:endParaRPr lang="en-US"/>
          </a:p>
        </p:txBody>
      </p:sp>
    </p:spTree>
    <p:extLst>
      <p:ext uri="{BB962C8B-B14F-4D97-AF65-F5344CB8AC3E}">
        <p14:creationId xmlns:p14="http://schemas.microsoft.com/office/powerpoint/2010/main" val="193322705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520DC-4A28-3895-0FCA-0D651CDC9A33}"/>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46E586BF-170E-C4EB-A634-9D9A63ADAF99}"/>
              </a:ext>
            </a:extLst>
          </p:cNvPr>
          <p:cNvSpPr>
            <a:spLocks noGrp="1"/>
          </p:cNvSpPr>
          <p:nvPr>
            <p:ph type="dt" sz="half" idx="10"/>
          </p:nvPr>
        </p:nvSpPr>
        <p:spPr/>
        <p:txBody>
          <a:bodyPr/>
          <a:lstStyle/>
          <a:p>
            <a:fld id="{1B7F1FB4-E96B-6A45-A25B-ADF006E0045E}" type="datetimeFigureOut">
              <a:rPr lang="en-US" smtClean="0"/>
              <a:t>11/7/22</a:t>
            </a:fld>
            <a:endParaRPr lang="en-US"/>
          </a:p>
        </p:txBody>
      </p:sp>
      <p:sp>
        <p:nvSpPr>
          <p:cNvPr id="4" name="Footer Placeholder 3">
            <a:extLst>
              <a:ext uri="{FF2B5EF4-FFF2-40B4-BE49-F238E27FC236}">
                <a16:creationId xmlns:a16="http://schemas.microsoft.com/office/drawing/2014/main" id="{17748FD0-1DA1-F5A0-13BF-418E88E04AB1}"/>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CD0B6F5-5FD2-CFAF-F0D6-DD2A479D82BC}"/>
              </a:ext>
            </a:extLst>
          </p:cNvPr>
          <p:cNvSpPr>
            <a:spLocks noGrp="1"/>
          </p:cNvSpPr>
          <p:nvPr>
            <p:ph type="sldNum" sz="quarter" idx="12"/>
          </p:nvPr>
        </p:nvSpPr>
        <p:spPr/>
        <p:txBody>
          <a:bodyPr/>
          <a:lstStyle/>
          <a:p>
            <a:fld id="{61B85D3C-7C35-9144-9D0B-BB35AA53DDEE}" type="slidenum">
              <a:rPr lang="en-US" smtClean="0"/>
              <a:t>‹#›</a:t>
            </a:fld>
            <a:endParaRPr lang="en-US"/>
          </a:p>
        </p:txBody>
      </p:sp>
    </p:spTree>
    <p:extLst>
      <p:ext uri="{BB962C8B-B14F-4D97-AF65-F5344CB8AC3E}">
        <p14:creationId xmlns:p14="http://schemas.microsoft.com/office/powerpoint/2010/main" val="2165572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8B933E7-2257-8773-E8B2-C2E69D4710F2}"/>
              </a:ext>
            </a:extLst>
          </p:cNvPr>
          <p:cNvSpPr>
            <a:spLocks noGrp="1"/>
          </p:cNvSpPr>
          <p:nvPr>
            <p:ph type="dt" sz="half" idx="10"/>
          </p:nvPr>
        </p:nvSpPr>
        <p:spPr/>
        <p:txBody>
          <a:bodyPr/>
          <a:lstStyle/>
          <a:p>
            <a:fld id="{1B7F1FB4-E96B-6A45-A25B-ADF006E0045E}" type="datetimeFigureOut">
              <a:rPr lang="en-US" smtClean="0"/>
              <a:t>11/7/22</a:t>
            </a:fld>
            <a:endParaRPr lang="en-US"/>
          </a:p>
        </p:txBody>
      </p:sp>
      <p:sp>
        <p:nvSpPr>
          <p:cNvPr id="3" name="Footer Placeholder 2">
            <a:extLst>
              <a:ext uri="{FF2B5EF4-FFF2-40B4-BE49-F238E27FC236}">
                <a16:creationId xmlns:a16="http://schemas.microsoft.com/office/drawing/2014/main" id="{F228B9CE-BA76-9F6C-BFBD-DA17C47BE0B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70E27AA-4519-F7A4-7C98-68B7AE4ED55D}"/>
              </a:ext>
            </a:extLst>
          </p:cNvPr>
          <p:cNvSpPr>
            <a:spLocks noGrp="1"/>
          </p:cNvSpPr>
          <p:nvPr>
            <p:ph type="sldNum" sz="quarter" idx="12"/>
          </p:nvPr>
        </p:nvSpPr>
        <p:spPr/>
        <p:txBody>
          <a:bodyPr/>
          <a:lstStyle/>
          <a:p>
            <a:fld id="{61B85D3C-7C35-9144-9D0B-BB35AA53DDEE}" type="slidenum">
              <a:rPr lang="en-US" smtClean="0"/>
              <a:t>‹#›</a:t>
            </a:fld>
            <a:endParaRPr lang="en-US"/>
          </a:p>
        </p:txBody>
      </p:sp>
    </p:spTree>
    <p:extLst>
      <p:ext uri="{BB962C8B-B14F-4D97-AF65-F5344CB8AC3E}">
        <p14:creationId xmlns:p14="http://schemas.microsoft.com/office/powerpoint/2010/main" val="1571214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395E84-AA95-2FBB-6B45-BF69D6356F9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343E5551-0D2B-7F68-63F1-1A28823396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6162DEBE-7880-A422-089D-B9E9BA1C3E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C6E81259-9304-4A4C-8277-0E8D7047750F}"/>
              </a:ext>
            </a:extLst>
          </p:cNvPr>
          <p:cNvSpPr>
            <a:spLocks noGrp="1"/>
          </p:cNvSpPr>
          <p:nvPr>
            <p:ph type="dt" sz="half" idx="10"/>
          </p:nvPr>
        </p:nvSpPr>
        <p:spPr/>
        <p:txBody>
          <a:bodyPr/>
          <a:lstStyle/>
          <a:p>
            <a:fld id="{1B7F1FB4-E96B-6A45-A25B-ADF006E0045E}" type="datetimeFigureOut">
              <a:rPr lang="en-US" smtClean="0"/>
              <a:t>11/7/22</a:t>
            </a:fld>
            <a:endParaRPr lang="en-US"/>
          </a:p>
        </p:txBody>
      </p:sp>
      <p:sp>
        <p:nvSpPr>
          <p:cNvPr id="6" name="Footer Placeholder 5">
            <a:extLst>
              <a:ext uri="{FF2B5EF4-FFF2-40B4-BE49-F238E27FC236}">
                <a16:creationId xmlns:a16="http://schemas.microsoft.com/office/drawing/2014/main" id="{E8B2105A-89D4-3823-951B-C26D9F25808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FA390B9-CFF0-91F9-B183-185E04577FD6}"/>
              </a:ext>
            </a:extLst>
          </p:cNvPr>
          <p:cNvSpPr>
            <a:spLocks noGrp="1"/>
          </p:cNvSpPr>
          <p:nvPr>
            <p:ph type="sldNum" sz="quarter" idx="12"/>
          </p:nvPr>
        </p:nvSpPr>
        <p:spPr/>
        <p:txBody>
          <a:bodyPr/>
          <a:lstStyle/>
          <a:p>
            <a:fld id="{61B85D3C-7C35-9144-9D0B-BB35AA53DDEE}" type="slidenum">
              <a:rPr lang="en-US" smtClean="0"/>
              <a:t>‹#›</a:t>
            </a:fld>
            <a:endParaRPr lang="en-US"/>
          </a:p>
        </p:txBody>
      </p:sp>
    </p:spTree>
    <p:extLst>
      <p:ext uri="{BB962C8B-B14F-4D97-AF65-F5344CB8AC3E}">
        <p14:creationId xmlns:p14="http://schemas.microsoft.com/office/powerpoint/2010/main" val="3579920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517A28-F9F2-0EDA-9DDA-BD3635088A9F}"/>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671DD4ED-A7CE-EF77-1F9C-9E4784F1C20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DA38A74-DE3E-CF1A-8FBA-2295872A38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9891905E-CCB7-7757-B83A-228D88344777}"/>
              </a:ext>
            </a:extLst>
          </p:cNvPr>
          <p:cNvSpPr>
            <a:spLocks noGrp="1"/>
          </p:cNvSpPr>
          <p:nvPr>
            <p:ph type="dt" sz="half" idx="10"/>
          </p:nvPr>
        </p:nvSpPr>
        <p:spPr/>
        <p:txBody>
          <a:bodyPr/>
          <a:lstStyle/>
          <a:p>
            <a:fld id="{1B7F1FB4-E96B-6A45-A25B-ADF006E0045E}" type="datetimeFigureOut">
              <a:rPr lang="en-US" smtClean="0"/>
              <a:t>11/7/22</a:t>
            </a:fld>
            <a:endParaRPr lang="en-US"/>
          </a:p>
        </p:txBody>
      </p:sp>
      <p:sp>
        <p:nvSpPr>
          <p:cNvPr id="6" name="Footer Placeholder 5">
            <a:extLst>
              <a:ext uri="{FF2B5EF4-FFF2-40B4-BE49-F238E27FC236}">
                <a16:creationId xmlns:a16="http://schemas.microsoft.com/office/drawing/2014/main" id="{2FE4746A-BC81-0C1B-B45B-B4EFD5E561D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A14F82-A3AC-64F4-BACA-A76547AD2FC2}"/>
              </a:ext>
            </a:extLst>
          </p:cNvPr>
          <p:cNvSpPr>
            <a:spLocks noGrp="1"/>
          </p:cNvSpPr>
          <p:nvPr>
            <p:ph type="sldNum" sz="quarter" idx="12"/>
          </p:nvPr>
        </p:nvSpPr>
        <p:spPr/>
        <p:txBody>
          <a:bodyPr/>
          <a:lstStyle/>
          <a:p>
            <a:fld id="{61B85D3C-7C35-9144-9D0B-BB35AA53DDEE}" type="slidenum">
              <a:rPr lang="en-US" smtClean="0"/>
              <a:t>‹#›</a:t>
            </a:fld>
            <a:endParaRPr lang="en-US"/>
          </a:p>
        </p:txBody>
      </p:sp>
    </p:spTree>
    <p:extLst>
      <p:ext uri="{BB962C8B-B14F-4D97-AF65-F5344CB8AC3E}">
        <p14:creationId xmlns:p14="http://schemas.microsoft.com/office/powerpoint/2010/main" val="46944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3772FC6-960C-BE02-7CD5-60B141292C4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F8260B57-8511-D425-E953-DB427BB28A6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89E5723C-41CF-4B7C-603F-79F5B4C6A8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B7F1FB4-E96B-6A45-A25B-ADF006E0045E}" type="datetimeFigureOut">
              <a:rPr lang="en-US" smtClean="0"/>
              <a:t>11/7/22</a:t>
            </a:fld>
            <a:endParaRPr lang="en-US"/>
          </a:p>
        </p:txBody>
      </p:sp>
      <p:sp>
        <p:nvSpPr>
          <p:cNvPr id="5" name="Footer Placeholder 4">
            <a:extLst>
              <a:ext uri="{FF2B5EF4-FFF2-40B4-BE49-F238E27FC236}">
                <a16:creationId xmlns:a16="http://schemas.microsoft.com/office/drawing/2014/main" id="{B95A4D2F-005A-5B7F-577D-7D064FC580B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61B08F6-A658-D298-486A-1C0DBF764EA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1B85D3C-7C35-9144-9D0B-BB35AA53DDEE}" type="slidenum">
              <a:rPr lang="en-US" smtClean="0"/>
              <a:t>‹#›</a:t>
            </a:fld>
            <a:endParaRPr lang="en-US"/>
          </a:p>
        </p:txBody>
      </p:sp>
    </p:spTree>
    <p:extLst>
      <p:ext uri="{BB962C8B-B14F-4D97-AF65-F5344CB8AC3E}">
        <p14:creationId xmlns:p14="http://schemas.microsoft.com/office/powerpoint/2010/main" val="206756933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15.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4.svg"/><Relationship Id="rId9" Type="http://schemas.openxmlformats.org/officeDocument/2006/relationships/image" Target="../media/image10.png"/></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4" Type="http://schemas.openxmlformats.org/officeDocument/2006/relationships/image" Target="../media/image4.svg"/></Relationships>
</file>

<file path=ppt/slides/_rels/slide1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22.svg"/></Relationships>
</file>

<file path=ppt/slides/_rels/slide3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3.png"/><Relationship Id="rId7" Type="http://schemas.openxmlformats.org/officeDocument/2006/relationships/image" Target="../media/image8.png"/><Relationship Id="rId2" Type="http://schemas.openxmlformats.org/officeDocument/2006/relationships/image" Target="../media/image5.png"/><Relationship Id="rId1" Type="http://schemas.openxmlformats.org/officeDocument/2006/relationships/slideLayout" Target="../slideLayouts/slideLayout7.xml"/><Relationship Id="rId6" Type="http://schemas.openxmlformats.org/officeDocument/2006/relationships/image" Target="../media/image7.svg"/><Relationship Id="rId5" Type="http://schemas.openxmlformats.org/officeDocument/2006/relationships/image" Target="../media/image6.png"/><Relationship Id="rId10" Type="http://schemas.openxmlformats.org/officeDocument/2006/relationships/image" Target="../media/image11.svg"/><Relationship Id="rId4" Type="http://schemas.openxmlformats.org/officeDocument/2006/relationships/image" Target="../media/image4.svg"/><Relationship Id="rId9" Type="http://schemas.openxmlformats.org/officeDocument/2006/relationships/image" Target="../media/image10.png"/></Relationships>
</file>

<file path=ppt/slides/_rels/slide3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3" Type="http://schemas.openxmlformats.org/officeDocument/2006/relationships/image" Target="../media/image25.svg"/><Relationship Id="rId2" Type="http://schemas.openxmlformats.org/officeDocument/2006/relationships/image" Target="../media/image24.png"/><Relationship Id="rId1" Type="http://schemas.openxmlformats.org/officeDocument/2006/relationships/slideLayout" Target="../slideLayouts/slideLayout7.xml"/><Relationship Id="rId5" Type="http://schemas.openxmlformats.org/officeDocument/2006/relationships/image" Target="../media/image27.svg"/><Relationship Id="rId4" Type="http://schemas.openxmlformats.org/officeDocument/2006/relationships/image" Target="../media/image26.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427B67-AE79-21E7-68E9-80953956EF3F}"/>
              </a:ext>
            </a:extLst>
          </p:cNvPr>
          <p:cNvSpPr>
            <a:spLocks noGrp="1"/>
          </p:cNvSpPr>
          <p:nvPr>
            <p:ph type="ctrTitle"/>
          </p:nvPr>
        </p:nvSpPr>
        <p:spPr/>
        <p:txBody>
          <a:bodyPr/>
          <a:lstStyle/>
          <a:p>
            <a:r>
              <a:rPr lang="en-US" dirty="0"/>
              <a:t>Polyglot Flow</a:t>
            </a:r>
          </a:p>
        </p:txBody>
      </p:sp>
      <p:sp>
        <p:nvSpPr>
          <p:cNvPr id="3" name="Subtitle 2">
            <a:extLst>
              <a:ext uri="{FF2B5EF4-FFF2-40B4-BE49-F238E27FC236}">
                <a16:creationId xmlns:a16="http://schemas.microsoft.com/office/drawing/2014/main" id="{16DC527F-84E2-8AAE-F88E-72662F104A5B}"/>
              </a:ext>
            </a:extLst>
          </p:cNvPr>
          <p:cNvSpPr>
            <a:spLocks noGrp="1"/>
          </p:cNvSpPr>
          <p:nvPr>
            <p:ph type="subTitle" idx="1"/>
          </p:nvPr>
        </p:nvSpPr>
        <p:spPr/>
        <p:txBody>
          <a:bodyPr/>
          <a:lstStyle/>
          <a:p>
            <a:r>
              <a:rPr lang="en-US" dirty="0"/>
              <a:t>Embracing Diversity in Message-Oriented-Middleware</a:t>
            </a:r>
          </a:p>
        </p:txBody>
      </p:sp>
    </p:spTree>
    <p:extLst>
      <p:ext uri="{BB962C8B-B14F-4D97-AF65-F5344CB8AC3E}">
        <p14:creationId xmlns:p14="http://schemas.microsoft.com/office/powerpoint/2010/main" val="386893548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7323B20-2C4B-CD44-B66C-4424F81D5976}"/>
              </a:ext>
            </a:extLst>
          </p:cNvPr>
          <p:cNvSpPr>
            <a:spLocks noGrp="1"/>
          </p:cNvSpPr>
          <p:nvPr>
            <p:ph type="sldNum" sz="quarter" idx="12"/>
          </p:nvPr>
        </p:nvSpPr>
        <p:spPr/>
        <p:txBody>
          <a:bodyPr/>
          <a:lstStyle/>
          <a:p>
            <a:fld id="{867D4A06-35AE-BD4A-84A9-613A26F3D41D}" type="slidenum">
              <a:rPr lang="en-US" smtClean="0"/>
              <a:pPr/>
              <a:t>10</a:t>
            </a:fld>
            <a:endParaRPr lang="en-US"/>
          </a:p>
        </p:txBody>
      </p:sp>
      <p:sp>
        <p:nvSpPr>
          <p:cNvPr id="5" name="Google Shape;106;p26">
            <a:extLst>
              <a:ext uri="{FF2B5EF4-FFF2-40B4-BE49-F238E27FC236}">
                <a16:creationId xmlns:a16="http://schemas.microsoft.com/office/drawing/2014/main" id="{4E0B061C-0C7F-1747-B366-4A7FA2069BE4}"/>
              </a:ext>
            </a:extLst>
          </p:cNvPr>
          <p:cNvSpPr txBox="1"/>
          <p:nvPr/>
        </p:nvSpPr>
        <p:spPr>
          <a:xfrm>
            <a:off x="4159132" y="1833690"/>
            <a:ext cx="4179000" cy="265500"/>
          </a:xfrm>
          <a:prstGeom prst="rect">
            <a:avLst/>
          </a:prstGeom>
          <a:noFill/>
          <a:ln>
            <a:noFill/>
          </a:ln>
        </p:spPr>
        <p:txBody>
          <a:bodyPr spcFirstLastPara="1" wrap="square" lIns="0" tIns="0" rIns="91425" bIns="0" anchor="t" anchorCtr="0">
            <a:noAutofit/>
          </a:bodyPr>
          <a:lstStyle/>
          <a:p>
            <a:r>
              <a:rPr lang="en" sz="1200" dirty="0">
                <a:solidFill>
                  <a:srgbClr val="FF8000"/>
                </a:solidFill>
                <a:latin typeface="Inter Medium"/>
                <a:ea typeface="Inter Medium"/>
                <a:cs typeface="Inter Medium"/>
                <a:sym typeface="Inter Medium"/>
              </a:rPr>
              <a:t>Messaging</a:t>
            </a:r>
            <a:endParaRPr sz="1200" dirty="0">
              <a:solidFill>
                <a:srgbClr val="FF8000"/>
              </a:solidFill>
              <a:latin typeface="Inter Medium"/>
              <a:ea typeface="Inter Medium"/>
              <a:cs typeface="Inter Medium"/>
              <a:sym typeface="Inter Medium"/>
            </a:endParaRPr>
          </a:p>
        </p:txBody>
      </p:sp>
      <p:sp>
        <p:nvSpPr>
          <p:cNvPr id="6" name="Google Shape;109;p26">
            <a:extLst>
              <a:ext uri="{FF2B5EF4-FFF2-40B4-BE49-F238E27FC236}">
                <a16:creationId xmlns:a16="http://schemas.microsoft.com/office/drawing/2014/main" id="{7DB7655A-9C51-F846-988D-BA9BB802B2E6}"/>
              </a:ext>
            </a:extLst>
          </p:cNvPr>
          <p:cNvSpPr txBox="1"/>
          <p:nvPr/>
        </p:nvSpPr>
        <p:spPr>
          <a:xfrm>
            <a:off x="6874036" y="1799470"/>
            <a:ext cx="632482" cy="265500"/>
          </a:xfrm>
          <a:prstGeom prst="rect">
            <a:avLst/>
          </a:prstGeom>
          <a:noFill/>
          <a:ln>
            <a:noFill/>
          </a:ln>
        </p:spPr>
        <p:txBody>
          <a:bodyPr spcFirstLastPara="1" wrap="square" lIns="0" tIns="0" rIns="91425" bIns="0" anchor="t" anchorCtr="0">
            <a:noAutofit/>
          </a:bodyPr>
          <a:lstStyle/>
          <a:p>
            <a:r>
              <a:rPr lang="en" sz="1200" dirty="0">
                <a:solidFill>
                  <a:srgbClr val="FF8000"/>
                </a:solidFill>
                <a:latin typeface="Inter Medium"/>
                <a:ea typeface="Inter Medium"/>
                <a:cs typeface="Inter Medium"/>
                <a:sym typeface="Inter Medium"/>
              </a:rPr>
              <a:t>Eventing</a:t>
            </a:r>
            <a:endParaRPr sz="1200" dirty="0">
              <a:solidFill>
                <a:srgbClr val="FF8000"/>
              </a:solidFill>
              <a:latin typeface="Inter Medium"/>
              <a:ea typeface="Inter Medium"/>
              <a:cs typeface="Inter Medium"/>
              <a:sym typeface="Inter Medium"/>
            </a:endParaRPr>
          </a:p>
        </p:txBody>
      </p:sp>
      <p:sp>
        <p:nvSpPr>
          <p:cNvPr id="7" name="Google Shape;110;p26">
            <a:extLst>
              <a:ext uri="{FF2B5EF4-FFF2-40B4-BE49-F238E27FC236}">
                <a16:creationId xmlns:a16="http://schemas.microsoft.com/office/drawing/2014/main" id="{9051D609-ED04-9B4D-8117-551379081AB3}"/>
              </a:ext>
            </a:extLst>
          </p:cNvPr>
          <p:cNvSpPr txBox="1"/>
          <p:nvPr/>
        </p:nvSpPr>
        <p:spPr>
          <a:xfrm>
            <a:off x="8517154" y="5237239"/>
            <a:ext cx="2930092" cy="338524"/>
          </a:xfrm>
          <a:prstGeom prst="rect">
            <a:avLst/>
          </a:prstGeom>
          <a:noFill/>
          <a:ln>
            <a:noFill/>
          </a:ln>
        </p:spPr>
        <p:txBody>
          <a:bodyPr spcFirstLastPara="1" wrap="square" lIns="91425" tIns="91425" rIns="91425" bIns="91425" anchor="t" anchorCtr="0">
            <a:spAutoFit/>
          </a:bodyPr>
          <a:lstStyle/>
          <a:p>
            <a:r>
              <a:rPr lang="en" sz="1000" dirty="0"/>
              <a:t>After Clemens </a:t>
            </a:r>
            <a:r>
              <a:rPr lang="en" sz="1000" dirty="0" err="1"/>
              <a:t>Vasters</a:t>
            </a:r>
            <a:r>
              <a:rPr lang="en" sz="1000" dirty="0"/>
              <a:t> </a:t>
            </a:r>
            <a:r>
              <a:rPr lang="en-GB" sz="1000" dirty="0"/>
              <a:t>https://</a:t>
            </a:r>
            <a:r>
              <a:rPr lang="en-GB" sz="1000" dirty="0" err="1"/>
              <a:t>youtu.be</a:t>
            </a:r>
            <a:r>
              <a:rPr lang="en-GB" sz="1000" dirty="0"/>
              <a:t>/</a:t>
            </a:r>
            <a:r>
              <a:rPr lang="en-GB" sz="1000" dirty="0" err="1"/>
              <a:t>ITrlLErsqzY</a:t>
            </a:r>
            <a:endParaRPr sz="1000" dirty="0"/>
          </a:p>
        </p:txBody>
      </p:sp>
      <p:sp>
        <p:nvSpPr>
          <p:cNvPr id="15" name="Google Shape;118;p26">
            <a:extLst>
              <a:ext uri="{FF2B5EF4-FFF2-40B4-BE49-F238E27FC236}">
                <a16:creationId xmlns:a16="http://schemas.microsoft.com/office/drawing/2014/main" id="{9E86A41D-3AA7-2445-B16F-C4808106FA6B}"/>
              </a:ext>
            </a:extLst>
          </p:cNvPr>
          <p:cNvSpPr txBox="1"/>
          <p:nvPr/>
        </p:nvSpPr>
        <p:spPr>
          <a:xfrm>
            <a:off x="3872277" y="2278037"/>
            <a:ext cx="1274400" cy="307800"/>
          </a:xfrm>
          <a:prstGeom prst="rect">
            <a:avLst/>
          </a:prstGeom>
          <a:noFill/>
          <a:ln w="9525" cap="flat" cmpd="sng">
            <a:solidFill>
              <a:schemeClr val="accent6"/>
            </a:solidFill>
            <a:prstDash val="solid"/>
            <a:round/>
            <a:headEnd type="none" w="sm" len="sm"/>
            <a:tailEnd type="none" w="sm" len="sm"/>
          </a:ln>
        </p:spPr>
        <p:txBody>
          <a:bodyPr spcFirstLastPara="1" wrap="square" lIns="91425" tIns="91425" rIns="91425" bIns="91425" anchor="t" anchorCtr="0">
            <a:spAutoFit/>
          </a:bodyPr>
          <a:lstStyle/>
          <a:p>
            <a:pPr algn="ctr"/>
            <a:r>
              <a:rPr lang="en" sz="800" dirty="0"/>
              <a:t>Has Intent</a:t>
            </a:r>
            <a:endParaRPr sz="800" dirty="0"/>
          </a:p>
        </p:txBody>
      </p:sp>
      <p:sp>
        <p:nvSpPr>
          <p:cNvPr id="17" name="Google Shape;120;p26">
            <a:extLst>
              <a:ext uri="{FF2B5EF4-FFF2-40B4-BE49-F238E27FC236}">
                <a16:creationId xmlns:a16="http://schemas.microsoft.com/office/drawing/2014/main" id="{EC825E89-DEB6-F440-BD69-139A043EBD10}"/>
              </a:ext>
            </a:extLst>
          </p:cNvPr>
          <p:cNvSpPr txBox="1"/>
          <p:nvPr/>
        </p:nvSpPr>
        <p:spPr>
          <a:xfrm>
            <a:off x="6553077" y="2290762"/>
            <a:ext cx="1274400" cy="307800"/>
          </a:xfrm>
          <a:prstGeom prst="rect">
            <a:avLst/>
          </a:prstGeom>
          <a:noFill/>
          <a:ln w="9525" cap="flat" cmpd="sng">
            <a:solidFill>
              <a:schemeClr val="accent6"/>
            </a:solidFill>
            <a:prstDash val="solid"/>
            <a:round/>
            <a:headEnd type="none" w="sm" len="sm"/>
            <a:tailEnd type="none" w="sm" len="sm"/>
          </a:ln>
        </p:spPr>
        <p:txBody>
          <a:bodyPr spcFirstLastPara="1" wrap="square" lIns="91425" tIns="91425" rIns="91425" bIns="91425" anchor="t" anchorCtr="0">
            <a:spAutoFit/>
          </a:bodyPr>
          <a:lstStyle/>
          <a:p>
            <a:pPr algn="ctr"/>
            <a:r>
              <a:rPr lang="en" sz="800" dirty="0"/>
              <a:t>Provides Facts</a:t>
            </a:r>
            <a:endParaRPr sz="800" dirty="0"/>
          </a:p>
        </p:txBody>
      </p:sp>
      <p:sp>
        <p:nvSpPr>
          <p:cNvPr id="18" name="Google Shape;121;p26">
            <a:extLst>
              <a:ext uri="{FF2B5EF4-FFF2-40B4-BE49-F238E27FC236}">
                <a16:creationId xmlns:a16="http://schemas.microsoft.com/office/drawing/2014/main" id="{95E91ACE-AE45-794F-8D5F-0D18E1625D78}"/>
              </a:ext>
            </a:extLst>
          </p:cNvPr>
          <p:cNvSpPr txBox="1"/>
          <p:nvPr/>
        </p:nvSpPr>
        <p:spPr>
          <a:xfrm>
            <a:off x="3872277" y="2689187"/>
            <a:ext cx="1274400" cy="800189"/>
          </a:xfrm>
          <a:prstGeom prst="rect">
            <a:avLst/>
          </a:prstGeom>
          <a:noFill/>
          <a:ln w="9525" cap="flat" cmpd="sng">
            <a:solidFill>
              <a:schemeClr val="accent6"/>
            </a:solidFill>
            <a:prstDash val="solid"/>
            <a:round/>
            <a:headEnd type="none" w="sm" len="sm"/>
            <a:tailEnd type="none" w="sm" len="sm"/>
          </a:ln>
        </p:spPr>
        <p:txBody>
          <a:bodyPr spcFirstLastPara="1" wrap="square" lIns="91425" tIns="91425" rIns="91425" bIns="91425" anchor="t" anchorCtr="0">
            <a:spAutoFit/>
          </a:bodyPr>
          <a:lstStyle/>
          <a:p>
            <a:pPr algn="ctr"/>
            <a:r>
              <a:rPr lang="en" sz="800" dirty="0"/>
              <a:t>Request An Answer (Query)</a:t>
            </a:r>
          </a:p>
          <a:p>
            <a:pPr algn="ctr"/>
            <a:r>
              <a:rPr lang="en" sz="800" dirty="0"/>
              <a:t>Transfer of Control</a:t>
            </a:r>
          </a:p>
          <a:p>
            <a:pPr algn="ctr"/>
            <a:r>
              <a:rPr lang="en" sz="800" dirty="0"/>
              <a:t>(Command)</a:t>
            </a:r>
          </a:p>
          <a:p>
            <a:pPr algn="ctr"/>
            <a:r>
              <a:rPr lang="en" sz="800" dirty="0"/>
              <a:t>Transfer of Value</a:t>
            </a:r>
            <a:endParaRPr sz="800" dirty="0"/>
          </a:p>
        </p:txBody>
      </p:sp>
      <p:sp>
        <p:nvSpPr>
          <p:cNvPr id="19" name="Google Shape;122;p26">
            <a:extLst>
              <a:ext uri="{FF2B5EF4-FFF2-40B4-BE49-F238E27FC236}">
                <a16:creationId xmlns:a16="http://schemas.microsoft.com/office/drawing/2014/main" id="{E7328208-CB6C-EC41-897D-919DB17CB6BA}"/>
              </a:ext>
            </a:extLst>
          </p:cNvPr>
          <p:cNvSpPr txBox="1"/>
          <p:nvPr/>
        </p:nvSpPr>
        <p:spPr>
          <a:xfrm>
            <a:off x="6553077" y="2686262"/>
            <a:ext cx="1274400" cy="307800"/>
          </a:xfrm>
          <a:prstGeom prst="rect">
            <a:avLst/>
          </a:prstGeom>
          <a:noFill/>
          <a:ln w="9525" cap="flat" cmpd="sng">
            <a:solidFill>
              <a:schemeClr val="accent6"/>
            </a:solidFill>
            <a:prstDash val="solid"/>
            <a:round/>
            <a:headEnd type="none" w="sm" len="sm"/>
            <a:tailEnd type="none" w="sm" len="sm"/>
          </a:ln>
        </p:spPr>
        <p:txBody>
          <a:bodyPr spcFirstLastPara="1" wrap="square" lIns="91425" tIns="91425" rIns="91425" bIns="91425" anchor="t" anchorCtr="0">
            <a:spAutoFit/>
          </a:bodyPr>
          <a:lstStyle/>
          <a:p>
            <a:pPr algn="ctr"/>
            <a:r>
              <a:rPr lang="en" sz="800" dirty="0"/>
              <a:t>Things you Report On</a:t>
            </a:r>
            <a:endParaRPr sz="800" dirty="0"/>
          </a:p>
        </p:txBody>
      </p:sp>
      <p:sp>
        <p:nvSpPr>
          <p:cNvPr id="20" name="Google Shape;123;p26">
            <a:extLst>
              <a:ext uri="{FF2B5EF4-FFF2-40B4-BE49-F238E27FC236}">
                <a16:creationId xmlns:a16="http://schemas.microsoft.com/office/drawing/2014/main" id="{183BB63C-2409-A041-8BEA-2ADE2573A6E9}"/>
              </a:ext>
            </a:extLst>
          </p:cNvPr>
          <p:cNvSpPr txBox="1"/>
          <p:nvPr/>
        </p:nvSpPr>
        <p:spPr>
          <a:xfrm>
            <a:off x="3872277" y="3624782"/>
            <a:ext cx="1274400" cy="430857"/>
          </a:xfrm>
          <a:prstGeom prst="rect">
            <a:avLst/>
          </a:prstGeom>
          <a:noFill/>
          <a:ln w="9525" cap="flat" cmpd="sng">
            <a:solidFill>
              <a:schemeClr val="accent6"/>
            </a:solidFill>
            <a:prstDash val="solid"/>
            <a:round/>
            <a:headEnd type="none" w="sm" len="sm"/>
            <a:tailEnd type="none" w="sm" len="sm"/>
          </a:ln>
        </p:spPr>
        <p:txBody>
          <a:bodyPr spcFirstLastPara="1" wrap="square" lIns="91425" tIns="91425" rIns="91425" bIns="91425" anchor="t" anchorCtr="0">
            <a:spAutoFit/>
          </a:bodyPr>
          <a:lstStyle/>
          <a:p>
            <a:pPr algn="ctr"/>
            <a:r>
              <a:rPr lang="en" sz="800" dirty="0"/>
              <a:t>Part of a Workflow</a:t>
            </a:r>
          </a:p>
          <a:p>
            <a:pPr algn="ctr"/>
            <a:r>
              <a:rPr lang="en" sz="800" dirty="0"/>
              <a:t>Part of a Conversation</a:t>
            </a:r>
            <a:endParaRPr sz="800" dirty="0"/>
          </a:p>
        </p:txBody>
      </p:sp>
      <p:sp>
        <p:nvSpPr>
          <p:cNvPr id="21" name="Google Shape;124;p26">
            <a:extLst>
              <a:ext uri="{FF2B5EF4-FFF2-40B4-BE49-F238E27FC236}">
                <a16:creationId xmlns:a16="http://schemas.microsoft.com/office/drawing/2014/main" id="{D6C45F27-7EE5-3641-8A9A-8052F00A695B}"/>
              </a:ext>
            </a:extLst>
          </p:cNvPr>
          <p:cNvSpPr txBox="1"/>
          <p:nvPr/>
        </p:nvSpPr>
        <p:spPr>
          <a:xfrm>
            <a:off x="6553077" y="3111944"/>
            <a:ext cx="1274400" cy="307800"/>
          </a:xfrm>
          <a:prstGeom prst="rect">
            <a:avLst/>
          </a:prstGeom>
          <a:noFill/>
          <a:ln w="9525" cap="flat" cmpd="sng">
            <a:solidFill>
              <a:schemeClr val="accent6"/>
            </a:solidFill>
            <a:prstDash val="solid"/>
            <a:round/>
            <a:headEnd type="none" w="sm" len="sm"/>
            <a:tailEnd type="none" w="sm" len="sm"/>
          </a:ln>
        </p:spPr>
        <p:txBody>
          <a:bodyPr spcFirstLastPara="1" wrap="square" lIns="91425" tIns="91425" rIns="91425" bIns="91425" anchor="t" anchorCtr="0">
            <a:spAutoFit/>
          </a:bodyPr>
          <a:lstStyle/>
          <a:p>
            <a:pPr algn="ctr"/>
            <a:r>
              <a:rPr lang="en" sz="800" dirty="0"/>
              <a:t>No Expectations</a:t>
            </a:r>
            <a:endParaRPr sz="800" dirty="0"/>
          </a:p>
        </p:txBody>
      </p:sp>
      <p:sp>
        <p:nvSpPr>
          <p:cNvPr id="22" name="TextBox 21">
            <a:extLst>
              <a:ext uri="{FF2B5EF4-FFF2-40B4-BE49-F238E27FC236}">
                <a16:creationId xmlns:a16="http://schemas.microsoft.com/office/drawing/2014/main" id="{DD0CA131-876F-9748-BCAE-AA75293E83A9}"/>
              </a:ext>
            </a:extLst>
          </p:cNvPr>
          <p:cNvSpPr txBox="1"/>
          <p:nvPr/>
        </p:nvSpPr>
        <p:spPr>
          <a:xfrm>
            <a:off x="4173073" y="637286"/>
            <a:ext cx="3409238" cy="507831"/>
          </a:xfrm>
          <a:prstGeom prst="rect">
            <a:avLst/>
          </a:prstGeom>
          <a:noFill/>
        </p:spPr>
        <p:txBody>
          <a:bodyPr wrap="square" rtlCol="0">
            <a:spAutoFit/>
          </a:bodyPr>
          <a:lstStyle/>
          <a:p>
            <a:pPr algn="ctr"/>
            <a:r>
              <a:rPr lang="en-US" sz="2700" b="1" dirty="0"/>
              <a:t>Message Types</a:t>
            </a:r>
          </a:p>
        </p:txBody>
      </p:sp>
      <p:sp>
        <p:nvSpPr>
          <p:cNvPr id="2" name="Google Shape;124;p26">
            <a:extLst>
              <a:ext uri="{FF2B5EF4-FFF2-40B4-BE49-F238E27FC236}">
                <a16:creationId xmlns:a16="http://schemas.microsoft.com/office/drawing/2014/main" id="{4FA7C635-D4BF-D5A6-9468-EE3172B4BE7F}"/>
              </a:ext>
            </a:extLst>
          </p:cNvPr>
          <p:cNvSpPr txBox="1"/>
          <p:nvPr/>
        </p:nvSpPr>
        <p:spPr>
          <a:xfrm>
            <a:off x="6553077" y="3537938"/>
            <a:ext cx="1274400" cy="307800"/>
          </a:xfrm>
          <a:prstGeom prst="rect">
            <a:avLst/>
          </a:prstGeom>
          <a:noFill/>
          <a:ln w="9525" cap="flat" cmpd="sng">
            <a:solidFill>
              <a:schemeClr val="accent6"/>
            </a:solidFill>
            <a:prstDash val="solid"/>
            <a:round/>
            <a:headEnd type="none" w="sm" len="sm"/>
            <a:tailEnd type="none" w="sm" len="sm"/>
          </a:ln>
        </p:spPr>
        <p:txBody>
          <a:bodyPr spcFirstLastPara="1" wrap="square" lIns="91425" tIns="91425" rIns="91425" bIns="91425" anchor="t" anchorCtr="0">
            <a:spAutoFit/>
          </a:bodyPr>
          <a:lstStyle/>
          <a:p>
            <a:pPr algn="ctr"/>
            <a:r>
              <a:rPr lang="en" sz="800" dirty="0"/>
              <a:t>History</a:t>
            </a:r>
            <a:endParaRPr sz="800" dirty="0"/>
          </a:p>
        </p:txBody>
      </p:sp>
      <p:sp>
        <p:nvSpPr>
          <p:cNvPr id="3" name="Google Shape;124;p26">
            <a:extLst>
              <a:ext uri="{FF2B5EF4-FFF2-40B4-BE49-F238E27FC236}">
                <a16:creationId xmlns:a16="http://schemas.microsoft.com/office/drawing/2014/main" id="{5A4B55D8-1A35-091D-C698-15CB4F75F0C2}"/>
              </a:ext>
            </a:extLst>
          </p:cNvPr>
          <p:cNvSpPr txBox="1"/>
          <p:nvPr/>
        </p:nvSpPr>
        <p:spPr>
          <a:xfrm>
            <a:off x="6553077" y="3963932"/>
            <a:ext cx="1274400" cy="307800"/>
          </a:xfrm>
          <a:prstGeom prst="rect">
            <a:avLst/>
          </a:prstGeom>
          <a:noFill/>
          <a:ln w="9525" cap="flat" cmpd="sng">
            <a:solidFill>
              <a:schemeClr val="accent6"/>
            </a:solidFill>
            <a:prstDash val="solid"/>
            <a:round/>
            <a:headEnd type="none" w="sm" len="sm"/>
            <a:tailEnd type="none" w="sm" len="sm"/>
          </a:ln>
        </p:spPr>
        <p:txBody>
          <a:bodyPr spcFirstLastPara="1" wrap="square" lIns="91425" tIns="91425" rIns="91425" bIns="91425" anchor="t" anchorCtr="0">
            <a:spAutoFit/>
          </a:bodyPr>
          <a:lstStyle/>
          <a:p>
            <a:pPr algn="ctr"/>
            <a:r>
              <a:rPr lang="en" sz="800" dirty="0"/>
              <a:t>Context</a:t>
            </a:r>
            <a:endParaRPr sz="800" dirty="0"/>
          </a:p>
        </p:txBody>
      </p:sp>
      <p:sp>
        <p:nvSpPr>
          <p:cNvPr id="16" name="Google Shape;123;p26">
            <a:extLst>
              <a:ext uri="{FF2B5EF4-FFF2-40B4-BE49-F238E27FC236}">
                <a16:creationId xmlns:a16="http://schemas.microsoft.com/office/drawing/2014/main" id="{224DCCC5-B892-66DF-90FC-E079D768D90C}"/>
              </a:ext>
            </a:extLst>
          </p:cNvPr>
          <p:cNvSpPr txBox="1"/>
          <p:nvPr/>
        </p:nvSpPr>
        <p:spPr>
          <a:xfrm>
            <a:off x="3872277" y="4191045"/>
            <a:ext cx="1274400" cy="430857"/>
          </a:xfrm>
          <a:prstGeom prst="rect">
            <a:avLst/>
          </a:prstGeom>
          <a:noFill/>
          <a:ln w="9525" cap="flat" cmpd="sng">
            <a:solidFill>
              <a:schemeClr val="accent6"/>
            </a:solidFill>
            <a:prstDash val="solid"/>
            <a:round/>
            <a:headEnd type="none" w="sm" len="sm"/>
            <a:tailEnd type="none" w="sm" len="sm"/>
          </a:ln>
        </p:spPr>
        <p:txBody>
          <a:bodyPr spcFirstLastPara="1" wrap="square" lIns="91425" tIns="91425" rIns="91425" bIns="91425" anchor="t" anchorCtr="0">
            <a:spAutoFit/>
          </a:bodyPr>
          <a:lstStyle/>
          <a:p>
            <a:pPr algn="ctr"/>
            <a:r>
              <a:rPr lang="en" sz="800" dirty="0"/>
              <a:t>Concerned with the Future</a:t>
            </a:r>
          </a:p>
        </p:txBody>
      </p:sp>
      <p:sp>
        <p:nvSpPr>
          <p:cNvPr id="23" name="Google Shape;123;p26">
            <a:extLst>
              <a:ext uri="{FF2B5EF4-FFF2-40B4-BE49-F238E27FC236}">
                <a16:creationId xmlns:a16="http://schemas.microsoft.com/office/drawing/2014/main" id="{22D748F1-9E67-5FC1-B681-0C8AC12B4044}"/>
              </a:ext>
            </a:extLst>
          </p:cNvPr>
          <p:cNvSpPr txBox="1"/>
          <p:nvPr/>
        </p:nvSpPr>
        <p:spPr>
          <a:xfrm>
            <a:off x="6553077" y="4406473"/>
            <a:ext cx="1274400" cy="307746"/>
          </a:xfrm>
          <a:prstGeom prst="rect">
            <a:avLst/>
          </a:prstGeom>
          <a:noFill/>
          <a:ln w="9525" cap="flat" cmpd="sng">
            <a:solidFill>
              <a:schemeClr val="accent6"/>
            </a:solidFill>
            <a:prstDash val="solid"/>
            <a:round/>
            <a:headEnd type="none" w="sm" len="sm"/>
            <a:tailEnd type="none" w="sm" len="sm"/>
          </a:ln>
        </p:spPr>
        <p:txBody>
          <a:bodyPr spcFirstLastPara="1" wrap="square" lIns="91425" tIns="91425" rIns="91425" bIns="91425" anchor="t" anchorCtr="0">
            <a:spAutoFit/>
          </a:bodyPr>
          <a:lstStyle/>
          <a:p>
            <a:pPr algn="ctr"/>
            <a:r>
              <a:rPr lang="en" sz="800" dirty="0"/>
              <a:t>Concerned with the Past</a:t>
            </a:r>
          </a:p>
        </p:txBody>
      </p:sp>
    </p:spTree>
    <p:extLst>
      <p:ext uri="{BB962C8B-B14F-4D97-AF65-F5344CB8AC3E}">
        <p14:creationId xmlns:p14="http://schemas.microsoft.com/office/powerpoint/2010/main" val="1239201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9"/>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8" grpId="0" animBg="1"/>
      <p:bldP spid="19" grpId="0" animBg="1"/>
      <p:bldP spid="20" grpId="0" animBg="1"/>
      <p:bldP spid="21" grpId="0" animBg="1"/>
      <p:bldP spid="2" grpId="0" animBg="1"/>
      <p:bldP spid="3" grpId="0" animBg="1"/>
      <p:bldP spid="16" grpId="0" animBg="1"/>
      <p:bldP spid="23"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7323B20-2C4B-CD44-B66C-4424F81D5976}"/>
              </a:ext>
            </a:extLst>
          </p:cNvPr>
          <p:cNvSpPr>
            <a:spLocks noGrp="1"/>
          </p:cNvSpPr>
          <p:nvPr>
            <p:ph type="sldNum" sz="quarter" idx="12"/>
          </p:nvPr>
        </p:nvSpPr>
        <p:spPr/>
        <p:txBody>
          <a:bodyPr/>
          <a:lstStyle/>
          <a:p>
            <a:fld id="{867D4A06-35AE-BD4A-84A9-613A26F3D41D}" type="slidenum">
              <a:rPr lang="en-US" smtClean="0"/>
              <a:pPr/>
              <a:t>11</a:t>
            </a:fld>
            <a:endParaRPr lang="en-US"/>
          </a:p>
        </p:txBody>
      </p:sp>
      <p:sp>
        <p:nvSpPr>
          <p:cNvPr id="5" name="Google Shape;106;p26">
            <a:extLst>
              <a:ext uri="{FF2B5EF4-FFF2-40B4-BE49-F238E27FC236}">
                <a16:creationId xmlns:a16="http://schemas.microsoft.com/office/drawing/2014/main" id="{4E0B061C-0C7F-1747-B366-4A7FA2069BE4}"/>
              </a:ext>
            </a:extLst>
          </p:cNvPr>
          <p:cNvSpPr txBox="1"/>
          <p:nvPr/>
        </p:nvSpPr>
        <p:spPr>
          <a:xfrm>
            <a:off x="4159132" y="1833690"/>
            <a:ext cx="4179000" cy="265500"/>
          </a:xfrm>
          <a:prstGeom prst="rect">
            <a:avLst/>
          </a:prstGeom>
          <a:noFill/>
          <a:ln>
            <a:noFill/>
          </a:ln>
        </p:spPr>
        <p:txBody>
          <a:bodyPr spcFirstLastPara="1" wrap="square" lIns="0" tIns="0" rIns="91425" bIns="0" anchor="t" anchorCtr="0">
            <a:noAutofit/>
          </a:bodyPr>
          <a:lstStyle/>
          <a:p>
            <a:r>
              <a:rPr lang="en" sz="1200" dirty="0">
                <a:solidFill>
                  <a:srgbClr val="FF8000"/>
                </a:solidFill>
                <a:latin typeface="Inter Medium"/>
                <a:ea typeface="Inter Medium"/>
                <a:cs typeface="Inter Medium"/>
                <a:sym typeface="Inter Medium"/>
              </a:rPr>
              <a:t>Messaging</a:t>
            </a:r>
            <a:endParaRPr sz="1200" dirty="0">
              <a:solidFill>
                <a:srgbClr val="FF8000"/>
              </a:solidFill>
              <a:latin typeface="Inter Medium"/>
              <a:ea typeface="Inter Medium"/>
              <a:cs typeface="Inter Medium"/>
              <a:sym typeface="Inter Medium"/>
            </a:endParaRPr>
          </a:p>
        </p:txBody>
      </p:sp>
      <p:sp>
        <p:nvSpPr>
          <p:cNvPr id="6" name="Google Shape;109;p26">
            <a:extLst>
              <a:ext uri="{FF2B5EF4-FFF2-40B4-BE49-F238E27FC236}">
                <a16:creationId xmlns:a16="http://schemas.microsoft.com/office/drawing/2014/main" id="{7DB7655A-9C51-F846-988D-BA9BB802B2E6}"/>
              </a:ext>
            </a:extLst>
          </p:cNvPr>
          <p:cNvSpPr txBox="1"/>
          <p:nvPr/>
        </p:nvSpPr>
        <p:spPr>
          <a:xfrm>
            <a:off x="6874036" y="1799470"/>
            <a:ext cx="632482" cy="265500"/>
          </a:xfrm>
          <a:prstGeom prst="rect">
            <a:avLst/>
          </a:prstGeom>
          <a:noFill/>
          <a:ln>
            <a:noFill/>
          </a:ln>
        </p:spPr>
        <p:txBody>
          <a:bodyPr spcFirstLastPara="1" wrap="square" lIns="0" tIns="0" rIns="91425" bIns="0" anchor="t" anchorCtr="0">
            <a:noAutofit/>
          </a:bodyPr>
          <a:lstStyle/>
          <a:p>
            <a:r>
              <a:rPr lang="en" sz="1200" dirty="0">
                <a:solidFill>
                  <a:srgbClr val="FF8000"/>
                </a:solidFill>
                <a:latin typeface="Inter Medium"/>
                <a:ea typeface="Inter Medium"/>
                <a:cs typeface="Inter Medium"/>
                <a:sym typeface="Inter Medium"/>
              </a:rPr>
              <a:t>Eventing</a:t>
            </a:r>
            <a:endParaRPr sz="1200" dirty="0">
              <a:solidFill>
                <a:srgbClr val="FF8000"/>
              </a:solidFill>
              <a:latin typeface="Inter Medium"/>
              <a:ea typeface="Inter Medium"/>
              <a:cs typeface="Inter Medium"/>
              <a:sym typeface="Inter Medium"/>
            </a:endParaRPr>
          </a:p>
        </p:txBody>
      </p:sp>
      <p:sp>
        <p:nvSpPr>
          <p:cNvPr id="7" name="Google Shape;110;p26">
            <a:extLst>
              <a:ext uri="{FF2B5EF4-FFF2-40B4-BE49-F238E27FC236}">
                <a16:creationId xmlns:a16="http://schemas.microsoft.com/office/drawing/2014/main" id="{9051D609-ED04-9B4D-8117-551379081AB3}"/>
              </a:ext>
            </a:extLst>
          </p:cNvPr>
          <p:cNvSpPr txBox="1"/>
          <p:nvPr/>
        </p:nvSpPr>
        <p:spPr>
          <a:xfrm>
            <a:off x="5625548" y="5237239"/>
            <a:ext cx="5821698" cy="338524"/>
          </a:xfrm>
          <a:prstGeom prst="rect">
            <a:avLst/>
          </a:prstGeom>
          <a:noFill/>
          <a:ln>
            <a:noFill/>
          </a:ln>
        </p:spPr>
        <p:txBody>
          <a:bodyPr spcFirstLastPara="1" wrap="square" lIns="91425" tIns="91425" rIns="91425" bIns="91425" anchor="t" anchorCtr="0">
            <a:spAutoFit/>
          </a:bodyPr>
          <a:lstStyle/>
          <a:p>
            <a:r>
              <a:rPr lang="en" sz="1000" dirty="0"/>
              <a:t>See Gregor </a:t>
            </a:r>
            <a:r>
              <a:rPr lang="en" sz="1000" dirty="0" err="1"/>
              <a:t>Hohpe</a:t>
            </a:r>
            <a:r>
              <a:rPr lang="en" sz="1000" dirty="0"/>
              <a:t>: </a:t>
            </a:r>
            <a:r>
              <a:rPr lang="en-GB" sz="1000" dirty="0"/>
              <a:t>https://</a:t>
            </a:r>
            <a:r>
              <a:rPr lang="en-GB" sz="1000" dirty="0" err="1"/>
              <a:t>www.enterpriseintegrationpatterns.com</a:t>
            </a:r>
            <a:r>
              <a:rPr lang="en-GB" sz="1000" dirty="0"/>
              <a:t>/patterns/messaging/</a:t>
            </a:r>
            <a:r>
              <a:rPr lang="en-GB" sz="1000" dirty="0" err="1"/>
              <a:t>Message.html</a:t>
            </a:r>
            <a:endParaRPr sz="1000" dirty="0"/>
          </a:p>
        </p:txBody>
      </p:sp>
      <p:sp>
        <p:nvSpPr>
          <p:cNvPr id="15" name="Google Shape;118;p26">
            <a:extLst>
              <a:ext uri="{FF2B5EF4-FFF2-40B4-BE49-F238E27FC236}">
                <a16:creationId xmlns:a16="http://schemas.microsoft.com/office/drawing/2014/main" id="{9E86A41D-3AA7-2445-B16F-C4808106FA6B}"/>
              </a:ext>
            </a:extLst>
          </p:cNvPr>
          <p:cNvSpPr txBox="1"/>
          <p:nvPr/>
        </p:nvSpPr>
        <p:spPr>
          <a:xfrm>
            <a:off x="3872277" y="2278037"/>
            <a:ext cx="1274400" cy="307800"/>
          </a:xfrm>
          <a:prstGeom prst="rect">
            <a:avLst/>
          </a:prstGeom>
          <a:noFill/>
          <a:ln w="9525" cap="flat" cmpd="sng">
            <a:solidFill>
              <a:schemeClr val="accent6"/>
            </a:solidFill>
            <a:prstDash val="solid"/>
            <a:round/>
            <a:headEnd type="none" w="sm" len="sm"/>
            <a:tailEnd type="none" w="sm" len="sm"/>
          </a:ln>
        </p:spPr>
        <p:txBody>
          <a:bodyPr spcFirstLastPara="1" wrap="square" lIns="91425" tIns="91425" rIns="91425" bIns="91425" anchor="t" anchorCtr="0">
            <a:spAutoFit/>
          </a:bodyPr>
          <a:lstStyle/>
          <a:p>
            <a:pPr algn="ctr"/>
            <a:r>
              <a:rPr lang="en" sz="800" dirty="0"/>
              <a:t>Command</a:t>
            </a:r>
            <a:endParaRPr sz="800" dirty="0"/>
          </a:p>
        </p:txBody>
      </p:sp>
      <p:sp>
        <p:nvSpPr>
          <p:cNvPr id="17" name="Google Shape;120;p26">
            <a:extLst>
              <a:ext uri="{FF2B5EF4-FFF2-40B4-BE49-F238E27FC236}">
                <a16:creationId xmlns:a16="http://schemas.microsoft.com/office/drawing/2014/main" id="{EC825E89-DEB6-F440-BD69-139A043EBD10}"/>
              </a:ext>
            </a:extLst>
          </p:cNvPr>
          <p:cNvSpPr txBox="1"/>
          <p:nvPr/>
        </p:nvSpPr>
        <p:spPr>
          <a:xfrm>
            <a:off x="6553077" y="2290762"/>
            <a:ext cx="1274400" cy="307800"/>
          </a:xfrm>
          <a:prstGeom prst="rect">
            <a:avLst/>
          </a:prstGeom>
          <a:noFill/>
          <a:ln w="9525" cap="flat" cmpd="sng">
            <a:solidFill>
              <a:schemeClr val="accent6"/>
            </a:solidFill>
            <a:prstDash val="solid"/>
            <a:round/>
            <a:headEnd type="none" w="sm" len="sm"/>
            <a:tailEnd type="none" w="sm" len="sm"/>
          </a:ln>
        </p:spPr>
        <p:txBody>
          <a:bodyPr spcFirstLastPara="1" wrap="square" lIns="91425" tIns="91425" rIns="91425" bIns="91425" anchor="t" anchorCtr="0">
            <a:spAutoFit/>
          </a:bodyPr>
          <a:lstStyle/>
          <a:p>
            <a:pPr algn="ctr"/>
            <a:r>
              <a:rPr lang="en" sz="800" dirty="0"/>
              <a:t>Event (Notification)</a:t>
            </a:r>
            <a:endParaRPr sz="800" dirty="0"/>
          </a:p>
        </p:txBody>
      </p:sp>
      <p:sp>
        <p:nvSpPr>
          <p:cNvPr id="19" name="Google Shape;122;p26">
            <a:extLst>
              <a:ext uri="{FF2B5EF4-FFF2-40B4-BE49-F238E27FC236}">
                <a16:creationId xmlns:a16="http://schemas.microsoft.com/office/drawing/2014/main" id="{E7328208-CB6C-EC41-897D-919DB17CB6BA}"/>
              </a:ext>
            </a:extLst>
          </p:cNvPr>
          <p:cNvSpPr txBox="1"/>
          <p:nvPr/>
        </p:nvSpPr>
        <p:spPr>
          <a:xfrm>
            <a:off x="6553077" y="2686262"/>
            <a:ext cx="1274400" cy="307800"/>
          </a:xfrm>
          <a:prstGeom prst="rect">
            <a:avLst/>
          </a:prstGeom>
          <a:noFill/>
          <a:ln w="9525" cap="flat" cmpd="sng">
            <a:solidFill>
              <a:schemeClr val="accent6"/>
            </a:solidFill>
            <a:prstDash val="solid"/>
            <a:round/>
            <a:headEnd type="none" w="sm" len="sm"/>
            <a:tailEnd type="none" w="sm" len="sm"/>
          </a:ln>
        </p:spPr>
        <p:txBody>
          <a:bodyPr spcFirstLastPara="1" wrap="square" lIns="91425" tIns="91425" rIns="91425" bIns="91425" anchor="t" anchorCtr="0">
            <a:spAutoFit/>
          </a:bodyPr>
          <a:lstStyle/>
          <a:p>
            <a:pPr algn="ctr"/>
            <a:r>
              <a:rPr lang="en" sz="800" dirty="0"/>
              <a:t>Document</a:t>
            </a:r>
            <a:endParaRPr sz="800" dirty="0"/>
          </a:p>
        </p:txBody>
      </p:sp>
      <p:sp>
        <p:nvSpPr>
          <p:cNvPr id="22" name="TextBox 21">
            <a:extLst>
              <a:ext uri="{FF2B5EF4-FFF2-40B4-BE49-F238E27FC236}">
                <a16:creationId xmlns:a16="http://schemas.microsoft.com/office/drawing/2014/main" id="{DD0CA131-876F-9748-BCAE-AA75293E83A9}"/>
              </a:ext>
            </a:extLst>
          </p:cNvPr>
          <p:cNvSpPr txBox="1"/>
          <p:nvPr/>
        </p:nvSpPr>
        <p:spPr>
          <a:xfrm>
            <a:off x="4173073" y="637286"/>
            <a:ext cx="3409238" cy="507831"/>
          </a:xfrm>
          <a:prstGeom prst="rect">
            <a:avLst/>
          </a:prstGeom>
          <a:noFill/>
        </p:spPr>
        <p:txBody>
          <a:bodyPr wrap="square" rtlCol="0">
            <a:spAutoFit/>
          </a:bodyPr>
          <a:lstStyle/>
          <a:p>
            <a:pPr algn="ctr"/>
            <a:r>
              <a:rPr lang="en-US" sz="2700" b="1" dirty="0"/>
              <a:t>Message Types</a:t>
            </a:r>
          </a:p>
        </p:txBody>
      </p:sp>
    </p:spTree>
    <p:extLst>
      <p:ext uri="{BB962C8B-B14F-4D97-AF65-F5344CB8AC3E}">
        <p14:creationId xmlns:p14="http://schemas.microsoft.com/office/powerpoint/2010/main" val="30734421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9"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87323B20-2C4B-CD44-B66C-4424F81D5976}"/>
              </a:ext>
            </a:extLst>
          </p:cNvPr>
          <p:cNvSpPr>
            <a:spLocks noGrp="1"/>
          </p:cNvSpPr>
          <p:nvPr>
            <p:ph type="sldNum" sz="quarter" idx="12"/>
          </p:nvPr>
        </p:nvSpPr>
        <p:spPr/>
        <p:txBody>
          <a:bodyPr/>
          <a:lstStyle/>
          <a:p>
            <a:fld id="{867D4A06-35AE-BD4A-84A9-613A26F3D41D}" type="slidenum">
              <a:rPr lang="en-US" smtClean="0"/>
              <a:pPr/>
              <a:t>12</a:t>
            </a:fld>
            <a:endParaRPr lang="en-US"/>
          </a:p>
        </p:txBody>
      </p:sp>
      <p:sp>
        <p:nvSpPr>
          <p:cNvPr id="5" name="Google Shape;106;p26">
            <a:extLst>
              <a:ext uri="{FF2B5EF4-FFF2-40B4-BE49-F238E27FC236}">
                <a16:creationId xmlns:a16="http://schemas.microsoft.com/office/drawing/2014/main" id="{4E0B061C-0C7F-1747-B366-4A7FA2069BE4}"/>
              </a:ext>
            </a:extLst>
          </p:cNvPr>
          <p:cNvSpPr txBox="1"/>
          <p:nvPr/>
        </p:nvSpPr>
        <p:spPr>
          <a:xfrm>
            <a:off x="3913966" y="1644489"/>
            <a:ext cx="4179000" cy="265500"/>
          </a:xfrm>
          <a:prstGeom prst="rect">
            <a:avLst/>
          </a:prstGeom>
          <a:noFill/>
          <a:ln>
            <a:noFill/>
          </a:ln>
        </p:spPr>
        <p:txBody>
          <a:bodyPr spcFirstLastPara="1" wrap="square" lIns="0" tIns="0" rIns="91425" bIns="0" anchor="t" anchorCtr="0">
            <a:noAutofit/>
          </a:bodyPr>
          <a:lstStyle/>
          <a:p>
            <a:r>
              <a:rPr lang="en" sz="1200">
                <a:solidFill>
                  <a:srgbClr val="FF8000"/>
                </a:solidFill>
                <a:latin typeface="Inter Medium"/>
                <a:ea typeface="Inter Medium"/>
                <a:cs typeface="Inter Medium"/>
                <a:sym typeface="Inter Medium"/>
              </a:rPr>
              <a:t>Discrete</a:t>
            </a:r>
            <a:endParaRPr sz="1200">
              <a:solidFill>
                <a:srgbClr val="FF8000"/>
              </a:solidFill>
              <a:latin typeface="Inter Medium"/>
              <a:ea typeface="Inter Medium"/>
              <a:cs typeface="Inter Medium"/>
              <a:sym typeface="Inter Medium"/>
            </a:endParaRPr>
          </a:p>
        </p:txBody>
      </p:sp>
      <p:sp>
        <p:nvSpPr>
          <p:cNvPr id="6" name="Google Shape;109;p26">
            <a:extLst>
              <a:ext uri="{FF2B5EF4-FFF2-40B4-BE49-F238E27FC236}">
                <a16:creationId xmlns:a16="http://schemas.microsoft.com/office/drawing/2014/main" id="{7DB7655A-9C51-F846-988D-BA9BB802B2E6}"/>
              </a:ext>
            </a:extLst>
          </p:cNvPr>
          <p:cNvSpPr txBox="1"/>
          <p:nvPr/>
        </p:nvSpPr>
        <p:spPr>
          <a:xfrm>
            <a:off x="6821866" y="1615839"/>
            <a:ext cx="589800" cy="265500"/>
          </a:xfrm>
          <a:prstGeom prst="rect">
            <a:avLst/>
          </a:prstGeom>
          <a:noFill/>
          <a:ln>
            <a:noFill/>
          </a:ln>
        </p:spPr>
        <p:txBody>
          <a:bodyPr spcFirstLastPara="1" wrap="square" lIns="0" tIns="0" rIns="91425" bIns="0" anchor="t" anchorCtr="0">
            <a:noAutofit/>
          </a:bodyPr>
          <a:lstStyle/>
          <a:p>
            <a:r>
              <a:rPr lang="en" sz="1200">
                <a:solidFill>
                  <a:srgbClr val="FF8000"/>
                </a:solidFill>
                <a:latin typeface="Inter Medium"/>
                <a:ea typeface="Inter Medium"/>
                <a:cs typeface="Inter Medium"/>
                <a:sym typeface="Inter Medium"/>
              </a:rPr>
              <a:t>Series</a:t>
            </a:r>
            <a:endParaRPr sz="1200">
              <a:solidFill>
                <a:srgbClr val="FF8000"/>
              </a:solidFill>
              <a:latin typeface="Inter Medium"/>
              <a:ea typeface="Inter Medium"/>
              <a:cs typeface="Inter Medium"/>
              <a:sym typeface="Inter Medium"/>
            </a:endParaRPr>
          </a:p>
        </p:txBody>
      </p:sp>
      <p:sp>
        <p:nvSpPr>
          <p:cNvPr id="7" name="Google Shape;110;p26">
            <a:extLst>
              <a:ext uri="{FF2B5EF4-FFF2-40B4-BE49-F238E27FC236}">
                <a16:creationId xmlns:a16="http://schemas.microsoft.com/office/drawing/2014/main" id="{9051D609-ED04-9B4D-8117-551379081AB3}"/>
              </a:ext>
            </a:extLst>
          </p:cNvPr>
          <p:cNvSpPr txBox="1"/>
          <p:nvPr/>
        </p:nvSpPr>
        <p:spPr>
          <a:xfrm>
            <a:off x="4173073" y="5137847"/>
            <a:ext cx="7571458" cy="338524"/>
          </a:xfrm>
          <a:prstGeom prst="rect">
            <a:avLst/>
          </a:prstGeom>
          <a:noFill/>
          <a:ln>
            <a:noFill/>
          </a:ln>
        </p:spPr>
        <p:txBody>
          <a:bodyPr spcFirstLastPara="1" wrap="square" lIns="91425" tIns="91425" rIns="91425" bIns="91425" anchor="t" anchorCtr="0">
            <a:spAutoFit/>
          </a:bodyPr>
          <a:lstStyle/>
          <a:p>
            <a:r>
              <a:rPr lang="en" sz="1000" dirty="0"/>
              <a:t>After Clemens </a:t>
            </a:r>
            <a:r>
              <a:rPr lang="en" sz="1000" dirty="0" err="1"/>
              <a:t>Vasters</a:t>
            </a:r>
            <a:r>
              <a:rPr lang="en" sz="1000" dirty="0"/>
              <a:t>: https://</a:t>
            </a:r>
            <a:r>
              <a:rPr lang="en" sz="1000" dirty="0" err="1"/>
              <a:t>skillsmatter.com</a:t>
            </a:r>
            <a:r>
              <a:rPr lang="en" sz="1000" dirty="0"/>
              <a:t>/</a:t>
            </a:r>
            <a:r>
              <a:rPr lang="en" sz="1000" dirty="0" err="1"/>
              <a:t>skillscasts</a:t>
            </a:r>
            <a:r>
              <a:rPr lang="en" sz="1000" dirty="0"/>
              <a:t>/10191-keynote-events-data-points-jobs-and-commands-the-rise-of-messaging</a:t>
            </a:r>
            <a:endParaRPr sz="1000" dirty="0"/>
          </a:p>
        </p:txBody>
      </p:sp>
      <p:sp>
        <p:nvSpPr>
          <p:cNvPr id="8" name="Google Shape;111;p26">
            <a:extLst>
              <a:ext uri="{FF2B5EF4-FFF2-40B4-BE49-F238E27FC236}">
                <a16:creationId xmlns:a16="http://schemas.microsoft.com/office/drawing/2014/main" id="{013A4CBA-A0B6-9E41-87C9-E48DC47FD7B9}"/>
              </a:ext>
            </a:extLst>
          </p:cNvPr>
          <p:cNvSpPr/>
          <p:nvPr/>
        </p:nvSpPr>
        <p:spPr>
          <a:xfrm>
            <a:off x="3770691" y="2589389"/>
            <a:ext cx="1006200" cy="324000"/>
          </a:xfrm>
          <a:prstGeom prst="roundRect">
            <a:avLst>
              <a:gd name="adj" fmla="val 16667"/>
            </a:avLst>
          </a:prstGeom>
          <a:solidFill>
            <a:srgbClr val="B6D7A8"/>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000"/>
              <a:t>Stateless</a:t>
            </a:r>
            <a:endParaRPr sz="1000"/>
          </a:p>
          <a:p>
            <a:pPr algn="ctr"/>
            <a:r>
              <a:rPr lang="en" sz="1000"/>
              <a:t>Handler</a:t>
            </a:r>
            <a:endParaRPr sz="1000"/>
          </a:p>
        </p:txBody>
      </p:sp>
      <p:sp>
        <p:nvSpPr>
          <p:cNvPr id="9" name="Google Shape;112;p26">
            <a:extLst>
              <a:ext uri="{FF2B5EF4-FFF2-40B4-BE49-F238E27FC236}">
                <a16:creationId xmlns:a16="http://schemas.microsoft.com/office/drawing/2014/main" id="{600C75A7-5542-374C-A364-E0DE38DF6504}"/>
              </a:ext>
            </a:extLst>
          </p:cNvPr>
          <p:cNvSpPr/>
          <p:nvPr/>
        </p:nvSpPr>
        <p:spPr>
          <a:xfrm>
            <a:off x="6313241" y="2491439"/>
            <a:ext cx="1349400" cy="519900"/>
          </a:xfrm>
          <a:prstGeom prst="roundRect">
            <a:avLst>
              <a:gd name="adj" fmla="val 16667"/>
            </a:avLst>
          </a:prstGeom>
          <a:solidFill>
            <a:srgbClr val="F9CB9C"/>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algn="ctr"/>
            <a:r>
              <a:rPr lang="en" sz="1000"/>
              <a:t>Stateful</a:t>
            </a:r>
            <a:endParaRPr sz="1000"/>
          </a:p>
          <a:p>
            <a:pPr algn="ctr"/>
            <a:r>
              <a:rPr lang="en" sz="1000"/>
              <a:t>Partition</a:t>
            </a:r>
            <a:endParaRPr sz="1000"/>
          </a:p>
          <a:p>
            <a:pPr algn="ctr"/>
            <a:r>
              <a:rPr lang="en" sz="1000"/>
              <a:t>Processor</a:t>
            </a:r>
            <a:endParaRPr sz="1000"/>
          </a:p>
        </p:txBody>
      </p:sp>
      <p:sp>
        <p:nvSpPr>
          <p:cNvPr id="10" name="Google Shape;113;p26">
            <a:extLst>
              <a:ext uri="{FF2B5EF4-FFF2-40B4-BE49-F238E27FC236}">
                <a16:creationId xmlns:a16="http://schemas.microsoft.com/office/drawing/2014/main" id="{B83DFF3A-4370-224D-8375-9F16DB40A79D}"/>
              </a:ext>
            </a:extLst>
          </p:cNvPr>
          <p:cNvSpPr/>
          <p:nvPr/>
        </p:nvSpPr>
        <p:spPr>
          <a:xfrm>
            <a:off x="4050416" y="1960964"/>
            <a:ext cx="392700" cy="446700"/>
          </a:xfrm>
          <a:prstGeom prst="downArrow">
            <a:avLst>
              <a:gd name="adj1" fmla="val 50000"/>
              <a:gd name="adj2" fmla="val 50000"/>
            </a:avLst>
          </a:prstGeom>
          <a:solidFill>
            <a:srgbClr val="93C47D"/>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1" name="Google Shape;114;p26">
            <a:extLst>
              <a:ext uri="{FF2B5EF4-FFF2-40B4-BE49-F238E27FC236}">
                <a16:creationId xmlns:a16="http://schemas.microsoft.com/office/drawing/2014/main" id="{CC0100D5-C912-A041-A7CF-6F97E6A24A9A}"/>
              </a:ext>
            </a:extLst>
          </p:cNvPr>
          <p:cNvSpPr/>
          <p:nvPr/>
        </p:nvSpPr>
        <p:spPr>
          <a:xfrm rot="10800000">
            <a:off x="6850313" y="1929679"/>
            <a:ext cx="392700" cy="446700"/>
          </a:xfrm>
          <a:prstGeom prst="downArrow">
            <a:avLst>
              <a:gd name="adj1" fmla="val 50000"/>
              <a:gd name="adj2" fmla="val 50000"/>
            </a:avLst>
          </a:prstGeom>
          <a:solidFill>
            <a:srgbClr val="F6B26B"/>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12" name="Google Shape;115;p26">
            <a:extLst>
              <a:ext uri="{FF2B5EF4-FFF2-40B4-BE49-F238E27FC236}">
                <a16:creationId xmlns:a16="http://schemas.microsoft.com/office/drawing/2014/main" id="{45931187-C87E-EB47-A122-F7E76C728CF2}"/>
              </a:ext>
            </a:extLst>
          </p:cNvPr>
          <p:cNvSpPr txBox="1"/>
          <p:nvPr/>
        </p:nvSpPr>
        <p:spPr>
          <a:xfrm>
            <a:off x="3479766" y="2068539"/>
            <a:ext cx="467700" cy="307800"/>
          </a:xfrm>
          <a:prstGeom prst="rect">
            <a:avLst/>
          </a:prstGeom>
          <a:noFill/>
          <a:ln>
            <a:noFill/>
          </a:ln>
        </p:spPr>
        <p:txBody>
          <a:bodyPr spcFirstLastPara="1" wrap="square" lIns="91425" tIns="91425" rIns="91425" bIns="91425" anchor="t" anchorCtr="0">
            <a:spAutoFit/>
          </a:bodyPr>
          <a:lstStyle/>
          <a:p>
            <a:r>
              <a:rPr lang="en" sz="800"/>
              <a:t>PUSH</a:t>
            </a:r>
            <a:endParaRPr sz="800"/>
          </a:p>
        </p:txBody>
      </p:sp>
      <p:sp>
        <p:nvSpPr>
          <p:cNvPr id="13" name="Google Shape;116;p26">
            <a:extLst>
              <a:ext uri="{FF2B5EF4-FFF2-40B4-BE49-F238E27FC236}">
                <a16:creationId xmlns:a16="http://schemas.microsoft.com/office/drawing/2014/main" id="{AA8B4B55-334D-9444-9122-966DB8AAB2E2}"/>
              </a:ext>
            </a:extLst>
          </p:cNvPr>
          <p:cNvSpPr txBox="1"/>
          <p:nvPr/>
        </p:nvSpPr>
        <p:spPr>
          <a:xfrm>
            <a:off x="6313316" y="1999139"/>
            <a:ext cx="440700" cy="307800"/>
          </a:xfrm>
          <a:prstGeom prst="rect">
            <a:avLst/>
          </a:prstGeom>
          <a:noFill/>
          <a:ln>
            <a:noFill/>
          </a:ln>
        </p:spPr>
        <p:txBody>
          <a:bodyPr spcFirstLastPara="1" wrap="square" lIns="91425" tIns="91425" rIns="91425" bIns="91425" anchor="t" anchorCtr="0">
            <a:spAutoFit/>
          </a:bodyPr>
          <a:lstStyle/>
          <a:p>
            <a:r>
              <a:rPr lang="en" sz="800"/>
              <a:t>PULL</a:t>
            </a:r>
            <a:endParaRPr sz="800"/>
          </a:p>
        </p:txBody>
      </p:sp>
      <p:sp>
        <p:nvSpPr>
          <p:cNvPr id="14" name="Google Shape;117;p26">
            <a:extLst>
              <a:ext uri="{FF2B5EF4-FFF2-40B4-BE49-F238E27FC236}">
                <a16:creationId xmlns:a16="http://schemas.microsoft.com/office/drawing/2014/main" id="{092F4828-05A0-D449-8C60-3B724B33680D}"/>
              </a:ext>
            </a:extLst>
          </p:cNvPr>
          <p:cNvSpPr txBox="1"/>
          <p:nvPr/>
        </p:nvSpPr>
        <p:spPr>
          <a:xfrm>
            <a:off x="7378591" y="2032489"/>
            <a:ext cx="589800" cy="369300"/>
          </a:xfrm>
          <a:prstGeom prst="rect">
            <a:avLst/>
          </a:prstGeom>
          <a:noFill/>
          <a:ln>
            <a:noFill/>
          </a:ln>
        </p:spPr>
        <p:txBody>
          <a:bodyPr spcFirstLastPara="1" wrap="square" lIns="91425" tIns="91425" rIns="91425" bIns="91425" anchor="t" anchorCtr="0">
            <a:spAutoFit/>
          </a:bodyPr>
          <a:lstStyle/>
          <a:p>
            <a:r>
              <a:rPr lang="en" sz="600"/>
              <a:t>Context</a:t>
            </a:r>
            <a:endParaRPr sz="600"/>
          </a:p>
          <a:p>
            <a:r>
              <a:rPr lang="en" sz="600"/>
              <a:t>Offset</a:t>
            </a:r>
            <a:endParaRPr sz="600"/>
          </a:p>
        </p:txBody>
      </p:sp>
      <p:sp>
        <p:nvSpPr>
          <p:cNvPr id="15" name="Google Shape;118;p26">
            <a:extLst>
              <a:ext uri="{FF2B5EF4-FFF2-40B4-BE49-F238E27FC236}">
                <a16:creationId xmlns:a16="http://schemas.microsoft.com/office/drawing/2014/main" id="{9E86A41D-3AA7-2445-B16F-C4808106FA6B}"/>
              </a:ext>
            </a:extLst>
          </p:cNvPr>
          <p:cNvSpPr txBox="1"/>
          <p:nvPr/>
        </p:nvSpPr>
        <p:spPr>
          <a:xfrm>
            <a:off x="3669941" y="3110820"/>
            <a:ext cx="1274400" cy="307800"/>
          </a:xfrm>
          <a:prstGeom prst="rect">
            <a:avLst/>
          </a:prstGeom>
          <a:noFill/>
          <a:ln w="9525" cap="flat" cmpd="sng">
            <a:solidFill>
              <a:schemeClr val="accent6"/>
            </a:solidFill>
            <a:prstDash val="solid"/>
            <a:round/>
            <a:headEnd type="none" w="sm" len="sm"/>
            <a:tailEnd type="none" w="sm" len="sm"/>
          </a:ln>
        </p:spPr>
        <p:txBody>
          <a:bodyPr spcFirstLastPara="1" wrap="square" lIns="91425" tIns="91425" rIns="91425" bIns="91425" anchor="t" anchorCtr="0">
            <a:spAutoFit/>
          </a:bodyPr>
          <a:lstStyle/>
          <a:p>
            <a:pPr algn="ctr"/>
            <a:r>
              <a:rPr lang="en" sz="800"/>
              <a:t>Discrete</a:t>
            </a:r>
            <a:endParaRPr sz="800"/>
          </a:p>
        </p:txBody>
      </p:sp>
      <p:sp>
        <p:nvSpPr>
          <p:cNvPr id="17" name="Google Shape;120;p26">
            <a:extLst>
              <a:ext uri="{FF2B5EF4-FFF2-40B4-BE49-F238E27FC236}">
                <a16:creationId xmlns:a16="http://schemas.microsoft.com/office/drawing/2014/main" id="{EC825E89-DEB6-F440-BD69-139A043EBD10}"/>
              </a:ext>
            </a:extLst>
          </p:cNvPr>
          <p:cNvSpPr txBox="1"/>
          <p:nvPr/>
        </p:nvSpPr>
        <p:spPr>
          <a:xfrm>
            <a:off x="6350741" y="3123545"/>
            <a:ext cx="1274400" cy="307800"/>
          </a:xfrm>
          <a:prstGeom prst="rect">
            <a:avLst/>
          </a:prstGeom>
          <a:noFill/>
          <a:ln w="9525" cap="flat" cmpd="sng">
            <a:solidFill>
              <a:schemeClr val="accent6"/>
            </a:solidFill>
            <a:prstDash val="solid"/>
            <a:round/>
            <a:headEnd type="none" w="sm" len="sm"/>
            <a:tailEnd type="none" w="sm" len="sm"/>
          </a:ln>
        </p:spPr>
        <p:txBody>
          <a:bodyPr spcFirstLastPara="1" wrap="square" lIns="91425" tIns="91425" rIns="91425" bIns="91425" anchor="t" anchorCtr="0">
            <a:spAutoFit/>
          </a:bodyPr>
          <a:lstStyle/>
          <a:p>
            <a:pPr algn="ctr"/>
            <a:r>
              <a:rPr lang="en" sz="800"/>
              <a:t>Continuous</a:t>
            </a:r>
            <a:endParaRPr sz="800"/>
          </a:p>
        </p:txBody>
      </p:sp>
      <p:sp>
        <p:nvSpPr>
          <p:cNvPr id="18" name="Google Shape;121;p26">
            <a:extLst>
              <a:ext uri="{FF2B5EF4-FFF2-40B4-BE49-F238E27FC236}">
                <a16:creationId xmlns:a16="http://schemas.microsoft.com/office/drawing/2014/main" id="{95E91ACE-AE45-794F-8D5F-0D18E1625D78}"/>
              </a:ext>
            </a:extLst>
          </p:cNvPr>
          <p:cNvSpPr txBox="1"/>
          <p:nvPr/>
        </p:nvSpPr>
        <p:spPr>
          <a:xfrm>
            <a:off x="3669941" y="3521970"/>
            <a:ext cx="1274400" cy="307800"/>
          </a:xfrm>
          <a:prstGeom prst="rect">
            <a:avLst/>
          </a:prstGeom>
          <a:noFill/>
          <a:ln w="9525" cap="flat" cmpd="sng">
            <a:solidFill>
              <a:schemeClr val="accent6"/>
            </a:solidFill>
            <a:prstDash val="solid"/>
            <a:round/>
            <a:headEnd type="none" w="sm" len="sm"/>
            <a:tailEnd type="none" w="sm" len="sm"/>
          </a:ln>
        </p:spPr>
        <p:txBody>
          <a:bodyPr spcFirstLastPara="1" wrap="square" lIns="91425" tIns="91425" rIns="91425" bIns="91425" anchor="t" anchorCtr="0">
            <a:spAutoFit/>
          </a:bodyPr>
          <a:lstStyle/>
          <a:p>
            <a:pPr algn="ctr"/>
            <a:r>
              <a:rPr lang="en" sz="800"/>
              <a:t>Independent</a:t>
            </a:r>
            <a:endParaRPr sz="800"/>
          </a:p>
        </p:txBody>
      </p:sp>
      <p:sp>
        <p:nvSpPr>
          <p:cNvPr id="19" name="Google Shape;122;p26">
            <a:extLst>
              <a:ext uri="{FF2B5EF4-FFF2-40B4-BE49-F238E27FC236}">
                <a16:creationId xmlns:a16="http://schemas.microsoft.com/office/drawing/2014/main" id="{E7328208-CB6C-EC41-897D-919DB17CB6BA}"/>
              </a:ext>
            </a:extLst>
          </p:cNvPr>
          <p:cNvSpPr txBox="1"/>
          <p:nvPr/>
        </p:nvSpPr>
        <p:spPr>
          <a:xfrm>
            <a:off x="6350741" y="3519045"/>
            <a:ext cx="1274400" cy="307800"/>
          </a:xfrm>
          <a:prstGeom prst="rect">
            <a:avLst/>
          </a:prstGeom>
          <a:noFill/>
          <a:ln w="9525" cap="flat" cmpd="sng">
            <a:solidFill>
              <a:schemeClr val="accent6"/>
            </a:solidFill>
            <a:prstDash val="solid"/>
            <a:round/>
            <a:headEnd type="none" w="sm" len="sm"/>
            <a:tailEnd type="none" w="sm" len="sm"/>
          </a:ln>
        </p:spPr>
        <p:txBody>
          <a:bodyPr spcFirstLastPara="1" wrap="square" lIns="91425" tIns="91425" rIns="91425" bIns="91425" anchor="t" anchorCtr="0">
            <a:spAutoFit/>
          </a:bodyPr>
          <a:lstStyle/>
          <a:p>
            <a:pPr algn="ctr"/>
            <a:r>
              <a:rPr lang="en" sz="800"/>
              <a:t>Sequential</a:t>
            </a:r>
            <a:endParaRPr sz="800"/>
          </a:p>
        </p:txBody>
      </p:sp>
      <p:sp>
        <p:nvSpPr>
          <p:cNvPr id="20" name="Google Shape;123;p26">
            <a:extLst>
              <a:ext uri="{FF2B5EF4-FFF2-40B4-BE49-F238E27FC236}">
                <a16:creationId xmlns:a16="http://schemas.microsoft.com/office/drawing/2014/main" id="{183BB63C-2409-A041-8BEA-2ADE2573A6E9}"/>
              </a:ext>
            </a:extLst>
          </p:cNvPr>
          <p:cNvSpPr txBox="1"/>
          <p:nvPr/>
        </p:nvSpPr>
        <p:spPr>
          <a:xfrm>
            <a:off x="3669941" y="3953983"/>
            <a:ext cx="1274400" cy="307800"/>
          </a:xfrm>
          <a:prstGeom prst="rect">
            <a:avLst/>
          </a:prstGeom>
          <a:noFill/>
          <a:ln w="9525" cap="flat" cmpd="sng">
            <a:solidFill>
              <a:schemeClr val="accent6"/>
            </a:solidFill>
            <a:prstDash val="solid"/>
            <a:round/>
            <a:headEnd type="none" w="sm" len="sm"/>
            <a:tailEnd type="none" w="sm" len="sm"/>
          </a:ln>
        </p:spPr>
        <p:txBody>
          <a:bodyPr spcFirstLastPara="1" wrap="square" lIns="91425" tIns="91425" rIns="91425" bIns="91425" anchor="t" anchorCtr="0">
            <a:spAutoFit/>
          </a:bodyPr>
          <a:lstStyle/>
          <a:p>
            <a:pPr algn="ctr"/>
            <a:r>
              <a:rPr lang="en" sz="800"/>
              <a:t>Immediately Actionable</a:t>
            </a:r>
            <a:endParaRPr sz="800"/>
          </a:p>
        </p:txBody>
      </p:sp>
      <p:sp>
        <p:nvSpPr>
          <p:cNvPr id="21" name="Google Shape;124;p26">
            <a:extLst>
              <a:ext uri="{FF2B5EF4-FFF2-40B4-BE49-F238E27FC236}">
                <a16:creationId xmlns:a16="http://schemas.microsoft.com/office/drawing/2014/main" id="{D6C45F27-7EE5-3641-8A9A-8052F00A695B}"/>
              </a:ext>
            </a:extLst>
          </p:cNvPr>
          <p:cNvSpPr txBox="1"/>
          <p:nvPr/>
        </p:nvSpPr>
        <p:spPr>
          <a:xfrm>
            <a:off x="6350741" y="3953983"/>
            <a:ext cx="1274400" cy="307800"/>
          </a:xfrm>
          <a:prstGeom prst="rect">
            <a:avLst/>
          </a:prstGeom>
          <a:noFill/>
          <a:ln w="9525" cap="flat" cmpd="sng">
            <a:solidFill>
              <a:schemeClr val="accent6"/>
            </a:solidFill>
            <a:prstDash val="solid"/>
            <a:round/>
            <a:headEnd type="none" w="sm" len="sm"/>
            <a:tailEnd type="none" w="sm" len="sm"/>
          </a:ln>
        </p:spPr>
        <p:txBody>
          <a:bodyPr spcFirstLastPara="1" wrap="square" lIns="91425" tIns="91425" rIns="91425" bIns="91425" anchor="t" anchorCtr="0">
            <a:spAutoFit/>
          </a:bodyPr>
          <a:lstStyle/>
          <a:p>
            <a:pPr algn="ctr"/>
            <a:r>
              <a:rPr lang="en" sz="800"/>
              <a:t>Report Condition</a:t>
            </a:r>
            <a:endParaRPr sz="800"/>
          </a:p>
        </p:txBody>
      </p:sp>
      <p:sp>
        <p:nvSpPr>
          <p:cNvPr id="22" name="TextBox 21">
            <a:extLst>
              <a:ext uri="{FF2B5EF4-FFF2-40B4-BE49-F238E27FC236}">
                <a16:creationId xmlns:a16="http://schemas.microsoft.com/office/drawing/2014/main" id="{DD0CA131-876F-9748-BCAE-AA75293E83A9}"/>
              </a:ext>
            </a:extLst>
          </p:cNvPr>
          <p:cNvSpPr txBox="1"/>
          <p:nvPr/>
        </p:nvSpPr>
        <p:spPr>
          <a:xfrm>
            <a:off x="4173073" y="637286"/>
            <a:ext cx="3409238" cy="507831"/>
          </a:xfrm>
          <a:prstGeom prst="rect">
            <a:avLst/>
          </a:prstGeom>
          <a:noFill/>
        </p:spPr>
        <p:txBody>
          <a:bodyPr wrap="square" rtlCol="0">
            <a:spAutoFit/>
          </a:bodyPr>
          <a:lstStyle/>
          <a:p>
            <a:pPr algn="ctr"/>
            <a:r>
              <a:rPr lang="en-US" sz="2700" b="1" dirty="0"/>
              <a:t>Event Types</a:t>
            </a:r>
          </a:p>
        </p:txBody>
      </p:sp>
    </p:spTree>
    <p:extLst>
      <p:ext uri="{BB962C8B-B14F-4D97-AF65-F5344CB8AC3E}">
        <p14:creationId xmlns:p14="http://schemas.microsoft.com/office/powerpoint/2010/main" val="3708447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7" grpId="0" animBg="1"/>
      <p:bldP spid="18" grpId="0" animBg="1"/>
      <p:bldP spid="19" grpId="0" animBg="1"/>
      <p:bldP spid="20" grpId="0" animBg="1"/>
      <p:bldP spid="2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0419D2E-0B25-E35C-726F-38F441B4E230}"/>
              </a:ext>
            </a:extLst>
          </p:cNvPr>
          <p:cNvSpPr txBox="1"/>
          <p:nvPr/>
        </p:nvSpPr>
        <p:spPr>
          <a:xfrm>
            <a:off x="3952461" y="2829339"/>
            <a:ext cx="4287078" cy="646331"/>
          </a:xfrm>
          <a:prstGeom prst="rect">
            <a:avLst/>
          </a:prstGeom>
          <a:noFill/>
        </p:spPr>
        <p:txBody>
          <a:bodyPr wrap="square" rtlCol="0">
            <a:spAutoFit/>
          </a:bodyPr>
          <a:lstStyle/>
          <a:p>
            <a:r>
              <a:rPr lang="en-US" sz="3600" b="1" dirty="0"/>
              <a:t>Queues and Streams</a:t>
            </a:r>
          </a:p>
        </p:txBody>
      </p:sp>
    </p:spTree>
    <p:extLst>
      <p:ext uri="{BB962C8B-B14F-4D97-AF65-F5344CB8AC3E}">
        <p14:creationId xmlns:p14="http://schemas.microsoft.com/office/powerpoint/2010/main" val="24716686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6937B436-F96A-89E2-DC4B-39FFDC8ED1CE}"/>
              </a:ext>
            </a:extLst>
          </p:cNvPr>
          <p:cNvPicPr>
            <a:picLocks noChangeAspect="1"/>
          </p:cNvPicPr>
          <p:nvPr/>
        </p:nvPicPr>
        <p:blipFill>
          <a:blip r:embed="rId2"/>
          <a:stretch>
            <a:fillRect/>
          </a:stretch>
        </p:blipFill>
        <p:spPr>
          <a:xfrm>
            <a:off x="2100649" y="501193"/>
            <a:ext cx="7318121" cy="5184403"/>
          </a:xfrm>
          <a:prstGeom prst="rect">
            <a:avLst/>
          </a:prstGeom>
        </p:spPr>
      </p:pic>
      <p:cxnSp>
        <p:nvCxnSpPr>
          <p:cNvPr id="5" name="Straight Arrow Connector 4">
            <a:extLst>
              <a:ext uri="{FF2B5EF4-FFF2-40B4-BE49-F238E27FC236}">
                <a16:creationId xmlns:a16="http://schemas.microsoft.com/office/drawing/2014/main" id="{31B2BF4A-6900-BC3E-D7E3-38A7F2B74251}"/>
              </a:ext>
            </a:extLst>
          </p:cNvPr>
          <p:cNvCxnSpPr>
            <a:cxnSpLocks/>
          </p:cNvCxnSpPr>
          <p:nvPr/>
        </p:nvCxnSpPr>
        <p:spPr>
          <a:xfrm flipH="1">
            <a:off x="8608979" y="1964987"/>
            <a:ext cx="398834" cy="1342417"/>
          </a:xfrm>
          <a:prstGeom prst="straightConnector1">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pic>
        <p:nvPicPr>
          <p:cNvPr id="8" name="Graphic 7" descr="Lock">
            <a:extLst>
              <a:ext uri="{FF2B5EF4-FFF2-40B4-BE49-F238E27FC236}">
                <a16:creationId xmlns:a16="http://schemas.microsoft.com/office/drawing/2014/main" id="{B219ED19-C4D7-31DE-B3A4-14FF5E70941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51779" y="2636195"/>
            <a:ext cx="457200" cy="457200"/>
          </a:xfrm>
          <a:prstGeom prst="rect">
            <a:avLst/>
          </a:prstGeom>
        </p:spPr>
      </p:pic>
      <p:sp>
        <p:nvSpPr>
          <p:cNvPr id="9" name="TextBox 8">
            <a:extLst>
              <a:ext uri="{FF2B5EF4-FFF2-40B4-BE49-F238E27FC236}">
                <a16:creationId xmlns:a16="http://schemas.microsoft.com/office/drawing/2014/main" id="{C37FAB37-0238-7364-EBFF-179F5AFC54BA}"/>
              </a:ext>
            </a:extLst>
          </p:cNvPr>
          <p:cNvSpPr txBox="1"/>
          <p:nvPr/>
        </p:nvSpPr>
        <p:spPr>
          <a:xfrm>
            <a:off x="9066179" y="2107075"/>
            <a:ext cx="2248930" cy="646331"/>
          </a:xfrm>
          <a:prstGeom prst="rect">
            <a:avLst/>
          </a:prstGeom>
          <a:solidFill>
            <a:schemeClr val="bg1"/>
          </a:solidFill>
        </p:spPr>
        <p:txBody>
          <a:bodyPr wrap="square" rtlCol="0">
            <a:spAutoFit/>
          </a:bodyPr>
          <a:lstStyle/>
          <a:p>
            <a:r>
              <a:rPr lang="en-US" sz="1200" dirty="0"/>
              <a:t>First consumer </a:t>
            </a:r>
            <a:r>
              <a:rPr lang="en-US" sz="1200" i="1" dirty="0"/>
              <a:t>locks</a:t>
            </a:r>
            <a:r>
              <a:rPr lang="en-US" sz="1200" dirty="0"/>
              <a:t> the next message in the queue whilst it processes it.</a:t>
            </a:r>
          </a:p>
        </p:txBody>
      </p:sp>
      <p:sp>
        <p:nvSpPr>
          <p:cNvPr id="10" name="TextBox 9">
            <a:extLst>
              <a:ext uri="{FF2B5EF4-FFF2-40B4-BE49-F238E27FC236}">
                <a16:creationId xmlns:a16="http://schemas.microsoft.com/office/drawing/2014/main" id="{DA5686BA-F83E-D2A6-61CC-4D0917297767}"/>
              </a:ext>
            </a:extLst>
          </p:cNvPr>
          <p:cNvSpPr txBox="1"/>
          <p:nvPr/>
        </p:nvSpPr>
        <p:spPr>
          <a:xfrm>
            <a:off x="9066179" y="4104595"/>
            <a:ext cx="2248930" cy="461665"/>
          </a:xfrm>
          <a:prstGeom prst="rect">
            <a:avLst/>
          </a:prstGeom>
          <a:solidFill>
            <a:schemeClr val="bg1"/>
          </a:solidFill>
        </p:spPr>
        <p:txBody>
          <a:bodyPr wrap="square" rtlCol="0">
            <a:spAutoFit/>
          </a:bodyPr>
          <a:lstStyle/>
          <a:p>
            <a:r>
              <a:rPr lang="en-US" sz="1200" dirty="0"/>
              <a:t>Second consumer </a:t>
            </a:r>
            <a:r>
              <a:rPr lang="en-US" sz="1200" i="1" dirty="0"/>
              <a:t>reads past</a:t>
            </a:r>
            <a:r>
              <a:rPr lang="en-US" sz="1200" dirty="0"/>
              <a:t> any locked message in the queue.</a:t>
            </a:r>
          </a:p>
        </p:txBody>
      </p:sp>
      <p:cxnSp>
        <p:nvCxnSpPr>
          <p:cNvPr id="11" name="Straight Arrow Connector 10">
            <a:extLst>
              <a:ext uri="{FF2B5EF4-FFF2-40B4-BE49-F238E27FC236}">
                <a16:creationId xmlns:a16="http://schemas.microsoft.com/office/drawing/2014/main" id="{9519B843-EEDD-B933-D5AE-5132A1955AB3}"/>
              </a:ext>
            </a:extLst>
          </p:cNvPr>
          <p:cNvCxnSpPr>
            <a:cxnSpLocks/>
          </p:cNvCxnSpPr>
          <p:nvPr/>
        </p:nvCxnSpPr>
        <p:spPr>
          <a:xfrm flipH="1" flipV="1">
            <a:off x="8685179" y="3706939"/>
            <a:ext cx="322634" cy="1186337"/>
          </a:xfrm>
          <a:prstGeom prst="straightConnector1">
            <a:avLst/>
          </a:prstGeom>
          <a:ln w="508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0E6B501-E054-3F01-FC09-D2246AFB4E3D}"/>
              </a:ext>
            </a:extLst>
          </p:cNvPr>
          <p:cNvCxnSpPr>
            <a:cxnSpLocks/>
          </p:cNvCxnSpPr>
          <p:nvPr/>
        </p:nvCxnSpPr>
        <p:spPr>
          <a:xfrm flipH="1" flipV="1">
            <a:off x="7648832" y="3867665"/>
            <a:ext cx="1112547" cy="1309816"/>
          </a:xfrm>
          <a:prstGeom prst="straightConnector1">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pic>
        <p:nvPicPr>
          <p:cNvPr id="17" name="Graphic 16" descr="Lock">
            <a:extLst>
              <a:ext uri="{FF2B5EF4-FFF2-40B4-BE49-F238E27FC236}">
                <a16:creationId xmlns:a16="http://schemas.microsoft.com/office/drawing/2014/main" id="{69739AAC-5718-3B71-381F-E6D53DE12E0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215016" y="3878227"/>
            <a:ext cx="457200" cy="457200"/>
          </a:xfrm>
          <a:prstGeom prst="rect">
            <a:avLst/>
          </a:prstGeom>
        </p:spPr>
      </p:pic>
      <p:sp>
        <p:nvSpPr>
          <p:cNvPr id="18" name="TextBox 17">
            <a:extLst>
              <a:ext uri="{FF2B5EF4-FFF2-40B4-BE49-F238E27FC236}">
                <a16:creationId xmlns:a16="http://schemas.microsoft.com/office/drawing/2014/main" id="{7BEAE237-806E-75A0-C33E-DAF420D29342}"/>
              </a:ext>
            </a:extLst>
          </p:cNvPr>
          <p:cNvSpPr txBox="1"/>
          <p:nvPr/>
        </p:nvSpPr>
        <p:spPr>
          <a:xfrm>
            <a:off x="5511201" y="4490669"/>
            <a:ext cx="2248930" cy="461665"/>
          </a:xfrm>
          <a:prstGeom prst="rect">
            <a:avLst/>
          </a:prstGeom>
          <a:solidFill>
            <a:schemeClr val="bg1"/>
          </a:solidFill>
        </p:spPr>
        <p:txBody>
          <a:bodyPr wrap="square" rtlCol="0">
            <a:spAutoFit/>
          </a:bodyPr>
          <a:lstStyle/>
          <a:p>
            <a:r>
              <a:rPr lang="en-US" sz="1200" dirty="0"/>
              <a:t>Second consumer </a:t>
            </a:r>
            <a:r>
              <a:rPr lang="en-US" sz="1200" i="1" dirty="0"/>
              <a:t>locks </a:t>
            </a:r>
            <a:r>
              <a:rPr lang="en-US" sz="1200" dirty="0"/>
              <a:t>the next available message in the queue.</a:t>
            </a:r>
          </a:p>
        </p:txBody>
      </p:sp>
    </p:spTree>
    <p:extLst>
      <p:ext uri="{BB962C8B-B14F-4D97-AF65-F5344CB8AC3E}">
        <p14:creationId xmlns:p14="http://schemas.microsoft.com/office/powerpoint/2010/main" val="2916565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D500A7E-1C3E-5847-2AF0-856F2D1F9AF4}"/>
              </a:ext>
            </a:extLst>
          </p:cNvPr>
          <p:cNvPicPr>
            <a:picLocks noChangeAspect="1"/>
          </p:cNvPicPr>
          <p:nvPr/>
        </p:nvPicPr>
        <p:blipFill>
          <a:blip r:embed="rId2"/>
          <a:stretch>
            <a:fillRect/>
          </a:stretch>
        </p:blipFill>
        <p:spPr>
          <a:xfrm>
            <a:off x="1371600" y="628512"/>
            <a:ext cx="8799744" cy="5216234"/>
          </a:xfrm>
          <a:prstGeom prst="rect">
            <a:avLst/>
          </a:prstGeom>
        </p:spPr>
      </p:pic>
      <p:cxnSp>
        <p:nvCxnSpPr>
          <p:cNvPr id="6" name="Straight Arrow Connector 5">
            <a:extLst>
              <a:ext uri="{FF2B5EF4-FFF2-40B4-BE49-F238E27FC236}">
                <a16:creationId xmlns:a16="http://schemas.microsoft.com/office/drawing/2014/main" id="{E4D5EE8B-8EFF-4EE0-435B-C8DE6CEB8E9B}"/>
              </a:ext>
            </a:extLst>
          </p:cNvPr>
          <p:cNvCxnSpPr>
            <a:cxnSpLocks/>
          </p:cNvCxnSpPr>
          <p:nvPr/>
        </p:nvCxnSpPr>
        <p:spPr>
          <a:xfrm flipH="1">
            <a:off x="9069859" y="2199503"/>
            <a:ext cx="518984" cy="864973"/>
          </a:xfrm>
          <a:prstGeom prst="straightConnector1">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pic>
        <p:nvPicPr>
          <p:cNvPr id="7" name="Graphic 6" descr="Lock">
            <a:extLst>
              <a:ext uri="{FF2B5EF4-FFF2-40B4-BE49-F238E27FC236}">
                <a16:creationId xmlns:a16="http://schemas.microsoft.com/office/drawing/2014/main" id="{1B1D6392-7BC3-9776-0103-AB66C3BC34F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44903" y="2403389"/>
            <a:ext cx="457200" cy="457200"/>
          </a:xfrm>
          <a:prstGeom prst="rect">
            <a:avLst/>
          </a:prstGeom>
        </p:spPr>
      </p:pic>
      <p:pic>
        <p:nvPicPr>
          <p:cNvPr id="13" name="Graphic 12" descr="Unlock">
            <a:extLst>
              <a:ext uri="{FF2B5EF4-FFF2-40B4-BE49-F238E27FC236}">
                <a16:creationId xmlns:a16="http://schemas.microsoft.com/office/drawing/2014/main" id="{9F22C2F8-5854-A924-B9B3-96DA650272C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588843" y="2428103"/>
            <a:ext cx="457201" cy="457201"/>
          </a:xfrm>
          <a:prstGeom prst="rect">
            <a:avLst/>
          </a:prstGeom>
        </p:spPr>
      </p:pic>
      <p:sp>
        <p:nvSpPr>
          <p:cNvPr id="14" name="TextBox 13">
            <a:extLst>
              <a:ext uri="{FF2B5EF4-FFF2-40B4-BE49-F238E27FC236}">
                <a16:creationId xmlns:a16="http://schemas.microsoft.com/office/drawing/2014/main" id="{E98EDC0B-89F9-DD18-213E-DD499E84B5EB}"/>
              </a:ext>
            </a:extLst>
          </p:cNvPr>
          <p:cNvSpPr txBox="1"/>
          <p:nvPr/>
        </p:nvSpPr>
        <p:spPr>
          <a:xfrm>
            <a:off x="10171344" y="1825706"/>
            <a:ext cx="1820562" cy="1200329"/>
          </a:xfrm>
          <a:prstGeom prst="rect">
            <a:avLst/>
          </a:prstGeom>
          <a:solidFill>
            <a:schemeClr val="bg1"/>
          </a:solidFill>
        </p:spPr>
        <p:txBody>
          <a:bodyPr wrap="square" rtlCol="0">
            <a:spAutoFit/>
          </a:bodyPr>
          <a:lstStyle/>
          <a:p>
            <a:r>
              <a:rPr lang="en-US" sz="1200" dirty="0"/>
              <a:t>When we are done processing, we unlock it.</a:t>
            </a:r>
          </a:p>
          <a:p>
            <a:endParaRPr lang="en-US" sz="1200" dirty="0"/>
          </a:p>
          <a:p>
            <a:r>
              <a:rPr lang="en-US" sz="1200" dirty="0"/>
              <a:t> - Usually because we finish processing it</a:t>
            </a:r>
          </a:p>
          <a:p>
            <a:r>
              <a:rPr lang="en-US" sz="1200" dirty="0"/>
              <a:t>- May be because we fail.</a:t>
            </a:r>
          </a:p>
        </p:txBody>
      </p:sp>
      <p:sp>
        <p:nvSpPr>
          <p:cNvPr id="15" name="Rectangle 14">
            <a:extLst>
              <a:ext uri="{FF2B5EF4-FFF2-40B4-BE49-F238E27FC236}">
                <a16:creationId xmlns:a16="http://schemas.microsoft.com/office/drawing/2014/main" id="{F70673C4-E656-0EA8-12EE-46D839A34940}"/>
              </a:ext>
            </a:extLst>
          </p:cNvPr>
          <p:cNvSpPr/>
          <p:nvPr/>
        </p:nvSpPr>
        <p:spPr>
          <a:xfrm>
            <a:off x="8650958" y="3089189"/>
            <a:ext cx="881349" cy="532356"/>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28E601C3-31B3-D854-5DE2-D9CCE609350B}"/>
              </a:ext>
            </a:extLst>
          </p:cNvPr>
          <p:cNvSpPr txBox="1"/>
          <p:nvPr/>
        </p:nvSpPr>
        <p:spPr>
          <a:xfrm>
            <a:off x="9279122" y="3972697"/>
            <a:ext cx="2248930" cy="646331"/>
          </a:xfrm>
          <a:prstGeom prst="rect">
            <a:avLst/>
          </a:prstGeom>
          <a:solidFill>
            <a:schemeClr val="bg1"/>
          </a:solidFill>
        </p:spPr>
        <p:txBody>
          <a:bodyPr wrap="square" rtlCol="0">
            <a:spAutoFit/>
          </a:bodyPr>
          <a:lstStyle/>
          <a:p>
            <a:r>
              <a:rPr lang="en-US" sz="1200" dirty="0"/>
              <a:t>If we succeed, then we delete the message from the queue, no one else can now process it.</a:t>
            </a:r>
          </a:p>
        </p:txBody>
      </p:sp>
      <p:cxnSp>
        <p:nvCxnSpPr>
          <p:cNvPr id="18" name="Straight Arrow Connector 17">
            <a:extLst>
              <a:ext uri="{FF2B5EF4-FFF2-40B4-BE49-F238E27FC236}">
                <a16:creationId xmlns:a16="http://schemas.microsoft.com/office/drawing/2014/main" id="{B11E3AFE-E2D0-32F2-A5AF-A74FB05DF242}"/>
              </a:ext>
            </a:extLst>
          </p:cNvPr>
          <p:cNvCxnSpPr>
            <a:cxnSpLocks/>
            <a:stCxn id="14" idx="1"/>
            <a:endCxn id="13" idx="3"/>
          </p:cNvCxnSpPr>
          <p:nvPr/>
        </p:nvCxnSpPr>
        <p:spPr>
          <a:xfrm flipH="1">
            <a:off x="10046044" y="2425871"/>
            <a:ext cx="125300" cy="2308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E13339B-2A59-8CFF-0E58-1A3C6AC8A39D}"/>
              </a:ext>
            </a:extLst>
          </p:cNvPr>
          <p:cNvCxnSpPr>
            <a:cxnSpLocks/>
            <a:stCxn id="16" idx="0"/>
          </p:cNvCxnSpPr>
          <p:nvPr/>
        </p:nvCxnSpPr>
        <p:spPr>
          <a:xfrm flipH="1" flipV="1">
            <a:off x="9162182" y="3621545"/>
            <a:ext cx="1241405" cy="3511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302889BE-B72F-66F9-B6FE-A1547F49A8FF}"/>
              </a:ext>
            </a:extLst>
          </p:cNvPr>
          <p:cNvSpPr txBox="1"/>
          <p:nvPr/>
        </p:nvSpPr>
        <p:spPr>
          <a:xfrm>
            <a:off x="6176559" y="1498708"/>
            <a:ext cx="2248930" cy="830997"/>
          </a:xfrm>
          <a:prstGeom prst="rect">
            <a:avLst/>
          </a:prstGeom>
          <a:solidFill>
            <a:schemeClr val="bg1"/>
          </a:solidFill>
        </p:spPr>
        <p:txBody>
          <a:bodyPr wrap="square" rtlCol="0">
            <a:spAutoFit/>
          </a:bodyPr>
          <a:lstStyle/>
          <a:p>
            <a:r>
              <a:rPr lang="en-US" sz="1200" dirty="0"/>
              <a:t>If we fail, then we may decide others could succeed later, so we let it become available to lock again, often with a delay.</a:t>
            </a:r>
          </a:p>
        </p:txBody>
      </p:sp>
      <p:pic>
        <p:nvPicPr>
          <p:cNvPr id="26" name="Graphic 25" descr="Eraser">
            <a:extLst>
              <a:ext uri="{FF2B5EF4-FFF2-40B4-BE49-F238E27FC236}">
                <a16:creationId xmlns:a16="http://schemas.microsoft.com/office/drawing/2014/main" id="{40EE923D-7B70-17ED-B6EE-333F499AF2C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833962" y="3628679"/>
            <a:ext cx="471794" cy="471794"/>
          </a:xfrm>
          <a:prstGeom prst="rect">
            <a:avLst/>
          </a:prstGeom>
        </p:spPr>
      </p:pic>
      <p:cxnSp>
        <p:nvCxnSpPr>
          <p:cNvPr id="27" name="Straight Arrow Connector 26">
            <a:extLst>
              <a:ext uri="{FF2B5EF4-FFF2-40B4-BE49-F238E27FC236}">
                <a16:creationId xmlns:a16="http://schemas.microsoft.com/office/drawing/2014/main" id="{DEB1DB1E-69C7-AB12-BD0D-CAE554C29A52}"/>
              </a:ext>
            </a:extLst>
          </p:cNvPr>
          <p:cNvCxnSpPr>
            <a:cxnSpLocks/>
            <a:endCxn id="15" idx="0"/>
          </p:cNvCxnSpPr>
          <p:nvPr/>
        </p:nvCxnSpPr>
        <p:spPr>
          <a:xfrm>
            <a:off x="7301024" y="2329705"/>
            <a:ext cx="1790609" cy="7594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1" name="Graphic 30" descr="Stopwatch">
            <a:extLst>
              <a:ext uri="{FF2B5EF4-FFF2-40B4-BE49-F238E27FC236}">
                <a16:creationId xmlns:a16="http://schemas.microsoft.com/office/drawing/2014/main" id="{1F631531-F098-2912-88D2-A6ACB1BFF80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955403" y="2505583"/>
            <a:ext cx="528181" cy="528181"/>
          </a:xfrm>
          <a:prstGeom prst="rect">
            <a:avLst/>
          </a:prstGeom>
        </p:spPr>
      </p:pic>
      <p:cxnSp>
        <p:nvCxnSpPr>
          <p:cNvPr id="42" name="Straight Arrow Connector 41">
            <a:extLst>
              <a:ext uri="{FF2B5EF4-FFF2-40B4-BE49-F238E27FC236}">
                <a16:creationId xmlns:a16="http://schemas.microsoft.com/office/drawing/2014/main" id="{6AA65E73-B463-9452-DD27-DF3D3BA9D37E}"/>
              </a:ext>
            </a:extLst>
          </p:cNvPr>
          <p:cNvCxnSpPr/>
          <p:nvPr/>
        </p:nvCxnSpPr>
        <p:spPr>
          <a:xfrm flipH="1">
            <a:off x="4384110" y="3628679"/>
            <a:ext cx="3571293" cy="1682357"/>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5C16A40F-4611-6D98-C908-C1DB953220D2}"/>
              </a:ext>
            </a:extLst>
          </p:cNvPr>
          <p:cNvSpPr txBox="1"/>
          <p:nvPr/>
        </p:nvSpPr>
        <p:spPr>
          <a:xfrm>
            <a:off x="3027402" y="3797121"/>
            <a:ext cx="2350061" cy="1015663"/>
          </a:xfrm>
          <a:prstGeom prst="rect">
            <a:avLst/>
          </a:prstGeom>
          <a:solidFill>
            <a:schemeClr val="bg1"/>
          </a:solidFill>
        </p:spPr>
        <p:txBody>
          <a:bodyPr wrap="square" rtlCol="0">
            <a:spAutoFit/>
          </a:bodyPr>
          <a:lstStyle/>
          <a:p>
            <a:r>
              <a:rPr lang="en-US" sz="1200" dirty="0"/>
              <a:t>After a certain number of re-queues we may move the message to a dead-letter channel, it turns out that no one action the request within in a reasonable time frame</a:t>
            </a:r>
          </a:p>
        </p:txBody>
      </p:sp>
      <p:sp>
        <p:nvSpPr>
          <p:cNvPr id="44" name="TextBox 43">
            <a:extLst>
              <a:ext uri="{FF2B5EF4-FFF2-40B4-BE49-F238E27FC236}">
                <a16:creationId xmlns:a16="http://schemas.microsoft.com/office/drawing/2014/main" id="{87DB1CFE-B572-47C5-4F11-E1DB9D87A6D5}"/>
              </a:ext>
            </a:extLst>
          </p:cNvPr>
          <p:cNvSpPr txBox="1"/>
          <p:nvPr/>
        </p:nvSpPr>
        <p:spPr>
          <a:xfrm>
            <a:off x="6895483" y="4978913"/>
            <a:ext cx="4867735" cy="1661993"/>
          </a:xfrm>
          <a:prstGeom prst="rect">
            <a:avLst/>
          </a:prstGeom>
          <a:solidFill>
            <a:schemeClr val="bg1"/>
          </a:solidFill>
          <a:ln>
            <a:solidFill>
              <a:schemeClr val="tx1"/>
            </a:solidFill>
          </a:ln>
        </p:spPr>
        <p:txBody>
          <a:bodyPr wrap="square" rtlCol="0">
            <a:spAutoFit/>
          </a:bodyPr>
          <a:lstStyle/>
          <a:p>
            <a:r>
              <a:rPr lang="en-US" b="1" dirty="0"/>
              <a:t>Queues contain Tasks</a:t>
            </a:r>
          </a:p>
          <a:p>
            <a:r>
              <a:rPr lang="en-US" sz="1200" dirty="0"/>
              <a:t>With queues we can think of the messages on a queue as tasks - they are a request for us to carry out an action. Once the action is done, we can delete the task.</a:t>
            </a:r>
          </a:p>
          <a:p>
            <a:endParaRPr lang="en-US" sz="1200" dirty="0"/>
          </a:p>
          <a:p>
            <a:r>
              <a:rPr lang="en-US" sz="1200" dirty="0"/>
              <a:t>- We don't anyone else to action it, it's already been done.</a:t>
            </a:r>
          </a:p>
          <a:p>
            <a:r>
              <a:rPr lang="en-US" sz="1200" dirty="0"/>
              <a:t>- Someone receiving a done task will have to discard it.</a:t>
            </a:r>
          </a:p>
          <a:p>
            <a:r>
              <a:rPr lang="en-US" sz="1200" dirty="0"/>
              <a:t>- If we can't action it, someone else will need to action it.</a:t>
            </a:r>
          </a:p>
        </p:txBody>
      </p:sp>
    </p:spTree>
    <p:extLst>
      <p:ext uri="{BB962C8B-B14F-4D97-AF65-F5344CB8AC3E}">
        <p14:creationId xmlns:p14="http://schemas.microsoft.com/office/powerpoint/2010/main" val="3587166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7"/>
                                        </p:tgtEl>
                                        <p:attrNameLst>
                                          <p:attrName>style.visibility</p:attrName>
                                        </p:attrNameLst>
                                      </p:cBhvr>
                                      <p:to>
                                        <p:strVal val="hidden"/>
                                      </p:to>
                                    </p:set>
                                  </p:childTnLst>
                                </p:cTn>
                              </p:par>
                              <p:par>
                                <p:cTn id="7" presetID="1" presetClass="exit" presetSubtype="0" fill="hold" nodeType="withEffect">
                                  <p:stCondLst>
                                    <p:cond delay="0"/>
                                  </p:stCondLst>
                                  <p:childTnLst>
                                    <p:set>
                                      <p:cBhvr>
                                        <p:cTn id="8" dur="1" fill="hold">
                                          <p:stCondLst>
                                            <p:cond delay="0"/>
                                          </p:stCondLst>
                                        </p:cTn>
                                        <p:tgtEl>
                                          <p:spTgt spid="6"/>
                                        </p:tgtEl>
                                        <p:attrNameLst>
                                          <p:attrName>style.visibility</p:attrName>
                                        </p:attrNameLst>
                                      </p:cBhvr>
                                      <p:to>
                                        <p:strVal val="hidden"/>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grpId="1" nodeType="clickEffect">
                                  <p:stCondLst>
                                    <p:cond delay="0"/>
                                  </p:stCondLst>
                                  <p:childTnLst>
                                    <p:set>
                                      <p:cBhvr>
                                        <p:cTn id="30" dur="1" fill="hold">
                                          <p:stCondLst>
                                            <p:cond delay="0"/>
                                          </p:stCondLst>
                                        </p:cTn>
                                        <p:tgtEl>
                                          <p:spTgt spid="15"/>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2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3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2"/>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4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P spid="15" grpId="1" animBg="1"/>
      <p:bldP spid="16" grpId="0" animBg="1"/>
      <p:bldP spid="24" grpId="0" animBg="1"/>
      <p:bldP spid="43" grpId="0" animBg="1"/>
      <p:bldP spid="4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F7DB9359-E923-4E0B-FD1E-C231F54D6850}"/>
              </a:ext>
            </a:extLst>
          </p:cNvPr>
          <p:cNvPicPr>
            <a:picLocks noChangeAspect="1"/>
          </p:cNvPicPr>
          <p:nvPr/>
        </p:nvPicPr>
        <p:blipFill>
          <a:blip r:embed="rId2"/>
          <a:stretch>
            <a:fillRect/>
          </a:stretch>
        </p:blipFill>
        <p:spPr>
          <a:xfrm>
            <a:off x="2076364" y="1373428"/>
            <a:ext cx="7196692" cy="3392726"/>
          </a:xfrm>
          <a:prstGeom prst="rect">
            <a:avLst/>
          </a:prstGeom>
        </p:spPr>
      </p:pic>
      <p:cxnSp>
        <p:nvCxnSpPr>
          <p:cNvPr id="6" name="Straight Arrow Connector 5">
            <a:extLst>
              <a:ext uri="{FF2B5EF4-FFF2-40B4-BE49-F238E27FC236}">
                <a16:creationId xmlns:a16="http://schemas.microsoft.com/office/drawing/2014/main" id="{C4B6E491-3B0A-0C0F-7172-E568BFA776B6}"/>
              </a:ext>
            </a:extLst>
          </p:cNvPr>
          <p:cNvCxnSpPr>
            <a:cxnSpLocks/>
          </p:cNvCxnSpPr>
          <p:nvPr/>
        </p:nvCxnSpPr>
        <p:spPr>
          <a:xfrm flipH="1">
            <a:off x="7835030" y="3429000"/>
            <a:ext cx="795403" cy="222337"/>
          </a:xfrm>
          <a:prstGeom prst="straightConnector1">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F8A3FFD-8537-8158-A342-1814BDCFC51F}"/>
              </a:ext>
            </a:extLst>
          </p:cNvPr>
          <p:cNvSpPr txBox="1"/>
          <p:nvPr/>
        </p:nvSpPr>
        <p:spPr>
          <a:xfrm>
            <a:off x="9066179" y="2107075"/>
            <a:ext cx="2248930" cy="646331"/>
          </a:xfrm>
          <a:prstGeom prst="rect">
            <a:avLst/>
          </a:prstGeom>
          <a:solidFill>
            <a:schemeClr val="bg1"/>
          </a:solidFill>
        </p:spPr>
        <p:txBody>
          <a:bodyPr wrap="square" rtlCol="0">
            <a:spAutoFit/>
          </a:bodyPr>
          <a:lstStyle/>
          <a:p>
            <a:r>
              <a:rPr lang="en-US" sz="1200" dirty="0"/>
              <a:t>First consumer </a:t>
            </a:r>
            <a:r>
              <a:rPr lang="en-US" sz="1200" i="1" dirty="0"/>
              <a:t>reads</a:t>
            </a:r>
            <a:r>
              <a:rPr lang="en-US" sz="1200" dirty="0"/>
              <a:t> the next message in the queue and processes it.</a:t>
            </a:r>
          </a:p>
        </p:txBody>
      </p:sp>
      <p:cxnSp>
        <p:nvCxnSpPr>
          <p:cNvPr id="10" name="Straight Arrow Connector 9">
            <a:extLst>
              <a:ext uri="{FF2B5EF4-FFF2-40B4-BE49-F238E27FC236}">
                <a16:creationId xmlns:a16="http://schemas.microsoft.com/office/drawing/2014/main" id="{8E958F30-6857-30E3-C897-6865E7E2FAEA}"/>
              </a:ext>
            </a:extLst>
          </p:cNvPr>
          <p:cNvCxnSpPr>
            <a:cxnSpLocks/>
          </p:cNvCxnSpPr>
          <p:nvPr/>
        </p:nvCxnSpPr>
        <p:spPr>
          <a:xfrm flipH="1" flipV="1">
            <a:off x="7766137" y="4014592"/>
            <a:ext cx="682668" cy="313150"/>
          </a:xfrm>
          <a:prstGeom prst="straightConnector1">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a:extLst>
              <a:ext uri="{FF2B5EF4-FFF2-40B4-BE49-F238E27FC236}">
                <a16:creationId xmlns:a16="http://schemas.microsoft.com/office/drawing/2014/main" id="{EE92F126-682F-03AA-C594-B8E11FE438E7}"/>
              </a:ext>
            </a:extLst>
          </p:cNvPr>
          <p:cNvSpPr txBox="1"/>
          <p:nvPr/>
        </p:nvSpPr>
        <p:spPr>
          <a:xfrm>
            <a:off x="8383580" y="4997093"/>
            <a:ext cx="2248930" cy="646331"/>
          </a:xfrm>
          <a:prstGeom prst="rect">
            <a:avLst/>
          </a:prstGeom>
          <a:solidFill>
            <a:schemeClr val="bg1"/>
          </a:solidFill>
        </p:spPr>
        <p:txBody>
          <a:bodyPr wrap="square" rtlCol="0">
            <a:spAutoFit/>
          </a:bodyPr>
          <a:lstStyle/>
          <a:p>
            <a:r>
              <a:rPr lang="en-US" sz="1200" dirty="0"/>
              <a:t>Second consumer </a:t>
            </a:r>
            <a:r>
              <a:rPr lang="en-US" sz="1200" i="1" dirty="0"/>
              <a:t>reads</a:t>
            </a:r>
            <a:r>
              <a:rPr lang="en-US" sz="1200" dirty="0"/>
              <a:t> the next message in the queue and processes it.</a:t>
            </a:r>
          </a:p>
        </p:txBody>
      </p:sp>
      <p:cxnSp>
        <p:nvCxnSpPr>
          <p:cNvPr id="16" name="Straight Arrow Connector 15">
            <a:extLst>
              <a:ext uri="{FF2B5EF4-FFF2-40B4-BE49-F238E27FC236}">
                <a16:creationId xmlns:a16="http://schemas.microsoft.com/office/drawing/2014/main" id="{863F4F2E-3F2C-7141-6233-76625571CE0E}"/>
              </a:ext>
            </a:extLst>
          </p:cNvPr>
          <p:cNvCxnSpPr/>
          <p:nvPr/>
        </p:nvCxnSpPr>
        <p:spPr>
          <a:xfrm flipH="1" flipV="1">
            <a:off x="6557375" y="2530258"/>
            <a:ext cx="2135688" cy="65135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DCD6D29D-6011-C85E-74B9-ABE8E63F7F96}"/>
              </a:ext>
            </a:extLst>
          </p:cNvPr>
          <p:cNvSpPr txBox="1"/>
          <p:nvPr/>
        </p:nvSpPr>
        <p:spPr>
          <a:xfrm>
            <a:off x="6710565" y="1790602"/>
            <a:ext cx="2248930" cy="461665"/>
          </a:xfrm>
          <a:prstGeom prst="rect">
            <a:avLst/>
          </a:prstGeom>
          <a:solidFill>
            <a:schemeClr val="bg1"/>
          </a:solidFill>
        </p:spPr>
        <p:txBody>
          <a:bodyPr wrap="square" rtlCol="0">
            <a:spAutoFit/>
          </a:bodyPr>
          <a:lstStyle/>
          <a:p>
            <a:r>
              <a:rPr lang="en-US" sz="1200" dirty="0"/>
              <a:t>First consumer </a:t>
            </a:r>
            <a:r>
              <a:rPr lang="en-US" sz="1200" i="1" dirty="0"/>
              <a:t>stores an offset</a:t>
            </a:r>
            <a:r>
              <a:rPr lang="en-US" sz="1200" dirty="0"/>
              <a:t> to mark how far it has read</a:t>
            </a:r>
          </a:p>
        </p:txBody>
      </p:sp>
      <p:cxnSp>
        <p:nvCxnSpPr>
          <p:cNvPr id="19" name="Straight Arrow Connector 18">
            <a:extLst>
              <a:ext uri="{FF2B5EF4-FFF2-40B4-BE49-F238E27FC236}">
                <a16:creationId xmlns:a16="http://schemas.microsoft.com/office/drawing/2014/main" id="{B16A4CE4-4CE8-B5E9-FFB6-D8F5B523713F}"/>
              </a:ext>
            </a:extLst>
          </p:cNvPr>
          <p:cNvCxnSpPr>
            <a:cxnSpLocks/>
          </p:cNvCxnSpPr>
          <p:nvPr/>
        </p:nvCxnSpPr>
        <p:spPr>
          <a:xfrm flipH="1">
            <a:off x="7014575" y="3429000"/>
            <a:ext cx="2574099" cy="433714"/>
          </a:xfrm>
          <a:prstGeom prst="straightConnector1">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E6C71BE4-0B52-8ACF-168A-27CB1BAE5458}"/>
              </a:ext>
            </a:extLst>
          </p:cNvPr>
          <p:cNvSpPr txBox="1"/>
          <p:nvPr/>
        </p:nvSpPr>
        <p:spPr>
          <a:xfrm>
            <a:off x="9707094" y="3085931"/>
            <a:ext cx="2248930" cy="646331"/>
          </a:xfrm>
          <a:prstGeom prst="rect">
            <a:avLst/>
          </a:prstGeom>
          <a:solidFill>
            <a:schemeClr val="bg1"/>
          </a:solidFill>
        </p:spPr>
        <p:txBody>
          <a:bodyPr wrap="square" rtlCol="0">
            <a:spAutoFit/>
          </a:bodyPr>
          <a:lstStyle/>
          <a:p>
            <a:r>
              <a:rPr lang="en-US" sz="1200" dirty="0"/>
              <a:t>First consumer </a:t>
            </a:r>
            <a:r>
              <a:rPr lang="en-US" sz="1200" i="1" dirty="0"/>
              <a:t>reads</a:t>
            </a:r>
            <a:r>
              <a:rPr lang="en-US" sz="1200" dirty="0"/>
              <a:t> the next message in the queue and processes it.</a:t>
            </a:r>
          </a:p>
        </p:txBody>
      </p:sp>
      <p:cxnSp>
        <p:nvCxnSpPr>
          <p:cNvPr id="23" name="Straight Arrow Connector 22">
            <a:extLst>
              <a:ext uri="{FF2B5EF4-FFF2-40B4-BE49-F238E27FC236}">
                <a16:creationId xmlns:a16="http://schemas.microsoft.com/office/drawing/2014/main" id="{09A9EC20-0BD6-83F9-33F6-10F5191A9079}"/>
              </a:ext>
            </a:extLst>
          </p:cNvPr>
          <p:cNvCxnSpPr>
            <a:cxnSpLocks/>
            <a:stCxn id="24" idx="0"/>
          </p:cNvCxnSpPr>
          <p:nvPr/>
        </p:nvCxnSpPr>
        <p:spPr>
          <a:xfrm flipH="1" flipV="1">
            <a:off x="5630449" y="2760254"/>
            <a:ext cx="1488037" cy="2039012"/>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47BBEEBC-9CD7-0B04-5F37-6641E2891B36}"/>
              </a:ext>
            </a:extLst>
          </p:cNvPr>
          <p:cNvSpPr txBox="1"/>
          <p:nvPr/>
        </p:nvSpPr>
        <p:spPr>
          <a:xfrm>
            <a:off x="5994021" y="4799266"/>
            <a:ext cx="2248930" cy="461665"/>
          </a:xfrm>
          <a:prstGeom prst="rect">
            <a:avLst/>
          </a:prstGeom>
          <a:solidFill>
            <a:schemeClr val="bg1"/>
          </a:solidFill>
        </p:spPr>
        <p:txBody>
          <a:bodyPr wrap="square" rtlCol="0">
            <a:spAutoFit/>
          </a:bodyPr>
          <a:lstStyle/>
          <a:p>
            <a:r>
              <a:rPr lang="en-US" sz="1200" dirty="0"/>
              <a:t>Second consumer </a:t>
            </a:r>
            <a:r>
              <a:rPr lang="en-US" sz="1200" i="1" dirty="0"/>
              <a:t>stores an offset</a:t>
            </a:r>
            <a:r>
              <a:rPr lang="en-US" sz="1200" dirty="0"/>
              <a:t> to mark how far it has read</a:t>
            </a:r>
          </a:p>
        </p:txBody>
      </p:sp>
      <p:sp>
        <p:nvSpPr>
          <p:cNvPr id="26" name="TextBox 25">
            <a:extLst>
              <a:ext uri="{FF2B5EF4-FFF2-40B4-BE49-F238E27FC236}">
                <a16:creationId xmlns:a16="http://schemas.microsoft.com/office/drawing/2014/main" id="{F093E94C-2A56-3118-CF14-092EB1B6A981}"/>
              </a:ext>
            </a:extLst>
          </p:cNvPr>
          <p:cNvSpPr txBox="1"/>
          <p:nvPr/>
        </p:nvSpPr>
        <p:spPr>
          <a:xfrm>
            <a:off x="9508045" y="4177023"/>
            <a:ext cx="1571157" cy="276999"/>
          </a:xfrm>
          <a:prstGeom prst="rect">
            <a:avLst/>
          </a:prstGeom>
          <a:solidFill>
            <a:schemeClr val="bg1"/>
          </a:solidFill>
        </p:spPr>
        <p:txBody>
          <a:bodyPr wrap="square" rtlCol="0">
            <a:spAutoFit/>
          </a:bodyPr>
          <a:lstStyle/>
          <a:p>
            <a:r>
              <a:rPr lang="en-US" sz="1200" dirty="0"/>
              <a:t>If a consumer </a:t>
            </a:r>
            <a:r>
              <a:rPr lang="en-US" sz="1200" i="1" dirty="0"/>
              <a:t>restarts</a:t>
            </a:r>
            <a:endParaRPr lang="en-US" sz="1200" dirty="0"/>
          </a:p>
        </p:txBody>
      </p:sp>
      <p:cxnSp>
        <p:nvCxnSpPr>
          <p:cNvPr id="27" name="Straight Arrow Connector 26">
            <a:extLst>
              <a:ext uri="{FF2B5EF4-FFF2-40B4-BE49-F238E27FC236}">
                <a16:creationId xmlns:a16="http://schemas.microsoft.com/office/drawing/2014/main" id="{D28C3270-E4F5-AC53-EF6B-7DE794C26C8D}"/>
              </a:ext>
            </a:extLst>
          </p:cNvPr>
          <p:cNvCxnSpPr>
            <a:cxnSpLocks/>
            <a:stCxn id="26" idx="1"/>
          </p:cNvCxnSpPr>
          <p:nvPr/>
        </p:nvCxnSpPr>
        <p:spPr>
          <a:xfrm flipH="1">
            <a:off x="9273056" y="4315523"/>
            <a:ext cx="234989" cy="200110"/>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C1BC05D9-4A43-E3E7-AC17-5BC1E4DE0A60}"/>
              </a:ext>
            </a:extLst>
          </p:cNvPr>
          <p:cNvCxnSpPr>
            <a:cxnSpLocks/>
            <a:stCxn id="34" idx="1"/>
          </p:cNvCxnSpPr>
          <p:nvPr/>
        </p:nvCxnSpPr>
        <p:spPr>
          <a:xfrm flipH="1" flipV="1">
            <a:off x="5843392" y="2617940"/>
            <a:ext cx="3863702" cy="2107574"/>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TextBox 33">
            <a:extLst>
              <a:ext uri="{FF2B5EF4-FFF2-40B4-BE49-F238E27FC236}">
                <a16:creationId xmlns:a16="http://schemas.microsoft.com/office/drawing/2014/main" id="{93899DC3-ACBC-3E55-6E7F-1CC2532A539D}"/>
              </a:ext>
            </a:extLst>
          </p:cNvPr>
          <p:cNvSpPr txBox="1"/>
          <p:nvPr/>
        </p:nvSpPr>
        <p:spPr>
          <a:xfrm>
            <a:off x="9707094" y="4494681"/>
            <a:ext cx="2347840" cy="461665"/>
          </a:xfrm>
          <a:prstGeom prst="rect">
            <a:avLst/>
          </a:prstGeom>
          <a:solidFill>
            <a:schemeClr val="bg1"/>
          </a:solidFill>
        </p:spPr>
        <p:txBody>
          <a:bodyPr wrap="square" rtlCol="0">
            <a:spAutoFit/>
          </a:bodyPr>
          <a:lstStyle/>
          <a:p>
            <a:r>
              <a:rPr lang="en-US" sz="1200" dirty="0"/>
              <a:t>It reads the store to determine the last message it processed</a:t>
            </a:r>
          </a:p>
        </p:txBody>
      </p:sp>
      <p:sp>
        <p:nvSpPr>
          <p:cNvPr id="2" name="TextBox 1">
            <a:extLst>
              <a:ext uri="{FF2B5EF4-FFF2-40B4-BE49-F238E27FC236}">
                <a16:creationId xmlns:a16="http://schemas.microsoft.com/office/drawing/2014/main" id="{2FDF1627-780B-1877-1086-9C849E290B74}"/>
              </a:ext>
            </a:extLst>
          </p:cNvPr>
          <p:cNvSpPr txBox="1"/>
          <p:nvPr/>
        </p:nvSpPr>
        <p:spPr>
          <a:xfrm>
            <a:off x="349906" y="4812427"/>
            <a:ext cx="4867735" cy="1661993"/>
          </a:xfrm>
          <a:prstGeom prst="rect">
            <a:avLst/>
          </a:prstGeom>
          <a:solidFill>
            <a:schemeClr val="bg1"/>
          </a:solidFill>
          <a:ln>
            <a:solidFill>
              <a:schemeClr val="tx1"/>
            </a:solidFill>
          </a:ln>
        </p:spPr>
        <p:txBody>
          <a:bodyPr wrap="square" rtlCol="0">
            <a:spAutoFit/>
          </a:bodyPr>
          <a:lstStyle/>
          <a:p>
            <a:r>
              <a:rPr lang="en-US" b="1" dirty="0"/>
              <a:t>Streams contain Facts</a:t>
            </a:r>
          </a:p>
          <a:p>
            <a:r>
              <a:rPr lang="en-US" sz="1200" dirty="0"/>
              <a:t>With streams we can think of the records on the stream as facts - they are records that indicate there has been a change in state. </a:t>
            </a:r>
          </a:p>
          <a:p>
            <a:endParaRPr lang="en-US" sz="1200" dirty="0"/>
          </a:p>
          <a:p>
            <a:pPr marL="171450" indent="-171450">
              <a:buFontTx/>
              <a:buChar char="-"/>
            </a:pPr>
            <a:r>
              <a:rPr lang="en-US" sz="1200" dirty="0"/>
              <a:t>We can view facts as an ‘inverse database’ they represent how current stat is arrived at</a:t>
            </a:r>
          </a:p>
          <a:p>
            <a:pPr marL="171450" indent="-171450">
              <a:buFontTx/>
              <a:buChar char="-"/>
            </a:pPr>
            <a:r>
              <a:rPr lang="en-US" sz="1200" dirty="0"/>
              <a:t>We can navigate offsets to calculate a position at a ‘point in time’</a:t>
            </a:r>
          </a:p>
          <a:p>
            <a:pPr marL="171450" indent="-171450">
              <a:buFontTx/>
              <a:buChar char="-"/>
            </a:pPr>
            <a:r>
              <a:rPr lang="en-US" sz="1200" dirty="0"/>
              <a:t> We don’t consume facts by reading them, they persist</a:t>
            </a:r>
          </a:p>
        </p:txBody>
      </p:sp>
    </p:spTree>
    <p:extLst>
      <p:ext uri="{BB962C8B-B14F-4D97-AF65-F5344CB8AC3E}">
        <p14:creationId xmlns:p14="http://schemas.microsoft.com/office/powerpoint/2010/main" val="1966725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 presetClass="entr" presetSubtype="0" fill="hold" grpId="1" nodeType="withEffect">
                                  <p:stCondLst>
                                    <p:cond delay="0"/>
                                  </p:stCondLst>
                                  <p:childTnLst>
                                    <p:set>
                                      <p:cBhvr>
                                        <p:cTn id="40" dur="1" fill="hold">
                                          <p:stCondLst>
                                            <p:cond delay="0"/>
                                          </p:stCondLst>
                                        </p:cTn>
                                        <p:tgtEl>
                                          <p:spTgt spid="26"/>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31"/>
                                        </p:tgtEl>
                                        <p:attrNameLst>
                                          <p:attrName>style.visibility</p:attrName>
                                        </p:attrNameLst>
                                      </p:cBhvr>
                                      <p:to>
                                        <p:strVal val="visible"/>
                                      </p:to>
                                    </p:set>
                                  </p:childTnLst>
                                </p:cTn>
                              </p:par>
                              <p:par>
                                <p:cTn id="45" presetID="1" presetClass="entr" presetSubtype="0" fill="hold" grpId="1" nodeType="with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8" grpId="0" animBg="1"/>
      <p:bldP spid="20" grpId="0" animBg="1"/>
      <p:bldP spid="24" grpId="0" animBg="1"/>
      <p:bldP spid="26" grpId="0" animBg="1"/>
      <p:bldP spid="26" grpId="1" animBg="1"/>
      <p:bldP spid="34" grpId="1" animBg="1"/>
      <p:bldP spid="2"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0419D2E-0B25-E35C-726F-38F441B4E230}"/>
              </a:ext>
            </a:extLst>
          </p:cNvPr>
          <p:cNvSpPr txBox="1"/>
          <p:nvPr/>
        </p:nvSpPr>
        <p:spPr>
          <a:xfrm>
            <a:off x="3284272" y="3105834"/>
            <a:ext cx="5623456" cy="646331"/>
          </a:xfrm>
          <a:prstGeom prst="rect">
            <a:avLst/>
          </a:prstGeom>
          <a:noFill/>
        </p:spPr>
        <p:txBody>
          <a:bodyPr wrap="square" rtlCol="0">
            <a:spAutoFit/>
          </a:bodyPr>
          <a:lstStyle/>
          <a:p>
            <a:r>
              <a:rPr lang="en-US" sz="3600" b="1" dirty="0"/>
              <a:t>Scaling Queues and Streams</a:t>
            </a:r>
          </a:p>
        </p:txBody>
      </p:sp>
    </p:spTree>
    <p:extLst>
      <p:ext uri="{BB962C8B-B14F-4D97-AF65-F5344CB8AC3E}">
        <p14:creationId xmlns:p14="http://schemas.microsoft.com/office/powerpoint/2010/main" val="32372739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Picture 19">
            <a:extLst>
              <a:ext uri="{FF2B5EF4-FFF2-40B4-BE49-F238E27FC236}">
                <a16:creationId xmlns:a16="http://schemas.microsoft.com/office/drawing/2014/main" id="{6937B436-F96A-89E2-DC4B-39FFDC8ED1CE}"/>
              </a:ext>
            </a:extLst>
          </p:cNvPr>
          <p:cNvPicPr>
            <a:picLocks noChangeAspect="1"/>
          </p:cNvPicPr>
          <p:nvPr/>
        </p:nvPicPr>
        <p:blipFill>
          <a:blip r:embed="rId2"/>
          <a:stretch>
            <a:fillRect/>
          </a:stretch>
        </p:blipFill>
        <p:spPr>
          <a:xfrm>
            <a:off x="2100649" y="501193"/>
            <a:ext cx="7318121" cy="5184403"/>
          </a:xfrm>
          <a:prstGeom prst="rect">
            <a:avLst/>
          </a:prstGeom>
        </p:spPr>
      </p:pic>
      <p:cxnSp>
        <p:nvCxnSpPr>
          <p:cNvPr id="5" name="Straight Arrow Connector 4">
            <a:extLst>
              <a:ext uri="{FF2B5EF4-FFF2-40B4-BE49-F238E27FC236}">
                <a16:creationId xmlns:a16="http://schemas.microsoft.com/office/drawing/2014/main" id="{31B2BF4A-6900-BC3E-D7E3-38A7F2B74251}"/>
              </a:ext>
            </a:extLst>
          </p:cNvPr>
          <p:cNvCxnSpPr>
            <a:cxnSpLocks/>
          </p:cNvCxnSpPr>
          <p:nvPr/>
        </p:nvCxnSpPr>
        <p:spPr>
          <a:xfrm flipH="1">
            <a:off x="8608979" y="1964987"/>
            <a:ext cx="398834" cy="1342417"/>
          </a:xfrm>
          <a:prstGeom prst="straightConnector1">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pic>
        <p:nvPicPr>
          <p:cNvPr id="8" name="Graphic 7" descr="Lock">
            <a:extLst>
              <a:ext uri="{FF2B5EF4-FFF2-40B4-BE49-F238E27FC236}">
                <a16:creationId xmlns:a16="http://schemas.microsoft.com/office/drawing/2014/main" id="{B219ED19-C4D7-31DE-B3A4-14FF5E70941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151779" y="2636195"/>
            <a:ext cx="457200" cy="457200"/>
          </a:xfrm>
          <a:prstGeom prst="rect">
            <a:avLst/>
          </a:prstGeom>
        </p:spPr>
      </p:pic>
      <p:sp>
        <p:nvSpPr>
          <p:cNvPr id="9" name="TextBox 8">
            <a:extLst>
              <a:ext uri="{FF2B5EF4-FFF2-40B4-BE49-F238E27FC236}">
                <a16:creationId xmlns:a16="http://schemas.microsoft.com/office/drawing/2014/main" id="{C37FAB37-0238-7364-EBFF-179F5AFC54BA}"/>
              </a:ext>
            </a:extLst>
          </p:cNvPr>
          <p:cNvSpPr txBox="1"/>
          <p:nvPr/>
        </p:nvSpPr>
        <p:spPr>
          <a:xfrm>
            <a:off x="9066179" y="2107075"/>
            <a:ext cx="2248930" cy="646331"/>
          </a:xfrm>
          <a:prstGeom prst="rect">
            <a:avLst/>
          </a:prstGeom>
          <a:solidFill>
            <a:schemeClr val="bg1"/>
          </a:solidFill>
        </p:spPr>
        <p:txBody>
          <a:bodyPr wrap="square" rtlCol="0">
            <a:spAutoFit/>
          </a:bodyPr>
          <a:lstStyle/>
          <a:p>
            <a:r>
              <a:rPr lang="en-US" sz="1200" dirty="0"/>
              <a:t>First consumer </a:t>
            </a:r>
            <a:r>
              <a:rPr lang="en-US" sz="1200" i="1" dirty="0"/>
              <a:t>locks</a:t>
            </a:r>
            <a:r>
              <a:rPr lang="en-US" sz="1200" dirty="0"/>
              <a:t> the next message in the queue whilst it processes it.</a:t>
            </a:r>
          </a:p>
        </p:txBody>
      </p:sp>
      <p:sp>
        <p:nvSpPr>
          <p:cNvPr id="10" name="TextBox 9">
            <a:extLst>
              <a:ext uri="{FF2B5EF4-FFF2-40B4-BE49-F238E27FC236}">
                <a16:creationId xmlns:a16="http://schemas.microsoft.com/office/drawing/2014/main" id="{DA5686BA-F83E-D2A6-61CC-4D0917297767}"/>
              </a:ext>
            </a:extLst>
          </p:cNvPr>
          <p:cNvSpPr txBox="1"/>
          <p:nvPr/>
        </p:nvSpPr>
        <p:spPr>
          <a:xfrm>
            <a:off x="9066179" y="4104595"/>
            <a:ext cx="2248930" cy="461665"/>
          </a:xfrm>
          <a:prstGeom prst="rect">
            <a:avLst/>
          </a:prstGeom>
          <a:solidFill>
            <a:schemeClr val="bg1"/>
          </a:solidFill>
        </p:spPr>
        <p:txBody>
          <a:bodyPr wrap="square" rtlCol="0">
            <a:spAutoFit/>
          </a:bodyPr>
          <a:lstStyle/>
          <a:p>
            <a:r>
              <a:rPr lang="en-US" sz="1200" dirty="0"/>
              <a:t>Second consumer </a:t>
            </a:r>
            <a:r>
              <a:rPr lang="en-US" sz="1200" i="1" dirty="0"/>
              <a:t>reads past</a:t>
            </a:r>
            <a:r>
              <a:rPr lang="en-US" sz="1200" dirty="0"/>
              <a:t> any locked message in the queue.</a:t>
            </a:r>
          </a:p>
        </p:txBody>
      </p:sp>
      <p:cxnSp>
        <p:nvCxnSpPr>
          <p:cNvPr id="11" name="Straight Arrow Connector 10">
            <a:extLst>
              <a:ext uri="{FF2B5EF4-FFF2-40B4-BE49-F238E27FC236}">
                <a16:creationId xmlns:a16="http://schemas.microsoft.com/office/drawing/2014/main" id="{9519B843-EEDD-B933-D5AE-5132A1955AB3}"/>
              </a:ext>
            </a:extLst>
          </p:cNvPr>
          <p:cNvCxnSpPr>
            <a:cxnSpLocks/>
          </p:cNvCxnSpPr>
          <p:nvPr/>
        </p:nvCxnSpPr>
        <p:spPr>
          <a:xfrm flipH="1" flipV="1">
            <a:off x="8685179" y="3706939"/>
            <a:ext cx="322634" cy="1186337"/>
          </a:xfrm>
          <a:prstGeom prst="straightConnector1">
            <a:avLst/>
          </a:prstGeom>
          <a:ln w="50800">
            <a:solidFill>
              <a:srgbClr val="FF0000"/>
            </a:solidFill>
            <a:prstDash val="dash"/>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70E6B501-E054-3F01-FC09-D2246AFB4E3D}"/>
              </a:ext>
            </a:extLst>
          </p:cNvPr>
          <p:cNvCxnSpPr>
            <a:cxnSpLocks/>
          </p:cNvCxnSpPr>
          <p:nvPr/>
        </p:nvCxnSpPr>
        <p:spPr>
          <a:xfrm flipH="1" flipV="1">
            <a:off x="7648832" y="3867665"/>
            <a:ext cx="1112547" cy="1309816"/>
          </a:xfrm>
          <a:prstGeom prst="straightConnector1">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pic>
        <p:nvPicPr>
          <p:cNvPr id="17" name="Graphic 16" descr="Lock">
            <a:extLst>
              <a:ext uri="{FF2B5EF4-FFF2-40B4-BE49-F238E27FC236}">
                <a16:creationId xmlns:a16="http://schemas.microsoft.com/office/drawing/2014/main" id="{69739AAC-5718-3B71-381F-E6D53DE12E02}"/>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215016" y="3878227"/>
            <a:ext cx="457200" cy="457200"/>
          </a:xfrm>
          <a:prstGeom prst="rect">
            <a:avLst/>
          </a:prstGeom>
        </p:spPr>
      </p:pic>
      <p:sp>
        <p:nvSpPr>
          <p:cNvPr id="18" name="TextBox 17">
            <a:extLst>
              <a:ext uri="{FF2B5EF4-FFF2-40B4-BE49-F238E27FC236}">
                <a16:creationId xmlns:a16="http://schemas.microsoft.com/office/drawing/2014/main" id="{7BEAE237-806E-75A0-C33E-DAF420D29342}"/>
              </a:ext>
            </a:extLst>
          </p:cNvPr>
          <p:cNvSpPr txBox="1"/>
          <p:nvPr/>
        </p:nvSpPr>
        <p:spPr>
          <a:xfrm>
            <a:off x="5511201" y="4490669"/>
            <a:ext cx="2248930" cy="461665"/>
          </a:xfrm>
          <a:prstGeom prst="rect">
            <a:avLst/>
          </a:prstGeom>
          <a:solidFill>
            <a:schemeClr val="bg1"/>
          </a:solidFill>
        </p:spPr>
        <p:txBody>
          <a:bodyPr wrap="square" rtlCol="0">
            <a:spAutoFit/>
          </a:bodyPr>
          <a:lstStyle/>
          <a:p>
            <a:r>
              <a:rPr lang="en-US" sz="1200" dirty="0"/>
              <a:t>Second consumer </a:t>
            </a:r>
            <a:r>
              <a:rPr lang="en-US" sz="1200" i="1" dirty="0"/>
              <a:t>locks </a:t>
            </a:r>
            <a:r>
              <a:rPr lang="en-US" sz="1200" dirty="0"/>
              <a:t>the next available message in the queue.</a:t>
            </a:r>
          </a:p>
        </p:txBody>
      </p:sp>
    </p:spTree>
    <p:extLst>
      <p:ext uri="{BB962C8B-B14F-4D97-AF65-F5344CB8AC3E}">
        <p14:creationId xmlns:p14="http://schemas.microsoft.com/office/powerpoint/2010/main" val="24920507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7"/>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01958BD-D969-2556-65C4-55CCB9CF45C8}"/>
              </a:ext>
            </a:extLst>
          </p:cNvPr>
          <p:cNvPicPr>
            <a:picLocks noChangeAspect="1"/>
          </p:cNvPicPr>
          <p:nvPr/>
        </p:nvPicPr>
        <p:blipFill>
          <a:blip r:embed="rId2"/>
          <a:stretch>
            <a:fillRect/>
          </a:stretch>
        </p:blipFill>
        <p:spPr>
          <a:xfrm>
            <a:off x="2155454" y="1678488"/>
            <a:ext cx="7242546" cy="3217362"/>
          </a:xfrm>
          <a:prstGeom prst="rect">
            <a:avLst/>
          </a:prstGeom>
        </p:spPr>
      </p:pic>
      <p:cxnSp>
        <p:nvCxnSpPr>
          <p:cNvPr id="4" name="Straight Arrow Connector 3">
            <a:extLst>
              <a:ext uri="{FF2B5EF4-FFF2-40B4-BE49-F238E27FC236}">
                <a16:creationId xmlns:a16="http://schemas.microsoft.com/office/drawing/2014/main" id="{E129079E-8F20-EAB9-BB28-6EFF906C5F42}"/>
              </a:ext>
            </a:extLst>
          </p:cNvPr>
          <p:cNvCxnSpPr>
            <a:cxnSpLocks/>
          </p:cNvCxnSpPr>
          <p:nvPr/>
        </p:nvCxnSpPr>
        <p:spPr>
          <a:xfrm flipH="1">
            <a:off x="7835030" y="3429000"/>
            <a:ext cx="795403" cy="222337"/>
          </a:xfrm>
          <a:prstGeom prst="straightConnector1">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9433CB6E-C3E6-7455-378E-7F33CB6B0A75}"/>
              </a:ext>
            </a:extLst>
          </p:cNvPr>
          <p:cNvCxnSpPr>
            <a:cxnSpLocks/>
          </p:cNvCxnSpPr>
          <p:nvPr/>
        </p:nvCxnSpPr>
        <p:spPr>
          <a:xfrm flipH="1" flipV="1">
            <a:off x="8123129" y="4440477"/>
            <a:ext cx="726509" cy="43841"/>
          </a:xfrm>
          <a:prstGeom prst="straightConnector1">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C48F4E4E-A6AA-0825-0428-5991FA4DD253}"/>
              </a:ext>
            </a:extLst>
          </p:cNvPr>
          <p:cNvSpPr txBox="1"/>
          <p:nvPr/>
        </p:nvSpPr>
        <p:spPr>
          <a:xfrm>
            <a:off x="9750935" y="3721795"/>
            <a:ext cx="2248930" cy="830997"/>
          </a:xfrm>
          <a:prstGeom prst="rect">
            <a:avLst/>
          </a:prstGeom>
          <a:solidFill>
            <a:schemeClr val="bg1"/>
          </a:solidFill>
        </p:spPr>
        <p:txBody>
          <a:bodyPr wrap="square" rtlCol="0">
            <a:spAutoFit/>
          </a:bodyPr>
          <a:lstStyle/>
          <a:p>
            <a:r>
              <a:rPr lang="en-US" sz="1200" dirty="0"/>
              <a:t>To scale out we must divide the stream up. We partition the stream to allow multiple consumers to read it.</a:t>
            </a:r>
          </a:p>
        </p:txBody>
      </p:sp>
      <p:cxnSp>
        <p:nvCxnSpPr>
          <p:cNvPr id="11" name="Straight Arrow Connector 10">
            <a:extLst>
              <a:ext uri="{FF2B5EF4-FFF2-40B4-BE49-F238E27FC236}">
                <a16:creationId xmlns:a16="http://schemas.microsoft.com/office/drawing/2014/main" id="{BDDE306E-C802-96D4-598F-26F121362EC8}"/>
              </a:ext>
            </a:extLst>
          </p:cNvPr>
          <p:cNvCxnSpPr>
            <a:cxnSpLocks/>
          </p:cNvCxnSpPr>
          <p:nvPr/>
        </p:nvCxnSpPr>
        <p:spPr>
          <a:xfrm flipH="1" flipV="1">
            <a:off x="7240044" y="2630466"/>
            <a:ext cx="1778696" cy="1734855"/>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0601CE8-B137-453B-0277-AD1E3CF6A9EF}"/>
              </a:ext>
            </a:extLst>
          </p:cNvPr>
          <p:cNvCxnSpPr>
            <a:cxnSpLocks/>
          </p:cNvCxnSpPr>
          <p:nvPr/>
        </p:nvCxnSpPr>
        <p:spPr>
          <a:xfrm flipH="1" flipV="1">
            <a:off x="7390356" y="2630466"/>
            <a:ext cx="1628384" cy="620038"/>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6766705A-9191-6492-A9A8-EFEB83D07ED1}"/>
              </a:ext>
            </a:extLst>
          </p:cNvPr>
          <p:cNvSpPr txBox="1"/>
          <p:nvPr/>
        </p:nvSpPr>
        <p:spPr>
          <a:xfrm>
            <a:off x="8788518" y="2139811"/>
            <a:ext cx="2248930" cy="461665"/>
          </a:xfrm>
          <a:prstGeom prst="rect">
            <a:avLst/>
          </a:prstGeom>
          <a:solidFill>
            <a:schemeClr val="bg1"/>
          </a:solidFill>
        </p:spPr>
        <p:txBody>
          <a:bodyPr wrap="square" rtlCol="0">
            <a:spAutoFit/>
          </a:bodyPr>
          <a:lstStyle/>
          <a:p>
            <a:r>
              <a:rPr lang="en-US" sz="1200" dirty="0"/>
              <a:t>Each consumer manages offsets for their partition.</a:t>
            </a:r>
          </a:p>
        </p:txBody>
      </p:sp>
      <p:sp>
        <p:nvSpPr>
          <p:cNvPr id="18" name="TextBox 17">
            <a:extLst>
              <a:ext uri="{FF2B5EF4-FFF2-40B4-BE49-F238E27FC236}">
                <a16:creationId xmlns:a16="http://schemas.microsoft.com/office/drawing/2014/main" id="{4B3C0212-8EA2-6078-5404-C60A94D575B6}"/>
              </a:ext>
            </a:extLst>
          </p:cNvPr>
          <p:cNvSpPr txBox="1"/>
          <p:nvPr/>
        </p:nvSpPr>
        <p:spPr>
          <a:xfrm>
            <a:off x="1064712" y="4682124"/>
            <a:ext cx="3553148" cy="1015663"/>
          </a:xfrm>
          <a:prstGeom prst="rect">
            <a:avLst/>
          </a:prstGeom>
          <a:solidFill>
            <a:schemeClr val="bg1"/>
          </a:solidFill>
        </p:spPr>
        <p:txBody>
          <a:bodyPr wrap="square" rtlCol="0">
            <a:spAutoFit/>
          </a:bodyPr>
          <a:lstStyle/>
          <a:p>
            <a:r>
              <a:rPr lang="en-US" sz="1200" dirty="0"/>
              <a:t>For any set of events that must be processed sequentially - all changes to one entity for example - we use consistent hashing to push messages with the same identifier to the same partition. This allows us to scale, whilst preserving our ordering.</a:t>
            </a:r>
          </a:p>
        </p:txBody>
      </p:sp>
      <p:cxnSp>
        <p:nvCxnSpPr>
          <p:cNvPr id="19" name="Straight Arrow Connector 18">
            <a:extLst>
              <a:ext uri="{FF2B5EF4-FFF2-40B4-BE49-F238E27FC236}">
                <a16:creationId xmlns:a16="http://schemas.microsoft.com/office/drawing/2014/main" id="{112B2679-A9AF-99E7-A95D-5F6CF0EC5CE8}"/>
              </a:ext>
            </a:extLst>
          </p:cNvPr>
          <p:cNvCxnSpPr>
            <a:cxnSpLocks/>
          </p:cNvCxnSpPr>
          <p:nvPr/>
        </p:nvCxnSpPr>
        <p:spPr>
          <a:xfrm flipV="1">
            <a:off x="3400816" y="4246193"/>
            <a:ext cx="1400829" cy="36651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52682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7" grpId="0" animBg="1"/>
      <p:bldP spid="18"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Who are you?</a:t>
            </a:r>
          </a:p>
        </p:txBody>
      </p:sp>
      <p:sp>
        <p:nvSpPr>
          <p:cNvPr id="3" name="Content Placeholder 2"/>
          <p:cNvSpPr>
            <a:spLocks noGrp="1"/>
          </p:cNvSpPr>
          <p:nvPr>
            <p:ph idx="1"/>
          </p:nvPr>
        </p:nvSpPr>
        <p:spPr>
          <a:xfrm>
            <a:off x="2152650" y="2675504"/>
            <a:ext cx="7886700" cy="1741374"/>
          </a:xfrm>
        </p:spPr>
        <p:txBody>
          <a:bodyPr>
            <a:normAutofit fontScale="70000" lnSpcReduction="20000"/>
          </a:bodyPr>
          <a:lstStyle/>
          <a:p>
            <a:r>
              <a:rPr lang="en-GB" dirty="0"/>
              <a:t>Software Developer for  more than 25 years</a:t>
            </a:r>
          </a:p>
          <a:p>
            <a:pPr lvl="1"/>
            <a:r>
              <a:rPr lang="en-GB" dirty="0"/>
              <a:t>Stuff I care about: Messaging, EDA, Microservices, TDD, XP, OO, RDD &amp; DDD, Code that Fits in My Head, C#</a:t>
            </a:r>
          </a:p>
          <a:p>
            <a:pPr lvl="1"/>
            <a:r>
              <a:rPr lang="en-GB" dirty="0"/>
              <a:t>Places I have worked: DTI, Reuters, </a:t>
            </a:r>
            <a:r>
              <a:rPr lang="en-GB" dirty="0" err="1"/>
              <a:t>Sungard</a:t>
            </a:r>
            <a:r>
              <a:rPr lang="en-GB" dirty="0"/>
              <a:t>, Beazley, Huddle, Just Eat Takeaway</a:t>
            </a:r>
          </a:p>
          <a:p>
            <a:r>
              <a:rPr lang="en-GB" dirty="0"/>
              <a:t>No smart folks</a:t>
            </a:r>
          </a:p>
          <a:p>
            <a:pPr lvl="1"/>
            <a:r>
              <a:rPr lang="en-GB" dirty="0"/>
              <a:t>Just the folks in this room</a:t>
            </a:r>
            <a:endParaRPr lang="en-US" dirty="0"/>
          </a:p>
          <a:p>
            <a:endParaRPr lang="en-US" dirty="0"/>
          </a:p>
        </p:txBody>
      </p:sp>
      <p:sp>
        <p:nvSpPr>
          <p:cNvPr id="4" name="Slide Number Placeholder 3"/>
          <p:cNvSpPr>
            <a:spLocks noGrp="1"/>
          </p:cNvSpPr>
          <p:nvPr>
            <p:ph type="sldNum" sz="quarter" idx="12"/>
          </p:nvPr>
        </p:nvSpPr>
        <p:spPr/>
        <p:txBody>
          <a:bodyPr/>
          <a:lstStyle/>
          <a:p>
            <a:fld id="{AA792DF1-A555-43FA-AD2F-E7EC51E120F1}" type="slidenum">
              <a:rPr lang="en-GB" smtClean="0"/>
              <a:t>2</a:t>
            </a:fld>
            <a:endParaRPr lang="en-GB"/>
          </a:p>
        </p:txBody>
      </p:sp>
      <p:sp>
        <p:nvSpPr>
          <p:cNvPr id="5" name="Footer Placeholder 4">
            <a:extLst>
              <a:ext uri="{FF2B5EF4-FFF2-40B4-BE49-F238E27FC236}">
                <a16:creationId xmlns:a16="http://schemas.microsoft.com/office/drawing/2014/main" id="{7AEE7C41-DEE7-8C48-9639-52DC1B65DD8B}"/>
              </a:ext>
            </a:extLst>
          </p:cNvPr>
          <p:cNvSpPr>
            <a:spLocks noGrp="1"/>
          </p:cNvSpPr>
          <p:nvPr>
            <p:ph type="ftr" sz="quarter" idx="11"/>
          </p:nvPr>
        </p:nvSpPr>
        <p:spPr/>
        <p:txBody>
          <a:bodyPr/>
          <a:lstStyle/>
          <a:p>
            <a:r>
              <a:rPr lang="en-US"/>
              <a:t>@ICooper</a:t>
            </a:r>
          </a:p>
        </p:txBody>
      </p:sp>
    </p:spTree>
    <p:extLst>
      <p:ext uri="{BB962C8B-B14F-4D97-AF65-F5344CB8AC3E}">
        <p14:creationId xmlns:p14="http://schemas.microsoft.com/office/powerpoint/2010/main" val="4068305104"/>
      </p:ext>
    </p:extLst>
  </p:cSld>
  <p:clrMapOvr>
    <a:masterClrMapping/>
  </p:clrMapOvr>
  <mc:AlternateContent xmlns:mc="http://schemas.openxmlformats.org/markup-compatibility/2006" xmlns:p14="http://schemas.microsoft.com/office/powerpoint/2010/main">
    <mc:Choice Requires="p14">
      <p:transition spd="slow" p14:dur="2000" advTm="29606"/>
    </mc:Choice>
    <mc:Fallback xmlns="">
      <p:transition spd="slow" advTm="29606"/>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BE97A6C5-785E-08A7-3452-2E3967DF16F8}"/>
              </a:ext>
            </a:extLst>
          </p:cNvPr>
          <p:cNvSpPr txBox="1"/>
          <p:nvPr/>
        </p:nvSpPr>
        <p:spPr>
          <a:xfrm>
            <a:off x="9750935" y="3602798"/>
            <a:ext cx="2248930" cy="1200329"/>
          </a:xfrm>
          <a:prstGeom prst="rect">
            <a:avLst/>
          </a:prstGeom>
          <a:solidFill>
            <a:schemeClr val="bg1"/>
          </a:solidFill>
        </p:spPr>
        <p:txBody>
          <a:bodyPr wrap="square" rtlCol="0">
            <a:spAutoFit/>
          </a:bodyPr>
          <a:lstStyle/>
          <a:p>
            <a:r>
              <a:rPr lang="en-US" sz="1200" dirty="0"/>
              <a:t>To provide availability – only one consumer in a group can read from a partition at a time –  but a consumer in a group may read from more than one of the partitions owned by that group</a:t>
            </a:r>
          </a:p>
        </p:txBody>
      </p:sp>
      <p:pic>
        <p:nvPicPr>
          <p:cNvPr id="10" name="Picture 9">
            <a:extLst>
              <a:ext uri="{FF2B5EF4-FFF2-40B4-BE49-F238E27FC236}">
                <a16:creationId xmlns:a16="http://schemas.microsoft.com/office/drawing/2014/main" id="{8F29D8DD-7721-C18F-7195-650D6720D4F7}"/>
              </a:ext>
            </a:extLst>
          </p:cNvPr>
          <p:cNvPicPr>
            <a:picLocks noChangeAspect="1"/>
          </p:cNvPicPr>
          <p:nvPr/>
        </p:nvPicPr>
        <p:blipFill>
          <a:blip r:embed="rId2"/>
          <a:stretch>
            <a:fillRect/>
          </a:stretch>
        </p:blipFill>
        <p:spPr>
          <a:xfrm>
            <a:off x="2724150" y="1936750"/>
            <a:ext cx="6743700" cy="2984500"/>
          </a:xfrm>
          <a:prstGeom prst="rect">
            <a:avLst/>
          </a:prstGeom>
        </p:spPr>
      </p:pic>
      <p:cxnSp>
        <p:nvCxnSpPr>
          <p:cNvPr id="11" name="Straight Arrow Connector 10">
            <a:extLst>
              <a:ext uri="{FF2B5EF4-FFF2-40B4-BE49-F238E27FC236}">
                <a16:creationId xmlns:a16="http://schemas.microsoft.com/office/drawing/2014/main" id="{5DA999DC-786E-D9CC-226B-415BE9F45EA5}"/>
              </a:ext>
            </a:extLst>
          </p:cNvPr>
          <p:cNvCxnSpPr>
            <a:cxnSpLocks/>
          </p:cNvCxnSpPr>
          <p:nvPr/>
        </p:nvCxnSpPr>
        <p:spPr>
          <a:xfrm flipH="1">
            <a:off x="8079288" y="4628367"/>
            <a:ext cx="751561" cy="0"/>
          </a:xfrm>
          <a:prstGeom prst="straightConnector1">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3A82831-65A5-5B69-C778-2BCB8A2A53DD}"/>
              </a:ext>
            </a:extLst>
          </p:cNvPr>
          <p:cNvCxnSpPr>
            <a:cxnSpLocks/>
          </p:cNvCxnSpPr>
          <p:nvPr/>
        </p:nvCxnSpPr>
        <p:spPr>
          <a:xfrm flipH="1" flipV="1">
            <a:off x="7960290" y="3870542"/>
            <a:ext cx="958242" cy="526094"/>
          </a:xfrm>
          <a:prstGeom prst="straightConnector1">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29613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Progress</a:t>
            </a:r>
          </a:p>
        </p:txBody>
      </p:sp>
      <p:sp>
        <p:nvSpPr>
          <p:cNvPr id="3" name="Content Placeholder 2"/>
          <p:cNvSpPr>
            <a:spLocks noGrp="1"/>
          </p:cNvSpPr>
          <p:nvPr>
            <p:ph idx="1"/>
          </p:nvPr>
        </p:nvSpPr>
        <p:spPr/>
        <p:txBody>
          <a:bodyPr>
            <a:normAutofit/>
          </a:bodyPr>
          <a:lstStyle/>
          <a:p>
            <a:r>
              <a:rPr lang="en-US" sz="2400" dirty="0">
                <a:solidFill>
                  <a:schemeClr val="tx1">
                    <a:lumMod val="50000"/>
                    <a:lumOff val="50000"/>
                  </a:schemeClr>
                </a:solidFill>
              </a:rPr>
              <a:t>Introduction: On Being Polyglot</a:t>
            </a:r>
          </a:p>
          <a:p>
            <a:r>
              <a:rPr lang="en-US" sz="2400" dirty="0">
                <a:solidFill>
                  <a:schemeClr val="tx1">
                    <a:lumMod val="50000"/>
                    <a:lumOff val="50000"/>
                  </a:schemeClr>
                </a:solidFill>
              </a:rPr>
              <a:t>Protocols: Queues vs Streams</a:t>
            </a:r>
          </a:p>
          <a:p>
            <a:r>
              <a:rPr lang="en-US" sz="2400" dirty="0">
                <a:solidFill>
                  <a:schemeClr val="accent6"/>
                </a:solidFill>
              </a:rPr>
              <a:t>Functionality: A Language is a Map of the World</a:t>
            </a:r>
          </a:p>
          <a:p>
            <a:r>
              <a:rPr lang="en-US" sz="2400" dirty="0"/>
              <a:t>Ecosystem: Beyond Routing</a:t>
            </a:r>
          </a:p>
          <a:p>
            <a:r>
              <a:rPr lang="en-US" sz="2400" dirty="0"/>
              <a:t>Environment: What is Available?</a:t>
            </a:r>
          </a:p>
          <a:p>
            <a:r>
              <a:rPr lang="en-US" sz="2400" dirty="0"/>
              <a:t>Choice: Making Decisions</a:t>
            </a:r>
          </a:p>
        </p:txBody>
      </p:sp>
      <p:sp>
        <p:nvSpPr>
          <p:cNvPr id="4" name="Slide Number Placeholder 3"/>
          <p:cNvSpPr>
            <a:spLocks noGrp="1"/>
          </p:cNvSpPr>
          <p:nvPr>
            <p:ph type="sldNum" sz="quarter" idx="12"/>
          </p:nvPr>
        </p:nvSpPr>
        <p:spPr/>
        <p:txBody>
          <a:bodyPr/>
          <a:lstStyle/>
          <a:p>
            <a:fld id="{867D4A06-35AE-BD4A-84A9-613A26F3D41D}" type="slidenum">
              <a:rPr lang="en-US" smtClean="0"/>
              <a:pPr/>
              <a:t>21</a:t>
            </a:fld>
            <a:endParaRPr lang="en-US"/>
          </a:p>
        </p:txBody>
      </p:sp>
      <p:sp>
        <p:nvSpPr>
          <p:cNvPr id="5" name="TextBox 4">
            <a:extLst>
              <a:ext uri="{FF2B5EF4-FFF2-40B4-BE49-F238E27FC236}">
                <a16:creationId xmlns:a16="http://schemas.microsoft.com/office/drawing/2014/main" id="{1A6CEB8C-1454-0004-DB45-EF0BA1333A3E}"/>
              </a:ext>
            </a:extLst>
          </p:cNvPr>
          <p:cNvSpPr txBox="1"/>
          <p:nvPr/>
        </p:nvSpPr>
        <p:spPr>
          <a:xfrm>
            <a:off x="10990613" y="498764"/>
            <a:ext cx="631198" cy="369332"/>
          </a:xfrm>
          <a:prstGeom prst="rect">
            <a:avLst/>
          </a:prstGeom>
          <a:noFill/>
        </p:spPr>
        <p:txBody>
          <a:bodyPr wrap="none" rtlCol="0">
            <a:spAutoFit/>
          </a:bodyPr>
          <a:lstStyle/>
          <a:p>
            <a:r>
              <a:rPr lang="en-US" dirty="0"/>
              <a:t>T: 20</a:t>
            </a:r>
          </a:p>
        </p:txBody>
      </p:sp>
    </p:spTree>
    <p:extLst>
      <p:ext uri="{BB962C8B-B14F-4D97-AF65-F5344CB8AC3E}">
        <p14:creationId xmlns:p14="http://schemas.microsoft.com/office/powerpoint/2010/main" val="118833315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0419D2E-0B25-E35C-726F-38F441B4E230}"/>
              </a:ext>
            </a:extLst>
          </p:cNvPr>
          <p:cNvSpPr txBox="1"/>
          <p:nvPr/>
        </p:nvSpPr>
        <p:spPr>
          <a:xfrm>
            <a:off x="3644348" y="2835677"/>
            <a:ext cx="4903304" cy="646331"/>
          </a:xfrm>
          <a:prstGeom prst="rect">
            <a:avLst/>
          </a:prstGeom>
          <a:noFill/>
        </p:spPr>
        <p:txBody>
          <a:bodyPr wrap="square" rtlCol="0">
            <a:spAutoFit/>
          </a:bodyPr>
          <a:lstStyle/>
          <a:p>
            <a:r>
              <a:rPr lang="en-US" sz="3600" b="1" dirty="0"/>
              <a:t>Commands and Events</a:t>
            </a:r>
          </a:p>
        </p:txBody>
      </p:sp>
    </p:spTree>
    <p:extLst>
      <p:ext uri="{BB962C8B-B14F-4D97-AF65-F5344CB8AC3E}">
        <p14:creationId xmlns:p14="http://schemas.microsoft.com/office/powerpoint/2010/main" val="3593914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2A8A0667-97EC-88DF-A559-EA22DA4B6EFB}"/>
              </a:ext>
            </a:extLst>
          </p:cNvPr>
          <p:cNvPicPr>
            <a:picLocks noChangeAspect="1"/>
          </p:cNvPicPr>
          <p:nvPr/>
        </p:nvPicPr>
        <p:blipFill>
          <a:blip r:embed="rId2"/>
          <a:stretch>
            <a:fillRect/>
          </a:stretch>
        </p:blipFill>
        <p:spPr>
          <a:xfrm>
            <a:off x="303328" y="1756976"/>
            <a:ext cx="9399472" cy="3724540"/>
          </a:xfrm>
          <a:prstGeom prst="rect">
            <a:avLst/>
          </a:prstGeom>
        </p:spPr>
      </p:pic>
      <p:sp>
        <p:nvSpPr>
          <p:cNvPr id="4" name="Rectangle 3">
            <a:extLst>
              <a:ext uri="{FF2B5EF4-FFF2-40B4-BE49-F238E27FC236}">
                <a16:creationId xmlns:a16="http://schemas.microsoft.com/office/drawing/2014/main" id="{EA25D38B-B765-69E3-D12F-F9AF62488815}"/>
              </a:ext>
            </a:extLst>
          </p:cNvPr>
          <p:cNvSpPr/>
          <p:nvPr/>
        </p:nvSpPr>
        <p:spPr>
          <a:xfrm>
            <a:off x="9191212" y="964259"/>
            <a:ext cx="2014238" cy="646331"/>
          </a:xfrm>
          <a:prstGeom prst="rect">
            <a:avLst/>
          </a:prstGeom>
          <a:ln w="12700">
            <a:solidFill>
              <a:schemeClr val="accent1"/>
            </a:solidFill>
          </a:ln>
        </p:spPr>
        <p:txBody>
          <a:bodyPr wrap="square">
            <a:spAutoFit/>
          </a:bodyPr>
          <a:lstStyle/>
          <a:p>
            <a:pPr algn="ctr"/>
            <a:r>
              <a:rPr lang="en-US" sz="1200" dirty="0"/>
              <a:t>A Command is Discrete.</a:t>
            </a:r>
          </a:p>
          <a:p>
            <a:pPr algn="ctr"/>
            <a:r>
              <a:rPr lang="en-US" sz="1200" dirty="0"/>
              <a:t>We use a </a:t>
            </a:r>
            <a:r>
              <a:rPr lang="en-US" sz="1200" b="1" dirty="0"/>
              <a:t>Queue</a:t>
            </a:r>
            <a:r>
              <a:rPr lang="en-US" sz="1200" dirty="0"/>
              <a:t> for a Command</a:t>
            </a:r>
          </a:p>
        </p:txBody>
      </p:sp>
      <p:cxnSp>
        <p:nvCxnSpPr>
          <p:cNvPr id="5" name="Straight Arrow Connector 4">
            <a:extLst>
              <a:ext uri="{FF2B5EF4-FFF2-40B4-BE49-F238E27FC236}">
                <a16:creationId xmlns:a16="http://schemas.microsoft.com/office/drawing/2014/main" id="{C94B84DA-6336-07CC-17E2-65995B958F81}"/>
              </a:ext>
            </a:extLst>
          </p:cNvPr>
          <p:cNvCxnSpPr>
            <a:cxnSpLocks/>
            <a:stCxn id="4" idx="2"/>
          </p:cNvCxnSpPr>
          <p:nvPr/>
        </p:nvCxnSpPr>
        <p:spPr>
          <a:xfrm flipH="1">
            <a:off x="4195179" y="1610590"/>
            <a:ext cx="6003152" cy="1759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2CEBC875-BCB0-C22B-C20E-CB41013FEDCE}"/>
              </a:ext>
            </a:extLst>
          </p:cNvPr>
          <p:cNvCxnSpPr>
            <a:cxnSpLocks/>
            <a:stCxn id="4" idx="2"/>
          </p:cNvCxnSpPr>
          <p:nvPr/>
        </p:nvCxnSpPr>
        <p:spPr>
          <a:xfrm flipH="1">
            <a:off x="6496685" y="1610590"/>
            <a:ext cx="3701646" cy="1759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DB3F164E-940A-95F0-BCD3-BD72938B59F3}"/>
              </a:ext>
            </a:extLst>
          </p:cNvPr>
          <p:cNvCxnSpPr>
            <a:cxnSpLocks/>
            <a:stCxn id="4" idx="2"/>
          </p:cNvCxnSpPr>
          <p:nvPr/>
        </p:nvCxnSpPr>
        <p:spPr>
          <a:xfrm flipH="1">
            <a:off x="7361712" y="1610590"/>
            <a:ext cx="2836619" cy="175936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879C096F-28FF-FCCA-A270-143E8E035FDF}"/>
              </a:ext>
            </a:extLst>
          </p:cNvPr>
          <p:cNvCxnSpPr>
            <a:cxnSpLocks/>
            <a:stCxn id="4" idx="2"/>
          </p:cNvCxnSpPr>
          <p:nvPr/>
        </p:nvCxnSpPr>
        <p:spPr>
          <a:xfrm flipH="1">
            <a:off x="9309045" y="1610590"/>
            <a:ext cx="889286" cy="18186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78D379ED-9EDD-33A9-DBC8-43AFB7836A43}"/>
              </a:ext>
            </a:extLst>
          </p:cNvPr>
          <p:cNvSpPr/>
          <p:nvPr/>
        </p:nvSpPr>
        <p:spPr>
          <a:xfrm>
            <a:off x="3371785" y="956373"/>
            <a:ext cx="2014238" cy="1015663"/>
          </a:xfrm>
          <a:prstGeom prst="rect">
            <a:avLst/>
          </a:prstGeom>
          <a:ln w="12700">
            <a:solidFill>
              <a:schemeClr val="accent1"/>
            </a:solidFill>
          </a:ln>
        </p:spPr>
        <p:txBody>
          <a:bodyPr wrap="square">
            <a:spAutoFit/>
          </a:bodyPr>
          <a:lstStyle/>
          <a:p>
            <a:pPr algn="ctr"/>
            <a:r>
              <a:rPr lang="en-US" sz="1200" dirty="0"/>
              <a:t>A Command is an Imperative. An instruction to another party to do something.</a:t>
            </a:r>
          </a:p>
          <a:p>
            <a:pPr algn="ctr"/>
            <a:r>
              <a:rPr lang="en-US" sz="1200" dirty="0"/>
              <a:t>It is usually issued as part of a workflow.</a:t>
            </a:r>
          </a:p>
        </p:txBody>
      </p:sp>
      <p:cxnSp>
        <p:nvCxnSpPr>
          <p:cNvPr id="10" name="Straight Arrow Connector 9">
            <a:extLst>
              <a:ext uri="{FF2B5EF4-FFF2-40B4-BE49-F238E27FC236}">
                <a16:creationId xmlns:a16="http://schemas.microsoft.com/office/drawing/2014/main" id="{32CC1C96-956D-13E2-E51A-7C75424EB1CC}"/>
              </a:ext>
            </a:extLst>
          </p:cNvPr>
          <p:cNvCxnSpPr>
            <a:cxnSpLocks/>
            <a:stCxn id="9" idx="2"/>
          </p:cNvCxnSpPr>
          <p:nvPr/>
        </p:nvCxnSpPr>
        <p:spPr>
          <a:xfrm flipH="1">
            <a:off x="3686528" y="1972036"/>
            <a:ext cx="692376" cy="125120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60985FC5-D448-B615-8929-D7345AAD9B24}"/>
              </a:ext>
            </a:extLst>
          </p:cNvPr>
          <p:cNvSpPr/>
          <p:nvPr/>
        </p:nvSpPr>
        <p:spPr>
          <a:xfrm>
            <a:off x="6066312" y="956373"/>
            <a:ext cx="2014238" cy="830997"/>
          </a:xfrm>
          <a:prstGeom prst="rect">
            <a:avLst/>
          </a:prstGeom>
          <a:ln w="12700">
            <a:solidFill>
              <a:schemeClr val="accent1"/>
            </a:solidFill>
          </a:ln>
        </p:spPr>
        <p:txBody>
          <a:bodyPr wrap="square">
            <a:spAutoFit/>
          </a:bodyPr>
          <a:lstStyle/>
          <a:p>
            <a:pPr algn="ctr"/>
            <a:r>
              <a:rPr lang="en-US" sz="1200" dirty="0"/>
              <a:t>A useful question is: is there another service I </a:t>
            </a:r>
            <a:r>
              <a:rPr lang="en-US" sz="1200" i="1" dirty="0"/>
              <a:t>expect</a:t>
            </a:r>
            <a:r>
              <a:rPr lang="en-US" sz="1200" dirty="0"/>
              <a:t> to handle this request?</a:t>
            </a:r>
          </a:p>
          <a:p>
            <a:pPr algn="ctr"/>
            <a:r>
              <a:rPr lang="en-US" sz="1200" dirty="0"/>
              <a:t>If so you have a Command.</a:t>
            </a:r>
          </a:p>
        </p:txBody>
      </p:sp>
      <p:cxnSp>
        <p:nvCxnSpPr>
          <p:cNvPr id="12" name="Straight Arrow Connector 11">
            <a:extLst>
              <a:ext uri="{FF2B5EF4-FFF2-40B4-BE49-F238E27FC236}">
                <a16:creationId xmlns:a16="http://schemas.microsoft.com/office/drawing/2014/main" id="{8E2E4853-3D16-0D77-60A5-7F0F27DE501A}"/>
              </a:ext>
            </a:extLst>
          </p:cNvPr>
          <p:cNvCxnSpPr>
            <a:cxnSpLocks/>
            <a:stCxn id="11" idx="1"/>
            <a:endCxn id="9" idx="3"/>
          </p:cNvCxnSpPr>
          <p:nvPr/>
        </p:nvCxnSpPr>
        <p:spPr>
          <a:xfrm flipH="1">
            <a:off x="5386023" y="1371872"/>
            <a:ext cx="680289" cy="9233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76E5F34D-479D-F29D-288C-71C2B233D76C}"/>
              </a:ext>
            </a:extLst>
          </p:cNvPr>
          <p:cNvSpPr/>
          <p:nvPr/>
        </p:nvSpPr>
        <p:spPr>
          <a:xfrm>
            <a:off x="10056239" y="2264807"/>
            <a:ext cx="2014238" cy="461665"/>
          </a:xfrm>
          <a:prstGeom prst="rect">
            <a:avLst/>
          </a:prstGeom>
          <a:ln w="12700">
            <a:solidFill>
              <a:schemeClr val="accent1"/>
            </a:solidFill>
          </a:ln>
        </p:spPr>
        <p:txBody>
          <a:bodyPr wrap="square">
            <a:spAutoFit/>
          </a:bodyPr>
          <a:lstStyle/>
          <a:p>
            <a:pPr algn="ctr"/>
            <a:r>
              <a:rPr lang="en-US" sz="1200" dirty="0"/>
              <a:t>A Command may be </a:t>
            </a:r>
            <a:r>
              <a:rPr lang="en-US" sz="1200" i="1" dirty="0"/>
              <a:t>fire-and-forget</a:t>
            </a:r>
            <a:r>
              <a:rPr lang="en-US" sz="1200" dirty="0"/>
              <a:t> or </a:t>
            </a:r>
            <a:r>
              <a:rPr lang="en-US" sz="1200" i="1" dirty="0"/>
              <a:t>request-reply</a:t>
            </a:r>
          </a:p>
        </p:txBody>
      </p:sp>
      <p:cxnSp>
        <p:nvCxnSpPr>
          <p:cNvPr id="14" name="Straight Arrow Connector 13">
            <a:extLst>
              <a:ext uri="{FF2B5EF4-FFF2-40B4-BE49-F238E27FC236}">
                <a16:creationId xmlns:a16="http://schemas.microsoft.com/office/drawing/2014/main" id="{52EBC67E-E2DC-3546-2EB2-C8E8FFFB3158}"/>
              </a:ext>
            </a:extLst>
          </p:cNvPr>
          <p:cNvCxnSpPr>
            <a:cxnSpLocks/>
          </p:cNvCxnSpPr>
          <p:nvPr/>
        </p:nvCxnSpPr>
        <p:spPr>
          <a:xfrm flipH="1">
            <a:off x="7251645" y="2519905"/>
            <a:ext cx="2804594" cy="10810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85828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9" grpId="0" animBg="1"/>
      <p:bldP spid="11" grpId="0" animBg="1"/>
      <p:bldP spid="1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04C497B-A622-D284-7D84-94A9999E2D86}"/>
              </a:ext>
            </a:extLst>
          </p:cNvPr>
          <p:cNvPicPr>
            <a:picLocks noChangeAspect="1"/>
          </p:cNvPicPr>
          <p:nvPr/>
        </p:nvPicPr>
        <p:blipFill>
          <a:blip r:embed="rId2"/>
          <a:stretch>
            <a:fillRect/>
          </a:stretch>
        </p:blipFill>
        <p:spPr>
          <a:xfrm>
            <a:off x="1143000" y="1416050"/>
            <a:ext cx="10249134" cy="4165353"/>
          </a:xfrm>
          <a:prstGeom prst="rect">
            <a:avLst/>
          </a:prstGeom>
        </p:spPr>
      </p:pic>
      <p:sp>
        <p:nvSpPr>
          <p:cNvPr id="4" name="Rectangle 3">
            <a:extLst>
              <a:ext uri="{FF2B5EF4-FFF2-40B4-BE49-F238E27FC236}">
                <a16:creationId xmlns:a16="http://schemas.microsoft.com/office/drawing/2014/main" id="{A4CB6E70-95E2-1CFD-9E28-857B58C73268}"/>
              </a:ext>
            </a:extLst>
          </p:cNvPr>
          <p:cNvSpPr/>
          <p:nvPr/>
        </p:nvSpPr>
        <p:spPr>
          <a:xfrm>
            <a:off x="6208816" y="4886564"/>
            <a:ext cx="2014238" cy="1015663"/>
          </a:xfrm>
          <a:prstGeom prst="rect">
            <a:avLst/>
          </a:prstGeom>
          <a:ln w="12700">
            <a:solidFill>
              <a:schemeClr val="accent1"/>
            </a:solidFill>
          </a:ln>
        </p:spPr>
        <p:txBody>
          <a:bodyPr wrap="square">
            <a:spAutoFit/>
          </a:bodyPr>
          <a:lstStyle/>
          <a:p>
            <a:pPr algn="ctr"/>
            <a:r>
              <a:rPr lang="en-US" sz="1200" dirty="0"/>
              <a:t>I </a:t>
            </a:r>
            <a:r>
              <a:rPr lang="en-US" sz="1200" i="1" dirty="0"/>
              <a:t>expect</a:t>
            </a:r>
            <a:r>
              <a:rPr lang="en-US" sz="1200" dirty="0"/>
              <a:t> that Accept Payments will take the customer’s payment for this order.</a:t>
            </a:r>
          </a:p>
          <a:p>
            <a:pPr algn="ctr"/>
            <a:r>
              <a:rPr lang="en-US" sz="1200" dirty="0"/>
              <a:t>This is a Command.</a:t>
            </a:r>
          </a:p>
        </p:txBody>
      </p:sp>
      <p:cxnSp>
        <p:nvCxnSpPr>
          <p:cNvPr id="5" name="Straight Arrow Connector 4">
            <a:extLst>
              <a:ext uri="{FF2B5EF4-FFF2-40B4-BE49-F238E27FC236}">
                <a16:creationId xmlns:a16="http://schemas.microsoft.com/office/drawing/2014/main" id="{3FB97CD9-ABA1-9E6D-8E17-922E4DC19762}"/>
              </a:ext>
            </a:extLst>
          </p:cNvPr>
          <p:cNvCxnSpPr>
            <a:cxnSpLocks/>
            <a:stCxn id="4" idx="0"/>
          </p:cNvCxnSpPr>
          <p:nvPr/>
        </p:nvCxnSpPr>
        <p:spPr>
          <a:xfrm flipH="1" flipV="1">
            <a:off x="7109362" y="3866333"/>
            <a:ext cx="106573" cy="10202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8B9FFC8F-9A5D-239D-D748-6B7D38CC9EC9}"/>
              </a:ext>
            </a:extLst>
          </p:cNvPr>
          <p:cNvSpPr/>
          <p:nvPr/>
        </p:nvSpPr>
        <p:spPr>
          <a:xfrm>
            <a:off x="9467654" y="4971148"/>
            <a:ext cx="2014238" cy="830997"/>
          </a:xfrm>
          <a:prstGeom prst="rect">
            <a:avLst/>
          </a:prstGeom>
          <a:ln w="12700">
            <a:solidFill>
              <a:schemeClr val="accent1"/>
            </a:solidFill>
          </a:ln>
        </p:spPr>
        <p:txBody>
          <a:bodyPr wrap="square">
            <a:spAutoFit/>
          </a:bodyPr>
          <a:lstStyle/>
          <a:p>
            <a:pPr algn="ctr"/>
            <a:r>
              <a:rPr lang="en-US" sz="1200" dirty="0"/>
              <a:t>I </a:t>
            </a:r>
            <a:r>
              <a:rPr lang="en-US" sz="1200" i="1" dirty="0"/>
              <a:t>expect</a:t>
            </a:r>
            <a:r>
              <a:rPr lang="en-US" sz="1200" dirty="0"/>
              <a:t> that Accept Payments will reply to my request.</a:t>
            </a:r>
          </a:p>
          <a:p>
            <a:pPr algn="ctr"/>
            <a:r>
              <a:rPr lang="en-US" sz="1200" dirty="0"/>
              <a:t>What does this?</a:t>
            </a:r>
          </a:p>
        </p:txBody>
      </p:sp>
      <p:cxnSp>
        <p:nvCxnSpPr>
          <p:cNvPr id="7" name="Straight Arrow Connector 6">
            <a:extLst>
              <a:ext uri="{FF2B5EF4-FFF2-40B4-BE49-F238E27FC236}">
                <a16:creationId xmlns:a16="http://schemas.microsoft.com/office/drawing/2014/main" id="{5E8D2D8D-17F9-89E5-2C1E-1E643AAC93EE}"/>
              </a:ext>
            </a:extLst>
          </p:cNvPr>
          <p:cNvCxnSpPr>
            <a:cxnSpLocks/>
            <a:stCxn id="6" idx="0"/>
          </p:cNvCxnSpPr>
          <p:nvPr/>
        </p:nvCxnSpPr>
        <p:spPr>
          <a:xfrm flipH="1" flipV="1">
            <a:off x="10046525" y="3734790"/>
            <a:ext cx="428248" cy="123635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75583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003DA52-2C0A-FA30-C6EC-48F9E6D0AF95}"/>
              </a:ext>
            </a:extLst>
          </p:cNvPr>
          <p:cNvPicPr>
            <a:picLocks noChangeAspect="1"/>
          </p:cNvPicPr>
          <p:nvPr/>
        </p:nvPicPr>
        <p:blipFill>
          <a:blip r:embed="rId2"/>
          <a:stretch>
            <a:fillRect/>
          </a:stretch>
        </p:blipFill>
        <p:spPr>
          <a:xfrm>
            <a:off x="222663" y="1006104"/>
            <a:ext cx="9936678" cy="4229457"/>
          </a:xfrm>
          <a:prstGeom prst="rect">
            <a:avLst/>
          </a:prstGeom>
        </p:spPr>
      </p:pic>
      <p:sp>
        <p:nvSpPr>
          <p:cNvPr id="4" name="Rectangle 3">
            <a:extLst>
              <a:ext uri="{FF2B5EF4-FFF2-40B4-BE49-F238E27FC236}">
                <a16:creationId xmlns:a16="http://schemas.microsoft.com/office/drawing/2014/main" id="{4A433C77-F25B-C517-DB78-D6B06DD0BC51}"/>
              </a:ext>
            </a:extLst>
          </p:cNvPr>
          <p:cNvSpPr/>
          <p:nvPr/>
        </p:nvSpPr>
        <p:spPr>
          <a:xfrm>
            <a:off x="7047175" y="644455"/>
            <a:ext cx="2014238" cy="830997"/>
          </a:xfrm>
          <a:prstGeom prst="rect">
            <a:avLst/>
          </a:prstGeom>
          <a:ln w="12700">
            <a:solidFill>
              <a:schemeClr val="accent1"/>
            </a:solidFill>
          </a:ln>
        </p:spPr>
        <p:txBody>
          <a:bodyPr wrap="square">
            <a:spAutoFit/>
          </a:bodyPr>
          <a:lstStyle/>
          <a:p>
            <a:pPr algn="ctr"/>
            <a:r>
              <a:rPr lang="en-US" sz="1200" dirty="0"/>
              <a:t>An Event may be </a:t>
            </a:r>
            <a:r>
              <a:rPr lang="en-US" sz="1200" b="1" dirty="0"/>
              <a:t>Series</a:t>
            </a:r>
            <a:r>
              <a:rPr lang="en-US" sz="1200" dirty="0"/>
              <a:t> or </a:t>
            </a:r>
            <a:r>
              <a:rPr lang="en-US" sz="1200" b="1" dirty="0"/>
              <a:t>Discrete</a:t>
            </a:r>
            <a:r>
              <a:rPr lang="en-US" sz="1200" dirty="0"/>
              <a:t>.</a:t>
            </a:r>
          </a:p>
          <a:p>
            <a:pPr algn="ctr"/>
            <a:r>
              <a:rPr lang="en-US" sz="1200" dirty="0"/>
              <a:t>We can use a </a:t>
            </a:r>
            <a:r>
              <a:rPr lang="en-US" sz="1200" b="1" dirty="0"/>
              <a:t>Stream</a:t>
            </a:r>
            <a:r>
              <a:rPr lang="en-US" sz="1200" dirty="0"/>
              <a:t> or </a:t>
            </a:r>
            <a:r>
              <a:rPr lang="en-US" sz="1200" b="1" dirty="0"/>
              <a:t>Queue</a:t>
            </a:r>
            <a:r>
              <a:rPr lang="en-US" sz="1200" dirty="0"/>
              <a:t> for an Event</a:t>
            </a:r>
          </a:p>
        </p:txBody>
      </p:sp>
      <p:cxnSp>
        <p:nvCxnSpPr>
          <p:cNvPr id="5" name="Straight Arrow Connector 4">
            <a:extLst>
              <a:ext uri="{FF2B5EF4-FFF2-40B4-BE49-F238E27FC236}">
                <a16:creationId xmlns:a16="http://schemas.microsoft.com/office/drawing/2014/main" id="{A521FCB5-2B55-21A8-DFA8-247670E6079B}"/>
              </a:ext>
            </a:extLst>
          </p:cNvPr>
          <p:cNvCxnSpPr>
            <a:cxnSpLocks/>
            <a:stCxn id="4" idx="2"/>
          </p:cNvCxnSpPr>
          <p:nvPr/>
        </p:nvCxnSpPr>
        <p:spPr>
          <a:xfrm flipH="1">
            <a:off x="6485070" y="1475452"/>
            <a:ext cx="1569224" cy="202261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30C9445F-6D93-CD74-2F6E-D065E935ECF3}"/>
              </a:ext>
            </a:extLst>
          </p:cNvPr>
          <p:cNvCxnSpPr>
            <a:cxnSpLocks/>
            <a:stCxn id="4" idx="2"/>
          </p:cNvCxnSpPr>
          <p:nvPr/>
        </p:nvCxnSpPr>
        <p:spPr>
          <a:xfrm>
            <a:off x="8054294" y="1475452"/>
            <a:ext cx="1556083" cy="222371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19269791-F61B-9A27-C09B-459D351062BB}"/>
              </a:ext>
            </a:extLst>
          </p:cNvPr>
          <p:cNvSpPr/>
          <p:nvPr/>
        </p:nvSpPr>
        <p:spPr>
          <a:xfrm>
            <a:off x="3466089" y="875913"/>
            <a:ext cx="2014238" cy="830997"/>
          </a:xfrm>
          <a:prstGeom prst="rect">
            <a:avLst/>
          </a:prstGeom>
          <a:ln w="12700">
            <a:solidFill>
              <a:schemeClr val="accent1"/>
            </a:solidFill>
          </a:ln>
        </p:spPr>
        <p:txBody>
          <a:bodyPr wrap="square">
            <a:spAutoFit/>
          </a:bodyPr>
          <a:lstStyle/>
          <a:p>
            <a:pPr algn="ctr"/>
            <a:r>
              <a:rPr lang="en-US" sz="1200" dirty="0"/>
              <a:t>An Event is a Fact that tells us something happened.</a:t>
            </a:r>
          </a:p>
          <a:p>
            <a:pPr algn="ctr"/>
            <a:r>
              <a:rPr lang="en-US" sz="1200" dirty="0"/>
              <a:t>It is often issued because we have serviced a Command.</a:t>
            </a:r>
          </a:p>
        </p:txBody>
      </p:sp>
      <p:cxnSp>
        <p:nvCxnSpPr>
          <p:cNvPr id="8" name="Straight Arrow Connector 7">
            <a:extLst>
              <a:ext uri="{FF2B5EF4-FFF2-40B4-BE49-F238E27FC236}">
                <a16:creationId xmlns:a16="http://schemas.microsoft.com/office/drawing/2014/main" id="{646D613D-2123-1F33-A72F-53823B4AC295}"/>
              </a:ext>
            </a:extLst>
          </p:cNvPr>
          <p:cNvCxnSpPr>
            <a:cxnSpLocks/>
            <a:stCxn id="7" idx="3"/>
          </p:cNvCxnSpPr>
          <p:nvPr/>
        </p:nvCxnSpPr>
        <p:spPr>
          <a:xfrm>
            <a:off x="5480327" y="1291412"/>
            <a:ext cx="1508302" cy="22830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9" name="Rectangle 8">
            <a:extLst>
              <a:ext uri="{FF2B5EF4-FFF2-40B4-BE49-F238E27FC236}">
                <a16:creationId xmlns:a16="http://schemas.microsoft.com/office/drawing/2014/main" id="{7797C488-B3CE-CF3C-E5A9-F35E8D8C0DAA}"/>
              </a:ext>
            </a:extLst>
          </p:cNvPr>
          <p:cNvSpPr/>
          <p:nvPr/>
        </p:nvSpPr>
        <p:spPr>
          <a:xfrm>
            <a:off x="9610377" y="552122"/>
            <a:ext cx="2014238" cy="1015663"/>
          </a:xfrm>
          <a:prstGeom prst="rect">
            <a:avLst/>
          </a:prstGeom>
          <a:ln w="12700">
            <a:solidFill>
              <a:schemeClr val="accent1"/>
            </a:solidFill>
          </a:ln>
        </p:spPr>
        <p:txBody>
          <a:bodyPr wrap="square">
            <a:spAutoFit/>
          </a:bodyPr>
          <a:lstStyle/>
          <a:p>
            <a:pPr algn="ctr"/>
            <a:r>
              <a:rPr lang="en-US" sz="1200" dirty="0"/>
              <a:t>An Event may be the Reply in a Request-Reply. By using a correlation id, the sender can asynchronously receive a reply to their request.</a:t>
            </a:r>
          </a:p>
        </p:txBody>
      </p:sp>
      <p:cxnSp>
        <p:nvCxnSpPr>
          <p:cNvPr id="10" name="Straight Arrow Connector 9">
            <a:extLst>
              <a:ext uri="{FF2B5EF4-FFF2-40B4-BE49-F238E27FC236}">
                <a16:creationId xmlns:a16="http://schemas.microsoft.com/office/drawing/2014/main" id="{A682DD30-2C4F-0EB0-821E-869B2047A890}"/>
              </a:ext>
            </a:extLst>
          </p:cNvPr>
          <p:cNvCxnSpPr>
            <a:cxnSpLocks/>
            <a:stCxn id="9" idx="1"/>
          </p:cNvCxnSpPr>
          <p:nvPr/>
        </p:nvCxnSpPr>
        <p:spPr>
          <a:xfrm flipH="1">
            <a:off x="7190509" y="1059954"/>
            <a:ext cx="2419868" cy="23690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9500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 grpId="0" animBg="1"/>
      <p:bldP spid="9"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10EE168-1B0D-0FE1-CF39-177FE88BC4D1}"/>
              </a:ext>
            </a:extLst>
          </p:cNvPr>
          <p:cNvPicPr>
            <a:picLocks noChangeAspect="1"/>
          </p:cNvPicPr>
          <p:nvPr/>
        </p:nvPicPr>
        <p:blipFill>
          <a:blip r:embed="rId2"/>
          <a:stretch>
            <a:fillRect/>
          </a:stretch>
        </p:blipFill>
        <p:spPr>
          <a:xfrm>
            <a:off x="723899" y="1320800"/>
            <a:ext cx="10021255" cy="3932690"/>
          </a:xfrm>
          <a:prstGeom prst="rect">
            <a:avLst/>
          </a:prstGeom>
        </p:spPr>
      </p:pic>
      <p:sp>
        <p:nvSpPr>
          <p:cNvPr id="4" name="Rectangle 3">
            <a:extLst>
              <a:ext uri="{FF2B5EF4-FFF2-40B4-BE49-F238E27FC236}">
                <a16:creationId xmlns:a16="http://schemas.microsoft.com/office/drawing/2014/main" id="{4AA57BCE-B612-B9F1-52B7-A0C17F768915}"/>
              </a:ext>
            </a:extLst>
          </p:cNvPr>
          <p:cNvSpPr/>
          <p:nvPr/>
        </p:nvSpPr>
        <p:spPr>
          <a:xfrm>
            <a:off x="10454477" y="4957947"/>
            <a:ext cx="1600733" cy="1015663"/>
          </a:xfrm>
          <a:prstGeom prst="rect">
            <a:avLst/>
          </a:prstGeom>
          <a:ln w="12700">
            <a:solidFill>
              <a:schemeClr val="accent1"/>
            </a:solidFill>
          </a:ln>
        </p:spPr>
        <p:txBody>
          <a:bodyPr wrap="square">
            <a:spAutoFit/>
          </a:bodyPr>
          <a:lstStyle/>
          <a:p>
            <a:pPr algn="ctr"/>
            <a:r>
              <a:rPr lang="en-US" sz="1200" dirty="0"/>
              <a:t>Accept Payments is a branch in the flow, so it does not raise a command, just an event as a </a:t>
            </a:r>
            <a:r>
              <a:rPr lang="en-US" sz="1200" b="1" dirty="0"/>
              <a:t>reply</a:t>
            </a:r>
            <a:r>
              <a:rPr lang="en-US" sz="1200" dirty="0"/>
              <a:t>.</a:t>
            </a:r>
          </a:p>
        </p:txBody>
      </p:sp>
      <p:cxnSp>
        <p:nvCxnSpPr>
          <p:cNvPr id="5" name="Straight Arrow Connector 4">
            <a:extLst>
              <a:ext uri="{FF2B5EF4-FFF2-40B4-BE49-F238E27FC236}">
                <a16:creationId xmlns:a16="http://schemas.microsoft.com/office/drawing/2014/main" id="{31901807-EB72-D638-54DC-63648F0F3846}"/>
              </a:ext>
            </a:extLst>
          </p:cNvPr>
          <p:cNvCxnSpPr>
            <a:cxnSpLocks/>
            <a:stCxn id="4" idx="0"/>
          </p:cNvCxnSpPr>
          <p:nvPr/>
        </p:nvCxnSpPr>
        <p:spPr>
          <a:xfrm flipH="1" flipV="1">
            <a:off x="10456608" y="4190619"/>
            <a:ext cx="798236" cy="7673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9BAED23D-6AAD-269D-5214-DE7AAE6E74C9}"/>
              </a:ext>
            </a:extLst>
          </p:cNvPr>
          <p:cNvSpPr/>
          <p:nvPr/>
        </p:nvSpPr>
        <p:spPr>
          <a:xfrm>
            <a:off x="5521726" y="5297794"/>
            <a:ext cx="3030416" cy="646331"/>
          </a:xfrm>
          <a:prstGeom prst="rect">
            <a:avLst/>
          </a:prstGeom>
          <a:ln w="12700">
            <a:solidFill>
              <a:schemeClr val="accent1"/>
            </a:solidFill>
          </a:ln>
        </p:spPr>
        <p:txBody>
          <a:bodyPr wrap="square">
            <a:spAutoFit/>
          </a:bodyPr>
          <a:lstStyle/>
          <a:p>
            <a:pPr algn="ctr"/>
            <a:r>
              <a:rPr lang="en-US" sz="1200" dirty="0"/>
              <a:t>A Reply could be </a:t>
            </a:r>
            <a:r>
              <a:rPr lang="en-US" sz="1200" b="1" dirty="0"/>
              <a:t>Series</a:t>
            </a:r>
            <a:r>
              <a:rPr lang="en-US" sz="1200" dirty="0"/>
              <a:t> or </a:t>
            </a:r>
            <a:r>
              <a:rPr lang="en-US" sz="1200" b="1" dirty="0"/>
              <a:t>Discrete</a:t>
            </a:r>
            <a:r>
              <a:rPr lang="en-US" sz="1200" dirty="0"/>
              <a:t>.</a:t>
            </a:r>
          </a:p>
          <a:p>
            <a:pPr algn="ctr"/>
            <a:r>
              <a:rPr lang="en-US" sz="1200" dirty="0"/>
              <a:t>If it is a reply to just one sender we may prefer Discrete – over a Queue</a:t>
            </a:r>
          </a:p>
        </p:txBody>
      </p:sp>
      <p:cxnSp>
        <p:nvCxnSpPr>
          <p:cNvPr id="7" name="Straight Arrow Connector 6">
            <a:extLst>
              <a:ext uri="{FF2B5EF4-FFF2-40B4-BE49-F238E27FC236}">
                <a16:creationId xmlns:a16="http://schemas.microsoft.com/office/drawing/2014/main" id="{CD4B39B8-ACDC-6827-2529-65C2AF010A34}"/>
              </a:ext>
            </a:extLst>
          </p:cNvPr>
          <p:cNvCxnSpPr>
            <a:cxnSpLocks/>
            <a:stCxn id="6" idx="0"/>
          </p:cNvCxnSpPr>
          <p:nvPr/>
        </p:nvCxnSpPr>
        <p:spPr>
          <a:xfrm flipV="1">
            <a:off x="7036934" y="4332953"/>
            <a:ext cx="1791765" cy="9648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89355129-12F6-661A-6D71-7EF07E14445D}"/>
              </a:ext>
            </a:extLst>
          </p:cNvPr>
          <p:cNvSpPr/>
          <p:nvPr/>
        </p:nvSpPr>
        <p:spPr>
          <a:xfrm>
            <a:off x="2214753" y="5288241"/>
            <a:ext cx="3030416" cy="646331"/>
          </a:xfrm>
          <a:prstGeom prst="rect">
            <a:avLst/>
          </a:prstGeom>
          <a:ln w="12700">
            <a:solidFill>
              <a:schemeClr val="accent1"/>
            </a:solidFill>
          </a:ln>
        </p:spPr>
        <p:txBody>
          <a:bodyPr wrap="square">
            <a:spAutoFit/>
          </a:bodyPr>
          <a:lstStyle/>
          <a:p>
            <a:pPr algn="ctr"/>
            <a:r>
              <a:rPr lang="en-US" sz="1200" dirty="0"/>
              <a:t>A Status Update is often Series.</a:t>
            </a:r>
          </a:p>
          <a:p>
            <a:pPr algn="ctr"/>
            <a:r>
              <a:rPr lang="en-US" sz="1200" dirty="0"/>
              <a:t>If it has zero or more subscribers we may prefer series – over a Stream</a:t>
            </a:r>
          </a:p>
        </p:txBody>
      </p:sp>
      <p:cxnSp>
        <p:nvCxnSpPr>
          <p:cNvPr id="9" name="Straight Arrow Connector 8">
            <a:extLst>
              <a:ext uri="{FF2B5EF4-FFF2-40B4-BE49-F238E27FC236}">
                <a16:creationId xmlns:a16="http://schemas.microsoft.com/office/drawing/2014/main" id="{03B7836D-991A-5E85-C30E-AFB4B6565E87}"/>
              </a:ext>
            </a:extLst>
          </p:cNvPr>
          <p:cNvCxnSpPr>
            <a:cxnSpLocks/>
            <a:stCxn id="8" idx="0"/>
          </p:cNvCxnSpPr>
          <p:nvPr/>
        </p:nvCxnSpPr>
        <p:spPr>
          <a:xfrm flipV="1">
            <a:off x="3729961" y="3697953"/>
            <a:ext cx="2860104" cy="15902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2327D966-3658-0216-52ED-0DA584D567D2}"/>
              </a:ext>
            </a:extLst>
          </p:cNvPr>
          <p:cNvSpPr/>
          <p:nvPr/>
        </p:nvSpPr>
        <p:spPr>
          <a:xfrm>
            <a:off x="8702943" y="4942672"/>
            <a:ext cx="1600733" cy="646331"/>
          </a:xfrm>
          <a:prstGeom prst="rect">
            <a:avLst/>
          </a:prstGeom>
          <a:ln w="12700">
            <a:solidFill>
              <a:schemeClr val="accent1"/>
            </a:solidFill>
          </a:ln>
        </p:spPr>
        <p:txBody>
          <a:bodyPr wrap="square">
            <a:spAutoFit/>
          </a:bodyPr>
          <a:lstStyle/>
          <a:p>
            <a:pPr algn="ctr"/>
            <a:r>
              <a:rPr lang="en-US" sz="1200" dirty="0"/>
              <a:t>An error is just an event as a </a:t>
            </a:r>
            <a:r>
              <a:rPr lang="en-US" sz="1200" b="1" dirty="0"/>
              <a:t>reply </a:t>
            </a:r>
            <a:r>
              <a:rPr lang="en-US" sz="1200" dirty="0"/>
              <a:t>that indicates failure.</a:t>
            </a:r>
          </a:p>
        </p:txBody>
      </p:sp>
      <p:cxnSp>
        <p:nvCxnSpPr>
          <p:cNvPr id="11" name="Straight Arrow Connector 10">
            <a:extLst>
              <a:ext uri="{FF2B5EF4-FFF2-40B4-BE49-F238E27FC236}">
                <a16:creationId xmlns:a16="http://schemas.microsoft.com/office/drawing/2014/main" id="{AF1C9BCF-A0CF-D6BD-BA6B-1F2BAFB3D391}"/>
              </a:ext>
            </a:extLst>
          </p:cNvPr>
          <p:cNvCxnSpPr>
            <a:cxnSpLocks/>
            <a:stCxn id="10" idx="0"/>
          </p:cNvCxnSpPr>
          <p:nvPr/>
        </p:nvCxnSpPr>
        <p:spPr>
          <a:xfrm flipH="1" flipV="1">
            <a:off x="9392057" y="4168649"/>
            <a:ext cx="111253" cy="7740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9988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8" grpId="0" animBg="1"/>
      <p:bldP spid="10"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0419D2E-0B25-E35C-726F-38F441B4E230}"/>
              </a:ext>
            </a:extLst>
          </p:cNvPr>
          <p:cNvSpPr txBox="1"/>
          <p:nvPr/>
        </p:nvSpPr>
        <p:spPr>
          <a:xfrm>
            <a:off x="4017866" y="3105834"/>
            <a:ext cx="4156267" cy="646331"/>
          </a:xfrm>
          <a:prstGeom prst="rect">
            <a:avLst/>
          </a:prstGeom>
          <a:noFill/>
        </p:spPr>
        <p:txBody>
          <a:bodyPr wrap="square" rtlCol="0">
            <a:spAutoFit/>
          </a:bodyPr>
          <a:lstStyle/>
          <a:p>
            <a:r>
              <a:rPr lang="en-US" sz="3600" b="1" dirty="0"/>
              <a:t>Archive and Replay</a:t>
            </a:r>
          </a:p>
        </p:txBody>
      </p:sp>
    </p:spTree>
    <p:extLst>
      <p:ext uri="{BB962C8B-B14F-4D97-AF65-F5344CB8AC3E}">
        <p14:creationId xmlns:p14="http://schemas.microsoft.com/office/powerpoint/2010/main" val="346967019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4;p25">
            <a:extLst>
              <a:ext uri="{FF2B5EF4-FFF2-40B4-BE49-F238E27FC236}">
                <a16:creationId xmlns:a16="http://schemas.microsoft.com/office/drawing/2014/main" id="{8E28291C-0F1D-2FC7-1B6F-E23C25803E75}"/>
              </a:ext>
            </a:extLst>
          </p:cNvPr>
          <p:cNvSpPr txBox="1"/>
          <p:nvPr/>
        </p:nvSpPr>
        <p:spPr>
          <a:xfrm>
            <a:off x="2038810" y="1079913"/>
            <a:ext cx="2758743" cy="346226"/>
          </a:xfrm>
          <a:prstGeom prst="rect">
            <a:avLst/>
          </a:prstGeom>
          <a:noFill/>
          <a:ln>
            <a:noFill/>
          </a:ln>
        </p:spPr>
        <p:txBody>
          <a:bodyPr spcFirstLastPara="1" wrap="square" lIns="68569" tIns="68569" rIns="68569" bIns="68569" anchor="t" anchorCtr="0">
            <a:spAutoFit/>
          </a:bodyPr>
          <a:lstStyle/>
          <a:p>
            <a:r>
              <a:rPr lang="en" sz="1350" dirty="0"/>
              <a:t>Transitive Dependencies</a:t>
            </a:r>
            <a:endParaRPr sz="1350" dirty="0"/>
          </a:p>
        </p:txBody>
      </p:sp>
      <p:sp>
        <p:nvSpPr>
          <p:cNvPr id="5" name="Rectangle 4">
            <a:extLst>
              <a:ext uri="{FF2B5EF4-FFF2-40B4-BE49-F238E27FC236}">
                <a16:creationId xmlns:a16="http://schemas.microsoft.com/office/drawing/2014/main" id="{2BAAEFA4-E18F-E72A-3260-9ECFCA47AF4A}"/>
              </a:ext>
            </a:extLst>
          </p:cNvPr>
          <p:cNvSpPr/>
          <p:nvPr/>
        </p:nvSpPr>
        <p:spPr>
          <a:xfrm>
            <a:off x="2089151" y="1987550"/>
            <a:ext cx="7651751" cy="1130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aphicFrame>
        <p:nvGraphicFramePr>
          <p:cNvPr id="6" name="Table 6">
            <a:extLst>
              <a:ext uri="{FF2B5EF4-FFF2-40B4-BE49-F238E27FC236}">
                <a16:creationId xmlns:a16="http://schemas.microsoft.com/office/drawing/2014/main" id="{46C32DD3-BEA5-C708-07AA-ED3DB6B5CB69}"/>
              </a:ext>
            </a:extLst>
          </p:cNvPr>
          <p:cNvGraphicFramePr>
            <a:graphicFrameLocks noGrp="1"/>
          </p:cNvGraphicFramePr>
          <p:nvPr/>
        </p:nvGraphicFramePr>
        <p:xfrm>
          <a:off x="2609850" y="2188210"/>
          <a:ext cx="6096000" cy="59055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2556972528"/>
                    </a:ext>
                  </a:extLst>
                </a:gridCol>
                <a:gridCol w="762000">
                  <a:extLst>
                    <a:ext uri="{9D8B030D-6E8A-4147-A177-3AD203B41FA5}">
                      <a16:colId xmlns:a16="http://schemas.microsoft.com/office/drawing/2014/main" val="3293284031"/>
                    </a:ext>
                  </a:extLst>
                </a:gridCol>
                <a:gridCol w="762000">
                  <a:extLst>
                    <a:ext uri="{9D8B030D-6E8A-4147-A177-3AD203B41FA5}">
                      <a16:colId xmlns:a16="http://schemas.microsoft.com/office/drawing/2014/main" val="768066881"/>
                    </a:ext>
                  </a:extLst>
                </a:gridCol>
                <a:gridCol w="762000">
                  <a:extLst>
                    <a:ext uri="{9D8B030D-6E8A-4147-A177-3AD203B41FA5}">
                      <a16:colId xmlns:a16="http://schemas.microsoft.com/office/drawing/2014/main" val="3443301881"/>
                    </a:ext>
                  </a:extLst>
                </a:gridCol>
                <a:gridCol w="762000">
                  <a:extLst>
                    <a:ext uri="{9D8B030D-6E8A-4147-A177-3AD203B41FA5}">
                      <a16:colId xmlns:a16="http://schemas.microsoft.com/office/drawing/2014/main" val="1232009589"/>
                    </a:ext>
                  </a:extLst>
                </a:gridCol>
                <a:gridCol w="762000">
                  <a:extLst>
                    <a:ext uri="{9D8B030D-6E8A-4147-A177-3AD203B41FA5}">
                      <a16:colId xmlns:a16="http://schemas.microsoft.com/office/drawing/2014/main" val="2383221554"/>
                    </a:ext>
                  </a:extLst>
                </a:gridCol>
                <a:gridCol w="762000">
                  <a:extLst>
                    <a:ext uri="{9D8B030D-6E8A-4147-A177-3AD203B41FA5}">
                      <a16:colId xmlns:a16="http://schemas.microsoft.com/office/drawing/2014/main" val="2934422858"/>
                    </a:ext>
                  </a:extLst>
                </a:gridCol>
                <a:gridCol w="762000">
                  <a:extLst>
                    <a:ext uri="{9D8B030D-6E8A-4147-A177-3AD203B41FA5}">
                      <a16:colId xmlns:a16="http://schemas.microsoft.com/office/drawing/2014/main" val="655825241"/>
                    </a:ext>
                  </a:extLst>
                </a:gridCol>
              </a:tblGrid>
              <a:tr h="297180">
                <a:tc>
                  <a:txBody>
                    <a:bodyPr/>
                    <a:lstStyle/>
                    <a:p>
                      <a:r>
                        <a:rPr lang="en-US" sz="800" dirty="0">
                          <a:solidFill>
                            <a:schemeClr val="tx1"/>
                          </a:solidFill>
                        </a:rPr>
                        <a:t>OrderId</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00" dirty="0">
                          <a:solidFill>
                            <a:schemeClr val="tx1"/>
                          </a:solidFill>
                        </a:rPr>
                        <a:t>Customer First Name</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00" dirty="0">
                          <a:solidFill>
                            <a:schemeClr val="tx1"/>
                          </a:solidFill>
                        </a:rPr>
                        <a:t>Customer Last Name</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00" dirty="0">
                          <a:solidFill>
                            <a:schemeClr val="tx1"/>
                          </a:solidFill>
                        </a:rPr>
                        <a:t>Customer Post Code</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00" dirty="0">
                          <a:solidFill>
                            <a:schemeClr val="tx1"/>
                          </a:solidFill>
                        </a:rPr>
                        <a:t>Restaurant Name</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00" dirty="0">
                          <a:solidFill>
                            <a:schemeClr val="tx1"/>
                          </a:solidFill>
                        </a:rPr>
                        <a:t>Restaurant Post Code</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00" dirty="0">
                          <a:solidFill>
                            <a:schemeClr val="tx1"/>
                          </a:solidFill>
                        </a:rPr>
                        <a:t>Order Amount</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00" dirty="0">
                          <a:solidFill>
                            <a:schemeClr val="tx1"/>
                          </a:solidFill>
                        </a:rPr>
                        <a:t>Order items</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12774208"/>
                  </a:ext>
                </a:extLst>
              </a:tr>
              <a:tr h="278130">
                <a:tc>
                  <a:txBody>
                    <a:bodyPr/>
                    <a:lstStyle/>
                    <a:p>
                      <a:r>
                        <a:rPr lang="en-US" sz="800" dirty="0">
                          <a:solidFill>
                            <a:schemeClr val="tx1"/>
                          </a:solidFill>
                        </a:rPr>
                        <a:t>12345</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00" dirty="0">
                          <a:solidFill>
                            <a:schemeClr val="tx1"/>
                          </a:solidFill>
                        </a:rPr>
                        <a:t>Jo</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00" dirty="0">
                          <a:solidFill>
                            <a:schemeClr val="tx1"/>
                          </a:solidFill>
                        </a:rPr>
                        <a:t>Doe</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00" dirty="0">
                          <a:solidFill>
                            <a:schemeClr val="tx1"/>
                          </a:solidFill>
                        </a:rPr>
                        <a:t>SW17 3NJ</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00" dirty="0">
                          <a:solidFill>
                            <a:schemeClr val="tx1"/>
                          </a:solidFill>
                        </a:rPr>
                        <a:t>Pizza ‘R Us</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00" dirty="0">
                          <a:solidFill>
                            <a:schemeClr val="tx1"/>
                          </a:solidFill>
                        </a:rPr>
                        <a:t>SW17 5HK</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900" dirty="0">
                          <a:solidFill>
                            <a:schemeClr val="tx1"/>
                          </a:solidFill>
                        </a:rPr>
                        <a:t>1038p</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900" dirty="0">
                          <a:solidFill>
                            <a:schemeClr val="tx1"/>
                          </a:solidFill>
                        </a:rPr>
                        <a:t>…</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66719153"/>
                  </a:ext>
                </a:extLst>
              </a:tr>
            </a:tbl>
          </a:graphicData>
        </a:graphic>
      </p:graphicFrame>
      <p:sp>
        <p:nvSpPr>
          <p:cNvPr id="8" name="Rectangle 7">
            <a:extLst>
              <a:ext uri="{FF2B5EF4-FFF2-40B4-BE49-F238E27FC236}">
                <a16:creationId xmlns:a16="http://schemas.microsoft.com/office/drawing/2014/main" id="{1143893A-3882-057C-12B6-A9F4AC800A3E}"/>
              </a:ext>
            </a:extLst>
          </p:cNvPr>
          <p:cNvSpPr/>
          <p:nvPr/>
        </p:nvSpPr>
        <p:spPr>
          <a:xfrm>
            <a:off x="2728905" y="4150988"/>
            <a:ext cx="1510679" cy="507831"/>
          </a:xfrm>
          <a:prstGeom prst="rect">
            <a:avLst/>
          </a:prstGeom>
          <a:ln w="12700">
            <a:solidFill>
              <a:schemeClr val="tx1"/>
            </a:solidFill>
          </a:ln>
        </p:spPr>
        <p:txBody>
          <a:bodyPr wrap="square">
            <a:spAutoFit/>
          </a:bodyPr>
          <a:lstStyle/>
          <a:p>
            <a:pPr algn="ctr"/>
            <a:r>
              <a:rPr lang="en-US" sz="900" dirty="0"/>
              <a:t>The lifetime of this data is not the same as the lifetime of the order</a:t>
            </a:r>
          </a:p>
        </p:txBody>
      </p:sp>
      <p:cxnSp>
        <p:nvCxnSpPr>
          <p:cNvPr id="9" name="Straight Arrow Connector 8">
            <a:extLst>
              <a:ext uri="{FF2B5EF4-FFF2-40B4-BE49-F238E27FC236}">
                <a16:creationId xmlns:a16="http://schemas.microsoft.com/office/drawing/2014/main" id="{AD050F3D-8285-2F06-B0E6-3568B974E841}"/>
              </a:ext>
            </a:extLst>
          </p:cNvPr>
          <p:cNvCxnSpPr>
            <a:cxnSpLocks/>
            <a:stCxn id="8" idx="0"/>
          </p:cNvCxnSpPr>
          <p:nvPr/>
        </p:nvCxnSpPr>
        <p:spPr>
          <a:xfrm flipV="1">
            <a:off x="3484244" y="2400301"/>
            <a:ext cx="497206" cy="17506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2538C70-4769-A731-7682-9344F7D6922E}"/>
              </a:ext>
            </a:extLst>
          </p:cNvPr>
          <p:cNvCxnSpPr>
            <a:cxnSpLocks/>
            <a:stCxn id="8" idx="0"/>
          </p:cNvCxnSpPr>
          <p:nvPr/>
        </p:nvCxnSpPr>
        <p:spPr>
          <a:xfrm flipV="1">
            <a:off x="3484245" y="2400301"/>
            <a:ext cx="1189357" cy="17506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51DB747D-8D18-192B-CDE7-8E52037FA4B1}"/>
              </a:ext>
            </a:extLst>
          </p:cNvPr>
          <p:cNvCxnSpPr>
            <a:cxnSpLocks/>
            <a:stCxn id="8" idx="0"/>
          </p:cNvCxnSpPr>
          <p:nvPr/>
        </p:nvCxnSpPr>
        <p:spPr>
          <a:xfrm flipV="1">
            <a:off x="3484245" y="2355851"/>
            <a:ext cx="2150433" cy="17951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AB76EB8-5EE9-E678-F3A0-8D2610A5F19B}"/>
              </a:ext>
            </a:extLst>
          </p:cNvPr>
          <p:cNvCxnSpPr>
            <a:cxnSpLocks/>
            <a:stCxn id="8" idx="0"/>
          </p:cNvCxnSpPr>
          <p:nvPr/>
        </p:nvCxnSpPr>
        <p:spPr>
          <a:xfrm flipV="1">
            <a:off x="3484244" y="2400301"/>
            <a:ext cx="2834006" cy="17506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1A0470ED-7696-D658-67FA-725EA35C8FBB}"/>
              </a:ext>
            </a:extLst>
          </p:cNvPr>
          <p:cNvCxnSpPr>
            <a:cxnSpLocks/>
            <a:stCxn id="8" idx="0"/>
          </p:cNvCxnSpPr>
          <p:nvPr/>
        </p:nvCxnSpPr>
        <p:spPr>
          <a:xfrm flipV="1">
            <a:off x="3484245" y="2355849"/>
            <a:ext cx="3473761" cy="179513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FE534A64-A53C-587F-41E9-38CF4659F059}"/>
              </a:ext>
            </a:extLst>
          </p:cNvPr>
          <p:cNvSpPr/>
          <p:nvPr/>
        </p:nvSpPr>
        <p:spPr>
          <a:xfrm>
            <a:off x="4909809" y="4150987"/>
            <a:ext cx="1510679" cy="1061829"/>
          </a:xfrm>
          <a:prstGeom prst="rect">
            <a:avLst/>
          </a:prstGeom>
          <a:ln w="12700">
            <a:solidFill>
              <a:schemeClr val="accent2"/>
            </a:solidFill>
          </a:ln>
        </p:spPr>
        <p:txBody>
          <a:bodyPr wrap="square">
            <a:spAutoFit/>
          </a:bodyPr>
          <a:lstStyle/>
          <a:p>
            <a:pPr algn="ctr"/>
            <a:r>
              <a:rPr lang="en-US" sz="900" dirty="0"/>
              <a:t>This data has a dependency on Customer.</a:t>
            </a:r>
          </a:p>
          <a:p>
            <a:pPr algn="ctr"/>
            <a:r>
              <a:rPr lang="en-US" sz="900" dirty="0"/>
              <a:t>It is a transitive dependency for Order.</a:t>
            </a:r>
          </a:p>
          <a:p>
            <a:pPr algn="ctr"/>
            <a:r>
              <a:rPr lang="en-US" sz="900" dirty="0"/>
              <a:t>If Customer changes, we maybe forced to update an Order message.</a:t>
            </a:r>
          </a:p>
        </p:txBody>
      </p:sp>
      <p:cxnSp>
        <p:nvCxnSpPr>
          <p:cNvPr id="26" name="Straight Arrow Connector 25">
            <a:extLst>
              <a:ext uri="{FF2B5EF4-FFF2-40B4-BE49-F238E27FC236}">
                <a16:creationId xmlns:a16="http://schemas.microsoft.com/office/drawing/2014/main" id="{730D67E5-69D0-29DA-48A7-383092112692}"/>
              </a:ext>
            </a:extLst>
          </p:cNvPr>
          <p:cNvCxnSpPr>
            <a:cxnSpLocks/>
            <a:stCxn id="25" idx="0"/>
          </p:cNvCxnSpPr>
          <p:nvPr/>
        </p:nvCxnSpPr>
        <p:spPr>
          <a:xfrm flipH="1" flipV="1">
            <a:off x="4673602" y="2355848"/>
            <a:ext cx="991547" cy="1795139"/>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99ED70DD-CE9A-FE3F-A0BA-62AE999540A5}"/>
              </a:ext>
            </a:extLst>
          </p:cNvPr>
          <p:cNvCxnSpPr>
            <a:cxnSpLocks/>
            <a:stCxn id="25" idx="0"/>
          </p:cNvCxnSpPr>
          <p:nvPr/>
        </p:nvCxnSpPr>
        <p:spPr>
          <a:xfrm flipH="1" flipV="1">
            <a:off x="3897626" y="2355850"/>
            <a:ext cx="1767522" cy="1795137"/>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CCF0387-34EB-844A-FAF7-C21A78371CB7}"/>
              </a:ext>
            </a:extLst>
          </p:cNvPr>
          <p:cNvCxnSpPr>
            <a:cxnSpLocks/>
            <a:stCxn id="25" idx="0"/>
          </p:cNvCxnSpPr>
          <p:nvPr/>
        </p:nvCxnSpPr>
        <p:spPr>
          <a:xfrm flipH="1" flipV="1">
            <a:off x="5269226" y="2355848"/>
            <a:ext cx="395922" cy="1795139"/>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FF5F99A7-1D41-238A-A633-BB6E6F1001EE}"/>
              </a:ext>
            </a:extLst>
          </p:cNvPr>
          <p:cNvSpPr/>
          <p:nvPr/>
        </p:nvSpPr>
        <p:spPr>
          <a:xfrm>
            <a:off x="6958005" y="4150987"/>
            <a:ext cx="1510679" cy="1061829"/>
          </a:xfrm>
          <a:prstGeom prst="rect">
            <a:avLst/>
          </a:prstGeom>
          <a:ln w="12700">
            <a:solidFill>
              <a:schemeClr val="accent6"/>
            </a:solidFill>
          </a:ln>
        </p:spPr>
        <p:txBody>
          <a:bodyPr wrap="square">
            <a:spAutoFit/>
          </a:bodyPr>
          <a:lstStyle/>
          <a:p>
            <a:pPr algn="ctr"/>
            <a:r>
              <a:rPr lang="en-US" sz="900" dirty="0"/>
              <a:t>This data has a dependency on Restaurant.</a:t>
            </a:r>
          </a:p>
          <a:p>
            <a:pPr algn="ctr"/>
            <a:r>
              <a:rPr lang="en-US" sz="900" dirty="0"/>
              <a:t>It is a transitive dependency for Order.</a:t>
            </a:r>
          </a:p>
          <a:p>
            <a:pPr algn="ctr"/>
            <a:r>
              <a:rPr lang="en-US" sz="900" dirty="0"/>
              <a:t>If Restaurant changes, we maybe forced to update an Order message.</a:t>
            </a:r>
          </a:p>
        </p:txBody>
      </p:sp>
      <p:cxnSp>
        <p:nvCxnSpPr>
          <p:cNvPr id="36" name="Straight Arrow Connector 35">
            <a:extLst>
              <a:ext uri="{FF2B5EF4-FFF2-40B4-BE49-F238E27FC236}">
                <a16:creationId xmlns:a16="http://schemas.microsoft.com/office/drawing/2014/main" id="{0978DC07-6734-ED4C-EA23-2501B02FCBCB}"/>
              </a:ext>
            </a:extLst>
          </p:cNvPr>
          <p:cNvCxnSpPr>
            <a:cxnSpLocks/>
            <a:stCxn id="35" idx="0"/>
          </p:cNvCxnSpPr>
          <p:nvPr/>
        </p:nvCxnSpPr>
        <p:spPr>
          <a:xfrm flipH="1" flipV="1">
            <a:off x="6002034" y="2355848"/>
            <a:ext cx="1711310" cy="1795139"/>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3348CAD5-2C18-429C-89CB-342312B53B8F}"/>
              </a:ext>
            </a:extLst>
          </p:cNvPr>
          <p:cNvCxnSpPr>
            <a:cxnSpLocks/>
            <a:stCxn id="35" idx="0"/>
          </p:cNvCxnSpPr>
          <p:nvPr/>
        </p:nvCxnSpPr>
        <p:spPr>
          <a:xfrm flipH="1" flipV="1">
            <a:off x="7036748" y="2355846"/>
            <a:ext cx="676596" cy="1795140"/>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42" name="TextBox 41">
            <a:extLst>
              <a:ext uri="{FF2B5EF4-FFF2-40B4-BE49-F238E27FC236}">
                <a16:creationId xmlns:a16="http://schemas.microsoft.com/office/drawing/2014/main" id="{BBA5677D-1B6E-15C0-A36A-BFF620168BE4}"/>
              </a:ext>
            </a:extLst>
          </p:cNvPr>
          <p:cNvSpPr txBox="1"/>
          <p:nvPr/>
        </p:nvSpPr>
        <p:spPr>
          <a:xfrm>
            <a:off x="2042790" y="1633220"/>
            <a:ext cx="2036133" cy="300082"/>
          </a:xfrm>
          <a:prstGeom prst="rect">
            <a:avLst/>
          </a:prstGeom>
          <a:noFill/>
        </p:spPr>
        <p:txBody>
          <a:bodyPr wrap="square" rtlCol="0">
            <a:spAutoFit/>
          </a:bodyPr>
          <a:lstStyle/>
          <a:p>
            <a:r>
              <a:rPr lang="en-US" sz="1350" dirty="0"/>
              <a:t>Purchase Order Message</a:t>
            </a:r>
          </a:p>
        </p:txBody>
      </p:sp>
      <p:sp>
        <p:nvSpPr>
          <p:cNvPr id="49" name="Rectangle 48">
            <a:extLst>
              <a:ext uri="{FF2B5EF4-FFF2-40B4-BE49-F238E27FC236}">
                <a16:creationId xmlns:a16="http://schemas.microsoft.com/office/drawing/2014/main" id="{47775D97-0596-FD48-BDCB-096B475B2EC2}"/>
              </a:ext>
            </a:extLst>
          </p:cNvPr>
          <p:cNvSpPr/>
          <p:nvPr/>
        </p:nvSpPr>
        <p:spPr>
          <a:xfrm>
            <a:off x="2089151" y="4870450"/>
            <a:ext cx="1510679" cy="923330"/>
          </a:xfrm>
          <a:prstGeom prst="rect">
            <a:avLst/>
          </a:prstGeom>
          <a:ln w="12700">
            <a:solidFill>
              <a:schemeClr val="tx1"/>
            </a:solidFill>
          </a:ln>
        </p:spPr>
        <p:txBody>
          <a:bodyPr wrap="square">
            <a:spAutoFit/>
          </a:bodyPr>
          <a:lstStyle/>
          <a:p>
            <a:pPr algn="ctr"/>
            <a:r>
              <a:rPr lang="en-US" sz="900" dirty="0"/>
              <a:t>The data items here do not originate in this workflow – Customer Orders – they belong to other workflows – Customer Signup and Restaurant Onboarding.</a:t>
            </a:r>
          </a:p>
        </p:txBody>
      </p:sp>
      <p:cxnSp>
        <p:nvCxnSpPr>
          <p:cNvPr id="50" name="Straight Arrow Connector 49">
            <a:extLst>
              <a:ext uri="{FF2B5EF4-FFF2-40B4-BE49-F238E27FC236}">
                <a16:creationId xmlns:a16="http://schemas.microsoft.com/office/drawing/2014/main" id="{6DEBEAFB-3A26-71EB-AA31-855DBA707BCE}"/>
              </a:ext>
            </a:extLst>
          </p:cNvPr>
          <p:cNvCxnSpPr>
            <a:cxnSpLocks/>
            <a:stCxn id="49" idx="0"/>
            <a:endCxn id="8" idx="2"/>
          </p:cNvCxnSpPr>
          <p:nvPr/>
        </p:nvCxnSpPr>
        <p:spPr>
          <a:xfrm flipV="1">
            <a:off x="2844490" y="4658818"/>
            <a:ext cx="639754" cy="21163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15427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6"/>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5"/>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6"/>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25" grpId="0" animBg="1"/>
      <p:bldP spid="35" grpId="0" animBg="1"/>
      <p:bldP spid="49"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04;p25">
            <a:extLst>
              <a:ext uri="{FF2B5EF4-FFF2-40B4-BE49-F238E27FC236}">
                <a16:creationId xmlns:a16="http://schemas.microsoft.com/office/drawing/2014/main" id="{07246E15-095E-2A9E-138A-9C93E5A17568}"/>
              </a:ext>
            </a:extLst>
          </p:cNvPr>
          <p:cNvSpPr txBox="1"/>
          <p:nvPr/>
        </p:nvSpPr>
        <p:spPr>
          <a:xfrm>
            <a:off x="2038810" y="1079913"/>
            <a:ext cx="2758743" cy="346226"/>
          </a:xfrm>
          <a:prstGeom prst="rect">
            <a:avLst/>
          </a:prstGeom>
          <a:noFill/>
          <a:ln>
            <a:noFill/>
          </a:ln>
        </p:spPr>
        <p:txBody>
          <a:bodyPr spcFirstLastPara="1" wrap="square" lIns="68569" tIns="68569" rIns="68569" bIns="68569" anchor="t" anchorCtr="0">
            <a:spAutoFit/>
          </a:bodyPr>
          <a:lstStyle/>
          <a:p>
            <a:r>
              <a:rPr lang="en" sz="1350" dirty="0"/>
              <a:t>Normalized</a:t>
            </a:r>
            <a:endParaRPr sz="1350" dirty="0"/>
          </a:p>
        </p:txBody>
      </p:sp>
      <p:sp>
        <p:nvSpPr>
          <p:cNvPr id="3" name="Rectangle 2">
            <a:extLst>
              <a:ext uri="{FF2B5EF4-FFF2-40B4-BE49-F238E27FC236}">
                <a16:creationId xmlns:a16="http://schemas.microsoft.com/office/drawing/2014/main" id="{79491508-7D69-634B-6A7C-FD4418C90971}"/>
              </a:ext>
            </a:extLst>
          </p:cNvPr>
          <p:cNvSpPr/>
          <p:nvPr/>
        </p:nvSpPr>
        <p:spPr>
          <a:xfrm>
            <a:off x="2089151" y="1987551"/>
            <a:ext cx="3594101" cy="9271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aphicFrame>
        <p:nvGraphicFramePr>
          <p:cNvPr id="4" name="Table 6">
            <a:extLst>
              <a:ext uri="{FF2B5EF4-FFF2-40B4-BE49-F238E27FC236}">
                <a16:creationId xmlns:a16="http://schemas.microsoft.com/office/drawing/2014/main" id="{DD6D151B-0310-1D56-059C-F9E8CCD66A6C}"/>
              </a:ext>
            </a:extLst>
          </p:cNvPr>
          <p:cNvGraphicFramePr>
            <a:graphicFrameLocks noGrp="1"/>
          </p:cNvGraphicFramePr>
          <p:nvPr/>
        </p:nvGraphicFramePr>
        <p:xfrm>
          <a:off x="2152649" y="2166760"/>
          <a:ext cx="3435352" cy="590550"/>
        </p:xfrm>
        <a:graphic>
          <a:graphicData uri="http://schemas.openxmlformats.org/drawingml/2006/table">
            <a:tbl>
              <a:tblPr firstRow="1" bandRow="1">
                <a:tableStyleId>{5C22544A-7EE6-4342-B048-85BDC9FD1C3A}</a:tableStyleId>
              </a:tblPr>
              <a:tblGrid>
                <a:gridCol w="687070">
                  <a:extLst>
                    <a:ext uri="{9D8B030D-6E8A-4147-A177-3AD203B41FA5}">
                      <a16:colId xmlns:a16="http://schemas.microsoft.com/office/drawing/2014/main" val="2556972528"/>
                    </a:ext>
                  </a:extLst>
                </a:gridCol>
                <a:gridCol w="687070">
                  <a:extLst>
                    <a:ext uri="{9D8B030D-6E8A-4147-A177-3AD203B41FA5}">
                      <a16:colId xmlns:a16="http://schemas.microsoft.com/office/drawing/2014/main" val="2934422858"/>
                    </a:ext>
                  </a:extLst>
                </a:gridCol>
                <a:gridCol w="687070">
                  <a:extLst>
                    <a:ext uri="{9D8B030D-6E8A-4147-A177-3AD203B41FA5}">
                      <a16:colId xmlns:a16="http://schemas.microsoft.com/office/drawing/2014/main" val="655825241"/>
                    </a:ext>
                  </a:extLst>
                </a:gridCol>
                <a:gridCol w="713202">
                  <a:extLst>
                    <a:ext uri="{9D8B030D-6E8A-4147-A177-3AD203B41FA5}">
                      <a16:colId xmlns:a16="http://schemas.microsoft.com/office/drawing/2014/main" val="1864616497"/>
                    </a:ext>
                  </a:extLst>
                </a:gridCol>
                <a:gridCol w="660940">
                  <a:extLst>
                    <a:ext uri="{9D8B030D-6E8A-4147-A177-3AD203B41FA5}">
                      <a16:colId xmlns:a16="http://schemas.microsoft.com/office/drawing/2014/main" val="2226936454"/>
                    </a:ext>
                  </a:extLst>
                </a:gridCol>
              </a:tblGrid>
              <a:tr h="297180">
                <a:tc>
                  <a:txBody>
                    <a:bodyPr/>
                    <a:lstStyle/>
                    <a:p>
                      <a:r>
                        <a:rPr lang="en-US" sz="800" dirty="0">
                          <a:solidFill>
                            <a:schemeClr val="tx1"/>
                          </a:solidFill>
                        </a:rPr>
                        <a:t>OrderId</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00" dirty="0">
                          <a:solidFill>
                            <a:schemeClr val="tx1"/>
                          </a:solidFill>
                        </a:rPr>
                        <a:t>Order Amount</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00" dirty="0">
                          <a:solidFill>
                            <a:schemeClr val="tx1"/>
                          </a:solidFill>
                        </a:rPr>
                        <a:t>Order items</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00" dirty="0" err="1">
                          <a:solidFill>
                            <a:schemeClr val="tx1"/>
                          </a:solidFill>
                        </a:rPr>
                        <a:t>CustomerId</a:t>
                      </a:r>
                      <a:endParaRPr lang="en-US" sz="800" dirty="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00" dirty="0" err="1">
                          <a:solidFill>
                            <a:schemeClr val="tx1"/>
                          </a:solidFill>
                        </a:rPr>
                        <a:t>RestaurantId</a:t>
                      </a:r>
                      <a:endParaRPr lang="en-US" sz="800" dirty="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12774208"/>
                  </a:ext>
                </a:extLst>
              </a:tr>
              <a:tr h="278130">
                <a:tc>
                  <a:txBody>
                    <a:bodyPr/>
                    <a:lstStyle/>
                    <a:p>
                      <a:r>
                        <a:rPr lang="en-US" sz="800" dirty="0">
                          <a:solidFill>
                            <a:schemeClr val="tx1"/>
                          </a:solidFill>
                        </a:rPr>
                        <a:t>12345</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900" dirty="0">
                          <a:solidFill>
                            <a:schemeClr val="tx1"/>
                          </a:solidFill>
                        </a:rPr>
                        <a:t>1038p</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900" dirty="0">
                          <a:solidFill>
                            <a:schemeClr val="tx1"/>
                          </a:solidFill>
                        </a:rPr>
                        <a:t>…</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900" dirty="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endParaRPr lang="en-US" sz="900" dirty="0">
                        <a:solidFill>
                          <a:schemeClr val="tx1"/>
                        </a:solidFill>
                      </a:endParaRP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66719153"/>
                  </a:ext>
                </a:extLst>
              </a:tr>
            </a:tbl>
          </a:graphicData>
        </a:graphic>
      </p:graphicFrame>
      <p:sp>
        <p:nvSpPr>
          <p:cNvPr id="5" name="TextBox 4">
            <a:extLst>
              <a:ext uri="{FF2B5EF4-FFF2-40B4-BE49-F238E27FC236}">
                <a16:creationId xmlns:a16="http://schemas.microsoft.com/office/drawing/2014/main" id="{8FB30500-FFA2-3155-23A5-247B7A0813D1}"/>
              </a:ext>
            </a:extLst>
          </p:cNvPr>
          <p:cNvSpPr txBox="1"/>
          <p:nvPr/>
        </p:nvSpPr>
        <p:spPr>
          <a:xfrm>
            <a:off x="2042790" y="1633220"/>
            <a:ext cx="2036133" cy="300082"/>
          </a:xfrm>
          <a:prstGeom prst="rect">
            <a:avLst/>
          </a:prstGeom>
          <a:noFill/>
        </p:spPr>
        <p:txBody>
          <a:bodyPr wrap="square" rtlCol="0">
            <a:spAutoFit/>
          </a:bodyPr>
          <a:lstStyle/>
          <a:p>
            <a:r>
              <a:rPr lang="en-US" sz="1350" dirty="0"/>
              <a:t>Purchase Order Message</a:t>
            </a:r>
          </a:p>
        </p:txBody>
      </p:sp>
      <p:sp>
        <p:nvSpPr>
          <p:cNvPr id="6" name="Rectangle 5">
            <a:extLst>
              <a:ext uri="{FF2B5EF4-FFF2-40B4-BE49-F238E27FC236}">
                <a16:creationId xmlns:a16="http://schemas.microsoft.com/office/drawing/2014/main" id="{27D8B446-AEEF-98C1-146A-3A7B5B29585A}"/>
              </a:ext>
            </a:extLst>
          </p:cNvPr>
          <p:cNvSpPr/>
          <p:nvPr/>
        </p:nvSpPr>
        <p:spPr>
          <a:xfrm>
            <a:off x="6747830" y="1951852"/>
            <a:ext cx="2712382" cy="99695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aphicFrame>
        <p:nvGraphicFramePr>
          <p:cNvPr id="7" name="Table 6">
            <a:extLst>
              <a:ext uri="{FF2B5EF4-FFF2-40B4-BE49-F238E27FC236}">
                <a16:creationId xmlns:a16="http://schemas.microsoft.com/office/drawing/2014/main" id="{3C4235F1-966F-E67D-0BBD-DB11EB4CC4FD}"/>
              </a:ext>
            </a:extLst>
          </p:cNvPr>
          <p:cNvGraphicFramePr>
            <a:graphicFrameLocks noGrp="1"/>
          </p:cNvGraphicFramePr>
          <p:nvPr/>
        </p:nvGraphicFramePr>
        <p:xfrm>
          <a:off x="6970080" y="2191385"/>
          <a:ext cx="2286000" cy="59055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3293284031"/>
                    </a:ext>
                  </a:extLst>
                </a:gridCol>
                <a:gridCol w="762000">
                  <a:extLst>
                    <a:ext uri="{9D8B030D-6E8A-4147-A177-3AD203B41FA5}">
                      <a16:colId xmlns:a16="http://schemas.microsoft.com/office/drawing/2014/main" val="768066881"/>
                    </a:ext>
                  </a:extLst>
                </a:gridCol>
                <a:gridCol w="762000">
                  <a:extLst>
                    <a:ext uri="{9D8B030D-6E8A-4147-A177-3AD203B41FA5}">
                      <a16:colId xmlns:a16="http://schemas.microsoft.com/office/drawing/2014/main" val="3443301881"/>
                    </a:ext>
                  </a:extLst>
                </a:gridCol>
              </a:tblGrid>
              <a:tr h="297180">
                <a:tc>
                  <a:txBody>
                    <a:bodyPr/>
                    <a:lstStyle/>
                    <a:p>
                      <a:r>
                        <a:rPr lang="en-US" sz="800" dirty="0">
                          <a:solidFill>
                            <a:schemeClr val="tx1"/>
                          </a:solidFill>
                        </a:rPr>
                        <a:t>Customer First Name</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00" dirty="0">
                          <a:solidFill>
                            <a:schemeClr val="tx1"/>
                          </a:solidFill>
                        </a:rPr>
                        <a:t>Customer Last Name</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00" dirty="0">
                          <a:solidFill>
                            <a:schemeClr val="tx1"/>
                          </a:solidFill>
                        </a:rPr>
                        <a:t>Customer Post Code</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12774208"/>
                  </a:ext>
                </a:extLst>
              </a:tr>
              <a:tr h="278130">
                <a:tc>
                  <a:txBody>
                    <a:bodyPr/>
                    <a:lstStyle/>
                    <a:p>
                      <a:r>
                        <a:rPr lang="en-US" sz="800" dirty="0">
                          <a:solidFill>
                            <a:schemeClr val="tx1"/>
                          </a:solidFill>
                        </a:rPr>
                        <a:t>Jo</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00" dirty="0">
                          <a:solidFill>
                            <a:schemeClr val="tx1"/>
                          </a:solidFill>
                        </a:rPr>
                        <a:t>Doe</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00" dirty="0">
                          <a:solidFill>
                            <a:schemeClr val="tx1"/>
                          </a:solidFill>
                        </a:rPr>
                        <a:t>SW17 3NJ</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66719153"/>
                  </a:ext>
                </a:extLst>
              </a:tr>
            </a:tbl>
          </a:graphicData>
        </a:graphic>
      </p:graphicFrame>
      <p:sp>
        <p:nvSpPr>
          <p:cNvPr id="8" name="TextBox 7">
            <a:extLst>
              <a:ext uri="{FF2B5EF4-FFF2-40B4-BE49-F238E27FC236}">
                <a16:creationId xmlns:a16="http://schemas.microsoft.com/office/drawing/2014/main" id="{3CB4D49A-3A12-B4D5-EF6C-98EF2C7733F1}"/>
              </a:ext>
            </a:extLst>
          </p:cNvPr>
          <p:cNvSpPr txBox="1"/>
          <p:nvPr/>
        </p:nvSpPr>
        <p:spPr>
          <a:xfrm>
            <a:off x="6701469" y="1597521"/>
            <a:ext cx="2387141" cy="300082"/>
          </a:xfrm>
          <a:prstGeom prst="rect">
            <a:avLst/>
          </a:prstGeom>
          <a:noFill/>
        </p:spPr>
        <p:txBody>
          <a:bodyPr wrap="square" rtlCol="0">
            <a:spAutoFit/>
          </a:bodyPr>
          <a:lstStyle/>
          <a:p>
            <a:r>
              <a:rPr lang="en-US" sz="1350" dirty="0"/>
              <a:t>Customer </a:t>
            </a:r>
            <a:r>
              <a:rPr lang="en-US" sz="1350" dirty="0" err="1"/>
              <a:t>Upserted</a:t>
            </a:r>
            <a:r>
              <a:rPr lang="en-US" sz="1350" dirty="0"/>
              <a:t> Message</a:t>
            </a:r>
          </a:p>
        </p:txBody>
      </p:sp>
      <p:sp>
        <p:nvSpPr>
          <p:cNvPr id="9" name="Rectangle 8">
            <a:extLst>
              <a:ext uri="{FF2B5EF4-FFF2-40B4-BE49-F238E27FC236}">
                <a16:creationId xmlns:a16="http://schemas.microsoft.com/office/drawing/2014/main" id="{D1E67993-1341-1AF4-81ED-EC93DA797AF7}"/>
              </a:ext>
            </a:extLst>
          </p:cNvPr>
          <p:cNvSpPr/>
          <p:nvPr/>
        </p:nvSpPr>
        <p:spPr>
          <a:xfrm>
            <a:off x="6747830" y="3631705"/>
            <a:ext cx="1989772" cy="1130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graphicFrame>
        <p:nvGraphicFramePr>
          <p:cNvPr id="10" name="Table 6">
            <a:extLst>
              <a:ext uri="{FF2B5EF4-FFF2-40B4-BE49-F238E27FC236}">
                <a16:creationId xmlns:a16="http://schemas.microsoft.com/office/drawing/2014/main" id="{69852ACA-6A32-F78F-7670-04C4BBEF715D}"/>
              </a:ext>
            </a:extLst>
          </p:cNvPr>
          <p:cNvGraphicFramePr>
            <a:graphicFrameLocks noGrp="1"/>
          </p:cNvGraphicFramePr>
          <p:nvPr/>
        </p:nvGraphicFramePr>
        <p:xfrm>
          <a:off x="6887530" y="3909200"/>
          <a:ext cx="1524000" cy="590550"/>
        </p:xfrm>
        <a:graphic>
          <a:graphicData uri="http://schemas.openxmlformats.org/drawingml/2006/table">
            <a:tbl>
              <a:tblPr firstRow="1" bandRow="1">
                <a:tableStyleId>{5C22544A-7EE6-4342-B048-85BDC9FD1C3A}</a:tableStyleId>
              </a:tblPr>
              <a:tblGrid>
                <a:gridCol w="762000">
                  <a:extLst>
                    <a:ext uri="{9D8B030D-6E8A-4147-A177-3AD203B41FA5}">
                      <a16:colId xmlns:a16="http://schemas.microsoft.com/office/drawing/2014/main" val="1232009589"/>
                    </a:ext>
                  </a:extLst>
                </a:gridCol>
                <a:gridCol w="762000">
                  <a:extLst>
                    <a:ext uri="{9D8B030D-6E8A-4147-A177-3AD203B41FA5}">
                      <a16:colId xmlns:a16="http://schemas.microsoft.com/office/drawing/2014/main" val="2383221554"/>
                    </a:ext>
                  </a:extLst>
                </a:gridCol>
              </a:tblGrid>
              <a:tr h="297180">
                <a:tc>
                  <a:txBody>
                    <a:bodyPr/>
                    <a:lstStyle/>
                    <a:p>
                      <a:r>
                        <a:rPr lang="en-US" sz="800" dirty="0">
                          <a:solidFill>
                            <a:schemeClr val="tx1"/>
                          </a:solidFill>
                        </a:rPr>
                        <a:t>Restaurant Name</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00" dirty="0">
                          <a:solidFill>
                            <a:schemeClr val="tx1"/>
                          </a:solidFill>
                        </a:rPr>
                        <a:t>Restaurant Post Code</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4212774208"/>
                  </a:ext>
                </a:extLst>
              </a:tr>
              <a:tr h="278130">
                <a:tc>
                  <a:txBody>
                    <a:bodyPr/>
                    <a:lstStyle/>
                    <a:p>
                      <a:r>
                        <a:rPr lang="en-US" sz="800" dirty="0">
                          <a:solidFill>
                            <a:schemeClr val="tx1"/>
                          </a:solidFill>
                        </a:rPr>
                        <a:t>Pizza ‘R Us</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US" sz="800" dirty="0">
                          <a:solidFill>
                            <a:schemeClr val="tx1"/>
                          </a:solidFill>
                        </a:rPr>
                        <a:t>SW17 5HK</a:t>
                      </a:r>
                    </a:p>
                  </a:txBody>
                  <a:tcPr marL="68580" marR="68580" marT="34290" marB="3429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2466719153"/>
                  </a:ext>
                </a:extLst>
              </a:tr>
            </a:tbl>
          </a:graphicData>
        </a:graphic>
      </p:graphicFrame>
      <p:sp>
        <p:nvSpPr>
          <p:cNvPr id="11" name="TextBox 10">
            <a:extLst>
              <a:ext uri="{FF2B5EF4-FFF2-40B4-BE49-F238E27FC236}">
                <a16:creationId xmlns:a16="http://schemas.microsoft.com/office/drawing/2014/main" id="{B2727D30-0A7C-9F56-701D-095BCC98266E}"/>
              </a:ext>
            </a:extLst>
          </p:cNvPr>
          <p:cNvSpPr txBox="1"/>
          <p:nvPr/>
        </p:nvSpPr>
        <p:spPr>
          <a:xfrm>
            <a:off x="6701469" y="3277375"/>
            <a:ext cx="2484761" cy="300082"/>
          </a:xfrm>
          <a:prstGeom prst="rect">
            <a:avLst/>
          </a:prstGeom>
          <a:noFill/>
        </p:spPr>
        <p:txBody>
          <a:bodyPr wrap="square" rtlCol="0">
            <a:spAutoFit/>
          </a:bodyPr>
          <a:lstStyle/>
          <a:p>
            <a:r>
              <a:rPr lang="en-US" sz="1350" dirty="0"/>
              <a:t>Restaurant Onboarded Message</a:t>
            </a:r>
          </a:p>
        </p:txBody>
      </p:sp>
      <p:sp>
        <p:nvSpPr>
          <p:cNvPr id="12" name="Rectangle 11">
            <a:extLst>
              <a:ext uri="{FF2B5EF4-FFF2-40B4-BE49-F238E27FC236}">
                <a16:creationId xmlns:a16="http://schemas.microsoft.com/office/drawing/2014/main" id="{77F5174D-C271-4B30-FAEC-BA6407EB3749}"/>
              </a:ext>
            </a:extLst>
          </p:cNvPr>
          <p:cNvSpPr/>
          <p:nvPr/>
        </p:nvSpPr>
        <p:spPr>
          <a:xfrm>
            <a:off x="2568244" y="3446138"/>
            <a:ext cx="1510679" cy="646331"/>
          </a:xfrm>
          <a:prstGeom prst="rect">
            <a:avLst/>
          </a:prstGeom>
          <a:ln w="12700">
            <a:solidFill>
              <a:schemeClr val="tx1"/>
            </a:solidFill>
          </a:ln>
        </p:spPr>
        <p:txBody>
          <a:bodyPr wrap="square">
            <a:spAutoFit/>
          </a:bodyPr>
          <a:lstStyle/>
          <a:p>
            <a:pPr algn="ctr"/>
            <a:r>
              <a:rPr lang="en-US" sz="900" dirty="0"/>
              <a:t>We normalize the message contents.</a:t>
            </a:r>
          </a:p>
          <a:p>
            <a:pPr algn="ctr"/>
            <a:r>
              <a:rPr lang="en-US" sz="900" dirty="0"/>
              <a:t>We have an Id for data from other workflows/services</a:t>
            </a:r>
          </a:p>
        </p:txBody>
      </p:sp>
      <p:cxnSp>
        <p:nvCxnSpPr>
          <p:cNvPr id="13" name="Straight Arrow Connector 12">
            <a:extLst>
              <a:ext uri="{FF2B5EF4-FFF2-40B4-BE49-F238E27FC236}">
                <a16:creationId xmlns:a16="http://schemas.microsoft.com/office/drawing/2014/main" id="{E9C66C7E-37E6-A0A3-FD04-3144791C18F3}"/>
              </a:ext>
            </a:extLst>
          </p:cNvPr>
          <p:cNvCxnSpPr>
            <a:cxnSpLocks/>
            <a:stCxn id="12" idx="0"/>
          </p:cNvCxnSpPr>
          <p:nvPr/>
        </p:nvCxnSpPr>
        <p:spPr>
          <a:xfrm flipV="1">
            <a:off x="3323583" y="2387601"/>
            <a:ext cx="1153168" cy="10585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3BE9F2F6-5D43-C71B-889C-A9E250EB2DB6}"/>
              </a:ext>
            </a:extLst>
          </p:cNvPr>
          <p:cNvCxnSpPr>
            <a:cxnSpLocks/>
            <a:stCxn id="12" idx="0"/>
          </p:cNvCxnSpPr>
          <p:nvPr/>
        </p:nvCxnSpPr>
        <p:spPr>
          <a:xfrm flipV="1">
            <a:off x="3323584" y="2387601"/>
            <a:ext cx="1864367" cy="10585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78D1E278-C67F-4DC2-48AF-CE01C64799FA}"/>
              </a:ext>
            </a:extLst>
          </p:cNvPr>
          <p:cNvSpPr/>
          <p:nvPr/>
        </p:nvSpPr>
        <p:spPr>
          <a:xfrm>
            <a:off x="3780471" y="4311385"/>
            <a:ext cx="1510679" cy="369332"/>
          </a:xfrm>
          <a:prstGeom prst="rect">
            <a:avLst/>
          </a:prstGeom>
          <a:ln w="12700">
            <a:solidFill>
              <a:schemeClr val="accent2"/>
            </a:solidFill>
          </a:ln>
        </p:spPr>
        <p:txBody>
          <a:bodyPr wrap="square">
            <a:spAutoFit/>
          </a:bodyPr>
          <a:lstStyle/>
          <a:p>
            <a:pPr algn="ctr"/>
            <a:r>
              <a:rPr lang="en-US" sz="900" dirty="0"/>
              <a:t>The Customer workflow gives us Customer messages </a:t>
            </a:r>
          </a:p>
        </p:txBody>
      </p:sp>
      <p:cxnSp>
        <p:nvCxnSpPr>
          <p:cNvPr id="20" name="Straight Arrow Connector 19">
            <a:extLst>
              <a:ext uri="{FF2B5EF4-FFF2-40B4-BE49-F238E27FC236}">
                <a16:creationId xmlns:a16="http://schemas.microsoft.com/office/drawing/2014/main" id="{8CEB498A-0C2D-1873-ABB5-1D875250043E}"/>
              </a:ext>
            </a:extLst>
          </p:cNvPr>
          <p:cNvCxnSpPr>
            <a:cxnSpLocks/>
            <a:stCxn id="19" idx="0"/>
          </p:cNvCxnSpPr>
          <p:nvPr/>
        </p:nvCxnSpPr>
        <p:spPr>
          <a:xfrm flipV="1">
            <a:off x="4535811" y="2387601"/>
            <a:ext cx="2861941" cy="1923785"/>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24" name="Rectangle 23">
            <a:extLst>
              <a:ext uri="{FF2B5EF4-FFF2-40B4-BE49-F238E27FC236}">
                <a16:creationId xmlns:a16="http://schemas.microsoft.com/office/drawing/2014/main" id="{56482AAE-BA76-AD2A-9EA9-27E50209D79A}"/>
              </a:ext>
            </a:extLst>
          </p:cNvPr>
          <p:cNvSpPr/>
          <p:nvPr/>
        </p:nvSpPr>
        <p:spPr>
          <a:xfrm>
            <a:off x="4476751" y="5115923"/>
            <a:ext cx="1510679" cy="507831"/>
          </a:xfrm>
          <a:prstGeom prst="rect">
            <a:avLst/>
          </a:prstGeom>
          <a:ln w="12700">
            <a:solidFill>
              <a:schemeClr val="accent6"/>
            </a:solidFill>
          </a:ln>
        </p:spPr>
        <p:txBody>
          <a:bodyPr wrap="square">
            <a:spAutoFit/>
          </a:bodyPr>
          <a:lstStyle/>
          <a:p>
            <a:pPr algn="ctr"/>
            <a:r>
              <a:rPr lang="en-US" sz="900" dirty="0"/>
              <a:t>This Restaurant workflow gives us Restaurant messages</a:t>
            </a:r>
          </a:p>
        </p:txBody>
      </p:sp>
      <p:cxnSp>
        <p:nvCxnSpPr>
          <p:cNvPr id="25" name="Straight Arrow Connector 24">
            <a:extLst>
              <a:ext uri="{FF2B5EF4-FFF2-40B4-BE49-F238E27FC236}">
                <a16:creationId xmlns:a16="http://schemas.microsoft.com/office/drawing/2014/main" id="{FBCEEB89-8166-FB87-D5CE-0F75021A03F0}"/>
              </a:ext>
            </a:extLst>
          </p:cNvPr>
          <p:cNvCxnSpPr>
            <a:cxnSpLocks/>
            <a:stCxn id="24" idx="0"/>
          </p:cNvCxnSpPr>
          <p:nvPr/>
        </p:nvCxnSpPr>
        <p:spPr>
          <a:xfrm flipV="1">
            <a:off x="5232090" y="4069386"/>
            <a:ext cx="1956110" cy="1046537"/>
          </a:xfrm>
          <a:prstGeom prst="straightConnector1">
            <a:avLst/>
          </a:prstGeom>
          <a:ln>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90D503F3-CD47-ED66-14A8-9265236E81EA}"/>
              </a:ext>
            </a:extLst>
          </p:cNvPr>
          <p:cNvSpPr txBox="1"/>
          <p:nvPr/>
        </p:nvSpPr>
        <p:spPr>
          <a:xfrm>
            <a:off x="2038809" y="4584700"/>
            <a:ext cx="1510678" cy="92333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tx1"/>
            </a:solidFill>
          </a:ln>
        </p:spPr>
        <p:txBody>
          <a:bodyPr wrap="square" rtlCol="0">
            <a:spAutoFit/>
          </a:bodyPr>
          <a:lstStyle/>
          <a:p>
            <a:pPr algn="ctr"/>
            <a:r>
              <a:rPr lang="en-US" sz="900" dirty="0"/>
              <a:t>Just like a database we can sometimes inline – </a:t>
            </a:r>
            <a:r>
              <a:rPr lang="en-US" sz="900" dirty="0" err="1"/>
              <a:t>denormalize</a:t>
            </a:r>
            <a:r>
              <a:rPr lang="en-US" sz="900" dirty="0"/>
              <a:t> – for performance, but this should be an exception, not the rule</a:t>
            </a:r>
          </a:p>
        </p:txBody>
      </p:sp>
      <p:sp>
        <p:nvSpPr>
          <p:cNvPr id="30" name="TextBox 29">
            <a:extLst>
              <a:ext uri="{FF2B5EF4-FFF2-40B4-BE49-F238E27FC236}">
                <a16:creationId xmlns:a16="http://schemas.microsoft.com/office/drawing/2014/main" id="{9F7307F9-1A07-3151-B836-ADCD4C600276}"/>
              </a:ext>
            </a:extLst>
          </p:cNvPr>
          <p:cNvSpPr txBox="1"/>
          <p:nvPr/>
        </p:nvSpPr>
        <p:spPr>
          <a:xfrm>
            <a:off x="4735194" y="3206708"/>
            <a:ext cx="1510678" cy="784830"/>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a:solidFill>
              <a:schemeClr val="tx1"/>
            </a:solidFill>
          </a:ln>
        </p:spPr>
        <p:txBody>
          <a:bodyPr wrap="square" rtlCol="0">
            <a:spAutoFit/>
          </a:bodyPr>
          <a:lstStyle/>
          <a:p>
            <a:pPr algn="ctr"/>
            <a:r>
              <a:rPr lang="en-US" sz="900" dirty="0"/>
              <a:t>What we need to do to use the Purchase Order Message is to “join” it with the Customer and Restaurant data.</a:t>
            </a:r>
          </a:p>
        </p:txBody>
      </p:sp>
    </p:spTree>
    <p:extLst>
      <p:ext uri="{BB962C8B-B14F-4D97-AF65-F5344CB8AC3E}">
        <p14:creationId xmlns:p14="http://schemas.microsoft.com/office/powerpoint/2010/main" val="34597492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5"/>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9" grpId="0" animBg="1"/>
      <p:bldP spid="24" grpId="0" animBg="1"/>
      <p:bldP spid="29" grpId="0" animBg="1"/>
      <p:bldP spid="30"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24100" y="1562102"/>
            <a:ext cx="7543800" cy="3819179"/>
          </a:xfrm>
          <a:prstGeom prst="rect">
            <a:avLst/>
          </a:prstGeom>
        </p:spPr>
      </p:pic>
      <p:sp>
        <p:nvSpPr>
          <p:cNvPr id="2" name="Slide Number Placeholder 1"/>
          <p:cNvSpPr>
            <a:spLocks noGrp="1"/>
          </p:cNvSpPr>
          <p:nvPr>
            <p:ph type="sldNum" sz="quarter" idx="12"/>
          </p:nvPr>
        </p:nvSpPr>
        <p:spPr/>
        <p:txBody>
          <a:bodyPr/>
          <a:lstStyle/>
          <a:p>
            <a:fld id="{AA792DF1-A555-43FA-AD2F-E7EC51E120F1}" type="slidenum">
              <a:rPr lang="en-GB" smtClean="0"/>
              <a:t>3</a:t>
            </a:fld>
            <a:endParaRPr lang="en-GB"/>
          </a:p>
        </p:txBody>
      </p:sp>
    </p:spTree>
    <p:extLst>
      <p:ext uri="{BB962C8B-B14F-4D97-AF65-F5344CB8AC3E}">
        <p14:creationId xmlns:p14="http://schemas.microsoft.com/office/powerpoint/2010/main" val="20501746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75DE9397-962A-AE24-E090-C0D78D446FF2}"/>
              </a:ext>
            </a:extLst>
          </p:cNvPr>
          <p:cNvPicPr>
            <a:picLocks noChangeAspect="1"/>
          </p:cNvPicPr>
          <p:nvPr/>
        </p:nvPicPr>
        <p:blipFill>
          <a:blip r:embed="rId2"/>
          <a:stretch>
            <a:fillRect/>
          </a:stretch>
        </p:blipFill>
        <p:spPr>
          <a:xfrm>
            <a:off x="1705407" y="1087244"/>
            <a:ext cx="5218821" cy="4532999"/>
          </a:xfrm>
          <a:prstGeom prst="rect">
            <a:avLst/>
          </a:prstGeom>
        </p:spPr>
      </p:pic>
      <p:sp>
        <p:nvSpPr>
          <p:cNvPr id="12" name="Rectangle 11">
            <a:extLst>
              <a:ext uri="{FF2B5EF4-FFF2-40B4-BE49-F238E27FC236}">
                <a16:creationId xmlns:a16="http://schemas.microsoft.com/office/drawing/2014/main" id="{0FDB1981-771D-FF3C-C6A4-A63188814AC4}"/>
              </a:ext>
            </a:extLst>
          </p:cNvPr>
          <p:cNvSpPr/>
          <p:nvPr/>
        </p:nvSpPr>
        <p:spPr>
          <a:xfrm>
            <a:off x="4679951" y="4716139"/>
            <a:ext cx="1510679" cy="507831"/>
          </a:xfrm>
          <a:prstGeom prst="rect">
            <a:avLst/>
          </a:prstGeom>
          <a:ln w="12700">
            <a:solidFill>
              <a:schemeClr val="tx1"/>
            </a:solidFill>
          </a:ln>
        </p:spPr>
        <p:txBody>
          <a:bodyPr wrap="square">
            <a:spAutoFit/>
          </a:bodyPr>
          <a:lstStyle/>
          <a:p>
            <a:pPr algn="ctr"/>
            <a:r>
              <a:rPr lang="en-US" sz="900" dirty="0"/>
              <a:t>We listen for events that provide data we later need ”join” with work requests</a:t>
            </a:r>
          </a:p>
        </p:txBody>
      </p:sp>
      <p:cxnSp>
        <p:nvCxnSpPr>
          <p:cNvPr id="13" name="Straight Arrow Connector 12">
            <a:extLst>
              <a:ext uri="{FF2B5EF4-FFF2-40B4-BE49-F238E27FC236}">
                <a16:creationId xmlns:a16="http://schemas.microsoft.com/office/drawing/2014/main" id="{AC2C6823-0D06-93B8-6F0B-76793E47506F}"/>
              </a:ext>
            </a:extLst>
          </p:cNvPr>
          <p:cNvCxnSpPr>
            <a:cxnSpLocks/>
            <a:stCxn id="12" idx="0"/>
          </p:cNvCxnSpPr>
          <p:nvPr/>
        </p:nvCxnSpPr>
        <p:spPr>
          <a:xfrm flipH="1" flipV="1">
            <a:off x="4375150" y="3752852"/>
            <a:ext cx="1060140" cy="96328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ACE9DBE9-D1C6-DDAF-3E75-F7291B5C8E02}"/>
              </a:ext>
            </a:extLst>
          </p:cNvPr>
          <p:cNvSpPr/>
          <p:nvPr/>
        </p:nvSpPr>
        <p:spPr>
          <a:xfrm>
            <a:off x="6096001" y="4054408"/>
            <a:ext cx="1510679" cy="507831"/>
          </a:xfrm>
          <a:prstGeom prst="rect">
            <a:avLst/>
          </a:prstGeom>
          <a:ln w="12700">
            <a:solidFill>
              <a:schemeClr val="tx1"/>
            </a:solidFill>
          </a:ln>
        </p:spPr>
        <p:txBody>
          <a:bodyPr wrap="square">
            <a:spAutoFit/>
          </a:bodyPr>
          <a:lstStyle/>
          <a:p>
            <a:pPr algn="ctr"/>
            <a:r>
              <a:rPr lang="en-US" sz="900" dirty="0"/>
              <a:t>Typically this is Series data so we should listen on a Stream</a:t>
            </a:r>
          </a:p>
        </p:txBody>
      </p:sp>
      <p:cxnSp>
        <p:nvCxnSpPr>
          <p:cNvPr id="19" name="Straight Arrow Connector 18">
            <a:extLst>
              <a:ext uri="{FF2B5EF4-FFF2-40B4-BE49-F238E27FC236}">
                <a16:creationId xmlns:a16="http://schemas.microsoft.com/office/drawing/2014/main" id="{DD6F6F9A-DE40-87FD-B6A8-927DAD256BF6}"/>
              </a:ext>
            </a:extLst>
          </p:cNvPr>
          <p:cNvCxnSpPr>
            <a:cxnSpLocks/>
          </p:cNvCxnSpPr>
          <p:nvPr/>
        </p:nvCxnSpPr>
        <p:spPr>
          <a:xfrm flipH="1" flipV="1">
            <a:off x="4457700" y="3752850"/>
            <a:ext cx="1638300" cy="4191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102F75B5-5EBB-01A2-E9B1-DB7854138694}"/>
              </a:ext>
            </a:extLst>
          </p:cNvPr>
          <p:cNvSpPr/>
          <p:nvPr/>
        </p:nvSpPr>
        <p:spPr>
          <a:xfrm>
            <a:off x="7016751" y="3082751"/>
            <a:ext cx="1510679" cy="230832"/>
          </a:xfrm>
          <a:prstGeom prst="rect">
            <a:avLst/>
          </a:prstGeom>
          <a:ln w="12700">
            <a:solidFill>
              <a:schemeClr val="tx1"/>
            </a:solidFill>
          </a:ln>
        </p:spPr>
        <p:txBody>
          <a:bodyPr wrap="square">
            <a:spAutoFit/>
          </a:bodyPr>
          <a:lstStyle/>
          <a:p>
            <a:pPr algn="ctr"/>
            <a:r>
              <a:rPr lang="en-US" sz="900" dirty="0"/>
              <a:t>We insert this into a lookup</a:t>
            </a:r>
          </a:p>
        </p:txBody>
      </p:sp>
      <p:cxnSp>
        <p:nvCxnSpPr>
          <p:cNvPr id="23" name="Straight Arrow Connector 22">
            <a:extLst>
              <a:ext uri="{FF2B5EF4-FFF2-40B4-BE49-F238E27FC236}">
                <a16:creationId xmlns:a16="http://schemas.microsoft.com/office/drawing/2014/main" id="{2BA9B3F6-4B61-7D6B-D251-19E15050B394}"/>
              </a:ext>
            </a:extLst>
          </p:cNvPr>
          <p:cNvCxnSpPr>
            <a:cxnSpLocks/>
            <a:stCxn id="22" idx="1"/>
          </p:cNvCxnSpPr>
          <p:nvPr/>
        </p:nvCxnSpPr>
        <p:spPr>
          <a:xfrm flipH="1">
            <a:off x="6079522" y="3198168"/>
            <a:ext cx="937228" cy="37724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06214F03-A250-12CD-E037-B750D1D40592}"/>
              </a:ext>
            </a:extLst>
          </p:cNvPr>
          <p:cNvSpPr/>
          <p:nvPr/>
        </p:nvSpPr>
        <p:spPr>
          <a:xfrm>
            <a:off x="7127858" y="2342159"/>
            <a:ext cx="1510679" cy="507831"/>
          </a:xfrm>
          <a:prstGeom prst="rect">
            <a:avLst/>
          </a:prstGeom>
          <a:ln w="12700">
            <a:solidFill>
              <a:schemeClr val="tx1"/>
            </a:solidFill>
          </a:ln>
        </p:spPr>
        <p:txBody>
          <a:bodyPr wrap="square">
            <a:spAutoFit/>
          </a:bodyPr>
          <a:lstStyle/>
          <a:p>
            <a:pPr algn="ctr"/>
            <a:r>
              <a:rPr lang="en-US" sz="900" dirty="0"/>
              <a:t>When we need to “join” this to resolve a reference we can look it up</a:t>
            </a:r>
          </a:p>
        </p:txBody>
      </p:sp>
      <p:cxnSp>
        <p:nvCxnSpPr>
          <p:cNvPr id="27" name="Straight Arrow Connector 26">
            <a:extLst>
              <a:ext uri="{FF2B5EF4-FFF2-40B4-BE49-F238E27FC236}">
                <a16:creationId xmlns:a16="http://schemas.microsoft.com/office/drawing/2014/main" id="{C4D34458-0DDA-36D2-F14C-E6DB774DB2F0}"/>
              </a:ext>
            </a:extLst>
          </p:cNvPr>
          <p:cNvCxnSpPr>
            <a:cxnSpLocks/>
            <a:stCxn id="26" idx="1"/>
          </p:cNvCxnSpPr>
          <p:nvPr/>
        </p:nvCxnSpPr>
        <p:spPr>
          <a:xfrm flipH="1">
            <a:off x="5748529" y="2596075"/>
            <a:ext cx="1379329" cy="20176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9" name="Rectangle 28">
            <a:extLst>
              <a:ext uri="{FF2B5EF4-FFF2-40B4-BE49-F238E27FC236}">
                <a16:creationId xmlns:a16="http://schemas.microsoft.com/office/drawing/2014/main" id="{9CE4C76E-056E-C367-161E-E37E6B484443}"/>
              </a:ext>
            </a:extLst>
          </p:cNvPr>
          <p:cNvSpPr/>
          <p:nvPr/>
        </p:nvSpPr>
        <p:spPr>
          <a:xfrm>
            <a:off x="7772090" y="1386610"/>
            <a:ext cx="1510679" cy="784830"/>
          </a:xfrm>
          <a:prstGeom prst="rect">
            <a:avLst/>
          </a:prstGeom>
          <a:ln w="12700">
            <a:solidFill>
              <a:schemeClr val="tx1"/>
            </a:solidFill>
          </a:ln>
        </p:spPr>
        <p:txBody>
          <a:bodyPr wrap="square">
            <a:spAutoFit/>
          </a:bodyPr>
          <a:lstStyle/>
          <a:p>
            <a:pPr algn="ctr"/>
            <a:r>
              <a:rPr lang="en-US" sz="900" dirty="0"/>
              <a:t>This removes the need for us to do a GET/send a request to the owner of the data to ”join” across a distributed system.</a:t>
            </a:r>
          </a:p>
        </p:txBody>
      </p:sp>
      <p:cxnSp>
        <p:nvCxnSpPr>
          <p:cNvPr id="30" name="Straight Arrow Connector 29">
            <a:extLst>
              <a:ext uri="{FF2B5EF4-FFF2-40B4-BE49-F238E27FC236}">
                <a16:creationId xmlns:a16="http://schemas.microsoft.com/office/drawing/2014/main" id="{6DC6409C-9550-2827-D72E-CC328DB1CF6E}"/>
              </a:ext>
            </a:extLst>
          </p:cNvPr>
          <p:cNvCxnSpPr>
            <a:cxnSpLocks/>
            <a:stCxn id="29" idx="1"/>
          </p:cNvCxnSpPr>
          <p:nvPr/>
        </p:nvCxnSpPr>
        <p:spPr>
          <a:xfrm flipH="1">
            <a:off x="5673091" y="1779025"/>
            <a:ext cx="2098999" cy="9121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78108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2"/>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7"/>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8" grpId="0" animBg="1"/>
      <p:bldP spid="22" grpId="0" animBg="1"/>
      <p:bldP spid="26" grpId="0" animBg="1"/>
      <p:bldP spid="29"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6FC08398-CAE9-7CE1-0533-C4CEE970A96B}"/>
              </a:ext>
            </a:extLst>
          </p:cNvPr>
          <p:cNvPicPr>
            <a:picLocks noChangeAspect="1"/>
          </p:cNvPicPr>
          <p:nvPr/>
        </p:nvPicPr>
        <p:blipFill>
          <a:blip r:embed="rId2"/>
          <a:stretch>
            <a:fillRect/>
          </a:stretch>
        </p:blipFill>
        <p:spPr>
          <a:xfrm>
            <a:off x="1193042" y="341380"/>
            <a:ext cx="8624111" cy="3326443"/>
          </a:xfrm>
          <a:prstGeom prst="rect">
            <a:avLst/>
          </a:prstGeom>
        </p:spPr>
      </p:pic>
      <p:pic>
        <p:nvPicPr>
          <p:cNvPr id="7" name="Graphic 6" descr="Envelope">
            <a:extLst>
              <a:ext uri="{FF2B5EF4-FFF2-40B4-BE49-F238E27FC236}">
                <a16:creationId xmlns:a16="http://schemas.microsoft.com/office/drawing/2014/main" id="{17FA7819-1521-32CB-6770-A0270B5039F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31602" y="2911985"/>
            <a:ext cx="805842" cy="805842"/>
          </a:xfrm>
          <a:prstGeom prst="rect">
            <a:avLst/>
          </a:prstGeom>
        </p:spPr>
      </p:pic>
      <p:pic>
        <p:nvPicPr>
          <p:cNvPr id="12" name="Graphic 11" descr="Envelope">
            <a:extLst>
              <a:ext uri="{FF2B5EF4-FFF2-40B4-BE49-F238E27FC236}">
                <a16:creationId xmlns:a16="http://schemas.microsoft.com/office/drawing/2014/main" id="{C3769EA5-024F-780A-5EFB-C4FBC9E788C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25759" y="2911985"/>
            <a:ext cx="805842" cy="805842"/>
          </a:xfrm>
          <a:prstGeom prst="rect">
            <a:avLst/>
          </a:prstGeom>
        </p:spPr>
      </p:pic>
      <p:pic>
        <p:nvPicPr>
          <p:cNvPr id="13" name="Graphic 12" descr="Envelope">
            <a:extLst>
              <a:ext uri="{FF2B5EF4-FFF2-40B4-BE49-F238E27FC236}">
                <a16:creationId xmlns:a16="http://schemas.microsoft.com/office/drawing/2014/main" id="{C1EB49F4-6C17-178F-24F5-884AA971591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19917" y="2911985"/>
            <a:ext cx="805842" cy="805842"/>
          </a:xfrm>
          <a:prstGeom prst="rect">
            <a:avLst/>
          </a:prstGeom>
        </p:spPr>
      </p:pic>
      <p:pic>
        <p:nvPicPr>
          <p:cNvPr id="14" name="Graphic 13" descr="Envelope">
            <a:extLst>
              <a:ext uri="{FF2B5EF4-FFF2-40B4-BE49-F238E27FC236}">
                <a16:creationId xmlns:a16="http://schemas.microsoft.com/office/drawing/2014/main" id="{2D697E2D-A724-8F24-569A-FD38DBBD84D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097374" y="2911985"/>
            <a:ext cx="805842" cy="805842"/>
          </a:xfrm>
          <a:prstGeom prst="rect">
            <a:avLst/>
          </a:prstGeom>
        </p:spPr>
      </p:pic>
      <p:pic>
        <p:nvPicPr>
          <p:cNvPr id="15" name="Graphic 14" descr="Envelope">
            <a:extLst>
              <a:ext uri="{FF2B5EF4-FFF2-40B4-BE49-F238E27FC236}">
                <a16:creationId xmlns:a16="http://schemas.microsoft.com/office/drawing/2014/main" id="{B7F71B2D-5247-04A7-6F27-61218613741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08233" y="2911985"/>
            <a:ext cx="805842" cy="805842"/>
          </a:xfrm>
          <a:prstGeom prst="rect">
            <a:avLst/>
          </a:prstGeom>
        </p:spPr>
      </p:pic>
      <p:pic>
        <p:nvPicPr>
          <p:cNvPr id="16" name="Graphic 15" descr="Envelope">
            <a:extLst>
              <a:ext uri="{FF2B5EF4-FFF2-40B4-BE49-F238E27FC236}">
                <a16:creationId xmlns:a16="http://schemas.microsoft.com/office/drawing/2014/main" id="{3766DFDE-5025-CE4B-1011-E8A8F55CB30E}"/>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485690" y="2911985"/>
            <a:ext cx="805842" cy="805842"/>
          </a:xfrm>
          <a:prstGeom prst="rect">
            <a:avLst/>
          </a:prstGeom>
        </p:spPr>
      </p:pic>
      <p:pic>
        <p:nvPicPr>
          <p:cNvPr id="17" name="Graphic 16" descr="Envelope">
            <a:extLst>
              <a:ext uri="{FF2B5EF4-FFF2-40B4-BE49-F238E27FC236}">
                <a16:creationId xmlns:a16="http://schemas.microsoft.com/office/drawing/2014/main" id="{FA8C9E94-EA65-951F-B977-FDF2F682EAD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310304" y="2911985"/>
            <a:ext cx="805842" cy="805842"/>
          </a:xfrm>
          <a:prstGeom prst="rect">
            <a:avLst/>
          </a:prstGeom>
        </p:spPr>
      </p:pic>
      <p:pic>
        <p:nvPicPr>
          <p:cNvPr id="18" name="Graphic 17" descr="Envelope">
            <a:extLst>
              <a:ext uri="{FF2B5EF4-FFF2-40B4-BE49-F238E27FC236}">
                <a16:creationId xmlns:a16="http://schemas.microsoft.com/office/drawing/2014/main" id="{70C7F357-2550-F783-955E-ECFAB561EDB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89006" y="2911985"/>
            <a:ext cx="805842" cy="805842"/>
          </a:xfrm>
          <a:prstGeom prst="rect">
            <a:avLst/>
          </a:prstGeom>
        </p:spPr>
      </p:pic>
      <p:sp>
        <p:nvSpPr>
          <p:cNvPr id="19" name="TextBox 18">
            <a:extLst>
              <a:ext uri="{FF2B5EF4-FFF2-40B4-BE49-F238E27FC236}">
                <a16:creationId xmlns:a16="http://schemas.microsoft.com/office/drawing/2014/main" id="{325CF9AD-4171-EC29-542E-1A4C4CC6A605}"/>
              </a:ext>
            </a:extLst>
          </p:cNvPr>
          <p:cNvSpPr txBox="1"/>
          <p:nvPr/>
        </p:nvSpPr>
        <p:spPr>
          <a:xfrm>
            <a:off x="7812850" y="4032184"/>
            <a:ext cx="2248930" cy="646331"/>
          </a:xfrm>
          <a:prstGeom prst="rect">
            <a:avLst/>
          </a:prstGeom>
          <a:solidFill>
            <a:schemeClr val="bg1"/>
          </a:solidFill>
        </p:spPr>
        <p:txBody>
          <a:bodyPr wrap="square" rtlCol="0">
            <a:spAutoFit/>
          </a:bodyPr>
          <a:lstStyle/>
          <a:p>
            <a:r>
              <a:rPr lang="en-US" sz="1200" dirty="0"/>
              <a:t>If we succeed, then we delete the message from the queue, no one else can now process it.</a:t>
            </a:r>
          </a:p>
        </p:txBody>
      </p:sp>
      <p:cxnSp>
        <p:nvCxnSpPr>
          <p:cNvPr id="20" name="Straight Arrow Connector 19">
            <a:extLst>
              <a:ext uri="{FF2B5EF4-FFF2-40B4-BE49-F238E27FC236}">
                <a16:creationId xmlns:a16="http://schemas.microsoft.com/office/drawing/2014/main" id="{7FC6656D-E2B9-9F95-D26B-8B6B9AB57C92}"/>
              </a:ext>
            </a:extLst>
          </p:cNvPr>
          <p:cNvCxnSpPr>
            <a:cxnSpLocks/>
            <a:stCxn id="19" idx="0"/>
          </p:cNvCxnSpPr>
          <p:nvPr/>
        </p:nvCxnSpPr>
        <p:spPr>
          <a:xfrm flipH="1" flipV="1">
            <a:off x="7695910" y="3681032"/>
            <a:ext cx="1241405" cy="3511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21" name="Graphic 20" descr="Eraser">
            <a:extLst>
              <a:ext uri="{FF2B5EF4-FFF2-40B4-BE49-F238E27FC236}">
                <a16:creationId xmlns:a16="http://schemas.microsoft.com/office/drawing/2014/main" id="{72616879-CB65-E66C-B0A6-352BF44CE49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367690" y="3688166"/>
            <a:ext cx="471794" cy="471794"/>
          </a:xfrm>
          <a:prstGeom prst="rect">
            <a:avLst/>
          </a:prstGeom>
        </p:spPr>
      </p:pic>
      <p:sp>
        <p:nvSpPr>
          <p:cNvPr id="22" name="TextBox 21">
            <a:extLst>
              <a:ext uri="{FF2B5EF4-FFF2-40B4-BE49-F238E27FC236}">
                <a16:creationId xmlns:a16="http://schemas.microsoft.com/office/drawing/2014/main" id="{BB7B18DB-9FF2-2B8E-9C8E-8C7044E6FD27}"/>
              </a:ext>
            </a:extLst>
          </p:cNvPr>
          <p:cNvSpPr txBox="1"/>
          <p:nvPr/>
        </p:nvSpPr>
        <p:spPr>
          <a:xfrm>
            <a:off x="763266" y="4278157"/>
            <a:ext cx="4867735" cy="923330"/>
          </a:xfrm>
          <a:prstGeom prst="rect">
            <a:avLst/>
          </a:prstGeom>
          <a:solidFill>
            <a:schemeClr val="bg1"/>
          </a:solidFill>
          <a:ln>
            <a:solidFill>
              <a:schemeClr val="tx1"/>
            </a:solidFill>
          </a:ln>
        </p:spPr>
        <p:txBody>
          <a:bodyPr wrap="square" rtlCol="0">
            <a:spAutoFit/>
          </a:bodyPr>
          <a:lstStyle/>
          <a:p>
            <a:r>
              <a:rPr lang="en-US" b="1" dirty="0"/>
              <a:t>No Archive and Replay</a:t>
            </a:r>
          </a:p>
          <a:p>
            <a:r>
              <a:rPr lang="en-US" sz="1200" dirty="0"/>
              <a:t>With queues we delete a message once we have completed the associated action. That means we have no way to replay the request for work. Our only option is to ask the producer to resend their request.</a:t>
            </a:r>
          </a:p>
        </p:txBody>
      </p:sp>
    </p:spTree>
    <p:extLst>
      <p:ext uri="{BB962C8B-B14F-4D97-AF65-F5344CB8AC3E}">
        <p14:creationId xmlns:p14="http://schemas.microsoft.com/office/powerpoint/2010/main" val="752775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0"/>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xit" presetSubtype="0" fill="hold" nodeType="withEffect">
                                  <p:stCondLst>
                                    <p:cond delay="0"/>
                                  </p:stCondLst>
                                  <p:childTnLst>
                                    <p:set>
                                      <p:cBhvr>
                                        <p:cTn id="12" dur="1" fill="hold">
                                          <p:stCondLst>
                                            <p:cond delay="0"/>
                                          </p:stCondLst>
                                        </p:cTn>
                                        <p:tgtEl>
                                          <p:spTgt spid="18"/>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nodeType="clickEffect">
                                  <p:stCondLst>
                                    <p:cond delay="0"/>
                                  </p:stCondLst>
                                  <p:childTnLst>
                                    <p:set>
                                      <p:cBhvr>
                                        <p:cTn id="16" dur="1" fill="hold">
                                          <p:stCondLst>
                                            <p:cond delay="0"/>
                                          </p:stCondLst>
                                        </p:cTn>
                                        <p:tgtEl>
                                          <p:spTgt spid="17"/>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nodeType="clickEffect">
                                  <p:stCondLst>
                                    <p:cond delay="0"/>
                                  </p:stCondLst>
                                  <p:childTnLst>
                                    <p:set>
                                      <p:cBhvr>
                                        <p:cTn id="20" dur="1" fill="hold">
                                          <p:stCondLst>
                                            <p:cond delay="0"/>
                                          </p:stCondLst>
                                        </p:cTn>
                                        <p:tgtEl>
                                          <p:spTgt spid="7"/>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12"/>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1" presetClass="exit" presetSubtype="0" fill="hold" nodeType="clickEffect">
                                  <p:stCondLst>
                                    <p:cond delay="0"/>
                                  </p:stCondLst>
                                  <p:childTnLst>
                                    <p:set>
                                      <p:cBhvr>
                                        <p:cTn id="28" dur="1" fill="hold">
                                          <p:stCondLst>
                                            <p:cond delay="0"/>
                                          </p:stCondLst>
                                        </p:cTn>
                                        <p:tgtEl>
                                          <p:spTgt spid="13"/>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nodeType="clickEffect">
                                  <p:stCondLst>
                                    <p:cond delay="0"/>
                                  </p:stCondLst>
                                  <p:childTnLst>
                                    <p:set>
                                      <p:cBhvr>
                                        <p:cTn id="32" dur="1" fill="hold">
                                          <p:stCondLst>
                                            <p:cond delay="0"/>
                                          </p:stCondLst>
                                        </p:cTn>
                                        <p:tgtEl>
                                          <p:spTgt spid="14"/>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1" presetClass="exit" presetSubtype="0" fill="hold" nodeType="clickEffect">
                                  <p:stCondLst>
                                    <p:cond delay="0"/>
                                  </p:stCondLst>
                                  <p:childTnLst>
                                    <p:set>
                                      <p:cBhvr>
                                        <p:cTn id="36" dur="1" fill="hold">
                                          <p:stCondLst>
                                            <p:cond delay="0"/>
                                          </p:stCondLst>
                                        </p:cTn>
                                        <p:tgtEl>
                                          <p:spTgt spid="15"/>
                                        </p:tgtEl>
                                        <p:attrNameLst>
                                          <p:attrName>style.visibility</p:attrName>
                                        </p:attrNameLst>
                                      </p:cBhvr>
                                      <p:to>
                                        <p:strVal val="hidden"/>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nodeType="clickEffect">
                                  <p:stCondLst>
                                    <p:cond delay="0"/>
                                  </p:stCondLst>
                                  <p:childTnLst>
                                    <p:set>
                                      <p:cBhvr>
                                        <p:cTn id="40" dur="1" fill="hold">
                                          <p:stCondLst>
                                            <p:cond delay="0"/>
                                          </p:stCondLst>
                                        </p:cTn>
                                        <p:tgtEl>
                                          <p:spTgt spid="16"/>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P spid="22"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BBFEE5-B779-68C9-5003-56FAE5EB1891}"/>
              </a:ext>
            </a:extLst>
          </p:cNvPr>
          <p:cNvPicPr>
            <a:picLocks noChangeAspect="1"/>
          </p:cNvPicPr>
          <p:nvPr/>
        </p:nvPicPr>
        <p:blipFill>
          <a:blip r:embed="rId2"/>
          <a:stretch>
            <a:fillRect/>
          </a:stretch>
        </p:blipFill>
        <p:spPr>
          <a:xfrm>
            <a:off x="2267211" y="1365337"/>
            <a:ext cx="7422541" cy="3499198"/>
          </a:xfrm>
          <a:prstGeom prst="rect">
            <a:avLst/>
          </a:prstGeom>
        </p:spPr>
      </p:pic>
      <p:cxnSp>
        <p:nvCxnSpPr>
          <p:cNvPr id="4" name="Straight Arrow Connector 3">
            <a:extLst>
              <a:ext uri="{FF2B5EF4-FFF2-40B4-BE49-F238E27FC236}">
                <a16:creationId xmlns:a16="http://schemas.microsoft.com/office/drawing/2014/main" id="{92AB2FC2-074D-ABF0-BD5C-B7F76090355F}"/>
              </a:ext>
            </a:extLst>
          </p:cNvPr>
          <p:cNvCxnSpPr>
            <a:cxnSpLocks/>
          </p:cNvCxnSpPr>
          <p:nvPr/>
        </p:nvCxnSpPr>
        <p:spPr>
          <a:xfrm flipH="1">
            <a:off x="7835030" y="3429000"/>
            <a:ext cx="1096028" cy="222337"/>
          </a:xfrm>
          <a:prstGeom prst="straightConnector1">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D905EAD6-E8CD-18A1-4CCF-9DB29BB00E7E}"/>
              </a:ext>
            </a:extLst>
          </p:cNvPr>
          <p:cNvSpPr txBox="1"/>
          <p:nvPr/>
        </p:nvSpPr>
        <p:spPr>
          <a:xfrm>
            <a:off x="9066179" y="2107075"/>
            <a:ext cx="2248930" cy="461665"/>
          </a:xfrm>
          <a:prstGeom prst="rect">
            <a:avLst/>
          </a:prstGeom>
          <a:solidFill>
            <a:schemeClr val="bg1"/>
          </a:solidFill>
        </p:spPr>
        <p:txBody>
          <a:bodyPr wrap="square" rtlCol="0">
            <a:spAutoFit/>
          </a:bodyPr>
          <a:lstStyle/>
          <a:p>
            <a:r>
              <a:rPr lang="en-US" sz="1200" dirty="0"/>
              <a:t>We don’t delete a message, we just increment the offset.</a:t>
            </a:r>
          </a:p>
        </p:txBody>
      </p:sp>
      <p:cxnSp>
        <p:nvCxnSpPr>
          <p:cNvPr id="8" name="Straight Arrow Connector 7">
            <a:extLst>
              <a:ext uri="{FF2B5EF4-FFF2-40B4-BE49-F238E27FC236}">
                <a16:creationId xmlns:a16="http://schemas.microsoft.com/office/drawing/2014/main" id="{70D97720-093D-BDF2-6DED-B8C4CBA272E0}"/>
              </a:ext>
            </a:extLst>
          </p:cNvPr>
          <p:cNvCxnSpPr/>
          <p:nvPr/>
        </p:nvCxnSpPr>
        <p:spPr>
          <a:xfrm flipH="1" flipV="1">
            <a:off x="6901841" y="2568740"/>
            <a:ext cx="2164338" cy="61287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AA54A3A-1AA6-88A3-6DAA-D97F318FBB2E}"/>
              </a:ext>
            </a:extLst>
          </p:cNvPr>
          <p:cNvCxnSpPr>
            <a:cxnSpLocks/>
          </p:cNvCxnSpPr>
          <p:nvPr/>
        </p:nvCxnSpPr>
        <p:spPr>
          <a:xfrm flipH="1" flipV="1">
            <a:off x="5991007" y="2808500"/>
            <a:ext cx="3075172" cy="37311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85CBC79-D507-E560-758F-F47296D390F5}"/>
              </a:ext>
            </a:extLst>
          </p:cNvPr>
          <p:cNvCxnSpPr>
            <a:cxnSpLocks/>
          </p:cNvCxnSpPr>
          <p:nvPr/>
        </p:nvCxnSpPr>
        <p:spPr>
          <a:xfrm flipH="1">
            <a:off x="7440460" y="3420939"/>
            <a:ext cx="1625719" cy="255451"/>
          </a:xfrm>
          <a:prstGeom prst="straightConnector1">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6EE4B0A-AE4E-B1B3-4B71-A2C1A83B1599}"/>
              </a:ext>
            </a:extLst>
          </p:cNvPr>
          <p:cNvCxnSpPr>
            <a:cxnSpLocks/>
          </p:cNvCxnSpPr>
          <p:nvPr/>
        </p:nvCxnSpPr>
        <p:spPr>
          <a:xfrm flipH="1">
            <a:off x="6663847" y="3429000"/>
            <a:ext cx="2402332" cy="316282"/>
          </a:xfrm>
          <a:prstGeom prst="straightConnector1">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58B9A2B-2EC0-61B2-7ED0-60284949DB63}"/>
              </a:ext>
            </a:extLst>
          </p:cNvPr>
          <p:cNvCxnSpPr>
            <a:cxnSpLocks/>
          </p:cNvCxnSpPr>
          <p:nvPr/>
        </p:nvCxnSpPr>
        <p:spPr>
          <a:xfrm flipH="1" flipV="1">
            <a:off x="5824603" y="2868460"/>
            <a:ext cx="3241576" cy="31315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58AA5103-BA28-99AF-BAE2-C30987360D3B}"/>
              </a:ext>
            </a:extLst>
          </p:cNvPr>
          <p:cNvSpPr txBox="1"/>
          <p:nvPr/>
        </p:nvSpPr>
        <p:spPr>
          <a:xfrm>
            <a:off x="262374" y="5260931"/>
            <a:ext cx="4867735" cy="738664"/>
          </a:xfrm>
          <a:prstGeom prst="rect">
            <a:avLst/>
          </a:prstGeom>
          <a:solidFill>
            <a:schemeClr val="bg1"/>
          </a:solidFill>
          <a:ln>
            <a:solidFill>
              <a:schemeClr val="tx1"/>
            </a:solidFill>
          </a:ln>
        </p:spPr>
        <p:txBody>
          <a:bodyPr wrap="square" rtlCol="0">
            <a:spAutoFit/>
          </a:bodyPr>
          <a:lstStyle/>
          <a:p>
            <a:r>
              <a:rPr lang="en-US" b="1" dirty="0"/>
              <a:t>Archive and Replay</a:t>
            </a:r>
          </a:p>
          <a:p>
            <a:r>
              <a:rPr lang="en-US" sz="1200" dirty="0"/>
              <a:t>Archive and Replay is straightforward as nothing is deleted. We simply reset the consumer’s offset to re-read the stream</a:t>
            </a:r>
          </a:p>
        </p:txBody>
      </p:sp>
    </p:spTree>
    <p:extLst>
      <p:ext uri="{BB962C8B-B14F-4D97-AF65-F5344CB8AC3E}">
        <p14:creationId xmlns:p14="http://schemas.microsoft.com/office/powerpoint/2010/main" val="3828448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34"/>
          <p:cNvSpPr/>
          <p:nvPr/>
        </p:nvSpPr>
        <p:spPr>
          <a:xfrm>
            <a:off x="6096001" y="4054407"/>
            <a:ext cx="1928025" cy="546525"/>
          </a:xfrm>
          <a:prstGeom prst="rect">
            <a:avLst/>
          </a:prstGeom>
          <a:noFill/>
          <a:ln w="12700" cap="flat" cmpd="sng">
            <a:solidFill>
              <a:schemeClr val="dk1"/>
            </a:solidFill>
            <a:prstDash val="solid"/>
            <a:round/>
            <a:headEnd type="none" w="sm" len="sm"/>
            <a:tailEnd type="none" w="sm" len="sm"/>
          </a:ln>
        </p:spPr>
        <p:txBody>
          <a:bodyPr spcFirstLastPara="1" wrap="square" lIns="68569" tIns="34275" rIns="68569" bIns="34275" anchor="t" anchorCtr="0">
            <a:noAutofit/>
          </a:bodyPr>
          <a:lstStyle/>
          <a:p>
            <a:pPr algn="ctr"/>
            <a:r>
              <a:rPr lang="en-US" sz="900">
                <a:solidFill>
                  <a:schemeClr val="dk1"/>
                </a:solidFill>
                <a:latin typeface="Calibri"/>
                <a:ea typeface="Calibri"/>
                <a:cs typeface="Calibri"/>
                <a:sym typeface="Calibri"/>
              </a:rPr>
              <a:t>Typically operand data is Series data so we should use a Stream to publish it.</a:t>
            </a:r>
            <a:endParaRPr sz="1350"/>
          </a:p>
        </p:txBody>
      </p:sp>
      <p:cxnSp>
        <p:nvCxnSpPr>
          <p:cNvPr id="338" name="Google Shape;338;p34"/>
          <p:cNvCxnSpPr>
            <a:stCxn id="337" idx="1"/>
          </p:cNvCxnSpPr>
          <p:nvPr/>
        </p:nvCxnSpPr>
        <p:spPr>
          <a:xfrm rot="10800000">
            <a:off x="4457776" y="3752795"/>
            <a:ext cx="1638225" cy="574875"/>
          </a:xfrm>
          <a:prstGeom prst="straightConnector1">
            <a:avLst/>
          </a:prstGeom>
          <a:noFill/>
          <a:ln w="9525" cap="flat" cmpd="sng">
            <a:solidFill>
              <a:schemeClr val="dk1"/>
            </a:solidFill>
            <a:prstDash val="solid"/>
            <a:miter lim="800000"/>
            <a:headEnd type="none" w="sm" len="sm"/>
            <a:tailEnd type="triangle" w="med" len="med"/>
          </a:ln>
        </p:spPr>
      </p:cxnSp>
      <p:sp>
        <p:nvSpPr>
          <p:cNvPr id="339" name="Google Shape;339;p34"/>
          <p:cNvSpPr/>
          <p:nvPr/>
        </p:nvSpPr>
        <p:spPr>
          <a:xfrm>
            <a:off x="6516000" y="4909276"/>
            <a:ext cx="2130300" cy="817875"/>
          </a:xfrm>
          <a:prstGeom prst="rect">
            <a:avLst/>
          </a:prstGeom>
          <a:noFill/>
          <a:ln w="12700" cap="flat" cmpd="sng">
            <a:solidFill>
              <a:schemeClr val="dk1"/>
            </a:solidFill>
            <a:prstDash val="solid"/>
            <a:round/>
            <a:headEnd type="none" w="sm" len="sm"/>
            <a:tailEnd type="none" w="sm" len="sm"/>
          </a:ln>
        </p:spPr>
        <p:txBody>
          <a:bodyPr spcFirstLastPara="1" wrap="square" lIns="68569" tIns="34275" rIns="68569" bIns="34275" anchor="t" anchorCtr="0">
            <a:noAutofit/>
          </a:bodyPr>
          <a:lstStyle/>
          <a:p>
            <a:r>
              <a:rPr lang="en-US" sz="900" i="1">
                <a:solidFill>
                  <a:schemeClr val="dk1"/>
                </a:solidFill>
                <a:latin typeface="Calibri"/>
                <a:ea typeface="Calibri"/>
                <a:cs typeface="Calibri"/>
                <a:sym typeface="Calibri"/>
              </a:rPr>
              <a:t>Archive and Replay</a:t>
            </a:r>
            <a:r>
              <a:rPr lang="en-US" sz="900">
                <a:solidFill>
                  <a:schemeClr val="dk1"/>
                </a:solidFill>
                <a:latin typeface="Calibri"/>
                <a:ea typeface="Calibri"/>
                <a:cs typeface="Calibri"/>
                <a:sym typeface="Calibri"/>
              </a:rPr>
              <a:t> means:</a:t>
            </a:r>
            <a:endParaRPr sz="900">
              <a:solidFill>
                <a:schemeClr val="dk1"/>
              </a:solidFill>
              <a:latin typeface="Calibri"/>
              <a:ea typeface="Calibri"/>
              <a:cs typeface="Calibri"/>
              <a:sym typeface="Calibri"/>
            </a:endParaRPr>
          </a:p>
          <a:p>
            <a:pPr marL="342900" indent="-228600">
              <a:buClr>
                <a:schemeClr val="dk1"/>
              </a:buClr>
              <a:buSzPts val="1200"/>
              <a:buFont typeface="Calibri"/>
              <a:buChar char="●"/>
            </a:pPr>
            <a:r>
              <a:rPr lang="en-US" sz="900">
                <a:solidFill>
                  <a:schemeClr val="dk1"/>
                </a:solidFill>
                <a:latin typeface="Calibri"/>
                <a:ea typeface="Calibri"/>
                <a:cs typeface="Calibri"/>
                <a:sym typeface="Calibri"/>
              </a:rPr>
              <a:t>We can rebuild a cache on demand</a:t>
            </a:r>
            <a:endParaRPr sz="900">
              <a:solidFill>
                <a:schemeClr val="dk1"/>
              </a:solidFill>
              <a:latin typeface="Calibri"/>
              <a:ea typeface="Calibri"/>
              <a:cs typeface="Calibri"/>
              <a:sym typeface="Calibri"/>
            </a:endParaRPr>
          </a:p>
          <a:p>
            <a:pPr marL="342900" indent="-228600">
              <a:buClr>
                <a:schemeClr val="dk1"/>
              </a:buClr>
              <a:buSzPts val="1200"/>
              <a:buFont typeface="Calibri"/>
              <a:buChar char="●"/>
            </a:pPr>
            <a:r>
              <a:rPr lang="en-US" sz="900">
                <a:solidFill>
                  <a:schemeClr val="dk1"/>
                </a:solidFill>
                <a:latin typeface="Calibri"/>
                <a:ea typeface="Calibri"/>
                <a:cs typeface="Calibri"/>
                <a:sym typeface="Calibri"/>
              </a:rPr>
              <a:t>We can add new consumers of existing operand data and “catch up” with the past.</a:t>
            </a:r>
            <a:endParaRPr sz="900">
              <a:solidFill>
                <a:schemeClr val="dk1"/>
              </a:solidFill>
              <a:latin typeface="Calibri"/>
              <a:ea typeface="Calibri"/>
              <a:cs typeface="Calibri"/>
              <a:sym typeface="Calibri"/>
            </a:endParaRPr>
          </a:p>
        </p:txBody>
      </p:sp>
      <p:cxnSp>
        <p:nvCxnSpPr>
          <p:cNvPr id="340" name="Google Shape;340;p34"/>
          <p:cNvCxnSpPr>
            <a:stCxn id="339" idx="1"/>
          </p:cNvCxnSpPr>
          <p:nvPr/>
        </p:nvCxnSpPr>
        <p:spPr>
          <a:xfrm rot="10800000">
            <a:off x="4661550" y="3710813"/>
            <a:ext cx="1854450" cy="1607400"/>
          </a:xfrm>
          <a:prstGeom prst="straightConnector1">
            <a:avLst/>
          </a:prstGeom>
          <a:noFill/>
          <a:ln w="9525" cap="flat" cmpd="sng">
            <a:solidFill>
              <a:schemeClr val="dk1"/>
            </a:solidFill>
            <a:prstDash val="solid"/>
            <a:miter lim="800000"/>
            <a:headEnd type="none" w="sm" len="sm"/>
            <a:tailEnd type="triangle" w="med" len="med"/>
          </a:ln>
        </p:spPr>
      </p:cxnSp>
      <p:sp>
        <p:nvSpPr>
          <p:cNvPr id="341" name="Google Shape;341;p34"/>
          <p:cNvSpPr/>
          <p:nvPr/>
        </p:nvSpPr>
        <p:spPr>
          <a:xfrm>
            <a:off x="8195720" y="1739251"/>
            <a:ext cx="1980675" cy="711225"/>
          </a:xfrm>
          <a:prstGeom prst="rect">
            <a:avLst/>
          </a:prstGeom>
          <a:noFill/>
          <a:ln w="12700" cap="flat" cmpd="sng">
            <a:solidFill>
              <a:schemeClr val="dk1"/>
            </a:solidFill>
            <a:prstDash val="solid"/>
            <a:round/>
            <a:headEnd type="none" w="sm" len="sm"/>
            <a:tailEnd type="none" w="sm" len="sm"/>
          </a:ln>
        </p:spPr>
        <p:txBody>
          <a:bodyPr spcFirstLastPara="1" wrap="square" lIns="68569" tIns="34275" rIns="68569" bIns="34275" anchor="t" anchorCtr="0">
            <a:noAutofit/>
          </a:bodyPr>
          <a:lstStyle/>
          <a:p>
            <a:pPr algn="ctr"/>
            <a:r>
              <a:rPr lang="en-US" sz="900">
                <a:solidFill>
                  <a:schemeClr val="dk1"/>
                </a:solidFill>
                <a:latin typeface="Calibri"/>
                <a:ea typeface="Calibri"/>
                <a:cs typeface="Calibri"/>
                <a:sym typeface="Calibri"/>
              </a:rPr>
              <a:t>Unless it is a private </a:t>
            </a:r>
            <a:r>
              <a:rPr lang="en-US" sz="900" b="1">
                <a:solidFill>
                  <a:schemeClr val="dk1"/>
                </a:solidFill>
                <a:latin typeface="Calibri"/>
                <a:ea typeface="Calibri"/>
                <a:cs typeface="Calibri"/>
                <a:sym typeface="Calibri"/>
              </a:rPr>
              <a:t>reply</a:t>
            </a:r>
            <a:r>
              <a:rPr lang="en-US" sz="900">
                <a:solidFill>
                  <a:schemeClr val="dk1"/>
                </a:solidFill>
                <a:latin typeface="Calibri"/>
                <a:ea typeface="Calibri"/>
                <a:cs typeface="Calibri"/>
                <a:sym typeface="Calibri"/>
              </a:rPr>
              <a:t> we tend to default to a stream for an event because it gives us flexibility about its usage as operand data.</a:t>
            </a:r>
            <a:endParaRPr sz="1350"/>
          </a:p>
        </p:txBody>
      </p:sp>
      <p:cxnSp>
        <p:nvCxnSpPr>
          <p:cNvPr id="342" name="Google Shape;342;p34"/>
          <p:cNvCxnSpPr>
            <a:stCxn id="341" idx="1"/>
          </p:cNvCxnSpPr>
          <p:nvPr/>
        </p:nvCxnSpPr>
        <p:spPr>
          <a:xfrm flipH="1">
            <a:off x="6861469" y="2094863"/>
            <a:ext cx="1334250" cy="126900"/>
          </a:xfrm>
          <a:prstGeom prst="straightConnector1">
            <a:avLst/>
          </a:prstGeom>
          <a:noFill/>
          <a:ln w="9525" cap="flat" cmpd="sng">
            <a:solidFill>
              <a:schemeClr val="dk1"/>
            </a:solidFill>
            <a:prstDash val="solid"/>
            <a:miter lim="800000"/>
            <a:headEnd type="none" w="sm" len="sm"/>
            <a:tailEnd type="triangle" w="med" len="med"/>
          </a:ln>
        </p:spPr>
      </p:cxnSp>
      <p:pic>
        <p:nvPicPr>
          <p:cNvPr id="345" name="Google Shape;345;p34"/>
          <p:cNvPicPr preferRelativeResize="0"/>
          <p:nvPr/>
        </p:nvPicPr>
        <p:blipFill>
          <a:blip r:embed="rId3">
            <a:alphaModFix/>
          </a:blip>
          <a:stretch>
            <a:fillRect/>
          </a:stretch>
        </p:blipFill>
        <p:spPr>
          <a:xfrm>
            <a:off x="1638300" y="971551"/>
            <a:ext cx="5604844" cy="4868288"/>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37"/>
                                        </p:tgtEl>
                                        <p:attrNameLst>
                                          <p:attrName>style.visibility</p:attrName>
                                        </p:attrNameLst>
                                      </p:cBhvr>
                                      <p:to>
                                        <p:strVal val="visible"/>
                                      </p:to>
                                    </p:set>
                                    <p:animEffect transition="in" filter="fade">
                                      <p:cBhvr>
                                        <p:cTn id="7" dur="1000"/>
                                        <p:tgtEl>
                                          <p:spTgt spid="337"/>
                                        </p:tgtEl>
                                      </p:cBhvr>
                                    </p:animEffect>
                                  </p:childTnLst>
                                </p:cTn>
                              </p:par>
                              <p:par>
                                <p:cTn id="8" presetID="10" presetClass="entr" presetSubtype="0" fill="hold" nodeType="withEffect">
                                  <p:stCondLst>
                                    <p:cond delay="0"/>
                                  </p:stCondLst>
                                  <p:childTnLst>
                                    <p:set>
                                      <p:cBhvr>
                                        <p:cTn id="9" dur="1" fill="hold">
                                          <p:stCondLst>
                                            <p:cond delay="0"/>
                                          </p:stCondLst>
                                        </p:cTn>
                                        <p:tgtEl>
                                          <p:spTgt spid="338"/>
                                        </p:tgtEl>
                                        <p:attrNameLst>
                                          <p:attrName>style.visibility</p:attrName>
                                        </p:attrNameLst>
                                      </p:cBhvr>
                                      <p:to>
                                        <p:strVal val="visible"/>
                                      </p:to>
                                    </p:set>
                                    <p:animEffect transition="in" filter="fade">
                                      <p:cBhvr>
                                        <p:cTn id="10" dur="1000"/>
                                        <p:tgtEl>
                                          <p:spTgt spid="33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40"/>
                                        </p:tgtEl>
                                        <p:attrNameLst>
                                          <p:attrName>style.visibility</p:attrName>
                                        </p:attrNameLst>
                                      </p:cBhvr>
                                      <p:to>
                                        <p:strVal val="visible"/>
                                      </p:to>
                                    </p:set>
                                    <p:animEffect transition="in" filter="fade">
                                      <p:cBhvr>
                                        <p:cTn id="15" dur="1000"/>
                                        <p:tgtEl>
                                          <p:spTgt spid="340"/>
                                        </p:tgtEl>
                                      </p:cBhvr>
                                    </p:animEffect>
                                  </p:childTnLst>
                                </p:cTn>
                              </p:par>
                              <p:par>
                                <p:cTn id="16" presetID="10" presetClass="entr" presetSubtype="0" fill="hold" nodeType="withEffect">
                                  <p:stCondLst>
                                    <p:cond delay="0"/>
                                  </p:stCondLst>
                                  <p:childTnLst>
                                    <p:set>
                                      <p:cBhvr>
                                        <p:cTn id="17" dur="1" fill="hold">
                                          <p:stCondLst>
                                            <p:cond delay="0"/>
                                          </p:stCondLst>
                                        </p:cTn>
                                        <p:tgtEl>
                                          <p:spTgt spid="339"/>
                                        </p:tgtEl>
                                        <p:attrNameLst>
                                          <p:attrName>style.visibility</p:attrName>
                                        </p:attrNameLst>
                                      </p:cBhvr>
                                      <p:to>
                                        <p:strVal val="visible"/>
                                      </p:to>
                                    </p:set>
                                    <p:animEffect transition="in" filter="fade">
                                      <p:cBhvr>
                                        <p:cTn id="18" dur="1000"/>
                                        <p:tgtEl>
                                          <p:spTgt spid="33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41"/>
                                        </p:tgtEl>
                                        <p:attrNameLst>
                                          <p:attrName>style.visibility</p:attrName>
                                        </p:attrNameLst>
                                      </p:cBhvr>
                                      <p:to>
                                        <p:strVal val="visible"/>
                                      </p:to>
                                    </p:set>
                                    <p:animEffect transition="in" filter="fade">
                                      <p:cBhvr>
                                        <p:cTn id="23" dur="1000"/>
                                        <p:tgtEl>
                                          <p:spTgt spid="341"/>
                                        </p:tgtEl>
                                      </p:cBhvr>
                                    </p:animEffect>
                                  </p:childTnLst>
                                </p:cTn>
                              </p:par>
                              <p:par>
                                <p:cTn id="24" presetID="10" presetClass="entr" presetSubtype="0" fill="hold" nodeType="withEffect">
                                  <p:stCondLst>
                                    <p:cond delay="0"/>
                                  </p:stCondLst>
                                  <p:childTnLst>
                                    <p:set>
                                      <p:cBhvr>
                                        <p:cTn id="25" dur="1" fill="hold">
                                          <p:stCondLst>
                                            <p:cond delay="0"/>
                                          </p:stCondLst>
                                        </p:cTn>
                                        <p:tgtEl>
                                          <p:spTgt spid="342"/>
                                        </p:tgtEl>
                                        <p:attrNameLst>
                                          <p:attrName>style.visibility</p:attrName>
                                        </p:attrNameLst>
                                      </p:cBhvr>
                                      <p:to>
                                        <p:strVal val="visible"/>
                                      </p:to>
                                    </p:set>
                                    <p:animEffect transition="in" filter="fade">
                                      <p:cBhvr>
                                        <p:cTn id="26" dur="1000"/>
                                        <p:tgtEl>
                                          <p:spTgt spid="3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0419D2E-0B25-E35C-726F-38F441B4E230}"/>
              </a:ext>
            </a:extLst>
          </p:cNvPr>
          <p:cNvSpPr txBox="1"/>
          <p:nvPr/>
        </p:nvSpPr>
        <p:spPr>
          <a:xfrm>
            <a:off x="4039348" y="3105834"/>
            <a:ext cx="4113304" cy="646331"/>
          </a:xfrm>
          <a:prstGeom prst="rect">
            <a:avLst/>
          </a:prstGeom>
          <a:noFill/>
        </p:spPr>
        <p:txBody>
          <a:bodyPr wrap="square" rtlCol="0">
            <a:spAutoFit/>
          </a:bodyPr>
          <a:lstStyle/>
          <a:p>
            <a:r>
              <a:rPr lang="en-US" sz="3600" b="1" dirty="0"/>
              <a:t>Requeue and Delay</a:t>
            </a:r>
          </a:p>
        </p:txBody>
      </p:sp>
    </p:spTree>
    <p:extLst>
      <p:ext uri="{BB962C8B-B14F-4D97-AF65-F5344CB8AC3E}">
        <p14:creationId xmlns:p14="http://schemas.microsoft.com/office/powerpoint/2010/main" val="5543234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ED500A7E-1C3E-5847-2AF0-856F2D1F9AF4}"/>
              </a:ext>
            </a:extLst>
          </p:cNvPr>
          <p:cNvPicPr>
            <a:picLocks noChangeAspect="1"/>
          </p:cNvPicPr>
          <p:nvPr/>
        </p:nvPicPr>
        <p:blipFill>
          <a:blip r:embed="rId2"/>
          <a:stretch>
            <a:fillRect/>
          </a:stretch>
        </p:blipFill>
        <p:spPr>
          <a:xfrm>
            <a:off x="1371600" y="628512"/>
            <a:ext cx="8799744" cy="5216234"/>
          </a:xfrm>
          <a:prstGeom prst="rect">
            <a:avLst/>
          </a:prstGeom>
        </p:spPr>
      </p:pic>
      <p:cxnSp>
        <p:nvCxnSpPr>
          <p:cNvPr id="6" name="Straight Arrow Connector 5">
            <a:extLst>
              <a:ext uri="{FF2B5EF4-FFF2-40B4-BE49-F238E27FC236}">
                <a16:creationId xmlns:a16="http://schemas.microsoft.com/office/drawing/2014/main" id="{E4D5EE8B-8EFF-4EE0-435B-C8DE6CEB8E9B}"/>
              </a:ext>
            </a:extLst>
          </p:cNvPr>
          <p:cNvCxnSpPr>
            <a:cxnSpLocks/>
          </p:cNvCxnSpPr>
          <p:nvPr/>
        </p:nvCxnSpPr>
        <p:spPr>
          <a:xfrm flipH="1">
            <a:off x="9069859" y="2199503"/>
            <a:ext cx="518984" cy="864973"/>
          </a:xfrm>
          <a:prstGeom prst="straightConnector1">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pic>
        <p:nvPicPr>
          <p:cNvPr id="7" name="Graphic 6" descr="Lock">
            <a:extLst>
              <a:ext uri="{FF2B5EF4-FFF2-40B4-BE49-F238E27FC236}">
                <a16:creationId xmlns:a16="http://schemas.microsoft.com/office/drawing/2014/main" id="{1B1D6392-7BC3-9776-0103-AB66C3BC34F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44903" y="2403389"/>
            <a:ext cx="457200" cy="457200"/>
          </a:xfrm>
          <a:prstGeom prst="rect">
            <a:avLst/>
          </a:prstGeom>
        </p:spPr>
      </p:pic>
      <p:pic>
        <p:nvPicPr>
          <p:cNvPr id="13" name="Graphic 12" descr="Unlock">
            <a:extLst>
              <a:ext uri="{FF2B5EF4-FFF2-40B4-BE49-F238E27FC236}">
                <a16:creationId xmlns:a16="http://schemas.microsoft.com/office/drawing/2014/main" id="{9F22C2F8-5854-A924-B9B3-96DA650272CE}"/>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9588843" y="2428103"/>
            <a:ext cx="457201" cy="457201"/>
          </a:xfrm>
          <a:prstGeom prst="rect">
            <a:avLst/>
          </a:prstGeom>
        </p:spPr>
      </p:pic>
      <p:sp>
        <p:nvSpPr>
          <p:cNvPr id="14" name="TextBox 13">
            <a:extLst>
              <a:ext uri="{FF2B5EF4-FFF2-40B4-BE49-F238E27FC236}">
                <a16:creationId xmlns:a16="http://schemas.microsoft.com/office/drawing/2014/main" id="{E98EDC0B-89F9-DD18-213E-DD499E84B5EB}"/>
              </a:ext>
            </a:extLst>
          </p:cNvPr>
          <p:cNvSpPr txBox="1"/>
          <p:nvPr/>
        </p:nvSpPr>
        <p:spPr>
          <a:xfrm>
            <a:off x="10171344" y="1825706"/>
            <a:ext cx="1820562" cy="1200329"/>
          </a:xfrm>
          <a:prstGeom prst="rect">
            <a:avLst/>
          </a:prstGeom>
          <a:solidFill>
            <a:schemeClr val="bg1"/>
          </a:solidFill>
        </p:spPr>
        <p:txBody>
          <a:bodyPr wrap="square" rtlCol="0">
            <a:spAutoFit/>
          </a:bodyPr>
          <a:lstStyle/>
          <a:p>
            <a:r>
              <a:rPr lang="en-US" sz="1200" dirty="0"/>
              <a:t>When we are done processing, we unlock it.</a:t>
            </a:r>
          </a:p>
          <a:p>
            <a:endParaRPr lang="en-US" sz="1200" dirty="0"/>
          </a:p>
          <a:p>
            <a:r>
              <a:rPr lang="en-US" sz="1200" dirty="0"/>
              <a:t> - Usually because we finish processing it</a:t>
            </a:r>
          </a:p>
          <a:p>
            <a:r>
              <a:rPr lang="en-US" sz="1200" dirty="0"/>
              <a:t>- May be because we fail.</a:t>
            </a:r>
          </a:p>
        </p:txBody>
      </p:sp>
      <p:sp>
        <p:nvSpPr>
          <p:cNvPr id="15" name="Rectangle 14">
            <a:extLst>
              <a:ext uri="{FF2B5EF4-FFF2-40B4-BE49-F238E27FC236}">
                <a16:creationId xmlns:a16="http://schemas.microsoft.com/office/drawing/2014/main" id="{F70673C4-E656-0EA8-12EE-46D839A34940}"/>
              </a:ext>
            </a:extLst>
          </p:cNvPr>
          <p:cNvSpPr/>
          <p:nvPr/>
        </p:nvSpPr>
        <p:spPr>
          <a:xfrm>
            <a:off x="8650958" y="3089189"/>
            <a:ext cx="881349" cy="532356"/>
          </a:xfrm>
          <a:prstGeom prst="rect">
            <a:avLst/>
          </a:prstGeom>
          <a:solidFill>
            <a:schemeClr val="bg1">
              <a:lumMod val="6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28E601C3-31B3-D854-5DE2-D9CCE609350B}"/>
              </a:ext>
            </a:extLst>
          </p:cNvPr>
          <p:cNvSpPr txBox="1"/>
          <p:nvPr/>
        </p:nvSpPr>
        <p:spPr>
          <a:xfrm>
            <a:off x="9279122" y="3972697"/>
            <a:ext cx="2248930" cy="646331"/>
          </a:xfrm>
          <a:prstGeom prst="rect">
            <a:avLst/>
          </a:prstGeom>
          <a:solidFill>
            <a:schemeClr val="bg1"/>
          </a:solidFill>
        </p:spPr>
        <p:txBody>
          <a:bodyPr wrap="square" rtlCol="0">
            <a:spAutoFit/>
          </a:bodyPr>
          <a:lstStyle/>
          <a:p>
            <a:r>
              <a:rPr lang="en-US" sz="1200" dirty="0"/>
              <a:t>If we succeed, then we delete the message from the queue, no one else can now process it.</a:t>
            </a:r>
          </a:p>
        </p:txBody>
      </p:sp>
      <p:cxnSp>
        <p:nvCxnSpPr>
          <p:cNvPr id="18" name="Straight Arrow Connector 17">
            <a:extLst>
              <a:ext uri="{FF2B5EF4-FFF2-40B4-BE49-F238E27FC236}">
                <a16:creationId xmlns:a16="http://schemas.microsoft.com/office/drawing/2014/main" id="{B11E3AFE-E2D0-32F2-A5AF-A74FB05DF242}"/>
              </a:ext>
            </a:extLst>
          </p:cNvPr>
          <p:cNvCxnSpPr>
            <a:cxnSpLocks/>
            <a:stCxn id="14" idx="1"/>
            <a:endCxn id="13" idx="3"/>
          </p:cNvCxnSpPr>
          <p:nvPr/>
        </p:nvCxnSpPr>
        <p:spPr>
          <a:xfrm flipH="1">
            <a:off x="10046044" y="2425871"/>
            <a:ext cx="125300" cy="23083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4E13339B-2A59-8CFF-0E58-1A3C6AC8A39D}"/>
              </a:ext>
            </a:extLst>
          </p:cNvPr>
          <p:cNvCxnSpPr>
            <a:cxnSpLocks/>
            <a:stCxn id="16" idx="0"/>
          </p:cNvCxnSpPr>
          <p:nvPr/>
        </p:nvCxnSpPr>
        <p:spPr>
          <a:xfrm flipH="1" flipV="1">
            <a:off x="9162182" y="3621545"/>
            <a:ext cx="1241405" cy="3511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302889BE-B72F-66F9-B6FE-A1547F49A8FF}"/>
              </a:ext>
            </a:extLst>
          </p:cNvPr>
          <p:cNvSpPr txBox="1"/>
          <p:nvPr/>
        </p:nvSpPr>
        <p:spPr>
          <a:xfrm>
            <a:off x="6176559" y="1498708"/>
            <a:ext cx="2248930" cy="830997"/>
          </a:xfrm>
          <a:prstGeom prst="rect">
            <a:avLst/>
          </a:prstGeom>
          <a:solidFill>
            <a:schemeClr val="bg1"/>
          </a:solidFill>
        </p:spPr>
        <p:txBody>
          <a:bodyPr wrap="square" rtlCol="0">
            <a:spAutoFit/>
          </a:bodyPr>
          <a:lstStyle/>
          <a:p>
            <a:r>
              <a:rPr lang="en-US" sz="1200" dirty="0"/>
              <a:t>If we fail, then we may decide others could succeed later, so we let it become available to lock again, often with a delay.</a:t>
            </a:r>
          </a:p>
        </p:txBody>
      </p:sp>
      <p:pic>
        <p:nvPicPr>
          <p:cNvPr id="26" name="Graphic 25" descr="Eraser">
            <a:extLst>
              <a:ext uri="{FF2B5EF4-FFF2-40B4-BE49-F238E27FC236}">
                <a16:creationId xmlns:a16="http://schemas.microsoft.com/office/drawing/2014/main" id="{40EE923D-7B70-17ED-B6EE-333F499AF2C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833962" y="3628679"/>
            <a:ext cx="471794" cy="471794"/>
          </a:xfrm>
          <a:prstGeom prst="rect">
            <a:avLst/>
          </a:prstGeom>
        </p:spPr>
      </p:pic>
      <p:cxnSp>
        <p:nvCxnSpPr>
          <p:cNvPr id="27" name="Straight Arrow Connector 26">
            <a:extLst>
              <a:ext uri="{FF2B5EF4-FFF2-40B4-BE49-F238E27FC236}">
                <a16:creationId xmlns:a16="http://schemas.microsoft.com/office/drawing/2014/main" id="{DEB1DB1E-69C7-AB12-BD0D-CAE554C29A52}"/>
              </a:ext>
            </a:extLst>
          </p:cNvPr>
          <p:cNvCxnSpPr>
            <a:cxnSpLocks/>
            <a:endCxn id="15" idx="0"/>
          </p:cNvCxnSpPr>
          <p:nvPr/>
        </p:nvCxnSpPr>
        <p:spPr>
          <a:xfrm>
            <a:off x="7301024" y="2329705"/>
            <a:ext cx="1790609" cy="75948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31" name="Graphic 30" descr="Stopwatch">
            <a:extLst>
              <a:ext uri="{FF2B5EF4-FFF2-40B4-BE49-F238E27FC236}">
                <a16:creationId xmlns:a16="http://schemas.microsoft.com/office/drawing/2014/main" id="{1F631531-F098-2912-88D2-A6ACB1BFF802}"/>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7955403" y="2505583"/>
            <a:ext cx="528181" cy="528181"/>
          </a:xfrm>
          <a:prstGeom prst="rect">
            <a:avLst/>
          </a:prstGeom>
        </p:spPr>
      </p:pic>
      <p:cxnSp>
        <p:nvCxnSpPr>
          <p:cNvPr id="42" name="Straight Arrow Connector 41">
            <a:extLst>
              <a:ext uri="{FF2B5EF4-FFF2-40B4-BE49-F238E27FC236}">
                <a16:creationId xmlns:a16="http://schemas.microsoft.com/office/drawing/2014/main" id="{6AA65E73-B463-9452-DD27-DF3D3BA9D37E}"/>
              </a:ext>
            </a:extLst>
          </p:cNvPr>
          <p:cNvCxnSpPr/>
          <p:nvPr/>
        </p:nvCxnSpPr>
        <p:spPr>
          <a:xfrm flipH="1">
            <a:off x="4384110" y="3628679"/>
            <a:ext cx="3571293" cy="1682357"/>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5C16A40F-4611-6D98-C908-C1DB953220D2}"/>
              </a:ext>
            </a:extLst>
          </p:cNvPr>
          <p:cNvSpPr txBox="1"/>
          <p:nvPr/>
        </p:nvSpPr>
        <p:spPr>
          <a:xfrm>
            <a:off x="3027402" y="3797121"/>
            <a:ext cx="2350061" cy="1015663"/>
          </a:xfrm>
          <a:prstGeom prst="rect">
            <a:avLst/>
          </a:prstGeom>
          <a:solidFill>
            <a:schemeClr val="bg1"/>
          </a:solidFill>
        </p:spPr>
        <p:txBody>
          <a:bodyPr wrap="square" rtlCol="0">
            <a:spAutoFit/>
          </a:bodyPr>
          <a:lstStyle/>
          <a:p>
            <a:r>
              <a:rPr lang="en-US" sz="1200" dirty="0"/>
              <a:t>After a certain number of re-queues we may move the message to a dead-letter channel, it turns out that no one action the request within in a reasonable time frame</a:t>
            </a:r>
          </a:p>
        </p:txBody>
      </p:sp>
      <p:sp>
        <p:nvSpPr>
          <p:cNvPr id="2" name="TextBox 1">
            <a:extLst>
              <a:ext uri="{FF2B5EF4-FFF2-40B4-BE49-F238E27FC236}">
                <a16:creationId xmlns:a16="http://schemas.microsoft.com/office/drawing/2014/main" id="{F5C97073-D23B-2F78-0421-CBCA3B01D648}"/>
              </a:ext>
            </a:extLst>
          </p:cNvPr>
          <p:cNvSpPr txBox="1"/>
          <p:nvPr/>
        </p:nvSpPr>
        <p:spPr>
          <a:xfrm>
            <a:off x="6635991" y="4965036"/>
            <a:ext cx="4867735" cy="1477328"/>
          </a:xfrm>
          <a:prstGeom prst="rect">
            <a:avLst/>
          </a:prstGeom>
          <a:solidFill>
            <a:schemeClr val="bg1"/>
          </a:solidFill>
          <a:ln>
            <a:solidFill>
              <a:schemeClr val="tx1"/>
            </a:solidFill>
          </a:ln>
        </p:spPr>
        <p:txBody>
          <a:bodyPr wrap="square" rtlCol="0">
            <a:spAutoFit/>
          </a:bodyPr>
          <a:lstStyle/>
          <a:p>
            <a:r>
              <a:rPr lang="en-US" b="1" dirty="0"/>
              <a:t>Requeue and Delay</a:t>
            </a:r>
          </a:p>
          <a:p>
            <a:r>
              <a:rPr lang="en-US" sz="1200" dirty="0"/>
              <a:t>A queue supports re-queue (with delay)</a:t>
            </a:r>
          </a:p>
          <a:p>
            <a:endParaRPr lang="en-US" sz="1200" dirty="0"/>
          </a:p>
          <a:p>
            <a:pPr marL="171450" indent="-171450">
              <a:buFontTx/>
              <a:buChar char="-"/>
            </a:pPr>
            <a:r>
              <a:rPr lang="en-US" sz="1200" dirty="0"/>
              <a:t>If the work is not done/</a:t>
            </a:r>
            <a:r>
              <a:rPr lang="en-US" sz="1200" dirty="0" err="1"/>
              <a:t>acked</a:t>
            </a:r>
            <a:r>
              <a:rPr lang="en-US" sz="1200" dirty="0"/>
              <a:t>, just make it available again to the next consumer</a:t>
            </a:r>
          </a:p>
          <a:p>
            <a:pPr marL="171450" indent="-171450">
              <a:buFontTx/>
              <a:buChar char="-"/>
            </a:pPr>
            <a:r>
              <a:rPr lang="en-US" sz="1200" dirty="0"/>
              <a:t>If the work could not be done because of a transient issue, delay to let is pass</a:t>
            </a:r>
          </a:p>
        </p:txBody>
      </p:sp>
    </p:spTree>
    <p:extLst>
      <p:ext uri="{BB962C8B-B14F-4D97-AF65-F5344CB8AC3E}">
        <p14:creationId xmlns:p14="http://schemas.microsoft.com/office/powerpoint/2010/main" val="298762484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73BBFEE5-B779-68C9-5003-56FAE5EB1891}"/>
              </a:ext>
            </a:extLst>
          </p:cNvPr>
          <p:cNvPicPr>
            <a:picLocks noChangeAspect="1"/>
          </p:cNvPicPr>
          <p:nvPr/>
        </p:nvPicPr>
        <p:blipFill>
          <a:blip r:embed="rId2"/>
          <a:stretch>
            <a:fillRect/>
          </a:stretch>
        </p:blipFill>
        <p:spPr>
          <a:xfrm>
            <a:off x="2267211" y="1365337"/>
            <a:ext cx="7422541" cy="3499198"/>
          </a:xfrm>
          <a:prstGeom prst="rect">
            <a:avLst/>
          </a:prstGeom>
        </p:spPr>
      </p:pic>
      <p:cxnSp>
        <p:nvCxnSpPr>
          <p:cNvPr id="4" name="Straight Arrow Connector 3">
            <a:extLst>
              <a:ext uri="{FF2B5EF4-FFF2-40B4-BE49-F238E27FC236}">
                <a16:creationId xmlns:a16="http://schemas.microsoft.com/office/drawing/2014/main" id="{92AB2FC2-074D-ABF0-BD5C-B7F76090355F}"/>
              </a:ext>
            </a:extLst>
          </p:cNvPr>
          <p:cNvCxnSpPr>
            <a:cxnSpLocks/>
          </p:cNvCxnSpPr>
          <p:nvPr/>
        </p:nvCxnSpPr>
        <p:spPr>
          <a:xfrm flipH="1">
            <a:off x="7835030" y="3429000"/>
            <a:ext cx="1096028" cy="222337"/>
          </a:xfrm>
          <a:prstGeom prst="straightConnector1">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D905EAD6-E8CD-18A1-4CCF-9DB29BB00E7E}"/>
              </a:ext>
            </a:extLst>
          </p:cNvPr>
          <p:cNvSpPr txBox="1"/>
          <p:nvPr/>
        </p:nvSpPr>
        <p:spPr>
          <a:xfrm>
            <a:off x="9066179" y="2107075"/>
            <a:ext cx="2248930" cy="461665"/>
          </a:xfrm>
          <a:prstGeom prst="rect">
            <a:avLst/>
          </a:prstGeom>
          <a:solidFill>
            <a:schemeClr val="bg1"/>
          </a:solidFill>
        </p:spPr>
        <p:txBody>
          <a:bodyPr wrap="square" rtlCol="0">
            <a:spAutoFit/>
          </a:bodyPr>
          <a:lstStyle/>
          <a:p>
            <a:r>
              <a:rPr lang="en-US" sz="1200" dirty="0"/>
              <a:t>We don’t delete a message, we just increment the offset.</a:t>
            </a:r>
          </a:p>
        </p:txBody>
      </p:sp>
      <p:cxnSp>
        <p:nvCxnSpPr>
          <p:cNvPr id="8" name="Straight Arrow Connector 7">
            <a:extLst>
              <a:ext uri="{FF2B5EF4-FFF2-40B4-BE49-F238E27FC236}">
                <a16:creationId xmlns:a16="http://schemas.microsoft.com/office/drawing/2014/main" id="{70D97720-093D-BDF2-6DED-B8C4CBA272E0}"/>
              </a:ext>
            </a:extLst>
          </p:cNvPr>
          <p:cNvCxnSpPr/>
          <p:nvPr/>
        </p:nvCxnSpPr>
        <p:spPr>
          <a:xfrm flipH="1" flipV="1">
            <a:off x="6901841" y="2568740"/>
            <a:ext cx="2164338" cy="61287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1AA54A3A-1AA6-88A3-6DAA-D97F318FBB2E}"/>
              </a:ext>
            </a:extLst>
          </p:cNvPr>
          <p:cNvCxnSpPr>
            <a:cxnSpLocks/>
          </p:cNvCxnSpPr>
          <p:nvPr/>
        </p:nvCxnSpPr>
        <p:spPr>
          <a:xfrm flipH="1" flipV="1">
            <a:off x="5991007" y="2808500"/>
            <a:ext cx="3075172" cy="37311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485CBC79-D507-E560-758F-F47296D390F5}"/>
              </a:ext>
            </a:extLst>
          </p:cNvPr>
          <p:cNvCxnSpPr>
            <a:cxnSpLocks/>
          </p:cNvCxnSpPr>
          <p:nvPr/>
        </p:nvCxnSpPr>
        <p:spPr>
          <a:xfrm flipH="1">
            <a:off x="7440460" y="3420939"/>
            <a:ext cx="1625719" cy="255451"/>
          </a:xfrm>
          <a:prstGeom prst="straightConnector1">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E6EE4B0A-AE4E-B1B3-4B71-A2C1A83B1599}"/>
              </a:ext>
            </a:extLst>
          </p:cNvPr>
          <p:cNvCxnSpPr>
            <a:cxnSpLocks/>
          </p:cNvCxnSpPr>
          <p:nvPr/>
        </p:nvCxnSpPr>
        <p:spPr>
          <a:xfrm flipH="1">
            <a:off x="6663847" y="3429000"/>
            <a:ext cx="2402332" cy="316282"/>
          </a:xfrm>
          <a:prstGeom prst="straightConnector1">
            <a:avLst/>
          </a:prstGeom>
          <a:ln w="5080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58B9A2B-2EC0-61B2-7ED0-60284949DB63}"/>
              </a:ext>
            </a:extLst>
          </p:cNvPr>
          <p:cNvCxnSpPr>
            <a:cxnSpLocks/>
          </p:cNvCxnSpPr>
          <p:nvPr/>
        </p:nvCxnSpPr>
        <p:spPr>
          <a:xfrm flipH="1" flipV="1">
            <a:off x="5824603" y="2868460"/>
            <a:ext cx="3241576" cy="313151"/>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B1E8C46E-B7A3-0EF9-4852-9A599A93C4EF}"/>
              </a:ext>
            </a:extLst>
          </p:cNvPr>
          <p:cNvSpPr txBox="1"/>
          <p:nvPr/>
        </p:nvSpPr>
        <p:spPr>
          <a:xfrm>
            <a:off x="795262" y="4712291"/>
            <a:ext cx="4867735" cy="1292662"/>
          </a:xfrm>
          <a:prstGeom prst="rect">
            <a:avLst/>
          </a:prstGeom>
          <a:solidFill>
            <a:schemeClr val="bg1"/>
          </a:solidFill>
          <a:ln>
            <a:solidFill>
              <a:schemeClr val="tx1"/>
            </a:solidFill>
          </a:ln>
        </p:spPr>
        <p:txBody>
          <a:bodyPr wrap="square" rtlCol="0">
            <a:spAutoFit/>
          </a:bodyPr>
          <a:lstStyle/>
          <a:p>
            <a:r>
              <a:rPr lang="en-US" b="1" dirty="0"/>
              <a:t>No Requeue or DLQ</a:t>
            </a:r>
          </a:p>
          <a:p>
            <a:r>
              <a:rPr lang="en-US" sz="1200" dirty="0"/>
              <a:t>Because we do not lock items, we do not requeue items, including requeue with delay. Your strategy is:</a:t>
            </a:r>
          </a:p>
          <a:p>
            <a:pPr marL="171450" indent="-171450">
              <a:buFontTx/>
              <a:buChar char="-"/>
            </a:pPr>
            <a:r>
              <a:rPr lang="en-US" sz="1200" dirty="0"/>
              <a:t>Ignore and Continue</a:t>
            </a:r>
          </a:p>
          <a:p>
            <a:pPr marL="171450" indent="-171450">
              <a:buFontTx/>
              <a:buChar char="-"/>
            </a:pPr>
            <a:r>
              <a:rPr lang="en-US" sz="1200" dirty="0"/>
              <a:t>Retry</a:t>
            </a:r>
          </a:p>
          <a:p>
            <a:pPr marL="171450" indent="-171450">
              <a:buFontTx/>
              <a:buChar char="-"/>
            </a:pPr>
            <a:r>
              <a:rPr lang="en-US" sz="1200" dirty="0"/>
              <a:t>Copy to another stream (a delay or DLQ stream)</a:t>
            </a:r>
          </a:p>
        </p:txBody>
      </p:sp>
    </p:spTree>
    <p:extLst>
      <p:ext uri="{BB962C8B-B14F-4D97-AF65-F5344CB8AC3E}">
        <p14:creationId xmlns:p14="http://schemas.microsoft.com/office/powerpoint/2010/main" val="3738666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2">
            <a:extLst>
              <a:ext uri="{FF2B5EF4-FFF2-40B4-BE49-F238E27FC236}">
                <a16:creationId xmlns:a16="http://schemas.microsoft.com/office/drawing/2014/main" id="{E2AD8973-C25A-EE82-A88A-7337EDEDF71B}"/>
              </a:ext>
            </a:extLst>
          </p:cNvPr>
          <p:cNvGraphicFramePr>
            <a:graphicFrameLocks noGrp="1"/>
          </p:cNvGraphicFramePr>
          <p:nvPr>
            <p:extLst>
              <p:ext uri="{D42A27DB-BD31-4B8C-83A1-F6EECF244321}">
                <p14:modId xmlns:p14="http://schemas.microsoft.com/office/powerpoint/2010/main" val="655302680"/>
              </p:ext>
            </p:extLst>
          </p:nvPr>
        </p:nvGraphicFramePr>
        <p:xfrm>
          <a:off x="1892853" y="1780407"/>
          <a:ext cx="8128000" cy="1112520"/>
        </p:xfrm>
        <a:graphic>
          <a:graphicData uri="http://schemas.openxmlformats.org/drawingml/2006/table">
            <a:tbl>
              <a:tblPr firstRow="1" bandRow="1">
                <a:tableStyleId>{E8034E78-7F5D-4C2E-B375-FC64B27BC917}</a:tableStyleId>
              </a:tblPr>
              <a:tblGrid>
                <a:gridCol w="2032000">
                  <a:extLst>
                    <a:ext uri="{9D8B030D-6E8A-4147-A177-3AD203B41FA5}">
                      <a16:colId xmlns:a16="http://schemas.microsoft.com/office/drawing/2014/main" val="2142778378"/>
                    </a:ext>
                  </a:extLst>
                </a:gridCol>
                <a:gridCol w="2032000">
                  <a:extLst>
                    <a:ext uri="{9D8B030D-6E8A-4147-A177-3AD203B41FA5}">
                      <a16:colId xmlns:a16="http://schemas.microsoft.com/office/drawing/2014/main" val="4145303998"/>
                    </a:ext>
                  </a:extLst>
                </a:gridCol>
                <a:gridCol w="2032000">
                  <a:extLst>
                    <a:ext uri="{9D8B030D-6E8A-4147-A177-3AD203B41FA5}">
                      <a16:colId xmlns:a16="http://schemas.microsoft.com/office/drawing/2014/main" val="2811213663"/>
                    </a:ext>
                  </a:extLst>
                </a:gridCol>
                <a:gridCol w="2032000">
                  <a:extLst>
                    <a:ext uri="{9D8B030D-6E8A-4147-A177-3AD203B41FA5}">
                      <a16:colId xmlns:a16="http://schemas.microsoft.com/office/drawing/2014/main" val="395841470"/>
                    </a:ext>
                  </a:extLst>
                </a:gridCol>
              </a:tblGrid>
              <a:tr h="370840">
                <a:tc>
                  <a:txBody>
                    <a:bodyPr/>
                    <a:lstStyle/>
                    <a:p>
                      <a:endParaRPr lang="en-US" dirty="0"/>
                    </a:p>
                  </a:txBody>
                  <a:tcPr/>
                </a:tc>
                <a:tc>
                  <a:txBody>
                    <a:bodyPr/>
                    <a:lstStyle/>
                    <a:p>
                      <a:r>
                        <a:rPr lang="en-US" dirty="0"/>
                        <a:t>Messaging</a:t>
                      </a:r>
                    </a:p>
                  </a:txBody>
                  <a:tcPr/>
                </a:tc>
                <a:tc>
                  <a:txBody>
                    <a:bodyPr/>
                    <a:lstStyle/>
                    <a:p>
                      <a:r>
                        <a:rPr lang="en-US" dirty="0"/>
                        <a:t>Discrete Event</a:t>
                      </a:r>
                    </a:p>
                  </a:txBody>
                  <a:tcPr/>
                </a:tc>
                <a:tc>
                  <a:txBody>
                    <a:bodyPr/>
                    <a:lstStyle/>
                    <a:p>
                      <a:r>
                        <a:rPr lang="en-US" dirty="0"/>
                        <a:t>Series Event</a:t>
                      </a:r>
                    </a:p>
                  </a:txBody>
                  <a:tcPr/>
                </a:tc>
                <a:extLst>
                  <a:ext uri="{0D108BD9-81ED-4DB2-BD59-A6C34878D82A}">
                    <a16:rowId xmlns:a16="http://schemas.microsoft.com/office/drawing/2014/main" val="1747342099"/>
                  </a:ext>
                </a:extLst>
              </a:tr>
              <a:tr h="370840">
                <a:tc>
                  <a:txBody>
                    <a:bodyPr/>
                    <a:lstStyle/>
                    <a:p>
                      <a:r>
                        <a:rPr lang="en-US" dirty="0">
                          <a:solidFill>
                            <a:schemeClr val="tx1"/>
                          </a:solidFill>
                        </a:rPr>
                        <a:t>Queue</a:t>
                      </a:r>
                    </a:p>
                  </a:txBody>
                  <a:tcPr/>
                </a:tc>
                <a:tc>
                  <a:txBody>
                    <a:bodyPr/>
                    <a:lstStyle/>
                    <a:p>
                      <a:endParaRPr lang="en-US" dirty="0">
                        <a:solidFill>
                          <a:schemeClr val="tx1"/>
                        </a:solidFill>
                      </a:endParaRPr>
                    </a:p>
                  </a:txBody>
                  <a:tcPr/>
                </a:tc>
                <a:tc>
                  <a:txBody>
                    <a:bodyPr/>
                    <a:lstStyle/>
                    <a:p>
                      <a:endParaRPr lang="en-US">
                        <a:solidFill>
                          <a:schemeClr val="tx1"/>
                        </a:solidFill>
                      </a:endParaRPr>
                    </a:p>
                  </a:txBody>
                  <a:tcPr/>
                </a:tc>
                <a:tc>
                  <a:txBody>
                    <a:bodyPr/>
                    <a:lstStyle/>
                    <a:p>
                      <a:endParaRPr lang="en-US">
                        <a:solidFill>
                          <a:schemeClr val="tx1"/>
                        </a:solidFill>
                      </a:endParaRPr>
                    </a:p>
                  </a:txBody>
                  <a:tcPr/>
                </a:tc>
                <a:extLst>
                  <a:ext uri="{0D108BD9-81ED-4DB2-BD59-A6C34878D82A}">
                    <a16:rowId xmlns:a16="http://schemas.microsoft.com/office/drawing/2014/main" val="4046753284"/>
                  </a:ext>
                </a:extLst>
              </a:tr>
              <a:tr h="370840">
                <a:tc>
                  <a:txBody>
                    <a:bodyPr/>
                    <a:lstStyle/>
                    <a:p>
                      <a:r>
                        <a:rPr lang="en-US" dirty="0">
                          <a:solidFill>
                            <a:schemeClr val="tx1"/>
                          </a:solidFill>
                        </a:rPr>
                        <a:t>Stream</a:t>
                      </a: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extLst>
                  <a:ext uri="{0D108BD9-81ED-4DB2-BD59-A6C34878D82A}">
                    <a16:rowId xmlns:a16="http://schemas.microsoft.com/office/drawing/2014/main" val="3251659570"/>
                  </a:ext>
                </a:extLst>
              </a:tr>
            </a:tbl>
          </a:graphicData>
        </a:graphic>
      </p:graphicFrame>
      <p:pic>
        <p:nvPicPr>
          <p:cNvPr id="4" name="Graphic 3" descr="Tick">
            <a:extLst>
              <a:ext uri="{FF2B5EF4-FFF2-40B4-BE49-F238E27FC236}">
                <a16:creationId xmlns:a16="http://schemas.microsoft.com/office/drawing/2014/main" id="{BE1E7599-30FC-066B-E117-FAA4A9F1681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66592" y="2137553"/>
            <a:ext cx="367748" cy="367748"/>
          </a:xfrm>
          <a:prstGeom prst="rect">
            <a:avLst/>
          </a:prstGeom>
        </p:spPr>
      </p:pic>
      <p:pic>
        <p:nvPicPr>
          <p:cNvPr id="5" name="Graphic 4" descr="Tick">
            <a:extLst>
              <a:ext uri="{FF2B5EF4-FFF2-40B4-BE49-F238E27FC236}">
                <a16:creationId xmlns:a16="http://schemas.microsoft.com/office/drawing/2014/main" id="{D47145C3-E3B9-7D0D-0F5C-FAB2C28DC819}"/>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86940" y="2137553"/>
            <a:ext cx="367748" cy="367748"/>
          </a:xfrm>
          <a:prstGeom prst="rect">
            <a:avLst/>
          </a:prstGeom>
        </p:spPr>
      </p:pic>
      <p:pic>
        <p:nvPicPr>
          <p:cNvPr id="6" name="Graphic 5" descr="Tick">
            <a:extLst>
              <a:ext uri="{FF2B5EF4-FFF2-40B4-BE49-F238E27FC236}">
                <a16:creationId xmlns:a16="http://schemas.microsoft.com/office/drawing/2014/main" id="{BCB6A13E-8062-0F34-CD1E-D305B9CA75C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60905" y="2505301"/>
            <a:ext cx="367748" cy="367748"/>
          </a:xfrm>
          <a:prstGeom prst="rect">
            <a:avLst/>
          </a:prstGeom>
        </p:spPr>
      </p:pic>
      <p:pic>
        <p:nvPicPr>
          <p:cNvPr id="8" name="Graphic 7" descr="Close">
            <a:extLst>
              <a:ext uri="{FF2B5EF4-FFF2-40B4-BE49-F238E27FC236}">
                <a16:creationId xmlns:a16="http://schemas.microsoft.com/office/drawing/2014/main" id="{AA238884-A134-B104-D8E3-DA04F43E411D}"/>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366592" y="2508614"/>
            <a:ext cx="364435" cy="364435"/>
          </a:xfrm>
          <a:prstGeom prst="rect">
            <a:avLst/>
          </a:prstGeom>
        </p:spPr>
      </p:pic>
      <p:pic>
        <p:nvPicPr>
          <p:cNvPr id="9" name="Graphic 8" descr="Close">
            <a:extLst>
              <a:ext uri="{FF2B5EF4-FFF2-40B4-BE49-F238E27FC236}">
                <a16:creationId xmlns:a16="http://schemas.microsoft.com/office/drawing/2014/main" id="{214FE694-FFC3-14E9-E2B2-C50BA14015A0}"/>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557592" y="2140866"/>
            <a:ext cx="364435" cy="364435"/>
          </a:xfrm>
          <a:prstGeom prst="rect">
            <a:avLst/>
          </a:prstGeom>
        </p:spPr>
      </p:pic>
      <p:pic>
        <p:nvPicPr>
          <p:cNvPr id="10" name="Graphic 9" descr="Tick">
            <a:extLst>
              <a:ext uri="{FF2B5EF4-FFF2-40B4-BE49-F238E27FC236}">
                <a16:creationId xmlns:a16="http://schemas.microsoft.com/office/drawing/2014/main" id="{D30A6BAE-A9C3-A9B0-9DE7-15425EAB7AF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86940" y="2535118"/>
            <a:ext cx="367748" cy="367748"/>
          </a:xfrm>
          <a:prstGeom prst="rect">
            <a:avLst/>
          </a:prstGeom>
        </p:spPr>
      </p:pic>
      <p:graphicFrame>
        <p:nvGraphicFramePr>
          <p:cNvPr id="3" name="Table 2">
            <a:extLst>
              <a:ext uri="{FF2B5EF4-FFF2-40B4-BE49-F238E27FC236}">
                <a16:creationId xmlns:a16="http://schemas.microsoft.com/office/drawing/2014/main" id="{BC81F57B-E7FB-E6ED-B18A-8DE6115F5C5E}"/>
              </a:ext>
            </a:extLst>
          </p:cNvPr>
          <p:cNvGraphicFramePr>
            <a:graphicFrameLocks noGrp="1"/>
          </p:cNvGraphicFramePr>
          <p:nvPr>
            <p:extLst>
              <p:ext uri="{D42A27DB-BD31-4B8C-83A1-F6EECF244321}">
                <p14:modId xmlns:p14="http://schemas.microsoft.com/office/powerpoint/2010/main" val="3733577748"/>
              </p:ext>
            </p:extLst>
          </p:nvPr>
        </p:nvGraphicFramePr>
        <p:xfrm>
          <a:off x="1892852" y="3597943"/>
          <a:ext cx="8391688" cy="1112520"/>
        </p:xfrm>
        <a:graphic>
          <a:graphicData uri="http://schemas.openxmlformats.org/drawingml/2006/table">
            <a:tbl>
              <a:tblPr firstRow="1" bandRow="1">
                <a:tableStyleId>{E8034E78-7F5D-4C2E-B375-FC64B27BC917}</a:tableStyleId>
              </a:tblPr>
              <a:tblGrid>
                <a:gridCol w="2097922">
                  <a:extLst>
                    <a:ext uri="{9D8B030D-6E8A-4147-A177-3AD203B41FA5}">
                      <a16:colId xmlns:a16="http://schemas.microsoft.com/office/drawing/2014/main" val="2142778378"/>
                    </a:ext>
                  </a:extLst>
                </a:gridCol>
                <a:gridCol w="2097922">
                  <a:extLst>
                    <a:ext uri="{9D8B030D-6E8A-4147-A177-3AD203B41FA5}">
                      <a16:colId xmlns:a16="http://schemas.microsoft.com/office/drawing/2014/main" val="4145303998"/>
                    </a:ext>
                  </a:extLst>
                </a:gridCol>
                <a:gridCol w="2097922">
                  <a:extLst>
                    <a:ext uri="{9D8B030D-6E8A-4147-A177-3AD203B41FA5}">
                      <a16:colId xmlns:a16="http://schemas.microsoft.com/office/drawing/2014/main" val="2811213663"/>
                    </a:ext>
                  </a:extLst>
                </a:gridCol>
                <a:gridCol w="2097922">
                  <a:extLst>
                    <a:ext uri="{9D8B030D-6E8A-4147-A177-3AD203B41FA5}">
                      <a16:colId xmlns:a16="http://schemas.microsoft.com/office/drawing/2014/main" val="395841470"/>
                    </a:ext>
                  </a:extLst>
                </a:gridCol>
              </a:tblGrid>
              <a:tr h="370840">
                <a:tc>
                  <a:txBody>
                    <a:bodyPr/>
                    <a:lstStyle/>
                    <a:p>
                      <a:endParaRPr lang="en-US" dirty="0"/>
                    </a:p>
                  </a:txBody>
                  <a:tcPr/>
                </a:tc>
                <a:tc>
                  <a:txBody>
                    <a:bodyPr/>
                    <a:lstStyle/>
                    <a:p>
                      <a:r>
                        <a:rPr lang="en-US" dirty="0"/>
                        <a:t>Ordering</a:t>
                      </a:r>
                    </a:p>
                  </a:txBody>
                  <a:tcPr/>
                </a:tc>
                <a:tc>
                  <a:txBody>
                    <a:bodyPr/>
                    <a:lstStyle/>
                    <a:p>
                      <a:r>
                        <a:rPr lang="en-US" dirty="0"/>
                        <a:t>Archive and Replay</a:t>
                      </a:r>
                    </a:p>
                  </a:txBody>
                  <a:tcPr/>
                </a:tc>
                <a:tc>
                  <a:txBody>
                    <a:bodyPr/>
                    <a:lstStyle/>
                    <a:p>
                      <a:r>
                        <a:rPr lang="en-US" dirty="0"/>
                        <a:t>Requeue with Delay</a:t>
                      </a:r>
                    </a:p>
                  </a:txBody>
                  <a:tcPr/>
                </a:tc>
                <a:extLst>
                  <a:ext uri="{0D108BD9-81ED-4DB2-BD59-A6C34878D82A}">
                    <a16:rowId xmlns:a16="http://schemas.microsoft.com/office/drawing/2014/main" val="1747342099"/>
                  </a:ext>
                </a:extLst>
              </a:tr>
              <a:tr h="370840">
                <a:tc>
                  <a:txBody>
                    <a:bodyPr/>
                    <a:lstStyle/>
                    <a:p>
                      <a:r>
                        <a:rPr lang="en-US" dirty="0">
                          <a:solidFill>
                            <a:schemeClr val="tx1"/>
                          </a:solidFill>
                        </a:rPr>
                        <a:t>Queue</a:t>
                      </a: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endParaRPr lang="en-US">
                        <a:solidFill>
                          <a:schemeClr val="tx1"/>
                        </a:solidFill>
                      </a:endParaRPr>
                    </a:p>
                  </a:txBody>
                  <a:tcPr/>
                </a:tc>
                <a:extLst>
                  <a:ext uri="{0D108BD9-81ED-4DB2-BD59-A6C34878D82A}">
                    <a16:rowId xmlns:a16="http://schemas.microsoft.com/office/drawing/2014/main" val="4046753284"/>
                  </a:ext>
                </a:extLst>
              </a:tr>
              <a:tr h="370840">
                <a:tc>
                  <a:txBody>
                    <a:bodyPr/>
                    <a:lstStyle/>
                    <a:p>
                      <a:r>
                        <a:rPr lang="en-US" dirty="0">
                          <a:solidFill>
                            <a:schemeClr val="tx1"/>
                          </a:solidFill>
                        </a:rPr>
                        <a:t>Stream</a:t>
                      </a: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tc>
                  <a:txBody>
                    <a:bodyPr/>
                    <a:lstStyle/>
                    <a:p>
                      <a:endParaRPr lang="en-US" dirty="0">
                        <a:solidFill>
                          <a:schemeClr val="tx1"/>
                        </a:solidFill>
                      </a:endParaRPr>
                    </a:p>
                  </a:txBody>
                  <a:tcPr/>
                </a:tc>
                <a:extLst>
                  <a:ext uri="{0D108BD9-81ED-4DB2-BD59-A6C34878D82A}">
                    <a16:rowId xmlns:a16="http://schemas.microsoft.com/office/drawing/2014/main" val="3251659570"/>
                  </a:ext>
                </a:extLst>
              </a:tr>
            </a:tbl>
          </a:graphicData>
        </a:graphic>
      </p:graphicFrame>
      <p:pic>
        <p:nvPicPr>
          <p:cNvPr id="7" name="Graphic 6" descr="Tick">
            <a:extLst>
              <a:ext uri="{FF2B5EF4-FFF2-40B4-BE49-F238E27FC236}">
                <a16:creationId xmlns:a16="http://schemas.microsoft.com/office/drawing/2014/main" id="{8F22262C-5B1A-9306-FDC5-4481E672AE3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366592" y="3955089"/>
            <a:ext cx="367748" cy="367748"/>
          </a:xfrm>
          <a:prstGeom prst="rect">
            <a:avLst/>
          </a:prstGeom>
        </p:spPr>
      </p:pic>
      <p:pic>
        <p:nvPicPr>
          <p:cNvPr id="12" name="Graphic 11" descr="Tick">
            <a:extLst>
              <a:ext uri="{FF2B5EF4-FFF2-40B4-BE49-F238E27FC236}">
                <a16:creationId xmlns:a16="http://schemas.microsoft.com/office/drawing/2014/main" id="{C9B2B4CA-2235-EBDC-99F0-5629B87FD6A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38254" y="3950247"/>
            <a:ext cx="367748" cy="367748"/>
          </a:xfrm>
          <a:prstGeom prst="rect">
            <a:avLst/>
          </a:prstGeom>
        </p:spPr>
      </p:pic>
      <p:pic>
        <p:nvPicPr>
          <p:cNvPr id="13" name="Graphic 12" descr="Close">
            <a:extLst>
              <a:ext uri="{FF2B5EF4-FFF2-40B4-BE49-F238E27FC236}">
                <a16:creationId xmlns:a16="http://schemas.microsoft.com/office/drawing/2014/main" id="{D2C19558-EBE8-356B-A739-0FC88EFAEB75}"/>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366592" y="4326150"/>
            <a:ext cx="364435" cy="364435"/>
          </a:xfrm>
          <a:prstGeom prst="rect">
            <a:avLst/>
          </a:prstGeom>
        </p:spPr>
      </p:pic>
      <p:pic>
        <p:nvPicPr>
          <p:cNvPr id="14" name="Graphic 13" descr="Close">
            <a:extLst>
              <a:ext uri="{FF2B5EF4-FFF2-40B4-BE49-F238E27FC236}">
                <a16:creationId xmlns:a16="http://schemas.microsoft.com/office/drawing/2014/main" id="{E801E524-DDEB-C5A3-9B19-8FE815267DB9}"/>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520939" y="4322837"/>
            <a:ext cx="364435" cy="364435"/>
          </a:xfrm>
          <a:prstGeom prst="rect">
            <a:avLst/>
          </a:prstGeom>
        </p:spPr>
      </p:pic>
      <p:pic>
        <p:nvPicPr>
          <p:cNvPr id="15" name="Graphic 14" descr="Tick">
            <a:extLst>
              <a:ext uri="{FF2B5EF4-FFF2-40B4-BE49-F238E27FC236}">
                <a16:creationId xmlns:a16="http://schemas.microsoft.com/office/drawing/2014/main" id="{C2F82D16-2CBD-219E-952D-B1E8AC5786F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486940" y="4352654"/>
            <a:ext cx="367748" cy="367748"/>
          </a:xfrm>
          <a:prstGeom prst="rect">
            <a:avLst/>
          </a:prstGeom>
        </p:spPr>
      </p:pic>
      <p:pic>
        <p:nvPicPr>
          <p:cNvPr id="16" name="Graphic 15" descr="Close">
            <a:extLst>
              <a:ext uri="{FF2B5EF4-FFF2-40B4-BE49-F238E27FC236}">
                <a16:creationId xmlns:a16="http://schemas.microsoft.com/office/drawing/2014/main" id="{0437D3C5-3C06-0C12-EBBF-5C8D2A0544A8}"/>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780723" y="3988219"/>
            <a:ext cx="364435" cy="364435"/>
          </a:xfrm>
          <a:prstGeom prst="rect">
            <a:avLst/>
          </a:prstGeom>
        </p:spPr>
      </p:pic>
      <p:pic>
        <p:nvPicPr>
          <p:cNvPr id="17" name="Graphic 16" descr="Close">
            <a:extLst>
              <a:ext uri="{FF2B5EF4-FFF2-40B4-BE49-F238E27FC236}">
                <a16:creationId xmlns:a16="http://schemas.microsoft.com/office/drawing/2014/main" id="{2D76B4B1-3AA0-C1B2-92C2-3265F2B1409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6507568" y="3978280"/>
            <a:ext cx="364435" cy="364435"/>
          </a:xfrm>
          <a:prstGeom prst="rect">
            <a:avLst/>
          </a:prstGeom>
        </p:spPr>
      </p:pic>
    </p:spTree>
    <p:extLst>
      <p:ext uri="{BB962C8B-B14F-4D97-AF65-F5344CB8AC3E}">
        <p14:creationId xmlns:p14="http://schemas.microsoft.com/office/powerpoint/2010/main" val="39719801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Progress</a:t>
            </a:r>
          </a:p>
        </p:txBody>
      </p:sp>
      <p:sp>
        <p:nvSpPr>
          <p:cNvPr id="3" name="Content Placeholder 2"/>
          <p:cNvSpPr>
            <a:spLocks noGrp="1"/>
          </p:cNvSpPr>
          <p:nvPr>
            <p:ph idx="1"/>
          </p:nvPr>
        </p:nvSpPr>
        <p:spPr/>
        <p:txBody>
          <a:bodyPr>
            <a:normAutofit/>
          </a:bodyPr>
          <a:lstStyle/>
          <a:p>
            <a:r>
              <a:rPr lang="en-US" sz="2400" dirty="0">
                <a:solidFill>
                  <a:schemeClr val="tx1">
                    <a:lumMod val="50000"/>
                    <a:lumOff val="50000"/>
                  </a:schemeClr>
                </a:solidFill>
              </a:rPr>
              <a:t>Introduction: On Being Polyglot</a:t>
            </a:r>
          </a:p>
          <a:p>
            <a:r>
              <a:rPr lang="en-US" sz="2400" dirty="0">
                <a:solidFill>
                  <a:schemeClr val="tx1">
                    <a:lumMod val="50000"/>
                    <a:lumOff val="50000"/>
                  </a:schemeClr>
                </a:solidFill>
              </a:rPr>
              <a:t>Protocols: Queues vs Streams</a:t>
            </a:r>
          </a:p>
          <a:p>
            <a:r>
              <a:rPr lang="en-US" sz="2400" dirty="0">
                <a:solidFill>
                  <a:schemeClr val="tx1">
                    <a:lumMod val="50000"/>
                    <a:lumOff val="50000"/>
                  </a:schemeClr>
                </a:solidFill>
              </a:rPr>
              <a:t>Functionality: A Language is a Map of the World</a:t>
            </a:r>
          </a:p>
          <a:p>
            <a:r>
              <a:rPr lang="en-US" sz="2400" dirty="0">
                <a:solidFill>
                  <a:schemeClr val="accent6"/>
                </a:solidFill>
              </a:rPr>
              <a:t>Ecosystem: Beyond Routing</a:t>
            </a:r>
          </a:p>
          <a:p>
            <a:r>
              <a:rPr lang="en-US" sz="2400" dirty="0"/>
              <a:t>Environment: What is Available?</a:t>
            </a:r>
          </a:p>
          <a:p>
            <a:r>
              <a:rPr lang="en-US" sz="2400" dirty="0"/>
              <a:t>Choice: Making Decisions</a:t>
            </a:r>
          </a:p>
        </p:txBody>
      </p:sp>
      <p:sp>
        <p:nvSpPr>
          <p:cNvPr id="4" name="Slide Number Placeholder 3"/>
          <p:cNvSpPr>
            <a:spLocks noGrp="1"/>
          </p:cNvSpPr>
          <p:nvPr>
            <p:ph type="sldNum" sz="quarter" idx="12"/>
          </p:nvPr>
        </p:nvSpPr>
        <p:spPr/>
        <p:txBody>
          <a:bodyPr/>
          <a:lstStyle/>
          <a:p>
            <a:fld id="{867D4A06-35AE-BD4A-84A9-613A26F3D41D}" type="slidenum">
              <a:rPr lang="en-US" smtClean="0"/>
              <a:pPr/>
              <a:t>38</a:t>
            </a:fld>
            <a:endParaRPr lang="en-US"/>
          </a:p>
        </p:txBody>
      </p:sp>
      <p:sp>
        <p:nvSpPr>
          <p:cNvPr id="5" name="TextBox 4">
            <a:extLst>
              <a:ext uri="{FF2B5EF4-FFF2-40B4-BE49-F238E27FC236}">
                <a16:creationId xmlns:a16="http://schemas.microsoft.com/office/drawing/2014/main" id="{E4EB4F5B-F2F6-50D7-468B-C2FC3BBCA83E}"/>
              </a:ext>
            </a:extLst>
          </p:cNvPr>
          <p:cNvSpPr txBox="1"/>
          <p:nvPr/>
        </p:nvSpPr>
        <p:spPr>
          <a:xfrm>
            <a:off x="10990613" y="498764"/>
            <a:ext cx="631198" cy="369332"/>
          </a:xfrm>
          <a:prstGeom prst="rect">
            <a:avLst/>
          </a:prstGeom>
          <a:noFill/>
        </p:spPr>
        <p:txBody>
          <a:bodyPr wrap="none" rtlCol="0">
            <a:spAutoFit/>
          </a:bodyPr>
          <a:lstStyle/>
          <a:p>
            <a:r>
              <a:rPr lang="en-US" dirty="0"/>
              <a:t>T: 30</a:t>
            </a:r>
          </a:p>
        </p:txBody>
      </p:sp>
    </p:spTree>
    <p:extLst>
      <p:ext uri="{BB962C8B-B14F-4D97-AF65-F5344CB8AC3E}">
        <p14:creationId xmlns:p14="http://schemas.microsoft.com/office/powerpoint/2010/main" val="415904018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6BA4A7A8-5CCB-7159-C9E4-DE5CBC1291E5}"/>
              </a:ext>
            </a:extLst>
          </p:cNvPr>
          <p:cNvPicPr>
            <a:picLocks noChangeAspect="1"/>
          </p:cNvPicPr>
          <p:nvPr/>
        </p:nvPicPr>
        <p:blipFill>
          <a:blip r:embed="rId2"/>
          <a:stretch>
            <a:fillRect/>
          </a:stretch>
        </p:blipFill>
        <p:spPr>
          <a:xfrm>
            <a:off x="1292898" y="1403498"/>
            <a:ext cx="9357824" cy="3535178"/>
          </a:xfrm>
          <a:prstGeom prst="rect">
            <a:avLst/>
          </a:prstGeom>
        </p:spPr>
      </p:pic>
      <p:sp>
        <p:nvSpPr>
          <p:cNvPr id="7" name="Rectangle 6">
            <a:extLst>
              <a:ext uri="{FF2B5EF4-FFF2-40B4-BE49-F238E27FC236}">
                <a16:creationId xmlns:a16="http://schemas.microsoft.com/office/drawing/2014/main" id="{4CCF5DC7-F385-828A-599C-1DA73363B50A}"/>
              </a:ext>
            </a:extLst>
          </p:cNvPr>
          <p:cNvSpPr/>
          <p:nvPr/>
        </p:nvSpPr>
        <p:spPr>
          <a:xfrm>
            <a:off x="2641656" y="5793729"/>
            <a:ext cx="2014238" cy="646331"/>
          </a:xfrm>
          <a:prstGeom prst="rect">
            <a:avLst/>
          </a:prstGeom>
          <a:solidFill>
            <a:schemeClr val="bg1"/>
          </a:solidFill>
          <a:ln w="12700">
            <a:solidFill>
              <a:schemeClr val="accent1"/>
            </a:solidFill>
          </a:ln>
        </p:spPr>
        <p:txBody>
          <a:bodyPr wrap="square">
            <a:spAutoFit/>
          </a:bodyPr>
          <a:lstStyle/>
          <a:p>
            <a:pPr algn="ctr"/>
            <a:r>
              <a:rPr lang="en-US" sz="1200" dirty="0"/>
              <a:t>A database is really just a materialized view across a stream of changes</a:t>
            </a:r>
          </a:p>
        </p:txBody>
      </p:sp>
      <p:cxnSp>
        <p:nvCxnSpPr>
          <p:cNvPr id="8" name="Straight Arrow Connector 7">
            <a:extLst>
              <a:ext uri="{FF2B5EF4-FFF2-40B4-BE49-F238E27FC236}">
                <a16:creationId xmlns:a16="http://schemas.microsoft.com/office/drawing/2014/main" id="{0B2527BC-5611-B978-8C01-534ACE4449AA}"/>
              </a:ext>
            </a:extLst>
          </p:cNvPr>
          <p:cNvCxnSpPr>
            <a:cxnSpLocks/>
            <a:stCxn id="7" idx="0"/>
          </p:cNvCxnSpPr>
          <p:nvPr/>
        </p:nvCxnSpPr>
        <p:spPr>
          <a:xfrm flipH="1" flipV="1">
            <a:off x="3160058" y="5086593"/>
            <a:ext cx="488717" cy="707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 name="Rectangle 10">
            <a:extLst>
              <a:ext uri="{FF2B5EF4-FFF2-40B4-BE49-F238E27FC236}">
                <a16:creationId xmlns:a16="http://schemas.microsoft.com/office/drawing/2014/main" id="{C54BAE5B-EFEB-F229-6130-8928DA2B0F3F}"/>
              </a:ext>
            </a:extLst>
          </p:cNvPr>
          <p:cNvSpPr/>
          <p:nvPr/>
        </p:nvSpPr>
        <p:spPr>
          <a:xfrm>
            <a:off x="5631385" y="5470563"/>
            <a:ext cx="2014238" cy="1015663"/>
          </a:xfrm>
          <a:prstGeom prst="rect">
            <a:avLst/>
          </a:prstGeom>
          <a:solidFill>
            <a:schemeClr val="bg1"/>
          </a:solidFill>
          <a:ln w="12700">
            <a:solidFill>
              <a:schemeClr val="accent1"/>
            </a:solidFill>
          </a:ln>
        </p:spPr>
        <p:txBody>
          <a:bodyPr wrap="square">
            <a:spAutoFit/>
          </a:bodyPr>
          <a:lstStyle/>
          <a:p>
            <a:pPr algn="ctr"/>
            <a:r>
              <a:rPr lang="en-US" sz="1200" dirty="0"/>
              <a:t>So I can write SQL across topics – provided I tell the stream processor the ‘window’ to materialize the view over.</a:t>
            </a:r>
          </a:p>
        </p:txBody>
      </p:sp>
      <p:cxnSp>
        <p:nvCxnSpPr>
          <p:cNvPr id="12" name="Straight Arrow Connector 11">
            <a:extLst>
              <a:ext uri="{FF2B5EF4-FFF2-40B4-BE49-F238E27FC236}">
                <a16:creationId xmlns:a16="http://schemas.microsoft.com/office/drawing/2014/main" id="{3AAD3138-18C5-3136-8CD0-D01DA9CF8AA0}"/>
              </a:ext>
            </a:extLst>
          </p:cNvPr>
          <p:cNvCxnSpPr>
            <a:cxnSpLocks/>
            <a:stCxn id="11" idx="0"/>
          </p:cNvCxnSpPr>
          <p:nvPr/>
        </p:nvCxnSpPr>
        <p:spPr>
          <a:xfrm flipH="1" flipV="1">
            <a:off x="6149787" y="4763427"/>
            <a:ext cx="488717" cy="707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 name="Rectangle 12">
            <a:extLst>
              <a:ext uri="{FF2B5EF4-FFF2-40B4-BE49-F238E27FC236}">
                <a16:creationId xmlns:a16="http://schemas.microsoft.com/office/drawing/2014/main" id="{03D4B123-748B-72EC-F66B-E409043ED849}"/>
              </a:ext>
            </a:extLst>
          </p:cNvPr>
          <p:cNvSpPr/>
          <p:nvPr/>
        </p:nvSpPr>
        <p:spPr>
          <a:xfrm>
            <a:off x="8505664" y="5454502"/>
            <a:ext cx="2014238" cy="461665"/>
          </a:xfrm>
          <a:prstGeom prst="rect">
            <a:avLst/>
          </a:prstGeom>
          <a:solidFill>
            <a:schemeClr val="bg1"/>
          </a:solidFill>
          <a:ln w="12700">
            <a:solidFill>
              <a:schemeClr val="accent1"/>
            </a:solidFill>
          </a:ln>
        </p:spPr>
        <p:txBody>
          <a:bodyPr wrap="square">
            <a:spAutoFit/>
          </a:bodyPr>
          <a:lstStyle/>
          <a:p>
            <a:pPr algn="ctr"/>
            <a:r>
              <a:rPr lang="en-US" sz="1200" dirty="0"/>
              <a:t>The result is itself a </a:t>
            </a:r>
            <a:r>
              <a:rPr lang="en-US" sz="1200" dirty="0" err="1"/>
              <a:t>newc</a:t>
            </a:r>
            <a:r>
              <a:rPr lang="en-US" sz="1200" dirty="0"/>
              <a:t> topic.</a:t>
            </a:r>
          </a:p>
        </p:txBody>
      </p:sp>
      <p:cxnSp>
        <p:nvCxnSpPr>
          <p:cNvPr id="14" name="Straight Arrow Connector 13">
            <a:extLst>
              <a:ext uri="{FF2B5EF4-FFF2-40B4-BE49-F238E27FC236}">
                <a16:creationId xmlns:a16="http://schemas.microsoft.com/office/drawing/2014/main" id="{816F05B8-C4D6-F935-3B0E-CAD4FA263A03}"/>
              </a:ext>
            </a:extLst>
          </p:cNvPr>
          <p:cNvCxnSpPr>
            <a:cxnSpLocks/>
            <a:stCxn id="13" idx="0"/>
          </p:cNvCxnSpPr>
          <p:nvPr/>
        </p:nvCxnSpPr>
        <p:spPr>
          <a:xfrm flipH="1" flipV="1">
            <a:off x="9024066" y="4747366"/>
            <a:ext cx="488717" cy="707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E8C4E4BA-5DB6-9B84-2D01-DE30F0759714}"/>
              </a:ext>
            </a:extLst>
          </p:cNvPr>
          <p:cNvSpPr/>
          <p:nvPr/>
        </p:nvSpPr>
        <p:spPr>
          <a:xfrm>
            <a:off x="534158" y="2110634"/>
            <a:ext cx="2625899" cy="1200329"/>
          </a:xfrm>
          <a:prstGeom prst="rect">
            <a:avLst/>
          </a:prstGeom>
          <a:solidFill>
            <a:schemeClr val="bg1"/>
          </a:solidFill>
          <a:ln w="12700">
            <a:solidFill>
              <a:schemeClr val="accent1"/>
            </a:solidFill>
          </a:ln>
        </p:spPr>
        <p:txBody>
          <a:bodyPr wrap="square">
            <a:spAutoFit/>
          </a:bodyPr>
          <a:lstStyle/>
          <a:p>
            <a:pPr algn="ctr"/>
            <a:r>
              <a:rPr lang="en-US" sz="1200" dirty="0"/>
              <a:t>Stream Processing answers the question: how do I join data now it lives in independently deployable microservices. The answer is by exposing the facts it generates in a stream and using a steam processor</a:t>
            </a:r>
          </a:p>
        </p:txBody>
      </p:sp>
    </p:spTree>
    <p:extLst>
      <p:ext uri="{BB962C8B-B14F-4D97-AF65-F5344CB8AC3E}">
        <p14:creationId xmlns:p14="http://schemas.microsoft.com/office/powerpoint/2010/main" val="10128378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P spid="13" grpId="0" animBg="1"/>
      <p:bldP spid="15"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Agenda</a:t>
            </a:r>
          </a:p>
        </p:txBody>
      </p:sp>
      <p:sp>
        <p:nvSpPr>
          <p:cNvPr id="3" name="Content Placeholder 2"/>
          <p:cNvSpPr>
            <a:spLocks noGrp="1"/>
          </p:cNvSpPr>
          <p:nvPr>
            <p:ph idx="1"/>
          </p:nvPr>
        </p:nvSpPr>
        <p:spPr/>
        <p:txBody>
          <a:bodyPr>
            <a:normAutofit/>
          </a:bodyPr>
          <a:lstStyle/>
          <a:p>
            <a:r>
              <a:rPr lang="en-US" sz="2400" dirty="0"/>
              <a:t>Introduction: On Being Polyglot</a:t>
            </a:r>
          </a:p>
          <a:p>
            <a:r>
              <a:rPr lang="en-US" sz="2400" dirty="0"/>
              <a:t>Protocols: Queues vs Streams</a:t>
            </a:r>
          </a:p>
          <a:p>
            <a:r>
              <a:rPr lang="en-US" sz="2400" dirty="0"/>
              <a:t>Functionality: A Language is a Map of the World</a:t>
            </a:r>
          </a:p>
          <a:p>
            <a:r>
              <a:rPr lang="en-US" sz="2400" dirty="0"/>
              <a:t>Ecosystem: Beyond Routing</a:t>
            </a:r>
          </a:p>
          <a:p>
            <a:r>
              <a:rPr lang="en-US" sz="2400" dirty="0"/>
              <a:t>Environment: What is Available?</a:t>
            </a:r>
          </a:p>
          <a:p>
            <a:r>
              <a:rPr lang="en-US" sz="2400" dirty="0"/>
              <a:t>Choice: Making Decisions</a:t>
            </a:r>
          </a:p>
        </p:txBody>
      </p:sp>
      <p:sp>
        <p:nvSpPr>
          <p:cNvPr id="4" name="Slide Number Placeholder 3"/>
          <p:cNvSpPr>
            <a:spLocks noGrp="1"/>
          </p:cNvSpPr>
          <p:nvPr>
            <p:ph type="sldNum" sz="quarter" idx="12"/>
          </p:nvPr>
        </p:nvSpPr>
        <p:spPr/>
        <p:txBody>
          <a:bodyPr/>
          <a:lstStyle/>
          <a:p>
            <a:fld id="{867D4A06-35AE-BD4A-84A9-613A26F3D41D}" type="slidenum">
              <a:rPr lang="en-US" smtClean="0"/>
              <a:pPr/>
              <a:t>4</a:t>
            </a:fld>
            <a:endParaRPr lang="en-US"/>
          </a:p>
        </p:txBody>
      </p:sp>
    </p:spTree>
    <p:extLst>
      <p:ext uri="{BB962C8B-B14F-4D97-AF65-F5344CB8AC3E}">
        <p14:creationId xmlns:p14="http://schemas.microsoft.com/office/powerpoint/2010/main" val="351361701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CFB4C01D-E691-CAB4-992C-7BFB68C37B07}"/>
              </a:ext>
            </a:extLst>
          </p:cNvPr>
          <p:cNvPicPr>
            <a:picLocks noChangeAspect="1"/>
          </p:cNvPicPr>
          <p:nvPr/>
        </p:nvPicPr>
        <p:blipFill>
          <a:blip r:embed="rId2"/>
          <a:stretch>
            <a:fillRect/>
          </a:stretch>
        </p:blipFill>
        <p:spPr>
          <a:xfrm>
            <a:off x="559242" y="688015"/>
            <a:ext cx="11145837" cy="3979678"/>
          </a:xfrm>
          <a:prstGeom prst="rect">
            <a:avLst/>
          </a:prstGeom>
        </p:spPr>
      </p:pic>
      <p:sp>
        <p:nvSpPr>
          <p:cNvPr id="6" name="Rectangle 5">
            <a:extLst>
              <a:ext uri="{FF2B5EF4-FFF2-40B4-BE49-F238E27FC236}">
                <a16:creationId xmlns:a16="http://schemas.microsoft.com/office/drawing/2014/main" id="{A95C2441-7371-7908-CBD7-C22E05FF897E}"/>
              </a:ext>
            </a:extLst>
          </p:cNvPr>
          <p:cNvSpPr/>
          <p:nvPr/>
        </p:nvSpPr>
        <p:spPr>
          <a:xfrm>
            <a:off x="1700362" y="5523654"/>
            <a:ext cx="2014238" cy="830997"/>
          </a:xfrm>
          <a:prstGeom prst="rect">
            <a:avLst/>
          </a:prstGeom>
          <a:solidFill>
            <a:schemeClr val="bg1"/>
          </a:solidFill>
          <a:ln w="12700">
            <a:solidFill>
              <a:schemeClr val="accent1"/>
            </a:solidFill>
          </a:ln>
        </p:spPr>
        <p:txBody>
          <a:bodyPr wrap="square">
            <a:spAutoFit/>
          </a:bodyPr>
          <a:lstStyle/>
          <a:p>
            <a:pPr algn="ctr"/>
            <a:r>
              <a:rPr lang="en-US" sz="1200" dirty="0"/>
              <a:t>It’s possible that not everyone produces a stream, but tools can help us export as a stream</a:t>
            </a:r>
          </a:p>
        </p:txBody>
      </p:sp>
      <p:cxnSp>
        <p:nvCxnSpPr>
          <p:cNvPr id="7" name="Straight Arrow Connector 6">
            <a:extLst>
              <a:ext uri="{FF2B5EF4-FFF2-40B4-BE49-F238E27FC236}">
                <a16:creationId xmlns:a16="http://schemas.microsoft.com/office/drawing/2014/main" id="{D241F17C-B86A-3191-7AAC-611972615D49}"/>
              </a:ext>
            </a:extLst>
          </p:cNvPr>
          <p:cNvCxnSpPr>
            <a:cxnSpLocks/>
            <a:stCxn id="6" idx="0"/>
          </p:cNvCxnSpPr>
          <p:nvPr/>
        </p:nvCxnSpPr>
        <p:spPr>
          <a:xfrm flipH="1" flipV="1">
            <a:off x="2218764" y="4816518"/>
            <a:ext cx="488717" cy="7071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31143D9E-A569-D9B8-DF91-8A8F8C2C7C58}"/>
              </a:ext>
            </a:extLst>
          </p:cNvPr>
          <p:cNvSpPr/>
          <p:nvPr/>
        </p:nvSpPr>
        <p:spPr>
          <a:xfrm>
            <a:off x="9484519" y="5338988"/>
            <a:ext cx="2014238" cy="1015663"/>
          </a:xfrm>
          <a:prstGeom prst="rect">
            <a:avLst/>
          </a:prstGeom>
          <a:solidFill>
            <a:schemeClr val="bg1"/>
          </a:solidFill>
          <a:ln w="12700">
            <a:solidFill>
              <a:schemeClr val="accent1"/>
            </a:solidFill>
          </a:ln>
        </p:spPr>
        <p:txBody>
          <a:bodyPr wrap="square">
            <a:spAutoFit/>
          </a:bodyPr>
          <a:lstStyle/>
          <a:p>
            <a:pPr algn="ctr"/>
            <a:r>
              <a:rPr lang="en-US" sz="1200" dirty="0"/>
              <a:t>We don’t always want to keep it as a stream but turn it back into data to use it so we can also create a connector to load a database.</a:t>
            </a:r>
          </a:p>
        </p:txBody>
      </p:sp>
      <p:cxnSp>
        <p:nvCxnSpPr>
          <p:cNvPr id="9" name="Straight Arrow Connector 8">
            <a:extLst>
              <a:ext uri="{FF2B5EF4-FFF2-40B4-BE49-F238E27FC236}">
                <a16:creationId xmlns:a16="http://schemas.microsoft.com/office/drawing/2014/main" id="{B49C274E-0027-AE64-50A8-3CC7A79950D2}"/>
              </a:ext>
            </a:extLst>
          </p:cNvPr>
          <p:cNvCxnSpPr>
            <a:cxnSpLocks/>
            <a:stCxn id="8" idx="0"/>
          </p:cNvCxnSpPr>
          <p:nvPr/>
        </p:nvCxnSpPr>
        <p:spPr>
          <a:xfrm flipV="1">
            <a:off x="10491638" y="4208929"/>
            <a:ext cx="0" cy="113005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13150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Progress</a:t>
            </a:r>
          </a:p>
        </p:txBody>
      </p:sp>
      <p:sp>
        <p:nvSpPr>
          <p:cNvPr id="3" name="Content Placeholder 2"/>
          <p:cNvSpPr>
            <a:spLocks noGrp="1"/>
          </p:cNvSpPr>
          <p:nvPr>
            <p:ph idx="1"/>
          </p:nvPr>
        </p:nvSpPr>
        <p:spPr/>
        <p:txBody>
          <a:bodyPr>
            <a:normAutofit/>
          </a:bodyPr>
          <a:lstStyle/>
          <a:p>
            <a:r>
              <a:rPr lang="en-US" sz="2400" dirty="0">
                <a:solidFill>
                  <a:schemeClr val="tx1">
                    <a:lumMod val="50000"/>
                    <a:lumOff val="50000"/>
                  </a:schemeClr>
                </a:solidFill>
              </a:rPr>
              <a:t>Introduction: On Being Polyglot</a:t>
            </a:r>
          </a:p>
          <a:p>
            <a:r>
              <a:rPr lang="en-US" sz="2400" dirty="0">
                <a:solidFill>
                  <a:schemeClr val="tx1">
                    <a:lumMod val="50000"/>
                    <a:lumOff val="50000"/>
                  </a:schemeClr>
                </a:solidFill>
              </a:rPr>
              <a:t>Protocols: Queues vs Streams</a:t>
            </a:r>
          </a:p>
          <a:p>
            <a:r>
              <a:rPr lang="en-US" sz="2400" dirty="0">
                <a:solidFill>
                  <a:schemeClr val="tx1">
                    <a:lumMod val="50000"/>
                    <a:lumOff val="50000"/>
                  </a:schemeClr>
                </a:solidFill>
              </a:rPr>
              <a:t>Functionality: A Language is a Map of the World</a:t>
            </a:r>
          </a:p>
          <a:p>
            <a:r>
              <a:rPr lang="en-US" sz="2400" dirty="0">
                <a:solidFill>
                  <a:schemeClr val="tx1">
                    <a:lumMod val="50000"/>
                    <a:lumOff val="50000"/>
                  </a:schemeClr>
                </a:solidFill>
              </a:rPr>
              <a:t>Ecosystem: Beyond Routing</a:t>
            </a:r>
          </a:p>
          <a:p>
            <a:r>
              <a:rPr lang="en-US" sz="2400" dirty="0">
                <a:solidFill>
                  <a:schemeClr val="accent6"/>
                </a:solidFill>
              </a:rPr>
              <a:t>Environment: What is Available?</a:t>
            </a:r>
          </a:p>
          <a:p>
            <a:r>
              <a:rPr lang="en-US" sz="2400" dirty="0"/>
              <a:t>Choice: Making Decisions</a:t>
            </a:r>
          </a:p>
        </p:txBody>
      </p:sp>
      <p:sp>
        <p:nvSpPr>
          <p:cNvPr id="4" name="Slide Number Placeholder 3"/>
          <p:cNvSpPr>
            <a:spLocks noGrp="1"/>
          </p:cNvSpPr>
          <p:nvPr>
            <p:ph type="sldNum" sz="quarter" idx="12"/>
          </p:nvPr>
        </p:nvSpPr>
        <p:spPr/>
        <p:txBody>
          <a:bodyPr/>
          <a:lstStyle/>
          <a:p>
            <a:fld id="{867D4A06-35AE-BD4A-84A9-613A26F3D41D}" type="slidenum">
              <a:rPr lang="en-US" smtClean="0"/>
              <a:pPr/>
              <a:t>41</a:t>
            </a:fld>
            <a:endParaRPr lang="en-US"/>
          </a:p>
        </p:txBody>
      </p:sp>
      <p:sp>
        <p:nvSpPr>
          <p:cNvPr id="5" name="TextBox 4">
            <a:extLst>
              <a:ext uri="{FF2B5EF4-FFF2-40B4-BE49-F238E27FC236}">
                <a16:creationId xmlns:a16="http://schemas.microsoft.com/office/drawing/2014/main" id="{7E8AECB5-68E6-9BF0-652E-6A6DAE55E3B0}"/>
              </a:ext>
            </a:extLst>
          </p:cNvPr>
          <p:cNvSpPr txBox="1"/>
          <p:nvPr/>
        </p:nvSpPr>
        <p:spPr>
          <a:xfrm>
            <a:off x="10990613" y="498764"/>
            <a:ext cx="631198" cy="369332"/>
          </a:xfrm>
          <a:prstGeom prst="rect">
            <a:avLst/>
          </a:prstGeom>
          <a:noFill/>
        </p:spPr>
        <p:txBody>
          <a:bodyPr wrap="none" rtlCol="0">
            <a:spAutoFit/>
          </a:bodyPr>
          <a:lstStyle/>
          <a:p>
            <a:r>
              <a:rPr lang="en-US" dirty="0"/>
              <a:t>T: 35</a:t>
            </a:r>
          </a:p>
        </p:txBody>
      </p:sp>
    </p:spTree>
    <p:extLst>
      <p:ext uri="{BB962C8B-B14F-4D97-AF65-F5344CB8AC3E}">
        <p14:creationId xmlns:p14="http://schemas.microsoft.com/office/powerpoint/2010/main" val="354710932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06;p26">
            <a:extLst>
              <a:ext uri="{FF2B5EF4-FFF2-40B4-BE49-F238E27FC236}">
                <a16:creationId xmlns:a16="http://schemas.microsoft.com/office/drawing/2014/main" id="{30350E42-3C39-3AAC-ADAF-D020B08935CC}"/>
              </a:ext>
            </a:extLst>
          </p:cNvPr>
          <p:cNvSpPr txBox="1"/>
          <p:nvPr/>
        </p:nvSpPr>
        <p:spPr>
          <a:xfrm>
            <a:off x="3739794" y="1492371"/>
            <a:ext cx="521505" cy="265500"/>
          </a:xfrm>
          <a:prstGeom prst="rect">
            <a:avLst/>
          </a:prstGeom>
          <a:noFill/>
          <a:ln>
            <a:noFill/>
          </a:ln>
        </p:spPr>
        <p:txBody>
          <a:bodyPr spcFirstLastPara="1" wrap="square" lIns="0" tIns="0" rIns="91425" bIns="0" anchor="t" anchorCtr="0">
            <a:noAutofit/>
          </a:bodyPr>
          <a:lstStyle/>
          <a:p>
            <a:r>
              <a:rPr lang="en" sz="1600" dirty="0">
                <a:solidFill>
                  <a:srgbClr val="FF8000"/>
                </a:solidFill>
                <a:latin typeface="Inter Medium"/>
                <a:ea typeface="Inter Medium"/>
                <a:cs typeface="Inter Medium"/>
                <a:sym typeface="Inter Medium"/>
              </a:rPr>
              <a:t>Rack</a:t>
            </a:r>
            <a:endParaRPr sz="1600" dirty="0">
              <a:solidFill>
                <a:srgbClr val="FF8000"/>
              </a:solidFill>
              <a:latin typeface="Inter Medium"/>
              <a:ea typeface="Inter Medium"/>
              <a:cs typeface="Inter Medium"/>
              <a:sym typeface="Inter Medium"/>
            </a:endParaRPr>
          </a:p>
        </p:txBody>
      </p:sp>
      <p:sp>
        <p:nvSpPr>
          <p:cNvPr id="5" name="Google Shape;118;p26">
            <a:extLst>
              <a:ext uri="{FF2B5EF4-FFF2-40B4-BE49-F238E27FC236}">
                <a16:creationId xmlns:a16="http://schemas.microsoft.com/office/drawing/2014/main" id="{17BBA8F9-AA86-5543-D48F-9F8F328ABCCE}"/>
              </a:ext>
            </a:extLst>
          </p:cNvPr>
          <p:cNvSpPr txBox="1"/>
          <p:nvPr/>
        </p:nvSpPr>
        <p:spPr>
          <a:xfrm>
            <a:off x="3309029" y="1910591"/>
            <a:ext cx="1274400" cy="369302"/>
          </a:xfrm>
          <a:prstGeom prst="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9525" cap="flat" cmpd="sng">
            <a:solidFill>
              <a:schemeClr val="accent6"/>
            </a:solidFill>
            <a:prstDash val="solid"/>
            <a:round/>
            <a:headEnd type="none" w="sm" len="sm"/>
            <a:tailEnd type="none" w="sm" len="sm"/>
          </a:ln>
        </p:spPr>
        <p:txBody>
          <a:bodyPr spcFirstLastPara="1" wrap="square" lIns="91425" tIns="91425" rIns="91425" bIns="91425" anchor="t" anchorCtr="0">
            <a:spAutoFit/>
          </a:bodyPr>
          <a:lstStyle/>
          <a:p>
            <a:pPr algn="ctr"/>
            <a:r>
              <a:rPr lang="en-GB" sz="1200" dirty="0"/>
              <a:t>Kafka</a:t>
            </a:r>
            <a:endParaRPr lang="en" sz="1200" dirty="0"/>
          </a:p>
        </p:txBody>
      </p:sp>
      <p:sp>
        <p:nvSpPr>
          <p:cNvPr id="6" name="Google Shape;118;p26">
            <a:extLst>
              <a:ext uri="{FF2B5EF4-FFF2-40B4-BE49-F238E27FC236}">
                <a16:creationId xmlns:a16="http://schemas.microsoft.com/office/drawing/2014/main" id="{ADC26ABD-9D3D-4A00-D21F-A0C0DB1ABBC5}"/>
              </a:ext>
            </a:extLst>
          </p:cNvPr>
          <p:cNvSpPr txBox="1"/>
          <p:nvPr/>
        </p:nvSpPr>
        <p:spPr>
          <a:xfrm>
            <a:off x="3309029" y="2515836"/>
            <a:ext cx="1274400" cy="36930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solidFill>
              <a:schemeClr val="accent6"/>
            </a:solidFill>
            <a:prstDash val="solid"/>
            <a:round/>
            <a:headEnd type="none" w="sm" len="sm"/>
            <a:tailEnd type="none" w="sm" len="sm"/>
          </a:ln>
        </p:spPr>
        <p:txBody>
          <a:bodyPr spcFirstLastPara="1" wrap="square" lIns="91425" tIns="91425" rIns="91425" bIns="91425" anchor="t" anchorCtr="0">
            <a:spAutoFit/>
          </a:bodyPr>
          <a:lstStyle/>
          <a:p>
            <a:pPr algn="ctr"/>
            <a:r>
              <a:rPr lang="en-GB" sz="1200" dirty="0"/>
              <a:t>RabbitMQ</a:t>
            </a:r>
            <a:endParaRPr lang="en" sz="1200" dirty="0"/>
          </a:p>
        </p:txBody>
      </p:sp>
      <p:sp>
        <p:nvSpPr>
          <p:cNvPr id="7" name="Google Shape;118;p26">
            <a:extLst>
              <a:ext uri="{FF2B5EF4-FFF2-40B4-BE49-F238E27FC236}">
                <a16:creationId xmlns:a16="http://schemas.microsoft.com/office/drawing/2014/main" id="{691CE49D-68C4-E2F2-8500-80D2EDA6D7A2}"/>
              </a:ext>
            </a:extLst>
          </p:cNvPr>
          <p:cNvSpPr txBox="1"/>
          <p:nvPr/>
        </p:nvSpPr>
        <p:spPr>
          <a:xfrm>
            <a:off x="3309029" y="3209600"/>
            <a:ext cx="1274400" cy="36930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solidFill>
              <a:schemeClr val="accent6"/>
            </a:solidFill>
            <a:prstDash val="solid"/>
            <a:round/>
            <a:headEnd type="none" w="sm" len="sm"/>
            <a:tailEnd type="none" w="sm" len="sm"/>
          </a:ln>
        </p:spPr>
        <p:txBody>
          <a:bodyPr spcFirstLastPara="1" wrap="square" lIns="91425" tIns="91425" rIns="91425" bIns="91425" anchor="t" anchorCtr="0">
            <a:spAutoFit/>
          </a:bodyPr>
          <a:lstStyle/>
          <a:p>
            <a:pPr algn="ctr"/>
            <a:r>
              <a:rPr lang="en-GB" sz="1200" dirty="0"/>
              <a:t>ActiveMQ</a:t>
            </a:r>
            <a:endParaRPr lang="en" sz="1200" dirty="0"/>
          </a:p>
        </p:txBody>
      </p:sp>
      <p:sp>
        <p:nvSpPr>
          <p:cNvPr id="9" name="Google Shape;106;p26">
            <a:extLst>
              <a:ext uri="{FF2B5EF4-FFF2-40B4-BE49-F238E27FC236}">
                <a16:creationId xmlns:a16="http://schemas.microsoft.com/office/drawing/2014/main" id="{335E366E-5325-BC6D-B43A-D8CADC75AC47}"/>
              </a:ext>
            </a:extLst>
          </p:cNvPr>
          <p:cNvSpPr txBox="1"/>
          <p:nvPr/>
        </p:nvSpPr>
        <p:spPr>
          <a:xfrm>
            <a:off x="5773245" y="1492371"/>
            <a:ext cx="621655" cy="265500"/>
          </a:xfrm>
          <a:prstGeom prst="rect">
            <a:avLst/>
          </a:prstGeom>
          <a:noFill/>
          <a:ln>
            <a:noFill/>
          </a:ln>
        </p:spPr>
        <p:txBody>
          <a:bodyPr spcFirstLastPara="1" wrap="square" lIns="0" tIns="0" rIns="91425" bIns="0" anchor="t" anchorCtr="0">
            <a:noAutofit/>
          </a:bodyPr>
          <a:lstStyle/>
          <a:p>
            <a:r>
              <a:rPr lang="en" sz="1600" dirty="0">
                <a:solidFill>
                  <a:srgbClr val="FF8000"/>
                </a:solidFill>
                <a:latin typeface="Inter Medium"/>
                <a:ea typeface="Inter Medium"/>
                <a:cs typeface="Inter Medium"/>
                <a:sym typeface="Inter Medium"/>
              </a:rPr>
              <a:t>Cloud</a:t>
            </a:r>
            <a:endParaRPr sz="1600" dirty="0">
              <a:solidFill>
                <a:srgbClr val="FF8000"/>
              </a:solidFill>
              <a:latin typeface="Inter Medium"/>
              <a:ea typeface="Inter Medium"/>
              <a:cs typeface="Inter Medium"/>
              <a:sym typeface="Inter Medium"/>
            </a:endParaRPr>
          </a:p>
        </p:txBody>
      </p:sp>
      <p:sp>
        <p:nvSpPr>
          <p:cNvPr id="10" name="Google Shape;118;p26">
            <a:extLst>
              <a:ext uri="{FF2B5EF4-FFF2-40B4-BE49-F238E27FC236}">
                <a16:creationId xmlns:a16="http://schemas.microsoft.com/office/drawing/2014/main" id="{16C5FD7F-2678-5AE2-4674-01A3BB391AAB}"/>
              </a:ext>
            </a:extLst>
          </p:cNvPr>
          <p:cNvSpPr txBox="1"/>
          <p:nvPr/>
        </p:nvSpPr>
        <p:spPr>
          <a:xfrm>
            <a:off x="5342480" y="1910591"/>
            <a:ext cx="1274400" cy="36930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solidFill>
              <a:schemeClr val="accent6"/>
            </a:solidFill>
            <a:prstDash val="solid"/>
            <a:round/>
            <a:headEnd type="none" w="sm" len="sm"/>
            <a:tailEnd type="none" w="sm" len="sm"/>
          </a:ln>
        </p:spPr>
        <p:txBody>
          <a:bodyPr spcFirstLastPara="1" wrap="square" lIns="91425" tIns="91425" rIns="91425" bIns="91425" anchor="t" anchorCtr="0">
            <a:spAutoFit/>
          </a:bodyPr>
          <a:lstStyle/>
          <a:p>
            <a:pPr algn="ctr"/>
            <a:r>
              <a:rPr lang="en-GB" sz="1200" dirty="0"/>
              <a:t>SNS/SQS</a:t>
            </a:r>
            <a:endParaRPr lang="en" sz="1200" dirty="0"/>
          </a:p>
        </p:txBody>
      </p:sp>
      <p:sp>
        <p:nvSpPr>
          <p:cNvPr id="12" name="Google Shape;118;p26">
            <a:extLst>
              <a:ext uri="{FF2B5EF4-FFF2-40B4-BE49-F238E27FC236}">
                <a16:creationId xmlns:a16="http://schemas.microsoft.com/office/drawing/2014/main" id="{9325FE9D-8FA1-FD7C-311D-097D6FE04CDC}"/>
              </a:ext>
            </a:extLst>
          </p:cNvPr>
          <p:cNvSpPr txBox="1"/>
          <p:nvPr/>
        </p:nvSpPr>
        <p:spPr>
          <a:xfrm>
            <a:off x="5342480" y="2524478"/>
            <a:ext cx="1274400" cy="369302"/>
          </a:xfrm>
          <a:prstGeom prst="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9525" cap="flat" cmpd="sng">
            <a:solidFill>
              <a:schemeClr val="accent6"/>
            </a:solidFill>
            <a:prstDash val="solid"/>
            <a:round/>
            <a:headEnd type="none" w="sm" len="sm"/>
            <a:tailEnd type="none" w="sm" len="sm"/>
          </a:ln>
        </p:spPr>
        <p:txBody>
          <a:bodyPr spcFirstLastPara="1" wrap="square" lIns="91425" tIns="91425" rIns="91425" bIns="91425" anchor="t" anchorCtr="0">
            <a:spAutoFit/>
          </a:bodyPr>
          <a:lstStyle/>
          <a:p>
            <a:pPr algn="ctr"/>
            <a:r>
              <a:rPr lang="en-GB" sz="1200" dirty="0"/>
              <a:t>Kinesis</a:t>
            </a:r>
            <a:endParaRPr lang="en" sz="1200" dirty="0"/>
          </a:p>
        </p:txBody>
      </p:sp>
      <p:sp>
        <p:nvSpPr>
          <p:cNvPr id="13" name="Google Shape;118;p26">
            <a:extLst>
              <a:ext uri="{FF2B5EF4-FFF2-40B4-BE49-F238E27FC236}">
                <a16:creationId xmlns:a16="http://schemas.microsoft.com/office/drawing/2014/main" id="{352EFB84-37B4-A890-B7D9-FD3925904A8F}"/>
              </a:ext>
            </a:extLst>
          </p:cNvPr>
          <p:cNvSpPr txBox="1"/>
          <p:nvPr/>
        </p:nvSpPr>
        <p:spPr>
          <a:xfrm>
            <a:off x="5342480" y="3218242"/>
            <a:ext cx="1274400" cy="553968"/>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solidFill>
              <a:schemeClr val="accent6"/>
            </a:solidFill>
            <a:prstDash val="solid"/>
            <a:round/>
            <a:headEnd type="none" w="sm" len="sm"/>
            <a:tailEnd type="none" w="sm" len="sm"/>
          </a:ln>
        </p:spPr>
        <p:txBody>
          <a:bodyPr spcFirstLastPara="1" wrap="square" lIns="91425" tIns="91425" rIns="91425" bIns="91425" anchor="t" anchorCtr="0">
            <a:spAutoFit/>
          </a:bodyPr>
          <a:lstStyle/>
          <a:p>
            <a:pPr algn="ctr"/>
            <a:r>
              <a:rPr lang="en-GB" sz="1200" dirty="0"/>
              <a:t>Azure Service Bus</a:t>
            </a:r>
            <a:endParaRPr lang="en" sz="1200" dirty="0"/>
          </a:p>
        </p:txBody>
      </p:sp>
      <p:sp>
        <p:nvSpPr>
          <p:cNvPr id="15" name="Google Shape;118;p26">
            <a:extLst>
              <a:ext uri="{FF2B5EF4-FFF2-40B4-BE49-F238E27FC236}">
                <a16:creationId xmlns:a16="http://schemas.microsoft.com/office/drawing/2014/main" id="{AB52E89B-37C5-6989-E18B-1207D7B58AB3}"/>
              </a:ext>
            </a:extLst>
          </p:cNvPr>
          <p:cNvSpPr txBox="1"/>
          <p:nvPr/>
        </p:nvSpPr>
        <p:spPr>
          <a:xfrm>
            <a:off x="5342480" y="4096672"/>
            <a:ext cx="1274400" cy="369302"/>
          </a:xfrm>
          <a:prstGeom prst="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9525" cap="flat" cmpd="sng">
            <a:solidFill>
              <a:schemeClr val="accent6"/>
            </a:solidFill>
            <a:prstDash val="solid"/>
            <a:round/>
            <a:headEnd type="none" w="sm" len="sm"/>
            <a:tailEnd type="none" w="sm" len="sm"/>
          </a:ln>
        </p:spPr>
        <p:txBody>
          <a:bodyPr spcFirstLastPara="1" wrap="square" lIns="91425" tIns="91425" rIns="91425" bIns="91425" anchor="t" anchorCtr="0">
            <a:spAutoFit/>
          </a:bodyPr>
          <a:lstStyle/>
          <a:p>
            <a:pPr algn="ctr"/>
            <a:r>
              <a:rPr lang="en-GB" sz="1200" dirty="0"/>
              <a:t>Azure Event Hubs</a:t>
            </a:r>
            <a:endParaRPr lang="en" sz="1200" dirty="0"/>
          </a:p>
        </p:txBody>
      </p:sp>
      <p:sp>
        <p:nvSpPr>
          <p:cNvPr id="16" name="Google Shape;118;p26">
            <a:extLst>
              <a:ext uri="{FF2B5EF4-FFF2-40B4-BE49-F238E27FC236}">
                <a16:creationId xmlns:a16="http://schemas.microsoft.com/office/drawing/2014/main" id="{84C2F47E-AA0C-81CE-B8FF-C6596E762BB1}"/>
              </a:ext>
            </a:extLst>
          </p:cNvPr>
          <p:cNvSpPr txBox="1"/>
          <p:nvPr/>
        </p:nvSpPr>
        <p:spPr>
          <a:xfrm>
            <a:off x="5333594" y="4790436"/>
            <a:ext cx="1274400" cy="36930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solidFill>
              <a:schemeClr val="accent6"/>
            </a:solidFill>
            <a:prstDash val="solid"/>
            <a:round/>
            <a:headEnd type="none" w="sm" len="sm"/>
            <a:tailEnd type="none" w="sm" len="sm"/>
          </a:ln>
        </p:spPr>
        <p:txBody>
          <a:bodyPr spcFirstLastPara="1" wrap="square" lIns="91425" tIns="91425" rIns="91425" bIns="91425" anchor="t" anchorCtr="0">
            <a:spAutoFit/>
          </a:bodyPr>
          <a:lstStyle/>
          <a:p>
            <a:pPr algn="ctr"/>
            <a:r>
              <a:rPr lang="en-GB" sz="1200" dirty="0"/>
              <a:t>Google Pub/Sub</a:t>
            </a:r>
            <a:endParaRPr lang="en" sz="1200" dirty="0"/>
          </a:p>
        </p:txBody>
      </p:sp>
      <p:sp>
        <p:nvSpPr>
          <p:cNvPr id="17" name="Google Shape;118;p26">
            <a:extLst>
              <a:ext uri="{FF2B5EF4-FFF2-40B4-BE49-F238E27FC236}">
                <a16:creationId xmlns:a16="http://schemas.microsoft.com/office/drawing/2014/main" id="{00DC5C1F-9C5E-14C4-CAE4-1CD63DC0752E}"/>
              </a:ext>
            </a:extLst>
          </p:cNvPr>
          <p:cNvSpPr txBox="1"/>
          <p:nvPr/>
        </p:nvSpPr>
        <p:spPr>
          <a:xfrm>
            <a:off x="1554252" y="1910591"/>
            <a:ext cx="1274400" cy="369302"/>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ln w="9525" cap="flat" cmpd="sng">
            <a:solidFill>
              <a:schemeClr val="accent6"/>
            </a:solidFill>
            <a:prstDash val="solid"/>
            <a:round/>
            <a:headEnd type="none" w="sm" len="sm"/>
            <a:tailEnd type="none" w="sm" len="sm"/>
          </a:ln>
        </p:spPr>
        <p:txBody>
          <a:bodyPr spcFirstLastPara="1" wrap="square" lIns="91425" tIns="91425" rIns="91425" bIns="91425" anchor="t" anchorCtr="0">
            <a:spAutoFit/>
          </a:bodyPr>
          <a:lstStyle/>
          <a:p>
            <a:pPr algn="ctr"/>
            <a:r>
              <a:rPr lang="en-GB" sz="1200" dirty="0"/>
              <a:t>Queue</a:t>
            </a:r>
            <a:endParaRPr lang="en" sz="1200" dirty="0"/>
          </a:p>
        </p:txBody>
      </p:sp>
      <p:sp>
        <p:nvSpPr>
          <p:cNvPr id="18" name="Google Shape;118;p26">
            <a:extLst>
              <a:ext uri="{FF2B5EF4-FFF2-40B4-BE49-F238E27FC236}">
                <a16:creationId xmlns:a16="http://schemas.microsoft.com/office/drawing/2014/main" id="{62E1A19E-A585-96BA-C907-54E5FA63C6BB}"/>
              </a:ext>
            </a:extLst>
          </p:cNvPr>
          <p:cNvSpPr txBox="1"/>
          <p:nvPr/>
        </p:nvSpPr>
        <p:spPr>
          <a:xfrm>
            <a:off x="1554252" y="2515836"/>
            <a:ext cx="1274400" cy="369302"/>
          </a:xfrm>
          <a:prstGeom prst="rect">
            <a:avLst/>
          </a:prstGeom>
          <a:gradFill flip="none" rotWithShape="1">
            <a:gsLst>
              <a:gs pos="0">
                <a:schemeClr val="accent6">
                  <a:lumMod val="5000"/>
                  <a:lumOff val="95000"/>
                </a:schemeClr>
              </a:gs>
              <a:gs pos="74000">
                <a:schemeClr val="accent6">
                  <a:lumMod val="45000"/>
                  <a:lumOff val="55000"/>
                </a:schemeClr>
              </a:gs>
              <a:gs pos="83000">
                <a:schemeClr val="accent6">
                  <a:lumMod val="45000"/>
                  <a:lumOff val="55000"/>
                </a:schemeClr>
              </a:gs>
              <a:gs pos="100000">
                <a:schemeClr val="accent6">
                  <a:lumMod val="30000"/>
                  <a:lumOff val="70000"/>
                </a:schemeClr>
              </a:gs>
            </a:gsLst>
            <a:lin ang="5400000" scaled="1"/>
            <a:tileRect/>
          </a:gradFill>
          <a:ln w="9525" cap="flat" cmpd="sng">
            <a:solidFill>
              <a:schemeClr val="accent6"/>
            </a:solidFill>
            <a:prstDash val="solid"/>
            <a:round/>
            <a:headEnd type="none" w="sm" len="sm"/>
            <a:tailEnd type="none" w="sm" len="sm"/>
          </a:ln>
        </p:spPr>
        <p:txBody>
          <a:bodyPr spcFirstLastPara="1" wrap="square" lIns="91425" tIns="91425" rIns="91425" bIns="91425" anchor="t" anchorCtr="0">
            <a:spAutoFit/>
          </a:bodyPr>
          <a:lstStyle/>
          <a:p>
            <a:pPr algn="ctr"/>
            <a:r>
              <a:rPr lang="en-GB" sz="1200" dirty="0"/>
              <a:t>Stream</a:t>
            </a:r>
            <a:endParaRPr lang="en" sz="1200" dirty="0"/>
          </a:p>
        </p:txBody>
      </p:sp>
      <p:sp>
        <p:nvSpPr>
          <p:cNvPr id="19" name="Google Shape;118;p26">
            <a:extLst>
              <a:ext uri="{FF2B5EF4-FFF2-40B4-BE49-F238E27FC236}">
                <a16:creationId xmlns:a16="http://schemas.microsoft.com/office/drawing/2014/main" id="{8A0A4F69-9DD6-36A5-5BBF-05450683FBE5}"/>
              </a:ext>
            </a:extLst>
          </p:cNvPr>
          <p:cNvSpPr txBox="1"/>
          <p:nvPr/>
        </p:nvSpPr>
        <p:spPr>
          <a:xfrm>
            <a:off x="1554252" y="3163880"/>
            <a:ext cx="1274400" cy="369302"/>
          </a:xfrm>
          <a:prstGeom prst="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w="9525" cap="flat" cmpd="sng">
            <a:solidFill>
              <a:schemeClr val="accent6"/>
            </a:solidFill>
            <a:prstDash val="solid"/>
            <a:round/>
            <a:headEnd type="none" w="sm" len="sm"/>
            <a:tailEnd type="none" w="sm" len="sm"/>
          </a:ln>
        </p:spPr>
        <p:txBody>
          <a:bodyPr spcFirstLastPara="1" wrap="square" lIns="91425" tIns="91425" rIns="91425" bIns="91425" anchor="t" anchorCtr="0">
            <a:spAutoFit/>
          </a:bodyPr>
          <a:lstStyle/>
          <a:p>
            <a:pPr algn="ctr"/>
            <a:r>
              <a:rPr lang="en-GB" sz="1200" dirty="0"/>
              <a:t>Both</a:t>
            </a:r>
            <a:endParaRPr lang="en" sz="1200" dirty="0"/>
          </a:p>
        </p:txBody>
      </p:sp>
      <p:sp>
        <p:nvSpPr>
          <p:cNvPr id="20" name="Google Shape;106;p26">
            <a:extLst>
              <a:ext uri="{FF2B5EF4-FFF2-40B4-BE49-F238E27FC236}">
                <a16:creationId xmlns:a16="http://schemas.microsoft.com/office/drawing/2014/main" id="{1F2020A0-4E95-3FD8-B7B7-BD15234EF527}"/>
              </a:ext>
            </a:extLst>
          </p:cNvPr>
          <p:cNvSpPr txBox="1"/>
          <p:nvPr/>
        </p:nvSpPr>
        <p:spPr>
          <a:xfrm>
            <a:off x="7523847" y="1492371"/>
            <a:ext cx="1065615" cy="265500"/>
          </a:xfrm>
          <a:prstGeom prst="rect">
            <a:avLst/>
          </a:prstGeom>
          <a:noFill/>
          <a:ln>
            <a:noFill/>
          </a:ln>
        </p:spPr>
        <p:txBody>
          <a:bodyPr spcFirstLastPara="1" wrap="square" lIns="0" tIns="0" rIns="91425" bIns="0" anchor="t" anchorCtr="0">
            <a:noAutofit/>
          </a:bodyPr>
          <a:lstStyle/>
          <a:p>
            <a:r>
              <a:rPr lang="en" sz="1600" dirty="0">
                <a:solidFill>
                  <a:srgbClr val="FF8000"/>
                </a:solidFill>
                <a:latin typeface="Inter Medium"/>
                <a:ea typeface="Inter Medium"/>
                <a:cs typeface="Inter Medium"/>
                <a:sym typeface="Inter Medium"/>
              </a:rPr>
              <a:t>Containers</a:t>
            </a:r>
            <a:endParaRPr sz="1600" dirty="0">
              <a:solidFill>
                <a:srgbClr val="FF8000"/>
              </a:solidFill>
              <a:latin typeface="Inter Medium"/>
              <a:ea typeface="Inter Medium"/>
              <a:cs typeface="Inter Medium"/>
              <a:sym typeface="Inter Medium"/>
            </a:endParaRPr>
          </a:p>
        </p:txBody>
      </p:sp>
      <p:sp>
        <p:nvSpPr>
          <p:cNvPr id="21" name="Google Shape;118;p26">
            <a:extLst>
              <a:ext uri="{FF2B5EF4-FFF2-40B4-BE49-F238E27FC236}">
                <a16:creationId xmlns:a16="http://schemas.microsoft.com/office/drawing/2014/main" id="{F4CB6BE6-1126-2AAF-4F02-2985C39C87F8}"/>
              </a:ext>
            </a:extLst>
          </p:cNvPr>
          <p:cNvSpPr txBox="1"/>
          <p:nvPr/>
        </p:nvSpPr>
        <p:spPr>
          <a:xfrm>
            <a:off x="7093081" y="1910591"/>
            <a:ext cx="2184523" cy="369302"/>
          </a:xfrm>
          <a:prstGeom prst="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w="9525" cap="flat" cmpd="sng">
            <a:solidFill>
              <a:schemeClr val="accent6"/>
            </a:solidFill>
            <a:prstDash val="solid"/>
            <a:round/>
            <a:headEnd type="none" w="sm" len="sm"/>
            <a:tailEnd type="none" w="sm" len="sm"/>
          </a:ln>
        </p:spPr>
        <p:txBody>
          <a:bodyPr spcFirstLastPara="1" wrap="square" lIns="91425" tIns="91425" rIns="91425" bIns="91425" anchor="t" anchorCtr="0">
            <a:spAutoFit/>
          </a:bodyPr>
          <a:lstStyle/>
          <a:p>
            <a:pPr algn="ctr"/>
            <a:r>
              <a:rPr lang="en-GB" sz="1200" dirty="0"/>
              <a:t>NATS</a:t>
            </a:r>
            <a:endParaRPr lang="en" sz="1200" dirty="0"/>
          </a:p>
        </p:txBody>
      </p:sp>
      <p:sp>
        <p:nvSpPr>
          <p:cNvPr id="22" name="Google Shape;118;p26">
            <a:extLst>
              <a:ext uri="{FF2B5EF4-FFF2-40B4-BE49-F238E27FC236}">
                <a16:creationId xmlns:a16="http://schemas.microsoft.com/office/drawing/2014/main" id="{42D52740-DD6F-C1AB-C8B1-045142FAF1C5}"/>
              </a:ext>
            </a:extLst>
          </p:cNvPr>
          <p:cNvSpPr txBox="1"/>
          <p:nvPr/>
        </p:nvSpPr>
        <p:spPr>
          <a:xfrm>
            <a:off x="7093080" y="2524478"/>
            <a:ext cx="2184523" cy="369302"/>
          </a:xfrm>
          <a:prstGeom prst="rect">
            <a:avLst/>
          </a:prstGeom>
          <a:gradFill flip="none" rotWithShape="1">
            <a:gsLst>
              <a:gs pos="0">
                <a:schemeClr val="accent4">
                  <a:lumMod val="5000"/>
                  <a:lumOff val="9500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ln w="9525" cap="flat" cmpd="sng">
            <a:solidFill>
              <a:schemeClr val="accent6"/>
            </a:solidFill>
            <a:prstDash val="solid"/>
            <a:round/>
            <a:headEnd type="none" w="sm" len="sm"/>
            <a:tailEnd type="none" w="sm" len="sm"/>
          </a:ln>
        </p:spPr>
        <p:txBody>
          <a:bodyPr spcFirstLastPara="1" wrap="square" lIns="91425" tIns="91425" rIns="91425" bIns="91425" anchor="t" anchorCtr="0">
            <a:spAutoFit/>
          </a:bodyPr>
          <a:lstStyle/>
          <a:p>
            <a:pPr algn="ctr"/>
            <a:r>
              <a:rPr lang="en-GB" sz="1200" dirty="0"/>
              <a:t>Pulsar</a:t>
            </a:r>
            <a:endParaRPr lang="en" sz="1200" dirty="0"/>
          </a:p>
        </p:txBody>
      </p:sp>
    </p:spTree>
    <p:extLst>
      <p:ext uri="{BB962C8B-B14F-4D97-AF65-F5344CB8AC3E}">
        <p14:creationId xmlns:p14="http://schemas.microsoft.com/office/powerpoint/2010/main" val="39295027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9"/>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2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10" grpId="0" animBg="1"/>
      <p:bldP spid="12" grpId="0" animBg="1"/>
      <p:bldP spid="13" grpId="0" animBg="1"/>
      <p:bldP spid="15" grpId="0" animBg="1"/>
      <p:bldP spid="16" grpId="0" animBg="1"/>
      <p:bldP spid="17" grpId="0" animBg="1"/>
      <p:bldP spid="18" grpId="0" animBg="1"/>
      <p:bldP spid="19" grpId="0" animBg="1"/>
      <p:bldP spid="21" grpId="0" animBg="1"/>
      <p:bldP spid="22"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Progress</a:t>
            </a:r>
          </a:p>
        </p:txBody>
      </p:sp>
      <p:sp>
        <p:nvSpPr>
          <p:cNvPr id="3" name="Content Placeholder 2"/>
          <p:cNvSpPr>
            <a:spLocks noGrp="1"/>
          </p:cNvSpPr>
          <p:nvPr>
            <p:ph idx="1"/>
          </p:nvPr>
        </p:nvSpPr>
        <p:spPr/>
        <p:txBody>
          <a:bodyPr>
            <a:normAutofit/>
          </a:bodyPr>
          <a:lstStyle/>
          <a:p>
            <a:r>
              <a:rPr lang="en-US" sz="2400" dirty="0">
                <a:solidFill>
                  <a:schemeClr val="tx1">
                    <a:lumMod val="50000"/>
                    <a:lumOff val="50000"/>
                  </a:schemeClr>
                </a:solidFill>
              </a:rPr>
              <a:t>Introduction: On Being Polyglot</a:t>
            </a:r>
          </a:p>
          <a:p>
            <a:r>
              <a:rPr lang="en-US" sz="2400" dirty="0">
                <a:solidFill>
                  <a:schemeClr val="tx1">
                    <a:lumMod val="50000"/>
                    <a:lumOff val="50000"/>
                  </a:schemeClr>
                </a:solidFill>
              </a:rPr>
              <a:t>Protocols: Queues vs Streams</a:t>
            </a:r>
          </a:p>
          <a:p>
            <a:r>
              <a:rPr lang="en-US" sz="2400" dirty="0">
                <a:solidFill>
                  <a:schemeClr val="tx1">
                    <a:lumMod val="50000"/>
                    <a:lumOff val="50000"/>
                  </a:schemeClr>
                </a:solidFill>
              </a:rPr>
              <a:t>Functionality: A Language is a Map of the World</a:t>
            </a:r>
          </a:p>
          <a:p>
            <a:r>
              <a:rPr lang="en-US" sz="2400" dirty="0">
                <a:solidFill>
                  <a:schemeClr val="tx1">
                    <a:lumMod val="50000"/>
                    <a:lumOff val="50000"/>
                  </a:schemeClr>
                </a:solidFill>
              </a:rPr>
              <a:t>Ecosystem: Beyond Routing</a:t>
            </a:r>
          </a:p>
          <a:p>
            <a:r>
              <a:rPr lang="en-US" sz="2400" dirty="0">
                <a:solidFill>
                  <a:schemeClr val="tx1">
                    <a:lumMod val="50000"/>
                    <a:lumOff val="50000"/>
                  </a:schemeClr>
                </a:solidFill>
              </a:rPr>
              <a:t>Environment: What is Available?</a:t>
            </a:r>
          </a:p>
          <a:p>
            <a:r>
              <a:rPr lang="en-US" sz="2400" dirty="0">
                <a:solidFill>
                  <a:schemeClr val="accent6"/>
                </a:solidFill>
              </a:rPr>
              <a:t>Choice: Making Decisions</a:t>
            </a:r>
          </a:p>
        </p:txBody>
      </p:sp>
      <p:sp>
        <p:nvSpPr>
          <p:cNvPr id="4" name="Slide Number Placeholder 3"/>
          <p:cNvSpPr>
            <a:spLocks noGrp="1"/>
          </p:cNvSpPr>
          <p:nvPr>
            <p:ph type="sldNum" sz="quarter" idx="12"/>
          </p:nvPr>
        </p:nvSpPr>
        <p:spPr/>
        <p:txBody>
          <a:bodyPr/>
          <a:lstStyle/>
          <a:p>
            <a:fld id="{867D4A06-35AE-BD4A-84A9-613A26F3D41D}" type="slidenum">
              <a:rPr lang="en-US" smtClean="0"/>
              <a:pPr/>
              <a:t>43</a:t>
            </a:fld>
            <a:endParaRPr lang="en-US"/>
          </a:p>
        </p:txBody>
      </p:sp>
      <p:sp>
        <p:nvSpPr>
          <p:cNvPr id="5" name="TextBox 4">
            <a:extLst>
              <a:ext uri="{FF2B5EF4-FFF2-40B4-BE49-F238E27FC236}">
                <a16:creationId xmlns:a16="http://schemas.microsoft.com/office/drawing/2014/main" id="{DCE5512D-7258-5DEE-CF92-594F875A222D}"/>
              </a:ext>
            </a:extLst>
          </p:cNvPr>
          <p:cNvSpPr txBox="1"/>
          <p:nvPr/>
        </p:nvSpPr>
        <p:spPr>
          <a:xfrm>
            <a:off x="10990613" y="498764"/>
            <a:ext cx="631198" cy="369332"/>
          </a:xfrm>
          <a:prstGeom prst="rect">
            <a:avLst/>
          </a:prstGeom>
          <a:noFill/>
        </p:spPr>
        <p:txBody>
          <a:bodyPr wrap="none" rtlCol="0">
            <a:spAutoFit/>
          </a:bodyPr>
          <a:lstStyle/>
          <a:p>
            <a:r>
              <a:rPr lang="en-US" dirty="0"/>
              <a:t>T: 40</a:t>
            </a:r>
          </a:p>
        </p:txBody>
      </p:sp>
    </p:spTree>
    <p:extLst>
      <p:ext uri="{BB962C8B-B14F-4D97-AF65-F5344CB8AC3E}">
        <p14:creationId xmlns:p14="http://schemas.microsoft.com/office/powerpoint/2010/main" val="3638254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Progress</a:t>
            </a:r>
          </a:p>
        </p:txBody>
      </p:sp>
      <p:sp>
        <p:nvSpPr>
          <p:cNvPr id="3" name="Content Placeholder 2"/>
          <p:cNvSpPr>
            <a:spLocks noGrp="1"/>
          </p:cNvSpPr>
          <p:nvPr>
            <p:ph idx="1"/>
          </p:nvPr>
        </p:nvSpPr>
        <p:spPr/>
        <p:txBody>
          <a:bodyPr>
            <a:normAutofit/>
          </a:bodyPr>
          <a:lstStyle/>
          <a:p>
            <a:r>
              <a:rPr lang="en-US" sz="2400" dirty="0">
                <a:solidFill>
                  <a:schemeClr val="accent6"/>
                </a:solidFill>
              </a:rPr>
              <a:t>Introduction: On Being Polyglot</a:t>
            </a:r>
          </a:p>
          <a:p>
            <a:r>
              <a:rPr lang="en-US" sz="2400" dirty="0"/>
              <a:t>Protocols: Queues vs Streams</a:t>
            </a:r>
          </a:p>
          <a:p>
            <a:r>
              <a:rPr lang="en-US" sz="2400" dirty="0"/>
              <a:t>Functionality: A Language is a Map of the World</a:t>
            </a:r>
          </a:p>
          <a:p>
            <a:r>
              <a:rPr lang="en-US" sz="2400" dirty="0"/>
              <a:t>Ecosystem: Beyond Routing</a:t>
            </a:r>
          </a:p>
          <a:p>
            <a:r>
              <a:rPr lang="en-US" sz="2400" dirty="0"/>
              <a:t>Environment: What is Available?</a:t>
            </a:r>
          </a:p>
          <a:p>
            <a:r>
              <a:rPr lang="en-US" sz="2400" dirty="0"/>
              <a:t>Choice: Making Decisions</a:t>
            </a:r>
          </a:p>
        </p:txBody>
      </p:sp>
      <p:sp>
        <p:nvSpPr>
          <p:cNvPr id="4" name="Slide Number Placeholder 3"/>
          <p:cNvSpPr>
            <a:spLocks noGrp="1"/>
          </p:cNvSpPr>
          <p:nvPr>
            <p:ph type="sldNum" sz="quarter" idx="12"/>
          </p:nvPr>
        </p:nvSpPr>
        <p:spPr/>
        <p:txBody>
          <a:bodyPr/>
          <a:lstStyle/>
          <a:p>
            <a:fld id="{867D4A06-35AE-BD4A-84A9-613A26F3D41D}" type="slidenum">
              <a:rPr lang="en-US" smtClean="0"/>
              <a:pPr/>
              <a:t>5</a:t>
            </a:fld>
            <a:endParaRPr lang="en-US"/>
          </a:p>
        </p:txBody>
      </p:sp>
      <p:sp>
        <p:nvSpPr>
          <p:cNvPr id="5" name="TextBox 4">
            <a:extLst>
              <a:ext uri="{FF2B5EF4-FFF2-40B4-BE49-F238E27FC236}">
                <a16:creationId xmlns:a16="http://schemas.microsoft.com/office/drawing/2014/main" id="{C0E785EA-8619-1A76-E2C8-0058A235FDA4}"/>
              </a:ext>
            </a:extLst>
          </p:cNvPr>
          <p:cNvSpPr txBox="1"/>
          <p:nvPr/>
        </p:nvSpPr>
        <p:spPr>
          <a:xfrm>
            <a:off x="10990613" y="498764"/>
            <a:ext cx="514180" cy="369332"/>
          </a:xfrm>
          <a:prstGeom prst="rect">
            <a:avLst/>
          </a:prstGeom>
          <a:noFill/>
        </p:spPr>
        <p:txBody>
          <a:bodyPr wrap="none" rtlCol="0">
            <a:spAutoFit/>
          </a:bodyPr>
          <a:lstStyle/>
          <a:p>
            <a:r>
              <a:rPr lang="en-US" dirty="0"/>
              <a:t>T: 3</a:t>
            </a:r>
          </a:p>
        </p:txBody>
      </p:sp>
    </p:spTree>
    <p:extLst>
      <p:ext uri="{BB962C8B-B14F-4D97-AF65-F5344CB8AC3E}">
        <p14:creationId xmlns:p14="http://schemas.microsoft.com/office/powerpoint/2010/main" val="269669613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F533D2-16D3-E640-CC49-31F32D2C2601}"/>
              </a:ext>
            </a:extLst>
          </p:cNvPr>
          <p:cNvSpPr txBox="1"/>
          <p:nvPr/>
        </p:nvSpPr>
        <p:spPr>
          <a:xfrm>
            <a:off x="1111888" y="2397432"/>
            <a:ext cx="3050088" cy="1846659"/>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w="12700">
            <a:solidFill>
              <a:schemeClr val="tx1"/>
            </a:solidFill>
          </a:ln>
        </p:spPr>
        <p:txBody>
          <a:bodyPr wrap="square" rtlCol="0">
            <a:spAutoFit/>
          </a:bodyPr>
          <a:lstStyle/>
          <a:p>
            <a:r>
              <a:rPr lang="en-US" dirty="0"/>
              <a:t>Polyglot Programming</a:t>
            </a:r>
          </a:p>
          <a:p>
            <a:r>
              <a:rPr lang="en-US" sz="1200" dirty="0"/>
              <a:t>Neal Ford, 2006</a:t>
            </a:r>
          </a:p>
          <a:p>
            <a:endParaRPr lang="en-US" sz="1200" dirty="0"/>
          </a:p>
          <a:p>
            <a:r>
              <a:rPr lang="en-US" sz="1200" dirty="0"/>
              <a:t>“</a:t>
            </a:r>
            <a:r>
              <a:rPr lang="en-GB" sz="1200" dirty="0"/>
              <a:t>I'm beginning to see a time where even the core language (the one that gets translated to byte code) will cease its monoculture… </a:t>
            </a:r>
            <a:r>
              <a:rPr lang="en-US" sz="1200" dirty="0"/>
              <a:t>some languages are a </a:t>
            </a:r>
            <a:r>
              <a:rPr lang="en-US" sz="1200" b="1" dirty="0"/>
              <a:t>better fit, because their properties match, when applied to problems, than others</a:t>
            </a:r>
            <a:r>
              <a:rPr lang="en-US" sz="1200" dirty="0"/>
              <a:t>. “</a:t>
            </a:r>
          </a:p>
        </p:txBody>
      </p:sp>
      <p:sp>
        <p:nvSpPr>
          <p:cNvPr id="5" name="TextBox 4">
            <a:extLst>
              <a:ext uri="{FF2B5EF4-FFF2-40B4-BE49-F238E27FC236}">
                <a16:creationId xmlns:a16="http://schemas.microsoft.com/office/drawing/2014/main" id="{0ACAE191-5C69-8161-BBDF-ABC3E08BF310}"/>
              </a:ext>
            </a:extLst>
          </p:cNvPr>
          <p:cNvSpPr txBox="1"/>
          <p:nvPr/>
        </p:nvSpPr>
        <p:spPr>
          <a:xfrm>
            <a:off x="4433373" y="2397432"/>
            <a:ext cx="3050088" cy="1477328"/>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w="12700">
            <a:solidFill>
              <a:schemeClr val="tx1"/>
            </a:solidFill>
          </a:ln>
        </p:spPr>
        <p:txBody>
          <a:bodyPr wrap="square" rtlCol="0">
            <a:spAutoFit/>
          </a:bodyPr>
          <a:lstStyle/>
          <a:p>
            <a:r>
              <a:rPr lang="en-US" dirty="0"/>
              <a:t>Polyglot Persistence</a:t>
            </a:r>
          </a:p>
          <a:p>
            <a:r>
              <a:rPr lang="en-US" sz="1200" dirty="0"/>
              <a:t>Martin Fowler, 2011</a:t>
            </a:r>
          </a:p>
          <a:p>
            <a:r>
              <a:rPr lang="en-US" sz="1200" dirty="0"/>
              <a:t>“</a:t>
            </a:r>
            <a:r>
              <a:rPr lang="en-GB" sz="1200" dirty="0"/>
              <a:t>If you integrate through HTTP it </a:t>
            </a:r>
            <a:r>
              <a:rPr lang="en-GB" sz="1200" i="1" dirty="0"/>
              <a:t>no longer matters how an application stores its own data, which in turn means an application </a:t>
            </a:r>
            <a:r>
              <a:rPr lang="en-GB" sz="1200" b="1" i="1" dirty="0"/>
              <a:t>can choose a data model that makes sense for its own needs</a:t>
            </a:r>
            <a:r>
              <a:rPr lang="en-GB" sz="1200" i="1" dirty="0"/>
              <a:t>.</a:t>
            </a:r>
            <a:r>
              <a:rPr lang="en-GB" sz="1200" dirty="0"/>
              <a:t> </a:t>
            </a:r>
            <a:r>
              <a:rPr lang="en-US" sz="1200" dirty="0"/>
              <a:t>”</a:t>
            </a:r>
          </a:p>
        </p:txBody>
      </p:sp>
      <p:sp>
        <p:nvSpPr>
          <p:cNvPr id="6" name="TextBox 5">
            <a:extLst>
              <a:ext uri="{FF2B5EF4-FFF2-40B4-BE49-F238E27FC236}">
                <a16:creationId xmlns:a16="http://schemas.microsoft.com/office/drawing/2014/main" id="{8160277B-D070-655B-55F4-CD313309DC1F}"/>
              </a:ext>
            </a:extLst>
          </p:cNvPr>
          <p:cNvSpPr txBox="1"/>
          <p:nvPr/>
        </p:nvSpPr>
        <p:spPr>
          <a:xfrm>
            <a:off x="7754858" y="2397432"/>
            <a:ext cx="3050088" cy="1661993"/>
          </a:xfrm>
          <a:prstGeom prst="rect">
            <a:avLst/>
          </a:prstGeom>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ln w="12700">
            <a:solidFill>
              <a:schemeClr val="tx1"/>
            </a:solidFill>
          </a:ln>
        </p:spPr>
        <p:txBody>
          <a:bodyPr wrap="square" rtlCol="0">
            <a:spAutoFit/>
          </a:bodyPr>
          <a:lstStyle/>
          <a:p>
            <a:r>
              <a:rPr lang="en-US" dirty="0"/>
              <a:t>Polyglot Flow</a:t>
            </a:r>
          </a:p>
          <a:p>
            <a:r>
              <a:rPr lang="en-US" sz="1200" dirty="0"/>
              <a:t>“Understanding the properties of the protocols used by middleware reveals that those protocols provide middleware with different trade-offs. </a:t>
            </a:r>
            <a:r>
              <a:rPr lang="en-US" sz="1200" b="1" dirty="0"/>
              <a:t>This means that some middleware is a better fit for some use cases than others.</a:t>
            </a:r>
            <a:r>
              <a:rPr lang="en-US" sz="1200" dirty="0"/>
              <a:t>”</a:t>
            </a:r>
          </a:p>
          <a:p>
            <a:endParaRPr lang="en-US" sz="1200" dirty="0"/>
          </a:p>
        </p:txBody>
      </p:sp>
    </p:spTree>
    <p:extLst>
      <p:ext uri="{BB962C8B-B14F-4D97-AF65-F5344CB8AC3E}">
        <p14:creationId xmlns:p14="http://schemas.microsoft.com/office/powerpoint/2010/main" val="42892082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BF533D2-16D3-E640-CC49-31F32D2C2601}"/>
              </a:ext>
            </a:extLst>
          </p:cNvPr>
          <p:cNvSpPr txBox="1"/>
          <p:nvPr/>
        </p:nvSpPr>
        <p:spPr>
          <a:xfrm>
            <a:off x="1249471" y="2516186"/>
            <a:ext cx="3050088" cy="1292662"/>
          </a:xfrm>
          <a:prstGeom prst="rect">
            <a:avLst/>
          </a:prstGeom>
          <a:gradFill flip="none" rotWithShape="1">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tileRect/>
          </a:gradFill>
          <a:ln w="12700">
            <a:solidFill>
              <a:schemeClr val="tx1"/>
            </a:solidFill>
          </a:ln>
        </p:spPr>
        <p:txBody>
          <a:bodyPr wrap="square" rtlCol="0">
            <a:spAutoFit/>
          </a:bodyPr>
          <a:lstStyle/>
          <a:p>
            <a:r>
              <a:rPr lang="en-US" dirty="0"/>
              <a:t>Polyglot Programming</a:t>
            </a:r>
          </a:p>
          <a:p>
            <a:r>
              <a:rPr lang="en-US" sz="1200" dirty="0"/>
              <a:t>Tim Bray, 2014</a:t>
            </a:r>
          </a:p>
          <a:p>
            <a:endParaRPr lang="en-US" sz="1200" dirty="0"/>
          </a:p>
          <a:p>
            <a:r>
              <a:rPr lang="en-US" sz="1200" dirty="0"/>
              <a:t>“</a:t>
            </a:r>
            <a:r>
              <a:rPr lang="en-GB" sz="1200" dirty="0"/>
              <a:t>There is a </a:t>
            </a:r>
            <a:r>
              <a:rPr lang="en-GB" sz="1200" b="1" dirty="0"/>
              <a:t>re­al cost to this con­tin­u­ous widen­ing of the base of knowl­edge a de­vel­op­er has to have to re­main rel­e­van­t</a:t>
            </a:r>
            <a:r>
              <a:rPr lang="en-GB" sz="1200" dirty="0"/>
              <a:t>.”</a:t>
            </a:r>
            <a:endParaRPr lang="en-US" sz="1200" dirty="0"/>
          </a:p>
        </p:txBody>
      </p:sp>
      <p:sp>
        <p:nvSpPr>
          <p:cNvPr id="5" name="TextBox 4">
            <a:extLst>
              <a:ext uri="{FF2B5EF4-FFF2-40B4-BE49-F238E27FC236}">
                <a16:creationId xmlns:a16="http://schemas.microsoft.com/office/drawing/2014/main" id="{0ACAE191-5C69-8161-BBDF-ABC3E08BF310}"/>
              </a:ext>
            </a:extLst>
          </p:cNvPr>
          <p:cNvSpPr txBox="1"/>
          <p:nvPr/>
        </p:nvSpPr>
        <p:spPr>
          <a:xfrm>
            <a:off x="4570956" y="2516186"/>
            <a:ext cx="3050088" cy="1292662"/>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a:ln w="12700">
            <a:solidFill>
              <a:schemeClr val="tx1"/>
            </a:solidFill>
          </a:ln>
        </p:spPr>
        <p:txBody>
          <a:bodyPr wrap="square" rtlCol="0">
            <a:spAutoFit/>
          </a:bodyPr>
          <a:lstStyle/>
          <a:p>
            <a:r>
              <a:rPr lang="en-US" dirty="0"/>
              <a:t>Polyglot Persistence</a:t>
            </a:r>
          </a:p>
          <a:p>
            <a:r>
              <a:rPr lang="en-US" sz="1200" dirty="0"/>
              <a:t>Martin Fowler, 2011</a:t>
            </a:r>
          </a:p>
          <a:p>
            <a:r>
              <a:rPr lang="en-US" sz="1200" dirty="0"/>
              <a:t>“</a:t>
            </a:r>
            <a:r>
              <a:rPr lang="en-GB" sz="1200" b="1" dirty="0"/>
              <a:t>This will come at a cost in complexity</a:t>
            </a:r>
            <a:r>
              <a:rPr lang="en-GB" sz="1200" dirty="0"/>
              <a:t>… data storage is usually a performance bottleneck, so you have to understand a lot about how the technology works to get decent speed.</a:t>
            </a:r>
            <a:r>
              <a:rPr lang="en-US" sz="1200" dirty="0"/>
              <a:t>”</a:t>
            </a:r>
          </a:p>
        </p:txBody>
      </p:sp>
      <p:sp>
        <p:nvSpPr>
          <p:cNvPr id="6" name="TextBox 5">
            <a:extLst>
              <a:ext uri="{FF2B5EF4-FFF2-40B4-BE49-F238E27FC236}">
                <a16:creationId xmlns:a16="http://schemas.microsoft.com/office/drawing/2014/main" id="{8160277B-D070-655B-55F4-CD313309DC1F}"/>
              </a:ext>
            </a:extLst>
          </p:cNvPr>
          <p:cNvSpPr txBox="1"/>
          <p:nvPr/>
        </p:nvSpPr>
        <p:spPr>
          <a:xfrm>
            <a:off x="7892441" y="2516186"/>
            <a:ext cx="3050088" cy="1107996"/>
          </a:xfrm>
          <a:prstGeom prst="rect">
            <a:avLst/>
          </a:prstGeom>
          <a:gradFill>
            <a:gsLst>
              <a:gs pos="0">
                <a:schemeClr val="accent5">
                  <a:lumMod val="5000"/>
                  <a:lumOff val="95000"/>
                </a:schemeClr>
              </a:gs>
              <a:gs pos="74000">
                <a:schemeClr val="accent5">
                  <a:lumMod val="45000"/>
                  <a:lumOff val="55000"/>
                </a:schemeClr>
              </a:gs>
              <a:gs pos="83000">
                <a:schemeClr val="accent5">
                  <a:lumMod val="45000"/>
                  <a:lumOff val="55000"/>
                </a:schemeClr>
              </a:gs>
              <a:gs pos="100000">
                <a:schemeClr val="accent5">
                  <a:lumMod val="30000"/>
                  <a:lumOff val="70000"/>
                </a:schemeClr>
              </a:gs>
            </a:gsLst>
            <a:lin ang="5400000" scaled="1"/>
          </a:gradFill>
          <a:ln w="12700">
            <a:solidFill>
              <a:schemeClr val="tx1"/>
            </a:solidFill>
          </a:ln>
        </p:spPr>
        <p:txBody>
          <a:bodyPr wrap="square" rtlCol="0">
            <a:spAutoFit/>
          </a:bodyPr>
          <a:lstStyle/>
          <a:p>
            <a:r>
              <a:rPr lang="en-US" dirty="0"/>
              <a:t>Polyglot Flow</a:t>
            </a:r>
          </a:p>
          <a:p>
            <a:r>
              <a:rPr lang="en-US" sz="1200" dirty="0"/>
              <a:t>It’s an </a:t>
            </a:r>
            <a:r>
              <a:rPr lang="en-US" sz="1200" b="1" dirty="0"/>
              <a:t>increase in complexity to use more than one piece of middleware</a:t>
            </a:r>
            <a:r>
              <a:rPr lang="en-US" sz="1200" dirty="0"/>
              <a:t>. It requires more skillsets from developers, operations, the whole chain of engineering. </a:t>
            </a:r>
            <a:endParaRPr lang="en-US" sz="1200" b="1" dirty="0"/>
          </a:p>
        </p:txBody>
      </p:sp>
    </p:spTree>
    <p:extLst>
      <p:ext uri="{BB962C8B-B14F-4D97-AF65-F5344CB8AC3E}">
        <p14:creationId xmlns:p14="http://schemas.microsoft.com/office/powerpoint/2010/main" val="3217224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Progress</a:t>
            </a:r>
          </a:p>
        </p:txBody>
      </p:sp>
      <p:sp>
        <p:nvSpPr>
          <p:cNvPr id="3" name="Content Placeholder 2"/>
          <p:cNvSpPr>
            <a:spLocks noGrp="1"/>
          </p:cNvSpPr>
          <p:nvPr>
            <p:ph idx="1"/>
          </p:nvPr>
        </p:nvSpPr>
        <p:spPr/>
        <p:txBody>
          <a:bodyPr>
            <a:normAutofit/>
          </a:bodyPr>
          <a:lstStyle/>
          <a:p>
            <a:r>
              <a:rPr lang="en-US" sz="2400" dirty="0">
                <a:solidFill>
                  <a:schemeClr val="tx1">
                    <a:lumMod val="50000"/>
                    <a:lumOff val="50000"/>
                  </a:schemeClr>
                </a:solidFill>
              </a:rPr>
              <a:t>Introduction: On Being Polyglot</a:t>
            </a:r>
          </a:p>
          <a:p>
            <a:r>
              <a:rPr lang="en-US" sz="2400" dirty="0">
                <a:solidFill>
                  <a:schemeClr val="accent6"/>
                </a:solidFill>
              </a:rPr>
              <a:t>Protocols: Queues vs Streams</a:t>
            </a:r>
          </a:p>
          <a:p>
            <a:r>
              <a:rPr lang="en-US" sz="2400" dirty="0"/>
              <a:t>Functionality: A Language is a Map of the World</a:t>
            </a:r>
          </a:p>
          <a:p>
            <a:r>
              <a:rPr lang="en-US" sz="2400" dirty="0"/>
              <a:t>Ecosystem: Beyond Routing</a:t>
            </a:r>
          </a:p>
          <a:p>
            <a:r>
              <a:rPr lang="en-US" sz="2400" dirty="0"/>
              <a:t>Environment: What is Available?</a:t>
            </a:r>
          </a:p>
          <a:p>
            <a:r>
              <a:rPr lang="en-US" sz="2400" dirty="0"/>
              <a:t>Choice: Making Decisions</a:t>
            </a:r>
          </a:p>
        </p:txBody>
      </p:sp>
      <p:sp>
        <p:nvSpPr>
          <p:cNvPr id="4" name="Slide Number Placeholder 3"/>
          <p:cNvSpPr>
            <a:spLocks noGrp="1"/>
          </p:cNvSpPr>
          <p:nvPr>
            <p:ph type="sldNum" sz="quarter" idx="12"/>
          </p:nvPr>
        </p:nvSpPr>
        <p:spPr/>
        <p:txBody>
          <a:bodyPr/>
          <a:lstStyle/>
          <a:p>
            <a:fld id="{867D4A06-35AE-BD4A-84A9-613A26F3D41D}" type="slidenum">
              <a:rPr lang="en-US" smtClean="0"/>
              <a:pPr/>
              <a:t>8</a:t>
            </a:fld>
            <a:endParaRPr lang="en-US"/>
          </a:p>
        </p:txBody>
      </p:sp>
      <p:sp>
        <p:nvSpPr>
          <p:cNvPr id="5" name="TextBox 4">
            <a:extLst>
              <a:ext uri="{FF2B5EF4-FFF2-40B4-BE49-F238E27FC236}">
                <a16:creationId xmlns:a16="http://schemas.microsoft.com/office/drawing/2014/main" id="{C1C88817-3859-F25F-B1D1-1E28E0E3A6D6}"/>
              </a:ext>
            </a:extLst>
          </p:cNvPr>
          <p:cNvSpPr txBox="1"/>
          <p:nvPr/>
        </p:nvSpPr>
        <p:spPr>
          <a:xfrm>
            <a:off x="10990613" y="498764"/>
            <a:ext cx="514180" cy="369332"/>
          </a:xfrm>
          <a:prstGeom prst="rect">
            <a:avLst/>
          </a:prstGeom>
          <a:noFill/>
        </p:spPr>
        <p:txBody>
          <a:bodyPr wrap="none" rtlCol="0">
            <a:spAutoFit/>
          </a:bodyPr>
          <a:lstStyle/>
          <a:p>
            <a:r>
              <a:rPr lang="en-US" dirty="0"/>
              <a:t>T: 5</a:t>
            </a:r>
          </a:p>
        </p:txBody>
      </p:sp>
    </p:spTree>
    <p:extLst>
      <p:ext uri="{BB962C8B-B14F-4D97-AF65-F5344CB8AC3E}">
        <p14:creationId xmlns:p14="http://schemas.microsoft.com/office/powerpoint/2010/main" val="107106467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0419D2E-0B25-E35C-726F-38F441B4E230}"/>
              </a:ext>
            </a:extLst>
          </p:cNvPr>
          <p:cNvSpPr txBox="1"/>
          <p:nvPr/>
        </p:nvSpPr>
        <p:spPr>
          <a:xfrm>
            <a:off x="3952460" y="2829339"/>
            <a:ext cx="4880113" cy="646331"/>
          </a:xfrm>
          <a:prstGeom prst="rect">
            <a:avLst/>
          </a:prstGeom>
          <a:noFill/>
        </p:spPr>
        <p:txBody>
          <a:bodyPr wrap="square" rtlCol="0">
            <a:spAutoFit/>
          </a:bodyPr>
          <a:lstStyle/>
          <a:p>
            <a:r>
              <a:rPr lang="en-US" sz="3600" b="1" dirty="0"/>
              <a:t>Messaging and </a:t>
            </a:r>
            <a:r>
              <a:rPr lang="en-US" sz="3600" b="1" dirty="0" err="1"/>
              <a:t>Eventing</a:t>
            </a:r>
            <a:endParaRPr lang="en-US" sz="3600" b="1" dirty="0"/>
          </a:p>
        </p:txBody>
      </p:sp>
    </p:spTree>
    <p:extLst>
      <p:ext uri="{BB962C8B-B14F-4D97-AF65-F5344CB8AC3E}">
        <p14:creationId xmlns:p14="http://schemas.microsoft.com/office/powerpoint/2010/main" val="282379652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1998</TotalTime>
  <Words>2426</Words>
  <Application>Microsoft Macintosh PowerPoint</Application>
  <PresentationFormat>Widescreen</PresentationFormat>
  <Paragraphs>327</Paragraphs>
  <Slides>43</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43</vt:i4>
      </vt:variant>
    </vt:vector>
  </HeadingPairs>
  <TitlesOfParts>
    <vt:vector size="48" baseType="lpstr">
      <vt:lpstr>Arial</vt:lpstr>
      <vt:lpstr>Calibri</vt:lpstr>
      <vt:lpstr>Calibri Light</vt:lpstr>
      <vt:lpstr>Inter Medium</vt:lpstr>
      <vt:lpstr>Office Theme</vt:lpstr>
      <vt:lpstr>Polyglot Flow</vt:lpstr>
      <vt:lpstr>Who are you?</vt:lpstr>
      <vt:lpstr>PowerPoint Presentation</vt:lpstr>
      <vt:lpstr>Agenda</vt:lpstr>
      <vt:lpstr>Progress</vt:lpstr>
      <vt:lpstr>PowerPoint Presentation</vt:lpstr>
      <vt:lpstr>PowerPoint Presentation</vt:lpstr>
      <vt:lpstr>Progress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Progress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Progress</vt:lpstr>
      <vt:lpstr>PowerPoint Presentation</vt:lpstr>
      <vt:lpstr>PowerPoint Presentation</vt:lpstr>
      <vt:lpstr>Progress</vt:lpstr>
      <vt:lpstr>PowerPoint Presentation</vt:lpstr>
      <vt:lpstr>Progress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Polyglot Flow</dc:title>
  <dc:creator>Ian Cooper</dc:creator>
  <cp:lastModifiedBy>Ian Cooper</cp:lastModifiedBy>
  <cp:revision>105</cp:revision>
  <dcterms:created xsi:type="dcterms:W3CDTF">2022-09-05T10:02:02Z</dcterms:created>
  <dcterms:modified xsi:type="dcterms:W3CDTF">2022-11-07T21:24:44Z</dcterms:modified>
</cp:coreProperties>
</file>