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3"/>
  </p:notesMasterIdLst>
  <p:sldIdLst>
    <p:sldId id="256" r:id="rId2"/>
    <p:sldId id="288" r:id="rId3"/>
    <p:sldId id="422" r:id="rId4"/>
    <p:sldId id="287" r:id="rId5"/>
    <p:sldId id="382" r:id="rId6"/>
    <p:sldId id="289" r:id="rId7"/>
    <p:sldId id="421" r:id="rId8"/>
    <p:sldId id="297" r:id="rId9"/>
    <p:sldId id="296" r:id="rId10"/>
    <p:sldId id="265" r:id="rId11"/>
    <p:sldId id="266" r:id="rId12"/>
    <p:sldId id="268" r:id="rId13"/>
    <p:sldId id="304" r:id="rId14"/>
    <p:sldId id="269" r:id="rId15"/>
    <p:sldId id="271" r:id="rId16"/>
    <p:sldId id="272" r:id="rId17"/>
    <p:sldId id="270" r:id="rId18"/>
    <p:sldId id="496" r:id="rId19"/>
    <p:sldId id="318" r:id="rId20"/>
    <p:sldId id="393" r:id="rId21"/>
    <p:sldId id="329" r:id="rId22"/>
    <p:sldId id="339" r:id="rId23"/>
    <p:sldId id="340" r:id="rId24"/>
    <p:sldId id="341" r:id="rId25"/>
    <p:sldId id="342" r:id="rId26"/>
    <p:sldId id="300" r:id="rId27"/>
    <p:sldId id="385" r:id="rId28"/>
    <p:sldId id="386" r:id="rId29"/>
    <p:sldId id="387" r:id="rId30"/>
    <p:sldId id="388" r:id="rId31"/>
    <p:sldId id="389" r:id="rId32"/>
    <p:sldId id="390" r:id="rId33"/>
    <p:sldId id="391" r:id="rId34"/>
    <p:sldId id="392" r:id="rId35"/>
    <p:sldId id="397" r:id="rId36"/>
    <p:sldId id="497" r:id="rId37"/>
    <p:sldId id="515" r:id="rId38"/>
    <p:sldId id="500" r:id="rId39"/>
    <p:sldId id="531" r:id="rId40"/>
    <p:sldId id="517" r:id="rId41"/>
    <p:sldId id="518" r:id="rId42"/>
    <p:sldId id="516" r:id="rId43"/>
    <p:sldId id="310" r:id="rId44"/>
    <p:sldId id="498" r:id="rId45"/>
    <p:sldId id="519" r:id="rId46"/>
    <p:sldId id="520" r:id="rId47"/>
    <p:sldId id="532" r:id="rId48"/>
    <p:sldId id="521" r:id="rId49"/>
    <p:sldId id="522" r:id="rId50"/>
    <p:sldId id="523" r:id="rId51"/>
    <p:sldId id="524" r:id="rId52"/>
    <p:sldId id="363" r:id="rId53"/>
    <p:sldId id="364" r:id="rId54"/>
    <p:sldId id="365" r:id="rId55"/>
    <p:sldId id="383" r:id="rId56"/>
    <p:sldId id="525" r:id="rId57"/>
    <p:sldId id="306" r:id="rId58"/>
    <p:sldId id="323" r:id="rId59"/>
    <p:sldId id="398" r:id="rId60"/>
    <p:sldId id="399" r:id="rId61"/>
    <p:sldId id="400" r:id="rId62"/>
    <p:sldId id="377" r:id="rId63"/>
    <p:sldId id="378" r:id="rId64"/>
    <p:sldId id="379" r:id="rId65"/>
    <p:sldId id="380" r:id="rId66"/>
    <p:sldId id="381" r:id="rId67"/>
    <p:sldId id="402" r:id="rId68"/>
    <p:sldId id="403" r:id="rId69"/>
    <p:sldId id="405" r:id="rId70"/>
    <p:sldId id="407" r:id="rId71"/>
    <p:sldId id="307" r:id="rId72"/>
    <p:sldId id="321" r:id="rId73"/>
    <p:sldId id="409" r:id="rId74"/>
    <p:sldId id="541" r:id="rId75"/>
    <p:sldId id="540" r:id="rId76"/>
    <p:sldId id="410" r:id="rId77"/>
    <p:sldId id="411" r:id="rId78"/>
    <p:sldId id="413" r:id="rId79"/>
    <p:sldId id="412" r:id="rId80"/>
    <p:sldId id="308" r:id="rId81"/>
    <p:sldId id="415" r:id="rId82"/>
    <p:sldId id="419" r:id="rId83"/>
    <p:sldId id="526" r:id="rId84"/>
    <p:sldId id="533" r:id="rId85"/>
    <p:sldId id="534" r:id="rId86"/>
    <p:sldId id="535" r:id="rId87"/>
    <p:sldId id="536" r:id="rId88"/>
    <p:sldId id="537" r:id="rId89"/>
    <p:sldId id="538" r:id="rId90"/>
    <p:sldId id="418" r:id="rId91"/>
    <p:sldId id="495" r:id="rId92"/>
    <p:sldId id="539" r:id="rId93"/>
    <p:sldId id="416" r:id="rId94"/>
    <p:sldId id="408" r:id="rId95"/>
    <p:sldId id="417" r:id="rId96"/>
    <p:sldId id="527" r:id="rId97"/>
    <p:sldId id="530" r:id="rId98"/>
    <p:sldId id="528" r:id="rId99"/>
    <p:sldId id="335" r:id="rId100"/>
    <p:sldId id="333" r:id="rId101"/>
    <p:sldId id="334" r:id="rId102"/>
    <p:sldId id="338" r:id="rId103"/>
    <p:sldId id="529" r:id="rId104"/>
    <p:sldId id="349" r:id="rId105"/>
    <p:sldId id="348" r:id="rId106"/>
    <p:sldId id="350" r:id="rId107"/>
    <p:sldId id="351" r:id="rId108"/>
    <p:sldId id="299" r:id="rId109"/>
    <p:sldId id="353" r:id="rId110"/>
    <p:sldId id="290" r:id="rId111"/>
    <p:sldId id="281" r:id="rId1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p:restoredTop sz="66531" autoAdjust="0"/>
  </p:normalViewPr>
  <p:slideViewPr>
    <p:cSldViewPr snapToGrid="0" snapToObjects="1">
      <p:cViewPr varScale="1">
        <p:scale>
          <a:sx n="101" d="100"/>
          <a:sy n="101" d="100"/>
        </p:scale>
        <p:origin x="252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11/15/19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21.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y.safaribooksonline.com/9781933988269/ch02#ch02"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www.amazon.com/exec/obidos/ASIN/0201325810/enterpriseint-20" TargetMode="External"/><Relationship Id="rId5" Type="http://schemas.openxmlformats.org/officeDocument/2006/relationships/hyperlink" Target="http://www.ibm.com/software/mqseries" TargetMode="External"/><Relationship Id="rId4" Type="http://schemas.openxmlformats.org/officeDocument/2006/relationships/hyperlink" Target="http://www.amazon.com/exec/obidos/ASIN/0596000685/enterpriseint-20"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html"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82.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www.enterpriseintegrationpatterns.com/patterns/messaging/DocumentMessage.html"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CommandMessage.html" TargetMode="Externa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www.enterpriseintegrationpatterns.com/patterns/messaging/RequestReply.html" TargetMode="External"/><Relationship Id="rId2" Type="http://schemas.openxmlformats.org/officeDocument/2006/relationships/slide" Target="../slides/slide95.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www.enterpriseintegrationpatterns.com/patterns/messaging/PipesAndFilters.html"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www.enterpriseintegrationpatterns.com/patterns/messaging/Sequencer.html" TargetMode="External"/><Relationship Id="rId2" Type="http://schemas.openxmlformats.org/officeDocument/2006/relationships/slide" Target="../slides/slide103.xml"/><Relationship Id="rId1" Type="http://schemas.openxmlformats.org/officeDocument/2006/relationships/notesMaster" Target="../notesMasters/notesMaster1.xml"/><Relationship Id="rId5" Type="http://schemas.openxmlformats.org/officeDocument/2006/relationships/hyperlink" Target="http://www.enterpriseintegrationpatterns.com/patterns/messaging/PublishSubscribeChannel.html" TargetMode="External"/><Relationship Id="rId4" Type="http://schemas.openxmlformats.org/officeDocument/2006/relationships/hyperlink" Target="http://www.enterpriseintegrationpatterns.com/patterns/messaging/RecipientList.html" TargetMode="Externa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www.amazon.com/exec/obidos/ASIN/0201633612/enterpriseint-20"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878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918347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19</a:t>
            </a:fld>
            <a:endParaRPr lang="en-US"/>
          </a:p>
        </p:txBody>
      </p:sp>
    </p:spTree>
    <p:extLst>
      <p:ext uri="{BB962C8B-B14F-4D97-AF65-F5344CB8AC3E}">
        <p14:creationId xmlns:p14="http://schemas.microsoft.com/office/powerpoint/2010/main" val="368405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vs. Distribution </a:t>
            </a:r>
          </a:p>
          <a:p>
            <a:pPr lvl="1"/>
            <a:r>
              <a:rPr lang="en-US" dirty="0">
                <a:effectLst/>
              </a:rPr>
              <a:t>An n-tier system is distributed, but not integrated </a:t>
            </a:r>
          </a:p>
          <a:p>
            <a:pPr lvl="1"/>
            <a:r>
              <a:rPr lang="en-US" dirty="0">
                <a:effectLst/>
              </a:rPr>
              <a:t>A distributed system tends to use synchronous communication because the parts are not independent when delivering functionality to the user and are thus sensitive to response times </a:t>
            </a:r>
          </a:p>
          <a:p>
            <a:pPr lvl="1"/>
            <a:r>
              <a:rPr lang="en-US" dirty="0">
                <a:effectLst/>
              </a:rPr>
              <a:t>An integrated system can often use asynchronous communication because the applications are independent of each other and each can function without the other — allowing one to hand off to another without the expectation of timing of the result </a:t>
            </a:r>
          </a:p>
          <a:p>
            <a:r>
              <a:rPr lang="en-US" dirty="0">
                <a:effectLst/>
              </a:rPr>
              <a:t>[Worth noting that in the Fred George school of micro services, many of the services are ’tiers’ of a distributed application, broken out, hence </a:t>
            </a:r>
            <a:r>
              <a:rPr lang="en-US" dirty="0" err="1">
                <a:effectLst/>
              </a:rPr>
              <a:t>gRPC</a:t>
            </a:r>
            <a:r>
              <a:rPr lang="en-US" dirty="0">
                <a:effectLst/>
              </a:rPr>
              <a:t> whereas in Fowler/Lewis SOA school the parts are independent and so can tend to interoperate asynchronously]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3713861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21</a:t>
            </a:fld>
            <a:endParaRPr lang="en-US"/>
          </a:p>
        </p:txBody>
      </p:sp>
    </p:spTree>
    <p:extLst>
      <p:ext uri="{BB962C8B-B14F-4D97-AF65-F5344CB8AC3E}">
        <p14:creationId xmlns:p14="http://schemas.microsoft.com/office/powerpoint/2010/main" val="581432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22</a:t>
            </a:fld>
            <a:endParaRPr lang="en-US"/>
          </a:p>
        </p:txBody>
      </p:sp>
    </p:spTree>
    <p:extLst>
      <p:ext uri="{BB962C8B-B14F-4D97-AF65-F5344CB8AC3E}">
        <p14:creationId xmlns:p14="http://schemas.microsoft.com/office/powerpoint/2010/main" val="2037414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1144345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24</a:t>
            </a:fld>
            <a:endParaRPr lang="en-US"/>
          </a:p>
        </p:txBody>
      </p:sp>
    </p:spTree>
    <p:extLst>
      <p:ext uri="{BB962C8B-B14F-4D97-AF65-F5344CB8AC3E}">
        <p14:creationId xmlns:p14="http://schemas.microsoft.com/office/powerpoint/2010/main" val="131939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25</a:t>
            </a:fld>
            <a:endParaRPr lang="en-US"/>
          </a:p>
        </p:txBody>
      </p:sp>
    </p:spTree>
    <p:extLst>
      <p:ext uri="{BB962C8B-B14F-4D97-AF65-F5344CB8AC3E}">
        <p14:creationId xmlns:p14="http://schemas.microsoft.com/office/powerpoint/2010/main" val="261322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27</a:t>
            </a:fld>
            <a:endParaRPr lang="en-GB"/>
          </a:p>
        </p:txBody>
      </p:sp>
    </p:spTree>
    <p:extLst>
      <p:ext uri="{BB962C8B-B14F-4D97-AF65-F5344CB8AC3E}">
        <p14:creationId xmlns:p14="http://schemas.microsoft.com/office/powerpoint/2010/main" val="385853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30</a:t>
            </a:fld>
            <a:endParaRPr lang="en-GB"/>
          </a:p>
        </p:txBody>
      </p:sp>
    </p:spTree>
    <p:extLst>
      <p:ext uri="{BB962C8B-B14F-4D97-AF65-F5344CB8AC3E}">
        <p14:creationId xmlns:p14="http://schemas.microsoft.com/office/powerpoint/2010/main" val="201172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31</a:t>
            </a:fld>
            <a:endParaRPr lang="en-GB"/>
          </a:p>
        </p:txBody>
      </p:sp>
    </p:spTree>
    <p:extLst>
      <p:ext uri="{BB962C8B-B14F-4D97-AF65-F5344CB8AC3E}">
        <p14:creationId xmlns:p14="http://schemas.microsoft.com/office/powerpoint/2010/main" val="4177952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32</a:t>
            </a:fld>
            <a:endParaRPr lang="en-GB"/>
          </a:p>
        </p:txBody>
      </p:sp>
    </p:spTree>
    <p:extLst>
      <p:ext uri="{BB962C8B-B14F-4D97-AF65-F5344CB8AC3E}">
        <p14:creationId xmlns:p14="http://schemas.microsoft.com/office/powerpoint/2010/main" val="2835504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illustrated in figure 3.3, the Decoupled Invocation pattern is composed of three basic components: a handler, a queue, and a dispatcher that mediates between them. Here’s how the initial request processing works:</a:t>
            </a:r>
          </a:p>
          <a:p>
            <a:r>
              <a:rPr lang="en-GB" dirty="0"/>
              <a:t>The handler listens for incoming requests from the endpoint.</a:t>
            </a:r>
          </a:p>
          <a:p>
            <a:r>
              <a:rPr lang="en-GB" dirty="0"/>
              <a:t>When a new request arrives, the handler sends an acknowledgment to the sender.</a:t>
            </a:r>
          </a:p>
          <a:p>
            <a:r>
              <a:rPr lang="en-GB" dirty="0"/>
              <a:t>The handler is responsible for the initial treatment, or </a:t>
            </a:r>
            <a:r>
              <a:rPr lang="en-GB" dirty="0" err="1"/>
              <a:t>preprocessing</a:t>
            </a:r>
            <a:r>
              <a:rPr lang="en-GB" dirty="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a:t>The message is put onto a queue.</a:t>
            </a:r>
          </a:p>
          <a:p>
            <a:endParaRPr lang="en-GB" dirty="0"/>
          </a:p>
          <a:p>
            <a:r>
              <a:rPr lang="en-GB" dirty="0"/>
              <a:t>The queue, which is the second component of the Decoupled Invocation pattern, stores incoming messages and allows the service to consume the messages at its own steady rate, thus overcoming peak loads.</a:t>
            </a:r>
          </a:p>
          <a:p>
            <a:r>
              <a:rPr lang="en-GB" dirty="0"/>
              <a:t>You can set up the queue to be persistent so the service won’t lose any requests it has already acknowledged, even if a catastrophic server failure occurs. If the queue is transactional, you can also implement the Transactional Service pattern (see </a:t>
            </a:r>
            <a:r>
              <a:rPr lang="en-GB" dirty="0">
                <a:hlinkClick r:id="rId3"/>
              </a:rPr>
              <a:t>chapter 2</a:t>
            </a:r>
            <a:r>
              <a:rPr lang="en-GB" dirty="0"/>
              <a:t>) and increase the overall robustness of the service even further.</a:t>
            </a:r>
          </a:p>
          <a:p>
            <a:r>
              <a:rPr lang="en-GB" dirty="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a:t>The handler can acknowledge the request as part of the </a:t>
            </a:r>
            <a:r>
              <a:rPr lang="en-GB" dirty="0" err="1"/>
              <a:t>preprocessing</a:t>
            </a:r>
            <a:r>
              <a:rPr lang="en-GB" dirty="0"/>
              <a:t>, but it’s usually best to do this inside an edge component (see the Edge Component pattern in </a:t>
            </a:r>
            <a:r>
              <a:rPr lang="en-GB" dirty="0">
                <a:hlinkClick r:id="rId3"/>
              </a:rPr>
              <a:t>chapter 2</a:t>
            </a:r>
            <a:r>
              <a:rPr lang="en-GB" dirty="0"/>
              <a:t>). This helps ensure that the service-processing load is kept to a minimum, allowing the handler to process requests as efficiently as possible.</a:t>
            </a:r>
          </a:p>
          <a:p>
            <a:r>
              <a:rPr lang="en-GB" dirty="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34</a:t>
            </a:fld>
            <a:endParaRPr lang="en-GB"/>
          </a:p>
        </p:txBody>
      </p:sp>
    </p:spTree>
    <p:extLst>
      <p:ext uri="{BB962C8B-B14F-4D97-AF65-F5344CB8AC3E}">
        <p14:creationId xmlns:p14="http://schemas.microsoft.com/office/powerpoint/2010/main" val="674120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35</a:t>
            </a:fld>
            <a:endParaRPr lang="en-US"/>
          </a:p>
        </p:txBody>
      </p:sp>
    </p:spTree>
    <p:extLst>
      <p:ext uri="{BB962C8B-B14F-4D97-AF65-F5344CB8AC3E}">
        <p14:creationId xmlns:p14="http://schemas.microsoft.com/office/powerpoint/2010/main" val="286663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1922985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407899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EC2 instance has an SLA of 99.5% as is AWS Lambda</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1628473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428208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368992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106391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RPC has its own issues because it does not resolve: </a:t>
            </a:r>
          </a:p>
          <a:p>
            <a:r>
              <a:rPr lang="en-US" dirty="0"/>
              <a:t>			</a:t>
            </a:r>
          </a:p>
          <a:p>
            <a:r>
              <a:rPr lang="en-US" dirty="0"/>
              <a:t>			Location Independence: We would like clients to not have to know the location of a component which becomes particularly important if we want to redirect the client for performance or fault-tolerance</a:t>
            </a:r>
          </a:p>
          <a:p>
            <a:r>
              <a:rPr lang="en-US" dirty="0"/>
              <a:t>			</a:t>
            </a:r>
          </a:p>
          <a:p>
            <a:r>
              <a:rPr lang="en-US" dirty="0"/>
              <a:t>			Platform Coupling: RPC tends to depend on both sender and receiver using the same platform, which may not always be possible, and means that we tie future change into what may be a 'legacy' technology</a:t>
            </a:r>
          </a:p>
          <a:p>
            <a:r>
              <a:rPr lang="en-US" dirty="0"/>
              <a:t>			</a:t>
            </a:r>
          </a:p>
          <a:p>
            <a:r>
              <a:rPr lang="en-US" dirty="0"/>
              <a:t>			Temporal Coupling: RPC often requires us to make a series of calls to an interface to meet a requirement, and some calls must be made before others such as initializing the receiver. What is worse is that remote objects may depend on other objects and there is no mechanism for managing these dependencies, which means that developers must orchestrate these dependencies instead. This couples the client and receiver into a sequence of operations that must occur in sequence, which makes the software brittle to change.</a:t>
            </a:r>
          </a:p>
          <a:p>
            <a:endParaRPr lang="en-US" dirty="0"/>
          </a:p>
          <a:p>
            <a:r>
              <a:rPr lang="en-US" dirty="0"/>
              <a:t>			Domain Coupling: One of our four tenets is to share schema not type - the problem with RPC is that it tends to share type, which bleeds the model of one domain into another. Now we can limit the damage here to some extent by using ideas like an anti-corruption layer to translate between models, but we are coupled to the types in the other system and will need to change if they change, if only to change out anti-corruption layer. </a:t>
            </a:r>
          </a:p>
          <a:p>
            <a:r>
              <a:rPr lang="en-US" dirty="0"/>
              <a:t>			</a:t>
            </a:r>
          </a:p>
          <a:p>
            <a:r>
              <a:rPr lang="en-US" dirty="0"/>
              <a:t>			Synchronous Communication: RPC tends to depend on synchronous communication in which requests flow from clients and responses flow from the server. The problem here is that the client must create a session with the server to communicate, which does not easily allow fault-tolerance or publishing to multiple consumers at the same time. It also performs badly because the blocking call from the client ties up compute resources on the client whilst waiting on a response from the server. </a:t>
            </a:r>
          </a:p>
          <a:p>
            <a:endParaRPr lang="en-US" dirty="0"/>
          </a:p>
          <a:p>
            <a:r>
              <a:rPr lang="en-US" dirty="0"/>
              <a:t>			Data Format: The client and server are bound by the ordering, type and number of parameters. If the server changes then the client will break. This forces us to to confirm client behavior by testing when we change the sender</a:t>
            </a:r>
          </a:p>
          <a:p>
            <a:endParaRPr lang="en-US" dirty="0"/>
          </a:p>
          <a:p>
            <a:r>
              <a:rPr lang="en-US" dirty="0"/>
              <a:t>			Connection-Oriented: A connection-oriented protocol creates a session and then sends a stream of data between two applications in order. It is not fault tolerant as it assumes that the sender and receiver are both available at the same time. Defensive code becomes complicated bearing in mind that one of the components might not be available at the required time.</a:t>
            </a:r>
          </a:p>
          <a:p>
            <a:endParaRPr lang="en-US" dirty="0"/>
          </a:p>
          <a:p>
            <a:r>
              <a:rPr lang="en-US" dirty="0"/>
              <a:t>Trying to portray a remote communication as local-method invocation leads to trouble, because it elides from the developer the issues associated with a remote call.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3497950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3826706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122471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 provide a bulkhead to failure, containing the blast </a:t>
            </a:r>
            <a:r>
              <a:rPr lang="en-US" dirty="0" err="1"/>
              <a:t>raduius</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3676964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375829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data format that is platform independent: XML, JSON, YAML, CSV etc. </a:t>
            </a:r>
          </a:p>
          <a:p>
            <a:endParaRPr lang="en-US" dirty="0"/>
          </a:p>
          <a:p>
            <a:r>
              <a:rPr lang="en-US" dirty="0"/>
              <a:t>Send to an addressable channel and not to a specific machine (i.e. IP Address or domain name) </a:t>
            </a:r>
          </a:p>
          <a:p>
            <a:r>
              <a:rPr lang="en-US" dirty="0"/>
              <a:t> - A channel is a logical address which sender and receiver can agree on without knowing each other's true location</a:t>
            </a:r>
          </a:p>
          <a:p>
            <a:r>
              <a:rPr lang="en-US" dirty="0"/>
              <a:t> - As channel may be built on connection-oriented protocol, queue requests until the network and receiver are ready</a:t>
            </a:r>
          </a:p>
          <a:p>
            <a:r>
              <a:rPr lang="en-US" dirty="0"/>
              <a:t> - We need to support chunks of data or messages so that we know what to queue, instead of using a stream of data</a:t>
            </a:r>
          </a:p>
          <a:p>
            <a:endParaRPr lang="en-US" dirty="0"/>
          </a:p>
          <a:p>
            <a:r>
              <a:rPr lang="en-US" dirty="0"/>
              <a:t>Support data transformations so as to remove the dependency on a shared data format. </a:t>
            </a:r>
          </a:p>
          <a:p>
            <a:endParaRPr lang="en-US" dirty="0"/>
          </a:p>
          <a:p>
            <a:r>
              <a:rPr lang="en-US" dirty="0"/>
              <a:t>Remote Communication: Solves the problem of two applications communicating when they do not share a memory address space</a:t>
            </a:r>
          </a:p>
          <a:p>
            <a:endParaRPr lang="en-US" dirty="0"/>
          </a:p>
          <a:p>
            <a:r>
              <a:rPr lang="en-US" dirty="0"/>
              <a:t>Platform/Language Integration: Does not require the producer and consumer to use the same platform or language</a:t>
            </a:r>
          </a:p>
          <a:p>
            <a:endParaRPr lang="en-US" dirty="0"/>
          </a:p>
          <a:p>
            <a:r>
              <a:rPr lang="en-US" dirty="0"/>
              <a:t>Asynchronous Communication: Sender does not have to wait for receiver.</a:t>
            </a:r>
          </a:p>
          <a:p>
            <a:endParaRPr lang="en-US" dirty="0"/>
          </a:p>
          <a:p>
            <a:r>
              <a:rPr lang="en-US" dirty="0"/>
              <a:t>Throttling: We are able to queue requests for resources that are under contention so allowing us to throttle input to avoid overloading resources, instead allowing the receiver to consume that at a sustainable pace. At the same time we do not need to throttle the sender who can work at their preferred pace.</a:t>
            </a:r>
          </a:p>
          <a:p>
            <a:endParaRPr lang="en-US" dirty="0"/>
          </a:p>
          <a:p>
            <a:r>
              <a:rPr lang="en-US" dirty="0"/>
              <a:t>Reliable Communication: Message queues support retrying delivery of messages which means that once we send a message we know it will reach its destination. We can use guaranteed delivery to store these messages to persistent storage so that even if we lose the node trying to deliver the message we will be able to resume with no loss of messages.</a:t>
            </a:r>
          </a:p>
          <a:p>
            <a:endParaRPr lang="en-US" dirty="0"/>
          </a:p>
          <a:p>
            <a:r>
              <a:rPr lang="en-US" dirty="0">
                <a:effectLst/>
              </a:rPr>
              <a:t>More immediate than File Transfer; better encapsulated than shared database; more reliable than RPC </a:t>
            </a:r>
          </a:p>
          <a:p>
            <a:r>
              <a:rPr lang="en-US" dirty="0">
                <a:effectLst/>
              </a:rPr>
              <a:t>Does not require platform or language inter-operability between sender and receiver - an neutral broker </a:t>
            </a:r>
          </a:p>
          <a:p>
            <a:r>
              <a:rPr lang="en-US" dirty="0">
                <a:effectLst/>
              </a:rPr>
              <a:t>Asynchronous Communication [Fire-and-Forget] </a:t>
            </a:r>
          </a:p>
          <a:p>
            <a:r>
              <a:rPr lang="en-US" dirty="0">
                <a:effectLst/>
              </a:rPr>
              <a:t>Variable Timing [Sender does not wait for Producer] </a:t>
            </a:r>
          </a:p>
          <a:p>
            <a:r>
              <a:rPr lang="en-US" dirty="0">
                <a:effectLst/>
              </a:rPr>
              <a:t>Throttling [Receiver processes at own rate] </a:t>
            </a:r>
          </a:p>
          <a:p>
            <a:r>
              <a:rPr lang="en-US" dirty="0">
                <a:effectLst/>
              </a:rPr>
              <a:t>Reliable Communication [Store and Forward beats Temporal Coupling, Guaranteed Delivery] </a:t>
            </a:r>
          </a:p>
          <a:p>
            <a:r>
              <a:rPr lang="en-US" dirty="0">
                <a:effectLst/>
              </a:rPr>
              <a:t>Disconnected Operations [For example, work offline] </a:t>
            </a:r>
          </a:p>
          <a:p>
            <a:r>
              <a:rPr lang="en-US" dirty="0">
                <a:effectLst/>
              </a:rPr>
              <a:t>Mediator [Messaging provides service discovery, because only need to connect to the broker which routes messages to receivers; broker can be clustered to cope with failure] </a:t>
            </a:r>
          </a:p>
          <a:p>
            <a:r>
              <a:rPr lang="en-US" dirty="0">
                <a:effectLst/>
              </a:rPr>
              <a:t>Thread Management [The sender does not block waiting for the caller; the receiver does not block waiting for the sender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4245730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Messaging depends on Message-Oriented-Middleware (MOM)</a:t>
            </a:r>
            <a:endParaRPr lang="en-US" dirty="0">
              <a:effectLst/>
            </a:endParaRPr>
          </a:p>
          <a:p>
            <a:pPr lvl="1"/>
            <a:r>
              <a:rPr lang="en-US" sz="1200" kern="1200" dirty="0">
                <a:solidFill>
                  <a:schemeClr val="tx1"/>
                </a:solidFill>
                <a:effectLst/>
                <a:latin typeface="+mn-lt"/>
                <a:ea typeface="+mn-ea"/>
                <a:cs typeface="+mn-cs"/>
              </a:rPr>
              <a:t>Routes messages between applications</a:t>
            </a:r>
            <a:endParaRPr lang="en-US" dirty="0">
              <a:effectLst/>
            </a:endParaRPr>
          </a:p>
          <a:p>
            <a:pPr lvl="1"/>
            <a:r>
              <a:rPr lang="en-US" sz="1200" kern="1200" dirty="0">
                <a:solidFill>
                  <a:schemeClr val="tx1"/>
                </a:solidFill>
                <a:effectLst/>
                <a:latin typeface="+mn-lt"/>
                <a:ea typeface="+mn-ea"/>
                <a:cs typeface="+mn-cs"/>
              </a:rPr>
              <a:t>Co-ordinates sending and receiving of messages</a:t>
            </a:r>
            <a:endParaRPr lang="en-US" dirty="0">
              <a:effectLst/>
            </a:endParaRPr>
          </a:p>
          <a:p>
            <a:pPr lvl="1"/>
            <a:r>
              <a:rPr lang="en-US" sz="1200" kern="1200" dirty="0">
                <a:solidFill>
                  <a:schemeClr val="tx1"/>
                </a:solidFill>
                <a:effectLst/>
                <a:latin typeface="+mn-lt"/>
                <a:ea typeface="+mn-ea"/>
                <a:cs typeface="+mn-cs"/>
              </a:rPr>
              <a:t>A messaging system overcomes issue with reliability - temporal coupling - as the sender and receiver have the same availability</a:t>
            </a:r>
            <a:endParaRPr lang="en-US" dirty="0">
              <a:effectLst/>
            </a:endParaRPr>
          </a:p>
          <a:p>
            <a:pPr lvl="2"/>
            <a:r>
              <a:rPr lang="en-US" sz="1200" kern="1200" dirty="0">
                <a:solidFill>
                  <a:schemeClr val="tx1"/>
                </a:solidFill>
                <a:effectLst/>
                <a:latin typeface="+mn-lt"/>
                <a:ea typeface="+mn-ea"/>
                <a:cs typeface="+mn-cs"/>
              </a:rPr>
              <a:t>Create</a:t>
            </a:r>
            <a:endParaRPr lang="en-US" dirty="0">
              <a:effectLst/>
            </a:endParaRPr>
          </a:p>
          <a:p>
            <a:pPr lvl="2"/>
            <a:r>
              <a:rPr lang="en-US" sz="1200" kern="1200" dirty="0">
                <a:solidFill>
                  <a:schemeClr val="tx1"/>
                </a:solidFill>
                <a:effectLst/>
                <a:latin typeface="+mn-lt"/>
                <a:ea typeface="+mn-ea"/>
                <a:cs typeface="+mn-cs"/>
              </a:rPr>
              <a:t>Send</a:t>
            </a:r>
            <a:endParaRPr lang="en-US" dirty="0">
              <a:effectLst/>
            </a:endParaRPr>
          </a:p>
          <a:p>
            <a:pPr lvl="2"/>
            <a:r>
              <a:rPr lang="en-US" sz="1200" kern="1200" dirty="0">
                <a:solidFill>
                  <a:schemeClr val="tx1"/>
                </a:solidFill>
                <a:effectLst/>
                <a:latin typeface="+mn-lt"/>
                <a:ea typeface="+mn-ea"/>
                <a:cs typeface="+mn-cs"/>
              </a:rPr>
              <a:t>Deliver</a:t>
            </a:r>
            <a:endParaRPr lang="en-US" dirty="0">
              <a:effectLst/>
            </a:endParaRPr>
          </a:p>
          <a:p>
            <a:pPr lvl="2"/>
            <a:r>
              <a:rPr lang="en-US" sz="1200" kern="1200" dirty="0">
                <a:solidFill>
                  <a:schemeClr val="tx1"/>
                </a:solidFill>
                <a:effectLst/>
                <a:latin typeface="+mn-lt"/>
                <a:ea typeface="+mn-ea"/>
                <a:cs typeface="+mn-cs"/>
              </a:rPr>
              <a:t>Receive</a:t>
            </a:r>
            <a:endParaRPr lang="en-US" dirty="0">
              <a:effectLst/>
            </a:endParaRPr>
          </a:p>
          <a:p>
            <a:pPr lvl="2"/>
            <a:r>
              <a:rPr lang="en-US" dirty="0">
                <a:effectLst/>
              </a:rPr>
              <a:t>Process </a:t>
            </a:r>
          </a:p>
          <a:p>
            <a:pPr lvl="1"/>
            <a:r>
              <a:rPr lang="en-US" dirty="0">
                <a:effectLst/>
              </a:rPr>
              <a:t>Send and Forget </a:t>
            </a:r>
          </a:p>
          <a:p>
            <a:pPr lvl="2"/>
            <a:r>
              <a:rPr lang="en-US" dirty="0">
                <a:effectLst/>
              </a:rPr>
              <a:t>A sender does not block once the message reaches the MOM </a:t>
            </a:r>
          </a:p>
          <a:p>
            <a:pPr lvl="1"/>
            <a:r>
              <a:rPr lang="en-US" dirty="0">
                <a:effectLst/>
              </a:rPr>
              <a:t>Store and Forward </a:t>
            </a:r>
          </a:p>
          <a:p>
            <a:pPr lvl="2"/>
            <a:r>
              <a:rPr lang="en-US" dirty="0">
                <a:effectLst/>
              </a:rPr>
              <a:t>When the sending application sends, the MOM stores the message </a:t>
            </a:r>
          </a:p>
          <a:p>
            <a:pPr lvl="2"/>
            <a:r>
              <a:rPr lang="en-US" dirty="0">
                <a:effectLst/>
              </a:rPr>
              <a:t>Delivery can be retried until it succeeds </a:t>
            </a:r>
          </a:p>
          <a:p>
            <a:pPr lvl="2"/>
            <a:r>
              <a:rPr lang="en-US" dirty="0">
                <a:effectLst/>
              </a:rPr>
              <a:t>This is ‘guaranteed delivery’ and it overcomes temporal coupling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454251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of Messaging</a:t>
            </a:r>
          </a:p>
          <a:p>
            <a:endParaRPr lang="en-US" dirty="0"/>
          </a:p>
          <a:p>
            <a:r>
              <a:rPr lang="en-US" dirty="0"/>
              <a:t>Complex programming model: Application logic in an event-driven system is divided across a number of event handlers that respond to incoming messages. This can make it harder to reason about the system and its effects.  Debugging becomes harder because we may have to open up multiple IDEs, or read a variety of different logs. We may also have more complex concerns around how to monitor systems, heavier configuration requirements, and generally an increased burden to support our system in a live environment.</a:t>
            </a:r>
          </a:p>
          <a:p>
            <a:endParaRPr lang="en-US" dirty="0"/>
          </a:p>
          <a:p>
            <a:r>
              <a:rPr lang="en-US" dirty="0"/>
              <a:t>Sequencing: Message channels do not usually guarantee order and timing, so messages may be received out of sequence, and care is needed to handle this issue.</a:t>
            </a:r>
          </a:p>
          <a:p>
            <a:endParaRPr lang="en-US" dirty="0"/>
          </a:p>
          <a:p>
            <a:r>
              <a:rPr lang="en-US" dirty="0"/>
              <a:t>Consistency: Essentially messaging systems have high availability and partition tolerance, but lose consistency. This is due to the latency in sending, receiving and processing a message between two systems which means they may provide inconsistent views of state at any one time. </a:t>
            </a:r>
          </a:p>
          <a:p>
            <a:endParaRPr lang="en-US" dirty="0"/>
          </a:p>
          <a:p>
            <a:r>
              <a:rPr lang="en-US" dirty="0"/>
              <a:t>Availability: Messaging systems have more moving parts as well as the MOM itself. This is a more complex availability problem because unlike a monolithic system where we only have to introduce redundancy and load balancing for one component we now have to introduce redundancy and load balancing for many components.</a:t>
            </a:r>
          </a:p>
          <a:p>
            <a:endParaRPr lang="en-US" dirty="0"/>
          </a:p>
          <a:p>
            <a:r>
              <a:rPr lang="en-US" dirty="0">
                <a:effectLst/>
              </a:rPr>
              <a:t>Complex Programming Model [Asynchronous and Event-Driven] </a:t>
            </a:r>
          </a:p>
          <a:p>
            <a:r>
              <a:rPr lang="en-US" dirty="0">
                <a:effectLst/>
              </a:rPr>
              <a:t>Sequencing [May be hard to control timing of processing of messages] </a:t>
            </a:r>
          </a:p>
          <a:p>
            <a:r>
              <a:rPr lang="en-US" dirty="0">
                <a:effectLst/>
              </a:rPr>
              <a:t>Synchronous Requirements [Some applications require synchronous responses] </a:t>
            </a:r>
          </a:p>
          <a:p>
            <a:r>
              <a:rPr lang="en-US" dirty="0">
                <a:effectLst/>
              </a:rPr>
              <a:t>Performance [Time to package, send, unpackaged; throttling slows rate causing eventual consistency or even partition] </a:t>
            </a:r>
          </a:p>
          <a:p>
            <a:pPr lvl="1"/>
            <a:r>
              <a:rPr lang="en-US" dirty="0">
                <a:effectLst/>
              </a:rPr>
              <a:t>For bulk data transfer - ETL followed by updates over messaging faster than just messaging </a:t>
            </a:r>
          </a:p>
          <a:p>
            <a:r>
              <a:rPr lang="en-US" dirty="0">
                <a:effectLst/>
              </a:rPr>
              <a:t>Limited Platform Support [Not all MOM available everywhere (MQMQ on Linux?)] </a:t>
            </a:r>
          </a:p>
          <a:p>
            <a:r>
              <a:rPr lang="en-US" dirty="0">
                <a:effectLst/>
              </a:rPr>
              <a:t>Vendor Lock-In [A vendor product lies at the heart of the application]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1577147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7275df5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7275df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Adrian points out that Continuous Delivery is now “table stakes” for digital companies. You can no longer beat the competition if you have a slow release schedule. We want to ship features as soon as they are done, done! Anything else is inventory waste.</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that, we are going to have to build microservices, once we get beyond a single “two-pizza” team</a:t>
            </a:r>
            <a:endParaRPr/>
          </a:p>
          <a:p>
            <a:pPr marL="0" lvl="0" indent="0" algn="l" rtl="0">
              <a:spcBef>
                <a:spcPts val="0"/>
              </a:spcBef>
              <a:spcAft>
                <a:spcPts val="0"/>
              </a:spcAft>
              <a:buNone/>
            </a:pPr>
            <a:endParaRPr/>
          </a:p>
          <a:p>
            <a:pPr marL="0" lvl="0" indent="0" algn="l" rtl="0">
              <a:spcBef>
                <a:spcPts val="0"/>
              </a:spcBef>
              <a:spcAft>
                <a:spcPts val="0"/>
              </a:spcAft>
              <a:buNone/>
            </a:pPr>
            <a:r>
              <a:rPr lang="en-GB"/>
              <a:t>Although microservices offer a range of benefits, the focus of this deck is how alignment with business capabilities gives us greater productivity, which is the justification for expenditure on the effort required to partition a system into microservices.</a:t>
            </a:r>
            <a:endParaRPr/>
          </a:p>
        </p:txBody>
      </p:sp>
    </p:spTree>
    <p:extLst>
      <p:ext uri="{BB962C8B-B14F-4D97-AF65-F5344CB8AC3E}">
        <p14:creationId xmlns:p14="http://schemas.microsoft.com/office/powerpoint/2010/main" val="54607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55</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5m</a:t>
            </a:r>
          </a:p>
          <a:p>
            <a:endParaRPr lang="en-US" dirty="0"/>
          </a:p>
          <a:p>
            <a:r>
              <a:rPr lang="en-US" dirty="0"/>
              <a:t>- 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 A message has a header, how to process and a body, the content</a:t>
            </a:r>
          </a:p>
          <a:p>
            <a:endParaRPr lang="en-US" dirty="0"/>
          </a:p>
          <a:p>
            <a:r>
              <a:rPr lang="en-US" dirty="0"/>
              <a:t>- Three types: Command (invoke), Document (share data), Event (notify of change)</a:t>
            </a:r>
          </a:p>
          <a:p>
            <a:endParaRPr lang="en-US" dirty="0"/>
          </a:p>
          <a:p>
            <a:r>
              <a:rPr lang="en-US" dirty="0"/>
              <a:t>- The difference between event and document are that with document the emphasis on the content of the message, with an event the emphasis is on the occurrence itself.</a:t>
            </a:r>
          </a:p>
          <a:p>
            <a:endParaRPr lang="en-US" dirty="0"/>
          </a:p>
          <a:p>
            <a:r>
              <a:rPr lang="en-US" sz="1200" kern="1200" dirty="0">
                <a:solidFill>
                  <a:schemeClr val="tx1"/>
                </a:solidFill>
                <a:effectLst/>
                <a:latin typeface="+mn-lt"/>
                <a:ea typeface="+mn-ea"/>
                <a:cs typeface="+mn-cs"/>
              </a:rPr>
              <a:t>Message Intent: Command, Document, Event</a:t>
            </a:r>
            <a:endParaRPr lang="en-US" dirty="0">
              <a:effectLst/>
            </a:endParaRPr>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874780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62</a:t>
            </a:fld>
            <a:endParaRPr lang="en-GB"/>
          </a:p>
        </p:txBody>
      </p:sp>
    </p:spTree>
    <p:extLst>
      <p:ext uri="{BB962C8B-B14F-4D97-AF65-F5344CB8AC3E}">
        <p14:creationId xmlns:p14="http://schemas.microsoft.com/office/powerpoint/2010/main" val="3354625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140421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Message Expiration</a:t>
            </a:r>
            <a:r>
              <a:rPr lang="en-US" sz="1200" kern="1200" dirty="0">
                <a:solidFill>
                  <a:schemeClr val="tx1"/>
                </a:solidFill>
                <a:effectLst/>
                <a:latin typeface="+mn-lt"/>
                <a:ea typeface="+mn-ea"/>
                <a:cs typeface="+mn-cs"/>
              </a:rPr>
              <a:t>: Message Expiration to specify a time limit for how long the message is viable.</a:t>
            </a:r>
            <a:endParaRPr lang="en-US" dirty="0">
              <a:effectLst/>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2141144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7275df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7275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Monoliths suffer when an organization grows to many teams. Each team has its own backlog, and to avoid contention with other teams changes will branch the repository. When they wish to release, they need to agree with other teams that they will release on a given date, and merge their branch in. Frequently this collides with other teams release schedules, and rather than queue behind each other, they go together. This is because the teams in the rear will have to merge any upstream changes and regression test, before they can release, so to avoid this cost they tend to jump onto the release.</a:t>
            </a:r>
            <a:endParaRPr/>
          </a:p>
          <a:p>
            <a:pPr marL="0" lvl="0" indent="0" algn="l" rtl="0">
              <a:spcBef>
                <a:spcPts val="0"/>
              </a:spcBef>
              <a:spcAft>
                <a:spcPts val="0"/>
              </a:spcAft>
              <a:buNone/>
            </a:pPr>
            <a:endParaRPr/>
          </a:p>
          <a:p>
            <a:pPr marL="0" lvl="0" indent="0" algn="l" rtl="0">
              <a:spcBef>
                <a:spcPts val="0"/>
              </a:spcBef>
              <a:spcAft>
                <a:spcPts val="0"/>
              </a:spcAft>
              <a:buNone/>
            </a:pPr>
            <a:r>
              <a:rPr lang="en-GB"/>
              <a:t>Once all the teams that will join the release are lined up, they merge into the master branch. We then resolve all the conflicts.</a:t>
            </a:r>
            <a:endParaRPr/>
          </a:p>
          <a:p>
            <a:pPr marL="0" lvl="0" indent="0" algn="l" rtl="0">
              <a:spcBef>
                <a:spcPts val="0"/>
              </a:spcBef>
              <a:spcAft>
                <a:spcPts val="0"/>
              </a:spcAft>
              <a:buNone/>
            </a:pPr>
            <a:endParaRPr/>
          </a:p>
          <a:p>
            <a:pPr marL="0" lvl="0" indent="0" algn="l" rtl="0">
              <a:spcBef>
                <a:spcPts val="0"/>
              </a:spcBef>
              <a:spcAft>
                <a:spcPts val="0"/>
              </a:spcAft>
              <a:buNone/>
            </a:pPr>
            <a:r>
              <a:rPr lang="en-GB"/>
              <a:t>More features means more bugs, means greater cost and schedule overruns. If we assume a 30% rework cost, then 30% of 10 days development is 3 days overrun, of 2 days is ½ day.</a:t>
            </a:r>
            <a:endParaRPr/>
          </a:p>
          <a:p>
            <a:pPr marL="0" lvl="0" indent="0" algn="l" rtl="0">
              <a:spcBef>
                <a:spcPts val="0"/>
              </a:spcBef>
              <a:spcAft>
                <a:spcPts val="0"/>
              </a:spcAft>
              <a:buNone/>
            </a:pPr>
            <a:endParaRPr/>
          </a:p>
          <a:p>
            <a:pPr marL="0" lvl="0" indent="0" algn="l" rtl="0">
              <a:spcBef>
                <a:spcPts val="0"/>
              </a:spcBef>
              <a:spcAft>
                <a:spcPts val="0"/>
              </a:spcAft>
              <a:buNone/>
            </a:pPr>
            <a:r>
              <a:rPr lang="en-GB"/>
              <a:t>We must then re-test everything because we have merged potentially incompatible changes.</a:t>
            </a:r>
            <a:endParaRPr/>
          </a:p>
          <a:p>
            <a:pPr marL="0" lvl="0" indent="0" algn="l" rtl="0">
              <a:spcBef>
                <a:spcPts val="0"/>
              </a:spcBef>
              <a:spcAft>
                <a:spcPts val="0"/>
              </a:spcAft>
              <a:buNone/>
            </a:pPr>
            <a:endParaRPr/>
          </a:p>
          <a:p>
            <a:pPr marL="0" lvl="0" indent="0" algn="l" rtl="0">
              <a:spcBef>
                <a:spcPts val="0"/>
              </a:spcBef>
              <a:spcAft>
                <a:spcPts val="0"/>
              </a:spcAft>
              <a:buNone/>
            </a:pPr>
            <a:r>
              <a:rPr lang="en-GB"/>
              <a:t>All the teams now wait on any fixes, even if they belong to another team.</a:t>
            </a:r>
            <a:endParaRPr/>
          </a:p>
          <a:p>
            <a:pPr marL="0" lvl="0" indent="0" algn="l" rtl="0">
              <a:spcBef>
                <a:spcPts val="0"/>
              </a:spcBef>
              <a:spcAft>
                <a:spcPts val="0"/>
              </a:spcAft>
              <a:buNone/>
            </a:pPr>
            <a:endParaRPr/>
          </a:p>
          <a:p>
            <a:pPr marL="0" lvl="0" indent="0" algn="l" rtl="0">
              <a:spcBef>
                <a:spcPts val="0"/>
              </a:spcBef>
              <a:spcAft>
                <a:spcPts val="0"/>
              </a:spcAft>
              <a:buNone/>
            </a:pPr>
            <a:r>
              <a:rPr lang="en-GB"/>
              <a:t>We may be able to drop their changes safely, due to a feature switch, but this can be difficult where they have database changes (a monolith has a shared schema).</a:t>
            </a:r>
            <a:endParaRPr/>
          </a:p>
          <a:p>
            <a:pPr marL="0" lvl="0" indent="0" algn="l" rtl="0">
              <a:spcBef>
                <a:spcPts val="0"/>
              </a:spcBef>
              <a:spcAft>
                <a:spcPts val="0"/>
              </a:spcAft>
              <a:buNone/>
            </a:pPr>
            <a:endParaRPr/>
          </a:p>
          <a:p>
            <a:pPr marL="0" lvl="0" indent="0" algn="l" rtl="0">
              <a:spcBef>
                <a:spcPts val="0"/>
              </a:spcBef>
              <a:spcAft>
                <a:spcPts val="0"/>
              </a:spcAft>
              <a:buNone/>
            </a:pPr>
            <a:r>
              <a:rPr lang="en-GB"/>
              <a:t>Eventually, everyone is ready and we can release, but typically this process takes a couple of weeks. It distracts teams from day-to-day work. </a:t>
            </a:r>
            <a:endParaRPr/>
          </a:p>
          <a:p>
            <a:pPr marL="0" lvl="0" indent="0" algn="l" rtl="0">
              <a:spcBef>
                <a:spcPts val="0"/>
              </a:spcBef>
              <a:spcAft>
                <a:spcPts val="0"/>
              </a:spcAft>
              <a:buNone/>
            </a:pPr>
            <a:endParaRPr/>
          </a:p>
          <a:p>
            <a:pPr marL="0" lvl="0" indent="0" algn="l" rtl="0">
              <a:spcBef>
                <a:spcPts val="0"/>
              </a:spcBef>
              <a:spcAft>
                <a:spcPts val="0"/>
              </a:spcAft>
              <a:buNone/>
            </a:pPr>
            <a:r>
              <a:rPr lang="en-GB"/>
              <a:t>Rollback is also complicated, because we force everyone out. Feature switches and ‘no rollback only roll forward’ become frequent issues.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35923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is a channel?</a:t>
            </a:r>
          </a:p>
          <a:p>
            <a:pPr marL="0" indent="0">
              <a:buFontTx/>
              <a:buNone/>
            </a:pPr>
            <a:r>
              <a:rPr lang="en-US" dirty="0"/>
              <a:t>	</a:t>
            </a:r>
          </a:p>
          <a:p>
            <a:pPr marL="0" indent="0">
              <a:buFontTx/>
              <a:buNone/>
            </a:pPr>
            <a:r>
              <a:rPr lang="en-US" dirty="0"/>
              <a:t>	Logical Address: Channels are logical addresses in a messaging system. The details of implementation are hidden from applications using the channel, they just need to know how to address the channel.</a:t>
            </a:r>
          </a:p>
          <a:p>
            <a:endParaRPr lang="en-US" dirty="0"/>
          </a:p>
          <a:p>
            <a:r>
              <a:rPr lang="en-US" dirty="0"/>
              <a:t>	</a:t>
            </a:r>
            <a:r>
              <a:rPr lang="en-US" b="1" dirty="0">
                <a:effectLst/>
              </a:rPr>
              <a:t>Channel</a:t>
            </a:r>
            <a:r>
              <a:rPr lang="en-US" dirty="0">
                <a:effectLst/>
              </a:rPr>
              <a:t>: A virtual pipe that connects sender to receiver. </a:t>
            </a:r>
          </a:p>
          <a:p>
            <a:r>
              <a:rPr lang="en-US" sz="1200" kern="1200" dirty="0">
                <a:solidFill>
                  <a:schemeClr val="tx1"/>
                </a:solidFill>
                <a:effectLst/>
                <a:latin typeface="+mn-lt"/>
                <a:ea typeface="+mn-ea"/>
                <a:cs typeface="+mn-cs"/>
              </a:rPr>
              <a:t>A messaging system is not implemented as a bucket. A receiver knows what type of information it wants, and the sender can identify what it is</a:t>
            </a:r>
            <a:endParaRPr lang="en-US" dirty="0"/>
          </a:p>
          <a:p>
            <a:r>
              <a:rPr lang="en-US" sz="1200" kern="1200" dirty="0">
                <a:solidFill>
                  <a:schemeClr val="tx1"/>
                </a:solidFill>
                <a:effectLst/>
                <a:latin typeface="+mn-lt"/>
                <a:ea typeface="+mn-ea"/>
                <a:cs typeface="+mn-cs"/>
              </a:rPr>
              <a:t>A sender sends to a particular channel and a receiver reads from a particular channel</a:t>
            </a:r>
            <a:endParaRPr lang="en-US" dirty="0"/>
          </a:p>
          <a:p>
            <a:r>
              <a:rPr lang="en-US" sz="1200" kern="1200" dirty="0">
                <a:solidFill>
                  <a:schemeClr val="tx1"/>
                </a:solidFill>
                <a:effectLst/>
                <a:latin typeface="+mn-lt"/>
                <a:ea typeface="+mn-ea"/>
                <a:cs typeface="+mn-cs"/>
              </a:rPr>
              <a:t>Channels are logical addresses in the MOM</a:t>
            </a:r>
            <a:endParaRPr lang="en-US" dirty="0"/>
          </a:p>
          <a:p>
            <a:pPr lvl="1"/>
            <a:r>
              <a:rPr lang="en-US" sz="1200" kern="1200" dirty="0">
                <a:solidFill>
                  <a:schemeClr val="tx1"/>
                </a:solidFill>
                <a:effectLst/>
                <a:latin typeface="+mn-lt"/>
                <a:ea typeface="+mn-ea"/>
                <a:cs typeface="+mn-cs"/>
              </a:rPr>
              <a:t>Implementation details such as messages are stored on sender and receiver or in a distributed database are hidden from the user</a:t>
            </a:r>
            <a:endParaRPr lang="en-US" dirty="0">
              <a:effectLst/>
            </a:endParaRPr>
          </a:p>
          <a:p>
            <a:pPr lvl="1"/>
            <a:r>
              <a:rPr lang="en-US" sz="1200" kern="1200" dirty="0">
                <a:solidFill>
                  <a:schemeClr val="tx1"/>
                </a:solidFill>
                <a:effectLst/>
                <a:latin typeface="+mn-lt"/>
                <a:ea typeface="+mn-ea"/>
                <a:cs typeface="+mn-cs"/>
              </a:rPr>
              <a:t>The application or administrator has to create them, they are not pre-configured</a:t>
            </a:r>
            <a:endParaRPr lang="en-US" dirty="0">
              <a:effectLst/>
            </a:endParaRPr>
          </a:p>
          <a:p>
            <a:pPr lvl="1"/>
            <a:r>
              <a:rPr lang="en-US" sz="1200" kern="1200" dirty="0">
                <a:solidFill>
                  <a:schemeClr val="tx1"/>
                </a:solidFill>
                <a:effectLst/>
                <a:latin typeface="+mn-lt"/>
                <a:ea typeface="+mn-ea"/>
                <a:cs typeface="+mn-cs"/>
              </a:rPr>
              <a:t>Point-to-point channels and publish-subscribe channels</a:t>
            </a:r>
            <a:endParaRPr lang="en-US" dirty="0">
              <a:effectLst/>
            </a:endParaRPr>
          </a:p>
          <a:p>
            <a:pPr lvl="1"/>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channels avoid the confusion of mixing data types over one channel; Selective Consumer allows multiplexing channels</a:t>
            </a:r>
            <a:endParaRPr lang="en-US" dirty="0">
              <a:effectLst/>
            </a:endParaRPr>
          </a:p>
          <a:p>
            <a:pPr lvl="1"/>
            <a:r>
              <a:rPr lang="en-US" sz="1200" kern="1200" dirty="0">
                <a:solidFill>
                  <a:schemeClr val="tx1"/>
                </a:solidFill>
                <a:effectLst/>
                <a:latin typeface="+mn-lt"/>
                <a:ea typeface="+mn-ea"/>
                <a:cs typeface="+mn-cs"/>
              </a:rPr>
              <a:t>Invalid Message Channel — a channel for messages that could not be consumed</a:t>
            </a:r>
          </a:p>
          <a:p>
            <a:pPr lvl="1"/>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Unidirectional—we don’t want to consumer our own messages; use Request-Reply for bi-directional flow (sender indicates return channel)</a:t>
            </a:r>
            <a:endParaRPr lang="en-US" dirty="0">
              <a:effectLst/>
            </a:endParaRPr>
          </a:p>
          <a:p>
            <a:r>
              <a:rPr lang="en-US" sz="1200" kern="1200" dirty="0">
                <a:solidFill>
                  <a:schemeClr val="tx1"/>
                </a:solidFill>
                <a:effectLst/>
                <a:latin typeface="+mn-lt"/>
                <a:ea typeface="+mn-ea"/>
                <a:cs typeface="+mn-cs"/>
              </a:rPr>
              <a:t>Often fixed set, especially for more complex topologies</a:t>
            </a:r>
            <a:endParaRPr lang="en-US" dirty="0">
              <a:effectLst/>
            </a:endParaRPr>
          </a:p>
          <a:p>
            <a:r>
              <a:rPr lang="en-US" sz="1200" kern="1200" dirty="0">
                <a:solidFill>
                  <a:schemeClr val="tx1"/>
                </a:solidFill>
                <a:effectLst/>
                <a:latin typeface="+mn-lt"/>
                <a:ea typeface="+mn-ea"/>
                <a:cs typeface="+mn-cs"/>
              </a:rPr>
              <a:t>One-to-one (Point-to-point Channel) or One to Many (Publish-Subscribe Channel)</a:t>
            </a:r>
            <a:endParaRPr lang="en-US" dirty="0">
              <a:effectLst/>
            </a:endParaRPr>
          </a:p>
          <a:p>
            <a:r>
              <a:rPr lang="en-US" sz="1200" kern="1200" dirty="0">
                <a:solidFill>
                  <a:schemeClr val="tx1"/>
                </a:solidFill>
                <a:effectLst/>
                <a:latin typeface="+mn-lt"/>
                <a:ea typeface="+mn-ea"/>
                <a:cs typeface="+mn-cs"/>
              </a:rPr>
              <a:t>Type: Use a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 everything on the channel is the same type.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many channels over the receiver interpreting the type and deciding how to route it internally.</a:t>
            </a:r>
            <a:endParaRPr lang="en-US" dirty="0">
              <a:effectLst/>
            </a:endParaRPr>
          </a:p>
          <a:p>
            <a:r>
              <a:rPr lang="en-US" sz="1200" kern="1200" dirty="0">
                <a:solidFill>
                  <a:schemeClr val="tx1"/>
                </a:solidFill>
                <a:effectLst/>
                <a:latin typeface="+mn-lt"/>
                <a:ea typeface="+mn-ea"/>
                <a:cs typeface="+mn-cs"/>
              </a:rPr>
              <a:t>Invalid messages: the receiver cannot ‘read’ the message successfully to process it, goes on invalid message channel; if MOM cannot deliver to a consumer, sends to dead-letter channel</a:t>
            </a:r>
            <a:endParaRPr lang="en-US" dirty="0">
              <a:effectLst/>
            </a:endParaRPr>
          </a:p>
          <a:p>
            <a:r>
              <a:rPr lang="en-US" sz="1200" kern="1200" dirty="0">
                <a:solidFill>
                  <a:schemeClr val="tx1"/>
                </a:solidFill>
                <a:effectLst/>
                <a:latin typeface="+mn-lt"/>
                <a:ea typeface="+mn-ea"/>
                <a:cs typeface="+mn-cs"/>
              </a:rPr>
              <a:t>By default messages are stored in memory, Guaranteed Delivery means that the message is stored to disk and will survive a crash; availability vs. performance trade-off</a:t>
            </a:r>
            <a:endParaRPr lang="en-US" dirty="0">
              <a:effectLst/>
            </a:endParaRPr>
          </a:p>
          <a:p>
            <a:pPr lvl="1"/>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the caller be sure that exactly one receiver will receive the document or perform the call?</a:t>
            </a:r>
          </a:p>
          <a:p>
            <a:endParaRPr lang="en-US" b="1" dirty="0"/>
          </a:p>
          <a:p>
            <a:r>
              <a:rPr lang="en-US" b="1" dirty="0"/>
              <a:t>Send the message on a </a:t>
            </a:r>
            <a:r>
              <a:rPr lang="en-US" b="1" i="1" dirty="0"/>
              <a:t>Point-to-Point Channel</a:t>
            </a:r>
            <a:r>
              <a:rPr lang="en-US" b="1" dirty="0"/>
              <a:t>, which ensures that only one receiver will receive a particular message.</a:t>
            </a:r>
            <a:endParaRPr lang="en-US" dirty="0"/>
          </a:p>
          <a:p>
            <a:r>
              <a:rPr lang="en-US" dirty="0"/>
              <a:t>A </a:t>
            </a:r>
            <a:r>
              <a:rPr lang="en-US" i="1" dirty="0"/>
              <a:t>Point-to-Point Channel</a:t>
            </a:r>
            <a:r>
              <a:rPr lang="en-US" dirty="0"/>
              <a:t> ensures that only one receiver consumes any given message. If the channel has multiple receivers, only one of them can successfully consume a particular message. If multiple receivers try to consume a single message, the channel ensures that only one of them succeeds, so the receivers do not have to coordinate with each other. The channel can still have multiple receivers to consume multiple messages concurrently, but only a single receiver consumes any one message.</a:t>
            </a:r>
          </a:p>
          <a:p>
            <a:endParaRPr lang="en-US" dirty="0"/>
          </a:p>
          <a:p>
            <a:r>
              <a:rPr lang="en-US" sz="1200" kern="1200" dirty="0">
                <a:solidFill>
                  <a:schemeClr val="tx1"/>
                </a:solidFill>
                <a:effectLst/>
                <a:latin typeface="+mn-lt"/>
                <a:ea typeface="+mn-ea"/>
                <a:cs typeface="+mn-cs"/>
              </a:rPr>
              <a:t>Send a Command on a Point-to-Point channel to ensure only one receiver will receive a particular message; if there are Competing Consumers only one will read any message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transfer different types of data, such as different types of documents.</a:t>
            </a:r>
          </a:p>
          <a:p>
            <a:r>
              <a:rPr lang="en-US" b="1" dirty="0"/>
              <a:t>How can the application send a data item such that the receiver will know how to process it?</a:t>
            </a:r>
            <a:endParaRPr lang="en-US" dirty="0"/>
          </a:p>
          <a:p>
            <a:r>
              <a:rPr lang="en-US" b="1" dirty="0"/>
              <a:t>Use a separate </a:t>
            </a:r>
            <a:r>
              <a:rPr lang="en-US" b="1" i="1" dirty="0" err="1"/>
              <a:t>Datatype</a:t>
            </a:r>
            <a:r>
              <a:rPr lang="en-US" b="1" i="1" dirty="0"/>
              <a:t> Channel</a:t>
            </a:r>
            <a:r>
              <a:rPr lang="en-US" b="1" dirty="0"/>
              <a:t> for each data type, so that all data on a particular channel is of the same type.</a:t>
            </a:r>
            <a:endParaRPr lang="en-US" dirty="0"/>
          </a:p>
          <a:p>
            <a:r>
              <a:rPr lang="en-US" dirty="0"/>
              <a:t>By using a separate </a:t>
            </a:r>
            <a:r>
              <a:rPr lang="en-US" i="1" dirty="0" err="1"/>
              <a:t>Datatype</a:t>
            </a:r>
            <a:r>
              <a:rPr lang="en-US" i="1" dirty="0"/>
              <a:t> Channel</a:t>
            </a:r>
            <a:r>
              <a:rPr lang="en-US" dirty="0"/>
              <a:t> for each type of data, all of the messages on a given channel will contain the same type of data. The sender, knowing what type the data is, will need to select the appropriate channel to send it on. The receiver, knowing what channel the data was received on, will know what its type is.</a:t>
            </a:r>
          </a:p>
          <a:p>
            <a:endParaRPr lang="en-US" dirty="0"/>
          </a:p>
          <a:p>
            <a:r>
              <a:rPr lang="en-US" sz="1200" kern="1200" dirty="0">
                <a:solidFill>
                  <a:schemeClr val="tx1"/>
                </a:solidFill>
                <a:effectLst/>
                <a:latin typeface="+mn-lt"/>
                <a:ea typeface="+mn-ea"/>
                <a:cs typeface="+mn-cs"/>
              </a:rPr>
              <a:t>The receiver must know what type of messages it is receiving or it won’t know how to process them. Use a separate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for each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so that all the data on a particular channel is of the same type.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announce events.</a:t>
            </a:r>
          </a:p>
          <a:p>
            <a:r>
              <a:rPr lang="en-US" b="1" dirty="0"/>
              <a:t>How can the sender broadcast an event to all interested receivers?</a:t>
            </a:r>
            <a:endParaRPr lang="en-US" dirty="0"/>
          </a:p>
          <a:p>
            <a:r>
              <a:rPr lang="en-US" b="1" dirty="0"/>
              <a:t>Send the event on a </a:t>
            </a:r>
            <a:r>
              <a:rPr lang="en-US" b="1" i="1" dirty="0"/>
              <a:t>Publish-Subscribe Channel</a:t>
            </a:r>
            <a:r>
              <a:rPr lang="en-US" b="1" dirty="0"/>
              <a:t>, which delivers a copy of a particular event to each receiver.</a:t>
            </a:r>
            <a:endParaRPr lang="en-US" dirty="0"/>
          </a:p>
          <a:p>
            <a:r>
              <a:rPr lang="en-US" dirty="0"/>
              <a:t>A </a:t>
            </a:r>
            <a:r>
              <a:rPr lang="en-US" i="1" dirty="0"/>
              <a:t>Publish-Subscribe Channel</a:t>
            </a:r>
            <a:r>
              <a:rPr lang="en-US" dirty="0"/>
              <a:t> works like this: It has one input channel that splits into multiple output channels, one for each subscriber. When an event is published into the channel, the </a:t>
            </a:r>
            <a:r>
              <a:rPr lang="en-US" i="1" dirty="0"/>
              <a:t>Publish-Subscribe Channel</a:t>
            </a:r>
            <a:r>
              <a:rPr lang="en-US" dirty="0"/>
              <a:t> delivers a copy of the message to each of the output channels. Each output channel has only one subscriber, which is only allowed to consume a message once. In this way, each subscriber only gets the message once and consumed copies disappear from their channels.</a:t>
            </a:r>
          </a:p>
          <a:p>
            <a:endParaRPr lang="en-US" dirty="0"/>
          </a:p>
          <a:p>
            <a:r>
              <a:rPr lang="en-US" sz="1200" kern="1200" dirty="0">
                <a:solidFill>
                  <a:schemeClr val="tx1"/>
                </a:solidFill>
                <a:effectLst/>
                <a:latin typeface="+mn-lt"/>
                <a:ea typeface="+mn-ea"/>
                <a:cs typeface="+mn-cs"/>
              </a:rPr>
              <a:t>Send an event on a Publish-Subscribe Channel which delivers a copy to all receivers; also allows eavesdropping on a message; a </a:t>
            </a:r>
            <a:r>
              <a:rPr lang="en-US" sz="1200" kern="1200" dirty="0" err="1">
                <a:solidFill>
                  <a:schemeClr val="tx1"/>
                </a:solidFill>
                <a:effectLst/>
                <a:latin typeface="+mn-lt"/>
                <a:ea typeface="+mn-ea"/>
                <a:cs typeface="+mn-cs"/>
              </a:rPr>
              <a:t>firehose</a:t>
            </a:r>
            <a:r>
              <a:rPr lang="en-US" sz="1200" kern="1200" dirty="0">
                <a:solidFill>
                  <a:schemeClr val="tx1"/>
                </a:solidFill>
                <a:effectLst/>
                <a:latin typeface="+mn-lt"/>
                <a:ea typeface="+mn-ea"/>
                <a:cs typeface="+mn-cs"/>
              </a:rPr>
              <a:t> of all channels can act like a message store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is using </a:t>
            </a:r>
            <a:r>
              <a:rPr lang="en-US" i="1" dirty="0">
                <a:hlinkClick r:id="rId3"/>
              </a:rPr>
              <a:t>Messaging</a:t>
            </a:r>
            <a:r>
              <a:rPr lang="en-US" dirty="0"/>
              <a:t> to integrate applications.</a:t>
            </a:r>
          </a:p>
          <a:p>
            <a:r>
              <a:rPr lang="en-US" b="1" dirty="0"/>
              <a:t>What will the messaging system do with a message it cannot deliver?</a:t>
            </a:r>
            <a:endParaRPr lang="en-US" dirty="0"/>
          </a:p>
          <a:p>
            <a:r>
              <a:rPr lang="en-US" b="1" dirty="0"/>
              <a:t>When a messaging system determines that it cannot or should not deliver a message, it may elect to move the message to a </a:t>
            </a:r>
            <a:r>
              <a:rPr lang="en-US" b="1" i="1" dirty="0"/>
              <a:t>Dead Letter Channel</a:t>
            </a:r>
            <a:r>
              <a:rPr lang="en-US" b="1" dirty="0"/>
              <a:t>.</a:t>
            </a:r>
            <a:endParaRPr lang="en-US" dirty="0"/>
          </a:p>
          <a:p>
            <a:r>
              <a:rPr lang="en-US" dirty="0"/>
              <a:t>The specific way a </a:t>
            </a:r>
            <a:r>
              <a:rPr lang="en-US" i="1" dirty="0"/>
              <a:t>Dead Letter Channel</a:t>
            </a:r>
            <a:r>
              <a:rPr lang="en-US" dirty="0"/>
              <a:t> works depends on the specific messaging system’s implementation, if it provides one at all. The channel may be called a “dead message queue” [</a:t>
            </a:r>
            <a:r>
              <a:rPr lang="en-US" dirty="0">
                <a:hlinkClick r:id="rId4" tooltip="Java Message Service"/>
              </a:rPr>
              <a:t>Monson-Haefel, p.125</a:t>
            </a:r>
            <a:r>
              <a:rPr lang="en-US" dirty="0"/>
              <a:t>] or “dead letter queue.” [</a:t>
            </a:r>
            <a:r>
              <a:rPr lang="en-US" dirty="0">
                <a:hlinkClick r:id="rId5" tooltip="MQSeries from IBM"/>
              </a:rPr>
              <a:t>MQSeries</a:t>
            </a:r>
            <a:r>
              <a:rPr lang="en-US" dirty="0"/>
              <a:t>], [</a:t>
            </a:r>
            <a:r>
              <a:rPr lang="en-US" dirty="0">
                <a:hlinkClick r:id="rId6" tooltip="Designing Applications with MSMQ"/>
              </a:rPr>
              <a:t>Dickman, pp.28-29</a:t>
            </a:r>
            <a:r>
              <a:rPr lang="en-US" dirty="0"/>
              <a:t>] Typically, each machine the messaging system is installed on has its own local </a:t>
            </a:r>
            <a:r>
              <a:rPr lang="en-US" i="1" dirty="0"/>
              <a:t>Dead Letter Channel</a:t>
            </a:r>
            <a:r>
              <a:rPr lang="en-US" dirty="0"/>
              <a:t> so that whatever machine a message dies on, it can be moved from one local queue to another without any networking uncertainties. This also records what machine the message died on. When the messaging system moves the message, it may also record the original channel the message was supposed to be delivered on.</a:t>
            </a:r>
          </a:p>
          <a:p>
            <a:endParaRPr lang="en-US" dirty="0"/>
          </a:p>
          <a:p>
            <a:r>
              <a:rPr lang="en-US" sz="1200" kern="1200" dirty="0">
                <a:solidFill>
                  <a:schemeClr val="tx1"/>
                </a:solidFill>
                <a:effectLst/>
                <a:latin typeface="+mn-lt"/>
                <a:ea typeface="+mn-ea"/>
                <a:cs typeface="+mn-cs"/>
              </a:rPr>
              <a:t>When a messaging system determine that it cannot or should not deliver a message, it may elect to move the message to a  dead-letter channel.</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receive </a:t>
            </a:r>
            <a:r>
              <a:rPr lang="en-US" i="1" dirty="0">
                <a:hlinkClick r:id="rId4"/>
              </a:rPr>
              <a:t>Message</a:t>
            </a:r>
            <a:r>
              <a:rPr lang="en-US" dirty="0"/>
              <a:t>s.</a:t>
            </a:r>
          </a:p>
          <a:p>
            <a:r>
              <a:rPr lang="en-US" b="1" dirty="0"/>
              <a:t>How can a messaging receiver gracefully handle receiving a message that makes no sense?</a:t>
            </a:r>
            <a:endParaRPr lang="en-US" dirty="0"/>
          </a:p>
          <a:p>
            <a:r>
              <a:rPr lang="en-US" b="1" dirty="0"/>
              <a:t>The receiver should move the improper message to an </a:t>
            </a:r>
            <a:r>
              <a:rPr lang="en-US" b="1" i="1" dirty="0"/>
              <a:t>Invalid Message Channel</a:t>
            </a:r>
            <a:r>
              <a:rPr lang="en-US" b="1" dirty="0"/>
              <a:t>, a special channel for messages that could not be processed by their receivers.</a:t>
            </a:r>
            <a:endParaRPr lang="en-US" dirty="0"/>
          </a:p>
          <a:p>
            <a:r>
              <a:rPr lang="en-US" dirty="0"/>
              <a:t>When designing a messaging system for applications to use, the administrator will need to define one or more </a:t>
            </a:r>
            <a:r>
              <a:rPr lang="en-US" i="1" dirty="0"/>
              <a:t>Invalid Message Channel</a:t>
            </a:r>
            <a:r>
              <a:rPr lang="en-US" dirty="0"/>
              <a:t>s for the applications to use.</a:t>
            </a:r>
          </a:p>
          <a:p>
            <a:endParaRPr lang="en-US" dirty="0"/>
          </a:p>
          <a:p>
            <a:r>
              <a:rPr lang="en-US" sz="1200" kern="1200" dirty="0">
                <a:solidFill>
                  <a:schemeClr val="tx1"/>
                </a:solidFill>
                <a:effectLst/>
                <a:latin typeface="+mn-lt"/>
                <a:ea typeface="+mn-ea"/>
                <a:cs typeface="+mn-cs"/>
              </a:rPr>
              <a:t>Where the message cannot be interpreted by the receiver even if well-formed i.e. is missing headers, or the body has an unexpected content type or does not match the expected schema. Although the MOM has delivered the message to the receiver it cannot be passed to application code to process. In this case the message is sent to an Invalid Message Channel a special channel for messages that could not be processes by their receivers. Messages that cause application errors, but are well formed, should not be placed on the Invalid Message Channel—treat them as application errors. If using a Service Activator or Messaging Gateway then errors in the message handling framework should be passed on to the Invalid Message Channel, but errors in the application code should not. It usually indicates an integration problem either in code or configuration.</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most basic level, the message pump gets a message from the queue, in a loop. It sleeps in between loops to avoid spinning a core.</a:t>
            </a:r>
          </a:p>
          <a:p>
            <a:endParaRPr lang="en-US" dirty="0"/>
          </a:p>
          <a:p>
            <a:r>
              <a:rPr lang="en-US" dirty="0"/>
              <a:t>But what does it do with the message.</a:t>
            </a:r>
          </a:p>
          <a:p>
            <a:endParaRPr lang="en-US" dirty="0"/>
          </a:p>
          <a:p>
            <a:pPr marL="228600" indent="-228600">
              <a:buAutoNum type="arabicPeriod"/>
            </a:pPr>
            <a:r>
              <a:rPr lang="en-US" dirty="0"/>
              <a:t>We need to translate the message from the wire format to something we understand. So we use a translate message step, which says, read the body of the message on the wire and use it to serialize a type that we understand</a:t>
            </a:r>
          </a:p>
          <a:p>
            <a:pPr marL="228600" indent="-228600">
              <a:buAutoNum type="arabicPeriod"/>
            </a:pPr>
            <a:r>
              <a:rPr lang="en-US" dirty="0"/>
              <a:t>We then want to act upon that request, so we need to find some code to handle it</a:t>
            </a:r>
          </a:p>
        </p:txBody>
      </p:sp>
      <p:sp>
        <p:nvSpPr>
          <p:cNvPr id="4" name="Slide Number Placeholder 3"/>
          <p:cNvSpPr>
            <a:spLocks noGrp="1"/>
          </p:cNvSpPr>
          <p:nvPr>
            <p:ph type="sldNum" sz="quarter" idx="5"/>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2738304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stop the pump.</a:t>
            </a:r>
          </a:p>
          <a:p>
            <a:endParaRPr lang="en-US" dirty="0"/>
          </a:p>
          <a:p>
            <a:r>
              <a:rPr lang="en-US" dirty="0"/>
              <a:t>One option is to have a synchronization token that gets signaled and we just check that token to see if it has been signaled at the end of the loop</a:t>
            </a:r>
          </a:p>
        </p:txBody>
      </p:sp>
      <p:sp>
        <p:nvSpPr>
          <p:cNvPr id="4" name="Slide Number Placeholder 3"/>
          <p:cNvSpPr>
            <a:spLocks noGrp="1"/>
          </p:cNvSpPr>
          <p:nvPr>
            <p:ph type="sldNum" sz="quarter" idx="5"/>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170487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f6c0315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f6c031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creates a triangle for virtuous software development. Microservices enable small, autonomous teams, who can practice continuous delivery.</a:t>
            </a:r>
            <a:endParaRPr/>
          </a:p>
          <a:p>
            <a:pPr marL="0" lvl="0" indent="0" algn="l" rtl="0">
              <a:spcBef>
                <a:spcPts val="0"/>
              </a:spcBef>
              <a:spcAft>
                <a:spcPts val="0"/>
              </a:spcAft>
              <a:buNone/>
            </a:pPr>
            <a:endParaRPr/>
          </a:p>
          <a:p>
            <a:pPr marL="0" lvl="0" indent="0" algn="l" rtl="0">
              <a:spcBef>
                <a:spcPts val="0"/>
              </a:spcBef>
              <a:spcAft>
                <a:spcPts val="0"/>
              </a:spcAft>
              <a:buNone/>
            </a:pPr>
            <a:r>
              <a:rPr lang="en-GB"/>
              <a:t>Architecture is often an enabler for agile software delivery. You can’t be agile unless your engineering practices support agile delivery. Assuming that we want the benefits of agility (risk reduction through timely feedback, ability to change direction, etc.) we need to use architecture to enable that.</a:t>
            </a:r>
            <a:endParaRPr/>
          </a:p>
          <a:p>
            <a:pPr marL="0" lvl="0" indent="0" algn="l" rtl="0">
              <a:spcBef>
                <a:spcPts val="0"/>
              </a:spcBef>
              <a:spcAft>
                <a:spcPts val="0"/>
              </a:spcAft>
              <a:buNone/>
            </a:pPr>
            <a:endParaRPr/>
          </a:p>
          <a:p>
            <a:pPr marL="0" lvl="0" indent="0" algn="l" rtl="0">
              <a:spcBef>
                <a:spcPts val="0"/>
              </a:spcBef>
              <a:spcAft>
                <a:spcPts val="0"/>
              </a:spcAft>
              <a:buNone/>
            </a:pPr>
            <a:r>
              <a:rPr lang="en-GB"/>
              <a:t>Microservices are a key to unlocking the door of agile at scale, because they let us break up an enterprise a series of small teams, where methodologies like XP and Crystal Clear work. In other words we scale agile, by breaking up the organisation into agile sized units. This doesn’t work if you have a monolith, you will instead be pushed into phased delivery models at scale.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53572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781931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39243269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a:t>
            </a:r>
            <a:r>
              <a:rPr lang="en-US" sz="1200" i="1" dirty="0"/>
              <a:t>Messaging Mapper</a:t>
            </a:r>
            <a:r>
              <a:rPr lang="en-US" sz="1200" dirty="0"/>
              <a:t> converts domain objects into a message as required by the messaging channel. </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endParaRPr lang="en-US" dirty="0"/>
          </a:p>
          <a:p>
            <a:endParaRPr lang="en-US" dirty="0"/>
          </a:p>
          <a:p>
            <a:r>
              <a:rPr lang="en-US" dirty="0"/>
              <a:t>When integrating applications using messaging, the data inside a message is often derived from domain objects inside the integrated applications. If we use a </a:t>
            </a:r>
            <a:r>
              <a:rPr lang="en-US" i="1" dirty="0">
                <a:hlinkClick r:id="rId3"/>
              </a:rPr>
              <a:t>Document Message</a:t>
            </a:r>
            <a:r>
              <a:rPr lang="en-US" dirty="0"/>
              <a:t>, the message itself may directly represent one or domain objects. If we use a </a:t>
            </a:r>
            <a:r>
              <a:rPr lang="en-US" i="1" dirty="0">
                <a:hlinkClick r:id="rId4"/>
              </a:rPr>
              <a:t>Command Message</a:t>
            </a:r>
            <a:r>
              <a:rPr lang="en-US" dirty="0"/>
              <a:t>, some of the data fields associated with the command are likely to be extracted from domain objects as well. There are some distinct differences between messages and objects. For example, most objects rely on associations in the form of object references and inheritance relationships. Many messaging infrastructures do not support these concepts because they have to be able to communicate with a range of applications, some of which may not be object-oriented at all.</a:t>
            </a:r>
          </a:p>
          <a:p>
            <a:r>
              <a:rPr lang="en-US" b="1" dirty="0"/>
              <a:t>How do you move data between domain objects and the messaging infrastructure while keeping the two independent of each other?</a:t>
            </a:r>
            <a:endParaRPr lang="en-US" dirty="0"/>
          </a:p>
          <a:p>
            <a:r>
              <a:rPr lang="en-US" b="1" dirty="0"/>
              <a:t>Create a separate </a:t>
            </a:r>
            <a:r>
              <a:rPr lang="en-US" b="1" i="1" dirty="0"/>
              <a:t>Messaging Mapper</a:t>
            </a:r>
            <a:r>
              <a:rPr lang="en-US" b="1" dirty="0"/>
              <a:t> that contains the mapping logic between the messaging infrastructure and the domain objects. Neither the objects nor the infrastructure have knowledge of the </a:t>
            </a:r>
            <a:r>
              <a:rPr lang="en-US" b="1" i="1" dirty="0"/>
              <a:t>Messaging Mapper</a:t>
            </a:r>
            <a:r>
              <a:rPr lang="en-US" b="1" dirty="0"/>
              <a:t>'s existence.</a:t>
            </a:r>
            <a:endParaRPr lang="en-US" dirty="0"/>
          </a:p>
          <a:p>
            <a:r>
              <a:rPr lang="en-US" dirty="0"/>
              <a:t>The </a:t>
            </a:r>
            <a:r>
              <a:rPr lang="en-US" i="1" dirty="0"/>
              <a:t>Messaging Mapper</a:t>
            </a:r>
            <a:r>
              <a:rPr lang="en-US" dirty="0"/>
              <a:t> accesses one or more domain objects and converts them into a message as required by the messaging channel. It also performs the opposite function, creating or updating domain objects based on incoming messages. Since the </a:t>
            </a:r>
            <a:r>
              <a:rPr lang="en-US" i="1" dirty="0"/>
              <a:t>Messaging Mapper</a:t>
            </a:r>
            <a:r>
              <a:rPr lang="en-US" dirty="0"/>
              <a:t> is implemented as a separate class that references the domain object(s) and the messaging layer, neither layer is aware of the other. The layers don't even know about the </a:t>
            </a:r>
            <a:r>
              <a:rPr lang="en-US" i="1" dirty="0"/>
              <a:t>Messaging Mapper</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but it wants to control when it consumes each message.</a:t>
            </a:r>
          </a:p>
          <a:p>
            <a:r>
              <a:rPr lang="en-US" b="1" dirty="0"/>
              <a:t>How can an application consume a message when the application is ready?</a:t>
            </a:r>
            <a:endParaRPr lang="en-US" dirty="0"/>
          </a:p>
          <a:p>
            <a:r>
              <a:rPr lang="en-US" b="1" dirty="0"/>
              <a:t>The </a:t>
            </a:r>
            <a:r>
              <a:rPr lang="en-US" b="1" dirty="0" err="1"/>
              <a:t>aplication</a:t>
            </a:r>
            <a:r>
              <a:rPr lang="en-US" b="1" dirty="0"/>
              <a:t> should use a </a:t>
            </a:r>
            <a:r>
              <a:rPr lang="en-US" b="1" i="1" dirty="0"/>
              <a:t>Polling Consumer</a:t>
            </a:r>
            <a:r>
              <a:rPr lang="en-US" b="1" dirty="0"/>
              <a:t>, one that explicitly makes a call when it wants to receive a message.</a:t>
            </a:r>
            <a:endParaRPr lang="en-US" dirty="0"/>
          </a:p>
          <a:p>
            <a:r>
              <a:rPr lang="en-US" dirty="0"/>
              <a:t>This is also known as a synchronous receiver, because the receiver thread blocks until a message is received. We call it a </a:t>
            </a:r>
            <a:r>
              <a:rPr lang="en-US" i="1" dirty="0"/>
              <a:t>Polling Consumer</a:t>
            </a:r>
            <a:r>
              <a:rPr lang="en-US" dirty="0"/>
              <a:t> because the receiver polls for a message, processes it, then polls for another. As a convenience, messaging API’s usually provide a receive method that blocks until a message is delivered, in addition to methods like </a:t>
            </a:r>
            <a:r>
              <a:rPr lang="en-US" dirty="0" err="1"/>
              <a:t>receiveNoWait</a:t>
            </a:r>
            <a:r>
              <a:rPr lang="en-US" dirty="0"/>
              <a:t>() and Receive(0) that return immediately if no message is available. This difference is only apparent when the receiver is polling faster than messages are arriving.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as soon as they’re delivered.</a:t>
            </a:r>
          </a:p>
          <a:p>
            <a:r>
              <a:rPr lang="en-US" b="1" dirty="0"/>
              <a:t>How can an application automatically consume messages as they become available?</a:t>
            </a:r>
            <a:endParaRPr lang="en-US" dirty="0"/>
          </a:p>
          <a:p>
            <a:r>
              <a:rPr lang="en-US" b="1" dirty="0"/>
              <a:t>The application should use an </a:t>
            </a:r>
            <a:r>
              <a:rPr lang="en-US" b="1" i="1" dirty="0"/>
              <a:t>Event-Driven Consumer</a:t>
            </a:r>
            <a:r>
              <a:rPr lang="en-US" b="1" dirty="0"/>
              <a:t>, one that is automatically handed messages as they’re delivered on the channel.</a:t>
            </a:r>
            <a:endParaRPr lang="en-US" dirty="0"/>
          </a:p>
          <a:p>
            <a:r>
              <a:rPr lang="en-US" dirty="0"/>
              <a:t>This is also known as an asynchronous receiver, because the receiver does not have a running thread until a callback thread delivers a message. We call it an </a:t>
            </a:r>
            <a:r>
              <a:rPr lang="en-US" i="1" dirty="0"/>
              <a:t>Event-Driven Consumer</a:t>
            </a:r>
            <a:r>
              <a:rPr lang="en-US" dirty="0"/>
              <a:t> because the receiver acts like the message delivery is an event that triggers the receiver into action.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has a service that it would like to make available to other applications.</a:t>
            </a:r>
          </a:p>
          <a:p>
            <a:r>
              <a:rPr lang="en-US" b="1" dirty="0"/>
              <a:t>How can an application design a service to be invoked both via various messaging technologies and via non-messaging techniques?</a:t>
            </a:r>
            <a:endParaRPr lang="en-US" dirty="0"/>
          </a:p>
          <a:p>
            <a:r>
              <a:rPr lang="en-US" b="1" dirty="0"/>
              <a:t>Design a </a:t>
            </a:r>
            <a:r>
              <a:rPr lang="en-US" b="1" i="1" dirty="0"/>
              <a:t>Service Activator</a:t>
            </a:r>
            <a:r>
              <a:rPr lang="en-US" b="1" dirty="0"/>
              <a:t> that connects the messages on the channel to the service being accessed.</a:t>
            </a:r>
            <a:endParaRPr lang="en-US" dirty="0"/>
          </a:p>
          <a:p>
            <a:r>
              <a:rPr lang="en-US" dirty="0"/>
              <a:t>A </a:t>
            </a:r>
            <a:r>
              <a:rPr lang="en-US" i="1" dirty="0"/>
              <a:t>Service Activator</a:t>
            </a:r>
            <a:r>
              <a:rPr lang="en-US" dirty="0"/>
              <a:t> can be one-way (request only) or two-way (</a:t>
            </a:r>
            <a:r>
              <a:rPr lang="en-US" i="1" dirty="0">
                <a:hlinkClick r:id="rId3"/>
              </a:rPr>
              <a:t>Request-Reply</a:t>
            </a:r>
            <a:r>
              <a:rPr lang="en-US" dirty="0"/>
              <a:t>). The service can be as simple as a method call—synchronous and non-remote—perhaps part of a Service Layer [</a:t>
            </a:r>
            <a:r>
              <a:rPr lang="en-US" dirty="0">
                <a:hlinkClick r:id="rId4" tooltip="Patterns of Enterprise Application Architecture"/>
              </a:rPr>
              <a:t>EAA</a:t>
            </a:r>
            <a:r>
              <a:rPr lang="en-US" dirty="0"/>
              <a:t>]. The activator can be hard-coded to always invoke the same service, or can use reflection to invoke the service indicated by the message. The activator handles all of the messaging details and invokes the service like any other client, such that the service doesn’t even know it’s being invoked through messaging.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95</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Increase the number of consumers reading messages from the queue. The message queue must hand a message to only one consumer. It must allow waiting consumers to read messages further down the queue if the message at the top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Highly Scalable, particularly with elastic compute – just add consumer nodes.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40971997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 5m</a:t>
            </a:r>
          </a:p>
          <a:p>
            <a:r>
              <a:rPr lang="en-US" dirty="0"/>
              <a:t>May need to do 'work' when transmitting a message - we might need to encrypt/decrypt a message, we might need to enrich the content of the message from collaborators before delivery, we might need to transform the message between source and destination if we do not control and cannot manage both, we might need to route messages. </a:t>
            </a:r>
          </a:p>
          <a:p>
            <a:endParaRPr lang="en-US" dirty="0"/>
          </a:p>
          <a:p>
            <a:r>
              <a:rPr lang="en-US" dirty="0"/>
              <a:t>Pipes and filters is a Unix pattern for dividing work into small, daily testable pieces that can be combined together. We can treat a channel as the pipe, and processes that read from and forward to as filters, to adjust a message. Often we want to abstract the channel, so we can choose between MOM or an in-memory queue for runtime efficiency.</a:t>
            </a:r>
          </a:p>
          <a:p>
            <a:endParaRPr lang="en-US" dirty="0"/>
          </a:p>
          <a:p>
            <a:r>
              <a:rPr lang="en-US" dirty="0"/>
              <a:t>The structure of pipes and filters is straightforward. Each filter receives a message on an inbound channel and publishes it on an outbound channel. Because each filter uses the same approach they can be composed into a chain. This allows simple, easily testable filters to be composed into arbitrarily complex applications. Composition allows us to re-use filters in new contexts, without changing them (in OO this is the Open-Closed principle).</a:t>
            </a:r>
          </a:p>
          <a:p>
            <a:endParaRPr lang="en-US" dirty="0"/>
          </a:p>
          <a:p>
            <a:r>
              <a:rPr lang="en-US" dirty="0"/>
              <a:t>In the original Pipes and Filters pattern the interface of a filter has one input and one outputs. Messaging relaxes this somewhat to allow </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a:t>
            </a:r>
          </a:p>
          <a:p>
            <a:endParaRPr lang="en-US" dirty="0"/>
          </a:p>
          <a:p>
            <a:r>
              <a:rPr lang="en-US" dirty="0"/>
              <a:t>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a:p>
            <a:endParaRPr lang="en-US" dirty="0"/>
          </a:p>
          <a:p>
            <a:r>
              <a:rPr lang="en-US" dirty="0"/>
              <a:t>In many enterprise integration scenarios, a single event triggers a sequence of processing steps, each performing a specific function. For example, let's assume a new order arrives in our enterprise in the form of a message. One requirement may be that the message is encrypted to prevent eavesdroppers from spying on a customer's order. A second requirement is that the messages contain authentication information in the form of a digital certificate to ensure that orders are placed only by trusted customers. In addition, duplicate messages could be sent from external parties (remember all the warnings on the popular shopping sites to click the 'Order Now' button only once?). To avoid duplicate shipments and unhappy customers, we need to eliminate duplicate messages before subsequent order processing steps are initiated. To meet these requirements, we need to transform a stream of possibly duplicated, encrypted messages containing extra authentication data into a stream of unique, simple plain-text order messages without the extraneous data fields. </a:t>
            </a:r>
          </a:p>
          <a:p>
            <a:r>
              <a:rPr lang="en-US" b="1" dirty="0"/>
              <a:t>How can we perform complex processing on a message while maintaining independence and flexibility? </a:t>
            </a:r>
            <a:endParaRPr lang="en-US" dirty="0"/>
          </a:p>
          <a:p>
            <a:r>
              <a:rPr lang="en-US" b="1" dirty="0"/>
              <a:t>Use the </a:t>
            </a:r>
            <a:r>
              <a:rPr lang="en-US" b="1" i="1" dirty="0"/>
              <a:t>Pipes and Filters</a:t>
            </a:r>
            <a:r>
              <a:rPr lang="en-US" b="1" dirty="0"/>
              <a:t> architectural style to divide a larger processing task into a sequence of smaller, independent processing steps (Filters) that are connected by channels (Pipes).</a:t>
            </a:r>
            <a:endParaRPr lang="en-US" dirty="0"/>
          </a:p>
          <a:p>
            <a:r>
              <a:rPr lang="en-US" dirty="0"/>
              <a:t>Each filter exposes a very simple interface: it receives messages on the inbound pipe, processes the message, and publishes the results to the outbound pipe. The pipe connects one filter to the next, sending output messages from one filter to the next. Because all component use the same external interface they can be </a:t>
            </a:r>
            <a:r>
              <a:rPr lang="en-US" i="1" dirty="0"/>
              <a:t>composed</a:t>
            </a:r>
            <a:r>
              <a:rPr lang="en-US" dirty="0"/>
              <a:t> into different solutions by connecting the components to different pipes. We can add new filters, omit existing ones or rearrange them into a new sequence -- all without having to change the filters themselves. The connection between filter and pipe is sometimes called </a:t>
            </a:r>
            <a:r>
              <a:rPr lang="en-US" i="1" dirty="0"/>
              <a:t>port</a:t>
            </a:r>
            <a:r>
              <a:rPr lang="en-US" dirty="0"/>
              <a:t>. In the basic form, each filter component has one input port and one output port.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15920568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Content-Based Router</a:t>
            </a:r>
            <a:r>
              <a:rPr lang="en-US" dirty="0"/>
              <a:t> allows us to route a message to the correct system based on message content. This process is transparent to the original sender in the sense that the originator simply sends the message to a channel, where the router picks it up and takes care of everything. </a:t>
            </a:r>
          </a:p>
          <a:p>
            <a:r>
              <a:rPr lang="en-US" dirty="0"/>
              <a:t>In some cases, though, we may want to specify one or more recipients for the message. A common analogy are the recipient lists implemented in most e-mail systems. For each e-mail message, the sender can specify a list of recipients. The mail system then ensures transport of the message content to each recipient. An example from the domain of enterprise integration would be a situation where a function can be performed by one or more providers. For example, we may have a contract with multiple credit agencies to assess the credit worthiness of our customers. When a small order comes in we may simply route the credit request message to one credit agency. If a customer places a large order, we may want to route the credit request message to multiple agencies and compare the results before making a decision. In this case, the list of recipients depends on the dollar value of the order.</a:t>
            </a:r>
          </a:p>
          <a:p>
            <a:r>
              <a:rPr lang="en-US" dirty="0"/>
              <a:t>In another situation, we may want to route an order message to a select list of suppliers to obtain a quote for the requested item. Rather than sending the request to all vendors, we may want to control which vendors receive the request, possibly based on user preferences</a:t>
            </a:r>
          </a:p>
          <a:p>
            <a:r>
              <a:rPr lang="en-US" b="1" dirty="0"/>
              <a:t>How do we route a message to a list of dynamically specified recipients?</a:t>
            </a:r>
            <a:endParaRPr lang="en-US" dirty="0"/>
          </a:p>
          <a:p>
            <a:r>
              <a:rPr lang="en-US" b="1" dirty="0"/>
              <a:t>Define a channel for each recipient. Then use a </a:t>
            </a:r>
            <a:r>
              <a:rPr lang="en-US" b="1" i="1" dirty="0"/>
              <a:t>Recipient List</a:t>
            </a:r>
            <a:r>
              <a:rPr lang="en-US" b="1" dirty="0"/>
              <a:t> to inspect an incoming message, determine the list of desired recipients, and forward the message to all channels associated with the recipients in the list. </a:t>
            </a:r>
            <a:endParaRPr lang="en-US" dirty="0"/>
          </a:p>
          <a:p>
            <a:r>
              <a:rPr lang="en-US" dirty="0"/>
              <a:t>The logic embedded in a </a:t>
            </a:r>
            <a:r>
              <a:rPr lang="en-US" i="1" dirty="0"/>
              <a:t>Recipient List</a:t>
            </a:r>
            <a:r>
              <a:rPr lang="en-US" dirty="0"/>
              <a:t> can be pictured as two separate parts even though the implementation is often coupled together. The first part computes a list of recipients. The second part simply traverses the list and sends a copy of the received message to each recipient. Just like a </a:t>
            </a:r>
            <a:r>
              <a:rPr lang="en-US" i="1" dirty="0">
                <a:hlinkClick r:id="rId3"/>
              </a:rPr>
              <a:t>Content-Based Router</a:t>
            </a:r>
            <a:r>
              <a:rPr lang="en-US" dirty="0"/>
              <a:t>, the </a:t>
            </a:r>
            <a:r>
              <a:rPr lang="en-US" i="1" dirty="0"/>
              <a:t>Recipient List</a:t>
            </a:r>
            <a:r>
              <a:rPr lang="en-US" dirty="0"/>
              <a:t> usually does not modify the message contents.</a:t>
            </a:r>
          </a:p>
          <a:p>
            <a:endParaRPr lang="en-US" dirty="0"/>
          </a:p>
          <a:p>
            <a:r>
              <a:rPr lang="en-US" b="1" dirty="0">
                <a:effectLst/>
              </a:rPr>
              <a:t>Recipient List:</a:t>
            </a:r>
            <a:r>
              <a:rPr lang="en-US" dirty="0">
                <a:effectLst/>
              </a:rPr>
              <a:t> Define a channel for each recipient. Then use a Recipient List to inspect an incoming message, determine the list of desired recipients, and forward the message to all channels associated with the recipients in the list. </a:t>
            </a:r>
          </a:p>
          <a:p>
            <a:r>
              <a:rPr lang="en-US" dirty="0"/>
              <a:t>The logic embedded in a Recipient List can be pictured as two separate parts even though the implementation is often coupled together. The first part computes a list of recipients. The second part simply traverses the list and sends a copy of the received message to each recipient. Just like a Content-Based Router (230), the Recipient List usually does not modify the message contents. </a:t>
            </a:r>
          </a:p>
          <a:p>
            <a:r>
              <a:rPr lang="en-US" dirty="0"/>
              <a:t>The list of recipients can be derived from a number of sources. The creation of the list can be external to the Recipient List so that the message originator or another component attaches the list to the incoming message.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Dynamic Recipient List</a:t>
            </a:r>
            <a:r>
              <a:rPr lang="en-US" sz="1200" kern="1200" dirty="0">
                <a:solidFill>
                  <a:schemeClr val="tx1"/>
                </a:solidFill>
                <a:effectLst/>
                <a:latin typeface="+mn-lt"/>
                <a:ea typeface="+mn-ea"/>
                <a:cs typeface="+mn-cs"/>
              </a:rPr>
              <a:t>: To implement this functionality, recipients can send their subscription preferences to the Recipient List via a special control channel. The Recipient List stores the preferences in a rules base and uses it to compile the recipient list for each message. This approach gives the subscribers control over the message filtering but leverages the efficiency of the Recipient List to distribute the messages. This solution combines the properties of a Dynamic Router with a Recipient List to create a dynamic Recipient List (see figure).</a:t>
            </a:r>
            <a:endParaRPr lang="en-US" dirty="0"/>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the topic. Each topic can be represented by one specific Recipient List instance. This solution can also be useful if we need to apply special criteria to allow recipients to subscribe to a specific data source. While most Publish-Subscribe Channels allow any component to subscribe to the channel, the Recipient List could easily implement logic to control access to the source data by limiting who gets to subscribe to the list. Of course, this assumes that the messaging system prevents the recipients from directly accessing the input channel into the Recipient List.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99</a:t>
            </a:fld>
            <a:endParaRPr lang="en-US"/>
          </a:p>
        </p:txBody>
      </p:sp>
    </p:spTree>
    <p:extLst>
      <p:ext uri="{BB962C8B-B14F-4D97-AF65-F5344CB8AC3E}">
        <p14:creationId xmlns:p14="http://schemas.microsoft.com/office/powerpoint/2010/main" val="3562509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we are building an order processing system. When an incoming order is received, we first validate the order and then verify that the ordered item is available in the warehouse. This function is performed by the inventory system. This sequence of processing steps is a perfect candidate for the </a:t>
            </a:r>
            <a:r>
              <a:rPr lang="en-US" i="1" dirty="0">
                <a:hlinkClick r:id="rId3"/>
              </a:rPr>
              <a:t>Pipes and Filters</a:t>
            </a:r>
            <a:r>
              <a:rPr lang="en-US" dirty="0"/>
              <a:t> style. We create two filters, one for the validation step and one for the inventory system, and route the incoming messages through both filters. However, in many enterprise integration scenarios more than one inventory system exists with each system being able to handle only specific items. </a:t>
            </a:r>
          </a:p>
          <a:p>
            <a:r>
              <a:rPr lang="en-US" b="1" dirty="0"/>
              <a:t>How do we handle a situation where the implementation of a single logical function (e.g., inventory check) is spread across multiple physical systems? </a:t>
            </a:r>
            <a:endParaRPr lang="en-US" dirty="0"/>
          </a:p>
          <a:p>
            <a:r>
              <a:rPr lang="en-US" b="1" dirty="0"/>
              <a:t>Use a </a:t>
            </a:r>
            <a:r>
              <a:rPr lang="en-US" b="1" i="1" dirty="0"/>
              <a:t>Content-Based Router</a:t>
            </a:r>
            <a:r>
              <a:rPr lang="en-US" b="1" dirty="0"/>
              <a:t> to route each message to the correct recipient based on message content. </a:t>
            </a:r>
            <a:endParaRPr lang="en-US" dirty="0"/>
          </a:p>
          <a:p>
            <a:r>
              <a:rPr lang="en-US" dirty="0"/>
              <a:t>The </a:t>
            </a:r>
            <a:r>
              <a:rPr lang="en-US" i="1" dirty="0"/>
              <a:t>Content-Based Router</a:t>
            </a:r>
            <a:r>
              <a:rPr lang="en-US" dirty="0"/>
              <a:t> examines the message content and routes the message onto a different channel based on data contained in the message. The routing can be based on a number of criteria such as existence of fields, specific field values etc. When implementing a </a:t>
            </a:r>
            <a:r>
              <a:rPr lang="en-US" i="1" dirty="0"/>
              <a:t>Content-Based Router</a:t>
            </a:r>
            <a:r>
              <a:rPr lang="en-US" dirty="0"/>
              <a:t>, special caution should be taken to make the routing function easy to maintain as the router can become a point of frequent maintenance. In more sophisticated integration scenarios, the </a:t>
            </a:r>
            <a:r>
              <a:rPr lang="en-US" i="1" dirty="0"/>
              <a:t>Content-Based Router</a:t>
            </a:r>
            <a:r>
              <a:rPr lang="en-US" dirty="0"/>
              <a:t> can take on the form of a configurable rules engine that computes the destination channel based on a set of configurable rules.</a:t>
            </a:r>
          </a:p>
          <a:p>
            <a:endParaRPr lang="en-US" dirty="0"/>
          </a:p>
          <a:p>
            <a:r>
              <a:rPr lang="en-US" b="1" dirty="0">
                <a:effectLst/>
              </a:rPr>
              <a:t>Content Based Router:</a:t>
            </a:r>
            <a:r>
              <a:rPr lang="en-US" dirty="0"/>
              <a:t> The Content-Based Router examines the message content and routes the message onto a different channel based on data contained in the message. The routing can be based on a number of criteria, such as existence of fields, specific field values, and so on. When implementing a Content-Based Router, special caution should be taken to make the routing function easy to maintain, as the router can become a point of frequent maintenance. In more sophisticated integration scenarios, the Content-Based Router can take on the form of a configurable rules engine that computes the destination channel based on a set of configurable rules.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100</a:t>
            </a:fld>
            <a:endParaRPr lang="en-US"/>
          </a:p>
        </p:txBody>
      </p:sp>
    </p:spTree>
    <p:extLst>
      <p:ext uri="{BB962C8B-B14F-4D97-AF65-F5344CB8AC3E}">
        <p14:creationId xmlns:p14="http://schemas.microsoft.com/office/powerpoint/2010/main" val="382192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1c3d74e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1c3d74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Product mode we allocate resources to products, with a backlog of work for that product, and deliver in an incremental and iterative fashion. There is no end date. Prioritisation is by next highest item. Success is defined by improvement of a metric aligned to a business outcome.</a:t>
            </a:r>
            <a:endParaRPr/>
          </a:p>
          <a:p>
            <a:pPr marL="0" lvl="0" indent="0" algn="l" rtl="0">
              <a:spcBef>
                <a:spcPts val="0"/>
              </a:spcBef>
              <a:spcAft>
                <a:spcPts val="0"/>
              </a:spcAft>
              <a:buNone/>
            </a:pPr>
            <a:endParaRPr/>
          </a:p>
          <a:p>
            <a:pPr marL="0" lvl="0" indent="0" algn="l" rtl="0">
              <a:spcBef>
                <a:spcPts val="0"/>
              </a:spcBef>
              <a:spcAft>
                <a:spcPts val="0"/>
              </a:spcAft>
              <a:buNone/>
            </a:pPr>
            <a:r>
              <a:rPr lang="en-GB"/>
              <a:t>For microservices this means allocating resources to a process, with a backlog of work for that process, which we can deliver on in an incremental and iterative fashion.</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organise around an item of work that has an end date. Teams work across multiple services to deliver the requirements of the project. Projects are more waterfall than agile as they have significant up-front requirements, and tend to have a long-tail of QA when all the parts must be integrated. Success is defined by ‘keeping to the plan.’ As such projects often conflict with agile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have project managers, in product mode we have product owners.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35019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using a </a:t>
            </a:r>
            <a:r>
              <a:rPr lang="en-US" i="1" dirty="0">
                <a:hlinkClick r:id="rId3"/>
              </a:rPr>
              <a:t>Message Router</a:t>
            </a:r>
            <a:r>
              <a:rPr lang="en-US" dirty="0"/>
              <a:t> to route messages between multiple destinations.</a:t>
            </a:r>
          </a:p>
          <a:p>
            <a:r>
              <a:rPr lang="en-US" b="1" dirty="0"/>
              <a:t>How can you avoid the dependency of the router on all possible destinations while maintaining its efficiency?</a:t>
            </a:r>
            <a:endParaRPr lang="en-US" dirty="0"/>
          </a:p>
          <a:p>
            <a:r>
              <a:rPr lang="en-US" b="1" dirty="0"/>
              <a:t>Use a </a:t>
            </a:r>
            <a:r>
              <a:rPr lang="en-US" b="1" i="1" dirty="0"/>
              <a:t>Dynamic Router</a:t>
            </a:r>
            <a:r>
              <a:rPr lang="en-US" b="1" dirty="0"/>
              <a:t>, a Router that can self-configure based on special configuration messages from participating destinations.</a:t>
            </a:r>
            <a:endParaRPr lang="en-US" dirty="0"/>
          </a:p>
          <a:p>
            <a:r>
              <a:rPr lang="en-US" dirty="0"/>
              <a:t>Besides the usual input and output channels the </a:t>
            </a:r>
            <a:r>
              <a:rPr lang="en-US" i="1" dirty="0"/>
              <a:t>Dynamic Router</a:t>
            </a:r>
            <a:r>
              <a:rPr lang="en-US" dirty="0"/>
              <a:t> uses an additional </a:t>
            </a:r>
            <a:r>
              <a:rPr lang="en-US" i="1" dirty="0"/>
              <a:t>control channel</a:t>
            </a:r>
            <a:r>
              <a:rPr lang="en-US" dirty="0"/>
              <a:t>. During system start-up, each potential recipient sends a special message to the </a:t>
            </a:r>
            <a:r>
              <a:rPr lang="en-US" i="1" dirty="0"/>
              <a:t>Dynamic Router</a:t>
            </a:r>
            <a:r>
              <a:rPr lang="en-US" dirty="0"/>
              <a:t> on this control channel, announcing its presence and listing the conditions under which it can handle a message. The </a:t>
            </a:r>
            <a:r>
              <a:rPr lang="en-US" i="1" dirty="0"/>
              <a:t>Dynamic Router</a:t>
            </a:r>
            <a:r>
              <a:rPr lang="en-US" dirty="0"/>
              <a:t> stores the 'preferences' for each participant in a rule base. When a message arrives, the </a:t>
            </a:r>
            <a:r>
              <a:rPr lang="en-US" i="1" dirty="0"/>
              <a:t>Dynamic Router</a:t>
            </a:r>
            <a:r>
              <a:rPr lang="en-US" dirty="0"/>
              <a:t> evaluates all rules and routes the message to the recipient whose rules are fulfilled. This allows for efficient, predictive routing without the maintenance dependency of the </a:t>
            </a:r>
            <a:r>
              <a:rPr lang="en-US" i="1" dirty="0"/>
              <a:t>Dynamic Router</a:t>
            </a:r>
            <a:r>
              <a:rPr lang="en-US" dirty="0"/>
              <a:t> on each potential recipient. </a:t>
            </a:r>
          </a:p>
          <a:p>
            <a:endParaRPr lang="en-US" dirty="0"/>
          </a:p>
          <a:p>
            <a:r>
              <a:rPr lang="en-US" b="1" dirty="0">
                <a:effectLst/>
              </a:rPr>
              <a:t>Dynamic Router:</a:t>
            </a:r>
            <a:r>
              <a:rPr lang="en-US" dirty="0">
                <a:effectLst/>
              </a:rPr>
              <a:t> Besides the usual input and output channels, the Dynamic Router uses an additional control channel. During system startup, each potential recipient sends a special message to the Dynamic Router on this control channel, announcing its presence and listing the conditions under which it can handle a message. The Dynamic Router stores the preferences for each participant in a rule base. When a message arrives, the Dynamic Router evaluates all rules and routes the message to the recipient whose rules are fulfilled. This allows for efficient, predictive routing without the maintenance dependency of the Dynamic Router on each potential recipient. In the most basic scenario, each participant announces its existence and routing preferences to the Dynamic Router at startup time. This requires each participant to be aware of the control queue used by the Dynamic Router. It also requires the Dynamic Router to store the rules in a persistent way. Otherwise, if the Dynamic Router fails and has to restart, it would not be able to recover the routing rules. Alternatively, the Dynamic Router could send a broadcast message to all possible participants to trigger them to reply with the control message. This configuration is more robust but requires the use of an additional </a:t>
            </a:r>
          </a:p>
          <a:p>
            <a:r>
              <a:rPr lang="en-US" dirty="0"/>
              <a:t>Publish-Subscribe Channel. </a:t>
            </a:r>
          </a:p>
          <a:p>
            <a:r>
              <a:rPr lang="en-US" dirty="0"/>
              <a:t>A common use of the Dynamic Router is dynamic service discovery in service-oriented architectures. If a client application wants to access a service, it sends a message containing the name of the service to the Dynamic Router. The Dynamic Router maintains a service directory, a list of all services with their name and the channel they listen on. The router builds this directory based on control messages from each service provider. When a service request arrives, the Dynamic Router uses the service directory to look up the service by name, then routes the message to the correct channel. This setup allows the client application to send command messages to a single channel without having to worry about the nature or location of the specified service provider, even if the provider changes.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101</a:t>
            </a:fld>
            <a:endParaRPr lang="en-US"/>
          </a:p>
        </p:txBody>
      </p:sp>
    </p:spTree>
    <p:extLst>
      <p:ext uri="{BB962C8B-B14F-4D97-AF65-F5344CB8AC3E}">
        <p14:creationId xmlns:p14="http://schemas.microsoft.com/office/powerpoint/2010/main" val="38576404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messages passing through an integration solution consist of multiple elements. For example, an order placed by a customer consists of more than just a single line item. As outlined in the description of the </a:t>
            </a:r>
            <a:r>
              <a:rPr lang="en-US" i="1" dirty="0">
                <a:hlinkClick r:id="rId3"/>
              </a:rPr>
              <a:t>Content-Based Router</a:t>
            </a:r>
            <a:r>
              <a:rPr lang="en-US" dirty="0"/>
              <a:t>, each line item may need to be handled by a different inventory system. Thus, we need to find an approach to process a complete order, but treat each order item contained in the order individually. </a:t>
            </a:r>
          </a:p>
          <a:p>
            <a:r>
              <a:rPr lang="en-US" b="1" dirty="0"/>
              <a:t>How can we process a message if it contains multiple elements, each of which may have to be processed in a different way? </a:t>
            </a:r>
            <a:endParaRPr lang="en-US" dirty="0"/>
          </a:p>
          <a:p>
            <a:r>
              <a:rPr lang="en-US" b="1" dirty="0"/>
              <a:t>Use a </a:t>
            </a:r>
            <a:r>
              <a:rPr lang="en-US" b="1" i="1" dirty="0"/>
              <a:t>Splitter</a:t>
            </a:r>
            <a:r>
              <a:rPr lang="en-US" b="1" dirty="0"/>
              <a:t> to break out the composite message into a series of individual messages, each containing data related to one item. </a:t>
            </a:r>
            <a:endParaRPr lang="en-US" dirty="0"/>
          </a:p>
          <a:p>
            <a:r>
              <a:rPr lang="en-US" dirty="0"/>
              <a:t>use a </a:t>
            </a:r>
            <a:r>
              <a:rPr lang="en-US" i="1" dirty="0"/>
              <a:t>Splitter</a:t>
            </a:r>
            <a:r>
              <a:rPr lang="en-US" dirty="0"/>
              <a:t> that consumes one message containing a list of repeating elements, each of which can be processed individually. The </a:t>
            </a:r>
            <a:r>
              <a:rPr lang="en-US" i="1" dirty="0"/>
              <a:t>Splitter</a:t>
            </a:r>
            <a:r>
              <a:rPr lang="en-US" dirty="0"/>
              <a:t> publishes a one message for each single element (or a subset of elements) from the original message.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102</a:t>
            </a:fld>
            <a:endParaRPr lang="en-US"/>
          </a:p>
        </p:txBody>
      </p:sp>
    </p:spTree>
    <p:extLst>
      <p:ext uri="{BB962C8B-B14F-4D97-AF65-F5344CB8AC3E}">
        <p14:creationId xmlns:p14="http://schemas.microsoft.com/office/powerpoint/2010/main" val="26173890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Splitter</a:t>
            </a:r>
            <a:r>
              <a:rPr lang="en-US" dirty="0"/>
              <a:t> is useful to break out a single message into a sequence of sub-messages that can be processed individually. Likewise, a </a:t>
            </a:r>
            <a:r>
              <a:rPr lang="en-US" i="1" dirty="0">
                <a:hlinkClick r:id="rId4"/>
              </a:rPr>
              <a:t>Recipient List</a:t>
            </a:r>
            <a:r>
              <a:rPr lang="en-US" dirty="0"/>
              <a:t> or a </a:t>
            </a:r>
            <a:r>
              <a:rPr lang="en-US" i="1" dirty="0">
                <a:hlinkClick r:id="rId5"/>
              </a:rPr>
              <a:t>Publish-Subscribe Channel</a:t>
            </a:r>
            <a:r>
              <a:rPr lang="en-US" dirty="0"/>
              <a:t> is useful to forward a request message to multiple recipients in parallel in order to get multiple responses to choose from. In most of these scenarios, the further processing depends on successful processing of the sub-messages. For example, we want to select the best bid from a number of vendor responses or we want to bill the client for an order after all items have been pulled from the warehouse.</a:t>
            </a:r>
          </a:p>
          <a:p>
            <a:r>
              <a:rPr lang="en-US" b="1" dirty="0"/>
              <a:t>How do we combine the results of individual, but related messages so that they can be processed as a whole? </a:t>
            </a:r>
            <a:endParaRPr lang="en-US" dirty="0"/>
          </a:p>
          <a:p>
            <a:r>
              <a:rPr lang="en-US" b="1" dirty="0"/>
              <a:t>Use a </a:t>
            </a:r>
            <a:r>
              <a:rPr lang="en-US" b="1" dirty="0" err="1"/>
              <a:t>stateful</a:t>
            </a:r>
            <a:r>
              <a:rPr lang="en-US" b="1" dirty="0"/>
              <a:t> filter, an </a:t>
            </a:r>
            <a:r>
              <a:rPr lang="en-US" b="1" i="1" dirty="0"/>
              <a:t>Aggregator</a:t>
            </a:r>
            <a:r>
              <a:rPr lang="en-US" b="1" dirty="0"/>
              <a:t>, to collect and store individual messages until a complete set of related messages has been received. Then, the </a:t>
            </a:r>
            <a:r>
              <a:rPr lang="en-US" b="1" i="1" dirty="0"/>
              <a:t>Aggregator</a:t>
            </a:r>
            <a:r>
              <a:rPr lang="en-US" b="1" dirty="0"/>
              <a:t> publishes a single message distilled from the individual messages.</a:t>
            </a:r>
            <a:endParaRPr lang="en-US" dirty="0"/>
          </a:p>
          <a:p>
            <a:r>
              <a:rPr lang="en-US" dirty="0"/>
              <a:t>The </a:t>
            </a:r>
            <a:r>
              <a:rPr lang="en-US" i="1" dirty="0"/>
              <a:t>Aggregator</a:t>
            </a:r>
            <a:r>
              <a:rPr lang="en-US" dirty="0"/>
              <a:t> is a special </a:t>
            </a:r>
            <a:r>
              <a:rPr lang="en-US" i="1" dirty="0"/>
              <a:t>Filter</a:t>
            </a:r>
            <a:r>
              <a:rPr lang="en-US" dirty="0"/>
              <a:t> that receives a stream of messages and identifies messages that are correlated. Once a complete set of messages has been received (more on how to decide when a set is 'complete' below), the </a:t>
            </a:r>
            <a:r>
              <a:rPr lang="en-US" i="1" dirty="0"/>
              <a:t>Aggregator</a:t>
            </a:r>
            <a:r>
              <a:rPr lang="en-US" dirty="0"/>
              <a:t> collects information from each correlated message and publishes a single, aggregated message to the output channel for further processing.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103</a:t>
            </a:fld>
            <a:endParaRPr lang="en-US"/>
          </a:p>
        </p:txBody>
      </p:sp>
    </p:spTree>
    <p:extLst>
      <p:ext uri="{BB962C8B-B14F-4D97-AF65-F5344CB8AC3E}">
        <p14:creationId xmlns:p14="http://schemas.microsoft.com/office/powerpoint/2010/main" val="30680904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Message Router</a:t>
            </a:r>
            <a:r>
              <a:rPr lang="en-US" dirty="0"/>
              <a:t> can route messages from one channel to different channels based on message content or other criteria. Because individual messages may follow different routes, some messages are likely to pass through the processing steps sooner than others, resulting in the messages getting out of order. However, some subsequent processing steps do require in-sequence processing of messages, for example to maintain referential integrity.</a:t>
            </a:r>
          </a:p>
          <a:p>
            <a:r>
              <a:rPr lang="en-US" b="1" dirty="0"/>
              <a:t>How can we get a stream of related but out-of-sequence messages back into the correct order?</a:t>
            </a:r>
            <a:endParaRPr lang="en-US" dirty="0"/>
          </a:p>
          <a:p>
            <a:r>
              <a:rPr lang="en-US" b="1" dirty="0"/>
              <a:t>Use a </a:t>
            </a:r>
            <a:r>
              <a:rPr lang="en-US" b="1" dirty="0" err="1"/>
              <a:t>stateful</a:t>
            </a:r>
            <a:r>
              <a:rPr lang="en-US" b="1" dirty="0"/>
              <a:t> filter, a </a:t>
            </a:r>
            <a:r>
              <a:rPr lang="en-US" b="1" i="1" dirty="0" err="1"/>
              <a:t>Resequencer</a:t>
            </a:r>
            <a:r>
              <a:rPr lang="en-US" b="1" dirty="0"/>
              <a:t>, to collect and re-order messages so that they can be published to the output channel in a specified order.</a:t>
            </a:r>
            <a:endParaRPr lang="en-US" dirty="0"/>
          </a:p>
          <a:p>
            <a:r>
              <a:rPr lang="en-US" dirty="0"/>
              <a:t>The </a:t>
            </a:r>
            <a:r>
              <a:rPr lang="en-US" i="1" dirty="0" err="1"/>
              <a:t>Resequencer</a:t>
            </a:r>
            <a:r>
              <a:rPr lang="en-US" dirty="0"/>
              <a:t> can receive a stream of messages that may not arrive in order. The </a:t>
            </a:r>
            <a:r>
              <a:rPr lang="en-US" i="1" dirty="0" err="1"/>
              <a:t>Resequencer</a:t>
            </a:r>
            <a:r>
              <a:rPr lang="en-US" dirty="0"/>
              <a:t> contains in internal buffer to store out-of-sequence messages until a complete sequence is obtained. The in-sequence messages are then published to the output channel. It is important that the output channel is order-preserving so messages are guaranteed to arrive in order at the next component. Like most other routers, a </a:t>
            </a:r>
            <a:r>
              <a:rPr lang="en-US" i="1" dirty="0" err="1"/>
              <a:t>Resequencer</a:t>
            </a:r>
            <a:r>
              <a:rPr lang="en-US" dirty="0"/>
              <a:t> usually does not modify the message contents.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104</a:t>
            </a:fld>
            <a:endParaRPr lang="en-US"/>
          </a:p>
        </p:txBody>
      </p:sp>
    </p:spTree>
    <p:extLst>
      <p:ext uri="{BB962C8B-B14F-4D97-AF65-F5344CB8AC3E}">
        <p14:creationId xmlns:p14="http://schemas.microsoft.com/office/powerpoint/2010/main" val="23526008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patterns describe how to construct messages and how to route them to the correct destination. In many cases, enterprise integration solutions route messages between existing applications such as legacy systems, packaged applications, homegrown custom applications, or applications operated by external partners. Each of these applications is usually built around a proprietary data model. Each application may have a slightly different notion of the </a:t>
            </a:r>
            <a:r>
              <a:rPr lang="en-US" i="1" dirty="0"/>
              <a:t>Customer</a:t>
            </a:r>
            <a:r>
              <a:rPr lang="en-US" dirty="0"/>
              <a:t> entity , the attributes that define a </a:t>
            </a:r>
            <a:r>
              <a:rPr lang="en-US" i="1" dirty="0"/>
              <a:t>Customer</a:t>
            </a:r>
            <a:r>
              <a:rPr lang="en-US" dirty="0"/>
              <a:t> and which other entities a </a:t>
            </a:r>
            <a:r>
              <a:rPr lang="en-US" i="1" dirty="0"/>
              <a:t>Customer</a:t>
            </a:r>
            <a:r>
              <a:rPr lang="en-US" dirty="0"/>
              <a:t> is related to. For example, the accounting system may be more interested in the customer's tax payer ID numbers while the customer-relationship management (CRM) system stores phone numbers and addresses. The application’s underlying data model usually drives the design of the physical database schema, an interface file format or a programming interface (API) -- those entities that an integration solution has to interface with. As a result, the applications expect to receive messages that mimic the application's internal data format.</a:t>
            </a:r>
          </a:p>
          <a:p>
            <a:r>
              <a:rPr lang="en-US" dirty="0"/>
              <a:t>In addition to the proprietary data models and data formats incorporated in the various applications, integration solutions often times interact with standardized data formats that seek to be independent from specific applications. There are a number of consortia and standards bodies that define these protocols, such as </a:t>
            </a:r>
            <a:r>
              <a:rPr lang="en-US" dirty="0" err="1"/>
              <a:t>RosettaNet</a:t>
            </a:r>
            <a:r>
              <a:rPr lang="en-US" dirty="0"/>
              <a:t>, </a:t>
            </a:r>
            <a:r>
              <a:rPr lang="en-US" dirty="0" err="1"/>
              <a:t>ebXML</a:t>
            </a:r>
            <a:r>
              <a:rPr lang="en-US" dirty="0"/>
              <a:t>, OAGIS and many other, industry specific consortia. In many cases, the integration solution needs to be able to communicate with external parties using the ‘official’ data formats while the internal systems are based on proprietary formats.</a:t>
            </a:r>
          </a:p>
          <a:p>
            <a:r>
              <a:rPr lang="en-US" b="1" dirty="0"/>
              <a:t>How can systems using different data formats communicate with each other using messaging? </a:t>
            </a:r>
            <a:endParaRPr lang="en-US" dirty="0"/>
          </a:p>
          <a:p>
            <a:r>
              <a:rPr lang="en-US" b="1" dirty="0"/>
              <a:t>Use a special filter, a </a:t>
            </a:r>
            <a:r>
              <a:rPr lang="en-US" b="1" i="1" dirty="0"/>
              <a:t>Message Translator</a:t>
            </a:r>
            <a:r>
              <a:rPr lang="en-US" b="1" dirty="0"/>
              <a:t>, between other filters or applications to translate one data format into another. </a:t>
            </a:r>
            <a:endParaRPr lang="en-US" dirty="0"/>
          </a:p>
          <a:p>
            <a:r>
              <a:rPr lang="en-US" dirty="0"/>
              <a:t>The </a:t>
            </a:r>
            <a:r>
              <a:rPr lang="en-US" i="1" dirty="0"/>
              <a:t>Message Translator</a:t>
            </a:r>
            <a:r>
              <a:rPr lang="en-US" dirty="0"/>
              <a:t> is the messaging equivalent of the </a:t>
            </a:r>
            <a:r>
              <a:rPr lang="en-US" i="1" dirty="0"/>
              <a:t>Adapter</a:t>
            </a:r>
            <a:r>
              <a:rPr lang="en-US" dirty="0"/>
              <a:t> pattern described in [</a:t>
            </a:r>
            <a:r>
              <a:rPr lang="en-US" dirty="0">
                <a:hlinkClick r:id="rId3" tooltip="Design Patterns: Elements of Reusable Object-Oriented Software"/>
              </a:rPr>
              <a:t>GoF</a:t>
            </a:r>
            <a:r>
              <a:rPr lang="en-US" dirty="0"/>
              <a:t>]. An adapter converts the interface of a component into a another interface so it can be used in a different context.</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106</a:t>
            </a:fld>
            <a:endParaRPr lang="en-US"/>
          </a:p>
        </p:txBody>
      </p:sp>
    </p:spTree>
    <p:extLst>
      <p:ext uri="{BB962C8B-B14F-4D97-AF65-F5344CB8AC3E}">
        <p14:creationId xmlns:p14="http://schemas.microsoft.com/office/powerpoint/2010/main" val="3391396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sending messages from one system to another it is common for the target system to require more information than the source system can provide. For example, incoming Address messages may just contain the ZIP code because the designers felt that storing a redundant state code would be superfluous. Likely, another system is going to want to specify both a state code and a ZIP code field. Yet another system may not actually use state codes, but spell the state name out because it uses free-form addresses in order to support international addresses. Likewise, one system may provide us with a customer ID, but the receiving system actually requires the customer name and address. An order message sent by the order management system may just contain an order number, but we need to find the customer ID associated with that order, so we can pass it to the customer management system. The scenarios are plentiful. </a:t>
            </a:r>
          </a:p>
          <a:p>
            <a:r>
              <a:rPr lang="en-US" b="1" dirty="0"/>
              <a:t>How do we communicate with another system if the message originator does not have all the required data items available? </a:t>
            </a:r>
            <a:endParaRPr lang="en-US" dirty="0"/>
          </a:p>
          <a:p>
            <a:r>
              <a:rPr lang="en-US" b="1" dirty="0"/>
              <a:t>Use a specialized transformer, a </a:t>
            </a:r>
            <a:r>
              <a:rPr lang="en-US" b="1" i="1" dirty="0"/>
              <a:t>Content Enricher</a:t>
            </a:r>
            <a:r>
              <a:rPr lang="en-US" b="1" dirty="0"/>
              <a:t>, to access an external data source in order to augment a message with missing information. </a:t>
            </a:r>
            <a:endParaRPr lang="en-US" dirty="0"/>
          </a:p>
          <a:p>
            <a:r>
              <a:rPr lang="en-US" dirty="0"/>
              <a:t>The </a:t>
            </a:r>
            <a:r>
              <a:rPr lang="en-US" i="1" dirty="0"/>
              <a:t>Content Enricher</a:t>
            </a:r>
            <a:r>
              <a:rPr lang="en-US" dirty="0"/>
              <a:t> uses information inside the incoming message (e.g. key fields) to retrieve data from an external source. After the </a:t>
            </a:r>
            <a:r>
              <a:rPr lang="en-US" i="1" dirty="0"/>
              <a:t>Content Enricher</a:t>
            </a:r>
            <a:r>
              <a:rPr lang="en-US" dirty="0"/>
              <a:t> retrieves the required data from the resource, it appends the data to the message. The original information from the incoming message may be carried over into the resulting message or may no longer be needed, depending on the specific needs of the receiving application.</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107</a:t>
            </a:fld>
            <a:endParaRPr lang="en-US"/>
          </a:p>
        </p:txBody>
      </p:sp>
    </p:spTree>
    <p:extLst>
      <p:ext uri="{BB962C8B-B14F-4D97-AF65-F5344CB8AC3E}">
        <p14:creationId xmlns:p14="http://schemas.microsoft.com/office/powerpoint/2010/main" val="21074765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109</a:t>
            </a:fld>
            <a:endParaRPr lang="en-US"/>
          </a:p>
        </p:txBody>
      </p:sp>
    </p:spTree>
    <p:extLst>
      <p:ext uri="{BB962C8B-B14F-4D97-AF65-F5344CB8AC3E}">
        <p14:creationId xmlns:p14="http://schemas.microsoft.com/office/powerpoint/2010/main" val="36524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ba477314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a:p>
          <a:p>
            <a:pPr marL="0" lvl="0" indent="0" algn="l" rtl="0">
              <a:spcBef>
                <a:spcPts val="0"/>
              </a:spcBef>
              <a:spcAft>
                <a:spcPts val="0"/>
              </a:spcAft>
              <a:buNone/>
            </a:pPr>
            <a:endParaRPr/>
          </a:p>
          <a:p>
            <a:pPr marL="0" lvl="0" indent="0" algn="l" rtl="0">
              <a:spcBef>
                <a:spcPts val="0"/>
              </a:spcBef>
              <a:spcAft>
                <a:spcPts val="0"/>
              </a:spcAft>
              <a:buNone/>
            </a:pPr>
            <a:r>
              <a:rPr lang="en-GB"/>
              <a:t>So when we talk about microservices there are some things we do not mean, particularly API based services or Entity based services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2431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8f6c031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8f6c031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microservice is a partition of our monolith that is roughly team-sized in scope and complexity. A microservice needs to be released autonomously, so that we do not have dependencies on other teams for release. This creates the need for the microservice to adhere to the 4 tenets of SOA: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Services are Autonomous: We can be released independently of any other service. This is our goal. It is why we can’t share a Db table for example.</a:t>
            </a:r>
            <a:endParaRPr/>
          </a:p>
          <a:p>
            <a:pPr marL="457200" lvl="0" indent="-298450" algn="l" rtl="0">
              <a:spcBef>
                <a:spcPts val="0"/>
              </a:spcBef>
              <a:spcAft>
                <a:spcPts val="0"/>
              </a:spcAft>
              <a:buSzPts val="1100"/>
              <a:buChar char="●"/>
            </a:pPr>
            <a:r>
              <a:rPr lang="en-GB"/>
              <a:t>Boundaries are Explicit: We cannot allow other teams to couple to our implementation details, as we want to change these without impacting downstream consumers. So we only interop via a defined contract to an abstraction such as an API or messages, and do not couple to our details. Consumers depend on abstractions, not details</a:t>
            </a:r>
            <a:endParaRPr/>
          </a:p>
          <a:p>
            <a:pPr marL="457200" lvl="0" indent="-298450" algn="l" rtl="0">
              <a:spcBef>
                <a:spcPts val="0"/>
              </a:spcBef>
              <a:spcAft>
                <a:spcPts val="0"/>
              </a:spcAft>
              <a:buSzPts val="1100"/>
              <a:buChar char="●"/>
            </a:pPr>
            <a:r>
              <a:rPr lang="en-GB"/>
              <a:t>Share Schema not Type: We don’t want to make assumptions about support for a type system in downstream consumers, such as sharing a .NET assembly</a:t>
            </a:r>
            <a:endParaRPr/>
          </a:p>
          <a:p>
            <a:pPr marL="457200" lvl="0" indent="-298450" algn="l" rtl="0">
              <a:spcBef>
                <a:spcPts val="0"/>
              </a:spcBef>
              <a:spcAft>
                <a:spcPts val="0"/>
              </a:spcAft>
              <a:buSzPts val="1100"/>
              <a:buChar char="●"/>
            </a:pPr>
            <a:r>
              <a:rPr lang="en-GB"/>
              <a:t>Compatibility is by Policy: We adhere to standards such as OpenID to allow us to call our APIs</a:t>
            </a:r>
            <a:endParaRPr/>
          </a:p>
          <a:p>
            <a:pPr marL="457200" lvl="0" indent="0" algn="l" rtl="0">
              <a:spcBef>
                <a:spcPts val="0"/>
              </a:spcBef>
              <a:spcAft>
                <a:spcPts val="0"/>
              </a:spcAft>
              <a:buNone/>
            </a:pPr>
            <a:endParaRPr/>
          </a:p>
        </p:txBody>
      </p:sp>
    </p:spTree>
    <p:extLst>
      <p:ext uri="{BB962C8B-B14F-4D97-AF65-F5344CB8AC3E}">
        <p14:creationId xmlns:p14="http://schemas.microsoft.com/office/powerpoint/2010/main" val="386951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4087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15/11/2019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15/11/2019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15/11/2019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15/11/2019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ervices.io/patterns/decomposition/decompose-by-business-capability.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8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8"/>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a:t>It’s all about velocity!!!</a:t>
            </a:r>
            <a:endParaRPr/>
          </a:p>
        </p:txBody>
      </p:sp>
      <p:sp>
        <p:nvSpPr>
          <p:cNvPr id="391" name="Google Shape;391;p78"/>
          <p:cNvSpPr txBox="1">
            <a:spLocks noGrp="1"/>
          </p:cNvSpPr>
          <p:nvPr>
            <p:ph type="body" idx="1"/>
          </p:nvPr>
        </p:nvSpPr>
        <p:spPr>
          <a:xfrm>
            <a:off x="877500" y="2966200"/>
            <a:ext cx="7389000" cy="819300"/>
          </a:xfrm>
          <a:prstGeom prst="rect">
            <a:avLst/>
          </a:prstGeom>
        </p:spPr>
        <p:txBody>
          <a:bodyPr spcFirstLastPara="1" vert="horz" wrap="square" lIns="91425" tIns="91425" rIns="91425" bIns="91425" rtlCol="0" anchor="t" anchorCtr="0">
            <a:noAutofit/>
          </a:bodyPr>
          <a:lstStyle/>
          <a:p>
            <a:pPr marL="0" indent="0" algn="ctr"/>
            <a:r>
              <a:rPr lang="en-GB" sz="2400"/>
              <a:t>“Speed wins in the marketplace”</a:t>
            </a:r>
            <a:endParaRPr sz="2400"/>
          </a:p>
          <a:p>
            <a:pPr marL="914400" indent="0" algn="r"/>
            <a:r>
              <a:rPr lang="en-GB" sz="1000"/>
              <a:t>Adrian Cockcroft, former lead architect at Netflix</a:t>
            </a:r>
            <a:endParaRPr sz="1000"/>
          </a:p>
        </p:txBody>
      </p:sp>
    </p:spTree>
    <p:extLst>
      <p:ext uri="{BB962C8B-B14F-4D97-AF65-F5344CB8AC3E}">
        <p14:creationId xmlns:p14="http://schemas.microsoft.com/office/powerpoint/2010/main" val="7162267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100</a:t>
            </a:fld>
            <a:endParaRPr lang="en-US"/>
          </a:p>
        </p:txBody>
      </p:sp>
    </p:spTree>
    <p:extLst>
      <p:ext uri="{BB962C8B-B14F-4D97-AF65-F5344CB8AC3E}">
        <p14:creationId xmlns:p14="http://schemas.microsoft.com/office/powerpoint/2010/main" val="32970229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101</a:t>
            </a:fld>
            <a:endParaRPr lang="en-US"/>
          </a:p>
        </p:txBody>
      </p:sp>
    </p:spTree>
    <p:extLst>
      <p:ext uri="{BB962C8B-B14F-4D97-AF65-F5344CB8AC3E}">
        <p14:creationId xmlns:p14="http://schemas.microsoft.com/office/powerpoint/2010/main" val="10801440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102</a:t>
            </a:fld>
            <a:endParaRPr lang="en-US"/>
          </a:p>
        </p:txBody>
      </p:sp>
    </p:spTree>
    <p:extLst>
      <p:ext uri="{BB962C8B-B14F-4D97-AF65-F5344CB8AC3E}">
        <p14:creationId xmlns:p14="http://schemas.microsoft.com/office/powerpoint/2010/main" val="3864899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103</a:t>
            </a:fld>
            <a:endParaRPr lang="en-US"/>
          </a:p>
        </p:txBody>
      </p:sp>
    </p:spTree>
    <p:extLst>
      <p:ext uri="{BB962C8B-B14F-4D97-AF65-F5344CB8AC3E}">
        <p14:creationId xmlns:p14="http://schemas.microsoft.com/office/powerpoint/2010/main" val="14565564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104</a:t>
            </a:fld>
            <a:endParaRPr lang="en-US"/>
          </a:p>
        </p:txBody>
      </p:sp>
    </p:spTree>
    <p:extLst>
      <p:ext uri="{BB962C8B-B14F-4D97-AF65-F5344CB8AC3E}">
        <p14:creationId xmlns:p14="http://schemas.microsoft.com/office/powerpoint/2010/main" val="28717379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2.5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105</a:t>
            </a:fld>
            <a:endParaRPr lang="en-US"/>
          </a:p>
        </p:txBody>
      </p:sp>
    </p:spTree>
    <p:extLst>
      <p:ext uri="{BB962C8B-B14F-4D97-AF65-F5344CB8AC3E}">
        <p14:creationId xmlns:p14="http://schemas.microsoft.com/office/powerpoint/2010/main" val="2960684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106</a:t>
            </a:fld>
            <a:endParaRPr lang="en-US"/>
          </a:p>
        </p:txBody>
      </p:sp>
    </p:spTree>
    <p:extLst>
      <p:ext uri="{BB962C8B-B14F-4D97-AF65-F5344CB8AC3E}">
        <p14:creationId xmlns:p14="http://schemas.microsoft.com/office/powerpoint/2010/main" val="796372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107</a:t>
            </a:fld>
            <a:endParaRPr lang="en-US"/>
          </a:p>
        </p:txBody>
      </p:sp>
    </p:spTree>
    <p:extLst>
      <p:ext uri="{BB962C8B-B14F-4D97-AF65-F5344CB8AC3E}">
        <p14:creationId xmlns:p14="http://schemas.microsoft.com/office/powerpoint/2010/main" val="10112332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108</a:t>
            </a:fld>
            <a:endParaRPr lang="en-US"/>
          </a:p>
        </p:txBody>
      </p:sp>
    </p:spTree>
    <p:extLst>
      <p:ext uri="{BB962C8B-B14F-4D97-AF65-F5344CB8AC3E}">
        <p14:creationId xmlns:p14="http://schemas.microsoft.com/office/powerpoint/2010/main" val="17962696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109</a:t>
            </a:fld>
            <a:endParaRPr lang="en-US"/>
          </a:p>
        </p:txBody>
      </p:sp>
    </p:spTree>
    <p:extLst>
      <p:ext uri="{BB962C8B-B14F-4D97-AF65-F5344CB8AC3E}">
        <p14:creationId xmlns:p14="http://schemas.microsoft.com/office/powerpoint/2010/main" val="250120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9"/>
          <p:cNvSpPr txBox="1">
            <a:spLocks noGrp="1"/>
          </p:cNvSpPr>
          <p:nvPr>
            <p:ph type="title"/>
          </p:nvPr>
        </p:nvSpPr>
        <p:spPr>
          <a:xfrm>
            <a:off x="311700" y="417424"/>
            <a:ext cx="8520600" cy="572700"/>
          </a:xfrm>
          <a:prstGeom prst="rect">
            <a:avLst/>
          </a:prstGeom>
        </p:spPr>
        <p:txBody>
          <a:bodyPr spcFirstLastPara="1" vert="horz" wrap="square" lIns="91425" tIns="91425" rIns="91425" bIns="91425" rtlCol="0" anchor="t" anchorCtr="0">
            <a:noAutofit/>
          </a:bodyPr>
          <a:lstStyle/>
          <a:p>
            <a:pPr algn="l"/>
            <a:r>
              <a:rPr lang="en-GB" sz="2800" dirty="0"/>
              <a:t>Monoliths Do Not Scale To Many Teams!</a:t>
            </a:r>
            <a:endParaRPr sz="2800" dirty="0"/>
          </a:p>
        </p:txBody>
      </p:sp>
      <p:pic>
        <p:nvPicPr>
          <p:cNvPr id="397" name="Google Shape;397;p79"/>
          <p:cNvPicPr preferRelativeResize="0"/>
          <p:nvPr/>
        </p:nvPicPr>
        <p:blipFill>
          <a:blip r:embed="rId3">
            <a:alphaModFix/>
          </a:blip>
          <a:stretch>
            <a:fillRect/>
          </a:stretch>
        </p:blipFill>
        <p:spPr>
          <a:xfrm>
            <a:off x="501041" y="1753645"/>
            <a:ext cx="8179496" cy="4384108"/>
          </a:xfrm>
          <a:prstGeom prst="rect">
            <a:avLst/>
          </a:prstGeom>
          <a:noFill/>
          <a:ln>
            <a:noFill/>
          </a:ln>
        </p:spPr>
      </p:pic>
    </p:spTree>
    <p:extLst>
      <p:ext uri="{BB962C8B-B14F-4D97-AF65-F5344CB8AC3E}">
        <p14:creationId xmlns:p14="http://schemas.microsoft.com/office/powerpoint/2010/main" val="1782306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110</a:t>
            </a:fld>
            <a:endParaRPr lang="en-US"/>
          </a:p>
        </p:txBody>
      </p:sp>
    </p:spTree>
    <p:extLst>
      <p:ext uri="{BB962C8B-B14F-4D97-AF65-F5344CB8AC3E}">
        <p14:creationId xmlns:p14="http://schemas.microsoft.com/office/powerpoint/2010/main" val="758847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29768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1"/>
          <p:cNvSpPr txBox="1">
            <a:spLocks noGrp="1"/>
          </p:cNvSpPr>
          <p:nvPr>
            <p:ph type="title"/>
          </p:nvPr>
        </p:nvSpPr>
        <p:spPr>
          <a:xfrm>
            <a:off x="311700" y="362823"/>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enable agility</a:t>
            </a:r>
            <a:endParaRPr sz="2800" dirty="0"/>
          </a:p>
        </p:txBody>
      </p:sp>
      <p:sp>
        <p:nvSpPr>
          <p:cNvPr id="409" name="Google Shape;409;p81"/>
          <p:cNvSpPr txBox="1">
            <a:spLocks noGrp="1"/>
          </p:cNvSpPr>
          <p:nvPr>
            <p:ph type="body" idx="1"/>
          </p:nvPr>
        </p:nvSpPr>
        <p:spPr>
          <a:xfrm>
            <a:off x="2901875" y="5421600"/>
            <a:ext cx="5669400" cy="362100"/>
          </a:xfrm>
          <a:prstGeom prst="rect">
            <a:avLst/>
          </a:prstGeom>
        </p:spPr>
        <p:txBody>
          <a:bodyPr spcFirstLastPara="1" vert="horz" wrap="square" lIns="91425" tIns="91425" rIns="91425" bIns="91425" rtlCol="0" anchor="t" anchorCtr="0">
            <a:noAutofit/>
          </a:bodyPr>
          <a:lstStyle/>
          <a:p>
            <a:pPr marL="0" indent="0" algn="r"/>
            <a:r>
              <a:rPr lang="en-GB" sz="1100" u="sng">
                <a:solidFill>
                  <a:schemeClr val="hlink"/>
                </a:solidFill>
                <a:latin typeface="Arial"/>
                <a:ea typeface="Arial"/>
                <a:cs typeface="Arial"/>
                <a:sym typeface="Arial"/>
                <a:hlinkClick r:id="rId3"/>
              </a:rPr>
              <a:t>https://microservices.io/patterns/decomposition/decompose-by-business-capability.html</a:t>
            </a:r>
            <a:endParaRPr/>
          </a:p>
        </p:txBody>
      </p:sp>
      <p:pic>
        <p:nvPicPr>
          <p:cNvPr id="410" name="Google Shape;410;p81"/>
          <p:cNvPicPr preferRelativeResize="0"/>
          <p:nvPr/>
        </p:nvPicPr>
        <p:blipFill>
          <a:blip r:embed="rId4">
            <a:alphaModFix/>
          </a:blip>
          <a:stretch>
            <a:fillRect/>
          </a:stretch>
        </p:blipFill>
        <p:spPr>
          <a:xfrm>
            <a:off x="2241425" y="2091001"/>
            <a:ext cx="5348624" cy="3114575"/>
          </a:xfrm>
          <a:prstGeom prst="rect">
            <a:avLst/>
          </a:prstGeom>
          <a:noFill/>
          <a:ln>
            <a:noFill/>
          </a:ln>
        </p:spPr>
      </p:pic>
    </p:spTree>
    <p:extLst>
      <p:ext uri="{BB962C8B-B14F-4D97-AF65-F5344CB8AC3E}">
        <p14:creationId xmlns:p14="http://schemas.microsoft.com/office/powerpoint/2010/main" val="374272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17"/>
          <p:cNvSpPr txBox="1">
            <a:spLocks noGrp="1"/>
          </p:cNvSpPr>
          <p:nvPr>
            <p:ph type="title"/>
          </p:nvPr>
        </p:nvSpPr>
        <p:spPr>
          <a:xfrm>
            <a:off x="311700" y="375349"/>
            <a:ext cx="8520600" cy="572700"/>
          </a:xfrm>
          <a:prstGeom prst="rect">
            <a:avLst/>
          </a:prstGeom>
        </p:spPr>
        <p:txBody>
          <a:bodyPr spcFirstLastPara="1" vert="horz" wrap="square" lIns="91425" tIns="91425" rIns="91425" bIns="91425" rtlCol="0" anchor="t" anchorCtr="0">
            <a:noAutofit/>
          </a:bodyPr>
          <a:lstStyle/>
          <a:p>
            <a:pPr algn="l"/>
            <a:r>
              <a:rPr lang="en-GB" sz="2800" dirty="0"/>
              <a:t>Product Mode </a:t>
            </a:r>
            <a:endParaRPr sz="2800" dirty="0"/>
          </a:p>
        </p:txBody>
      </p:sp>
      <p:pic>
        <p:nvPicPr>
          <p:cNvPr id="625" name="Google Shape;625;p117"/>
          <p:cNvPicPr preferRelativeResize="0"/>
          <p:nvPr/>
        </p:nvPicPr>
        <p:blipFill>
          <a:blip r:embed="rId3">
            <a:alphaModFix/>
          </a:blip>
          <a:stretch>
            <a:fillRect/>
          </a:stretch>
        </p:blipFill>
        <p:spPr>
          <a:xfrm>
            <a:off x="839244" y="1628384"/>
            <a:ext cx="7665929" cy="4647156"/>
          </a:xfrm>
          <a:prstGeom prst="rect">
            <a:avLst/>
          </a:prstGeom>
          <a:noFill/>
          <a:ln>
            <a:noFill/>
          </a:ln>
        </p:spPr>
      </p:pic>
    </p:spTree>
    <p:extLst>
      <p:ext uri="{BB962C8B-B14F-4D97-AF65-F5344CB8AC3E}">
        <p14:creationId xmlns:p14="http://schemas.microsoft.com/office/powerpoint/2010/main" val="408812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2"/>
          <p:cNvSpPr txBox="1">
            <a:spLocks noGrp="1"/>
          </p:cNvSpPr>
          <p:nvPr>
            <p:ph type="title"/>
          </p:nvPr>
        </p:nvSpPr>
        <p:spPr>
          <a:xfrm>
            <a:off x="311700" y="436949"/>
            <a:ext cx="8520600" cy="572700"/>
          </a:xfrm>
          <a:prstGeom prst="rect">
            <a:avLst/>
          </a:prstGeom>
        </p:spPr>
        <p:txBody>
          <a:bodyPr spcFirstLastPara="1" vert="horz" wrap="square" lIns="91425" tIns="91425" rIns="91425" bIns="91425" rtlCol="0" anchor="t" anchorCtr="0">
            <a:noAutofit/>
          </a:bodyPr>
          <a:lstStyle/>
          <a:p>
            <a:pPr algn="l"/>
            <a:r>
              <a:rPr lang="en-GB" sz="2800" dirty="0"/>
              <a:t>A Brief History of Microservices</a:t>
            </a:r>
            <a:endParaRPr sz="2800" dirty="0"/>
          </a:p>
        </p:txBody>
      </p:sp>
      <p:pic>
        <p:nvPicPr>
          <p:cNvPr id="416" name="Google Shape;416;p82"/>
          <p:cNvPicPr preferRelativeResize="0"/>
          <p:nvPr/>
        </p:nvPicPr>
        <p:blipFill>
          <a:blip r:embed="rId3">
            <a:alphaModFix/>
          </a:blip>
          <a:stretch>
            <a:fillRect/>
          </a:stretch>
        </p:blipFill>
        <p:spPr>
          <a:xfrm>
            <a:off x="2154476" y="1565495"/>
            <a:ext cx="3974412" cy="4432910"/>
          </a:xfrm>
          <a:prstGeom prst="rect">
            <a:avLst/>
          </a:prstGeom>
          <a:noFill/>
          <a:ln>
            <a:noFill/>
          </a:ln>
        </p:spPr>
      </p:pic>
      <p:sp>
        <p:nvSpPr>
          <p:cNvPr id="417" name="Google Shape;417;p82"/>
          <p:cNvSpPr txBox="1"/>
          <p:nvPr/>
        </p:nvSpPr>
        <p:spPr>
          <a:xfrm>
            <a:off x="6600900" y="3314044"/>
            <a:ext cx="2231400" cy="7059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gn="ctr"/>
            <a:r>
              <a:rPr lang="en-GB" sz="1000" dirty="0">
                <a:latin typeface="Ubuntu"/>
                <a:ea typeface="Ubuntu"/>
                <a:cs typeface="Ubuntu"/>
                <a:sym typeface="Ubuntu"/>
              </a:rPr>
              <a:t> The definition of </a:t>
            </a:r>
            <a:r>
              <a:rPr lang="en-GB" sz="1000" u="sng" dirty="0">
                <a:solidFill>
                  <a:schemeClr val="hlink"/>
                </a:solidFill>
                <a:latin typeface="Ubuntu"/>
                <a:ea typeface="Ubuntu"/>
                <a:cs typeface="Ubuntu"/>
                <a:sym typeface="Ubuntu"/>
                <a:hlinkClick r:id="rId4"/>
              </a:rPr>
              <a:t>Microservices</a:t>
            </a:r>
            <a:r>
              <a:rPr lang="en-GB" sz="1000" dirty="0">
                <a:latin typeface="Ubuntu"/>
                <a:ea typeface="Ubuntu"/>
                <a:cs typeface="Ubuntu"/>
                <a:sym typeface="Ubuntu"/>
              </a:rPr>
              <a:t>, we use comes from the paper by Martin Fowler and James Lewis</a:t>
            </a:r>
            <a:endParaRPr sz="1000" dirty="0">
              <a:latin typeface="Ubuntu"/>
              <a:ea typeface="Ubuntu"/>
              <a:cs typeface="Ubuntu"/>
              <a:sym typeface="Ubuntu"/>
            </a:endParaRPr>
          </a:p>
        </p:txBody>
      </p:sp>
    </p:spTree>
    <p:extLst>
      <p:ext uri="{BB962C8B-B14F-4D97-AF65-F5344CB8AC3E}">
        <p14:creationId xmlns:p14="http://schemas.microsoft.com/office/powerpoint/2010/main" val="405745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84"/>
          <p:cNvSpPr txBox="1">
            <a:spLocks noGrp="1"/>
          </p:cNvSpPr>
          <p:nvPr>
            <p:ph type="title"/>
          </p:nvPr>
        </p:nvSpPr>
        <p:spPr>
          <a:xfrm>
            <a:off x="311700" y="414749"/>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are partitions of software</a:t>
            </a:r>
            <a:endParaRPr sz="2800" dirty="0"/>
          </a:p>
        </p:txBody>
      </p:sp>
      <p:pic>
        <p:nvPicPr>
          <p:cNvPr id="429" name="Google Shape;429;p84"/>
          <p:cNvPicPr preferRelativeResize="0"/>
          <p:nvPr/>
        </p:nvPicPr>
        <p:blipFill>
          <a:blip r:embed="rId3">
            <a:alphaModFix/>
          </a:blip>
          <a:stretch>
            <a:fillRect/>
          </a:stretch>
        </p:blipFill>
        <p:spPr>
          <a:xfrm>
            <a:off x="3003451" y="1866126"/>
            <a:ext cx="3137107" cy="4004425"/>
          </a:xfrm>
          <a:prstGeom prst="rect">
            <a:avLst/>
          </a:prstGeom>
          <a:noFill/>
          <a:ln>
            <a:noFill/>
          </a:ln>
        </p:spPr>
      </p:pic>
    </p:spTree>
    <p:extLst>
      <p:ext uri="{BB962C8B-B14F-4D97-AF65-F5344CB8AC3E}">
        <p14:creationId xmlns:p14="http://schemas.microsoft.com/office/powerpoint/2010/main" val="296142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311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400834" y="1678488"/>
            <a:ext cx="8431466" cy="3920646"/>
          </a:xfrm>
          <a:prstGeom prst="rect">
            <a:avLst/>
          </a:prstGeom>
          <a:noFill/>
          <a:ln>
            <a:noFill/>
          </a:ln>
        </p:spPr>
      </p:pic>
      <p:sp>
        <p:nvSpPr>
          <p:cNvPr id="436" name="Google Shape;436;p85"/>
          <p:cNvSpPr txBox="1"/>
          <p:nvPr/>
        </p:nvSpPr>
        <p:spPr>
          <a:xfrm>
            <a:off x="4160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a:latin typeface="Ubuntu"/>
                <a:ea typeface="Ubuntu"/>
                <a:cs typeface="Ubuntu"/>
                <a:sym typeface="Ubuntu"/>
              </a:rPr>
              <a:t>See </a:t>
            </a:r>
            <a:r>
              <a:rPr lang="en-GB" sz="1000" u="sng">
                <a:solidFill>
                  <a:schemeClr val="hlink"/>
                </a:solidFill>
                <a:latin typeface="Ubuntu"/>
                <a:ea typeface="Ubuntu"/>
                <a:cs typeface="Ubuntu"/>
                <a:sym typeface="Ubuntu"/>
                <a:hlinkClick r:id="rId4"/>
              </a:rPr>
              <a:t>Avoiding the Entity Service</a:t>
            </a:r>
            <a:r>
              <a:rPr lang="en-GB" sz="1000">
                <a:latin typeface="Ubuntu"/>
                <a:ea typeface="Ubuntu"/>
                <a:cs typeface="Ubuntu"/>
                <a:sym typeface="Ubuntu"/>
              </a:rPr>
              <a:t>, Michael Nygard</a:t>
            </a:r>
            <a:endParaRPr sz="1000">
              <a:latin typeface="Ubuntu"/>
              <a:ea typeface="Ubuntu"/>
              <a:cs typeface="Ubuntu"/>
              <a:sym typeface="Ubuntu"/>
            </a:endParaRPr>
          </a:p>
        </p:txBody>
      </p:sp>
    </p:spTree>
    <p:extLst>
      <p:ext uri="{BB962C8B-B14F-4D97-AF65-F5344CB8AC3E}">
        <p14:creationId xmlns:p14="http://schemas.microsoft.com/office/powerpoint/2010/main" val="57903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808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726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76100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2.Integration styles</a:t>
            </a:r>
          </a:p>
        </p:txBody>
      </p:sp>
      <p:sp>
        <p:nvSpPr>
          <p:cNvPr id="5" name="Text Placeholder 4"/>
          <p:cNvSpPr>
            <a:spLocks noGrp="1"/>
          </p:cNvSpPr>
          <p:nvPr>
            <p:ph type="body" idx="1"/>
          </p:nvPr>
        </p:nvSpPr>
        <p:spPr/>
        <p:txBody>
          <a:bodyPr/>
          <a:lstStyle/>
          <a:p>
            <a:r>
              <a:rPr lang="en-US" dirty="0"/>
              <a:t>How do we communicate between microservices?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18</a:t>
            </a:fld>
            <a:endParaRPr lang="en-US"/>
          </a:p>
        </p:txBody>
      </p:sp>
    </p:spTree>
    <p:extLst>
      <p:ext uri="{BB962C8B-B14F-4D97-AF65-F5344CB8AC3E}">
        <p14:creationId xmlns:p14="http://schemas.microsoft.com/office/powerpoint/2010/main" val="2586410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Distributed Systems</a:t>
            </a:r>
          </a:p>
        </p:txBody>
      </p:sp>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37678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Integration vs. Distribution</a:t>
            </a:r>
          </a:p>
        </p:txBody>
      </p:sp>
      <p:sp>
        <p:nvSpPr>
          <p:cNvPr id="4" name="Rectangle 3"/>
          <p:cNvSpPr/>
          <p:nvPr/>
        </p:nvSpPr>
        <p:spPr>
          <a:xfrm>
            <a:off x="977462" y="1781532"/>
            <a:ext cx="7583214" cy="461665"/>
          </a:xfrm>
          <a:prstGeom prst="rect">
            <a:avLst/>
          </a:prstGeom>
        </p:spPr>
        <p:txBody>
          <a:bodyPr wrap="square">
            <a:spAutoFit/>
          </a:bodyPr>
          <a:lstStyle/>
          <a:p>
            <a:pPr algn="ctr"/>
            <a:r>
              <a:rPr lang="en-US" sz="2400" dirty="0"/>
              <a:t>An n-tier system is distributed, but not integrated </a:t>
            </a:r>
          </a:p>
        </p:txBody>
      </p:sp>
      <p:sp>
        <p:nvSpPr>
          <p:cNvPr id="6" name="Rectangle 5"/>
          <p:cNvSpPr/>
          <p:nvPr/>
        </p:nvSpPr>
        <p:spPr>
          <a:xfrm>
            <a:off x="977462" y="2872742"/>
            <a:ext cx="7583214" cy="830997"/>
          </a:xfrm>
          <a:prstGeom prst="rect">
            <a:avLst/>
          </a:prstGeom>
        </p:spPr>
        <p:txBody>
          <a:bodyPr wrap="square">
            <a:spAutoFit/>
          </a:bodyPr>
          <a:lstStyle/>
          <a:p>
            <a:pPr algn="ctr"/>
            <a:r>
              <a:rPr lang="en-US" sz="2400" dirty="0"/>
              <a:t>A distributed system tends to use synchronous communication because the parts are not independent</a:t>
            </a:r>
          </a:p>
        </p:txBody>
      </p:sp>
      <p:sp>
        <p:nvSpPr>
          <p:cNvPr id="7" name="Rectangle 6"/>
          <p:cNvSpPr/>
          <p:nvPr/>
        </p:nvSpPr>
        <p:spPr>
          <a:xfrm>
            <a:off x="977462" y="4654245"/>
            <a:ext cx="7646276" cy="830997"/>
          </a:xfrm>
          <a:prstGeom prst="rect">
            <a:avLst/>
          </a:prstGeom>
        </p:spPr>
        <p:txBody>
          <a:bodyPr wrap="square">
            <a:spAutoFit/>
          </a:bodyPr>
          <a:lstStyle/>
          <a:p>
            <a:pPr algn="ctr"/>
            <a:r>
              <a:rPr lang="en-US" sz="2400" dirty="0"/>
              <a:t>An integrated system can often use asynchronous communication because the applications are independent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21058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7321" y="6033922"/>
            <a:ext cx="3349357" cy="400110"/>
          </a:xfrm>
          <a:prstGeom prst="rect">
            <a:avLst/>
          </a:prstGeom>
          <a:noFill/>
        </p:spPr>
        <p:txBody>
          <a:bodyPr wrap="square" rtlCol="0">
            <a:spAutoFit/>
          </a:bodyPr>
          <a:lstStyle/>
          <a:p>
            <a:r>
              <a:rPr lang="en-GB" sz="2000" dirty="0"/>
              <a:t>The network is homogeneous.</a:t>
            </a:r>
          </a:p>
        </p:txBody>
      </p:sp>
      <p:sp>
        <p:nvSpPr>
          <p:cNvPr id="3" name="Rectangle 2"/>
          <p:cNvSpPr/>
          <p:nvPr/>
        </p:nvSpPr>
        <p:spPr>
          <a:xfrm>
            <a:off x="3036006" y="1187575"/>
            <a:ext cx="2618922" cy="400110"/>
          </a:xfrm>
          <a:prstGeom prst="rect">
            <a:avLst/>
          </a:prstGeom>
        </p:spPr>
        <p:txBody>
          <a:bodyPr wrap="none">
            <a:spAutoFit/>
          </a:bodyPr>
          <a:lstStyle/>
          <a:p>
            <a:r>
              <a:rPr lang="en-GB" sz="2000" dirty="0"/>
              <a:t>The network is reliable.</a:t>
            </a:r>
          </a:p>
        </p:txBody>
      </p:sp>
      <p:sp>
        <p:nvSpPr>
          <p:cNvPr id="4" name="Rectangle 3"/>
          <p:cNvSpPr/>
          <p:nvPr/>
        </p:nvSpPr>
        <p:spPr>
          <a:xfrm>
            <a:off x="3461539" y="1810686"/>
            <a:ext cx="1767856" cy="400110"/>
          </a:xfrm>
          <a:prstGeom prst="rect">
            <a:avLst/>
          </a:prstGeom>
        </p:spPr>
        <p:txBody>
          <a:bodyPr wrap="none">
            <a:spAutoFit/>
          </a:bodyPr>
          <a:lstStyle/>
          <a:p>
            <a:r>
              <a:rPr lang="en-GB" sz="2000" dirty="0"/>
              <a:t>Latency is zero.</a:t>
            </a:r>
          </a:p>
        </p:txBody>
      </p:sp>
      <p:sp>
        <p:nvSpPr>
          <p:cNvPr id="5" name="Rectangle 4"/>
          <p:cNvSpPr/>
          <p:nvPr/>
        </p:nvSpPr>
        <p:spPr>
          <a:xfrm>
            <a:off x="3258118" y="2468917"/>
            <a:ext cx="2390976" cy="400110"/>
          </a:xfrm>
          <a:prstGeom prst="rect">
            <a:avLst/>
          </a:prstGeom>
        </p:spPr>
        <p:txBody>
          <a:bodyPr wrap="none">
            <a:spAutoFit/>
          </a:bodyPr>
          <a:lstStyle/>
          <a:p>
            <a:r>
              <a:rPr lang="en-GB" sz="2000" dirty="0"/>
              <a:t>Bandwidth is infinite.</a:t>
            </a:r>
          </a:p>
        </p:txBody>
      </p:sp>
      <p:sp>
        <p:nvSpPr>
          <p:cNvPr id="6" name="Rectangle 5"/>
          <p:cNvSpPr/>
          <p:nvPr/>
        </p:nvSpPr>
        <p:spPr>
          <a:xfrm>
            <a:off x="3258118" y="3167670"/>
            <a:ext cx="2527551" cy="400110"/>
          </a:xfrm>
          <a:prstGeom prst="rect">
            <a:avLst/>
          </a:prstGeom>
        </p:spPr>
        <p:txBody>
          <a:bodyPr wrap="none">
            <a:spAutoFit/>
          </a:bodyPr>
          <a:lstStyle/>
          <a:p>
            <a:r>
              <a:rPr lang="en-GB" sz="2000" dirty="0"/>
              <a:t>The network is secure.</a:t>
            </a:r>
          </a:p>
        </p:txBody>
      </p:sp>
      <p:sp>
        <p:nvSpPr>
          <p:cNvPr id="7" name="Rectangle 6"/>
          <p:cNvSpPr/>
          <p:nvPr/>
        </p:nvSpPr>
        <p:spPr>
          <a:xfrm>
            <a:off x="3109905" y="3931100"/>
            <a:ext cx="2823978" cy="400110"/>
          </a:xfrm>
          <a:prstGeom prst="rect">
            <a:avLst/>
          </a:prstGeom>
        </p:spPr>
        <p:txBody>
          <a:bodyPr wrap="none">
            <a:spAutoFit/>
          </a:bodyPr>
          <a:lstStyle/>
          <a:p>
            <a:r>
              <a:rPr lang="en-GB" sz="2000" dirty="0"/>
              <a:t>Topology doesn't change.</a:t>
            </a:r>
          </a:p>
        </p:txBody>
      </p:sp>
      <p:sp>
        <p:nvSpPr>
          <p:cNvPr id="8" name="Rectangle 7"/>
          <p:cNvSpPr/>
          <p:nvPr/>
        </p:nvSpPr>
        <p:spPr>
          <a:xfrm>
            <a:off x="3036006" y="4712870"/>
            <a:ext cx="2971776" cy="400110"/>
          </a:xfrm>
          <a:prstGeom prst="rect">
            <a:avLst/>
          </a:prstGeom>
        </p:spPr>
        <p:txBody>
          <a:bodyPr wrap="none">
            <a:spAutoFit/>
          </a:bodyPr>
          <a:lstStyle/>
          <a:p>
            <a:r>
              <a:rPr lang="en-GB" sz="2000" dirty="0"/>
              <a:t>There is one administrator.</a:t>
            </a:r>
          </a:p>
        </p:txBody>
      </p:sp>
      <p:sp>
        <p:nvSpPr>
          <p:cNvPr id="9" name="Rectangle 8"/>
          <p:cNvSpPr/>
          <p:nvPr/>
        </p:nvSpPr>
        <p:spPr>
          <a:xfrm>
            <a:off x="3296623" y="5433757"/>
            <a:ext cx="2450543" cy="400110"/>
          </a:xfrm>
          <a:prstGeom prst="rect">
            <a:avLst/>
          </a:prstGeom>
        </p:spPr>
        <p:txBody>
          <a:bodyPr wrap="none">
            <a:spAutoFit/>
          </a:bodyPr>
          <a:lstStyle/>
          <a:p>
            <a:r>
              <a:rPr lang="en-GB" sz="2000" dirty="0"/>
              <a:t>Transport cost is zero.</a:t>
            </a:r>
          </a:p>
        </p:txBody>
      </p:sp>
      <p:sp>
        <p:nvSpPr>
          <p:cNvPr id="10" name="Slide Number Placeholder 9"/>
          <p:cNvSpPr>
            <a:spLocks noGrp="1"/>
          </p:cNvSpPr>
          <p:nvPr>
            <p:ph type="sldNum" sz="quarter" idx="12"/>
          </p:nvPr>
        </p:nvSpPr>
        <p:spPr>
          <a:xfrm>
            <a:off x="6578252" y="6233977"/>
            <a:ext cx="2133600" cy="365125"/>
          </a:xfrm>
        </p:spPr>
        <p:txBody>
          <a:bodyPr/>
          <a:lstStyle/>
          <a:p>
            <a:fld id="{867D4A06-35AE-BD4A-84A9-613A26F3D41D}" type="slidenum">
              <a:rPr lang="en-US" sz="2000" smtClean="0"/>
              <a:pPr/>
              <a:t>21</a:t>
            </a:fld>
            <a:endParaRPr lang="en-US" sz="2000"/>
          </a:p>
        </p:txBody>
      </p:sp>
      <p:sp>
        <p:nvSpPr>
          <p:cNvPr id="11" name="Title 1">
            <a:extLst>
              <a:ext uri="{FF2B5EF4-FFF2-40B4-BE49-F238E27FC236}">
                <a16:creationId xmlns:a16="http://schemas.microsoft.com/office/drawing/2014/main" id="{A4F01642-14F6-484D-8B4D-CB39EB8AE0C6}"/>
              </a:ext>
            </a:extLst>
          </p:cNvPr>
          <p:cNvSpPr txBox="1">
            <a:spLocks/>
          </p:cNvSpPr>
          <p:nvPr/>
        </p:nvSpPr>
        <p:spPr>
          <a:xfrm>
            <a:off x="457200" y="274638"/>
            <a:ext cx="8073025" cy="53955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Fallacies of Distributed Computing</a:t>
            </a:r>
          </a:p>
        </p:txBody>
      </p:sp>
    </p:spTree>
    <p:extLst>
      <p:ext uri="{BB962C8B-B14F-4D97-AF65-F5344CB8AC3E}">
        <p14:creationId xmlns:p14="http://schemas.microsoft.com/office/powerpoint/2010/main" val="5865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File Transfer</a:t>
            </a:r>
          </a:p>
        </p:txBody>
      </p:sp>
      <p:sp>
        <p:nvSpPr>
          <p:cNvPr id="5" name="Content Placeholder 4"/>
          <p:cNvSpPr>
            <a:spLocks noGrp="1"/>
          </p:cNvSpPr>
          <p:nvPr>
            <p:ph idx="1"/>
          </p:nvPr>
        </p:nvSpPr>
        <p:spPr>
          <a:xfrm>
            <a:off x="650325" y="1573218"/>
            <a:ext cx="7843345" cy="1127234"/>
          </a:xfrm>
        </p:spPr>
        <p:txBody>
          <a:bodyPr>
            <a:normAutofit/>
          </a:bodyPr>
          <a:lstStyle/>
          <a:p>
            <a:pPr marL="0" indent="0" algn="ctr">
              <a:buNone/>
            </a:pPr>
            <a:r>
              <a:rPr lang="en-US" sz="2000" dirty="0"/>
              <a:t>Two processes communicate via the Producer writing to a file, and the Consumer reading from it.</a:t>
            </a:r>
          </a:p>
        </p:txBody>
      </p:sp>
      <p:sp>
        <p:nvSpPr>
          <p:cNvPr id="6" name="Rectangle 5"/>
          <p:cNvSpPr/>
          <p:nvPr/>
        </p:nvSpPr>
        <p:spPr>
          <a:xfrm>
            <a:off x="853306" y="2735833"/>
            <a:ext cx="7437382" cy="707886"/>
          </a:xfrm>
          <a:prstGeom prst="rect">
            <a:avLst/>
          </a:prstGeom>
        </p:spPr>
        <p:txBody>
          <a:bodyPr wrap="square">
            <a:spAutoFit/>
          </a:bodyPr>
          <a:lstStyle/>
          <a:p>
            <a:pPr lvl="1" algn="ctr"/>
            <a:r>
              <a:rPr lang="en-US" sz="2000" dirty="0"/>
              <a:t>A common data transfer mechanism that can be used by a variety of languages and platforms and feels neutral towards each</a:t>
            </a:r>
          </a:p>
        </p:txBody>
      </p:sp>
      <p:sp>
        <p:nvSpPr>
          <p:cNvPr id="7" name="Rectangle 6"/>
          <p:cNvSpPr/>
          <p:nvPr/>
        </p:nvSpPr>
        <p:spPr>
          <a:xfrm>
            <a:off x="0" y="4315259"/>
            <a:ext cx="9002110" cy="400110"/>
          </a:xfrm>
          <a:prstGeom prst="rect">
            <a:avLst/>
          </a:prstGeom>
        </p:spPr>
        <p:txBody>
          <a:bodyPr wrap="square">
            <a:spAutoFit/>
          </a:bodyPr>
          <a:lstStyle/>
          <a:p>
            <a:pPr lvl="1" algn="ctr"/>
            <a:r>
              <a:rPr lang="en-US" sz="2000" dirty="0"/>
              <a:t>Requires agreement: file names, locations, who manages files</a:t>
            </a:r>
          </a:p>
        </p:txBody>
      </p:sp>
      <p:sp>
        <p:nvSpPr>
          <p:cNvPr id="8" name="Rectangle 7"/>
          <p:cNvSpPr/>
          <p:nvPr/>
        </p:nvSpPr>
        <p:spPr>
          <a:xfrm>
            <a:off x="650325" y="5236618"/>
            <a:ext cx="7843345" cy="707886"/>
          </a:xfrm>
          <a:prstGeom prst="rect">
            <a:avLst/>
          </a:prstGeom>
        </p:spPr>
        <p:txBody>
          <a:bodyPr wrap="square">
            <a:spAutoFit/>
          </a:bodyPr>
          <a:lstStyle/>
          <a:p>
            <a:pPr lvl="1" algn="ctr"/>
            <a:r>
              <a:rPr lang="en-US" sz="20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1251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400" dirty="0"/>
              <a:t>Two processes communicate by the Producer writing to a database and the consumer reading from it.</a:t>
            </a:r>
          </a:p>
        </p:txBody>
      </p:sp>
      <p:sp>
        <p:nvSpPr>
          <p:cNvPr id="4" name="Rectangle 3"/>
          <p:cNvSpPr/>
          <p:nvPr/>
        </p:nvSpPr>
        <p:spPr>
          <a:xfrm>
            <a:off x="804042" y="2639172"/>
            <a:ext cx="7267904" cy="830997"/>
          </a:xfrm>
          <a:prstGeom prst="rect">
            <a:avLst/>
          </a:prstGeom>
        </p:spPr>
        <p:txBody>
          <a:bodyPr wrap="square">
            <a:spAutoFit/>
          </a:bodyPr>
          <a:lstStyle/>
          <a:p>
            <a:pPr lvl="1" algn="ctr"/>
            <a:r>
              <a:rPr lang="en-US" sz="2400" dirty="0"/>
              <a:t>Creating a unified schema that can meet the needs of all applications is a challenge </a:t>
            </a:r>
          </a:p>
        </p:txBody>
      </p:sp>
      <p:sp>
        <p:nvSpPr>
          <p:cNvPr id="5" name="Rectangle 4"/>
          <p:cNvSpPr/>
          <p:nvPr/>
        </p:nvSpPr>
        <p:spPr>
          <a:xfrm>
            <a:off x="646387" y="3941408"/>
            <a:ext cx="7583213" cy="830997"/>
          </a:xfrm>
          <a:prstGeom prst="rect">
            <a:avLst/>
          </a:prstGeom>
        </p:spPr>
        <p:txBody>
          <a:bodyPr wrap="square">
            <a:spAutoFit/>
          </a:bodyPr>
          <a:lstStyle/>
          <a:p>
            <a:pPr lvl="1" algn="ctr"/>
            <a:r>
              <a:rPr lang="en-US" sz="2400" dirty="0"/>
              <a:t>Breaks encapsulation and causes change to ripple across all applications </a:t>
            </a:r>
          </a:p>
        </p:txBody>
      </p:sp>
      <p:sp>
        <p:nvSpPr>
          <p:cNvPr id="6" name="Rectangle 5"/>
          <p:cNvSpPr/>
          <p:nvPr/>
        </p:nvSpPr>
        <p:spPr>
          <a:xfrm>
            <a:off x="804042" y="5243644"/>
            <a:ext cx="7583213" cy="830997"/>
          </a:xfrm>
          <a:prstGeom prst="rect">
            <a:avLst/>
          </a:prstGeom>
        </p:spPr>
        <p:txBody>
          <a:bodyPr wrap="square">
            <a:spAutoFit/>
          </a:bodyPr>
          <a:lstStyle/>
          <a:p>
            <a:pPr lvl="1" algn="ctr"/>
            <a:r>
              <a:rPr lang="en-US" sz="24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22841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Remote Procedure Call</a:t>
            </a:r>
          </a:p>
        </p:txBody>
      </p:sp>
      <p:sp>
        <p:nvSpPr>
          <p:cNvPr id="3" name="Content Placeholder 2"/>
          <p:cNvSpPr>
            <a:spLocks noGrp="1"/>
          </p:cNvSpPr>
          <p:nvPr>
            <p:ph idx="1"/>
          </p:nvPr>
        </p:nvSpPr>
        <p:spPr>
          <a:xfrm>
            <a:off x="457199" y="1647606"/>
            <a:ext cx="8229600" cy="1537137"/>
          </a:xfrm>
        </p:spPr>
        <p:txBody>
          <a:bodyPr>
            <a:normAutofit/>
          </a:bodyPr>
          <a:lstStyle/>
          <a:p>
            <a:pPr marL="0" indent="0" algn="ctr">
              <a:buNone/>
            </a:pPr>
            <a:r>
              <a:rPr lang="en-US" sz="2400" dirty="0"/>
              <a:t>Two processes communicate by the client causing a procedure to execute in another address space belonging to the server, coded as if it were a local call.</a:t>
            </a:r>
          </a:p>
        </p:txBody>
      </p:sp>
      <p:sp>
        <p:nvSpPr>
          <p:cNvPr id="4" name="Rectangle 3"/>
          <p:cNvSpPr/>
          <p:nvPr/>
        </p:nvSpPr>
        <p:spPr>
          <a:xfrm>
            <a:off x="2472578" y="3473526"/>
            <a:ext cx="4198842" cy="461665"/>
          </a:xfrm>
          <a:prstGeom prst="rect">
            <a:avLst/>
          </a:prstGeom>
        </p:spPr>
        <p:txBody>
          <a:bodyPr wrap="none">
            <a:spAutoFit/>
          </a:bodyPr>
          <a:lstStyle/>
          <a:p>
            <a:r>
              <a:rPr lang="en-US" sz="2400" dirty="0"/>
              <a:t>Integrates functionality not data</a:t>
            </a:r>
          </a:p>
        </p:txBody>
      </p:sp>
      <p:sp>
        <p:nvSpPr>
          <p:cNvPr id="5" name="Rectangle 4"/>
          <p:cNvSpPr/>
          <p:nvPr/>
        </p:nvSpPr>
        <p:spPr>
          <a:xfrm>
            <a:off x="854727" y="4605119"/>
            <a:ext cx="7434545" cy="830997"/>
          </a:xfrm>
          <a:prstGeom prst="rect">
            <a:avLst/>
          </a:prstGeom>
        </p:spPr>
        <p:txBody>
          <a:bodyPr wrap="square">
            <a:spAutoFit/>
          </a:bodyPr>
          <a:lstStyle/>
          <a:p>
            <a:pPr lvl="2" algn="ctr"/>
            <a:r>
              <a:rPr lang="en-US" sz="24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40589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normAutofit/>
          </a:bodyPr>
          <a:lstStyle/>
          <a:p>
            <a:pPr algn="l"/>
            <a:r>
              <a:rPr lang="en-US" sz="2800"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4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830997"/>
          </a:xfrm>
          <a:prstGeom prst="rect">
            <a:avLst/>
          </a:prstGeom>
        </p:spPr>
        <p:txBody>
          <a:bodyPr wrap="square">
            <a:spAutoFit/>
          </a:bodyPr>
          <a:lstStyle/>
          <a:p>
            <a:pPr algn="ctr"/>
            <a:r>
              <a:rPr lang="en-US" sz="2400" dirty="0"/>
              <a:t>Asynchronous communication does not require both systems to be up and ready at the same time. </a:t>
            </a:r>
          </a:p>
        </p:txBody>
      </p:sp>
      <p:sp>
        <p:nvSpPr>
          <p:cNvPr id="5" name="Rectangle 4"/>
          <p:cNvSpPr/>
          <p:nvPr/>
        </p:nvSpPr>
        <p:spPr>
          <a:xfrm>
            <a:off x="599088" y="4272478"/>
            <a:ext cx="7504387" cy="830997"/>
          </a:xfrm>
          <a:prstGeom prst="rect">
            <a:avLst/>
          </a:prstGeom>
        </p:spPr>
        <p:txBody>
          <a:bodyPr wrap="square">
            <a:spAutoFit/>
          </a:bodyPr>
          <a:lstStyle/>
          <a:p>
            <a:pPr lvl="1" algn="ctr"/>
            <a:r>
              <a:rPr lang="en-US" sz="2400" dirty="0"/>
              <a:t>Messages can be transformed in transit without sender or receiver knowing </a:t>
            </a:r>
          </a:p>
        </p:txBody>
      </p:sp>
      <p:sp>
        <p:nvSpPr>
          <p:cNvPr id="6" name="Rectangle 5"/>
          <p:cNvSpPr/>
          <p:nvPr/>
        </p:nvSpPr>
        <p:spPr>
          <a:xfrm>
            <a:off x="819806" y="5502358"/>
            <a:ext cx="7394027" cy="830997"/>
          </a:xfrm>
          <a:prstGeom prst="rect">
            <a:avLst/>
          </a:prstGeom>
        </p:spPr>
        <p:txBody>
          <a:bodyPr wrap="square">
            <a:spAutoFit/>
          </a:bodyPr>
          <a:lstStyle/>
          <a:p>
            <a:pPr algn="ctr"/>
            <a:r>
              <a:rPr lang="en-US" sz="24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304294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Decoupled invocation</a:t>
            </a:r>
          </a:p>
        </p:txBody>
      </p:sp>
      <p:sp>
        <p:nvSpPr>
          <p:cNvPr id="3" name="Text Placeholder 2"/>
          <p:cNvSpPr>
            <a:spLocks noGrp="1"/>
          </p:cNvSpPr>
          <p:nvPr>
            <p:ph type="body" idx="1"/>
          </p:nvPr>
        </p:nvSpPr>
        <p:spPr/>
        <p:txBody>
          <a:bodyPr/>
          <a:lstStyle/>
          <a:p>
            <a:r>
              <a:rPr lang="en-US" dirty="0"/>
              <a:t>An example of messaging based integration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847370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a:t>
            </a:r>
          </a:p>
        </p:txBody>
      </p:sp>
      <p:sp>
        <p:nvSpPr>
          <p:cNvPr id="5" name="Rectangle 4"/>
          <p:cNvSpPr/>
          <p:nvPr/>
        </p:nvSpPr>
        <p:spPr>
          <a:xfrm>
            <a:off x="646383" y="2097971"/>
            <a:ext cx="7882759" cy="830997"/>
          </a:xfrm>
          <a:prstGeom prst="rect">
            <a:avLst/>
          </a:prstGeom>
        </p:spPr>
        <p:txBody>
          <a:bodyPr wrap="square">
            <a:spAutoFit/>
          </a:bodyPr>
          <a:lstStyle/>
          <a:p>
            <a:pPr lvl="1" algn="ctr"/>
            <a:r>
              <a:rPr lang="en-GB" sz="2400" dirty="0"/>
              <a:t>An application may experience peaks of demand that cause it to become overloaded and unable to respond.</a:t>
            </a:r>
          </a:p>
        </p:txBody>
      </p:sp>
      <p:sp>
        <p:nvSpPr>
          <p:cNvPr id="6" name="Rectangle 5"/>
          <p:cNvSpPr/>
          <p:nvPr/>
        </p:nvSpPr>
        <p:spPr>
          <a:xfrm>
            <a:off x="953810" y="3442329"/>
            <a:ext cx="7267903" cy="1200329"/>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34371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4205094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117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352230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124313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1704950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2199985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Pattern</a:t>
            </a:r>
          </a:p>
        </p:txBody>
      </p:sp>
      <p:sp>
        <p:nvSpPr>
          <p:cNvPr id="4" name="Rectangle 3"/>
          <p:cNvSpPr/>
          <p:nvPr/>
        </p:nvSpPr>
        <p:spPr>
          <a:xfrm>
            <a:off x="804040" y="1530417"/>
            <a:ext cx="7551683" cy="707886"/>
          </a:xfrm>
          <a:prstGeom prst="rect">
            <a:avLst/>
          </a:prstGeom>
        </p:spPr>
        <p:txBody>
          <a:bodyPr wrap="square">
            <a:spAutoFit/>
          </a:bodyPr>
          <a:lstStyle/>
          <a:p>
            <a:pPr algn="ctr"/>
            <a:r>
              <a:rPr lang="en-GB" sz="2000" dirty="0"/>
              <a:t>Use Decoupled Invocation. A producer puts a message onto a queue at the service endpoint. A consumer reads messages from the queue.</a:t>
            </a:r>
          </a:p>
        </p:txBody>
      </p:sp>
      <p:sp>
        <p:nvSpPr>
          <p:cNvPr id="5" name="Rectangle 4"/>
          <p:cNvSpPr/>
          <p:nvPr/>
        </p:nvSpPr>
        <p:spPr>
          <a:xfrm>
            <a:off x="977462" y="2510137"/>
            <a:ext cx="7204841" cy="707886"/>
          </a:xfrm>
          <a:prstGeom prst="rect">
            <a:avLst/>
          </a:prstGeom>
        </p:spPr>
        <p:txBody>
          <a:bodyPr wrap="square">
            <a:spAutoFit/>
          </a:bodyPr>
          <a:lstStyle/>
          <a:p>
            <a:pPr algn="ctr"/>
            <a:r>
              <a:rPr lang="en-GB" sz="2000" dirty="0"/>
              <a:t>The queue stores messages for eventual processing. If the queue is durable we gain guaranteed delivery, and at-least once guarantees.</a:t>
            </a:r>
          </a:p>
        </p:txBody>
      </p:sp>
      <p:sp>
        <p:nvSpPr>
          <p:cNvPr id="6" name="Rectangle 5"/>
          <p:cNvSpPr/>
          <p:nvPr/>
        </p:nvSpPr>
        <p:spPr>
          <a:xfrm>
            <a:off x="804039" y="3414237"/>
            <a:ext cx="7551683" cy="707886"/>
          </a:xfrm>
          <a:prstGeom prst="rect">
            <a:avLst/>
          </a:prstGeom>
        </p:spPr>
        <p:txBody>
          <a:bodyPr wrap="square">
            <a:spAutoFit/>
          </a:bodyPr>
          <a:lstStyle/>
          <a:p>
            <a:pPr algn="ctr"/>
            <a:r>
              <a:rPr lang="en-GB" sz="2000"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707886"/>
          </a:xfrm>
          <a:prstGeom prst="rect">
            <a:avLst/>
          </a:prstGeom>
        </p:spPr>
        <p:txBody>
          <a:bodyPr wrap="square">
            <a:spAutoFit/>
          </a:bodyPr>
          <a:lstStyle/>
          <a:p>
            <a:pPr algn="ctr"/>
            <a:r>
              <a:rPr lang="en-GB" sz="2000" dirty="0"/>
              <a:t>This makes it simpler to do capacity planning because peaks of requests are smoothed out by the queue.</a:t>
            </a:r>
          </a:p>
        </p:txBody>
      </p:sp>
      <p:sp>
        <p:nvSpPr>
          <p:cNvPr id="8" name="Rectangle 7"/>
          <p:cNvSpPr/>
          <p:nvPr/>
        </p:nvSpPr>
        <p:spPr>
          <a:xfrm>
            <a:off x="977462" y="5379224"/>
            <a:ext cx="7551683" cy="707886"/>
          </a:xfrm>
          <a:prstGeom prst="rect">
            <a:avLst/>
          </a:prstGeom>
        </p:spPr>
        <p:txBody>
          <a:bodyPr wrap="square">
            <a:spAutoFit/>
          </a:bodyPr>
          <a:lstStyle/>
          <a:p>
            <a:pPr algn="ctr"/>
            <a:r>
              <a:rPr lang="en-GB" sz="2000"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350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Work Queue Pattern</a:t>
            </a:r>
          </a:p>
        </p:txBody>
      </p:sp>
      <p:sp>
        <p:nvSpPr>
          <p:cNvPr id="4" name="TextBox 3"/>
          <p:cNvSpPr txBox="1"/>
          <p:nvPr/>
        </p:nvSpPr>
        <p:spPr>
          <a:xfrm>
            <a:off x="748862" y="1487458"/>
            <a:ext cx="7646276" cy="830997"/>
          </a:xfrm>
          <a:prstGeom prst="rect">
            <a:avLst/>
          </a:prstGeom>
          <a:noFill/>
        </p:spPr>
        <p:txBody>
          <a:bodyPr wrap="square" rtlCol="0">
            <a:spAutoFit/>
          </a:bodyPr>
          <a:lstStyle/>
          <a:p>
            <a:pPr algn="ctr"/>
            <a:r>
              <a:rPr lang="en-US" sz="2400" dirty="0"/>
              <a:t>A common distributed system (as opposed to integrated system) pattern.</a:t>
            </a:r>
          </a:p>
        </p:txBody>
      </p:sp>
      <p:sp>
        <p:nvSpPr>
          <p:cNvPr id="5" name="TextBox 4"/>
          <p:cNvSpPr txBox="1"/>
          <p:nvPr/>
        </p:nvSpPr>
        <p:spPr>
          <a:xfrm>
            <a:off x="898634" y="2643352"/>
            <a:ext cx="7646276" cy="830997"/>
          </a:xfrm>
          <a:prstGeom prst="rect">
            <a:avLst/>
          </a:prstGeom>
          <a:noFill/>
        </p:spPr>
        <p:txBody>
          <a:bodyPr wrap="square" rtlCol="0">
            <a:spAutoFit/>
          </a:bodyPr>
          <a:lstStyle/>
          <a:p>
            <a:pPr algn="ctr"/>
            <a:r>
              <a:rPr lang="en-US" sz="2400" dirty="0"/>
              <a:t>A web site needs to respond &lt; 250ms to scale. But some requests take longer</a:t>
            </a:r>
            <a:r>
              <a:rPr lang="mr-IN" sz="2400" dirty="0"/>
              <a:t>…</a:t>
            </a:r>
            <a:endParaRPr lang="en-US" sz="2400" dirty="0"/>
          </a:p>
        </p:txBody>
      </p:sp>
      <p:sp>
        <p:nvSpPr>
          <p:cNvPr id="6" name="TextBox 5"/>
          <p:cNvSpPr txBox="1"/>
          <p:nvPr/>
        </p:nvSpPr>
        <p:spPr>
          <a:xfrm>
            <a:off x="898634" y="3799246"/>
            <a:ext cx="7646276" cy="1200329"/>
          </a:xfrm>
          <a:prstGeom prst="rect">
            <a:avLst/>
          </a:prstGeom>
          <a:noFill/>
        </p:spPr>
        <p:txBody>
          <a:bodyPr wrap="square" rtlCol="0">
            <a:spAutoFit/>
          </a:bodyPr>
          <a:lstStyle/>
          <a:p>
            <a:pPr algn="ctr"/>
            <a:r>
              <a:rPr lang="en-GB" sz="2400" dirty="0"/>
              <a:t>Use decoupled invocation to put the work on a queue, offloading the long-running tasks, allowing the web server to respond in time.</a:t>
            </a:r>
            <a:endParaRPr lang="en-US" sz="2400" dirty="0"/>
          </a:p>
        </p:txBody>
      </p:sp>
      <p:sp>
        <p:nvSpPr>
          <p:cNvPr id="8" name="Rectangle 7"/>
          <p:cNvSpPr/>
          <p:nvPr/>
        </p:nvSpPr>
        <p:spPr>
          <a:xfrm>
            <a:off x="253906" y="5530334"/>
            <a:ext cx="8748205" cy="461665"/>
          </a:xfrm>
          <a:prstGeom prst="rect">
            <a:avLst/>
          </a:prstGeom>
        </p:spPr>
        <p:txBody>
          <a:bodyPr wrap="square">
            <a:spAutoFit/>
          </a:bodyPr>
          <a:lstStyle/>
          <a:p>
            <a:pPr algn="ctr"/>
            <a:r>
              <a:rPr lang="en-GB" sz="2400" dirty="0"/>
              <a:t>202 Accepted and provide location to monitor for completion.</a:t>
            </a:r>
            <a:endParaRPr lang="en-US" sz="24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33217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3.Request driven architectures</a:t>
            </a:r>
          </a:p>
        </p:txBody>
      </p:sp>
      <p:sp>
        <p:nvSpPr>
          <p:cNvPr id="5" name="Text Placeholder 4"/>
          <p:cNvSpPr>
            <a:spLocks noGrp="1"/>
          </p:cNvSpPr>
          <p:nvPr>
            <p:ph type="body" idx="1"/>
          </p:nvPr>
        </p:nvSpPr>
        <p:spPr/>
        <p:txBody>
          <a:bodyPr/>
          <a:lstStyle/>
          <a:p>
            <a:r>
              <a:rPr lang="en-US" dirty="0"/>
              <a:t>Integrating using RPC or REST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113028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37</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613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7486651" y="2871487"/>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38</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81173C-82B4-E642-8DD2-635B2D83E400}"/>
              </a:ext>
            </a:extLst>
          </p:cNvPr>
          <p:cNvSpPr>
            <a:spLocks noGrp="1"/>
          </p:cNvSpPr>
          <p:nvPr>
            <p:ph type="sldNum" sz="quarter" idx="12"/>
          </p:nvPr>
        </p:nvSpPr>
        <p:spPr/>
        <p:txBody>
          <a:bodyPr/>
          <a:lstStyle/>
          <a:p>
            <a:fld id="{AA792DF1-A555-43FA-AD2F-E7EC51E120F1}" type="slidenum">
              <a:rPr lang="en-GB" smtClean="0"/>
              <a:t>39</a:t>
            </a:fld>
            <a:endParaRPr lang="en-GB"/>
          </a:p>
        </p:txBody>
      </p:sp>
      <p:sp>
        <p:nvSpPr>
          <p:cNvPr id="5" name="Rectangle 4">
            <a:extLst>
              <a:ext uri="{FF2B5EF4-FFF2-40B4-BE49-F238E27FC236}">
                <a16:creationId xmlns:a16="http://schemas.microsoft.com/office/drawing/2014/main" id="{3F7E587C-2A7A-6848-A195-146AA07AAFCA}"/>
              </a:ext>
            </a:extLst>
          </p:cNvPr>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6" name="Rectangle 5">
            <a:extLst>
              <a:ext uri="{FF2B5EF4-FFF2-40B4-BE49-F238E27FC236}">
                <a16:creationId xmlns:a16="http://schemas.microsoft.com/office/drawing/2014/main" id="{309607C5-670B-CA46-8DB6-3CD430BDEB44}"/>
              </a:ext>
            </a:extLst>
          </p:cNvPr>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a:extLst>
              <a:ext uri="{FF2B5EF4-FFF2-40B4-BE49-F238E27FC236}">
                <a16:creationId xmlns:a16="http://schemas.microsoft.com/office/drawing/2014/main" id="{4118D914-4E4B-8246-B3E2-90A2BD7D4AAE}"/>
              </a:ext>
            </a:extLst>
          </p:cNvPr>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8" name="Rectangle 7">
            <a:extLst>
              <a:ext uri="{FF2B5EF4-FFF2-40B4-BE49-F238E27FC236}">
                <a16:creationId xmlns:a16="http://schemas.microsoft.com/office/drawing/2014/main" id="{1339FF88-0D63-B94E-A122-01B16BDD4820}"/>
              </a:ext>
            </a:extLst>
          </p:cNvPr>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9" name="TextBox 8">
            <a:extLst>
              <a:ext uri="{FF2B5EF4-FFF2-40B4-BE49-F238E27FC236}">
                <a16:creationId xmlns:a16="http://schemas.microsoft.com/office/drawing/2014/main" id="{4384D7D5-5B60-BD49-94AC-EE67C90EBC39}"/>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340EA29D-7D9A-1742-B8C4-869E694CE320}"/>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TextBox 10">
            <a:extLst>
              <a:ext uri="{FF2B5EF4-FFF2-40B4-BE49-F238E27FC236}">
                <a16:creationId xmlns:a16="http://schemas.microsoft.com/office/drawing/2014/main" id="{1FCCDEDA-3535-1F4E-A234-5157F75EABA9}"/>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TextBox 11">
            <a:extLst>
              <a:ext uri="{FF2B5EF4-FFF2-40B4-BE49-F238E27FC236}">
                <a16:creationId xmlns:a16="http://schemas.microsoft.com/office/drawing/2014/main" id="{0670B4BD-EE6D-DD4C-B600-03AA2BA613A2}"/>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3" name="Flowchart: Magnetic Disk 12">
            <a:extLst>
              <a:ext uri="{FF2B5EF4-FFF2-40B4-BE49-F238E27FC236}">
                <a16:creationId xmlns:a16="http://schemas.microsoft.com/office/drawing/2014/main" id="{2FCC1934-E74D-F943-B009-A07C75490474}"/>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4" name="Flowchart: Magnetic Disk 12">
            <a:extLst>
              <a:ext uri="{FF2B5EF4-FFF2-40B4-BE49-F238E27FC236}">
                <a16:creationId xmlns:a16="http://schemas.microsoft.com/office/drawing/2014/main" id="{82E3566F-2FBF-FF48-917D-A9A7715F5DAE}"/>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5" name="Flowchart: Magnetic Disk 12">
            <a:extLst>
              <a:ext uri="{FF2B5EF4-FFF2-40B4-BE49-F238E27FC236}">
                <a16:creationId xmlns:a16="http://schemas.microsoft.com/office/drawing/2014/main" id="{92130FDC-63D4-0443-BEEB-26A87A83DC9F}"/>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6" name="Flowchart: Magnetic Disk 12">
            <a:extLst>
              <a:ext uri="{FF2B5EF4-FFF2-40B4-BE49-F238E27FC236}">
                <a16:creationId xmlns:a16="http://schemas.microsoft.com/office/drawing/2014/main" id="{89F68914-E41E-874A-8AB4-5134794F3104}"/>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2" name="TextBox 21">
            <a:extLst>
              <a:ext uri="{FF2B5EF4-FFF2-40B4-BE49-F238E27FC236}">
                <a16:creationId xmlns:a16="http://schemas.microsoft.com/office/drawing/2014/main" id="{518900B1-66CF-5E49-AAC4-7FA27DD494D3}"/>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3" name="Rectangle 22">
            <a:extLst>
              <a:ext uri="{FF2B5EF4-FFF2-40B4-BE49-F238E27FC236}">
                <a16:creationId xmlns:a16="http://schemas.microsoft.com/office/drawing/2014/main" id="{AB993172-84D5-4B4D-B08C-985A9C1FFF18}"/>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4" name="TextBox 23">
            <a:extLst>
              <a:ext uri="{FF2B5EF4-FFF2-40B4-BE49-F238E27FC236}">
                <a16:creationId xmlns:a16="http://schemas.microsoft.com/office/drawing/2014/main" id="{5AF6386B-DEC2-EC47-8BD3-C5AE5C511CCE}"/>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E6E66E61-3CDE-8F4D-AF09-7B38603330A6}"/>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7" name="TextBox 26">
            <a:extLst>
              <a:ext uri="{FF2B5EF4-FFF2-40B4-BE49-F238E27FC236}">
                <a16:creationId xmlns:a16="http://schemas.microsoft.com/office/drawing/2014/main" id="{586052F6-FC21-EB41-AD5A-8A0A1FF852E3}"/>
              </a:ext>
            </a:extLst>
          </p:cNvPr>
          <p:cNvSpPr txBox="1"/>
          <p:nvPr/>
        </p:nvSpPr>
        <p:spPr>
          <a:xfrm>
            <a:off x="2490731" y="2208054"/>
            <a:ext cx="923544" cy="300082"/>
          </a:xfrm>
          <a:prstGeom prst="rect">
            <a:avLst/>
          </a:prstGeom>
          <a:noFill/>
          <a:ln>
            <a:solidFill>
              <a:schemeClr val="accent1"/>
            </a:solidFill>
          </a:ln>
        </p:spPr>
        <p:txBody>
          <a:bodyPr wrap="square" rtlCol="0">
            <a:spAutoFit/>
          </a:bodyPr>
          <a:lstStyle/>
          <a:p>
            <a:pPr algn="ctr"/>
            <a:r>
              <a:rPr lang="en-US" sz="1350" dirty="0"/>
              <a:t>99.95%</a:t>
            </a:r>
          </a:p>
        </p:txBody>
      </p:sp>
      <p:sp>
        <p:nvSpPr>
          <p:cNvPr id="28" name="TextBox 27">
            <a:extLst>
              <a:ext uri="{FF2B5EF4-FFF2-40B4-BE49-F238E27FC236}">
                <a16:creationId xmlns:a16="http://schemas.microsoft.com/office/drawing/2014/main" id="{E769F637-CD45-644E-BFC8-7320D08B3198}"/>
              </a:ext>
            </a:extLst>
          </p:cNvPr>
          <p:cNvSpPr txBox="1"/>
          <p:nvPr/>
        </p:nvSpPr>
        <p:spPr>
          <a:xfrm>
            <a:off x="4125307" y="2200951"/>
            <a:ext cx="923544" cy="300082"/>
          </a:xfrm>
          <a:prstGeom prst="rect">
            <a:avLst/>
          </a:prstGeom>
          <a:noFill/>
          <a:ln>
            <a:solidFill>
              <a:schemeClr val="accent1"/>
            </a:solidFill>
          </a:ln>
        </p:spPr>
        <p:txBody>
          <a:bodyPr wrap="square" rtlCol="0">
            <a:spAutoFit/>
          </a:bodyPr>
          <a:lstStyle/>
          <a:p>
            <a:pPr algn="ctr"/>
            <a:r>
              <a:rPr lang="en-US" sz="1350" dirty="0"/>
              <a:t>99.95%</a:t>
            </a:r>
          </a:p>
        </p:txBody>
      </p:sp>
      <p:sp>
        <p:nvSpPr>
          <p:cNvPr id="29" name="TextBox 28">
            <a:extLst>
              <a:ext uri="{FF2B5EF4-FFF2-40B4-BE49-F238E27FC236}">
                <a16:creationId xmlns:a16="http://schemas.microsoft.com/office/drawing/2014/main" id="{8EDEA231-7D2C-6247-8025-22F000D5D4B9}"/>
              </a:ext>
            </a:extLst>
          </p:cNvPr>
          <p:cNvSpPr txBox="1"/>
          <p:nvPr/>
        </p:nvSpPr>
        <p:spPr>
          <a:xfrm>
            <a:off x="5758916" y="2185966"/>
            <a:ext cx="923544" cy="300082"/>
          </a:xfrm>
          <a:prstGeom prst="rect">
            <a:avLst/>
          </a:prstGeom>
          <a:noFill/>
          <a:ln>
            <a:solidFill>
              <a:schemeClr val="accent1"/>
            </a:solidFill>
          </a:ln>
        </p:spPr>
        <p:txBody>
          <a:bodyPr wrap="square" rtlCol="0">
            <a:spAutoFit/>
          </a:bodyPr>
          <a:lstStyle/>
          <a:p>
            <a:pPr algn="ctr"/>
            <a:r>
              <a:rPr lang="en-US" sz="1350" dirty="0"/>
              <a:t>99.95%</a:t>
            </a:r>
          </a:p>
        </p:txBody>
      </p:sp>
      <p:sp>
        <p:nvSpPr>
          <p:cNvPr id="30" name="TextBox 29">
            <a:extLst>
              <a:ext uri="{FF2B5EF4-FFF2-40B4-BE49-F238E27FC236}">
                <a16:creationId xmlns:a16="http://schemas.microsoft.com/office/drawing/2014/main" id="{34BE89C2-1C8D-584F-B93C-F3CA2CC8B6CB}"/>
              </a:ext>
            </a:extLst>
          </p:cNvPr>
          <p:cNvSpPr txBox="1"/>
          <p:nvPr/>
        </p:nvSpPr>
        <p:spPr>
          <a:xfrm>
            <a:off x="7590456" y="2207062"/>
            <a:ext cx="923544" cy="300082"/>
          </a:xfrm>
          <a:prstGeom prst="rect">
            <a:avLst/>
          </a:prstGeom>
          <a:noFill/>
          <a:ln>
            <a:solidFill>
              <a:schemeClr val="accent1"/>
            </a:solidFill>
          </a:ln>
        </p:spPr>
        <p:txBody>
          <a:bodyPr wrap="square" rtlCol="0">
            <a:spAutoFit/>
          </a:bodyPr>
          <a:lstStyle/>
          <a:p>
            <a:pPr algn="ctr"/>
            <a:r>
              <a:rPr lang="en-US" sz="1350" dirty="0"/>
              <a:t>99.95%</a:t>
            </a:r>
          </a:p>
        </p:txBody>
      </p:sp>
      <p:sp>
        <p:nvSpPr>
          <p:cNvPr id="31" name="TextBox 30">
            <a:extLst>
              <a:ext uri="{FF2B5EF4-FFF2-40B4-BE49-F238E27FC236}">
                <a16:creationId xmlns:a16="http://schemas.microsoft.com/office/drawing/2014/main" id="{B180710E-6309-1F47-9564-86D18EDD48A9}"/>
              </a:ext>
            </a:extLst>
          </p:cNvPr>
          <p:cNvSpPr txBox="1"/>
          <p:nvPr/>
        </p:nvSpPr>
        <p:spPr>
          <a:xfrm>
            <a:off x="744102" y="2200951"/>
            <a:ext cx="923544" cy="300082"/>
          </a:xfrm>
          <a:prstGeom prst="rect">
            <a:avLst/>
          </a:prstGeom>
          <a:noFill/>
          <a:ln>
            <a:solidFill>
              <a:schemeClr val="accent1"/>
            </a:solidFill>
          </a:ln>
        </p:spPr>
        <p:txBody>
          <a:bodyPr wrap="square" rtlCol="0">
            <a:spAutoFit/>
          </a:bodyPr>
          <a:lstStyle/>
          <a:p>
            <a:pPr algn="ctr"/>
            <a:r>
              <a:rPr lang="en-US" sz="1350" dirty="0"/>
              <a:t>99.8%</a:t>
            </a:r>
          </a:p>
        </p:txBody>
      </p:sp>
      <p:sp>
        <p:nvSpPr>
          <p:cNvPr id="32" name="Rectangle 31">
            <a:extLst>
              <a:ext uri="{FF2B5EF4-FFF2-40B4-BE49-F238E27FC236}">
                <a16:creationId xmlns:a16="http://schemas.microsoft.com/office/drawing/2014/main" id="{715EC685-78FD-834C-9207-C5FD2BB16E71}"/>
              </a:ext>
            </a:extLst>
          </p:cNvPr>
          <p:cNvSpPr/>
          <p:nvPr/>
        </p:nvSpPr>
        <p:spPr>
          <a:xfrm>
            <a:off x="204731" y="1199305"/>
            <a:ext cx="3187144" cy="923330"/>
          </a:xfrm>
          <a:prstGeom prst="rect">
            <a:avLst/>
          </a:prstGeom>
          <a:ln>
            <a:solidFill>
              <a:schemeClr val="accent1"/>
            </a:solidFill>
          </a:ln>
        </p:spPr>
        <p:txBody>
          <a:bodyPr wrap="square">
            <a:spAutoFit/>
          </a:bodyPr>
          <a:lstStyle/>
          <a:p>
            <a:r>
              <a:rPr lang="en-GB" sz="1350" b="1" dirty="0"/>
              <a:t>Daily</a:t>
            </a:r>
            <a:r>
              <a:rPr lang="en-GB" sz="1350" dirty="0"/>
              <a:t>: 2 minutes 53 seconds</a:t>
            </a:r>
          </a:p>
          <a:p>
            <a:r>
              <a:rPr lang="en-GB" sz="1350" b="1" dirty="0"/>
              <a:t>Weekly</a:t>
            </a:r>
            <a:r>
              <a:rPr lang="en-GB" sz="1350" dirty="0"/>
              <a:t>: 20 minutes 10 seconds</a:t>
            </a:r>
          </a:p>
          <a:p>
            <a:r>
              <a:rPr lang="en-GB" sz="1350" b="1" dirty="0"/>
              <a:t>Monthly</a:t>
            </a:r>
            <a:r>
              <a:rPr lang="en-GB" sz="1350" dirty="0"/>
              <a:t>:1 hour 26 minutes 24 seconds</a:t>
            </a:r>
          </a:p>
          <a:p>
            <a:r>
              <a:rPr lang="en-GB" sz="1350" b="1" dirty="0"/>
              <a:t>Yearly</a:t>
            </a:r>
            <a:r>
              <a:rPr lang="en-GB" sz="1350" dirty="0"/>
              <a:t>: 17 hours 31 minutes 12 seconds</a:t>
            </a:r>
            <a:endParaRPr lang="en-US" sz="1350" dirty="0"/>
          </a:p>
        </p:txBody>
      </p:sp>
      <p:sp>
        <p:nvSpPr>
          <p:cNvPr id="33" name="TextBox 32">
            <a:extLst>
              <a:ext uri="{FF2B5EF4-FFF2-40B4-BE49-F238E27FC236}">
                <a16:creationId xmlns:a16="http://schemas.microsoft.com/office/drawing/2014/main" id="{12E9494F-C75C-A544-BC25-5719DACF3340}"/>
              </a:ext>
            </a:extLst>
          </p:cNvPr>
          <p:cNvSpPr txBox="1"/>
          <p:nvPr/>
        </p:nvSpPr>
        <p:spPr>
          <a:xfrm>
            <a:off x="5048851" y="1429847"/>
            <a:ext cx="3469103" cy="415498"/>
          </a:xfrm>
          <a:prstGeom prst="rect">
            <a:avLst/>
          </a:prstGeom>
          <a:noFill/>
        </p:spPr>
        <p:txBody>
          <a:bodyPr wrap="square" rtlCol="0">
            <a:spAutoFit/>
          </a:bodyPr>
          <a:lstStyle/>
          <a:p>
            <a:pPr algn="ctr"/>
            <a:r>
              <a:rPr lang="en-US" sz="2100" dirty="0"/>
              <a:t>Availability</a:t>
            </a:r>
          </a:p>
        </p:txBody>
      </p:sp>
    </p:spTree>
    <p:extLst>
      <p:ext uri="{BB962C8B-B14F-4D97-AF65-F5344CB8AC3E}">
        <p14:creationId xmlns:p14="http://schemas.microsoft.com/office/powerpoint/2010/main" val="33745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400" dirty="0"/>
              <a:t>Microservices</a:t>
            </a:r>
          </a:p>
          <a:p>
            <a:r>
              <a:rPr lang="en-US" sz="2400" dirty="0"/>
              <a:t>Integration Styles</a:t>
            </a:r>
          </a:p>
          <a:p>
            <a:r>
              <a:rPr lang="en-US" sz="2400" dirty="0"/>
              <a:t>Request Driven Architectures</a:t>
            </a:r>
          </a:p>
          <a:p>
            <a:r>
              <a:rPr lang="en-US" sz="2400" dirty="0"/>
              <a:t>Event Driven Architectures</a:t>
            </a:r>
          </a:p>
          <a:p>
            <a:r>
              <a:rPr lang="en-US" sz="2400" dirty="0"/>
              <a:t>Messaging Patterns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3939869" y="28249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7408493" y="2922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294193" y="2807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490925" y="281186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25223"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478209"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13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255526" y="489177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39687" y="4852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70403" y="479076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2533" y="490092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075443" y="2278248"/>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110923"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356873"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179893"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39523"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064674"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350391" y="279997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179893" y="2703393"/>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077535" y="1840319"/>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764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3693040" y="481160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1537215" y="2301703"/>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178482"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3828293"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182000" y="2421433"/>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210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3822601" y="2719150"/>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3993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5307873" y="2693887"/>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5351151"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481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46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5786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4008122"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750489"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636189"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7429804" y="30404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315504" y="29261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793077" y="30297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678777"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38980"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521889"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31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71369" y="502109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86567" y="4996987"/>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95807" y="4983495"/>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0147" y="504089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157803"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556474"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201204"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53280"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217021"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40287"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43352" y="2800159"/>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516346"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269422" y="1869622"/>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141654" y="2068222"/>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141654" y="2114934"/>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2719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6319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7658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269422" y="1020536"/>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7" y="1152003"/>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587393" cy="507831"/>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7"/>
            <a:ext cx="843047" cy="507831"/>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5"/>
            <a:ext cx="955484" cy="507831"/>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587393" cy="507831"/>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854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3760602" y="501275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3871879"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4567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3853135"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4046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306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68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822691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924" y="263156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41018" y="263156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1645" y="2151013"/>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7366600" y="2571637"/>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565366"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23029"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77178" y="2232104"/>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3477" y="273071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597338" y="302890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6978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2984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366600" y="466484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027138" y="2751328"/>
            <a:ext cx="1495891"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027138" y="2371186"/>
            <a:ext cx="4025647" cy="380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2365189" y="2725206"/>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5548516" y="3416695"/>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846366" y="3478558"/>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644468" y="424422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603574" y="4650079"/>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901424" y="4711941"/>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699526" y="5477609"/>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5155583" y="2101835"/>
            <a:ext cx="273923" cy="600164"/>
          </a:xfrm>
          <a:prstGeom prst="rect">
            <a:avLst/>
          </a:prstGeom>
          <a:noFill/>
        </p:spPr>
        <p:txBody>
          <a:bodyPr wrap="square" rtlCol="0">
            <a:spAutoFit/>
          </a:bodyPr>
          <a:lstStyle/>
          <a:p>
            <a:r>
              <a:rPr lang="en-US" sz="3300" b="1" dirty="0"/>
              <a:t>?</a:t>
            </a:r>
          </a:p>
        </p:txBody>
      </p:sp>
      <p:sp>
        <p:nvSpPr>
          <p:cNvPr id="36" name="TextBox 35">
            <a:extLst>
              <a:ext uri="{FF2B5EF4-FFF2-40B4-BE49-F238E27FC236}">
                <a16:creationId xmlns:a16="http://schemas.microsoft.com/office/drawing/2014/main" id="{12AB0B04-3E7F-4440-95FF-BD3DA6816E6D}"/>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37" name="Rectangle 36">
            <a:extLst>
              <a:ext uri="{FF2B5EF4-FFF2-40B4-BE49-F238E27FC236}">
                <a16:creationId xmlns:a16="http://schemas.microsoft.com/office/drawing/2014/main" id="{19116A05-73B3-0540-AA98-CE30979A1F1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Flowchart: Magnetic Disk 12">
            <a:extLst>
              <a:ext uri="{FF2B5EF4-FFF2-40B4-BE49-F238E27FC236}">
                <a16:creationId xmlns:a16="http://schemas.microsoft.com/office/drawing/2014/main" id="{C550CFC7-30BB-AB49-B84E-FF931C56B620}"/>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141438" y="2865628"/>
            <a:ext cx="2987803" cy="16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93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245" y="3276502"/>
            <a:ext cx="3310759" cy="605579"/>
          </a:xfrm>
        </p:spPr>
        <p:txBody>
          <a:bodyPr>
            <a:normAutofit/>
          </a:bodyPr>
          <a:lstStyle/>
          <a:p>
            <a:pPr marL="0" indent="0">
              <a:buNone/>
            </a:pPr>
            <a:r>
              <a:rPr lang="en-US" sz="2800" dirty="0"/>
              <a:t>Connection-Oriented</a:t>
            </a:r>
          </a:p>
        </p:txBody>
      </p:sp>
      <p:sp>
        <p:nvSpPr>
          <p:cNvPr id="4" name="Rectangle 3"/>
          <p:cNvSpPr/>
          <p:nvPr/>
        </p:nvSpPr>
        <p:spPr>
          <a:xfrm>
            <a:off x="2592083" y="928907"/>
            <a:ext cx="3592971" cy="523220"/>
          </a:xfrm>
          <a:prstGeom prst="rect">
            <a:avLst/>
          </a:prstGeom>
        </p:spPr>
        <p:txBody>
          <a:bodyPr wrap="none">
            <a:spAutoFit/>
          </a:bodyPr>
          <a:lstStyle/>
          <a:p>
            <a:r>
              <a:rPr lang="en-US" sz="2800" dirty="0"/>
              <a:t>Location Independence</a:t>
            </a:r>
          </a:p>
        </p:txBody>
      </p:sp>
      <p:sp>
        <p:nvSpPr>
          <p:cNvPr id="5" name="Rectangle 4"/>
          <p:cNvSpPr/>
          <p:nvPr/>
        </p:nvSpPr>
        <p:spPr>
          <a:xfrm>
            <a:off x="2986164" y="1622209"/>
            <a:ext cx="2804807" cy="523220"/>
          </a:xfrm>
          <a:prstGeom prst="rect">
            <a:avLst/>
          </a:prstGeom>
        </p:spPr>
        <p:txBody>
          <a:bodyPr wrap="none">
            <a:spAutoFit/>
          </a:bodyPr>
          <a:lstStyle/>
          <a:p>
            <a:r>
              <a:rPr lang="en-US" sz="2800" dirty="0"/>
              <a:t>Platform Coupling</a:t>
            </a:r>
          </a:p>
        </p:txBody>
      </p:sp>
      <p:sp>
        <p:nvSpPr>
          <p:cNvPr id="7" name="Rectangle 6"/>
          <p:cNvSpPr/>
          <p:nvPr/>
        </p:nvSpPr>
        <p:spPr>
          <a:xfrm>
            <a:off x="2986164" y="2425092"/>
            <a:ext cx="2903039" cy="523220"/>
          </a:xfrm>
          <a:prstGeom prst="rect">
            <a:avLst/>
          </a:prstGeom>
        </p:spPr>
        <p:txBody>
          <a:bodyPr wrap="none">
            <a:spAutoFit/>
          </a:bodyPr>
          <a:lstStyle/>
          <a:p>
            <a:r>
              <a:rPr lang="en-US" sz="2800" dirty="0"/>
              <a:t>Temporal Coupling</a:t>
            </a:r>
          </a:p>
        </p:txBody>
      </p:sp>
      <p:sp>
        <p:nvSpPr>
          <p:cNvPr id="8" name="Rectangle 7"/>
          <p:cNvSpPr/>
          <p:nvPr/>
        </p:nvSpPr>
        <p:spPr>
          <a:xfrm>
            <a:off x="2849588" y="5667483"/>
            <a:ext cx="3077958" cy="523220"/>
          </a:xfrm>
          <a:prstGeom prst="rect">
            <a:avLst/>
          </a:prstGeom>
        </p:spPr>
        <p:txBody>
          <a:bodyPr wrap="none">
            <a:spAutoFit/>
          </a:bodyPr>
          <a:lstStyle/>
          <a:p>
            <a:r>
              <a:rPr lang="en-US" sz="2800" dirty="0"/>
              <a:t>Behavioral Coupling</a:t>
            </a:r>
          </a:p>
        </p:txBody>
      </p:sp>
      <p:sp>
        <p:nvSpPr>
          <p:cNvPr id="9" name="Rectangle 8"/>
          <p:cNvSpPr/>
          <p:nvPr/>
        </p:nvSpPr>
        <p:spPr>
          <a:xfrm>
            <a:off x="2352921" y="4041511"/>
            <a:ext cx="4448525" cy="523220"/>
          </a:xfrm>
          <a:prstGeom prst="rect">
            <a:avLst/>
          </a:prstGeom>
        </p:spPr>
        <p:txBody>
          <a:bodyPr wrap="none">
            <a:spAutoFit/>
          </a:bodyPr>
          <a:lstStyle/>
          <a:p>
            <a:r>
              <a:rPr lang="en-US" sz="2800" dirty="0"/>
              <a:t>Synchronous Communication</a:t>
            </a:r>
          </a:p>
        </p:txBody>
      </p:sp>
      <p:sp>
        <p:nvSpPr>
          <p:cNvPr id="10" name="Rectangle 9"/>
          <p:cNvSpPr/>
          <p:nvPr/>
        </p:nvSpPr>
        <p:spPr>
          <a:xfrm>
            <a:off x="3440936" y="4854497"/>
            <a:ext cx="1993494" cy="523220"/>
          </a:xfrm>
          <a:prstGeom prst="rect">
            <a:avLst/>
          </a:prstGeom>
        </p:spPr>
        <p:txBody>
          <a:bodyPr wrap="none">
            <a:spAutoFit/>
          </a:bodyPr>
          <a:lstStyle/>
          <a:p>
            <a:r>
              <a:rPr lang="en-US" sz="2800" dirty="0"/>
              <a:t>Data Format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273782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4.Event driven architectures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44</a:t>
            </a:fld>
            <a:endParaRPr lang="en-US"/>
          </a:p>
        </p:txBody>
      </p:sp>
    </p:spTree>
    <p:extLst>
      <p:ext uri="{BB962C8B-B14F-4D97-AF65-F5344CB8AC3E}">
        <p14:creationId xmlns:p14="http://schemas.microsoft.com/office/powerpoint/2010/main" val="2097360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45</a:t>
            </a:fld>
            <a:endParaRPr lang="en-GB"/>
          </a:p>
        </p:txBody>
      </p:sp>
    </p:spTree>
    <p:extLst>
      <p:ext uri="{BB962C8B-B14F-4D97-AF65-F5344CB8AC3E}">
        <p14:creationId xmlns:p14="http://schemas.microsoft.com/office/powerpoint/2010/main" val="33141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13880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193872"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510825" y="44796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16216"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749203" y="418293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5019701"/>
            <a:ext cx="500273" cy="500273"/>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3956207" y="44308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46</a:t>
            </a:fld>
            <a:endParaRPr lang="en-GB"/>
          </a:p>
        </p:txBody>
      </p:sp>
    </p:spTree>
    <p:extLst>
      <p:ext uri="{BB962C8B-B14F-4D97-AF65-F5344CB8AC3E}">
        <p14:creationId xmlns:p14="http://schemas.microsoft.com/office/powerpoint/2010/main" val="1439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13880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Bulkheads</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193872"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510825" y="44796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16216"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3956207" y="44308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47</a:t>
            </a:fld>
            <a:endParaRPr lang="en-GB"/>
          </a:p>
        </p:txBody>
      </p:sp>
      <p:cxnSp>
        <p:nvCxnSpPr>
          <p:cNvPr id="45" name="Straight Arrow Connector 44">
            <a:extLst>
              <a:ext uri="{FF2B5EF4-FFF2-40B4-BE49-F238E27FC236}">
                <a16:creationId xmlns:a16="http://schemas.microsoft.com/office/drawing/2014/main" id="{0E82A6CA-4377-354C-BFE5-A9164B6BE00A}"/>
              </a:ext>
            </a:extLst>
          </p:cNvPr>
          <p:cNvCxnSpPr>
            <a:cxnSpLocks/>
          </p:cNvCxnSpPr>
          <p:nvPr/>
        </p:nvCxnSpPr>
        <p:spPr>
          <a:xfrm flipV="1">
            <a:off x="1761666" y="420102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Can 45">
            <a:extLst>
              <a:ext uri="{FF2B5EF4-FFF2-40B4-BE49-F238E27FC236}">
                <a16:creationId xmlns:a16="http://schemas.microsoft.com/office/drawing/2014/main" id="{2395808D-A3F6-454A-B1AB-10A6ABE44622}"/>
              </a:ext>
            </a:extLst>
          </p:cNvPr>
          <p:cNvSpPr/>
          <p:nvPr/>
        </p:nvSpPr>
        <p:spPr>
          <a:xfrm>
            <a:off x="1649860" y="42909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a:extLst>
              <a:ext uri="{FF2B5EF4-FFF2-40B4-BE49-F238E27FC236}">
                <a16:creationId xmlns:a16="http://schemas.microsoft.com/office/drawing/2014/main" id="{C2D709C4-BA34-1146-83C0-E8DCED06C287}"/>
              </a:ext>
            </a:extLst>
          </p:cNvPr>
          <p:cNvCxnSpPr>
            <a:cxnSpLocks/>
          </p:cNvCxnSpPr>
          <p:nvPr/>
        </p:nvCxnSpPr>
        <p:spPr>
          <a:xfrm>
            <a:off x="2085588" y="1858879"/>
            <a:ext cx="0" cy="3835066"/>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49951E9-E6EA-3C4A-8A7A-B3CE42DCE5E6}"/>
              </a:ext>
            </a:extLst>
          </p:cNvPr>
          <p:cNvCxnSpPr>
            <a:cxnSpLocks/>
          </p:cNvCxnSpPr>
          <p:nvPr/>
        </p:nvCxnSpPr>
        <p:spPr>
          <a:xfrm>
            <a:off x="3806104" y="1858879"/>
            <a:ext cx="0" cy="3835066"/>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9B526C-78E6-3543-A7A0-56948A80BB8A}"/>
              </a:ext>
            </a:extLst>
          </p:cNvPr>
          <p:cNvCxnSpPr>
            <a:cxnSpLocks/>
          </p:cNvCxnSpPr>
          <p:nvPr/>
        </p:nvCxnSpPr>
        <p:spPr>
          <a:xfrm>
            <a:off x="5499910" y="1858879"/>
            <a:ext cx="0" cy="3835066"/>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3FC7B06-1333-AE4C-BDE2-58E5C033B1A3}"/>
              </a:ext>
            </a:extLst>
          </p:cNvPr>
          <p:cNvCxnSpPr>
            <a:cxnSpLocks/>
          </p:cNvCxnSpPr>
          <p:nvPr/>
        </p:nvCxnSpPr>
        <p:spPr>
          <a:xfrm>
            <a:off x="7138801" y="1858879"/>
            <a:ext cx="0" cy="3835066"/>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sp>
        <p:nvSpPr>
          <p:cNvPr id="17" name="&quot;No&quot; Symbol 16">
            <a:extLst>
              <a:ext uri="{FF2B5EF4-FFF2-40B4-BE49-F238E27FC236}">
                <a16:creationId xmlns:a16="http://schemas.microsoft.com/office/drawing/2014/main" id="{3AFBFE27-35FC-7A4F-AC0B-EC2FD18D971F}"/>
              </a:ext>
            </a:extLst>
          </p:cNvPr>
          <p:cNvSpPr/>
          <p:nvPr/>
        </p:nvSpPr>
        <p:spPr>
          <a:xfrm>
            <a:off x="7193716" y="2601840"/>
            <a:ext cx="1499585" cy="156351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13440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23949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508" y="2112964"/>
            <a:ext cx="5312979" cy="500750"/>
          </a:xfrm>
        </p:spPr>
        <p:txBody>
          <a:bodyPr>
            <a:normAutofit fontScale="92500" lnSpcReduction="20000"/>
          </a:bodyPr>
          <a:lstStyle/>
          <a:p>
            <a:pPr marL="0" indent="0">
              <a:buNone/>
            </a:pPr>
            <a:r>
              <a:rPr lang="en-US" dirty="0"/>
              <a:t>Supports data transformations</a:t>
            </a:r>
          </a:p>
        </p:txBody>
      </p:sp>
      <p:sp>
        <p:nvSpPr>
          <p:cNvPr id="4" name="Rectangle 3"/>
          <p:cNvSpPr/>
          <p:nvPr/>
        </p:nvSpPr>
        <p:spPr>
          <a:xfrm>
            <a:off x="1975486" y="548430"/>
            <a:ext cx="5193025" cy="523220"/>
          </a:xfrm>
          <a:prstGeom prst="rect">
            <a:avLst/>
          </a:prstGeom>
        </p:spPr>
        <p:txBody>
          <a:bodyPr wrap="none">
            <a:spAutoFit/>
          </a:bodyPr>
          <a:lstStyle/>
          <a:p>
            <a:r>
              <a:rPr lang="en-US" sz="2800" dirty="0"/>
              <a:t>Platform independent data format</a:t>
            </a:r>
          </a:p>
        </p:txBody>
      </p:sp>
      <p:sp>
        <p:nvSpPr>
          <p:cNvPr id="5" name="Rectangle 4"/>
          <p:cNvSpPr/>
          <p:nvPr/>
        </p:nvSpPr>
        <p:spPr>
          <a:xfrm>
            <a:off x="2207344" y="1274029"/>
            <a:ext cx="4729308" cy="523220"/>
          </a:xfrm>
          <a:prstGeom prst="rect">
            <a:avLst/>
          </a:prstGeom>
        </p:spPr>
        <p:txBody>
          <a:bodyPr wrap="none">
            <a:spAutoFit/>
          </a:bodyPr>
          <a:lstStyle/>
          <a:p>
            <a:r>
              <a:rPr lang="en-US" sz="2800" dirty="0"/>
              <a:t>Sent to an addressable channel</a:t>
            </a:r>
          </a:p>
        </p:txBody>
      </p:sp>
      <p:sp>
        <p:nvSpPr>
          <p:cNvPr id="7" name="Content Placeholder 2"/>
          <p:cNvSpPr txBox="1">
            <a:spLocks/>
          </p:cNvSpPr>
          <p:nvPr/>
        </p:nvSpPr>
        <p:spPr>
          <a:xfrm>
            <a:off x="1403216" y="5997361"/>
            <a:ext cx="5833069" cy="5773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Reliable Communication</a:t>
            </a:r>
          </a:p>
        </p:txBody>
      </p:sp>
      <p:sp>
        <p:nvSpPr>
          <p:cNvPr id="8" name="Rectangle 7"/>
          <p:cNvSpPr/>
          <p:nvPr/>
        </p:nvSpPr>
        <p:spPr>
          <a:xfrm>
            <a:off x="2587705" y="2814685"/>
            <a:ext cx="3716338" cy="523220"/>
          </a:xfrm>
          <a:prstGeom prst="rect">
            <a:avLst/>
          </a:prstGeom>
        </p:spPr>
        <p:txBody>
          <a:bodyPr wrap="none">
            <a:spAutoFit/>
          </a:bodyPr>
          <a:lstStyle/>
          <a:p>
            <a:pPr algn="ctr"/>
            <a:r>
              <a:rPr lang="en-US" sz="2800" dirty="0"/>
              <a:t>Remote Communication</a:t>
            </a:r>
          </a:p>
        </p:txBody>
      </p:sp>
      <p:sp>
        <p:nvSpPr>
          <p:cNvPr id="9" name="Rectangle 8"/>
          <p:cNvSpPr/>
          <p:nvPr/>
        </p:nvSpPr>
        <p:spPr>
          <a:xfrm>
            <a:off x="1877415" y="3655028"/>
            <a:ext cx="5136919" cy="523220"/>
          </a:xfrm>
          <a:prstGeom prst="rect">
            <a:avLst/>
          </a:prstGeom>
        </p:spPr>
        <p:txBody>
          <a:bodyPr wrap="none">
            <a:spAutoFit/>
          </a:bodyPr>
          <a:lstStyle/>
          <a:p>
            <a:pPr algn="ctr"/>
            <a:r>
              <a:rPr lang="en-US" sz="2800" dirty="0"/>
              <a:t>Platform/Language Independence</a:t>
            </a:r>
          </a:p>
        </p:txBody>
      </p:sp>
      <p:sp>
        <p:nvSpPr>
          <p:cNvPr id="10" name="Rectangle 9"/>
          <p:cNvSpPr/>
          <p:nvPr/>
        </p:nvSpPr>
        <p:spPr>
          <a:xfrm>
            <a:off x="2256651" y="4471493"/>
            <a:ext cx="4630691" cy="523220"/>
          </a:xfrm>
          <a:prstGeom prst="rect">
            <a:avLst/>
          </a:prstGeom>
        </p:spPr>
        <p:txBody>
          <a:bodyPr wrap="none">
            <a:spAutoFit/>
          </a:bodyPr>
          <a:lstStyle/>
          <a:p>
            <a:pPr algn="ctr"/>
            <a:r>
              <a:rPr lang="en-US" sz="2800" dirty="0"/>
              <a:t>Asynchronous Communication</a:t>
            </a:r>
          </a:p>
        </p:txBody>
      </p:sp>
      <p:sp>
        <p:nvSpPr>
          <p:cNvPr id="11" name="Rectangle 10"/>
          <p:cNvSpPr/>
          <p:nvPr/>
        </p:nvSpPr>
        <p:spPr>
          <a:xfrm>
            <a:off x="3639179" y="5219562"/>
            <a:ext cx="1613390" cy="523220"/>
          </a:xfrm>
          <a:prstGeom prst="rect">
            <a:avLst/>
          </a:prstGeom>
        </p:spPr>
        <p:txBody>
          <a:bodyPr wrap="none">
            <a:spAutoFit/>
          </a:bodyPr>
          <a:lstStyle/>
          <a:p>
            <a:r>
              <a:rPr lang="en-US" sz="2800" dirty="0"/>
              <a:t>Throttling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19281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76" y="441462"/>
            <a:ext cx="8623738" cy="954107"/>
          </a:xfrm>
          <a:prstGeom prst="rect">
            <a:avLst/>
          </a:prstGeom>
        </p:spPr>
        <p:txBody>
          <a:bodyPr wrap="square">
            <a:spAutoFit/>
          </a:bodyPr>
          <a:lstStyle/>
          <a:p>
            <a:pPr algn="ctr"/>
            <a:r>
              <a:rPr lang="en-US" sz="2800"/>
              <a:t>Messaging depends on Message-Oriented-Middleware (MOM)</a:t>
            </a:r>
          </a:p>
        </p:txBody>
      </p:sp>
      <p:sp>
        <p:nvSpPr>
          <p:cNvPr id="3" name="Rectangle 2"/>
          <p:cNvSpPr/>
          <p:nvPr/>
        </p:nvSpPr>
        <p:spPr>
          <a:xfrm>
            <a:off x="1656163" y="2218445"/>
            <a:ext cx="5519460" cy="461665"/>
          </a:xfrm>
          <a:prstGeom prst="rect">
            <a:avLst/>
          </a:prstGeom>
        </p:spPr>
        <p:txBody>
          <a:bodyPr wrap="none">
            <a:spAutoFit/>
          </a:bodyPr>
          <a:lstStyle/>
          <a:p>
            <a:pPr lvl="1" algn="ctr"/>
            <a:r>
              <a:rPr lang="en-US" sz="2400"/>
              <a:t>Routes messages between applications</a:t>
            </a:r>
            <a:endParaRPr lang="en-US" sz="2400" dirty="0"/>
          </a:p>
        </p:txBody>
      </p:sp>
      <p:sp>
        <p:nvSpPr>
          <p:cNvPr id="4" name="Rectangle 3"/>
          <p:cNvSpPr/>
          <p:nvPr/>
        </p:nvSpPr>
        <p:spPr>
          <a:xfrm>
            <a:off x="315311" y="441462"/>
            <a:ext cx="8623738" cy="954107"/>
          </a:xfrm>
          <a:prstGeom prst="rect">
            <a:avLst/>
          </a:prstGeom>
        </p:spPr>
        <p:txBody>
          <a:bodyPr wrap="square">
            <a:spAutoFit/>
          </a:bodyPr>
          <a:lstStyle/>
          <a:p>
            <a:pPr algn="ctr"/>
            <a:r>
              <a:rPr lang="en-US" sz="2800"/>
              <a:t>Messaging depends on Message-Oriented-Middleware (MOM)</a:t>
            </a:r>
          </a:p>
        </p:txBody>
      </p:sp>
      <p:sp>
        <p:nvSpPr>
          <p:cNvPr id="5" name="Rectangle 4"/>
          <p:cNvSpPr/>
          <p:nvPr/>
        </p:nvSpPr>
        <p:spPr>
          <a:xfrm>
            <a:off x="1300347" y="2903897"/>
            <a:ext cx="6622133" cy="461665"/>
          </a:xfrm>
          <a:prstGeom prst="rect">
            <a:avLst/>
          </a:prstGeom>
        </p:spPr>
        <p:txBody>
          <a:bodyPr wrap="none">
            <a:spAutoFit/>
          </a:bodyPr>
          <a:lstStyle/>
          <a:p>
            <a:pPr lvl="1" algn="ctr"/>
            <a:r>
              <a:rPr lang="en-US" sz="2400"/>
              <a:t>Co-ordinates sending and receiving of messages</a:t>
            </a:r>
            <a:endParaRPr lang="en-US" sz="2400" dirty="0"/>
          </a:p>
        </p:txBody>
      </p:sp>
      <p:sp>
        <p:nvSpPr>
          <p:cNvPr id="6" name="Rectangle 5"/>
          <p:cNvSpPr/>
          <p:nvPr/>
        </p:nvSpPr>
        <p:spPr>
          <a:xfrm>
            <a:off x="1492130" y="3589349"/>
            <a:ext cx="6430350" cy="461665"/>
          </a:xfrm>
          <a:prstGeom prst="rect">
            <a:avLst/>
          </a:prstGeom>
        </p:spPr>
        <p:txBody>
          <a:bodyPr wrap="none">
            <a:spAutoFit/>
          </a:bodyPr>
          <a:lstStyle/>
          <a:p>
            <a:pPr lvl="1" algn="ctr"/>
            <a:r>
              <a:rPr lang="en-US" sz="2400"/>
              <a:t>Sender </a:t>
            </a:r>
            <a:r>
              <a:rPr lang="en-US" sz="2400" dirty="0"/>
              <a:t>and receiver have the same availability</a:t>
            </a:r>
          </a:p>
        </p:txBody>
      </p:sp>
      <p:sp>
        <p:nvSpPr>
          <p:cNvPr id="7" name="Rectangle 6"/>
          <p:cNvSpPr/>
          <p:nvPr/>
        </p:nvSpPr>
        <p:spPr>
          <a:xfrm>
            <a:off x="2613591" y="4274801"/>
            <a:ext cx="4187428" cy="461665"/>
          </a:xfrm>
          <a:prstGeom prst="rect">
            <a:avLst/>
          </a:prstGeom>
        </p:spPr>
        <p:txBody>
          <a:bodyPr wrap="none">
            <a:spAutoFit/>
          </a:bodyPr>
          <a:lstStyle/>
          <a:p>
            <a:r>
              <a:rPr lang="en-US" sz="2400"/>
              <a:t>Asynchronous: </a:t>
            </a:r>
            <a:r>
              <a:rPr lang="en-US" sz="2400" dirty="0"/>
              <a:t>Send and Forget </a:t>
            </a:r>
          </a:p>
        </p:txBody>
      </p:sp>
      <p:sp>
        <p:nvSpPr>
          <p:cNvPr id="8" name="Rectangle 7"/>
          <p:cNvSpPr/>
          <p:nvPr/>
        </p:nvSpPr>
        <p:spPr>
          <a:xfrm>
            <a:off x="3268545" y="4960253"/>
            <a:ext cx="2490875" cy="461665"/>
          </a:xfrm>
          <a:prstGeom prst="rect">
            <a:avLst/>
          </a:prstGeom>
        </p:spPr>
        <p:txBody>
          <a:bodyPr wrap="none">
            <a:spAutoFit/>
          </a:bodyPr>
          <a:lstStyle/>
          <a:p>
            <a:r>
              <a:rPr lang="en-US" sz="2400"/>
              <a:t>Store and Forward</a:t>
            </a:r>
          </a:p>
        </p:txBody>
      </p:sp>
      <p:sp>
        <p:nvSpPr>
          <p:cNvPr id="9" name="Slide Number Placeholder 8"/>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757443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4226" y="3573221"/>
            <a:ext cx="3083858" cy="627194"/>
          </a:xfrm>
        </p:spPr>
        <p:txBody>
          <a:bodyPr>
            <a:normAutofit/>
          </a:bodyPr>
          <a:lstStyle/>
          <a:p>
            <a:pPr marL="0" indent="0">
              <a:buNone/>
            </a:pPr>
            <a:r>
              <a:rPr lang="en-US" sz="2800" dirty="0"/>
              <a:t>Many Moving Parts</a:t>
            </a:r>
          </a:p>
        </p:txBody>
      </p:sp>
      <p:sp>
        <p:nvSpPr>
          <p:cNvPr id="5" name="Rectangle 4"/>
          <p:cNvSpPr/>
          <p:nvPr/>
        </p:nvSpPr>
        <p:spPr>
          <a:xfrm>
            <a:off x="2435316" y="849488"/>
            <a:ext cx="4524893" cy="523220"/>
          </a:xfrm>
          <a:prstGeom prst="rect">
            <a:avLst/>
          </a:prstGeom>
        </p:spPr>
        <p:txBody>
          <a:bodyPr wrap="none">
            <a:spAutoFit/>
          </a:bodyPr>
          <a:lstStyle/>
          <a:p>
            <a:r>
              <a:rPr lang="en-US" sz="2800" dirty="0"/>
              <a:t>Complex Programming Model</a:t>
            </a:r>
          </a:p>
        </p:txBody>
      </p:sp>
      <p:sp>
        <p:nvSpPr>
          <p:cNvPr id="6" name="Rectangle 5"/>
          <p:cNvSpPr/>
          <p:nvPr/>
        </p:nvSpPr>
        <p:spPr>
          <a:xfrm>
            <a:off x="3498144" y="1652487"/>
            <a:ext cx="1864613" cy="523220"/>
          </a:xfrm>
          <a:prstGeom prst="rect">
            <a:avLst/>
          </a:prstGeom>
        </p:spPr>
        <p:txBody>
          <a:bodyPr wrap="none">
            <a:spAutoFit/>
          </a:bodyPr>
          <a:lstStyle/>
          <a:p>
            <a:r>
              <a:rPr lang="en-US" sz="2800" dirty="0"/>
              <a:t>Sequencing</a:t>
            </a:r>
          </a:p>
        </p:txBody>
      </p:sp>
      <p:sp>
        <p:nvSpPr>
          <p:cNvPr id="7" name="Rectangle 6"/>
          <p:cNvSpPr/>
          <p:nvPr/>
        </p:nvSpPr>
        <p:spPr>
          <a:xfrm>
            <a:off x="2853093" y="2612854"/>
            <a:ext cx="3244991" cy="523220"/>
          </a:xfrm>
          <a:prstGeom prst="rect">
            <a:avLst/>
          </a:prstGeom>
        </p:spPr>
        <p:txBody>
          <a:bodyPr wrap="none">
            <a:spAutoFit/>
          </a:bodyPr>
          <a:lstStyle/>
          <a:p>
            <a:r>
              <a:rPr lang="en-US" sz="2800" dirty="0"/>
              <a:t>Eventual Consistency</a:t>
            </a:r>
          </a:p>
        </p:txBody>
      </p:sp>
      <p:sp>
        <p:nvSpPr>
          <p:cNvPr id="12" name="Content Placeholder 2"/>
          <p:cNvSpPr txBox="1">
            <a:spLocks/>
          </p:cNvSpPr>
          <p:nvPr/>
        </p:nvSpPr>
        <p:spPr>
          <a:xfrm>
            <a:off x="3407866" y="4494238"/>
            <a:ext cx="2248739" cy="6271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Performance</a:t>
            </a:r>
          </a:p>
        </p:txBody>
      </p:sp>
      <p:sp>
        <p:nvSpPr>
          <p:cNvPr id="13" name="Content Placeholder 2"/>
          <p:cNvSpPr txBox="1">
            <a:spLocks/>
          </p:cNvSpPr>
          <p:nvPr/>
        </p:nvSpPr>
        <p:spPr>
          <a:xfrm>
            <a:off x="3407867" y="5437191"/>
            <a:ext cx="1954890" cy="6271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a:t>Lock-In</a:t>
            </a:r>
            <a:endParaRPr lang="en-US"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37217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2" grpId="0" build="p"/>
      <p:bldP spid="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Tree>
    <p:extLst>
      <p:ext uri="{BB962C8B-B14F-4D97-AF65-F5344CB8AC3E}">
        <p14:creationId xmlns:p14="http://schemas.microsoft.com/office/powerpoint/2010/main" val="1387691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125875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978902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807208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5.Messaging patterns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2213727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52741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sz="2400" dirty="0"/>
              <a:t>A message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58</a:t>
            </a:fld>
            <a:endParaRPr lang="en-US"/>
          </a:p>
        </p:txBody>
      </p:sp>
      <p:sp>
        <p:nvSpPr>
          <p:cNvPr id="5" name="Rectangle 4"/>
          <p:cNvSpPr/>
          <p:nvPr/>
        </p:nvSpPr>
        <p:spPr>
          <a:xfrm>
            <a:off x="1623956" y="2148641"/>
            <a:ext cx="5896087" cy="461665"/>
          </a:xfrm>
          <a:prstGeom prst="rect">
            <a:avLst/>
          </a:prstGeom>
        </p:spPr>
        <p:txBody>
          <a:bodyPr wrap="square">
            <a:spAutoFit/>
          </a:bodyPr>
          <a:lstStyle/>
          <a:p>
            <a:r>
              <a:rPr lang="en-US" sz="2400" dirty="0"/>
              <a:t>Message Intent: Command, Document, Event</a:t>
            </a:r>
          </a:p>
        </p:txBody>
      </p:sp>
      <p:sp>
        <p:nvSpPr>
          <p:cNvPr id="6" name="Rectangle 5"/>
          <p:cNvSpPr/>
          <p:nvPr/>
        </p:nvSpPr>
        <p:spPr>
          <a:xfrm>
            <a:off x="867103" y="2932441"/>
            <a:ext cx="7572704" cy="830997"/>
          </a:xfrm>
          <a:prstGeom prst="rect">
            <a:avLst/>
          </a:prstGeom>
        </p:spPr>
        <p:txBody>
          <a:bodyPr wrap="square">
            <a:spAutoFit/>
          </a:bodyPr>
          <a:lstStyle/>
          <a:p>
            <a:pPr algn="ctr"/>
            <a:r>
              <a:rPr lang="en-US" sz="2400" dirty="0"/>
              <a:t>Request-Reply: needs Return Channel and Correlation Identifier</a:t>
            </a:r>
          </a:p>
        </p:txBody>
      </p:sp>
      <p:sp>
        <p:nvSpPr>
          <p:cNvPr id="7" name="Rectangle 6"/>
          <p:cNvSpPr/>
          <p:nvPr/>
        </p:nvSpPr>
        <p:spPr>
          <a:xfrm>
            <a:off x="1190296" y="4118637"/>
            <a:ext cx="6763408" cy="830997"/>
          </a:xfrm>
          <a:prstGeom prst="rect">
            <a:avLst/>
          </a:prstGeom>
        </p:spPr>
        <p:txBody>
          <a:bodyPr wrap="square">
            <a:spAutoFit/>
          </a:bodyPr>
          <a:lstStyle/>
          <a:p>
            <a:pPr algn="ctr"/>
            <a:r>
              <a:rPr lang="en-US" sz="2400" dirty="0"/>
              <a:t>Break a large message into pieces as a Message Sequence</a:t>
            </a:r>
          </a:p>
        </p:txBody>
      </p:sp>
      <p:sp>
        <p:nvSpPr>
          <p:cNvPr id="8" name="Rectangle 7"/>
          <p:cNvSpPr/>
          <p:nvPr/>
        </p:nvSpPr>
        <p:spPr>
          <a:xfrm>
            <a:off x="457201" y="5342747"/>
            <a:ext cx="8387254" cy="830997"/>
          </a:xfrm>
          <a:prstGeom prst="rect">
            <a:avLst/>
          </a:prstGeom>
        </p:spPr>
        <p:txBody>
          <a:bodyPr wrap="square">
            <a:spAutoFit/>
          </a:bodyPr>
          <a:lstStyle/>
          <a:p>
            <a:pPr algn="ctr"/>
            <a:r>
              <a:rPr lang="en-US" sz="2400" dirty="0"/>
              <a:t>Slow messages: One way to deal with eventual consistency is to create a Message Expiry</a:t>
            </a:r>
          </a:p>
        </p:txBody>
      </p:sp>
    </p:spTree>
    <p:extLst>
      <p:ext uri="{BB962C8B-B14F-4D97-AF65-F5344CB8AC3E}">
        <p14:creationId xmlns:p14="http://schemas.microsoft.com/office/powerpoint/2010/main" val="7333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Command Message</a:t>
            </a:r>
          </a:p>
        </p:txBody>
      </p:sp>
      <p:sp>
        <p:nvSpPr>
          <p:cNvPr id="3" name="Content Placeholder 2"/>
          <p:cNvSpPr>
            <a:spLocks noGrp="1"/>
          </p:cNvSpPr>
          <p:nvPr>
            <p:ph idx="1"/>
          </p:nvPr>
        </p:nvSpPr>
        <p:spPr>
          <a:xfrm>
            <a:off x="551793" y="2206940"/>
            <a:ext cx="8040414" cy="1079938"/>
          </a:xfrm>
        </p:spPr>
        <p:txBody>
          <a:bodyPr>
            <a:normAutofit/>
          </a:bodyPr>
          <a:lstStyle/>
          <a:p>
            <a:pPr marL="0" indent="0" algn="ctr">
              <a:buNone/>
            </a:pPr>
            <a:r>
              <a:rPr lang="en-US" sz="24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
        <p:nvSpPr>
          <p:cNvPr id="5" name="Content Placeholder 2"/>
          <p:cNvSpPr txBox="1">
            <a:spLocks/>
          </p:cNvSpPr>
          <p:nvPr/>
        </p:nvSpPr>
        <p:spPr>
          <a:xfrm>
            <a:off x="693684" y="3602982"/>
            <a:ext cx="8040414" cy="19640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Uses the well-established pattern for encapsulating a request as an object. The Command pattern [</a:t>
            </a:r>
            <a:r>
              <a:rPr lang="en-US" sz="2400" dirty="0" err="1"/>
              <a:t>GoF</a:t>
            </a:r>
            <a:r>
              <a:rPr lang="en-US" sz="24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
        <p:nvSpPr>
          <p:cNvPr id="5" name="Rectangle 4"/>
          <p:cNvSpPr/>
          <p:nvPr/>
        </p:nvSpPr>
        <p:spPr>
          <a:xfrm>
            <a:off x="1087820" y="2375890"/>
            <a:ext cx="7283670" cy="830997"/>
          </a:xfrm>
          <a:prstGeom prst="rect">
            <a:avLst/>
          </a:prstGeom>
        </p:spPr>
        <p:txBody>
          <a:bodyPr wrap="square">
            <a:spAutoFit/>
          </a:bodyPr>
          <a:lstStyle/>
          <a:p>
            <a:pPr algn="ctr"/>
            <a:r>
              <a:rPr lang="en-US" sz="2400" dirty="0"/>
              <a:t>Use a Document Message to reliably transfer a data structure between applications.</a:t>
            </a:r>
          </a:p>
        </p:txBody>
      </p:sp>
      <p:sp>
        <p:nvSpPr>
          <p:cNvPr id="6" name="Rectangle 5"/>
          <p:cNvSpPr/>
          <p:nvPr/>
        </p:nvSpPr>
        <p:spPr>
          <a:xfrm>
            <a:off x="1552903" y="3966937"/>
            <a:ext cx="6038194" cy="830997"/>
          </a:xfrm>
          <a:prstGeom prst="rect">
            <a:avLst/>
          </a:prstGeom>
        </p:spPr>
        <p:txBody>
          <a:bodyPr wrap="square">
            <a:spAutoFit/>
          </a:bodyPr>
          <a:lstStyle/>
          <a:p>
            <a:pPr algn="ctr"/>
            <a:r>
              <a:rPr lang="en-US" sz="24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61</a:t>
            </a:fld>
            <a:endParaRPr lang="en-US"/>
          </a:p>
        </p:txBody>
      </p:sp>
      <p:sp>
        <p:nvSpPr>
          <p:cNvPr id="5" name="Rectangle 4"/>
          <p:cNvSpPr/>
          <p:nvPr/>
        </p:nvSpPr>
        <p:spPr>
          <a:xfrm>
            <a:off x="961697" y="1894691"/>
            <a:ext cx="7504386" cy="830997"/>
          </a:xfrm>
          <a:prstGeom prst="rect">
            <a:avLst/>
          </a:prstGeom>
        </p:spPr>
        <p:txBody>
          <a:bodyPr wrap="square">
            <a:spAutoFit/>
          </a:bodyPr>
          <a:lstStyle/>
          <a:p>
            <a:pPr algn="ctr"/>
            <a:r>
              <a:rPr lang="en-US" sz="2400" dirty="0"/>
              <a:t>Use an Event Message for reliable, asynchronous event notification between applications.</a:t>
            </a:r>
          </a:p>
        </p:txBody>
      </p:sp>
      <p:sp>
        <p:nvSpPr>
          <p:cNvPr id="6" name="Rectangle 5"/>
          <p:cNvSpPr/>
          <p:nvPr/>
        </p:nvSpPr>
        <p:spPr>
          <a:xfrm>
            <a:off x="961697" y="3688458"/>
            <a:ext cx="7504386" cy="1200329"/>
          </a:xfrm>
          <a:prstGeom prst="rect">
            <a:avLst/>
          </a:prstGeom>
        </p:spPr>
        <p:txBody>
          <a:bodyPr wrap="square">
            <a:spAutoFit/>
          </a:bodyPr>
          <a:lstStyle/>
          <a:p>
            <a:pPr algn="ctr"/>
            <a:r>
              <a:rPr lang="en-US" sz="24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1952575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1210027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2542886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Tree>
    <p:extLst>
      <p:ext uri="{BB962C8B-B14F-4D97-AF65-F5344CB8AC3E}">
        <p14:creationId xmlns:p14="http://schemas.microsoft.com/office/powerpoint/2010/main" val="4074708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Tree>
    <p:extLst>
      <p:ext uri="{BB962C8B-B14F-4D97-AF65-F5344CB8AC3E}">
        <p14:creationId xmlns:p14="http://schemas.microsoft.com/office/powerpoint/2010/main" val="4414638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67</a:t>
            </a:fld>
            <a:endParaRPr lang="en-US"/>
          </a:p>
        </p:txBody>
      </p:sp>
      <p:sp>
        <p:nvSpPr>
          <p:cNvPr id="7" name="Rectangle 6"/>
          <p:cNvSpPr/>
          <p:nvPr/>
        </p:nvSpPr>
        <p:spPr>
          <a:xfrm>
            <a:off x="1150883" y="1377610"/>
            <a:ext cx="7425558" cy="830997"/>
          </a:xfrm>
          <a:prstGeom prst="rect">
            <a:avLst/>
          </a:prstGeom>
        </p:spPr>
        <p:txBody>
          <a:bodyPr wrap="square">
            <a:spAutoFit/>
          </a:bodyPr>
          <a:lstStyle/>
          <a:p>
            <a:pPr algn="ctr"/>
            <a:r>
              <a:rPr lang="en-US" sz="2400" dirty="0"/>
              <a:t>When an application sends a message, how can it get a response from the receiver?</a:t>
            </a:r>
          </a:p>
        </p:txBody>
      </p:sp>
      <p:sp>
        <p:nvSpPr>
          <p:cNvPr id="9" name="Rectangle 8"/>
          <p:cNvSpPr/>
          <p:nvPr/>
        </p:nvSpPr>
        <p:spPr>
          <a:xfrm>
            <a:off x="662152" y="2686620"/>
            <a:ext cx="8024648" cy="830997"/>
          </a:xfrm>
          <a:prstGeom prst="rect">
            <a:avLst/>
          </a:prstGeom>
        </p:spPr>
        <p:txBody>
          <a:bodyPr wrap="square">
            <a:spAutoFit/>
          </a:bodyPr>
          <a:lstStyle/>
          <a:p>
            <a:pPr algn="ctr"/>
            <a:r>
              <a:rPr lang="en-US" sz="2400" dirty="0"/>
              <a:t>Send a pair of Request-Reply messages, each on its own channel.</a:t>
            </a:r>
          </a:p>
        </p:txBody>
      </p:sp>
      <p:sp>
        <p:nvSpPr>
          <p:cNvPr id="11" name="Rectangle 10"/>
          <p:cNvSpPr/>
          <p:nvPr/>
        </p:nvSpPr>
        <p:spPr>
          <a:xfrm>
            <a:off x="551794" y="3995630"/>
            <a:ext cx="8024647" cy="461665"/>
          </a:xfrm>
          <a:prstGeom prst="rect">
            <a:avLst/>
          </a:prstGeom>
        </p:spPr>
        <p:txBody>
          <a:bodyPr wrap="square">
            <a:spAutoFit/>
          </a:bodyPr>
          <a:lstStyle/>
          <a:p>
            <a:pPr algn="ctr"/>
            <a:r>
              <a:rPr lang="en-US" sz="2400" dirty="0"/>
              <a:t>Synchronous Block: Sender blocks whilst polling for reply. </a:t>
            </a:r>
          </a:p>
        </p:txBody>
      </p:sp>
      <p:sp>
        <p:nvSpPr>
          <p:cNvPr id="12" name="Rectangle 11"/>
          <p:cNvSpPr/>
          <p:nvPr/>
        </p:nvSpPr>
        <p:spPr>
          <a:xfrm>
            <a:off x="662153" y="5155975"/>
            <a:ext cx="8024647" cy="830997"/>
          </a:xfrm>
          <a:prstGeom prst="rect">
            <a:avLst/>
          </a:prstGeom>
        </p:spPr>
        <p:txBody>
          <a:bodyPr wrap="square">
            <a:spAutoFit/>
          </a:bodyPr>
          <a:lstStyle/>
          <a:p>
            <a:pPr algn="ctr"/>
            <a:r>
              <a:rPr lang="en-US" sz="24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4" name="Rectangle 3"/>
          <p:cNvSpPr/>
          <p:nvPr/>
        </p:nvSpPr>
        <p:spPr>
          <a:xfrm>
            <a:off x="536029" y="1802846"/>
            <a:ext cx="8339958" cy="830997"/>
          </a:xfrm>
          <a:prstGeom prst="rect">
            <a:avLst/>
          </a:prstGeom>
        </p:spPr>
        <p:txBody>
          <a:bodyPr wrap="square">
            <a:spAutoFit/>
          </a:bodyPr>
          <a:lstStyle/>
          <a:p>
            <a:pPr algn="ctr"/>
            <a:r>
              <a:rPr lang="en-US" sz="2400" dirty="0"/>
              <a:t>The request message should contain a Return Address that indicates where to send the reply message</a:t>
            </a:r>
          </a:p>
        </p:txBody>
      </p:sp>
      <p:sp>
        <p:nvSpPr>
          <p:cNvPr id="5" name="Rectangle 4"/>
          <p:cNvSpPr/>
          <p:nvPr/>
        </p:nvSpPr>
        <p:spPr>
          <a:xfrm>
            <a:off x="945930" y="3281387"/>
            <a:ext cx="7535917" cy="1200329"/>
          </a:xfrm>
          <a:prstGeom prst="rect">
            <a:avLst/>
          </a:prstGeom>
        </p:spPr>
        <p:txBody>
          <a:bodyPr wrap="square">
            <a:spAutoFit/>
          </a:bodyPr>
          <a:lstStyle/>
          <a:p>
            <a:pPr algn="ctr"/>
            <a:r>
              <a:rPr lang="en-US" sz="24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Sequence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4" name="Rectangle 3"/>
          <p:cNvSpPr/>
          <p:nvPr/>
        </p:nvSpPr>
        <p:spPr>
          <a:xfrm>
            <a:off x="614855" y="1526141"/>
            <a:ext cx="8229600" cy="830997"/>
          </a:xfrm>
          <a:prstGeom prst="rect">
            <a:avLst/>
          </a:prstGeom>
        </p:spPr>
        <p:txBody>
          <a:bodyPr wrap="square">
            <a:spAutoFit/>
          </a:bodyPr>
          <a:lstStyle/>
          <a:p>
            <a:pPr algn="ctr"/>
            <a:r>
              <a:rPr lang="en-US" sz="2400" dirty="0"/>
              <a:t>Whenever a large set of data needs to be broken into message-size chunks, send the data as a Message Sequence </a:t>
            </a:r>
          </a:p>
        </p:txBody>
      </p:sp>
      <p:sp>
        <p:nvSpPr>
          <p:cNvPr id="5" name="Rectangle 4"/>
          <p:cNvSpPr/>
          <p:nvPr/>
        </p:nvSpPr>
        <p:spPr>
          <a:xfrm>
            <a:off x="835572" y="3018315"/>
            <a:ext cx="7662041" cy="830997"/>
          </a:xfrm>
          <a:prstGeom prst="rect">
            <a:avLst/>
          </a:prstGeom>
        </p:spPr>
        <p:txBody>
          <a:bodyPr wrap="square">
            <a:spAutoFit/>
          </a:bodyPr>
          <a:lstStyle/>
          <a:p>
            <a:pPr algn="ctr"/>
            <a:r>
              <a:rPr lang="en-US" sz="2400" dirty="0"/>
              <a:t>Sequence identifier— Distinguishes this cluster of messages from others.</a:t>
            </a:r>
          </a:p>
        </p:txBody>
      </p:sp>
      <p:sp>
        <p:nvSpPr>
          <p:cNvPr id="6" name="Rectangle 5"/>
          <p:cNvSpPr/>
          <p:nvPr/>
        </p:nvSpPr>
        <p:spPr>
          <a:xfrm>
            <a:off x="835571" y="4149656"/>
            <a:ext cx="7662042" cy="461665"/>
          </a:xfrm>
          <a:prstGeom prst="rect">
            <a:avLst/>
          </a:prstGeom>
        </p:spPr>
        <p:txBody>
          <a:bodyPr wrap="square">
            <a:spAutoFit/>
          </a:bodyPr>
          <a:lstStyle/>
          <a:p>
            <a:pPr algn="ctr"/>
            <a:r>
              <a:rPr lang="en-US" sz="2400" dirty="0"/>
              <a:t>Size or End indicator— Specifies the number of messages</a:t>
            </a:r>
          </a:p>
        </p:txBody>
      </p:sp>
      <p:sp>
        <p:nvSpPr>
          <p:cNvPr id="7" name="Rectangle 6"/>
          <p:cNvSpPr/>
          <p:nvPr/>
        </p:nvSpPr>
        <p:spPr>
          <a:xfrm>
            <a:off x="835571" y="5293740"/>
            <a:ext cx="7662041" cy="830997"/>
          </a:xfrm>
          <a:prstGeom prst="rect">
            <a:avLst/>
          </a:prstGeom>
        </p:spPr>
        <p:txBody>
          <a:bodyPr wrap="square">
            <a:spAutoFit/>
          </a:bodyPr>
          <a:lstStyle/>
          <a:p>
            <a:pPr algn="ctr"/>
            <a:r>
              <a:rPr lang="en-US" sz="2400" dirty="0"/>
              <a:t>Position identifier— Uniquely identifies and sequentially orders each message in a sequence. </a:t>
            </a:r>
          </a:p>
        </p:txBody>
      </p:sp>
    </p:spTree>
    <p:extLst>
      <p:ext uri="{BB962C8B-B14F-4D97-AF65-F5344CB8AC3E}">
        <p14:creationId xmlns:p14="http://schemas.microsoft.com/office/powerpoint/2010/main" val="19879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Useful Properties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4" name="Rectangle 3"/>
          <p:cNvSpPr/>
          <p:nvPr/>
        </p:nvSpPr>
        <p:spPr>
          <a:xfrm>
            <a:off x="898635" y="1934928"/>
            <a:ext cx="7646276" cy="830997"/>
          </a:xfrm>
          <a:prstGeom prst="rect">
            <a:avLst/>
          </a:prstGeom>
        </p:spPr>
        <p:txBody>
          <a:bodyPr wrap="square">
            <a:spAutoFit/>
          </a:bodyPr>
          <a:lstStyle/>
          <a:p>
            <a:pPr algn="ctr"/>
            <a:r>
              <a:rPr lang="en-US" sz="2400" b="1" dirty="0"/>
              <a:t>Message </a:t>
            </a:r>
            <a:r>
              <a:rPr lang="en-US" sz="2400" b="1"/>
              <a:t>Expiration</a:t>
            </a:r>
            <a:r>
              <a:rPr lang="en-US" sz="2400"/>
              <a:t>: </a:t>
            </a:r>
            <a:r>
              <a:rPr lang="en-US" sz="2400" dirty="0"/>
              <a:t>specify a time limit for how long the message is viable.</a:t>
            </a:r>
          </a:p>
        </p:txBody>
      </p:sp>
      <p:sp>
        <p:nvSpPr>
          <p:cNvPr id="6" name="Rectangle 5"/>
          <p:cNvSpPr/>
          <p:nvPr/>
        </p:nvSpPr>
        <p:spPr>
          <a:xfrm>
            <a:off x="1064172" y="3477035"/>
            <a:ext cx="7015655" cy="830997"/>
          </a:xfrm>
          <a:prstGeom prst="rect">
            <a:avLst/>
          </a:prstGeom>
        </p:spPr>
        <p:txBody>
          <a:bodyPr wrap="square">
            <a:spAutoFit/>
          </a:bodyPr>
          <a:lstStyle/>
          <a:p>
            <a:pPr algn="ctr"/>
            <a:r>
              <a:rPr lang="en-US" sz="2400" b="1" dirty="0"/>
              <a:t>Format Indicator:</a:t>
            </a:r>
            <a:r>
              <a:rPr lang="en-US" sz="2400" dirty="0"/>
              <a:t> An indicator of schema and/or version</a:t>
            </a:r>
          </a:p>
        </p:txBody>
      </p:sp>
    </p:spTree>
    <p:extLst>
      <p:ext uri="{BB962C8B-B14F-4D97-AF65-F5344CB8AC3E}">
        <p14:creationId xmlns:p14="http://schemas.microsoft.com/office/powerpoint/2010/main" val="4710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spTree>
    <p:extLst>
      <p:ext uri="{BB962C8B-B14F-4D97-AF65-F5344CB8AC3E}">
        <p14:creationId xmlns:p14="http://schemas.microsoft.com/office/powerpoint/2010/main" val="1259835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72</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A virtual pipe that connects producer and consumer</a:t>
            </a:r>
          </a:p>
        </p:txBody>
      </p:sp>
      <p:sp>
        <p:nvSpPr>
          <p:cNvPr id="7" name="Content Placeholder 4"/>
          <p:cNvSpPr txBox="1">
            <a:spLocks/>
          </p:cNvSpPr>
          <p:nvPr/>
        </p:nvSpPr>
        <p:spPr>
          <a:xfrm>
            <a:off x="1399874" y="3541244"/>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Logical Address</a:t>
            </a:r>
          </a:p>
        </p:txBody>
      </p:sp>
      <p:sp>
        <p:nvSpPr>
          <p:cNvPr id="8" name="Content Placeholder 4"/>
          <p:cNvSpPr>
            <a:spLocks noGrp="1"/>
          </p:cNvSpPr>
          <p:nvPr>
            <p:ph idx="1"/>
          </p:nvPr>
        </p:nvSpPr>
        <p:spPr>
          <a:xfrm>
            <a:off x="457200" y="2187864"/>
            <a:ext cx="8229600" cy="948319"/>
          </a:xfrm>
        </p:spPr>
        <p:txBody>
          <a:bodyPr>
            <a:noAutofit/>
          </a:bodyPr>
          <a:lstStyle/>
          <a:p>
            <a:pPr marL="0" indent="0" algn="ctr">
              <a:buNone/>
            </a:pPr>
            <a:r>
              <a:rPr lang="en-US" sz="2400" dirty="0"/>
              <a:t>Messaging is not a ‘bucket’. A consumer can filter according to the type of information it wants</a:t>
            </a:r>
          </a:p>
        </p:txBody>
      </p:sp>
      <p:sp>
        <p:nvSpPr>
          <p:cNvPr id="9" name="Rectangle 8"/>
          <p:cNvSpPr/>
          <p:nvPr/>
        </p:nvSpPr>
        <p:spPr>
          <a:xfrm>
            <a:off x="3297269" y="4380059"/>
            <a:ext cx="1948739" cy="461665"/>
          </a:xfrm>
          <a:prstGeom prst="rect">
            <a:avLst/>
          </a:prstGeom>
        </p:spPr>
        <p:txBody>
          <a:bodyPr wrap="none">
            <a:spAutoFit/>
          </a:bodyPr>
          <a:lstStyle/>
          <a:p>
            <a:r>
              <a:rPr lang="en-US" sz="2400" dirty="0"/>
              <a:t>Unidirectional</a:t>
            </a:r>
          </a:p>
        </p:txBody>
      </p:sp>
      <p:sp>
        <p:nvSpPr>
          <p:cNvPr id="10" name="Rectangle 9"/>
          <p:cNvSpPr/>
          <p:nvPr/>
        </p:nvSpPr>
        <p:spPr>
          <a:xfrm>
            <a:off x="657916" y="5219024"/>
            <a:ext cx="7520151" cy="461665"/>
          </a:xfrm>
          <a:prstGeom prst="rect">
            <a:avLst/>
          </a:prstGeom>
        </p:spPr>
        <p:txBody>
          <a:bodyPr wrap="square">
            <a:spAutoFit/>
          </a:bodyPr>
          <a:lstStyle/>
          <a:p>
            <a:pPr algn="ctr"/>
            <a:r>
              <a:rPr lang="en-US" sz="24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73</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2.1.1 RMQ Abstractions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16354533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A711-F889-F54F-9843-86AFE8C82565}"/>
              </a:ext>
            </a:extLst>
          </p:cNvPr>
          <p:cNvSpPr>
            <a:spLocks noGrp="1"/>
          </p:cNvSpPr>
          <p:nvPr>
            <p:ph type="title"/>
          </p:nvPr>
        </p:nvSpPr>
        <p:spPr/>
        <p:txBody>
          <a:bodyPr/>
          <a:lstStyle/>
          <a:p>
            <a:r>
              <a:rPr lang="en-US" dirty="0"/>
              <a:t>RMQ COMPONENTS</a:t>
            </a:r>
          </a:p>
        </p:txBody>
      </p:sp>
      <p:sp>
        <p:nvSpPr>
          <p:cNvPr id="4" name="Slide Number Placeholder 3">
            <a:extLst>
              <a:ext uri="{FF2B5EF4-FFF2-40B4-BE49-F238E27FC236}">
                <a16:creationId xmlns:a16="http://schemas.microsoft.com/office/drawing/2014/main" id="{083CAC2D-3EBB-464A-85A8-90A8EC16301E}"/>
              </a:ext>
            </a:extLst>
          </p:cNvPr>
          <p:cNvSpPr>
            <a:spLocks noGrp="1"/>
          </p:cNvSpPr>
          <p:nvPr>
            <p:ph type="sldNum" sz="quarter" idx="12"/>
          </p:nvPr>
        </p:nvSpPr>
        <p:spPr/>
        <p:txBody>
          <a:bodyPr/>
          <a:lstStyle/>
          <a:p>
            <a:fld id="{867D4A06-35AE-BD4A-84A9-613A26F3D41D}" type="slidenum">
              <a:rPr lang="en-US" smtClean="0"/>
              <a:pPr/>
              <a:t>75</a:t>
            </a:fld>
            <a:endParaRPr lang="en-US"/>
          </a:p>
        </p:txBody>
      </p:sp>
      <p:sp>
        <p:nvSpPr>
          <p:cNvPr id="6" name="Content Placeholder 5">
            <a:extLst>
              <a:ext uri="{FF2B5EF4-FFF2-40B4-BE49-F238E27FC236}">
                <a16:creationId xmlns:a16="http://schemas.microsoft.com/office/drawing/2014/main" id="{46052D51-C82D-524A-A635-868BDA27EE47}"/>
              </a:ext>
            </a:extLst>
          </p:cNvPr>
          <p:cNvSpPr>
            <a:spLocks noGrp="1"/>
          </p:cNvSpPr>
          <p:nvPr>
            <p:ph idx="1"/>
          </p:nvPr>
        </p:nvSpPr>
        <p:spPr>
          <a:xfrm>
            <a:off x="457200" y="5761038"/>
            <a:ext cx="8229600" cy="365125"/>
          </a:xfrm>
        </p:spPr>
        <p:txBody>
          <a:bodyPr>
            <a:normAutofit fontScale="47500" lnSpcReduction="20000"/>
          </a:bodyPr>
          <a:lstStyle/>
          <a:p>
            <a:pPr marL="0" indent="0">
              <a:buNone/>
            </a:pPr>
            <a:r>
              <a:rPr lang="en-US" dirty="0"/>
              <a:t>https://</a:t>
            </a:r>
            <a:r>
              <a:rPr lang="en-US" dirty="0" err="1"/>
              <a:t>www.cloudamqp.com</a:t>
            </a:r>
            <a:r>
              <a:rPr lang="en-US" dirty="0"/>
              <a:t>/blog/2015-05-18-part1-rabbitmq-for-beginners-what-is-rabbitmq.html</a:t>
            </a:r>
          </a:p>
        </p:txBody>
      </p:sp>
      <p:pic>
        <p:nvPicPr>
          <p:cNvPr id="1026" name="Picture 2" descr="RabbitMQ Topic Exchange">
            <a:extLst>
              <a:ext uri="{FF2B5EF4-FFF2-40B4-BE49-F238E27FC236}">
                <a16:creationId xmlns:a16="http://schemas.microsoft.com/office/drawing/2014/main" id="{4F805A20-31B7-F14A-B8D4-AC587C746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348101"/>
            <a:ext cx="6819900" cy="416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9025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16906153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82</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2.3.1 The Message </a:t>
            </a:r>
            <a:r>
              <a:rPr lang="en-US" dirty="0" err="1"/>
              <a:t>PuMP</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spTree>
    <p:extLst>
      <p:ext uri="{BB962C8B-B14F-4D97-AF65-F5344CB8AC3E}">
        <p14:creationId xmlns:p14="http://schemas.microsoft.com/office/powerpoint/2010/main" val="3454111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DB537F-31EC-954A-9AE5-7D48E5BB4A4A}"/>
              </a:ext>
            </a:extLst>
          </p:cNvPr>
          <p:cNvSpPr>
            <a:spLocks noGrp="1"/>
          </p:cNvSpPr>
          <p:nvPr>
            <p:ph type="sldNum" sz="quarter" idx="12"/>
          </p:nvPr>
        </p:nvSpPr>
        <p:spPr/>
        <p:txBody>
          <a:bodyPr/>
          <a:lstStyle/>
          <a:p>
            <a:fld id="{867D4A06-35AE-BD4A-84A9-613A26F3D41D}" type="slidenum">
              <a:rPr lang="en-US" smtClean="0"/>
              <a:pPr/>
              <a:t>84</a:t>
            </a:fld>
            <a:endParaRPr lang="en-US"/>
          </a:p>
        </p:txBody>
      </p:sp>
      <p:sp>
        <p:nvSpPr>
          <p:cNvPr id="5" name="TextBox 4">
            <a:extLst>
              <a:ext uri="{FF2B5EF4-FFF2-40B4-BE49-F238E27FC236}">
                <a16:creationId xmlns:a16="http://schemas.microsoft.com/office/drawing/2014/main" id="{084DB841-74EC-0B44-A8BD-5AD6705FEA55}"/>
              </a:ext>
            </a:extLst>
          </p:cNvPr>
          <p:cNvSpPr txBox="1"/>
          <p:nvPr/>
        </p:nvSpPr>
        <p:spPr>
          <a:xfrm>
            <a:off x="1482247" y="2192055"/>
            <a:ext cx="6588690" cy="369332"/>
          </a:xfrm>
          <a:prstGeom prst="rect">
            <a:avLst/>
          </a:prstGeom>
          <a:noFill/>
        </p:spPr>
        <p:txBody>
          <a:bodyPr wrap="square" rtlCol="0">
            <a:spAutoFit/>
          </a:bodyPr>
          <a:lstStyle/>
          <a:p>
            <a:r>
              <a:rPr lang="en-US" dirty="0"/>
              <a:t>While True</a:t>
            </a:r>
          </a:p>
        </p:txBody>
      </p:sp>
      <p:sp>
        <p:nvSpPr>
          <p:cNvPr id="6" name="TextBox 5">
            <a:extLst>
              <a:ext uri="{FF2B5EF4-FFF2-40B4-BE49-F238E27FC236}">
                <a16:creationId xmlns:a16="http://schemas.microsoft.com/office/drawing/2014/main" id="{ABFBA9FD-137C-BB47-8FBB-0E73F8C5E7DE}"/>
              </a:ext>
            </a:extLst>
          </p:cNvPr>
          <p:cNvSpPr txBox="1"/>
          <p:nvPr/>
        </p:nvSpPr>
        <p:spPr>
          <a:xfrm>
            <a:off x="1482247" y="4036698"/>
            <a:ext cx="6588690" cy="369332"/>
          </a:xfrm>
          <a:prstGeom prst="rect">
            <a:avLst/>
          </a:prstGeom>
          <a:noFill/>
        </p:spPr>
        <p:txBody>
          <a:bodyPr wrap="square" rtlCol="0">
            <a:spAutoFit/>
          </a:bodyPr>
          <a:lstStyle/>
          <a:p>
            <a:r>
              <a:rPr lang="en-US" dirty="0"/>
              <a:t>End While</a:t>
            </a:r>
          </a:p>
        </p:txBody>
      </p:sp>
      <p:sp>
        <p:nvSpPr>
          <p:cNvPr id="7" name="TextBox 6">
            <a:extLst>
              <a:ext uri="{FF2B5EF4-FFF2-40B4-BE49-F238E27FC236}">
                <a16:creationId xmlns:a16="http://schemas.microsoft.com/office/drawing/2014/main" id="{2C14017B-1BA6-694B-857F-EF93A7049BC4}"/>
              </a:ext>
            </a:extLst>
          </p:cNvPr>
          <p:cNvSpPr txBox="1"/>
          <p:nvPr/>
        </p:nvSpPr>
        <p:spPr>
          <a:xfrm>
            <a:off x="2098110" y="2663347"/>
            <a:ext cx="6588690" cy="369332"/>
          </a:xfrm>
          <a:prstGeom prst="rect">
            <a:avLst/>
          </a:prstGeom>
          <a:noFill/>
        </p:spPr>
        <p:txBody>
          <a:bodyPr wrap="square" rtlCol="0">
            <a:spAutoFit/>
          </a:bodyPr>
          <a:lstStyle/>
          <a:p>
            <a:r>
              <a:rPr lang="en-US" dirty="0"/>
              <a:t>msg = </a:t>
            </a:r>
            <a:r>
              <a:rPr lang="en-US" dirty="0" err="1"/>
              <a:t>GetMessage</a:t>
            </a:r>
            <a:r>
              <a:rPr lang="en-US" dirty="0"/>
              <a:t>()</a:t>
            </a:r>
          </a:p>
        </p:txBody>
      </p:sp>
      <p:sp>
        <p:nvSpPr>
          <p:cNvPr id="8" name="TextBox 7">
            <a:extLst>
              <a:ext uri="{FF2B5EF4-FFF2-40B4-BE49-F238E27FC236}">
                <a16:creationId xmlns:a16="http://schemas.microsoft.com/office/drawing/2014/main" id="{D5284582-5D38-2A4B-B06E-64F810B72253}"/>
              </a:ext>
            </a:extLst>
          </p:cNvPr>
          <p:cNvSpPr txBox="1"/>
          <p:nvPr/>
        </p:nvSpPr>
        <p:spPr>
          <a:xfrm>
            <a:off x="2098110" y="3565406"/>
            <a:ext cx="6588690" cy="369332"/>
          </a:xfrm>
          <a:prstGeom prst="rect">
            <a:avLst/>
          </a:prstGeom>
          <a:noFill/>
        </p:spPr>
        <p:txBody>
          <a:bodyPr wrap="square" rtlCol="0">
            <a:spAutoFit/>
          </a:bodyPr>
          <a:lstStyle/>
          <a:p>
            <a:r>
              <a:rPr lang="en-US" dirty="0"/>
              <a:t>Sleep()</a:t>
            </a:r>
          </a:p>
        </p:txBody>
      </p:sp>
      <p:sp>
        <p:nvSpPr>
          <p:cNvPr id="9" name="TextBox 8">
            <a:extLst>
              <a:ext uri="{FF2B5EF4-FFF2-40B4-BE49-F238E27FC236}">
                <a16:creationId xmlns:a16="http://schemas.microsoft.com/office/drawing/2014/main" id="{4F9FEB63-1674-754F-A206-F4B37F072948}"/>
              </a:ext>
            </a:extLst>
          </p:cNvPr>
          <p:cNvSpPr txBox="1"/>
          <p:nvPr/>
        </p:nvSpPr>
        <p:spPr>
          <a:xfrm>
            <a:off x="2098110" y="3120918"/>
            <a:ext cx="6588690" cy="369332"/>
          </a:xfrm>
          <a:prstGeom prst="rect">
            <a:avLst/>
          </a:prstGeom>
          <a:noFill/>
        </p:spPr>
        <p:txBody>
          <a:bodyPr wrap="square" rtlCol="0">
            <a:spAutoFit/>
          </a:bodyPr>
          <a:lstStyle/>
          <a:p>
            <a:r>
              <a:rPr lang="en-US" dirty="0"/>
              <a:t>Ack(msg)</a:t>
            </a:r>
          </a:p>
        </p:txBody>
      </p:sp>
      <p:sp>
        <p:nvSpPr>
          <p:cNvPr id="11" name="TextBox 10">
            <a:extLst>
              <a:ext uri="{FF2B5EF4-FFF2-40B4-BE49-F238E27FC236}">
                <a16:creationId xmlns:a16="http://schemas.microsoft.com/office/drawing/2014/main" id="{2461339E-70CA-694E-BB7D-01A55B0B2AF6}"/>
              </a:ext>
            </a:extLst>
          </p:cNvPr>
          <p:cNvSpPr txBox="1"/>
          <p:nvPr/>
        </p:nvSpPr>
        <p:spPr>
          <a:xfrm>
            <a:off x="2060532" y="2642262"/>
            <a:ext cx="3557392" cy="369332"/>
          </a:xfrm>
          <a:prstGeom prst="rect">
            <a:avLst/>
          </a:prstGeom>
          <a:noFill/>
        </p:spPr>
        <p:txBody>
          <a:bodyPr wrap="square" rtlCol="0">
            <a:spAutoFit/>
          </a:bodyPr>
          <a:lstStyle/>
          <a:p>
            <a:r>
              <a:rPr lang="en-US" dirty="0"/>
              <a:t>request = </a:t>
            </a:r>
            <a:r>
              <a:rPr lang="en-US" dirty="0" err="1"/>
              <a:t>TranslateMessage</a:t>
            </a:r>
            <a:r>
              <a:rPr lang="en-US" dirty="0"/>
              <a:t>()</a:t>
            </a:r>
          </a:p>
        </p:txBody>
      </p:sp>
      <p:sp>
        <p:nvSpPr>
          <p:cNvPr id="12" name="Title 1">
            <a:extLst>
              <a:ext uri="{FF2B5EF4-FFF2-40B4-BE49-F238E27FC236}">
                <a16:creationId xmlns:a16="http://schemas.microsoft.com/office/drawing/2014/main" id="{C450CC31-8DC5-9C4D-809A-AB3EEF4141C3}"/>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Event Loop</a:t>
            </a:r>
          </a:p>
        </p:txBody>
      </p:sp>
      <p:sp>
        <p:nvSpPr>
          <p:cNvPr id="13" name="TextBox 12">
            <a:extLst>
              <a:ext uri="{FF2B5EF4-FFF2-40B4-BE49-F238E27FC236}">
                <a16:creationId xmlns:a16="http://schemas.microsoft.com/office/drawing/2014/main" id="{9E48CCA9-4E26-4D4E-B9A4-7A895A37F276}"/>
              </a:ext>
            </a:extLst>
          </p:cNvPr>
          <p:cNvSpPr txBox="1"/>
          <p:nvPr/>
        </p:nvSpPr>
        <p:spPr>
          <a:xfrm>
            <a:off x="2060532" y="3558042"/>
            <a:ext cx="3557392" cy="369332"/>
          </a:xfrm>
          <a:prstGeom prst="rect">
            <a:avLst/>
          </a:prstGeom>
          <a:noFill/>
        </p:spPr>
        <p:txBody>
          <a:bodyPr wrap="square" rtlCol="0">
            <a:spAutoFit/>
          </a:bodyPr>
          <a:lstStyle/>
          <a:p>
            <a:r>
              <a:rPr lang="en-US" dirty="0" err="1"/>
              <a:t>DispatchMessage</a:t>
            </a:r>
            <a:r>
              <a:rPr lang="en-US" dirty="0"/>
              <a:t>(request)</a:t>
            </a:r>
          </a:p>
        </p:txBody>
      </p:sp>
    </p:spTree>
    <p:extLst>
      <p:ext uri="{BB962C8B-B14F-4D97-AF65-F5344CB8AC3E}">
        <p14:creationId xmlns:p14="http://schemas.microsoft.com/office/powerpoint/2010/main" val="298369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2.22222E-6 L 0.00086 -0.15486 " pathEditMode="relative" rAng="0" ptsTypes="AA">
                                      <p:cBhvr>
                                        <p:cTn id="6" dur="2000" fill="hold"/>
                                        <p:tgtEl>
                                          <p:spTgt spid="5"/>
                                        </p:tgtEl>
                                        <p:attrNameLst>
                                          <p:attrName>ppt_x</p:attrName>
                                          <p:attrName>ppt_y</p:attrName>
                                        </p:attrNameLst>
                                      </p:cBhvr>
                                      <p:rCtr x="35" y="-7755"/>
                                    </p:animMotion>
                                  </p:childTnLst>
                                </p:cTn>
                              </p:par>
                              <p:par>
                                <p:cTn id="7" presetID="42" presetClass="path" presetSubtype="0" accel="50000" decel="50000" fill="hold" grpId="0" nodeType="withEffect">
                                  <p:stCondLst>
                                    <p:cond delay="0"/>
                                  </p:stCondLst>
                                  <p:childTnLst>
                                    <p:animMotion origin="layout" path="M 3.05556E-6 2.22222E-6 L 0.00069 -0.14306 " pathEditMode="relative" rAng="0" ptsTypes="AA">
                                      <p:cBhvr>
                                        <p:cTn id="8" dur="2000" fill="hold"/>
                                        <p:tgtEl>
                                          <p:spTgt spid="7"/>
                                        </p:tgtEl>
                                        <p:attrNameLst>
                                          <p:attrName>ppt_x</p:attrName>
                                          <p:attrName>ppt_y</p:attrName>
                                        </p:attrNameLst>
                                      </p:cBhvr>
                                      <p:rCtr x="35" y="-715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0 L 0 0.25 E" pathEditMode="relative" ptsTypes="">
                                      <p:cBhvr>
                                        <p:cTn id="12" dur="2000" fill="hold"/>
                                        <p:tgtEl>
                                          <p:spTgt spid="6"/>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8"/>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F13A8F-AF3A-EF49-B56B-D55CC2A76432}"/>
              </a:ext>
            </a:extLst>
          </p:cNvPr>
          <p:cNvSpPr>
            <a:spLocks noGrp="1"/>
          </p:cNvSpPr>
          <p:nvPr>
            <p:ph type="sldNum" sz="quarter" idx="12"/>
          </p:nvPr>
        </p:nvSpPr>
        <p:spPr/>
        <p:txBody>
          <a:bodyPr/>
          <a:lstStyle/>
          <a:p>
            <a:fld id="{867D4A06-35AE-BD4A-84A9-613A26F3D41D}" type="slidenum">
              <a:rPr lang="en-US" smtClean="0"/>
              <a:pPr/>
              <a:t>85</a:t>
            </a:fld>
            <a:endParaRPr lang="en-US"/>
          </a:p>
        </p:txBody>
      </p:sp>
      <p:sp>
        <p:nvSpPr>
          <p:cNvPr id="3" name="TextBox 2">
            <a:extLst>
              <a:ext uri="{FF2B5EF4-FFF2-40B4-BE49-F238E27FC236}">
                <a16:creationId xmlns:a16="http://schemas.microsoft.com/office/drawing/2014/main" id="{7CE0D011-FF74-D94B-8B5D-23FB864BA864}"/>
              </a:ext>
            </a:extLst>
          </p:cNvPr>
          <p:cNvSpPr txBox="1"/>
          <p:nvPr/>
        </p:nvSpPr>
        <p:spPr>
          <a:xfrm>
            <a:off x="1695189" y="2174403"/>
            <a:ext cx="6588690" cy="369332"/>
          </a:xfrm>
          <a:prstGeom prst="rect">
            <a:avLst/>
          </a:prstGeom>
          <a:noFill/>
        </p:spPr>
        <p:txBody>
          <a:bodyPr wrap="square" rtlCol="0">
            <a:spAutoFit/>
          </a:bodyPr>
          <a:lstStyle/>
          <a:p>
            <a:r>
              <a:rPr lang="en-US" dirty="0"/>
              <a:t>While True</a:t>
            </a:r>
          </a:p>
        </p:txBody>
      </p:sp>
      <p:sp>
        <p:nvSpPr>
          <p:cNvPr id="4" name="Title 1">
            <a:extLst>
              <a:ext uri="{FF2B5EF4-FFF2-40B4-BE49-F238E27FC236}">
                <a16:creationId xmlns:a16="http://schemas.microsoft.com/office/drawing/2014/main" id="{F889B5E9-0909-8349-9E86-C8885DD255A3}"/>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Stopping</a:t>
            </a:r>
          </a:p>
        </p:txBody>
      </p:sp>
      <p:sp>
        <p:nvSpPr>
          <p:cNvPr id="5" name="TextBox 4">
            <a:extLst>
              <a:ext uri="{FF2B5EF4-FFF2-40B4-BE49-F238E27FC236}">
                <a16:creationId xmlns:a16="http://schemas.microsoft.com/office/drawing/2014/main" id="{374B42BE-10D5-494A-BCCE-BC3FE12A9BA4}"/>
              </a:ext>
            </a:extLst>
          </p:cNvPr>
          <p:cNvSpPr txBox="1"/>
          <p:nvPr/>
        </p:nvSpPr>
        <p:spPr>
          <a:xfrm>
            <a:off x="1695189" y="3944934"/>
            <a:ext cx="6588690" cy="369332"/>
          </a:xfrm>
          <a:prstGeom prst="rect">
            <a:avLst/>
          </a:prstGeom>
          <a:noFill/>
        </p:spPr>
        <p:txBody>
          <a:bodyPr wrap="square" rtlCol="0">
            <a:spAutoFit/>
          </a:bodyPr>
          <a:lstStyle/>
          <a:p>
            <a:r>
              <a:rPr lang="en-US" dirty="0"/>
              <a:t>End While</a:t>
            </a:r>
          </a:p>
        </p:txBody>
      </p:sp>
      <p:sp>
        <p:nvSpPr>
          <p:cNvPr id="6" name="TextBox 5">
            <a:extLst>
              <a:ext uri="{FF2B5EF4-FFF2-40B4-BE49-F238E27FC236}">
                <a16:creationId xmlns:a16="http://schemas.microsoft.com/office/drawing/2014/main" id="{555F98BE-40D8-5C4A-9408-3E7CA985A37A}"/>
              </a:ext>
            </a:extLst>
          </p:cNvPr>
          <p:cNvSpPr txBox="1"/>
          <p:nvPr/>
        </p:nvSpPr>
        <p:spPr>
          <a:xfrm>
            <a:off x="2198318" y="3155611"/>
            <a:ext cx="6588690"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54D1D01C-8BB0-784C-9642-38A56417F721}"/>
              </a:ext>
            </a:extLst>
          </p:cNvPr>
          <p:cNvSpPr txBox="1"/>
          <p:nvPr/>
        </p:nvSpPr>
        <p:spPr>
          <a:xfrm>
            <a:off x="1897693" y="2619726"/>
            <a:ext cx="6588690" cy="369332"/>
          </a:xfrm>
          <a:prstGeom prst="rect">
            <a:avLst/>
          </a:prstGeom>
          <a:noFill/>
        </p:spPr>
        <p:txBody>
          <a:bodyPr wrap="square" rtlCol="0">
            <a:spAutoFit/>
          </a:bodyPr>
          <a:lstStyle/>
          <a:p>
            <a:r>
              <a:rPr lang="en-US" dirty="0"/>
              <a:t>msg =  </a:t>
            </a:r>
            <a:r>
              <a:rPr lang="en-US" dirty="0" err="1"/>
              <a:t>GetMessage</a:t>
            </a:r>
            <a:r>
              <a:rPr lang="en-US" dirty="0"/>
              <a:t>()</a:t>
            </a:r>
          </a:p>
        </p:txBody>
      </p:sp>
      <p:sp>
        <p:nvSpPr>
          <p:cNvPr id="9" name="TextBox 8">
            <a:extLst>
              <a:ext uri="{FF2B5EF4-FFF2-40B4-BE49-F238E27FC236}">
                <a16:creationId xmlns:a16="http://schemas.microsoft.com/office/drawing/2014/main" id="{71413855-E8C5-2942-8E88-C2C078D0BBD4}"/>
              </a:ext>
            </a:extLst>
          </p:cNvPr>
          <p:cNvSpPr txBox="1"/>
          <p:nvPr/>
        </p:nvSpPr>
        <p:spPr>
          <a:xfrm>
            <a:off x="1897693" y="3544435"/>
            <a:ext cx="6588690" cy="369332"/>
          </a:xfrm>
          <a:prstGeom prst="rect">
            <a:avLst/>
          </a:prstGeom>
          <a:noFill/>
        </p:spPr>
        <p:txBody>
          <a:bodyPr wrap="square" rtlCol="0">
            <a:spAutoFit/>
          </a:bodyPr>
          <a:lstStyle/>
          <a:p>
            <a:r>
              <a:rPr lang="en-US" dirty="0"/>
              <a:t>Sleep()</a:t>
            </a:r>
          </a:p>
        </p:txBody>
      </p:sp>
      <p:sp>
        <p:nvSpPr>
          <p:cNvPr id="10" name="TextBox 9">
            <a:extLst>
              <a:ext uri="{FF2B5EF4-FFF2-40B4-BE49-F238E27FC236}">
                <a16:creationId xmlns:a16="http://schemas.microsoft.com/office/drawing/2014/main" id="{3317BCB7-620B-024E-BE10-208E64602DCD}"/>
              </a:ext>
            </a:extLst>
          </p:cNvPr>
          <p:cNvSpPr txBox="1"/>
          <p:nvPr/>
        </p:nvSpPr>
        <p:spPr>
          <a:xfrm>
            <a:off x="1897693" y="3555651"/>
            <a:ext cx="3895595" cy="923330"/>
          </a:xfrm>
          <a:prstGeom prst="rect">
            <a:avLst/>
          </a:prstGeom>
          <a:noFill/>
        </p:spPr>
        <p:txBody>
          <a:bodyPr wrap="square" rtlCol="0">
            <a:spAutoFit/>
          </a:bodyPr>
          <a:lstStyle/>
          <a:p>
            <a:r>
              <a:rPr lang="en-US" dirty="0"/>
              <a:t>If </a:t>
            </a:r>
            <a:r>
              <a:rPr lang="en-US" dirty="0" err="1"/>
              <a:t>Token.IsSignalled</a:t>
            </a:r>
            <a:endParaRPr lang="en-US" dirty="0"/>
          </a:p>
          <a:p>
            <a:r>
              <a:rPr lang="en-US" dirty="0"/>
              <a:t>	Break</a:t>
            </a:r>
          </a:p>
          <a:p>
            <a:r>
              <a:rPr lang="en-US" dirty="0"/>
              <a:t>End If</a:t>
            </a:r>
          </a:p>
        </p:txBody>
      </p:sp>
      <p:sp>
        <p:nvSpPr>
          <p:cNvPr id="11" name="TextBox 10">
            <a:extLst>
              <a:ext uri="{FF2B5EF4-FFF2-40B4-BE49-F238E27FC236}">
                <a16:creationId xmlns:a16="http://schemas.microsoft.com/office/drawing/2014/main" id="{3165F55C-571C-954C-B198-5E1F880AD5B0}"/>
              </a:ext>
            </a:extLst>
          </p:cNvPr>
          <p:cNvSpPr txBox="1"/>
          <p:nvPr/>
        </p:nvSpPr>
        <p:spPr>
          <a:xfrm>
            <a:off x="1897692" y="2467606"/>
            <a:ext cx="3895595" cy="923330"/>
          </a:xfrm>
          <a:prstGeom prst="rect">
            <a:avLst/>
          </a:prstGeom>
          <a:noFill/>
        </p:spPr>
        <p:txBody>
          <a:bodyPr wrap="square" rtlCol="0">
            <a:spAutoFit/>
          </a:bodyPr>
          <a:lstStyle/>
          <a:p>
            <a:r>
              <a:rPr lang="en-US" dirty="0"/>
              <a:t>If </a:t>
            </a:r>
            <a:r>
              <a:rPr lang="en-US" dirty="0" err="1"/>
              <a:t>msg.Type</a:t>
            </a:r>
            <a:r>
              <a:rPr lang="en-US" dirty="0"/>
              <a:t> == MT_QUIT</a:t>
            </a:r>
          </a:p>
          <a:p>
            <a:r>
              <a:rPr lang="en-US" dirty="0"/>
              <a:t>	Break</a:t>
            </a:r>
          </a:p>
          <a:p>
            <a:r>
              <a:rPr lang="en-US" dirty="0"/>
              <a:t>End If</a:t>
            </a:r>
          </a:p>
        </p:txBody>
      </p:sp>
    </p:spTree>
    <p:extLst>
      <p:ext uri="{BB962C8B-B14F-4D97-AF65-F5344CB8AC3E}">
        <p14:creationId xmlns:p14="http://schemas.microsoft.com/office/powerpoint/2010/main" val="24488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3.33333E-6 L -0.00052 0.15903 " pathEditMode="relative" rAng="0" ptsTypes="AA">
                                      <p:cBhvr>
                                        <p:cTn id="6" dur="2000" fill="hold"/>
                                        <p:tgtEl>
                                          <p:spTgt spid="5"/>
                                        </p:tgtEl>
                                        <p:attrNameLst>
                                          <p:attrName>ppt_x</p:attrName>
                                          <p:attrName>ppt_y</p:attrName>
                                        </p:attrNameLst>
                                      </p:cBhvr>
                                      <p:rCtr x="-35" y="7940"/>
                                    </p:animMotion>
                                  </p:childTnLst>
                                </p:cTn>
                              </p:par>
                              <p:par>
                                <p:cTn id="7" presetID="42" presetClass="path" presetSubtype="0" accel="50000" decel="50000" fill="hold" grpId="0" nodeType="withEffect">
                                  <p:stCondLst>
                                    <p:cond delay="0"/>
                                  </p:stCondLst>
                                  <p:childTnLst>
                                    <p:animMotion origin="layout" path="M 1.66667E-6 0 L 0.00087 0.14838 " pathEditMode="relative" rAng="0" ptsTypes="AA">
                                      <p:cBhvr>
                                        <p:cTn id="8" dur="2000" fill="hold"/>
                                        <p:tgtEl>
                                          <p:spTgt spid="9"/>
                                        </p:tgtEl>
                                        <p:attrNameLst>
                                          <p:attrName>ppt_x</p:attrName>
                                          <p:attrName>ppt_y</p:attrName>
                                        </p:attrNameLst>
                                      </p:cBhvr>
                                      <p:rCtr x="35" y="7407"/>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2.77778E-7 -1.48148E-6 L -0.00191 -0.18171 " pathEditMode="relative" rAng="0" ptsTypes="AA">
                                      <p:cBhvr>
                                        <p:cTn id="20" dur="2000" fill="hold"/>
                                        <p:tgtEl>
                                          <p:spTgt spid="3"/>
                                        </p:tgtEl>
                                        <p:attrNameLst>
                                          <p:attrName>ppt_x</p:attrName>
                                          <p:attrName>ppt_y</p:attrName>
                                        </p:attrNameLst>
                                      </p:cBhvr>
                                      <p:rCtr x="-104" y="-9097"/>
                                    </p:animMotion>
                                  </p:childTnLst>
                                </p:cTn>
                              </p:par>
                              <p:par>
                                <p:cTn id="21" presetID="42" presetClass="path" presetSubtype="0" accel="50000" decel="50000" fill="hold" grpId="0" nodeType="withEffect">
                                  <p:stCondLst>
                                    <p:cond delay="0"/>
                                  </p:stCondLst>
                                  <p:childTnLst>
                                    <p:animMotion origin="layout" path="M -4.44444E-6 2.96296E-6 L -0.00347 -0.19653 " pathEditMode="relative" rAng="0" ptsTypes="AA">
                                      <p:cBhvr>
                                        <p:cTn id="22" dur="2000" fill="hold"/>
                                        <p:tgtEl>
                                          <p:spTgt spid="6"/>
                                        </p:tgtEl>
                                        <p:attrNameLst>
                                          <p:attrName>ppt_x</p:attrName>
                                          <p:attrName>ppt_y</p:attrName>
                                        </p:attrNameLst>
                                      </p:cBhvr>
                                      <p:rCtr x="-174" y="-9838"/>
                                    </p:animMotion>
                                  </p:childTnLst>
                                </p:cTn>
                              </p:par>
                              <p:par>
                                <p:cTn id="23" presetID="42" presetClass="path" presetSubtype="0" accel="50000" decel="50000" fill="hold" grpId="0" nodeType="withEffect">
                                  <p:stCondLst>
                                    <p:cond delay="0"/>
                                  </p:stCondLst>
                                  <p:childTnLst>
                                    <p:animMotion origin="layout" path="M 1.66667E-6 3.7037E-6 L -0.00052 -0.1882 " pathEditMode="relative" rAng="0" ptsTypes="AA">
                                      <p:cBhvr>
                                        <p:cTn id="24" dur="2000" fill="hold"/>
                                        <p:tgtEl>
                                          <p:spTgt spid="8"/>
                                        </p:tgtEl>
                                        <p:attrNameLst>
                                          <p:attrName>ppt_x</p:attrName>
                                          <p:attrName>ppt_y</p:attrName>
                                        </p:attrNameLst>
                                      </p:cBhvr>
                                      <p:rCtr x="-35" y="-9421"/>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0" grpId="0"/>
      <p:bldP spid="10" grpId="1"/>
      <p:bldP spid="11" grpId="0"/>
      <p:bldP spid="11"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64AD2-867C-E949-B8D4-4490AC75E777}"/>
              </a:ext>
            </a:extLst>
          </p:cNvPr>
          <p:cNvSpPr>
            <a:spLocks noGrp="1"/>
          </p:cNvSpPr>
          <p:nvPr>
            <p:ph type="sldNum" sz="quarter" idx="12"/>
          </p:nvPr>
        </p:nvSpPr>
        <p:spPr/>
        <p:txBody>
          <a:bodyPr/>
          <a:lstStyle/>
          <a:p>
            <a:fld id="{867D4A06-35AE-BD4A-84A9-613A26F3D41D}" type="slidenum">
              <a:rPr lang="en-US" smtClean="0"/>
              <a:pPr/>
              <a:t>86</a:t>
            </a:fld>
            <a:endParaRPr lang="en-US"/>
          </a:p>
        </p:txBody>
      </p:sp>
      <p:sp>
        <p:nvSpPr>
          <p:cNvPr id="3" name="TextBox 2">
            <a:extLst>
              <a:ext uri="{FF2B5EF4-FFF2-40B4-BE49-F238E27FC236}">
                <a16:creationId xmlns:a16="http://schemas.microsoft.com/office/drawing/2014/main" id="{119D45B4-F3D9-A843-8EE3-DE599BB5EE6B}"/>
              </a:ext>
            </a:extLst>
          </p:cNvPr>
          <p:cNvSpPr txBox="1"/>
          <p:nvPr/>
        </p:nvSpPr>
        <p:spPr>
          <a:xfrm>
            <a:off x="1707889" y="1459722"/>
            <a:ext cx="6588690" cy="369332"/>
          </a:xfrm>
          <a:prstGeom prst="rect">
            <a:avLst/>
          </a:prstGeom>
          <a:noFill/>
        </p:spPr>
        <p:txBody>
          <a:bodyPr wrap="square" rtlCol="0">
            <a:spAutoFit/>
          </a:bodyPr>
          <a:lstStyle/>
          <a:p>
            <a:r>
              <a:rPr lang="en-US" dirty="0"/>
              <a:t>While True</a:t>
            </a:r>
          </a:p>
        </p:txBody>
      </p:sp>
      <p:sp>
        <p:nvSpPr>
          <p:cNvPr id="4" name="TextBox 3">
            <a:extLst>
              <a:ext uri="{FF2B5EF4-FFF2-40B4-BE49-F238E27FC236}">
                <a16:creationId xmlns:a16="http://schemas.microsoft.com/office/drawing/2014/main" id="{0DF965F6-DBC4-9542-B46D-88D6113749A9}"/>
              </a:ext>
            </a:extLst>
          </p:cNvPr>
          <p:cNvSpPr txBox="1"/>
          <p:nvPr/>
        </p:nvSpPr>
        <p:spPr>
          <a:xfrm>
            <a:off x="1707889" y="5426271"/>
            <a:ext cx="6588690" cy="369332"/>
          </a:xfrm>
          <a:prstGeom prst="rect">
            <a:avLst/>
          </a:prstGeom>
          <a:noFill/>
        </p:spPr>
        <p:txBody>
          <a:bodyPr wrap="square" rtlCol="0">
            <a:spAutoFit/>
          </a:bodyPr>
          <a:lstStyle/>
          <a:p>
            <a:r>
              <a:rPr lang="en-US" dirty="0"/>
              <a:t>End While</a:t>
            </a:r>
          </a:p>
        </p:txBody>
      </p:sp>
      <p:sp>
        <p:nvSpPr>
          <p:cNvPr id="5" name="TextBox 4">
            <a:extLst>
              <a:ext uri="{FF2B5EF4-FFF2-40B4-BE49-F238E27FC236}">
                <a16:creationId xmlns:a16="http://schemas.microsoft.com/office/drawing/2014/main" id="{82A5A55C-A5FB-044A-80E2-6ED6C0185547}"/>
              </a:ext>
            </a:extLst>
          </p:cNvPr>
          <p:cNvSpPr txBox="1"/>
          <p:nvPr/>
        </p:nvSpPr>
        <p:spPr>
          <a:xfrm>
            <a:off x="1910393" y="1885551"/>
            <a:ext cx="6588690" cy="369332"/>
          </a:xfrm>
          <a:prstGeom prst="rect">
            <a:avLst/>
          </a:prstGeom>
          <a:noFill/>
        </p:spPr>
        <p:txBody>
          <a:bodyPr wrap="square" rtlCol="0">
            <a:spAutoFit/>
          </a:bodyPr>
          <a:lstStyle/>
          <a:p>
            <a:r>
              <a:rPr lang="en-US" dirty="0"/>
              <a:t>msg =  </a:t>
            </a:r>
            <a:r>
              <a:rPr lang="en-US" dirty="0" err="1"/>
              <a:t>GetMessage</a:t>
            </a:r>
            <a:r>
              <a:rPr lang="en-US" dirty="0"/>
              <a:t>()</a:t>
            </a:r>
          </a:p>
        </p:txBody>
      </p:sp>
      <p:sp>
        <p:nvSpPr>
          <p:cNvPr id="6" name="TextBox 5">
            <a:extLst>
              <a:ext uri="{FF2B5EF4-FFF2-40B4-BE49-F238E27FC236}">
                <a16:creationId xmlns:a16="http://schemas.microsoft.com/office/drawing/2014/main" id="{51415A4D-917D-274E-AEDB-74CFBE314C74}"/>
              </a:ext>
            </a:extLst>
          </p:cNvPr>
          <p:cNvSpPr txBox="1"/>
          <p:nvPr/>
        </p:nvSpPr>
        <p:spPr>
          <a:xfrm>
            <a:off x="1910393" y="5025772"/>
            <a:ext cx="6588690" cy="369332"/>
          </a:xfrm>
          <a:prstGeom prst="rect">
            <a:avLst/>
          </a:prstGeom>
          <a:noFill/>
        </p:spPr>
        <p:txBody>
          <a:bodyPr wrap="square" rtlCol="0">
            <a:spAutoFit/>
          </a:bodyPr>
          <a:lstStyle/>
          <a:p>
            <a:r>
              <a:rPr lang="en-US" dirty="0"/>
              <a:t>Sleep()</a:t>
            </a:r>
          </a:p>
        </p:txBody>
      </p:sp>
      <p:sp>
        <p:nvSpPr>
          <p:cNvPr id="8" name="TextBox 7">
            <a:extLst>
              <a:ext uri="{FF2B5EF4-FFF2-40B4-BE49-F238E27FC236}">
                <a16:creationId xmlns:a16="http://schemas.microsoft.com/office/drawing/2014/main" id="{8EE275A7-0B0D-CA46-8C6E-2850884B1FC3}"/>
              </a:ext>
            </a:extLst>
          </p:cNvPr>
          <p:cNvSpPr txBox="1"/>
          <p:nvPr/>
        </p:nvSpPr>
        <p:spPr>
          <a:xfrm>
            <a:off x="1910393" y="2398177"/>
            <a:ext cx="3895595" cy="923330"/>
          </a:xfrm>
          <a:prstGeom prst="rect">
            <a:avLst/>
          </a:prstGeom>
          <a:noFill/>
        </p:spPr>
        <p:txBody>
          <a:bodyPr wrap="square" rtlCol="0">
            <a:spAutoFit/>
          </a:bodyPr>
          <a:lstStyle/>
          <a:p>
            <a:r>
              <a:rPr lang="en-US" dirty="0"/>
              <a:t>If </a:t>
            </a:r>
            <a:r>
              <a:rPr lang="en-US" dirty="0" err="1"/>
              <a:t>msg.Type</a:t>
            </a:r>
            <a:r>
              <a:rPr lang="en-US" dirty="0"/>
              <a:t> == MT_QUIT</a:t>
            </a:r>
          </a:p>
          <a:p>
            <a:r>
              <a:rPr lang="en-US" dirty="0"/>
              <a:t>	Break</a:t>
            </a:r>
          </a:p>
          <a:p>
            <a:r>
              <a:rPr lang="en-US" dirty="0"/>
              <a:t>End If</a:t>
            </a:r>
          </a:p>
        </p:txBody>
      </p:sp>
      <p:sp>
        <p:nvSpPr>
          <p:cNvPr id="9" name="Title 1">
            <a:extLst>
              <a:ext uri="{FF2B5EF4-FFF2-40B4-BE49-F238E27FC236}">
                <a16:creationId xmlns:a16="http://schemas.microsoft.com/office/drawing/2014/main" id="{6BECCD6D-0874-F54E-880E-A613C64E2AB2}"/>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Buffer</a:t>
            </a:r>
          </a:p>
        </p:txBody>
      </p:sp>
      <p:sp>
        <p:nvSpPr>
          <p:cNvPr id="12" name="TextBox 11">
            <a:extLst>
              <a:ext uri="{FF2B5EF4-FFF2-40B4-BE49-F238E27FC236}">
                <a16:creationId xmlns:a16="http://schemas.microsoft.com/office/drawing/2014/main" id="{308BB142-0EBD-144E-8C78-2CB53BC3FEC0}"/>
              </a:ext>
            </a:extLst>
          </p:cNvPr>
          <p:cNvSpPr txBox="1"/>
          <p:nvPr/>
        </p:nvSpPr>
        <p:spPr>
          <a:xfrm>
            <a:off x="1910393" y="4544693"/>
            <a:ext cx="6588690" cy="369332"/>
          </a:xfrm>
          <a:prstGeom prst="rect">
            <a:avLst/>
          </a:prstGeom>
          <a:noFill/>
        </p:spPr>
        <p:txBody>
          <a:bodyPr wrap="square" rtlCol="0">
            <a:spAutoFit/>
          </a:bodyPr>
          <a:lstStyle/>
          <a:p>
            <a:r>
              <a:rPr lang="en-US" dirty="0"/>
              <a:t>Ack(msg)</a:t>
            </a:r>
          </a:p>
        </p:txBody>
      </p:sp>
      <p:sp>
        <p:nvSpPr>
          <p:cNvPr id="13" name="TextBox 12">
            <a:extLst>
              <a:ext uri="{FF2B5EF4-FFF2-40B4-BE49-F238E27FC236}">
                <a16:creationId xmlns:a16="http://schemas.microsoft.com/office/drawing/2014/main" id="{6622FEB6-B12C-194E-8AD8-6852C55DBA13}"/>
              </a:ext>
            </a:extLst>
          </p:cNvPr>
          <p:cNvSpPr txBox="1"/>
          <p:nvPr/>
        </p:nvSpPr>
        <p:spPr>
          <a:xfrm>
            <a:off x="1910393" y="3504092"/>
            <a:ext cx="3557392" cy="369332"/>
          </a:xfrm>
          <a:prstGeom prst="rect">
            <a:avLst/>
          </a:prstGeom>
          <a:noFill/>
        </p:spPr>
        <p:txBody>
          <a:bodyPr wrap="square" rtlCol="0">
            <a:spAutoFit/>
          </a:bodyPr>
          <a:lstStyle/>
          <a:p>
            <a:r>
              <a:rPr lang="en-US" dirty="0"/>
              <a:t>request = </a:t>
            </a:r>
            <a:r>
              <a:rPr lang="en-US" dirty="0" err="1"/>
              <a:t>TranslateMessage</a:t>
            </a:r>
            <a:r>
              <a:rPr lang="en-US" dirty="0"/>
              <a:t>()</a:t>
            </a:r>
          </a:p>
        </p:txBody>
      </p:sp>
      <p:sp>
        <p:nvSpPr>
          <p:cNvPr id="14" name="TextBox 13">
            <a:extLst>
              <a:ext uri="{FF2B5EF4-FFF2-40B4-BE49-F238E27FC236}">
                <a16:creationId xmlns:a16="http://schemas.microsoft.com/office/drawing/2014/main" id="{0ECCE905-D0D2-8647-B108-4394D167DA36}"/>
              </a:ext>
            </a:extLst>
          </p:cNvPr>
          <p:cNvSpPr txBox="1"/>
          <p:nvPr/>
        </p:nvSpPr>
        <p:spPr>
          <a:xfrm>
            <a:off x="1841500" y="4046857"/>
            <a:ext cx="3557392" cy="369332"/>
          </a:xfrm>
          <a:prstGeom prst="rect">
            <a:avLst/>
          </a:prstGeom>
          <a:noFill/>
        </p:spPr>
        <p:txBody>
          <a:bodyPr wrap="square" rtlCol="0">
            <a:spAutoFit/>
          </a:bodyPr>
          <a:lstStyle/>
          <a:p>
            <a:r>
              <a:rPr lang="en-US" dirty="0" err="1"/>
              <a:t>DispatchMessage</a:t>
            </a:r>
            <a:r>
              <a:rPr lang="en-US" dirty="0"/>
              <a:t>(request)</a:t>
            </a:r>
          </a:p>
        </p:txBody>
      </p:sp>
      <p:sp>
        <p:nvSpPr>
          <p:cNvPr id="15" name="Can 14">
            <a:extLst>
              <a:ext uri="{FF2B5EF4-FFF2-40B4-BE49-F238E27FC236}">
                <a16:creationId xmlns:a16="http://schemas.microsoft.com/office/drawing/2014/main" id="{38387A99-C52E-2F40-8982-5D6CACD0F7EE}"/>
              </a:ext>
            </a:extLst>
          </p:cNvPr>
          <p:cNvSpPr/>
          <p:nvPr/>
        </p:nvSpPr>
        <p:spPr>
          <a:xfrm>
            <a:off x="4362517" y="1136087"/>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a:extLst>
              <a:ext uri="{FF2B5EF4-FFF2-40B4-BE49-F238E27FC236}">
                <a16:creationId xmlns:a16="http://schemas.microsoft.com/office/drawing/2014/main" id="{DB5138A4-4F72-3A4E-B42E-DBD816ED3ED4}"/>
              </a:ext>
            </a:extLst>
          </p:cNvPr>
          <p:cNvSpPr txBox="1"/>
          <p:nvPr/>
        </p:nvSpPr>
        <p:spPr>
          <a:xfrm>
            <a:off x="847421" y="875469"/>
            <a:ext cx="3010769" cy="369332"/>
          </a:xfrm>
          <a:prstGeom prst="rect">
            <a:avLst/>
          </a:prstGeom>
          <a:noFill/>
        </p:spPr>
        <p:txBody>
          <a:bodyPr wrap="square" rtlCol="0">
            <a:spAutoFit/>
          </a:bodyPr>
          <a:lstStyle/>
          <a:p>
            <a:r>
              <a:rPr lang="en-US" dirty="0">
                <a:solidFill>
                  <a:srgbClr val="FF0000"/>
                </a:solidFill>
              </a:rPr>
              <a:t>Post Quit Message To Buffer</a:t>
            </a:r>
          </a:p>
        </p:txBody>
      </p:sp>
      <p:cxnSp>
        <p:nvCxnSpPr>
          <p:cNvPr id="18" name="Straight Arrow Connector 17">
            <a:extLst>
              <a:ext uri="{FF2B5EF4-FFF2-40B4-BE49-F238E27FC236}">
                <a16:creationId xmlns:a16="http://schemas.microsoft.com/office/drawing/2014/main" id="{1237F7AC-F56E-D14F-86B2-542E27AB18E6}"/>
              </a:ext>
            </a:extLst>
          </p:cNvPr>
          <p:cNvCxnSpPr>
            <a:cxnSpLocks/>
            <a:endCxn id="15" idx="2"/>
          </p:cNvCxnSpPr>
          <p:nvPr/>
        </p:nvCxnSpPr>
        <p:spPr>
          <a:xfrm>
            <a:off x="3416300" y="1225274"/>
            <a:ext cx="946217" cy="323488"/>
          </a:xfrm>
          <a:prstGeom prst="straightConnector1">
            <a:avLst/>
          </a:prstGeom>
          <a:ln w="793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Can 18">
            <a:extLst>
              <a:ext uri="{FF2B5EF4-FFF2-40B4-BE49-F238E27FC236}">
                <a16:creationId xmlns:a16="http://schemas.microsoft.com/office/drawing/2014/main" id="{C41A4DD7-4A2A-2444-8C1A-46688F0C48FE}"/>
              </a:ext>
            </a:extLst>
          </p:cNvPr>
          <p:cNvSpPr/>
          <p:nvPr/>
        </p:nvSpPr>
        <p:spPr>
          <a:xfrm rot="16200000">
            <a:off x="7117276" y="939586"/>
            <a:ext cx="398178" cy="825349"/>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A3FB886-66BF-374A-AF48-01CABBDE3CD2}"/>
              </a:ext>
            </a:extLst>
          </p:cNvPr>
          <p:cNvSpPr txBox="1"/>
          <p:nvPr/>
        </p:nvSpPr>
        <p:spPr>
          <a:xfrm>
            <a:off x="5706912" y="1689089"/>
            <a:ext cx="3114837" cy="369332"/>
          </a:xfrm>
          <a:prstGeom prst="rect">
            <a:avLst/>
          </a:prstGeom>
          <a:noFill/>
        </p:spPr>
        <p:txBody>
          <a:bodyPr wrap="square" rtlCol="0">
            <a:spAutoFit/>
          </a:bodyPr>
          <a:lstStyle/>
          <a:p>
            <a:r>
              <a:rPr lang="en-US" dirty="0">
                <a:solidFill>
                  <a:schemeClr val="tx2"/>
                </a:solidFill>
              </a:rPr>
              <a:t>Fill Buffer From Queue if Empty</a:t>
            </a:r>
          </a:p>
        </p:txBody>
      </p:sp>
      <p:cxnSp>
        <p:nvCxnSpPr>
          <p:cNvPr id="22" name="Straight Arrow Connector 21">
            <a:extLst>
              <a:ext uri="{FF2B5EF4-FFF2-40B4-BE49-F238E27FC236}">
                <a16:creationId xmlns:a16="http://schemas.microsoft.com/office/drawing/2014/main" id="{712CB669-B41C-1A4B-BC33-37914DC84E5B}"/>
              </a:ext>
            </a:extLst>
          </p:cNvPr>
          <p:cNvCxnSpPr>
            <a:cxnSpLocks/>
            <a:stCxn id="15" idx="4"/>
            <a:endCxn id="19" idx="0"/>
          </p:cNvCxnSpPr>
          <p:nvPr/>
        </p:nvCxnSpPr>
        <p:spPr>
          <a:xfrm flipV="1">
            <a:off x="4760695" y="1352261"/>
            <a:ext cx="2242541" cy="196501"/>
          </a:xfrm>
          <a:prstGeom prst="straightConnector1">
            <a:avLst/>
          </a:prstGeom>
          <a:ln w="793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4C0BF5E-344B-314D-8790-F1B9C09EFEFB}"/>
              </a:ext>
            </a:extLst>
          </p:cNvPr>
          <p:cNvCxnSpPr>
            <a:cxnSpLocks/>
          </p:cNvCxnSpPr>
          <p:nvPr/>
        </p:nvCxnSpPr>
        <p:spPr>
          <a:xfrm flipV="1">
            <a:off x="4292784" y="1701162"/>
            <a:ext cx="222133" cy="696768"/>
          </a:xfrm>
          <a:prstGeom prst="straightConnector1">
            <a:avLst/>
          </a:prstGeom>
          <a:ln w="793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0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 0.13333 " pathEditMode="relative" ptsTypes="AA">
                                      <p:cBhvr>
                                        <p:cTn id="6" dur="2000" fill="hold"/>
                                        <p:tgtEl>
                                          <p:spTgt spid="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 0.13333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1 0.13333 " pathEditMode="relative" ptsTypes="AA">
                                      <p:cBhvr>
                                        <p:cTn id="10" dur="2000" fill="hold"/>
                                        <p:tgtEl>
                                          <p:spTgt spid="5"/>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1 0.13333 " pathEditMode="relative" ptsTypes="AA">
                                      <p:cBhvr>
                                        <p:cTn id="12" dur="2000" fill="hold"/>
                                        <p:tgtEl>
                                          <p:spTgt spid="6"/>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1 0.13333 " pathEditMode="relative" ptsTypes="AA">
                                      <p:cBhvr>
                                        <p:cTn id="14" dur="2000" fill="hold"/>
                                        <p:tgtEl>
                                          <p:spTgt spid="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1 0.13333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1 0.13333 " pathEditMode="relative" ptsTypes="AA">
                                      <p:cBhvr>
                                        <p:cTn id="18" dur="2000" fill="hold"/>
                                        <p:tgtEl>
                                          <p:spTgt spid="1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1 0.13333 " pathEditMode="relative" ptsTypes="AA">
                                      <p:cBhvr>
                                        <p:cTn id="20" dur="2000" fill="hold"/>
                                        <p:tgtEl>
                                          <p:spTgt spid="1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12" grpId="0"/>
      <p:bldP spid="13" grpId="0"/>
      <p:bldP spid="14" grpId="0"/>
      <p:bldP spid="15" grpId="0" animBg="1"/>
      <p:bldP spid="16" grpId="0"/>
      <p:bldP spid="19" grpId="0" animBg="1"/>
      <p:bldP spid="2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03F42-B8AE-0548-84BF-0A947C5F754E}"/>
              </a:ext>
            </a:extLst>
          </p:cNvPr>
          <p:cNvSpPr>
            <a:spLocks noGrp="1"/>
          </p:cNvSpPr>
          <p:nvPr>
            <p:ph type="sldNum" sz="quarter" idx="12"/>
          </p:nvPr>
        </p:nvSpPr>
        <p:spPr/>
        <p:txBody>
          <a:bodyPr/>
          <a:lstStyle/>
          <a:p>
            <a:fld id="{867D4A06-35AE-BD4A-84A9-613A26F3D41D}" type="slidenum">
              <a:rPr lang="en-US" smtClean="0"/>
              <a:pPr/>
              <a:t>87</a:t>
            </a:fld>
            <a:endParaRPr lang="en-US"/>
          </a:p>
        </p:txBody>
      </p:sp>
      <p:sp>
        <p:nvSpPr>
          <p:cNvPr id="3" name="Title 1">
            <a:extLst>
              <a:ext uri="{FF2B5EF4-FFF2-40B4-BE49-F238E27FC236}">
                <a16:creationId xmlns:a16="http://schemas.microsoft.com/office/drawing/2014/main" id="{E085BBAB-112E-D745-BBB1-A15CA34294A6}"/>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The Buffer – Latency vs. Availability</a:t>
            </a:r>
          </a:p>
        </p:txBody>
      </p:sp>
      <p:sp>
        <p:nvSpPr>
          <p:cNvPr id="4" name="Can 3">
            <a:extLst>
              <a:ext uri="{FF2B5EF4-FFF2-40B4-BE49-F238E27FC236}">
                <a16:creationId xmlns:a16="http://schemas.microsoft.com/office/drawing/2014/main" id="{6F411B96-6030-D344-BC52-7D6F4DC2FE51}"/>
              </a:ext>
            </a:extLst>
          </p:cNvPr>
          <p:cNvSpPr/>
          <p:nvPr/>
        </p:nvSpPr>
        <p:spPr>
          <a:xfrm>
            <a:off x="3490331" y="3056952"/>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 name="Straight Arrow Connector 4">
            <a:extLst>
              <a:ext uri="{FF2B5EF4-FFF2-40B4-BE49-F238E27FC236}">
                <a16:creationId xmlns:a16="http://schemas.microsoft.com/office/drawing/2014/main" id="{A98B3E6D-858A-2947-B2CC-E1951052B7EA}"/>
              </a:ext>
            </a:extLst>
          </p:cNvPr>
          <p:cNvCxnSpPr>
            <a:cxnSpLocks/>
            <a:endCxn id="4" idx="2"/>
          </p:cNvCxnSpPr>
          <p:nvPr/>
        </p:nvCxnSpPr>
        <p:spPr>
          <a:xfrm>
            <a:off x="2544114" y="3146139"/>
            <a:ext cx="946217" cy="323488"/>
          </a:xfrm>
          <a:prstGeom prst="straightConnector1">
            <a:avLst/>
          </a:prstGeom>
          <a:ln w="793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Can 5">
            <a:extLst>
              <a:ext uri="{FF2B5EF4-FFF2-40B4-BE49-F238E27FC236}">
                <a16:creationId xmlns:a16="http://schemas.microsoft.com/office/drawing/2014/main" id="{D9B41AB4-B671-6D4F-AE43-75982F973E30}"/>
              </a:ext>
            </a:extLst>
          </p:cNvPr>
          <p:cNvSpPr/>
          <p:nvPr/>
        </p:nvSpPr>
        <p:spPr>
          <a:xfrm rot="16200000">
            <a:off x="6245090" y="2860451"/>
            <a:ext cx="398178" cy="825349"/>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a:extLst>
              <a:ext uri="{FF2B5EF4-FFF2-40B4-BE49-F238E27FC236}">
                <a16:creationId xmlns:a16="http://schemas.microsoft.com/office/drawing/2014/main" id="{FA9278CB-C4AB-1B4D-976A-090FA0D9E2FA}"/>
              </a:ext>
            </a:extLst>
          </p:cNvPr>
          <p:cNvCxnSpPr>
            <a:cxnSpLocks/>
            <a:stCxn id="4" idx="4"/>
            <a:endCxn id="6" idx="0"/>
          </p:cNvCxnSpPr>
          <p:nvPr/>
        </p:nvCxnSpPr>
        <p:spPr>
          <a:xfrm flipV="1">
            <a:off x="3888509" y="3273126"/>
            <a:ext cx="2242541" cy="196501"/>
          </a:xfrm>
          <a:prstGeom prst="straightConnector1">
            <a:avLst/>
          </a:prstGeom>
          <a:ln w="793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6113E2D-0943-6548-BF41-D1A6871D3B63}"/>
              </a:ext>
            </a:extLst>
          </p:cNvPr>
          <p:cNvCxnSpPr>
            <a:cxnSpLocks/>
          </p:cNvCxnSpPr>
          <p:nvPr/>
        </p:nvCxnSpPr>
        <p:spPr>
          <a:xfrm flipV="1">
            <a:off x="3420598" y="3622027"/>
            <a:ext cx="222133" cy="696768"/>
          </a:xfrm>
          <a:prstGeom prst="straightConnector1">
            <a:avLst/>
          </a:prstGeom>
          <a:ln w="793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3738881-BF61-E441-839D-C84C874DA271}"/>
              </a:ext>
            </a:extLst>
          </p:cNvPr>
          <p:cNvSpPr txBox="1"/>
          <p:nvPr/>
        </p:nvSpPr>
        <p:spPr>
          <a:xfrm>
            <a:off x="5179299" y="3880692"/>
            <a:ext cx="3289300" cy="1754326"/>
          </a:xfrm>
          <a:prstGeom prst="rect">
            <a:avLst/>
          </a:prstGeom>
          <a:noFill/>
        </p:spPr>
        <p:txBody>
          <a:bodyPr wrap="square" rtlCol="0">
            <a:spAutoFit/>
          </a:bodyPr>
          <a:lstStyle/>
          <a:p>
            <a:r>
              <a:rPr lang="en-US" dirty="0"/>
              <a:t>Any call to fill the buffer from the queue incurs latency.</a:t>
            </a:r>
          </a:p>
          <a:p>
            <a:endParaRPr lang="en-US" dirty="0"/>
          </a:p>
          <a:p>
            <a:r>
              <a:rPr lang="en-US" dirty="0"/>
              <a:t>It is more efficient to amortize that cost by bringing back more messages</a:t>
            </a:r>
          </a:p>
        </p:txBody>
      </p:sp>
      <p:sp>
        <p:nvSpPr>
          <p:cNvPr id="10" name="TextBox 9">
            <a:extLst>
              <a:ext uri="{FF2B5EF4-FFF2-40B4-BE49-F238E27FC236}">
                <a16:creationId xmlns:a16="http://schemas.microsoft.com/office/drawing/2014/main" id="{4B8F77F2-E934-1F4A-ADDB-CBE33CD6657D}"/>
              </a:ext>
            </a:extLst>
          </p:cNvPr>
          <p:cNvSpPr txBox="1"/>
          <p:nvPr/>
        </p:nvSpPr>
        <p:spPr>
          <a:xfrm>
            <a:off x="241022" y="2107554"/>
            <a:ext cx="2594182" cy="1200329"/>
          </a:xfrm>
          <a:prstGeom prst="rect">
            <a:avLst/>
          </a:prstGeom>
          <a:noFill/>
        </p:spPr>
        <p:txBody>
          <a:bodyPr wrap="square" rtlCol="0">
            <a:spAutoFit/>
          </a:bodyPr>
          <a:lstStyle/>
          <a:p>
            <a:r>
              <a:rPr lang="en-US" dirty="0"/>
              <a:t>We read from a buffer, which allows us to control the pump by issuing a quit message</a:t>
            </a:r>
          </a:p>
        </p:txBody>
      </p:sp>
      <p:sp>
        <p:nvSpPr>
          <p:cNvPr id="11" name="TextBox 10">
            <a:extLst>
              <a:ext uri="{FF2B5EF4-FFF2-40B4-BE49-F238E27FC236}">
                <a16:creationId xmlns:a16="http://schemas.microsoft.com/office/drawing/2014/main" id="{DE870BB4-C4E3-9040-B240-5CBBE1D52E0D}"/>
              </a:ext>
            </a:extLst>
          </p:cNvPr>
          <p:cNvSpPr txBox="1"/>
          <p:nvPr/>
        </p:nvSpPr>
        <p:spPr>
          <a:xfrm>
            <a:off x="1294327" y="4635833"/>
            <a:ext cx="2987898" cy="923330"/>
          </a:xfrm>
          <a:prstGeom prst="rect">
            <a:avLst/>
          </a:prstGeom>
          <a:noFill/>
        </p:spPr>
        <p:txBody>
          <a:bodyPr wrap="square" rtlCol="0">
            <a:spAutoFit/>
          </a:bodyPr>
          <a:lstStyle/>
          <a:p>
            <a:r>
              <a:rPr lang="en-US" dirty="0"/>
              <a:t>If the buffer is empty we read from the queue to fill the buffer</a:t>
            </a:r>
          </a:p>
        </p:txBody>
      </p:sp>
      <p:sp>
        <p:nvSpPr>
          <p:cNvPr id="12" name="TextBox 11">
            <a:extLst>
              <a:ext uri="{FF2B5EF4-FFF2-40B4-BE49-F238E27FC236}">
                <a16:creationId xmlns:a16="http://schemas.microsoft.com/office/drawing/2014/main" id="{92608E3F-B735-B94B-94B9-F96900CCD7A1}"/>
              </a:ext>
            </a:extLst>
          </p:cNvPr>
          <p:cNvSpPr txBox="1"/>
          <p:nvPr/>
        </p:nvSpPr>
        <p:spPr>
          <a:xfrm>
            <a:off x="3017222" y="1434360"/>
            <a:ext cx="5669578" cy="1200329"/>
          </a:xfrm>
          <a:prstGeom prst="rect">
            <a:avLst/>
          </a:prstGeom>
          <a:noFill/>
        </p:spPr>
        <p:txBody>
          <a:bodyPr wrap="square" rtlCol="0">
            <a:spAutoFit/>
          </a:bodyPr>
          <a:lstStyle/>
          <a:p>
            <a:r>
              <a:rPr lang="en-US" dirty="0"/>
              <a:t>But reading too much has risks.</a:t>
            </a:r>
          </a:p>
          <a:p>
            <a:endParaRPr lang="en-US" dirty="0"/>
          </a:p>
          <a:p>
            <a:r>
              <a:rPr lang="en-US" dirty="0"/>
              <a:t>* We may not distribute work evenly across consumers.</a:t>
            </a:r>
          </a:p>
          <a:p>
            <a:r>
              <a:rPr lang="en-US" dirty="0"/>
              <a:t>* If we crash message locks have to ‘time out’</a:t>
            </a:r>
          </a:p>
        </p:txBody>
      </p:sp>
    </p:spTree>
    <p:extLst>
      <p:ext uri="{BB962C8B-B14F-4D97-AF65-F5344CB8AC3E}">
        <p14:creationId xmlns:p14="http://schemas.microsoft.com/office/powerpoint/2010/main" val="124623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03F42-B8AE-0548-84BF-0A947C5F754E}"/>
              </a:ext>
            </a:extLst>
          </p:cNvPr>
          <p:cNvSpPr>
            <a:spLocks noGrp="1"/>
          </p:cNvSpPr>
          <p:nvPr>
            <p:ph type="sldNum" sz="quarter" idx="12"/>
          </p:nvPr>
        </p:nvSpPr>
        <p:spPr/>
        <p:txBody>
          <a:bodyPr/>
          <a:lstStyle/>
          <a:p>
            <a:fld id="{867D4A06-35AE-BD4A-84A9-613A26F3D41D}" type="slidenum">
              <a:rPr lang="en-US" smtClean="0"/>
              <a:pPr/>
              <a:t>88</a:t>
            </a:fld>
            <a:endParaRPr lang="en-US"/>
          </a:p>
        </p:txBody>
      </p:sp>
      <p:sp>
        <p:nvSpPr>
          <p:cNvPr id="3" name="Title 1">
            <a:extLst>
              <a:ext uri="{FF2B5EF4-FFF2-40B4-BE49-F238E27FC236}">
                <a16:creationId xmlns:a16="http://schemas.microsoft.com/office/drawing/2014/main" id="{E085BBAB-112E-D745-BBB1-A15CA34294A6}"/>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Message Mapper</a:t>
            </a:r>
          </a:p>
        </p:txBody>
      </p:sp>
      <p:sp>
        <p:nvSpPr>
          <p:cNvPr id="4" name="TextBox 3">
            <a:extLst>
              <a:ext uri="{FF2B5EF4-FFF2-40B4-BE49-F238E27FC236}">
                <a16:creationId xmlns:a16="http://schemas.microsoft.com/office/drawing/2014/main" id="{0D69C1F7-B9DD-394E-9A69-88170DE3D9B9}"/>
              </a:ext>
            </a:extLst>
          </p:cNvPr>
          <p:cNvSpPr txBox="1"/>
          <p:nvPr/>
        </p:nvSpPr>
        <p:spPr>
          <a:xfrm>
            <a:off x="906052" y="3165357"/>
            <a:ext cx="3557392" cy="369332"/>
          </a:xfrm>
          <a:prstGeom prst="rect">
            <a:avLst/>
          </a:prstGeom>
          <a:noFill/>
        </p:spPr>
        <p:txBody>
          <a:bodyPr wrap="square" rtlCol="0">
            <a:spAutoFit/>
          </a:bodyPr>
          <a:lstStyle/>
          <a:p>
            <a:r>
              <a:rPr lang="en-US" dirty="0"/>
              <a:t>request = </a:t>
            </a:r>
            <a:r>
              <a:rPr lang="en-US" dirty="0" err="1"/>
              <a:t>TranslateMessage</a:t>
            </a:r>
            <a:r>
              <a:rPr lang="en-US" dirty="0"/>
              <a:t>(msg)</a:t>
            </a:r>
          </a:p>
        </p:txBody>
      </p:sp>
      <p:pic>
        <p:nvPicPr>
          <p:cNvPr id="6" name="Graphic 5" descr="Table">
            <a:extLst>
              <a:ext uri="{FF2B5EF4-FFF2-40B4-BE49-F238E27FC236}">
                <a16:creationId xmlns:a16="http://schemas.microsoft.com/office/drawing/2014/main" id="{C4DDC92A-8BEB-BD44-8193-A974DD8FCB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5718" y="1646354"/>
            <a:ext cx="1519003" cy="1519003"/>
          </a:xfrm>
          <a:prstGeom prst="rect">
            <a:avLst/>
          </a:prstGeom>
        </p:spPr>
      </p:pic>
      <p:cxnSp>
        <p:nvCxnSpPr>
          <p:cNvPr id="8" name="Straight Arrow Connector 7">
            <a:extLst>
              <a:ext uri="{FF2B5EF4-FFF2-40B4-BE49-F238E27FC236}">
                <a16:creationId xmlns:a16="http://schemas.microsoft.com/office/drawing/2014/main" id="{20E2D472-D581-C24E-8F5D-218414296FE6}"/>
              </a:ext>
            </a:extLst>
          </p:cNvPr>
          <p:cNvCxnSpPr>
            <a:cxnSpLocks/>
          </p:cNvCxnSpPr>
          <p:nvPr/>
        </p:nvCxnSpPr>
        <p:spPr>
          <a:xfrm flipH="1" flipV="1">
            <a:off x="4316468" y="3350023"/>
            <a:ext cx="812940" cy="1059519"/>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5268E08-E0A5-5C44-AFDE-D7802A0B0833}"/>
              </a:ext>
            </a:extLst>
          </p:cNvPr>
          <p:cNvCxnSpPr>
            <a:cxnSpLocks/>
          </p:cNvCxnSpPr>
          <p:nvPr/>
        </p:nvCxnSpPr>
        <p:spPr>
          <a:xfrm>
            <a:off x="3912433" y="1946787"/>
            <a:ext cx="2458387" cy="3437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C524851-6CEA-BC4D-B9DF-08B89756134C}"/>
              </a:ext>
            </a:extLst>
          </p:cNvPr>
          <p:cNvSpPr txBox="1"/>
          <p:nvPr/>
        </p:nvSpPr>
        <p:spPr>
          <a:xfrm>
            <a:off x="839586" y="1461688"/>
            <a:ext cx="6387124" cy="369332"/>
          </a:xfrm>
          <a:prstGeom prst="rect">
            <a:avLst/>
          </a:prstGeom>
          <a:noFill/>
        </p:spPr>
        <p:txBody>
          <a:bodyPr wrap="square" rtlCol="0">
            <a:spAutoFit/>
          </a:bodyPr>
          <a:lstStyle/>
          <a:p>
            <a:r>
              <a:rPr lang="en-US" dirty="0" err="1"/>
              <a:t>RegisterMessageMapper</a:t>
            </a:r>
            <a:r>
              <a:rPr lang="en-US" dirty="0"/>
              <a:t>(</a:t>
            </a:r>
            <a:r>
              <a:rPr lang="en-US" dirty="0" err="1"/>
              <a:t>typeof</a:t>
            </a:r>
            <a:r>
              <a:rPr lang="en-US" dirty="0"/>
              <a:t>(</a:t>
            </a:r>
            <a:r>
              <a:rPr lang="en-US" dirty="0" err="1"/>
              <a:t>myMessage</a:t>
            </a:r>
            <a:r>
              <a:rPr lang="en-US" dirty="0"/>
              <a:t>, </a:t>
            </a:r>
            <a:r>
              <a:rPr lang="en-US" dirty="0" err="1"/>
              <a:t>typeof</a:t>
            </a:r>
            <a:r>
              <a:rPr lang="en-US" dirty="0"/>
              <a:t>(</a:t>
            </a:r>
            <a:r>
              <a:rPr lang="en-US" dirty="0" err="1"/>
              <a:t>MyMapper</a:t>
            </a:r>
            <a:r>
              <a:rPr lang="en-US" dirty="0"/>
              <a:t>))</a:t>
            </a:r>
          </a:p>
        </p:txBody>
      </p:sp>
      <p:sp>
        <p:nvSpPr>
          <p:cNvPr id="13" name="TextBox 12">
            <a:extLst>
              <a:ext uri="{FF2B5EF4-FFF2-40B4-BE49-F238E27FC236}">
                <a16:creationId xmlns:a16="http://schemas.microsoft.com/office/drawing/2014/main" id="{8645047A-149A-F149-8CA6-97B0B2ACA088}"/>
              </a:ext>
            </a:extLst>
          </p:cNvPr>
          <p:cNvSpPr txBox="1"/>
          <p:nvPr/>
        </p:nvSpPr>
        <p:spPr>
          <a:xfrm>
            <a:off x="5129408" y="3165357"/>
            <a:ext cx="3557392" cy="369332"/>
          </a:xfrm>
          <a:prstGeom prst="rect">
            <a:avLst/>
          </a:prstGeom>
          <a:noFill/>
        </p:spPr>
        <p:txBody>
          <a:bodyPr wrap="square" rtlCol="0">
            <a:spAutoFit/>
          </a:bodyPr>
          <a:lstStyle/>
          <a:p>
            <a:r>
              <a:rPr lang="en-US" dirty="0"/>
              <a:t>Get </a:t>
            </a:r>
            <a:r>
              <a:rPr lang="en-US" dirty="0" err="1"/>
              <a:t>MessageMapper</a:t>
            </a:r>
            <a:r>
              <a:rPr lang="en-US" dirty="0"/>
              <a:t>(</a:t>
            </a:r>
            <a:r>
              <a:rPr lang="en-US" dirty="0" err="1"/>
              <a:t>typeof</a:t>
            </a:r>
            <a:r>
              <a:rPr lang="en-US" dirty="0"/>
              <a:t>(msg)</a:t>
            </a:r>
          </a:p>
        </p:txBody>
      </p:sp>
      <p:sp>
        <p:nvSpPr>
          <p:cNvPr id="17" name="TextBox 16">
            <a:extLst>
              <a:ext uri="{FF2B5EF4-FFF2-40B4-BE49-F238E27FC236}">
                <a16:creationId xmlns:a16="http://schemas.microsoft.com/office/drawing/2014/main" id="{A3B3EEC9-C945-4E4B-9F17-9EF565AB50F0}"/>
              </a:ext>
            </a:extLst>
          </p:cNvPr>
          <p:cNvSpPr txBox="1"/>
          <p:nvPr/>
        </p:nvSpPr>
        <p:spPr>
          <a:xfrm>
            <a:off x="5185388" y="4267521"/>
            <a:ext cx="3557392" cy="2308324"/>
          </a:xfrm>
          <a:prstGeom prst="rect">
            <a:avLst/>
          </a:prstGeom>
          <a:noFill/>
          <a:ln>
            <a:solidFill>
              <a:schemeClr val="accent1"/>
            </a:solidFill>
          </a:ln>
        </p:spPr>
        <p:txBody>
          <a:bodyPr wrap="square" rtlCol="0">
            <a:spAutoFit/>
          </a:bodyPr>
          <a:lstStyle/>
          <a:p>
            <a:r>
              <a:rPr lang="en-US" dirty="0"/>
              <a:t>Def Class </a:t>
            </a:r>
            <a:r>
              <a:rPr lang="en-US" dirty="0" err="1"/>
              <a:t>MessageMapper</a:t>
            </a:r>
            <a:endParaRPr lang="en-US" dirty="0"/>
          </a:p>
          <a:p>
            <a:endParaRPr lang="en-US" dirty="0"/>
          </a:p>
          <a:p>
            <a:r>
              <a:rPr lang="en-US" dirty="0"/>
              <a:t>    Def </a:t>
            </a:r>
            <a:r>
              <a:rPr lang="en-US" dirty="0" err="1"/>
              <a:t>MapFromMessage</a:t>
            </a:r>
            <a:r>
              <a:rPr lang="en-US" dirty="0"/>
              <a:t>(Message)</a:t>
            </a:r>
          </a:p>
          <a:p>
            <a:r>
              <a:rPr lang="en-US" dirty="0"/>
              <a:t>        ….</a:t>
            </a:r>
          </a:p>
          <a:p>
            <a:r>
              <a:rPr lang="en-US" dirty="0"/>
              <a:t>        return request</a:t>
            </a:r>
          </a:p>
          <a:p>
            <a:r>
              <a:rPr lang="en-US" dirty="0"/>
              <a:t>    End Def</a:t>
            </a:r>
          </a:p>
          <a:p>
            <a:endParaRPr lang="en-US" dirty="0"/>
          </a:p>
          <a:p>
            <a:r>
              <a:rPr lang="en-US" dirty="0"/>
              <a:t>End Def</a:t>
            </a:r>
          </a:p>
        </p:txBody>
      </p:sp>
      <p:cxnSp>
        <p:nvCxnSpPr>
          <p:cNvPr id="19" name="Straight Arrow Connector 18">
            <a:extLst>
              <a:ext uri="{FF2B5EF4-FFF2-40B4-BE49-F238E27FC236}">
                <a16:creationId xmlns:a16="http://schemas.microsoft.com/office/drawing/2014/main" id="{D2E1ED7C-B6A7-194C-A9F5-D2E9DC4C43E2}"/>
              </a:ext>
            </a:extLst>
          </p:cNvPr>
          <p:cNvCxnSpPr>
            <a:cxnSpLocks/>
            <a:endCxn id="13" idx="1"/>
          </p:cNvCxnSpPr>
          <p:nvPr/>
        </p:nvCxnSpPr>
        <p:spPr>
          <a:xfrm>
            <a:off x="4463444" y="3165357"/>
            <a:ext cx="665964" cy="184666"/>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3F33586-D5BC-2245-907A-C405F2C1F82C}"/>
              </a:ext>
            </a:extLst>
          </p:cNvPr>
          <p:cNvCxnSpPr>
            <a:cxnSpLocks/>
          </p:cNvCxnSpPr>
          <p:nvPr/>
        </p:nvCxnSpPr>
        <p:spPr>
          <a:xfrm flipV="1">
            <a:off x="5781368" y="2635597"/>
            <a:ext cx="744350" cy="49653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6BD104A-9F21-A34E-8F5A-19C80BD7F47A}"/>
              </a:ext>
            </a:extLst>
          </p:cNvPr>
          <p:cNvSpPr txBox="1"/>
          <p:nvPr/>
        </p:nvSpPr>
        <p:spPr>
          <a:xfrm>
            <a:off x="759076" y="4380649"/>
            <a:ext cx="3052561" cy="2031325"/>
          </a:xfrm>
          <a:prstGeom prst="rect">
            <a:avLst/>
          </a:prstGeom>
          <a:noFill/>
          <a:ln w="47625">
            <a:solidFill>
              <a:schemeClr val="accent1"/>
            </a:solidFill>
          </a:ln>
        </p:spPr>
        <p:txBody>
          <a:bodyPr wrap="square" rtlCol="0">
            <a:spAutoFit/>
          </a:bodyPr>
          <a:lstStyle/>
          <a:p>
            <a:r>
              <a:rPr lang="en-US" dirty="0"/>
              <a:t>Often this is a default to a serialize class to or from JSON etc.</a:t>
            </a:r>
          </a:p>
          <a:p>
            <a:endParaRPr lang="en-US" dirty="0"/>
          </a:p>
          <a:p>
            <a:r>
              <a:rPr lang="en-US" dirty="0"/>
              <a:t>But it is an important interception point to control versioning</a:t>
            </a:r>
          </a:p>
        </p:txBody>
      </p:sp>
    </p:spTree>
    <p:extLst>
      <p:ext uri="{BB962C8B-B14F-4D97-AF65-F5344CB8AC3E}">
        <p14:creationId xmlns:p14="http://schemas.microsoft.com/office/powerpoint/2010/main" val="139023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03F42-B8AE-0548-84BF-0A947C5F754E}"/>
              </a:ext>
            </a:extLst>
          </p:cNvPr>
          <p:cNvSpPr>
            <a:spLocks noGrp="1"/>
          </p:cNvSpPr>
          <p:nvPr>
            <p:ph type="sldNum" sz="quarter" idx="12"/>
          </p:nvPr>
        </p:nvSpPr>
        <p:spPr/>
        <p:txBody>
          <a:bodyPr/>
          <a:lstStyle/>
          <a:p>
            <a:fld id="{867D4A06-35AE-BD4A-84A9-613A26F3D41D}" type="slidenum">
              <a:rPr lang="en-US" smtClean="0"/>
              <a:pPr/>
              <a:t>89</a:t>
            </a:fld>
            <a:endParaRPr lang="en-US"/>
          </a:p>
        </p:txBody>
      </p:sp>
      <p:sp>
        <p:nvSpPr>
          <p:cNvPr id="3" name="Title 1">
            <a:extLst>
              <a:ext uri="{FF2B5EF4-FFF2-40B4-BE49-F238E27FC236}">
                <a16:creationId xmlns:a16="http://schemas.microsoft.com/office/drawing/2014/main" id="{E085BBAB-112E-D745-BBB1-A15CA34294A6}"/>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Dispatcher &amp; Handler</a:t>
            </a:r>
          </a:p>
        </p:txBody>
      </p:sp>
      <p:sp>
        <p:nvSpPr>
          <p:cNvPr id="4" name="Slide Number Placeholder 1">
            <a:extLst>
              <a:ext uri="{FF2B5EF4-FFF2-40B4-BE49-F238E27FC236}">
                <a16:creationId xmlns:a16="http://schemas.microsoft.com/office/drawing/2014/main" id="{8A24B822-F118-6343-895B-A99BC3B2C731}"/>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89</a:t>
            </a:fld>
            <a:endParaRPr lang="en-US"/>
          </a:p>
        </p:txBody>
      </p:sp>
      <p:sp>
        <p:nvSpPr>
          <p:cNvPr id="6" name="TextBox 5">
            <a:extLst>
              <a:ext uri="{FF2B5EF4-FFF2-40B4-BE49-F238E27FC236}">
                <a16:creationId xmlns:a16="http://schemas.microsoft.com/office/drawing/2014/main" id="{402CB3F8-F97D-A147-AC9E-D26E6D7D97AE}"/>
              </a:ext>
            </a:extLst>
          </p:cNvPr>
          <p:cNvSpPr txBox="1"/>
          <p:nvPr/>
        </p:nvSpPr>
        <p:spPr>
          <a:xfrm>
            <a:off x="906052" y="2964103"/>
            <a:ext cx="3557392" cy="369332"/>
          </a:xfrm>
          <a:prstGeom prst="rect">
            <a:avLst/>
          </a:prstGeom>
          <a:noFill/>
        </p:spPr>
        <p:txBody>
          <a:bodyPr wrap="square" rtlCol="0">
            <a:spAutoFit/>
          </a:bodyPr>
          <a:lstStyle/>
          <a:p>
            <a:r>
              <a:rPr lang="en-US" dirty="0" err="1"/>
              <a:t>DispatchMessage</a:t>
            </a:r>
            <a:r>
              <a:rPr lang="en-US" dirty="0"/>
              <a:t>(request)</a:t>
            </a:r>
          </a:p>
        </p:txBody>
      </p:sp>
      <p:pic>
        <p:nvPicPr>
          <p:cNvPr id="7" name="Graphic 6" descr="Table">
            <a:extLst>
              <a:ext uri="{FF2B5EF4-FFF2-40B4-BE49-F238E27FC236}">
                <a16:creationId xmlns:a16="http://schemas.microsoft.com/office/drawing/2014/main" id="{A31A049C-DD95-8048-864E-186E71D53E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5718" y="1445100"/>
            <a:ext cx="1519003" cy="1519003"/>
          </a:xfrm>
          <a:prstGeom prst="rect">
            <a:avLst/>
          </a:prstGeom>
        </p:spPr>
      </p:pic>
      <p:cxnSp>
        <p:nvCxnSpPr>
          <p:cNvPr id="8" name="Straight Arrow Connector 7">
            <a:extLst>
              <a:ext uri="{FF2B5EF4-FFF2-40B4-BE49-F238E27FC236}">
                <a16:creationId xmlns:a16="http://schemas.microsoft.com/office/drawing/2014/main" id="{3934BA33-9BFE-5541-A20D-C2915112C8F5}"/>
              </a:ext>
            </a:extLst>
          </p:cNvPr>
          <p:cNvCxnSpPr>
            <a:cxnSpLocks/>
          </p:cNvCxnSpPr>
          <p:nvPr/>
        </p:nvCxnSpPr>
        <p:spPr>
          <a:xfrm flipH="1" flipV="1">
            <a:off x="4316468" y="3148769"/>
            <a:ext cx="812940" cy="1059519"/>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27E8247-78BF-F045-BF15-AA01E0B53338}"/>
              </a:ext>
            </a:extLst>
          </p:cNvPr>
          <p:cNvCxnSpPr>
            <a:cxnSpLocks/>
          </p:cNvCxnSpPr>
          <p:nvPr/>
        </p:nvCxnSpPr>
        <p:spPr>
          <a:xfrm>
            <a:off x="3912433" y="1745533"/>
            <a:ext cx="2458387" cy="3437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463773A-A396-B740-B69A-3435A73B5D9B}"/>
              </a:ext>
            </a:extLst>
          </p:cNvPr>
          <p:cNvSpPr txBox="1"/>
          <p:nvPr/>
        </p:nvSpPr>
        <p:spPr>
          <a:xfrm>
            <a:off x="839586" y="1260434"/>
            <a:ext cx="6387124" cy="369332"/>
          </a:xfrm>
          <a:prstGeom prst="rect">
            <a:avLst/>
          </a:prstGeom>
          <a:noFill/>
        </p:spPr>
        <p:txBody>
          <a:bodyPr wrap="square" rtlCol="0">
            <a:spAutoFit/>
          </a:bodyPr>
          <a:lstStyle/>
          <a:p>
            <a:r>
              <a:rPr lang="en-US" dirty="0" err="1"/>
              <a:t>RegisterMessageHandler</a:t>
            </a:r>
            <a:r>
              <a:rPr lang="en-US" dirty="0"/>
              <a:t>(</a:t>
            </a:r>
            <a:r>
              <a:rPr lang="en-US" dirty="0" err="1"/>
              <a:t>typeof</a:t>
            </a:r>
            <a:r>
              <a:rPr lang="en-US" dirty="0"/>
              <a:t>(</a:t>
            </a:r>
            <a:r>
              <a:rPr lang="en-US" dirty="0" err="1"/>
              <a:t>myMessage</a:t>
            </a:r>
            <a:r>
              <a:rPr lang="en-US" dirty="0"/>
              <a:t>, </a:t>
            </a:r>
            <a:r>
              <a:rPr lang="en-US" dirty="0" err="1"/>
              <a:t>typeof</a:t>
            </a:r>
            <a:r>
              <a:rPr lang="en-US" dirty="0"/>
              <a:t>(</a:t>
            </a:r>
            <a:r>
              <a:rPr lang="en-US" dirty="0" err="1"/>
              <a:t>MyHandler</a:t>
            </a:r>
            <a:r>
              <a:rPr lang="en-US" dirty="0"/>
              <a:t>))</a:t>
            </a:r>
          </a:p>
        </p:txBody>
      </p:sp>
      <p:sp>
        <p:nvSpPr>
          <p:cNvPr id="11" name="TextBox 10">
            <a:extLst>
              <a:ext uri="{FF2B5EF4-FFF2-40B4-BE49-F238E27FC236}">
                <a16:creationId xmlns:a16="http://schemas.microsoft.com/office/drawing/2014/main" id="{8026A53E-3380-2041-96DF-60C1D3DFEE64}"/>
              </a:ext>
            </a:extLst>
          </p:cNvPr>
          <p:cNvSpPr txBox="1"/>
          <p:nvPr/>
        </p:nvSpPr>
        <p:spPr>
          <a:xfrm>
            <a:off x="5129408" y="2964103"/>
            <a:ext cx="3557392" cy="369332"/>
          </a:xfrm>
          <a:prstGeom prst="rect">
            <a:avLst/>
          </a:prstGeom>
          <a:noFill/>
        </p:spPr>
        <p:txBody>
          <a:bodyPr wrap="square" rtlCol="0">
            <a:spAutoFit/>
          </a:bodyPr>
          <a:lstStyle/>
          <a:p>
            <a:r>
              <a:rPr lang="en-US" dirty="0"/>
              <a:t>Get </a:t>
            </a:r>
            <a:r>
              <a:rPr lang="en-US" dirty="0" err="1"/>
              <a:t>MessageHandler</a:t>
            </a:r>
            <a:r>
              <a:rPr lang="en-US" dirty="0"/>
              <a:t>(</a:t>
            </a:r>
            <a:r>
              <a:rPr lang="en-US" dirty="0" err="1"/>
              <a:t>typeof</a:t>
            </a:r>
            <a:r>
              <a:rPr lang="en-US" dirty="0"/>
              <a:t>(msg)</a:t>
            </a:r>
          </a:p>
        </p:txBody>
      </p:sp>
      <p:sp>
        <p:nvSpPr>
          <p:cNvPr id="12" name="TextBox 11">
            <a:extLst>
              <a:ext uri="{FF2B5EF4-FFF2-40B4-BE49-F238E27FC236}">
                <a16:creationId xmlns:a16="http://schemas.microsoft.com/office/drawing/2014/main" id="{99E38F1C-AEBB-1941-BFAD-56136490BA3D}"/>
              </a:ext>
            </a:extLst>
          </p:cNvPr>
          <p:cNvSpPr txBox="1"/>
          <p:nvPr/>
        </p:nvSpPr>
        <p:spPr>
          <a:xfrm>
            <a:off x="5129408" y="4061016"/>
            <a:ext cx="3557392" cy="2308324"/>
          </a:xfrm>
          <a:prstGeom prst="rect">
            <a:avLst/>
          </a:prstGeom>
          <a:noFill/>
          <a:ln>
            <a:solidFill>
              <a:schemeClr val="accent1"/>
            </a:solidFill>
          </a:ln>
        </p:spPr>
        <p:txBody>
          <a:bodyPr wrap="square" rtlCol="0">
            <a:spAutoFit/>
          </a:bodyPr>
          <a:lstStyle/>
          <a:p>
            <a:r>
              <a:rPr lang="en-US" dirty="0"/>
              <a:t>Def Class </a:t>
            </a:r>
            <a:r>
              <a:rPr lang="en-US" dirty="0" err="1"/>
              <a:t>MessageHandler</a:t>
            </a:r>
            <a:endParaRPr lang="en-US" dirty="0"/>
          </a:p>
          <a:p>
            <a:endParaRPr lang="en-US" dirty="0"/>
          </a:p>
          <a:p>
            <a:r>
              <a:rPr lang="en-US" dirty="0"/>
              <a:t>    Def Handle(Request)</a:t>
            </a:r>
          </a:p>
          <a:p>
            <a:r>
              <a:rPr lang="en-US" dirty="0"/>
              <a:t>        ….</a:t>
            </a:r>
          </a:p>
          <a:p>
            <a:r>
              <a:rPr lang="en-US" dirty="0"/>
              <a:t>  </a:t>
            </a:r>
          </a:p>
          <a:p>
            <a:r>
              <a:rPr lang="en-US" dirty="0"/>
              <a:t>     End Def</a:t>
            </a:r>
          </a:p>
          <a:p>
            <a:endParaRPr lang="en-US" dirty="0"/>
          </a:p>
          <a:p>
            <a:r>
              <a:rPr lang="en-US" dirty="0"/>
              <a:t>End Def</a:t>
            </a:r>
          </a:p>
        </p:txBody>
      </p:sp>
      <p:cxnSp>
        <p:nvCxnSpPr>
          <p:cNvPr id="13" name="Straight Arrow Connector 12">
            <a:extLst>
              <a:ext uri="{FF2B5EF4-FFF2-40B4-BE49-F238E27FC236}">
                <a16:creationId xmlns:a16="http://schemas.microsoft.com/office/drawing/2014/main" id="{B95A7933-BCCB-C040-A1AF-B85F36C7EADC}"/>
              </a:ext>
            </a:extLst>
          </p:cNvPr>
          <p:cNvCxnSpPr>
            <a:cxnSpLocks/>
            <a:endCxn id="11" idx="1"/>
          </p:cNvCxnSpPr>
          <p:nvPr/>
        </p:nvCxnSpPr>
        <p:spPr>
          <a:xfrm>
            <a:off x="4463444" y="2964103"/>
            <a:ext cx="665964" cy="184666"/>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8A1CED3-1714-7E45-9729-1596BDBA2BF4}"/>
              </a:ext>
            </a:extLst>
          </p:cNvPr>
          <p:cNvCxnSpPr>
            <a:cxnSpLocks/>
          </p:cNvCxnSpPr>
          <p:nvPr/>
        </p:nvCxnSpPr>
        <p:spPr>
          <a:xfrm flipV="1">
            <a:off x="5781368" y="2434343"/>
            <a:ext cx="744350" cy="49653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F1397C5-FF90-9740-9CE1-5D5030D5B438}"/>
              </a:ext>
            </a:extLst>
          </p:cNvPr>
          <p:cNvSpPr txBox="1"/>
          <p:nvPr/>
        </p:nvSpPr>
        <p:spPr>
          <a:xfrm>
            <a:off x="759076" y="4179395"/>
            <a:ext cx="3052561" cy="1200329"/>
          </a:xfrm>
          <a:prstGeom prst="rect">
            <a:avLst/>
          </a:prstGeom>
          <a:noFill/>
          <a:ln w="47625">
            <a:solidFill>
              <a:schemeClr val="accent1"/>
            </a:solidFill>
          </a:ln>
        </p:spPr>
        <p:txBody>
          <a:bodyPr wrap="square" rtlCol="0">
            <a:spAutoFit/>
          </a:bodyPr>
          <a:lstStyle/>
          <a:p>
            <a:r>
              <a:rPr lang="en-US" dirty="0"/>
              <a:t>The handler is the code developers have to write, the rest is usually framework code.</a:t>
            </a:r>
          </a:p>
        </p:txBody>
      </p:sp>
    </p:spTree>
    <p:extLst>
      <p:ext uri="{BB962C8B-B14F-4D97-AF65-F5344CB8AC3E}">
        <p14:creationId xmlns:p14="http://schemas.microsoft.com/office/powerpoint/2010/main" val="12006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1.Microservices</a:t>
            </a:r>
          </a:p>
        </p:txBody>
      </p:sp>
      <p:sp>
        <p:nvSpPr>
          <p:cNvPr id="5" name="Text Placeholder 4"/>
          <p:cNvSpPr>
            <a:spLocks noGrp="1"/>
          </p:cNvSpPr>
          <p:nvPr>
            <p:ph type="body" idx="1"/>
          </p:nvPr>
        </p:nvSpPr>
        <p:spPr/>
        <p:txBody>
          <a:bodyPr/>
          <a:lstStyle/>
          <a:p>
            <a:r>
              <a:rPr lang="en-US" dirty="0"/>
              <a:t>What is driving messaging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
        <p:nvSpPr>
          <p:cNvPr id="6" name="Rectangle 5">
            <a:extLst>
              <a:ext uri="{FF2B5EF4-FFF2-40B4-BE49-F238E27FC236}">
                <a16:creationId xmlns:a16="http://schemas.microsoft.com/office/drawing/2014/main" id="{BD1EEB74-D740-5D44-947F-21C0925614B9}"/>
              </a:ext>
            </a:extLst>
          </p:cNvPr>
          <p:cNvSpPr/>
          <p:nvPr/>
        </p:nvSpPr>
        <p:spPr>
          <a:xfrm>
            <a:off x="4453217" y="3244334"/>
            <a:ext cx="343364"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90</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769616" y="2815554"/>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719440" y="3034434"/>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322845" y="2947902"/>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362452" y="2947902"/>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182852" y="2949326"/>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00680" y="1371435"/>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494545" y="1388269"/>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575050" y="4355265"/>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303711" y="4355265"/>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362452" y="4366494"/>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182852" y="4355264"/>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363878" y="1622008"/>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362452" y="1706674"/>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645059" y="2105526"/>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710480" y="2125826"/>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294765" y="2194384"/>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360186" y="2177550"/>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288916" y="2340310"/>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362452" y="2336537"/>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252154" y="3435592"/>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91</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Queue</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Queue</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03F42-B8AE-0548-84BF-0A947C5F754E}"/>
              </a:ext>
            </a:extLst>
          </p:cNvPr>
          <p:cNvSpPr>
            <a:spLocks noGrp="1"/>
          </p:cNvSpPr>
          <p:nvPr>
            <p:ph type="sldNum" sz="quarter" idx="12"/>
          </p:nvPr>
        </p:nvSpPr>
        <p:spPr/>
        <p:txBody>
          <a:bodyPr/>
          <a:lstStyle/>
          <a:p>
            <a:fld id="{867D4A06-35AE-BD4A-84A9-613A26F3D41D}" type="slidenum">
              <a:rPr lang="en-US" smtClean="0"/>
              <a:pPr/>
              <a:t>92</a:t>
            </a:fld>
            <a:endParaRPr lang="en-US"/>
          </a:p>
        </p:txBody>
      </p:sp>
      <p:sp>
        <p:nvSpPr>
          <p:cNvPr id="3" name="Title 1">
            <a:extLst>
              <a:ext uri="{FF2B5EF4-FFF2-40B4-BE49-F238E27FC236}">
                <a16:creationId xmlns:a16="http://schemas.microsoft.com/office/drawing/2014/main" id="{E085BBAB-112E-D745-BBB1-A15CA34294A6}"/>
              </a:ext>
            </a:extLst>
          </p:cNvPr>
          <p:cNvSpPr txBox="1">
            <a:spLocks/>
          </p:cNvSpPr>
          <p:nvPr/>
        </p:nvSpPr>
        <p:spPr>
          <a:xfrm>
            <a:off x="457200" y="207898"/>
            <a:ext cx="8229600" cy="50513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Message Pump – Supervisor &amp; Worker</a:t>
            </a:r>
          </a:p>
        </p:txBody>
      </p:sp>
      <p:cxnSp>
        <p:nvCxnSpPr>
          <p:cNvPr id="5" name="Straight Arrow Connector 4">
            <a:extLst>
              <a:ext uri="{FF2B5EF4-FFF2-40B4-BE49-F238E27FC236}">
                <a16:creationId xmlns:a16="http://schemas.microsoft.com/office/drawing/2014/main" id="{9BD083D9-47C0-4744-BC0B-A2A7821AE56C}"/>
              </a:ext>
            </a:extLst>
          </p:cNvPr>
          <p:cNvCxnSpPr/>
          <p:nvPr/>
        </p:nvCxnSpPr>
        <p:spPr>
          <a:xfrm>
            <a:off x="4143131" y="1826065"/>
            <a:ext cx="0" cy="1173892"/>
          </a:xfrm>
          <a:prstGeom prst="straightConnector1">
            <a:avLst/>
          </a:prstGeom>
          <a:ln w="123825">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6" name="Curved Right Arrow 5">
            <a:extLst>
              <a:ext uri="{FF2B5EF4-FFF2-40B4-BE49-F238E27FC236}">
                <a16:creationId xmlns:a16="http://schemas.microsoft.com/office/drawing/2014/main" id="{B37EEA06-00DC-5B44-8301-66DFF9137EC6}"/>
              </a:ext>
            </a:extLst>
          </p:cNvPr>
          <p:cNvSpPr/>
          <p:nvPr/>
        </p:nvSpPr>
        <p:spPr>
          <a:xfrm>
            <a:off x="2557348" y="3920535"/>
            <a:ext cx="568410" cy="1186248"/>
          </a:xfrm>
          <a:prstGeom prst="curvedRightArrow">
            <a:avLst/>
          </a:prstGeom>
          <a:gradFill>
            <a:gsLst>
              <a:gs pos="0">
                <a:schemeClr val="accent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a:extLst>
              <a:ext uri="{FF2B5EF4-FFF2-40B4-BE49-F238E27FC236}">
                <a16:creationId xmlns:a16="http://schemas.microsoft.com/office/drawing/2014/main" id="{F39F2B5D-96F0-264F-9DB7-695592ADE8D3}"/>
              </a:ext>
            </a:extLst>
          </p:cNvPr>
          <p:cNvSpPr/>
          <p:nvPr/>
        </p:nvSpPr>
        <p:spPr>
          <a:xfrm>
            <a:off x="3574721" y="3920535"/>
            <a:ext cx="568410" cy="1186248"/>
          </a:xfrm>
          <a:prstGeom prst="curvedRightArrow">
            <a:avLst/>
          </a:prstGeom>
          <a:gradFill>
            <a:gsLst>
              <a:gs pos="0">
                <a:schemeClr val="accent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a:extLst>
              <a:ext uri="{FF2B5EF4-FFF2-40B4-BE49-F238E27FC236}">
                <a16:creationId xmlns:a16="http://schemas.microsoft.com/office/drawing/2014/main" id="{89D3C0DC-F2E9-E248-B583-EDFD71D04D55}"/>
              </a:ext>
            </a:extLst>
          </p:cNvPr>
          <p:cNvSpPr/>
          <p:nvPr/>
        </p:nvSpPr>
        <p:spPr>
          <a:xfrm>
            <a:off x="4592094" y="3920535"/>
            <a:ext cx="568410" cy="1186248"/>
          </a:xfrm>
          <a:prstGeom prst="curvedRightArrow">
            <a:avLst/>
          </a:prstGeom>
          <a:gradFill>
            <a:gsLst>
              <a:gs pos="0">
                <a:schemeClr val="accent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urved Right Arrow 8">
            <a:extLst>
              <a:ext uri="{FF2B5EF4-FFF2-40B4-BE49-F238E27FC236}">
                <a16:creationId xmlns:a16="http://schemas.microsoft.com/office/drawing/2014/main" id="{1E7FED22-F194-7746-BB1B-B372046281EF}"/>
              </a:ext>
            </a:extLst>
          </p:cNvPr>
          <p:cNvSpPr/>
          <p:nvPr/>
        </p:nvSpPr>
        <p:spPr>
          <a:xfrm>
            <a:off x="5724799" y="3920535"/>
            <a:ext cx="568410" cy="1186248"/>
          </a:xfrm>
          <a:prstGeom prst="curvedRightArrow">
            <a:avLst/>
          </a:prstGeom>
          <a:gradFill>
            <a:gsLst>
              <a:gs pos="0">
                <a:schemeClr val="accent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F96E0E73-9144-F24C-A23A-EE5D480D19E2}"/>
              </a:ext>
            </a:extLst>
          </p:cNvPr>
          <p:cNvSpPr txBox="1"/>
          <p:nvPr/>
        </p:nvSpPr>
        <p:spPr>
          <a:xfrm>
            <a:off x="1387587" y="2228345"/>
            <a:ext cx="1952356" cy="369332"/>
          </a:xfrm>
          <a:prstGeom prst="rect">
            <a:avLst/>
          </a:prstGeom>
          <a:noFill/>
          <a:ln>
            <a:solidFill>
              <a:schemeClr val="accent1">
                <a:shade val="95000"/>
                <a:satMod val="105000"/>
              </a:schemeClr>
            </a:solidFill>
          </a:ln>
        </p:spPr>
        <p:txBody>
          <a:bodyPr wrap="square" rtlCol="0">
            <a:spAutoFit/>
          </a:bodyPr>
          <a:lstStyle/>
          <a:p>
            <a:r>
              <a:rPr lang="en-US" dirty="0"/>
              <a:t>Supervisor Thread</a:t>
            </a:r>
          </a:p>
        </p:txBody>
      </p:sp>
      <p:sp>
        <p:nvSpPr>
          <p:cNvPr id="11" name="TextBox 10">
            <a:extLst>
              <a:ext uri="{FF2B5EF4-FFF2-40B4-BE49-F238E27FC236}">
                <a16:creationId xmlns:a16="http://schemas.microsoft.com/office/drawing/2014/main" id="{A88B4DE1-A457-2947-8124-3F45C10D7C26}"/>
              </a:ext>
            </a:extLst>
          </p:cNvPr>
          <p:cNvSpPr txBox="1"/>
          <p:nvPr/>
        </p:nvSpPr>
        <p:spPr>
          <a:xfrm>
            <a:off x="156029" y="4328993"/>
            <a:ext cx="1952356" cy="369332"/>
          </a:xfrm>
          <a:prstGeom prst="rect">
            <a:avLst/>
          </a:prstGeom>
          <a:noFill/>
          <a:ln>
            <a:solidFill>
              <a:schemeClr val="accent1">
                <a:shade val="95000"/>
                <a:satMod val="105000"/>
              </a:schemeClr>
            </a:solidFill>
          </a:ln>
        </p:spPr>
        <p:txBody>
          <a:bodyPr wrap="square" rtlCol="0">
            <a:spAutoFit/>
          </a:bodyPr>
          <a:lstStyle/>
          <a:p>
            <a:r>
              <a:rPr lang="en-US" dirty="0"/>
              <a:t>Worker Threads</a:t>
            </a:r>
          </a:p>
        </p:txBody>
      </p:sp>
      <p:sp>
        <p:nvSpPr>
          <p:cNvPr id="12" name="TextBox 11">
            <a:extLst>
              <a:ext uri="{FF2B5EF4-FFF2-40B4-BE49-F238E27FC236}">
                <a16:creationId xmlns:a16="http://schemas.microsoft.com/office/drawing/2014/main" id="{1CEA057A-CAB8-CE4C-A981-A271746AAA4C}"/>
              </a:ext>
            </a:extLst>
          </p:cNvPr>
          <p:cNvSpPr txBox="1"/>
          <p:nvPr/>
        </p:nvSpPr>
        <p:spPr>
          <a:xfrm>
            <a:off x="6787477" y="4074994"/>
            <a:ext cx="2033138" cy="1200329"/>
          </a:xfrm>
          <a:prstGeom prst="rect">
            <a:avLst/>
          </a:prstGeom>
          <a:noFill/>
        </p:spPr>
        <p:txBody>
          <a:bodyPr wrap="square" rtlCol="0">
            <a:spAutoFit/>
          </a:bodyPr>
          <a:lstStyle/>
          <a:p>
            <a:pPr algn="ctr"/>
            <a:r>
              <a:rPr lang="en-US" dirty="0"/>
              <a:t>A worker thread can be single-threaded which allows ordering.</a:t>
            </a:r>
          </a:p>
        </p:txBody>
      </p:sp>
      <p:sp>
        <p:nvSpPr>
          <p:cNvPr id="13" name="Can 12">
            <a:extLst>
              <a:ext uri="{FF2B5EF4-FFF2-40B4-BE49-F238E27FC236}">
                <a16:creationId xmlns:a16="http://schemas.microsoft.com/office/drawing/2014/main" id="{E8CCD892-EAAE-1F47-BBB2-24DD6532CD7B}"/>
              </a:ext>
            </a:extLst>
          </p:cNvPr>
          <p:cNvSpPr/>
          <p:nvPr/>
        </p:nvSpPr>
        <p:spPr>
          <a:xfrm>
            <a:off x="5326621" y="2000336"/>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E27DFDD6-0B03-BB4F-9A8E-661589D7958F}"/>
              </a:ext>
            </a:extLst>
          </p:cNvPr>
          <p:cNvSpPr txBox="1"/>
          <p:nvPr/>
        </p:nvSpPr>
        <p:spPr>
          <a:xfrm>
            <a:off x="6181594" y="1915069"/>
            <a:ext cx="2393687" cy="923330"/>
          </a:xfrm>
          <a:prstGeom prst="rect">
            <a:avLst/>
          </a:prstGeom>
          <a:noFill/>
        </p:spPr>
        <p:txBody>
          <a:bodyPr wrap="square" rtlCol="0">
            <a:spAutoFit/>
          </a:bodyPr>
          <a:lstStyle/>
          <a:p>
            <a:pPr algn="ctr"/>
            <a:r>
              <a:rPr lang="en-US" dirty="0"/>
              <a:t>A buffer might be per worker, simplest as no concurrency</a:t>
            </a:r>
          </a:p>
        </p:txBody>
      </p:sp>
      <p:cxnSp>
        <p:nvCxnSpPr>
          <p:cNvPr id="16" name="Straight Arrow Connector 15">
            <a:extLst>
              <a:ext uri="{FF2B5EF4-FFF2-40B4-BE49-F238E27FC236}">
                <a16:creationId xmlns:a16="http://schemas.microsoft.com/office/drawing/2014/main" id="{2B9FCD83-8BAC-4942-92A5-2AC79ABB5631}"/>
              </a:ext>
            </a:extLst>
          </p:cNvPr>
          <p:cNvCxnSpPr>
            <a:cxnSpLocks/>
          </p:cNvCxnSpPr>
          <p:nvPr/>
        </p:nvCxnSpPr>
        <p:spPr>
          <a:xfrm flipH="1" flipV="1">
            <a:off x="5455757" y="2873731"/>
            <a:ext cx="387483" cy="105951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A2208B2-7191-F049-9794-422422FFBD79}"/>
              </a:ext>
            </a:extLst>
          </p:cNvPr>
          <p:cNvSpPr txBox="1"/>
          <p:nvPr/>
        </p:nvSpPr>
        <p:spPr>
          <a:xfrm>
            <a:off x="5724799" y="1794055"/>
            <a:ext cx="3097965" cy="1477328"/>
          </a:xfrm>
          <a:prstGeom prst="rect">
            <a:avLst/>
          </a:prstGeom>
          <a:noFill/>
        </p:spPr>
        <p:txBody>
          <a:bodyPr wrap="square" rtlCol="0">
            <a:spAutoFit/>
          </a:bodyPr>
          <a:lstStyle/>
          <a:p>
            <a:pPr algn="ctr"/>
            <a:r>
              <a:rPr lang="en-US" dirty="0"/>
              <a:t>A buffer might be shared by many threads which is efficient in high-latency i.e. cloud but requires a semaphore on the buffer for ‘filling’ </a:t>
            </a:r>
          </a:p>
        </p:txBody>
      </p:sp>
      <p:cxnSp>
        <p:nvCxnSpPr>
          <p:cNvPr id="19" name="Straight Arrow Connector 18">
            <a:extLst>
              <a:ext uri="{FF2B5EF4-FFF2-40B4-BE49-F238E27FC236}">
                <a16:creationId xmlns:a16="http://schemas.microsoft.com/office/drawing/2014/main" id="{D1EDB79F-68FA-704C-A78C-420CB90CB81E}"/>
              </a:ext>
            </a:extLst>
          </p:cNvPr>
          <p:cNvCxnSpPr>
            <a:cxnSpLocks/>
          </p:cNvCxnSpPr>
          <p:nvPr/>
        </p:nvCxnSpPr>
        <p:spPr>
          <a:xfrm flipH="1" flipV="1">
            <a:off x="5608157" y="3026131"/>
            <a:ext cx="387483" cy="105951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D5EDBBC-8276-3C48-8DD3-506715C6DDC4}"/>
              </a:ext>
            </a:extLst>
          </p:cNvPr>
          <p:cNvCxnSpPr>
            <a:cxnSpLocks/>
          </p:cNvCxnSpPr>
          <p:nvPr/>
        </p:nvCxnSpPr>
        <p:spPr>
          <a:xfrm flipV="1">
            <a:off x="5102830" y="2838399"/>
            <a:ext cx="174316" cy="1178112"/>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6210E4A-FD5D-AF46-AA72-F0FE9A46D023}"/>
              </a:ext>
            </a:extLst>
          </p:cNvPr>
          <p:cNvCxnSpPr>
            <a:cxnSpLocks/>
          </p:cNvCxnSpPr>
          <p:nvPr/>
        </p:nvCxnSpPr>
        <p:spPr>
          <a:xfrm flipV="1">
            <a:off x="4108476" y="2825685"/>
            <a:ext cx="1019019" cy="1051601"/>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7CB7E32-14E2-2742-80BF-6790D9C7F85D}"/>
              </a:ext>
            </a:extLst>
          </p:cNvPr>
          <p:cNvCxnSpPr>
            <a:cxnSpLocks/>
          </p:cNvCxnSpPr>
          <p:nvPr/>
        </p:nvCxnSpPr>
        <p:spPr>
          <a:xfrm flipV="1">
            <a:off x="2924988" y="2729347"/>
            <a:ext cx="2278707" cy="1137978"/>
          </a:xfrm>
          <a:prstGeom prst="straightConnector1">
            <a:avLst/>
          </a:prstGeom>
          <a:ln w="7620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55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93</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95</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31776944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2.4 Pipelines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41146763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1504285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99</a:t>
            </a:fld>
            <a:endParaRPr lang="en-US"/>
          </a:p>
        </p:txBody>
      </p:sp>
    </p:spTree>
    <p:extLst>
      <p:ext uri="{BB962C8B-B14F-4D97-AF65-F5344CB8AC3E}">
        <p14:creationId xmlns:p14="http://schemas.microsoft.com/office/powerpoint/2010/main" val="229232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9059</TotalTime>
  <Words>16890</Words>
  <Application>Microsoft Macintosh PowerPoint</Application>
  <PresentationFormat>On-screen Show (4:3)</PresentationFormat>
  <Paragraphs>1230</Paragraphs>
  <Slides>111</Slides>
  <Notes>76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Ubuntu</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1.Microservices</vt:lpstr>
      <vt:lpstr>It’s all about velocity!!!</vt:lpstr>
      <vt:lpstr>Monoliths Do Not Scale To Many Teams!</vt:lpstr>
      <vt:lpstr>Microservices enable agility</vt:lpstr>
      <vt:lpstr>Product Mode </vt:lpstr>
      <vt:lpstr>A Brief History of Microservices</vt:lpstr>
      <vt:lpstr>Microservices are partitions of software</vt:lpstr>
      <vt:lpstr>The Entity Service Sniff Test</vt:lpstr>
      <vt:lpstr>What is a microservice?</vt:lpstr>
      <vt:lpstr>2.Integration styles</vt:lpstr>
      <vt:lpstr>Distributed Systems</vt:lpstr>
      <vt:lpstr>Integration vs. Distribution</vt:lpstr>
      <vt:lpstr>PowerPoint Presentation</vt:lpstr>
      <vt:lpstr>File Transfer</vt:lpstr>
      <vt:lpstr>Shared Database</vt:lpstr>
      <vt:lpstr>Remote Procedure Call</vt:lpstr>
      <vt:lpstr>Messaging</vt:lpstr>
      <vt:lpstr>Decoupled invocation</vt:lpstr>
      <vt:lpstr>Decoupled Invocation </vt:lpstr>
      <vt:lpstr>PowerPoint Presentation</vt:lpstr>
      <vt:lpstr>PowerPoint Presentation</vt:lpstr>
      <vt:lpstr>PowerPoint Presentation</vt:lpstr>
      <vt:lpstr>PowerPoint Presentation</vt:lpstr>
      <vt:lpstr>PowerPoint Presentation</vt:lpstr>
      <vt:lpstr>PowerPoint Presentation</vt:lpstr>
      <vt:lpstr>Decoupled Invocation Pattern</vt:lpstr>
      <vt:lpstr>Work Queue Pattern</vt:lpstr>
      <vt:lpstr>3.Request driven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4.Event driven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RPC: How to Make a Good Cup of Tea</vt:lpstr>
      <vt:lpstr>PowerPoint Presentation</vt:lpstr>
      <vt:lpstr>PowerPoint Presentation</vt:lpstr>
      <vt:lpstr>PowerPoint Presentation</vt:lpstr>
      <vt:lpstr>5.Messaging patterns</vt:lpstr>
      <vt:lpstr>5.1 types of messages </vt:lpstr>
      <vt:lpstr>Message Construction</vt:lpstr>
      <vt:lpstr>Command Message</vt:lpstr>
      <vt:lpstr>Document Message</vt:lpstr>
      <vt:lpstr>Event Message</vt:lpstr>
      <vt:lpstr>PowerPoint Presentation</vt:lpstr>
      <vt:lpstr>PowerPoint Presentation</vt:lpstr>
      <vt:lpstr>PowerPoint Presentation</vt:lpstr>
      <vt:lpstr>PowerPoint Presentation</vt:lpstr>
      <vt:lpstr>PowerPoint Presentation</vt:lpstr>
      <vt:lpstr>Request-Reply</vt:lpstr>
      <vt:lpstr>PowerPoint Presentation</vt:lpstr>
      <vt:lpstr>Message Sequence</vt:lpstr>
      <vt:lpstr>Useful Properties</vt:lpstr>
      <vt:lpstr>2.2 channels</vt:lpstr>
      <vt:lpstr>Channels</vt:lpstr>
      <vt:lpstr>Point-to-Point Channel</vt:lpstr>
      <vt:lpstr>2.1.1 RMQ Abstractions</vt:lpstr>
      <vt:lpstr>RMQ COMPONENTS</vt:lpstr>
      <vt:lpstr>Datatype Channel</vt:lpstr>
      <vt:lpstr>Publish-Subscribe Channel</vt:lpstr>
      <vt:lpstr>Dead Letter Channel</vt:lpstr>
      <vt:lpstr>Invalid Message Channel</vt:lpstr>
      <vt:lpstr>2.3 endpoints</vt:lpstr>
      <vt:lpstr>Message Endpoint</vt:lpstr>
      <vt:lpstr>Messaging Gateway</vt:lpstr>
      <vt:lpstr>2.3.1 The Message PuMP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Polling Consumer</vt:lpstr>
      <vt:lpstr>Event Driven Consumer</vt:lpstr>
      <vt:lpstr>Service Activator</vt:lpstr>
      <vt:lpstr>Competing Consumers</vt:lpstr>
      <vt:lpstr>2.4 Pipelines</vt:lpstr>
      <vt:lpstr>Pipes and Filters</vt:lpstr>
      <vt:lpstr>Recipient List</vt:lpstr>
      <vt:lpstr>Content Based Router</vt:lpstr>
      <vt:lpstr>Dynamic Router</vt:lpstr>
      <vt:lpstr>Splitter</vt:lpstr>
      <vt:lpstr>Aggregator</vt:lpstr>
      <vt:lpstr>Resequencer</vt:lpstr>
      <vt:lpstr>2.5 Transformation</vt:lpstr>
      <vt:lpstr>Message Translator</vt:lpstr>
      <vt:lpstr>Content Enricher</vt:lpstr>
      <vt:lpstr>2.6 Management</vt:lpstr>
      <vt:lpstr>Control Bus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368</cp:revision>
  <dcterms:created xsi:type="dcterms:W3CDTF">2012-05-22T19:34:54Z</dcterms:created>
  <dcterms:modified xsi:type="dcterms:W3CDTF">2019-11-15T21:12:50Z</dcterms:modified>
</cp:coreProperties>
</file>