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55"/>
  </p:notesMasterIdLst>
  <p:sldIdLst>
    <p:sldId id="256" r:id="rId2"/>
    <p:sldId id="277" r:id="rId3"/>
    <p:sldId id="338" r:id="rId4"/>
    <p:sldId id="279" r:id="rId5"/>
    <p:sldId id="400" r:id="rId6"/>
    <p:sldId id="429" r:id="rId7"/>
    <p:sldId id="431" r:id="rId8"/>
    <p:sldId id="432" r:id="rId9"/>
    <p:sldId id="434" r:id="rId10"/>
    <p:sldId id="435" r:id="rId11"/>
    <p:sldId id="433" r:id="rId12"/>
    <p:sldId id="436" r:id="rId13"/>
    <p:sldId id="430" r:id="rId14"/>
    <p:sldId id="351" r:id="rId15"/>
    <p:sldId id="437" r:id="rId16"/>
    <p:sldId id="352" r:id="rId17"/>
    <p:sldId id="438" r:id="rId18"/>
    <p:sldId id="358" r:id="rId19"/>
    <p:sldId id="402" r:id="rId20"/>
    <p:sldId id="378" r:id="rId21"/>
    <p:sldId id="403" r:id="rId22"/>
    <p:sldId id="404" r:id="rId23"/>
    <p:sldId id="405" r:id="rId24"/>
    <p:sldId id="382" r:id="rId25"/>
    <p:sldId id="388" r:id="rId26"/>
    <p:sldId id="389" r:id="rId27"/>
    <p:sldId id="393" r:id="rId28"/>
    <p:sldId id="411" r:id="rId29"/>
    <p:sldId id="360" r:id="rId30"/>
    <p:sldId id="361" r:id="rId31"/>
    <p:sldId id="374" r:id="rId32"/>
    <p:sldId id="376" r:id="rId33"/>
    <p:sldId id="377" r:id="rId34"/>
    <p:sldId id="401" r:id="rId35"/>
    <p:sldId id="390" r:id="rId36"/>
    <p:sldId id="356" r:id="rId37"/>
    <p:sldId id="391" r:id="rId38"/>
    <p:sldId id="291" r:id="rId39"/>
    <p:sldId id="292" r:id="rId40"/>
    <p:sldId id="293" r:id="rId41"/>
    <p:sldId id="392" r:id="rId42"/>
    <p:sldId id="439" r:id="rId43"/>
    <p:sldId id="472" r:id="rId44"/>
    <p:sldId id="396" r:id="rId45"/>
    <p:sldId id="397" r:id="rId46"/>
    <p:sldId id="398" r:id="rId47"/>
    <p:sldId id="296" r:id="rId48"/>
    <p:sldId id="426" r:id="rId49"/>
    <p:sldId id="425" r:id="rId50"/>
    <p:sldId id="428" r:id="rId51"/>
    <p:sldId id="473" r:id="rId52"/>
    <p:sldId id="409" r:id="rId53"/>
    <p:sldId id="32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02C1BBF-EA27-456D-AF8E-A8516FB364A5}">
          <p14:sldIdLst>
            <p14:sldId id="256"/>
          </p14:sldIdLst>
        </p14:section>
        <p14:section name="Introduction" id="{28DA517C-A427-4EF9-AA71-98AD01B8DAF0}">
          <p14:sldIdLst>
            <p14:sldId id="277"/>
            <p14:sldId id="338"/>
            <p14:sldId id="279"/>
            <p14:sldId id="400"/>
            <p14:sldId id="429"/>
            <p14:sldId id="431"/>
            <p14:sldId id="432"/>
            <p14:sldId id="434"/>
            <p14:sldId id="435"/>
            <p14:sldId id="433"/>
            <p14:sldId id="436"/>
            <p14:sldId id="430"/>
            <p14:sldId id="351"/>
            <p14:sldId id="437"/>
            <p14:sldId id="352"/>
            <p14:sldId id="438"/>
            <p14:sldId id="358"/>
            <p14:sldId id="402"/>
            <p14:sldId id="378"/>
            <p14:sldId id="403"/>
            <p14:sldId id="404"/>
            <p14:sldId id="405"/>
            <p14:sldId id="382"/>
            <p14:sldId id="388"/>
            <p14:sldId id="389"/>
            <p14:sldId id="393"/>
            <p14:sldId id="411"/>
            <p14:sldId id="360"/>
            <p14:sldId id="361"/>
            <p14:sldId id="374"/>
            <p14:sldId id="376"/>
            <p14:sldId id="377"/>
            <p14:sldId id="401"/>
            <p14:sldId id="390"/>
            <p14:sldId id="356"/>
            <p14:sldId id="391"/>
            <p14:sldId id="291"/>
            <p14:sldId id="292"/>
            <p14:sldId id="293"/>
            <p14:sldId id="392"/>
            <p14:sldId id="439"/>
            <p14:sldId id="472"/>
            <p14:sldId id="396"/>
            <p14:sldId id="397"/>
            <p14:sldId id="398"/>
            <p14:sldId id="296"/>
            <p14:sldId id="426"/>
            <p14:sldId id="425"/>
            <p14:sldId id="428"/>
            <p14:sldId id="473"/>
            <p14:sldId id="409"/>
            <p14:sldId id="32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an Cooper" initials="IC" lastIdx="1" clrIdx="0"/>
  <p:cmAuthor id="2" name="Ian Cooper" initials="IC [2]"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293" autoAdjust="0"/>
    <p:restoredTop sz="85857" autoAdjust="0"/>
  </p:normalViewPr>
  <p:slideViewPr>
    <p:cSldViewPr snapToGrid="0">
      <p:cViewPr>
        <p:scale>
          <a:sx n="127" d="100"/>
          <a:sy n="127" d="100"/>
        </p:scale>
        <p:origin x="1376"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52381-6B8E-6E48-B216-8639616B8302}" type="datetimeFigureOut">
              <a:rPr lang="en-US" smtClean="0"/>
              <a:t>11/27/20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F15FA6-EB56-764B-9424-765F853645DC}" type="slidenum">
              <a:rPr lang="en-US" smtClean="0"/>
              <a:t>‹#›</a:t>
            </a:fld>
            <a:endParaRPr lang="en-US"/>
          </a:p>
        </p:txBody>
      </p:sp>
    </p:spTree>
    <p:extLst>
      <p:ext uri="{BB962C8B-B14F-4D97-AF65-F5344CB8AC3E}">
        <p14:creationId xmlns:p14="http://schemas.microsoft.com/office/powerpoint/2010/main" val="15103946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8" Type="http://schemas.openxmlformats.org/officeDocument/2006/relationships/hyperlink" Target="https://en.wikipedia.org/wiki/Systems_Modeling_Language" TargetMode="External"/><Relationship Id="rId13" Type="http://schemas.openxmlformats.org/officeDocument/2006/relationships/hyperlink" Target="https://en.wikipedia.org/wiki/Unified_Process" TargetMode="External"/><Relationship Id="rId3" Type="http://schemas.openxmlformats.org/officeDocument/2006/relationships/hyperlink" Target="https://en.wikipedia.org/wiki/Software_engineering" TargetMode="External"/><Relationship Id="rId7" Type="http://schemas.openxmlformats.org/officeDocument/2006/relationships/hyperlink" Target="https://en.wikipedia.org/wiki/Project_stakeholder" TargetMode="External"/><Relationship Id="rId12" Type="http://schemas.openxmlformats.org/officeDocument/2006/relationships/hyperlink" Target="https://en.wikipedia.org/wiki/ICONIX" TargetMode="External"/><Relationship Id="rId17" Type="http://schemas.openxmlformats.org/officeDocument/2006/relationships/hyperlink" Target="https://en.wikipedia.org/wiki/Agile_software_development" TargetMode="External"/><Relationship Id="rId2" Type="http://schemas.openxmlformats.org/officeDocument/2006/relationships/slide" Target="../slides/slide28.xml"/><Relationship Id="rId16" Type="http://schemas.openxmlformats.org/officeDocument/2006/relationships/hyperlink" Target="https://en.wikipedia.org/wiki/Oracle_Unified_Method" TargetMode="External"/><Relationship Id="rId1" Type="http://schemas.openxmlformats.org/officeDocument/2006/relationships/notesMaster" Target="../notesMasters/notesMaster1.xml"/><Relationship Id="rId6" Type="http://schemas.openxmlformats.org/officeDocument/2006/relationships/hyperlink" Target="https://en.wikipedia.org/wiki/Actor_(UML)" TargetMode="External"/><Relationship Id="rId11" Type="http://schemas.openxmlformats.org/officeDocument/2006/relationships/hyperlink" Target="https://en.wikipedia.org/wiki/Ivar_Jacobson" TargetMode="External"/><Relationship Id="rId5" Type="http://schemas.openxmlformats.org/officeDocument/2006/relationships/hyperlink" Target="https://en.wikipedia.org/wiki/Unified_Modeling_Language" TargetMode="External"/><Relationship Id="rId15" Type="http://schemas.openxmlformats.org/officeDocument/2006/relationships/hyperlink" Target="https://en.wikipedia.org/wiki/Rational_Unified_Process" TargetMode="External"/><Relationship Id="rId10" Type="http://schemas.openxmlformats.org/officeDocument/2006/relationships/hyperlink" Target="https://en.wikipedia.org/wiki/Requirement_analysis" TargetMode="External"/><Relationship Id="rId4" Type="http://schemas.openxmlformats.org/officeDocument/2006/relationships/hyperlink" Target="https://en.wikipedia.org/wiki/Systems_engineering" TargetMode="External"/><Relationship Id="rId9" Type="http://schemas.openxmlformats.org/officeDocument/2006/relationships/hyperlink" Target="https://en.wikipedia.org/wiki/Use-case_analysis" TargetMode="External"/><Relationship Id="rId14" Type="http://schemas.openxmlformats.org/officeDocument/2006/relationships/hyperlink" Target="https://en.wikipedia.org/wiki/IBM" TargetMode="Externa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EF15FA6-EB56-764B-9424-765F853645DC}" type="slidenum">
              <a:rPr lang="en-US" smtClean="0"/>
              <a:t>1</a:t>
            </a:fld>
            <a:endParaRPr lang="en-US"/>
          </a:p>
        </p:txBody>
      </p:sp>
    </p:spTree>
    <p:extLst>
      <p:ext uri="{BB962C8B-B14F-4D97-AF65-F5344CB8AC3E}">
        <p14:creationId xmlns:p14="http://schemas.microsoft.com/office/powerpoint/2010/main" val="3037613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sz="1200" dirty="0"/>
              <a:t> If I change the façade of A, the implementation details of C which depend on it need to change. </a:t>
            </a:r>
          </a:p>
          <a:p>
            <a:endParaRPr lang="en-US" sz="1200" dirty="0"/>
          </a:p>
          <a:p>
            <a:r>
              <a:rPr lang="en-US" sz="1200" i="1" dirty="0"/>
              <a:t>I need to build A, then build C.</a:t>
            </a:r>
          </a:p>
          <a:p>
            <a:endParaRPr lang="en-US" sz="1200" dirty="0"/>
          </a:p>
          <a:p>
            <a:r>
              <a:rPr lang="en-US" sz="1200" dirty="0"/>
              <a:t>Now if this caused the interface of C to also change, it would force the implementation details of B to change. </a:t>
            </a:r>
          </a:p>
          <a:p>
            <a:endParaRPr lang="en-US" sz="1200" dirty="0"/>
          </a:p>
          <a:p>
            <a:r>
              <a:rPr lang="en-US" sz="1200" i="1" dirty="0"/>
              <a:t>I need to build A, then build C, then build B.</a:t>
            </a:r>
          </a:p>
          <a:p>
            <a:endParaRPr lang="en-US" sz="1200" dirty="0"/>
          </a:p>
          <a:p>
            <a:r>
              <a:rPr lang="en-US" sz="1200" dirty="0"/>
              <a:t>In turn, if this caused the implementation of A to change I have a </a:t>
            </a:r>
            <a:r>
              <a:rPr lang="en-US" sz="1200" dirty="0" err="1"/>
              <a:t>cycil</a:t>
            </a:r>
            <a:r>
              <a:rPr lang="en-US" sz="1200" dirty="0"/>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15</a:t>
            </a:fld>
            <a:endParaRPr lang="en-US"/>
          </a:p>
        </p:txBody>
      </p:sp>
    </p:spTree>
    <p:extLst>
      <p:ext uri="{BB962C8B-B14F-4D97-AF65-F5344CB8AC3E}">
        <p14:creationId xmlns:p14="http://schemas.microsoft.com/office/powerpoint/2010/main" val="1715448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depend downward with a layered infrastructure</a:t>
            </a:r>
            <a:r>
              <a:rPr lang="en-US" baseline="0" dirty="0"/>
              <a:t> to prevent cycles of dependency between modules.</a:t>
            </a:r>
          </a:p>
          <a:p>
            <a:endParaRPr lang="en-US" baseline="0" dirty="0"/>
          </a:p>
          <a:p>
            <a:r>
              <a:rPr lang="en-US" baseline="0" dirty="0"/>
              <a:t>When thinking of a system in terms of layers, you imagine the principal subsystems in the software arranged in some form of layer cake, where each layer rests on a lower layer. In this scheme the higher layer uses various services defined by the lower layer, but the lower layer is unaware of the higher layer. Furthermore, each layer usually hides its lower layers from the layers above, so layer 4 uses the services of layer 3, which uses the services of layer 2, but layer 4 is unaware of layer 2.  Fowler, Martin. Patterns of Enterprise Application Architecture (Addison-Wesley Signature Series (Fowler)) (p. 17).</a:t>
            </a:r>
          </a:p>
          <a:p>
            <a:endParaRPr lang="en-US" baseline="0" dirty="0"/>
          </a:p>
          <a:p>
            <a:r>
              <a:rPr lang="en-US" baseline="0" dirty="0"/>
              <a:t>Presentation logic is about how to handle the interaction between the user and the software. This can be as simple as a command-line or text-based menu system, but these days it’s more likely to be a rich-client graphics UI or an HTML-based browser UI. (In this book I use rich client to mean a Windows/Swing/fat-client UI, as opposed to an HTML browser.) The primary responsibilities of the presentation layer are to display information to the user and to interpret commands from the user into actions upon the domain and data source. </a:t>
            </a:r>
          </a:p>
          <a:p>
            <a:endParaRPr lang="en-US" baseline="0" dirty="0"/>
          </a:p>
          <a:p>
            <a:r>
              <a:rPr lang="en-US" baseline="0" dirty="0"/>
              <a:t>Data source logic is about communicating with other systems that carry out tasks on behalf of the application. These can be transaction monitors, other applications, messaging systems, and so forth. For most enterprise applications the biggest piece of data source logic is a database that is primarily responsible for storing persistent data.</a:t>
            </a:r>
          </a:p>
          <a:p>
            <a:endParaRPr lang="en-US" baseline="0" dirty="0"/>
          </a:p>
          <a:p>
            <a:endParaRPr lang="en-US" baseline="0" dirty="0"/>
          </a:p>
          <a:p>
            <a:r>
              <a:rPr lang="en-US" baseline="0" dirty="0"/>
              <a:t>The remaining piece is the domain logic, also referred to as business logic. This is the work that this application needs to do for the domain you’re working with. It involves calculations based on inputs and stored data, validation of any data that comes in from the presentation, and figuring out exactly what data source logic to dispatch, depending on commands received from the presentation.</a:t>
            </a:r>
          </a:p>
          <a:p>
            <a:endParaRPr lang="en-US" baseline="0" dirty="0"/>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16</a:t>
            </a:fld>
            <a:endParaRPr lang="en-US"/>
          </a:p>
        </p:txBody>
      </p:sp>
    </p:spTree>
    <p:extLst>
      <p:ext uri="{BB962C8B-B14F-4D97-AF65-F5344CB8AC3E}">
        <p14:creationId xmlns:p14="http://schemas.microsoft.com/office/powerpoint/2010/main" val="12515008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17</a:t>
            </a:fld>
            <a:endParaRPr lang="en-US"/>
          </a:p>
        </p:txBody>
      </p:sp>
    </p:spTree>
    <p:extLst>
      <p:ext uri="{BB962C8B-B14F-4D97-AF65-F5344CB8AC3E}">
        <p14:creationId xmlns:p14="http://schemas.microsoft.com/office/powerpoint/2010/main" val="3400027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common approach in handling domain logic is to split the domain layer in two. </a:t>
            </a:r>
          </a:p>
          <a:p>
            <a:endParaRPr lang="en-US" dirty="0"/>
          </a:p>
          <a:p>
            <a:r>
              <a:rPr lang="en-US" dirty="0"/>
              <a:t>A Service Layer is placed over an underlying Entity Model. </a:t>
            </a:r>
          </a:p>
          <a:p>
            <a:endParaRPr lang="en-US" dirty="0"/>
          </a:p>
          <a:p>
            <a:r>
              <a:rPr lang="en-US" dirty="0"/>
              <a:t>Usually you only get this with a Domain Model (since a domain layer that uses only Transaction Script isn’t complex enough to warrant a separate layer. The presentation logic interacts with the domain purely through the Service Layer, which acts as an API for the application.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Service Layer represent application logic. It is most commonly associated with co-ordination and control logic for the domain, and calls to the Infrastructure layer to ‘load’ the domain.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r>
              <a:rPr lang="en-US" dirty="0"/>
              <a:t>As well as providing a clear API, the Service Layer (133) is also a good spot to place such things as transaction control and security. This gives you a simple model of taking each method in the Service Layer (133) and describing its transactional and security characteristics. A separate properties file is a common choice for this, but .NET’s attributes provide a nice way of doing it directly in the code. </a:t>
            </a:r>
          </a:p>
          <a:p>
            <a:endParaRPr lang="en-US" dirty="0"/>
          </a:p>
          <a:p>
            <a:r>
              <a:rPr lang="en-US" dirty="0"/>
              <a:t>When you see a Service Layer (133), a key decision is how much behavior to put in it. The minimal case is to make the Service Layer (133) a facade so that all of the real behavior is in underlying objects and all the Service Layer (133) does is forward calls on the facade to lower-level objects. In that case the Service Layer (133) provides an API that’s easier to use because it’s typically oriented around use cases. It also makes a convenient point for adding transactional wrappers and security checks. At the other extreme, most business logic is placed in Transaction Scripts (110) inside the Service Layer (133). The underlying domain objects are very simple; if it’s a Domain Model (116) it will be one-to-one with the database and you can thus use a simpler data source layer such as Active Record (160).Fowler, Martin. Patterns of Enterprise Application Architecture (Addison-Wesley Signature Series (Fowler)) (p. 31). Pearson Education. Kindle Edition.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As well as providing an API, the Service Layer is also the place where we can put transaction control and security.</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20</a:t>
            </a:fld>
            <a:endParaRPr lang="en-US"/>
          </a:p>
        </p:txBody>
      </p:sp>
    </p:spTree>
    <p:extLst>
      <p:ext uri="{BB962C8B-B14F-4D97-AF65-F5344CB8AC3E}">
        <p14:creationId xmlns:p14="http://schemas.microsoft.com/office/powerpoint/2010/main" val="4775711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23</a:t>
            </a:fld>
            <a:endParaRPr lang="en-US"/>
          </a:p>
        </p:txBody>
      </p:sp>
    </p:spTree>
    <p:extLst>
      <p:ext uri="{BB962C8B-B14F-4D97-AF65-F5344CB8AC3E}">
        <p14:creationId xmlns:p14="http://schemas.microsoft.com/office/powerpoint/2010/main" val="3321829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The advantage of this style is that the application is decoupled from the nature of the input or output device, and any frameworks used to implement them. </a:t>
            </a:r>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24</a:t>
            </a:fld>
            <a:endParaRPr lang="en-US"/>
          </a:p>
        </p:txBody>
      </p:sp>
    </p:spTree>
    <p:extLst>
      <p:ext uri="{BB962C8B-B14F-4D97-AF65-F5344CB8AC3E}">
        <p14:creationId xmlns:p14="http://schemas.microsoft.com/office/powerpoint/2010/main" val="25837359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Removing any left-right or up-down asymmetry for a moment, we see that the application communicates over ‘’ports’’ to external agencies. The word “port” is supposed to evoke thoughts of ‘’ports’’ in an operating system, where any device that adheres to the protocols of a port can be plugged into it; and ‘’ports’’ on electronics gadgets, where again, any device that fits the mechanical and electrical protocols can be plugged in. </a:t>
            </a:r>
          </a:p>
          <a:p>
            <a:endParaRPr lang="en-US" dirty="0"/>
          </a:p>
          <a:p>
            <a:r>
              <a:rPr lang="en-US" dirty="0"/>
              <a:t>The protocol for a port is given by the </a:t>
            </a:r>
            <a:r>
              <a:rPr lang="en-US" i="1" dirty="0"/>
              <a:t>purpose of the conversation</a:t>
            </a:r>
            <a:r>
              <a:rPr lang="en-US" dirty="0"/>
              <a:t> between the two devices. </a:t>
            </a:r>
          </a:p>
          <a:p>
            <a:endParaRPr lang="en-US" dirty="0"/>
          </a:p>
          <a:p>
            <a:r>
              <a:rPr lang="en-US" dirty="0"/>
              <a:t>The protocol takes the form of an application program interface (API).</a:t>
            </a:r>
          </a:p>
          <a:p>
            <a:endParaRPr lang="en-US" dirty="0"/>
          </a:p>
          <a:p>
            <a:r>
              <a:rPr lang="en-US" dirty="0"/>
              <a:t>For each external device there is an ‘’adapter’’ that converts the API definition to the signals needed by that device and vice versa. A graphical user interface or GUI is an example of an adapter that maps the movements of a person to the API of the port. Other adapters that fit the same port are automated test harnesses such as FIT or </a:t>
            </a:r>
            <a:r>
              <a:rPr lang="en-US" dirty="0" err="1"/>
              <a:t>Fitnesse</a:t>
            </a:r>
            <a:r>
              <a:rPr lang="en-US" dirty="0"/>
              <a:t>, batch drivers, and any code needed for communication between applications across the enterprise or net.</a:t>
            </a: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indent="0" algn="l" defTabSz="914400" rtl="0" eaLnBrk="1" fontAlgn="auto" latinLnBrk="0" hangingPunct="1">
              <a:lnSpc>
                <a:spcPct val="100000"/>
              </a:lnSpc>
              <a:spcBef>
                <a:spcPts val="0"/>
              </a:spcBef>
              <a:spcAft>
                <a:spcPts val="0"/>
              </a:spcAft>
              <a:buClrTx/>
              <a:buSzTx/>
              <a:buFontTx/>
              <a:buNone/>
              <a:tabLst/>
              <a:defRPr/>
            </a:pPr>
            <a:r>
              <a:rPr lang="en-GB" dirty="0"/>
              <a:t>For example when a client POSTs a request to the REST API exposed by our application the adapter receives the HTTP request, transforms it into a call onto our domain, and marshals the response back out to the client over HTTP. Similarly if our application needs to retrieve persisted entity state to initialise the domain it calls out to an adapter that wraps access to the DB.</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dirty="0"/>
              <a:t>The layer between the adapter and the domain is identified as the </a:t>
            </a:r>
            <a:r>
              <a:rPr lang="en-GB" b="1" dirty="0"/>
              <a:t>ports</a:t>
            </a:r>
            <a:r>
              <a:rPr lang="en-GB" dirty="0"/>
              <a:t> layer. Our </a:t>
            </a:r>
            <a:r>
              <a:rPr lang="en-GB" i="1" dirty="0"/>
              <a:t>domain is inside the port</a:t>
            </a:r>
            <a:r>
              <a:rPr lang="en-GB" dirty="0"/>
              <a:t>, </a:t>
            </a:r>
            <a:r>
              <a:rPr lang="en-GB" i="1" dirty="0"/>
              <a:t>adapters for external entities are on the outside of the port</a:t>
            </a:r>
            <a:r>
              <a:rPr lang="en-GB" dirty="0"/>
              <a:t>. </a:t>
            </a:r>
          </a:p>
          <a:p>
            <a:endParaRPr lang="en-GB" dirty="0"/>
          </a:p>
          <a:p>
            <a:r>
              <a:rPr lang="en-GB" dirty="0"/>
              <a:t>The notion of a 'port' invokes the OS idea that any device that adheres to a know protocol can be plugged into a port. Similarly, many adapters may use our ports.</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25</a:t>
            </a:fld>
            <a:endParaRPr lang="en-US"/>
          </a:p>
        </p:txBody>
      </p:sp>
    </p:spTree>
    <p:extLst>
      <p:ext uri="{BB962C8B-B14F-4D97-AF65-F5344CB8AC3E}">
        <p14:creationId xmlns:p14="http://schemas.microsoft.com/office/powerpoint/2010/main" val="19356806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change is that because our rules</a:t>
            </a:r>
            <a:r>
              <a:rPr lang="en-US" baseline="0" dirty="0"/>
              <a:t> say that we must depend inwards, the domain code no longer depends on the infrastructure code. The infrastructure code, called the adapter in this mode depends on the ports or application, but not the other way around. So how do we access the infrastructure i.e. the database from the port or application?</a:t>
            </a:r>
          </a:p>
          <a:p>
            <a:endParaRPr lang="en-US" baseline="0" dirty="0"/>
          </a:p>
          <a:p>
            <a:r>
              <a:rPr lang="en-US" baseline="0" dirty="0"/>
              <a:t>We have to use Dependency inversion. Dependency Inversion is a technique where we reverse the direction of a dependency by introducing an abstraction. We introduce the abstraction of an interface in our layer, which we can depend on, and then the layer that depends on us, provides a concrete implementation of that interface.</a:t>
            </a:r>
          </a:p>
          <a:p>
            <a:endParaRPr lang="en-US" baseline="0" dirty="0"/>
          </a:p>
          <a:p>
            <a:r>
              <a:rPr lang="en-US" baseline="0" dirty="0"/>
              <a:t>At runtime the ‘main’ in our application serves as the Composition Root and hooks us up to that interface.</a:t>
            </a:r>
          </a:p>
          <a:p>
            <a:endParaRPr lang="en-US" baseline="0" dirty="0"/>
          </a:p>
          <a:p>
            <a:r>
              <a:rPr lang="en-US" baseline="0" dirty="0"/>
              <a:t>Note that our port tends to deal with the adapter i.e. If I want to call the database, the port, which holds the application logic does that. It then holds the abstraction of the adapter. The domain is only ever called, it does not call out to the adapter layer, so the port that receives the request from the adapter on the left hand side, orchestrates calls to the adapters on the right hand side.</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26</a:t>
            </a:fld>
            <a:endParaRPr lang="en-US"/>
          </a:p>
        </p:txBody>
      </p:sp>
    </p:spTree>
    <p:extLst>
      <p:ext uri="{BB962C8B-B14F-4D97-AF65-F5344CB8AC3E}">
        <p14:creationId xmlns:p14="http://schemas.microsoft.com/office/powerpoint/2010/main" val="14274109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t>
            </a:r>
            <a:r>
              <a:rPr lang="en-US" dirty="0">
                <a:hlinkClick r:id="rId3" tooltip="Software engineering"/>
              </a:rPr>
              <a:t>software</a:t>
            </a:r>
            <a:r>
              <a:rPr lang="en-US" dirty="0"/>
              <a:t> and </a:t>
            </a:r>
            <a:r>
              <a:rPr lang="en-US" dirty="0">
                <a:hlinkClick r:id="rId4" tooltip="Systems engineering"/>
              </a:rPr>
              <a:t>systems engineering</a:t>
            </a:r>
            <a:r>
              <a:rPr lang="en-US" dirty="0"/>
              <a:t>, a </a:t>
            </a:r>
            <a:r>
              <a:rPr lang="en-US" b="1" dirty="0"/>
              <a:t>use case</a:t>
            </a:r>
            <a:r>
              <a:rPr lang="en-US" dirty="0"/>
              <a:t> is a list of actions or event steps typically defining the interactions between a role (known in the </a:t>
            </a:r>
            <a:r>
              <a:rPr lang="en-US" dirty="0">
                <a:hlinkClick r:id="rId5" tooltip="Unified Modeling Language"/>
              </a:rPr>
              <a:t>Unified Modeling Language</a:t>
            </a:r>
            <a:r>
              <a:rPr lang="en-US" dirty="0"/>
              <a:t> as an </a:t>
            </a:r>
            <a:r>
              <a:rPr lang="en-US" i="1" dirty="0">
                <a:hlinkClick r:id="rId6" tooltip="Actor (UML)"/>
              </a:rPr>
              <a:t>actor</a:t>
            </a:r>
            <a:r>
              <a:rPr lang="en-US" dirty="0"/>
              <a:t>) and a system to achieve a goal. The actor can be a human or other external system. In systems engineering use cases are used at a higher level than within </a:t>
            </a:r>
            <a:r>
              <a:rPr lang="en-US" dirty="0">
                <a:hlinkClick r:id="rId3" tooltip="Software engineering"/>
              </a:rPr>
              <a:t>software engineering</a:t>
            </a:r>
            <a:r>
              <a:rPr lang="en-US" dirty="0"/>
              <a:t> often representing missions or </a:t>
            </a:r>
            <a:r>
              <a:rPr lang="en-US" dirty="0">
                <a:hlinkClick r:id="rId7" tooltip="Project stakeholder"/>
              </a:rPr>
              <a:t>stakeholder</a:t>
            </a:r>
            <a:r>
              <a:rPr lang="en-US" dirty="0"/>
              <a:t> goals. The detailed requirements may then be captured in the </a:t>
            </a:r>
            <a:r>
              <a:rPr lang="en-US" dirty="0">
                <a:hlinkClick r:id="rId8" tooltip="Systems Modeling Language"/>
              </a:rPr>
              <a:t>Systems Modeling Language</a:t>
            </a:r>
            <a:r>
              <a:rPr lang="en-US" dirty="0"/>
              <a:t> (</a:t>
            </a:r>
            <a:r>
              <a:rPr lang="en-US" dirty="0" err="1"/>
              <a:t>SysML</a:t>
            </a:r>
            <a:r>
              <a:rPr lang="en-US" dirty="0"/>
              <a:t>) or as contractual statements.</a:t>
            </a:r>
          </a:p>
          <a:p>
            <a:r>
              <a:rPr lang="en-US" dirty="0">
                <a:hlinkClick r:id="rId9" tooltip="Use-case analysis"/>
              </a:rPr>
              <a:t>Use case analysis</a:t>
            </a:r>
            <a:r>
              <a:rPr lang="en-US" dirty="0"/>
              <a:t> is an important and valuable </a:t>
            </a:r>
            <a:r>
              <a:rPr lang="en-US" dirty="0">
                <a:hlinkClick r:id="rId10" tooltip="Requirement analysis"/>
              </a:rPr>
              <a:t>requirement analysis</a:t>
            </a:r>
            <a:r>
              <a:rPr lang="en-US" dirty="0"/>
              <a:t> technique that has been widely used in modern software engineering since its formal introduction by </a:t>
            </a:r>
            <a:r>
              <a:rPr lang="en-US" dirty="0">
                <a:hlinkClick r:id="rId11" tooltip="Ivar Jacobson"/>
              </a:rPr>
              <a:t>Ivar Jacobson</a:t>
            </a:r>
            <a:r>
              <a:rPr lang="en-US" dirty="0"/>
              <a:t> in 1992. Use case driven development is a key characteristic of many process models and frameworks such as </a:t>
            </a:r>
            <a:r>
              <a:rPr lang="en-US" dirty="0">
                <a:hlinkClick r:id="rId12" tooltip="ICONIX"/>
              </a:rPr>
              <a:t>ICONIX</a:t>
            </a:r>
            <a:r>
              <a:rPr lang="en-US" dirty="0"/>
              <a:t>, the </a:t>
            </a:r>
            <a:r>
              <a:rPr lang="en-US" dirty="0">
                <a:hlinkClick r:id="rId13" tooltip="Unified Process"/>
              </a:rPr>
              <a:t>Unified Process</a:t>
            </a:r>
            <a:r>
              <a:rPr lang="en-US" dirty="0"/>
              <a:t> (UP), the </a:t>
            </a:r>
            <a:r>
              <a:rPr lang="en-US" dirty="0">
                <a:hlinkClick r:id="rId14" tooltip="IBM"/>
              </a:rPr>
              <a:t>IBM</a:t>
            </a:r>
            <a:r>
              <a:rPr lang="en-US" dirty="0"/>
              <a:t> </a:t>
            </a:r>
            <a:r>
              <a:rPr lang="en-US" dirty="0">
                <a:hlinkClick r:id="rId15" tooltip="Rational Unified Process"/>
              </a:rPr>
              <a:t>Rational Unified Process</a:t>
            </a:r>
            <a:r>
              <a:rPr lang="en-US" dirty="0"/>
              <a:t> (RUP), and the </a:t>
            </a:r>
            <a:r>
              <a:rPr lang="en-US" dirty="0">
                <a:hlinkClick r:id="rId16" tooltip="Oracle Unified Method"/>
              </a:rPr>
              <a:t>Oracle Unified Method</a:t>
            </a:r>
            <a:r>
              <a:rPr lang="en-US" dirty="0"/>
              <a:t> (OUM). With its inherent iterative, incremental and evolutionary nature, use case also fits well for </a:t>
            </a:r>
            <a:r>
              <a:rPr lang="en-US" dirty="0">
                <a:hlinkClick r:id="rId17" tooltip="Agile software development"/>
              </a:rPr>
              <a:t>agile development</a:t>
            </a:r>
            <a:r>
              <a:rPr lang="en-US" dirty="0"/>
              <a:t>.</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28</a:t>
            </a:fld>
            <a:endParaRPr lang="en-US"/>
          </a:p>
        </p:txBody>
      </p:sp>
    </p:spTree>
    <p:extLst>
      <p:ext uri="{BB962C8B-B14F-4D97-AF65-F5344CB8AC3E}">
        <p14:creationId xmlns:p14="http://schemas.microsoft.com/office/powerpoint/2010/main" val="13399734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Boundary-Controller-Entity</a:t>
            </a:r>
            <a:r>
              <a:rPr lang="en-US" baseline="0" dirty="0"/>
              <a:t> is a pattern identified by Ivar </a:t>
            </a:r>
            <a:r>
              <a:rPr lang="en-US" baseline="0" dirty="0" err="1"/>
              <a:t>Jaobson</a:t>
            </a:r>
            <a:r>
              <a:rPr lang="en-US" baseline="0" dirty="0"/>
              <a:t> in his book for building software oriented around use cases</a:t>
            </a:r>
          </a:p>
          <a:p>
            <a:endParaRPr lang="en-US" baseline="0" dirty="0"/>
          </a:p>
          <a:p>
            <a:r>
              <a:rPr lang="en-US" i="1" dirty="0"/>
              <a:t>Object Oriented Software Engineering: A Use-Case Driven Approach</a:t>
            </a:r>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29</a:t>
            </a:fld>
            <a:endParaRPr lang="en-US"/>
          </a:p>
        </p:txBody>
      </p:sp>
    </p:spTree>
    <p:extLst>
      <p:ext uri="{BB962C8B-B14F-4D97-AF65-F5344CB8AC3E}">
        <p14:creationId xmlns:p14="http://schemas.microsoft.com/office/powerpoint/2010/main" val="763456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66C4C5A-655F-4C9D-B92A-07E1070CBF6B}" type="slidenum">
              <a:rPr lang="en-GB" smtClean="0"/>
              <a:pPr/>
              <a:t>4</a:t>
            </a:fld>
            <a:endParaRPr lang="en-GB"/>
          </a:p>
        </p:txBody>
      </p:sp>
    </p:spTree>
    <p:extLst>
      <p:ext uri="{BB962C8B-B14F-4D97-AF65-F5344CB8AC3E}">
        <p14:creationId xmlns:p14="http://schemas.microsoft.com/office/powerpoint/2010/main" val="17716252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Boundary</a:t>
            </a:r>
            <a:r>
              <a:rPr lang="en-US" baseline="0" dirty="0"/>
              <a:t> is an object that interfaces with system actors: user interfaces, gateways, proxies etc.</a:t>
            </a:r>
          </a:p>
          <a:p>
            <a:endParaRPr lang="en-US" baseline="0" dirty="0"/>
          </a:p>
          <a:p>
            <a:r>
              <a:rPr lang="en-US" b="1" dirty="0">
                <a:effectLst/>
              </a:rPr>
              <a:t>Boundary (Interface)</a:t>
            </a:r>
          </a:p>
          <a:p>
            <a:r>
              <a:rPr lang="en-US" dirty="0">
                <a:effectLst/>
              </a:rPr>
              <a:t>The Boundary objects model the interface with the system.</a:t>
            </a:r>
          </a:p>
          <a:p>
            <a:r>
              <a:rPr lang="en-US" dirty="0">
                <a:effectLst/>
              </a:rPr>
              <a:t>[…] everything concerning the interface of the system is placed in an interface object</a:t>
            </a:r>
          </a:p>
          <a:p>
            <a:r>
              <a:rPr lang="en-US" dirty="0">
                <a:effectLst/>
              </a:rPr>
              <a:t>Ivar Jacobson 1992, pp. 134</a:t>
            </a:r>
          </a:p>
          <a:p>
            <a:r>
              <a:rPr lang="en-US" dirty="0">
                <a:effectLst/>
              </a:rPr>
              <a:t>All functionality dependent on the system environment (tools and delivery mechanisms) belongs in the Boundary objects.</a:t>
            </a:r>
          </a:p>
          <a:p>
            <a:r>
              <a:rPr lang="en-US" dirty="0">
                <a:effectLst/>
              </a:rPr>
              <a:t>Any interaction of the system with an actor goes through a Boundary object. As Jacobson describes, an actor can be a human user like a customer or an administrator (operator), but it might also be a non-human “user” like an alarm, a printer, or a third party API.</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30</a:t>
            </a:fld>
            <a:endParaRPr lang="en-US"/>
          </a:p>
        </p:txBody>
      </p:sp>
    </p:spTree>
    <p:extLst>
      <p:ext uri="{BB962C8B-B14F-4D97-AF65-F5344CB8AC3E}">
        <p14:creationId xmlns:p14="http://schemas.microsoft.com/office/powerpoint/2010/main" val="555481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Entity</a:t>
            </a:r>
          </a:p>
          <a:p>
            <a:r>
              <a:rPr lang="en-US" dirty="0">
                <a:effectLst/>
              </a:rPr>
              <a:t>The Entity objects hold the data used by the system and all the behavior naturally coupled to this data. Each Entity object represents a concept relevant to the problem domain and which holds identity and resilient (persistent) data. Jacobson tells us that an Entity object should contain the logic that would change when the Entity itself changes, </a:t>
            </a:r>
            <a:r>
              <a:rPr lang="en-US" dirty="0" err="1">
                <a:effectLst/>
              </a:rPr>
              <a:t>ie</a:t>
            </a:r>
            <a:r>
              <a:rPr lang="en-US" dirty="0">
                <a:effectLst/>
              </a:rPr>
              <a:t>. if the data structure it holds changes, the operations on that data will also need to change and therefore they should be located in the Entity as well.</a:t>
            </a:r>
          </a:p>
          <a:p>
            <a:endParaRPr lang="en-US" dirty="0">
              <a:effectLst/>
            </a:endParaRPr>
          </a:p>
          <a:p>
            <a:r>
              <a:rPr lang="en-US" dirty="0">
                <a:effectLst/>
              </a:rPr>
              <a:t>It is interesting to note a warning that Jacobson makes, already back in 1992:</a:t>
            </a:r>
          </a:p>
          <a:p>
            <a:endParaRPr lang="en-US" dirty="0">
              <a:effectLst/>
            </a:endParaRPr>
          </a:p>
          <a:p>
            <a:r>
              <a:rPr lang="en-US" dirty="0">
                <a:effectLst/>
              </a:rPr>
              <a:t>Beginners may sometime only use entity object as data carriers and place all dynamic behavior in control objects […]. This should, however be avoided. […] Instead, quite a lot of behavior should be placed in the entity objects.</a:t>
            </a:r>
          </a:p>
          <a:p>
            <a:endParaRPr lang="en-US" dirty="0">
              <a:effectLst/>
            </a:endParaRPr>
          </a:p>
          <a:p>
            <a:r>
              <a:rPr lang="en-US" dirty="0">
                <a:effectLst/>
              </a:rPr>
              <a:t>They contain application independent</a:t>
            </a:r>
            <a:r>
              <a:rPr lang="en-US" baseline="0" dirty="0">
                <a:effectLst/>
              </a:rPr>
              <a:t> business rules i.e. the rules are not dependent on the application it is running in.</a:t>
            </a:r>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31</a:t>
            </a:fld>
            <a:endParaRPr lang="en-US"/>
          </a:p>
        </p:txBody>
      </p:sp>
    </p:spTree>
    <p:extLst>
      <p:ext uri="{BB962C8B-B14F-4D97-AF65-F5344CB8AC3E}">
        <p14:creationId xmlns:p14="http://schemas.microsoft.com/office/powerpoint/2010/main" val="126734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Interactor (Control)</a:t>
            </a:r>
          </a:p>
          <a:p>
            <a:r>
              <a:rPr lang="en-US" dirty="0">
                <a:effectLst/>
              </a:rPr>
              <a:t>The Interactor objects will hold </a:t>
            </a:r>
            <a:r>
              <a:rPr lang="en-US" dirty="0" err="1">
                <a:effectLst/>
              </a:rPr>
              <a:t>behaviour</a:t>
            </a:r>
            <a:r>
              <a:rPr lang="en-US" dirty="0">
                <a:effectLst/>
              </a:rPr>
              <a:t> not naturally tied to any of the other types of objects.</a:t>
            </a:r>
          </a:p>
          <a:p>
            <a:r>
              <a:rPr lang="en-US" dirty="0" err="1">
                <a:effectLst/>
              </a:rPr>
              <a:t>Sutch</a:t>
            </a:r>
            <a:r>
              <a:rPr lang="en-US" dirty="0">
                <a:effectLst/>
              </a:rPr>
              <a:t> </a:t>
            </a:r>
            <a:r>
              <a:rPr lang="en-US" dirty="0" err="1">
                <a:effectLst/>
              </a:rPr>
              <a:t>behaviour</a:t>
            </a:r>
            <a:r>
              <a:rPr lang="en-US" dirty="0">
                <a:effectLst/>
              </a:rPr>
              <a:t> consists typically of operations over several Entities, culminating in returning some result to a boundary object.</a:t>
            </a:r>
          </a:p>
          <a:p>
            <a:r>
              <a:rPr lang="en-US" dirty="0" err="1">
                <a:effectLst/>
              </a:rPr>
              <a:t>Behaviour</a:t>
            </a:r>
            <a:r>
              <a:rPr lang="en-US" dirty="0">
                <a:effectLst/>
              </a:rPr>
              <a:t> that remains after the Interface objects and Entity objects have obtained their parts will be placed in the control objects</a:t>
            </a:r>
          </a:p>
          <a:p>
            <a:r>
              <a:rPr lang="en-US" dirty="0">
                <a:effectLst/>
              </a:rPr>
              <a:t>Ivar Jacobson 1992, pp. 185</a:t>
            </a:r>
          </a:p>
          <a:p>
            <a:r>
              <a:rPr lang="en-US" dirty="0">
                <a:effectLst/>
              </a:rPr>
              <a:t>This means that all </a:t>
            </a:r>
            <a:r>
              <a:rPr lang="en-US" dirty="0" err="1">
                <a:effectLst/>
              </a:rPr>
              <a:t>behaviour</a:t>
            </a:r>
            <a:r>
              <a:rPr lang="en-US" dirty="0">
                <a:effectLst/>
              </a:rPr>
              <a:t> that does not fit into a boundary or Entity will be placed in one or several control objects.</a:t>
            </a:r>
          </a:p>
          <a:p>
            <a:r>
              <a:rPr lang="en-US" dirty="0">
                <a:effectLst/>
              </a:rPr>
              <a:t>Therefore, Jacobson thinks of Control objects not only as the objects that orchestrate a use case but also as any object that has </a:t>
            </a:r>
            <a:r>
              <a:rPr lang="en-US" dirty="0" err="1">
                <a:effectLst/>
              </a:rPr>
              <a:t>behaviour</a:t>
            </a:r>
            <a:r>
              <a:rPr lang="en-US" dirty="0">
                <a:effectLst/>
              </a:rPr>
              <a:t> relevant for a use case but is not a Boundary nor an Entity.</a:t>
            </a:r>
          </a:p>
          <a:p>
            <a:r>
              <a:rPr lang="en-US" dirty="0">
                <a:effectLst/>
              </a:rPr>
              <a:t>Comparing with my experience, I would say that he calls </a:t>
            </a:r>
            <a:r>
              <a:rPr lang="en-US" dirty="0" err="1">
                <a:effectLst/>
              </a:rPr>
              <a:t>interactors</a:t>
            </a:r>
            <a:r>
              <a:rPr lang="en-US" dirty="0">
                <a:effectLst/>
              </a:rPr>
              <a:t> to what I call Application Services (who orchestrate use cases) and Domain Services (who contain Domain </a:t>
            </a:r>
            <a:r>
              <a:rPr lang="en-US" dirty="0" err="1">
                <a:effectLst/>
              </a:rPr>
              <a:t>behaviour</a:t>
            </a:r>
            <a:r>
              <a:rPr lang="en-US" dirty="0">
                <a:effectLst/>
              </a:rPr>
              <a:t> but are not entities).</a:t>
            </a:r>
          </a:p>
          <a:p>
            <a:r>
              <a:rPr lang="en-US" dirty="0">
                <a:effectLst/>
              </a:rPr>
              <a:t>The reason why this intermediary Interactor objects are very important is that if we don’t use them, we will put their specific use case logic in the Entities. However, Entities are used in several use cases and they have, therefore, generic usage. By putting specific use case logic in an Entity, we make it available in several Boundaries, who might end up using it as if it was a generic logic and we might end up changing it to adjust it to another  Boundary, increasing its complexity and the chance of breaking the other use cases where it is used.</a:t>
            </a:r>
          </a:p>
          <a:p>
            <a:endParaRPr lang="en-US" dirty="0">
              <a:effectLst/>
            </a:endParaRPr>
          </a:p>
          <a:p>
            <a:endParaRPr lang="en-US" dirty="0">
              <a:effectLst/>
            </a:endParaRP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32</a:t>
            </a:fld>
            <a:endParaRPr lang="en-US"/>
          </a:p>
        </p:txBody>
      </p:sp>
    </p:spTree>
    <p:extLst>
      <p:ext uri="{BB962C8B-B14F-4D97-AF65-F5344CB8AC3E}">
        <p14:creationId xmlns:p14="http://schemas.microsoft.com/office/powerpoint/2010/main" val="225807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33</a:t>
            </a:fld>
            <a:endParaRPr lang="en-US"/>
          </a:p>
        </p:txBody>
      </p:sp>
    </p:spTree>
    <p:extLst>
      <p:ext uri="{BB962C8B-B14F-4D97-AF65-F5344CB8AC3E}">
        <p14:creationId xmlns:p14="http://schemas.microsoft.com/office/powerpoint/2010/main" val="4879238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34</a:t>
            </a:fld>
            <a:endParaRPr lang="en-US"/>
          </a:p>
        </p:txBody>
      </p:sp>
    </p:spTree>
    <p:extLst>
      <p:ext uri="{BB962C8B-B14F-4D97-AF65-F5344CB8AC3E}">
        <p14:creationId xmlns:p14="http://schemas.microsoft.com/office/powerpoint/2010/main" val="9620181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Unit tests exercise individual objects or value types or small clusters of objects within in a single process. In particular, when doing Test-Driven Development, unit tests exercise code that we can change in response to the feedback we get from writing the tests.</a:t>
            </a:r>
          </a:p>
          <a:p>
            <a:endParaRPr lang="en-US" dirty="0"/>
          </a:p>
          <a:p>
            <a:r>
              <a:rPr lang="en-US" dirty="0"/>
              <a:t>Acceptance tests are customer-facing tests that capture the domain logic the system must perform and demonstrates that it performs them.</a:t>
            </a:r>
          </a:p>
          <a:p>
            <a:endParaRPr lang="en-US" dirty="0"/>
          </a:p>
          <a:p>
            <a:r>
              <a:rPr lang="en-US" dirty="0"/>
              <a:t>The Ports &amp; Adapters architecture makes it possible to run acceptance-tests directly against the application domain model because the domain model is cleanly decoupled from the technical infrastructure that connects it to the outside world. Acceptance tests can interact with the domain model through its port interfaces. Acceptance tests written against an isolated domain model can run extremely fast. Because there is no persistent state involved, in databases or message queues for example, it is easy to isolate tests from one another.</a:t>
            </a:r>
          </a:p>
          <a:p>
            <a:endParaRPr lang="en-US" dirty="0"/>
          </a:p>
          <a:p>
            <a:r>
              <a:rPr lang="en-US" dirty="0"/>
              <a:t>Acceptance tests of a distributed system can instantiate the domain models of different processes in the same memory space and link them by implementations of their port interfaces that do not go out-of-process.</a:t>
            </a:r>
          </a:p>
        </p:txBody>
      </p:sp>
      <p:sp>
        <p:nvSpPr>
          <p:cNvPr id="4" name="Slide Number Placeholder 3"/>
          <p:cNvSpPr>
            <a:spLocks noGrp="1"/>
          </p:cNvSpPr>
          <p:nvPr>
            <p:ph type="sldNum" sz="quarter" idx="10"/>
          </p:nvPr>
        </p:nvSpPr>
        <p:spPr/>
        <p:txBody>
          <a:bodyPr/>
          <a:lstStyle/>
          <a:p>
            <a:fld id="{F66C4C5A-655F-4C9D-B92A-07E1070CBF6B}" type="slidenum">
              <a:rPr lang="en-GB" smtClean="0"/>
              <a:pPr/>
              <a:t>38</a:t>
            </a:fld>
            <a:endParaRPr lang="en-GB"/>
          </a:p>
        </p:txBody>
      </p:sp>
    </p:spTree>
    <p:extLst>
      <p:ext uri="{BB962C8B-B14F-4D97-AF65-F5344CB8AC3E}">
        <p14:creationId xmlns:p14="http://schemas.microsoft.com/office/powerpoint/2010/main" val="344779109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term "integration test" can apply to many different kinds of test. In the book, we use the term specifically to mean the test of an abstraction that we own but have implemented with some third-party package. We want to test that our code implementing the abstraction integrates with that third-party package correctly: that we have not made any incorrect assumptions about how it works or tripped over any bugs that we will have to work around. However, we cannot respond to feedback the tests give us about the internal quality of that third-party package because we cannot change it.</a:t>
            </a:r>
          </a:p>
        </p:txBody>
      </p:sp>
      <p:sp>
        <p:nvSpPr>
          <p:cNvPr id="4" name="Slide Number Placeholder 3"/>
          <p:cNvSpPr>
            <a:spLocks noGrp="1"/>
          </p:cNvSpPr>
          <p:nvPr>
            <p:ph type="sldNum" sz="quarter" idx="10"/>
          </p:nvPr>
        </p:nvSpPr>
        <p:spPr/>
        <p:txBody>
          <a:bodyPr/>
          <a:lstStyle/>
          <a:p>
            <a:fld id="{F66C4C5A-655F-4C9D-B92A-07E1070CBF6B}" type="slidenum">
              <a:rPr lang="en-GB" smtClean="0"/>
              <a:pPr/>
              <a:t>39</a:t>
            </a:fld>
            <a:endParaRPr lang="en-GB"/>
          </a:p>
        </p:txBody>
      </p:sp>
    </p:spTree>
    <p:extLst>
      <p:ext uri="{BB962C8B-B14F-4D97-AF65-F5344CB8AC3E}">
        <p14:creationId xmlns:p14="http://schemas.microsoft.com/office/powerpoint/2010/main" val="25290373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454BB1-5AB5-DF45-A819-95464E74CBE3}" type="slidenum">
              <a:rPr lang="en-US" smtClean="0"/>
              <a:t>43</a:t>
            </a:fld>
            <a:endParaRPr lang="en-US"/>
          </a:p>
        </p:txBody>
      </p:sp>
    </p:spTree>
    <p:extLst>
      <p:ext uri="{BB962C8B-B14F-4D97-AF65-F5344CB8AC3E}">
        <p14:creationId xmlns:p14="http://schemas.microsoft.com/office/powerpoint/2010/main" val="17798588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Request Model is a pure data structure, it has no behavior. It comes through the boundary and it reaches the Interactor, that is named not Interactor, but for the use case. The Interactor goes and finds the Entities, calls the appropriate methods, and then gathers the Response Model from the data.</a:t>
            </a:r>
          </a:p>
          <a:p>
            <a:endParaRPr lang="en-US" baseline="0" dirty="0"/>
          </a:p>
          <a:p>
            <a:r>
              <a:rPr lang="en-US" baseline="0" dirty="0"/>
              <a:t>It sounds like HTTP Request-Response, but there is no HTTP.</a:t>
            </a:r>
          </a:p>
          <a:p>
            <a:endParaRPr lang="en-US" baseline="0" dirty="0"/>
          </a:p>
          <a:p>
            <a:r>
              <a:rPr lang="en-US" baseline="0" dirty="0"/>
              <a:t>To Test: Create the Interactor, Create The Request Model, Run the Interactor and check the Response Model.</a:t>
            </a:r>
          </a:p>
          <a:p>
            <a:endParaRPr lang="en-US" baseline="0" dirty="0"/>
          </a:p>
          <a:p>
            <a:r>
              <a:rPr lang="en-US" baseline="0" dirty="0"/>
              <a:t>You have no dependency on the delivery mechanism. In fact the delivery mechanism depends on you, the application controller, which is your plugin into the framework and implements an interface</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44</a:t>
            </a:fld>
            <a:endParaRPr lang="en-US"/>
          </a:p>
        </p:txBody>
      </p:sp>
    </p:spTree>
    <p:extLst>
      <p:ext uri="{BB962C8B-B14F-4D97-AF65-F5344CB8AC3E}">
        <p14:creationId xmlns:p14="http://schemas.microsoft.com/office/powerpoint/2010/main" val="1412079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user talks to a delivery mechanism, in this case an API. Eventually a controller gets invoked, with a request</a:t>
            </a:r>
            <a:r>
              <a:rPr lang="en-US" baseline="0" dirty="0"/>
              <a:t> model that it then passes to the </a:t>
            </a:r>
            <a:r>
              <a:rPr lang="en-US" baseline="0" dirty="0" err="1"/>
              <a:t>interactor</a:t>
            </a:r>
            <a:r>
              <a:rPr lang="en-US" baseline="0" dirty="0"/>
              <a:t>. The </a:t>
            </a:r>
            <a:r>
              <a:rPr lang="en-US" baseline="0" dirty="0" err="1"/>
              <a:t>interactor</a:t>
            </a:r>
            <a:r>
              <a:rPr lang="en-US" baseline="0" dirty="0"/>
              <a:t> then loads the entities, exercises their business rules, invoked its own business rules, and collates the result into a response model which it passes back, via the web controller to the API framework which serializes it out the user</a:t>
            </a:r>
          </a:p>
          <a:p>
            <a:endParaRPr lang="en-US" baseline="0" dirty="0"/>
          </a:p>
          <a:p>
            <a:r>
              <a:rPr lang="en-US" baseline="0" dirty="0"/>
              <a:t>Note that the Web Controller is a Presenter, and it works with a View Model, that it turns into a view.</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45</a:t>
            </a:fld>
            <a:endParaRPr lang="en-US"/>
          </a:p>
        </p:txBody>
      </p:sp>
    </p:spTree>
    <p:extLst>
      <p:ext uri="{BB962C8B-B14F-4D97-AF65-F5344CB8AC3E}">
        <p14:creationId xmlns:p14="http://schemas.microsoft.com/office/powerpoint/2010/main" val="1472206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7</a:t>
            </a:fld>
            <a:endParaRPr lang="en-US"/>
          </a:p>
        </p:txBody>
      </p:sp>
    </p:spTree>
    <p:extLst>
      <p:ext uri="{BB962C8B-B14F-4D97-AF65-F5344CB8AC3E}">
        <p14:creationId xmlns:p14="http://schemas.microsoft.com/office/powerpoint/2010/main" val="42921871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46</a:t>
            </a:fld>
            <a:endParaRPr lang="en-US"/>
          </a:p>
        </p:txBody>
      </p:sp>
    </p:spTree>
    <p:extLst>
      <p:ext uri="{BB962C8B-B14F-4D97-AF65-F5344CB8AC3E}">
        <p14:creationId xmlns:p14="http://schemas.microsoft.com/office/powerpoint/2010/main" val="8592033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GB" dirty="0"/>
              <a:t>The command design pattern </a:t>
            </a:r>
            <a:r>
              <a:rPr lang="en-GB" b="1" dirty="0"/>
              <a:t>encapsulates a request as an object</a:t>
            </a:r>
            <a:r>
              <a:rPr lang="en-GB" dirty="0"/>
              <a:t>, allowing </a:t>
            </a:r>
            <a:r>
              <a:rPr lang="en-GB" b="1" dirty="0"/>
              <a:t>reuse</a:t>
            </a:r>
            <a:r>
              <a:rPr lang="en-GB" dirty="0"/>
              <a:t>, </a:t>
            </a:r>
            <a:r>
              <a:rPr lang="en-GB" b="1" dirty="0"/>
              <a:t>queuing</a:t>
            </a:r>
            <a:r>
              <a:rPr lang="en-GB" dirty="0"/>
              <a:t> or </a:t>
            </a:r>
            <a:r>
              <a:rPr lang="en-GB" b="1" dirty="0"/>
              <a:t>logging</a:t>
            </a:r>
            <a:r>
              <a:rPr lang="en-GB" dirty="0"/>
              <a:t> of requests, or </a:t>
            </a:r>
            <a:r>
              <a:rPr lang="en-GB" b="1" dirty="0"/>
              <a:t>undo</a:t>
            </a:r>
            <a:r>
              <a:rPr lang="en-GB" dirty="0"/>
              <a:t>able operations. </a:t>
            </a:r>
          </a:p>
          <a:p>
            <a:pPr marL="0" indent="0">
              <a:buNone/>
            </a:pPr>
            <a:r>
              <a:rPr lang="en-GB" dirty="0"/>
              <a:t>It also serves to decouple the implementation of the request from the requestor. The caller of a command object does not need to understand how the command is actioned, only that the command exists. When the caller and the implementer are decoupled it becomes easy to replace or refactor the implementation of the request, without impacting the caller - our system is more modifiable. Our ability to test the command in isolation of the caller - allows us to implement the ports and adapters model easily - we can instantiate the command, provide 'fake' parameters to it and confirm the results. We can also use the command from multiple callers, although this is not a differentiator from the service class approach.</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48</a:t>
            </a:fld>
            <a:endParaRPr lang="en-US"/>
          </a:p>
        </p:txBody>
      </p:sp>
    </p:spTree>
    <p:extLst>
      <p:ext uri="{BB962C8B-B14F-4D97-AF65-F5344CB8AC3E}">
        <p14:creationId xmlns:p14="http://schemas.microsoft.com/office/powerpoint/2010/main" val="38041256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Request Model is a pure data structure, it has no behavior. It comes through the boundary and it reaches the Interactor, that is named not Interactor, but for the use case. The Interactor goes and finds the Entities, calls the appropriate methods, and then gathers the Response Model from the data.</a:t>
            </a:r>
          </a:p>
          <a:p>
            <a:endParaRPr lang="en-US" baseline="0" dirty="0"/>
          </a:p>
          <a:p>
            <a:r>
              <a:rPr lang="en-US" baseline="0" dirty="0"/>
              <a:t>It sounds like HTTP Request-Response, but there is no HTTP.</a:t>
            </a:r>
          </a:p>
          <a:p>
            <a:endParaRPr lang="en-US" baseline="0" dirty="0"/>
          </a:p>
          <a:p>
            <a:r>
              <a:rPr lang="en-US" baseline="0" dirty="0"/>
              <a:t>To Test: Create the Interactor, Create The Request Model, Run the Interactor and check the Response Model.</a:t>
            </a:r>
          </a:p>
          <a:p>
            <a:endParaRPr lang="en-US" baseline="0" dirty="0"/>
          </a:p>
          <a:p>
            <a:r>
              <a:rPr lang="en-US" baseline="0" dirty="0"/>
              <a:t>You have no dependency on the delivery mechanism. In fact the delivery mechanism depends on you, the application controller, which is your plugin into the framework and implements an interface</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49</a:t>
            </a:fld>
            <a:endParaRPr lang="en-US"/>
          </a:p>
        </p:txBody>
      </p:sp>
    </p:spTree>
    <p:extLst>
      <p:ext uri="{BB962C8B-B14F-4D97-AF65-F5344CB8AC3E}">
        <p14:creationId xmlns:p14="http://schemas.microsoft.com/office/powerpoint/2010/main" val="1818733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decouple a higher and lower layers we want to be able alter the implementation of the commands that we call on the lower layer without altering the calling layer.</a:t>
            </a:r>
          </a:p>
          <a:p>
            <a:endParaRPr lang="en-GB" dirty="0"/>
          </a:p>
          <a:p>
            <a:r>
              <a:rPr lang="en-GB" dirty="0"/>
              <a:t>We introduce a </a:t>
            </a:r>
            <a:r>
              <a:rPr lang="en-GB" b="1" dirty="0"/>
              <a:t>Command Handler</a:t>
            </a:r>
            <a:r>
              <a:rPr lang="en-GB" dirty="0"/>
              <a:t> for each </a:t>
            </a:r>
            <a:r>
              <a:rPr lang="en-GB" b="1" dirty="0"/>
              <a:t>Command</a:t>
            </a:r>
            <a:r>
              <a:rPr lang="en-GB" dirty="0"/>
              <a:t> that can be invoked, that all implement a specific interface. Command-handlers are registered with a </a:t>
            </a:r>
            <a:r>
              <a:rPr lang="en-GB" b="1" dirty="0"/>
              <a:t>Command Dispatcher</a:t>
            </a:r>
            <a:r>
              <a:rPr lang="en-GB" dirty="0"/>
              <a:t> (and can also be removed) at run-time.</a:t>
            </a:r>
          </a:p>
          <a:p>
            <a:endParaRPr lang="en-GB" dirty="0"/>
          </a:p>
          <a:p>
            <a:r>
              <a:rPr lang="en-GB" dirty="0"/>
              <a:t>When the application issues a command, it notifies the </a:t>
            </a:r>
            <a:r>
              <a:rPr lang="en-GB" b="1" dirty="0"/>
              <a:t>Command Dispatcher</a:t>
            </a:r>
            <a:r>
              <a:rPr lang="en-GB" dirty="0"/>
              <a:t> which dispatches to the command handler(s) associated with the command. </a:t>
            </a:r>
          </a:p>
          <a:p>
            <a:endParaRPr lang="en-GB" dirty="0"/>
          </a:p>
          <a:p>
            <a:r>
              <a:rPr lang="en-GB" dirty="0"/>
              <a:t>This decouples dispatch from processing.</a:t>
            </a:r>
          </a:p>
          <a:p>
            <a:endParaRPr lang="en-GB" dirty="0"/>
          </a:p>
          <a:p>
            <a:r>
              <a:rPr lang="en-US" sz="1200" dirty="0"/>
              <a:t>The </a:t>
            </a:r>
            <a:r>
              <a:rPr lang="en-US" sz="1200" b="1" dirty="0"/>
              <a:t>Command Dispatcher</a:t>
            </a:r>
            <a:r>
              <a:rPr lang="en-US" sz="1200" dirty="0"/>
              <a:t> allows dynamic registration and removal of </a:t>
            </a:r>
            <a:r>
              <a:rPr lang="en-US" sz="1200" b="1" dirty="0"/>
              <a:t>Command Handlers</a:t>
            </a:r>
            <a:r>
              <a:rPr lang="en-US" sz="1200" dirty="0"/>
              <a:t>, it is an administrative entity that manages linking of commands to the appropriate command handlers. </a:t>
            </a:r>
          </a:p>
          <a:p>
            <a:endParaRPr lang="en-US" sz="1200" dirty="0"/>
          </a:p>
          <a:p>
            <a:r>
              <a:rPr lang="en-US" sz="1200" dirty="0"/>
              <a:t>It relates to the Observer pattern in that hooks together publishers and subscribers.</a:t>
            </a:r>
          </a:p>
          <a:p>
            <a:endParaRPr lang="en-US" sz="1200" dirty="0"/>
          </a:p>
          <a:p>
            <a:r>
              <a:rPr lang="en-US" sz="1200" dirty="0"/>
              <a:t>Command Dispatcher registration requires a key – provided by the Command Dispatcher for the </a:t>
            </a:r>
            <a:r>
              <a:rPr lang="en-US" sz="1200" b="1" dirty="0"/>
              <a:t>Commands</a:t>
            </a:r>
            <a:r>
              <a:rPr lang="en-US" sz="1200" dirty="0"/>
              <a:t> it can service, using </a:t>
            </a:r>
            <a:r>
              <a:rPr lang="en-US" sz="1200" dirty="0" err="1"/>
              <a:t>getKey</a:t>
            </a:r>
            <a:r>
              <a:rPr lang="en-US" sz="1200" dirty="0"/>
              <a:t>(). [In practice we often use RTTI for this].</a:t>
            </a:r>
          </a:p>
          <a:p>
            <a:endParaRPr lang="en-US" sz="1200" dirty="0"/>
          </a:p>
          <a:p>
            <a:r>
              <a:rPr lang="en-US" sz="1200" dirty="0"/>
              <a:t>The Command Handler is fired, when a command with the same name (key) is sent to the Command Dispatcher.</a:t>
            </a:r>
          </a:p>
          <a:p>
            <a:endParaRPr lang="en-US" sz="1200" dirty="0"/>
          </a:p>
          <a:p>
            <a:r>
              <a:rPr lang="en-US" sz="1200" dirty="0"/>
              <a:t>The Command Dispatcher is a repository of key-value pairs (key., Command Handler) and when the Command Dispatcher is called it looks up the command’s key in the repository. If there is a match it calls the appropriate method(s) on the handler to process the Command.</a:t>
            </a:r>
          </a:p>
          <a:p>
            <a:endParaRPr lang="en-GB" dirty="0"/>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50</a:t>
            </a:fld>
            <a:endParaRPr lang="en-US"/>
          </a:p>
        </p:txBody>
      </p:sp>
    </p:spTree>
    <p:extLst>
      <p:ext uri="{BB962C8B-B14F-4D97-AF65-F5344CB8AC3E}">
        <p14:creationId xmlns:p14="http://schemas.microsoft.com/office/powerpoint/2010/main" val="29889652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we talk to the Db. We implement the interface with a concrete</a:t>
            </a:r>
            <a:r>
              <a:rPr lang="en-US" baseline="0" dirty="0"/>
              <a:t> boundary component that talks to the DB</a:t>
            </a:r>
          </a:p>
          <a:p>
            <a:endParaRPr lang="en-US" dirty="0"/>
          </a:p>
        </p:txBody>
      </p:sp>
      <p:sp>
        <p:nvSpPr>
          <p:cNvPr id="4" name="Slide Number Placeholder 3"/>
          <p:cNvSpPr>
            <a:spLocks noGrp="1"/>
          </p:cNvSpPr>
          <p:nvPr>
            <p:ph type="sldNum" sz="quarter" idx="10"/>
          </p:nvPr>
        </p:nvSpPr>
        <p:spPr/>
        <p:txBody>
          <a:bodyPr/>
          <a:lstStyle/>
          <a:p>
            <a:fld id="{FEF15FA6-EB56-764B-9424-765F853645DC}" type="slidenum">
              <a:rPr lang="en-US" smtClean="0"/>
              <a:t>51</a:t>
            </a:fld>
            <a:endParaRPr lang="en-US"/>
          </a:p>
        </p:txBody>
      </p:sp>
    </p:spTree>
    <p:extLst>
      <p:ext uri="{BB962C8B-B14F-4D97-AF65-F5344CB8AC3E}">
        <p14:creationId xmlns:p14="http://schemas.microsoft.com/office/powerpoint/2010/main" val="4045182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8</a:t>
            </a:fld>
            <a:endParaRPr lang="en-US"/>
          </a:p>
        </p:txBody>
      </p:sp>
    </p:spTree>
    <p:extLst>
      <p:ext uri="{BB962C8B-B14F-4D97-AF65-F5344CB8AC3E}">
        <p14:creationId xmlns:p14="http://schemas.microsoft.com/office/powerpoint/2010/main" val="3356328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9</a:t>
            </a:fld>
            <a:endParaRPr lang="en-US"/>
          </a:p>
        </p:txBody>
      </p:sp>
    </p:spTree>
    <p:extLst>
      <p:ext uri="{BB962C8B-B14F-4D97-AF65-F5344CB8AC3E}">
        <p14:creationId xmlns:p14="http://schemas.microsoft.com/office/powerpoint/2010/main" val="3053876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10</a:t>
            </a:fld>
            <a:endParaRPr lang="en-US"/>
          </a:p>
        </p:txBody>
      </p:sp>
    </p:spTree>
    <p:extLst>
      <p:ext uri="{BB962C8B-B14F-4D97-AF65-F5344CB8AC3E}">
        <p14:creationId xmlns:p14="http://schemas.microsoft.com/office/powerpoint/2010/main" val="163934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Teams can work on separate modules with low communication – thus reducing coordination costs and lowering development time and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change a module’s implementation without changing other 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understand the system one module at a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11</a:t>
            </a:fld>
            <a:endParaRPr lang="en-US"/>
          </a:p>
        </p:txBody>
      </p:sp>
    </p:spTree>
    <p:extLst>
      <p:ext uri="{BB962C8B-B14F-4D97-AF65-F5344CB8AC3E}">
        <p14:creationId xmlns:p14="http://schemas.microsoft.com/office/powerpoint/2010/main" val="34907811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Teams can work on separate modules with low communication – thus reducing coordination costs and lowering development time and effort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change a module’s implementation without changing other modules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You can understand the system one module at a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12</a:t>
            </a:fld>
            <a:endParaRPr lang="en-US"/>
          </a:p>
        </p:txBody>
      </p:sp>
    </p:spTree>
    <p:extLst>
      <p:ext uri="{BB962C8B-B14F-4D97-AF65-F5344CB8AC3E}">
        <p14:creationId xmlns:p14="http://schemas.microsoft.com/office/powerpoint/2010/main" val="2391811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F15FA6-EB56-764B-9424-765F853645DC}" type="slidenum">
              <a:rPr lang="en-US" smtClean="0"/>
              <a:t>13</a:t>
            </a:fld>
            <a:endParaRPr lang="en-US"/>
          </a:p>
        </p:txBody>
      </p:sp>
    </p:spTree>
    <p:extLst>
      <p:ext uri="{BB962C8B-B14F-4D97-AF65-F5344CB8AC3E}">
        <p14:creationId xmlns:p14="http://schemas.microsoft.com/office/powerpoint/2010/main" val="1334741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1174A-CD5A-7A4D-BB19-5536241FDCAA}"/>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B5CF831-47C5-4D41-A4D5-865ACC997D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1214E0B-8150-DC49-8CDF-EAA55BE4F91C}"/>
              </a:ext>
            </a:extLst>
          </p:cNvPr>
          <p:cNvSpPr>
            <a:spLocks noGrp="1"/>
          </p:cNvSpPr>
          <p:nvPr>
            <p:ph type="dt" sz="half" idx="10"/>
          </p:nvPr>
        </p:nvSpPr>
        <p:spPr/>
        <p:txBody>
          <a:bodyPr/>
          <a:lstStyle/>
          <a:p>
            <a:fld id="{43CF0900-FDA7-0148-9933-4178E3499817}" type="datetime1">
              <a:rPr lang="en-GB" smtClean="0"/>
              <a:t>27/11/2020</a:t>
            </a:fld>
            <a:endParaRPr lang="en-GB"/>
          </a:p>
        </p:txBody>
      </p:sp>
      <p:sp>
        <p:nvSpPr>
          <p:cNvPr id="5" name="Footer Placeholder 4">
            <a:extLst>
              <a:ext uri="{FF2B5EF4-FFF2-40B4-BE49-F238E27FC236}">
                <a16:creationId xmlns:a16="http://schemas.microsoft.com/office/drawing/2014/main" id="{2520A3AD-AEB5-D344-BA7B-411044E253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C7115B4-E016-4A4D-8014-B12835ED7897}"/>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5985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B49B2-3837-EB48-95DD-FEE42CD3B42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C970E69-1E5B-164D-ABAA-7AE06A69B8B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5D5C72E-AB16-3F41-A365-0F115DBDB931}"/>
              </a:ext>
            </a:extLst>
          </p:cNvPr>
          <p:cNvSpPr>
            <a:spLocks noGrp="1"/>
          </p:cNvSpPr>
          <p:nvPr>
            <p:ph type="dt" sz="half" idx="10"/>
          </p:nvPr>
        </p:nvSpPr>
        <p:spPr/>
        <p:txBody>
          <a:bodyPr/>
          <a:lstStyle/>
          <a:p>
            <a:fld id="{4B897BB2-7346-BC44-B4D6-CA937AE7B92F}" type="datetime1">
              <a:rPr lang="en-GB" smtClean="0"/>
              <a:t>27/11/2020</a:t>
            </a:fld>
            <a:endParaRPr lang="en-GB"/>
          </a:p>
        </p:txBody>
      </p:sp>
      <p:sp>
        <p:nvSpPr>
          <p:cNvPr id="5" name="Footer Placeholder 4">
            <a:extLst>
              <a:ext uri="{FF2B5EF4-FFF2-40B4-BE49-F238E27FC236}">
                <a16:creationId xmlns:a16="http://schemas.microsoft.com/office/drawing/2014/main" id="{3DA7322D-5A9D-BA44-89BA-BEE99458F1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11AA2C-D9A8-A049-817E-47093D807483}"/>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547724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FD1712-B3B8-5C4D-8338-037EC516D53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E281701-E2B3-794C-AECC-1936C819E1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FB99C4-03F7-3B4F-9C81-554AC87B869F}"/>
              </a:ext>
            </a:extLst>
          </p:cNvPr>
          <p:cNvSpPr>
            <a:spLocks noGrp="1"/>
          </p:cNvSpPr>
          <p:nvPr>
            <p:ph type="dt" sz="half" idx="10"/>
          </p:nvPr>
        </p:nvSpPr>
        <p:spPr/>
        <p:txBody>
          <a:bodyPr/>
          <a:lstStyle/>
          <a:p>
            <a:fld id="{49EB9D08-DA21-CE4C-A3BE-1EE71578E196}" type="datetime1">
              <a:rPr lang="en-GB" smtClean="0"/>
              <a:t>27/11/2020</a:t>
            </a:fld>
            <a:endParaRPr lang="en-GB"/>
          </a:p>
        </p:txBody>
      </p:sp>
      <p:sp>
        <p:nvSpPr>
          <p:cNvPr id="5" name="Footer Placeholder 4">
            <a:extLst>
              <a:ext uri="{FF2B5EF4-FFF2-40B4-BE49-F238E27FC236}">
                <a16:creationId xmlns:a16="http://schemas.microsoft.com/office/drawing/2014/main" id="{48F9FC3F-8492-924F-A37B-2D96106B3F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FA08B16-E915-7F40-976D-53D972927D45}"/>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698039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795C9-B159-0148-883F-830F759813E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6389E50-DC08-0A42-A362-8C4A6974AAE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EAEDA65-3011-5B48-AB6C-9740CAFC0CB7}"/>
              </a:ext>
            </a:extLst>
          </p:cNvPr>
          <p:cNvSpPr>
            <a:spLocks noGrp="1"/>
          </p:cNvSpPr>
          <p:nvPr>
            <p:ph type="dt" sz="half" idx="10"/>
          </p:nvPr>
        </p:nvSpPr>
        <p:spPr/>
        <p:txBody>
          <a:bodyPr/>
          <a:lstStyle/>
          <a:p>
            <a:fld id="{4393C442-00A6-204A-B55C-CE3520523C7D}" type="datetime1">
              <a:rPr lang="en-GB" smtClean="0"/>
              <a:t>27/11/2020</a:t>
            </a:fld>
            <a:endParaRPr lang="en-GB"/>
          </a:p>
        </p:txBody>
      </p:sp>
      <p:sp>
        <p:nvSpPr>
          <p:cNvPr id="5" name="Footer Placeholder 4">
            <a:extLst>
              <a:ext uri="{FF2B5EF4-FFF2-40B4-BE49-F238E27FC236}">
                <a16:creationId xmlns:a16="http://schemas.microsoft.com/office/drawing/2014/main" id="{88C3CB5E-F12D-AC40-918F-77236F82A7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762AE5-687A-BA4B-ADB9-8FD0CEBCAC89}"/>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08078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350D8-1A74-C64C-88DC-0BABFC39A0F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B2BD3E6-66F1-C24D-9A88-D6D81A2881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4B6888DD-70A6-A948-A580-3664B2B8426F}"/>
              </a:ext>
            </a:extLst>
          </p:cNvPr>
          <p:cNvSpPr>
            <a:spLocks noGrp="1"/>
          </p:cNvSpPr>
          <p:nvPr>
            <p:ph type="dt" sz="half" idx="10"/>
          </p:nvPr>
        </p:nvSpPr>
        <p:spPr/>
        <p:txBody>
          <a:bodyPr/>
          <a:lstStyle/>
          <a:p>
            <a:fld id="{12DFE5E5-47BF-1945-A72A-73293CE7EABA}" type="datetime1">
              <a:rPr lang="en-GB" smtClean="0"/>
              <a:t>27/11/2020</a:t>
            </a:fld>
            <a:endParaRPr lang="en-GB"/>
          </a:p>
        </p:txBody>
      </p:sp>
      <p:sp>
        <p:nvSpPr>
          <p:cNvPr id="5" name="Footer Placeholder 4">
            <a:extLst>
              <a:ext uri="{FF2B5EF4-FFF2-40B4-BE49-F238E27FC236}">
                <a16:creationId xmlns:a16="http://schemas.microsoft.com/office/drawing/2014/main" id="{92D43DC9-2516-2D41-8AE8-6C7FAB7A16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2B104A8-D08C-0F44-AC89-FCC77578E95D}"/>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2434864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84448-8736-9842-93EE-7FA4C227F9A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B98ECC1-CD84-944A-82EB-6F0D1208BF9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94A8120-CEB9-5044-91F4-ACA93938D13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7C2148F-3FF4-FA4A-88B0-55F818FC9F98}"/>
              </a:ext>
            </a:extLst>
          </p:cNvPr>
          <p:cNvSpPr>
            <a:spLocks noGrp="1"/>
          </p:cNvSpPr>
          <p:nvPr>
            <p:ph type="dt" sz="half" idx="10"/>
          </p:nvPr>
        </p:nvSpPr>
        <p:spPr/>
        <p:txBody>
          <a:bodyPr/>
          <a:lstStyle/>
          <a:p>
            <a:fld id="{44FA752C-F1D1-9249-B5D6-D4CEEB0CD450}" type="datetime1">
              <a:rPr lang="en-GB" smtClean="0"/>
              <a:t>27/11/2020</a:t>
            </a:fld>
            <a:endParaRPr lang="en-GB"/>
          </a:p>
        </p:txBody>
      </p:sp>
      <p:sp>
        <p:nvSpPr>
          <p:cNvPr id="6" name="Footer Placeholder 5">
            <a:extLst>
              <a:ext uri="{FF2B5EF4-FFF2-40B4-BE49-F238E27FC236}">
                <a16:creationId xmlns:a16="http://schemas.microsoft.com/office/drawing/2014/main" id="{B5BD0039-83CA-CC47-8D62-3E44D57EC2F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BA8C013-E602-F845-8A64-0EC501523BB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859565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5ADA4-31DE-2446-BEDF-B37B09B5646F}"/>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C23ACD1-4BD7-1F47-BD4C-9D06BEB02F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DC88591-E9F1-B441-AE0F-DFF513BB9E7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0FAE830-1AAF-3B4F-AC73-4E07AFED80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F01477D-2A5F-CA43-825B-2A5EF7B94A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54B6674-B939-1947-B9C7-7623290AE9A4}"/>
              </a:ext>
            </a:extLst>
          </p:cNvPr>
          <p:cNvSpPr>
            <a:spLocks noGrp="1"/>
          </p:cNvSpPr>
          <p:nvPr>
            <p:ph type="dt" sz="half" idx="10"/>
          </p:nvPr>
        </p:nvSpPr>
        <p:spPr/>
        <p:txBody>
          <a:bodyPr/>
          <a:lstStyle/>
          <a:p>
            <a:fld id="{0C9B7E7A-EBAB-3E42-AE8B-BDF6896DABC9}" type="datetime1">
              <a:rPr lang="en-GB" smtClean="0"/>
              <a:t>27/11/2020</a:t>
            </a:fld>
            <a:endParaRPr lang="en-GB"/>
          </a:p>
        </p:txBody>
      </p:sp>
      <p:sp>
        <p:nvSpPr>
          <p:cNvPr id="8" name="Footer Placeholder 7">
            <a:extLst>
              <a:ext uri="{FF2B5EF4-FFF2-40B4-BE49-F238E27FC236}">
                <a16:creationId xmlns:a16="http://schemas.microsoft.com/office/drawing/2014/main" id="{4B57F5AD-6425-A749-8F4F-684569E20DDA}"/>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98BCB1-AEBC-4240-9C74-445EEBA7F12A}"/>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750609464"/>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EC6A2-0AFB-6F47-A50E-0B2630A225A7}"/>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D47A301-F3BD-BD4C-8830-9CC849E2CA46}"/>
              </a:ext>
            </a:extLst>
          </p:cNvPr>
          <p:cNvSpPr>
            <a:spLocks noGrp="1"/>
          </p:cNvSpPr>
          <p:nvPr>
            <p:ph type="dt" sz="half" idx="10"/>
          </p:nvPr>
        </p:nvSpPr>
        <p:spPr/>
        <p:txBody>
          <a:bodyPr/>
          <a:lstStyle/>
          <a:p>
            <a:fld id="{F4B0FDB7-6092-E94B-9926-A307F7E8410A}" type="datetime1">
              <a:rPr lang="en-GB" smtClean="0"/>
              <a:t>27/11/2020</a:t>
            </a:fld>
            <a:endParaRPr lang="en-GB"/>
          </a:p>
        </p:txBody>
      </p:sp>
      <p:sp>
        <p:nvSpPr>
          <p:cNvPr id="4" name="Footer Placeholder 3">
            <a:extLst>
              <a:ext uri="{FF2B5EF4-FFF2-40B4-BE49-F238E27FC236}">
                <a16:creationId xmlns:a16="http://schemas.microsoft.com/office/drawing/2014/main" id="{8FF61250-45B1-644F-89D1-E0C16E60A31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38B63F7-D21D-CE40-97B6-4A58233E46B8}"/>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32986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453598-978B-7C44-9021-A4A46EF6419C}"/>
              </a:ext>
            </a:extLst>
          </p:cNvPr>
          <p:cNvSpPr>
            <a:spLocks noGrp="1"/>
          </p:cNvSpPr>
          <p:nvPr>
            <p:ph type="dt" sz="half" idx="10"/>
          </p:nvPr>
        </p:nvSpPr>
        <p:spPr/>
        <p:txBody>
          <a:bodyPr/>
          <a:lstStyle/>
          <a:p>
            <a:fld id="{CEE6A4BD-CF4B-DF43-B5DD-12486CB1FA0A}" type="datetime1">
              <a:rPr lang="en-GB" smtClean="0"/>
              <a:t>27/11/2020</a:t>
            </a:fld>
            <a:endParaRPr lang="en-GB"/>
          </a:p>
        </p:txBody>
      </p:sp>
      <p:sp>
        <p:nvSpPr>
          <p:cNvPr id="3" name="Footer Placeholder 2">
            <a:extLst>
              <a:ext uri="{FF2B5EF4-FFF2-40B4-BE49-F238E27FC236}">
                <a16:creationId xmlns:a16="http://schemas.microsoft.com/office/drawing/2014/main" id="{781F2E86-C401-D544-986A-849C7D849C5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04DE713-641A-8347-96A3-78E891AC361D}"/>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048331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6E322-151C-D348-99E9-C0EDE23BED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655F2A4-BF22-DA45-98FC-A80CE3CC5A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7DD495D0-C31F-B742-8DCE-7B5B3E451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9708B8E-A6B4-104B-9E13-B68581907034}"/>
              </a:ext>
            </a:extLst>
          </p:cNvPr>
          <p:cNvSpPr>
            <a:spLocks noGrp="1"/>
          </p:cNvSpPr>
          <p:nvPr>
            <p:ph type="dt" sz="half" idx="10"/>
          </p:nvPr>
        </p:nvSpPr>
        <p:spPr/>
        <p:txBody>
          <a:bodyPr/>
          <a:lstStyle/>
          <a:p>
            <a:fld id="{2C2BCE7D-DC86-D447-8D8C-B5988EC0371A}" type="datetime1">
              <a:rPr lang="en-GB" smtClean="0"/>
              <a:t>27/11/2020</a:t>
            </a:fld>
            <a:endParaRPr lang="en-GB"/>
          </a:p>
        </p:txBody>
      </p:sp>
      <p:sp>
        <p:nvSpPr>
          <p:cNvPr id="6" name="Footer Placeholder 5">
            <a:extLst>
              <a:ext uri="{FF2B5EF4-FFF2-40B4-BE49-F238E27FC236}">
                <a16:creationId xmlns:a16="http://schemas.microsoft.com/office/drawing/2014/main" id="{26222A0F-5F77-5049-BF5E-DD07BD40A7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1876929-0609-CC48-86BC-AB431296C5F7}"/>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3511001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AA870-B2F5-E94A-9C06-BEB265FC29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E7303CE-EB29-4640-87BD-EFB850C1C9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E04B7B-C1E3-1844-A3DE-FF02147B78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0B748D-7F2D-FE41-9183-FDE76B76C3C8}"/>
              </a:ext>
            </a:extLst>
          </p:cNvPr>
          <p:cNvSpPr>
            <a:spLocks noGrp="1"/>
          </p:cNvSpPr>
          <p:nvPr>
            <p:ph type="dt" sz="half" idx="10"/>
          </p:nvPr>
        </p:nvSpPr>
        <p:spPr/>
        <p:txBody>
          <a:bodyPr/>
          <a:lstStyle/>
          <a:p>
            <a:fld id="{6A20C2FB-2001-7749-97B5-980C7E33CF24}" type="datetime1">
              <a:rPr lang="en-GB" smtClean="0"/>
              <a:t>27/11/2020</a:t>
            </a:fld>
            <a:endParaRPr lang="en-GB"/>
          </a:p>
        </p:txBody>
      </p:sp>
      <p:sp>
        <p:nvSpPr>
          <p:cNvPr id="6" name="Footer Placeholder 5">
            <a:extLst>
              <a:ext uri="{FF2B5EF4-FFF2-40B4-BE49-F238E27FC236}">
                <a16:creationId xmlns:a16="http://schemas.microsoft.com/office/drawing/2014/main" id="{862A6EAE-6CDE-4541-A5AF-ED3D3B2040A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7B3E1D1-233C-8542-BC95-6A086900E404}"/>
              </a:ext>
            </a:extLst>
          </p:cNvPr>
          <p:cNvSpPr>
            <a:spLocks noGrp="1"/>
          </p:cNvSpPr>
          <p:nvPr>
            <p:ph type="sldNum" sz="quarter" idx="12"/>
          </p:nvPr>
        </p:nvSpPr>
        <p:spPr/>
        <p:txBody>
          <a:bodyPr/>
          <a:lstStyle/>
          <a:p>
            <a:fld id="{AA792DF1-A555-43FA-AD2F-E7EC51E120F1}" type="slidenum">
              <a:rPr lang="en-GB" smtClean="0"/>
              <a:t>‹#›</a:t>
            </a:fld>
            <a:endParaRPr lang="en-GB"/>
          </a:p>
        </p:txBody>
      </p:sp>
    </p:spTree>
    <p:extLst>
      <p:ext uri="{BB962C8B-B14F-4D97-AF65-F5344CB8AC3E}">
        <p14:creationId xmlns:p14="http://schemas.microsoft.com/office/powerpoint/2010/main" val="620808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EF4104-04D2-3B44-9C19-6F18A76826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E5AA477-FC56-7942-960E-0C8AC04E7E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2BD133A-59BF-7647-8AF9-E4BC8C47F4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9B7E7A-EBAB-3E42-AE8B-BDF6896DABC9}" type="datetime1">
              <a:rPr lang="en-GB" smtClean="0"/>
              <a:t>27/11/2020</a:t>
            </a:fld>
            <a:endParaRPr lang="en-GB"/>
          </a:p>
        </p:txBody>
      </p:sp>
      <p:sp>
        <p:nvSpPr>
          <p:cNvPr id="5" name="Footer Placeholder 4">
            <a:extLst>
              <a:ext uri="{FF2B5EF4-FFF2-40B4-BE49-F238E27FC236}">
                <a16:creationId xmlns:a16="http://schemas.microsoft.com/office/drawing/2014/main" id="{A95F112D-73B1-B64E-8018-0523182CF1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DF096FF-B917-E841-896D-3CC8182B1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792DF1-A555-43FA-AD2F-E7EC51E120F1}" type="slidenum">
              <a:rPr lang="en-GB" smtClean="0"/>
              <a:t>‹#›</a:t>
            </a:fld>
            <a:endParaRPr lang="en-GB"/>
          </a:p>
        </p:txBody>
      </p:sp>
    </p:spTree>
    <p:extLst>
      <p:ext uri="{BB962C8B-B14F-4D97-AF65-F5344CB8AC3E}">
        <p14:creationId xmlns:p14="http://schemas.microsoft.com/office/powerpoint/2010/main" val="59260130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11.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14.tiff"/><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8.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tiff"/><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 Id="rId9" Type="http://schemas.openxmlformats.org/officeDocument/2006/relationships/image" Target="../media/image9.jpg"/></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0485-7B8F-4364-A168-9BCF14B9AFD8}"/>
              </a:ext>
            </a:extLst>
          </p:cNvPr>
          <p:cNvSpPr>
            <a:spLocks noGrp="1"/>
          </p:cNvSpPr>
          <p:nvPr>
            <p:ph type="ctrTitle"/>
          </p:nvPr>
        </p:nvSpPr>
        <p:spPr/>
        <p:txBody>
          <a:bodyPr/>
          <a:lstStyle/>
          <a:p>
            <a:r>
              <a:rPr lang="en-GB" dirty="0"/>
              <a:t>Clean Architecture</a:t>
            </a:r>
          </a:p>
        </p:txBody>
      </p:sp>
      <p:sp>
        <p:nvSpPr>
          <p:cNvPr id="3" name="Subtitle 2">
            <a:extLst>
              <a:ext uri="{FF2B5EF4-FFF2-40B4-BE49-F238E27FC236}">
                <a16:creationId xmlns:a16="http://schemas.microsoft.com/office/drawing/2014/main" id="{56718B2F-630C-4EB0-BB6E-563DEB660EEF}"/>
              </a:ext>
            </a:extLst>
          </p:cNvPr>
          <p:cNvSpPr>
            <a:spLocks noGrp="1"/>
          </p:cNvSpPr>
          <p:nvPr>
            <p:ph type="subTitle" idx="1"/>
          </p:nvPr>
        </p:nvSpPr>
        <p:spPr/>
        <p:txBody>
          <a:bodyPr>
            <a:normAutofit/>
          </a:bodyPr>
          <a:lstStyle/>
          <a:p>
            <a:r>
              <a:rPr lang="en-GB" dirty="0"/>
              <a:t>Implementing in .NET</a:t>
            </a:r>
          </a:p>
          <a:p>
            <a:r>
              <a:rPr lang="en-GB" dirty="0"/>
              <a:t>Ian Cooper</a:t>
            </a:r>
          </a:p>
          <a:p>
            <a:r>
              <a:rPr lang="en-GB" dirty="0"/>
              <a:t>@</a:t>
            </a:r>
            <a:r>
              <a:rPr lang="en-GB" dirty="0" err="1"/>
              <a:t>ICooper</a:t>
            </a:r>
            <a:endParaRPr lang="en-GB" dirty="0"/>
          </a:p>
        </p:txBody>
      </p:sp>
    </p:spTree>
    <p:extLst>
      <p:ext uri="{BB962C8B-B14F-4D97-AF65-F5344CB8AC3E}">
        <p14:creationId xmlns:p14="http://schemas.microsoft.com/office/powerpoint/2010/main" val="4180027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FE5C51-48C3-4948-A740-70F0C72D9E03}"/>
              </a:ext>
            </a:extLst>
          </p:cNvPr>
          <p:cNvSpPr>
            <a:spLocks noGrp="1"/>
          </p:cNvSpPr>
          <p:nvPr>
            <p:ph type="sldNum" sz="quarter" idx="12"/>
          </p:nvPr>
        </p:nvSpPr>
        <p:spPr/>
        <p:txBody>
          <a:bodyPr/>
          <a:lstStyle/>
          <a:p>
            <a:fld id="{AA792DF1-A555-43FA-AD2F-E7EC51E120F1}" type="slidenum">
              <a:rPr lang="en-GB" smtClean="0"/>
              <a:t>10</a:t>
            </a:fld>
            <a:endParaRPr lang="en-GB"/>
          </a:p>
        </p:txBody>
      </p:sp>
      <p:sp>
        <p:nvSpPr>
          <p:cNvPr id="5" name="Rectangle 4">
            <a:extLst>
              <a:ext uri="{FF2B5EF4-FFF2-40B4-BE49-F238E27FC236}">
                <a16:creationId xmlns:a16="http://schemas.microsoft.com/office/drawing/2014/main" id="{5D15DA82-0E03-8C40-A4F9-E87BB7AB9FC0}"/>
              </a:ext>
            </a:extLst>
          </p:cNvPr>
          <p:cNvSpPr/>
          <p:nvPr/>
        </p:nvSpPr>
        <p:spPr>
          <a:xfrm>
            <a:off x="6481906" y="2215248"/>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6" name="Rectangle 5">
            <a:extLst>
              <a:ext uri="{FF2B5EF4-FFF2-40B4-BE49-F238E27FC236}">
                <a16:creationId xmlns:a16="http://schemas.microsoft.com/office/drawing/2014/main" id="{028BF350-2EEE-8447-BC84-F0C3812C8BDE}"/>
              </a:ext>
            </a:extLst>
          </p:cNvPr>
          <p:cNvSpPr/>
          <p:nvPr/>
        </p:nvSpPr>
        <p:spPr>
          <a:xfrm>
            <a:off x="6489857" y="2215247"/>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pic>
        <p:nvPicPr>
          <p:cNvPr id="8" name="Graphic 7" descr="User">
            <a:extLst>
              <a:ext uri="{FF2B5EF4-FFF2-40B4-BE49-F238E27FC236}">
                <a16:creationId xmlns:a16="http://schemas.microsoft.com/office/drawing/2014/main" id="{4659AAC1-DF2C-9547-9672-C21EAE1494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63848" y="322988"/>
            <a:ext cx="914400" cy="914400"/>
          </a:xfrm>
          <a:prstGeom prst="rect">
            <a:avLst/>
          </a:prstGeom>
        </p:spPr>
      </p:pic>
      <p:cxnSp>
        <p:nvCxnSpPr>
          <p:cNvPr id="10" name="Straight Arrow Connector 9">
            <a:extLst>
              <a:ext uri="{FF2B5EF4-FFF2-40B4-BE49-F238E27FC236}">
                <a16:creationId xmlns:a16="http://schemas.microsoft.com/office/drawing/2014/main" id="{4EB3E678-DF70-FF4F-9DF8-A1A4CA929253}"/>
              </a:ext>
            </a:extLst>
          </p:cNvPr>
          <p:cNvCxnSpPr>
            <a:cxnSpLocks/>
            <a:stCxn id="8" idx="2"/>
            <a:endCxn id="6" idx="0"/>
          </p:cNvCxnSpPr>
          <p:nvPr/>
        </p:nvCxnSpPr>
        <p:spPr>
          <a:xfrm>
            <a:off x="6121048" y="1237388"/>
            <a:ext cx="1414074" cy="97785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43A20A-1DF2-F44D-BF3D-FB7166FD6AF6}"/>
              </a:ext>
            </a:extLst>
          </p:cNvPr>
          <p:cNvSpPr txBox="1"/>
          <p:nvPr/>
        </p:nvSpPr>
        <p:spPr>
          <a:xfrm>
            <a:off x="524786" y="389614"/>
            <a:ext cx="2774226" cy="523220"/>
          </a:xfrm>
          <a:prstGeom prst="rect">
            <a:avLst/>
          </a:prstGeom>
          <a:noFill/>
          <a:ln>
            <a:solidFill>
              <a:schemeClr val="tx1"/>
            </a:solidFill>
          </a:ln>
        </p:spPr>
        <p:txBody>
          <a:bodyPr wrap="square" rtlCol="0">
            <a:spAutoFit/>
          </a:bodyPr>
          <a:lstStyle/>
          <a:p>
            <a:r>
              <a:rPr lang="en-US" sz="2800" dirty="0"/>
              <a:t>High and Low</a:t>
            </a:r>
          </a:p>
        </p:txBody>
      </p:sp>
      <p:sp>
        <p:nvSpPr>
          <p:cNvPr id="23" name="Rectangle 22">
            <a:extLst>
              <a:ext uri="{FF2B5EF4-FFF2-40B4-BE49-F238E27FC236}">
                <a16:creationId xmlns:a16="http://schemas.microsoft.com/office/drawing/2014/main" id="{B397F6E9-248F-EC49-A493-4E9772E8D29A}"/>
              </a:ext>
            </a:extLst>
          </p:cNvPr>
          <p:cNvSpPr/>
          <p:nvPr/>
        </p:nvSpPr>
        <p:spPr>
          <a:xfrm>
            <a:off x="3657215" y="2215247"/>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26" name="Rectangle 25">
            <a:extLst>
              <a:ext uri="{FF2B5EF4-FFF2-40B4-BE49-F238E27FC236}">
                <a16:creationId xmlns:a16="http://schemas.microsoft.com/office/drawing/2014/main" id="{73621FEF-FFB4-9B48-8AA2-64D48BAF7D2B}"/>
              </a:ext>
            </a:extLst>
          </p:cNvPr>
          <p:cNvSpPr/>
          <p:nvPr/>
        </p:nvSpPr>
        <p:spPr>
          <a:xfrm>
            <a:off x="3665166" y="2215246"/>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sp>
        <p:nvSpPr>
          <p:cNvPr id="27" name="Rectangle 26">
            <a:extLst>
              <a:ext uri="{FF2B5EF4-FFF2-40B4-BE49-F238E27FC236}">
                <a16:creationId xmlns:a16="http://schemas.microsoft.com/office/drawing/2014/main" id="{BFE6473B-4FDC-0F42-A752-FE2EC0C6393F}"/>
              </a:ext>
            </a:extLst>
          </p:cNvPr>
          <p:cNvSpPr/>
          <p:nvPr/>
        </p:nvSpPr>
        <p:spPr>
          <a:xfrm>
            <a:off x="5085610" y="3738628"/>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28" name="Rectangle 27">
            <a:extLst>
              <a:ext uri="{FF2B5EF4-FFF2-40B4-BE49-F238E27FC236}">
                <a16:creationId xmlns:a16="http://schemas.microsoft.com/office/drawing/2014/main" id="{1758FF6B-D287-C64D-A5FE-03066FD52F30}"/>
              </a:ext>
            </a:extLst>
          </p:cNvPr>
          <p:cNvSpPr/>
          <p:nvPr/>
        </p:nvSpPr>
        <p:spPr>
          <a:xfrm>
            <a:off x="5093561" y="3738627"/>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sp>
        <p:nvSpPr>
          <p:cNvPr id="29" name="Rectangle 28">
            <a:extLst>
              <a:ext uri="{FF2B5EF4-FFF2-40B4-BE49-F238E27FC236}">
                <a16:creationId xmlns:a16="http://schemas.microsoft.com/office/drawing/2014/main" id="{5472D602-3AE6-2F43-AF52-67505FCA6FF1}"/>
              </a:ext>
            </a:extLst>
          </p:cNvPr>
          <p:cNvSpPr/>
          <p:nvPr/>
        </p:nvSpPr>
        <p:spPr>
          <a:xfrm>
            <a:off x="3642186" y="5163998"/>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30" name="Rectangle 29">
            <a:extLst>
              <a:ext uri="{FF2B5EF4-FFF2-40B4-BE49-F238E27FC236}">
                <a16:creationId xmlns:a16="http://schemas.microsoft.com/office/drawing/2014/main" id="{25E5745F-BA2F-7A44-B057-2C8DB0D8B2F1}"/>
              </a:ext>
            </a:extLst>
          </p:cNvPr>
          <p:cNvSpPr/>
          <p:nvPr/>
        </p:nvSpPr>
        <p:spPr>
          <a:xfrm>
            <a:off x="3650137" y="5163997"/>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sp>
        <p:nvSpPr>
          <p:cNvPr id="31" name="Rectangle 30">
            <a:extLst>
              <a:ext uri="{FF2B5EF4-FFF2-40B4-BE49-F238E27FC236}">
                <a16:creationId xmlns:a16="http://schemas.microsoft.com/office/drawing/2014/main" id="{6577A539-B8E5-A149-8FD0-A8A5EA856150}"/>
              </a:ext>
            </a:extLst>
          </p:cNvPr>
          <p:cNvSpPr/>
          <p:nvPr/>
        </p:nvSpPr>
        <p:spPr>
          <a:xfrm>
            <a:off x="6573334" y="5163998"/>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32" name="Rectangle 31">
            <a:extLst>
              <a:ext uri="{FF2B5EF4-FFF2-40B4-BE49-F238E27FC236}">
                <a16:creationId xmlns:a16="http://schemas.microsoft.com/office/drawing/2014/main" id="{5B635256-15FD-194C-9DFB-DE4622FC3536}"/>
              </a:ext>
            </a:extLst>
          </p:cNvPr>
          <p:cNvSpPr/>
          <p:nvPr/>
        </p:nvSpPr>
        <p:spPr>
          <a:xfrm>
            <a:off x="6581285" y="5163997"/>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cxnSp>
        <p:nvCxnSpPr>
          <p:cNvPr id="33" name="Straight Arrow Connector 32">
            <a:extLst>
              <a:ext uri="{FF2B5EF4-FFF2-40B4-BE49-F238E27FC236}">
                <a16:creationId xmlns:a16="http://schemas.microsoft.com/office/drawing/2014/main" id="{C3C9FBEE-1461-694D-B2A2-DEC3C38D3FA2}"/>
              </a:ext>
            </a:extLst>
          </p:cNvPr>
          <p:cNvCxnSpPr>
            <a:cxnSpLocks/>
            <a:stCxn id="8" idx="2"/>
            <a:endCxn id="26" idx="0"/>
          </p:cNvCxnSpPr>
          <p:nvPr/>
        </p:nvCxnSpPr>
        <p:spPr>
          <a:xfrm flipH="1">
            <a:off x="4710431" y="1237388"/>
            <a:ext cx="1410617" cy="9778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7411551-BB15-5E44-9806-8BCA1C7C977B}"/>
              </a:ext>
            </a:extLst>
          </p:cNvPr>
          <p:cNvCxnSpPr>
            <a:cxnSpLocks/>
            <a:stCxn id="23" idx="2"/>
            <a:endCxn id="28" idx="0"/>
          </p:cNvCxnSpPr>
          <p:nvPr/>
        </p:nvCxnSpPr>
        <p:spPr>
          <a:xfrm>
            <a:off x="4702480" y="3193009"/>
            <a:ext cx="1436346" cy="54561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541E60E-B2B3-E042-929C-7F77E3A5577D}"/>
              </a:ext>
            </a:extLst>
          </p:cNvPr>
          <p:cNvCxnSpPr>
            <a:cxnSpLocks/>
            <a:endCxn id="28" idx="0"/>
          </p:cNvCxnSpPr>
          <p:nvPr/>
        </p:nvCxnSpPr>
        <p:spPr>
          <a:xfrm flipH="1">
            <a:off x="6138826" y="3197456"/>
            <a:ext cx="1606694" cy="5411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AA056CD-B4AF-9C49-8A72-266CF62D0F50}"/>
              </a:ext>
            </a:extLst>
          </p:cNvPr>
          <p:cNvCxnSpPr>
            <a:cxnSpLocks/>
            <a:stCxn id="27" idx="2"/>
            <a:endCxn id="30" idx="0"/>
          </p:cNvCxnSpPr>
          <p:nvPr/>
        </p:nvCxnSpPr>
        <p:spPr>
          <a:xfrm flipH="1">
            <a:off x="4695402" y="4716390"/>
            <a:ext cx="1435473" cy="4476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0D9068-06DE-1D48-BBC0-31CBB1F141DD}"/>
              </a:ext>
            </a:extLst>
          </p:cNvPr>
          <p:cNvCxnSpPr>
            <a:cxnSpLocks/>
            <a:endCxn id="32" idx="0"/>
          </p:cNvCxnSpPr>
          <p:nvPr/>
        </p:nvCxnSpPr>
        <p:spPr>
          <a:xfrm>
            <a:off x="6152525" y="4716294"/>
            <a:ext cx="1474025" cy="44770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Left Brace 50">
            <a:extLst>
              <a:ext uri="{FF2B5EF4-FFF2-40B4-BE49-F238E27FC236}">
                <a16:creationId xmlns:a16="http://schemas.microsoft.com/office/drawing/2014/main" id="{0B01EA25-E4A3-4945-B721-B3B047465E20}"/>
              </a:ext>
            </a:extLst>
          </p:cNvPr>
          <p:cNvSpPr/>
          <p:nvPr/>
        </p:nvSpPr>
        <p:spPr>
          <a:xfrm rot="10800000">
            <a:off x="9098914" y="5235190"/>
            <a:ext cx="617203" cy="906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FF7C845B-6050-9945-B301-37CAC38A33F5}"/>
              </a:ext>
            </a:extLst>
          </p:cNvPr>
          <p:cNvSpPr txBox="1"/>
          <p:nvPr/>
        </p:nvSpPr>
        <p:spPr>
          <a:xfrm>
            <a:off x="9885638" y="5426864"/>
            <a:ext cx="1839460" cy="523220"/>
          </a:xfrm>
          <a:prstGeom prst="rect">
            <a:avLst/>
          </a:prstGeom>
          <a:noFill/>
          <a:ln w="15875">
            <a:solidFill>
              <a:schemeClr val="tx1"/>
            </a:solidFill>
          </a:ln>
        </p:spPr>
        <p:txBody>
          <a:bodyPr wrap="square" rtlCol="0">
            <a:spAutoFit/>
          </a:bodyPr>
          <a:lstStyle/>
          <a:p>
            <a:r>
              <a:rPr lang="en-US" sz="1400" dirty="0"/>
              <a:t>A </a:t>
            </a:r>
            <a:r>
              <a:rPr lang="en-US" sz="1400" i="1" dirty="0"/>
              <a:t>low</a:t>
            </a:r>
            <a:r>
              <a:rPr lang="en-US" sz="1400" dirty="0"/>
              <a:t> level module has no dependencies</a:t>
            </a:r>
          </a:p>
        </p:txBody>
      </p:sp>
      <p:sp>
        <p:nvSpPr>
          <p:cNvPr id="35" name="TextBox 34">
            <a:extLst>
              <a:ext uri="{FF2B5EF4-FFF2-40B4-BE49-F238E27FC236}">
                <a16:creationId xmlns:a16="http://schemas.microsoft.com/office/drawing/2014/main" id="{BEC8AD75-55F9-9D4F-A023-5B6FFA8B1DB6}"/>
              </a:ext>
            </a:extLst>
          </p:cNvPr>
          <p:cNvSpPr txBox="1"/>
          <p:nvPr/>
        </p:nvSpPr>
        <p:spPr>
          <a:xfrm>
            <a:off x="9716117" y="2429741"/>
            <a:ext cx="1839460" cy="523220"/>
          </a:xfrm>
          <a:prstGeom prst="rect">
            <a:avLst/>
          </a:prstGeom>
          <a:noFill/>
          <a:ln w="15875">
            <a:solidFill>
              <a:schemeClr val="tx1"/>
            </a:solidFill>
          </a:ln>
        </p:spPr>
        <p:txBody>
          <a:bodyPr wrap="square" rtlCol="0">
            <a:spAutoFit/>
          </a:bodyPr>
          <a:lstStyle/>
          <a:p>
            <a:r>
              <a:rPr lang="en-US" sz="1400" dirty="0"/>
              <a:t>A </a:t>
            </a:r>
            <a:r>
              <a:rPr lang="en-US" sz="1400" i="1" dirty="0"/>
              <a:t>high</a:t>
            </a:r>
            <a:r>
              <a:rPr lang="en-US" sz="1400" dirty="0"/>
              <a:t> level module has dependencies</a:t>
            </a:r>
          </a:p>
        </p:txBody>
      </p:sp>
      <p:sp>
        <p:nvSpPr>
          <p:cNvPr id="36" name="Left Brace 35">
            <a:extLst>
              <a:ext uri="{FF2B5EF4-FFF2-40B4-BE49-F238E27FC236}">
                <a16:creationId xmlns:a16="http://schemas.microsoft.com/office/drawing/2014/main" id="{B825E9D8-F269-7943-8903-60BFB681BC6E}"/>
              </a:ext>
            </a:extLst>
          </p:cNvPr>
          <p:cNvSpPr/>
          <p:nvPr/>
        </p:nvSpPr>
        <p:spPr>
          <a:xfrm rot="10800000">
            <a:off x="8857807" y="2250844"/>
            <a:ext cx="617203" cy="90656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21854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D15DA82-0E03-8C40-A4F9-E87BB7AB9FC0}"/>
              </a:ext>
            </a:extLst>
          </p:cNvPr>
          <p:cNvSpPr/>
          <p:nvPr/>
        </p:nvSpPr>
        <p:spPr>
          <a:xfrm>
            <a:off x="6984324" y="2823879"/>
            <a:ext cx="3124318" cy="13217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6" name="Rectangle 5">
            <a:extLst>
              <a:ext uri="{FF2B5EF4-FFF2-40B4-BE49-F238E27FC236}">
                <a16:creationId xmlns:a16="http://schemas.microsoft.com/office/drawing/2014/main" id="{028BF350-2EEE-8447-BC84-F0C3812C8BDE}"/>
              </a:ext>
            </a:extLst>
          </p:cNvPr>
          <p:cNvSpPr/>
          <p:nvPr/>
        </p:nvSpPr>
        <p:spPr>
          <a:xfrm>
            <a:off x="6992275" y="2823878"/>
            <a:ext cx="3124318" cy="28996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Room Booking Module</a:t>
            </a:r>
          </a:p>
        </p:txBody>
      </p:sp>
      <p:pic>
        <p:nvPicPr>
          <p:cNvPr id="8" name="Graphic 7" descr="User">
            <a:extLst>
              <a:ext uri="{FF2B5EF4-FFF2-40B4-BE49-F238E27FC236}">
                <a16:creationId xmlns:a16="http://schemas.microsoft.com/office/drawing/2014/main" id="{4659AAC1-DF2C-9547-9672-C21EAE1494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814573" y="455634"/>
            <a:ext cx="914400" cy="914400"/>
          </a:xfrm>
          <a:prstGeom prst="rect">
            <a:avLst/>
          </a:prstGeom>
        </p:spPr>
      </p:pic>
      <p:cxnSp>
        <p:nvCxnSpPr>
          <p:cNvPr id="10" name="Straight Arrow Connector 9">
            <a:extLst>
              <a:ext uri="{FF2B5EF4-FFF2-40B4-BE49-F238E27FC236}">
                <a16:creationId xmlns:a16="http://schemas.microsoft.com/office/drawing/2014/main" id="{4EB3E678-DF70-FF4F-9DF8-A1A4CA929253}"/>
              </a:ext>
            </a:extLst>
          </p:cNvPr>
          <p:cNvCxnSpPr>
            <a:cxnSpLocks/>
            <a:stCxn id="8" idx="2"/>
            <a:endCxn id="6" idx="0"/>
          </p:cNvCxnSpPr>
          <p:nvPr/>
        </p:nvCxnSpPr>
        <p:spPr>
          <a:xfrm>
            <a:off x="6271773" y="1370034"/>
            <a:ext cx="2282661" cy="1453844"/>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Left Brace 16">
            <a:extLst>
              <a:ext uri="{FF2B5EF4-FFF2-40B4-BE49-F238E27FC236}">
                <a16:creationId xmlns:a16="http://schemas.microsoft.com/office/drawing/2014/main" id="{0567AA8F-9FFE-E94D-AEB0-8BCD0A9A6BAD}"/>
              </a:ext>
            </a:extLst>
          </p:cNvPr>
          <p:cNvSpPr/>
          <p:nvPr/>
        </p:nvSpPr>
        <p:spPr>
          <a:xfrm rot="16200000">
            <a:off x="6074360" y="1117121"/>
            <a:ext cx="580445" cy="750402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0AC69D86-8DAA-6F4F-B7B4-D954B8BD21E6}"/>
              </a:ext>
            </a:extLst>
          </p:cNvPr>
          <p:cNvSpPr txBox="1"/>
          <p:nvPr/>
        </p:nvSpPr>
        <p:spPr>
          <a:xfrm>
            <a:off x="1242257" y="5315762"/>
            <a:ext cx="10059031" cy="738664"/>
          </a:xfrm>
          <a:prstGeom prst="rect">
            <a:avLst/>
          </a:prstGeom>
          <a:noFill/>
          <a:ln w="15875">
            <a:solidFill>
              <a:schemeClr val="tx1"/>
            </a:solidFill>
          </a:ln>
        </p:spPr>
        <p:txBody>
          <a:bodyPr wrap="square" rtlCol="0">
            <a:spAutoFit/>
          </a:bodyPr>
          <a:lstStyle/>
          <a:p>
            <a:pPr algn="ctr"/>
            <a:r>
              <a:rPr lang="en-US" sz="1400" dirty="0"/>
              <a:t>If two modules present the same abstraction, in other words have the same contract with a client then we can swap one for another.</a:t>
            </a:r>
          </a:p>
          <a:p>
            <a:pPr algn="ctr"/>
            <a:endParaRPr lang="en-US" sz="1400" dirty="0"/>
          </a:p>
          <a:p>
            <a:pPr algn="ctr"/>
            <a:r>
              <a:rPr lang="en-US" sz="1400" dirty="0"/>
              <a:t>This allows us to change implementations, for modifiability or business requirements</a:t>
            </a:r>
          </a:p>
        </p:txBody>
      </p:sp>
      <p:sp>
        <p:nvSpPr>
          <p:cNvPr id="25" name="TextBox 24">
            <a:extLst>
              <a:ext uri="{FF2B5EF4-FFF2-40B4-BE49-F238E27FC236}">
                <a16:creationId xmlns:a16="http://schemas.microsoft.com/office/drawing/2014/main" id="{A243A20A-1DF2-F44D-BF3D-FB7166FD6AF6}"/>
              </a:ext>
            </a:extLst>
          </p:cNvPr>
          <p:cNvSpPr txBox="1"/>
          <p:nvPr/>
        </p:nvSpPr>
        <p:spPr>
          <a:xfrm>
            <a:off x="524785" y="389614"/>
            <a:ext cx="2861509" cy="523220"/>
          </a:xfrm>
          <a:prstGeom prst="rect">
            <a:avLst/>
          </a:prstGeom>
          <a:noFill/>
          <a:ln>
            <a:solidFill>
              <a:schemeClr val="tx1"/>
            </a:solidFill>
          </a:ln>
        </p:spPr>
        <p:txBody>
          <a:bodyPr wrap="square" rtlCol="0">
            <a:spAutoFit/>
          </a:bodyPr>
          <a:lstStyle/>
          <a:p>
            <a:r>
              <a:rPr lang="en-US" sz="2800" dirty="0"/>
              <a:t>Interchangeability</a:t>
            </a:r>
          </a:p>
        </p:txBody>
      </p:sp>
      <p:cxnSp>
        <p:nvCxnSpPr>
          <p:cNvPr id="33" name="Straight Arrow Connector 32">
            <a:extLst>
              <a:ext uri="{FF2B5EF4-FFF2-40B4-BE49-F238E27FC236}">
                <a16:creationId xmlns:a16="http://schemas.microsoft.com/office/drawing/2014/main" id="{C3C9FBEE-1461-694D-B2A2-DEC3C38D3FA2}"/>
              </a:ext>
            </a:extLst>
          </p:cNvPr>
          <p:cNvCxnSpPr>
            <a:cxnSpLocks/>
            <a:stCxn id="8" idx="2"/>
            <a:endCxn id="36" idx="0"/>
          </p:cNvCxnSpPr>
          <p:nvPr/>
        </p:nvCxnSpPr>
        <p:spPr>
          <a:xfrm flipH="1">
            <a:off x="4067337" y="1370034"/>
            <a:ext cx="2204436" cy="1452709"/>
          </a:xfrm>
          <a:prstGeom prst="straightConnector1">
            <a:avLst/>
          </a:prstGeom>
          <a:ln w="762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90A156E-D319-9446-A458-631605203E18}"/>
              </a:ext>
            </a:extLst>
          </p:cNvPr>
          <p:cNvSpPr/>
          <p:nvPr/>
        </p:nvSpPr>
        <p:spPr>
          <a:xfrm>
            <a:off x="2497227" y="2822744"/>
            <a:ext cx="3124318" cy="1321772"/>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36" name="Rectangle 35">
            <a:extLst>
              <a:ext uri="{FF2B5EF4-FFF2-40B4-BE49-F238E27FC236}">
                <a16:creationId xmlns:a16="http://schemas.microsoft.com/office/drawing/2014/main" id="{19B942F6-71F3-C74C-834B-F2FCF1721BAB}"/>
              </a:ext>
            </a:extLst>
          </p:cNvPr>
          <p:cNvSpPr/>
          <p:nvPr/>
        </p:nvSpPr>
        <p:spPr>
          <a:xfrm>
            <a:off x="2505178" y="2822743"/>
            <a:ext cx="3124318" cy="28996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Room Booking Module</a:t>
            </a:r>
          </a:p>
        </p:txBody>
      </p:sp>
    </p:spTree>
    <p:extLst>
      <p:ext uri="{BB962C8B-B14F-4D97-AF65-F5344CB8AC3E}">
        <p14:creationId xmlns:p14="http://schemas.microsoft.com/office/powerpoint/2010/main" val="2668304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FE5C51-48C3-4948-A740-70F0C72D9E03}"/>
              </a:ext>
            </a:extLst>
          </p:cNvPr>
          <p:cNvSpPr>
            <a:spLocks noGrp="1"/>
          </p:cNvSpPr>
          <p:nvPr>
            <p:ph type="sldNum" sz="quarter" idx="12"/>
          </p:nvPr>
        </p:nvSpPr>
        <p:spPr/>
        <p:txBody>
          <a:bodyPr/>
          <a:lstStyle/>
          <a:p>
            <a:fld id="{AA792DF1-A555-43FA-AD2F-E7EC51E120F1}" type="slidenum">
              <a:rPr lang="en-GB" smtClean="0"/>
              <a:t>12</a:t>
            </a:fld>
            <a:endParaRPr lang="en-GB"/>
          </a:p>
        </p:txBody>
      </p:sp>
      <p:sp>
        <p:nvSpPr>
          <p:cNvPr id="5" name="Rectangle 4">
            <a:extLst>
              <a:ext uri="{FF2B5EF4-FFF2-40B4-BE49-F238E27FC236}">
                <a16:creationId xmlns:a16="http://schemas.microsoft.com/office/drawing/2014/main" id="{5D15DA82-0E03-8C40-A4F9-E87BB7AB9FC0}"/>
              </a:ext>
            </a:extLst>
          </p:cNvPr>
          <p:cNvSpPr/>
          <p:nvPr/>
        </p:nvSpPr>
        <p:spPr>
          <a:xfrm>
            <a:off x="6481906" y="2215248"/>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6" name="Rectangle 5">
            <a:extLst>
              <a:ext uri="{FF2B5EF4-FFF2-40B4-BE49-F238E27FC236}">
                <a16:creationId xmlns:a16="http://schemas.microsoft.com/office/drawing/2014/main" id="{028BF350-2EEE-8447-BC84-F0C3812C8BDE}"/>
              </a:ext>
            </a:extLst>
          </p:cNvPr>
          <p:cNvSpPr/>
          <p:nvPr/>
        </p:nvSpPr>
        <p:spPr>
          <a:xfrm>
            <a:off x="6489857" y="2215247"/>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pic>
        <p:nvPicPr>
          <p:cNvPr id="8" name="Graphic 7" descr="User">
            <a:extLst>
              <a:ext uri="{FF2B5EF4-FFF2-40B4-BE49-F238E27FC236}">
                <a16:creationId xmlns:a16="http://schemas.microsoft.com/office/drawing/2014/main" id="{4659AAC1-DF2C-9547-9672-C21EAE1494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63848" y="322988"/>
            <a:ext cx="914400" cy="914400"/>
          </a:xfrm>
          <a:prstGeom prst="rect">
            <a:avLst/>
          </a:prstGeom>
        </p:spPr>
      </p:pic>
      <p:cxnSp>
        <p:nvCxnSpPr>
          <p:cNvPr id="10" name="Straight Arrow Connector 9">
            <a:extLst>
              <a:ext uri="{FF2B5EF4-FFF2-40B4-BE49-F238E27FC236}">
                <a16:creationId xmlns:a16="http://schemas.microsoft.com/office/drawing/2014/main" id="{4EB3E678-DF70-FF4F-9DF8-A1A4CA929253}"/>
              </a:ext>
            </a:extLst>
          </p:cNvPr>
          <p:cNvCxnSpPr>
            <a:cxnSpLocks/>
            <a:stCxn id="8" idx="2"/>
            <a:endCxn id="6" idx="0"/>
          </p:cNvCxnSpPr>
          <p:nvPr/>
        </p:nvCxnSpPr>
        <p:spPr>
          <a:xfrm>
            <a:off x="6121048" y="1237388"/>
            <a:ext cx="1414074" cy="97785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243A20A-1DF2-F44D-BF3D-FB7166FD6AF6}"/>
              </a:ext>
            </a:extLst>
          </p:cNvPr>
          <p:cNvSpPr txBox="1"/>
          <p:nvPr/>
        </p:nvSpPr>
        <p:spPr>
          <a:xfrm>
            <a:off x="524786" y="389614"/>
            <a:ext cx="2774226" cy="523220"/>
          </a:xfrm>
          <a:prstGeom prst="rect">
            <a:avLst/>
          </a:prstGeom>
          <a:noFill/>
          <a:ln>
            <a:solidFill>
              <a:schemeClr val="tx1"/>
            </a:solidFill>
          </a:ln>
        </p:spPr>
        <p:txBody>
          <a:bodyPr wrap="square" rtlCol="0">
            <a:spAutoFit/>
          </a:bodyPr>
          <a:lstStyle/>
          <a:p>
            <a:r>
              <a:rPr lang="en-US" sz="2800" dirty="0"/>
              <a:t>Substitution</a:t>
            </a:r>
          </a:p>
        </p:txBody>
      </p:sp>
      <p:sp>
        <p:nvSpPr>
          <p:cNvPr id="23" name="Rectangle 22">
            <a:extLst>
              <a:ext uri="{FF2B5EF4-FFF2-40B4-BE49-F238E27FC236}">
                <a16:creationId xmlns:a16="http://schemas.microsoft.com/office/drawing/2014/main" id="{B397F6E9-248F-EC49-A493-4E9772E8D29A}"/>
              </a:ext>
            </a:extLst>
          </p:cNvPr>
          <p:cNvSpPr/>
          <p:nvPr/>
        </p:nvSpPr>
        <p:spPr>
          <a:xfrm>
            <a:off x="3657215" y="2215247"/>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26" name="Rectangle 25">
            <a:extLst>
              <a:ext uri="{FF2B5EF4-FFF2-40B4-BE49-F238E27FC236}">
                <a16:creationId xmlns:a16="http://schemas.microsoft.com/office/drawing/2014/main" id="{73621FEF-FFB4-9B48-8AA2-64D48BAF7D2B}"/>
              </a:ext>
            </a:extLst>
          </p:cNvPr>
          <p:cNvSpPr/>
          <p:nvPr/>
        </p:nvSpPr>
        <p:spPr>
          <a:xfrm>
            <a:off x="3665166" y="2215246"/>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sp>
        <p:nvSpPr>
          <p:cNvPr id="27" name="Rectangle 26">
            <a:extLst>
              <a:ext uri="{FF2B5EF4-FFF2-40B4-BE49-F238E27FC236}">
                <a16:creationId xmlns:a16="http://schemas.microsoft.com/office/drawing/2014/main" id="{BFE6473B-4FDC-0F42-A752-FE2EC0C6393F}"/>
              </a:ext>
            </a:extLst>
          </p:cNvPr>
          <p:cNvSpPr/>
          <p:nvPr/>
        </p:nvSpPr>
        <p:spPr>
          <a:xfrm>
            <a:off x="5085610" y="3738628"/>
            <a:ext cx="2090530" cy="977762"/>
          </a:xfrm>
          <a:prstGeom prst="rect">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28" name="Rectangle 27">
            <a:extLst>
              <a:ext uri="{FF2B5EF4-FFF2-40B4-BE49-F238E27FC236}">
                <a16:creationId xmlns:a16="http://schemas.microsoft.com/office/drawing/2014/main" id="{1758FF6B-D287-C64D-A5FE-03066FD52F30}"/>
              </a:ext>
            </a:extLst>
          </p:cNvPr>
          <p:cNvSpPr/>
          <p:nvPr/>
        </p:nvSpPr>
        <p:spPr>
          <a:xfrm>
            <a:off x="5093561" y="3738627"/>
            <a:ext cx="2090530" cy="21449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cxnSp>
        <p:nvCxnSpPr>
          <p:cNvPr id="33" name="Straight Arrow Connector 32">
            <a:extLst>
              <a:ext uri="{FF2B5EF4-FFF2-40B4-BE49-F238E27FC236}">
                <a16:creationId xmlns:a16="http://schemas.microsoft.com/office/drawing/2014/main" id="{C3C9FBEE-1461-694D-B2A2-DEC3C38D3FA2}"/>
              </a:ext>
            </a:extLst>
          </p:cNvPr>
          <p:cNvCxnSpPr>
            <a:cxnSpLocks/>
            <a:stCxn id="8" idx="2"/>
            <a:endCxn id="26" idx="0"/>
          </p:cNvCxnSpPr>
          <p:nvPr/>
        </p:nvCxnSpPr>
        <p:spPr>
          <a:xfrm flipH="1">
            <a:off x="4710431" y="1237388"/>
            <a:ext cx="1410617" cy="9778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7411551-BB15-5E44-9806-8BCA1C7C977B}"/>
              </a:ext>
            </a:extLst>
          </p:cNvPr>
          <p:cNvCxnSpPr>
            <a:cxnSpLocks/>
            <a:stCxn id="23" idx="2"/>
            <a:endCxn id="28" idx="0"/>
          </p:cNvCxnSpPr>
          <p:nvPr/>
        </p:nvCxnSpPr>
        <p:spPr>
          <a:xfrm>
            <a:off x="4702480" y="3193009"/>
            <a:ext cx="1436346" cy="545618"/>
          </a:xfrm>
          <a:prstGeom prst="straightConnector1">
            <a:avLst/>
          </a:prstGeom>
          <a:ln w="762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541E60E-B2B3-E042-929C-7F77E3A5577D}"/>
              </a:ext>
            </a:extLst>
          </p:cNvPr>
          <p:cNvCxnSpPr>
            <a:cxnSpLocks/>
            <a:endCxn id="28" idx="0"/>
          </p:cNvCxnSpPr>
          <p:nvPr/>
        </p:nvCxnSpPr>
        <p:spPr>
          <a:xfrm flipH="1">
            <a:off x="6138826" y="3197456"/>
            <a:ext cx="1606694" cy="541171"/>
          </a:xfrm>
          <a:prstGeom prst="straightConnector1">
            <a:avLst/>
          </a:prstGeom>
          <a:ln w="76200">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51" name="Left Brace 50">
            <a:extLst>
              <a:ext uri="{FF2B5EF4-FFF2-40B4-BE49-F238E27FC236}">
                <a16:creationId xmlns:a16="http://schemas.microsoft.com/office/drawing/2014/main" id="{0B01EA25-E4A3-4945-B721-B3B047465E20}"/>
              </a:ext>
            </a:extLst>
          </p:cNvPr>
          <p:cNvSpPr/>
          <p:nvPr/>
        </p:nvSpPr>
        <p:spPr>
          <a:xfrm rot="10800000">
            <a:off x="7955233" y="3738627"/>
            <a:ext cx="617203" cy="9777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FF7C845B-6050-9945-B301-37CAC38A33F5}"/>
              </a:ext>
            </a:extLst>
          </p:cNvPr>
          <p:cNvSpPr txBox="1"/>
          <p:nvPr/>
        </p:nvSpPr>
        <p:spPr>
          <a:xfrm>
            <a:off x="8887342" y="3429000"/>
            <a:ext cx="1839460" cy="1815882"/>
          </a:xfrm>
          <a:prstGeom prst="rect">
            <a:avLst/>
          </a:prstGeom>
          <a:noFill/>
          <a:ln w="15875">
            <a:solidFill>
              <a:schemeClr val="tx1"/>
            </a:solidFill>
          </a:ln>
        </p:spPr>
        <p:txBody>
          <a:bodyPr wrap="square" rtlCol="0">
            <a:spAutoFit/>
          </a:bodyPr>
          <a:lstStyle/>
          <a:p>
            <a:r>
              <a:rPr lang="en-US" sz="1400" dirty="0"/>
              <a:t>Because a module implements an abstraction, we can substitute it with a dummy to defer a design decision, whilst working on other modules</a:t>
            </a:r>
          </a:p>
        </p:txBody>
      </p:sp>
      <p:sp>
        <p:nvSpPr>
          <p:cNvPr id="35" name="TextBox 34">
            <a:extLst>
              <a:ext uri="{FF2B5EF4-FFF2-40B4-BE49-F238E27FC236}">
                <a16:creationId xmlns:a16="http://schemas.microsoft.com/office/drawing/2014/main" id="{9AC67ED3-8628-F24E-9FFF-3A204255FAC2}"/>
              </a:ext>
            </a:extLst>
          </p:cNvPr>
          <p:cNvSpPr txBox="1"/>
          <p:nvPr/>
        </p:nvSpPr>
        <p:spPr>
          <a:xfrm>
            <a:off x="1785837" y="3642732"/>
            <a:ext cx="1839460" cy="1169551"/>
          </a:xfrm>
          <a:prstGeom prst="rect">
            <a:avLst/>
          </a:prstGeom>
          <a:noFill/>
          <a:ln w="15875">
            <a:solidFill>
              <a:schemeClr val="tx1"/>
            </a:solidFill>
          </a:ln>
        </p:spPr>
        <p:txBody>
          <a:bodyPr wrap="square" rtlCol="0">
            <a:spAutoFit/>
          </a:bodyPr>
          <a:lstStyle/>
          <a:p>
            <a:r>
              <a:rPr lang="en-US" sz="1400" dirty="0"/>
              <a:t>We can isolate a module for testing by swapping its dependencies for a stub</a:t>
            </a:r>
          </a:p>
        </p:txBody>
      </p:sp>
      <p:sp>
        <p:nvSpPr>
          <p:cNvPr id="36" name="Left Brace 35">
            <a:extLst>
              <a:ext uri="{FF2B5EF4-FFF2-40B4-BE49-F238E27FC236}">
                <a16:creationId xmlns:a16="http://schemas.microsoft.com/office/drawing/2014/main" id="{A3BDD87F-9D93-FD42-A2D3-B0151FFF4A59}"/>
              </a:ext>
            </a:extLst>
          </p:cNvPr>
          <p:cNvSpPr/>
          <p:nvPr/>
        </p:nvSpPr>
        <p:spPr>
          <a:xfrm>
            <a:off x="4120042" y="3738627"/>
            <a:ext cx="617203" cy="97776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27193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071562"/>
            <a:ext cx="10401300" cy="523220"/>
          </a:xfrm>
          <a:prstGeom prst="rect">
            <a:avLst/>
          </a:prstGeom>
          <a:noFill/>
        </p:spPr>
        <p:txBody>
          <a:bodyPr wrap="square" rtlCol="0">
            <a:spAutoFit/>
          </a:bodyPr>
          <a:lstStyle/>
          <a:p>
            <a:pPr algn="ctr"/>
            <a:r>
              <a:rPr lang="en-US" sz="2800" dirty="0"/>
              <a:t>Modules in .NET</a:t>
            </a:r>
          </a:p>
        </p:txBody>
      </p:sp>
      <p:sp>
        <p:nvSpPr>
          <p:cNvPr id="3" name="TextBox 2"/>
          <p:cNvSpPr txBox="1"/>
          <p:nvPr/>
        </p:nvSpPr>
        <p:spPr>
          <a:xfrm>
            <a:off x="914400" y="3581656"/>
            <a:ext cx="10401300" cy="2246769"/>
          </a:xfrm>
          <a:prstGeom prst="rect">
            <a:avLst/>
          </a:prstGeom>
          <a:noFill/>
        </p:spPr>
        <p:txBody>
          <a:bodyPr wrap="square" rtlCol="0">
            <a:spAutoFit/>
          </a:bodyPr>
          <a:lstStyle/>
          <a:p>
            <a:pPr algn="ctr"/>
            <a:r>
              <a:rPr lang="en-US" sz="2800" dirty="0"/>
              <a:t>Assembly – is .NET’s high level module concept</a:t>
            </a:r>
          </a:p>
          <a:p>
            <a:pPr algn="ctr"/>
            <a:r>
              <a:rPr lang="en-US" sz="2800" dirty="0"/>
              <a:t>We can control what we export with access modifiers: public, internal &amp; private</a:t>
            </a:r>
          </a:p>
          <a:p>
            <a:pPr algn="ctr"/>
            <a:r>
              <a:rPr lang="en-US" sz="2800" dirty="0"/>
              <a:t>This gives us information hiding</a:t>
            </a:r>
          </a:p>
          <a:p>
            <a:pPr algn="ctr"/>
            <a:r>
              <a:rPr lang="en-US" sz="2800" dirty="0"/>
              <a:t>We can reuse by creating a reference from one assembly to another</a:t>
            </a:r>
          </a:p>
        </p:txBody>
      </p:sp>
      <p:sp>
        <p:nvSpPr>
          <p:cNvPr id="6" name="Slide Number Placeholder 5"/>
          <p:cNvSpPr>
            <a:spLocks noGrp="1"/>
          </p:cNvSpPr>
          <p:nvPr>
            <p:ph type="sldNum" sz="quarter" idx="12"/>
          </p:nvPr>
        </p:nvSpPr>
        <p:spPr/>
        <p:txBody>
          <a:bodyPr/>
          <a:lstStyle/>
          <a:p>
            <a:fld id="{AA792DF1-A555-43FA-AD2F-E7EC51E120F1}" type="slidenum">
              <a:rPr lang="en-GB" smtClean="0"/>
              <a:t>13</a:t>
            </a:fld>
            <a:endParaRPr lang="en-GB"/>
          </a:p>
        </p:txBody>
      </p:sp>
      <p:sp>
        <p:nvSpPr>
          <p:cNvPr id="7" name="TextBox 6">
            <a:extLst>
              <a:ext uri="{FF2B5EF4-FFF2-40B4-BE49-F238E27FC236}">
                <a16:creationId xmlns:a16="http://schemas.microsoft.com/office/drawing/2014/main" id="{A90CFFE4-BB87-AD4F-89D3-ABE071DE4671}"/>
              </a:ext>
            </a:extLst>
          </p:cNvPr>
          <p:cNvSpPr txBox="1"/>
          <p:nvPr/>
        </p:nvSpPr>
        <p:spPr>
          <a:xfrm>
            <a:off x="952500" y="2026195"/>
            <a:ext cx="10401300" cy="954107"/>
          </a:xfrm>
          <a:prstGeom prst="rect">
            <a:avLst/>
          </a:prstGeom>
          <a:noFill/>
        </p:spPr>
        <p:txBody>
          <a:bodyPr wrap="square" rtlCol="0">
            <a:spAutoFit/>
          </a:bodyPr>
          <a:lstStyle/>
          <a:p>
            <a:pPr algn="ctr"/>
            <a:r>
              <a:rPr lang="en-US" sz="2800" dirty="0"/>
              <a:t>In .NET a module simply means a compiled file, which is linked into an assembly, but we need a higher level concept for information hiding </a:t>
            </a:r>
          </a:p>
        </p:txBody>
      </p:sp>
    </p:spTree>
    <p:extLst>
      <p:ext uri="{BB962C8B-B14F-4D97-AF65-F5344CB8AC3E}">
        <p14:creationId xmlns:p14="http://schemas.microsoft.com/office/powerpoint/2010/main" val="157033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Layering</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A792DF1-A555-43FA-AD2F-E7EC51E120F1}" type="slidenum">
              <a:rPr lang="en-GB" smtClean="0"/>
              <a:t>14</a:t>
            </a:fld>
            <a:endParaRPr lang="en-GB"/>
          </a:p>
        </p:txBody>
      </p:sp>
      <p:sp>
        <p:nvSpPr>
          <p:cNvPr id="6" name="TextBox 5">
            <a:extLst>
              <a:ext uri="{FF2B5EF4-FFF2-40B4-BE49-F238E27FC236}">
                <a16:creationId xmlns:a16="http://schemas.microsoft.com/office/drawing/2014/main" id="{802610F5-DBA7-294D-80D1-7DAFFB2CE504}"/>
              </a:ext>
            </a:extLst>
          </p:cNvPr>
          <p:cNvSpPr txBox="1"/>
          <p:nvPr/>
        </p:nvSpPr>
        <p:spPr>
          <a:xfrm>
            <a:off x="379828" y="6356350"/>
            <a:ext cx="452022"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059364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FE5C51-48C3-4948-A740-70F0C72D9E03}"/>
              </a:ext>
            </a:extLst>
          </p:cNvPr>
          <p:cNvSpPr>
            <a:spLocks noGrp="1"/>
          </p:cNvSpPr>
          <p:nvPr>
            <p:ph type="sldNum" sz="quarter" idx="12"/>
          </p:nvPr>
        </p:nvSpPr>
        <p:spPr/>
        <p:txBody>
          <a:bodyPr/>
          <a:lstStyle/>
          <a:p>
            <a:fld id="{AA792DF1-A555-43FA-AD2F-E7EC51E120F1}" type="slidenum">
              <a:rPr lang="en-GB" smtClean="0"/>
              <a:t>15</a:t>
            </a:fld>
            <a:endParaRPr lang="en-GB"/>
          </a:p>
        </p:txBody>
      </p:sp>
      <p:sp>
        <p:nvSpPr>
          <p:cNvPr id="5" name="Rectangle 4">
            <a:extLst>
              <a:ext uri="{FF2B5EF4-FFF2-40B4-BE49-F238E27FC236}">
                <a16:creationId xmlns:a16="http://schemas.microsoft.com/office/drawing/2014/main" id="{5D15DA82-0E03-8C40-A4F9-E87BB7AB9FC0}"/>
              </a:ext>
            </a:extLst>
          </p:cNvPr>
          <p:cNvSpPr/>
          <p:nvPr/>
        </p:nvSpPr>
        <p:spPr>
          <a:xfrm>
            <a:off x="7727902" y="2325780"/>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6" name="Rectangle 5">
            <a:extLst>
              <a:ext uri="{FF2B5EF4-FFF2-40B4-BE49-F238E27FC236}">
                <a16:creationId xmlns:a16="http://schemas.microsoft.com/office/drawing/2014/main" id="{028BF350-2EEE-8447-BC84-F0C3812C8BDE}"/>
              </a:ext>
            </a:extLst>
          </p:cNvPr>
          <p:cNvSpPr/>
          <p:nvPr/>
        </p:nvSpPr>
        <p:spPr>
          <a:xfrm>
            <a:off x="7735853" y="2325779"/>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sp>
        <p:nvSpPr>
          <p:cNvPr id="17" name="Left Brace 16">
            <a:extLst>
              <a:ext uri="{FF2B5EF4-FFF2-40B4-BE49-F238E27FC236}">
                <a16:creationId xmlns:a16="http://schemas.microsoft.com/office/drawing/2014/main" id="{0567AA8F-9FFE-E94D-AEB0-8BCD0A9A6BAD}"/>
              </a:ext>
            </a:extLst>
          </p:cNvPr>
          <p:cNvSpPr/>
          <p:nvPr/>
        </p:nvSpPr>
        <p:spPr>
          <a:xfrm>
            <a:off x="3271928" y="1429350"/>
            <a:ext cx="580445" cy="48229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0AC69D86-8DAA-6F4F-B7B4-D954B8BD21E6}"/>
              </a:ext>
            </a:extLst>
          </p:cNvPr>
          <p:cNvSpPr txBox="1"/>
          <p:nvPr/>
        </p:nvSpPr>
        <p:spPr>
          <a:xfrm>
            <a:off x="518106" y="411121"/>
            <a:ext cx="2459184" cy="1384995"/>
          </a:xfrm>
          <a:prstGeom prst="rect">
            <a:avLst/>
          </a:prstGeom>
          <a:noFill/>
          <a:ln w="15875">
            <a:solidFill>
              <a:schemeClr val="tx1"/>
            </a:solidFill>
          </a:ln>
        </p:spPr>
        <p:txBody>
          <a:bodyPr wrap="square" rtlCol="0">
            <a:spAutoFit/>
          </a:bodyPr>
          <a:lstStyle/>
          <a:p>
            <a:r>
              <a:rPr lang="en-US" sz="1400" dirty="0"/>
              <a:t>1: If I change the façade of A, the implementation details of C which depend on it need to change. </a:t>
            </a:r>
          </a:p>
          <a:p>
            <a:endParaRPr lang="en-US" sz="1400" dirty="0"/>
          </a:p>
          <a:p>
            <a:r>
              <a:rPr lang="en-US" sz="1400" i="1" dirty="0"/>
              <a:t>I need to build A, then build C.</a:t>
            </a:r>
          </a:p>
        </p:txBody>
      </p:sp>
      <p:sp>
        <p:nvSpPr>
          <p:cNvPr id="25" name="TextBox 24">
            <a:extLst>
              <a:ext uri="{FF2B5EF4-FFF2-40B4-BE49-F238E27FC236}">
                <a16:creationId xmlns:a16="http://schemas.microsoft.com/office/drawing/2014/main" id="{A243A20A-1DF2-F44D-BF3D-FB7166FD6AF6}"/>
              </a:ext>
            </a:extLst>
          </p:cNvPr>
          <p:cNvSpPr txBox="1"/>
          <p:nvPr/>
        </p:nvSpPr>
        <p:spPr>
          <a:xfrm>
            <a:off x="9134652" y="421868"/>
            <a:ext cx="2774226" cy="954107"/>
          </a:xfrm>
          <a:prstGeom prst="rect">
            <a:avLst/>
          </a:prstGeom>
          <a:noFill/>
          <a:ln>
            <a:solidFill>
              <a:schemeClr val="tx1"/>
            </a:solidFill>
          </a:ln>
        </p:spPr>
        <p:txBody>
          <a:bodyPr wrap="square" rtlCol="0">
            <a:spAutoFit/>
          </a:bodyPr>
          <a:lstStyle/>
          <a:p>
            <a:r>
              <a:rPr lang="en-US" sz="2800" dirty="0"/>
              <a:t>Cyclic Dependency</a:t>
            </a:r>
          </a:p>
        </p:txBody>
      </p:sp>
      <p:sp>
        <p:nvSpPr>
          <p:cNvPr id="23" name="Rectangle 22">
            <a:extLst>
              <a:ext uri="{FF2B5EF4-FFF2-40B4-BE49-F238E27FC236}">
                <a16:creationId xmlns:a16="http://schemas.microsoft.com/office/drawing/2014/main" id="{B397F6E9-248F-EC49-A493-4E9772E8D29A}"/>
              </a:ext>
            </a:extLst>
          </p:cNvPr>
          <p:cNvSpPr/>
          <p:nvPr/>
        </p:nvSpPr>
        <p:spPr>
          <a:xfrm>
            <a:off x="4903211" y="2325779"/>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26" name="Rectangle 25">
            <a:extLst>
              <a:ext uri="{FF2B5EF4-FFF2-40B4-BE49-F238E27FC236}">
                <a16:creationId xmlns:a16="http://schemas.microsoft.com/office/drawing/2014/main" id="{73621FEF-FFB4-9B48-8AA2-64D48BAF7D2B}"/>
              </a:ext>
            </a:extLst>
          </p:cNvPr>
          <p:cNvSpPr/>
          <p:nvPr/>
        </p:nvSpPr>
        <p:spPr>
          <a:xfrm>
            <a:off x="4911162" y="2325778"/>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sp>
        <p:nvSpPr>
          <p:cNvPr id="27" name="Rectangle 26">
            <a:extLst>
              <a:ext uri="{FF2B5EF4-FFF2-40B4-BE49-F238E27FC236}">
                <a16:creationId xmlns:a16="http://schemas.microsoft.com/office/drawing/2014/main" id="{BFE6473B-4FDC-0F42-A752-FE2EC0C6393F}"/>
              </a:ext>
            </a:extLst>
          </p:cNvPr>
          <p:cNvSpPr/>
          <p:nvPr/>
        </p:nvSpPr>
        <p:spPr>
          <a:xfrm>
            <a:off x="6331606" y="3849160"/>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28" name="Rectangle 27">
            <a:extLst>
              <a:ext uri="{FF2B5EF4-FFF2-40B4-BE49-F238E27FC236}">
                <a16:creationId xmlns:a16="http://schemas.microsoft.com/office/drawing/2014/main" id="{1758FF6B-D287-C64D-A5FE-03066FD52F30}"/>
              </a:ext>
            </a:extLst>
          </p:cNvPr>
          <p:cNvSpPr/>
          <p:nvPr/>
        </p:nvSpPr>
        <p:spPr>
          <a:xfrm>
            <a:off x="6339557" y="3849159"/>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cxnSp>
        <p:nvCxnSpPr>
          <p:cNvPr id="33" name="Straight Arrow Connector 32">
            <a:extLst>
              <a:ext uri="{FF2B5EF4-FFF2-40B4-BE49-F238E27FC236}">
                <a16:creationId xmlns:a16="http://schemas.microsoft.com/office/drawing/2014/main" id="{C3C9FBEE-1461-694D-B2A2-DEC3C38D3FA2}"/>
              </a:ext>
            </a:extLst>
          </p:cNvPr>
          <p:cNvCxnSpPr>
            <a:cxnSpLocks/>
            <a:endCxn id="26" idx="0"/>
          </p:cNvCxnSpPr>
          <p:nvPr/>
        </p:nvCxnSpPr>
        <p:spPr>
          <a:xfrm flipH="1" flipV="1">
            <a:off x="5956427" y="2325778"/>
            <a:ext cx="2227424" cy="59612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7411551-BB15-5E44-9806-8BCA1C7C977B}"/>
              </a:ext>
            </a:extLst>
          </p:cNvPr>
          <p:cNvCxnSpPr>
            <a:cxnSpLocks/>
            <a:endCxn id="28" idx="0"/>
          </p:cNvCxnSpPr>
          <p:nvPr/>
        </p:nvCxnSpPr>
        <p:spPr>
          <a:xfrm>
            <a:off x="5914975" y="2921907"/>
            <a:ext cx="1469847" cy="92725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541E60E-B2B3-E042-929C-7F77E3A5577D}"/>
              </a:ext>
            </a:extLst>
          </p:cNvPr>
          <p:cNvCxnSpPr>
            <a:cxnSpLocks/>
          </p:cNvCxnSpPr>
          <p:nvPr/>
        </p:nvCxnSpPr>
        <p:spPr>
          <a:xfrm flipV="1">
            <a:off x="7594535" y="2433025"/>
            <a:ext cx="1314030" cy="210576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81ACDA3-969F-D644-9605-E6717CA4C2DB}"/>
              </a:ext>
            </a:extLst>
          </p:cNvPr>
          <p:cNvSpPr txBox="1"/>
          <p:nvPr/>
        </p:nvSpPr>
        <p:spPr>
          <a:xfrm>
            <a:off x="9933280" y="1853029"/>
            <a:ext cx="317716" cy="369332"/>
          </a:xfrm>
          <a:prstGeom prst="rect">
            <a:avLst/>
          </a:prstGeom>
          <a:noFill/>
        </p:spPr>
        <p:txBody>
          <a:bodyPr wrap="none" rtlCol="0">
            <a:spAutoFit/>
          </a:bodyPr>
          <a:lstStyle/>
          <a:p>
            <a:r>
              <a:rPr lang="en-US" dirty="0"/>
              <a:t>C</a:t>
            </a:r>
          </a:p>
        </p:txBody>
      </p:sp>
      <p:sp>
        <p:nvSpPr>
          <p:cNvPr id="35" name="TextBox 34">
            <a:extLst>
              <a:ext uri="{FF2B5EF4-FFF2-40B4-BE49-F238E27FC236}">
                <a16:creationId xmlns:a16="http://schemas.microsoft.com/office/drawing/2014/main" id="{CFEE3172-ACFD-1542-8C94-21784B5E3DBD}"/>
              </a:ext>
            </a:extLst>
          </p:cNvPr>
          <p:cNvSpPr txBox="1"/>
          <p:nvPr/>
        </p:nvSpPr>
        <p:spPr>
          <a:xfrm>
            <a:off x="5686319" y="4563704"/>
            <a:ext cx="317716" cy="369332"/>
          </a:xfrm>
          <a:prstGeom prst="rect">
            <a:avLst/>
          </a:prstGeom>
          <a:noFill/>
        </p:spPr>
        <p:txBody>
          <a:bodyPr wrap="none" rtlCol="0">
            <a:spAutoFit/>
          </a:bodyPr>
          <a:lstStyle/>
          <a:p>
            <a:r>
              <a:rPr lang="en-US" dirty="0"/>
              <a:t>B</a:t>
            </a:r>
          </a:p>
        </p:txBody>
      </p:sp>
      <p:sp>
        <p:nvSpPr>
          <p:cNvPr id="36" name="TextBox 35">
            <a:extLst>
              <a:ext uri="{FF2B5EF4-FFF2-40B4-BE49-F238E27FC236}">
                <a16:creationId xmlns:a16="http://schemas.microsoft.com/office/drawing/2014/main" id="{5B413ECE-833B-8543-976D-040E280E2265}"/>
              </a:ext>
            </a:extLst>
          </p:cNvPr>
          <p:cNvSpPr txBox="1"/>
          <p:nvPr/>
        </p:nvSpPr>
        <p:spPr>
          <a:xfrm>
            <a:off x="4432998" y="2222361"/>
            <a:ext cx="317716" cy="369332"/>
          </a:xfrm>
          <a:prstGeom prst="rect">
            <a:avLst/>
          </a:prstGeom>
          <a:noFill/>
        </p:spPr>
        <p:txBody>
          <a:bodyPr wrap="none" rtlCol="0">
            <a:spAutoFit/>
          </a:bodyPr>
          <a:lstStyle/>
          <a:p>
            <a:r>
              <a:rPr lang="en-US" dirty="0"/>
              <a:t>A</a:t>
            </a:r>
          </a:p>
        </p:txBody>
      </p:sp>
      <p:sp>
        <p:nvSpPr>
          <p:cNvPr id="38" name="TextBox 37">
            <a:extLst>
              <a:ext uri="{FF2B5EF4-FFF2-40B4-BE49-F238E27FC236}">
                <a16:creationId xmlns:a16="http://schemas.microsoft.com/office/drawing/2014/main" id="{39F0D868-4249-A843-9CFA-838E86091060}"/>
              </a:ext>
            </a:extLst>
          </p:cNvPr>
          <p:cNvSpPr txBox="1"/>
          <p:nvPr/>
        </p:nvSpPr>
        <p:spPr>
          <a:xfrm>
            <a:off x="494485" y="2013965"/>
            <a:ext cx="2459184" cy="1815882"/>
          </a:xfrm>
          <a:prstGeom prst="rect">
            <a:avLst/>
          </a:prstGeom>
          <a:noFill/>
          <a:ln w="15875">
            <a:solidFill>
              <a:schemeClr val="tx1"/>
            </a:solidFill>
          </a:ln>
        </p:spPr>
        <p:txBody>
          <a:bodyPr wrap="square" rtlCol="0">
            <a:spAutoFit/>
          </a:bodyPr>
          <a:lstStyle/>
          <a:p>
            <a:r>
              <a:rPr lang="en-US" sz="1400" dirty="0"/>
              <a:t>2: Now if this caused the interface of C to also change, it would force the implementation details of B to change. </a:t>
            </a:r>
          </a:p>
          <a:p>
            <a:endParaRPr lang="en-US" sz="1400" dirty="0"/>
          </a:p>
          <a:p>
            <a:r>
              <a:rPr lang="en-US" sz="1400" i="1" dirty="0"/>
              <a:t>I need to build A, then build C, then build B.</a:t>
            </a:r>
          </a:p>
        </p:txBody>
      </p:sp>
      <p:sp>
        <p:nvSpPr>
          <p:cNvPr id="40" name="TextBox 39">
            <a:extLst>
              <a:ext uri="{FF2B5EF4-FFF2-40B4-BE49-F238E27FC236}">
                <a16:creationId xmlns:a16="http://schemas.microsoft.com/office/drawing/2014/main" id="{16BD7D00-2AC3-6C4E-B814-DFB31298157E}"/>
              </a:ext>
            </a:extLst>
          </p:cNvPr>
          <p:cNvSpPr txBox="1"/>
          <p:nvPr/>
        </p:nvSpPr>
        <p:spPr>
          <a:xfrm>
            <a:off x="435263" y="3976206"/>
            <a:ext cx="2459184" cy="1600438"/>
          </a:xfrm>
          <a:prstGeom prst="rect">
            <a:avLst/>
          </a:prstGeom>
          <a:noFill/>
          <a:ln w="15875">
            <a:solidFill>
              <a:schemeClr val="tx1"/>
            </a:solidFill>
          </a:ln>
        </p:spPr>
        <p:txBody>
          <a:bodyPr wrap="square" rtlCol="0">
            <a:spAutoFit/>
          </a:bodyPr>
          <a:lstStyle/>
          <a:p>
            <a:r>
              <a:rPr lang="en-US" sz="1400" dirty="0"/>
              <a:t>3: In turn, if this caused the interface of B and thus implementation of A to change</a:t>
            </a:r>
          </a:p>
          <a:p>
            <a:endParaRPr lang="en-US" sz="1400" dirty="0"/>
          </a:p>
          <a:p>
            <a:r>
              <a:rPr lang="en-US" sz="1400" i="1" dirty="0"/>
              <a:t>I need to build A, then build C, then build B, then build A, then B.</a:t>
            </a:r>
          </a:p>
        </p:txBody>
      </p:sp>
      <p:sp>
        <p:nvSpPr>
          <p:cNvPr id="41" name="TextBox 40">
            <a:extLst>
              <a:ext uri="{FF2B5EF4-FFF2-40B4-BE49-F238E27FC236}">
                <a16:creationId xmlns:a16="http://schemas.microsoft.com/office/drawing/2014/main" id="{B7AEE28C-47EF-9B49-AE20-233967E7940D}"/>
              </a:ext>
            </a:extLst>
          </p:cNvPr>
          <p:cNvSpPr txBox="1"/>
          <p:nvPr/>
        </p:nvSpPr>
        <p:spPr>
          <a:xfrm>
            <a:off x="435263" y="5837697"/>
            <a:ext cx="2459184" cy="307777"/>
          </a:xfrm>
          <a:prstGeom prst="rect">
            <a:avLst/>
          </a:prstGeom>
          <a:noFill/>
          <a:ln w="15875">
            <a:solidFill>
              <a:schemeClr val="tx1"/>
            </a:solidFill>
          </a:ln>
        </p:spPr>
        <p:txBody>
          <a:bodyPr wrap="square" rtlCol="0">
            <a:spAutoFit/>
          </a:bodyPr>
          <a:lstStyle/>
          <a:p>
            <a:r>
              <a:rPr lang="en-US" sz="1400" b="1" dirty="0"/>
              <a:t>I have a cyclic dependency</a:t>
            </a:r>
            <a:endParaRPr lang="en-US" sz="1400" b="1" i="1" dirty="0"/>
          </a:p>
        </p:txBody>
      </p:sp>
    </p:spTree>
    <p:extLst>
      <p:ext uri="{BB962C8B-B14F-4D97-AF65-F5344CB8AC3E}">
        <p14:creationId xmlns:p14="http://schemas.microsoft.com/office/powerpoint/2010/main" val="2940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243011" y="1514475"/>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43012" y="5381625"/>
            <a:ext cx="9329737" cy="28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15585" y="4841432"/>
            <a:ext cx="2028825" cy="369332"/>
          </a:xfrm>
          <a:prstGeom prst="rect">
            <a:avLst/>
          </a:prstGeom>
          <a:noFill/>
        </p:spPr>
        <p:txBody>
          <a:bodyPr wrap="square" rtlCol="0">
            <a:spAutoFit/>
          </a:bodyPr>
          <a:lstStyle/>
          <a:p>
            <a:r>
              <a:rPr lang="en-US" dirty="0"/>
              <a:t>Infrastructure</a:t>
            </a:r>
          </a:p>
        </p:txBody>
      </p:sp>
      <p:sp>
        <p:nvSpPr>
          <p:cNvPr id="8" name="TextBox 7"/>
          <p:cNvSpPr txBox="1"/>
          <p:nvPr/>
        </p:nvSpPr>
        <p:spPr>
          <a:xfrm>
            <a:off x="10415585" y="2517809"/>
            <a:ext cx="1028703" cy="369332"/>
          </a:xfrm>
          <a:prstGeom prst="rect">
            <a:avLst/>
          </a:prstGeom>
          <a:noFill/>
        </p:spPr>
        <p:txBody>
          <a:bodyPr wrap="square" rtlCol="0">
            <a:spAutoFit/>
          </a:bodyPr>
          <a:lstStyle/>
          <a:p>
            <a:r>
              <a:rPr lang="en-US" dirty="0"/>
              <a:t>Domain</a:t>
            </a:r>
          </a:p>
        </p:txBody>
      </p:sp>
      <p:sp>
        <p:nvSpPr>
          <p:cNvPr id="10" name="TextBox 9"/>
          <p:cNvSpPr txBox="1"/>
          <p:nvPr/>
        </p:nvSpPr>
        <p:spPr>
          <a:xfrm>
            <a:off x="10415585" y="953922"/>
            <a:ext cx="442915" cy="369332"/>
          </a:xfrm>
          <a:prstGeom prst="rect">
            <a:avLst/>
          </a:prstGeom>
          <a:noFill/>
        </p:spPr>
        <p:txBody>
          <a:bodyPr wrap="square" rtlCol="0">
            <a:spAutoFit/>
          </a:bodyPr>
          <a:lstStyle/>
          <a:p>
            <a:r>
              <a:rPr lang="en-US" dirty="0"/>
              <a:t>UI</a:t>
            </a:r>
          </a:p>
        </p:txBody>
      </p:sp>
      <p:sp>
        <p:nvSpPr>
          <p:cNvPr id="11" name="Rectangle 10"/>
          <p:cNvSpPr/>
          <p:nvPr/>
        </p:nvSpPr>
        <p:spPr>
          <a:xfrm>
            <a:off x="3457576" y="798969"/>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 name="Rectangle 12"/>
          <p:cNvSpPr/>
          <p:nvPr/>
        </p:nvSpPr>
        <p:spPr>
          <a:xfrm>
            <a:off x="4152978" y="3149558"/>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4" name="Rectangle 13"/>
          <p:cNvSpPr/>
          <p:nvPr/>
        </p:nvSpPr>
        <p:spPr>
          <a:xfrm>
            <a:off x="3457576" y="4637959"/>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6" name="Straight Arrow Connector 15"/>
          <p:cNvCxnSpPr/>
          <p:nvPr/>
        </p:nvCxnSpPr>
        <p:spPr>
          <a:xfrm>
            <a:off x="3629026" y="1578052"/>
            <a:ext cx="42862" cy="305990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11" idx="2"/>
          </p:cNvCxnSpPr>
          <p:nvPr/>
        </p:nvCxnSpPr>
        <p:spPr>
          <a:xfrm>
            <a:off x="4486276" y="1394042"/>
            <a:ext cx="0" cy="1755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endCxn id="14" idx="0"/>
          </p:cNvCxnSpPr>
          <p:nvPr/>
        </p:nvCxnSpPr>
        <p:spPr>
          <a:xfrm>
            <a:off x="4486276" y="3744631"/>
            <a:ext cx="0" cy="89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flipH="1" flipV="1">
            <a:off x="6048377" y="1713488"/>
            <a:ext cx="9527" cy="1411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quot;No&quot; Symbol 25"/>
          <p:cNvSpPr/>
          <p:nvPr/>
        </p:nvSpPr>
        <p:spPr>
          <a:xfrm>
            <a:off x="5905504" y="1394042"/>
            <a:ext cx="357187" cy="2980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Slide Number Placeholder 1"/>
          <p:cNvSpPr>
            <a:spLocks noGrp="1"/>
          </p:cNvSpPr>
          <p:nvPr>
            <p:ph type="sldNum" sz="quarter" idx="12"/>
          </p:nvPr>
        </p:nvSpPr>
        <p:spPr/>
        <p:txBody>
          <a:bodyPr/>
          <a:lstStyle/>
          <a:p>
            <a:fld id="{AA792DF1-A555-43FA-AD2F-E7EC51E120F1}" type="slidenum">
              <a:rPr lang="en-GB" smtClean="0"/>
              <a:t>16</a:t>
            </a:fld>
            <a:endParaRPr lang="en-GB"/>
          </a:p>
        </p:txBody>
      </p:sp>
      <p:cxnSp>
        <p:nvCxnSpPr>
          <p:cNvPr id="17" name="Straight Connector 16">
            <a:extLst>
              <a:ext uri="{FF2B5EF4-FFF2-40B4-BE49-F238E27FC236}">
                <a16:creationId xmlns:a16="http://schemas.microsoft.com/office/drawing/2014/main" id="{AD9B091E-EF59-4445-8FB2-65ABE9EA455A}"/>
              </a:ext>
            </a:extLst>
          </p:cNvPr>
          <p:cNvCxnSpPr/>
          <p:nvPr/>
        </p:nvCxnSpPr>
        <p:spPr>
          <a:xfrm>
            <a:off x="1395410" y="4119562"/>
            <a:ext cx="9329737" cy="28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C4AEB16-6E90-464D-938D-FE8E9DF14477}"/>
              </a:ext>
            </a:extLst>
          </p:cNvPr>
          <p:cNvSpPr txBox="1"/>
          <p:nvPr/>
        </p:nvSpPr>
        <p:spPr>
          <a:xfrm>
            <a:off x="282054" y="374511"/>
            <a:ext cx="2774226" cy="523220"/>
          </a:xfrm>
          <a:prstGeom prst="rect">
            <a:avLst/>
          </a:prstGeom>
          <a:noFill/>
          <a:ln>
            <a:solidFill>
              <a:schemeClr val="tx1"/>
            </a:solidFill>
          </a:ln>
        </p:spPr>
        <p:txBody>
          <a:bodyPr wrap="square" rtlCol="0">
            <a:spAutoFit/>
          </a:bodyPr>
          <a:lstStyle/>
          <a:p>
            <a:r>
              <a:rPr lang="en-US" sz="2800" dirty="0"/>
              <a:t>Layers</a:t>
            </a:r>
          </a:p>
        </p:txBody>
      </p:sp>
      <p:sp>
        <p:nvSpPr>
          <p:cNvPr id="4" name="TextBox 3">
            <a:extLst>
              <a:ext uri="{FF2B5EF4-FFF2-40B4-BE49-F238E27FC236}">
                <a16:creationId xmlns:a16="http://schemas.microsoft.com/office/drawing/2014/main" id="{99E95417-6284-0B47-BB95-F5F5557DD340}"/>
              </a:ext>
            </a:extLst>
          </p:cNvPr>
          <p:cNvSpPr txBox="1"/>
          <p:nvPr/>
        </p:nvSpPr>
        <p:spPr>
          <a:xfrm>
            <a:off x="1690696" y="2664141"/>
            <a:ext cx="1722337" cy="646331"/>
          </a:xfrm>
          <a:prstGeom prst="rect">
            <a:avLst/>
          </a:prstGeom>
          <a:noFill/>
          <a:ln>
            <a:solidFill>
              <a:schemeClr val="accent1">
                <a:shade val="50000"/>
              </a:schemeClr>
            </a:solidFill>
          </a:ln>
        </p:spPr>
        <p:txBody>
          <a:bodyPr wrap="square" rtlCol="0">
            <a:spAutoFit/>
          </a:bodyPr>
          <a:lstStyle/>
          <a:p>
            <a:pPr algn="ctr"/>
            <a:r>
              <a:rPr lang="en-US" dirty="0"/>
              <a:t>Relaxed Model Only</a:t>
            </a:r>
          </a:p>
        </p:txBody>
      </p:sp>
      <p:sp>
        <p:nvSpPr>
          <p:cNvPr id="22" name="Rectangle 21">
            <a:extLst>
              <a:ext uri="{FF2B5EF4-FFF2-40B4-BE49-F238E27FC236}">
                <a16:creationId xmlns:a16="http://schemas.microsoft.com/office/drawing/2014/main" id="{C06FFAEB-D268-4D41-A98B-E1F593630BF2}"/>
              </a:ext>
            </a:extLst>
          </p:cNvPr>
          <p:cNvSpPr/>
          <p:nvPr/>
        </p:nvSpPr>
        <p:spPr>
          <a:xfrm>
            <a:off x="5848274" y="812394"/>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spTree>
    <p:extLst>
      <p:ext uri="{BB962C8B-B14F-4D97-AF65-F5344CB8AC3E}">
        <p14:creationId xmlns:p14="http://schemas.microsoft.com/office/powerpoint/2010/main" val="1362264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243011" y="1514475"/>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43012" y="5381625"/>
            <a:ext cx="9329737" cy="28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15585" y="4841432"/>
            <a:ext cx="2028825" cy="369332"/>
          </a:xfrm>
          <a:prstGeom prst="rect">
            <a:avLst/>
          </a:prstGeom>
          <a:noFill/>
        </p:spPr>
        <p:txBody>
          <a:bodyPr wrap="square" rtlCol="0">
            <a:spAutoFit/>
          </a:bodyPr>
          <a:lstStyle/>
          <a:p>
            <a:r>
              <a:rPr lang="en-US" dirty="0"/>
              <a:t>Infrastructure</a:t>
            </a:r>
          </a:p>
        </p:txBody>
      </p:sp>
      <p:sp>
        <p:nvSpPr>
          <p:cNvPr id="8" name="TextBox 7"/>
          <p:cNvSpPr txBox="1"/>
          <p:nvPr/>
        </p:nvSpPr>
        <p:spPr>
          <a:xfrm>
            <a:off x="10415585" y="2517809"/>
            <a:ext cx="1028703" cy="369332"/>
          </a:xfrm>
          <a:prstGeom prst="rect">
            <a:avLst/>
          </a:prstGeom>
          <a:noFill/>
        </p:spPr>
        <p:txBody>
          <a:bodyPr wrap="square" rtlCol="0">
            <a:spAutoFit/>
          </a:bodyPr>
          <a:lstStyle/>
          <a:p>
            <a:r>
              <a:rPr lang="en-US" dirty="0"/>
              <a:t>Domain</a:t>
            </a:r>
          </a:p>
        </p:txBody>
      </p:sp>
      <p:sp>
        <p:nvSpPr>
          <p:cNvPr id="10" name="TextBox 9"/>
          <p:cNvSpPr txBox="1"/>
          <p:nvPr/>
        </p:nvSpPr>
        <p:spPr>
          <a:xfrm>
            <a:off x="10415585" y="953922"/>
            <a:ext cx="442915" cy="369332"/>
          </a:xfrm>
          <a:prstGeom prst="rect">
            <a:avLst/>
          </a:prstGeom>
          <a:noFill/>
        </p:spPr>
        <p:txBody>
          <a:bodyPr wrap="square" rtlCol="0">
            <a:spAutoFit/>
          </a:bodyPr>
          <a:lstStyle/>
          <a:p>
            <a:r>
              <a:rPr lang="en-US" dirty="0"/>
              <a:t>UI</a:t>
            </a:r>
          </a:p>
        </p:txBody>
      </p:sp>
      <p:sp>
        <p:nvSpPr>
          <p:cNvPr id="11" name="Rectangle 10"/>
          <p:cNvSpPr/>
          <p:nvPr/>
        </p:nvSpPr>
        <p:spPr>
          <a:xfrm>
            <a:off x="3457576" y="865368"/>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3" name="Rectangle 12"/>
          <p:cNvSpPr/>
          <p:nvPr/>
        </p:nvSpPr>
        <p:spPr>
          <a:xfrm>
            <a:off x="4152978" y="3149558"/>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4" name="Rectangle 13"/>
          <p:cNvSpPr/>
          <p:nvPr/>
        </p:nvSpPr>
        <p:spPr>
          <a:xfrm>
            <a:off x="3457576" y="4637959"/>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cxnSp>
        <p:nvCxnSpPr>
          <p:cNvPr id="16" name="Straight Arrow Connector 15"/>
          <p:cNvCxnSpPr/>
          <p:nvPr/>
        </p:nvCxnSpPr>
        <p:spPr>
          <a:xfrm>
            <a:off x="3629026" y="1578052"/>
            <a:ext cx="42862" cy="3059907"/>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cxnSpLocks/>
            <a:stCxn id="11" idx="2"/>
          </p:cNvCxnSpPr>
          <p:nvPr/>
        </p:nvCxnSpPr>
        <p:spPr>
          <a:xfrm>
            <a:off x="4486276" y="1460441"/>
            <a:ext cx="0" cy="1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endCxn id="14" idx="0"/>
          </p:cNvCxnSpPr>
          <p:nvPr/>
        </p:nvCxnSpPr>
        <p:spPr>
          <a:xfrm>
            <a:off x="4486276" y="3744631"/>
            <a:ext cx="0" cy="893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cxnSpLocks/>
          </p:cNvCxnSpPr>
          <p:nvPr/>
        </p:nvCxnSpPr>
        <p:spPr>
          <a:xfrm flipV="1">
            <a:off x="6219906" y="3502818"/>
            <a:ext cx="50005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17</a:t>
            </a:fld>
            <a:endParaRPr lang="en-GB"/>
          </a:p>
        </p:txBody>
      </p:sp>
      <p:cxnSp>
        <p:nvCxnSpPr>
          <p:cNvPr id="17" name="Straight Connector 16">
            <a:extLst>
              <a:ext uri="{FF2B5EF4-FFF2-40B4-BE49-F238E27FC236}">
                <a16:creationId xmlns:a16="http://schemas.microsoft.com/office/drawing/2014/main" id="{AD9B091E-EF59-4445-8FB2-65ABE9EA455A}"/>
              </a:ext>
            </a:extLst>
          </p:cNvPr>
          <p:cNvCxnSpPr/>
          <p:nvPr/>
        </p:nvCxnSpPr>
        <p:spPr>
          <a:xfrm>
            <a:off x="1395410" y="4119562"/>
            <a:ext cx="9329737" cy="28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C4AEB16-6E90-464D-938D-FE8E9DF14477}"/>
              </a:ext>
            </a:extLst>
          </p:cNvPr>
          <p:cNvSpPr txBox="1"/>
          <p:nvPr/>
        </p:nvSpPr>
        <p:spPr>
          <a:xfrm>
            <a:off x="282054" y="374511"/>
            <a:ext cx="2774226" cy="954107"/>
          </a:xfrm>
          <a:prstGeom prst="rect">
            <a:avLst/>
          </a:prstGeom>
          <a:noFill/>
          <a:ln>
            <a:solidFill>
              <a:schemeClr val="tx1"/>
            </a:solidFill>
          </a:ln>
        </p:spPr>
        <p:txBody>
          <a:bodyPr wrap="square" rtlCol="0">
            <a:spAutoFit/>
          </a:bodyPr>
          <a:lstStyle/>
          <a:p>
            <a:r>
              <a:rPr lang="en-US" sz="2800" dirty="0"/>
              <a:t>Dependency Inversion</a:t>
            </a:r>
          </a:p>
        </p:txBody>
      </p:sp>
      <p:sp>
        <p:nvSpPr>
          <p:cNvPr id="4" name="TextBox 3">
            <a:extLst>
              <a:ext uri="{FF2B5EF4-FFF2-40B4-BE49-F238E27FC236}">
                <a16:creationId xmlns:a16="http://schemas.microsoft.com/office/drawing/2014/main" id="{99E95417-6284-0B47-BB95-F5F5557DD340}"/>
              </a:ext>
            </a:extLst>
          </p:cNvPr>
          <p:cNvSpPr txBox="1"/>
          <p:nvPr/>
        </p:nvSpPr>
        <p:spPr>
          <a:xfrm>
            <a:off x="8468644" y="3109790"/>
            <a:ext cx="1722337" cy="923330"/>
          </a:xfrm>
          <a:prstGeom prst="rect">
            <a:avLst/>
          </a:prstGeom>
          <a:noFill/>
          <a:ln>
            <a:solidFill>
              <a:schemeClr val="accent1">
                <a:shade val="50000"/>
              </a:schemeClr>
            </a:solidFill>
          </a:ln>
        </p:spPr>
        <p:txBody>
          <a:bodyPr wrap="square" rtlCol="0">
            <a:spAutoFit/>
          </a:bodyPr>
          <a:lstStyle/>
          <a:p>
            <a:pPr algn="ctr"/>
            <a:r>
              <a:rPr lang="en-US" dirty="0"/>
              <a:t>Exposes Requirements as Interface</a:t>
            </a:r>
          </a:p>
        </p:txBody>
      </p:sp>
      <p:sp>
        <p:nvSpPr>
          <p:cNvPr id="20" name="Rectangle 19">
            <a:extLst>
              <a:ext uri="{FF2B5EF4-FFF2-40B4-BE49-F238E27FC236}">
                <a16:creationId xmlns:a16="http://schemas.microsoft.com/office/drawing/2014/main" id="{C33EB0F1-EA33-A846-9029-B368BF8455E3}"/>
              </a:ext>
            </a:extLst>
          </p:cNvPr>
          <p:cNvSpPr/>
          <p:nvPr/>
        </p:nvSpPr>
        <p:spPr>
          <a:xfrm>
            <a:off x="6698166" y="3173412"/>
            <a:ext cx="1491227" cy="595073"/>
          </a:xfrm>
          <a:prstGeom prst="rect">
            <a:avLst/>
          </a:prstGeom>
          <a:solidFill>
            <a:schemeClr val="accent1">
              <a:lumMod val="40000"/>
              <a:lumOff val="6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Interface D</a:t>
            </a:r>
          </a:p>
        </p:txBody>
      </p:sp>
      <p:sp>
        <p:nvSpPr>
          <p:cNvPr id="22" name="Rectangle 21">
            <a:extLst>
              <a:ext uri="{FF2B5EF4-FFF2-40B4-BE49-F238E27FC236}">
                <a16:creationId xmlns:a16="http://schemas.microsoft.com/office/drawing/2014/main" id="{CFE6E4C4-558B-384B-ABC2-B28B9DC2800D}"/>
              </a:ext>
            </a:extLst>
          </p:cNvPr>
          <p:cNvSpPr/>
          <p:nvPr/>
        </p:nvSpPr>
        <p:spPr>
          <a:xfrm>
            <a:off x="5916272" y="892385"/>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23" name="Straight Arrow Connector 22">
            <a:extLst>
              <a:ext uri="{FF2B5EF4-FFF2-40B4-BE49-F238E27FC236}">
                <a16:creationId xmlns:a16="http://schemas.microsoft.com/office/drawing/2014/main" id="{CC85D0D4-35B3-AF48-B5CE-045BB5A794E8}"/>
              </a:ext>
            </a:extLst>
          </p:cNvPr>
          <p:cNvCxnSpPr>
            <a:cxnSpLocks/>
          </p:cNvCxnSpPr>
          <p:nvPr/>
        </p:nvCxnSpPr>
        <p:spPr>
          <a:xfrm>
            <a:off x="7180909" y="1460441"/>
            <a:ext cx="0" cy="16891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F238B5C-6C71-BD4B-AF5D-036C412FC7F9}"/>
              </a:ext>
            </a:extLst>
          </p:cNvPr>
          <p:cNvSpPr txBox="1"/>
          <p:nvPr/>
        </p:nvSpPr>
        <p:spPr>
          <a:xfrm>
            <a:off x="8333460" y="807980"/>
            <a:ext cx="1722337" cy="646331"/>
          </a:xfrm>
          <a:prstGeom prst="rect">
            <a:avLst/>
          </a:prstGeom>
          <a:noFill/>
          <a:ln>
            <a:solidFill>
              <a:schemeClr val="accent1">
                <a:shade val="50000"/>
              </a:schemeClr>
            </a:solidFill>
          </a:ln>
        </p:spPr>
        <p:txBody>
          <a:bodyPr wrap="square" rtlCol="0">
            <a:spAutoFit/>
          </a:bodyPr>
          <a:lstStyle/>
          <a:p>
            <a:pPr algn="ctr"/>
            <a:r>
              <a:rPr lang="en-US" dirty="0"/>
              <a:t>Implements Interface</a:t>
            </a:r>
          </a:p>
        </p:txBody>
      </p:sp>
      <p:cxnSp>
        <p:nvCxnSpPr>
          <p:cNvPr id="15" name="Straight Arrow Connector 14">
            <a:extLst>
              <a:ext uri="{FF2B5EF4-FFF2-40B4-BE49-F238E27FC236}">
                <a16:creationId xmlns:a16="http://schemas.microsoft.com/office/drawing/2014/main" id="{C8731DD9-D291-5F46-8A3E-C75338F78F5B}"/>
              </a:ext>
            </a:extLst>
          </p:cNvPr>
          <p:cNvCxnSpPr/>
          <p:nvPr/>
        </p:nvCxnSpPr>
        <p:spPr>
          <a:xfrm flipV="1">
            <a:off x="4702629" y="1189921"/>
            <a:ext cx="1637881" cy="133333"/>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256FAF4B-A66D-BE49-AD49-4BCEE17E8854}"/>
              </a:ext>
            </a:extLst>
          </p:cNvPr>
          <p:cNvSpPr txBox="1"/>
          <p:nvPr/>
        </p:nvSpPr>
        <p:spPr>
          <a:xfrm>
            <a:off x="5011092" y="1523187"/>
            <a:ext cx="1722337" cy="369332"/>
          </a:xfrm>
          <a:prstGeom prst="rect">
            <a:avLst/>
          </a:prstGeom>
          <a:noFill/>
          <a:ln>
            <a:solidFill>
              <a:schemeClr val="accent1">
                <a:shade val="50000"/>
              </a:schemeClr>
            </a:solidFill>
          </a:ln>
        </p:spPr>
        <p:txBody>
          <a:bodyPr wrap="square" rtlCol="0">
            <a:spAutoFit/>
          </a:bodyPr>
          <a:lstStyle/>
          <a:p>
            <a:pPr algn="ctr"/>
            <a:r>
              <a:rPr lang="en-US" dirty="0"/>
              <a:t>Creates D</a:t>
            </a:r>
          </a:p>
        </p:txBody>
      </p:sp>
      <p:cxnSp>
        <p:nvCxnSpPr>
          <p:cNvPr id="28" name="Straight Arrow Connector 27">
            <a:extLst>
              <a:ext uri="{FF2B5EF4-FFF2-40B4-BE49-F238E27FC236}">
                <a16:creationId xmlns:a16="http://schemas.microsoft.com/office/drawing/2014/main" id="{19FAF4FD-DAFA-4A41-8DB0-40CD3BDC0D32}"/>
              </a:ext>
            </a:extLst>
          </p:cNvPr>
          <p:cNvCxnSpPr>
            <a:cxnSpLocks/>
          </p:cNvCxnSpPr>
          <p:nvPr/>
        </p:nvCxnSpPr>
        <p:spPr>
          <a:xfrm>
            <a:off x="4467396" y="1385222"/>
            <a:ext cx="1045221" cy="1675999"/>
          </a:xfrm>
          <a:prstGeom prst="straightConnector1">
            <a:avLst/>
          </a:prstGeom>
          <a:ln w="539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305D1AD-EE7A-9843-ABD3-B6F3811995F0}"/>
              </a:ext>
            </a:extLst>
          </p:cNvPr>
          <p:cNvSpPr txBox="1"/>
          <p:nvPr/>
        </p:nvSpPr>
        <p:spPr>
          <a:xfrm>
            <a:off x="5199109" y="2249751"/>
            <a:ext cx="1722337" cy="369332"/>
          </a:xfrm>
          <a:prstGeom prst="rect">
            <a:avLst/>
          </a:prstGeom>
          <a:noFill/>
          <a:ln>
            <a:solidFill>
              <a:schemeClr val="accent1">
                <a:shade val="50000"/>
              </a:schemeClr>
            </a:solidFill>
          </a:ln>
        </p:spPr>
        <p:txBody>
          <a:bodyPr wrap="square" rtlCol="0">
            <a:spAutoFit/>
          </a:bodyPr>
          <a:lstStyle/>
          <a:p>
            <a:pPr algn="ctr"/>
            <a:r>
              <a:rPr lang="en-US" dirty="0"/>
              <a:t>Passes to  B</a:t>
            </a:r>
          </a:p>
        </p:txBody>
      </p:sp>
    </p:spTree>
    <p:extLst>
      <p:ext uri="{BB962C8B-B14F-4D97-AF65-F5344CB8AC3E}">
        <p14:creationId xmlns:p14="http://schemas.microsoft.com/office/powerpoint/2010/main" val="3403181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0" grpId="0" animBg="1"/>
      <p:bldP spid="25" grpId="0" animBg="1"/>
      <p:bldP spid="27" grpId="0" animBg="1"/>
      <p:bldP spid="3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Domains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A792DF1-A555-43FA-AD2F-E7EC51E120F1}" type="slidenum">
              <a:rPr lang="en-GB" smtClean="0"/>
              <a:t>18</a:t>
            </a:fld>
            <a:endParaRPr lang="en-GB"/>
          </a:p>
        </p:txBody>
      </p:sp>
      <p:sp>
        <p:nvSpPr>
          <p:cNvPr id="5" name="TextBox 4">
            <a:extLst>
              <a:ext uri="{FF2B5EF4-FFF2-40B4-BE49-F238E27FC236}">
                <a16:creationId xmlns:a16="http://schemas.microsoft.com/office/drawing/2014/main" id="{735CDC83-FF28-9644-A720-10D6046D0886}"/>
              </a:ext>
            </a:extLst>
          </p:cNvPr>
          <p:cNvSpPr txBox="1"/>
          <p:nvPr/>
        </p:nvSpPr>
        <p:spPr>
          <a:xfrm>
            <a:off x="267286" y="6356350"/>
            <a:ext cx="570914" cy="369332"/>
          </a:xfrm>
          <a:prstGeom prst="rect">
            <a:avLst/>
          </a:prstGeom>
          <a:noFill/>
        </p:spPr>
        <p:txBody>
          <a:bodyPr wrap="square" rtlCol="0">
            <a:spAutoFit/>
          </a:bodyPr>
          <a:lstStyle/>
          <a:p>
            <a:r>
              <a:rPr lang="en-US" dirty="0"/>
              <a:t>20</a:t>
            </a:r>
          </a:p>
        </p:txBody>
      </p:sp>
    </p:spTree>
    <p:extLst>
      <p:ext uri="{BB962C8B-B14F-4D97-AF65-F5344CB8AC3E}">
        <p14:creationId xmlns:p14="http://schemas.microsoft.com/office/powerpoint/2010/main" val="187658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1671637"/>
            <a:ext cx="7672388" cy="523220"/>
          </a:xfrm>
          <a:prstGeom prst="rect">
            <a:avLst/>
          </a:prstGeom>
          <a:noFill/>
        </p:spPr>
        <p:txBody>
          <a:bodyPr wrap="square" rtlCol="0">
            <a:spAutoFit/>
          </a:bodyPr>
          <a:lstStyle/>
          <a:p>
            <a:pPr algn="ctr"/>
            <a:r>
              <a:rPr lang="en-US" sz="2800" dirty="0"/>
              <a:t>We </a:t>
            </a:r>
            <a:r>
              <a:rPr lang="en-US" sz="2800"/>
              <a:t>can distinguish two types of ‘business logic’</a:t>
            </a:r>
          </a:p>
        </p:txBody>
      </p:sp>
      <p:sp>
        <p:nvSpPr>
          <p:cNvPr id="3" name="TextBox 2"/>
          <p:cNvSpPr txBox="1"/>
          <p:nvPr/>
        </p:nvSpPr>
        <p:spPr>
          <a:xfrm>
            <a:off x="814387" y="2557462"/>
            <a:ext cx="10929937" cy="954107"/>
          </a:xfrm>
          <a:prstGeom prst="rect">
            <a:avLst/>
          </a:prstGeom>
          <a:noFill/>
        </p:spPr>
        <p:txBody>
          <a:bodyPr wrap="square" rtlCol="0">
            <a:spAutoFit/>
          </a:bodyPr>
          <a:lstStyle/>
          <a:p>
            <a:pPr algn="ctr"/>
            <a:r>
              <a:rPr lang="en-US" sz="2800" b="1" dirty="0"/>
              <a:t>Domain logic</a:t>
            </a:r>
            <a:r>
              <a:rPr lang="en-US" sz="2800" dirty="0"/>
              <a:t>, having to do purely with the domain, such as calculating an insurance premium, or figuring out the shortest path to ship a package.</a:t>
            </a:r>
          </a:p>
        </p:txBody>
      </p:sp>
      <p:sp>
        <p:nvSpPr>
          <p:cNvPr id="4" name="TextBox 3"/>
          <p:cNvSpPr txBox="1"/>
          <p:nvPr/>
        </p:nvSpPr>
        <p:spPr>
          <a:xfrm>
            <a:off x="657225" y="4010025"/>
            <a:ext cx="10929937" cy="954107"/>
          </a:xfrm>
          <a:prstGeom prst="rect">
            <a:avLst/>
          </a:prstGeom>
          <a:noFill/>
        </p:spPr>
        <p:txBody>
          <a:bodyPr wrap="square" rtlCol="0">
            <a:spAutoFit/>
          </a:bodyPr>
          <a:lstStyle/>
          <a:p>
            <a:pPr algn="ctr"/>
            <a:r>
              <a:rPr lang="en-US" sz="2800" b="1" dirty="0"/>
              <a:t>Application logic</a:t>
            </a:r>
            <a:r>
              <a:rPr lang="en-US" sz="2800" dirty="0"/>
              <a:t>, having to do with application responsibilities, often referred to as workflow logic</a:t>
            </a:r>
          </a:p>
        </p:txBody>
      </p:sp>
      <p:sp>
        <p:nvSpPr>
          <p:cNvPr id="5" name="Slide Number Placeholder 4"/>
          <p:cNvSpPr>
            <a:spLocks noGrp="1"/>
          </p:cNvSpPr>
          <p:nvPr>
            <p:ph type="sldNum" sz="quarter" idx="12"/>
          </p:nvPr>
        </p:nvSpPr>
        <p:spPr/>
        <p:txBody>
          <a:bodyPr/>
          <a:lstStyle/>
          <a:p>
            <a:fld id="{AA792DF1-A555-43FA-AD2F-E7EC51E120F1}" type="slidenum">
              <a:rPr lang="en-GB" smtClean="0"/>
              <a:t>19</a:t>
            </a:fld>
            <a:endParaRPr lang="en-GB"/>
          </a:p>
        </p:txBody>
      </p:sp>
    </p:spTree>
    <p:extLst>
      <p:ext uri="{BB962C8B-B14F-4D97-AF65-F5344CB8AC3E}">
        <p14:creationId xmlns:p14="http://schemas.microsoft.com/office/powerpoint/2010/main" val="1349296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p:txBody>
          <a:bodyPr>
            <a:normAutofit/>
          </a:bodyPr>
          <a:lstStyle/>
          <a:p>
            <a:r>
              <a:rPr lang="en-GB" dirty="0"/>
              <a:t>Software Developer for  more than 20 years</a:t>
            </a:r>
          </a:p>
          <a:p>
            <a:pPr lvl="1"/>
            <a:r>
              <a:rPr lang="en-GB" dirty="0"/>
              <a:t>Worked mainly for ISVs</a:t>
            </a:r>
          </a:p>
          <a:p>
            <a:pPr lvl="2"/>
            <a:r>
              <a:rPr lang="en-GB" dirty="0"/>
              <a:t>Reuters, SunGard, Misys, Huddle</a:t>
            </a:r>
          </a:p>
          <a:p>
            <a:pPr lvl="1"/>
            <a:r>
              <a:rPr lang="en-GB" dirty="0"/>
              <a:t>Worked for a couple of MIS departments</a:t>
            </a:r>
          </a:p>
          <a:p>
            <a:pPr lvl="2"/>
            <a:r>
              <a:rPr lang="en-GB" dirty="0"/>
              <a:t>DTI, Beazley</a:t>
            </a:r>
          </a:p>
          <a:p>
            <a:r>
              <a:rPr lang="en-GB" dirty="0"/>
              <a:t>Microsoft MVP for C#</a:t>
            </a:r>
          </a:p>
          <a:p>
            <a:pPr lvl="1"/>
            <a:r>
              <a:rPr lang="en-GB" dirty="0"/>
              <a:t>Interested in architecture and design</a:t>
            </a:r>
          </a:p>
          <a:p>
            <a:pPr lvl="1"/>
            <a:r>
              <a:rPr lang="en-GB" dirty="0"/>
              <a:t>Interested in Agile methodologies and practices</a:t>
            </a:r>
          </a:p>
          <a:p>
            <a:r>
              <a:rPr lang="en-GB" dirty="0"/>
              <a:t>No smart guys</a:t>
            </a:r>
          </a:p>
          <a:p>
            <a:pPr lvl="1"/>
            <a:r>
              <a:rPr lang="en-GB" dirty="0"/>
              <a:t>Just the guys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Tree>
    <p:extLst>
      <p:ext uri="{BB962C8B-B14F-4D97-AF65-F5344CB8AC3E}">
        <p14:creationId xmlns:p14="http://schemas.microsoft.com/office/powerpoint/2010/main" val="1644019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243011" y="1514475"/>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243010" y="2609850"/>
            <a:ext cx="9329737" cy="28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243010" y="3967162"/>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243012" y="5381625"/>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10494171" y="5012293"/>
            <a:ext cx="2028825" cy="369332"/>
          </a:xfrm>
          <a:prstGeom prst="rect">
            <a:avLst/>
          </a:prstGeom>
          <a:noFill/>
        </p:spPr>
        <p:txBody>
          <a:bodyPr wrap="square" rtlCol="0">
            <a:spAutoFit/>
          </a:bodyPr>
          <a:lstStyle/>
          <a:p>
            <a:r>
              <a:rPr lang="en-US" dirty="0"/>
              <a:t>Infrastructure</a:t>
            </a:r>
          </a:p>
        </p:txBody>
      </p:sp>
      <p:sp>
        <p:nvSpPr>
          <p:cNvPr id="8" name="TextBox 7"/>
          <p:cNvSpPr txBox="1"/>
          <p:nvPr/>
        </p:nvSpPr>
        <p:spPr>
          <a:xfrm>
            <a:off x="10494168" y="2224441"/>
            <a:ext cx="1014416" cy="369332"/>
          </a:xfrm>
          <a:prstGeom prst="rect">
            <a:avLst/>
          </a:prstGeom>
          <a:noFill/>
        </p:spPr>
        <p:txBody>
          <a:bodyPr wrap="square" rtlCol="0">
            <a:spAutoFit/>
          </a:bodyPr>
          <a:lstStyle/>
          <a:p>
            <a:r>
              <a:rPr lang="en-US" dirty="0"/>
              <a:t>Domain</a:t>
            </a:r>
          </a:p>
        </p:txBody>
      </p:sp>
      <p:sp>
        <p:nvSpPr>
          <p:cNvPr id="9" name="TextBox 8"/>
          <p:cNvSpPr txBox="1"/>
          <p:nvPr/>
        </p:nvSpPr>
        <p:spPr>
          <a:xfrm>
            <a:off x="6979445" y="2237896"/>
            <a:ext cx="992981" cy="369332"/>
          </a:xfrm>
          <a:prstGeom prst="rect">
            <a:avLst/>
          </a:prstGeom>
          <a:noFill/>
        </p:spPr>
        <p:txBody>
          <a:bodyPr wrap="square" rtlCol="0">
            <a:spAutoFit/>
          </a:bodyPr>
          <a:lstStyle/>
          <a:p>
            <a:r>
              <a:rPr lang="en-US" dirty="0">
                <a:solidFill>
                  <a:schemeClr val="bg2">
                    <a:lumMod val="75000"/>
                  </a:schemeClr>
                </a:solidFill>
              </a:rPr>
              <a:t>Service</a:t>
            </a:r>
          </a:p>
        </p:txBody>
      </p:sp>
      <p:sp>
        <p:nvSpPr>
          <p:cNvPr id="10" name="TextBox 9"/>
          <p:cNvSpPr txBox="1"/>
          <p:nvPr/>
        </p:nvSpPr>
        <p:spPr>
          <a:xfrm>
            <a:off x="10494168" y="982979"/>
            <a:ext cx="471490" cy="369332"/>
          </a:xfrm>
          <a:prstGeom prst="rect">
            <a:avLst/>
          </a:prstGeom>
          <a:noFill/>
        </p:spPr>
        <p:txBody>
          <a:bodyPr wrap="square" rtlCol="0">
            <a:spAutoFit/>
          </a:bodyPr>
          <a:lstStyle/>
          <a:p>
            <a:r>
              <a:rPr lang="en-US" dirty="0"/>
              <a:t>UI</a:t>
            </a:r>
          </a:p>
        </p:txBody>
      </p:sp>
      <p:sp>
        <p:nvSpPr>
          <p:cNvPr id="11" name="Rectangle 10"/>
          <p:cNvSpPr/>
          <p:nvPr/>
        </p:nvSpPr>
        <p:spPr>
          <a:xfrm>
            <a:off x="3457576" y="982979"/>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Rectangle 11"/>
          <p:cNvSpPr/>
          <p:nvPr/>
        </p:nvSpPr>
        <p:spPr>
          <a:xfrm>
            <a:off x="4043363" y="2005609"/>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Rectangle 12"/>
          <p:cNvSpPr/>
          <p:nvPr/>
        </p:nvSpPr>
        <p:spPr>
          <a:xfrm>
            <a:off x="4043363" y="3209091"/>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4" name="Rectangle 13"/>
          <p:cNvSpPr/>
          <p:nvPr/>
        </p:nvSpPr>
        <p:spPr>
          <a:xfrm>
            <a:off x="3457576" y="4637959"/>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6" name="Straight Arrow Connector 15"/>
          <p:cNvCxnSpPr/>
          <p:nvPr/>
        </p:nvCxnSpPr>
        <p:spPr>
          <a:xfrm>
            <a:off x="3629026" y="1578052"/>
            <a:ext cx="42862" cy="3059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2"/>
          </p:cNvCxnSpPr>
          <p:nvPr/>
        </p:nvCxnSpPr>
        <p:spPr>
          <a:xfrm>
            <a:off x="4486276" y="1578052"/>
            <a:ext cx="0" cy="427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486276" y="2621812"/>
            <a:ext cx="0" cy="587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4" idx="0"/>
          </p:cNvCxnSpPr>
          <p:nvPr/>
        </p:nvCxnSpPr>
        <p:spPr>
          <a:xfrm>
            <a:off x="4467226" y="3779633"/>
            <a:ext cx="19050" cy="858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5507832" y="2849878"/>
            <a:ext cx="0" cy="44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quot;No&quot; Symbol 25"/>
          <p:cNvSpPr/>
          <p:nvPr/>
        </p:nvSpPr>
        <p:spPr>
          <a:xfrm>
            <a:off x="5364959" y="2530432"/>
            <a:ext cx="357187" cy="2980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TextBox 19"/>
          <p:cNvSpPr txBox="1"/>
          <p:nvPr/>
        </p:nvSpPr>
        <p:spPr>
          <a:xfrm>
            <a:off x="6979446" y="2732961"/>
            <a:ext cx="992980" cy="369332"/>
          </a:xfrm>
          <a:prstGeom prst="rect">
            <a:avLst/>
          </a:prstGeom>
          <a:noFill/>
        </p:spPr>
        <p:txBody>
          <a:bodyPr wrap="square" rtlCol="0">
            <a:spAutoFit/>
          </a:bodyPr>
          <a:lstStyle/>
          <a:p>
            <a:r>
              <a:rPr lang="en-US" dirty="0">
                <a:solidFill>
                  <a:schemeClr val="bg2">
                    <a:lumMod val="75000"/>
                  </a:schemeClr>
                </a:solidFill>
              </a:rPr>
              <a:t>Entity</a:t>
            </a:r>
          </a:p>
        </p:txBody>
      </p:sp>
      <p:sp>
        <p:nvSpPr>
          <p:cNvPr id="2" name="Slide Number Placeholder 1"/>
          <p:cNvSpPr>
            <a:spLocks noGrp="1"/>
          </p:cNvSpPr>
          <p:nvPr>
            <p:ph type="sldNum" sz="quarter" idx="12"/>
          </p:nvPr>
        </p:nvSpPr>
        <p:spPr/>
        <p:txBody>
          <a:bodyPr/>
          <a:lstStyle/>
          <a:p>
            <a:fld id="{AA792DF1-A555-43FA-AD2F-E7EC51E120F1}" type="slidenum">
              <a:rPr lang="en-GB" smtClean="0"/>
              <a:t>20</a:t>
            </a:fld>
            <a:endParaRPr lang="en-GB"/>
          </a:p>
        </p:txBody>
      </p:sp>
    </p:spTree>
    <p:extLst>
      <p:ext uri="{BB962C8B-B14F-4D97-AF65-F5344CB8AC3E}">
        <p14:creationId xmlns:p14="http://schemas.microsoft.com/office/powerpoint/2010/main" val="16946839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385888" y="2828925"/>
            <a:ext cx="9872662" cy="523220"/>
          </a:xfrm>
          <a:prstGeom prst="rect">
            <a:avLst/>
          </a:prstGeom>
          <a:noFill/>
        </p:spPr>
        <p:txBody>
          <a:bodyPr wrap="square" rtlCol="0">
            <a:spAutoFit/>
          </a:bodyPr>
          <a:lstStyle/>
          <a:p>
            <a:pPr algn="ctr"/>
            <a:r>
              <a:rPr lang="en-US" sz="2800" dirty="0"/>
              <a:t>There are two basic implementation variations</a:t>
            </a:r>
          </a:p>
        </p:txBody>
      </p:sp>
      <p:sp>
        <p:nvSpPr>
          <p:cNvPr id="3" name="Slide Number Placeholder 2"/>
          <p:cNvSpPr>
            <a:spLocks noGrp="1"/>
          </p:cNvSpPr>
          <p:nvPr>
            <p:ph type="sldNum" sz="quarter" idx="12"/>
          </p:nvPr>
        </p:nvSpPr>
        <p:spPr/>
        <p:txBody>
          <a:bodyPr/>
          <a:lstStyle/>
          <a:p>
            <a:fld id="{AA792DF1-A555-43FA-AD2F-E7EC51E120F1}" type="slidenum">
              <a:rPr lang="en-GB" smtClean="0"/>
              <a:t>21</a:t>
            </a:fld>
            <a:endParaRPr lang="en-GB"/>
          </a:p>
        </p:txBody>
      </p:sp>
    </p:spTree>
    <p:extLst>
      <p:ext uri="{BB962C8B-B14F-4D97-AF65-F5344CB8AC3E}">
        <p14:creationId xmlns:p14="http://schemas.microsoft.com/office/powerpoint/2010/main" val="449487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16352"/>
            <a:ext cx="10401300" cy="1384995"/>
          </a:xfrm>
          <a:prstGeom prst="rect">
            <a:avLst/>
          </a:prstGeom>
        </p:spPr>
        <p:txBody>
          <a:bodyPr wrap="square">
            <a:spAutoFit/>
          </a:bodyPr>
          <a:lstStyle/>
          <a:p>
            <a:pPr algn="ctr"/>
            <a:r>
              <a:rPr lang="en-US" sz="2800" dirty="0"/>
              <a:t>In the </a:t>
            </a:r>
            <a:r>
              <a:rPr lang="en-US" sz="2800" b="1" dirty="0"/>
              <a:t>domain facade</a:t>
            </a:r>
            <a:r>
              <a:rPr lang="en-US" sz="2800" dirty="0"/>
              <a:t> approach a </a:t>
            </a:r>
            <a:r>
              <a:rPr lang="en-US" sz="2800" b="1" dirty="0"/>
              <a:t>Service Layer</a:t>
            </a:r>
            <a:r>
              <a:rPr lang="en-US" sz="2800" dirty="0"/>
              <a:t> is implemented as a set of thin facades over a Domain Model, exhibiting the defining characteristics of Service Layer.</a:t>
            </a:r>
          </a:p>
        </p:txBody>
      </p:sp>
      <p:sp>
        <p:nvSpPr>
          <p:cNvPr id="3" name="Rectangle 2"/>
          <p:cNvSpPr/>
          <p:nvPr/>
        </p:nvSpPr>
        <p:spPr>
          <a:xfrm>
            <a:off x="1109662" y="2818343"/>
            <a:ext cx="9858375" cy="1384995"/>
          </a:xfrm>
          <a:prstGeom prst="rect">
            <a:avLst/>
          </a:prstGeom>
        </p:spPr>
        <p:txBody>
          <a:bodyPr wrap="square">
            <a:spAutoFit/>
          </a:bodyPr>
          <a:lstStyle/>
          <a:p>
            <a:pPr algn="ctr"/>
            <a:r>
              <a:rPr lang="en-US" sz="2800" dirty="0"/>
              <a:t>The classes implementing the facades don’t implement any business logic. The Domain Model implements all of the business logic.</a:t>
            </a:r>
          </a:p>
        </p:txBody>
      </p:sp>
      <p:sp>
        <p:nvSpPr>
          <p:cNvPr id="4" name="Rectangle 3"/>
          <p:cNvSpPr/>
          <p:nvPr/>
        </p:nvSpPr>
        <p:spPr>
          <a:xfrm>
            <a:off x="1128713" y="4820335"/>
            <a:ext cx="10110787" cy="954107"/>
          </a:xfrm>
          <a:prstGeom prst="rect">
            <a:avLst/>
          </a:prstGeom>
        </p:spPr>
        <p:txBody>
          <a:bodyPr wrap="square">
            <a:spAutoFit/>
          </a:bodyPr>
          <a:lstStyle/>
          <a:p>
            <a:pPr algn="ctr"/>
            <a:r>
              <a:rPr lang="en-US" sz="2800" dirty="0"/>
              <a:t>The thin facades establish a boundary and set of operations through which client layers interact with the application</a:t>
            </a:r>
          </a:p>
        </p:txBody>
      </p:sp>
      <p:sp>
        <p:nvSpPr>
          <p:cNvPr id="5" name="Slide Number Placeholder 4"/>
          <p:cNvSpPr>
            <a:spLocks noGrp="1"/>
          </p:cNvSpPr>
          <p:nvPr>
            <p:ph type="sldNum" sz="quarter" idx="12"/>
          </p:nvPr>
        </p:nvSpPr>
        <p:spPr/>
        <p:txBody>
          <a:bodyPr/>
          <a:lstStyle/>
          <a:p>
            <a:fld id="{AA792DF1-A555-43FA-AD2F-E7EC51E120F1}" type="slidenum">
              <a:rPr lang="en-GB" smtClean="0"/>
              <a:t>22</a:t>
            </a:fld>
            <a:endParaRPr lang="en-GB"/>
          </a:p>
        </p:txBody>
      </p:sp>
    </p:spTree>
    <p:extLst>
      <p:ext uri="{BB962C8B-B14F-4D97-AF65-F5344CB8AC3E}">
        <p14:creationId xmlns:p14="http://schemas.microsoft.com/office/powerpoint/2010/main" val="1035388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816352"/>
            <a:ext cx="10401300" cy="1384995"/>
          </a:xfrm>
          <a:prstGeom prst="rect">
            <a:avLst/>
          </a:prstGeom>
        </p:spPr>
        <p:txBody>
          <a:bodyPr wrap="square">
            <a:spAutoFit/>
          </a:bodyPr>
          <a:lstStyle/>
          <a:p>
            <a:pPr algn="ctr"/>
            <a:r>
              <a:rPr lang="en-US" sz="2800" dirty="0"/>
              <a:t>In the </a:t>
            </a:r>
            <a:r>
              <a:rPr lang="en-US" sz="2800" b="1" dirty="0"/>
              <a:t>operation script</a:t>
            </a:r>
            <a:r>
              <a:rPr lang="en-US" sz="2800" dirty="0"/>
              <a:t> approach a </a:t>
            </a:r>
            <a:r>
              <a:rPr lang="en-US" sz="2800" b="1" dirty="0"/>
              <a:t>Service Layer</a:t>
            </a:r>
            <a:r>
              <a:rPr lang="en-US" sz="2800" dirty="0"/>
              <a:t> is implemented as a set of thicker classes that directly implement application logic domain object classes are mainly dumb objects holding state.</a:t>
            </a:r>
          </a:p>
        </p:txBody>
      </p:sp>
      <p:sp>
        <p:nvSpPr>
          <p:cNvPr id="3" name="Rectangle 2"/>
          <p:cNvSpPr/>
          <p:nvPr/>
        </p:nvSpPr>
        <p:spPr>
          <a:xfrm>
            <a:off x="1014413" y="2734360"/>
            <a:ext cx="9858375" cy="1384995"/>
          </a:xfrm>
          <a:prstGeom prst="rect">
            <a:avLst/>
          </a:prstGeom>
        </p:spPr>
        <p:txBody>
          <a:bodyPr wrap="square">
            <a:spAutoFit/>
          </a:bodyPr>
          <a:lstStyle/>
          <a:p>
            <a:pPr algn="ctr"/>
            <a:r>
              <a:rPr lang="en-US" sz="2800" dirty="0"/>
              <a:t>The operations available to clients of a Service Layer are implemented as scripts, organized several to a class defining a subject area of related logic.</a:t>
            </a:r>
          </a:p>
        </p:txBody>
      </p:sp>
      <p:sp>
        <p:nvSpPr>
          <p:cNvPr id="4" name="Rectangle 3"/>
          <p:cNvSpPr/>
          <p:nvPr/>
        </p:nvSpPr>
        <p:spPr>
          <a:xfrm>
            <a:off x="1128713" y="4820335"/>
            <a:ext cx="10110787" cy="954107"/>
          </a:xfrm>
          <a:prstGeom prst="rect">
            <a:avLst/>
          </a:prstGeom>
        </p:spPr>
        <p:txBody>
          <a:bodyPr wrap="square">
            <a:spAutoFit/>
          </a:bodyPr>
          <a:lstStyle/>
          <a:p>
            <a:pPr algn="ctr"/>
            <a:r>
              <a:rPr lang="en-US" sz="2800" dirty="0"/>
              <a:t>Each such class forms an application “service,” and it’s common for service type names to end with “Service.”</a:t>
            </a:r>
          </a:p>
        </p:txBody>
      </p:sp>
      <p:sp>
        <p:nvSpPr>
          <p:cNvPr id="5" name="Slide Number Placeholder 4"/>
          <p:cNvSpPr>
            <a:spLocks noGrp="1"/>
          </p:cNvSpPr>
          <p:nvPr>
            <p:ph type="sldNum" sz="quarter" idx="12"/>
          </p:nvPr>
        </p:nvSpPr>
        <p:spPr/>
        <p:txBody>
          <a:bodyPr/>
          <a:lstStyle/>
          <a:p>
            <a:fld id="{AA792DF1-A555-43FA-AD2F-E7EC51E120F1}" type="slidenum">
              <a:rPr lang="en-GB" smtClean="0"/>
              <a:t>23</a:t>
            </a:fld>
            <a:endParaRPr lang="en-GB"/>
          </a:p>
        </p:txBody>
      </p:sp>
    </p:spTree>
    <p:extLst>
      <p:ext uri="{BB962C8B-B14F-4D97-AF65-F5344CB8AC3E}">
        <p14:creationId xmlns:p14="http://schemas.microsoft.com/office/powerpoint/2010/main" val="1109163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152525" y="205105"/>
            <a:ext cx="10406063" cy="1006475"/>
          </a:xfrm>
        </p:spPr>
        <p:txBody>
          <a:bodyPr/>
          <a:lstStyle/>
          <a:p>
            <a:pPr algn="ctr"/>
            <a:r>
              <a:rPr lang="en-GB" dirty="0"/>
              <a:t>Ports and Adapters</a:t>
            </a:r>
          </a:p>
        </p:txBody>
      </p:sp>
      <p:sp>
        <p:nvSpPr>
          <p:cNvPr id="2" name="Slide Number Placeholder 1"/>
          <p:cNvSpPr>
            <a:spLocks noGrp="1"/>
          </p:cNvSpPr>
          <p:nvPr>
            <p:ph type="sldNum" sz="quarter" idx="12"/>
          </p:nvPr>
        </p:nvSpPr>
        <p:spPr/>
        <p:txBody>
          <a:bodyPr/>
          <a:lstStyle/>
          <a:p>
            <a:fld id="{AA792DF1-A555-43FA-AD2F-E7EC51E120F1}" type="slidenum">
              <a:rPr lang="en-GB" smtClean="0"/>
              <a:t>24</a:t>
            </a:fld>
            <a:endParaRPr lang="en-GB"/>
          </a:p>
        </p:txBody>
      </p:sp>
      <p:sp>
        <p:nvSpPr>
          <p:cNvPr id="9" name="Text Placeholder 8"/>
          <p:cNvSpPr>
            <a:spLocks noGrp="1"/>
          </p:cNvSpPr>
          <p:nvPr>
            <p:ph type="body" sz="half" idx="4294967295"/>
          </p:nvPr>
        </p:nvSpPr>
        <p:spPr>
          <a:xfrm>
            <a:off x="650875" y="3927475"/>
            <a:ext cx="10890250" cy="4857750"/>
          </a:xfrm>
        </p:spPr>
        <p:txBody>
          <a:bodyPr>
            <a:noAutofit/>
          </a:bodyPr>
          <a:lstStyle/>
          <a:p>
            <a:pPr marL="0" indent="0" algn="ctr">
              <a:buNone/>
            </a:pPr>
            <a:endParaRPr lang="en-GB" sz="2800" dirty="0"/>
          </a:p>
          <a:p>
            <a:pPr algn="ctr"/>
            <a:endParaRPr lang="en-GB" sz="2800" dirty="0"/>
          </a:p>
        </p:txBody>
      </p:sp>
      <p:sp>
        <p:nvSpPr>
          <p:cNvPr id="3" name="Rectangle 2">
            <a:extLst>
              <a:ext uri="{FF2B5EF4-FFF2-40B4-BE49-F238E27FC236}">
                <a16:creationId xmlns:a16="http://schemas.microsoft.com/office/drawing/2014/main" id="{364B8E99-E37C-E947-9F5F-5E3B528C6AEA}"/>
              </a:ext>
            </a:extLst>
          </p:cNvPr>
          <p:cNvSpPr/>
          <p:nvPr/>
        </p:nvSpPr>
        <p:spPr>
          <a:xfrm>
            <a:off x="744536" y="1323032"/>
            <a:ext cx="10702925" cy="830997"/>
          </a:xfrm>
          <a:prstGeom prst="rect">
            <a:avLst/>
          </a:prstGeom>
        </p:spPr>
        <p:txBody>
          <a:bodyPr wrap="square">
            <a:spAutoFit/>
          </a:bodyPr>
          <a:lstStyle/>
          <a:p>
            <a:pPr algn="ctr"/>
            <a:r>
              <a:rPr lang="en-GB" sz="2400" dirty="0"/>
              <a:t>A </a:t>
            </a:r>
            <a:r>
              <a:rPr lang="en-GB" sz="2400" b="1" dirty="0"/>
              <a:t>ports &amp; adapters</a:t>
            </a:r>
            <a:r>
              <a:rPr lang="en-GB" sz="2400" dirty="0"/>
              <a:t> architectural style (Hexagonal Architecture) is a variation of the layered architectural style which makes clear the separation between the: </a:t>
            </a:r>
          </a:p>
        </p:txBody>
      </p:sp>
      <p:sp>
        <p:nvSpPr>
          <p:cNvPr id="4" name="Rectangle 3">
            <a:extLst>
              <a:ext uri="{FF2B5EF4-FFF2-40B4-BE49-F238E27FC236}">
                <a16:creationId xmlns:a16="http://schemas.microsoft.com/office/drawing/2014/main" id="{E2E3136D-8BE5-2D4A-81AB-8B79BA512FBD}"/>
              </a:ext>
            </a:extLst>
          </p:cNvPr>
          <p:cNvSpPr/>
          <p:nvPr/>
        </p:nvSpPr>
        <p:spPr>
          <a:xfrm>
            <a:off x="2748703" y="2575895"/>
            <a:ext cx="7213706" cy="461665"/>
          </a:xfrm>
          <a:prstGeom prst="rect">
            <a:avLst/>
          </a:prstGeom>
        </p:spPr>
        <p:txBody>
          <a:bodyPr wrap="none">
            <a:spAutoFit/>
          </a:bodyPr>
          <a:lstStyle/>
          <a:p>
            <a:r>
              <a:rPr lang="en-GB" sz="2400" b="1" dirty="0"/>
              <a:t>application</a:t>
            </a:r>
            <a:r>
              <a:rPr lang="en-GB" sz="2400" dirty="0"/>
              <a:t> - which contains the rules of our application </a:t>
            </a:r>
            <a:endParaRPr lang="en-US" sz="2400" dirty="0"/>
          </a:p>
        </p:txBody>
      </p:sp>
      <p:sp>
        <p:nvSpPr>
          <p:cNvPr id="5" name="Rectangle 4">
            <a:extLst>
              <a:ext uri="{FF2B5EF4-FFF2-40B4-BE49-F238E27FC236}">
                <a16:creationId xmlns:a16="http://schemas.microsoft.com/office/drawing/2014/main" id="{422DABCC-127D-2443-A4E5-786F9E0DA785}"/>
              </a:ext>
            </a:extLst>
          </p:cNvPr>
          <p:cNvSpPr/>
          <p:nvPr/>
        </p:nvSpPr>
        <p:spPr>
          <a:xfrm>
            <a:off x="1277815" y="3608807"/>
            <a:ext cx="9267091" cy="954107"/>
          </a:xfrm>
          <a:prstGeom prst="rect">
            <a:avLst/>
          </a:prstGeom>
        </p:spPr>
        <p:txBody>
          <a:bodyPr wrap="square">
            <a:spAutoFit/>
          </a:bodyPr>
          <a:lstStyle/>
          <a:p>
            <a:pPr algn="ctr"/>
            <a:r>
              <a:rPr lang="en-GB" sz="2800" b="1" dirty="0"/>
              <a:t>adapters</a:t>
            </a:r>
            <a:r>
              <a:rPr lang="en-GB" sz="2800" dirty="0"/>
              <a:t>, which abstract the inputs to the application and our outputs </a:t>
            </a:r>
          </a:p>
        </p:txBody>
      </p:sp>
      <p:sp>
        <p:nvSpPr>
          <p:cNvPr id="6" name="Rectangle 5">
            <a:extLst>
              <a:ext uri="{FF2B5EF4-FFF2-40B4-BE49-F238E27FC236}">
                <a16:creationId xmlns:a16="http://schemas.microsoft.com/office/drawing/2014/main" id="{058C6386-200B-A541-9A05-F50DFED11255}"/>
              </a:ext>
            </a:extLst>
          </p:cNvPr>
          <p:cNvSpPr/>
          <p:nvPr/>
        </p:nvSpPr>
        <p:spPr>
          <a:xfrm>
            <a:off x="1647092" y="4918718"/>
            <a:ext cx="8897815" cy="830997"/>
          </a:xfrm>
          <a:prstGeom prst="rect">
            <a:avLst/>
          </a:prstGeom>
        </p:spPr>
        <p:txBody>
          <a:bodyPr wrap="square">
            <a:spAutoFit/>
          </a:bodyPr>
          <a:lstStyle/>
          <a:p>
            <a:pPr algn="ctr"/>
            <a:r>
              <a:rPr lang="en-GB" sz="2400" b="1" dirty="0"/>
              <a:t>ports</a:t>
            </a:r>
            <a:r>
              <a:rPr lang="en-GB" sz="2400" dirty="0"/>
              <a:t>, which are ‘purposeful conversations’ between the actor, via the adapter, and the domain model</a:t>
            </a:r>
          </a:p>
        </p:txBody>
      </p:sp>
    </p:spTree>
    <p:extLst>
      <p:ext uri="{BB962C8B-B14F-4D97-AF65-F5344CB8AC3E}">
        <p14:creationId xmlns:p14="http://schemas.microsoft.com/office/powerpoint/2010/main" val="150984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368550" y="38100"/>
            <a:ext cx="7454900" cy="6781800"/>
          </a:xfrm>
          <a:prstGeom prst="rect">
            <a:avLst/>
          </a:prstGeom>
        </p:spPr>
      </p:pic>
      <p:sp>
        <p:nvSpPr>
          <p:cNvPr id="5" name="Line Callout 1 4"/>
          <p:cNvSpPr/>
          <p:nvPr/>
        </p:nvSpPr>
        <p:spPr>
          <a:xfrm>
            <a:off x="9086850" y="828675"/>
            <a:ext cx="2371725" cy="985838"/>
          </a:xfrm>
          <a:prstGeom prst="borderCallout1">
            <a:avLst/>
          </a:prstGeom>
          <a:ln w="44450">
            <a:tailEnd type="triangle"/>
          </a:ln>
        </p:spPr>
        <p:style>
          <a:lnRef idx="2">
            <a:schemeClr val="accent6"/>
          </a:lnRef>
          <a:fillRef idx="1">
            <a:schemeClr val="lt1"/>
          </a:fillRef>
          <a:effectRef idx="0">
            <a:schemeClr val="accent6"/>
          </a:effectRef>
          <a:fontRef idx="minor">
            <a:schemeClr val="dk1"/>
          </a:fontRef>
        </p:style>
        <p:txBody>
          <a:bodyPr rtlCol="0" anchor="ctr"/>
          <a:lstStyle/>
          <a:p>
            <a:pPr algn="ctr"/>
            <a:r>
              <a:rPr lang="en-US"/>
              <a:t>Adapter</a:t>
            </a:r>
            <a:endParaRPr lang="en-US" dirty="0"/>
          </a:p>
        </p:txBody>
      </p:sp>
      <p:sp>
        <p:nvSpPr>
          <p:cNvPr id="9" name="Line Callout 1 8"/>
          <p:cNvSpPr/>
          <p:nvPr/>
        </p:nvSpPr>
        <p:spPr>
          <a:xfrm>
            <a:off x="9455150" y="2605088"/>
            <a:ext cx="2371725" cy="985838"/>
          </a:xfrm>
          <a:prstGeom prst="borderCallout1">
            <a:avLst>
              <a:gd name="adj1" fmla="val 18750"/>
              <a:gd name="adj2" fmla="val -8333"/>
              <a:gd name="adj3" fmla="val -12138"/>
              <a:gd name="adj4" fmla="val -83514"/>
            </a:avLst>
          </a:prstGeom>
          <a:ln w="44450">
            <a:tailEnd type="triangle"/>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Port</a:t>
            </a:r>
          </a:p>
        </p:txBody>
      </p:sp>
      <p:sp>
        <p:nvSpPr>
          <p:cNvPr id="10" name="Line Callout 1 9"/>
          <p:cNvSpPr/>
          <p:nvPr/>
        </p:nvSpPr>
        <p:spPr>
          <a:xfrm>
            <a:off x="4910137" y="195262"/>
            <a:ext cx="2371725" cy="985838"/>
          </a:xfrm>
          <a:prstGeom prst="borderCallout1">
            <a:avLst>
              <a:gd name="adj1" fmla="val 112953"/>
              <a:gd name="adj2" fmla="val 19980"/>
              <a:gd name="adj3" fmla="val 182065"/>
              <a:gd name="adj4" fmla="val 60462"/>
            </a:avLst>
          </a:prstGeom>
          <a:ln w="44450">
            <a:tailEnd type="triangle"/>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Application</a:t>
            </a:r>
          </a:p>
        </p:txBody>
      </p:sp>
      <p:sp>
        <p:nvSpPr>
          <p:cNvPr id="2" name="Slide Number Placeholder 1"/>
          <p:cNvSpPr>
            <a:spLocks noGrp="1"/>
          </p:cNvSpPr>
          <p:nvPr>
            <p:ph type="sldNum" sz="quarter" idx="12"/>
          </p:nvPr>
        </p:nvSpPr>
        <p:spPr/>
        <p:txBody>
          <a:bodyPr/>
          <a:lstStyle/>
          <a:p>
            <a:fld id="{AA792DF1-A555-43FA-AD2F-E7EC51E120F1}" type="slidenum">
              <a:rPr lang="en-GB" smtClean="0"/>
              <a:t>25</a:t>
            </a:fld>
            <a:endParaRPr lang="en-GB"/>
          </a:p>
        </p:txBody>
      </p:sp>
    </p:spTree>
    <p:extLst>
      <p:ext uri="{BB962C8B-B14F-4D97-AF65-F5344CB8AC3E}">
        <p14:creationId xmlns:p14="http://schemas.microsoft.com/office/powerpoint/2010/main" val="93681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100136" y="2371725"/>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100135" y="3467100"/>
            <a:ext cx="9329737" cy="28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100135" y="4824412"/>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01047" y="3069192"/>
            <a:ext cx="2028825" cy="369332"/>
          </a:xfrm>
          <a:prstGeom prst="rect">
            <a:avLst/>
          </a:prstGeom>
          <a:noFill/>
        </p:spPr>
        <p:txBody>
          <a:bodyPr wrap="square" rtlCol="0">
            <a:spAutoFit/>
          </a:bodyPr>
          <a:lstStyle/>
          <a:p>
            <a:r>
              <a:rPr lang="en-US" dirty="0">
                <a:solidFill>
                  <a:schemeClr val="accent2">
                    <a:lumMod val="75000"/>
                  </a:schemeClr>
                </a:solidFill>
              </a:rPr>
              <a:t>Port</a:t>
            </a:r>
          </a:p>
        </p:txBody>
      </p:sp>
      <p:sp>
        <p:nvSpPr>
          <p:cNvPr id="10" name="TextBox 9"/>
          <p:cNvSpPr txBox="1"/>
          <p:nvPr/>
        </p:nvSpPr>
        <p:spPr>
          <a:xfrm>
            <a:off x="8443909" y="1854217"/>
            <a:ext cx="2028825" cy="369332"/>
          </a:xfrm>
          <a:prstGeom prst="rect">
            <a:avLst/>
          </a:prstGeom>
          <a:noFill/>
        </p:spPr>
        <p:txBody>
          <a:bodyPr wrap="square" rtlCol="0">
            <a:spAutoFit/>
          </a:bodyPr>
          <a:lstStyle/>
          <a:p>
            <a:r>
              <a:rPr lang="en-US" dirty="0">
                <a:solidFill>
                  <a:schemeClr val="accent2">
                    <a:lumMod val="75000"/>
                  </a:schemeClr>
                </a:solidFill>
              </a:rPr>
              <a:t>Adapter</a:t>
            </a:r>
          </a:p>
        </p:txBody>
      </p:sp>
      <p:sp>
        <p:nvSpPr>
          <p:cNvPr id="11" name="Rectangle 10"/>
          <p:cNvSpPr/>
          <p:nvPr/>
        </p:nvSpPr>
        <p:spPr>
          <a:xfrm>
            <a:off x="1285875" y="1749025"/>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Rectangle 11"/>
          <p:cNvSpPr/>
          <p:nvPr/>
        </p:nvSpPr>
        <p:spPr>
          <a:xfrm>
            <a:off x="1871662" y="2771655"/>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Rectangle 12"/>
          <p:cNvSpPr/>
          <p:nvPr/>
        </p:nvSpPr>
        <p:spPr>
          <a:xfrm>
            <a:off x="1871662" y="3975137"/>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4" name="Rectangle 13"/>
          <p:cNvSpPr/>
          <p:nvPr/>
        </p:nvSpPr>
        <p:spPr>
          <a:xfrm>
            <a:off x="6372223" y="2744926"/>
            <a:ext cx="1600199"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8" name="Straight Arrow Connector 17"/>
          <p:cNvCxnSpPr>
            <a:stCxn id="11" idx="2"/>
          </p:cNvCxnSpPr>
          <p:nvPr/>
        </p:nvCxnSpPr>
        <p:spPr>
          <a:xfrm>
            <a:off x="2314575" y="2344098"/>
            <a:ext cx="0" cy="427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314575" y="3387858"/>
            <a:ext cx="0" cy="587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730026" y="2371725"/>
            <a:ext cx="0" cy="44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quot;No&quot; Symbol 25"/>
          <p:cNvSpPr/>
          <p:nvPr/>
        </p:nvSpPr>
        <p:spPr>
          <a:xfrm>
            <a:off x="3554016" y="2073710"/>
            <a:ext cx="357187" cy="2980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8401046" y="3645222"/>
            <a:ext cx="2028825" cy="369332"/>
          </a:xfrm>
          <a:prstGeom prst="rect">
            <a:avLst/>
          </a:prstGeom>
          <a:noFill/>
        </p:spPr>
        <p:txBody>
          <a:bodyPr wrap="square" rtlCol="0">
            <a:spAutoFit/>
          </a:bodyPr>
          <a:lstStyle/>
          <a:p>
            <a:r>
              <a:rPr lang="en-US" dirty="0">
                <a:solidFill>
                  <a:schemeClr val="accent2">
                    <a:lumMod val="75000"/>
                  </a:schemeClr>
                </a:solidFill>
              </a:rPr>
              <a:t>Application</a:t>
            </a:r>
          </a:p>
        </p:txBody>
      </p:sp>
      <p:sp>
        <p:nvSpPr>
          <p:cNvPr id="28" name="TextBox 27"/>
          <p:cNvSpPr txBox="1"/>
          <p:nvPr/>
        </p:nvSpPr>
        <p:spPr>
          <a:xfrm>
            <a:off x="10351293" y="1840229"/>
            <a:ext cx="471490" cy="369332"/>
          </a:xfrm>
          <a:prstGeom prst="rect">
            <a:avLst/>
          </a:prstGeom>
          <a:noFill/>
        </p:spPr>
        <p:txBody>
          <a:bodyPr wrap="square" rtlCol="0">
            <a:spAutoFit/>
          </a:bodyPr>
          <a:lstStyle/>
          <a:p>
            <a:r>
              <a:rPr lang="en-US" dirty="0"/>
              <a:t>UI</a:t>
            </a:r>
          </a:p>
        </p:txBody>
      </p:sp>
      <p:sp>
        <p:nvSpPr>
          <p:cNvPr id="30" name="TextBox 29"/>
          <p:cNvSpPr txBox="1"/>
          <p:nvPr/>
        </p:nvSpPr>
        <p:spPr>
          <a:xfrm>
            <a:off x="10351293" y="3081691"/>
            <a:ext cx="1014416" cy="369332"/>
          </a:xfrm>
          <a:prstGeom prst="rect">
            <a:avLst/>
          </a:prstGeom>
          <a:noFill/>
        </p:spPr>
        <p:txBody>
          <a:bodyPr wrap="square" rtlCol="0">
            <a:spAutoFit/>
          </a:bodyPr>
          <a:lstStyle/>
          <a:p>
            <a:r>
              <a:rPr lang="en-US" dirty="0"/>
              <a:t>Domain</a:t>
            </a:r>
          </a:p>
        </p:txBody>
      </p:sp>
      <p:sp>
        <p:nvSpPr>
          <p:cNvPr id="31" name="TextBox 30"/>
          <p:cNvSpPr txBox="1"/>
          <p:nvPr/>
        </p:nvSpPr>
        <p:spPr>
          <a:xfrm>
            <a:off x="10329863" y="1496434"/>
            <a:ext cx="1464467" cy="369332"/>
          </a:xfrm>
          <a:prstGeom prst="rect">
            <a:avLst/>
          </a:prstGeom>
          <a:noFill/>
        </p:spPr>
        <p:txBody>
          <a:bodyPr wrap="square" rtlCol="0">
            <a:spAutoFit/>
          </a:bodyPr>
          <a:lstStyle/>
          <a:p>
            <a:r>
              <a:rPr lang="en-US" dirty="0"/>
              <a:t>Infrastructure</a:t>
            </a:r>
          </a:p>
        </p:txBody>
      </p:sp>
      <p:sp>
        <p:nvSpPr>
          <p:cNvPr id="27" name="Rectangle 26"/>
          <p:cNvSpPr/>
          <p:nvPr/>
        </p:nvSpPr>
        <p:spPr>
          <a:xfrm>
            <a:off x="4411032" y="2919488"/>
            <a:ext cx="1479220" cy="242712"/>
          </a:xfrm>
          <a:prstGeom prst="rect">
            <a:avLst/>
          </a:prstGeom>
          <a:solidFill>
            <a:schemeClr val="accent1">
              <a:lumMod val="40000"/>
              <a:lumOff val="60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&lt;&lt;interface&gt;&gt;</a:t>
            </a:r>
          </a:p>
        </p:txBody>
      </p:sp>
      <p:sp>
        <p:nvSpPr>
          <p:cNvPr id="29" name="Rectangle 28"/>
          <p:cNvSpPr/>
          <p:nvPr/>
        </p:nvSpPr>
        <p:spPr>
          <a:xfrm>
            <a:off x="5100634" y="1627105"/>
            <a:ext cx="1600199"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US" dirty="0"/>
          </a:p>
        </p:txBody>
      </p:sp>
      <p:cxnSp>
        <p:nvCxnSpPr>
          <p:cNvPr id="9" name="Straight Arrow Connector 8"/>
          <p:cNvCxnSpPr>
            <a:cxnSpLocks/>
            <a:stCxn id="27" idx="0"/>
            <a:endCxn id="29" idx="2"/>
          </p:cNvCxnSpPr>
          <p:nvPr/>
        </p:nvCxnSpPr>
        <p:spPr>
          <a:xfrm flipV="1">
            <a:off x="5150642" y="2222178"/>
            <a:ext cx="750092" cy="69731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14" idx="1"/>
            <a:endCxn id="27" idx="3"/>
          </p:cNvCxnSpPr>
          <p:nvPr/>
        </p:nvCxnSpPr>
        <p:spPr>
          <a:xfrm flipH="1" flipV="1">
            <a:off x="5890252" y="3040844"/>
            <a:ext cx="481971" cy="1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590948" y="3399271"/>
            <a:ext cx="1414463" cy="646331"/>
          </a:xfrm>
          <a:prstGeom prst="rect">
            <a:avLst/>
          </a:prstGeom>
          <a:noFill/>
          <a:ln>
            <a:solidFill>
              <a:schemeClr val="accent1">
                <a:shade val="50000"/>
              </a:schemeClr>
            </a:solidFill>
          </a:ln>
        </p:spPr>
        <p:txBody>
          <a:bodyPr wrap="square" rtlCol="0">
            <a:spAutoFit/>
          </a:bodyPr>
          <a:lstStyle/>
          <a:p>
            <a:pPr algn="ctr"/>
            <a:r>
              <a:rPr lang="en-US" dirty="0"/>
              <a:t>Dependency Inversion</a:t>
            </a:r>
          </a:p>
        </p:txBody>
      </p:sp>
      <p:sp>
        <p:nvSpPr>
          <p:cNvPr id="2" name="Slide Number Placeholder 1"/>
          <p:cNvSpPr>
            <a:spLocks noGrp="1"/>
          </p:cNvSpPr>
          <p:nvPr>
            <p:ph type="sldNum" sz="quarter" idx="12"/>
          </p:nvPr>
        </p:nvSpPr>
        <p:spPr/>
        <p:txBody>
          <a:bodyPr/>
          <a:lstStyle/>
          <a:p>
            <a:fld id="{AA792DF1-A555-43FA-AD2F-E7EC51E120F1}" type="slidenum">
              <a:rPr lang="en-GB" smtClean="0"/>
              <a:t>26</a:t>
            </a:fld>
            <a:endParaRPr lang="en-GB"/>
          </a:p>
        </p:txBody>
      </p:sp>
      <p:cxnSp>
        <p:nvCxnSpPr>
          <p:cNvPr id="33" name="Straight Arrow Connector 32">
            <a:extLst>
              <a:ext uri="{FF2B5EF4-FFF2-40B4-BE49-F238E27FC236}">
                <a16:creationId xmlns:a16="http://schemas.microsoft.com/office/drawing/2014/main" id="{234B6C0F-EDCF-4E4C-B5CF-EAAE765E5F54}"/>
              </a:ext>
            </a:extLst>
          </p:cNvPr>
          <p:cNvCxnSpPr/>
          <p:nvPr/>
        </p:nvCxnSpPr>
        <p:spPr>
          <a:xfrm flipV="1">
            <a:off x="3609777" y="3664743"/>
            <a:ext cx="0" cy="44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quot;No&quot; Symbol 34">
            <a:extLst>
              <a:ext uri="{FF2B5EF4-FFF2-40B4-BE49-F238E27FC236}">
                <a16:creationId xmlns:a16="http://schemas.microsoft.com/office/drawing/2014/main" id="{CD6BDBC0-ACEE-2F41-BE14-A1B4DDDA5188}"/>
              </a:ext>
            </a:extLst>
          </p:cNvPr>
          <p:cNvSpPr/>
          <p:nvPr/>
        </p:nvSpPr>
        <p:spPr>
          <a:xfrm>
            <a:off x="3433767" y="3366728"/>
            <a:ext cx="357187" cy="2980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3" name="Straight Arrow Connector 22">
            <a:extLst>
              <a:ext uri="{FF2B5EF4-FFF2-40B4-BE49-F238E27FC236}">
                <a16:creationId xmlns:a16="http://schemas.microsoft.com/office/drawing/2014/main" id="{51717CE3-C1C3-B34E-9594-3BA75D2D4A39}"/>
              </a:ext>
            </a:extLst>
          </p:cNvPr>
          <p:cNvCxnSpPr/>
          <p:nvPr/>
        </p:nvCxnSpPr>
        <p:spPr>
          <a:xfrm>
            <a:off x="401934" y="1386673"/>
            <a:ext cx="0" cy="3768131"/>
          </a:xfrm>
          <a:prstGeom prst="straightConnector1">
            <a:avLst/>
          </a:prstGeom>
          <a:ln w="7302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2846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677614" y="5722782"/>
            <a:ext cx="3264234" cy="461665"/>
          </a:xfrm>
          <a:prstGeom prst="rect">
            <a:avLst/>
          </a:prstGeom>
        </p:spPr>
        <p:txBody>
          <a:bodyPr wrap="square">
            <a:spAutoFit/>
          </a:bodyPr>
          <a:lstStyle/>
          <a:p>
            <a:pPr algn="ctr"/>
            <a:r>
              <a:rPr lang="en-US" sz="2400" dirty="0"/>
              <a:t>Ivar Jacobson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4864" y="1140297"/>
            <a:ext cx="3157536" cy="4450878"/>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27</a:t>
            </a:fld>
            <a:endParaRPr lang="en-GB"/>
          </a:p>
        </p:txBody>
      </p:sp>
    </p:spTree>
    <p:extLst>
      <p:ext uri="{BB962C8B-B14F-4D97-AF65-F5344CB8AC3E}">
        <p14:creationId xmlns:p14="http://schemas.microsoft.com/office/powerpoint/2010/main" val="14814370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upload.wikimedia.org/wikipedia/commons/thumb/1/1d/Use_case_restaurant_model.svg/496px-Use_case_restaurant_model.svg.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71862" y="757238"/>
            <a:ext cx="4724400" cy="47244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AA792DF1-A555-43FA-AD2F-E7EC51E120F1}" type="slidenum">
              <a:rPr lang="en-GB" smtClean="0"/>
              <a:t>28</a:t>
            </a:fld>
            <a:endParaRPr lang="en-GB"/>
          </a:p>
        </p:txBody>
      </p:sp>
    </p:spTree>
    <p:extLst>
      <p:ext uri="{BB962C8B-B14F-4D97-AF65-F5344CB8AC3E}">
        <p14:creationId xmlns:p14="http://schemas.microsoft.com/office/powerpoint/2010/main" val="608701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43188" y="2886075"/>
            <a:ext cx="6729413" cy="523220"/>
          </a:xfrm>
          <a:prstGeom prst="rect">
            <a:avLst/>
          </a:prstGeom>
          <a:noFill/>
        </p:spPr>
        <p:txBody>
          <a:bodyPr wrap="square" rtlCol="0">
            <a:spAutoFit/>
          </a:bodyPr>
          <a:lstStyle/>
          <a:p>
            <a:pPr algn="ctr"/>
            <a:r>
              <a:rPr lang="en-US" sz="2800"/>
              <a:t>Boundary-Controller-Entity</a:t>
            </a:r>
          </a:p>
        </p:txBody>
      </p:sp>
      <p:sp>
        <p:nvSpPr>
          <p:cNvPr id="2" name="Slide Number Placeholder 1"/>
          <p:cNvSpPr>
            <a:spLocks noGrp="1"/>
          </p:cNvSpPr>
          <p:nvPr>
            <p:ph type="sldNum" sz="quarter" idx="12"/>
          </p:nvPr>
        </p:nvSpPr>
        <p:spPr/>
        <p:txBody>
          <a:bodyPr/>
          <a:lstStyle/>
          <a:p>
            <a:fld id="{AA792DF1-A555-43FA-AD2F-E7EC51E120F1}" type="slidenum">
              <a:rPr lang="en-GB" smtClean="0"/>
              <a:t>29</a:t>
            </a:fld>
            <a:endParaRPr lang="en-GB"/>
          </a:p>
        </p:txBody>
      </p:sp>
    </p:spTree>
    <p:extLst>
      <p:ext uri="{BB962C8B-B14F-4D97-AF65-F5344CB8AC3E}">
        <p14:creationId xmlns:p14="http://schemas.microsoft.com/office/powerpoint/2010/main" val="14800183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939800"/>
            <a:ext cx="10058400" cy="509223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2212497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0" y="2692400"/>
            <a:ext cx="1524000" cy="1473200"/>
          </a:xfrm>
          <a:prstGeom prst="rect">
            <a:avLst/>
          </a:prstGeom>
        </p:spPr>
      </p:pic>
      <p:sp>
        <p:nvSpPr>
          <p:cNvPr id="4" name="TextBox 3"/>
          <p:cNvSpPr txBox="1"/>
          <p:nvPr/>
        </p:nvSpPr>
        <p:spPr>
          <a:xfrm>
            <a:off x="4552950" y="1500187"/>
            <a:ext cx="3086100" cy="523220"/>
          </a:xfrm>
          <a:prstGeom prst="rect">
            <a:avLst/>
          </a:prstGeom>
          <a:noFill/>
        </p:spPr>
        <p:txBody>
          <a:bodyPr wrap="square" rtlCol="0">
            <a:spAutoFit/>
          </a:bodyPr>
          <a:lstStyle/>
          <a:p>
            <a:pPr algn="ctr"/>
            <a:r>
              <a:rPr lang="en-US" sz="2800"/>
              <a:t>Boundary</a:t>
            </a:r>
          </a:p>
        </p:txBody>
      </p:sp>
      <p:sp>
        <p:nvSpPr>
          <p:cNvPr id="5" name="Rectangle 4"/>
          <p:cNvSpPr/>
          <p:nvPr/>
        </p:nvSpPr>
        <p:spPr>
          <a:xfrm>
            <a:off x="557214" y="4977498"/>
            <a:ext cx="10715624" cy="954107"/>
          </a:xfrm>
          <a:prstGeom prst="rect">
            <a:avLst/>
          </a:prstGeom>
        </p:spPr>
        <p:txBody>
          <a:bodyPr wrap="square">
            <a:spAutoFit/>
          </a:bodyPr>
          <a:lstStyle/>
          <a:p>
            <a:pPr algn="ctr"/>
            <a:r>
              <a:rPr lang="en-US" sz="2800"/>
              <a:t>The Boundary is an object that interfaces with system actors: user interfaces, gateways, proxies etc.</a:t>
            </a:r>
            <a:endParaRPr lang="en-US" sz="2800" dirty="0"/>
          </a:p>
        </p:txBody>
      </p:sp>
      <p:sp>
        <p:nvSpPr>
          <p:cNvPr id="2" name="Slide Number Placeholder 1"/>
          <p:cNvSpPr>
            <a:spLocks noGrp="1"/>
          </p:cNvSpPr>
          <p:nvPr>
            <p:ph type="sldNum" sz="quarter" idx="12"/>
          </p:nvPr>
        </p:nvSpPr>
        <p:spPr/>
        <p:txBody>
          <a:bodyPr/>
          <a:lstStyle/>
          <a:p>
            <a:fld id="{AA792DF1-A555-43FA-AD2F-E7EC51E120F1}" type="slidenum">
              <a:rPr lang="en-GB" smtClean="0"/>
              <a:t>30</a:t>
            </a:fld>
            <a:endParaRPr lang="en-GB"/>
          </a:p>
        </p:txBody>
      </p:sp>
    </p:spTree>
    <p:extLst>
      <p:ext uri="{BB962C8B-B14F-4D97-AF65-F5344CB8AC3E}">
        <p14:creationId xmlns:p14="http://schemas.microsoft.com/office/powerpoint/2010/main" val="2057205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2950" y="1500187"/>
            <a:ext cx="3086100" cy="523220"/>
          </a:xfrm>
          <a:prstGeom prst="rect">
            <a:avLst/>
          </a:prstGeom>
          <a:noFill/>
        </p:spPr>
        <p:txBody>
          <a:bodyPr wrap="square" rtlCol="0">
            <a:spAutoFit/>
          </a:bodyPr>
          <a:lstStyle/>
          <a:p>
            <a:pPr algn="ctr"/>
            <a:r>
              <a:rPr lang="en-US" sz="2800" dirty="0"/>
              <a:t>Entity</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7500" y="2692400"/>
            <a:ext cx="1397000" cy="1460500"/>
          </a:xfrm>
          <a:prstGeom prst="rect">
            <a:avLst/>
          </a:prstGeom>
        </p:spPr>
      </p:pic>
      <p:sp>
        <p:nvSpPr>
          <p:cNvPr id="4" name="Rectangle 3"/>
          <p:cNvSpPr/>
          <p:nvPr/>
        </p:nvSpPr>
        <p:spPr>
          <a:xfrm>
            <a:off x="302419" y="4948922"/>
            <a:ext cx="11587161" cy="523220"/>
          </a:xfrm>
          <a:prstGeom prst="rect">
            <a:avLst/>
          </a:prstGeom>
        </p:spPr>
        <p:txBody>
          <a:bodyPr wrap="square">
            <a:spAutoFit/>
          </a:bodyPr>
          <a:lstStyle/>
          <a:p>
            <a:pPr algn="ctr"/>
            <a:r>
              <a:rPr lang="en-US" sz="2800"/>
              <a:t>Entities are objects representing system data: Customer, Transaction, Cart, etc.</a:t>
            </a:r>
          </a:p>
        </p:txBody>
      </p:sp>
      <p:sp>
        <p:nvSpPr>
          <p:cNvPr id="5" name="Slide Number Placeholder 4"/>
          <p:cNvSpPr>
            <a:spLocks noGrp="1"/>
          </p:cNvSpPr>
          <p:nvPr>
            <p:ph type="sldNum" sz="quarter" idx="12"/>
          </p:nvPr>
        </p:nvSpPr>
        <p:spPr/>
        <p:txBody>
          <a:bodyPr/>
          <a:lstStyle/>
          <a:p>
            <a:fld id="{AA792DF1-A555-43FA-AD2F-E7EC51E120F1}" type="slidenum">
              <a:rPr lang="en-GB" smtClean="0"/>
              <a:t>31</a:t>
            </a:fld>
            <a:endParaRPr lang="en-GB"/>
          </a:p>
        </p:txBody>
      </p:sp>
    </p:spTree>
    <p:extLst>
      <p:ext uri="{BB962C8B-B14F-4D97-AF65-F5344CB8AC3E}">
        <p14:creationId xmlns:p14="http://schemas.microsoft.com/office/powerpoint/2010/main" val="2101184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52949" y="1500187"/>
            <a:ext cx="3548063" cy="523220"/>
          </a:xfrm>
          <a:prstGeom prst="rect">
            <a:avLst/>
          </a:prstGeom>
          <a:noFill/>
        </p:spPr>
        <p:txBody>
          <a:bodyPr wrap="square" rtlCol="0">
            <a:spAutoFit/>
          </a:bodyPr>
          <a:lstStyle/>
          <a:p>
            <a:pPr algn="ctr"/>
            <a:r>
              <a:rPr lang="en-US" sz="2800" dirty="0"/>
              <a:t>Controller (Interactor)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0" y="2705100"/>
            <a:ext cx="1257300" cy="1447800"/>
          </a:xfrm>
          <a:prstGeom prst="rect">
            <a:avLst/>
          </a:prstGeom>
        </p:spPr>
      </p:pic>
      <p:sp>
        <p:nvSpPr>
          <p:cNvPr id="4" name="Rectangle 3"/>
          <p:cNvSpPr/>
          <p:nvPr/>
        </p:nvSpPr>
        <p:spPr>
          <a:xfrm>
            <a:off x="622300" y="4834593"/>
            <a:ext cx="11164888" cy="954107"/>
          </a:xfrm>
          <a:prstGeom prst="rect">
            <a:avLst/>
          </a:prstGeom>
        </p:spPr>
        <p:txBody>
          <a:bodyPr wrap="square">
            <a:spAutoFit/>
          </a:bodyPr>
          <a:lstStyle/>
          <a:p>
            <a:pPr algn="ctr"/>
            <a:r>
              <a:rPr lang="en-US" sz="2800" dirty="0"/>
              <a:t>Controllers are objects that mediate between boundaries and entities. They orchestrate the execution of commands coming from the boundary.</a:t>
            </a:r>
          </a:p>
        </p:txBody>
      </p:sp>
      <p:sp>
        <p:nvSpPr>
          <p:cNvPr id="5" name="Slide Number Placeholder 4"/>
          <p:cNvSpPr>
            <a:spLocks noGrp="1"/>
          </p:cNvSpPr>
          <p:nvPr>
            <p:ph type="sldNum" sz="quarter" idx="12"/>
          </p:nvPr>
        </p:nvSpPr>
        <p:spPr/>
        <p:txBody>
          <a:bodyPr/>
          <a:lstStyle/>
          <a:p>
            <a:fld id="{AA792DF1-A555-43FA-AD2F-E7EC51E120F1}" type="slidenum">
              <a:rPr lang="en-GB" smtClean="0"/>
              <a:t>32</a:t>
            </a:fld>
            <a:endParaRPr lang="en-GB"/>
          </a:p>
        </p:txBody>
      </p:sp>
    </p:spTree>
    <p:extLst>
      <p:ext uri="{BB962C8B-B14F-4D97-AF65-F5344CB8AC3E}">
        <p14:creationId xmlns:p14="http://schemas.microsoft.com/office/powerpoint/2010/main" val="4012048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74" y="2220913"/>
            <a:ext cx="1152525" cy="111410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1073" y="3335021"/>
            <a:ext cx="1152525" cy="111410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513" y="2220913"/>
            <a:ext cx="931862" cy="1073053"/>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513" y="3335021"/>
            <a:ext cx="931862" cy="1073053"/>
          </a:xfrm>
          <a:prstGeom prst="rect">
            <a:avLst/>
          </a:prstGeom>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8137" y="1613934"/>
            <a:ext cx="1093787" cy="1143505"/>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8137" y="3137934"/>
            <a:ext cx="1093787" cy="114350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58137" y="4449129"/>
            <a:ext cx="1093787" cy="114350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54466" y="2616804"/>
            <a:ext cx="1491071" cy="1042259"/>
          </a:xfrm>
          <a:prstGeom prst="rect">
            <a:avLst/>
          </a:prstGeom>
        </p:spPr>
      </p:pic>
      <p:cxnSp>
        <p:nvCxnSpPr>
          <p:cNvPr id="11" name="Straight Arrow Connector 10"/>
          <p:cNvCxnSpPr>
            <a:stCxn id="9" idx="3"/>
            <a:endCxn id="2" idx="1"/>
          </p:cNvCxnSpPr>
          <p:nvPr/>
        </p:nvCxnSpPr>
        <p:spPr>
          <a:xfrm flipV="1">
            <a:off x="4045537" y="2777967"/>
            <a:ext cx="745537" cy="359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9" idx="3"/>
            <a:endCxn id="3" idx="1"/>
          </p:cNvCxnSpPr>
          <p:nvPr/>
        </p:nvCxnSpPr>
        <p:spPr>
          <a:xfrm>
            <a:off x="4045537" y="3137934"/>
            <a:ext cx="745536" cy="7541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4" idx="1"/>
          </p:cNvCxnSpPr>
          <p:nvPr/>
        </p:nvCxnSpPr>
        <p:spPr>
          <a:xfrm>
            <a:off x="5651588" y="2563084"/>
            <a:ext cx="734925" cy="1943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endCxn id="5" idx="1"/>
          </p:cNvCxnSpPr>
          <p:nvPr/>
        </p:nvCxnSpPr>
        <p:spPr>
          <a:xfrm>
            <a:off x="5687306" y="3793532"/>
            <a:ext cx="699207" cy="780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20" idx="1"/>
          </p:cNvCxnSpPr>
          <p:nvPr/>
        </p:nvCxnSpPr>
        <p:spPr>
          <a:xfrm flipV="1">
            <a:off x="7261812" y="2203117"/>
            <a:ext cx="745537" cy="359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21" idx="1"/>
          </p:cNvCxnSpPr>
          <p:nvPr/>
        </p:nvCxnSpPr>
        <p:spPr>
          <a:xfrm flipV="1">
            <a:off x="7318375" y="3613548"/>
            <a:ext cx="745537" cy="359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8" idx="1"/>
          </p:cNvCxnSpPr>
          <p:nvPr/>
        </p:nvCxnSpPr>
        <p:spPr>
          <a:xfrm>
            <a:off x="7272424" y="4408075"/>
            <a:ext cx="685713" cy="612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7261811" y="2889864"/>
            <a:ext cx="802101" cy="4157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651588" y="2889864"/>
            <a:ext cx="0" cy="5819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H="1">
            <a:off x="5815013" y="2386013"/>
            <a:ext cx="5715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AA792DF1-A555-43FA-AD2F-E7EC51E120F1}" type="slidenum">
              <a:rPr lang="en-GB" smtClean="0"/>
              <a:t>33</a:t>
            </a:fld>
            <a:endParaRPr lang="en-GB"/>
          </a:p>
        </p:txBody>
      </p:sp>
    </p:spTree>
    <p:extLst>
      <p:ext uri="{BB962C8B-B14F-4D97-AF65-F5344CB8AC3E}">
        <p14:creationId xmlns:p14="http://schemas.microsoft.com/office/powerpoint/2010/main" val="5465441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1100136" y="2371725"/>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cxnSp>
        <p:nvCxnSpPr>
          <p:cNvPr id="4" name="Straight Connector 3"/>
          <p:cNvCxnSpPr/>
          <p:nvPr/>
        </p:nvCxnSpPr>
        <p:spPr>
          <a:xfrm>
            <a:off x="1100135" y="3467100"/>
            <a:ext cx="9329737" cy="2857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1100135" y="4824412"/>
            <a:ext cx="9329737" cy="28575"/>
          </a:xfrm>
          <a:prstGeom prst="line">
            <a:avLst/>
          </a:prstGeom>
          <a:ln>
            <a:prstDash val="soli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8401047" y="3069192"/>
            <a:ext cx="2028825" cy="369332"/>
          </a:xfrm>
          <a:prstGeom prst="rect">
            <a:avLst/>
          </a:prstGeom>
          <a:noFill/>
        </p:spPr>
        <p:txBody>
          <a:bodyPr wrap="square" rtlCol="0">
            <a:spAutoFit/>
          </a:bodyPr>
          <a:lstStyle/>
          <a:p>
            <a:r>
              <a:rPr lang="en-US" dirty="0">
                <a:solidFill>
                  <a:schemeClr val="accent2">
                    <a:lumMod val="75000"/>
                  </a:schemeClr>
                </a:solidFill>
              </a:rPr>
              <a:t>Port</a:t>
            </a:r>
          </a:p>
        </p:txBody>
      </p:sp>
      <p:sp>
        <p:nvSpPr>
          <p:cNvPr id="10" name="TextBox 9"/>
          <p:cNvSpPr txBox="1"/>
          <p:nvPr/>
        </p:nvSpPr>
        <p:spPr>
          <a:xfrm>
            <a:off x="8443909" y="1854217"/>
            <a:ext cx="2028825" cy="369332"/>
          </a:xfrm>
          <a:prstGeom prst="rect">
            <a:avLst/>
          </a:prstGeom>
          <a:noFill/>
        </p:spPr>
        <p:txBody>
          <a:bodyPr wrap="square" rtlCol="0">
            <a:spAutoFit/>
          </a:bodyPr>
          <a:lstStyle/>
          <a:p>
            <a:r>
              <a:rPr lang="en-US" dirty="0">
                <a:solidFill>
                  <a:schemeClr val="accent2">
                    <a:lumMod val="75000"/>
                  </a:schemeClr>
                </a:solidFill>
              </a:rPr>
              <a:t>Adapter</a:t>
            </a:r>
          </a:p>
        </p:txBody>
      </p:sp>
      <p:sp>
        <p:nvSpPr>
          <p:cNvPr id="11" name="Rectangle 10"/>
          <p:cNvSpPr/>
          <p:nvPr/>
        </p:nvSpPr>
        <p:spPr>
          <a:xfrm>
            <a:off x="1285875" y="1749025"/>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2" name="Rectangle 11"/>
          <p:cNvSpPr/>
          <p:nvPr/>
        </p:nvSpPr>
        <p:spPr>
          <a:xfrm>
            <a:off x="1871662" y="2771655"/>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Rectangle 12"/>
          <p:cNvSpPr/>
          <p:nvPr/>
        </p:nvSpPr>
        <p:spPr>
          <a:xfrm>
            <a:off x="1871662" y="3975137"/>
            <a:ext cx="2057400"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4" name="Rectangle 13"/>
          <p:cNvSpPr/>
          <p:nvPr/>
        </p:nvSpPr>
        <p:spPr>
          <a:xfrm>
            <a:off x="6372223" y="2744926"/>
            <a:ext cx="1600199"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p:txBody>
      </p:sp>
      <p:cxnSp>
        <p:nvCxnSpPr>
          <p:cNvPr id="18" name="Straight Arrow Connector 17"/>
          <p:cNvCxnSpPr>
            <a:stCxn id="11" idx="2"/>
          </p:cNvCxnSpPr>
          <p:nvPr/>
        </p:nvCxnSpPr>
        <p:spPr>
          <a:xfrm>
            <a:off x="2314575" y="2344098"/>
            <a:ext cx="0" cy="4275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2314575" y="3387858"/>
            <a:ext cx="0" cy="587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3336131" y="3615924"/>
            <a:ext cx="0" cy="44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quot;No&quot; Symbol 25"/>
          <p:cNvSpPr/>
          <p:nvPr/>
        </p:nvSpPr>
        <p:spPr>
          <a:xfrm>
            <a:off x="3193258" y="3296478"/>
            <a:ext cx="357187" cy="2980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TextBox 24"/>
          <p:cNvSpPr txBox="1"/>
          <p:nvPr/>
        </p:nvSpPr>
        <p:spPr>
          <a:xfrm>
            <a:off x="8401046" y="3645222"/>
            <a:ext cx="2028825" cy="369332"/>
          </a:xfrm>
          <a:prstGeom prst="rect">
            <a:avLst/>
          </a:prstGeom>
          <a:noFill/>
        </p:spPr>
        <p:txBody>
          <a:bodyPr wrap="square" rtlCol="0">
            <a:spAutoFit/>
          </a:bodyPr>
          <a:lstStyle/>
          <a:p>
            <a:r>
              <a:rPr lang="en-US" dirty="0">
                <a:solidFill>
                  <a:schemeClr val="accent2">
                    <a:lumMod val="75000"/>
                  </a:schemeClr>
                </a:solidFill>
              </a:rPr>
              <a:t>Application</a:t>
            </a:r>
          </a:p>
        </p:txBody>
      </p:sp>
      <p:sp>
        <p:nvSpPr>
          <p:cNvPr id="28" name="TextBox 27"/>
          <p:cNvSpPr txBox="1"/>
          <p:nvPr/>
        </p:nvSpPr>
        <p:spPr>
          <a:xfrm>
            <a:off x="10351293" y="1840229"/>
            <a:ext cx="471490" cy="369332"/>
          </a:xfrm>
          <a:prstGeom prst="rect">
            <a:avLst/>
          </a:prstGeom>
          <a:noFill/>
        </p:spPr>
        <p:txBody>
          <a:bodyPr wrap="square" rtlCol="0">
            <a:spAutoFit/>
          </a:bodyPr>
          <a:lstStyle/>
          <a:p>
            <a:r>
              <a:rPr lang="en-US" dirty="0"/>
              <a:t>UI</a:t>
            </a:r>
          </a:p>
        </p:txBody>
      </p:sp>
      <p:sp>
        <p:nvSpPr>
          <p:cNvPr id="30" name="TextBox 29"/>
          <p:cNvSpPr txBox="1"/>
          <p:nvPr/>
        </p:nvSpPr>
        <p:spPr>
          <a:xfrm>
            <a:off x="10351293" y="3081691"/>
            <a:ext cx="1014416" cy="369332"/>
          </a:xfrm>
          <a:prstGeom prst="rect">
            <a:avLst/>
          </a:prstGeom>
          <a:noFill/>
        </p:spPr>
        <p:txBody>
          <a:bodyPr wrap="square" rtlCol="0">
            <a:spAutoFit/>
          </a:bodyPr>
          <a:lstStyle/>
          <a:p>
            <a:r>
              <a:rPr lang="en-US" dirty="0"/>
              <a:t>Domain</a:t>
            </a:r>
          </a:p>
        </p:txBody>
      </p:sp>
      <p:sp>
        <p:nvSpPr>
          <p:cNvPr id="31" name="TextBox 30"/>
          <p:cNvSpPr txBox="1"/>
          <p:nvPr/>
        </p:nvSpPr>
        <p:spPr>
          <a:xfrm>
            <a:off x="10329863" y="1496434"/>
            <a:ext cx="1464467" cy="369332"/>
          </a:xfrm>
          <a:prstGeom prst="rect">
            <a:avLst/>
          </a:prstGeom>
          <a:noFill/>
        </p:spPr>
        <p:txBody>
          <a:bodyPr wrap="square" rtlCol="0">
            <a:spAutoFit/>
          </a:bodyPr>
          <a:lstStyle/>
          <a:p>
            <a:r>
              <a:rPr lang="en-US" dirty="0"/>
              <a:t>Infrastructure</a:t>
            </a:r>
          </a:p>
        </p:txBody>
      </p:sp>
      <p:sp>
        <p:nvSpPr>
          <p:cNvPr id="27" name="Rectangle 26"/>
          <p:cNvSpPr/>
          <p:nvPr/>
        </p:nvSpPr>
        <p:spPr>
          <a:xfrm>
            <a:off x="4371975" y="2875551"/>
            <a:ext cx="1578767" cy="336765"/>
          </a:xfrm>
          <a:prstGeom prst="rect">
            <a:avLst/>
          </a:prstGeom>
          <a:solidFill>
            <a:schemeClr val="accent1">
              <a:lumMod val="40000"/>
              <a:lumOff val="60000"/>
            </a:schemeClr>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&lt;&lt;interface&gt;&gt;</a:t>
            </a:r>
          </a:p>
        </p:txBody>
      </p:sp>
      <p:sp>
        <p:nvSpPr>
          <p:cNvPr id="29" name="Rectangle 28"/>
          <p:cNvSpPr/>
          <p:nvPr/>
        </p:nvSpPr>
        <p:spPr>
          <a:xfrm>
            <a:off x="5100634" y="1627105"/>
            <a:ext cx="1600199" cy="595073"/>
          </a:xfrm>
          <a:prstGeom prst="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E</a:t>
            </a:r>
            <a:endParaRPr lang="en-US" dirty="0"/>
          </a:p>
        </p:txBody>
      </p:sp>
      <p:cxnSp>
        <p:nvCxnSpPr>
          <p:cNvPr id="9" name="Straight Arrow Connector 8"/>
          <p:cNvCxnSpPr>
            <a:cxnSpLocks/>
            <a:stCxn id="27" idx="0"/>
            <a:endCxn id="29" idx="2"/>
          </p:cNvCxnSpPr>
          <p:nvPr/>
        </p:nvCxnSpPr>
        <p:spPr>
          <a:xfrm flipV="1">
            <a:off x="5161359" y="2222178"/>
            <a:ext cx="739375" cy="65337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cxnSpLocks/>
            <a:stCxn id="14" idx="1"/>
            <a:endCxn id="27" idx="3"/>
          </p:cNvCxnSpPr>
          <p:nvPr/>
        </p:nvCxnSpPr>
        <p:spPr>
          <a:xfrm flipH="1">
            <a:off x="5950742" y="3042463"/>
            <a:ext cx="421481" cy="14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209" y="1367587"/>
            <a:ext cx="1152525" cy="1114108"/>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683" y="2557876"/>
            <a:ext cx="931862" cy="1073053"/>
          </a:xfrm>
          <a:prstGeom prst="rect">
            <a:avLst/>
          </a:prstGeom>
        </p:spPr>
      </p:pic>
      <p:pic>
        <p:nvPicPr>
          <p:cNvPr id="36" name="Picture 3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880" y="3622776"/>
            <a:ext cx="1093787" cy="1143505"/>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34</a:t>
            </a:fld>
            <a:endParaRPr lang="en-GB"/>
          </a:p>
        </p:txBody>
      </p:sp>
      <p:cxnSp>
        <p:nvCxnSpPr>
          <p:cNvPr id="32" name="Straight Arrow Connector 31">
            <a:extLst>
              <a:ext uri="{FF2B5EF4-FFF2-40B4-BE49-F238E27FC236}">
                <a16:creationId xmlns:a16="http://schemas.microsoft.com/office/drawing/2014/main" id="{98E81A44-9213-E84C-95AA-CD6BECE15974}"/>
              </a:ext>
            </a:extLst>
          </p:cNvPr>
          <p:cNvCxnSpPr>
            <a:cxnSpLocks/>
          </p:cNvCxnSpPr>
          <p:nvPr/>
        </p:nvCxnSpPr>
        <p:spPr>
          <a:xfrm flipV="1">
            <a:off x="3693318" y="2347497"/>
            <a:ext cx="0" cy="445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quot;No&quot; Symbol 33">
            <a:extLst>
              <a:ext uri="{FF2B5EF4-FFF2-40B4-BE49-F238E27FC236}">
                <a16:creationId xmlns:a16="http://schemas.microsoft.com/office/drawing/2014/main" id="{D644F755-9286-0146-87AE-6D2CA987514E}"/>
              </a:ext>
            </a:extLst>
          </p:cNvPr>
          <p:cNvSpPr/>
          <p:nvPr/>
        </p:nvSpPr>
        <p:spPr>
          <a:xfrm>
            <a:off x="3550445" y="2028051"/>
            <a:ext cx="357187" cy="29801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74791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44659" y="3965717"/>
            <a:ext cx="10353675" cy="1815882"/>
          </a:xfrm>
          <a:prstGeom prst="rect">
            <a:avLst/>
          </a:prstGeom>
        </p:spPr>
        <p:txBody>
          <a:bodyPr wrap="square">
            <a:spAutoFit/>
          </a:bodyPr>
          <a:lstStyle/>
          <a:p>
            <a:pPr algn="ctr"/>
            <a:r>
              <a:rPr lang="en-GB" sz="2800" dirty="0"/>
              <a:t>A </a:t>
            </a:r>
            <a:r>
              <a:rPr lang="en-GB" sz="2800" b="1" dirty="0"/>
              <a:t>port</a:t>
            </a:r>
            <a:r>
              <a:rPr lang="en-GB" sz="2800" dirty="0"/>
              <a:t> is the </a:t>
            </a:r>
            <a:r>
              <a:rPr lang="en-GB" sz="2800" i="1" dirty="0"/>
              <a:t>'use case boundary</a:t>
            </a:r>
            <a:r>
              <a:rPr lang="en-GB" sz="2800" dirty="0"/>
              <a:t>'. Use cases become problematic when they become focused on technology concerns. Use cases written against the ports can elide those concerns and focus on the application rules, making them easier to write and maintain. </a:t>
            </a:r>
          </a:p>
        </p:txBody>
      </p:sp>
      <p:sp>
        <p:nvSpPr>
          <p:cNvPr id="3" name="Slide Number Placeholder 2"/>
          <p:cNvSpPr>
            <a:spLocks noGrp="1"/>
          </p:cNvSpPr>
          <p:nvPr>
            <p:ph type="sldNum" sz="quarter" idx="12"/>
          </p:nvPr>
        </p:nvSpPr>
        <p:spPr/>
        <p:txBody>
          <a:bodyPr/>
          <a:lstStyle/>
          <a:p>
            <a:fld id="{AA792DF1-A555-43FA-AD2F-E7EC51E120F1}" type="slidenum">
              <a:rPr lang="en-GB" smtClean="0"/>
              <a:t>35</a:t>
            </a:fld>
            <a:endParaRPr lang="en-GB"/>
          </a:p>
        </p:txBody>
      </p:sp>
      <p:sp>
        <p:nvSpPr>
          <p:cNvPr id="4" name="Rectangle 3">
            <a:extLst>
              <a:ext uri="{FF2B5EF4-FFF2-40B4-BE49-F238E27FC236}">
                <a16:creationId xmlns:a16="http://schemas.microsoft.com/office/drawing/2014/main" id="{642B4CE4-D3DD-8444-9F90-0308440AF922}"/>
              </a:ext>
            </a:extLst>
          </p:cNvPr>
          <p:cNvSpPr/>
          <p:nvPr/>
        </p:nvSpPr>
        <p:spPr>
          <a:xfrm>
            <a:off x="1244659" y="894694"/>
            <a:ext cx="10123243" cy="2246769"/>
          </a:xfrm>
          <a:prstGeom prst="rect">
            <a:avLst/>
          </a:prstGeom>
        </p:spPr>
        <p:txBody>
          <a:bodyPr wrap="square">
            <a:spAutoFit/>
          </a:bodyPr>
          <a:lstStyle/>
          <a:p>
            <a:pPr lvl="0" algn="ctr">
              <a:defRPr/>
            </a:pPr>
            <a:r>
              <a:rPr lang="en-US" sz="2800" b="1" dirty="0"/>
              <a:t>Controllers (Interactors)</a:t>
            </a:r>
            <a:r>
              <a:rPr lang="en-US" sz="2800" dirty="0"/>
              <a:t> are </a:t>
            </a:r>
            <a:r>
              <a:rPr lang="en-US" sz="2800" i="1" dirty="0"/>
              <a:t>objects that implement use cases</a:t>
            </a:r>
            <a:r>
              <a:rPr lang="en-US" sz="2800" dirty="0"/>
              <a:t>. There is an interactor for every use case. Name them after the use case. It executes the use case by talking to entities and boundaries. All the interactors together contain your application specific business logic or rules.</a:t>
            </a:r>
          </a:p>
        </p:txBody>
      </p:sp>
    </p:spTree>
    <p:extLst>
      <p:ext uri="{BB962C8B-B14F-4D97-AF65-F5344CB8AC3E}">
        <p14:creationId xmlns:p14="http://schemas.microsoft.com/office/powerpoint/2010/main" val="990646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68550" y="38100"/>
            <a:ext cx="7454900" cy="67818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05762" y="1606551"/>
            <a:ext cx="850680" cy="822325"/>
          </a:xfrm>
          <a:prstGeom prst="rect">
            <a:avLst/>
          </a:prstGeom>
          <a:ln w="22225">
            <a:solidFill>
              <a:srgbClr val="FF0000"/>
            </a:solidFill>
          </a:ln>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2667518"/>
            <a:ext cx="970837" cy="1014966"/>
          </a:xfrm>
          <a:prstGeom prst="rect">
            <a:avLst/>
          </a:prstGeom>
          <a:ln w="22225">
            <a:solidFill>
              <a:srgbClr val="7030A0"/>
            </a:solidFill>
          </a:ln>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6838" y="1800654"/>
            <a:ext cx="847438" cy="975837"/>
          </a:xfrm>
          <a:prstGeom prst="rect">
            <a:avLst/>
          </a:prstGeom>
          <a:ln w="22225">
            <a:solidFill>
              <a:srgbClr val="00B050"/>
            </a:solidFill>
          </a:ln>
        </p:spPr>
      </p:pic>
      <p:sp>
        <p:nvSpPr>
          <p:cNvPr id="5" name="Slide Number Placeholder 4"/>
          <p:cNvSpPr>
            <a:spLocks noGrp="1"/>
          </p:cNvSpPr>
          <p:nvPr>
            <p:ph type="sldNum" sz="quarter" idx="12"/>
          </p:nvPr>
        </p:nvSpPr>
        <p:spPr/>
        <p:txBody>
          <a:bodyPr/>
          <a:lstStyle/>
          <a:p>
            <a:fld id="{AA792DF1-A555-43FA-AD2F-E7EC51E120F1}" type="slidenum">
              <a:rPr lang="en-GB" smtClean="0"/>
              <a:t>36</a:t>
            </a:fld>
            <a:endParaRPr lang="en-GB"/>
          </a:p>
        </p:txBody>
      </p:sp>
    </p:spTree>
    <p:extLst>
      <p:ext uri="{BB962C8B-B14F-4D97-AF65-F5344CB8AC3E}">
        <p14:creationId xmlns:p14="http://schemas.microsoft.com/office/powerpoint/2010/main" val="514133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8687" y="2624434"/>
            <a:ext cx="10501313" cy="1384995"/>
          </a:xfrm>
          <a:prstGeom prst="rect">
            <a:avLst/>
          </a:prstGeom>
        </p:spPr>
        <p:txBody>
          <a:bodyPr wrap="square">
            <a:spAutoFit/>
          </a:bodyPr>
          <a:lstStyle/>
          <a:p>
            <a:pPr algn="ctr"/>
            <a:r>
              <a:rPr lang="en-GB" sz="2800" dirty="0"/>
              <a:t>There is a correlation here between the </a:t>
            </a:r>
            <a:r>
              <a:rPr lang="en-GB" sz="2800" b="1" dirty="0"/>
              <a:t>use case boundary and the test boundary</a:t>
            </a:r>
            <a:r>
              <a:rPr lang="en-GB" sz="2800" dirty="0"/>
              <a:t> - </a:t>
            </a:r>
            <a:r>
              <a:rPr lang="en-GB" sz="2800" i="1" dirty="0"/>
              <a:t>tests should focus on the behaviour expressed by a use case, not on a unit of code</a:t>
            </a:r>
            <a:r>
              <a:rPr lang="en-GB" sz="2800" dirty="0"/>
              <a:t>. </a:t>
            </a:r>
          </a:p>
        </p:txBody>
      </p:sp>
      <p:sp>
        <p:nvSpPr>
          <p:cNvPr id="3" name="Slide Number Placeholder 2"/>
          <p:cNvSpPr>
            <a:spLocks noGrp="1"/>
          </p:cNvSpPr>
          <p:nvPr>
            <p:ph type="sldNum" sz="quarter" idx="12"/>
          </p:nvPr>
        </p:nvSpPr>
        <p:spPr/>
        <p:txBody>
          <a:bodyPr/>
          <a:lstStyle/>
          <a:p>
            <a:fld id="{AA792DF1-A555-43FA-AD2F-E7EC51E120F1}" type="slidenum">
              <a:rPr lang="en-GB" smtClean="0"/>
              <a:t>37</a:t>
            </a:fld>
            <a:endParaRPr lang="en-GB"/>
          </a:p>
        </p:txBody>
      </p:sp>
    </p:spTree>
    <p:extLst>
      <p:ext uri="{BB962C8B-B14F-4D97-AF65-F5344CB8AC3E}">
        <p14:creationId xmlns:p14="http://schemas.microsoft.com/office/powerpoint/2010/main" val="752091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57499" y="485698"/>
            <a:ext cx="6486525" cy="5895260"/>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38</a:t>
            </a:fld>
            <a:endParaRPr lang="en-GB"/>
          </a:p>
        </p:txBody>
      </p:sp>
    </p:spTree>
    <p:extLst>
      <p:ext uri="{BB962C8B-B14F-4D97-AF65-F5344CB8AC3E}">
        <p14:creationId xmlns:p14="http://schemas.microsoft.com/office/powerpoint/2010/main" val="18261788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2886075" y="485827"/>
            <a:ext cx="6372225" cy="5842677"/>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39</a:t>
            </a:fld>
            <a:endParaRPr lang="en-GB"/>
          </a:p>
        </p:txBody>
      </p:sp>
    </p:spTree>
    <p:extLst>
      <p:ext uri="{BB962C8B-B14F-4D97-AF65-F5344CB8AC3E}">
        <p14:creationId xmlns:p14="http://schemas.microsoft.com/office/powerpoint/2010/main" val="654931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dirty="0"/>
              <a:t>On Modules</a:t>
            </a:r>
          </a:p>
          <a:p>
            <a:r>
              <a:rPr lang="en-US" dirty="0"/>
              <a:t>On Layering</a:t>
            </a:r>
          </a:p>
          <a:p>
            <a:r>
              <a:rPr lang="en-US" dirty="0"/>
              <a:t>On Domains</a:t>
            </a:r>
          </a:p>
          <a:p>
            <a:r>
              <a:rPr lang="en-US" dirty="0"/>
              <a:t>On Clean Architecture</a:t>
            </a:r>
          </a:p>
          <a:p>
            <a:r>
              <a:rPr lang="en-US" dirty="0"/>
              <a:t>On Implementing</a:t>
            </a:r>
          </a:p>
        </p:txBody>
      </p:sp>
      <p:sp>
        <p:nvSpPr>
          <p:cNvPr id="4" name="Slide Number Placeholder 3"/>
          <p:cNvSpPr>
            <a:spLocks noGrp="1"/>
          </p:cNvSpPr>
          <p:nvPr>
            <p:ph type="sldNum" sz="quarter" idx="12"/>
          </p:nvPr>
        </p:nvSpPr>
        <p:spPr/>
        <p:txBody>
          <a:bodyPr/>
          <a:lstStyle/>
          <a:p>
            <a:fld id="{AA792DF1-A555-43FA-AD2F-E7EC51E120F1}" type="slidenum">
              <a:rPr lang="en-GB" smtClean="0"/>
              <a:t>4</a:t>
            </a:fld>
            <a:endParaRPr lang="en-GB"/>
          </a:p>
        </p:txBody>
      </p:sp>
    </p:spTree>
    <p:extLst>
      <p:ext uri="{BB962C8B-B14F-4D97-AF65-F5344CB8AC3E}">
        <p14:creationId xmlns:p14="http://schemas.microsoft.com/office/powerpoint/2010/main" val="8141482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728913" y="351737"/>
            <a:ext cx="6415549" cy="5863325"/>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40</a:t>
            </a:fld>
            <a:endParaRPr lang="en-GB"/>
          </a:p>
        </p:txBody>
      </p:sp>
    </p:spTree>
    <p:extLst>
      <p:ext uri="{BB962C8B-B14F-4D97-AF65-F5344CB8AC3E}">
        <p14:creationId xmlns:p14="http://schemas.microsoft.com/office/powerpoint/2010/main" val="244857534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Clean Architecture</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A792DF1-A555-43FA-AD2F-E7EC51E120F1}" type="slidenum">
              <a:rPr lang="en-GB" smtClean="0"/>
              <a:t>41</a:t>
            </a:fld>
            <a:endParaRPr lang="en-GB"/>
          </a:p>
        </p:txBody>
      </p:sp>
      <p:sp>
        <p:nvSpPr>
          <p:cNvPr id="5" name="TextBox 4">
            <a:extLst>
              <a:ext uri="{FF2B5EF4-FFF2-40B4-BE49-F238E27FC236}">
                <a16:creationId xmlns:a16="http://schemas.microsoft.com/office/drawing/2014/main" id="{BE21B8FE-CEF6-FB4C-9A80-397EE7012A44}"/>
              </a:ext>
            </a:extLst>
          </p:cNvPr>
          <p:cNvSpPr txBox="1"/>
          <p:nvPr/>
        </p:nvSpPr>
        <p:spPr>
          <a:xfrm>
            <a:off x="267286" y="6356350"/>
            <a:ext cx="570914" cy="369332"/>
          </a:xfrm>
          <a:prstGeom prst="rect">
            <a:avLst/>
          </a:prstGeom>
          <a:noFill/>
        </p:spPr>
        <p:txBody>
          <a:bodyPr wrap="square" rtlCol="0">
            <a:spAutoFit/>
          </a:bodyPr>
          <a:lstStyle/>
          <a:p>
            <a:r>
              <a:rPr lang="en-US" dirty="0"/>
              <a:t>30</a:t>
            </a:r>
          </a:p>
        </p:txBody>
      </p:sp>
    </p:spTree>
    <p:extLst>
      <p:ext uri="{BB962C8B-B14F-4D97-AF65-F5344CB8AC3E}">
        <p14:creationId xmlns:p14="http://schemas.microsoft.com/office/powerpoint/2010/main" val="8640110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2"/>
          <a:stretch>
            <a:fillRect/>
          </a:stretch>
        </p:blipFill>
        <p:spPr>
          <a:xfrm>
            <a:off x="2446649" y="1257300"/>
            <a:ext cx="7596511" cy="4058920"/>
          </a:xfrm>
          <a:prstGeom prst="rect">
            <a:avLst/>
          </a:prstGeom>
        </p:spPr>
      </p:pic>
    </p:spTree>
    <p:extLst>
      <p:ext uri="{BB962C8B-B14F-4D97-AF65-F5344CB8AC3E}">
        <p14:creationId xmlns:p14="http://schemas.microsoft.com/office/powerpoint/2010/main" val="30476868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8E5E9E7-81A0-AB46-AF2D-503404680358}"/>
              </a:ext>
            </a:extLst>
          </p:cNvPr>
          <p:cNvPicPr>
            <a:picLocks noChangeAspect="1"/>
          </p:cNvPicPr>
          <p:nvPr/>
        </p:nvPicPr>
        <p:blipFill>
          <a:blip r:embed="rId3"/>
          <a:stretch>
            <a:fillRect/>
          </a:stretch>
        </p:blipFill>
        <p:spPr>
          <a:xfrm>
            <a:off x="2446649" y="1257300"/>
            <a:ext cx="7596511" cy="4058920"/>
          </a:xfrm>
          <a:prstGeom prst="rect">
            <a:avLst/>
          </a:prstGeom>
        </p:spPr>
      </p:pic>
      <p:cxnSp>
        <p:nvCxnSpPr>
          <p:cNvPr id="3" name="Straight Arrow Connector 2">
            <a:extLst>
              <a:ext uri="{FF2B5EF4-FFF2-40B4-BE49-F238E27FC236}">
                <a16:creationId xmlns:a16="http://schemas.microsoft.com/office/drawing/2014/main" id="{CB1FE104-5311-8842-83C7-85B1947777DE}"/>
              </a:ext>
            </a:extLst>
          </p:cNvPr>
          <p:cNvCxnSpPr/>
          <p:nvPr/>
        </p:nvCxnSpPr>
        <p:spPr>
          <a:xfrm>
            <a:off x="6615953" y="1257300"/>
            <a:ext cx="1317812" cy="1943100"/>
          </a:xfrm>
          <a:prstGeom prst="straightConnector1">
            <a:avLst/>
          </a:prstGeom>
          <a:ln w="635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002F2EF-005A-8543-92EA-2C5FA15423E7}"/>
              </a:ext>
            </a:extLst>
          </p:cNvPr>
          <p:cNvSpPr txBox="1"/>
          <p:nvPr/>
        </p:nvSpPr>
        <p:spPr>
          <a:xfrm>
            <a:off x="5392271" y="1129553"/>
            <a:ext cx="1048870" cy="646331"/>
          </a:xfrm>
          <a:prstGeom prst="rect">
            <a:avLst/>
          </a:prstGeom>
          <a:noFill/>
        </p:spPr>
        <p:txBody>
          <a:bodyPr wrap="square" rtlCol="0">
            <a:spAutoFit/>
          </a:bodyPr>
          <a:lstStyle/>
          <a:p>
            <a:r>
              <a:rPr lang="en-US" dirty="0"/>
              <a:t>Depend</a:t>
            </a:r>
          </a:p>
          <a:p>
            <a:pPr algn="ctr"/>
            <a:r>
              <a:rPr lang="en-US" dirty="0"/>
              <a:t>Inwards</a:t>
            </a:r>
          </a:p>
        </p:txBody>
      </p:sp>
      <p:cxnSp>
        <p:nvCxnSpPr>
          <p:cNvPr id="6" name="Straight Arrow Connector 5">
            <a:extLst>
              <a:ext uri="{FF2B5EF4-FFF2-40B4-BE49-F238E27FC236}">
                <a16:creationId xmlns:a16="http://schemas.microsoft.com/office/drawing/2014/main" id="{B9A8074A-1A1C-FC49-B725-95D23B09AB4C}"/>
              </a:ext>
            </a:extLst>
          </p:cNvPr>
          <p:cNvCxnSpPr>
            <a:cxnSpLocks/>
          </p:cNvCxnSpPr>
          <p:nvPr/>
        </p:nvCxnSpPr>
        <p:spPr>
          <a:xfrm flipH="1">
            <a:off x="6096000" y="3789829"/>
            <a:ext cx="1178859" cy="190500"/>
          </a:xfrm>
          <a:prstGeom prst="straightConnector1">
            <a:avLst/>
          </a:prstGeom>
          <a:ln w="635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B4E6DA3-81F4-444C-B5D7-6400A9C38AD1}"/>
              </a:ext>
            </a:extLst>
          </p:cNvPr>
          <p:cNvSpPr txBox="1"/>
          <p:nvPr/>
        </p:nvSpPr>
        <p:spPr>
          <a:xfrm>
            <a:off x="6096000" y="4308413"/>
            <a:ext cx="1394011" cy="646331"/>
          </a:xfrm>
          <a:prstGeom prst="rect">
            <a:avLst/>
          </a:prstGeom>
          <a:noFill/>
        </p:spPr>
        <p:txBody>
          <a:bodyPr wrap="square" rtlCol="0">
            <a:spAutoFit/>
          </a:bodyPr>
          <a:lstStyle/>
          <a:p>
            <a:r>
              <a:rPr lang="en-US" dirty="0">
                <a:solidFill>
                  <a:srgbClr val="C00000"/>
                </a:solidFill>
              </a:rPr>
              <a:t>Dependency</a:t>
            </a:r>
          </a:p>
          <a:p>
            <a:pPr algn="ctr"/>
            <a:r>
              <a:rPr lang="en-US" dirty="0">
                <a:solidFill>
                  <a:srgbClr val="C00000"/>
                </a:solidFill>
              </a:rPr>
              <a:t>Inversion</a:t>
            </a:r>
          </a:p>
        </p:txBody>
      </p:sp>
    </p:spTree>
    <p:extLst>
      <p:ext uri="{BB962C8B-B14F-4D97-AF65-F5344CB8AC3E}">
        <p14:creationId xmlns:p14="http://schemas.microsoft.com/office/powerpoint/2010/main" val="16468368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56060" y="2379992"/>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sp>
        <p:nvSpPr>
          <p:cNvPr id="4" name="Rectangle 3"/>
          <p:cNvSpPr/>
          <p:nvPr/>
        </p:nvSpPr>
        <p:spPr>
          <a:xfrm>
            <a:off x="4481512" y="879804"/>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481512" y="3770644"/>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6096000" y="2227593"/>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9082086" y="1922793"/>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9234486" y="2075193"/>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386886" y="2227593"/>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539286" y="2379993"/>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590550" y="4134975"/>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590550" y="4723144"/>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3045615" y="2379992"/>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Boundary</a:t>
            </a:r>
          </a:p>
        </p:txBody>
      </p:sp>
      <p:sp>
        <p:nvSpPr>
          <p:cNvPr id="15" name="Rectangle 14"/>
          <p:cNvSpPr/>
          <p:nvPr/>
        </p:nvSpPr>
        <p:spPr>
          <a:xfrm>
            <a:off x="590550" y="5294646"/>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590550" y="3601571"/>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467598" y="3952809"/>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658101" y="2287125"/>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869908" y="2956256"/>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621630" y="1244136"/>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852859" y="1601322"/>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650582" y="2270455"/>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5288756" y="2803856"/>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852859" y="3108655"/>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470548" y="2744324"/>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8909068" y="6042356"/>
            <a:ext cx="2743200" cy="365125"/>
          </a:xfrm>
        </p:spPr>
        <p:txBody>
          <a:bodyPr/>
          <a:lstStyle/>
          <a:p>
            <a:fld id="{AA792DF1-A555-43FA-AD2F-E7EC51E120F1}" type="slidenum">
              <a:rPr lang="en-GB" smtClean="0"/>
              <a:t>44</a:t>
            </a:fld>
            <a:endParaRPr lang="en-GB" dirty="0"/>
          </a:p>
        </p:txBody>
      </p:sp>
    </p:spTree>
    <p:extLst>
      <p:ext uri="{BB962C8B-B14F-4D97-AF65-F5344CB8AC3E}">
        <p14:creationId xmlns:p14="http://schemas.microsoft.com/office/powerpoint/2010/main" val="289908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39430" y="2309654"/>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 Framework</a:t>
            </a:r>
          </a:p>
        </p:txBody>
      </p:sp>
      <p:sp>
        <p:nvSpPr>
          <p:cNvPr id="4" name="Rectangle 3"/>
          <p:cNvSpPr/>
          <p:nvPr/>
        </p:nvSpPr>
        <p:spPr>
          <a:xfrm>
            <a:off x="4564882" y="809466"/>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564882" y="3700306"/>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6179370" y="2157255"/>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9165456" y="1852455"/>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9317856" y="2004855"/>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470256" y="2157255"/>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622656" y="2309655"/>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673920" y="4064637"/>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673920" y="4652806"/>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3128985" y="2309654"/>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Web Controller</a:t>
            </a:r>
            <a:endParaRPr lang="en-US" dirty="0"/>
          </a:p>
        </p:txBody>
      </p:sp>
      <p:sp>
        <p:nvSpPr>
          <p:cNvPr id="15" name="Rectangle 14"/>
          <p:cNvSpPr/>
          <p:nvPr/>
        </p:nvSpPr>
        <p:spPr>
          <a:xfrm>
            <a:off x="673920" y="5224308"/>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673920" y="3531233"/>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550968" y="3882471"/>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741471" y="2216787"/>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953278" y="2885918"/>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705000" y="1173798"/>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936229" y="1530984"/>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733952" y="2200117"/>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5372126" y="2733518"/>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936229" y="3038317"/>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4" idx="1"/>
            <a:endCxn id="3" idx="3"/>
          </p:cNvCxnSpPr>
          <p:nvPr/>
        </p:nvCxnSpPr>
        <p:spPr>
          <a:xfrm flipH="1">
            <a:off x="2553918" y="2673986"/>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2600350" y="374078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Presenter</a:t>
            </a:r>
          </a:p>
          <a:p>
            <a:pPr algn="ctr"/>
            <a:r>
              <a:rPr lang="en-US" dirty="0"/>
              <a:t>&lt;&lt;interface&gt;&gt;</a:t>
            </a:r>
          </a:p>
        </p:txBody>
      </p:sp>
      <p:cxnSp>
        <p:nvCxnSpPr>
          <p:cNvPr id="8" name="Straight Arrow Connector 7"/>
          <p:cNvCxnSpPr>
            <a:stCxn id="27" idx="0"/>
            <a:endCxn id="14" idx="2"/>
          </p:cNvCxnSpPr>
          <p:nvPr/>
        </p:nvCxnSpPr>
        <p:spPr>
          <a:xfrm flipV="1">
            <a:off x="3407594" y="3038317"/>
            <a:ext cx="528635" cy="70246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4717282" y="3852706"/>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31" name="Rectangle 30"/>
          <p:cNvSpPr/>
          <p:nvPr/>
        </p:nvSpPr>
        <p:spPr>
          <a:xfrm>
            <a:off x="4367239" y="5048096"/>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ViewModel</a:t>
            </a:r>
            <a:endParaRPr lang="en-US" dirty="0"/>
          </a:p>
          <a:p>
            <a:pPr algn="ctr"/>
            <a:r>
              <a:rPr lang="en-US" dirty="0"/>
              <a:t>&lt;&lt;interface&gt;&gt;</a:t>
            </a:r>
          </a:p>
        </p:txBody>
      </p:sp>
      <p:cxnSp>
        <p:nvCxnSpPr>
          <p:cNvPr id="32" name="Straight Arrow Connector 31"/>
          <p:cNvCxnSpPr>
            <a:endCxn id="30" idx="2"/>
          </p:cNvCxnSpPr>
          <p:nvPr/>
        </p:nvCxnSpPr>
        <p:spPr>
          <a:xfrm flipV="1">
            <a:off x="5105426" y="4581369"/>
            <a:ext cx="419100" cy="48339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27" idx="2"/>
            <a:endCxn id="31" idx="1"/>
          </p:cNvCxnSpPr>
          <p:nvPr/>
        </p:nvCxnSpPr>
        <p:spPr>
          <a:xfrm>
            <a:off x="3407594" y="4469448"/>
            <a:ext cx="959645" cy="9429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2303881" y="52314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a:t>
            </a:r>
          </a:p>
        </p:txBody>
      </p:sp>
      <p:cxnSp>
        <p:nvCxnSpPr>
          <p:cNvPr id="22" name="Straight Arrow Connector 21"/>
          <p:cNvCxnSpPr>
            <a:stCxn id="36" idx="3"/>
            <a:endCxn id="31" idx="1"/>
          </p:cNvCxnSpPr>
          <p:nvPr/>
        </p:nvCxnSpPr>
        <p:spPr>
          <a:xfrm flipV="1">
            <a:off x="3918369" y="5412428"/>
            <a:ext cx="448870" cy="183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9058300" y="6145335"/>
            <a:ext cx="2743200" cy="365125"/>
          </a:xfrm>
        </p:spPr>
        <p:txBody>
          <a:bodyPr/>
          <a:lstStyle/>
          <a:p>
            <a:fld id="{AA792DF1-A555-43FA-AD2F-E7EC51E120F1}" type="slidenum">
              <a:rPr lang="en-GB" smtClean="0"/>
              <a:t>45</a:t>
            </a:fld>
            <a:endParaRPr lang="en-GB"/>
          </a:p>
        </p:txBody>
      </p:sp>
    </p:spTree>
    <p:extLst>
      <p:ext uri="{BB962C8B-B14F-4D97-AF65-F5344CB8AC3E}">
        <p14:creationId xmlns:p14="http://schemas.microsoft.com/office/powerpoint/2010/main" val="168579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3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8656" y="2500572"/>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API</a:t>
            </a:r>
          </a:p>
          <a:p>
            <a:pPr algn="ctr"/>
            <a:r>
              <a:rPr lang="en-US" dirty="0"/>
              <a:t>Framework</a:t>
            </a:r>
          </a:p>
        </p:txBody>
      </p:sp>
      <p:sp>
        <p:nvSpPr>
          <p:cNvPr id="4" name="Rectangle 3"/>
          <p:cNvSpPr/>
          <p:nvPr/>
        </p:nvSpPr>
        <p:spPr>
          <a:xfrm>
            <a:off x="4404108" y="1000384"/>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404108" y="3891224"/>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6018596" y="2348173"/>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Interactor</a:t>
            </a:r>
          </a:p>
          <a:p>
            <a:pPr algn="ctr"/>
            <a:r>
              <a:rPr lang="en-US" dirty="0"/>
              <a:t>&lt;&lt;interface&gt;&gt;</a:t>
            </a:r>
          </a:p>
        </p:txBody>
      </p:sp>
      <p:sp>
        <p:nvSpPr>
          <p:cNvPr id="7" name="Rectangle 6"/>
          <p:cNvSpPr/>
          <p:nvPr/>
        </p:nvSpPr>
        <p:spPr>
          <a:xfrm>
            <a:off x="9004682" y="2043373"/>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9157082" y="2195773"/>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309482" y="2348173"/>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461882" y="2500573"/>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513146" y="4255555"/>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513146" y="4843724"/>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968211" y="2500572"/>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Controller</a:t>
            </a:r>
          </a:p>
        </p:txBody>
      </p:sp>
      <p:sp>
        <p:nvSpPr>
          <p:cNvPr id="15" name="Rectangle 14"/>
          <p:cNvSpPr/>
          <p:nvPr/>
        </p:nvSpPr>
        <p:spPr>
          <a:xfrm>
            <a:off x="513146" y="5415226"/>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513146" y="3722151"/>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390194" y="4073389"/>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stCxn id="6" idx="3"/>
            <a:endCxn id="7" idx="1"/>
          </p:cNvCxnSpPr>
          <p:nvPr/>
        </p:nvCxnSpPr>
        <p:spPr>
          <a:xfrm flipV="1">
            <a:off x="7580697" y="2407705"/>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792504" y="3076836"/>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544226" y="1364716"/>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775455" y="1721902"/>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573178" y="2391035"/>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5211352" y="2924436"/>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775455" y="3229235"/>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393144" y="2864904"/>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7" idx="1"/>
            <a:endCxn id="51" idx="1"/>
          </p:cNvCxnSpPr>
          <p:nvPr/>
        </p:nvCxnSpPr>
        <p:spPr>
          <a:xfrm flipH="1">
            <a:off x="8152197" y="5489639"/>
            <a:ext cx="1004885"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7880734" y="5530717"/>
            <a:ext cx="542925"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27" name="Rectangle 26"/>
          <p:cNvSpPr/>
          <p:nvPr/>
        </p:nvSpPr>
        <p:spPr>
          <a:xfrm>
            <a:off x="9157082" y="5125307"/>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9004682" y="4437721"/>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8897526" y="6183939"/>
            <a:ext cx="2743200" cy="365125"/>
          </a:xfrm>
        </p:spPr>
        <p:txBody>
          <a:bodyPr/>
          <a:lstStyle/>
          <a:p>
            <a:fld id="{AA792DF1-A555-43FA-AD2F-E7EC51E120F1}" type="slidenum">
              <a:rPr lang="en-GB" smtClean="0"/>
              <a:t>46</a:t>
            </a:fld>
            <a:endParaRPr lang="en-GB"/>
          </a:p>
        </p:txBody>
      </p:sp>
    </p:spTree>
    <p:extLst>
      <p:ext uri="{BB962C8B-B14F-4D97-AF65-F5344CB8AC3E}">
        <p14:creationId xmlns:p14="http://schemas.microsoft.com/office/powerpoint/2010/main" val="198794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P spid="2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 Implementing</a:t>
            </a:r>
          </a:p>
        </p:txBody>
      </p:sp>
      <p:sp>
        <p:nvSpPr>
          <p:cNvPr id="6" name="Text Placeholder 5"/>
          <p:cNvSpPr>
            <a:spLocks noGrp="1"/>
          </p:cNvSpPr>
          <p:nvPr>
            <p:ph type="body" idx="1"/>
          </p:nvPr>
        </p:nvSpPr>
        <p:spPr/>
        <p:txBody>
          <a:bodyPr/>
          <a:lstStyle/>
          <a:p>
            <a:r>
              <a:rPr lang="en-US" dirty="0"/>
              <a:t>Port, Boundary, </a:t>
            </a:r>
            <a:r>
              <a:rPr lang="en-US" dirty="0" err="1"/>
              <a:t>Interactor</a:t>
            </a:r>
            <a:r>
              <a:rPr lang="en-US" dirty="0"/>
              <a:t>, call it what you will but how do we do it?</a:t>
            </a:r>
          </a:p>
        </p:txBody>
      </p:sp>
      <p:sp>
        <p:nvSpPr>
          <p:cNvPr id="2" name="Slide Number Placeholder 1"/>
          <p:cNvSpPr>
            <a:spLocks noGrp="1"/>
          </p:cNvSpPr>
          <p:nvPr>
            <p:ph type="sldNum" sz="quarter" idx="12"/>
          </p:nvPr>
        </p:nvSpPr>
        <p:spPr/>
        <p:txBody>
          <a:bodyPr/>
          <a:lstStyle/>
          <a:p>
            <a:fld id="{AA792DF1-A555-43FA-AD2F-E7EC51E120F1}" type="slidenum">
              <a:rPr lang="en-GB" smtClean="0"/>
              <a:t>47</a:t>
            </a:fld>
            <a:endParaRPr lang="en-GB"/>
          </a:p>
        </p:txBody>
      </p:sp>
      <p:sp>
        <p:nvSpPr>
          <p:cNvPr id="7" name="TextBox 6">
            <a:extLst>
              <a:ext uri="{FF2B5EF4-FFF2-40B4-BE49-F238E27FC236}">
                <a16:creationId xmlns:a16="http://schemas.microsoft.com/office/drawing/2014/main" id="{DBEF2869-BE5F-4443-996A-268E212A6AA6}"/>
              </a:ext>
            </a:extLst>
          </p:cNvPr>
          <p:cNvSpPr txBox="1"/>
          <p:nvPr/>
        </p:nvSpPr>
        <p:spPr>
          <a:xfrm>
            <a:off x="267286" y="6356350"/>
            <a:ext cx="570914" cy="369332"/>
          </a:xfrm>
          <a:prstGeom prst="rect">
            <a:avLst/>
          </a:prstGeom>
          <a:noFill/>
        </p:spPr>
        <p:txBody>
          <a:bodyPr wrap="square" rtlCol="0">
            <a:spAutoFit/>
          </a:bodyPr>
          <a:lstStyle/>
          <a:p>
            <a:r>
              <a:rPr lang="en-US" dirty="0"/>
              <a:t>40</a:t>
            </a:r>
          </a:p>
        </p:txBody>
      </p:sp>
    </p:spTree>
    <p:extLst>
      <p:ext uri="{BB962C8B-B14F-4D97-AF65-F5344CB8AC3E}">
        <p14:creationId xmlns:p14="http://schemas.microsoft.com/office/powerpoint/2010/main" val="41307955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97400" y="524523"/>
            <a:ext cx="3548063" cy="2849563"/>
          </a:xfrm>
        </p:spPr>
        <p:txBody>
          <a:bodyPr/>
          <a:lstStyle/>
          <a:p>
            <a:r>
              <a:rPr lang="en-GB" dirty="0"/>
              <a:t>Command Design Pattern</a:t>
            </a:r>
            <a:br>
              <a:rPr lang="en-GB" dirty="0"/>
            </a:br>
            <a:endParaRPr lang="en-US" dirty="0"/>
          </a:p>
        </p:txBody>
      </p:sp>
      <p:sp>
        <p:nvSpPr>
          <p:cNvPr id="5" name="Slide Number Placeholder 4"/>
          <p:cNvSpPr>
            <a:spLocks noGrp="1"/>
          </p:cNvSpPr>
          <p:nvPr>
            <p:ph type="sldNum" sz="quarter" idx="12"/>
          </p:nvPr>
        </p:nvSpPr>
        <p:spPr/>
        <p:txBody>
          <a:bodyPr/>
          <a:lstStyle/>
          <a:p>
            <a:fld id="{AA792DF1-A555-43FA-AD2F-E7EC51E120F1}" type="slidenum">
              <a:rPr lang="en-GB" smtClean="0"/>
              <a:t>48</a:t>
            </a:fld>
            <a:endParaRPr lang="en-GB"/>
          </a:p>
        </p:txBody>
      </p:sp>
      <p:sp>
        <p:nvSpPr>
          <p:cNvPr id="8" name="Content Placeholder 7"/>
          <p:cNvSpPr>
            <a:spLocks noGrp="1"/>
          </p:cNvSpPr>
          <p:nvPr>
            <p:ph sz="quarter" idx="4294967295"/>
          </p:nvPr>
        </p:nvSpPr>
        <p:spPr>
          <a:xfrm>
            <a:off x="8150225" y="1052513"/>
            <a:ext cx="4041775" cy="5073650"/>
          </a:xfrm>
        </p:spPr>
        <p:txBody>
          <a:bodyPr>
            <a:normAutofit/>
          </a:bodyPr>
          <a:lstStyle/>
          <a:p>
            <a:pPr marL="0" indent="0">
              <a:buNone/>
            </a:pPr>
            <a:endParaRPr lang="en-GB" dirty="0"/>
          </a:p>
          <a:p>
            <a:pPr marL="0" indent="0">
              <a:buNone/>
            </a:pPr>
            <a:endParaRPr lang="en-GB" dirty="0"/>
          </a:p>
        </p:txBody>
      </p:sp>
      <p:pic>
        <p:nvPicPr>
          <p:cNvPr id="2" name="Picture 1" descr="CommandClassDiagr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5571" y="449692"/>
            <a:ext cx="3846321" cy="5848789"/>
          </a:xfrm>
          <a:prstGeom prst="rect">
            <a:avLst/>
          </a:prstGeom>
        </p:spPr>
      </p:pic>
      <p:sp>
        <p:nvSpPr>
          <p:cNvPr id="3" name="TextBox 2"/>
          <p:cNvSpPr txBox="1"/>
          <p:nvPr/>
        </p:nvSpPr>
        <p:spPr>
          <a:xfrm>
            <a:off x="528882" y="4173766"/>
            <a:ext cx="4016570" cy="2246769"/>
          </a:xfrm>
          <a:prstGeom prst="rect">
            <a:avLst/>
          </a:prstGeom>
          <a:solidFill>
            <a:schemeClr val="bg2"/>
          </a:solidFill>
          <a:ln>
            <a:solidFill>
              <a:schemeClr val="tx1"/>
            </a:solidFill>
          </a:ln>
        </p:spPr>
        <p:txBody>
          <a:bodyPr wrap="square" rtlCol="0">
            <a:spAutoFit/>
          </a:bodyPr>
          <a:lstStyle/>
          <a:p>
            <a:r>
              <a:rPr lang="en-US" sz="1400" b="1" dirty="0"/>
              <a:t>Command</a:t>
            </a:r>
            <a:r>
              <a:rPr lang="en-US" sz="1400" dirty="0"/>
              <a:t> - Declares an interface for executing an operation.</a:t>
            </a:r>
          </a:p>
          <a:p>
            <a:r>
              <a:rPr lang="en-US" sz="1400" b="1" dirty="0" err="1"/>
              <a:t>ConcreteCommand</a:t>
            </a:r>
            <a:r>
              <a:rPr lang="en-US" sz="1400" dirty="0"/>
              <a:t> –Defines a binding between a </a:t>
            </a:r>
            <a:r>
              <a:rPr lang="en-US" sz="1400" b="1" dirty="0"/>
              <a:t>Receiver</a:t>
            </a:r>
            <a:r>
              <a:rPr lang="en-US" sz="1400" dirty="0"/>
              <a:t> object and an action. Implements Execute by invoking the corresponding operation(s) on Receiver.</a:t>
            </a:r>
          </a:p>
          <a:p>
            <a:r>
              <a:rPr lang="en-US" sz="1400" b="1" dirty="0"/>
              <a:t>Client</a:t>
            </a:r>
            <a:r>
              <a:rPr lang="en-US" sz="1400" dirty="0"/>
              <a:t> – creates a </a:t>
            </a:r>
            <a:r>
              <a:rPr lang="en-US" sz="1400" dirty="0" err="1"/>
              <a:t>ConcreteCommand</a:t>
            </a:r>
            <a:r>
              <a:rPr lang="en-US" sz="1400" dirty="0"/>
              <a:t> object and sets its receiver.</a:t>
            </a:r>
          </a:p>
          <a:p>
            <a:r>
              <a:rPr lang="en-US" sz="1400" b="1" dirty="0"/>
              <a:t>Invoker</a:t>
            </a:r>
            <a:r>
              <a:rPr lang="en-US" sz="1400" dirty="0"/>
              <a:t> - asks the command to carry out the request.</a:t>
            </a:r>
          </a:p>
        </p:txBody>
      </p:sp>
    </p:spTree>
    <p:extLst>
      <p:ext uri="{BB962C8B-B14F-4D97-AF65-F5344CB8AC3E}">
        <p14:creationId xmlns:p14="http://schemas.microsoft.com/office/powerpoint/2010/main" val="2185265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7447" y="2952748"/>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sp>
        <p:nvSpPr>
          <p:cNvPr id="4" name="Rectangle 3"/>
          <p:cNvSpPr/>
          <p:nvPr/>
        </p:nvSpPr>
        <p:spPr>
          <a:xfrm>
            <a:off x="4152899" y="1452560"/>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52899" y="4343400"/>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767387" y="280034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ICommand</a:t>
            </a:r>
          </a:p>
          <a:p>
            <a:pPr algn="ctr"/>
            <a:r>
              <a:rPr lang="en-US" dirty="0"/>
              <a:t>&lt;&lt;interface&gt;&gt;</a:t>
            </a:r>
          </a:p>
        </p:txBody>
      </p:sp>
      <p:sp>
        <p:nvSpPr>
          <p:cNvPr id="7" name="Rectangle 6"/>
          <p:cNvSpPr/>
          <p:nvPr/>
        </p:nvSpPr>
        <p:spPr>
          <a:xfrm>
            <a:off x="8753473" y="24955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05873" y="26479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58273" y="28003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10673" y="2952749"/>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261937" y="4707731"/>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261937" y="5295900"/>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17002" y="295274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Boundary</a:t>
            </a:r>
          </a:p>
        </p:txBody>
      </p:sp>
      <p:sp>
        <p:nvSpPr>
          <p:cNvPr id="15" name="Rectangle 14"/>
          <p:cNvSpPr/>
          <p:nvPr/>
        </p:nvSpPr>
        <p:spPr>
          <a:xfrm>
            <a:off x="261937" y="5867402"/>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261937" y="4174327"/>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38985" y="4525565"/>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33" name="Straight Arrow Connector 32"/>
          <p:cNvCxnSpPr>
            <a:endCxn id="17" idx="0"/>
          </p:cNvCxnSpPr>
          <p:nvPr/>
        </p:nvCxnSpPr>
        <p:spPr>
          <a:xfrm>
            <a:off x="6541295" y="3529012"/>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a:endCxn id="4" idx="1"/>
          </p:cNvCxnSpPr>
          <p:nvPr/>
        </p:nvCxnSpPr>
        <p:spPr>
          <a:xfrm flipV="1">
            <a:off x="1293017" y="1816892"/>
            <a:ext cx="2859882" cy="1135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endCxn id="14" idx="0"/>
          </p:cNvCxnSpPr>
          <p:nvPr/>
        </p:nvCxnSpPr>
        <p:spPr>
          <a:xfrm flipH="1">
            <a:off x="3524246" y="2174078"/>
            <a:ext cx="1433515" cy="778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4321969" y="2843211"/>
            <a:ext cx="1423985"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4960143" y="3376612"/>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24246" y="3681411"/>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41935" y="3317080"/>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407939" y="1525189"/>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Command</a:t>
            </a:r>
          </a:p>
        </p:txBody>
      </p:sp>
      <p:cxnSp>
        <p:nvCxnSpPr>
          <p:cNvPr id="26" name="Straight Arrow Connector 25"/>
          <p:cNvCxnSpPr>
            <a:stCxn id="24" idx="2"/>
            <a:endCxn id="6" idx="0"/>
          </p:cNvCxnSpPr>
          <p:nvPr/>
        </p:nvCxnSpPr>
        <p:spPr>
          <a:xfrm flipH="1">
            <a:off x="6548438" y="2253852"/>
            <a:ext cx="640552" cy="5464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stCxn id="24" idx="3"/>
          </p:cNvCxnSpPr>
          <p:nvPr/>
        </p:nvCxnSpPr>
        <p:spPr>
          <a:xfrm>
            <a:off x="7970040" y="1889521"/>
            <a:ext cx="783433" cy="970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p:txBody>
          <a:bodyPr/>
          <a:lstStyle/>
          <a:p>
            <a:fld id="{AA792DF1-A555-43FA-AD2F-E7EC51E120F1}" type="slidenum">
              <a:rPr lang="en-GB" smtClean="0"/>
              <a:t>49</a:t>
            </a:fld>
            <a:endParaRPr lang="en-GB"/>
          </a:p>
        </p:txBody>
      </p:sp>
    </p:spTree>
    <p:extLst>
      <p:ext uri="{BB962C8B-B14F-4D97-AF65-F5344CB8AC3E}">
        <p14:creationId xmlns:p14="http://schemas.microsoft.com/office/powerpoint/2010/main" val="175006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7002" y="3437322"/>
            <a:ext cx="2262187" cy="2939665"/>
          </a:xfrm>
          <a:prstGeom prst="rect">
            <a:avLst/>
          </a:prstGeom>
        </p:spPr>
      </p:pic>
      <p:pic>
        <p:nvPicPr>
          <p:cNvPr id="1026" name="Picture 2" descr="mage result for robert mart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276" y="171450"/>
            <a:ext cx="1981640" cy="25146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57276" y="2871788"/>
            <a:ext cx="1981640" cy="369332"/>
          </a:xfrm>
          <a:prstGeom prst="rect">
            <a:avLst/>
          </a:prstGeom>
          <a:noFill/>
        </p:spPr>
        <p:txBody>
          <a:bodyPr wrap="square" rtlCol="0">
            <a:spAutoFit/>
          </a:bodyPr>
          <a:lstStyle/>
          <a:p>
            <a:pPr algn="ctr"/>
            <a:r>
              <a:rPr lang="en-US" dirty="0"/>
              <a:t>Robert Martin</a:t>
            </a:r>
          </a:p>
        </p:txBody>
      </p:sp>
      <p:sp>
        <p:nvSpPr>
          <p:cNvPr id="7" name="AutoShape 6" descr="mage result for randy stafford software"/>
          <p:cNvSpPr>
            <a:spLocks noChangeAspect="1" noChangeArrowheads="1"/>
          </p:cNvSpPr>
          <p:nvPr/>
        </p:nvSpPr>
        <p:spPr bwMode="auto">
          <a:xfrm>
            <a:off x="0" y="0"/>
            <a:ext cx="1905000" cy="19050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3694" y="957262"/>
            <a:ext cx="1695276" cy="2365680"/>
          </a:xfrm>
          <a:prstGeom prst="rect">
            <a:avLst/>
          </a:prstGeom>
        </p:spPr>
      </p:pic>
      <p:sp>
        <p:nvSpPr>
          <p:cNvPr id="12" name="TextBox 11"/>
          <p:cNvSpPr txBox="1"/>
          <p:nvPr/>
        </p:nvSpPr>
        <p:spPr>
          <a:xfrm>
            <a:off x="4100512" y="3471783"/>
            <a:ext cx="1981640" cy="369332"/>
          </a:xfrm>
          <a:prstGeom prst="rect">
            <a:avLst/>
          </a:prstGeom>
          <a:noFill/>
        </p:spPr>
        <p:txBody>
          <a:bodyPr wrap="square" rtlCol="0">
            <a:spAutoFit/>
          </a:bodyPr>
          <a:lstStyle/>
          <a:p>
            <a:pPr algn="ctr"/>
            <a:r>
              <a:rPr lang="en-US"/>
              <a:t>Alistair Cockburn</a:t>
            </a:r>
            <a:endParaRPr lang="en-US" dirty="0"/>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953094" y="4045639"/>
            <a:ext cx="2276475" cy="1495734"/>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86742" y="1128712"/>
            <a:ext cx="2157333" cy="2157333"/>
          </a:xfrm>
          <a:prstGeom prst="rect">
            <a:avLst/>
          </a:prstGeom>
        </p:spPr>
      </p:pic>
      <p:sp>
        <p:nvSpPr>
          <p:cNvPr id="16" name="TextBox 15"/>
          <p:cNvSpPr txBox="1"/>
          <p:nvPr/>
        </p:nvSpPr>
        <p:spPr>
          <a:xfrm>
            <a:off x="6563160" y="3457495"/>
            <a:ext cx="1981640" cy="369332"/>
          </a:xfrm>
          <a:prstGeom prst="rect">
            <a:avLst/>
          </a:prstGeom>
          <a:noFill/>
        </p:spPr>
        <p:txBody>
          <a:bodyPr wrap="square" rtlCol="0">
            <a:spAutoFit/>
          </a:bodyPr>
          <a:lstStyle/>
          <a:p>
            <a:pPr algn="ctr"/>
            <a:r>
              <a:rPr lang="en-US" dirty="0"/>
              <a:t>Jeffrey Palermo</a:t>
            </a:r>
          </a:p>
        </p:txBody>
      </p:sp>
      <p:pic>
        <p:nvPicPr>
          <p:cNvPr id="14" name="Picture 1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82142" y="4045639"/>
            <a:ext cx="1961933" cy="1388362"/>
          </a:xfrm>
          <a:prstGeom prst="rect">
            <a:avLst/>
          </a:prstGeom>
        </p:spPr>
      </p:pic>
      <p:pic>
        <p:nvPicPr>
          <p:cNvPr id="15" name="Picture 1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318625" y="1128712"/>
            <a:ext cx="1754188" cy="2008612"/>
          </a:xfrm>
          <a:prstGeom prst="rect">
            <a:avLst/>
          </a:prstGeom>
        </p:spPr>
      </p:pic>
      <p:sp>
        <p:nvSpPr>
          <p:cNvPr id="20" name="TextBox 19"/>
          <p:cNvSpPr txBox="1"/>
          <p:nvPr/>
        </p:nvSpPr>
        <p:spPr>
          <a:xfrm>
            <a:off x="9204899" y="3322942"/>
            <a:ext cx="1981640" cy="369332"/>
          </a:xfrm>
          <a:prstGeom prst="rect">
            <a:avLst/>
          </a:prstGeom>
          <a:noFill/>
        </p:spPr>
        <p:txBody>
          <a:bodyPr wrap="square" rtlCol="0">
            <a:spAutoFit/>
          </a:bodyPr>
          <a:lstStyle/>
          <a:p>
            <a:pPr algn="ctr"/>
            <a:r>
              <a:rPr lang="en-US"/>
              <a:t>Ivar Jacobson</a:t>
            </a:r>
            <a:endParaRPr lang="en-US" dirty="0"/>
          </a:p>
        </p:txBody>
      </p:sp>
      <p:pic>
        <p:nvPicPr>
          <p:cNvPr id="17" name="Picture 1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204899" y="4037317"/>
            <a:ext cx="2296101" cy="1243577"/>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5</a:t>
            </a:fld>
            <a:endParaRPr lang="en-GB"/>
          </a:p>
        </p:txBody>
      </p:sp>
    </p:spTree>
    <p:extLst>
      <p:ext uri="{BB962C8B-B14F-4D97-AF65-F5344CB8AC3E}">
        <p14:creationId xmlns:p14="http://schemas.microsoft.com/office/powerpoint/2010/main" val="11682256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620" y="282874"/>
            <a:ext cx="4486656" cy="1141497"/>
          </a:xfrm>
        </p:spPr>
        <p:txBody>
          <a:bodyPr/>
          <a:lstStyle/>
          <a:p>
            <a:r>
              <a:rPr lang="en-US" dirty="0"/>
              <a:t>Command Dispatcher</a:t>
            </a:r>
          </a:p>
        </p:txBody>
      </p:sp>
      <p:pic>
        <p:nvPicPr>
          <p:cNvPr id="5"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rcRect l="-3270" r="-3270"/>
          <a:stretch>
            <a:fillRect/>
          </a:stretch>
        </p:blipFill>
        <p:spPr>
          <a:xfrm>
            <a:off x="6679823" y="853623"/>
            <a:ext cx="4301216" cy="4924879"/>
          </a:xfrm>
        </p:spPr>
      </p:pic>
      <p:sp>
        <p:nvSpPr>
          <p:cNvPr id="4" name="Text Placeholder 3"/>
          <p:cNvSpPr>
            <a:spLocks noGrp="1"/>
          </p:cNvSpPr>
          <p:nvPr>
            <p:ph type="body" sz="half" idx="2"/>
          </p:nvPr>
        </p:nvSpPr>
        <p:spPr>
          <a:xfrm>
            <a:off x="401443" y="1717288"/>
            <a:ext cx="5241073" cy="4500632"/>
          </a:xfrm>
          <a:noFill/>
          <a:ln>
            <a:solidFill>
              <a:schemeClr val="tx1"/>
            </a:solidFill>
          </a:ln>
        </p:spPr>
        <p:txBody>
          <a:bodyPr>
            <a:noAutofit/>
          </a:bodyPr>
          <a:lstStyle/>
          <a:p>
            <a:r>
              <a:rPr lang="en-US" sz="1800" b="1" dirty="0"/>
              <a:t>Invoker -</a:t>
            </a:r>
            <a:r>
              <a:rPr lang="en-US" sz="1800" dirty="0"/>
              <a:t> has a lit of </a:t>
            </a:r>
            <a:r>
              <a:rPr lang="en-US" sz="1800" i="1" dirty="0"/>
              <a:t>Commands</a:t>
            </a:r>
            <a:r>
              <a:rPr lang="en-US" sz="1800" dirty="0"/>
              <a:t> that are to be executed</a:t>
            </a:r>
          </a:p>
          <a:p>
            <a:r>
              <a:rPr lang="en-US" sz="1800" b="1" dirty="0"/>
              <a:t>Command</a:t>
            </a:r>
            <a:r>
              <a:rPr lang="en-US" sz="1800" dirty="0"/>
              <a:t> - represents the request to be processed, encapsulating the parameters to be passed to the command-handler to perform the request</a:t>
            </a:r>
          </a:p>
          <a:p>
            <a:r>
              <a:rPr lang="en-US" sz="1800" b="1" dirty="0"/>
              <a:t>Command Handler</a:t>
            </a:r>
            <a:r>
              <a:rPr lang="en-US" sz="1800" dirty="0"/>
              <a:t> - specifies the interface that any command handler must implement</a:t>
            </a:r>
          </a:p>
          <a:p>
            <a:r>
              <a:rPr lang="en-US" sz="1800" b="1" dirty="0"/>
              <a:t>Concrete Command Handler</a:t>
            </a:r>
            <a:r>
              <a:rPr lang="en-US" sz="1800" dirty="0"/>
              <a:t> – implements the request</a:t>
            </a:r>
          </a:p>
          <a:p>
            <a:r>
              <a:rPr lang="en-US" sz="1800" b="1" dirty="0"/>
              <a:t>Command Dispatcher</a:t>
            </a:r>
            <a:r>
              <a:rPr lang="en-US" sz="1800" dirty="0"/>
              <a:t> – Allows dynamic registration of </a:t>
            </a:r>
            <a:r>
              <a:rPr lang="en-US" sz="1800" i="1" dirty="0"/>
              <a:t>Command Handlers	</a:t>
            </a:r>
            <a:r>
              <a:rPr lang="en-US" sz="1800" dirty="0"/>
              <a:t> and looks up handlers for commands, by matching command and handler key.</a:t>
            </a:r>
          </a:p>
          <a:p>
            <a:r>
              <a:rPr lang="en-US" sz="1800" b="1" dirty="0"/>
              <a:t>Client – </a:t>
            </a:r>
            <a:r>
              <a:rPr lang="en-US" sz="1800" dirty="0"/>
              <a:t>registers Commands with the Command Dispatcher.</a:t>
            </a:r>
          </a:p>
          <a:p>
            <a:endParaRPr lang="en-US" sz="1800" dirty="0"/>
          </a:p>
        </p:txBody>
      </p:sp>
      <p:sp>
        <p:nvSpPr>
          <p:cNvPr id="3" name="Slide Number Placeholder 2"/>
          <p:cNvSpPr>
            <a:spLocks noGrp="1"/>
          </p:cNvSpPr>
          <p:nvPr>
            <p:ph type="sldNum" sz="quarter" idx="12"/>
          </p:nvPr>
        </p:nvSpPr>
        <p:spPr/>
        <p:txBody>
          <a:bodyPr/>
          <a:lstStyle/>
          <a:p>
            <a:fld id="{AA792DF1-A555-43FA-AD2F-E7EC51E120F1}" type="slidenum">
              <a:rPr lang="en-GB" smtClean="0"/>
              <a:t>50</a:t>
            </a:fld>
            <a:endParaRPr lang="en-GB"/>
          </a:p>
        </p:txBody>
      </p:sp>
    </p:spTree>
    <p:extLst>
      <p:ext uri="{BB962C8B-B14F-4D97-AF65-F5344CB8AC3E}">
        <p14:creationId xmlns:p14="http://schemas.microsoft.com/office/powerpoint/2010/main" val="23532515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67640" y="2329751"/>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XUnit</a:t>
            </a:r>
            <a:endParaRPr lang="en-US" dirty="0"/>
          </a:p>
          <a:p>
            <a:pPr algn="ctr"/>
            <a:r>
              <a:rPr lang="en-US" dirty="0"/>
              <a:t>Framework</a:t>
            </a:r>
          </a:p>
        </p:txBody>
      </p:sp>
      <p:sp>
        <p:nvSpPr>
          <p:cNvPr id="4" name="Rectangle 3"/>
          <p:cNvSpPr/>
          <p:nvPr/>
        </p:nvSpPr>
        <p:spPr>
          <a:xfrm>
            <a:off x="4193092" y="829563"/>
            <a:ext cx="1614488" cy="728663"/>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Request Model</a:t>
            </a:r>
          </a:p>
        </p:txBody>
      </p:sp>
      <p:sp>
        <p:nvSpPr>
          <p:cNvPr id="5" name="Rectangle 4"/>
          <p:cNvSpPr/>
          <p:nvPr/>
        </p:nvSpPr>
        <p:spPr>
          <a:xfrm>
            <a:off x="4193092" y="3720403"/>
            <a:ext cx="1614488" cy="728663"/>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Response Model</a:t>
            </a:r>
          </a:p>
        </p:txBody>
      </p:sp>
      <p:sp>
        <p:nvSpPr>
          <p:cNvPr id="6" name="Rectangle 5"/>
          <p:cNvSpPr/>
          <p:nvPr/>
        </p:nvSpPr>
        <p:spPr>
          <a:xfrm>
            <a:off x="5807580" y="2177352"/>
            <a:ext cx="1791653"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IHandleRequests</a:t>
            </a:r>
            <a:endParaRPr lang="en-US" dirty="0"/>
          </a:p>
          <a:p>
            <a:pPr algn="ctr"/>
            <a:r>
              <a:rPr lang="en-US" dirty="0"/>
              <a:t>&lt;&lt;interface&gt;&gt;</a:t>
            </a:r>
          </a:p>
        </p:txBody>
      </p:sp>
      <p:sp>
        <p:nvSpPr>
          <p:cNvPr id="7" name="Rectangle 6"/>
          <p:cNvSpPr/>
          <p:nvPr/>
        </p:nvSpPr>
        <p:spPr>
          <a:xfrm>
            <a:off x="8793666" y="1872552"/>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9" name="Rectangle 8"/>
          <p:cNvSpPr/>
          <p:nvPr/>
        </p:nvSpPr>
        <p:spPr>
          <a:xfrm>
            <a:off x="8946066" y="2024952"/>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0" name="Rectangle 9"/>
          <p:cNvSpPr/>
          <p:nvPr/>
        </p:nvSpPr>
        <p:spPr>
          <a:xfrm>
            <a:off x="9098466" y="2177352"/>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a:t>
            </a:r>
          </a:p>
        </p:txBody>
      </p:sp>
      <p:sp>
        <p:nvSpPr>
          <p:cNvPr id="11" name="Rectangle 10"/>
          <p:cNvSpPr/>
          <p:nvPr/>
        </p:nvSpPr>
        <p:spPr>
          <a:xfrm>
            <a:off x="9250866" y="2329752"/>
            <a:ext cx="1614488" cy="728663"/>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Entity</a:t>
            </a:r>
          </a:p>
        </p:txBody>
      </p:sp>
      <p:sp>
        <p:nvSpPr>
          <p:cNvPr id="12" name="Rectangle 11"/>
          <p:cNvSpPr/>
          <p:nvPr/>
        </p:nvSpPr>
        <p:spPr>
          <a:xfrm>
            <a:off x="302130" y="4084734"/>
            <a:ext cx="1362076" cy="36433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Data Structure</a:t>
            </a:r>
          </a:p>
        </p:txBody>
      </p:sp>
      <p:sp>
        <p:nvSpPr>
          <p:cNvPr id="13" name="Rectangle 12"/>
          <p:cNvSpPr/>
          <p:nvPr/>
        </p:nvSpPr>
        <p:spPr>
          <a:xfrm>
            <a:off x="302130" y="4672903"/>
            <a:ext cx="1362076" cy="347664"/>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Frameworks &amp; Drivers</a:t>
            </a:r>
          </a:p>
        </p:txBody>
      </p:sp>
      <p:sp>
        <p:nvSpPr>
          <p:cNvPr id="14" name="Rectangle 13"/>
          <p:cNvSpPr/>
          <p:nvPr/>
        </p:nvSpPr>
        <p:spPr>
          <a:xfrm>
            <a:off x="2757195" y="2329751"/>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sp>
        <p:nvSpPr>
          <p:cNvPr id="15" name="Rectangle 14"/>
          <p:cNvSpPr/>
          <p:nvPr/>
        </p:nvSpPr>
        <p:spPr>
          <a:xfrm>
            <a:off x="302130" y="5244405"/>
            <a:ext cx="1362076" cy="230982"/>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Interface Adapters</a:t>
            </a:r>
            <a:endParaRPr lang="en-US" sz="1200" dirty="0">
              <a:solidFill>
                <a:schemeClr val="tx1"/>
              </a:solidFill>
            </a:endParaRPr>
          </a:p>
        </p:txBody>
      </p:sp>
      <p:sp>
        <p:nvSpPr>
          <p:cNvPr id="16" name="Rectangle 15"/>
          <p:cNvSpPr/>
          <p:nvPr/>
        </p:nvSpPr>
        <p:spPr>
          <a:xfrm>
            <a:off x="302130" y="3551330"/>
            <a:ext cx="1362076" cy="28099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Use Cases</a:t>
            </a:r>
          </a:p>
        </p:txBody>
      </p:sp>
      <p:sp>
        <p:nvSpPr>
          <p:cNvPr id="17" name="Rectangle 16"/>
          <p:cNvSpPr/>
          <p:nvPr/>
        </p:nvSpPr>
        <p:spPr>
          <a:xfrm>
            <a:off x="7179178" y="3902568"/>
            <a:ext cx="1614488" cy="728663"/>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Entity Gateway</a:t>
            </a:r>
          </a:p>
          <a:p>
            <a:pPr algn="ctr"/>
            <a:r>
              <a:rPr lang="en-US" dirty="0"/>
              <a:t>&lt;&lt;interface&gt;&gt;</a:t>
            </a:r>
          </a:p>
        </p:txBody>
      </p:sp>
      <p:cxnSp>
        <p:nvCxnSpPr>
          <p:cNvPr id="29" name="Straight Arrow Connector 28"/>
          <p:cNvCxnSpPr>
            <a:cxnSpLocks/>
            <a:stCxn id="6" idx="3"/>
            <a:endCxn id="7" idx="1"/>
          </p:cNvCxnSpPr>
          <p:nvPr/>
        </p:nvCxnSpPr>
        <p:spPr>
          <a:xfrm flipV="1">
            <a:off x="7599233" y="2236884"/>
            <a:ext cx="1194433" cy="304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endCxn id="17" idx="0"/>
          </p:cNvCxnSpPr>
          <p:nvPr/>
        </p:nvCxnSpPr>
        <p:spPr>
          <a:xfrm>
            <a:off x="6581488" y="2906015"/>
            <a:ext cx="1404934" cy="99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endCxn id="5" idx="0"/>
          </p:cNvCxnSpPr>
          <p:nvPr/>
        </p:nvCxnSpPr>
        <p:spPr>
          <a:xfrm flipH="1">
            <a:off x="5000336" y="2753615"/>
            <a:ext cx="773909" cy="9667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5" idx="0"/>
            <a:endCxn id="14" idx="2"/>
          </p:cNvCxnSpPr>
          <p:nvPr/>
        </p:nvCxnSpPr>
        <p:spPr>
          <a:xfrm flipH="1" flipV="1">
            <a:off x="3564439" y="3058414"/>
            <a:ext cx="1435897" cy="66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3" idx="3"/>
            <a:endCxn id="14" idx="1"/>
          </p:cNvCxnSpPr>
          <p:nvPr/>
        </p:nvCxnSpPr>
        <p:spPr>
          <a:xfrm>
            <a:off x="2182128" y="2694083"/>
            <a:ext cx="5750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cxnSpLocks/>
            <a:stCxn id="27" idx="1"/>
            <a:endCxn id="51" idx="1"/>
          </p:cNvCxnSpPr>
          <p:nvPr/>
        </p:nvCxnSpPr>
        <p:spPr>
          <a:xfrm flipH="1">
            <a:off x="7510177" y="5318818"/>
            <a:ext cx="1435889" cy="410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Can 50"/>
          <p:cNvSpPr/>
          <p:nvPr/>
        </p:nvSpPr>
        <p:spPr>
          <a:xfrm>
            <a:off x="6807710" y="5359896"/>
            <a:ext cx="1404933" cy="646507"/>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In-Memory</a:t>
            </a:r>
          </a:p>
          <a:p>
            <a:pPr algn="ctr"/>
            <a:r>
              <a:rPr lang="en-US" dirty="0"/>
              <a:t>DB</a:t>
            </a:r>
          </a:p>
        </p:txBody>
      </p:sp>
      <p:sp>
        <p:nvSpPr>
          <p:cNvPr id="27" name="Rectangle 26"/>
          <p:cNvSpPr/>
          <p:nvPr/>
        </p:nvSpPr>
        <p:spPr>
          <a:xfrm>
            <a:off x="8946066" y="4954486"/>
            <a:ext cx="1614488" cy="72866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Delivery Mechanism</a:t>
            </a:r>
          </a:p>
        </p:txBody>
      </p:sp>
      <p:cxnSp>
        <p:nvCxnSpPr>
          <p:cNvPr id="30" name="Straight Arrow Connector 29"/>
          <p:cNvCxnSpPr>
            <a:endCxn id="17" idx="3"/>
          </p:cNvCxnSpPr>
          <p:nvPr/>
        </p:nvCxnSpPr>
        <p:spPr>
          <a:xfrm flipH="1" flipV="1">
            <a:off x="8793666" y="4266900"/>
            <a:ext cx="845344" cy="62448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 name="Slide Number Placeholder 1"/>
          <p:cNvSpPr>
            <a:spLocks noGrp="1"/>
          </p:cNvSpPr>
          <p:nvPr>
            <p:ph type="sldNum" sz="quarter" idx="12"/>
          </p:nvPr>
        </p:nvSpPr>
        <p:spPr>
          <a:xfrm>
            <a:off x="8686510" y="6144516"/>
            <a:ext cx="2743200" cy="365125"/>
          </a:xfrm>
        </p:spPr>
        <p:txBody>
          <a:bodyPr/>
          <a:lstStyle/>
          <a:p>
            <a:fld id="{AA792DF1-A555-43FA-AD2F-E7EC51E120F1}" type="slidenum">
              <a:rPr lang="en-GB" smtClean="0"/>
              <a:t>51</a:t>
            </a:fld>
            <a:endParaRPr lang="en-GB"/>
          </a:p>
        </p:txBody>
      </p:sp>
      <p:sp>
        <p:nvSpPr>
          <p:cNvPr id="31" name="Rectangle 30">
            <a:extLst>
              <a:ext uri="{FF2B5EF4-FFF2-40B4-BE49-F238E27FC236}">
                <a16:creationId xmlns:a16="http://schemas.microsoft.com/office/drawing/2014/main" id="{BB213000-F58A-6542-ACDE-018108DF1C8C}"/>
              </a:ext>
            </a:extLst>
          </p:cNvPr>
          <p:cNvSpPr/>
          <p:nvPr/>
        </p:nvSpPr>
        <p:spPr>
          <a:xfrm>
            <a:off x="6448132" y="902192"/>
            <a:ext cx="1562101" cy="728663"/>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AsyncRequestHandler</a:t>
            </a:r>
            <a:endParaRPr lang="en-US" dirty="0"/>
          </a:p>
        </p:txBody>
      </p:sp>
      <p:cxnSp>
        <p:nvCxnSpPr>
          <p:cNvPr id="32" name="Straight Arrow Connector 31">
            <a:extLst>
              <a:ext uri="{FF2B5EF4-FFF2-40B4-BE49-F238E27FC236}">
                <a16:creationId xmlns:a16="http://schemas.microsoft.com/office/drawing/2014/main" id="{53DF2131-AC1E-E843-93BE-72D8BB3B3867}"/>
              </a:ext>
            </a:extLst>
          </p:cNvPr>
          <p:cNvCxnSpPr>
            <a:stCxn id="31" idx="2"/>
          </p:cNvCxnSpPr>
          <p:nvPr/>
        </p:nvCxnSpPr>
        <p:spPr>
          <a:xfrm flipH="1">
            <a:off x="6588631" y="1630855"/>
            <a:ext cx="640552" cy="54649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88099D0-AC4F-FB42-B20B-F847469F163A}"/>
              </a:ext>
            </a:extLst>
          </p:cNvPr>
          <p:cNvCxnSpPr>
            <a:stCxn id="31" idx="3"/>
          </p:cNvCxnSpPr>
          <p:nvPr/>
        </p:nvCxnSpPr>
        <p:spPr>
          <a:xfrm>
            <a:off x="8010233" y="1266524"/>
            <a:ext cx="783433" cy="9703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4841C05-DCD0-CF49-A4F5-9C92A87271C0}"/>
              </a:ext>
            </a:extLst>
          </p:cNvPr>
          <p:cNvCxnSpPr>
            <a:cxnSpLocks/>
          </p:cNvCxnSpPr>
          <p:nvPr/>
        </p:nvCxnSpPr>
        <p:spPr>
          <a:xfrm flipH="1">
            <a:off x="3564439" y="1551081"/>
            <a:ext cx="1433515" cy="778670"/>
          </a:xfrm>
          <a:prstGeom prst="straightConnector1">
            <a:avLst/>
          </a:prstGeom>
          <a:ln>
            <a:headEnd type="triangle"/>
            <a:tailEnd type="non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8AB3B54-A664-604E-879F-1AED1E3F95C4}"/>
              </a:ext>
            </a:extLst>
          </p:cNvPr>
          <p:cNvCxnSpPr>
            <a:cxnSpLocks/>
          </p:cNvCxnSpPr>
          <p:nvPr/>
        </p:nvCxnSpPr>
        <p:spPr>
          <a:xfrm>
            <a:off x="5000336" y="1558226"/>
            <a:ext cx="785811" cy="6619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43386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129213" y="3043238"/>
            <a:ext cx="1700211" cy="769441"/>
          </a:xfrm>
          <a:prstGeom prst="rect">
            <a:avLst/>
          </a:prstGeom>
          <a:noFill/>
        </p:spPr>
        <p:txBody>
          <a:bodyPr wrap="square" rtlCol="0">
            <a:spAutoFit/>
          </a:bodyPr>
          <a:lstStyle/>
          <a:p>
            <a:r>
              <a:rPr lang="en-US" sz="4400"/>
              <a:t>Demo</a:t>
            </a:r>
          </a:p>
        </p:txBody>
      </p:sp>
      <p:sp>
        <p:nvSpPr>
          <p:cNvPr id="3" name="Slide Number Placeholder 2"/>
          <p:cNvSpPr>
            <a:spLocks noGrp="1"/>
          </p:cNvSpPr>
          <p:nvPr>
            <p:ph type="sldNum" sz="quarter" idx="12"/>
          </p:nvPr>
        </p:nvSpPr>
        <p:spPr/>
        <p:txBody>
          <a:bodyPr/>
          <a:lstStyle/>
          <a:p>
            <a:fld id="{AA792DF1-A555-43FA-AD2F-E7EC51E120F1}" type="slidenum">
              <a:rPr lang="en-GB" smtClean="0"/>
              <a:t>52</a:t>
            </a:fld>
            <a:endParaRPr lang="en-GB"/>
          </a:p>
        </p:txBody>
      </p:sp>
    </p:spTree>
    <p:extLst>
      <p:ext uri="{BB962C8B-B14F-4D97-AF65-F5344CB8AC3E}">
        <p14:creationId xmlns:p14="http://schemas.microsoft.com/office/powerpoint/2010/main" val="7947875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748FCB-0B93-4504-BCB7-DB3A4C22A8E5}"/>
              </a:ext>
            </a:extLst>
          </p:cNvPr>
          <p:cNvPicPr>
            <a:picLocks noChangeAspect="1"/>
          </p:cNvPicPr>
          <p:nvPr/>
        </p:nvPicPr>
        <p:blipFill>
          <a:blip r:embed="rId2"/>
          <a:stretch>
            <a:fillRect/>
          </a:stretch>
        </p:blipFill>
        <p:spPr>
          <a:xfrm>
            <a:off x="2905125" y="238125"/>
            <a:ext cx="6381750" cy="6381750"/>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53</a:t>
            </a:fld>
            <a:endParaRPr lang="en-GB"/>
          </a:p>
        </p:txBody>
      </p:sp>
    </p:spTree>
    <p:extLst>
      <p:ext uri="{BB962C8B-B14F-4D97-AF65-F5344CB8AC3E}">
        <p14:creationId xmlns:p14="http://schemas.microsoft.com/office/powerpoint/2010/main" val="3510288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Modules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AA792DF1-A555-43FA-AD2F-E7EC51E120F1}" type="slidenum">
              <a:rPr lang="en-GB" smtClean="0"/>
              <a:t>6</a:t>
            </a:fld>
            <a:endParaRPr lang="en-GB"/>
          </a:p>
        </p:txBody>
      </p:sp>
      <p:sp>
        <p:nvSpPr>
          <p:cNvPr id="6" name="TextBox 5">
            <a:extLst>
              <a:ext uri="{FF2B5EF4-FFF2-40B4-BE49-F238E27FC236}">
                <a16:creationId xmlns:a16="http://schemas.microsoft.com/office/drawing/2014/main" id="{802610F5-DBA7-294D-80D1-7DAFFB2CE504}"/>
              </a:ext>
            </a:extLst>
          </p:cNvPr>
          <p:cNvSpPr txBox="1"/>
          <p:nvPr/>
        </p:nvSpPr>
        <p:spPr>
          <a:xfrm>
            <a:off x="379828" y="6356350"/>
            <a:ext cx="452022" cy="369332"/>
          </a:xfrm>
          <a:prstGeom prst="rect">
            <a:avLst/>
          </a:prstGeom>
          <a:noFill/>
        </p:spPr>
        <p:txBody>
          <a:bodyPr wrap="square" rtlCol="0">
            <a:spAutoFit/>
          </a:bodyPr>
          <a:lstStyle/>
          <a:p>
            <a:r>
              <a:rPr lang="en-US" dirty="0"/>
              <a:t>5</a:t>
            </a:r>
          </a:p>
        </p:txBody>
      </p:sp>
    </p:spTree>
    <p:extLst>
      <p:ext uri="{BB962C8B-B14F-4D97-AF65-F5344CB8AC3E}">
        <p14:creationId xmlns:p14="http://schemas.microsoft.com/office/powerpoint/2010/main" val="233312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FE5C51-48C3-4948-A740-70F0C72D9E03}"/>
              </a:ext>
            </a:extLst>
          </p:cNvPr>
          <p:cNvSpPr>
            <a:spLocks noGrp="1"/>
          </p:cNvSpPr>
          <p:nvPr>
            <p:ph type="sldNum" sz="quarter" idx="12"/>
          </p:nvPr>
        </p:nvSpPr>
        <p:spPr/>
        <p:txBody>
          <a:bodyPr/>
          <a:lstStyle/>
          <a:p>
            <a:fld id="{AA792DF1-A555-43FA-AD2F-E7EC51E120F1}" type="slidenum">
              <a:rPr lang="en-GB" smtClean="0"/>
              <a:t>7</a:t>
            </a:fld>
            <a:endParaRPr lang="en-GB"/>
          </a:p>
        </p:txBody>
      </p:sp>
      <p:sp>
        <p:nvSpPr>
          <p:cNvPr id="5" name="Rectangle 4">
            <a:extLst>
              <a:ext uri="{FF2B5EF4-FFF2-40B4-BE49-F238E27FC236}">
                <a16:creationId xmlns:a16="http://schemas.microsoft.com/office/drawing/2014/main" id="{5D15DA82-0E03-8C40-A4F9-E87BB7AB9FC0}"/>
              </a:ext>
            </a:extLst>
          </p:cNvPr>
          <p:cNvSpPr/>
          <p:nvPr/>
        </p:nvSpPr>
        <p:spPr>
          <a:xfrm>
            <a:off x="4193315" y="3252931"/>
            <a:ext cx="5311588" cy="23599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 Details</a:t>
            </a:r>
          </a:p>
        </p:txBody>
      </p:sp>
      <p:sp>
        <p:nvSpPr>
          <p:cNvPr id="6" name="Rectangle 5">
            <a:extLst>
              <a:ext uri="{FF2B5EF4-FFF2-40B4-BE49-F238E27FC236}">
                <a16:creationId xmlns:a16="http://schemas.microsoft.com/office/drawing/2014/main" id="{028BF350-2EEE-8447-BC84-F0C3812C8BDE}"/>
              </a:ext>
            </a:extLst>
          </p:cNvPr>
          <p:cNvSpPr/>
          <p:nvPr/>
        </p:nvSpPr>
        <p:spPr>
          <a:xfrm>
            <a:off x="4193315" y="3252931"/>
            <a:ext cx="5311588" cy="51771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Coarse Grained Facade</a:t>
            </a:r>
          </a:p>
        </p:txBody>
      </p:sp>
      <p:pic>
        <p:nvPicPr>
          <p:cNvPr id="8" name="Graphic 7" descr="User">
            <a:extLst>
              <a:ext uri="{FF2B5EF4-FFF2-40B4-BE49-F238E27FC236}">
                <a16:creationId xmlns:a16="http://schemas.microsoft.com/office/drawing/2014/main" id="{4659AAC1-DF2C-9547-9672-C21EAE1494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85721" y="1009277"/>
            <a:ext cx="914400" cy="914400"/>
          </a:xfrm>
          <a:prstGeom prst="rect">
            <a:avLst/>
          </a:prstGeom>
        </p:spPr>
      </p:pic>
      <p:cxnSp>
        <p:nvCxnSpPr>
          <p:cNvPr id="10" name="Straight Arrow Connector 9">
            <a:extLst>
              <a:ext uri="{FF2B5EF4-FFF2-40B4-BE49-F238E27FC236}">
                <a16:creationId xmlns:a16="http://schemas.microsoft.com/office/drawing/2014/main" id="{4EB3E678-DF70-FF4F-9DF8-A1A4CA929253}"/>
              </a:ext>
            </a:extLst>
          </p:cNvPr>
          <p:cNvCxnSpPr>
            <a:cxnSpLocks/>
            <a:endCxn id="6" idx="0"/>
          </p:cNvCxnSpPr>
          <p:nvPr/>
        </p:nvCxnSpPr>
        <p:spPr>
          <a:xfrm>
            <a:off x="6642921" y="1815119"/>
            <a:ext cx="206188" cy="1437812"/>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DDAEC69-04AD-9146-BF54-7CFFB0E13881}"/>
              </a:ext>
            </a:extLst>
          </p:cNvPr>
          <p:cNvCxnSpPr>
            <a:cxnSpLocks/>
          </p:cNvCxnSpPr>
          <p:nvPr/>
        </p:nvCxnSpPr>
        <p:spPr>
          <a:xfrm flipH="1">
            <a:off x="5418119" y="1815119"/>
            <a:ext cx="1224802" cy="241557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4" name="Graphic 13" descr="No sign">
            <a:extLst>
              <a:ext uri="{FF2B5EF4-FFF2-40B4-BE49-F238E27FC236}">
                <a16:creationId xmlns:a16="http://schemas.microsoft.com/office/drawing/2014/main" id="{2E78996A-F843-AE49-9B0E-3FEFBD5C44B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74647" y="4129766"/>
            <a:ext cx="606287" cy="606287"/>
          </a:xfrm>
          <a:prstGeom prst="rect">
            <a:avLst/>
          </a:prstGeom>
        </p:spPr>
      </p:pic>
      <p:sp>
        <p:nvSpPr>
          <p:cNvPr id="15" name="Left Brace 14">
            <a:extLst>
              <a:ext uri="{FF2B5EF4-FFF2-40B4-BE49-F238E27FC236}">
                <a16:creationId xmlns:a16="http://schemas.microsoft.com/office/drawing/2014/main" id="{FA636D0B-956B-9046-B936-3FFB28EDB2EA}"/>
              </a:ext>
            </a:extLst>
          </p:cNvPr>
          <p:cNvSpPr/>
          <p:nvPr/>
        </p:nvSpPr>
        <p:spPr>
          <a:xfrm>
            <a:off x="3131328" y="3949108"/>
            <a:ext cx="580445" cy="15738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CE3F2097-CCFE-0B47-9FC0-5B3C05875334}"/>
              </a:ext>
            </a:extLst>
          </p:cNvPr>
          <p:cNvSpPr txBox="1"/>
          <p:nvPr/>
        </p:nvSpPr>
        <p:spPr>
          <a:xfrm>
            <a:off x="1291868" y="4357052"/>
            <a:ext cx="1839460" cy="954107"/>
          </a:xfrm>
          <a:prstGeom prst="rect">
            <a:avLst/>
          </a:prstGeom>
          <a:noFill/>
          <a:ln w="15875">
            <a:solidFill>
              <a:schemeClr val="tx1"/>
            </a:solidFill>
          </a:ln>
        </p:spPr>
        <p:txBody>
          <a:bodyPr wrap="square" rtlCol="0">
            <a:spAutoFit/>
          </a:bodyPr>
          <a:lstStyle/>
          <a:p>
            <a:r>
              <a:rPr lang="en-US" sz="1400" dirty="0"/>
              <a:t>A client cannot access implementation details – </a:t>
            </a:r>
            <a:r>
              <a:rPr lang="en-US" sz="1400" i="1" dirty="0"/>
              <a:t>information hiding</a:t>
            </a:r>
            <a:r>
              <a:rPr lang="en-US" sz="1400" dirty="0"/>
              <a:t> principle</a:t>
            </a:r>
          </a:p>
        </p:txBody>
      </p:sp>
      <p:sp>
        <p:nvSpPr>
          <p:cNvPr id="17" name="Left Brace 16">
            <a:extLst>
              <a:ext uri="{FF2B5EF4-FFF2-40B4-BE49-F238E27FC236}">
                <a16:creationId xmlns:a16="http://schemas.microsoft.com/office/drawing/2014/main" id="{0567AA8F-9FFE-E94D-AEB0-8BCD0A9A6BAD}"/>
              </a:ext>
            </a:extLst>
          </p:cNvPr>
          <p:cNvSpPr/>
          <p:nvPr/>
        </p:nvSpPr>
        <p:spPr>
          <a:xfrm>
            <a:off x="3114590" y="2163331"/>
            <a:ext cx="580445" cy="157388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0AC69D86-8DAA-6F4F-B7B4-D954B8BD21E6}"/>
              </a:ext>
            </a:extLst>
          </p:cNvPr>
          <p:cNvSpPr txBox="1"/>
          <p:nvPr/>
        </p:nvSpPr>
        <p:spPr>
          <a:xfrm>
            <a:off x="1228746" y="2386454"/>
            <a:ext cx="1839460" cy="1384995"/>
          </a:xfrm>
          <a:prstGeom prst="rect">
            <a:avLst/>
          </a:prstGeom>
          <a:noFill/>
          <a:ln w="15875">
            <a:solidFill>
              <a:schemeClr val="tx1"/>
            </a:solidFill>
          </a:ln>
        </p:spPr>
        <p:txBody>
          <a:bodyPr wrap="square" rtlCol="0">
            <a:spAutoFit/>
          </a:bodyPr>
          <a:lstStyle/>
          <a:p>
            <a:r>
              <a:rPr lang="en-US" sz="1400" dirty="0"/>
              <a:t>The </a:t>
            </a:r>
            <a:r>
              <a:rPr lang="en-US" sz="1400" i="1" dirty="0"/>
              <a:t>façade</a:t>
            </a:r>
            <a:r>
              <a:rPr lang="en-US" sz="1400" dirty="0"/>
              <a:t> hides details. A </a:t>
            </a:r>
            <a:r>
              <a:rPr lang="en-US" sz="1400" i="1" dirty="0"/>
              <a:t>coarse grained</a:t>
            </a:r>
            <a:r>
              <a:rPr lang="en-US" sz="1400" dirty="0"/>
              <a:t> façade minimizes the surface are depended upon by a client.</a:t>
            </a:r>
          </a:p>
        </p:txBody>
      </p:sp>
      <p:sp>
        <p:nvSpPr>
          <p:cNvPr id="25" name="TextBox 24">
            <a:extLst>
              <a:ext uri="{FF2B5EF4-FFF2-40B4-BE49-F238E27FC236}">
                <a16:creationId xmlns:a16="http://schemas.microsoft.com/office/drawing/2014/main" id="{A243A20A-1DF2-F44D-BF3D-FB7166FD6AF6}"/>
              </a:ext>
            </a:extLst>
          </p:cNvPr>
          <p:cNvSpPr txBox="1"/>
          <p:nvPr/>
        </p:nvSpPr>
        <p:spPr>
          <a:xfrm>
            <a:off x="524786" y="389614"/>
            <a:ext cx="2774226" cy="523220"/>
          </a:xfrm>
          <a:prstGeom prst="rect">
            <a:avLst/>
          </a:prstGeom>
          <a:noFill/>
          <a:ln>
            <a:solidFill>
              <a:schemeClr val="tx1"/>
            </a:solidFill>
          </a:ln>
        </p:spPr>
        <p:txBody>
          <a:bodyPr wrap="square" rtlCol="0">
            <a:spAutoFit/>
          </a:bodyPr>
          <a:lstStyle/>
          <a:p>
            <a:r>
              <a:rPr lang="en-US" sz="2800" dirty="0"/>
              <a:t>Module</a:t>
            </a:r>
          </a:p>
        </p:txBody>
      </p:sp>
    </p:spTree>
    <p:extLst>
      <p:ext uri="{BB962C8B-B14F-4D97-AF65-F5344CB8AC3E}">
        <p14:creationId xmlns:p14="http://schemas.microsoft.com/office/powerpoint/2010/main" val="20027303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FE5C51-48C3-4948-A740-70F0C72D9E03}"/>
              </a:ext>
            </a:extLst>
          </p:cNvPr>
          <p:cNvSpPr>
            <a:spLocks noGrp="1"/>
          </p:cNvSpPr>
          <p:nvPr>
            <p:ph type="sldNum" sz="quarter" idx="12"/>
          </p:nvPr>
        </p:nvSpPr>
        <p:spPr/>
        <p:txBody>
          <a:bodyPr/>
          <a:lstStyle/>
          <a:p>
            <a:fld id="{AA792DF1-A555-43FA-AD2F-E7EC51E120F1}" type="slidenum">
              <a:rPr lang="en-GB" smtClean="0"/>
              <a:t>8</a:t>
            </a:fld>
            <a:endParaRPr lang="en-GB"/>
          </a:p>
        </p:txBody>
      </p:sp>
      <p:sp>
        <p:nvSpPr>
          <p:cNvPr id="5" name="Rectangle 4">
            <a:extLst>
              <a:ext uri="{FF2B5EF4-FFF2-40B4-BE49-F238E27FC236}">
                <a16:creationId xmlns:a16="http://schemas.microsoft.com/office/drawing/2014/main" id="{5D15DA82-0E03-8C40-A4F9-E87BB7AB9FC0}"/>
              </a:ext>
            </a:extLst>
          </p:cNvPr>
          <p:cNvSpPr/>
          <p:nvPr/>
        </p:nvSpPr>
        <p:spPr>
          <a:xfrm>
            <a:off x="6481906" y="2215248"/>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6" name="Rectangle 5">
            <a:extLst>
              <a:ext uri="{FF2B5EF4-FFF2-40B4-BE49-F238E27FC236}">
                <a16:creationId xmlns:a16="http://schemas.microsoft.com/office/drawing/2014/main" id="{028BF350-2EEE-8447-BC84-F0C3812C8BDE}"/>
              </a:ext>
            </a:extLst>
          </p:cNvPr>
          <p:cNvSpPr/>
          <p:nvPr/>
        </p:nvSpPr>
        <p:spPr>
          <a:xfrm>
            <a:off x="6489857" y="2215247"/>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pic>
        <p:nvPicPr>
          <p:cNvPr id="8" name="Graphic 7" descr="User">
            <a:extLst>
              <a:ext uri="{FF2B5EF4-FFF2-40B4-BE49-F238E27FC236}">
                <a16:creationId xmlns:a16="http://schemas.microsoft.com/office/drawing/2014/main" id="{4659AAC1-DF2C-9547-9672-C21EAE1494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63848" y="322988"/>
            <a:ext cx="914400" cy="914400"/>
          </a:xfrm>
          <a:prstGeom prst="rect">
            <a:avLst/>
          </a:prstGeom>
        </p:spPr>
      </p:pic>
      <p:cxnSp>
        <p:nvCxnSpPr>
          <p:cNvPr id="10" name="Straight Arrow Connector 9">
            <a:extLst>
              <a:ext uri="{FF2B5EF4-FFF2-40B4-BE49-F238E27FC236}">
                <a16:creationId xmlns:a16="http://schemas.microsoft.com/office/drawing/2014/main" id="{4EB3E678-DF70-FF4F-9DF8-A1A4CA929253}"/>
              </a:ext>
            </a:extLst>
          </p:cNvPr>
          <p:cNvCxnSpPr>
            <a:cxnSpLocks/>
            <a:stCxn id="8" idx="2"/>
            <a:endCxn id="6" idx="0"/>
          </p:cNvCxnSpPr>
          <p:nvPr/>
        </p:nvCxnSpPr>
        <p:spPr>
          <a:xfrm>
            <a:off x="6121048" y="1237388"/>
            <a:ext cx="1414074" cy="97785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Left Brace 16">
            <a:extLst>
              <a:ext uri="{FF2B5EF4-FFF2-40B4-BE49-F238E27FC236}">
                <a16:creationId xmlns:a16="http://schemas.microsoft.com/office/drawing/2014/main" id="{0567AA8F-9FFE-E94D-AEB0-8BCD0A9A6BAD}"/>
              </a:ext>
            </a:extLst>
          </p:cNvPr>
          <p:cNvSpPr/>
          <p:nvPr/>
        </p:nvSpPr>
        <p:spPr>
          <a:xfrm>
            <a:off x="2025932" y="1318818"/>
            <a:ext cx="580445" cy="48229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0AC69D86-8DAA-6F4F-B7B4-D954B8BD21E6}"/>
              </a:ext>
            </a:extLst>
          </p:cNvPr>
          <p:cNvSpPr txBox="1"/>
          <p:nvPr/>
        </p:nvSpPr>
        <p:spPr>
          <a:xfrm>
            <a:off x="129998" y="2606904"/>
            <a:ext cx="1839460" cy="2893100"/>
          </a:xfrm>
          <a:prstGeom prst="rect">
            <a:avLst/>
          </a:prstGeom>
          <a:noFill/>
          <a:ln w="15875">
            <a:solidFill>
              <a:schemeClr val="tx1"/>
            </a:solidFill>
          </a:ln>
        </p:spPr>
        <p:txBody>
          <a:bodyPr wrap="square" rtlCol="0">
            <a:spAutoFit/>
          </a:bodyPr>
          <a:lstStyle/>
          <a:p>
            <a:r>
              <a:rPr lang="en-US" sz="1400" dirty="0"/>
              <a:t>We can slice up a system into multiple modules. </a:t>
            </a:r>
          </a:p>
          <a:p>
            <a:endParaRPr lang="en-US" sz="1400" dirty="0"/>
          </a:p>
          <a:p>
            <a:r>
              <a:rPr lang="en-US" sz="1400" dirty="0"/>
              <a:t>This allows teams to work independently.</a:t>
            </a:r>
          </a:p>
          <a:p>
            <a:endParaRPr lang="en-US" sz="1400" dirty="0"/>
          </a:p>
          <a:p>
            <a:r>
              <a:rPr lang="en-US" sz="1400" dirty="0"/>
              <a:t>It is easier to learn a system, module by module.</a:t>
            </a:r>
          </a:p>
          <a:p>
            <a:endParaRPr lang="en-US" sz="1400" dirty="0"/>
          </a:p>
          <a:p>
            <a:r>
              <a:rPr lang="en-US" sz="1400" dirty="0"/>
              <a:t>It is easier to reason about modules</a:t>
            </a:r>
          </a:p>
        </p:txBody>
      </p:sp>
      <p:sp>
        <p:nvSpPr>
          <p:cNvPr id="20" name="Left Brace 19">
            <a:extLst>
              <a:ext uri="{FF2B5EF4-FFF2-40B4-BE49-F238E27FC236}">
                <a16:creationId xmlns:a16="http://schemas.microsoft.com/office/drawing/2014/main" id="{0BBC7085-567C-474E-BA05-B7888869B257}"/>
              </a:ext>
            </a:extLst>
          </p:cNvPr>
          <p:cNvSpPr/>
          <p:nvPr/>
        </p:nvSpPr>
        <p:spPr>
          <a:xfrm rot="10800000">
            <a:off x="8824398" y="3278612"/>
            <a:ext cx="617203" cy="6283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B729BCF3-8272-B146-B55C-C22622D5B537}"/>
              </a:ext>
            </a:extLst>
          </p:cNvPr>
          <p:cNvSpPr txBox="1"/>
          <p:nvPr/>
        </p:nvSpPr>
        <p:spPr>
          <a:xfrm>
            <a:off x="9514340" y="2980420"/>
            <a:ext cx="1839460" cy="954107"/>
          </a:xfrm>
          <a:prstGeom prst="rect">
            <a:avLst/>
          </a:prstGeom>
          <a:noFill/>
          <a:ln w="15875">
            <a:solidFill>
              <a:schemeClr val="tx1"/>
            </a:solidFill>
          </a:ln>
        </p:spPr>
        <p:txBody>
          <a:bodyPr wrap="square" rtlCol="0">
            <a:spAutoFit/>
          </a:bodyPr>
          <a:lstStyle/>
          <a:p>
            <a:r>
              <a:rPr lang="en-US" sz="1400" dirty="0"/>
              <a:t>A module’s </a:t>
            </a:r>
            <a:r>
              <a:rPr lang="en-US" sz="1400" i="1" dirty="0"/>
              <a:t>details</a:t>
            </a:r>
            <a:r>
              <a:rPr lang="en-US" sz="1400" dirty="0"/>
              <a:t> should depend upon another module’s </a:t>
            </a:r>
            <a:r>
              <a:rPr lang="en-US" sz="1400" i="1" dirty="0"/>
              <a:t>abstractions (</a:t>
            </a:r>
            <a:r>
              <a:rPr lang="en-US" sz="1400" dirty="0"/>
              <a:t>façade</a:t>
            </a:r>
            <a:r>
              <a:rPr lang="en-US" sz="1400" i="1" dirty="0"/>
              <a:t>)</a:t>
            </a:r>
            <a:r>
              <a:rPr lang="en-US" sz="1400" dirty="0"/>
              <a:t>.</a:t>
            </a:r>
          </a:p>
        </p:txBody>
      </p:sp>
      <p:sp>
        <p:nvSpPr>
          <p:cNvPr id="22" name="Left Brace 21">
            <a:extLst>
              <a:ext uri="{FF2B5EF4-FFF2-40B4-BE49-F238E27FC236}">
                <a16:creationId xmlns:a16="http://schemas.microsoft.com/office/drawing/2014/main" id="{3538C775-16D4-9643-9D3F-EF4F1D0EF98B}"/>
              </a:ext>
            </a:extLst>
          </p:cNvPr>
          <p:cNvSpPr/>
          <p:nvPr/>
        </p:nvSpPr>
        <p:spPr>
          <a:xfrm rot="10800000">
            <a:off x="8824398" y="4214279"/>
            <a:ext cx="237624" cy="8424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TextBox 23">
            <a:extLst>
              <a:ext uri="{FF2B5EF4-FFF2-40B4-BE49-F238E27FC236}">
                <a16:creationId xmlns:a16="http://schemas.microsoft.com/office/drawing/2014/main" id="{2CC1190D-F64A-7844-A705-B50A5D60D742}"/>
              </a:ext>
            </a:extLst>
          </p:cNvPr>
          <p:cNvSpPr txBox="1"/>
          <p:nvPr/>
        </p:nvSpPr>
        <p:spPr>
          <a:xfrm>
            <a:off x="9246338" y="4392988"/>
            <a:ext cx="1839460" cy="1169551"/>
          </a:xfrm>
          <a:prstGeom prst="rect">
            <a:avLst/>
          </a:prstGeom>
          <a:noFill/>
          <a:ln w="15875">
            <a:solidFill>
              <a:schemeClr val="tx1"/>
            </a:solidFill>
          </a:ln>
        </p:spPr>
        <p:txBody>
          <a:bodyPr wrap="square" rtlCol="0">
            <a:spAutoFit/>
          </a:bodyPr>
          <a:lstStyle/>
          <a:p>
            <a:r>
              <a:rPr lang="en-US" sz="1400" dirty="0"/>
              <a:t>The </a:t>
            </a:r>
            <a:r>
              <a:rPr lang="en-US" sz="1400" i="1" dirty="0"/>
              <a:t>abstraction</a:t>
            </a:r>
            <a:r>
              <a:rPr lang="en-US" sz="1400" dirty="0"/>
              <a:t> (façade) of a module, should not depend on the </a:t>
            </a:r>
            <a:r>
              <a:rPr lang="en-US" sz="1400" i="1" dirty="0"/>
              <a:t>details</a:t>
            </a:r>
            <a:r>
              <a:rPr lang="en-US" sz="1400" dirty="0"/>
              <a:t> of another module.</a:t>
            </a:r>
          </a:p>
        </p:txBody>
      </p:sp>
      <p:sp>
        <p:nvSpPr>
          <p:cNvPr id="25" name="TextBox 24">
            <a:extLst>
              <a:ext uri="{FF2B5EF4-FFF2-40B4-BE49-F238E27FC236}">
                <a16:creationId xmlns:a16="http://schemas.microsoft.com/office/drawing/2014/main" id="{A243A20A-1DF2-F44D-BF3D-FB7166FD6AF6}"/>
              </a:ext>
            </a:extLst>
          </p:cNvPr>
          <p:cNvSpPr txBox="1"/>
          <p:nvPr/>
        </p:nvSpPr>
        <p:spPr>
          <a:xfrm>
            <a:off x="524786" y="389614"/>
            <a:ext cx="2774226" cy="523220"/>
          </a:xfrm>
          <a:prstGeom prst="rect">
            <a:avLst/>
          </a:prstGeom>
          <a:noFill/>
          <a:ln>
            <a:solidFill>
              <a:schemeClr val="tx1"/>
            </a:solidFill>
          </a:ln>
        </p:spPr>
        <p:txBody>
          <a:bodyPr wrap="square" rtlCol="0">
            <a:spAutoFit/>
          </a:bodyPr>
          <a:lstStyle/>
          <a:p>
            <a:r>
              <a:rPr lang="en-US" sz="2800" dirty="0"/>
              <a:t>Modules</a:t>
            </a:r>
          </a:p>
        </p:txBody>
      </p:sp>
      <p:sp>
        <p:nvSpPr>
          <p:cNvPr id="23" name="Rectangle 22">
            <a:extLst>
              <a:ext uri="{FF2B5EF4-FFF2-40B4-BE49-F238E27FC236}">
                <a16:creationId xmlns:a16="http://schemas.microsoft.com/office/drawing/2014/main" id="{B397F6E9-248F-EC49-A493-4E9772E8D29A}"/>
              </a:ext>
            </a:extLst>
          </p:cNvPr>
          <p:cNvSpPr/>
          <p:nvPr/>
        </p:nvSpPr>
        <p:spPr>
          <a:xfrm>
            <a:off x="3657215" y="2215247"/>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26" name="Rectangle 25">
            <a:extLst>
              <a:ext uri="{FF2B5EF4-FFF2-40B4-BE49-F238E27FC236}">
                <a16:creationId xmlns:a16="http://schemas.microsoft.com/office/drawing/2014/main" id="{73621FEF-FFB4-9B48-8AA2-64D48BAF7D2B}"/>
              </a:ext>
            </a:extLst>
          </p:cNvPr>
          <p:cNvSpPr/>
          <p:nvPr/>
        </p:nvSpPr>
        <p:spPr>
          <a:xfrm>
            <a:off x="3665166" y="2215246"/>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sp>
        <p:nvSpPr>
          <p:cNvPr id="27" name="Rectangle 26">
            <a:extLst>
              <a:ext uri="{FF2B5EF4-FFF2-40B4-BE49-F238E27FC236}">
                <a16:creationId xmlns:a16="http://schemas.microsoft.com/office/drawing/2014/main" id="{BFE6473B-4FDC-0F42-A752-FE2EC0C6393F}"/>
              </a:ext>
            </a:extLst>
          </p:cNvPr>
          <p:cNvSpPr/>
          <p:nvPr/>
        </p:nvSpPr>
        <p:spPr>
          <a:xfrm>
            <a:off x="5085610" y="3738628"/>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28" name="Rectangle 27">
            <a:extLst>
              <a:ext uri="{FF2B5EF4-FFF2-40B4-BE49-F238E27FC236}">
                <a16:creationId xmlns:a16="http://schemas.microsoft.com/office/drawing/2014/main" id="{1758FF6B-D287-C64D-A5FE-03066FD52F30}"/>
              </a:ext>
            </a:extLst>
          </p:cNvPr>
          <p:cNvSpPr/>
          <p:nvPr/>
        </p:nvSpPr>
        <p:spPr>
          <a:xfrm>
            <a:off x="5093561" y="3738627"/>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sp>
        <p:nvSpPr>
          <p:cNvPr id="29" name="Rectangle 28">
            <a:extLst>
              <a:ext uri="{FF2B5EF4-FFF2-40B4-BE49-F238E27FC236}">
                <a16:creationId xmlns:a16="http://schemas.microsoft.com/office/drawing/2014/main" id="{5472D602-3AE6-2F43-AF52-67505FCA6FF1}"/>
              </a:ext>
            </a:extLst>
          </p:cNvPr>
          <p:cNvSpPr/>
          <p:nvPr/>
        </p:nvSpPr>
        <p:spPr>
          <a:xfrm>
            <a:off x="3642186" y="5163998"/>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30" name="Rectangle 29">
            <a:extLst>
              <a:ext uri="{FF2B5EF4-FFF2-40B4-BE49-F238E27FC236}">
                <a16:creationId xmlns:a16="http://schemas.microsoft.com/office/drawing/2014/main" id="{25E5745F-BA2F-7A44-B057-2C8DB0D8B2F1}"/>
              </a:ext>
            </a:extLst>
          </p:cNvPr>
          <p:cNvSpPr/>
          <p:nvPr/>
        </p:nvSpPr>
        <p:spPr>
          <a:xfrm>
            <a:off x="3650137" y="5163997"/>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sp>
        <p:nvSpPr>
          <p:cNvPr id="31" name="Rectangle 30">
            <a:extLst>
              <a:ext uri="{FF2B5EF4-FFF2-40B4-BE49-F238E27FC236}">
                <a16:creationId xmlns:a16="http://schemas.microsoft.com/office/drawing/2014/main" id="{6577A539-B8E5-A149-8FD0-A8A5EA856150}"/>
              </a:ext>
            </a:extLst>
          </p:cNvPr>
          <p:cNvSpPr/>
          <p:nvPr/>
        </p:nvSpPr>
        <p:spPr>
          <a:xfrm>
            <a:off x="6573334" y="5163998"/>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32" name="Rectangle 31">
            <a:extLst>
              <a:ext uri="{FF2B5EF4-FFF2-40B4-BE49-F238E27FC236}">
                <a16:creationId xmlns:a16="http://schemas.microsoft.com/office/drawing/2014/main" id="{5B635256-15FD-194C-9DFB-DE4622FC3536}"/>
              </a:ext>
            </a:extLst>
          </p:cNvPr>
          <p:cNvSpPr/>
          <p:nvPr/>
        </p:nvSpPr>
        <p:spPr>
          <a:xfrm>
            <a:off x="6581285" y="5163997"/>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cxnSp>
        <p:nvCxnSpPr>
          <p:cNvPr id="33" name="Straight Arrow Connector 32">
            <a:extLst>
              <a:ext uri="{FF2B5EF4-FFF2-40B4-BE49-F238E27FC236}">
                <a16:creationId xmlns:a16="http://schemas.microsoft.com/office/drawing/2014/main" id="{C3C9FBEE-1461-694D-B2A2-DEC3C38D3FA2}"/>
              </a:ext>
            </a:extLst>
          </p:cNvPr>
          <p:cNvCxnSpPr>
            <a:cxnSpLocks/>
            <a:stCxn id="8" idx="2"/>
            <a:endCxn id="26" idx="0"/>
          </p:cNvCxnSpPr>
          <p:nvPr/>
        </p:nvCxnSpPr>
        <p:spPr>
          <a:xfrm flipH="1">
            <a:off x="4710431" y="1237388"/>
            <a:ext cx="1410617" cy="9778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7411551-BB15-5E44-9806-8BCA1C7C977B}"/>
              </a:ext>
            </a:extLst>
          </p:cNvPr>
          <p:cNvCxnSpPr>
            <a:cxnSpLocks/>
            <a:stCxn id="23" idx="2"/>
            <a:endCxn id="28" idx="0"/>
          </p:cNvCxnSpPr>
          <p:nvPr/>
        </p:nvCxnSpPr>
        <p:spPr>
          <a:xfrm>
            <a:off x="4702480" y="3193009"/>
            <a:ext cx="1436346" cy="54561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541E60E-B2B3-E042-929C-7F77E3A5577D}"/>
              </a:ext>
            </a:extLst>
          </p:cNvPr>
          <p:cNvCxnSpPr>
            <a:cxnSpLocks/>
            <a:endCxn id="28" idx="0"/>
          </p:cNvCxnSpPr>
          <p:nvPr/>
        </p:nvCxnSpPr>
        <p:spPr>
          <a:xfrm flipH="1">
            <a:off x="6138826" y="3197456"/>
            <a:ext cx="1606694" cy="5411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AA056CD-B4AF-9C49-8A72-266CF62D0F50}"/>
              </a:ext>
            </a:extLst>
          </p:cNvPr>
          <p:cNvCxnSpPr>
            <a:cxnSpLocks/>
            <a:stCxn id="27" idx="2"/>
            <a:endCxn id="30" idx="0"/>
          </p:cNvCxnSpPr>
          <p:nvPr/>
        </p:nvCxnSpPr>
        <p:spPr>
          <a:xfrm flipH="1">
            <a:off x="4695402" y="4716390"/>
            <a:ext cx="1435473" cy="4476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0D9068-06DE-1D48-BBC0-31CBB1F141DD}"/>
              </a:ext>
            </a:extLst>
          </p:cNvPr>
          <p:cNvCxnSpPr>
            <a:cxnSpLocks/>
            <a:endCxn id="32" idx="0"/>
          </p:cNvCxnSpPr>
          <p:nvPr/>
        </p:nvCxnSpPr>
        <p:spPr>
          <a:xfrm>
            <a:off x="6152525" y="4716294"/>
            <a:ext cx="1474025" cy="44770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353B264F-C4D8-A24B-8176-172F9CE0F91D}"/>
              </a:ext>
            </a:extLst>
          </p:cNvPr>
          <p:cNvCxnSpPr>
            <a:cxnSpLocks/>
            <a:stCxn id="32" idx="0"/>
          </p:cNvCxnSpPr>
          <p:nvPr/>
        </p:nvCxnSpPr>
        <p:spPr>
          <a:xfrm flipH="1" flipV="1">
            <a:off x="6649288" y="4392988"/>
            <a:ext cx="977262" cy="771009"/>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0" name="Graphic 49" descr="No sign">
            <a:extLst>
              <a:ext uri="{FF2B5EF4-FFF2-40B4-BE49-F238E27FC236}">
                <a16:creationId xmlns:a16="http://schemas.microsoft.com/office/drawing/2014/main" id="{7B21B2CA-EAEE-F84D-B949-4183C650FF2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252622" y="4174753"/>
            <a:ext cx="424700" cy="424700"/>
          </a:xfrm>
          <a:prstGeom prst="rect">
            <a:avLst/>
          </a:prstGeom>
        </p:spPr>
      </p:pic>
    </p:spTree>
    <p:extLst>
      <p:ext uri="{BB962C8B-B14F-4D97-AF65-F5344CB8AC3E}">
        <p14:creationId xmlns:p14="http://schemas.microsoft.com/office/powerpoint/2010/main" val="2531003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6FE5C51-48C3-4948-A740-70F0C72D9E03}"/>
              </a:ext>
            </a:extLst>
          </p:cNvPr>
          <p:cNvSpPr>
            <a:spLocks noGrp="1"/>
          </p:cNvSpPr>
          <p:nvPr>
            <p:ph type="sldNum" sz="quarter" idx="12"/>
          </p:nvPr>
        </p:nvSpPr>
        <p:spPr/>
        <p:txBody>
          <a:bodyPr/>
          <a:lstStyle/>
          <a:p>
            <a:fld id="{AA792DF1-A555-43FA-AD2F-E7EC51E120F1}" type="slidenum">
              <a:rPr lang="en-GB" smtClean="0"/>
              <a:t>9</a:t>
            </a:fld>
            <a:endParaRPr lang="en-GB"/>
          </a:p>
        </p:txBody>
      </p:sp>
      <p:sp>
        <p:nvSpPr>
          <p:cNvPr id="5" name="Rectangle 4">
            <a:extLst>
              <a:ext uri="{FF2B5EF4-FFF2-40B4-BE49-F238E27FC236}">
                <a16:creationId xmlns:a16="http://schemas.microsoft.com/office/drawing/2014/main" id="{5D15DA82-0E03-8C40-A4F9-E87BB7AB9FC0}"/>
              </a:ext>
            </a:extLst>
          </p:cNvPr>
          <p:cNvSpPr/>
          <p:nvPr/>
        </p:nvSpPr>
        <p:spPr>
          <a:xfrm>
            <a:off x="6481906" y="2215248"/>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6" name="Rectangle 5">
            <a:extLst>
              <a:ext uri="{FF2B5EF4-FFF2-40B4-BE49-F238E27FC236}">
                <a16:creationId xmlns:a16="http://schemas.microsoft.com/office/drawing/2014/main" id="{028BF350-2EEE-8447-BC84-F0C3812C8BDE}"/>
              </a:ext>
            </a:extLst>
          </p:cNvPr>
          <p:cNvSpPr/>
          <p:nvPr/>
        </p:nvSpPr>
        <p:spPr>
          <a:xfrm>
            <a:off x="6489857" y="2215247"/>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pic>
        <p:nvPicPr>
          <p:cNvPr id="8" name="Graphic 7" descr="User">
            <a:extLst>
              <a:ext uri="{FF2B5EF4-FFF2-40B4-BE49-F238E27FC236}">
                <a16:creationId xmlns:a16="http://schemas.microsoft.com/office/drawing/2014/main" id="{4659AAC1-DF2C-9547-9672-C21EAE1494D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63848" y="322988"/>
            <a:ext cx="914400" cy="914400"/>
          </a:xfrm>
          <a:prstGeom prst="rect">
            <a:avLst/>
          </a:prstGeom>
        </p:spPr>
      </p:pic>
      <p:cxnSp>
        <p:nvCxnSpPr>
          <p:cNvPr id="10" name="Straight Arrow Connector 9">
            <a:extLst>
              <a:ext uri="{FF2B5EF4-FFF2-40B4-BE49-F238E27FC236}">
                <a16:creationId xmlns:a16="http://schemas.microsoft.com/office/drawing/2014/main" id="{4EB3E678-DF70-FF4F-9DF8-A1A4CA929253}"/>
              </a:ext>
            </a:extLst>
          </p:cNvPr>
          <p:cNvCxnSpPr>
            <a:cxnSpLocks/>
            <a:stCxn id="8" idx="2"/>
            <a:endCxn id="6" idx="0"/>
          </p:cNvCxnSpPr>
          <p:nvPr/>
        </p:nvCxnSpPr>
        <p:spPr>
          <a:xfrm>
            <a:off x="6121048" y="1237388"/>
            <a:ext cx="1414074" cy="977859"/>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Left Brace 16">
            <a:extLst>
              <a:ext uri="{FF2B5EF4-FFF2-40B4-BE49-F238E27FC236}">
                <a16:creationId xmlns:a16="http://schemas.microsoft.com/office/drawing/2014/main" id="{0567AA8F-9FFE-E94D-AEB0-8BCD0A9A6BAD}"/>
              </a:ext>
            </a:extLst>
          </p:cNvPr>
          <p:cNvSpPr/>
          <p:nvPr/>
        </p:nvSpPr>
        <p:spPr>
          <a:xfrm>
            <a:off x="2025932" y="1318818"/>
            <a:ext cx="580445" cy="48229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0AC69D86-8DAA-6F4F-B7B4-D954B8BD21E6}"/>
              </a:ext>
            </a:extLst>
          </p:cNvPr>
          <p:cNvSpPr txBox="1"/>
          <p:nvPr/>
        </p:nvSpPr>
        <p:spPr>
          <a:xfrm>
            <a:off x="129998" y="2606904"/>
            <a:ext cx="1839460" cy="1600438"/>
          </a:xfrm>
          <a:prstGeom prst="rect">
            <a:avLst/>
          </a:prstGeom>
          <a:noFill/>
          <a:ln w="15875">
            <a:solidFill>
              <a:schemeClr val="tx1"/>
            </a:solidFill>
          </a:ln>
        </p:spPr>
        <p:txBody>
          <a:bodyPr wrap="square" rtlCol="0">
            <a:spAutoFit/>
          </a:bodyPr>
          <a:lstStyle/>
          <a:p>
            <a:r>
              <a:rPr lang="en-US" sz="1400" dirty="0"/>
              <a:t>Because we depend upon an abstraction, we </a:t>
            </a:r>
            <a:r>
              <a:rPr lang="en-US" sz="1400" i="1" dirty="0"/>
              <a:t>minimize the dependencies between code in modules</a:t>
            </a:r>
            <a:r>
              <a:rPr lang="en-US" sz="1400" dirty="0"/>
              <a:t>.</a:t>
            </a:r>
          </a:p>
          <a:p>
            <a:endParaRPr lang="en-US" sz="1400" dirty="0"/>
          </a:p>
          <a:p>
            <a:r>
              <a:rPr lang="en-US" sz="1400" dirty="0"/>
              <a:t>We have </a:t>
            </a:r>
            <a:r>
              <a:rPr lang="en-US" sz="1400" b="1" dirty="0"/>
              <a:t>low coupling</a:t>
            </a:r>
          </a:p>
        </p:txBody>
      </p:sp>
      <p:sp>
        <p:nvSpPr>
          <p:cNvPr id="25" name="TextBox 24">
            <a:extLst>
              <a:ext uri="{FF2B5EF4-FFF2-40B4-BE49-F238E27FC236}">
                <a16:creationId xmlns:a16="http://schemas.microsoft.com/office/drawing/2014/main" id="{A243A20A-1DF2-F44D-BF3D-FB7166FD6AF6}"/>
              </a:ext>
            </a:extLst>
          </p:cNvPr>
          <p:cNvSpPr txBox="1"/>
          <p:nvPr/>
        </p:nvSpPr>
        <p:spPr>
          <a:xfrm>
            <a:off x="283625" y="239186"/>
            <a:ext cx="2774226" cy="954107"/>
          </a:xfrm>
          <a:prstGeom prst="rect">
            <a:avLst/>
          </a:prstGeom>
          <a:noFill/>
          <a:ln>
            <a:solidFill>
              <a:schemeClr val="tx1"/>
            </a:solidFill>
          </a:ln>
        </p:spPr>
        <p:txBody>
          <a:bodyPr wrap="square" rtlCol="0">
            <a:spAutoFit/>
          </a:bodyPr>
          <a:lstStyle/>
          <a:p>
            <a:r>
              <a:rPr lang="en-US" sz="2800" dirty="0"/>
              <a:t>Cohesion and Coupling</a:t>
            </a:r>
          </a:p>
        </p:txBody>
      </p:sp>
      <p:sp>
        <p:nvSpPr>
          <p:cNvPr id="23" name="Rectangle 22">
            <a:extLst>
              <a:ext uri="{FF2B5EF4-FFF2-40B4-BE49-F238E27FC236}">
                <a16:creationId xmlns:a16="http://schemas.microsoft.com/office/drawing/2014/main" id="{B397F6E9-248F-EC49-A493-4E9772E8D29A}"/>
              </a:ext>
            </a:extLst>
          </p:cNvPr>
          <p:cNvSpPr/>
          <p:nvPr/>
        </p:nvSpPr>
        <p:spPr>
          <a:xfrm>
            <a:off x="3657215" y="2215247"/>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26" name="Rectangle 25">
            <a:extLst>
              <a:ext uri="{FF2B5EF4-FFF2-40B4-BE49-F238E27FC236}">
                <a16:creationId xmlns:a16="http://schemas.microsoft.com/office/drawing/2014/main" id="{73621FEF-FFB4-9B48-8AA2-64D48BAF7D2B}"/>
              </a:ext>
            </a:extLst>
          </p:cNvPr>
          <p:cNvSpPr/>
          <p:nvPr/>
        </p:nvSpPr>
        <p:spPr>
          <a:xfrm>
            <a:off x="3665166" y="2215246"/>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sp>
        <p:nvSpPr>
          <p:cNvPr id="27" name="Rectangle 26">
            <a:extLst>
              <a:ext uri="{FF2B5EF4-FFF2-40B4-BE49-F238E27FC236}">
                <a16:creationId xmlns:a16="http://schemas.microsoft.com/office/drawing/2014/main" id="{BFE6473B-4FDC-0F42-A752-FE2EC0C6393F}"/>
              </a:ext>
            </a:extLst>
          </p:cNvPr>
          <p:cNvSpPr/>
          <p:nvPr/>
        </p:nvSpPr>
        <p:spPr>
          <a:xfrm>
            <a:off x="5085610" y="3738628"/>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28" name="Rectangle 27">
            <a:extLst>
              <a:ext uri="{FF2B5EF4-FFF2-40B4-BE49-F238E27FC236}">
                <a16:creationId xmlns:a16="http://schemas.microsoft.com/office/drawing/2014/main" id="{1758FF6B-D287-C64D-A5FE-03066FD52F30}"/>
              </a:ext>
            </a:extLst>
          </p:cNvPr>
          <p:cNvSpPr/>
          <p:nvPr/>
        </p:nvSpPr>
        <p:spPr>
          <a:xfrm>
            <a:off x="5093561" y="3738627"/>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sp>
        <p:nvSpPr>
          <p:cNvPr id="29" name="Rectangle 28">
            <a:extLst>
              <a:ext uri="{FF2B5EF4-FFF2-40B4-BE49-F238E27FC236}">
                <a16:creationId xmlns:a16="http://schemas.microsoft.com/office/drawing/2014/main" id="{5472D602-3AE6-2F43-AF52-67505FCA6FF1}"/>
              </a:ext>
            </a:extLst>
          </p:cNvPr>
          <p:cNvSpPr/>
          <p:nvPr/>
        </p:nvSpPr>
        <p:spPr>
          <a:xfrm>
            <a:off x="3642186" y="5163998"/>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30" name="Rectangle 29">
            <a:extLst>
              <a:ext uri="{FF2B5EF4-FFF2-40B4-BE49-F238E27FC236}">
                <a16:creationId xmlns:a16="http://schemas.microsoft.com/office/drawing/2014/main" id="{25E5745F-BA2F-7A44-B057-2C8DB0D8B2F1}"/>
              </a:ext>
            </a:extLst>
          </p:cNvPr>
          <p:cNvSpPr/>
          <p:nvPr/>
        </p:nvSpPr>
        <p:spPr>
          <a:xfrm>
            <a:off x="3650137" y="5163997"/>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sp>
        <p:nvSpPr>
          <p:cNvPr id="31" name="Rectangle 30">
            <a:extLst>
              <a:ext uri="{FF2B5EF4-FFF2-40B4-BE49-F238E27FC236}">
                <a16:creationId xmlns:a16="http://schemas.microsoft.com/office/drawing/2014/main" id="{6577A539-B8E5-A149-8FD0-A8A5EA856150}"/>
              </a:ext>
            </a:extLst>
          </p:cNvPr>
          <p:cNvSpPr/>
          <p:nvPr/>
        </p:nvSpPr>
        <p:spPr>
          <a:xfrm>
            <a:off x="6573334" y="5163998"/>
            <a:ext cx="2090530" cy="9777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Implementation Details</a:t>
            </a:r>
          </a:p>
        </p:txBody>
      </p:sp>
      <p:sp>
        <p:nvSpPr>
          <p:cNvPr id="32" name="Rectangle 31">
            <a:extLst>
              <a:ext uri="{FF2B5EF4-FFF2-40B4-BE49-F238E27FC236}">
                <a16:creationId xmlns:a16="http://schemas.microsoft.com/office/drawing/2014/main" id="{5B635256-15FD-194C-9DFB-DE4622FC3536}"/>
              </a:ext>
            </a:extLst>
          </p:cNvPr>
          <p:cNvSpPr/>
          <p:nvPr/>
        </p:nvSpPr>
        <p:spPr>
          <a:xfrm>
            <a:off x="6581285" y="5163997"/>
            <a:ext cx="2090530" cy="21449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Coarse Grained Facade</a:t>
            </a:r>
          </a:p>
        </p:txBody>
      </p:sp>
      <p:cxnSp>
        <p:nvCxnSpPr>
          <p:cNvPr id="33" name="Straight Arrow Connector 32">
            <a:extLst>
              <a:ext uri="{FF2B5EF4-FFF2-40B4-BE49-F238E27FC236}">
                <a16:creationId xmlns:a16="http://schemas.microsoft.com/office/drawing/2014/main" id="{C3C9FBEE-1461-694D-B2A2-DEC3C38D3FA2}"/>
              </a:ext>
            </a:extLst>
          </p:cNvPr>
          <p:cNvCxnSpPr>
            <a:cxnSpLocks/>
            <a:stCxn id="8" idx="2"/>
            <a:endCxn id="26" idx="0"/>
          </p:cNvCxnSpPr>
          <p:nvPr/>
        </p:nvCxnSpPr>
        <p:spPr>
          <a:xfrm flipH="1">
            <a:off x="4710431" y="1237388"/>
            <a:ext cx="1410617" cy="97785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7411551-BB15-5E44-9806-8BCA1C7C977B}"/>
              </a:ext>
            </a:extLst>
          </p:cNvPr>
          <p:cNvCxnSpPr>
            <a:cxnSpLocks/>
            <a:stCxn id="23" idx="2"/>
            <a:endCxn id="28" idx="0"/>
          </p:cNvCxnSpPr>
          <p:nvPr/>
        </p:nvCxnSpPr>
        <p:spPr>
          <a:xfrm>
            <a:off x="4702480" y="3193009"/>
            <a:ext cx="1436346" cy="545618"/>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541E60E-B2B3-E042-929C-7F77E3A5577D}"/>
              </a:ext>
            </a:extLst>
          </p:cNvPr>
          <p:cNvCxnSpPr>
            <a:cxnSpLocks/>
            <a:endCxn id="28" idx="0"/>
          </p:cNvCxnSpPr>
          <p:nvPr/>
        </p:nvCxnSpPr>
        <p:spPr>
          <a:xfrm flipH="1">
            <a:off x="6138826" y="3197456"/>
            <a:ext cx="1606694" cy="541171"/>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AA056CD-B4AF-9C49-8A72-266CF62D0F50}"/>
              </a:ext>
            </a:extLst>
          </p:cNvPr>
          <p:cNvCxnSpPr>
            <a:cxnSpLocks/>
            <a:stCxn id="27" idx="2"/>
            <a:endCxn id="30" idx="0"/>
          </p:cNvCxnSpPr>
          <p:nvPr/>
        </p:nvCxnSpPr>
        <p:spPr>
          <a:xfrm flipH="1">
            <a:off x="4695402" y="4716390"/>
            <a:ext cx="1435473" cy="447607"/>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00D9068-06DE-1D48-BBC0-31CBB1F141DD}"/>
              </a:ext>
            </a:extLst>
          </p:cNvPr>
          <p:cNvCxnSpPr>
            <a:cxnSpLocks/>
            <a:endCxn id="32" idx="0"/>
          </p:cNvCxnSpPr>
          <p:nvPr/>
        </p:nvCxnSpPr>
        <p:spPr>
          <a:xfrm>
            <a:off x="6152525" y="4716294"/>
            <a:ext cx="1474025" cy="447703"/>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Left Brace 50">
            <a:extLst>
              <a:ext uri="{FF2B5EF4-FFF2-40B4-BE49-F238E27FC236}">
                <a16:creationId xmlns:a16="http://schemas.microsoft.com/office/drawing/2014/main" id="{0B01EA25-E4A3-4945-B721-B3B047465E20}"/>
              </a:ext>
            </a:extLst>
          </p:cNvPr>
          <p:cNvSpPr/>
          <p:nvPr/>
        </p:nvSpPr>
        <p:spPr>
          <a:xfrm rot="10800000">
            <a:off x="9098915" y="2215244"/>
            <a:ext cx="617203" cy="39265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a:extLst>
              <a:ext uri="{FF2B5EF4-FFF2-40B4-BE49-F238E27FC236}">
                <a16:creationId xmlns:a16="http://schemas.microsoft.com/office/drawing/2014/main" id="{FF7C845B-6050-9945-B301-37CAC38A33F5}"/>
              </a:ext>
            </a:extLst>
          </p:cNvPr>
          <p:cNvSpPr txBox="1"/>
          <p:nvPr/>
        </p:nvSpPr>
        <p:spPr>
          <a:xfrm>
            <a:off x="9925831" y="3132672"/>
            <a:ext cx="1839460" cy="2031325"/>
          </a:xfrm>
          <a:prstGeom prst="rect">
            <a:avLst/>
          </a:prstGeom>
          <a:noFill/>
          <a:ln w="15875">
            <a:solidFill>
              <a:schemeClr val="tx1"/>
            </a:solidFill>
          </a:ln>
        </p:spPr>
        <p:txBody>
          <a:bodyPr wrap="square" rtlCol="0">
            <a:spAutoFit/>
          </a:bodyPr>
          <a:lstStyle/>
          <a:p>
            <a:r>
              <a:rPr lang="en-US" sz="1400" dirty="0"/>
              <a:t>A module is </a:t>
            </a:r>
            <a:r>
              <a:rPr lang="en-US" sz="1400" b="1" dirty="0"/>
              <a:t>not</a:t>
            </a:r>
            <a:r>
              <a:rPr lang="en-US" sz="1400" dirty="0"/>
              <a:t> a </a:t>
            </a:r>
            <a:r>
              <a:rPr lang="en-US" sz="1400" i="1" dirty="0"/>
              <a:t>step in the flow</a:t>
            </a:r>
            <a:r>
              <a:rPr lang="en-US" sz="1400" dirty="0"/>
              <a:t> of the system, instead it </a:t>
            </a:r>
            <a:r>
              <a:rPr lang="en-US" sz="1400" i="1" dirty="0"/>
              <a:t>hides design details</a:t>
            </a:r>
            <a:r>
              <a:rPr lang="en-US" sz="1400" dirty="0"/>
              <a:t>.</a:t>
            </a:r>
          </a:p>
          <a:p>
            <a:endParaRPr lang="en-US" sz="1400" dirty="0"/>
          </a:p>
          <a:p>
            <a:r>
              <a:rPr lang="en-US" sz="1400" dirty="0"/>
              <a:t>Because we hide details about a single responsibility we have </a:t>
            </a:r>
            <a:r>
              <a:rPr lang="en-US" sz="1400" b="1" dirty="0"/>
              <a:t>high cohesion</a:t>
            </a:r>
          </a:p>
        </p:txBody>
      </p:sp>
    </p:spTree>
    <p:extLst>
      <p:ext uri="{BB962C8B-B14F-4D97-AF65-F5344CB8AC3E}">
        <p14:creationId xmlns:p14="http://schemas.microsoft.com/office/powerpoint/2010/main" val="3638186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10773</TotalTime>
  <Words>5087</Words>
  <Application>Microsoft Macintosh PowerPoint</Application>
  <PresentationFormat>Widescreen</PresentationFormat>
  <Paragraphs>564</Paragraphs>
  <Slides>53</Slides>
  <Notes>34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53</vt:i4>
      </vt:variant>
    </vt:vector>
  </HeadingPairs>
  <TitlesOfParts>
    <vt:vector size="57" baseType="lpstr">
      <vt:lpstr>Arial</vt:lpstr>
      <vt:lpstr>Calibri</vt:lpstr>
      <vt:lpstr>Calibri Light</vt:lpstr>
      <vt:lpstr>Office Theme</vt:lpstr>
      <vt:lpstr>Clean Architecture</vt:lpstr>
      <vt:lpstr>Who are you?</vt:lpstr>
      <vt:lpstr>PowerPoint Presentation</vt:lpstr>
      <vt:lpstr>Agenda</vt:lpstr>
      <vt:lpstr>PowerPoint Presentation</vt:lpstr>
      <vt:lpstr>On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 Layering</vt:lpstr>
      <vt:lpstr>PowerPoint Presentation</vt:lpstr>
      <vt:lpstr>PowerPoint Presentation</vt:lpstr>
      <vt:lpstr>PowerPoint Presentation</vt:lpstr>
      <vt:lpstr>On Domains</vt:lpstr>
      <vt:lpstr>PowerPoint Presentation</vt:lpstr>
      <vt:lpstr>PowerPoint Presentation</vt:lpstr>
      <vt:lpstr>PowerPoint Presentation</vt:lpstr>
      <vt:lpstr>PowerPoint Presentation</vt:lpstr>
      <vt:lpstr>PowerPoint Presentation</vt:lpstr>
      <vt:lpstr>Ports and Adapters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 Clean Architecture</vt:lpstr>
      <vt:lpstr>PowerPoint Presentation</vt:lpstr>
      <vt:lpstr>PowerPoint Presentation</vt:lpstr>
      <vt:lpstr>PowerPoint Presentation</vt:lpstr>
      <vt:lpstr>PowerPoint Presentation</vt:lpstr>
      <vt:lpstr>PowerPoint Presentation</vt:lpstr>
      <vt:lpstr>On Implementing</vt:lpstr>
      <vt:lpstr>Command Design Pattern </vt:lpstr>
      <vt:lpstr>PowerPoint Presentation</vt:lpstr>
      <vt:lpstr>Command Dispatcher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Nginx for .NET Developers</dc:title>
  <dc:creator>Ian Cooper</dc:creator>
  <cp:lastModifiedBy>Ian Cooper</cp:lastModifiedBy>
  <cp:revision>249</cp:revision>
  <dcterms:created xsi:type="dcterms:W3CDTF">2018-01-02T15:25:33Z</dcterms:created>
  <dcterms:modified xsi:type="dcterms:W3CDTF">2020-11-27T19:51:16Z</dcterms:modified>
</cp:coreProperties>
</file>