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2.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3.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rts/chart4.xml" ContentType="application/vnd.openxmlformats-officedocument.drawingml.chart+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2"/>
  </p:notesMasterIdLst>
  <p:sldIdLst>
    <p:sldId id="256" r:id="rId2"/>
    <p:sldId id="288" r:id="rId3"/>
    <p:sldId id="287" r:id="rId4"/>
    <p:sldId id="297" r:id="rId5"/>
    <p:sldId id="528" r:id="rId6"/>
    <p:sldId id="556" r:id="rId7"/>
    <p:sldId id="529" r:id="rId8"/>
    <p:sldId id="530" r:id="rId9"/>
    <p:sldId id="531" r:id="rId10"/>
    <p:sldId id="532" r:id="rId11"/>
    <p:sldId id="270" r:id="rId12"/>
    <p:sldId id="583" r:id="rId13"/>
    <p:sldId id="591" r:id="rId14"/>
    <p:sldId id="584" r:id="rId15"/>
    <p:sldId id="547" r:id="rId16"/>
    <p:sldId id="548" r:id="rId17"/>
    <p:sldId id="592" r:id="rId18"/>
    <p:sldId id="594" r:id="rId19"/>
    <p:sldId id="557" r:id="rId20"/>
    <p:sldId id="552" r:id="rId21"/>
    <p:sldId id="555" r:id="rId22"/>
    <p:sldId id="553" r:id="rId23"/>
    <p:sldId id="554" r:id="rId24"/>
    <p:sldId id="514" r:id="rId25"/>
    <p:sldId id="516" r:id="rId26"/>
    <p:sldId id="590" r:id="rId27"/>
    <p:sldId id="515" r:id="rId28"/>
    <p:sldId id="508" r:id="rId29"/>
    <p:sldId id="486" r:id="rId30"/>
    <p:sldId id="520" r:id="rId31"/>
    <p:sldId id="484" r:id="rId32"/>
    <p:sldId id="499" r:id="rId33"/>
    <p:sldId id="505" r:id="rId34"/>
    <p:sldId id="509" r:id="rId35"/>
    <p:sldId id="517" r:id="rId36"/>
    <p:sldId id="525" r:id="rId37"/>
    <p:sldId id="526" r:id="rId38"/>
    <p:sldId id="302" r:id="rId39"/>
    <p:sldId id="305" r:id="rId40"/>
    <p:sldId id="433" r:id="rId41"/>
    <p:sldId id="527" r:id="rId42"/>
    <p:sldId id="522" r:id="rId43"/>
    <p:sldId id="523" r:id="rId44"/>
    <p:sldId id="524" r:id="rId45"/>
    <p:sldId id="366" r:id="rId46"/>
    <p:sldId id="367" r:id="rId47"/>
    <p:sldId id="400" r:id="rId48"/>
    <p:sldId id="402" r:id="rId49"/>
    <p:sldId id="455" r:id="rId50"/>
    <p:sldId id="456" r:id="rId51"/>
    <p:sldId id="595" r:id="rId52"/>
    <p:sldId id="596" r:id="rId53"/>
    <p:sldId id="498" r:id="rId54"/>
    <p:sldId id="431" r:id="rId55"/>
    <p:sldId id="558" r:id="rId56"/>
    <p:sldId id="491" r:id="rId57"/>
    <p:sldId id="492" r:id="rId58"/>
    <p:sldId id="493" r:id="rId59"/>
    <p:sldId id="494" r:id="rId60"/>
    <p:sldId id="303" r:id="rId61"/>
    <p:sldId id="359" r:id="rId62"/>
    <p:sldId id="578" r:id="rId63"/>
    <p:sldId id="579" r:id="rId64"/>
    <p:sldId id="362" r:id="rId65"/>
    <p:sldId id="582" r:id="rId66"/>
    <p:sldId id="361" r:id="rId67"/>
    <p:sldId id="580" r:id="rId68"/>
    <p:sldId id="363" r:id="rId69"/>
    <p:sldId id="581" r:id="rId70"/>
    <p:sldId id="370" r:id="rId71"/>
    <p:sldId id="304" r:id="rId72"/>
    <p:sldId id="373" r:id="rId73"/>
    <p:sldId id="375" r:id="rId74"/>
    <p:sldId id="379" r:id="rId75"/>
    <p:sldId id="380" r:id="rId76"/>
    <p:sldId id="381" r:id="rId77"/>
    <p:sldId id="382" r:id="rId78"/>
    <p:sldId id="383" r:id="rId79"/>
    <p:sldId id="384" r:id="rId80"/>
    <p:sldId id="385" r:id="rId81"/>
    <p:sldId id="386" r:id="rId82"/>
    <p:sldId id="388" r:id="rId83"/>
    <p:sldId id="387" r:id="rId84"/>
    <p:sldId id="389" r:id="rId85"/>
    <p:sldId id="390" r:id="rId86"/>
    <p:sldId id="391" r:id="rId87"/>
    <p:sldId id="392" r:id="rId88"/>
    <p:sldId id="393" r:id="rId89"/>
    <p:sldId id="394" r:id="rId90"/>
    <p:sldId id="395" r:id="rId91"/>
    <p:sldId id="396" r:id="rId92"/>
    <p:sldId id="438" r:id="rId93"/>
    <p:sldId id="497" r:id="rId94"/>
    <p:sldId id="439" r:id="rId95"/>
    <p:sldId id="496" r:id="rId96"/>
    <p:sldId id="440" r:id="rId97"/>
    <p:sldId id="454" r:id="rId98"/>
    <p:sldId id="569" r:id="rId99"/>
    <p:sldId id="570" r:id="rId100"/>
    <p:sldId id="571" r:id="rId101"/>
    <p:sldId id="572" r:id="rId102"/>
    <p:sldId id="573" r:id="rId103"/>
    <p:sldId id="574" r:id="rId104"/>
    <p:sldId id="585" r:id="rId105"/>
    <p:sldId id="586" r:id="rId106"/>
    <p:sldId id="263" r:id="rId107"/>
    <p:sldId id="282" r:id="rId108"/>
    <p:sldId id="283" r:id="rId109"/>
    <p:sldId id="284" r:id="rId110"/>
    <p:sldId id="285" r:id="rId111"/>
    <p:sldId id="286" r:id="rId112"/>
    <p:sldId id="502" r:id="rId113"/>
    <p:sldId id="593" r:id="rId114"/>
    <p:sldId id="541" r:id="rId115"/>
    <p:sldId id="512" r:id="rId116"/>
    <p:sldId id="543" r:id="rId117"/>
    <p:sldId id="559" r:id="rId118"/>
    <p:sldId id="560" r:id="rId119"/>
    <p:sldId id="487" r:id="rId120"/>
    <p:sldId id="561" r:id="rId121"/>
    <p:sldId id="562" r:id="rId122"/>
    <p:sldId id="563" r:id="rId123"/>
    <p:sldId id="564" r:id="rId124"/>
    <p:sldId id="565" r:id="rId125"/>
    <p:sldId id="566" r:id="rId126"/>
    <p:sldId id="567" r:id="rId127"/>
    <p:sldId id="568" r:id="rId128"/>
    <p:sldId id="430" r:id="rId129"/>
    <p:sldId id="290" r:id="rId130"/>
    <p:sldId id="281"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1"/>
    <p:restoredTop sz="80532" autoAdjust="0"/>
  </p:normalViewPr>
  <p:slideViewPr>
    <p:cSldViewPr snapToGrid="0" snapToObjects="1">
      <p:cViewPr varScale="1">
        <p:scale>
          <a:sx n="115" d="100"/>
          <a:sy n="115" d="100"/>
        </p:scale>
        <p:origin x="1312"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8/17/21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79.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80.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134480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move the flow of a whole consumer </a:t>
            </a:r>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304676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074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248072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a routing slip, we do not return to the broker, but we pass between point-ot-point queues, using a route contained in the message. Misunderstood, and explicitly and alternative to a broker based architecture like RMQ</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249938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22</a:t>
            </a:fld>
            <a:endParaRPr lang="en-US"/>
          </a:p>
        </p:txBody>
      </p:sp>
    </p:spTree>
    <p:extLst>
      <p:ext uri="{BB962C8B-B14F-4D97-AF65-F5344CB8AC3E}">
        <p14:creationId xmlns:p14="http://schemas.microsoft.com/office/powerpoint/2010/main" val="358048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174725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2499675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396695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26</a:t>
            </a:fld>
            <a:endParaRPr lang="en-US"/>
          </a:p>
        </p:txBody>
      </p:sp>
    </p:spTree>
    <p:extLst>
      <p:ext uri="{BB962C8B-B14F-4D97-AF65-F5344CB8AC3E}">
        <p14:creationId xmlns:p14="http://schemas.microsoft.com/office/powerpoint/2010/main" val="72397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92805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27</a:t>
            </a:fld>
            <a:endParaRPr lang="en-US"/>
          </a:p>
        </p:txBody>
      </p:sp>
    </p:spTree>
    <p:extLst>
      <p:ext uri="{BB962C8B-B14F-4D97-AF65-F5344CB8AC3E}">
        <p14:creationId xmlns:p14="http://schemas.microsoft.com/office/powerpoint/2010/main" val="2241802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4002667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4156656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endParaRPr lang="en-US" dirty="0">
              <a:effectLst/>
            </a:endParaRP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35</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212152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46</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6438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48</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2470158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strategies discussed </a:t>
            </a:r>
            <a:r>
              <a:rPr lang="en-US" sz="1200" b="0" i="0" u="none" strike="noStrike" kern="1200" baseline="0" dirty="0" err="1">
                <a:solidFill>
                  <a:schemeClr val="tx1"/>
                </a:solidFill>
                <a:latin typeface="+mn-lt"/>
                <a:ea typeface="+mn-ea"/>
                <a:cs typeface="+mn-cs"/>
              </a:rPr>
              <a:t>iffer</a:t>
            </a:r>
            <a:r>
              <a:rPr lang="en-US" sz="1200" b="0" i="0" u="none" strike="noStrike" kern="1200" baseline="0" dirty="0">
                <a:solidFill>
                  <a:schemeClr val="tx1"/>
                </a:solidFill>
                <a:latin typeface="+mn-lt"/>
                <a:ea typeface="+mn-ea"/>
                <a:cs typeface="+mn-cs"/>
              </a:rPr>
              <a:t>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101405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 option if there’s a realistic chance that the retry will succeed (see Figure 1b). For example, if an external system is temporarily unavailable or an item is out of stock, a retry might be worthwhile. 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3996571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2398859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4275269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3597398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3380788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8866230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918347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12</a:t>
            </a:fld>
            <a:endParaRPr lang="en-US"/>
          </a:p>
        </p:txBody>
      </p:sp>
    </p:spTree>
    <p:extLst>
      <p:ext uri="{BB962C8B-B14F-4D97-AF65-F5344CB8AC3E}">
        <p14:creationId xmlns:p14="http://schemas.microsoft.com/office/powerpoint/2010/main" val="35586756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13</a:t>
            </a:fld>
            <a:endParaRPr lang="en-US"/>
          </a:p>
        </p:txBody>
      </p:sp>
    </p:spTree>
    <p:extLst>
      <p:ext uri="{BB962C8B-B14F-4D97-AF65-F5344CB8AC3E}">
        <p14:creationId xmlns:p14="http://schemas.microsoft.com/office/powerpoint/2010/main" val="11546273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have an ordered queue, that represents changes to entities in another system. We may want to apply them in order. </a:t>
            </a:r>
          </a:p>
          <a:p>
            <a:endParaRPr lang="en-US" dirty="0"/>
          </a:p>
          <a:p>
            <a:r>
              <a:rPr lang="en-US" dirty="0"/>
              <a:t>If we need to scale, because the rate of arrival exceeds the rate of removal and we will back up, we might want to have multiple consumers read from an ordered queue.</a:t>
            </a:r>
          </a:p>
          <a:p>
            <a:endParaRPr lang="en-US" dirty="0"/>
          </a:p>
          <a:p>
            <a:r>
              <a:rPr lang="en-US" dirty="0"/>
              <a:t>The problem here is that because we lock the first message, and read past, we risk that we will attempt to write from the second message, before the first. </a:t>
            </a:r>
          </a:p>
          <a:p>
            <a:endParaRPr lang="en-US" dirty="0"/>
          </a:p>
          <a:p>
            <a:r>
              <a:rPr lang="en-US" dirty="0"/>
              <a:t>What can we do in this case?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99</a:t>
            </a:fld>
            <a:endParaRPr lang="en-US"/>
          </a:p>
        </p:txBody>
      </p:sp>
    </p:spTree>
    <p:extLst>
      <p:ext uri="{BB962C8B-B14F-4D97-AF65-F5344CB8AC3E}">
        <p14:creationId xmlns:p14="http://schemas.microsoft.com/office/powerpoint/2010/main" val="1542393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choose to requeue anything that is out of order. So given that we have v0, we expect v1. If see v2, we requeue to the end, assuming we have not yet processed v1 and that it is in-flight somewhere.</a:t>
            </a:r>
          </a:p>
          <a:p>
            <a:endParaRPr lang="en-US" dirty="0"/>
          </a:p>
          <a:p>
            <a:r>
              <a:rPr lang="en-US" dirty="0"/>
              <a:t>The problem is that we have now de-ordered the queue, and when we see v3 we will need to requeue that until we get to v2. As we may then process v3 again before we get to v2, we can end up with a lot of extra work</a:t>
            </a:r>
          </a:p>
        </p:txBody>
      </p:sp>
      <p:sp>
        <p:nvSpPr>
          <p:cNvPr id="4" name="Slide Number Placeholder 3"/>
          <p:cNvSpPr>
            <a:spLocks noGrp="1"/>
          </p:cNvSpPr>
          <p:nvPr>
            <p:ph type="sldNum" sz="quarter" idx="5"/>
          </p:nvPr>
        </p:nvSpPr>
        <p:spPr/>
        <p:txBody>
          <a:bodyPr/>
          <a:lstStyle/>
          <a:p>
            <a:fld id="{F949CB24-BEAC-6A41-9A10-BFD56146B867}" type="slidenum">
              <a:rPr lang="en-US" smtClean="0"/>
              <a:pPr/>
              <a:t>100</a:t>
            </a:fld>
            <a:endParaRPr lang="en-US"/>
          </a:p>
        </p:txBody>
      </p:sp>
    </p:spTree>
    <p:extLst>
      <p:ext uri="{BB962C8B-B14F-4D97-AF65-F5344CB8AC3E}">
        <p14:creationId xmlns:p14="http://schemas.microsoft.com/office/powerpoint/2010/main" val="27759692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easier option is to publish not deltas but complete new versions of the upstream change, that can be applied to replace everything downstream. We can then apply the rule of ‘write if later’ in other words if we have v0, we can write v2 even if we do not see v1 because v2 is later and either overwrites or include v1 changes. We can then safely discard v1 changes.</a:t>
            </a:r>
          </a:p>
        </p:txBody>
      </p:sp>
      <p:sp>
        <p:nvSpPr>
          <p:cNvPr id="4" name="Slide Number Placeholder 3"/>
          <p:cNvSpPr>
            <a:spLocks noGrp="1"/>
          </p:cNvSpPr>
          <p:nvPr>
            <p:ph type="sldNum" sz="quarter" idx="5"/>
          </p:nvPr>
        </p:nvSpPr>
        <p:spPr/>
        <p:txBody>
          <a:bodyPr/>
          <a:lstStyle/>
          <a:p>
            <a:fld id="{F949CB24-BEAC-6A41-9A10-BFD56146B867}" type="slidenum">
              <a:rPr lang="en-US" smtClean="0"/>
              <a:pPr/>
              <a:t>101</a:t>
            </a:fld>
            <a:endParaRPr lang="en-US"/>
          </a:p>
        </p:txBody>
      </p:sp>
    </p:spTree>
    <p:extLst>
      <p:ext uri="{BB962C8B-B14F-4D97-AF65-F5344CB8AC3E}">
        <p14:creationId xmlns:p14="http://schemas.microsoft.com/office/powerpoint/2010/main" val="31613098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also apply the strategy of breaking up the queue into smaller parts, so that a single consumer could process faster than new messages arrive. This uses a strategy called consistent hashing to spread work consistently to queues based on a hash, such that all messages from the same upstream entity arrive on the same partition. We then just process the partition in order with one consumer</a:t>
            </a:r>
          </a:p>
        </p:txBody>
      </p:sp>
      <p:sp>
        <p:nvSpPr>
          <p:cNvPr id="4" name="Slide Number Placeholder 3"/>
          <p:cNvSpPr>
            <a:spLocks noGrp="1"/>
          </p:cNvSpPr>
          <p:nvPr>
            <p:ph type="sldNum" sz="quarter" idx="5"/>
          </p:nvPr>
        </p:nvSpPr>
        <p:spPr/>
        <p:txBody>
          <a:bodyPr/>
          <a:lstStyle/>
          <a:p>
            <a:fld id="{F949CB24-BEAC-6A41-9A10-BFD56146B867}" type="slidenum">
              <a:rPr lang="en-US" smtClean="0"/>
              <a:pPr/>
              <a:t>102</a:t>
            </a:fld>
            <a:endParaRPr lang="en-US"/>
          </a:p>
        </p:txBody>
      </p:sp>
    </p:spTree>
    <p:extLst>
      <p:ext uri="{BB962C8B-B14F-4D97-AF65-F5344CB8AC3E}">
        <p14:creationId xmlns:p14="http://schemas.microsoft.com/office/powerpoint/2010/main" val="6971472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a consumer group removes the risk in consistent hashing that if any one consumer fails, we stop processing. We declare a group of consumers within which only one will read from a queue at a given moment. In the event that one fails, another consumer takes up the slack. If the consumer comes back online we re-balance the consumer group</a:t>
            </a:r>
          </a:p>
        </p:txBody>
      </p:sp>
      <p:sp>
        <p:nvSpPr>
          <p:cNvPr id="4" name="Slide Number Placeholder 3"/>
          <p:cNvSpPr>
            <a:spLocks noGrp="1"/>
          </p:cNvSpPr>
          <p:nvPr>
            <p:ph type="sldNum" sz="quarter" idx="5"/>
          </p:nvPr>
        </p:nvSpPr>
        <p:spPr/>
        <p:txBody>
          <a:bodyPr/>
          <a:lstStyle/>
          <a:p>
            <a:fld id="{F949CB24-BEAC-6A41-9A10-BFD56146B867}" type="slidenum">
              <a:rPr lang="en-US" smtClean="0"/>
              <a:pPr/>
              <a:t>103</a:t>
            </a:fld>
            <a:endParaRPr lang="en-US"/>
          </a:p>
        </p:txBody>
      </p:sp>
    </p:spTree>
    <p:extLst>
      <p:ext uri="{BB962C8B-B14F-4D97-AF65-F5344CB8AC3E}">
        <p14:creationId xmlns:p14="http://schemas.microsoft.com/office/powerpoint/2010/main" val="27950290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105</a:t>
            </a:fld>
            <a:endParaRPr lang="en-US"/>
          </a:p>
        </p:txBody>
      </p:sp>
    </p:spTree>
    <p:extLst>
      <p:ext uri="{BB962C8B-B14F-4D97-AF65-F5344CB8AC3E}">
        <p14:creationId xmlns:p14="http://schemas.microsoft.com/office/powerpoint/2010/main" val="36615636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0408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7938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0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15</a:t>
            </a:fld>
            <a:endParaRPr lang="en-US"/>
          </a:p>
        </p:txBody>
      </p:sp>
    </p:spTree>
    <p:extLst>
      <p:ext uri="{BB962C8B-B14F-4D97-AF65-F5344CB8AC3E}">
        <p14:creationId xmlns:p14="http://schemas.microsoft.com/office/powerpoint/2010/main" val="299106091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4259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9850e7b1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9850e7b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2067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113</a:t>
            </a:fld>
            <a:endParaRPr lang="en-US"/>
          </a:p>
        </p:txBody>
      </p:sp>
    </p:spTree>
    <p:extLst>
      <p:ext uri="{BB962C8B-B14F-4D97-AF65-F5344CB8AC3E}">
        <p14:creationId xmlns:p14="http://schemas.microsoft.com/office/powerpoint/2010/main" val="17793486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we are building a good monolith. We might well have used CQRS. So instead of going through the Command Model, we are just going to query for the data we need, in the shape we need, from the database. (Let’s ignore for now, any complexity of whether we are reading the same rows as the Commands, or creating some projection based on their writes, the point remains the same either way, so let’s show it simply). </a:t>
            </a:r>
          </a:p>
          <a:p>
            <a:endParaRPr lang="en-US" dirty="0"/>
          </a:p>
          <a:p>
            <a:r>
              <a:rPr lang="en-US" dirty="0"/>
              <a:t>We can just query the database, and use a join to get the data we need. It’s all there. Querying for data to answer a query on an API is simple.</a:t>
            </a:r>
          </a:p>
          <a:p>
            <a:endParaRPr lang="en-US" dirty="0"/>
          </a:p>
          <a:p>
            <a:r>
              <a:rPr lang="en-US" dirty="0"/>
              <a:t> </a:t>
            </a:r>
          </a:p>
        </p:txBody>
      </p:sp>
      <p:sp>
        <p:nvSpPr>
          <p:cNvPr id="4" name="Slide Number Placeholder 3"/>
          <p:cNvSpPr>
            <a:spLocks noGrp="1"/>
          </p:cNvSpPr>
          <p:nvPr>
            <p:ph type="sldNum" sz="quarter" idx="5"/>
          </p:nvPr>
        </p:nvSpPr>
        <p:spPr/>
        <p:txBody>
          <a:bodyPr/>
          <a:lstStyle/>
          <a:p>
            <a:fld id="{FEF15FA6-EB56-764B-9424-765F853645DC}" type="slidenum">
              <a:rPr lang="en-US" smtClean="0"/>
              <a:t>114</a:t>
            </a:fld>
            <a:endParaRPr lang="en-US"/>
          </a:p>
        </p:txBody>
      </p:sp>
    </p:spTree>
    <p:extLst>
      <p:ext uri="{BB962C8B-B14F-4D97-AF65-F5344CB8AC3E}">
        <p14:creationId xmlns:p14="http://schemas.microsoft.com/office/powerpoint/2010/main" val="27678833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A lot of the time the microservice provides cross-cutting concerns such as authentication and TLS termination, but otherwise just acts as a proxy over the APIs</a:t>
            </a:r>
          </a:p>
          <a:p>
            <a:endParaRPr lang="en-US" dirty="0"/>
          </a:p>
          <a:p>
            <a:r>
              <a:rPr lang="en-US" dirty="0"/>
              <a:t>Sometimes we need to choreograph across multiple microservices</a:t>
            </a:r>
          </a:p>
          <a:p>
            <a:endParaRPr lang="en-US" dirty="0"/>
          </a:p>
          <a:p>
            <a:r>
              <a:rPr lang="en-US" dirty="0"/>
              <a:t>	1: We need to combine data from multiple microservices to answer a query – API Gateway or BFF (client or partner specific)</a:t>
            </a:r>
          </a:p>
          <a:p>
            <a:r>
              <a:rPr lang="en-US" dirty="0"/>
              <a:t>	2: We want to orchestrate the interaction of microservices to react to a command – Process Manager (also called a Saga or Orchestrator)</a:t>
            </a:r>
          </a:p>
          <a:p>
            <a:r>
              <a:rPr lang="en-US" dirty="0"/>
              <a:t>Microservices: A self-contained service that corresponds to a business process</a:t>
            </a:r>
          </a:p>
          <a:p>
            <a:r>
              <a:rPr lang="en-US" dirty="0"/>
              <a:t>Bus: Integration between microservices via a publish-subscribe model </a:t>
            </a:r>
          </a:p>
        </p:txBody>
      </p:sp>
      <p:sp>
        <p:nvSpPr>
          <p:cNvPr id="4" name="Slide Number Placeholder 3"/>
          <p:cNvSpPr>
            <a:spLocks noGrp="1"/>
          </p:cNvSpPr>
          <p:nvPr>
            <p:ph type="sldNum" sz="quarter" idx="5"/>
          </p:nvPr>
        </p:nvSpPr>
        <p:spPr/>
        <p:txBody>
          <a:bodyPr/>
          <a:lstStyle/>
          <a:p>
            <a:fld id="{96C0C59F-4155-9949-857D-B4E24D01EA34}" type="slidenum">
              <a:rPr lang="en-US" smtClean="0"/>
              <a:t>115</a:t>
            </a:fld>
            <a:endParaRPr lang="en-US"/>
          </a:p>
        </p:txBody>
      </p:sp>
    </p:spTree>
    <p:extLst>
      <p:ext uri="{BB962C8B-B14F-4D97-AF65-F5344CB8AC3E}">
        <p14:creationId xmlns:p14="http://schemas.microsoft.com/office/powerpoint/2010/main" val="8675631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If we just want to get the customer booking details, it doesn’t seem so bad. Surely at this point, we can just grab the data from the backend services and merge it on the front end</a:t>
            </a:r>
          </a:p>
          <a:p>
            <a:endParaRPr lang="en-US" dirty="0"/>
          </a:p>
          <a:p>
            <a:endParaRPr lang="en-US" dirty="0"/>
          </a:p>
          <a:p>
            <a:r>
              <a:rPr lang="en-US" dirty="0"/>
              <a:t>The first problem is that the client needs to run the logic to interpolate the results. The second problem is latency again, particularly for mobile apps. </a:t>
            </a:r>
          </a:p>
        </p:txBody>
      </p:sp>
      <p:sp>
        <p:nvSpPr>
          <p:cNvPr id="4" name="Slide Number Placeholder 3"/>
          <p:cNvSpPr>
            <a:spLocks noGrp="1"/>
          </p:cNvSpPr>
          <p:nvPr>
            <p:ph type="sldNum" sz="quarter" idx="5"/>
          </p:nvPr>
        </p:nvSpPr>
        <p:spPr/>
        <p:txBody>
          <a:bodyPr/>
          <a:lstStyle/>
          <a:p>
            <a:fld id="{96C0C59F-4155-9949-857D-B4E24D01EA34}" type="slidenum">
              <a:rPr lang="en-US" smtClean="0"/>
              <a:t>116</a:t>
            </a:fld>
            <a:endParaRPr lang="en-US"/>
          </a:p>
        </p:txBody>
      </p:sp>
    </p:spTree>
    <p:extLst>
      <p:ext uri="{BB962C8B-B14F-4D97-AF65-F5344CB8AC3E}">
        <p14:creationId xmlns:p14="http://schemas.microsoft.com/office/powerpoint/2010/main" val="11435318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retrieve the customer’s reservation details at the front desk. The front desk asks for the reservation, but we want to know some customer details if it is an account booking such as their name, credit card on file, preferences, rewards etc. But those live in the account system. How do we display them?</a:t>
            </a:r>
          </a:p>
          <a:p>
            <a:endParaRPr lang="en-US" dirty="0"/>
          </a:p>
          <a:p>
            <a:r>
              <a:rPr lang="en-US" dirty="0"/>
              <a:t>Do we need to call the accounts system as well as the housekeeping system?</a:t>
            </a:r>
          </a:p>
        </p:txBody>
      </p:sp>
      <p:sp>
        <p:nvSpPr>
          <p:cNvPr id="4" name="Slide Number Placeholder 3"/>
          <p:cNvSpPr>
            <a:spLocks noGrp="1"/>
          </p:cNvSpPr>
          <p:nvPr>
            <p:ph type="sldNum" sz="quarter" idx="5"/>
          </p:nvPr>
        </p:nvSpPr>
        <p:spPr/>
        <p:txBody>
          <a:bodyPr/>
          <a:lstStyle/>
          <a:p>
            <a:fld id="{96C0C59F-4155-9949-857D-B4E24D01EA34}" type="slidenum">
              <a:rPr lang="en-US" smtClean="0"/>
              <a:t>118</a:t>
            </a:fld>
            <a:endParaRPr lang="en-US"/>
          </a:p>
        </p:txBody>
      </p:sp>
    </p:spTree>
    <p:extLst>
      <p:ext uri="{BB962C8B-B14F-4D97-AF65-F5344CB8AC3E}">
        <p14:creationId xmlns:p14="http://schemas.microsoft.com/office/powerpoint/2010/main" val="24292449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119</a:t>
            </a:fld>
            <a:endParaRPr lang="en-US"/>
          </a:p>
        </p:txBody>
      </p:sp>
    </p:spTree>
    <p:extLst>
      <p:ext uri="{BB962C8B-B14F-4D97-AF65-F5344CB8AC3E}">
        <p14:creationId xmlns:p14="http://schemas.microsoft.com/office/powerpoint/2010/main" val="28642099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120</a:t>
            </a:fld>
            <a:endParaRPr lang="en-US"/>
          </a:p>
        </p:txBody>
      </p:sp>
    </p:spTree>
    <p:extLst>
      <p:ext uri="{BB962C8B-B14F-4D97-AF65-F5344CB8AC3E}">
        <p14:creationId xmlns:p14="http://schemas.microsoft.com/office/powerpoint/2010/main" val="11185747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combine referrer data from Direct Bookings with channel manager data about pricing, offers etc. to determine effectiveness of our channels</a:t>
            </a:r>
          </a:p>
        </p:txBody>
      </p:sp>
      <p:sp>
        <p:nvSpPr>
          <p:cNvPr id="4" name="Slide Number Placeholder 3"/>
          <p:cNvSpPr>
            <a:spLocks noGrp="1"/>
          </p:cNvSpPr>
          <p:nvPr>
            <p:ph type="sldNum" sz="quarter" idx="5"/>
          </p:nvPr>
        </p:nvSpPr>
        <p:spPr/>
        <p:txBody>
          <a:bodyPr/>
          <a:lstStyle/>
          <a:p>
            <a:fld id="{96C0C59F-4155-9949-857D-B4E24D01EA34}" type="slidenum">
              <a:rPr lang="en-US" smtClean="0"/>
              <a:t>122</a:t>
            </a:fld>
            <a:endParaRPr lang="en-US"/>
          </a:p>
        </p:txBody>
      </p:sp>
    </p:spTree>
    <p:extLst>
      <p:ext uri="{BB962C8B-B14F-4D97-AF65-F5344CB8AC3E}">
        <p14:creationId xmlns:p14="http://schemas.microsoft.com/office/powerpoint/2010/main" val="309294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7366025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composite view model, building it from multiple events</a:t>
            </a:r>
          </a:p>
          <a:p>
            <a:endParaRPr lang="en-US" dirty="0"/>
          </a:p>
          <a:p>
            <a:r>
              <a:rPr lang="en-US" dirty="0"/>
              <a:t>Hint: This is what a Data Lake does, we can do it through the lake, or in some cases build our own model</a:t>
            </a:r>
          </a:p>
        </p:txBody>
      </p:sp>
      <p:sp>
        <p:nvSpPr>
          <p:cNvPr id="4" name="Slide Number Placeholder 3"/>
          <p:cNvSpPr>
            <a:spLocks noGrp="1"/>
          </p:cNvSpPr>
          <p:nvPr>
            <p:ph type="sldNum" sz="quarter" idx="5"/>
          </p:nvPr>
        </p:nvSpPr>
        <p:spPr/>
        <p:txBody>
          <a:bodyPr/>
          <a:lstStyle/>
          <a:p>
            <a:fld id="{FEF15FA6-EB56-764B-9424-765F853645DC}" type="slidenum">
              <a:rPr lang="en-US" smtClean="0"/>
              <a:t>123</a:t>
            </a:fld>
            <a:endParaRPr lang="en-US"/>
          </a:p>
        </p:txBody>
      </p:sp>
    </p:spTree>
    <p:extLst>
      <p:ext uri="{BB962C8B-B14F-4D97-AF65-F5344CB8AC3E}">
        <p14:creationId xmlns:p14="http://schemas.microsoft.com/office/powerpoint/2010/main" val="23022006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search across all our hotels, in a geographic region, such as a city, to look for available rooms at the time of the customer’s booking. If we can’t fit them in the budget hotel is their room in our upscale hotel?</a:t>
            </a:r>
          </a:p>
        </p:txBody>
      </p:sp>
      <p:sp>
        <p:nvSpPr>
          <p:cNvPr id="4" name="Slide Number Placeholder 3"/>
          <p:cNvSpPr>
            <a:spLocks noGrp="1"/>
          </p:cNvSpPr>
          <p:nvPr>
            <p:ph type="sldNum" sz="quarter" idx="5"/>
          </p:nvPr>
        </p:nvSpPr>
        <p:spPr/>
        <p:txBody>
          <a:bodyPr/>
          <a:lstStyle/>
          <a:p>
            <a:fld id="{96C0C59F-4155-9949-857D-B4E24D01EA34}" type="slidenum">
              <a:rPr lang="en-US" smtClean="0"/>
              <a:t>125</a:t>
            </a:fld>
            <a:endParaRPr lang="en-US"/>
          </a:p>
        </p:txBody>
      </p:sp>
    </p:spTree>
    <p:extLst>
      <p:ext uri="{BB962C8B-B14F-4D97-AF65-F5344CB8AC3E}">
        <p14:creationId xmlns:p14="http://schemas.microsoft.com/office/powerpoint/2010/main" val="25128886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composer is just a proxy. It may be on the server or the client. It exposes a shape of API itself. It combines the results of the underlying API calls.</a:t>
            </a:r>
          </a:p>
          <a:p>
            <a:endParaRPr lang="en-US" dirty="0"/>
          </a:p>
          <a:p>
            <a:r>
              <a:rPr lang="en-US" dirty="0"/>
              <a:t>On the server this is technically a Gateway. It can handle Retry/Circuit Breaker and observability</a:t>
            </a:r>
          </a:p>
          <a:p>
            <a:endParaRPr lang="en-US" dirty="0"/>
          </a:p>
          <a:p>
            <a:r>
              <a:rPr lang="en-US" dirty="0" err="1"/>
              <a:t>GraphQL</a:t>
            </a:r>
            <a:r>
              <a:rPr lang="en-US" dirty="0"/>
              <a:t> may have a value here i.e. Apollo</a:t>
            </a:r>
          </a:p>
        </p:txBody>
      </p:sp>
      <p:sp>
        <p:nvSpPr>
          <p:cNvPr id="4" name="Slide Number Placeholder 3"/>
          <p:cNvSpPr>
            <a:spLocks noGrp="1"/>
          </p:cNvSpPr>
          <p:nvPr>
            <p:ph type="sldNum" sz="quarter" idx="5"/>
          </p:nvPr>
        </p:nvSpPr>
        <p:spPr/>
        <p:txBody>
          <a:bodyPr/>
          <a:lstStyle/>
          <a:p>
            <a:fld id="{96C0C59F-4155-9949-857D-B4E24D01EA34}" type="slidenum">
              <a:rPr lang="en-US" smtClean="0"/>
              <a:t>126</a:t>
            </a:fld>
            <a:endParaRPr lang="en-US"/>
          </a:p>
        </p:txBody>
      </p:sp>
    </p:spTree>
    <p:extLst>
      <p:ext uri="{BB962C8B-B14F-4D97-AF65-F5344CB8AC3E}">
        <p14:creationId xmlns:p14="http://schemas.microsoft.com/office/powerpoint/2010/main" val="289217116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composer is just a proxy. It may be on the server or the client. It exposes a shape of API itself. It combines the results of the underlying API calls.</a:t>
            </a:r>
          </a:p>
          <a:p>
            <a:endParaRPr lang="en-US" dirty="0"/>
          </a:p>
          <a:p>
            <a:r>
              <a:rPr lang="en-US" dirty="0"/>
              <a:t>On the server this is technically a Gateway. It can handle Retry/Circuit Breaker and observability</a:t>
            </a:r>
          </a:p>
          <a:p>
            <a:endParaRPr lang="en-US" dirty="0"/>
          </a:p>
          <a:p>
            <a:r>
              <a:rPr lang="en-US" dirty="0" err="1"/>
              <a:t>GraphQL</a:t>
            </a:r>
            <a:r>
              <a:rPr lang="en-US" dirty="0"/>
              <a:t> may have a value here i.e. Apollo</a:t>
            </a:r>
          </a:p>
        </p:txBody>
      </p:sp>
      <p:sp>
        <p:nvSpPr>
          <p:cNvPr id="4" name="Slide Number Placeholder 3"/>
          <p:cNvSpPr>
            <a:spLocks noGrp="1"/>
          </p:cNvSpPr>
          <p:nvPr>
            <p:ph type="sldNum" sz="quarter" idx="5"/>
          </p:nvPr>
        </p:nvSpPr>
        <p:spPr/>
        <p:txBody>
          <a:bodyPr/>
          <a:lstStyle/>
          <a:p>
            <a:fld id="{96C0C59F-4155-9949-857D-B4E24D01EA34}" type="slidenum">
              <a:rPr lang="en-US" smtClean="0"/>
              <a:t>127</a:t>
            </a:fld>
            <a:endParaRPr lang="en-US"/>
          </a:p>
        </p:txBody>
      </p:sp>
    </p:spTree>
    <p:extLst>
      <p:ext uri="{BB962C8B-B14F-4D97-AF65-F5344CB8AC3E}">
        <p14:creationId xmlns:p14="http://schemas.microsoft.com/office/powerpoint/2010/main" val="350024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17/08/2021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17/08/2021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17/08/2021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442662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l slide">
  <p:cSld name="Teal slide">
    <p:bg>
      <p:bgPr>
        <a:solidFill>
          <a:schemeClr val="accent2"/>
        </a:soli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0278" y="346689"/>
            <a:ext cx="8410200" cy="8320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1pPr>
            <a:lvl2pPr lvl="1"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2pPr>
            <a:lvl3pPr lvl="2"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3pPr>
            <a:lvl4pPr lvl="3"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4pPr>
            <a:lvl5pPr lvl="4"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5pPr>
            <a:lvl6pPr lvl="5"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6pPr>
            <a:lvl7pPr lvl="6"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7pPr>
            <a:lvl8pPr lvl="7"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8pPr>
            <a:lvl9pPr lvl="8" rtl="0">
              <a:spcBef>
                <a:spcPts val="0"/>
              </a:spcBef>
              <a:spcAft>
                <a:spcPts val="0"/>
              </a:spcAft>
              <a:buClr>
                <a:srgbClr val="FFFFFF"/>
              </a:buClr>
              <a:buSzPts val="2200"/>
              <a:buFont typeface="Inter-Regular"/>
              <a:buChar char="■"/>
              <a:defRPr sz="2200">
                <a:solidFill>
                  <a:srgbClr val="FFFFFF"/>
                </a:solidFill>
                <a:latin typeface="Inter-Regular"/>
                <a:ea typeface="Inter-Regular"/>
                <a:cs typeface="Inter-Regular"/>
                <a:sym typeface="Inter-Regular"/>
              </a:defRPr>
            </a:lvl9pPr>
          </a:lstStyle>
          <a:p>
            <a:endParaRPr/>
          </a:p>
        </p:txBody>
      </p:sp>
      <p:pic>
        <p:nvPicPr>
          <p:cNvPr id="30" name="Google Shape;30;p7"/>
          <p:cNvPicPr preferRelativeResize="0"/>
          <p:nvPr/>
        </p:nvPicPr>
        <p:blipFill>
          <a:blip r:embed="rId2">
            <a:alphaModFix/>
          </a:blip>
          <a:stretch>
            <a:fillRect/>
          </a:stretch>
        </p:blipFill>
        <p:spPr>
          <a:xfrm>
            <a:off x="6682150" y="6102700"/>
            <a:ext cx="2224376" cy="455533"/>
          </a:xfrm>
          <a:prstGeom prst="rect">
            <a:avLst/>
          </a:prstGeom>
          <a:noFill/>
          <a:ln>
            <a:noFill/>
          </a:ln>
        </p:spPr>
      </p:pic>
    </p:spTree>
    <p:extLst>
      <p:ext uri="{BB962C8B-B14F-4D97-AF65-F5344CB8AC3E}">
        <p14:creationId xmlns:p14="http://schemas.microsoft.com/office/powerpoint/2010/main" val="118644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17/08/2021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17/08/2021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17/08/2021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17/08/2021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17/08/2021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17/08/2021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17/08/2021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17/08/2021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17/08/2021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1.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4.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10466152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B1CB26-9236-AD4C-BD52-13ED109602AB}"/>
              </a:ext>
            </a:extLst>
          </p:cNvPr>
          <p:cNvSpPr>
            <a:spLocks noGrp="1"/>
          </p:cNvSpPr>
          <p:nvPr>
            <p:ph type="sldNum" sz="quarter" idx="12"/>
          </p:nvPr>
        </p:nvSpPr>
        <p:spPr/>
        <p:txBody>
          <a:bodyPr/>
          <a:lstStyle/>
          <a:p>
            <a:fld id="{867D4A06-35AE-BD4A-84A9-613A26F3D41D}" type="slidenum">
              <a:rPr lang="en-US" smtClean="0"/>
              <a:pPr/>
              <a:t>100</a:t>
            </a:fld>
            <a:endParaRPr lang="en-US"/>
          </a:p>
        </p:txBody>
      </p:sp>
      <p:sp>
        <p:nvSpPr>
          <p:cNvPr id="8" name="TextBox 7">
            <a:extLst>
              <a:ext uri="{FF2B5EF4-FFF2-40B4-BE49-F238E27FC236}">
                <a16:creationId xmlns:a16="http://schemas.microsoft.com/office/drawing/2014/main" id="{8B283690-3F2B-4542-936A-875EBAF7200B}"/>
              </a:ext>
            </a:extLst>
          </p:cNvPr>
          <p:cNvSpPr txBox="1"/>
          <p:nvPr/>
        </p:nvSpPr>
        <p:spPr>
          <a:xfrm>
            <a:off x="6879691" y="2276497"/>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A</a:t>
            </a:r>
          </a:p>
        </p:txBody>
      </p:sp>
      <p:sp>
        <p:nvSpPr>
          <p:cNvPr id="15" name="TextBox 14">
            <a:extLst>
              <a:ext uri="{FF2B5EF4-FFF2-40B4-BE49-F238E27FC236}">
                <a16:creationId xmlns:a16="http://schemas.microsoft.com/office/drawing/2014/main" id="{2580D883-62D9-7A4C-94BD-28EFA76A9EC5}"/>
              </a:ext>
            </a:extLst>
          </p:cNvPr>
          <p:cNvSpPr txBox="1"/>
          <p:nvPr/>
        </p:nvSpPr>
        <p:spPr>
          <a:xfrm>
            <a:off x="1312355" y="378659"/>
            <a:ext cx="6281619" cy="507831"/>
          </a:xfrm>
          <a:prstGeom prst="rect">
            <a:avLst/>
          </a:prstGeom>
          <a:noFill/>
        </p:spPr>
        <p:txBody>
          <a:bodyPr wrap="square" rtlCol="0">
            <a:spAutoFit/>
          </a:bodyPr>
          <a:lstStyle/>
          <a:p>
            <a:pPr algn="ctr"/>
            <a:r>
              <a:rPr lang="en-US" sz="2700" b="1" dirty="0"/>
              <a:t>  Requeue?</a:t>
            </a:r>
          </a:p>
        </p:txBody>
      </p:sp>
      <p:pic>
        <p:nvPicPr>
          <p:cNvPr id="20" name="Graphic 19" descr="Envelope">
            <a:extLst>
              <a:ext uri="{FF2B5EF4-FFF2-40B4-BE49-F238E27FC236}">
                <a16:creationId xmlns:a16="http://schemas.microsoft.com/office/drawing/2014/main" id="{90BE7245-F767-394D-833E-F80F9DB8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6320" y="2755810"/>
            <a:ext cx="421275" cy="421275"/>
          </a:xfrm>
          <a:prstGeom prst="rect">
            <a:avLst/>
          </a:prstGeom>
        </p:spPr>
      </p:pic>
      <p:sp>
        <p:nvSpPr>
          <p:cNvPr id="22" name="TextBox 21">
            <a:extLst>
              <a:ext uri="{FF2B5EF4-FFF2-40B4-BE49-F238E27FC236}">
                <a16:creationId xmlns:a16="http://schemas.microsoft.com/office/drawing/2014/main" id="{9677DEFD-0E3F-6144-B9C9-03CED95E5681}"/>
              </a:ext>
            </a:extLst>
          </p:cNvPr>
          <p:cNvSpPr txBox="1"/>
          <p:nvPr/>
        </p:nvSpPr>
        <p:spPr>
          <a:xfrm>
            <a:off x="7378996" y="3616841"/>
            <a:ext cx="184731" cy="369332"/>
          </a:xfrm>
          <a:prstGeom prst="rect">
            <a:avLst/>
          </a:prstGeom>
          <a:noFill/>
        </p:spPr>
        <p:txBody>
          <a:bodyPr wrap="none" rtlCol="0">
            <a:spAutoFit/>
          </a:bodyPr>
          <a:lstStyle/>
          <a:p>
            <a:endParaRPr lang="en-US"/>
          </a:p>
        </p:txBody>
      </p:sp>
      <p:sp>
        <p:nvSpPr>
          <p:cNvPr id="23" name="TextBox 22">
            <a:extLst>
              <a:ext uri="{FF2B5EF4-FFF2-40B4-BE49-F238E27FC236}">
                <a16:creationId xmlns:a16="http://schemas.microsoft.com/office/drawing/2014/main" id="{F74EFB01-4C02-B14F-B5FF-72C9632104C2}"/>
              </a:ext>
            </a:extLst>
          </p:cNvPr>
          <p:cNvSpPr txBox="1"/>
          <p:nvPr/>
        </p:nvSpPr>
        <p:spPr>
          <a:xfrm>
            <a:off x="1439804" y="2808959"/>
            <a:ext cx="184731" cy="369332"/>
          </a:xfrm>
          <a:prstGeom prst="rect">
            <a:avLst/>
          </a:prstGeom>
          <a:noFill/>
        </p:spPr>
        <p:txBody>
          <a:bodyPr wrap="none" rtlCol="0">
            <a:spAutoFit/>
          </a:bodyPr>
          <a:lstStyle/>
          <a:p>
            <a:endParaRPr lang="en-US" dirty="0"/>
          </a:p>
        </p:txBody>
      </p:sp>
      <p:pic>
        <p:nvPicPr>
          <p:cNvPr id="24" name="Graphic 23" descr="Envelope">
            <a:extLst>
              <a:ext uri="{FF2B5EF4-FFF2-40B4-BE49-F238E27FC236}">
                <a16:creationId xmlns:a16="http://schemas.microsoft.com/office/drawing/2014/main" id="{E2C99986-4CE0-3F44-AB7E-A762188D9A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3018" y="2755966"/>
            <a:ext cx="421275" cy="421275"/>
          </a:xfrm>
          <a:prstGeom prst="rect">
            <a:avLst/>
          </a:prstGeom>
        </p:spPr>
      </p:pic>
      <p:pic>
        <p:nvPicPr>
          <p:cNvPr id="25" name="Graphic 24" descr="Envelope">
            <a:extLst>
              <a:ext uri="{FF2B5EF4-FFF2-40B4-BE49-F238E27FC236}">
                <a16:creationId xmlns:a16="http://schemas.microsoft.com/office/drawing/2014/main" id="{A628058F-EDE8-254B-85B2-27ACCC7B3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9293" y="2755810"/>
            <a:ext cx="421275" cy="421275"/>
          </a:xfrm>
          <a:prstGeom prst="rect">
            <a:avLst/>
          </a:prstGeom>
        </p:spPr>
      </p:pic>
      <p:pic>
        <p:nvPicPr>
          <p:cNvPr id="26" name="Graphic 25" descr="Envelope">
            <a:extLst>
              <a:ext uri="{FF2B5EF4-FFF2-40B4-BE49-F238E27FC236}">
                <a16:creationId xmlns:a16="http://schemas.microsoft.com/office/drawing/2014/main" id="{067D2251-538B-5741-8AF8-4E03E0D33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7594" y="2749995"/>
            <a:ext cx="421275" cy="421275"/>
          </a:xfrm>
          <a:prstGeom prst="rect">
            <a:avLst/>
          </a:prstGeom>
        </p:spPr>
      </p:pic>
      <p:pic>
        <p:nvPicPr>
          <p:cNvPr id="27" name="Graphic 26" descr="Envelope">
            <a:extLst>
              <a:ext uri="{FF2B5EF4-FFF2-40B4-BE49-F238E27FC236}">
                <a16:creationId xmlns:a16="http://schemas.microsoft.com/office/drawing/2014/main" id="{52D2B4FD-7696-7E4D-89FC-CC02FD22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5895" y="2750152"/>
            <a:ext cx="421275" cy="421275"/>
          </a:xfrm>
          <a:prstGeom prst="rect">
            <a:avLst/>
          </a:prstGeom>
        </p:spPr>
      </p:pic>
      <p:sp>
        <p:nvSpPr>
          <p:cNvPr id="29" name="TextBox 28">
            <a:extLst>
              <a:ext uri="{FF2B5EF4-FFF2-40B4-BE49-F238E27FC236}">
                <a16:creationId xmlns:a16="http://schemas.microsoft.com/office/drawing/2014/main" id="{DA5B22D7-B2EF-D749-A806-69A78C389776}"/>
              </a:ext>
            </a:extLst>
          </p:cNvPr>
          <p:cNvSpPr txBox="1"/>
          <p:nvPr/>
        </p:nvSpPr>
        <p:spPr>
          <a:xfrm>
            <a:off x="6831632" y="3693135"/>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B</a:t>
            </a:r>
          </a:p>
        </p:txBody>
      </p:sp>
      <p:sp>
        <p:nvSpPr>
          <p:cNvPr id="30" name="TextBox 29">
            <a:extLst>
              <a:ext uri="{FF2B5EF4-FFF2-40B4-BE49-F238E27FC236}">
                <a16:creationId xmlns:a16="http://schemas.microsoft.com/office/drawing/2014/main" id="{73926666-C41E-0E43-B037-5BA2E4130A20}"/>
              </a:ext>
            </a:extLst>
          </p:cNvPr>
          <p:cNvSpPr txBox="1"/>
          <p:nvPr/>
        </p:nvSpPr>
        <p:spPr>
          <a:xfrm>
            <a:off x="5330130" y="2438079"/>
            <a:ext cx="860511" cy="276999"/>
          </a:xfrm>
          <a:prstGeom prst="rect">
            <a:avLst/>
          </a:prstGeom>
          <a:noFill/>
        </p:spPr>
        <p:txBody>
          <a:bodyPr wrap="square" rtlCol="0">
            <a:spAutoFit/>
          </a:bodyPr>
          <a:lstStyle/>
          <a:p>
            <a:r>
              <a:rPr lang="en-US" sz="1200" dirty="0"/>
              <a:t>12345: v1</a:t>
            </a:r>
          </a:p>
        </p:txBody>
      </p:sp>
      <p:sp>
        <p:nvSpPr>
          <p:cNvPr id="31" name="TextBox 30">
            <a:extLst>
              <a:ext uri="{FF2B5EF4-FFF2-40B4-BE49-F238E27FC236}">
                <a16:creationId xmlns:a16="http://schemas.microsoft.com/office/drawing/2014/main" id="{003B1873-0FAD-C946-96E1-915E1A0AD14F}"/>
              </a:ext>
            </a:extLst>
          </p:cNvPr>
          <p:cNvSpPr txBox="1"/>
          <p:nvPr/>
        </p:nvSpPr>
        <p:spPr>
          <a:xfrm>
            <a:off x="4483358" y="2443098"/>
            <a:ext cx="860511" cy="276999"/>
          </a:xfrm>
          <a:prstGeom prst="rect">
            <a:avLst/>
          </a:prstGeom>
          <a:noFill/>
        </p:spPr>
        <p:txBody>
          <a:bodyPr wrap="square" rtlCol="0">
            <a:spAutoFit/>
          </a:bodyPr>
          <a:lstStyle/>
          <a:p>
            <a:r>
              <a:rPr lang="en-US" sz="1200" dirty="0"/>
              <a:t>12345: v2</a:t>
            </a:r>
          </a:p>
        </p:txBody>
      </p:sp>
      <p:sp>
        <p:nvSpPr>
          <p:cNvPr id="32" name="TextBox 31">
            <a:extLst>
              <a:ext uri="{FF2B5EF4-FFF2-40B4-BE49-F238E27FC236}">
                <a16:creationId xmlns:a16="http://schemas.microsoft.com/office/drawing/2014/main" id="{27C382EF-CFDF-804C-91EE-A5BC32FEA089}"/>
              </a:ext>
            </a:extLst>
          </p:cNvPr>
          <p:cNvSpPr txBox="1"/>
          <p:nvPr/>
        </p:nvSpPr>
        <p:spPr>
          <a:xfrm>
            <a:off x="3702203" y="2426537"/>
            <a:ext cx="860511" cy="276999"/>
          </a:xfrm>
          <a:prstGeom prst="rect">
            <a:avLst/>
          </a:prstGeom>
          <a:noFill/>
        </p:spPr>
        <p:txBody>
          <a:bodyPr wrap="square" rtlCol="0">
            <a:spAutoFit/>
          </a:bodyPr>
          <a:lstStyle/>
          <a:p>
            <a:r>
              <a:rPr lang="en-US" sz="1200" dirty="0"/>
              <a:t>98765: v1</a:t>
            </a:r>
          </a:p>
        </p:txBody>
      </p:sp>
      <p:sp>
        <p:nvSpPr>
          <p:cNvPr id="33" name="TextBox 32">
            <a:extLst>
              <a:ext uri="{FF2B5EF4-FFF2-40B4-BE49-F238E27FC236}">
                <a16:creationId xmlns:a16="http://schemas.microsoft.com/office/drawing/2014/main" id="{B68F5C26-DECD-1D4B-8D3F-24331CFF7DA8}"/>
              </a:ext>
            </a:extLst>
          </p:cNvPr>
          <p:cNvSpPr txBox="1"/>
          <p:nvPr/>
        </p:nvSpPr>
        <p:spPr>
          <a:xfrm>
            <a:off x="2112780" y="2426536"/>
            <a:ext cx="851594" cy="276999"/>
          </a:xfrm>
          <a:prstGeom prst="rect">
            <a:avLst/>
          </a:prstGeom>
          <a:noFill/>
        </p:spPr>
        <p:txBody>
          <a:bodyPr wrap="square" rtlCol="0">
            <a:spAutoFit/>
          </a:bodyPr>
          <a:lstStyle/>
          <a:p>
            <a:r>
              <a:rPr lang="en-US" sz="1200" dirty="0"/>
              <a:t>98765: v2</a:t>
            </a:r>
          </a:p>
        </p:txBody>
      </p:sp>
      <p:sp>
        <p:nvSpPr>
          <p:cNvPr id="34" name="TextBox 33">
            <a:extLst>
              <a:ext uri="{FF2B5EF4-FFF2-40B4-BE49-F238E27FC236}">
                <a16:creationId xmlns:a16="http://schemas.microsoft.com/office/drawing/2014/main" id="{DAADB526-5B12-F74C-BF2C-13F99C5128E3}"/>
              </a:ext>
            </a:extLst>
          </p:cNvPr>
          <p:cNvSpPr txBox="1"/>
          <p:nvPr/>
        </p:nvSpPr>
        <p:spPr>
          <a:xfrm>
            <a:off x="2998782" y="2438079"/>
            <a:ext cx="860511" cy="276999"/>
          </a:xfrm>
          <a:prstGeom prst="rect">
            <a:avLst/>
          </a:prstGeom>
          <a:noFill/>
        </p:spPr>
        <p:txBody>
          <a:bodyPr wrap="square" rtlCol="0">
            <a:spAutoFit/>
          </a:bodyPr>
          <a:lstStyle/>
          <a:p>
            <a:r>
              <a:rPr lang="en-US" sz="1200" dirty="0"/>
              <a:t>12345: v3</a:t>
            </a:r>
          </a:p>
        </p:txBody>
      </p:sp>
      <p:cxnSp>
        <p:nvCxnSpPr>
          <p:cNvPr id="36" name="Straight Arrow Connector 35">
            <a:extLst>
              <a:ext uri="{FF2B5EF4-FFF2-40B4-BE49-F238E27FC236}">
                <a16:creationId xmlns:a16="http://schemas.microsoft.com/office/drawing/2014/main" id="{02E224CF-F373-5D45-A6E3-6860867A536C}"/>
              </a:ext>
            </a:extLst>
          </p:cNvPr>
          <p:cNvCxnSpPr/>
          <p:nvPr/>
        </p:nvCxnSpPr>
        <p:spPr>
          <a:xfrm flipH="1">
            <a:off x="5911702" y="2426536"/>
            <a:ext cx="776177" cy="115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8294E70-4CBA-8F42-A3BB-A712E0BB2772}"/>
              </a:ext>
            </a:extLst>
          </p:cNvPr>
          <p:cNvSpPr txBox="1"/>
          <p:nvPr/>
        </p:nvSpPr>
        <p:spPr>
          <a:xfrm>
            <a:off x="5814371" y="1653972"/>
            <a:ext cx="1186288" cy="646331"/>
          </a:xfrm>
          <a:prstGeom prst="rect">
            <a:avLst/>
          </a:prstGeom>
          <a:noFill/>
        </p:spPr>
        <p:txBody>
          <a:bodyPr wrap="square" rtlCol="0">
            <a:spAutoFit/>
          </a:bodyPr>
          <a:lstStyle/>
          <a:p>
            <a:r>
              <a:rPr lang="en-US" sz="1200" dirty="0"/>
              <a:t>Locks message. Expects v1 of 12345</a:t>
            </a:r>
          </a:p>
        </p:txBody>
      </p:sp>
      <p:cxnSp>
        <p:nvCxnSpPr>
          <p:cNvPr id="39" name="Straight Arrow Connector 38">
            <a:extLst>
              <a:ext uri="{FF2B5EF4-FFF2-40B4-BE49-F238E27FC236}">
                <a16:creationId xmlns:a16="http://schemas.microsoft.com/office/drawing/2014/main" id="{AD3E0463-20BE-5042-B400-0FB6E42D668A}"/>
              </a:ext>
            </a:extLst>
          </p:cNvPr>
          <p:cNvCxnSpPr>
            <a:cxnSpLocks/>
            <a:endCxn id="26" idx="2"/>
          </p:cNvCxnSpPr>
          <p:nvPr/>
        </p:nvCxnSpPr>
        <p:spPr>
          <a:xfrm flipH="1" flipV="1">
            <a:off x="4848232" y="3171270"/>
            <a:ext cx="1811190" cy="679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C1915ED-7866-FE44-B124-13B06A42E3E9}"/>
              </a:ext>
            </a:extLst>
          </p:cNvPr>
          <p:cNvSpPr txBox="1"/>
          <p:nvPr/>
        </p:nvSpPr>
        <p:spPr>
          <a:xfrm>
            <a:off x="5160683" y="3828676"/>
            <a:ext cx="1186288" cy="646331"/>
          </a:xfrm>
          <a:prstGeom prst="rect">
            <a:avLst/>
          </a:prstGeom>
          <a:noFill/>
        </p:spPr>
        <p:txBody>
          <a:bodyPr wrap="square" rtlCol="0">
            <a:spAutoFit/>
          </a:bodyPr>
          <a:lstStyle/>
          <a:p>
            <a:r>
              <a:rPr lang="en-US" sz="1200" dirty="0"/>
              <a:t>Locks message. Expects v1 of 12345</a:t>
            </a:r>
          </a:p>
        </p:txBody>
      </p:sp>
      <p:cxnSp>
        <p:nvCxnSpPr>
          <p:cNvPr id="42" name="Straight Arrow Connector 41">
            <a:extLst>
              <a:ext uri="{FF2B5EF4-FFF2-40B4-BE49-F238E27FC236}">
                <a16:creationId xmlns:a16="http://schemas.microsoft.com/office/drawing/2014/main" id="{7D234A7F-8078-F54D-B8A6-74DFD4A20B4E}"/>
              </a:ext>
            </a:extLst>
          </p:cNvPr>
          <p:cNvCxnSpPr>
            <a:cxnSpLocks/>
            <a:endCxn id="27" idx="2"/>
          </p:cNvCxnSpPr>
          <p:nvPr/>
        </p:nvCxnSpPr>
        <p:spPr>
          <a:xfrm flipH="1" flipV="1">
            <a:off x="5626533" y="3171427"/>
            <a:ext cx="1566786" cy="479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CA41AFC6-577C-FD4A-A442-DC8D1E7EA396}"/>
              </a:ext>
            </a:extLst>
          </p:cNvPr>
          <p:cNvSpPr txBox="1"/>
          <p:nvPr/>
        </p:nvSpPr>
        <p:spPr>
          <a:xfrm flipH="1">
            <a:off x="1701208" y="3086565"/>
            <a:ext cx="4921725" cy="276999"/>
          </a:xfrm>
          <a:prstGeom prst="rect">
            <a:avLst/>
          </a:prstGeom>
          <a:noFill/>
        </p:spPr>
        <p:txBody>
          <a:bodyPr wrap="square" rtlCol="0">
            <a:spAutoFit/>
          </a:bodyPr>
          <a:lstStyle/>
          <a:p>
            <a:r>
              <a:rPr lang="en-US" sz="1200" dirty="0"/>
              <a:t>Read Past</a:t>
            </a:r>
          </a:p>
        </p:txBody>
      </p:sp>
    </p:spTree>
    <p:extLst>
      <p:ext uri="{BB962C8B-B14F-4D97-AF65-F5344CB8AC3E}">
        <p14:creationId xmlns:p14="http://schemas.microsoft.com/office/powerpoint/2010/main" val="22862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61111E-6 1.11111E-6 L -0.09098 0.04005 C -0.1099 0.04907 -0.13855 0.05393 -0.16806 0.05393 C -0.20191 0.05393 -0.22917 0.04907 -0.24809 0.04005 L -0.33872 1.11111E-6 " pathEditMode="relative" rAng="0" ptsTypes="AAAAA">
                                      <p:cBhvr>
                                        <p:cTn id="6" dur="2000" fill="hold"/>
                                        <p:tgtEl>
                                          <p:spTgt spid="31"/>
                                        </p:tgtEl>
                                        <p:attrNameLst>
                                          <p:attrName>ppt_x</p:attrName>
                                          <p:attrName>ppt_y</p:attrName>
                                        </p:attrNameLst>
                                      </p:cBhvr>
                                      <p:rCtr x="-16944" y="2685"/>
                                    </p:animMotion>
                                  </p:childTnLst>
                                </p:cTn>
                              </p:par>
                              <p:par>
                                <p:cTn id="7" presetID="37" presetClass="path" presetSubtype="0" accel="50000" decel="50000" fill="hold" nodeType="withEffect">
                                  <p:stCondLst>
                                    <p:cond delay="0"/>
                                  </p:stCondLst>
                                  <p:childTnLst>
                                    <p:animMotion origin="layout" path="M 1.66667E-6 -2.96296E-6 L -0.08316 0.04005 C -0.10052 0.04908 -0.12656 0.05394 -0.15365 0.05394 C -0.18455 0.05394 -0.20938 0.04908 -0.22674 0.04005 L -0.30972 -2.96296E-6 " pathEditMode="relative" rAng="0" ptsTypes="AAAAA">
                                      <p:cBhvr>
                                        <p:cTn id="8" dur="2000" fill="hold"/>
                                        <p:tgtEl>
                                          <p:spTgt spid="26"/>
                                        </p:tgtEl>
                                        <p:attrNameLst>
                                          <p:attrName>ppt_x</p:attrName>
                                          <p:attrName>ppt_y</p:attrName>
                                        </p:attrNameLst>
                                      </p:cBhvr>
                                      <p:rCtr x="-15486" y="2685"/>
                                    </p:animMotion>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94444E-6 2.59259E-6 L -0.07187 0.04004 C -0.08698 0.04907 -0.10955 0.05393 -0.13298 0.05393 C -0.15972 0.05393 -0.18107 0.04907 -0.19618 0.04004 L -0.26788 2.59259E-6 " pathEditMode="relative" rAng="0" ptsTypes="AAAAA">
                                      <p:cBhvr>
                                        <p:cTn id="12" dur="2000" fill="hold"/>
                                        <p:tgtEl>
                                          <p:spTgt spid="24"/>
                                        </p:tgtEl>
                                        <p:attrNameLst>
                                          <p:attrName>ppt_x</p:attrName>
                                          <p:attrName>ppt_y</p:attrName>
                                        </p:attrNameLst>
                                      </p:cBhvr>
                                      <p:rCtr x="-13403" y="2685"/>
                                    </p:animMotion>
                                  </p:childTnLst>
                                </p:cTn>
                              </p:par>
                              <p:par>
                                <p:cTn id="13" presetID="37" presetClass="path" presetSubtype="0" accel="50000" decel="50000" fill="hold" grpId="0" nodeType="withEffect">
                                  <p:stCondLst>
                                    <p:cond delay="0"/>
                                  </p:stCondLst>
                                  <p:childTnLst>
                                    <p:animMotion origin="layout" path="M 5.55112E-17 -4.44444E-6 L -0.07187 0.04005 C -0.08698 0.04908 -0.10955 0.05394 -0.13299 0.05394 C -0.15972 0.05394 -0.18108 0.04908 -0.19618 0.04005 L -0.26788 -4.44444E-6 " pathEditMode="relative" rAng="0" ptsTypes="AAAAA">
                                      <p:cBhvr>
                                        <p:cTn id="14" dur="2000" fill="hold"/>
                                        <p:tgtEl>
                                          <p:spTgt spid="34"/>
                                        </p:tgtEl>
                                        <p:attrNameLst>
                                          <p:attrName>ppt_x</p:attrName>
                                          <p:attrName>ppt_y</p:attrName>
                                        </p:attrNameLst>
                                      </p:cBhvr>
                                      <p:rCtr x="-13403"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B1CB26-9236-AD4C-BD52-13ED109602AB}"/>
              </a:ext>
            </a:extLst>
          </p:cNvPr>
          <p:cNvSpPr>
            <a:spLocks noGrp="1"/>
          </p:cNvSpPr>
          <p:nvPr>
            <p:ph type="sldNum" sz="quarter" idx="12"/>
          </p:nvPr>
        </p:nvSpPr>
        <p:spPr/>
        <p:txBody>
          <a:bodyPr/>
          <a:lstStyle/>
          <a:p>
            <a:fld id="{867D4A06-35AE-BD4A-84A9-613A26F3D41D}" type="slidenum">
              <a:rPr lang="en-US" smtClean="0"/>
              <a:pPr/>
              <a:t>101</a:t>
            </a:fld>
            <a:endParaRPr lang="en-US"/>
          </a:p>
        </p:txBody>
      </p:sp>
      <p:sp>
        <p:nvSpPr>
          <p:cNvPr id="5" name="Rectangle 4">
            <a:extLst>
              <a:ext uri="{FF2B5EF4-FFF2-40B4-BE49-F238E27FC236}">
                <a16:creationId xmlns:a16="http://schemas.microsoft.com/office/drawing/2014/main" id="{64AB452F-084B-1B46-B244-65EA137905FD}"/>
              </a:ext>
            </a:extLst>
          </p:cNvPr>
          <p:cNvSpPr/>
          <p:nvPr/>
        </p:nvSpPr>
        <p:spPr>
          <a:xfrm>
            <a:off x="746046" y="200929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TextBox 6">
            <a:extLst>
              <a:ext uri="{FF2B5EF4-FFF2-40B4-BE49-F238E27FC236}">
                <a16:creationId xmlns:a16="http://schemas.microsoft.com/office/drawing/2014/main" id="{05F92DC3-1929-F74C-9F2D-5ACBCB666545}"/>
              </a:ext>
            </a:extLst>
          </p:cNvPr>
          <p:cNvSpPr txBox="1"/>
          <p:nvPr/>
        </p:nvSpPr>
        <p:spPr>
          <a:xfrm>
            <a:off x="855488" y="212905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8" name="TextBox 7">
            <a:extLst>
              <a:ext uri="{FF2B5EF4-FFF2-40B4-BE49-F238E27FC236}">
                <a16:creationId xmlns:a16="http://schemas.microsoft.com/office/drawing/2014/main" id="{8B283690-3F2B-4542-936A-875EBAF7200B}"/>
              </a:ext>
            </a:extLst>
          </p:cNvPr>
          <p:cNvSpPr txBox="1"/>
          <p:nvPr/>
        </p:nvSpPr>
        <p:spPr>
          <a:xfrm>
            <a:off x="6879691" y="2276497"/>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A</a:t>
            </a:r>
          </a:p>
        </p:txBody>
      </p:sp>
      <p:sp>
        <p:nvSpPr>
          <p:cNvPr id="10" name="Flowchart: Magnetic Disk 12">
            <a:extLst>
              <a:ext uri="{FF2B5EF4-FFF2-40B4-BE49-F238E27FC236}">
                <a16:creationId xmlns:a16="http://schemas.microsoft.com/office/drawing/2014/main" id="{DE5BCAB6-93A4-D949-BA48-946353082054}"/>
              </a:ext>
            </a:extLst>
          </p:cNvPr>
          <p:cNvSpPr/>
          <p:nvPr/>
        </p:nvSpPr>
        <p:spPr>
          <a:xfrm>
            <a:off x="923519" y="41213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5" name="TextBox 14">
            <a:extLst>
              <a:ext uri="{FF2B5EF4-FFF2-40B4-BE49-F238E27FC236}">
                <a16:creationId xmlns:a16="http://schemas.microsoft.com/office/drawing/2014/main" id="{2580D883-62D9-7A4C-94BD-28EFA76A9EC5}"/>
              </a:ext>
            </a:extLst>
          </p:cNvPr>
          <p:cNvSpPr txBox="1"/>
          <p:nvPr/>
        </p:nvSpPr>
        <p:spPr>
          <a:xfrm>
            <a:off x="1312355" y="378659"/>
            <a:ext cx="6281619" cy="507831"/>
          </a:xfrm>
          <a:prstGeom prst="rect">
            <a:avLst/>
          </a:prstGeom>
          <a:noFill/>
        </p:spPr>
        <p:txBody>
          <a:bodyPr wrap="square" rtlCol="0">
            <a:spAutoFit/>
          </a:bodyPr>
          <a:lstStyle/>
          <a:p>
            <a:pPr algn="ctr"/>
            <a:r>
              <a:rPr lang="en-US" sz="2700" b="1" dirty="0"/>
              <a:t>  If Later</a:t>
            </a:r>
          </a:p>
        </p:txBody>
      </p:sp>
      <p:pic>
        <p:nvPicPr>
          <p:cNvPr id="20" name="Graphic 19" descr="Envelope">
            <a:extLst>
              <a:ext uri="{FF2B5EF4-FFF2-40B4-BE49-F238E27FC236}">
                <a16:creationId xmlns:a16="http://schemas.microsoft.com/office/drawing/2014/main" id="{90BE7245-F767-394D-833E-F80F9DB8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6320" y="2755810"/>
            <a:ext cx="421275" cy="421275"/>
          </a:xfrm>
          <a:prstGeom prst="rect">
            <a:avLst/>
          </a:prstGeom>
        </p:spPr>
      </p:pic>
      <p:sp>
        <p:nvSpPr>
          <p:cNvPr id="22" name="TextBox 21">
            <a:extLst>
              <a:ext uri="{FF2B5EF4-FFF2-40B4-BE49-F238E27FC236}">
                <a16:creationId xmlns:a16="http://schemas.microsoft.com/office/drawing/2014/main" id="{9677DEFD-0E3F-6144-B9C9-03CED95E5681}"/>
              </a:ext>
            </a:extLst>
          </p:cNvPr>
          <p:cNvSpPr txBox="1"/>
          <p:nvPr/>
        </p:nvSpPr>
        <p:spPr>
          <a:xfrm>
            <a:off x="7378996" y="3616841"/>
            <a:ext cx="184731" cy="369332"/>
          </a:xfrm>
          <a:prstGeom prst="rect">
            <a:avLst/>
          </a:prstGeom>
          <a:noFill/>
        </p:spPr>
        <p:txBody>
          <a:bodyPr wrap="none" rtlCol="0">
            <a:spAutoFit/>
          </a:bodyPr>
          <a:lstStyle/>
          <a:p>
            <a:endParaRPr lang="en-US"/>
          </a:p>
        </p:txBody>
      </p:sp>
      <p:sp>
        <p:nvSpPr>
          <p:cNvPr id="23" name="TextBox 22">
            <a:extLst>
              <a:ext uri="{FF2B5EF4-FFF2-40B4-BE49-F238E27FC236}">
                <a16:creationId xmlns:a16="http://schemas.microsoft.com/office/drawing/2014/main" id="{F74EFB01-4C02-B14F-B5FF-72C9632104C2}"/>
              </a:ext>
            </a:extLst>
          </p:cNvPr>
          <p:cNvSpPr txBox="1"/>
          <p:nvPr/>
        </p:nvSpPr>
        <p:spPr>
          <a:xfrm>
            <a:off x="1716806" y="2755810"/>
            <a:ext cx="184731" cy="369332"/>
          </a:xfrm>
          <a:prstGeom prst="rect">
            <a:avLst/>
          </a:prstGeom>
          <a:noFill/>
        </p:spPr>
        <p:txBody>
          <a:bodyPr wrap="none" rtlCol="0">
            <a:spAutoFit/>
          </a:bodyPr>
          <a:lstStyle/>
          <a:p>
            <a:endParaRPr lang="en-US" dirty="0"/>
          </a:p>
        </p:txBody>
      </p:sp>
      <p:pic>
        <p:nvPicPr>
          <p:cNvPr id="24" name="Graphic 23" descr="Envelope">
            <a:extLst>
              <a:ext uri="{FF2B5EF4-FFF2-40B4-BE49-F238E27FC236}">
                <a16:creationId xmlns:a16="http://schemas.microsoft.com/office/drawing/2014/main" id="{E2C99986-4CE0-3F44-AB7E-A762188D9A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3018" y="2755966"/>
            <a:ext cx="421275" cy="421275"/>
          </a:xfrm>
          <a:prstGeom prst="rect">
            <a:avLst/>
          </a:prstGeom>
        </p:spPr>
      </p:pic>
      <p:pic>
        <p:nvPicPr>
          <p:cNvPr id="25" name="Graphic 24" descr="Envelope">
            <a:extLst>
              <a:ext uri="{FF2B5EF4-FFF2-40B4-BE49-F238E27FC236}">
                <a16:creationId xmlns:a16="http://schemas.microsoft.com/office/drawing/2014/main" id="{A628058F-EDE8-254B-85B2-27ACCC7B3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9293" y="2755810"/>
            <a:ext cx="421275" cy="421275"/>
          </a:xfrm>
          <a:prstGeom prst="rect">
            <a:avLst/>
          </a:prstGeom>
        </p:spPr>
      </p:pic>
      <p:pic>
        <p:nvPicPr>
          <p:cNvPr id="26" name="Graphic 25" descr="Envelope">
            <a:extLst>
              <a:ext uri="{FF2B5EF4-FFF2-40B4-BE49-F238E27FC236}">
                <a16:creationId xmlns:a16="http://schemas.microsoft.com/office/drawing/2014/main" id="{067D2251-538B-5741-8AF8-4E03E0D33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7594" y="2749995"/>
            <a:ext cx="421275" cy="421275"/>
          </a:xfrm>
          <a:prstGeom prst="rect">
            <a:avLst/>
          </a:prstGeom>
        </p:spPr>
      </p:pic>
      <p:pic>
        <p:nvPicPr>
          <p:cNvPr id="27" name="Graphic 26" descr="Envelope">
            <a:extLst>
              <a:ext uri="{FF2B5EF4-FFF2-40B4-BE49-F238E27FC236}">
                <a16:creationId xmlns:a16="http://schemas.microsoft.com/office/drawing/2014/main" id="{52D2B4FD-7696-7E4D-89FC-CC02FD22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5895" y="2750152"/>
            <a:ext cx="421275" cy="421275"/>
          </a:xfrm>
          <a:prstGeom prst="rect">
            <a:avLst/>
          </a:prstGeom>
        </p:spPr>
      </p:pic>
      <p:sp>
        <p:nvSpPr>
          <p:cNvPr id="29" name="TextBox 28">
            <a:extLst>
              <a:ext uri="{FF2B5EF4-FFF2-40B4-BE49-F238E27FC236}">
                <a16:creationId xmlns:a16="http://schemas.microsoft.com/office/drawing/2014/main" id="{DA5B22D7-B2EF-D749-A806-69A78C389776}"/>
              </a:ext>
            </a:extLst>
          </p:cNvPr>
          <p:cNvSpPr txBox="1"/>
          <p:nvPr/>
        </p:nvSpPr>
        <p:spPr>
          <a:xfrm>
            <a:off x="6831632" y="3693135"/>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B</a:t>
            </a:r>
          </a:p>
        </p:txBody>
      </p:sp>
      <p:sp>
        <p:nvSpPr>
          <p:cNvPr id="30" name="TextBox 29">
            <a:extLst>
              <a:ext uri="{FF2B5EF4-FFF2-40B4-BE49-F238E27FC236}">
                <a16:creationId xmlns:a16="http://schemas.microsoft.com/office/drawing/2014/main" id="{73926666-C41E-0E43-B037-5BA2E4130A20}"/>
              </a:ext>
            </a:extLst>
          </p:cNvPr>
          <p:cNvSpPr txBox="1"/>
          <p:nvPr/>
        </p:nvSpPr>
        <p:spPr>
          <a:xfrm>
            <a:off x="5330130" y="2438079"/>
            <a:ext cx="860511" cy="276999"/>
          </a:xfrm>
          <a:prstGeom prst="rect">
            <a:avLst/>
          </a:prstGeom>
          <a:noFill/>
        </p:spPr>
        <p:txBody>
          <a:bodyPr wrap="square" rtlCol="0">
            <a:spAutoFit/>
          </a:bodyPr>
          <a:lstStyle/>
          <a:p>
            <a:r>
              <a:rPr lang="en-US" sz="1200" dirty="0"/>
              <a:t>12345: v1</a:t>
            </a:r>
          </a:p>
        </p:txBody>
      </p:sp>
      <p:sp>
        <p:nvSpPr>
          <p:cNvPr id="31" name="TextBox 30">
            <a:extLst>
              <a:ext uri="{FF2B5EF4-FFF2-40B4-BE49-F238E27FC236}">
                <a16:creationId xmlns:a16="http://schemas.microsoft.com/office/drawing/2014/main" id="{003B1873-0FAD-C946-96E1-915E1A0AD14F}"/>
              </a:ext>
            </a:extLst>
          </p:cNvPr>
          <p:cNvSpPr txBox="1"/>
          <p:nvPr/>
        </p:nvSpPr>
        <p:spPr>
          <a:xfrm>
            <a:off x="4483358" y="2443098"/>
            <a:ext cx="860511" cy="276999"/>
          </a:xfrm>
          <a:prstGeom prst="rect">
            <a:avLst/>
          </a:prstGeom>
          <a:noFill/>
        </p:spPr>
        <p:txBody>
          <a:bodyPr wrap="square" rtlCol="0">
            <a:spAutoFit/>
          </a:bodyPr>
          <a:lstStyle/>
          <a:p>
            <a:r>
              <a:rPr lang="en-US" sz="1200" dirty="0"/>
              <a:t>12345: v2</a:t>
            </a:r>
          </a:p>
        </p:txBody>
      </p:sp>
      <p:sp>
        <p:nvSpPr>
          <p:cNvPr id="32" name="TextBox 31">
            <a:extLst>
              <a:ext uri="{FF2B5EF4-FFF2-40B4-BE49-F238E27FC236}">
                <a16:creationId xmlns:a16="http://schemas.microsoft.com/office/drawing/2014/main" id="{27C382EF-CFDF-804C-91EE-A5BC32FEA089}"/>
              </a:ext>
            </a:extLst>
          </p:cNvPr>
          <p:cNvSpPr txBox="1"/>
          <p:nvPr/>
        </p:nvSpPr>
        <p:spPr>
          <a:xfrm>
            <a:off x="3702203" y="2426537"/>
            <a:ext cx="860511" cy="276999"/>
          </a:xfrm>
          <a:prstGeom prst="rect">
            <a:avLst/>
          </a:prstGeom>
          <a:noFill/>
        </p:spPr>
        <p:txBody>
          <a:bodyPr wrap="square" rtlCol="0">
            <a:spAutoFit/>
          </a:bodyPr>
          <a:lstStyle/>
          <a:p>
            <a:r>
              <a:rPr lang="en-US" sz="1200" dirty="0"/>
              <a:t>98765: v1</a:t>
            </a:r>
          </a:p>
        </p:txBody>
      </p:sp>
      <p:sp>
        <p:nvSpPr>
          <p:cNvPr id="33" name="TextBox 32">
            <a:extLst>
              <a:ext uri="{FF2B5EF4-FFF2-40B4-BE49-F238E27FC236}">
                <a16:creationId xmlns:a16="http://schemas.microsoft.com/office/drawing/2014/main" id="{B68F5C26-DECD-1D4B-8D3F-24331CFF7DA8}"/>
              </a:ext>
            </a:extLst>
          </p:cNvPr>
          <p:cNvSpPr txBox="1"/>
          <p:nvPr/>
        </p:nvSpPr>
        <p:spPr>
          <a:xfrm>
            <a:off x="2112780" y="2426536"/>
            <a:ext cx="851594" cy="276999"/>
          </a:xfrm>
          <a:prstGeom prst="rect">
            <a:avLst/>
          </a:prstGeom>
          <a:noFill/>
        </p:spPr>
        <p:txBody>
          <a:bodyPr wrap="square" rtlCol="0">
            <a:spAutoFit/>
          </a:bodyPr>
          <a:lstStyle/>
          <a:p>
            <a:r>
              <a:rPr lang="en-US" sz="1200" dirty="0"/>
              <a:t>98765: v2</a:t>
            </a:r>
          </a:p>
        </p:txBody>
      </p:sp>
      <p:sp>
        <p:nvSpPr>
          <p:cNvPr id="34" name="TextBox 33">
            <a:extLst>
              <a:ext uri="{FF2B5EF4-FFF2-40B4-BE49-F238E27FC236}">
                <a16:creationId xmlns:a16="http://schemas.microsoft.com/office/drawing/2014/main" id="{DAADB526-5B12-F74C-BF2C-13F99C5128E3}"/>
              </a:ext>
            </a:extLst>
          </p:cNvPr>
          <p:cNvSpPr txBox="1"/>
          <p:nvPr/>
        </p:nvSpPr>
        <p:spPr>
          <a:xfrm>
            <a:off x="2998782" y="2438079"/>
            <a:ext cx="860511" cy="276999"/>
          </a:xfrm>
          <a:prstGeom prst="rect">
            <a:avLst/>
          </a:prstGeom>
          <a:noFill/>
        </p:spPr>
        <p:txBody>
          <a:bodyPr wrap="square" rtlCol="0">
            <a:spAutoFit/>
          </a:bodyPr>
          <a:lstStyle/>
          <a:p>
            <a:r>
              <a:rPr lang="en-US" sz="1200" dirty="0"/>
              <a:t>12345: v3</a:t>
            </a:r>
          </a:p>
        </p:txBody>
      </p:sp>
      <p:cxnSp>
        <p:nvCxnSpPr>
          <p:cNvPr id="36" name="Straight Arrow Connector 35">
            <a:extLst>
              <a:ext uri="{FF2B5EF4-FFF2-40B4-BE49-F238E27FC236}">
                <a16:creationId xmlns:a16="http://schemas.microsoft.com/office/drawing/2014/main" id="{02E224CF-F373-5D45-A6E3-6860867A536C}"/>
              </a:ext>
            </a:extLst>
          </p:cNvPr>
          <p:cNvCxnSpPr/>
          <p:nvPr/>
        </p:nvCxnSpPr>
        <p:spPr>
          <a:xfrm flipH="1">
            <a:off x="5911702" y="2426536"/>
            <a:ext cx="776177" cy="115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8294E70-4CBA-8F42-A3BB-A712E0BB2772}"/>
              </a:ext>
            </a:extLst>
          </p:cNvPr>
          <p:cNvSpPr txBox="1"/>
          <p:nvPr/>
        </p:nvSpPr>
        <p:spPr>
          <a:xfrm>
            <a:off x="5814371" y="1653972"/>
            <a:ext cx="1186288" cy="646331"/>
          </a:xfrm>
          <a:prstGeom prst="rect">
            <a:avLst/>
          </a:prstGeom>
          <a:noFill/>
        </p:spPr>
        <p:txBody>
          <a:bodyPr wrap="square" rtlCol="0">
            <a:spAutoFit/>
          </a:bodyPr>
          <a:lstStyle/>
          <a:p>
            <a:r>
              <a:rPr lang="en-US" sz="1200" dirty="0"/>
              <a:t>Locks message. Expects v1 of 12345</a:t>
            </a:r>
          </a:p>
        </p:txBody>
      </p:sp>
      <p:cxnSp>
        <p:nvCxnSpPr>
          <p:cNvPr id="39" name="Straight Arrow Connector 38">
            <a:extLst>
              <a:ext uri="{FF2B5EF4-FFF2-40B4-BE49-F238E27FC236}">
                <a16:creationId xmlns:a16="http://schemas.microsoft.com/office/drawing/2014/main" id="{AD3E0463-20BE-5042-B400-0FB6E42D668A}"/>
              </a:ext>
            </a:extLst>
          </p:cNvPr>
          <p:cNvCxnSpPr>
            <a:cxnSpLocks/>
            <a:endCxn id="26" idx="2"/>
          </p:cNvCxnSpPr>
          <p:nvPr/>
        </p:nvCxnSpPr>
        <p:spPr>
          <a:xfrm flipH="1" flipV="1">
            <a:off x="4848232" y="3171270"/>
            <a:ext cx="1811190" cy="679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C1915ED-7866-FE44-B124-13B06A42E3E9}"/>
              </a:ext>
            </a:extLst>
          </p:cNvPr>
          <p:cNvSpPr txBox="1"/>
          <p:nvPr/>
        </p:nvSpPr>
        <p:spPr>
          <a:xfrm>
            <a:off x="5160683" y="3828676"/>
            <a:ext cx="1186288" cy="646331"/>
          </a:xfrm>
          <a:prstGeom prst="rect">
            <a:avLst/>
          </a:prstGeom>
          <a:noFill/>
        </p:spPr>
        <p:txBody>
          <a:bodyPr wrap="square" rtlCol="0">
            <a:spAutoFit/>
          </a:bodyPr>
          <a:lstStyle/>
          <a:p>
            <a:r>
              <a:rPr lang="en-US" sz="1200" dirty="0"/>
              <a:t>Locks message. Writes v2 of 12345</a:t>
            </a:r>
          </a:p>
        </p:txBody>
      </p:sp>
      <p:cxnSp>
        <p:nvCxnSpPr>
          <p:cNvPr id="42" name="Straight Arrow Connector 41">
            <a:extLst>
              <a:ext uri="{FF2B5EF4-FFF2-40B4-BE49-F238E27FC236}">
                <a16:creationId xmlns:a16="http://schemas.microsoft.com/office/drawing/2014/main" id="{7D234A7F-8078-F54D-B8A6-74DFD4A20B4E}"/>
              </a:ext>
            </a:extLst>
          </p:cNvPr>
          <p:cNvCxnSpPr>
            <a:cxnSpLocks/>
            <a:endCxn id="27" idx="2"/>
          </p:cNvCxnSpPr>
          <p:nvPr/>
        </p:nvCxnSpPr>
        <p:spPr>
          <a:xfrm flipH="1" flipV="1">
            <a:off x="5626533" y="3171427"/>
            <a:ext cx="1566786" cy="479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CA41AFC6-577C-FD4A-A442-DC8D1E7EA396}"/>
              </a:ext>
            </a:extLst>
          </p:cNvPr>
          <p:cNvSpPr txBox="1"/>
          <p:nvPr/>
        </p:nvSpPr>
        <p:spPr>
          <a:xfrm>
            <a:off x="6622934" y="3086565"/>
            <a:ext cx="1186288" cy="276999"/>
          </a:xfrm>
          <a:prstGeom prst="rect">
            <a:avLst/>
          </a:prstGeom>
          <a:noFill/>
        </p:spPr>
        <p:txBody>
          <a:bodyPr wrap="square" rtlCol="0">
            <a:spAutoFit/>
          </a:bodyPr>
          <a:lstStyle/>
          <a:p>
            <a:r>
              <a:rPr lang="en-US" sz="1200" dirty="0"/>
              <a:t>Read Past</a:t>
            </a:r>
          </a:p>
        </p:txBody>
      </p:sp>
      <p:sp>
        <p:nvSpPr>
          <p:cNvPr id="2" name="&quot;No&quot; Symbol 1">
            <a:extLst>
              <a:ext uri="{FF2B5EF4-FFF2-40B4-BE49-F238E27FC236}">
                <a16:creationId xmlns:a16="http://schemas.microsoft.com/office/drawing/2014/main" id="{559524C5-3134-784B-ADB5-3FE0294A79AB}"/>
              </a:ext>
            </a:extLst>
          </p:cNvPr>
          <p:cNvSpPr/>
          <p:nvPr/>
        </p:nvSpPr>
        <p:spPr>
          <a:xfrm>
            <a:off x="5330130" y="2703535"/>
            <a:ext cx="581572" cy="421607"/>
          </a:xfrm>
          <a:prstGeom prst="noSmoking">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950D29B6-E5E7-264B-BDC6-CBEBD4FB5A35}"/>
              </a:ext>
            </a:extLst>
          </p:cNvPr>
          <p:cNvSpPr txBox="1"/>
          <p:nvPr/>
        </p:nvSpPr>
        <p:spPr>
          <a:xfrm>
            <a:off x="2559874" y="3663007"/>
            <a:ext cx="1186288" cy="646331"/>
          </a:xfrm>
          <a:prstGeom prst="rect">
            <a:avLst/>
          </a:prstGeom>
          <a:noFill/>
        </p:spPr>
        <p:txBody>
          <a:bodyPr wrap="square" rtlCol="0">
            <a:spAutoFit/>
          </a:bodyPr>
          <a:lstStyle/>
          <a:p>
            <a:r>
              <a:rPr lang="en-US" sz="1200" dirty="0"/>
              <a:t>If later allows queue to be out-of-order</a:t>
            </a:r>
          </a:p>
        </p:txBody>
      </p:sp>
    </p:spTree>
    <p:extLst>
      <p:ext uri="{BB962C8B-B14F-4D97-AF65-F5344CB8AC3E}">
        <p14:creationId xmlns:p14="http://schemas.microsoft.com/office/powerpoint/2010/main" val="264733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5" grpId="0"/>
      <p:bldP spid="2" grpId="0" animBg="1"/>
      <p:bldP spid="3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B1CB26-9236-AD4C-BD52-13ED109602AB}"/>
              </a:ext>
            </a:extLst>
          </p:cNvPr>
          <p:cNvSpPr>
            <a:spLocks noGrp="1"/>
          </p:cNvSpPr>
          <p:nvPr>
            <p:ph type="sldNum" sz="quarter" idx="12"/>
          </p:nvPr>
        </p:nvSpPr>
        <p:spPr/>
        <p:txBody>
          <a:bodyPr/>
          <a:lstStyle/>
          <a:p>
            <a:fld id="{867D4A06-35AE-BD4A-84A9-613A26F3D41D}" type="slidenum">
              <a:rPr lang="en-US" smtClean="0"/>
              <a:pPr/>
              <a:t>102</a:t>
            </a:fld>
            <a:endParaRPr lang="en-US"/>
          </a:p>
        </p:txBody>
      </p:sp>
      <p:sp>
        <p:nvSpPr>
          <p:cNvPr id="5" name="Rectangle 4">
            <a:extLst>
              <a:ext uri="{FF2B5EF4-FFF2-40B4-BE49-F238E27FC236}">
                <a16:creationId xmlns:a16="http://schemas.microsoft.com/office/drawing/2014/main" id="{64AB452F-084B-1B46-B244-65EA137905FD}"/>
              </a:ext>
            </a:extLst>
          </p:cNvPr>
          <p:cNvSpPr/>
          <p:nvPr/>
        </p:nvSpPr>
        <p:spPr>
          <a:xfrm>
            <a:off x="746046" y="200929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TextBox 6">
            <a:extLst>
              <a:ext uri="{FF2B5EF4-FFF2-40B4-BE49-F238E27FC236}">
                <a16:creationId xmlns:a16="http://schemas.microsoft.com/office/drawing/2014/main" id="{05F92DC3-1929-F74C-9F2D-5ACBCB666545}"/>
              </a:ext>
            </a:extLst>
          </p:cNvPr>
          <p:cNvSpPr txBox="1"/>
          <p:nvPr/>
        </p:nvSpPr>
        <p:spPr>
          <a:xfrm>
            <a:off x="855488" y="212905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8" name="TextBox 7">
            <a:extLst>
              <a:ext uri="{FF2B5EF4-FFF2-40B4-BE49-F238E27FC236}">
                <a16:creationId xmlns:a16="http://schemas.microsoft.com/office/drawing/2014/main" id="{8B283690-3F2B-4542-936A-875EBAF7200B}"/>
              </a:ext>
            </a:extLst>
          </p:cNvPr>
          <p:cNvSpPr txBox="1"/>
          <p:nvPr/>
        </p:nvSpPr>
        <p:spPr>
          <a:xfrm>
            <a:off x="6831632" y="2715078"/>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A</a:t>
            </a:r>
          </a:p>
        </p:txBody>
      </p:sp>
      <p:sp>
        <p:nvSpPr>
          <p:cNvPr id="10" name="Flowchart: Magnetic Disk 12">
            <a:extLst>
              <a:ext uri="{FF2B5EF4-FFF2-40B4-BE49-F238E27FC236}">
                <a16:creationId xmlns:a16="http://schemas.microsoft.com/office/drawing/2014/main" id="{DE5BCAB6-93A4-D949-BA48-946353082054}"/>
              </a:ext>
            </a:extLst>
          </p:cNvPr>
          <p:cNvSpPr/>
          <p:nvPr/>
        </p:nvSpPr>
        <p:spPr>
          <a:xfrm>
            <a:off x="923519" y="41213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5" name="TextBox 14">
            <a:extLst>
              <a:ext uri="{FF2B5EF4-FFF2-40B4-BE49-F238E27FC236}">
                <a16:creationId xmlns:a16="http://schemas.microsoft.com/office/drawing/2014/main" id="{2580D883-62D9-7A4C-94BD-28EFA76A9EC5}"/>
              </a:ext>
            </a:extLst>
          </p:cNvPr>
          <p:cNvSpPr txBox="1"/>
          <p:nvPr/>
        </p:nvSpPr>
        <p:spPr>
          <a:xfrm>
            <a:off x="1312355" y="378659"/>
            <a:ext cx="6281619" cy="507831"/>
          </a:xfrm>
          <a:prstGeom prst="rect">
            <a:avLst/>
          </a:prstGeom>
          <a:noFill/>
        </p:spPr>
        <p:txBody>
          <a:bodyPr wrap="square" rtlCol="0">
            <a:spAutoFit/>
          </a:bodyPr>
          <a:lstStyle/>
          <a:p>
            <a:pPr algn="ctr"/>
            <a:r>
              <a:rPr lang="en-US" sz="2700" b="1" dirty="0"/>
              <a:t>  Consistent Hashing</a:t>
            </a:r>
          </a:p>
        </p:txBody>
      </p:sp>
      <p:pic>
        <p:nvPicPr>
          <p:cNvPr id="20" name="Graphic 19" descr="Envelope">
            <a:extLst>
              <a:ext uri="{FF2B5EF4-FFF2-40B4-BE49-F238E27FC236}">
                <a16:creationId xmlns:a16="http://schemas.microsoft.com/office/drawing/2014/main" id="{90BE7245-F767-394D-833E-F80F9DB8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0040" y="2767353"/>
            <a:ext cx="421275" cy="421275"/>
          </a:xfrm>
          <a:prstGeom prst="rect">
            <a:avLst/>
          </a:prstGeom>
        </p:spPr>
      </p:pic>
      <p:sp>
        <p:nvSpPr>
          <p:cNvPr id="22" name="TextBox 21">
            <a:extLst>
              <a:ext uri="{FF2B5EF4-FFF2-40B4-BE49-F238E27FC236}">
                <a16:creationId xmlns:a16="http://schemas.microsoft.com/office/drawing/2014/main" id="{9677DEFD-0E3F-6144-B9C9-03CED95E5681}"/>
              </a:ext>
            </a:extLst>
          </p:cNvPr>
          <p:cNvSpPr txBox="1"/>
          <p:nvPr/>
        </p:nvSpPr>
        <p:spPr>
          <a:xfrm>
            <a:off x="7378996" y="3616841"/>
            <a:ext cx="184731" cy="369332"/>
          </a:xfrm>
          <a:prstGeom prst="rect">
            <a:avLst/>
          </a:prstGeom>
          <a:noFill/>
        </p:spPr>
        <p:txBody>
          <a:bodyPr wrap="none" rtlCol="0">
            <a:spAutoFit/>
          </a:bodyPr>
          <a:lstStyle/>
          <a:p>
            <a:endParaRPr lang="en-US"/>
          </a:p>
        </p:txBody>
      </p:sp>
      <p:sp>
        <p:nvSpPr>
          <p:cNvPr id="23" name="TextBox 22">
            <a:extLst>
              <a:ext uri="{FF2B5EF4-FFF2-40B4-BE49-F238E27FC236}">
                <a16:creationId xmlns:a16="http://schemas.microsoft.com/office/drawing/2014/main" id="{F74EFB01-4C02-B14F-B5FF-72C9632104C2}"/>
              </a:ext>
            </a:extLst>
          </p:cNvPr>
          <p:cNvSpPr txBox="1"/>
          <p:nvPr/>
        </p:nvSpPr>
        <p:spPr>
          <a:xfrm>
            <a:off x="1716806" y="2755810"/>
            <a:ext cx="184731" cy="369332"/>
          </a:xfrm>
          <a:prstGeom prst="rect">
            <a:avLst/>
          </a:prstGeom>
          <a:noFill/>
        </p:spPr>
        <p:txBody>
          <a:bodyPr wrap="none" rtlCol="0">
            <a:spAutoFit/>
          </a:bodyPr>
          <a:lstStyle/>
          <a:p>
            <a:endParaRPr lang="en-US" dirty="0"/>
          </a:p>
        </p:txBody>
      </p:sp>
      <p:pic>
        <p:nvPicPr>
          <p:cNvPr id="24" name="Graphic 23" descr="Envelope">
            <a:extLst>
              <a:ext uri="{FF2B5EF4-FFF2-40B4-BE49-F238E27FC236}">
                <a16:creationId xmlns:a16="http://schemas.microsoft.com/office/drawing/2014/main" id="{E2C99986-4CE0-3F44-AB7E-A762188D9A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12118" y="3781232"/>
            <a:ext cx="421275" cy="421275"/>
          </a:xfrm>
          <a:prstGeom prst="rect">
            <a:avLst/>
          </a:prstGeom>
        </p:spPr>
      </p:pic>
      <p:pic>
        <p:nvPicPr>
          <p:cNvPr id="25" name="Graphic 24" descr="Envelope">
            <a:extLst>
              <a:ext uri="{FF2B5EF4-FFF2-40B4-BE49-F238E27FC236}">
                <a16:creationId xmlns:a16="http://schemas.microsoft.com/office/drawing/2014/main" id="{A628058F-EDE8-254B-85B2-27ACCC7B3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9293" y="2755810"/>
            <a:ext cx="421275" cy="421275"/>
          </a:xfrm>
          <a:prstGeom prst="rect">
            <a:avLst/>
          </a:prstGeom>
        </p:spPr>
      </p:pic>
      <p:pic>
        <p:nvPicPr>
          <p:cNvPr id="26" name="Graphic 25" descr="Envelope">
            <a:extLst>
              <a:ext uri="{FF2B5EF4-FFF2-40B4-BE49-F238E27FC236}">
                <a16:creationId xmlns:a16="http://schemas.microsoft.com/office/drawing/2014/main" id="{067D2251-538B-5741-8AF8-4E03E0D33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7281" y="3778919"/>
            <a:ext cx="421275" cy="421275"/>
          </a:xfrm>
          <a:prstGeom prst="rect">
            <a:avLst/>
          </a:prstGeom>
        </p:spPr>
      </p:pic>
      <p:pic>
        <p:nvPicPr>
          <p:cNvPr id="27" name="Graphic 26" descr="Envelope">
            <a:extLst>
              <a:ext uri="{FF2B5EF4-FFF2-40B4-BE49-F238E27FC236}">
                <a16:creationId xmlns:a16="http://schemas.microsoft.com/office/drawing/2014/main" id="{52D2B4FD-7696-7E4D-89FC-CC02FD22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8625" y="3790414"/>
            <a:ext cx="421275" cy="421275"/>
          </a:xfrm>
          <a:prstGeom prst="rect">
            <a:avLst/>
          </a:prstGeom>
        </p:spPr>
      </p:pic>
      <p:sp>
        <p:nvSpPr>
          <p:cNvPr id="29" name="TextBox 28">
            <a:extLst>
              <a:ext uri="{FF2B5EF4-FFF2-40B4-BE49-F238E27FC236}">
                <a16:creationId xmlns:a16="http://schemas.microsoft.com/office/drawing/2014/main" id="{DA5B22D7-B2EF-D749-A806-69A78C389776}"/>
              </a:ext>
            </a:extLst>
          </p:cNvPr>
          <p:cNvSpPr txBox="1"/>
          <p:nvPr/>
        </p:nvSpPr>
        <p:spPr>
          <a:xfrm>
            <a:off x="6831632" y="3693135"/>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B</a:t>
            </a:r>
          </a:p>
        </p:txBody>
      </p:sp>
      <p:sp>
        <p:nvSpPr>
          <p:cNvPr id="30" name="TextBox 29">
            <a:extLst>
              <a:ext uri="{FF2B5EF4-FFF2-40B4-BE49-F238E27FC236}">
                <a16:creationId xmlns:a16="http://schemas.microsoft.com/office/drawing/2014/main" id="{73926666-C41E-0E43-B037-5BA2E4130A20}"/>
              </a:ext>
            </a:extLst>
          </p:cNvPr>
          <p:cNvSpPr txBox="1"/>
          <p:nvPr/>
        </p:nvSpPr>
        <p:spPr>
          <a:xfrm>
            <a:off x="4592860" y="3478341"/>
            <a:ext cx="860511" cy="276999"/>
          </a:xfrm>
          <a:prstGeom prst="rect">
            <a:avLst/>
          </a:prstGeom>
          <a:noFill/>
        </p:spPr>
        <p:txBody>
          <a:bodyPr wrap="square" rtlCol="0">
            <a:spAutoFit/>
          </a:bodyPr>
          <a:lstStyle/>
          <a:p>
            <a:r>
              <a:rPr lang="en-US" sz="1200" dirty="0"/>
              <a:t>12345: v1</a:t>
            </a:r>
          </a:p>
        </p:txBody>
      </p:sp>
      <p:sp>
        <p:nvSpPr>
          <p:cNvPr id="31" name="TextBox 30">
            <a:extLst>
              <a:ext uri="{FF2B5EF4-FFF2-40B4-BE49-F238E27FC236}">
                <a16:creationId xmlns:a16="http://schemas.microsoft.com/office/drawing/2014/main" id="{003B1873-0FAD-C946-96E1-915E1A0AD14F}"/>
              </a:ext>
            </a:extLst>
          </p:cNvPr>
          <p:cNvSpPr txBox="1"/>
          <p:nvPr/>
        </p:nvSpPr>
        <p:spPr>
          <a:xfrm>
            <a:off x="3523045" y="3472022"/>
            <a:ext cx="860511" cy="276999"/>
          </a:xfrm>
          <a:prstGeom prst="rect">
            <a:avLst/>
          </a:prstGeom>
          <a:noFill/>
        </p:spPr>
        <p:txBody>
          <a:bodyPr wrap="square" rtlCol="0">
            <a:spAutoFit/>
          </a:bodyPr>
          <a:lstStyle/>
          <a:p>
            <a:r>
              <a:rPr lang="en-US" sz="1200" dirty="0"/>
              <a:t>12345: v2</a:t>
            </a:r>
          </a:p>
        </p:txBody>
      </p:sp>
      <p:sp>
        <p:nvSpPr>
          <p:cNvPr id="32" name="TextBox 31">
            <a:extLst>
              <a:ext uri="{FF2B5EF4-FFF2-40B4-BE49-F238E27FC236}">
                <a16:creationId xmlns:a16="http://schemas.microsoft.com/office/drawing/2014/main" id="{27C382EF-CFDF-804C-91EE-A5BC32FEA089}"/>
              </a:ext>
            </a:extLst>
          </p:cNvPr>
          <p:cNvSpPr txBox="1"/>
          <p:nvPr/>
        </p:nvSpPr>
        <p:spPr>
          <a:xfrm>
            <a:off x="3702203" y="2426537"/>
            <a:ext cx="860511" cy="276999"/>
          </a:xfrm>
          <a:prstGeom prst="rect">
            <a:avLst/>
          </a:prstGeom>
          <a:noFill/>
        </p:spPr>
        <p:txBody>
          <a:bodyPr wrap="square" rtlCol="0">
            <a:spAutoFit/>
          </a:bodyPr>
          <a:lstStyle/>
          <a:p>
            <a:r>
              <a:rPr lang="en-US" sz="1200" dirty="0"/>
              <a:t>98765: v1</a:t>
            </a:r>
          </a:p>
        </p:txBody>
      </p:sp>
      <p:sp>
        <p:nvSpPr>
          <p:cNvPr id="33" name="TextBox 32">
            <a:extLst>
              <a:ext uri="{FF2B5EF4-FFF2-40B4-BE49-F238E27FC236}">
                <a16:creationId xmlns:a16="http://schemas.microsoft.com/office/drawing/2014/main" id="{B68F5C26-DECD-1D4B-8D3F-24331CFF7DA8}"/>
              </a:ext>
            </a:extLst>
          </p:cNvPr>
          <p:cNvSpPr txBox="1"/>
          <p:nvPr/>
        </p:nvSpPr>
        <p:spPr>
          <a:xfrm>
            <a:off x="2446500" y="2438079"/>
            <a:ext cx="851594" cy="276999"/>
          </a:xfrm>
          <a:prstGeom prst="rect">
            <a:avLst/>
          </a:prstGeom>
          <a:noFill/>
        </p:spPr>
        <p:txBody>
          <a:bodyPr wrap="square" rtlCol="0">
            <a:spAutoFit/>
          </a:bodyPr>
          <a:lstStyle/>
          <a:p>
            <a:r>
              <a:rPr lang="en-US" sz="1200" dirty="0"/>
              <a:t>98765: v2</a:t>
            </a:r>
          </a:p>
        </p:txBody>
      </p:sp>
      <p:sp>
        <p:nvSpPr>
          <p:cNvPr id="34" name="TextBox 33">
            <a:extLst>
              <a:ext uri="{FF2B5EF4-FFF2-40B4-BE49-F238E27FC236}">
                <a16:creationId xmlns:a16="http://schemas.microsoft.com/office/drawing/2014/main" id="{DAADB526-5B12-F74C-BF2C-13F99C5128E3}"/>
              </a:ext>
            </a:extLst>
          </p:cNvPr>
          <p:cNvSpPr txBox="1"/>
          <p:nvPr/>
        </p:nvSpPr>
        <p:spPr>
          <a:xfrm>
            <a:off x="2557882" y="3463345"/>
            <a:ext cx="860511" cy="276999"/>
          </a:xfrm>
          <a:prstGeom prst="rect">
            <a:avLst/>
          </a:prstGeom>
          <a:noFill/>
        </p:spPr>
        <p:txBody>
          <a:bodyPr wrap="square" rtlCol="0">
            <a:spAutoFit/>
          </a:bodyPr>
          <a:lstStyle/>
          <a:p>
            <a:r>
              <a:rPr lang="en-US" sz="1200" dirty="0"/>
              <a:t>12345: v3</a:t>
            </a:r>
          </a:p>
        </p:txBody>
      </p:sp>
      <p:cxnSp>
        <p:nvCxnSpPr>
          <p:cNvPr id="38" name="Straight Arrow Connector 37">
            <a:extLst>
              <a:ext uri="{FF2B5EF4-FFF2-40B4-BE49-F238E27FC236}">
                <a16:creationId xmlns:a16="http://schemas.microsoft.com/office/drawing/2014/main" id="{772089A0-81C5-8F47-A391-201BCE3BA63C}"/>
              </a:ext>
            </a:extLst>
          </p:cNvPr>
          <p:cNvCxnSpPr>
            <a:cxnSpLocks/>
          </p:cNvCxnSpPr>
          <p:nvPr/>
        </p:nvCxnSpPr>
        <p:spPr>
          <a:xfrm flipH="1">
            <a:off x="4486545" y="2865119"/>
            <a:ext cx="2248308" cy="753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5352542-F842-F74A-B003-D2334CB2086B}"/>
              </a:ext>
            </a:extLst>
          </p:cNvPr>
          <p:cNvCxnSpPr>
            <a:cxnSpLocks/>
          </p:cNvCxnSpPr>
          <p:nvPr/>
        </p:nvCxnSpPr>
        <p:spPr>
          <a:xfrm flipH="1">
            <a:off x="5433796" y="3840388"/>
            <a:ext cx="1297952" cy="77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0582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8C39D2-5A98-9045-A601-2D8549F4DEAE}"/>
              </a:ext>
            </a:extLst>
          </p:cNvPr>
          <p:cNvSpPr/>
          <p:nvPr/>
        </p:nvSpPr>
        <p:spPr>
          <a:xfrm>
            <a:off x="6360277" y="2307873"/>
            <a:ext cx="2243470" cy="17384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2B1CB26-9236-AD4C-BD52-13ED109602AB}"/>
              </a:ext>
            </a:extLst>
          </p:cNvPr>
          <p:cNvSpPr>
            <a:spLocks noGrp="1"/>
          </p:cNvSpPr>
          <p:nvPr>
            <p:ph type="sldNum" sz="quarter" idx="12"/>
          </p:nvPr>
        </p:nvSpPr>
        <p:spPr/>
        <p:txBody>
          <a:bodyPr/>
          <a:lstStyle/>
          <a:p>
            <a:fld id="{867D4A06-35AE-BD4A-84A9-613A26F3D41D}" type="slidenum">
              <a:rPr lang="en-US" smtClean="0"/>
              <a:pPr/>
              <a:t>103</a:t>
            </a:fld>
            <a:endParaRPr lang="en-US"/>
          </a:p>
        </p:txBody>
      </p:sp>
      <p:sp>
        <p:nvSpPr>
          <p:cNvPr id="5" name="Rectangle 4">
            <a:extLst>
              <a:ext uri="{FF2B5EF4-FFF2-40B4-BE49-F238E27FC236}">
                <a16:creationId xmlns:a16="http://schemas.microsoft.com/office/drawing/2014/main" id="{64AB452F-084B-1B46-B244-65EA137905FD}"/>
              </a:ext>
            </a:extLst>
          </p:cNvPr>
          <p:cNvSpPr/>
          <p:nvPr/>
        </p:nvSpPr>
        <p:spPr>
          <a:xfrm>
            <a:off x="746046" y="200929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TextBox 6">
            <a:extLst>
              <a:ext uri="{FF2B5EF4-FFF2-40B4-BE49-F238E27FC236}">
                <a16:creationId xmlns:a16="http://schemas.microsoft.com/office/drawing/2014/main" id="{05F92DC3-1929-F74C-9F2D-5ACBCB666545}"/>
              </a:ext>
            </a:extLst>
          </p:cNvPr>
          <p:cNvSpPr txBox="1"/>
          <p:nvPr/>
        </p:nvSpPr>
        <p:spPr>
          <a:xfrm>
            <a:off x="855488" y="212905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8" name="TextBox 7">
            <a:extLst>
              <a:ext uri="{FF2B5EF4-FFF2-40B4-BE49-F238E27FC236}">
                <a16:creationId xmlns:a16="http://schemas.microsoft.com/office/drawing/2014/main" id="{8B283690-3F2B-4542-936A-875EBAF7200B}"/>
              </a:ext>
            </a:extLst>
          </p:cNvPr>
          <p:cNvSpPr txBox="1"/>
          <p:nvPr/>
        </p:nvSpPr>
        <p:spPr>
          <a:xfrm>
            <a:off x="6897435" y="3332374"/>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B</a:t>
            </a:r>
          </a:p>
        </p:txBody>
      </p:sp>
      <p:sp>
        <p:nvSpPr>
          <p:cNvPr id="10" name="Flowchart: Magnetic Disk 12">
            <a:extLst>
              <a:ext uri="{FF2B5EF4-FFF2-40B4-BE49-F238E27FC236}">
                <a16:creationId xmlns:a16="http://schemas.microsoft.com/office/drawing/2014/main" id="{DE5BCAB6-93A4-D949-BA48-946353082054}"/>
              </a:ext>
            </a:extLst>
          </p:cNvPr>
          <p:cNvSpPr/>
          <p:nvPr/>
        </p:nvSpPr>
        <p:spPr>
          <a:xfrm>
            <a:off x="923519" y="41213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5" name="TextBox 14">
            <a:extLst>
              <a:ext uri="{FF2B5EF4-FFF2-40B4-BE49-F238E27FC236}">
                <a16:creationId xmlns:a16="http://schemas.microsoft.com/office/drawing/2014/main" id="{2580D883-62D9-7A4C-94BD-28EFA76A9EC5}"/>
              </a:ext>
            </a:extLst>
          </p:cNvPr>
          <p:cNvSpPr txBox="1"/>
          <p:nvPr/>
        </p:nvSpPr>
        <p:spPr>
          <a:xfrm>
            <a:off x="1312355" y="378659"/>
            <a:ext cx="6281619" cy="507831"/>
          </a:xfrm>
          <a:prstGeom prst="rect">
            <a:avLst/>
          </a:prstGeom>
          <a:noFill/>
        </p:spPr>
        <p:txBody>
          <a:bodyPr wrap="square" rtlCol="0">
            <a:spAutoFit/>
          </a:bodyPr>
          <a:lstStyle/>
          <a:p>
            <a:pPr algn="ctr"/>
            <a:r>
              <a:rPr lang="en-US" sz="2700" b="1" dirty="0"/>
              <a:t>  Consistent Hashing w. Consumer Groups</a:t>
            </a:r>
          </a:p>
        </p:txBody>
      </p:sp>
      <p:pic>
        <p:nvPicPr>
          <p:cNvPr id="20" name="Graphic 19" descr="Envelope">
            <a:extLst>
              <a:ext uri="{FF2B5EF4-FFF2-40B4-BE49-F238E27FC236}">
                <a16:creationId xmlns:a16="http://schemas.microsoft.com/office/drawing/2014/main" id="{90BE7245-F767-394D-833E-F80F9DB8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0040" y="2767353"/>
            <a:ext cx="421275" cy="421275"/>
          </a:xfrm>
          <a:prstGeom prst="rect">
            <a:avLst/>
          </a:prstGeom>
        </p:spPr>
      </p:pic>
      <p:sp>
        <p:nvSpPr>
          <p:cNvPr id="22" name="TextBox 21">
            <a:extLst>
              <a:ext uri="{FF2B5EF4-FFF2-40B4-BE49-F238E27FC236}">
                <a16:creationId xmlns:a16="http://schemas.microsoft.com/office/drawing/2014/main" id="{9677DEFD-0E3F-6144-B9C9-03CED95E5681}"/>
              </a:ext>
            </a:extLst>
          </p:cNvPr>
          <p:cNvSpPr txBox="1"/>
          <p:nvPr/>
        </p:nvSpPr>
        <p:spPr>
          <a:xfrm>
            <a:off x="7378996" y="3616841"/>
            <a:ext cx="184731" cy="369332"/>
          </a:xfrm>
          <a:prstGeom prst="rect">
            <a:avLst/>
          </a:prstGeom>
          <a:noFill/>
        </p:spPr>
        <p:txBody>
          <a:bodyPr wrap="none" rtlCol="0">
            <a:spAutoFit/>
          </a:bodyPr>
          <a:lstStyle/>
          <a:p>
            <a:endParaRPr lang="en-US"/>
          </a:p>
        </p:txBody>
      </p:sp>
      <p:sp>
        <p:nvSpPr>
          <p:cNvPr id="23" name="TextBox 22">
            <a:extLst>
              <a:ext uri="{FF2B5EF4-FFF2-40B4-BE49-F238E27FC236}">
                <a16:creationId xmlns:a16="http://schemas.microsoft.com/office/drawing/2014/main" id="{F74EFB01-4C02-B14F-B5FF-72C9632104C2}"/>
              </a:ext>
            </a:extLst>
          </p:cNvPr>
          <p:cNvSpPr txBox="1"/>
          <p:nvPr/>
        </p:nvSpPr>
        <p:spPr>
          <a:xfrm>
            <a:off x="1716806" y="2755810"/>
            <a:ext cx="184731" cy="369332"/>
          </a:xfrm>
          <a:prstGeom prst="rect">
            <a:avLst/>
          </a:prstGeom>
          <a:noFill/>
        </p:spPr>
        <p:txBody>
          <a:bodyPr wrap="none" rtlCol="0">
            <a:spAutoFit/>
          </a:bodyPr>
          <a:lstStyle/>
          <a:p>
            <a:endParaRPr lang="en-US" dirty="0"/>
          </a:p>
        </p:txBody>
      </p:sp>
      <p:pic>
        <p:nvPicPr>
          <p:cNvPr id="24" name="Graphic 23" descr="Envelope">
            <a:extLst>
              <a:ext uri="{FF2B5EF4-FFF2-40B4-BE49-F238E27FC236}">
                <a16:creationId xmlns:a16="http://schemas.microsoft.com/office/drawing/2014/main" id="{E2C99986-4CE0-3F44-AB7E-A762188D9A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12118" y="3781232"/>
            <a:ext cx="421275" cy="421275"/>
          </a:xfrm>
          <a:prstGeom prst="rect">
            <a:avLst/>
          </a:prstGeom>
        </p:spPr>
      </p:pic>
      <p:pic>
        <p:nvPicPr>
          <p:cNvPr id="25" name="Graphic 24" descr="Envelope">
            <a:extLst>
              <a:ext uri="{FF2B5EF4-FFF2-40B4-BE49-F238E27FC236}">
                <a16:creationId xmlns:a16="http://schemas.microsoft.com/office/drawing/2014/main" id="{A628058F-EDE8-254B-85B2-27ACCC7B3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9293" y="2755810"/>
            <a:ext cx="421275" cy="421275"/>
          </a:xfrm>
          <a:prstGeom prst="rect">
            <a:avLst/>
          </a:prstGeom>
        </p:spPr>
      </p:pic>
      <p:pic>
        <p:nvPicPr>
          <p:cNvPr id="26" name="Graphic 25" descr="Envelope">
            <a:extLst>
              <a:ext uri="{FF2B5EF4-FFF2-40B4-BE49-F238E27FC236}">
                <a16:creationId xmlns:a16="http://schemas.microsoft.com/office/drawing/2014/main" id="{067D2251-538B-5741-8AF8-4E03E0D33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77281" y="3778919"/>
            <a:ext cx="421275" cy="421275"/>
          </a:xfrm>
          <a:prstGeom prst="rect">
            <a:avLst/>
          </a:prstGeom>
        </p:spPr>
      </p:pic>
      <p:pic>
        <p:nvPicPr>
          <p:cNvPr id="27" name="Graphic 26" descr="Envelope">
            <a:extLst>
              <a:ext uri="{FF2B5EF4-FFF2-40B4-BE49-F238E27FC236}">
                <a16:creationId xmlns:a16="http://schemas.microsoft.com/office/drawing/2014/main" id="{52D2B4FD-7696-7E4D-89FC-CC02FD22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8625" y="3790414"/>
            <a:ext cx="421275" cy="421275"/>
          </a:xfrm>
          <a:prstGeom prst="rect">
            <a:avLst/>
          </a:prstGeom>
        </p:spPr>
      </p:pic>
      <p:sp>
        <p:nvSpPr>
          <p:cNvPr id="30" name="TextBox 29">
            <a:extLst>
              <a:ext uri="{FF2B5EF4-FFF2-40B4-BE49-F238E27FC236}">
                <a16:creationId xmlns:a16="http://schemas.microsoft.com/office/drawing/2014/main" id="{73926666-C41E-0E43-B037-5BA2E4130A20}"/>
              </a:ext>
            </a:extLst>
          </p:cNvPr>
          <p:cNvSpPr txBox="1"/>
          <p:nvPr/>
        </p:nvSpPr>
        <p:spPr>
          <a:xfrm>
            <a:off x="4592860" y="3478341"/>
            <a:ext cx="860511" cy="276999"/>
          </a:xfrm>
          <a:prstGeom prst="rect">
            <a:avLst/>
          </a:prstGeom>
          <a:noFill/>
        </p:spPr>
        <p:txBody>
          <a:bodyPr wrap="square" rtlCol="0">
            <a:spAutoFit/>
          </a:bodyPr>
          <a:lstStyle/>
          <a:p>
            <a:r>
              <a:rPr lang="en-US" sz="1200" dirty="0"/>
              <a:t>12345: v1</a:t>
            </a:r>
          </a:p>
        </p:txBody>
      </p:sp>
      <p:sp>
        <p:nvSpPr>
          <p:cNvPr id="31" name="TextBox 30">
            <a:extLst>
              <a:ext uri="{FF2B5EF4-FFF2-40B4-BE49-F238E27FC236}">
                <a16:creationId xmlns:a16="http://schemas.microsoft.com/office/drawing/2014/main" id="{003B1873-0FAD-C946-96E1-915E1A0AD14F}"/>
              </a:ext>
            </a:extLst>
          </p:cNvPr>
          <p:cNvSpPr txBox="1"/>
          <p:nvPr/>
        </p:nvSpPr>
        <p:spPr>
          <a:xfrm>
            <a:off x="3523045" y="3472022"/>
            <a:ext cx="860511" cy="276999"/>
          </a:xfrm>
          <a:prstGeom prst="rect">
            <a:avLst/>
          </a:prstGeom>
          <a:noFill/>
        </p:spPr>
        <p:txBody>
          <a:bodyPr wrap="square" rtlCol="0">
            <a:spAutoFit/>
          </a:bodyPr>
          <a:lstStyle/>
          <a:p>
            <a:r>
              <a:rPr lang="en-US" sz="1200" dirty="0"/>
              <a:t>12345: v2</a:t>
            </a:r>
          </a:p>
        </p:txBody>
      </p:sp>
      <p:sp>
        <p:nvSpPr>
          <p:cNvPr id="32" name="TextBox 31">
            <a:extLst>
              <a:ext uri="{FF2B5EF4-FFF2-40B4-BE49-F238E27FC236}">
                <a16:creationId xmlns:a16="http://schemas.microsoft.com/office/drawing/2014/main" id="{27C382EF-CFDF-804C-91EE-A5BC32FEA089}"/>
              </a:ext>
            </a:extLst>
          </p:cNvPr>
          <p:cNvSpPr txBox="1"/>
          <p:nvPr/>
        </p:nvSpPr>
        <p:spPr>
          <a:xfrm>
            <a:off x="3702203" y="2426537"/>
            <a:ext cx="860511" cy="276999"/>
          </a:xfrm>
          <a:prstGeom prst="rect">
            <a:avLst/>
          </a:prstGeom>
          <a:noFill/>
        </p:spPr>
        <p:txBody>
          <a:bodyPr wrap="square" rtlCol="0">
            <a:spAutoFit/>
          </a:bodyPr>
          <a:lstStyle/>
          <a:p>
            <a:r>
              <a:rPr lang="en-US" sz="1200" dirty="0"/>
              <a:t>98765: v1</a:t>
            </a:r>
          </a:p>
        </p:txBody>
      </p:sp>
      <p:sp>
        <p:nvSpPr>
          <p:cNvPr id="33" name="TextBox 32">
            <a:extLst>
              <a:ext uri="{FF2B5EF4-FFF2-40B4-BE49-F238E27FC236}">
                <a16:creationId xmlns:a16="http://schemas.microsoft.com/office/drawing/2014/main" id="{B68F5C26-DECD-1D4B-8D3F-24331CFF7DA8}"/>
              </a:ext>
            </a:extLst>
          </p:cNvPr>
          <p:cNvSpPr txBox="1"/>
          <p:nvPr/>
        </p:nvSpPr>
        <p:spPr>
          <a:xfrm>
            <a:off x="2446500" y="2438079"/>
            <a:ext cx="851594" cy="276999"/>
          </a:xfrm>
          <a:prstGeom prst="rect">
            <a:avLst/>
          </a:prstGeom>
          <a:noFill/>
        </p:spPr>
        <p:txBody>
          <a:bodyPr wrap="square" rtlCol="0">
            <a:spAutoFit/>
          </a:bodyPr>
          <a:lstStyle/>
          <a:p>
            <a:r>
              <a:rPr lang="en-US" sz="1200" dirty="0"/>
              <a:t>98765: v2</a:t>
            </a:r>
          </a:p>
        </p:txBody>
      </p:sp>
      <p:sp>
        <p:nvSpPr>
          <p:cNvPr id="34" name="TextBox 33">
            <a:extLst>
              <a:ext uri="{FF2B5EF4-FFF2-40B4-BE49-F238E27FC236}">
                <a16:creationId xmlns:a16="http://schemas.microsoft.com/office/drawing/2014/main" id="{DAADB526-5B12-F74C-BF2C-13F99C5128E3}"/>
              </a:ext>
            </a:extLst>
          </p:cNvPr>
          <p:cNvSpPr txBox="1"/>
          <p:nvPr/>
        </p:nvSpPr>
        <p:spPr>
          <a:xfrm>
            <a:off x="2557882" y="3463345"/>
            <a:ext cx="860511" cy="276999"/>
          </a:xfrm>
          <a:prstGeom prst="rect">
            <a:avLst/>
          </a:prstGeom>
          <a:noFill/>
        </p:spPr>
        <p:txBody>
          <a:bodyPr wrap="square" rtlCol="0">
            <a:spAutoFit/>
          </a:bodyPr>
          <a:lstStyle/>
          <a:p>
            <a:r>
              <a:rPr lang="en-US" sz="1200" dirty="0"/>
              <a:t>12345: v3</a:t>
            </a:r>
          </a:p>
        </p:txBody>
      </p:sp>
      <p:cxnSp>
        <p:nvCxnSpPr>
          <p:cNvPr id="38" name="Straight Arrow Connector 37">
            <a:extLst>
              <a:ext uri="{FF2B5EF4-FFF2-40B4-BE49-F238E27FC236}">
                <a16:creationId xmlns:a16="http://schemas.microsoft.com/office/drawing/2014/main" id="{772089A0-81C5-8F47-A391-201BCE3BA63C}"/>
              </a:ext>
            </a:extLst>
          </p:cNvPr>
          <p:cNvCxnSpPr>
            <a:cxnSpLocks/>
          </p:cNvCxnSpPr>
          <p:nvPr/>
        </p:nvCxnSpPr>
        <p:spPr>
          <a:xfrm flipH="1">
            <a:off x="4486547" y="2918534"/>
            <a:ext cx="2410888" cy="219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5DF9CDE-2424-984A-B5D2-E2EDD491B548}"/>
              </a:ext>
            </a:extLst>
          </p:cNvPr>
          <p:cNvSpPr txBox="1"/>
          <p:nvPr/>
        </p:nvSpPr>
        <p:spPr>
          <a:xfrm>
            <a:off x="6897435" y="2730693"/>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A</a:t>
            </a:r>
          </a:p>
        </p:txBody>
      </p:sp>
      <p:cxnSp>
        <p:nvCxnSpPr>
          <p:cNvPr id="37" name="Straight Arrow Connector 36">
            <a:extLst>
              <a:ext uri="{FF2B5EF4-FFF2-40B4-BE49-F238E27FC236}">
                <a16:creationId xmlns:a16="http://schemas.microsoft.com/office/drawing/2014/main" id="{8D9C0D25-D4DF-444F-AC25-A4B5574C9804}"/>
              </a:ext>
            </a:extLst>
          </p:cNvPr>
          <p:cNvCxnSpPr>
            <a:cxnSpLocks/>
          </p:cNvCxnSpPr>
          <p:nvPr/>
        </p:nvCxnSpPr>
        <p:spPr>
          <a:xfrm flipH="1">
            <a:off x="5147301" y="3551137"/>
            <a:ext cx="1750134" cy="4727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493EE84-ED4A-8146-9DB4-96B443DA7FDB}"/>
              </a:ext>
            </a:extLst>
          </p:cNvPr>
          <p:cNvCxnSpPr>
            <a:cxnSpLocks/>
          </p:cNvCxnSpPr>
          <p:nvPr/>
        </p:nvCxnSpPr>
        <p:spPr>
          <a:xfrm flipH="1" flipV="1">
            <a:off x="4592860" y="3145975"/>
            <a:ext cx="2304576" cy="33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84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6. Documentation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a:xfrm>
            <a:off x="711680" y="2906713"/>
            <a:ext cx="7772400" cy="1500187"/>
          </a:xfrm>
        </p:spPr>
        <p:txBody>
          <a:bodyPr/>
          <a:lstStyle/>
          <a:p>
            <a:r>
              <a:rPr lang="en-US" dirty="0"/>
              <a:t>Standards &amp; How to Describe Messaging</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104</a:t>
            </a:fld>
            <a:endParaRPr lang="en-US"/>
          </a:p>
        </p:txBody>
      </p:sp>
    </p:spTree>
    <p:extLst>
      <p:ext uri="{BB962C8B-B14F-4D97-AF65-F5344CB8AC3E}">
        <p14:creationId xmlns:p14="http://schemas.microsoft.com/office/powerpoint/2010/main" val="12013725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C6A97-BBDE-5545-8AAD-8A3C79651916}"/>
              </a:ext>
            </a:extLst>
          </p:cNvPr>
          <p:cNvSpPr>
            <a:spLocks noGrp="1"/>
          </p:cNvSpPr>
          <p:nvPr>
            <p:ph type="sldNum" sz="quarter" idx="12"/>
          </p:nvPr>
        </p:nvSpPr>
        <p:spPr>
          <a:xfrm>
            <a:off x="6680421" y="6297439"/>
            <a:ext cx="2133600" cy="365125"/>
          </a:xfrm>
        </p:spPr>
        <p:txBody>
          <a:bodyPr/>
          <a:lstStyle/>
          <a:p>
            <a:fld id="{867D4A06-35AE-BD4A-84A9-613A26F3D41D}" type="slidenum">
              <a:rPr lang="en-US" smtClean="0"/>
              <a:pPr/>
              <a:t>105</a:t>
            </a:fld>
            <a:endParaRPr lang="en-US"/>
          </a:p>
        </p:txBody>
      </p:sp>
      <p:sp>
        <p:nvSpPr>
          <p:cNvPr id="5" name="Hexagon 4">
            <a:extLst>
              <a:ext uri="{FF2B5EF4-FFF2-40B4-BE49-F238E27FC236}">
                <a16:creationId xmlns:a16="http://schemas.microsoft.com/office/drawing/2014/main" id="{DA5BA767-0707-734D-BE37-3BB5FEC94640}"/>
              </a:ext>
            </a:extLst>
          </p:cNvPr>
          <p:cNvSpPr/>
          <p:nvPr/>
        </p:nvSpPr>
        <p:spPr>
          <a:xfrm>
            <a:off x="1908314" y="2978488"/>
            <a:ext cx="1192696" cy="1019755"/>
          </a:xfrm>
          <a:prstGeom prst="hexagon">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 A</a:t>
            </a:r>
          </a:p>
        </p:txBody>
      </p:sp>
      <p:sp>
        <p:nvSpPr>
          <p:cNvPr id="6" name="Hexagon 5">
            <a:extLst>
              <a:ext uri="{FF2B5EF4-FFF2-40B4-BE49-F238E27FC236}">
                <a16:creationId xmlns:a16="http://schemas.microsoft.com/office/drawing/2014/main" id="{4CFB1561-E793-8440-BA4F-4BDF830D6BDA}"/>
              </a:ext>
            </a:extLst>
          </p:cNvPr>
          <p:cNvSpPr/>
          <p:nvPr/>
        </p:nvSpPr>
        <p:spPr>
          <a:xfrm>
            <a:off x="4890053" y="1182819"/>
            <a:ext cx="1192696" cy="1019755"/>
          </a:xfrm>
          <a:prstGeom prst="hexagon">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 B</a:t>
            </a:r>
          </a:p>
        </p:txBody>
      </p:sp>
      <p:sp>
        <p:nvSpPr>
          <p:cNvPr id="7" name="Hexagon 6">
            <a:extLst>
              <a:ext uri="{FF2B5EF4-FFF2-40B4-BE49-F238E27FC236}">
                <a16:creationId xmlns:a16="http://schemas.microsoft.com/office/drawing/2014/main" id="{21804C2C-5DB3-2741-A295-8584EAA09066}"/>
              </a:ext>
            </a:extLst>
          </p:cNvPr>
          <p:cNvSpPr/>
          <p:nvPr/>
        </p:nvSpPr>
        <p:spPr>
          <a:xfrm>
            <a:off x="4947037" y="2645858"/>
            <a:ext cx="1192696" cy="1019755"/>
          </a:xfrm>
          <a:prstGeom prst="hexagon">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 C</a:t>
            </a:r>
          </a:p>
        </p:txBody>
      </p:sp>
      <p:sp>
        <p:nvSpPr>
          <p:cNvPr id="9" name="Hexagon 8">
            <a:extLst>
              <a:ext uri="{FF2B5EF4-FFF2-40B4-BE49-F238E27FC236}">
                <a16:creationId xmlns:a16="http://schemas.microsoft.com/office/drawing/2014/main" id="{FBCE53EE-9A3C-A34C-8334-D48E21739DD6}"/>
              </a:ext>
            </a:extLst>
          </p:cNvPr>
          <p:cNvSpPr/>
          <p:nvPr/>
        </p:nvSpPr>
        <p:spPr>
          <a:xfrm>
            <a:off x="5042453" y="5015677"/>
            <a:ext cx="1192696" cy="1019755"/>
          </a:xfrm>
          <a:prstGeom prst="hexagon">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Service D</a:t>
            </a:r>
          </a:p>
        </p:txBody>
      </p:sp>
      <p:sp>
        <p:nvSpPr>
          <p:cNvPr id="10" name="Striped Right Arrow 9">
            <a:extLst>
              <a:ext uri="{FF2B5EF4-FFF2-40B4-BE49-F238E27FC236}">
                <a16:creationId xmlns:a16="http://schemas.microsoft.com/office/drawing/2014/main" id="{C489251C-218A-4547-A27E-8361DA8B7487}"/>
              </a:ext>
            </a:extLst>
          </p:cNvPr>
          <p:cNvSpPr/>
          <p:nvPr/>
        </p:nvSpPr>
        <p:spPr>
          <a:xfrm rot="9210799">
            <a:off x="2963412" y="2074042"/>
            <a:ext cx="1791947" cy="469127"/>
          </a:xfrm>
          <a:prstGeom prst="stripedRightArrow">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triped Right Arrow 10">
            <a:extLst>
              <a:ext uri="{FF2B5EF4-FFF2-40B4-BE49-F238E27FC236}">
                <a16:creationId xmlns:a16="http://schemas.microsoft.com/office/drawing/2014/main" id="{38736FC7-7475-774C-9597-6BCCEDA3F16B}"/>
              </a:ext>
            </a:extLst>
          </p:cNvPr>
          <p:cNvSpPr/>
          <p:nvPr/>
        </p:nvSpPr>
        <p:spPr>
          <a:xfrm rot="11374520">
            <a:off x="3128049" y="3138044"/>
            <a:ext cx="1791947" cy="469127"/>
          </a:xfrm>
          <a:prstGeom prst="stripedRightArrow">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triped Right Arrow 12">
            <a:extLst>
              <a:ext uri="{FF2B5EF4-FFF2-40B4-BE49-F238E27FC236}">
                <a16:creationId xmlns:a16="http://schemas.microsoft.com/office/drawing/2014/main" id="{BC5179B4-CFD2-0D43-94FC-D0E941F94E1B}"/>
              </a:ext>
            </a:extLst>
          </p:cNvPr>
          <p:cNvSpPr/>
          <p:nvPr/>
        </p:nvSpPr>
        <p:spPr>
          <a:xfrm rot="2003463">
            <a:off x="2891704" y="4261147"/>
            <a:ext cx="2304905" cy="469127"/>
          </a:xfrm>
          <a:prstGeom prst="striped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TextBox 13">
            <a:extLst>
              <a:ext uri="{FF2B5EF4-FFF2-40B4-BE49-F238E27FC236}">
                <a16:creationId xmlns:a16="http://schemas.microsoft.com/office/drawing/2014/main" id="{DF585C8A-0D65-1C4F-BF50-AD4B9217BB45}"/>
              </a:ext>
            </a:extLst>
          </p:cNvPr>
          <p:cNvSpPr txBox="1"/>
          <p:nvPr/>
        </p:nvSpPr>
        <p:spPr>
          <a:xfrm>
            <a:off x="3784822" y="2645858"/>
            <a:ext cx="1105231" cy="369332"/>
          </a:xfrm>
          <a:prstGeom prst="rect">
            <a:avLst/>
          </a:prstGeom>
          <a:noFill/>
        </p:spPr>
        <p:txBody>
          <a:bodyPr wrap="square" rtlCol="0">
            <a:spAutoFit/>
          </a:bodyPr>
          <a:lstStyle/>
          <a:p>
            <a:r>
              <a:rPr lang="en-US" dirty="0"/>
              <a:t>Subscribe</a:t>
            </a:r>
          </a:p>
        </p:txBody>
      </p:sp>
      <p:sp>
        <p:nvSpPr>
          <p:cNvPr id="15" name="TextBox 14">
            <a:extLst>
              <a:ext uri="{FF2B5EF4-FFF2-40B4-BE49-F238E27FC236}">
                <a16:creationId xmlns:a16="http://schemas.microsoft.com/office/drawing/2014/main" id="{52B66890-80C8-8B4A-B6C2-8B385523D184}"/>
              </a:ext>
            </a:extLst>
          </p:cNvPr>
          <p:cNvSpPr txBox="1"/>
          <p:nvPr/>
        </p:nvSpPr>
        <p:spPr>
          <a:xfrm>
            <a:off x="3038725" y="4745711"/>
            <a:ext cx="1105231" cy="369332"/>
          </a:xfrm>
          <a:prstGeom prst="rect">
            <a:avLst/>
          </a:prstGeom>
          <a:noFill/>
        </p:spPr>
        <p:txBody>
          <a:bodyPr wrap="square" rtlCol="0">
            <a:spAutoFit/>
          </a:bodyPr>
          <a:lstStyle/>
          <a:p>
            <a:r>
              <a:rPr lang="en-US" dirty="0"/>
              <a:t>Subscribe</a:t>
            </a:r>
          </a:p>
        </p:txBody>
      </p:sp>
      <p:sp>
        <p:nvSpPr>
          <p:cNvPr id="16" name="Striped Right Arrow 15">
            <a:extLst>
              <a:ext uri="{FF2B5EF4-FFF2-40B4-BE49-F238E27FC236}">
                <a16:creationId xmlns:a16="http://schemas.microsoft.com/office/drawing/2014/main" id="{B8FAD259-1A4D-5A47-A008-33CC7A2DCDE2}"/>
              </a:ext>
            </a:extLst>
          </p:cNvPr>
          <p:cNvSpPr/>
          <p:nvPr/>
        </p:nvSpPr>
        <p:spPr>
          <a:xfrm>
            <a:off x="229488" y="512212"/>
            <a:ext cx="653108" cy="469127"/>
          </a:xfrm>
          <a:prstGeom prst="stripedRightArrow">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Striped Right Arrow 16">
            <a:extLst>
              <a:ext uri="{FF2B5EF4-FFF2-40B4-BE49-F238E27FC236}">
                <a16:creationId xmlns:a16="http://schemas.microsoft.com/office/drawing/2014/main" id="{AFF7EF01-C669-1242-9A6F-76E4CF0C57BD}"/>
              </a:ext>
            </a:extLst>
          </p:cNvPr>
          <p:cNvSpPr/>
          <p:nvPr/>
        </p:nvSpPr>
        <p:spPr>
          <a:xfrm>
            <a:off x="229488" y="1120509"/>
            <a:ext cx="716718" cy="469127"/>
          </a:xfrm>
          <a:prstGeom prst="stripedRightArrow">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8" name="TextBox 17">
            <a:extLst>
              <a:ext uri="{FF2B5EF4-FFF2-40B4-BE49-F238E27FC236}">
                <a16:creationId xmlns:a16="http://schemas.microsoft.com/office/drawing/2014/main" id="{91E491C5-13B8-A240-8E01-9730C2A1A7D9}"/>
              </a:ext>
            </a:extLst>
          </p:cNvPr>
          <p:cNvSpPr txBox="1"/>
          <p:nvPr/>
        </p:nvSpPr>
        <p:spPr>
          <a:xfrm>
            <a:off x="1192695" y="562109"/>
            <a:ext cx="1987828" cy="369332"/>
          </a:xfrm>
          <a:prstGeom prst="rect">
            <a:avLst/>
          </a:prstGeom>
          <a:noFill/>
        </p:spPr>
        <p:txBody>
          <a:bodyPr wrap="square" rtlCol="0">
            <a:spAutoFit/>
          </a:bodyPr>
          <a:lstStyle/>
          <a:p>
            <a:r>
              <a:rPr lang="en-US" dirty="0"/>
              <a:t>Event Subscription</a:t>
            </a:r>
          </a:p>
        </p:txBody>
      </p:sp>
      <p:sp>
        <p:nvSpPr>
          <p:cNvPr id="19" name="TextBox 18">
            <a:extLst>
              <a:ext uri="{FF2B5EF4-FFF2-40B4-BE49-F238E27FC236}">
                <a16:creationId xmlns:a16="http://schemas.microsoft.com/office/drawing/2014/main" id="{46D8B8A0-6589-3848-9408-FB0FECB5F3E3}"/>
              </a:ext>
            </a:extLst>
          </p:cNvPr>
          <p:cNvSpPr txBox="1"/>
          <p:nvPr/>
        </p:nvSpPr>
        <p:spPr>
          <a:xfrm>
            <a:off x="1070330" y="1182819"/>
            <a:ext cx="1987828" cy="369332"/>
          </a:xfrm>
          <a:prstGeom prst="rect">
            <a:avLst/>
          </a:prstGeom>
          <a:noFill/>
        </p:spPr>
        <p:txBody>
          <a:bodyPr wrap="square" rtlCol="0">
            <a:spAutoFit/>
          </a:bodyPr>
          <a:lstStyle/>
          <a:p>
            <a:r>
              <a:rPr lang="en-US" dirty="0"/>
              <a:t>Send Command</a:t>
            </a:r>
          </a:p>
        </p:txBody>
      </p:sp>
      <p:sp>
        <p:nvSpPr>
          <p:cNvPr id="20" name="TextBox 19">
            <a:extLst>
              <a:ext uri="{FF2B5EF4-FFF2-40B4-BE49-F238E27FC236}">
                <a16:creationId xmlns:a16="http://schemas.microsoft.com/office/drawing/2014/main" id="{F2152EAE-DBBA-D94B-BADF-BA3A3E137DE2}"/>
              </a:ext>
            </a:extLst>
          </p:cNvPr>
          <p:cNvSpPr txBox="1"/>
          <p:nvPr/>
        </p:nvSpPr>
        <p:spPr>
          <a:xfrm>
            <a:off x="1139755" y="1861732"/>
            <a:ext cx="1813087" cy="1015663"/>
          </a:xfrm>
          <a:prstGeom prst="rect">
            <a:avLst/>
          </a:prstGeom>
          <a:noFill/>
          <a:ln w="22225">
            <a:solidFill>
              <a:schemeClr val="tx1"/>
            </a:solidFill>
          </a:ln>
        </p:spPr>
        <p:txBody>
          <a:bodyPr wrap="square" rtlCol="0">
            <a:spAutoFit/>
          </a:bodyPr>
          <a:lstStyle/>
          <a:p>
            <a:r>
              <a:rPr lang="en-US" sz="1000" dirty="0"/>
              <a:t>For an event producer ‘owns’ the API</a:t>
            </a:r>
          </a:p>
          <a:p>
            <a:r>
              <a:rPr lang="en-US" sz="1000" dirty="0"/>
              <a:t>I need to know:</a:t>
            </a:r>
          </a:p>
          <a:p>
            <a:pPr marL="171450" indent="-171450">
              <a:buFont typeface="Arial" panose="020B0604020202020204" pitchFamily="34" charset="0"/>
              <a:buChar char="•"/>
            </a:pPr>
            <a:r>
              <a:rPr lang="en-US" sz="1000" dirty="0"/>
              <a:t>Channel</a:t>
            </a:r>
          </a:p>
          <a:p>
            <a:pPr marL="171450" indent="-171450">
              <a:buFont typeface="Arial" panose="020B0604020202020204" pitchFamily="34" charset="0"/>
              <a:buChar char="•"/>
            </a:pPr>
            <a:r>
              <a:rPr lang="en-US" sz="1000" dirty="0"/>
              <a:t>Protocol</a:t>
            </a:r>
          </a:p>
          <a:p>
            <a:pPr marL="171450" indent="-171450">
              <a:buFont typeface="Arial" panose="020B0604020202020204" pitchFamily="34" charset="0"/>
              <a:buChar char="•"/>
            </a:pPr>
            <a:r>
              <a:rPr lang="en-US" sz="1000" dirty="0"/>
              <a:t>Schema</a:t>
            </a:r>
          </a:p>
        </p:txBody>
      </p:sp>
      <p:sp>
        <p:nvSpPr>
          <p:cNvPr id="21" name="TextBox 20">
            <a:extLst>
              <a:ext uri="{FF2B5EF4-FFF2-40B4-BE49-F238E27FC236}">
                <a16:creationId xmlns:a16="http://schemas.microsoft.com/office/drawing/2014/main" id="{FC77895C-883B-614C-A25C-F19C198356B4}"/>
              </a:ext>
            </a:extLst>
          </p:cNvPr>
          <p:cNvSpPr txBox="1"/>
          <p:nvPr/>
        </p:nvSpPr>
        <p:spPr>
          <a:xfrm>
            <a:off x="5602483" y="4108897"/>
            <a:ext cx="2537539" cy="861774"/>
          </a:xfrm>
          <a:prstGeom prst="rect">
            <a:avLst/>
          </a:prstGeom>
          <a:noFill/>
          <a:ln w="22225">
            <a:solidFill>
              <a:schemeClr val="tx1"/>
            </a:solidFill>
          </a:ln>
        </p:spPr>
        <p:txBody>
          <a:bodyPr wrap="square" rtlCol="0">
            <a:spAutoFit/>
          </a:bodyPr>
          <a:lstStyle/>
          <a:p>
            <a:r>
              <a:rPr lang="en-US" sz="1000" dirty="0"/>
              <a:t>For a command consumer owns the API</a:t>
            </a:r>
          </a:p>
          <a:p>
            <a:r>
              <a:rPr lang="en-US" sz="1000" dirty="0"/>
              <a:t>I need to know:</a:t>
            </a:r>
          </a:p>
          <a:p>
            <a:pPr marL="171450" indent="-171450">
              <a:buFont typeface="Arial" panose="020B0604020202020204" pitchFamily="34" charset="0"/>
              <a:buChar char="•"/>
            </a:pPr>
            <a:r>
              <a:rPr lang="en-US" sz="1000" dirty="0"/>
              <a:t>Channel</a:t>
            </a:r>
          </a:p>
          <a:p>
            <a:pPr marL="171450" indent="-171450">
              <a:buFont typeface="Arial" panose="020B0604020202020204" pitchFamily="34" charset="0"/>
              <a:buChar char="•"/>
            </a:pPr>
            <a:r>
              <a:rPr lang="en-US" sz="1000" dirty="0"/>
              <a:t>Protocol</a:t>
            </a:r>
          </a:p>
          <a:p>
            <a:pPr marL="171450" indent="-171450">
              <a:buFont typeface="Arial" panose="020B0604020202020204" pitchFamily="34" charset="0"/>
              <a:buChar char="•"/>
            </a:pPr>
            <a:r>
              <a:rPr lang="en-US" sz="1000" dirty="0"/>
              <a:t>Schema</a:t>
            </a:r>
          </a:p>
        </p:txBody>
      </p:sp>
      <p:sp>
        <p:nvSpPr>
          <p:cNvPr id="22" name="TextBox 21">
            <a:extLst>
              <a:ext uri="{FF2B5EF4-FFF2-40B4-BE49-F238E27FC236}">
                <a16:creationId xmlns:a16="http://schemas.microsoft.com/office/drawing/2014/main" id="{F692AC29-1519-144A-9A8B-1E9705BAB0FC}"/>
              </a:ext>
            </a:extLst>
          </p:cNvPr>
          <p:cNvSpPr txBox="1"/>
          <p:nvPr/>
        </p:nvSpPr>
        <p:spPr>
          <a:xfrm>
            <a:off x="639544" y="5499354"/>
            <a:ext cx="2537539" cy="707886"/>
          </a:xfrm>
          <a:prstGeom prst="rect">
            <a:avLst/>
          </a:prstGeom>
          <a:noFill/>
          <a:ln w="22225">
            <a:solidFill>
              <a:schemeClr val="tx1"/>
            </a:solidFill>
          </a:ln>
        </p:spPr>
        <p:txBody>
          <a:bodyPr wrap="square" rtlCol="0">
            <a:spAutoFit/>
          </a:bodyPr>
          <a:lstStyle/>
          <a:p>
            <a:r>
              <a:rPr lang="en-US" sz="1000" dirty="0"/>
              <a:t>For WCF folks:</a:t>
            </a:r>
          </a:p>
          <a:p>
            <a:pPr marL="171450" indent="-171450">
              <a:buFont typeface="Arial" panose="020B0604020202020204" pitchFamily="34" charset="0"/>
              <a:buChar char="•"/>
            </a:pPr>
            <a:r>
              <a:rPr lang="en-US" sz="1000" dirty="0"/>
              <a:t>Channel == Address</a:t>
            </a:r>
          </a:p>
          <a:p>
            <a:pPr marL="171450" indent="-171450">
              <a:buFont typeface="Arial" panose="020B0604020202020204" pitchFamily="34" charset="0"/>
              <a:buChar char="•"/>
            </a:pPr>
            <a:r>
              <a:rPr lang="en-US" sz="1000" dirty="0"/>
              <a:t>Protocol == Binding</a:t>
            </a:r>
          </a:p>
          <a:p>
            <a:pPr marL="171450" indent="-171450">
              <a:buFont typeface="Arial" panose="020B0604020202020204" pitchFamily="34" charset="0"/>
              <a:buChar char="•"/>
            </a:pPr>
            <a:r>
              <a:rPr lang="en-US" sz="1000" dirty="0"/>
              <a:t>Schema == Contract</a:t>
            </a:r>
          </a:p>
        </p:txBody>
      </p:sp>
    </p:spTree>
    <p:extLst>
      <p:ext uri="{BB962C8B-B14F-4D97-AF65-F5344CB8AC3E}">
        <p14:creationId xmlns:p14="http://schemas.microsoft.com/office/powerpoint/2010/main" val="362099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307075" y="1368503"/>
            <a:ext cx="8320090" cy="4074090"/>
          </a:xfrm>
          <a:prstGeom prst="rect">
            <a:avLst/>
          </a:prstGeom>
          <a:solidFill>
            <a:schemeClr val="bg2"/>
          </a:solidFill>
          <a:ln>
            <a:noFill/>
          </a:ln>
        </p:spPr>
        <p:txBody>
          <a:bodyPr spcFirstLastPara="1" wrap="square" lIns="68575" tIns="68575" rIns="68575" bIns="68575" anchor="t" anchorCtr="0">
            <a:noAutofit/>
          </a:bodyPr>
          <a:lstStyle/>
          <a:p>
            <a:pPr>
              <a:buClr>
                <a:srgbClr val="FFFFFF"/>
              </a:buClr>
            </a:pPr>
            <a:r>
              <a:rPr lang="en-GB" dirty="0">
                <a:solidFill>
                  <a:schemeClr val="accent1"/>
                </a:solidFill>
                <a:latin typeface="Inter"/>
                <a:ea typeface="Inter"/>
                <a:cs typeface="Inter"/>
                <a:sym typeface="Inter"/>
              </a:rPr>
              <a:t>asyncapi:  </a:t>
            </a:r>
            <a:r>
              <a:rPr lang="en-GB" dirty="0">
                <a:solidFill>
                  <a:srgbClr val="00B050"/>
                </a:solidFill>
                <a:latin typeface="Inter"/>
                <a:ea typeface="Inter"/>
                <a:cs typeface="Inter"/>
                <a:sym typeface="Inter"/>
              </a:rPr>
              <a:t>‘2.0.0’</a:t>
            </a:r>
          </a:p>
          <a:p>
            <a:pPr>
              <a:buClr>
                <a:srgbClr val="FFFFFF"/>
              </a:buClr>
            </a:pPr>
            <a:r>
              <a:rPr lang="en-GB" dirty="0">
                <a:solidFill>
                  <a:schemeClr val="accent1"/>
                </a:solidFill>
                <a:latin typeface="Inter"/>
                <a:ea typeface="Inter"/>
                <a:cs typeface="Inter"/>
                <a:sym typeface="Inter"/>
              </a:rPr>
              <a:t>info</a:t>
            </a:r>
            <a:r>
              <a:rPr lang="en-GB" dirty="0">
                <a:solidFill>
                  <a:srgbClr val="00B050"/>
                </a:solidFill>
                <a:latin typeface="Inter"/>
                <a:ea typeface="Inter"/>
                <a:cs typeface="Inter"/>
                <a:sym typeface="Inter"/>
              </a:rPr>
              <a:t>:</a:t>
            </a:r>
          </a:p>
          <a:p>
            <a:pPr>
              <a:buClr>
                <a:srgbClr val="FFFFFF"/>
              </a:buClr>
            </a:pPr>
            <a:r>
              <a:rPr lang="en-GB" dirty="0">
                <a:solidFill>
                  <a:srgbClr val="00B050"/>
                </a:solidFill>
                <a:latin typeface="Inter"/>
                <a:ea typeface="Inter"/>
                <a:cs typeface="Inter"/>
                <a:sym typeface="Inter"/>
              </a:rPr>
              <a:t>   …</a:t>
            </a:r>
          </a:p>
          <a:p>
            <a:pPr>
              <a:buClr>
                <a:srgbClr val="FFFFFF"/>
              </a:buClr>
            </a:pPr>
            <a:r>
              <a:rPr lang="en-GB" dirty="0">
                <a:solidFill>
                  <a:schemeClr val="accent1"/>
                </a:solidFill>
                <a:latin typeface="Inter"/>
                <a:ea typeface="Inter"/>
                <a:cs typeface="Inter"/>
                <a:sym typeface="Inter"/>
              </a:rPr>
              <a:t>servers:</a:t>
            </a:r>
          </a:p>
          <a:p>
            <a:pPr>
              <a:buClr>
                <a:srgbClr val="FFFFFF"/>
              </a:buClr>
            </a:pPr>
            <a:r>
              <a:rPr lang="en-GB" dirty="0">
                <a:solidFill>
                  <a:schemeClr val="accent1"/>
                </a:solidFill>
                <a:latin typeface="Inter"/>
                <a:ea typeface="Inter"/>
                <a:cs typeface="Inter"/>
                <a:sym typeface="Inter"/>
              </a:rPr>
              <a:t>   …</a:t>
            </a:r>
          </a:p>
          <a:p>
            <a:pPr>
              <a:buClr>
                <a:srgbClr val="FFFFFF"/>
              </a:buClr>
            </a:pPr>
            <a:r>
              <a:rPr lang="en-GB" dirty="0">
                <a:solidFill>
                  <a:schemeClr val="accent1"/>
                </a:solidFill>
                <a:latin typeface="Inter"/>
                <a:ea typeface="Inter"/>
                <a:cs typeface="Inter"/>
                <a:sym typeface="Inter"/>
              </a:rPr>
              <a:t>channels:</a:t>
            </a:r>
          </a:p>
          <a:p>
            <a:pPr>
              <a:buClr>
                <a:srgbClr val="FFFFFF"/>
              </a:buClr>
            </a:pPr>
            <a:r>
              <a:rPr lang="en-GB" dirty="0">
                <a:solidFill>
                  <a:schemeClr val="accent1"/>
                </a:solidFill>
                <a:latin typeface="Inter"/>
                <a:ea typeface="Inter"/>
                <a:cs typeface="Inter"/>
                <a:sym typeface="Inter"/>
              </a:rPr>
              <a:t>   …</a:t>
            </a:r>
          </a:p>
          <a:p>
            <a:pPr>
              <a:buClr>
                <a:srgbClr val="FFFFFF"/>
              </a:buClr>
            </a:pPr>
            <a:r>
              <a:rPr lang="en-GB" dirty="0">
                <a:solidFill>
                  <a:schemeClr val="accent1"/>
                </a:solidFill>
                <a:latin typeface="Inter"/>
                <a:ea typeface="Inter"/>
                <a:cs typeface="Inter"/>
                <a:sym typeface="Inter"/>
              </a:rPr>
              <a:t>components:</a:t>
            </a:r>
          </a:p>
          <a:p>
            <a:pPr>
              <a:buClr>
                <a:srgbClr val="FFFFFF"/>
              </a:buClr>
            </a:pPr>
            <a:r>
              <a:rPr lang="en-GB" dirty="0">
                <a:solidFill>
                  <a:schemeClr val="accent1"/>
                </a:solidFill>
                <a:latin typeface="Inter"/>
                <a:ea typeface="Inter"/>
                <a:cs typeface="Inter"/>
                <a:sym typeface="Inter"/>
              </a:rPr>
              <a:t>   …</a:t>
            </a:r>
          </a:p>
          <a:p>
            <a:pPr>
              <a:buClr>
                <a:srgbClr val="FFFFFF"/>
              </a:buClr>
            </a:pPr>
            <a:r>
              <a:rPr lang="en-GB" dirty="0">
                <a:solidFill>
                  <a:schemeClr val="accent1"/>
                </a:solidFill>
                <a:latin typeface="Inter"/>
                <a:ea typeface="Inter"/>
                <a:cs typeface="Inter"/>
                <a:sym typeface="Inter"/>
              </a:rPr>
              <a:t>tags:</a:t>
            </a:r>
          </a:p>
          <a:p>
            <a:pPr>
              <a:buClr>
                <a:srgbClr val="FFFFFF"/>
              </a:buClr>
            </a:pPr>
            <a:r>
              <a:rPr lang="en-GB" dirty="0">
                <a:solidFill>
                  <a:schemeClr val="accent1"/>
                </a:solidFill>
                <a:latin typeface="Inter"/>
                <a:ea typeface="Inter"/>
                <a:cs typeface="Inter"/>
                <a:sym typeface="Inter"/>
              </a:rPr>
              <a:t>   …</a:t>
            </a:r>
          </a:p>
          <a:p>
            <a:pPr>
              <a:buClr>
                <a:srgbClr val="FFFFFF"/>
              </a:buClr>
            </a:pPr>
            <a:endParaRPr lang="en-GB" dirty="0">
              <a:solidFill>
                <a:schemeClr val="accent1"/>
              </a:solidFill>
              <a:latin typeface="Inter"/>
              <a:ea typeface="Inter"/>
              <a:cs typeface="Inter"/>
              <a:sym typeface="Inter"/>
            </a:endParaRPr>
          </a:p>
          <a:p>
            <a:pPr>
              <a:buClr>
                <a:srgbClr val="FFFFFF"/>
              </a:buClr>
            </a:pPr>
            <a:endParaRPr dirty="0">
              <a:solidFill>
                <a:schemeClr val="accent1"/>
              </a:solidFill>
              <a:latin typeface="Inter"/>
              <a:ea typeface="Inter"/>
              <a:cs typeface="Inter"/>
              <a:sym typeface="Inter"/>
            </a:endParaRPr>
          </a:p>
        </p:txBody>
      </p:sp>
      <p:sp>
        <p:nvSpPr>
          <p:cNvPr id="103" name="Google Shape;103;p18"/>
          <p:cNvSpPr txBox="1">
            <a:spLocks noGrp="1"/>
          </p:cNvSpPr>
          <p:nvPr>
            <p:ph type="title"/>
          </p:nvPr>
        </p:nvSpPr>
        <p:spPr>
          <a:xfrm>
            <a:off x="307075" y="360148"/>
            <a:ext cx="8507700" cy="679500"/>
          </a:xfrm>
          <a:prstGeom prst="rect">
            <a:avLst/>
          </a:prstGeom>
        </p:spPr>
        <p:txBody>
          <a:bodyPr spcFirstLastPara="1" vert="horz" wrap="square" lIns="0" tIns="0" rIns="0" bIns="0" rtlCol="0" anchor="t" anchorCtr="0">
            <a:noAutofit/>
          </a:bodyPr>
          <a:lstStyle/>
          <a:p>
            <a:pPr algn="l">
              <a:buNone/>
            </a:pPr>
            <a:r>
              <a:rPr lang="en-GB" dirty="0" err="1">
                <a:solidFill>
                  <a:schemeClr val="tx2"/>
                </a:solidFill>
              </a:rPr>
              <a:t>AsyncAPI</a:t>
            </a:r>
            <a:r>
              <a:rPr lang="en-GB" dirty="0">
                <a:solidFill>
                  <a:schemeClr val="tx2"/>
                </a:solidFill>
              </a:rPr>
              <a:t> Document Structure</a:t>
            </a:r>
            <a:endParaRPr dirty="0">
              <a:solidFill>
                <a:schemeClr val="tx2"/>
              </a:solidFill>
            </a:endParaRPr>
          </a:p>
        </p:txBody>
      </p:sp>
      <p:sp>
        <p:nvSpPr>
          <p:cNvPr id="2" name="TextBox 1">
            <a:extLst>
              <a:ext uri="{FF2B5EF4-FFF2-40B4-BE49-F238E27FC236}">
                <a16:creationId xmlns:a16="http://schemas.microsoft.com/office/drawing/2014/main" id="{96E86EB7-4A94-244D-9C99-00A6ABC0A4F1}"/>
              </a:ext>
            </a:extLst>
          </p:cNvPr>
          <p:cNvSpPr txBox="1"/>
          <p:nvPr/>
        </p:nvSpPr>
        <p:spPr>
          <a:xfrm>
            <a:off x="3911599" y="1588828"/>
            <a:ext cx="3733800" cy="369332"/>
          </a:xfrm>
          <a:prstGeom prst="rect">
            <a:avLst/>
          </a:prstGeom>
          <a:noFill/>
          <a:ln>
            <a:solidFill>
              <a:schemeClr val="tx1"/>
            </a:solidFill>
          </a:ln>
        </p:spPr>
        <p:txBody>
          <a:bodyPr wrap="square" rtlCol="0">
            <a:spAutoFit/>
          </a:bodyPr>
          <a:lstStyle/>
          <a:p>
            <a:r>
              <a:rPr lang="en-US" dirty="0"/>
              <a:t>What type of YAML file is this?</a:t>
            </a:r>
          </a:p>
        </p:txBody>
      </p:sp>
      <p:cxnSp>
        <p:nvCxnSpPr>
          <p:cNvPr id="4" name="Straight Connector 3">
            <a:extLst>
              <a:ext uri="{FF2B5EF4-FFF2-40B4-BE49-F238E27FC236}">
                <a16:creationId xmlns:a16="http://schemas.microsoft.com/office/drawing/2014/main" id="{7797DBAA-552D-CD44-B179-0854CFDBACA5}"/>
              </a:ext>
            </a:extLst>
          </p:cNvPr>
          <p:cNvCxnSpPr>
            <a:cxnSpLocks/>
            <a:stCxn id="2" idx="1"/>
          </p:cNvCxnSpPr>
          <p:nvPr/>
        </p:nvCxnSpPr>
        <p:spPr>
          <a:xfrm flipH="1" flipV="1">
            <a:off x="1962615" y="1645944"/>
            <a:ext cx="1948984" cy="12755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B21876-B7B8-DF43-972C-71EBFC1852B0}"/>
              </a:ext>
            </a:extLst>
          </p:cNvPr>
          <p:cNvSpPr txBox="1"/>
          <p:nvPr/>
        </p:nvSpPr>
        <p:spPr>
          <a:xfrm>
            <a:off x="3911599" y="2076453"/>
            <a:ext cx="4301068" cy="369332"/>
          </a:xfrm>
          <a:prstGeom prst="rect">
            <a:avLst/>
          </a:prstGeom>
          <a:noFill/>
          <a:ln>
            <a:solidFill>
              <a:schemeClr val="tx1"/>
            </a:solidFill>
          </a:ln>
        </p:spPr>
        <p:txBody>
          <a:bodyPr wrap="square" rtlCol="0">
            <a:spAutoFit/>
          </a:bodyPr>
          <a:lstStyle/>
          <a:p>
            <a:r>
              <a:rPr lang="en-US" dirty="0"/>
              <a:t>What does this describe and who owns it?</a:t>
            </a:r>
          </a:p>
        </p:txBody>
      </p:sp>
      <p:cxnSp>
        <p:nvCxnSpPr>
          <p:cNvPr id="10" name="Straight Connector 9">
            <a:extLst>
              <a:ext uri="{FF2B5EF4-FFF2-40B4-BE49-F238E27FC236}">
                <a16:creationId xmlns:a16="http://schemas.microsoft.com/office/drawing/2014/main" id="{19234E1F-1820-CD45-885F-CA4590D21722}"/>
              </a:ext>
            </a:extLst>
          </p:cNvPr>
          <p:cNvCxnSpPr>
            <a:cxnSpLocks/>
          </p:cNvCxnSpPr>
          <p:nvPr/>
        </p:nvCxnSpPr>
        <p:spPr>
          <a:xfrm flipH="1" flipV="1">
            <a:off x="814040" y="1958160"/>
            <a:ext cx="3097559" cy="30696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DFA35BD-8BDF-F540-BEFD-AA49DB9256C6}"/>
              </a:ext>
            </a:extLst>
          </p:cNvPr>
          <p:cNvSpPr txBox="1"/>
          <p:nvPr/>
        </p:nvSpPr>
        <p:spPr>
          <a:xfrm>
            <a:off x="3911599" y="2663466"/>
            <a:ext cx="4301067" cy="369332"/>
          </a:xfrm>
          <a:prstGeom prst="rect">
            <a:avLst/>
          </a:prstGeom>
          <a:noFill/>
          <a:ln>
            <a:solidFill>
              <a:schemeClr val="tx1"/>
            </a:solidFill>
          </a:ln>
        </p:spPr>
        <p:txBody>
          <a:bodyPr wrap="square" rtlCol="0">
            <a:spAutoFit/>
          </a:bodyPr>
          <a:lstStyle/>
          <a:p>
            <a:r>
              <a:rPr lang="en-US" dirty="0"/>
              <a:t>What do you connect to? A channel’s host.</a:t>
            </a:r>
          </a:p>
        </p:txBody>
      </p:sp>
      <p:cxnSp>
        <p:nvCxnSpPr>
          <p:cNvPr id="13" name="Straight Connector 12">
            <a:extLst>
              <a:ext uri="{FF2B5EF4-FFF2-40B4-BE49-F238E27FC236}">
                <a16:creationId xmlns:a16="http://schemas.microsoft.com/office/drawing/2014/main" id="{CDD6E0F2-5692-8049-B54B-625A4B47CB45}"/>
              </a:ext>
            </a:extLst>
          </p:cNvPr>
          <p:cNvCxnSpPr>
            <a:cxnSpLocks/>
          </p:cNvCxnSpPr>
          <p:nvPr/>
        </p:nvCxnSpPr>
        <p:spPr>
          <a:xfrm flipH="1" flipV="1">
            <a:off x="1092201" y="2445785"/>
            <a:ext cx="2768600" cy="44630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E3EDC3C-285A-0143-AB01-45501344030B}"/>
              </a:ext>
            </a:extLst>
          </p:cNvPr>
          <p:cNvSpPr txBox="1"/>
          <p:nvPr/>
        </p:nvSpPr>
        <p:spPr>
          <a:xfrm>
            <a:off x="3911599" y="3157904"/>
            <a:ext cx="4451816" cy="923330"/>
          </a:xfrm>
          <a:prstGeom prst="rect">
            <a:avLst/>
          </a:prstGeom>
          <a:noFill/>
          <a:ln>
            <a:solidFill>
              <a:schemeClr val="tx1"/>
            </a:solidFill>
          </a:ln>
        </p:spPr>
        <p:txBody>
          <a:bodyPr wrap="square" rtlCol="0">
            <a:spAutoFit/>
          </a:bodyPr>
          <a:lstStyle/>
          <a:p>
            <a:r>
              <a:rPr lang="en-US" dirty="0"/>
              <a:t>A ‘virtual pipe connecting producer and consumer’. A logical address such as a topic or routing key</a:t>
            </a:r>
          </a:p>
        </p:txBody>
      </p:sp>
      <p:cxnSp>
        <p:nvCxnSpPr>
          <p:cNvPr id="15" name="Straight Connector 14">
            <a:extLst>
              <a:ext uri="{FF2B5EF4-FFF2-40B4-BE49-F238E27FC236}">
                <a16:creationId xmlns:a16="http://schemas.microsoft.com/office/drawing/2014/main" id="{8182268E-40BE-6F46-A52C-EA233BF12490}"/>
              </a:ext>
            </a:extLst>
          </p:cNvPr>
          <p:cNvCxnSpPr>
            <a:cxnSpLocks/>
          </p:cNvCxnSpPr>
          <p:nvPr/>
        </p:nvCxnSpPr>
        <p:spPr>
          <a:xfrm flipH="1" flipV="1">
            <a:off x="1175008" y="3004358"/>
            <a:ext cx="2694259" cy="56293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CAC91C-5AFD-8840-A5C1-E8DEAB430B58}"/>
              </a:ext>
            </a:extLst>
          </p:cNvPr>
          <p:cNvSpPr txBox="1"/>
          <p:nvPr/>
        </p:nvSpPr>
        <p:spPr>
          <a:xfrm>
            <a:off x="3869267" y="4196631"/>
            <a:ext cx="4301068" cy="369332"/>
          </a:xfrm>
          <a:prstGeom prst="rect">
            <a:avLst/>
          </a:prstGeom>
          <a:noFill/>
          <a:ln>
            <a:solidFill>
              <a:schemeClr val="tx1"/>
            </a:solidFill>
          </a:ln>
        </p:spPr>
        <p:txBody>
          <a:bodyPr wrap="square" rtlCol="0">
            <a:spAutoFit/>
          </a:bodyPr>
          <a:lstStyle/>
          <a:p>
            <a:r>
              <a:rPr lang="en-US" dirty="0"/>
              <a:t>The messages flowing over the pipe</a:t>
            </a:r>
          </a:p>
        </p:txBody>
      </p:sp>
      <p:cxnSp>
        <p:nvCxnSpPr>
          <p:cNvPr id="18" name="Straight Connector 17">
            <a:extLst>
              <a:ext uri="{FF2B5EF4-FFF2-40B4-BE49-F238E27FC236}">
                <a16:creationId xmlns:a16="http://schemas.microsoft.com/office/drawing/2014/main" id="{76CA01EF-05B0-6244-93FE-88333C9E39D2}"/>
              </a:ext>
            </a:extLst>
          </p:cNvPr>
          <p:cNvCxnSpPr>
            <a:cxnSpLocks/>
          </p:cNvCxnSpPr>
          <p:nvPr/>
        </p:nvCxnSpPr>
        <p:spPr>
          <a:xfrm flipH="1" flipV="1">
            <a:off x="1092201" y="3619569"/>
            <a:ext cx="2774587" cy="77583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65EF5C-EC30-764D-967F-22CBCDD3853A}"/>
              </a:ext>
            </a:extLst>
          </p:cNvPr>
          <p:cNvSpPr txBox="1"/>
          <p:nvPr/>
        </p:nvSpPr>
        <p:spPr>
          <a:xfrm>
            <a:off x="3911599" y="4694818"/>
            <a:ext cx="4301068" cy="646331"/>
          </a:xfrm>
          <a:prstGeom prst="rect">
            <a:avLst/>
          </a:prstGeom>
          <a:noFill/>
          <a:ln>
            <a:solidFill>
              <a:schemeClr val="tx1"/>
            </a:solidFill>
          </a:ln>
        </p:spPr>
        <p:txBody>
          <a:bodyPr wrap="square" rtlCol="0">
            <a:spAutoFit/>
          </a:bodyPr>
          <a:lstStyle/>
          <a:p>
            <a:r>
              <a:rPr lang="en-US" dirty="0"/>
              <a:t>Tagging lets us make it easier to find what we declare here</a:t>
            </a:r>
          </a:p>
        </p:txBody>
      </p:sp>
      <p:cxnSp>
        <p:nvCxnSpPr>
          <p:cNvPr id="21" name="Straight Connector 20">
            <a:extLst>
              <a:ext uri="{FF2B5EF4-FFF2-40B4-BE49-F238E27FC236}">
                <a16:creationId xmlns:a16="http://schemas.microsoft.com/office/drawing/2014/main" id="{B106FF55-2922-684B-85B6-8ABCEF17808A}"/>
              </a:ext>
            </a:extLst>
          </p:cNvPr>
          <p:cNvCxnSpPr>
            <a:cxnSpLocks/>
          </p:cNvCxnSpPr>
          <p:nvPr/>
        </p:nvCxnSpPr>
        <p:spPr>
          <a:xfrm flipH="1" flipV="1">
            <a:off x="814040" y="4285047"/>
            <a:ext cx="3046759" cy="57251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Google Shape;68;p14">
            <a:extLst>
              <a:ext uri="{FF2B5EF4-FFF2-40B4-BE49-F238E27FC236}">
                <a16:creationId xmlns:a16="http://schemas.microsoft.com/office/drawing/2014/main" id="{6CDFB823-5E32-3846-9C9A-6B30E3D4B32C}"/>
              </a:ext>
            </a:extLst>
          </p:cNvPr>
          <p:cNvSpPr txBox="1"/>
          <p:nvPr/>
        </p:nvSpPr>
        <p:spPr>
          <a:xfrm>
            <a:off x="307075" y="5490295"/>
            <a:ext cx="3065700" cy="215100"/>
          </a:xfrm>
          <a:prstGeom prst="rect">
            <a:avLst/>
          </a:prstGeom>
          <a:noFill/>
          <a:ln>
            <a:noFill/>
          </a:ln>
        </p:spPr>
        <p:txBody>
          <a:bodyPr spcFirstLastPara="1" wrap="square" lIns="0" tIns="0" rIns="0" bIns="0" anchor="b" anchorCtr="0">
            <a:noAutofit/>
          </a:bodyPr>
          <a:lstStyle/>
          <a:p>
            <a:fld id="{00000000-1234-1234-1234-123412341234}" type="slidenum">
              <a:rPr lang="en" sz="700">
                <a:solidFill>
                  <a:srgbClr val="FFFFFF"/>
                </a:solidFill>
                <a:latin typeface="Inter"/>
                <a:ea typeface="Inter"/>
                <a:cs typeface="Inter"/>
                <a:sym typeface="Inter"/>
              </a:rPr>
              <a:pPr/>
              <a:t>106</a:t>
            </a:fld>
            <a:r>
              <a:rPr lang="en" sz="700" dirty="0">
                <a:solidFill>
                  <a:srgbClr val="FFFFFF"/>
                </a:solidFill>
                <a:latin typeface="Inter"/>
                <a:ea typeface="Inter"/>
                <a:cs typeface="Inter"/>
                <a:sym typeface="Inter"/>
              </a:rPr>
              <a:t>  |  06 21  | </a:t>
            </a:r>
            <a:r>
              <a:rPr lang="en" sz="700" dirty="0" err="1">
                <a:solidFill>
                  <a:srgbClr val="FFFFFF"/>
                </a:solidFill>
                <a:latin typeface="Inter"/>
                <a:ea typeface="Inter"/>
                <a:cs typeface="Inter"/>
                <a:sym typeface="Inter"/>
              </a:rPr>
              <a:t>AsyncAPI</a:t>
            </a:r>
            <a:endParaRPr sz="700" dirty="0">
              <a:solidFill>
                <a:srgbClr val="FFFFFF"/>
              </a:solidFill>
              <a:latin typeface="Inter"/>
              <a:ea typeface="Inter"/>
              <a:cs typeface="Inter"/>
              <a:sym typeface="In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animBg="1"/>
      <p:bldP spid="14" grpId="0" animBg="1"/>
      <p:bldP spid="17" grpId="0" animBg="1"/>
      <p:bldP spid="2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637835" y="1349298"/>
            <a:ext cx="7989330" cy="4415881"/>
          </a:xfrm>
          <a:prstGeom prst="rect">
            <a:avLst/>
          </a:prstGeom>
          <a:solidFill>
            <a:schemeClr val="bg2"/>
          </a:solidFill>
          <a:ln>
            <a:noFill/>
          </a:ln>
        </p:spPr>
        <p:txBody>
          <a:bodyPr spcFirstLastPara="1" wrap="square" lIns="68575" tIns="68575" rIns="68575" bIns="68575" anchor="t" anchorCtr="0">
            <a:noAutofit/>
          </a:bodyPr>
          <a:lstStyle/>
          <a:p>
            <a:pPr lvl="0">
              <a:buClr>
                <a:srgbClr val="FFFFFF"/>
              </a:buClr>
            </a:pPr>
            <a:r>
              <a:rPr lang="en-GB" dirty="0">
                <a:solidFill>
                  <a:schemeClr val="tx2"/>
                </a:solidFill>
              </a:rPr>
              <a:t>info</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contact:</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name:</a:t>
            </a:r>
            <a:r>
              <a:rPr lang="en-GB" dirty="0">
                <a:solidFill>
                  <a:schemeClr val="bg1">
                    <a:lumMod val="75000"/>
                  </a:schemeClr>
                </a:solidFill>
              </a:rPr>
              <a:t> </a:t>
            </a:r>
            <a:r>
              <a:rPr lang="en-GB" dirty="0">
                <a:solidFill>
                  <a:srgbClr val="00B050"/>
                </a:solidFill>
              </a:rPr>
              <a:t>Menu Customer</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err="1">
                <a:solidFill>
                  <a:schemeClr val="tx2"/>
                </a:solidFill>
              </a:rPr>
              <a:t>url</a:t>
            </a:r>
            <a:r>
              <a:rPr lang="en-GB" dirty="0">
                <a:solidFill>
                  <a:schemeClr val="tx2"/>
                </a:solidFill>
              </a:rPr>
              <a:t>:</a:t>
            </a:r>
            <a:r>
              <a:rPr lang="en-GB" dirty="0">
                <a:solidFill>
                  <a:schemeClr val="bg1">
                    <a:lumMod val="75000"/>
                  </a:schemeClr>
                </a:solidFill>
              </a:rPr>
              <a:t> </a:t>
            </a:r>
            <a:r>
              <a:rPr lang="en-GB" dirty="0">
                <a:solidFill>
                  <a:srgbClr val="00B050"/>
                </a:solidFill>
              </a:rPr>
              <a:t>https://</a:t>
            </a:r>
            <a:r>
              <a:rPr lang="en-GB" dirty="0" err="1">
                <a:solidFill>
                  <a:srgbClr val="00B050"/>
                </a:solidFill>
              </a:rPr>
              <a:t>github.je-labs.com</a:t>
            </a:r>
            <a:r>
              <a:rPr lang="en-GB" dirty="0">
                <a:solidFill>
                  <a:srgbClr val="00B050"/>
                </a:solidFill>
              </a:rPr>
              <a:t>/Menu/</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email:</a:t>
            </a:r>
            <a:r>
              <a:rPr lang="en-GB" dirty="0">
                <a:solidFill>
                  <a:schemeClr val="bg1">
                    <a:lumMod val="75000"/>
                  </a:schemeClr>
                </a:solidFill>
              </a:rPr>
              <a:t> </a:t>
            </a:r>
            <a:r>
              <a:rPr lang="en-GB" dirty="0" err="1">
                <a:solidFill>
                  <a:schemeClr val="bg1">
                    <a:lumMod val="75000"/>
                  </a:schemeClr>
                </a:solidFill>
              </a:rPr>
              <a:t>menu</a:t>
            </a:r>
            <a:r>
              <a:rPr lang="en-GB" dirty="0" err="1">
                <a:solidFill>
                  <a:srgbClr val="00B050"/>
                </a:solidFill>
              </a:rPr>
              <a:t>@justeattakeaway.com</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license:</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name:</a:t>
            </a:r>
            <a:r>
              <a:rPr lang="en-GB" dirty="0">
                <a:solidFill>
                  <a:schemeClr val="bg1">
                    <a:lumMod val="75000"/>
                  </a:schemeClr>
                </a:solidFill>
              </a:rPr>
              <a:t> </a:t>
            </a:r>
            <a:r>
              <a:rPr lang="en-GB" dirty="0">
                <a:solidFill>
                  <a:srgbClr val="00B050"/>
                </a:solidFill>
              </a:rPr>
              <a:t>private</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err="1">
                <a:solidFill>
                  <a:schemeClr val="tx2"/>
                </a:solidFill>
              </a:rPr>
              <a:t>url</a:t>
            </a:r>
            <a:r>
              <a:rPr lang="en-GB" dirty="0">
                <a:solidFill>
                  <a:schemeClr val="tx2"/>
                </a:solidFill>
              </a:rPr>
              <a:t>:</a:t>
            </a:r>
            <a:r>
              <a:rPr lang="en-GB" dirty="0">
                <a:solidFill>
                  <a:schemeClr val="bg1">
                    <a:lumMod val="75000"/>
                  </a:schemeClr>
                </a:solidFill>
              </a:rPr>
              <a:t> </a:t>
            </a:r>
            <a:r>
              <a:rPr lang="en-GB" dirty="0">
                <a:solidFill>
                  <a:srgbClr val="00B050"/>
                </a:solidFill>
              </a:rPr>
              <a:t>http://</a:t>
            </a:r>
            <a:r>
              <a:rPr lang="en-GB" dirty="0" err="1">
                <a:solidFill>
                  <a:srgbClr val="00B050"/>
                </a:solidFill>
              </a:rPr>
              <a:t>private.justeattakeaway.com</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title:</a:t>
            </a:r>
            <a:r>
              <a:rPr lang="en-GB" dirty="0">
                <a:solidFill>
                  <a:schemeClr val="bg1">
                    <a:lumMod val="75000"/>
                  </a:schemeClr>
                </a:solidFill>
              </a:rPr>
              <a:t> </a:t>
            </a:r>
            <a:r>
              <a:rPr lang="en-GB" dirty="0" err="1">
                <a:solidFill>
                  <a:srgbClr val="00B050"/>
                </a:solidFill>
              </a:rPr>
              <a:t>RestaurantAvailabilityService</a:t>
            </a:r>
            <a:endParaRPr lang="en-GB" dirty="0">
              <a:solidFill>
                <a:srgbClr val="00B050"/>
              </a:solidFill>
            </a:endParaRPr>
          </a:p>
          <a:p>
            <a:pPr lvl="0">
              <a:buClr>
                <a:srgbClr val="FFFFFF"/>
              </a:buClr>
            </a:pPr>
            <a:r>
              <a:rPr lang="en-GB" dirty="0">
                <a:solidFill>
                  <a:schemeClr val="bg1">
                    <a:lumMod val="75000"/>
                  </a:schemeClr>
                </a:solidFill>
              </a:rPr>
              <a:t>  </a:t>
            </a:r>
            <a:r>
              <a:rPr lang="en-GB" dirty="0">
                <a:solidFill>
                  <a:schemeClr val="tx2"/>
                </a:solidFill>
              </a:rPr>
              <a:t>version:</a:t>
            </a:r>
            <a:r>
              <a:rPr lang="en-GB" dirty="0">
                <a:solidFill>
                  <a:schemeClr val="bg1">
                    <a:lumMod val="75000"/>
                  </a:schemeClr>
                </a:solidFill>
              </a:rPr>
              <a:t> </a:t>
            </a:r>
            <a:r>
              <a:rPr lang="en-GB" dirty="0">
                <a:solidFill>
                  <a:srgbClr val="00B050"/>
                </a:solidFill>
              </a:rPr>
              <a:t>'1.0.0’</a:t>
            </a:r>
            <a:r>
              <a:rPr lang="en-GB" dirty="0">
                <a:solidFill>
                  <a:schemeClr val="bg1">
                    <a:lumMod val="75000"/>
                  </a:schemeClr>
                </a:solidFill>
              </a:rPr>
              <a:t> </a:t>
            </a:r>
          </a:p>
          <a:p>
            <a:pPr lvl="0">
              <a:buClr>
                <a:srgbClr val="FFFFFF"/>
              </a:buClr>
            </a:pPr>
            <a:r>
              <a:rPr lang="en-GB" dirty="0">
                <a:solidFill>
                  <a:schemeClr val="bg1">
                    <a:lumMod val="75000"/>
                  </a:schemeClr>
                </a:solidFill>
              </a:rPr>
              <a:t>  </a:t>
            </a:r>
            <a:r>
              <a:rPr lang="en-GB" dirty="0">
                <a:solidFill>
                  <a:schemeClr val="tx2"/>
                </a:solidFill>
              </a:rPr>
              <a:t>description:</a:t>
            </a:r>
            <a:r>
              <a:rPr lang="en-GB" dirty="0">
                <a:solidFill>
                  <a:schemeClr val="bg1">
                    <a:lumMod val="75000"/>
                  </a:schemeClr>
                </a:solidFill>
              </a:rPr>
              <a:t> </a:t>
            </a:r>
            <a:r>
              <a:rPr lang="en-GB" dirty="0">
                <a:solidFill>
                  <a:srgbClr val="00B050"/>
                </a:solidFill>
              </a:rPr>
              <a:t>Provides information on restaurant opening hours</a:t>
            </a:r>
            <a:endParaRPr lang="en-GB" dirty="0">
              <a:solidFill>
                <a:schemeClr val="bg1">
                  <a:lumMod val="75000"/>
                </a:schemeClr>
              </a:solidFill>
            </a:endParaRPr>
          </a:p>
          <a:p>
            <a:pPr lvl="0">
              <a:buClr>
                <a:srgbClr val="FFFFFF"/>
              </a:buClr>
            </a:pPr>
            <a:r>
              <a:rPr lang="en-GB" dirty="0">
                <a:solidFill>
                  <a:schemeClr val="bg1">
                    <a:lumMod val="75000"/>
                  </a:schemeClr>
                </a:solidFill>
              </a:rPr>
              <a:t>  </a:t>
            </a:r>
            <a:r>
              <a:rPr lang="en-GB" dirty="0">
                <a:solidFill>
                  <a:schemeClr val="tx2"/>
                </a:solidFill>
              </a:rPr>
              <a:t>x-service:</a:t>
            </a:r>
            <a:r>
              <a:rPr lang="en-GB" dirty="0">
                <a:solidFill>
                  <a:schemeClr val="bg1">
                    <a:lumMod val="75000"/>
                  </a:schemeClr>
                </a:solidFill>
              </a:rPr>
              <a:t> </a:t>
            </a:r>
            <a:r>
              <a:rPr lang="en-GB" dirty="0">
                <a:solidFill>
                  <a:srgbClr val="00B050"/>
                </a:solidFill>
              </a:rPr>
              <a:t>RAS</a:t>
            </a:r>
            <a:endParaRPr lang="en-GB" dirty="0">
              <a:solidFill>
                <a:srgbClr val="00B050"/>
              </a:solidFill>
              <a:latin typeface="Inter"/>
              <a:ea typeface="Inter"/>
              <a:cs typeface="Inter"/>
              <a:sym typeface="Inter"/>
            </a:endParaRPr>
          </a:p>
          <a:p>
            <a:pPr>
              <a:buClr>
                <a:srgbClr val="FFFFFF"/>
              </a:buClr>
            </a:pPr>
            <a:endParaRPr dirty="0">
              <a:solidFill>
                <a:schemeClr val="bg1">
                  <a:lumMod val="75000"/>
                </a:schemeClr>
              </a:solidFill>
              <a:latin typeface="Inter"/>
              <a:ea typeface="Inter"/>
              <a:cs typeface="Inter"/>
              <a:sym typeface="Inter"/>
            </a:endParaRPr>
          </a:p>
        </p:txBody>
      </p:sp>
      <p:sp>
        <p:nvSpPr>
          <p:cNvPr id="103" name="Google Shape;103;p18"/>
          <p:cNvSpPr txBox="1">
            <a:spLocks noGrp="1"/>
          </p:cNvSpPr>
          <p:nvPr>
            <p:ph type="title"/>
          </p:nvPr>
        </p:nvSpPr>
        <p:spPr>
          <a:xfrm>
            <a:off x="318150" y="484199"/>
            <a:ext cx="8507700" cy="679500"/>
          </a:xfrm>
          <a:prstGeom prst="rect">
            <a:avLst/>
          </a:prstGeom>
        </p:spPr>
        <p:txBody>
          <a:bodyPr spcFirstLastPara="1" vert="horz" wrap="square" lIns="0" tIns="0" rIns="0" bIns="0" rtlCol="0" anchor="t" anchorCtr="0">
            <a:noAutofit/>
          </a:bodyPr>
          <a:lstStyle/>
          <a:p>
            <a:pPr algn="l">
              <a:buNone/>
            </a:pPr>
            <a:r>
              <a:rPr lang="en-GB" dirty="0">
                <a:solidFill>
                  <a:schemeClr val="tx1"/>
                </a:solidFill>
              </a:rPr>
              <a:t>Info Object</a:t>
            </a:r>
            <a:endParaRPr dirty="0">
              <a:solidFill>
                <a:schemeClr val="tx1"/>
              </a:solidFill>
            </a:endParaRPr>
          </a:p>
        </p:txBody>
      </p:sp>
      <p:sp>
        <p:nvSpPr>
          <p:cNvPr id="19" name="TextBox 18">
            <a:extLst>
              <a:ext uri="{FF2B5EF4-FFF2-40B4-BE49-F238E27FC236}">
                <a16:creationId xmlns:a16="http://schemas.microsoft.com/office/drawing/2014/main" id="{BFF0CF3D-1E46-1845-ADBA-535F689833EE}"/>
              </a:ext>
            </a:extLst>
          </p:cNvPr>
          <p:cNvSpPr txBox="1"/>
          <p:nvPr/>
        </p:nvSpPr>
        <p:spPr>
          <a:xfrm>
            <a:off x="5149385" y="1541074"/>
            <a:ext cx="2590800" cy="369332"/>
          </a:xfrm>
          <a:prstGeom prst="rect">
            <a:avLst/>
          </a:prstGeom>
          <a:noFill/>
          <a:ln>
            <a:solidFill>
              <a:schemeClr val="tx1"/>
            </a:solidFill>
          </a:ln>
        </p:spPr>
        <p:txBody>
          <a:bodyPr wrap="square" rtlCol="0">
            <a:spAutoFit/>
          </a:bodyPr>
          <a:lstStyle/>
          <a:p>
            <a:r>
              <a:rPr lang="en-US" dirty="0"/>
              <a:t>Who owns this endpoint?</a:t>
            </a:r>
          </a:p>
        </p:txBody>
      </p:sp>
      <p:cxnSp>
        <p:nvCxnSpPr>
          <p:cNvPr id="22" name="Straight Connector 21">
            <a:extLst>
              <a:ext uri="{FF2B5EF4-FFF2-40B4-BE49-F238E27FC236}">
                <a16:creationId xmlns:a16="http://schemas.microsoft.com/office/drawing/2014/main" id="{BBBE4B23-5FC2-054A-9441-807691964653}"/>
              </a:ext>
            </a:extLst>
          </p:cNvPr>
          <p:cNvCxnSpPr>
            <a:cxnSpLocks/>
          </p:cNvCxnSpPr>
          <p:nvPr/>
        </p:nvCxnSpPr>
        <p:spPr>
          <a:xfrm flipH="1">
            <a:off x="2974382" y="1701357"/>
            <a:ext cx="2040467" cy="2646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B703C2-A1A5-F04B-92C5-DE3F18EC5191}"/>
              </a:ext>
            </a:extLst>
          </p:cNvPr>
          <p:cNvSpPr txBox="1"/>
          <p:nvPr/>
        </p:nvSpPr>
        <p:spPr>
          <a:xfrm>
            <a:off x="5428649" y="2442322"/>
            <a:ext cx="3077517" cy="646331"/>
          </a:xfrm>
          <a:prstGeom prst="rect">
            <a:avLst/>
          </a:prstGeom>
          <a:noFill/>
          <a:ln>
            <a:solidFill>
              <a:schemeClr val="tx1"/>
            </a:solidFill>
          </a:ln>
        </p:spPr>
        <p:txBody>
          <a:bodyPr wrap="square" rtlCol="0">
            <a:spAutoFit/>
          </a:bodyPr>
          <a:lstStyle/>
          <a:p>
            <a:r>
              <a:rPr lang="en-US" dirty="0"/>
              <a:t>What is the domain of this endpoint?</a:t>
            </a:r>
          </a:p>
        </p:txBody>
      </p:sp>
      <p:cxnSp>
        <p:nvCxnSpPr>
          <p:cNvPr id="27" name="Straight Connector 26">
            <a:extLst>
              <a:ext uri="{FF2B5EF4-FFF2-40B4-BE49-F238E27FC236}">
                <a16:creationId xmlns:a16="http://schemas.microsoft.com/office/drawing/2014/main" id="{21B014C2-DCA7-BE4A-81CE-6FBBDAB7C0A0}"/>
              </a:ext>
            </a:extLst>
          </p:cNvPr>
          <p:cNvCxnSpPr>
            <a:cxnSpLocks/>
          </p:cNvCxnSpPr>
          <p:nvPr/>
        </p:nvCxnSpPr>
        <p:spPr>
          <a:xfrm flipH="1">
            <a:off x="4572000" y="2848436"/>
            <a:ext cx="856649" cy="138221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FF8EE6-B7D2-5940-82D1-C18929A62864}"/>
              </a:ext>
            </a:extLst>
          </p:cNvPr>
          <p:cNvSpPr txBox="1"/>
          <p:nvPr/>
        </p:nvSpPr>
        <p:spPr>
          <a:xfrm>
            <a:off x="5368148" y="3396443"/>
            <a:ext cx="3077517" cy="646331"/>
          </a:xfrm>
          <a:prstGeom prst="rect">
            <a:avLst/>
          </a:prstGeom>
          <a:noFill/>
          <a:ln>
            <a:solidFill>
              <a:schemeClr val="tx1"/>
            </a:solidFill>
          </a:ln>
        </p:spPr>
        <p:txBody>
          <a:bodyPr wrap="square" rtlCol="0">
            <a:spAutoFit/>
          </a:bodyPr>
          <a:lstStyle/>
          <a:p>
            <a:r>
              <a:rPr lang="en-US" dirty="0"/>
              <a:t>Which version of our specification?</a:t>
            </a:r>
          </a:p>
        </p:txBody>
      </p:sp>
      <p:cxnSp>
        <p:nvCxnSpPr>
          <p:cNvPr id="29" name="Straight Connector 28">
            <a:extLst>
              <a:ext uri="{FF2B5EF4-FFF2-40B4-BE49-F238E27FC236}">
                <a16:creationId xmlns:a16="http://schemas.microsoft.com/office/drawing/2014/main" id="{ED1A5374-3880-564E-A30F-50EB070E9EC8}"/>
              </a:ext>
            </a:extLst>
          </p:cNvPr>
          <p:cNvCxnSpPr>
            <a:cxnSpLocks/>
            <a:stCxn id="28" idx="1"/>
          </p:cNvCxnSpPr>
          <p:nvPr/>
        </p:nvCxnSpPr>
        <p:spPr>
          <a:xfrm flipH="1">
            <a:off x="2159880" y="3719609"/>
            <a:ext cx="3208268" cy="25291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DF7F247-DF6B-0A44-B318-E7D6812F5F3D}"/>
              </a:ext>
            </a:extLst>
          </p:cNvPr>
          <p:cNvSpPr txBox="1"/>
          <p:nvPr/>
        </p:nvSpPr>
        <p:spPr>
          <a:xfrm>
            <a:off x="4460920" y="4889622"/>
            <a:ext cx="4045245" cy="369332"/>
          </a:xfrm>
          <a:prstGeom prst="rect">
            <a:avLst/>
          </a:prstGeom>
          <a:noFill/>
          <a:ln>
            <a:solidFill>
              <a:schemeClr val="tx1"/>
            </a:solidFill>
          </a:ln>
        </p:spPr>
        <p:txBody>
          <a:bodyPr wrap="square" rtlCol="0">
            <a:spAutoFit/>
          </a:bodyPr>
          <a:lstStyle/>
          <a:p>
            <a:r>
              <a:rPr lang="en-US" dirty="0"/>
              <a:t>A custom extension (here service name)</a:t>
            </a:r>
          </a:p>
        </p:txBody>
      </p:sp>
      <p:cxnSp>
        <p:nvCxnSpPr>
          <p:cNvPr id="31" name="Straight Connector 30">
            <a:extLst>
              <a:ext uri="{FF2B5EF4-FFF2-40B4-BE49-F238E27FC236}">
                <a16:creationId xmlns:a16="http://schemas.microsoft.com/office/drawing/2014/main" id="{6D4988FF-96B9-B242-A820-21EDBA922490}"/>
              </a:ext>
            </a:extLst>
          </p:cNvPr>
          <p:cNvCxnSpPr>
            <a:cxnSpLocks/>
          </p:cNvCxnSpPr>
          <p:nvPr/>
        </p:nvCxnSpPr>
        <p:spPr>
          <a:xfrm flipH="1" flipV="1">
            <a:off x="2159880" y="4712374"/>
            <a:ext cx="2301040" cy="3693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20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8" grpId="0" animBg="1"/>
      <p:bldP spid="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569460" y="1843066"/>
            <a:ext cx="7989330" cy="4152038"/>
          </a:xfrm>
          <a:prstGeom prst="rect">
            <a:avLst/>
          </a:prstGeom>
          <a:solidFill>
            <a:schemeClr val="bg2"/>
          </a:solidFill>
          <a:ln>
            <a:noFill/>
          </a:ln>
        </p:spPr>
        <p:txBody>
          <a:bodyPr spcFirstLastPara="1" wrap="square" lIns="68575" tIns="68575" rIns="68575" bIns="68575" anchor="t" anchorCtr="0">
            <a:noAutofit/>
          </a:bodyPr>
          <a:lstStyle/>
          <a:p>
            <a:pPr lvl="0">
              <a:buClr>
                <a:srgbClr val="FFFFFF"/>
              </a:buClr>
            </a:pPr>
            <a:r>
              <a:rPr lang="en-GB" dirty="0">
                <a:solidFill>
                  <a:schemeClr val="tx2"/>
                </a:solidFill>
              </a:rPr>
              <a:t>servers:</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production-</a:t>
            </a:r>
            <a:r>
              <a:rPr lang="en-GB" dirty="0" err="1">
                <a:solidFill>
                  <a:schemeClr val="tx2"/>
                </a:solidFill>
              </a:rPr>
              <a:t>sns</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url</a:t>
            </a:r>
            <a:r>
              <a:rPr lang="en-GB" dirty="0">
                <a:solidFill>
                  <a:schemeClr val="tx2"/>
                </a:solidFill>
              </a:rPr>
              <a:t>:</a:t>
            </a:r>
            <a:r>
              <a:rPr lang="en-GB" dirty="0">
                <a:solidFill>
                  <a:schemeClr val="bg1"/>
                </a:solidFill>
              </a:rPr>
              <a:t> </a:t>
            </a:r>
            <a:r>
              <a:rPr lang="en-GB" dirty="0">
                <a:solidFill>
                  <a:srgbClr val="00B050"/>
                </a:solidFill>
              </a:rPr>
              <a:t>https://</a:t>
            </a:r>
            <a:r>
              <a:rPr lang="en-GB" dirty="0" err="1">
                <a:solidFill>
                  <a:srgbClr val="00B050"/>
                </a:solidFill>
              </a:rPr>
              <a:t>sns</a:t>
            </a:r>
            <a:r>
              <a:rPr lang="en-GB" dirty="0">
                <a:solidFill>
                  <a:srgbClr val="00B050"/>
                </a:solidFill>
              </a:rPr>
              <a:t>.{region}.</a:t>
            </a:r>
            <a:r>
              <a:rPr lang="en-GB" dirty="0" err="1">
                <a:solidFill>
                  <a:srgbClr val="00B050"/>
                </a:solidFill>
              </a:rPr>
              <a:t>amazonaws.com</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protocol:</a:t>
            </a:r>
            <a:r>
              <a:rPr lang="en-GB" dirty="0">
                <a:solidFill>
                  <a:schemeClr val="bg1"/>
                </a:solidFill>
              </a:rPr>
              <a:t> </a:t>
            </a:r>
            <a:r>
              <a:rPr lang="en-GB" dirty="0">
                <a:solidFill>
                  <a:srgbClr val="00B050"/>
                </a:solidFill>
              </a:rPr>
              <a:t>http</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Simple Notification Service</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variables:</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region:</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The Region. For example, us-east-2 for US East (Ohio)</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default:</a:t>
            </a:r>
            <a:r>
              <a:rPr lang="en-GB" dirty="0">
                <a:solidFill>
                  <a:schemeClr val="bg1"/>
                </a:solidFill>
              </a:rPr>
              <a:t> </a:t>
            </a:r>
            <a:r>
              <a:rPr lang="en-GB" dirty="0">
                <a:solidFill>
                  <a:srgbClr val="00B050"/>
                </a:solidFill>
              </a:rPr>
              <a:t>eu-west-1</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enum</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 </a:t>
            </a:r>
            <a:r>
              <a:rPr lang="en-GB" dirty="0">
                <a:solidFill>
                  <a:srgbClr val="00B050"/>
                </a:solidFill>
              </a:rPr>
              <a:t>eu-west-1</a:t>
            </a:r>
            <a:r>
              <a:rPr lang="en-GB" dirty="0">
                <a:solidFill>
                  <a:schemeClr val="bg1"/>
                </a:solidFill>
              </a:rPr>
              <a:t> </a:t>
            </a:r>
          </a:p>
          <a:p>
            <a:pPr lvl="0">
              <a:buClr>
                <a:srgbClr val="FFFFFF"/>
              </a:buClr>
            </a:pPr>
            <a:r>
              <a:rPr lang="en-GB" dirty="0">
                <a:solidFill>
                  <a:schemeClr val="bg1"/>
                </a:solidFill>
              </a:rPr>
              <a:t>        - </a:t>
            </a:r>
            <a:r>
              <a:rPr lang="en-GB" dirty="0">
                <a:solidFill>
                  <a:srgbClr val="00B050"/>
                </a:solidFill>
              </a:rPr>
              <a:t>us-east-1</a:t>
            </a:r>
            <a:r>
              <a:rPr lang="en-GB" dirty="0">
                <a:solidFill>
                  <a:schemeClr val="bg1"/>
                </a:solidFill>
              </a:rPr>
              <a:t> </a:t>
            </a:r>
          </a:p>
          <a:p>
            <a:pPr lvl="0">
              <a:buClr>
                <a:srgbClr val="FFFFFF"/>
              </a:buClr>
            </a:pPr>
            <a:r>
              <a:rPr lang="en-GB" dirty="0">
                <a:solidFill>
                  <a:schemeClr val="bg1"/>
                </a:solidFill>
              </a:rPr>
              <a:t>        - </a:t>
            </a:r>
            <a:r>
              <a:rPr lang="en-GB" dirty="0">
                <a:solidFill>
                  <a:srgbClr val="00B050"/>
                </a:solidFill>
              </a:rPr>
              <a:t>us-west-1</a:t>
            </a:r>
            <a:r>
              <a:rPr lang="en-GB" dirty="0">
                <a:solidFill>
                  <a:schemeClr val="bg1"/>
                </a:solidFill>
              </a:rPr>
              <a:t> </a:t>
            </a:r>
          </a:p>
          <a:p>
            <a:pPr lvl="0">
              <a:buClr>
                <a:srgbClr val="FFFFFF"/>
              </a:buClr>
            </a:pPr>
            <a:r>
              <a:rPr lang="en-GB" dirty="0">
                <a:solidFill>
                  <a:schemeClr val="bg1"/>
                </a:solidFill>
              </a:rPr>
              <a:t>        - </a:t>
            </a:r>
            <a:r>
              <a:rPr lang="en-GB" dirty="0">
                <a:solidFill>
                  <a:srgbClr val="00B050"/>
                </a:solidFill>
              </a:rPr>
              <a:t>us-west-2</a:t>
            </a:r>
            <a:endParaRPr lang="en-GB" dirty="0">
              <a:solidFill>
                <a:srgbClr val="00B050"/>
              </a:solidFill>
              <a:latin typeface="Inter"/>
              <a:ea typeface="Inter"/>
              <a:cs typeface="Inter"/>
              <a:sym typeface="Inter"/>
            </a:endParaRPr>
          </a:p>
          <a:p>
            <a:pPr>
              <a:buClr>
                <a:srgbClr val="FFFFFF"/>
              </a:buClr>
            </a:pPr>
            <a:endParaRPr dirty="0">
              <a:solidFill>
                <a:schemeClr val="accent1"/>
              </a:solidFill>
              <a:latin typeface="Inter"/>
              <a:ea typeface="Inter"/>
              <a:cs typeface="Inter"/>
              <a:sym typeface="Inter"/>
            </a:endParaRPr>
          </a:p>
        </p:txBody>
      </p:sp>
      <p:sp>
        <p:nvSpPr>
          <p:cNvPr id="103" name="Google Shape;103;p18"/>
          <p:cNvSpPr txBox="1">
            <a:spLocks noGrp="1"/>
          </p:cNvSpPr>
          <p:nvPr>
            <p:ph type="title"/>
          </p:nvPr>
        </p:nvSpPr>
        <p:spPr>
          <a:xfrm>
            <a:off x="310275" y="191479"/>
            <a:ext cx="8507700" cy="679500"/>
          </a:xfrm>
          <a:prstGeom prst="rect">
            <a:avLst/>
          </a:prstGeom>
        </p:spPr>
        <p:txBody>
          <a:bodyPr spcFirstLastPara="1" vert="horz" wrap="square" lIns="0" tIns="0" rIns="0" bIns="0" rtlCol="0" anchor="t" anchorCtr="0">
            <a:noAutofit/>
          </a:bodyPr>
          <a:lstStyle/>
          <a:p>
            <a:pPr algn="l">
              <a:buNone/>
            </a:pPr>
            <a:r>
              <a:rPr lang="en-GB" dirty="0">
                <a:solidFill>
                  <a:schemeClr val="tx2"/>
                </a:solidFill>
              </a:rPr>
              <a:t>Server Object</a:t>
            </a:r>
            <a:endParaRPr dirty="0">
              <a:solidFill>
                <a:schemeClr val="tx2"/>
              </a:solidFill>
            </a:endParaRPr>
          </a:p>
        </p:txBody>
      </p:sp>
      <p:sp>
        <p:nvSpPr>
          <p:cNvPr id="23" name="Google Shape;68;p14">
            <a:extLst>
              <a:ext uri="{FF2B5EF4-FFF2-40B4-BE49-F238E27FC236}">
                <a16:creationId xmlns:a16="http://schemas.microsoft.com/office/drawing/2014/main" id="{6CDFB823-5E32-3846-9C9A-6B30E3D4B32C}"/>
              </a:ext>
            </a:extLst>
          </p:cNvPr>
          <p:cNvSpPr txBox="1"/>
          <p:nvPr/>
        </p:nvSpPr>
        <p:spPr>
          <a:xfrm>
            <a:off x="307075" y="5490295"/>
            <a:ext cx="3065700" cy="215100"/>
          </a:xfrm>
          <a:prstGeom prst="rect">
            <a:avLst/>
          </a:prstGeom>
          <a:noFill/>
          <a:ln>
            <a:noFill/>
          </a:ln>
        </p:spPr>
        <p:txBody>
          <a:bodyPr spcFirstLastPara="1" wrap="square" lIns="0" tIns="0" rIns="0" bIns="0" anchor="b" anchorCtr="0">
            <a:noAutofit/>
          </a:bodyPr>
          <a:lstStyle/>
          <a:p>
            <a:fld id="{00000000-1234-1234-1234-123412341234}" type="slidenum">
              <a:rPr lang="en" sz="700">
                <a:solidFill>
                  <a:srgbClr val="FFFFFF"/>
                </a:solidFill>
                <a:latin typeface="Inter"/>
                <a:ea typeface="Inter"/>
                <a:cs typeface="Inter"/>
                <a:sym typeface="Inter"/>
              </a:rPr>
              <a:pPr/>
              <a:t>108</a:t>
            </a:fld>
            <a:r>
              <a:rPr lang="en" sz="700" dirty="0">
                <a:solidFill>
                  <a:srgbClr val="FFFFFF"/>
                </a:solidFill>
                <a:latin typeface="Inter"/>
                <a:ea typeface="Inter"/>
                <a:cs typeface="Inter"/>
                <a:sym typeface="Inter"/>
              </a:rPr>
              <a:t>  |  06 21  | </a:t>
            </a:r>
            <a:r>
              <a:rPr lang="en" sz="700" dirty="0" err="1">
                <a:solidFill>
                  <a:srgbClr val="FFFFFF"/>
                </a:solidFill>
                <a:latin typeface="Inter"/>
                <a:ea typeface="Inter"/>
                <a:cs typeface="Inter"/>
                <a:sym typeface="Inter"/>
              </a:rPr>
              <a:t>AsyncAPI</a:t>
            </a:r>
            <a:endParaRPr sz="700" dirty="0">
              <a:solidFill>
                <a:srgbClr val="FFFFFF"/>
              </a:solidFill>
              <a:latin typeface="Inter"/>
              <a:ea typeface="Inter"/>
              <a:cs typeface="Inter"/>
              <a:sym typeface="Inter"/>
            </a:endParaRPr>
          </a:p>
        </p:txBody>
      </p:sp>
      <p:sp>
        <p:nvSpPr>
          <p:cNvPr id="5" name="TextBox 4">
            <a:extLst>
              <a:ext uri="{FF2B5EF4-FFF2-40B4-BE49-F238E27FC236}">
                <a16:creationId xmlns:a16="http://schemas.microsoft.com/office/drawing/2014/main" id="{F600990C-CEBC-6D4C-B26A-F17BCBFB4F4D}"/>
              </a:ext>
            </a:extLst>
          </p:cNvPr>
          <p:cNvSpPr txBox="1"/>
          <p:nvPr/>
        </p:nvSpPr>
        <p:spPr>
          <a:xfrm>
            <a:off x="4980446" y="2379750"/>
            <a:ext cx="3346174" cy="646331"/>
          </a:xfrm>
          <a:prstGeom prst="rect">
            <a:avLst/>
          </a:prstGeom>
          <a:noFill/>
          <a:ln>
            <a:solidFill>
              <a:schemeClr val="tx1"/>
            </a:solidFill>
          </a:ln>
        </p:spPr>
        <p:txBody>
          <a:bodyPr wrap="square" rtlCol="0">
            <a:spAutoFit/>
          </a:bodyPr>
          <a:lstStyle/>
          <a:p>
            <a:r>
              <a:rPr lang="en-US" dirty="0"/>
              <a:t>Who hosts the messaging middleware? Usually – the broker.</a:t>
            </a:r>
          </a:p>
        </p:txBody>
      </p:sp>
      <p:cxnSp>
        <p:nvCxnSpPr>
          <p:cNvPr id="10" name="Straight Connector 9">
            <a:extLst>
              <a:ext uri="{FF2B5EF4-FFF2-40B4-BE49-F238E27FC236}">
                <a16:creationId xmlns:a16="http://schemas.microsoft.com/office/drawing/2014/main" id="{249A5EA5-C496-4640-9056-40BB011A04EA}"/>
              </a:ext>
            </a:extLst>
          </p:cNvPr>
          <p:cNvCxnSpPr>
            <a:cxnSpLocks/>
          </p:cNvCxnSpPr>
          <p:nvPr/>
        </p:nvCxnSpPr>
        <p:spPr>
          <a:xfrm flipH="1" flipV="1">
            <a:off x="1282390" y="2102563"/>
            <a:ext cx="3698056" cy="60035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77F517-53DE-9C41-BBB0-0B703D30CC6B}"/>
              </a:ext>
            </a:extLst>
          </p:cNvPr>
          <p:cNvSpPr txBox="1"/>
          <p:nvPr/>
        </p:nvSpPr>
        <p:spPr>
          <a:xfrm>
            <a:off x="4178421" y="4325926"/>
            <a:ext cx="3346174" cy="369332"/>
          </a:xfrm>
          <a:prstGeom prst="rect">
            <a:avLst/>
          </a:prstGeom>
          <a:noFill/>
          <a:ln>
            <a:solidFill>
              <a:schemeClr val="tx1"/>
            </a:solidFill>
          </a:ln>
        </p:spPr>
        <p:txBody>
          <a:bodyPr wrap="square" rtlCol="0">
            <a:spAutoFit/>
          </a:bodyPr>
          <a:lstStyle/>
          <a:p>
            <a:r>
              <a:rPr lang="en-US" dirty="0"/>
              <a:t>The protocol we talk to the server</a:t>
            </a:r>
          </a:p>
        </p:txBody>
      </p:sp>
      <p:cxnSp>
        <p:nvCxnSpPr>
          <p:cNvPr id="14" name="Straight Connector 13">
            <a:extLst>
              <a:ext uri="{FF2B5EF4-FFF2-40B4-BE49-F238E27FC236}">
                <a16:creationId xmlns:a16="http://schemas.microsoft.com/office/drawing/2014/main" id="{4A26A8F1-3899-1F49-A7BB-BE0343F1374B}"/>
              </a:ext>
            </a:extLst>
          </p:cNvPr>
          <p:cNvCxnSpPr>
            <a:cxnSpLocks/>
          </p:cNvCxnSpPr>
          <p:nvPr/>
        </p:nvCxnSpPr>
        <p:spPr>
          <a:xfrm flipH="1" flipV="1">
            <a:off x="2162056" y="2917758"/>
            <a:ext cx="2147956" cy="13497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72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637835" y="1796774"/>
            <a:ext cx="7989330" cy="3555811"/>
          </a:xfrm>
          <a:prstGeom prst="rect">
            <a:avLst/>
          </a:prstGeom>
          <a:solidFill>
            <a:schemeClr val="bg2"/>
          </a:solidFill>
          <a:ln>
            <a:noFill/>
          </a:ln>
        </p:spPr>
        <p:txBody>
          <a:bodyPr spcFirstLastPara="1" wrap="square" lIns="68575" tIns="68575" rIns="68575" bIns="68575" anchor="t" anchorCtr="0">
            <a:noAutofit/>
          </a:bodyPr>
          <a:lstStyle/>
          <a:p>
            <a:pPr lvl="0">
              <a:buClr>
                <a:srgbClr val="FFFFFF"/>
              </a:buClr>
            </a:pPr>
            <a:r>
              <a:rPr lang="en-GB" dirty="0">
                <a:solidFill>
                  <a:schemeClr val="tx2"/>
                </a:solidFill>
              </a:rPr>
              <a:t>channels</a:t>
            </a:r>
            <a:r>
              <a:rPr lang="en-GB" dirty="0">
                <a:solidFill>
                  <a:schemeClr val="bg1"/>
                </a:solidFill>
              </a:rPr>
              <a:t>: </a:t>
            </a:r>
          </a:p>
          <a:p>
            <a:pPr lvl="0">
              <a:buClr>
                <a:srgbClr val="FFFFFF"/>
              </a:buClr>
            </a:pPr>
            <a:r>
              <a:rPr lang="en-GB" dirty="0">
                <a:solidFill>
                  <a:schemeClr val="bg1"/>
                </a:solidFill>
              </a:rPr>
              <a:t>  </a:t>
            </a:r>
            <a:r>
              <a:rPr lang="en-GB" dirty="0" err="1">
                <a:solidFill>
                  <a:srgbClr val="FF0000"/>
                </a:solidFill>
              </a:rPr>
              <a:t>globalsameregionsnstopic</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The </a:t>
            </a:r>
            <a:r>
              <a:rPr lang="en-GB" dirty="0" err="1">
                <a:solidFill>
                  <a:srgbClr val="00B050"/>
                </a:solidFill>
              </a:rPr>
              <a:t>sns</a:t>
            </a:r>
            <a:r>
              <a:rPr lang="en-GB" dirty="0">
                <a:solidFill>
                  <a:srgbClr val="00B050"/>
                </a:solidFill>
              </a:rPr>
              <a:t> topic that will be created</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subscribe:</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operationId</a:t>
            </a:r>
            <a:r>
              <a:rPr lang="en-GB" dirty="0">
                <a:solidFill>
                  <a:schemeClr val="tx2"/>
                </a:solidFill>
              </a:rPr>
              <a:t>:</a:t>
            </a:r>
            <a:r>
              <a:rPr lang="en-GB" dirty="0">
                <a:solidFill>
                  <a:schemeClr val="bg1"/>
                </a:solidFill>
              </a:rPr>
              <a:t> </a:t>
            </a:r>
            <a:r>
              <a:rPr lang="en-GB" dirty="0" err="1">
                <a:solidFill>
                  <a:srgbClr val="00B050"/>
                </a:solidFill>
              </a:rPr>
              <a:t>publishMessage</a:t>
            </a:r>
            <a:endParaRPr lang="en-GB" dirty="0">
              <a:solidFill>
                <a:srgbClr val="00B050"/>
              </a:solidFill>
            </a:endParaRP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publishes a message to the topic</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bindings:</a:t>
            </a:r>
            <a:r>
              <a:rPr lang="en-GB" dirty="0">
                <a:solidFill>
                  <a:schemeClr val="bg1"/>
                </a:solidFill>
              </a:rPr>
              <a:t> </a:t>
            </a:r>
          </a:p>
          <a:p>
            <a:pPr lvl="0">
              <a:buClr>
                <a:srgbClr val="FFFFFF"/>
              </a:buClr>
            </a:pPr>
            <a:r>
              <a:rPr lang="en-GB" dirty="0">
                <a:solidFill>
                  <a:schemeClr val="tx2"/>
                </a:solidFill>
              </a:rPr>
              <a:t>	</a:t>
            </a:r>
            <a:r>
              <a:rPr lang="en-GB" dirty="0" err="1">
                <a:solidFill>
                  <a:schemeClr val="tx2"/>
                </a:solidFill>
              </a:rPr>
              <a:t>sns</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fifo</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isFifo</a:t>
            </a:r>
            <a:r>
              <a:rPr lang="en-GB" dirty="0">
                <a:solidFill>
                  <a:schemeClr val="tx2"/>
                </a:solidFill>
              </a:rPr>
              <a:t>:</a:t>
            </a:r>
            <a:r>
              <a:rPr lang="en-GB" dirty="0">
                <a:solidFill>
                  <a:schemeClr val="bg1"/>
                </a:solidFill>
              </a:rPr>
              <a:t> </a:t>
            </a:r>
            <a:r>
              <a:rPr lang="en-GB" dirty="0">
                <a:solidFill>
                  <a:srgbClr val="00B050"/>
                </a:solidFill>
              </a:rPr>
              <a:t>false</a:t>
            </a:r>
          </a:p>
          <a:p>
            <a:pPr>
              <a:buClr>
                <a:srgbClr val="FFFFFF"/>
              </a:buClr>
            </a:pPr>
            <a:r>
              <a:rPr lang="en-GB" dirty="0">
                <a:solidFill>
                  <a:schemeClr val="bg1"/>
                </a:solidFill>
              </a:rPr>
              <a:t>     </a:t>
            </a:r>
            <a:r>
              <a:rPr lang="en-GB" dirty="0">
                <a:solidFill>
                  <a:schemeClr val="tx2"/>
                </a:solidFill>
              </a:rPr>
              <a:t>message: </a:t>
            </a:r>
            <a:r>
              <a:rPr lang="en-GB" dirty="0">
                <a:solidFill>
                  <a:schemeClr val="bg1"/>
                </a:solidFill>
              </a:rPr>
              <a:t>- </a:t>
            </a:r>
            <a:r>
              <a:rPr lang="en-GB" dirty="0">
                <a:solidFill>
                  <a:srgbClr val="00B050"/>
                </a:solidFill>
              </a:rPr>
              <a:t>$ref: ‘#components/messages/RestaurantAvailabilityUpdatedV2</a:t>
            </a:r>
          </a:p>
          <a:p>
            <a:pPr lvl="0">
              <a:buClr>
                <a:srgbClr val="FFFFFF"/>
              </a:buClr>
            </a:pPr>
            <a:r>
              <a:rPr lang="en-GB" dirty="0">
                <a:solidFill>
                  <a:srgbClr val="00B050"/>
                </a:solidFill>
              </a:rPr>
              <a:t> </a:t>
            </a:r>
            <a:endParaRPr lang="en-GB" dirty="0">
              <a:solidFill>
                <a:srgbClr val="00B050"/>
              </a:solidFill>
              <a:latin typeface="Inter"/>
              <a:ea typeface="Inter"/>
              <a:cs typeface="Inter"/>
              <a:sym typeface="Inter"/>
            </a:endParaRPr>
          </a:p>
          <a:p>
            <a:pPr>
              <a:buClr>
                <a:srgbClr val="FFFFFF"/>
              </a:buClr>
            </a:pPr>
            <a:endParaRPr dirty="0">
              <a:solidFill>
                <a:schemeClr val="accent1"/>
              </a:solidFill>
              <a:latin typeface="Inter"/>
              <a:ea typeface="Inter"/>
              <a:cs typeface="Inter"/>
              <a:sym typeface="Inter"/>
            </a:endParaRPr>
          </a:p>
        </p:txBody>
      </p:sp>
      <p:sp>
        <p:nvSpPr>
          <p:cNvPr id="103" name="Google Shape;103;p18"/>
          <p:cNvSpPr txBox="1">
            <a:spLocks noGrp="1"/>
          </p:cNvSpPr>
          <p:nvPr>
            <p:ph type="title"/>
          </p:nvPr>
        </p:nvSpPr>
        <p:spPr>
          <a:xfrm>
            <a:off x="318150" y="463205"/>
            <a:ext cx="8507700" cy="679500"/>
          </a:xfrm>
          <a:prstGeom prst="rect">
            <a:avLst/>
          </a:prstGeom>
        </p:spPr>
        <p:txBody>
          <a:bodyPr spcFirstLastPara="1" vert="horz" wrap="square" lIns="0" tIns="0" rIns="0" bIns="0" rtlCol="0" anchor="t" anchorCtr="0">
            <a:noAutofit/>
          </a:bodyPr>
          <a:lstStyle/>
          <a:p>
            <a:pPr algn="l">
              <a:buNone/>
            </a:pPr>
            <a:r>
              <a:rPr lang="en-GB" dirty="0">
                <a:solidFill>
                  <a:schemeClr val="tx1"/>
                </a:solidFill>
              </a:rPr>
              <a:t>Channels - Producer</a:t>
            </a:r>
            <a:endParaRPr dirty="0">
              <a:solidFill>
                <a:schemeClr val="tx1"/>
              </a:solidFill>
            </a:endParaRPr>
          </a:p>
        </p:txBody>
      </p:sp>
      <p:sp>
        <p:nvSpPr>
          <p:cNvPr id="5" name="TextBox 4">
            <a:extLst>
              <a:ext uri="{FF2B5EF4-FFF2-40B4-BE49-F238E27FC236}">
                <a16:creationId xmlns:a16="http://schemas.microsoft.com/office/drawing/2014/main" id="{F7F57520-3E19-1B4C-94D7-7312BE7AD291}"/>
              </a:ext>
            </a:extLst>
          </p:cNvPr>
          <p:cNvSpPr txBox="1"/>
          <p:nvPr/>
        </p:nvSpPr>
        <p:spPr>
          <a:xfrm>
            <a:off x="4274541" y="1219651"/>
            <a:ext cx="4694664" cy="369332"/>
          </a:xfrm>
          <a:prstGeom prst="rect">
            <a:avLst/>
          </a:prstGeom>
          <a:noFill/>
          <a:ln>
            <a:solidFill>
              <a:schemeClr val="tx1"/>
            </a:solidFill>
          </a:ln>
        </p:spPr>
        <p:txBody>
          <a:bodyPr wrap="square" rtlCol="0">
            <a:spAutoFit/>
          </a:bodyPr>
          <a:lstStyle/>
          <a:p>
            <a:r>
              <a:rPr lang="en-US" dirty="0"/>
              <a:t>A virtual pipe between producer and consumer</a:t>
            </a:r>
          </a:p>
        </p:txBody>
      </p:sp>
      <p:cxnSp>
        <p:nvCxnSpPr>
          <p:cNvPr id="6" name="Straight Connector 5">
            <a:extLst>
              <a:ext uri="{FF2B5EF4-FFF2-40B4-BE49-F238E27FC236}">
                <a16:creationId xmlns:a16="http://schemas.microsoft.com/office/drawing/2014/main" id="{B60CDBDA-5254-9F4D-8585-97F23BAB2043}"/>
              </a:ext>
            </a:extLst>
          </p:cNvPr>
          <p:cNvCxnSpPr>
            <a:cxnSpLocks/>
            <a:stCxn id="5" idx="1"/>
          </p:cNvCxnSpPr>
          <p:nvPr/>
        </p:nvCxnSpPr>
        <p:spPr>
          <a:xfrm flipH="1">
            <a:off x="1345810" y="1404317"/>
            <a:ext cx="2928731" cy="45532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E252D55-D7FF-F842-9DB9-850F2C1B875C}"/>
              </a:ext>
            </a:extLst>
          </p:cNvPr>
          <p:cNvSpPr txBox="1"/>
          <p:nvPr/>
        </p:nvSpPr>
        <p:spPr>
          <a:xfrm>
            <a:off x="4274541" y="1852984"/>
            <a:ext cx="4694663" cy="646331"/>
          </a:xfrm>
          <a:prstGeom prst="rect">
            <a:avLst/>
          </a:prstGeom>
          <a:noFill/>
          <a:ln>
            <a:solidFill>
              <a:schemeClr val="tx1"/>
            </a:solidFill>
          </a:ln>
        </p:spPr>
        <p:txBody>
          <a:bodyPr wrap="square" rtlCol="0">
            <a:spAutoFit/>
          </a:bodyPr>
          <a:lstStyle/>
          <a:p>
            <a:r>
              <a:rPr lang="en-US" dirty="0"/>
              <a:t>The logical name of the channel (the topic in SNS or Kafka)</a:t>
            </a:r>
          </a:p>
        </p:txBody>
      </p:sp>
      <p:cxnSp>
        <p:nvCxnSpPr>
          <p:cNvPr id="10" name="Straight Connector 9">
            <a:extLst>
              <a:ext uri="{FF2B5EF4-FFF2-40B4-BE49-F238E27FC236}">
                <a16:creationId xmlns:a16="http://schemas.microsoft.com/office/drawing/2014/main" id="{662354DC-82B4-DA43-B9FF-A470C33264A6}"/>
              </a:ext>
            </a:extLst>
          </p:cNvPr>
          <p:cNvCxnSpPr>
            <a:cxnSpLocks/>
            <a:stCxn id="9" idx="1"/>
          </p:cNvCxnSpPr>
          <p:nvPr/>
        </p:nvCxnSpPr>
        <p:spPr>
          <a:xfrm flipH="1">
            <a:off x="3300761" y="2176150"/>
            <a:ext cx="973780" cy="11778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6CEA2E7-E68F-CA40-95D9-3E71EBF05B92}"/>
              </a:ext>
            </a:extLst>
          </p:cNvPr>
          <p:cNvSpPr txBox="1"/>
          <p:nvPr/>
        </p:nvSpPr>
        <p:spPr>
          <a:xfrm>
            <a:off x="4696266" y="3337322"/>
            <a:ext cx="3877893" cy="923330"/>
          </a:xfrm>
          <a:prstGeom prst="rect">
            <a:avLst/>
          </a:prstGeom>
          <a:noFill/>
          <a:ln>
            <a:solidFill>
              <a:schemeClr val="tx1"/>
            </a:solidFill>
          </a:ln>
        </p:spPr>
        <p:txBody>
          <a:bodyPr wrap="square" rtlCol="0">
            <a:spAutoFit/>
          </a:bodyPr>
          <a:lstStyle/>
          <a:p>
            <a:r>
              <a:rPr lang="en-US" dirty="0"/>
              <a:t>Expose what you ‘offer’ so this describes a producer, a client can subscribe to this endpoint</a:t>
            </a:r>
          </a:p>
        </p:txBody>
      </p:sp>
      <p:cxnSp>
        <p:nvCxnSpPr>
          <p:cNvPr id="13" name="Straight Connector 12">
            <a:extLst>
              <a:ext uri="{FF2B5EF4-FFF2-40B4-BE49-F238E27FC236}">
                <a16:creationId xmlns:a16="http://schemas.microsoft.com/office/drawing/2014/main" id="{E89E4523-33D8-BA40-B620-41ED57F3CA4C}"/>
              </a:ext>
            </a:extLst>
          </p:cNvPr>
          <p:cNvCxnSpPr>
            <a:cxnSpLocks/>
            <a:stCxn id="12" idx="1"/>
          </p:cNvCxnSpPr>
          <p:nvPr/>
        </p:nvCxnSpPr>
        <p:spPr>
          <a:xfrm flipH="1" flipV="1">
            <a:off x="1444489" y="2650519"/>
            <a:ext cx="3251776" cy="114846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174DB6-1560-6348-96C9-D156FC138917}"/>
              </a:ext>
            </a:extLst>
          </p:cNvPr>
          <p:cNvSpPr txBox="1"/>
          <p:nvPr/>
        </p:nvSpPr>
        <p:spPr>
          <a:xfrm>
            <a:off x="4749272" y="5053170"/>
            <a:ext cx="3877893" cy="646331"/>
          </a:xfrm>
          <a:prstGeom prst="rect">
            <a:avLst/>
          </a:prstGeom>
          <a:noFill/>
          <a:ln>
            <a:solidFill>
              <a:schemeClr val="tx1"/>
            </a:solidFill>
          </a:ln>
        </p:spPr>
        <p:txBody>
          <a:bodyPr wrap="square" rtlCol="0">
            <a:spAutoFit/>
          </a:bodyPr>
          <a:lstStyle/>
          <a:p>
            <a:r>
              <a:rPr lang="en-US" dirty="0"/>
              <a:t>Bindings are information for generators to use when creating ‘code’.</a:t>
            </a:r>
          </a:p>
        </p:txBody>
      </p:sp>
      <p:cxnSp>
        <p:nvCxnSpPr>
          <p:cNvPr id="16" name="Straight Connector 15">
            <a:extLst>
              <a:ext uri="{FF2B5EF4-FFF2-40B4-BE49-F238E27FC236}">
                <a16:creationId xmlns:a16="http://schemas.microsoft.com/office/drawing/2014/main" id="{41FCD617-C802-EA43-BC02-2600BBF617FE}"/>
              </a:ext>
            </a:extLst>
          </p:cNvPr>
          <p:cNvCxnSpPr>
            <a:cxnSpLocks/>
            <a:stCxn id="15" idx="1"/>
          </p:cNvCxnSpPr>
          <p:nvPr/>
        </p:nvCxnSpPr>
        <p:spPr>
          <a:xfrm flipH="1" flipV="1">
            <a:off x="1444489" y="3798988"/>
            <a:ext cx="3304783" cy="15773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823850-A23B-FE47-90A5-4DE6C5CC0DBC}"/>
              </a:ext>
            </a:extLst>
          </p:cNvPr>
          <p:cNvCxnSpPr>
            <a:cxnSpLocks/>
            <a:stCxn id="19" idx="1"/>
          </p:cNvCxnSpPr>
          <p:nvPr/>
        </p:nvCxnSpPr>
        <p:spPr>
          <a:xfrm flipH="1" flipV="1">
            <a:off x="1345810" y="4897876"/>
            <a:ext cx="4173917" cy="145000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D167DA8-0081-FC46-8C7D-014AC1673E1D}"/>
              </a:ext>
            </a:extLst>
          </p:cNvPr>
          <p:cNvSpPr txBox="1"/>
          <p:nvPr/>
        </p:nvSpPr>
        <p:spPr>
          <a:xfrm>
            <a:off x="5519727" y="6163216"/>
            <a:ext cx="2271029" cy="369332"/>
          </a:xfrm>
          <a:prstGeom prst="rect">
            <a:avLst/>
          </a:prstGeom>
          <a:noFill/>
          <a:ln>
            <a:solidFill>
              <a:schemeClr val="tx1"/>
            </a:solidFill>
          </a:ln>
        </p:spPr>
        <p:txBody>
          <a:bodyPr wrap="square" rtlCol="0">
            <a:spAutoFit/>
          </a:bodyPr>
          <a:lstStyle/>
          <a:p>
            <a:r>
              <a:rPr lang="en-US" dirty="0"/>
              <a:t>Publish What?</a:t>
            </a:r>
          </a:p>
        </p:txBody>
      </p:sp>
    </p:spTree>
    <p:extLst>
      <p:ext uri="{BB962C8B-B14F-4D97-AF65-F5344CB8AC3E}">
        <p14:creationId xmlns:p14="http://schemas.microsoft.com/office/powerpoint/2010/main" val="38425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1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808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726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7610038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637835" y="1796775"/>
            <a:ext cx="7989330" cy="4358698"/>
          </a:xfrm>
          <a:prstGeom prst="rect">
            <a:avLst/>
          </a:prstGeom>
          <a:solidFill>
            <a:schemeClr val="bg2"/>
          </a:solidFill>
          <a:ln>
            <a:noFill/>
          </a:ln>
        </p:spPr>
        <p:txBody>
          <a:bodyPr spcFirstLastPara="1" wrap="square" lIns="68575" tIns="68575" rIns="68575" bIns="68575" anchor="t" anchorCtr="0">
            <a:noAutofit/>
          </a:bodyPr>
          <a:lstStyle/>
          <a:p>
            <a:pPr lvl="0">
              <a:buClr>
                <a:srgbClr val="FFFFFF"/>
              </a:buClr>
            </a:pPr>
            <a:r>
              <a:rPr lang="en-GB" dirty="0">
                <a:solidFill>
                  <a:schemeClr val="tx2"/>
                </a:solidFill>
              </a:rPr>
              <a:t>channels:</a:t>
            </a:r>
            <a:r>
              <a:rPr lang="en-GB" dirty="0">
                <a:solidFill>
                  <a:schemeClr val="bg1"/>
                </a:solidFill>
              </a:rPr>
              <a:t> </a:t>
            </a:r>
          </a:p>
          <a:p>
            <a:pPr lvl="0">
              <a:buClr>
                <a:srgbClr val="FFFFFF"/>
              </a:buClr>
            </a:pPr>
            <a:r>
              <a:rPr lang="en-GB" dirty="0">
                <a:solidFill>
                  <a:schemeClr val="bg1"/>
                </a:solidFill>
              </a:rPr>
              <a:t>  </a:t>
            </a:r>
            <a:r>
              <a:rPr lang="en-GB" dirty="0" err="1">
                <a:solidFill>
                  <a:srgbClr val="FF0000"/>
                </a:solidFill>
              </a:rPr>
              <a:t>globalsameregionsnstopic</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The </a:t>
            </a:r>
            <a:r>
              <a:rPr lang="en-GB" dirty="0" err="1">
                <a:solidFill>
                  <a:srgbClr val="00B050"/>
                </a:solidFill>
              </a:rPr>
              <a:t>sns</a:t>
            </a:r>
            <a:r>
              <a:rPr lang="en-GB" dirty="0">
                <a:solidFill>
                  <a:srgbClr val="00B050"/>
                </a:solidFill>
              </a:rPr>
              <a:t> topic that will be created in same region as the queue</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publish:</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operationId</a:t>
            </a:r>
            <a:r>
              <a:rPr lang="en-GB" dirty="0">
                <a:solidFill>
                  <a:schemeClr val="tx2"/>
                </a:solidFill>
              </a:rPr>
              <a:t>:</a:t>
            </a:r>
            <a:r>
              <a:rPr lang="en-GB" dirty="0">
                <a:solidFill>
                  <a:schemeClr val="bg1"/>
                </a:solidFill>
              </a:rPr>
              <a:t> </a:t>
            </a:r>
            <a:r>
              <a:rPr lang="en-GB" dirty="0" err="1">
                <a:solidFill>
                  <a:srgbClr val="00B050"/>
                </a:solidFill>
              </a:rPr>
              <a:t>receiveMessage</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description:</a:t>
            </a:r>
            <a:r>
              <a:rPr lang="en-GB" dirty="0">
                <a:solidFill>
                  <a:schemeClr val="bg1"/>
                </a:solidFill>
              </a:rPr>
              <a:t> </a:t>
            </a:r>
            <a:r>
              <a:rPr lang="en-GB" dirty="0">
                <a:solidFill>
                  <a:srgbClr val="00B050"/>
                </a:solidFill>
              </a:rPr>
              <a:t>receive messages from the topic</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bindings:</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sqs</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a:solidFill>
                  <a:schemeClr val="tx2"/>
                </a:solidFill>
              </a:rPr>
              <a:t>name:</a:t>
            </a:r>
            <a:r>
              <a:rPr lang="en-GB" dirty="0">
                <a:solidFill>
                  <a:schemeClr val="bg1"/>
                </a:solidFill>
              </a:rPr>
              <a:t> </a:t>
            </a:r>
            <a:r>
              <a:rPr lang="en-GB" dirty="0" err="1">
                <a:solidFill>
                  <a:srgbClr val="00B050"/>
                </a:solidFill>
              </a:rPr>
              <a:t>queueName</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visibilityTimeout</a:t>
            </a:r>
            <a:r>
              <a:rPr lang="en-GB" dirty="0">
                <a:solidFill>
                  <a:schemeClr val="tx2"/>
                </a:solidFill>
              </a:rPr>
              <a:t>:</a:t>
            </a:r>
            <a:r>
              <a:rPr lang="en-GB" dirty="0">
                <a:solidFill>
                  <a:schemeClr val="bg1"/>
                </a:solidFill>
              </a:rPr>
              <a:t> </a:t>
            </a:r>
            <a:r>
              <a:rPr lang="en-GB" dirty="0">
                <a:solidFill>
                  <a:srgbClr val="00B050"/>
                </a:solidFill>
              </a:rPr>
              <a:t>10</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redrivePolicy</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maxReceiveCount</a:t>
            </a:r>
            <a:r>
              <a:rPr lang="en-GB" dirty="0">
                <a:solidFill>
                  <a:schemeClr val="tx2"/>
                </a:solidFill>
              </a:rPr>
              <a:t>:</a:t>
            </a:r>
            <a:r>
              <a:rPr lang="en-GB" dirty="0">
                <a:solidFill>
                  <a:schemeClr val="bg1"/>
                </a:solidFill>
              </a:rPr>
              <a:t> </a:t>
            </a:r>
            <a:r>
              <a:rPr lang="en-GB" dirty="0">
                <a:solidFill>
                  <a:srgbClr val="00B050"/>
                </a:solidFill>
              </a:rPr>
              <a:t>30</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dlq</a:t>
            </a:r>
            <a:r>
              <a:rPr lang="en-GB" dirty="0">
                <a:solidFill>
                  <a:schemeClr val="tx2"/>
                </a:solidFill>
              </a:rPr>
              <a:t>:</a:t>
            </a:r>
            <a:r>
              <a:rPr lang="en-GB" dirty="0">
                <a:solidFill>
                  <a:schemeClr val="bg1"/>
                </a:solidFill>
              </a:rPr>
              <a:t> </a:t>
            </a:r>
          </a:p>
          <a:p>
            <a:pPr lvl="0">
              <a:buClr>
                <a:srgbClr val="FFFFFF"/>
              </a:buClr>
            </a:pPr>
            <a:r>
              <a:rPr lang="en-GB" dirty="0">
                <a:solidFill>
                  <a:schemeClr val="bg1"/>
                </a:solidFill>
              </a:rPr>
              <a:t>             </a:t>
            </a:r>
            <a:r>
              <a:rPr lang="en-GB" dirty="0" err="1">
                <a:solidFill>
                  <a:schemeClr val="tx2"/>
                </a:solidFill>
              </a:rPr>
              <a:t>delaySeconds</a:t>
            </a:r>
            <a:r>
              <a:rPr lang="en-GB" dirty="0">
                <a:solidFill>
                  <a:schemeClr val="tx2"/>
                </a:solidFill>
              </a:rPr>
              <a:t>:</a:t>
            </a:r>
            <a:r>
              <a:rPr lang="en-GB" dirty="0">
                <a:solidFill>
                  <a:schemeClr val="bg1"/>
                </a:solidFill>
              </a:rPr>
              <a:t> </a:t>
            </a:r>
            <a:r>
              <a:rPr lang="en-GB" dirty="0">
                <a:solidFill>
                  <a:srgbClr val="00B050"/>
                </a:solidFill>
              </a:rPr>
              <a:t>0</a:t>
            </a:r>
            <a:r>
              <a:rPr lang="en-GB" dirty="0">
                <a:solidFill>
                  <a:schemeClr val="bg1"/>
                </a:solidFill>
              </a:rPr>
              <a:t> </a:t>
            </a:r>
          </a:p>
          <a:p>
            <a:pPr lvl="0">
              <a:buClr>
                <a:srgbClr val="FFFFFF"/>
              </a:buClr>
            </a:pPr>
            <a:r>
              <a:rPr lang="en-GB" dirty="0"/>
              <a:t>    </a:t>
            </a:r>
            <a:r>
              <a:rPr lang="en-GB" dirty="0">
                <a:solidFill>
                  <a:schemeClr val="tx2"/>
                </a:solidFill>
              </a:rPr>
              <a:t>message:</a:t>
            </a:r>
            <a:r>
              <a:rPr lang="en-GB" dirty="0">
                <a:solidFill>
                  <a:schemeClr val="bg1"/>
                </a:solidFill>
              </a:rPr>
              <a:t> </a:t>
            </a:r>
            <a:r>
              <a:rPr lang="en-GB" dirty="0">
                <a:solidFill>
                  <a:srgbClr val="00B050"/>
                </a:solidFill>
              </a:rPr>
              <a:t>$ref: ‘#components/messages/RestaurantAvailabilityUpdatedV2</a:t>
            </a:r>
          </a:p>
        </p:txBody>
      </p:sp>
      <p:sp>
        <p:nvSpPr>
          <p:cNvPr id="103" name="Google Shape;103;p18"/>
          <p:cNvSpPr txBox="1">
            <a:spLocks noGrp="1"/>
          </p:cNvSpPr>
          <p:nvPr>
            <p:ph type="title"/>
          </p:nvPr>
        </p:nvSpPr>
        <p:spPr>
          <a:xfrm>
            <a:off x="374421" y="366907"/>
            <a:ext cx="8507700" cy="679500"/>
          </a:xfrm>
          <a:prstGeom prst="rect">
            <a:avLst/>
          </a:prstGeom>
        </p:spPr>
        <p:txBody>
          <a:bodyPr spcFirstLastPara="1" vert="horz" wrap="square" lIns="0" tIns="0" rIns="0" bIns="0" rtlCol="0" anchor="t" anchorCtr="0">
            <a:noAutofit/>
          </a:bodyPr>
          <a:lstStyle/>
          <a:p>
            <a:pPr algn="l">
              <a:buNone/>
            </a:pPr>
            <a:r>
              <a:rPr lang="en-GB" dirty="0">
                <a:solidFill>
                  <a:schemeClr val="tx1"/>
                </a:solidFill>
              </a:rPr>
              <a:t>Channels - Consumer</a:t>
            </a:r>
            <a:endParaRPr dirty="0">
              <a:solidFill>
                <a:schemeClr val="tx1"/>
              </a:solidFill>
            </a:endParaRPr>
          </a:p>
        </p:txBody>
      </p:sp>
      <p:sp>
        <p:nvSpPr>
          <p:cNvPr id="5" name="TextBox 4">
            <a:extLst>
              <a:ext uri="{FF2B5EF4-FFF2-40B4-BE49-F238E27FC236}">
                <a16:creationId xmlns:a16="http://schemas.microsoft.com/office/drawing/2014/main" id="{ECED54A8-7583-9247-95FA-844906501F40}"/>
              </a:ext>
            </a:extLst>
          </p:cNvPr>
          <p:cNvSpPr txBox="1"/>
          <p:nvPr/>
        </p:nvSpPr>
        <p:spPr>
          <a:xfrm>
            <a:off x="4572000" y="954074"/>
            <a:ext cx="3877893" cy="646331"/>
          </a:xfrm>
          <a:prstGeom prst="rect">
            <a:avLst/>
          </a:prstGeom>
          <a:noFill/>
          <a:ln>
            <a:solidFill>
              <a:schemeClr val="tx1"/>
            </a:solidFill>
          </a:ln>
        </p:spPr>
        <p:txBody>
          <a:bodyPr wrap="square" rtlCol="0">
            <a:spAutoFit/>
          </a:bodyPr>
          <a:lstStyle/>
          <a:p>
            <a:r>
              <a:rPr lang="en-US" dirty="0"/>
              <a:t>A virtual pipe between producer and consumer</a:t>
            </a:r>
          </a:p>
        </p:txBody>
      </p:sp>
      <p:cxnSp>
        <p:nvCxnSpPr>
          <p:cNvPr id="6" name="Straight Connector 5">
            <a:extLst>
              <a:ext uri="{FF2B5EF4-FFF2-40B4-BE49-F238E27FC236}">
                <a16:creationId xmlns:a16="http://schemas.microsoft.com/office/drawing/2014/main" id="{EDDD010D-AA41-8F46-A51F-6E5A98492789}"/>
              </a:ext>
            </a:extLst>
          </p:cNvPr>
          <p:cNvCxnSpPr>
            <a:cxnSpLocks/>
            <a:stCxn id="5" idx="1"/>
          </p:cNvCxnSpPr>
          <p:nvPr/>
        </p:nvCxnSpPr>
        <p:spPr>
          <a:xfrm flipH="1">
            <a:off x="1315844" y="1277240"/>
            <a:ext cx="3256156" cy="63821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8CBD4-C8F4-B64C-8547-D732C96AC732}"/>
              </a:ext>
            </a:extLst>
          </p:cNvPr>
          <p:cNvCxnSpPr>
            <a:cxnSpLocks/>
            <a:stCxn id="8" idx="1"/>
          </p:cNvCxnSpPr>
          <p:nvPr/>
        </p:nvCxnSpPr>
        <p:spPr>
          <a:xfrm flipH="1">
            <a:off x="3070377" y="2181535"/>
            <a:ext cx="1557895" cy="1150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DA1F08-3E4D-6848-865B-6118F4F8A596}"/>
              </a:ext>
            </a:extLst>
          </p:cNvPr>
          <p:cNvSpPr txBox="1"/>
          <p:nvPr/>
        </p:nvSpPr>
        <p:spPr>
          <a:xfrm>
            <a:off x="4628272" y="1996869"/>
            <a:ext cx="3877893" cy="369332"/>
          </a:xfrm>
          <a:prstGeom prst="rect">
            <a:avLst/>
          </a:prstGeom>
          <a:noFill/>
          <a:ln>
            <a:solidFill>
              <a:schemeClr val="tx1"/>
            </a:solidFill>
          </a:ln>
        </p:spPr>
        <p:txBody>
          <a:bodyPr wrap="square" rtlCol="0">
            <a:spAutoFit/>
          </a:bodyPr>
          <a:lstStyle/>
          <a:p>
            <a:r>
              <a:rPr lang="en-US" dirty="0"/>
              <a:t>The logical name of the channel</a:t>
            </a:r>
          </a:p>
        </p:txBody>
      </p:sp>
      <p:cxnSp>
        <p:nvCxnSpPr>
          <p:cNvPr id="9" name="Straight Connector 8">
            <a:extLst>
              <a:ext uri="{FF2B5EF4-FFF2-40B4-BE49-F238E27FC236}">
                <a16:creationId xmlns:a16="http://schemas.microsoft.com/office/drawing/2014/main" id="{B7125C0E-6019-8841-8241-0C12D15F0B19}"/>
              </a:ext>
            </a:extLst>
          </p:cNvPr>
          <p:cNvCxnSpPr>
            <a:cxnSpLocks/>
            <a:stCxn id="10" idx="1"/>
          </p:cNvCxnSpPr>
          <p:nvPr/>
        </p:nvCxnSpPr>
        <p:spPr>
          <a:xfrm flipH="1" flipV="1">
            <a:off x="1590345" y="2816108"/>
            <a:ext cx="3413883" cy="49808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8BD7C8-BF27-074A-9C54-CC53455BD040}"/>
              </a:ext>
            </a:extLst>
          </p:cNvPr>
          <p:cNvSpPr txBox="1"/>
          <p:nvPr/>
        </p:nvSpPr>
        <p:spPr>
          <a:xfrm>
            <a:off x="5004228" y="2852530"/>
            <a:ext cx="3877893" cy="923330"/>
          </a:xfrm>
          <a:prstGeom prst="rect">
            <a:avLst/>
          </a:prstGeom>
          <a:noFill/>
          <a:ln>
            <a:solidFill>
              <a:schemeClr val="tx1"/>
            </a:solidFill>
          </a:ln>
        </p:spPr>
        <p:txBody>
          <a:bodyPr wrap="square" rtlCol="0">
            <a:spAutoFit/>
          </a:bodyPr>
          <a:lstStyle/>
          <a:p>
            <a:r>
              <a:rPr lang="en-US" dirty="0"/>
              <a:t>Expose what you ‘offer’ so this describes a consumer, a producer can publish to this endpoint</a:t>
            </a:r>
          </a:p>
        </p:txBody>
      </p:sp>
      <p:cxnSp>
        <p:nvCxnSpPr>
          <p:cNvPr id="12" name="Straight Connector 11">
            <a:extLst>
              <a:ext uri="{FF2B5EF4-FFF2-40B4-BE49-F238E27FC236}">
                <a16:creationId xmlns:a16="http://schemas.microsoft.com/office/drawing/2014/main" id="{CE6086E6-1786-3F49-AFED-4EFB8B4B8B0A}"/>
              </a:ext>
            </a:extLst>
          </p:cNvPr>
          <p:cNvCxnSpPr>
            <a:cxnSpLocks/>
            <a:stCxn id="13" idx="1"/>
          </p:cNvCxnSpPr>
          <p:nvPr/>
        </p:nvCxnSpPr>
        <p:spPr>
          <a:xfrm flipH="1" flipV="1">
            <a:off x="1683434" y="3075711"/>
            <a:ext cx="3012830" cy="1204457"/>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C2089D-964B-564C-902C-C348E73DB13D}"/>
              </a:ext>
            </a:extLst>
          </p:cNvPr>
          <p:cNvSpPr txBox="1"/>
          <p:nvPr/>
        </p:nvSpPr>
        <p:spPr>
          <a:xfrm>
            <a:off x="4696265" y="3957002"/>
            <a:ext cx="3877893" cy="646331"/>
          </a:xfrm>
          <a:prstGeom prst="rect">
            <a:avLst/>
          </a:prstGeom>
          <a:noFill/>
          <a:ln>
            <a:solidFill>
              <a:schemeClr val="tx1"/>
            </a:solidFill>
          </a:ln>
        </p:spPr>
        <p:txBody>
          <a:bodyPr wrap="square" rtlCol="0">
            <a:spAutoFit/>
          </a:bodyPr>
          <a:lstStyle/>
          <a:p>
            <a:r>
              <a:rPr lang="en-US" dirty="0"/>
              <a:t>If I do code generation, what do I call this?</a:t>
            </a:r>
          </a:p>
        </p:txBody>
      </p:sp>
      <p:cxnSp>
        <p:nvCxnSpPr>
          <p:cNvPr id="15" name="Straight Connector 14">
            <a:extLst>
              <a:ext uri="{FF2B5EF4-FFF2-40B4-BE49-F238E27FC236}">
                <a16:creationId xmlns:a16="http://schemas.microsoft.com/office/drawing/2014/main" id="{0567A385-89B5-4043-BFF4-7224B243A97E}"/>
              </a:ext>
            </a:extLst>
          </p:cNvPr>
          <p:cNvCxnSpPr>
            <a:cxnSpLocks/>
            <a:stCxn id="16" idx="1"/>
          </p:cNvCxnSpPr>
          <p:nvPr/>
        </p:nvCxnSpPr>
        <p:spPr>
          <a:xfrm flipH="1" flipV="1">
            <a:off x="1217670" y="3956030"/>
            <a:ext cx="2607198" cy="121831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EB1DAF-3E41-4F45-95AE-458CAF6FFF99}"/>
              </a:ext>
            </a:extLst>
          </p:cNvPr>
          <p:cNvSpPr txBox="1"/>
          <p:nvPr/>
        </p:nvSpPr>
        <p:spPr>
          <a:xfrm>
            <a:off x="3824868" y="4712679"/>
            <a:ext cx="4895386" cy="923330"/>
          </a:xfrm>
          <a:prstGeom prst="rect">
            <a:avLst/>
          </a:prstGeom>
          <a:noFill/>
          <a:ln>
            <a:solidFill>
              <a:schemeClr val="tx1"/>
            </a:solidFill>
          </a:ln>
        </p:spPr>
        <p:txBody>
          <a:bodyPr wrap="square" rtlCol="0">
            <a:spAutoFit/>
          </a:bodyPr>
          <a:lstStyle/>
          <a:p>
            <a:pPr algn="ctr"/>
            <a:r>
              <a:rPr lang="en-US" dirty="0"/>
              <a:t>How do we generate the code required to consume? In this case how do we define a queue to listen with?</a:t>
            </a:r>
          </a:p>
        </p:txBody>
      </p:sp>
      <p:cxnSp>
        <p:nvCxnSpPr>
          <p:cNvPr id="20" name="Straight Connector 19">
            <a:extLst>
              <a:ext uri="{FF2B5EF4-FFF2-40B4-BE49-F238E27FC236}">
                <a16:creationId xmlns:a16="http://schemas.microsoft.com/office/drawing/2014/main" id="{4A7DEC94-2E06-7C4B-B32F-EC8902521B81}"/>
              </a:ext>
            </a:extLst>
          </p:cNvPr>
          <p:cNvCxnSpPr>
            <a:cxnSpLocks/>
            <a:stCxn id="21" idx="1"/>
          </p:cNvCxnSpPr>
          <p:nvPr/>
        </p:nvCxnSpPr>
        <p:spPr>
          <a:xfrm flipH="1" flipV="1">
            <a:off x="2921620" y="5953482"/>
            <a:ext cx="2167155" cy="46879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B51591A-57EE-3748-8041-2916A5815623}"/>
              </a:ext>
            </a:extLst>
          </p:cNvPr>
          <p:cNvSpPr txBox="1"/>
          <p:nvPr/>
        </p:nvSpPr>
        <p:spPr>
          <a:xfrm>
            <a:off x="5088775" y="6237608"/>
            <a:ext cx="2248728" cy="369332"/>
          </a:xfrm>
          <a:prstGeom prst="rect">
            <a:avLst/>
          </a:prstGeom>
          <a:noFill/>
          <a:ln>
            <a:solidFill>
              <a:schemeClr val="tx1"/>
            </a:solidFill>
          </a:ln>
        </p:spPr>
        <p:txBody>
          <a:bodyPr wrap="square" rtlCol="0">
            <a:spAutoFit/>
          </a:bodyPr>
          <a:lstStyle/>
          <a:p>
            <a:r>
              <a:rPr lang="en-US" dirty="0"/>
              <a:t>Receive What?</a:t>
            </a:r>
          </a:p>
        </p:txBody>
      </p:sp>
    </p:spTree>
    <p:extLst>
      <p:ext uri="{BB962C8B-B14F-4D97-AF65-F5344CB8AC3E}">
        <p14:creationId xmlns:p14="http://schemas.microsoft.com/office/powerpoint/2010/main" val="223565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3" grpId="0" animBg="1"/>
      <p:bldP spid="16" grpId="0" animBg="1"/>
      <p:bldP spid="21"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18"/>
          <p:cNvSpPr txBox="1"/>
          <p:nvPr/>
        </p:nvSpPr>
        <p:spPr>
          <a:xfrm>
            <a:off x="637835" y="1796775"/>
            <a:ext cx="7989330" cy="3407188"/>
          </a:xfrm>
          <a:prstGeom prst="rect">
            <a:avLst/>
          </a:prstGeom>
          <a:solidFill>
            <a:schemeClr val="bg2"/>
          </a:solidFill>
          <a:ln>
            <a:noFill/>
          </a:ln>
        </p:spPr>
        <p:txBody>
          <a:bodyPr spcFirstLastPara="1" wrap="square" lIns="68575" tIns="68575" rIns="68575" bIns="68575" anchor="t" anchorCtr="0">
            <a:noAutofit/>
          </a:bodyPr>
          <a:lstStyle/>
          <a:p>
            <a:pPr lvl="0">
              <a:buClr>
                <a:srgbClr val="FFFFFF"/>
              </a:buClr>
            </a:pPr>
            <a:r>
              <a:rPr lang="en-GB" dirty="0">
                <a:solidFill>
                  <a:schemeClr val="tx2"/>
                </a:solidFill>
              </a:rPr>
              <a:t>components:</a:t>
            </a:r>
          </a:p>
          <a:p>
            <a:pPr lvl="0">
              <a:buClr>
                <a:srgbClr val="FFFFFF"/>
              </a:buClr>
            </a:pPr>
            <a:r>
              <a:rPr lang="en-GB" dirty="0">
                <a:solidFill>
                  <a:schemeClr val="tx2"/>
                </a:solidFill>
              </a:rPr>
              <a:t>  messages: </a:t>
            </a:r>
          </a:p>
          <a:p>
            <a:pPr lvl="0">
              <a:buClr>
                <a:srgbClr val="FFFFFF"/>
              </a:buClr>
            </a:pPr>
            <a:r>
              <a:rPr lang="en-GB" dirty="0">
                <a:solidFill>
                  <a:schemeClr val="tx2"/>
                </a:solidFill>
              </a:rPr>
              <a:t>    </a:t>
            </a:r>
            <a:r>
              <a:rPr lang="en-GB" dirty="0">
                <a:solidFill>
                  <a:srgbClr val="FF0000"/>
                </a:solidFill>
              </a:rPr>
              <a:t>RestaurantActualHoursUpdatedV2</a:t>
            </a:r>
            <a:r>
              <a:rPr lang="en-GB" dirty="0">
                <a:solidFill>
                  <a:schemeClr val="tx2"/>
                </a:solidFill>
              </a:rPr>
              <a:t>: </a:t>
            </a:r>
          </a:p>
          <a:p>
            <a:pPr lvl="0">
              <a:buClr>
                <a:srgbClr val="FFFFFF"/>
              </a:buClr>
            </a:pPr>
            <a:r>
              <a:rPr lang="en-GB" dirty="0">
                <a:solidFill>
                  <a:schemeClr val="tx2"/>
                </a:solidFill>
              </a:rPr>
              <a:t>      name: </a:t>
            </a:r>
            <a:r>
              <a:rPr lang="en-GB" dirty="0" err="1">
                <a:solidFill>
                  <a:srgbClr val="00B050"/>
                </a:solidFill>
              </a:rPr>
              <a:t>RestaurantActualHoursUpdated</a:t>
            </a:r>
            <a:r>
              <a:rPr lang="en-GB" dirty="0">
                <a:solidFill>
                  <a:schemeClr val="tx2"/>
                </a:solidFill>
              </a:rPr>
              <a:t> </a:t>
            </a:r>
          </a:p>
          <a:p>
            <a:pPr lvl="0">
              <a:buClr>
                <a:srgbClr val="FFFFFF"/>
              </a:buClr>
            </a:pPr>
            <a:r>
              <a:rPr lang="en-GB" dirty="0">
                <a:solidFill>
                  <a:schemeClr val="tx2"/>
                </a:solidFill>
              </a:rPr>
              <a:t>      title: </a:t>
            </a:r>
            <a:r>
              <a:rPr lang="en-GB" dirty="0">
                <a:solidFill>
                  <a:srgbClr val="00B050"/>
                </a:solidFill>
              </a:rPr>
              <a:t>Restaurant Actual Hours Updated</a:t>
            </a:r>
            <a:r>
              <a:rPr lang="en-GB" dirty="0">
                <a:solidFill>
                  <a:schemeClr val="tx2"/>
                </a:solidFill>
              </a:rPr>
              <a:t> </a:t>
            </a:r>
          </a:p>
          <a:p>
            <a:pPr lvl="0">
              <a:buClr>
                <a:srgbClr val="FFFFFF"/>
              </a:buClr>
            </a:pPr>
            <a:r>
              <a:rPr lang="en-GB" dirty="0">
                <a:solidFill>
                  <a:schemeClr val="tx2"/>
                </a:solidFill>
              </a:rPr>
              <a:t>      summary: </a:t>
            </a:r>
            <a:r>
              <a:rPr lang="en-GB" dirty="0">
                <a:solidFill>
                  <a:srgbClr val="00B050"/>
                </a:solidFill>
              </a:rPr>
              <a:t>Changes to the delivery and collection times of the restaurant</a:t>
            </a:r>
            <a:r>
              <a:rPr lang="en-GB" dirty="0">
                <a:solidFill>
                  <a:schemeClr val="tx2"/>
                </a:solidFill>
              </a:rPr>
              <a:t> </a:t>
            </a:r>
          </a:p>
          <a:p>
            <a:pPr lvl="0">
              <a:buClr>
                <a:srgbClr val="FFFFFF"/>
              </a:buClr>
            </a:pPr>
            <a:r>
              <a:rPr lang="en-GB" dirty="0">
                <a:solidFill>
                  <a:schemeClr val="tx2"/>
                </a:solidFill>
              </a:rPr>
              <a:t>      </a:t>
            </a:r>
            <a:r>
              <a:rPr lang="en-GB" dirty="0" err="1">
                <a:solidFill>
                  <a:schemeClr val="tx2"/>
                </a:solidFill>
              </a:rPr>
              <a:t>contentType</a:t>
            </a:r>
            <a:r>
              <a:rPr lang="en-GB" dirty="0">
                <a:solidFill>
                  <a:schemeClr val="tx2"/>
                </a:solidFill>
              </a:rPr>
              <a:t>: </a:t>
            </a:r>
            <a:r>
              <a:rPr lang="en-GB" dirty="0">
                <a:solidFill>
                  <a:srgbClr val="00B050"/>
                </a:solidFill>
              </a:rPr>
              <a:t>application/json</a:t>
            </a:r>
            <a:r>
              <a:rPr lang="en-GB" dirty="0">
                <a:solidFill>
                  <a:schemeClr val="tx2"/>
                </a:solidFill>
              </a:rPr>
              <a:t> </a:t>
            </a:r>
          </a:p>
          <a:p>
            <a:pPr lvl="0">
              <a:buClr>
                <a:srgbClr val="FFFFFF"/>
              </a:buClr>
            </a:pPr>
            <a:r>
              <a:rPr lang="en-GB" dirty="0">
                <a:solidFill>
                  <a:schemeClr val="tx2"/>
                </a:solidFill>
              </a:rPr>
              <a:t>      payload: </a:t>
            </a:r>
            <a:r>
              <a:rPr lang="en-GB" dirty="0">
                <a:solidFill>
                  <a:srgbClr val="00B050"/>
                </a:solidFill>
              </a:rPr>
              <a:t>$ref: ”#/components/schemas/RestaurantActualHoursUpdatedV2"</a:t>
            </a:r>
            <a:r>
              <a:rPr lang="en-GB" dirty="0">
                <a:solidFill>
                  <a:schemeClr val="tx2"/>
                </a:solidFill>
              </a:rPr>
              <a:t> </a:t>
            </a:r>
          </a:p>
          <a:p>
            <a:pPr lvl="0">
              <a:buClr>
                <a:srgbClr val="FFFFFF"/>
              </a:buClr>
            </a:pPr>
            <a:r>
              <a:rPr lang="en-GB" dirty="0">
                <a:solidFill>
                  <a:schemeClr val="tx2"/>
                </a:solidFill>
              </a:rPr>
              <a:t>      traits: $ref: </a:t>
            </a:r>
            <a:r>
              <a:rPr lang="en-GB" dirty="0">
                <a:solidFill>
                  <a:srgbClr val="00B050"/>
                </a:solidFill>
              </a:rPr>
              <a:t>”#/components/</a:t>
            </a:r>
            <a:r>
              <a:rPr lang="en-GB" dirty="0" err="1">
                <a:solidFill>
                  <a:srgbClr val="00B050"/>
                </a:solidFill>
              </a:rPr>
              <a:t>messageTraits</a:t>
            </a:r>
            <a:r>
              <a:rPr lang="en-GB" dirty="0">
                <a:solidFill>
                  <a:srgbClr val="00B050"/>
                </a:solidFill>
              </a:rPr>
              <a:t>/</a:t>
            </a:r>
            <a:r>
              <a:rPr lang="en-GB" dirty="0" err="1">
                <a:solidFill>
                  <a:srgbClr val="00B050"/>
                </a:solidFill>
              </a:rPr>
              <a:t>JustSayingHeaders</a:t>
            </a:r>
            <a:r>
              <a:rPr lang="en-GB" dirty="0">
                <a:solidFill>
                  <a:srgbClr val="00B050"/>
                </a:solidFill>
              </a:rPr>
              <a:t>" </a:t>
            </a:r>
            <a:endParaRPr lang="en-GB" dirty="0">
              <a:solidFill>
                <a:srgbClr val="00B050"/>
              </a:solidFill>
              <a:latin typeface="Inter"/>
              <a:ea typeface="Inter"/>
              <a:cs typeface="Inter"/>
              <a:sym typeface="Inter"/>
            </a:endParaRPr>
          </a:p>
          <a:p>
            <a:pPr>
              <a:buClr>
                <a:srgbClr val="FFFFFF"/>
              </a:buClr>
            </a:pPr>
            <a:endParaRPr dirty="0">
              <a:solidFill>
                <a:schemeClr val="accent1"/>
              </a:solidFill>
              <a:latin typeface="Inter"/>
              <a:ea typeface="Inter"/>
              <a:cs typeface="Inter"/>
              <a:sym typeface="Inter"/>
            </a:endParaRPr>
          </a:p>
        </p:txBody>
      </p:sp>
      <p:sp>
        <p:nvSpPr>
          <p:cNvPr id="103" name="Google Shape;103;p18"/>
          <p:cNvSpPr txBox="1">
            <a:spLocks noGrp="1"/>
          </p:cNvSpPr>
          <p:nvPr>
            <p:ph type="title"/>
          </p:nvPr>
        </p:nvSpPr>
        <p:spPr>
          <a:xfrm>
            <a:off x="310275" y="351106"/>
            <a:ext cx="8507700" cy="679500"/>
          </a:xfrm>
          <a:prstGeom prst="rect">
            <a:avLst/>
          </a:prstGeom>
        </p:spPr>
        <p:txBody>
          <a:bodyPr spcFirstLastPara="1" vert="horz" wrap="square" lIns="0" tIns="0" rIns="0" bIns="0" rtlCol="0" anchor="t" anchorCtr="0">
            <a:noAutofit/>
          </a:bodyPr>
          <a:lstStyle/>
          <a:p>
            <a:pPr algn="l">
              <a:buNone/>
            </a:pPr>
            <a:r>
              <a:rPr lang="en-GB" dirty="0">
                <a:solidFill>
                  <a:schemeClr val="tx1"/>
                </a:solidFill>
              </a:rPr>
              <a:t>Components</a:t>
            </a:r>
            <a:endParaRPr dirty="0">
              <a:solidFill>
                <a:schemeClr val="tx1"/>
              </a:solidFill>
            </a:endParaRPr>
          </a:p>
        </p:txBody>
      </p:sp>
      <p:sp>
        <p:nvSpPr>
          <p:cNvPr id="5" name="TextBox 4">
            <a:extLst>
              <a:ext uri="{FF2B5EF4-FFF2-40B4-BE49-F238E27FC236}">
                <a16:creationId xmlns:a16="http://schemas.microsoft.com/office/drawing/2014/main" id="{CBEFE63F-B7CD-DB48-A1FF-5E15E47A3DB6}"/>
              </a:ext>
            </a:extLst>
          </p:cNvPr>
          <p:cNvSpPr txBox="1"/>
          <p:nvPr/>
        </p:nvSpPr>
        <p:spPr>
          <a:xfrm>
            <a:off x="4628272" y="1843066"/>
            <a:ext cx="3877893" cy="646331"/>
          </a:xfrm>
          <a:prstGeom prst="rect">
            <a:avLst/>
          </a:prstGeom>
          <a:noFill/>
          <a:ln>
            <a:solidFill>
              <a:schemeClr val="tx1"/>
            </a:solidFill>
          </a:ln>
        </p:spPr>
        <p:txBody>
          <a:bodyPr wrap="square" rtlCol="0">
            <a:spAutoFit/>
          </a:bodyPr>
          <a:lstStyle/>
          <a:p>
            <a:pPr algn="ctr"/>
            <a:r>
              <a:rPr lang="en-US" dirty="0"/>
              <a:t>Components includes schemas that are shared in the file</a:t>
            </a:r>
          </a:p>
        </p:txBody>
      </p:sp>
      <p:cxnSp>
        <p:nvCxnSpPr>
          <p:cNvPr id="6" name="Straight Connector 5">
            <a:extLst>
              <a:ext uri="{FF2B5EF4-FFF2-40B4-BE49-F238E27FC236}">
                <a16:creationId xmlns:a16="http://schemas.microsoft.com/office/drawing/2014/main" id="{A9B84353-0B51-414D-80F8-A075B886620D}"/>
              </a:ext>
            </a:extLst>
          </p:cNvPr>
          <p:cNvCxnSpPr>
            <a:cxnSpLocks/>
          </p:cNvCxnSpPr>
          <p:nvPr/>
        </p:nvCxnSpPr>
        <p:spPr>
          <a:xfrm flipH="1" flipV="1">
            <a:off x="2062976" y="2083107"/>
            <a:ext cx="2565297" cy="83124"/>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3BDD1D-21FD-E74A-B12C-2B9FE9042691}"/>
              </a:ext>
            </a:extLst>
          </p:cNvPr>
          <p:cNvSpPr txBox="1"/>
          <p:nvPr/>
        </p:nvSpPr>
        <p:spPr>
          <a:xfrm>
            <a:off x="4628271" y="2845731"/>
            <a:ext cx="3877893" cy="369332"/>
          </a:xfrm>
          <a:prstGeom prst="rect">
            <a:avLst/>
          </a:prstGeom>
          <a:noFill/>
          <a:ln>
            <a:solidFill>
              <a:schemeClr val="tx1"/>
            </a:solidFill>
          </a:ln>
        </p:spPr>
        <p:txBody>
          <a:bodyPr wrap="square" rtlCol="0">
            <a:spAutoFit/>
          </a:bodyPr>
          <a:lstStyle/>
          <a:p>
            <a:pPr algn="ctr"/>
            <a:r>
              <a:rPr lang="en-US" dirty="0"/>
              <a:t>What is our payload schema?</a:t>
            </a:r>
          </a:p>
        </p:txBody>
      </p:sp>
      <p:cxnSp>
        <p:nvCxnSpPr>
          <p:cNvPr id="9" name="Straight Connector 8">
            <a:extLst>
              <a:ext uri="{FF2B5EF4-FFF2-40B4-BE49-F238E27FC236}">
                <a16:creationId xmlns:a16="http://schemas.microsoft.com/office/drawing/2014/main" id="{79099CA9-A845-4F4B-AA47-FCA45968CB51}"/>
              </a:ext>
            </a:extLst>
          </p:cNvPr>
          <p:cNvCxnSpPr>
            <a:cxnSpLocks/>
            <a:stCxn id="8" idx="1"/>
          </p:cNvCxnSpPr>
          <p:nvPr/>
        </p:nvCxnSpPr>
        <p:spPr>
          <a:xfrm flipH="1" flipV="1">
            <a:off x="1717289" y="2535689"/>
            <a:ext cx="2910982" cy="49470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1D7E77-A81E-0F40-8B18-7E8753445B83}"/>
              </a:ext>
            </a:extLst>
          </p:cNvPr>
          <p:cNvSpPr txBox="1"/>
          <p:nvPr/>
        </p:nvSpPr>
        <p:spPr>
          <a:xfrm>
            <a:off x="4940082" y="4793817"/>
            <a:ext cx="3877893" cy="1200329"/>
          </a:xfrm>
          <a:prstGeom prst="rect">
            <a:avLst/>
          </a:prstGeom>
          <a:noFill/>
          <a:ln>
            <a:solidFill>
              <a:schemeClr val="tx1"/>
            </a:solidFill>
          </a:ln>
        </p:spPr>
        <p:txBody>
          <a:bodyPr wrap="square" rtlCol="0">
            <a:spAutoFit/>
          </a:bodyPr>
          <a:lstStyle/>
          <a:p>
            <a:pPr algn="ctr"/>
            <a:r>
              <a:rPr lang="en-US" dirty="0"/>
              <a:t>We can reference schemas within schemas here, breaking down into smaller ‘atomic’ units then composing up.</a:t>
            </a:r>
          </a:p>
        </p:txBody>
      </p:sp>
      <p:cxnSp>
        <p:nvCxnSpPr>
          <p:cNvPr id="13" name="Straight Connector 12">
            <a:extLst>
              <a:ext uri="{FF2B5EF4-FFF2-40B4-BE49-F238E27FC236}">
                <a16:creationId xmlns:a16="http://schemas.microsoft.com/office/drawing/2014/main" id="{5587B371-7218-1C45-9DFB-E76CE96A086F}"/>
              </a:ext>
            </a:extLst>
          </p:cNvPr>
          <p:cNvCxnSpPr>
            <a:cxnSpLocks/>
          </p:cNvCxnSpPr>
          <p:nvPr/>
        </p:nvCxnSpPr>
        <p:spPr>
          <a:xfrm flipH="1" flipV="1">
            <a:off x="3372775" y="3962159"/>
            <a:ext cx="1567307" cy="106831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7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988-CB67-F940-9981-E905470EDB28}"/>
              </a:ext>
            </a:extLst>
          </p:cNvPr>
          <p:cNvSpPr>
            <a:spLocks noGrp="1"/>
          </p:cNvSpPr>
          <p:nvPr>
            <p:ph type="title"/>
          </p:nvPr>
        </p:nvSpPr>
        <p:spPr/>
        <p:txBody>
          <a:bodyPr/>
          <a:lstStyle/>
          <a:p>
            <a:r>
              <a:rPr lang="en-US" dirty="0"/>
              <a:t>7. Consumers</a:t>
            </a:r>
          </a:p>
        </p:txBody>
      </p:sp>
      <p:sp>
        <p:nvSpPr>
          <p:cNvPr id="3" name="Text Placeholder 2">
            <a:extLst>
              <a:ext uri="{FF2B5EF4-FFF2-40B4-BE49-F238E27FC236}">
                <a16:creationId xmlns:a16="http://schemas.microsoft.com/office/drawing/2014/main" id="{4ED4EEC1-4B87-4344-816C-708CBC1842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62577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5A4F-0132-5D4B-8C00-504498B1AD0C}"/>
              </a:ext>
            </a:extLst>
          </p:cNvPr>
          <p:cNvSpPr>
            <a:spLocks noGrp="1"/>
          </p:cNvSpPr>
          <p:nvPr>
            <p:ph type="title"/>
          </p:nvPr>
        </p:nvSpPr>
        <p:spPr/>
        <p:txBody>
          <a:bodyPr/>
          <a:lstStyle/>
          <a:p>
            <a:r>
              <a:rPr lang="en-US" dirty="0"/>
              <a:t>Task Based UI</a:t>
            </a:r>
          </a:p>
        </p:txBody>
      </p:sp>
      <p:sp>
        <p:nvSpPr>
          <p:cNvPr id="3" name="Slide Number Placeholder 2">
            <a:extLst>
              <a:ext uri="{FF2B5EF4-FFF2-40B4-BE49-F238E27FC236}">
                <a16:creationId xmlns:a16="http://schemas.microsoft.com/office/drawing/2014/main" id="{ECE11224-F4F6-CE4D-9C49-28CBBF68E125}"/>
              </a:ext>
            </a:extLst>
          </p:cNvPr>
          <p:cNvSpPr>
            <a:spLocks noGrp="1"/>
          </p:cNvSpPr>
          <p:nvPr>
            <p:ph type="sldNum" sz="quarter" idx="12"/>
          </p:nvPr>
        </p:nvSpPr>
        <p:spPr/>
        <p:txBody>
          <a:bodyPr/>
          <a:lstStyle/>
          <a:p>
            <a:fld id="{867D4A06-35AE-BD4A-84A9-613A26F3D41D}" type="slidenum">
              <a:rPr lang="en-US" smtClean="0"/>
              <a:pPr/>
              <a:t>113</a:t>
            </a:fld>
            <a:endParaRPr lang="en-US"/>
          </a:p>
        </p:txBody>
      </p:sp>
      <p:pic>
        <p:nvPicPr>
          <p:cNvPr id="5" name="Picture 4">
            <a:extLst>
              <a:ext uri="{FF2B5EF4-FFF2-40B4-BE49-F238E27FC236}">
                <a16:creationId xmlns:a16="http://schemas.microsoft.com/office/drawing/2014/main" id="{7DD286A1-669F-7E43-97C2-10804D931B21}"/>
              </a:ext>
            </a:extLst>
          </p:cNvPr>
          <p:cNvPicPr>
            <a:picLocks noChangeAspect="1"/>
          </p:cNvPicPr>
          <p:nvPr/>
        </p:nvPicPr>
        <p:blipFill>
          <a:blip r:embed="rId3"/>
          <a:stretch>
            <a:fillRect/>
          </a:stretch>
        </p:blipFill>
        <p:spPr>
          <a:xfrm>
            <a:off x="3166946" y="1417638"/>
            <a:ext cx="3189289" cy="4807298"/>
          </a:xfrm>
          <a:prstGeom prst="rect">
            <a:avLst/>
          </a:prstGeom>
        </p:spPr>
      </p:pic>
      <p:sp>
        <p:nvSpPr>
          <p:cNvPr id="6" name="TextBox 5">
            <a:extLst>
              <a:ext uri="{FF2B5EF4-FFF2-40B4-BE49-F238E27FC236}">
                <a16:creationId xmlns:a16="http://schemas.microsoft.com/office/drawing/2014/main" id="{5D0F0046-CBEF-2B40-8B81-7AE2147CAB3B}"/>
              </a:ext>
            </a:extLst>
          </p:cNvPr>
          <p:cNvSpPr txBox="1"/>
          <p:nvPr/>
        </p:nvSpPr>
        <p:spPr>
          <a:xfrm>
            <a:off x="7170234" y="5006898"/>
            <a:ext cx="1516566" cy="461665"/>
          </a:xfrm>
          <a:prstGeom prst="rect">
            <a:avLst/>
          </a:prstGeom>
          <a:noFill/>
          <a:ln>
            <a:solidFill>
              <a:schemeClr val="tx2"/>
            </a:solidFill>
          </a:ln>
        </p:spPr>
        <p:txBody>
          <a:bodyPr wrap="square" rtlCol="0">
            <a:spAutoFit/>
          </a:bodyPr>
          <a:lstStyle/>
          <a:p>
            <a:pPr algn="ctr"/>
            <a:r>
              <a:rPr lang="en-US" sz="1200" dirty="0"/>
              <a:t>At this point, the user expects async</a:t>
            </a:r>
          </a:p>
        </p:txBody>
      </p:sp>
      <p:cxnSp>
        <p:nvCxnSpPr>
          <p:cNvPr id="8" name="Straight Arrow Connector 7">
            <a:extLst>
              <a:ext uri="{FF2B5EF4-FFF2-40B4-BE49-F238E27FC236}">
                <a16:creationId xmlns:a16="http://schemas.microsoft.com/office/drawing/2014/main" id="{E6C9EB32-F6F0-6747-9358-84B0E7A79143}"/>
              </a:ext>
            </a:extLst>
          </p:cNvPr>
          <p:cNvCxnSpPr>
            <a:stCxn id="6" idx="1"/>
          </p:cNvCxnSpPr>
          <p:nvPr/>
        </p:nvCxnSpPr>
        <p:spPr>
          <a:xfrm flipH="1">
            <a:off x="5820937" y="5237731"/>
            <a:ext cx="1349297" cy="560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8909894-B46B-A748-A71E-7C44CA49A434}"/>
              </a:ext>
            </a:extLst>
          </p:cNvPr>
          <p:cNvSpPr txBox="1"/>
          <p:nvPr/>
        </p:nvSpPr>
        <p:spPr>
          <a:xfrm>
            <a:off x="375425" y="2371494"/>
            <a:ext cx="1516566" cy="646331"/>
          </a:xfrm>
          <a:prstGeom prst="rect">
            <a:avLst/>
          </a:prstGeom>
          <a:noFill/>
          <a:ln>
            <a:solidFill>
              <a:schemeClr val="tx2"/>
            </a:solidFill>
          </a:ln>
        </p:spPr>
        <p:txBody>
          <a:bodyPr wrap="square" rtlCol="0">
            <a:spAutoFit/>
          </a:bodyPr>
          <a:lstStyle/>
          <a:p>
            <a:pPr algn="ctr"/>
            <a:r>
              <a:rPr lang="en-US" sz="1200" dirty="0"/>
              <a:t>A sequence of screens can build up a request</a:t>
            </a:r>
          </a:p>
        </p:txBody>
      </p:sp>
      <p:cxnSp>
        <p:nvCxnSpPr>
          <p:cNvPr id="10" name="Straight Arrow Connector 9">
            <a:extLst>
              <a:ext uri="{FF2B5EF4-FFF2-40B4-BE49-F238E27FC236}">
                <a16:creationId xmlns:a16="http://schemas.microsoft.com/office/drawing/2014/main" id="{A4E1D9F0-6FA3-104E-B5EC-0F7D222B0134}"/>
              </a:ext>
            </a:extLst>
          </p:cNvPr>
          <p:cNvCxnSpPr>
            <a:cxnSpLocks/>
          </p:cNvCxnSpPr>
          <p:nvPr/>
        </p:nvCxnSpPr>
        <p:spPr>
          <a:xfrm>
            <a:off x="1891992" y="2602326"/>
            <a:ext cx="1397618" cy="152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B29E62C-C0F5-6D4D-8C73-E79EE3BC9FB7}"/>
              </a:ext>
            </a:extLst>
          </p:cNvPr>
          <p:cNvSpPr txBox="1"/>
          <p:nvPr/>
        </p:nvSpPr>
        <p:spPr>
          <a:xfrm>
            <a:off x="520391" y="5237730"/>
            <a:ext cx="1516566" cy="646331"/>
          </a:xfrm>
          <a:prstGeom prst="rect">
            <a:avLst/>
          </a:prstGeom>
          <a:noFill/>
          <a:ln>
            <a:solidFill>
              <a:schemeClr val="tx2"/>
            </a:solidFill>
          </a:ln>
        </p:spPr>
        <p:txBody>
          <a:bodyPr wrap="square" rtlCol="0">
            <a:spAutoFit/>
          </a:bodyPr>
          <a:lstStyle/>
          <a:p>
            <a:pPr algn="ctr"/>
            <a:r>
              <a:rPr lang="en-US" sz="1200" dirty="0"/>
              <a:t>A sequence of screens can build up a request</a:t>
            </a:r>
          </a:p>
        </p:txBody>
      </p:sp>
      <p:cxnSp>
        <p:nvCxnSpPr>
          <p:cNvPr id="13" name="Straight Arrow Connector 12">
            <a:extLst>
              <a:ext uri="{FF2B5EF4-FFF2-40B4-BE49-F238E27FC236}">
                <a16:creationId xmlns:a16="http://schemas.microsoft.com/office/drawing/2014/main" id="{C1F50BA2-8155-D343-8F3E-CBC15DD41C73}"/>
              </a:ext>
            </a:extLst>
          </p:cNvPr>
          <p:cNvCxnSpPr>
            <a:cxnSpLocks/>
            <a:endCxn id="12" idx="3"/>
          </p:cNvCxnSpPr>
          <p:nvPr/>
        </p:nvCxnSpPr>
        <p:spPr>
          <a:xfrm flipH="1">
            <a:off x="2036957" y="3429000"/>
            <a:ext cx="1286107" cy="2131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E804931-C967-D84F-A63F-189E34433705}"/>
              </a:ext>
            </a:extLst>
          </p:cNvPr>
          <p:cNvCxnSpPr>
            <a:cxnSpLocks/>
          </p:cNvCxnSpPr>
          <p:nvPr/>
        </p:nvCxnSpPr>
        <p:spPr>
          <a:xfrm flipH="1">
            <a:off x="2036957" y="3964259"/>
            <a:ext cx="1286107" cy="1749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0269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114</a:t>
            </a:fld>
            <a:endParaRPr lang="en-GB" dirty="0"/>
          </a:p>
        </p:txBody>
      </p:sp>
      <p:sp>
        <p:nvSpPr>
          <p:cNvPr id="10" name="Rectangle 9">
            <a:extLst>
              <a:ext uri="{FF2B5EF4-FFF2-40B4-BE49-F238E27FC236}">
                <a16:creationId xmlns:a16="http://schemas.microsoft.com/office/drawing/2014/main" id="{537594C4-8AA3-B849-8246-6D71811656DB}"/>
              </a:ext>
            </a:extLst>
          </p:cNvPr>
          <p:cNvSpPr/>
          <p:nvPr/>
        </p:nvSpPr>
        <p:spPr>
          <a:xfrm>
            <a:off x="2069500" y="3010248"/>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5155924" y="3001485"/>
            <a:ext cx="233072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Queries</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555759" y="3010248"/>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9" y="2355660"/>
            <a:ext cx="382170" cy="507831"/>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1668684" y="4025675"/>
            <a:ext cx="527088" cy="507831"/>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sp>
        <p:nvSpPr>
          <p:cNvPr id="3" name="TextBox 2">
            <a:extLst>
              <a:ext uri="{FF2B5EF4-FFF2-40B4-BE49-F238E27FC236}">
                <a16:creationId xmlns:a16="http://schemas.microsoft.com/office/drawing/2014/main" id="{81BF3DA9-0CF3-3548-AB9A-33C3DB2B9227}"/>
              </a:ext>
            </a:extLst>
          </p:cNvPr>
          <p:cNvSpPr txBox="1"/>
          <p:nvPr/>
        </p:nvSpPr>
        <p:spPr>
          <a:xfrm>
            <a:off x="3819149" y="1896854"/>
            <a:ext cx="1941472" cy="300082"/>
          </a:xfrm>
          <a:prstGeom prst="rect">
            <a:avLst/>
          </a:prstGeom>
          <a:noFill/>
        </p:spPr>
        <p:txBody>
          <a:bodyPr wrap="square" rtlCol="0">
            <a:spAutoFit/>
          </a:bodyPr>
          <a:lstStyle/>
          <a:p>
            <a:r>
              <a:rPr lang="en-US" sz="1350" dirty="0"/>
              <a:t>{Get: Check-In Details}</a:t>
            </a:r>
          </a:p>
        </p:txBody>
      </p:sp>
      <p:cxnSp>
        <p:nvCxnSpPr>
          <p:cNvPr id="71" name="Straight Arrow Connector 70">
            <a:extLst>
              <a:ext uri="{FF2B5EF4-FFF2-40B4-BE49-F238E27FC236}">
                <a16:creationId xmlns:a16="http://schemas.microsoft.com/office/drawing/2014/main" id="{891E0E35-89CB-C14B-BFA1-8B4326342E7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39D752-6F8E-954B-95D4-DE04A5190D8B}"/>
              </a:ext>
            </a:extLst>
          </p:cNvPr>
          <p:cNvSpPr txBox="1"/>
          <p:nvPr/>
        </p:nvSpPr>
        <p:spPr>
          <a:xfrm>
            <a:off x="3413635" y="3094408"/>
            <a:ext cx="503664" cy="646331"/>
          </a:xfrm>
          <a:prstGeom prst="rect">
            <a:avLst/>
          </a:prstGeom>
          <a:noFill/>
        </p:spPr>
        <p:txBody>
          <a:bodyPr wrap="none" rtlCol="0">
            <a:spAutoFit/>
          </a:bodyPr>
          <a:lstStyle/>
          <a:p>
            <a:r>
              <a:rPr lang="en-US" sz="3600" dirty="0"/>
              <a:t>…</a:t>
            </a:r>
          </a:p>
        </p:txBody>
      </p:sp>
      <p:cxnSp>
        <p:nvCxnSpPr>
          <p:cNvPr id="73" name="Straight Arrow Connector 72">
            <a:extLst>
              <a:ext uri="{FF2B5EF4-FFF2-40B4-BE49-F238E27FC236}">
                <a16:creationId xmlns:a16="http://schemas.microsoft.com/office/drawing/2014/main" id="{B9D3EEF7-03FA-144E-9AF8-2C9491185CAA}"/>
              </a:ext>
            </a:extLst>
          </p:cNvPr>
          <p:cNvCxnSpPr>
            <a:cxnSpLocks/>
            <a:endCxn id="11" idx="1"/>
          </p:cNvCxnSpPr>
          <p:nvPr/>
        </p:nvCxnSpPr>
        <p:spPr>
          <a:xfrm>
            <a:off x="4392173" y="2699663"/>
            <a:ext cx="763751" cy="6057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481A8C9-DA4B-2F41-A334-9D39BFE392C8}"/>
              </a:ext>
            </a:extLst>
          </p:cNvPr>
          <p:cNvCxnSpPr>
            <a:cxnSpLocks/>
          </p:cNvCxnSpPr>
          <p:nvPr/>
        </p:nvCxnSpPr>
        <p:spPr>
          <a:xfrm flipH="1">
            <a:off x="4392174" y="3627456"/>
            <a:ext cx="1754257" cy="122961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1733AFB-D62D-4649-8A22-9440A4B1B503}"/>
              </a:ext>
            </a:extLst>
          </p:cNvPr>
          <p:cNvSpPr txBox="1"/>
          <p:nvPr/>
        </p:nvSpPr>
        <p:spPr>
          <a:xfrm>
            <a:off x="4700656" y="2719104"/>
            <a:ext cx="976710" cy="415498"/>
          </a:xfrm>
          <a:prstGeom prst="rect">
            <a:avLst/>
          </a:prstGeom>
          <a:noFill/>
        </p:spPr>
        <p:txBody>
          <a:bodyPr wrap="square" rtlCol="0">
            <a:spAutoFit/>
          </a:bodyPr>
          <a:lstStyle/>
          <a:p>
            <a:r>
              <a:rPr lang="en-US" sz="1050" dirty="0"/>
              <a:t>{Create Query}</a:t>
            </a:r>
          </a:p>
        </p:txBody>
      </p:sp>
      <p:sp>
        <p:nvSpPr>
          <p:cNvPr id="79" name="TextBox 78">
            <a:extLst>
              <a:ext uri="{FF2B5EF4-FFF2-40B4-BE49-F238E27FC236}">
                <a16:creationId xmlns:a16="http://schemas.microsoft.com/office/drawing/2014/main" id="{D3EE36BC-F127-B946-8602-6FE280FFC0A8}"/>
              </a:ext>
            </a:extLst>
          </p:cNvPr>
          <p:cNvSpPr txBox="1"/>
          <p:nvPr/>
        </p:nvSpPr>
        <p:spPr>
          <a:xfrm>
            <a:off x="5374304" y="4101027"/>
            <a:ext cx="976710" cy="738664"/>
          </a:xfrm>
          <a:prstGeom prst="rect">
            <a:avLst/>
          </a:prstGeom>
          <a:noFill/>
        </p:spPr>
        <p:txBody>
          <a:bodyPr wrap="square" rtlCol="0">
            <a:spAutoFit/>
          </a:bodyPr>
          <a:lstStyle/>
          <a:p>
            <a:pPr algn="ctr"/>
            <a:r>
              <a:rPr lang="en-US" sz="1050" dirty="0"/>
              <a:t>{Query Accounts and Housekeeping using a join}</a:t>
            </a:r>
          </a:p>
        </p:txBody>
      </p:sp>
    </p:spTree>
    <p:extLst>
      <p:ext uri="{BB962C8B-B14F-4D97-AF65-F5344CB8AC3E}">
        <p14:creationId xmlns:p14="http://schemas.microsoft.com/office/powerpoint/2010/main" val="199602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7" grpId="0"/>
      <p:bldP spid="7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943287" y="5023115"/>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FC7DFADB-FB17-2B40-8D0E-457A806FEB51}"/>
              </a:ext>
            </a:extLst>
          </p:cNvPr>
          <p:cNvSpPr/>
          <p:nvPr/>
        </p:nvSpPr>
        <p:spPr>
          <a:xfrm>
            <a:off x="1007573" y="2598127"/>
            <a:ext cx="1189435" cy="16487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2752969" y="2598126"/>
            <a:ext cx="1257299" cy="16394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140518" y="271774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2948836" y="27140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4664346" y="5151940"/>
            <a:ext cx="437940" cy="300082"/>
          </a:xfrm>
          <a:prstGeom prst="rect">
            <a:avLst/>
          </a:prstGeom>
          <a:noFill/>
        </p:spPr>
        <p:txBody>
          <a:bodyPr wrap="none" rtlCol="0">
            <a:spAutoFit/>
          </a:bodyPr>
          <a:lstStyle/>
          <a:p>
            <a:r>
              <a:rPr lang="en-US" sz="1350"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2997463"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182806"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1612813" y="4246907"/>
            <a:ext cx="0" cy="7762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3407470" y="4246907"/>
            <a:ext cx="18992" cy="7762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3286758" y="43760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5047346" y="4208831"/>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4365453" y="2569840"/>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4578353" y="272105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935541" y="434724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4617667"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490483" y="43760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A082C191-25AC-0E46-9211-A57E6F1F29DE}"/>
              </a:ext>
            </a:extLst>
          </p:cNvPr>
          <p:cNvSpPr txBox="1"/>
          <p:nvPr/>
        </p:nvSpPr>
        <p:spPr>
          <a:xfrm>
            <a:off x="5126118" y="1183827"/>
            <a:ext cx="923544" cy="300082"/>
          </a:xfrm>
          <a:prstGeom prst="rect">
            <a:avLst/>
          </a:prstGeom>
          <a:noFill/>
          <a:ln>
            <a:solidFill>
              <a:srgbClr val="FF0000"/>
            </a:solidFill>
          </a:ln>
        </p:spPr>
        <p:txBody>
          <a:bodyPr wrap="square" rtlCol="0">
            <a:spAutoFit/>
          </a:bodyPr>
          <a:lstStyle/>
          <a:p>
            <a:pPr algn="ctr"/>
            <a:r>
              <a:rPr lang="en-US" sz="1350"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115</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007572" y="1915150"/>
            <a:ext cx="7757504" cy="492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4BE0A56D-419B-BA42-B851-FF91EB0FEB6E}"/>
              </a:ext>
            </a:extLst>
          </p:cNvPr>
          <p:cNvSpPr/>
          <p:nvPr/>
        </p:nvSpPr>
        <p:spPr>
          <a:xfrm>
            <a:off x="5877229" y="2566498"/>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7507778" y="2558744"/>
            <a:ext cx="1257299"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6040825" y="27084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7674655" y="27140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7705121"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6059679"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6532103" y="4207753"/>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6420298" y="434617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8240473" y="4226519"/>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8128667" y="436493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007572" y="1674935"/>
            <a:ext cx="775750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7532317" y="1427902"/>
            <a:ext cx="1065882" cy="300082"/>
          </a:xfrm>
          <a:prstGeom prst="rect">
            <a:avLst/>
          </a:prstGeom>
          <a:noFill/>
        </p:spPr>
        <p:txBody>
          <a:bodyPr wrap="square" rtlCol="0">
            <a:spAutoFit/>
          </a:bodyPr>
          <a:lstStyle/>
          <a:p>
            <a:pPr algn="ctr"/>
            <a:r>
              <a:rPr lang="en-US" sz="1350"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3654809" y="1186391"/>
            <a:ext cx="923544" cy="300082"/>
          </a:xfrm>
          <a:prstGeom prst="rect">
            <a:avLst/>
          </a:prstGeom>
          <a:noFill/>
          <a:ln>
            <a:solidFill>
              <a:srgbClr val="FF0000"/>
            </a:solidFill>
          </a:ln>
        </p:spPr>
        <p:txBody>
          <a:bodyPr wrap="square" rtlCol="0">
            <a:spAutoFit/>
          </a:bodyPr>
          <a:lstStyle/>
          <a:p>
            <a:pPr algn="ctr"/>
            <a:r>
              <a:rPr lang="en-US" sz="1350"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3499448" y="1972281"/>
            <a:ext cx="923544" cy="253916"/>
          </a:xfrm>
          <a:prstGeom prst="rect">
            <a:avLst/>
          </a:prstGeom>
          <a:noFill/>
          <a:ln>
            <a:solidFill>
              <a:srgbClr val="FF0000"/>
            </a:solidFill>
          </a:ln>
        </p:spPr>
        <p:txBody>
          <a:bodyPr wrap="square" rtlCol="0">
            <a:spAutoFit/>
          </a:bodyPr>
          <a:lstStyle/>
          <a:p>
            <a:pPr algn="ctr"/>
            <a:r>
              <a:rPr lang="en-US" sz="105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5501897" y="1976159"/>
            <a:ext cx="923544" cy="253916"/>
          </a:xfrm>
          <a:prstGeom prst="rect">
            <a:avLst/>
          </a:prstGeom>
          <a:noFill/>
          <a:ln>
            <a:solidFill>
              <a:srgbClr val="FF0000"/>
            </a:solidFill>
          </a:ln>
        </p:spPr>
        <p:txBody>
          <a:bodyPr wrap="square" rtlCol="0">
            <a:spAutoFit/>
          </a:bodyPr>
          <a:lstStyle/>
          <a:p>
            <a:pPr algn="ctr"/>
            <a:r>
              <a:rPr lang="en-US" sz="105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1939537" y="1984002"/>
            <a:ext cx="1347220" cy="253916"/>
          </a:xfrm>
          <a:prstGeom prst="rect">
            <a:avLst/>
          </a:prstGeom>
          <a:pattFill prst="dashVert">
            <a:fgClr>
              <a:schemeClr val="accent1"/>
            </a:fgClr>
            <a:bgClr>
              <a:schemeClr val="bg1"/>
            </a:bgClr>
          </a:pattFill>
          <a:ln>
            <a:solidFill>
              <a:schemeClr val="tx1"/>
            </a:solidFill>
          </a:ln>
        </p:spPr>
        <p:txBody>
          <a:bodyPr wrap="square" rtlCol="0">
            <a:spAutoFit/>
          </a:bodyPr>
          <a:lstStyle/>
          <a:p>
            <a:pPr algn="ctr"/>
            <a:r>
              <a:rPr lang="en-US" sz="1050" dirty="0"/>
              <a:t>Process Manager</a:t>
            </a:r>
          </a:p>
        </p:txBody>
      </p:sp>
    </p:spTree>
    <p:extLst>
      <p:ext uri="{BB962C8B-B14F-4D97-AF65-F5344CB8AC3E}">
        <p14:creationId xmlns:p14="http://schemas.microsoft.com/office/powerpoint/2010/main" val="11684047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943287" y="5023115"/>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FC7DFADB-FB17-2B40-8D0E-457A806FEB51}"/>
              </a:ext>
            </a:extLst>
          </p:cNvPr>
          <p:cNvSpPr/>
          <p:nvPr/>
        </p:nvSpPr>
        <p:spPr>
          <a:xfrm>
            <a:off x="1007573" y="2598127"/>
            <a:ext cx="1189435" cy="16487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2752969" y="2598126"/>
            <a:ext cx="1257299" cy="16394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140518" y="271774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2948836" y="27140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4664346" y="5151940"/>
            <a:ext cx="437940" cy="300082"/>
          </a:xfrm>
          <a:prstGeom prst="rect">
            <a:avLst/>
          </a:prstGeom>
          <a:noFill/>
        </p:spPr>
        <p:txBody>
          <a:bodyPr wrap="none" rtlCol="0">
            <a:spAutoFit/>
          </a:bodyPr>
          <a:lstStyle/>
          <a:p>
            <a:r>
              <a:rPr lang="en-US" sz="1350"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2997463"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182806"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1612813" y="4246907"/>
            <a:ext cx="0" cy="7762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3407470" y="4246907"/>
            <a:ext cx="18992" cy="77620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3286758" y="43760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5047346" y="4208831"/>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4365453" y="2569840"/>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4578353" y="272105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935541" y="434724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4617667"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490483" y="43760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A082C191-25AC-0E46-9211-A57E6F1F29DE}"/>
              </a:ext>
            </a:extLst>
          </p:cNvPr>
          <p:cNvSpPr txBox="1"/>
          <p:nvPr/>
        </p:nvSpPr>
        <p:spPr>
          <a:xfrm>
            <a:off x="5126118" y="1183827"/>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116</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4BE0A56D-419B-BA42-B851-FF91EB0FEB6E}"/>
              </a:ext>
            </a:extLst>
          </p:cNvPr>
          <p:cNvSpPr/>
          <p:nvPr/>
        </p:nvSpPr>
        <p:spPr>
          <a:xfrm>
            <a:off x="5877229" y="2566498"/>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7507778" y="2558744"/>
            <a:ext cx="1257299"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6040825" y="27084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7674655" y="27140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7705121"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6059679" y="37501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6532103" y="4207753"/>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6420298" y="434617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8240473" y="4226519"/>
            <a:ext cx="0" cy="78550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8128667" y="436493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007572" y="1674935"/>
            <a:ext cx="775750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7532317" y="1427902"/>
            <a:ext cx="1065882" cy="300082"/>
          </a:xfrm>
          <a:prstGeom prst="rect">
            <a:avLst/>
          </a:prstGeom>
          <a:noFill/>
        </p:spPr>
        <p:txBody>
          <a:bodyPr wrap="square" rtlCol="0">
            <a:spAutoFit/>
          </a:bodyPr>
          <a:lstStyle/>
          <a:p>
            <a:pPr algn="ctr"/>
            <a:r>
              <a:rPr lang="en-US" sz="1350"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3740802" y="1187340"/>
            <a:ext cx="923544" cy="300082"/>
          </a:xfrm>
          <a:prstGeom prst="rect">
            <a:avLst/>
          </a:prstGeom>
          <a:noFill/>
          <a:ln>
            <a:solidFill>
              <a:schemeClr val="accent1"/>
            </a:solidFill>
          </a:ln>
        </p:spPr>
        <p:txBody>
          <a:bodyPr wrap="square" rtlCol="0">
            <a:spAutoFit/>
          </a:bodyPr>
          <a:lstStyle/>
          <a:p>
            <a:pPr algn="ctr"/>
            <a:r>
              <a:rPr lang="en-US" sz="1350" dirty="0"/>
              <a:t>Partner</a:t>
            </a:r>
          </a:p>
        </p:txBody>
      </p:sp>
      <p:cxnSp>
        <p:nvCxnSpPr>
          <p:cNvPr id="66" name="Straight Arrow Connector 65">
            <a:extLst>
              <a:ext uri="{FF2B5EF4-FFF2-40B4-BE49-F238E27FC236}">
                <a16:creationId xmlns:a16="http://schemas.microsoft.com/office/drawing/2014/main" id="{13C296F3-77F9-C74E-86F2-8D86FAA981F0}"/>
              </a:ext>
            </a:extLst>
          </p:cNvPr>
          <p:cNvCxnSpPr>
            <a:cxnSpLocks/>
            <a:endCxn id="5" idx="0"/>
          </p:cNvCxnSpPr>
          <p:nvPr/>
        </p:nvCxnSpPr>
        <p:spPr>
          <a:xfrm flipH="1">
            <a:off x="1602290" y="1472464"/>
            <a:ext cx="3973212" cy="1245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AA84DAD-A5FD-1E49-9C9C-7F5190D20618}"/>
              </a:ext>
            </a:extLst>
          </p:cNvPr>
          <p:cNvCxnSpPr>
            <a:cxnSpLocks/>
            <a:endCxn id="15" idx="0"/>
          </p:cNvCxnSpPr>
          <p:nvPr/>
        </p:nvCxnSpPr>
        <p:spPr>
          <a:xfrm flipH="1">
            <a:off x="5040125" y="1473342"/>
            <a:ext cx="524988" cy="12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390F4C3-728F-0C40-AACD-F9B82C880FED}"/>
              </a:ext>
            </a:extLst>
          </p:cNvPr>
          <p:cNvCxnSpPr>
            <a:cxnSpLocks/>
            <a:endCxn id="29" idx="0"/>
          </p:cNvCxnSpPr>
          <p:nvPr/>
        </p:nvCxnSpPr>
        <p:spPr>
          <a:xfrm>
            <a:off x="5573935" y="1464339"/>
            <a:ext cx="928662" cy="1244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03EDA42-9144-AA42-969B-6FF66F64C0AC}"/>
              </a:ext>
            </a:extLst>
          </p:cNvPr>
          <p:cNvCxnSpPr>
            <a:cxnSpLocks/>
            <a:endCxn id="8" idx="3"/>
          </p:cNvCxnSpPr>
          <p:nvPr/>
        </p:nvCxnSpPr>
        <p:spPr>
          <a:xfrm flipH="1" flipV="1">
            <a:off x="3375829" y="4050636"/>
            <a:ext cx="31641" cy="1132430"/>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FC7ACC2-B884-FF47-BD9D-A473360F99AD}"/>
              </a:ext>
            </a:extLst>
          </p:cNvPr>
          <p:cNvSpPr txBox="1"/>
          <p:nvPr/>
        </p:nvSpPr>
        <p:spPr>
          <a:xfrm>
            <a:off x="6147001" y="1183827"/>
            <a:ext cx="1768085" cy="300082"/>
          </a:xfrm>
          <a:prstGeom prst="rect">
            <a:avLst/>
          </a:prstGeom>
          <a:noFill/>
        </p:spPr>
        <p:txBody>
          <a:bodyPr wrap="square" rtlCol="0">
            <a:spAutoFit/>
          </a:bodyPr>
          <a:lstStyle/>
          <a:p>
            <a:r>
              <a:rPr lang="en-US" sz="1350" dirty="0"/>
              <a:t>{GET: Booking Details}</a:t>
            </a:r>
          </a:p>
        </p:txBody>
      </p:sp>
      <p:sp>
        <p:nvSpPr>
          <p:cNvPr id="62" name="TextBox 61">
            <a:extLst>
              <a:ext uri="{FF2B5EF4-FFF2-40B4-BE49-F238E27FC236}">
                <a16:creationId xmlns:a16="http://schemas.microsoft.com/office/drawing/2014/main" id="{1F67116E-8B29-5941-ACFB-EC12146EB477}"/>
              </a:ext>
            </a:extLst>
          </p:cNvPr>
          <p:cNvSpPr txBox="1"/>
          <p:nvPr/>
        </p:nvSpPr>
        <p:spPr>
          <a:xfrm>
            <a:off x="3209535" y="1922461"/>
            <a:ext cx="1618290" cy="300082"/>
          </a:xfrm>
          <a:prstGeom prst="rect">
            <a:avLst/>
          </a:prstGeom>
          <a:noFill/>
        </p:spPr>
        <p:txBody>
          <a:bodyPr wrap="square" rtlCol="0">
            <a:spAutoFit/>
          </a:bodyPr>
          <a:lstStyle/>
          <a:p>
            <a:r>
              <a:rPr lang="en-US" sz="1350" dirty="0">
                <a:solidFill>
                  <a:srgbClr val="FF0000"/>
                </a:solidFill>
              </a:rPr>
              <a:t>{GET: 100ms}</a:t>
            </a:r>
          </a:p>
        </p:txBody>
      </p:sp>
      <p:sp>
        <p:nvSpPr>
          <p:cNvPr id="64" name="TextBox 63">
            <a:extLst>
              <a:ext uri="{FF2B5EF4-FFF2-40B4-BE49-F238E27FC236}">
                <a16:creationId xmlns:a16="http://schemas.microsoft.com/office/drawing/2014/main" id="{EAB66836-CEE9-9A45-94C0-921B5AD2D72A}"/>
              </a:ext>
            </a:extLst>
          </p:cNvPr>
          <p:cNvSpPr txBox="1"/>
          <p:nvPr/>
        </p:nvSpPr>
        <p:spPr>
          <a:xfrm>
            <a:off x="4537055" y="2262195"/>
            <a:ext cx="1618290" cy="300082"/>
          </a:xfrm>
          <a:prstGeom prst="rect">
            <a:avLst/>
          </a:prstGeom>
          <a:noFill/>
        </p:spPr>
        <p:txBody>
          <a:bodyPr wrap="square" rtlCol="0">
            <a:spAutoFit/>
          </a:bodyPr>
          <a:lstStyle/>
          <a:p>
            <a:r>
              <a:rPr lang="en-US" sz="1350" dirty="0">
                <a:solidFill>
                  <a:srgbClr val="FF0000"/>
                </a:solidFill>
              </a:rPr>
              <a:t>{GET: 100ms}</a:t>
            </a:r>
          </a:p>
        </p:txBody>
      </p:sp>
      <p:sp>
        <p:nvSpPr>
          <p:cNvPr id="65" name="TextBox 64">
            <a:extLst>
              <a:ext uri="{FF2B5EF4-FFF2-40B4-BE49-F238E27FC236}">
                <a16:creationId xmlns:a16="http://schemas.microsoft.com/office/drawing/2014/main" id="{10B6D4E4-23F0-A14B-919C-AA23A45435B5}"/>
              </a:ext>
            </a:extLst>
          </p:cNvPr>
          <p:cNvSpPr txBox="1"/>
          <p:nvPr/>
        </p:nvSpPr>
        <p:spPr>
          <a:xfrm>
            <a:off x="5456936" y="1923169"/>
            <a:ext cx="1618290" cy="300082"/>
          </a:xfrm>
          <a:prstGeom prst="rect">
            <a:avLst/>
          </a:prstGeom>
          <a:noFill/>
        </p:spPr>
        <p:txBody>
          <a:bodyPr wrap="square" rtlCol="0">
            <a:spAutoFit/>
          </a:bodyPr>
          <a:lstStyle/>
          <a:p>
            <a:r>
              <a:rPr lang="en-US" sz="1350" dirty="0">
                <a:solidFill>
                  <a:srgbClr val="FF0000"/>
                </a:solidFill>
              </a:rPr>
              <a:t>{GET: 100ms}</a:t>
            </a:r>
          </a:p>
        </p:txBody>
      </p:sp>
    </p:spTree>
    <p:extLst>
      <p:ext uri="{BB962C8B-B14F-4D97-AF65-F5344CB8AC3E}">
        <p14:creationId xmlns:p14="http://schemas.microsoft.com/office/powerpoint/2010/main" val="420003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2" grpId="1"/>
      <p:bldP spid="64" grpId="0"/>
      <p:bldP spid="64" grpId="1"/>
      <p:bldP spid="65" grpId="0"/>
      <p:bldP spid="65"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3980855" y="4963768"/>
            <a:ext cx="1665911" cy="553998"/>
          </a:xfrm>
          <a:prstGeom prst="rect">
            <a:avLst/>
          </a:prstGeom>
          <a:noFill/>
        </p:spPr>
        <p:txBody>
          <a:bodyPr wrap="square" rtlCol="0">
            <a:spAutoFit/>
          </a:bodyPr>
          <a:lstStyle/>
          <a:p>
            <a:r>
              <a:rPr lang="en-US" sz="3000" dirty="0"/>
              <a:t>Check-In</a:t>
            </a:r>
          </a:p>
        </p:txBody>
      </p:sp>
      <p:pic>
        <p:nvPicPr>
          <p:cNvPr id="3" name="Picture 2">
            <a:extLst>
              <a:ext uri="{FF2B5EF4-FFF2-40B4-BE49-F238E27FC236}">
                <a16:creationId xmlns:a16="http://schemas.microsoft.com/office/drawing/2014/main" id="{0E6B4650-D728-8B49-87A2-BC6074CE51D8}"/>
              </a:ext>
            </a:extLst>
          </p:cNvPr>
          <p:cNvPicPr>
            <a:picLocks noChangeAspect="1"/>
          </p:cNvPicPr>
          <p:nvPr/>
        </p:nvPicPr>
        <p:blipFill>
          <a:blip r:embed="rId2"/>
          <a:stretch>
            <a:fillRect/>
          </a:stretch>
        </p:blipFill>
        <p:spPr>
          <a:xfrm>
            <a:off x="3660911" y="2660401"/>
            <a:ext cx="2305799" cy="1537199"/>
          </a:xfrm>
          <a:prstGeom prst="rect">
            <a:avLst/>
          </a:prstGeom>
        </p:spPr>
      </p:pic>
    </p:spTree>
    <p:extLst>
      <p:ext uri="{BB962C8B-B14F-4D97-AF65-F5344CB8AC3E}">
        <p14:creationId xmlns:p14="http://schemas.microsoft.com/office/powerpoint/2010/main" val="13702521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943287" y="5023115"/>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9BF66B08-7E5E-AC4B-A1E9-799BFB9D6D5F}"/>
              </a:ext>
            </a:extLst>
          </p:cNvPr>
          <p:cNvSpPr txBox="1"/>
          <p:nvPr/>
        </p:nvSpPr>
        <p:spPr>
          <a:xfrm>
            <a:off x="4664346" y="5151940"/>
            <a:ext cx="437940" cy="300082"/>
          </a:xfrm>
          <a:prstGeom prst="rect">
            <a:avLst/>
          </a:prstGeom>
          <a:noFill/>
        </p:spPr>
        <p:txBody>
          <a:bodyPr wrap="none" rtlCol="0">
            <a:spAutoFit/>
          </a:bodyPr>
          <a:lstStyle/>
          <a:p>
            <a:r>
              <a:rPr lang="en-US" sz="1350"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3662930" y="2587722"/>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3875831" y="27389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233018" y="43651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3915144" y="376803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5126118" y="1183827"/>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118</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4BE0A56D-419B-BA42-B851-FF91EB0FEB6E}"/>
              </a:ext>
            </a:extLst>
          </p:cNvPr>
          <p:cNvSpPr/>
          <p:nvPr/>
        </p:nvSpPr>
        <p:spPr>
          <a:xfrm>
            <a:off x="5174707" y="2584381"/>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9" name="TextBox 28">
            <a:extLst>
              <a:ext uri="{FF2B5EF4-FFF2-40B4-BE49-F238E27FC236}">
                <a16:creationId xmlns:a16="http://schemas.microsoft.com/office/drawing/2014/main" id="{DCB346B0-35F6-6A49-88F0-410E8632BFDC}"/>
              </a:ext>
            </a:extLst>
          </p:cNvPr>
          <p:cNvSpPr txBox="1"/>
          <p:nvPr/>
        </p:nvSpPr>
        <p:spPr>
          <a:xfrm>
            <a:off x="5338302" y="272636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5357156" y="376803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5717775" y="436405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007572" y="1674935"/>
            <a:ext cx="775750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7532317" y="1427902"/>
            <a:ext cx="1065882" cy="300082"/>
          </a:xfrm>
          <a:prstGeom prst="rect">
            <a:avLst/>
          </a:prstGeom>
          <a:noFill/>
        </p:spPr>
        <p:txBody>
          <a:bodyPr wrap="square" rtlCol="0">
            <a:spAutoFit/>
          </a:bodyPr>
          <a:lstStyle/>
          <a:p>
            <a:pPr algn="ctr"/>
            <a:r>
              <a:rPr lang="en-US" sz="1350"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3740802" y="1187340"/>
            <a:ext cx="923544" cy="300082"/>
          </a:xfrm>
          <a:prstGeom prst="rect">
            <a:avLst/>
          </a:prstGeom>
          <a:pattFill prst="dashVert">
            <a:fgClr>
              <a:schemeClr val="accent1"/>
            </a:fgClr>
            <a:bgClr>
              <a:schemeClr val="bg1"/>
            </a:bgClr>
          </a:pattFill>
          <a:ln>
            <a:solidFill>
              <a:schemeClr val="accent1"/>
            </a:solidFill>
          </a:ln>
        </p:spPr>
        <p:txBody>
          <a:bodyPr wrap="square" rtlCol="0">
            <a:spAutoFit/>
          </a:bodyPr>
          <a:lstStyle/>
          <a:p>
            <a:pPr algn="ctr"/>
            <a:r>
              <a:rPr lang="en-US" sz="1350"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3499448" y="1972281"/>
            <a:ext cx="923544"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5501897" y="1976159"/>
            <a:ext cx="923544"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1939537" y="1984002"/>
            <a:ext cx="1347220"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Process Manager</a:t>
            </a:r>
          </a:p>
        </p:txBody>
      </p: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5587890" y="1483909"/>
            <a:ext cx="212185" cy="110047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813312" y="3141717"/>
            <a:ext cx="2799875" cy="415498"/>
          </a:xfrm>
          <a:prstGeom prst="rect">
            <a:avLst/>
          </a:prstGeom>
          <a:noFill/>
        </p:spPr>
        <p:txBody>
          <a:bodyPr wrap="square" rtlCol="0">
            <a:spAutoFit/>
          </a:bodyPr>
          <a:lstStyle/>
          <a:p>
            <a:pPr algn="ctr"/>
            <a:r>
              <a:rPr lang="en-US" sz="2100" dirty="0"/>
              <a:t>Check-In</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4337603" y="1483909"/>
            <a:ext cx="1250287" cy="1255031"/>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9F8BB86-490D-6149-9CA9-F3939477759B}"/>
              </a:ext>
            </a:extLst>
          </p:cNvPr>
          <p:cNvSpPr txBox="1"/>
          <p:nvPr/>
        </p:nvSpPr>
        <p:spPr>
          <a:xfrm>
            <a:off x="3900085" y="2290619"/>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2271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709294"/>
            <a:ext cx="1647696" cy="827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923330"/>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2170959"/>
            <a:ext cx="626020" cy="111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2322131" y="1711254"/>
            <a:ext cx="1812270" cy="300082"/>
          </a:xfrm>
          <a:prstGeom prst="rect">
            <a:avLst/>
          </a:prstGeom>
          <a:noFill/>
        </p:spPr>
        <p:txBody>
          <a:bodyPr wrap="square" rtlCol="0">
            <a:spAutoFit/>
          </a:bodyPr>
          <a:lstStyle/>
          <a:p>
            <a:r>
              <a:rPr lang="en-US" sz="1350"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119</a:t>
            </a:fld>
            <a:endParaRPr lang="en-GB"/>
          </a:p>
        </p:txBody>
      </p:sp>
    </p:spTree>
    <p:extLst>
      <p:ext uri="{BB962C8B-B14F-4D97-AF65-F5344CB8AC3E}">
        <p14:creationId xmlns:p14="http://schemas.microsoft.com/office/powerpoint/2010/main" val="50385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CE9380-34C2-804F-B911-8FC1DB85652A}"/>
              </a:ext>
            </a:extLst>
          </p:cNvPr>
          <p:cNvSpPr>
            <a:spLocks noGrp="1"/>
          </p:cNvSpPr>
          <p:nvPr>
            <p:ph type="sldNum" sz="quarter" idx="12"/>
          </p:nvPr>
        </p:nvSpPr>
        <p:spPr/>
        <p:txBody>
          <a:bodyPr/>
          <a:lstStyle/>
          <a:p>
            <a:fld id="{867D4A06-35AE-BD4A-84A9-613A26F3D41D}" type="slidenum">
              <a:rPr lang="en-US" smtClean="0"/>
              <a:pPr/>
              <a:t>12</a:t>
            </a:fld>
            <a:endParaRPr lang="en-US"/>
          </a:p>
        </p:txBody>
      </p:sp>
      <p:pic>
        <p:nvPicPr>
          <p:cNvPr id="15" name="Picture 14">
            <a:extLst>
              <a:ext uri="{FF2B5EF4-FFF2-40B4-BE49-F238E27FC236}">
                <a16:creationId xmlns:a16="http://schemas.microsoft.com/office/drawing/2014/main" id="{78D0DC52-24E4-3A44-A6D2-C0543614164A}"/>
              </a:ext>
            </a:extLst>
          </p:cNvPr>
          <p:cNvPicPr>
            <a:picLocks noChangeAspect="1"/>
          </p:cNvPicPr>
          <p:nvPr/>
        </p:nvPicPr>
        <p:blipFill>
          <a:blip r:embed="rId3"/>
          <a:stretch>
            <a:fillRect/>
          </a:stretch>
        </p:blipFill>
        <p:spPr>
          <a:xfrm>
            <a:off x="570904" y="3027928"/>
            <a:ext cx="1003454" cy="1003454"/>
          </a:xfrm>
          <a:prstGeom prst="rect">
            <a:avLst/>
          </a:prstGeom>
        </p:spPr>
      </p:pic>
      <p:pic>
        <p:nvPicPr>
          <p:cNvPr id="18" name="Picture 17">
            <a:extLst>
              <a:ext uri="{FF2B5EF4-FFF2-40B4-BE49-F238E27FC236}">
                <a16:creationId xmlns:a16="http://schemas.microsoft.com/office/drawing/2014/main" id="{0D5BC6DB-5601-B043-8123-1A4EEFBB1712}"/>
              </a:ext>
            </a:extLst>
          </p:cNvPr>
          <p:cNvPicPr>
            <a:picLocks noChangeAspect="1"/>
          </p:cNvPicPr>
          <p:nvPr/>
        </p:nvPicPr>
        <p:blipFill>
          <a:blip r:embed="rId3"/>
          <a:stretch>
            <a:fillRect/>
          </a:stretch>
        </p:blipFill>
        <p:spPr>
          <a:xfrm>
            <a:off x="7270578" y="3117514"/>
            <a:ext cx="913868" cy="913868"/>
          </a:xfrm>
          <a:prstGeom prst="rect">
            <a:avLst/>
          </a:prstGeom>
        </p:spPr>
      </p:pic>
      <p:pic>
        <p:nvPicPr>
          <p:cNvPr id="22" name="Picture 21">
            <a:extLst>
              <a:ext uri="{FF2B5EF4-FFF2-40B4-BE49-F238E27FC236}">
                <a16:creationId xmlns:a16="http://schemas.microsoft.com/office/drawing/2014/main" id="{6D7A32A2-4E95-0D4E-9748-B649EDF83507}"/>
              </a:ext>
            </a:extLst>
          </p:cNvPr>
          <p:cNvPicPr>
            <a:picLocks noChangeAspect="1"/>
          </p:cNvPicPr>
          <p:nvPr/>
        </p:nvPicPr>
        <p:blipFill>
          <a:blip r:embed="rId4"/>
          <a:stretch>
            <a:fillRect/>
          </a:stretch>
        </p:blipFill>
        <p:spPr>
          <a:xfrm>
            <a:off x="4104116" y="3198316"/>
            <a:ext cx="1182854" cy="1182854"/>
          </a:xfrm>
          <a:prstGeom prst="rect">
            <a:avLst/>
          </a:prstGeom>
        </p:spPr>
      </p:pic>
      <p:pic>
        <p:nvPicPr>
          <p:cNvPr id="24" name="Picture 23">
            <a:extLst>
              <a:ext uri="{FF2B5EF4-FFF2-40B4-BE49-F238E27FC236}">
                <a16:creationId xmlns:a16="http://schemas.microsoft.com/office/drawing/2014/main" id="{8D75E5E2-F900-6746-9A33-CDA65FCA102B}"/>
              </a:ext>
            </a:extLst>
          </p:cNvPr>
          <p:cNvPicPr>
            <a:picLocks noChangeAspect="1"/>
          </p:cNvPicPr>
          <p:nvPr/>
        </p:nvPicPr>
        <p:blipFill>
          <a:blip r:embed="rId5"/>
          <a:stretch>
            <a:fillRect/>
          </a:stretch>
        </p:blipFill>
        <p:spPr>
          <a:xfrm>
            <a:off x="5482539" y="1254290"/>
            <a:ext cx="1121252" cy="1121252"/>
          </a:xfrm>
          <a:prstGeom prst="rect">
            <a:avLst/>
          </a:prstGeom>
        </p:spPr>
      </p:pic>
      <p:sp>
        <p:nvSpPr>
          <p:cNvPr id="3" name="TextBox 2">
            <a:extLst>
              <a:ext uri="{FF2B5EF4-FFF2-40B4-BE49-F238E27FC236}">
                <a16:creationId xmlns:a16="http://schemas.microsoft.com/office/drawing/2014/main" id="{EFDE921F-5BAC-9E48-A8F0-5BC888BA828D}"/>
              </a:ext>
            </a:extLst>
          </p:cNvPr>
          <p:cNvSpPr txBox="1"/>
          <p:nvPr/>
        </p:nvSpPr>
        <p:spPr>
          <a:xfrm>
            <a:off x="882616" y="4609044"/>
            <a:ext cx="808398" cy="369332"/>
          </a:xfrm>
          <a:prstGeom prst="rect">
            <a:avLst/>
          </a:prstGeom>
          <a:noFill/>
        </p:spPr>
        <p:txBody>
          <a:bodyPr wrap="square" rtlCol="0">
            <a:spAutoFit/>
          </a:bodyPr>
          <a:lstStyle/>
          <a:p>
            <a:r>
              <a:rPr lang="en-US" dirty="0"/>
              <a:t>Inbox</a:t>
            </a:r>
          </a:p>
        </p:txBody>
      </p:sp>
      <p:sp>
        <p:nvSpPr>
          <p:cNvPr id="11" name="TextBox 10">
            <a:extLst>
              <a:ext uri="{FF2B5EF4-FFF2-40B4-BE49-F238E27FC236}">
                <a16:creationId xmlns:a16="http://schemas.microsoft.com/office/drawing/2014/main" id="{C73E1FB8-B22D-DC43-A9BE-F1E486BC7FC1}"/>
              </a:ext>
            </a:extLst>
          </p:cNvPr>
          <p:cNvSpPr txBox="1"/>
          <p:nvPr/>
        </p:nvSpPr>
        <p:spPr>
          <a:xfrm>
            <a:off x="7574489" y="4609044"/>
            <a:ext cx="955735" cy="369332"/>
          </a:xfrm>
          <a:prstGeom prst="rect">
            <a:avLst/>
          </a:prstGeom>
          <a:noFill/>
        </p:spPr>
        <p:txBody>
          <a:bodyPr wrap="square" rtlCol="0">
            <a:spAutoFit/>
          </a:bodyPr>
          <a:lstStyle/>
          <a:p>
            <a:r>
              <a:rPr lang="en-US" dirty="0"/>
              <a:t>Outbox</a:t>
            </a:r>
          </a:p>
        </p:txBody>
      </p:sp>
      <p:cxnSp>
        <p:nvCxnSpPr>
          <p:cNvPr id="5" name="Straight Connector 4">
            <a:extLst>
              <a:ext uri="{FF2B5EF4-FFF2-40B4-BE49-F238E27FC236}">
                <a16:creationId xmlns:a16="http://schemas.microsoft.com/office/drawing/2014/main" id="{6FB90FCC-94B4-7148-9F7F-3CE7D61480C0}"/>
              </a:ext>
            </a:extLst>
          </p:cNvPr>
          <p:cNvCxnSpPr/>
          <p:nvPr/>
        </p:nvCxnSpPr>
        <p:spPr>
          <a:xfrm flipH="1" flipV="1">
            <a:off x="1279015" y="1465545"/>
            <a:ext cx="2102311" cy="3328165"/>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16B946D-7BE6-2A49-9B2C-1E47490DCD32}"/>
              </a:ext>
            </a:extLst>
          </p:cNvPr>
          <p:cNvCxnSpPr>
            <a:cxnSpLocks/>
          </p:cNvCxnSpPr>
          <p:nvPr/>
        </p:nvCxnSpPr>
        <p:spPr>
          <a:xfrm flipV="1">
            <a:off x="6180289" y="1465546"/>
            <a:ext cx="2081095" cy="3328164"/>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72ABAB7-3EBC-644E-9B08-121074937F71}"/>
              </a:ext>
            </a:extLst>
          </p:cNvPr>
          <p:cNvPicPr>
            <a:picLocks noChangeAspect="1"/>
          </p:cNvPicPr>
          <p:nvPr/>
        </p:nvPicPr>
        <p:blipFill>
          <a:blip r:embed="rId6"/>
          <a:stretch>
            <a:fillRect/>
          </a:stretch>
        </p:blipFill>
        <p:spPr>
          <a:xfrm>
            <a:off x="2656474" y="1363256"/>
            <a:ext cx="1121252" cy="1121252"/>
          </a:xfrm>
          <a:prstGeom prst="rect">
            <a:avLst/>
          </a:prstGeom>
        </p:spPr>
      </p:pic>
      <p:sp>
        <p:nvSpPr>
          <p:cNvPr id="19" name="TextBox 18">
            <a:extLst>
              <a:ext uri="{FF2B5EF4-FFF2-40B4-BE49-F238E27FC236}">
                <a16:creationId xmlns:a16="http://schemas.microsoft.com/office/drawing/2014/main" id="{A3C60874-FF76-5647-A79B-3988EC1D5FA0}"/>
              </a:ext>
            </a:extLst>
          </p:cNvPr>
          <p:cNvSpPr txBox="1"/>
          <p:nvPr/>
        </p:nvSpPr>
        <p:spPr>
          <a:xfrm>
            <a:off x="4376608" y="4614283"/>
            <a:ext cx="808398" cy="369332"/>
          </a:xfrm>
          <a:prstGeom prst="rect">
            <a:avLst/>
          </a:prstGeom>
          <a:noFill/>
        </p:spPr>
        <p:txBody>
          <a:bodyPr wrap="square" rtlCol="0">
            <a:spAutoFit/>
          </a:bodyPr>
          <a:lstStyle/>
          <a:p>
            <a:r>
              <a:rPr lang="en-US" dirty="0"/>
              <a:t>Work</a:t>
            </a:r>
          </a:p>
        </p:txBody>
      </p:sp>
      <p:sp>
        <p:nvSpPr>
          <p:cNvPr id="21" name="TextBox 20">
            <a:extLst>
              <a:ext uri="{FF2B5EF4-FFF2-40B4-BE49-F238E27FC236}">
                <a16:creationId xmlns:a16="http://schemas.microsoft.com/office/drawing/2014/main" id="{E27F573C-4E32-7A43-BA6D-3BB447EA5ABD}"/>
              </a:ext>
            </a:extLst>
          </p:cNvPr>
          <p:cNvSpPr txBox="1"/>
          <p:nvPr/>
        </p:nvSpPr>
        <p:spPr>
          <a:xfrm>
            <a:off x="889422" y="5409099"/>
            <a:ext cx="808398" cy="369332"/>
          </a:xfrm>
          <a:prstGeom prst="rect">
            <a:avLst/>
          </a:prstGeom>
          <a:noFill/>
          <a:ln w="19050">
            <a:solidFill>
              <a:srgbClr val="FF0000"/>
            </a:solidFill>
          </a:ln>
        </p:spPr>
        <p:txBody>
          <a:bodyPr wrap="square" rtlCol="0">
            <a:spAutoFit/>
          </a:bodyPr>
          <a:lstStyle/>
          <a:p>
            <a:r>
              <a:rPr lang="en-US" dirty="0"/>
              <a:t>Async</a:t>
            </a:r>
          </a:p>
        </p:txBody>
      </p:sp>
      <p:sp>
        <p:nvSpPr>
          <p:cNvPr id="26" name="TextBox 25">
            <a:extLst>
              <a:ext uri="{FF2B5EF4-FFF2-40B4-BE49-F238E27FC236}">
                <a16:creationId xmlns:a16="http://schemas.microsoft.com/office/drawing/2014/main" id="{89D01763-BD42-6E4E-B3AC-FBD13E3DC04B}"/>
              </a:ext>
            </a:extLst>
          </p:cNvPr>
          <p:cNvSpPr txBox="1"/>
          <p:nvPr/>
        </p:nvSpPr>
        <p:spPr>
          <a:xfrm>
            <a:off x="7265198" y="5371372"/>
            <a:ext cx="808398" cy="369332"/>
          </a:xfrm>
          <a:prstGeom prst="rect">
            <a:avLst/>
          </a:prstGeom>
          <a:noFill/>
          <a:ln w="19050">
            <a:solidFill>
              <a:srgbClr val="FF0000"/>
            </a:solidFill>
          </a:ln>
        </p:spPr>
        <p:txBody>
          <a:bodyPr wrap="square" rtlCol="0">
            <a:spAutoFit/>
          </a:bodyPr>
          <a:lstStyle/>
          <a:p>
            <a:r>
              <a:rPr lang="en-US" dirty="0"/>
              <a:t>Async</a:t>
            </a:r>
          </a:p>
        </p:txBody>
      </p:sp>
      <p:sp>
        <p:nvSpPr>
          <p:cNvPr id="28" name="TextBox 27">
            <a:extLst>
              <a:ext uri="{FF2B5EF4-FFF2-40B4-BE49-F238E27FC236}">
                <a16:creationId xmlns:a16="http://schemas.microsoft.com/office/drawing/2014/main" id="{1E172777-7670-364B-8B86-BA0290F8B67B}"/>
              </a:ext>
            </a:extLst>
          </p:cNvPr>
          <p:cNvSpPr txBox="1"/>
          <p:nvPr/>
        </p:nvSpPr>
        <p:spPr>
          <a:xfrm>
            <a:off x="4436620" y="5409099"/>
            <a:ext cx="688374" cy="369332"/>
          </a:xfrm>
          <a:prstGeom prst="rect">
            <a:avLst/>
          </a:prstGeom>
          <a:noFill/>
          <a:ln w="19050">
            <a:solidFill>
              <a:srgbClr val="FF0000"/>
            </a:solidFill>
          </a:ln>
        </p:spPr>
        <p:txBody>
          <a:bodyPr wrap="square" rtlCol="0">
            <a:spAutoFit/>
          </a:bodyPr>
          <a:lstStyle/>
          <a:p>
            <a:r>
              <a:rPr lang="en-US" dirty="0"/>
              <a:t>Sync</a:t>
            </a:r>
          </a:p>
        </p:txBody>
      </p:sp>
    </p:spTree>
    <p:extLst>
      <p:ext uri="{BB962C8B-B14F-4D97-AF65-F5344CB8AC3E}">
        <p14:creationId xmlns:p14="http://schemas.microsoft.com/office/powerpoint/2010/main" val="226660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2577258" y="2233707"/>
            <a:ext cx="4921908" cy="3313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Web</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038212" y="5001458"/>
            <a:ext cx="1419738" cy="36319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147866" y="5001457"/>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878" y="4275834"/>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9090" y="4117573"/>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24" y="3959311"/>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702824" y="4479682"/>
            <a:ext cx="45257" cy="52177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5038212" y="1190888"/>
            <a:ext cx="3059722" cy="253916"/>
          </a:xfrm>
          <a:prstGeom prst="rect">
            <a:avLst/>
          </a:prstGeom>
          <a:noFill/>
          <a:ln>
            <a:solidFill>
              <a:schemeClr val="accent1"/>
            </a:solidFill>
          </a:ln>
        </p:spPr>
        <p:txBody>
          <a:bodyPr wrap="square" rtlCol="0">
            <a:spAutoFit/>
          </a:bodyPr>
          <a:lstStyle/>
          <a:p>
            <a:r>
              <a:rPr lang="en-US" sz="1050" dirty="0"/>
              <a:t>GET /reservations/1234 HTTP 1.1</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821271"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026878" y="3207278"/>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1" y="4219774"/>
            <a:ext cx="1001276" cy="715581"/>
          </a:xfrm>
          <a:prstGeom prst="rect">
            <a:avLst/>
          </a:prstGeom>
          <a:noFill/>
        </p:spPr>
        <p:txBody>
          <a:bodyPr wrap="square" rtlCol="0">
            <a:spAutoFit/>
          </a:bodyPr>
          <a:lstStyle/>
          <a:p>
            <a:r>
              <a:rPr lang="en-US" sz="1350" dirty="0"/>
              <a:t>Read Reservation Details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50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650335" y="2057589"/>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552244"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120</a:t>
            </a:fld>
            <a:endParaRPr lang="en-GB"/>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6546374" y="3182855"/>
            <a:ext cx="3322987" cy="415498"/>
          </a:xfrm>
          <a:prstGeom prst="rect">
            <a:avLst/>
          </a:prstGeom>
          <a:noFill/>
        </p:spPr>
        <p:txBody>
          <a:bodyPr wrap="square" rtlCol="0">
            <a:spAutoFit/>
          </a:bodyPr>
          <a:lstStyle/>
          <a:p>
            <a:pPr algn="ctr"/>
            <a:r>
              <a:rPr lang="en-US" sz="2100" dirty="0"/>
              <a:t>Operand Data</a:t>
            </a:r>
          </a:p>
        </p:txBody>
      </p:sp>
      <p:sp>
        <p:nvSpPr>
          <p:cNvPr id="5" name="TextBox 4">
            <a:extLst>
              <a:ext uri="{FF2B5EF4-FFF2-40B4-BE49-F238E27FC236}">
                <a16:creationId xmlns:a16="http://schemas.microsoft.com/office/drawing/2014/main" id="{D2D7BBFE-2333-E443-B9E5-AF707E822771}"/>
              </a:ext>
            </a:extLst>
          </p:cNvPr>
          <p:cNvSpPr txBox="1"/>
          <p:nvPr/>
        </p:nvSpPr>
        <p:spPr>
          <a:xfrm>
            <a:off x="2898239" y="2514234"/>
            <a:ext cx="1394961" cy="300082"/>
          </a:xfrm>
          <a:prstGeom prst="rect">
            <a:avLst/>
          </a:prstGeom>
          <a:noFill/>
        </p:spPr>
        <p:txBody>
          <a:bodyPr wrap="square" rtlCol="0">
            <a:spAutoFit/>
          </a:bodyPr>
          <a:lstStyle/>
          <a:p>
            <a:r>
              <a:rPr lang="en-US" sz="1350" dirty="0"/>
              <a:t>Housekeeping</a:t>
            </a:r>
          </a:p>
        </p:txBody>
      </p:sp>
    </p:spTree>
    <p:extLst>
      <p:ext uri="{BB962C8B-B14F-4D97-AF65-F5344CB8AC3E}">
        <p14:creationId xmlns:p14="http://schemas.microsoft.com/office/powerpoint/2010/main" val="198533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3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2941440" y="4936979"/>
            <a:ext cx="3739753" cy="553998"/>
          </a:xfrm>
          <a:prstGeom prst="rect">
            <a:avLst/>
          </a:prstGeom>
          <a:noFill/>
        </p:spPr>
        <p:txBody>
          <a:bodyPr wrap="square" rtlCol="0">
            <a:spAutoFit/>
          </a:bodyPr>
          <a:lstStyle/>
          <a:p>
            <a:r>
              <a:rPr lang="en-US" sz="3000" dirty="0"/>
              <a:t>Channel Effectiveness</a:t>
            </a:r>
          </a:p>
        </p:txBody>
      </p:sp>
      <p:pic>
        <p:nvPicPr>
          <p:cNvPr id="5" name="Picture 4">
            <a:extLst>
              <a:ext uri="{FF2B5EF4-FFF2-40B4-BE49-F238E27FC236}">
                <a16:creationId xmlns:a16="http://schemas.microsoft.com/office/drawing/2014/main" id="{DDCA2CDF-03A5-7644-AC23-555554F11CA2}"/>
              </a:ext>
            </a:extLst>
          </p:cNvPr>
          <p:cNvPicPr>
            <a:picLocks noChangeAspect="1"/>
          </p:cNvPicPr>
          <p:nvPr/>
        </p:nvPicPr>
        <p:blipFill>
          <a:blip r:embed="rId2"/>
          <a:stretch>
            <a:fillRect/>
          </a:stretch>
        </p:blipFill>
        <p:spPr>
          <a:xfrm>
            <a:off x="3419101" y="2704181"/>
            <a:ext cx="2305799" cy="1449638"/>
          </a:xfrm>
          <a:prstGeom prst="rect">
            <a:avLst/>
          </a:prstGeom>
        </p:spPr>
      </p:pic>
    </p:spTree>
    <p:extLst>
      <p:ext uri="{BB962C8B-B14F-4D97-AF65-F5344CB8AC3E}">
        <p14:creationId xmlns:p14="http://schemas.microsoft.com/office/powerpoint/2010/main" val="2449548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943287" y="5023115"/>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FC7DFADB-FB17-2B40-8D0E-457A806FEB51}"/>
              </a:ext>
            </a:extLst>
          </p:cNvPr>
          <p:cNvSpPr/>
          <p:nvPr/>
        </p:nvSpPr>
        <p:spPr>
          <a:xfrm>
            <a:off x="3135617" y="2588814"/>
            <a:ext cx="1189435" cy="16487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95C3F7C9-563A-7548-B760-9C388070939E}"/>
              </a:ext>
            </a:extLst>
          </p:cNvPr>
          <p:cNvSpPr txBox="1"/>
          <p:nvPr/>
        </p:nvSpPr>
        <p:spPr>
          <a:xfrm>
            <a:off x="3268562" y="270843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3310850" y="37408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3618527" y="436671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A082C191-25AC-0E46-9211-A57E6F1F29DE}"/>
              </a:ext>
            </a:extLst>
          </p:cNvPr>
          <p:cNvSpPr txBox="1"/>
          <p:nvPr/>
        </p:nvSpPr>
        <p:spPr>
          <a:xfrm>
            <a:off x="5126118" y="1183827"/>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122</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E4E76E35-2FB6-B745-9EB9-8E3C2542F13C}"/>
              </a:ext>
            </a:extLst>
          </p:cNvPr>
          <p:cNvSpPr/>
          <p:nvPr/>
        </p:nvSpPr>
        <p:spPr>
          <a:xfrm>
            <a:off x="5071023" y="2565796"/>
            <a:ext cx="1257299"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0" name="TextBox 29">
            <a:extLst>
              <a:ext uri="{FF2B5EF4-FFF2-40B4-BE49-F238E27FC236}">
                <a16:creationId xmlns:a16="http://schemas.microsoft.com/office/drawing/2014/main" id="{282A51FB-7CD1-1A41-A1AB-05291FFD2F90}"/>
              </a:ext>
            </a:extLst>
          </p:cNvPr>
          <p:cNvSpPr txBox="1"/>
          <p:nvPr/>
        </p:nvSpPr>
        <p:spPr>
          <a:xfrm>
            <a:off x="5237900" y="272105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5268366" y="375720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7" name="Can 46">
            <a:extLst>
              <a:ext uri="{FF2B5EF4-FFF2-40B4-BE49-F238E27FC236}">
                <a16:creationId xmlns:a16="http://schemas.microsoft.com/office/drawing/2014/main" id="{C52034C2-A30E-4D40-88F6-2914DF266DC1}"/>
              </a:ext>
            </a:extLst>
          </p:cNvPr>
          <p:cNvSpPr/>
          <p:nvPr/>
        </p:nvSpPr>
        <p:spPr>
          <a:xfrm>
            <a:off x="5691912" y="4371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007572" y="1674935"/>
            <a:ext cx="775750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7532317" y="1427902"/>
            <a:ext cx="1065882" cy="300082"/>
          </a:xfrm>
          <a:prstGeom prst="rect">
            <a:avLst/>
          </a:prstGeom>
          <a:noFill/>
        </p:spPr>
        <p:txBody>
          <a:bodyPr wrap="square" rtlCol="0">
            <a:spAutoFit/>
          </a:bodyPr>
          <a:lstStyle/>
          <a:p>
            <a:pPr algn="ctr"/>
            <a:r>
              <a:rPr lang="en-US" sz="1350"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3740802" y="1187340"/>
            <a:ext cx="923544" cy="300082"/>
          </a:xfrm>
          <a:prstGeom prst="rect">
            <a:avLst/>
          </a:prstGeom>
          <a:noFill/>
          <a:ln>
            <a:solidFill>
              <a:schemeClr val="accent1"/>
            </a:solidFill>
          </a:ln>
        </p:spPr>
        <p:txBody>
          <a:bodyPr wrap="square" rtlCol="0">
            <a:spAutoFit/>
          </a:bodyPr>
          <a:lstStyle/>
          <a:p>
            <a:pPr algn="ctr"/>
            <a:r>
              <a:rPr lang="en-US" sz="1350"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3499448" y="1972281"/>
            <a:ext cx="923544"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5501897" y="1976159"/>
            <a:ext cx="923544"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1939537" y="1984002"/>
            <a:ext cx="1347220"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Process Manager</a:t>
            </a:r>
          </a:p>
        </p:txBody>
      </p:sp>
      <p:cxnSp>
        <p:nvCxnSpPr>
          <p:cNvPr id="59" name="Straight Arrow Connector 58">
            <a:extLst>
              <a:ext uri="{FF2B5EF4-FFF2-40B4-BE49-F238E27FC236}">
                <a16:creationId xmlns:a16="http://schemas.microsoft.com/office/drawing/2014/main" id="{D59BE08D-810D-1942-AEE6-2A73625DFD20}"/>
              </a:ext>
            </a:extLst>
          </p:cNvPr>
          <p:cNvCxnSpPr>
            <a:cxnSpLocks/>
            <a:stCxn id="51" idx="2"/>
            <a:endCxn id="28" idx="0"/>
          </p:cNvCxnSpPr>
          <p:nvPr/>
        </p:nvCxnSpPr>
        <p:spPr>
          <a:xfrm>
            <a:off x="4202574" y="1487422"/>
            <a:ext cx="1497099" cy="107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03F6336-53C3-FA45-9D2C-CD75B5190D3C}"/>
              </a:ext>
            </a:extLst>
          </p:cNvPr>
          <p:cNvSpPr txBox="1"/>
          <p:nvPr/>
        </p:nvSpPr>
        <p:spPr>
          <a:xfrm rot="16200000">
            <a:off x="-820410" y="3237632"/>
            <a:ext cx="2799875" cy="415498"/>
          </a:xfrm>
          <a:prstGeom prst="rect">
            <a:avLst/>
          </a:prstGeom>
          <a:noFill/>
        </p:spPr>
        <p:txBody>
          <a:bodyPr wrap="square" rtlCol="0">
            <a:spAutoFit/>
          </a:bodyPr>
          <a:lstStyle/>
          <a:p>
            <a:pPr algn="ctr"/>
            <a:r>
              <a:rPr lang="en-US" sz="2100" dirty="0"/>
              <a:t>Channel Effectiveness</a:t>
            </a:r>
          </a:p>
        </p:txBody>
      </p:sp>
      <p:cxnSp>
        <p:nvCxnSpPr>
          <p:cNvPr id="64" name="Straight Arrow Connector 63">
            <a:extLst>
              <a:ext uri="{FF2B5EF4-FFF2-40B4-BE49-F238E27FC236}">
                <a16:creationId xmlns:a16="http://schemas.microsoft.com/office/drawing/2014/main" id="{E33D52B5-8D81-DE47-A5EE-AA9DCC995C2B}"/>
              </a:ext>
            </a:extLst>
          </p:cNvPr>
          <p:cNvCxnSpPr>
            <a:cxnSpLocks/>
          </p:cNvCxnSpPr>
          <p:nvPr/>
        </p:nvCxnSpPr>
        <p:spPr>
          <a:xfrm>
            <a:off x="4202574" y="1464339"/>
            <a:ext cx="85724" cy="11233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9636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2577258" y="2233707"/>
            <a:ext cx="4921908" cy="3313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Web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843803" y="4964431"/>
            <a:ext cx="1614147" cy="55207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Effectiveness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222" y="3357520"/>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3434" y="3199259"/>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5968" y="3040998"/>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p:cNvCxnSpPr>
          <p:nvPr/>
        </p:nvCxnSpPr>
        <p:spPr>
          <a:xfrm>
            <a:off x="5702824" y="4479682"/>
            <a:ext cx="45257" cy="521777"/>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5038212" y="1190888"/>
            <a:ext cx="3059722" cy="253916"/>
          </a:xfrm>
          <a:prstGeom prst="rect">
            <a:avLst/>
          </a:prstGeom>
          <a:noFill/>
          <a:ln>
            <a:solidFill>
              <a:schemeClr val="accent1"/>
            </a:solidFill>
          </a:ln>
        </p:spPr>
        <p:txBody>
          <a:bodyPr wrap="square" rtlCol="0">
            <a:spAutoFit/>
          </a:bodyPr>
          <a:lstStyle/>
          <a:p>
            <a:r>
              <a:rPr lang="en-US" sz="1050" dirty="0"/>
              <a:t>GET /channel/1234 HTTP 1.1</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1" y="4219774"/>
            <a:ext cx="1303270" cy="507831"/>
          </a:xfrm>
          <a:prstGeom prst="rect">
            <a:avLst/>
          </a:prstGeom>
          <a:noFill/>
        </p:spPr>
        <p:txBody>
          <a:bodyPr wrap="square" rtlCol="0">
            <a:spAutoFit/>
          </a:bodyPr>
          <a:lstStyle/>
          <a:p>
            <a:r>
              <a:rPr lang="en-US" sz="1350" dirty="0"/>
              <a:t>Read Effectiveness </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50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650335" y="2057589"/>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331063" cy="11396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456576" y="4647615"/>
            <a:ext cx="2194301" cy="5008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123</a:t>
            </a:fld>
            <a:endParaRPr lang="en-GB" dirty="0"/>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6546374" y="3021272"/>
            <a:ext cx="3322987" cy="738664"/>
          </a:xfrm>
          <a:prstGeom prst="rect">
            <a:avLst/>
          </a:prstGeom>
          <a:noFill/>
        </p:spPr>
        <p:txBody>
          <a:bodyPr wrap="square" rtlCol="0">
            <a:spAutoFit/>
          </a:bodyPr>
          <a:lstStyle/>
          <a:p>
            <a:pPr algn="ctr"/>
            <a:r>
              <a:rPr lang="en-US" sz="2100" dirty="0"/>
              <a:t>Composite View Model/Historic Artefacts</a:t>
            </a:r>
          </a:p>
        </p:txBody>
      </p:sp>
      <p:sp>
        <p:nvSpPr>
          <p:cNvPr id="5" name="TextBox 4">
            <a:extLst>
              <a:ext uri="{FF2B5EF4-FFF2-40B4-BE49-F238E27FC236}">
                <a16:creationId xmlns:a16="http://schemas.microsoft.com/office/drawing/2014/main" id="{D2D7BBFE-2333-E443-B9E5-AF707E822771}"/>
              </a:ext>
            </a:extLst>
          </p:cNvPr>
          <p:cNvSpPr txBox="1"/>
          <p:nvPr/>
        </p:nvSpPr>
        <p:spPr>
          <a:xfrm>
            <a:off x="2898239" y="2514234"/>
            <a:ext cx="1480631" cy="507831"/>
          </a:xfrm>
          <a:prstGeom prst="rect">
            <a:avLst/>
          </a:prstGeom>
          <a:noFill/>
        </p:spPr>
        <p:txBody>
          <a:bodyPr wrap="square" rtlCol="0">
            <a:spAutoFit/>
          </a:bodyPr>
          <a:lstStyle/>
          <a:p>
            <a:r>
              <a:rPr lang="en-US" sz="1350" dirty="0"/>
              <a:t>Channel Effectiveness</a:t>
            </a:r>
          </a:p>
        </p:txBody>
      </p:sp>
      <p:pic>
        <p:nvPicPr>
          <p:cNvPr id="28" name="Graphic 27" descr="Envelope">
            <a:extLst>
              <a:ext uri="{FF2B5EF4-FFF2-40B4-BE49-F238E27FC236}">
                <a16:creationId xmlns:a16="http://schemas.microsoft.com/office/drawing/2014/main" id="{E5772A39-2F1E-9244-89E2-89BDBA486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2445" y="5004667"/>
            <a:ext cx="542255" cy="542255"/>
          </a:xfrm>
          <a:prstGeom prst="rect">
            <a:avLst/>
          </a:prstGeom>
        </p:spPr>
      </p:pic>
      <p:pic>
        <p:nvPicPr>
          <p:cNvPr id="29" name="Graphic 28" descr="Envelope">
            <a:extLst>
              <a:ext uri="{FF2B5EF4-FFF2-40B4-BE49-F238E27FC236}">
                <a16:creationId xmlns:a16="http://schemas.microsoft.com/office/drawing/2014/main" id="{72BEBCA5-7694-5F45-B6EF-F32ED22E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9657" y="4846406"/>
            <a:ext cx="542255" cy="542255"/>
          </a:xfrm>
          <a:prstGeom prst="rect">
            <a:avLst/>
          </a:prstGeom>
        </p:spPr>
      </p:pic>
      <p:pic>
        <p:nvPicPr>
          <p:cNvPr id="31" name="Graphic 30" descr="Envelope">
            <a:extLst>
              <a:ext uri="{FF2B5EF4-FFF2-40B4-BE49-F238E27FC236}">
                <a16:creationId xmlns:a16="http://schemas.microsoft.com/office/drawing/2014/main" id="{4E582268-908A-2F40-9DDB-62EC2C1C7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191" y="4688145"/>
            <a:ext cx="542255" cy="542255"/>
          </a:xfrm>
          <a:prstGeom prst="rect">
            <a:avLst/>
          </a:prstGeom>
        </p:spPr>
      </p:pic>
      <p:sp>
        <p:nvSpPr>
          <p:cNvPr id="32" name="Rectangle 31">
            <a:extLst>
              <a:ext uri="{FF2B5EF4-FFF2-40B4-BE49-F238E27FC236}">
                <a16:creationId xmlns:a16="http://schemas.microsoft.com/office/drawing/2014/main" id="{81CD299A-19EA-EB4C-900A-BC3337D308C4}"/>
              </a:ext>
            </a:extLst>
          </p:cNvPr>
          <p:cNvSpPr/>
          <p:nvPr/>
        </p:nvSpPr>
        <p:spPr>
          <a:xfrm>
            <a:off x="739926" y="4161382"/>
            <a:ext cx="1331063" cy="11396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Tree>
    <p:extLst>
      <p:ext uri="{BB962C8B-B14F-4D97-AF65-F5344CB8AC3E}">
        <p14:creationId xmlns:p14="http://schemas.microsoft.com/office/powerpoint/2010/main" val="131694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29 C 0.03229 0.18403 0.05274 0.1956 0.07422 0.20278 C 0.0987 0.21041 0.11901 0.21111 0.1336 0.20671 L 0.20378 0.18842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1 0.15324 0.05443 0.15671 C 0.07578 0.15972 0.09271 0.16296 0.10443 0.16597 L 0.16081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1 L -4.16667E-7 0.16297 C 0.01016 0.1801 0.028 0.19977 0.04714 0.21482 C 0.06875 0.23218 0.08815 0.2419 0.10169 0.24399 L 0.1694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4.16667E-6 4.07407E-6 L 0.06927 0.02731 C 0.08359 0.03333 0.10507 0.03472 0.12669 0.03078 C 0.15143 0.02615 0.17109 0.01689 0.18437 0.00555 L 0.24882 -0.04653 " pathEditMode="relative" rAng="21240000" ptsTypes="AAAAA">
                                      <p:cBhvr>
                                        <p:cTn id="18" dur="2000" fill="hold"/>
                                        <p:tgtEl>
                                          <p:spTgt spid="28"/>
                                        </p:tgtEl>
                                        <p:attrNameLst>
                                          <p:attrName>ppt_x</p:attrName>
                                          <p:attrName>ppt_y</p:attrName>
                                        </p:attrNameLst>
                                      </p:cBhvr>
                                      <p:rCtr x="12604" y="370"/>
                                    </p:animMotion>
                                  </p:childTnLst>
                                  <p:subTnLst>
                                    <p:set>
                                      <p:cBhvr override="childStyle">
                                        <p:cTn dur="1" fill="hold" display="0" masterRel="sameClick" afterEffect="1">
                                          <p:stCondLst>
                                            <p:cond evt="end" delay="0">
                                              <p:tn val="17"/>
                                            </p:cond>
                                          </p:stCondLst>
                                        </p:cTn>
                                        <p:tgtEl>
                                          <p:spTgt spid="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0.04257 -0.025 L 0.01094 0.10556 C 0.02188 0.14144 0.03959 0.15903 0.05951 0.15208 C 0.08151 0.16065 0.1 0.14861 0.11355 0.12639 L 0.17852 0.01435 " pathEditMode="relative" rAng="300000" ptsTypes="AAAAA">
                                      <p:cBhvr>
                                        <p:cTn id="22" dur="2000" fill="hold"/>
                                        <p:tgtEl>
                                          <p:spTgt spid="29"/>
                                        </p:tgtEl>
                                        <p:attrNameLst>
                                          <p:attrName>ppt_x</p:attrName>
                                          <p:attrName>ppt_y</p:attrName>
                                        </p:attrNameLst>
                                      </p:cBhvr>
                                      <p:rCtr x="10664" y="9977"/>
                                    </p:animMotion>
                                  </p:childTnLst>
                                  <p:subTnLst>
                                    <p:set>
                                      <p:cBhvr override="childStyle">
                                        <p:cTn dur="1" fill="hold" display="0" masterRel="sameClick" afterEffect="1">
                                          <p:stCondLst>
                                            <p:cond evt="end" delay="0">
                                              <p:tn val="21"/>
                                            </p:cond>
                                          </p:stCondLst>
                                        </p:cTn>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03776 0.02963 L 0.09987 0.07639 C 0.11276 0.08681 0.13307 0.09514 0.15404 0.09861 C 0.17774 0.10255 0.19779 0.10047 0.21094 0.09445 L 0.27722 0.06667 " pathEditMode="relative" rAng="300000" ptsTypes="AAAAA">
                                      <p:cBhvr>
                                        <p:cTn id="26" dur="2000" fill="hold"/>
                                        <p:tgtEl>
                                          <p:spTgt spid="31"/>
                                        </p:tgtEl>
                                        <p:attrNameLst>
                                          <p:attrName>ppt_x</p:attrName>
                                          <p:attrName>ppt_y</p:attrName>
                                        </p:attrNameLst>
                                      </p:cBhvr>
                                      <p:rCtr x="11849" y="4375"/>
                                    </p:animMotion>
                                  </p:childTnLst>
                                  <p:subTnLst>
                                    <p:set>
                                      <p:cBhvr override="childStyle">
                                        <p:cTn dur="1" fill="hold" display="0" masterRel="sameClick" afterEffect="1">
                                          <p:stCondLst>
                                            <p:cond evt="end" delay="0">
                                              <p:tn val="25"/>
                                            </p:cond>
                                          </p:stCondLst>
                                        </p:cTn>
                                        <p:tgtEl>
                                          <p:spTgt spid="3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3F9F6C-5116-7648-BEB0-44040FEF01A9}"/>
              </a:ext>
            </a:extLst>
          </p:cNvPr>
          <p:cNvSpPr txBox="1"/>
          <p:nvPr/>
        </p:nvSpPr>
        <p:spPr>
          <a:xfrm>
            <a:off x="2941440" y="4936979"/>
            <a:ext cx="3739753" cy="553998"/>
          </a:xfrm>
          <a:prstGeom prst="rect">
            <a:avLst/>
          </a:prstGeom>
          <a:noFill/>
        </p:spPr>
        <p:txBody>
          <a:bodyPr wrap="square" rtlCol="0">
            <a:spAutoFit/>
          </a:bodyPr>
          <a:lstStyle/>
          <a:p>
            <a:r>
              <a:rPr lang="en-US" sz="3000" dirty="0"/>
              <a:t>Hotel Group Search</a:t>
            </a:r>
          </a:p>
        </p:txBody>
      </p:sp>
      <p:pic>
        <p:nvPicPr>
          <p:cNvPr id="3" name="Picture 2">
            <a:extLst>
              <a:ext uri="{FF2B5EF4-FFF2-40B4-BE49-F238E27FC236}">
                <a16:creationId xmlns:a16="http://schemas.microsoft.com/office/drawing/2014/main" id="{C8796159-CD76-DA47-AEFE-D5825A10DC36}"/>
              </a:ext>
            </a:extLst>
          </p:cNvPr>
          <p:cNvPicPr>
            <a:picLocks noChangeAspect="1"/>
          </p:cNvPicPr>
          <p:nvPr/>
        </p:nvPicPr>
        <p:blipFill>
          <a:blip r:embed="rId2"/>
          <a:stretch>
            <a:fillRect/>
          </a:stretch>
        </p:blipFill>
        <p:spPr>
          <a:xfrm>
            <a:off x="3446100" y="2253060"/>
            <a:ext cx="2251800" cy="2351880"/>
          </a:xfrm>
          <a:prstGeom prst="rect">
            <a:avLst/>
          </a:prstGeom>
        </p:spPr>
      </p:pic>
    </p:spTree>
    <p:extLst>
      <p:ext uri="{BB962C8B-B14F-4D97-AF65-F5344CB8AC3E}">
        <p14:creationId xmlns:p14="http://schemas.microsoft.com/office/powerpoint/2010/main" val="22316497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943287" y="5023115"/>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9BF66B08-7E5E-AC4B-A1E9-799BFB9D6D5F}"/>
              </a:ext>
            </a:extLst>
          </p:cNvPr>
          <p:cNvSpPr txBox="1"/>
          <p:nvPr/>
        </p:nvSpPr>
        <p:spPr>
          <a:xfrm>
            <a:off x="4664346" y="5151940"/>
            <a:ext cx="437940" cy="300082"/>
          </a:xfrm>
          <a:prstGeom prst="rect">
            <a:avLst/>
          </a:prstGeom>
          <a:noFill/>
        </p:spPr>
        <p:txBody>
          <a:bodyPr wrap="none" rtlCol="0">
            <a:spAutoFit/>
          </a:bodyPr>
          <a:lstStyle/>
          <a:p>
            <a:r>
              <a:rPr lang="en-US" sz="1350"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3662930" y="2587722"/>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3875831" y="27389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233018" y="43651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3915144" y="376803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5126118" y="1183827"/>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125</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4BE0A56D-419B-BA42-B851-FF91EB0FEB6E}"/>
              </a:ext>
            </a:extLst>
          </p:cNvPr>
          <p:cNvSpPr/>
          <p:nvPr/>
        </p:nvSpPr>
        <p:spPr>
          <a:xfrm>
            <a:off x="5174707" y="2584381"/>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5338302" y="272636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5357156" y="376803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5717775" y="436405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007572" y="1674935"/>
            <a:ext cx="7757504"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7532317" y="1427902"/>
            <a:ext cx="1065882" cy="300082"/>
          </a:xfrm>
          <a:prstGeom prst="rect">
            <a:avLst/>
          </a:prstGeom>
          <a:noFill/>
        </p:spPr>
        <p:txBody>
          <a:bodyPr wrap="square" rtlCol="0">
            <a:spAutoFit/>
          </a:bodyPr>
          <a:lstStyle/>
          <a:p>
            <a:pPr algn="ctr"/>
            <a:r>
              <a:rPr lang="en-US" sz="1350"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3740802" y="1187340"/>
            <a:ext cx="923544" cy="300082"/>
          </a:xfrm>
          <a:prstGeom prst="rect">
            <a:avLst/>
          </a:prstGeom>
          <a:pattFill prst="dashVert">
            <a:fgClr>
              <a:schemeClr val="accent1"/>
            </a:fgClr>
            <a:bgClr>
              <a:schemeClr val="bg1"/>
            </a:bgClr>
          </a:pattFill>
          <a:ln>
            <a:solidFill>
              <a:schemeClr val="accent1"/>
            </a:solidFill>
          </a:ln>
        </p:spPr>
        <p:txBody>
          <a:bodyPr wrap="square" rtlCol="0">
            <a:spAutoFit/>
          </a:bodyPr>
          <a:lstStyle/>
          <a:p>
            <a:pPr algn="ctr"/>
            <a:r>
              <a:rPr lang="en-US" sz="1350"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3499448" y="1972281"/>
            <a:ext cx="923544" cy="253916"/>
          </a:xfrm>
          <a:prstGeom prst="rect">
            <a:avLst/>
          </a:prstGeom>
          <a:noFill/>
          <a:ln>
            <a:solidFill>
              <a:schemeClr val="tx1"/>
            </a:solidFill>
          </a:ln>
        </p:spPr>
        <p:txBody>
          <a:bodyPr wrap="square" rtlCol="0">
            <a:spAutoFit/>
          </a:bodyPr>
          <a:lstStyle/>
          <a:p>
            <a:pPr algn="ctr"/>
            <a:r>
              <a:rPr lang="en-US" sz="105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5501897" y="1976159"/>
            <a:ext cx="923544" cy="253916"/>
          </a:xfrm>
          <a:prstGeom prst="rect">
            <a:avLst/>
          </a:prstGeom>
          <a:noFill/>
          <a:ln>
            <a:solidFill>
              <a:schemeClr val="tx1"/>
            </a:solidFill>
          </a:ln>
        </p:spPr>
        <p:txBody>
          <a:bodyPr wrap="square" rtlCol="0">
            <a:spAutoFit/>
          </a:bodyPr>
          <a:lstStyle/>
          <a:p>
            <a:pPr algn="ctr"/>
            <a:r>
              <a:rPr lang="en-US" sz="105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1939537" y="1984002"/>
            <a:ext cx="1347220"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Process Manager</a:t>
            </a:r>
          </a:p>
        </p:txBody>
      </p: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5587890" y="1483909"/>
            <a:ext cx="212185" cy="110047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813312" y="3141717"/>
            <a:ext cx="2799875" cy="415498"/>
          </a:xfrm>
          <a:prstGeom prst="rect">
            <a:avLst/>
          </a:prstGeom>
          <a:noFill/>
        </p:spPr>
        <p:txBody>
          <a:bodyPr wrap="square" rtlCol="0">
            <a:spAutoFit/>
          </a:bodyPr>
          <a:lstStyle/>
          <a:p>
            <a:pPr algn="ctr"/>
            <a:r>
              <a:rPr lang="en-US" sz="2100" dirty="0"/>
              <a:t>Group Room Search</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4337603" y="1483909"/>
            <a:ext cx="1250287" cy="1255031"/>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AF97FE-B8AA-0643-8B0F-837D4E2A98C3}"/>
              </a:ext>
            </a:extLst>
          </p:cNvPr>
          <p:cNvSpPr txBox="1"/>
          <p:nvPr/>
        </p:nvSpPr>
        <p:spPr>
          <a:xfrm>
            <a:off x="3517093" y="2228675"/>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278394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30" idx="2"/>
            <a:endCxn id="15" idx="0"/>
          </p:cNvCxnSpPr>
          <p:nvPr/>
        </p:nvCxnSpPr>
        <p:spPr>
          <a:xfrm flipH="1">
            <a:off x="3745680" y="2226197"/>
            <a:ext cx="215540" cy="64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30" idx="2"/>
            <a:endCxn id="29" idx="0"/>
          </p:cNvCxnSpPr>
          <p:nvPr/>
        </p:nvCxnSpPr>
        <p:spPr>
          <a:xfrm>
            <a:off x="3961220" y="2226197"/>
            <a:ext cx="1246932" cy="63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943286" y="5111924"/>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9BF66B08-7E5E-AC4B-A1E9-799BFB9D6D5F}"/>
              </a:ext>
            </a:extLst>
          </p:cNvPr>
          <p:cNvSpPr txBox="1"/>
          <p:nvPr/>
        </p:nvSpPr>
        <p:spPr>
          <a:xfrm>
            <a:off x="4592711" y="5252381"/>
            <a:ext cx="437940" cy="300082"/>
          </a:xfrm>
          <a:prstGeom prst="rect">
            <a:avLst/>
          </a:prstGeom>
          <a:noFill/>
        </p:spPr>
        <p:txBody>
          <a:bodyPr wrap="none" rtlCol="0">
            <a:spAutoFit/>
          </a:bodyPr>
          <a:lstStyle/>
          <a:p>
            <a:r>
              <a:rPr lang="en-US" sz="1350"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3071008" y="2724290"/>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3283908" y="28755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3641095" y="450169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3323222" y="390459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4760291" y="1068070"/>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126</a:t>
            </a:fld>
            <a:endParaRPr lang="en-GB"/>
          </a:p>
        </p:txBody>
      </p:sp>
      <p:sp>
        <p:nvSpPr>
          <p:cNvPr id="27" name="Rectangle 26">
            <a:extLst>
              <a:ext uri="{FF2B5EF4-FFF2-40B4-BE49-F238E27FC236}">
                <a16:creationId xmlns:a16="http://schemas.microsoft.com/office/drawing/2014/main" id="{4BE0A56D-419B-BA42-B851-FF91EB0FEB6E}"/>
              </a:ext>
            </a:extLst>
          </p:cNvPr>
          <p:cNvSpPr/>
          <p:nvPr/>
        </p:nvSpPr>
        <p:spPr>
          <a:xfrm>
            <a:off x="4582784" y="2720949"/>
            <a:ext cx="1250735" cy="16394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4746380" y="286292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4765234" y="390459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5125852" y="45006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TextBox 50">
            <a:extLst>
              <a:ext uri="{FF2B5EF4-FFF2-40B4-BE49-F238E27FC236}">
                <a16:creationId xmlns:a16="http://schemas.microsoft.com/office/drawing/2014/main" id="{AE31AFA4-C107-CD48-8A57-B6FE1B9D656D}"/>
              </a:ext>
            </a:extLst>
          </p:cNvPr>
          <p:cNvSpPr txBox="1"/>
          <p:nvPr/>
        </p:nvSpPr>
        <p:spPr>
          <a:xfrm>
            <a:off x="3071007" y="1107817"/>
            <a:ext cx="923544" cy="300082"/>
          </a:xfrm>
          <a:prstGeom prst="rect">
            <a:avLst/>
          </a:prstGeom>
          <a:noFill/>
          <a:ln>
            <a:solidFill>
              <a:schemeClr val="accent1"/>
            </a:solidFill>
          </a:ln>
        </p:spPr>
        <p:txBody>
          <a:bodyPr wrap="square" rtlCol="0">
            <a:spAutoFit/>
          </a:bodyPr>
          <a:lstStyle/>
          <a:p>
            <a:pPr algn="ctr"/>
            <a:r>
              <a:rPr lang="en-US" sz="1350"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813312" y="3141717"/>
            <a:ext cx="2799875" cy="415498"/>
          </a:xfrm>
          <a:prstGeom prst="rect">
            <a:avLst/>
          </a:prstGeom>
          <a:noFill/>
        </p:spPr>
        <p:txBody>
          <a:bodyPr wrap="square" rtlCol="0">
            <a:spAutoFit/>
          </a:bodyPr>
          <a:lstStyle/>
          <a:p>
            <a:pPr algn="ctr"/>
            <a:r>
              <a:rPr lang="en-US" sz="2100" dirty="0"/>
              <a:t>Composition</a:t>
            </a:r>
          </a:p>
        </p:txBody>
      </p:sp>
      <p:sp>
        <p:nvSpPr>
          <p:cNvPr id="19" name="TextBox 18">
            <a:extLst>
              <a:ext uri="{FF2B5EF4-FFF2-40B4-BE49-F238E27FC236}">
                <a16:creationId xmlns:a16="http://schemas.microsoft.com/office/drawing/2014/main" id="{E35A24D5-10AA-BB45-8D43-115D034FF865}"/>
              </a:ext>
            </a:extLst>
          </p:cNvPr>
          <p:cNvSpPr txBox="1"/>
          <p:nvPr/>
        </p:nvSpPr>
        <p:spPr>
          <a:xfrm>
            <a:off x="978062" y="1233535"/>
            <a:ext cx="1888177" cy="507831"/>
          </a:xfrm>
          <a:prstGeom prst="rect">
            <a:avLst/>
          </a:prstGeom>
          <a:noFill/>
          <a:ln>
            <a:solidFill>
              <a:schemeClr val="tx1"/>
            </a:solidFill>
          </a:ln>
        </p:spPr>
        <p:txBody>
          <a:bodyPr wrap="square" rtlCol="0">
            <a:spAutoFit/>
          </a:bodyPr>
          <a:lstStyle/>
          <a:p>
            <a:pPr algn="ctr"/>
            <a:r>
              <a:rPr lang="en-US" sz="1350" dirty="0"/>
              <a:t>We are using a ‘proxy’ to manage API calls</a:t>
            </a:r>
          </a:p>
        </p:txBody>
      </p:sp>
      <p:cxnSp>
        <p:nvCxnSpPr>
          <p:cNvPr id="92" name="Straight Arrow Connector 91">
            <a:extLst>
              <a:ext uri="{FF2B5EF4-FFF2-40B4-BE49-F238E27FC236}">
                <a16:creationId xmlns:a16="http://schemas.microsoft.com/office/drawing/2014/main" id="{76C53AAA-94FD-984E-8DA3-2EF3C1AC3F41}"/>
              </a:ext>
            </a:extLst>
          </p:cNvPr>
          <p:cNvCxnSpPr>
            <a:cxnSpLocks/>
          </p:cNvCxnSpPr>
          <p:nvPr/>
        </p:nvCxnSpPr>
        <p:spPr>
          <a:xfrm flipH="1">
            <a:off x="4321742" y="1357859"/>
            <a:ext cx="881088" cy="625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5E23EB-24F7-5842-8C22-D63DFC8696F5}"/>
              </a:ext>
            </a:extLst>
          </p:cNvPr>
          <p:cNvSpPr txBox="1"/>
          <p:nvPr/>
        </p:nvSpPr>
        <p:spPr>
          <a:xfrm>
            <a:off x="6204309" y="1110344"/>
            <a:ext cx="1888177" cy="715581"/>
          </a:xfrm>
          <a:prstGeom prst="rect">
            <a:avLst/>
          </a:prstGeom>
          <a:noFill/>
          <a:ln>
            <a:solidFill>
              <a:schemeClr val="tx1"/>
            </a:solidFill>
          </a:ln>
        </p:spPr>
        <p:txBody>
          <a:bodyPr wrap="square" rtlCol="0">
            <a:spAutoFit/>
          </a:bodyPr>
          <a:lstStyle/>
          <a:p>
            <a:pPr algn="ctr"/>
            <a:r>
              <a:rPr lang="en-US" sz="1350" dirty="0"/>
              <a:t>The Proxy provides a Composite API that our client code uses</a:t>
            </a:r>
          </a:p>
        </p:txBody>
      </p:sp>
      <p:sp>
        <p:nvSpPr>
          <p:cNvPr id="26" name="TextBox 25">
            <a:extLst>
              <a:ext uri="{FF2B5EF4-FFF2-40B4-BE49-F238E27FC236}">
                <a16:creationId xmlns:a16="http://schemas.microsoft.com/office/drawing/2014/main" id="{8770A953-AA26-F247-AE7B-9B0F771411E2}"/>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8" name="Rectangle 27">
            <a:extLst>
              <a:ext uri="{FF2B5EF4-FFF2-40B4-BE49-F238E27FC236}">
                <a16:creationId xmlns:a16="http://schemas.microsoft.com/office/drawing/2014/main" id="{0DFB59C8-B14F-2E4F-9458-82FEB48894D4}"/>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054CD707-6DEE-0F4E-AEF2-3FAA41731058}"/>
              </a:ext>
            </a:extLst>
          </p:cNvPr>
          <p:cNvSpPr txBox="1"/>
          <p:nvPr/>
        </p:nvSpPr>
        <p:spPr>
          <a:xfrm>
            <a:off x="3499448" y="1972281"/>
            <a:ext cx="923544" cy="253916"/>
          </a:xfrm>
          <a:prstGeom prst="rect">
            <a:avLst/>
          </a:prstGeom>
          <a:noFill/>
          <a:ln>
            <a:solidFill>
              <a:schemeClr val="tx1"/>
            </a:solidFill>
          </a:ln>
        </p:spPr>
        <p:txBody>
          <a:bodyPr wrap="square" rtlCol="0">
            <a:spAutoFit/>
          </a:bodyPr>
          <a:lstStyle/>
          <a:p>
            <a:pPr algn="ctr"/>
            <a:r>
              <a:rPr lang="en-US" sz="1050" dirty="0"/>
              <a:t>API Gateway</a:t>
            </a:r>
          </a:p>
        </p:txBody>
      </p:sp>
      <p:sp>
        <p:nvSpPr>
          <p:cNvPr id="31" name="TextBox 30">
            <a:extLst>
              <a:ext uri="{FF2B5EF4-FFF2-40B4-BE49-F238E27FC236}">
                <a16:creationId xmlns:a16="http://schemas.microsoft.com/office/drawing/2014/main" id="{A45FCF1F-7285-5E4D-B648-EADCB345C4BE}"/>
              </a:ext>
            </a:extLst>
          </p:cNvPr>
          <p:cNvSpPr txBox="1"/>
          <p:nvPr/>
        </p:nvSpPr>
        <p:spPr>
          <a:xfrm>
            <a:off x="5837478" y="1983473"/>
            <a:ext cx="923544" cy="253916"/>
          </a:xfrm>
          <a:prstGeom prst="rect">
            <a:avLst/>
          </a:prstGeom>
          <a:noFill/>
          <a:ln>
            <a:solidFill>
              <a:schemeClr val="tx1"/>
            </a:solidFill>
          </a:ln>
        </p:spPr>
        <p:txBody>
          <a:bodyPr wrap="square" rtlCol="0">
            <a:spAutoFit/>
          </a:bodyPr>
          <a:lstStyle/>
          <a:p>
            <a:pPr algn="ctr"/>
            <a:r>
              <a:rPr lang="en-US" sz="1050" dirty="0"/>
              <a:t>BFF</a:t>
            </a:r>
          </a:p>
        </p:txBody>
      </p:sp>
      <p:sp>
        <p:nvSpPr>
          <p:cNvPr id="34" name="TextBox 33">
            <a:extLst>
              <a:ext uri="{FF2B5EF4-FFF2-40B4-BE49-F238E27FC236}">
                <a16:creationId xmlns:a16="http://schemas.microsoft.com/office/drawing/2014/main" id="{429EF013-2B4A-1542-9E64-95C89564BEAB}"/>
              </a:ext>
            </a:extLst>
          </p:cNvPr>
          <p:cNvSpPr txBox="1"/>
          <p:nvPr/>
        </p:nvSpPr>
        <p:spPr>
          <a:xfrm>
            <a:off x="1939537" y="1984002"/>
            <a:ext cx="1347220"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Process Manager</a:t>
            </a:r>
          </a:p>
        </p:txBody>
      </p:sp>
      <p:sp>
        <p:nvSpPr>
          <p:cNvPr id="35" name="TextBox 34">
            <a:extLst>
              <a:ext uri="{FF2B5EF4-FFF2-40B4-BE49-F238E27FC236}">
                <a16:creationId xmlns:a16="http://schemas.microsoft.com/office/drawing/2014/main" id="{1B9F450D-899E-3F4B-A086-774F5EB52327}"/>
              </a:ext>
            </a:extLst>
          </p:cNvPr>
          <p:cNvSpPr txBox="1"/>
          <p:nvPr/>
        </p:nvSpPr>
        <p:spPr>
          <a:xfrm>
            <a:off x="6340501" y="2857088"/>
            <a:ext cx="1888177" cy="923330"/>
          </a:xfrm>
          <a:prstGeom prst="rect">
            <a:avLst/>
          </a:prstGeom>
          <a:noFill/>
          <a:ln>
            <a:solidFill>
              <a:schemeClr val="tx1"/>
            </a:solidFill>
          </a:ln>
        </p:spPr>
        <p:txBody>
          <a:bodyPr wrap="square" rtlCol="0">
            <a:spAutoFit/>
          </a:bodyPr>
          <a:lstStyle/>
          <a:p>
            <a:pPr algn="ctr"/>
            <a:r>
              <a:rPr lang="en-US" sz="1350" dirty="0"/>
              <a:t>A BFF is just a Gateway that is tailored to one client, over being generic.</a:t>
            </a:r>
          </a:p>
        </p:txBody>
      </p:sp>
    </p:spTree>
    <p:extLst>
      <p:ext uri="{BB962C8B-B14F-4D97-AF65-F5344CB8AC3E}">
        <p14:creationId xmlns:p14="http://schemas.microsoft.com/office/powerpoint/2010/main" val="56943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3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30" idx="2"/>
            <a:endCxn id="15" idx="0"/>
          </p:cNvCxnSpPr>
          <p:nvPr/>
        </p:nvCxnSpPr>
        <p:spPr>
          <a:xfrm flipH="1">
            <a:off x="3745680" y="2226197"/>
            <a:ext cx="215540" cy="64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30" idx="2"/>
            <a:endCxn id="29" idx="0"/>
          </p:cNvCxnSpPr>
          <p:nvPr/>
        </p:nvCxnSpPr>
        <p:spPr>
          <a:xfrm>
            <a:off x="3961220" y="2226197"/>
            <a:ext cx="1246932" cy="63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943286" y="5111924"/>
            <a:ext cx="7884190" cy="487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9BF66B08-7E5E-AC4B-A1E9-799BFB9D6D5F}"/>
              </a:ext>
            </a:extLst>
          </p:cNvPr>
          <p:cNvSpPr txBox="1"/>
          <p:nvPr/>
        </p:nvSpPr>
        <p:spPr>
          <a:xfrm>
            <a:off x="4592711" y="5252381"/>
            <a:ext cx="437940" cy="300082"/>
          </a:xfrm>
          <a:prstGeom prst="rect">
            <a:avLst/>
          </a:prstGeom>
          <a:noFill/>
        </p:spPr>
        <p:txBody>
          <a:bodyPr wrap="none" rtlCol="0">
            <a:spAutoFit/>
          </a:bodyPr>
          <a:lstStyle/>
          <a:p>
            <a:r>
              <a:rPr lang="en-US" sz="1350"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3071008" y="2724290"/>
            <a:ext cx="1250735" cy="16394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3283908" y="28755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3641095" y="450169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3323222" y="390459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4760291" y="1068070"/>
            <a:ext cx="923544" cy="300082"/>
          </a:xfrm>
          <a:prstGeom prst="rect">
            <a:avLst/>
          </a:prstGeom>
          <a:noFill/>
          <a:ln>
            <a:solidFill>
              <a:schemeClr val="accent1"/>
            </a:solidFill>
          </a:ln>
        </p:spPr>
        <p:txBody>
          <a:bodyPr wrap="square" rtlCol="0">
            <a:spAutoFit/>
          </a:bodyPr>
          <a:lstStyle/>
          <a:p>
            <a:pPr algn="ctr"/>
            <a:r>
              <a:rPr lang="en-US" sz="1350"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6457950" y="5624513"/>
            <a:ext cx="2057400" cy="273844"/>
          </a:xfrm>
        </p:spPr>
        <p:txBody>
          <a:bodyPr/>
          <a:lstStyle/>
          <a:p>
            <a:fld id="{AA792DF1-A555-43FA-AD2F-E7EC51E120F1}" type="slidenum">
              <a:rPr lang="en-GB" smtClean="0"/>
              <a:t>127</a:t>
            </a:fld>
            <a:endParaRPr lang="en-GB"/>
          </a:p>
        </p:txBody>
      </p:sp>
      <p:sp>
        <p:nvSpPr>
          <p:cNvPr id="27" name="Rectangle 26">
            <a:extLst>
              <a:ext uri="{FF2B5EF4-FFF2-40B4-BE49-F238E27FC236}">
                <a16:creationId xmlns:a16="http://schemas.microsoft.com/office/drawing/2014/main" id="{4BE0A56D-419B-BA42-B851-FF91EB0FEB6E}"/>
              </a:ext>
            </a:extLst>
          </p:cNvPr>
          <p:cNvSpPr/>
          <p:nvPr/>
        </p:nvSpPr>
        <p:spPr>
          <a:xfrm>
            <a:off x="4582784" y="2720949"/>
            <a:ext cx="1250735" cy="16394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4746380" y="286292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4765234" y="390459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5125852" y="45006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1" name="TextBox 50">
            <a:extLst>
              <a:ext uri="{FF2B5EF4-FFF2-40B4-BE49-F238E27FC236}">
                <a16:creationId xmlns:a16="http://schemas.microsoft.com/office/drawing/2014/main" id="{AE31AFA4-C107-CD48-8A57-B6FE1B9D656D}"/>
              </a:ext>
            </a:extLst>
          </p:cNvPr>
          <p:cNvSpPr txBox="1"/>
          <p:nvPr/>
        </p:nvSpPr>
        <p:spPr>
          <a:xfrm>
            <a:off x="3071007" y="1107817"/>
            <a:ext cx="923544" cy="300082"/>
          </a:xfrm>
          <a:prstGeom prst="rect">
            <a:avLst/>
          </a:prstGeom>
          <a:noFill/>
          <a:ln>
            <a:solidFill>
              <a:schemeClr val="accent1"/>
            </a:solidFill>
          </a:ln>
        </p:spPr>
        <p:txBody>
          <a:bodyPr wrap="square" rtlCol="0">
            <a:spAutoFit/>
          </a:bodyPr>
          <a:lstStyle/>
          <a:p>
            <a:pPr algn="ctr"/>
            <a:r>
              <a:rPr lang="en-US" sz="1350"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813312" y="3141717"/>
            <a:ext cx="2799875" cy="415498"/>
          </a:xfrm>
          <a:prstGeom prst="rect">
            <a:avLst/>
          </a:prstGeom>
          <a:noFill/>
        </p:spPr>
        <p:txBody>
          <a:bodyPr wrap="square" rtlCol="0">
            <a:spAutoFit/>
          </a:bodyPr>
          <a:lstStyle/>
          <a:p>
            <a:pPr algn="ctr"/>
            <a:r>
              <a:rPr lang="en-US" sz="2100" dirty="0"/>
              <a:t>Composition</a:t>
            </a:r>
          </a:p>
        </p:txBody>
      </p:sp>
      <p:cxnSp>
        <p:nvCxnSpPr>
          <p:cNvPr id="92" name="Straight Arrow Connector 91">
            <a:extLst>
              <a:ext uri="{FF2B5EF4-FFF2-40B4-BE49-F238E27FC236}">
                <a16:creationId xmlns:a16="http://schemas.microsoft.com/office/drawing/2014/main" id="{76C53AAA-94FD-984E-8DA3-2EF3C1AC3F41}"/>
              </a:ext>
            </a:extLst>
          </p:cNvPr>
          <p:cNvCxnSpPr>
            <a:cxnSpLocks/>
          </p:cNvCxnSpPr>
          <p:nvPr/>
        </p:nvCxnSpPr>
        <p:spPr>
          <a:xfrm flipH="1">
            <a:off x="4321742" y="1357859"/>
            <a:ext cx="881088" cy="625614"/>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770A953-AA26-F247-AE7B-9B0F771411E2}"/>
              </a:ext>
            </a:extLst>
          </p:cNvPr>
          <p:cNvSpPr txBox="1"/>
          <p:nvPr/>
        </p:nvSpPr>
        <p:spPr>
          <a:xfrm>
            <a:off x="4615524" y="1993351"/>
            <a:ext cx="797206" cy="300082"/>
          </a:xfrm>
          <a:prstGeom prst="rect">
            <a:avLst/>
          </a:prstGeom>
          <a:noFill/>
        </p:spPr>
        <p:txBody>
          <a:bodyPr wrap="none" rtlCol="0">
            <a:spAutoFit/>
          </a:bodyPr>
          <a:lstStyle/>
          <a:p>
            <a:r>
              <a:rPr lang="en-US" sz="1350" dirty="0"/>
              <a:t>Gateway</a:t>
            </a:r>
          </a:p>
        </p:txBody>
      </p:sp>
      <p:sp>
        <p:nvSpPr>
          <p:cNvPr id="28" name="Rectangle 27">
            <a:extLst>
              <a:ext uri="{FF2B5EF4-FFF2-40B4-BE49-F238E27FC236}">
                <a16:creationId xmlns:a16="http://schemas.microsoft.com/office/drawing/2014/main" id="{0DFB59C8-B14F-2E4F-9458-82FEB48894D4}"/>
              </a:ext>
            </a:extLst>
          </p:cNvPr>
          <p:cNvSpPr/>
          <p:nvPr/>
        </p:nvSpPr>
        <p:spPr>
          <a:xfrm>
            <a:off x="1007572" y="1915150"/>
            <a:ext cx="7757504" cy="492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054CD707-6DEE-0F4E-AEF2-3FAA41731058}"/>
              </a:ext>
            </a:extLst>
          </p:cNvPr>
          <p:cNvSpPr txBox="1"/>
          <p:nvPr/>
        </p:nvSpPr>
        <p:spPr>
          <a:xfrm>
            <a:off x="3499448" y="1972281"/>
            <a:ext cx="923544" cy="253916"/>
          </a:xfrm>
          <a:prstGeom prst="rect">
            <a:avLst/>
          </a:prstGeom>
          <a:noFill/>
          <a:ln>
            <a:solidFill>
              <a:schemeClr val="tx1"/>
            </a:solidFill>
          </a:ln>
        </p:spPr>
        <p:txBody>
          <a:bodyPr wrap="square" rtlCol="0">
            <a:spAutoFit/>
          </a:bodyPr>
          <a:lstStyle/>
          <a:p>
            <a:pPr algn="ctr"/>
            <a:r>
              <a:rPr lang="en-US" sz="1050" dirty="0"/>
              <a:t>API Gateway</a:t>
            </a:r>
          </a:p>
        </p:txBody>
      </p:sp>
      <p:sp>
        <p:nvSpPr>
          <p:cNvPr id="31" name="TextBox 30">
            <a:extLst>
              <a:ext uri="{FF2B5EF4-FFF2-40B4-BE49-F238E27FC236}">
                <a16:creationId xmlns:a16="http://schemas.microsoft.com/office/drawing/2014/main" id="{A45FCF1F-7285-5E4D-B648-EADCB345C4BE}"/>
              </a:ext>
            </a:extLst>
          </p:cNvPr>
          <p:cNvSpPr txBox="1"/>
          <p:nvPr/>
        </p:nvSpPr>
        <p:spPr>
          <a:xfrm>
            <a:off x="5837478" y="1983473"/>
            <a:ext cx="923544" cy="253916"/>
          </a:xfrm>
          <a:prstGeom prst="rect">
            <a:avLst/>
          </a:prstGeom>
          <a:noFill/>
          <a:ln>
            <a:solidFill>
              <a:schemeClr val="tx1"/>
            </a:solidFill>
          </a:ln>
        </p:spPr>
        <p:txBody>
          <a:bodyPr wrap="square" rtlCol="0">
            <a:spAutoFit/>
          </a:bodyPr>
          <a:lstStyle/>
          <a:p>
            <a:pPr algn="ctr"/>
            <a:r>
              <a:rPr lang="en-US" sz="1050" dirty="0"/>
              <a:t>BFF</a:t>
            </a:r>
          </a:p>
        </p:txBody>
      </p:sp>
      <p:sp>
        <p:nvSpPr>
          <p:cNvPr id="34" name="TextBox 33">
            <a:extLst>
              <a:ext uri="{FF2B5EF4-FFF2-40B4-BE49-F238E27FC236}">
                <a16:creationId xmlns:a16="http://schemas.microsoft.com/office/drawing/2014/main" id="{429EF013-2B4A-1542-9E64-95C89564BEAB}"/>
              </a:ext>
            </a:extLst>
          </p:cNvPr>
          <p:cNvSpPr txBox="1"/>
          <p:nvPr/>
        </p:nvSpPr>
        <p:spPr>
          <a:xfrm>
            <a:off x="1939537" y="1984002"/>
            <a:ext cx="1347220" cy="253916"/>
          </a:xfrm>
          <a:prstGeom prst="rect">
            <a:avLst/>
          </a:prstGeom>
          <a:noFill/>
          <a:ln>
            <a:solidFill>
              <a:schemeClr val="bg1">
                <a:lumMod val="85000"/>
              </a:schemeClr>
            </a:solidFill>
          </a:ln>
        </p:spPr>
        <p:txBody>
          <a:bodyPr wrap="square" rtlCol="0">
            <a:spAutoFit/>
          </a:bodyPr>
          <a:lstStyle/>
          <a:p>
            <a:pPr algn="ctr"/>
            <a:r>
              <a:rPr lang="en-US" sz="1050" dirty="0">
                <a:solidFill>
                  <a:schemeClr val="bg1">
                    <a:lumMod val="85000"/>
                  </a:schemeClr>
                </a:solidFill>
              </a:rPr>
              <a:t>Process Manager</a:t>
            </a:r>
          </a:p>
        </p:txBody>
      </p:sp>
      <p:sp>
        <p:nvSpPr>
          <p:cNvPr id="36" name="TextBox 35">
            <a:extLst>
              <a:ext uri="{FF2B5EF4-FFF2-40B4-BE49-F238E27FC236}">
                <a16:creationId xmlns:a16="http://schemas.microsoft.com/office/drawing/2014/main" id="{8CDAB59B-4C0B-1C43-A6D5-9977FF70B416}"/>
              </a:ext>
            </a:extLst>
          </p:cNvPr>
          <p:cNvSpPr txBox="1"/>
          <p:nvPr/>
        </p:nvSpPr>
        <p:spPr>
          <a:xfrm>
            <a:off x="1103601" y="2662934"/>
            <a:ext cx="1888177" cy="715581"/>
          </a:xfrm>
          <a:prstGeom prst="rect">
            <a:avLst/>
          </a:prstGeom>
          <a:noFill/>
          <a:ln>
            <a:solidFill>
              <a:schemeClr val="tx1"/>
            </a:solidFill>
          </a:ln>
        </p:spPr>
        <p:txBody>
          <a:bodyPr wrap="square" rtlCol="0">
            <a:spAutoFit/>
          </a:bodyPr>
          <a:lstStyle/>
          <a:p>
            <a:pPr algn="ctr"/>
            <a:r>
              <a:rPr lang="en-US" sz="1350" dirty="0"/>
              <a:t>Proxy can own retry/circuit breaker/rate limiting</a:t>
            </a:r>
          </a:p>
        </p:txBody>
      </p:sp>
      <p:sp>
        <p:nvSpPr>
          <p:cNvPr id="37" name="TextBox 36">
            <a:extLst>
              <a:ext uri="{FF2B5EF4-FFF2-40B4-BE49-F238E27FC236}">
                <a16:creationId xmlns:a16="http://schemas.microsoft.com/office/drawing/2014/main" id="{FF9191B6-576B-9342-B85B-38820F8D9164}"/>
              </a:ext>
            </a:extLst>
          </p:cNvPr>
          <p:cNvSpPr txBox="1"/>
          <p:nvPr/>
        </p:nvSpPr>
        <p:spPr>
          <a:xfrm>
            <a:off x="1083035" y="3512589"/>
            <a:ext cx="1888177" cy="715581"/>
          </a:xfrm>
          <a:prstGeom prst="rect">
            <a:avLst/>
          </a:prstGeom>
          <a:noFill/>
          <a:ln>
            <a:solidFill>
              <a:schemeClr val="tx1"/>
            </a:solidFill>
          </a:ln>
        </p:spPr>
        <p:txBody>
          <a:bodyPr wrap="square" rtlCol="0">
            <a:spAutoFit/>
          </a:bodyPr>
          <a:lstStyle/>
          <a:p>
            <a:pPr algn="ctr"/>
            <a:r>
              <a:rPr lang="en-US" sz="1350" dirty="0"/>
              <a:t>May load balance over a group of instances for availability</a:t>
            </a:r>
          </a:p>
        </p:txBody>
      </p:sp>
      <p:sp>
        <p:nvSpPr>
          <p:cNvPr id="38" name="TextBox 37">
            <a:extLst>
              <a:ext uri="{FF2B5EF4-FFF2-40B4-BE49-F238E27FC236}">
                <a16:creationId xmlns:a16="http://schemas.microsoft.com/office/drawing/2014/main" id="{6FF1D811-B7B5-B041-B9F2-65862CCBFB9D}"/>
              </a:ext>
            </a:extLst>
          </p:cNvPr>
          <p:cNvSpPr txBox="1"/>
          <p:nvPr/>
        </p:nvSpPr>
        <p:spPr>
          <a:xfrm>
            <a:off x="6299250" y="2762565"/>
            <a:ext cx="1888177" cy="1338828"/>
          </a:xfrm>
          <a:prstGeom prst="rect">
            <a:avLst/>
          </a:prstGeom>
          <a:noFill/>
          <a:ln>
            <a:solidFill>
              <a:schemeClr val="tx1"/>
            </a:solidFill>
          </a:ln>
        </p:spPr>
        <p:txBody>
          <a:bodyPr wrap="square" rtlCol="0">
            <a:spAutoFit/>
          </a:bodyPr>
          <a:lstStyle/>
          <a:p>
            <a:pPr algn="ctr"/>
            <a:r>
              <a:rPr lang="en-US" sz="1350" dirty="0"/>
              <a:t>On the server, it may provide cross-cutting concerns:</a:t>
            </a:r>
          </a:p>
          <a:p>
            <a:pPr algn="ctr"/>
            <a:r>
              <a:rPr lang="en-US" sz="1350" dirty="0"/>
              <a:t>TLS termination</a:t>
            </a:r>
          </a:p>
          <a:p>
            <a:pPr algn="ctr"/>
            <a:r>
              <a:rPr lang="en-US" sz="1350" dirty="0"/>
              <a:t>Authentication</a:t>
            </a:r>
          </a:p>
          <a:p>
            <a:pPr algn="ctr"/>
            <a:r>
              <a:rPr lang="en-US" sz="1350" dirty="0"/>
              <a:t>…</a:t>
            </a:r>
          </a:p>
        </p:txBody>
      </p:sp>
    </p:spTree>
    <p:extLst>
      <p:ext uri="{BB962C8B-B14F-4D97-AF65-F5344CB8AC3E}">
        <p14:creationId xmlns:p14="http://schemas.microsoft.com/office/powerpoint/2010/main" val="25765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 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128</a:t>
            </a:fld>
            <a:endParaRPr lang="en-US"/>
          </a:p>
        </p:txBody>
      </p:sp>
    </p:spTree>
    <p:extLst>
      <p:ext uri="{BB962C8B-B14F-4D97-AF65-F5344CB8AC3E}">
        <p14:creationId xmlns:p14="http://schemas.microsoft.com/office/powerpoint/2010/main" val="11998426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129</a:t>
            </a:fld>
            <a:endParaRPr lang="en-US"/>
          </a:p>
        </p:txBody>
      </p:sp>
    </p:spTree>
    <p:extLst>
      <p:ext uri="{BB962C8B-B14F-4D97-AF65-F5344CB8AC3E}">
        <p14:creationId xmlns:p14="http://schemas.microsoft.com/office/powerpoint/2010/main" val="7588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4467365" y="3876942"/>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3936424" y="2020306"/>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4045866" y="21400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4113897" y="3380457"/>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364403" y="5079724"/>
            <a:ext cx="649152" cy="300082"/>
          </a:xfrm>
          <a:prstGeom prst="rect">
            <a:avLst/>
          </a:prstGeom>
          <a:noFill/>
        </p:spPr>
        <p:txBody>
          <a:bodyPr wrap="none" rtlCol="0">
            <a:spAutoFit/>
          </a:bodyPr>
          <a:lstStyle/>
          <a:p>
            <a:r>
              <a:rPr lang="en-US" sz="1350" dirty="0"/>
              <a:t>Broker</a:t>
            </a:r>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6209" y="4509006"/>
            <a:ext cx="601550" cy="601550"/>
          </a:xfrm>
          <a:prstGeom prst="rect">
            <a:avLst/>
          </a:prstGeom>
        </p:spPr>
      </p:pic>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13</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4364403" y="39814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3735389" y="1955593"/>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3559483" y="1609655"/>
            <a:ext cx="1618290" cy="507831"/>
          </a:xfrm>
          <a:prstGeom prst="rect">
            <a:avLst/>
          </a:prstGeom>
          <a:noFill/>
        </p:spPr>
        <p:txBody>
          <a:bodyPr wrap="square" rtlCol="0">
            <a:spAutoFit/>
          </a:bodyPr>
          <a:lstStyle/>
          <a:p>
            <a:r>
              <a:rPr lang="en-US" sz="1350" dirty="0"/>
              <a:t>{POST: New Booking}</a:t>
            </a:r>
          </a:p>
        </p:txBody>
      </p:sp>
      <p:sp>
        <p:nvSpPr>
          <p:cNvPr id="38" name="TextBox 37">
            <a:extLst>
              <a:ext uri="{FF2B5EF4-FFF2-40B4-BE49-F238E27FC236}">
                <a16:creationId xmlns:a16="http://schemas.microsoft.com/office/drawing/2014/main" id="{7BC40EF8-4FD6-5D48-BAE7-9A1795F0653E}"/>
              </a:ext>
            </a:extLst>
          </p:cNvPr>
          <p:cNvSpPr txBox="1"/>
          <p:nvPr/>
        </p:nvSpPr>
        <p:spPr>
          <a:xfrm>
            <a:off x="4969410" y="1494149"/>
            <a:ext cx="808398" cy="369332"/>
          </a:xfrm>
          <a:prstGeom prst="rect">
            <a:avLst/>
          </a:prstGeom>
          <a:noFill/>
          <a:ln w="22225">
            <a:solidFill>
              <a:schemeClr val="accent1"/>
            </a:solidFill>
          </a:ln>
        </p:spPr>
        <p:txBody>
          <a:bodyPr wrap="square" rtlCol="0">
            <a:spAutoFit/>
          </a:bodyPr>
          <a:lstStyle/>
          <a:p>
            <a:r>
              <a:rPr lang="en-US" dirty="0"/>
              <a:t>Inbox</a:t>
            </a:r>
          </a:p>
        </p:txBody>
      </p:sp>
      <p:sp>
        <p:nvSpPr>
          <p:cNvPr id="39" name="TextBox 38">
            <a:extLst>
              <a:ext uri="{FF2B5EF4-FFF2-40B4-BE49-F238E27FC236}">
                <a16:creationId xmlns:a16="http://schemas.microsoft.com/office/drawing/2014/main" id="{6EA8D488-6481-3B47-A38E-8E8E648A8C66}"/>
              </a:ext>
            </a:extLst>
          </p:cNvPr>
          <p:cNvSpPr txBox="1"/>
          <p:nvPr/>
        </p:nvSpPr>
        <p:spPr>
          <a:xfrm>
            <a:off x="5322200" y="4355470"/>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40" name="TextBox 39">
            <a:extLst>
              <a:ext uri="{FF2B5EF4-FFF2-40B4-BE49-F238E27FC236}">
                <a16:creationId xmlns:a16="http://schemas.microsoft.com/office/drawing/2014/main" id="{33B7F015-0D18-DE45-98B2-BA52EC7AA4C3}"/>
              </a:ext>
            </a:extLst>
          </p:cNvPr>
          <p:cNvSpPr txBox="1"/>
          <p:nvPr/>
        </p:nvSpPr>
        <p:spPr>
          <a:xfrm>
            <a:off x="5322200" y="2746526"/>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41" name="TextBox 40">
            <a:extLst>
              <a:ext uri="{FF2B5EF4-FFF2-40B4-BE49-F238E27FC236}">
                <a16:creationId xmlns:a16="http://schemas.microsoft.com/office/drawing/2014/main" id="{C44BF0D9-13C8-3E42-9FC7-89C396FD716B}"/>
              </a:ext>
            </a:extLst>
          </p:cNvPr>
          <p:cNvSpPr txBox="1"/>
          <p:nvPr/>
        </p:nvSpPr>
        <p:spPr>
          <a:xfrm>
            <a:off x="6120935" y="1364993"/>
            <a:ext cx="2133600" cy="646331"/>
          </a:xfrm>
          <a:prstGeom prst="rect">
            <a:avLst/>
          </a:prstGeom>
          <a:noFill/>
          <a:ln w="22225">
            <a:solidFill>
              <a:srgbClr val="FF0000"/>
            </a:solidFill>
          </a:ln>
        </p:spPr>
        <p:txBody>
          <a:bodyPr wrap="square" rtlCol="0">
            <a:spAutoFit/>
          </a:bodyPr>
          <a:lstStyle/>
          <a:p>
            <a:r>
              <a:rPr lang="en-US" dirty="0"/>
              <a:t>Uses an async HTTP API – 202 Accepted</a:t>
            </a:r>
          </a:p>
        </p:txBody>
      </p:sp>
      <p:sp>
        <p:nvSpPr>
          <p:cNvPr id="43" name="TextBox 42">
            <a:extLst>
              <a:ext uri="{FF2B5EF4-FFF2-40B4-BE49-F238E27FC236}">
                <a16:creationId xmlns:a16="http://schemas.microsoft.com/office/drawing/2014/main" id="{48EA9E96-7E2F-3A4A-AB7B-CBA80455FFAA}"/>
              </a:ext>
            </a:extLst>
          </p:cNvPr>
          <p:cNvSpPr txBox="1"/>
          <p:nvPr/>
        </p:nvSpPr>
        <p:spPr>
          <a:xfrm>
            <a:off x="6400483" y="4324340"/>
            <a:ext cx="2133600" cy="369332"/>
          </a:xfrm>
          <a:prstGeom prst="rect">
            <a:avLst/>
          </a:prstGeom>
          <a:noFill/>
          <a:ln w="22225">
            <a:solidFill>
              <a:srgbClr val="FF0000"/>
            </a:solidFill>
          </a:ln>
        </p:spPr>
        <p:txBody>
          <a:bodyPr wrap="square" rtlCol="0">
            <a:spAutoFit/>
          </a:bodyPr>
          <a:lstStyle/>
          <a:p>
            <a:r>
              <a:rPr lang="en-US" dirty="0"/>
              <a:t>Uses middleware</a:t>
            </a:r>
          </a:p>
        </p:txBody>
      </p:sp>
      <p:sp>
        <p:nvSpPr>
          <p:cNvPr id="44" name="TextBox 43">
            <a:extLst>
              <a:ext uri="{FF2B5EF4-FFF2-40B4-BE49-F238E27FC236}">
                <a16:creationId xmlns:a16="http://schemas.microsoft.com/office/drawing/2014/main" id="{0819888F-9818-CF47-96AF-1BA0CE6228FE}"/>
              </a:ext>
            </a:extLst>
          </p:cNvPr>
          <p:cNvSpPr txBox="1"/>
          <p:nvPr/>
        </p:nvSpPr>
        <p:spPr>
          <a:xfrm>
            <a:off x="6393392" y="2765134"/>
            <a:ext cx="2133600" cy="369332"/>
          </a:xfrm>
          <a:prstGeom prst="rect">
            <a:avLst/>
          </a:prstGeom>
          <a:noFill/>
          <a:ln w="22225">
            <a:solidFill>
              <a:srgbClr val="FF0000"/>
            </a:solidFill>
          </a:ln>
        </p:spPr>
        <p:txBody>
          <a:bodyPr wrap="square" rtlCol="0">
            <a:spAutoFit/>
          </a:bodyPr>
          <a:lstStyle/>
          <a:p>
            <a:r>
              <a:rPr lang="en-US" dirty="0"/>
              <a:t>In-Process</a:t>
            </a:r>
          </a:p>
        </p:txBody>
      </p:sp>
    </p:spTree>
    <p:extLst>
      <p:ext uri="{BB962C8B-B14F-4D97-AF65-F5344CB8AC3E}">
        <p14:creationId xmlns:p14="http://schemas.microsoft.com/office/powerpoint/2010/main" val="321662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animBg="1"/>
      <p:bldP spid="41" grpId="0" animBg="1"/>
      <p:bldP spid="43" grpId="0" animBg="1"/>
      <p:bldP spid="4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130</a:t>
            </a:fld>
            <a:endParaRPr lang="en-US"/>
          </a:p>
        </p:txBody>
      </p:sp>
    </p:spTree>
    <p:extLst>
      <p:ext uri="{BB962C8B-B14F-4D97-AF65-F5344CB8AC3E}">
        <p14:creationId xmlns:p14="http://schemas.microsoft.com/office/powerpoint/2010/main" val="297681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30FB19-840A-9444-8833-7BAB3684D85D}"/>
              </a:ext>
            </a:extLst>
          </p:cNvPr>
          <p:cNvSpPr>
            <a:spLocks noGrp="1"/>
          </p:cNvSpPr>
          <p:nvPr>
            <p:ph type="sldNum" sz="quarter" idx="12"/>
          </p:nvPr>
        </p:nvSpPr>
        <p:spPr/>
        <p:txBody>
          <a:bodyPr/>
          <a:lstStyle/>
          <a:p>
            <a:fld id="{867D4A06-35AE-BD4A-84A9-613A26F3D41D}" type="slidenum">
              <a:rPr lang="en-US" smtClean="0"/>
              <a:pPr/>
              <a:t>14</a:t>
            </a:fld>
            <a:endParaRPr lang="en-US"/>
          </a:p>
        </p:txBody>
      </p:sp>
      <p:pic>
        <p:nvPicPr>
          <p:cNvPr id="3" name="Picture 2">
            <a:extLst>
              <a:ext uri="{FF2B5EF4-FFF2-40B4-BE49-F238E27FC236}">
                <a16:creationId xmlns:a16="http://schemas.microsoft.com/office/drawing/2014/main" id="{46109C0C-2454-A748-B853-901E6BA9DDED}"/>
              </a:ext>
            </a:extLst>
          </p:cNvPr>
          <p:cNvPicPr>
            <a:picLocks noChangeAspect="1"/>
          </p:cNvPicPr>
          <p:nvPr/>
        </p:nvPicPr>
        <p:blipFill>
          <a:blip r:embed="rId2"/>
          <a:stretch>
            <a:fillRect/>
          </a:stretch>
        </p:blipFill>
        <p:spPr>
          <a:xfrm>
            <a:off x="1074965" y="3429000"/>
            <a:ext cx="354055" cy="354055"/>
          </a:xfrm>
          <a:prstGeom prst="rect">
            <a:avLst/>
          </a:prstGeom>
        </p:spPr>
      </p:pic>
      <p:pic>
        <p:nvPicPr>
          <p:cNvPr id="6" name="Picture 5">
            <a:extLst>
              <a:ext uri="{FF2B5EF4-FFF2-40B4-BE49-F238E27FC236}">
                <a16:creationId xmlns:a16="http://schemas.microsoft.com/office/drawing/2014/main" id="{4EC2B410-54C9-7747-9AEF-EAB80E4CA833}"/>
              </a:ext>
            </a:extLst>
          </p:cNvPr>
          <p:cNvPicPr>
            <a:picLocks noChangeAspect="1"/>
          </p:cNvPicPr>
          <p:nvPr/>
        </p:nvPicPr>
        <p:blipFill>
          <a:blip r:embed="rId3"/>
          <a:stretch>
            <a:fillRect/>
          </a:stretch>
        </p:blipFill>
        <p:spPr>
          <a:xfrm>
            <a:off x="2207263" y="3406604"/>
            <a:ext cx="398845" cy="398845"/>
          </a:xfrm>
          <a:prstGeom prst="rect">
            <a:avLst/>
          </a:prstGeom>
        </p:spPr>
      </p:pic>
      <p:cxnSp>
        <p:nvCxnSpPr>
          <p:cNvPr id="10" name="Straight Connector 9">
            <a:extLst>
              <a:ext uri="{FF2B5EF4-FFF2-40B4-BE49-F238E27FC236}">
                <a16:creationId xmlns:a16="http://schemas.microsoft.com/office/drawing/2014/main" id="{3204216F-0B6C-4E49-8ADC-1B41E5918A48}"/>
              </a:ext>
            </a:extLst>
          </p:cNvPr>
          <p:cNvCxnSpPr>
            <a:cxnSpLocks/>
          </p:cNvCxnSpPr>
          <p:nvPr/>
        </p:nvCxnSpPr>
        <p:spPr>
          <a:xfrm flipH="1" flipV="1">
            <a:off x="1478766" y="2785028"/>
            <a:ext cx="407030" cy="745664"/>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8C4127F6-5523-EF44-A61D-3EEAFF80B5E8}"/>
              </a:ext>
            </a:extLst>
          </p:cNvPr>
          <p:cNvPicPr>
            <a:picLocks noChangeAspect="1"/>
          </p:cNvPicPr>
          <p:nvPr/>
        </p:nvPicPr>
        <p:blipFill>
          <a:blip r:embed="rId4"/>
          <a:stretch>
            <a:fillRect/>
          </a:stretch>
        </p:blipFill>
        <p:spPr>
          <a:xfrm>
            <a:off x="1935542" y="2777812"/>
            <a:ext cx="354055" cy="354055"/>
          </a:xfrm>
          <a:prstGeom prst="rect">
            <a:avLst/>
          </a:prstGeom>
        </p:spPr>
      </p:pic>
      <p:pic>
        <p:nvPicPr>
          <p:cNvPr id="16" name="Picture 15">
            <a:extLst>
              <a:ext uri="{FF2B5EF4-FFF2-40B4-BE49-F238E27FC236}">
                <a16:creationId xmlns:a16="http://schemas.microsoft.com/office/drawing/2014/main" id="{BD493F1E-303E-114F-8023-8282E93785F6}"/>
              </a:ext>
            </a:extLst>
          </p:cNvPr>
          <p:cNvPicPr>
            <a:picLocks noChangeAspect="1"/>
          </p:cNvPicPr>
          <p:nvPr/>
        </p:nvPicPr>
        <p:blipFill>
          <a:blip r:embed="rId5"/>
          <a:stretch>
            <a:fillRect/>
          </a:stretch>
        </p:blipFill>
        <p:spPr>
          <a:xfrm>
            <a:off x="2618950" y="2741406"/>
            <a:ext cx="376275" cy="376275"/>
          </a:xfrm>
          <a:prstGeom prst="rect">
            <a:avLst/>
          </a:prstGeom>
        </p:spPr>
      </p:pic>
      <p:pic>
        <p:nvPicPr>
          <p:cNvPr id="17" name="Picture 16">
            <a:extLst>
              <a:ext uri="{FF2B5EF4-FFF2-40B4-BE49-F238E27FC236}">
                <a16:creationId xmlns:a16="http://schemas.microsoft.com/office/drawing/2014/main" id="{255E3F99-01FA-E149-896C-6D618D37AB41}"/>
              </a:ext>
            </a:extLst>
          </p:cNvPr>
          <p:cNvPicPr>
            <a:picLocks noChangeAspect="1"/>
          </p:cNvPicPr>
          <p:nvPr/>
        </p:nvPicPr>
        <p:blipFill>
          <a:blip r:embed="rId2"/>
          <a:stretch>
            <a:fillRect/>
          </a:stretch>
        </p:blipFill>
        <p:spPr>
          <a:xfrm>
            <a:off x="3287744" y="3429000"/>
            <a:ext cx="354055" cy="354055"/>
          </a:xfrm>
          <a:prstGeom prst="rect">
            <a:avLst/>
          </a:prstGeom>
        </p:spPr>
      </p:pic>
      <p:cxnSp>
        <p:nvCxnSpPr>
          <p:cNvPr id="18" name="Straight Connector 17">
            <a:extLst>
              <a:ext uri="{FF2B5EF4-FFF2-40B4-BE49-F238E27FC236}">
                <a16:creationId xmlns:a16="http://schemas.microsoft.com/office/drawing/2014/main" id="{2135078A-A243-2749-90E9-677020C11D68}"/>
              </a:ext>
            </a:extLst>
          </p:cNvPr>
          <p:cNvCxnSpPr>
            <a:cxnSpLocks/>
          </p:cNvCxnSpPr>
          <p:nvPr/>
        </p:nvCxnSpPr>
        <p:spPr>
          <a:xfrm flipV="1">
            <a:off x="2971233" y="2854208"/>
            <a:ext cx="456776" cy="676484"/>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26A76E16-4E83-2840-B94A-4A1C15214ED6}"/>
              </a:ext>
            </a:extLst>
          </p:cNvPr>
          <p:cNvPicPr>
            <a:picLocks noChangeAspect="1"/>
          </p:cNvPicPr>
          <p:nvPr/>
        </p:nvPicPr>
        <p:blipFill>
          <a:blip r:embed="rId2"/>
          <a:stretch>
            <a:fillRect/>
          </a:stretch>
        </p:blipFill>
        <p:spPr>
          <a:xfrm>
            <a:off x="5218934" y="3414814"/>
            <a:ext cx="354055" cy="354055"/>
          </a:xfrm>
          <a:prstGeom prst="rect">
            <a:avLst/>
          </a:prstGeom>
        </p:spPr>
      </p:pic>
      <p:pic>
        <p:nvPicPr>
          <p:cNvPr id="23" name="Picture 22">
            <a:extLst>
              <a:ext uri="{FF2B5EF4-FFF2-40B4-BE49-F238E27FC236}">
                <a16:creationId xmlns:a16="http://schemas.microsoft.com/office/drawing/2014/main" id="{CCDFED76-8485-A642-B547-2B7D3AED9307}"/>
              </a:ext>
            </a:extLst>
          </p:cNvPr>
          <p:cNvPicPr>
            <a:picLocks noChangeAspect="1"/>
          </p:cNvPicPr>
          <p:nvPr/>
        </p:nvPicPr>
        <p:blipFill>
          <a:blip r:embed="rId3"/>
          <a:stretch>
            <a:fillRect/>
          </a:stretch>
        </p:blipFill>
        <p:spPr>
          <a:xfrm>
            <a:off x="6351232" y="3392418"/>
            <a:ext cx="398845" cy="398845"/>
          </a:xfrm>
          <a:prstGeom prst="rect">
            <a:avLst/>
          </a:prstGeom>
        </p:spPr>
      </p:pic>
      <p:cxnSp>
        <p:nvCxnSpPr>
          <p:cNvPr id="24" name="Straight Connector 23">
            <a:extLst>
              <a:ext uri="{FF2B5EF4-FFF2-40B4-BE49-F238E27FC236}">
                <a16:creationId xmlns:a16="http://schemas.microsoft.com/office/drawing/2014/main" id="{207840A1-B6BB-E94D-8BCD-50A677AFC3EC}"/>
              </a:ext>
            </a:extLst>
          </p:cNvPr>
          <p:cNvCxnSpPr>
            <a:cxnSpLocks/>
          </p:cNvCxnSpPr>
          <p:nvPr/>
        </p:nvCxnSpPr>
        <p:spPr>
          <a:xfrm flipH="1" flipV="1">
            <a:off x="5622735" y="2770842"/>
            <a:ext cx="407030" cy="745664"/>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25" name="Picture 24">
            <a:extLst>
              <a:ext uri="{FF2B5EF4-FFF2-40B4-BE49-F238E27FC236}">
                <a16:creationId xmlns:a16="http://schemas.microsoft.com/office/drawing/2014/main" id="{41885B61-C0FA-8040-823D-8D0A2ED6CE85}"/>
              </a:ext>
            </a:extLst>
          </p:cNvPr>
          <p:cNvPicPr>
            <a:picLocks noChangeAspect="1"/>
          </p:cNvPicPr>
          <p:nvPr/>
        </p:nvPicPr>
        <p:blipFill>
          <a:blip r:embed="rId4"/>
          <a:stretch>
            <a:fillRect/>
          </a:stretch>
        </p:blipFill>
        <p:spPr>
          <a:xfrm>
            <a:off x="6079511" y="2763626"/>
            <a:ext cx="354055" cy="354055"/>
          </a:xfrm>
          <a:prstGeom prst="rect">
            <a:avLst/>
          </a:prstGeom>
        </p:spPr>
      </p:pic>
      <p:pic>
        <p:nvPicPr>
          <p:cNvPr id="26" name="Picture 25">
            <a:extLst>
              <a:ext uri="{FF2B5EF4-FFF2-40B4-BE49-F238E27FC236}">
                <a16:creationId xmlns:a16="http://schemas.microsoft.com/office/drawing/2014/main" id="{C17D5168-B10F-CD4D-A199-C88B00DBF254}"/>
              </a:ext>
            </a:extLst>
          </p:cNvPr>
          <p:cNvPicPr>
            <a:picLocks noChangeAspect="1"/>
          </p:cNvPicPr>
          <p:nvPr/>
        </p:nvPicPr>
        <p:blipFill>
          <a:blip r:embed="rId5"/>
          <a:stretch>
            <a:fillRect/>
          </a:stretch>
        </p:blipFill>
        <p:spPr>
          <a:xfrm>
            <a:off x="6762919" y="2727220"/>
            <a:ext cx="376275" cy="376275"/>
          </a:xfrm>
          <a:prstGeom prst="rect">
            <a:avLst/>
          </a:prstGeom>
        </p:spPr>
      </p:pic>
      <p:pic>
        <p:nvPicPr>
          <p:cNvPr id="27" name="Picture 26">
            <a:extLst>
              <a:ext uri="{FF2B5EF4-FFF2-40B4-BE49-F238E27FC236}">
                <a16:creationId xmlns:a16="http://schemas.microsoft.com/office/drawing/2014/main" id="{E5EDED3C-89F6-7C41-9B36-27E4DEB2D235}"/>
              </a:ext>
            </a:extLst>
          </p:cNvPr>
          <p:cNvPicPr>
            <a:picLocks noChangeAspect="1"/>
          </p:cNvPicPr>
          <p:nvPr/>
        </p:nvPicPr>
        <p:blipFill>
          <a:blip r:embed="rId2"/>
          <a:stretch>
            <a:fillRect/>
          </a:stretch>
        </p:blipFill>
        <p:spPr>
          <a:xfrm>
            <a:off x="7431713" y="3414814"/>
            <a:ext cx="354055" cy="354055"/>
          </a:xfrm>
          <a:prstGeom prst="rect">
            <a:avLst/>
          </a:prstGeom>
        </p:spPr>
      </p:pic>
      <p:cxnSp>
        <p:nvCxnSpPr>
          <p:cNvPr id="28" name="Straight Connector 27">
            <a:extLst>
              <a:ext uri="{FF2B5EF4-FFF2-40B4-BE49-F238E27FC236}">
                <a16:creationId xmlns:a16="http://schemas.microsoft.com/office/drawing/2014/main" id="{304EFAE5-C208-2544-B2D0-809B7C6DBF90}"/>
              </a:ext>
            </a:extLst>
          </p:cNvPr>
          <p:cNvCxnSpPr>
            <a:cxnSpLocks/>
          </p:cNvCxnSpPr>
          <p:nvPr/>
        </p:nvCxnSpPr>
        <p:spPr>
          <a:xfrm flipV="1">
            <a:off x="7115202" y="2840022"/>
            <a:ext cx="456776" cy="67648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6E9DB0E-4F71-C04F-9C71-228ADC552C17}"/>
              </a:ext>
            </a:extLst>
          </p:cNvPr>
          <p:cNvCxnSpPr>
            <a:cxnSpLocks/>
          </p:cNvCxnSpPr>
          <p:nvPr/>
        </p:nvCxnSpPr>
        <p:spPr>
          <a:xfrm flipV="1">
            <a:off x="4431323" y="1624416"/>
            <a:ext cx="0" cy="3342379"/>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CAD5DF25-14C6-E845-A1D1-E65991CD5F50}"/>
              </a:ext>
            </a:extLst>
          </p:cNvPr>
          <p:cNvSpPr txBox="1"/>
          <p:nvPr/>
        </p:nvSpPr>
        <p:spPr>
          <a:xfrm>
            <a:off x="3789739" y="448578"/>
            <a:ext cx="1564521" cy="523220"/>
          </a:xfrm>
          <a:prstGeom prst="rect">
            <a:avLst/>
          </a:prstGeom>
          <a:noFill/>
        </p:spPr>
        <p:txBody>
          <a:bodyPr wrap="square" rtlCol="0">
            <a:spAutoFit/>
          </a:bodyPr>
          <a:lstStyle/>
          <a:p>
            <a:r>
              <a:rPr lang="en-US" sz="2800" dirty="0"/>
              <a:t>Pipeline</a:t>
            </a:r>
          </a:p>
        </p:txBody>
      </p:sp>
      <p:cxnSp>
        <p:nvCxnSpPr>
          <p:cNvPr id="5" name="Straight Arrow Connector 4">
            <a:extLst>
              <a:ext uri="{FF2B5EF4-FFF2-40B4-BE49-F238E27FC236}">
                <a16:creationId xmlns:a16="http://schemas.microsoft.com/office/drawing/2014/main" id="{670E67E0-9E8D-AD44-843C-04C539B0FA86}"/>
              </a:ext>
            </a:extLst>
          </p:cNvPr>
          <p:cNvCxnSpPr/>
          <p:nvPr/>
        </p:nvCxnSpPr>
        <p:spPr>
          <a:xfrm>
            <a:off x="3975652" y="3606026"/>
            <a:ext cx="1025718" cy="0"/>
          </a:xfrm>
          <a:prstGeom prst="straightConnector1">
            <a:avLst/>
          </a:prstGeom>
          <a:ln w="69850">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D4DC6C1-B462-E64F-A2CB-A4864D4AEDEE}"/>
              </a:ext>
            </a:extLst>
          </p:cNvPr>
          <p:cNvSpPr txBox="1"/>
          <p:nvPr/>
        </p:nvSpPr>
        <p:spPr>
          <a:xfrm>
            <a:off x="908002" y="3863380"/>
            <a:ext cx="763285" cy="307777"/>
          </a:xfrm>
          <a:prstGeom prst="rect">
            <a:avLst/>
          </a:prstGeom>
          <a:noFill/>
          <a:ln>
            <a:solidFill>
              <a:schemeClr val="accent1"/>
            </a:solidFill>
          </a:ln>
        </p:spPr>
        <p:txBody>
          <a:bodyPr wrap="square" rtlCol="0">
            <a:spAutoFit/>
          </a:bodyPr>
          <a:lstStyle/>
          <a:p>
            <a:r>
              <a:rPr lang="en-US" sz="1400" dirty="0"/>
              <a:t>Inbox</a:t>
            </a:r>
          </a:p>
        </p:txBody>
      </p:sp>
      <p:sp>
        <p:nvSpPr>
          <p:cNvPr id="30" name="TextBox 29">
            <a:extLst>
              <a:ext uri="{FF2B5EF4-FFF2-40B4-BE49-F238E27FC236}">
                <a16:creationId xmlns:a16="http://schemas.microsoft.com/office/drawing/2014/main" id="{5B60D666-E885-D041-A42B-1C62EB1FD1F3}"/>
              </a:ext>
            </a:extLst>
          </p:cNvPr>
          <p:cNvSpPr txBox="1"/>
          <p:nvPr/>
        </p:nvSpPr>
        <p:spPr>
          <a:xfrm>
            <a:off x="5010834" y="3863379"/>
            <a:ext cx="763285" cy="307777"/>
          </a:xfrm>
          <a:prstGeom prst="rect">
            <a:avLst/>
          </a:prstGeom>
          <a:noFill/>
          <a:ln>
            <a:solidFill>
              <a:schemeClr val="accent1"/>
            </a:solidFill>
          </a:ln>
        </p:spPr>
        <p:txBody>
          <a:bodyPr wrap="square" rtlCol="0">
            <a:spAutoFit/>
          </a:bodyPr>
          <a:lstStyle/>
          <a:p>
            <a:r>
              <a:rPr lang="en-US" sz="1400" dirty="0"/>
              <a:t>Inbox</a:t>
            </a:r>
          </a:p>
        </p:txBody>
      </p:sp>
      <p:sp>
        <p:nvSpPr>
          <p:cNvPr id="32" name="TextBox 31">
            <a:extLst>
              <a:ext uri="{FF2B5EF4-FFF2-40B4-BE49-F238E27FC236}">
                <a16:creationId xmlns:a16="http://schemas.microsoft.com/office/drawing/2014/main" id="{2FEDBFBA-737D-CE4C-BA93-F9050C75C307}"/>
              </a:ext>
            </a:extLst>
          </p:cNvPr>
          <p:cNvSpPr txBox="1"/>
          <p:nvPr/>
        </p:nvSpPr>
        <p:spPr>
          <a:xfrm>
            <a:off x="3137073" y="3863379"/>
            <a:ext cx="763285" cy="307777"/>
          </a:xfrm>
          <a:prstGeom prst="rect">
            <a:avLst/>
          </a:prstGeom>
          <a:noFill/>
          <a:ln>
            <a:solidFill>
              <a:schemeClr val="accent1"/>
            </a:solidFill>
          </a:ln>
        </p:spPr>
        <p:txBody>
          <a:bodyPr wrap="square" rtlCol="0">
            <a:spAutoFit/>
          </a:bodyPr>
          <a:lstStyle/>
          <a:p>
            <a:r>
              <a:rPr lang="en-US" sz="1400" dirty="0"/>
              <a:t>Outbox</a:t>
            </a:r>
          </a:p>
        </p:txBody>
      </p:sp>
      <p:sp>
        <p:nvSpPr>
          <p:cNvPr id="33" name="TextBox 32">
            <a:extLst>
              <a:ext uri="{FF2B5EF4-FFF2-40B4-BE49-F238E27FC236}">
                <a16:creationId xmlns:a16="http://schemas.microsoft.com/office/drawing/2014/main" id="{FB53E9C8-58EA-6047-9B37-2788E06ACA4D}"/>
              </a:ext>
            </a:extLst>
          </p:cNvPr>
          <p:cNvSpPr txBox="1"/>
          <p:nvPr/>
        </p:nvSpPr>
        <p:spPr>
          <a:xfrm>
            <a:off x="7227097" y="3863379"/>
            <a:ext cx="763285" cy="307777"/>
          </a:xfrm>
          <a:prstGeom prst="rect">
            <a:avLst/>
          </a:prstGeom>
          <a:noFill/>
          <a:ln>
            <a:solidFill>
              <a:schemeClr val="accent1"/>
            </a:solidFill>
          </a:ln>
        </p:spPr>
        <p:txBody>
          <a:bodyPr wrap="square" rtlCol="0">
            <a:spAutoFit/>
          </a:bodyPr>
          <a:lstStyle/>
          <a:p>
            <a:r>
              <a:rPr lang="en-US" sz="1400" dirty="0"/>
              <a:t>Outbox</a:t>
            </a:r>
          </a:p>
        </p:txBody>
      </p:sp>
      <p:sp>
        <p:nvSpPr>
          <p:cNvPr id="35" name="TextBox 34">
            <a:extLst>
              <a:ext uri="{FF2B5EF4-FFF2-40B4-BE49-F238E27FC236}">
                <a16:creationId xmlns:a16="http://schemas.microsoft.com/office/drawing/2014/main" id="{2CDCE036-507E-7F4B-899F-787E32E6DD2C}"/>
              </a:ext>
            </a:extLst>
          </p:cNvPr>
          <p:cNvSpPr txBox="1"/>
          <p:nvPr/>
        </p:nvSpPr>
        <p:spPr>
          <a:xfrm>
            <a:off x="2014936" y="3870375"/>
            <a:ext cx="763285" cy="307777"/>
          </a:xfrm>
          <a:prstGeom prst="rect">
            <a:avLst/>
          </a:prstGeom>
          <a:noFill/>
          <a:ln>
            <a:solidFill>
              <a:schemeClr val="accent1"/>
            </a:solidFill>
          </a:ln>
        </p:spPr>
        <p:txBody>
          <a:bodyPr wrap="square" rtlCol="0">
            <a:spAutoFit/>
          </a:bodyPr>
          <a:lstStyle/>
          <a:p>
            <a:r>
              <a:rPr lang="en-US" sz="1400" dirty="0"/>
              <a:t>Process</a:t>
            </a:r>
          </a:p>
        </p:txBody>
      </p:sp>
      <p:sp>
        <p:nvSpPr>
          <p:cNvPr id="36" name="TextBox 35">
            <a:extLst>
              <a:ext uri="{FF2B5EF4-FFF2-40B4-BE49-F238E27FC236}">
                <a16:creationId xmlns:a16="http://schemas.microsoft.com/office/drawing/2014/main" id="{EFB147F5-F8AB-A64F-A1F6-1D5737CDF2B4}"/>
              </a:ext>
            </a:extLst>
          </p:cNvPr>
          <p:cNvSpPr txBox="1"/>
          <p:nvPr/>
        </p:nvSpPr>
        <p:spPr>
          <a:xfrm>
            <a:off x="6150027" y="3863378"/>
            <a:ext cx="763285" cy="307777"/>
          </a:xfrm>
          <a:prstGeom prst="rect">
            <a:avLst/>
          </a:prstGeom>
          <a:noFill/>
          <a:ln>
            <a:solidFill>
              <a:schemeClr val="accent1"/>
            </a:solidFill>
          </a:ln>
        </p:spPr>
        <p:txBody>
          <a:bodyPr wrap="square" rtlCol="0">
            <a:spAutoFit/>
          </a:bodyPr>
          <a:lstStyle/>
          <a:p>
            <a:r>
              <a:rPr lang="en-US" sz="1400" dirty="0"/>
              <a:t>Process</a:t>
            </a:r>
          </a:p>
        </p:txBody>
      </p:sp>
    </p:spTree>
    <p:extLst>
      <p:ext uri="{BB962C8B-B14F-4D97-AF65-F5344CB8AC3E}">
        <p14:creationId xmlns:p14="http://schemas.microsoft.com/office/powerpoint/2010/main" val="162742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2" grpId="0" animBg="1"/>
      <p:bldP spid="33"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419100" y="4792318"/>
            <a:ext cx="2403355" cy="553998"/>
          </a:xfrm>
          <a:prstGeom prst="rect">
            <a:avLst/>
          </a:prstGeom>
          <a:noFill/>
        </p:spPr>
        <p:txBody>
          <a:bodyPr wrap="square" rtlCol="0">
            <a:spAutoFit/>
          </a:bodyPr>
          <a:lstStyle/>
          <a:p>
            <a:r>
              <a:rPr lang="en-US" sz="3000" dirty="0"/>
              <a:t>Choreography</a:t>
            </a:r>
          </a:p>
        </p:txBody>
      </p:sp>
      <p:pic>
        <p:nvPicPr>
          <p:cNvPr id="6146" name="Picture 2" descr="See the source image">
            <a:extLst>
              <a:ext uri="{FF2B5EF4-FFF2-40B4-BE49-F238E27FC236}">
                <a16:creationId xmlns:a16="http://schemas.microsoft.com/office/drawing/2014/main" id="{5CCBD4CC-C938-9B44-917D-1DBF2C42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101" y="2662833"/>
            <a:ext cx="2305799" cy="153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1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16</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27838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924812" y="3876942"/>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35F5992-4597-8A4D-8DF9-25CF58E65BAB}"/>
              </a:ext>
            </a:extLst>
          </p:cNvPr>
          <p:cNvSpPr/>
          <p:nvPr/>
        </p:nvSpPr>
        <p:spPr>
          <a:xfrm>
            <a:off x="5018039" y="2020306"/>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6" name="TextBox 5">
            <a:extLst>
              <a:ext uri="{FF2B5EF4-FFF2-40B4-BE49-F238E27FC236}">
                <a16:creationId xmlns:a16="http://schemas.microsoft.com/office/drawing/2014/main" id="{424E07E1-237D-4347-9542-E6AEA3F0E196}"/>
              </a:ext>
            </a:extLst>
          </p:cNvPr>
          <p:cNvSpPr txBox="1"/>
          <p:nvPr/>
        </p:nvSpPr>
        <p:spPr>
          <a:xfrm>
            <a:off x="5200050" y="214006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5256504" y="333757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21" name="Rectangle 20">
            <a:extLst>
              <a:ext uri="{FF2B5EF4-FFF2-40B4-BE49-F238E27FC236}">
                <a16:creationId xmlns:a16="http://schemas.microsoft.com/office/drawing/2014/main" id="{7E896B23-EB50-0A48-B530-6A7CF06B553A}"/>
              </a:ext>
            </a:extLst>
          </p:cNvPr>
          <p:cNvSpPr/>
          <p:nvPr/>
        </p:nvSpPr>
        <p:spPr>
          <a:xfrm>
            <a:off x="2393871" y="2020306"/>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503313" y="21400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571344" y="3380457"/>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5653655" y="3870259"/>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5571961" y="406214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3656" y="4509006"/>
            <a:ext cx="601550" cy="601550"/>
          </a:xfrm>
          <a:prstGeom prst="rect">
            <a:avLst/>
          </a:prstGeom>
        </p:spPr>
      </p:pic>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17</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2821850" y="39814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2192836" y="1955593"/>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2016930" y="1609655"/>
            <a:ext cx="1618290" cy="507831"/>
          </a:xfrm>
          <a:prstGeom prst="rect">
            <a:avLst/>
          </a:prstGeom>
          <a:noFill/>
        </p:spPr>
        <p:txBody>
          <a:bodyPr wrap="square" rtlCol="0">
            <a:spAutoFit/>
          </a:bodyPr>
          <a:lstStyle/>
          <a:p>
            <a:r>
              <a:rPr lang="en-US" sz="1350" dirty="0"/>
              <a:t>{POST: New Booking}</a:t>
            </a:r>
          </a:p>
        </p:txBody>
      </p:sp>
      <p:sp>
        <p:nvSpPr>
          <p:cNvPr id="18" name="TextBox 17">
            <a:extLst>
              <a:ext uri="{FF2B5EF4-FFF2-40B4-BE49-F238E27FC236}">
                <a16:creationId xmlns:a16="http://schemas.microsoft.com/office/drawing/2014/main" id="{91794401-A966-6A47-97AD-A651CFD8F177}"/>
              </a:ext>
            </a:extLst>
          </p:cNvPr>
          <p:cNvSpPr txBox="1"/>
          <p:nvPr/>
        </p:nvSpPr>
        <p:spPr>
          <a:xfrm>
            <a:off x="709478" y="2052595"/>
            <a:ext cx="808398" cy="369332"/>
          </a:xfrm>
          <a:prstGeom prst="rect">
            <a:avLst/>
          </a:prstGeom>
          <a:noFill/>
          <a:ln w="22225">
            <a:solidFill>
              <a:schemeClr val="accent1"/>
            </a:solidFill>
          </a:ln>
        </p:spPr>
        <p:txBody>
          <a:bodyPr wrap="square" rtlCol="0">
            <a:spAutoFit/>
          </a:bodyPr>
          <a:lstStyle/>
          <a:p>
            <a:r>
              <a:rPr lang="en-US" dirty="0"/>
              <a:t>Inbox</a:t>
            </a:r>
          </a:p>
        </p:txBody>
      </p:sp>
      <p:sp>
        <p:nvSpPr>
          <p:cNvPr id="19" name="TextBox 18">
            <a:extLst>
              <a:ext uri="{FF2B5EF4-FFF2-40B4-BE49-F238E27FC236}">
                <a16:creationId xmlns:a16="http://schemas.microsoft.com/office/drawing/2014/main" id="{0C824269-C493-4046-8BD4-2BFF16E32F38}"/>
              </a:ext>
            </a:extLst>
          </p:cNvPr>
          <p:cNvSpPr txBox="1"/>
          <p:nvPr/>
        </p:nvSpPr>
        <p:spPr>
          <a:xfrm>
            <a:off x="709478" y="4440449"/>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20" name="TextBox 19">
            <a:extLst>
              <a:ext uri="{FF2B5EF4-FFF2-40B4-BE49-F238E27FC236}">
                <a16:creationId xmlns:a16="http://schemas.microsoft.com/office/drawing/2014/main" id="{39AD7656-CD88-3141-8BBE-92C9A5A0753D}"/>
              </a:ext>
            </a:extLst>
          </p:cNvPr>
          <p:cNvSpPr txBox="1"/>
          <p:nvPr/>
        </p:nvSpPr>
        <p:spPr>
          <a:xfrm>
            <a:off x="709478" y="3118491"/>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26" name="TextBox 25">
            <a:extLst>
              <a:ext uri="{FF2B5EF4-FFF2-40B4-BE49-F238E27FC236}">
                <a16:creationId xmlns:a16="http://schemas.microsoft.com/office/drawing/2014/main" id="{0DC2E450-96FA-D042-9CC0-FFC87BE34717}"/>
              </a:ext>
            </a:extLst>
          </p:cNvPr>
          <p:cNvSpPr txBox="1"/>
          <p:nvPr/>
        </p:nvSpPr>
        <p:spPr>
          <a:xfrm>
            <a:off x="6043437" y="4335858"/>
            <a:ext cx="808398" cy="369332"/>
          </a:xfrm>
          <a:prstGeom prst="rect">
            <a:avLst/>
          </a:prstGeom>
          <a:noFill/>
          <a:ln w="22225">
            <a:solidFill>
              <a:schemeClr val="accent1"/>
            </a:solidFill>
          </a:ln>
        </p:spPr>
        <p:txBody>
          <a:bodyPr wrap="square" rtlCol="0">
            <a:spAutoFit/>
          </a:bodyPr>
          <a:lstStyle/>
          <a:p>
            <a:r>
              <a:rPr lang="en-US" dirty="0"/>
              <a:t>Inbox</a:t>
            </a:r>
          </a:p>
        </p:txBody>
      </p:sp>
      <p:sp>
        <p:nvSpPr>
          <p:cNvPr id="28" name="TextBox 27">
            <a:extLst>
              <a:ext uri="{FF2B5EF4-FFF2-40B4-BE49-F238E27FC236}">
                <a16:creationId xmlns:a16="http://schemas.microsoft.com/office/drawing/2014/main" id="{3F3DC02E-B20C-FD49-B899-C231479E74C8}"/>
              </a:ext>
            </a:extLst>
          </p:cNvPr>
          <p:cNvSpPr txBox="1"/>
          <p:nvPr/>
        </p:nvSpPr>
        <p:spPr>
          <a:xfrm>
            <a:off x="7319281" y="4324340"/>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33" name="TextBox 32">
            <a:extLst>
              <a:ext uri="{FF2B5EF4-FFF2-40B4-BE49-F238E27FC236}">
                <a16:creationId xmlns:a16="http://schemas.microsoft.com/office/drawing/2014/main" id="{E3507736-FA1A-BA4A-8E5F-F142166FACD3}"/>
              </a:ext>
            </a:extLst>
          </p:cNvPr>
          <p:cNvSpPr txBox="1"/>
          <p:nvPr/>
        </p:nvSpPr>
        <p:spPr>
          <a:xfrm>
            <a:off x="6553200" y="3051842"/>
            <a:ext cx="905648" cy="369332"/>
          </a:xfrm>
          <a:prstGeom prst="rect">
            <a:avLst/>
          </a:prstGeom>
          <a:noFill/>
          <a:ln w="22225">
            <a:solidFill>
              <a:schemeClr val="accent1"/>
            </a:solidFill>
          </a:ln>
        </p:spPr>
        <p:txBody>
          <a:bodyPr wrap="square" rtlCol="0">
            <a:spAutoFit/>
          </a:bodyPr>
          <a:lstStyle/>
          <a:p>
            <a:r>
              <a:rPr lang="en-US" dirty="0"/>
              <a:t>Process</a:t>
            </a:r>
          </a:p>
        </p:txBody>
      </p:sp>
    </p:spTree>
    <p:extLst>
      <p:ext uri="{BB962C8B-B14F-4D97-AF65-F5344CB8AC3E}">
        <p14:creationId xmlns:p14="http://schemas.microsoft.com/office/powerpoint/2010/main" val="211909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2.59259E-6 L 0.06701 0.04004 C 0.08107 0.04907 0.10208 0.05393 0.12395 0.05393 C 0.14895 0.05393 0.16892 0.04907 0.18298 0.04004 L 0.25 2.59259E-6 " pathEditMode="relative" rAng="0" ptsTypes="AAAAA">
                                      <p:cBhvr>
                                        <p:cTn id="22" dur="2000" fill="hold"/>
                                        <p:tgtEl>
                                          <p:spTgt spid="32"/>
                                        </p:tgtEl>
                                        <p:attrNameLst>
                                          <p:attrName>ppt_x</p:attrName>
                                          <p:attrName>ppt_y</p:attrName>
                                        </p:attrNameLst>
                                      </p:cBhvr>
                                      <p:rCtr x="12500" y="2685"/>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8" grpId="0" animBg="1"/>
      <p:bldP spid="19" grpId="0" animBg="1"/>
      <p:bldP spid="20" grpId="0" animBg="1"/>
      <p:bldP spid="26" grpId="0" animBg="1"/>
      <p:bldP spid="28"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4002012" y="2325335"/>
            <a:ext cx="1257299" cy="18605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566606" y="37069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755022" y="370037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753463" y="370479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94895" y="375061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2469806"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4291486" y="370673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39" name="TextBox 38">
            <a:extLst>
              <a:ext uri="{FF2B5EF4-FFF2-40B4-BE49-F238E27FC236}">
                <a16:creationId xmlns:a16="http://schemas.microsoft.com/office/drawing/2014/main" id="{EF2F6F8C-44C2-814F-9EE5-3DCEA981ED3C}"/>
              </a:ext>
            </a:extLst>
          </p:cNvPr>
          <p:cNvSpPr txBox="1"/>
          <p:nvPr/>
        </p:nvSpPr>
        <p:spPr>
          <a:xfrm>
            <a:off x="121706" y="1855742"/>
            <a:ext cx="808398" cy="369332"/>
          </a:xfrm>
          <a:prstGeom prst="rect">
            <a:avLst/>
          </a:prstGeom>
          <a:noFill/>
          <a:ln w="22225">
            <a:solidFill>
              <a:schemeClr val="accent1"/>
            </a:solidFill>
          </a:ln>
        </p:spPr>
        <p:txBody>
          <a:bodyPr wrap="square" rtlCol="0">
            <a:spAutoFit/>
          </a:bodyPr>
          <a:lstStyle/>
          <a:p>
            <a:r>
              <a:rPr lang="en-US" dirty="0"/>
              <a:t>Inbox</a:t>
            </a:r>
          </a:p>
        </p:txBody>
      </p:sp>
      <p:cxnSp>
        <p:nvCxnSpPr>
          <p:cNvPr id="47" name="Straight Arrow Connector 46">
            <a:extLst>
              <a:ext uri="{FF2B5EF4-FFF2-40B4-BE49-F238E27FC236}">
                <a16:creationId xmlns:a16="http://schemas.microsoft.com/office/drawing/2014/main" id="{B8721E7F-E4EA-B94F-8ECE-27560EF8CABA}"/>
              </a:ext>
            </a:extLst>
          </p:cNvPr>
          <p:cNvCxnSpPr>
            <a:cxnSpLocks/>
          </p:cNvCxnSpPr>
          <p:nvPr/>
        </p:nvCxnSpPr>
        <p:spPr>
          <a:xfrm>
            <a:off x="1106010" y="1733324"/>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937F0DB-308E-8547-BC6A-7C71A63CDE2D}"/>
              </a:ext>
            </a:extLst>
          </p:cNvPr>
          <p:cNvSpPr txBox="1"/>
          <p:nvPr/>
        </p:nvSpPr>
        <p:spPr>
          <a:xfrm>
            <a:off x="930104" y="1387386"/>
            <a:ext cx="1618290" cy="507831"/>
          </a:xfrm>
          <a:prstGeom prst="rect">
            <a:avLst/>
          </a:prstGeom>
          <a:noFill/>
        </p:spPr>
        <p:txBody>
          <a:bodyPr wrap="square" rtlCol="0">
            <a:spAutoFit/>
          </a:bodyPr>
          <a:lstStyle/>
          <a:p>
            <a:r>
              <a:rPr lang="en-US" sz="1350" dirty="0"/>
              <a:t>{POST: New Booking}</a:t>
            </a:r>
          </a:p>
        </p:txBody>
      </p:sp>
      <p:sp>
        <p:nvSpPr>
          <p:cNvPr id="49" name="TextBox 48">
            <a:extLst>
              <a:ext uri="{FF2B5EF4-FFF2-40B4-BE49-F238E27FC236}">
                <a16:creationId xmlns:a16="http://schemas.microsoft.com/office/drawing/2014/main" id="{07532F30-C793-5142-9154-9F17A570829F}"/>
              </a:ext>
            </a:extLst>
          </p:cNvPr>
          <p:cNvSpPr txBox="1"/>
          <p:nvPr/>
        </p:nvSpPr>
        <p:spPr>
          <a:xfrm>
            <a:off x="73081" y="3063943"/>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50" name="Can 49">
            <a:extLst>
              <a:ext uri="{FF2B5EF4-FFF2-40B4-BE49-F238E27FC236}">
                <a16:creationId xmlns:a16="http://schemas.microsoft.com/office/drawing/2014/main" id="{0590B93C-4891-FE40-9233-6D7613A986AD}"/>
              </a:ext>
            </a:extLst>
          </p:cNvPr>
          <p:cNvSpPr/>
          <p:nvPr/>
        </p:nvSpPr>
        <p:spPr>
          <a:xfrm>
            <a:off x="1729389" y="428354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TextBox 50">
            <a:extLst>
              <a:ext uri="{FF2B5EF4-FFF2-40B4-BE49-F238E27FC236}">
                <a16:creationId xmlns:a16="http://schemas.microsoft.com/office/drawing/2014/main" id="{63B7C331-9D3B-F845-AF39-158799ECA1B9}"/>
              </a:ext>
            </a:extLst>
          </p:cNvPr>
          <p:cNvSpPr txBox="1"/>
          <p:nvPr/>
        </p:nvSpPr>
        <p:spPr>
          <a:xfrm>
            <a:off x="74523" y="4351781"/>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52" name="TextBox 51">
            <a:extLst>
              <a:ext uri="{FF2B5EF4-FFF2-40B4-BE49-F238E27FC236}">
                <a16:creationId xmlns:a16="http://schemas.microsoft.com/office/drawing/2014/main" id="{6EECE47A-8247-334F-838B-D645E2348484}"/>
              </a:ext>
            </a:extLst>
          </p:cNvPr>
          <p:cNvSpPr txBox="1"/>
          <p:nvPr/>
        </p:nvSpPr>
        <p:spPr>
          <a:xfrm>
            <a:off x="2229658" y="4250057"/>
            <a:ext cx="808398" cy="369332"/>
          </a:xfrm>
          <a:prstGeom prst="rect">
            <a:avLst/>
          </a:prstGeom>
          <a:noFill/>
          <a:ln w="22225">
            <a:solidFill>
              <a:schemeClr val="accent1"/>
            </a:solidFill>
          </a:ln>
        </p:spPr>
        <p:txBody>
          <a:bodyPr wrap="square" rtlCol="0">
            <a:spAutoFit/>
          </a:bodyPr>
          <a:lstStyle/>
          <a:p>
            <a:r>
              <a:rPr lang="en-US" dirty="0"/>
              <a:t>Inbox</a:t>
            </a:r>
          </a:p>
        </p:txBody>
      </p:sp>
      <p:sp>
        <p:nvSpPr>
          <p:cNvPr id="53" name="TextBox 52">
            <a:extLst>
              <a:ext uri="{FF2B5EF4-FFF2-40B4-BE49-F238E27FC236}">
                <a16:creationId xmlns:a16="http://schemas.microsoft.com/office/drawing/2014/main" id="{F68868B8-899D-B244-B7B5-57007103CEED}"/>
              </a:ext>
            </a:extLst>
          </p:cNvPr>
          <p:cNvSpPr txBox="1"/>
          <p:nvPr/>
        </p:nvSpPr>
        <p:spPr>
          <a:xfrm>
            <a:off x="2704646" y="3355851"/>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54" name="TextBox 53">
            <a:extLst>
              <a:ext uri="{FF2B5EF4-FFF2-40B4-BE49-F238E27FC236}">
                <a16:creationId xmlns:a16="http://schemas.microsoft.com/office/drawing/2014/main" id="{D8376BB7-9639-D243-A76A-01D0BD6E7EF3}"/>
              </a:ext>
            </a:extLst>
          </p:cNvPr>
          <p:cNvSpPr txBox="1"/>
          <p:nvPr/>
        </p:nvSpPr>
        <p:spPr>
          <a:xfrm>
            <a:off x="4238219" y="3364128"/>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55" name="TextBox 54">
            <a:extLst>
              <a:ext uri="{FF2B5EF4-FFF2-40B4-BE49-F238E27FC236}">
                <a16:creationId xmlns:a16="http://schemas.microsoft.com/office/drawing/2014/main" id="{35CA0230-D6EE-C641-A3BF-00DE05FC6B72}"/>
              </a:ext>
            </a:extLst>
          </p:cNvPr>
          <p:cNvSpPr txBox="1"/>
          <p:nvPr/>
        </p:nvSpPr>
        <p:spPr>
          <a:xfrm>
            <a:off x="5727946" y="3351256"/>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56" name="TextBox 55">
            <a:extLst>
              <a:ext uri="{FF2B5EF4-FFF2-40B4-BE49-F238E27FC236}">
                <a16:creationId xmlns:a16="http://schemas.microsoft.com/office/drawing/2014/main" id="{6310726F-2C4F-A446-92C1-B77E8A483F9A}"/>
              </a:ext>
            </a:extLst>
          </p:cNvPr>
          <p:cNvSpPr txBox="1"/>
          <p:nvPr/>
        </p:nvSpPr>
        <p:spPr>
          <a:xfrm>
            <a:off x="7566606" y="3369587"/>
            <a:ext cx="905648" cy="369332"/>
          </a:xfrm>
          <a:prstGeom prst="rect">
            <a:avLst/>
          </a:prstGeom>
          <a:noFill/>
          <a:ln w="22225">
            <a:solidFill>
              <a:schemeClr val="accent1"/>
            </a:solidFill>
          </a:ln>
        </p:spPr>
        <p:txBody>
          <a:bodyPr wrap="square" rtlCol="0">
            <a:spAutoFit/>
          </a:bodyPr>
          <a:lstStyle/>
          <a:p>
            <a:r>
              <a:rPr lang="en-US" dirty="0"/>
              <a:t>Process</a:t>
            </a:r>
          </a:p>
        </p:txBody>
      </p:sp>
      <p:sp>
        <p:nvSpPr>
          <p:cNvPr id="57" name="TextBox 56">
            <a:extLst>
              <a:ext uri="{FF2B5EF4-FFF2-40B4-BE49-F238E27FC236}">
                <a16:creationId xmlns:a16="http://schemas.microsoft.com/office/drawing/2014/main" id="{E5E85D57-04F8-3A45-B35A-AC101EE8AC03}"/>
              </a:ext>
            </a:extLst>
          </p:cNvPr>
          <p:cNvSpPr txBox="1"/>
          <p:nvPr/>
        </p:nvSpPr>
        <p:spPr>
          <a:xfrm>
            <a:off x="3887287" y="4304606"/>
            <a:ext cx="808398" cy="369332"/>
          </a:xfrm>
          <a:prstGeom prst="rect">
            <a:avLst/>
          </a:prstGeom>
          <a:noFill/>
          <a:ln w="22225">
            <a:solidFill>
              <a:schemeClr val="accent1"/>
            </a:solidFill>
          </a:ln>
        </p:spPr>
        <p:txBody>
          <a:bodyPr wrap="square" rtlCol="0">
            <a:spAutoFit/>
          </a:bodyPr>
          <a:lstStyle/>
          <a:p>
            <a:r>
              <a:rPr lang="en-US" dirty="0"/>
              <a:t>Inbox</a:t>
            </a:r>
          </a:p>
        </p:txBody>
      </p:sp>
      <p:sp>
        <p:nvSpPr>
          <p:cNvPr id="58" name="TextBox 57">
            <a:extLst>
              <a:ext uri="{FF2B5EF4-FFF2-40B4-BE49-F238E27FC236}">
                <a16:creationId xmlns:a16="http://schemas.microsoft.com/office/drawing/2014/main" id="{2E0AEB21-E335-464A-B533-DC048CD647BE}"/>
              </a:ext>
            </a:extLst>
          </p:cNvPr>
          <p:cNvSpPr txBox="1"/>
          <p:nvPr/>
        </p:nvSpPr>
        <p:spPr>
          <a:xfrm>
            <a:off x="5333453" y="4312377"/>
            <a:ext cx="808398" cy="369332"/>
          </a:xfrm>
          <a:prstGeom prst="rect">
            <a:avLst/>
          </a:prstGeom>
          <a:noFill/>
          <a:ln w="22225">
            <a:solidFill>
              <a:schemeClr val="accent1"/>
            </a:solidFill>
          </a:ln>
        </p:spPr>
        <p:txBody>
          <a:bodyPr wrap="square" rtlCol="0">
            <a:spAutoFit/>
          </a:bodyPr>
          <a:lstStyle/>
          <a:p>
            <a:r>
              <a:rPr lang="en-US" dirty="0"/>
              <a:t>Inbox</a:t>
            </a:r>
          </a:p>
        </p:txBody>
      </p:sp>
      <p:sp>
        <p:nvSpPr>
          <p:cNvPr id="59" name="TextBox 58">
            <a:extLst>
              <a:ext uri="{FF2B5EF4-FFF2-40B4-BE49-F238E27FC236}">
                <a16:creationId xmlns:a16="http://schemas.microsoft.com/office/drawing/2014/main" id="{08F46A94-7E9D-374B-9D6F-201712F9F744}"/>
              </a:ext>
            </a:extLst>
          </p:cNvPr>
          <p:cNvSpPr txBox="1"/>
          <p:nvPr/>
        </p:nvSpPr>
        <p:spPr>
          <a:xfrm>
            <a:off x="7067055" y="4313776"/>
            <a:ext cx="808398" cy="369332"/>
          </a:xfrm>
          <a:prstGeom prst="rect">
            <a:avLst/>
          </a:prstGeom>
          <a:noFill/>
          <a:ln w="22225">
            <a:solidFill>
              <a:schemeClr val="accent1"/>
            </a:solidFill>
          </a:ln>
        </p:spPr>
        <p:txBody>
          <a:bodyPr wrap="square" rtlCol="0">
            <a:spAutoFit/>
          </a:bodyPr>
          <a:lstStyle/>
          <a:p>
            <a:r>
              <a:rPr lang="en-US" dirty="0"/>
              <a:t>Inbox</a:t>
            </a:r>
          </a:p>
        </p:txBody>
      </p:sp>
      <p:sp>
        <p:nvSpPr>
          <p:cNvPr id="60" name="TextBox 59">
            <a:extLst>
              <a:ext uri="{FF2B5EF4-FFF2-40B4-BE49-F238E27FC236}">
                <a16:creationId xmlns:a16="http://schemas.microsoft.com/office/drawing/2014/main" id="{9CD292EA-11F8-494B-853F-0AEBC718824E}"/>
              </a:ext>
            </a:extLst>
          </p:cNvPr>
          <p:cNvSpPr txBox="1"/>
          <p:nvPr/>
        </p:nvSpPr>
        <p:spPr>
          <a:xfrm>
            <a:off x="2879177" y="4683286"/>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61" name="TextBox 60">
            <a:extLst>
              <a:ext uri="{FF2B5EF4-FFF2-40B4-BE49-F238E27FC236}">
                <a16:creationId xmlns:a16="http://schemas.microsoft.com/office/drawing/2014/main" id="{8BC91A07-1784-1C4B-839D-B334929545E2}"/>
              </a:ext>
            </a:extLst>
          </p:cNvPr>
          <p:cNvSpPr txBox="1"/>
          <p:nvPr/>
        </p:nvSpPr>
        <p:spPr>
          <a:xfrm>
            <a:off x="4475007" y="4713323"/>
            <a:ext cx="905648" cy="369332"/>
          </a:xfrm>
          <a:prstGeom prst="rect">
            <a:avLst/>
          </a:prstGeom>
          <a:noFill/>
          <a:ln w="22225">
            <a:solidFill>
              <a:schemeClr val="accent1"/>
            </a:solidFill>
          </a:ln>
        </p:spPr>
        <p:txBody>
          <a:bodyPr wrap="square" rtlCol="0">
            <a:spAutoFit/>
          </a:bodyPr>
          <a:lstStyle/>
          <a:p>
            <a:r>
              <a:rPr lang="en-US" dirty="0"/>
              <a:t>Outbox</a:t>
            </a:r>
          </a:p>
        </p:txBody>
      </p:sp>
      <p:sp>
        <p:nvSpPr>
          <p:cNvPr id="62" name="TextBox 61">
            <a:extLst>
              <a:ext uri="{FF2B5EF4-FFF2-40B4-BE49-F238E27FC236}">
                <a16:creationId xmlns:a16="http://schemas.microsoft.com/office/drawing/2014/main" id="{5915BA96-FF64-CA47-B106-73008379E7C4}"/>
              </a:ext>
            </a:extLst>
          </p:cNvPr>
          <p:cNvSpPr txBox="1"/>
          <p:nvPr/>
        </p:nvSpPr>
        <p:spPr>
          <a:xfrm>
            <a:off x="5847912" y="4747428"/>
            <a:ext cx="905648" cy="369332"/>
          </a:xfrm>
          <a:prstGeom prst="rect">
            <a:avLst/>
          </a:prstGeom>
          <a:noFill/>
          <a:ln w="22225">
            <a:solidFill>
              <a:schemeClr val="accent1"/>
            </a:solidFill>
          </a:ln>
        </p:spPr>
        <p:txBody>
          <a:bodyPr wrap="square" rtlCol="0">
            <a:spAutoFit/>
          </a:bodyPr>
          <a:lstStyle/>
          <a:p>
            <a:r>
              <a:rPr lang="en-US" dirty="0"/>
              <a:t>Outbox</a:t>
            </a:r>
          </a:p>
        </p:txBody>
      </p:sp>
      <p:pic>
        <p:nvPicPr>
          <p:cNvPr id="67" name="Graphic 66" descr="Envelope">
            <a:extLst>
              <a:ext uri="{FF2B5EF4-FFF2-40B4-BE49-F238E27FC236}">
                <a16:creationId xmlns:a16="http://schemas.microsoft.com/office/drawing/2014/main" id="{B501BB76-4A9C-AA41-8F0C-0C623D524F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1662" y="3732425"/>
            <a:ext cx="400957" cy="400957"/>
          </a:xfrm>
          <a:prstGeom prst="rect">
            <a:avLst/>
          </a:prstGeom>
        </p:spPr>
      </p:pic>
      <p:pic>
        <p:nvPicPr>
          <p:cNvPr id="68" name="Graphic 67" descr="Envelope">
            <a:extLst>
              <a:ext uri="{FF2B5EF4-FFF2-40B4-BE49-F238E27FC236}">
                <a16:creationId xmlns:a16="http://schemas.microsoft.com/office/drawing/2014/main" id="{C5954F0B-B193-A240-A1AC-EBCE09A969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4349" y="3717648"/>
            <a:ext cx="400957" cy="400957"/>
          </a:xfrm>
          <a:prstGeom prst="rect">
            <a:avLst/>
          </a:prstGeom>
        </p:spPr>
      </p:pic>
      <p:pic>
        <p:nvPicPr>
          <p:cNvPr id="69" name="Graphic 68" descr="Envelope">
            <a:extLst>
              <a:ext uri="{FF2B5EF4-FFF2-40B4-BE49-F238E27FC236}">
                <a16:creationId xmlns:a16="http://schemas.microsoft.com/office/drawing/2014/main" id="{A2A04C11-F211-8040-8F1F-D15F7B374B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96742" y="3717648"/>
            <a:ext cx="400957" cy="400957"/>
          </a:xfrm>
          <a:prstGeom prst="rect">
            <a:avLst/>
          </a:prstGeom>
        </p:spPr>
      </p:pic>
    </p:spTree>
    <p:extLst>
      <p:ext uri="{BB962C8B-B14F-4D97-AF65-F5344CB8AC3E}">
        <p14:creationId xmlns:p14="http://schemas.microsoft.com/office/powerpoint/2010/main" val="17769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4.16667E-6 1.11022E-16 L 0.05364 0.04005 C 0.06493 0.04907 0.08177 0.05394 0.0993 0.05394 C 0.11927 0.05394 0.13524 0.04907 0.14652 0.04005 L 0.20034 1.11022E-16 " pathEditMode="relative" rAng="0" ptsTypes="AAAAA">
                                      <p:cBhvr>
                                        <p:cTn id="24" dur="2000" fill="hold"/>
                                        <p:tgtEl>
                                          <p:spTgt spid="32"/>
                                        </p:tgtEl>
                                        <p:attrNameLst>
                                          <p:attrName>ppt_x</p:attrName>
                                          <p:attrName>ppt_y</p:attrName>
                                        </p:attrNameLst>
                                      </p:cBhvr>
                                      <p:rCtr x="10017"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7" presetClass="path" presetSubtype="0" accel="50000" decel="50000" fill="hold" nodeType="clickEffect">
                                  <p:stCondLst>
                                    <p:cond delay="0"/>
                                  </p:stCondLst>
                                  <p:childTnLst>
                                    <p:animMotion origin="layout" path="M -1.38889E-6 3.7037E-7 L 0.04115 0.04005 C 0.04983 0.04907 0.06285 0.05393 0.07639 0.05393 C 0.09167 0.05393 0.10399 0.04907 0.11268 0.04005 L 0.15417 3.7037E-7 " pathEditMode="relative" rAng="0" ptsTypes="AAAAA">
                                      <p:cBhvr>
                                        <p:cTn id="40" dur="2000" fill="hold"/>
                                        <p:tgtEl>
                                          <p:spTgt spid="67"/>
                                        </p:tgtEl>
                                        <p:attrNameLst>
                                          <p:attrName>ppt_x</p:attrName>
                                          <p:attrName>ppt_y</p:attrName>
                                        </p:attrNameLst>
                                      </p:cBhvr>
                                      <p:rCtr x="7708" y="268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7" presetClass="path" presetSubtype="0" accel="50000" decel="50000" fill="hold" nodeType="clickEffect">
                                  <p:stCondLst>
                                    <p:cond delay="0"/>
                                  </p:stCondLst>
                                  <p:childTnLst>
                                    <p:animMotion origin="layout" path="M -0.00052 0.00069 L 0.04063 0.04004 C 0.04931 0.04907 0.0625 0.05393 0.07604 0.05393 C 0.09132 0.05393 0.10382 0.04907 0.1125 0.04004 L 0.15417 0.00069 " pathEditMode="relative" rAng="0" ptsTypes="AAAAA">
                                      <p:cBhvr>
                                        <p:cTn id="56" dur="2000" fill="hold"/>
                                        <p:tgtEl>
                                          <p:spTgt spid="68"/>
                                        </p:tgtEl>
                                        <p:attrNameLst>
                                          <p:attrName>ppt_x</p:attrName>
                                          <p:attrName>ppt_y</p:attrName>
                                        </p:attrNameLst>
                                      </p:cBhvr>
                                      <p:rCtr x="7726" y="2662"/>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7" presetClass="path" presetSubtype="0" accel="50000" decel="50000" fill="hold" nodeType="clickEffect">
                                  <p:stCondLst>
                                    <p:cond delay="0"/>
                                  </p:stCondLst>
                                  <p:childTnLst>
                                    <p:animMotion origin="layout" path="M -1.94444E-6 -3.7037E-7 L 0.04115 0.04005 C 0.04983 0.04907 0.06285 0.05394 0.07639 0.05394 C 0.09167 0.05394 0.104 0.04907 0.11268 0.04005 L 0.15417 -3.7037E-7 " pathEditMode="relative" rAng="0" ptsTypes="AAAAA">
                                      <p:cBhvr>
                                        <p:cTn id="72" dur="2000" fill="hold"/>
                                        <p:tgtEl>
                                          <p:spTgt spid="69"/>
                                        </p:tgtEl>
                                        <p:attrNameLst>
                                          <p:attrName>ppt_x</p:attrName>
                                          <p:attrName>ppt_y</p:attrName>
                                        </p:attrNameLst>
                                      </p:cBhvr>
                                      <p:rCtr x="7708" y="2685"/>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8" grpId="0"/>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061247" y="3218055"/>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870620" y="136141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565881" y="136141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80062" y="148117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747892" y="148118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804346" y="267869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4014746" y="2695645"/>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530306" y="136141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639748" y="148117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707779" y="27215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408058" y="423236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78031" y="4412274"/>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515781" y="31483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422815" y="33783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201497" y="321137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119803" y="340325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091" y="3850119"/>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0055" y="3931891"/>
            <a:ext cx="530244" cy="480383"/>
          </a:xfrm>
          <a:prstGeom prst="rect">
            <a:avLst/>
          </a:prstGeom>
        </p:spPr>
      </p:pic>
      <p:sp>
        <p:nvSpPr>
          <p:cNvPr id="55" name="TextBox 54">
            <a:extLst>
              <a:ext uri="{FF2B5EF4-FFF2-40B4-BE49-F238E27FC236}">
                <a16:creationId xmlns:a16="http://schemas.microsoft.com/office/drawing/2014/main" id="{9DE6A418-B99B-384E-A55F-2CEDB08F379E}"/>
              </a:ext>
            </a:extLst>
          </p:cNvPr>
          <p:cNvSpPr txBox="1"/>
          <p:nvPr/>
        </p:nvSpPr>
        <p:spPr>
          <a:xfrm>
            <a:off x="2061247" y="685603"/>
            <a:ext cx="4974336" cy="415498"/>
          </a:xfrm>
          <a:prstGeom prst="rect">
            <a:avLst/>
          </a:prstGeom>
          <a:noFill/>
        </p:spPr>
        <p:txBody>
          <a:bodyPr wrap="square" rtlCol="0">
            <a:spAutoFit/>
          </a:bodyPr>
          <a:lstStyle/>
          <a:p>
            <a:pPr algn="ctr"/>
            <a:r>
              <a:rPr lang="en-US" sz="2100" dirty="0"/>
              <a:t>Choreography (Wire Tap)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958285" y="332253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217496" y="444416"/>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329271" y="1296706"/>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153365" y="950768"/>
            <a:ext cx="1618290" cy="507831"/>
          </a:xfrm>
          <a:prstGeom prst="rect">
            <a:avLst/>
          </a:prstGeom>
          <a:noFill/>
        </p:spPr>
        <p:txBody>
          <a:bodyPr wrap="square" rtlCol="0">
            <a:spAutoFit/>
          </a:bodyPr>
          <a:lstStyle/>
          <a:p>
            <a:r>
              <a:rPr lang="en-US" sz="1350" dirty="0"/>
              <a:t>{POST: New Booking}</a:t>
            </a:r>
          </a:p>
        </p:txBody>
      </p:sp>
      <p:sp>
        <p:nvSpPr>
          <p:cNvPr id="38" name="Rectangle 37">
            <a:extLst>
              <a:ext uri="{FF2B5EF4-FFF2-40B4-BE49-F238E27FC236}">
                <a16:creationId xmlns:a16="http://schemas.microsoft.com/office/drawing/2014/main" id="{660A59A3-604F-1940-B68C-C01039727F0F}"/>
              </a:ext>
            </a:extLst>
          </p:cNvPr>
          <p:cNvSpPr/>
          <p:nvPr/>
        </p:nvSpPr>
        <p:spPr>
          <a:xfrm>
            <a:off x="3861984" y="5093044"/>
            <a:ext cx="1252166" cy="146775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Tracking</a:t>
            </a:r>
          </a:p>
        </p:txBody>
      </p:sp>
      <p:sp>
        <p:nvSpPr>
          <p:cNvPr id="40" name="Flowchart: Magnetic Disk 12">
            <a:extLst>
              <a:ext uri="{FF2B5EF4-FFF2-40B4-BE49-F238E27FC236}">
                <a16:creationId xmlns:a16="http://schemas.microsoft.com/office/drawing/2014/main" id="{000E8DD5-CB19-8040-9BFB-C32E7550AD96}"/>
              </a:ext>
            </a:extLst>
          </p:cNvPr>
          <p:cNvSpPr/>
          <p:nvPr/>
        </p:nvSpPr>
        <p:spPr>
          <a:xfrm>
            <a:off x="4048093" y="522008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Tracking Db</a:t>
            </a:r>
          </a:p>
        </p:txBody>
      </p:sp>
      <p:sp>
        <p:nvSpPr>
          <p:cNvPr id="41" name="TextBox 40">
            <a:extLst>
              <a:ext uri="{FF2B5EF4-FFF2-40B4-BE49-F238E27FC236}">
                <a16:creationId xmlns:a16="http://schemas.microsoft.com/office/drawing/2014/main" id="{C51C1DAE-07D3-044D-BF3B-58D4FD7DA3CA}"/>
              </a:ext>
            </a:extLst>
          </p:cNvPr>
          <p:cNvSpPr txBox="1"/>
          <p:nvPr/>
        </p:nvSpPr>
        <p:spPr>
          <a:xfrm>
            <a:off x="4048093" y="6092910"/>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42" name="Straight Arrow Connector 41">
            <a:extLst>
              <a:ext uri="{FF2B5EF4-FFF2-40B4-BE49-F238E27FC236}">
                <a16:creationId xmlns:a16="http://schemas.microsoft.com/office/drawing/2014/main" id="{482456A4-4CA5-734D-BE06-48982B4A92E2}"/>
              </a:ext>
            </a:extLst>
          </p:cNvPr>
          <p:cNvCxnSpPr>
            <a:cxnSpLocks/>
            <a:stCxn id="38" idx="0"/>
          </p:cNvCxnSpPr>
          <p:nvPr/>
        </p:nvCxnSpPr>
        <p:spPr>
          <a:xfrm flipH="1" flipV="1">
            <a:off x="4430321" y="4562315"/>
            <a:ext cx="57746" cy="5307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Can 42">
            <a:extLst>
              <a:ext uri="{FF2B5EF4-FFF2-40B4-BE49-F238E27FC236}">
                <a16:creationId xmlns:a16="http://schemas.microsoft.com/office/drawing/2014/main" id="{42FCDD48-2EE4-1D43-8D3A-B31766CA35F1}"/>
              </a:ext>
            </a:extLst>
          </p:cNvPr>
          <p:cNvSpPr/>
          <p:nvPr/>
        </p:nvSpPr>
        <p:spPr>
          <a:xfrm>
            <a:off x="4430321" y="4737527"/>
            <a:ext cx="85460" cy="274912"/>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DAA989DF-5536-5748-9CF7-62EB77B99DDB}"/>
              </a:ext>
            </a:extLst>
          </p:cNvPr>
          <p:cNvCxnSpPr>
            <a:cxnSpLocks/>
            <a:stCxn id="38" idx="3"/>
          </p:cNvCxnSpPr>
          <p:nvPr/>
        </p:nvCxnSpPr>
        <p:spPr>
          <a:xfrm flipV="1">
            <a:off x="5114150" y="4864757"/>
            <a:ext cx="1786380" cy="9621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B96448A-8C30-D848-9822-A7BAD9657D18}"/>
              </a:ext>
            </a:extLst>
          </p:cNvPr>
          <p:cNvSpPr/>
          <p:nvPr/>
        </p:nvSpPr>
        <p:spPr>
          <a:xfrm rot="3592866" flipH="1">
            <a:off x="5712519" y="5304903"/>
            <a:ext cx="181055" cy="274912"/>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250981FC-4C43-7F4F-806E-A45DA5125E64}"/>
              </a:ext>
            </a:extLst>
          </p:cNvPr>
          <p:cNvSpPr txBox="1"/>
          <p:nvPr/>
        </p:nvSpPr>
        <p:spPr>
          <a:xfrm>
            <a:off x="2257274" y="5376822"/>
            <a:ext cx="1373142" cy="1131079"/>
          </a:xfrm>
          <a:prstGeom prst="rect">
            <a:avLst/>
          </a:prstGeom>
          <a:noFill/>
        </p:spPr>
        <p:txBody>
          <a:bodyPr wrap="square" rtlCol="0">
            <a:spAutoFit/>
          </a:bodyPr>
          <a:lstStyle/>
          <a:p>
            <a:r>
              <a:rPr lang="en-US" sz="1350" dirty="0"/>
              <a:t>We can tap the communications flowing through the broker to monitor work</a:t>
            </a:r>
          </a:p>
        </p:txBody>
      </p:sp>
    </p:spTree>
    <p:extLst>
      <p:ext uri="{BB962C8B-B14F-4D97-AF65-F5344CB8AC3E}">
        <p14:creationId xmlns:p14="http://schemas.microsoft.com/office/powerpoint/2010/main" val="41474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38889E-6 -2.59259E-6 L 0.06702 0.04005 C 0.08108 0.04908 0.10208 0.05394 0.12396 0.05394 C 0.14896 0.05394 0.16893 0.04908 0.18299 0.04005 L 0.25 -2.59259E-6 " pathEditMode="relative" rAng="0" ptsTypes="AAAAA">
                                      <p:cBhvr>
                                        <p:cTn id="12" dur="2000" fill="hold"/>
                                        <p:tgtEl>
                                          <p:spTgt spid="32"/>
                                        </p:tgtEl>
                                        <p:attrNameLst>
                                          <p:attrName>ppt_x</p:attrName>
                                          <p:attrName>ppt_y</p:attrName>
                                        </p:attrNameLst>
                                      </p:cBhvr>
                                      <p:rCtr x="12500" y="2685"/>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66667E-6 -3.33333E-6 L 0.06702 0.04005 C 0.08108 0.04908 0.10209 0.05394 0.12396 0.05394 C 0.14896 0.05394 0.16893 0.04908 0.18299 0.04005 L 0.25 -3.33333E-6 " pathEditMode="relative" rAng="0" ptsTypes="AAAAA">
                                      <p:cBhvr>
                                        <p:cTn id="38" dur="2000" fill="hold"/>
                                        <p:tgtEl>
                                          <p:spTgt spid="33"/>
                                        </p:tgtEl>
                                        <p:attrNameLst>
                                          <p:attrName>ppt_x</p:attrName>
                                          <p:attrName>ppt_y</p:attrName>
                                        </p:attrNameLst>
                                      </p:cBhvr>
                                      <p:rCtr x="12500"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40" grpId="0" animBg="1"/>
      <p:bldP spid="41" grpId="0" animBg="1"/>
      <p:bldP spid="43" grpId="0" animBg="1"/>
      <p:bldP spid="45"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303" y="4321500"/>
            <a:ext cx="601550" cy="601550"/>
          </a:xfrm>
          <a:prstGeom prst="rect">
            <a:avLst/>
          </a:prstGeom>
        </p:spPr>
      </p:pic>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338828"/>
          </a:xfrm>
          <a:prstGeom prst="rect">
            <a:avLst/>
          </a:prstGeom>
          <a:noFill/>
        </p:spPr>
        <p:txBody>
          <a:bodyPr wrap="square" rtlCol="0">
            <a:spAutoFit/>
          </a:bodyPr>
          <a:lstStyle/>
          <a:p>
            <a:pPr algn="ctr"/>
            <a:r>
              <a:rPr lang="en-US" sz="1350" dirty="0"/>
              <a:t>If we cannot take the payment, we raise an error event</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(Errors)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
        <p:nvSpPr>
          <p:cNvPr id="38" name="TextBox 37">
            <a:extLst>
              <a:ext uri="{FF2B5EF4-FFF2-40B4-BE49-F238E27FC236}">
                <a16:creationId xmlns:a16="http://schemas.microsoft.com/office/drawing/2014/main" id="{C9764482-15F5-1941-967A-61C94F783ACC}"/>
              </a:ext>
            </a:extLst>
          </p:cNvPr>
          <p:cNvSpPr txBox="1"/>
          <p:nvPr/>
        </p:nvSpPr>
        <p:spPr>
          <a:xfrm>
            <a:off x="296516" y="3458462"/>
            <a:ext cx="1105322" cy="1131079"/>
          </a:xfrm>
          <a:prstGeom prst="rect">
            <a:avLst/>
          </a:prstGeom>
          <a:noFill/>
        </p:spPr>
        <p:txBody>
          <a:bodyPr wrap="square" rtlCol="0">
            <a:spAutoFit/>
          </a:bodyPr>
          <a:lstStyle/>
          <a:p>
            <a:pPr algn="ctr"/>
            <a:r>
              <a:rPr lang="en-US" sz="1350" dirty="0"/>
              <a:t>We can take appropriate action like suspending the booking</a:t>
            </a:r>
          </a:p>
        </p:txBody>
      </p:sp>
      <p:pic>
        <p:nvPicPr>
          <p:cNvPr id="39" name="Graphic 38" descr="Envelope">
            <a:extLst>
              <a:ext uri="{FF2B5EF4-FFF2-40B4-BE49-F238E27FC236}">
                <a16:creationId xmlns:a16="http://schemas.microsoft.com/office/drawing/2014/main" id="{8E2211FC-5FAA-1842-8647-9F32E483EB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sp>
        <p:nvSpPr>
          <p:cNvPr id="41" name="TextBox 40">
            <a:extLst>
              <a:ext uri="{FF2B5EF4-FFF2-40B4-BE49-F238E27FC236}">
                <a16:creationId xmlns:a16="http://schemas.microsoft.com/office/drawing/2014/main" id="{16A8C55A-E175-2C45-A21E-DE093BC1BF79}"/>
              </a:ext>
            </a:extLst>
          </p:cNvPr>
          <p:cNvSpPr txBox="1"/>
          <p:nvPr/>
        </p:nvSpPr>
        <p:spPr>
          <a:xfrm>
            <a:off x="2757893" y="2835215"/>
            <a:ext cx="997452" cy="1754326"/>
          </a:xfrm>
          <a:prstGeom prst="rect">
            <a:avLst/>
          </a:prstGeom>
          <a:noFill/>
        </p:spPr>
        <p:txBody>
          <a:bodyPr wrap="square" rtlCol="0">
            <a:spAutoFit/>
          </a:bodyPr>
          <a:lstStyle/>
          <a:p>
            <a:pPr algn="ctr"/>
            <a:r>
              <a:rPr lang="en-US" sz="1350" dirty="0"/>
              <a:t>Which might in turn raise an event to notify the customer, using their email etc.</a:t>
            </a:r>
          </a:p>
        </p:txBody>
      </p:sp>
    </p:spTree>
    <p:extLst>
      <p:ext uri="{BB962C8B-B14F-4D97-AF65-F5344CB8AC3E}">
        <p14:creationId xmlns:p14="http://schemas.microsoft.com/office/powerpoint/2010/main" val="26274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4.44444E-6 L -0.12175 0.04005 C -0.14701 0.04908 -0.18503 0.05394 -0.22487 0.05394 C -0.27031 0.05394 -0.30664 0.04908 -0.3319 0.04005 L -0.45352 -4.44444E-6 " pathEditMode="relative" rAng="0" ptsTypes="AAAAA">
                                      <p:cBhvr>
                                        <p:cTn id="10" dur="2000" fill="hold"/>
                                        <p:tgtEl>
                                          <p:spTgt spid="32"/>
                                        </p:tgtEl>
                                        <p:attrNameLst>
                                          <p:attrName>ppt_x</p:attrName>
                                          <p:attrName>ppt_y</p:attrName>
                                        </p:attrNameLst>
                                      </p:cBhvr>
                                      <p:rCtr x="-22682" y="268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6"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8" grpId="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a:off x="2645311" y="2945751"/>
            <a:ext cx="116696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cxnSp>
        <p:nvCxnSpPr>
          <p:cNvPr id="28" name="Straight Arrow Connector 27">
            <a:extLst>
              <a:ext uri="{FF2B5EF4-FFF2-40B4-BE49-F238E27FC236}">
                <a16:creationId xmlns:a16="http://schemas.microsoft.com/office/drawing/2014/main" id="{4CFE7DF6-71F8-5340-8715-B9C75F1240C7}"/>
              </a:ext>
            </a:extLst>
          </p:cNvPr>
          <p:cNvCxnSpPr>
            <a:cxnSpLocks/>
            <a:stCxn id="3" idx="3"/>
            <a:endCxn id="4" idx="1"/>
          </p:cNvCxnSpPr>
          <p:nvPr/>
        </p:nvCxnSpPr>
        <p:spPr>
          <a:xfrm>
            <a:off x="4985627" y="2920891"/>
            <a:ext cx="15058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rot="16200000">
            <a:off x="5613542" y="27055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2186" y="3057558"/>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3131" y="316912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69361" y="4051841"/>
            <a:ext cx="1122092" cy="1338828"/>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(Routing Slip)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21</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rot="16200000">
            <a:off x="3084503" y="272635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39519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505925" y="4845895"/>
            <a:ext cx="2405238" cy="553998"/>
          </a:xfrm>
          <a:prstGeom prst="rect">
            <a:avLst/>
          </a:prstGeom>
          <a:noFill/>
        </p:spPr>
        <p:txBody>
          <a:bodyPr wrap="square" rtlCol="0">
            <a:spAutoFit/>
          </a:bodyPr>
          <a:lstStyle/>
          <a:p>
            <a:r>
              <a:rPr lang="en-US" sz="3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838" y="2859287"/>
            <a:ext cx="2678325" cy="97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85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652444" y="1449339"/>
            <a:ext cx="914287" cy="715581"/>
          </a:xfrm>
          <a:prstGeom prst="rect">
            <a:avLst/>
          </a:prstGeom>
          <a:noFill/>
        </p:spPr>
        <p:txBody>
          <a:bodyPr wrap="square" rtlCol="0">
            <a:spAutoFit/>
          </a:bodyPr>
          <a:lstStyle/>
          <a:p>
            <a:pPr algn="ctr"/>
            <a:r>
              <a:rPr lang="en-US" sz="1350"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3847230" y="1406393"/>
            <a:ext cx="914287" cy="923330"/>
          </a:xfrm>
          <a:prstGeom prst="rect">
            <a:avLst/>
          </a:prstGeom>
          <a:noFill/>
        </p:spPr>
        <p:txBody>
          <a:bodyPr wrap="square" rtlCol="0">
            <a:spAutoFit/>
          </a:bodyPr>
          <a:lstStyle/>
          <a:p>
            <a:pPr algn="ctr"/>
            <a:r>
              <a:rPr lang="en-US" sz="1350"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4916596" y="1465561"/>
            <a:ext cx="1505429" cy="715581"/>
          </a:xfrm>
          <a:prstGeom prst="rect">
            <a:avLst/>
          </a:prstGeom>
          <a:noFill/>
        </p:spPr>
        <p:txBody>
          <a:bodyPr wrap="square" rtlCol="0">
            <a:spAutoFit/>
          </a:bodyPr>
          <a:lstStyle/>
          <a:p>
            <a:pPr algn="ctr"/>
            <a:r>
              <a:rPr lang="en-US" sz="1350"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049823" y="3221251"/>
            <a:ext cx="3322987" cy="415498"/>
          </a:xfrm>
          <a:prstGeom prst="rect">
            <a:avLst/>
          </a:prstGeom>
          <a:noFill/>
        </p:spPr>
        <p:txBody>
          <a:bodyPr wrap="square" rtlCol="0">
            <a:spAutoFit/>
          </a:bodyPr>
          <a:lstStyle/>
          <a:p>
            <a:pPr algn="ctr"/>
            <a:r>
              <a:rPr lang="en-US" sz="21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23</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43069" y="1093002"/>
            <a:ext cx="2318022" cy="738664"/>
          </a:xfrm>
          <a:prstGeom prst="rect">
            <a:avLst/>
          </a:prstGeom>
          <a:noFill/>
          <a:ln>
            <a:solidFill>
              <a:schemeClr val="accent1"/>
            </a:solidFill>
          </a:ln>
        </p:spPr>
        <p:txBody>
          <a:bodyPr wrap="square" rtlCol="0">
            <a:spAutoFit/>
          </a:bodyPr>
          <a:lstStyle/>
          <a:p>
            <a:pPr algn="ctr"/>
            <a:r>
              <a:rPr lang="en-US" sz="21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5197455" y="1139143"/>
            <a:ext cx="366206" cy="23660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29487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B0AD50E-EBA3-CB49-B173-D74B4417F540}"/>
              </a:ext>
            </a:extLst>
          </p:cNvPr>
          <p:cNvSpPr txBox="1"/>
          <p:nvPr/>
        </p:nvSpPr>
        <p:spPr>
          <a:xfrm>
            <a:off x="4980283" y="1725750"/>
            <a:ext cx="914287" cy="715581"/>
          </a:xfrm>
          <a:prstGeom prst="rect">
            <a:avLst/>
          </a:prstGeom>
          <a:noFill/>
        </p:spPr>
        <p:txBody>
          <a:bodyPr wrap="square" rtlCol="0">
            <a:spAutoFit/>
          </a:bodyPr>
          <a:lstStyle/>
          <a:p>
            <a:pPr algn="ctr"/>
            <a:r>
              <a:rPr lang="en-US" sz="1350"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Compensation (Error)</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24</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6893626" y="2656362"/>
            <a:ext cx="552203" cy="633238"/>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4036990" y="1536922"/>
            <a:ext cx="914287" cy="715581"/>
          </a:xfrm>
          <a:prstGeom prst="rect">
            <a:avLst/>
          </a:prstGeom>
          <a:noFill/>
        </p:spPr>
        <p:txBody>
          <a:bodyPr wrap="square" rtlCol="0">
            <a:spAutoFit/>
          </a:bodyPr>
          <a:lstStyle/>
          <a:p>
            <a:pPr algn="ctr"/>
            <a:r>
              <a:rPr lang="en-US" sz="1350" b="1" dirty="0">
                <a:solidFill>
                  <a:schemeClr val="tx2"/>
                </a:solidFill>
              </a:rPr>
              <a:t>1:Saga emails customer</a:t>
            </a:r>
          </a:p>
        </p:txBody>
      </p:sp>
    </p:spTree>
    <p:extLst>
      <p:ext uri="{BB962C8B-B14F-4D97-AF65-F5344CB8AC3E}">
        <p14:creationId xmlns:p14="http://schemas.microsoft.com/office/powerpoint/2010/main" val="1847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2173184" y="1547491"/>
            <a:ext cx="3237798" cy="338065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2850078" y="1556873"/>
            <a:ext cx="2381106" cy="3332219"/>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3198633" y="4075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25</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1:User</a:t>
            </a:r>
          </a:p>
          <a:p>
            <a:pPr algn="ctr"/>
            <a:r>
              <a:rPr lang="en-US" sz="1350"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3966081" y="1542073"/>
            <a:ext cx="1053275" cy="507831"/>
          </a:xfrm>
          <a:prstGeom prst="rect">
            <a:avLst/>
          </a:prstGeom>
          <a:noFill/>
        </p:spPr>
        <p:txBody>
          <a:bodyPr wrap="square" rtlCol="0">
            <a:spAutoFit/>
          </a:bodyPr>
          <a:lstStyle/>
          <a:p>
            <a:pPr algn="ctr"/>
            <a:r>
              <a:rPr lang="en-US" sz="1350" b="1" dirty="0">
                <a:solidFill>
                  <a:schemeClr val="tx2"/>
                </a:solidFill>
              </a:rPr>
              <a:t>3:User</a:t>
            </a:r>
          </a:p>
          <a:p>
            <a:pPr algn="ctr"/>
            <a:r>
              <a:rPr lang="en-US" sz="1350"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5868" y="863236"/>
            <a:ext cx="685800" cy="6858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1163426" y="953737"/>
            <a:ext cx="1380957" cy="507831"/>
          </a:xfrm>
          <a:prstGeom prst="rect">
            <a:avLst/>
          </a:prstGeom>
          <a:noFill/>
        </p:spPr>
        <p:txBody>
          <a:bodyPr wrap="square" rtlCol="0">
            <a:spAutoFit/>
          </a:bodyPr>
          <a:lstStyle/>
          <a:p>
            <a:pPr algn="ctr"/>
            <a:r>
              <a:rPr lang="en-US" sz="1350" b="1" dirty="0">
                <a:solidFill>
                  <a:schemeClr val="accent1"/>
                </a:solidFill>
              </a:rPr>
              <a:t>2:</a:t>
            </a:r>
            <a:r>
              <a:rPr lang="en-US" sz="1350"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5146461" y="1720501"/>
            <a:ext cx="1145923" cy="507831"/>
          </a:xfrm>
          <a:prstGeom prst="rect">
            <a:avLst/>
          </a:prstGeom>
          <a:noFill/>
        </p:spPr>
        <p:txBody>
          <a:bodyPr wrap="square" rtlCol="0">
            <a:spAutoFit/>
          </a:bodyPr>
          <a:lstStyle/>
          <a:p>
            <a:pPr algn="ctr"/>
            <a:r>
              <a:rPr lang="en-US" sz="1350" b="1" dirty="0">
                <a:solidFill>
                  <a:schemeClr val="accent2"/>
                </a:solidFill>
              </a:rPr>
              <a:t>4:User</a:t>
            </a:r>
          </a:p>
          <a:p>
            <a:pPr algn="ctr"/>
            <a:r>
              <a:rPr lang="en-US" sz="1350"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4088" y="1114547"/>
            <a:ext cx="685800" cy="6858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5700" y="1117808"/>
            <a:ext cx="685800" cy="685800"/>
          </a:xfrm>
          <a:prstGeom prst="rect">
            <a:avLst/>
          </a:prstGeom>
        </p:spPr>
      </p:pic>
    </p:spTree>
    <p:extLst>
      <p:ext uri="{BB962C8B-B14F-4D97-AF65-F5344CB8AC3E}">
        <p14:creationId xmlns:p14="http://schemas.microsoft.com/office/powerpoint/2010/main" val="3862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5309500" y="4289304"/>
            <a:ext cx="2405238" cy="553998"/>
          </a:xfrm>
          <a:prstGeom prst="rect">
            <a:avLst/>
          </a:prstGeom>
          <a:noFill/>
        </p:spPr>
        <p:txBody>
          <a:bodyPr wrap="square" rtlCol="0">
            <a:spAutoFit/>
          </a:bodyPr>
          <a:lstStyle/>
          <a:p>
            <a:r>
              <a:rPr lang="en-US" sz="3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957" y="2310647"/>
            <a:ext cx="2678325" cy="9715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e the source image">
            <a:extLst>
              <a:ext uri="{FF2B5EF4-FFF2-40B4-BE49-F238E27FC236}">
                <a16:creationId xmlns:a16="http://schemas.microsoft.com/office/drawing/2014/main" id="{570E58AF-C33E-4A4B-90A3-9D58036DD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914" y="2310647"/>
            <a:ext cx="1848047" cy="12281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271057-63F0-794B-851D-3BC39B56C27F}"/>
              </a:ext>
            </a:extLst>
          </p:cNvPr>
          <p:cNvSpPr txBox="1"/>
          <p:nvPr/>
        </p:nvSpPr>
        <p:spPr>
          <a:xfrm>
            <a:off x="1260914" y="4289304"/>
            <a:ext cx="2403355" cy="553998"/>
          </a:xfrm>
          <a:prstGeom prst="rect">
            <a:avLst/>
          </a:prstGeom>
          <a:noFill/>
        </p:spPr>
        <p:txBody>
          <a:bodyPr wrap="square" rtlCol="0">
            <a:spAutoFit/>
          </a:bodyPr>
          <a:lstStyle/>
          <a:p>
            <a:r>
              <a:rPr lang="en-US" sz="3000" dirty="0"/>
              <a:t>Choreography</a:t>
            </a:r>
          </a:p>
        </p:txBody>
      </p:sp>
      <p:sp>
        <p:nvSpPr>
          <p:cNvPr id="7" name="TextBox 6">
            <a:extLst>
              <a:ext uri="{FF2B5EF4-FFF2-40B4-BE49-F238E27FC236}">
                <a16:creationId xmlns:a16="http://schemas.microsoft.com/office/drawing/2014/main" id="{20C28B6D-56D5-9A41-98BB-4CDEE0D867F7}"/>
              </a:ext>
            </a:extLst>
          </p:cNvPr>
          <p:cNvSpPr txBox="1"/>
          <p:nvPr/>
        </p:nvSpPr>
        <p:spPr>
          <a:xfrm>
            <a:off x="4285754" y="4292855"/>
            <a:ext cx="540688" cy="553998"/>
          </a:xfrm>
          <a:prstGeom prst="rect">
            <a:avLst/>
          </a:prstGeom>
          <a:noFill/>
        </p:spPr>
        <p:txBody>
          <a:bodyPr wrap="square" rtlCol="0">
            <a:spAutoFit/>
          </a:bodyPr>
          <a:lstStyle/>
          <a:p>
            <a:r>
              <a:rPr lang="en-US" sz="3000" dirty="0"/>
              <a:t>?</a:t>
            </a:r>
          </a:p>
        </p:txBody>
      </p:sp>
    </p:spTree>
    <p:extLst>
      <p:ext uri="{BB962C8B-B14F-4D97-AF65-F5344CB8AC3E}">
        <p14:creationId xmlns:p14="http://schemas.microsoft.com/office/powerpoint/2010/main" val="1442196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2262458" y="4919655"/>
            <a:ext cx="4524499" cy="415498"/>
          </a:xfrm>
          <a:prstGeom prst="rect">
            <a:avLst/>
          </a:prstGeom>
          <a:noFill/>
        </p:spPr>
        <p:txBody>
          <a:bodyPr wrap="square" rtlCol="0">
            <a:spAutoFit/>
          </a:bodyPr>
          <a:lstStyle/>
          <a:p>
            <a:pPr algn="ctr"/>
            <a:r>
              <a:rPr lang="en-US" sz="2100" dirty="0"/>
              <a:t>Smart Endpoints and Dumb Pipes</a:t>
            </a:r>
          </a:p>
        </p:txBody>
      </p:sp>
      <p:pic>
        <p:nvPicPr>
          <p:cNvPr id="3" name="Picture 2">
            <a:extLst>
              <a:ext uri="{FF2B5EF4-FFF2-40B4-BE49-F238E27FC236}">
                <a16:creationId xmlns:a16="http://schemas.microsoft.com/office/drawing/2014/main" id="{FD490EBD-83F9-1F4F-B965-534FB8EDF853}"/>
              </a:ext>
            </a:extLst>
          </p:cNvPr>
          <p:cNvPicPr>
            <a:picLocks noChangeAspect="1"/>
          </p:cNvPicPr>
          <p:nvPr/>
        </p:nvPicPr>
        <p:blipFill>
          <a:blip r:embed="rId3"/>
          <a:stretch>
            <a:fillRect/>
          </a:stretch>
        </p:blipFill>
        <p:spPr>
          <a:xfrm>
            <a:off x="1532335" y="1387486"/>
            <a:ext cx="6652617" cy="3221267"/>
          </a:xfrm>
          <a:prstGeom prst="rect">
            <a:avLst/>
          </a:prstGeom>
        </p:spPr>
      </p:pic>
    </p:spTree>
    <p:extLst>
      <p:ext uri="{BB962C8B-B14F-4D97-AF65-F5344CB8AC3E}">
        <p14:creationId xmlns:p14="http://schemas.microsoft.com/office/powerpoint/2010/main" val="1529400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406811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520825"/>
            <a:ext cx="1746455" cy="10164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772750" y="743689"/>
            <a:ext cx="3397336" cy="1554272"/>
          </a:xfrm>
          <a:prstGeom prst="rect">
            <a:avLst/>
          </a:prstGeom>
          <a:noFill/>
        </p:spPr>
        <p:txBody>
          <a:bodyPr wrap="square" rtlCol="0">
            <a:spAutoFit/>
          </a:bodyPr>
          <a:lstStyle/>
          <a:p>
            <a:r>
              <a:rPr lang="en-US" sz="1350" dirty="0"/>
              <a:t>GET \booking\12345 HTTP 1.1</a:t>
            </a:r>
          </a:p>
          <a:p>
            <a:endParaRPr lang="en-US" sz="1350" dirty="0"/>
          </a:p>
          <a:p>
            <a:r>
              <a:rPr lang="en-US" sz="1350" dirty="0"/>
              <a:t>---</a:t>
            </a:r>
          </a:p>
          <a:p>
            <a:endParaRPr lang="en-US" sz="1350" dirty="0"/>
          </a:p>
          <a:p>
            <a:r>
              <a:rPr lang="en-US" sz="1350" dirty="0"/>
              <a:t>Cache-Control: max-age=30</a:t>
            </a:r>
          </a:p>
          <a:p>
            <a:r>
              <a:rPr lang="en-US" sz="1350" dirty="0"/>
              <a:t>Last-Modified: Fri 20 April 2019 09:00 GMT</a:t>
            </a:r>
          </a:p>
          <a:p>
            <a:r>
              <a:rPr lang="en-US" sz="1350" dirty="0" err="1"/>
              <a:t>ETag</a:t>
            </a:r>
            <a:r>
              <a:rPr lang="en-US" sz="1350" dirty="0"/>
              <a:t>: “</a:t>
            </a:r>
            <a:r>
              <a:rPr lang="en-GB" sz="1400" dirty="0"/>
              <a:t>33a64df551425fcc55e4d42a14879</a:t>
            </a:r>
            <a:r>
              <a:rPr lang="en-US" sz="1350" dirty="0"/>
              <a: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546577"/>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Format: application/json</a:t>
            </a:r>
          </a:p>
          <a:p>
            <a:r>
              <a:rPr lang="en-GB" sz="1350" dirty="0"/>
              <a:t>Schema: 1.1</a:t>
            </a:r>
          </a:p>
          <a:p>
            <a:r>
              <a:rPr lang="en-GB" sz="1350" dirty="0"/>
              <a:t>{ items : [Booking {… “Version” : “1”}]}</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988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471418" y="2297961"/>
            <a:ext cx="626020" cy="48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Order</a:t>
            </a:r>
          </a:p>
          <a:p>
            <a:r>
              <a:rPr lang="en-US" sz="2000" dirty="0"/>
              <a:t>Consumers</a:t>
            </a:r>
          </a:p>
          <a:p>
            <a:r>
              <a:rPr lang="en-US" sz="2000" dirty="0"/>
              <a:t>Documentation</a:t>
            </a:r>
          </a:p>
          <a:p>
            <a:r>
              <a:rPr lang="en-US" sz="2000" dirty="0"/>
              <a:t>Middleware &amp; Frameworks Discussion (Separate Decks)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30</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0" y="1428261"/>
            <a:ext cx="3531375" cy="507831"/>
          </a:xfrm>
          <a:prstGeom prst="rect">
            <a:avLst/>
          </a:prstGeom>
          <a:noFill/>
        </p:spPr>
        <p:txBody>
          <a:bodyPr wrap="square" rtlCol="0">
            <a:spAutoFit/>
          </a:bodyPr>
          <a:lstStyle/>
          <a:p>
            <a:r>
              <a:rPr lang="en-US" sz="1350" dirty="0"/>
              <a:t>GET /booking/12345 HTTP 1.1</a:t>
            </a:r>
          </a:p>
          <a:p>
            <a:r>
              <a:rPr lang="en-US" sz="1350"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038212"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147866" y="5001457"/>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878" y="4275834"/>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9090" y="4117573"/>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24" y="3959311"/>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702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509" y="3729278"/>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821271"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026878" y="3207278"/>
            <a:ext cx="923032"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0" y="4219774"/>
            <a:ext cx="868817" cy="715581"/>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7187155" y="3395265"/>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32750" y="751954"/>
            <a:ext cx="2515116" cy="1338828"/>
          </a:xfrm>
          <a:prstGeom prst="rect">
            <a:avLst/>
          </a:prstGeom>
          <a:noFill/>
        </p:spPr>
        <p:txBody>
          <a:bodyPr wrap="square" rtlCol="0">
            <a:spAutoFit/>
          </a:bodyPr>
          <a:lstStyle/>
          <a:p>
            <a:pPr algn="ctr"/>
            <a:r>
              <a:rPr lang="en-US" sz="2700" b="1" dirty="0"/>
              <a:t>Query By</a:t>
            </a:r>
          </a:p>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607776"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552244"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27309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8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055549" y="2633472"/>
            <a:ext cx="5074920" cy="1391566"/>
          </a:xfrm>
        </p:spPr>
        <p:txBody>
          <a:bodyPr>
            <a:normAutofit fontScale="92500"/>
          </a:bodyPr>
          <a:lstStyle/>
          <a:p>
            <a:r>
              <a:rPr lang="en-US" sz="2400" dirty="0"/>
              <a:t>Operand Data (e.g. Product Catalog)</a:t>
            </a:r>
          </a:p>
          <a:p>
            <a:r>
              <a:rPr lang="en-US" sz="2400" dirty="0"/>
              <a:t>Shared Collections (e.g. Customer, User)</a:t>
            </a:r>
          </a:p>
          <a:p>
            <a:r>
              <a:rPr lang="en-US" sz="2400" dirty="0"/>
              <a:t>Historic Artefacts (e.g. Order History)</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34</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35</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46554"/>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36</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565395"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2960469" y="3686238"/>
            <a:ext cx="3223062" cy="415498"/>
          </a:xfrm>
          <a:prstGeom prst="rect">
            <a:avLst/>
          </a:prstGeom>
        </p:spPr>
        <p:txBody>
          <a:bodyPr wrap="none">
            <a:spAutoFit/>
          </a:bodyPr>
          <a:lstStyle/>
          <a:p>
            <a:r>
              <a:rPr lang="en-US" sz="2100" dirty="0"/>
              <a:t>Low Latency/Pre-Calculated</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676356" cy="415498"/>
          </a:xfrm>
          <a:prstGeom prst="rect">
            <a:avLst/>
          </a:prstGeom>
        </p:spPr>
        <p:txBody>
          <a:bodyPr wrap="none">
            <a:spAutoFit/>
          </a:bodyPr>
          <a:lstStyle/>
          <a:p>
            <a:r>
              <a:rPr lang="en-US" sz="2100" dirty="0"/>
              <a:t>Fault Tolerant</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37</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a:p>
        </p:txBody>
      </p:sp>
    </p:spTree>
    <p:extLst>
      <p:ext uri="{BB962C8B-B14F-4D97-AF65-F5344CB8AC3E}">
        <p14:creationId xmlns:p14="http://schemas.microsoft.com/office/powerpoint/2010/main" val="32090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39</a:t>
            </a:fld>
            <a:endParaRPr lang="en-US"/>
          </a:p>
        </p:txBody>
      </p:sp>
    </p:spTree>
    <p:extLst>
      <p:ext uri="{BB962C8B-B14F-4D97-AF65-F5344CB8AC3E}">
        <p14:creationId xmlns:p14="http://schemas.microsoft.com/office/powerpoint/2010/main" val="332832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40</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41</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642362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42</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819389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43</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2013152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44</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855711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4087162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46</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Broker</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47</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48</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4.3 Series </a:t>
            </a:r>
            <a:r>
              <a:rPr lang="en-US"/>
              <a:t>and Discrete</a:t>
            </a:r>
            <a:endParaRPr lang="en-US" dirty="0"/>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356371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19109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50</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B9C769-2181-D74B-98C6-4B4285E915C3}"/>
              </a:ext>
            </a:extLst>
          </p:cNvPr>
          <p:cNvSpPr>
            <a:spLocks noGrp="1"/>
          </p:cNvSpPr>
          <p:nvPr>
            <p:ph type="title"/>
          </p:nvPr>
        </p:nvSpPr>
        <p:spPr/>
        <p:txBody>
          <a:bodyPr/>
          <a:lstStyle/>
          <a:p>
            <a:r>
              <a:rPr lang="en-US" dirty="0"/>
              <a:t>Event Types</a:t>
            </a:r>
          </a:p>
        </p:txBody>
      </p:sp>
      <p:sp>
        <p:nvSpPr>
          <p:cNvPr id="6" name="Content Placeholder 5">
            <a:extLst>
              <a:ext uri="{FF2B5EF4-FFF2-40B4-BE49-F238E27FC236}">
                <a16:creationId xmlns:a16="http://schemas.microsoft.com/office/drawing/2014/main" id="{4656FD25-C301-BF47-B9F4-C1973D325421}"/>
              </a:ext>
            </a:extLst>
          </p:cNvPr>
          <p:cNvSpPr>
            <a:spLocks noGrp="1"/>
          </p:cNvSpPr>
          <p:nvPr>
            <p:ph sz="half" idx="1"/>
          </p:nvPr>
        </p:nvSpPr>
        <p:spPr/>
        <p:txBody>
          <a:bodyPr/>
          <a:lstStyle/>
          <a:p>
            <a:pPr marL="0" indent="0" algn="ctr">
              <a:buNone/>
            </a:pPr>
            <a:r>
              <a:rPr lang="en-US" dirty="0">
                <a:solidFill>
                  <a:srgbClr val="FF0000"/>
                </a:solidFill>
              </a:rPr>
              <a:t>Discrete</a:t>
            </a:r>
          </a:p>
          <a:p>
            <a:pPr marL="457200" lvl="0" indent="-285750">
              <a:lnSpc>
                <a:spcPct val="115000"/>
              </a:lnSpc>
              <a:spcBef>
                <a:spcPts val="0"/>
              </a:spcBef>
              <a:buClr>
                <a:srgbClr val="434343"/>
              </a:buClr>
              <a:buSzPts val="900"/>
              <a:buFont typeface="Inter"/>
              <a:buChar char="●"/>
            </a:pPr>
            <a:endParaRPr lang="en-GB" sz="2400" dirty="0">
              <a:solidFill>
                <a:srgbClr val="434343"/>
              </a:solidFill>
              <a:latin typeface="Inter"/>
              <a:ea typeface="Inter"/>
              <a:cs typeface="Inter"/>
              <a:sym typeface="Inter"/>
            </a:endParaRP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Independent</a:t>
            </a: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Report State Change</a:t>
            </a: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Actionable</a:t>
            </a:r>
            <a:endParaRPr lang="en-US" sz="2400" dirty="0">
              <a:solidFill>
                <a:srgbClr val="FF0000"/>
              </a:solidFill>
            </a:endParaRPr>
          </a:p>
        </p:txBody>
      </p:sp>
      <p:sp>
        <p:nvSpPr>
          <p:cNvPr id="7" name="Content Placeholder 6">
            <a:extLst>
              <a:ext uri="{FF2B5EF4-FFF2-40B4-BE49-F238E27FC236}">
                <a16:creationId xmlns:a16="http://schemas.microsoft.com/office/drawing/2014/main" id="{59469B8E-58ED-5641-AE4D-00CF1EBACBE0}"/>
              </a:ext>
            </a:extLst>
          </p:cNvPr>
          <p:cNvSpPr>
            <a:spLocks noGrp="1"/>
          </p:cNvSpPr>
          <p:nvPr>
            <p:ph sz="half" idx="2"/>
          </p:nvPr>
        </p:nvSpPr>
        <p:spPr/>
        <p:txBody>
          <a:bodyPr/>
          <a:lstStyle/>
          <a:p>
            <a:pPr marL="0" indent="0" algn="ctr">
              <a:buNone/>
            </a:pPr>
            <a:r>
              <a:rPr lang="en-US" dirty="0">
                <a:solidFill>
                  <a:srgbClr val="FF0000"/>
                </a:solidFill>
              </a:rPr>
              <a:t>Series</a:t>
            </a:r>
          </a:p>
          <a:p>
            <a:pPr marL="0" indent="0" algn="ctr">
              <a:buNone/>
            </a:pPr>
            <a:endParaRPr lang="en-US" dirty="0">
              <a:solidFill>
                <a:srgbClr val="FF0000"/>
              </a:solidFill>
            </a:endParaRP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Time Ordered</a:t>
            </a: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Context Partitioned</a:t>
            </a:r>
          </a:p>
          <a:p>
            <a:pPr marL="457200" lvl="0" indent="-285750">
              <a:lnSpc>
                <a:spcPct val="115000"/>
              </a:lnSpc>
              <a:spcBef>
                <a:spcPts val="0"/>
              </a:spcBef>
              <a:buClr>
                <a:srgbClr val="434343"/>
              </a:buClr>
              <a:buSzPts val="900"/>
              <a:buFont typeface="Inter"/>
              <a:buChar char="●"/>
            </a:pPr>
            <a:r>
              <a:rPr lang="en-GB" sz="2400" dirty="0">
                <a:solidFill>
                  <a:srgbClr val="434343"/>
                </a:solidFill>
                <a:latin typeface="Inter"/>
                <a:ea typeface="Inter"/>
                <a:cs typeface="Inter"/>
                <a:sym typeface="Inter"/>
              </a:rPr>
              <a:t>Report Condition</a:t>
            </a:r>
          </a:p>
          <a:p>
            <a:pPr marL="457200" lvl="0" indent="-285750">
              <a:lnSpc>
                <a:spcPct val="115000"/>
              </a:lnSpc>
              <a:spcBef>
                <a:spcPts val="0"/>
              </a:spcBef>
              <a:buClr>
                <a:srgbClr val="434343"/>
              </a:buClr>
              <a:buSzPts val="900"/>
              <a:buFont typeface="Inter"/>
              <a:buChar char="●"/>
            </a:pPr>
            <a:r>
              <a:rPr lang="en-GB" sz="2400" dirty="0" err="1">
                <a:solidFill>
                  <a:srgbClr val="434343"/>
                </a:solidFill>
                <a:latin typeface="Inter"/>
                <a:ea typeface="Inter"/>
                <a:cs typeface="Inter"/>
                <a:sym typeface="Inter"/>
              </a:rPr>
              <a:t>Analyzable</a:t>
            </a:r>
            <a:endParaRPr lang="en-GB" sz="2400" dirty="0">
              <a:solidFill>
                <a:srgbClr val="434343"/>
              </a:solidFill>
              <a:latin typeface="Inter"/>
              <a:ea typeface="Inter"/>
              <a:cs typeface="Inter"/>
              <a:sym typeface="Inter"/>
            </a:endParaRPr>
          </a:p>
          <a:p>
            <a:pPr marL="0" indent="0" algn="ctr">
              <a:buNone/>
            </a:pPr>
            <a:endParaRPr lang="en-US" dirty="0">
              <a:solidFill>
                <a:srgbClr val="FF0000"/>
              </a:solidFill>
            </a:endParaRPr>
          </a:p>
        </p:txBody>
      </p:sp>
      <p:sp>
        <p:nvSpPr>
          <p:cNvPr id="4" name="Slide Number Placeholder 3">
            <a:extLst>
              <a:ext uri="{FF2B5EF4-FFF2-40B4-BE49-F238E27FC236}">
                <a16:creationId xmlns:a16="http://schemas.microsoft.com/office/drawing/2014/main" id="{75E6A09F-E022-5449-8951-D6B9F38A439E}"/>
              </a:ext>
            </a:extLst>
          </p:cNvPr>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1026141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CDEEA1-C3C4-8246-A94D-04FF57D76E81}"/>
              </a:ext>
            </a:extLst>
          </p:cNvPr>
          <p:cNvSpPr>
            <a:spLocks noGrp="1"/>
          </p:cNvSpPr>
          <p:nvPr>
            <p:ph type="sldNum" sz="quarter" idx="12"/>
          </p:nvPr>
        </p:nvSpPr>
        <p:spPr/>
        <p:txBody>
          <a:bodyPr/>
          <a:lstStyle/>
          <a:p>
            <a:fld id="{867D4A06-35AE-BD4A-84A9-613A26F3D41D}" type="slidenum">
              <a:rPr lang="en-US" smtClean="0"/>
              <a:pPr/>
              <a:t>52</a:t>
            </a:fld>
            <a:endParaRPr lang="en-US"/>
          </a:p>
        </p:txBody>
      </p:sp>
      <p:sp>
        <p:nvSpPr>
          <p:cNvPr id="6" name="Google Shape;307;p29">
            <a:extLst>
              <a:ext uri="{FF2B5EF4-FFF2-40B4-BE49-F238E27FC236}">
                <a16:creationId xmlns:a16="http://schemas.microsoft.com/office/drawing/2014/main" id="{B3D72476-BFD8-404E-A88C-96C06A8D9CF0}"/>
              </a:ext>
            </a:extLst>
          </p:cNvPr>
          <p:cNvSpPr txBox="1"/>
          <p:nvPr/>
        </p:nvSpPr>
        <p:spPr>
          <a:xfrm>
            <a:off x="2647383" y="2502096"/>
            <a:ext cx="41790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 sz="1200">
                <a:solidFill>
                  <a:srgbClr val="FF8000"/>
                </a:solidFill>
                <a:latin typeface="Inter-Regular"/>
                <a:ea typeface="Inter-Regular"/>
                <a:cs typeface="Inter-Regular"/>
                <a:sym typeface="Inter-Regular"/>
              </a:rPr>
              <a:t>Discrete</a:t>
            </a:r>
            <a:endParaRPr sz="1200">
              <a:solidFill>
                <a:srgbClr val="FF8000"/>
              </a:solidFill>
              <a:latin typeface="Inter-Regular"/>
              <a:ea typeface="Inter-Regular"/>
              <a:cs typeface="Inter-Regular"/>
              <a:sym typeface="Inter-Regular"/>
            </a:endParaRPr>
          </a:p>
        </p:txBody>
      </p:sp>
      <p:sp>
        <p:nvSpPr>
          <p:cNvPr id="7" name="Google Shape;310;p29">
            <a:extLst>
              <a:ext uri="{FF2B5EF4-FFF2-40B4-BE49-F238E27FC236}">
                <a16:creationId xmlns:a16="http://schemas.microsoft.com/office/drawing/2014/main" id="{08866C43-032D-1041-911E-B956344D3E5F}"/>
              </a:ext>
            </a:extLst>
          </p:cNvPr>
          <p:cNvSpPr txBox="1"/>
          <p:nvPr/>
        </p:nvSpPr>
        <p:spPr>
          <a:xfrm>
            <a:off x="5555283" y="2473446"/>
            <a:ext cx="589800" cy="265500"/>
          </a:xfrm>
          <a:prstGeom prst="rect">
            <a:avLst/>
          </a:prstGeom>
          <a:noFill/>
          <a:ln>
            <a:noFill/>
          </a:ln>
        </p:spPr>
        <p:txBody>
          <a:bodyPr spcFirstLastPara="1" wrap="square" lIns="0" tIns="0" rIns="91425" bIns="0" anchor="t" anchorCtr="0">
            <a:noAutofit/>
          </a:bodyPr>
          <a:lstStyle/>
          <a:p>
            <a:pPr marL="0" marR="0" lvl="0" indent="0" algn="l" rtl="0">
              <a:spcBef>
                <a:spcPts val="0"/>
              </a:spcBef>
              <a:spcAft>
                <a:spcPts val="0"/>
              </a:spcAft>
              <a:buNone/>
            </a:pPr>
            <a:r>
              <a:rPr lang="en" sz="1200">
                <a:solidFill>
                  <a:srgbClr val="FF8000"/>
                </a:solidFill>
                <a:latin typeface="Inter-Regular"/>
                <a:ea typeface="Inter-Regular"/>
                <a:cs typeface="Inter-Regular"/>
                <a:sym typeface="Inter-Regular"/>
              </a:rPr>
              <a:t>Series</a:t>
            </a:r>
            <a:endParaRPr sz="1200">
              <a:solidFill>
                <a:srgbClr val="FF8000"/>
              </a:solidFill>
              <a:latin typeface="Inter-Regular"/>
              <a:ea typeface="Inter-Regular"/>
              <a:cs typeface="Inter-Regular"/>
              <a:sym typeface="Inter-Regular"/>
            </a:endParaRPr>
          </a:p>
        </p:txBody>
      </p:sp>
      <p:sp>
        <p:nvSpPr>
          <p:cNvPr id="8" name="Google Shape;312;p29">
            <a:extLst>
              <a:ext uri="{FF2B5EF4-FFF2-40B4-BE49-F238E27FC236}">
                <a16:creationId xmlns:a16="http://schemas.microsoft.com/office/drawing/2014/main" id="{A8DA9F13-E404-B246-A4F7-7142B1D8A85D}"/>
              </a:ext>
            </a:extLst>
          </p:cNvPr>
          <p:cNvSpPr/>
          <p:nvPr/>
        </p:nvSpPr>
        <p:spPr>
          <a:xfrm>
            <a:off x="2504108" y="3446996"/>
            <a:ext cx="1006200" cy="3240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Stateless</a:t>
            </a:r>
            <a:endParaRPr sz="1000"/>
          </a:p>
          <a:p>
            <a:pPr marL="0" lvl="0" indent="0" algn="ctr" rtl="0">
              <a:spcBef>
                <a:spcPts val="0"/>
              </a:spcBef>
              <a:spcAft>
                <a:spcPts val="0"/>
              </a:spcAft>
              <a:buNone/>
            </a:pPr>
            <a:r>
              <a:rPr lang="en" sz="1000"/>
              <a:t>Handler</a:t>
            </a:r>
            <a:endParaRPr sz="1000"/>
          </a:p>
        </p:txBody>
      </p:sp>
      <p:sp>
        <p:nvSpPr>
          <p:cNvPr id="9" name="Google Shape;313;p29">
            <a:extLst>
              <a:ext uri="{FF2B5EF4-FFF2-40B4-BE49-F238E27FC236}">
                <a16:creationId xmlns:a16="http://schemas.microsoft.com/office/drawing/2014/main" id="{3F8CC802-F44E-A144-A2C9-49C0E0E8A0B3}"/>
              </a:ext>
            </a:extLst>
          </p:cNvPr>
          <p:cNvSpPr/>
          <p:nvPr/>
        </p:nvSpPr>
        <p:spPr>
          <a:xfrm>
            <a:off x="5046658" y="3349046"/>
            <a:ext cx="1349400" cy="5199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Stateful</a:t>
            </a:r>
            <a:endParaRPr sz="1000"/>
          </a:p>
          <a:p>
            <a:pPr marL="0" lvl="0" indent="0" algn="ctr" rtl="0">
              <a:spcBef>
                <a:spcPts val="0"/>
              </a:spcBef>
              <a:spcAft>
                <a:spcPts val="0"/>
              </a:spcAft>
              <a:buNone/>
            </a:pPr>
            <a:r>
              <a:rPr lang="en" sz="1000"/>
              <a:t>Partition</a:t>
            </a:r>
            <a:endParaRPr sz="1000"/>
          </a:p>
          <a:p>
            <a:pPr marL="0" lvl="0" indent="0" algn="ctr" rtl="0">
              <a:spcBef>
                <a:spcPts val="0"/>
              </a:spcBef>
              <a:spcAft>
                <a:spcPts val="0"/>
              </a:spcAft>
              <a:buNone/>
            </a:pPr>
            <a:r>
              <a:rPr lang="en" sz="1000"/>
              <a:t>Processor</a:t>
            </a:r>
            <a:endParaRPr sz="1000"/>
          </a:p>
        </p:txBody>
      </p:sp>
      <p:sp>
        <p:nvSpPr>
          <p:cNvPr id="10" name="Google Shape;314;p29">
            <a:extLst>
              <a:ext uri="{FF2B5EF4-FFF2-40B4-BE49-F238E27FC236}">
                <a16:creationId xmlns:a16="http://schemas.microsoft.com/office/drawing/2014/main" id="{2950B681-0212-8D4F-9C64-90ACF5526545}"/>
              </a:ext>
            </a:extLst>
          </p:cNvPr>
          <p:cNvSpPr/>
          <p:nvPr/>
        </p:nvSpPr>
        <p:spPr>
          <a:xfrm>
            <a:off x="2783833" y="2818571"/>
            <a:ext cx="392700" cy="446700"/>
          </a:xfrm>
          <a:prstGeom prst="downArrow">
            <a:avLst>
              <a:gd name="adj1" fmla="val 50000"/>
              <a:gd name="adj2"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5;p29">
            <a:extLst>
              <a:ext uri="{FF2B5EF4-FFF2-40B4-BE49-F238E27FC236}">
                <a16:creationId xmlns:a16="http://schemas.microsoft.com/office/drawing/2014/main" id="{25F4065A-0C07-C342-8D41-BCB527AD2137}"/>
              </a:ext>
            </a:extLst>
          </p:cNvPr>
          <p:cNvSpPr/>
          <p:nvPr/>
        </p:nvSpPr>
        <p:spPr>
          <a:xfrm rot="10800000">
            <a:off x="5583730" y="2787286"/>
            <a:ext cx="392700" cy="446700"/>
          </a:xfrm>
          <a:prstGeom prst="down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6;p29">
            <a:extLst>
              <a:ext uri="{FF2B5EF4-FFF2-40B4-BE49-F238E27FC236}">
                <a16:creationId xmlns:a16="http://schemas.microsoft.com/office/drawing/2014/main" id="{5AF2645D-FE78-5C41-9624-1934EDC64CEE}"/>
              </a:ext>
            </a:extLst>
          </p:cNvPr>
          <p:cNvSpPr txBox="1"/>
          <p:nvPr/>
        </p:nvSpPr>
        <p:spPr>
          <a:xfrm>
            <a:off x="2213183" y="2926146"/>
            <a:ext cx="467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PUSH</a:t>
            </a:r>
            <a:endParaRPr sz="800"/>
          </a:p>
        </p:txBody>
      </p:sp>
      <p:sp>
        <p:nvSpPr>
          <p:cNvPr id="13" name="Google Shape;317;p29">
            <a:extLst>
              <a:ext uri="{FF2B5EF4-FFF2-40B4-BE49-F238E27FC236}">
                <a16:creationId xmlns:a16="http://schemas.microsoft.com/office/drawing/2014/main" id="{4DC27840-C721-DF4F-A75E-0965DDDDA8B0}"/>
              </a:ext>
            </a:extLst>
          </p:cNvPr>
          <p:cNvSpPr txBox="1"/>
          <p:nvPr/>
        </p:nvSpPr>
        <p:spPr>
          <a:xfrm>
            <a:off x="5046733" y="2856746"/>
            <a:ext cx="440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PULL</a:t>
            </a:r>
            <a:endParaRPr sz="800"/>
          </a:p>
        </p:txBody>
      </p:sp>
      <p:sp>
        <p:nvSpPr>
          <p:cNvPr id="14" name="Google Shape;318;p29">
            <a:extLst>
              <a:ext uri="{FF2B5EF4-FFF2-40B4-BE49-F238E27FC236}">
                <a16:creationId xmlns:a16="http://schemas.microsoft.com/office/drawing/2014/main" id="{E6BFC0FB-4ED9-1146-823F-E6938BBF3DF5}"/>
              </a:ext>
            </a:extLst>
          </p:cNvPr>
          <p:cNvSpPr txBox="1"/>
          <p:nvPr/>
        </p:nvSpPr>
        <p:spPr>
          <a:xfrm>
            <a:off x="6112008" y="2890096"/>
            <a:ext cx="589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t>Context</a:t>
            </a:r>
            <a:endParaRPr sz="600"/>
          </a:p>
          <a:p>
            <a:pPr marL="0" lvl="0" indent="0" algn="l" rtl="0">
              <a:spcBef>
                <a:spcPts val="0"/>
              </a:spcBef>
              <a:spcAft>
                <a:spcPts val="0"/>
              </a:spcAft>
              <a:buNone/>
            </a:pPr>
            <a:r>
              <a:rPr lang="en" sz="600"/>
              <a:t>Offset</a:t>
            </a:r>
            <a:endParaRPr sz="600"/>
          </a:p>
        </p:txBody>
      </p:sp>
      <p:sp>
        <p:nvSpPr>
          <p:cNvPr id="24" name="Google Shape;319;p29">
            <a:extLst>
              <a:ext uri="{FF2B5EF4-FFF2-40B4-BE49-F238E27FC236}">
                <a16:creationId xmlns:a16="http://schemas.microsoft.com/office/drawing/2014/main" id="{B3F9F4B6-61D9-894E-9892-C34CA5218D9A}"/>
              </a:ext>
            </a:extLst>
          </p:cNvPr>
          <p:cNvSpPr txBox="1"/>
          <p:nvPr/>
        </p:nvSpPr>
        <p:spPr>
          <a:xfrm>
            <a:off x="1186414" y="4705775"/>
            <a:ext cx="2921938" cy="800189"/>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t>PUSH requires an open socket, so not used with Cloud Infrastructure brokers, who use PULL in this context but still have a stateless handler. Adds latency to notification depending on polling interval</a:t>
            </a:r>
            <a:endParaRPr sz="1000" dirty="0"/>
          </a:p>
        </p:txBody>
      </p:sp>
    </p:spTree>
    <p:extLst>
      <p:ext uri="{BB962C8B-B14F-4D97-AF65-F5344CB8AC3E}">
        <p14:creationId xmlns:p14="http://schemas.microsoft.com/office/powerpoint/2010/main" val="1664086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53</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
        <p:nvSpPr>
          <p:cNvPr id="3" name="Rectangle 2">
            <a:extLst>
              <a:ext uri="{FF2B5EF4-FFF2-40B4-BE49-F238E27FC236}">
                <a16:creationId xmlns:a16="http://schemas.microsoft.com/office/drawing/2014/main" id="{3D4E590F-18F4-8F46-BC72-D32A9A2492EE}"/>
              </a:ext>
            </a:extLst>
          </p:cNvPr>
          <p:cNvSpPr/>
          <p:nvPr/>
        </p:nvSpPr>
        <p:spPr>
          <a:xfrm>
            <a:off x="4453217" y="3244334"/>
            <a:ext cx="237566"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4.4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585529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8A2BA1-A069-FD4C-BCE7-65D5D630AF8E}"/>
              </a:ext>
            </a:extLst>
          </p:cNvPr>
          <p:cNvSpPr>
            <a:spLocks noGrp="1"/>
          </p:cNvSpPr>
          <p:nvPr>
            <p:ph type="sldNum" sz="quarter" idx="12"/>
          </p:nvPr>
        </p:nvSpPr>
        <p:spPr/>
        <p:txBody>
          <a:bodyPr/>
          <a:lstStyle/>
          <a:p>
            <a:fld id="{867D4A06-35AE-BD4A-84A9-613A26F3D41D}" type="slidenum">
              <a:rPr lang="en-US" smtClean="0"/>
              <a:pPr/>
              <a:t>55</a:t>
            </a:fld>
            <a:endParaRPr lang="en-US"/>
          </a:p>
        </p:txBody>
      </p:sp>
      <p:pic>
        <p:nvPicPr>
          <p:cNvPr id="1026" name="Picture 2" descr="Size does matter - How to cut (micro-)services correctly">
            <a:extLst>
              <a:ext uri="{FF2B5EF4-FFF2-40B4-BE49-F238E27FC236}">
                <a16:creationId xmlns:a16="http://schemas.microsoft.com/office/drawing/2014/main" id="{63AFABB9-4DAB-F24A-94DE-C8885EEF9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87350"/>
            <a:ext cx="8102600" cy="60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02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56</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57</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58</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6</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564421" y="3011209"/>
            <a:ext cx="1279988" cy="6068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191261" y="3011207"/>
            <a:ext cx="1250735" cy="606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5177962" y="3010249"/>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713531" y="3010249"/>
            <a:ext cx="123471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3638977" y="3011207"/>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9" y="2355660"/>
            <a:ext cx="382170" cy="507831"/>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4262797" y="4109449"/>
            <a:ext cx="527088" cy="507831"/>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265592" y="2863491"/>
            <a:ext cx="3226052" cy="1755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204415" y="3618036"/>
            <a:ext cx="3004680" cy="768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4318666" y="4617280"/>
            <a:ext cx="207675" cy="22612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4250290" y="3959011"/>
            <a:ext cx="275794" cy="1504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195754" y="3560269"/>
            <a:ext cx="2535589" cy="26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1585381" y="3202018"/>
            <a:ext cx="1211758" cy="62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4934906" y="3588585"/>
            <a:ext cx="1144227" cy="672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913804" y="3451180"/>
            <a:ext cx="4580121" cy="180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769175" y="3335345"/>
            <a:ext cx="6281975" cy="75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4111459" y="1889333"/>
            <a:ext cx="1618290" cy="507831"/>
          </a:xfrm>
          <a:prstGeom prst="rect">
            <a:avLst/>
          </a:prstGeom>
          <a:noFill/>
        </p:spPr>
        <p:txBody>
          <a:bodyPr wrap="square" rtlCol="0">
            <a:spAutoFit/>
          </a:bodyPr>
          <a:lstStyle/>
          <a:p>
            <a:r>
              <a:rPr lang="en-US" sz="1350"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148531" y="2650964"/>
            <a:ext cx="1844090" cy="253916"/>
          </a:xfrm>
          <a:prstGeom prst="rect">
            <a:avLst/>
          </a:prstGeom>
          <a:noFill/>
        </p:spPr>
        <p:txBody>
          <a:bodyPr wrap="square" rtlCol="0">
            <a:spAutoFit/>
          </a:bodyPr>
          <a:lstStyle/>
          <a:p>
            <a:r>
              <a:rPr lang="en-US" sz="105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077149" y="4026386"/>
            <a:ext cx="1844090" cy="253916"/>
          </a:xfrm>
          <a:prstGeom prst="rect">
            <a:avLst/>
          </a:prstGeom>
          <a:noFill/>
        </p:spPr>
        <p:txBody>
          <a:bodyPr wrap="square" rtlCol="0">
            <a:spAutoFit/>
          </a:bodyPr>
          <a:lstStyle/>
          <a:p>
            <a:r>
              <a:rPr lang="en-US" sz="105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4036615" y="4507364"/>
            <a:ext cx="1844090" cy="253916"/>
          </a:xfrm>
          <a:prstGeom prst="rect">
            <a:avLst/>
          </a:prstGeom>
          <a:noFill/>
        </p:spPr>
        <p:txBody>
          <a:bodyPr wrap="square" rtlCol="0">
            <a:spAutoFit/>
          </a:bodyPr>
          <a:lstStyle/>
          <a:p>
            <a:r>
              <a:rPr lang="en-US" sz="105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3885659" y="3728178"/>
            <a:ext cx="1844090" cy="253916"/>
          </a:xfrm>
          <a:prstGeom prst="rect">
            <a:avLst/>
          </a:prstGeom>
          <a:noFill/>
        </p:spPr>
        <p:txBody>
          <a:bodyPr wrap="square" rtlCol="0">
            <a:spAutoFit/>
          </a:bodyPr>
          <a:lstStyle/>
          <a:p>
            <a:r>
              <a:rPr lang="en-US" sz="105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122862" y="3702673"/>
            <a:ext cx="1844090" cy="253916"/>
          </a:xfrm>
          <a:prstGeom prst="rect">
            <a:avLst/>
          </a:prstGeom>
          <a:noFill/>
        </p:spPr>
        <p:txBody>
          <a:bodyPr wrap="square" rtlCol="0">
            <a:spAutoFit/>
          </a:bodyPr>
          <a:lstStyle/>
          <a:p>
            <a:r>
              <a:rPr lang="en-US" sz="105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099990" y="2945231"/>
            <a:ext cx="1844090" cy="253916"/>
          </a:xfrm>
          <a:prstGeom prst="rect">
            <a:avLst/>
          </a:prstGeom>
          <a:noFill/>
        </p:spPr>
        <p:txBody>
          <a:bodyPr wrap="square" rtlCol="0">
            <a:spAutoFit/>
          </a:bodyPr>
          <a:lstStyle/>
          <a:p>
            <a:r>
              <a:rPr lang="en-US" sz="105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465993" y="1734765"/>
            <a:ext cx="1772577" cy="1284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243928" y="2228288"/>
            <a:ext cx="1844090" cy="253916"/>
          </a:xfrm>
          <a:prstGeom prst="rect">
            <a:avLst/>
          </a:prstGeom>
          <a:noFill/>
        </p:spPr>
        <p:txBody>
          <a:bodyPr wrap="square" rtlCol="0">
            <a:spAutoFit/>
          </a:bodyPr>
          <a:lstStyle/>
          <a:p>
            <a:r>
              <a:rPr lang="en-US" sz="105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4036615" y="3412421"/>
            <a:ext cx="1844090" cy="253916"/>
          </a:xfrm>
          <a:prstGeom prst="rect">
            <a:avLst/>
          </a:prstGeom>
          <a:noFill/>
        </p:spPr>
        <p:txBody>
          <a:bodyPr wrap="square" rtlCol="0">
            <a:spAutoFit/>
          </a:bodyPr>
          <a:lstStyle/>
          <a:p>
            <a:r>
              <a:rPr lang="en-US" sz="105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6974016" y="1443409"/>
            <a:ext cx="487442" cy="150853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6455365" y="1837982"/>
            <a:ext cx="1844090" cy="253916"/>
          </a:xfrm>
          <a:prstGeom prst="rect">
            <a:avLst/>
          </a:prstGeom>
          <a:noFill/>
        </p:spPr>
        <p:txBody>
          <a:bodyPr wrap="square" rtlCol="0">
            <a:spAutoFit/>
          </a:bodyPr>
          <a:lstStyle/>
          <a:p>
            <a:r>
              <a:rPr lang="en-US" sz="105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4934906" y="3708722"/>
            <a:ext cx="1992772" cy="677727"/>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5882898" y="3991282"/>
            <a:ext cx="1844090" cy="253916"/>
          </a:xfrm>
          <a:prstGeom prst="rect">
            <a:avLst/>
          </a:prstGeom>
          <a:noFill/>
        </p:spPr>
        <p:txBody>
          <a:bodyPr wrap="square" rtlCol="0">
            <a:spAutoFit/>
          </a:bodyPr>
          <a:lstStyle/>
          <a:p>
            <a:r>
              <a:rPr lang="en-US" sz="105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745193" y="3540125"/>
            <a:ext cx="3517604" cy="8232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269378" y="3739097"/>
            <a:ext cx="1844090" cy="253916"/>
          </a:xfrm>
          <a:prstGeom prst="rect">
            <a:avLst/>
          </a:prstGeom>
          <a:noFill/>
        </p:spPr>
        <p:txBody>
          <a:bodyPr wrap="square" rtlCol="0">
            <a:spAutoFit/>
          </a:bodyPr>
          <a:lstStyle/>
          <a:p>
            <a:r>
              <a:rPr lang="en-US" sz="105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5049847" y="3667877"/>
            <a:ext cx="1844090" cy="253916"/>
          </a:xfrm>
          <a:prstGeom prst="rect">
            <a:avLst/>
          </a:prstGeom>
          <a:noFill/>
        </p:spPr>
        <p:txBody>
          <a:bodyPr wrap="square" rtlCol="0">
            <a:spAutoFit/>
          </a:bodyPr>
          <a:lstStyle/>
          <a:p>
            <a:r>
              <a:rPr lang="en-US" sz="105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3746560" y="3009986"/>
            <a:ext cx="1844090" cy="253916"/>
          </a:xfrm>
          <a:prstGeom prst="rect">
            <a:avLst/>
          </a:prstGeom>
          <a:noFill/>
        </p:spPr>
        <p:txBody>
          <a:bodyPr wrap="square" rtlCol="0">
            <a:spAutoFit/>
          </a:bodyPr>
          <a:lstStyle/>
          <a:p>
            <a:r>
              <a:rPr lang="en-US" sz="1050" dirty="0"/>
              <a:t>{Inform Channels}</a:t>
            </a:r>
          </a:p>
        </p:txBody>
      </p:sp>
    </p:spTree>
    <p:extLst>
      <p:ext uri="{BB962C8B-B14F-4D97-AF65-F5344CB8AC3E}">
        <p14:creationId xmlns:p14="http://schemas.microsoft.com/office/powerpoint/2010/main" val="5671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Tree>
    <p:extLst>
      <p:ext uri="{BB962C8B-B14F-4D97-AF65-F5344CB8AC3E}">
        <p14:creationId xmlns:p14="http://schemas.microsoft.com/office/powerpoint/2010/main" val="4143464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61</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62</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380487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2921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4882"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544881"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6847560"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544880"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6833795"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6847560"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6" name="TextBox 35">
            <a:extLst>
              <a:ext uri="{FF2B5EF4-FFF2-40B4-BE49-F238E27FC236}">
                <a16:creationId xmlns:a16="http://schemas.microsoft.com/office/drawing/2014/main" id="{D8D3C462-0DF8-E140-A3BF-EA41EFE73BAB}"/>
              </a:ext>
            </a:extLst>
          </p:cNvPr>
          <p:cNvSpPr txBox="1"/>
          <p:nvPr/>
        </p:nvSpPr>
        <p:spPr>
          <a:xfrm>
            <a:off x="4303986" y="6054474"/>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38" name="TextBox 37">
            <a:extLst>
              <a:ext uri="{FF2B5EF4-FFF2-40B4-BE49-F238E27FC236}">
                <a16:creationId xmlns:a16="http://schemas.microsoft.com/office/drawing/2014/main" id="{4BCE897E-88ED-2B46-8E83-2D15E45A9389}"/>
              </a:ext>
            </a:extLst>
          </p:cNvPr>
          <p:cNvSpPr txBox="1"/>
          <p:nvPr/>
        </p:nvSpPr>
        <p:spPr>
          <a:xfrm>
            <a:off x="4303987" y="6469183"/>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1" name="TextBox 40">
            <a:extLst>
              <a:ext uri="{FF2B5EF4-FFF2-40B4-BE49-F238E27FC236}">
                <a16:creationId xmlns:a16="http://schemas.microsoft.com/office/drawing/2014/main" id="{46AFB4D0-7175-ED41-9912-AE7DD2191E8F}"/>
              </a:ext>
            </a:extLst>
          </p:cNvPr>
          <p:cNvSpPr txBox="1"/>
          <p:nvPr/>
        </p:nvSpPr>
        <p:spPr>
          <a:xfrm>
            <a:off x="4308007"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Tree>
    <p:extLst>
      <p:ext uri="{BB962C8B-B14F-4D97-AF65-F5344CB8AC3E}">
        <p14:creationId xmlns:p14="http://schemas.microsoft.com/office/powerpoint/2010/main" val="400421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7" grpId="0" animBg="1"/>
      <p:bldP spid="48" grpId="0" animBg="1"/>
      <p:bldP spid="35" grpId="0" animBg="1"/>
      <p:bldP spid="36" grpId="0" animBg="1"/>
      <p:bldP spid="38" grpId="0" animBg="1"/>
      <p:bldP spid="4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63</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380487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2921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4882"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544881"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6847560"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544880"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6833795"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6847560"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4308007"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2970755" y="317857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569986" y="44623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6847560" y="46743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4308007" y="60407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98701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7" grpId="0" animBg="1"/>
      <p:bldP spid="48" grpId="0" animBg="1"/>
      <p:bldP spid="35" grpId="0" animBg="1"/>
      <p:bldP spid="41" grpId="0" animBg="1"/>
      <p:bldP spid="29" grpId="0" animBg="1"/>
      <p:bldP spid="29" grpId="1" animBg="1"/>
      <p:bldP spid="30" grpId="0" animBg="1"/>
      <p:bldP spid="30" grpId="1" animBg="1"/>
      <p:bldP spid="31" grpId="0" animBg="1"/>
      <p:bldP spid="42"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64</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65</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65</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380487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0" name="Double Bracket 9"/>
          <p:cNvSpPr/>
          <p:nvPr/>
        </p:nvSpPr>
        <p:spPr>
          <a:xfrm>
            <a:off x="5365315"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2921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4882"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6847560"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4308007"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2970755" y="317857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uble Bracket 33">
            <a:extLst>
              <a:ext uri="{FF2B5EF4-FFF2-40B4-BE49-F238E27FC236}">
                <a16:creationId xmlns:a16="http://schemas.microsoft.com/office/drawing/2014/main" id="{BCC3C875-06E8-5640-837E-AA76D278BD8F}"/>
              </a:ext>
            </a:extLst>
          </p:cNvPr>
          <p:cNvSpPr/>
          <p:nvPr/>
        </p:nvSpPr>
        <p:spPr>
          <a:xfrm>
            <a:off x="1275312" y="780184"/>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
        <p:nvSpPr>
          <p:cNvPr id="36" name="Double Bracket 35">
            <a:extLst>
              <a:ext uri="{FF2B5EF4-FFF2-40B4-BE49-F238E27FC236}">
                <a16:creationId xmlns:a16="http://schemas.microsoft.com/office/drawing/2014/main" id="{C0D5EA3B-EB0C-1B4B-A556-B3F23EDF58AF}"/>
              </a:ext>
            </a:extLst>
          </p:cNvPr>
          <p:cNvSpPr/>
          <p:nvPr/>
        </p:nvSpPr>
        <p:spPr>
          <a:xfrm>
            <a:off x="6692946" y="1082307"/>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Tree>
    <p:extLst>
      <p:ext uri="{BB962C8B-B14F-4D97-AF65-F5344CB8AC3E}">
        <p14:creationId xmlns:p14="http://schemas.microsoft.com/office/powerpoint/2010/main" val="1183475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66</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67</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67</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380487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Unsynchronized</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2921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4882"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544881"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6847560"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544880"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6833795"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6847560"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4308007"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2970755" y="317857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569986" y="44623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6847560" y="46743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4308007" y="60407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214566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68</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69</a:t>
            </a:fld>
            <a:endParaRPr lang="en-US" dirty="0"/>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69</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380487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Inconsistent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2921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4882"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544881"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6847560"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544880"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6833795"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6847560"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4308007"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2970755" y="317857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569986" y="44623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6847560" y="46743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4308007" y="60407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188644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566606" y="37069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755022" y="370037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753463" y="370479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94895" y="375061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65296" y="4356203"/>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681641" y="4320775"/>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4291486" y="370673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7</a:t>
            </a:fld>
            <a:endParaRPr lang="en-GB"/>
          </a:p>
        </p:txBody>
      </p:sp>
    </p:spTree>
    <p:extLst>
      <p:ext uri="{BB962C8B-B14F-4D97-AF65-F5344CB8AC3E}">
        <p14:creationId xmlns:p14="http://schemas.microsoft.com/office/powerpoint/2010/main" val="31203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70</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spTree>
    <p:extLst>
      <p:ext uri="{BB962C8B-B14F-4D97-AF65-F5344CB8AC3E}">
        <p14:creationId xmlns:p14="http://schemas.microsoft.com/office/powerpoint/2010/main" val="3367512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DE2A0AF-CE5A-4A44-8A1F-5D435B0F58AB}"/>
              </a:ext>
            </a:extLst>
          </p:cNvPr>
          <p:cNvCxnSpPr>
            <a:cxnSpLocks/>
            <a:stCxn id="7" idx="7"/>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46FDA8D-B2EC-014D-800C-4CF0D4A17D9A}"/>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0A3DF5BE-3A15-9D49-B144-E7DCB4D35556}"/>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4374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A822D90-8B11-CB45-8788-229137E03B21}"/>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33" name="Lightning Bolt 32">
            <a:extLst>
              <a:ext uri="{FF2B5EF4-FFF2-40B4-BE49-F238E27FC236}">
                <a16:creationId xmlns:a16="http://schemas.microsoft.com/office/drawing/2014/main" id="{BDAF3FB1-06D3-A94F-983D-95F3E675ECFE}"/>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51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B5D6C86-C7FA-AC40-ADAF-438B7B5995AD}"/>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79F6AB95-53A2-C04D-95C2-4F26215CF7C8}"/>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250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91075BC-75E3-CD4D-90BD-1BF52A184530}"/>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BCA1A1B-A93C-124B-B7CE-0C7B795F870F}"/>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216DA05-7985-7B48-B89E-6191CF048612}"/>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608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804007" y="368629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560477" y="368281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848016" y="369628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37609" y="366930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4275599" y="369628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4526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11853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90</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91</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4.7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2547209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93</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95</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97</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5. Order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a:xfrm>
            <a:off x="711680" y="2906713"/>
            <a:ext cx="7772400" cy="1500187"/>
          </a:xfrm>
        </p:spPr>
        <p:txBody>
          <a:bodyPr/>
          <a:lstStyle/>
          <a:p>
            <a:r>
              <a:rPr lang="en-US" dirty="0"/>
              <a:t>In Order Delivery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42371103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B1CB26-9236-AD4C-BD52-13ED109602AB}"/>
              </a:ext>
            </a:extLst>
          </p:cNvPr>
          <p:cNvSpPr>
            <a:spLocks noGrp="1"/>
          </p:cNvSpPr>
          <p:nvPr>
            <p:ph type="sldNum" sz="quarter" idx="12"/>
          </p:nvPr>
        </p:nvSpPr>
        <p:spPr/>
        <p:txBody>
          <a:bodyPr/>
          <a:lstStyle/>
          <a:p>
            <a:fld id="{867D4A06-35AE-BD4A-84A9-613A26F3D41D}" type="slidenum">
              <a:rPr lang="en-US" smtClean="0"/>
              <a:pPr/>
              <a:t>99</a:t>
            </a:fld>
            <a:endParaRPr lang="en-US"/>
          </a:p>
        </p:txBody>
      </p:sp>
      <p:sp>
        <p:nvSpPr>
          <p:cNvPr id="5" name="Rectangle 4">
            <a:extLst>
              <a:ext uri="{FF2B5EF4-FFF2-40B4-BE49-F238E27FC236}">
                <a16:creationId xmlns:a16="http://schemas.microsoft.com/office/drawing/2014/main" id="{64AB452F-084B-1B46-B244-65EA137905FD}"/>
              </a:ext>
            </a:extLst>
          </p:cNvPr>
          <p:cNvSpPr/>
          <p:nvPr/>
        </p:nvSpPr>
        <p:spPr>
          <a:xfrm>
            <a:off x="746046" y="200929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TextBox 6">
            <a:extLst>
              <a:ext uri="{FF2B5EF4-FFF2-40B4-BE49-F238E27FC236}">
                <a16:creationId xmlns:a16="http://schemas.microsoft.com/office/drawing/2014/main" id="{05F92DC3-1929-F74C-9F2D-5ACBCB666545}"/>
              </a:ext>
            </a:extLst>
          </p:cNvPr>
          <p:cNvSpPr txBox="1"/>
          <p:nvPr/>
        </p:nvSpPr>
        <p:spPr>
          <a:xfrm>
            <a:off x="855488" y="212905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8" name="TextBox 7">
            <a:extLst>
              <a:ext uri="{FF2B5EF4-FFF2-40B4-BE49-F238E27FC236}">
                <a16:creationId xmlns:a16="http://schemas.microsoft.com/office/drawing/2014/main" id="{8B283690-3F2B-4542-936A-875EBAF7200B}"/>
              </a:ext>
            </a:extLst>
          </p:cNvPr>
          <p:cNvSpPr txBox="1"/>
          <p:nvPr/>
        </p:nvSpPr>
        <p:spPr>
          <a:xfrm>
            <a:off x="6879691" y="2276497"/>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A</a:t>
            </a:r>
          </a:p>
        </p:txBody>
      </p:sp>
      <p:sp>
        <p:nvSpPr>
          <p:cNvPr id="10" name="Flowchart: Magnetic Disk 12">
            <a:extLst>
              <a:ext uri="{FF2B5EF4-FFF2-40B4-BE49-F238E27FC236}">
                <a16:creationId xmlns:a16="http://schemas.microsoft.com/office/drawing/2014/main" id="{DE5BCAB6-93A4-D949-BA48-946353082054}"/>
              </a:ext>
            </a:extLst>
          </p:cNvPr>
          <p:cNvSpPr/>
          <p:nvPr/>
        </p:nvSpPr>
        <p:spPr>
          <a:xfrm>
            <a:off x="923519" y="41213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5" name="TextBox 14">
            <a:extLst>
              <a:ext uri="{FF2B5EF4-FFF2-40B4-BE49-F238E27FC236}">
                <a16:creationId xmlns:a16="http://schemas.microsoft.com/office/drawing/2014/main" id="{2580D883-62D9-7A4C-94BD-28EFA76A9EC5}"/>
              </a:ext>
            </a:extLst>
          </p:cNvPr>
          <p:cNvSpPr txBox="1"/>
          <p:nvPr/>
        </p:nvSpPr>
        <p:spPr>
          <a:xfrm>
            <a:off x="1312355" y="378659"/>
            <a:ext cx="6281619" cy="923330"/>
          </a:xfrm>
          <a:prstGeom prst="rect">
            <a:avLst/>
          </a:prstGeom>
          <a:noFill/>
        </p:spPr>
        <p:txBody>
          <a:bodyPr wrap="square" rtlCol="0">
            <a:spAutoFit/>
          </a:bodyPr>
          <a:lstStyle/>
          <a:p>
            <a:pPr algn="ctr"/>
            <a:r>
              <a:rPr lang="en-US" sz="2700" b="1" dirty="0"/>
              <a:t>  Messaging Order and Competing Consumers</a:t>
            </a:r>
          </a:p>
        </p:txBody>
      </p:sp>
      <p:pic>
        <p:nvPicPr>
          <p:cNvPr id="20" name="Graphic 19" descr="Envelope">
            <a:extLst>
              <a:ext uri="{FF2B5EF4-FFF2-40B4-BE49-F238E27FC236}">
                <a16:creationId xmlns:a16="http://schemas.microsoft.com/office/drawing/2014/main" id="{90BE7245-F767-394D-833E-F80F9DB81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6320" y="2755810"/>
            <a:ext cx="421275" cy="421275"/>
          </a:xfrm>
          <a:prstGeom prst="rect">
            <a:avLst/>
          </a:prstGeom>
        </p:spPr>
      </p:pic>
      <p:sp>
        <p:nvSpPr>
          <p:cNvPr id="22" name="TextBox 21">
            <a:extLst>
              <a:ext uri="{FF2B5EF4-FFF2-40B4-BE49-F238E27FC236}">
                <a16:creationId xmlns:a16="http://schemas.microsoft.com/office/drawing/2014/main" id="{9677DEFD-0E3F-6144-B9C9-03CED95E5681}"/>
              </a:ext>
            </a:extLst>
          </p:cNvPr>
          <p:cNvSpPr txBox="1"/>
          <p:nvPr/>
        </p:nvSpPr>
        <p:spPr>
          <a:xfrm>
            <a:off x="7378996" y="3616841"/>
            <a:ext cx="184731" cy="369332"/>
          </a:xfrm>
          <a:prstGeom prst="rect">
            <a:avLst/>
          </a:prstGeom>
          <a:noFill/>
        </p:spPr>
        <p:txBody>
          <a:bodyPr wrap="none" rtlCol="0">
            <a:spAutoFit/>
          </a:bodyPr>
          <a:lstStyle/>
          <a:p>
            <a:endParaRPr lang="en-US"/>
          </a:p>
        </p:txBody>
      </p:sp>
      <p:sp>
        <p:nvSpPr>
          <p:cNvPr id="23" name="TextBox 22">
            <a:extLst>
              <a:ext uri="{FF2B5EF4-FFF2-40B4-BE49-F238E27FC236}">
                <a16:creationId xmlns:a16="http://schemas.microsoft.com/office/drawing/2014/main" id="{F74EFB01-4C02-B14F-B5FF-72C9632104C2}"/>
              </a:ext>
            </a:extLst>
          </p:cNvPr>
          <p:cNvSpPr txBox="1"/>
          <p:nvPr/>
        </p:nvSpPr>
        <p:spPr>
          <a:xfrm>
            <a:off x="1716806" y="2755810"/>
            <a:ext cx="184731" cy="369332"/>
          </a:xfrm>
          <a:prstGeom prst="rect">
            <a:avLst/>
          </a:prstGeom>
          <a:noFill/>
        </p:spPr>
        <p:txBody>
          <a:bodyPr wrap="none" rtlCol="0">
            <a:spAutoFit/>
          </a:bodyPr>
          <a:lstStyle/>
          <a:p>
            <a:endParaRPr lang="en-US" dirty="0"/>
          </a:p>
        </p:txBody>
      </p:sp>
      <p:pic>
        <p:nvPicPr>
          <p:cNvPr id="24" name="Graphic 23" descr="Envelope">
            <a:extLst>
              <a:ext uri="{FF2B5EF4-FFF2-40B4-BE49-F238E27FC236}">
                <a16:creationId xmlns:a16="http://schemas.microsoft.com/office/drawing/2014/main" id="{E2C99986-4CE0-3F44-AB7E-A762188D9A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3018" y="2755966"/>
            <a:ext cx="421275" cy="421275"/>
          </a:xfrm>
          <a:prstGeom prst="rect">
            <a:avLst/>
          </a:prstGeom>
        </p:spPr>
      </p:pic>
      <p:pic>
        <p:nvPicPr>
          <p:cNvPr id="25" name="Graphic 24" descr="Envelope">
            <a:extLst>
              <a:ext uri="{FF2B5EF4-FFF2-40B4-BE49-F238E27FC236}">
                <a16:creationId xmlns:a16="http://schemas.microsoft.com/office/drawing/2014/main" id="{A628058F-EDE8-254B-85B2-27ACCC7B3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9293" y="2755810"/>
            <a:ext cx="421275" cy="421275"/>
          </a:xfrm>
          <a:prstGeom prst="rect">
            <a:avLst/>
          </a:prstGeom>
        </p:spPr>
      </p:pic>
      <p:pic>
        <p:nvPicPr>
          <p:cNvPr id="26" name="Graphic 25" descr="Envelope">
            <a:extLst>
              <a:ext uri="{FF2B5EF4-FFF2-40B4-BE49-F238E27FC236}">
                <a16:creationId xmlns:a16="http://schemas.microsoft.com/office/drawing/2014/main" id="{067D2251-538B-5741-8AF8-4E03E0D337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7594" y="2749995"/>
            <a:ext cx="421275" cy="421275"/>
          </a:xfrm>
          <a:prstGeom prst="rect">
            <a:avLst/>
          </a:prstGeom>
        </p:spPr>
      </p:pic>
      <p:pic>
        <p:nvPicPr>
          <p:cNvPr id="27" name="Graphic 26" descr="Envelope">
            <a:extLst>
              <a:ext uri="{FF2B5EF4-FFF2-40B4-BE49-F238E27FC236}">
                <a16:creationId xmlns:a16="http://schemas.microsoft.com/office/drawing/2014/main" id="{52D2B4FD-7696-7E4D-89FC-CC02FD223E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5895" y="2750152"/>
            <a:ext cx="421275" cy="421275"/>
          </a:xfrm>
          <a:prstGeom prst="rect">
            <a:avLst/>
          </a:prstGeom>
        </p:spPr>
      </p:pic>
      <p:sp>
        <p:nvSpPr>
          <p:cNvPr id="29" name="TextBox 28">
            <a:extLst>
              <a:ext uri="{FF2B5EF4-FFF2-40B4-BE49-F238E27FC236}">
                <a16:creationId xmlns:a16="http://schemas.microsoft.com/office/drawing/2014/main" id="{DA5B22D7-B2EF-D749-A806-69A78C389776}"/>
              </a:ext>
            </a:extLst>
          </p:cNvPr>
          <p:cNvSpPr txBox="1"/>
          <p:nvPr/>
        </p:nvSpPr>
        <p:spPr>
          <a:xfrm>
            <a:off x="6831632" y="3693135"/>
            <a:ext cx="1094727" cy="300082"/>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US" sz="1350" dirty="0"/>
              <a:t>Consumer B</a:t>
            </a:r>
          </a:p>
        </p:txBody>
      </p:sp>
      <p:sp>
        <p:nvSpPr>
          <p:cNvPr id="30" name="TextBox 29">
            <a:extLst>
              <a:ext uri="{FF2B5EF4-FFF2-40B4-BE49-F238E27FC236}">
                <a16:creationId xmlns:a16="http://schemas.microsoft.com/office/drawing/2014/main" id="{73926666-C41E-0E43-B037-5BA2E4130A20}"/>
              </a:ext>
            </a:extLst>
          </p:cNvPr>
          <p:cNvSpPr txBox="1"/>
          <p:nvPr/>
        </p:nvSpPr>
        <p:spPr>
          <a:xfrm>
            <a:off x="5330130" y="2438079"/>
            <a:ext cx="860511" cy="276999"/>
          </a:xfrm>
          <a:prstGeom prst="rect">
            <a:avLst/>
          </a:prstGeom>
          <a:noFill/>
        </p:spPr>
        <p:txBody>
          <a:bodyPr wrap="square" rtlCol="0">
            <a:spAutoFit/>
          </a:bodyPr>
          <a:lstStyle/>
          <a:p>
            <a:r>
              <a:rPr lang="en-US" sz="1200" dirty="0"/>
              <a:t>12345: v1</a:t>
            </a:r>
          </a:p>
        </p:txBody>
      </p:sp>
      <p:sp>
        <p:nvSpPr>
          <p:cNvPr id="31" name="TextBox 30">
            <a:extLst>
              <a:ext uri="{FF2B5EF4-FFF2-40B4-BE49-F238E27FC236}">
                <a16:creationId xmlns:a16="http://schemas.microsoft.com/office/drawing/2014/main" id="{003B1873-0FAD-C946-96E1-915E1A0AD14F}"/>
              </a:ext>
            </a:extLst>
          </p:cNvPr>
          <p:cNvSpPr txBox="1"/>
          <p:nvPr/>
        </p:nvSpPr>
        <p:spPr>
          <a:xfrm>
            <a:off x="4483358" y="2443098"/>
            <a:ext cx="860511" cy="276999"/>
          </a:xfrm>
          <a:prstGeom prst="rect">
            <a:avLst/>
          </a:prstGeom>
          <a:noFill/>
        </p:spPr>
        <p:txBody>
          <a:bodyPr wrap="square" rtlCol="0">
            <a:spAutoFit/>
          </a:bodyPr>
          <a:lstStyle/>
          <a:p>
            <a:r>
              <a:rPr lang="en-US" sz="1200" dirty="0"/>
              <a:t>12345: v2</a:t>
            </a:r>
          </a:p>
        </p:txBody>
      </p:sp>
      <p:sp>
        <p:nvSpPr>
          <p:cNvPr id="32" name="TextBox 31">
            <a:extLst>
              <a:ext uri="{FF2B5EF4-FFF2-40B4-BE49-F238E27FC236}">
                <a16:creationId xmlns:a16="http://schemas.microsoft.com/office/drawing/2014/main" id="{27C382EF-CFDF-804C-91EE-A5BC32FEA089}"/>
              </a:ext>
            </a:extLst>
          </p:cNvPr>
          <p:cNvSpPr txBox="1"/>
          <p:nvPr/>
        </p:nvSpPr>
        <p:spPr>
          <a:xfrm>
            <a:off x="3702203" y="2426537"/>
            <a:ext cx="860511" cy="276999"/>
          </a:xfrm>
          <a:prstGeom prst="rect">
            <a:avLst/>
          </a:prstGeom>
          <a:noFill/>
        </p:spPr>
        <p:txBody>
          <a:bodyPr wrap="square" rtlCol="0">
            <a:spAutoFit/>
          </a:bodyPr>
          <a:lstStyle/>
          <a:p>
            <a:r>
              <a:rPr lang="en-US" sz="1200" dirty="0"/>
              <a:t>98765: v1</a:t>
            </a:r>
          </a:p>
        </p:txBody>
      </p:sp>
      <p:sp>
        <p:nvSpPr>
          <p:cNvPr id="33" name="TextBox 32">
            <a:extLst>
              <a:ext uri="{FF2B5EF4-FFF2-40B4-BE49-F238E27FC236}">
                <a16:creationId xmlns:a16="http://schemas.microsoft.com/office/drawing/2014/main" id="{B68F5C26-DECD-1D4B-8D3F-24331CFF7DA8}"/>
              </a:ext>
            </a:extLst>
          </p:cNvPr>
          <p:cNvSpPr txBox="1"/>
          <p:nvPr/>
        </p:nvSpPr>
        <p:spPr>
          <a:xfrm>
            <a:off x="2112780" y="2426536"/>
            <a:ext cx="851594" cy="276999"/>
          </a:xfrm>
          <a:prstGeom prst="rect">
            <a:avLst/>
          </a:prstGeom>
          <a:noFill/>
        </p:spPr>
        <p:txBody>
          <a:bodyPr wrap="square" rtlCol="0">
            <a:spAutoFit/>
          </a:bodyPr>
          <a:lstStyle/>
          <a:p>
            <a:r>
              <a:rPr lang="en-US" sz="1200" dirty="0"/>
              <a:t>98765: v2</a:t>
            </a:r>
          </a:p>
        </p:txBody>
      </p:sp>
      <p:sp>
        <p:nvSpPr>
          <p:cNvPr id="34" name="TextBox 33">
            <a:extLst>
              <a:ext uri="{FF2B5EF4-FFF2-40B4-BE49-F238E27FC236}">
                <a16:creationId xmlns:a16="http://schemas.microsoft.com/office/drawing/2014/main" id="{DAADB526-5B12-F74C-BF2C-13F99C5128E3}"/>
              </a:ext>
            </a:extLst>
          </p:cNvPr>
          <p:cNvSpPr txBox="1"/>
          <p:nvPr/>
        </p:nvSpPr>
        <p:spPr>
          <a:xfrm>
            <a:off x="2998782" y="2438079"/>
            <a:ext cx="860511" cy="276999"/>
          </a:xfrm>
          <a:prstGeom prst="rect">
            <a:avLst/>
          </a:prstGeom>
          <a:noFill/>
        </p:spPr>
        <p:txBody>
          <a:bodyPr wrap="square" rtlCol="0">
            <a:spAutoFit/>
          </a:bodyPr>
          <a:lstStyle/>
          <a:p>
            <a:r>
              <a:rPr lang="en-US" sz="1200" dirty="0"/>
              <a:t>12345: v3</a:t>
            </a:r>
          </a:p>
        </p:txBody>
      </p:sp>
      <p:cxnSp>
        <p:nvCxnSpPr>
          <p:cNvPr id="36" name="Straight Arrow Connector 35">
            <a:extLst>
              <a:ext uri="{FF2B5EF4-FFF2-40B4-BE49-F238E27FC236}">
                <a16:creationId xmlns:a16="http://schemas.microsoft.com/office/drawing/2014/main" id="{02E224CF-F373-5D45-A6E3-6860867A536C}"/>
              </a:ext>
            </a:extLst>
          </p:cNvPr>
          <p:cNvCxnSpPr/>
          <p:nvPr/>
        </p:nvCxnSpPr>
        <p:spPr>
          <a:xfrm flipH="1">
            <a:off x="5911702" y="2426536"/>
            <a:ext cx="776177" cy="115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8294E70-4CBA-8F42-A3BB-A712E0BB2772}"/>
              </a:ext>
            </a:extLst>
          </p:cNvPr>
          <p:cNvSpPr txBox="1"/>
          <p:nvPr/>
        </p:nvSpPr>
        <p:spPr>
          <a:xfrm>
            <a:off x="5814371" y="1653972"/>
            <a:ext cx="1186288" cy="646331"/>
          </a:xfrm>
          <a:prstGeom prst="rect">
            <a:avLst/>
          </a:prstGeom>
          <a:noFill/>
        </p:spPr>
        <p:txBody>
          <a:bodyPr wrap="square" rtlCol="0">
            <a:spAutoFit/>
          </a:bodyPr>
          <a:lstStyle/>
          <a:p>
            <a:r>
              <a:rPr lang="en-US" sz="1200" dirty="0"/>
              <a:t>Locks message. Expects v1 of 12345</a:t>
            </a:r>
          </a:p>
        </p:txBody>
      </p:sp>
      <p:cxnSp>
        <p:nvCxnSpPr>
          <p:cNvPr id="39" name="Straight Arrow Connector 38">
            <a:extLst>
              <a:ext uri="{FF2B5EF4-FFF2-40B4-BE49-F238E27FC236}">
                <a16:creationId xmlns:a16="http://schemas.microsoft.com/office/drawing/2014/main" id="{AD3E0463-20BE-5042-B400-0FB6E42D668A}"/>
              </a:ext>
            </a:extLst>
          </p:cNvPr>
          <p:cNvCxnSpPr>
            <a:cxnSpLocks/>
            <a:endCxn id="26" idx="2"/>
          </p:cNvCxnSpPr>
          <p:nvPr/>
        </p:nvCxnSpPr>
        <p:spPr>
          <a:xfrm flipH="1" flipV="1">
            <a:off x="4848232" y="3171270"/>
            <a:ext cx="1811190" cy="6798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C1915ED-7866-FE44-B124-13B06A42E3E9}"/>
              </a:ext>
            </a:extLst>
          </p:cNvPr>
          <p:cNvSpPr txBox="1"/>
          <p:nvPr/>
        </p:nvSpPr>
        <p:spPr>
          <a:xfrm>
            <a:off x="5160683" y="3828676"/>
            <a:ext cx="1186288" cy="646331"/>
          </a:xfrm>
          <a:prstGeom prst="rect">
            <a:avLst/>
          </a:prstGeom>
          <a:noFill/>
        </p:spPr>
        <p:txBody>
          <a:bodyPr wrap="square" rtlCol="0">
            <a:spAutoFit/>
          </a:bodyPr>
          <a:lstStyle/>
          <a:p>
            <a:r>
              <a:rPr lang="en-US" sz="1200" dirty="0"/>
              <a:t>Locks message. Expects v1 of 12345</a:t>
            </a:r>
          </a:p>
        </p:txBody>
      </p:sp>
      <p:cxnSp>
        <p:nvCxnSpPr>
          <p:cNvPr id="42" name="Straight Arrow Connector 41">
            <a:extLst>
              <a:ext uri="{FF2B5EF4-FFF2-40B4-BE49-F238E27FC236}">
                <a16:creationId xmlns:a16="http://schemas.microsoft.com/office/drawing/2014/main" id="{7D234A7F-8078-F54D-B8A6-74DFD4A20B4E}"/>
              </a:ext>
            </a:extLst>
          </p:cNvPr>
          <p:cNvCxnSpPr>
            <a:cxnSpLocks/>
            <a:endCxn id="27" idx="2"/>
          </p:cNvCxnSpPr>
          <p:nvPr/>
        </p:nvCxnSpPr>
        <p:spPr>
          <a:xfrm flipH="1" flipV="1">
            <a:off x="5626533" y="3171427"/>
            <a:ext cx="1566786" cy="479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CA41AFC6-577C-FD4A-A442-DC8D1E7EA396}"/>
              </a:ext>
            </a:extLst>
          </p:cNvPr>
          <p:cNvSpPr txBox="1"/>
          <p:nvPr/>
        </p:nvSpPr>
        <p:spPr>
          <a:xfrm>
            <a:off x="6622934" y="3086565"/>
            <a:ext cx="1186288" cy="276999"/>
          </a:xfrm>
          <a:prstGeom prst="rect">
            <a:avLst/>
          </a:prstGeom>
          <a:noFill/>
        </p:spPr>
        <p:txBody>
          <a:bodyPr wrap="square" rtlCol="0">
            <a:spAutoFit/>
          </a:bodyPr>
          <a:lstStyle/>
          <a:p>
            <a:r>
              <a:rPr lang="en-US" sz="1200" dirty="0"/>
              <a:t>Read Past</a:t>
            </a:r>
          </a:p>
        </p:txBody>
      </p:sp>
      <p:sp>
        <p:nvSpPr>
          <p:cNvPr id="47" name="TextBox 46">
            <a:extLst>
              <a:ext uri="{FF2B5EF4-FFF2-40B4-BE49-F238E27FC236}">
                <a16:creationId xmlns:a16="http://schemas.microsoft.com/office/drawing/2014/main" id="{5A6A5179-B6C1-954F-9A46-2CB00C4A1374}"/>
              </a:ext>
            </a:extLst>
          </p:cNvPr>
          <p:cNvSpPr txBox="1"/>
          <p:nvPr/>
        </p:nvSpPr>
        <p:spPr>
          <a:xfrm>
            <a:off x="4634571" y="3429000"/>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297712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1" grpId="0"/>
      <p:bldP spid="45" grpId="0"/>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24004</TotalTime>
  <Words>12305</Words>
  <Application>Microsoft Macintosh PowerPoint</Application>
  <PresentationFormat>On-screen Show (4:3)</PresentationFormat>
  <Paragraphs>1977</Paragraphs>
  <Slides>130</Slides>
  <Notes>93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Arial</vt:lpstr>
      <vt:lpstr>Calibri</vt:lpstr>
      <vt:lpstr>Inter</vt:lpstr>
      <vt:lpstr>Inter-Regular</vt:lpstr>
      <vt:lpstr>Lora</vt:lpstr>
      <vt:lpstr>Ubuntu</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PowerPoint Presentation</vt:lpstr>
      <vt:lpstr>3.1.1 Pipes and filters</vt:lpstr>
      <vt:lpstr>What is a microservice?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guaranteed delivery</vt:lpstr>
      <vt:lpstr>PowerPoint Presentation</vt:lpstr>
      <vt:lpstr>PowerPoint Presentation</vt:lpstr>
      <vt:lpstr>Outbox Pattern</vt:lpstr>
      <vt:lpstr>Log Tailing</vt:lpstr>
      <vt:lpstr>State Change Capture</vt:lpstr>
      <vt:lpstr>4.2 At least once, Exactly once</vt:lpstr>
      <vt:lpstr>PowerPoint Presentation</vt:lpstr>
      <vt:lpstr>PowerPoint Presentation</vt:lpstr>
      <vt:lpstr>PowerPoint Presentation</vt:lpstr>
      <vt:lpstr>4.3 Series and Discrete</vt:lpstr>
      <vt:lpstr>PowerPoint Presentation</vt:lpstr>
      <vt:lpstr>Event Types</vt:lpstr>
      <vt:lpstr>PowerPoint Presentation</vt:lpstr>
      <vt:lpstr>PowerPoint Presentation</vt:lpstr>
      <vt:lpstr>4.4 Compensation</vt:lpstr>
      <vt:lpstr>PowerPoint Presentation</vt:lpstr>
      <vt:lpstr>PowerPoint Presentation</vt:lpstr>
      <vt:lpstr>PowerPoint Presentation</vt:lpstr>
      <vt:lpstr>PowerPoint Presentation</vt:lpstr>
      <vt:lpstr>PowerPoint Presentation</vt:lpstr>
      <vt:lpstr>4.5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4.6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4.7 Versioning</vt:lpstr>
      <vt:lpstr>PowerPoint Presentation</vt:lpstr>
      <vt:lpstr>PowerPoint Presentation</vt:lpstr>
      <vt:lpstr>PowerPoint Presentation</vt:lpstr>
      <vt:lpstr>PowerPoint Presentation</vt:lpstr>
      <vt:lpstr>PowerPoint Presentation</vt:lpstr>
      <vt:lpstr>5. Order</vt:lpstr>
      <vt:lpstr>PowerPoint Presentation</vt:lpstr>
      <vt:lpstr>PowerPoint Presentation</vt:lpstr>
      <vt:lpstr>PowerPoint Presentation</vt:lpstr>
      <vt:lpstr>PowerPoint Presentation</vt:lpstr>
      <vt:lpstr>PowerPoint Presentation</vt:lpstr>
      <vt:lpstr>6. Documentation</vt:lpstr>
      <vt:lpstr>PowerPoint Presentation</vt:lpstr>
      <vt:lpstr>AsyncAPI Document Structure</vt:lpstr>
      <vt:lpstr>Info Object</vt:lpstr>
      <vt:lpstr>Server Object</vt:lpstr>
      <vt:lpstr>Channels - Producer</vt:lpstr>
      <vt:lpstr>Channels - Consumer</vt:lpstr>
      <vt:lpstr>Components</vt:lpstr>
      <vt:lpstr>7. Consumers</vt:lpstr>
      <vt:lpstr>Task Based 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513</cp:revision>
  <dcterms:created xsi:type="dcterms:W3CDTF">2012-05-22T19:34:54Z</dcterms:created>
  <dcterms:modified xsi:type="dcterms:W3CDTF">2021-08-17T13:00:09Z</dcterms:modified>
</cp:coreProperties>
</file>