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297" r:id="rId3"/>
    <p:sldId id="338" r:id="rId4"/>
    <p:sldId id="257" r:id="rId5"/>
    <p:sldId id="271" r:id="rId6"/>
    <p:sldId id="272" r:id="rId7"/>
    <p:sldId id="258" r:id="rId8"/>
    <p:sldId id="350" r:id="rId9"/>
    <p:sldId id="260" r:id="rId10"/>
    <p:sldId id="261" r:id="rId11"/>
    <p:sldId id="262" r:id="rId12"/>
    <p:sldId id="263" r:id="rId13"/>
    <p:sldId id="264" r:id="rId14"/>
    <p:sldId id="275" r:id="rId15"/>
    <p:sldId id="346" r:id="rId16"/>
    <p:sldId id="351" r:id="rId17"/>
    <p:sldId id="276" r:id="rId18"/>
    <p:sldId id="278" r:id="rId19"/>
    <p:sldId id="279" r:id="rId20"/>
    <p:sldId id="347" r:id="rId21"/>
    <p:sldId id="277" r:id="rId22"/>
    <p:sldId id="268" r:id="rId23"/>
    <p:sldId id="345" r:id="rId24"/>
    <p:sldId id="281" r:id="rId25"/>
    <p:sldId id="282" r:id="rId26"/>
    <p:sldId id="284" r:id="rId27"/>
    <p:sldId id="285" r:id="rId28"/>
    <p:sldId id="286" r:id="rId29"/>
    <p:sldId id="287" r:id="rId30"/>
    <p:sldId id="290" r:id="rId31"/>
    <p:sldId id="288" r:id="rId32"/>
    <p:sldId id="289" r:id="rId33"/>
    <p:sldId id="354" r:id="rId34"/>
    <p:sldId id="291" r:id="rId35"/>
    <p:sldId id="352" r:id="rId36"/>
    <p:sldId id="296" r:id="rId37"/>
    <p:sldId id="356" r:id="rId38"/>
    <p:sldId id="348" r:id="rId39"/>
    <p:sldId id="295" r:id="rId40"/>
    <p:sldId id="349" r:id="rId41"/>
    <p:sldId id="353" r:id="rId42"/>
    <p:sldId id="292" r:id="rId43"/>
    <p:sldId id="293" r:id="rId44"/>
    <p:sldId id="342" r:id="rId45"/>
    <p:sldId id="343" r:id="rId46"/>
    <p:sldId id="344" r:id="rId47"/>
    <p:sldId id="341" r:id="rId48"/>
    <p:sldId id="355" r:id="rId49"/>
    <p:sldId id="340" r:id="rId50"/>
    <p:sldId id="33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rt Öztekin" initials="" lastIdx="6" clrIdx="0"/>
  <p:cmAuthor id="2" name="Ian Cooper" initials="" lastIdx="4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9"/>
    <p:restoredTop sz="94651"/>
  </p:normalViewPr>
  <p:slideViewPr>
    <p:cSldViewPr snapToGrid="0" snapToObjects="1">
      <p:cViewPr varScale="1">
        <p:scale>
          <a:sx n="148" d="100"/>
          <a:sy n="148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6CACA-13FD-6941-9216-9DFAA4C50385}" type="datetimeFigureOut">
              <a:rPr lang="en-US" smtClean="0"/>
              <a:t>11/19/21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9BF270-F648-CA44-8B20-DE81D7164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0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454BB1-5AB5-DF45-A819-95464E74CB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34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92A18-A4E3-7F4F-ABFD-2D4D7B82C1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9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BF270-F648-CA44-8B20-DE81D7164C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34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9BF270-F648-CA44-8B20-DE81D7164C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62693-BCF7-8B4E-89DD-EC940BC29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75CC70-5D6C-CB4A-80D3-3B347E692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B8BD5-04DF-4C42-B308-38A4501B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F596-9D34-464A-84C4-D620D6DE6441}" type="datetime1">
              <a:rPr lang="en-GB" smtClean="0"/>
              <a:t>19/11/2021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0B1F8-BF53-374B-B028-6BFBDACF5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CBB38-71C6-6049-BD3F-934FFFC9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84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9DE48-0DBE-5F49-896A-AA26DC05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BD618-8001-C743-8E6F-BA91C8794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E040F-3C55-4649-A440-D41F77B9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B1392-D8A8-0C48-BE66-771073C54D6B}" type="datetime1">
              <a:rPr lang="en-GB" smtClean="0"/>
              <a:t>19/11/2021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98EA-3A0F-B44C-8643-6ED0562D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25B1-30F3-9C45-8358-2C2A344B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000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14082-3BE3-5A4D-ABA0-D68882B05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BB02D-7080-FA48-A8C3-8CA2E1E23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F08BB-3175-2E4D-B823-236AE7C0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ADC1-BE35-904F-AB1D-77D1F40D02DB}" type="datetime1">
              <a:rPr lang="en-GB" smtClean="0"/>
              <a:t>19/11/2021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43695-EA0E-9243-9C3C-945668E6F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FAB10-83D2-FF4C-8F9F-7FF084CF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525A-BE33-324F-94F9-8728112D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B4D7-AFB3-954F-86EB-7753488B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42E32-1837-1E4D-B6B5-74ACE71E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D0506-8735-CE46-B364-F792FA37C565}" type="datetime1">
              <a:rPr lang="en-GB" smtClean="0"/>
              <a:t>19/11/2021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91E2-7ED3-1841-B9C7-E47F2831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C2128-DDA4-3347-8243-42F5BA41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4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98FE-00BA-2B42-9302-E3C18BF5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F6A52-D288-3A4E-A8A2-DFA91218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C8CD2-38B6-0A49-A123-527FBD9C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079CB-D376-C64F-A804-BDA8136F4996}" type="datetime1">
              <a:rPr lang="en-GB" smtClean="0"/>
              <a:t>19/11/2021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A0EF-21E0-9246-A18F-0F627E136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ACF5A-8081-9F46-A581-8E0C0E687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8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73D4-5F30-414B-9B20-EAAD0F97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EFE5-35C9-FF42-821C-45B3A9985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DC649-5DC8-3D44-84B6-C5B4BE694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75AB4-1889-104A-A307-DA611DD3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CDFDB-0D8A-7141-91CA-DA46AA9441BA}" type="datetime1">
              <a:rPr lang="en-GB" smtClean="0"/>
              <a:t>19/11/2021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BEA47D-75B9-6947-8D6B-B0B3DA49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CAB9B4-A99E-0C4A-8651-8993E310A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31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C25DC-CDAF-8F40-AEA4-119BF908A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C9C07-00E9-C444-B586-D86A0D2B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BED80-B35A-5248-91A9-97660E6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1022D-27FB-2E46-8365-E9AF5B672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E71BE1-CF0D-7A46-841B-5F7DBD3BE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F44F9-B215-7D4A-A1C1-11CA97AAD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49042-8B5A-A74D-ABEE-837B4ECE6111}" type="datetime1">
              <a:rPr lang="en-GB" smtClean="0"/>
              <a:t>19/11/2021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8923F-0561-9E46-82D8-8D34C400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0C45E-974B-8D45-A689-305F3A53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3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8E41-9238-1F4F-9FCC-E3085D95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0CBF61-347F-4B4E-8F7D-AA258B27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A6DCE-D5F2-4C4C-B392-AF43F6044A56}" type="datetime1">
              <a:rPr lang="en-GB" smtClean="0"/>
              <a:t>19/11/2021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DD920-C21D-DC4B-9F83-92EF548EC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0590C-674B-6E4F-B589-6A29331C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9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E13E6-58E0-7B4F-8D93-7474BED71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8B14D-3CD7-A14C-95DC-FA987BF53D4E}" type="datetime1">
              <a:rPr lang="en-GB" smtClean="0"/>
              <a:t>19/11/2021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D11F0-3E7F-0541-AC90-BBADD684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20052-399D-3346-9DA6-708A439A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82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DF80-760C-AC43-AB02-1E27333F2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B7D9E-BD18-9F41-B115-507A72634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9D069-7FB0-0F41-9E69-F8A90C9D2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A26B1-2989-864A-9563-D2A49927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0227A-1F0A-E041-AD94-DF7A8F7BE484}" type="datetime1">
              <a:rPr lang="en-GB" smtClean="0"/>
              <a:t>19/11/2021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85EF4-2D5C-6747-9FDB-241303F8B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6E610-7E5F-8E41-9D46-986FEAD85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3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9E91-0845-7848-B996-F40D4E41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04BAF-82C2-3844-9C91-FD06F1EF2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55607-9EB6-8244-92E2-E3FD23D6A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FCF89-2103-D04B-9478-2B4D4920F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7EEF-6824-E949-9439-E97194620DB0}" type="datetime1">
              <a:rPr lang="en-GB" smtClean="0"/>
              <a:t>19/11/2021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B4192-2A24-4C47-AD6C-C514C653C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750B-7E64-E146-80D7-F9EFDDC12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92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30A1CB-EB26-2D4B-BCCD-88A28D6E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CE1E2-3D9F-9B45-A661-2B8F388D8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CA32F-675D-9648-9F19-A25A3FBFF2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C81FE-E259-9F45-9FF5-EA2006207E8D}" type="datetime1">
              <a:rPr lang="en-GB" smtClean="0"/>
              <a:t>19/11/2021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30F6-0686-014D-9D16-7A8297313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@ICooper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6285A-E88F-1947-ACAC-C10CE15EB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7D256-7CB4-8D4B-B359-120D79D46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7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ghtercommand/greetings/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jpeg"/><Relationship Id="rId3" Type="http://schemas.openxmlformats.org/officeDocument/2006/relationships/image" Target="../media/image13.svg"/><Relationship Id="rId7" Type="http://schemas.openxmlformats.org/officeDocument/2006/relationships/image" Target="../media/image15.svg"/><Relationship Id="rId12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1.svg"/><Relationship Id="rId5" Type="http://schemas.openxmlformats.org/officeDocument/2006/relationships/image" Target="../media/image17.svg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svg"/><Relationship Id="rId1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30.jpeg"/><Relationship Id="rId5" Type="http://schemas.openxmlformats.org/officeDocument/2006/relationships/image" Target="../media/image17.svg"/><Relationship Id="rId10" Type="http://schemas.openxmlformats.org/officeDocument/2006/relationships/image" Target="../media/image29.jpe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98043-5A91-164F-B1D5-947B908DC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Managing Asynchronous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B34A5-32F1-C347-93C4-C336E0005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Ian Cooper (@</a:t>
            </a:r>
            <a:r>
              <a:rPr lang="en-US" dirty="0" err="1"/>
              <a:t>ICooper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0300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7"/>
    </mc:Choice>
    <mc:Fallback xmlns="">
      <p:transition spd="slow" advTm="34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26;p26">
            <a:extLst>
              <a:ext uri="{FF2B5EF4-FFF2-40B4-BE49-F238E27FC236}">
                <a16:creationId xmlns:a16="http://schemas.microsoft.com/office/drawing/2014/main" id="{29BF1FE9-AF50-0D4E-933A-DA8E2E616FA3}"/>
              </a:ext>
            </a:extLst>
          </p:cNvPr>
          <p:cNvSpPr txBox="1"/>
          <p:nvPr/>
        </p:nvSpPr>
        <p:spPr>
          <a:xfrm>
            <a:off x="488144" y="267916"/>
            <a:ext cx="790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Customer Supplier</a:t>
            </a:r>
            <a:endParaRPr dirty="0"/>
          </a:p>
        </p:txBody>
      </p:sp>
      <p:sp>
        <p:nvSpPr>
          <p:cNvPr id="7" name="Google Shape;127;p26">
            <a:extLst>
              <a:ext uri="{FF2B5EF4-FFF2-40B4-BE49-F238E27FC236}">
                <a16:creationId xmlns:a16="http://schemas.microsoft.com/office/drawing/2014/main" id="{03847165-A404-CE4C-9B23-8E683FB8F604}"/>
              </a:ext>
            </a:extLst>
          </p:cNvPr>
          <p:cNvSpPr/>
          <p:nvPr/>
        </p:nvSpPr>
        <p:spPr>
          <a:xfrm>
            <a:off x="3050369" y="3513141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8;p26">
            <a:extLst>
              <a:ext uri="{FF2B5EF4-FFF2-40B4-BE49-F238E27FC236}">
                <a16:creationId xmlns:a16="http://schemas.microsoft.com/office/drawing/2014/main" id="{332A9C20-305A-CB4C-AE45-EBC285BCF5C7}"/>
              </a:ext>
            </a:extLst>
          </p:cNvPr>
          <p:cNvSpPr/>
          <p:nvPr/>
        </p:nvSpPr>
        <p:spPr>
          <a:xfrm>
            <a:off x="6925769" y="3513141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9;p26">
            <a:extLst>
              <a:ext uri="{FF2B5EF4-FFF2-40B4-BE49-F238E27FC236}">
                <a16:creationId xmlns:a16="http://schemas.microsoft.com/office/drawing/2014/main" id="{B866639A-D62B-8543-8BAD-5DBEA83611BA}"/>
              </a:ext>
            </a:extLst>
          </p:cNvPr>
          <p:cNvSpPr txBox="1"/>
          <p:nvPr/>
        </p:nvSpPr>
        <p:spPr>
          <a:xfrm>
            <a:off x="1234075" y="1462091"/>
            <a:ext cx="2399955" cy="126185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 </a:t>
            </a:r>
            <a:r>
              <a:rPr lang="en" sz="1400" b="1" dirty="0"/>
              <a:t>downstream</a:t>
            </a:r>
            <a:r>
              <a:rPr lang="en" sz="1400" dirty="0"/>
              <a:t> team </a:t>
            </a:r>
            <a:r>
              <a:rPr lang="en" sz="1400" i="1" dirty="0"/>
              <a:t>depends upon</a:t>
            </a:r>
            <a:r>
              <a:rPr lang="en" sz="1400" dirty="0"/>
              <a:t> an </a:t>
            </a:r>
            <a:r>
              <a:rPr lang="en" sz="1400" b="1" dirty="0"/>
              <a:t>upstream</a:t>
            </a:r>
            <a:r>
              <a:rPr lang="en" sz="1400" dirty="0"/>
              <a:t> team. If the upstream team makes changes to its model the downstream team </a:t>
            </a:r>
            <a:r>
              <a:rPr lang="en" sz="1400" i="1" dirty="0"/>
              <a:t>must</a:t>
            </a:r>
            <a:r>
              <a:rPr lang="en" sz="1400" dirty="0"/>
              <a:t> react.</a:t>
            </a:r>
            <a:endParaRPr sz="1400" dirty="0"/>
          </a:p>
        </p:txBody>
      </p:sp>
      <p:cxnSp>
        <p:nvCxnSpPr>
          <p:cNvPr id="11" name="Google Shape;131;p26">
            <a:extLst>
              <a:ext uri="{FF2B5EF4-FFF2-40B4-BE49-F238E27FC236}">
                <a16:creationId xmlns:a16="http://schemas.microsoft.com/office/drawing/2014/main" id="{E9D5A2E5-1365-654C-B94F-6FF21CA9EC2D}"/>
              </a:ext>
            </a:extLst>
          </p:cNvPr>
          <p:cNvCxnSpPr/>
          <p:nvPr/>
        </p:nvCxnSpPr>
        <p:spPr>
          <a:xfrm>
            <a:off x="4753781" y="3566997"/>
            <a:ext cx="2188200" cy="10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2" name="Google Shape;132;p26">
            <a:extLst>
              <a:ext uri="{FF2B5EF4-FFF2-40B4-BE49-F238E27FC236}">
                <a16:creationId xmlns:a16="http://schemas.microsoft.com/office/drawing/2014/main" id="{592A5E76-14C3-8147-B747-767008C426BB}"/>
              </a:ext>
            </a:extLst>
          </p:cNvPr>
          <p:cNvSpPr txBox="1"/>
          <p:nvPr/>
        </p:nvSpPr>
        <p:spPr>
          <a:xfrm>
            <a:off x="3050369" y="4307116"/>
            <a:ext cx="10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Restaurant Availability</a:t>
            </a:r>
            <a:endParaRPr sz="1200" u="sng"/>
          </a:p>
        </p:txBody>
      </p:sp>
      <p:sp>
        <p:nvSpPr>
          <p:cNvPr id="13" name="Google Shape;133;p26">
            <a:extLst>
              <a:ext uri="{FF2B5EF4-FFF2-40B4-BE49-F238E27FC236}">
                <a16:creationId xmlns:a16="http://schemas.microsoft.com/office/drawing/2014/main" id="{955B60C7-B3DB-FC4F-AC06-52C0514F0396}"/>
              </a:ext>
            </a:extLst>
          </p:cNvPr>
          <p:cNvSpPr txBox="1"/>
          <p:nvPr/>
        </p:nvSpPr>
        <p:spPr>
          <a:xfrm>
            <a:off x="7799294" y="4307116"/>
            <a:ext cx="119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Restaurant Management</a:t>
            </a:r>
            <a:endParaRPr sz="1200" u="sng"/>
          </a:p>
        </p:txBody>
      </p:sp>
      <p:sp>
        <p:nvSpPr>
          <p:cNvPr id="14" name="Google Shape;134;p26">
            <a:extLst>
              <a:ext uri="{FF2B5EF4-FFF2-40B4-BE49-F238E27FC236}">
                <a16:creationId xmlns:a16="http://schemas.microsoft.com/office/drawing/2014/main" id="{8C5A7301-76D8-624F-81A2-B2C9B827F6E7}"/>
              </a:ext>
            </a:extLst>
          </p:cNvPr>
          <p:cNvSpPr txBox="1"/>
          <p:nvPr/>
        </p:nvSpPr>
        <p:spPr>
          <a:xfrm>
            <a:off x="3577744" y="3883391"/>
            <a:ext cx="756300" cy="307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Restaurant</a:t>
            </a:r>
            <a:endParaRPr sz="800" dirty="0"/>
          </a:p>
        </p:txBody>
      </p:sp>
      <p:sp>
        <p:nvSpPr>
          <p:cNvPr id="15" name="Google Shape;135;p26">
            <a:extLst>
              <a:ext uri="{FF2B5EF4-FFF2-40B4-BE49-F238E27FC236}">
                <a16:creationId xmlns:a16="http://schemas.microsoft.com/office/drawing/2014/main" id="{6EC81265-C3E4-4147-BB31-E7B1FDFE4050}"/>
              </a:ext>
            </a:extLst>
          </p:cNvPr>
          <p:cNvSpPr txBox="1"/>
          <p:nvPr/>
        </p:nvSpPr>
        <p:spPr>
          <a:xfrm>
            <a:off x="7543269" y="3883391"/>
            <a:ext cx="756300" cy="307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Restaurant</a:t>
            </a:r>
            <a:endParaRPr sz="800" dirty="0"/>
          </a:p>
        </p:txBody>
      </p:sp>
      <p:sp>
        <p:nvSpPr>
          <p:cNvPr id="16" name="Google Shape;136;p26">
            <a:extLst>
              <a:ext uri="{FF2B5EF4-FFF2-40B4-BE49-F238E27FC236}">
                <a16:creationId xmlns:a16="http://schemas.microsoft.com/office/drawing/2014/main" id="{F7D75219-C8DE-4C43-92D6-80DA0867D0E0}"/>
              </a:ext>
            </a:extLst>
          </p:cNvPr>
          <p:cNvSpPr txBox="1"/>
          <p:nvPr/>
        </p:nvSpPr>
        <p:spPr>
          <a:xfrm>
            <a:off x="5533332" y="3199091"/>
            <a:ext cx="65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Upstream</a:t>
            </a:r>
            <a:endParaRPr sz="800" dirty="0"/>
          </a:p>
        </p:txBody>
      </p:sp>
      <p:cxnSp>
        <p:nvCxnSpPr>
          <p:cNvPr id="17" name="Google Shape;137;p26">
            <a:extLst>
              <a:ext uri="{FF2B5EF4-FFF2-40B4-BE49-F238E27FC236}">
                <a16:creationId xmlns:a16="http://schemas.microsoft.com/office/drawing/2014/main" id="{2E446595-8DF0-714C-B967-FF7022231E1D}"/>
              </a:ext>
            </a:extLst>
          </p:cNvPr>
          <p:cNvCxnSpPr/>
          <p:nvPr/>
        </p:nvCxnSpPr>
        <p:spPr>
          <a:xfrm rot="10800000">
            <a:off x="4689294" y="4666416"/>
            <a:ext cx="23277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8" name="Google Shape;138;p26">
            <a:extLst>
              <a:ext uri="{FF2B5EF4-FFF2-40B4-BE49-F238E27FC236}">
                <a16:creationId xmlns:a16="http://schemas.microsoft.com/office/drawing/2014/main" id="{42A58569-E70E-8141-A41E-204493411BE0}"/>
              </a:ext>
            </a:extLst>
          </p:cNvPr>
          <p:cNvSpPr txBox="1"/>
          <p:nvPr/>
        </p:nvSpPr>
        <p:spPr>
          <a:xfrm>
            <a:off x="5578496" y="4307116"/>
            <a:ext cx="75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Downstream</a:t>
            </a:r>
            <a:endParaRPr sz="800"/>
          </a:p>
        </p:txBody>
      </p:sp>
      <p:cxnSp>
        <p:nvCxnSpPr>
          <p:cNvPr id="19" name="Google Shape;139;p26">
            <a:extLst>
              <a:ext uri="{FF2B5EF4-FFF2-40B4-BE49-F238E27FC236}">
                <a16:creationId xmlns:a16="http://schemas.microsoft.com/office/drawing/2014/main" id="{F43C1941-3798-E94C-A349-A63ECD48ABEE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2434053" y="2723945"/>
            <a:ext cx="3427629" cy="47514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0" name="Google Shape;140;p26">
            <a:extLst>
              <a:ext uri="{FF2B5EF4-FFF2-40B4-BE49-F238E27FC236}">
                <a16:creationId xmlns:a16="http://schemas.microsoft.com/office/drawing/2014/main" id="{B04A418F-84A6-1D48-8EDD-A7DAC09879B5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2434053" y="2723945"/>
            <a:ext cx="3522593" cy="158317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1" name="Google Shape;141;p26">
            <a:extLst>
              <a:ext uri="{FF2B5EF4-FFF2-40B4-BE49-F238E27FC236}">
                <a16:creationId xmlns:a16="http://schemas.microsoft.com/office/drawing/2014/main" id="{ADC219B8-51C9-104F-83A2-872830A981CC}"/>
              </a:ext>
            </a:extLst>
          </p:cNvPr>
          <p:cNvSpPr txBox="1"/>
          <p:nvPr/>
        </p:nvSpPr>
        <p:spPr>
          <a:xfrm>
            <a:off x="7388706" y="1315485"/>
            <a:ext cx="2716347" cy="14772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Because of the dependency we often use the phrase: </a:t>
            </a:r>
            <a:r>
              <a:rPr lang="en" sz="1400" b="1" dirty="0"/>
              <a:t>supplier</a:t>
            </a:r>
            <a:r>
              <a:rPr lang="en" sz="1400" dirty="0"/>
              <a:t> for the upstream team and </a:t>
            </a:r>
            <a:r>
              <a:rPr lang="en" sz="1400" b="1" dirty="0"/>
              <a:t>customer</a:t>
            </a:r>
            <a:r>
              <a:rPr lang="en" sz="1400" dirty="0"/>
              <a:t> for the downstream team. The supplier needs to meet the needs of the customer.</a:t>
            </a:r>
            <a:endParaRPr sz="1400" dirty="0"/>
          </a:p>
        </p:txBody>
      </p:sp>
      <p:cxnSp>
        <p:nvCxnSpPr>
          <p:cNvPr id="22" name="Google Shape;142;p26">
            <a:extLst>
              <a:ext uri="{FF2B5EF4-FFF2-40B4-BE49-F238E27FC236}">
                <a16:creationId xmlns:a16="http://schemas.microsoft.com/office/drawing/2014/main" id="{125D25CD-973B-B347-BBB1-0DC2E84AADF2}"/>
              </a:ext>
            </a:extLst>
          </p:cNvPr>
          <p:cNvCxnSpPr>
            <a:cxnSpLocks/>
            <a:stCxn id="21" idx="1"/>
            <a:endCxn id="7" idx="3"/>
          </p:cNvCxnSpPr>
          <p:nvPr/>
        </p:nvCxnSpPr>
        <p:spPr>
          <a:xfrm flipH="1">
            <a:off x="3923981" y="2054134"/>
            <a:ext cx="3464725" cy="153056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3" name="Google Shape;143;p26">
            <a:extLst>
              <a:ext uri="{FF2B5EF4-FFF2-40B4-BE49-F238E27FC236}">
                <a16:creationId xmlns:a16="http://schemas.microsoft.com/office/drawing/2014/main" id="{12E74FFA-5446-3546-BB3E-709281081AE5}"/>
              </a:ext>
            </a:extLst>
          </p:cNvPr>
          <p:cNvSpPr txBox="1"/>
          <p:nvPr/>
        </p:nvSpPr>
        <p:spPr>
          <a:xfrm>
            <a:off x="5015357" y="2353966"/>
            <a:ext cx="65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Customer</a:t>
            </a:r>
            <a:endParaRPr sz="800"/>
          </a:p>
        </p:txBody>
      </p:sp>
      <p:cxnSp>
        <p:nvCxnSpPr>
          <p:cNvPr id="24" name="Google Shape;144;p26">
            <a:extLst>
              <a:ext uri="{FF2B5EF4-FFF2-40B4-BE49-F238E27FC236}">
                <a16:creationId xmlns:a16="http://schemas.microsoft.com/office/drawing/2014/main" id="{15CD1257-4090-A048-82C9-A43F8D0A31BD}"/>
              </a:ext>
            </a:extLst>
          </p:cNvPr>
          <p:cNvCxnSpPr>
            <a:cxnSpLocks/>
            <a:stCxn id="21" idx="2"/>
            <a:endCxn id="8" idx="3"/>
          </p:cNvCxnSpPr>
          <p:nvPr/>
        </p:nvCxnSpPr>
        <p:spPr>
          <a:xfrm flipH="1">
            <a:off x="7799381" y="2792782"/>
            <a:ext cx="947499" cy="79191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5" name="Google Shape;145;p26">
            <a:extLst>
              <a:ext uri="{FF2B5EF4-FFF2-40B4-BE49-F238E27FC236}">
                <a16:creationId xmlns:a16="http://schemas.microsoft.com/office/drawing/2014/main" id="{8C121449-A59E-1C4F-87D7-A36BFF7EDAC0}"/>
              </a:ext>
            </a:extLst>
          </p:cNvPr>
          <p:cNvSpPr txBox="1"/>
          <p:nvPr/>
        </p:nvSpPr>
        <p:spPr>
          <a:xfrm>
            <a:off x="7388707" y="2983666"/>
            <a:ext cx="65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Supplier</a:t>
            </a:r>
            <a:endParaRPr sz="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53479D-6B81-054F-8CF8-C8570C36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B66BFF-DC5C-604E-9B0E-C07B3527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0;p27">
            <a:extLst>
              <a:ext uri="{FF2B5EF4-FFF2-40B4-BE49-F238E27FC236}">
                <a16:creationId xmlns:a16="http://schemas.microsoft.com/office/drawing/2014/main" id="{3F6297C9-2C8E-9042-9B50-E30BE7A6127D}"/>
              </a:ext>
            </a:extLst>
          </p:cNvPr>
          <p:cNvSpPr txBox="1"/>
          <p:nvPr/>
        </p:nvSpPr>
        <p:spPr>
          <a:xfrm>
            <a:off x="607577" y="417720"/>
            <a:ext cx="790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Integration Approach - Conformance</a:t>
            </a:r>
            <a:endParaRPr dirty="0"/>
          </a:p>
        </p:txBody>
      </p:sp>
      <p:sp>
        <p:nvSpPr>
          <p:cNvPr id="3" name="Google Shape;151;p27">
            <a:extLst>
              <a:ext uri="{FF2B5EF4-FFF2-40B4-BE49-F238E27FC236}">
                <a16:creationId xmlns:a16="http://schemas.microsoft.com/office/drawing/2014/main" id="{96127A45-39AE-8D4C-8CEA-CD7FF1331052}"/>
              </a:ext>
            </a:extLst>
          </p:cNvPr>
          <p:cNvSpPr/>
          <p:nvPr/>
        </p:nvSpPr>
        <p:spPr>
          <a:xfrm>
            <a:off x="3028125" y="3492592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52;p27">
            <a:extLst>
              <a:ext uri="{FF2B5EF4-FFF2-40B4-BE49-F238E27FC236}">
                <a16:creationId xmlns:a16="http://schemas.microsoft.com/office/drawing/2014/main" id="{E92EBBE5-05FB-7B4B-A4C0-7647A25111A8}"/>
              </a:ext>
            </a:extLst>
          </p:cNvPr>
          <p:cNvSpPr/>
          <p:nvPr/>
        </p:nvSpPr>
        <p:spPr>
          <a:xfrm>
            <a:off x="6903525" y="3492592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155;p27">
            <a:extLst>
              <a:ext uri="{FF2B5EF4-FFF2-40B4-BE49-F238E27FC236}">
                <a16:creationId xmlns:a16="http://schemas.microsoft.com/office/drawing/2014/main" id="{25753673-A8FA-684A-B414-E8160375A8A5}"/>
              </a:ext>
            </a:extLst>
          </p:cNvPr>
          <p:cNvCxnSpPr/>
          <p:nvPr/>
        </p:nvCxnSpPr>
        <p:spPr>
          <a:xfrm>
            <a:off x="4731537" y="3546448"/>
            <a:ext cx="2188200" cy="10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7" name="Google Shape;156;p27">
            <a:extLst>
              <a:ext uri="{FF2B5EF4-FFF2-40B4-BE49-F238E27FC236}">
                <a16:creationId xmlns:a16="http://schemas.microsoft.com/office/drawing/2014/main" id="{519C7835-BF11-C143-930A-E0BA54C0F695}"/>
              </a:ext>
            </a:extLst>
          </p:cNvPr>
          <p:cNvSpPr txBox="1"/>
          <p:nvPr/>
        </p:nvSpPr>
        <p:spPr>
          <a:xfrm>
            <a:off x="3028125" y="4286567"/>
            <a:ext cx="10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Restaurant Availability</a:t>
            </a:r>
            <a:endParaRPr sz="1200" u="sng"/>
          </a:p>
        </p:txBody>
      </p:sp>
      <p:sp>
        <p:nvSpPr>
          <p:cNvPr id="8" name="Google Shape;157;p27">
            <a:extLst>
              <a:ext uri="{FF2B5EF4-FFF2-40B4-BE49-F238E27FC236}">
                <a16:creationId xmlns:a16="http://schemas.microsoft.com/office/drawing/2014/main" id="{CA78A530-A156-4E4B-922C-893D3B91DBCC}"/>
              </a:ext>
            </a:extLst>
          </p:cNvPr>
          <p:cNvSpPr txBox="1"/>
          <p:nvPr/>
        </p:nvSpPr>
        <p:spPr>
          <a:xfrm>
            <a:off x="7777050" y="4286567"/>
            <a:ext cx="119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Restaurant Management</a:t>
            </a:r>
            <a:endParaRPr sz="1200" u="sng"/>
          </a:p>
        </p:txBody>
      </p:sp>
      <p:sp>
        <p:nvSpPr>
          <p:cNvPr id="9" name="Google Shape;158;p27">
            <a:extLst>
              <a:ext uri="{FF2B5EF4-FFF2-40B4-BE49-F238E27FC236}">
                <a16:creationId xmlns:a16="http://schemas.microsoft.com/office/drawing/2014/main" id="{96752D09-3F30-404D-B2C1-F04EDBC30905}"/>
              </a:ext>
            </a:extLst>
          </p:cNvPr>
          <p:cNvSpPr txBox="1"/>
          <p:nvPr/>
        </p:nvSpPr>
        <p:spPr>
          <a:xfrm>
            <a:off x="3555500" y="3862842"/>
            <a:ext cx="756300" cy="307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Restaurant</a:t>
            </a:r>
            <a:endParaRPr sz="800"/>
          </a:p>
        </p:txBody>
      </p:sp>
      <p:sp>
        <p:nvSpPr>
          <p:cNvPr id="10" name="Google Shape;159;p27">
            <a:extLst>
              <a:ext uri="{FF2B5EF4-FFF2-40B4-BE49-F238E27FC236}">
                <a16:creationId xmlns:a16="http://schemas.microsoft.com/office/drawing/2014/main" id="{C3F70818-8657-A34B-B592-F19D79D84A16}"/>
              </a:ext>
            </a:extLst>
          </p:cNvPr>
          <p:cNvSpPr txBox="1"/>
          <p:nvPr/>
        </p:nvSpPr>
        <p:spPr>
          <a:xfrm>
            <a:off x="7521025" y="3862842"/>
            <a:ext cx="756300" cy="307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Restaurant</a:t>
            </a:r>
            <a:endParaRPr sz="800" dirty="0"/>
          </a:p>
        </p:txBody>
      </p:sp>
      <p:sp>
        <p:nvSpPr>
          <p:cNvPr id="11" name="Google Shape;160;p27">
            <a:extLst>
              <a:ext uri="{FF2B5EF4-FFF2-40B4-BE49-F238E27FC236}">
                <a16:creationId xmlns:a16="http://schemas.microsoft.com/office/drawing/2014/main" id="{0964F2D8-9314-0E45-8CE9-DBEAC3A38A9C}"/>
              </a:ext>
            </a:extLst>
          </p:cNvPr>
          <p:cNvSpPr txBox="1"/>
          <p:nvPr/>
        </p:nvSpPr>
        <p:spPr>
          <a:xfrm>
            <a:off x="5511088" y="3178542"/>
            <a:ext cx="65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Upstream</a:t>
            </a:r>
            <a:endParaRPr sz="800"/>
          </a:p>
        </p:txBody>
      </p:sp>
      <p:cxnSp>
        <p:nvCxnSpPr>
          <p:cNvPr id="12" name="Google Shape;161;p27">
            <a:extLst>
              <a:ext uri="{FF2B5EF4-FFF2-40B4-BE49-F238E27FC236}">
                <a16:creationId xmlns:a16="http://schemas.microsoft.com/office/drawing/2014/main" id="{3C15F296-6A87-D642-8790-3160F0A5FE1A}"/>
              </a:ext>
            </a:extLst>
          </p:cNvPr>
          <p:cNvCxnSpPr/>
          <p:nvPr/>
        </p:nvCxnSpPr>
        <p:spPr>
          <a:xfrm rot="10800000">
            <a:off x="4667050" y="4645867"/>
            <a:ext cx="23277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3" name="Google Shape;162;p27">
            <a:extLst>
              <a:ext uri="{FF2B5EF4-FFF2-40B4-BE49-F238E27FC236}">
                <a16:creationId xmlns:a16="http://schemas.microsoft.com/office/drawing/2014/main" id="{48DB279B-A175-354B-A1D3-BB7AF082BA1E}"/>
              </a:ext>
            </a:extLst>
          </p:cNvPr>
          <p:cNvSpPr txBox="1"/>
          <p:nvPr/>
        </p:nvSpPr>
        <p:spPr>
          <a:xfrm>
            <a:off x="5556252" y="4286567"/>
            <a:ext cx="75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Downstream</a:t>
            </a:r>
            <a:endParaRPr sz="800"/>
          </a:p>
        </p:txBody>
      </p:sp>
      <p:sp>
        <p:nvSpPr>
          <p:cNvPr id="14" name="Google Shape;163;p27">
            <a:extLst>
              <a:ext uri="{FF2B5EF4-FFF2-40B4-BE49-F238E27FC236}">
                <a16:creationId xmlns:a16="http://schemas.microsoft.com/office/drawing/2014/main" id="{6484B902-B285-8049-8BCA-200B3A63BA50}"/>
              </a:ext>
            </a:extLst>
          </p:cNvPr>
          <p:cNvSpPr txBox="1"/>
          <p:nvPr/>
        </p:nvSpPr>
        <p:spPr>
          <a:xfrm>
            <a:off x="7221628" y="1617805"/>
            <a:ext cx="3419868" cy="126185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 </a:t>
            </a:r>
            <a:r>
              <a:rPr lang="en" sz="1400" b="1" dirty="0"/>
              <a:t>conformance</a:t>
            </a:r>
            <a:r>
              <a:rPr lang="en" sz="1400" dirty="0"/>
              <a:t>, the customer uses the internal model of the upstream - this creates coupling between the two which removes </a:t>
            </a:r>
            <a:r>
              <a:rPr lang="en" sz="1400" i="1" dirty="0"/>
              <a:t>independent </a:t>
            </a:r>
            <a:r>
              <a:rPr lang="en" sz="1400" i="1" dirty="0" err="1"/>
              <a:t>deployability</a:t>
            </a:r>
            <a:r>
              <a:rPr lang="en" sz="1400" dirty="0"/>
              <a:t>. It is </a:t>
            </a:r>
            <a:r>
              <a:rPr lang="en" sz="1400" b="1" dirty="0"/>
              <a:t>antithetical to microservices.</a:t>
            </a:r>
            <a:endParaRPr sz="1400" b="1" dirty="0"/>
          </a:p>
        </p:txBody>
      </p:sp>
      <p:cxnSp>
        <p:nvCxnSpPr>
          <p:cNvPr id="15" name="Google Shape;164;p27">
            <a:extLst>
              <a:ext uri="{FF2B5EF4-FFF2-40B4-BE49-F238E27FC236}">
                <a16:creationId xmlns:a16="http://schemas.microsoft.com/office/drawing/2014/main" id="{AD1F3165-CD5C-9640-8F43-55FFF470A36B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>
            <a:off x="4311925" y="4016742"/>
            <a:ext cx="3209100" cy="0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6" name="Google Shape;165;p27">
            <a:extLst>
              <a:ext uri="{FF2B5EF4-FFF2-40B4-BE49-F238E27FC236}">
                <a16:creationId xmlns:a16="http://schemas.microsoft.com/office/drawing/2014/main" id="{ACCB6E3C-4D57-0541-AE1F-B4F03E9F7B77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581952" y="2879659"/>
            <a:ext cx="2349610" cy="104982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67113-9432-7E44-8321-EA0232B2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FE0427F4-C9BD-9341-9D2C-B6C2DA81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0;p28">
            <a:extLst>
              <a:ext uri="{FF2B5EF4-FFF2-40B4-BE49-F238E27FC236}">
                <a16:creationId xmlns:a16="http://schemas.microsoft.com/office/drawing/2014/main" id="{EF940C3A-7602-4C44-8A94-561381C6AAB5}"/>
              </a:ext>
            </a:extLst>
          </p:cNvPr>
          <p:cNvSpPr txBox="1"/>
          <p:nvPr/>
        </p:nvSpPr>
        <p:spPr>
          <a:xfrm>
            <a:off x="387134" y="344048"/>
            <a:ext cx="790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Integration Approach - Anti-Corruption Layer</a:t>
            </a:r>
            <a:endParaRPr/>
          </a:p>
        </p:txBody>
      </p:sp>
      <p:sp>
        <p:nvSpPr>
          <p:cNvPr id="3" name="Google Shape;171;p28">
            <a:extLst>
              <a:ext uri="{FF2B5EF4-FFF2-40B4-BE49-F238E27FC236}">
                <a16:creationId xmlns:a16="http://schemas.microsoft.com/office/drawing/2014/main" id="{60BCB3A9-0BC1-8A4C-A310-AD414216D1BE}"/>
              </a:ext>
            </a:extLst>
          </p:cNvPr>
          <p:cNvSpPr/>
          <p:nvPr/>
        </p:nvSpPr>
        <p:spPr>
          <a:xfrm>
            <a:off x="2470549" y="3092120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72;p28">
            <a:extLst>
              <a:ext uri="{FF2B5EF4-FFF2-40B4-BE49-F238E27FC236}">
                <a16:creationId xmlns:a16="http://schemas.microsoft.com/office/drawing/2014/main" id="{AB0CA857-B5C0-E54C-B5EA-57F5638E18D3}"/>
              </a:ext>
            </a:extLst>
          </p:cNvPr>
          <p:cNvSpPr/>
          <p:nvPr/>
        </p:nvSpPr>
        <p:spPr>
          <a:xfrm>
            <a:off x="6345949" y="3092120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175;p28">
            <a:extLst>
              <a:ext uri="{FF2B5EF4-FFF2-40B4-BE49-F238E27FC236}">
                <a16:creationId xmlns:a16="http://schemas.microsoft.com/office/drawing/2014/main" id="{5BA86837-8531-494F-951C-3B16D5DF920E}"/>
              </a:ext>
            </a:extLst>
          </p:cNvPr>
          <p:cNvCxnSpPr/>
          <p:nvPr/>
        </p:nvCxnSpPr>
        <p:spPr>
          <a:xfrm>
            <a:off x="4173961" y="3145976"/>
            <a:ext cx="2188200" cy="10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7" name="Google Shape;176;p28">
            <a:extLst>
              <a:ext uri="{FF2B5EF4-FFF2-40B4-BE49-F238E27FC236}">
                <a16:creationId xmlns:a16="http://schemas.microsoft.com/office/drawing/2014/main" id="{A93F5328-96C6-4C4C-BC34-BD9754D74F90}"/>
              </a:ext>
            </a:extLst>
          </p:cNvPr>
          <p:cNvSpPr txBox="1"/>
          <p:nvPr/>
        </p:nvSpPr>
        <p:spPr>
          <a:xfrm>
            <a:off x="2470549" y="3886095"/>
            <a:ext cx="10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Restaurant Availability</a:t>
            </a:r>
            <a:endParaRPr sz="1200" u="sng"/>
          </a:p>
        </p:txBody>
      </p:sp>
      <p:sp>
        <p:nvSpPr>
          <p:cNvPr id="8" name="Google Shape;177;p28">
            <a:extLst>
              <a:ext uri="{FF2B5EF4-FFF2-40B4-BE49-F238E27FC236}">
                <a16:creationId xmlns:a16="http://schemas.microsoft.com/office/drawing/2014/main" id="{0D8A97DC-6E92-0E46-8CA6-B6BB48E82D8E}"/>
              </a:ext>
            </a:extLst>
          </p:cNvPr>
          <p:cNvSpPr txBox="1"/>
          <p:nvPr/>
        </p:nvSpPr>
        <p:spPr>
          <a:xfrm>
            <a:off x="7219474" y="3886095"/>
            <a:ext cx="119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Restaurant Management</a:t>
            </a:r>
            <a:endParaRPr sz="1200" u="sng"/>
          </a:p>
        </p:txBody>
      </p:sp>
      <p:sp>
        <p:nvSpPr>
          <p:cNvPr id="9" name="Google Shape;178;p28">
            <a:extLst>
              <a:ext uri="{FF2B5EF4-FFF2-40B4-BE49-F238E27FC236}">
                <a16:creationId xmlns:a16="http://schemas.microsoft.com/office/drawing/2014/main" id="{18B8B8D4-852E-5142-A721-C777753959D7}"/>
              </a:ext>
            </a:extLst>
          </p:cNvPr>
          <p:cNvSpPr txBox="1"/>
          <p:nvPr/>
        </p:nvSpPr>
        <p:spPr>
          <a:xfrm>
            <a:off x="2858474" y="3460570"/>
            <a:ext cx="756300" cy="307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Restaurant</a:t>
            </a:r>
            <a:endParaRPr sz="800" dirty="0"/>
          </a:p>
        </p:txBody>
      </p:sp>
      <p:sp>
        <p:nvSpPr>
          <p:cNvPr id="10" name="Google Shape;179;p28">
            <a:extLst>
              <a:ext uri="{FF2B5EF4-FFF2-40B4-BE49-F238E27FC236}">
                <a16:creationId xmlns:a16="http://schemas.microsoft.com/office/drawing/2014/main" id="{6BE51DCF-7B28-D64A-9E19-1E60166BC470}"/>
              </a:ext>
            </a:extLst>
          </p:cNvPr>
          <p:cNvSpPr txBox="1"/>
          <p:nvPr/>
        </p:nvSpPr>
        <p:spPr>
          <a:xfrm>
            <a:off x="6963449" y="3462370"/>
            <a:ext cx="756300" cy="307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Restaurant</a:t>
            </a:r>
            <a:endParaRPr sz="800" dirty="0"/>
          </a:p>
        </p:txBody>
      </p:sp>
      <p:sp>
        <p:nvSpPr>
          <p:cNvPr id="11" name="Google Shape;180;p28">
            <a:extLst>
              <a:ext uri="{FF2B5EF4-FFF2-40B4-BE49-F238E27FC236}">
                <a16:creationId xmlns:a16="http://schemas.microsoft.com/office/drawing/2014/main" id="{7F1BD5DD-6BAC-D347-A3C9-3E948D356619}"/>
              </a:ext>
            </a:extLst>
          </p:cNvPr>
          <p:cNvSpPr txBox="1"/>
          <p:nvPr/>
        </p:nvSpPr>
        <p:spPr>
          <a:xfrm>
            <a:off x="4953512" y="2778070"/>
            <a:ext cx="65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Upstream</a:t>
            </a:r>
            <a:endParaRPr sz="800"/>
          </a:p>
        </p:txBody>
      </p:sp>
      <p:cxnSp>
        <p:nvCxnSpPr>
          <p:cNvPr id="12" name="Google Shape;181;p28">
            <a:extLst>
              <a:ext uri="{FF2B5EF4-FFF2-40B4-BE49-F238E27FC236}">
                <a16:creationId xmlns:a16="http://schemas.microsoft.com/office/drawing/2014/main" id="{FD9B82D5-0843-5146-8CF7-B79933B12030}"/>
              </a:ext>
            </a:extLst>
          </p:cNvPr>
          <p:cNvCxnSpPr/>
          <p:nvPr/>
        </p:nvCxnSpPr>
        <p:spPr>
          <a:xfrm rot="10800000">
            <a:off x="4109474" y="4245395"/>
            <a:ext cx="23277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3" name="Google Shape;182;p28">
            <a:extLst>
              <a:ext uri="{FF2B5EF4-FFF2-40B4-BE49-F238E27FC236}">
                <a16:creationId xmlns:a16="http://schemas.microsoft.com/office/drawing/2014/main" id="{D97ACB09-27D7-B743-80BC-DC1FF3C23B1B}"/>
              </a:ext>
            </a:extLst>
          </p:cNvPr>
          <p:cNvSpPr txBox="1"/>
          <p:nvPr/>
        </p:nvSpPr>
        <p:spPr>
          <a:xfrm>
            <a:off x="4998676" y="3886095"/>
            <a:ext cx="75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Downstream</a:t>
            </a:r>
            <a:endParaRPr sz="800"/>
          </a:p>
        </p:txBody>
      </p:sp>
      <p:sp>
        <p:nvSpPr>
          <p:cNvPr id="14" name="Google Shape;183;p28">
            <a:extLst>
              <a:ext uri="{FF2B5EF4-FFF2-40B4-BE49-F238E27FC236}">
                <a16:creationId xmlns:a16="http://schemas.microsoft.com/office/drawing/2014/main" id="{E68315EF-DF8A-9842-85B9-AFBB728FE16A}"/>
              </a:ext>
            </a:extLst>
          </p:cNvPr>
          <p:cNvSpPr txBox="1"/>
          <p:nvPr/>
        </p:nvSpPr>
        <p:spPr>
          <a:xfrm>
            <a:off x="7341599" y="1442727"/>
            <a:ext cx="3608351" cy="104641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 </a:t>
            </a:r>
            <a:r>
              <a:rPr lang="en" sz="1400" b="1" dirty="0"/>
              <a:t>anti-corruption layer</a:t>
            </a:r>
            <a:r>
              <a:rPr lang="en" sz="1400" dirty="0"/>
              <a:t> provides an ad-hoc translation service per customer that translates the format used by the supplier to that understood by the customer.</a:t>
            </a:r>
            <a:endParaRPr sz="1400" b="1" dirty="0"/>
          </a:p>
        </p:txBody>
      </p:sp>
      <p:cxnSp>
        <p:nvCxnSpPr>
          <p:cNvPr id="15" name="Google Shape;184;p28">
            <a:extLst>
              <a:ext uri="{FF2B5EF4-FFF2-40B4-BE49-F238E27FC236}">
                <a16:creationId xmlns:a16="http://schemas.microsoft.com/office/drawing/2014/main" id="{461E3ED1-7DDC-2646-8299-22697DA787B8}"/>
              </a:ext>
            </a:extLst>
          </p:cNvPr>
          <p:cNvCxnSpPr>
            <a:cxnSpLocks/>
            <a:stCxn id="10" idx="1"/>
            <a:endCxn id="17" idx="2"/>
          </p:cNvCxnSpPr>
          <p:nvPr/>
        </p:nvCxnSpPr>
        <p:spPr>
          <a:xfrm flipH="1">
            <a:off x="4740614" y="3616270"/>
            <a:ext cx="2222835" cy="5027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6" name="Google Shape;186;p28">
            <a:extLst>
              <a:ext uri="{FF2B5EF4-FFF2-40B4-BE49-F238E27FC236}">
                <a16:creationId xmlns:a16="http://schemas.microsoft.com/office/drawing/2014/main" id="{1D5585A7-D07F-404E-A3E4-968D4E0F03D3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4540575" y="2709806"/>
            <a:ext cx="2802024" cy="2214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7" name="Google Shape;185;p28">
            <a:extLst>
              <a:ext uri="{FF2B5EF4-FFF2-40B4-BE49-F238E27FC236}">
                <a16:creationId xmlns:a16="http://schemas.microsoft.com/office/drawing/2014/main" id="{9638FF7E-7B1B-F940-9B35-C12FF5E9214B}"/>
              </a:ext>
            </a:extLst>
          </p:cNvPr>
          <p:cNvSpPr txBox="1"/>
          <p:nvPr/>
        </p:nvSpPr>
        <p:spPr>
          <a:xfrm rot="-5400000">
            <a:off x="3651227" y="3421257"/>
            <a:ext cx="1778694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Anti-Corruption Layer</a:t>
            </a:r>
            <a:endParaRPr sz="1400" dirty="0"/>
          </a:p>
        </p:txBody>
      </p:sp>
      <p:cxnSp>
        <p:nvCxnSpPr>
          <p:cNvPr id="18" name="Google Shape;187;p28">
            <a:extLst>
              <a:ext uri="{FF2B5EF4-FFF2-40B4-BE49-F238E27FC236}">
                <a16:creationId xmlns:a16="http://schemas.microsoft.com/office/drawing/2014/main" id="{4782BA74-1B9E-D74D-AC45-C2F176D712AE}"/>
              </a:ext>
            </a:extLst>
          </p:cNvPr>
          <p:cNvCxnSpPr>
            <a:cxnSpLocks/>
            <a:stCxn id="17" idx="0"/>
            <a:endCxn id="9" idx="3"/>
          </p:cNvCxnSpPr>
          <p:nvPr/>
        </p:nvCxnSpPr>
        <p:spPr>
          <a:xfrm flipH="1" flipV="1">
            <a:off x="3614774" y="3614470"/>
            <a:ext cx="725761" cy="682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2" name="Google Shape;189;p28">
            <a:extLst>
              <a:ext uri="{FF2B5EF4-FFF2-40B4-BE49-F238E27FC236}">
                <a16:creationId xmlns:a16="http://schemas.microsoft.com/office/drawing/2014/main" id="{98D38036-8F4D-8744-AF2A-55BD188813AB}"/>
              </a:ext>
            </a:extLst>
          </p:cNvPr>
          <p:cNvCxnSpPr>
            <a:cxnSpLocks/>
            <a:stCxn id="14" idx="1"/>
            <a:endCxn id="17" idx="2"/>
          </p:cNvCxnSpPr>
          <p:nvPr/>
        </p:nvCxnSpPr>
        <p:spPr>
          <a:xfrm flipH="1">
            <a:off x="4740614" y="1965932"/>
            <a:ext cx="2600985" cy="165536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486F1-8DBB-2841-980A-6B5D9440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E9FC46C-DD4F-524C-B5A4-5945EB38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p29">
            <a:extLst>
              <a:ext uri="{FF2B5EF4-FFF2-40B4-BE49-F238E27FC236}">
                <a16:creationId xmlns:a16="http://schemas.microsoft.com/office/drawing/2014/main" id="{04BF9133-191F-1E4B-A4F4-AF9CD70AC7BB}"/>
              </a:ext>
            </a:extLst>
          </p:cNvPr>
          <p:cNvSpPr txBox="1"/>
          <p:nvPr/>
        </p:nvSpPr>
        <p:spPr>
          <a:xfrm>
            <a:off x="477047" y="443985"/>
            <a:ext cx="790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Integration Approach - Open Host Service</a:t>
            </a:r>
            <a:endParaRPr dirty="0"/>
          </a:p>
        </p:txBody>
      </p:sp>
      <p:sp>
        <p:nvSpPr>
          <p:cNvPr id="3" name="Google Shape;195;p29">
            <a:extLst>
              <a:ext uri="{FF2B5EF4-FFF2-40B4-BE49-F238E27FC236}">
                <a16:creationId xmlns:a16="http://schemas.microsoft.com/office/drawing/2014/main" id="{67711F67-AE59-294E-AB2A-4945F132C682}"/>
              </a:ext>
            </a:extLst>
          </p:cNvPr>
          <p:cNvSpPr/>
          <p:nvPr/>
        </p:nvSpPr>
        <p:spPr>
          <a:xfrm>
            <a:off x="3204482" y="2968610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96;p29">
            <a:extLst>
              <a:ext uri="{FF2B5EF4-FFF2-40B4-BE49-F238E27FC236}">
                <a16:creationId xmlns:a16="http://schemas.microsoft.com/office/drawing/2014/main" id="{1594105C-1FBF-3845-8BE9-1EF3E4951BA6}"/>
              </a:ext>
            </a:extLst>
          </p:cNvPr>
          <p:cNvSpPr/>
          <p:nvPr/>
        </p:nvSpPr>
        <p:spPr>
          <a:xfrm>
            <a:off x="7079882" y="2968610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199;p29">
            <a:extLst>
              <a:ext uri="{FF2B5EF4-FFF2-40B4-BE49-F238E27FC236}">
                <a16:creationId xmlns:a16="http://schemas.microsoft.com/office/drawing/2014/main" id="{DA63C669-4946-D94B-8A87-8514A9125AA4}"/>
              </a:ext>
            </a:extLst>
          </p:cNvPr>
          <p:cNvCxnSpPr/>
          <p:nvPr/>
        </p:nvCxnSpPr>
        <p:spPr>
          <a:xfrm>
            <a:off x="4907894" y="3022466"/>
            <a:ext cx="2188200" cy="10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7" name="Google Shape;200;p29">
            <a:extLst>
              <a:ext uri="{FF2B5EF4-FFF2-40B4-BE49-F238E27FC236}">
                <a16:creationId xmlns:a16="http://schemas.microsoft.com/office/drawing/2014/main" id="{545FF081-4DCE-A64F-82AB-CF264D2B504C}"/>
              </a:ext>
            </a:extLst>
          </p:cNvPr>
          <p:cNvSpPr txBox="1"/>
          <p:nvPr/>
        </p:nvSpPr>
        <p:spPr>
          <a:xfrm>
            <a:off x="3204482" y="3762585"/>
            <a:ext cx="10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Restaurant Availability</a:t>
            </a:r>
            <a:endParaRPr sz="1200" u="sng"/>
          </a:p>
        </p:txBody>
      </p:sp>
      <p:sp>
        <p:nvSpPr>
          <p:cNvPr id="8" name="Google Shape;201;p29">
            <a:extLst>
              <a:ext uri="{FF2B5EF4-FFF2-40B4-BE49-F238E27FC236}">
                <a16:creationId xmlns:a16="http://schemas.microsoft.com/office/drawing/2014/main" id="{FE7843A3-386A-7042-BA36-B9DCBA54185A}"/>
              </a:ext>
            </a:extLst>
          </p:cNvPr>
          <p:cNvSpPr txBox="1"/>
          <p:nvPr/>
        </p:nvSpPr>
        <p:spPr>
          <a:xfrm>
            <a:off x="7953407" y="3762585"/>
            <a:ext cx="119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Restaurant Management</a:t>
            </a:r>
            <a:endParaRPr sz="1200" u="sng"/>
          </a:p>
        </p:txBody>
      </p:sp>
      <p:sp>
        <p:nvSpPr>
          <p:cNvPr id="9" name="Google Shape;202;p29">
            <a:extLst>
              <a:ext uri="{FF2B5EF4-FFF2-40B4-BE49-F238E27FC236}">
                <a16:creationId xmlns:a16="http://schemas.microsoft.com/office/drawing/2014/main" id="{D90DACB5-9E49-B04E-8802-28670B10CFA4}"/>
              </a:ext>
            </a:extLst>
          </p:cNvPr>
          <p:cNvSpPr txBox="1"/>
          <p:nvPr/>
        </p:nvSpPr>
        <p:spPr>
          <a:xfrm>
            <a:off x="3592407" y="3337060"/>
            <a:ext cx="756300" cy="307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Restaurant</a:t>
            </a:r>
            <a:endParaRPr sz="800" dirty="0"/>
          </a:p>
        </p:txBody>
      </p:sp>
      <p:sp>
        <p:nvSpPr>
          <p:cNvPr id="10" name="Google Shape;203;p29">
            <a:extLst>
              <a:ext uri="{FF2B5EF4-FFF2-40B4-BE49-F238E27FC236}">
                <a16:creationId xmlns:a16="http://schemas.microsoft.com/office/drawing/2014/main" id="{7C2655C2-761D-7445-91E1-EA7BAD628B43}"/>
              </a:ext>
            </a:extLst>
          </p:cNvPr>
          <p:cNvSpPr txBox="1"/>
          <p:nvPr/>
        </p:nvSpPr>
        <p:spPr>
          <a:xfrm>
            <a:off x="7697382" y="3338860"/>
            <a:ext cx="756300" cy="307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Restaurant</a:t>
            </a:r>
            <a:endParaRPr sz="800" dirty="0"/>
          </a:p>
        </p:txBody>
      </p:sp>
      <p:sp>
        <p:nvSpPr>
          <p:cNvPr id="11" name="Google Shape;204;p29">
            <a:extLst>
              <a:ext uri="{FF2B5EF4-FFF2-40B4-BE49-F238E27FC236}">
                <a16:creationId xmlns:a16="http://schemas.microsoft.com/office/drawing/2014/main" id="{945091C9-97BF-DF4E-AC97-DE6FED4C6BA6}"/>
              </a:ext>
            </a:extLst>
          </p:cNvPr>
          <p:cNvSpPr txBox="1"/>
          <p:nvPr/>
        </p:nvSpPr>
        <p:spPr>
          <a:xfrm>
            <a:off x="5687445" y="2654560"/>
            <a:ext cx="65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Upstream</a:t>
            </a:r>
            <a:endParaRPr sz="800"/>
          </a:p>
        </p:txBody>
      </p:sp>
      <p:cxnSp>
        <p:nvCxnSpPr>
          <p:cNvPr id="12" name="Google Shape;205;p29">
            <a:extLst>
              <a:ext uri="{FF2B5EF4-FFF2-40B4-BE49-F238E27FC236}">
                <a16:creationId xmlns:a16="http://schemas.microsoft.com/office/drawing/2014/main" id="{EEFF83FD-21C2-EA49-9355-89EE082F7726}"/>
              </a:ext>
            </a:extLst>
          </p:cNvPr>
          <p:cNvCxnSpPr/>
          <p:nvPr/>
        </p:nvCxnSpPr>
        <p:spPr>
          <a:xfrm rot="10800000">
            <a:off x="4843407" y="4121885"/>
            <a:ext cx="23277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3" name="Google Shape;206;p29">
            <a:extLst>
              <a:ext uri="{FF2B5EF4-FFF2-40B4-BE49-F238E27FC236}">
                <a16:creationId xmlns:a16="http://schemas.microsoft.com/office/drawing/2014/main" id="{1ABC6F80-CC47-D84E-81CB-C24482315EDC}"/>
              </a:ext>
            </a:extLst>
          </p:cNvPr>
          <p:cNvSpPr txBox="1"/>
          <p:nvPr/>
        </p:nvSpPr>
        <p:spPr>
          <a:xfrm>
            <a:off x="5732609" y="3762585"/>
            <a:ext cx="75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Downstream</a:t>
            </a:r>
            <a:endParaRPr sz="800"/>
          </a:p>
        </p:txBody>
      </p:sp>
      <p:sp>
        <p:nvSpPr>
          <p:cNvPr id="14" name="Google Shape;207;p29">
            <a:extLst>
              <a:ext uri="{FF2B5EF4-FFF2-40B4-BE49-F238E27FC236}">
                <a16:creationId xmlns:a16="http://schemas.microsoft.com/office/drawing/2014/main" id="{C0894513-13F6-C040-B23B-AC920389D06A}"/>
              </a:ext>
            </a:extLst>
          </p:cNvPr>
          <p:cNvSpPr txBox="1"/>
          <p:nvPr/>
        </p:nvSpPr>
        <p:spPr>
          <a:xfrm>
            <a:off x="7340532" y="684251"/>
            <a:ext cx="3608350" cy="169274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 </a:t>
            </a:r>
            <a:r>
              <a:rPr lang="en" sz="1400" b="1" dirty="0"/>
              <a:t>open-host service </a:t>
            </a:r>
            <a:r>
              <a:rPr lang="en" sz="1400" dirty="0"/>
              <a:t>reduces the duplication of many </a:t>
            </a:r>
            <a:r>
              <a:rPr lang="en" sz="1400" i="1" dirty="0"/>
              <a:t>anti-corruption layers</a:t>
            </a:r>
            <a:r>
              <a:rPr lang="en" sz="1400" dirty="0"/>
              <a:t> by supporting shared models. The upstream team agrees to support an external model that may differ from their internal one. It implies an </a:t>
            </a:r>
            <a:r>
              <a:rPr lang="en" sz="1400" i="1" dirty="0"/>
              <a:t>open host model</a:t>
            </a:r>
            <a:r>
              <a:rPr lang="en" sz="1400" dirty="0"/>
              <a:t> that supplier agrees to support and customer agrees to depend upon.</a:t>
            </a:r>
            <a:endParaRPr sz="1400" dirty="0"/>
          </a:p>
        </p:txBody>
      </p:sp>
      <p:cxnSp>
        <p:nvCxnSpPr>
          <p:cNvPr id="15" name="Google Shape;208;p29">
            <a:extLst>
              <a:ext uri="{FF2B5EF4-FFF2-40B4-BE49-F238E27FC236}">
                <a16:creationId xmlns:a16="http://schemas.microsoft.com/office/drawing/2014/main" id="{6F0FD18A-4743-D947-8CA2-CE510A1072F6}"/>
              </a:ext>
            </a:extLst>
          </p:cNvPr>
          <p:cNvCxnSpPr>
            <a:endCxn id="9" idx="3"/>
          </p:cNvCxnSpPr>
          <p:nvPr/>
        </p:nvCxnSpPr>
        <p:spPr>
          <a:xfrm rot="10800000">
            <a:off x="4348707" y="3490960"/>
            <a:ext cx="2653800" cy="69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6" name="Google Shape;209;p29">
            <a:extLst>
              <a:ext uri="{FF2B5EF4-FFF2-40B4-BE49-F238E27FC236}">
                <a16:creationId xmlns:a16="http://schemas.microsoft.com/office/drawing/2014/main" id="{B4EDFAAB-66DB-E348-B5CA-177EED9D1DAF}"/>
              </a:ext>
            </a:extLst>
          </p:cNvPr>
          <p:cNvCxnSpPr>
            <a:cxnSpLocks/>
            <a:stCxn id="14" idx="2"/>
            <a:endCxn id="17" idx="3"/>
          </p:cNvCxnSpPr>
          <p:nvPr/>
        </p:nvCxnSpPr>
        <p:spPr>
          <a:xfrm flipH="1">
            <a:off x="7221158" y="2376992"/>
            <a:ext cx="1923549" cy="35912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7" name="Google Shape;210;p29">
            <a:extLst>
              <a:ext uri="{FF2B5EF4-FFF2-40B4-BE49-F238E27FC236}">
                <a16:creationId xmlns:a16="http://schemas.microsoft.com/office/drawing/2014/main" id="{0B770F80-7747-1F45-AA86-F5F93BE96A79}"/>
              </a:ext>
            </a:extLst>
          </p:cNvPr>
          <p:cNvSpPr txBox="1"/>
          <p:nvPr/>
        </p:nvSpPr>
        <p:spPr>
          <a:xfrm rot="-5400000">
            <a:off x="6479158" y="3170352"/>
            <a:ext cx="1483998" cy="61552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Open Host Service</a:t>
            </a:r>
            <a:endParaRPr sz="1400" dirty="0"/>
          </a:p>
        </p:txBody>
      </p:sp>
      <p:cxnSp>
        <p:nvCxnSpPr>
          <p:cNvPr id="18" name="Google Shape;211;p29">
            <a:extLst>
              <a:ext uri="{FF2B5EF4-FFF2-40B4-BE49-F238E27FC236}">
                <a16:creationId xmlns:a16="http://schemas.microsoft.com/office/drawing/2014/main" id="{9297BCB9-2589-2B4E-82E6-E21776C184A8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7528919" y="3478114"/>
            <a:ext cx="168490" cy="225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2214-46CE-174D-A546-A7D5ED35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ED93C1E-0729-DE41-BC08-ECD6E9BCD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6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p29">
            <a:extLst>
              <a:ext uri="{FF2B5EF4-FFF2-40B4-BE49-F238E27FC236}">
                <a16:creationId xmlns:a16="http://schemas.microsoft.com/office/drawing/2014/main" id="{04BF9133-191F-1E4B-A4F4-AF9CD70AC7BB}"/>
              </a:ext>
            </a:extLst>
          </p:cNvPr>
          <p:cNvSpPr txBox="1"/>
          <p:nvPr/>
        </p:nvSpPr>
        <p:spPr>
          <a:xfrm>
            <a:off x="477047" y="443985"/>
            <a:ext cx="7906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 Host Service – Necessary Coupling</a:t>
            </a:r>
            <a:endParaRPr dirty="0"/>
          </a:p>
        </p:txBody>
      </p:sp>
      <p:sp>
        <p:nvSpPr>
          <p:cNvPr id="3" name="Google Shape;195;p29">
            <a:extLst>
              <a:ext uri="{FF2B5EF4-FFF2-40B4-BE49-F238E27FC236}">
                <a16:creationId xmlns:a16="http://schemas.microsoft.com/office/drawing/2014/main" id="{67711F67-AE59-294E-AB2A-4945F132C682}"/>
              </a:ext>
            </a:extLst>
          </p:cNvPr>
          <p:cNvSpPr/>
          <p:nvPr/>
        </p:nvSpPr>
        <p:spPr>
          <a:xfrm>
            <a:off x="3204482" y="2968610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96;p29">
            <a:extLst>
              <a:ext uri="{FF2B5EF4-FFF2-40B4-BE49-F238E27FC236}">
                <a16:creationId xmlns:a16="http://schemas.microsoft.com/office/drawing/2014/main" id="{1594105C-1FBF-3845-8BE9-1EF3E4951BA6}"/>
              </a:ext>
            </a:extLst>
          </p:cNvPr>
          <p:cNvSpPr/>
          <p:nvPr/>
        </p:nvSpPr>
        <p:spPr>
          <a:xfrm>
            <a:off x="7079882" y="2968610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0;p29">
            <a:extLst>
              <a:ext uri="{FF2B5EF4-FFF2-40B4-BE49-F238E27FC236}">
                <a16:creationId xmlns:a16="http://schemas.microsoft.com/office/drawing/2014/main" id="{545FF081-4DCE-A64F-82AB-CF264D2B504C}"/>
              </a:ext>
            </a:extLst>
          </p:cNvPr>
          <p:cNvSpPr txBox="1"/>
          <p:nvPr/>
        </p:nvSpPr>
        <p:spPr>
          <a:xfrm>
            <a:off x="3204482" y="3762585"/>
            <a:ext cx="10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/>
              <a:t>Restaurant Availability</a:t>
            </a:r>
            <a:endParaRPr sz="1200" u="sng" dirty="0"/>
          </a:p>
        </p:txBody>
      </p:sp>
      <p:sp>
        <p:nvSpPr>
          <p:cNvPr id="8" name="Google Shape;201;p29">
            <a:extLst>
              <a:ext uri="{FF2B5EF4-FFF2-40B4-BE49-F238E27FC236}">
                <a16:creationId xmlns:a16="http://schemas.microsoft.com/office/drawing/2014/main" id="{FE7843A3-386A-7042-BA36-B9DCBA54185A}"/>
              </a:ext>
            </a:extLst>
          </p:cNvPr>
          <p:cNvSpPr txBox="1"/>
          <p:nvPr/>
        </p:nvSpPr>
        <p:spPr>
          <a:xfrm>
            <a:off x="7953407" y="3762585"/>
            <a:ext cx="119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Restaurant Management</a:t>
            </a:r>
            <a:endParaRPr sz="1200" u="sng"/>
          </a:p>
        </p:txBody>
      </p:sp>
      <p:sp>
        <p:nvSpPr>
          <p:cNvPr id="9" name="Google Shape;202;p29">
            <a:extLst>
              <a:ext uri="{FF2B5EF4-FFF2-40B4-BE49-F238E27FC236}">
                <a16:creationId xmlns:a16="http://schemas.microsoft.com/office/drawing/2014/main" id="{D90DACB5-9E49-B04E-8802-28670B10CFA4}"/>
              </a:ext>
            </a:extLst>
          </p:cNvPr>
          <p:cNvSpPr txBox="1"/>
          <p:nvPr/>
        </p:nvSpPr>
        <p:spPr>
          <a:xfrm>
            <a:off x="3592407" y="3337060"/>
            <a:ext cx="756300" cy="307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Restaurant</a:t>
            </a:r>
            <a:endParaRPr sz="800" dirty="0"/>
          </a:p>
        </p:txBody>
      </p:sp>
      <p:sp>
        <p:nvSpPr>
          <p:cNvPr id="10" name="Google Shape;203;p29">
            <a:extLst>
              <a:ext uri="{FF2B5EF4-FFF2-40B4-BE49-F238E27FC236}">
                <a16:creationId xmlns:a16="http://schemas.microsoft.com/office/drawing/2014/main" id="{7C2655C2-761D-7445-91E1-EA7BAD628B43}"/>
              </a:ext>
            </a:extLst>
          </p:cNvPr>
          <p:cNvSpPr txBox="1"/>
          <p:nvPr/>
        </p:nvSpPr>
        <p:spPr>
          <a:xfrm>
            <a:off x="7697382" y="3338860"/>
            <a:ext cx="756300" cy="307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Restaurant</a:t>
            </a:r>
            <a:endParaRPr sz="800" dirty="0"/>
          </a:p>
        </p:txBody>
      </p:sp>
      <p:sp>
        <p:nvSpPr>
          <p:cNvPr id="13" name="Google Shape;206;p29">
            <a:extLst>
              <a:ext uri="{FF2B5EF4-FFF2-40B4-BE49-F238E27FC236}">
                <a16:creationId xmlns:a16="http://schemas.microsoft.com/office/drawing/2014/main" id="{1ABC6F80-CC47-D84E-81CB-C24482315EDC}"/>
              </a:ext>
            </a:extLst>
          </p:cNvPr>
          <p:cNvSpPr txBox="1"/>
          <p:nvPr/>
        </p:nvSpPr>
        <p:spPr>
          <a:xfrm>
            <a:off x="5740258" y="3121200"/>
            <a:ext cx="75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Dependency</a:t>
            </a:r>
            <a:endParaRPr sz="800" dirty="0"/>
          </a:p>
        </p:txBody>
      </p:sp>
      <p:sp>
        <p:nvSpPr>
          <p:cNvPr id="14" name="Google Shape;207;p29">
            <a:extLst>
              <a:ext uri="{FF2B5EF4-FFF2-40B4-BE49-F238E27FC236}">
                <a16:creationId xmlns:a16="http://schemas.microsoft.com/office/drawing/2014/main" id="{C0894513-13F6-C040-B23B-AC920389D06A}"/>
              </a:ext>
            </a:extLst>
          </p:cNvPr>
          <p:cNvSpPr txBox="1"/>
          <p:nvPr/>
        </p:nvSpPr>
        <p:spPr>
          <a:xfrm>
            <a:off x="7306771" y="1121505"/>
            <a:ext cx="3608350" cy="126185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 open-host service</a:t>
            </a:r>
            <a:r>
              <a:rPr lang="en" sz="1400" b="1" dirty="0"/>
              <a:t> </a:t>
            </a:r>
            <a:r>
              <a:rPr lang="en" sz="1400" dirty="0"/>
              <a:t>creates </a:t>
            </a:r>
            <a:r>
              <a:rPr lang="en" sz="1400" b="1" dirty="0"/>
              <a:t>coupling</a:t>
            </a:r>
            <a:r>
              <a:rPr lang="en" sz="1400" dirty="0"/>
              <a:t> between the supplier and customer. This is </a:t>
            </a:r>
            <a:r>
              <a:rPr lang="en" sz="1400" i="1" dirty="0"/>
              <a:t>necessary</a:t>
            </a:r>
            <a:r>
              <a:rPr lang="en" sz="1400" dirty="0"/>
              <a:t> coupling because to collaborate with others we must allow others to take a dependency on us.</a:t>
            </a:r>
            <a:endParaRPr sz="1400" dirty="0"/>
          </a:p>
        </p:txBody>
      </p:sp>
      <p:cxnSp>
        <p:nvCxnSpPr>
          <p:cNvPr id="15" name="Google Shape;208;p29">
            <a:extLst>
              <a:ext uri="{FF2B5EF4-FFF2-40B4-BE49-F238E27FC236}">
                <a16:creationId xmlns:a16="http://schemas.microsoft.com/office/drawing/2014/main" id="{6F0FD18A-4743-D947-8CA2-CE510A1072F6}"/>
              </a:ext>
            </a:extLst>
          </p:cNvPr>
          <p:cNvCxnSpPr>
            <a:endCxn id="9" idx="3"/>
          </p:cNvCxnSpPr>
          <p:nvPr/>
        </p:nvCxnSpPr>
        <p:spPr>
          <a:xfrm rot="10800000">
            <a:off x="4348707" y="3490960"/>
            <a:ext cx="2653800" cy="69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6" name="Google Shape;209;p29">
            <a:extLst>
              <a:ext uri="{FF2B5EF4-FFF2-40B4-BE49-F238E27FC236}">
                <a16:creationId xmlns:a16="http://schemas.microsoft.com/office/drawing/2014/main" id="{B4EDFAAB-66DB-E348-B5CA-177EED9D1DAF}"/>
              </a:ext>
            </a:extLst>
          </p:cNvPr>
          <p:cNvCxnSpPr>
            <a:cxnSpLocks/>
            <a:stCxn id="14" idx="2"/>
            <a:endCxn id="17" idx="3"/>
          </p:cNvCxnSpPr>
          <p:nvPr/>
        </p:nvCxnSpPr>
        <p:spPr>
          <a:xfrm flipH="1">
            <a:off x="7221158" y="2383359"/>
            <a:ext cx="1889788" cy="35275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7" name="Google Shape;210;p29">
            <a:extLst>
              <a:ext uri="{FF2B5EF4-FFF2-40B4-BE49-F238E27FC236}">
                <a16:creationId xmlns:a16="http://schemas.microsoft.com/office/drawing/2014/main" id="{0B770F80-7747-1F45-AA86-F5F93BE96A79}"/>
              </a:ext>
            </a:extLst>
          </p:cNvPr>
          <p:cNvSpPr txBox="1"/>
          <p:nvPr/>
        </p:nvSpPr>
        <p:spPr>
          <a:xfrm rot="-5400000">
            <a:off x="6479158" y="3170352"/>
            <a:ext cx="1483998" cy="61552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Open Host Service</a:t>
            </a:r>
            <a:endParaRPr sz="1400" dirty="0"/>
          </a:p>
        </p:txBody>
      </p:sp>
      <p:cxnSp>
        <p:nvCxnSpPr>
          <p:cNvPr id="18" name="Google Shape;211;p29">
            <a:extLst>
              <a:ext uri="{FF2B5EF4-FFF2-40B4-BE49-F238E27FC236}">
                <a16:creationId xmlns:a16="http://schemas.microsoft.com/office/drawing/2014/main" id="{9297BCB9-2589-2B4E-82E6-E21776C184A8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7528919" y="3478114"/>
            <a:ext cx="168490" cy="225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9" name="Google Shape;212;p29">
            <a:extLst>
              <a:ext uri="{FF2B5EF4-FFF2-40B4-BE49-F238E27FC236}">
                <a16:creationId xmlns:a16="http://schemas.microsoft.com/office/drawing/2014/main" id="{6F65ACF6-BB8C-9045-9783-30C648B85C3A}"/>
              </a:ext>
            </a:extLst>
          </p:cNvPr>
          <p:cNvSpPr txBox="1"/>
          <p:nvPr/>
        </p:nvSpPr>
        <p:spPr>
          <a:xfrm>
            <a:off x="4794381" y="5000910"/>
            <a:ext cx="3329202" cy="14772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 open-host service</a:t>
            </a:r>
            <a:r>
              <a:rPr lang="en" sz="1400" b="1" dirty="0"/>
              <a:t> </a:t>
            </a:r>
            <a:r>
              <a:rPr lang="en" sz="1400" dirty="0"/>
              <a:t>provides a </a:t>
            </a:r>
            <a:r>
              <a:rPr lang="en" sz="1400" b="1" dirty="0"/>
              <a:t>contract</a:t>
            </a:r>
            <a:r>
              <a:rPr lang="en" sz="1400" dirty="0"/>
              <a:t> – provided we honor that contract, we can change our service implementation details.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We </a:t>
            </a:r>
            <a:r>
              <a:rPr lang="en" sz="1400" b="1" dirty="0"/>
              <a:t>document</a:t>
            </a:r>
            <a:r>
              <a:rPr lang="en" sz="1400" dirty="0"/>
              <a:t> a contract so all sides know what they can rely on.</a:t>
            </a:r>
            <a:endParaRPr sz="1400" dirty="0"/>
          </a:p>
        </p:txBody>
      </p:sp>
      <p:cxnSp>
        <p:nvCxnSpPr>
          <p:cNvPr id="20" name="Google Shape;213;p29">
            <a:extLst>
              <a:ext uri="{FF2B5EF4-FFF2-40B4-BE49-F238E27FC236}">
                <a16:creationId xmlns:a16="http://schemas.microsoft.com/office/drawing/2014/main" id="{E7DCCD34-60D5-CA46-94AD-2A9F4B71CDFA}"/>
              </a:ext>
            </a:extLst>
          </p:cNvPr>
          <p:cNvCxnSpPr>
            <a:cxnSpLocks/>
            <a:stCxn id="19" idx="0"/>
            <a:endCxn id="17" idx="1"/>
          </p:cNvCxnSpPr>
          <p:nvPr/>
        </p:nvCxnSpPr>
        <p:spPr>
          <a:xfrm flipV="1">
            <a:off x="6458982" y="4220113"/>
            <a:ext cx="762176" cy="78079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1" name="Google Shape;212;p29">
            <a:extLst>
              <a:ext uri="{FF2B5EF4-FFF2-40B4-BE49-F238E27FC236}">
                <a16:creationId xmlns:a16="http://schemas.microsoft.com/office/drawing/2014/main" id="{F3D8D5B2-9832-0549-94D0-FD0057702CCB}"/>
              </a:ext>
            </a:extLst>
          </p:cNvPr>
          <p:cNvSpPr txBox="1"/>
          <p:nvPr/>
        </p:nvSpPr>
        <p:spPr>
          <a:xfrm>
            <a:off x="2474744" y="1521632"/>
            <a:ext cx="2376725" cy="830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</a:t>
            </a:r>
            <a:r>
              <a:rPr lang="en" sz="1400" i="1" dirty="0"/>
              <a:t>contract</a:t>
            </a:r>
            <a:r>
              <a:rPr lang="en" sz="1400" dirty="0"/>
              <a:t> makes </a:t>
            </a:r>
            <a:r>
              <a:rPr lang="en" sz="1400" i="1" dirty="0"/>
              <a:t>necessary coupling</a:t>
            </a:r>
            <a:r>
              <a:rPr lang="en" sz="1400" dirty="0"/>
              <a:t> </a:t>
            </a:r>
            <a:r>
              <a:rPr lang="en" sz="1400" b="1" dirty="0"/>
              <a:t>habitable</a:t>
            </a:r>
            <a:r>
              <a:rPr lang="en" sz="1400" dirty="0"/>
              <a:t> for both supplier and customer.</a:t>
            </a:r>
            <a:endParaRPr sz="1400" dirty="0"/>
          </a:p>
        </p:txBody>
      </p:sp>
      <p:cxnSp>
        <p:nvCxnSpPr>
          <p:cNvPr id="22" name="Google Shape;209;p29">
            <a:extLst>
              <a:ext uri="{FF2B5EF4-FFF2-40B4-BE49-F238E27FC236}">
                <a16:creationId xmlns:a16="http://schemas.microsoft.com/office/drawing/2014/main" id="{4861F753-E924-864E-8126-7673B80C43E0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>
          <a:xfrm>
            <a:off x="3663107" y="2352598"/>
            <a:ext cx="2455301" cy="76860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4" name="Google Shape;212;p29">
            <a:extLst>
              <a:ext uri="{FF2B5EF4-FFF2-40B4-BE49-F238E27FC236}">
                <a16:creationId xmlns:a16="http://schemas.microsoft.com/office/drawing/2014/main" id="{155E81D0-7421-1D46-95EF-4FD198B5368A}"/>
              </a:ext>
            </a:extLst>
          </p:cNvPr>
          <p:cNvSpPr txBox="1"/>
          <p:nvPr/>
        </p:nvSpPr>
        <p:spPr>
          <a:xfrm>
            <a:off x="642536" y="4882224"/>
            <a:ext cx="2376725" cy="830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I</a:t>
            </a:r>
            <a:r>
              <a:rPr lang="en" sz="1400" dirty="0"/>
              <a:t>n </a:t>
            </a:r>
            <a:r>
              <a:rPr lang="en" sz="1400" b="1" dirty="0"/>
              <a:t>promise theory</a:t>
            </a:r>
            <a:r>
              <a:rPr lang="en" sz="1400" dirty="0"/>
              <a:t> the service is an </a:t>
            </a:r>
            <a:r>
              <a:rPr lang="en" sz="1400" i="1" dirty="0"/>
              <a:t>agent</a:t>
            </a:r>
            <a:r>
              <a:rPr lang="en" sz="1400" dirty="0"/>
              <a:t> that makes a promise about its capabilities.</a:t>
            </a:r>
            <a:endParaRPr sz="1400" dirty="0"/>
          </a:p>
        </p:txBody>
      </p:sp>
      <p:cxnSp>
        <p:nvCxnSpPr>
          <p:cNvPr id="25" name="Google Shape;213;p29">
            <a:extLst>
              <a:ext uri="{FF2B5EF4-FFF2-40B4-BE49-F238E27FC236}">
                <a16:creationId xmlns:a16="http://schemas.microsoft.com/office/drawing/2014/main" id="{8032CFA5-AD42-CF45-8A5E-4FB10CA9153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019261" y="3876046"/>
            <a:ext cx="3894134" cy="14216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B1E83-6B36-3540-A245-2E610F60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16C11-9ECA-0644-BDE5-086A44EC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8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p29">
            <a:extLst>
              <a:ext uri="{FF2B5EF4-FFF2-40B4-BE49-F238E27FC236}">
                <a16:creationId xmlns:a16="http://schemas.microsoft.com/office/drawing/2014/main" id="{04BF9133-191F-1E4B-A4F4-AF9CD70AC7BB}"/>
              </a:ext>
            </a:extLst>
          </p:cNvPr>
          <p:cNvSpPr txBox="1"/>
          <p:nvPr/>
        </p:nvSpPr>
        <p:spPr>
          <a:xfrm>
            <a:off x="477047" y="443985"/>
            <a:ext cx="7906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 Host Service - Endpoints</a:t>
            </a:r>
            <a:endParaRPr dirty="0"/>
          </a:p>
        </p:txBody>
      </p:sp>
      <p:sp>
        <p:nvSpPr>
          <p:cNvPr id="3" name="Google Shape;195;p29">
            <a:extLst>
              <a:ext uri="{FF2B5EF4-FFF2-40B4-BE49-F238E27FC236}">
                <a16:creationId xmlns:a16="http://schemas.microsoft.com/office/drawing/2014/main" id="{67711F67-AE59-294E-AB2A-4945F132C682}"/>
              </a:ext>
            </a:extLst>
          </p:cNvPr>
          <p:cNvSpPr/>
          <p:nvPr/>
        </p:nvSpPr>
        <p:spPr>
          <a:xfrm>
            <a:off x="3204482" y="2968610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96;p29">
            <a:extLst>
              <a:ext uri="{FF2B5EF4-FFF2-40B4-BE49-F238E27FC236}">
                <a16:creationId xmlns:a16="http://schemas.microsoft.com/office/drawing/2014/main" id="{1594105C-1FBF-3845-8BE9-1EF3E4951BA6}"/>
              </a:ext>
            </a:extLst>
          </p:cNvPr>
          <p:cNvSpPr/>
          <p:nvPr/>
        </p:nvSpPr>
        <p:spPr>
          <a:xfrm>
            <a:off x="7079882" y="2968610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199;p29">
            <a:extLst>
              <a:ext uri="{FF2B5EF4-FFF2-40B4-BE49-F238E27FC236}">
                <a16:creationId xmlns:a16="http://schemas.microsoft.com/office/drawing/2014/main" id="{DA63C669-4946-D94B-8A87-8514A9125AA4}"/>
              </a:ext>
            </a:extLst>
          </p:cNvPr>
          <p:cNvCxnSpPr/>
          <p:nvPr/>
        </p:nvCxnSpPr>
        <p:spPr>
          <a:xfrm>
            <a:off x="4907894" y="3022466"/>
            <a:ext cx="2188200" cy="10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7" name="Google Shape;200;p29">
            <a:extLst>
              <a:ext uri="{FF2B5EF4-FFF2-40B4-BE49-F238E27FC236}">
                <a16:creationId xmlns:a16="http://schemas.microsoft.com/office/drawing/2014/main" id="{545FF081-4DCE-A64F-82AB-CF264D2B504C}"/>
              </a:ext>
            </a:extLst>
          </p:cNvPr>
          <p:cNvSpPr txBox="1"/>
          <p:nvPr/>
        </p:nvSpPr>
        <p:spPr>
          <a:xfrm>
            <a:off x="3204482" y="3762585"/>
            <a:ext cx="10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Restaurant Availability</a:t>
            </a:r>
            <a:endParaRPr sz="1200" u="sng"/>
          </a:p>
        </p:txBody>
      </p:sp>
      <p:sp>
        <p:nvSpPr>
          <p:cNvPr id="8" name="Google Shape;201;p29">
            <a:extLst>
              <a:ext uri="{FF2B5EF4-FFF2-40B4-BE49-F238E27FC236}">
                <a16:creationId xmlns:a16="http://schemas.microsoft.com/office/drawing/2014/main" id="{FE7843A3-386A-7042-BA36-B9DCBA54185A}"/>
              </a:ext>
            </a:extLst>
          </p:cNvPr>
          <p:cNvSpPr txBox="1"/>
          <p:nvPr/>
        </p:nvSpPr>
        <p:spPr>
          <a:xfrm>
            <a:off x="7953407" y="3762585"/>
            <a:ext cx="119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Restaurant Management</a:t>
            </a:r>
            <a:endParaRPr sz="1200" u="sng"/>
          </a:p>
        </p:txBody>
      </p:sp>
      <p:sp>
        <p:nvSpPr>
          <p:cNvPr id="11" name="Google Shape;204;p29">
            <a:extLst>
              <a:ext uri="{FF2B5EF4-FFF2-40B4-BE49-F238E27FC236}">
                <a16:creationId xmlns:a16="http://schemas.microsoft.com/office/drawing/2014/main" id="{945091C9-97BF-DF4E-AC97-DE6FED4C6BA6}"/>
              </a:ext>
            </a:extLst>
          </p:cNvPr>
          <p:cNvSpPr txBox="1"/>
          <p:nvPr/>
        </p:nvSpPr>
        <p:spPr>
          <a:xfrm>
            <a:off x="5687445" y="2654560"/>
            <a:ext cx="65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Upstream</a:t>
            </a:r>
            <a:endParaRPr sz="800"/>
          </a:p>
        </p:txBody>
      </p:sp>
      <p:cxnSp>
        <p:nvCxnSpPr>
          <p:cNvPr id="12" name="Google Shape;205;p29">
            <a:extLst>
              <a:ext uri="{FF2B5EF4-FFF2-40B4-BE49-F238E27FC236}">
                <a16:creationId xmlns:a16="http://schemas.microsoft.com/office/drawing/2014/main" id="{EEFF83FD-21C2-EA49-9355-89EE082F7726}"/>
              </a:ext>
            </a:extLst>
          </p:cNvPr>
          <p:cNvCxnSpPr/>
          <p:nvPr/>
        </p:nvCxnSpPr>
        <p:spPr>
          <a:xfrm rot="10800000">
            <a:off x="4843407" y="4121885"/>
            <a:ext cx="23277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3" name="Google Shape;206;p29">
            <a:extLst>
              <a:ext uri="{FF2B5EF4-FFF2-40B4-BE49-F238E27FC236}">
                <a16:creationId xmlns:a16="http://schemas.microsoft.com/office/drawing/2014/main" id="{1ABC6F80-CC47-D84E-81CB-C24482315EDC}"/>
              </a:ext>
            </a:extLst>
          </p:cNvPr>
          <p:cNvSpPr txBox="1"/>
          <p:nvPr/>
        </p:nvSpPr>
        <p:spPr>
          <a:xfrm>
            <a:off x="5732609" y="3762585"/>
            <a:ext cx="75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Downstream</a:t>
            </a:r>
            <a:endParaRPr sz="800"/>
          </a:p>
        </p:txBody>
      </p:sp>
      <p:cxnSp>
        <p:nvCxnSpPr>
          <p:cNvPr id="15" name="Google Shape;208;p29">
            <a:extLst>
              <a:ext uri="{FF2B5EF4-FFF2-40B4-BE49-F238E27FC236}">
                <a16:creationId xmlns:a16="http://schemas.microsoft.com/office/drawing/2014/main" id="{6F0FD18A-4743-D947-8CA2-CE510A1072F6}"/>
              </a:ext>
            </a:extLst>
          </p:cNvPr>
          <p:cNvCxnSpPr>
            <a:cxnSpLocks/>
          </p:cNvCxnSpPr>
          <p:nvPr/>
        </p:nvCxnSpPr>
        <p:spPr>
          <a:xfrm rot="10800000">
            <a:off x="4348707" y="3490960"/>
            <a:ext cx="2653800" cy="69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7" name="Google Shape;210;p29">
            <a:extLst>
              <a:ext uri="{FF2B5EF4-FFF2-40B4-BE49-F238E27FC236}">
                <a16:creationId xmlns:a16="http://schemas.microsoft.com/office/drawing/2014/main" id="{0B770F80-7747-1F45-AA86-F5F93BE96A79}"/>
              </a:ext>
            </a:extLst>
          </p:cNvPr>
          <p:cNvSpPr txBox="1"/>
          <p:nvPr/>
        </p:nvSpPr>
        <p:spPr>
          <a:xfrm rot="-5400000">
            <a:off x="6479158" y="3278074"/>
            <a:ext cx="1483998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Endpoint</a:t>
            </a:r>
            <a:endParaRPr sz="1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DF120-CAD2-8F43-B757-84CC7146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094B8DE-48B9-FE4B-82A8-05D5F254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15</a:t>
            </a:fld>
            <a:endParaRPr lang="en-US"/>
          </a:p>
        </p:txBody>
      </p:sp>
      <p:sp>
        <p:nvSpPr>
          <p:cNvPr id="20" name="Google Shape;207;p29">
            <a:extLst>
              <a:ext uri="{FF2B5EF4-FFF2-40B4-BE49-F238E27FC236}">
                <a16:creationId xmlns:a16="http://schemas.microsoft.com/office/drawing/2014/main" id="{1E8E1115-9181-7748-8F81-EB777F0F410F}"/>
              </a:ext>
            </a:extLst>
          </p:cNvPr>
          <p:cNvSpPr txBox="1"/>
          <p:nvPr/>
        </p:nvSpPr>
        <p:spPr>
          <a:xfrm>
            <a:off x="7306771" y="1121505"/>
            <a:ext cx="3608350" cy="104641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/>
              <a:t>Contract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/>
              <a:t>Binding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/>
              <a:t>Address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sz="1400" dirty="0"/>
              <a:t>(ABC)</a:t>
            </a:r>
            <a:endParaRPr sz="1400" dirty="0"/>
          </a:p>
        </p:txBody>
      </p:sp>
      <p:cxnSp>
        <p:nvCxnSpPr>
          <p:cNvPr id="21" name="Google Shape;209;p29">
            <a:extLst>
              <a:ext uri="{FF2B5EF4-FFF2-40B4-BE49-F238E27FC236}">
                <a16:creationId xmlns:a16="http://schemas.microsoft.com/office/drawing/2014/main" id="{D9F9D838-ED51-454E-A701-903A5FAE5A96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221158" y="2167915"/>
            <a:ext cx="1889788" cy="5682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8694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77B9A9-DD8B-1B4D-AFA3-0008F2F274EF}"/>
              </a:ext>
            </a:extLst>
          </p:cNvPr>
          <p:cNvSpPr/>
          <p:nvPr/>
        </p:nvSpPr>
        <p:spPr>
          <a:xfrm>
            <a:off x="1951464" y="1776595"/>
            <a:ext cx="80846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i="1" dirty="0"/>
              <a:t>Endpoints</a:t>
            </a:r>
            <a:r>
              <a:rPr lang="en-GB" sz="2400" dirty="0"/>
              <a:t> are </a:t>
            </a:r>
            <a:r>
              <a:rPr lang="en-GB" sz="2400" b="1" dirty="0"/>
              <a:t>places where messages are sent or received</a:t>
            </a:r>
            <a:r>
              <a:rPr lang="en-GB" sz="2400" dirty="0"/>
              <a:t> (or both), and they define all the information required for the message exchange. 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An </a:t>
            </a:r>
            <a:r>
              <a:rPr lang="en-GB" sz="2400" i="1" dirty="0"/>
              <a:t>endpoint</a:t>
            </a:r>
            <a:r>
              <a:rPr lang="en-GB" sz="2400" dirty="0"/>
              <a:t> describes in a standard-based way </a:t>
            </a:r>
            <a:r>
              <a:rPr lang="en-GB" sz="2400" b="1" dirty="0"/>
              <a:t>where messages should be sent, how they should be sent, and what the messages should look like</a:t>
            </a:r>
            <a:r>
              <a:rPr lang="en-GB" sz="2400" dirty="0"/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FE2D49-BD35-6B4A-AE72-7F47CB8E7C92}"/>
              </a:ext>
            </a:extLst>
          </p:cNvPr>
          <p:cNvSpPr/>
          <p:nvPr/>
        </p:nvSpPr>
        <p:spPr>
          <a:xfrm>
            <a:off x="4062760" y="5849035"/>
            <a:ext cx="7969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-us/dotnet/framework/</a:t>
            </a:r>
            <a:r>
              <a:rPr lang="en-US" dirty="0" err="1"/>
              <a:t>wcf</a:t>
            </a:r>
            <a:r>
              <a:rPr lang="en-US" dirty="0"/>
              <a:t>/fundamental-concepts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6D212-59DF-704F-9313-636FFB6D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9F831-6443-6645-ADB2-E85B60F0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571A-D8CD-3F43-8645-BB6DC353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 Discovery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8F769-2698-B249-8C55-3166EE0C9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our Requirements?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73064-6871-6E4F-BA12-A7E8499E07A4}"/>
              </a:ext>
            </a:extLst>
          </p:cNvPr>
          <p:cNvSpPr txBox="1"/>
          <p:nvPr/>
        </p:nvSpPr>
        <p:spPr>
          <a:xfrm>
            <a:off x="11347450" y="304800"/>
            <a:ext cx="4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D8912-8E3B-6148-9015-44E6282F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F41D1-84D7-F044-B19A-3ECEA4C9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9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95;p29">
            <a:extLst>
              <a:ext uri="{FF2B5EF4-FFF2-40B4-BE49-F238E27FC236}">
                <a16:creationId xmlns:a16="http://schemas.microsoft.com/office/drawing/2014/main" id="{E6C9DAFD-DFB3-D840-823B-AFDE115BD78D}"/>
              </a:ext>
            </a:extLst>
          </p:cNvPr>
          <p:cNvSpPr/>
          <p:nvPr/>
        </p:nvSpPr>
        <p:spPr>
          <a:xfrm>
            <a:off x="3204482" y="2968610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0;p29">
            <a:extLst>
              <a:ext uri="{FF2B5EF4-FFF2-40B4-BE49-F238E27FC236}">
                <a16:creationId xmlns:a16="http://schemas.microsoft.com/office/drawing/2014/main" id="{95EA0F5B-D9E1-C94D-BFA8-C78EEED0B22E}"/>
              </a:ext>
            </a:extLst>
          </p:cNvPr>
          <p:cNvSpPr txBox="1"/>
          <p:nvPr/>
        </p:nvSpPr>
        <p:spPr>
          <a:xfrm>
            <a:off x="3204482" y="3762585"/>
            <a:ext cx="10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/>
              <a:t>Restaurant Availability</a:t>
            </a:r>
            <a:endParaRPr sz="1200" u="sng" dirty="0"/>
          </a:p>
        </p:txBody>
      </p:sp>
      <p:cxnSp>
        <p:nvCxnSpPr>
          <p:cNvPr id="15" name="Google Shape;208;p29">
            <a:extLst>
              <a:ext uri="{FF2B5EF4-FFF2-40B4-BE49-F238E27FC236}">
                <a16:creationId xmlns:a16="http://schemas.microsoft.com/office/drawing/2014/main" id="{BFECCF54-40D3-904C-B8AE-BAF3CE467AB9}"/>
              </a:ext>
            </a:extLst>
          </p:cNvPr>
          <p:cNvCxnSpPr>
            <a:cxnSpLocks/>
          </p:cNvCxnSpPr>
          <p:nvPr/>
        </p:nvCxnSpPr>
        <p:spPr>
          <a:xfrm rot="10800000">
            <a:off x="4348707" y="3490960"/>
            <a:ext cx="2653800" cy="690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7" name="Google Shape;210;p29">
            <a:extLst>
              <a:ext uri="{FF2B5EF4-FFF2-40B4-BE49-F238E27FC236}">
                <a16:creationId xmlns:a16="http://schemas.microsoft.com/office/drawing/2014/main" id="{CC1654DD-4020-9D4A-A6FF-717098A8695A}"/>
              </a:ext>
            </a:extLst>
          </p:cNvPr>
          <p:cNvSpPr txBox="1"/>
          <p:nvPr/>
        </p:nvSpPr>
        <p:spPr>
          <a:xfrm>
            <a:off x="7225699" y="3150573"/>
            <a:ext cx="485828" cy="61552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?</a:t>
            </a:r>
            <a:endParaRPr sz="2800" dirty="0"/>
          </a:p>
        </p:txBody>
      </p:sp>
      <p:sp>
        <p:nvSpPr>
          <p:cNvPr id="19" name="Google Shape;212;p29">
            <a:extLst>
              <a:ext uri="{FF2B5EF4-FFF2-40B4-BE49-F238E27FC236}">
                <a16:creationId xmlns:a16="http://schemas.microsoft.com/office/drawing/2014/main" id="{7DA5849A-68B6-8148-92A9-681764F09DA2}"/>
              </a:ext>
            </a:extLst>
          </p:cNvPr>
          <p:cNvSpPr txBox="1"/>
          <p:nvPr/>
        </p:nvSpPr>
        <p:spPr>
          <a:xfrm>
            <a:off x="4794381" y="5000910"/>
            <a:ext cx="2376725" cy="104641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How do I know </a:t>
            </a:r>
            <a:r>
              <a:rPr lang="en-GB" sz="1400" b="1" dirty="0"/>
              <a:t>who exposes the data</a:t>
            </a:r>
            <a:r>
              <a:rPr lang="en-GB" sz="1400" dirty="0"/>
              <a:t> that I need? How do I find the endpoint that I want to consume from?</a:t>
            </a:r>
            <a:endParaRPr sz="1400" dirty="0"/>
          </a:p>
        </p:txBody>
      </p:sp>
      <p:cxnSp>
        <p:nvCxnSpPr>
          <p:cNvPr id="20" name="Google Shape;213;p29">
            <a:extLst>
              <a:ext uri="{FF2B5EF4-FFF2-40B4-BE49-F238E27FC236}">
                <a16:creationId xmlns:a16="http://schemas.microsoft.com/office/drawing/2014/main" id="{30B95CA8-1D6C-F74F-BFF5-56452B38B0ED}"/>
              </a:ext>
            </a:extLst>
          </p:cNvPr>
          <p:cNvCxnSpPr>
            <a:cxnSpLocks/>
            <a:stCxn id="19" idx="0"/>
            <a:endCxn id="17" idx="1"/>
          </p:cNvCxnSpPr>
          <p:nvPr/>
        </p:nvCxnSpPr>
        <p:spPr>
          <a:xfrm flipV="1">
            <a:off x="5982744" y="3458335"/>
            <a:ext cx="1242955" cy="154257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4" name="Google Shape;212;p29">
            <a:extLst>
              <a:ext uri="{FF2B5EF4-FFF2-40B4-BE49-F238E27FC236}">
                <a16:creationId xmlns:a16="http://schemas.microsoft.com/office/drawing/2014/main" id="{AD807901-9194-C74C-AFB1-9ED3DB25630C}"/>
              </a:ext>
            </a:extLst>
          </p:cNvPr>
          <p:cNvSpPr txBox="1"/>
          <p:nvPr/>
        </p:nvSpPr>
        <p:spPr>
          <a:xfrm>
            <a:off x="5947273" y="490865"/>
            <a:ext cx="2653799" cy="14772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- Do I want to search all the GitHub Repos in case you documented it?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- Do I want to put a message out on Slack or Teams asking if anyone knows who exposes it?</a:t>
            </a:r>
            <a:endParaRPr sz="1400" dirty="0"/>
          </a:p>
        </p:txBody>
      </p:sp>
      <p:pic>
        <p:nvPicPr>
          <p:cNvPr id="1026" name="Picture 2" descr="Image result for github icon">
            <a:extLst>
              <a:ext uri="{FF2B5EF4-FFF2-40B4-BE49-F238E27FC236}">
                <a16:creationId xmlns:a16="http://schemas.microsoft.com/office/drawing/2014/main" id="{6D5C16B3-63BE-744D-84AF-76E7C393E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614" y="1176955"/>
            <a:ext cx="646006" cy="64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slack icon">
            <a:extLst>
              <a:ext uri="{FF2B5EF4-FFF2-40B4-BE49-F238E27FC236}">
                <a16:creationId xmlns:a16="http://schemas.microsoft.com/office/drawing/2014/main" id="{752C6FD1-610E-6840-8453-73AFDDD9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031" y="1146048"/>
            <a:ext cx="656700" cy="70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Google Shape;213;p29">
            <a:extLst>
              <a:ext uri="{FF2B5EF4-FFF2-40B4-BE49-F238E27FC236}">
                <a16:creationId xmlns:a16="http://schemas.microsoft.com/office/drawing/2014/main" id="{9C4595CF-5868-6340-9A4E-2F1F2600CF78}"/>
              </a:ext>
            </a:extLst>
          </p:cNvPr>
          <p:cNvCxnSpPr>
            <a:cxnSpLocks/>
            <a:stCxn id="24" idx="1"/>
            <a:endCxn id="1028" idx="3"/>
          </p:cNvCxnSpPr>
          <p:nvPr/>
        </p:nvCxnSpPr>
        <p:spPr>
          <a:xfrm flipH="1">
            <a:off x="5122731" y="1229514"/>
            <a:ext cx="824542" cy="27044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Google Shape;213;p29">
            <a:extLst>
              <a:ext uri="{FF2B5EF4-FFF2-40B4-BE49-F238E27FC236}">
                <a16:creationId xmlns:a16="http://schemas.microsoft.com/office/drawing/2014/main" id="{EA4BD76C-18CD-6D42-853E-4313681B9E9E}"/>
              </a:ext>
            </a:extLst>
          </p:cNvPr>
          <p:cNvCxnSpPr>
            <a:cxnSpLocks/>
            <a:stCxn id="24" idx="3"/>
            <a:endCxn id="1026" idx="1"/>
          </p:cNvCxnSpPr>
          <p:nvPr/>
        </p:nvCxnSpPr>
        <p:spPr>
          <a:xfrm>
            <a:off x="8601072" y="1229514"/>
            <a:ext cx="824542" cy="27044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AEEDA2B-AB55-794A-854F-33177740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CD0DD9-F03E-9E41-8B5A-A6D0434C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6;p29">
            <a:extLst>
              <a:ext uri="{FF2B5EF4-FFF2-40B4-BE49-F238E27FC236}">
                <a16:creationId xmlns:a16="http://schemas.microsoft.com/office/drawing/2014/main" id="{60DF3766-CF7B-9941-B9B0-9C385B99C6DC}"/>
              </a:ext>
            </a:extLst>
          </p:cNvPr>
          <p:cNvSpPr/>
          <p:nvPr/>
        </p:nvSpPr>
        <p:spPr>
          <a:xfrm>
            <a:off x="7079882" y="2968610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1;p29">
            <a:extLst>
              <a:ext uri="{FF2B5EF4-FFF2-40B4-BE49-F238E27FC236}">
                <a16:creationId xmlns:a16="http://schemas.microsoft.com/office/drawing/2014/main" id="{C9B42D74-DBBC-E349-BF64-E9FCC0F1562A}"/>
              </a:ext>
            </a:extLst>
          </p:cNvPr>
          <p:cNvSpPr txBox="1"/>
          <p:nvPr/>
        </p:nvSpPr>
        <p:spPr>
          <a:xfrm>
            <a:off x="7953407" y="3762585"/>
            <a:ext cx="119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Restaurant Management</a:t>
            </a:r>
            <a:endParaRPr sz="1200" u="sng"/>
          </a:p>
        </p:txBody>
      </p:sp>
      <p:cxnSp>
        <p:nvCxnSpPr>
          <p:cNvPr id="13" name="Google Shape;208;p29">
            <a:extLst>
              <a:ext uri="{FF2B5EF4-FFF2-40B4-BE49-F238E27FC236}">
                <a16:creationId xmlns:a16="http://schemas.microsoft.com/office/drawing/2014/main" id="{0E95891A-C0C8-0B40-BCC1-044E50943F7B}"/>
              </a:ext>
            </a:extLst>
          </p:cNvPr>
          <p:cNvCxnSpPr>
            <a:cxnSpLocks/>
          </p:cNvCxnSpPr>
          <p:nvPr/>
        </p:nvCxnSpPr>
        <p:spPr>
          <a:xfrm flipH="1">
            <a:off x="3564342" y="3497860"/>
            <a:ext cx="3438165" cy="26518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4" name="Google Shape;210;p29">
            <a:extLst>
              <a:ext uri="{FF2B5EF4-FFF2-40B4-BE49-F238E27FC236}">
                <a16:creationId xmlns:a16="http://schemas.microsoft.com/office/drawing/2014/main" id="{580A6412-3703-F34F-81B5-98F17089A886}"/>
              </a:ext>
            </a:extLst>
          </p:cNvPr>
          <p:cNvSpPr txBox="1"/>
          <p:nvPr/>
        </p:nvSpPr>
        <p:spPr>
          <a:xfrm rot="-5400000">
            <a:off x="6479158" y="3278074"/>
            <a:ext cx="1483998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Endpoint</a:t>
            </a:r>
            <a:endParaRPr sz="1400" dirty="0"/>
          </a:p>
        </p:txBody>
      </p:sp>
      <p:sp>
        <p:nvSpPr>
          <p:cNvPr id="17" name="Google Shape;210;p29">
            <a:extLst>
              <a:ext uri="{FF2B5EF4-FFF2-40B4-BE49-F238E27FC236}">
                <a16:creationId xmlns:a16="http://schemas.microsoft.com/office/drawing/2014/main" id="{0A9BBA8E-FEB7-2A4E-8801-E25C8B548134}"/>
              </a:ext>
            </a:extLst>
          </p:cNvPr>
          <p:cNvSpPr txBox="1"/>
          <p:nvPr/>
        </p:nvSpPr>
        <p:spPr>
          <a:xfrm>
            <a:off x="2823252" y="3147062"/>
            <a:ext cx="485828" cy="61552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?</a:t>
            </a:r>
            <a:endParaRPr sz="2800" dirty="0"/>
          </a:p>
        </p:txBody>
      </p:sp>
      <p:sp>
        <p:nvSpPr>
          <p:cNvPr id="18" name="Google Shape;212;p29">
            <a:extLst>
              <a:ext uri="{FF2B5EF4-FFF2-40B4-BE49-F238E27FC236}">
                <a16:creationId xmlns:a16="http://schemas.microsoft.com/office/drawing/2014/main" id="{44CD9E35-BB90-AD43-A624-92F75EF1349A}"/>
              </a:ext>
            </a:extLst>
          </p:cNvPr>
          <p:cNvSpPr txBox="1"/>
          <p:nvPr/>
        </p:nvSpPr>
        <p:spPr>
          <a:xfrm>
            <a:off x="4794381" y="5000910"/>
            <a:ext cx="2376725" cy="4924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/>
              <a:t>Who consumes the messages I send? Whom do I have a contract with?</a:t>
            </a:r>
            <a:endParaRPr sz="1000" dirty="0"/>
          </a:p>
        </p:txBody>
      </p:sp>
      <p:cxnSp>
        <p:nvCxnSpPr>
          <p:cNvPr id="19" name="Google Shape;213;p29">
            <a:extLst>
              <a:ext uri="{FF2B5EF4-FFF2-40B4-BE49-F238E27FC236}">
                <a16:creationId xmlns:a16="http://schemas.microsoft.com/office/drawing/2014/main" id="{B9FF37A6-0613-EF4A-ABAD-D8931F1BFE1F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3066166" y="3762585"/>
            <a:ext cx="2161576" cy="121503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1" name="Google Shape;212;p29">
            <a:extLst>
              <a:ext uri="{FF2B5EF4-FFF2-40B4-BE49-F238E27FC236}">
                <a16:creationId xmlns:a16="http://schemas.microsoft.com/office/drawing/2014/main" id="{C4BFAE9E-E7DF-8442-B9FC-945B49FEDD5A}"/>
              </a:ext>
            </a:extLst>
          </p:cNvPr>
          <p:cNvSpPr txBox="1"/>
          <p:nvPr/>
        </p:nvSpPr>
        <p:spPr>
          <a:xfrm>
            <a:off x="6224347" y="633083"/>
            <a:ext cx="2376725" cy="14772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- Do I search all the GitHub Repos looking for the name of my message hoping to find it?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- Do I want to put a message out on Slack or Teams asking if anyone consumes it?</a:t>
            </a:r>
            <a:endParaRPr sz="1400" dirty="0"/>
          </a:p>
        </p:txBody>
      </p:sp>
      <p:pic>
        <p:nvPicPr>
          <p:cNvPr id="22" name="Picture 2" descr="Image result for github icon">
            <a:extLst>
              <a:ext uri="{FF2B5EF4-FFF2-40B4-BE49-F238E27FC236}">
                <a16:creationId xmlns:a16="http://schemas.microsoft.com/office/drawing/2014/main" id="{66AFBF22-F10F-8048-B0FA-3EEA23077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194" y="1250631"/>
            <a:ext cx="646006" cy="64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Google Shape;213;p29">
            <a:extLst>
              <a:ext uri="{FF2B5EF4-FFF2-40B4-BE49-F238E27FC236}">
                <a16:creationId xmlns:a16="http://schemas.microsoft.com/office/drawing/2014/main" id="{5E70B7FE-5024-C442-8052-7DE437B52AE4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8601072" y="1371732"/>
            <a:ext cx="466122" cy="20190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24" name="Picture 4" descr="Image result for slack icon">
            <a:extLst>
              <a:ext uri="{FF2B5EF4-FFF2-40B4-BE49-F238E27FC236}">
                <a16:creationId xmlns:a16="http://schemas.microsoft.com/office/drawing/2014/main" id="{0B5794C7-8DEF-5B48-A83E-609AA5B20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6209" y="1224487"/>
            <a:ext cx="656700" cy="707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Google Shape;213;p29">
            <a:extLst>
              <a:ext uri="{FF2B5EF4-FFF2-40B4-BE49-F238E27FC236}">
                <a16:creationId xmlns:a16="http://schemas.microsoft.com/office/drawing/2014/main" id="{CDE9D7C4-9BCD-DB44-AFDE-AE52B023147F}"/>
              </a:ext>
            </a:extLst>
          </p:cNvPr>
          <p:cNvCxnSpPr>
            <a:cxnSpLocks/>
          </p:cNvCxnSpPr>
          <p:nvPr/>
        </p:nvCxnSpPr>
        <p:spPr>
          <a:xfrm flipH="1">
            <a:off x="5782909" y="1573635"/>
            <a:ext cx="441438" cy="476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39" name="Google Shape;203;p29">
            <a:extLst>
              <a:ext uri="{FF2B5EF4-FFF2-40B4-BE49-F238E27FC236}">
                <a16:creationId xmlns:a16="http://schemas.microsoft.com/office/drawing/2014/main" id="{EFE1C1BC-39CB-844D-AE42-9495B9FE8373}"/>
              </a:ext>
            </a:extLst>
          </p:cNvPr>
          <p:cNvSpPr txBox="1"/>
          <p:nvPr/>
        </p:nvSpPr>
        <p:spPr>
          <a:xfrm>
            <a:off x="4320615" y="3343987"/>
            <a:ext cx="1576602" cy="338524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/>
              <a:t>RestaurantHoursChanged</a:t>
            </a:r>
            <a:endParaRPr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62D2AC-D632-3743-BEB1-9E671600D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BC7C80-10B4-2744-BDB4-C5089089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8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are you?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24339"/>
            <a:ext cx="10515600" cy="232183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Software Developer for  more than 25 years</a:t>
            </a:r>
          </a:p>
          <a:p>
            <a:pPr lvl="1"/>
            <a:r>
              <a:rPr lang="en-GB" dirty="0"/>
              <a:t>Stuff I care about: Messaging, EDA, Microservices, TDD, XP, OO, RDD &amp; DDD, Code that Fits in My Head, C#</a:t>
            </a:r>
          </a:p>
          <a:p>
            <a:pPr lvl="1"/>
            <a:r>
              <a:rPr lang="en-GB" dirty="0"/>
              <a:t>Places I have worked: DTI, Reuters, </a:t>
            </a:r>
            <a:r>
              <a:rPr lang="en-GB" dirty="0" err="1"/>
              <a:t>Sungard</a:t>
            </a:r>
            <a:r>
              <a:rPr lang="en-GB" dirty="0"/>
              <a:t>, Beazley, Huddle, Just Eat Takeaway</a:t>
            </a:r>
          </a:p>
          <a:p>
            <a:r>
              <a:rPr lang="en-GB" dirty="0"/>
              <a:t>No smart folks</a:t>
            </a:r>
          </a:p>
          <a:p>
            <a:pPr lvl="1"/>
            <a:r>
              <a:rPr lang="en-GB" dirty="0"/>
              <a:t>Just the folks in this room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2DF1-A555-43FA-AD2F-E7EC51E120F1}" type="slidenum">
              <a:rPr lang="en-GB" smtClean="0"/>
              <a:t>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E7C41-DEE7-8C48-9639-52DC1B65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</p:spTree>
    <p:extLst>
      <p:ext uri="{BB962C8B-B14F-4D97-AF65-F5344CB8AC3E}">
        <p14:creationId xmlns:p14="http://schemas.microsoft.com/office/powerpoint/2010/main" val="406830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06"/>
    </mc:Choice>
    <mc:Fallback xmlns="">
      <p:transition spd="slow" advTm="2960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6;p29">
            <a:extLst>
              <a:ext uri="{FF2B5EF4-FFF2-40B4-BE49-F238E27FC236}">
                <a16:creationId xmlns:a16="http://schemas.microsoft.com/office/drawing/2014/main" id="{60DF3766-CF7B-9941-B9B0-9C385B99C6DC}"/>
              </a:ext>
            </a:extLst>
          </p:cNvPr>
          <p:cNvSpPr/>
          <p:nvPr/>
        </p:nvSpPr>
        <p:spPr>
          <a:xfrm>
            <a:off x="7079882" y="2968610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01;p29">
            <a:extLst>
              <a:ext uri="{FF2B5EF4-FFF2-40B4-BE49-F238E27FC236}">
                <a16:creationId xmlns:a16="http://schemas.microsoft.com/office/drawing/2014/main" id="{C9B42D74-DBBC-E349-BF64-E9FCC0F1562A}"/>
              </a:ext>
            </a:extLst>
          </p:cNvPr>
          <p:cNvSpPr txBox="1"/>
          <p:nvPr/>
        </p:nvSpPr>
        <p:spPr>
          <a:xfrm>
            <a:off x="7953407" y="3762585"/>
            <a:ext cx="119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Restaurant Management</a:t>
            </a:r>
            <a:endParaRPr sz="1200" u="sng"/>
          </a:p>
        </p:txBody>
      </p:sp>
      <p:sp>
        <p:nvSpPr>
          <p:cNvPr id="14" name="Google Shape;210;p29">
            <a:extLst>
              <a:ext uri="{FF2B5EF4-FFF2-40B4-BE49-F238E27FC236}">
                <a16:creationId xmlns:a16="http://schemas.microsoft.com/office/drawing/2014/main" id="{580A6412-3703-F34F-81B5-98F17089A886}"/>
              </a:ext>
            </a:extLst>
          </p:cNvPr>
          <p:cNvSpPr txBox="1"/>
          <p:nvPr/>
        </p:nvSpPr>
        <p:spPr>
          <a:xfrm rot="-5400000">
            <a:off x="6479158" y="3278074"/>
            <a:ext cx="1483998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Endpoint</a:t>
            </a:r>
            <a:endParaRPr sz="1400" dirty="0"/>
          </a:p>
        </p:txBody>
      </p:sp>
      <p:sp>
        <p:nvSpPr>
          <p:cNvPr id="18" name="Google Shape;212;p29">
            <a:extLst>
              <a:ext uri="{FF2B5EF4-FFF2-40B4-BE49-F238E27FC236}">
                <a16:creationId xmlns:a16="http://schemas.microsoft.com/office/drawing/2014/main" id="{44CD9E35-BB90-AD43-A624-92F75EF1349A}"/>
              </a:ext>
            </a:extLst>
          </p:cNvPr>
          <p:cNvSpPr txBox="1"/>
          <p:nvPr/>
        </p:nvSpPr>
        <p:spPr>
          <a:xfrm>
            <a:off x="4794381" y="5000910"/>
            <a:ext cx="2376725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000" dirty="0"/>
              <a:t>What is the schema of this message? </a:t>
            </a:r>
          </a:p>
        </p:txBody>
      </p:sp>
      <p:cxnSp>
        <p:nvCxnSpPr>
          <p:cNvPr id="19" name="Google Shape;213;p29">
            <a:extLst>
              <a:ext uri="{FF2B5EF4-FFF2-40B4-BE49-F238E27FC236}">
                <a16:creationId xmlns:a16="http://schemas.microsoft.com/office/drawing/2014/main" id="{B9FF37A6-0613-EF4A-ABAD-D8931F1BFE1F}"/>
              </a:ext>
            </a:extLst>
          </p:cNvPr>
          <p:cNvCxnSpPr>
            <a:cxnSpLocks/>
          </p:cNvCxnSpPr>
          <p:nvPr/>
        </p:nvCxnSpPr>
        <p:spPr>
          <a:xfrm flipH="1" flipV="1">
            <a:off x="4794381" y="3762585"/>
            <a:ext cx="433361" cy="121503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39" name="Google Shape;203;p29">
            <a:extLst>
              <a:ext uri="{FF2B5EF4-FFF2-40B4-BE49-F238E27FC236}">
                <a16:creationId xmlns:a16="http://schemas.microsoft.com/office/drawing/2014/main" id="{EFE1C1BC-39CB-844D-AE42-9495B9FE8373}"/>
              </a:ext>
            </a:extLst>
          </p:cNvPr>
          <p:cNvSpPr txBox="1"/>
          <p:nvPr/>
        </p:nvSpPr>
        <p:spPr>
          <a:xfrm>
            <a:off x="4320615" y="3343987"/>
            <a:ext cx="1576602" cy="338524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/>
              <a:t>RestaurantHoursChanged</a:t>
            </a:r>
            <a:endParaRPr sz="1000" dirty="0"/>
          </a:p>
        </p:txBody>
      </p:sp>
      <p:sp>
        <p:nvSpPr>
          <p:cNvPr id="16" name="Google Shape;212;p29">
            <a:extLst>
              <a:ext uri="{FF2B5EF4-FFF2-40B4-BE49-F238E27FC236}">
                <a16:creationId xmlns:a16="http://schemas.microsoft.com/office/drawing/2014/main" id="{1CC25881-4D4A-034B-B77F-5BEA8C3BF78D}"/>
              </a:ext>
            </a:extLst>
          </p:cNvPr>
          <p:cNvSpPr txBox="1"/>
          <p:nvPr/>
        </p:nvSpPr>
        <p:spPr>
          <a:xfrm>
            <a:off x="1877803" y="4980803"/>
            <a:ext cx="2376725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000" dirty="0"/>
              <a:t>What is the content type of this message? </a:t>
            </a:r>
          </a:p>
        </p:txBody>
      </p:sp>
      <p:cxnSp>
        <p:nvCxnSpPr>
          <p:cNvPr id="20" name="Google Shape;213;p29">
            <a:extLst>
              <a:ext uri="{FF2B5EF4-FFF2-40B4-BE49-F238E27FC236}">
                <a16:creationId xmlns:a16="http://schemas.microsoft.com/office/drawing/2014/main" id="{87F7F0A4-ACDD-1F48-9FFA-4AA50D8147B5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3066166" y="3785873"/>
            <a:ext cx="1651811" cy="119493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6" name="Google Shape;212;p29">
            <a:extLst>
              <a:ext uri="{FF2B5EF4-FFF2-40B4-BE49-F238E27FC236}">
                <a16:creationId xmlns:a16="http://schemas.microsoft.com/office/drawing/2014/main" id="{7B7A295F-100C-2B4B-82DB-EEED902ADA0B}"/>
              </a:ext>
            </a:extLst>
          </p:cNvPr>
          <p:cNvSpPr txBox="1"/>
          <p:nvPr/>
        </p:nvSpPr>
        <p:spPr>
          <a:xfrm>
            <a:off x="7710959" y="4923966"/>
            <a:ext cx="2376725" cy="3385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000" dirty="0"/>
              <a:t>How is this message encoded?</a:t>
            </a:r>
          </a:p>
        </p:txBody>
      </p:sp>
      <p:cxnSp>
        <p:nvCxnSpPr>
          <p:cNvPr id="27" name="Google Shape;213;p29">
            <a:extLst>
              <a:ext uri="{FF2B5EF4-FFF2-40B4-BE49-F238E27FC236}">
                <a16:creationId xmlns:a16="http://schemas.microsoft.com/office/drawing/2014/main" id="{8D0D14A4-0E1C-9549-BBDD-FC1BF804B785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5126209" y="3785873"/>
            <a:ext cx="3773113" cy="113809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8" name="Google Shape;212;p29">
            <a:extLst>
              <a:ext uri="{FF2B5EF4-FFF2-40B4-BE49-F238E27FC236}">
                <a16:creationId xmlns:a16="http://schemas.microsoft.com/office/drawing/2014/main" id="{9756272E-D43D-3145-A61A-2DED9FA2FF10}"/>
              </a:ext>
            </a:extLst>
          </p:cNvPr>
          <p:cNvSpPr txBox="1"/>
          <p:nvPr/>
        </p:nvSpPr>
        <p:spPr>
          <a:xfrm>
            <a:off x="1115401" y="3355116"/>
            <a:ext cx="2376725" cy="4924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000" dirty="0"/>
              <a:t>What metadata is supplied with the message?</a:t>
            </a:r>
          </a:p>
        </p:txBody>
      </p:sp>
      <p:sp>
        <p:nvSpPr>
          <p:cNvPr id="29" name="Google Shape;212;p29">
            <a:extLst>
              <a:ext uri="{FF2B5EF4-FFF2-40B4-BE49-F238E27FC236}">
                <a16:creationId xmlns:a16="http://schemas.microsoft.com/office/drawing/2014/main" id="{00C4EE77-AE9E-B647-8387-75D429A5786E}"/>
              </a:ext>
            </a:extLst>
          </p:cNvPr>
          <p:cNvSpPr txBox="1"/>
          <p:nvPr/>
        </p:nvSpPr>
        <p:spPr>
          <a:xfrm>
            <a:off x="3892071" y="1454366"/>
            <a:ext cx="2376725" cy="4924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000" dirty="0"/>
              <a:t>What protocol do you use to share this message?</a:t>
            </a:r>
          </a:p>
        </p:txBody>
      </p:sp>
      <p:cxnSp>
        <p:nvCxnSpPr>
          <p:cNvPr id="30" name="Google Shape;213;p29">
            <a:extLst>
              <a:ext uri="{FF2B5EF4-FFF2-40B4-BE49-F238E27FC236}">
                <a16:creationId xmlns:a16="http://schemas.microsoft.com/office/drawing/2014/main" id="{9CDA554E-77D0-424B-AB31-5B484C6CBA22}"/>
              </a:ext>
            </a:extLst>
          </p:cNvPr>
          <p:cNvCxnSpPr>
            <a:cxnSpLocks/>
            <a:stCxn id="29" idx="2"/>
            <a:endCxn id="14" idx="3"/>
          </p:cNvCxnSpPr>
          <p:nvPr/>
        </p:nvCxnSpPr>
        <p:spPr>
          <a:xfrm>
            <a:off x="5080434" y="1946778"/>
            <a:ext cx="2140724" cy="789337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31" name="Google Shape;213;p29">
            <a:extLst>
              <a:ext uri="{FF2B5EF4-FFF2-40B4-BE49-F238E27FC236}">
                <a16:creationId xmlns:a16="http://schemas.microsoft.com/office/drawing/2014/main" id="{FA5748B7-0E3D-9447-8EFF-1361FF3C278D}"/>
              </a:ext>
            </a:extLst>
          </p:cNvPr>
          <p:cNvCxnSpPr>
            <a:cxnSpLocks/>
            <a:stCxn id="39" idx="1"/>
            <a:endCxn id="28" idx="3"/>
          </p:cNvCxnSpPr>
          <p:nvPr/>
        </p:nvCxnSpPr>
        <p:spPr>
          <a:xfrm flipH="1">
            <a:off x="3492126" y="3513249"/>
            <a:ext cx="828489" cy="8807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32" name="Google Shape;212;p29">
            <a:extLst>
              <a:ext uri="{FF2B5EF4-FFF2-40B4-BE49-F238E27FC236}">
                <a16:creationId xmlns:a16="http://schemas.microsoft.com/office/drawing/2014/main" id="{2E49DC5E-F368-A743-98D3-BD2354694CFE}"/>
              </a:ext>
            </a:extLst>
          </p:cNvPr>
          <p:cNvSpPr txBox="1"/>
          <p:nvPr/>
        </p:nvSpPr>
        <p:spPr>
          <a:xfrm>
            <a:off x="7638743" y="1441622"/>
            <a:ext cx="2376725" cy="49241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GB" sz="1000" dirty="0"/>
              <a:t>What channel should I listen to for this message?</a:t>
            </a:r>
          </a:p>
        </p:txBody>
      </p:sp>
      <p:cxnSp>
        <p:nvCxnSpPr>
          <p:cNvPr id="33" name="Google Shape;213;p29">
            <a:extLst>
              <a:ext uri="{FF2B5EF4-FFF2-40B4-BE49-F238E27FC236}">
                <a16:creationId xmlns:a16="http://schemas.microsoft.com/office/drawing/2014/main" id="{1B7B2F85-5F98-C044-AD8F-3AA91F3C3989}"/>
              </a:ext>
            </a:extLst>
          </p:cNvPr>
          <p:cNvCxnSpPr>
            <a:cxnSpLocks/>
            <a:stCxn id="32" idx="2"/>
            <a:endCxn id="14" idx="3"/>
          </p:cNvCxnSpPr>
          <p:nvPr/>
        </p:nvCxnSpPr>
        <p:spPr>
          <a:xfrm flipH="1">
            <a:off x="7221158" y="1934034"/>
            <a:ext cx="1605948" cy="80208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Dot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19FBADC4-AD18-7747-A648-1453B9F0B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AC9F7FA8-CB5B-2145-BDEE-6EAB5CCF4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  <p:bldP spid="26" grpId="0" animBg="1"/>
      <p:bldP spid="28" grpId="0" animBg="1"/>
      <p:bldP spid="29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12E1EF-A415-4C4B-A653-1D8EC2BB3490}"/>
              </a:ext>
            </a:extLst>
          </p:cNvPr>
          <p:cNvSpPr/>
          <p:nvPr/>
        </p:nvSpPr>
        <p:spPr>
          <a:xfrm>
            <a:off x="980162" y="1586095"/>
            <a:ext cx="2830882" cy="45031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194;p29">
            <a:extLst>
              <a:ext uri="{FF2B5EF4-FFF2-40B4-BE49-F238E27FC236}">
                <a16:creationId xmlns:a16="http://schemas.microsoft.com/office/drawing/2014/main" id="{04BF9133-191F-1E4B-A4F4-AF9CD70AC7BB}"/>
              </a:ext>
            </a:extLst>
          </p:cNvPr>
          <p:cNvSpPr txBox="1"/>
          <p:nvPr/>
        </p:nvSpPr>
        <p:spPr>
          <a:xfrm>
            <a:off x="477047" y="443985"/>
            <a:ext cx="7906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Endpoint – Documenting the Contract</a:t>
            </a:r>
            <a:endParaRPr dirty="0"/>
          </a:p>
        </p:txBody>
      </p:sp>
      <p:sp>
        <p:nvSpPr>
          <p:cNvPr id="4" name="Google Shape;196;p29">
            <a:extLst>
              <a:ext uri="{FF2B5EF4-FFF2-40B4-BE49-F238E27FC236}">
                <a16:creationId xmlns:a16="http://schemas.microsoft.com/office/drawing/2014/main" id="{1594105C-1FBF-3845-8BE9-1EF3E4951BA6}"/>
              </a:ext>
            </a:extLst>
          </p:cNvPr>
          <p:cNvSpPr/>
          <p:nvPr/>
        </p:nvSpPr>
        <p:spPr>
          <a:xfrm>
            <a:off x="7079882" y="2968610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01;p29">
            <a:extLst>
              <a:ext uri="{FF2B5EF4-FFF2-40B4-BE49-F238E27FC236}">
                <a16:creationId xmlns:a16="http://schemas.microsoft.com/office/drawing/2014/main" id="{FE7843A3-386A-7042-BA36-B9DCBA54185A}"/>
              </a:ext>
            </a:extLst>
          </p:cNvPr>
          <p:cNvSpPr txBox="1"/>
          <p:nvPr/>
        </p:nvSpPr>
        <p:spPr>
          <a:xfrm>
            <a:off x="7953407" y="3762585"/>
            <a:ext cx="119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Restaurant Management</a:t>
            </a:r>
            <a:endParaRPr sz="1200" u="sng"/>
          </a:p>
        </p:txBody>
      </p:sp>
      <p:sp>
        <p:nvSpPr>
          <p:cNvPr id="10" name="Google Shape;203;p29">
            <a:extLst>
              <a:ext uri="{FF2B5EF4-FFF2-40B4-BE49-F238E27FC236}">
                <a16:creationId xmlns:a16="http://schemas.microsoft.com/office/drawing/2014/main" id="{7C2655C2-761D-7445-91E1-EA7BAD628B43}"/>
              </a:ext>
            </a:extLst>
          </p:cNvPr>
          <p:cNvSpPr txBox="1"/>
          <p:nvPr/>
        </p:nvSpPr>
        <p:spPr>
          <a:xfrm>
            <a:off x="4160465" y="3352500"/>
            <a:ext cx="1526979" cy="338524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 err="1"/>
              <a:t>RestaurantHoursChanged</a:t>
            </a:r>
            <a:endParaRPr sz="1000" dirty="0"/>
          </a:p>
        </p:txBody>
      </p:sp>
      <p:sp>
        <p:nvSpPr>
          <p:cNvPr id="11" name="Google Shape;204;p29">
            <a:extLst>
              <a:ext uri="{FF2B5EF4-FFF2-40B4-BE49-F238E27FC236}">
                <a16:creationId xmlns:a16="http://schemas.microsoft.com/office/drawing/2014/main" id="{945091C9-97BF-DF4E-AC97-DE6FED4C6BA6}"/>
              </a:ext>
            </a:extLst>
          </p:cNvPr>
          <p:cNvSpPr txBox="1"/>
          <p:nvPr/>
        </p:nvSpPr>
        <p:spPr>
          <a:xfrm>
            <a:off x="5687445" y="2654560"/>
            <a:ext cx="656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Upstream</a:t>
            </a:r>
            <a:endParaRPr sz="800"/>
          </a:p>
        </p:txBody>
      </p:sp>
      <p:sp>
        <p:nvSpPr>
          <p:cNvPr id="13" name="Google Shape;206;p29">
            <a:extLst>
              <a:ext uri="{FF2B5EF4-FFF2-40B4-BE49-F238E27FC236}">
                <a16:creationId xmlns:a16="http://schemas.microsoft.com/office/drawing/2014/main" id="{1ABC6F80-CC47-D84E-81CB-C24482315EDC}"/>
              </a:ext>
            </a:extLst>
          </p:cNvPr>
          <p:cNvSpPr txBox="1"/>
          <p:nvPr/>
        </p:nvSpPr>
        <p:spPr>
          <a:xfrm>
            <a:off x="5732609" y="3762585"/>
            <a:ext cx="756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Downstream</a:t>
            </a:r>
            <a:endParaRPr sz="800"/>
          </a:p>
        </p:txBody>
      </p:sp>
      <p:sp>
        <p:nvSpPr>
          <p:cNvPr id="14" name="Google Shape;207;p29">
            <a:extLst>
              <a:ext uri="{FF2B5EF4-FFF2-40B4-BE49-F238E27FC236}">
                <a16:creationId xmlns:a16="http://schemas.microsoft.com/office/drawing/2014/main" id="{C0894513-13F6-C040-B23B-AC920389D06A}"/>
              </a:ext>
            </a:extLst>
          </p:cNvPr>
          <p:cNvSpPr txBox="1"/>
          <p:nvPr/>
        </p:nvSpPr>
        <p:spPr>
          <a:xfrm>
            <a:off x="1246340" y="1902737"/>
            <a:ext cx="2298526" cy="43085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Endpoint</a:t>
            </a:r>
            <a:endParaRPr sz="1600" dirty="0"/>
          </a:p>
        </p:txBody>
      </p:sp>
      <p:cxnSp>
        <p:nvCxnSpPr>
          <p:cNvPr id="15" name="Google Shape;208;p29">
            <a:extLst>
              <a:ext uri="{FF2B5EF4-FFF2-40B4-BE49-F238E27FC236}">
                <a16:creationId xmlns:a16="http://schemas.microsoft.com/office/drawing/2014/main" id="{6F0FD18A-4743-D947-8CA2-CE510A1072F6}"/>
              </a:ext>
            </a:extLst>
          </p:cNvPr>
          <p:cNvCxnSpPr>
            <a:cxnSpLocks/>
            <a:stCxn id="17" idx="0"/>
          </p:cNvCxnSpPr>
          <p:nvPr/>
        </p:nvCxnSpPr>
        <p:spPr>
          <a:xfrm flipH="1">
            <a:off x="5540740" y="3478114"/>
            <a:ext cx="1480378" cy="19746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7" name="Google Shape;210;p29">
            <a:extLst>
              <a:ext uri="{FF2B5EF4-FFF2-40B4-BE49-F238E27FC236}">
                <a16:creationId xmlns:a16="http://schemas.microsoft.com/office/drawing/2014/main" id="{0B770F80-7747-1F45-AA86-F5F93BE96A79}"/>
              </a:ext>
            </a:extLst>
          </p:cNvPr>
          <p:cNvSpPr txBox="1"/>
          <p:nvPr/>
        </p:nvSpPr>
        <p:spPr>
          <a:xfrm rot="-5400000">
            <a:off x="6479158" y="3278074"/>
            <a:ext cx="1483998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Endpoint</a:t>
            </a:r>
            <a:endParaRPr sz="1400" dirty="0"/>
          </a:p>
        </p:txBody>
      </p:sp>
      <p:sp>
        <p:nvSpPr>
          <p:cNvPr id="19" name="Google Shape;212;p29">
            <a:extLst>
              <a:ext uri="{FF2B5EF4-FFF2-40B4-BE49-F238E27FC236}">
                <a16:creationId xmlns:a16="http://schemas.microsoft.com/office/drawing/2014/main" id="{6F65ACF6-BB8C-9045-9783-30C648B85C3A}"/>
              </a:ext>
            </a:extLst>
          </p:cNvPr>
          <p:cNvSpPr txBox="1"/>
          <p:nvPr/>
        </p:nvSpPr>
        <p:spPr>
          <a:xfrm>
            <a:off x="5051364" y="498850"/>
            <a:ext cx="2875090" cy="126185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1400" dirty="0"/>
              <a:t>An </a:t>
            </a:r>
            <a:r>
              <a:rPr lang="en" sz="1400" b="1" dirty="0"/>
              <a:t>endpoint </a:t>
            </a:r>
            <a:r>
              <a:rPr lang="en" sz="1400" dirty="0"/>
              <a:t>is </a:t>
            </a:r>
            <a:r>
              <a:rPr lang="en-GB" sz="1400" dirty="0"/>
              <a:t>where</a:t>
            </a:r>
            <a:r>
              <a:rPr lang="en-GB" sz="1400" b="1" dirty="0"/>
              <a:t> messages should be sent, how they should be sent, and what the messages should look like</a:t>
            </a:r>
            <a:r>
              <a:rPr lang="en-GB" sz="1400" dirty="0"/>
              <a:t>. </a:t>
            </a:r>
            <a:r>
              <a:rPr lang="en" sz="1400" dirty="0"/>
              <a:t>What </a:t>
            </a:r>
            <a:r>
              <a:rPr lang="en" sz="1400" i="1" dirty="0"/>
              <a:t>promises</a:t>
            </a:r>
            <a:r>
              <a:rPr lang="en" sz="1400" dirty="0"/>
              <a:t> do we make.</a:t>
            </a:r>
            <a:endParaRPr sz="1400" dirty="0"/>
          </a:p>
        </p:txBody>
      </p:sp>
      <p:sp>
        <p:nvSpPr>
          <p:cNvPr id="21" name="Google Shape;207;p29">
            <a:extLst>
              <a:ext uri="{FF2B5EF4-FFF2-40B4-BE49-F238E27FC236}">
                <a16:creationId xmlns:a16="http://schemas.microsoft.com/office/drawing/2014/main" id="{3C47584F-5D37-7D40-BD12-726A76EBCA2E}"/>
              </a:ext>
            </a:extLst>
          </p:cNvPr>
          <p:cNvSpPr txBox="1"/>
          <p:nvPr/>
        </p:nvSpPr>
        <p:spPr>
          <a:xfrm>
            <a:off x="1246340" y="3911680"/>
            <a:ext cx="2298526" cy="43085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Channel</a:t>
            </a:r>
            <a:endParaRPr sz="1600" dirty="0"/>
          </a:p>
        </p:txBody>
      </p:sp>
      <p:sp>
        <p:nvSpPr>
          <p:cNvPr id="22" name="Google Shape;207;p29">
            <a:extLst>
              <a:ext uri="{FF2B5EF4-FFF2-40B4-BE49-F238E27FC236}">
                <a16:creationId xmlns:a16="http://schemas.microsoft.com/office/drawing/2014/main" id="{B78C5B94-B95E-D34B-867E-FEC81E870065}"/>
              </a:ext>
            </a:extLst>
          </p:cNvPr>
          <p:cNvSpPr txBox="1"/>
          <p:nvPr/>
        </p:nvSpPr>
        <p:spPr>
          <a:xfrm>
            <a:off x="1249027" y="4741903"/>
            <a:ext cx="2298526" cy="43085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Binding</a:t>
            </a:r>
            <a:endParaRPr sz="1600" dirty="0"/>
          </a:p>
        </p:txBody>
      </p:sp>
      <p:sp>
        <p:nvSpPr>
          <p:cNvPr id="23" name="Google Shape;207;p29">
            <a:extLst>
              <a:ext uri="{FF2B5EF4-FFF2-40B4-BE49-F238E27FC236}">
                <a16:creationId xmlns:a16="http://schemas.microsoft.com/office/drawing/2014/main" id="{55370121-ADD9-474F-BA27-632D81A7667C}"/>
              </a:ext>
            </a:extLst>
          </p:cNvPr>
          <p:cNvSpPr txBox="1"/>
          <p:nvPr/>
        </p:nvSpPr>
        <p:spPr>
          <a:xfrm>
            <a:off x="1246340" y="2644767"/>
            <a:ext cx="2298526" cy="43085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Message</a:t>
            </a:r>
            <a:endParaRPr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7C1D03-9C82-7A42-9A8C-DD67B46096C0}"/>
              </a:ext>
            </a:extLst>
          </p:cNvPr>
          <p:cNvCxnSpPr>
            <a:stCxn id="19" idx="1"/>
            <a:endCxn id="14" idx="3"/>
          </p:cNvCxnSpPr>
          <p:nvPr/>
        </p:nvCxnSpPr>
        <p:spPr>
          <a:xfrm flipH="1">
            <a:off x="3544866" y="1129777"/>
            <a:ext cx="1506498" cy="98838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12;p29">
            <a:extLst>
              <a:ext uri="{FF2B5EF4-FFF2-40B4-BE49-F238E27FC236}">
                <a16:creationId xmlns:a16="http://schemas.microsoft.com/office/drawing/2014/main" id="{5E5D6696-FAF8-5443-8420-BCB1D81F85E5}"/>
              </a:ext>
            </a:extLst>
          </p:cNvPr>
          <p:cNvSpPr txBox="1"/>
          <p:nvPr/>
        </p:nvSpPr>
        <p:spPr>
          <a:xfrm>
            <a:off x="4529848" y="4550782"/>
            <a:ext cx="3095935" cy="61552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 </a:t>
            </a:r>
            <a:r>
              <a:rPr lang="en" sz="1400" b="1" dirty="0"/>
              <a:t>channel </a:t>
            </a:r>
            <a:r>
              <a:rPr lang="en" sz="1400" dirty="0"/>
              <a:t>is the logical pipe over which messages flow</a:t>
            </a:r>
            <a:endParaRPr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F67DC3-FD67-114B-8BCE-8ED015F4C3A4}"/>
              </a:ext>
            </a:extLst>
          </p:cNvPr>
          <p:cNvCxnSpPr>
            <a:cxnSpLocks/>
            <a:stCxn id="26" idx="1"/>
            <a:endCxn id="21" idx="3"/>
          </p:cNvCxnSpPr>
          <p:nvPr/>
        </p:nvCxnSpPr>
        <p:spPr>
          <a:xfrm flipH="1" flipV="1">
            <a:off x="3544866" y="4127109"/>
            <a:ext cx="984982" cy="73143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212;p29">
            <a:extLst>
              <a:ext uri="{FF2B5EF4-FFF2-40B4-BE49-F238E27FC236}">
                <a16:creationId xmlns:a16="http://schemas.microsoft.com/office/drawing/2014/main" id="{677607BE-FC58-4E49-9652-B2476B19C65A}"/>
              </a:ext>
            </a:extLst>
          </p:cNvPr>
          <p:cNvSpPr txBox="1"/>
          <p:nvPr/>
        </p:nvSpPr>
        <p:spPr>
          <a:xfrm>
            <a:off x="4517230" y="1962793"/>
            <a:ext cx="3324600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 </a:t>
            </a:r>
            <a:r>
              <a:rPr lang="en" sz="1400" b="1" dirty="0"/>
              <a:t>message </a:t>
            </a:r>
            <a:r>
              <a:rPr lang="en" sz="1400" dirty="0"/>
              <a:t>is data that we send or receive</a:t>
            </a:r>
            <a:endParaRPr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F865F-CD6C-F74A-B4FD-EC918E7D8759}"/>
              </a:ext>
            </a:extLst>
          </p:cNvPr>
          <p:cNvCxnSpPr>
            <a:cxnSpLocks/>
            <a:stCxn id="32" idx="1"/>
            <a:endCxn id="23" idx="3"/>
          </p:cNvCxnSpPr>
          <p:nvPr/>
        </p:nvCxnSpPr>
        <p:spPr>
          <a:xfrm flipH="1">
            <a:off x="3544866" y="2162833"/>
            <a:ext cx="972364" cy="69736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12;p29">
            <a:extLst>
              <a:ext uri="{FF2B5EF4-FFF2-40B4-BE49-F238E27FC236}">
                <a16:creationId xmlns:a16="http://schemas.microsoft.com/office/drawing/2014/main" id="{DC3FAAFF-F3B2-654C-9F3D-0972CE7CF34C}"/>
              </a:ext>
            </a:extLst>
          </p:cNvPr>
          <p:cNvSpPr txBox="1"/>
          <p:nvPr/>
        </p:nvSpPr>
        <p:spPr>
          <a:xfrm>
            <a:off x="4673214" y="5395136"/>
            <a:ext cx="3095935" cy="126185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 </a:t>
            </a:r>
            <a:r>
              <a:rPr lang="en" sz="1400" b="1" dirty="0"/>
              <a:t>binding </a:t>
            </a:r>
            <a:r>
              <a:rPr lang="en" sz="1400" dirty="0"/>
              <a:t>is the details of how we implement the channel: what transport and encoding does the service support that allows messages to flow for example AMQP and Plain/Text.</a:t>
            </a:r>
            <a:endParaRPr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1DE266C-F435-494C-A93C-6E30E0CF5685}"/>
              </a:ext>
            </a:extLst>
          </p:cNvPr>
          <p:cNvCxnSpPr>
            <a:cxnSpLocks/>
            <a:stCxn id="36" idx="1"/>
            <a:endCxn id="22" idx="3"/>
          </p:cNvCxnSpPr>
          <p:nvPr/>
        </p:nvCxnSpPr>
        <p:spPr>
          <a:xfrm flipH="1" flipV="1">
            <a:off x="3547553" y="4957332"/>
            <a:ext cx="1125661" cy="10687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09D132-CD99-BE4B-A725-AB8A9EE4F904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395603" y="4298833"/>
            <a:ext cx="2687" cy="443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Google Shape;212;p29">
            <a:extLst>
              <a:ext uri="{FF2B5EF4-FFF2-40B4-BE49-F238E27FC236}">
                <a16:creationId xmlns:a16="http://schemas.microsoft.com/office/drawing/2014/main" id="{32C9FBE3-0978-B84C-8EC6-728E8A4F1733}"/>
              </a:ext>
            </a:extLst>
          </p:cNvPr>
          <p:cNvSpPr txBox="1"/>
          <p:nvPr/>
        </p:nvSpPr>
        <p:spPr>
          <a:xfrm>
            <a:off x="8407430" y="5781440"/>
            <a:ext cx="3190671" cy="61552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 principle you can have </a:t>
            </a:r>
            <a:r>
              <a:rPr lang="en" sz="1400" b="1" dirty="0"/>
              <a:t>multiple</a:t>
            </a:r>
            <a:r>
              <a:rPr lang="en" sz="1400" dirty="0"/>
              <a:t> </a:t>
            </a:r>
            <a:r>
              <a:rPr lang="en" sz="1400" b="1" dirty="0"/>
              <a:t>bindings</a:t>
            </a:r>
            <a:r>
              <a:rPr lang="en" sz="1400" dirty="0"/>
              <a:t> for a </a:t>
            </a:r>
            <a:r>
              <a:rPr lang="en" sz="1400" b="1" dirty="0"/>
              <a:t>channel</a:t>
            </a:r>
            <a:r>
              <a:rPr lang="en" sz="1400" dirty="0"/>
              <a:t>.</a:t>
            </a:r>
            <a:endParaRPr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B1908-37C2-5B45-B830-7C5EB135597E}"/>
              </a:ext>
            </a:extLst>
          </p:cNvPr>
          <p:cNvSpPr txBox="1"/>
          <p:nvPr/>
        </p:nvSpPr>
        <p:spPr>
          <a:xfrm>
            <a:off x="1246340" y="3118334"/>
            <a:ext cx="2298526" cy="2769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Metadata (Headers)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7E170A-5E36-BD41-96CB-B52C06B4F62B}"/>
              </a:ext>
            </a:extLst>
          </p:cNvPr>
          <p:cNvSpPr txBox="1"/>
          <p:nvPr/>
        </p:nvSpPr>
        <p:spPr>
          <a:xfrm>
            <a:off x="1251265" y="3456516"/>
            <a:ext cx="2298526" cy="2769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 (Payload)</a:t>
            </a:r>
          </a:p>
        </p:txBody>
      </p:sp>
      <p:sp>
        <p:nvSpPr>
          <p:cNvPr id="30" name="Google Shape;212;p29">
            <a:extLst>
              <a:ext uri="{FF2B5EF4-FFF2-40B4-BE49-F238E27FC236}">
                <a16:creationId xmlns:a16="http://schemas.microsoft.com/office/drawing/2014/main" id="{B0F5F904-34D0-0D40-A930-66CACB2CEC43}"/>
              </a:ext>
            </a:extLst>
          </p:cNvPr>
          <p:cNvSpPr txBox="1"/>
          <p:nvPr/>
        </p:nvSpPr>
        <p:spPr>
          <a:xfrm>
            <a:off x="8970178" y="1811824"/>
            <a:ext cx="2484454" cy="126185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We will need to agree what the metadata – the </a:t>
            </a:r>
            <a:r>
              <a:rPr lang="en" sz="1400" b="1" dirty="0"/>
              <a:t>headers</a:t>
            </a:r>
            <a:r>
              <a:rPr lang="en" sz="1400" dirty="0"/>
              <a:t> are – and we will need to agree the </a:t>
            </a:r>
            <a:r>
              <a:rPr lang="en" sz="1400" i="1" dirty="0"/>
              <a:t>encoding</a:t>
            </a:r>
            <a:r>
              <a:rPr lang="en" sz="1400" dirty="0"/>
              <a:t> and </a:t>
            </a:r>
            <a:r>
              <a:rPr lang="en" sz="1400" i="1" dirty="0"/>
              <a:t>schema</a:t>
            </a:r>
            <a:r>
              <a:rPr lang="en" sz="1400" dirty="0"/>
              <a:t> of the </a:t>
            </a:r>
            <a:r>
              <a:rPr lang="en" sz="1400" b="1" dirty="0"/>
              <a:t>body</a:t>
            </a:r>
            <a:r>
              <a:rPr lang="en" sz="1400" dirty="0"/>
              <a:t>.</a:t>
            </a:r>
            <a:endParaRPr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D4BA2FF-204B-B94D-86EF-A38BF4E9F97F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866652" y="2442751"/>
            <a:ext cx="4103526" cy="95038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74BD98-615D-2B4B-895F-86332DE55716}"/>
              </a:ext>
            </a:extLst>
          </p:cNvPr>
          <p:cNvCxnSpPr>
            <a:cxnSpLocks/>
            <a:stCxn id="32" idx="3"/>
            <a:endCxn id="30" idx="1"/>
          </p:cNvCxnSpPr>
          <p:nvPr/>
        </p:nvCxnSpPr>
        <p:spPr>
          <a:xfrm>
            <a:off x="7841830" y="2162833"/>
            <a:ext cx="1128348" cy="27991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79C838-E13A-3E47-8373-40D561CE6A6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7769149" y="6026063"/>
            <a:ext cx="638281" cy="63139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C98FF4-7549-9543-BD12-B6F51E57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47551-04AF-3C4F-A388-FCB374DC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1" grpId="0" animBg="1"/>
      <p:bldP spid="22" grpId="0" animBg="1"/>
      <p:bldP spid="23" grpId="0" animBg="1"/>
      <p:bldP spid="26" grpId="0" animBg="1"/>
      <p:bldP spid="32" grpId="0" animBg="1"/>
      <p:bldP spid="36" grpId="0" animBg="1"/>
      <p:bldP spid="45" grpId="0" animBg="1"/>
      <p:bldP spid="7" grpId="0" animBg="1"/>
      <p:bldP spid="29" grpId="0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571A-D8CD-3F43-8645-BB6DC353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Endpoints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8F769-2698-B249-8C55-3166EE0C9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AsyncAPI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7ABD3-650C-7042-9EAD-2A2EC6071BE2}"/>
              </a:ext>
            </a:extLst>
          </p:cNvPr>
          <p:cNvSpPr txBox="1"/>
          <p:nvPr/>
        </p:nvSpPr>
        <p:spPr>
          <a:xfrm>
            <a:off x="11347450" y="304800"/>
            <a:ext cx="4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901A5-FBE4-4F4F-96D1-B89B3AFF4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29E93-8676-8641-99B5-3F851408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0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383058-CFBB-9D40-BF87-3296723BC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01145"/>
            <a:ext cx="11684000" cy="591278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B6F3A8-26AF-A447-9B89-C2358838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3C7F51-8CA7-D54D-A91D-DB566950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318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208;p29">
            <a:extLst>
              <a:ext uri="{FF2B5EF4-FFF2-40B4-BE49-F238E27FC236}">
                <a16:creationId xmlns:a16="http://schemas.microsoft.com/office/drawing/2014/main" id="{F7E6B050-317B-D245-950E-5503BB6D0C9F}"/>
              </a:ext>
            </a:extLst>
          </p:cNvPr>
          <p:cNvCxnSpPr>
            <a:cxnSpLocks/>
            <a:stCxn id="2" idx="1"/>
            <a:endCxn id="13" idx="2"/>
          </p:cNvCxnSpPr>
          <p:nvPr/>
        </p:nvCxnSpPr>
        <p:spPr>
          <a:xfrm>
            <a:off x="2478972" y="3231784"/>
            <a:ext cx="2668864" cy="140891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" name="Google Shape;195;p29">
            <a:extLst>
              <a:ext uri="{FF2B5EF4-FFF2-40B4-BE49-F238E27FC236}">
                <a16:creationId xmlns:a16="http://schemas.microsoft.com/office/drawing/2014/main" id="{2310F35A-CDE6-9F48-BA18-CC6F4EF40466}"/>
              </a:ext>
            </a:extLst>
          </p:cNvPr>
          <p:cNvSpPr/>
          <p:nvPr/>
        </p:nvSpPr>
        <p:spPr>
          <a:xfrm>
            <a:off x="1605360" y="1981613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94;p29">
            <a:extLst>
              <a:ext uri="{FF2B5EF4-FFF2-40B4-BE49-F238E27FC236}">
                <a16:creationId xmlns:a16="http://schemas.microsoft.com/office/drawing/2014/main" id="{4E277EBB-0F3B-0645-B6B8-E71296F187A2}"/>
              </a:ext>
            </a:extLst>
          </p:cNvPr>
          <p:cNvSpPr txBox="1"/>
          <p:nvPr/>
        </p:nvSpPr>
        <p:spPr>
          <a:xfrm>
            <a:off x="477047" y="443985"/>
            <a:ext cx="7906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AsyncAPI</a:t>
            </a:r>
            <a:r>
              <a:rPr lang="en" dirty="0"/>
              <a:t> Elements</a:t>
            </a:r>
            <a:endParaRPr dirty="0"/>
          </a:p>
        </p:txBody>
      </p:sp>
      <p:sp>
        <p:nvSpPr>
          <p:cNvPr id="4" name="Google Shape;195;p29">
            <a:extLst>
              <a:ext uri="{FF2B5EF4-FFF2-40B4-BE49-F238E27FC236}">
                <a16:creationId xmlns:a16="http://schemas.microsoft.com/office/drawing/2014/main" id="{04DC9767-F132-F040-B4A2-6BBA1D00BB51}"/>
              </a:ext>
            </a:extLst>
          </p:cNvPr>
          <p:cNvSpPr/>
          <p:nvPr/>
        </p:nvSpPr>
        <p:spPr>
          <a:xfrm>
            <a:off x="8383847" y="1981613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00;p29">
            <a:extLst>
              <a:ext uri="{FF2B5EF4-FFF2-40B4-BE49-F238E27FC236}">
                <a16:creationId xmlns:a16="http://schemas.microsoft.com/office/drawing/2014/main" id="{FA080D31-0FC5-0C49-A526-411AFC8619FE}"/>
              </a:ext>
            </a:extLst>
          </p:cNvPr>
          <p:cNvSpPr txBox="1"/>
          <p:nvPr/>
        </p:nvSpPr>
        <p:spPr>
          <a:xfrm>
            <a:off x="2060758" y="2422714"/>
            <a:ext cx="83642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/>
              <a:t>Producer</a:t>
            </a:r>
            <a:endParaRPr sz="1200" u="sng" dirty="0"/>
          </a:p>
        </p:txBody>
      </p:sp>
      <p:sp>
        <p:nvSpPr>
          <p:cNvPr id="6" name="Google Shape;200;p29">
            <a:extLst>
              <a:ext uri="{FF2B5EF4-FFF2-40B4-BE49-F238E27FC236}">
                <a16:creationId xmlns:a16="http://schemas.microsoft.com/office/drawing/2014/main" id="{78134124-0526-574E-82F0-D890ECEF0712}"/>
              </a:ext>
            </a:extLst>
          </p:cNvPr>
          <p:cNvSpPr txBox="1"/>
          <p:nvPr/>
        </p:nvSpPr>
        <p:spPr>
          <a:xfrm>
            <a:off x="8839245" y="2432653"/>
            <a:ext cx="836427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/>
              <a:t>Consumer</a:t>
            </a:r>
            <a:endParaRPr sz="1200" u="sng" dirty="0"/>
          </a:p>
        </p:txBody>
      </p:sp>
      <p:sp>
        <p:nvSpPr>
          <p:cNvPr id="7" name="Google Shape;203;p29">
            <a:extLst>
              <a:ext uri="{FF2B5EF4-FFF2-40B4-BE49-F238E27FC236}">
                <a16:creationId xmlns:a16="http://schemas.microsoft.com/office/drawing/2014/main" id="{9567C3E7-AC34-A448-B595-ACD35B4D4441}"/>
              </a:ext>
            </a:extLst>
          </p:cNvPr>
          <p:cNvSpPr txBox="1"/>
          <p:nvPr/>
        </p:nvSpPr>
        <p:spPr>
          <a:xfrm>
            <a:off x="3644920" y="2996696"/>
            <a:ext cx="752590" cy="338524"/>
          </a:xfrm>
          <a:prstGeom prst="rect">
            <a:avLst/>
          </a:prstGeom>
          <a:gradFill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/>
              <a:t>Message</a:t>
            </a:r>
            <a:endParaRPr sz="1000" u="sng" dirty="0"/>
          </a:p>
        </p:txBody>
      </p:sp>
      <p:sp>
        <p:nvSpPr>
          <p:cNvPr id="13" name="Google Shape;195;p29">
            <a:extLst>
              <a:ext uri="{FF2B5EF4-FFF2-40B4-BE49-F238E27FC236}">
                <a16:creationId xmlns:a16="http://schemas.microsoft.com/office/drawing/2014/main" id="{F5A9C0C3-D9C2-9D48-941A-6877551B438C}"/>
              </a:ext>
            </a:extLst>
          </p:cNvPr>
          <p:cNvSpPr/>
          <p:nvPr/>
        </p:nvSpPr>
        <p:spPr>
          <a:xfrm>
            <a:off x="5142416" y="4014942"/>
            <a:ext cx="1747224" cy="1251504"/>
          </a:xfrm>
          <a:prstGeom prst="cloud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5" name="Google Shape;208;p29">
            <a:extLst>
              <a:ext uri="{FF2B5EF4-FFF2-40B4-BE49-F238E27FC236}">
                <a16:creationId xmlns:a16="http://schemas.microsoft.com/office/drawing/2014/main" id="{AB514365-2D0D-0848-8706-01310007781A}"/>
              </a:ext>
            </a:extLst>
          </p:cNvPr>
          <p:cNvCxnSpPr>
            <a:cxnSpLocks/>
            <a:stCxn id="13" idx="0"/>
            <a:endCxn id="4" idx="1"/>
          </p:cNvCxnSpPr>
          <p:nvPr/>
        </p:nvCxnSpPr>
        <p:spPr>
          <a:xfrm flipV="1">
            <a:off x="6888184" y="3231784"/>
            <a:ext cx="2369275" cy="1408910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4" name="Google Shape;200;p29">
            <a:extLst>
              <a:ext uri="{FF2B5EF4-FFF2-40B4-BE49-F238E27FC236}">
                <a16:creationId xmlns:a16="http://schemas.microsoft.com/office/drawing/2014/main" id="{3430FB8B-FB9B-964A-A4BF-6713E3CBA7DB}"/>
              </a:ext>
            </a:extLst>
          </p:cNvPr>
          <p:cNvSpPr txBox="1"/>
          <p:nvPr/>
        </p:nvSpPr>
        <p:spPr>
          <a:xfrm>
            <a:off x="5692844" y="4456043"/>
            <a:ext cx="610049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 dirty="0"/>
              <a:t>Server</a:t>
            </a:r>
            <a:endParaRPr sz="1200" u="sng" dirty="0"/>
          </a:p>
        </p:txBody>
      </p:sp>
      <p:sp>
        <p:nvSpPr>
          <p:cNvPr id="25" name="Google Shape;212;p29">
            <a:extLst>
              <a:ext uri="{FF2B5EF4-FFF2-40B4-BE49-F238E27FC236}">
                <a16:creationId xmlns:a16="http://schemas.microsoft.com/office/drawing/2014/main" id="{780FDB1C-6D50-0C4E-BAD4-B2B84576D2DA}"/>
              </a:ext>
            </a:extLst>
          </p:cNvPr>
          <p:cNvSpPr txBox="1"/>
          <p:nvPr/>
        </p:nvSpPr>
        <p:spPr>
          <a:xfrm>
            <a:off x="4673214" y="943226"/>
            <a:ext cx="2875090" cy="830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 application is running code that acts as a producer (sends messages) or a consumer (receives messages)</a:t>
            </a:r>
            <a:endParaRPr sz="14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F78F1B-9028-394D-A1EA-602F3392B977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2478972" y="1358709"/>
            <a:ext cx="2194242" cy="6944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C05983-7F83-A94E-B860-E04E49750420}"/>
              </a:ext>
            </a:extLst>
          </p:cNvPr>
          <p:cNvCxnSpPr>
            <a:cxnSpLocks/>
            <a:stCxn id="25" idx="3"/>
            <a:endCxn id="4" idx="3"/>
          </p:cNvCxnSpPr>
          <p:nvPr/>
        </p:nvCxnSpPr>
        <p:spPr>
          <a:xfrm>
            <a:off x="7548304" y="1358709"/>
            <a:ext cx="1709155" cy="6944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oogle Shape;212;p29">
            <a:extLst>
              <a:ext uri="{FF2B5EF4-FFF2-40B4-BE49-F238E27FC236}">
                <a16:creationId xmlns:a16="http://schemas.microsoft.com/office/drawing/2014/main" id="{E6D36B3F-347D-1849-892D-422BF60F8A72}"/>
              </a:ext>
            </a:extLst>
          </p:cNvPr>
          <p:cNvSpPr txBox="1"/>
          <p:nvPr/>
        </p:nvSpPr>
        <p:spPr>
          <a:xfrm>
            <a:off x="5034135" y="2155791"/>
            <a:ext cx="2875090" cy="830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 message must have a payload and can have headers. Headers may protocol or application spec</a:t>
            </a:r>
            <a:r>
              <a:rPr lang="en-GB" sz="1400" dirty="0" err="1"/>
              <a:t>i</a:t>
            </a:r>
            <a:r>
              <a:rPr lang="en" sz="1400" dirty="0"/>
              <a:t>fic.</a:t>
            </a:r>
            <a:endParaRPr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68725B4-D56E-0640-AC0E-875EFAEF8EF6}"/>
              </a:ext>
            </a:extLst>
          </p:cNvPr>
          <p:cNvCxnSpPr>
            <a:cxnSpLocks/>
            <a:stCxn id="31" idx="1"/>
            <a:endCxn id="7" idx="0"/>
          </p:cNvCxnSpPr>
          <p:nvPr/>
        </p:nvCxnSpPr>
        <p:spPr>
          <a:xfrm flipH="1">
            <a:off x="4021215" y="2571274"/>
            <a:ext cx="1012920" cy="4254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03;p29">
            <a:extLst>
              <a:ext uri="{FF2B5EF4-FFF2-40B4-BE49-F238E27FC236}">
                <a16:creationId xmlns:a16="http://schemas.microsoft.com/office/drawing/2014/main" id="{5341985E-5566-F348-82D5-CEC385C0E235}"/>
              </a:ext>
            </a:extLst>
          </p:cNvPr>
          <p:cNvSpPr txBox="1"/>
          <p:nvPr/>
        </p:nvSpPr>
        <p:spPr>
          <a:xfrm>
            <a:off x="3628287" y="3309572"/>
            <a:ext cx="376979" cy="33852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P</a:t>
            </a:r>
            <a:endParaRPr sz="1000" b="1" dirty="0"/>
          </a:p>
        </p:txBody>
      </p:sp>
      <p:sp>
        <p:nvSpPr>
          <p:cNvPr id="37" name="Google Shape;203;p29">
            <a:extLst>
              <a:ext uri="{FF2B5EF4-FFF2-40B4-BE49-F238E27FC236}">
                <a16:creationId xmlns:a16="http://schemas.microsoft.com/office/drawing/2014/main" id="{CFBF4557-F614-8E40-B1A4-58C42D5FD104}"/>
              </a:ext>
            </a:extLst>
          </p:cNvPr>
          <p:cNvSpPr txBox="1"/>
          <p:nvPr/>
        </p:nvSpPr>
        <p:spPr>
          <a:xfrm>
            <a:off x="4020531" y="3308169"/>
            <a:ext cx="376979" cy="33852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H</a:t>
            </a:r>
            <a:endParaRPr sz="1000" b="1" dirty="0"/>
          </a:p>
        </p:txBody>
      </p:sp>
      <p:sp>
        <p:nvSpPr>
          <p:cNvPr id="40" name="Google Shape;212;p29">
            <a:extLst>
              <a:ext uri="{FF2B5EF4-FFF2-40B4-BE49-F238E27FC236}">
                <a16:creationId xmlns:a16="http://schemas.microsoft.com/office/drawing/2014/main" id="{6CC8FB03-3ED7-7E4E-906B-D3C171D0C3CE}"/>
              </a:ext>
            </a:extLst>
          </p:cNvPr>
          <p:cNvSpPr txBox="1"/>
          <p:nvPr/>
        </p:nvSpPr>
        <p:spPr>
          <a:xfrm>
            <a:off x="1605360" y="5140519"/>
            <a:ext cx="2875090" cy="104641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Messages are sent over channels, which are hosted on a server. There may be more than one channel, so the channel must be addressable</a:t>
            </a:r>
            <a:endParaRPr sz="14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020D73-4272-B04C-99F5-A00F75E5702D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3042905" y="4350836"/>
            <a:ext cx="1420410" cy="78968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7394D82-622D-1944-86D4-9C5E3A902525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4334730" y="5265113"/>
            <a:ext cx="1681298" cy="17696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99CF49-34F4-BE44-99DA-25F3CC107B54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3042905" y="4506925"/>
            <a:ext cx="4800141" cy="63359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212;p29">
            <a:extLst>
              <a:ext uri="{FF2B5EF4-FFF2-40B4-BE49-F238E27FC236}">
                <a16:creationId xmlns:a16="http://schemas.microsoft.com/office/drawing/2014/main" id="{645DB1FF-2645-B446-8685-46345F2CDF9C}"/>
              </a:ext>
            </a:extLst>
          </p:cNvPr>
          <p:cNvSpPr txBox="1"/>
          <p:nvPr/>
        </p:nvSpPr>
        <p:spPr>
          <a:xfrm>
            <a:off x="7136869" y="5559630"/>
            <a:ext cx="2875090" cy="61552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A channel has a protocol by which messages are exchanged.</a:t>
            </a:r>
            <a:endParaRPr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CAB2BCD-8A86-6844-B066-A39E2384D639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7903088" y="4139106"/>
            <a:ext cx="671326" cy="142052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olded Corner 53">
            <a:extLst>
              <a:ext uri="{FF2B5EF4-FFF2-40B4-BE49-F238E27FC236}">
                <a16:creationId xmlns:a16="http://schemas.microsoft.com/office/drawing/2014/main" id="{75684643-F85D-EE41-A7ED-0773AC1E65E0}"/>
              </a:ext>
            </a:extLst>
          </p:cNvPr>
          <p:cNvSpPr/>
          <p:nvPr/>
        </p:nvSpPr>
        <p:spPr>
          <a:xfrm>
            <a:off x="8495464" y="3787467"/>
            <a:ext cx="987178" cy="45494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Binding</a:t>
            </a:r>
            <a:endParaRPr lang="en-US" sz="1200" u="sng" dirty="0"/>
          </a:p>
        </p:txBody>
      </p:sp>
      <p:sp>
        <p:nvSpPr>
          <p:cNvPr id="57" name="Google Shape;212;p29">
            <a:extLst>
              <a:ext uri="{FF2B5EF4-FFF2-40B4-BE49-F238E27FC236}">
                <a16:creationId xmlns:a16="http://schemas.microsoft.com/office/drawing/2014/main" id="{1150BB5B-6FD6-AF4B-9D99-74B53FB1372B}"/>
              </a:ext>
            </a:extLst>
          </p:cNvPr>
          <p:cNvSpPr txBox="1"/>
          <p:nvPr/>
        </p:nvSpPr>
        <p:spPr>
          <a:xfrm>
            <a:off x="9049443" y="4605282"/>
            <a:ext cx="2875090" cy="61552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Bindings are protocol specific information </a:t>
            </a:r>
            <a:endParaRPr sz="1400" dirty="0"/>
          </a:p>
        </p:txBody>
      </p:sp>
      <p:sp>
        <p:nvSpPr>
          <p:cNvPr id="58" name="Folded Corner 57">
            <a:extLst>
              <a:ext uri="{FF2B5EF4-FFF2-40B4-BE49-F238E27FC236}">
                <a16:creationId xmlns:a16="http://schemas.microsoft.com/office/drawing/2014/main" id="{6CF03267-A338-DD4E-A7D2-34218FFEF677}"/>
              </a:ext>
            </a:extLst>
          </p:cNvPr>
          <p:cNvSpPr/>
          <p:nvPr/>
        </p:nvSpPr>
        <p:spPr>
          <a:xfrm>
            <a:off x="5315715" y="5529981"/>
            <a:ext cx="987178" cy="45494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Binding</a:t>
            </a:r>
            <a:endParaRPr lang="en-US" sz="1200" u="sng" dirty="0"/>
          </a:p>
        </p:txBody>
      </p:sp>
      <p:sp>
        <p:nvSpPr>
          <p:cNvPr id="59" name="Folded Corner 58">
            <a:extLst>
              <a:ext uri="{FF2B5EF4-FFF2-40B4-BE49-F238E27FC236}">
                <a16:creationId xmlns:a16="http://schemas.microsoft.com/office/drawing/2014/main" id="{12B4D78D-D234-244C-B182-ECF971D0853D}"/>
              </a:ext>
            </a:extLst>
          </p:cNvPr>
          <p:cNvSpPr/>
          <p:nvPr/>
        </p:nvSpPr>
        <p:spPr>
          <a:xfrm>
            <a:off x="4565154" y="3236799"/>
            <a:ext cx="987178" cy="454949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>
                <a:solidFill>
                  <a:schemeClr val="tx1"/>
                </a:solidFill>
              </a:rPr>
              <a:t>Binding</a:t>
            </a:r>
            <a:endParaRPr lang="en-US" sz="1200" u="sng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22440A-A235-6945-8F6F-B7123BC131F3}"/>
              </a:ext>
            </a:extLst>
          </p:cNvPr>
          <p:cNvCxnSpPr>
            <a:cxnSpLocks/>
            <a:stCxn id="57" idx="0"/>
            <a:endCxn id="54" idx="2"/>
          </p:cNvCxnSpPr>
          <p:nvPr/>
        </p:nvCxnSpPr>
        <p:spPr>
          <a:xfrm flipH="1" flipV="1">
            <a:off x="8989053" y="4242416"/>
            <a:ext cx="1497935" cy="36286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59F6DF4-987E-4D4B-9AB1-2E136589F085}"/>
              </a:ext>
            </a:extLst>
          </p:cNvPr>
          <p:cNvCxnSpPr>
            <a:cxnSpLocks/>
            <a:stCxn id="57" idx="1"/>
            <a:endCxn id="58" idx="3"/>
          </p:cNvCxnSpPr>
          <p:nvPr/>
        </p:nvCxnSpPr>
        <p:spPr>
          <a:xfrm flipH="1">
            <a:off x="6302893" y="4913044"/>
            <a:ext cx="2746550" cy="8444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28FB302-52A0-6046-B01E-E42B103E1483}"/>
              </a:ext>
            </a:extLst>
          </p:cNvPr>
          <p:cNvCxnSpPr>
            <a:cxnSpLocks/>
            <a:stCxn id="57" idx="1"/>
            <a:endCxn id="59" idx="3"/>
          </p:cNvCxnSpPr>
          <p:nvPr/>
        </p:nvCxnSpPr>
        <p:spPr>
          <a:xfrm flipH="1" flipV="1">
            <a:off x="5552332" y="3464274"/>
            <a:ext cx="3497111" cy="144877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9F64A1D-4D40-7F4C-A420-3CC331F3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FD46A8D-27E3-A74A-856C-0E3916E8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24</a:t>
            </a:fld>
            <a:endParaRPr lang="en-US"/>
          </a:p>
        </p:txBody>
      </p:sp>
      <p:sp>
        <p:nvSpPr>
          <p:cNvPr id="34" name="Google Shape;212;p29">
            <a:extLst>
              <a:ext uri="{FF2B5EF4-FFF2-40B4-BE49-F238E27FC236}">
                <a16:creationId xmlns:a16="http://schemas.microsoft.com/office/drawing/2014/main" id="{86FACAF7-C973-0145-92BC-DF35508D95FA}"/>
              </a:ext>
            </a:extLst>
          </p:cNvPr>
          <p:cNvSpPr txBox="1"/>
          <p:nvPr/>
        </p:nvSpPr>
        <p:spPr>
          <a:xfrm>
            <a:off x="150680" y="3802958"/>
            <a:ext cx="2875090" cy="104641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With pub-sub the server is neither producer or consumer, but a broker, but with point-to-point the apps may be in the role of client </a:t>
            </a:r>
            <a:r>
              <a:rPr lang="en-GB" sz="1400" i="1" dirty="0"/>
              <a:t>or</a:t>
            </a:r>
            <a:r>
              <a:rPr lang="en-GB" sz="1400" dirty="0"/>
              <a:t> server.</a:t>
            </a:r>
            <a:endParaRPr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0AD3FB3-FF78-6045-B130-1F773A6619AC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3025770" y="4326163"/>
            <a:ext cx="2262578" cy="1357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80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40" grpId="0" animBg="1"/>
      <p:bldP spid="49" grpId="0" animBg="1"/>
      <p:bldP spid="54" grpId="0" animBg="1"/>
      <p:bldP spid="57" grpId="0" animBg="1"/>
      <p:bldP spid="58" grpId="0" animBg="1"/>
      <p:bldP spid="59" grpId="0" animBg="1"/>
      <p:bldP spid="3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2;p29">
            <a:extLst>
              <a:ext uri="{FF2B5EF4-FFF2-40B4-BE49-F238E27FC236}">
                <a16:creationId xmlns:a16="http://schemas.microsoft.com/office/drawing/2014/main" id="{4AC469BD-915F-7644-AA45-B975E56C7074}"/>
              </a:ext>
            </a:extLst>
          </p:cNvPr>
          <p:cNvSpPr txBox="1"/>
          <p:nvPr/>
        </p:nvSpPr>
        <p:spPr>
          <a:xfrm>
            <a:off x="986214" y="1408222"/>
            <a:ext cx="328098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/>
              <a:t>AsyncAPI</a:t>
            </a:r>
            <a:r>
              <a:rPr lang="en" sz="1400" dirty="0"/>
              <a:t> Object</a:t>
            </a:r>
            <a:endParaRPr sz="1400" dirty="0"/>
          </a:p>
        </p:txBody>
      </p:sp>
      <p:sp>
        <p:nvSpPr>
          <p:cNvPr id="3" name="Google Shape;194;p29">
            <a:extLst>
              <a:ext uri="{FF2B5EF4-FFF2-40B4-BE49-F238E27FC236}">
                <a16:creationId xmlns:a16="http://schemas.microsoft.com/office/drawing/2014/main" id="{31CBBBAB-428E-1341-AB03-3EBB35542B33}"/>
              </a:ext>
            </a:extLst>
          </p:cNvPr>
          <p:cNvSpPr txBox="1"/>
          <p:nvPr/>
        </p:nvSpPr>
        <p:spPr>
          <a:xfrm>
            <a:off x="477047" y="443985"/>
            <a:ext cx="7906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 Structure</a:t>
            </a:r>
            <a:endParaRPr dirty="0"/>
          </a:p>
        </p:txBody>
      </p:sp>
      <p:sp>
        <p:nvSpPr>
          <p:cNvPr id="4" name="Google Shape;212;p29">
            <a:extLst>
              <a:ext uri="{FF2B5EF4-FFF2-40B4-BE49-F238E27FC236}">
                <a16:creationId xmlns:a16="http://schemas.microsoft.com/office/drawing/2014/main" id="{A2720FC4-8AF9-7F43-BD8C-21848512790A}"/>
              </a:ext>
            </a:extLst>
          </p:cNvPr>
          <p:cNvSpPr txBox="1"/>
          <p:nvPr/>
        </p:nvSpPr>
        <p:spPr>
          <a:xfrm>
            <a:off x="1522927" y="2110863"/>
            <a:ext cx="328098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Info Object</a:t>
            </a:r>
            <a:endParaRPr sz="1400" dirty="0"/>
          </a:p>
        </p:txBody>
      </p:sp>
      <p:sp>
        <p:nvSpPr>
          <p:cNvPr id="5" name="Google Shape;212;p29">
            <a:extLst>
              <a:ext uri="{FF2B5EF4-FFF2-40B4-BE49-F238E27FC236}">
                <a16:creationId xmlns:a16="http://schemas.microsoft.com/office/drawing/2014/main" id="{A8497F9F-3CFE-C24E-AF3E-FDD5367A222A}"/>
              </a:ext>
            </a:extLst>
          </p:cNvPr>
          <p:cNvSpPr txBox="1"/>
          <p:nvPr/>
        </p:nvSpPr>
        <p:spPr>
          <a:xfrm>
            <a:off x="1522927" y="2813504"/>
            <a:ext cx="328098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Servers Object</a:t>
            </a:r>
            <a:endParaRPr sz="1400" dirty="0"/>
          </a:p>
        </p:txBody>
      </p:sp>
      <p:sp>
        <p:nvSpPr>
          <p:cNvPr id="6" name="Google Shape;212;p29">
            <a:extLst>
              <a:ext uri="{FF2B5EF4-FFF2-40B4-BE49-F238E27FC236}">
                <a16:creationId xmlns:a16="http://schemas.microsoft.com/office/drawing/2014/main" id="{62A4D56A-F49F-7B48-AD77-E544970F0724}"/>
              </a:ext>
            </a:extLst>
          </p:cNvPr>
          <p:cNvSpPr txBox="1"/>
          <p:nvPr/>
        </p:nvSpPr>
        <p:spPr>
          <a:xfrm>
            <a:off x="1522927" y="3579093"/>
            <a:ext cx="328098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Channels Object</a:t>
            </a:r>
            <a:endParaRPr sz="1400" dirty="0"/>
          </a:p>
        </p:txBody>
      </p:sp>
      <p:sp>
        <p:nvSpPr>
          <p:cNvPr id="7" name="Google Shape;212;p29">
            <a:extLst>
              <a:ext uri="{FF2B5EF4-FFF2-40B4-BE49-F238E27FC236}">
                <a16:creationId xmlns:a16="http://schemas.microsoft.com/office/drawing/2014/main" id="{A33F051A-1349-8345-B5B5-65C51E7A7F77}"/>
              </a:ext>
            </a:extLst>
          </p:cNvPr>
          <p:cNvSpPr txBox="1"/>
          <p:nvPr/>
        </p:nvSpPr>
        <p:spPr>
          <a:xfrm>
            <a:off x="1522927" y="5382546"/>
            <a:ext cx="328098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Components Object</a:t>
            </a:r>
            <a:endParaRPr sz="1400" dirty="0"/>
          </a:p>
        </p:txBody>
      </p:sp>
      <p:sp>
        <p:nvSpPr>
          <p:cNvPr id="8" name="Google Shape;212;p29">
            <a:extLst>
              <a:ext uri="{FF2B5EF4-FFF2-40B4-BE49-F238E27FC236}">
                <a16:creationId xmlns:a16="http://schemas.microsoft.com/office/drawing/2014/main" id="{318F1DA9-6C4B-7D4A-81D4-B7BBA2C944F9}"/>
              </a:ext>
            </a:extLst>
          </p:cNvPr>
          <p:cNvSpPr txBox="1"/>
          <p:nvPr/>
        </p:nvSpPr>
        <p:spPr>
          <a:xfrm>
            <a:off x="1522927" y="6013936"/>
            <a:ext cx="328098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Tags Object</a:t>
            </a:r>
            <a:endParaRPr sz="1400" dirty="0"/>
          </a:p>
        </p:txBody>
      </p:sp>
      <p:sp>
        <p:nvSpPr>
          <p:cNvPr id="9" name="Google Shape;212;p29">
            <a:extLst>
              <a:ext uri="{FF2B5EF4-FFF2-40B4-BE49-F238E27FC236}">
                <a16:creationId xmlns:a16="http://schemas.microsoft.com/office/drawing/2014/main" id="{F8F05585-AD36-E249-80B4-429CC9FD12B5}"/>
              </a:ext>
            </a:extLst>
          </p:cNvPr>
          <p:cNvSpPr txBox="1"/>
          <p:nvPr/>
        </p:nvSpPr>
        <p:spPr>
          <a:xfrm>
            <a:off x="2178910" y="4114356"/>
            <a:ext cx="328098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Channel item Object</a:t>
            </a:r>
            <a:endParaRPr sz="1400" dirty="0"/>
          </a:p>
        </p:txBody>
      </p:sp>
      <p:sp>
        <p:nvSpPr>
          <p:cNvPr id="10" name="Google Shape;212;p29">
            <a:extLst>
              <a:ext uri="{FF2B5EF4-FFF2-40B4-BE49-F238E27FC236}">
                <a16:creationId xmlns:a16="http://schemas.microsoft.com/office/drawing/2014/main" id="{1905BB71-A4C1-EF4B-B0C0-7CAEF11C787B}"/>
              </a:ext>
            </a:extLst>
          </p:cNvPr>
          <p:cNvSpPr txBox="1"/>
          <p:nvPr/>
        </p:nvSpPr>
        <p:spPr>
          <a:xfrm>
            <a:off x="2815014" y="4816098"/>
            <a:ext cx="328098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Operation Object</a:t>
            </a:r>
            <a:endParaRPr sz="1400" dirty="0"/>
          </a:p>
        </p:txBody>
      </p:sp>
      <p:sp>
        <p:nvSpPr>
          <p:cNvPr id="12" name="Google Shape;207;p29">
            <a:extLst>
              <a:ext uri="{FF2B5EF4-FFF2-40B4-BE49-F238E27FC236}">
                <a16:creationId xmlns:a16="http://schemas.microsoft.com/office/drawing/2014/main" id="{E975DC5A-A1A7-A949-93D0-55ADBE25353F}"/>
              </a:ext>
            </a:extLst>
          </p:cNvPr>
          <p:cNvSpPr txBox="1"/>
          <p:nvPr/>
        </p:nvSpPr>
        <p:spPr>
          <a:xfrm>
            <a:off x="7306771" y="603381"/>
            <a:ext cx="3608350" cy="61552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root object. Identifies the application being documented</a:t>
            </a:r>
            <a:endParaRPr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04040B-DF73-3D48-86B6-790D094B250C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>
          <a:xfrm flipH="1">
            <a:off x="4267200" y="911143"/>
            <a:ext cx="3039571" cy="69711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07;p29">
            <a:extLst>
              <a:ext uri="{FF2B5EF4-FFF2-40B4-BE49-F238E27FC236}">
                <a16:creationId xmlns:a16="http://schemas.microsoft.com/office/drawing/2014/main" id="{03E096F1-500A-2D43-BCA5-B6708732ABC4}"/>
              </a:ext>
            </a:extLst>
          </p:cNvPr>
          <p:cNvSpPr txBox="1"/>
          <p:nvPr/>
        </p:nvSpPr>
        <p:spPr>
          <a:xfrm>
            <a:off x="7194128" y="1504589"/>
            <a:ext cx="3608350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Metadata for this specification</a:t>
            </a:r>
            <a:endParaRPr sz="1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7BFDC2-9FAD-9245-A65B-E771DFA1F1C2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flipH="1">
            <a:off x="4803913" y="1704629"/>
            <a:ext cx="2390215" cy="60627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207;p29">
            <a:extLst>
              <a:ext uri="{FF2B5EF4-FFF2-40B4-BE49-F238E27FC236}">
                <a16:creationId xmlns:a16="http://schemas.microsoft.com/office/drawing/2014/main" id="{9CFB8CFE-0AAC-7341-87B0-E43562EFBC36}"/>
              </a:ext>
            </a:extLst>
          </p:cNvPr>
          <p:cNvSpPr txBox="1"/>
          <p:nvPr/>
        </p:nvSpPr>
        <p:spPr>
          <a:xfrm>
            <a:off x="7194128" y="2197222"/>
            <a:ext cx="3608350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Connection details for the server</a:t>
            </a:r>
            <a:endParaRPr sz="1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3F7ED5-CC0D-2542-842F-F63F2FCF2881}"/>
              </a:ext>
            </a:extLst>
          </p:cNvPr>
          <p:cNvCxnSpPr>
            <a:cxnSpLocks/>
            <a:stCxn id="20" idx="1"/>
            <a:endCxn id="5" idx="3"/>
          </p:cNvCxnSpPr>
          <p:nvPr/>
        </p:nvCxnSpPr>
        <p:spPr>
          <a:xfrm flipH="1">
            <a:off x="4803913" y="2397262"/>
            <a:ext cx="2390215" cy="61628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207;p29">
            <a:extLst>
              <a:ext uri="{FF2B5EF4-FFF2-40B4-BE49-F238E27FC236}">
                <a16:creationId xmlns:a16="http://schemas.microsoft.com/office/drawing/2014/main" id="{DAD49AFE-8D5C-2749-A777-A737DAE0E767}"/>
              </a:ext>
            </a:extLst>
          </p:cNvPr>
          <p:cNvSpPr txBox="1"/>
          <p:nvPr/>
        </p:nvSpPr>
        <p:spPr>
          <a:xfrm>
            <a:off x="7194128" y="2932525"/>
            <a:ext cx="3608350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channels being used by the application</a:t>
            </a:r>
            <a:endParaRPr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FD92FD-E691-7043-ABDA-94A258D91D8D}"/>
              </a:ext>
            </a:extLst>
          </p:cNvPr>
          <p:cNvCxnSpPr>
            <a:cxnSpLocks/>
            <a:stCxn id="24" idx="1"/>
            <a:endCxn id="6" idx="3"/>
          </p:cNvCxnSpPr>
          <p:nvPr/>
        </p:nvCxnSpPr>
        <p:spPr>
          <a:xfrm flipH="1">
            <a:off x="4803913" y="3132565"/>
            <a:ext cx="2390215" cy="6465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oogle Shape;207;p29">
            <a:extLst>
              <a:ext uri="{FF2B5EF4-FFF2-40B4-BE49-F238E27FC236}">
                <a16:creationId xmlns:a16="http://schemas.microsoft.com/office/drawing/2014/main" id="{70CDB068-4A8B-924A-8240-62AED49FA09A}"/>
              </a:ext>
            </a:extLst>
          </p:cNvPr>
          <p:cNvSpPr txBox="1"/>
          <p:nvPr/>
        </p:nvSpPr>
        <p:spPr>
          <a:xfrm>
            <a:off x="7194128" y="3697497"/>
            <a:ext cx="3608350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collection of operations on this channel</a:t>
            </a:r>
            <a:endParaRPr sz="14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15AE5F-9B16-A54A-B061-EE0A226F79C7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>
            <a:off x="5459896" y="3897537"/>
            <a:ext cx="1734232" cy="41685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207;p29">
            <a:extLst>
              <a:ext uri="{FF2B5EF4-FFF2-40B4-BE49-F238E27FC236}">
                <a16:creationId xmlns:a16="http://schemas.microsoft.com/office/drawing/2014/main" id="{FFD9D259-6D50-7C45-8801-4B1B4A8C3BC0}"/>
              </a:ext>
            </a:extLst>
          </p:cNvPr>
          <p:cNvSpPr txBox="1"/>
          <p:nvPr/>
        </p:nvSpPr>
        <p:spPr>
          <a:xfrm>
            <a:off x="7132880" y="4385211"/>
            <a:ext cx="3608350" cy="830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Defines an operation – publish or subscribe – made available by the application on this channel</a:t>
            </a:r>
            <a:endParaRPr sz="1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05DA54-ABEC-354D-8C14-96A66739FC50}"/>
              </a:ext>
            </a:extLst>
          </p:cNvPr>
          <p:cNvCxnSpPr>
            <a:cxnSpLocks/>
            <a:stCxn id="32" idx="1"/>
            <a:endCxn id="10" idx="3"/>
          </p:cNvCxnSpPr>
          <p:nvPr/>
        </p:nvCxnSpPr>
        <p:spPr>
          <a:xfrm flipH="1">
            <a:off x="6096000" y="4800694"/>
            <a:ext cx="1036880" cy="21544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207;p29">
            <a:extLst>
              <a:ext uri="{FF2B5EF4-FFF2-40B4-BE49-F238E27FC236}">
                <a16:creationId xmlns:a16="http://schemas.microsoft.com/office/drawing/2014/main" id="{B1BD586A-4156-ED40-AC6F-D5F4C7A71BE8}"/>
              </a:ext>
            </a:extLst>
          </p:cNvPr>
          <p:cNvSpPr txBox="1"/>
          <p:nvPr/>
        </p:nvSpPr>
        <p:spPr>
          <a:xfrm>
            <a:off x="7132880" y="5444359"/>
            <a:ext cx="3608350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Re-usable components</a:t>
            </a:r>
            <a:endParaRPr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1F87083-511A-B545-852A-6C1AB21CD429}"/>
              </a:ext>
            </a:extLst>
          </p:cNvPr>
          <p:cNvCxnSpPr>
            <a:cxnSpLocks/>
            <a:stCxn id="36" idx="1"/>
            <a:endCxn id="7" idx="3"/>
          </p:cNvCxnSpPr>
          <p:nvPr/>
        </p:nvCxnSpPr>
        <p:spPr>
          <a:xfrm flipH="1" flipV="1">
            <a:off x="4803913" y="5582586"/>
            <a:ext cx="2328967" cy="6181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Google Shape;207;p29">
            <a:extLst>
              <a:ext uri="{FF2B5EF4-FFF2-40B4-BE49-F238E27FC236}">
                <a16:creationId xmlns:a16="http://schemas.microsoft.com/office/drawing/2014/main" id="{E7B584B5-F014-054D-ACDA-50E87F1E33BB}"/>
              </a:ext>
            </a:extLst>
          </p:cNvPr>
          <p:cNvSpPr txBox="1"/>
          <p:nvPr/>
        </p:nvSpPr>
        <p:spPr>
          <a:xfrm>
            <a:off x="7111389" y="6083321"/>
            <a:ext cx="3608350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User defined tags for this specification</a:t>
            </a:r>
            <a:endParaRPr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F07F084-01E2-8942-86AB-8F33587A4B2C}"/>
              </a:ext>
            </a:extLst>
          </p:cNvPr>
          <p:cNvCxnSpPr>
            <a:cxnSpLocks/>
            <a:stCxn id="49" idx="1"/>
            <a:endCxn id="8" idx="3"/>
          </p:cNvCxnSpPr>
          <p:nvPr/>
        </p:nvCxnSpPr>
        <p:spPr>
          <a:xfrm flipH="1" flipV="1">
            <a:off x="4803913" y="6213976"/>
            <a:ext cx="2307476" cy="6938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3E05DE9-D09C-7E40-ADA9-2A77475721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0215" y="4611870"/>
            <a:ext cx="527868" cy="332998"/>
          </a:xfrm>
          <a:prstGeom prst="bentConnector3">
            <a:avLst>
              <a:gd name="adj1" fmla="val 1027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FF4E7BEA-9E71-D046-9A31-70F223D578FC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768672" y="2259288"/>
            <a:ext cx="1151777" cy="35673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452C16B-4822-AD41-8EEF-E173B602B8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6347" y="2628144"/>
            <a:ext cx="1970831" cy="331143"/>
          </a:xfrm>
          <a:prstGeom prst="bentConnector3">
            <a:avLst>
              <a:gd name="adj1" fmla="val 10043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E2E7668-AFD0-B343-B3EE-BA18D4F740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-570542" y="3545031"/>
            <a:ext cx="3804448" cy="330983"/>
          </a:xfrm>
          <a:prstGeom prst="bentConnector3">
            <a:avLst>
              <a:gd name="adj1" fmla="val 9981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433D776D-9717-8C43-88FA-C64BC27F21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-880912" y="3896567"/>
            <a:ext cx="4404966" cy="310763"/>
          </a:xfrm>
          <a:prstGeom prst="bentConnector3">
            <a:avLst>
              <a:gd name="adj1" fmla="val 9994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5665BF71-0239-EE4A-BA51-E1E40FA64E9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808965" y="3968874"/>
            <a:ext cx="369945" cy="345522"/>
          </a:xfrm>
          <a:prstGeom prst="bentConnector3">
            <a:avLst>
              <a:gd name="adj1" fmla="val 70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A3C7092-483E-BD46-B735-485411D8F482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1093255" y="1881231"/>
            <a:ext cx="502606" cy="35673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2959C97-0D8E-D343-80D1-0BA5C832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EDF9D8D-A761-B14C-ABE8-6C36E1DA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55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6" grpId="0" animBg="1"/>
      <p:bldP spid="20" grpId="0" animBg="1"/>
      <p:bldP spid="24" grpId="0" animBg="1"/>
      <p:bldP spid="28" grpId="0" animBg="1"/>
      <p:bldP spid="32" grpId="0" animBg="1"/>
      <p:bldP spid="36" grpId="0" animBg="1"/>
      <p:bldP spid="4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98B2B-0876-4249-9512-6ABD3413DE41}"/>
              </a:ext>
            </a:extLst>
          </p:cNvPr>
          <p:cNvSpPr/>
          <p:nvPr/>
        </p:nvSpPr>
        <p:spPr>
          <a:xfrm>
            <a:off x="2622645" y="3198167"/>
            <a:ext cx="6946710" cy="461665"/>
          </a:xfrm>
          <a:prstGeom prst="rect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400" dirty="0"/>
              <a:t>id: </a:t>
            </a:r>
            <a:r>
              <a:rPr lang="en-US" sz="2400" dirty="0">
                <a:hlinkClick r:id="rId2"/>
              </a:rPr>
              <a:t>https://github.com/brightercommand/greetings/</a:t>
            </a:r>
            <a:endParaRPr lang="en-US" sz="2400" dirty="0"/>
          </a:p>
        </p:txBody>
      </p:sp>
      <p:sp>
        <p:nvSpPr>
          <p:cNvPr id="3" name="Google Shape;194;p29">
            <a:extLst>
              <a:ext uri="{FF2B5EF4-FFF2-40B4-BE49-F238E27FC236}">
                <a16:creationId xmlns:a16="http://schemas.microsoft.com/office/drawing/2014/main" id="{FE47BEA1-E716-174A-B7D3-9E39092F61CB}"/>
              </a:ext>
            </a:extLst>
          </p:cNvPr>
          <p:cNvSpPr txBox="1"/>
          <p:nvPr/>
        </p:nvSpPr>
        <p:spPr>
          <a:xfrm>
            <a:off x="477047" y="443985"/>
            <a:ext cx="7906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err="1"/>
              <a:t>AsyncAPI</a:t>
            </a:r>
            <a:r>
              <a:rPr lang="en" sz="2400" dirty="0"/>
              <a:t> Object</a:t>
            </a:r>
            <a:endParaRPr sz="2400" dirty="0"/>
          </a:p>
        </p:txBody>
      </p:sp>
      <p:sp>
        <p:nvSpPr>
          <p:cNvPr id="4" name="Google Shape;212;p29">
            <a:extLst>
              <a:ext uri="{FF2B5EF4-FFF2-40B4-BE49-F238E27FC236}">
                <a16:creationId xmlns:a16="http://schemas.microsoft.com/office/drawing/2014/main" id="{C8622D80-E01C-A740-908E-DCAB6326F79C}"/>
              </a:ext>
            </a:extLst>
          </p:cNvPr>
          <p:cNvSpPr txBox="1"/>
          <p:nvPr/>
        </p:nvSpPr>
        <p:spPr>
          <a:xfrm>
            <a:off x="6613467" y="4849524"/>
            <a:ext cx="2875090" cy="830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We use a specification file for an app, which is a producer or consumer, and identify them by id</a:t>
            </a:r>
            <a:endParaRPr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0AE6A5E-4F27-F44D-BFE7-B0FD1D0D1E47}"/>
              </a:ext>
            </a:extLst>
          </p:cNvPr>
          <p:cNvCxnSpPr>
            <a:cxnSpLocks/>
            <a:stCxn id="4" idx="0"/>
            <a:endCxn id="2" idx="2"/>
          </p:cNvCxnSpPr>
          <p:nvPr/>
        </p:nvCxnSpPr>
        <p:spPr>
          <a:xfrm flipH="1" flipV="1">
            <a:off x="6096000" y="3659832"/>
            <a:ext cx="1955012" cy="118969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EAA1E-8820-9947-8A31-08134085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B7B14-C750-7C46-A6D6-3471C1CE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2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98B2B-0876-4249-9512-6ABD3413DE41}"/>
              </a:ext>
            </a:extLst>
          </p:cNvPr>
          <p:cNvSpPr/>
          <p:nvPr/>
        </p:nvSpPr>
        <p:spPr>
          <a:xfrm>
            <a:off x="1510101" y="1143763"/>
            <a:ext cx="9475305" cy="4893647"/>
          </a:xfrm>
          <a:prstGeom prst="rect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2400" dirty="0"/>
              <a:t>info:</a:t>
            </a:r>
          </a:p>
          <a:p>
            <a:r>
              <a:rPr lang="en-GB" sz="2400" dirty="0"/>
              <a:t>  contact: </a:t>
            </a:r>
          </a:p>
          <a:p>
            <a:r>
              <a:rPr lang="en-GB" sz="2400" dirty="0"/>
              <a:t>    name: Paramore Brighter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url</a:t>
            </a:r>
            <a:r>
              <a:rPr lang="en-GB" sz="2400" dirty="0"/>
              <a:t>: https://</a:t>
            </a:r>
            <a:r>
              <a:rPr lang="en-GB" sz="2400" dirty="0" err="1"/>
              <a:t>goparamore.io</a:t>
            </a:r>
            <a:r>
              <a:rPr lang="en-GB" sz="2400" dirty="0"/>
              <a:t>/support</a:t>
            </a:r>
          </a:p>
          <a:p>
            <a:r>
              <a:rPr lang="en-GB" sz="2400" dirty="0"/>
              <a:t>    email: </a:t>
            </a:r>
            <a:r>
              <a:rPr lang="en-GB" sz="2400" dirty="0" err="1"/>
              <a:t>support@goparamore.io</a:t>
            </a:r>
            <a:endParaRPr lang="en-GB" sz="2400" dirty="0"/>
          </a:p>
          <a:p>
            <a:r>
              <a:rPr lang="en-GB" sz="2400" dirty="0"/>
              <a:t>  license:</a:t>
            </a:r>
          </a:p>
          <a:p>
            <a:r>
              <a:rPr lang="en-GB" sz="2400" dirty="0"/>
              <a:t>    name: Apache 2.0 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url</a:t>
            </a:r>
            <a:r>
              <a:rPr lang="en-GB" sz="2400" dirty="0"/>
              <a:t>: https://</a:t>
            </a:r>
            <a:r>
              <a:rPr lang="en-GB" sz="2400" dirty="0" err="1"/>
              <a:t>www.apache.org</a:t>
            </a:r>
            <a:r>
              <a:rPr lang="en-GB" sz="2400" dirty="0"/>
              <a:t>/licenses/LICENSE-2.0.html </a:t>
            </a:r>
          </a:p>
          <a:p>
            <a:r>
              <a:rPr lang="en-GB" sz="2400" dirty="0"/>
              <a:t>  description: Demonstrates sending a greeting over a messaging transport.</a:t>
            </a:r>
          </a:p>
          <a:p>
            <a:r>
              <a:rPr lang="en-GB" sz="2400" dirty="0"/>
              <a:t>  title: Brighter Sample App</a:t>
            </a:r>
          </a:p>
          <a:p>
            <a:r>
              <a:rPr lang="en-GB" sz="2400" dirty="0"/>
              <a:t>  version: 1.0.0</a:t>
            </a:r>
          </a:p>
          <a:p>
            <a:r>
              <a:rPr lang="en-GB" sz="2400" dirty="0"/>
              <a:t>tags:</a:t>
            </a:r>
          </a:p>
          <a:p>
            <a:r>
              <a:rPr lang="en-GB" sz="2400" dirty="0"/>
              <a:t>  - name: brighter examples</a:t>
            </a:r>
          </a:p>
        </p:txBody>
      </p:sp>
      <p:sp>
        <p:nvSpPr>
          <p:cNvPr id="3" name="Google Shape;194;p29">
            <a:extLst>
              <a:ext uri="{FF2B5EF4-FFF2-40B4-BE49-F238E27FC236}">
                <a16:creationId xmlns:a16="http://schemas.microsoft.com/office/drawing/2014/main" id="{FE47BEA1-E716-174A-B7D3-9E39092F61CB}"/>
              </a:ext>
            </a:extLst>
          </p:cNvPr>
          <p:cNvSpPr txBox="1"/>
          <p:nvPr/>
        </p:nvSpPr>
        <p:spPr>
          <a:xfrm>
            <a:off x="477047" y="443985"/>
            <a:ext cx="7906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Info Object</a:t>
            </a:r>
            <a:endParaRPr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3E09A-9F6A-9D4E-BFEB-1C542EE2B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F2F7E-8800-0442-8459-4DDE31A9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22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98B2B-0876-4249-9512-6ABD3413DE41}"/>
              </a:ext>
            </a:extLst>
          </p:cNvPr>
          <p:cNvSpPr/>
          <p:nvPr/>
        </p:nvSpPr>
        <p:spPr>
          <a:xfrm>
            <a:off x="1358347" y="2635280"/>
            <a:ext cx="9475305" cy="1200329"/>
          </a:xfrm>
          <a:prstGeom prst="rect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2400" dirty="0"/>
              <a:t>local:</a:t>
            </a:r>
          </a:p>
          <a:p>
            <a:r>
              <a:rPr lang="en-GB" sz="2400" dirty="0"/>
              <a:t>  </a:t>
            </a:r>
            <a:r>
              <a:rPr lang="en-GB" sz="2400" dirty="0" err="1"/>
              <a:t>url</a:t>
            </a:r>
            <a:r>
              <a:rPr lang="en-GB" sz="2400" dirty="0"/>
              <a:t>: localhost:9092</a:t>
            </a:r>
          </a:p>
          <a:p>
            <a:r>
              <a:rPr lang="en-GB" sz="2400" dirty="0"/>
              <a:t>  protocol: </a:t>
            </a:r>
            <a:r>
              <a:rPr lang="en-GB" sz="2400" dirty="0" err="1"/>
              <a:t>kafka</a:t>
            </a:r>
            <a:endParaRPr lang="en-GB" sz="2400" dirty="0"/>
          </a:p>
        </p:txBody>
      </p:sp>
      <p:sp>
        <p:nvSpPr>
          <p:cNvPr id="3" name="Google Shape;194;p29">
            <a:extLst>
              <a:ext uri="{FF2B5EF4-FFF2-40B4-BE49-F238E27FC236}">
                <a16:creationId xmlns:a16="http://schemas.microsoft.com/office/drawing/2014/main" id="{FE47BEA1-E716-174A-B7D3-9E39092F61CB}"/>
              </a:ext>
            </a:extLst>
          </p:cNvPr>
          <p:cNvSpPr txBox="1"/>
          <p:nvPr/>
        </p:nvSpPr>
        <p:spPr>
          <a:xfrm>
            <a:off x="477047" y="443985"/>
            <a:ext cx="7906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Servers Object</a:t>
            </a:r>
            <a:endParaRPr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A85F45-4121-6B4A-8AAF-185F404B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90390-559C-6045-85BF-B5D02D04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319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98B2B-0876-4249-9512-6ABD3413DE41}"/>
              </a:ext>
            </a:extLst>
          </p:cNvPr>
          <p:cNvSpPr/>
          <p:nvPr/>
        </p:nvSpPr>
        <p:spPr>
          <a:xfrm>
            <a:off x="477047" y="1905506"/>
            <a:ext cx="10972831" cy="2677656"/>
          </a:xfrm>
          <a:prstGeom prst="rect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sz="2400" dirty="0"/>
              <a:t>greeting:</a:t>
            </a:r>
          </a:p>
          <a:p>
            <a:r>
              <a:rPr lang="en-GB" sz="2400" dirty="0"/>
              <a:t>  subscribe:</a:t>
            </a:r>
          </a:p>
          <a:p>
            <a:r>
              <a:rPr lang="en-GB" sz="2400" dirty="0"/>
              <a:t>    </a:t>
            </a:r>
            <a:r>
              <a:rPr lang="en-GB" sz="2400" dirty="0" err="1"/>
              <a:t>operationid</a:t>
            </a:r>
            <a:r>
              <a:rPr lang="en-GB" sz="2400" dirty="0"/>
              <a:t>: </a:t>
            </a:r>
            <a:r>
              <a:rPr lang="en-GB" sz="2400" dirty="0" err="1"/>
              <a:t>sendGreeting</a:t>
            </a:r>
            <a:endParaRPr lang="en-GB" sz="2400" dirty="0"/>
          </a:p>
          <a:p>
            <a:r>
              <a:rPr lang="en-GB" sz="2400" dirty="0"/>
              <a:t>    summary: sends a greeting</a:t>
            </a:r>
          </a:p>
          <a:p>
            <a:r>
              <a:rPr lang="en-GB" sz="2400" dirty="0"/>
              <a:t>    description: This service lets you send the ‘Hello World’ greeting to another service.  </a:t>
            </a:r>
          </a:p>
          <a:p>
            <a:r>
              <a:rPr lang="en-GB" sz="2400" dirty="0"/>
              <a:t>    message:</a:t>
            </a:r>
          </a:p>
          <a:p>
            <a:r>
              <a:rPr lang="en-GB" sz="2400" dirty="0"/>
              <a:t>      $ref: "#/components/messages/greeting”</a:t>
            </a:r>
          </a:p>
        </p:txBody>
      </p:sp>
      <p:sp>
        <p:nvSpPr>
          <p:cNvPr id="3" name="Google Shape;194;p29">
            <a:extLst>
              <a:ext uri="{FF2B5EF4-FFF2-40B4-BE49-F238E27FC236}">
                <a16:creationId xmlns:a16="http://schemas.microsoft.com/office/drawing/2014/main" id="{FE47BEA1-E716-174A-B7D3-9E39092F61CB}"/>
              </a:ext>
            </a:extLst>
          </p:cNvPr>
          <p:cNvSpPr txBox="1"/>
          <p:nvPr/>
        </p:nvSpPr>
        <p:spPr>
          <a:xfrm>
            <a:off x="477047" y="443985"/>
            <a:ext cx="7906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Channels</a:t>
            </a:r>
            <a:endParaRPr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A114-767C-EC47-8F2B-3B792290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82CBB9-1A9E-CA4F-901C-BDD6A060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" y="939800"/>
            <a:ext cx="10058400" cy="5092239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92DF1-A555-43FA-AD2F-E7EC51E120F1}" type="slidenum">
              <a:rPr lang="en-GB" smtClean="0"/>
              <a:t>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FA9CC-BA60-2441-AA6D-6013AD929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</p:spTree>
    <p:extLst>
      <p:ext uri="{BB962C8B-B14F-4D97-AF65-F5344CB8AC3E}">
        <p14:creationId xmlns:p14="http://schemas.microsoft.com/office/powerpoint/2010/main" val="362255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04"/>
    </mc:Choice>
    <mc:Fallback xmlns="">
      <p:transition spd="slow" advTm="32504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4;p29">
            <a:extLst>
              <a:ext uri="{FF2B5EF4-FFF2-40B4-BE49-F238E27FC236}">
                <a16:creationId xmlns:a16="http://schemas.microsoft.com/office/drawing/2014/main" id="{424AC9E7-AF52-6942-AFBE-6B51F76A5250}"/>
              </a:ext>
            </a:extLst>
          </p:cNvPr>
          <p:cNvSpPr txBox="1"/>
          <p:nvPr/>
        </p:nvSpPr>
        <p:spPr>
          <a:xfrm>
            <a:off x="477047" y="443985"/>
            <a:ext cx="7906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Ref</a:t>
            </a:r>
            <a:endParaRPr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4EA65-680A-E24A-BE45-14994C03789D}"/>
              </a:ext>
            </a:extLst>
          </p:cNvPr>
          <p:cNvSpPr/>
          <p:nvPr/>
        </p:nvSpPr>
        <p:spPr>
          <a:xfrm>
            <a:off x="976890" y="2290259"/>
            <a:ext cx="4251292" cy="369332"/>
          </a:xfrm>
          <a:prstGeom prst="rect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dirty="0"/>
              <a:t> $ref: "#/components/messages/ greeting"</a:t>
            </a:r>
            <a:endParaRPr lang="en-US" dirty="0"/>
          </a:p>
        </p:txBody>
      </p:sp>
      <p:sp>
        <p:nvSpPr>
          <p:cNvPr id="4" name="Google Shape;207;p29">
            <a:extLst>
              <a:ext uri="{FF2B5EF4-FFF2-40B4-BE49-F238E27FC236}">
                <a16:creationId xmlns:a16="http://schemas.microsoft.com/office/drawing/2014/main" id="{C4EF14C6-A22E-0B4B-AF56-8224B0096828}"/>
              </a:ext>
            </a:extLst>
          </p:cNvPr>
          <p:cNvSpPr txBox="1"/>
          <p:nvPr/>
        </p:nvSpPr>
        <p:spPr>
          <a:xfrm>
            <a:off x="7419415" y="2059367"/>
            <a:ext cx="3608350" cy="830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Allows us to re-use an element by using a reference  to a definition in the components section</a:t>
            </a:r>
            <a:endParaRPr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92D8EA-56D5-544A-9F98-4C14E3166B10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5228182" y="2474850"/>
            <a:ext cx="2191233" cy="7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B961E-2907-C345-A022-8F7A84F1F4BE}"/>
              </a:ext>
            </a:extLst>
          </p:cNvPr>
          <p:cNvSpPr/>
          <p:nvPr/>
        </p:nvSpPr>
        <p:spPr>
          <a:xfrm>
            <a:off x="976891" y="4311742"/>
            <a:ext cx="5496633" cy="369332"/>
          </a:xfrm>
          <a:prstGeom prst="rect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GB" dirty="0"/>
              <a:t> $ref: ”</a:t>
            </a:r>
            <a:r>
              <a:rPr lang="en-GB" dirty="0" err="1"/>
              <a:t>greetings.yaml</a:t>
            </a:r>
            <a:r>
              <a:rPr lang="en-GB" dirty="0"/>
              <a:t>#/components/messages/ greeting"</a:t>
            </a:r>
            <a:endParaRPr lang="en-US" dirty="0"/>
          </a:p>
        </p:txBody>
      </p:sp>
      <p:sp>
        <p:nvSpPr>
          <p:cNvPr id="15" name="Google Shape;207;p29">
            <a:extLst>
              <a:ext uri="{FF2B5EF4-FFF2-40B4-BE49-F238E27FC236}">
                <a16:creationId xmlns:a16="http://schemas.microsoft.com/office/drawing/2014/main" id="{05F457BB-732E-4C4B-A441-CCA88B8EC216}"/>
              </a:ext>
            </a:extLst>
          </p:cNvPr>
          <p:cNvSpPr txBox="1"/>
          <p:nvPr/>
        </p:nvSpPr>
        <p:spPr>
          <a:xfrm>
            <a:off x="7419415" y="4080925"/>
            <a:ext cx="3608350" cy="104641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We can use a file reference too – this can be helpful when we want to define the producer and a consumer in </a:t>
            </a:r>
            <a:r>
              <a:rPr lang="en" sz="1400" dirty="0" err="1"/>
              <a:t>sep</a:t>
            </a:r>
            <a:r>
              <a:rPr lang="en-GB" sz="1400" dirty="0"/>
              <a:t>a</a:t>
            </a:r>
            <a:r>
              <a:rPr lang="en" sz="1400" dirty="0"/>
              <a:t>rate specifications and share the message schema between them</a:t>
            </a:r>
            <a:endParaRPr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74FB14-DBEC-544A-98DD-4898B91149F3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 flipV="1">
            <a:off x="6473524" y="4496408"/>
            <a:ext cx="945891" cy="10772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E6EC3-F268-2848-903D-4E382305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76370-34CA-DA49-96E4-36F302F7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8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198B2B-0876-4249-9512-6ABD3413DE41}"/>
              </a:ext>
            </a:extLst>
          </p:cNvPr>
          <p:cNvSpPr/>
          <p:nvPr/>
        </p:nvSpPr>
        <p:spPr>
          <a:xfrm>
            <a:off x="477047" y="997953"/>
            <a:ext cx="10972831" cy="5632311"/>
          </a:xfrm>
          <a:prstGeom prst="rect">
            <a:avLst/>
          </a:prstGeom>
          <a:ln w="19050"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GB" dirty="0"/>
              <a:t>components:</a:t>
            </a:r>
          </a:p>
          <a:p>
            <a:r>
              <a:rPr lang="en-GB" dirty="0"/>
              <a:t>  messages:</a:t>
            </a:r>
          </a:p>
          <a:p>
            <a:r>
              <a:rPr lang="en-GB" dirty="0"/>
              <a:t>    greeting:</a:t>
            </a:r>
          </a:p>
          <a:p>
            <a:r>
              <a:rPr lang="en-GB" dirty="0"/>
              <a:t>      name: greeting</a:t>
            </a:r>
          </a:p>
          <a:p>
            <a:r>
              <a:rPr lang="en-GB" dirty="0"/>
              <a:t>      title: A salutation</a:t>
            </a:r>
          </a:p>
          <a:p>
            <a:r>
              <a:rPr lang="en-GB" dirty="0"/>
              <a:t>      summary: This is how we send you a salutation</a:t>
            </a:r>
          </a:p>
          <a:p>
            <a:r>
              <a:rPr lang="en-GB" dirty="0"/>
              <a:t>      </a:t>
            </a:r>
            <a:r>
              <a:rPr lang="en-GB" dirty="0" err="1"/>
              <a:t>contentType</a:t>
            </a:r>
            <a:r>
              <a:rPr lang="en-GB" dirty="0"/>
              <a:t>: application/json</a:t>
            </a:r>
          </a:p>
          <a:p>
            <a:r>
              <a:rPr lang="en-GB" dirty="0"/>
              <a:t>      traits:</a:t>
            </a:r>
          </a:p>
          <a:p>
            <a:r>
              <a:rPr lang="en-GB" dirty="0"/>
              <a:t>        - $ref: '#/components/</a:t>
            </a:r>
            <a:r>
              <a:rPr lang="en-GB" dirty="0" err="1"/>
              <a:t>messageTraits</a:t>
            </a:r>
            <a:r>
              <a:rPr lang="en-GB" dirty="0"/>
              <a:t>/</a:t>
            </a:r>
            <a:r>
              <a:rPr lang="en-GB" dirty="0" err="1"/>
              <a:t>commonHeaders</a:t>
            </a:r>
            <a:r>
              <a:rPr lang="en-GB" dirty="0"/>
              <a:t>'</a:t>
            </a:r>
          </a:p>
          <a:p>
            <a:r>
              <a:rPr lang="en-GB" dirty="0"/>
              <a:t>      payload:</a:t>
            </a:r>
          </a:p>
          <a:p>
            <a:r>
              <a:rPr lang="en-GB" dirty="0"/>
              <a:t>        $ref: "#/components/schemas/</a:t>
            </a:r>
            <a:r>
              <a:rPr lang="en-GB" dirty="0" err="1"/>
              <a:t>greetingContent</a:t>
            </a:r>
            <a:r>
              <a:rPr lang="en-GB" dirty="0"/>
              <a:t>"</a:t>
            </a:r>
          </a:p>
          <a:p>
            <a:endParaRPr lang="en-GB" dirty="0"/>
          </a:p>
          <a:p>
            <a:r>
              <a:rPr lang="en-GB" dirty="0"/>
              <a:t>  schemas:</a:t>
            </a:r>
          </a:p>
          <a:p>
            <a:r>
              <a:rPr lang="en-GB" dirty="0"/>
              <a:t>    </a:t>
            </a:r>
            <a:r>
              <a:rPr lang="en-GB" dirty="0" err="1"/>
              <a:t>greetingContent</a:t>
            </a:r>
            <a:r>
              <a:rPr lang="en-GB" dirty="0"/>
              <a:t>:</a:t>
            </a:r>
          </a:p>
          <a:p>
            <a:r>
              <a:rPr lang="en-GB" dirty="0"/>
              <a:t>      type: object</a:t>
            </a:r>
          </a:p>
          <a:p>
            <a:r>
              <a:rPr lang="en-GB" dirty="0"/>
              <a:t>      properties:</a:t>
            </a:r>
          </a:p>
          <a:p>
            <a:r>
              <a:rPr lang="en-GB" dirty="0"/>
              <a:t>        greeting: </a:t>
            </a:r>
          </a:p>
          <a:p>
            <a:r>
              <a:rPr lang="en-GB" dirty="0"/>
              <a:t>          type: string</a:t>
            </a:r>
          </a:p>
          <a:p>
            <a:r>
              <a:rPr lang="en-GB" dirty="0"/>
              <a:t>          description: The salutation you want to send</a:t>
            </a:r>
          </a:p>
          <a:p>
            <a:r>
              <a:rPr lang="en-GB" dirty="0"/>
              <a:t> … 	</a:t>
            </a:r>
          </a:p>
        </p:txBody>
      </p:sp>
      <p:sp>
        <p:nvSpPr>
          <p:cNvPr id="3" name="Google Shape;194;p29">
            <a:extLst>
              <a:ext uri="{FF2B5EF4-FFF2-40B4-BE49-F238E27FC236}">
                <a16:creationId xmlns:a16="http://schemas.microsoft.com/office/drawing/2014/main" id="{FE47BEA1-E716-174A-B7D3-9E39092F61CB}"/>
              </a:ext>
            </a:extLst>
          </p:cNvPr>
          <p:cNvSpPr txBox="1"/>
          <p:nvPr/>
        </p:nvSpPr>
        <p:spPr>
          <a:xfrm>
            <a:off x="477047" y="443985"/>
            <a:ext cx="7906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Components</a:t>
            </a:r>
            <a:endParaRPr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2804F-3A0B-E94A-891B-0E312799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06BA5D-03C3-0247-ABA5-B3E37046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45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2;p29">
            <a:extLst>
              <a:ext uri="{FF2B5EF4-FFF2-40B4-BE49-F238E27FC236}">
                <a16:creationId xmlns:a16="http://schemas.microsoft.com/office/drawing/2014/main" id="{4AC469BD-915F-7644-AA45-B975E56C7074}"/>
              </a:ext>
            </a:extLst>
          </p:cNvPr>
          <p:cNvSpPr txBox="1"/>
          <p:nvPr/>
        </p:nvSpPr>
        <p:spPr>
          <a:xfrm>
            <a:off x="986214" y="1408222"/>
            <a:ext cx="328098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/>
              <a:t>AsyncAPI</a:t>
            </a:r>
            <a:r>
              <a:rPr lang="en" sz="1400" dirty="0"/>
              <a:t> Object</a:t>
            </a:r>
            <a:endParaRPr sz="1400" dirty="0"/>
          </a:p>
        </p:txBody>
      </p:sp>
      <p:sp>
        <p:nvSpPr>
          <p:cNvPr id="3" name="Google Shape;194;p29">
            <a:extLst>
              <a:ext uri="{FF2B5EF4-FFF2-40B4-BE49-F238E27FC236}">
                <a16:creationId xmlns:a16="http://schemas.microsoft.com/office/drawing/2014/main" id="{31CBBBAB-428E-1341-AB03-3EBB35542B33}"/>
              </a:ext>
            </a:extLst>
          </p:cNvPr>
          <p:cNvSpPr txBox="1"/>
          <p:nvPr/>
        </p:nvSpPr>
        <p:spPr>
          <a:xfrm>
            <a:off x="477047" y="443985"/>
            <a:ext cx="7906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Document Structure</a:t>
            </a:r>
            <a:endParaRPr dirty="0"/>
          </a:p>
        </p:txBody>
      </p:sp>
      <p:sp>
        <p:nvSpPr>
          <p:cNvPr id="4" name="Google Shape;212;p29">
            <a:extLst>
              <a:ext uri="{FF2B5EF4-FFF2-40B4-BE49-F238E27FC236}">
                <a16:creationId xmlns:a16="http://schemas.microsoft.com/office/drawing/2014/main" id="{A2720FC4-8AF9-7F43-BD8C-21848512790A}"/>
              </a:ext>
            </a:extLst>
          </p:cNvPr>
          <p:cNvSpPr txBox="1"/>
          <p:nvPr/>
        </p:nvSpPr>
        <p:spPr>
          <a:xfrm>
            <a:off x="1522927" y="2110863"/>
            <a:ext cx="328098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Info Object</a:t>
            </a:r>
            <a:endParaRPr sz="1400" dirty="0"/>
          </a:p>
        </p:txBody>
      </p:sp>
      <p:sp>
        <p:nvSpPr>
          <p:cNvPr id="5" name="Google Shape;212;p29">
            <a:extLst>
              <a:ext uri="{FF2B5EF4-FFF2-40B4-BE49-F238E27FC236}">
                <a16:creationId xmlns:a16="http://schemas.microsoft.com/office/drawing/2014/main" id="{A8497F9F-3CFE-C24E-AF3E-FDD5367A222A}"/>
              </a:ext>
            </a:extLst>
          </p:cNvPr>
          <p:cNvSpPr txBox="1"/>
          <p:nvPr/>
        </p:nvSpPr>
        <p:spPr>
          <a:xfrm>
            <a:off x="1522927" y="2813504"/>
            <a:ext cx="328098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Servers Object</a:t>
            </a:r>
            <a:endParaRPr sz="1400" dirty="0"/>
          </a:p>
        </p:txBody>
      </p:sp>
      <p:sp>
        <p:nvSpPr>
          <p:cNvPr id="6" name="Google Shape;212;p29">
            <a:extLst>
              <a:ext uri="{FF2B5EF4-FFF2-40B4-BE49-F238E27FC236}">
                <a16:creationId xmlns:a16="http://schemas.microsoft.com/office/drawing/2014/main" id="{62A4D56A-F49F-7B48-AD77-E544970F0724}"/>
              </a:ext>
            </a:extLst>
          </p:cNvPr>
          <p:cNvSpPr txBox="1"/>
          <p:nvPr/>
        </p:nvSpPr>
        <p:spPr>
          <a:xfrm>
            <a:off x="1522927" y="3579093"/>
            <a:ext cx="328098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Channels Object</a:t>
            </a:r>
            <a:endParaRPr sz="1400" dirty="0"/>
          </a:p>
        </p:txBody>
      </p:sp>
      <p:sp>
        <p:nvSpPr>
          <p:cNvPr id="7" name="Google Shape;212;p29">
            <a:extLst>
              <a:ext uri="{FF2B5EF4-FFF2-40B4-BE49-F238E27FC236}">
                <a16:creationId xmlns:a16="http://schemas.microsoft.com/office/drawing/2014/main" id="{A33F051A-1349-8345-B5B5-65C51E7A7F77}"/>
              </a:ext>
            </a:extLst>
          </p:cNvPr>
          <p:cNvSpPr txBox="1"/>
          <p:nvPr/>
        </p:nvSpPr>
        <p:spPr>
          <a:xfrm>
            <a:off x="1522927" y="5382546"/>
            <a:ext cx="328098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Components Object</a:t>
            </a:r>
            <a:endParaRPr sz="1400" dirty="0"/>
          </a:p>
        </p:txBody>
      </p:sp>
      <p:sp>
        <p:nvSpPr>
          <p:cNvPr id="8" name="Google Shape;212;p29">
            <a:extLst>
              <a:ext uri="{FF2B5EF4-FFF2-40B4-BE49-F238E27FC236}">
                <a16:creationId xmlns:a16="http://schemas.microsoft.com/office/drawing/2014/main" id="{318F1DA9-6C4B-7D4A-81D4-B7BBA2C944F9}"/>
              </a:ext>
            </a:extLst>
          </p:cNvPr>
          <p:cNvSpPr txBox="1"/>
          <p:nvPr/>
        </p:nvSpPr>
        <p:spPr>
          <a:xfrm>
            <a:off x="1522927" y="6013936"/>
            <a:ext cx="328098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Tags Object</a:t>
            </a:r>
            <a:endParaRPr sz="1400" dirty="0"/>
          </a:p>
        </p:txBody>
      </p:sp>
      <p:sp>
        <p:nvSpPr>
          <p:cNvPr id="9" name="Google Shape;212;p29">
            <a:extLst>
              <a:ext uri="{FF2B5EF4-FFF2-40B4-BE49-F238E27FC236}">
                <a16:creationId xmlns:a16="http://schemas.microsoft.com/office/drawing/2014/main" id="{F8F05585-AD36-E249-80B4-429CC9FD12B5}"/>
              </a:ext>
            </a:extLst>
          </p:cNvPr>
          <p:cNvSpPr txBox="1"/>
          <p:nvPr/>
        </p:nvSpPr>
        <p:spPr>
          <a:xfrm>
            <a:off x="2178910" y="4114356"/>
            <a:ext cx="328098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Channel item Object</a:t>
            </a:r>
            <a:endParaRPr sz="1400" dirty="0"/>
          </a:p>
        </p:txBody>
      </p:sp>
      <p:sp>
        <p:nvSpPr>
          <p:cNvPr id="10" name="Google Shape;212;p29">
            <a:extLst>
              <a:ext uri="{FF2B5EF4-FFF2-40B4-BE49-F238E27FC236}">
                <a16:creationId xmlns:a16="http://schemas.microsoft.com/office/drawing/2014/main" id="{1905BB71-A4C1-EF4B-B0C0-7CAEF11C787B}"/>
              </a:ext>
            </a:extLst>
          </p:cNvPr>
          <p:cNvSpPr txBox="1"/>
          <p:nvPr/>
        </p:nvSpPr>
        <p:spPr>
          <a:xfrm>
            <a:off x="2815014" y="4816098"/>
            <a:ext cx="3280986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Operation Object</a:t>
            </a:r>
            <a:endParaRPr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04040B-DF73-3D48-86B6-790D094B250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267200" y="1608262"/>
            <a:ext cx="3120728" cy="29647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83E05DE9-D09C-7E40-ADA9-2A774757213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90215" y="4611870"/>
            <a:ext cx="527868" cy="332998"/>
          </a:xfrm>
          <a:prstGeom prst="bentConnector3">
            <a:avLst>
              <a:gd name="adj1" fmla="val 10272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FF4E7BEA-9E71-D046-9A31-70F223D578FC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768672" y="2259288"/>
            <a:ext cx="1151777" cy="356734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4452C16B-4822-AD41-8EEF-E173B602B88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4037" y="2629078"/>
            <a:ext cx="1970831" cy="331143"/>
          </a:xfrm>
          <a:prstGeom prst="bentConnector3">
            <a:avLst>
              <a:gd name="adj1" fmla="val 10153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7E2E7668-AFD0-B343-B3EE-BA18D4F740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-570542" y="3545031"/>
            <a:ext cx="3804448" cy="330983"/>
          </a:xfrm>
          <a:prstGeom prst="bentConnector3">
            <a:avLst>
              <a:gd name="adj1" fmla="val 99812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433D776D-9717-8C43-88FA-C64BC27F21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-880912" y="3896567"/>
            <a:ext cx="4404966" cy="310763"/>
          </a:xfrm>
          <a:prstGeom prst="bentConnector3">
            <a:avLst>
              <a:gd name="adj1" fmla="val 9994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5665BF71-0239-EE4A-BA51-E1E40FA64E98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808965" y="3968874"/>
            <a:ext cx="369945" cy="345522"/>
          </a:xfrm>
          <a:prstGeom prst="bentConnector3">
            <a:avLst>
              <a:gd name="adj1" fmla="val 701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BA3C7092-483E-BD46-B735-485411D8F482}"/>
              </a:ext>
            </a:extLst>
          </p:cNvPr>
          <p:cNvCxnSpPr>
            <a:cxnSpLocks/>
            <a:endCxn id="4" idx="1"/>
          </p:cNvCxnSpPr>
          <p:nvPr/>
        </p:nvCxnSpPr>
        <p:spPr>
          <a:xfrm rot="16200000" flipH="1">
            <a:off x="1093255" y="1881231"/>
            <a:ext cx="502606" cy="356738"/>
          </a:xfrm>
          <a:prstGeom prst="bentConnector2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F06F463-7E84-6F47-8A48-26CAAAFDD967}"/>
              </a:ext>
            </a:extLst>
          </p:cNvPr>
          <p:cNvSpPr/>
          <p:nvPr/>
        </p:nvSpPr>
        <p:spPr>
          <a:xfrm>
            <a:off x="7388089" y="1530083"/>
            <a:ext cx="2830882" cy="450310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Google Shape;207;p29">
            <a:extLst>
              <a:ext uri="{FF2B5EF4-FFF2-40B4-BE49-F238E27FC236}">
                <a16:creationId xmlns:a16="http://schemas.microsoft.com/office/drawing/2014/main" id="{86C28281-05A5-F742-9276-FB109091C58B}"/>
              </a:ext>
            </a:extLst>
          </p:cNvPr>
          <p:cNvSpPr txBox="1"/>
          <p:nvPr/>
        </p:nvSpPr>
        <p:spPr>
          <a:xfrm>
            <a:off x="7654267" y="1846725"/>
            <a:ext cx="2298526" cy="43085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Endpoint</a:t>
            </a:r>
            <a:endParaRPr sz="1600" dirty="0"/>
          </a:p>
        </p:txBody>
      </p:sp>
      <p:sp>
        <p:nvSpPr>
          <p:cNvPr id="39" name="Google Shape;207;p29">
            <a:extLst>
              <a:ext uri="{FF2B5EF4-FFF2-40B4-BE49-F238E27FC236}">
                <a16:creationId xmlns:a16="http://schemas.microsoft.com/office/drawing/2014/main" id="{393601B1-C033-FA4C-80A4-0A66B233D4D6}"/>
              </a:ext>
            </a:extLst>
          </p:cNvPr>
          <p:cNvSpPr txBox="1"/>
          <p:nvPr/>
        </p:nvSpPr>
        <p:spPr>
          <a:xfrm>
            <a:off x="7654267" y="3855668"/>
            <a:ext cx="2298526" cy="43085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Channel</a:t>
            </a:r>
            <a:endParaRPr sz="1600" dirty="0"/>
          </a:p>
        </p:txBody>
      </p:sp>
      <p:sp>
        <p:nvSpPr>
          <p:cNvPr id="40" name="Google Shape;207;p29">
            <a:extLst>
              <a:ext uri="{FF2B5EF4-FFF2-40B4-BE49-F238E27FC236}">
                <a16:creationId xmlns:a16="http://schemas.microsoft.com/office/drawing/2014/main" id="{A641A031-9603-FD4F-A2A1-388C80D8B22A}"/>
              </a:ext>
            </a:extLst>
          </p:cNvPr>
          <p:cNvSpPr txBox="1"/>
          <p:nvPr/>
        </p:nvSpPr>
        <p:spPr>
          <a:xfrm>
            <a:off x="7656954" y="4685891"/>
            <a:ext cx="2298526" cy="43085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Binding</a:t>
            </a:r>
            <a:endParaRPr sz="1600" dirty="0"/>
          </a:p>
        </p:txBody>
      </p:sp>
      <p:sp>
        <p:nvSpPr>
          <p:cNvPr id="41" name="Google Shape;207;p29">
            <a:extLst>
              <a:ext uri="{FF2B5EF4-FFF2-40B4-BE49-F238E27FC236}">
                <a16:creationId xmlns:a16="http://schemas.microsoft.com/office/drawing/2014/main" id="{EE8E0D7C-1489-C546-AAF7-4D586620A790}"/>
              </a:ext>
            </a:extLst>
          </p:cNvPr>
          <p:cNvSpPr txBox="1"/>
          <p:nvPr/>
        </p:nvSpPr>
        <p:spPr>
          <a:xfrm>
            <a:off x="7654267" y="2588755"/>
            <a:ext cx="2298526" cy="43085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Message</a:t>
            </a:r>
            <a:endParaRPr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8070AA-A369-6643-BA03-B97FBDE76A15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803530" y="4242821"/>
            <a:ext cx="2687" cy="4430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FD1E490-C13A-6648-8E49-0E71B6F5B4BD}"/>
              </a:ext>
            </a:extLst>
          </p:cNvPr>
          <p:cNvSpPr txBox="1"/>
          <p:nvPr/>
        </p:nvSpPr>
        <p:spPr>
          <a:xfrm>
            <a:off x="7654267" y="3062322"/>
            <a:ext cx="2298526" cy="2769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Metadata (Headers)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360B57-23CC-E34F-BEC5-E73FB4EA2B5B}"/>
              </a:ext>
            </a:extLst>
          </p:cNvPr>
          <p:cNvSpPr txBox="1"/>
          <p:nvPr/>
        </p:nvSpPr>
        <p:spPr>
          <a:xfrm>
            <a:off x="7659192" y="3400504"/>
            <a:ext cx="2298526" cy="276999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  (Payload)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0E4E36-AD70-9344-B2C7-26B7A4E6371D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 flipV="1">
            <a:off x="4803913" y="2062154"/>
            <a:ext cx="2850354" cy="24874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9C61C9-075E-AD40-AC3D-54B3B5D1F995}"/>
              </a:ext>
            </a:extLst>
          </p:cNvPr>
          <p:cNvCxnSpPr>
            <a:cxnSpLocks/>
            <a:stCxn id="5" idx="3"/>
            <a:endCxn id="39" idx="1"/>
          </p:cNvCxnSpPr>
          <p:nvPr/>
        </p:nvCxnSpPr>
        <p:spPr>
          <a:xfrm>
            <a:off x="4803913" y="3013544"/>
            <a:ext cx="2850354" cy="10575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140B4D7-1CE0-2A4D-A731-4128FE99EAB4}"/>
              </a:ext>
            </a:extLst>
          </p:cNvPr>
          <p:cNvCxnSpPr>
            <a:cxnSpLocks/>
            <a:stCxn id="6" idx="3"/>
            <a:endCxn id="39" idx="1"/>
          </p:cNvCxnSpPr>
          <p:nvPr/>
        </p:nvCxnSpPr>
        <p:spPr>
          <a:xfrm>
            <a:off x="4803913" y="3779133"/>
            <a:ext cx="2850354" cy="29196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0D34E3-1430-9744-B921-7E1E14FA2D2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459896" y="2041902"/>
            <a:ext cx="2194371" cy="227249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8E52DE-9F94-A249-8744-04960E95174F}"/>
              </a:ext>
            </a:extLst>
          </p:cNvPr>
          <p:cNvCxnSpPr>
            <a:cxnSpLocks/>
            <a:stCxn id="10" idx="3"/>
            <a:endCxn id="38" idx="1"/>
          </p:cNvCxnSpPr>
          <p:nvPr/>
        </p:nvCxnSpPr>
        <p:spPr>
          <a:xfrm flipV="1">
            <a:off x="6096000" y="2062154"/>
            <a:ext cx="1558267" cy="29539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52AD3F-2632-F843-845D-138E641CD9D7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V="1">
            <a:off x="6096000" y="2804184"/>
            <a:ext cx="1558267" cy="22119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F41DBB3-73E2-8240-9B93-765F5FECC81F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>
            <a:off x="4803913" y="3013544"/>
            <a:ext cx="2853041" cy="1887776"/>
          </a:xfrm>
          <a:prstGeom prst="straightConnector1">
            <a:avLst/>
          </a:prstGeom>
          <a:ln w="1587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B1AFF10-EC07-A045-9E57-F7B49BFE127E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>
            <a:off x="4803913" y="3779133"/>
            <a:ext cx="2853041" cy="1122187"/>
          </a:xfrm>
          <a:prstGeom prst="straightConnector1">
            <a:avLst/>
          </a:prstGeom>
          <a:ln w="1587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51B28F2-4769-5A43-A734-EA76356B624B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 flipV="1">
            <a:off x="6096000" y="4901320"/>
            <a:ext cx="1560954" cy="114818"/>
          </a:xfrm>
          <a:prstGeom prst="straightConnector1">
            <a:avLst/>
          </a:prstGeom>
          <a:ln w="15875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FDE9EFF-4431-564E-B46B-FFEC1EF4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57E6D4D-78C5-904F-A442-9B1AD876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2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B6897-A1EF-C549-8C5D-AF3223FD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11EF5-B40C-C246-A701-9DB816F2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358ED-E790-ED43-88B3-4BFC57B0DBA3}"/>
              </a:ext>
            </a:extLst>
          </p:cNvPr>
          <p:cNvSpPr txBox="1"/>
          <p:nvPr/>
        </p:nvSpPr>
        <p:spPr>
          <a:xfrm>
            <a:off x="1512849" y="2819025"/>
            <a:ext cx="9166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main issue with </a:t>
            </a:r>
            <a:r>
              <a:rPr lang="en-US" sz="2400" dirty="0" err="1"/>
              <a:t>AsyncAPI</a:t>
            </a:r>
            <a:r>
              <a:rPr lang="en-US" sz="2400" dirty="0"/>
              <a:t> today is that it models point-to-point more clearly than pub-sub.</a:t>
            </a:r>
          </a:p>
        </p:txBody>
      </p:sp>
    </p:spTree>
    <p:extLst>
      <p:ext uri="{BB962C8B-B14F-4D97-AF65-F5344CB8AC3E}">
        <p14:creationId xmlns:p14="http://schemas.microsoft.com/office/powerpoint/2010/main" val="2858781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571A-D8CD-3F43-8645-BB6DC353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8F769-2698-B249-8C55-3166EE0C9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AsyncAPI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01DE3-FA85-BA40-B28F-2047D2FD062F}"/>
              </a:ext>
            </a:extLst>
          </p:cNvPr>
          <p:cNvSpPr txBox="1"/>
          <p:nvPr/>
        </p:nvSpPr>
        <p:spPr>
          <a:xfrm>
            <a:off x="11347450" y="304800"/>
            <a:ext cx="4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DCABC-C419-344E-8EEB-9A61D4FC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B7093-E5C2-414D-817A-096F6ED63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78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B6897-A1EF-C549-8C5D-AF3223FD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11EF5-B40C-C246-A701-9DB816F2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358ED-E790-ED43-88B3-4BFC57B0DBA3}"/>
              </a:ext>
            </a:extLst>
          </p:cNvPr>
          <p:cNvSpPr txBox="1"/>
          <p:nvPr/>
        </p:nvSpPr>
        <p:spPr>
          <a:xfrm>
            <a:off x="3389970" y="3198167"/>
            <a:ext cx="59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tools help us document our endpoints?</a:t>
            </a:r>
          </a:p>
        </p:txBody>
      </p:sp>
    </p:spTree>
    <p:extLst>
      <p:ext uri="{BB962C8B-B14F-4D97-AF65-F5344CB8AC3E}">
        <p14:creationId xmlns:p14="http://schemas.microsoft.com/office/powerpoint/2010/main" val="4018369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CC587-C851-F241-A6B0-6387D07C6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53D8D-13B0-2A4D-9634-8F18C12E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36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B4D46-466A-594C-83A2-CDE82DF34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2"/>
            <a:ext cx="12192000" cy="68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738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938C17-3B5D-F740-89BF-770F19E9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ADEF39-C00B-F547-8D9E-00014215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5372E-95FD-AA48-AA04-AF50BA659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16"/>
            <a:ext cx="12192000" cy="679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4056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F5A822-3F35-ED4C-9901-BE707ED9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F6B84B-4776-4F4B-92C2-C49CBC55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DC7D16-B64A-0F45-9E0C-A740F812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79" y="0"/>
            <a:ext cx="11004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754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3A4E05-8A06-C049-861C-ACDEDA40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0662"/>
            <a:ext cx="12192000" cy="3936675"/>
          </a:xfrm>
          <a:prstGeom prst="rect">
            <a:avLst/>
          </a:prstGeom>
        </p:spPr>
      </p:pic>
      <p:sp>
        <p:nvSpPr>
          <p:cNvPr id="5" name="Doughnut 4">
            <a:extLst>
              <a:ext uri="{FF2B5EF4-FFF2-40B4-BE49-F238E27FC236}">
                <a16:creationId xmlns:a16="http://schemas.microsoft.com/office/drawing/2014/main" id="{AEF1A0F8-9915-2D42-997D-27323220739E}"/>
              </a:ext>
            </a:extLst>
          </p:cNvPr>
          <p:cNvSpPr/>
          <p:nvPr/>
        </p:nvSpPr>
        <p:spPr>
          <a:xfrm>
            <a:off x="2888166" y="4393580"/>
            <a:ext cx="3534936" cy="446049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E12C8-AF19-9D45-A7FE-FB53476D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2F94C-0258-6D4B-9471-9E1B0EA8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7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FEBA-4455-0948-93CF-4FB32834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1E57-623B-DC4F-B614-17C72B96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  <a:p>
            <a:r>
              <a:rPr lang="en-US" dirty="0"/>
              <a:t>Endpoint Discovery</a:t>
            </a:r>
          </a:p>
          <a:p>
            <a:r>
              <a:rPr lang="en-US" dirty="0" err="1"/>
              <a:t>AsyncAPI</a:t>
            </a:r>
            <a:endParaRPr lang="en-US" dirty="0"/>
          </a:p>
          <a:p>
            <a:pPr lvl="1"/>
            <a:r>
              <a:rPr lang="en-US" dirty="0"/>
              <a:t>Describing Endpoints</a:t>
            </a:r>
          </a:p>
          <a:p>
            <a:pPr lvl="1"/>
            <a:r>
              <a:rPr lang="en-US" dirty="0"/>
              <a:t>Tools</a:t>
            </a:r>
          </a:p>
          <a:p>
            <a:pPr lvl="1"/>
            <a:r>
              <a:rPr lang="en-US" dirty="0" err="1"/>
              <a:t>vNext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AC896-585E-8A49-A991-F0CD4204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2E3251-890F-4F4F-8F4A-40C1A868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6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80"/>
    </mc:Choice>
    <mc:Fallback xmlns="">
      <p:transition spd="slow" advTm="3048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90835-8620-EA4F-AD04-9524397D8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664" y="1282165"/>
            <a:ext cx="9302594" cy="4293669"/>
          </a:xfrm>
          <a:prstGeom prst="rect">
            <a:avLst/>
          </a:prstGeom>
        </p:spPr>
      </p:pic>
      <p:sp>
        <p:nvSpPr>
          <p:cNvPr id="4" name="Google Shape;194;p29">
            <a:extLst>
              <a:ext uri="{FF2B5EF4-FFF2-40B4-BE49-F238E27FC236}">
                <a16:creationId xmlns:a16="http://schemas.microsoft.com/office/drawing/2014/main" id="{3484DADB-B28C-2447-A07D-45B2D0360DF2}"/>
              </a:ext>
            </a:extLst>
          </p:cNvPr>
          <p:cNvSpPr txBox="1"/>
          <p:nvPr/>
        </p:nvSpPr>
        <p:spPr>
          <a:xfrm>
            <a:off x="477047" y="443985"/>
            <a:ext cx="7906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Cupid</a:t>
            </a:r>
            <a:endParaRPr sz="24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0F242-33C3-3448-9405-A030419D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9EFE-A1B1-F84C-9948-A823B484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0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B6897-A1EF-C549-8C5D-AF3223FD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11EF5-B40C-C246-A701-9DB816F2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358ED-E790-ED43-88B3-4BFC57B0DBA3}"/>
              </a:ext>
            </a:extLst>
          </p:cNvPr>
          <p:cNvSpPr txBox="1"/>
          <p:nvPr/>
        </p:nvSpPr>
        <p:spPr>
          <a:xfrm>
            <a:off x="3389970" y="3198167"/>
            <a:ext cx="5954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tools help us use our endpoints?</a:t>
            </a:r>
          </a:p>
        </p:txBody>
      </p:sp>
    </p:spTree>
    <p:extLst>
      <p:ext uri="{BB962C8B-B14F-4D97-AF65-F5344CB8AC3E}">
        <p14:creationId xmlns:p14="http://schemas.microsoft.com/office/powerpoint/2010/main" val="372523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4;p29">
            <a:extLst>
              <a:ext uri="{FF2B5EF4-FFF2-40B4-BE49-F238E27FC236}">
                <a16:creationId xmlns:a16="http://schemas.microsoft.com/office/drawing/2014/main" id="{EF4CF500-894C-C248-8686-487FB74714D1}"/>
              </a:ext>
            </a:extLst>
          </p:cNvPr>
          <p:cNvSpPr txBox="1"/>
          <p:nvPr/>
        </p:nvSpPr>
        <p:spPr>
          <a:xfrm>
            <a:off x="477047" y="443985"/>
            <a:ext cx="7906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Generators</a:t>
            </a:r>
            <a:endParaRPr sz="2400" dirty="0"/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0332893C-C1EC-CD45-B250-668094E99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6351" y="997953"/>
            <a:ext cx="914400" cy="914400"/>
          </a:xfrm>
          <a:prstGeom prst="rect">
            <a:avLst/>
          </a:prstGeom>
        </p:spPr>
      </p:pic>
      <p:pic>
        <p:nvPicPr>
          <p:cNvPr id="11" name="Graphic 10" descr="Contract RTL">
            <a:extLst>
              <a:ext uri="{FF2B5EF4-FFF2-40B4-BE49-F238E27FC236}">
                <a16:creationId xmlns:a16="http://schemas.microsoft.com/office/drawing/2014/main" id="{1B025082-AB6F-644C-9BCF-23EEBA39B3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4107" y="5019369"/>
            <a:ext cx="914400" cy="914400"/>
          </a:xfrm>
          <a:prstGeom prst="rect">
            <a:avLst/>
          </a:prstGeom>
        </p:spPr>
      </p:pic>
      <p:pic>
        <p:nvPicPr>
          <p:cNvPr id="13" name="Graphic 12" descr="Shredder">
            <a:extLst>
              <a:ext uri="{FF2B5EF4-FFF2-40B4-BE49-F238E27FC236}">
                <a16:creationId xmlns:a16="http://schemas.microsoft.com/office/drawing/2014/main" id="{09F36683-33F5-D441-9F54-CC5BA04B0B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70929" y="2334459"/>
            <a:ext cx="914400" cy="914400"/>
          </a:xfrm>
          <a:prstGeom prst="rect">
            <a:avLst/>
          </a:prstGeom>
        </p:spPr>
      </p:pic>
      <p:pic>
        <p:nvPicPr>
          <p:cNvPr id="14" name="Graphic 13" descr="Contract RTL">
            <a:extLst>
              <a:ext uri="{FF2B5EF4-FFF2-40B4-BE49-F238E27FC236}">
                <a16:creationId xmlns:a16="http://schemas.microsoft.com/office/drawing/2014/main" id="{C4B05CE9-444C-3745-B618-1E476C7D9E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8507" y="5019369"/>
            <a:ext cx="914400" cy="914400"/>
          </a:xfrm>
          <a:prstGeom prst="rect">
            <a:avLst/>
          </a:prstGeom>
        </p:spPr>
      </p:pic>
      <p:pic>
        <p:nvPicPr>
          <p:cNvPr id="15" name="Graphic 14" descr="Contract RTL">
            <a:extLst>
              <a:ext uri="{FF2B5EF4-FFF2-40B4-BE49-F238E27FC236}">
                <a16:creationId xmlns:a16="http://schemas.microsoft.com/office/drawing/2014/main" id="{D877C8F7-9C70-C24C-9303-02D41BDFD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2907" y="4975909"/>
            <a:ext cx="914400" cy="914400"/>
          </a:xfrm>
          <a:prstGeom prst="rect">
            <a:avLst/>
          </a:prstGeom>
        </p:spPr>
      </p:pic>
      <p:sp>
        <p:nvSpPr>
          <p:cNvPr id="16" name="Google Shape;207;p29">
            <a:extLst>
              <a:ext uri="{FF2B5EF4-FFF2-40B4-BE49-F238E27FC236}">
                <a16:creationId xmlns:a16="http://schemas.microsoft.com/office/drawing/2014/main" id="{A33719A4-039E-B145-82D5-B7C8EB05F4FC}"/>
              </a:ext>
            </a:extLst>
          </p:cNvPr>
          <p:cNvSpPr txBox="1"/>
          <p:nvPr/>
        </p:nvSpPr>
        <p:spPr>
          <a:xfrm>
            <a:off x="7722940" y="2475370"/>
            <a:ext cx="3608350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Parse it.</a:t>
            </a:r>
            <a:endParaRPr sz="1400" dirty="0"/>
          </a:p>
        </p:txBody>
      </p:sp>
      <p:sp>
        <p:nvSpPr>
          <p:cNvPr id="20" name="Google Shape;207;p29">
            <a:extLst>
              <a:ext uri="{FF2B5EF4-FFF2-40B4-BE49-F238E27FC236}">
                <a16:creationId xmlns:a16="http://schemas.microsoft.com/office/drawing/2014/main" id="{0515436F-40ED-E049-BA37-5D9BAE4300D8}"/>
              </a:ext>
            </a:extLst>
          </p:cNvPr>
          <p:cNvSpPr txBox="1"/>
          <p:nvPr/>
        </p:nvSpPr>
        <p:spPr>
          <a:xfrm>
            <a:off x="7722940" y="5130042"/>
            <a:ext cx="3608350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Use the template to spit out new files</a:t>
            </a:r>
            <a:endParaRPr sz="14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BFCF31-8CD2-E840-8681-2407CF17BA0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323551" y="1912353"/>
            <a:ext cx="1" cy="4734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Google Shape;207;p29">
            <a:extLst>
              <a:ext uri="{FF2B5EF4-FFF2-40B4-BE49-F238E27FC236}">
                <a16:creationId xmlns:a16="http://schemas.microsoft.com/office/drawing/2014/main" id="{E5626D13-C7E9-5543-B428-76FFC67DEE1A}"/>
              </a:ext>
            </a:extLst>
          </p:cNvPr>
          <p:cNvSpPr txBox="1"/>
          <p:nvPr/>
        </p:nvSpPr>
        <p:spPr>
          <a:xfrm>
            <a:off x="7722940" y="3559993"/>
            <a:ext cx="3608350" cy="61552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Use the parsed specification  to provide inputs to a template (React or </a:t>
            </a:r>
            <a:r>
              <a:rPr lang="en" sz="1400" dirty="0" err="1"/>
              <a:t>Nunjucks</a:t>
            </a:r>
            <a:r>
              <a:rPr lang="en" sz="1400" dirty="0"/>
              <a:t>)</a:t>
            </a:r>
            <a:endParaRPr sz="1400" dirty="0"/>
          </a:p>
        </p:txBody>
      </p:sp>
      <p:sp>
        <p:nvSpPr>
          <p:cNvPr id="25" name="Plus 24">
            <a:extLst>
              <a:ext uri="{FF2B5EF4-FFF2-40B4-BE49-F238E27FC236}">
                <a16:creationId xmlns:a16="http://schemas.microsoft.com/office/drawing/2014/main" id="{9FB4C91F-70B5-534B-8EA7-949997820B56}"/>
              </a:ext>
            </a:extLst>
          </p:cNvPr>
          <p:cNvSpPr/>
          <p:nvPr/>
        </p:nvSpPr>
        <p:spPr>
          <a:xfrm>
            <a:off x="5164789" y="3511659"/>
            <a:ext cx="604249" cy="66385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Puzzle">
            <a:extLst>
              <a:ext uri="{FF2B5EF4-FFF2-40B4-BE49-F238E27FC236}">
                <a16:creationId xmlns:a16="http://schemas.microsoft.com/office/drawing/2014/main" id="{9D2CD9E8-272E-B044-B92C-1A67421138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6777" y="3402764"/>
            <a:ext cx="914400" cy="914400"/>
          </a:xfrm>
          <a:prstGeom prst="rect">
            <a:avLst/>
          </a:prstGeom>
        </p:spPr>
      </p:pic>
      <p:pic>
        <p:nvPicPr>
          <p:cNvPr id="29" name="Graphic 28" descr="Puzzle pieces">
            <a:extLst>
              <a:ext uri="{FF2B5EF4-FFF2-40B4-BE49-F238E27FC236}">
                <a16:creationId xmlns:a16="http://schemas.microsoft.com/office/drawing/2014/main" id="{7E0133C0-2E60-414B-A2F2-5920F20EB1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50154" y="3402764"/>
            <a:ext cx="914400" cy="9144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34DE7F-E970-C948-8AA5-7804E088BCDF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5644661" y="2675410"/>
            <a:ext cx="207827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11BCC11-CF26-ED45-96CB-E5F2A330856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972907" y="3867755"/>
            <a:ext cx="175003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7B3989F-7578-1746-A66C-D262E7C9ECF1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5972907" y="5330082"/>
            <a:ext cx="1750033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207;p29">
            <a:extLst>
              <a:ext uri="{FF2B5EF4-FFF2-40B4-BE49-F238E27FC236}">
                <a16:creationId xmlns:a16="http://schemas.microsoft.com/office/drawing/2014/main" id="{859FBDAF-0E1C-934A-B545-34DF545B8DF2}"/>
              </a:ext>
            </a:extLst>
          </p:cNvPr>
          <p:cNvSpPr txBox="1"/>
          <p:nvPr/>
        </p:nvSpPr>
        <p:spPr>
          <a:xfrm>
            <a:off x="7722940" y="1167178"/>
            <a:ext cx="3608350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Take an </a:t>
            </a:r>
            <a:r>
              <a:rPr lang="en" sz="1400" dirty="0" err="1"/>
              <a:t>ascynapi</a:t>
            </a:r>
            <a:r>
              <a:rPr lang="en" sz="1400" dirty="0"/>
              <a:t> specification.</a:t>
            </a:r>
            <a:endParaRPr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8B8A80-3C9F-EC43-8AC7-926EA12BA4E9}"/>
              </a:ext>
            </a:extLst>
          </p:cNvPr>
          <p:cNvCxnSpPr>
            <a:cxnSpLocks/>
          </p:cNvCxnSpPr>
          <p:nvPr/>
        </p:nvCxnSpPr>
        <p:spPr>
          <a:xfrm flipH="1">
            <a:off x="5644660" y="1367217"/>
            <a:ext cx="207827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EFC931-C582-F94D-9370-9CE2FD2B1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0E5004-8DFC-3643-90B0-7FAE60118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5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20" grpId="0" animBg="1"/>
      <p:bldP spid="24" grpId="0" animBg="1"/>
      <p:bldP spid="25" grpId="0" animBg="1"/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82C152-6F25-A543-AD59-F85685DFE798}"/>
              </a:ext>
            </a:extLst>
          </p:cNvPr>
          <p:cNvSpPr/>
          <p:nvPr/>
        </p:nvSpPr>
        <p:spPr>
          <a:xfrm>
            <a:off x="1168459" y="1529668"/>
            <a:ext cx="10243930" cy="3323987"/>
          </a:xfrm>
          <a:prstGeom prst="rect">
            <a:avLst/>
          </a:prstGeom>
          <a:ln w="1905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400" dirty="0"/>
              <a:t>import { File, Text} from '@</a:t>
            </a:r>
            <a:r>
              <a:rPr lang="en-US" sz="1400" dirty="0" err="1"/>
              <a:t>asyncapi</a:t>
            </a:r>
            <a:r>
              <a:rPr lang="en-US" sz="1400" dirty="0"/>
              <a:t>/generator-react-</a:t>
            </a:r>
            <a:r>
              <a:rPr lang="en-US" sz="1400" dirty="0" err="1"/>
              <a:t>sdk</a:t>
            </a:r>
            <a:r>
              <a:rPr lang="en-US" sz="1400" dirty="0"/>
              <a:t>';</a:t>
            </a:r>
          </a:p>
          <a:p>
            <a:r>
              <a:rPr lang="en-US" sz="1400" dirty="0"/>
              <a:t>import { </a:t>
            </a:r>
            <a:r>
              <a:rPr lang="en-US" sz="1400" dirty="0" err="1"/>
              <a:t>KafkaConfiguration</a:t>
            </a:r>
            <a:r>
              <a:rPr lang="en-US" sz="1400" dirty="0"/>
              <a:t> } from '../components/</a:t>
            </a:r>
            <a:r>
              <a:rPr lang="en-US" sz="1400" dirty="0" err="1"/>
              <a:t>KafkaConfiguration</a:t>
            </a:r>
            <a:r>
              <a:rPr lang="en-US" sz="1400" dirty="0"/>
              <a:t>’;</a:t>
            </a:r>
          </a:p>
          <a:p>
            <a:endParaRPr lang="en-US" sz="1400" dirty="0"/>
          </a:p>
          <a:p>
            <a:r>
              <a:rPr lang="en-US" sz="1400" b="1" dirty="0"/>
              <a:t>export default function({ </a:t>
            </a:r>
            <a:r>
              <a:rPr lang="en-US" sz="1400" b="1" dirty="0" err="1"/>
              <a:t>asyncapi</a:t>
            </a:r>
            <a:r>
              <a:rPr lang="en-US" sz="1400" b="1" dirty="0"/>
              <a:t>, params, </a:t>
            </a:r>
            <a:r>
              <a:rPr lang="en-US" sz="1400" b="1" dirty="0" err="1"/>
              <a:t>originalAsyncAPI</a:t>
            </a:r>
            <a:r>
              <a:rPr lang="en-US" sz="1400" b="1" dirty="0"/>
              <a:t> })</a:t>
            </a:r>
            <a:r>
              <a:rPr lang="en-US" sz="1400" dirty="0"/>
              <a:t> {</a:t>
            </a:r>
          </a:p>
          <a:p>
            <a:r>
              <a:rPr lang="en-US" sz="1400" dirty="0"/>
              <a:t>  const files = [];</a:t>
            </a:r>
          </a:p>
          <a:p>
            <a:r>
              <a:rPr lang="en-US" sz="1400" dirty="0"/>
              <a:t>  const channels = </a:t>
            </a:r>
            <a:r>
              <a:rPr lang="en-US" sz="1400" dirty="0" err="1"/>
              <a:t>asyncapi.channels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if(</a:t>
            </a:r>
            <a:r>
              <a:rPr lang="en-US" sz="1400" dirty="0" err="1"/>
              <a:t>Object.entries</a:t>
            </a:r>
            <a:r>
              <a:rPr lang="en-US" sz="1400" dirty="0"/>
              <a:t>(channels).some(([</a:t>
            </a:r>
            <a:r>
              <a:rPr lang="en-US" sz="1400" dirty="0" err="1"/>
              <a:t>channelName</a:t>
            </a:r>
            <a:r>
              <a:rPr lang="en-US" sz="1400" dirty="0"/>
              <a:t>, channel]) =&gt; </a:t>
            </a:r>
            <a:r>
              <a:rPr lang="en-US" sz="1400" dirty="0" err="1"/>
              <a:t>channel.hasPublish</a:t>
            </a:r>
            <a:r>
              <a:rPr lang="en-US" sz="1400" dirty="0"/>
              <a:t>() &amp;&amp; </a:t>
            </a:r>
            <a:r>
              <a:rPr lang="en-US" sz="1400" dirty="0" err="1"/>
              <a:t>channel.publish</a:t>
            </a:r>
            <a:r>
              <a:rPr lang="en-US" sz="1400" dirty="0"/>
              <a:t>().</a:t>
            </a:r>
            <a:r>
              <a:rPr lang="en-US" sz="1400" dirty="0" err="1"/>
              <a:t>hasBinding</a:t>
            </a:r>
            <a:r>
              <a:rPr lang="en-US" sz="1400" dirty="0"/>
              <a:t>(”</a:t>
            </a:r>
            <a:r>
              <a:rPr lang="en-US" sz="1400" dirty="0" err="1"/>
              <a:t>kafka</a:t>
            </a:r>
            <a:r>
              <a:rPr lang="en-US" sz="1400" dirty="0"/>
              <a:t>"))){</a:t>
            </a:r>
          </a:p>
          <a:p>
            <a:r>
              <a:rPr lang="en-US" sz="1400" dirty="0"/>
              <a:t>    const filename=”</a:t>
            </a:r>
            <a:r>
              <a:rPr lang="en-US" sz="1400" dirty="0" err="1"/>
              <a:t>kafka.yaml</a:t>
            </a:r>
            <a:r>
              <a:rPr lang="en-US" sz="1400" dirty="0"/>
              <a:t>";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files.push</a:t>
            </a:r>
            <a:r>
              <a:rPr lang="en-US" sz="1400" dirty="0"/>
              <a:t>(&lt;File name={filename}&gt;&lt;</a:t>
            </a:r>
            <a:r>
              <a:rPr lang="en-US" sz="1400" dirty="0" err="1"/>
              <a:t>KafkaConfiguration</a:t>
            </a:r>
            <a:r>
              <a:rPr lang="en-US" sz="1400" dirty="0"/>
              <a:t> channels={channels}/&gt;&lt;/File&gt;);</a:t>
            </a:r>
          </a:p>
          <a:p>
            <a:r>
              <a:rPr lang="en-US" sz="1400" dirty="0"/>
              <a:t>  }</a:t>
            </a:r>
          </a:p>
          <a:p>
            <a:endParaRPr lang="en-US" sz="1400" dirty="0"/>
          </a:p>
          <a:p>
            <a:r>
              <a:rPr lang="en-US" sz="1400" dirty="0"/>
              <a:t>  </a:t>
            </a:r>
            <a:r>
              <a:rPr lang="en-US" sz="1400" b="1" dirty="0"/>
              <a:t>return files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</p:txBody>
      </p:sp>
      <p:sp>
        <p:nvSpPr>
          <p:cNvPr id="3" name="Google Shape;207;p29">
            <a:extLst>
              <a:ext uri="{FF2B5EF4-FFF2-40B4-BE49-F238E27FC236}">
                <a16:creationId xmlns:a16="http://schemas.microsoft.com/office/drawing/2014/main" id="{CE1F3791-B2BF-C343-A665-17B5BD85D424}"/>
              </a:ext>
            </a:extLst>
          </p:cNvPr>
          <p:cNvSpPr txBox="1"/>
          <p:nvPr/>
        </p:nvSpPr>
        <p:spPr>
          <a:xfrm>
            <a:off x="7680830" y="359593"/>
            <a:ext cx="3608350" cy="830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Using the react template approach, you are parsed an object representing the parsed </a:t>
            </a:r>
            <a:r>
              <a:rPr lang="en" sz="1400" dirty="0" err="1"/>
              <a:t>asyncapi</a:t>
            </a:r>
            <a:r>
              <a:rPr lang="en" sz="1400" dirty="0"/>
              <a:t> file.</a:t>
            </a:r>
            <a:endParaRPr sz="1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558057-9CFE-654B-A5D9-93641CB5FF2C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228184" y="775076"/>
            <a:ext cx="2452646" cy="169984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Google Shape;207;p29">
            <a:extLst>
              <a:ext uri="{FF2B5EF4-FFF2-40B4-BE49-F238E27FC236}">
                <a16:creationId xmlns:a16="http://schemas.microsoft.com/office/drawing/2014/main" id="{9B364490-30AA-E148-BA50-BD87DD43CF7B}"/>
              </a:ext>
            </a:extLst>
          </p:cNvPr>
          <p:cNvSpPr txBox="1"/>
          <p:nvPr/>
        </p:nvSpPr>
        <p:spPr>
          <a:xfrm>
            <a:off x="7804039" y="5715650"/>
            <a:ext cx="3608350" cy="830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You write a custom transform to take that parsed specification and create new output from it.</a:t>
            </a:r>
            <a:endParaRPr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1332D5-071A-EF49-A1A7-83CD225C0EC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4902868" y="3916279"/>
            <a:ext cx="4705346" cy="179937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07D607-F289-B540-93F3-527B6395C94C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5228184" y="1990724"/>
            <a:ext cx="4380030" cy="372492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207;p29">
            <a:extLst>
              <a:ext uri="{FF2B5EF4-FFF2-40B4-BE49-F238E27FC236}">
                <a16:creationId xmlns:a16="http://schemas.microsoft.com/office/drawing/2014/main" id="{2E138F3C-81FE-A14C-B7A0-820AC0C70452}"/>
              </a:ext>
            </a:extLst>
          </p:cNvPr>
          <p:cNvSpPr txBox="1"/>
          <p:nvPr/>
        </p:nvSpPr>
        <p:spPr>
          <a:xfrm>
            <a:off x="1803920" y="5761223"/>
            <a:ext cx="3608350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You spit out the results as one or more files</a:t>
            </a:r>
            <a:endParaRPr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340480-1727-8E48-BC2E-B918FC86EF1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3608095" y="4562037"/>
            <a:ext cx="214184" cy="11991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F680F77-E685-EC40-9CCE-47F20DDD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1E8DEC4-88E1-3D4A-9D0C-7EAE1BBA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2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4;p29">
            <a:extLst>
              <a:ext uri="{FF2B5EF4-FFF2-40B4-BE49-F238E27FC236}">
                <a16:creationId xmlns:a16="http://schemas.microsoft.com/office/drawing/2014/main" id="{EF4CF500-894C-C248-8686-487FB74714D1}"/>
              </a:ext>
            </a:extLst>
          </p:cNvPr>
          <p:cNvSpPr txBox="1"/>
          <p:nvPr/>
        </p:nvSpPr>
        <p:spPr>
          <a:xfrm>
            <a:off x="477047" y="443985"/>
            <a:ext cx="7906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Documentation</a:t>
            </a:r>
            <a:endParaRPr sz="2400" dirty="0"/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0332893C-C1EC-CD45-B250-668094E99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616953"/>
            <a:ext cx="914400" cy="914400"/>
          </a:xfrm>
          <a:prstGeom prst="rect">
            <a:avLst/>
          </a:prstGeom>
        </p:spPr>
      </p:pic>
      <p:pic>
        <p:nvPicPr>
          <p:cNvPr id="13" name="Graphic 12" descr="Shredder">
            <a:extLst>
              <a:ext uri="{FF2B5EF4-FFF2-40B4-BE49-F238E27FC236}">
                <a16:creationId xmlns:a16="http://schemas.microsoft.com/office/drawing/2014/main" id="{09F36683-33F5-D441-9F54-CC5BA04B0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3378" y="1953459"/>
            <a:ext cx="914400" cy="914400"/>
          </a:xfrm>
          <a:prstGeom prst="rect">
            <a:avLst/>
          </a:prstGeom>
        </p:spPr>
      </p:pic>
      <p:pic>
        <p:nvPicPr>
          <p:cNvPr id="14" name="Graphic 13" descr="Contract RTL">
            <a:extLst>
              <a:ext uri="{FF2B5EF4-FFF2-40B4-BE49-F238E27FC236}">
                <a16:creationId xmlns:a16="http://schemas.microsoft.com/office/drawing/2014/main" id="{C4B05CE9-444C-3745-B618-1E476C7D9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27087" y="4339897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BFCF31-8CD2-E840-8681-2407CF17BA0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6000" y="1531353"/>
            <a:ext cx="1" cy="4734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lus 24">
            <a:extLst>
              <a:ext uri="{FF2B5EF4-FFF2-40B4-BE49-F238E27FC236}">
                <a16:creationId xmlns:a16="http://schemas.microsoft.com/office/drawing/2014/main" id="{9FB4C91F-70B5-534B-8EA7-949997820B56}"/>
              </a:ext>
            </a:extLst>
          </p:cNvPr>
          <p:cNvSpPr/>
          <p:nvPr/>
        </p:nvSpPr>
        <p:spPr>
          <a:xfrm>
            <a:off x="5937238" y="3130659"/>
            <a:ext cx="604249" cy="663857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Puzzle">
            <a:extLst>
              <a:ext uri="{FF2B5EF4-FFF2-40B4-BE49-F238E27FC236}">
                <a16:creationId xmlns:a16="http://schemas.microsoft.com/office/drawing/2014/main" id="{9D2CD9E8-272E-B044-B92C-1A67421138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9226" y="3021764"/>
            <a:ext cx="914400" cy="914400"/>
          </a:xfrm>
          <a:prstGeom prst="rect">
            <a:avLst/>
          </a:prstGeom>
        </p:spPr>
      </p:pic>
      <p:pic>
        <p:nvPicPr>
          <p:cNvPr id="29" name="Graphic 28" descr="Puzzle pieces">
            <a:extLst>
              <a:ext uri="{FF2B5EF4-FFF2-40B4-BE49-F238E27FC236}">
                <a16:creationId xmlns:a16="http://schemas.microsoft.com/office/drawing/2014/main" id="{7E0133C0-2E60-414B-A2F2-5920F20EB1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22603" y="3021764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F0BF8D-9122-A54C-A173-2503918270E7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614057" y="4755380"/>
            <a:ext cx="1719943" cy="1014049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07;p29">
            <a:extLst>
              <a:ext uri="{FF2B5EF4-FFF2-40B4-BE49-F238E27FC236}">
                <a16:creationId xmlns:a16="http://schemas.microsoft.com/office/drawing/2014/main" id="{6A22ED70-EFB4-424F-B00E-11C0DF5B68F7}"/>
              </a:ext>
            </a:extLst>
          </p:cNvPr>
          <p:cNvSpPr txBox="1"/>
          <p:nvPr/>
        </p:nvSpPr>
        <p:spPr>
          <a:xfrm>
            <a:off x="890704" y="4339897"/>
            <a:ext cx="2723353" cy="830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We can generate documentation, such as HTML, to create a catalogue of our services</a:t>
            </a:r>
            <a:endParaRPr sz="1400" dirty="0"/>
          </a:p>
        </p:txBody>
      </p:sp>
      <p:pic>
        <p:nvPicPr>
          <p:cNvPr id="4" name="Graphic 3" descr="Cloud Computing">
            <a:extLst>
              <a:ext uri="{FF2B5EF4-FFF2-40B4-BE49-F238E27FC236}">
                <a16:creationId xmlns:a16="http://schemas.microsoft.com/office/drawing/2014/main" id="{6DD25AF2-6AE3-FB44-BD32-58050093B56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Laptop">
            <a:extLst>
              <a:ext uri="{FF2B5EF4-FFF2-40B4-BE49-F238E27FC236}">
                <a16:creationId xmlns:a16="http://schemas.microsoft.com/office/drawing/2014/main" id="{70FACC0F-444E-1C4D-A0B8-D098D8CC2BE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27087" y="5660202"/>
            <a:ext cx="914400" cy="9144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6F9EDC-0975-2646-92D2-4361B83FDF4B}"/>
              </a:ext>
            </a:extLst>
          </p:cNvPr>
          <p:cNvCxnSpPr>
            <a:cxnSpLocks/>
          </p:cNvCxnSpPr>
          <p:nvPr/>
        </p:nvCxnSpPr>
        <p:spPr>
          <a:xfrm>
            <a:off x="6096000" y="2664886"/>
            <a:ext cx="1" cy="4734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5D5FA7-3D74-4C42-8A95-DD84019F663F}"/>
              </a:ext>
            </a:extLst>
          </p:cNvPr>
          <p:cNvCxnSpPr>
            <a:cxnSpLocks/>
          </p:cNvCxnSpPr>
          <p:nvPr/>
        </p:nvCxnSpPr>
        <p:spPr>
          <a:xfrm>
            <a:off x="6084287" y="3900244"/>
            <a:ext cx="1" cy="4734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920A5D2-936D-0042-B075-4B3605334B37}"/>
              </a:ext>
            </a:extLst>
          </p:cNvPr>
          <p:cNvCxnSpPr>
            <a:cxnSpLocks/>
          </p:cNvCxnSpPr>
          <p:nvPr/>
        </p:nvCxnSpPr>
        <p:spPr>
          <a:xfrm>
            <a:off x="6084286" y="5326647"/>
            <a:ext cx="1" cy="4734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3256C6-12EA-EF47-AFF5-C52FD409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4E345E96-FD52-CB4F-B078-2BB970B7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2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4;p29">
            <a:extLst>
              <a:ext uri="{FF2B5EF4-FFF2-40B4-BE49-F238E27FC236}">
                <a16:creationId xmlns:a16="http://schemas.microsoft.com/office/drawing/2014/main" id="{EF4CF500-894C-C248-8686-487FB74714D1}"/>
              </a:ext>
            </a:extLst>
          </p:cNvPr>
          <p:cNvSpPr txBox="1"/>
          <p:nvPr/>
        </p:nvSpPr>
        <p:spPr>
          <a:xfrm>
            <a:off x="477047" y="443985"/>
            <a:ext cx="7906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Infrastructure As Code</a:t>
            </a:r>
            <a:endParaRPr sz="2400" dirty="0"/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0332893C-C1EC-CD45-B250-668094E99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63769"/>
            <a:ext cx="914400" cy="914400"/>
          </a:xfrm>
          <a:prstGeom prst="rect">
            <a:avLst/>
          </a:prstGeom>
        </p:spPr>
      </p:pic>
      <p:pic>
        <p:nvPicPr>
          <p:cNvPr id="13" name="Graphic 12" descr="Shredder">
            <a:extLst>
              <a:ext uri="{FF2B5EF4-FFF2-40B4-BE49-F238E27FC236}">
                <a16:creationId xmlns:a16="http://schemas.microsoft.com/office/drawing/2014/main" id="{09F36683-33F5-D441-9F54-CC5BA04B0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3378" y="1600275"/>
            <a:ext cx="914400" cy="914400"/>
          </a:xfrm>
          <a:prstGeom prst="rect">
            <a:avLst/>
          </a:prstGeom>
        </p:spPr>
      </p:pic>
      <p:pic>
        <p:nvPicPr>
          <p:cNvPr id="14" name="Graphic 13" descr="Contract RTL">
            <a:extLst>
              <a:ext uri="{FF2B5EF4-FFF2-40B4-BE49-F238E27FC236}">
                <a16:creationId xmlns:a16="http://schemas.microsoft.com/office/drawing/2014/main" id="{C4B05CE9-444C-3745-B618-1E476C7D9E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0467" y="3640187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BFCF31-8CD2-E840-8681-2407CF17BA0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6000" y="1178169"/>
            <a:ext cx="1" cy="4734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lus 24">
            <a:extLst>
              <a:ext uri="{FF2B5EF4-FFF2-40B4-BE49-F238E27FC236}">
                <a16:creationId xmlns:a16="http://schemas.microsoft.com/office/drawing/2014/main" id="{9FB4C91F-70B5-534B-8EA7-949997820B56}"/>
              </a:ext>
            </a:extLst>
          </p:cNvPr>
          <p:cNvSpPr/>
          <p:nvPr/>
        </p:nvSpPr>
        <p:spPr>
          <a:xfrm>
            <a:off x="5937238" y="2871797"/>
            <a:ext cx="536133" cy="57177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Puzzle">
            <a:extLst>
              <a:ext uri="{FF2B5EF4-FFF2-40B4-BE49-F238E27FC236}">
                <a16:creationId xmlns:a16="http://schemas.microsoft.com/office/drawing/2014/main" id="{9D2CD9E8-272E-B044-B92C-1A67421138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49226" y="2668580"/>
            <a:ext cx="914400" cy="914400"/>
          </a:xfrm>
          <a:prstGeom prst="rect">
            <a:avLst/>
          </a:prstGeom>
        </p:spPr>
      </p:pic>
      <p:pic>
        <p:nvPicPr>
          <p:cNvPr id="29" name="Graphic 28" descr="Puzzle pieces">
            <a:extLst>
              <a:ext uri="{FF2B5EF4-FFF2-40B4-BE49-F238E27FC236}">
                <a16:creationId xmlns:a16="http://schemas.microsoft.com/office/drawing/2014/main" id="{7E0133C0-2E60-414B-A2F2-5920F20EB1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22603" y="2668580"/>
            <a:ext cx="914400" cy="9144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F0BF8D-9122-A54C-A173-2503918270E7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>
            <a:off x="3592285" y="4031382"/>
            <a:ext cx="2168182" cy="6600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oogle Shape;207;p29">
            <a:extLst>
              <a:ext uri="{FF2B5EF4-FFF2-40B4-BE49-F238E27FC236}">
                <a16:creationId xmlns:a16="http://schemas.microsoft.com/office/drawing/2014/main" id="{6A22ED70-EFB4-424F-B00E-11C0DF5B68F7}"/>
              </a:ext>
            </a:extLst>
          </p:cNvPr>
          <p:cNvSpPr txBox="1"/>
          <p:nvPr/>
        </p:nvSpPr>
        <p:spPr>
          <a:xfrm>
            <a:off x="868932" y="3508177"/>
            <a:ext cx="2723353" cy="104641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bindings hold information that helps us provision infrastructure. We can extract that, perhaps as JSON</a:t>
            </a:r>
            <a:endParaRPr sz="1400" dirty="0"/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151F3526-7858-1440-BE9B-C3192B6B1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845528"/>
            <a:ext cx="834571" cy="83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Message Queue Icon">
            <a:extLst>
              <a:ext uri="{FF2B5EF4-FFF2-40B4-BE49-F238E27FC236}">
                <a16:creationId xmlns:a16="http://schemas.microsoft.com/office/drawing/2014/main" id="{BEF5E0DB-FF0B-054A-B06F-3B4BA7422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172" y="5712273"/>
            <a:ext cx="709385" cy="7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e the source image">
            <a:extLst>
              <a:ext uri="{FF2B5EF4-FFF2-40B4-BE49-F238E27FC236}">
                <a16:creationId xmlns:a16="http://schemas.microsoft.com/office/drawing/2014/main" id="{C9A86D4A-5327-4F4D-A7D4-55E4F6C2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174" y="5680099"/>
            <a:ext cx="709385" cy="7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207;p29">
            <a:extLst>
              <a:ext uri="{FF2B5EF4-FFF2-40B4-BE49-F238E27FC236}">
                <a16:creationId xmlns:a16="http://schemas.microsoft.com/office/drawing/2014/main" id="{41FC4406-1F3B-8448-9545-3883BF48651A}"/>
              </a:ext>
            </a:extLst>
          </p:cNvPr>
          <p:cNvSpPr txBox="1"/>
          <p:nvPr/>
        </p:nvSpPr>
        <p:spPr>
          <a:xfrm>
            <a:off x="1028201" y="4845528"/>
            <a:ext cx="2723353" cy="830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As part of our CI/CD pipeline we can ensure that the infrastructure over which messaging flows exists</a:t>
            </a:r>
            <a:endParaRPr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BDEBA1-816E-9A49-A727-1FCE80538268}"/>
              </a:ext>
            </a:extLst>
          </p:cNvPr>
          <p:cNvCxnSpPr>
            <a:cxnSpLocks/>
            <a:stCxn id="19" idx="3"/>
            <a:endCxn id="1026" idx="1"/>
          </p:cNvCxnSpPr>
          <p:nvPr/>
        </p:nvCxnSpPr>
        <p:spPr>
          <a:xfrm>
            <a:off x="3751554" y="5261011"/>
            <a:ext cx="1887246" cy="180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D461C31-2902-5E49-9223-8D3B04E4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95CB059-C0A3-0B49-9BC7-B1FD81F38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5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4;p29">
            <a:extLst>
              <a:ext uri="{FF2B5EF4-FFF2-40B4-BE49-F238E27FC236}">
                <a16:creationId xmlns:a16="http://schemas.microsoft.com/office/drawing/2014/main" id="{EF4CF500-894C-C248-8686-487FB74714D1}"/>
              </a:ext>
            </a:extLst>
          </p:cNvPr>
          <p:cNvSpPr txBox="1"/>
          <p:nvPr/>
        </p:nvSpPr>
        <p:spPr>
          <a:xfrm>
            <a:off x="477047" y="443985"/>
            <a:ext cx="79068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Scaffolding</a:t>
            </a:r>
            <a:endParaRPr sz="2400" dirty="0"/>
          </a:p>
        </p:txBody>
      </p:sp>
      <p:pic>
        <p:nvPicPr>
          <p:cNvPr id="8" name="Graphic 7" descr="Document">
            <a:extLst>
              <a:ext uri="{FF2B5EF4-FFF2-40B4-BE49-F238E27FC236}">
                <a16:creationId xmlns:a16="http://schemas.microsoft.com/office/drawing/2014/main" id="{0332893C-C1EC-CD45-B250-668094E99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63769"/>
            <a:ext cx="914400" cy="914400"/>
          </a:xfrm>
          <a:prstGeom prst="rect">
            <a:avLst/>
          </a:prstGeom>
        </p:spPr>
      </p:pic>
      <p:pic>
        <p:nvPicPr>
          <p:cNvPr id="13" name="Graphic 12" descr="Shredder">
            <a:extLst>
              <a:ext uri="{FF2B5EF4-FFF2-40B4-BE49-F238E27FC236}">
                <a16:creationId xmlns:a16="http://schemas.microsoft.com/office/drawing/2014/main" id="{09F36683-33F5-D441-9F54-CC5BA04B0B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43378" y="1600275"/>
            <a:ext cx="914400" cy="9144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BFCF31-8CD2-E840-8681-2407CF17BA0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096000" y="1178169"/>
            <a:ext cx="1" cy="4734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lus 24">
            <a:extLst>
              <a:ext uri="{FF2B5EF4-FFF2-40B4-BE49-F238E27FC236}">
                <a16:creationId xmlns:a16="http://schemas.microsoft.com/office/drawing/2014/main" id="{9FB4C91F-70B5-534B-8EA7-949997820B56}"/>
              </a:ext>
            </a:extLst>
          </p:cNvPr>
          <p:cNvSpPr/>
          <p:nvPr/>
        </p:nvSpPr>
        <p:spPr>
          <a:xfrm>
            <a:off x="5937238" y="2871797"/>
            <a:ext cx="536133" cy="57177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Graphic 26" descr="Puzzle">
            <a:extLst>
              <a:ext uri="{FF2B5EF4-FFF2-40B4-BE49-F238E27FC236}">
                <a16:creationId xmlns:a16="http://schemas.microsoft.com/office/drawing/2014/main" id="{9D2CD9E8-272E-B044-B92C-1A67421138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49226" y="2668580"/>
            <a:ext cx="914400" cy="914400"/>
          </a:xfrm>
          <a:prstGeom prst="rect">
            <a:avLst/>
          </a:prstGeom>
        </p:spPr>
      </p:pic>
      <p:pic>
        <p:nvPicPr>
          <p:cNvPr id="29" name="Graphic 28" descr="Puzzle pieces">
            <a:extLst>
              <a:ext uri="{FF2B5EF4-FFF2-40B4-BE49-F238E27FC236}">
                <a16:creationId xmlns:a16="http://schemas.microsoft.com/office/drawing/2014/main" id="{7E0133C0-2E60-414B-A2F2-5920F20EB1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2603" y="2668580"/>
            <a:ext cx="914400" cy="914400"/>
          </a:xfrm>
          <a:prstGeom prst="rect">
            <a:avLst/>
          </a:prstGeom>
        </p:spPr>
      </p:pic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20682B0D-5C2F-C74B-9A88-15B6AC6B6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728" y="4668667"/>
            <a:ext cx="914945" cy="8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JavaScript Icon">
            <a:extLst>
              <a:ext uri="{FF2B5EF4-FFF2-40B4-BE49-F238E27FC236}">
                <a16:creationId xmlns:a16="http://schemas.microsoft.com/office/drawing/2014/main" id="{785337C6-1A0C-394E-BEF3-E5E5BC6F2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832" y="4572346"/>
            <a:ext cx="914944" cy="91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ee the source image">
            <a:extLst>
              <a:ext uri="{FF2B5EF4-FFF2-40B4-BE49-F238E27FC236}">
                <a16:creationId xmlns:a16="http://schemas.microsoft.com/office/drawing/2014/main" id="{3E8A6715-90CF-1748-9F7C-3BC88A567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75" y="4552904"/>
            <a:ext cx="1153886" cy="1153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D81308-9177-1448-A263-E6C6113D1746}"/>
              </a:ext>
            </a:extLst>
          </p:cNvPr>
          <p:cNvCxnSpPr>
            <a:cxnSpLocks/>
          </p:cNvCxnSpPr>
          <p:nvPr/>
        </p:nvCxnSpPr>
        <p:spPr>
          <a:xfrm flipH="1">
            <a:off x="5214257" y="3771256"/>
            <a:ext cx="991047" cy="62087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F4C92D-2512-B74E-987F-E8CC621B7673}"/>
              </a:ext>
            </a:extLst>
          </p:cNvPr>
          <p:cNvCxnSpPr>
            <a:cxnSpLocks/>
          </p:cNvCxnSpPr>
          <p:nvPr/>
        </p:nvCxnSpPr>
        <p:spPr>
          <a:xfrm>
            <a:off x="6205304" y="3755546"/>
            <a:ext cx="1" cy="47340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09769E-B28A-BC4B-A4DD-662C145325AB}"/>
              </a:ext>
            </a:extLst>
          </p:cNvPr>
          <p:cNvCxnSpPr>
            <a:cxnSpLocks/>
          </p:cNvCxnSpPr>
          <p:nvPr/>
        </p:nvCxnSpPr>
        <p:spPr>
          <a:xfrm>
            <a:off x="6205304" y="3771256"/>
            <a:ext cx="913953" cy="63790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7FE39-B596-CA4F-83EE-10C4E9C2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DE6C-87E8-384E-BC91-BC4F6BC2B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4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571A-D8CD-3F43-8645-BB6DC353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vNext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8F769-2698-B249-8C55-3166EE0C9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AsyncAPI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901DE3-FA85-BA40-B28F-2047D2FD062F}"/>
              </a:ext>
            </a:extLst>
          </p:cNvPr>
          <p:cNvSpPr txBox="1"/>
          <p:nvPr/>
        </p:nvSpPr>
        <p:spPr>
          <a:xfrm>
            <a:off x="11347450" y="304800"/>
            <a:ext cx="4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4555E-CF4E-B844-AD15-D309EBE2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356B6-42E9-384C-9D91-99638FFA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08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B6897-A1EF-C549-8C5D-AF3223FD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911EF5-B40C-C246-A701-9DB816F2B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358ED-E790-ED43-88B3-4BFC57B0DBA3}"/>
              </a:ext>
            </a:extLst>
          </p:cNvPr>
          <p:cNvSpPr txBox="1"/>
          <p:nvPr/>
        </p:nvSpPr>
        <p:spPr>
          <a:xfrm>
            <a:off x="1512849" y="2819025"/>
            <a:ext cx="9166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main issue with </a:t>
            </a:r>
            <a:r>
              <a:rPr lang="en-US" sz="2400" dirty="0" err="1"/>
              <a:t>AsyncAPI</a:t>
            </a:r>
            <a:r>
              <a:rPr lang="en-US" sz="2400" dirty="0"/>
              <a:t> today is that it models point-to-point more clearly than pub-sub.</a:t>
            </a:r>
          </a:p>
        </p:txBody>
      </p:sp>
    </p:spTree>
    <p:extLst>
      <p:ext uri="{BB962C8B-B14F-4D97-AF65-F5344CB8AC3E}">
        <p14:creationId xmlns:p14="http://schemas.microsoft.com/office/powerpoint/2010/main" val="1476752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436A63-5BDE-AC43-A98D-8B322DFD8B97}"/>
              </a:ext>
            </a:extLst>
          </p:cNvPr>
          <p:cNvSpPr/>
          <p:nvPr/>
        </p:nvSpPr>
        <p:spPr>
          <a:xfrm>
            <a:off x="2841172" y="555754"/>
            <a:ext cx="6096000" cy="5509200"/>
          </a:xfrm>
          <a:prstGeom prst="rect">
            <a:avLst/>
          </a:prstGeom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1600" dirty="0" err="1"/>
              <a:t>asyncapi</a:t>
            </a:r>
            <a:r>
              <a:rPr lang="en-US" sz="1600" dirty="0"/>
              <a:t>: 3.0.0</a:t>
            </a:r>
          </a:p>
          <a:p>
            <a:endParaRPr lang="en-US" sz="1600" dirty="0"/>
          </a:p>
          <a:p>
            <a:r>
              <a:rPr lang="en-US" sz="1600" dirty="0"/>
              <a:t>servers:</a:t>
            </a:r>
          </a:p>
          <a:p>
            <a:r>
              <a:rPr lang="en-GB" sz="1600" dirty="0"/>
              <a:t>  local:</a:t>
            </a:r>
          </a:p>
          <a:p>
            <a:r>
              <a:rPr lang="en-GB" sz="1600" dirty="0"/>
              <a:t>    </a:t>
            </a:r>
            <a:r>
              <a:rPr lang="en-GB" sz="1600" dirty="0" err="1"/>
              <a:t>url</a:t>
            </a:r>
            <a:r>
              <a:rPr lang="en-GB" sz="1600" dirty="0"/>
              <a:t>: localhost:9092</a:t>
            </a:r>
          </a:p>
          <a:p>
            <a:r>
              <a:rPr lang="en-GB" sz="1600" dirty="0"/>
              <a:t>    description: Confluent local Kafka broker</a:t>
            </a:r>
          </a:p>
          <a:p>
            <a:r>
              <a:rPr lang="en-GB" sz="1600" dirty="0"/>
              <a:t>    protocol: </a:t>
            </a:r>
            <a:r>
              <a:rPr lang="en-GB" sz="1600" dirty="0" err="1"/>
              <a:t>kafka</a:t>
            </a:r>
            <a:endParaRPr lang="en-GB" sz="1600" dirty="0"/>
          </a:p>
          <a:p>
            <a:r>
              <a:rPr lang="en-GB" sz="1600" dirty="0"/>
              <a:t>    </a:t>
            </a:r>
            <a:r>
              <a:rPr lang="en-GB" sz="1600" dirty="0" err="1"/>
              <a:t>protocolVersion</a:t>
            </a:r>
            <a:r>
              <a:rPr lang="en-GB" sz="1600" dirty="0"/>
              <a:t>: '1.0.0'</a:t>
            </a:r>
          </a:p>
          <a:p>
            <a:endParaRPr lang="en-US" sz="1600" dirty="0"/>
          </a:p>
          <a:p>
            <a:r>
              <a:rPr lang="en-US" sz="1600" dirty="0"/>
              <a:t>channels:</a:t>
            </a:r>
          </a:p>
          <a:p>
            <a:r>
              <a:rPr lang="en-US" sz="1600" dirty="0"/>
              <a:t>  </a:t>
            </a:r>
            <a:r>
              <a:rPr lang="en-GB" sz="1600" dirty="0"/>
              <a:t>greeting:</a:t>
            </a:r>
          </a:p>
          <a:p>
            <a:r>
              <a:rPr lang="en-GB" sz="1600" dirty="0"/>
              <a:t>    message:</a:t>
            </a:r>
          </a:p>
          <a:p>
            <a:r>
              <a:rPr lang="en-GB" sz="1600" dirty="0"/>
              <a:t>       …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operations:</a:t>
            </a:r>
          </a:p>
          <a:p>
            <a:r>
              <a:rPr lang="en-US" sz="1600" dirty="0"/>
              <a:t>  </a:t>
            </a:r>
            <a:r>
              <a:rPr lang="en-US" sz="1600" dirty="0" err="1"/>
              <a:t>onReceiveGreeting</a:t>
            </a:r>
            <a:r>
              <a:rPr lang="en-US" sz="1600" dirty="0"/>
              <a:t>:</a:t>
            </a:r>
          </a:p>
          <a:p>
            <a:r>
              <a:rPr lang="en-US" sz="1600" dirty="0"/>
              <a:t>    action: receive</a:t>
            </a:r>
          </a:p>
          <a:p>
            <a:r>
              <a:rPr lang="en-US" sz="1600" dirty="0"/>
              <a:t>    channel: greeting</a:t>
            </a:r>
          </a:p>
          <a:p>
            <a:r>
              <a:rPr lang="en-US" sz="1600" dirty="0"/>
              <a:t>    description: Receive market updates on a given symbol.</a:t>
            </a:r>
          </a:p>
          <a:p>
            <a:r>
              <a:rPr lang="en-US" sz="1600" dirty="0"/>
              <a:t>    bindings: 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kafka</a:t>
            </a:r>
            <a:r>
              <a:rPr lang="en-US" sz="1600" dirty="0"/>
              <a:t>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kind:remote</a:t>
            </a:r>
            <a:endParaRPr lang="en-US" sz="1600" dirty="0"/>
          </a:p>
        </p:txBody>
      </p:sp>
      <p:sp>
        <p:nvSpPr>
          <p:cNvPr id="4" name="Google Shape;207;p29">
            <a:extLst>
              <a:ext uri="{FF2B5EF4-FFF2-40B4-BE49-F238E27FC236}">
                <a16:creationId xmlns:a16="http://schemas.microsoft.com/office/drawing/2014/main" id="{C638F314-92AA-D249-B2E7-F1C31DFEB025}"/>
              </a:ext>
            </a:extLst>
          </p:cNvPr>
          <p:cNvSpPr txBox="1"/>
          <p:nvPr/>
        </p:nvSpPr>
        <p:spPr>
          <a:xfrm>
            <a:off x="9350828" y="2894871"/>
            <a:ext cx="2723353" cy="830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There is a proposal to remove the publish/subscribe confusion by being using actions instead.</a:t>
            </a:r>
            <a:endParaRPr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2A234F-17D6-844F-9C28-0AFC4C8418E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985658" y="3310354"/>
            <a:ext cx="4365170" cy="110924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207;p29">
            <a:extLst>
              <a:ext uri="{FF2B5EF4-FFF2-40B4-BE49-F238E27FC236}">
                <a16:creationId xmlns:a16="http://schemas.microsoft.com/office/drawing/2014/main" id="{996B312D-84E7-F54B-B299-199D591BE5B1}"/>
              </a:ext>
            </a:extLst>
          </p:cNvPr>
          <p:cNvSpPr txBox="1"/>
          <p:nvPr/>
        </p:nvSpPr>
        <p:spPr>
          <a:xfrm>
            <a:off x="117819" y="4419600"/>
            <a:ext cx="2549181" cy="830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Operations become top-level and separate from channels, to allow re-use of channels</a:t>
            </a:r>
            <a:endParaRPr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10EEE7-F8D2-6746-A3EB-DCE022D334F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392410" y="3189514"/>
            <a:ext cx="1274590" cy="1230086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oogle Shape;207;p29">
            <a:extLst>
              <a:ext uri="{FF2B5EF4-FFF2-40B4-BE49-F238E27FC236}">
                <a16:creationId xmlns:a16="http://schemas.microsoft.com/office/drawing/2014/main" id="{8C7433C7-CC92-F445-85E6-BD0FCBFD2130}"/>
              </a:ext>
            </a:extLst>
          </p:cNvPr>
          <p:cNvSpPr txBox="1"/>
          <p:nvPr/>
        </p:nvSpPr>
        <p:spPr>
          <a:xfrm>
            <a:off x="9245600" y="5371191"/>
            <a:ext cx="2543400" cy="830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err="1"/>
              <a:t>Kind:remote</a:t>
            </a:r>
            <a:r>
              <a:rPr lang="en" sz="1400" dirty="0"/>
              <a:t> – </a:t>
            </a:r>
            <a:r>
              <a:rPr lang="en-GB" sz="1400" dirty="0"/>
              <a:t>there is</a:t>
            </a:r>
            <a:r>
              <a:rPr lang="en" sz="1400" dirty="0"/>
              <a:t> a broker that acts as a intermediary, over direct exposure</a:t>
            </a:r>
            <a:endParaRPr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9952BB-71FE-EF45-91F0-A52A4D304169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049486" y="5649473"/>
            <a:ext cx="5196114" cy="13720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9F2193E-9A65-FF4A-86F0-BADC8B21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E0AE912-5891-E74F-A38B-9125432C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7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25">
            <a:extLst>
              <a:ext uri="{FF2B5EF4-FFF2-40B4-BE49-F238E27FC236}">
                <a16:creationId xmlns:a16="http://schemas.microsoft.com/office/drawing/2014/main" id="{F08F0477-0F12-B544-9912-08AAC4265797}"/>
              </a:ext>
            </a:extLst>
          </p:cNvPr>
          <p:cNvSpPr txBox="1"/>
          <p:nvPr/>
        </p:nvSpPr>
        <p:spPr>
          <a:xfrm>
            <a:off x="686412" y="296884"/>
            <a:ext cx="7906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Synchronous Conversation</a:t>
            </a:r>
            <a:endParaRPr dirty="0"/>
          </a:p>
        </p:txBody>
      </p:sp>
      <p:sp>
        <p:nvSpPr>
          <p:cNvPr id="5" name="Google Shape;105;p25">
            <a:extLst>
              <a:ext uri="{FF2B5EF4-FFF2-40B4-BE49-F238E27FC236}">
                <a16:creationId xmlns:a16="http://schemas.microsoft.com/office/drawing/2014/main" id="{0202B8B5-16A2-E14F-BC73-83B3F5AFDBE8}"/>
              </a:ext>
            </a:extLst>
          </p:cNvPr>
          <p:cNvSpPr/>
          <p:nvPr/>
        </p:nvSpPr>
        <p:spPr>
          <a:xfrm>
            <a:off x="3430512" y="3102174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6;p25">
            <a:extLst>
              <a:ext uri="{FF2B5EF4-FFF2-40B4-BE49-F238E27FC236}">
                <a16:creationId xmlns:a16="http://schemas.microsoft.com/office/drawing/2014/main" id="{7092E56A-A0D0-8E4C-947D-449D0391A95D}"/>
              </a:ext>
            </a:extLst>
          </p:cNvPr>
          <p:cNvSpPr/>
          <p:nvPr/>
        </p:nvSpPr>
        <p:spPr>
          <a:xfrm>
            <a:off x="7305912" y="3102174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7;p25">
            <a:extLst>
              <a:ext uri="{FF2B5EF4-FFF2-40B4-BE49-F238E27FC236}">
                <a16:creationId xmlns:a16="http://schemas.microsoft.com/office/drawing/2014/main" id="{5DFE1C4E-1C91-B24F-A63A-09A260CF3257}"/>
              </a:ext>
            </a:extLst>
          </p:cNvPr>
          <p:cNvSpPr txBox="1"/>
          <p:nvPr/>
        </p:nvSpPr>
        <p:spPr>
          <a:xfrm>
            <a:off x="3047777" y="1251053"/>
            <a:ext cx="2849902" cy="83096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 a </a:t>
            </a:r>
            <a:r>
              <a:rPr lang="en" sz="1400" b="1" dirty="0"/>
              <a:t>synchronous conversation</a:t>
            </a:r>
            <a:r>
              <a:rPr lang="en" sz="1400" dirty="0"/>
              <a:t>, both parties must be present for communication to succeed.</a:t>
            </a:r>
            <a:endParaRPr sz="1400" dirty="0"/>
          </a:p>
        </p:txBody>
      </p:sp>
      <p:cxnSp>
        <p:nvCxnSpPr>
          <p:cNvPr id="22" name="Google Shape;131;p26">
            <a:extLst>
              <a:ext uri="{FF2B5EF4-FFF2-40B4-BE49-F238E27FC236}">
                <a16:creationId xmlns:a16="http://schemas.microsoft.com/office/drawing/2014/main" id="{487B4286-32AB-EA43-8215-1F2C0937335B}"/>
              </a:ext>
            </a:extLst>
          </p:cNvPr>
          <p:cNvCxnSpPr/>
          <p:nvPr/>
        </p:nvCxnSpPr>
        <p:spPr>
          <a:xfrm>
            <a:off x="5177736" y="3102174"/>
            <a:ext cx="2188200" cy="10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3" name="Google Shape;137;p26">
            <a:extLst>
              <a:ext uri="{FF2B5EF4-FFF2-40B4-BE49-F238E27FC236}">
                <a16:creationId xmlns:a16="http://schemas.microsoft.com/office/drawing/2014/main" id="{EDA07450-FEAB-AE44-BFD2-5AEA97212D86}"/>
              </a:ext>
            </a:extLst>
          </p:cNvPr>
          <p:cNvCxnSpPr/>
          <p:nvPr/>
        </p:nvCxnSpPr>
        <p:spPr>
          <a:xfrm rot="10800000">
            <a:off x="5083864" y="4534893"/>
            <a:ext cx="23277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4" name="Google Shape;136;p26">
            <a:extLst>
              <a:ext uri="{FF2B5EF4-FFF2-40B4-BE49-F238E27FC236}">
                <a16:creationId xmlns:a16="http://schemas.microsoft.com/office/drawing/2014/main" id="{BC7FB164-2FFF-174F-A96A-B784D745464D}"/>
              </a:ext>
            </a:extLst>
          </p:cNvPr>
          <p:cNvSpPr txBox="1"/>
          <p:nvPr/>
        </p:nvSpPr>
        <p:spPr>
          <a:xfrm>
            <a:off x="5966285" y="2703821"/>
            <a:ext cx="56285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Request</a:t>
            </a:r>
            <a:endParaRPr sz="800" dirty="0"/>
          </a:p>
        </p:txBody>
      </p:sp>
      <p:sp>
        <p:nvSpPr>
          <p:cNvPr id="25" name="Google Shape;136;p26">
            <a:extLst>
              <a:ext uri="{FF2B5EF4-FFF2-40B4-BE49-F238E27FC236}">
                <a16:creationId xmlns:a16="http://schemas.microsoft.com/office/drawing/2014/main" id="{A4E2C578-4CEC-6C43-B1A0-F1C0E9B857EB}"/>
              </a:ext>
            </a:extLst>
          </p:cNvPr>
          <p:cNvSpPr txBox="1"/>
          <p:nvPr/>
        </p:nvSpPr>
        <p:spPr>
          <a:xfrm>
            <a:off x="5966285" y="4716109"/>
            <a:ext cx="56285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Reply</a:t>
            </a:r>
            <a:endParaRPr sz="800" dirty="0"/>
          </a:p>
        </p:txBody>
      </p:sp>
      <p:cxnSp>
        <p:nvCxnSpPr>
          <p:cNvPr id="26" name="Google Shape;109;p25">
            <a:extLst>
              <a:ext uri="{FF2B5EF4-FFF2-40B4-BE49-F238E27FC236}">
                <a16:creationId xmlns:a16="http://schemas.microsoft.com/office/drawing/2014/main" id="{AFC46DBA-4CA3-ED46-8769-E6E5F60711E0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 flipH="1">
            <a:off x="4304124" y="2082019"/>
            <a:ext cx="168604" cy="109171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7" name="Google Shape;109;p25">
            <a:extLst>
              <a:ext uri="{FF2B5EF4-FFF2-40B4-BE49-F238E27FC236}">
                <a16:creationId xmlns:a16="http://schemas.microsoft.com/office/drawing/2014/main" id="{59D3044C-0862-1B44-B3BB-1E4356EE02E2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>
            <a:off x="4472728" y="2082019"/>
            <a:ext cx="3706796" cy="109171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30" name="Google Shape;107;p25">
            <a:extLst>
              <a:ext uri="{FF2B5EF4-FFF2-40B4-BE49-F238E27FC236}">
                <a16:creationId xmlns:a16="http://schemas.microsoft.com/office/drawing/2014/main" id="{F0F4D8AA-B35D-204D-A1FB-E7570C27E4E9}"/>
              </a:ext>
            </a:extLst>
          </p:cNvPr>
          <p:cNvSpPr txBox="1"/>
          <p:nvPr/>
        </p:nvSpPr>
        <p:spPr>
          <a:xfrm>
            <a:off x="7797229" y="1437981"/>
            <a:ext cx="1916614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/>
              <a:t>Example</a:t>
            </a:r>
            <a:r>
              <a:rPr lang="en" sz="1400" dirty="0"/>
              <a:t>: a phone call</a:t>
            </a:r>
            <a:endParaRPr sz="1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2EC522-58DE-3741-AEC6-BD0A2BF1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C1056C-142F-054D-9DBE-980052B43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5</a:t>
            </a:fld>
            <a:endParaRPr lang="en-US"/>
          </a:p>
        </p:txBody>
      </p:sp>
      <p:sp>
        <p:nvSpPr>
          <p:cNvPr id="15" name="Google Shape;107;p25">
            <a:extLst>
              <a:ext uri="{FF2B5EF4-FFF2-40B4-BE49-F238E27FC236}">
                <a16:creationId xmlns:a16="http://schemas.microsoft.com/office/drawing/2014/main" id="{2FFD7914-33C2-3C4A-9602-6279BD4FC56F}"/>
              </a:ext>
            </a:extLst>
          </p:cNvPr>
          <p:cNvSpPr txBox="1"/>
          <p:nvPr/>
        </p:nvSpPr>
        <p:spPr>
          <a:xfrm>
            <a:off x="1513897" y="5023855"/>
            <a:ext cx="6283331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/>
              <a:t>Many options for how describe these: </a:t>
            </a:r>
            <a:r>
              <a:rPr lang="en" sz="1400" i="1" dirty="0" err="1"/>
              <a:t>OpenAPI</a:t>
            </a:r>
            <a:r>
              <a:rPr lang="en" sz="1400" i="1" dirty="0"/>
              <a:t>, </a:t>
            </a:r>
            <a:r>
              <a:rPr lang="en" sz="1400" i="1" dirty="0" err="1"/>
              <a:t>GraphQL</a:t>
            </a:r>
            <a:r>
              <a:rPr lang="en" sz="1400" i="1" dirty="0"/>
              <a:t>, </a:t>
            </a:r>
            <a:r>
              <a:rPr lang="en" sz="1400" i="1" dirty="0" err="1"/>
              <a:t>gRPC</a:t>
            </a:r>
            <a:r>
              <a:rPr lang="en" sz="1400" i="1" dirty="0"/>
              <a:t>, Thrift, SOAP </a:t>
            </a:r>
            <a:r>
              <a:rPr lang="en" sz="1400" i="1" dirty="0" err="1"/>
              <a:t>etc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57473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571A-D8CD-3F43-8645-BB6DC353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8F769-2698-B249-8C55-3166EE0C9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73064-6871-6E4F-BA12-A7E8499E07A4}"/>
              </a:ext>
            </a:extLst>
          </p:cNvPr>
          <p:cNvSpPr txBox="1"/>
          <p:nvPr/>
        </p:nvSpPr>
        <p:spPr>
          <a:xfrm>
            <a:off x="11347450" y="304800"/>
            <a:ext cx="452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F10A-FDC7-8941-A6E5-4CDC1EB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78D21-0886-C84E-A330-C20A3587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7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25">
            <a:extLst>
              <a:ext uri="{FF2B5EF4-FFF2-40B4-BE49-F238E27FC236}">
                <a16:creationId xmlns:a16="http://schemas.microsoft.com/office/drawing/2014/main" id="{F08F0477-0F12-B544-9912-08AAC4265797}"/>
              </a:ext>
            </a:extLst>
          </p:cNvPr>
          <p:cNvSpPr txBox="1"/>
          <p:nvPr/>
        </p:nvSpPr>
        <p:spPr>
          <a:xfrm>
            <a:off x="686412" y="296884"/>
            <a:ext cx="79068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Asynchronous Conversation</a:t>
            </a:r>
            <a:endParaRPr dirty="0"/>
          </a:p>
        </p:txBody>
      </p:sp>
      <p:sp>
        <p:nvSpPr>
          <p:cNvPr id="5" name="Google Shape;105;p25">
            <a:extLst>
              <a:ext uri="{FF2B5EF4-FFF2-40B4-BE49-F238E27FC236}">
                <a16:creationId xmlns:a16="http://schemas.microsoft.com/office/drawing/2014/main" id="{0202B8B5-16A2-E14F-BC73-83B3F5AFDBE8}"/>
              </a:ext>
            </a:extLst>
          </p:cNvPr>
          <p:cNvSpPr/>
          <p:nvPr/>
        </p:nvSpPr>
        <p:spPr>
          <a:xfrm>
            <a:off x="2908571" y="3102174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6;p25">
            <a:extLst>
              <a:ext uri="{FF2B5EF4-FFF2-40B4-BE49-F238E27FC236}">
                <a16:creationId xmlns:a16="http://schemas.microsoft.com/office/drawing/2014/main" id="{7092E56A-A0D0-8E4C-947D-449D0391A95D}"/>
              </a:ext>
            </a:extLst>
          </p:cNvPr>
          <p:cNvSpPr/>
          <p:nvPr/>
        </p:nvSpPr>
        <p:spPr>
          <a:xfrm>
            <a:off x="7957265" y="3095656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7;p25">
            <a:extLst>
              <a:ext uri="{FF2B5EF4-FFF2-40B4-BE49-F238E27FC236}">
                <a16:creationId xmlns:a16="http://schemas.microsoft.com/office/drawing/2014/main" id="{5DFE1C4E-1C91-B24F-A63A-09A260CF3257}"/>
              </a:ext>
            </a:extLst>
          </p:cNvPr>
          <p:cNvSpPr txBox="1"/>
          <p:nvPr/>
        </p:nvSpPr>
        <p:spPr>
          <a:xfrm>
            <a:off x="2372139" y="1251053"/>
            <a:ext cx="3525540" cy="104641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In an a</a:t>
            </a:r>
            <a:r>
              <a:rPr lang="en" sz="1400" b="1" dirty="0"/>
              <a:t>synchronous conversation</a:t>
            </a:r>
            <a:r>
              <a:rPr lang="en" sz="1400" dirty="0"/>
              <a:t>, the </a:t>
            </a:r>
            <a:r>
              <a:rPr lang="en" sz="1400" i="1" dirty="0"/>
              <a:t>receiver</a:t>
            </a:r>
            <a:r>
              <a:rPr lang="en" sz="1400" dirty="0"/>
              <a:t> does not need to be present at the time the </a:t>
            </a:r>
            <a:r>
              <a:rPr lang="en" sz="1400" i="1" dirty="0"/>
              <a:t>sender</a:t>
            </a:r>
            <a:r>
              <a:rPr lang="en" sz="1400" dirty="0"/>
              <a:t> communicates with them, using </a:t>
            </a:r>
            <a:r>
              <a:rPr lang="en" sz="1400" b="1" dirty="0"/>
              <a:t>store and forward</a:t>
            </a:r>
            <a:r>
              <a:rPr lang="en" sz="1400" dirty="0"/>
              <a:t> to pick up the message later.</a:t>
            </a:r>
            <a:endParaRPr sz="1400" dirty="0"/>
          </a:p>
        </p:txBody>
      </p:sp>
      <p:cxnSp>
        <p:nvCxnSpPr>
          <p:cNvPr id="22" name="Google Shape;131;p26">
            <a:extLst>
              <a:ext uri="{FF2B5EF4-FFF2-40B4-BE49-F238E27FC236}">
                <a16:creationId xmlns:a16="http://schemas.microsoft.com/office/drawing/2014/main" id="{487B4286-32AB-EA43-8215-1F2C0937335B}"/>
              </a:ext>
            </a:extLst>
          </p:cNvPr>
          <p:cNvCxnSpPr/>
          <p:nvPr/>
        </p:nvCxnSpPr>
        <p:spPr>
          <a:xfrm>
            <a:off x="5177736" y="3102174"/>
            <a:ext cx="2188200" cy="10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3" name="Google Shape;137;p26">
            <a:extLst>
              <a:ext uri="{FF2B5EF4-FFF2-40B4-BE49-F238E27FC236}">
                <a16:creationId xmlns:a16="http://schemas.microsoft.com/office/drawing/2014/main" id="{EDA07450-FEAB-AE44-BFD2-5AEA97212D86}"/>
              </a:ext>
            </a:extLst>
          </p:cNvPr>
          <p:cNvCxnSpPr/>
          <p:nvPr/>
        </p:nvCxnSpPr>
        <p:spPr>
          <a:xfrm rot="10800000">
            <a:off x="5083864" y="4534893"/>
            <a:ext cx="23277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lgDash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4" name="Google Shape;136;p26">
            <a:extLst>
              <a:ext uri="{FF2B5EF4-FFF2-40B4-BE49-F238E27FC236}">
                <a16:creationId xmlns:a16="http://schemas.microsoft.com/office/drawing/2014/main" id="{BC7FB164-2FFF-174F-A96A-B784D745464D}"/>
              </a:ext>
            </a:extLst>
          </p:cNvPr>
          <p:cNvSpPr txBox="1"/>
          <p:nvPr/>
        </p:nvSpPr>
        <p:spPr>
          <a:xfrm>
            <a:off x="5966285" y="2703821"/>
            <a:ext cx="562856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Request</a:t>
            </a:r>
            <a:endParaRPr sz="800" dirty="0"/>
          </a:p>
        </p:txBody>
      </p:sp>
      <p:sp>
        <p:nvSpPr>
          <p:cNvPr id="25" name="Google Shape;136;p26">
            <a:extLst>
              <a:ext uri="{FF2B5EF4-FFF2-40B4-BE49-F238E27FC236}">
                <a16:creationId xmlns:a16="http://schemas.microsoft.com/office/drawing/2014/main" id="{A4E2C578-4CEC-6C43-B1A0-F1C0E9B857EB}"/>
              </a:ext>
            </a:extLst>
          </p:cNvPr>
          <p:cNvSpPr txBox="1"/>
          <p:nvPr/>
        </p:nvSpPr>
        <p:spPr>
          <a:xfrm>
            <a:off x="5966285" y="4716109"/>
            <a:ext cx="641194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Response</a:t>
            </a:r>
            <a:endParaRPr sz="800" dirty="0"/>
          </a:p>
        </p:txBody>
      </p:sp>
      <p:cxnSp>
        <p:nvCxnSpPr>
          <p:cNvPr id="26" name="Google Shape;109;p25">
            <a:extLst>
              <a:ext uri="{FF2B5EF4-FFF2-40B4-BE49-F238E27FC236}">
                <a16:creationId xmlns:a16="http://schemas.microsoft.com/office/drawing/2014/main" id="{AFC46DBA-4CA3-ED46-8769-E6E5F60711E0}"/>
              </a:ext>
            </a:extLst>
          </p:cNvPr>
          <p:cNvCxnSpPr>
            <a:cxnSpLocks/>
            <a:stCxn id="7" idx="2"/>
            <a:endCxn id="15" idx="0"/>
          </p:cNvCxnSpPr>
          <p:nvPr/>
        </p:nvCxnSpPr>
        <p:spPr>
          <a:xfrm>
            <a:off x="4134909" y="2297463"/>
            <a:ext cx="553602" cy="197771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7" name="Google Shape;109;p25">
            <a:extLst>
              <a:ext uri="{FF2B5EF4-FFF2-40B4-BE49-F238E27FC236}">
                <a16:creationId xmlns:a16="http://schemas.microsoft.com/office/drawing/2014/main" id="{59D3044C-0862-1B44-B3BB-1E4356EE02E2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>
            <a:off x="4134909" y="2297463"/>
            <a:ext cx="3587705" cy="53136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pic>
        <p:nvPicPr>
          <p:cNvPr id="3" name="Graphic 2" descr="Mailbox">
            <a:extLst>
              <a:ext uri="{FF2B5EF4-FFF2-40B4-BE49-F238E27FC236}">
                <a16:creationId xmlns:a16="http://schemas.microsoft.com/office/drawing/2014/main" id="{BCE1ADBA-7D35-C34B-96FC-B1F237C83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529" y="2828831"/>
            <a:ext cx="600169" cy="600169"/>
          </a:xfrm>
          <a:prstGeom prst="rect">
            <a:avLst/>
          </a:prstGeom>
        </p:spPr>
      </p:pic>
      <p:pic>
        <p:nvPicPr>
          <p:cNvPr id="15" name="Graphic 14" descr="Mailbox">
            <a:extLst>
              <a:ext uri="{FF2B5EF4-FFF2-40B4-BE49-F238E27FC236}">
                <a16:creationId xmlns:a16="http://schemas.microsoft.com/office/drawing/2014/main" id="{F836BE0F-BC4D-8F43-877D-AE3AFF2E9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8426" y="4275177"/>
            <a:ext cx="600169" cy="600169"/>
          </a:xfrm>
          <a:prstGeom prst="rect">
            <a:avLst/>
          </a:prstGeom>
        </p:spPr>
      </p:pic>
      <p:sp>
        <p:nvSpPr>
          <p:cNvPr id="18" name="Google Shape;107;p25">
            <a:extLst>
              <a:ext uri="{FF2B5EF4-FFF2-40B4-BE49-F238E27FC236}">
                <a16:creationId xmlns:a16="http://schemas.microsoft.com/office/drawing/2014/main" id="{DD9E424F-C73B-9349-A57F-8065CC685420}"/>
              </a:ext>
            </a:extLst>
          </p:cNvPr>
          <p:cNvSpPr txBox="1"/>
          <p:nvPr/>
        </p:nvSpPr>
        <p:spPr>
          <a:xfrm>
            <a:off x="7797229" y="1437981"/>
            <a:ext cx="1747224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/>
              <a:t>Example</a:t>
            </a:r>
            <a:r>
              <a:rPr lang="en" sz="1400" dirty="0"/>
              <a:t>: snail mail</a:t>
            </a:r>
            <a:endParaRPr sz="1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69D3D0-BBCB-DD43-B679-D2E05CFF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827DDF-79C3-6443-B123-54D977290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6</a:t>
            </a:fld>
            <a:endParaRPr lang="en-US"/>
          </a:p>
        </p:txBody>
      </p:sp>
      <p:sp>
        <p:nvSpPr>
          <p:cNvPr id="17" name="Google Shape;107;p25">
            <a:extLst>
              <a:ext uri="{FF2B5EF4-FFF2-40B4-BE49-F238E27FC236}">
                <a16:creationId xmlns:a16="http://schemas.microsoft.com/office/drawing/2014/main" id="{8EEA9899-886D-064D-A1CD-3852968AFA26}"/>
              </a:ext>
            </a:extLst>
          </p:cNvPr>
          <p:cNvSpPr txBox="1"/>
          <p:nvPr/>
        </p:nvSpPr>
        <p:spPr>
          <a:xfrm>
            <a:off x="1270044" y="5286094"/>
            <a:ext cx="6283331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i="1" dirty="0"/>
              <a:t>How do we describe these?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60063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D82B09-5968-4847-902A-5818E839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15BB39-BDBA-A349-AC53-4CBFDE387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D4F6A9-443A-0247-9AF1-0D815C35D75D}"/>
              </a:ext>
            </a:extLst>
          </p:cNvPr>
          <p:cNvSpPr txBox="1"/>
          <p:nvPr/>
        </p:nvSpPr>
        <p:spPr>
          <a:xfrm>
            <a:off x="11440886" y="304800"/>
            <a:ext cx="2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D1660-0133-B540-9674-D842A828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1EC07-FF63-1B41-96A0-2A2A7F58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2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830"/>
    </mc:Choice>
    <mc:Fallback xmlns="">
      <p:transition spd="slow" advTm="2583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77B9A9-DD8B-1B4D-AFA3-0008F2F274EF}"/>
              </a:ext>
            </a:extLst>
          </p:cNvPr>
          <p:cNvSpPr/>
          <p:nvPr/>
        </p:nvSpPr>
        <p:spPr>
          <a:xfrm>
            <a:off x="1951464" y="1776595"/>
            <a:ext cx="80846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i="1" dirty="0"/>
              <a:t>Endpoints</a:t>
            </a:r>
            <a:r>
              <a:rPr lang="en-GB" sz="2400" dirty="0"/>
              <a:t> are </a:t>
            </a:r>
            <a:r>
              <a:rPr lang="en-GB" sz="2400" b="1" dirty="0"/>
              <a:t>places where messages are sent or received</a:t>
            </a:r>
            <a:r>
              <a:rPr lang="en-GB" sz="2400" dirty="0"/>
              <a:t> (or both), and they define all the information required for the message exchange. </a:t>
            </a:r>
          </a:p>
          <a:p>
            <a:pPr algn="ctr"/>
            <a:endParaRPr lang="en-GB" sz="2400" dirty="0"/>
          </a:p>
          <a:p>
            <a:pPr algn="ctr"/>
            <a:r>
              <a:rPr lang="en-GB" sz="2400" dirty="0"/>
              <a:t>An </a:t>
            </a:r>
            <a:r>
              <a:rPr lang="en-GB" sz="2400" i="1" dirty="0"/>
              <a:t>endpoint</a:t>
            </a:r>
            <a:r>
              <a:rPr lang="en-GB" sz="2400" dirty="0"/>
              <a:t> describes in a standard-based way </a:t>
            </a:r>
            <a:r>
              <a:rPr lang="en-GB" sz="2400" b="1" dirty="0"/>
              <a:t>where messages should be sent, how they should be sent, and what the messages should look like</a:t>
            </a:r>
            <a:r>
              <a:rPr lang="en-GB" sz="2400" dirty="0"/>
              <a:t>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FE2D49-BD35-6B4A-AE72-7F47CB8E7C92}"/>
              </a:ext>
            </a:extLst>
          </p:cNvPr>
          <p:cNvSpPr/>
          <p:nvPr/>
        </p:nvSpPr>
        <p:spPr>
          <a:xfrm>
            <a:off x="4062760" y="5849035"/>
            <a:ext cx="79694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-us/dotnet/framework/</a:t>
            </a:r>
            <a:r>
              <a:rPr lang="en-US" dirty="0" err="1"/>
              <a:t>wcf</a:t>
            </a:r>
            <a:r>
              <a:rPr lang="en-US" dirty="0"/>
              <a:t>/fundamental-concepts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6D212-59DF-704F-9313-636FFB6D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79F831-6443-6645-ADB2-E85B60F0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35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25">
            <a:extLst>
              <a:ext uri="{FF2B5EF4-FFF2-40B4-BE49-F238E27FC236}">
                <a16:creationId xmlns:a16="http://schemas.microsoft.com/office/drawing/2014/main" id="{F08F0477-0F12-B544-9912-08AAC4265797}"/>
              </a:ext>
            </a:extLst>
          </p:cNvPr>
          <p:cNvSpPr txBox="1"/>
          <p:nvPr/>
        </p:nvSpPr>
        <p:spPr>
          <a:xfrm>
            <a:off x="686412" y="296884"/>
            <a:ext cx="790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Bounded Context</a:t>
            </a:r>
            <a:endParaRPr dirty="0"/>
          </a:p>
        </p:txBody>
      </p:sp>
      <p:sp>
        <p:nvSpPr>
          <p:cNvPr id="5" name="Google Shape;105;p25">
            <a:extLst>
              <a:ext uri="{FF2B5EF4-FFF2-40B4-BE49-F238E27FC236}">
                <a16:creationId xmlns:a16="http://schemas.microsoft.com/office/drawing/2014/main" id="{0202B8B5-16A2-E14F-BC73-83B3F5AFDBE8}"/>
              </a:ext>
            </a:extLst>
          </p:cNvPr>
          <p:cNvSpPr/>
          <p:nvPr/>
        </p:nvSpPr>
        <p:spPr>
          <a:xfrm>
            <a:off x="3430512" y="3102174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6;p25">
            <a:extLst>
              <a:ext uri="{FF2B5EF4-FFF2-40B4-BE49-F238E27FC236}">
                <a16:creationId xmlns:a16="http://schemas.microsoft.com/office/drawing/2014/main" id="{7092E56A-A0D0-8E4C-947D-449D0391A95D}"/>
              </a:ext>
            </a:extLst>
          </p:cNvPr>
          <p:cNvSpPr/>
          <p:nvPr/>
        </p:nvSpPr>
        <p:spPr>
          <a:xfrm>
            <a:off x="7305912" y="3102174"/>
            <a:ext cx="1747224" cy="1251504"/>
          </a:xfrm>
          <a:prstGeom prst="cloud">
            <a:avLst/>
          </a:prstGeom>
          <a:solidFill>
            <a:schemeClr val="bg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07;p25">
            <a:extLst>
              <a:ext uri="{FF2B5EF4-FFF2-40B4-BE49-F238E27FC236}">
                <a16:creationId xmlns:a16="http://schemas.microsoft.com/office/drawing/2014/main" id="{5DFE1C4E-1C91-B24F-A63A-09A260CF3257}"/>
              </a:ext>
            </a:extLst>
          </p:cNvPr>
          <p:cNvSpPr txBox="1"/>
          <p:nvPr/>
        </p:nvSpPr>
        <p:spPr>
          <a:xfrm>
            <a:off x="736724" y="1243733"/>
            <a:ext cx="3079902" cy="14772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 </a:t>
            </a:r>
            <a:r>
              <a:rPr lang="en" sz="1400" b="1" dirty="0"/>
              <a:t>bounded context</a:t>
            </a:r>
            <a:r>
              <a:rPr lang="en" sz="1400" dirty="0"/>
              <a:t> is a model of our domain - there can be many models of the same domain (local viewpoints) - or of the subdomains of the domain -  and thus there can be many bounded contexts</a:t>
            </a:r>
            <a:endParaRPr sz="1400" dirty="0"/>
          </a:p>
        </p:txBody>
      </p:sp>
      <p:cxnSp>
        <p:nvCxnSpPr>
          <p:cNvPr id="9" name="Google Shape;109;p25">
            <a:extLst>
              <a:ext uri="{FF2B5EF4-FFF2-40B4-BE49-F238E27FC236}">
                <a16:creationId xmlns:a16="http://schemas.microsoft.com/office/drawing/2014/main" id="{C7E6C95E-9754-CE40-9C6C-9D26158C449B}"/>
              </a:ext>
            </a:extLst>
          </p:cNvPr>
          <p:cNvCxnSpPr>
            <a:cxnSpLocks/>
            <a:stCxn id="7" idx="2"/>
            <a:endCxn id="5" idx="3"/>
          </p:cNvCxnSpPr>
          <p:nvPr/>
        </p:nvCxnSpPr>
        <p:spPr>
          <a:xfrm>
            <a:off x="2276675" y="2721030"/>
            <a:ext cx="2027449" cy="4527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0" name="Google Shape;110;p25">
            <a:extLst>
              <a:ext uri="{FF2B5EF4-FFF2-40B4-BE49-F238E27FC236}">
                <a16:creationId xmlns:a16="http://schemas.microsoft.com/office/drawing/2014/main" id="{F9E72A5F-BEE0-324E-9550-341C5360C735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>
            <a:off x="2276675" y="2721030"/>
            <a:ext cx="5902849" cy="4527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1" name="Google Shape;111;p25">
            <a:extLst>
              <a:ext uri="{FF2B5EF4-FFF2-40B4-BE49-F238E27FC236}">
                <a16:creationId xmlns:a16="http://schemas.microsoft.com/office/drawing/2014/main" id="{1CBC7CE8-72BB-0346-84AE-8C6727B573DE}"/>
              </a:ext>
            </a:extLst>
          </p:cNvPr>
          <p:cNvSpPr txBox="1"/>
          <p:nvPr/>
        </p:nvSpPr>
        <p:spPr>
          <a:xfrm>
            <a:off x="3957887" y="3472424"/>
            <a:ext cx="756300" cy="307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Restaurant</a:t>
            </a:r>
            <a:endParaRPr sz="800"/>
          </a:p>
        </p:txBody>
      </p:sp>
      <p:sp>
        <p:nvSpPr>
          <p:cNvPr id="12" name="Google Shape;112;p25">
            <a:extLst>
              <a:ext uri="{FF2B5EF4-FFF2-40B4-BE49-F238E27FC236}">
                <a16:creationId xmlns:a16="http://schemas.microsoft.com/office/drawing/2014/main" id="{5DA03C60-1ABB-F242-BD15-8DF12B198946}"/>
              </a:ext>
            </a:extLst>
          </p:cNvPr>
          <p:cNvSpPr txBox="1"/>
          <p:nvPr/>
        </p:nvSpPr>
        <p:spPr>
          <a:xfrm>
            <a:off x="7872912" y="3472424"/>
            <a:ext cx="720300" cy="307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/>
              <a:t>Restaurant</a:t>
            </a:r>
            <a:endParaRPr sz="800" dirty="0"/>
          </a:p>
        </p:txBody>
      </p:sp>
      <p:sp>
        <p:nvSpPr>
          <p:cNvPr id="13" name="Google Shape;113;p25">
            <a:extLst>
              <a:ext uri="{FF2B5EF4-FFF2-40B4-BE49-F238E27FC236}">
                <a16:creationId xmlns:a16="http://schemas.microsoft.com/office/drawing/2014/main" id="{D17D2BE3-BEBF-7A45-912B-198C2C55B5AC}"/>
              </a:ext>
            </a:extLst>
          </p:cNvPr>
          <p:cNvSpPr txBox="1"/>
          <p:nvPr/>
        </p:nvSpPr>
        <p:spPr>
          <a:xfrm>
            <a:off x="5540533" y="4844064"/>
            <a:ext cx="3232321" cy="147729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Within a </a:t>
            </a:r>
            <a:r>
              <a:rPr lang="en" sz="1400" b="1" dirty="0"/>
              <a:t>bounded context</a:t>
            </a:r>
            <a:r>
              <a:rPr lang="en" sz="1400" dirty="0"/>
              <a:t> we may have </a:t>
            </a:r>
            <a:r>
              <a:rPr lang="en" sz="1400" b="1" dirty="0"/>
              <a:t>differing</a:t>
            </a:r>
            <a:r>
              <a:rPr lang="en" sz="1400" dirty="0"/>
              <a:t> representations of a domain concept - for example a </a:t>
            </a:r>
            <a:r>
              <a:rPr lang="en" sz="1400" i="1" dirty="0"/>
              <a:t>restaurant</a:t>
            </a:r>
            <a:r>
              <a:rPr lang="en" sz="1400" dirty="0"/>
              <a:t> -  because we do not need the same information to perform our function, or due to history.</a:t>
            </a:r>
            <a:endParaRPr sz="1400" dirty="0"/>
          </a:p>
        </p:txBody>
      </p:sp>
      <p:cxnSp>
        <p:nvCxnSpPr>
          <p:cNvPr id="14" name="Google Shape;114;p25">
            <a:extLst>
              <a:ext uri="{FF2B5EF4-FFF2-40B4-BE49-F238E27FC236}">
                <a16:creationId xmlns:a16="http://schemas.microsoft.com/office/drawing/2014/main" id="{9BB85E97-3C14-7449-AC45-1E9F0C39313E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flipH="1" flipV="1">
            <a:off x="4336037" y="3780224"/>
            <a:ext cx="2820657" cy="106384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15" name="Google Shape;115;p25">
            <a:extLst>
              <a:ext uri="{FF2B5EF4-FFF2-40B4-BE49-F238E27FC236}">
                <a16:creationId xmlns:a16="http://schemas.microsoft.com/office/drawing/2014/main" id="{9F993F42-E38C-E144-8342-B6562CBBDD40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7156694" y="3780224"/>
            <a:ext cx="1076368" cy="106384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16" name="Google Shape;116;p25">
            <a:extLst>
              <a:ext uri="{FF2B5EF4-FFF2-40B4-BE49-F238E27FC236}">
                <a16:creationId xmlns:a16="http://schemas.microsoft.com/office/drawing/2014/main" id="{9400ABA0-2F82-7D41-A4A3-AC9CF5965B54}"/>
              </a:ext>
            </a:extLst>
          </p:cNvPr>
          <p:cNvSpPr txBox="1"/>
          <p:nvPr/>
        </p:nvSpPr>
        <p:spPr>
          <a:xfrm>
            <a:off x="7232786" y="1397620"/>
            <a:ext cx="2799109" cy="104641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 </a:t>
            </a:r>
            <a:r>
              <a:rPr lang="en" sz="1400" b="1" dirty="0"/>
              <a:t>bounded context</a:t>
            </a:r>
            <a:r>
              <a:rPr lang="en" sz="1400" dirty="0"/>
              <a:t> finds expression as </a:t>
            </a:r>
            <a:r>
              <a:rPr lang="en" sz="1400" i="1" dirty="0"/>
              <a:t>code</a:t>
            </a:r>
            <a:r>
              <a:rPr lang="en" sz="1400" dirty="0"/>
              <a:t>, </a:t>
            </a:r>
            <a:r>
              <a:rPr lang="en" sz="1400" i="1" dirty="0"/>
              <a:t>schemas</a:t>
            </a:r>
            <a:r>
              <a:rPr lang="en" sz="1400" dirty="0"/>
              <a:t>, etc. used by a team (or teams). A microservice is </a:t>
            </a:r>
            <a:r>
              <a:rPr lang="en" sz="1400" i="1" dirty="0"/>
              <a:t>implicitly</a:t>
            </a:r>
            <a:r>
              <a:rPr lang="en" sz="1400" dirty="0"/>
              <a:t> a bounded context</a:t>
            </a:r>
            <a:endParaRPr sz="1400" dirty="0"/>
          </a:p>
        </p:txBody>
      </p:sp>
      <p:sp>
        <p:nvSpPr>
          <p:cNvPr id="17" name="Google Shape;117;p25">
            <a:extLst>
              <a:ext uri="{FF2B5EF4-FFF2-40B4-BE49-F238E27FC236}">
                <a16:creationId xmlns:a16="http://schemas.microsoft.com/office/drawing/2014/main" id="{0CAEBC46-FD42-4940-8189-C8B342A8CFF5}"/>
              </a:ext>
            </a:extLst>
          </p:cNvPr>
          <p:cNvSpPr txBox="1"/>
          <p:nvPr/>
        </p:nvSpPr>
        <p:spPr>
          <a:xfrm>
            <a:off x="1584775" y="4757612"/>
            <a:ext cx="2470200" cy="40007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We name a bounded context.</a:t>
            </a:r>
            <a:endParaRPr sz="1400" dirty="0"/>
          </a:p>
        </p:txBody>
      </p:sp>
      <p:sp>
        <p:nvSpPr>
          <p:cNvPr id="18" name="Google Shape;118;p25">
            <a:extLst>
              <a:ext uri="{FF2B5EF4-FFF2-40B4-BE49-F238E27FC236}">
                <a16:creationId xmlns:a16="http://schemas.microsoft.com/office/drawing/2014/main" id="{D03132F1-27F3-204C-A0E2-2B05F4E583A0}"/>
              </a:ext>
            </a:extLst>
          </p:cNvPr>
          <p:cNvSpPr txBox="1"/>
          <p:nvPr/>
        </p:nvSpPr>
        <p:spPr>
          <a:xfrm>
            <a:off x="3430512" y="3896149"/>
            <a:ext cx="1029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Restaurant Availability</a:t>
            </a:r>
            <a:endParaRPr sz="1200" u="sng"/>
          </a:p>
        </p:txBody>
      </p:sp>
      <p:sp>
        <p:nvSpPr>
          <p:cNvPr id="19" name="Google Shape;119;p25">
            <a:extLst>
              <a:ext uri="{FF2B5EF4-FFF2-40B4-BE49-F238E27FC236}">
                <a16:creationId xmlns:a16="http://schemas.microsoft.com/office/drawing/2014/main" id="{9FEFF38C-AD8E-7C43-AC09-EC262C3D1ADA}"/>
              </a:ext>
            </a:extLst>
          </p:cNvPr>
          <p:cNvSpPr txBox="1"/>
          <p:nvPr/>
        </p:nvSpPr>
        <p:spPr>
          <a:xfrm>
            <a:off x="8179437" y="3896149"/>
            <a:ext cx="1191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/>
              <a:t>Restaurant Management</a:t>
            </a:r>
            <a:endParaRPr sz="1200" u="sng"/>
          </a:p>
        </p:txBody>
      </p:sp>
      <p:cxnSp>
        <p:nvCxnSpPr>
          <p:cNvPr id="20" name="Google Shape;120;p25">
            <a:extLst>
              <a:ext uri="{FF2B5EF4-FFF2-40B4-BE49-F238E27FC236}">
                <a16:creationId xmlns:a16="http://schemas.microsoft.com/office/drawing/2014/main" id="{1982DC6A-BD1E-8B4E-9289-A2DC7584CF38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2819875" y="4450249"/>
            <a:ext cx="1125437" cy="30736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cxnSp>
        <p:nvCxnSpPr>
          <p:cNvPr id="21" name="Google Shape;121;p25">
            <a:extLst>
              <a:ext uri="{FF2B5EF4-FFF2-40B4-BE49-F238E27FC236}">
                <a16:creationId xmlns:a16="http://schemas.microsoft.com/office/drawing/2014/main" id="{069C5C0A-C77E-C144-955E-46C5E0939C26}"/>
              </a:ext>
            </a:extLst>
          </p:cNvPr>
          <p:cNvCxnSpPr>
            <a:cxnSpLocks/>
            <a:stCxn id="17" idx="0"/>
            <a:endCxn id="19" idx="1"/>
          </p:cNvCxnSpPr>
          <p:nvPr/>
        </p:nvCxnSpPr>
        <p:spPr>
          <a:xfrm flipV="1">
            <a:off x="2819875" y="4173199"/>
            <a:ext cx="5359562" cy="58441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EB063A-D100-1D41-9F06-49A04BE2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@ICooper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A18F6D-E67D-5048-A878-1A3DD9CE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7D256-7CB4-8D4B-B359-120D79D46D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888"/>
    </mc:Choice>
    <mc:Fallback xmlns="">
      <p:transition spd="slow" advTm="428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  <p:bldP spid="16" grpId="0" animBg="1"/>
      <p:bldP spid="17" grpId="0" animBg="1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8008</TotalTime>
  <Words>2270</Words>
  <Application>Microsoft Macintosh PowerPoint</Application>
  <PresentationFormat>Widescreen</PresentationFormat>
  <Paragraphs>425</Paragraphs>
  <Slides>50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Managing Asynchronous APIs</vt:lpstr>
      <vt:lpstr>Who are you?</vt:lpstr>
      <vt:lpstr>PowerPoint Presentation</vt:lpstr>
      <vt:lpstr>Agenda</vt:lpstr>
      <vt:lpstr>PowerPoint Presentation</vt:lpstr>
      <vt:lpstr>PowerPoint Presentation</vt:lpstr>
      <vt:lpstr>Endpoints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Endpoint Discovery</vt:lpstr>
      <vt:lpstr>PowerPoint Presentation</vt:lpstr>
      <vt:lpstr>PowerPoint Presentation</vt:lpstr>
      <vt:lpstr>PowerPoint Presentation</vt:lpstr>
      <vt:lpstr>PowerPoint Presentation</vt:lpstr>
      <vt:lpstr>Describing Endpoints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vNext</vt:lpstr>
      <vt:lpstr>PowerPoint Presentation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Managing Asynchronous APIs</dc:title>
  <dc:creator>Ian Cooper</dc:creator>
  <cp:lastModifiedBy>Ian Cooper</cp:lastModifiedBy>
  <cp:revision>126</cp:revision>
  <dcterms:created xsi:type="dcterms:W3CDTF">2021-11-07T09:00:33Z</dcterms:created>
  <dcterms:modified xsi:type="dcterms:W3CDTF">2021-11-19T13:50:45Z</dcterms:modified>
</cp:coreProperties>
</file>