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63"/>
  </p:notesMasterIdLst>
  <p:sldIdLst>
    <p:sldId id="256" r:id="rId2"/>
    <p:sldId id="277" r:id="rId3"/>
    <p:sldId id="338" r:id="rId4"/>
    <p:sldId id="279" r:id="rId5"/>
    <p:sldId id="473" r:id="rId6"/>
    <p:sldId id="411" r:id="rId7"/>
    <p:sldId id="495" r:id="rId8"/>
    <p:sldId id="496" r:id="rId9"/>
    <p:sldId id="419" r:id="rId10"/>
    <p:sldId id="477" r:id="rId11"/>
    <p:sldId id="468" r:id="rId12"/>
    <p:sldId id="469" r:id="rId13"/>
    <p:sldId id="470" r:id="rId14"/>
    <p:sldId id="417" r:id="rId15"/>
    <p:sldId id="518" r:id="rId16"/>
    <p:sldId id="413" r:id="rId17"/>
    <p:sldId id="423" r:id="rId18"/>
    <p:sldId id="421" r:id="rId19"/>
    <p:sldId id="514" r:id="rId20"/>
    <p:sldId id="424" r:id="rId21"/>
    <p:sldId id="515" r:id="rId22"/>
    <p:sldId id="428" r:id="rId23"/>
    <p:sldId id="516" r:id="rId24"/>
    <p:sldId id="429" r:id="rId25"/>
    <p:sldId id="472" r:id="rId26"/>
    <p:sldId id="431" r:id="rId27"/>
    <p:sldId id="474" r:id="rId28"/>
    <p:sldId id="476" r:id="rId29"/>
    <p:sldId id="436" r:id="rId30"/>
    <p:sldId id="447" r:id="rId31"/>
    <p:sldId id="490" r:id="rId32"/>
    <p:sldId id="359" r:id="rId33"/>
    <p:sldId id="491" r:id="rId34"/>
    <p:sldId id="492" r:id="rId35"/>
    <p:sldId id="494" r:id="rId36"/>
    <p:sldId id="493" r:id="rId37"/>
    <p:sldId id="440" r:id="rId38"/>
    <p:sldId id="441" r:id="rId39"/>
    <p:sldId id="478" r:id="rId40"/>
    <p:sldId id="517" r:id="rId41"/>
    <p:sldId id="467" r:id="rId42"/>
    <p:sldId id="480" r:id="rId43"/>
    <p:sldId id="481" r:id="rId44"/>
    <p:sldId id="497" r:id="rId45"/>
    <p:sldId id="498" r:id="rId46"/>
    <p:sldId id="486" r:id="rId47"/>
    <p:sldId id="520" r:id="rId48"/>
    <p:sldId id="484" r:id="rId49"/>
    <p:sldId id="485" r:id="rId50"/>
    <p:sldId id="519" r:id="rId51"/>
    <p:sldId id="414" r:id="rId52"/>
    <p:sldId id="499" r:id="rId53"/>
    <p:sldId id="500" r:id="rId54"/>
    <p:sldId id="488" r:id="rId55"/>
    <p:sldId id="487" r:id="rId56"/>
    <p:sldId id="489" r:id="rId57"/>
    <p:sldId id="502" r:id="rId58"/>
    <p:sldId id="503" r:id="rId59"/>
    <p:sldId id="501" r:id="rId60"/>
    <p:sldId id="505" r:id="rId61"/>
    <p:sldId id="328"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2C1BBF-EA27-456D-AF8E-A8516FB364A5}">
          <p14:sldIdLst>
            <p14:sldId id="256"/>
          </p14:sldIdLst>
        </p14:section>
        <p14:section name="Introduction" id="{28DA517C-A427-4EF9-AA71-98AD01B8DAF0}">
          <p14:sldIdLst>
            <p14:sldId id="277"/>
            <p14:sldId id="338"/>
            <p14:sldId id="279"/>
            <p14:sldId id="473"/>
          </p14:sldIdLst>
        </p14:section>
        <p14:section name="Monolith to Microservices" id="{DA8A437B-9AA3-C64C-8E47-E44AA82E614B}">
          <p14:sldIdLst>
            <p14:sldId id="411"/>
            <p14:sldId id="495"/>
            <p14:sldId id="496"/>
            <p14:sldId id="419"/>
            <p14:sldId id="477"/>
            <p14:sldId id="468"/>
            <p14:sldId id="469"/>
            <p14:sldId id="470"/>
            <p14:sldId id="417"/>
            <p14:sldId id="518"/>
            <p14:sldId id="413"/>
            <p14:sldId id="423"/>
          </p14:sldIdLst>
        </p14:section>
        <p14:section name="Distributed Monolith" id="{D785C19F-4C10-FB42-B546-589AC69333BE}">
          <p14:sldIdLst>
            <p14:sldId id="421"/>
            <p14:sldId id="514"/>
            <p14:sldId id="424"/>
            <p14:sldId id="515"/>
            <p14:sldId id="428"/>
            <p14:sldId id="516"/>
            <p14:sldId id="429"/>
            <p14:sldId id="472"/>
          </p14:sldIdLst>
        </p14:section>
        <p14:section name="Service Mesh" id="{26AB8954-ECDC-3442-8E2E-E02A403A3CED}">
          <p14:sldIdLst>
            <p14:sldId id="431"/>
            <p14:sldId id="474"/>
            <p14:sldId id="476"/>
            <p14:sldId id="436"/>
            <p14:sldId id="447"/>
          </p14:sldIdLst>
        </p14:section>
        <p14:section name="CAP Theorem" id="{F8CC1E9E-3FDF-DC4D-AC41-A57FA33036D2}">
          <p14:sldIdLst>
            <p14:sldId id="490"/>
            <p14:sldId id="359"/>
            <p14:sldId id="491"/>
          </p14:sldIdLst>
        </p14:section>
        <p14:section name="RPC is Evil" id="{E8F1818F-D9B9-484A-A6ED-E6BDCDCEF9BF}">
          <p14:sldIdLst>
            <p14:sldId id="492"/>
            <p14:sldId id="494"/>
            <p14:sldId id="493"/>
          </p14:sldIdLst>
        </p14:section>
        <p14:section name="Decouple with Events" id="{07D33D03-AF8E-5C47-9789-22DCBA38CC73}">
          <p14:sldIdLst>
            <p14:sldId id="440"/>
            <p14:sldId id="441"/>
            <p14:sldId id="478"/>
            <p14:sldId id="517"/>
          </p14:sldIdLst>
        </p14:section>
        <p14:section name="Reference Data" id="{60BF4791-B674-8F4B-8A9A-DBF8B75417E7}">
          <p14:sldIdLst>
            <p14:sldId id="467"/>
            <p14:sldId id="480"/>
            <p14:sldId id="481"/>
            <p14:sldId id="497"/>
            <p14:sldId id="498"/>
            <p14:sldId id="486"/>
            <p14:sldId id="520"/>
            <p14:sldId id="484"/>
            <p14:sldId id="485"/>
            <p14:sldId id="519"/>
            <p14:sldId id="414"/>
            <p14:sldId id="499"/>
            <p14:sldId id="500"/>
            <p14:sldId id="488"/>
            <p14:sldId id="487"/>
            <p14:sldId id="489"/>
            <p14:sldId id="502"/>
            <p14:sldId id="503"/>
            <p14:sldId id="501"/>
            <p14:sldId id="505"/>
            <p14:sldId id="328"/>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n Cooper" initials="IC" lastIdx="3" clrIdx="0"/>
  <p:cmAuthor id="2" name="Ian Cooper" initials="IC [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71" autoAdjust="0"/>
    <p:restoredTop sz="71248" autoAdjust="0"/>
  </p:normalViewPr>
  <p:slideViewPr>
    <p:cSldViewPr snapToGrid="0">
      <p:cViewPr>
        <p:scale>
          <a:sx n="83" d="100"/>
          <a:sy n="83" d="100"/>
        </p:scale>
        <p:origin x="304" y="144"/>
      </p:cViewPr>
      <p:guideLst/>
    </p:cSldViewPr>
  </p:slideViewPr>
  <p:notesTextViewPr>
    <p:cViewPr>
      <p:scale>
        <a:sx n="80" d="100"/>
        <a:sy n="8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CAP Theorem</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1-C957-CD4F-AA8A-6509EED39B03}"/>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3-C957-CD4F-AA8A-6509EED39B03}"/>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5-C957-CD4F-AA8A-6509EED39B03}"/>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extLst>
              <c:ext xmlns:c16="http://schemas.microsoft.com/office/drawing/2014/chart" uri="{C3380CC4-5D6E-409C-BE32-E72D297353CC}">
                <c16:uniqueId val="{00000007-C957-CD4F-AA8A-6509EED39B03}"/>
              </c:ext>
            </c:extLst>
          </c:dPt>
          <c:cat>
            <c:strRef>
              <c:f>Sheet1!$A$2:$A$5</c:f>
              <c:strCache>
                <c:ptCount val="3"/>
                <c:pt idx="0">
                  <c:v>Consistency</c:v>
                </c:pt>
                <c:pt idx="1">
                  <c:v>Availability</c:v>
                </c:pt>
                <c:pt idx="2">
                  <c:v>Parition Tolerance</c:v>
                </c:pt>
              </c:strCache>
            </c:strRef>
          </c:cat>
          <c:val>
            <c:numRef>
              <c:f>Sheet1!$B$2:$B$5</c:f>
              <c:numCache>
                <c:formatCode>General</c:formatCode>
                <c:ptCount val="4"/>
                <c:pt idx="0">
                  <c:v>33</c:v>
                </c:pt>
                <c:pt idx="1">
                  <c:v>33</c:v>
                </c:pt>
                <c:pt idx="2">
                  <c:v>33</c:v>
                </c:pt>
              </c:numCache>
            </c:numRef>
          </c:val>
          <c:extLst>
            <c:ext xmlns:c16="http://schemas.microsoft.com/office/drawing/2014/chart" uri="{C3380CC4-5D6E-409C-BE32-E72D297353CC}">
              <c16:uniqueId val="{00000008-C957-CD4F-AA8A-6509EED39B03}"/>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52381-6B8E-6E48-B216-8639616B8302}" type="datetimeFigureOut">
              <a:rPr lang="en-US" smtClean="0"/>
              <a:t>10/25/19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15FA6-EB56-764B-9424-765F853645DC}" type="slidenum">
              <a:rPr lang="en-US" smtClean="0"/>
              <a:t>‹#›</a:t>
            </a:fld>
            <a:endParaRPr lang="en-US"/>
          </a:p>
        </p:txBody>
      </p:sp>
    </p:spTree>
    <p:extLst>
      <p:ext uri="{BB962C8B-B14F-4D97-AF65-F5344CB8AC3E}">
        <p14:creationId xmlns:p14="http://schemas.microsoft.com/office/powerpoint/2010/main" val="151039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8" Type="http://schemas.openxmlformats.org/officeDocument/2006/relationships/hyperlink" Target="https://en.wikipedia.org/wiki/Symposium_on_Principles_of_Distributed_Computing" TargetMode="External"/><Relationship Id="rId13" Type="http://schemas.openxmlformats.org/officeDocument/2006/relationships/hyperlink" Target="https://en.wikipedia.org/wiki/Theorem" TargetMode="External"/><Relationship Id="rId3" Type="http://schemas.openxmlformats.org/officeDocument/2006/relationships/hyperlink" Target="https://en.wikipedia.org/wiki/University_of_California,_Berkeley" TargetMode="External"/><Relationship Id="rId7" Type="http://schemas.openxmlformats.org/officeDocument/2006/relationships/hyperlink" Target="https://en.wikipedia.org/wiki/Conjecture" TargetMode="External"/><Relationship Id="rId12" Type="http://schemas.openxmlformats.org/officeDocument/2006/relationships/hyperlink" Target="https://en.wikipedia.org/wiki/MIT"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en.wikipedia.org/wiki/CAP_theorem#cite_note-Brewer1999-7" TargetMode="External"/><Relationship Id="rId11" Type="http://schemas.openxmlformats.org/officeDocument/2006/relationships/hyperlink" Target="https://en.wikipedia.org/wiki/Nancy_Lynch" TargetMode="External"/><Relationship Id="rId5" Type="http://schemas.openxmlformats.org/officeDocument/2006/relationships/hyperlink" Target="https://en.wikipedia.org/wiki/CAP_theorem#cite_note-Brewer2012-6" TargetMode="External"/><Relationship Id="rId10" Type="http://schemas.openxmlformats.org/officeDocument/2006/relationships/hyperlink" Target="https://en.wikipedia.org/w/index.php?title=Seth_Gilbert&amp;action=edit&amp;redlink=1" TargetMode="External"/><Relationship Id="rId4" Type="http://schemas.openxmlformats.org/officeDocument/2006/relationships/hyperlink" Target="https://en.wikipedia.org/wiki/Eric_Brewer_(scientist)" TargetMode="External"/><Relationship Id="rId9" Type="http://schemas.openxmlformats.org/officeDocument/2006/relationships/hyperlink" Target="https://en.wikipedia.org/wiki/CAP_theorem#cite_note-Brewer2000-8"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F15FA6-EB56-764B-9424-765F853645DC}" type="slidenum">
              <a:rPr lang="en-US" smtClean="0"/>
              <a:t>1</a:t>
            </a:fld>
            <a:endParaRPr lang="en-US"/>
          </a:p>
        </p:txBody>
      </p:sp>
    </p:spTree>
    <p:extLst>
      <p:ext uri="{BB962C8B-B14F-4D97-AF65-F5344CB8AC3E}">
        <p14:creationId xmlns:p14="http://schemas.microsoft.com/office/powerpoint/2010/main" val="3037613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Repeat ad nauseam</a:t>
            </a:r>
          </a:p>
        </p:txBody>
      </p:sp>
      <p:sp>
        <p:nvSpPr>
          <p:cNvPr id="4" name="Slide Number Placeholder 3"/>
          <p:cNvSpPr>
            <a:spLocks noGrp="1"/>
          </p:cNvSpPr>
          <p:nvPr>
            <p:ph type="sldNum" sz="quarter" idx="10"/>
          </p:nvPr>
        </p:nvSpPr>
        <p:spPr/>
        <p:txBody>
          <a:bodyPr/>
          <a:lstStyle/>
          <a:p>
            <a:fld id="{91155479-E875-44D6-8A89-B278095985A1}" type="slidenum">
              <a:rPr lang="en-GB" smtClean="0"/>
              <a:t>17</a:t>
            </a:fld>
            <a:endParaRPr lang="en-GB"/>
          </a:p>
        </p:txBody>
      </p:sp>
    </p:spTree>
    <p:extLst>
      <p:ext uri="{BB962C8B-B14F-4D97-AF65-F5344CB8AC3E}">
        <p14:creationId xmlns:p14="http://schemas.microsoft.com/office/powerpoint/2010/main" val="974908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typical monolithic application, we might divide up our system into three layers.</a:t>
            </a:r>
          </a:p>
          <a:p>
            <a:endParaRPr lang="en-US" dirty="0"/>
          </a:p>
          <a:p>
            <a:r>
              <a:rPr lang="en-US" dirty="0"/>
              <a:t>Presentation: The widgets, in this case our HTTP API, but might it might have been server-side rendered HTML etc.</a:t>
            </a:r>
          </a:p>
          <a:p>
            <a:r>
              <a:rPr lang="en-US" dirty="0"/>
              <a:t>Domain: The application and domain logic</a:t>
            </a:r>
          </a:p>
          <a:p>
            <a:r>
              <a:rPr lang="en-US" dirty="0"/>
              <a:t>Data: Access to our persistent storage</a:t>
            </a:r>
          </a:p>
          <a:p>
            <a:endParaRPr lang="en-US" dirty="0"/>
          </a:p>
          <a:p>
            <a:r>
              <a:rPr lang="en-US" dirty="0"/>
              <a:t>Let us imagine that we have a request for a direct booking on account. To service this request, we would probably call some application logic in a service/command in direct bookings (1).  The application logic there would load the data we needed to complete the operation, so the account details with the credit card information 2-5), so that we could then take a credit card payment (6-7). In turn we would then save the direct booking (8) </a:t>
            </a:r>
            <a:r>
              <a:rPr lang="en-US" dirty="0" err="1"/>
              <a:t>andl</a:t>
            </a:r>
            <a:r>
              <a:rPr lang="en-US" dirty="0"/>
              <a:t> probably call Housekeeping and Channel Manager to update their records of the number of available rooms.</a:t>
            </a:r>
          </a:p>
        </p:txBody>
      </p:sp>
      <p:sp>
        <p:nvSpPr>
          <p:cNvPr id="4" name="Slide Number Placeholder 3"/>
          <p:cNvSpPr>
            <a:spLocks noGrp="1"/>
          </p:cNvSpPr>
          <p:nvPr>
            <p:ph type="sldNum" sz="quarter" idx="5"/>
          </p:nvPr>
        </p:nvSpPr>
        <p:spPr/>
        <p:txBody>
          <a:bodyPr/>
          <a:lstStyle/>
          <a:p>
            <a:fld id="{FEF15FA6-EB56-764B-9424-765F853645DC}" type="slidenum">
              <a:rPr lang="en-US" smtClean="0"/>
              <a:t>19</a:t>
            </a:fld>
            <a:endParaRPr lang="en-US"/>
          </a:p>
        </p:txBody>
      </p:sp>
    </p:spTree>
    <p:extLst>
      <p:ext uri="{BB962C8B-B14F-4D97-AF65-F5344CB8AC3E}">
        <p14:creationId xmlns:p14="http://schemas.microsoft.com/office/powerpoint/2010/main" val="20049815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Temporal coupling is the problem that in order for us to make a Direct Booking the Channel Manager needs to be working. If we cannot update the channels, we do not take the customer’s booking. But of course this is problematic (1) Our uptime for our Direct Bookings Service is the product of the uptime of all the services that it calls (2) The channel manager may depend on external channels that have low uptimes and if so our direct bookings service becomes only as available as the worst availability of our channels (in fact worse as it is the product).</a:t>
            </a:r>
          </a:p>
          <a:p>
            <a:endParaRPr lang="en-US" dirty="0"/>
          </a:p>
          <a:p>
            <a:r>
              <a:rPr lang="en-US" dirty="0"/>
              <a:t>And would the business prefer: we can take a booking but might risk over-booking because one of our channels offers a room that we have already sold, or that we don’t take any bookings because we cannot guarantee against over-booking. For most business it is arguably the former</a:t>
            </a:r>
          </a:p>
          <a:p>
            <a:endParaRPr lang="en-US" dirty="0"/>
          </a:p>
          <a:p>
            <a:r>
              <a:rPr lang="en-GB" dirty="0"/>
              <a:t>The server must be available when you call.</a:t>
            </a:r>
          </a:p>
          <a:p>
            <a:r>
              <a:rPr lang="en-GB" baseline="0" dirty="0"/>
              <a:t>            if I make a phone call, and you are not there I am shit out of luck. RPC is a phone call, direct communication between two participants and can be frustrating if you get a busy tone or no one answers. (nowadays we may leave an answer phone message, or send a text, but this is messaging not RPC). We will come to that later.</a:t>
            </a:r>
            <a:endParaRPr lang="en-GB" dirty="0"/>
          </a:p>
          <a:p>
            <a:pPr lvl="1"/>
            <a:r>
              <a:rPr lang="en-GB" dirty="0"/>
              <a:t>Pooling of resources can help here – one</a:t>
            </a:r>
            <a:r>
              <a:rPr lang="en-GB" baseline="0" dirty="0"/>
              <a:t> of anything can fail, so you need multiple servers</a:t>
            </a:r>
          </a:p>
          <a:p>
            <a:pPr lvl="1"/>
            <a:r>
              <a:rPr lang="en-GB" baseline="0" dirty="0"/>
              <a:t>To avoid the client now having to know about where a server lives, which again defeats concept of RPC, then you have to use service-discovery in your runtime, so that location is hidden to caller. Good idea anyway, even if location transparency not our goal, not to have a fixed location.</a:t>
            </a:r>
          </a:p>
          <a:p>
            <a:pPr lvl="1"/>
            <a:endParaRPr lang="en-GB" baseline="0" dirty="0"/>
          </a:p>
          <a:p>
            <a:pPr lvl="1"/>
            <a:r>
              <a:rPr lang="en-GB" dirty="0"/>
              <a:t>Not true of decoupled</a:t>
            </a:r>
            <a:r>
              <a:rPr lang="en-GB" baseline="0" dirty="0"/>
              <a:t> invocation i.e. messaging of course.</a:t>
            </a:r>
          </a:p>
          <a:p>
            <a:pPr lvl="1"/>
            <a:endParaRPr lang="en-GB" baseline="0" dirty="0"/>
          </a:p>
          <a:p>
            <a:pPr lvl="1"/>
            <a:r>
              <a:rPr lang="en-GB" dirty="0"/>
              <a:t>“... the degree to which the sending and handling of a message are connected in time. If a sender is dependent on a receiver being available when a message is sent, we have high temporal coupling... Processes whose activities are strictly ordered or whose results carry forward, leaving subsequent activities unable to start until a response to a prior request has been received, are similarly temporally coupled. “ Ian Robinson</a:t>
            </a:r>
          </a:p>
          <a:p>
            <a:endParaRPr lang="en-GB"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21</a:t>
            </a:fld>
            <a:endParaRPr lang="en-US"/>
          </a:p>
        </p:txBody>
      </p:sp>
    </p:spTree>
    <p:extLst>
      <p:ext uri="{BB962C8B-B14F-4D97-AF65-F5344CB8AC3E}">
        <p14:creationId xmlns:p14="http://schemas.microsoft.com/office/powerpoint/2010/main" val="1534664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327C9A1F-A630-47D6-9126-EADCFBE6256E}" type="slidenum">
              <a:rPr lang="en-GB" smtClean="0"/>
              <a:t>22</a:t>
            </a:fld>
            <a:endParaRPr lang="en-GB"/>
          </a:p>
        </p:txBody>
      </p:sp>
    </p:spTree>
    <p:extLst>
      <p:ext uri="{BB962C8B-B14F-4D97-AF65-F5344CB8AC3E}">
        <p14:creationId xmlns:p14="http://schemas.microsoft.com/office/powerpoint/2010/main" val="162399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Temporal coupling is the problem that in order for us to make a Direct Booking the Channel Manager needs to be working. If we cannot update the channels, we do not take the customer’s booking. But of course this is problematic (1) Our uptime for our Direct Bookings Service is the product of the uptime of all the services that it calls (2) The channel manager may depend on external channels that have low uptimes and if so our direct bookings service becomes only as available as the worst availability of our channels (in fact worse as it is the product).</a:t>
            </a:r>
          </a:p>
          <a:p>
            <a:endParaRPr lang="en-US" dirty="0"/>
          </a:p>
          <a:p>
            <a:r>
              <a:rPr lang="en-US" dirty="0"/>
              <a:t>And would the business prefer: we can take a booking but might risk over-booking because one of our channels offers a room that we have already sold, or that we don’t take any bookings because we cannot guarantee against over-booking. For most business it is arguably the former</a:t>
            </a:r>
          </a:p>
          <a:p>
            <a:endParaRPr lang="en-US" dirty="0"/>
          </a:p>
          <a:p>
            <a:r>
              <a:rPr lang="en-GB" dirty="0"/>
              <a:t>The server must be available when you call.</a:t>
            </a:r>
          </a:p>
          <a:p>
            <a:r>
              <a:rPr lang="en-GB" baseline="0" dirty="0"/>
              <a:t>            if I make a phone call, and you are not there I am shit out of luck. RPC is a phone call, direct communication between two participants and can be frustrating if you get a busy tone or no one answers. (nowadays we may leave an answer phone message, or send a text, but this is messaging not RPC). We will come to that later.</a:t>
            </a:r>
            <a:endParaRPr lang="en-GB" dirty="0"/>
          </a:p>
          <a:p>
            <a:pPr lvl="1"/>
            <a:r>
              <a:rPr lang="en-GB" dirty="0"/>
              <a:t>Pooling of resources can help here – one</a:t>
            </a:r>
            <a:r>
              <a:rPr lang="en-GB" baseline="0" dirty="0"/>
              <a:t> of anything can fail, so you need multiple servers</a:t>
            </a:r>
          </a:p>
          <a:p>
            <a:pPr lvl="1"/>
            <a:r>
              <a:rPr lang="en-GB" baseline="0" dirty="0"/>
              <a:t>To avoid the client now having to know about where a server lives, which again defeats concept of RPC, then you have to use service-discovery in your runtime, so that location is hidden to caller. Good idea anyway, even if location transparency not our goal, not to have a fixed location.</a:t>
            </a:r>
          </a:p>
          <a:p>
            <a:pPr lvl="1"/>
            <a:endParaRPr lang="en-GB" baseline="0" dirty="0"/>
          </a:p>
          <a:p>
            <a:pPr lvl="1"/>
            <a:r>
              <a:rPr lang="en-GB" dirty="0"/>
              <a:t>Not true of decoupled</a:t>
            </a:r>
            <a:r>
              <a:rPr lang="en-GB" baseline="0" dirty="0"/>
              <a:t> invocation i.e. messaging of course.</a:t>
            </a:r>
          </a:p>
          <a:p>
            <a:pPr lvl="1"/>
            <a:endParaRPr lang="en-GB" baseline="0" dirty="0"/>
          </a:p>
          <a:p>
            <a:pPr lvl="1"/>
            <a:r>
              <a:rPr lang="en-GB" dirty="0"/>
              <a:t>“... the degree to which the sending and handling of a message are connected in time. If a sender is dependent on a receiver being available when a message is sent, we have high temporal coupling... Processes whose activities are strictly ordered or whose results carry forward, leaving subsequent activities unable to start until a response to a prior request has been received, are similarly temporally coupled. “ Ian Robinson</a:t>
            </a:r>
          </a:p>
          <a:p>
            <a:endParaRPr lang="en-GB"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23</a:t>
            </a:fld>
            <a:endParaRPr lang="en-US"/>
          </a:p>
        </p:txBody>
      </p:sp>
    </p:spTree>
    <p:extLst>
      <p:ext uri="{BB962C8B-B14F-4D97-AF65-F5344CB8AC3E}">
        <p14:creationId xmlns:p14="http://schemas.microsoft.com/office/powerpoint/2010/main" val="666130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degree to which parties share assumptions regarding behaviors, more specifically, to the implications of assigning the twin responsibilities for determining what action to execute and how to execute that action to the parties in a distributed interaction. In systems that exhibit an extremely high degree of behavioral coupling, the sender of a message determines what to do, and also knows something of how the receiver ought satisfy its request... High behavioral coupling requires a provider to evolve its service offerings in response to changed consumer requirements” Ian Robinson</a:t>
            </a:r>
          </a:p>
          <a:p>
            <a:endParaRPr lang="en-US" dirty="0"/>
          </a:p>
          <a:p>
            <a:r>
              <a:rPr lang="en-US" dirty="0"/>
              <a:t>Control coupling Control coupling is one module controlling the flow of another, by passing it information on what to do (e.g., passing a what-to-do flag).</a:t>
            </a:r>
          </a:p>
          <a:p>
            <a:endParaRPr lang="en-US" dirty="0"/>
          </a:p>
          <a:p>
            <a:pPr marL="457200" indent="-457200">
              <a:buFont typeface="Arial" charset="0"/>
              <a:buChar char="•"/>
            </a:pPr>
            <a:r>
              <a:rPr lang="en-US" sz="1200" dirty="0"/>
              <a:t>The problem with a procedural style is that the client is the locus of control – it decides the calls and their sequence.</a:t>
            </a:r>
          </a:p>
          <a:p>
            <a:pPr marL="457200" indent="-457200">
              <a:buFont typeface="Arial" charset="0"/>
              <a:buChar char="•"/>
            </a:pPr>
            <a:endParaRPr lang="en-US" sz="1200" dirty="0"/>
          </a:p>
          <a:p>
            <a:pPr marL="457200" indent="-457200">
              <a:buFont typeface="Arial" charset="0"/>
              <a:buChar char="•"/>
            </a:pPr>
            <a:r>
              <a:rPr lang="en-US" sz="1200" dirty="0"/>
              <a:t>This means that domain knowledge, or expertise belongs to the client, not the server. </a:t>
            </a:r>
          </a:p>
          <a:p>
            <a:pPr marL="457200" indent="-457200">
              <a:buFont typeface="Arial" charset="0"/>
              <a:buChar char="•"/>
            </a:pPr>
            <a:endParaRPr lang="en-US" sz="1200" dirty="0"/>
          </a:p>
          <a:p>
            <a:pPr marL="457200" indent="-457200">
              <a:buFont typeface="Arial" charset="0"/>
              <a:buChar char="•"/>
            </a:pPr>
            <a:r>
              <a:rPr lang="en-US" sz="1200" dirty="0"/>
              <a:t>In OO we call this problem </a:t>
            </a:r>
            <a:r>
              <a:rPr lang="en-US" sz="1200" i="1" dirty="0"/>
              <a:t>feature envy</a:t>
            </a:r>
            <a:r>
              <a:rPr lang="en-US" sz="1200" dirty="0"/>
              <a:t>. The Law of Demeter applies.</a:t>
            </a:r>
          </a:p>
          <a:p>
            <a:pPr marL="457200" indent="-457200">
              <a:buFont typeface="Arial" charset="0"/>
              <a:buChar char="•"/>
            </a:pPr>
            <a:endParaRPr lang="en-US" sz="1200" dirty="0"/>
          </a:p>
          <a:p>
            <a:pPr marL="457200" indent="-457200">
              <a:buFont typeface="Arial" charset="0"/>
              <a:buChar char="•"/>
            </a:pPr>
            <a:r>
              <a:rPr lang="en-US" sz="1200" dirty="0"/>
              <a:t>Shouldn’t the server be the expert?</a:t>
            </a:r>
          </a:p>
          <a:p>
            <a:endParaRPr lang="en-US" dirty="0"/>
          </a:p>
        </p:txBody>
      </p:sp>
      <p:sp>
        <p:nvSpPr>
          <p:cNvPr id="4" name="Slide Number Placeholder 3"/>
          <p:cNvSpPr>
            <a:spLocks noGrp="1"/>
          </p:cNvSpPr>
          <p:nvPr>
            <p:ph type="sldNum" sz="quarter" idx="10"/>
          </p:nvPr>
        </p:nvSpPr>
        <p:spPr/>
        <p:txBody>
          <a:bodyPr/>
          <a:lstStyle/>
          <a:p>
            <a:fld id="{327C9A1F-A630-47D6-9126-EADCFBE6256E}" type="slidenum">
              <a:rPr lang="en-GB" smtClean="0"/>
              <a:t>24</a:t>
            </a:fld>
            <a:endParaRPr lang="en-GB"/>
          </a:p>
        </p:txBody>
      </p:sp>
    </p:spTree>
    <p:extLst>
      <p:ext uri="{BB962C8B-B14F-4D97-AF65-F5344CB8AC3E}">
        <p14:creationId xmlns:p14="http://schemas.microsoft.com/office/powerpoint/2010/main" val="4532960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decide that we need to make changes to our capability map – for example we  begin to break down the Housekeeping service – realizing that it was a group that supported a number of capabilities</a:t>
            </a:r>
          </a:p>
        </p:txBody>
      </p:sp>
      <p:sp>
        <p:nvSpPr>
          <p:cNvPr id="4" name="Slide Number Placeholder 3"/>
          <p:cNvSpPr>
            <a:spLocks noGrp="1"/>
          </p:cNvSpPr>
          <p:nvPr>
            <p:ph type="sldNum" sz="quarter" idx="5"/>
          </p:nvPr>
        </p:nvSpPr>
        <p:spPr/>
        <p:txBody>
          <a:bodyPr/>
          <a:lstStyle/>
          <a:p>
            <a:fld id="{FEF15FA6-EB56-764B-9424-765F853645DC}" type="slidenum">
              <a:rPr lang="en-US" smtClean="0"/>
              <a:t>25</a:t>
            </a:fld>
            <a:endParaRPr lang="en-US"/>
          </a:p>
        </p:txBody>
      </p:sp>
    </p:spTree>
    <p:extLst>
      <p:ext uri="{BB962C8B-B14F-4D97-AF65-F5344CB8AC3E}">
        <p14:creationId xmlns:p14="http://schemas.microsoft.com/office/powerpoint/2010/main" val="1391717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26</a:t>
            </a:fld>
            <a:endParaRPr lang="en-US"/>
          </a:p>
        </p:txBody>
      </p:sp>
    </p:spTree>
    <p:extLst>
      <p:ext uri="{BB962C8B-B14F-4D97-AF65-F5344CB8AC3E}">
        <p14:creationId xmlns:p14="http://schemas.microsoft.com/office/powerpoint/2010/main" val="30845948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using a proxy we can load balance our request across a group of servers – thus reducing our dependency on any one service being up and thus improving our availability\</a:t>
            </a:r>
          </a:p>
          <a:p>
            <a:r>
              <a:rPr lang="en-US" dirty="0"/>
              <a:t>If the service exports a health check then we can ensure that we only route to servers that are up, and thus able to fulfill our requests</a:t>
            </a:r>
          </a:p>
          <a:p>
            <a:r>
              <a:rPr lang="en-US" dirty="0"/>
              <a:t>We can also make retry and circuit breaker orthogonal concerns here, eliminating transient errors and preventing a thundering herd when it does happen</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27</a:t>
            </a:fld>
            <a:endParaRPr lang="en-US"/>
          </a:p>
        </p:txBody>
      </p:sp>
    </p:spTree>
    <p:extLst>
      <p:ext uri="{BB962C8B-B14F-4D97-AF65-F5344CB8AC3E}">
        <p14:creationId xmlns:p14="http://schemas.microsoft.com/office/powerpoint/2010/main" val="2939250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everything goes via a proxy, that proxy can be used as an interception point for centralizing services: </a:t>
            </a:r>
          </a:p>
          <a:p>
            <a:r>
              <a:rPr lang="en-US" dirty="0"/>
              <a:t>Configuration – we can dynamically provide configuration based on the runtime environment</a:t>
            </a:r>
          </a:p>
          <a:p>
            <a:r>
              <a:rPr lang="en-US" dirty="0"/>
              <a:t>Discovery – we can register new instances of services, allowing us to load balance across service instances</a:t>
            </a:r>
          </a:p>
          <a:p>
            <a:r>
              <a:rPr lang="en-US" dirty="0"/>
              <a:t>Monitoring – we can trace requests and provide visibility as to service health</a:t>
            </a:r>
          </a:p>
          <a:p>
            <a:r>
              <a:rPr lang="en-US" dirty="0"/>
              <a:t>Policy – authentication, TLS, rate limiting </a:t>
            </a:r>
            <a:r>
              <a:rPr lang="en-US" dirty="0" err="1"/>
              <a:t>etc</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28</a:t>
            </a:fld>
            <a:endParaRPr lang="en-US"/>
          </a:p>
        </p:txBody>
      </p:sp>
    </p:spTree>
    <p:extLst>
      <p:ext uri="{BB962C8B-B14F-4D97-AF65-F5344CB8AC3E}">
        <p14:creationId xmlns:p14="http://schemas.microsoft.com/office/powerpoint/2010/main" val="1842466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a:t>
            </a:fld>
            <a:endParaRPr lang="en-GB"/>
          </a:p>
        </p:txBody>
      </p:sp>
    </p:spTree>
    <p:extLst>
      <p:ext uri="{BB962C8B-B14F-4D97-AF65-F5344CB8AC3E}">
        <p14:creationId xmlns:p14="http://schemas.microsoft.com/office/powerpoint/2010/main" val="1771625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a:t>
            </a:r>
            <a:r>
              <a:rPr lang="en-US" baseline="0" dirty="0"/>
              <a:t> Because being agile demands an incremental approach to engineering that is possible if you don’t have to do significant infrastructure planning, before you can deploy a service into production.</a:t>
            </a:r>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29</a:t>
            </a:fld>
            <a:endParaRPr lang="en-US"/>
          </a:p>
        </p:txBody>
      </p:sp>
    </p:spTree>
    <p:extLst>
      <p:ext uri="{BB962C8B-B14F-4D97-AF65-F5344CB8AC3E}">
        <p14:creationId xmlns:p14="http://schemas.microsoft.com/office/powerpoint/2010/main" val="624151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Created by Eric Brewer</a:t>
            </a:r>
            <a:r>
              <a:rPr lang="en-US" sz="1200" b="1" baseline="0" dirty="0"/>
              <a:t> </a:t>
            </a:r>
            <a:r>
              <a:rPr lang="en-US" dirty="0"/>
              <a:t>According to </a:t>
            </a:r>
            <a:r>
              <a:rPr lang="en-US" dirty="0">
                <a:hlinkClick r:id="rId3" tooltip="University of California, Berkeley"/>
              </a:rPr>
              <a:t>University of California, Berkeley</a:t>
            </a:r>
            <a:r>
              <a:rPr lang="en-US" dirty="0"/>
              <a:t> computer scientist </a:t>
            </a:r>
            <a:r>
              <a:rPr lang="en-US" dirty="0">
                <a:hlinkClick r:id="rId4" tooltip="Eric Brewer (scientist)"/>
              </a:rPr>
              <a:t>Eric Brewer</a:t>
            </a:r>
            <a:r>
              <a:rPr lang="en-US" dirty="0"/>
              <a:t>, the theorem first appeared in autumn 1998.</a:t>
            </a:r>
            <a:r>
              <a:rPr lang="en-US" baseline="30000" dirty="0">
                <a:hlinkClick r:id="rId5"/>
              </a:rPr>
              <a:t>[6]</a:t>
            </a:r>
            <a:r>
              <a:rPr lang="en-US" dirty="0"/>
              <a:t> It was published as the CAP principle in 1999</a:t>
            </a:r>
            <a:r>
              <a:rPr lang="en-US" baseline="30000" dirty="0">
                <a:hlinkClick r:id="rId6"/>
              </a:rPr>
              <a:t>[7]</a:t>
            </a:r>
            <a:r>
              <a:rPr lang="en-US" dirty="0"/>
              <a:t> and presented as a </a:t>
            </a:r>
            <a:r>
              <a:rPr lang="en-US" dirty="0">
                <a:hlinkClick r:id="rId7" tooltip="Conjecture"/>
              </a:rPr>
              <a:t>conjecture</a:t>
            </a:r>
            <a:r>
              <a:rPr lang="en-US" dirty="0"/>
              <a:t> by Brewer at the 2000 </a:t>
            </a:r>
            <a:r>
              <a:rPr lang="en-US" dirty="0">
                <a:hlinkClick r:id="rId8" tooltip="Symposium on Principles of Distributed Computing"/>
              </a:rPr>
              <a:t>Symposium on Principles of Distributed Computing</a:t>
            </a:r>
            <a:r>
              <a:rPr lang="en-US" dirty="0"/>
              <a:t> (PODC).</a:t>
            </a:r>
            <a:r>
              <a:rPr lang="en-US" baseline="30000" dirty="0">
                <a:hlinkClick r:id="rId9"/>
              </a:rPr>
              <a:t>[8]</a:t>
            </a:r>
            <a:r>
              <a:rPr lang="en-US" dirty="0"/>
              <a:t> In 2002, </a:t>
            </a:r>
            <a:r>
              <a:rPr lang="en-US" dirty="0">
                <a:hlinkClick r:id="rId10" tooltip="Seth Gilbert (page does not exist)"/>
              </a:rPr>
              <a:t>Seth Gilbert</a:t>
            </a:r>
            <a:r>
              <a:rPr lang="en-US" dirty="0"/>
              <a:t> and </a:t>
            </a:r>
            <a:r>
              <a:rPr lang="en-US" dirty="0">
                <a:hlinkClick r:id="rId11" tooltip="Nancy Lynch"/>
              </a:rPr>
              <a:t>Nancy Lynch</a:t>
            </a:r>
            <a:r>
              <a:rPr lang="en-US" dirty="0"/>
              <a:t> of </a:t>
            </a:r>
            <a:r>
              <a:rPr lang="en-US" dirty="0">
                <a:hlinkClick r:id="rId12" tooltip="MIT"/>
              </a:rPr>
              <a:t>MIT</a:t>
            </a:r>
            <a:r>
              <a:rPr lang="en-US" dirty="0"/>
              <a:t> published a formal proof of Brewer's conjecture, rendering it a </a:t>
            </a:r>
            <a:r>
              <a:rPr lang="en-US" dirty="0">
                <a:hlinkClick r:id="rId13" tooltip="Theorem"/>
              </a:rPr>
              <a:t>theorem</a:t>
            </a:r>
            <a:r>
              <a:rPr lang="en-US" dirty="0"/>
              <a:t>.</a:t>
            </a:r>
            <a:endParaRPr lang="en-US" sz="1200" b="1"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b="1" dirty="0"/>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Consistency</a:t>
            </a:r>
            <a:r>
              <a:rPr lang="en-US" sz="1200" dirty="0"/>
              <a:t> - A read is guaranteed to return the most recent write for a given client.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Availability</a:t>
            </a:r>
            <a:r>
              <a:rPr lang="en-US" sz="1200" dirty="0"/>
              <a:t> - A non-failing node will return a reasonable response within a reasonable amount of time (no error or timeout).</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b="1" dirty="0"/>
              <a:t>Partition Tolerance</a:t>
            </a:r>
            <a:r>
              <a:rPr lang="en-US" sz="1200" dirty="0"/>
              <a:t> - The system will continue to function when network partitions occur.</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949CB24-BEAC-6A41-9A10-BFD56146B867}" type="slidenum">
              <a:rPr lang="en-US" smtClean="0"/>
              <a:pPr/>
              <a:t>32</a:t>
            </a:fld>
            <a:endParaRPr lang="en-US"/>
          </a:p>
        </p:txBody>
      </p:sp>
    </p:spTree>
    <p:extLst>
      <p:ext uri="{BB962C8B-B14F-4D97-AF65-F5344CB8AC3E}">
        <p14:creationId xmlns:p14="http://schemas.microsoft.com/office/powerpoint/2010/main" val="1788362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consistent model if I cannot talk to housekeeping when I try to make the booking, then I will fail. I have chosen consistency and as such said that direct bookings are only possible if housekeeping can be updated. A request driven model is good for this, as it it easy to co-ordinate the calls</a:t>
            </a:r>
          </a:p>
          <a:p>
            <a:endParaRPr lang="en-US" dirty="0"/>
          </a:p>
          <a:p>
            <a:r>
              <a:rPr lang="en-US" dirty="0"/>
              <a:t>In an available model if I cannot talk to housekeeping when I try to make the booking, then I succeed and just notify housekeeping later. The risk is of course that someone turns up for the booking, and housekeeping has not readied the room.</a:t>
            </a:r>
          </a:p>
          <a:p>
            <a:endParaRPr lang="en-US" dirty="0"/>
          </a:p>
          <a:p>
            <a:r>
              <a:rPr lang="en-US" dirty="0"/>
              <a:t>But if we talk to the business we can appreciate that (a) most bookings are made in advance, so we have time to retry (b) we could always offer the customer drinks in the bar, and get their room ready (this happened to me once at the Dorchester, it took a long time to get my room ready, but I was very drunk on expensive booze and did not care)</a:t>
            </a:r>
          </a:p>
          <a:p>
            <a:endParaRPr lang="en-US" dirty="0"/>
          </a:p>
          <a:p>
            <a:r>
              <a:rPr lang="en-US" dirty="0"/>
              <a:t>So we may want to choose availability over consistency.</a:t>
            </a:r>
          </a:p>
          <a:p>
            <a:endParaRPr lang="en-US" dirty="0"/>
          </a:p>
          <a:p>
            <a:r>
              <a:rPr lang="en-US" dirty="0"/>
              <a:t>But how do we do that? By accepting latency.</a:t>
            </a:r>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33</a:t>
            </a:fld>
            <a:endParaRPr lang="en-US"/>
          </a:p>
        </p:txBody>
      </p:sp>
    </p:spTree>
    <p:extLst>
      <p:ext uri="{BB962C8B-B14F-4D97-AF65-F5344CB8AC3E}">
        <p14:creationId xmlns:p14="http://schemas.microsoft.com/office/powerpoint/2010/main" val="11219661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a:solidFill>
                  <a:schemeClr val="tx1"/>
                </a:solidFill>
                <a:effectLst/>
                <a:latin typeface="+mn-lt"/>
                <a:ea typeface="+mn-ea"/>
                <a:cs typeface="+mn-cs"/>
              </a:rPr>
              <a:t>We have tried to demonstrate by these examples that it is almost always incorrect to begin the decomposition of a system into modules on the basis of a flowchart. We propose instead that one begins with a list of difficult design decisions or design decisions which are likely to change. Each module is then designed to hide such a decision from the others. Since, in most cases, design decisions transcend time of execution, modules will not correspond to steps in the processing. To achieve an efficient implementation we must abandon the assumption that a module is one or more sub- routines, and instead allow subroutines and programs to be assembled collections of code from various modules.</a:t>
            </a:r>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35</a:t>
            </a:fld>
            <a:endParaRPr lang="en-US"/>
          </a:p>
        </p:txBody>
      </p:sp>
    </p:spTree>
    <p:extLst>
      <p:ext uri="{BB962C8B-B14F-4D97-AF65-F5344CB8AC3E}">
        <p14:creationId xmlns:p14="http://schemas.microsoft.com/office/powerpoint/2010/main" val="3193566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39</a:t>
            </a:fld>
            <a:endParaRPr lang="en-US"/>
          </a:p>
        </p:txBody>
      </p:sp>
    </p:spTree>
    <p:extLst>
      <p:ext uri="{BB962C8B-B14F-4D97-AF65-F5344CB8AC3E}">
        <p14:creationId xmlns:p14="http://schemas.microsoft.com/office/powerpoint/2010/main" val="3955195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service publishes an event to a broker – usually using a topic or similar identifier </a:t>
            </a:r>
          </a:p>
          <a:p>
            <a:r>
              <a:rPr lang="en-US" dirty="0"/>
              <a:t>A consumer subscribes to that topic on the broker and receives messages</a:t>
            </a:r>
          </a:p>
          <a:p>
            <a:r>
              <a:rPr lang="en-US" dirty="0"/>
              <a:t>The channel usually offers guaranteed at least once delivery avoiding the issue of temporal coupling</a:t>
            </a:r>
          </a:p>
        </p:txBody>
      </p:sp>
      <p:sp>
        <p:nvSpPr>
          <p:cNvPr id="4" name="Slide Number Placeholder 3"/>
          <p:cNvSpPr>
            <a:spLocks noGrp="1"/>
          </p:cNvSpPr>
          <p:nvPr>
            <p:ph type="sldNum" sz="quarter" idx="5"/>
          </p:nvPr>
        </p:nvSpPr>
        <p:spPr/>
        <p:txBody>
          <a:bodyPr/>
          <a:lstStyle/>
          <a:p>
            <a:fld id="{FEF15FA6-EB56-764B-9424-765F853645DC}" type="slidenum">
              <a:rPr lang="en-US" smtClean="0"/>
              <a:t>40</a:t>
            </a:fld>
            <a:endParaRPr lang="en-US"/>
          </a:p>
        </p:txBody>
      </p:sp>
    </p:spTree>
    <p:extLst>
      <p:ext uri="{BB962C8B-B14F-4D97-AF65-F5344CB8AC3E}">
        <p14:creationId xmlns:p14="http://schemas.microsoft.com/office/powerpoint/2010/main" val="35422721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raise a booking event and it travels down the bus before being opened by the credit card payments service</a:t>
            </a:r>
          </a:p>
          <a:p>
            <a:r>
              <a:rPr lang="en-US" dirty="0"/>
              <a:t>The credit card payment service reads the message, that a booking has been made, and now needs to process the payment. But how?</a:t>
            </a:r>
          </a:p>
          <a:p>
            <a:r>
              <a:rPr lang="en-US" dirty="0"/>
              <a:t>Does it call the Direct Bookings API to get hold of the data?</a:t>
            </a:r>
          </a:p>
          <a:p>
            <a:r>
              <a:rPr lang="en-US" dirty="0"/>
              <a:t>	- If we do this we are back where we started, and the </a:t>
            </a:r>
          </a:p>
        </p:txBody>
      </p:sp>
      <p:sp>
        <p:nvSpPr>
          <p:cNvPr id="4" name="Slide Number Placeholder 3"/>
          <p:cNvSpPr>
            <a:spLocks noGrp="1"/>
          </p:cNvSpPr>
          <p:nvPr>
            <p:ph type="sldNum" sz="quarter" idx="5"/>
          </p:nvPr>
        </p:nvSpPr>
        <p:spPr/>
        <p:txBody>
          <a:bodyPr/>
          <a:lstStyle/>
          <a:p>
            <a:fld id="{FEF15FA6-EB56-764B-9424-765F853645DC}" type="slidenum">
              <a:rPr lang="en-US" smtClean="0"/>
              <a:t>42</a:t>
            </a:fld>
            <a:endParaRPr lang="en-US"/>
          </a:p>
        </p:txBody>
      </p:sp>
    </p:spTree>
    <p:extLst>
      <p:ext uri="{BB962C8B-B14F-4D97-AF65-F5344CB8AC3E}">
        <p14:creationId xmlns:p14="http://schemas.microsoft.com/office/powerpoint/2010/main" val="4144889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Pipes and Filters</a:t>
            </a:r>
          </a:p>
          <a:p>
            <a:r>
              <a:rPr lang="en-US" dirty="0"/>
              <a:t>One way to add the information we need to the document message is to route if via systems that can enrich it with data.</a:t>
            </a:r>
          </a:p>
          <a:p>
            <a:endParaRPr lang="en-US" dirty="0"/>
          </a:p>
          <a:p>
            <a:r>
              <a:rPr lang="en-US" dirty="0"/>
              <a:t>We might have two customers: guest accounts, that include the payment details in their booking, and and subscriber accounts that have already registered their payment details.</a:t>
            </a:r>
          </a:p>
          <a:p>
            <a:endParaRPr lang="en-US" dirty="0"/>
          </a:p>
          <a:p>
            <a:r>
              <a:rPr lang="en-US" dirty="0"/>
              <a:t>We can turn this into one ’booking made’ request by passing it through a pipeline, so that when a subscriber account booking is made, which has no payment data, we enrich the message with the missing data before passing it downstream to the credit card service. This helps us keep services from needing to make a request to the service that originates the data, by including the missing values in the message.</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44</a:t>
            </a:fld>
            <a:endParaRPr lang="en-US"/>
          </a:p>
        </p:txBody>
      </p:sp>
    </p:spTree>
    <p:extLst>
      <p:ext uri="{BB962C8B-B14F-4D97-AF65-F5344CB8AC3E}">
        <p14:creationId xmlns:p14="http://schemas.microsoft.com/office/powerpoint/2010/main" val="24595537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45</a:t>
            </a:fld>
            <a:endParaRPr lang="en-US"/>
          </a:p>
        </p:txBody>
      </p:sp>
    </p:spTree>
    <p:extLst>
      <p:ext uri="{BB962C8B-B14F-4D97-AF65-F5344CB8AC3E}">
        <p14:creationId xmlns:p14="http://schemas.microsoft.com/office/powerpoint/2010/main" val="11467316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48</a:t>
            </a:fld>
            <a:endParaRPr lang="en-US"/>
          </a:p>
        </p:txBody>
      </p:sp>
    </p:spTree>
    <p:extLst>
      <p:ext uri="{BB962C8B-B14F-4D97-AF65-F5344CB8AC3E}">
        <p14:creationId xmlns:p14="http://schemas.microsoft.com/office/powerpoint/2010/main" val="2004043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use examples from domains I have not worked in primarily because it means that it is clear I am not referring to a current or future employer</a:t>
            </a:r>
          </a:p>
          <a:p>
            <a:endParaRPr lang="en-US" dirty="0"/>
          </a:p>
          <a:p>
            <a:r>
              <a:rPr lang="en-US" dirty="0"/>
              <a:t>It should also be simpler because I know as little as most of the audience about this domain</a:t>
            </a:r>
          </a:p>
        </p:txBody>
      </p:sp>
      <p:sp>
        <p:nvSpPr>
          <p:cNvPr id="4" name="Slide Number Placeholder 3"/>
          <p:cNvSpPr>
            <a:spLocks noGrp="1"/>
          </p:cNvSpPr>
          <p:nvPr>
            <p:ph type="sldNum" sz="quarter" idx="5"/>
          </p:nvPr>
        </p:nvSpPr>
        <p:spPr/>
        <p:txBody>
          <a:bodyPr/>
          <a:lstStyle/>
          <a:p>
            <a:fld id="{FEF15FA6-EB56-764B-9424-765F853645DC}" type="slidenum">
              <a:rPr lang="en-US" smtClean="0"/>
              <a:t>5</a:t>
            </a:fld>
            <a:endParaRPr lang="en-US"/>
          </a:p>
        </p:txBody>
      </p:sp>
    </p:spTree>
    <p:extLst>
      <p:ext uri="{BB962C8B-B14F-4D97-AF65-F5344CB8AC3E}">
        <p14:creationId xmlns:p14="http://schemas.microsoft.com/office/powerpoint/2010/main" val="9889115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91155479-E875-44D6-8A89-B278095985A1}" type="slidenum">
              <a:rPr lang="en-GB" smtClean="0"/>
              <a:t>51</a:t>
            </a:fld>
            <a:endParaRPr lang="en-GB"/>
          </a:p>
        </p:txBody>
      </p:sp>
    </p:spTree>
    <p:extLst>
      <p:ext uri="{BB962C8B-B14F-4D97-AF65-F5344CB8AC3E}">
        <p14:creationId xmlns:p14="http://schemas.microsoft.com/office/powerpoint/2010/main" val="7071925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may opt for a Hybrid., The core flow will take the booking by an event, because we want it to always succeed, but we may also offer you additional services, such as car rental and trips that we can live without if the service is down.</a:t>
            </a:r>
          </a:p>
        </p:txBody>
      </p:sp>
      <p:sp>
        <p:nvSpPr>
          <p:cNvPr id="4" name="Slide Number Placeholder 3"/>
          <p:cNvSpPr>
            <a:spLocks noGrp="1"/>
          </p:cNvSpPr>
          <p:nvPr>
            <p:ph type="sldNum" sz="quarter" idx="5"/>
          </p:nvPr>
        </p:nvSpPr>
        <p:spPr/>
        <p:txBody>
          <a:bodyPr/>
          <a:lstStyle/>
          <a:p>
            <a:fld id="{FEF15FA6-EB56-764B-9424-765F853645DC}" type="slidenum">
              <a:rPr lang="en-US" smtClean="0"/>
              <a:t>53</a:t>
            </a:fld>
            <a:endParaRPr lang="en-US"/>
          </a:p>
        </p:txBody>
      </p:sp>
    </p:spTree>
    <p:extLst>
      <p:ext uri="{BB962C8B-B14F-4D97-AF65-F5344CB8AC3E}">
        <p14:creationId xmlns:p14="http://schemas.microsoft.com/office/powerpoint/2010/main" val="18176707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58</a:t>
            </a:fld>
            <a:endParaRPr lang="en-US"/>
          </a:p>
        </p:txBody>
      </p:sp>
    </p:spTree>
    <p:extLst>
      <p:ext uri="{BB962C8B-B14F-4D97-AF65-F5344CB8AC3E}">
        <p14:creationId xmlns:p14="http://schemas.microsoft.com/office/powerpoint/2010/main" val="36468599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59</a:t>
            </a:fld>
            <a:endParaRPr lang="en-US"/>
          </a:p>
        </p:txBody>
      </p:sp>
    </p:spTree>
    <p:extLst>
      <p:ext uri="{BB962C8B-B14F-4D97-AF65-F5344CB8AC3E}">
        <p14:creationId xmlns:p14="http://schemas.microsoft.com/office/powerpoint/2010/main" val="10515732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raise a booking event and it travels down the bus before being opened by the credit card payments service</a:t>
            </a:r>
          </a:p>
          <a:p>
            <a:r>
              <a:rPr lang="en-US" dirty="0"/>
              <a:t>The credit card payment service reads the message, that a booking has been made, and now needs to process the payment. But how?</a:t>
            </a:r>
          </a:p>
          <a:p>
            <a:r>
              <a:rPr lang="en-US" dirty="0"/>
              <a:t>Does it call the Direct Bookings API to get hold of the data?</a:t>
            </a:r>
          </a:p>
          <a:p>
            <a:r>
              <a:rPr lang="en-US" dirty="0"/>
              <a:t>	- If we do this we are back where we started, and the </a:t>
            </a:r>
          </a:p>
        </p:txBody>
      </p:sp>
      <p:sp>
        <p:nvSpPr>
          <p:cNvPr id="4" name="Slide Number Placeholder 3"/>
          <p:cNvSpPr>
            <a:spLocks noGrp="1"/>
          </p:cNvSpPr>
          <p:nvPr>
            <p:ph type="sldNum" sz="quarter" idx="5"/>
          </p:nvPr>
        </p:nvSpPr>
        <p:spPr/>
        <p:txBody>
          <a:bodyPr/>
          <a:lstStyle/>
          <a:p>
            <a:fld id="{FEF15FA6-EB56-764B-9424-765F853645DC}" type="slidenum">
              <a:rPr lang="en-US" smtClean="0"/>
              <a:t>60</a:t>
            </a:fld>
            <a:endParaRPr lang="en-US"/>
          </a:p>
        </p:txBody>
      </p:sp>
    </p:spTree>
    <p:extLst>
      <p:ext uri="{BB962C8B-B14F-4D97-AF65-F5344CB8AC3E}">
        <p14:creationId xmlns:p14="http://schemas.microsoft.com/office/powerpoint/2010/main" val="1793338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use µservices to partition a system so that we can scale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want to scale our development organization, and want teams to be able to release on independent schedules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sz="1200" dirty="0"/>
              <a:t>We will gain benefits around easier reasoning, or change, and being able to scale different workloads individually </a:t>
            </a:r>
            <a:r>
              <a:rPr lang="mr-IN" sz="1200" dirty="0"/>
              <a:t>–</a:t>
            </a:r>
            <a:r>
              <a:rPr lang="en-US" sz="1200" dirty="0"/>
              <a:t> but all of these can be achieved other ways. </a:t>
            </a:r>
            <a:r>
              <a:rPr lang="en-US" dirty="0"/>
              <a:t>If I just want to reason about my</a:t>
            </a:r>
            <a:r>
              <a:rPr lang="en-US" baseline="0" dirty="0"/>
              <a:t> software better I can use modules, layers, abstraction and information hiding</a:t>
            </a:r>
          </a:p>
          <a:p>
            <a:endParaRPr lang="en-US" baseline="0" dirty="0"/>
          </a:p>
          <a:p>
            <a:r>
              <a:rPr lang="en-US" baseline="0" dirty="0"/>
              <a:t>I can run separate processes for different workloads, but have all those processes talk to the same Db, share the same domain model etc. and not be a microservice, just a distributed system. Two separate apps does not imply two microservices.</a:t>
            </a:r>
          </a:p>
          <a:p>
            <a:endParaRPr lang="en-US" baseline="0" dirty="0"/>
          </a:p>
          <a:p>
            <a:r>
              <a:rPr lang="en-US" baseline="0" dirty="0"/>
              <a:t>Generally, the trigger for </a:t>
            </a:r>
            <a:r>
              <a:rPr lang="en-US" sz="1200" dirty="0"/>
              <a:t>µ</a:t>
            </a:r>
            <a:r>
              <a:rPr lang="en-US" baseline="0" dirty="0"/>
              <a:t>services is that the product grows beyond the two pizza team and we need to start working on independent schedules.</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7</a:t>
            </a:fld>
            <a:endParaRPr lang="en-US"/>
          </a:p>
        </p:txBody>
      </p:sp>
    </p:spTree>
    <p:extLst>
      <p:ext uri="{BB962C8B-B14F-4D97-AF65-F5344CB8AC3E}">
        <p14:creationId xmlns:p14="http://schemas.microsoft.com/office/powerpoint/2010/main" val="2233396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8</a:t>
            </a:fld>
            <a:endParaRPr lang="en-US"/>
          </a:p>
        </p:txBody>
      </p:sp>
    </p:spTree>
    <p:extLst>
      <p:ext uri="{BB962C8B-B14F-4D97-AF65-F5344CB8AC3E}">
        <p14:creationId xmlns:p14="http://schemas.microsoft.com/office/powerpoint/2010/main" val="7887612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partition?</a:t>
            </a:r>
          </a:p>
          <a:p>
            <a:endParaRPr lang="en-US" dirty="0"/>
          </a:p>
          <a:p>
            <a:r>
              <a:rPr lang="en-US" dirty="0"/>
              <a:t>One</a:t>
            </a:r>
            <a:r>
              <a:rPr lang="en-US" baseline="0" dirty="0"/>
              <a:t> option is to adopt the SOA strategy of a business capability</a:t>
            </a:r>
          </a:p>
          <a:p>
            <a:endParaRPr lang="en-US" baseline="0" dirty="0"/>
          </a:p>
          <a:p>
            <a:r>
              <a:rPr lang="en-GB" i="1" dirty="0"/>
              <a:t>Rate Insurance Risk</a:t>
            </a:r>
            <a:r>
              <a:rPr lang="en-GB" dirty="0"/>
              <a:t> or </a:t>
            </a:r>
            <a:r>
              <a:rPr lang="en-GB" i="1" dirty="0"/>
              <a:t>Bill Customers</a:t>
            </a:r>
            <a:r>
              <a:rPr lang="en-GB" dirty="0"/>
              <a:t> are examples of business capabilities.</a:t>
            </a:r>
          </a:p>
          <a:p>
            <a:r>
              <a:rPr lang="en-GB" dirty="0"/>
              <a:t>How people implement these, with people procedures and technology, is a </a:t>
            </a:r>
            <a:r>
              <a:rPr lang="en-GB" b="1" dirty="0"/>
              <a:t>business process</a:t>
            </a:r>
            <a:r>
              <a:rPr lang="en-GB" dirty="0"/>
              <a:t>. </a:t>
            </a:r>
          </a:p>
          <a:p>
            <a:r>
              <a:rPr lang="en-GB" dirty="0"/>
              <a:t>A business consists of a network of interacting capabilities.</a:t>
            </a:r>
          </a:p>
          <a:p>
            <a:r>
              <a:rPr lang="en-GB" dirty="0"/>
              <a:t>A capability is </a:t>
            </a:r>
            <a:r>
              <a:rPr lang="en-GB" b="1" dirty="0"/>
              <a:t>stable longer</a:t>
            </a:r>
            <a:r>
              <a:rPr lang="en-GB" dirty="0"/>
              <a:t> than a process.</a:t>
            </a:r>
          </a:p>
          <a:p>
            <a:r>
              <a:rPr lang="en-GB" dirty="0"/>
              <a:t>As such we architect against capabilities not processes.</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9</a:t>
            </a:fld>
            <a:endParaRPr lang="en-US"/>
          </a:p>
        </p:txBody>
      </p:sp>
    </p:spTree>
    <p:extLst>
      <p:ext uri="{BB962C8B-B14F-4D97-AF65-F5344CB8AC3E}">
        <p14:creationId xmlns:p14="http://schemas.microsoft.com/office/powerpoint/2010/main" val="535609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Front Office</a:t>
            </a:r>
          </a:p>
          <a:p>
            <a:r>
              <a:rPr lang="en-US" dirty="0"/>
              <a:t>  -- Check In: Check guests in</a:t>
            </a:r>
          </a:p>
          <a:p>
            <a:r>
              <a:rPr lang="en-US" dirty="0"/>
              <a:t>  -- Guest Information: Information about guest preferences, purchases made during stay etc.</a:t>
            </a:r>
          </a:p>
          <a:p>
            <a:r>
              <a:rPr lang="en-US" dirty="0"/>
              <a:t> -- Check Out: Check guests out</a:t>
            </a:r>
          </a:p>
          <a:p>
            <a:endParaRPr lang="en-US" dirty="0"/>
          </a:p>
          <a:p>
            <a:r>
              <a:rPr lang="en-US" dirty="0"/>
              <a:t>Reservations</a:t>
            </a:r>
          </a:p>
          <a:p>
            <a:r>
              <a:rPr lang="en-US" dirty="0"/>
              <a:t> -- Direct Booking: Booking be individuals through a website, including an aggregator</a:t>
            </a:r>
          </a:p>
          <a:p>
            <a:r>
              <a:rPr lang="en-US" dirty="0"/>
              <a:t> -- Event Booking: Booking for corporate events on account</a:t>
            </a:r>
          </a:p>
          <a:p>
            <a:r>
              <a:rPr lang="en-US" dirty="0"/>
              <a:t> -- Channel Manager: Controls which channels we have direct booking on, manages availability of rooms and rates across that estate. Handles promotions</a:t>
            </a:r>
          </a:p>
          <a:p>
            <a:endParaRPr lang="en-US"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13</a:t>
            </a:fld>
            <a:endParaRPr lang="en-US"/>
          </a:p>
        </p:txBody>
      </p:sp>
    </p:spTree>
    <p:extLst>
      <p:ext uri="{BB962C8B-B14F-4D97-AF65-F5344CB8AC3E}">
        <p14:creationId xmlns:p14="http://schemas.microsoft.com/office/powerpoint/2010/main" val="16881593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a:buChar char="•"/>
            </a:pPr>
            <a:r>
              <a:rPr lang="en-US" dirty="0"/>
              <a:t>Multiple models are often in play on a project</a:t>
            </a:r>
          </a:p>
          <a:p>
            <a:pPr marL="742950" lvl="1" indent="-285750">
              <a:buFont typeface="Arial"/>
              <a:buChar char="•"/>
            </a:pPr>
            <a:r>
              <a:rPr lang="en-US" dirty="0"/>
              <a:t>Seeking to combine or reconcile those models causes pain</a:t>
            </a:r>
          </a:p>
          <a:p>
            <a:pPr marL="742950" lvl="1" indent="-285750">
              <a:buFont typeface="Arial"/>
              <a:buChar char="•"/>
            </a:pPr>
            <a:r>
              <a:rPr lang="en-US" dirty="0"/>
              <a:t>Instead we limit our modeling of a domain to a context, often aligned with a business capability.</a:t>
            </a:r>
          </a:p>
          <a:p>
            <a:pPr marL="742950" lvl="1" indent="-285750">
              <a:buFont typeface="Arial"/>
              <a:buChar char="•"/>
            </a:pPr>
            <a:r>
              <a:rPr lang="en-US" dirty="0"/>
              <a:t>A domain model is only valid within that context</a:t>
            </a:r>
          </a:p>
          <a:p>
            <a:pPr marL="742950" lvl="1" indent="-285750">
              <a:buFont typeface="Arial"/>
              <a:buChar char="•"/>
            </a:pPr>
            <a:r>
              <a:rPr lang="en-US" dirty="0"/>
              <a:t>Terms of a ubiquitous language have meaning within a context</a:t>
            </a:r>
          </a:p>
          <a:p>
            <a:pPr marL="285750" indent="-285750">
              <a:buFont typeface="Arial"/>
              <a:buChar char="•"/>
            </a:pPr>
            <a:r>
              <a:rPr lang="en-US" dirty="0"/>
              <a:t>XP had a notion of metaphor for architecture, an idea that helped everyone envisage the domain.</a:t>
            </a:r>
          </a:p>
          <a:p>
            <a:pPr marL="742950" lvl="1" indent="-285750">
              <a:buFont typeface="Arial"/>
              <a:buChar char="•"/>
            </a:pPr>
            <a:r>
              <a:rPr lang="en-US" dirty="0"/>
              <a:t>Most folks just replace metaphor with ubiquitous language today</a:t>
            </a:r>
          </a:p>
          <a:p>
            <a:pPr marL="285750" indent="-285750">
              <a:buFont typeface="Arial"/>
              <a:buChar char="•"/>
            </a:pPr>
            <a:r>
              <a:rPr lang="en-US" dirty="0"/>
              <a:t>A Bounded Context is not a module</a:t>
            </a:r>
          </a:p>
          <a:p>
            <a:pPr marL="285750" indent="-285750">
              <a:buFont typeface="Arial"/>
              <a:buChar char="•"/>
            </a:pPr>
            <a:r>
              <a:rPr lang="en-US" dirty="0"/>
              <a:t>A Bounded Context is a CI boundary</a:t>
            </a:r>
          </a:p>
          <a:p>
            <a:endParaRPr lang="en-US" dirty="0"/>
          </a:p>
          <a:p>
            <a:r>
              <a:rPr lang="en-US" dirty="0"/>
              <a:t>It</a:t>
            </a:r>
            <a:r>
              <a:rPr lang="en-US" baseline="0" dirty="0"/>
              <a:t> is worth noting that although a Bounded Context is a boundary for model consistency, it is not necessarily one bounded context per process. In principle you could have multiple bounded contexts that you ship within a single process, provided that the boundary was explicit i.e. a module or layer boundary. So whilst a bounded context is **useful** it is actually a related concept to </a:t>
            </a:r>
            <a:r>
              <a:rPr lang="en-US" baseline="0" dirty="0" err="1"/>
              <a:t>microservices</a:t>
            </a:r>
            <a:r>
              <a:rPr lang="en-US" baseline="0" dirty="0"/>
              <a:t> that can help finding boundaries (and a bounded context should not be in multiple </a:t>
            </a:r>
            <a:r>
              <a:rPr lang="en-US" baseline="0" dirty="0" err="1"/>
              <a:t>microservices</a:t>
            </a:r>
            <a:r>
              <a:rPr lang="en-US" baseline="0" dirty="0"/>
              <a:t>) but is not strictly the sole way of finding the boundary.</a:t>
            </a:r>
            <a:endParaRPr lang="en-US" dirty="0"/>
          </a:p>
          <a:p>
            <a:endParaRPr lang="en-US" dirty="0"/>
          </a:p>
          <a:p>
            <a:endParaRPr lang="en-US" dirty="0"/>
          </a:p>
          <a:p>
            <a:r>
              <a:rPr lang="en-US" dirty="0"/>
              <a:t>Multiple Models</a:t>
            </a:r>
          </a:p>
          <a:p>
            <a:endParaRPr lang="en-US" dirty="0"/>
          </a:p>
          <a:p>
            <a:r>
              <a:rPr lang="en-US" dirty="0"/>
              <a:t>Explicitly define the context within which a model applies. Explicitly set boundaries in terms of team organization, usage within specific parts of the application, and physical manifestations such as code bases and database schemas. Keep the model strictly consistent within these bounds, but don't be distracted or confused by issues outside.</a:t>
            </a:r>
          </a:p>
          <a:p>
            <a:endParaRPr lang="en-US" dirty="0"/>
          </a:p>
          <a:p>
            <a:r>
              <a:rPr lang="en-US" dirty="0"/>
              <a:t>When we talk about a ubiquitous</a:t>
            </a:r>
            <a:r>
              <a:rPr lang="en-US" baseline="0" dirty="0"/>
              <a:t> language the terms only have meaning within a context. Thus the context is a linguistic boundary.</a:t>
            </a:r>
          </a:p>
          <a:p>
            <a:endParaRPr lang="en-US" baseline="0" dirty="0"/>
          </a:p>
          <a:p>
            <a:r>
              <a:rPr lang="en-US" baseline="0" dirty="0"/>
              <a:t>When we model use cases or scenarios, we will find it easier to model those elements, by CRC card sessions, or on the whiteboard, to restrict our discussion to one context. The classes that we define should deal with the problem context. They often do this naturally. Generally we build systems for requirements from one source, not from many. The attempt to model across requirements from different sources is what creates heartbreak from complexity – the canonical data model.</a:t>
            </a:r>
          </a:p>
          <a:p>
            <a:endParaRPr lang="en-US" baseline="0" dirty="0"/>
          </a:p>
          <a:p>
            <a:r>
              <a:rPr lang="en-US" baseline="0" dirty="0"/>
              <a:t>A context is analogous to the Single Responsibility Principle in OO. We want our objects to have only one reason to change. Multiple competing requirements from different context can cause an issue, because they create responsibilities for use cases that are widely divergent and thus lead us to have multiple sources of change.</a:t>
            </a:r>
          </a:p>
          <a:p>
            <a:endParaRPr 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baseline="0" dirty="0"/>
              <a:t>For example, I once built an underwriting system that allowed user-definition of new products, where a product was essentially the data required for a pricing model for a selection of policy clauses that a business could purchase. This was modeled within the same context, underwriting as the workflow around a policy application – the principle being that all the choices on the product had relevance when processing the application. This proved problematic because the model to make the product user definable made it more complex than a static model, and the use cases were unrelated. It would have been better to have created a context for authoring products that could publish a product definition to underwriting, licensing and rating, instead of trying to create one that could be used by underwriting directly. The smell that rating and licensing required publication but that underwriting did not could have led to greater understanding here.</a:t>
            </a:r>
          </a:p>
          <a:p>
            <a:endParaRPr lang="en-US" baseline="0" dirty="0"/>
          </a:p>
          <a:p>
            <a:r>
              <a:rPr lang="en-US" baseline="0" dirty="0"/>
              <a:t>The party model is a classic example of an object that is designed for many contexts and thus has no meaning within any context.</a:t>
            </a:r>
          </a:p>
          <a:p>
            <a:endParaRPr lang="en-US" baseline="0" dirty="0"/>
          </a:p>
          <a:p>
            <a:r>
              <a:rPr lang="en-US" baseline="0" dirty="0"/>
              <a:t>Look for terms in the model that are not discussed with the domain experts – they are probably alien. Look for terms that are disagreed upon by domain experts: “you mean this, but I mean that” These are often a smell that the two domain experts care about separate contexts</a:t>
            </a:r>
          </a:p>
          <a:p>
            <a:endParaRPr lang="en-US" dirty="0"/>
          </a:p>
          <a:p>
            <a:r>
              <a:rPr lang="en-US" dirty="0"/>
              <a:t>BOUNDED CONTEXTS Are Not MODULES</a:t>
            </a:r>
          </a:p>
          <a:p>
            <a:endParaRPr lang="en-US" dirty="0"/>
          </a:p>
          <a:p>
            <a:r>
              <a:rPr lang="en-US" dirty="0"/>
              <a:t>The issues are confused sometimes, but these are different patterns with different motivations. True, when two sets of objects are recognized as making up different models, they are almost always placed in separate MODULES. Doing so does provide different name spaces (essential for different CONTEXTS) and some demarcation.</a:t>
            </a:r>
            <a:r>
              <a:rPr lang="en-US" baseline="0" dirty="0"/>
              <a:t> </a:t>
            </a:r>
            <a:r>
              <a:rPr lang="en-US" dirty="0"/>
              <a:t>But MODULES also organize the elements within one model; they don't necessarily communicate an intention to separate CONTEXTS. The separate name spaces that MODULES create within a BOUNDED CONTEXT actually make it harder to spot accidental model fragmentation.</a:t>
            </a:r>
          </a:p>
          <a:p>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A Bounded Context is a CI boundary</a:t>
            </a:r>
          </a:p>
          <a:p>
            <a:r>
              <a:rPr lang="en-US" dirty="0"/>
              <a:t>A bounded context is</a:t>
            </a:r>
            <a:r>
              <a:rPr lang="en-US" baseline="0" dirty="0"/>
              <a:t> treated as a CI boundary, because we want the model to be consistent and not fragment</a:t>
            </a:r>
          </a:p>
          <a:p>
            <a:r>
              <a:rPr lang="en-US" baseline="0" dirty="0"/>
              <a:t>Within a bounded context we need: an automated build, automated test suites, continuous deployment</a:t>
            </a:r>
          </a:p>
          <a:p>
            <a:r>
              <a:rPr lang="en-US" baseline="0" dirty="0"/>
              <a:t>By implication – we do not need to do CI, automated testing, or continuous deployment across bounded contexts</a:t>
            </a:r>
            <a:endParaRPr lang="en-US" dirty="0"/>
          </a:p>
          <a:p>
            <a:endParaRPr lang="en-US" dirty="0"/>
          </a:p>
          <a:p>
            <a:r>
              <a:rPr lang="en-US" dirty="0"/>
              <a:t>A Bounded Context may be aligned with a Service</a:t>
            </a:r>
          </a:p>
          <a:p>
            <a:pPr lvl="0" algn="l"/>
            <a:r>
              <a:rPr lang="en-US" dirty="0"/>
              <a:t>SOA boundaries are about business capabilities. A business capability tends</a:t>
            </a:r>
            <a:r>
              <a:rPr lang="en-US" baseline="0" dirty="0"/>
              <a:t> to be aligned with the work of one department who have a shared understanding of model concepts. So in an insurance company Claims and Underwriting are separate departments with separate languages, and different use cases, so they have both differing models, but also tend to have separate business capabilities or services.</a:t>
            </a:r>
            <a:endParaRPr lang="en-US" dirty="0"/>
          </a:p>
          <a:p>
            <a:pPr lvl="0"/>
            <a:endParaRPr lang="en-US" dirty="0"/>
          </a:p>
          <a:p>
            <a:pPr lvl="0"/>
            <a:r>
              <a:rPr lang="en-US" dirty="0"/>
              <a:t>It may be more granular though. We may find that there</a:t>
            </a:r>
            <a:r>
              <a:rPr lang="en-US" baseline="0" dirty="0"/>
              <a:t> are specialist areas of a business capability, such as rating within underwriting that might not be their own business capability – they don’t publish events to other Services for example – but are a separate context because their language and model is more specialized than the whole. We might find these are separate autonomous components within the logical service boundary, and have a separate set of use cases, hinting at their context.</a:t>
            </a:r>
          </a:p>
          <a:p>
            <a:pPr lvl="0"/>
            <a:endParaRPr lang="en-US" baseline="0" dirty="0"/>
          </a:p>
          <a:p>
            <a:pPr lvl="1"/>
            <a:endParaRPr lang="en-US" baseline="0" dirty="0"/>
          </a:p>
          <a:p>
            <a:pPr lvl="1"/>
            <a:endParaRPr lang="en-US" baseline="0" dirty="0"/>
          </a:p>
          <a:p>
            <a:pPr lvl="1"/>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8E4C8525-D6B1-2147-97B0-7C581D426BCA}" type="slidenum">
              <a:rPr lang="en-US" smtClean="0"/>
              <a:t>14</a:t>
            </a:fld>
            <a:endParaRPr lang="en-US"/>
          </a:p>
        </p:txBody>
      </p:sp>
    </p:spTree>
    <p:extLst>
      <p:ext uri="{BB962C8B-B14F-4D97-AF65-F5344CB8AC3E}">
        <p14:creationId xmlns:p14="http://schemas.microsoft.com/office/powerpoint/2010/main" val="1208247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identify bounded contexts through an exercise known as Context</a:t>
            </a:r>
            <a:r>
              <a:rPr lang="en-US" baseline="0" dirty="0"/>
              <a:t> Mapping. But when you break up a monolith we would expect them to have a **shared kernel** relationship.</a:t>
            </a:r>
          </a:p>
          <a:p>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The Core Domain </a:t>
            </a:r>
            <a:r>
              <a:rPr lang="mr-IN" dirty="0"/>
              <a:t>–</a:t>
            </a:r>
            <a:r>
              <a:rPr lang="en-US" dirty="0"/>
              <a:t> most value but also should be most likely to change and thereby benefit from autonomous release. Start with highest</a:t>
            </a:r>
            <a:r>
              <a:rPr lang="en-US" baseline="0" dirty="0"/>
              <a:t> value, to ensure that you can get most benefit for your efforts and ensure continued buy in. We improved productivity three times, yeah! If you start with lowest risk you may learn, but you may not realize enough benefits that anyone cares about your initiative. In fact you may just increase cost but not productivity because your low-risk app does not have frequent enough change to amortize your costs of distribution against.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Break in-process dependencies. If an in-process call crosses the context boundary I must replace it with IPC. We will return to this, crux of the talk</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Cut &amp; </a:t>
            </a:r>
            <a:r>
              <a:rPr lang="en-US" dirty="0" err="1"/>
              <a:t>Sbunt</a:t>
            </a:r>
            <a:r>
              <a:rPr lang="en-US" dirty="0"/>
              <a:t> takes the bounded context</a:t>
            </a:r>
            <a:r>
              <a:rPr lang="en-US" baseline="0" dirty="0"/>
              <a:t> out of the monolith. You just copy this code at this point, don’t opt for a rewrite (theory of constraints). Put it behind a new API. Might be a rewrite, or new because new API already existed, or a new version of the Old API so that you can route traffic to it. Now you can begin routing traffic away from the monolith towards the </a:t>
            </a:r>
            <a:r>
              <a:rPr lang="en-US" baseline="0" dirty="0" err="1"/>
              <a:t>microservcie</a:t>
            </a:r>
            <a:r>
              <a:rPr lang="en-US" baseline="0" dirty="0"/>
              <a:t>. Once all traffic passes to you, the you can declare autonomy.</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 key step here is to ensure that you now **own** the data and can move it to your own Db</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You might need reference data at this point.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GB" dirty="0"/>
          </a:p>
        </p:txBody>
      </p:sp>
      <p:sp>
        <p:nvSpPr>
          <p:cNvPr id="4" name="Slide Number Placeholder 3"/>
          <p:cNvSpPr>
            <a:spLocks noGrp="1"/>
          </p:cNvSpPr>
          <p:nvPr>
            <p:ph type="sldNum" sz="quarter" idx="10"/>
          </p:nvPr>
        </p:nvSpPr>
        <p:spPr/>
        <p:txBody>
          <a:bodyPr/>
          <a:lstStyle/>
          <a:p>
            <a:fld id="{91155479-E875-44D6-8A89-B278095985A1}" type="slidenum">
              <a:rPr lang="en-GB" smtClean="0"/>
              <a:t>16</a:t>
            </a:fld>
            <a:endParaRPr lang="en-GB"/>
          </a:p>
        </p:txBody>
      </p:sp>
    </p:spTree>
    <p:extLst>
      <p:ext uri="{BB962C8B-B14F-4D97-AF65-F5344CB8AC3E}">
        <p14:creationId xmlns:p14="http://schemas.microsoft.com/office/powerpoint/2010/main" val="1451773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461BD-6110-F54E-9474-07260C0400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EC6BD3-2FA0-4D4C-99D8-FF7FCEF3A6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EB6117-8D8F-F944-B588-DB9E92676100}"/>
              </a:ext>
            </a:extLst>
          </p:cNvPr>
          <p:cNvSpPr>
            <a:spLocks noGrp="1"/>
          </p:cNvSpPr>
          <p:nvPr>
            <p:ph type="dt" sz="half" idx="10"/>
          </p:nvPr>
        </p:nvSpPr>
        <p:spPr/>
        <p:txBody>
          <a:bodyPr/>
          <a:lstStyle/>
          <a:p>
            <a:fld id="{2B115D6F-3426-47B3-B2E5-A93EACC656D9}" type="datetimeFigureOut">
              <a:rPr lang="en-GB" smtClean="0"/>
              <a:t>25/10/2019</a:t>
            </a:fld>
            <a:endParaRPr lang="en-GB"/>
          </a:p>
        </p:txBody>
      </p:sp>
      <p:sp>
        <p:nvSpPr>
          <p:cNvPr id="5" name="Footer Placeholder 4">
            <a:extLst>
              <a:ext uri="{FF2B5EF4-FFF2-40B4-BE49-F238E27FC236}">
                <a16:creationId xmlns:a16="http://schemas.microsoft.com/office/drawing/2014/main" id="{703FDB46-9E81-1F4E-AE8A-1B48A868535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5A95AE-A95E-0344-A407-1E75567EB159}"/>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2998591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3D27-E206-B84F-8374-B7CD4A87DF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A9E4660-3C31-9B48-99CA-C547FEC1A9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4A76D0-0788-764B-B7DB-EB15B830AB09}"/>
              </a:ext>
            </a:extLst>
          </p:cNvPr>
          <p:cNvSpPr>
            <a:spLocks noGrp="1"/>
          </p:cNvSpPr>
          <p:nvPr>
            <p:ph type="dt" sz="half" idx="10"/>
          </p:nvPr>
        </p:nvSpPr>
        <p:spPr/>
        <p:txBody>
          <a:bodyPr/>
          <a:lstStyle/>
          <a:p>
            <a:fld id="{2B115D6F-3426-47B3-B2E5-A93EACC656D9}" type="datetimeFigureOut">
              <a:rPr lang="en-GB" smtClean="0"/>
              <a:t>25/10/2019</a:t>
            </a:fld>
            <a:endParaRPr lang="en-GB"/>
          </a:p>
        </p:txBody>
      </p:sp>
      <p:sp>
        <p:nvSpPr>
          <p:cNvPr id="5" name="Footer Placeholder 4">
            <a:extLst>
              <a:ext uri="{FF2B5EF4-FFF2-40B4-BE49-F238E27FC236}">
                <a16:creationId xmlns:a16="http://schemas.microsoft.com/office/drawing/2014/main" id="{AD696949-DFEE-404E-89A8-57338011396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8363A4-5832-8E48-AC1A-89788B3A37DA}"/>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4286441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FE786C-3B2E-8648-BCA1-9711D995A7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4125CF-3BA5-804C-BB5D-1B6BFC3816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87BC50-3743-D243-ABC2-09B396AF77AD}"/>
              </a:ext>
            </a:extLst>
          </p:cNvPr>
          <p:cNvSpPr>
            <a:spLocks noGrp="1"/>
          </p:cNvSpPr>
          <p:nvPr>
            <p:ph type="dt" sz="half" idx="10"/>
          </p:nvPr>
        </p:nvSpPr>
        <p:spPr/>
        <p:txBody>
          <a:bodyPr/>
          <a:lstStyle/>
          <a:p>
            <a:fld id="{2B115D6F-3426-47B3-B2E5-A93EACC656D9}" type="datetimeFigureOut">
              <a:rPr lang="en-GB" smtClean="0"/>
              <a:t>25/10/2019</a:t>
            </a:fld>
            <a:endParaRPr lang="en-GB"/>
          </a:p>
        </p:txBody>
      </p:sp>
      <p:sp>
        <p:nvSpPr>
          <p:cNvPr id="5" name="Footer Placeholder 4">
            <a:extLst>
              <a:ext uri="{FF2B5EF4-FFF2-40B4-BE49-F238E27FC236}">
                <a16:creationId xmlns:a16="http://schemas.microsoft.com/office/drawing/2014/main" id="{59E9CEA2-9347-1E47-BB83-EC47DA6380B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E95688-C89C-D840-9232-44B4F7BF205D}"/>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83535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226B6-02C6-EB47-A8AA-DD7633C26A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CA599C-1386-FF4F-AD12-556CC6025C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72C487-8B93-304F-BC0D-27F0F0FDBA73}"/>
              </a:ext>
            </a:extLst>
          </p:cNvPr>
          <p:cNvSpPr>
            <a:spLocks noGrp="1"/>
          </p:cNvSpPr>
          <p:nvPr>
            <p:ph type="dt" sz="half" idx="10"/>
          </p:nvPr>
        </p:nvSpPr>
        <p:spPr/>
        <p:txBody>
          <a:bodyPr/>
          <a:lstStyle/>
          <a:p>
            <a:fld id="{2B115D6F-3426-47B3-B2E5-A93EACC656D9}" type="datetimeFigureOut">
              <a:rPr lang="en-GB" smtClean="0"/>
              <a:t>25/10/2019</a:t>
            </a:fld>
            <a:endParaRPr lang="en-GB"/>
          </a:p>
        </p:txBody>
      </p:sp>
      <p:sp>
        <p:nvSpPr>
          <p:cNvPr id="5" name="Footer Placeholder 4">
            <a:extLst>
              <a:ext uri="{FF2B5EF4-FFF2-40B4-BE49-F238E27FC236}">
                <a16:creationId xmlns:a16="http://schemas.microsoft.com/office/drawing/2014/main" id="{FB98BCE7-FD5D-E749-9857-370F906099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782B97F-E02C-2E42-B465-657E21FF842F}"/>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2478859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5352F-4EB3-9442-9F08-5B98EF0028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BEAA05E-2924-254D-97D9-FF99BDDE24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B96FD3C-7978-644B-8AF1-A753E416F755}"/>
              </a:ext>
            </a:extLst>
          </p:cNvPr>
          <p:cNvSpPr>
            <a:spLocks noGrp="1"/>
          </p:cNvSpPr>
          <p:nvPr>
            <p:ph type="dt" sz="half" idx="10"/>
          </p:nvPr>
        </p:nvSpPr>
        <p:spPr/>
        <p:txBody>
          <a:bodyPr/>
          <a:lstStyle/>
          <a:p>
            <a:fld id="{2B115D6F-3426-47B3-B2E5-A93EACC656D9}" type="datetimeFigureOut">
              <a:rPr lang="en-GB" smtClean="0"/>
              <a:t>25/10/2019</a:t>
            </a:fld>
            <a:endParaRPr lang="en-GB"/>
          </a:p>
        </p:txBody>
      </p:sp>
      <p:sp>
        <p:nvSpPr>
          <p:cNvPr id="5" name="Footer Placeholder 4">
            <a:extLst>
              <a:ext uri="{FF2B5EF4-FFF2-40B4-BE49-F238E27FC236}">
                <a16:creationId xmlns:a16="http://schemas.microsoft.com/office/drawing/2014/main" id="{05191116-DEEC-C745-9189-3326C64A20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BEB62D-A7BB-B047-B998-9A37A67685F8}"/>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503457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31E0D-FE39-F44B-8E18-767DD76EEF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800C93-2EDE-AA43-BD2F-1989A6041BA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8580DE-5395-2148-A2EA-2F1EC4DF1D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2D2F79F-C19F-B244-9E44-8716E5F3CF42}"/>
              </a:ext>
            </a:extLst>
          </p:cNvPr>
          <p:cNvSpPr>
            <a:spLocks noGrp="1"/>
          </p:cNvSpPr>
          <p:nvPr>
            <p:ph type="dt" sz="half" idx="10"/>
          </p:nvPr>
        </p:nvSpPr>
        <p:spPr/>
        <p:txBody>
          <a:bodyPr/>
          <a:lstStyle/>
          <a:p>
            <a:fld id="{2B115D6F-3426-47B3-B2E5-A93EACC656D9}" type="datetimeFigureOut">
              <a:rPr lang="en-GB" smtClean="0"/>
              <a:t>25/10/2019</a:t>
            </a:fld>
            <a:endParaRPr lang="en-GB"/>
          </a:p>
        </p:txBody>
      </p:sp>
      <p:sp>
        <p:nvSpPr>
          <p:cNvPr id="6" name="Footer Placeholder 5">
            <a:extLst>
              <a:ext uri="{FF2B5EF4-FFF2-40B4-BE49-F238E27FC236}">
                <a16:creationId xmlns:a16="http://schemas.microsoft.com/office/drawing/2014/main" id="{B3606B45-BF97-CC4C-9711-59BD3166A0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A833CC-D746-B240-AE15-3A3330EEE28F}"/>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630369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5C0DE-5172-9C4F-A6D7-54B6221709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FBF70B2-38C5-9146-BAA8-9484889687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52F800-A2DA-F14C-83EB-E2A421EE98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EB48FF2-0C4F-D143-BE9C-9E09273B21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4CE6A2A-1745-A64C-B378-54CF864F28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9037FD-5599-AC47-AC32-84F66D3695DF}"/>
              </a:ext>
            </a:extLst>
          </p:cNvPr>
          <p:cNvSpPr>
            <a:spLocks noGrp="1"/>
          </p:cNvSpPr>
          <p:nvPr>
            <p:ph type="dt" sz="half" idx="10"/>
          </p:nvPr>
        </p:nvSpPr>
        <p:spPr/>
        <p:txBody>
          <a:bodyPr/>
          <a:lstStyle/>
          <a:p>
            <a:fld id="{2B115D6F-3426-47B3-B2E5-A93EACC656D9}" type="datetimeFigureOut">
              <a:rPr lang="en-GB" smtClean="0"/>
              <a:t>25/10/2019</a:t>
            </a:fld>
            <a:endParaRPr lang="en-GB"/>
          </a:p>
        </p:txBody>
      </p:sp>
      <p:sp>
        <p:nvSpPr>
          <p:cNvPr id="8" name="Footer Placeholder 7">
            <a:extLst>
              <a:ext uri="{FF2B5EF4-FFF2-40B4-BE49-F238E27FC236}">
                <a16:creationId xmlns:a16="http://schemas.microsoft.com/office/drawing/2014/main" id="{AC404107-928E-9A43-B87D-9350315503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FCF8D7E-BEB2-E64A-AC1B-F847426C61FB}"/>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892032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7C335-BEC1-8D46-A3E4-0877661657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DC992D-B3C8-8340-9447-405EC69F2332}"/>
              </a:ext>
            </a:extLst>
          </p:cNvPr>
          <p:cNvSpPr>
            <a:spLocks noGrp="1"/>
          </p:cNvSpPr>
          <p:nvPr>
            <p:ph type="dt" sz="half" idx="10"/>
          </p:nvPr>
        </p:nvSpPr>
        <p:spPr/>
        <p:txBody>
          <a:bodyPr/>
          <a:lstStyle/>
          <a:p>
            <a:fld id="{2B115D6F-3426-47B3-B2E5-A93EACC656D9}" type="datetimeFigureOut">
              <a:rPr lang="en-GB" smtClean="0"/>
              <a:t>25/10/2019</a:t>
            </a:fld>
            <a:endParaRPr lang="en-GB"/>
          </a:p>
        </p:txBody>
      </p:sp>
      <p:sp>
        <p:nvSpPr>
          <p:cNvPr id="4" name="Footer Placeholder 3">
            <a:extLst>
              <a:ext uri="{FF2B5EF4-FFF2-40B4-BE49-F238E27FC236}">
                <a16:creationId xmlns:a16="http://schemas.microsoft.com/office/drawing/2014/main" id="{238CC4EB-7D24-154E-B8BD-1AA3DE9030F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760F3AD-AF8F-0746-8361-30A81E857D98}"/>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295396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73B496-B7A2-B644-B9C3-4ED545E39EA9}"/>
              </a:ext>
            </a:extLst>
          </p:cNvPr>
          <p:cNvSpPr>
            <a:spLocks noGrp="1"/>
          </p:cNvSpPr>
          <p:nvPr>
            <p:ph type="dt" sz="half" idx="10"/>
          </p:nvPr>
        </p:nvSpPr>
        <p:spPr/>
        <p:txBody>
          <a:bodyPr/>
          <a:lstStyle/>
          <a:p>
            <a:fld id="{2B115D6F-3426-47B3-B2E5-A93EACC656D9}" type="datetimeFigureOut">
              <a:rPr lang="en-GB" smtClean="0"/>
              <a:t>25/10/2019</a:t>
            </a:fld>
            <a:endParaRPr lang="en-GB"/>
          </a:p>
        </p:txBody>
      </p:sp>
      <p:sp>
        <p:nvSpPr>
          <p:cNvPr id="3" name="Footer Placeholder 2">
            <a:extLst>
              <a:ext uri="{FF2B5EF4-FFF2-40B4-BE49-F238E27FC236}">
                <a16:creationId xmlns:a16="http://schemas.microsoft.com/office/drawing/2014/main" id="{FA388F81-B2EB-D148-8E63-FCE4273B2AE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85A0A6-7D17-EA46-8D91-575BAE36868D}"/>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225172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A73F0-9B18-554E-9647-7CF079E3E5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2252CCB-9B67-C740-9023-07805B84AE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AEBE25-1EAD-EF40-8007-4893B188AF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A6B759-99F9-944A-8342-BF9D4D2BF3FF}"/>
              </a:ext>
            </a:extLst>
          </p:cNvPr>
          <p:cNvSpPr>
            <a:spLocks noGrp="1"/>
          </p:cNvSpPr>
          <p:nvPr>
            <p:ph type="dt" sz="half" idx="10"/>
          </p:nvPr>
        </p:nvSpPr>
        <p:spPr/>
        <p:txBody>
          <a:bodyPr/>
          <a:lstStyle/>
          <a:p>
            <a:fld id="{2B115D6F-3426-47B3-B2E5-A93EACC656D9}" type="datetimeFigureOut">
              <a:rPr lang="en-GB" smtClean="0"/>
              <a:t>25/10/2019</a:t>
            </a:fld>
            <a:endParaRPr lang="en-GB"/>
          </a:p>
        </p:txBody>
      </p:sp>
      <p:sp>
        <p:nvSpPr>
          <p:cNvPr id="6" name="Footer Placeholder 5">
            <a:extLst>
              <a:ext uri="{FF2B5EF4-FFF2-40B4-BE49-F238E27FC236}">
                <a16:creationId xmlns:a16="http://schemas.microsoft.com/office/drawing/2014/main" id="{AA926B02-DD60-4146-97D0-F89D9489DA3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8837FC8-9785-FA45-B360-645FE9EA9934}"/>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41753460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8CE0C-1975-2948-A29E-F4F2468A46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C8AAFF-49BB-A646-A266-7089DA0456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A643F2-A5AB-2E4E-8AB0-6120C29D2D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087C3E-B352-2749-A3C4-E9E942D42C2B}"/>
              </a:ext>
            </a:extLst>
          </p:cNvPr>
          <p:cNvSpPr>
            <a:spLocks noGrp="1"/>
          </p:cNvSpPr>
          <p:nvPr>
            <p:ph type="dt" sz="half" idx="10"/>
          </p:nvPr>
        </p:nvSpPr>
        <p:spPr/>
        <p:txBody>
          <a:bodyPr/>
          <a:lstStyle/>
          <a:p>
            <a:fld id="{2B115D6F-3426-47B3-B2E5-A93EACC656D9}" type="datetimeFigureOut">
              <a:rPr lang="en-GB" smtClean="0"/>
              <a:t>25/10/2019</a:t>
            </a:fld>
            <a:endParaRPr lang="en-GB"/>
          </a:p>
        </p:txBody>
      </p:sp>
      <p:sp>
        <p:nvSpPr>
          <p:cNvPr id="6" name="Footer Placeholder 5">
            <a:extLst>
              <a:ext uri="{FF2B5EF4-FFF2-40B4-BE49-F238E27FC236}">
                <a16:creationId xmlns:a16="http://schemas.microsoft.com/office/drawing/2014/main" id="{7B079E8D-FFDB-9E46-A71F-68B01157E2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5392C9-D93A-CE4E-977C-C108F6EE23F2}"/>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1155904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4557FF-2854-D14B-923E-FD8CFC003A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5C5BE2-4231-A043-910F-4B6A506528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BE06F7-2520-CC4C-AC76-9BF496F212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115D6F-3426-47B3-B2E5-A93EACC656D9}" type="datetimeFigureOut">
              <a:rPr lang="en-GB" smtClean="0"/>
              <a:t>25/10/2019</a:t>
            </a:fld>
            <a:endParaRPr lang="en-GB"/>
          </a:p>
        </p:txBody>
      </p:sp>
      <p:sp>
        <p:nvSpPr>
          <p:cNvPr id="5" name="Footer Placeholder 4">
            <a:extLst>
              <a:ext uri="{FF2B5EF4-FFF2-40B4-BE49-F238E27FC236}">
                <a16:creationId xmlns:a16="http://schemas.microsoft.com/office/drawing/2014/main" id="{03367855-3B20-3C44-A3F3-CB5F7C8E01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F26C88D-1E25-1048-902A-EC293367F6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92DF1-A555-43FA-AD2F-E7EC51E120F1}" type="slidenum">
              <a:rPr lang="en-GB" smtClean="0"/>
              <a:t>‹#›</a:t>
            </a:fld>
            <a:endParaRPr lang="en-GB"/>
          </a:p>
        </p:txBody>
      </p:sp>
    </p:spTree>
    <p:extLst>
      <p:ext uri="{BB962C8B-B14F-4D97-AF65-F5344CB8AC3E}">
        <p14:creationId xmlns:p14="http://schemas.microsoft.com/office/powerpoint/2010/main" val="567324867"/>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4.sv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7.sv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7.svg"/></Relationships>
</file>

<file path=ppt/slides/_rels/slide43.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8.svg"/><Relationship Id="rId2" Type="http://schemas.openxmlformats.org/officeDocument/2006/relationships/image" Target="../media/image6.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7.sv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7.sv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7.sv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485-7B8F-4364-A168-9BCF14B9AFD8}"/>
              </a:ext>
            </a:extLst>
          </p:cNvPr>
          <p:cNvSpPr>
            <a:spLocks noGrp="1"/>
          </p:cNvSpPr>
          <p:nvPr>
            <p:ph type="ctrTitle"/>
          </p:nvPr>
        </p:nvSpPr>
        <p:spPr/>
        <p:txBody>
          <a:bodyPr>
            <a:normAutofit/>
          </a:bodyPr>
          <a:lstStyle/>
          <a:p>
            <a:r>
              <a:rPr lang="en-GB" dirty="0"/>
              <a:t>Escape the Distributed Monolith</a:t>
            </a:r>
          </a:p>
        </p:txBody>
      </p:sp>
      <p:sp>
        <p:nvSpPr>
          <p:cNvPr id="3" name="Subtitle 2">
            <a:extLst>
              <a:ext uri="{FF2B5EF4-FFF2-40B4-BE49-F238E27FC236}">
                <a16:creationId xmlns:a16="http://schemas.microsoft.com/office/drawing/2014/main" id="{56718B2F-630C-4EB0-BB6E-563DEB660EEF}"/>
              </a:ext>
            </a:extLst>
          </p:cNvPr>
          <p:cNvSpPr>
            <a:spLocks noGrp="1"/>
          </p:cNvSpPr>
          <p:nvPr>
            <p:ph type="subTitle" idx="1"/>
          </p:nvPr>
        </p:nvSpPr>
        <p:spPr/>
        <p:txBody>
          <a:bodyPr>
            <a:normAutofit/>
          </a:bodyPr>
          <a:lstStyle/>
          <a:p>
            <a:r>
              <a:rPr lang="en-US" dirty="0"/>
              <a:t>“Your scientists were </a:t>
            </a:r>
            <a:r>
              <a:rPr lang="en-US" i="1" dirty="0"/>
              <a:t>so</a:t>
            </a:r>
            <a:r>
              <a:rPr lang="en-US" dirty="0"/>
              <a:t> preoccupied with </a:t>
            </a:r>
            <a:r>
              <a:rPr lang="en-US" i="1" dirty="0"/>
              <a:t>whether</a:t>
            </a:r>
            <a:r>
              <a:rPr lang="en-US" dirty="0"/>
              <a:t> or not </a:t>
            </a:r>
            <a:r>
              <a:rPr lang="en-US" i="1" dirty="0"/>
              <a:t>they could</a:t>
            </a:r>
            <a:r>
              <a:rPr lang="en-US" dirty="0"/>
              <a:t>, </a:t>
            </a:r>
            <a:r>
              <a:rPr lang="en-US" i="1" dirty="0"/>
              <a:t>they</a:t>
            </a:r>
            <a:r>
              <a:rPr lang="en-US" dirty="0"/>
              <a:t> didn't stop to think </a:t>
            </a:r>
            <a:r>
              <a:rPr lang="en-US" i="1" dirty="0"/>
              <a:t>if they</a:t>
            </a:r>
            <a:r>
              <a:rPr lang="en-US" dirty="0"/>
              <a:t> should.”</a:t>
            </a:r>
          </a:p>
          <a:p>
            <a:r>
              <a:rPr lang="en-US" dirty="0"/>
              <a:t>						Ian Malcolm, Jurassic Park</a:t>
            </a:r>
            <a:endParaRPr lang="en-GB" dirty="0"/>
          </a:p>
        </p:txBody>
      </p:sp>
    </p:spTree>
    <p:extLst>
      <p:ext uri="{BB962C8B-B14F-4D97-AF65-F5344CB8AC3E}">
        <p14:creationId xmlns:p14="http://schemas.microsoft.com/office/powerpoint/2010/main" val="4180027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B68C83A-FEEA-4F48-8318-397E3BEB0FF0}"/>
              </a:ext>
            </a:extLst>
          </p:cNvPr>
          <p:cNvSpPr txBox="1">
            <a:spLocks/>
          </p:cNvSpPr>
          <p:nvPr/>
        </p:nvSpPr>
        <p:spPr>
          <a:xfrm>
            <a:off x="768096" y="1020209"/>
            <a:ext cx="10655808" cy="4817582"/>
          </a:xfrm>
          <a:prstGeom prst="rect">
            <a:avLst/>
          </a:prstGeom>
          <a:ln w="12700">
            <a:noFill/>
          </a:ln>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GB" b="1" dirty="0"/>
              <a:t>Level 1: Foundational Capabilities</a:t>
            </a:r>
          </a:p>
          <a:p>
            <a:pPr lvl="1" algn="ctr"/>
            <a:r>
              <a:rPr lang="en-GB" dirty="0"/>
              <a:t>Operational Capabilities</a:t>
            </a:r>
          </a:p>
          <a:p>
            <a:pPr lvl="2" algn="ctr"/>
            <a:r>
              <a:rPr lang="en-GB" i="1" dirty="0"/>
              <a:t>How we Deliver Service, Generate Demand, Create Products etc.</a:t>
            </a:r>
          </a:p>
          <a:p>
            <a:pPr lvl="1" algn="ctr"/>
            <a:r>
              <a:rPr lang="en-GB" dirty="0"/>
              <a:t>Environmental Capabilities</a:t>
            </a:r>
          </a:p>
          <a:p>
            <a:pPr lvl="2" algn="ctr"/>
            <a:r>
              <a:rPr lang="en-GB" i="1" dirty="0"/>
              <a:t>How we interact with Customers, Regulators etc.</a:t>
            </a:r>
          </a:p>
          <a:p>
            <a:pPr algn="ctr"/>
            <a:r>
              <a:rPr lang="en-GB" b="1" dirty="0"/>
              <a:t>Level 2: Capability Groups</a:t>
            </a:r>
          </a:p>
          <a:p>
            <a:pPr lvl="1" algn="ctr"/>
            <a:r>
              <a:rPr lang="en-GB" dirty="0"/>
              <a:t>Map to organizational accountability ownership</a:t>
            </a:r>
          </a:p>
          <a:p>
            <a:pPr lvl="2" algn="ctr"/>
            <a:r>
              <a:rPr lang="en-GB" i="1" dirty="0"/>
              <a:t>Claims, Underwriting, Housekeeping, Concierge</a:t>
            </a:r>
          </a:p>
          <a:p>
            <a:pPr algn="ctr"/>
            <a:r>
              <a:rPr lang="en-GB" dirty="0">
                <a:solidFill>
                  <a:srgbClr val="FF0000"/>
                </a:solidFill>
              </a:rPr>
              <a:t>Level 3: Business Capabilities</a:t>
            </a:r>
          </a:p>
          <a:p>
            <a:pPr lvl="1" algn="ctr"/>
            <a:r>
              <a:rPr lang="en-GB" dirty="0"/>
              <a:t>Something the capability group does to provide value</a:t>
            </a:r>
          </a:p>
          <a:p>
            <a:pPr lvl="2" algn="ctr"/>
            <a:r>
              <a:rPr lang="en-GB" i="1" dirty="0"/>
              <a:t>Claims Assessment, Risk Rating, Kitchen, Check-In</a:t>
            </a:r>
          </a:p>
        </p:txBody>
      </p:sp>
    </p:spTree>
    <p:extLst>
      <p:ext uri="{BB962C8B-B14F-4D97-AF65-F5344CB8AC3E}">
        <p14:creationId xmlns:p14="http://schemas.microsoft.com/office/powerpoint/2010/main" val="1839464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F8DF77-36AA-7448-814B-3D7CBEAB93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2750" y="1587500"/>
            <a:ext cx="6286500" cy="3683000"/>
          </a:xfrm>
          <a:prstGeom prst="rect">
            <a:avLst/>
          </a:prstGeom>
        </p:spPr>
      </p:pic>
    </p:spTree>
    <p:extLst>
      <p:ext uri="{BB962C8B-B14F-4D97-AF65-F5344CB8AC3E}">
        <p14:creationId xmlns:p14="http://schemas.microsoft.com/office/powerpoint/2010/main" val="3853988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6EA8180-8876-DD42-A1C8-6A509E6C1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250" y="1968500"/>
            <a:ext cx="6159500" cy="2921000"/>
          </a:xfrm>
          <a:prstGeom prst="rect">
            <a:avLst/>
          </a:prstGeom>
        </p:spPr>
      </p:pic>
    </p:spTree>
    <p:extLst>
      <p:ext uri="{BB962C8B-B14F-4D97-AF65-F5344CB8AC3E}">
        <p14:creationId xmlns:p14="http://schemas.microsoft.com/office/powerpoint/2010/main" val="2869380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25CF61-619D-D943-A541-E194D4BC5E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6250" y="1086261"/>
            <a:ext cx="6159500" cy="1524000"/>
          </a:xfrm>
          <a:prstGeom prst="rect">
            <a:avLst/>
          </a:prstGeom>
        </p:spPr>
      </p:pic>
      <p:pic>
        <p:nvPicPr>
          <p:cNvPr id="5" name="Picture 4">
            <a:extLst>
              <a:ext uri="{FF2B5EF4-FFF2-40B4-BE49-F238E27FC236}">
                <a16:creationId xmlns:a16="http://schemas.microsoft.com/office/drawing/2014/main" id="{D4DC311E-9106-8C4F-883B-D55AA78EC0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3786" y="3617976"/>
            <a:ext cx="6159500" cy="1524000"/>
          </a:xfrm>
          <a:prstGeom prst="rect">
            <a:avLst/>
          </a:prstGeom>
        </p:spPr>
      </p:pic>
    </p:spTree>
    <p:extLst>
      <p:ext uri="{BB962C8B-B14F-4D97-AF65-F5344CB8AC3E}">
        <p14:creationId xmlns:p14="http://schemas.microsoft.com/office/powerpoint/2010/main" val="2904826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pPr algn="ctr"/>
            <a:r>
              <a:rPr lang="en-US" dirty="0"/>
              <a:t>Partitioning with Bounded Context</a:t>
            </a:r>
          </a:p>
        </p:txBody>
      </p:sp>
      <p:pic>
        <p:nvPicPr>
          <p:cNvPr id="3" name="Content Placeholder 2" descr="ContextMap2.png"/>
          <p:cNvPicPr>
            <a:picLocks noGrp="1" noChangeAspect="1"/>
          </p:cNvPicPr>
          <p:nvPr>
            <p:ph idx="4294967295"/>
          </p:nvPr>
        </p:nvPicPr>
        <p:blipFill>
          <a:blip r:embed="rId3">
            <a:extLst>
              <a:ext uri="{28A0092B-C50C-407E-A947-70E740481C1C}">
                <a14:useLocalDpi xmlns:a14="http://schemas.microsoft.com/office/drawing/2010/main" val="0"/>
              </a:ext>
            </a:extLst>
          </a:blip>
          <a:srcRect t="-6277" b="-6277"/>
          <a:stretch>
            <a:fillRect/>
          </a:stretch>
        </p:blipFill>
        <p:spPr>
          <a:xfrm>
            <a:off x="2475914" y="1263382"/>
            <a:ext cx="6811963" cy="5380037"/>
          </a:xfrm>
        </p:spPr>
      </p:pic>
      <p:sp>
        <p:nvSpPr>
          <p:cNvPr id="6" name="TextBox 5"/>
          <p:cNvSpPr txBox="1"/>
          <p:nvPr/>
        </p:nvSpPr>
        <p:spPr>
          <a:xfrm>
            <a:off x="9723738" y="4149874"/>
            <a:ext cx="2743001" cy="461665"/>
          </a:xfrm>
          <a:prstGeom prst="rect">
            <a:avLst/>
          </a:prstGeom>
          <a:noFill/>
        </p:spPr>
        <p:txBody>
          <a:bodyPr wrap="square" rtlCol="0">
            <a:spAutoFit/>
          </a:bodyPr>
          <a:lstStyle/>
          <a:p>
            <a:r>
              <a:rPr lang="en-US" sz="1200" dirty="0"/>
              <a:t>Image from Vaughn Vernon, Implementing Domain Driven Design</a:t>
            </a:r>
          </a:p>
        </p:txBody>
      </p:sp>
    </p:spTree>
    <p:extLst>
      <p:ext uri="{BB962C8B-B14F-4D97-AF65-F5344CB8AC3E}">
        <p14:creationId xmlns:p14="http://schemas.microsoft.com/office/powerpoint/2010/main" val="440378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p:spPr>
        <p:txBody>
          <a:bodyPr/>
          <a:lstStyle/>
          <a:p>
            <a:r>
              <a:rPr lang="en-US" dirty="0"/>
              <a:t>Breaking up the Monolith</a:t>
            </a:r>
          </a:p>
        </p:txBody>
      </p:sp>
      <p:sp>
        <p:nvSpPr>
          <p:cNvPr id="5" name="Text Placeholder 4"/>
          <p:cNvSpPr>
            <a:spLocks noGrp="1"/>
          </p:cNvSpPr>
          <p:nvPr>
            <p:ph type="body" idx="1"/>
          </p:nvPr>
        </p:nvSpPr>
        <p:spPr/>
        <p:txBody>
          <a:bodyPr/>
          <a:lstStyle/>
          <a:p>
            <a:r>
              <a:rPr lang="en-US" dirty="0"/>
              <a:t>99 Ways To Leave Your Lover</a:t>
            </a:r>
          </a:p>
        </p:txBody>
      </p:sp>
    </p:spTree>
    <p:extLst>
      <p:ext uri="{BB962C8B-B14F-4D97-AF65-F5344CB8AC3E}">
        <p14:creationId xmlns:p14="http://schemas.microsoft.com/office/powerpoint/2010/main" val="230105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lowchart: Magnetic Disk 11"/>
          <p:cNvSpPr/>
          <p:nvPr/>
        </p:nvSpPr>
        <p:spPr>
          <a:xfrm>
            <a:off x="7177549" y="5192766"/>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13" name="Flowchart: Magnetic Disk 12"/>
          <p:cNvSpPr/>
          <p:nvPr/>
        </p:nvSpPr>
        <p:spPr>
          <a:xfrm>
            <a:off x="2958187" y="5175878"/>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1" name="Rectangle 20"/>
          <p:cNvSpPr/>
          <p:nvPr/>
        </p:nvSpPr>
        <p:spPr>
          <a:xfrm>
            <a:off x="2826776" y="1052052"/>
            <a:ext cx="1804219" cy="367726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Monolith</a:t>
            </a:r>
          </a:p>
        </p:txBody>
      </p:sp>
      <p:sp>
        <p:nvSpPr>
          <p:cNvPr id="22" name="Rectangle 21"/>
          <p:cNvSpPr/>
          <p:nvPr/>
        </p:nvSpPr>
        <p:spPr>
          <a:xfrm>
            <a:off x="6892408" y="1052052"/>
            <a:ext cx="1592826" cy="344616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Service</a:t>
            </a:r>
          </a:p>
        </p:txBody>
      </p:sp>
      <p:sp>
        <p:nvSpPr>
          <p:cNvPr id="23" name="&quot;No&quot; Symbol 22"/>
          <p:cNvSpPr/>
          <p:nvPr/>
        </p:nvSpPr>
        <p:spPr>
          <a:xfrm>
            <a:off x="3207775" y="658762"/>
            <a:ext cx="1042219" cy="963561"/>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4" name="Bent Arrow 23"/>
          <p:cNvSpPr/>
          <p:nvPr/>
        </p:nvSpPr>
        <p:spPr>
          <a:xfrm rot="4874250">
            <a:off x="5441429" y="-918562"/>
            <a:ext cx="796413" cy="3240021"/>
          </a:xfrm>
          <a:prstGeom prst="ben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5" name="Down Arrow 24"/>
          <p:cNvSpPr/>
          <p:nvPr/>
        </p:nvSpPr>
        <p:spPr>
          <a:xfrm>
            <a:off x="3207775" y="88493"/>
            <a:ext cx="656303" cy="501445"/>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 name="Oval Callout 25"/>
          <p:cNvSpPr/>
          <p:nvPr/>
        </p:nvSpPr>
        <p:spPr>
          <a:xfrm>
            <a:off x="7491568" y="567662"/>
            <a:ext cx="2153877" cy="1054661"/>
          </a:xfrm>
          <a:prstGeom prst="wedgeEllipseCallou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Asset Capture</a:t>
            </a:r>
          </a:p>
        </p:txBody>
      </p:sp>
      <p:sp>
        <p:nvSpPr>
          <p:cNvPr id="27" name="Striped Right Arrow 26"/>
          <p:cNvSpPr/>
          <p:nvPr/>
        </p:nvSpPr>
        <p:spPr>
          <a:xfrm>
            <a:off x="4522839" y="2556387"/>
            <a:ext cx="2772696" cy="688258"/>
          </a:xfrm>
          <a:prstGeom prst="stripedRightArrow">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8" name="Oval Callout 27"/>
          <p:cNvSpPr/>
          <p:nvPr/>
        </p:nvSpPr>
        <p:spPr>
          <a:xfrm>
            <a:off x="4838346" y="1709930"/>
            <a:ext cx="1956620" cy="914399"/>
          </a:xfrm>
          <a:prstGeom prst="wedgeEllipseCallou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Cut &amp; Shunt</a:t>
            </a:r>
          </a:p>
        </p:txBody>
      </p:sp>
      <p:sp>
        <p:nvSpPr>
          <p:cNvPr id="32" name="&quot;No&quot; Symbol 31"/>
          <p:cNvSpPr/>
          <p:nvPr/>
        </p:nvSpPr>
        <p:spPr>
          <a:xfrm>
            <a:off x="4707058" y="5429543"/>
            <a:ext cx="435163" cy="439234"/>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9" name="Curved Right Arrow 28"/>
          <p:cNvSpPr/>
          <p:nvPr/>
        </p:nvSpPr>
        <p:spPr>
          <a:xfrm>
            <a:off x="5233921" y="4944743"/>
            <a:ext cx="2933081" cy="1323902"/>
          </a:xfrm>
          <a:prstGeom prst="curvedRightArrow">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w="31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36" name="Oval Callout 35"/>
          <p:cNvSpPr/>
          <p:nvPr/>
        </p:nvSpPr>
        <p:spPr>
          <a:xfrm>
            <a:off x="5440020" y="5095129"/>
            <a:ext cx="1956620" cy="914399"/>
          </a:xfrm>
          <a:prstGeom prst="wedgeEllipseCallou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Data Autonomy</a:t>
            </a:r>
          </a:p>
        </p:txBody>
      </p:sp>
      <p:cxnSp>
        <p:nvCxnSpPr>
          <p:cNvPr id="19" name="Straight Arrow Connector 18">
            <a:extLst>
              <a:ext uri="{FF2B5EF4-FFF2-40B4-BE49-F238E27FC236}">
                <a16:creationId xmlns:a16="http://schemas.microsoft.com/office/drawing/2014/main" id="{904DB7E9-F74D-4A49-BFB5-BE6447DDF213}"/>
              </a:ext>
            </a:extLst>
          </p:cNvPr>
          <p:cNvCxnSpPr/>
          <p:nvPr/>
        </p:nvCxnSpPr>
        <p:spPr>
          <a:xfrm flipH="1">
            <a:off x="4924639" y="4479081"/>
            <a:ext cx="2764181" cy="93132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341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32" grpId="0" animBg="1"/>
      <p:bldP spid="29" grpId="0" animBg="1"/>
      <p:bldP spid="3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Flowchart: Magnetic Disk 12"/>
          <p:cNvSpPr/>
          <p:nvPr/>
        </p:nvSpPr>
        <p:spPr>
          <a:xfrm>
            <a:off x="1429424" y="5114779"/>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1" name="Rectangle 20"/>
          <p:cNvSpPr/>
          <p:nvPr/>
        </p:nvSpPr>
        <p:spPr>
          <a:xfrm>
            <a:off x="1298013" y="990953"/>
            <a:ext cx="1804219" cy="367726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Monolith</a:t>
            </a:r>
          </a:p>
        </p:txBody>
      </p:sp>
      <p:sp>
        <p:nvSpPr>
          <p:cNvPr id="22" name="Rectangle 21"/>
          <p:cNvSpPr/>
          <p:nvPr/>
        </p:nvSpPr>
        <p:spPr>
          <a:xfrm>
            <a:off x="5363645" y="990953"/>
            <a:ext cx="1592826" cy="344616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Service</a:t>
            </a:r>
          </a:p>
        </p:txBody>
      </p:sp>
      <p:sp>
        <p:nvSpPr>
          <p:cNvPr id="23" name="&quot;No&quot; Symbol 22"/>
          <p:cNvSpPr/>
          <p:nvPr/>
        </p:nvSpPr>
        <p:spPr>
          <a:xfrm>
            <a:off x="1679012" y="597663"/>
            <a:ext cx="1042219" cy="963561"/>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4" name="Bent Arrow 23"/>
          <p:cNvSpPr/>
          <p:nvPr/>
        </p:nvSpPr>
        <p:spPr>
          <a:xfrm rot="4874250">
            <a:off x="4924405" y="-1770052"/>
            <a:ext cx="1054573" cy="5405897"/>
          </a:xfrm>
          <a:prstGeom prst="bentArrow">
            <a:avLst>
              <a:gd name="adj1" fmla="val 25000"/>
              <a:gd name="adj2" fmla="val 25000"/>
              <a:gd name="adj3" fmla="val 25000"/>
              <a:gd name="adj4" fmla="val 64234"/>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5" name="Down Arrow 24"/>
          <p:cNvSpPr/>
          <p:nvPr/>
        </p:nvSpPr>
        <p:spPr>
          <a:xfrm>
            <a:off x="1679012" y="27394"/>
            <a:ext cx="656303" cy="501445"/>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7" name="Striped Right Arrow 26"/>
          <p:cNvSpPr/>
          <p:nvPr/>
        </p:nvSpPr>
        <p:spPr>
          <a:xfrm>
            <a:off x="2994075" y="2495288"/>
            <a:ext cx="4930657" cy="688258"/>
          </a:xfrm>
          <a:prstGeom prst="stripedRightArrow">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32" name="&quot;No&quot; Symbol 31"/>
          <p:cNvSpPr/>
          <p:nvPr/>
        </p:nvSpPr>
        <p:spPr>
          <a:xfrm>
            <a:off x="3178295" y="5368444"/>
            <a:ext cx="435163" cy="439234"/>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30" name="Flowchart: Magnetic Disk 11"/>
          <p:cNvSpPr/>
          <p:nvPr/>
        </p:nvSpPr>
        <p:spPr>
          <a:xfrm>
            <a:off x="5480361" y="5102852"/>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0" name="Rectangle 19"/>
          <p:cNvSpPr/>
          <p:nvPr/>
        </p:nvSpPr>
        <p:spPr>
          <a:xfrm>
            <a:off x="7926049" y="1008785"/>
            <a:ext cx="1592826" cy="344616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Service</a:t>
            </a:r>
          </a:p>
        </p:txBody>
      </p:sp>
      <p:sp>
        <p:nvSpPr>
          <p:cNvPr id="33" name="Flowchart: Magnetic Disk 11"/>
          <p:cNvSpPr/>
          <p:nvPr/>
        </p:nvSpPr>
        <p:spPr>
          <a:xfrm>
            <a:off x="8042765" y="5120684"/>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 name="Striped Right Arrow 1"/>
          <p:cNvSpPr/>
          <p:nvPr/>
        </p:nvSpPr>
        <p:spPr>
          <a:xfrm>
            <a:off x="10329863" y="2757488"/>
            <a:ext cx="1528762" cy="828675"/>
          </a:xfrm>
          <a:prstGeom prst="striped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99CF5AAF-AA28-344E-8C22-9C46AB5885F9}"/>
              </a:ext>
            </a:extLst>
          </p:cNvPr>
          <p:cNvCxnSpPr>
            <a:stCxn id="22" idx="2"/>
            <a:endCxn id="32" idx="0"/>
          </p:cNvCxnSpPr>
          <p:nvPr/>
        </p:nvCxnSpPr>
        <p:spPr>
          <a:xfrm flipH="1">
            <a:off x="3395877" y="4437120"/>
            <a:ext cx="2764181" cy="931324"/>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33BE779-9CBA-024C-9798-25D7FCCC6B77}"/>
              </a:ext>
            </a:extLst>
          </p:cNvPr>
          <p:cNvCxnSpPr>
            <a:cxnSpLocks/>
          </p:cNvCxnSpPr>
          <p:nvPr/>
        </p:nvCxnSpPr>
        <p:spPr>
          <a:xfrm flipH="1">
            <a:off x="3548278" y="4510358"/>
            <a:ext cx="5247848" cy="1010486"/>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4296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p:spPr>
        <p:txBody>
          <a:bodyPr>
            <a:normAutofit/>
          </a:bodyPr>
          <a:lstStyle/>
          <a:p>
            <a:r>
              <a:rPr lang="en-US" dirty="0"/>
              <a:t>Monolith to </a:t>
            </a:r>
            <a:r>
              <a:rPr lang="en-US" strike="dblStrike" dirty="0"/>
              <a:t>µservices</a:t>
            </a:r>
            <a:r>
              <a:rPr lang="en-US" dirty="0"/>
              <a:t> Distributed Monolith</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358537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954A7D-91C0-A547-AE41-274C817ED93B}"/>
              </a:ext>
            </a:extLst>
          </p:cNvPr>
          <p:cNvSpPr>
            <a:spLocks noGrp="1"/>
          </p:cNvSpPr>
          <p:nvPr>
            <p:ph type="sldNum" sz="quarter" idx="12"/>
          </p:nvPr>
        </p:nvSpPr>
        <p:spPr/>
        <p:txBody>
          <a:bodyPr/>
          <a:lstStyle/>
          <a:p>
            <a:fld id="{AA792DF1-A555-43FA-AD2F-E7EC51E120F1}" type="slidenum">
              <a:rPr lang="en-GB" smtClean="0"/>
              <a:t>19</a:t>
            </a:fld>
            <a:endParaRPr lang="en-GB" dirty="0"/>
          </a:p>
        </p:txBody>
      </p:sp>
      <p:sp>
        <p:nvSpPr>
          <p:cNvPr id="8" name="Rectangle 7">
            <a:extLst>
              <a:ext uri="{FF2B5EF4-FFF2-40B4-BE49-F238E27FC236}">
                <a16:creationId xmlns:a16="http://schemas.microsoft.com/office/drawing/2014/main" id="{F6AEAD8F-6073-CE48-9BF4-9BD6EABFEF81}"/>
              </a:ext>
            </a:extLst>
          </p:cNvPr>
          <p:cNvSpPr/>
          <p:nvPr/>
        </p:nvSpPr>
        <p:spPr>
          <a:xfrm>
            <a:off x="752561" y="2871944"/>
            <a:ext cx="1706651" cy="80910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9" name="Rectangle 8">
            <a:extLst>
              <a:ext uri="{FF2B5EF4-FFF2-40B4-BE49-F238E27FC236}">
                <a16:creationId xmlns:a16="http://schemas.microsoft.com/office/drawing/2014/main" id="{76627A4C-D1E7-DD46-9D6E-A4A4288C0B09}"/>
              </a:ext>
            </a:extLst>
          </p:cNvPr>
          <p:cNvSpPr/>
          <p:nvPr/>
        </p:nvSpPr>
        <p:spPr>
          <a:xfrm>
            <a:off x="2921680" y="2871943"/>
            <a:ext cx="1667647" cy="8091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10" name="Rectangle 9">
            <a:extLst>
              <a:ext uri="{FF2B5EF4-FFF2-40B4-BE49-F238E27FC236}">
                <a16:creationId xmlns:a16="http://schemas.microsoft.com/office/drawing/2014/main" id="{537594C4-8AA3-B849-8246-6D71811656DB}"/>
              </a:ext>
            </a:extLst>
          </p:cNvPr>
          <p:cNvSpPr/>
          <p:nvPr/>
        </p:nvSpPr>
        <p:spPr>
          <a:xfrm>
            <a:off x="6903949" y="2870665"/>
            <a:ext cx="1706651" cy="81038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11" name="Rectangle 10">
            <a:extLst>
              <a:ext uri="{FF2B5EF4-FFF2-40B4-BE49-F238E27FC236}">
                <a16:creationId xmlns:a16="http://schemas.microsoft.com/office/drawing/2014/main" id="{DDBBB31C-1731-C747-8740-240AC10A9D98}"/>
              </a:ext>
            </a:extLst>
          </p:cNvPr>
          <p:cNvSpPr/>
          <p:nvPr/>
        </p:nvSpPr>
        <p:spPr>
          <a:xfrm>
            <a:off x="8951375" y="2870665"/>
            <a:ext cx="1646288" cy="8103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2" name="Flowchart: Magnetic Disk 12">
            <a:extLst>
              <a:ext uri="{FF2B5EF4-FFF2-40B4-BE49-F238E27FC236}">
                <a16:creationId xmlns:a16="http://schemas.microsoft.com/office/drawing/2014/main" id="{D5AF7FFB-CDEA-8B4B-BAEF-595164508A1F}"/>
              </a:ext>
            </a:extLst>
          </p:cNvPr>
          <p:cNvSpPr/>
          <p:nvPr/>
        </p:nvSpPr>
        <p:spPr>
          <a:xfrm>
            <a:off x="4169354" y="5314872"/>
            <a:ext cx="3177733" cy="74621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1" name="Rectangle 30">
            <a:extLst>
              <a:ext uri="{FF2B5EF4-FFF2-40B4-BE49-F238E27FC236}">
                <a16:creationId xmlns:a16="http://schemas.microsoft.com/office/drawing/2014/main" id="{C5127B01-CC06-0A4A-BE7B-4A11B613BE5F}"/>
              </a:ext>
            </a:extLst>
          </p:cNvPr>
          <p:cNvSpPr/>
          <p:nvPr/>
        </p:nvSpPr>
        <p:spPr>
          <a:xfrm>
            <a:off x="4851968" y="2871942"/>
            <a:ext cx="1706651" cy="81038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5" name="TextBox 44">
            <a:extLst>
              <a:ext uri="{FF2B5EF4-FFF2-40B4-BE49-F238E27FC236}">
                <a16:creationId xmlns:a16="http://schemas.microsoft.com/office/drawing/2014/main" id="{E7F73A25-5FD1-5746-B9F8-9AEF1A28FEDD}"/>
              </a:ext>
            </a:extLst>
          </p:cNvPr>
          <p:cNvSpPr txBox="1"/>
          <p:nvPr/>
        </p:nvSpPr>
        <p:spPr>
          <a:xfrm>
            <a:off x="2666239" y="881843"/>
            <a:ext cx="6632448" cy="523220"/>
          </a:xfrm>
          <a:prstGeom prst="rect">
            <a:avLst/>
          </a:prstGeom>
          <a:noFill/>
        </p:spPr>
        <p:txBody>
          <a:bodyPr wrap="square" rtlCol="0">
            <a:spAutoFit/>
          </a:bodyPr>
          <a:lstStyle/>
          <a:p>
            <a:pPr algn="ctr"/>
            <a:r>
              <a:rPr lang="en-US" sz="2800" dirty="0"/>
              <a:t>Getting work done in a Monolith</a:t>
            </a:r>
          </a:p>
        </p:txBody>
      </p:sp>
      <p:cxnSp>
        <p:nvCxnSpPr>
          <p:cNvPr id="47" name="Straight Connector 46">
            <a:extLst>
              <a:ext uri="{FF2B5EF4-FFF2-40B4-BE49-F238E27FC236}">
                <a16:creationId xmlns:a16="http://schemas.microsoft.com/office/drawing/2014/main" id="{8B3E6B74-17C6-B64D-A8BA-0FB43DDA499B}"/>
              </a:ext>
            </a:extLst>
          </p:cNvPr>
          <p:cNvCxnSpPr>
            <a:cxnSpLocks/>
          </p:cNvCxnSpPr>
          <p:nvPr/>
        </p:nvCxnSpPr>
        <p:spPr>
          <a:xfrm>
            <a:off x="621323" y="2447192"/>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735CAD7-7880-6645-AC19-E6F2924CBA0F}"/>
              </a:ext>
            </a:extLst>
          </p:cNvPr>
          <p:cNvCxnSpPr>
            <a:cxnSpLocks/>
          </p:cNvCxnSpPr>
          <p:nvPr/>
        </p:nvCxnSpPr>
        <p:spPr>
          <a:xfrm>
            <a:off x="621323" y="4156929"/>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BD230710-B8E3-7D4E-9365-11ED65570B40}"/>
              </a:ext>
            </a:extLst>
          </p:cNvPr>
          <p:cNvCxnSpPr>
            <a:cxnSpLocks/>
          </p:cNvCxnSpPr>
          <p:nvPr/>
        </p:nvCxnSpPr>
        <p:spPr>
          <a:xfrm>
            <a:off x="729761" y="4785579"/>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EAC0BC8-2A05-BB4C-9CAA-28C6AD2C4519}"/>
              </a:ext>
            </a:extLst>
          </p:cNvPr>
          <p:cNvCxnSpPr>
            <a:cxnSpLocks/>
          </p:cNvCxnSpPr>
          <p:nvPr/>
        </p:nvCxnSpPr>
        <p:spPr>
          <a:xfrm>
            <a:off x="648447" y="1870930"/>
            <a:ext cx="10732477"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258F245A-9377-8341-A826-C54B07589CC5}"/>
              </a:ext>
            </a:extLst>
          </p:cNvPr>
          <p:cNvSpPr txBox="1"/>
          <p:nvPr/>
        </p:nvSpPr>
        <p:spPr>
          <a:xfrm>
            <a:off x="5734079" y="1997880"/>
            <a:ext cx="509560" cy="369332"/>
          </a:xfrm>
          <a:prstGeom prst="rect">
            <a:avLst/>
          </a:prstGeom>
          <a:noFill/>
          <a:ln>
            <a:solidFill>
              <a:schemeClr val="accent1"/>
            </a:solidFill>
          </a:ln>
        </p:spPr>
        <p:txBody>
          <a:bodyPr wrap="square" rtlCol="0">
            <a:spAutoFit/>
          </a:bodyPr>
          <a:lstStyle/>
          <a:p>
            <a:pPr algn="ctr"/>
            <a:r>
              <a:rPr lang="en-US" dirty="0"/>
              <a:t>API</a:t>
            </a:r>
          </a:p>
        </p:txBody>
      </p:sp>
      <p:sp>
        <p:nvSpPr>
          <p:cNvPr id="53" name="TextBox 52">
            <a:extLst>
              <a:ext uri="{FF2B5EF4-FFF2-40B4-BE49-F238E27FC236}">
                <a16:creationId xmlns:a16="http://schemas.microsoft.com/office/drawing/2014/main" id="{D8BD67CD-54E7-D94E-828F-D008F9DF2C6B}"/>
              </a:ext>
            </a:extLst>
          </p:cNvPr>
          <p:cNvSpPr txBox="1"/>
          <p:nvPr/>
        </p:nvSpPr>
        <p:spPr>
          <a:xfrm>
            <a:off x="5683729" y="4336266"/>
            <a:ext cx="702784" cy="369332"/>
          </a:xfrm>
          <a:prstGeom prst="rect">
            <a:avLst/>
          </a:prstGeom>
          <a:noFill/>
          <a:ln>
            <a:solidFill>
              <a:schemeClr val="accent1"/>
            </a:solidFill>
          </a:ln>
        </p:spPr>
        <p:txBody>
          <a:bodyPr wrap="square" rtlCol="0">
            <a:spAutoFit/>
          </a:bodyPr>
          <a:lstStyle/>
          <a:p>
            <a:pPr algn="ctr"/>
            <a:r>
              <a:rPr lang="en-US" dirty="0"/>
              <a:t>ORM</a:t>
            </a:r>
          </a:p>
        </p:txBody>
      </p:sp>
      <p:sp>
        <p:nvSpPr>
          <p:cNvPr id="54" name="TextBox 53">
            <a:extLst>
              <a:ext uri="{FF2B5EF4-FFF2-40B4-BE49-F238E27FC236}">
                <a16:creationId xmlns:a16="http://schemas.microsoft.com/office/drawing/2014/main" id="{DD7A0CF9-49D2-8E44-BF82-4AFF91E8246B}"/>
              </a:ext>
            </a:extLst>
          </p:cNvPr>
          <p:cNvSpPr txBox="1"/>
          <p:nvPr/>
        </p:nvSpPr>
        <p:spPr>
          <a:xfrm>
            <a:off x="10029825" y="1997880"/>
            <a:ext cx="1432413" cy="369332"/>
          </a:xfrm>
          <a:prstGeom prst="rect">
            <a:avLst/>
          </a:prstGeom>
          <a:noFill/>
        </p:spPr>
        <p:txBody>
          <a:bodyPr wrap="square" rtlCol="0">
            <a:spAutoFit/>
          </a:bodyPr>
          <a:lstStyle/>
          <a:p>
            <a:r>
              <a:rPr lang="en-US" b="1" dirty="0"/>
              <a:t>Presentation</a:t>
            </a:r>
          </a:p>
        </p:txBody>
      </p:sp>
      <p:sp>
        <p:nvSpPr>
          <p:cNvPr id="55" name="TextBox 54">
            <a:extLst>
              <a:ext uri="{FF2B5EF4-FFF2-40B4-BE49-F238E27FC236}">
                <a16:creationId xmlns:a16="http://schemas.microsoft.com/office/drawing/2014/main" id="{7C1A5496-0CDE-294C-A476-2EA0BC3DBAF1}"/>
              </a:ext>
            </a:extLst>
          </p:cNvPr>
          <p:cNvSpPr txBox="1"/>
          <p:nvPr/>
        </p:nvSpPr>
        <p:spPr>
          <a:xfrm>
            <a:off x="10029825" y="3794612"/>
            <a:ext cx="1432413" cy="369332"/>
          </a:xfrm>
          <a:prstGeom prst="rect">
            <a:avLst/>
          </a:prstGeom>
          <a:noFill/>
        </p:spPr>
        <p:txBody>
          <a:bodyPr wrap="square" rtlCol="0">
            <a:spAutoFit/>
          </a:bodyPr>
          <a:lstStyle/>
          <a:p>
            <a:r>
              <a:rPr lang="en-US" b="1" dirty="0"/>
              <a:t>Domain</a:t>
            </a:r>
          </a:p>
        </p:txBody>
      </p:sp>
      <p:sp>
        <p:nvSpPr>
          <p:cNvPr id="56" name="TextBox 55">
            <a:extLst>
              <a:ext uri="{FF2B5EF4-FFF2-40B4-BE49-F238E27FC236}">
                <a16:creationId xmlns:a16="http://schemas.microsoft.com/office/drawing/2014/main" id="{E01F35B2-00F6-2A47-9641-DB1E35180633}"/>
              </a:ext>
            </a:extLst>
          </p:cNvPr>
          <p:cNvSpPr txBox="1"/>
          <p:nvPr/>
        </p:nvSpPr>
        <p:spPr>
          <a:xfrm>
            <a:off x="10029825" y="4409233"/>
            <a:ext cx="1432413" cy="369332"/>
          </a:xfrm>
          <a:prstGeom prst="rect">
            <a:avLst/>
          </a:prstGeom>
          <a:noFill/>
        </p:spPr>
        <p:txBody>
          <a:bodyPr wrap="square" rtlCol="0">
            <a:spAutoFit/>
          </a:bodyPr>
          <a:lstStyle/>
          <a:p>
            <a:r>
              <a:rPr lang="en-US" b="1" dirty="0"/>
              <a:t>Data</a:t>
            </a:r>
          </a:p>
        </p:txBody>
      </p:sp>
      <p:cxnSp>
        <p:nvCxnSpPr>
          <p:cNvPr id="57" name="Straight Arrow Connector 56">
            <a:extLst>
              <a:ext uri="{FF2B5EF4-FFF2-40B4-BE49-F238E27FC236}">
                <a16:creationId xmlns:a16="http://schemas.microsoft.com/office/drawing/2014/main" id="{B4596335-F41B-B94E-A367-DF3ECBC60CBC}"/>
              </a:ext>
            </a:extLst>
          </p:cNvPr>
          <p:cNvCxnSpPr>
            <a:cxnSpLocks/>
            <a:endCxn id="52" idx="0"/>
          </p:cNvCxnSpPr>
          <p:nvPr/>
        </p:nvCxnSpPr>
        <p:spPr>
          <a:xfrm>
            <a:off x="4119071" y="1529026"/>
            <a:ext cx="1869788" cy="46885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FE6F6CFA-B33D-2740-AFD0-8000EC635105}"/>
              </a:ext>
            </a:extLst>
          </p:cNvPr>
          <p:cNvCxnSpPr>
            <a:cxnSpLocks/>
            <a:stCxn id="52" idx="2"/>
          </p:cNvCxnSpPr>
          <p:nvPr/>
        </p:nvCxnSpPr>
        <p:spPr>
          <a:xfrm flipH="1">
            <a:off x="1687455" y="2367212"/>
            <a:ext cx="4301404" cy="54182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664FFC75-05AA-B64C-9FEC-5EB22AFE8037}"/>
              </a:ext>
            </a:extLst>
          </p:cNvPr>
          <p:cNvCxnSpPr>
            <a:cxnSpLocks/>
            <a:stCxn id="8" idx="2"/>
            <a:endCxn id="22" idx="0"/>
          </p:cNvCxnSpPr>
          <p:nvPr/>
        </p:nvCxnSpPr>
        <p:spPr>
          <a:xfrm>
            <a:off x="1605887" y="3681047"/>
            <a:ext cx="4152334" cy="18825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E29D3182-D235-0142-A6D1-4B571B0229A4}"/>
              </a:ext>
            </a:extLst>
          </p:cNvPr>
          <p:cNvCxnSpPr>
            <a:cxnSpLocks/>
            <a:stCxn id="22" idx="1"/>
            <a:endCxn id="53" idx="2"/>
          </p:cNvCxnSpPr>
          <p:nvPr/>
        </p:nvCxnSpPr>
        <p:spPr>
          <a:xfrm flipV="1">
            <a:off x="5758221" y="4705598"/>
            <a:ext cx="276900" cy="60927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B260879-6472-2940-A1F0-5E190C961665}"/>
              </a:ext>
            </a:extLst>
          </p:cNvPr>
          <p:cNvCxnSpPr>
            <a:cxnSpLocks/>
            <a:endCxn id="31" idx="2"/>
          </p:cNvCxnSpPr>
          <p:nvPr/>
        </p:nvCxnSpPr>
        <p:spPr>
          <a:xfrm flipH="1" flipV="1">
            <a:off x="5705294" y="3682323"/>
            <a:ext cx="329484" cy="65394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7451F10-D6E9-DC4D-9901-ED9E50BB0D4D}"/>
              </a:ext>
            </a:extLst>
          </p:cNvPr>
          <p:cNvCxnSpPr>
            <a:cxnSpLocks/>
            <a:stCxn id="31" idx="2"/>
          </p:cNvCxnSpPr>
          <p:nvPr/>
        </p:nvCxnSpPr>
        <p:spPr>
          <a:xfrm flipH="1" flipV="1">
            <a:off x="1594338" y="3604025"/>
            <a:ext cx="4110956" cy="7829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6F85FD57-BFC0-2D45-81E1-E700B5F02964}"/>
              </a:ext>
            </a:extLst>
          </p:cNvPr>
          <p:cNvCxnSpPr>
            <a:cxnSpLocks/>
          </p:cNvCxnSpPr>
          <p:nvPr/>
        </p:nvCxnSpPr>
        <p:spPr>
          <a:xfrm flipV="1">
            <a:off x="2139826" y="3214809"/>
            <a:ext cx="1615677" cy="832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79836EAE-B522-CD48-8C8B-710B2AEA2261}"/>
              </a:ext>
            </a:extLst>
          </p:cNvPr>
          <p:cNvCxnSpPr>
            <a:cxnSpLocks/>
            <a:endCxn id="22" idx="2"/>
          </p:cNvCxnSpPr>
          <p:nvPr/>
        </p:nvCxnSpPr>
        <p:spPr>
          <a:xfrm>
            <a:off x="902408" y="3693898"/>
            <a:ext cx="3266946" cy="199408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E00C54B9-A8B4-B64F-85A8-4E747B807B27}"/>
              </a:ext>
            </a:extLst>
          </p:cNvPr>
          <p:cNvCxnSpPr>
            <a:cxnSpLocks/>
          </p:cNvCxnSpPr>
          <p:nvPr/>
        </p:nvCxnSpPr>
        <p:spPr>
          <a:xfrm>
            <a:off x="1040687" y="3164102"/>
            <a:ext cx="6106828" cy="24121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F57EB117-C6E1-3C4A-A1FD-57E435CF145E}"/>
              </a:ext>
            </a:extLst>
          </p:cNvPr>
          <p:cNvCxnSpPr>
            <a:cxnSpLocks/>
          </p:cNvCxnSpPr>
          <p:nvPr/>
        </p:nvCxnSpPr>
        <p:spPr>
          <a:xfrm>
            <a:off x="1025566" y="3304127"/>
            <a:ext cx="8375967" cy="10118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04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a:bodyPr>
          <a:lstStyle/>
          <a:p>
            <a:r>
              <a:rPr lang="en-GB" dirty="0"/>
              <a:t>Software Developer for  more than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architecture and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Tree>
    <p:extLst>
      <p:ext uri="{BB962C8B-B14F-4D97-AF65-F5344CB8AC3E}">
        <p14:creationId xmlns:p14="http://schemas.microsoft.com/office/powerpoint/2010/main" val="1644019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58424" y="1129440"/>
            <a:ext cx="11358562" cy="4093428"/>
          </a:xfrm>
          <a:prstGeom prst="rect">
            <a:avLst/>
          </a:prstGeom>
          <a:noFill/>
          <a:ln>
            <a:solidFill>
              <a:schemeClr val="accent1"/>
            </a:solidFill>
          </a:ln>
        </p:spPr>
        <p:txBody>
          <a:bodyPr wrap="square" rtlCol="0">
            <a:spAutoFit/>
          </a:bodyPr>
          <a:lstStyle/>
          <a:p>
            <a:r>
              <a:rPr lang="en-US" sz="2000" dirty="0" err="1"/>
              <a:t>def</a:t>
            </a:r>
            <a:r>
              <a:rPr lang="en-US" sz="2000" dirty="0"/>
              <a:t> </a:t>
            </a:r>
            <a:r>
              <a:rPr lang="en-US" sz="2000" dirty="0" err="1"/>
              <a:t>add_new_booking</a:t>
            </a:r>
            <a:r>
              <a:rPr lang="en-US" sz="2000" dirty="0"/>
              <a:t>(self, </a:t>
            </a:r>
            <a:r>
              <a:rPr lang="en-US" sz="2000" dirty="0" err="1"/>
              <a:t>new_booking</a:t>
            </a:r>
            <a:r>
              <a:rPr lang="en-US" sz="2000" dirty="0"/>
              <a:t>):</a:t>
            </a:r>
          </a:p>
          <a:p>
            <a:r>
              <a:rPr lang="en-US" sz="2000" dirty="0"/>
              <a:t>   self. _</a:t>
            </a:r>
            <a:r>
              <a:rPr lang="en-US" sz="2000" dirty="0" err="1"/>
              <a:t>validate_booking</a:t>
            </a:r>
            <a:r>
              <a:rPr lang="en-US" sz="2000" dirty="0"/>
              <a:t>(</a:t>
            </a:r>
            <a:r>
              <a:rPr lang="en-US" sz="2000" dirty="0" err="1"/>
              <a:t>new_booking</a:t>
            </a:r>
            <a:r>
              <a:rPr lang="en-US" sz="2000" dirty="0"/>
              <a:t>)</a:t>
            </a:r>
          </a:p>
          <a:p>
            <a:r>
              <a:rPr lang="en-US" sz="2000" dirty="0"/>
              <a:t>   booking= Booking(</a:t>
            </a:r>
            <a:r>
              <a:rPr lang="en-US" sz="2000" dirty="0" err="1"/>
              <a:t>new_booking.lastname</a:t>
            </a:r>
            <a:r>
              <a:rPr lang="en-US" sz="2000" dirty="0"/>
              <a:t>, </a:t>
            </a:r>
            <a:r>
              <a:rPr lang="en-US" sz="2000" dirty="0" err="1"/>
              <a:t>new_booking.firstname</a:t>
            </a:r>
            <a:r>
              <a:rPr lang="en-US" sz="2000" dirty="0"/>
              <a:t>, </a:t>
            </a:r>
            <a:r>
              <a:rPr lang="en-US" sz="2000" dirty="0" err="1"/>
              <a:t>new_booking.reservation</a:t>
            </a:r>
            <a:r>
              <a:rPr lang="en-US" sz="2000" dirty="0"/>
              <a:t>, </a:t>
            </a:r>
            <a:r>
              <a:rPr lang="en-US" sz="2000" dirty="0" err="1"/>
              <a:t>new_booking.amount</a:t>
            </a:r>
            <a:r>
              <a:rPr lang="en-US" sz="2000" dirty="0"/>
              <a:t>, </a:t>
            </a:r>
            <a:r>
              <a:rPr lang="en-US" sz="2000" dirty="0" err="1"/>
              <a:t>new_booking.credit_card</a:t>
            </a:r>
            <a:r>
              <a:rPr lang="en-US" sz="2000" dirty="0"/>
              <a:t>)</a:t>
            </a:r>
          </a:p>
          <a:p>
            <a:r>
              <a:rPr lang="en-US" sz="2000" dirty="0"/>
              <a:t>   self._</a:t>
            </a:r>
            <a:r>
              <a:rPr lang="en-US" sz="2000" dirty="0" err="1"/>
              <a:t>booking_repo.add</a:t>
            </a:r>
            <a:r>
              <a:rPr lang="en-US" sz="2000" dirty="0"/>
              <a:t>(booking)</a:t>
            </a:r>
          </a:p>
          <a:p>
            <a:r>
              <a:rPr lang="en-US" sz="2000" dirty="0"/>
              <a:t>   </a:t>
            </a:r>
            <a:r>
              <a:rPr lang="en-US" sz="2000" dirty="0" err="1"/>
              <a:t>credit_card</a:t>
            </a:r>
            <a:r>
              <a:rPr lang="en-US" sz="2000" dirty="0"/>
              <a:t> = self._</a:t>
            </a:r>
            <a:r>
              <a:rPr lang="en-US" sz="2000" dirty="0" err="1"/>
              <a:t>accounts.get_card_details</a:t>
            </a:r>
            <a:r>
              <a:rPr lang="en-US" sz="2000" dirty="0"/>
              <a:t>(</a:t>
            </a:r>
            <a:r>
              <a:rPr lang="en-US" sz="2000" dirty="0" err="1"/>
              <a:t>booking.account</a:t>
            </a:r>
            <a:r>
              <a:rPr lang="en-US" sz="2000" dirty="0"/>
              <a:t>)</a:t>
            </a:r>
          </a:p>
          <a:p>
            <a:r>
              <a:rPr lang="en-US" sz="2000" dirty="0"/>
              <a:t>   paid = self._</a:t>
            </a:r>
            <a:r>
              <a:rPr lang="en-US" sz="2000" dirty="0" err="1"/>
              <a:t>payments.take_payment</a:t>
            </a:r>
            <a:r>
              <a:rPr lang="en-US" sz="2000" dirty="0"/>
              <a:t>(</a:t>
            </a:r>
            <a:r>
              <a:rPr lang="en-US" sz="2000" dirty="0" err="1"/>
              <a:t>booking.amount</a:t>
            </a:r>
            <a:r>
              <a:rPr lang="en-US" sz="2000" dirty="0"/>
              <a:t>, </a:t>
            </a:r>
            <a:r>
              <a:rPr lang="en-US" sz="2000" dirty="0" err="1"/>
              <a:t>credit_card</a:t>
            </a:r>
            <a:r>
              <a:rPr lang="en-US" sz="2000" dirty="0"/>
              <a:t>)</a:t>
            </a:r>
          </a:p>
          <a:p>
            <a:endParaRPr lang="en-US" sz="2000" dirty="0"/>
          </a:p>
          <a:p>
            <a:r>
              <a:rPr lang="en-US" sz="2000" dirty="0"/>
              <a:t>  if paid:</a:t>
            </a:r>
          </a:p>
          <a:p>
            <a:r>
              <a:rPr lang="en-US" sz="2000" dirty="0"/>
              <a:t>    </a:t>
            </a:r>
            <a:r>
              <a:rPr lang="mr-IN" sz="2000" dirty="0"/>
              <a:t>…</a:t>
            </a:r>
            <a:r>
              <a:rPr lang="en-GB" sz="2000" dirty="0"/>
              <a:t>.</a:t>
            </a:r>
          </a:p>
          <a:p>
            <a:r>
              <a:rPr lang="en-GB" sz="2000" dirty="0"/>
              <a:t> else:</a:t>
            </a:r>
          </a:p>
          <a:p>
            <a:r>
              <a:rPr lang="en-GB" sz="2000" dirty="0"/>
              <a:t>   </a:t>
            </a:r>
            <a:r>
              <a:rPr lang="mr-IN" sz="2000" dirty="0"/>
              <a:t>…</a:t>
            </a:r>
            <a:r>
              <a:rPr lang="en-GB" sz="2000" dirty="0"/>
              <a:t>.</a:t>
            </a:r>
          </a:p>
          <a:p>
            <a:r>
              <a:rPr lang="en-US" sz="2000" dirty="0"/>
              <a:t>  </a:t>
            </a:r>
          </a:p>
        </p:txBody>
      </p:sp>
      <p:sp>
        <p:nvSpPr>
          <p:cNvPr id="5" name="Cloud Callout 4"/>
          <p:cNvSpPr/>
          <p:nvPr/>
        </p:nvSpPr>
        <p:spPr>
          <a:xfrm>
            <a:off x="5886490" y="242100"/>
            <a:ext cx="5357813" cy="2786063"/>
          </a:xfrm>
          <a:prstGeom prst="cloudCallou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Booking is my new µservice.</a:t>
            </a:r>
          </a:p>
          <a:p>
            <a:pPr algn="ctr"/>
            <a:r>
              <a:rPr lang="en-US" sz="2000" dirty="0">
                <a:solidFill>
                  <a:schemeClr val="tx1"/>
                </a:solidFill>
              </a:rPr>
              <a:t>But how do I call the accounts or payment code in the monolith now?</a:t>
            </a:r>
          </a:p>
        </p:txBody>
      </p:sp>
    </p:spTree>
    <p:extLst>
      <p:ext uri="{BB962C8B-B14F-4D97-AF65-F5344CB8AC3E}">
        <p14:creationId xmlns:p14="http://schemas.microsoft.com/office/powerpoint/2010/main" val="21608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2715" y="2376254"/>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p:cNvSpPr/>
          <p:nvPr/>
        </p:nvSpPr>
        <p:spPr>
          <a:xfrm>
            <a:off x="3048425" y="2376252"/>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Rectangle 4"/>
          <p:cNvSpPr/>
          <p:nvPr/>
        </p:nvSpPr>
        <p:spPr>
          <a:xfrm>
            <a:off x="7424832" y="2323827"/>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7" name="Rectangle 6"/>
          <p:cNvSpPr/>
          <p:nvPr/>
        </p:nvSpPr>
        <p:spPr>
          <a:xfrm>
            <a:off x="9898105" y="2323828"/>
            <a:ext cx="1676399"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938638" y="253593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291107" y="253593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7648204" y="253593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10120608" y="253593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7275429" y="5114777"/>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953444" y="5114777"/>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624606" y="5114777"/>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9898105" y="5114777"/>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554334" y="2535934"/>
            <a:ext cx="1736773" cy="1846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a:endCxn id="21" idx="0"/>
          </p:cNvCxnSpPr>
          <p:nvPr/>
        </p:nvCxnSpPr>
        <p:spPr>
          <a:xfrm>
            <a:off x="1554334" y="2535934"/>
            <a:ext cx="670956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p:cNvCxnSpPr>
          <p:nvPr/>
        </p:nvCxnSpPr>
        <p:spPr>
          <a:xfrm>
            <a:off x="1138618" y="2494994"/>
            <a:ext cx="9061163" cy="47707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2666239" y="881843"/>
            <a:ext cx="6632448" cy="523220"/>
          </a:xfrm>
          <a:prstGeom prst="rect">
            <a:avLst/>
          </a:prstGeom>
          <a:noFill/>
        </p:spPr>
        <p:txBody>
          <a:bodyPr wrap="square" rtlCol="0">
            <a:spAutoFit/>
          </a:bodyPr>
          <a:lstStyle/>
          <a:p>
            <a:pPr algn="ctr"/>
            <a:r>
              <a:rPr lang="en-US" sz="2800" dirty="0"/>
              <a:t>Request Driven Architecture</a:t>
            </a:r>
          </a:p>
        </p:txBody>
      </p:sp>
      <p:sp>
        <p:nvSpPr>
          <p:cNvPr id="6" name="Slide Number Placeholder 5">
            <a:extLst>
              <a:ext uri="{FF2B5EF4-FFF2-40B4-BE49-F238E27FC236}">
                <a16:creationId xmlns:a16="http://schemas.microsoft.com/office/drawing/2014/main" id="{3E972A0E-373E-134B-82CC-B4263091772B}"/>
              </a:ext>
            </a:extLst>
          </p:cNvPr>
          <p:cNvSpPr>
            <a:spLocks noGrp="1"/>
          </p:cNvSpPr>
          <p:nvPr>
            <p:ph type="sldNum" sz="quarter" idx="12"/>
          </p:nvPr>
        </p:nvSpPr>
        <p:spPr/>
        <p:txBody>
          <a:bodyPr/>
          <a:lstStyle/>
          <a:p>
            <a:fld id="{AA792DF1-A555-43FA-AD2F-E7EC51E120F1}" type="slidenum">
              <a:rPr lang="en-GB" smtClean="0"/>
              <a:t>21</a:t>
            </a:fld>
            <a:endParaRPr lang="en-GB"/>
          </a:p>
        </p:txBody>
      </p:sp>
      <p:sp>
        <p:nvSpPr>
          <p:cNvPr id="22" name="TextBox 21">
            <a:extLst>
              <a:ext uri="{FF2B5EF4-FFF2-40B4-BE49-F238E27FC236}">
                <a16:creationId xmlns:a16="http://schemas.microsoft.com/office/drawing/2014/main" id="{B4629800-A060-2247-B75A-57341B16C8CC}"/>
              </a:ext>
            </a:extLst>
          </p:cNvPr>
          <p:cNvSpPr txBox="1"/>
          <p:nvPr/>
        </p:nvSpPr>
        <p:spPr>
          <a:xfrm>
            <a:off x="5418947" y="5987018"/>
            <a:ext cx="800284" cy="369332"/>
          </a:xfrm>
          <a:prstGeom prst="rect">
            <a:avLst/>
          </a:prstGeom>
          <a:noFill/>
        </p:spPr>
        <p:txBody>
          <a:bodyPr wrap="none" rtlCol="0">
            <a:spAutoFit/>
          </a:bodyPr>
          <a:lstStyle/>
          <a:p>
            <a:r>
              <a:rPr lang="en-US" dirty="0"/>
              <a:t>Broker</a:t>
            </a:r>
          </a:p>
        </p:txBody>
      </p:sp>
      <p:sp>
        <p:nvSpPr>
          <p:cNvPr id="27" name="Rectangle 26">
            <a:extLst>
              <a:ext uri="{FF2B5EF4-FFF2-40B4-BE49-F238E27FC236}">
                <a16:creationId xmlns:a16="http://schemas.microsoft.com/office/drawing/2014/main" id="{B44D8CE5-51C7-9648-8160-A268A0619F49}"/>
              </a:ext>
            </a:extLst>
          </p:cNvPr>
          <p:cNvSpPr/>
          <p:nvPr/>
        </p:nvSpPr>
        <p:spPr>
          <a:xfrm>
            <a:off x="5282282" y="2390633"/>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29" name="TextBox 28">
            <a:extLst>
              <a:ext uri="{FF2B5EF4-FFF2-40B4-BE49-F238E27FC236}">
                <a16:creationId xmlns:a16="http://schemas.microsoft.com/office/drawing/2014/main" id="{7BCE58C7-55C7-264C-8CA3-426CC2EFA611}"/>
              </a:ext>
            </a:extLst>
          </p:cNvPr>
          <p:cNvSpPr txBox="1"/>
          <p:nvPr/>
        </p:nvSpPr>
        <p:spPr>
          <a:xfrm>
            <a:off x="5505654" y="260274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6" name="Flowchart: Magnetic Disk 12">
            <a:extLst>
              <a:ext uri="{FF2B5EF4-FFF2-40B4-BE49-F238E27FC236}">
                <a16:creationId xmlns:a16="http://schemas.microsoft.com/office/drawing/2014/main" id="{DDB07A64-0815-B74D-9208-E3D00264CD0E}"/>
              </a:ext>
            </a:extLst>
          </p:cNvPr>
          <p:cNvSpPr/>
          <p:nvPr/>
        </p:nvSpPr>
        <p:spPr>
          <a:xfrm>
            <a:off x="5105577" y="5191959"/>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37" name="Straight Arrow Connector 36">
            <a:extLst>
              <a:ext uri="{FF2B5EF4-FFF2-40B4-BE49-F238E27FC236}">
                <a16:creationId xmlns:a16="http://schemas.microsoft.com/office/drawing/2014/main" id="{1C50768E-904C-9B43-A0EB-63EA339AEF5E}"/>
              </a:ext>
            </a:extLst>
          </p:cNvPr>
          <p:cNvCxnSpPr>
            <a:cxnSpLocks/>
          </p:cNvCxnSpPr>
          <p:nvPr/>
        </p:nvCxnSpPr>
        <p:spPr>
          <a:xfrm>
            <a:off x="1138618" y="2535933"/>
            <a:ext cx="5139282" cy="4361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27176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3912" y="2536825"/>
            <a:ext cx="10515600" cy="1325563"/>
          </a:xfrm>
        </p:spPr>
        <p:txBody>
          <a:bodyPr/>
          <a:lstStyle/>
          <a:p>
            <a:pPr algn="ctr"/>
            <a:r>
              <a:rPr lang="en-GB" dirty="0"/>
              <a:t>Temporal Coupling</a:t>
            </a:r>
          </a:p>
        </p:txBody>
      </p:sp>
    </p:spTree>
    <p:extLst>
      <p:ext uri="{BB962C8B-B14F-4D97-AF65-F5344CB8AC3E}">
        <p14:creationId xmlns:p14="http://schemas.microsoft.com/office/powerpoint/2010/main" val="999068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92715" y="2376254"/>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p:cNvSpPr/>
          <p:nvPr/>
        </p:nvSpPr>
        <p:spPr>
          <a:xfrm>
            <a:off x="3048425" y="2376252"/>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Rectangle 4"/>
          <p:cNvSpPr/>
          <p:nvPr/>
        </p:nvSpPr>
        <p:spPr>
          <a:xfrm>
            <a:off x="7424832" y="2323827"/>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7" name="Rectangle 6"/>
          <p:cNvSpPr/>
          <p:nvPr/>
        </p:nvSpPr>
        <p:spPr>
          <a:xfrm>
            <a:off x="9898105" y="2323828"/>
            <a:ext cx="1676399"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938638" y="253593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291107" y="253593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7648204" y="253593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10120608" y="253593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7275429" y="5114777"/>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953444" y="5114777"/>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624606" y="5114777"/>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9898105" y="5114777"/>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554334" y="2535934"/>
            <a:ext cx="1736773" cy="1846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a:endCxn id="21" idx="0"/>
          </p:cNvCxnSpPr>
          <p:nvPr/>
        </p:nvCxnSpPr>
        <p:spPr>
          <a:xfrm>
            <a:off x="1554334" y="2535934"/>
            <a:ext cx="670956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p:cNvCxnSpPr>
          <p:nvPr/>
        </p:nvCxnSpPr>
        <p:spPr>
          <a:xfrm>
            <a:off x="1138618" y="2494994"/>
            <a:ext cx="9061163" cy="47707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2666239" y="881843"/>
            <a:ext cx="6632448" cy="523220"/>
          </a:xfrm>
          <a:prstGeom prst="rect">
            <a:avLst/>
          </a:prstGeom>
          <a:noFill/>
        </p:spPr>
        <p:txBody>
          <a:bodyPr wrap="square" rtlCol="0">
            <a:spAutoFit/>
          </a:bodyPr>
          <a:lstStyle/>
          <a:p>
            <a:pPr algn="ctr"/>
            <a:r>
              <a:rPr lang="en-US" sz="2800" dirty="0"/>
              <a:t>Request Driven Architecture</a:t>
            </a:r>
          </a:p>
        </p:txBody>
      </p:sp>
      <p:sp>
        <p:nvSpPr>
          <p:cNvPr id="18" name="&quot;No&quot; Symbol 17">
            <a:extLst>
              <a:ext uri="{FF2B5EF4-FFF2-40B4-BE49-F238E27FC236}">
                <a16:creationId xmlns:a16="http://schemas.microsoft.com/office/drawing/2014/main" id="{1157A113-43CD-5E4D-9580-8487AF367879}"/>
              </a:ext>
            </a:extLst>
          </p:cNvPr>
          <p:cNvSpPr/>
          <p:nvPr/>
        </p:nvSpPr>
        <p:spPr>
          <a:xfrm>
            <a:off x="6219231" y="2888476"/>
            <a:ext cx="435163" cy="439234"/>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6" name="Slide Number Placeholder 5">
            <a:extLst>
              <a:ext uri="{FF2B5EF4-FFF2-40B4-BE49-F238E27FC236}">
                <a16:creationId xmlns:a16="http://schemas.microsoft.com/office/drawing/2014/main" id="{3E972A0E-373E-134B-82CC-B4263091772B}"/>
              </a:ext>
            </a:extLst>
          </p:cNvPr>
          <p:cNvSpPr>
            <a:spLocks noGrp="1"/>
          </p:cNvSpPr>
          <p:nvPr>
            <p:ph type="sldNum" sz="quarter" idx="12"/>
          </p:nvPr>
        </p:nvSpPr>
        <p:spPr/>
        <p:txBody>
          <a:bodyPr/>
          <a:lstStyle/>
          <a:p>
            <a:fld id="{AA792DF1-A555-43FA-AD2F-E7EC51E120F1}" type="slidenum">
              <a:rPr lang="en-GB" smtClean="0"/>
              <a:t>23</a:t>
            </a:fld>
            <a:endParaRPr lang="en-GB"/>
          </a:p>
        </p:txBody>
      </p:sp>
      <p:sp>
        <p:nvSpPr>
          <p:cNvPr id="22" name="TextBox 21">
            <a:extLst>
              <a:ext uri="{FF2B5EF4-FFF2-40B4-BE49-F238E27FC236}">
                <a16:creationId xmlns:a16="http://schemas.microsoft.com/office/drawing/2014/main" id="{B4629800-A060-2247-B75A-57341B16C8CC}"/>
              </a:ext>
            </a:extLst>
          </p:cNvPr>
          <p:cNvSpPr txBox="1"/>
          <p:nvPr/>
        </p:nvSpPr>
        <p:spPr>
          <a:xfrm>
            <a:off x="5418947" y="5987018"/>
            <a:ext cx="800284" cy="369332"/>
          </a:xfrm>
          <a:prstGeom prst="rect">
            <a:avLst/>
          </a:prstGeom>
          <a:noFill/>
        </p:spPr>
        <p:txBody>
          <a:bodyPr wrap="none" rtlCol="0">
            <a:spAutoFit/>
          </a:bodyPr>
          <a:lstStyle/>
          <a:p>
            <a:r>
              <a:rPr lang="en-US" dirty="0"/>
              <a:t>Broker</a:t>
            </a:r>
          </a:p>
        </p:txBody>
      </p:sp>
      <p:sp>
        <p:nvSpPr>
          <p:cNvPr id="27" name="Rectangle 26">
            <a:extLst>
              <a:ext uri="{FF2B5EF4-FFF2-40B4-BE49-F238E27FC236}">
                <a16:creationId xmlns:a16="http://schemas.microsoft.com/office/drawing/2014/main" id="{B44D8CE5-51C7-9648-8160-A268A0619F49}"/>
              </a:ext>
            </a:extLst>
          </p:cNvPr>
          <p:cNvSpPr/>
          <p:nvPr/>
        </p:nvSpPr>
        <p:spPr>
          <a:xfrm>
            <a:off x="5282282" y="2390633"/>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29" name="TextBox 28">
            <a:extLst>
              <a:ext uri="{FF2B5EF4-FFF2-40B4-BE49-F238E27FC236}">
                <a16:creationId xmlns:a16="http://schemas.microsoft.com/office/drawing/2014/main" id="{7BCE58C7-55C7-264C-8CA3-426CC2EFA611}"/>
              </a:ext>
            </a:extLst>
          </p:cNvPr>
          <p:cNvSpPr txBox="1"/>
          <p:nvPr/>
        </p:nvSpPr>
        <p:spPr>
          <a:xfrm>
            <a:off x="5505654" y="260274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6" name="Flowchart: Magnetic Disk 12">
            <a:extLst>
              <a:ext uri="{FF2B5EF4-FFF2-40B4-BE49-F238E27FC236}">
                <a16:creationId xmlns:a16="http://schemas.microsoft.com/office/drawing/2014/main" id="{DDB07A64-0815-B74D-9208-E3D00264CD0E}"/>
              </a:ext>
            </a:extLst>
          </p:cNvPr>
          <p:cNvSpPr/>
          <p:nvPr/>
        </p:nvSpPr>
        <p:spPr>
          <a:xfrm>
            <a:off x="5105577" y="5191959"/>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37" name="Straight Arrow Connector 36">
            <a:extLst>
              <a:ext uri="{FF2B5EF4-FFF2-40B4-BE49-F238E27FC236}">
                <a16:creationId xmlns:a16="http://schemas.microsoft.com/office/drawing/2014/main" id="{1C50768E-904C-9B43-A0EB-63EA339AEF5E}"/>
              </a:ext>
            </a:extLst>
          </p:cNvPr>
          <p:cNvCxnSpPr>
            <a:cxnSpLocks/>
          </p:cNvCxnSpPr>
          <p:nvPr/>
        </p:nvCxnSpPr>
        <p:spPr>
          <a:xfrm>
            <a:off x="1138618" y="2535933"/>
            <a:ext cx="5139282" cy="436138"/>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2066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6"/>
                                        </p:tgtEl>
                                      </p:cBhvr>
                                    </p:animEffect>
                                    <p:set>
                                      <p:cBhvr>
                                        <p:cTn id="7" dur="1" fill="hold">
                                          <p:stCondLst>
                                            <p:cond delay="499"/>
                                          </p:stCondLst>
                                        </p:cTn>
                                        <p:tgtEl>
                                          <p:spTgt spid="36"/>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27"/>
                                        </p:tgtEl>
                                      </p:cBhvr>
                                    </p:animEffect>
                                    <p:set>
                                      <p:cBhvr>
                                        <p:cTn id="10" dur="1" fill="hold">
                                          <p:stCondLst>
                                            <p:cond delay="499"/>
                                          </p:stCondLst>
                                        </p:cTn>
                                        <p:tgtEl>
                                          <p:spTgt spid="27"/>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29"/>
                                        </p:tgtEl>
                                      </p:cBhvr>
                                    </p:animEffect>
                                    <p:set>
                                      <p:cBhvr>
                                        <p:cTn id="13" dur="1" fill="hold">
                                          <p:stCondLst>
                                            <p:cond delay="499"/>
                                          </p:stCondLst>
                                        </p:cTn>
                                        <p:tgtEl>
                                          <p:spTgt spid="29"/>
                                        </p:tgtEl>
                                        <p:attrNameLst>
                                          <p:attrName>style.visibility</p:attrName>
                                        </p:attrNameLst>
                                      </p:cBhvr>
                                      <p:to>
                                        <p:strVal val="hidden"/>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7" grpId="0" animBg="1"/>
      <p:bldP spid="29" grpId="0" animBg="1"/>
      <p:bldP spid="3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8772" y="3153104"/>
            <a:ext cx="4698124" cy="769441"/>
          </a:xfrm>
          <a:prstGeom prst="rect">
            <a:avLst/>
          </a:prstGeom>
          <a:noFill/>
        </p:spPr>
        <p:txBody>
          <a:bodyPr wrap="square" rtlCol="0">
            <a:spAutoFit/>
          </a:bodyPr>
          <a:lstStyle/>
          <a:p>
            <a:r>
              <a:rPr lang="en-US" sz="4400" dirty="0"/>
              <a:t>Behavioral Coupling</a:t>
            </a:r>
          </a:p>
        </p:txBody>
      </p:sp>
    </p:spTree>
    <p:extLst>
      <p:ext uri="{BB962C8B-B14F-4D97-AF65-F5344CB8AC3E}">
        <p14:creationId xmlns:p14="http://schemas.microsoft.com/office/powerpoint/2010/main" val="1109609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7898" y="2365757"/>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p:cNvSpPr/>
          <p:nvPr/>
        </p:nvSpPr>
        <p:spPr>
          <a:xfrm>
            <a:off x="3121357" y="2365755"/>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Rectangle 4"/>
          <p:cNvSpPr/>
          <p:nvPr/>
        </p:nvSpPr>
        <p:spPr>
          <a:xfrm>
            <a:off x="7348860" y="1725017"/>
            <a:ext cx="1635073" cy="110517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tx1"/>
                </a:solidFill>
              </a:rPr>
              <a:t>Cleaning</a:t>
            </a:r>
          </a:p>
        </p:txBody>
      </p:sp>
      <p:sp>
        <p:nvSpPr>
          <p:cNvPr id="7" name="Rectangle 6"/>
          <p:cNvSpPr/>
          <p:nvPr/>
        </p:nvSpPr>
        <p:spPr>
          <a:xfrm>
            <a:off x="9822133" y="2285850"/>
            <a:ext cx="1676399"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753821" y="252543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364039" y="252543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7702904" y="1833138"/>
            <a:ext cx="816184" cy="307777"/>
          </a:xfrm>
          <a:prstGeom prst="rect">
            <a:avLst/>
          </a:prstGeom>
          <a:noFill/>
          <a:ln>
            <a:solidFill>
              <a:schemeClr val="accent1"/>
            </a:solidFill>
          </a:ln>
        </p:spPr>
        <p:txBody>
          <a:bodyPr wrap="square" rtlCol="0">
            <a:spAutoFit/>
          </a:bodyPr>
          <a:lstStyle/>
          <a:p>
            <a:pPr algn="ctr"/>
            <a:r>
              <a:rPr lang="en-US" sz="1400"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10044636" y="249795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7463116" y="2895541"/>
            <a:ext cx="1319631" cy="404131"/>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3026376" y="5104280"/>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439789" y="5104280"/>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9822133" y="5076799"/>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stCxn id="2" idx="0"/>
            <a:endCxn id="20" idx="1"/>
          </p:cNvCxnSpPr>
          <p:nvPr/>
        </p:nvCxnSpPr>
        <p:spPr>
          <a:xfrm>
            <a:off x="1369517" y="2525437"/>
            <a:ext cx="1994522" cy="18466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E8B5239-0165-C140-A27A-F607D18149B7}"/>
              </a:ext>
            </a:extLst>
          </p:cNvPr>
          <p:cNvCxnSpPr>
            <a:cxnSpLocks/>
            <a:stCxn id="2" idx="0"/>
          </p:cNvCxnSpPr>
          <p:nvPr/>
        </p:nvCxnSpPr>
        <p:spPr>
          <a:xfrm flipV="1">
            <a:off x="1369517" y="2018581"/>
            <a:ext cx="5367529" cy="5068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a:endCxn id="23" idx="2"/>
          </p:cNvCxnSpPr>
          <p:nvPr/>
        </p:nvCxnSpPr>
        <p:spPr>
          <a:xfrm>
            <a:off x="3153585" y="2490607"/>
            <a:ext cx="7506747" cy="37668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2666239" y="881843"/>
            <a:ext cx="6632448" cy="523220"/>
          </a:xfrm>
          <a:prstGeom prst="rect">
            <a:avLst/>
          </a:prstGeom>
          <a:noFill/>
        </p:spPr>
        <p:txBody>
          <a:bodyPr wrap="square" rtlCol="0">
            <a:spAutoFit/>
          </a:bodyPr>
          <a:lstStyle/>
          <a:p>
            <a:pPr algn="ctr"/>
            <a:r>
              <a:rPr lang="en-US" sz="2800" dirty="0"/>
              <a:t>Change Happens</a:t>
            </a:r>
          </a:p>
        </p:txBody>
      </p:sp>
      <p:sp>
        <p:nvSpPr>
          <p:cNvPr id="22" name="Rectangle 21">
            <a:extLst>
              <a:ext uri="{FF2B5EF4-FFF2-40B4-BE49-F238E27FC236}">
                <a16:creationId xmlns:a16="http://schemas.microsoft.com/office/drawing/2014/main" id="{B8A2A423-28AB-9746-BBF5-8544EB044AB3}"/>
              </a:ext>
            </a:extLst>
          </p:cNvPr>
          <p:cNvSpPr/>
          <p:nvPr/>
        </p:nvSpPr>
        <p:spPr>
          <a:xfrm>
            <a:off x="7398021" y="3412594"/>
            <a:ext cx="1585913" cy="92509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tx1"/>
                </a:solidFill>
              </a:rPr>
              <a:t>Laundry</a:t>
            </a:r>
          </a:p>
        </p:txBody>
      </p:sp>
      <p:sp>
        <p:nvSpPr>
          <p:cNvPr id="24" name="TextBox 23">
            <a:extLst>
              <a:ext uri="{FF2B5EF4-FFF2-40B4-BE49-F238E27FC236}">
                <a16:creationId xmlns:a16="http://schemas.microsoft.com/office/drawing/2014/main" id="{6C2A3CED-3813-5C41-A007-A64644ED5A23}"/>
              </a:ext>
            </a:extLst>
          </p:cNvPr>
          <p:cNvSpPr txBox="1"/>
          <p:nvPr/>
        </p:nvSpPr>
        <p:spPr>
          <a:xfrm>
            <a:off x="7795155" y="3495077"/>
            <a:ext cx="723934" cy="307777"/>
          </a:xfrm>
          <a:prstGeom prst="rect">
            <a:avLst/>
          </a:prstGeom>
          <a:noFill/>
          <a:ln>
            <a:solidFill>
              <a:schemeClr val="accent1"/>
            </a:solidFill>
          </a:ln>
        </p:spPr>
        <p:txBody>
          <a:bodyPr wrap="square" rtlCol="0">
            <a:spAutoFit/>
          </a:bodyPr>
          <a:lstStyle/>
          <a:p>
            <a:pPr algn="ctr"/>
            <a:r>
              <a:rPr lang="en-US" sz="1400" dirty="0"/>
              <a:t>API</a:t>
            </a:r>
          </a:p>
        </p:txBody>
      </p:sp>
      <p:sp>
        <p:nvSpPr>
          <p:cNvPr id="27" name="Flowchart: Magnetic Disk 12">
            <a:extLst>
              <a:ext uri="{FF2B5EF4-FFF2-40B4-BE49-F238E27FC236}">
                <a16:creationId xmlns:a16="http://schemas.microsoft.com/office/drawing/2014/main" id="{A8CBB2EB-67A9-FC4E-B29C-1F6444A9C2AA}"/>
              </a:ext>
            </a:extLst>
          </p:cNvPr>
          <p:cNvSpPr/>
          <p:nvPr/>
        </p:nvSpPr>
        <p:spPr>
          <a:xfrm>
            <a:off x="7525956" y="4515967"/>
            <a:ext cx="1319631" cy="404131"/>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9" name="Rectangle 28">
            <a:extLst>
              <a:ext uri="{FF2B5EF4-FFF2-40B4-BE49-F238E27FC236}">
                <a16:creationId xmlns:a16="http://schemas.microsoft.com/office/drawing/2014/main" id="{E56CF25F-1859-D742-A9D4-3E1084CF6C3A}"/>
              </a:ext>
            </a:extLst>
          </p:cNvPr>
          <p:cNvSpPr/>
          <p:nvPr/>
        </p:nvSpPr>
        <p:spPr>
          <a:xfrm>
            <a:off x="7471432" y="5057105"/>
            <a:ext cx="1585913" cy="92509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sz="1400" dirty="0">
                <a:solidFill>
                  <a:schemeClr val="tx1"/>
                </a:solidFill>
              </a:rPr>
              <a:t>Inventory</a:t>
            </a:r>
          </a:p>
        </p:txBody>
      </p:sp>
      <p:sp>
        <p:nvSpPr>
          <p:cNvPr id="34" name="TextBox 33">
            <a:extLst>
              <a:ext uri="{FF2B5EF4-FFF2-40B4-BE49-F238E27FC236}">
                <a16:creationId xmlns:a16="http://schemas.microsoft.com/office/drawing/2014/main" id="{AD35A522-30D5-7044-9B61-02ED37E2EDBD}"/>
              </a:ext>
            </a:extLst>
          </p:cNvPr>
          <p:cNvSpPr txBox="1"/>
          <p:nvPr/>
        </p:nvSpPr>
        <p:spPr>
          <a:xfrm>
            <a:off x="7868566" y="5139588"/>
            <a:ext cx="723934" cy="307777"/>
          </a:xfrm>
          <a:prstGeom prst="rect">
            <a:avLst/>
          </a:prstGeom>
          <a:noFill/>
          <a:ln>
            <a:solidFill>
              <a:schemeClr val="accent1"/>
            </a:solidFill>
          </a:ln>
        </p:spPr>
        <p:txBody>
          <a:bodyPr wrap="square" rtlCol="0">
            <a:spAutoFit/>
          </a:bodyPr>
          <a:lstStyle/>
          <a:p>
            <a:pPr algn="ctr"/>
            <a:r>
              <a:rPr lang="en-US" sz="1400" dirty="0"/>
              <a:t>API</a:t>
            </a:r>
          </a:p>
        </p:txBody>
      </p:sp>
      <p:sp>
        <p:nvSpPr>
          <p:cNvPr id="35" name="Flowchart: Magnetic Disk 12">
            <a:extLst>
              <a:ext uri="{FF2B5EF4-FFF2-40B4-BE49-F238E27FC236}">
                <a16:creationId xmlns:a16="http://schemas.microsoft.com/office/drawing/2014/main" id="{83BB006B-AC41-A141-94CF-1240EF6AC8F0}"/>
              </a:ext>
            </a:extLst>
          </p:cNvPr>
          <p:cNvSpPr/>
          <p:nvPr/>
        </p:nvSpPr>
        <p:spPr>
          <a:xfrm>
            <a:off x="7599367" y="6160478"/>
            <a:ext cx="1319631" cy="404131"/>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9" name="TextBox 38">
            <a:extLst>
              <a:ext uri="{FF2B5EF4-FFF2-40B4-BE49-F238E27FC236}">
                <a16:creationId xmlns:a16="http://schemas.microsoft.com/office/drawing/2014/main" id="{9FE327CD-7C42-D346-813B-9B9DACD1BE05}"/>
              </a:ext>
            </a:extLst>
          </p:cNvPr>
          <p:cNvSpPr txBox="1"/>
          <p:nvPr/>
        </p:nvSpPr>
        <p:spPr>
          <a:xfrm>
            <a:off x="6874111" y="1659446"/>
            <a:ext cx="365230" cy="769441"/>
          </a:xfrm>
          <a:prstGeom prst="rect">
            <a:avLst/>
          </a:prstGeom>
          <a:noFill/>
        </p:spPr>
        <p:txBody>
          <a:bodyPr wrap="square" rtlCol="0">
            <a:spAutoFit/>
          </a:bodyPr>
          <a:lstStyle/>
          <a:p>
            <a:r>
              <a:rPr lang="en-US" sz="4400" b="1" dirty="0"/>
              <a:t>?</a:t>
            </a:r>
          </a:p>
        </p:txBody>
      </p:sp>
      <p:sp>
        <p:nvSpPr>
          <p:cNvPr id="36" name="TextBox 35">
            <a:extLst>
              <a:ext uri="{FF2B5EF4-FFF2-40B4-BE49-F238E27FC236}">
                <a16:creationId xmlns:a16="http://schemas.microsoft.com/office/drawing/2014/main" id="{12AB0B04-3E7F-4440-95FF-BD3DA6816E6D}"/>
              </a:ext>
            </a:extLst>
          </p:cNvPr>
          <p:cNvSpPr txBox="1"/>
          <p:nvPr/>
        </p:nvSpPr>
        <p:spPr>
          <a:xfrm>
            <a:off x="5418947" y="5987018"/>
            <a:ext cx="800284" cy="369332"/>
          </a:xfrm>
          <a:prstGeom prst="rect">
            <a:avLst/>
          </a:prstGeom>
          <a:noFill/>
        </p:spPr>
        <p:txBody>
          <a:bodyPr wrap="none" rtlCol="0">
            <a:spAutoFit/>
          </a:bodyPr>
          <a:lstStyle/>
          <a:p>
            <a:r>
              <a:rPr lang="en-US" dirty="0"/>
              <a:t>Broker</a:t>
            </a:r>
          </a:p>
        </p:txBody>
      </p:sp>
      <p:sp>
        <p:nvSpPr>
          <p:cNvPr id="37" name="Rectangle 36">
            <a:extLst>
              <a:ext uri="{FF2B5EF4-FFF2-40B4-BE49-F238E27FC236}">
                <a16:creationId xmlns:a16="http://schemas.microsoft.com/office/drawing/2014/main" id="{19116A05-73B3-0540-AA98-CE30979A1F19}"/>
              </a:ext>
            </a:extLst>
          </p:cNvPr>
          <p:cNvSpPr/>
          <p:nvPr/>
        </p:nvSpPr>
        <p:spPr>
          <a:xfrm>
            <a:off x="5282282" y="2390633"/>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38" name="TextBox 37">
            <a:extLst>
              <a:ext uri="{FF2B5EF4-FFF2-40B4-BE49-F238E27FC236}">
                <a16:creationId xmlns:a16="http://schemas.microsoft.com/office/drawing/2014/main" id="{5D01AC5C-8815-504E-A76E-301747C1E1B1}"/>
              </a:ext>
            </a:extLst>
          </p:cNvPr>
          <p:cNvSpPr txBox="1"/>
          <p:nvPr/>
        </p:nvSpPr>
        <p:spPr>
          <a:xfrm>
            <a:off x="5505654" y="260274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40" name="Flowchart: Magnetic Disk 12">
            <a:extLst>
              <a:ext uri="{FF2B5EF4-FFF2-40B4-BE49-F238E27FC236}">
                <a16:creationId xmlns:a16="http://schemas.microsoft.com/office/drawing/2014/main" id="{C550CFC7-30BB-AB49-B84E-FF931C56B620}"/>
              </a:ext>
            </a:extLst>
          </p:cNvPr>
          <p:cNvSpPr/>
          <p:nvPr/>
        </p:nvSpPr>
        <p:spPr>
          <a:xfrm>
            <a:off x="5105577" y="5191959"/>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41" name="Straight Arrow Connector 40">
            <a:extLst>
              <a:ext uri="{FF2B5EF4-FFF2-40B4-BE49-F238E27FC236}">
                <a16:creationId xmlns:a16="http://schemas.microsoft.com/office/drawing/2014/main" id="{E8005425-2580-6C41-9F2D-380FF7F6FC16}"/>
              </a:ext>
            </a:extLst>
          </p:cNvPr>
          <p:cNvCxnSpPr>
            <a:cxnSpLocks/>
          </p:cNvCxnSpPr>
          <p:nvPr/>
        </p:nvCxnSpPr>
        <p:spPr>
          <a:xfrm>
            <a:off x="1521917" y="2677837"/>
            <a:ext cx="3983737" cy="21693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8641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Service Mesh to the Rescue! Or not!</a:t>
            </a:r>
          </a:p>
        </p:txBody>
      </p:sp>
      <p:sp>
        <p:nvSpPr>
          <p:cNvPr id="4" name="Text Placeholder 3"/>
          <p:cNvSpPr>
            <a:spLocks noGrp="1"/>
          </p:cNvSpPr>
          <p:nvPr>
            <p:ph type="body" idx="1"/>
          </p:nvPr>
        </p:nvSpPr>
        <p:spPr/>
        <p:txBody>
          <a:bodyPr/>
          <a:lstStyle/>
          <a:p>
            <a:r>
              <a:rPr lang="en-US" dirty="0"/>
              <a:t>Or, solving the temporal coupling problem with some technology</a:t>
            </a:r>
          </a:p>
        </p:txBody>
      </p:sp>
    </p:spTree>
    <p:extLst>
      <p:ext uri="{BB962C8B-B14F-4D97-AF65-F5344CB8AC3E}">
        <p14:creationId xmlns:p14="http://schemas.microsoft.com/office/powerpoint/2010/main" val="9790410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BF72AB0B-3D29-F749-8ADA-63FEA4290624}"/>
              </a:ext>
            </a:extLst>
          </p:cNvPr>
          <p:cNvSpPr/>
          <p:nvPr/>
        </p:nvSpPr>
        <p:spPr>
          <a:xfrm>
            <a:off x="5253158" y="2623544"/>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tx1"/>
              </a:solidFill>
            </a:endParaRPr>
          </a:p>
        </p:txBody>
      </p:sp>
      <p:sp>
        <p:nvSpPr>
          <p:cNvPr id="37" name="Rectangle 36">
            <a:extLst>
              <a:ext uri="{FF2B5EF4-FFF2-40B4-BE49-F238E27FC236}">
                <a16:creationId xmlns:a16="http://schemas.microsoft.com/office/drawing/2014/main" id="{14300A5E-B810-4940-9D9C-C6B2926E0027}"/>
              </a:ext>
            </a:extLst>
          </p:cNvPr>
          <p:cNvSpPr/>
          <p:nvPr/>
        </p:nvSpPr>
        <p:spPr>
          <a:xfrm>
            <a:off x="9877990" y="2753373"/>
            <a:ext cx="1676399" cy="24814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36" name="Rectangle 35">
            <a:extLst>
              <a:ext uri="{FF2B5EF4-FFF2-40B4-BE49-F238E27FC236}">
                <a16:creationId xmlns:a16="http://schemas.microsoft.com/office/drawing/2014/main" id="{45024AC4-AA3A-A84E-9C19-E9909322E240}"/>
              </a:ext>
            </a:extLst>
          </p:cNvPr>
          <p:cNvSpPr/>
          <p:nvPr/>
        </p:nvSpPr>
        <p:spPr>
          <a:xfrm>
            <a:off x="9725590" y="2600973"/>
            <a:ext cx="1676399" cy="24814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35" name="Rectangle 34">
            <a:extLst>
              <a:ext uri="{FF2B5EF4-FFF2-40B4-BE49-F238E27FC236}">
                <a16:creationId xmlns:a16="http://schemas.microsoft.com/office/drawing/2014/main" id="{1446AF1E-381F-A343-AE0F-CA5D218FC08E}"/>
              </a:ext>
            </a:extLst>
          </p:cNvPr>
          <p:cNvSpPr/>
          <p:nvPr/>
        </p:nvSpPr>
        <p:spPr>
          <a:xfrm>
            <a:off x="7321233" y="2606157"/>
            <a:ext cx="1667647" cy="24814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27" name="Rectangle 26">
            <a:extLst>
              <a:ext uri="{FF2B5EF4-FFF2-40B4-BE49-F238E27FC236}">
                <a16:creationId xmlns:a16="http://schemas.microsoft.com/office/drawing/2014/main" id="{AFE6A698-68E6-E34F-9F4C-46889BB51202}"/>
              </a:ext>
            </a:extLst>
          </p:cNvPr>
          <p:cNvSpPr/>
          <p:nvPr/>
        </p:nvSpPr>
        <p:spPr>
          <a:xfrm>
            <a:off x="2966963" y="2484790"/>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3" name="Rectangle 2"/>
          <p:cNvSpPr/>
          <p:nvPr/>
        </p:nvSpPr>
        <p:spPr>
          <a:xfrm>
            <a:off x="637611" y="2508745"/>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2" name="TextBox 1">
            <a:extLst>
              <a:ext uri="{FF2B5EF4-FFF2-40B4-BE49-F238E27FC236}">
                <a16:creationId xmlns:a16="http://schemas.microsoft.com/office/drawing/2014/main" id="{B1A4950D-A811-5240-BC2A-4BEE3B998BB8}"/>
              </a:ext>
            </a:extLst>
          </p:cNvPr>
          <p:cNvSpPr txBox="1"/>
          <p:nvPr/>
        </p:nvSpPr>
        <p:spPr>
          <a:xfrm>
            <a:off x="818228" y="265262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7007368" y="5379372"/>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719582" y="5326947"/>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493871" y="5244690"/>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9630044" y="5391564"/>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8" name="Straight Arrow Connector 7">
            <a:extLst>
              <a:ext uri="{FF2B5EF4-FFF2-40B4-BE49-F238E27FC236}">
                <a16:creationId xmlns:a16="http://schemas.microsoft.com/office/drawing/2014/main" id="{604E7160-11C0-3446-9FA8-F8622559381F}"/>
              </a:ext>
            </a:extLst>
          </p:cNvPr>
          <p:cNvCxnSpPr>
            <a:cxnSpLocks/>
            <a:stCxn id="2" idx="0"/>
            <a:endCxn id="6" idx="0"/>
          </p:cNvCxnSpPr>
          <p:nvPr/>
        </p:nvCxnSpPr>
        <p:spPr>
          <a:xfrm flipV="1">
            <a:off x="1433924" y="1894664"/>
            <a:ext cx="2218839" cy="75796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97EA7BDE-EF9B-5B41-BE38-2D68A8BEB95D}"/>
              </a:ext>
            </a:extLst>
          </p:cNvPr>
          <p:cNvSpPr txBox="1"/>
          <p:nvPr/>
        </p:nvSpPr>
        <p:spPr>
          <a:xfrm>
            <a:off x="2666239" y="881843"/>
            <a:ext cx="6632448" cy="523220"/>
          </a:xfrm>
          <a:prstGeom prst="rect">
            <a:avLst/>
          </a:prstGeom>
          <a:noFill/>
        </p:spPr>
        <p:txBody>
          <a:bodyPr wrap="square" rtlCol="0">
            <a:spAutoFit/>
          </a:bodyPr>
          <a:lstStyle/>
          <a:p>
            <a:pPr algn="ctr"/>
            <a:r>
              <a:rPr lang="en-US" sz="2800" dirty="0"/>
              <a:t>Using A Proxy for Availability</a:t>
            </a:r>
          </a:p>
        </p:txBody>
      </p:sp>
      <p:sp>
        <p:nvSpPr>
          <p:cNvPr id="6" name="TextBox 5">
            <a:extLst>
              <a:ext uri="{FF2B5EF4-FFF2-40B4-BE49-F238E27FC236}">
                <a16:creationId xmlns:a16="http://schemas.microsoft.com/office/drawing/2014/main" id="{A6534F38-AB9F-D342-A99D-EEA1CB76503E}"/>
              </a:ext>
            </a:extLst>
          </p:cNvPr>
          <p:cNvSpPr txBox="1"/>
          <p:nvPr/>
        </p:nvSpPr>
        <p:spPr>
          <a:xfrm>
            <a:off x="2814563" y="1894664"/>
            <a:ext cx="1676399" cy="369332"/>
          </a:xfrm>
          <a:prstGeom prst="rect">
            <a:avLst/>
          </a:prstGeom>
          <a:noFill/>
          <a:ln>
            <a:solidFill>
              <a:schemeClr val="accent1"/>
            </a:solidFill>
          </a:ln>
        </p:spPr>
        <p:txBody>
          <a:bodyPr wrap="square" rtlCol="0">
            <a:spAutoFit/>
          </a:bodyPr>
          <a:lstStyle/>
          <a:p>
            <a:pPr algn="ctr"/>
            <a:r>
              <a:rPr lang="en-US" dirty="0"/>
              <a:t>Proxy</a:t>
            </a:r>
          </a:p>
        </p:txBody>
      </p:sp>
      <p:sp>
        <p:nvSpPr>
          <p:cNvPr id="19" name="TextBox 18">
            <a:extLst>
              <a:ext uri="{FF2B5EF4-FFF2-40B4-BE49-F238E27FC236}">
                <a16:creationId xmlns:a16="http://schemas.microsoft.com/office/drawing/2014/main" id="{5FC63F2E-5DFE-6443-8005-6347E9E6C65A}"/>
              </a:ext>
            </a:extLst>
          </p:cNvPr>
          <p:cNvSpPr txBox="1"/>
          <p:nvPr/>
        </p:nvSpPr>
        <p:spPr>
          <a:xfrm>
            <a:off x="7142496" y="1925938"/>
            <a:ext cx="1676399" cy="369332"/>
          </a:xfrm>
          <a:prstGeom prst="rect">
            <a:avLst/>
          </a:prstGeom>
          <a:noFill/>
          <a:ln>
            <a:solidFill>
              <a:schemeClr val="accent1"/>
            </a:solidFill>
          </a:ln>
        </p:spPr>
        <p:txBody>
          <a:bodyPr wrap="square" rtlCol="0">
            <a:spAutoFit/>
          </a:bodyPr>
          <a:lstStyle/>
          <a:p>
            <a:pPr algn="ctr"/>
            <a:r>
              <a:rPr lang="en-US" dirty="0"/>
              <a:t>Proxy</a:t>
            </a:r>
          </a:p>
        </p:txBody>
      </p:sp>
      <p:sp>
        <p:nvSpPr>
          <p:cNvPr id="22" name="TextBox 21">
            <a:extLst>
              <a:ext uri="{FF2B5EF4-FFF2-40B4-BE49-F238E27FC236}">
                <a16:creationId xmlns:a16="http://schemas.microsoft.com/office/drawing/2014/main" id="{0A99D9CE-8B79-E24C-AF8A-110B5BED35AD}"/>
              </a:ext>
            </a:extLst>
          </p:cNvPr>
          <p:cNvSpPr txBox="1"/>
          <p:nvPr/>
        </p:nvSpPr>
        <p:spPr>
          <a:xfrm>
            <a:off x="9573190" y="1988969"/>
            <a:ext cx="1676399" cy="369332"/>
          </a:xfrm>
          <a:prstGeom prst="rect">
            <a:avLst/>
          </a:prstGeom>
          <a:noFill/>
          <a:ln>
            <a:solidFill>
              <a:schemeClr val="accent1"/>
            </a:solidFill>
          </a:ln>
        </p:spPr>
        <p:txBody>
          <a:bodyPr wrap="square" rtlCol="0">
            <a:spAutoFit/>
          </a:bodyPr>
          <a:lstStyle/>
          <a:p>
            <a:pPr algn="ctr"/>
            <a:r>
              <a:rPr lang="en-US" dirty="0"/>
              <a:t>Proxy</a:t>
            </a:r>
          </a:p>
        </p:txBody>
      </p:sp>
      <p:sp>
        <p:nvSpPr>
          <p:cNvPr id="29" name="Rectangle 28">
            <a:extLst>
              <a:ext uri="{FF2B5EF4-FFF2-40B4-BE49-F238E27FC236}">
                <a16:creationId xmlns:a16="http://schemas.microsoft.com/office/drawing/2014/main" id="{6C3CEDB8-6647-5949-8843-C6CE779A37BF}"/>
              </a:ext>
            </a:extLst>
          </p:cNvPr>
          <p:cNvSpPr/>
          <p:nvPr/>
        </p:nvSpPr>
        <p:spPr>
          <a:xfrm>
            <a:off x="3119363" y="2637190"/>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4" name="Rectangle 3"/>
          <p:cNvSpPr/>
          <p:nvPr/>
        </p:nvSpPr>
        <p:spPr>
          <a:xfrm>
            <a:off x="2752898" y="2477665"/>
            <a:ext cx="1676399" cy="24290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Rectangle 4"/>
          <p:cNvSpPr/>
          <p:nvPr/>
        </p:nvSpPr>
        <p:spPr>
          <a:xfrm>
            <a:off x="7133854" y="2590300"/>
            <a:ext cx="1667647" cy="24814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7" name="Rectangle 6"/>
          <p:cNvSpPr/>
          <p:nvPr/>
        </p:nvSpPr>
        <p:spPr>
          <a:xfrm>
            <a:off x="9573190" y="2461524"/>
            <a:ext cx="1676399" cy="24814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39" name="Double Brace 38">
            <a:extLst>
              <a:ext uri="{FF2B5EF4-FFF2-40B4-BE49-F238E27FC236}">
                <a16:creationId xmlns:a16="http://schemas.microsoft.com/office/drawing/2014/main" id="{32A40CC6-5317-7043-A9F9-67333351E73B}"/>
              </a:ext>
            </a:extLst>
          </p:cNvPr>
          <p:cNvSpPr/>
          <p:nvPr/>
        </p:nvSpPr>
        <p:spPr>
          <a:xfrm>
            <a:off x="1436712" y="1310758"/>
            <a:ext cx="1499047" cy="597409"/>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dirty="0"/>
              <a:t>Health Checks let us know who can we route to</a:t>
            </a:r>
          </a:p>
        </p:txBody>
      </p:sp>
      <p:sp>
        <p:nvSpPr>
          <p:cNvPr id="40" name="Double Brace 39">
            <a:extLst>
              <a:ext uri="{FF2B5EF4-FFF2-40B4-BE49-F238E27FC236}">
                <a16:creationId xmlns:a16="http://schemas.microsoft.com/office/drawing/2014/main" id="{ECD36D24-7FE5-FD4B-9144-A5F719CF39E3}"/>
              </a:ext>
            </a:extLst>
          </p:cNvPr>
          <p:cNvSpPr/>
          <p:nvPr/>
        </p:nvSpPr>
        <p:spPr>
          <a:xfrm>
            <a:off x="9019681" y="798111"/>
            <a:ext cx="1753362" cy="1003363"/>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dirty="0"/>
              <a:t>We load balance the requests across multiple servers</a:t>
            </a:r>
          </a:p>
        </p:txBody>
      </p:sp>
      <p:sp>
        <p:nvSpPr>
          <p:cNvPr id="43" name="Flowchart: Magnetic Disk 12">
            <a:extLst>
              <a:ext uri="{FF2B5EF4-FFF2-40B4-BE49-F238E27FC236}">
                <a16:creationId xmlns:a16="http://schemas.microsoft.com/office/drawing/2014/main" id="{DD870202-5FF4-7848-A7FD-88B67A438023}"/>
              </a:ext>
            </a:extLst>
          </p:cNvPr>
          <p:cNvSpPr/>
          <p:nvPr/>
        </p:nvSpPr>
        <p:spPr>
          <a:xfrm>
            <a:off x="4924053" y="5272470"/>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31" name="Straight Arrow Connector 30">
            <a:extLst>
              <a:ext uri="{FF2B5EF4-FFF2-40B4-BE49-F238E27FC236}">
                <a16:creationId xmlns:a16="http://schemas.microsoft.com/office/drawing/2014/main" id="{DE8B5239-0165-C140-A27A-F607D18149B7}"/>
              </a:ext>
            </a:extLst>
          </p:cNvPr>
          <p:cNvCxnSpPr>
            <a:cxnSpLocks/>
            <a:stCxn id="2" idx="3"/>
            <a:endCxn id="19" idx="0"/>
          </p:cNvCxnSpPr>
          <p:nvPr/>
        </p:nvCxnSpPr>
        <p:spPr>
          <a:xfrm flipV="1">
            <a:off x="2049620" y="1925938"/>
            <a:ext cx="5931076" cy="91135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DFEEE0-FC38-E748-AAE4-E24BAD580EC4}"/>
              </a:ext>
            </a:extLst>
          </p:cNvPr>
          <p:cNvCxnSpPr>
            <a:cxnSpLocks/>
            <a:endCxn id="22" idx="0"/>
          </p:cNvCxnSpPr>
          <p:nvPr/>
        </p:nvCxnSpPr>
        <p:spPr>
          <a:xfrm flipV="1">
            <a:off x="2904642" y="1988969"/>
            <a:ext cx="7506748" cy="66436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FB3F1BD-2C4A-0F4E-839F-7D9DEC5E66E7}"/>
              </a:ext>
            </a:extLst>
          </p:cNvPr>
          <p:cNvSpPr txBox="1"/>
          <p:nvPr/>
        </p:nvSpPr>
        <p:spPr>
          <a:xfrm>
            <a:off x="5104390" y="1881490"/>
            <a:ext cx="1676399" cy="369332"/>
          </a:xfrm>
          <a:prstGeom prst="rect">
            <a:avLst/>
          </a:prstGeom>
          <a:noFill/>
          <a:ln>
            <a:solidFill>
              <a:schemeClr val="accent1"/>
            </a:solidFill>
          </a:ln>
        </p:spPr>
        <p:txBody>
          <a:bodyPr wrap="square" rtlCol="0">
            <a:spAutoFit/>
          </a:bodyPr>
          <a:lstStyle/>
          <a:p>
            <a:pPr algn="ctr"/>
            <a:r>
              <a:rPr lang="en-US" dirty="0"/>
              <a:t>Proxy</a:t>
            </a:r>
          </a:p>
        </p:txBody>
      </p:sp>
      <p:cxnSp>
        <p:nvCxnSpPr>
          <p:cNvPr id="46" name="Straight Arrow Connector 45">
            <a:extLst>
              <a:ext uri="{FF2B5EF4-FFF2-40B4-BE49-F238E27FC236}">
                <a16:creationId xmlns:a16="http://schemas.microsoft.com/office/drawing/2014/main" id="{D84E55F5-76DA-5146-95A9-A05339E2E840}"/>
              </a:ext>
            </a:extLst>
          </p:cNvPr>
          <p:cNvCxnSpPr>
            <a:cxnSpLocks/>
          </p:cNvCxnSpPr>
          <p:nvPr/>
        </p:nvCxnSpPr>
        <p:spPr>
          <a:xfrm flipV="1">
            <a:off x="1575999" y="2085577"/>
            <a:ext cx="3680791" cy="51321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55C2072-6974-154C-8DC6-6449A546F6ED}"/>
              </a:ext>
            </a:extLst>
          </p:cNvPr>
          <p:cNvSpPr txBox="1"/>
          <p:nvPr/>
        </p:nvSpPr>
        <p:spPr>
          <a:xfrm>
            <a:off x="2947165" y="269813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8" name="Rectangle 37">
            <a:extLst>
              <a:ext uri="{FF2B5EF4-FFF2-40B4-BE49-F238E27FC236}">
                <a16:creationId xmlns:a16="http://schemas.microsoft.com/office/drawing/2014/main" id="{AB2CCAEE-C446-0C45-B61A-198874153733}"/>
              </a:ext>
            </a:extLst>
          </p:cNvPr>
          <p:cNvSpPr/>
          <p:nvPr/>
        </p:nvSpPr>
        <p:spPr>
          <a:xfrm>
            <a:off x="5096800" y="2482533"/>
            <a:ext cx="1667647" cy="24814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2" name="TextBox 41">
            <a:extLst>
              <a:ext uri="{FF2B5EF4-FFF2-40B4-BE49-F238E27FC236}">
                <a16:creationId xmlns:a16="http://schemas.microsoft.com/office/drawing/2014/main" id="{C93E52E0-B27F-2B4A-B16A-774CEB71AAC6}"/>
              </a:ext>
            </a:extLst>
          </p:cNvPr>
          <p:cNvSpPr txBox="1"/>
          <p:nvPr/>
        </p:nvSpPr>
        <p:spPr>
          <a:xfrm>
            <a:off x="5324130" y="268325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4" name="Rectangle 33">
            <a:extLst>
              <a:ext uri="{FF2B5EF4-FFF2-40B4-BE49-F238E27FC236}">
                <a16:creationId xmlns:a16="http://schemas.microsoft.com/office/drawing/2014/main" id="{4524C8BE-4B9F-314D-9072-BF50444407DE}"/>
              </a:ext>
            </a:extLst>
          </p:cNvPr>
          <p:cNvSpPr/>
          <p:nvPr/>
        </p:nvSpPr>
        <p:spPr>
          <a:xfrm>
            <a:off x="7077163" y="2448850"/>
            <a:ext cx="1667647" cy="24814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41" name="Double Brace 40">
            <a:extLst>
              <a:ext uri="{FF2B5EF4-FFF2-40B4-BE49-F238E27FC236}">
                <a16:creationId xmlns:a16="http://schemas.microsoft.com/office/drawing/2014/main" id="{12C2FFF9-B6D7-2043-8B4C-72B27A871F10}"/>
              </a:ext>
            </a:extLst>
          </p:cNvPr>
          <p:cNvSpPr/>
          <p:nvPr/>
        </p:nvSpPr>
        <p:spPr>
          <a:xfrm>
            <a:off x="7134868" y="4320852"/>
            <a:ext cx="2114550" cy="1157288"/>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dirty="0"/>
              <a:t>The proxy can also support retry and or circuit breakers to help with availability</a:t>
            </a:r>
          </a:p>
        </p:txBody>
      </p:sp>
      <p:sp>
        <p:nvSpPr>
          <p:cNvPr id="21" name="TextBox 20">
            <a:extLst>
              <a:ext uri="{FF2B5EF4-FFF2-40B4-BE49-F238E27FC236}">
                <a16:creationId xmlns:a16="http://schemas.microsoft.com/office/drawing/2014/main" id="{6BB83B32-EA9D-194A-A29C-CD132CE4B0DC}"/>
              </a:ext>
            </a:extLst>
          </p:cNvPr>
          <p:cNvSpPr txBox="1"/>
          <p:nvPr/>
        </p:nvSpPr>
        <p:spPr>
          <a:xfrm>
            <a:off x="7309018" y="2641655"/>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9795693" y="2660679"/>
            <a:ext cx="1231392" cy="369332"/>
          </a:xfrm>
          <a:prstGeom prst="rect">
            <a:avLst/>
          </a:prstGeom>
          <a:noFill/>
          <a:ln>
            <a:solidFill>
              <a:schemeClr val="accent1"/>
            </a:solidFill>
          </a:ln>
        </p:spPr>
        <p:txBody>
          <a:bodyPr wrap="square" rtlCol="0">
            <a:spAutoFit/>
          </a:bodyPr>
          <a:lstStyle/>
          <a:p>
            <a:pPr algn="ctr"/>
            <a:r>
              <a:rPr lang="en-US" dirty="0"/>
              <a:t>API</a:t>
            </a:r>
          </a:p>
        </p:txBody>
      </p:sp>
    </p:spTree>
    <p:extLst>
      <p:ext uri="{BB962C8B-B14F-4D97-AF65-F5344CB8AC3E}">
        <p14:creationId xmlns:p14="http://schemas.microsoft.com/office/powerpoint/2010/main" val="317936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3641ED20-36FD-C74C-A5AF-ADF6C8BB57FA}"/>
              </a:ext>
            </a:extLst>
          </p:cNvPr>
          <p:cNvSpPr/>
          <p:nvPr/>
        </p:nvSpPr>
        <p:spPr>
          <a:xfrm>
            <a:off x="5344162" y="2744272"/>
            <a:ext cx="1667647" cy="24814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dirty="0">
              <a:solidFill>
                <a:schemeClr val="tx1"/>
              </a:solidFill>
            </a:endParaRPr>
          </a:p>
        </p:txBody>
      </p:sp>
      <p:sp>
        <p:nvSpPr>
          <p:cNvPr id="43" name="Rectangle 42">
            <a:extLst>
              <a:ext uri="{FF2B5EF4-FFF2-40B4-BE49-F238E27FC236}">
                <a16:creationId xmlns:a16="http://schemas.microsoft.com/office/drawing/2014/main" id="{4DD968C1-1CCC-1647-A1F6-3B8B97842A25}"/>
              </a:ext>
            </a:extLst>
          </p:cNvPr>
          <p:cNvSpPr/>
          <p:nvPr/>
        </p:nvSpPr>
        <p:spPr>
          <a:xfrm>
            <a:off x="1000652" y="2848481"/>
            <a:ext cx="1585913" cy="24290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2" name="Rectangle 41">
            <a:extLst>
              <a:ext uri="{FF2B5EF4-FFF2-40B4-BE49-F238E27FC236}">
                <a16:creationId xmlns:a16="http://schemas.microsoft.com/office/drawing/2014/main" id="{E2313156-3DEA-B34A-AE87-12AAB1D1718D}"/>
              </a:ext>
            </a:extLst>
          </p:cNvPr>
          <p:cNvSpPr/>
          <p:nvPr/>
        </p:nvSpPr>
        <p:spPr>
          <a:xfrm>
            <a:off x="848252" y="2696081"/>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37" name="Rectangle 36">
            <a:extLst>
              <a:ext uri="{FF2B5EF4-FFF2-40B4-BE49-F238E27FC236}">
                <a16:creationId xmlns:a16="http://schemas.microsoft.com/office/drawing/2014/main" id="{14300A5E-B810-4940-9D9C-C6B2926E0027}"/>
              </a:ext>
            </a:extLst>
          </p:cNvPr>
          <p:cNvSpPr/>
          <p:nvPr/>
        </p:nvSpPr>
        <p:spPr>
          <a:xfrm>
            <a:off x="9906404" y="2910886"/>
            <a:ext cx="1676399" cy="24814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36" name="Rectangle 35">
            <a:extLst>
              <a:ext uri="{FF2B5EF4-FFF2-40B4-BE49-F238E27FC236}">
                <a16:creationId xmlns:a16="http://schemas.microsoft.com/office/drawing/2014/main" id="{45024AC4-AA3A-A84E-9C19-E9909322E240}"/>
              </a:ext>
            </a:extLst>
          </p:cNvPr>
          <p:cNvSpPr/>
          <p:nvPr/>
        </p:nvSpPr>
        <p:spPr>
          <a:xfrm>
            <a:off x="9754004" y="2758486"/>
            <a:ext cx="1676399" cy="24814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35" name="Rectangle 34">
            <a:extLst>
              <a:ext uri="{FF2B5EF4-FFF2-40B4-BE49-F238E27FC236}">
                <a16:creationId xmlns:a16="http://schemas.microsoft.com/office/drawing/2014/main" id="{1446AF1E-381F-A343-AE0F-CA5D218FC08E}"/>
              </a:ext>
            </a:extLst>
          </p:cNvPr>
          <p:cNvSpPr/>
          <p:nvPr/>
        </p:nvSpPr>
        <p:spPr>
          <a:xfrm>
            <a:off x="7724102" y="2896672"/>
            <a:ext cx="1667647" cy="24814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34" name="Rectangle 33">
            <a:extLst>
              <a:ext uri="{FF2B5EF4-FFF2-40B4-BE49-F238E27FC236}">
                <a16:creationId xmlns:a16="http://schemas.microsoft.com/office/drawing/2014/main" id="{4524C8BE-4B9F-314D-9072-BF50444407DE}"/>
              </a:ext>
            </a:extLst>
          </p:cNvPr>
          <p:cNvSpPr/>
          <p:nvPr/>
        </p:nvSpPr>
        <p:spPr>
          <a:xfrm>
            <a:off x="7571702" y="2744272"/>
            <a:ext cx="1667647" cy="24814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27" name="Rectangle 26">
            <a:extLst>
              <a:ext uri="{FF2B5EF4-FFF2-40B4-BE49-F238E27FC236}">
                <a16:creationId xmlns:a16="http://schemas.microsoft.com/office/drawing/2014/main" id="{AFE6A698-68E6-E34F-9F4C-46889BB51202}"/>
              </a:ext>
            </a:extLst>
          </p:cNvPr>
          <p:cNvSpPr/>
          <p:nvPr/>
        </p:nvSpPr>
        <p:spPr>
          <a:xfrm>
            <a:off x="2985306" y="2723843"/>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3" name="Rectangle 2"/>
          <p:cNvSpPr/>
          <p:nvPr/>
        </p:nvSpPr>
        <p:spPr>
          <a:xfrm>
            <a:off x="695852" y="2543681"/>
            <a:ext cx="1585913" cy="24290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2" name="TextBox 1">
            <a:extLst>
              <a:ext uri="{FF2B5EF4-FFF2-40B4-BE49-F238E27FC236}">
                <a16:creationId xmlns:a16="http://schemas.microsoft.com/office/drawing/2014/main" id="{B1A4950D-A811-5240-BC2A-4BEE3B998BB8}"/>
              </a:ext>
            </a:extLst>
          </p:cNvPr>
          <p:cNvSpPr txBox="1"/>
          <p:nvPr/>
        </p:nvSpPr>
        <p:spPr>
          <a:xfrm>
            <a:off x="841775" y="270336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5" name="Flowchart: Magnetic Disk 12">
            <a:extLst>
              <a:ext uri="{FF2B5EF4-FFF2-40B4-BE49-F238E27FC236}">
                <a16:creationId xmlns:a16="http://schemas.microsoft.com/office/drawing/2014/main" id="{B4015F46-930A-A947-BC37-89D916076829}"/>
              </a:ext>
            </a:extLst>
          </p:cNvPr>
          <p:cNvSpPr/>
          <p:nvPr/>
        </p:nvSpPr>
        <p:spPr>
          <a:xfrm>
            <a:off x="7295158" y="5551787"/>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6" name="Flowchart: Magnetic Disk 12">
            <a:extLst>
              <a:ext uri="{FF2B5EF4-FFF2-40B4-BE49-F238E27FC236}">
                <a16:creationId xmlns:a16="http://schemas.microsoft.com/office/drawing/2014/main" id="{01BCDD84-B226-9C4F-A06F-0FC8329F7B1A}"/>
              </a:ext>
            </a:extLst>
          </p:cNvPr>
          <p:cNvSpPr/>
          <p:nvPr/>
        </p:nvSpPr>
        <p:spPr>
          <a:xfrm>
            <a:off x="2782089" y="5519649"/>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527743" y="5501660"/>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0" name="Flowchart: Magnetic Disk 12">
            <a:extLst>
              <a:ext uri="{FF2B5EF4-FFF2-40B4-BE49-F238E27FC236}">
                <a16:creationId xmlns:a16="http://schemas.microsoft.com/office/drawing/2014/main" id="{5C4F674A-2D61-644C-B522-C27A38DA7DCB}"/>
              </a:ext>
            </a:extLst>
          </p:cNvPr>
          <p:cNvSpPr/>
          <p:nvPr/>
        </p:nvSpPr>
        <p:spPr>
          <a:xfrm>
            <a:off x="9626863" y="5578192"/>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6" name="TextBox 5">
            <a:extLst>
              <a:ext uri="{FF2B5EF4-FFF2-40B4-BE49-F238E27FC236}">
                <a16:creationId xmlns:a16="http://schemas.microsoft.com/office/drawing/2014/main" id="{A6534F38-AB9F-D342-A99D-EEA1CB76503E}"/>
              </a:ext>
            </a:extLst>
          </p:cNvPr>
          <p:cNvSpPr txBox="1"/>
          <p:nvPr/>
        </p:nvSpPr>
        <p:spPr>
          <a:xfrm>
            <a:off x="2877070" y="2087366"/>
            <a:ext cx="1676399" cy="369332"/>
          </a:xfrm>
          <a:prstGeom prst="rect">
            <a:avLst/>
          </a:prstGeom>
          <a:noFill/>
          <a:ln>
            <a:solidFill>
              <a:schemeClr val="accent1"/>
            </a:solidFill>
          </a:ln>
        </p:spPr>
        <p:txBody>
          <a:bodyPr wrap="square" rtlCol="0">
            <a:spAutoFit/>
          </a:bodyPr>
          <a:lstStyle/>
          <a:p>
            <a:pPr algn="ctr"/>
            <a:r>
              <a:rPr lang="en-US" dirty="0"/>
              <a:t>Proxy</a:t>
            </a:r>
          </a:p>
        </p:txBody>
      </p:sp>
      <p:sp>
        <p:nvSpPr>
          <p:cNvPr id="19" name="TextBox 18">
            <a:extLst>
              <a:ext uri="{FF2B5EF4-FFF2-40B4-BE49-F238E27FC236}">
                <a16:creationId xmlns:a16="http://schemas.microsoft.com/office/drawing/2014/main" id="{5FC63F2E-5DFE-6443-8005-6347E9E6C65A}"/>
              </a:ext>
            </a:extLst>
          </p:cNvPr>
          <p:cNvSpPr txBox="1"/>
          <p:nvPr/>
        </p:nvSpPr>
        <p:spPr>
          <a:xfrm>
            <a:off x="7408631" y="2042490"/>
            <a:ext cx="1676399" cy="369332"/>
          </a:xfrm>
          <a:prstGeom prst="rect">
            <a:avLst/>
          </a:prstGeom>
          <a:noFill/>
          <a:ln>
            <a:solidFill>
              <a:schemeClr val="accent1"/>
            </a:solidFill>
          </a:ln>
        </p:spPr>
        <p:txBody>
          <a:bodyPr wrap="square" rtlCol="0">
            <a:spAutoFit/>
          </a:bodyPr>
          <a:lstStyle/>
          <a:p>
            <a:pPr algn="ctr"/>
            <a:r>
              <a:rPr lang="en-US" dirty="0"/>
              <a:t>Proxy</a:t>
            </a:r>
          </a:p>
        </p:txBody>
      </p:sp>
      <p:sp>
        <p:nvSpPr>
          <p:cNvPr id="22" name="TextBox 21">
            <a:extLst>
              <a:ext uri="{FF2B5EF4-FFF2-40B4-BE49-F238E27FC236}">
                <a16:creationId xmlns:a16="http://schemas.microsoft.com/office/drawing/2014/main" id="{0A99D9CE-8B79-E24C-AF8A-110B5BED35AD}"/>
              </a:ext>
            </a:extLst>
          </p:cNvPr>
          <p:cNvSpPr txBox="1"/>
          <p:nvPr/>
        </p:nvSpPr>
        <p:spPr>
          <a:xfrm>
            <a:off x="9601604" y="2035362"/>
            <a:ext cx="1676399" cy="369332"/>
          </a:xfrm>
          <a:prstGeom prst="rect">
            <a:avLst/>
          </a:prstGeom>
          <a:noFill/>
          <a:ln>
            <a:solidFill>
              <a:schemeClr val="accent1"/>
            </a:solidFill>
          </a:ln>
        </p:spPr>
        <p:txBody>
          <a:bodyPr wrap="square" rtlCol="0">
            <a:spAutoFit/>
          </a:bodyPr>
          <a:lstStyle/>
          <a:p>
            <a:pPr algn="ctr"/>
            <a:r>
              <a:rPr lang="en-US" dirty="0"/>
              <a:t>Proxy</a:t>
            </a:r>
          </a:p>
        </p:txBody>
      </p:sp>
      <p:sp>
        <p:nvSpPr>
          <p:cNvPr id="29" name="Rectangle 28">
            <a:extLst>
              <a:ext uri="{FF2B5EF4-FFF2-40B4-BE49-F238E27FC236}">
                <a16:creationId xmlns:a16="http://schemas.microsoft.com/office/drawing/2014/main" id="{6C3CEDB8-6647-5949-8843-C6CE779A37BF}"/>
              </a:ext>
            </a:extLst>
          </p:cNvPr>
          <p:cNvSpPr/>
          <p:nvPr/>
        </p:nvSpPr>
        <p:spPr>
          <a:xfrm>
            <a:off x="3137706" y="2876243"/>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4" name="Rectangle 3"/>
          <p:cNvSpPr/>
          <p:nvPr/>
        </p:nvSpPr>
        <p:spPr>
          <a:xfrm>
            <a:off x="2956027" y="2571784"/>
            <a:ext cx="1676399" cy="242902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Rectangle 4"/>
          <p:cNvSpPr/>
          <p:nvPr/>
        </p:nvSpPr>
        <p:spPr>
          <a:xfrm>
            <a:off x="7387048" y="2591872"/>
            <a:ext cx="1667647" cy="24814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7" name="Rectangle 6"/>
          <p:cNvSpPr/>
          <p:nvPr/>
        </p:nvSpPr>
        <p:spPr>
          <a:xfrm>
            <a:off x="9657802" y="2590546"/>
            <a:ext cx="1676399" cy="24814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38" name="TextBox 37">
            <a:extLst>
              <a:ext uri="{FF2B5EF4-FFF2-40B4-BE49-F238E27FC236}">
                <a16:creationId xmlns:a16="http://schemas.microsoft.com/office/drawing/2014/main" id="{ECC6F0EA-C49C-4C49-8E42-BF0BE3B6057F}"/>
              </a:ext>
            </a:extLst>
          </p:cNvPr>
          <p:cNvSpPr txBox="1"/>
          <p:nvPr/>
        </p:nvSpPr>
        <p:spPr>
          <a:xfrm>
            <a:off x="688461" y="2099380"/>
            <a:ext cx="1676399" cy="369332"/>
          </a:xfrm>
          <a:prstGeom prst="rect">
            <a:avLst/>
          </a:prstGeom>
          <a:noFill/>
          <a:ln>
            <a:solidFill>
              <a:schemeClr val="accent1"/>
            </a:solidFill>
          </a:ln>
        </p:spPr>
        <p:txBody>
          <a:bodyPr wrap="square" rtlCol="0">
            <a:spAutoFit/>
          </a:bodyPr>
          <a:lstStyle/>
          <a:p>
            <a:pPr algn="ctr"/>
            <a:r>
              <a:rPr lang="en-US" dirty="0"/>
              <a:t>Proxy</a:t>
            </a:r>
          </a:p>
        </p:txBody>
      </p:sp>
      <p:sp>
        <p:nvSpPr>
          <p:cNvPr id="9" name="Rectangle 8">
            <a:extLst>
              <a:ext uri="{FF2B5EF4-FFF2-40B4-BE49-F238E27FC236}">
                <a16:creationId xmlns:a16="http://schemas.microsoft.com/office/drawing/2014/main" id="{149635C9-AD80-9544-AA82-0BB07AF9A8A4}"/>
              </a:ext>
            </a:extLst>
          </p:cNvPr>
          <p:cNvSpPr/>
          <p:nvPr/>
        </p:nvSpPr>
        <p:spPr>
          <a:xfrm>
            <a:off x="359229" y="1349829"/>
            <a:ext cx="11560628" cy="512354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E44D714-E711-F84F-B137-A426FC8376FC}"/>
              </a:ext>
            </a:extLst>
          </p:cNvPr>
          <p:cNvCxnSpPr>
            <a:cxnSpLocks/>
          </p:cNvCxnSpPr>
          <p:nvPr/>
        </p:nvCxnSpPr>
        <p:spPr>
          <a:xfrm flipV="1">
            <a:off x="1522205" y="1614629"/>
            <a:ext cx="8754884" cy="4594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D9E45CB-75A3-C147-BB8E-6E5C665FD5FD}"/>
              </a:ext>
            </a:extLst>
          </p:cNvPr>
          <p:cNvCxnSpPr>
            <a:endCxn id="38" idx="0"/>
          </p:cNvCxnSpPr>
          <p:nvPr/>
        </p:nvCxnSpPr>
        <p:spPr>
          <a:xfrm>
            <a:off x="1522205" y="1676911"/>
            <a:ext cx="4456" cy="422469"/>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85B602F-0220-9149-8BBD-ED1A068D6C85}"/>
              </a:ext>
            </a:extLst>
          </p:cNvPr>
          <p:cNvCxnSpPr/>
          <p:nvPr/>
        </p:nvCxnSpPr>
        <p:spPr>
          <a:xfrm>
            <a:off x="3625874" y="1636432"/>
            <a:ext cx="4456" cy="422469"/>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9C7B128-77D3-A143-B7A7-8AB7BABFEFD1}"/>
              </a:ext>
            </a:extLst>
          </p:cNvPr>
          <p:cNvCxnSpPr/>
          <p:nvPr/>
        </p:nvCxnSpPr>
        <p:spPr>
          <a:xfrm>
            <a:off x="8426328" y="1641656"/>
            <a:ext cx="4456" cy="422469"/>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298D739-762E-1E49-9625-783D4741C51E}"/>
              </a:ext>
            </a:extLst>
          </p:cNvPr>
          <p:cNvCxnSpPr>
            <a:cxnSpLocks/>
          </p:cNvCxnSpPr>
          <p:nvPr/>
        </p:nvCxnSpPr>
        <p:spPr>
          <a:xfrm>
            <a:off x="10211679" y="1599005"/>
            <a:ext cx="0" cy="452146"/>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56D80CF3-865A-3440-A757-3B83787EE755}"/>
              </a:ext>
            </a:extLst>
          </p:cNvPr>
          <p:cNvSpPr/>
          <p:nvPr/>
        </p:nvSpPr>
        <p:spPr>
          <a:xfrm>
            <a:off x="359229" y="217714"/>
            <a:ext cx="11560628" cy="885372"/>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C9C370D-2551-624B-9614-53F3C9EA0E38}"/>
              </a:ext>
            </a:extLst>
          </p:cNvPr>
          <p:cNvSpPr/>
          <p:nvPr/>
        </p:nvSpPr>
        <p:spPr>
          <a:xfrm>
            <a:off x="1070396" y="393003"/>
            <a:ext cx="2030258" cy="566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34377767-F71E-0A4B-8517-E2FC273EF794}"/>
              </a:ext>
            </a:extLst>
          </p:cNvPr>
          <p:cNvSpPr txBox="1"/>
          <p:nvPr/>
        </p:nvSpPr>
        <p:spPr>
          <a:xfrm>
            <a:off x="1739589" y="501450"/>
            <a:ext cx="783191" cy="369332"/>
          </a:xfrm>
          <a:prstGeom prst="rect">
            <a:avLst/>
          </a:prstGeom>
          <a:noFill/>
        </p:spPr>
        <p:txBody>
          <a:bodyPr wrap="square" rtlCol="0">
            <a:spAutoFit/>
          </a:bodyPr>
          <a:lstStyle/>
          <a:p>
            <a:r>
              <a:rPr lang="en-US" dirty="0"/>
              <a:t>Config</a:t>
            </a:r>
          </a:p>
        </p:txBody>
      </p:sp>
      <p:sp>
        <p:nvSpPr>
          <p:cNvPr id="47" name="Rectangle 46">
            <a:extLst>
              <a:ext uri="{FF2B5EF4-FFF2-40B4-BE49-F238E27FC236}">
                <a16:creationId xmlns:a16="http://schemas.microsoft.com/office/drawing/2014/main" id="{B62BE623-994B-1A4C-ABAD-8F4F00502E14}"/>
              </a:ext>
            </a:extLst>
          </p:cNvPr>
          <p:cNvSpPr/>
          <p:nvPr/>
        </p:nvSpPr>
        <p:spPr>
          <a:xfrm>
            <a:off x="3625874" y="371234"/>
            <a:ext cx="2030258" cy="566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D7CDDB87-085C-1D49-8557-FFA48E05BF2F}"/>
              </a:ext>
            </a:extLst>
          </p:cNvPr>
          <p:cNvSpPr txBox="1"/>
          <p:nvPr/>
        </p:nvSpPr>
        <p:spPr>
          <a:xfrm>
            <a:off x="4142667" y="494516"/>
            <a:ext cx="1124063" cy="369332"/>
          </a:xfrm>
          <a:prstGeom prst="rect">
            <a:avLst/>
          </a:prstGeom>
          <a:noFill/>
        </p:spPr>
        <p:txBody>
          <a:bodyPr wrap="square" rtlCol="0">
            <a:spAutoFit/>
          </a:bodyPr>
          <a:lstStyle/>
          <a:p>
            <a:r>
              <a:rPr lang="en-US" dirty="0"/>
              <a:t>Discovery</a:t>
            </a:r>
          </a:p>
        </p:txBody>
      </p:sp>
      <p:sp>
        <p:nvSpPr>
          <p:cNvPr id="49" name="Rectangle 48">
            <a:extLst>
              <a:ext uri="{FF2B5EF4-FFF2-40B4-BE49-F238E27FC236}">
                <a16:creationId xmlns:a16="http://schemas.microsoft.com/office/drawing/2014/main" id="{23A55B36-75D2-0943-954B-32571C092527}"/>
              </a:ext>
            </a:extLst>
          </p:cNvPr>
          <p:cNvSpPr/>
          <p:nvPr/>
        </p:nvSpPr>
        <p:spPr>
          <a:xfrm>
            <a:off x="5941979" y="356983"/>
            <a:ext cx="2030258" cy="566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0E5A8D29-7ABD-A846-8348-2091800976DA}"/>
              </a:ext>
            </a:extLst>
          </p:cNvPr>
          <p:cNvSpPr txBox="1"/>
          <p:nvPr/>
        </p:nvSpPr>
        <p:spPr>
          <a:xfrm>
            <a:off x="6414337" y="466794"/>
            <a:ext cx="1273978" cy="369332"/>
          </a:xfrm>
          <a:prstGeom prst="rect">
            <a:avLst/>
          </a:prstGeom>
          <a:noFill/>
        </p:spPr>
        <p:txBody>
          <a:bodyPr wrap="square" rtlCol="0">
            <a:spAutoFit/>
          </a:bodyPr>
          <a:lstStyle/>
          <a:p>
            <a:r>
              <a:rPr lang="en-US" dirty="0"/>
              <a:t>Monitoring</a:t>
            </a:r>
          </a:p>
        </p:txBody>
      </p:sp>
      <p:sp>
        <p:nvSpPr>
          <p:cNvPr id="51" name="Rectangle 50">
            <a:extLst>
              <a:ext uri="{FF2B5EF4-FFF2-40B4-BE49-F238E27FC236}">
                <a16:creationId xmlns:a16="http://schemas.microsoft.com/office/drawing/2014/main" id="{CFE5DCAA-9CE7-7842-BFC0-9D90FF593BCA}"/>
              </a:ext>
            </a:extLst>
          </p:cNvPr>
          <p:cNvSpPr/>
          <p:nvPr/>
        </p:nvSpPr>
        <p:spPr>
          <a:xfrm>
            <a:off x="8246831" y="342347"/>
            <a:ext cx="2030258" cy="56605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9D4B07D-1EBB-EC4F-877D-E10F2400D96E}"/>
              </a:ext>
            </a:extLst>
          </p:cNvPr>
          <p:cNvSpPr txBox="1"/>
          <p:nvPr/>
        </p:nvSpPr>
        <p:spPr>
          <a:xfrm>
            <a:off x="8916024" y="450794"/>
            <a:ext cx="783191" cy="369332"/>
          </a:xfrm>
          <a:prstGeom prst="rect">
            <a:avLst/>
          </a:prstGeom>
          <a:noFill/>
        </p:spPr>
        <p:txBody>
          <a:bodyPr wrap="square" rtlCol="0">
            <a:spAutoFit/>
          </a:bodyPr>
          <a:lstStyle/>
          <a:p>
            <a:r>
              <a:rPr lang="en-US" dirty="0"/>
              <a:t>Policy</a:t>
            </a:r>
          </a:p>
        </p:txBody>
      </p:sp>
      <p:cxnSp>
        <p:nvCxnSpPr>
          <p:cNvPr id="53" name="Straight Arrow Connector 52">
            <a:extLst>
              <a:ext uri="{FF2B5EF4-FFF2-40B4-BE49-F238E27FC236}">
                <a16:creationId xmlns:a16="http://schemas.microsoft.com/office/drawing/2014/main" id="{A953D2D4-6A0D-D749-B1B3-B62E201969E2}"/>
              </a:ext>
            </a:extLst>
          </p:cNvPr>
          <p:cNvCxnSpPr>
            <a:cxnSpLocks/>
          </p:cNvCxnSpPr>
          <p:nvPr/>
        </p:nvCxnSpPr>
        <p:spPr>
          <a:xfrm flipH="1">
            <a:off x="2281632" y="949921"/>
            <a:ext cx="8761" cy="670844"/>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0C03A48-AA4D-C245-B735-154FD34ED228}"/>
              </a:ext>
            </a:extLst>
          </p:cNvPr>
          <p:cNvCxnSpPr>
            <a:cxnSpLocks/>
          </p:cNvCxnSpPr>
          <p:nvPr/>
        </p:nvCxnSpPr>
        <p:spPr>
          <a:xfrm flipH="1">
            <a:off x="4612666" y="943785"/>
            <a:ext cx="8761" cy="670844"/>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730CD79-50C0-3F44-BC63-B73DCCFEAD7D}"/>
              </a:ext>
            </a:extLst>
          </p:cNvPr>
          <p:cNvCxnSpPr>
            <a:cxnSpLocks/>
          </p:cNvCxnSpPr>
          <p:nvPr/>
        </p:nvCxnSpPr>
        <p:spPr>
          <a:xfrm flipH="1">
            <a:off x="6912246" y="943785"/>
            <a:ext cx="8761" cy="670844"/>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A89B370F-4D5D-DD42-B197-C27454951B75}"/>
              </a:ext>
            </a:extLst>
          </p:cNvPr>
          <p:cNvCxnSpPr>
            <a:cxnSpLocks/>
          </p:cNvCxnSpPr>
          <p:nvPr/>
        </p:nvCxnSpPr>
        <p:spPr>
          <a:xfrm flipH="1">
            <a:off x="9161672" y="927721"/>
            <a:ext cx="8761" cy="670844"/>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ED846B-BBBD-D34B-BDC7-4A971491B3F7}"/>
              </a:ext>
            </a:extLst>
          </p:cNvPr>
          <p:cNvSpPr txBox="1"/>
          <p:nvPr/>
        </p:nvSpPr>
        <p:spPr>
          <a:xfrm>
            <a:off x="10473330" y="1549498"/>
            <a:ext cx="1282360" cy="369332"/>
          </a:xfrm>
          <a:prstGeom prst="rect">
            <a:avLst/>
          </a:prstGeom>
          <a:noFill/>
        </p:spPr>
        <p:txBody>
          <a:bodyPr wrap="square" rtlCol="0">
            <a:spAutoFit/>
          </a:bodyPr>
          <a:lstStyle/>
          <a:p>
            <a:r>
              <a:rPr lang="en-US" dirty="0"/>
              <a:t>Data Plane</a:t>
            </a:r>
          </a:p>
        </p:txBody>
      </p:sp>
      <p:sp>
        <p:nvSpPr>
          <p:cNvPr id="57" name="TextBox 56">
            <a:extLst>
              <a:ext uri="{FF2B5EF4-FFF2-40B4-BE49-F238E27FC236}">
                <a16:creationId xmlns:a16="http://schemas.microsoft.com/office/drawing/2014/main" id="{B8DA006C-1324-414A-9ACA-63B713A99350}"/>
              </a:ext>
            </a:extLst>
          </p:cNvPr>
          <p:cNvSpPr txBox="1"/>
          <p:nvPr/>
        </p:nvSpPr>
        <p:spPr>
          <a:xfrm>
            <a:off x="10324738" y="393003"/>
            <a:ext cx="1282360" cy="646331"/>
          </a:xfrm>
          <a:prstGeom prst="rect">
            <a:avLst/>
          </a:prstGeom>
          <a:noFill/>
        </p:spPr>
        <p:txBody>
          <a:bodyPr wrap="square" rtlCol="0">
            <a:spAutoFit/>
          </a:bodyPr>
          <a:lstStyle/>
          <a:p>
            <a:pPr algn="ctr"/>
            <a:r>
              <a:rPr lang="en-US" dirty="0"/>
              <a:t>Control Plane</a:t>
            </a:r>
          </a:p>
        </p:txBody>
      </p:sp>
      <p:sp>
        <p:nvSpPr>
          <p:cNvPr id="60" name="Flowchart: Magnetic Disk 12">
            <a:extLst>
              <a:ext uri="{FF2B5EF4-FFF2-40B4-BE49-F238E27FC236}">
                <a16:creationId xmlns:a16="http://schemas.microsoft.com/office/drawing/2014/main" id="{584C7686-E880-0A4A-AF61-16FE827B687A}"/>
              </a:ext>
            </a:extLst>
          </p:cNvPr>
          <p:cNvSpPr/>
          <p:nvPr/>
        </p:nvSpPr>
        <p:spPr>
          <a:xfrm>
            <a:off x="5014136" y="5540666"/>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61" name="TextBox 60">
            <a:extLst>
              <a:ext uri="{FF2B5EF4-FFF2-40B4-BE49-F238E27FC236}">
                <a16:creationId xmlns:a16="http://schemas.microsoft.com/office/drawing/2014/main" id="{8FCA700D-6670-7B4E-97FC-C25DFEEBEBEB}"/>
              </a:ext>
            </a:extLst>
          </p:cNvPr>
          <p:cNvSpPr txBox="1"/>
          <p:nvPr/>
        </p:nvSpPr>
        <p:spPr>
          <a:xfrm>
            <a:off x="5162505" y="2069863"/>
            <a:ext cx="1676399" cy="369332"/>
          </a:xfrm>
          <a:prstGeom prst="rect">
            <a:avLst/>
          </a:prstGeom>
          <a:noFill/>
          <a:ln>
            <a:solidFill>
              <a:schemeClr val="accent1"/>
            </a:solidFill>
          </a:ln>
        </p:spPr>
        <p:txBody>
          <a:bodyPr wrap="square" rtlCol="0">
            <a:spAutoFit/>
          </a:bodyPr>
          <a:lstStyle/>
          <a:p>
            <a:pPr algn="ctr"/>
            <a:r>
              <a:rPr lang="en-US" dirty="0"/>
              <a:t>Proxy</a:t>
            </a:r>
          </a:p>
        </p:txBody>
      </p:sp>
      <p:cxnSp>
        <p:nvCxnSpPr>
          <p:cNvPr id="63" name="Straight Arrow Connector 62">
            <a:extLst>
              <a:ext uri="{FF2B5EF4-FFF2-40B4-BE49-F238E27FC236}">
                <a16:creationId xmlns:a16="http://schemas.microsoft.com/office/drawing/2014/main" id="{FB0C315E-AF8B-1A42-AD0E-70FAF3DEE18B}"/>
              </a:ext>
            </a:extLst>
          </p:cNvPr>
          <p:cNvCxnSpPr/>
          <p:nvPr/>
        </p:nvCxnSpPr>
        <p:spPr>
          <a:xfrm>
            <a:off x="6089462" y="1667328"/>
            <a:ext cx="4456" cy="422469"/>
          </a:xfrm>
          <a:prstGeom prst="straightConnector1">
            <a:avLst/>
          </a:prstGeom>
          <a:ln w="25400">
            <a:tailEnd type="non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37D5294C-DF58-154E-B1E9-C01A8F29BBB1}"/>
              </a:ext>
            </a:extLst>
          </p:cNvPr>
          <p:cNvSpPr/>
          <p:nvPr/>
        </p:nvSpPr>
        <p:spPr>
          <a:xfrm>
            <a:off x="5137512" y="2591872"/>
            <a:ext cx="1667647" cy="24814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59" name="TextBox 58">
            <a:extLst>
              <a:ext uri="{FF2B5EF4-FFF2-40B4-BE49-F238E27FC236}">
                <a16:creationId xmlns:a16="http://schemas.microsoft.com/office/drawing/2014/main" id="{8C4B6335-07C3-C443-9C20-69C1A6E3C085}"/>
              </a:ext>
            </a:extLst>
          </p:cNvPr>
          <p:cNvSpPr txBox="1"/>
          <p:nvPr/>
        </p:nvSpPr>
        <p:spPr>
          <a:xfrm>
            <a:off x="5395528" y="266791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075588" y="2674379"/>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7573389" y="2688525"/>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9824107" y="2689720"/>
            <a:ext cx="1231392" cy="369332"/>
          </a:xfrm>
          <a:prstGeom prst="rect">
            <a:avLst/>
          </a:prstGeom>
          <a:noFill/>
          <a:ln>
            <a:solidFill>
              <a:schemeClr val="accent1"/>
            </a:solidFill>
          </a:ln>
        </p:spPr>
        <p:txBody>
          <a:bodyPr wrap="square" rtlCol="0">
            <a:spAutoFit/>
          </a:bodyPr>
          <a:lstStyle/>
          <a:p>
            <a:pPr algn="ctr"/>
            <a:r>
              <a:rPr lang="en-US" dirty="0"/>
              <a:t>API</a:t>
            </a:r>
          </a:p>
        </p:txBody>
      </p:sp>
    </p:spTree>
    <p:extLst>
      <p:ext uri="{BB962C8B-B14F-4D97-AF65-F5344CB8AC3E}">
        <p14:creationId xmlns:p14="http://schemas.microsoft.com/office/powerpoint/2010/main" val="2995639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62213" y="2748647"/>
            <a:ext cx="7567612" cy="954107"/>
          </a:xfrm>
          <a:prstGeom prst="rect">
            <a:avLst/>
          </a:prstGeom>
        </p:spPr>
        <p:txBody>
          <a:bodyPr wrap="square">
            <a:spAutoFit/>
          </a:bodyPr>
          <a:lstStyle/>
          <a:p>
            <a:pPr algn="ctr"/>
            <a:r>
              <a:rPr lang="en-US" sz="2800" dirty="0"/>
              <a:t>The microservice community favors an alternative approach: </a:t>
            </a:r>
            <a:r>
              <a:rPr lang="en-US" sz="2800" i="1" dirty="0"/>
              <a:t>smart endpoints and dumb pipes</a:t>
            </a:r>
            <a:r>
              <a:rPr lang="en-US" sz="2800" dirty="0"/>
              <a:t>.</a:t>
            </a:r>
          </a:p>
        </p:txBody>
      </p:sp>
      <p:sp>
        <p:nvSpPr>
          <p:cNvPr id="3" name="TextBox 2"/>
          <p:cNvSpPr txBox="1"/>
          <p:nvPr/>
        </p:nvSpPr>
        <p:spPr>
          <a:xfrm>
            <a:off x="8186738" y="4257675"/>
            <a:ext cx="3300412" cy="369332"/>
          </a:xfrm>
          <a:prstGeom prst="rect">
            <a:avLst/>
          </a:prstGeom>
          <a:noFill/>
        </p:spPr>
        <p:txBody>
          <a:bodyPr wrap="square" rtlCol="0">
            <a:spAutoFit/>
          </a:bodyPr>
          <a:lstStyle/>
          <a:p>
            <a:r>
              <a:rPr lang="en-US" dirty="0"/>
              <a:t>Microservices, Fowler &amp; Lewis</a:t>
            </a:r>
          </a:p>
        </p:txBody>
      </p:sp>
    </p:spTree>
    <p:extLst>
      <p:ext uri="{BB962C8B-B14F-4D97-AF65-F5344CB8AC3E}">
        <p14:creationId xmlns:p14="http://schemas.microsoft.com/office/powerpoint/2010/main" val="4972931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39800"/>
            <a:ext cx="10058400" cy="5092239"/>
          </a:xfrm>
          <a:prstGeom prst="rect">
            <a:avLst/>
          </a:prstGeom>
        </p:spPr>
      </p:pic>
    </p:spTree>
    <p:extLst>
      <p:ext uri="{BB962C8B-B14F-4D97-AF65-F5344CB8AC3E}">
        <p14:creationId xmlns:p14="http://schemas.microsoft.com/office/powerpoint/2010/main" val="221249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43286" y="2314575"/>
            <a:ext cx="5000625" cy="523220"/>
          </a:xfrm>
          <a:prstGeom prst="rect">
            <a:avLst/>
          </a:prstGeom>
          <a:noFill/>
        </p:spPr>
        <p:txBody>
          <a:bodyPr wrap="square" rtlCol="0">
            <a:spAutoFit/>
          </a:bodyPr>
          <a:lstStyle/>
          <a:p>
            <a:r>
              <a:rPr lang="en-US" sz="2800" dirty="0"/>
              <a:t>I still have a distributed monolith</a:t>
            </a:r>
          </a:p>
        </p:txBody>
      </p:sp>
      <p:sp>
        <p:nvSpPr>
          <p:cNvPr id="5" name="TextBox 4"/>
          <p:cNvSpPr txBox="1"/>
          <p:nvPr/>
        </p:nvSpPr>
        <p:spPr>
          <a:xfrm>
            <a:off x="2700333" y="4195762"/>
            <a:ext cx="7467603" cy="523220"/>
          </a:xfrm>
          <a:prstGeom prst="rect">
            <a:avLst/>
          </a:prstGeom>
          <a:noFill/>
        </p:spPr>
        <p:txBody>
          <a:bodyPr wrap="square" rtlCol="0">
            <a:spAutoFit/>
          </a:bodyPr>
          <a:lstStyle/>
          <a:p>
            <a:r>
              <a:rPr lang="en-US" sz="2800" dirty="0"/>
              <a:t>I have just made it a reliable distributed monolith</a:t>
            </a:r>
          </a:p>
        </p:txBody>
      </p:sp>
    </p:spTree>
    <p:extLst>
      <p:ext uri="{BB962C8B-B14F-4D97-AF65-F5344CB8AC3E}">
        <p14:creationId xmlns:p14="http://schemas.microsoft.com/office/powerpoint/2010/main" val="38014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D332-3AE6-594F-B41F-CC09CDB4BF86}"/>
              </a:ext>
            </a:extLst>
          </p:cNvPr>
          <p:cNvSpPr>
            <a:spLocks noGrp="1"/>
          </p:cNvSpPr>
          <p:nvPr>
            <p:ph type="title"/>
          </p:nvPr>
        </p:nvSpPr>
        <p:spPr/>
        <p:txBody>
          <a:bodyPr/>
          <a:lstStyle/>
          <a:p>
            <a:r>
              <a:rPr lang="en-US" dirty="0"/>
              <a:t>Consistent or Available?</a:t>
            </a:r>
          </a:p>
        </p:txBody>
      </p:sp>
      <p:sp>
        <p:nvSpPr>
          <p:cNvPr id="3" name="Text Placeholder 2">
            <a:extLst>
              <a:ext uri="{FF2B5EF4-FFF2-40B4-BE49-F238E27FC236}">
                <a16:creationId xmlns:a16="http://schemas.microsoft.com/office/drawing/2014/main" id="{20A6DF58-FA3A-6E41-BCA9-B75368D8F31F}"/>
              </a:ext>
            </a:extLst>
          </p:cNvPr>
          <p:cNvSpPr>
            <a:spLocks noGrp="1"/>
          </p:cNvSpPr>
          <p:nvPr>
            <p:ph type="body" idx="1"/>
          </p:nvPr>
        </p:nvSpPr>
        <p:spPr/>
        <p:txBody>
          <a:bodyPr/>
          <a:lstStyle/>
          <a:p>
            <a:r>
              <a:rPr lang="en-US" dirty="0"/>
              <a:t>We have to make a choice</a:t>
            </a:r>
          </a:p>
        </p:txBody>
      </p:sp>
    </p:spTree>
    <p:extLst>
      <p:ext uri="{BB962C8B-B14F-4D97-AF65-F5344CB8AC3E}">
        <p14:creationId xmlns:p14="http://schemas.microsoft.com/office/powerpoint/2010/main" val="464249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867D4A06-35AE-BD4A-84A9-613A26F3D41D}" type="slidenum">
              <a:rPr lang="en-US" smtClean="0"/>
              <a:pPr/>
              <a:t>32</a:t>
            </a:fld>
            <a:endParaRPr lang="en-US"/>
          </a:p>
        </p:txBody>
      </p:sp>
      <p:graphicFrame>
        <p:nvGraphicFramePr>
          <p:cNvPr id="3" name="Chart 2"/>
          <p:cNvGraphicFramePr/>
          <p:nvPr/>
        </p:nvGraphicFramePr>
        <p:xfrm>
          <a:off x="3048000" y="632912"/>
          <a:ext cx="6096000" cy="4064000"/>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p:cNvSpPr txBox="1"/>
          <p:nvPr/>
        </p:nvSpPr>
        <p:spPr>
          <a:xfrm>
            <a:off x="3189962" y="5035464"/>
            <a:ext cx="5799550" cy="646331"/>
          </a:xfrm>
          <a:prstGeom prst="rect">
            <a:avLst/>
          </a:prstGeom>
          <a:noFill/>
        </p:spPr>
        <p:txBody>
          <a:bodyPr wrap="square" rtlCol="0">
            <a:spAutoFit/>
          </a:bodyPr>
          <a:lstStyle/>
          <a:p>
            <a:pPr algn="ctr"/>
            <a:r>
              <a:rPr lang="en-US" dirty="0"/>
              <a:t>You can have at most two of these properties for any shared data system</a:t>
            </a:r>
          </a:p>
        </p:txBody>
      </p:sp>
    </p:spTree>
    <p:extLst>
      <p:ext uri="{BB962C8B-B14F-4D97-AF65-F5344CB8AC3E}">
        <p14:creationId xmlns:p14="http://schemas.microsoft.com/office/powerpoint/2010/main" val="382571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A47CA99-8062-BF4D-9D02-0481546AA8AA}"/>
              </a:ext>
            </a:extLst>
          </p:cNvPr>
          <p:cNvCxnSpPr/>
          <p:nvPr/>
        </p:nvCxnSpPr>
        <p:spPr>
          <a:xfrm>
            <a:off x="622852" y="636104"/>
            <a:ext cx="10959548" cy="5751444"/>
          </a:xfrm>
          <a:prstGeom prst="line">
            <a:avLst/>
          </a:prstGeom>
          <a:ln w="85725"/>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0B12350F-0D81-BF4A-8479-ADE37C9B9D62}"/>
              </a:ext>
            </a:extLst>
          </p:cNvPr>
          <p:cNvSpPr txBox="1"/>
          <p:nvPr/>
        </p:nvSpPr>
        <p:spPr>
          <a:xfrm>
            <a:off x="2165131" y="5728138"/>
            <a:ext cx="184731" cy="369332"/>
          </a:xfrm>
          <a:prstGeom prst="rect">
            <a:avLst/>
          </a:prstGeom>
          <a:noFill/>
        </p:spPr>
        <p:txBody>
          <a:bodyPr wrap="none" rtlCol="0">
            <a:spAutoFit/>
          </a:bodyPr>
          <a:lstStyle/>
          <a:p>
            <a:endParaRPr lang="en-US" dirty="0"/>
          </a:p>
        </p:txBody>
      </p:sp>
      <p:sp>
        <p:nvSpPr>
          <p:cNvPr id="17" name="Flowchart: Magnetic Disk 12">
            <a:extLst>
              <a:ext uri="{FF2B5EF4-FFF2-40B4-BE49-F238E27FC236}">
                <a16:creationId xmlns:a16="http://schemas.microsoft.com/office/drawing/2014/main" id="{356BA539-583A-BE49-99C6-ECF0FC0B5301}"/>
              </a:ext>
            </a:extLst>
          </p:cNvPr>
          <p:cNvSpPr/>
          <p:nvPr/>
        </p:nvSpPr>
        <p:spPr>
          <a:xfrm>
            <a:off x="195097" y="5084119"/>
            <a:ext cx="1614520" cy="1279987"/>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Bookings</a:t>
            </a:r>
          </a:p>
          <a:p>
            <a:pPr algn="ctr"/>
            <a:r>
              <a:rPr lang="en-GB" dirty="0">
                <a:solidFill>
                  <a:schemeClr val="tx1"/>
                </a:solidFill>
              </a:rPr>
              <a:t>Db</a:t>
            </a:r>
          </a:p>
        </p:txBody>
      </p:sp>
      <p:sp>
        <p:nvSpPr>
          <p:cNvPr id="2" name="TextBox 1">
            <a:extLst>
              <a:ext uri="{FF2B5EF4-FFF2-40B4-BE49-F238E27FC236}">
                <a16:creationId xmlns:a16="http://schemas.microsoft.com/office/drawing/2014/main" id="{9DA352BA-2617-B345-ABAB-0D7913E8C8D5}"/>
              </a:ext>
            </a:extLst>
          </p:cNvPr>
          <p:cNvSpPr txBox="1"/>
          <p:nvPr/>
        </p:nvSpPr>
        <p:spPr>
          <a:xfrm>
            <a:off x="6685321" y="5577831"/>
            <a:ext cx="3079430" cy="923330"/>
          </a:xfrm>
          <a:prstGeom prst="rect">
            <a:avLst/>
          </a:prstGeom>
          <a:noFill/>
        </p:spPr>
        <p:txBody>
          <a:bodyPr wrap="square" rtlCol="0">
            <a:spAutoFit/>
          </a:bodyPr>
          <a:lstStyle/>
          <a:p>
            <a:pPr algn="ctr"/>
            <a:r>
              <a:rPr lang="en-US" dirty="0"/>
              <a:t>I can’t call housekeeping to let them know I have a booking,</a:t>
            </a:r>
          </a:p>
          <a:p>
            <a:pPr algn="ctr"/>
            <a:r>
              <a:rPr lang="en-US" dirty="0"/>
              <a:t>so I refused the booking</a:t>
            </a:r>
          </a:p>
        </p:txBody>
      </p:sp>
      <p:sp>
        <p:nvSpPr>
          <p:cNvPr id="18" name="Rectangle 17">
            <a:extLst>
              <a:ext uri="{FF2B5EF4-FFF2-40B4-BE49-F238E27FC236}">
                <a16:creationId xmlns:a16="http://schemas.microsoft.com/office/drawing/2014/main" id="{7CC7151D-7399-D346-84FA-F4D63AABCE17}"/>
              </a:ext>
            </a:extLst>
          </p:cNvPr>
          <p:cNvSpPr/>
          <p:nvPr/>
        </p:nvSpPr>
        <p:spPr>
          <a:xfrm>
            <a:off x="2151022" y="2435708"/>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Bookings</a:t>
            </a:r>
          </a:p>
        </p:txBody>
      </p:sp>
      <p:sp>
        <p:nvSpPr>
          <p:cNvPr id="19" name="TextBox 18">
            <a:extLst>
              <a:ext uri="{FF2B5EF4-FFF2-40B4-BE49-F238E27FC236}">
                <a16:creationId xmlns:a16="http://schemas.microsoft.com/office/drawing/2014/main" id="{C02982CF-3AA2-1B42-B19D-BD30EBDE2701}"/>
              </a:ext>
            </a:extLst>
          </p:cNvPr>
          <p:cNvSpPr txBox="1"/>
          <p:nvPr/>
        </p:nvSpPr>
        <p:spPr>
          <a:xfrm>
            <a:off x="2400874" y="2644901"/>
            <a:ext cx="1231392" cy="369332"/>
          </a:xfrm>
          <a:prstGeom prst="rect">
            <a:avLst/>
          </a:prstGeom>
          <a:noFill/>
          <a:ln>
            <a:solidFill>
              <a:schemeClr val="accent1"/>
            </a:solidFill>
          </a:ln>
        </p:spPr>
        <p:txBody>
          <a:bodyPr wrap="square" rtlCol="0">
            <a:spAutoFit/>
          </a:bodyPr>
          <a:lstStyle/>
          <a:p>
            <a:pPr algn="ctr"/>
            <a:r>
              <a:rPr lang="en-US" dirty="0"/>
              <a:t>API</a:t>
            </a:r>
          </a:p>
        </p:txBody>
      </p:sp>
      <p:cxnSp>
        <p:nvCxnSpPr>
          <p:cNvPr id="5" name="Straight Arrow Connector 4">
            <a:extLst>
              <a:ext uri="{FF2B5EF4-FFF2-40B4-BE49-F238E27FC236}">
                <a16:creationId xmlns:a16="http://schemas.microsoft.com/office/drawing/2014/main" id="{C1A75F84-9D38-E34B-A706-5341FFB60163}"/>
              </a:ext>
            </a:extLst>
          </p:cNvPr>
          <p:cNvCxnSpPr>
            <a:stCxn id="18" idx="1"/>
            <a:endCxn id="17" idx="1"/>
          </p:cNvCxnSpPr>
          <p:nvPr/>
        </p:nvCxnSpPr>
        <p:spPr>
          <a:xfrm flipH="1">
            <a:off x="1002357" y="3650223"/>
            <a:ext cx="1148665" cy="143389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A607BC7-1F6D-0345-94E2-BBAD2D826B5C}"/>
              </a:ext>
            </a:extLst>
          </p:cNvPr>
          <p:cNvSpPr/>
          <p:nvPr/>
        </p:nvSpPr>
        <p:spPr>
          <a:xfrm>
            <a:off x="4857658" y="4068995"/>
            <a:ext cx="1667647" cy="24814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cxnSp>
        <p:nvCxnSpPr>
          <p:cNvPr id="22" name="Straight Arrow Connector 21">
            <a:extLst>
              <a:ext uri="{FF2B5EF4-FFF2-40B4-BE49-F238E27FC236}">
                <a16:creationId xmlns:a16="http://schemas.microsoft.com/office/drawing/2014/main" id="{5B3E2435-947C-6B4D-9B74-5BD9E8DCEA43}"/>
              </a:ext>
            </a:extLst>
          </p:cNvPr>
          <p:cNvCxnSpPr>
            <a:cxnSpLocks/>
          </p:cNvCxnSpPr>
          <p:nvPr/>
        </p:nvCxnSpPr>
        <p:spPr>
          <a:xfrm flipH="1" flipV="1">
            <a:off x="3840828" y="4068996"/>
            <a:ext cx="653113" cy="795741"/>
          </a:xfrm>
          <a:prstGeom prst="straightConnector1">
            <a:avLst/>
          </a:prstGeom>
          <a:ln w="34925">
            <a:headEnd type="triangle"/>
            <a:tailEnd type="none"/>
          </a:ln>
        </p:spPr>
        <p:style>
          <a:lnRef idx="1">
            <a:schemeClr val="accent1"/>
          </a:lnRef>
          <a:fillRef idx="0">
            <a:schemeClr val="accent1"/>
          </a:fillRef>
          <a:effectRef idx="0">
            <a:schemeClr val="accent1"/>
          </a:effectRef>
          <a:fontRef idx="minor">
            <a:schemeClr val="tx1"/>
          </a:fontRef>
        </p:style>
      </p:cxnSp>
      <p:sp>
        <p:nvSpPr>
          <p:cNvPr id="27" name="&quot;No&quot; Symbol 26">
            <a:extLst>
              <a:ext uri="{FF2B5EF4-FFF2-40B4-BE49-F238E27FC236}">
                <a16:creationId xmlns:a16="http://schemas.microsoft.com/office/drawing/2014/main" id="{4C206962-567A-0441-9393-4C976D90FBCF}"/>
              </a:ext>
            </a:extLst>
          </p:cNvPr>
          <p:cNvSpPr/>
          <p:nvPr/>
        </p:nvSpPr>
        <p:spPr>
          <a:xfrm>
            <a:off x="4422495" y="4816281"/>
            <a:ext cx="435163" cy="439234"/>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8" name="&quot;No&quot; Symbol 27">
            <a:extLst>
              <a:ext uri="{FF2B5EF4-FFF2-40B4-BE49-F238E27FC236}">
                <a16:creationId xmlns:a16="http://schemas.microsoft.com/office/drawing/2014/main" id="{12BE0FD8-40CF-4E40-9D00-F18BA239205A}"/>
              </a:ext>
            </a:extLst>
          </p:cNvPr>
          <p:cNvSpPr/>
          <p:nvPr/>
        </p:nvSpPr>
        <p:spPr>
          <a:xfrm>
            <a:off x="2554058" y="2101071"/>
            <a:ext cx="435163" cy="439234"/>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9" name="TextBox 28">
            <a:extLst>
              <a:ext uri="{FF2B5EF4-FFF2-40B4-BE49-F238E27FC236}">
                <a16:creationId xmlns:a16="http://schemas.microsoft.com/office/drawing/2014/main" id="{9DA45D45-93DA-C348-B593-6917BF8C127B}"/>
              </a:ext>
            </a:extLst>
          </p:cNvPr>
          <p:cNvSpPr txBox="1"/>
          <p:nvPr/>
        </p:nvSpPr>
        <p:spPr>
          <a:xfrm>
            <a:off x="7569651" y="3292430"/>
            <a:ext cx="184731" cy="369332"/>
          </a:xfrm>
          <a:prstGeom prst="rect">
            <a:avLst/>
          </a:prstGeom>
          <a:noFill/>
        </p:spPr>
        <p:txBody>
          <a:bodyPr wrap="none" rtlCol="0">
            <a:spAutoFit/>
          </a:bodyPr>
          <a:lstStyle/>
          <a:p>
            <a:endParaRPr lang="en-US" dirty="0"/>
          </a:p>
        </p:txBody>
      </p:sp>
      <p:sp>
        <p:nvSpPr>
          <p:cNvPr id="30" name="Flowchart: Magnetic Disk 12">
            <a:extLst>
              <a:ext uri="{FF2B5EF4-FFF2-40B4-BE49-F238E27FC236}">
                <a16:creationId xmlns:a16="http://schemas.microsoft.com/office/drawing/2014/main" id="{CB4E7D54-D29A-8D44-84F4-9FD4032718B4}"/>
              </a:ext>
            </a:extLst>
          </p:cNvPr>
          <p:cNvSpPr/>
          <p:nvPr/>
        </p:nvSpPr>
        <p:spPr>
          <a:xfrm>
            <a:off x="4272622" y="821084"/>
            <a:ext cx="1614520" cy="1279987"/>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Bookings</a:t>
            </a:r>
          </a:p>
          <a:p>
            <a:pPr algn="ctr"/>
            <a:r>
              <a:rPr lang="en-GB" dirty="0">
                <a:solidFill>
                  <a:schemeClr val="tx1"/>
                </a:solidFill>
              </a:rPr>
              <a:t>Db</a:t>
            </a:r>
          </a:p>
        </p:txBody>
      </p:sp>
      <p:sp>
        <p:nvSpPr>
          <p:cNvPr id="32" name="Rectangle 31">
            <a:extLst>
              <a:ext uri="{FF2B5EF4-FFF2-40B4-BE49-F238E27FC236}">
                <a16:creationId xmlns:a16="http://schemas.microsoft.com/office/drawing/2014/main" id="{317CAC3A-78D2-944F-9651-5A4C80F33226}"/>
              </a:ext>
            </a:extLst>
          </p:cNvPr>
          <p:cNvSpPr/>
          <p:nvPr/>
        </p:nvSpPr>
        <p:spPr>
          <a:xfrm>
            <a:off x="7221524" y="936857"/>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Bookings</a:t>
            </a:r>
          </a:p>
        </p:txBody>
      </p:sp>
      <p:sp>
        <p:nvSpPr>
          <p:cNvPr id="34" name="TextBox 33">
            <a:extLst>
              <a:ext uri="{FF2B5EF4-FFF2-40B4-BE49-F238E27FC236}">
                <a16:creationId xmlns:a16="http://schemas.microsoft.com/office/drawing/2014/main" id="{B2171123-5052-CA47-B1ED-0E4D07D58732}"/>
              </a:ext>
            </a:extLst>
          </p:cNvPr>
          <p:cNvSpPr txBox="1"/>
          <p:nvPr/>
        </p:nvSpPr>
        <p:spPr>
          <a:xfrm>
            <a:off x="7515381" y="1276411"/>
            <a:ext cx="1231392" cy="369332"/>
          </a:xfrm>
          <a:prstGeom prst="rect">
            <a:avLst/>
          </a:prstGeom>
          <a:noFill/>
          <a:ln>
            <a:solidFill>
              <a:schemeClr val="accent1"/>
            </a:solidFill>
          </a:ln>
        </p:spPr>
        <p:txBody>
          <a:bodyPr wrap="square" rtlCol="0">
            <a:spAutoFit/>
          </a:bodyPr>
          <a:lstStyle/>
          <a:p>
            <a:pPr algn="ctr"/>
            <a:r>
              <a:rPr lang="en-US" dirty="0"/>
              <a:t>API</a:t>
            </a:r>
          </a:p>
        </p:txBody>
      </p:sp>
      <p:cxnSp>
        <p:nvCxnSpPr>
          <p:cNvPr id="35" name="Straight Arrow Connector 34">
            <a:extLst>
              <a:ext uri="{FF2B5EF4-FFF2-40B4-BE49-F238E27FC236}">
                <a16:creationId xmlns:a16="http://schemas.microsoft.com/office/drawing/2014/main" id="{0786005B-242A-6542-BC91-1B1435FE87F5}"/>
              </a:ext>
            </a:extLst>
          </p:cNvPr>
          <p:cNvCxnSpPr>
            <a:stCxn id="32" idx="1"/>
            <a:endCxn id="30" idx="1"/>
          </p:cNvCxnSpPr>
          <p:nvPr/>
        </p:nvCxnSpPr>
        <p:spPr>
          <a:xfrm flipH="1" flipV="1">
            <a:off x="5079882" y="821084"/>
            <a:ext cx="2141642" cy="1330288"/>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1B286AE-82AD-0B44-BB43-936F55F09647}"/>
              </a:ext>
            </a:extLst>
          </p:cNvPr>
          <p:cNvSpPr/>
          <p:nvPr/>
        </p:nvSpPr>
        <p:spPr>
          <a:xfrm>
            <a:off x="10262178" y="1633287"/>
            <a:ext cx="1667647" cy="2481454"/>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cxnSp>
        <p:nvCxnSpPr>
          <p:cNvPr id="37" name="Straight Arrow Connector 36">
            <a:extLst>
              <a:ext uri="{FF2B5EF4-FFF2-40B4-BE49-F238E27FC236}">
                <a16:creationId xmlns:a16="http://schemas.microsoft.com/office/drawing/2014/main" id="{85158C61-3E5E-D744-91E6-AB7373965E29}"/>
              </a:ext>
            </a:extLst>
          </p:cNvPr>
          <p:cNvCxnSpPr>
            <a:cxnSpLocks/>
            <a:endCxn id="32" idx="3"/>
          </p:cNvCxnSpPr>
          <p:nvPr/>
        </p:nvCxnSpPr>
        <p:spPr>
          <a:xfrm flipH="1" flipV="1">
            <a:off x="8897923" y="2151372"/>
            <a:ext cx="1000540" cy="277660"/>
          </a:xfrm>
          <a:prstGeom prst="straightConnector1">
            <a:avLst/>
          </a:prstGeom>
          <a:ln w="34925">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quot;No&quot; Symbol 37">
            <a:extLst>
              <a:ext uri="{FF2B5EF4-FFF2-40B4-BE49-F238E27FC236}">
                <a16:creationId xmlns:a16="http://schemas.microsoft.com/office/drawing/2014/main" id="{417CD1A0-76C2-074A-8D75-632B490EF808}"/>
              </a:ext>
            </a:extLst>
          </p:cNvPr>
          <p:cNvSpPr/>
          <p:nvPr/>
        </p:nvSpPr>
        <p:spPr>
          <a:xfrm>
            <a:off x="9827015" y="2380573"/>
            <a:ext cx="435163" cy="439234"/>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cxnSp>
        <p:nvCxnSpPr>
          <p:cNvPr id="41" name="Straight Arrow Connector 40">
            <a:extLst>
              <a:ext uri="{FF2B5EF4-FFF2-40B4-BE49-F238E27FC236}">
                <a16:creationId xmlns:a16="http://schemas.microsoft.com/office/drawing/2014/main" id="{F167F178-ECEB-864E-901B-2B3E9ED776B8}"/>
              </a:ext>
            </a:extLst>
          </p:cNvPr>
          <p:cNvCxnSpPr>
            <a:cxnSpLocks/>
          </p:cNvCxnSpPr>
          <p:nvPr/>
        </p:nvCxnSpPr>
        <p:spPr>
          <a:xfrm flipH="1" flipV="1">
            <a:off x="8897923" y="2840966"/>
            <a:ext cx="1364255" cy="442897"/>
          </a:xfrm>
          <a:prstGeom prst="straightConnector1">
            <a:avLst/>
          </a:prstGeom>
          <a:ln w="34925">
            <a:prstDash val="sysDash"/>
            <a:headEnd type="triangle"/>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3DCEFFA-E416-3146-910C-7BE1DD260F49}"/>
              </a:ext>
            </a:extLst>
          </p:cNvPr>
          <p:cNvSpPr txBox="1"/>
          <p:nvPr/>
        </p:nvSpPr>
        <p:spPr>
          <a:xfrm>
            <a:off x="8981629" y="4261335"/>
            <a:ext cx="3079430" cy="923330"/>
          </a:xfrm>
          <a:prstGeom prst="rect">
            <a:avLst/>
          </a:prstGeom>
          <a:noFill/>
        </p:spPr>
        <p:txBody>
          <a:bodyPr wrap="square" rtlCol="0">
            <a:spAutoFit/>
          </a:bodyPr>
          <a:lstStyle/>
          <a:p>
            <a:pPr algn="ctr"/>
            <a:r>
              <a:rPr lang="en-US" dirty="0"/>
              <a:t>I can’t call housekeeping but I accept and try to tell housekeeping later</a:t>
            </a:r>
          </a:p>
        </p:txBody>
      </p:sp>
      <p:pic>
        <p:nvPicPr>
          <p:cNvPr id="45" name="Graphic 44" descr="Key">
            <a:extLst>
              <a:ext uri="{FF2B5EF4-FFF2-40B4-BE49-F238E27FC236}">
                <a16:creationId xmlns:a16="http://schemas.microsoft.com/office/drawing/2014/main" id="{B9B9D0DC-1F01-0E43-8FA1-2A7CDE8691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754221" y="232718"/>
            <a:ext cx="593770" cy="593770"/>
          </a:xfrm>
          <a:prstGeom prst="rect">
            <a:avLst/>
          </a:prstGeom>
        </p:spPr>
      </p:pic>
      <p:sp>
        <p:nvSpPr>
          <p:cNvPr id="46" name="TextBox 45">
            <a:extLst>
              <a:ext uri="{FF2B5EF4-FFF2-40B4-BE49-F238E27FC236}">
                <a16:creationId xmlns:a16="http://schemas.microsoft.com/office/drawing/2014/main" id="{FBB621A4-8EAA-C54E-BC69-2EE25F56697B}"/>
              </a:ext>
            </a:extLst>
          </p:cNvPr>
          <p:cNvSpPr txBox="1"/>
          <p:nvPr/>
        </p:nvSpPr>
        <p:spPr>
          <a:xfrm>
            <a:off x="954453" y="143820"/>
            <a:ext cx="3318169" cy="707886"/>
          </a:xfrm>
          <a:prstGeom prst="rect">
            <a:avLst/>
          </a:prstGeom>
          <a:noFill/>
        </p:spPr>
        <p:txBody>
          <a:bodyPr wrap="square" rtlCol="0">
            <a:spAutoFit/>
          </a:bodyPr>
          <a:lstStyle/>
          <a:p>
            <a:pPr algn="ctr"/>
            <a:r>
              <a:rPr lang="en-US" sz="4000" b="1" dirty="0"/>
              <a:t>Choose Wisely</a:t>
            </a:r>
          </a:p>
        </p:txBody>
      </p:sp>
      <p:sp>
        <p:nvSpPr>
          <p:cNvPr id="47" name="TextBox 46">
            <a:extLst>
              <a:ext uri="{FF2B5EF4-FFF2-40B4-BE49-F238E27FC236}">
                <a16:creationId xmlns:a16="http://schemas.microsoft.com/office/drawing/2014/main" id="{870E3F1C-E2D3-FD4C-B7C5-1E16D4103A28}"/>
              </a:ext>
            </a:extLst>
          </p:cNvPr>
          <p:cNvSpPr txBox="1"/>
          <p:nvPr/>
        </p:nvSpPr>
        <p:spPr>
          <a:xfrm>
            <a:off x="9348657" y="264093"/>
            <a:ext cx="2686499" cy="646331"/>
          </a:xfrm>
          <a:prstGeom prst="rect">
            <a:avLst/>
          </a:prstGeom>
          <a:noFill/>
        </p:spPr>
        <p:txBody>
          <a:bodyPr wrap="square" rtlCol="0">
            <a:spAutoFit/>
          </a:bodyPr>
          <a:lstStyle/>
          <a:p>
            <a:pPr algn="ctr"/>
            <a:r>
              <a:rPr lang="en-US" sz="3600" b="1" dirty="0"/>
              <a:t>Availability</a:t>
            </a:r>
          </a:p>
        </p:txBody>
      </p:sp>
      <p:sp>
        <p:nvSpPr>
          <p:cNvPr id="48" name="TextBox 47">
            <a:extLst>
              <a:ext uri="{FF2B5EF4-FFF2-40B4-BE49-F238E27FC236}">
                <a16:creationId xmlns:a16="http://schemas.microsoft.com/office/drawing/2014/main" id="{9BC998DD-CBC3-324D-8C42-1BB4C7782148}"/>
              </a:ext>
            </a:extLst>
          </p:cNvPr>
          <p:cNvSpPr txBox="1"/>
          <p:nvPr/>
        </p:nvSpPr>
        <p:spPr>
          <a:xfrm>
            <a:off x="2091151" y="5820309"/>
            <a:ext cx="2686499" cy="646331"/>
          </a:xfrm>
          <a:prstGeom prst="rect">
            <a:avLst/>
          </a:prstGeom>
          <a:noFill/>
        </p:spPr>
        <p:txBody>
          <a:bodyPr wrap="square" rtlCol="0">
            <a:spAutoFit/>
          </a:bodyPr>
          <a:lstStyle/>
          <a:p>
            <a:pPr algn="ctr"/>
            <a:r>
              <a:rPr lang="en-US" sz="3600" b="1" dirty="0"/>
              <a:t>Consistency</a:t>
            </a:r>
          </a:p>
        </p:txBody>
      </p:sp>
    </p:spTree>
    <p:extLst>
      <p:ext uri="{BB962C8B-B14F-4D97-AF65-F5344CB8AC3E}">
        <p14:creationId xmlns:p14="http://schemas.microsoft.com/office/powerpoint/2010/main" val="915762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nodePh="1">
                                  <p:stCondLst>
                                    <p:cond delay="0"/>
                                  </p:stCondLst>
                                  <p:endCondLst>
                                    <p:cond evt="begin" delay="0">
                                      <p:tn val="16"/>
                                    </p:cond>
                                  </p:endCondLst>
                                  <p:childTnLst>
                                    <p:set>
                                      <p:cBhvr>
                                        <p:cTn id="17" dur="1" fill="hold">
                                          <p:stCondLst>
                                            <p:cond delay="0"/>
                                          </p:stCondLst>
                                        </p:cTn>
                                        <p:tgtEl>
                                          <p:spTgt spid="2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3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5"/>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3"/>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animBg="1"/>
      <p:bldP spid="28" grpId="0" animBg="1"/>
      <p:bldP spid="29" grpId="0"/>
      <p:bldP spid="30" grpId="0" animBg="1"/>
      <p:bldP spid="32" grpId="0" animBg="1"/>
      <p:bldP spid="34" grpId="0" animBg="1"/>
      <p:bldP spid="36" grpId="0" animBg="1"/>
      <p:bldP spid="38" grpId="0" animBg="1"/>
      <p:bldP spid="43"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98A2A1-5F60-4F46-9572-27534BABC485}"/>
              </a:ext>
            </a:extLst>
          </p:cNvPr>
          <p:cNvSpPr>
            <a:spLocks noGrp="1"/>
          </p:cNvSpPr>
          <p:nvPr>
            <p:ph type="title"/>
          </p:nvPr>
        </p:nvSpPr>
        <p:spPr/>
        <p:txBody>
          <a:bodyPr/>
          <a:lstStyle/>
          <a:p>
            <a:r>
              <a:rPr lang="en-US" dirty="0"/>
              <a:t>No Silver Bullet </a:t>
            </a:r>
          </a:p>
        </p:txBody>
      </p:sp>
      <p:sp>
        <p:nvSpPr>
          <p:cNvPr id="4" name="Text Placeholder 3">
            <a:extLst>
              <a:ext uri="{FF2B5EF4-FFF2-40B4-BE49-F238E27FC236}">
                <a16:creationId xmlns:a16="http://schemas.microsoft.com/office/drawing/2014/main" id="{E0628FD7-2FC9-7841-B651-167C806625BC}"/>
              </a:ext>
            </a:extLst>
          </p:cNvPr>
          <p:cNvSpPr>
            <a:spLocks noGrp="1"/>
          </p:cNvSpPr>
          <p:nvPr>
            <p:ph type="body" idx="1"/>
          </p:nvPr>
        </p:nvSpPr>
        <p:spPr/>
        <p:txBody>
          <a:bodyPr/>
          <a:lstStyle/>
          <a:p>
            <a:r>
              <a:rPr lang="en-US" dirty="0"/>
              <a:t>RPC is still not the answer</a:t>
            </a:r>
          </a:p>
        </p:txBody>
      </p:sp>
    </p:spTree>
    <p:extLst>
      <p:ext uri="{BB962C8B-B14F-4D97-AF65-F5344CB8AC3E}">
        <p14:creationId xmlns:p14="http://schemas.microsoft.com/office/powerpoint/2010/main" val="21627106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6137BE0-8AE1-A641-8AFD-0FA66F85A208}"/>
              </a:ext>
            </a:extLst>
          </p:cNvPr>
          <p:cNvSpPr/>
          <p:nvPr/>
        </p:nvSpPr>
        <p:spPr>
          <a:xfrm>
            <a:off x="825189" y="2044005"/>
            <a:ext cx="10816683" cy="954107"/>
          </a:xfrm>
          <a:prstGeom prst="rect">
            <a:avLst/>
          </a:prstGeom>
        </p:spPr>
        <p:txBody>
          <a:bodyPr wrap="square">
            <a:spAutoFit/>
          </a:bodyPr>
          <a:lstStyle/>
          <a:p>
            <a:pPr algn="ctr"/>
            <a:r>
              <a:rPr lang="en-GB" sz="2800" dirty="0"/>
              <a:t>“</a:t>
            </a:r>
            <a:r>
              <a:rPr lang="en-GB" sz="2800" b="1" dirty="0"/>
              <a:t>Since, in most cases, design decisions transcend time of execution, modules will not correspond to steps in the processing.</a:t>
            </a:r>
            <a:r>
              <a:rPr lang="en-GB" sz="2800" dirty="0"/>
              <a:t> </a:t>
            </a:r>
            <a:endParaRPr lang="en-US" sz="2800" dirty="0"/>
          </a:p>
        </p:txBody>
      </p:sp>
      <p:sp>
        <p:nvSpPr>
          <p:cNvPr id="5" name="Rectangle 4">
            <a:extLst>
              <a:ext uri="{FF2B5EF4-FFF2-40B4-BE49-F238E27FC236}">
                <a16:creationId xmlns:a16="http://schemas.microsoft.com/office/drawing/2014/main" id="{C909789B-7A3C-384C-B831-1B3D8A491F01}"/>
              </a:ext>
            </a:extLst>
          </p:cNvPr>
          <p:cNvSpPr/>
          <p:nvPr/>
        </p:nvSpPr>
        <p:spPr>
          <a:xfrm>
            <a:off x="3894238" y="4028349"/>
            <a:ext cx="7747634" cy="369332"/>
          </a:xfrm>
          <a:prstGeom prst="rect">
            <a:avLst/>
          </a:prstGeom>
        </p:spPr>
        <p:txBody>
          <a:bodyPr wrap="none">
            <a:spAutoFit/>
          </a:bodyPr>
          <a:lstStyle/>
          <a:p>
            <a:r>
              <a:rPr lang="en-GB" dirty="0"/>
              <a:t>On the Criteria To Be Used in Decomposing Systems into Modules – David </a:t>
            </a:r>
            <a:r>
              <a:rPr lang="en-GB" dirty="0" err="1"/>
              <a:t>Parnas</a:t>
            </a:r>
            <a:endParaRPr lang="en-GB" dirty="0"/>
          </a:p>
        </p:txBody>
      </p:sp>
    </p:spTree>
    <p:extLst>
      <p:ext uri="{BB962C8B-B14F-4D97-AF65-F5344CB8AC3E}">
        <p14:creationId xmlns:p14="http://schemas.microsoft.com/office/powerpoint/2010/main" val="808047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867507" y="1752599"/>
            <a:ext cx="10374924" cy="1815882"/>
          </a:xfrm>
          <a:prstGeom prst="rect">
            <a:avLst/>
          </a:prstGeom>
        </p:spPr>
        <p:txBody>
          <a:bodyPr wrap="square">
            <a:spAutoFit/>
          </a:bodyPr>
          <a:lstStyle/>
          <a:p>
            <a:pPr algn="ctr"/>
            <a:r>
              <a:rPr lang="en-GB" sz="2800" dirty="0"/>
              <a:t>“</a:t>
            </a:r>
            <a:r>
              <a:rPr lang="en-GB" sz="2800" b="1" dirty="0"/>
              <a:t>making the communications paradigm the same as the language paradigm is insufficient to make programming distributed programs easier, because communicating between the parts of a distributed application is not the difficult part of that application.</a:t>
            </a:r>
            <a:r>
              <a:rPr lang="en-GB" sz="2800" dirty="0"/>
              <a:t>”</a:t>
            </a:r>
          </a:p>
        </p:txBody>
      </p:sp>
      <p:sp>
        <p:nvSpPr>
          <p:cNvPr id="5" name="Rectangle 4"/>
          <p:cNvSpPr/>
          <p:nvPr/>
        </p:nvSpPr>
        <p:spPr>
          <a:xfrm>
            <a:off x="2996464" y="4061803"/>
            <a:ext cx="8704883" cy="369332"/>
          </a:xfrm>
          <a:prstGeom prst="rect">
            <a:avLst/>
          </a:prstGeom>
        </p:spPr>
        <p:txBody>
          <a:bodyPr wrap="none">
            <a:spAutoFit/>
          </a:bodyPr>
          <a:lstStyle/>
          <a:p>
            <a:r>
              <a:rPr lang="en-GB" dirty="0"/>
              <a:t>A Note on Distributed Computing - Jim Waldo, Geoff </a:t>
            </a:r>
            <a:r>
              <a:rPr lang="en-GB" dirty="0" err="1"/>
              <a:t>Wyant</a:t>
            </a:r>
            <a:r>
              <a:rPr lang="en-GB" dirty="0"/>
              <a:t>, Ann </a:t>
            </a:r>
            <a:r>
              <a:rPr lang="en-GB" dirty="0" err="1"/>
              <a:t>Wollrath</a:t>
            </a:r>
            <a:r>
              <a:rPr lang="en-GB" dirty="0"/>
              <a:t>, and Sam Kendall</a:t>
            </a:r>
          </a:p>
        </p:txBody>
      </p:sp>
    </p:spTree>
    <p:extLst>
      <p:ext uri="{BB962C8B-B14F-4D97-AF65-F5344CB8AC3E}">
        <p14:creationId xmlns:p14="http://schemas.microsoft.com/office/powerpoint/2010/main" val="15844544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dirty="0"/>
              <a:t>Decoupling Services with Events</a:t>
            </a:r>
            <a:br>
              <a:rPr lang="en-US" dirty="0"/>
            </a:br>
            <a:endParaRPr lang="en-US" dirty="0"/>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6849038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2926" y="1485901"/>
            <a:ext cx="11358562" cy="3785652"/>
          </a:xfrm>
          <a:prstGeom prst="rect">
            <a:avLst/>
          </a:prstGeom>
          <a:noFill/>
          <a:ln>
            <a:solidFill>
              <a:schemeClr val="accent1"/>
            </a:solidFill>
          </a:ln>
        </p:spPr>
        <p:txBody>
          <a:bodyPr wrap="square" rtlCol="0">
            <a:spAutoFit/>
          </a:bodyPr>
          <a:lstStyle/>
          <a:p>
            <a:r>
              <a:rPr lang="en-US" sz="2000" dirty="0" err="1"/>
              <a:t>def</a:t>
            </a:r>
            <a:r>
              <a:rPr lang="en-US" sz="2000" dirty="0"/>
              <a:t> </a:t>
            </a:r>
            <a:r>
              <a:rPr lang="en-US" sz="2000" dirty="0" err="1"/>
              <a:t>add_new_booking</a:t>
            </a:r>
            <a:r>
              <a:rPr lang="en-US" sz="2000" dirty="0"/>
              <a:t>(self, </a:t>
            </a:r>
            <a:r>
              <a:rPr lang="en-US" sz="2000" dirty="0" err="1"/>
              <a:t>new_booking</a:t>
            </a:r>
            <a:r>
              <a:rPr lang="en-US" sz="2000" dirty="0"/>
              <a:t>):</a:t>
            </a:r>
          </a:p>
          <a:p>
            <a:r>
              <a:rPr lang="en-US" sz="2000" dirty="0"/>
              <a:t>   self. _</a:t>
            </a:r>
            <a:r>
              <a:rPr lang="en-US" sz="2000" dirty="0" err="1"/>
              <a:t>validate_booking</a:t>
            </a:r>
            <a:r>
              <a:rPr lang="en-US" sz="2000" dirty="0"/>
              <a:t>(</a:t>
            </a:r>
            <a:r>
              <a:rPr lang="en-US" sz="2000" dirty="0" err="1"/>
              <a:t>new_booking</a:t>
            </a:r>
            <a:r>
              <a:rPr lang="en-US" sz="2000" dirty="0"/>
              <a:t>)</a:t>
            </a:r>
          </a:p>
          <a:p>
            <a:r>
              <a:rPr lang="en-US" sz="2000" dirty="0"/>
              <a:t>   booking= Booking(</a:t>
            </a:r>
            <a:r>
              <a:rPr lang="en-US" sz="2000" dirty="0" err="1"/>
              <a:t>new_booking.lastname</a:t>
            </a:r>
            <a:r>
              <a:rPr lang="en-US" sz="2000" dirty="0"/>
              <a:t>, </a:t>
            </a:r>
            <a:r>
              <a:rPr lang="en-US" sz="2000" dirty="0" err="1"/>
              <a:t>new_booking.firstname</a:t>
            </a:r>
            <a:r>
              <a:rPr lang="en-US" sz="2000" dirty="0"/>
              <a:t>, </a:t>
            </a:r>
            <a:r>
              <a:rPr lang="en-US" sz="2000" dirty="0" err="1"/>
              <a:t>new_booking.reservation</a:t>
            </a:r>
            <a:r>
              <a:rPr lang="en-US" sz="2000" dirty="0"/>
              <a:t>, </a:t>
            </a:r>
            <a:r>
              <a:rPr lang="en-US" sz="2000" dirty="0" err="1"/>
              <a:t>new_booking.amount</a:t>
            </a:r>
            <a:r>
              <a:rPr lang="en-US" sz="2000" dirty="0"/>
              <a:t>, </a:t>
            </a:r>
            <a:r>
              <a:rPr lang="en-US" sz="2000" dirty="0" err="1"/>
              <a:t>new_booking.credit_card</a:t>
            </a:r>
            <a:r>
              <a:rPr lang="en-US" sz="2000" dirty="0"/>
              <a:t>)</a:t>
            </a:r>
          </a:p>
          <a:p>
            <a:r>
              <a:rPr lang="en-US" sz="2000" dirty="0"/>
              <a:t>   self._</a:t>
            </a:r>
            <a:r>
              <a:rPr lang="en-US" sz="2000" dirty="0" err="1"/>
              <a:t>booking_repo.add</a:t>
            </a:r>
            <a:r>
              <a:rPr lang="en-US" sz="2000" dirty="0"/>
              <a:t>(booking)</a:t>
            </a:r>
          </a:p>
          <a:p>
            <a:r>
              <a:rPr lang="en-US" sz="2000" dirty="0"/>
              <a:t>   paid = self._</a:t>
            </a:r>
            <a:r>
              <a:rPr lang="en-US" sz="2000" dirty="0" err="1"/>
              <a:t>payments.take_payment</a:t>
            </a:r>
            <a:r>
              <a:rPr lang="en-US" sz="2000" dirty="0"/>
              <a:t>(</a:t>
            </a:r>
            <a:r>
              <a:rPr lang="en-US" sz="2000" dirty="0" err="1"/>
              <a:t>booking.amount</a:t>
            </a:r>
            <a:r>
              <a:rPr lang="en-US" sz="2000" dirty="0"/>
              <a:t>, </a:t>
            </a:r>
            <a:r>
              <a:rPr lang="en-US" sz="2000" dirty="0" err="1"/>
              <a:t>booking.credit_card</a:t>
            </a:r>
            <a:r>
              <a:rPr lang="en-US" sz="2000" dirty="0"/>
              <a:t>)</a:t>
            </a:r>
          </a:p>
          <a:p>
            <a:endParaRPr lang="en-US" sz="2000" dirty="0"/>
          </a:p>
          <a:p>
            <a:r>
              <a:rPr lang="en-US" sz="2000" dirty="0"/>
              <a:t>  if paid:</a:t>
            </a:r>
          </a:p>
          <a:p>
            <a:r>
              <a:rPr lang="en-US" sz="2000" dirty="0"/>
              <a:t>    </a:t>
            </a:r>
            <a:r>
              <a:rPr lang="mr-IN" sz="2000" dirty="0"/>
              <a:t>…</a:t>
            </a:r>
            <a:r>
              <a:rPr lang="en-GB" sz="2000" dirty="0"/>
              <a:t>.</a:t>
            </a:r>
          </a:p>
          <a:p>
            <a:r>
              <a:rPr lang="en-GB" sz="2000" dirty="0"/>
              <a:t> else:</a:t>
            </a:r>
          </a:p>
          <a:p>
            <a:r>
              <a:rPr lang="en-GB" sz="2000" dirty="0"/>
              <a:t>   </a:t>
            </a:r>
            <a:r>
              <a:rPr lang="mr-IN" sz="2000" dirty="0"/>
              <a:t>…</a:t>
            </a:r>
            <a:r>
              <a:rPr lang="en-GB" sz="2000" dirty="0"/>
              <a:t>.</a:t>
            </a:r>
          </a:p>
          <a:p>
            <a:r>
              <a:rPr lang="en-US" sz="2000" dirty="0"/>
              <a:t>  </a:t>
            </a:r>
          </a:p>
        </p:txBody>
      </p:sp>
      <p:sp>
        <p:nvSpPr>
          <p:cNvPr id="5" name="Cloud Callout 4"/>
          <p:cNvSpPr/>
          <p:nvPr/>
        </p:nvSpPr>
        <p:spPr>
          <a:xfrm>
            <a:off x="3971925" y="0"/>
            <a:ext cx="5357813" cy="2786063"/>
          </a:xfrm>
          <a:prstGeom prst="cloudCallou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Booking is my new µservice.</a:t>
            </a:r>
          </a:p>
          <a:p>
            <a:pPr algn="ctr"/>
            <a:r>
              <a:rPr lang="en-US" sz="2000" dirty="0">
                <a:solidFill>
                  <a:schemeClr val="tx1"/>
                </a:solidFill>
              </a:rPr>
              <a:t>But how do I call the payments code in the monolith now?</a:t>
            </a:r>
          </a:p>
        </p:txBody>
      </p:sp>
    </p:spTree>
    <p:extLst>
      <p:ext uri="{BB962C8B-B14F-4D97-AF65-F5344CB8AC3E}">
        <p14:creationId xmlns:p14="http://schemas.microsoft.com/office/powerpoint/2010/main" val="5789313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11129256" y="4420880"/>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8656852" y="4435393"/>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902680" y="5372995"/>
            <a:ext cx="10644548"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094215" y="199014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p:cNvSpPr/>
          <p:nvPr/>
        </p:nvSpPr>
        <p:spPr>
          <a:xfrm>
            <a:off x="3339651" y="1969423"/>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Rectangle 4"/>
          <p:cNvSpPr/>
          <p:nvPr/>
        </p:nvSpPr>
        <p:spPr>
          <a:xfrm>
            <a:off x="7351164" y="1947752"/>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7" name="Rectangle 6"/>
          <p:cNvSpPr/>
          <p:nvPr/>
        </p:nvSpPr>
        <p:spPr>
          <a:xfrm>
            <a:off x="9824437" y="1947753"/>
            <a:ext cx="1676399"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1240138" y="214982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582333" y="2129105"/>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7574536" y="2159859"/>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10046940" y="2159859"/>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9653660" y="473870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2649092" y="635919"/>
            <a:ext cx="6632448" cy="523220"/>
          </a:xfrm>
          <a:prstGeom prst="rect">
            <a:avLst/>
          </a:prstGeom>
          <a:noFill/>
        </p:spPr>
        <p:txBody>
          <a:bodyPr wrap="square" rtlCol="0">
            <a:spAutoFit/>
          </a:bodyPr>
          <a:lstStyle/>
          <a:p>
            <a:pPr algn="ctr"/>
            <a:r>
              <a:rPr lang="en-US" sz="28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5386263" y="5612872"/>
            <a:ext cx="800284" cy="369332"/>
          </a:xfrm>
          <a:prstGeom prst="rect">
            <a:avLst/>
          </a:prstGeom>
          <a:noFill/>
        </p:spPr>
        <p:txBody>
          <a:bodyPr wrap="none" rtlCol="0">
            <a:spAutoFit/>
          </a:bodyPr>
          <a:lstStyle/>
          <a:p>
            <a:r>
              <a:rPr lang="en-US"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8507777" y="455527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an 26">
            <a:extLst>
              <a:ext uri="{FF2B5EF4-FFF2-40B4-BE49-F238E27FC236}">
                <a16:creationId xmlns:a16="http://schemas.microsoft.com/office/drawing/2014/main" id="{314B5A71-A7C3-9747-950A-BBA25817D133}"/>
              </a:ext>
            </a:extLst>
          </p:cNvPr>
          <p:cNvSpPr/>
          <p:nvPr/>
        </p:nvSpPr>
        <p:spPr>
          <a:xfrm>
            <a:off x="10980181" y="4555273"/>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3077845" y="4707949"/>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7176011" y="473870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1094215" y="4728670"/>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471530" y="4419173"/>
            <a:ext cx="0" cy="898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4646452" y="4404639"/>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4497377" y="4524519"/>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8241D194-4F11-3240-B1A4-C56094D8AA02}"/>
              </a:ext>
            </a:extLst>
          </p:cNvPr>
          <p:cNvSpPr txBox="1"/>
          <p:nvPr/>
        </p:nvSpPr>
        <p:spPr>
          <a:xfrm>
            <a:off x="6875822" y="4541988"/>
            <a:ext cx="1590923" cy="1200329"/>
          </a:xfrm>
          <a:prstGeom prst="rect">
            <a:avLst/>
          </a:prstGeom>
          <a:noFill/>
        </p:spPr>
        <p:txBody>
          <a:bodyPr wrap="square" rtlCol="0">
            <a:spAutoFit/>
          </a:bodyPr>
          <a:lstStyle/>
          <a:p>
            <a:pPr algn="ctr"/>
            <a:r>
              <a:rPr lang="en-US" dirty="0"/>
              <a:t>Channels subscribes to a ‘topic’ on the broker</a:t>
            </a:r>
          </a:p>
        </p:txBody>
      </p:sp>
      <p:sp>
        <p:nvSpPr>
          <p:cNvPr id="43" name="TextBox 42">
            <a:extLst>
              <a:ext uri="{FF2B5EF4-FFF2-40B4-BE49-F238E27FC236}">
                <a16:creationId xmlns:a16="http://schemas.microsoft.com/office/drawing/2014/main" id="{C11B2BDA-6F1A-8D49-A7C8-14DB792680FA}"/>
              </a:ext>
            </a:extLst>
          </p:cNvPr>
          <p:cNvSpPr txBox="1"/>
          <p:nvPr/>
        </p:nvSpPr>
        <p:spPr>
          <a:xfrm>
            <a:off x="740850" y="4456832"/>
            <a:ext cx="1590923" cy="1477328"/>
          </a:xfrm>
          <a:prstGeom prst="rect">
            <a:avLst/>
          </a:prstGeom>
          <a:noFill/>
        </p:spPr>
        <p:txBody>
          <a:bodyPr wrap="square" rtlCol="0">
            <a:spAutoFit/>
          </a:bodyPr>
          <a:lstStyle/>
          <a:p>
            <a:pPr algn="ctr"/>
            <a:r>
              <a:rPr lang="en-US" dirty="0"/>
              <a:t>Consumer has no notion of producer, just a topic on </a:t>
            </a:r>
            <a:r>
              <a:rPr lang="en-US" dirty="0" err="1"/>
              <a:t>tbe</a:t>
            </a:r>
            <a:r>
              <a:rPr lang="en-US" dirty="0"/>
              <a:t> broker</a:t>
            </a:r>
          </a:p>
        </p:txBody>
      </p:sp>
      <p:sp>
        <p:nvSpPr>
          <p:cNvPr id="30" name="TextBox 29">
            <a:extLst>
              <a:ext uri="{FF2B5EF4-FFF2-40B4-BE49-F238E27FC236}">
                <a16:creationId xmlns:a16="http://schemas.microsoft.com/office/drawing/2014/main" id="{68083A7F-B779-0548-BBEF-6A8FB446CF36}"/>
              </a:ext>
            </a:extLst>
          </p:cNvPr>
          <p:cNvSpPr txBox="1"/>
          <p:nvPr/>
        </p:nvSpPr>
        <p:spPr>
          <a:xfrm>
            <a:off x="2718095" y="1238188"/>
            <a:ext cx="6075529" cy="369332"/>
          </a:xfrm>
          <a:prstGeom prst="rect">
            <a:avLst/>
          </a:prstGeom>
          <a:noFill/>
        </p:spPr>
        <p:txBody>
          <a:bodyPr wrap="square" rtlCol="0">
            <a:spAutoFit/>
          </a:bodyPr>
          <a:lstStyle/>
          <a:p>
            <a:r>
              <a:rPr lang="en-US" dirty="0"/>
              <a:t>“</a:t>
            </a:r>
            <a:r>
              <a:rPr lang="en-GB" dirty="0"/>
              <a:t>Messaging over a lightweight message bus such as RabbitMQ</a:t>
            </a:r>
            <a:r>
              <a:rPr lang="en-US" dirty="0"/>
              <a:t>”</a:t>
            </a:r>
          </a:p>
        </p:txBody>
      </p:sp>
      <p:sp>
        <p:nvSpPr>
          <p:cNvPr id="31" name="TextBox 30">
            <a:extLst>
              <a:ext uri="{FF2B5EF4-FFF2-40B4-BE49-F238E27FC236}">
                <a16:creationId xmlns:a16="http://schemas.microsoft.com/office/drawing/2014/main" id="{A1B495C0-1EA5-1346-8D3D-D206676F0A34}"/>
              </a:ext>
            </a:extLst>
          </p:cNvPr>
          <p:cNvSpPr txBox="1"/>
          <p:nvPr/>
        </p:nvSpPr>
        <p:spPr>
          <a:xfrm>
            <a:off x="7140999" y="1560524"/>
            <a:ext cx="1886507" cy="276999"/>
          </a:xfrm>
          <a:prstGeom prst="rect">
            <a:avLst/>
          </a:prstGeom>
          <a:noFill/>
        </p:spPr>
        <p:txBody>
          <a:bodyPr wrap="square" rtlCol="0">
            <a:spAutoFit/>
          </a:bodyPr>
          <a:lstStyle/>
          <a:p>
            <a:pPr algn="ctr"/>
            <a:r>
              <a:rPr lang="en-US" sz="1200" dirty="0"/>
              <a:t>Fowler and Lewis</a:t>
            </a:r>
          </a:p>
        </p:txBody>
      </p:sp>
      <p:pic>
        <p:nvPicPr>
          <p:cNvPr id="32" name="Graphic 31" descr="Envelope">
            <a:extLst>
              <a:ext uri="{FF2B5EF4-FFF2-40B4-BE49-F238E27FC236}">
                <a16:creationId xmlns:a16="http://schemas.microsoft.com/office/drawing/2014/main" id="{32219872-C873-CB4E-A57F-23E5EF0717D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064468" y="3790838"/>
            <a:ext cx="534609" cy="534609"/>
          </a:xfrm>
          <a:prstGeom prst="rect">
            <a:avLst/>
          </a:prstGeom>
        </p:spPr>
      </p:pic>
      <p:cxnSp>
        <p:nvCxnSpPr>
          <p:cNvPr id="40" name="Straight Arrow Connector 39">
            <a:extLst>
              <a:ext uri="{FF2B5EF4-FFF2-40B4-BE49-F238E27FC236}">
                <a16:creationId xmlns:a16="http://schemas.microsoft.com/office/drawing/2014/main" id="{76531ECF-F53C-654A-9929-BDDAC789B694}"/>
              </a:ext>
            </a:extLst>
          </p:cNvPr>
          <p:cNvCxnSpPr>
            <a:cxnSpLocks/>
          </p:cNvCxnSpPr>
          <p:nvPr/>
        </p:nvCxnSpPr>
        <p:spPr>
          <a:xfrm flipV="1">
            <a:off x="6685714" y="443819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2980A2AF-C6A7-0444-A1C5-5D06006DDB5D}"/>
              </a:ext>
            </a:extLst>
          </p:cNvPr>
          <p:cNvSpPr/>
          <p:nvPr/>
        </p:nvSpPr>
        <p:spPr>
          <a:xfrm>
            <a:off x="5380026" y="1950557"/>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4" name="TextBox 43">
            <a:extLst>
              <a:ext uri="{FF2B5EF4-FFF2-40B4-BE49-F238E27FC236}">
                <a16:creationId xmlns:a16="http://schemas.microsoft.com/office/drawing/2014/main" id="{7ADE5A19-AC90-0A4B-BDFA-854CE4628984}"/>
              </a:ext>
            </a:extLst>
          </p:cNvPr>
          <p:cNvSpPr txBox="1"/>
          <p:nvPr/>
        </p:nvSpPr>
        <p:spPr>
          <a:xfrm>
            <a:off x="5603398" y="216266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45" name="Can 44">
            <a:extLst>
              <a:ext uri="{FF2B5EF4-FFF2-40B4-BE49-F238E27FC236}">
                <a16:creationId xmlns:a16="http://schemas.microsoft.com/office/drawing/2014/main" id="{48353BA4-F4BC-164C-B9FF-BFF06B5BF820}"/>
              </a:ext>
            </a:extLst>
          </p:cNvPr>
          <p:cNvSpPr/>
          <p:nvPr/>
        </p:nvSpPr>
        <p:spPr>
          <a:xfrm>
            <a:off x="6536639" y="455807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lowchart: Magnetic Disk 12">
            <a:extLst>
              <a:ext uri="{FF2B5EF4-FFF2-40B4-BE49-F238E27FC236}">
                <a16:creationId xmlns:a16="http://schemas.microsoft.com/office/drawing/2014/main" id="{E1990891-E9E2-984F-9D07-B19FF7E22C7D}"/>
              </a:ext>
            </a:extLst>
          </p:cNvPr>
          <p:cNvSpPr/>
          <p:nvPr/>
        </p:nvSpPr>
        <p:spPr>
          <a:xfrm>
            <a:off x="5310670" y="4755345"/>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8" name="Slide Number Placeholder 7">
            <a:extLst>
              <a:ext uri="{FF2B5EF4-FFF2-40B4-BE49-F238E27FC236}">
                <a16:creationId xmlns:a16="http://schemas.microsoft.com/office/drawing/2014/main" id="{319826B1-2473-144D-A990-AE332903D79D}"/>
              </a:ext>
            </a:extLst>
          </p:cNvPr>
          <p:cNvSpPr>
            <a:spLocks noGrp="1"/>
          </p:cNvSpPr>
          <p:nvPr>
            <p:ph type="sldNum" sz="quarter" idx="12"/>
          </p:nvPr>
        </p:nvSpPr>
        <p:spPr/>
        <p:txBody>
          <a:bodyPr/>
          <a:lstStyle/>
          <a:p>
            <a:fld id="{AA792DF1-A555-43FA-AD2F-E7EC51E120F1}" type="slidenum">
              <a:rPr lang="en-GB" smtClean="0"/>
              <a:t>39</a:t>
            </a:fld>
            <a:endParaRPr lang="en-GB"/>
          </a:p>
        </p:txBody>
      </p:sp>
    </p:spTree>
    <p:extLst>
      <p:ext uri="{BB962C8B-B14F-4D97-AF65-F5344CB8AC3E}">
        <p14:creationId xmlns:p14="http://schemas.microsoft.com/office/powerpoint/2010/main" val="12089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16667E-6 3.33333E-6 L 0.13346 0.04004 C 0.16145 0.04907 0.20325 0.05393 0.24687 0.05393 C 0.29674 0.05393 0.33658 0.04907 0.36458 0.04004 L 0.4983 3.33333E-6 " pathEditMode="relative" rAng="0" ptsTypes="AAAAA">
                                      <p:cBhvr>
                                        <p:cTn id="22" dur="2000" fill="hold"/>
                                        <p:tgtEl>
                                          <p:spTgt spid="32"/>
                                        </p:tgtEl>
                                        <p:attrNameLst>
                                          <p:attrName>ppt_x</p:attrName>
                                          <p:attrName>ppt_y</p:attrName>
                                        </p:attrNameLst>
                                      </p:cBhvr>
                                      <p:rCtr x="24909" y="2685"/>
                                    </p:animMotion>
                                  </p:childTnLst>
                                  <p:subTnLst>
                                    <p:set>
                                      <p:cBhvr override="childStyle">
                                        <p:cTn dur="1" fill="hold" display="0" masterRel="sameClick" afterEffect="1">
                                          <p:stCondLst>
                                            <p:cond evt="end" delay="0">
                                              <p:tn val="21"/>
                                            </p:cond>
                                          </p:stCondLst>
                                        </p:cTn>
                                        <p:tgtEl>
                                          <p:spTgt spid="3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41" grpId="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Monolith to Microservices</a:t>
            </a:r>
          </a:p>
          <a:p>
            <a:r>
              <a:rPr lang="en-US" dirty="0"/>
              <a:t>Monolith to </a:t>
            </a:r>
            <a:r>
              <a:rPr lang="en-US" strike="dblStrike" dirty="0"/>
              <a:t>Microservices</a:t>
            </a:r>
            <a:r>
              <a:rPr lang="en-US" dirty="0"/>
              <a:t> Distributed Monolith</a:t>
            </a:r>
          </a:p>
          <a:p>
            <a:r>
              <a:rPr lang="en-US" dirty="0"/>
              <a:t>Containers to the Rescue! Or not.</a:t>
            </a:r>
          </a:p>
          <a:p>
            <a:r>
              <a:rPr lang="en-US" dirty="0"/>
              <a:t>Decoupling Services with Events</a:t>
            </a:r>
          </a:p>
          <a:p>
            <a:r>
              <a:rPr lang="en-US" dirty="0"/>
              <a:t>Reference Data, EDA’s secret sauce</a:t>
            </a:r>
          </a:p>
          <a:p>
            <a:r>
              <a:rPr lang="en-US" dirty="0"/>
              <a:t>Q&amp;A</a:t>
            </a:r>
          </a:p>
          <a:p>
            <a:endParaRPr lang="en-US" dirty="0"/>
          </a:p>
          <a:p>
            <a:endParaRPr lang="en-US" dirty="0"/>
          </a:p>
          <a:p>
            <a:endParaRPr lang="en-US" dirty="0"/>
          </a:p>
        </p:txBody>
      </p:sp>
    </p:spTree>
    <p:extLst>
      <p:ext uri="{BB962C8B-B14F-4D97-AF65-F5344CB8AC3E}">
        <p14:creationId xmlns:p14="http://schemas.microsoft.com/office/powerpoint/2010/main" val="814148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10993997" y="446583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8828607" y="452651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808899" y="5372995"/>
            <a:ext cx="10562483"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954955" y="2005217"/>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p:cNvSpPr/>
          <p:nvPr/>
        </p:nvSpPr>
        <p:spPr>
          <a:xfrm>
            <a:off x="3186969" y="2005215"/>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Rectangle 4"/>
          <p:cNvSpPr/>
          <p:nvPr/>
        </p:nvSpPr>
        <p:spPr>
          <a:xfrm>
            <a:off x="7522919" y="2038877"/>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7" name="Rectangle 6"/>
          <p:cNvSpPr/>
          <p:nvPr/>
        </p:nvSpPr>
        <p:spPr>
          <a:xfrm>
            <a:off x="9689178" y="1992711"/>
            <a:ext cx="1676399"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1100878" y="216489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429651" y="216489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7746291" y="225098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9911681" y="220481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9518401" y="478366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2649092" y="635919"/>
            <a:ext cx="6632448" cy="523220"/>
          </a:xfrm>
          <a:prstGeom prst="rect">
            <a:avLst/>
          </a:prstGeom>
          <a:noFill/>
        </p:spPr>
        <p:txBody>
          <a:bodyPr wrap="square" rtlCol="0">
            <a:spAutoFit/>
          </a:bodyPr>
          <a:lstStyle/>
          <a:p>
            <a:pPr algn="ctr"/>
            <a:r>
              <a:rPr lang="en-US" sz="28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4775216" y="5572952"/>
            <a:ext cx="800284" cy="369332"/>
          </a:xfrm>
          <a:prstGeom prst="rect">
            <a:avLst/>
          </a:prstGeom>
          <a:noFill/>
        </p:spPr>
        <p:txBody>
          <a:bodyPr wrap="none" rtlCol="0">
            <a:spAutoFit/>
          </a:bodyPr>
          <a:lstStyle/>
          <a:p>
            <a:r>
              <a:rPr lang="en-US"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8679532" y="464639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an 26">
            <a:extLst>
              <a:ext uri="{FF2B5EF4-FFF2-40B4-BE49-F238E27FC236}">
                <a16:creationId xmlns:a16="http://schemas.microsoft.com/office/drawing/2014/main" id="{314B5A71-A7C3-9747-950A-BBA25817D133}"/>
              </a:ext>
            </a:extLst>
          </p:cNvPr>
          <p:cNvSpPr/>
          <p:nvPr/>
        </p:nvSpPr>
        <p:spPr>
          <a:xfrm>
            <a:off x="10844922" y="4600231"/>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2925163" y="474374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7347766" y="4829828"/>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954955" y="474374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332270" y="4434244"/>
            <a:ext cx="0" cy="898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4493770" y="4440431"/>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4344695" y="4560311"/>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86C5F5B-F15A-CE48-8123-84D2169B922F}"/>
              </a:ext>
            </a:extLst>
          </p:cNvPr>
          <p:cNvSpPr txBox="1"/>
          <p:nvPr/>
        </p:nvSpPr>
        <p:spPr>
          <a:xfrm>
            <a:off x="3266775" y="1332659"/>
            <a:ext cx="5039259" cy="369332"/>
          </a:xfrm>
          <a:prstGeom prst="rect">
            <a:avLst/>
          </a:prstGeom>
          <a:noFill/>
        </p:spPr>
        <p:txBody>
          <a:bodyPr wrap="square" rtlCol="0">
            <a:spAutoFit/>
          </a:bodyPr>
          <a:lstStyle/>
          <a:p>
            <a:r>
              <a:rPr lang="en-US" dirty="0"/>
              <a:t>Channel provides guaranteed at least once delivery</a:t>
            </a:r>
          </a:p>
        </p:txBody>
      </p:sp>
      <p:pic>
        <p:nvPicPr>
          <p:cNvPr id="13" name="Graphic 12" descr="Envelope">
            <a:extLst>
              <a:ext uri="{FF2B5EF4-FFF2-40B4-BE49-F238E27FC236}">
                <a16:creationId xmlns:a16="http://schemas.microsoft.com/office/drawing/2014/main" id="{5BDE83ED-985C-C648-8B5B-620C3EC352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211" y="4529194"/>
            <a:ext cx="667031" cy="667031"/>
          </a:xfrm>
          <a:prstGeom prst="rect">
            <a:avLst/>
          </a:prstGeom>
        </p:spPr>
      </p:pic>
      <p:pic>
        <p:nvPicPr>
          <p:cNvPr id="39" name="Graphic 38" descr="Envelope">
            <a:extLst>
              <a:ext uri="{FF2B5EF4-FFF2-40B4-BE49-F238E27FC236}">
                <a16:creationId xmlns:a16="http://schemas.microsoft.com/office/drawing/2014/main" id="{151DFC2D-212D-7640-86FD-4A58056888E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211" y="4994963"/>
            <a:ext cx="667031" cy="667031"/>
          </a:xfrm>
          <a:prstGeom prst="rect">
            <a:avLst/>
          </a:prstGeom>
        </p:spPr>
      </p:pic>
      <p:pic>
        <p:nvPicPr>
          <p:cNvPr id="42" name="Graphic 41" descr="Envelope">
            <a:extLst>
              <a:ext uri="{FF2B5EF4-FFF2-40B4-BE49-F238E27FC236}">
                <a16:creationId xmlns:a16="http://schemas.microsoft.com/office/drawing/2014/main" id="{45956D9A-936A-1143-BBF3-9F10A25B281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74211" y="5549934"/>
            <a:ext cx="667031" cy="667031"/>
          </a:xfrm>
          <a:prstGeom prst="rect">
            <a:avLst/>
          </a:prstGeom>
        </p:spPr>
      </p:pic>
      <p:cxnSp>
        <p:nvCxnSpPr>
          <p:cNvPr id="31" name="Straight Arrow Connector 30">
            <a:extLst>
              <a:ext uri="{FF2B5EF4-FFF2-40B4-BE49-F238E27FC236}">
                <a16:creationId xmlns:a16="http://schemas.microsoft.com/office/drawing/2014/main" id="{882E83CA-295B-5747-A0DE-6EBB0AC0B1AD}"/>
              </a:ext>
            </a:extLst>
          </p:cNvPr>
          <p:cNvCxnSpPr>
            <a:cxnSpLocks/>
          </p:cNvCxnSpPr>
          <p:nvPr/>
        </p:nvCxnSpPr>
        <p:spPr>
          <a:xfrm flipV="1">
            <a:off x="6709774" y="437027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087F766E-5325-DC4F-8495-494720A921C0}"/>
              </a:ext>
            </a:extLst>
          </p:cNvPr>
          <p:cNvSpPr/>
          <p:nvPr/>
        </p:nvSpPr>
        <p:spPr>
          <a:xfrm>
            <a:off x="5298527" y="2000241"/>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1" name="TextBox 40">
            <a:extLst>
              <a:ext uri="{FF2B5EF4-FFF2-40B4-BE49-F238E27FC236}">
                <a16:creationId xmlns:a16="http://schemas.microsoft.com/office/drawing/2014/main" id="{7D505DDA-9CD5-144D-B593-2917C71E6C2C}"/>
              </a:ext>
            </a:extLst>
          </p:cNvPr>
          <p:cNvSpPr txBox="1"/>
          <p:nvPr/>
        </p:nvSpPr>
        <p:spPr>
          <a:xfrm>
            <a:off x="5627458" y="209474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43" name="Can 42">
            <a:extLst>
              <a:ext uri="{FF2B5EF4-FFF2-40B4-BE49-F238E27FC236}">
                <a16:creationId xmlns:a16="http://schemas.microsoft.com/office/drawing/2014/main" id="{7E3FB0EC-325B-A249-994A-607E286263C0}"/>
              </a:ext>
            </a:extLst>
          </p:cNvPr>
          <p:cNvSpPr/>
          <p:nvPr/>
        </p:nvSpPr>
        <p:spPr>
          <a:xfrm>
            <a:off x="6560699" y="449015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lowchart: Magnetic Disk 12">
            <a:extLst>
              <a:ext uri="{FF2B5EF4-FFF2-40B4-BE49-F238E27FC236}">
                <a16:creationId xmlns:a16="http://schemas.microsoft.com/office/drawing/2014/main" id="{4FA2ADB4-7DAE-0E4D-BC82-2DDEA36D5565}"/>
              </a:ext>
            </a:extLst>
          </p:cNvPr>
          <p:cNvSpPr/>
          <p:nvPr/>
        </p:nvSpPr>
        <p:spPr>
          <a:xfrm>
            <a:off x="5274942" y="476476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8" name="Slide Number Placeholder 7">
            <a:extLst>
              <a:ext uri="{FF2B5EF4-FFF2-40B4-BE49-F238E27FC236}">
                <a16:creationId xmlns:a16="http://schemas.microsoft.com/office/drawing/2014/main" id="{E9A8AE4F-EEE2-A34A-8AF3-14EEE7A2F760}"/>
              </a:ext>
            </a:extLst>
          </p:cNvPr>
          <p:cNvSpPr>
            <a:spLocks noGrp="1"/>
          </p:cNvSpPr>
          <p:nvPr>
            <p:ph type="sldNum" sz="quarter" idx="12"/>
          </p:nvPr>
        </p:nvSpPr>
        <p:spPr/>
        <p:txBody>
          <a:bodyPr/>
          <a:lstStyle/>
          <a:p>
            <a:fld id="{AA792DF1-A555-43FA-AD2F-E7EC51E120F1}" type="slidenum">
              <a:rPr lang="en-GB" smtClean="0"/>
              <a:t>40</a:t>
            </a:fld>
            <a:endParaRPr lang="en-GB"/>
          </a:p>
        </p:txBody>
      </p:sp>
    </p:spTree>
    <p:extLst>
      <p:ext uri="{BB962C8B-B14F-4D97-AF65-F5344CB8AC3E}">
        <p14:creationId xmlns:p14="http://schemas.microsoft.com/office/powerpoint/2010/main" val="234515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grpId="0" nodeType="withEffect">
                                  <p:stCondLst>
                                    <p:cond delay="0"/>
                                  </p:stCondLst>
                                  <p:childTnLst>
                                    <p:set>
                                      <p:cBhvr>
                                        <p:cTn id="9" dur="indefinite"/>
                                        <p:tgtEl>
                                          <p:spTgt spid="23"/>
                                        </p:tgtEl>
                                        <p:attrNameLst>
                                          <p:attrName>style.opacity</p:attrName>
                                        </p:attrNameLst>
                                      </p:cBhvr>
                                      <p:to>
                                        <p:strVal val="0.25"/>
                                      </p:to>
                                    </p:set>
                                    <p:animEffect filter="image" prLst="opacity: 0.25">
                                      <p:cBhvr rctx="IE">
                                        <p:cTn id="10" dur="indefinite"/>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ppt_x"/>
                                          </p:val>
                                        </p:tav>
                                        <p:tav tm="100000">
                                          <p:val>
                                            <p:strVal val="#ppt_x"/>
                                          </p:val>
                                        </p:tav>
                                      </p:tavLst>
                                    </p:anim>
                                    <p:anim calcmode="lin" valueType="num">
                                      <p:cBhvr additive="base">
                                        <p:cTn id="22"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 calcmode="lin" valueType="num">
                                      <p:cBhvr additive="base">
                                        <p:cTn id="27" dur="500" fill="hold"/>
                                        <p:tgtEl>
                                          <p:spTgt spid="42"/>
                                        </p:tgtEl>
                                        <p:attrNameLst>
                                          <p:attrName>ppt_x</p:attrName>
                                        </p:attrNameLst>
                                      </p:cBhvr>
                                      <p:tavLst>
                                        <p:tav tm="0">
                                          <p:val>
                                            <p:strVal val="#ppt_x"/>
                                          </p:val>
                                        </p:tav>
                                        <p:tav tm="100000">
                                          <p:val>
                                            <p:strVal val="#ppt_x"/>
                                          </p:val>
                                        </p:tav>
                                      </p:tavLst>
                                    </p:anim>
                                    <p:anim calcmode="lin" valueType="num">
                                      <p:cBhvr additive="base">
                                        <p:cTn id="2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animBg="1"/>
      <p:bldP spid="4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E7320B8-B2FC-C843-BC14-FF9129AE7582}"/>
              </a:ext>
            </a:extLst>
          </p:cNvPr>
          <p:cNvSpPr>
            <a:spLocks noGrp="1"/>
          </p:cNvSpPr>
          <p:nvPr>
            <p:ph type="title"/>
          </p:nvPr>
        </p:nvSpPr>
        <p:spPr>
          <a:noFill/>
        </p:spPr>
        <p:txBody>
          <a:bodyPr/>
          <a:lstStyle/>
          <a:p>
            <a:r>
              <a:rPr lang="en-US" dirty="0"/>
              <a:t>Pipes, Conversations and Reference Data</a:t>
            </a:r>
          </a:p>
        </p:txBody>
      </p:sp>
      <p:sp>
        <p:nvSpPr>
          <p:cNvPr id="8" name="Text Placeholder 7">
            <a:extLst>
              <a:ext uri="{FF2B5EF4-FFF2-40B4-BE49-F238E27FC236}">
                <a16:creationId xmlns:a16="http://schemas.microsoft.com/office/drawing/2014/main" id="{AAC8D2DE-FBE7-8347-BE9C-767DB9BBA8D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012509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Straight Arrow Connector 37">
            <a:extLst>
              <a:ext uri="{FF2B5EF4-FFF2-40B4-BE49-F238E27FC236}">
                <a16:creationId xmlns:a16="http://schemas.microsoft.com/office/drawing/2014/main" id="{92EAE0FB-DC3B-F749-86F4-EC33C844AFB4}"/>
              </a:ext>
            </a:extLst>
          </p:cNvPr>
          <p:cNvCxnSpPr>
            <a:cxnSpLocks/>
          </p:cNvCxnSpPr>
          <p:nvPr/>
        </p:nvCxnSpPr>
        <p:spPr>
          <a:xfrm flipV="1">
            <a:off x="11265242" y="440940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8792838" y="4423921"/>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66045" y="5372995"/>
            <a:ext cx="1097076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51760" y="1936280"/>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p:cNvSpPr/>
          <p:nvPr/>
        </p:nvSpPr>
        <p:spPr>
          <a:xfrm>
            <a:off x="3265219" y="1936278"/>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Rectangle 4"/>
          <p:cNvSpPr/>
          <p:nvPr/>
        </p:nvSpPr>
        <p:spPr>
          <a:xfrm>
            <a:off x="7487150" y="1936280"/>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7" name="Rectangle 6"/>
          <p:cNvSpPr/>
          <p:nvPr/>
        </p:nvSpPr>
        <p:spPr>
          <a:xfrm>
            <a:off x="9960423" y="1936281"/>
            <a:ext cx="1676399"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2" name="TextBox 1">
            <a:extLst>
              <a:ext uri="{FF2B5EF4-FFF2-40B4-BE49-F238E27FC236}">
                <a16:creationId xmlns:a16="http://schemas.microsoft.com/office/drawing/2014/main" id="{B1A4950D-A811-5240-BC2A-4BEE3B998BB8}"/>
              </a:ext>
            </a:extLst>
          </p:cNvPr>
          <p:cNvSpPr txBox="1"/>
          <p:nvPr/>
        </p:nvSpPr>
        <p:spPr>
          <a:xfrm>
            <a:off x="897683" y="209596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507901" y="209596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7710522" y="214838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TextBox 22">
            <a:extLst>
              <a:ext uri="{FF2B5EF4-FFF2-40B4-BE49-F238E27FC236}">
                <a16:creationId xmlns:a16="http://schemas.microsoft.com/office/drawing/2014/main" id="{D56EF388-ECA8-4043-AD84-691159D7380E}"/>
              </a:ext>
            </a:extLst>
          </p:cNvPr>
          <p:cNvSpPr txBox="1"/>
          <p:nvPr/>
        </p:nvSpPr>
        <p:spPr>
          <a:xfrm>
            <a:off x="10182926" y="214838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8" name="Flowchart: Magnetic Disk 12">
            <a:extLst>
              <a:ext uri="{FF2B5EF4-FFF2-40B4-BE49-F238E27FC236}">
                <a16:creationId xmlns:a16="http://schemas.microsoft.com/office/drawing/2014/main" id="{4EB390E9-6EB4-0143-B83F-AD07BFF81F44}"/>
              </a:ext>
            </a:extLst>
          </p:cNvPr>
          <p:cNvSpPr/>
          <p:nvPr/>
        </p:nvSpPr>
        <p:spPr>
          <a:xfrm>
            <a:off x="9789646" y="472723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3" name="TextBox 32">
            <a:extLst>
              <a:ext uri="{FF2B5EF4-FFF2-40B4-BE49-F238E27FC236}">
                <a16:creationId xmlns:a16="http://schemas.microsoft.com/office/drawing/2014/main" id="{97EA7BDE-EF9B-5B41-BE38-2D68A8BEB95D}"/>
              </a:ext>
            </a:extLst>
          </p:cNvPr>
          <p:cNvSpPr txBox="1"/>
          <p:nvPr/>
        </p:nvSpPr>
        <p:spPr>
          <a:xfrm>
            <a:off x="2649092" y="635919"/>
            <a:ext cx="6632448" cy="523220"/>
          </a:xfrm>
          <a:prstGeom prst="rect">
            <a:avLst/>
          </a:prstGeom>
          <a:noFill/>
        </p:spPr>
        <p:txBody>
          <a:bodyPr wrap="square" rtlCol="0">
            <a:spAutoFit/>
          </a:bodyPr>
          <a:lstStyle/>
          <a:p>
            <a:pPr algn="ctr"/>
            <a:r>
              <a:rPr lang="en-US" sz="2800" dirty="0"/>
              <a:t>Event Driven Architecture</a:t>
            </a:r>
          </a:p>
        </p:txBody>
      </p:sp>
      <p:sp>
        <p:nvSpPr>
          <p:cNvPr id="9" name="TextBox 8">
            <a:extLst>
              <a:ext uri="{FF2B5EF4-FFF2-40B4-BE49-F238E27FC236}">
                <a16:creationId xmlns:a16="http://schemas.microsoft.com/office/drawing/2014/main" id="{F1C49E6D-3C18-CE41-B481-AE4BCF6B37AB}"/>
              </a:ext>
            </a:extLst>
          </p:cNvPr>
          <p:cNvSpPr txBox="1"/>
          <p:nvPr/>
        </p:nvSpPr>
        <p:spPr>
          <a:xfrm>
            <a:off x="5386263" y="5612872"/>
            <a:ext cx="800284" cy="369332"/>
          </a:xfrm>
          <a:prstGeom prst="rect">
            <a:avLst/>
          </a:prstGeom>
          <a:noFill/>
        </p:spPr>
        <p:txBody>
          <a:bodyPr wrap="none" rtlCol="0">
            <a:spAutoFit/>
          </a:bodyPr>
          <a:lstStyle/>
          <a:p>
            <a:r>
              <a:rPr lang="en-US"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8643763" y="4543801"/>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an 26">
            <a:extLst>
              <a:ext uri="{FF2B5EF4-FFF2-40B4-BE49-F238E27FC236}">
                <a16:creationId xmlns:a16="http://schemas.microsoft.com/office/drawing/2014/main" id="{314B5A71-A7C3-9747-950A-BBA25817D133}"/>
              </a:ext>
            </a:extLst>
          </p:cNvPr>
          <p:cNvSpPr/>
          <p:nvPr/>
        </p:nvSpPr>
        <p:spPr>
          <a:xfrm>
            <a:off x="11116167" y="4543801"/>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3003413" y="467480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7311997" y="472723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751760" y="467480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129075" y="4365307"/>
            <a:ext cx="0" cy="898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4572020" y="4371494"/>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4422945" y="449137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Envelope">
            <a:extLst>
              <a:ext uri="{FF2B5EF4-FFF2-40B4-BE49-F238E27FC236}">
                <a16:creationId xmlns:a16="http://schemas.microsoft.com/office/drawing/2014/main" id="{98712390-3307-3A48-BBC0-AD17DDEB9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2417" y="4368707"/>
            <a:ext cx="802066" cy="802066"/>
          </a:xfrm>
          <a:prstGeom prst="rect">
            <a:avLst/>
          </a:prstGeom>
        </p:spPr>
      </p:pic>
      <p:pic>
        <p:nvPicPr>
          <p:cNvPr id="15" name="Graphic 14" descr="Open envelope">
            <a:extLst>
              <a:ext uri="{FF2B5EF4-FFF2-40B4-BE49-F238E27FC236}">
                <a16:creationId xmlns:a16="http://schemas.microsoft.com/office/drawing/2014/main" id="{AA2D9414-D006-4542-84D9-E2C953F451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185246" y="3522408"/>
            <a:ext cx="773548" cy="773548"/>
          </a:xfrm>
          <a:prstGeom prst="rect">
            <a:avLst/>
          </a:prstGeom>
        </p:spPr>
      </p:pic>
      <p:cxnSp>
        <p:nvCxnSpPr>
          <p:cNvPr id="17" name="Straight Arrow Connector 16">
            <a:extLst>
              <a:ext uri="{FF2B5EF4-FFF2-40B4-BE49-F238E27FC236}">
                <a16:creationId xmlns:a16="http://schemas.microsoft.com/office/drawing/2014/main" id="{CD221B03-3C68-864B-AB16-5FFA9D5DF932}"/>
              </a:ext>
            </a:extLst>
          </p:cNvPr>
          <p:cNvCxnSpPr>
            <a:cxnSpLocks/>
            <a:stCxn id="15" idx="0"/>
          </p:cNvCxnSpPr>
          <p:nvPr/>
        </p:nvCxnSpPr>
        <p:spPr>
          <a:xfrm flipV="1">
            <a:off x="4572020" y="2514720"/>
            <a:ext cx="1566593" cy="1007688"/>
          </a:xfrm>
          <a:prstGeom prst="straightConnector1">
            <a:avLst/>
          </a:prstGeom>
          <a:ln w="66675">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17213F74-3FC8-F548-AFC0-C820301C13EA}"/>
              </a:ext>
            </a:extLst>
          </p:cNvPr>
          <p:cNvSpPr txBox="1"/>
          <p:nvPr/>
        </p:nvSpPr>
        <p:spPr>
          <a:xfrm>
            <a:off x="6138613" y="2500197"/>
            <a:ext cx="365230" cy="769441"/>
          </a:xfrm>
          <a:prstGeom prst="rect">
            <a:avLst/>
          </a:prstGeom>
          <a:noFill/>
        </p:spPr>
        <p:txBody>
          <a:bodyPr wrap="square" rtlCol="0">
            <a:spAutoFit/>
          </a:bodyPr>
          <a:lstStyle/>
          <a:p>
            <a:r>
              <a:rPr lang="en-US" sz="4400" b="1" dirty="0"/>
              <a:t>?</a:t>
            </a:r>
          </a:p>
        </p:txBody>
      </p:sp>
      <p:cxnSp>
        <p:nvCxnSpPr>
          <p:cNvPr id="30" name="Straight Arrow Connector 29">
            <a:extLst>
              <a:ext uri="{FF2B5EF4-FFF2-40B4-BE49-F238E27FC236}">
                <a16:creationId xmlns:a16="http://schemas.microsoft.com/office/drawing/2014/main" id="{F31FD456-1194-7645-B572-9CC6F816A6AB}"/>
              </a:ext>
            </a:extLst>
          </p:cNvPr>
          <p:cNvCxnSpPr>
            <a:cxnSpLocks/>
          </p:cNvCxnSpPr>
          <p:nvPr/>
        </p:nvCxnSpPr>
        <p:spPr>
          <a:xfrm flipV="1">
            <a:off x="6709774" y="437027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350080D-4948-174A-B443-3279E05C5D45}"/>
              </a:ext>
            </a:extLst>
          </p:cNvPr>
          <p:cNvSpPr/>
          <p:nvPr/>
        </p:nvSpPr>
        <p:spPr>
          <a:xfrm>
            <a:off x="5404086" y="1882637"/>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32" name="TextBox 31">
            <a:extLst>
              <a:ext uri="{FF2B5EF4-FFF2-40B4-BE49-F238E27FC236}">
                <a16:creationId xmlns:a16="http://schemas.microsoft.com/office/drawing/2014/main" id="{106E93F0-63FE-2242-9528-07BEF70B90C3}"/>
              </a:ext>
            </a:extLst>
          </p:cNvPr>
          <p:cNvSpPr txBox="1"/>
          <p:nvPr/>
        </p:nvSpPr>
        <p:spPr>
          <a:xfrm>
            <a:off x="5627458" y="209474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40" name="Can 39">
            <a:extLst>
              <a:ext uri="{FF2B5EF4-FFF2-40B4-BE49-F238E27FC236}">
                <a16:creationId xmlns:a16="http://schemas.microsoft.com/office/drawing/2014/main" id="{2C5F5D66-190D-BF47-A81C-ED9C53F89470}"/>
              </a:ext>
            </a:extLst>
          </p:cNvPr>
          <p:cNvSpPr/>
          <p:nvPr/>
        </p:nvSpPr>
        <p:spPr>
          <a:xfrm>
            <a:off x="6560699" y="449015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lowchart: Magnetic Disk 12">
            <a:extLst>
              <a:ext uri="{FF2B5EF4-FFF2-40B4-BE49-F238E27FC236}">
                <a16:creationId xmlns:a16="http://schemas.microsoft.com/office/drawing/2014/main" id="{838AD17E-6C18-B345-8092-969B9E387D04}"/>
              </a:ext>
            </a:extLst>
          </p:cNvPr>
          <p:cNvSpPr/>
          <p:nvPr/>
        </p:nvSpPr>
        <p:spPr>
          <a:xfrm>
            <a:off x="5228933" y="4673588"/>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Tree>
    <p:extLst>
      <p:ext uri="{BB962C8B-B14F-4D97-AF65-F5344CB8AC3E}">
        <p14:creationId xmlns:p14="http://schemas.microsoft.com/office/powerpoint/2010/main" val="1072602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3.125E-6 -3.7037E-7 L 0.05143 0.04005 C 0.06211 0.04907 0.07812 0.05394 0.09505 0.05394 C 0.11419 0.05394 0.12955 0.04907 0.14023 0.04005 L 0.19179 -3.7037E-7 " pathEditMode="relative" rAng="0" ptsTypes="AAAAA">
                                      <p:cBhvr>
                                        <p:cTn id="10" dur="2000" fill="hold"/>
                                        <p:tgtEl>
                                          <p:spTgt spid="13"/>
                                        </p:tgtEl>
                                        <p:attrNameLst>
                                          <p:attrName>ppt_x</p:attrName>
                                          <p:attrName>ppt_y</p:attrName>
                                        </p:attrNameLst>
                                      </p:cBhvr>
                                      <p:rCtr x="9583" y="2685"/>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5A47CA99-8062-BF4D-9D02-0481546AA8AA}"/>
              </a:ext>
            </a:extLst>
          </p:cNvPr>
          <p:cNvCxnSpPr/>
          <p:nvPr/>
        </p:nvCxnSpPr>
        <p:spPr>
          <a:xfrm>
            <a:off x="622852" y="636104"/>
            <a:ext cx="10959548" cy="5751444"/>
          </a:xfrm>
          <a:prstGeom prst="line">
            <a:avLst/>
          </a:prstGeom>
          <a:ln w="85725"/>
        </p:spPr>
        <p:style>
          <a:lnRef idx="1">
            <a:schemeClr val="accent1"/>
          </a:lnRef>
          <a:fillRef idx="0">
            <a:schemeClr val="accent1"/>
          </a:fillRef>
          <a:effectRef idx="0">
            <a:schemeClr val="accent1"/>
          </a:effectRef>
          <a:fontRef idx="minor">
            <a:schemeClr val="tx1"/>
          </a:fontRef>
        </p:style>
      </p:cxnSp>
      <p:pic>
        <p:nvPicPr>
          <p:cNvPr id="6" name="Graphic 5" descr="Envelope">
            <a:extLst>
              <a:ext uri="{FF2B5EF4-FFF2-40B4-BE49-F238E27FC236}">
                <a16:creationId xmlns:a16="http://schemas.microsoft.com/office/drawing/2014/main" id="{11608625-32C9-B44E-BBCE-8CEB2F0477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17600" y="4019626"/>
            <a:ext cx="1072522" cy="1072522"/>
          </a:xfrm>
          <a:prstGeom prst="rect">
            <a:avLst/>
          </a:prstGeom>
        </p:spPr>
      </p:pic>
      <p:pic>
        <p:nvPicPr>
          <p:cNvPr id="8" name="Graphic 7" descr="Open envelope">
            <a:extLst>
              <a:ext uri="{FF2B5EF4-FFF2-40B4-BE49-F238E27FC236}">
                <a16:creationId xmlns:a16="http://schemas.microsoft.com/office/drawing/2014/main" id="{0FC81747-FCD6-D649-8572-D715503BD61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17600" y="3940301"/>
            <a:ext cx="1072522" cy="971668"/>
          </a:xfrm>
          <a:prstGeom prst="rect">
            <a:avLst/>
          </a:prstGeom>
        </p:spPr>
      </p:pic>
      <p:pic>
        <p:nvPicPr>
          <p:cNvPr id="10" name="Graphic 9" descr="Newspaper">
            <a:extLst>
              <a:ext uri="{FF2B5EF4-FFF2-40B4-BE49-F238E27FC236}">
                <a16:creationId xmlns:a16="http://schemas.microsoft.com/office/drawing/2014/main" id="{78425F80-9302-F84C-883D-810F57836A2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919046" y="5084119"/>
            <a:ext cx="655728" cy="655728"/>
          </a:xfrm>
          <a:prstGeom prst="rect">
            <a:avLst/>
          </a:prstGeom>
        </p:spPr>
      </p:pic>
      <p:sp>
        <p:nvSpPr>
          <p:cNvPr id="12" name="TextBox 11">
            <a:extLst>
              <a:ext uri="{FF2B5EF4-FFF2-40B4-BE49-F238E27FC236}">
                <a16:creationId xmlns:a16="http://schemas.microsoft.com/office/drawing/2014/main" id="{0B12350F-0D81-BF4A-8479-ADE37C9B9D62}"/>
              </a:ext>
            </a:extLst>
          </p:cNvPr>
          <p:cNvSpPr txBox="1"/>
          <p:nvPr/>
        </p:nvSpPr>
        <p:spPr>
          <a:xfrm>
            <a:off x="2165131" y="5728138"/>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36D99A79-F2E0-2D4A-B557-FC896207AF62}"/>
              </a:ext>
            </a:extLst>
          </p:cNvPr>
          <p:cNvSpPr txBox="1"/>
          <p:nvPr/>
        </p:nvSpPr>
        <p:spPr>
          <a:xfrm>
            <a:off x="4301455" y="4712475"/>
            <a:ext cx="2524539" cy="1200329"/>
          </a:xfrm>
          <a:prstGeom prst="rect">
            <a:avLst/>
          </a:prstGeom>
          <a:noFill/>
        </p:spPr>
        <p:txBody>
          <a:bodyPr wrap="square" rtlCol="0">
            <a:spAutoFit/>
          </a:bodyPr>
          <a:lstStyle/>
          <a:p>
            <a:pPr algn="ctr"/>
            <a:r>
              <a:rPr lang="en-US" dirty="0"/>
              <a:t> I receive a Document Message that contains the data required to process event</a:t>
            </a:r>
          </a:p>
        </p:txBody>
      </p:sp>
      <p:sp>
        <p:nvSpPr>
          <p:cNvPr id="15" name="Flowchart: Magnetic Disk 12">
            <a:extLst>
              <a:ext uri="{FF2B5EF4-FFF2-40B4-BE49-F238E27FC236}">
                <a16:creationId xmlns:a16="http://schemas.microsoft.com/office/drawing/2014/main" id="{AC3C8741-F870-0945-A143-7E3F002EE381}"/>
              </a:ext>
            </a:extLst>
          </p:cNvPr>
          <p:cNvSpPr/>
          <p:nvPr/>
        </p:nvSpPr>
        <p:spPr>
          <a:xfrm>
            <a:off x="5211474" y="1509019"/>
            <a:ext cx="1614520" cy="1279987"/>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a:t>
            </a:r>
          </a:p>
          <a:p>
            <a:pPr algn="ctr"/>
            <a:r>
              <a:rPr lang="en-GB" dirty="0">
                <a:solidFill>
                  <a:schemeClr val="tx1"/>
                </a:solidFill>
              </a:rPr>
              <a:t>Reference</a:t>
            </a:r>
          </a:p>
          <a:p>
            <a:pPr algn="ctr"/>
            <a:r>
              <a:rPr lang="en-GB" dirty="0">
                <a:solidFill>
                  <a:schemeClr val="tx1"/>
                </a:solidFill>
              </a:rPr>
              <a:t>Cache</a:t>
            </a:r>
          </a:p>
        </p:txBody>
      </p:sp>
      <p:sp>
        <p:nvSpPr>
          <p:cNvPr id="17" name="Flowchart: Magnetic Disk 12">
            <a:extLst>
              <a:ext uri="{FF2B5EF4-FFF2-40B4-BE49-F238E27FC236}">
                <a16:creationId xmlns:a16="http://schemas.microsoft.com/office/drawing/2014/main" id="{356BA539-583A-BE49-99C6-ECF0FC0B5301}"/>
              </a:ext>
            </a:extLst>
          </p:cNvPr>
          <p:cNvSpPr/>
          <p:nvPr/>
        </p:nvSpPr>
        <p:spPr>
          <a:xfrm>
            <a:off x="195097" y="5084119"/>
            <a:ext cx="1614520" cy="1279987"/>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Payments</a:t>
            </a:r>
          </a:p>
          <a:p>
            <a:pPr algn="ctr"/>
            <a:r>
              <a:rPr lang="en-GB" dirty="0">
                <a:solidFill>
                  <a:schemeClr val="tx1"/>
                </a:solidFill>
              </a:rPr>
              <a:t>Db</a:t>
            </a:r>
          </a:p>
        </p:txBody>
      </p:sp>
      <p:sp>
        <p:nvSpPr>
          <p:cNvPr id="2" name="TextBox 1">
            <a:extLst>
              <a:ext uri="{FF2B5EF4-FFF2-40B4-BE49-F238E27FC236}">
                <a16:creationId xmlns:a16="http://schemas.microsoft.com/office/drawing/2014/main" id="{9DA352BA-2617-B345-ABAB-0D7913E8C8D5}"/>
              </a:ext>
            </a:extLst>
          </p:cNvPr>
          <p:cNvSpPr txBox="1"/>
          <p:nvPr/>
        </p:nvSpPr>
        <p:spPr>
          <a:xfrm>
            <a:off x="3016570" y="371978"/>
            <a:ext cx="3079430" cy="923330"/>
          </a:xfrm>
          <a:prstGeom prst="rect">
            <a:avLst/>
          </a:prstGeom>
          <a:noFill/>
        </p:spPr>
        <p:txBody>
          <a:bodyPr wrap="square" rtlCol="0">
            <a:spAutoFit/>
          </a:bodyPr>
          <a:lstStyle/>
          <a:p>
            <a:pPr algn="ctr"/>
            <a:r>
              <a:rPr lang="en-US" dirty="0"/>
              <a:t>I have a local cache of the other services data, that I can use to service requests</a:t>
            </a:r>
          </a:p>
        </p:txBody>
      </p:sp>
      <p:sp>
        <p:nvSpPr>
          <p:cNvPr id="11" name="Rectangle 10">
            <a:extLst>
              <a:ext uri="{FF2B5EF4-FFF2-40B4-BE49-F238E27FC236}">
                <a16:creationId xmlns:a16="http://schemas.microsoft.com/office/drawing/2014/main" id="{4785DA72-DD9D-F24D-8D0E-D4958CFF4D78}"/>
              </a:ext>
            </a:extLst>
          </p:cNvPr>
          <p:cNvSpPr/>
          <p:nvPr/>
        </p:nvSpPr>
        <p:spPr>
          <a:xfrm>
            <a:off x="7499031" y="245326"/>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14" name="TextBox 13">
            <a:extLst>
              <a:ext uri="{FF2B5EF4-FFF2-40B4-BE49-F238E27FC236}">
                <a16:creationId xmlns:a16="http://schemas.microsoft.com/office/drawing/2014/main" id="{E42481A8-0A8D-9A4E-B191-C4732E986ACC}"/>
              </a:ext>
            </a:extLst>
          </p:cNvPr>
          <p:cNvSpPr txBox="1"/>
          <p:nvPr/>
        </p:nvSpPr>
        <p:spPr>
          <a:xfrm>
            <a:off x="7741713" y="405008"/>
            <a:ext cx="1231392" cy="369332"/>
          </a:xfrm>
          <a:prstGeom prst="rect">
            <a:avLst/>
          </a:prstGeom>
          <a:noFill/>
          <a:ln>
            <a:solidFill>
              <a:schemeClr val="accent1"/>
            </a:solidFill>
          </a:ln>
        </p:spPr>
        <p:txBody>
          <a:bodyPr wrap="square" rtlCol="0">
            <a:spAutoFit/>
          </a:bodyPr>
          <a:lstStyle/>
          <a:p>
            <a:pPr algn="ctr"/>
            <a:r>
              <a:rPr lang="en-US" dirty="0"/>
              <a:t>API</a:t>
            </a:r>
          </a:p>
        </p:txBody>
      </p:sp>
      <p:pic>
        <p:nvPicPr>
          <p:cNvPr id="16" name="Graphic 15" descr="Open envelope">
            <a:extLst>
              <a:ext uri="{FF2B5EF4-FFF2-40B4-BE49-F238E27FC236}">
                <a16:creationId xmlns:a16="http://schemas.microsoft.com/office/drawing/2014/main" id="{888334A2-F6AE-6B45-9DB4-69A08CEA6D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19058" y="1831456"/>
            <a:ext cx="773548" cy="773548"/>
          </a:xfrm>
          <a:prstGeom prst="rect">
            <a:avLst/>
          </a:prstGeom>
        </p:spPr>
      </p:pic>
      <p:sp>
        <p:nvSpPr>
          <p:cNvPr id="18" name="Rectangle 17">
            <a:extLst>
              <a:ext uri="{FF2B5EF4-FFF2-40B4-BE49-F238E27FC236}">
                <a16:creationId xmlns:a16="http://schemas.microsoft.com/office/drawing/2014/main" id="{7CC7151D-7399-D346-84FA-F4D63AABCE17}"/>
              </a:ext>
            </a:extLst>
          </p:cNvPr>
          <p:cNvSpPr/>
          <p:nvPr/>
        </p:nvSpPr>
        <p:spPr>
          <a:xfrm>
            <a:off x="2151022" y="2435708"/>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19" name="TextBox 18">
            <a:extLst>
              <a:ext uri="{FF2B5EF4-FFF2-40B4-BE49-F238E27FC236}">
                <a16:creationId xmlns:a16="http://schemas.microsoft.com/office/drawing/2014/main" id="{C02982CF-3AA2-1B42-B19D-BD30EBDE2701}"/>
              </a:ext>
            </a:extLst>
          </p:cNvPr>
          <p:cNvSpPr txBox="1"/>
          <p:nvPr/>
        </p:nvSpPr>
        <p:spPr>
          <a:xfrm>
            <a:off x="2400874" y="264490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4" name="Flowchart: Magnetic Disk 12">
            <a:extLst>
              <a:ext uri="{FF2B5EF4-FFF2-40B4-BE49-F238E27FC236}">
                <a16:creationId xmlns:a16="http://schemas.microsoft.com/office/drawing/2014/main" id="{0BA3FFD4-BB06-E647-98E9-5C31B274D8E5}"/>
              </a:ext>
            </a:extLst>
          </p:cNvPr>
          <p:cNvSpPr/>
          <p:nvPr/>
        </p:nvSpPr>
        <p:spPr>
          <a:xfrm>
            <a:off x="8312104" y="3125410"/>
            <a:ext cx="1614520" cy="1279987"/>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Payments</a:t>
            </a:r>
          </a:p>
          <a:p>
            <a:pPr algn="ctr"/>
            <a:r>
              <a:rPr lang="en-GB" dirty="0">
                <a:solidFill>
                  <a:schemeClr val="tx1"/>
                </a:solidFill>
              </a:rPr>
              <a:t>Db</a:t>
            </a:r>
          </a:p>
        </p:txBody>
      </p:sp>
      <p:cxnSp>
        <p:nvCxnSpPr>
          <p:cNvPr id="5" name="Straight Arrow Connector 4">
            <a:extLst>
              <a:ext uri="{FF2B5EF4-FFF2-40B4-BE49-F238E27FC236}">
                <a16:creationId xmlns:a16="http://schemas.microsoft.com/office/drawing/2014/main" id="{C1A75F84-9D38-E34B-A706-5341FFB60163}"/>
              </a:ext>
            </a:extLst>
          </p:cNvPr>
          <p:cNvCxnSpPr>
            <a:stCxn id="18" idx="1"/>
            <a:endCxn id="17" idx="1"/>
          </p:cNvCxnSpPr>
          <p:nvPr/>
        </p:nvCxnSpPr>
        <p:spPr>
          <a:xfrm flipH="1">
            <a:off x="1002357" y="3650223"/>
            <a:ext cx="1148665" cy="143389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74FDEA8-F8DD-584A-B678-F45ECCADA454}"/>
              </a:ext>
            </a:extLst>
          </p:cNvPr>
          <p:cNvCxnSpPr>
            <a:cxnSpLocks/>
            <a:stCxn id="11" idx="2"/>
            <a:endCxn id="24" idx="0"/>
          </p:cNvCxnSpPr>
          <p:nvPr/>
        </p:nvCxnSpPr>
        <p:spPr>
          <a:xfrm>
            <a:off x="8337231" y="2674355"/>
            <a:ext cx="782133" cy="877717"/>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C69AE47-6768-7743-805D-4A17D4105C92}"/>
              </a:ext>
            </a:extLst>
          </p:cNvPr>
          <p:cNvCxnSpPr>
            <a:cxnSpLocks/>
            <a:endCxn id="11" idx="1"/>
          </p:cNvCxnSpPr>
          <p:nvPr/>
        </p:nvCxnSpPr>
        <p:spPr>
          <a:xfrm flipV="1">
            <a:off x="5959095" y="1459841"/>
            <a:ext cx="1539936" cy="49178"/>
          </a:xfrm>
          <a:prstGeom prst="straightConnector1">
            <a:avLst/>
          </a:prstGeom>
          <a:ln w="34925">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A94E8F8-C939-3442-B83B-AAB40C48D31C}"/>
              </a:ext>
            </a:extLst>
          </p:cNvPr>
          <p:cNvSpPr txBox="1"/>
          <p:nvPr/>
        </p:nvSpPr>
        <p:spPr>
          <a:xfrm>
            <a:off x="10309532" y="371978"/>
            <a:ext cx="1806286" cy="1754326"/>
          </a:xfrm>
          <a:prstGeom prst="rect">
            <a:avLst/>
          </a:prstGeom>
          <a:noFill/>
        </p:spPr>
        <p:txBody>
          <a:bodyPr wrap="square" rtlCol="0">
            <a:spAutoFit/>
          </a:bodyPr>
          <a:lstStyle/>
          <a:p>
            <a:pPr algn="ctr"/>
            <a:r>
              <a:rPr lang="en-US" sz="3600" b="1" dirty="0"/>
              <a:t>Push</a:t>
            </a:r>
          </a:p>
          <a:p>
            <a:pPr algn="ctr"/>
            <a:r>
              <a:rPr lang="en-US" sz="3600" b="1" dirty="0"/>
              <a:t>Not</a:t>
            </a:r>
          </a:p>
          <a:p>
            <a:pPr algn="ctr"/>
            <a:r>
              <a:rPr lang="en-US" sz="3600" b="1" dirty="0"/>
              <a:t> Pull</a:t>
            </a:r>
          </a:p>
        </p:txBody>
      </p:sp>
    </p:spTree>
    <p:extLst>
      <p:ext uri="{BB962C8B-B14F-4D97-AF65-F5344CB8AC3E}">
        <p14:creationId xmlns:p14="http://schemas.microsoft.com/office/powerpoint/2010/main" val="1794559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animBg="1"/>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B43F311-CA2A-B945-B6AB-31B96E31E123}"/>
              </a:ext>
            </a:extLst>
          </p:cNvPr>
          <p:cNvSpPr/>
          <p:nvPr/>
        </p:nvSpPr>
        <p:spPr>
          <a:xfrm>
            <a:off x="5061589"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 name="Rectangle 3">
            <a:extLst>
              <a:ext uri="{FF2B5EF4-FFF2-40B4-BE49-F238E27FC236}">
                <a16:creationId xmlns:a16="http://schemas.microsoft.com/office/drawing/2014/main" id="{235F5992-4597-8A4D-8DF9-25CF58E65BAB}"/>
              </a:ext>
            </a:extLst>
          </p:cNvPr>
          <p:cNvSpPr/>
          <p:nvPr/>
        </p:nvSpPr>
        <p:spPr>
          <a:xfrm>
            <a:off x="8655270" y="1537006"/>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TextBox 4">
            <a:extLst>
              <a:ext uri="{FF2B5EF4-FFF2-40B4-BE49-F238E27FC236}">
                <a16:creationId xmlns:a16="http://schemas.microsoft.com/office/drawing/2014/main" id="{E4AD1C35-2148-1941-99E5-A61298C64272}"/>
              </a:ext>
            </a:extLst>
          </p:cNvPr>
          <p:cNvSpPr txBox="1"/>
          <p:nvPr/>
        </p:nvSpPr>
        <p:spPr>
          <a:xfrm>
            <a:off x="5207512"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TextBox 5">
            <a:extLst>
              <a:ext uri="{FF2B5EF4-FFF2-40B4-BE49-F238E27FC236}">
                <a16:creationId xmlns:a16="http://schemas.microsoft.com/office/drawing/2014/main" id="{424E07E1-237D-4347-9542-E6AEA3F0E196}"/>
              </a:ext>
            </a:extLst>
          </p:cNvPr>
          <p:cNvSpPr txBox="1"/>
          <p:nvPr/>
        </p:nvSpPr>
        <p:spPr>
          <a:xfrm>
            <a:off x="8897952" y="169668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Flowchart: Magnetic Disk 12">
            <a:extLst>
              <a:ext uri="{FF2B5EF4-FFF2-40B4-BE49-F238E27FC236}">
                <a16:creationId xmlns:a16="http://schemas.microsoft.com/office/drawing/2014/main" id="{E7129F00-C26C-B34C-BD44-06A27531AF3F}"/>
              </a:ext>
            </a:extLst>
          </p:cNvPr>
          <p:cNvSpPr/>
          <p:nvPr/>
        </p:nvSpPr>
        <p:spPr>
          <a:xfrm>
            <a:off x="9918785" y="427810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Db</a:t>
            </a:r>
          </a:p>
        </p:txBody>
      </p:sp>
      <p:sp>
        <p:nvSpPr>
          <p:cNvPr id="8" name="Flowchart: Magnetic Disk 12">
            <a:extLst>
              <a:ext uri="{FF2B5EF4-FFF2-40B4-BE49-F238E27FC236}">
                <a16:creationId xmlns:a16="http://schemas.microsoft.com/office/drawing/2014/main" id="{9898D02E-E5BE-E64B-AFF8-C5D1152FC819}"/>
              </a:ext>
            </a:extLst>
          </p:cNvPr>
          <p:cNvSpPr/>
          <p:nvPr/>
        </p:nvSpPr>
        <p:spPr>
          <a:xfrm>
            <a:off x="5061589" y="4365574"/>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Db</a:t>
            </a:r>
          </a:p>
        </p:txBody>
      </p:sp>
      <p:cxnSp>
        <p:nvCxnSpPr>
          <p:cNvPr id="12" name="Straight Arrow Connector 11">
            <a:extLst>
              <a:ext uri="{FF2B5EF4-FFF2-40B4-BE49-F238E27FC236}">
                <a16:creationId xmlns:a16="http://schemas.microsoft.com/office/drawing/2014/main" id="{DF3CB715-959F-8B43-962F-7B7900FE4A45}"/>
              </a:ext>
            </a:extLst>
          </p:cNvPr>
          <p:cNvCxnSpPr>
            <a:cxnSpLocks/>
          </p:cNvCxnSpPr>
          <p:nvPr/>
        </p:nvCxnSpPr>
        <p:spPr>
          <a:xfrm flipH="1" flipV="1">
            <a:off x="9758608" y="3809228"/>
            <a:ext cx="370736" cy="4663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7E896B23-EB50-0A48-B530-6A7CF06B553A}"/>
              </a:ext>
            </a:extLst>
          </p:cNvPr>
          <p:cNvSpPr/>
          <p:nvPr/>
        </p:nvSpPr>
        <p:spPr>
          <a:xfrm>
            <a:off x="1941170"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Bookings</a:t>
            </a:r>
          </a:p>
        </p:txBody>
      </p:sp>
      <p:sp>
        <p:nvSpPr>
          <p:cNvPr id="22" name="TextBox 21">
            <a:extLst>
              <a:ext uri="{FF2B5EF4-FFF2-40B4-BE49-F238E27FC236}">
                <a16:creationId xmlns:a16="http://schemas.microsoft.com/office/drawing/2014/main" id="{B589B109-58BD-744D-BD5B-7370DBA9541C}"/>
              </a:ext>
            </a:extLst>
          </p:cNvPr>
          <p:cNvSpPr txBox="1"/>
          <p:nvPr/>
        </p:nvSpPr>
        <p:spPr>
          <a:xfrm>
            <a:off x="2087093"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3" name="Flowchart: Magnetic Disk 12">
            <a:extLst>
              <a:ext uri="{FF2B5EF4-FFF2-40B4-BE49-F238E27FC236}">
                <a16:creationId xmlns:a16="http://schemas.microsoft.com/office/drawing/2014/main" id="{07E5F7D2-6994-2C49-8D7B-EB819523B530}"/>
              </a:ext>
            </a:extLst>
          </p:cNvPr>
          <p:cNvSpPr/>
          <p:nvPr/>
        </p:nvSpPr>
        <p:spPr>
          <a:xfrm>
            <a:off x="2177800" y="4353108"/>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Bookings Db</a:t>
            </a:r>
          </a:p>
        </p:txBody>
      </p:sp>
      <p:sp>
        <p:nvSpPr>
          <p:cNvPr id="24" name="Rectangle 23">
            <a:extLst>
              <a:ext uri="{FF2B5EF4-FFF2-40B4-BE49-F238E27FC236}">
                <a16:creationId xmlns:a16="http://schemas.microsoft.com/office/drawing/2014/main" id="{E4C93194-D55D-5243-BCB2-308D94D3D6E6}"/>
              </a:ext>
            </a:extLst>
          </p:cNvPr>
          <p:cNvSpPr/>
          <p:nvPr/>
        </p:nvSpPr>
        <p:spPr>
          <a:xfrm>
            <a:off x="1778172" y="5364936"/>
            <a:ext cx="887760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EEAC959-5E17-C047-A6FE-6A42B7718AD1}"/>
              </a:ext>
            </a:extLst>
          </p:cNvPr>
          <p:cNvSpPr txBox="1"/>
          <p:nvPr/>
        </p:nvSpPr>
        <p:spPr>
          <a:xfrm>
            <a:off x="5338137" y="5604813"/>
            <a:ext cx="800284" cy="369332"/>
          </a:xfrm>
          <a:prstGeom prst="rect">
            <a:avLst/>
          </a:prstGeom>
          <a:noFill/>
        </p:spPr>
        <p:txBody>
          <a:bodyPr wrap="none" rtlCol="0">
            <a:spAutoFit/>
          </a:bodyPr>
          <a:lstStyle/>
          <a:p>
            <a:r>
              <a:rPr lang="en-US" dirty="0"/>
              <a:t>Broker</a:t>
            </a:r>
          </a:p>
        </p:txBody>
      </p:sp>
      <p:cxnSp>
        <p:nvCxnSpPr>
          <p:cNvPr id="28" name="Straight Arrow Connector 27">
            <a:extLst>
              <a:ext uri="{FF2B5EF4-FFF2-40B4-BE49-F238E27FC236}">
                <a16:creationId xmlns:a16="http://schemas.microsoft.com/office/drawing/2014/main" id="{4CFE7DF6-71F8-5340-8715-B9C75F1240C7}"/>
              </a:ext>
            </a:extLst>
          </p:cNvPr>
          <p:cNvCxnSpPr>
            <a:cxnSpLocks/>
          </p:cNvCxnSpPr>
          <p:nvPr/>
        </p:nvCxnSpPr>
        <p:spPr>
          <a:xfrm flipV="1">
            <a:off x="6410872" y="3978501"/>
            <a:ext cx="0" cy="13989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EBBB9381-745A-8D46-A3B9-150954A4DED9}"/>
              </a:ext>
            </a:extLst>
          </p:cNvPr>
          <p:cNvSpPr/>
          <p:nvPr/>
        </p:nvSpPr>
        <p:spPr>
          <a:xfrm>
            <a:off x="6334417" y="4285240"/>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B1F252CE-3096-A04E-B521-2788D2B25812}"/>
              </a:ext>
            </a:extLst>
          </p:cNvPr>
          <p:cNvCxnSpPr>
            <a:cxnSpLocks/>
          </p:cNvCxnSpPr>
          <p:nvPr/>
        </p:nvCxnSpPr>
        <p:spPr>
          <a:xfrm flipV="1">
            <a:off x="9017714" y="3966034"/>
            <a:ext cx="0" cy="13989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B465D899-94F8-5244-A21A-C09411615875}"/>
              </a:ext>
            </a:extLst>
          </p:cNvPr>
          <p:cNvSpPr/>
          <p:nvPr/>
        </p:nvSpPr>
        <p:spPr>
          <a:xfrm>
            <a:off x="8908788" y="422187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Envelope">
            <a:extLst>
              <a:ext uri="{FF2B5EF4-FFF2-40B4-BE49-F238E27FC236}">
                <a16:creationId xmlns:a16="http://schemas.microsoft.com/office/drawing/2014/main" id="{EF71D91A-75EE-3D42-B399-936FFD7A6F5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60884" y="4855273"/>
            <a:ext cx="802066" cy="802066"/>
          </a:xfrm>
          <a:prstGeom prst="rect">
            <a:avLst/>
          </a:prstGeom>
        </p:spPr>
      </p:pic>
      <p:pic>
        <p:nvPicPr>
          <p:cNvPr id="33" name="Graphic 32" descr="Open envelope">
            <a:extLst>
              <a:ext uri="{FF2B5EF4-FFF2-40B4-BE49-F238E27FC236}">
                <a16:creationId xmlns:a16="http://schemas.microsoft.com/office/drawing/2014/main" id="{C08C35DE-31B0-154C-8C9F-549D91D244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647502" y="4964303"/>
            <a:ext cx="706992" cy="640510"/>
          </a:xfrm>
          <a:prstGeom prst="rect">
            <a:avLst/>
          </a:prstGeom>
        </p:spPr>
      </p:pic>
      <p:sp>
        <p:nvSpPr>
          <p:cNvPr id="34" name="TextBox 33">
            <a:extLst>
              <a:ext uri="{FF2B5EF4-FFF2-40B4-BE49-F238E27FC236}">
                <a16:creationId xmlns:a16="http://schemas.microsoft.com/office/drawing/2014/main" id="{F20C0F55-011B-8042-916F-744EDD57FF04}"/>
              </a:ext>
            </a:extLst>
          </p:cNvPr>
          <p:cNvSpPr txBox="1"/>
          <p:nvPr/>
        </p:nvSpPr>
        <p:spPr>
          <a:xfrm>
            <a:off x="3527081" y="3978502"/>
            <a:ext cx="1329936" cy="1477328"/>
          </a:xfrm>
          <a:prstGeom prst="rect">
            <a:avLst/>
          </a:prstGeom>
          <a:noFill/>
        </p:spPr>
        <p:txBody>
          <a:bodyPr wrap="square" rtlCol="0">
            <a:spAutoFit/>
          </a:bodyPr>
          <a:lstStyle/>
          <a:p>
            <a:pPr algn="ctr"/>
            <a:r>
              <a:rPr lang="en-US" dirty="0"/>
              <a:t>We send the booking message to Account to enrich it.</a:t>
            </a:r>
          </a:p>
        </p:txBody>
      </p:sp>
      <p:sp>
        <p:nvSpPr>
          <p:cNvPr id="54" name="TextBox 53">
            <a:extLst>
              <a:ext uri="{FF2B5EF4-FFF2-40B4-BE49-F238E27FC236}">
                <a16:creationId xmlns:a16="http://schemas.microsoft.com/office/drawing/2014/main" id="{9F86A86E-E81E-6E44-8CB1-D1D2E88C001A}"/>
              </a:ext>
            </a:extLst>
          </p:cNvPr>
          <p:cNvSpPr txBox="1"/>
          <p:nvPr/>
        </p:nvSpPr>
        <p:spPr>
          <a:xfrm>
            <a:off x="7199171" y="2874029"/>
            <a:ext cx="1329936" cy="1754326"/>
          </a:xfrm>
          <a:prstGeom prst="rect">
            <a:avLst/>
          </a:prstGeom>
          <a:noFill/>
        </p:spPr>
        <p:txBody>
          <a:bodyPr wrap="square" rtlCol="0">
            <a:spAutoFit/>
          </a:bodyPr>
          <a:lstStyle/>
          <a:p>
            <a:pPr algn="ctr"/>
            <a:r>
              <a:rPr lang="en-US" dirty="0"/>
              <a:t>Credit Card Payments can use the enriched information to process</a:t>
            </a:r>
          </a:p>
        </p:txBody>
      </p:sp>
      <p:sp>
        <p:nvSpPr>
          <p:cNvPr id="55" name="TextBox 54">
            <a:extLst>
              <a:ext uri="{FF2B5EF4-FFF2-40B4-BE49-F238E27FC236}">
                <a16:creationId xmlns:a16="http://schemas.microsoft.com/office/drawing/2014/main" id="{9DE6A418-B99B-384E-A55F-2CEDB08F379E}"/>
              </a:ext>
            </a:extLst>
          </p:cNvPr>
          <p:cNvSpPr txBox="1"/>
          <p:nvPr/>
        </p:nvSpPr>
        <p:spPr>
          <a:xfrm>
            <a:off x="2649092" y="635919"/>
            <a:ext cx="6632448" cy="523220"/>
          </a:xfrm>
          <a:prstGeom prst="rect">
            <a:avLst/>
          </a:prstGeom>
          <a:noFill/>
        </p:spPr>
        <p:txBody>
          <a:bodyPr wrap="square" rtlCol="0">
            <a:spAutoFit/>
          </a:bodyPr>
          <a:lstStyle/>
          <a:p>
            <a:pPr algn="ctr"/>
            <a:r>
              <a:rPr lang="en-US" sz="2800" dirty="0"/>
              <a:t>Pipes and Filters</a:t>
            </a:r>
          </a:p>
        </p:txBody>
      </p:sp>
    </p:spTree>
    <p:extLst>
      <p:ext uri="{BB962C8B-B14F-4D97-AF65-F5344CB8AC3E}">
        <p14:creationId xmlns:p14="http://schemas.microsoft.com/office/powerpoint/2010/main" val="288380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6" dur="2000" fill="hold"/>
                                        <p:tgtEl>
                                          <p:spTgt spid="32"/>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7" presetClass="path" presetSubtype="0" accel="50000" decel="50000" fill="hold" nodeType="clickEffect">
                                  <p:stCondLst>
                                    <p:cond delay="0"/>
                                  </p:stCondLst>
                                  <p:childTnLst>
                                    <p:animMotion origin="layout" path="M 0 0 L 0.067 0.04 C 0.081 0.049 0.102 0.054 0.124 0.054 C 0.149 0.054 0.169 0.049 0.183 0.04 L 0.25 0 E" pathEditMode="relative" ptsTypes="">
                                      <p:cBhvr>
                                        <p:cTn id="18" dur="2000" fill="hold"/>
                                        <p:tgtEl>
                                          <p:spTgt spid="33"/>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5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0B49493-76EE-6043-B80E-11B4EDC02DDC}"/>
              </a:ext>
            </a:extLst>
          </p:cNvPr>
          <p:cNvSpPr/>
          <p:nvPr/>
        </p:nvSpPr>
        <p:spPr>
          <a:xfrm>
            <a:off x="5061589"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4" name="Rectangle 3">
            <a:extLst>
              <a:ext uri="{FF2B5EF4-FFF2-40B4-BE49-F238E27FC236}">
                <a16:creationId xmlns:a16="http://schemas.microsoft.com/office/drawing/2014/main" id="{73ADF02A-ED30-9A46-8302-A88ECFE90983}"/>
              </a:ext>
            </a:extLst>
          </p:cNvPr>
          <p:cNvSpPr/>
          <p:nvPr/>
        </p:nvSpPr>
        <p:spPr>
          <a:xfrm>
            <a:off x="8655270" y="1537006"/>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TextBox 4">
            <a:extLst>
              <a:ext uri="{FF2B5EF4-FFF2-40B4-BE49-F238E27FC236}">
                <a16:creationId xmlns:a16="http://schemas.microsoft.com/office/drawing/2014/main" id="{03BEEC08-E20B-2642-A969-56D49D0FA6CA}"/>
              </a:ext>
            </a:extLst>
          </p:cNvPr>
          <p:cNvSpPr txBox="1"/>
          <p:nvPr/>
        </p:nvSpPr>
        <p:spPr>
          <a:xfrm>
            <a:off x="5207512"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TextBox 5">
            <a:extLst>
              <a:ext uri="{FF2B5EF4-FFF2-40B4-BE49-F238E27FC236}">
                <a16:creationId xmlns:a16="http://schemas.microsoft.com/office/drawing/2014/main" id="{87352482-574B-0445-963D-3C1BBB168983}"/>
              </a:ext>
            </a:extLst>
          </p:cNvPr>
          <p:cNvSpPr txBox="1"/>
          <p:nvPr/>
        </p:nvSpPr>
        <p:spPr>
          <a:xfrm>
            <a:off x="8897952" y="169668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Flowchart: Magnetic Disk 12">
            <a:extLst>
              <a:ext uri="{FF2B5EF4-FFF2-40B4-BE49-F238E27FC236}">
                <a16:creationId xmlns:a16="http://schemas.microsoft.com/office/drawing/2014/main" id="{97821A3F-0EF0-3246-9173-428B98482366}"/>
              </a:ext>
            </a:extLst>
          </p:cNvPr>
          <p:cNvSpPr/>
          <p:nvPr/>
        </p:nvSpPr>
        <p:spPr>
          <a:xfrm>
            <a:off x="9918785" y="4278101"/>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Db</a:t>
            </a:r>
          </a:p>
        </p:txBody>
      </p:sp>
      <p:sp>
        <p:nvSpPr>
          <p:cNvPr id="8" name="Flowchart: Magnetic Disk 12">
            <a:extLst>
              <a:ext uri="{FF2B5EF4-FFF2-40B4-BE49-F238E27FC236}">
                <a16:creationId xmlns:a16="http://schemas.microsoft.com/office/drawing/2014/main" id="{E894D7A6-E1EA-7145-92C9-F490F9B49232}"/>
              </a:ext>
            </a:extLst>
          </p:cNvPr>
          <p:cNvSpPr/>
          <p:nvPr/>
        </p:nvSpPr>
        <p:spPr>
          <a:xfrm>
            <a:off x="5061589" y="4365574"/>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Db</a:t>
            </a:r>
          </a:p>
        </p:txBody>
      </p:sp>
      <p:cxnSp>
        <p:nvCxnSpPr>
          <p:cNvPr id="9" name="Straight Arrow Connector 8">
            <a:extLst>
              <a:ext uri="{FF2B5EF4-FFF2-40B4-BE49-F238E27FC236}">
                <a16:creationId xmlns:a16="http://schemas.microsoft.com/office/drawing/2014/main" id="{E4441948-89E6-4541-B96A-C213C134BF79}"/>
              </a:ext>
            </a:extLst>
          </p:cNvPr>
          <p:cNvCxnSpPr>
            <a:cxnSpLocks/>
          </p:cNvCxnSpPr>
          <p:nvPr/>
        </p:nvCxnSpPr>
        <p:spPr>
          <a:xfrm flipH="1" flipV="1">
            <a:off x="9758608" y="3809228"/>
            <a:ext cx="370736" cy="4663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3D7F487-7B93-AF48-BEE9-43602EEB5A1A}"/>
              </a:ext>
            </a:extLst>
          </p:cNvPr>
          <p:cNvSpPr/>
          <p:nvPr/>
        </p:nvSpPr>
        <p:spPr>
          <a:xfrm>
            <a:off x="1941170"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Bookings</a:t>
            </a:r>
          </a:p>
        </p:txBody>
      </p:sp>
      <p:sp>
        <p:nvSpPr>
          <p:cNvPr id="11" name="TextBox 10">
            <a:extLst>
              <a:ext uri="{FF2B5EF4-FFF2-40B4-BE49-F238E27FC236}">
                <a16:creationId xmlns:a16="http://schemas.microsoft.com/office/drawing/2014/main" id="{49A501AB-B1B6-9A47-ADA4-55E61308741C}"/>
              </a:ext>
            </a:extLst>
          </p:cNvPr>
          <p:cNvSpPr txBox="1"/>
          <p:nvPr/>
        </p:nvSpPr>
        <p:spPr>
          <a:xfrm>
            <a:off x="2087093"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2" name="Flowchart: Magnetic Disk 12">
            <a:extLst>
              <a:ext uri="{FF2B5EF4-FFF2-40B4-BE49-F238E27FC236}">
                <a16:creationId xmlns:a16="http://schemas.microsoft.com/office/drawing/2014/main" id="{1A725DED-4A29-BC42-BC90-A8200796BE4F}"/>
              </a:ext>
            </a:extLst>
          </p:cNvPr>
          <p:cNvSpPr/>
          <p:nvPr/>
        </p:nvSpPr>
        <p:spPr>
          <a:xfrm>
            <a:off x="2177800" y="4353108"/>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Bookings Db</a:t>
            </a:r>
          </a:p>
        </p:txBody>
      </p:sp>
      <p:sp>
        <p:nvSpPr>
          <p:cNvPr id="13" name="Rectangle 12">
            <a:extLst>
              <a:ext uri="{FF2B5EF4-FFF2-40B4-BE49-F238E27FC236}">
                <a16:creationId xmlns:a16="http://schemas.microsoft.com/office/drawing/2014/main" id="{8EF1A9E1-BDCB-1C46-8A2D-E966C7385C22}"/>
              </a:ext>
            </a:extLst>
          </p:cNvPr>
          <p:cNvSpPr/>
          <p:nvPr/>
        </p:nvSpPr>
        <p:spPr>
          <a:xfrm>
            <a:off x="1778172" y="5364936"/>
            <a:ext cx="887760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9260EF9C-B76A-9245-B45A-1CD56BE915CA}"/>
              </a:ext>
            </a:extLst>
          </p:cNvPr>
          <p:cNvSpPr txBox="1"/>
          <p:nvPr/>
        </p:nvSpPr>
        <p:spPr>
          <a:xfrm>
            <a:off x="5338137" y="5604813"/>
            <a:ext cx="800284" cy="369332"/>
          </a:xfrm>
          <a:prstGeom prst="rect">
            <a:avLst/>
          </a:prstGeom>
          <a:noFill/>
        </p:spPr>
        <p:txBody>
          <a:bodyPr wrap="none" rtlCol="0">
            <a:spAutoFit/>
          </a:bodyPr>
          <a:lstStyle/>
          <a:p>
            <a:r>
              <a:rPr lang="en-US" dirty="0"/>
              <a:t>Broker</a:t>
            </a:r>
          </a:p>
        </p:txBody>
      </p:sp>
      <p:cxnSp>
        <p:nvCxnSpPr>
          <p:cNvPr id="15" name="Straight Arrow Connector 14">
            <a:extLst>
              <a:ext uri="{FF2B5EF4-FFF2-40B4-BE49-F238E27FC236}">
                <a16:creationId xmlns:a16="http://schemas.microsoft.com/office/drawing/2014/main" id="{A5A9E2C4-3D16-8442-A776-0507C771D899}"/>
              </a:ext>
            </a:extLst>
          </p:cNvPr>
          <p:cNvCxnSpPr>
            <a:cxnSpLocks/>
          </p:cNvCxnSpPr>
          <p:nvPr/>
        </p:nvCxnSpPr>
        <p:spPr>
          <a:xfrm flipV="1">
            <a:off x="6410872" y="3978501"/>
            <a:ext cx="0" cy="13989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6" name="Can 15">
            <a:extLst>
              <a:ext uri="{FF2B5EF4-FFF2-40B4-BE49-F238E27FC236}">
                <a16:creationId xmlns:a16="http://schemas.microsoft.com/office/drawing/2014/main" id="{F1AC7696-4443-B34C-80D4-BC8A3328CE7C}"/>
              </a:ext>
            </a:extLst>
          </p:cNvPr>
          <p:cNvSpPr/>
          <p:nvPr/>
        </p:nvSpPr>
        <p:spPr>
          <a:xfrm>
            <a:off x="6334417" y="4285240"/>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CDF1D560-B14D-8542-8BE4-3D92034D78FB}"/>
              </a:ext>
            </a:extLst>
          </p:cNvPr>
          <p:cNvCxnSpPr>
            <a:cxnSpLocks/>
          </p:cNvCxnSpPr>
          <p:nvPr/>
        </p:nvCxnSpPr>
        <p:spPr>
          <a:xfrm flipV="1">
            <a:off x="9017714" y="3966034"/>
            <a:ext cx="0" cy="13989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8" name="Can 17">
            <a:extLst>
              <a:ext uri="{FF2B5EF4-FFF2-40B4-BE49-F238E27FC236}">
                <a16:creationId xmlns:a16="http://schemas.microsoft.com/office/drawing/2014/main" id="{A96A48BF-E097-224F-B9FA-786985B345EC}"/>
              </a:ext>
            </a:extLst>
          </p:cNvPr>
          <p:cNvSpPr/>
          <p:nvPr/>
        </p:nvSpPr>
        <p:spPr>
          <a:xfrm>
            <a:off x="8908788" y="422187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BE4F454-3A4C-6347-AE86-CFC753D1F2BD}"/>
              </a:ext>
            </a:extLst>
          </p:cNvPr>
          <p:cNvSpPr/>
          <p:nvPr/>
        </p:nvSpPr>
        <p:spPr>
          <a:xfrm>
            <a:off x="4493378" y="169665"/>
            <a:ext cx="2997600" cy="73814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API Gateway</a:t>
            </a:r>
          </a:p>
        </p:txBody>
      </p:sp>
      <p:cxnSp>
        <p:nvCxnSpPr>
          <p:cNvPr id="23" name="Straight Arrow Connector 22">
            <a:extLst>
              <a:ext uri="{FF2B5EF4-FFF2-40B4-BE49-F238E27FC236}">
                <a16:creationId xmlns:a16="http://schemas.microsoft.com/office/drawing/2014/main" id="{1F96C257-11FC-E141-AC24-275B051241BB}"/>
              </a:ext>
            </a:extLst>
          </p:cNvPr>
          <p:cNvCxnSpPr>
            <a:cxnSpLocks/>
          </p:cNvCxnSpPr>
          <p:nvPr/>
        </p:nvCxnSpPr>
        <p:spPr>
          <a:xfrm flipH="1">
            <a:off x="3527084" y="932831"/>
            <a:ext cx="1471830" cy="17303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6" name="Can 25">
            <a:extLst>
              <a:ext uri="{FF2B5EF4-FFF2-40B4-BE49-F238E27FC236}">
                <a16:creationId xmlns:a16="http://schemas.microsoft.com/office/drawing/2014/main" id="{9703FE8C-BA54-4D4C-87C1-BF99AB0C2A26}"/>
              </a:ext>
            </a:extLst>
          </p:cNvPr>
          <p:cNvSpPr/>
          <p:nvPr/>
        </p:nvSpPr>
        <p:spPr>
          <a:xfrm rot="2355248">
            <a:off x="4155010" y="141639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id="{CADA138E-4499-FC46-B861-B833D5A93AEB}"/>
              </a:ext>
            </a:extLst>
          </p:cNvPr>
          <p:cNvCxnSpPr>
            <a:cxnSpLocks/>
          </p:cNvCxnSpPr>
          <p:nvPr/>
        </p:nvCxnSpPr>
        <p:spPr>
          <a:xfrm flipV="1">
            <a:off x="3561167" y="932831"/>
            <a:ext cx="1811054" cy="224761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7" name="Can 26">
            <a:extLst>
              <a:ext uri="{FF2B5EF4-FFF2-40B4-BE49-F238E27FC236}">
                <a16:creationId xmlns:a16="http://schemas.microsoft.com/office/drawing/2014/main" id="{A061BBE0-7AF2-E04B-ACF4-314266ADAF32}"/>
              </a:ext>
            </a:extLst>
          </p:cNvPr>
          <p:cNvSpPr/>
          <p:nvPr/>
        </p:nvSpPr>
        <p:spPr>
          <a:xfrm rot="2355248">
            <a:off x="4432070" y="161605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1CE28515-57D5-9F44-9563-C5891980B613}"/>
              </a:ext>
            </a:extLst>
          </p:cNvPr>
          <p:cNvCxnSpPr>
            <a:cxnSpLocks/>
          </p:cNvCxnSpPr>
          <p:nvPr/>
        </p:nvCxnSpPr>
        <p:spPr>
          <a:xfrm flipV="1">
            <a:off x="6334417" y="879729"/>
            <a:ext cx="0" cy="7142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DB4670FD-5B9F-124E-B84B-A40E7D6E9BAA}"/>
              </a:ext>
            </a:extLst>
          </p:cNvPr>
          <p:cNvCxnSpPr>
            <a:cxnSpLocks/>
            <a:endCxn id="3" idx="0"/>
          </p:cNvCxnSpPr>
          <p:nvPr/>
        </p:nvCxnSpPr>
        <p:spPr>
          <a:xfrm>
            <a:off x="5854546" y="932831"/>
            <a:ext cx="0" cy="60417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7" name="Can 36">
            <a:extLst>
              <a:ext uri="{FF2B5EF4-FFF2-40B4-BE49-F238E27FC236}">
                <a16:creationId xmlns:a16="http://schemas.microsoft.com/office/drawing/2014/main" id="{07AE7369-3EBB-AB42-8149-039D68A9F566}"/>
              </a:ext>
            </a:extLst>
          </p:cNvPr>
          <p:cNvSpPr/>
          <p:nvPr/>
        </p:nvSpPr>
        <p:spPr>
          <a:xfrm>
            <a:off x="5704259" y="975776"/>
            <a:ext cx="296495" cy="489493"/>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an 37">
            <a:extLst>
              <a:ext uri="{FF2B5EF4-FFF2-40B4-BE49-F238E27FC236}">
                <a16:creationId xmlns:a16="http://schemas.microsoft.com/office/drawing/2014/main" id="{0941B95E-64CA-2442-835D-540133DD4790}"/>
              </a:ext>
            </a:extLst>
          </p:cNvPr>
          <p:cNvSpPr/>
          <p:nvPr/>
        </p:nvSpPr>
        <p:spPr>
          <a:xfrm>
            <a:off x="6181956" y="954536"/>
            <a:ext cx="296495" cy="489493"/>
          </a:xfrm>
          <a:prstGeom prst="can">
            <a:avLst>
              <a:gd name="adj" fmla="val 5481"/>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33779D22-5ED1-9B4F-91FA-F8891445CFC8}"/>
              </a:ext>
            </a:extLst>
          </p:cNvPr>
          <p:cNvCxnSpPr>
            <a:cxnSpLocks/>
          </p:cNvCxnSpPr>
          <p:nvPr/>
        </p:nvCxnSpPr>
        <p:spPr>
          <a:xfrm>
            <a:off x="6958321" y="907811"/>
            <a:ext cx="2373696" cy="62919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FDC11AF-84FD-6141-B5DD-9737EA28A73B}"/>
              </a:ext>
            </a:extLst>
          </p:cNvPr>
          <p:cNvCxnSpPr>
            <a:cxnSpLocks/>
          </p:cNvCxnSpPr>
          <p:nvPr/>
        </p:nvCxnSpPr>
        <p:spPr>
          <a:xfrm flipH="1" flipV="1">
            <a:off x="6974911" y="932831"/>
            <a:ext cx="1720716" cy="17303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Can 46">
            <a:extLst>
              <a:ext uri="{FF2B5EF4-FFF2-40B4-BE49-F238E27FC236}">
                <a16:creationId xmlns:a16="http://schemas.microsoft.com/office/drawing/2014/main" id="{6E89774C-B916-1A48-ADD9-4929B9E1FA41}"/>
              </a:ext>
            </a:extLst>
          </p:cNvPr>
          <p:cNvSpPr/>
          <p:nvPr/>
        </p:nvSpPr>
        <p:spPr>
          <a:xfrm rot="18852094">
            <a:off x="7830858" y="1655937"/>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an 47">
            <a:extLst>
              <a:ext uri="{FF2B5EF4-FFF2-40B4-BE49-F238E27FC236}">
                <a16:creationId xmlns:a16="http://schemas.microsoft.com/office/drawing/2014/main" id="{87EF6FAB-25D2-3445-A93C-AE83B063C392}"/>
              </a:ext>
            </a:extLst>
          </p:cNvPr>
          <p:cNvSpPr/>
          <p:nvPr/>
        </p:nvSpPr>
        <p:spPr>
          <a:xfrm rot="17190658">
            <a:off x="7948880" y="88946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51383B39-9251-114E-B83E-2D3AED857F77}"/>
              </a:ext>
            </a:extLst>
          </p:cNvPr>
          <p:cNvSpPr txBox="1"/>
          <p:nvPr/>
        </p:nvSpPr>
        <p:spPr>
          <a:xfrm>
            <a:off x="3680178" y="3567289"/>
            <a:ext cx="1219049" cy="923330"/>
          </a:xfrm>
          <a:prstGeom prst="rect">
            <a:avLst/>
          </a:prstGeom>
          <a:noFill/>
        </p:spPr>
        <p:txBody>
          <a:bodyPr wrap="square" rtlCol="0">
            <a:spAutoFit/>
          </a:bodyPr>
          <a:lstStyle/>
          <a:p>
            <a:pPr algn="ctr"/>
            <a:r>
              <a:rPr lang="en-US" dirty="0"/>
              <a:t>1:Saga makes a booking</a:t>
            </a:r>
          </a:p>
        </p:txBody>
      </p:sp>
      <p:sp>
        <p:nvSpPr>
          <p:cNvPr id="50" name="TextBox 49">
            <a:extLst>
              <a:ext uri="{FF2B5EF4-FFF2-40B4-BE49-F238E27FC236}">
                <a16:creationId xmlns:a16="http://schemas.microsoft.com/office/drawing/2014/main" id="{0B0AD50E-EBA3-CB49-B173-D74B4417F540}"/>
              </a:ext>
            </a:extLst>
          </p:cNvPr>
          <p:cNvSpPr txBox="1"/>
          <p:nvPr/>
        </p:nvSpPr>
        <p:spPr>
          <a:xfrm>
            <a:off x="6579586" y="2071403"/>
            <a:ext cx="1219049" cy="1200329"/>
          </a:xfrm>
          <a:prstGeom prst="rect">
            <a:avLst/>
          </a:prstGeom>
          <a:noFill/>
        </p:spPr>
        <p:txBody>
          <a:bodyPr wrap="square" rtlCol="0">
            <a:spAutoFit/>
          </a:bodyPr>
          <a:lstStyle/>
          <a:p>
            <a:pPr algn="ctr"/>
            <a:r>
              <a:rPr lang="en-US" dirty="0"/>
              <a:t>2:Saga gets account details</a:t>
            </a:r>
          </a:p>
        </p:txBody>
      </p:sp>
      <p:sp>
        <p:nvSpPr>
          <p:cNvPr id="53" name="TextBox 52">
            <a:extLst>
              <a:ext uri="{FF2B5EF4-FFF2-40B4-BE49-F238E27FC236}">
                <a16:creationId xmlns:a16="http://schemas.microsoft.com/office/drawing/2014/main" id="{F0F909C4-5F24-984F-8868-2649340200A0}"/>
              </a:ext>
            </a:extLst>
          </p:cNvPr>
          <p:cNvSpPr txBox="1"/>
          <p:nvPr/>
        </p:nvSpPr>
        <p:spPr>
          <a:xfrm>
            <a:off x="8480139" y="227528"/>
            <a:ext cx="2007239" cy="923330"/>
          </a:xfrm>
          <a:prstGeom prst="rect">
            <a:avLst/>
          </a:prstGeom>
          <a:noFill/>
        </p:spPr>
        <p:txBody>
          <a:bodyPr wrap="square" rtlCol="0">
            <a:spAutoFit/>
          </a:bodyPr>
          <a:lstStyle/>
          <a:p>
            <a:pPr algn="ctr"/>
            <a:r>
              <a:rPr lang="en-US" dirty="0"/>
              <a:t>3:Saga sends enriched booking message</a:t>
            </a:r>
          </a:p>
        </p:txBody>
      </p:sp>
      <p:sp>
        <p:nvSpPr>
          <p:cNvPr id="54" name="TextBox 53">
            <a:extLst>
              <a:ext uri="{FF2B5EF4-FFF2-40B4-BE49-F238E27FC236}">
                <a16:creationId xmlns:a16="http://schemas.microsoft.com/office/drawing/2014/main" id="{E7BAB094-9467-CE47-80DF-B453B77CA0AC}"/>
              </a:ext>
            </a:extLst>
          </p:cNvPr>
          <p:cNvSpPr txBox="1"/>
          <p:nvPr/>
        </p:nvSpPr>
        <p:spPr>
          <a:xfrm rot="16200000">
            <a:off x="-2488162" y="2918833"/>
            <a:ext cx="6632448" cy="523220"/>
          </a:xfrm>
          <a:prstGeom prst="rect">
            <a:avLst/>
          </a:prstGeom>
          <a:noFill/>
        </p:spPr>
        <p:txBody>
          <a:bodyPr wrap="square" rtlCol="0">
            <a:spAutoFit/>
          </a:bodyPr>
          <a:lstStyle/>
          <a:p>
            <a:pPr algn="ctr"/>
            <a:r>
              <a:rPr lang="en-US" sz="2800" dirty="0"/>
              <a:t>Conversations</a:t>
            </a:r>
          </a:p>
        </p:txBody>
      </p:sp>
    </p:spTree>
    <p:extLst>
      <p:ext uri="{BB962C8B-B14F-4D97-AF65-F5344CB8AC3E}">
        <p14:creationId xmlns:p14="http://schemas.microsoft.com/office/powerpoint/2010/main" val="2516321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7" grpId="0" animBg="1"/>
      <p:bldP spid="38" grpId="0" animBg="1"/>
      <p:bldP spid="47" grpId="0" animBg="1"/>
      <p:bldP spid="48" grpId="0" animBg="1"/>
      <p:bldP spid="49" grpId="0"/>
      <p:bldP spid="50" grpId="0"/>
      <p:bldP spid="5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B4118A9-3420-254C-912F-642403EA408C}"/>
              </a:ext>
            </a:extLst>
          </p:cNvPr>
          <p:cNvSpPr/>
          <p:nvPr/>
        </p:nvSpPr>
        <p:spPr>
          <a:xfrm>
            <a:off x="3273441" y="2080307"/>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TextBox 3">
            <a:extLst>
              <a:ext uri="{FF2B5EF4-FFF2-40B4-BE49-F238E27FC236}">
                <a16:creationId xmlns:a16="http://schemas.microsoft.com/office/drawing/2014/main" id="{F47A548E-A629-6B40-8CE9-6F79DF2EC983}"/>
              </a:ext>
            </a:extLst>
          </p:cNvPr>
          <p:cNvSpPr txBox="1"/>
          <p:nvPr/>
        </p:nvSpPr>
        <p:spPr>
          <a:xfrm>
            <a:off x="3419364" y="2239987"/>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5" name="Flowchart: Magnetic Disk 12">
            <a:extLst>
              <a:ext uri="{FF2B5EF4-FFF2-40B4-BE49-F238E27FC236}">
                <a16:creationId xmlns:a16="http://schemas.microsoft.com/office/drawing/2014/main" id="{DB9D16A9-3F08-3B44-B1E0-F9118C4FDCEC}"/>
              </a:ext>
            </a:extLst>
          </p:cNvPr>
          <p:cNvSpPr/>
          <p:nvPr/>
        </p:nvSpPr>
        <p:spPr>
          <a:xfrm>
            <a:off x="3561909" y="4858369"/>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7" name="Rectangle 6">
            <a:extLst>
              <a:ext uri="{FF2B5EF4-FFF2-40B4-BE49-F238E27FC236}">
                <a16:creationId xmlns:a16="http://schemas.microsoft.com/office/drawing/2014/main" id="{E5DAEFC9-B3CB-954E-A063-E860E566ECA5}"/>
              </a:ext>
            </a:extLst>
          </p:cNvPr>
          <p:cNvSpPr/>
          <p:nvPr/>
        </p:nvSpPr>
        <p:spPr>
          <a:xfrm>
            <a:off x="2579637" y="1568548"/>
            <a:ext cx="3179298" cy="4346917"/>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C80629D-8659-D040-9C4B-DDD4C263F00D}"/>
              </a:ext>
            </a:extLst>
          </p:cNvPr>
          <p:cNvSpPr txBox="1"/>
          <p:nvPr/>
        </p:nvSpPr>
        <p:spPr>
          <a:xfrm rot="16200000">
            <a:off x="4839141" y="3465523"/>
            <a:ext cx="2416360" cy="369332"/>
          </a:xfrm>
          <a:prstGeom prst="rect">
            <a:avLst/>
          </a:prstGeom>
          <a:noFill/>
        </p:spPr>
        <p:txBody>
          <a:bodyPr wrap="square" rtlCol="0">
            <a:spAutoFit/>
          </a:bodyPr>
          <a:lstStyle/>
          <a:p>
            <a:r>
              <a:rPr lang="en-US" dirty="0"/>
              <a:t>Boundaries are Explicit</a:t>
            </a:r>
          </a:p>
        </p:txBody>
      </p:sp>
      <p:sp>
        <p:nvSpPr>
          <p:cNvPr id="9" name="TextBox 8">
            <a:extLst>
              <a:ext uri="{FF2B5EF4-FFF2-40B4-BE49-F238E27FC236}">
                <a16:creationId xmlns:a16="http://schemas.microsoft.com/office/drawing/2014/main" id="{FB50F02F-D331-4249-899F-A1E1ACA445FB}"/>
              </a:ext>
            </a:extLst>
          </p:cNvPr>
          <p:cNvSpPr txBox="1"/>
          <p:nvPr/>
        </p:nvSpPr>
        <p:spPr>
          <a:xfrm rot="16200000">
            <a:off x="922123" y="3364512"/>
            <a:ext cx="2618383" cy="369332"/>
          </a:xfrm>
          <a:prstGeom prst="rect">
            <a:avLst/>
          </a:prstGeom>
          <a:noFill/>
        </p:spPr>
        <p:txBody>
          <a:bodyPr wrap="square" rtlCol="0">
            <a:spAutoFit/>
          </a:bodyPr>
          <a:lstStyle/>
          <a:p>
            <a:r>
              <a:rPr lang="en-US" dirty="0"/>
              <a:t>Services are Autonomous</a:t>
            </a:r>
          </a:p>
        </p:txBody>
      </p:sp>
      <p:sp>
        <p:nvSpPr>
          <p:cNvPr id="10" name="TextBox 9">
            <a:extLst>
              <a:ext uri="{FF2B5EF4-FFF2-40B4-BE49-F238E27FC236}">
                <a16:creationId xmlns:a16="http://schemas.microsoft.com/office/drawing/2014/main" id="{36BCE140-E641-C941-A0C6-23C7EA7DDB62}"/>
              </a:ext>
            </a:extLst>
          </p:cNvPr>
          <p:cNvSpPr txBox="1"/>
          <p:nvPr/>
        </p:nvSpPr>
        <p:spPr>
          <a:xfrm>
            <a:off x="2961106" y="6079832"/>
            <a:ext cx="2416360" cy="369332"/>
          </a:xfrm>
          <a:prstGeom prst="rect">
            <a:avLst/>
          </a:prstGeom>
          <a:noFill/>
        </p:spPr>
        <p:txBody>
          <a:bodyPr wrap="square" rtlCol="0">
            <a:spAutoFit/>
          </a:bodyPr>
          <a:lstStyle/>
          <a:p>
            <a:r>
              <a:rPr lang="en-US" dirty="0"/>
              <a:t>Share Schema not Type</a:t>
            </a:r>
          </a:p>
        </p:txBody>
      </p:sp>
      <p:cxnSp>
        <p:nvCxnSpPr>
          <p:cNvPr id="12" name="Straight Arrow Connector 11">
            <a:extLst>
              <a:ext uri="{FF2B5EF4-FFF2-40B4-BE49-F238E27FC236}">
                <a16:creationId xmlns:a16="http://schemas.microsoft.com/office/drawing/2014/main" id="{21AFB75A-A74E-E24C-8F1C-E8857B11315B}"/>
              </a:ext>
            </a:extLst>
          </p:cNvPr>
          <p:cNvCxnSpPr>
            <a:cxnSpLocks/>
            <a:stCxn id="4" idx="0"/>
            <a:endCxn id="13" idx="1"/>
          </p:cNvCxnSpPr>
          <p:nvPr/>
        </p:nvCxnSpPr>
        <p:spPr>
          <a:xfrm flipV="1">
            <a:off x="4035060" y="982170"/>
            <a:ext cx="2196927" cy="125781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01D94C1-F5B0-8B4C-8429-258B0F67ED36}"/>
              </a:ext>
            </a:extLst>
          </p:cNvPr>
          <p:cNvSpPr txBox="1"/>
          <p:nvPr/>
        </p:nvSpPr>
        <p:spPr>
          <a:xfrm>
            <a:off x="6231987" y="520505"/>
            <a:ext cx="4529781" cy="923330"/>
          </a:xfrm>
          <a:prstGeom prst="rect">
            <a:avLst/>
          </a:prstGeom>
          <a:noFill/>
        </p:spPr>
        <p:txBody>
          <a:bodyPr wrap="square" rtlCol="0">
            <a:spAutoFit/>
          </a:bodyPr>
          <a:lstStyle/>
          <a:p>
            <a:r>
              <a:rPr lang="en-US" dirty="0"/>
              <a:t>GET /booking/12345 HTTP 1.1</a:t>
            </a:r>
          </a:p>
          <a:p>
            <a:r>
              <a:rPr lang="en-US" dirty="0"/>
              <a:t>Cache-Control: max-age=30</a:t>
            </a:r>
          </a:p>
          <a:p>
            <a:r>
              <a:rPr lang="en-US" dirty="0"/>
              <a:t>If-Modified-Since: Fri 19 April 2019 09:00 GMT</a:t>
            </a:r>
          </a:p>
        </p:txBody>
      </p:sp>
      <p:sp>
        <p:nvSpPr>
          <p:cNvPr id="14" name="TextBox 13">
            <a:extLst>
              <a:ext uri="{FF2B5EF4-FFF2-40B4-BE49-F238E27FC236}">
                <a16:creationId xmlns:a16="http://schemas.microsoft.com/office/drawing/2014/main" id="{AC1A145E-7545-5E42-BD1A-9BBEFD3D0F20}"/>
              </a:ext>
            </a:extLst>
          </p:cNvPr>
          <p:cNvSpPr txBox="1"/>
          <p:nvPr/>
        </p:nvSpPr>
        <p:spPr>
          <a:xfrm>
            <a:off x="6211060" y="4914672"/>
            <a:ext cx="5980940" cy="1477328"/>
          </a:xfrm>
          <a:prstGeom prst="rect">
            <a:avLst/>
          </a:prstGeom>
          <a:noFill/>
        </p:spPr>
        <p:txBody>
          <a:bodyPr wrap="square" rtlCol="0">
            <a:spAutoFit/>
          </a:bodyPr>
          <a:lstStyle/>
          <a:p>
            <a:r>
              <a:rPr lang="en-US" dirty="0" err="1"/>
              <a:t>Booking.Created.Event</a:t>
            </a:r>
            <a:endParaRPr lang="en-US" dirty="0"/>
          </a:p>
          <a:p>
            <a:r>
              <a:rPr lang="en-US" dirty="0"/>
              <a:t>Message-Id: </a:t>
            </a:r>
            <a:r>
              <a:rPr lang="en-GB" dirty="0"/>
              <a:t>aa95b387-a17f-4907-a1d8-e597c322bfc6</a:t>
            </a:r>
          </a:p>
          <a:p>
            <a:r>
              <a:rPr lang="en-GB" dirty="0"/>
              <a:t>Correlation-Id:</a:t>
            </a:r>
            <a:r>
              <a:rPr lang="en-GB" b="1" dirty="0"/>
              <a:t> </a:t>
            </a:r>
            <a:r>
              <a:rPr lang="en-GB" dirty="0"/>
              <a:t>d060cb3f-ec71-4257-b5c8-819d1a9ca6cb</a:t>
            </a:r>
          </a:p>
          <a:p>
            <a:r>
              <a:rPr lang="en-GB" dirty="0"/>
              <a:t>{ items : [Booking {…}]}</a:t>
            </a:r>
          </a:p>
          <a:p>
            <a:endParaRPr lang="en-US" dirty="0"/>
          </a:p>
        </p:txBody>
      </p:sp>
      <p:cxnSp>
        <p:nvCxnSpPr>
          <p:cNvPr id="15" name="Straight Arrow Connector 14">
            <a:extLst>
              <a:ext uri="{FF2B5EF4-FFF2-40B4-BE49-F238E27FC236}">
                <a16:creationId xmlns:a16="http://schemas.microsoft.com/office/drawing/2014/main" id="{8F5A77DA-B15C-424E-894E-A7BC397EB3B2}"/>
              </a:ext>
            </a:extLst>
          </p:cNvPr>
          <p:cNvCxnSpPr>
            <a:cxnSpLocks/>
            <a:stCxn id="3" idx="3"/>
            <a:endCxn id="14" idx="1"/>
          </p:cNvCxnSpPr>
          <p:nvPr/>
        </p:nvCxnSpPr>
        <p:spPr>
          <a:xfrm>
            <a:off x="4859354" y="3294822"/>
            <a:ext cx="1351706" cy="23585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E693E1B-8747-C642-A87F-607DBB7CBC7E}"/>
              </a:ext>
            </a:extLst>
          </p:cNvPr>
          <p:cNvSpPr txBox="1"/>
          <p:nvPr/>
        </p:nvSpPr>
        <p:spPr>
          <a:xfrm>
            <a:off x="3346403" y="3849636"/>
            <a:ext cx="1439990" cy="369332"/>
          </a:xfrm>
          <a:prstGeom prst="rect">
            <a:avLst/>
          </a:prstGeom>
          <a:noFill/>
          <a:ln>
            <a:solidFill>
              <a:srgbClr val="FF0000"/>
            </a:solidFill>
          </a:ln>
        </p:spPr>
        <p:txBody>
          <a:bodyPr wrap="square" rtlCol="0">
            <a:spAutoFit/>
          </a:bodyPr>
          <a:lstStyle/>
          <a:p>
            <a:r>
              <a:rPr lang="en-US" dirty="0">
                <a:solidFill>
                  <a:srgbClr val="FF0000"/>
                </a:solidFill>
              </a:rPr>
              <a:t>Single Writer</a:t>
            </a:r>
          </a:p>
        </p:txBody>
      </p:sp>
      <p:cxnSp>
        <p:nvCxnSpPr>
          <p:cNvPr id="26" name="Straight Arrow Connector 25">
            <a:extLst>
              <a:ext uri="{FF2B5EF4-FFF2-40B4-BE49-F238E27FC236}">
                <a16:creationId xmlns:a16="http://schemas.microsoft.com/office/drawing/2014/main" id="{AF0B346F-8FB9-244A-ACD9-C77390CE931B}"/>
              </a:ext>
            </a:extLst>
          </p:cNvPr>
          <p:cNvCxnSpPr>
            <a:stCxn id="24" idx="2"/>
            <a:endCxn id="5" idx="1"/>
          </p:cNvCxnSpPr>
          <p:nvPr/>
        </p:nvCxnSpPr>
        <p:spPr>
          <a:xfrm flipH="1">
            <a:off x="4066397" y="4218968"/>
            <a:ext cx="1" cy="639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5A42A222-1417-D541-966E-A1404276A8D9}"/>
              </a:ext>
            </a:extLst>
          </p:cNvPr>
          <p:cNvSpPr txBox="1"/>
          <p:nvPr/>
        </p:nvSpPr>
        <p:spPr>
          <a:xfrm>
            <a:off x="7786454" y="3244334"/>
            <a:ext cx="2830151" cy="369332"/>
          </a:xfrm>
          <a:prstGeom prst="rect">
            <a:avLst/>
          </a:prstGeom>
          <a:noFill/>
          <a:ln>
            <a:solidFill>
              <a:srgbClr val="FF0000"/>
            </a:solidFill>
          </a:ln>
        </p:spPr>
        <p:txBody>
          <a:bodyPr wrap="square" rtlCol="0">
            <a:spAutoFit/>
          </a:bodyPr>
          <a:lstStyle/>
          <a:p>
            <a:r>
              <a:rPr lang="en-US" dirty="0">
                <a:solidFill>
                  <a:srgbClr val="FF0000"/>
                </a:solidFill>
              </a:rPr>
              <a:t>Immutable, stale, versioned</a:t>
            </a:r>
          </a:p>
        </p:txBody>
      </p:sp>
      <p:cxnSp>
        <p:nvCxnSpPr>
          <p:cNvPr id="28" name="Straight Arrow Connector 27">
            <a:extLst>
              <a:ext uri="{FF2B5EF4-FFF2-40B4-BE49-F238E27FC236}">
                <a16:creationId xmlns:a16="http://schemas.microsoft.com/office/drawing/2014/main" id="{4DA26418-783D-D742-A1B3-52D9027DC713}"/>
              </a:ext>
            </a:extLst>
          </p:cNvPr>
          <p:cNvCxnSpPr>
            <a:cxnSpLocks/>
            <a:stCxn id="27" idx="2"/>
          </p:cNvCxnSpPr>
          <p:nvPr/>
        </p:nvCxnSpPr>
        <p:spPr>
          <a:xfrm flipH="1">
            <a:off x="8135815" y="3613666"/>
            <a:ext cx="1065715" cy="13010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099EFBF-8C31-AC45-A9C5-ADF29B59FFBD}"/>
              </a:ext>
            </a:extLst>
          </p:cNvPr>
          <p:cNvCxnSpPr>
            <a:cxnSpLocks/>
            <a:endCxn id="13" idx="2"/>
          </p:cNvCxnSpPr>
          <p:nvPr/>
        </p:nvCxnSpPr>
        <p:spPr>
          <a:xfrm flipH="1" flipV="1">
            <a:off x="8496878" y="1443835"/>
            <a:ext cx="834692" cy="18005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E2ED6BB-B6DF-DB4D-B88E-035141532B56}"/>
              </a:ext>
            </a:extLst>
          </p:cNvPr>
          <p:cNvSpPr txBox="1"/>
          <p:nvPr/>
        </p:nvSpPr>
        <p:spPr>
          <a:xfrm>
            <a:off x="2826036" y="5357507"/>
            <a:ext cx="2686499" cy="646331"/>
          </a:xfrm>
          <a:prstGeom prst="rect">
            <a:avLst/>
          </a:prstGeom>
          <a:noFill/>
        </p:spPr>
        <p:txBody>
          <a:bodyPr wrap="square" rtlCol="0">
            <a:spAutoFit/>
          </a:bodyPr>
          <a:lstStyle/>
          <a:p>
            <a:pPr algn="ctr"/>
            <a:r>
              <a:rPr lang="en-US" sz="3600" b="1" dirty="0"/>
              <a:t>Inside Data</a:t>
            </a:r>
          </a:p>
        </p:txBody>
      </p:sp>
      <p:sp>
        <p:nvSpPr>
          <p:cNvPr id="37" name="TextBox 36">
            <a:extLst>
              <a:ext uri="{FF2B5EF4-FFF2-40B4-BE49-F238E27FC236}">
                <a16:creationId xmlns:a16="http://schemas.microsoft.com/office/drawing/2014/main" id="{00F32510-DCA2-6141-9331-2C9B8F54F2F1}"/>
              </a:ext>
            </a:extLst>
          </p:cNvPr>
          <p:cNvSpPr txBox="1"/>
          <p:nvPr/>
        </p:nvSpPr>
        <p:spPr>
          <a:xfrm>
            <a:off x="7808909" y="2246686"/>
            <a:ext cx="2686499" cy="646331"/>
          </a:xfrm>
          <a:prstGeom prst="rect">
            <a:avLst/>
          </a:prstGeom>
          <a:noFill/>
        </p:spPr>
        <p:txBody>
          <a:bodyPr wrap="square" rtlCol="0">
            <a:spAutoFit/>
          </a:bodyPr>
          <a:lstStyle/>
          <a:p>
            <a:pPr algn="ctr"/>
            <a:r>
              <a:rPr lang="en-US" sz="3600" b="1" dirty="0"/>
              <a:t>Outside Data</a:t>
            </a:r>
          </a:p>
        </p:txBody>
      </p:sp>
      <p:sp>
        <p:nvSpPr>
          <p:cNvPr id="39" name="TextBox 38">
            <a:extLst>
              <a:ext uri="{FF2B5EF4-FFF2-40B4-BE49-F238E27FC236}">
                <a16:creationId xmlns:a16="http://schemas.microsoft.com/office/drawing/2014/main" id="{C657E962-0F01-2649-94CE-CE29E1FE320B}"/>
              </a:ext>
            </a:extLst>
          </p:cNvPr>
          <p:cNvSpPr txBox="1"/>
          <p:nvPr/>
        </p:nvSpPr>
        <p:spPr>
          <a:xfrm>
            <a:off x="399924" y="232693"/>
            <a:ext cx="3445245" cy="646331"/>
          </a:xfrm>
          <a:prstGeom prst="rect">
            <a:avLst/>
          </a:prstGeom>
          <a:noFill/>
        </p:spPr>
        <p:txBody>
          <a:bodyPr wrap="square" rtlCol="0">
            <a:spAutoFit/>
          </a:bodyPr>
          <a:lstStyle/>
          <a:p>
            <a:pPr algn="ctr"/>
            <a:r>
              <a:rPr lang="en-US" sz="3600" b="1" dirty="0"/>
              <a:t>Reference Data</a:t>
            </a:r>
          </a:p>
        </p:txBody>
      </p:sp>
      <p:sp>
        <p:nvSpPr>
          <p:cNvPr id="40" name="TextBox 39">
            <a:extLst>
              <a:ext uri="{FF2B5EF4-FFF2-40B4-BE49-F238E27FC236}">
                <a16:creationId xmlns:a16="http://schemas.microsoft.com/office/drawing/2014/main" id="{4A8F08E8-FB64-5C42-A601-1E298B01D89D}"/>
              </a:ext>
            </a:extLst>
          </p:cNvPr>
          <p:cNvSpPr txBox="1"/>
          <p:nvPr/>
        </p:nvSpPr>
        <p:spPr>
          <a:xfrm>
            <a:off x="2122546" y="770352"/>
            <a:ext cx="1429188" cy="307777"/>
          </a:xfrm>
          <a:prstGeom prst="rect">
            <a:avLst/>
          </a:prstGeom>
          <a:noFill/>
        </p:spPr>
        <p:txBody>
          <a:bodyPr wrap="square" rtlCol="0">
            <a:spAutoFit/>
          </a:bodyPr>
          <a:lstStyle/>
          <a:p>
            <a:pPr algn="r"/>
            <a:r>
              <a:rPr lang="en-US" sz="1400" dirty="0"/>
              <a:t>Pat </a:t>
            </a:r>
            <a:r>
              <a:rPr lang="en-US" sz="1400" dirty="0" err="1"/>
              <a:t>Helland</a:t>
            </a:r>
            <a:endParaRPr lang="en-US" sz="1400" dirty="0"/>
          </a:p>
        </p:txBody>
      </p:sp>
    </p:spTree>
    <p:extLst>
      <p:ext uri="{BB962C8B-B14F-4D97-AF65-F5344CB8AC3E}">
        <p14:creationId xmlns:p14="http://schemas.microsoft.com/office/powerpoint/2010/main" val="50353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4" grpId="0" animBg="1"/>
      <p:bldP spid="27" grpId="0" animBg="1"/>
      <p:bldP spid="35" grpId="0"/>
      <p:bldP spid="37"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ACA8582-9B64-2D43-B497-8EBB453957D0}"/>
              </a:ext>
            </a:extLst>
          </p:cNvPr>
          <p:cNvSpPr>
            <a:spLocks noGrp="1"/>
          </p:cNvSpPr>
          <p:nvPr>
            <p:ph type="sldNum" sz="quarter" idx="12"/>
          </p:nvPr>
        </p:nvSpPr>
        <p:spPr/>
        <p:txBody>
          <a:bodyPr/>
          <a:lstStyle/>
          <a:p>
            <a:fld id="{AA792DF1-A555-43FA-AD2F-E7EC51E120F1}" type="slidenum">
              <a:rPr lang="en-GB" smtClean="0"/>
              <a:t>47</a:t>
            </a:fld>
            <a:endParaRPr lang="en-GB"/>
          </a:p>
        </p:txBody>
      </p:sp>
      <p:sp>
        <p:nvSpPr>
          <p:cNvPr id="4" name="Rectangle 3">
            <a:extLst>
              <a:ext uri="{FF2B5EF4-FFF2-40B4-BE49-F238E27FC236}">
                <a16:creationId xmlns:a16="http://schemas.microsoft.com/office/drawing/2014/main" id="{5EE9D853-CCD3-2E49-A0D3-0998745361B8}"/>
              </a:ext>
            </a:extLst>
          </p:cNvPr>
          <p:cNvSpPr/>
          <p:nvPr/>
        </p:nvSpPr>
        <p:spPr>
          <a:xfrm>
            <a:off x="8837114" y="1796971"/>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5" name="TextBox 4">
            <a:extLst>
              <a:ext uri="{FF2B5EF4-FFF2-40B4-BE49-F238E27FC236}">
                <a16:creationId xmlns:a16="http://schemas.microsoft.com/office/drawing/2014/main" id="{707E2EED-EF17-A643-8378-627ED74975D9}"/>
              </a:ext>
            </a:extLst>
          </p:cNvPr>
          <p:cNvSpPr txBox="1"/>
          <p:nvPr/>
        </p:nvSpPr>
        <p:spPr>
          <a:xfrm>
            <a:off x="8983037" y="195665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6" name="Flowchart: Magnetic Disk 12">
            <a:extLst>
              <a:ext uri="{FF2B5EF4-FFF2-40B4-BE49-F238E27FC236}">
                <a16:creationId xmlns:a16="http://schemas.microsoft.com/office/drawing/2014/main" id="{DCC222CD-F3A8-8141-8047-172819B7620B}"/>
              </a:ext>
            </a:extLst>
          </p:cNvPr>
          <p:cNvSpPr/>
          <p:nvPr/>
        </p:nvSpPr>
        <p:spPr>
          <a:xfrm>
            <a:off x="9125582" y="457503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7" name="TextBox 6">
            <a:extLst>
              <a:ext uri="{FF2B5EF4-FFF2-40B4-BE49-F238E27FC236}">
                <a16:creationId xmlns:a16="http://schemas.microsoft.com/office/drawing/2014/main" id="{2883DFEA-4E61-6A4A-B50D-655DE56FA0B8}"/>
              </a:ext>
            </a:extLst>
          </p:cNvPr>
          <p:cNvSpPr txBox="1"/>
          <p:nvPr/>
        </p:nvSpPr>
        <p:spPr>
          <a:xfrm>
            <a:off x="8910076" y="3566300"/>
            <a:ext cx="1439990" cy="369332"/>
          </a:xfrm>
          <a:prstGeom prst="rect">
            <a:avLst/>
          </a:prstGeom>
          <a:noFill/>
          <a:ln>
            <a:solidFill>
              <a:srgbClr val="FF0000"/>
            </a:solidFill>
          </a:ln>
        </p:spPr>
        <p:txBody>
          <a:bodyPr wrap="square" rtlCol="0">
            <a:spAutoFit/>
          </a:bodyPr>
          <a:lstStyle/>
          <a:p>
            <a:r>
              <a:rPr lang="en-US" dirty="0">
                <a:solidFill>
                  <a:srgbClr val="FF0000"/>
                </a:solidFill>
              </a:rPr>
              <a:t>Single Writer</a:t>
            </a:r>
          </a:p>
        </p:txBody>
      </p:sp>
      <p:cxnSp>
        <p:nvCxnSpPr>
          <p:cNvPr id="8" name="Straight Arrow Connector 7">
            <a:extLst>
              <a:ext uri="{FF2B5EF4-FFF2-40B4-BE49-F238E27FC236}">
                <a16:creationId xmlns:a16="http://schemas.microsoft.com/office/drawing/2014/main" id="{E320546A-F30D-B145-83D4-95CF4399C6A7}"/>
              </a:ext>
            </a:extLst>
          </p:cNvPr>
          <p:cNvCxnSpPr>
            <a:stCxn id="7" idx="2"/>
            <a:endCxn id="6" idx="1"/>
          </p:cNvCxnSpPr>
          <p:nvPr/>
        </p:nvCxnSpPr>
        <p:spPr>
          <a:xfrm flipH="1">
            <a:off x="9630070" y="3935632"/>
            <a:ext cx="1" cy="6394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D85DAD2A-B74E-B04A-8F6F-00C0D9C6413A}"/>
              </a:ext>
            </a:extLst>
          </p:cNvPr>
          <p:cNvSpPr/>
          <p:nvPr/>
        </p:nvSpPr>
        <p:spPr>
          <a:xfrm>
            <a:off x="6329400" y="2605488"/>
            <a:ext cx="1585913" cy="108789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Reverse</a:t>
            </a:r>
          </a:p>
          <a:p>
            <a:pPr algn="ctr"/>
            <a:r>
              <a:rPr lang="en-GB" dirty="0">
                <a:solidFill>
                  <a:schemeClr val="tx1"/>
                </a:solidFill>
              </a:rPr>
              <a:t>Proxy</a:t>
            </a:r>
          </a:p>
        </p:txBody>
      </p:sp>
      <p:sp>
        <p:nvSpPr>
          <p:cNvPr id="11" name="Flowchart: Magnetic Disk 12">
            <a:extLst>
              <a:ext uri="{FF2B5EF4-FFF2-40B4-BE49-F238E27FC236}">
                <a16:creationId xmlns:a16="http://schemas.microsoft.com/office/drawing/2014/main" id="{2663E16A-46E3-E947-B6FB-F4124F69286B}"/>
              </a:ext>
            </a:extLst>
          </p:cNvPr>
          <p:cNvSpPr/>
          <p:nvPr/>
        </p:nvSpPr>
        <p:spPr>
          <a:xfrm>
            <a:off x="6617868" y="457503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 ache</a:t>
            </a:r>
          </a:p>
        </p:txBody>
      </p:sp>
      <p:cxnSp>
        <p:nvCxnSpPr>
          <p:cNvPr id="13" name="Straight Arrow Connector 12">
            <a:extLst>
              <a:ext uri="{FF2B5EF4-FFF2-40B4-BE49-F238E27FC236}">
                <a16:creationId xmlns:a16="http://schemas.microsoft.com/office/drawing/2014/main" id="{F89A2194-7CC5-1345-B546-276A0CA42E70}"/>
              </a:ext>
            </a:extLst>
          </p:cNvPr>
          <p:cNvCxnSpPr>
            <a:stCxn id="9" idx="2"/>
            <a:endCxn id="11" idx="1"/>
          </p:cNvCxnSpPr>
          <p:nvPr/>
        </p:nvCxnSpPr>
        <p:spPr>
          <a:xfrm flipH="1">
            <a:off x="7122356" y="3693385"/>
            <a:ext cx="1" cy="881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124C68B-8907-3247-810C-2BB88C601C6F}"/>
              </a:ext>
            </a:extLst>
          </p:cNvPr>
          <p:cNvSpPr/>
          <p:nvPr/>
        </p:nvSpPr>
        <p:spPr>
          <a:xfrm>
            <a:off x="3381620" y="2605488"/>
            <a:ext cx="1585913" cy="108789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Forward</a:t>
            </a:r>
          </a:p>
          <a:p>
            <a:pPr algn="ctr"/>
            <a:r>
              <a:rPr lang="en-GB" dirty="0">
                <a:solidFill>
                  <a:schemeClr val="tx1"/>
                </a:solidFill>
              </a:rPr>
              <a:t>Proxy</a:t>
            </a:r>
          </a:p>
        </p:txBody>
      </p:sp>
      <p:sp>
        <p:nvSpPr>
          <p:cNvPr id="15" name="Flowchart: Magnetic Disk 12">
            <a:extLst>
              <a:ext uri="{FF2B5EF4-FFF2-40B4-BE49-F238E27FC236}">
                <a16:creationId xmlns:a16="http://schemas.microsoft.com/office/drawing/2014/main" id="{A1401ADB-21A8-B647-A3CC-2192AAEC146B}"/>
              </a:ext>
            </a:extLst>
          </p:cNvPr>
          <p:cNvSpPr/>
          <p:nvPr/>
        </p:nvSpPr>
        <p:spPr>
          <a:xfrm>
            <a:off x="3670088" y="457503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 ache</a:t>
            </a:r>
          </a:p>
        </p:txBody>
      </p:sp>
      <p:cxnSp>
        <p:nvCxnSpPr>
          <p:cNvPr id="16" name="Straight Arrow Connector 15">
            <a:extLst>
              <a:ext uri="{FF2B5EF4-FFF2-40B4-BE49-F238E27FC236}">
                <a16:creationId xmlns:a16="http://schemas.microsoft.com/office/drawing/2014/main" id="{88C06D04-91CA-0A41-AB11-678587AC9E14}"/>
              </a:ext>
            </a:extLst>
          </p:cNvPr>
          <p:cNvCxnSpPr>
            <a:stCxn id="14" idx="2"/>
            <a:endCxn id="15" idx="1"/>
          </p:cNvCxnSpPr>
          <p:nvPr/>
        </p:nvCxnSpPr>
        <p:spPr>
          <a:xfrm flipH="1">
            <a:off x="4174576" y="3693385"/>
            <a:ext cx="1" cy="881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A5B3D2A-95AB-3145-993D-B5A2E5F90D76}"/>
              </a:ext>
            </a:extLst>
          </p:cNvPr>
          <p:cNvSpPr/>
          <p:nvPr/>
        </p:nvSpPr>
        <p:spPr>
          <a:xfrm>
            <a:off x="1291219" y="2605488"/>
            <a:ext cx="1585913" cy="108789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Browser</a:t>
            </a:r>
          </a:p>
        </p:txBody>
      </p:sp>
      <p:sp>
        <p:nvSpPr>
          <p:cNvPr id="19" name="Flowchart: Magnetic Disk 12">
            <a:extLst>
              <a:ext uri="{FF2B5EF4-FFF2-40B4-BE49-F238E27FC236}">
                <a16:creationId xmlns:a16="http://schemas.microsoft.com/office/drawing/2014/main" id="{8DBB5AE3-0226-364C-977D-0EF8997E766F}"/>
              </a:ext>
            </a:extLst>
          </p:cNvPr>
          <p:cNvSpPr/>
          <p:nvPr/>
        </p:nvSpPr>
        <p:spPr>
          <a:xfrm>
            <a:off x="1579687" y="4575033"/>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 ache</a:t>
            </a:r>
          </a:p>
        </p:txBody>
      </p:sp>
      <p:cxnSp>
        <p:nvCxnSpPr>
          <p:cNvPr id="20" name="Straight Arrow Connector 19">
            <a:extLst>
              <a:ext uri="{FF2B5EF4-FFF2-40B4-BE49-F238E27FC236}">
                <a16:creationId xmlns:a16="http://schemas.microsoft.com/office/drawing/2014/main" id="{46E21F4B-CC9D-5A47-8DDD-CC3423B05764}"/>
              </a:ext>
            </a:extLst>
          </p:cNvPr>
          <p:cNvCxnSpPr>
            <a:stCxn id="18" idx="2"/>
            <a:endCxn id="19" idx="1"/>
          </p:cNvCxnSpPr>
          <p:nvPr/>
        </p:nvCxnSpPr>
        <p:spPr>
          <a:xfrm flipH="1">
            <a:off x="2084175" y="3693385"/>
            <a:ext cx="1" cy="881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BDEB958-194B-3940-A3D2-7BED4B228E4E}"/>
              </a:ext>
            </a:extLst>
          </p:cNvPr>
          <p:cNvCxnSpPr>
            <a:cxnSpLocks/>
            <a:stCxn id="18" idx="3"/>
            <a:endCxn id="14" idx="1"/>
          </p:cNvCxnSpPr>
          <p:nvPr/>
        </p:nvCxnSpPr>
        <p:spPr>
          <a:xfrm>
            <a:off x="2877132" y="3149437"/>
            <a:ext cx="5044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903728B-9E54-FE44-8CAE-9E07D8529472}"/>
              </a:ext>
            </a:extLst>
          </p:cNvPr>
          <p:cNvCxnSpPr>
            <a:cxnSpLocks/>
            <a:stCxn id="14" idx="3"/>
            <a:endCxn id="9" idx="1"/>
          </p:cNvCxnSpPr>
          <p:nvPr/>
        </p:nvCxnSpPr>
        <p:spPr>
          <a:xfrm>
            <a:off x="4967533" y="3149437"/>
            <a:ext cx="13618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1893A0A-9842-D944-81CD-75C3127DC479}"/>
              </a:ext>
            </a:extLst>
          </p:cNvPr>
          <p:cNvCxnSpPr>
            <a:cxnSpLocks/>
          </p:cNvCxnSpPr>
          <p:nvPr/>
        </p:nvCxnSpPr>
        <p:spPr>
          <a:xfrm>
            <a:off x="7915313" y="3149436"/>
            <a:ext cx="9218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948F9D9-DA4F-3041-9CAC-E9CCD636744E}"/>
              </a:ext>
            </a:extLst>
          </p:cNvPr>
          <p:cNvSpPr txBox="1"/>
          <p:nvPr/>
        </p:nvSpPr>
        <p:spPr>
          <a:xfrm>
            <a:off x="399924" y="232693"/>
            <a:ext cx="4279140" cy="1200329"/>
          </a:xfrm>
          <a:prstGeom prst="rect">
            <a:avLst/>
          </a:prstGeom>
          <a:noFill/>
        </p:spPr>
        <p:txBody>
          <a:bodyPr wrap="square" rtlCol="0">
            <a:spAutoFit/>
          </a:bodyPr>
          <a:lstStyle/>
          <a:p>
            <a:pPr algn="ctr"/>
            <a:r>
              <a:rPr lang="en-US" sz="3600" b="1" dirty="0"/>
              <a:t>Reference Data is Highly Cacheable</a:t>
            </a:r>
          </a:p>
        </p:txBody>
      </p:sp>
      <p:sp>
        <p:nvSpPr>
          <p:cNvPr id="31" name="TextBox 30">
            <a:extLst>
              <a:ext uri="{FF2B5EF4-FFF2-40B4-BE49-F238E27FC236}">
                <a16:creationId xmlns:a16="http://schemas.microsoft.com/office/drawing/2014/main" id="{D0F14D6E-D5B0-A043-B816-1BB11DBA798A}"/>
              </a:ext>
            </a:extLst>
          </p:cNvPr>
          <p:cNvSpPr txBox="1"/>
          <p:nvPr/>
        </p:nvSpPr>
        <p:spPr>
          <a:xfrm>
            <a:off x="6617868" y="761347"/>
            <a:ext cx="4529781" cy="923330"/>
          </a:xfrm>
          <a:prstGeom prst="rect">
            <a:avLst/>
          </a:prstGeom>
          <a:noFill/>
        </p:spPr>
        <p:txBody>
          <a:bodyPr wrap="square" rtlCol="0">
            <a:spAutoFit/>
          </a:bodyPr>
          <a:lstStyle/>
          <a:p>
            <a:r>
              <a:rPr lang="en-US" dirty="0"/>
              <a:t>GET /booking/12345 HTTP 1.1</a:t>
            </a:r>
          </a:p>
          <a:p>
            <a:r>
              <a:rPr lang="en-US" dirty="0"/>
              <a:t>Cache-Control: max-age=30</a:t>
            </a:r>
          </a:p>
          <a:p>
            <a:r>
              <a:rPr lang="en-US" dirty="0"/>
              <a:t>Las-Modified: Fri 19 April 2019 09:00 GMT</a:t>
            </a:r>
          </a:p>
        </p:txBody>
      </p:sp>
      <p:sp>
        <p:nvSpPr>
          <p:cNvPr id="32" name="TextBox 31">
            <a:extLst>
              <a:ext uri="{FF2B5EF4-FFF2-40B4-BE49-F238E27FC236}">
                <a16:creationId xmlns:a16="http://schemas.microsoft.com/office/drawing/2014/main" id="{52023BA4-EF69-4B4B-B5B6-DBC45A907185}"/>
              </a:ext>
            </a:extLst>
          </p:cNvPr>
          <p:cNvSpPr txBox="1"/>
          <p:nvPr/>
        </p:nvSpPr>
        <p:spPr>
          <a:xfrm>
            <a:off x="4949877" y="5852355"/>
            <a:ext cx="2759046" cy="369332"/>
          </a:xfrm>
          <a:prstGeom prst="rect">
            <a:avLst/>
          </a:prstGeom>
          <a:noFill/>
        </p:spPr>
        <p:txBody>
          <a:bodyPr wrap="square" rtlCol="0">
            <a:spAutoFit/>
          </a:bodyPr>
          <a:lstStyle/>
          <a:p>
            <a:r>
              <a:rPr lang="en-US" dirty="0"/>
              <a:t>The Web scales by caching</a:t>
            </a:r>
          </a:p>
        </p:txBody>
      </p:sp>
    </p:spTree>
    <p:extLst>
      <p:ext uri="{BB962C8B-B14F-4D97-AF65-F5344CB8AC3E}">
        <p14:creationId xmlns:p14="http://schemas.microsoft.com/office/powerpoint/2010/main" val="3336378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1" grpId="0"/>
      <p:bldP spid="3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D332FDA-7660-1344-9072-CC7C055E157F}"/>
              </a:ext>
            </a:extLst>
          </p:cNvPr>
          <p:cNvSpPr/>
          <p:nvPr/>
        </p:nvSpPr>
        <p:spPr>
          <a:xfrm>
            <a:off x="5591508" y="1895063"/>
            <a:ext cx="2500513" cy="277072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Payments</a:t>
            </a:r>
          </a:p>
        </p:txBody>
      </p:sp>
      <p:sp>
        <p:nvSpPr>
          <p:cNvPr id="12" name="TextBox 11">
            <a:extLst>
              <a:ext uri="{FF2B5EF4-FFF2-40B4-BE49-F238E27FC236}">
                <a16:creationId xmlns:a16="http://schemas.microsoft.com/office/drawing/2014/main" id="{63221103-38E5-6749-B616-765A510CE5F1}"/>
              </a:ext>
            </a:extLst>
          </p:cNvPr>
          <p:cNvSpPr txBox="1"/>
          <p:nvPr/>
        </p:nvSpPr>
        <p:spPr>
          <a:xfrm>
            <a:off x="5745967" y="2353522"/>
            <a:ext cx="2191593" cy="369332"/>
          </a:xfrm>
          <a:prstGeom prst="rect">
            <a:avLst/>
          </a:prstGeom>
          <a:noFill/>
          <a:ln>
            <a:solidFill>
              <a:schemeClr val="accent1"/>
            </a:solidFill>
          </a:ln>
        </p:spPr>
        <p:txBody>
          <a:bodyPr wrap="square" rtlCol="0">
            <a:spAutoFit/>
          </a:bodyPr>
          <a:lstStyle/>
          <a:p>
            <a:pPr algn="ctr"/>
            <a:r>
              <a:rPr lang="en-US" dirty="0"/>
              <a:t>API</a:t>
            </a:r>
          </a:p>
        </p:txBody>
      </p:sp>
      <p:sp>
        <p:nvSpPr>
          <p:cNvPr id="13" name="Flowchart: Magnetic Disk 12">
            <a:extLst>
              <a:ext uri="{FF2B5EF4-FFF2-40B4-BE49-F238E27FC236}">
                <a16:creationId xmlns:a16="http://schemas.microsoft.com/office/drawing/2014/main" id="{E8D383E7-507A-084E-866E-DC73B3F9C2E2}"/>
              </a:ext>
            </a:extLst>
          </p:cNvPr>
          <p:cNvSpPr/>
          <p:nvPr/>
        </p:nvSpPr>
        <p:spPr>
          <a:xfrm>
            <a:off x="5955616" y="5361487"/>
            <a:ext cx="1795744" cy="49026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CC Payments Db</a:t>
            </a:r>
          </a:p>
        </p:txBody>
      </p:sp>
      <p:sp>
        <p:nvSpPr>
          <p:cNvPr id="17" name="Flowchart: Magnetic Disk 12">
            <a:extLst>
              <a:ext uri="{FF2B5EF4-FFF2-40B4-BE49-F238E27FC236}">
                <a16:creationId xmlns:a16="http://schemas.microsoft.com/office/drawing/2014/main" id="{A9DE54B8-F83B-8844-B0C3-AA74AE8DE477}"/>
              </a:ext>
            </a:extLst>
          </p:cNvPr>
          <p:cNvSpPr/>
          <p:nvPr/>
        </p:nvSpPr>
        <p:spPr>
          <a:xfrm>
            <a:off x="3435155" y="5361486"/>
            <a:ext cx="1795744" cy="490265"/>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Ref Db</a:t>
            </a:r>
          </a:p>
        </p:txBody>
      </p:sp>
      <p:sp>
        <p:nvSpPr>
          <p:cNvPr id="18" name="Rectangle 17">
            <a:extLst>
              <a:ext uri="{FF2B5EF4-FFF2-40B4-BE49-F238E27FC236}">
                <a16:creationId xmlns:a16="http://schemas.microsoft.com/office/drawing/2014/main" id="{660F75B8-67E5-694D-A68A-3AE578840FF6}"/>
              </a:ext>
            </a:extLst>
          </p:cNvPr>
          <p:cNvSpPr/>
          <p:nvPr/>
        </p:nvSpPr>
        <p:spPr>
          <a:xfrm>
            <a:off x="2602125" y="3665247"/>
            <a:ext cx="2005046" cy="115293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Worker</a:t>
            </a:r>
          </a:p>
        </p:txBody>
      </p:sp>
      <p:pic>
        <p:nvPicPr>
          <p:cNvPr id="20" name="Graphic 19" descr="Envelope">
            <a:extLst>
              <a:ext uri="{FF2B5EF4-FFF2-40B4-BE49-F238E27FC236}">
                <a16:creationId xmlns:a16="http://schemas.microsoft.com/office/drawing/2014/main" id="{AD71B51A-0253-3F4A-921E-68FCF961E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98430" y="3280424"/>
            <a:ext cx="723007" cy="723007"/>
          </a:xfrm>
          <a:prstGeom prst="rect">
            <a:avLst/>
          </a:prstGeom>
        </p:spPr>
      </p:pic>
      <p:pic>
        <p:nvPicPr>
          <p:cNvPr id="21" name="Graphic 20" descr="Envelope">
            <a:extLst>
              <a:ext uri="{FF2B5EF4-FFF2-40B4-BE49-F238E27FC236}">
                <a16:creationId xmlns:a16="http://schemas.microsoft.com/office/drawing/2014/main" id="{BC2B0E3F-C125-0B43-B206-CE76833B29C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721379" y="3069409"/>
            <a:ext cx="723007" cy="723007"/>
          </a:xfrm>
          <a:prstGeom prst="rect">
            <a:avLst/>
          </a:prstGeom>
        </p:spPr>
      </p:pic>
      <p:pic>
        <p:nvPicPr>
          <p:cNvPr id="22" name="Graphic 21" descr="Envelope">
            <a:extLst>
              <a:ext uri="{FF2B5EF4-FFF2-40B4-BE49-F238E27FC236}">
                <a16:creationId xmlns:a16="http://schemas.microsoft.com/office/drawing/2014/main" id="{D742FAF4-F858-4946-BB8F-DD7C1566678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4758" y="2858394"/>
            <a:ext cx="723007" cy="723007"/>
          </a:xfrm>
          <a:prstGeom prst="rect">
            <a:avLst/>
          </a:prstGeom>
        </p:spPr>
      </p:pic>
      <p:cxnSp>
        <p:nvCxnSpPr>
          <p:cNvPr id="24" name="Straight Arrow Connector 23">
            <a:extLst>
              <a:ext uri="{FF2B5EF4-FFF2-40B4-BE49-F238E27FC236}">
                <a16:creationId xmlns:a16="http://schemas.microsoft.com/office/drawing/2014/main" id="{1D36A870-4BED-6B40-9A06-3A7985FAFC81}"/>
              </a:ext>
            </a:extLst>
          </p:cNvPr>
          <p:cNvCxnSpPr>
            <a:cxnSpLocks/>
          </p:cNvCxnSpPr>
          <p:nvPr/>
        </p:nvCxnSpPr>
        <p:spPr>
          <a:xfrm>
            <a:off x="6248400" y="715108"/>
            <a:ext cx="0" cy="163841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2406A9C-4E38-484F-8189-2FFE7A706A10}"/>
              </a:ext>
            </a:extLst>
          </p:cNvPr>
          <p:cNvCxnSpPr>
            <a:cxnSpLocks/>
            <a:stCxn id="11" idx="2"/>
            <a:endCxn id="13" idx="1"/>
          </p:cNvCxnSpPr>
          <p:nvPr/>
        </p:nvCxnSpPr>
        <p:spPr>
          <a:xfrm>
            <a:off x="6841765" y="4665786"/>
            <a:ext cx="11723" cy="69570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29" name="Graphic 28" descr="Envelope">
            <a:extLst>
              <a:ext uri="{FF2B5EF4-FFF2-40B4-BE49-F238E27FC236}">
                <a16:creationId xmlns:a16="http://schemas.microsoft.com/office/drawing/2014/main" id="{66DE3C43-B98C-3E49-B69D-612F7CD3332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269345" y="3665247"/>
            <a:ext cx="668215" cy="668215"/>
          </a:xfrm>
          <a:prstGeom prst="rect">
            <a:avLst/>
          </a:prstGeom>
        </p:spPr>
      </p:pic>
      <p:sp>
        <p:nvSpPr>
          <p:cNvPr id="30" name="TextBox 29">
            <a:extLst>
              <a:ext uri="{FF2B5EF4-FFF2-40B4-BE49-F238E27FC236}">
                <a16:creationId xmlns:a16="http://schemas.microsoft.com/office/drawing/2014/main" id="{3E172913-799E-B94D-A8F5-3508318E8419}"/>
              </a:ext>
            </a:extLst>
          </p:cNvPr>
          <p:cNvSpPr txBox="1"/>
          <p:nvPr/>
        </p:nvSpPr>
        <p:spPr>
          <a:xfrm>
            <a:off x="6732544" y="210869"/>
            <a:ext cx="4079629" cy="1169551"/>
          </a:xfrm>
          <a:prstGeom prst="rect">
            <a:avLst/>
          </a:prstGeom>
          <a:noFill/>
        </p:spPr>
        <p:txBody>
          <a:bodyPr wrap="square" rtlCol="0">
            <a:spAutoFit/>
          </a:bodyPr>
          <a:lstStyle/>
          <a:p>
            <a:r>
              <a:rPr lang="en-US" sz="1400" dirty="0"/>
              <a:t>POST /payments/card/booking/12345/98765</a:t>
            </a:r>
          </a:p>
          <a:p>
            <a:r>
              <a:rPr lang="en-US" sz="1400" dirty="0"/>
              <a:t>{ [payment: {</a:t>
            </a:r>
          </a:p>
          <a:p>
            <a:r>
              <a:rPr lang="en-US" sz="1400" dirty="0"/>
              <a:t>	</a:t>
            </a:r>
            <a:r>
              <a:rPr lang="en-US" sz="1400" dirty="0" err="1"/>
              <a:t>type:credit</a:t>
            </a:r>
            <a:r>
              <a:rPr lang="en-US" sz="1400" dirty="0"/>
              <a:t> card</a:t>
            </a:r>
          </a:p>
          <a:p>
            <a:r>
              <a:rPr lang="en-US" sz="1400" dirty="0"/>
              <a:t>	…</a:t>
            </a:r>
          </a:p>
          <a:p>
            <a:r>
              <a:rPr lang="en-US" sz="1400" dirty="0"/>
              <a:t>}}</a:t>
            </a:r>
          </a:p>
        </p:txBody>
      </p:sp>
      <p:cxnSp>
        <p:nvCxnSpPr>
          <p:cNvPr id="33" name="Straight Arrow Connector 32">
            <a:extLst>
              <a:ext uri="{FF2B5EF4-FFF2-40B4-BE49-F238E27FC236}">
                <a16:creationId xmlns:a16="http://schemas.microsoft.com/office/drawing/2014/main" id="{5BC8D137-0CFF-124E-BC74-1AD341907C2B}"/>
              </a:ext>
            </a:extLst>
          </p:cNvPr>
          <p:cNvCxnSpPr>
            <a:stCxn id="11" idx="1"/>
            <a:endCxn id="17" idx="1"/>
          </p:cNvCxnSpPr>
          <p:nvPr/>
        </p:nvCxnSpPr>
        <p:spPr>
          <a:xfrm flipH="1">
            <a:off x="4333027" y="3280425"/>
            <a:ext cx="1258481" cy="208106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C8783935-8958-5648-9749-4569B3AE192E}"/>
              </a:ext>
            </a:extLst>
          </p:cNvPr>
          <p:cNvSpPr txBox="1"/>
          <p:nvPr/>
        </p:nvSpPr>
        <p:spPr>
          <a:xfrm>
            <a:off x="4607171" y="2969247"/>
            <a:ext cx="1099712" cy="923330"/>
          </a:xfrm>
          <a:prstGeom prst="rect">
            <a:avLst/>
          </a:prstGeom>
          <a:noFill/>
        </p:spPr>
        <p:txBody>
          <a:bodyPr wrap="square" rtlCol="0">
            <a:spAutoFit/>
          </a:bodyPr>
          <a:lstStyle/>
          <a:p>
            <a:r>
              <a:rPr lang="en-US" dirty="0"/>
              <a:t>Read Customer info</a:t>
            </a:r>
          </a:p>
        </p:txBody>
      </p:sp>
      <p:sp>
        <p:nvSpPr>
          <p:cNvPr id="35" name="TextBox 34">
            <a:extLst>
              <a:ext uri="{FF2B5EF4-FFF2-40B4-BE49-F238E27FC236}">
                <a16:creationId xmlns:a16="http://schemas.microsoft.com/office/drawing/2014/main" id="{1442EFED-68C2-4344-BB52-7BA42552872D}"/>
              </a:ext>
            </a:extLst>
          </p:cNvPr>
          <p:cNvSpPr txBox="1"/>
          <p:nvPr/>
        </p:nvSpPr>
        <p:spPr>
          <a:xfrm>
            <a:off x="6110908" y="4319242"/>
            <a:ext cx="1019506" cy="923330"/>
          </a:xfrm>
          <a:prstGeom prst="rect">
            <a:avLst/>
          </a:prstGeom>
          <a:noFill/>
        </p:spPr>
        <p:txBody>
          <a:bodyPr wrap="square" rtlCol="0">
            <a:spAutoFit/>
          </a:bodyPr>
          <a:lstStyle/>
          <a:p>
            <a:r>
              <a:rPr lang="en-US" dirty="0"/>
              <a:t>Write Payment</a:t>
            </a:r>
          </a:p>
          <a:p>
            <a:r>
              <a:rPr lang="en-US" dirty="0"/>
              <a:t>Details</a:t>
            </a:r>
          </a:p>
        </p:txBody>
      </p:sp>
      <p:sp>
        <p:nvSpPr>
          <p:cNvPr id="36" name="TextBox 35">
            <a:extLst>
              <a:ext uri="{FF2B5EF4-FFF2-40B4-BE49-F238E27FC236}">
                <a16:creationId xmlns:a16="http://schemas.microsoft.com/office/drawing/2014/main" id="{A49F52A2-FD88-E54F-872B-4E5C945D221D}"/>
              </a:ext>
            </a:extLst>
          </p:cNvPr>
          <p:cNvSpPr txBox="1"/>
          <p:nvPr/>
        </p:nvSpPr>
        <p:spPr>
          <a:xfrm>
            <a:off x="8820873" y="3219897"/>
            <a:ext cx="1483712" cy="923330"/>
          </a:xfrm>
          <a:prstGeom prst="rect">
            <a:avLst/>
          </a:prstGeom>
          <a:noFill/>
        </p:spPr>
        <p:txBody>
          <a:bodyPr wrap="square" rtlCol="0">
            <a:spAutoFit/>
          </a:bodyPr>
          <a:lstStyle/>
          <a:p>
            <a:r>
              <a:rPr lang="en-US" dirty="0"/>
              <a:t>Notify Downstream Consumers</a:t>
            </a:r>
          </a:p>
        </p:txBody>
      </p:sp>
      <p:sp>
        <p:nvSpPr>
          <p:cNvPr id="37" name="TextBox 36">
            <a:extLst>
              <a:ext uri="{FF2B5EF4-FFF2-40B4-BE49-F238E27FC236}">
                <a16:creationId xmlns:a16="http://schemas.microsoft.com/office/drawing/2014/main" id="{0E9AF5AF-F7ED-8444-B574-E41FF43CF0FA}"/>
              </a:ext>
            </a:extLst>
          </p:cNvPr>
          <p:cNvSpPr txBox="1"/>
          <p:nvPr/>
        </p:nvSpPr>
        <p:spPr>
          <a:xfrm>
            <a:off x="105113" y="280727"/>
            <a:ext cx="3353488" cy="1200329"/>
          </a:xfrm>
          <a:prstGeom prst="rect">
            <a:avLst/>
          </a:prstGeom>
          <a:noFill/>
        </p:spPr>
        <p:txBody>
          <a:bodyPr wrap="square" rtlCol="0">
            <a:spAutoFit/>
          </a:bodyPr>
          <a:lstStyle/>
          <a:p>
            <a:pPr algn="ctr"/>
            <a:r>
              <a:rPr lang="en-US" sz="3600" b="1" dirty="0"/>
              <a:t>Event Carried </a:t>
            </a:r>
          </a:p>
          <a:p>
            <a:pPr algn="ctr"/>
            <a:r>
              <a:rPr lang="en-US" sz="3600" b="1" dirty="0"/>
              <a:t>State Transfer</a:t>
            </a:r>
          </a:p>
        </p:txBody>
      </p:sp>
      <p:sp>
        <p:nvSpPr>
          <p:cNvPr id="38" name="TextBox 37">
            <a:extLst>
              <a:ext uri="{FF2B5EF4-FFF2-40B4-BE49-F238E27FC236}">
                <a16:creationId xmlns:a16="http://schemas.microsoft.com/office/drawing/2014/main" id="{6F7DCE2C-638C-CA4B-BAFF-FDFFFD4C6258}"/>
              </a:ext>
            </a:extLst>
          </p:cNvPr>
          <p:cNvSpPr txBox="1"/>
          <p:nvPr/>
        </p:nvSpPr>
        <p:spPr>
          <a:xfrm>
            <a:off x="1381701" y="1480586"/>
            <a:ext cx="1601537" cy="307777"/>
          </a:xfrm>
          <a:prstGeom prst="rect">
            <a:avLst/>
          </a:prstGeom>
          <a:noFill/>
        </p:spPr>
        <p:txBody>
          <a:bodyPr wrap="square" rtlCol="0">
            <a:spAutoFit/>
          </a:bodyPr>
          <a:lstStyle/>
          <a:p>
            <a:pPr algn="r"/>
            <a:r>
              <a:rPr lang="en-US" sz="1400" dirty="0"/>
              <a:t>Martin Fowler</a:t>
            </a:r>
          </a:p>
        </p:txBody>
      </p:sp>
    </p:spTree>
    <p:extLst>
      <p:ext uri="{BB962C8B-B14F-4D97-AF65-F5344CB8AC3E}">
        <p14:creationId xmlns:p14="http://schemas.microsoft.com/office/powerpoint/2010/main" val="3628508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2.70833E-6 -0.00093 L 0.03164 0.1118 C 0.03776 0.13565 0.05078 0.16551 0.06628 0.19329 C 0.08386 0.22454 0.1 0.24629 0.11341 0.25741 L 0.17696 0.31342 " pathEditMode="relative" rAng="2700000" ptsTypes="AAAAA">
                                      <p:cBhvr>
                                        <p:cTn id="6" dur="2000" fill="hold"/>
                                        <p:tgtEl>
                                          <p:spTgt spid="20"/>
                                        </p:tgtEl>
                                        <p:attrNameLst>
                                          <p:attrName>ppt_x</p:attrName>
                                          <p:attrName>ppt_y</p:attrName>
                                        </p:attrNameLst>
                                      </p:cBhvr>
                                      <p:rCtr x="7773" y="17616"/>
                                    </p:animMotion>
                                  </p:childTnLst>
                                  <p:subTnLst>
                                    <p:set>
                                      <p:cBhvr override="childStyle">
                                        <p:cTn dur="1" fill="hold" display="0" masterRel="sameClick" afterEffect="1">
                                          <p:stCondLst>
                                            <p:cond evt="end" delay="0">
                                              <p:tn val="5"/>
                                            </p:cond>
                                          </p:stCondLst>
                                        </p:cTn>
                                        <p:tgtEl>
                                          <p:spTgt spid="20"/>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3.33333E-6 -0.00139 L 0.03138 0.0838 C 0.03815 0.10139 0.0474 0.12824 0.05651 0.15741 C 0.06732 0.19005 0.07552 0.21667 0.08086 0.23565 L 0.10664 0.32639 " pathEditMode="relative" rAng="3600000" ptsTypes="AAAAA">
                                      <p:cBhvr>
                                        <p:cTn id="10" dur="2000" fill="hold"/>
                                        <p:tgtEl>
                                          <p:spTgt spid="21"/>
                                        </p:tgtEl>
                                        <p:attrNameLst>
                                          <p:attrName>ppt_x</p:attrName>
                                          <p:attrName>ppt_y</p:attrName>
                                        </p:attrNameLst>
                                      </p:cBhvr>
                                      <p:rCtr x="5521" y="16204"/>
                                    </p:animMotion>
                                  </p:childTnLst>
                                  <p:subTnLst>
                                    <p:set>
                                      <p:cBhvr override="childStyle">
                                        <p:cTn dur="1" fill="hold" display="0" masterRel="sameClick" afterEffect="1">
                                          <p:stCondLst>
                                            <p:cond evt="end" delay="0">
                                              <p:tn val="9"/>
                                            </p:cond>
                                          </p:stCondLst>
                                        </p:cTn>
                                        <p:tgtEl>
                                          <p:spTgt spid="21"/>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8.33333E-7 -0.00069 L 0.01732 0.11551 C 0.0207 0.14028 0.02943 0.17338 0.04128 0.20463 C 0.05404 0.24028 0.06693 0.26737 0.078 0.28218 L 0.13112 0.35811 " pathEditMode="relative" rAng="3420000" ptsTypes="AAAAA">
                                      <p:cBhvr>
                                        <p:cTn id="14" dur="2000" fill="hold"/>
                                        <p:tgtEl>
                                          <p:spTgt spid="22"/>
                                        </p:tgtEl>
                                        <p:attrNameLst>
                                          <p:attrName>ppt_x</p:attrName>
                                          <p:attrName>ppt_y</p:attrName>
                                        </p:attrNameLst>
                                      </p:cBhvr>
                                      <p:rCtr x="5378" y="19306"/>
                                    </p:animMotion>
                                  </p:childTnLst>
                                  <p:subTnLst>
                                    <p:set>
                                      <p:cBhvr override="childStyle">
                                        <p:cTn dur="1" fill="hold" display="0" masterRel="sameClick" afterEffect="1">
                                          <p:stCondLst>
                                            <p:cond evt="end" delay="0">
                                              <p:tn val="13"/>
                                            </p:cond>
                                          </p:stCondLst>
                                        </p:cTn>
                                        <p:tgtEl>
                                          <p:spTgt spid="22"/>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2.29167E-6 -1.85185E-6 L 0.06706 0.04005 C 0.08099 0.04908 0.10195 0.05394 0.12396 0.05394 C 0.14896 0.05394 0.16901 0.04908 0.18294 0.04005 L 0.25 -1.85185E-6 " pathEditMode="relative" rAng="0" ptsTypes="AAAAA">
                                      <p:cBhvr>
                                        <p:cTn id="38" dur="2000" fill="hold"/>
                                        <p:tgtEl>
                                          <p:spTgt spid="29"/>
                                        </p:tgtEl>
                                        <p:attrNameLst>
                                          <p:attrName>ppt_x</p:attrName>
                                          <p:attrName>ppt_y</p:attrName>
                                        </p:attrNameLst>
                                      </p:cBhvr>
                                      <p:rCtr x="12500" y="2685"/>
                                    </p:animMotion>
                                  </p:childTnLst>
                                  <p:subTnLst>
                                    <p:set>
                                      <p:cBhvr override="childStyle">
                                        <p:cTn dur="1" fill="hold" display="0" masterRel="sameClick" afterEffect="1">
                                          <p:stCondLst>
                                            <p:cond evt="end" delay="0">
                                              <p:tn val="37"/>
                                            </p:cond>
                                          </p:stCondLst>
                                        </p:cTn>
                                        <p:tgtEl>
                                          <p:spTgt spid="29"/>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1" nodeType="click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4" grpId="0"/>
      <p:bldP spid="35" grpId="0"/>
      <p:bldP spid="36" grpId="0"/>
      <p:bldP spid="36" grpId="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5B021-3A08-1A42-B1E0-91E7AC0F2801}"/>
              </a:ext>
            </a:extLst>
          </p:cNvPr>
          <p:cNvSpPr/>
          <p:nvPr/>
        </p:nvSpPr>
        <p:spPr>
          <a:xfrm>
            <a:off x="2533374" y="1575951"/>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7" name="Rectangle 6">
            <a:extLst>
              <a:ext uri="{FF2B5EF4-FFF2-40B4-BE49-F238E27FC236}">
                <a16:creationId xmlns:a16="http://schemas.microsoft.com/office/drawing/2014/main" id="{74E5CD2E-969E-6A4C-A995-31639025A468}"/>
              </a:ext>
            </a:extLst>
          </p:cNvPr>
          <p:cNvSpPr/>
          <p:nvPr/>
        </p:nvSpPr>
        <p:spPr>
          <a:xfrm>
            <a:off x="7852807" y="1616872"/>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8" name="TextBox 7">
            <a:extLst>
              <a:ext uri="{FF2B5EF4-FFF2-40B4-BE49-F238E27FC236}">
                <a16:creationId xmlns:a16="http://schemas.microsoft.com/office/drawing/2014/main" id="{027B6CBF-AF28-AB41-909C-6EBEA5D41480}"/>
              </a:ext>
            </a:extLst>
          </p:cNvPr>
          <p:cNvSpPr txBox="1"/>
          <p:nvPr/>
        </p:nvSpPr>
        <p:spPr>
          <a:xfrm>
            <a:off x="2679297" y="173563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9" name="TextBox 8">
            <a:extLst>
              <a:ext uri="{FF2B5EF4-FFF2-40B4-BE49-F238E27FC236}">
                <a16:creationId xmlns:a16="http://schemas.microsoft.com/office/drawing/2014/main" id="{31B3687D-9011-CC4E-95DC-DD68D547EE48}"/>
              </a:ext>
            </a:extLst>
          </p:cNvPr>
          <p:cNvSpPr txBox="1"/>
          <p:nvPr/>
        </p:nvSpPr>
        <p:spPr>
          <a:xfrm>
            <a:off x="8095489" y="177655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0" name="Flowchart: Magnetic Disk 12">
            <a:extLst>
              <a:ext uri="{FF2B5EF4-FFF2-40B4-BE49-F238E27FC236}">
                <a16:creationId xmlns:a16="http://schemas.microsoft.com/office/drawing/2014/main" id="{30691D87-1F70-EF40-88DF-A44049F8A0C0}"/>
              </a:ext>
            </a:extLst>
          </p:cNvPr>
          <p:cNvSpPr/>
          <p:nvPr/>
        </p:nvSpPr>
        <p:spPr>
          <a:xfrm>
            <a:off x="9116322" y="4357967"/>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Db</a:t>
            </a:r>
          </a:p>
        </p:txBody>
      </p:sp>
      <p:sp>
        <p:nvSpPr>
          <p:cNvPr id="11" name="Flowchart: Magnetic Disk 12">
            <a:extLst>
              <a:ext uri="{FF2B5EF4-FFF2-40B4-BE49-F238E27FC236}">
                <a16:creationId xmlns:a16="http://schemas.microsoft.com/office/drawing/2014/main" id="{B7B0E397-C359-7142-B613-6DB7654D0EC4}"/>
              </a:ext>
            </a:extLst>
          </p:cNvPr>
          <p:cNvSpPr/>
          <p:nvPr/>
        </p:nvSpPr>
        <p:spPr>
          <a:xfrm>
            <a:off x="2770004" y="4392053"/>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 Db</a:t>
            </a:r>
          </a:p>
        </p:txBody>
      </p:sp>
      <p:sp>
        <p:nvSpPr>
          <p:cNvPr id="33" name="Flowchart: Magnetic Disk 12">
            <a:extLst>
              <a:ext uri="{FF2B5EF4-FFF2-40B4-BE49-F238E27FC236}">
                <a16:creationId xmlns:a16="http://schemas.microsoft.com/office/drawing/2014/main" id="{824DAEAD-6BA4-004C-8284-6BE9814B1D2D}"/>
              </a:ext>
            </a:extLst>
          </p:cNvPr>
          <p:cNvSpPr/>
          <p:nvPr/>
        </p:nvSpPr>
        <p:spPr>
          <a:xfrm>
            <a:off x="7493828" y="4382611"/>
            <a:ext cx="120332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a:p>
            <a:pPr algn="ctr"/>
            <a:r>
              <a:rPr lang="en-GB" dirty="0">
                <a:solidFill>
                  <a:schemeClr val="tx1"/>
                </a:solidFill>
              </a:rPr>
              <a:t>Reference Cache</a:t>
            </a:r>
          </a:p>
        </p:txBody>
      </p:sp>
      <p:cxnSp>
        <p:nvCxnSpPr>
          <p:cNvPr id="35" name="Straight Arrow Connector 34">
            <a:extLst>
              <a:ext uri="{FF2B5EF4-FFF2-40B4-BE49-F238E27FC236}">
                <a16:creationId xmlns:a16="http://schemas.microsoft.com/office/drawing/2014/main" id="{D5013104-FFEE-5C41-B7B7-F6A97E3C79AB}"/>
              </a:ext>
            </a:extLst>
          </p:cNvPr>
          <p:cNvCxnSpPr>
            <a:cxnSpLocks/>
            <a:stCxn id="7" idx="2"/>
            <a:endCxn id="33" idx="4"/>
          </p:cNvCxnSpPr>
          <p:nvPr/>
        </p:nvCxnSpPr>
        <p:spPr>
          <a:xfrm>
            <a:off x="8691007" y="4045901"/>
            <a:ext cx="6142" cy="537035"/>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4A3713A-1F20-3C4B-A3BA-D28C3EA68A6E}"/>
              </a:ext>
            </a:extLst>
          </p:cNvPr>
          <p:cNvCxnSpPr>
            <a:cxnSpLocks/>
          </p:cNvCxnSpPr>
          <p:nvPr/>
        </p:nvCxnSpPr>
        <p:spPr>
          <a:xfrm>
            <a:off x="8802111" y="4004980"/>
            <a:ext cx="308069" cy="498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B66D0DE-FB65-E641-89CB-BA85ACFFDF09}"/>
              </a:ext>
            </a:extLst>
          </p:cNvPr>
          <p:cNvCxnSpPr>
            <a:cxnSpLocks/>
          </p:cNvCxnSpPr>
          <p:nvPr/>
        </p:nvCxnSpPr>
        <p:spPr>
          <a:xfrm flipH="1" flipV="1">
            <a:off x="8956145" y="3889094"/>
            <a:ext cx="370736" cy="4663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6" name="Curved Connector 45">
            <a:extLst>
              <a:ext uri="{FF2B5EF4-FFF2-40B4-BE49-F238E27FC236}">
                <a16:creationId xmlns:a16="http://schemas.microsoft.com/office/drawing/2014/main" id="{D266972E-23BC-F644-96A9-04E890BE920E}"/>
              </a:ext>
            </a:extLst>
          </p:cNvPr>
          <p:cNvCxnSpPr>
            <a:stCxn id="11" idx="3"/>
            <a:endCxn id="33" idx="3"/>
          </p:cNvCxnSpPr>
          <p:nvPr/>
        </p:nvCxnSpPr>
        <p:spPr>
          <a:xfrm rot="5400000" flipH="1" flipV="1">
            <a:off x="5706188" y="2403402"/>
            <a:ext cx="9442" cy="476915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5345AF8E-71DA-1C40-8809-A9ADAAA7F4A7}"/>
              </a:ext>
            </a:extLst>
          </p:cNvPr>
          <p:cNvSpPr txBox="1"/>
          <p:nvPr/>
        </p:nvSpPr>
        <p:spPr>
          <a:xfrm>
            <a:off x="5710909" y="5501290"/>
            <a:ext cx="879675" cy="369332"/>
          </a:xfrm>
          <a:prstGeom prst="rect">
            <a:avLst/>
          </a:prstGeom>
          <a:noFill/>
        </p:spPr>
        <p:txBody>
          <a:bodyPr wrap="square" rtlCol="0">
            <a:spAutoFit/>
          </a:bodyPr>
          <a:lstStyle/>
          <a:p>
            <a:r>
              <a:rPr lang="en-US" dirty="0"/>
              <a:t>ECST</a:t>
            </a:r>
          </a:p>
        </p:txBody>
      </p:sp>
      <p:cxnSp>
        <p:nvCxnSpPr>
          <p:cNvPr id="49" name="Curved Connector 48">
            <a:extLst>
              <a:ext uri="{FF2B5EF4-FFF2-40B4-BE49-F238E27FC236}">
                <a16:creationId xmlns:a16="http://schemas.microsoft.com/office/drawing/2014/main" id="{A0A71B81-B589-DA4D-9A27-49DABD13A51F}"/>
              </a:ext>
            </a:extLst>
          </p:cNvPr>
          <p:cNvCxnSpPr>
            <a:cxnSpLocks/>
          </p:cNvCxnSpPr>
          <p:nvPr/>
        </p:nvCxnSpPr>
        <p:spPr>
          <a:xfrm rot="5400000" flipH="1" flipV="1">
            <a:off x="5706188" y="2207798"/>
            <a:ext cx="9442" cy="4769159"/>
          </a:xfrm>
          <a:prstGeom prst="curvedConnector3">
            <a:avLst>
              <a:gd name="adj1" fmla="val -732460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7E0C8117-2294-9A40-A14A-4AC1649646CD}"/>
              </a:ext>
            </a:extLst>
          </p:cNvPr>
          <p:cNvSpPr txBox="1"/>
          <p:nvPr/>
        </p:nvSpPr>
        <p:spPr>
          <a:xfrm>
            <a:off x="5372581" y="4978864"/>
            <a:ext cx="879675" cy="369332"/>
          </a:xfrm>
          <a:prstGeom prst="rect">
            <a:avLst/>
          </a:prstGeom>
          <a:noFill/>
        </p:spPr>
        <p:txBody>
          <a:bodyPr wrap="square" rtlCol="0">
            <a:spAutoFit/>
          </a:bodyPr>
          <a:lstStyle/>
          <a:p>
            <a:r>
              <a:rPr lang="en-US" dirty="0"/>
              <a:t>ATOM</a:t>
            </a:r>
          </a:p>
        </p:txBody>
      </p:sp>
      <p:cxnSp>
        <p:nvCxnSpPr>
          <p:cNvPr id="53" name="Straight Arrow Connector 52">
            <a:extLst>
              <a:ext uri="{FF2B5EF4-FFF2-40B4-BE49-F238E27FC236}">
                <a16:creationId xmlns:a16="http://schemas.microsoft.com/office/drawing/2014/main" id="{7C60A1E8-6FE8-4B48-8BAD-928E4E08DCCF}"/>
              </a:ext>
            </a:extLst>
          </p:cNvPr>
          <p:cNvCxnSpPr/>
          <p:nvPr/>
        </p:nvCxnSpPr>
        <p:spPr>
          <a:xfrm>
            <a:off x="3680749" y="4676173"/>
            <a:ext cx="372704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BDB6BAC0-55E1-8245-9EBB-E4D2221E332B}"/>
              </a:ext>
            </a:extLst>
          </p:cNvPr>
          <p:cNvSpPr txBox="1"/>
          <p:nvPr/>
        </p:nvSpPr>
        <p:spPr>
          <a:xfrm>
            <a:off x="5423469" y="4321494"/>
            <a:ext cx="879675" cy="369332"/>
          </a:xfrm>
          <a:prstGeom prst="rect">
            <a:avLst/>
          </a:prstGeom>
          <a:noFill/>
        </p:spPr>
        <p:txBody>
          <a:bodyPr wrap="square" rtlCol="0">
            <a:spAutoFit/>
          </a:bodyPr>
          <a:lstStyle/>
          <a:p>
            <a:r>
              <a:rPr lang="en-US" dirty="0"/>
              <a:t>ETL</a:t>
            </a:r>
          </a:p>
        </p:txBody>
      </p:sp>
      <p:cxnSp>
        <p:nvCxnSpPr>
          <p:cNvPr id="60" name="Curved Connector 59">
            <a:extLst>
              <a:ext uri="{FF2B5EF4-FFF2-40B4-BE49-F238E27FC236}">
                <a16:creationId xmlns:a16="http://schemas.microsoft.com/office/drawing/2014/main" id="{A66F3152-8B63-2B44-A196-328C604405E7}"/>
              </a:ext>
            </a:extLst>
          </p:cNvPr>
          <p:cNvCxnSpPr>
            <a:stCxn id="11" idx="1"/>
            <a:endCxn id="33" idx="0"/>
          </p:cNvCxnSpPr>
          <p:nvPr/>
        </p:nvCxnSpPr>
        <p:spPr>
          <a:xfrm rot="16200000" flipH="1">
            <a:off x="5648855" y="2069528"/>
            <a:ext cx="124108" cy="4769159"/>
          </a:xfrm>
          <a:prstGeom prst="curvedConnector3">
            <a:avLst>
              <a:gd name="adj1" fmla="val -191802"/>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7DAC0339-1019-A645-A5B6-62AF16EF9C50}"/>
              </a:ext>
            </a:extLst>
          </p:cNvPr>
          <p:cNvSpPr txBox="1"/>
          <p:nvPr/>
        </p:nvSpPr>
        <p:spPr>
          <a:xfrm>
            <a:off x="5712836" y="3721279"/>
            <a:ext cx="879675" cy="369332"/>
          </a:xfrm>
          <a:prstGeom prst="rect">
            <a:avLst/>
          </a:prstGeom>
          <a:noFill/>
        </p:spPr>
        <p:txBody>
          <a:bodyPr wrap="square" rtlCol="0">
            <a:spAutoFit/>
          </a:bodyPr>
          <a:lstStyle/>
          <a:p>
            <a:r>
              <a:rPr lang="en-US" dirty="0"/>
              <a:t>FTP</a:t>
            </a:r>
          </a:p>
        </p:txBody>
      </p:sp>
      <p:sp>
        <p:nvSpPr>
          <p:cNvPr id="63" name="TextBox 62">
            <a:extLst>
              <a:ext uri="{FF2B5EF4-FFF2-40B4-BE49-F238E27FC236}">
                <a16:creationId xmlns:a16="http://schemas.microsoft.com/office/drawing/2014/main" id="{B5AE3B0A-62D5-8948-B303-5AF7A232995E}"/>
              </a:ext>
            </a:extLst>
          </p:cNvPr>
          <p:cNvSpPr txBox="1"/>
          <p:nvPr/>
        </p:nvSpPr>
        <p:spPr>
          <a:xfrm>
            <a:off x="399924" y="232693"/>
            <a:ext cx="7297241" cy="646331"/>
          </a:xfrm>
          <a:prstGeom prst="rect">
            <a:avLst/>
          </a:prstGeom>
          <a:noFill/>
        </p:spPr>
        <p:txBody>
          <a:bodyPr wrap="square" rtlCol="0">
            <a:spAutoFit/>
          </a:bodyPr>
          <a:lstStyle/>
          <a:p>
            <a:pPr algn="ctr"/>
            <a:r>
              <a:rPr lang="en-US" sz="3600" b="1" dirty="0"/>
              <a:t>Reference Data is Protocol Agnostic</a:t>
            </a:r>
          </a:p>
        </p:txBody>
      </p:sp>
    </p:spTree>
    <p:extLst>
      <p:ext uri="{BB962C8B-B14F-4D97-AF65-F5344CB8AC3E}">
        <p14:creationId xmlns:p14="http://schemas.microsoft.com/office/powerpoint/2010/main" val="182978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P spid="54" grpId="0"/>
      <p:bldP spid="6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9FFACE-ED27-C240-B74B-423AF2E50CBD}"/>
              </a:ext>
            </a:extLst>
          </p:cNvPr>
          <p:cNvSpPr>
            <a:spLocks noGrp="1"/>
          </p:cNvSpPr>
          <p:nvPr>
            <p:ph idx="1"/>
          </p:nvPr>
        </p:nvSpPr>
        <p:spPr>
          <a:xfrm>
            <a:off x="3630168" y="3159188"/>
            <a:ext cx="5477256" cy="539623"/>
          </a:xfrm>
        </p:spPr>
        <p:txBody>
          <a:bodyPr>
            <a:normAutofit fontScale="92500"/>
          </a:bodyPr>
          <a:lstStyle/>
          <a:p>
            <a:pPr marL="0" indent="0">
              <a:buNone/>
            </a:pPr>
            <a:r>
              <a:rPr lang="en-US" dirty="0"/>
              <a:t>I know nothing about hotel software!</a:t>
            </a:r>
          </a:p>
        </p:txBody>
      </p:sp>
    </p:spTree>
    <p:extLst>
      <p:ext uri="{BB962C8B-B14F-4D97-AF65-F5344CB8AC3E}">
        <p14:creationId xmlns:p14="http://schemas.microsoft.com/office/powerpoint/2010/main" val="2026801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p:spPr>
        <p:txBody>
          <a:bodyPr/>
          <a:lstStyle/>
          <a:p>
            <a:r>
              <a:rPr lang="en-US" dirty="0"/>
              <a:t>Breaking up the Monolith</a:t>
            </a:r>
          </a:p>
        </p:txBody>
      </p:sp>
      <p:sp>
        <p:nvSpPr>
          <p:cNvPr id="5" name="Text Placeholder 4"/>
          <p:cNvSpPr>
            <a:spLocks noGrp="1"/>
          </p:cNvSpPr>
          <p:nvPr>
            <p:ph type="body" idx="1"/>
          </p:nvPr>
        </p:nvSpPr>
        <p:spPr/>
        <p:txBody>
          <a:bodyPr/>
          <a:lstStyle/>
          <a:p>
            <a:r>
              <a:rPr lang="en-US" dirty="0"/>
              <a:t>99 Ways To Leave Your Lover</a:t>
            </a:r>
          </a:p>
        </p:txBody>
      </p:sp>
    </p:spTree>
    <p:extLst>
      <p:ext uri="{BB962C8B-B14F-4D97-AF65-F5344CB8AC3E}">
        <p14:creationId xmlns:p14="http://schemas.microsoft.com/office/powerpoint/2010/main" val="23006749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urved Right Arrow 32"/>
          <p:cNvSpPr/>
          <p:nvPr/>
        </p:nvSpPr>
        <p:spPr>
          <a:xfrm>
            <a:off x="5233921" y="4944743"/>
            <a:ext cx="2933081" cy="1323902"/>
          </a:xfrm>
          <a:prstGeom prst="curvedRightArrow">
            <a:avLst/>
          </a:prstGeom>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ln w="3175"/>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2" name="Flowchart: Magnetic Disk 11"/>
          <p:cNvSpPr/>
          <p:nvPr/>
        </p:nvSpPr>
        <p:spPr>
          <a:xfrm>
            <a:off x="7177549" y="5192766"/>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Service Db</a:t>
            </a:r>
          </a:p>
        </p:txBody>
      </p:sp>
      <p:sp>
        <p:nvSpPr>
          <p:cNvPr id="13" name="Flowchart: Magnetic Disk 12"/>
          <p:cNvSpPr/>
          <p:nvPr/>
        </p:nvSpPr>
        <p:spPr>
          <a:xfrm>
            <a:off x="2958187" y="5175878"/>
            <a:ext cx="1966452" cy="599768"/>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Monolith</a:t>
            </a:r>
          </a:p>
        </p:txBody>
      </p:sp>
      <p:sp>
        <p:nvSpPr>
          <p:cNvPr id="14" name="Donut 13"/>
          <p:cNvSpPr/>
          <p:nvPr/>
        </p:nvSpPr>
        <p:spPr>
          <a:xfrm>
            <a:off x="5378471" y="4035298"/>
            <a:ext cx="1052051" cy="884903"/>
          </a:xfrm>
          <a:prstGeom prst="donu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15" name="Right Arrow 14"/>
          <p:cNvSpPr/>
          <p:nvPr/>
        </p:nvSpPr>
        <p:spPr>
          <a:xfrm rot="18902915">
            <a:off x="5063838" y="4762885"/>
            <a:ext cx="412955" cy="344129"/>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6" name="Right Arrow 15"/>
          <p:cNvSpPr/>
          <p:nvPr/>
        </p:nvSpPr>
        <p:spPr>
          <a:xfrm rot="18930854">
            <a:off x="6390706" y="3834186"/>
            <a:ext cx="524052" cy="344129"/>
          </a:xfrm>
          <a:prstGeom prst="rightArrow">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0" name="Oval Callout 19"/>
          <p:cNvSpPr/>
          <p:nvPr/>
        </p:nvSpPr>
        <p:spPr>
          <a:xfrm>
            <a:off x="8562787" y="4109846"/>
            <a:ext cx="1956620" cy="914399"/>
          </a:xfrm>
          <a:prstGeom prst="wedgeEllipseCallou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Reference Data</a:t>
            </a:r>
          </a:p>
        </p:txBody>
      </p:sp>
      <p:sp>
        <p:nvSpPr>
          <p:cNvPr id="21" name="Rectangle 20"/>
          <p:cNvSpPr/>
          <p:nvPr/>
        </p:nvSpPr>
        <p:spPr>
          <a:xfrm>
            <a:off x="2826776" y="1052052"/>
            <a:ext cx="1804219" cy="367726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Monolith</a:t>
            </a:r>
          </a:p>
        </p:txBody>
      </p:sp>
      <p:sp>
        <p:nvSpPr>
          <p:cNvPr id="18" name="Oval Callout 17"/>
          <p:cNvSpPr/>
          <p:nvPr/>
        </p:nvSpPr>
        <p:spPr>
          <a:xfrm>
            <a:off x="4212237" y="3322420"/>
            <a:ext cx="1956620" cy="914399"/>
          </a:xfrm>
          <a:prstGeom prst="wedgeEllipseCallou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Event Interception</a:t>
            </a:r>
          </a:p>
        </p:txBody>
      </p:sp>
      <p:sp>
        <p:nvSpPr>
          <p:cNvPr id="22" name="Rectangle 21"/>
          <p:cNvSpPr/>
          <p:nvPr/>
        </p:nvSpPr>
        <p:spPr>
          <a:xfrm>
            <a:off x="6892408" y="1052052"/>
            <a:ext cx="1592826" cy="344616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Service</a:t>
            </a:r>
          </a:p>
        </p:txBody>
      </p:sp>
      <p:sp>
        <p:nvSpPr>
          <p:cNvPr id="23" name="&quot;No&quot; Symbol 22"/>
          <p:cNvSpPr/>
          <p:nvPr/>
        </p:nvSpPr>
        <p:spPr>
          <a:xfrm>
            <a:off x="3207775" y="658762"/>
            <a:ext cx="1042219" cy="963561"/>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4" name="Bent Arrow 23"/>
          <p:cNvSpPr/>
          <p:nvPr/>
        </p:nvSpPr>
        <p:spPr>
          <a:xfrm rot="4874250">
            <a:off x="5441429" y="-918562"/>
            <a:ext cx="796413" cy="3240021"/>
          </a:xfrm>
          <a:prstGeom prst="bentArrow">
            <a:avLst/>
          </a:prstGeom>
          <a:solidFill>
            <a:schemeClr val="accent3"/>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25" name="Down Arrow 24"/>
          <p:cNvSpPr/>
          <p:nvPr/>
        </p:nvSpPr>
        <p:spPr>
          <a:xfrm>
            <a:off x="3207775" y="88493"/>
            <a:ext cx="656303" cy="501445"/>
          </a:xfrm>
          <a:prstGeom prst="downArrow">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6" name="Oval Callout 25"/>
          <p:cNvSpPr/>
          <p:nvPr/>
        </p:nvSpPr>
        <p:spPr>
          <a:xfrm>
            <a:off x="7491568" y="567662"/>
            <a:ext cx="2153877" cy="1054661"/>
          </a:xfrm>
          <a:prstGeom prst="wedgeEllipseCallou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Asset Capture</a:t>
            </a:r>
          </a:p>
        </p:txBody>
      </p:sp>
      <p:sp>
        <p:nvSpPr>
          <p:cNvPr id="27" name="Striped Right Arrow 26"/>
          <p:cNvSpPr/>
          <p:nvPr/>
        </p:nvSpPr>
        <p:spPr>
          <a:xfrm>
            <a:off x="4522839" y="2556387"/>
            <a:ext cx="2772696" cy="688258"/>
          </a:xfrm>
          <a:prstGeom prst="stripedRightArrow">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28" name="Oval Callout 27"/>
          <p:cNvSpPr/>
          <p:nvPr/>
        </p:nvSpPr>
        <p:spPr>
          <a:xfrm>
            <a:off x="4838346" y="1709930"/>
            <a:ext cx="1956620" cy="914399"/>
          </a:xfrm>
          <a:prstGeom prst="wedgeEllipseCallou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Cut &amp; Shunt</a:t>
            </a:r>
          </a:p>
        </p:txBody>
      </p:sp>
      <p:sp>
        <p:nvSpPr>
          <p:cNvPr id="32" name="&quot;No&quot; Symbol 31"/>
          <p:cNvSpPr/>
          <p:nvPr/>
        </p:nvSpPr>
        <p:spPr>
          <a:xfrm>
            <a:off x="4707058" y="5429543"/>
            <a:ext cx="435163" cy="439234"/>
          </a:xfrm>
          <a:prstGeom prst="noSmoking">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solidFill>
                <a:schemeClr val="tx1"/>
              </a:solidFill>
            </a:endParaRPr>
          </a:p>
        </p:txBody>
      </p:sp>
      <p:sp>
        <p:nvSpPr>
          <p:cNvPr id="35" name="Oval Callout 34"/>
          <p:cNvSpPr/>
          <p:nvPr/>
        </p:nvSpPr>
        <p:spPr>
          <a:xfrm>
            <a:off x="5440020" y="5095129"/>
            <a:ext cx="1956620" cy="914399"/>
          </a:xfrm>
          <a:prstGeom prst="wedgeEllipseCallou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t>Data Autonomy</a:t>
            </a:r>
          </a:p>
        </p:txBody>
      </p:sp>
    </p:spTree>
    <p:extLst>
      <p:ext uri="{BB962C8B-B14F-4D97-AF65-F5344CB8AC3E}">
        <p14:creationId xmlns:p14="http://schemas.microsoft.com/office/powerpoint/2010/main" val="114476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additive="base">
                                        <p:cTn id="11" dur="500" fill="hold"/>
                                        <p:tgtEl>
                                          <p:spTgt spid="27"/>
                                        </p:tgtEl>
                                        <p:attrNameLst>
                                          <p:attrName>ppt_x</p:attrName>
                                        </p:attrNameLst>
                                      </p:cBhvr>
                                      <p:tavLst>
                                        <p:tav tm="0">
                                          <p:val>
                                            <p:strVal val="#ppt_x"/>
                                          </p:val>
                                        </p:tav>
                                        <p:tav tm="100000">
                                          <p:val>
                                            <p:strVal val="#ppt_x"/>
                                          </p:val>
                                        </p:tav>
                                      </p:tavLst>
                                    </p:anim>
                                    <p:anim calcmode="lin" valueType="num">
                                      <p:cBhvr additive="base">
                                        <p:cTn id="12"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additive="base">
                                        <p:cTn id="17" dur="500" fill="hold"/>
                                        <p:tgtEl>
                                          <p:spTgt spid="25"/>
                                        </p:tgtEl>
                                        <p:attrNameLst>
                                          <p:attrName>ppt_x</p:attrName>
                                        </p:attrNameLst>
                                      </p:cBhvr>
                                      <p:tavLst>
                                        <p:tav tm="0">
                                          <p:val>
                                            <p:strVal val="#ppt_x"/>
                                          </p:val>
                                        </p:tav>
                                        <p:tav tm="100000">
                                          <p:val>
                                            <p:strVal val="#ppt_x"/>
                                          </p:val>
                                        </p:tav>
                                      </p:tavLst>
                                    </p:anim>
                                    <p:anim calcmode="lin" valueType="num">
                                      <p:cBhvr additive="base">
                                        <p:cTn id="18" dur="500" fill="hold"/>
                                        <p:tgtEl>
                                          <p:spTgt spid="2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anim calcmode="lin" valueType="num">
                                      <p:cBhvr additive="base">
                                        <p:cTn id="21" dur="500" fill="hold"/>
                                        <p:tgtEl>
                                          <p:spTgt spid="23"/>
                                        </p:tgtEl>
                                        <p:attrNameLst>
                                          <p:attrName>ppt_x</p:attrName>
                                        </p:attrNameLst>
                                      </p:cBhvr>
                                      <p:tavLst>
                                        <p:tav tm="0">
                                          <p:val>
                                            <p:strVal val="#ppt_x"/>
                                          </p:val>
                                        </p:tav>
                                        <p:tav tm="100000">
                                          <p:val>
                                            <p:strVal val="#ppt_x"/>
                                          </p:val>
                                        </p:tav>
                                      </p:tavLst>
                                    </p:anim>
                                    <p:anim calcmode="lin" valueType="num">
                                      <p:cBhvr additive="base">
                                        <p:cTn id="22" dur="500" fill="hold"/>
                                        <p:tgtEl>
                                          <p:spTgt spid="2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additive="base">
                                        <p:cTn id="35" dur="500" fill="hold"/>
                                        <p:tgtEl>
                                          <p:spTgt spid="18"/>
                                        </p:tgtEl>
                                        <p:attrNameLst>
                                          <p:attrName>ppt_x</p:attrName>
                                        </p:attrNameLst>
                                      </p:cBhvr>
                                      <p:tavLst>
                                        <p:tav tm="0">
                                          <p:val>
                                            <p:strVal val="#ppt_x"/>
                                          </p:val>
                                        </p:tav>
                                        <p:tav tm="100000">
                                          <p:val>
                                            <p:strVal val="#ppt_x"/>
                                          </p:val>
                                        </p:tav>
                                      </p:tavLst>
                                    </p:anim>
                                    <p:anim calcmode="lin" valueType="num">
                                      <p:cBhvr additive="base">
                                        <p:cTn id="36" dur="500" fill="hold"/>
                                        <p:tgtEl>
                                          <p:spTgt spid="18"/>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12"/>
                                        </p:tgtEl>
                                        <p:attrNameLst>
                                          <p:attrName>style.visibility</p:attrName>
                                        </p:attrNameLst>
                                      </p:cBhvr>
                                      <p:to>
                                        <p:strVal val="visible"/>
                                      </p:to>
                                    </p:set>
                                    <p:anim calcmode="lin" valueType="num">
                                      <p:cBhvr additive="base">
                                        <p:cTn id="53" dur="500" fill="hold"/>
                                        <p:tgtEl>
                                          <p:spTgt spid="12"/>
                                        </p:tgtEl>
                                        <p:attrNameLst>
                                          <p:attrName>ppt_x</p:attrName>
                                        </p:attrNameLst>
                                      </p:cBhvr>
                                      <p:tavLst>
                                        <p:tav tm="0">
                                          <p:val>
                                            <p:strVal val="#ppt_x"/>
                                          </p:val>
                                        </p:tav>
                                        <p:tav tm="100000">
                                          <p:val>
                                            <p:strVal val="#ppt_x"/>
                                          </p:val>
                                        </p:tav>
                                      </p:tavLst>
                                    </p:anim>
                                    <p:anim calcmode="lin" valueType="num">
                                      <p:cBhvr additive="base">
                                        <p:cTn id="5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500" fill="hold"/>
                                        <p:tgtEl>
                                          <p:spTgt spid="32"/>
                                        </p:tgtEl>
                                        <p:attrNameLst>
                                          <p:attrName>ppt_x</p:attrName>
                                        </p:attrNameLst>
                                      </p:cBhvr>
                                      <p:tavLst>
                                        <p:tav tm="0">
                                          <p:val>
                                            <p:strVal val="#ppt_x"/>
                                          </p:val>
                                        </p:tav>
                                        <p:tav tm="100000">
                                          <p:val>
                                            <p:strVal val="#ppt_x"/>
                                          </p:val>
                                        </p:tav>
                                      </p:tavLst>
                                    </p:anim>
                                    <p:anim calcmode="lin" valueType="num">
                                      <p:cBhvr additive="base">
                                        <p:cTn id="60" dur="500" fill="hold"/>
                                        <p:tgtEl>
                                          <p:spTgt spid="3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500" fill="hold"/>
                                        <p:tgtEl>
                                          <p:spTgt spid="35"/>
                                        </p:tgtEl>
                                        <p:attrNameLst>
                                          <p:attrName>ppt_x</p:attrName>
                                        </p:attrNameLst>
                                      </p:cBhvr>
                                      <p:tavLst>
                                        <p:tav tm="0">
                                          <p:val>
                                            <p:strVal val="#ppt_x"/>
                                          </p:val>
                                        </p:tav>
                                        <p:tav tm="100000">
                                          <p:val>
                                            <p:strVal val="#ppt_x"/>
                                          </p:val>
                                        </p:tav>
                                      </p:tavLst>
                                    </p:anim>
                                    <p:anim calcmode="lin" valueType="num">
                                      <p:cBhvr additive="base">
                                        <p:cTn id="64" dur="500" fill="hold"/>
                                        <p:tgtEl>
                                          <p:spTgt spid="3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500" fill="hold"/>
                                        <p:tgtEl>
                                          <p:spTgt spid="33"/>
                                        </p:tgtEl>
                                        <p:attrNameLst>
                                          <p:attrName>ppt_x</p:attrName>
                                        </p:attrNameLst>
                                      </p:cBhvr>
                                      <p:tavLst>
                                        <p:tav tm="0">
                                          <p:val>
                                            <p:strVal val="#ppt_x"/>
                                          </p:val>
                                        </p:tav>
                                        <p:tav tm="100000">
                                          <p:val>
                                            <p:strVal val="#ppt_x"/>
                                          </p:val>
                                        </p:tav>
                                      </p:tavLst>
                                    </p:anim>
                                    <p:anim calcmode="lin" valueType="num">
                                      <p:cBhvr additive="base">
                                        <p:cTn id="68"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12" grpId="0" animBg="1"/>
      <p:bldP spid="15" grpId="0" animBg="1"/>
      <p:bldP spid="16" grpId="0" animBg="1"/>
      <p:bldP spid="20" grpId="0" animBg="1"/>
      <p:bldP spid="18" grpId="0" animBg="1"/>
      <p:bldP spid="23" grpId="0" animBg="1"/>
      <p:bldP spid="24" grpId="0" animBg="1"/>
      <p:bldP spid="25" grpId="0" animBg="1"/>
      <p:bldP spid="26" grpId="0" animBg="1"/>
      <p:bldP spid="27" grpId="0" animBg="1"/>
      <p:bldP spid="28" grpId="0" animBg="1"/>
      <p:bldP spid="32" grpId="0" animBg="1"/>
      <p:bldP spid="35"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ABA21C4-67CC-1544-893E-B080BCB21D32}"/>
              </a:ext>
            </a:extLst>
          </p:cNvPr>
          <p:cNvSpPr>
            <a:spLocks noGrp="1"/>
          </p:cNvSpPr>
          <p:nvPr>
            <p:ph type="title"/>
          </p:nvPr>
        </p:nvSpPr>
        <p:spPr/>
        <p:txBody>
          <a:bodyPr/>
          <a:lstStyle/>
          <a:p>
            <a:r>
              <a:rPr lang="en-US" dirty="0"/>
              <a:t>Hybrid</a:t>
            </a:r>
          </a:p>
        </p:txBody>
      </p:sp>
      <p:sp>
        <p:nvSpPr>
          <p:cNvPr id="8" name="Text Placeholder 7">
            <a:extLst>
              <a:ext uri="{FF2B5EF4-FFF2-40B4-BE49-F238E27FC236}">
                <a16:creationId xmlns:a16="http://schemas.microsoft.com/office/drawing/2014/main" id="{A32523C4-5091-1F4F-9C01-FC4908AF147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446673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EACC99-6C9D-2A4A-9C5C-E4DD26939987}"/>
              </a:ext>
            </a:extLst>
          </p:cNvPr>
          <p:cNvSpPr/>
          <p:nvPr/>
        </p:nvSpPr>
        <p:spPr>
          <a:xfrm>
            <a:off x="5589986" y="1471609"/>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Offers</a:t>
            </a:r>
          </a:p>
        </p:txBody>
      </p:sp>
      <p:sp>
        <p:nvSpPr>
          <p:cNvPr id="5" name="Rectangle 4">
            <a:extLst>
              <a:ext uri="{FF2B5EF4-FFF2-40B4-BE49-F238E27FC236}">
                <a16:creationId xmlns:a16="http://schemas.microsoft.com/office/drawing/2014/main" id="{5A1E146C-A00B-154C-9DF7-5FBAF3F06BEB}"/>
              </a:ext>
            </a:extLst>
          </p:cNvPr>
          <p:cNvSpPr/>
          <p:nvPr/>
        </p:nvSpPr>
        <p:spPr>
          <a:xfrm>
            <a:off x="8655270" y="1537006"/>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6" name="TextBox 5">
            <a:extLst>
              <a:ext uri="{FF2B5EF4-FFF2-40B4-BE49-F238E27FC236}">
                <a16:creationId xmlns:a16="http://schemas.microsoft.com/office/drawing/2014/main" id="{12BC88A8-DA4C-AB45-AF4C-38BD584E7B4F}"/>
              </a:ext>
            </a:extLst>
          </p:cNvPr>
          <p:cNvSpPr txBox="1"/>
          <p:nvPr/>
        </p:nvSpPr>
        <p:spPr>
          <a:xfrm>
            <a:off x="5767246" y="1700039"/>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7" name="TextBox 6">
            <a:extLst>
              <a:ext uri="{FF2B5EF4-FFF2-40B4-BE49-F238E27FC236}">
                <a16:creationId xmlns:a16="http://schemas.microsoft.com/office/drawing/2014/main" id="{656D6D1F-8743-FC4F-A97D-BBD3914E0C8F}"/>
              </a:ext>
            </a:extLst>
          </p:cNvPr>
          <p:cNvSpPr txBox="1"/>
          <p:nvPr/>
        </p:nvSpPr>
        <p:spPr>
          <a:xfrm>
            <a:off x="8897952" y="1696688"/>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8" name="Flowchart: Magnetic Disk 12">
            <a:extLst>
              <a:ext uri="{FF2B5EF4-FFF2-40B4-BE49-F238E27FC236}">
                <a16:creationId xmlns:a16="http://schemas.microsoft.com/office/drawing/2014/main" id="{0504DF59-A5C7-B34A-8C82-9222F6A0B406}"/>
              </a:ext>
            </a:extLst>
          </p:cNvPr>
          <p:cNvSpPr/>
          <p:nvPr/>
        </p:nvSpPr>
        <p:spPr>
          <a:xfrm>
            <a:off x="9918784" y="4278101"/>
            <a:ext cx="1031437" cy="577172"/>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Db</a:t>
            </a:r>
          </a:p>
        </p:txBody>
      </p:sp>
      <p:sp>
        <p:nvSpPr>
          <p:cNvPr id="9" name="Flowchart: Magnetic Disk 12">
            <a:extLst>
              <a:ext uri="{FF2B5EF4-FFF2-40B4-BE49-F238E27FC236}">
                <a16:creationId xmlns:a16="http://schemas.microsoft.com/office/drawing/2014/main" id="{E9896169-A003-A644-A000-234E2E27DCB0}"/>
              </a:ext>
            </a:extLst>
          </p:cNvPr>
          <p:cNvSpPr/>
          <p:nvPr/>
        </p:nvSpPr>
        <p:spPr>
          <a:xfrm>
            <a:off x="10655779" y="3721418"/>
            <a:ext cx="1158001" cy="63169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a:p>
            <a:pPr algn="ctr"/>
            <a:r>
              <a:rPr lang="en-GB" dirty="0">
                <a:solidFill>
                  <a:schemeClr val="tx1"/>
                </a:solidFill>
              </a:rPr>
              <a:t>Ref </a:t>
            </a:r>
          </a:p>
          <a:p>
            <a:pPr algn="ctr"/>
            <a:r>
              <a:rPr lang="en-GB" dirty="0">
                <a:solidFill>
                  <a:schemeClr val="tx1"/>
                </a:solidFill>
              </a:rPr>
              <a:t>Db</a:t>
            </a:r>
          </a:p>
        </p:txBody>
      </p:sp>
      <p:cxnSp>
        <p:nvCxnSpPr>
          <p:cNvPr id="10" name="Straight Arrow Connector 9">
            <a:extLst>
              <a:ext uri="{FF2B5EF4-FFF2-40B4-BE49-F238E27FC236}">
                <a16:creationId xmlns:a16="http://schemas.microsoft.com/office/drawing/2014/main" id="{A64F5AC3-43D4-734F-B689-996ECE8AF16A}"/>
              </a:ext>
            </a:extLst>
          </p:cNvPr>
          <p:cNvCxnSpPr>
            <a:cxnSpLocks/>
          </p:cNvCxnSpPr>
          <p:nvPr/>
        </p:nvCxnSpPr>
        <p:spPr>
          <a:xfrm flipH="1" flipV="1">
            <a:off x="9758608" y="3809228"/>
            <a:ext cx="370736" cy="4663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57DA1E7-7B79-664E-B52A-3E66B3E644F4}"/>
              </a:ext>
            </a:extLst>
          </p:cNvPr>
          <p:cNvSpPr/>
          <p:nvPr/>
        </p:nvSpPr>
        <p:spPr>
          <a:xfrm>
            <a:off x="1941170" y="1537006"/>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 Bookings</a:t>
            </a:r>
          </a:p>
        </p:txBody>
      </p:sp>
      <p:sp>
        <p:nvSpPr>
          <p:cNvPr id="12" name="TextBox 11">
            <a:extLst>
              <a:ext uri="{FF2B5EF4-FFF2-40B4-BE49-F238E27FC236}">
                <a16:creationId xmlns:a16="http://schemas.microsoft.com/office/drawing/2014/main" id="{E8FBC886-1F5C-2342-85E4-921844E8B998}"/>
              </a:ext>
            </a:extLst>
          </p:cNvPr>
          <p:cNvSpPr txBox="1"/>
          <p:nvPr/>
        </p:nvSpPr>
        <p:spPr>
          <a:xfrm>
            <a:off x="2087093" y="169668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3" name="Flowchart: Magnetic Disk 12">
            <a:extLst>
              <a:ext uri="{FF2B5EF4-FFF2-40B4-BE49-F238E27FC236}">
                <a16:creationId xmlns:a16="http://schemas.microsoft.com/office/drawing/2014/main" id="{B1F680ED-EC4F-6140-94ED-32CEA43582C1}"/>
              </a:ext>
            </a:extLst>
          </p:cNvPr>
          <p:cNvSpPr/>
          <p:nvPr/>
        </p:nvSpPr>
        <p:spPr>
          <a:xfrm>
            <a:off x="2177800" y="4353108"/>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Bookings Db</a:t>
            </a:r>
          </a:p>
        </p:txBody>
      </p:sp>
      <p:sp>
        <p:nvSpPr>
          <p:cNvPr id="14" name="Rectangle 13">
            <a:extLst>
              <a:ext uri="{FF2B5EF4-FFF2-40B4-BE49-F238E27FC236}">
                <a16:creationId xmlns:a16="http://schemas.microsoft.com/office/drawing/2014/main" id="{201F1172-14DC-1C4D-80D0-30DCE2F0FB28}"/>
              </a:ext>
            </a:extLst>
          </p:cNvPr>
          <p:cNvSpPr/>
          <p:nvPr/>
        </p:nvSpPr>
        <p:spPr>
          <a:xfrm>
            <a:off x="1778172" y="5364936"/>
            <a:ext cx="887760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0BD79B62-A439-554B-BB20-38E73062D890}"/>
              </a:ext>
            </a:extLst>
          </p:cNvPr>
          <p:cNvSpPr txBox="1"/>
          <p:nvPr/>
        </p:nvSpPr>
        <p:spPr>
          <a:xfrm>
            <a:off x="5338137" y="5604813"/>
            <a:ext cx="800284" cy="369332"/>
          </a:xfrm>
          <a:prstGeom prst="rect">
            <a:avLst/>
          </a:prstGeom>
          <a:noFill/>
        </p:spPr>
        <p:txBody>
          <a:bodyPr wrap="none" rtlCol="0">
            <a:spAutoFit/>
          </a:bodyPr>
          <a:lstStyle/>
          <a:p>
            <a:r>
              <a:rPr lang="en-US" dirty="0"/>
              <a:t>Broker</a:t>
            </a:r>
          </a:p>
        </p:txBody>
      </p:sp>
      <p:cxnSp>
        <p:nvCxnSpPr>
          <p:cNvPr id="16" name="Straight Arrow Connector 15">
            <a:extLst>
              <a:ext uri="{FF2B5EF4-FFF2-40B4-BE49-F238E27FC236}">
                <a16:creationId xmlns:a16="http://schemas.microsoft.com/office/drawing/2014/main" id="{B67161D2-BF10-3C49-9F37-88D20724ACB1}"/>
              </a:ext>
            </a:extLst>
          </p:cNvPr>
          <p:cNvCxnSpPr>
            <a:cxnSpLocks/>
            <a:endCxn id="4" idx="2"/>
          </p:cNvCxnSpPr>
          <p:nvPr/>
        </p:nvCxnSpPr>
        <p:spPr>
          <a:xfrm flipH="1" flipV="1">
            <a:off x="6382943" y="3900638"/>
            <a:ext cx="27930" cy="147676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7" name="Can 16">
            <a:extLst>
              <a:ext uri="{FF2B5EF4-FFF2-40B4-BE49-F238E27FC236}">
                <a16:creationId xmlns:a16="http://schemas.microsoft.com/office/drawing/2014/main" id="{4AAFACEB-A89F-9145-A439-365617054A16}"/>
              </a:ext>
            </a:extLst>
          </p:cNvPr>
          <p:cNvSpPr/>
          <p:nvPr/>
        </p:nvSpPr>
        <p:spPr>
          <a:xfrm>
            <a:off x="6244105" y="4285240"/>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2B0EA104-32C5-F24E-9715-2D713D6F98A4}"/>
              </a:ext>
            </a:extLst>
          </p:cNvPr>
          <p:cNvCxnSpPr>
            <a:cxnSpLocks/>
          </p:cNvCxnSpPr>
          <p:nvPr/>
        </p:nvCxnSpPr>
        <p:spPr>
          <a:xfrm flipV="1">
            <a:off x="9017714" y="3966034"/>
            <a:ext cx="0" cy="13989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Can 18">
            <a:extLst>
              <a:ext uri="{FF2B5EF4-FFF2-40B4-BE49-F238E27FC236}">
                <a16:creationId xmlns:a16="http://schemas.microsoft.com/office/drawing/2014/main" id="{CFACA6AF-50C6-1C41-B346-EA164AE174CB}"/>
              </a:ext>
            </a:extLst>
          </p:cNvPr>
          <p:cNvSpPr/>
          <p:nvPr/>
        </p:nvSpPr>
        <p:spPr>
          <a:xfrm>
            <a:off x="8908788" y="422187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Envelope">
            <a:extLst>
              <a:ext uri="{FF2B5EF4-FFF2-40B4-BE49-F238E27FC236}">
                <a16:creationId xmlns:a16="http://schemas.microsoft.com/office/drawing/2014/main" id="{914EA22B-31E1-5E42-9CC1-624C0BDBCB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60884" y="4855273"/>
            <a:ext cx="802066" cy="802066"/>
          </a:xfrm>
          <a:prstGeom prst="rect">
            <a:avLst/>
          </a:prstGeom>
        </p:spPr>
      </p:pic>
      <p:cxnSp>
        <p:nvCxnSpPr>
          <p:cNvPr id="24" name="Straight Arrow Connector 23">
            <a:extLst>
              <a:ext uri="{FF2B5EF4-FFF2-40B4-BE49-F238E27FC236}">
                <a16:creationId xmlns:a16="http://schemas.microsoft.com/office/drawing/2014/main" id="{58F658FB-58E7-CE41-A119-77478E7ECB69}"/>
              </a:ext>
            </a:extLst>
          </p:cNvPr>
          <p:cNvCxnSpPr>
            <a:cxnSpLocks/>
          </p:cNvCxnSpPr>
          <p:nvPr/>
        </p:nvCxnSpPr>
        <p:spPr>
          <a:xfrm flipH="1" flipV="1">
            <a:off x="9943976" y="3611481"/>
            <a:ext cx="750137" cy="27615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8CF6BC3-0BFE-7A4B-B7B7-36E12FCF7EAD}"/>
              </a:ext>
            </a:extLst>
          </p:cNvPr>
          <p:cNvCxnSpPr>
            <a:cxnSpLocks/>
          </p:cNvCxnSpPr>
          <p:nvPr/>
        </p:nvCxnSpPr>
        <p:spPr>
          <a:xfrm flipV="1">
            <a:off x="3503853" y="2111207"/>
            <a:ext cx="2713122" cy="104421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145C3B5B-1C78-3142-932A-D35CF4DE3FFE}"/>
              </a:ext>
            </a:extLst>
          </p:cNvPr>
          <p:cNvSpPr txBox="1"/>
          <p:nvPr/>
        </p:nvSpPr>
        <p:spPr>
          <a:xfrm>
            <a:off x="7175899" y="4221878"/>
            <a:ext cx="1335923" cy="923330"/>
          </a:xfrm>
          <a:prstGeom prst="rect">
            <a:avLst/>
          </a:prstGeom>
          <a:noFill/>
        </p:spPr>
        <p:txBody>
          <a:bodyPr wrap="square" rtlCol="0">
            <a:spAutoFit/>
          </a:bodyPr>
          <a:lstStyle/>
          <a:p>
            <a:r>
              <a:rPr lang="en-US" dirty="0"/>
              <a:t>Take payment for booking</a:t>
            </a:r>
          </a:p>
        </p:txBody>
      </p:sp>
      <p:sp>
        <p:nvSpPr>
          <p:cNvPr id="30" name="TextBox 29">
            <a:extLst>
              <a:ext uri="{FF2B5EF4-FFF2-40B4-BE49-F238E27FC236}">
                <a16:creationId xmlns:a16="http://schemas.microsoft.com/office/drawing/2014/main" id="{C4F35CDF-F848-CA4E-A521-5C60F58A9C8F}"/>
              </a:ext>
            </a:extLst>
          </p:cNvPr>
          <p:cNvSpPr txBox="1"/>
          <p:nvPr/>
        </p:nvSpPr>
        <p:spPr>
          <a:xfrm>
            <a:off x="4110615" y="3158775"/>
            <a:ext cx="1227522" cy="1200329"/>
          </a:xfrm>
          <a:prstGeom prst="rect">
            <a:avLst/>
          </a:prstGeom>
          <a:noFill/>
        </p:spPr>
        <p:txBody>
          <a:bodyPr wrap="square" rtlCol="0">
            <a:spAutoFit/>
          </a:bodyPr>
          <a:lstStyle/>
          <a:p>
            <a:r>
              <a:rPr lang="en-US" dirty="0"/>
              <a:t>Market additional services to customer</a:t>
            </a:r>
          </a:p>
        </p:txBody>
      </p:sp>
    </p:spTree>
    <p:extLst>
      <p:ext uri="{BB962C8B-B14F-4D97-AF65-F5344CB8AC3E}">
        <p14:creationId xmlns:p14="http://schemas.microsoft.com/office/powerpoint/2010/main" val="1986562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nodeType="clickEffect">
                                  <p:stCondLst>
                                    <p:cond delay="0"/>
                                  </p:stCondLst>
                                  <p:childTnLst>
                                    <p:animMotion origin="layout" path="M -1.66667E-6 4.81481E-6 L 0.13099 0.04004 C 0.1582 0.04907 0.19922 0.05393 0.24219 0.05393 C 0.29102 0.05393 0.33021 0.04907 0.35742 0.04004 L 0.48854 4.81481E-6 " pathEditMode="relative" rAng="0" ptsTypes="AAAAA">
                                      <p:cBhvr>
                                        <p:cTn id="6" dur="2000" fill="hold"/>
                                        <p:tgtEl>
                                          <p:spTgt spid="20"/>
                                        </p:tgtEl>
                                        <p:attrNameLst>
                                          <p:attrName>ppt_x</p:attrName>
                                          <p:attrName>ppt_y</p:attrName>
                                        </p:attrNameLst>
                                      </p:cBhvr>
                                      <p:rCtr x="24427" y="2685"/>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CCCE2E-641A-724E-B15C-C5DEA13E35AD}"/>
              </a:ext>
            </a:extLst>
          </p:cNvPr>
          <p:cNvSpPr>
            <a:spLocks noGrp="1"/>
          </p:cNvSpPr>
          <p:nvPr>
            <p:ph type="title"/>
          </p:nvPr>
        </p:nvSpPr>
        <p:spPr/>
        <p:txBody>
          <a:bodyPr/>
          <a:lstStyle/>
          <a:p>
            <a:r>
              <a:rPr lang="en-US" dirty="0"/>
              <a:t>Event Carried State Transfer or Event Sourcing?</a:t>
            </a:r>
          </a:p>
        </p:txBody>
      </p:sp>
      <p:sp>
        <p:nvSpPr>
          <p:cNvPr id="8" name="Text Placeholder 7">
            <a:extLst>
              <a:ext uri="{FF2B5EF4-FFF2-40B4-BE49-F238E27FC236}">
                <a16:creationId xmlns:a16="http://schemas.microsoft.com/office/drawing/2014/main" id="{0555CB59-ED5E-454D-8B96-1F754ADE96CC}"/>
              </a:ext>
            </a:extLst>
          </p:cNvPr>
          <p:cNvSpPr>
            <a:spLocks noGrp="1"/>
          </p:cNvSpPr>
          <p:nvPr>
            <p:ph type="body" idx="1"/>
          </p:nvPr>
        </p:nvSpPr>
        <p:spPr/>
        <p:txBody>
          <a:bodyPr/>
          <a:lstStyle/>
          <a:p>
            <a:r>
              <a:rPr lang="en-US"/>
              <a:t>Controversial Opinions…</a:t>
            </a:r>
            <a:endParaRPr lang="en-US" dirty="0"/>
          </a:p>
        </p:txBody>
      </p:sp>
    </p:spTree>
    <p:extLst>
      <p:ext uri="{BB962C8B-B14F-4D97-AF65-F5344CB8AC3E}">
        <p14:creationId xmlns:p14="http://schemas.microsoft.com/office/powerpoint/2010/main" val="13597791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E7DA42-BCE3-8445-A1FA-34567F9D6781}"/>
              </a:ext>
            </a:extLst>
          </p:cNvPr>
          <p:cNvSpPr/>
          <p:nvPr/>
        </p:nvSpPr>
        <p:spPr>
          <a:xfrm>
            <a:off x="2533374" y="1575951"/>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7" name="Rectangle 6">
            <a:extLst>
              <a:ext uri="{FF2B5EF4-FFF2-40B4-BE49-F238E27FC236}">
                <a16:creationId xmlns:a16="http://schemas.microsoft.com/office/drawing/2014/main" id="{EF159690-9C98-8D46-93BE-C889DE78BD5A}"/>
              </a:ext>
            </a:extLst>
          </p:cNvPr>
          <p:cNvSpPr/>
          <p:nvPr/>
        </p:nvSpPr>
        <p:spPr>
          <a:xfrm>
            <a:off x="5464558" y="1575951"/>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8" name="TextBox 7">
            <a:extLst>
              <a:ext uri="{FF2B5EF4-FFF2-40B4-BE49-F238E27FC236}">
                <a16:creationId xmlns:a16="http://schemas.microsoft.com/office/drawing/2014/main" id="{C556EDC9-0A75-A345-A4D2-51B62026BE29}"/>
              </a:ext>
            </a:extLst>
          </p:cNvPr>
          <p:cNvSpPr txBox="1"/>
          <p:nvPr/>
        </p:nvSpPr>
        <p:spPr>
          <a:xfrm>
            <a:off x="2679297" y="173563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9" name="TextBox 8">
            <a:extLst>
              <a:ext uri="{FF2B5EF4-FFF2-40B4-BE49-F238E27FC236}">
                <a16:creationId xmlns:a16="http://schemas.microsoft.com/office/drawing/2014/main" id="{9FACE909-96C5-4643-80C5-82093BAAF535}"/>
              </a:ext>
            </a:extLst>
          </p:cNvPr>
          <p:cNvSpPr txBox="1"/>
          <p:nvPr/>
        </p:nvSpPr>
        <p:spPr>
          <a:xfrm>
            <a:off x="5707240" y="1735633"/>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10" name="Flowchart: Magnetic Disk 12">
            <a:extLst>
              <a:ext uri="{FF2B5EF4-FFF2-40B4-BE49-F238E27FC236}">
                <a16:creationId xmlns:a16="http://schemas.microsoft.com/office/drawing/2014/main" id="{0B37E4C4-0584-274A-9A32-C66436A1B708}"/>
              </a:ext>
            </a:extLst>
          </p:cNvPr>
          <p:cNvSpPr/>
          <p:nvPr/>
        </p:nvSpPr>
        <p:spPr>
          <a:xfrm>
            <a:off x="6728073" y="4317046"/>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Db</a:t>
            </a:r>
          </a:p>
        </p:txBody>
      </p:sp>
      <p:sp>
        <p:nvSpPr>
          <p:cNvPr id="11" name="Flowchart: Magnetic Disk 12">
            <a:extLst>
              <a:ext uri="{FF2B5EF4-FFF2-40B4-BE49-F238E27FC236}">
                <a16:creationId xmlns:a16="http://schemas.microsoft.com/office/drawing/2014/main" id="{CE4A1AE7-080C-F34F-8648-C276447D3105}"/>
              </a:ext>
            </a:extLst>
          </p:cNvPr>
          <p:cNvSpPr/>
          <p:nvPr/>
        </p:nvSpPr>
        <p:spPr>
          <a:xfrm>
            <a:off x="2770004" y="4392053"/>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Bookings Db</a:t>
            </a:r>
          </a:p>
        </p:txBody>
      </p:sp>
      <p:sp>
        <p:nvSpPr>
          <p:cNvPr id="12" name="Flowchart: Magnetic Disk 12">
            <a:extLst>
              <a:ext uri="{FF2B5EF4-FFF2-40B4-BE49-F238E27FC236}">
                <a16:creationId xmlns:a16="http://schemas.microsoft.com/office/drawing/2014/main" id="{5C433343-1E39-F54A-B2DD-99E81558AA8D}"/>
              </a:ext>
            </a:extLst>
          </p:cNvPr>
          <p:cNvSpPr/>
          <p:nvPr/>
        </p:nvSpPr>
        <p:spPr>
          <a:xfrm>
            <a:off x="5105579" y="4341690"/>
            <a:ext cx="120332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a:t>
            </a:r>
          </a:p>
          <a:p>
            <a:pPr algn="ctr"/>
            <a:r>
              <a:rPr lang="en-GB" dirty="0">
                <a:solidFill>
                  <a:schemeClr val="tx1"/>
                </a:solidFill>
              </a:rPr>
              <a:t>Reference Cache</a:t>
            </a:r>
          </a:p>
        </p:txBody>
      </p:sp>
      <p:cxnSp>
        <p:nvCxnSpPr>
          <p:cNvPr id="13" name="Straight Arrow Connector 12">
            <a:extLst>
              <a:ext uri="{FF2B5EF4-FFF2-40B4-BE49-F238E27FC236}">
                <a16:creationId xmlns:a16="http://schemas.microsoft.com/office/drawing/2014/main" id="{99700052-2C80-344B-88D6-58E461D67283}"/>
              </a:ext>
            </a:extLst>
          </p:cNvPr>
          <p:cNvCxnSpPr>
            <a:cxnSpLocks/>
            <a:stCxn id="7" idx="2"/>
            <a:endCxn id="12" idx="4"/>
          </p:cNvCxnSpPr>
          <p:nvPr/>
        </p:nvCxnSpPr>
        <p:spPr>
          <a:xfrm>
            <a:off x="6302758" y="4004980"/>
            <a:ext cx="6142" cy="537035"/>
          </a:xfrm>
          <a:prstGeom prst="straightConnector1">
            <a:avLst/>
          </a:prstGeom>
          <a:ln w="28575">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74A5B45-28BF-7F41-A06B-CA03AF3EC0EC}"/>
              </a:ext>
            </a:extLst>
          </p:cNvPr>
          <p:cNvCxnSpPr>
            <a:cxnSpLocks/>
          </p:cNvCxnSpPr>
          <p:nvPr/>
        </p:nvCxnSpPr>
        <p:spPr>
          <a:xfrm>
            <a:off x="6413862" y="3964059"/>
            <a:ext cx="308069" cy="498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A602EB-070E-FB4E-A9EC-7C60AFADCB34}"/>
              </a:ext>
            </a:extLst>
          </p:cNvPr>
          <p:cNvCxnSpPr>
            <a:cxnSpLocks/>
          </p:cNvCxnSpPr>
          <p:nvPr/>
        </p:nvCxnSpPr>
        <p:spPr>
          <a:xfrm flipH="1" flipV="1">
            <a:off x="6567896" y="3848173"/>
            <a:ext cx="370736" cy="4663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Can 23">
            <a:extLst>
              <a:ext uri="{FF2B5EF4-FFF2-40B4-BE49-F238E27FC236}">
                <a16:creationId xmlns:a16="http://schemas.microsoft.com/office/drawing/2014/main" id="{60114211-1232-CF42-9BA8-3E819531B66D}"/>
              </a:ext>
            </a:extLst>
          </p:cNvPr>
          <p:cNvSpPr/>
          <p:nvPr/>
        </p:nvSpPr>
        <p:spPr>
          <a:xfrm rot="16200000">
            <a:off x="9467644" y="3029674"/>
            <a:ext cx="381965" cy="1180618"/>
          </a:xfrm>
          <a:prstGeom prst="can">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lowchart: Magnetic Disk 12">
            <a:extLst>
              <a:ext uri="{FF2B5EF4-FFF2-40B4-BE49-F238E27FC236}">
                <a16:creationId xmlns:a16="http://schemas.microsoft.com/office/drawing/2014/main" id="{139E77EF-B068-2343-822C-6A2636C05E04}"/>
              </a:ext>
            </a:extLst>
          </p:cNvPr>
          <p:cNvSpPr/>
          <p:nvPr/>
        </p:nvSpPr>
        <p:spPr>
          <a:xfrm>
            <a:off x="10723741" y="3435948"/>
            <a:ext cx="1112651"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Data Lake</a:t>
            </a:r>
          </a:p>
        </p:txBody>
      </p:sp>
      <p:sp>
        <p:nvSpPr>
          <p:cNvPr id="26" name="TextBox 25">
            <a:extLst>
              <a:ext uri="{FF2B5EF4-FFF2-40B4-BE49-F238E27FC236}">
                <a16:creationId xmlns:a16="http://schemas.microsoft.com/office/drawing/2014/main" id="{74BF6EAF-2C1F-8F4F-8E44-4989968B3407}"/>
              </a:ext>
            </a:extLst>
          </p:cNvPr>
          <p:cNvSpPr txBox="1"/>
          <p:nvPr/>
        </p:nvSpPr>
        <p:spPr>
          <a:xfrm>
            <a:off x="9282896" y="3447523"/>
            <a:ext cx="966040" cy="369332"/>
          </a:xfrm>
          <a:prstGeom prst="rect">
            <a:avLst/>
          </a:prstGeom>
          <a:noFill/>
        </p:spPr>
        <p:txBody>
          <a:bodyPr wrap="square" rtlCol="0">
            <a:spAutoFit/>
          </a:bodyPr>
          <a:lstStyle/>
          <a:p>
            <a:r>
              <a:rPr lang="en-US" dirty="0"/>
              <a:t>Stream</a:t>
            </a:r>
          </a:p>
        </p:txBody>
      </p:sp>
      <p:cxnSp>
        <p:nvCxnSpPr>
          <p:cNvPr id="28" name="Straight Arrow Connector 27">
            <a:extLst>
              <a:ext uri="{FF2B5EF4-FFF2-40B4-BE49-F238E27FC236}">
                <a16:creationId xmlns:a16="http://schemas.microsoft.com/office/drawing/2014/main" id="{EABDB6AE-C888-9D4A-ABF3-2CC193E852E0}"/>
              </a:ext>
            </a:extLst>
          </p:cNvPr>
          <p:cNvCxnSpPr>
            <a:stCxn id="26" idx="3"/>
            <a:endCxn id="25" idx="2"/>
          </p:cNvCxnSpPr>
          <p:nvPr/>
        </p:nvCxnSpPr>
        <p:spPr>
          <a:xfrm>
            <a:off x="10248936" y="3632189"/>
            <a:ext cx="474805" cy="408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A1D40334-3E5B-CD45-B4E2-52FDAB0ED46E}"/>
              </a:ext>
            </a:extLst>
          </p:cNvPr>
          <p:cNvSpPr/>
          <p:nvPr/>
        </p:nvSpPr>
        <p:spPr>
          <a:xfrm>
            <a:off x="10567686" y="1284117"/>
            <a:ext cx="1412111" cy="178590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Analysis Services</a:t>
            </a:r>
          </a:p>
        </p:txBody>
      </p:sp>
      <p:sp>
        <p:nvSpPr>
          <p:cNvPr id="30" name="TextBox 29">
            <a:extLst>
              <a:ext uri="{FF2B5EF4-FFF2-40B4-BE49-F238E27FC236}">
                <a16:creationId xmlns:a16="http://schemas.microsoft.com/office/drawing/2014/main" id="{F99B7F31-572F-E143-BE86-A58944383B80}"/>
              </a:ext>
            </a:extLst>
          </p:cNvPr>
          <p:cNvSpPr txBox="1"/>
          <p:nvPr/>
        </p:nvSpPr>
        <p:spPr>
          <a:xfrm>
            <a:off x="10674185" y="1434161"/>
            <a:ext cx="1224888" cy="369332"/>
          </a:xfrm>
          <a:prstGeom prst="rect">
            <a:avLst/>
          </a:prstGeom>
          <a:noFill/>
          <a:ln>
            <a:solidFill>
              <a:schemeClr val="accent1"/>
            </a:solidFill>
          </a:ln>
        </p:spPr>
        <p:txBody>
          <a:bodyPr wrap="square" rtlCol="0">
            <a:spAutoFit/>
          </a:bodyPr>
          <a:lstStyle/>
          <a:p>
            <a:pPr algn="ctr"/>
            <a:r>
              <a:rPr lang="en-US" dirty="0"/>
              <a:t>API</a:t>
            </a:r>
          </a:p>
        </p:txBody>
      </p:sp>
      <p:cxnSp>
        <p:nvCxnSpPr>
          <p:cNvPr id="31" name="Straight Arrow Connector 30">
            <a:extLst>
              <a:ext uri="{FF2B5EF4-FFF2-40B4-BE49-F238E27FC236}">
                <a16:creationId xmlns:a16="http://schemas.microsoft.com/office/drawing/2014/main" id="{65757653-B483-344A-86AE-2D8F46736367}"/>
              </a:ext>
            </a:extLst>
          </p:cNvPr>
          <p:cNvCxnSpPr>
            <a:cxnSpLocks/>
          </p:cNvCxnSpPr>
          <p:nvPr/>
        </p:nvCxnSpPr>
        <p:spPr>
          <a:xfrm>
            <a:off x="10951927" y="3003501"/>
            <a:ext cx="308069" cy="498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63559EA-E7B3-7E48-A356-F3CD441F7206}"/>
              </a:ext>
            </a:extLst>
          </p:cNvPr>
          <p:cNvCxnSpPr>
            <a:cxnSpLocks/>
          </p:cNvCxnSpPr>
          <p:nvPr/>
        </p:nvCxnSpPr>
        <p:spPr>
          <a:xfrm flipH="1" flipV="1">
            <a:off x="11259996" y="2970828"/>
            <a:ext cx="370736" cy="4663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072E61B-D581-D240-AA82-7D718A916D17}"/>
              </a:ext>
            </a:extLst>
          </p:cNvPr>
          <p:cNvCxnSpPr>
            <a:cxnSpLocks/>
          </p:cNvCxnSpPr>
          <p:nvPr/>
        </p:nvCxnSpPr>
        <p:spPr>
          <a:xfrm>
            <a:off x="2963640" y="3964059"/>
            <a:ext cx="308069" cy="49896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A9B03BD-D5AA-4642-8892-AD5B9D03F75E}"/>
              </a:ext>
            </a:extLst>
          </p:cNvPr>
          <p:cNvCxnSpPr>
            <a:cxnSpLocks/>
          </p:cNvCxnSpPr>
          <p:nvPr/>
        </p:nvCxnSpPr>
        <p:spPr>
          <a:xfrm flipH="1" flipV="1">
            <a:off x="3329342" y="3964059"/>
            <a:ext cx="370736" cy="46630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pic>
        <p:nvPicPr>
          <p:cNvPr id="38" name="Graphic 37" descr="Envelope">
            <a:extLst>
              <a:ext uri="{FF2B5EF4-FFF2-40B4-BE49-F238E27FC236}">
                <a16:creationId xmlns:a16="http://schemas.microsoft.com/office/drawing/2014/main" id="{20D84EAE-9004-EA40-941C-C5FD71FC42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30542" y="4436846"/>
            <a:ext cx="561700" cy="561700"/>
          </a:xfrm>
          <a:prstGeom prst="rect">
            <a:avLst/>
          </a:prstGeom>
        </p:spPr>
      </p:pic>
      <p:pic>
        <p:nvPicPr>
          <p:cNvPr id="39" name="Graphic 38" descr="Envelope">
            <a:extLst>
              <a:ext uri="{FF2B5EF4-FFF2-40B4-BE49-F238E27FC236}">
                <a16:creationId xmlns:a16="http://schemas.microsoft.com/office/drawing/2014/main" id="{886D41E8-6A72-174D-A665-498BD127C1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33863" y="4443329"/>
            <a:ext cx="561700" cy="561700"/>
          </a:xfrm>
          <a:prstGeom prst="rect">
            <a:avLst/>
          </a:prstGeom>
        </p:spPr>
      </p:pic>
      <p:pic>
        <p:nvPicPr>
          <p:cNvPr id="40" name="Graphic 39" descr="Envelope">
            <a:extLst>
              <a:ext uri="{FF2B5EF4-FFF2-40B4-BE49-F238E27FC236}">
                <a16:creationId xmlns:a16="http://schemas.microsoft.com/office/drawing/2014/main" id="{926B9DA3-101E-7049-8FF8-1337970E1D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70124" y="4480493"/>
            <a:ext cx="561700" cy="561700"/>
          </a:xfrm>
          <a:prstGeom prst="rect">
            <a:avLst/>
          </a:prstGeom>
        </p:spPr>
      </p:pic>
      <p:sp>
        <p:nvSpPr>
          <p:cNvPr id="41" name="TextBox 40">
            <a:extLst>
              <a:ext uri="{FF2B5EF4-FFF2-40B4-BE49-F238E27FC236}">
                <a16:creationId xmlns:a16="http://schemas.microsoft.com/office/drawing/2014/main" id="{E5907760-CD1A-9344-B3AB-3144F76CEBBE}"/>
              </a:ext>
            </a:extLst>
          </p:cNvPr>
          <p:cNvSpPr txBox="1"/>
          <p:nvPr/>
        </p:nvSpPr>
        <p:spPr>
          <a:xfrm>
            <a:off x="1989702" y="5097383"/>
            <a:ext cx="2255944" cy="369332"/>
          </a:xfrm>
          <a:prstGeom prst="rect">
            <a:avLst/>
          </a:prstGeom>
          <a:noFill/>
        </p:spPr>
        <p:txBody>
          <a:bodyPr wrap="square" rtlCol="0">
            <a:spAutoFit/>
          </a:bodyPr>
          <a:lstStyle/>
          <a:p>
            <a:r>
              <a:rPr lang="en-US" dirty="0"/>
              <a:t>1: Store Current State</a:t>
            </a:r>
          </a:p>
        </p:txBody>
      </p:sp>
      <p:sp>
        <p:nvSpPr>
          <p:cNvPr id="42" name="TextBox 41">
            <a:extLst>
              <a:ext uri="{FF2B5EF4-FFF2-40B4-BE49-F238E27FC236}">
                <a16:creationId xmlns:a16="http://schemas.microsoft.com/office/drawing/2014/main" id="{EDB1AAA1-7230-1F40-ADB4-0D814B9CEB69}"/>
              </a:ext>
            </a:extLst>
          </p:cNvPr>
          <p:cNvSpPr txBox="1"/>
          <p:nvPr/>
        </p:nvSpPr>
        <p:spPr>
          <a:xfrm>
            <a:off x="1989702" y="5565552"/>
            <a:ext cx="2255944" cy="369332"/>
          </a:xfrm>
          <a:prstGeom prst="rect">
            <a:avLst/>
          </a:prstGeom>
          <a:noFill/>
        </p:spPr>
        <p:txBody>
          <a:bodyPr wrap="square" rtlCol="0">
            <a:spAutoFit/>
          </a:bodyPr>
          <a:lstStyle/>
          <a:p>
            <a:r>
              <a:rPr lang="en-US" dirty="0"/>
              <a:t>2: Raise Event</a:t>
            </a:r>
          </a:p>
        </p:txBody>
      </p:sp>
      <p:sp>
        <p:nvSpPr>
          <p:cNvPr id="43" name="TextBox 42">
            <a:extLst>
              <a:ext uri="{FF2B5EF4-FFF2-40B4-BE49-F238E27FC236}">
                <a16:creationId xmlns:a16="http://schemas.microsoft.com/office/drawing/2014/main" id="{42EB23E2-EBCF-F44D-8FE8-0A1919752305}"/>
              </a:ext>
            </a:extLst>
          </p:cNvPr>
          <p:cNvSpPr txBox="1"/>
          <p:nvPr/>
        </p:nvSpPr>
        <p:spPr>
          <a:xfrm>
            <a:off x="4579267" y="5097383"/>
            <a:ext cx="2347080" cy="369332"/>
          </a:xfrm>
          <a:prstGeom prst="rect">
            <a:avLst/>
          </a:prstGeom>
          <a:noFill/>
        </p:spPr>
        <p:txBody>
          <a:bodyPr wrap="square" rtlCol="0">
            <a:spAutoFit/>
          </a:bodyPr>
          <a:lstStyle/>
          <a:p>
            <a:r>
              <a:rPr lang="en-US" dirty="0"/>
              <a:t>3: Save Reference Data</a:t>
            </a:r>
          </a:p>
        </p:txBody>
      </p:sp>
      <p:sp>
        <p:nvSpPr>
          <p:cNvPr id="44" name="TextBox 43">
            <a:extLst>
              <a:ext uri="{FF2B5EF4-FFF2-40B4-BE49-F238E27FC236}">
                <a16:creationId xmlns:a16="http://schemas.microsoft.com/office/drawing/2014/main" id="{E977BBA3-3991-3A43-9CF4-E01AD7DF2E64}"/>
              </a:ext>
            </a:extLst>
          </p:cNvPr>
          <p:cNvSpPr txBox="1"/>
          <p:nvPr/>
        </p:nvSpPr>
        <p:spPr>
          <a:xfrm>
            <a:off x="9134494" y="3992227"/>
            <a:ext cx="2496237" cy="369332"/>
          </a:xfrm>
          <a:prstGeom prst="rect">
            <a:avLst/>
          </a:prstGeom>
          <a:noFill/>
        </p:spPr>
        <p:txBody>
          <a:bodyPr wrap="square" rtlCol="0">
            <a:spAutoFit/>
          </a:bodyPr>
          <a:lstStyle/>
          <a:p>
            <a:r>
              <a:rPr lang="en-US" dirty="0"/>
              <a:t>4: Ingest Analytical Data</a:t>
            </a:r>
          </a:p>
        </p:txBody>
      </p:sp>
      <p:sp>
        <p:nvSpPr>
          <p:cNvPr id="45" name="TextBox 44">
            <a:extLst>
              <a:ext uri="{FF2B5EF4-FFF2-40B4-BE49-F238E27FC236}">
                <a16:creationId xmlns:a16="http://schemas.microsoft.com/office/drawing/2014/main" id="{4DEF22F4-C797-1846-AFCB-95045064312B}"/>
              </a:ext>
            </a:extLst>
          </p:cNvPr>
          <p:cNvSpPr txBox="1"/>
          <p:nvPr/>
        </p:nvSpPr>
        <p:spPr>
          <a:xfrm>
            <a:off x="6330690" y="5466715"/>
            <a:ext cx="2255944" cy="369332"/>
          </a:xfrm>
          <a:prstGeom prst="rect">
            <a:avLst/>
          </a:prstGeom>
          <a:noFill/>
        </p:spPr>
        <p:txBody>
          <a:bodyPr wrap="square" rtlCol="0">
            <a:spAutoFit/>
          </a:bodyPr>
          <a:lstStyle/>
          <a:p>
            <a:r>
              <a:rPr lang="en-US" dirty="0"/>
              <a:t>5: Store Current State</a:t>
            </a:r>
          </a:p>
        </p:txBody>
      </p:sp>
      <p:sp>
        <p:nvSpPr>
          <p:cNvPr id="46" name="TextBox 45">
            <a:extLst>
              <a:ext uri="{FF2B5EF4-FFF2-40B4-BE49-F238E27FC236}">
                <a16:creationId xmlns:a16="http://schemas.microsoft.com/office/drawing/2014/main" id="{A96F9A00-7950-C442-9B98-6FC9C2E9502D}"/>
              </a:ext>
            </a:extLst>
          </p:cNvPr>
          <p:cNvSpPr txBox="1"/>
          <p:nvPr/>
        </p:nvSpPr>
        <p:spPr>
          <a:xfrm>
            <a:off x="6361151" y="5891237"/>
            <a:ext cx="2255944" cy="369332"/>
          </a:xfrm>
          <a:prstGeom prst="rect">
            <a:avLst/>
          </a:prstGeom>
          <a:noFill/>
        </p:spPr>
        <p:txBody>
          <a:bodyPr wrap="square" rtlCol="0">
            <a:spAutoFit/>
          </a:bodyPr>
          <a:lstStyle/>
          <a:p>
            <a:r>
              <a:rPr lang="en-US" dirty="0"/>
              <a:t>6: Raise Event</a:t>
            </a:r>
          </a:p>
        </p:txBody>
      </p:sp>
      <p:sp>
        <p:nvSpPr>
          <p:cNvPr id="47" name="TextBox 46">
            <a:extLst>
              <a:ext uri="{FF2B5EF4-FFF2-40B4-BE49-F238E27FC236}">
                <a16:creationId xmlns:a16="http://schemas.microsoft.com/office/drawing/2014/main" id="{3077ABE7-7714-E841-BE12-820138E9282D}"/>
              </a:ext>
            </a:extLst>
          </p:cNvPr>
          <p:cNvSpPr txBox="1"/>
          <p:nvPr/>
        </p:nvSpPr>
        <p:spPr>
          <a:xfrm>
            <a:off x="9134493" y="4421850"/>
            <a:ext cx="2496237" cy="369332"/>
          </a:xfrm>
          <a:prstGeom prst="rect">
            <a:avLst/>
          </a:prstGeom>
          <a:noFill/>
        </p:spPr>
        <p:txBody>
          <a:bodyPr wrap="square" rtlCol="0">
            <a:spAutoFit/>
          </a:bodyPr>
          <a:lstStyle/>
          <a:p>
            <a:r>
              <a:rPr lang="en-US" dirty="0"/>
              <a:t>7: Ingest Analytical Data</a:t>
            </a:r>
          </a:p>
        </p:txBody>
      </p:sp>
      <p:sp>
        <p:nvSpPr>
          <p:cNvPr id="48" name="TextBox 47">
            <a:extLst>
              <a:ext uri="{FF2B5EF4-FFF2-40B4-BE49-F238E27FC236}">
                <a16:creationId xmlns:a16="http://schemas.microsoft.com/office/drawing/2014/main" id="{EC923985-859B-FC47-B6EF-1E7C6485FD2E}"/>
              </a:ext>
            </a:extLst>
          </p:cNvPr>
          <p:cNvSpPr txBox="1"/>
          <p:nvPr/>
        </p:nvSpPr>
        <p:spPr>
          <a:xfrm>
            <a:off x="2159435" y="482918"/>
            <a:ext cx="5724992" cy="646331"/>
          </a:xfrm>
          <a:prstGeom prst="rect">
            <a:avLst/>
          </a:prstGeom>
          <a:noFill/>
        </p:spPr>
        <p:txBody>
          <a:bodyPr wrap="square" rtlCol="0">
            <a:spAutoFit/>
          </a:bodyPr>
          <a:lstStyle/>
          <a:p>
            <a:pPr algn="ctr"/>
            <a:r>
              <a:rPr lang="en-US" sz="3600" b="1" dirty="0">
                <a:solidFill>
                  <a:srgbClr val="FF0000"/>
                </a:solidFill>
              </a:rPr>
              <a:t>We care about Current State </a:t>
            </a:r>
          </a:p>
        </p:txBody>
      </p:sp>
      <p:sp>
        <p:nvSpPr>
          <p:cNvPr id="49" name="TextBox 48">
            <a:extLst>
              <a:ext uri="{FF2B5EF4-FFF2-40B4-BE49-F238E27FC236}">
                <a16:creationId xmlns:a16="http://schemas.microsoft.com/office/drawing/2014/main" id="{8C5C3429-2DF3-F34D-B505-CA02F579756E}"/>
              </a:ext>
            </a:extLst>
          </p:cNvPr>
          <p:cNvSpPr txBox="1"/>
          <p:nvPr/>
        </p:nvSpPr>
        <p:spPr>
          <a:xfrm>
            <a:off x="7684108" y="434530"/>
            <a:ext cx="4295689" cy="1200329"/>
          </a:xfrm>
          <a:prstGeom prst="rect">
            <a:avLst/>
          </a:prstGeom>
          <a:noFill/>
        </p:spPr>
        <p:txBody>
          <a:bodyPr wrap="square" rtlCol="0">
            <a:spAutoFit/>
          </a:bodyPr>
          <a:lstStyle/>
          <a:p>
            <a:pPr algn="ctr"/>
            <a:r>
              <a:rPr lang="en-US" sz="3600" b="1" dirty="0">
                <a:solidFill>
                  <a:srgbClr val="FF0000"/>
                </a:solidFill>
              </a:rPr>
              <a:t>We care about History </a:t>
            </a:r>
          </a:p>
        </p:txBody>
      </p:sp>
    </p:spTree>
    <p:extLst>
      <p:ext uri="{BB962C8B-B14F-4D97-AF65-F5344CB8AC3E}">
        <p14:creationId xmlns:p14="http://schemas.microsoft.com/office/powerpoint/2010/main" val="272189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7" presetClass="path" presetSubtype="0" accel="50000" decel="50000" fill="hold" nodeType="clickEffect">
                                  <p:stCondLst>
                                    <p:cond delay="0"/>
                                  </p:stCondLst>
                                  <p:childTnLst>
                                    <p:animMotion origin="layout" path="M -2.08333E-7 -2.96296E-6 L 0.04167 0.04005 C 0.05026 0.04908 0.06328 0.05394 0.07708 0.05394 C 0.09258 0.05394 0.10508 0.04908 0.11367 0.04005 L 0.15547 -2.96296E-6 " pathEditMode="relative" rAng="0" ptsTypes="AAAAA">
                                      <p:cBhvr>
                                        <p:cTn id="14" dur="2000" fill="hold"/>
                                        <p:tgtEl>
                                          <p:spTgt spid="38"/>
                                        </p:tgtEl>
                                        <p:attrNameLst>
                                          <p:attrName>ppt_x</p:attrName>
                                          <p:attrName>ppt_y</p:attrName>
                                        </p:attrNameLst>
                                      </p:cBhvr>
                                      <p:rCtr x="7773" y="2685"/>
                                    </p:animMotion>
                                  </p:childTnLst>
                                  <p:subTnLst>
                                    <p:set>
                                      <p:cBhvr override="childStyle">
                                        <p:cTn dur="1" fill="hold" display="0" masterRel="sameClick" afterEffect="1">
                                          <p:stCondLst>
                                            <p:cond evt="end" delay="0">
                                              <p:tn val="13"/>
                                            </p:cond>
                                          </p:stCondLst>
                                        </p:cTn>
                                        <p:tgtEl>
                                          <p:spTgt spid="38"/>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7" presetClass="path" presetSubtype="0" accel="50000" decel="50000" fill="hold" nodeType="clickEffect">
                                  <p:stCondLst>
                                    <p:cond delay="0"/>
                                  </p:stCondLst>
                                  <p:childTnLst>
                                    <p:animMotion origin="layout" path="M -4.375E-6 -3.7037E-6 L 0.13034 -0.0206 C 0.15756 -0.0243 0.19714 -0.03819 0.23803 -0.05764 C 0.28438 -0.07963 0.32097 -0.10208 0.34558 -0.12314 L 0.46433 -0.22129 " pathEditMode="relative" rAng="20700000" ptsTypes="AAAAA">
                                      <p:cBhvr>
                                        <p:cTn id="22" dur="2000" fill="hold"/>
                                        <p:tgtEl>
                                          <p:spTgt spid="39"/>
                                        </p:tgtEl>
                                        <p:attrNameLst>
                                          <p:attrName>ppt_x</p:attrName>
                                          <p:attrName>ppt_y</p:attrName>
                                        </p:attrNameLst>
                                      </p:cBhvr>
                                      <p:rCtr x="23607" y="-8472"/>
                                    </p:animMotion>
                                  </p:childTnLst>
                                  <p:subTnLst>
                                    <p:set>
                                      <p:cBhvr override="childStyle">
                                        <p:cTn dur="1" fill="hold" display="0" masterRel="sameClick" afterEffect="1">
                                          <p:stCondLst>
                                            <p:cond evt="end" delay="0">
                                              <p:tn val="21"/>
                                            </p:cond>
                                          </p:stCondLst>
                                        </p:cTn>
                                        <p:tgtEl>
                                          <p:spTgt spid="39"/>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1.45833E-6 0.00023 L 0.05886 -0.01018 C 0.07123 -0.01157 0.08763 -0.02199 0.10378 -0.03657 C 0.12162 -0.05347 0.13464 -0.07176 0.14219 -0.08935 L 0.18034 -0.1706 " pathEditMode="relative" rAng="19920000" ptsTypes="AAAAA">
                                      <p:cBhvr>
                                        <p:cTn id="38" dur="2000" fill="hold"/>
                                        <p:tgtEl>
                                          <p:spTgt spid="40"/>
                                        </p:tgtEl>
                                        <p:attrNameLst>
                                          <p:attrName>ppt_x</p:attrName>
                                          <p:attrName>ppt_y</p:attrName>
                                        </p:attrNameLst>
                                      </p:cBhvr>
                                      <p:rCtr x="9727" y="-6157"/>
                                    </p:animMotion>
                                  </p:childTnLst>
                                  <p:subTnLst>
                                    <p:set>
                                      <p:cBhvr override="childStyle">
                                        <p:cTn dur="1" fill="hold" display="0" masterRel="sameClick" afterEffect="1">
                                          <p:stCondLst>
                                            <p:cond evt="end" delay="0">
                                              <p:tn val="37"/>
                                            </p:cond>
                                          </p:stCondLst>
                                        </p:cTn>
                                        <p:tgtEl>
                                          <p:spTgt spid="40"/>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2" grpId="0"/>
      <p:bldP spid="43" grpId="0"/>
      <p:bldP spid="44" grpId="0"/>
      <p:bldP spid="45" grpId="0"/>
      <p:bldP spid="46" grpId="0"/>
      <p:bldP spid="47" grpId="0"/>
      <p:bldP spid="48" grpId="0"/>
      <p:bldP spid="49" grpId="0"/>
    </p:bld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576A4A-29FE-5541-8877-F89F23C4A804}"/>
              </a:ext>
            </a:extLst>
          </p:cNvPr>
          <p:cNvSpPr txBox="1"/>
          <p:nvPr/>
        </p:nvSpPr>
        <p:spPr>
          <a:xfrm>
            <a:off x="4536220" y="370029"/>
            <a:ext cx="3119560" cy="523220"/>
          </a:xfrm>
          <a:prstGeom prst="rect">
            <a:avLst/>
          </a:prstGeom>
          <a:noFill/>
        </p:spPr>
        <p:txBody>
          <a:bodyPr wrap="square" rtlCol="0">
            <a:spAutoFit/>
          </a:bodyPr>
          <a:lstStyle/>
          <a:p>
            <a:r>
              <a:rPr lang="en-US" sz="2800" dirty="0"/>
              <a:t>Unpopular Opinion</a:t>
            </a:r>
          </a:p>
        </p:txBody>
      </p:sp>
      <p:sp>
        <p:nvSpPr>
          <p:cNvPr id="5" name="TextBox 4">
            <a:extLst>
              <a:ext uri="{FF2B5EF4-FFF2-40B4-BE49-F238E27FC236}">
                <a16:creationId xmlns:a16="http://schemas.microsoft.com/office/drawing/2014/main" id="{9A75930D-2520-C54C-8A6E-6D40A6C37463}"/>
              </a:ext>
            </a:extLst>
          </p:cNvPr>
          <p:cNvSpPr txBox="1"/>
          <p:nvPr/>
        </p:nvSpPr>
        <p:spPr>
          <a:xfrm>
            <a:off x="902826" y="1355807"/>
            <a:ext cx="10822329" cy="954107"/>
          </a:xfrm>
          <a:prstGeom prst="rect">
            <a:avLst/>
          </a:prstGeom>
          <a:noFill/>
        </p:spPr>
        <p:txBody>
          <a:bodyPr wrap="square" rtlCol="0">
            <a:spAutoFit/>
          </a:bodyPr>
          <a:lstStyle/>
          <a:p>
            <a:pPr algn="ctr"/>
            <a:r>
              <a:rPr lang="en-US" sz="2800" dirty="0"/>
              <a:t>Where we perform analysis in data lake, populated from a stream, we only care about current state in our transactional system.</a:t>
            </a:r>
          </a:p>
        </p:txBody>
      </p:sp>
      <p:sp>
        <p:nvSpPr>
          <p:cNvPr id="6" name="TextBox 5">
            <a:extLst>
              <a:ext uri="{FF2B5EF4-FFF2-40B4-BE49-F238E27FC236}">
                <a16:creationId xmlns:a16="http://schemas.microsoft.com/office/drawing/2014/main" id="{96100930-E6CA-0545-97A8-6A5E24D1F47A}"/>
              </a:ext>
            </a:extLst>
          </p:cNvPr>
          <p:cNvSpPr txBox="1"/>
          <p:nvPr/>
        </p:nvSpPr>
        <p:spPr>
          <a:xfrm>
            <a:off x="902826" y="2560900"/>
            <a:ext cx="10822329" cy="954107"/>
          </a:xfrm>
          <a:prstGeom prst="rect">
            <a:avLst/>
          </a:prstGeom>
          <a:noFill/>
        </p:spPr>
        <p:txBody>
          <a:bodyPr wrap="square" rtlCol="0">
            <a:spAutoFit/>
          </a:bodyPr>
          <a:lstStyle/>
          <a:p>
            <a:pPr algn="ctr"/>
            <a:r>
              <a:rPr lang="en-US" sz="2800" dirty="0"/>
              <a:t>A message log lets us replay the event history that gets to current state into a lake</a:t>
            </a:r>
          </a:p>
        </p:txBody>
      </p:sp>
      <p:sp>
        <p:nvSpPr>
          <p:cNvPr id="7" name="TextBox 6">
            <a:extLst>
              <a:ext uri="{FF2B5EF4-FFF2-40B4-BE49-F238E27FC236}">
                <a16:creationId xmlns:a16="http://schemas.microsoft.com/office/drawing/2014/main" id="{E123FCD4-4498-B641-A891-D60908EB963F}"/>
              </a:ext>
            </a:extLst>
          </p:cNvPr>
          <p:cNvSpPr txBox="1"/>
          <p:nvPr/>
        </p:nvSpPr>
        <p:spPr>
          <a:xfrm>
            <a:off x="902826" y="3801881"/>
            <a:ext cx="10822329" cy="954107"/>
          </a:xfrm>
          <a:prstGeom prst="rect">
            <a:avLst/>
          </a:prstGeom>
          <a:noFill/>
        </p:spPr>
        <p:txBody>
          <a:bodyPr wrap="square" rtlCol="0">
            <a:spAutoFit/>
          </a:bodyPr>
          <a:lstStyle/>
          <a:p>
            <a:pPr algn="ctr"/>
            <a:r>
              <a:rPr lang="en-US" sz="2800" dirty="0"/>
              <a:t>The lake is where we analyze data from the perspective of transitions and build new projections</a:t>
            </a:r>
          </a:p>
        </p:txBody>
      </p:sp>
      <p:sp>
        <p:nvSpPr>
          <p:cNvPr id="8" name="TextBox 7">
            <a:extLst>
              <a:ext uri="{FF2B5EF4-FFF2-40B4-BE49-F238E27FC236}">
                <a16:creationId xmlns:a16="http://schemas.microsoft.com/office/drawing/2014/main" id="{5FA5298F-AAB2-844B-9761-8479453477F5}"/>
              </a:ext>
            </a:extLst>
          </p:cNvPr>
          <p:cNvSpPr txBox="1"/>
          <p:nvPr/>
        </p:nvSpPr>
        <p:spPr>
          <a:xfrm>
            <a:off x="902826" y="4926554"/>
            <a:ext cx="10822329" cy="523220"/>
          </a:xfrm>
          <a:prstGeom prst="rect">
            <a:avLst/>
          </a:prstGeom>
          <a:noFill/>
        </p:spPr>
        <p:txBody>
          <a:bodyPr wrap="square" rtlCol="0">
            <a:spAutoFit/>
          </a:bodyPr>
          <a:lstStyle/>
          <a:p>
            <a:pPr algn="ctr"/>
            <a:r>
              <a:rPr lang="en-US" sz="2800" dirty="0"/>
              <a:t>Under this model there is no </a:t>
            </a:r>
            <a:r>
              <a:rPr lang="en-US" sz="2800" i="1" dirty="0"/>
              <a:t>requirement</a:t>
            </a:r>
            <a:r>
              <a:rPr lang="en-US" sz="2800" dirty="0"/>
              <a:t> for event sourcing.</a:t>
            </a:r>
          </a:p>
        </p:txBody>
      </p:sp>
    </p:spTree>
    <p:extLst>
      <p:ext uri="{BB962C8B-B14F-4D97-AF65-F5344CB8AC3E}">
        <p14:creationId xmlns:p14="http://schemas.microsoft.com/office/powerpoint/2010/main" val="372722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F988-CB67-F940-9981-E905470EDB28}"/>
              </a:ext>
            </a:extLst>
          </p:cNvPr>
          <p:cNvSpPr>
            <a:spLocks noGrp="1"/>
          </p:cNvSpPr>
          <p:nvPr>
            <p:ph type="title"/>
          </p:nvPr>
        </p:nvSpPr>
        <p:spPr/>
        <p:txBody>
          <a:bodyPr/>
          <a:lstStyle/>
          <a:p>
            <a:r>
              <a:rPr lang="en-US" dirty="0"/>
              <a:t>API Composition</a:t>
            </a:r>
          </a:p>
        </p:txBody>
      </p:sp>
      <p:sp>
        <p:nvSpPr>
          <p:cNvPr id="3" name="Text Placeholder 2">
            <a:extLst>
              <a:ext uri="{FF2B5EF4-FFF2-40B4-BE49-F238E27FC236}">
                <a16:creationId xmlns:a16="http://schemas.microsoft.com/office/drawing/2014/main" id="{4ED4EEC1-4B87-4344-816C-708CBC18426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9690247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49A22D6-260E-BF4F-952F-6515FD24946D}"/>
              </a:ext>
            </a:extLst>
          </p:cNvPr>
          <p:cNvSpPr/>
          <p:nvPr/>
        </p:nvSpPr>
        <p:spPr>
          <a:xfrm>
            <a:off x="1257716" y="5355065"/>
            <a:ext cx="6632448"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343430" y="1918350"/>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p:cNvSpPr/>
          <p:nvPr/>
        </p:nvSpPr>
        <p:spPr>
          <a:xfrm>
            <a:off x="3670625" y="1918348"/>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2" name="TextBox 1">
            <a:extLst>
              <a:ext uri="{FF2B5EF4-FFF2-40B4-BE49-F238E27FC236}">
                <a16:creationId xmlns:a16="http://schemas.microsoft.com/office/drawing/2014/main" id="{B1A4950D-A811-5240-BC2A-4BEE3B998BB8}"/>
              </a:ext>
            </a:extLst>
          </p:cNvPr>
          <p:cNvSpPr txBox="1"/>
          <p:nvPr/>
        </p:nvSpPr>
        <p:spPr>
          <a:xfrm>
            <a:off x="1489353" y="207803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913307" y="207803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3" name="TextBox 32">
            <a:extLst>
              <a:ext uri="{FF2B5EF4-FFF2-40B4-BE49-F238E27FC236}">
                <a16:creationId xmlns:a16="http://schemas.microsoft.com/office/drawing/2014/main" id="{97EA7BDE-EF9B-5B41-BE38-2D68A8BEB95D}"/>
              </a:ext>
            </a:extLst>
          </p:cNvPr>
          <p:cNvSpPr txBox="1"/>
          <p:nvPr/>
        </p:nvSpPr>
        <p:spPr>
          <a:xfrm>
            <a:off x="2679532" y="585748"/>
            <a:ext cx="6632448" cy="523220"/>
          </a:xfrm>
          <a:prstGeom prst="rect">
            <a:avLst/>
          </a:prstGeom>
          <a:noFill/>
        </p:spPr>
        <p:txBody>
          <a:bodyPr wrap="square" rtlCol="0">
            <a:spAutoFit/>
          </a:bodyPr>
          <a:lstStyle/>
          <a:p>
            <a:pPr algn="ctr"/>
            <a:r>
              <a:rPr lang="en-US" sz="2800" dirty="0"/>
              <a:t>Client Side Composition</a:t>
            </a:r>
          </a:p>
        </p:txBody>
      </p:sp>
      <p:sp>
        <p:nvSpPr>
          <p:cNvPr id="9" name="TextBox 8">
            <a:extLst>
              <a:ext uri="{FF2B5EF4-FFF2-40B4-BE49-F238E27FC236}">
                <a16:creationId xmlns:a16="http://schemas.microsoft.com/office/drawing/2014/main" id="{F1C49E6D-3C18-CE41-B481-AE4BCF6B37AB}"/>
              </a:ext>
            </a:extLst>
          </p:cNvPr>
          <p:cNvSpPr txBox="1"/>
          <p:nvPr/>
        </p:nvSpPr>
        <p:spPr>
          <a:xfrm>
            <a:off x="4173798" y="5594942"/>
            <a:ext cx="800284" cy="369332"/>
          </a:xfrm>
          <a:prstGeom prst="rect">
            <a:avLst/>
          </a:prstGeom>
          <a:noFill/>
        </p:spPr>
        <p:txBody>
          <a:bodyPr wrap="none" rtlCol="0">
            <a:spAutoFit/>
          </a:bodyPr>
          <a:lstStyle/>
          <a:p>
            <a:r>
              <a:rPr lang="en-US" dirty="0"/>
              <a:t>Broker</a:t>
            </a:r>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3408819" y="465687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1343430" y="465687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720745" y="4347377"/>
            <a:ext cx="0" cy="898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4977426" y="4353564"/>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4828351" y="447344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F31FD456-1194-7645-B572-9CC6F816A6AB}"/>
              </a:ext>
            </a:extLst>
          </p:cNvPr>
          <p:cNvCxnSpPr>
            <a:cxnSpLocks/>
          </p:cNvCxnSpPr>
          <p:nvPr/>
        </p:nvCxnSpPr>
        <p:spPr>
          <a:xfrm flipV="1">
            <a:off x="7301444" y="435234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350080D-4948-174A-B443-3279E05C5D45}"/>
              </a:ext>
            </a:extLst>
          </p:cNvPr>
          <p:cNvSpPr/>
          <p:nvPr/>
        </p:nvSpPr>
        <p:spPr>
          <a:xfrm>
            <a:off x="5995756" y="1864707"/>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32" name="TextBox 31">
            <a:extLst>
              <a:ext uri="{FF2B5EF4-FFF2-40B4-BE49-F238E27FC236}">
                <a16:creationId xmlns:a16="http://schemas.microsoft.com/office/drawing/2014/main" id="{106E93F0-63FE-2242-9528-07BEF70B90C3}"/>
              </a:ext>
            </a:extLst>
          </p:cNvPr>
          <p:cNvSpPr txBox="1"/>
          <p:nvPr/>
        </p:nvSpPr>
        <p:spPr>
          <a:xfrm>
            <a:off x="6219128" y="207681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40" name="Can 39">
            <a:extLst>
              <a:ext uri="{FF2B5EF4-FFF2-40B4-BE49-F238E27FC236}">
                <a16:creationId xmlns:a16="http://schemas.microsoft.com/office/drawing/2014/main" id="{2C5F5D66-190D-BF47-A81C-ED9C53F89470}"/>
              </a:ext>
            </a:extLst>
          </p:cNvPr>
          <p:cNvSpPr/>
          <p:nvPr/>
        </p:nvSpPr>
        <p:spPr>
          <a:xfrm>
            <a:off x="7152369" y="447222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lowchart: Magnetic Disk 12">
            <a:extLst>
              <a:ext uri="{FF2B5EF4-FFF2-40B4-BE49-F238E27FC236}">
                <a16:creationId xmlns:a16="http://schemas.microsoft.com/office/drawing/2014/main" id="{838AD17E-6C18-B345-8092-969B9E387D04}"/>
              </a:ext>
            </a:extLst>
          </p:cNvPr>
          <p:cNvSpPr/>
          <p:nvPr/>
        </p:nvSpPr>
        <p:spPr>
          <a:xfrm>
            <a:off x="5820603" y="4655658"/>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42" name="Can 41">
            <a:extLst>
              <a:ext uri="{FF2B5EF4-FFF2-40B4-BE49-F238E27FC236}">
                <a16:creationId xmlns:a16="http://schemas.microsoft.com/office/drawing/2014/main" id="{C639A39E-F99B-FB42-81DE-3FF0C1C213F5}"/>
              </a:ext>
            </a:extLst>
          </p:cNvPr>
          <p:cNvSpPr/>
          <p:nvPr/>
        </p:nvSpPr>
        <p:spPr>
          <a:xfrm>
            <a:off x="2559737" y="4456236"/>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A7689B9-A7E3-3144-95A1-1A6DA068378C}"/>
              </a:ext>
            </a:extLst>
          </p:cNvPr>
          <p:cNvSpPr/>
          <p:nvPr/>
        </p:nvSpPr>
        <p:spPr>
          <a:xfrm rot="5400000">
            <a:off x="6217408" y="3308070"/>
            <a:ext cx="5872376"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26CE133-ED74-2348-90A2-F4F4A722AC34}"/>
              </a:ext>
            </a:extLst>
          </p:cNvPr>
          <p:cNvCxnSpPr>
            <a:cxnSpLocks/>
            <a:endCxn id="2" idx="0"/>
          </p:cNvCxnSpPr>
          <p:nvPr/>
        </p:nvCxnSpPr>
        <p:spPr>
          <a:xfrm flipH="1" flipV="1">
            <a:off x="2105049" y="2078030"/>
            <a:ext cx="7974834" cy="6800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25C886B-2935-6447-B757-FA28602B9F6E}"/>
              </a:ext>
            </a:extLst>
          </p:cNvPr>
          <p:cNvCxnSpPr>
            <a:cxnSpLocks/>
            <a:endCxn id="20" idx="0"/>
          </p:cNvCxnSpPr>
          <p:nvPr/>
        </p:nvCxnSpPr>
        <p:spPr>
          <a:xfrm flipH="1" flipV="1">
            <a:off x="4529003" y="2078030"/>
            <a:ext cx="5534261" cy="4879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CC1BDAD-9450-BD47-AD18-FF305CCEA7CF}"/>
              </a:ext>
            </a:extLst>
          </p:cNvPr>
          <p:cNvCxnSpPr>
            <a:cxnSpLocks/>
            <a:stCxn id="49" idx="2"/>
            <a:endCxn id="2" idx="0"/>
          </p:cNvCxnSpPr>
          <p:nvPr/>
        </p:nvCxnSpPr>
        <p:spPr>
          <a:xfrm flipH="1" flipV="1">
            <a:off x="2105049" y="2078030"/>
            <a:ext cx="7975874" cy="1834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FC8CDE4-C4E5-4841-A362-9F7DEAC88900}"/>
              </a:ext>
            </a:extLst>
          </p:cNvPr>
          <p:cNvSpPr txBox="1"/>
          <p:nvPr/>
        </p:nvSpPr>
        <p:spPr>
          <a:xfrm>
            <a:off x="10023817" y="3578056"/>
            <a:ext cx="1649506" cy="923330"/>
          </a:xfrm>
          <a:prstGeom prst="rect">
            <a:avLst/>
          </a:prstGeom>
          <a:noFill/>
        </p:spPr>
        <p:txBody>
          <a:bodyPr wrap="square" rtlCol="0">
            <a:spAutoFit/>
          </a:bodyPr>
          <a:lstStyle/>
          <a:p>
            <a:r>
              <a:rPr lang="en-US" dirty="0"/>
              <a:t>Call all APIs required to service request</a:t>
            </a:r>
          </a:p>
        </p:txBody>
      </p:sp>
      <p:sp>
        <p:nvSpPr>
          <p:cNvPr id="49" name="TextBox 48">
            <a:extLst>
              <a:ext uri="{FF2B5EF4-FFF2-40B4-BE49-F238E27FC236}">
                <a16:creationId xmlns:a16="http://schemas.microsoft.com/office/drawing/2014/main" id="{B0015FD5-52A0-634A-B2BE-2601AB8F2917}"/>
              </a:ext>
            </a:extLst>
          </p:cNvPr>
          <p:cNvSpPr txBox="1"/>
          <p:nvPr/>
        </p:nvSpPr>
        <p:spPr>
          <a:xfrm rot="5400000">
            <a:off x="9649893" y="2076814"/>
            <a:ext cx="1231392" cy="369332"/>
          </a:xfrm>
          <a:prstGeom prst="rect">
            <a:avLst/>
          </a:prstGeom>
          <a:noFill/>
          <a:ln>
            <a:solidFill>
              <a:schemeClr val="accent1"/>
            </a:solidFill>
          </a:ln>
        </p:spPr>
        <p:txBody>
          <a:bodyPr wrap="square" rtlCol="0">
            <a:spAutoFit/>
          </a:bodyPr>
          <a:lstStyle/>
          <a:p>
            <a:pPr algn="ctr"/>
            <a:r>
              <a:rPr lang="en-US" dirty="0"/>
              <a:t>Client</a:t>
            </a:r>
          </a:p>
        </p:txBody>
      </p:sp>
      <p:sp>
        <p:nvSpPr>
          <p:cNvPr id="69" name="TextBox 68">
            <a:extLst>
              <a:ext uri="{FF2B5EF4-FFF2-40B4-BE49-F238E27FC236}">
                <a16:creationId xmlns:a16="http://schemas.microsoft.com/office/drawing/2014/main" id="{46F0E20C-38AB-E743-AC75-C39D2BEA0FBD}"/>
              </a:ext>
            </a:extLst>
          </p:cNvPr>
          <p:cNvSpPr txBox="1"/>
          <p:nvPr/>
        </p:nvSpPr>
        <p:spPr>
          <a:xfrm rot="5400000">
            <a:off x="8696046" y="3479030"/>
            <a:ext cx="1000787" cy="369332"/>
          </a:xfrm>
          <a:prstGeom prst="rect">
            <a:avLst/>
          </a:prstGeom>
          <a:noFill/>
        </p:spPr>
        <p:txBody>
          <a:bodyPr wrap="none" rtlCol="0">
            <a:spAutoFit/>
          </a:bodyPr>
          <a:lstStyle/>
          <a:p>
            <a:r>
              <a:rPr lang="en-US" dirty="0"/>
              <a:t>Gateway</a:t>
            </a:r>
          </a:p>
        </p:txBody>
      </p:sp>
    </p:spTree>
    <p:extLst>
      <p:ext uri="{BB962C8B-B14F-4D97-AF65-F5344CB8AC3E}">
        <p14:creationId xmlns:p14="http://schemas.microsoft.com/office/powerpoint/2010/main" val="8027508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49A22D6-260E-BF4F-952F-6515FD24946D}"/>
              </a:ext>
            </a:extLst>
          </p:cNvPr>
          <p:cNvSpPr/>
          <p:nvPr/>
        </p:nvSpPr>
        <p:spPr>
          <a:xfrm>
            <a:off x="1257716" y="5355065"/>
            <a:ext cx="6632448"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1343430" y="1918350"/>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p:cNvSpPr/>
          <p:nvPr/>
        </p:nvSpPr>
        <p:spPr>
          <a:xfrm>
            <a:off x="3670625" y="1918348"/>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2" name="TextBox 1">
            <a:extLst>
              <a:ext uri="{FF2B5EF4-FFF2-40B4-BE49-F238E27FC236}">
                <a16:creationId xmlns:a16="http://schemas.microsoft.com/office/drawing/2014/main" id="{B1A4950D-A811-5240-BC2A-4BEE3B998BB8}"/>
              </a:ext>
            </a:extLst>
          </p:cNvPr>
          <p:cNvSpPr txBox="1"/>
          <p:nvPr/>
        </p:nvSpPr>
        <p:spPr>
          <a:xfrm>
            <a:off x="1489353" y="207803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913307" y="207803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3" name="TextBox 32">
            <a:extLst>
              <a:ext uri="{FF2B5EF4-FFF2-40B4-BE49-F238E27FC236}">
                <a16:creationId xmlns:a16="http://schemas.microsoft.com/office/drawing/2014/main" id="{97EA7BDE-EF9B-5B41-BE38-2D68A8BEB95D}"/>
              </a:ext>
            </a:extLst>
          </p:cNvPr>
          <p:cNvSpPr txBox="1"/>
          <p:nvPr/>
        </p:nvSpPr>
        <p:spPr>
          <a:xfrm>
            <a:off x="2679532" y="585748"/>
            <a:ext cx="6632448" cy="523220"/>
          </a:xfrm>
          <a:prstGeom prst="rect">
            <a:avLst/>
          </a:prstGeom>
          <a:noFill/>
        </p:spPr>
        <p:txBody>
          <a:bodyPr wrap="square" rtlCol="0">
            <a:spAutoFit/>
          </a:bodyPr>
          <a:lstStyle/>
          <a:p>
            <a:pPr algn="ctr"/>
            <a:r>
              <a:rPr lang="en-US" sz="2800" dirty="0"/>
              <a:t>Server Side Composition</a:t>
            </a:r>
          </a:p>
        </p:txBody>
      </p:sp>
      <p:sp>
        <p:nvSpPr>
          <p:cNvPr id="9" name="TextBox 8">
            <a:extLst>
              <a:ext uri="{FF2B5EF4-FFF2-40B4-BE49-F238E27FC236}">
                <a16:creationId xmlns:a16="http://schemas.microsoft.com/office/drawing/2014/main" id="{F1C49E6D-3C18-CE41-B481-AE4BCF6B37AB}"/>
              </a:ext>
            </a:extLst>
          </p:cNvPr>
          <p:cNvSpPr txBox="1"/>
          <p:nvPr/>
        </p:nvSpPr>
        <p:spPr>
          <a:xfrm>
            <a:off x="4173798" y="5594942"/>
            <a:ext cx="800284" cy="369332"/>
          </a:xfrm>
          <a:prstGeom prst="rect">
            <a:avLst/>
          </a:prstGeom>
          <a:noFill/>
        </p:spPr>
        <p:txBody>
          <a:bodyPr wrap="none" rtlCol="0">
            <a:spAutoFit/>
          </a:bodyPr>
          <a:lstStyle/>
          <a:p>
            <a:r>
              <a:rPr lang="en-US" dirty="0"/>
              <a:t>Broker</a:t>
            </a:r>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3408819" y="465687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1343430" y="465687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720745" y="4347377"/>
            <a:ext cx="0" cy="898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9020C3-11A9-224E-B020-1B22288B4AC2}"/>
              </a:ext>
            </a:extLst>
          </p:cNvPr>
          <p:cNvCxnSpPr>
            <a:cxnSpLocks/>
          </p:cNvCxnSpPr>
          <p:nvPr/>
        </p:nvCxnSpPr>
        <p:spPr>
          <a:xfrm flipV="1">
            <a:off x="4977426" y="4353564"/>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22" name="Can 21">
            <a:extLst>
              <a:ext uri="{FF2B5EF4-FFF2-40B4-BE49-F238E27FC236}">
                <a16:creationId xmlns:a16="http://schemas.microsoft.com/office/drawing/2014/main" id="{8CA882CB-2143-BF4F-AA97-A25CA63ADA25}"/>
              </a:ext>
            </a:extLst>
          </p:cNvPr>
          <p:cNvSpPr/>
          <p:nvPr/>
        </p:nvSpPr>
        <p:spPr>
          <a:xfrm>
            <a:off x="4828351" y="4473444"/>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F31FD456-1194-7645-B572-9CC6F816A6AB}"/>
              </a:ext>
            </a:extLst>
          </p:cNvPr>
          <p:cNvCxnSpPr>
            <a:cxnSpLocks/>
          </p:cNvCxnSpPr>
          <p:nvPr/>
        </p:nvCxnSpPr>
        <p:spPr>
          <a:xfrm flipV="1">
            <a:off x="7301444" y="4352348"/>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350080D-4948-174A-B443-3279E05C5D45}"/>
              </a:ext>
            </a:extLst>
          </p:cNvPr>
          <p:cNvSpPr/>
          <p:nvPr/>
        </p:nvSpPr>
        <p:spPr>
          <a:xfrm>
            <a:off x="5995756" y="1864707"/>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32" name="TextBox 31">
            <a:extLst>
              <a:ext uri="{FF2B5EF4-FFF2-40B4-BE49-F238E27FC236}">
                <a16:creationId xmlns:a16="http://schemas.microsoft.com/office/drawing/2014/main" id="{106E93F0-63FE-2242-9528-07BEF70B90C3}"/>
              </a:ext>
            </a:extLst>
          </p:cNvPr>
          <p:cNvSpPr txBox="1"/>
          <p:nvPr/>
        </p:nvSpPr>
        <p:spPr>
          <a:xfrm>
            <a:off x="6219128" y="207681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40" name="Can 39">
            <a:extLst>
              <a:ext uri="{FF2B5EF4-FFF2-40B4-BE49-F238E27FC236}">
                <a16:creationId xmlns:a16="http://schemas.microsoft.com/office/drawing/2014/main" id="{2C5F5D66-190D-BF47-A81C-ED9C53F89470}"/>
              </a:ext>
            </a:extLst>
          </p:cNvPr>
          <p:cNvSpPr/>
          <p:nvPr/>
        </p:nvSpPr>
        <p:spPr>
          <a:xfrm>
            <a:off x="7152369" y="4472228"/>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Flowchart: Magnetic Disk 12">
            <a:extLst>
              <a:ext uri="{FF2B5EF4-FFF2-40B4-BE49-F238E27FC236}">
                <a16:creationId xmlns:a16="http://schemas.microsoft.com/office/drawing/2014/main" id="{838AD17E-6C18-B345-8092-969B9E387D04}"/>
              </a:ext>
            </a:extLst>
          </p:cNvPr>
          <p:cNvSpPr/>
          <p:nvPr/>
        </p:nvSpPr>
        <p:spPr>
          <a:xfrm>
            <a:off x="5820603" y="4655658"/>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42" name="Can 41">
            <a:extLst>
              <a:ext uri="{FF2B5EF4-FFF2-40B4-BE49-F238E27FC236}">
                <a16:creationId xmlns:a16="http://schemas.microsoft.com/office/drawing/2014/main" id="{C639A39E-F99B-FB42-81DE-3FF0C1C213F5}"/>
              </a:ext>
            </a:extLst>
          </p:cNvPr>
          <p:cNvSpPr/>
          <p:nvPr/>
        </p:nvSpPr>
        <p:spPr>
          <a:xfrm>
            <a:off x="2559737" y="4456236"/>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BA7689B9-A7E3-3144-95A1-1A6DA068378C}"/>
              </a:ext>
            </a:extLst>
          </p:cNvPr>
          <p:cNvSpPr/>
          <p:nvPr/>
        </p:nvSpPr>
        <p:spPr>
          <a:xfrm rot="5400000">
            <a:off x="7384347" y="3150333"/>
            <a:ext cx="5872376"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26A7A62D-CA98-F94D-9865-8CAA2F47545B}"/>
              </a:ext>
            </a:extLst>
          </p:cNvPr>
          <p:cNvSpPr txBox="1"/>
          <p:nvPr/>
        </p:nvSpPr>
        <p:spPr>
          <a:xfrm rot="5400000">
            <a:off x="9867642" y="3508667"/>
            <a:ext cx="1000787" cy="369332"/>
          </a:xfrm>
          <a:prstGeom prst="rect">
            <a:avLst/>
          </a:prstGeom>
          <a:noFill/>
        </p:spPr>
        <p:txBody>
          <a:bodyPr wrap="none" rtlCol="0">
            <a:spAutoFit/>
          </a:bodyPr>
          <a:lstStyle/>
          <a:p>
            <a:r>
              <a:rPr lang="en-US" dirty="0"/>
              <a:t>Gateway</a:t>
            </a:r>
          </a:p>
        </p:txBody>
      </p:sp>
      <p:cxnSp>
        <p:nvCxnSpPr>
          <p:cNvPr id="10" name="Straight Arrow Connector 9">
            <a:extLst>
              <a:ext uri="{FF2B5EF4-FFF2-40B4-BE49-F238E27FC236}">
                <a16:creationId xmlns:a16="http://schemas.microsoft.com/office/drawing/2014/main" id="{C26CE133-ED74-2348-90A2-F4F4A722AC34}"/>
              </a:ext>
            </a:extLst>
          </p:cNvPr>
          <p:cNvCxnSpPr>
            <a:cxnSpLocks/>
            <a:endCxn id="2" idx="0"/>
          </p:cNvCxnSpPr>
          <p:nvPr/>
        </p:nvCxnSpPr>
        <p:spPr>
          <a:xfrm flipH="1" flipV="1">
            <a:off x="2105049" y="2078030"/>
            <a:ext cx="7974834" cy="6800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625C886B-2935-6447-B757-FA28602B9F6E}"/>
              </a:ext>
            </a:extLst>
          </p:cNvPr>
          <p:cNvCxnSpPr>
            <a:cxnSpLocks/>
            <a:endCxn id="20" idx="0"/>
          </p:cNvCxnSpPr>
          <p:nvPr/>
        </p:nvCxnSpPr>
        <p:spPr>
          <a:xfrm flipH="1" flipV="1">
            <a:off x="4529003" y="2078030"/>
            <a:ext cx="5534261" cy="48799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2CC1BDAD-9450-BD47-AD18-FF305CCEA7CF}"/>
              </a:ext>
            </a:extLst>
          </p:cNvPr>
          <p:cNvCxnSpPr>
            <a:cxnSpLocks/>
            <a:stCxn id="49" idx="2"/>
            <a:endCxn id="2" idx="0"/>
          </p:cNvCxnSpPr>
          <p:nvPr/>
        </p:nvCxnSpPr>
        <p:spPr>
          <a:xfrm flipH="1" flipV="1">
            <a:off x="2105049" y="2078030"/>
            <a:ext cx="7975874" cy="18345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FC8CDE4-C4E5-4841-A362-9F7DEAC88900}"/>
              </a:ext>
            </a:extLst>
          </p:cNvPr>
          <p:cNvSpPr txBox="1"/>
          <p:nvPr/>
        </p:nvSpPr>
        <p:spPr>
          <a:xfrm>
            <a:off x="8104094" y="1108968"/>
            <a:ext cx="1649506" cy="923330"/>
          </a:xfrm>
          <a:prstGeom prst="rect">
            <a:avLst/>
          </a:prstGeom>
          <a:noFill/>
        </p:spPr>
        <p:txBody>
          <a:bodyPr wrap="square" rtlCol="0">
            <a:spAutoFit/>
          </a:bodyPr>
          <a:lstStyle/>
          <a:p>
            <a:r>
              <a:rPr lang="en-US" dirty="0"/>
              <a:t>Call all APIs required to service request</a:t>
            </a:r>
          </a:p>
        </p:txBody>
      </p:sp>
      <p:sp>
        <p:nvSpPr>
          <p:cNvPr id="49" name="TextBox 48">
            <a:extLst>
              <a:ext uri="{FF2B5EF4-FFF2-40B4-BE49-F238E27FC236}">
                <a16:creationId xmlns:a16="http://schemas.microsoft.com/office/drawing/2014/main" id="{B0015FD5-52A0-634A-B2BE-2601AB8F2917}"/>
              </a:ext>
            </a:extLst>
          </p:cNvPr>
          <p:cNvSpPr txBox="1"/>
          <p:nvPr/>
        </p:nvSpPr>
        <p:spPr>
          <a:xfrm rot="5400000">
            <a:off x="9649893" y="207681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54" name="TextBox 53">
            <a:extLst>
              <a:ext uri="{FF2B5EF4-FFF2-40B4-BE49-F238E27FC236}">
                <a16:creationId xmlns:a16="http://schemas.microsoft.com/office/drawing/2014/main" id="{8A8E5E8C-4368-F64F-B120-E3D2AA62DDC7}"/>
              </a:ext>
            </a:extLst>
          </p:cNvPr>
          <p:cNvSpPr txBox="1"/>
          <p:nvPr/>
        </p:nvSpPr>
        <p:spPr>
          <a:xfrm>
            <a:off x="10467914" y="2148580"/>
            <a:ext cx="1649506" cy="369332"/>
          </a:xfrm>
          <a:prstGeom prst="rect">
            <a:avLst/>
          </a:prstGeom>
          <a:noFill/>
        </p:spPr>
        <p:txBody>
          <a:bodyPr wrap="square" rtlCol="0">
            <a:spAutoFit/>
          </a:bodyPr>
          <a:lstStyle/>
          <a:p>
            <a:r>
              <a:rPr lang="en-US" dirty="0"/>
              <a:t>Composite API</a:t>
            </a:r>
          </a:p>
        </p:txBody>
      </p:sp>
    </p:spTree>
    <p:extLst>
      <p:ext uri="{BB962C8B-B14F-4D97-AF65-F5344CB8AC3E}">
        <p14:creationId xmlns:p14="http://schemas.microsoft.com/office/powerpoint/2010/main" val="145327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p:spPr>
        <p:txBody>
          <a:bodyPr/>
          <a:lstStyle/>
          <a:p>
            <a:r>
              <a:rPr lang="en-US" dirty="0"/>
              <a:t>Monolith to µservices</a:t>
            </a:r>
            <a:br>
              <a:rPr lang="en-US" dirty="0"/>
            </a:b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7010090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7" name="Straight Arrow Connector 36">
            <a:extLst>
              <a:ext uri="{FF2B5EF4-FFF2-40B4-BE49-F238E27FC236}">
                <a16:creationId xmlns:a16="http://schemas.microsoft.com/office/drawing/2014/main" id="{13CB13EB-63F2-284C-9487-ACB4EF21CB7C}"/>
              </a:ext>
            </a:extLst>
          </p:cNvPr>
          <p:cNvCxnSpPr>
            <a:cxnSpLocks/>
          </p:cNvCxnSpPr>
          <p:nvPr/>
        </p:nvCxnSpPr>
        <p:spPr>
          <a:xfrm flipV="1">
            <a:off x="9868594" y="4403140"/>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9A22D6-260E-BF4F-952F-6515FD24946D}"/>
              </a:ext>
            </a:extLst>
          </p:cNvPr>
          <p:cNvSpPr/>
          <p:nvPr/>
        </p:nvSpPr>
        <p:spPr>
          <a:xfrm>
            <a:off x="666045" y="5372995"/>
            <a:ext cx="1097076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51760" y="1936280"/>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 name="Rectangle 3"/>
          <p:cNvSpPr/>
          <p:nvPr/>
        </p:nvSpPr>
        <p:spPr>
          <a:xfrm>
            <a:off x="3265219" y="1936278"/>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 name="Rectangle 4"/>
          <p:cNvSpPr/>
          <p:nvPr/>
        </p:nvSpPr>
        <p:spPr>
          <a:xfrm>
            <a:off x="8562906" y="1915499"/>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Order History</a:t>
            </a:r>
          </a:p>
        </p:txBody>
      </p:sp>
      <p:sp>
        <p:nvSpPr>
          <p:cNvPr id="2" name="TextBox 1">
            <a:extLst>
              <a:ext uri="{FF2B5EF4-FFF2-40B4-BE49-F238E27FC236}">
                <a16:creationId xmlns:a16="http://schemas.microsoft.com/office/drawing/2014/main" id="{B1A4950D-A811-5240-BC2A-4BEE3B998BB8}"/>
              </a:ext>
            </a:extLst>
          </p:cNvPr>
          <p:cNvSpPr txBox="1"/>
          <p:nvPr/>
        </p:nvSpPr>
        <p:spPr>
          <a:xfrm>
            <a:off x="897683" y="209596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0" name="TextBox 19">
            <a:extLst>
              <a:ext uri="{FF2B5EF4-FFF2-40B4-BE49-F238E27FC236}">
                <a16:creationId xmlns:a16="http://schemas.microsoft.com/office/drawing/2014/main" id="{355C2072-6974-154C-8DC6-6449A546F6ED}"/>
              </a:ext>
            </a:extLst>
          </p:cNvPr>
          <p:cNvSpPr txBox="1"/>
          <p:nvPr/>
        </p:nvSpPr>
        <p:spPr>
          <a:xfrm>
            <a:off x="3507901" y="2095960"/>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21" name="TextBox 20">
            <a:extLst>
              <a:ext uri="{FF2B5EF4-FFF2-40B4-BE49-F238E27FC236}">
                <a16:creationId xmlns:a16="http://schemas.microsoft.com/office/drawing/2014/main" id="{6BB83B32-EA9D-194A-A29C-CD132CE4B0DC}"/>
              </a:ext>
            </a:extLst>
          </p:cNvPr>
          <p:cNvSpPr txBox="1"/>
          <p:nvPr/>
        </p:nvSpPr>
        <p:spPr>
          <a:xfrm>
            <a:off x="8786278" y="2127606"/>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33" name="TextBox 32">
            <a:extLst>
              <a:ext uri="{FF2B5EF4-FFF2-40B4-BE49-F238E27FC236}">
                <a16:creationId xmlns:a16="http://schemas.microsoft.com/office/drawing/2014/main" id="{97EA7BDE-EF9B-5B41-BE38-2D68A8BEB95D}"/>
              </a:ext>
            </a:extLst>
          </p:cNvPr>
          <p:cNvSpPr txBox="1"/>
          <p:nvPr/>
        </p:nvSpPr>
        <p:spPr>
          <a:xfrm>
            <a:off x="2649092" y="635919"/>
            <a:ext cx="6632448" cy="523220"/>
          </a:xfrm>
          <a:prstGeom prst="rect">
            <a:avLst/>
          </a:prstGeom>
          <a:noFill/>
        </p:spPr>
        <p:txBody>
          <a:bodyPr wrap="square" rtlCol="0">
            <a:spAutoFit/>
          </a:bodyPr>
          <a:lstStyle/>
          <a:p>
            <a:pPr algn="ctr"/>
            <a:r>
              <a:rPr lang="en-US" sz="2800" dirty="0"/>
              <a:t>Composite View Model</a:t>
            </a:r>
          </a:p>
        </p:txBody>
      </p:sp>
      <p:sp>
        <p:nvSpPr>
          <p:cNvPr id="9" name="TextBox 8">
            <a:extLst>
              <a:ext uri="{FF2B5EF4-FFF2-40B4-BE49-F238E27FC236}">
                <a16:creationId xmlns:a16="http://schemas.microsoft.com/office/drawing/2014/main" id="{F1C49E6D-3C18-CE41-B481-AE4BCF6B37AB}"/>
              </a:ext>
            </a:extLst>
          </p:cNvPr>
          <p:cNvSpPr txBox="1"/>
          <p:nvPr/>
        </p:nvSpPr>
        <p:spPr>
          <a:xfrm>
            <a:off x="5386263" y="5612872"/>
            <a:ext cx="800284" cy="369332"/>
          </a:xfrm>
          <a:prstGeom prst="rect">
            <a:avLst/>
          </a:prstGeom>
          <a:noFill/>
        </p:spPr>
        <p:txBody>
          <a:bodyPr wrap="none" rtlCol="0">
            <a:spAutoFit/>
          </a:bodyPr>
          <a:lstStyle/>
          <a:p>
            <a:r>
              <a:rPr lang="en-US" dirty="0"/>
              <a:t>Broker</a:t>
            </a:r>
          </a:p>
        </p:txBody>
      </p:sp>
      <p:sp>
        <p:nvSpPr>
          <p:cNvPr id="24" name="Can 23">
            <a:extLst>
              <a:ext uri="{FF2B5EF4-FFF2-40B4-BE49-F238E27FC236}">
                <a16:creationId xmlns:a16="http://schemas.microsoft.com/office/drawing/2014/main" id="{B6C2A6B5-F579-FC46-93D6-E100F06F186D}"/>
              </a:ext>
            </a:extLst>
          </p:cNvPr>
          <p:cNvSpPr/>
          <p:nvPr/>
        </p:nvSpPr>
        <p:spPr>
          <a:xfrm>
            <a:off x="9719519" y="4523020"/>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lowchart: Magnetic Disk 12">
            <a:extLst>
              <a:ext uri="{FF2B5EF4-FFF2-40B4-BE49-F238E27FC236}">
                <a16:creationId xmlns:a16="http://schemas.microsoft.com/office/drawing/2014/main" id="{64FB0820-FA3A-CB4B-B535-5B4A29102BA2}"/>
              </a:ext>
            </a:extLst>
          </p:cNvPr>
          <p:cNvSpPr/>
          <p:nvPr/>
        </p:nvSpPr>
        <p:spPr>
          <a:xfrm>
            <a:off x="3003413" y="467480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4" name="Flowchart: Magnetic Disk 12">
            <a:extLst>
              <a:ext uri="{FF2B5EF4-FFF2-40B4-BE49-F238E27FC236}">
                <a16:creationId xmlns:a16="http://schemas.microsoft.com/office/drawing/2014/main" id="{E68249BA-42A7-5348-830F-4133EEA10670}"/>
              </a:ext>
            </a:extLst>
          </p:cNvPr>
          <p:cNvSpPr/>
          <p:nvPr/>
        </p:nvSpPr>
        <p:spPr>
          <a:xfrm>
            <a:off x="8387753" y="4706450"/>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35" name="Flowchart: Magnetic Disk 12">
            <a:extLst>
              <a:ext uri="{FF2B5EF4-FFF2-40B4-BE49-F238E27FC236}">
                <a16:creationId xmlns:a16="http://schemas.microsoft.com/office/drawing/2014/main" id="{F9671CCF-45EE-8743-BAA7-9D3B951E4E85}"/>
              </a:ext>
            </a:extLst>
          </p:cNvPr>
          <p:cNvSpPr/>
          <p:nvPr/>
        </p:nvSpPr>
        <p:spPr>
          <a:xfrm>
            <a:off x="751760" y="4674804"/>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11" name="Straight Arrow Connector 10">
            <a:extLst>
              <a:ext uri="{FF2B5EF4-FFF2-40B4-BE49-F238E27FC236}">
                <a16:creationId xmlns:a16="http://schemas.microsoft.com/office/drawing/2014/main" id="{1198DC22-122D-B34C-A4C8-472CD75C2237}"/>
              </a:ext>
            </a:extLst>
          </p:cNvPr>
          <p:cNvCxnSpPr/>
          <p:nvPr/>
        </p:nvCxnSpPr>
        <p:spPr>
          <a:xfrm>
            <a:off x="2129075" y="4365307"/>
            <a:ext cx="0" cy="898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3" name="Graphic 12" descr="Envelope">
            <a:extLst>
              <a:ext uri="{FF2B5EF4-FFF2-40B4-BE49-F238E27FC236}">
                <a16:creationId xmlns:a16="http://schemas.microsoft.com/office/drawing/2014/main" id="{98712390-3307-3A48-BBC0-AD17DDEB994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62417" y="4368707"/>
            <a:ext cx="802066" cy="802066"/>
          </a:xfrm>
          <a:prstGeom prst="rect">
            <a:avLst/>
          </a:prstGeom>
        </p:spPr>
      </p:pic>
      <p:pic>
        <p:nvPicPr>
          <p:cNvPr id="15" name="Graphic 14" descr="Open envelope">
            <a:extLst>
              <a:ext uri="{FF2B5EF4-FFF2-40B4-BE49-F238E27FC236}">
                <a16:creationId xmlns:a16="http://schemas.microsoft.com/office/drawing/2014/main" id="{AA2D9414-D006-4542-84D9-E2C953F4517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332745" y="3504358"/>
            <a:ext cx="773548" cy="773548"/>
          </a:xfrm>
          <a:prstGeom prst="rect">
            <a:avLst/>
          </a:prstGeom>
        </p:spPr>
      </p:pic>
      <p:sp>
        <p:nvSpPr>
          <p:cNvPr id="31" name="Rectangle 30">
            <a:extLst>
              <a:ext uri="{FF2B5EF4-FFF2-40B4-BE49-F238E27FC236}">
                <a16:creationId xmlns:a16="http://schemas.microsoft.com/office/drawing/2014/main" id="{1350080D-4948-174A-B443-3279E05C5D45}"/>
              </a:ext>
            </a:extLst>
          </p:cNvPr>
          <p:cNvSpPr/>
          <p:nvPr/>
        </p:nvSpPr>
        <p:spPr>
          <a:xfrm>
            <a:off x="5404086" y="1882637"/>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Accounts</a:t>
            </a:r>
          </a:p>
        </p:txBody>
      </p:sp>
      <p:sp>
        <p:nvSpPr>
          <p:cNvPr id="32" name="TextBox 31">
            <a:extLst>
              <a:ext uri="{FF2B5EF4-FFF2-40B4-BE49-F238E27FC236}">
                <a16:creationId xmlns:a16="http://schemas.microsoft.com/office/drawing/2014/main" id="{106E93F0-63FE-2242-9528-07BEF70B90C3}"/>
              </a:ext>
            </a:extLst>
          </p:cNvPr>
          <p:cNvSpPr txBox="1"/>
          <p:nvPr/>
        </p:nvSpPr>
        <p:spPr>
          <a:xfrm>
            <a:off x="5627458" y="2094744"/>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41" name="Flowchart: Magnetic Disk 12">
            <a:extLst>
              <a:ext uri="{FF2B5EF4-FFF2-40B4-BE49-F238E27FC236}">
                <a16:creationId xmlns:a16="http://schemas.microsoft.com/office/drawing/2014/main" id="{838AD17E-6C18-B345-8092-969B9E387D04}"/>
              </a:ext>
            </a:extLst>
          </p:cNvPr>
          <p:cNvSpPr/>
          <p:nvPr/>
        </p:nvSpPr>
        <p:spPr>
          <a:xfrm>
            <a:off x="5228933" y="4673588"/>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42" name="Straight Arrow Connector 41">
            <a:extLst>
              <a:ext uri="{FF2B5EF4-FFF2-40B4-BE49-F238E27FC236}">
                <a16:creationId xmlns:a16="http://schemas.microsoft.com/office/drawing/2014/main" id="{129295A6-F9BF-3846-9B45-2C0959D241F6}"/>
              </a:ext>
            </a:extLst>
          </p:cNvPr>
          <p:cNvCxnSpPr/>
          <p:nvPr/>
        </p:nvCxnSpPr>
        <p:spPr>
          <a:xfrm>
            <a:off x="4449978" y="4378845"/>
            <a:ext cx="0" cy="898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43" name="Graphic 42" descr="Envelope">
            <a:extLst>
              <a:ext uri="{FF2B5EF4-FFF2-40B4-BE49-F238E27FC236}">
                <a16:creationId xmlns:a16="http://schemas.microsoft.com/office/drawing/2014/main" id="{1A0A68E2-5BA7-9240-8CA7-36BB7344F4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83320" y="4382245"/>
            <a:ext cx="802066" cy="802066"/>
          </a:xfrm>
          <a:prstGeom prst="rect">
            <a:avLst/>
          </a:prstGeom>
        </p:spPr>
      </p:pic>
      <p:cxnSp>
        <p:nvCxnSpPr>
          <p:cNvPr id="44" name="Straight Arrow Connector 43">
            <a:extLst>
              <a:ext uri="{FF2B5EF4-FFF2-40B4-BE49-F238E27FC236}">
                <a16:creationId xmlns:a16="http://schemas.microsoft.com/office/drawing/2014/main" id="{E7F2AE12-D1D5-214B-AD56-546EEC814546}"/>
              </a:ext>
            </a:extLst>
          </p:cNvPr>
          <p:cNvCxnSpPr/>
          <p:nvPr/>
        </p:nvCxnSpPr>
        <p:spPr>
          <a:xfrm>
            <a:off x="6699931" y="4378845"/>
            <a:ext cx="0" cy="898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45" name="Graphic 44" descr="Envelope">
            <a:extLst>
              <a:ext uri="{FF2B5EF4-FFF2-40B4-BE49-F238E27FC236}">
                <a16:creationId xmlns:a16="http://schemas.microsoft.com/office/drawing/2014/main" id="{D63C6A27-FB18-E246-A82F-300F189371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3273" y="4382245"/>
            <a:ext cx="802066" cy="802066"/>
          </a:xfrm>
          <a:prstGeom prst="rect">
            <a:avLst/>
          </a:prstGeom>
        </p:spPr>
      </p:pic>
      <p:cxnSp>
        <p:nvCxnSpPr>
          <p:cNvPr id="46" name="Straight Arrow Connector 45">
            <a:extLst>
              <a:ext uri="{FF2B5EF4-FFF2-40B4-BE49-F238E27FC236}">
                <a16:creationId xmlns:a16="http://schemas.microsoft.com/office/drawing/2014/main" id="{E90CB679-0D6B-D147-8BB0-43DE0CD5CD05}"/>
              </a:ext>
            </a:extLst>
          </p:cNvPr>
          <p:cNvCxnSpPr>
            <a:cxnSpLocks/>
            <a:stCxn id="15" idx="1"/>
            <a:endCxn id="34" idx="0"/>
          </p:cNvCxnSpPr>
          <p:nvPr/>
        </p:nvCxnSpPr>
        <p:spPr>
          <a:xfrm flipH="1">
            <a:off x="8892241" y="3891132"/>
            <a:ext cx="440504" cy="9488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893CACA-4D83-6145-808A-76C13694F20F}"/>
              </a:ext>
            </a:extLst>
          </p:cNvPr>
          <p:cNvSpPr txBox="1"/>
          <p:nvPr/>
        </p:nvSpPr>
        <p:spPr>
          <a:xfrm>
            <a:off x="2129075" y="5612872"/>
            <a:ext cx="2460854" cy="923330"/>
          </a:xfrm>
          <a:prstGeom prst="rect">
            <a:avLst/>
          </a:prstGeom>
          <a:noFill/>
        </p:spPr>
        <p:txBody>
          <a:bodyPr wrap="square" rtlCol="0">
            <a:spAutoFit/>
          </a:bodyPr>
          <a:lstStyle/>
          <a:p>
            <a:pPr algn="ctr"/>
            <a:r>
              <a:rPr lang="en-US" dirty="0"/>
              <a:t>Raise events as state of upstream entities changes</a:t>
            </a:r>
          </a:p>
        </p:txBody>
      </p:sp>
      <p:sp>
        <p:nvSpPr>
          <p:cNvPr id="47" name="TextBox 46">
            <a:extLst>
              <a:ext uri="{FF2B5EF4-FFF2-40B4-BE49-F238E27FC236}">
                <a16:creationId xmlns:a16="http://schemas.microsoft.com/office/drawing/2014/main" id="{6AACBFD1-4236-5648-AE01-7FD51CCCB2D9}"/>
              </a:ext>
            </a:extLst>
          </p:cNvPr>
          <p:cNvSpPr txBox="1"/>
          <p:nvPr/>
        </p:nvSpPr>
        <p:spPr>
          <a:xfrm>
            <a:off x="8944485" y="5149497"/>
            <a:ext cx="2460854" cy="923330"/>
          </a:xfrm>
          <a:prstGeom prst="rect">
            <a:avLst/>
          </a:prstGeom>
          <a:noFill/>
        </p:spPr>
        <p:txBody>
          <a:bodyPr wrap="square" rtlCol="0">
            <a:spAutoFit/>
          </a:bodyPr>
          <a:lstStyle/>
          <a:p>
            <a:pPr algn="ctr"/>
            <a:r>
              <a:rPr lang="en-US" dirty="0"/>
              <a:t>Construct view based on the events to service requests</a:t>
            </a:r>
          </a:p>
        </p:txBody>
      </p:sp>
    </p:spTree>
    <p:extLst>
      <p:ext uri="{BB962C8B-B14F-4D97-AF65-F5344CB8AC3E}">
        <p14:creationId xmlns:p14="http://schemas.microsoft.com/office/powerpoint/2010/main" val="2523147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7" presetClass="path" presetSubtype="0" accel="50000" decel="50000" fill="hold" nodeType="clickEffect">
                                  <p:stCondLst>
                                    <p:cond delay="0"/>
                                  </p:stCondLst>
                                  <p:childTnLst>
                                    <p:animMotion origin="layout" path="M 3.125E-6 -3.7037E-7 L 0.05143 0.04005 C 0.06211 0.04907 0.07812 0.05394 0.09505 0.05394 C 0.11419 0.05394 0.12955 0.04907 0.14023 0.04005 L 0.19179 -3.7037E-7 " pathEditMode="relative" rAng="0" ptsTypes="AAAAA">
                                      <p:cBhvr>
                                        <p:cTn id="10" dur="2000" fill="hold"/>
                                        <p:tgtEl>
                                          <p:spTgt spid="13"/>
                                        </p:tgtEl>
                                        <p:attrNameLst>
                                          <p:attrName>ppt_x</p:attrName>
                                          <p:attrName>ppt_y</p:attrName>
                                        </p:attrNameLst>
                                      </p:cBhvr>
                                      <p:rCtr x="9583" y="2685"/>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7" presetClass="path" presetSubtype="0" accel="50000" decel="50000" fill="hold" nodeType="clickEffect">
                                  <p:stCondLst>
                                    <p:cond delay="0"/>
                                  </p:stCondLst>
                                  <p:childTnLst>
                                    <p:animMotion origin="layout" path="M 3.125E-6 -3.7037E-7 L 0.05143 0.04005 C 0.06211 0.04907 0.07812 0.05394 0.09505 0.05394 C 0.11419 0.05394 0.12955 0.04907 0.14023 0.04005 L 0.19179 -3.7037E-7 " pathEditMode="relative" rAng="0" ptsTypes="AAAAA">
                                      <p:cBhvr>
                                        <p:cTn id="26" dur="2000" fill="hold"/>
                                        <p:tgtEl>
                                          <p:spTgt spid="43"/>
                                        </p:tgtEl>
                                        <p:attrNameLst>
                                          <p:attrName>ppt_x</p:attrName>
                                          <p:attrName>ppt_y</p:attrName>
                                        </p:attrNameLst>
                                      </p:cBhvr>
                                      <p:rCtr x="9583" y="2685"/>
                                    </p:animMotion>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43"/>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37" presetClass="path" presetSubtype="0" accel="50000" decel="50000" fill="hold" nodeType="clickEffect">
                                  <p:stCondLst>
                                    <p:cond delay="0"/>
                                  </p:stCondLst>
                                  <p:childTnLst>
                                    <p:animMotion origin="layout" path="M 3.125E-6 -3.7037E-7 L 0.05143 0.04005 C 0.06211 0.04907 0.07812 0.05394 0.09505 0.05394 C 0.11419 0.05394 0.12955 0.04907 0.14023 0.04005 L 0.19179 -3.7037E-7 " pathEditMode="relative" rAng="0" ptsTypes="AAAAA">
                                      <p:cBhvr>
                                        <p:cTn id="38" dur="2000" fill="hold"/>
                                        <p:tgtEl>
                                          <p:spTgt spid="45"/>
                                        </p:tgtEl>
                                        <p:attrNameLst>
                                          <p:attrName>ppt_x</p:attrName>
                                          <p:attrName>ppt_y</p:attrName>
                                        </p:attrNameLst>
                                      </p:cBhvr>
                                      <p:rCtr x="9583" y="2685"/>
                                    </p:animMotion>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ACA2F-A2DE-47C5-9A3D-F8241992C797}"/>
              </a:ext>
            </a:extLst>
          </p:cNvPr>
          <p:cNvSpPr>
            <a:spLocks noGrp="1"/>
          </p:cNvSpPr>
          <p:nvPr>
            <p:ph type="title"/>
          </p:nvPr>
        </p:nvSpPr>
        <p:spPr/>
        <p:txBody>
          <a:bodyPr/>
          <a:lstStyle/>
          <a:p>
            <a:r>
              <a:rPr lang="en-GB" dirty="0"/>
              <a:t>Q&amp;A</a:t>
            </a:r>
          </a:p>
        </p:txBody>
      </p:sp>
      <p:sp>
        <p:nvSpPr>
          <p:cNvPr id="3" name="Text Placeholder 2">
            <a:extLst>
              <a:ext uri="{FF2B5EF4-FFF2-40B4-BE49-F238E27FC236}">
                <a16:creationId xmlns:a16="http://schemas.microsoft.com/office/drawing/2014/main" id="{2EB51A1F-9CFF-40B7-9E97-04C0B0E0D37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220242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Group of people">
            <a:extLst>
              <a:ext uri="{FF2B5EF4-FFF2-40B4-BE49-F238E27FC236}">
                <a16:creationId xmlns:a16="http://schemas.microsoft.com/office/drawing/2014/main" id="{0AC9ED10-A082-FF4D-9C9C-4E7AA20B2AC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7854" y="1213624"/>
            <a:ext cx="3297044" cy="3297044"/>
          </a:xfrm>
          <a:prstGeom prst="rect">
            <a:avLst/>
          </a:prstGeom>
        </p:spPr>
      </p:pic>
      <p:sp>
        <p:nvSpPr>
          <p:cNvPr id="5" name="Rectangle 4">
            <a:extLst>
              <a:ext uri="{FF2B5EF4-FFF2-40B4-BE49-F238E27FC236}">
                <a16:creationId xmlns:a16="http://schemas.microsoft.com/office/drawing/2014/main" id="{8B2564E3-01ED-284B-BCAA-FD38ABD1D052}"/>
              </a:ext>
            </a:extLst>
          </p:cNvPr>
          <p:cNvSpPr/>
          <p:nvPr/>
        </p:nvSpPr>
        <p:spPr>
          <a:xfrm>
            <a:off x="1605775" y="4895384"/>
            <a:ext cx="2129883" cy="13046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9055E7D-D0EA-3241-AF89-BE020D9FEB68}"/>
              </a:ext>
            </a:extLst>
          </p:cNvPr>
          <p:cNvSpPr txBox="1"/>
          <p:nvPr/>
        </p:nvSpPr>
        <p:spPr>
          <a:xfrm>
            <a:off x="1850651" y="5224564"/>
            <a:ext cx="1640129" cy="646331"/>
          </a:xfrm>
          <a:prstGeom prst="rect">
            <a:avLst/>
          </a:prstGeom>
          <a:noFill/>
        </p:spPr>
        <p:txBody>
          <a:bodyPr wrap="none" rtlCol="0">
            <a:spAutoFit/>
          </a:bodyPr>
          <a:lstStyle/>
          <a:p>
            <a:pPr algn="ctr"/>
            <a:r>
              <a:rPr lang="en-US" dirty="0"/>
              <a:t>Hotel Software </a:t>
            </a:r>
          </a:p>
          <a:p>
            <a:pPr algn="ctr"/>
            <a:r>
              <a:rPr lang="en-US" dirty="0"/>
              <a:t>(Monolith)</a:t>
            </a:r>
          </a:p>
        </p:txBody>
      </p:sp>
      <p:pic>
        <p:nvPicPr>
          <p:cNvPr id="8" name="Graphic 7" descr="Man and woman">
            <a:extLst>
              <a:ext uri="{FF2B5EF4-FFF2-40B4-BE49-F238E27FC236}">
                <a16:creationId xmlns:a16="http://schemas.microsoft.com/office/drawing/2014/main" id="{D6B16F1A-0DD8-2941-ADF0-A3B416E65DA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77668" y="853065"/>
            <a:ext cx="914400" cy="914400"/>
          </a:xfrm>
          <a:prstGeom prst="rect">
            <a:avLst/>
          </a:prstGeom>
        </p:spPr>
      </p:pic>
      <p:pic>
        <p:nvPicPr>
          <p:cNvPr id="9" name="Graphic 8" descr="Man and woman">
            <a:extLst>
              <a:ext uri="{FF2B5EF4-FFF2-40B4-BE49-F238E27FC236}">
                <a16:creationId xmlns:a16="http://schemas.microsoft.com/office/drawing/2014/main" id="{BBF1058B-3B9F-B34A-9B5C-DE33CAD7D34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77668" y="2466276"/>
            <a:ext cx="914400" cy="914400"/>
          </a:xfrm>
          <a:prstGeom prst="rect">
            <a:avLst/>
          </a:prstGeom>
        </p:spPr>
      </p:pic>
      <p:pic>
        <p:nvPicPr>
          <p:cNvPr id="10" name="Graphic 9" descr="Man and woman">
            <a:extLst>
              <a:ext uri="{FF2B5EF4-FFF2-40B4-BE49-F238E27FC236}">
                <a16:creationId xmlns:a16="http://schemas.microsoft.com/office/drawing/2014/main" id="{C974FF7C-97AD-7742-B7F5-D14601AB13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77668" y="3886200"/>
            <a:ext cx="914400" cy="914400"/>
          </a:xfrm>
          <a:prstGeom prst="rect">
            <a:avLst/>
          </a:prstGeom>
        </p:spPr>
      </p:pic>
      <p:pic>
        <p:nvPicPr>
          <p:cNvPr id="11" name="Graphic 10" descr="Man and woman">
            <a:extLst>
              <a:ext uri="{FF2B5EF4-FFF2-40B4-BE49-F238E27FC236}">
                <a16:creationId xmlns:a16="http://schemas.microsoft.com/office/drawing/2014/main" id="{49FD076E-D7DE-2343-95C5-75463B01CF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77668" y="5547729"/>
            <a:ext cx="914400" cy="914400"/>
          </a:xfrm>
          <a:prstGeom prst="rect">
            <a:avLst/>
          </a:prstGeom>
        </p:spPr>
      </p:pic>
      <p:sp>
        <p:nvSpPr>
          <p:cNvPr id="12" name="Rectangle 11">
            <a:extLst>
              <a:ext uri="{FF2B5EF4-FFF2-40B4-BE49-F238E27FC236}">
                <a16:creationId xmlns:a16="http://schemas.microsoft.com/office/drawing/2014/main" id="{00FE6411-EC54-9D40-BCB2-64B32D8E5D4E}"/>
              </a:ext>
            </a:extLst>
          </p:cNvPr>
          <p:cNvSpPr/>
          <p:nvPr/>
        </p:nvSpPr>
        <p:spPr>
          <a:xfrm>
            <a:off x="8753706" y="420958"/>
            <a:ext cx="1075866" cy="154444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13" name="Rectangle 12">
            <a:extLst>
              <a:ext uri="{FF2B5EF4-FFF2-40B4-BE49-F238E27FC236}">
                <a16:creationId xmlns:a16="http://schemas.microsoft.com/office/drawing/2014/main" id="{0B5BD5C8-96EC-D84B-892E-041998DEF50B}"/>
              </a:ext>
            </a:extLst>
          </p:cNvPr>
          <p:cNvSpPr/>
          <p:nvPr/>
        </p:nvSpPr>
        <p:spPr>
          <a:xfrm>
            <a:off x="8753706" y="1996068"/>
            <a:ext cx="1075866" cy="154444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Payment</a:t>
            </a:r>
          </a:p>
        </p:txBody>
      </p:sp>
      <p:sp>
        <p:nvSpPr>
          <p:cNvPr id="14" name="Rectangle 13">
            <a:extLst>
              <a:ext uri="{FF2B5EF4-FFF2-40B4-BE49-F238E27FC236}">
                <a16:creationId xmlns:a16="http://schemas.microsoft.com/office/drawing/2014/main" id="{0A9A2790-17AC-ED42-B1BA-CA8A537075A9}"/>
              </a:ext>
            </a:extLst>
          </p:cNvPr>
          <p:cNvSpPr/>
          <p:nvPr/>
        </p:nvSpPr>
        <p:spPr>
          <a:xfrm>
            <a:off x="8753706" y="3571178"/>
            <a:ext cx="1075866" cy="154444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 Payment</a:t>
            </a:r>
          </a:p>
        </p:txBody>
      </p:sp>
      <p:sp>
        <p:nvSpPr>
          <p:cNvPr id="15" name="Rectangle 14">
            <a:extLst>
              <a:ext uri="{FF2B5EF4-FFF2-40B4-BE49-F238E27FC236}">
                <a16:creationId xmlns:a16="http://schemas.microsoft.com/office/drawing/2014/main" id="{95716A1A-E490-3C40-9A89-3821BCE1D7FE}"/>
              </a:ext>
            </a:extLst>
          </p:cNvPr>
          <p:cNvSpPr/>
          <p:nvPr/>
        </p:nvSpPr>
        <p:spPr>
          <a:xfrm>
            <a:off x="8753706" y="5224564"/>
            <a:ext cx="1075866" cy="154444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a:t>
            </a:r>
            <a:r>
              <a:rPr lang="en-GB" dirty="0" err="1">
                <a:solidFill>
                  <a:schemeClr val="tx1"/>
                </a:solidFill>
              </a:rPr>
              <a:t>ment</a:t>
            </a:r>
            <a:endParaRPr lang="en-GB" dirty="0">
              <a:solidFill>
                <a:schemeClr val="tx1"/>
              </a:solidFill>
            </a:endParaRPr>
          </a:p>
        </p:txBody>
      </p:sp>
    </p:spTree>
    <p:extLst>
      <p:ext uri="{BB962C8B-B14F-4D97-AF65-F5344CB8AC3E}">
        <p14:creationId xmlns:p14="http://schemas.microsoft.com/office/powerpoint/2010/main" val="415095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Arrow Connector 44">
            <a:extLst>
              <a:ext uri="{FF2B5EF4-FFF2-40B4-BE49-F238E27FC236}">
                <a16:creationId xmlns:a16="http://schemas.microsoft.com/office/drawing/2014/main" id="{99B20570-6B75-4C43-ADAB-62C065AA45E7}"/>
              </a:ext>
            </a:extLst>
          </p:cNvPr>
          <p:cNvCxnSpPr>
            <a:cxnSpLocks/>
          </p:cNvCxnSpPr>
          <p:nvPr/>
        </p:nvCxnSpPr>
        <p:spPr>
          <a:xfrm flipV="1">
            <a:off x="10275881" y="3912682"/>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7019F380-3959-B543-9B0E-49B616DB03A5}"/>
              </a:ext>
            </a:extLst>
          </p:cNvPr>
          <p:cNvCxnSpPr>
            <a:cxnSpLocks/>
          </p:cNvCxnSpPr>
          <p:nvPr/>
        </p:nvCxnSpPr>
        <p:spPr>
          <a:xfrm flipV="1">
            <a:off x="7803477" y="3927195"/>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A06FFFCD-849A-7E4C-8324-2FF241ABD820}"/>
              </a:ext>
            </a:extLst>
          </p:cNvPr>
          <p:cNvSpPr/>
          <p:nvPr/>
        </p:nvSpPr>
        <p:spPr>
          <a:xfrm>
            <a:off x="1769854" y="4819839"/>
            <a:ext cx="8877607" cy="8490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5C1D783-F4F4-4447-8D8D-BAB25CE675D8}"/>
              </a:ext>
            </a:extLst>
          </p:cNvPr>
          <p:cNvSpPr/>
          <p:nvPr/>
        </p:nvSpPr>
        <p:spPr>
          <a:xfrm>
            <a:off x="1509558" y="1491981"/>
            <a:ext cx="1585913"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Direct</a:t>
            </a:r>
          </a:p>
          <a:p>
            <a:pPr algn="ctr"/>
            <a:r>
              <a:rPr lang="en-GB" dirty="0">
                <a:solidFill>
                  <a:schemeClr val="tx1"/>
                </a:solidFill>
              </a:rPr>
              <a:t>Bookings</a:t>
            </a:r>
          </a:p>
        </p:txBody>
      </p:sp>
      <p:sp>
        <p:nvSpPr>
          <p:cNvPr id="49" name="Rectangle 48">
            <a:extLst>
              <a:ext uri="{FF2B5EF4-FFF2-40B4-BE49-F238E27FC236}">
                <a16:creationId xmlns:a16="http://schemas.microsoft.com/office/drawing/2014/main" id="{1C9CEBE3-9C7C-AB4E-9333-411590140083}"/>
              </a:ext>
            </a:extLst>
          </p:cNvPr>
          <p:cNvSpPr/>
          <p:nvPr/>
        </p:nvSpPr>
        <p:spPr>
          <a:xfrm>
            <a:off x="4023017" y="1491979"/>
            <a:ext cx="1676399" cy="2429029"/>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Credit Card</a:t>
            </a:r>
          </a:p>
          <a:p>
            <a:pPr algn="ctr"/>
            <a:r>
              <a:rPr lang="en-GB" dirty="0">
                <a:solidFill>
                  <a:schemeClr val="tx1"/>
                </a:solidFill>
              </a:rPr>
              <a:t>Payments</a:t>
            </a:r>
          </a:p>
        </p:txBody>
      </p:sp>
      <p:sp>
        <p:nvSpPr>
          <p:cNvPr id="50" name="Rectangle 49">
            <a:extLst>
              <a:ext uri="{FF2B5EF4-FFF2-40B4-BE49-F238E27FC236}">
                <a16:creationId xmlns:a16="http://schemas.microsoft.com/office/drawing/2014/main" id="{8DE87F48-261F-F340-9CB3-1223BDB3AC3E}"/>
              </a:ext>
            </a:extLst>
          </p:cNvPr>
          <p:cNvSpPr/>
          <p:nvPr/>
        </p:nvSpPr>
        <p:spPr>
          <a:xfrm>
            <a:off x="6497789" y="1439554"/>
            <a:ext cx="1667647"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Housekeeping</a:t>
            </a:r>
          </a:p>
        </p:txBody>
      </p:sp>
      <p:sp>
        <p:nvSpPr>
          <p:cNvPr id="51" name="Rectangle 50">
            <a:extLst>
              <a:ext uri="{FF2B5EF4-FFF2-40B4-BE49-F238E27FC236}">
                <a16:creationId xmlns:a16="http://schemas.microsoft.com/office/drawing/2014/main" id="{B8DD9854-C615-D245-A071-1D848FEBB1F9}"/>
              </a:ext>
            </a:extLst>
          </p:cNvPr>
          <p:cNvSpPr/>
          <p:nvPr/>
        </p:nvSpPr>
        <p:spPr>
          <a:xfrm>
            <a:off x="8971062" y="1439555"/>
            <a:ext cx="1676399" cy="248145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Channel Manager</a:t>
            </a:r>
          </a:p>
        </p:txBody>
      </p:sp>
      <p:sp>
        <p:nvSpPr>
          <p:cNvPr id="52" name="TextBox 51">
            <a:extLst>
              <a:ext uri="{FF2B5EF4-FFF2-40B4-BE49-F238E27FC236}">
                <a16:creationId xmlns:a16="http://schemas.microsoft.com/office/drawing/2014/main" id="{110879BE-C16C-044B-8A52-2BC6F252E157}"/>
              </a:ext>
            </a:extLst>
          </p:cNvPr>
          <p:cNvSpPr txBox="1"/>
          <p:nvPr/>
        </p:nvSpPr>
        <p:spPr>
          <a:xfrm>
            <a:off x="1655481" y="165166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53" name="TextBox 52">
            <a:extLst>
              <a:ext uri="{FF2B5EF4-FFF2-40B4-BE49-F238E27FC236}">
                <a16:creationId xmlns:a16="http://schemas.microsoft.com/office/drawing/2014/main" id="{3FF553B9-3980-874A-8BAA-AAF819F8DF13}"/>
              </a:ext>
            </a:extLst>
          </p:cNvPr>
          <p:cNvSpPr txBox="1"/>
          <p:nvPr/>
        </p:nvSpPr>
        <p:spPr>
          <a:xfrm>
            <a:off x="4265699" y="165166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54" name="TextBox 53">
            <a:extLst>
              <a:ext uri="{FF2B5EF4-FFF2-40B4-BE49-F238E27FC236}">
                <a16:creationId xmlns:a16="http://schemas.microsoft.com/office/drawing/2014/main" id="{7BDB64B3-1065-0345-9579-408838F8E671}"/>
              </a:ext>
            </a:extLst>
          </p:cNvPr>
          <p:cNvSpPr txBox="1"/>
          <p:nvPr/>
        </p:nvSpPr>
        <p:spPr>
          <a:xfrm>
            <a:off x="6721161" y="165166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55" name="TextBox 54">
            <a:extLst>
              <a:ext uri="{FF2B5EF4-FFF2-40B4-BE49-F238E27FC236}">
                <a16:creationId xmlns:a16="http://schemas.microsoft.com/office/drawing/2014/main" id="{8A0981B2-FEE4-064A-A0F0-7277AA7C8796}"/>
              </a:ext>
            </a:extLst>
          </p:cNvPr>
          <p:cNvSpPr txBox="1"/>
          <p:nvPr/>
        </p:nvSpPr>
        <p:spPr>
          <a:xfrm>
            <a:off x="9193565" y="1651661"/>
            <a:ext cx="1231392" cy="369332"/>
          </a:xfrm>
          <a:prstGeom prst="rect">
            <a:avLst/>
          </a:prstGeom>
          <a:noFill/>
          <a:ln>
            <a:solidFill>
              <a:schemeClr val="accent1"/>
            </a:solidFill>
          </a:ln>
        </p:spPr>
        <p:txBody>
          <a:bodyPr wrap="square" rtlCol="0">
            <a:spAutoFit/>
          </a:bodyPr>
          <a:lstStyle/>
          <a:p>
            <a:pPr algn="ctr"/>
            <a:r>
              <a:rPr lang="en-US" dirty="0"/>
              <a:t>API</a:t>
            </a:r>
          </a:p>
        </p:txBody>
      </p:sp>
      <p:sp>
        <p:nvSpPr>
          <p:cNvPr id="56" name="Flowchart: Magnetic Disk 12">
            <a:extLst>
              <a:ext uri="{FF2B5EF4-FFF2-40B4-BE49-F238E27FC236}">
                <a16:creationId xmlns:a16="http://schemas.microsoft.com/office/drawing/2014/main" id="{84325DF5-010D-0F47-B15D-529E15A1593D}"/>
              </a:ext>
            </a:extLst>
          </p:cNvPr>
          <p:cNvSpPr/>
          <p:nvPr/>
        </p:nvSpPr>
        <p:spPr>
          <a:xfrm>
            <a:off x="8800285" y="4230505"/>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57" name="TextBox 56">
            <a:extLst>
              <a:ext uri="{FF2B5EF4-FFF2-40B4-BE49-F238E27FC236}">
                <a16:creationId xmlns:a16="http://schemas.microsoft.com/office/drawing/2014/main" id="{4139CABA-0613-B745-9018-CF93DEFECFB2}"/>
              </a:ext>
            </a:extLst>
          </p:cNvPr>
          <p:cNvSpPr txBox="1"/>
          <p:nvPr/>
        </p:nvSpPr>
        <p:spPr>
          <a:xfrm>
            <a:off x="5329819" y="5059716"/>
            <a:ext cx="800284" cy="369332"/>
          </a:xfrm>
          <a:prstGeom prst="rect">
            <a:avLst/>
          </a:prstGeom>
          <a:noFill/>
        </p:spPr>
        <p:txBody>
          <a:bodyPr wrap="none" rtlCol="0">
            <a:spAutoFit/>
          </a:bodyPr>
          <a:lstStyle/>
          <a:p>
            <a:r>
              <a:rPr lang="en-US" dirty="0"/>
              <a:t>Broker</a:t>
            </a:r>
          </a:p>
        </p:txBody>
      </p:sp>
      <p:sp>
        <p:nvSpPr>
          <p:cNvPr id="58" name="Can 57">
            <a:extLst>
              <a:ext uri="{FF2B5EF4-FFF2-40B4-BE49-F238E27FC236}">
                <a16:creationId xmlns:a16="http://schemas.microsoft.com/office/drawing/2014/main" id="{0B52996C-008F-A64A-BE80-730053DBC27B}"/>
              </a:ext>
            </a:extLst>
          </p:cNvPr>
          <p:cNvSpPr/>
          <p:nvPr/>
        </p:nvSpPr>
        <p:spPr>
          <a:xfrm>
            <a:off x="7654402" y="4047075"/>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Can 58">
            <a:extLst>
              <a:ext uri="{FF2B5EF4-FFF2-40B4-BE49-F238E27FC236}">
                <a16:creationId xmlns:a16="http://schemas.microsoft.com/office/drawing/2014/main" id="{770F33CC-92C5-2946-81F9-2C099FD6D883}"/>
              </a:ext>
            </a:extLst>
          </p:cNvPr>
          <p:cNvSpPr/>
          <p:nvPr/>
        </p:nvSpPr>
        <p:spPr>
          <a:xfrm>
            <a:off x="10126806" y="4047075"/>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lowchart: Magnetic Disk 12">
            <a:extLst>
              <a:ext uri="{FF2B5EF4-FFF2-40B4-BE49-F238E27FC236}">
                <a16:creationId xmlns:a16="http://schemas.microsoft.com/office/drawing/2014/main" id="{4790A10C-2C40-3E47-8F63-910F71284F2E}"/>
              </a:ext>
            </a:extLst>
          </p:cNvPr>
          <p:cNvSpPr/>
          <p:nvPr/>
        </p:nvSpPr>
        <p:spPr>
          <a:xfrm>
            <a:off x="3761211" y="4230505"/>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61" name="Flowchart: Magnetic Disk 12">
            <a:extLst>
              <a:ext uri="{FF2B5EF4-FFF2-40B4-BE49-F238E27FC236}">
                <a16:creationId xmlns:a16="http://schemas.microsoft.com/office/drawing/2014/main" id="{8EBB1213-08C2-6044-BCE1-EDA15FAC581A}"/>
              </a:ext>
            </a:extLst>
          </p:cNvPr>
          <p:cNvSpPr/>
          <p:nvPr/>
        </p:nvSpPr>
        <p:spPr>
          <a:xfrm>
            <a:off x="6322636" y="4230505"/>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sp>
        <p:nvSpPr>
          <p:cNvPr id="62" name="Flowchart: Magnetic Disk 12">
            <a:extLst>
              <a:ext uri="{FF2B5EF4-FFF2-40B4-BE49-F238E27FC236}">
                <a16:creationId xmlns:a16="http://schemas.microsoft.com/office/drawing/2014/main" id="{2CA8E909-D048-024D-9DFA-8FA49FDF096B}"/>
              </a:ext>
            </a:extLst>
          </p:cNvPr>
          <p:cNvSpPr/>
          <p:nvPr/>
        </p:nvSpPr>
        <p:spPr>
          <a:xfrm>
            <a:off x="1509558" y="4230505"/>
            <a:ext cx="1008976" cy="400650"/>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a:solidFill>
                  <a:schemeClr val="tx1"/>
                </a:solidFill>
              </a:rPr>
              <a:t>Db</a:t>
            </a:r>
          </a:p>
        </p:txBody>
      </p:sp>
      <p:cxnSp>
        <p:nvCxnSpPr>
          <p:cNvPr id="63" name="Straight Arrow Connector 62">
            <a:extLst>
              <a:ext uri="{FF2B5EF4-FFF2-40B4-BE49-F238E27FC236}">
                <a16:creationId xmlns:a16="http://schemas.microsoft.com/office/drawing/2014/main" id="{D9BA50CE-E908-EC45-B109-E6308BCCC674}"/>
              </a:ext>
            </a:extLst>
          </p:cNvPr>
          <p:cNvCxnSpPr/>
          <p:nvPr/>
        </p:nvCxnSpPr>
        <p:spPr>
          <a:xfrm>
            <a:off x="2886873" y="3921008"/>
            <a:ext cx="0" cy="89883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DA508253-8563-1E40-A292-0580FE9D7A60}"/>
              </a:ext>
            </a:extLst>
          </p:cNvPr>
          <p:cNvCxnSpPr>
            <a:cxnSpLocks/>
          </p:cNvCxnSpPr>
          <p:nvPr/>
        </p:nvCxnSpPr>
        <p:spPr>
          <a:xfrm flipV="1">
            <a:off x="5329818" y="3927195"/>
            <a:ext cx="0" cy="89264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5" name="Can 64">
            <a:extLst>
              <a:ext uri="{FF2B5EF4-FFF2-40B4-BE49-F238E27FC236}">
                <a16:creationId xmlns:a16="http://schemas.microsoft.com/office/drawing/2014/main" id="{3D0F0C8E-41CA-804B-BC9F-093FBE65CD37}"/>
              </a:ext>
            </a:extLst>
          </p:cNvPr>
          <p:cNvSpPr/>
          <p:nvPr/>
        </p:nvSpPr>
        <p:spPr>
          <a:xfrm>
            <a:off x="5180743" y="4047075"/>
            <a:ext cx="298151" cy="640510"/>
          </a:xfrm>
          <a:prstGeom prst="can">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Graphic 68" descr="Man and woman">
            <a:extLst>
              <a:ext uri="{FF2B5EF4-FFF2-40B4-BE49-F238E27FC236}">
                <a16:creationId xmlns:a16="http://schemas.microsoft.com/office/drawing/2014/main" id="{DE57018B-B8EE-DB42-8D37-6796079181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51377" y="210580"/>
            <a:ext cx="765143" cy="765143"/>
          </a:xfrm>
          <a:prstGeom prst="rect">
            <a:avLst/>
          </a:prstGeom>
        </p:spPr>
      </p:pic>
      <p:pic>
        <p:nvPicPr>
          <p:cNvPr id="70" name="Graphic 69" descr="Man and woman">
            <a:extLst>
              <a:ext uri="{FF2B5EF4-FFF2-40B4-BE49-F238E27FC236}">
                <a16:creationId xmlns:a16="http://schemas.microsoft.com/office/drawing/2014/main" id="{5ED95CB3-3F41-E04D-91CF-2F1F389410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64675" y="189516"/>
            <a:ext cx="765143" cy="765143"/>
          </a:xfrm>
          <a:prstGeom prst="rect">
            <a:avLst/>
          </a:prstGeom>
        </p:spPr>
      </p:pic>
      <p:pic>
        <p:nvPicPr>
          <p:cNvPr id="71" name="Graphic 70" descr="Man and woman">
            <a:extLst>
              <a:ext uri="{FF2B5EF4-FFF2-40B4-BE49-F238E27FC236}">
                <a16:creationId xmlns:a16="http://schemas.microsoft.com/office/drawing/2014/main" id="{D3A91BF8-3409-CE4A-ADB3-16320CF5D9C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8334" y="185786"/>
            <a:ext cx="765143" cy="765143"/>
          </a:xfrm>
          <a:prstGeom prst="rect">
            <a:avLst/>
          </a:prstGeom>
        </p:spPr>
      </p:pic>
      <p:pic>
        <p:nvPicPr>
          <p:cNvPr id="72" name="Graphic 71" descr="Man and woman">
            <a:extLst>
              <a:ext uri="{FF2B5EF4-FFF2-40B4-BE49-F238E27FC236}">
                <a16:creationId xmlns:a16="http://schemas.microsoft.com/office/drawing/2014/main" id="{BD71F402-88FF-B941-BC61-7161672860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385353" y="158153"/>
            <a:ext cx="765143" cy="765143"/>
          </a:xfrm>
          <a:prstGeom prst="rect">
            <a:avLst/>
          </a:prstGeom>
        </p:spPr>
      </p:pic>
      <p:cxnSp>
        <p:nvCxnSpPr>
          <p:cNvPr id="73" name="Straight Arrow Connector 72">
            <a:extLst>
              <a:ext uri="{FF2B5EF4-FFF2-40B4-BE49-F238E27FC236}">
                <a16:creationId xmlns:a16="http://schemas.microsoft.com/office/drawing/2014/main" id="{A33B9FE0-60F4-9D4B-91B8-0F8E666A349B}"/>
              </a:ext>
            </a:extLst>
          </p:cNvPr>
          <p:cNvCxnSpPr>
            <a:cxnSpLocks/>
            <a:endCxn id="48" idx="0"/>
          </p:cNvCxnSpPr>
          <p:nvPr/>
        </p:nvCxnSpPr>
        <p:spPr>
          <a:xfrm>
            <a:off x="2262450" y="923296"/>
            <a:ext cx="40065" cy="56868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34AAD21-3147-AE41-B926-CE3B7205E5F8}"/>
              </a:ext>
            </a:extLst>
          </p:cNvPr>
          <p:cNvCxnSpPr>
            <a:cxnSpLocks/>
            <a:endCxn id="49" idx="0"/>
          </p:cNvCxnSpPr>
          <p:nvPr/>
        </p:nvCxnSpPr>
        <p:spPr>
          <a:xfrm flipH="1">
            <a:off x="4861217" y="828073"/>
            <a:ext cx="56608" cy="66390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8467871-7862-3F4E-8105-AE8DE9825F6A}"/>
              </a:ext>
            </a:extLst>
          </p:cNvPr>
          <p:cNvCxnSpPr>
            <a:cxnSpLocks/>
            <a:endCxn id="50" idx="0"/>
          </p:cNvCxnSpPr>
          <p:nvPr/>
        </p:nvCxnSpPr>
        <p:spPr>
          <a:xfrm flipH="1">
            <a:off x="7331613" y="844513"/>
            <a:ext cx="125722" cy="59504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883279CD-10EA-0049-B97F-A4E59981258D}"/>
              </a:ext>
            </a:extLst>
          </p:cNvPr>
          <p:cNvCxnSpPr>
            <a:cxnSpLocks/>
            <a:endCxn id="51" idx="0"/>
          </p:cNvCxnSpPr>
          <p:nvPr/>
        </p:nvCxnSpPr>
        <p:spPr>
          <a:xfrm>
            <a:off x="9800534" y="923296"/>
            <a:ext cx="8728" cy="5162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0464CA62-CDB4-C34C-AB67-447AE58D15B6}"/>
              </a:ext>
            </a:extLst>
          </p:cNvPr>
          <p:cNvSpPr txBox="1"/>
          <p:nvPr/>
        </p:nvSpPr>
        <p:spPr>
          <a:xfrm>
            <a:off x="2616520" y="210580"/>
            <a:ext cx="1884207" cy="1200329"/>
          </a:xfrm>
          <a:prstGeom prst="rect">
            <a:avLst/>
          </a:prstGeom>
          <a:noFill/>
        </p:spPr>
        <p:txBody>
          <a:bodyPr wrap="square" rtlCol="0">
            <a:spAutoFit/>
          </a:bodyPr>
          <a:lstStyle/>
          <a:p>
            <a:r>
              <a:rPr lang="en-US" dirty="0"/>
              <a:t>When consumers depend on an API they want it to be stable</a:t>
            </a:r>
          </a:p>
        </p:txBody>
      </p:sp>
      <p:sp>
        <p:nvSpPr>
          <p:cNvPr id="82" name="TextBox 81">
            <a:extLst>
              <a:ext uri="{FF2B5EF4-FFF2-40B4-BE49-F238E27FC236}">
                <a16:creationId xmlns:a16="http://schemas.microsoft.com/office/drawing/2014/main" id="{24C1513C-65C4-B549-A6C9-CAFBC3A3CBBA}"/>
              </a:ext>
            </a:extLst>
          </p:cNvPr>
          <p:cNvSpPr txBox="1"/>
          <p:nvPr/>
        </p:nvSpPr>
        <p:spPr>
          <a:xfrm>
            <a:off x="3337850" y="4687585"/>
            <a:ext cx="1884207" cy="1200329"/>
          </a:xfrm>
          <a:prstGeom prst="rect">
            <a:avLst/>
          </a:prstGeom>
          <a:noFill/>
        </p:spPr>
        <p:txBody>
          <a:bodyPr wrap="square" rtlCol="0">
            <a:spAutoFit/>
          </a:bodyPr>
          <a:lstStyle/>
          <a:p>
            <a:pPr algn="ctr"/>
            <a:r>
              <a:rPr lang="en-US" dirty="0"/>
              <a:t>When one service relies on another, it wants the API to be stable</a:t>
            </a:r>
          </a:p>
        </p:txBody>
      </p:sp>
      <p:cxnSp>
        <p:nvCxnSpPr>
          <p:cNvPr id="84" name="Straight Arrow Connector 83">
            <a:extLst>
              <a:ext uri="{FF2B5EF4-FFF2-40B4-BE49-F238E27FC236}">
                <a16:creationId xmlns:a16="http://schemas.microsoft.com/office/drawing/2014/main" id="{7A2101EB-1A2F-2D47-8F42-7A9DE103C910}"/>
              </a:ext>
            </a:extLst>
          </p:cNvPr>
          <p:cNvCxnSpPr>
            <a:stCxn id="81" idx="2"/>
          </p:cNvCxnSpPr>
          <p:nvPr/>
        </p:nvCxnSpPr>
        <p:spPr>
          <a:xfrm flipH="1">
            <a:off x="2886873" y="1410909"/>
            <a:ext cx="671751" cy="240752"/>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74B6792-79CE-2A43-AD30-053FFD408E06}"/>
              </a:ext>
            </a:extLst>
          </p:cNvPr>
          <p:cNvCxnSpPr>
            <a:cxnSpLocks/>
          </p:cNvCxnSpPr>
          <p:nvPr/>
        </p:nvCxnSpPr>
        <p:spPr>
          <a:xfrm>
            <a:off x="5222057" y="3525375"/>
            <a:ext cx="95508" cy="932953"/>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89" name="Graphic 88" descr="Envelope">
            <a:extLst>
              <a:ext uri="{FF2B5EF4-FFF2-40B4-BE49-F238E27FC236}">
                <a16:creationId xmlns:a16="http://schemas.microsoft.com/office/drawing/2014/main" id="{DD3FD383-BA70-804C-9580-3E72E10A868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504804" y="4805326"/>
            <a:ext cx="715107" cy="715107"/>
          </a:xfrm>
          <a:prstGeom prst="rect">
            <a:avLst/>
          </a:prstGeom>
        </p:spPr>
      </p:pic>
      <p:pic>
        <p:nvPicPr>
          <p:cNvPr id="90" name="Graphic 89" descr="Envelope">
            <a:extLst>
              <a:ext uri="{FF2B5EF4-FFF2-40B4-BE49-F238E27FC236}">
                <a16:creationId xmlns:a16="http://schemas.microsoft.com/office/drawing/2014/main" id="{51D15B19-0ED0-ED49-A270-FFC5B834F80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86970" y="4224612"/>
            <a:ext cx="715107" cy="715107"/>
          </a:xfrm>
          <a:prstGeom prst="rect">
            <a:avLst/>
          </a:prstGeom>
        </p:spPr>
      </p:pic>
      <p:sp>
        <p:nvSpPr>
          <p:cNvPr id="37" name="TextBox 36">
            <a:extLst>
              <a:ext uri="{FF2B5EF4-FFF2-40B4-BE49-F238E27FC236}">
                <a16:creationId xmlns:a16="http://schemas.microsoft.com/office/drawing/2014/main" id="{CBE9A1ED-BFD7-4541-9404-2AE4E6779AC2}"/>
              </a:ext>
            </a:extLst>
          </p:cNvPr>
          <p:cNvSpPr txBox="1"/>
          <p:nvPr/>
        </p:nvSpPr>
        <p:spPr>
          <a:xfrm>
            <a:off x="6712298" y="5129336"/>
            <a:ext cx="1884207" cy="1477328"/>
          </a:xfrm>
          <a:prstGeom prst="rect">
            <a:avLst/>
          </a:prstGeom>
          <a:noFill/>
        </p:spPr>
        <p:txBody>
          <a:bodyPr wrap="square" rtlCol="0">
            <a:spAutoFit/>
          </a:bodyPr>
          <a:lstStyle/>
          <a:p>
            <a:pPr algn="ctr"/>
            <a:r>
              <a:rPr lang="en-US" dirty="0"/>
              <a:t>We seek to create stable contracts between services by using stable partitions</a:t>
            </a:r>
          </a:p>
        </p:txBody>
      </p:sp>
      <p:cxnSp>
        <p:nvCxnSpPr>
          <p:cNvPr id="38" name="Straight Arrow Connector 37">
            <a:extLst>
              <a:ext uri="{FF2B5EF4-FFF2-40B4-BE49-F238E27FC236}">
                <a16:creationId xmlns:a16="http://schemas.microsoft.com/office/drawing/2014/main" id="{B016B840-4A8A-2D4E-9DA5-CC0226042033}"/>
              </a:ext>
            </a:extLst>
          </p:cNvPr>
          <p:cNvCxnSpPr>
            <a:cxnSpLocks/>
            <a:stCxn id="37" idx="0"/>
            <a:endCxn id="48" idx="3"/>
          </p:cNvCxnSpPr>
          <p:nvPr/>
        </p:nvCxnSpPr>
        <p:spPr>
          <a:xfrm flipH="1" flipV="1">
            <a:off x="3095471" y="2706496"/>
            <a:ext cx="4558931" cy="24228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7C42C8A-4847-9640-A3D0-6854BBC027AC}"/>
              </a:ext>
            </a:extLst>
          </p:cNvPr>
          <p:cNvCxnSpPr>
            <a:cxnSpLocks/>
            <a:stCxn id="37" idx="0"/>
            <a:endCxn id="49" idx="3"/>
          </p:cNvCxnSpPr>
          <p:nvPr/>
        </p:nvCxnSpPr>
        <p:spPr>
          <a:xfrm flipH="1" flipV="1">
            <a:off x="5699416" y="2706494"/>
            <a:ext cx="1954986" cy="24228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6967024-F8C1-EF46-B1CD-1522EF377383}"/>
              </a:ext>
            </a:extLst>
          </p:cNvPr>
          <p:cNvCxnSpPr>
            <a:cxnSpLocks/>
            <a:stCxn id="37" idx="0"/>
            <a:endCxn id="50" idx="3"/>
          </p:cNvCxnSpPr>
          <p:nvPr/>
        </p:nvCxnSpPr>
        <p:spPr>
          <a:xfrm flipV="1">
            <a:off x="7654402" y="2680281"/>
            <a:ext cx="511034" cy="24490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893D4D65-EF3B-1945-A386-691421BF2653}"/>
              </a:ext>
            </a:extLst>
          </p:cNvPr>
          <p:cNvCxnSpPr>
            <a:cxnSpLocks/>
            <a:stCxn id="37" idx="0"/>
          </p:cNvCxnSpPr>
          <p:nvPr/>
        </p:nvCxnSpPr>
        <p:spPr>
          <a:xfrm flipV="1">
            <a:off x="7654402" y="2614154"/>
            <a:ext cx="1316660" cy="251518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6030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3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txBox="1">
            <a:spLocks/>
          </p:cNvSpPr>
          <p:nvPr/>
        </p:nvSpPr>
        <p:spPr>
          <a:xfrm>
            <a:off x="1714500" y="642939"/>
            <a:ext cx="8843963" cy="85725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Partitioning with Business Capabilities</a:t>
            </a:r>
          </a:p>
        </p:txBody>
      </p:sp>
      <p:sp>
        <p:nvSpPr>
          <p:cNvPr id="6" name="Rectangle 5"/>
          <p:cNvSpPr/>
          <p:nvPr/>
        </p:nvSpPr>
        <p:spPr>
          <a:xfrm>
            <a:off x="1007269" y="3013501"/>
            <a:ext cx="10258424" cy="2677656"/>
          </a:xfrm>
          <a:prstGeom prst="rect">
            <a:avLst/>
          </a:prstGeom>
        </p:spPr>
        <p:txBody>
          <a:bodyPr wrap="square">
            <a:spAutoFit/>
          </a:bodyPr>
          <a:lstStyle/>
          <a:p>
            <a:pPr algn="ctr"/>
            <a:r>
              <a:rPr lang="en-GB" sz="2400" dirty="0"/>
              <a:t>A </a:t>
            </a:r>
            <a:r>
              <a:rPr lang="en-GB" sz="2400" b="1" dirty="0"/>
              <a:t>capability models what a business does that provides value for customers</a:t>
            </a:r>
            <a:r>
              <a:rPr lang="en-GB" sz="2400" dirty="0"/>
              <a:t> – its externally visible behaviour</a:t>
            </a:r>
          </a:p>
          <a:p>
            <a:pPr algn="ctr"/>
            <a:endParaRPr lang="en-GB" sz="2400" dirty="0"/>
          </a:p>
          <a:p>
            <a:pPr algn="ctr"/>
            <a:r>
              <a:rPr lang="en-GB" sz="2400" dirty="0"/>
              <a:t>It is a noun, (sometimes verb + noun), and always has an outcome.</a:t>
            </a:r>
          </a:p>
          <a:p>
            <a:pPr algn="ctr"/>
            <a:endParaRPr lang="en-GB" sz="2400" dirty="0"/>
          </a:p>
          <a:p>
            <a:pPr algn="ctr"/>
            <a:r>
              <a:rPr lang="en-GB" sz="2400" dirty="0"/>
              <a:t>It tends to have a strong alignment with business processes found via value-chain mapping or event storming</a:t>
            </a:r>
          </a:p>
        </p:txBody>
      </p:sp>
    </p:spTree>
    <p:extLst>
      <p:ext uri="{BB962C8B-B14F-4D97-AF65-F5344CB8AC3E}">
        <p14:creationId xmlns:p14="http://schemas.microsoft.com/office/powerpoint/2010/main" val="131396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24410</TotalTime>
  <Words>5820</Words>
  <Application>Microsoft Macintosh PowerPoint</Application>
  <PresentationFormat>Widescreen</PresentationFormat>
  <Paragraphs>812</Paragraphs>
  <Slides>61</Slides>
  <Notes>34</Notes>
  <HiddenSlides>11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Calibri</vt:lpstr>
      <vt:lpstr>Calibri Light</vt:lpstr>
      <vt:lpstr>Office Theme</vt:lpstr>
      <vt:lpstr>Escape the Distributed Monolith</vt:lpstr>
      <vt:lpstr>Who are you?</vt:lpstr>
      <vt:lpstr>PowerPoint Presentation</vt:lpstr>
      <vt:lpstr>Agenda</vt:lpstr>
      <vt:lpstr>PowerPoint Presentation</vt:lpstr>
      <vt:lpstr>Monolith to µservices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Partitioning with Bounded Context</vt:lpstr>
      <vt:lpstr>Breaking up the Monolith</vt:lpstr>
      <vt:lpstr>PowerPoint Presentation</vt:lpstr>
      <vt:lpstr>PowerPoint Presentation</vt:lpstr>
      <vt:lpstr>Monolith to µservices Distributed Monolith</vt:lpstr>
      <vt:lpstr>PowerPoint Presentation</vt:lpstr>
      <vt:lpstr>PowerPoint Presentation</vt:lpstr>
      <vt:lpstr>PowerPoint Presentation</vt:lpstr>
      <vt:lpstr>Temporal Coupling</vt:lpstr>
      <vt:lpstr>PowerPoint Presentation</vt:lpstr>
      <vt:lpstr>PowerPoint Presentation</vt:lpstr>
      <vt:lpstr>PowerPoint Presentation</vt:lpstr>
      <vt:lpstr>Service Mesh to the Rescue! Or not!</vt:lpstr>
      <vt:lpstr>PowerPoint Presentation</vt:lpstr>
      <vt:lpstr>PowerPoint Presentation</vt:lpstr>
      <vt:lpstr>PowerPoint Presentation</vt:lpstr>
      <vt:lpstr>PowerPoint Presentation</vt:lpstr>
      <vt:lpstr>Consistent or Available?</vt:lpstr>
      <vt:lpstr>PowerPoint Presentation</vt:lpstr>
      <vt:lpstr>PowerPoint Presentation</vt:lpstr>
      <vt:lpstr>No Silver Bullet </vt:lpstr>
      <vt:lpstr>PowerPoint Presentation</vt:lpstr>
      <vt:lpstr>PowerPoint Presentation</vt:lpstr>
      <vt:lpstr>Decoupling Services with Events </vt:lpstr>
      <vt:lpstr>PowerPoint Presentation</vt:lpstr>
      <vt:lpstr>PowerPoint Presentation</vt:lpstr>
      <vt:lpstr>PowerPoint Presentation</vt:lpstr>
      <vt:lpstr>Pipes, Conversations and Reference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Breaking up the Monolith</vt:lpstr>
      <vt:lpstr>PowerPoint Presentation</vt:lpstr>
      <vt:lpstr>Hybrid</vt:lpstr>
      <vt:lpstr>PowerPoint Presentation</vt:lpstr>
      <vt:lpstr>Event Carried State Transfer or Event Sourcing?</vt:lpstr>
      <vt:lpstr>PowerPoint Presentation</vt:lpstr>
      <vt:lpstr>PowerPoint Presentation</vt:lpstr>
      <vt:lpstr>API Composition</vt:lpstr>
      <vt:lpstr>PowerPoint Presentation</vt:lpstr>
      <vt:lpstr>PowerPoint Presentation</vt:lpstr>
      <vt:lpstr>PowerPoint Presentation</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Nginx for .NET Developers</dc:title>
  <dc:creator>Ian Cooper</dc:creator>
  <cp:lastModifiedBy>Ian Cooper</cp:lastModifiedBy>
  <cp:revision>404</cp:revision>
  <dcterms:created xsi:type="dcterms:W3CDTF">2018-01-02T15:25:33Z</dcterms:created>
  <dcterms:modified xsi:type="dcterms:W3CDTF">2019-10-26T12:52:17Z</dcterms:modified>
</cp:coreProperties>
</file>