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527" r:id="rId3"/>
    <p:sldId id="528" r:id="rId4"/>
    <p:sldId id="704" r:id="rId5"/>
    <p:sldId id="700" r:id="rId6"/>
    <p:sldId id="662" r:id="rId7"/>
    <p:sldId id="599" r:id="rId8"/>
    <p:sldId id="600" r:id="rId9"/>
    <p:sldId id="601" r:id="rId10"/>
    <p:sldId id="603" r:id="rId11"/>
    <p:sldId id="604" r:id="rId12"/>
    <p:sldId id="635" r:id="rId13"/>
    <p:sldId id="602" r:id="rId14"/>
    <p:sldId id="651" r:id="rId15"/>
    <p:sldId id="681" r:id="rId16"/>
    <p:sldId id="702" r:id="rId17"/>
    <p:sldId id="707" r:id="rId18"/>
    <p:sldId id="709" r:id="rId19"/>
    <p:sldId id="710" r:id="rId20"/>
    <p:sldId id="711" r:id="rId21"/>
    <p:sldId id="714" r:id="rId22"/>
    <p:sldId id="715" r:id="rId23"/>
    <p:sldId id="712" r:id="rId24"/>
    <p:sldId id="5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1"/>
    <p:restoredTop sz="82889"/>
  </p:normalViewPr>
  <p:slideViewPr>
    <p:cSldViewPr snapToGrid="0" snapToObjects="1">
      <p:cViewPr varScale="1">
        <p:scale>
          <a:sx n="107" d="100"/>
          <a:sy n="107" d="100"/>
        </p:scale>
        <p:origin x="17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62437-31FC-4A4E-880B-C78F6F32AF11}"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87CEC-49D1-CF46-A57A-791684C4E1C1}" type="slidenum">
              <a:rPr lang="en-US" smtClean="0"/>
              <a:t>‹#›</a:t>
            </a:fld>
            <a:endParaRPr lang="en-US"/>
          </a:p>
        </p:txBody>
      </p:sp>
    </p:spTree>
    <p:extLst>
      <p:ext uri="{BB962C8B-B14F-4D97-AF65-F5344CB8AC3E}">
        <p14:creationId xmlns:p14="http://schemas.microsoft.com/office/powerpoint/2010/main" val="4041442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15</a:t>
            </a:fld>
            <a:endParaRPr lang="en-US"/>
          </a:p>
        </p:txBody>
      </p:sp>
    </p:spTree>
    <p:extLst>
      <p:ext uri="{BB962C8B-B14F-4D97-AF65-F5344CB8AC3E}">
        <p14:creationId xmlns:p14="http://schemas.microsoft.com/office/powerpoint/2010/main" val="4214920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492A18-A4E3-7F4F-ABFD-2D4D7B82C1A7}" type="slidenum">
              <a:rPr lang="en-US" smtClean="0"/>
              <a:t>3</a:t>
            </a:fld>
            <a:endParaRPr lang="en-US"/>
          </a:p>
        </p:txBody>
      </p:sp>
    </p:spTree>
    <p:extLst>
      <p:ext uri="{BB962C8B-B14F-4D97-AF65-F5344CB8AC3E}">
        <p14:creationId xmlns:p14="http://schemas.microsoft.com/office/powerpoint/2010/main" val="433292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we cannot have a transaction spanning two entities </a:t>
            </a:r>
            <a:r>
              <a:rPr lang="en-US" b="1" dirty="0"/>
              <a:t>we do not use synchronous communication</a:t>
            </a:r>
            <a:r>
              <a:rPr lang="en-US" dirty="0"/>
              <a:t> – which implies holding open a transaction for a response – to update multiple entities</a:t>
            </a:r>
          </a:p>
          <a:p>
            <a:endParaRPr lang="en-US" dirty="0"/>
          </a:p>
          <a:p>
            <a:r>
              <a:rPr lang="en-US" dirty="0"/>
              <a:t>“</a:t>
            </a:r>
            <a:r>
              <a:rPr lang="en-GB" dirty="0">
                <a:effectLst/>
                <a:latin typeface="Times" pitchFamily="2" charset="0"/>
              </a:rPr>
              <a:t>If you can’t update the data across two entities in the same transaction, you need a mechanism to update the data in different transactions. The connection between the entities is via a message.</a:t>
            </a:r>
            <a:r>
              <a:rPr lang="en-US" dirty="0"/>
              <a:t>”</a:t>
            </a:r>
          </a:p>
          <a:p>
            <a:endParaRPr lang="en-US" dirty="0"/>
          </a:p>
          <a:p>
            <a:r>
              <a:rPr lang="en-GB" dirty="0">
                <a:effectLst/>
                <a:latin typeface="Times" pitchFamily="2" charset="0"/>
              </a:rPr>
              <a:t>Method calls are typically synchronous with respect to the calling thread. They are also synchronous with respect to the calling object’s transaction. While the called object may or may not be atomically coupled with the calling object, the typical method call does not</a:t>
            </a:r>
          </a:p>
          <a:p>
            <a:r>
              <a:rPr lang="en-GB" dirty="0">
                <a:effectLst/>
                <a:latin typeface="Times" pitchFamily="2" charset="0"/>
              </a:rPr>
              <a:t>atomically record the intent to invoke a message and guarantee the at-least-once invocation of the called message. Some systems wrap message-sending into a method call and I consider those to be messages, not methods.</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6</a:t>
            </a:fld>
            <a:endParaRPr lang="en-US"/>
          </a:p>
        </p:txBody>
      </p:sp>
    </p:spTree>
    <p:extLst>
      <p:ext uri="{BB962C8B-B14F-4D97-AF65-F5344CB8AC3E}">
        <p14:creationId xmlns:p14="http://schemas.microsoft.com/office/powerpoint/2010/main" val="427673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isn’t about Pat’s paper, it’s a pattern to solve the conundrum of enqueuing the message in the same transaction as the entity posed by Pat, in the absence of a transaction across queue and database.</a:t>
            </a:r>
          </a:p>
        </p:txBody>
      </p:sp>
      <p:sp>
        <p:nvSpPr>
          <p:cNvPr id="4" name="Slide Number Placeholder 3"/>
          <p:cNvSpPr>
            <a:spLocks noGrp="1"/>
          </p:cNvSpPr>
          <p:nvPr>
            <p:ph type="sldNum" sz="quarter" idx="5"/>
          </p:nvPr>
        </p:nvSpPr>
        <p:spPr/>
        <p:txBody>
          <a:bodyPr/>
          <a:lstStyle/>
          <a:p>
            <a:fld id="{C9487CEC-49D1-CF46-A57A-791684C4E1C1}" type="slidenum">
              <a:rPr lang="en-US" smtClean="0"/>
              <a:t>8</a:t>
            </a:fld>
            <a:endParaRPr lang="en-US"/>
          </a:p>
        </p:txBody>
      </p:sp>
    </p:spTree>
    <p:extLst>
      <p:ext uri="{BB962C8B-B14F-4D97-AF65-F5344CB8AC3E}">
        <p14:creationId xmlns:p14="http://schemas.microsoft.com/office/powerpoint/2010/main" val="3975844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Times" pitchFamily="2" charset="0"/>
              </a:rPr>
              <a:t>Defining Idempotence of Substantive </a:t>
            </a:r>
            <a:r>
              <a:rPr lang="en-GB" dirty="0" err="1">
                <a:effectLst/>
                <a:latin typeface="Times" pitchFamily="2" charset="0"/>
              </a:rPr>
              <a:t>Behavior</a:t>
            </a:r>
            <a:endParaRPr lang="en-GB" dirty="0">
              <a:effectLst/>
              <a:latin typeface="Times" pitchFamily="2" charset="0"/>
            </a:endParaRPr>
          </a:p>
          <a:p>
            <a:r>
              <a:rPr lang="en-GB" dirty="0">
                <a:effectLst/>
                <a:latin typeface="Times" pitchFamily="2" charset="0"/>
              </a:rPr>
              <a:t>The processing of a message is idempotent if a subsequent execution of the processing does not perform a substantive change to the entity. This is an amorphous d </a:t>
            </a:r>
            <a:r>
              <a:rPr lang="en-GB" dirty="0" err="1">
                <a:effectLst/>
                <a:latin typeface="Times" pitchFamily="2" charset="0"/>
              </a:rPr>
              <a:t>efinition</a:t>
            </a:r>
            <a:r>
              <a:rPr lang="en-GB" dirty="0">
                <a:effectLst/>
                <a:latin typeface="Times" pitchFamily="2" charset="0"/>
              </a:rPr>
              <a:t> which leaves open to the application the specification of what is and what is not substantive. If a message does not change the invoked entity but only reads information, its processing is idempotent. We consider this to be true even if a log record describing the read is written. The log record is not substantive to the behaviour of the entity. The definition of what is and what is not substantive is application specific.</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10</a:t>
            </a:fld>
            <a:endParaRPr lang="en-US"/>
          </a:p>
        </p:txBody>
      </p:sp>
    </p:spTree>
    <p:extLst>
      <p:ext uri="{BB962C8B-B14F-4D97-AF65-F5344CB8AC3E}">
        <p14:creationId xmlns:p14="http://schemas.microsoft.com/office/powerpoint/2010/main" val="124560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Substantive here is for the application to determine and is deliberately loose. But for example, writing a log would not be considered substantive in most cases.</a:t>
            </a: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11</a:t>
            </a:fld>
            <a:endParaRPr lang="en-US"/>
          </a:p>
        </p:txBody>
      </p:sp>
    </p:spTree>
    <p:extLst>
      <p:ext uri="{BB962C8B-B14F-4D97-AF65-F5344CB8AC3E}">
        <p14:creationId xmlns:p14="http://schemas.microsoft.com/office/powerpoint/2010/main" val="4037134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Times" pitchFamily="2" charset="0"/>
              </a:rPr>
              <a:t>In addition to remembering that a message has been processed, if a reply is required, the same reply must be returned. After all, we don’t know if the original sender has received the reply or not. </a:t>
            </a:r>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12</a:t>
            </a:fld>
            <a:endParaRPr lang="en-US"/>
          </a:p>
        </p:txBody>
      </p:sp>
    </p:spTree>
    <p:extLst>
      <p:ext uri="{BB962C8B-B14F-4D97-AF65-F5344CB8AC3E}">
        <p14:creationId xmlns:p14="http://schemas.microsoft.com/office/powerpoint/2010/main" val="2352436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t>
            </a:r>
            <a:r>
              <a:rPr lang="en-US" dirty="0" err="1"/>
              <a:t>Helland</a:t>
            </a:r>
            <a:r>
              <a:rPr lang="en-US" dirty="0"/>
              <a:t> says: “</a:t>
            </a:r>
            <a:r>
              <a:rPr lang="en-GB" sz="1200" kern="1200" dirty="0">
                <a:solidFill>
                  <a:schemeClr val="tx1"/>
                </a:solidFill>
                <a:effectLst/>
                <a:latin typeface="+mn-lt"/>
                <a:ea typeface="+mn-ea"/>
                <a:cs typeface="+mn-cs"/>
              </a:rPr>
              <a:t>transactional enqueuing of messages is de rigueur” (actually referring to a message sent without the corresponding entity update at the source. But despite sneaking in this idea that there is a transaction around sending a message (and dequeuing a message – don’t ack until you have actioned) he does not describe how to achieve it within the limitations of “no 2PC”</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If we have an activity that uses the same key as the entity we would get co-location and a transaction would be on the same cluster.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Note that if we use something like </a:t>
            </a:r>
            <a:r>
              <a:rPr lang="en-GB" sz="1200" kern="1200" dirty="0" err="1">
                <a:solidFill>
                  <a:schemeClr val="tx1"/>
                </a:solidFill>
                <a:effectLst/>
                <a:latin typeface="+mn-lt"/>
                <a:ea typeface="+mn-ea"/>
                <a:cs typeface="+mn-cs"/>
              </a:rPr>
              <a:t>DynamoDb</a:t>
            </a:r>
            <a:r>
              <a:rPr lang="en-GB" sz="1200" kern="1200" dirty="0">
                <a:solidFill>
                  <a:schemeClr val="tx1"/>
                </a:solidFill>
                <a:effectLst/>
                <a:latin typeface="+mn-lt"/>
                <a:ea typeface="+mn-ea"/>
                <a:cs typeface="+mn-cs"/>
              </a:rPr>
              <a:t> transactions don’t optimise for being on the same cluster node, they are just 2PC, so practically this is not necessarily a priority for </a:t>
            </a:r>
            <a:r>
              <a:rPr lang="en-GB" sz="1200" kern="1200">
                <a:solidFill>
                  <a:schemeClr val="tx1"/>
                </a:solidFill>
                <a:effectLst/>
                <a:latin typeface="+mn-lt"/>
                <a:ea typeface="+mn-ea"/>
                <a:cs typeface="+mn-cs"/>
              </a:rPr>
              <a:t>most implementers</a:t>
            </a:r>
          </a:p>
          <a:p>
            <a:endParaRPr lang="en-GB" sz="1200" kern="120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13</a:t>
            </a:fld>
            <a:endParaRPr lang="en-US"/>
          </a:p>
        </p:txBody>
      </p:sp>
    </p:spTree>
    <p:extLst>
      <p:ext uri="{BB962C8B-B14F-4D97-AF65-F5344CB8AC3E}">
        <p14:creationId xmlns:p14="http://schemas.microsoft.com/office/powerpoint/2010/main" val="1400849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487CEC-49D1-CF46-A57A-791684C4E1C1}" type="slidenum">
              <a:rPr lang="en-US" smtClean="0"/>
              <a:t>14</a:t>
            </a:fld>
            <a:endParaRPr lang="en-US"/>
          </a:p>
        </p:txBody>
      </p:sp>
    </p:spTree>
    <p:extLst>
      <p:ext uri="{BB962C8B-B14F-4D97-AF65-F5344CB8AC3E}">
        <p14:creationId xmlns:p14="http://schemas.microsoft.com/office/powerpoint/2010/main" val="12486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D909-7D14-8A86-1C02-F03A500F6E0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CAF05-296D-6ED7-6F14-1F28EFCA8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CA87788-2431-CBC8-3F09-00B7B17522AF}"/>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F9986505-FFF2-4B06-AEC7-75ACDF5F7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65B23-94B4-C2DB-AB18-1BE4B82CA90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52363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65E1-0F7E-14CC-8B93-A07C63A4DB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9699FB1-7AE8-9892-B003-14E03A0BCF6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0841F4C-2732-1398-E7C5-11C29DDDBAA1}"/>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6CF3D18F-737B-CCB3-07F0-11A0DF6FC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EB18B-6D7B-2095-C9BF-D76A3EF1D486}"/>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304004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E28DDD-6D63-69F2-6258-F038961EF0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01250A-E0F2-675B-FC47-01B40F3629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27226C-2E42-194B-52E7-B20BD757E017}"/>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C0F9C951-644C-2A79-EEB8-F88CE362F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95233-BE81-6688-85FC-839BDCBBAE1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10773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76F8-C464-C92E-FAF2-D4CA144EF4F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0E16F1-C70C-C7A6-913D-578F8FBA30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788374-60F1-22A4-07CC-DBA7AD1BB83A}"/>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04F3CC39-74FB-3EC0-B6C3-3A545617D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2D78A-9CA9-6CAB-D53E-D122A62CB991}"/>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95757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62F0-322D-A137-0804-AE8E491DFF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660F1B-4890-31CB-90AB-450D64F47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C70CD1F-CDFB-8D0F-4247-3A658B773438}"/>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95E3C659-08C4-A614-85A5-631C6335F2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B644F-5E27-0A56-9076-7803664E6748}"/>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46839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40A4-736C-1A6D-3947-231D81BB8D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EDE18B-F52B-74EB-F79C-020D6FA8C0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84B3DB-DC5F-6A24-E9E3-6D7DB6D67A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90CA4E-D877-0B85-F4F3-244F64F469D9}"/>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6" name="Footer Placeholder 5">
            <a:extLst>
              <a:ext uri="{FF2B5EF4-FFF2-40B4-BE49-F238E27FC236}">
                <a16:creationId xmlns:a16="http://schemas.microsoft.com/office/drawing/2014/main" id="{3E74AE53-3048-8A11-9ECE-BE5A4AD3A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653BA-5694-3222-AFA1-A7587B38809D}"/>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37998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5204-EB9A-CBBD-86C4-B1F5B105D6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F79B6B-7758-6BE6-4F86-F9B61DFD0B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D9AFFA-CBA5-87F3-2C4A-5BFC186BDE1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BC080ED-47B5-68CE-64E2-371C5A077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BF021B-9759-1A5D-C32E-0845A029C9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51A628C-870C-AFEF-1D8B-74B35DC213AE}"/>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8" name="Footer Placeholder 7">
            <a:extLst>
              <a:ext uri="{FF2B5EF4-FFF2-40B4-BE49-F238E27FC236}">
                <a16:creationId xmlns:a16="http://schemas.microsoft.com/office/drawing/2014/main" id="{30CE38D6-7257-44DD-0A86-3EF0DC028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534D0-3AEB-095B-C8BA-EE03C99DB3AA}"/>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53625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78C9-C39D-8060-C068-DA3F6C6D997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8372E14-B127-1B62-AB84-D3D9EA93D605}"/>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4" name="Footer Placeholder 3">
            <a:extLst>
              <a:ext uri="{FF2B5EF4-FFF2-40B4-BE49-F238E27FC236}">
                <a16:creationId xmlns:a16="http://schemas.microsoft.com/office/drawing/2014/main" id="{B7A3A590-C27F-12C0-8D41-B4B74BA84C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0C7C2-7BF1-98B6-BB44-8432966BA19A}"/>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25610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D6E8F-F694-C4EB-BF84-69B8642A3AA3}"/>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3" name="Footer Placeholder 2">
            <a:extLst>
              <a:ext uri="{FF2B5EF4-FFF2-40B4-BE49-F238E27FC236}">
                <a16:creationId xmlns:a16="http://schemas.microsoft.com/office/drawing/2014/main" id="{318B7A48-DEF6-8ACB-2792-6E49DE8073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BFB9A6-EAC3-4ED7-82D3-8A77D0B3B4CE}"/>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295440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F179-D664-15C0-C649-299E5C3CA8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99E165-24FA-826C-4A3F-C6EF4F4F5E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82B1CA7-2A8C-7B20-2AC3-A9EF43482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625179-BE1A-A720-309A-9E6A432F76C8}"/>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6" name="Footer Placeholder 5">
            <a:extLst>
              <a:ext uri="{FF2B5EF4-FFF2-40B4-BE49-F238E27FC236}">
                <a16:creationId xmlns:a16="http://schemas.microsoft.com/office/drawing/2014/main" id="{437BB31A-1546-1D9B-9E3F-092A2E5D7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37B352-9689-3081-36AD-0B27BF21F489}"/>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48605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62ED-097D-7186-0D17-5703B0D321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AFCBBE5-681D-A941-1022-9B2B8B1832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66C86A-63F2-EBFD-DD49-7BB4B7691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0433C1-9BDC-A011-B05B-FEA798A7FFD0}"/>
              </a:ext>
            </a:extLst>
          </p:cNvPr>
          <p:cNvSpPr>
            <a:spLocks noGrp="1"/>
          </p:cNvSpPr>
          <p:nvPr>
            <p:ph type="dt" sz="half" idx="10"/>
          </p:nvPr>
        </p:nvSpPr>
        <p:spPr/>
        <p:txBody>
          <a:bodyPr/>
          <a:lstStyle/>
          <a:p>
            <a:fld id="{A6072200-03F4-3741-A580-8D2CED1F5442}" type="datetimeFigureOut">
              <a:rPr lang="en-US" smtClean="0"/>
              <a:t>11/7/22</a:t>
            </a:fld>
            <a:endParaRPr lang="en-US"/>
          </a:p>
        </p:txBody>
      </p:sp>
      <p:sp>
        <p:nvSpPr>
          <p:cNvPr id="6" name="Footer Placeholder 5">
            <a:extLst>
              <a:ext uri="{FF2B5EF4-FFF2-40B4-BE49-F238E27FC236}">
                <a16:creationId xmlns:a16="http://schemas.microsoft.com/office/drawing/2014/main" id="{900FF36C-0F56-3DD1-DF19-8F1A00BE8C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16AFA-EACB-55AB-9200-98B69FF7A5A1}"/>
              </a:ext>
            </a:extLst>
          </p:cNvPr>
          <p:cNvSpPr>
            <a:spLocks noGrp="1"/>
          </p:cNvSpPr>
          <p:nvPr>
            <p:ph type="sldNum" sz="quarter" idx="12"/>
          </p:nvPr>
        </p:nvSpPr>
        <p:spPr/>
        <p:txBody>
          <a:bodyPr/>
          <a:lstStyle/>
          <a:p>
            <a:fld id="{9B16743C-B438-4149-BA22-F939B58EF3EA}" type="slidenum">
              <a:rPr lang="en-US" smtClean="0"/>
              <a:t>‹#›</a:t>
            </a:fld>
            <a:endParaRPr lang="en-US"/>
          </a:p>
        </p:txBody>
      </p:sp>
    </p:spTree>
    <p:extLst>
      <p:ext uri="{BB962C8B-B14F-4D97-AF65-F5344CB8AC3E}">
        <p14:creationId xmlns:p14="http://schemas.microsoft.com/office/powerpoint/2010/main" val="401414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66CAE-B0D7-E840-FFDA-327FCB2277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C02B2E-57BE-7861-5CE8-FBCB347D4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196E315-C917-0E22-1C57-5E4B1F960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2200-03F4-3741-A580-8D2CED1F5442}" type="datetimeFigureOut">
              <a:rPr lang="en-US" smtClean="0"/>
              <a:t>11/7/22</a:t>
            </a:fld>
            <a:endParaRPr lang="en-US"/>
          </a:p>
        </p:txBody>
      </p:sp>
      <p:sp>
        <p:nvSpPr>
          <p:cNvPr id="5" name="Footer Placeholder 4">
            <a:extLst>
              <a:ext uri="{FF2B5EF4-FFF2-40B4-BE49-F238E27FC236}">
                <a16:creationId xmlns:a16="http://schemas.microsoft.com/office/drawing/2014/main" id="{96A20246-29AF-B60D-5E8E-E892C3443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48551-2FBE-83F4-6EDA-5CBAF728F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6743C-B438-4149-BA22-F939B58EF3EA}" type="slidenum">
              <a:rPr lang="en-US" smtClean="0"/>
              <a:t>‹#›</a:t>
            </a:fld>
            <a:endParaRPr lang="en-US"/>
          </a:p>
        </p:txBody>
      </p:sp>
    </p:spTree>
    <p:extLst>
      <p:ext uri="{BB962C8B-B14F-4D97-AF65-F5344CB8AC3E}">
        <p14:creationId xmlns:p14="http://schemas.microsoft.com/office/powerpoint/2010/main" val="3310140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94CA-125E-815A-10D6-F7007C0D7785}"/>
              </a:ext>
            </a:extLst>
          </p:cNvPr>
          <p:cNvSpPr>
            <a:spLocks noGrp="1"/>
          </p:cNvSpPr>
          <p:nvPr>
            <p:ph type="ctrTitle"/>
          </p:nvPr>
        </p:nvSpPr>
        <p:spPr/>
        <p:txBody>
          <a:bodyPr/>
          <a:lstStyle/>
          <a:p>
            <a:r>
              <a:rPr lang="en-US" dirty="0"/>
              <a:t>Outbox</a:t>
            </a:r>
          </a:p>
        </p:txBody>
      </p:sp>
      <p:sp>
        <p:nvSpPr>
          <p:cNvPr id="3" name="Subtitle 2">
            <a:extLst>
              <a:ext uri="{FF2B5EF4-FFF2-40B4-BE49-F238E27FC236}">
                <a16:creationId xmlns:a16="http://schemas.microsoft.com/office/drawing/2014/main" id="{71C23378-CA35-305B-3217-55FF5160D7D9}"/>
              </a:ext>
            </a:extLst>
          </p:cNvPr>
          <p:cNvSpPr>
            <a:spLocks noGrp="1"/>
          </p:cNvSpPr>
          <p:nvPr>
            <p:ph type="subTitle" idx="1"/>
          </p:nvPr>
        </p:nvSpPr>
        <p:spPr/>
        <p:txBody>
          <a:bodyPr/>
          <a:lstStyle/>
          <a:p>
            <a:r>
              <a:rPr lang="en-US" dirty="0"/>
              <a:t>Transactional Messaging w. examples in .NET</a:t>
            </a:r>
          </a:p>
          <a:p>
            <a:r>
              <a:rPr lang="en-US" dirty="0"/>
              <a:t>@</a:t>
            </a:r>
            <a:r>
              <a:rPr lang="en-US" dirty="0" err="1"/>
              <a:t>ICooper</a:t>
            </a:r>
            <a:endParaRPr lang="en-US" dirty="0"/>
          </a:p>
        </p:txBody>
      </p:sp>
    </p:spTree>
    <p:extLst>
      <p:ext uri="{BB962C8B-B14F-4D97-AF65-F5344CB8AC3E}">
        <p14:creationId xmlns:p14="http://schemas.microsoft.com/office/powerpoint/2010/main" val="240442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C75AA-B76A-AA27-8F17-12351A756D8F}"/>
              </a:ext>
            </a:extLst>
          </p:cNvPr>
          <p:cNvPicPr>
            <a:picLocks noChangeAspect="1"/>
          </p:cNvPicPr>
          <p:nvPr/>
        </p:nvPicPr>
        <p:blipFill>
          <a:blip r:embed="rId3"/>
          <a:stretch>
            <a:fillRect/>
          </a:stretch>
        </p:blipFill>
        <p:spPr>
          <a:xfrm>
            <a:off x="520700" y="444499"/>
            <a:ext cx="10739694" cy="5749039"/>
          </a:xfrm>
          <a:prstGeom prst="rect">
            <a:avLst/>
          </a:prstGeom>
        </p:spPr>
      </p:pic>
      <p:sp>
        <p:nvSpPr>
          <p:cNvPr id="6" name="TextBox 5">
            <a:extLst>
              <a:ext uri="{FF2B5EF4-FFF2-40B4-BE49-F238E27FC236}">
                <a16:creationId xmlns:a16="http://schemas.microsoft.com/office/drawing/2014/main" id="{016FCA4B-919A-AA29-9779-855E9014184A}"/>
              </a:ext>
            </a:extLst>
          </p:cNvPr>
          <p:cNvSpPr txBox="1"/>
          <p:nvPr/>
        </p:nvSpPr>
        <p:spPr>
          <a:xfrm>
            <a:off x="6257037" y="1101599"/>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To ensure that we do not process a message twice, we record the </a:t>
            </a:r>
            <a:r>
              <a:rPr lang="en-US" i="1" dirty="0"/>
              <a:t>ids</a:t>
            </a:r>
            <a:r>
              <a:rPr lang="en-US" dirty="0"/>
              <a:t> of the messages that we have seen and discard duplicates.</a:t>
            </a:r>
          </a:p>
        </p:txBody>
      </p:sp>
      <p:cxnSp>
        <p:nvCxnSpPr>
          <p:cNvPr id="7" name="Straight Arrow Connector 6">
            <a:extLst>
              <a:ext uri="{FF2B5EF4-FFF2-40B4-BE49-F238E27FC236}">
                <a16:creationId xmlns:a16="http://schemas.microsoft.com/office/drawing/2014/main" id="{7460541C-010C-A107-30E6-A8C1B808D2F0}"/>
              </a:ext>
            </a:extLst>
          </p:cNvPr>
          <p:cNvCxnSpPr>
            <a:cxnSpLocks/>
          </p:cNvCxnSpPr>
          <p:nvPr/>
        </p:nvCxnSpPr>
        <p:spPr>
          <a:xfrm>
            <a:off x="8936736" y="2301928"/>
            <a:ext cx="1950720" cy="2782136"/>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752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25C7E3-F255-DF76-3384-6ED08E3F011F}"/>
              </a:ext>
            </a:extLst>
          </p:cNvPr>
          <p:cNvPicPr>
            <a:picLocks noChangeAspect="1"/>
          </p:cNvPicPr>
          <p:nvPr/>
        </p:nvPicPr>
        <p:blipFill>
          <a:blip r:embed="rId3"/>
          <a:stretch>
            <a:fillRect/>
          </a:stretch>
        </p:blipFill>
        <p:spPr>
          <a:xfrm>
            <a:off x="584199" y="444500"/>
            <a:ext cx="10264737" cy="5558094"/>
          </a:xfrm>
          <a:prstGeom prst="rect">
            <a:avLst/>
          </a:prstGeom>
        </p:spPr>
      </p:pic>
      <p:sp>
        <p:nvSpPr>
          <p:cNvPr id="6" name="TextBox 5">
            <a:extLst>
              <a:ext uri="{FF2B5EF4-FFF2-40B4-BE49-F238E27FC236}">
                <a16:creationId xmlns:a16="http://schemas.microsoft.com/office/drawing/2014/main" id="{94B85285-5F5B-81B3-39AA-532BE517DB17}"/>
              </a:ext>
            </a:extLst>
          </p:cNvPr>
          <p:cNvSpPr txBox="1"/>
          <p:nvPr/>
        </p:nvSpPr>
        <p:spPr>
          <a:xfrm>
            <a:off x="6257037" y="1101599"/>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 alternative to an Inbox is </a:t>
            </a:r>
            <a:r>
              <a:rPr lang="en-US" b="1" dirty="0"/>
              <a:t>idempotence</a:t>
            </a:r>
            <a:r>
              <a:rPr lang="en-US" dirty="0"/>
              <a:t>. We say that a message is idempotent if reprocessing it does not carry </a:t>
            </a:r>
            <a:r>
              <a:rPr lang="en-US" i="1" dirty="0"/>
              <a:t>substantive side effects</a:t>
            </a:r>
            <a:r>
              <a:rPr lang="en-US" dirty="0"/>
              <a:t>.</a:t>
            </a:r>
          </a:p>
        </p:txBody>
      </p:sp>
      <p:cxnSp>
        <p:nvCxnSpPr>
          <p:cNvPr id="7" name="Straight Arrow Connector 6">
            <a:extLst>
              <a:ext uri="{FF2B5EF4-FFF2-40B4-BE49-F238E27FC236}">
                <a16:creationId xmlns:a16="http://schemas.microsoft.com/office/drawing/2014/main" id="{B7F6FF2D-3564-DB4A-F46D-E213548A5443}"/>
              </a:ext>
            </a:extLst>
          </p:cNvPr>
          <p:cNvCxnSpPr>
            <a:cxnSpLocks/>
          </p:cNvCxnSpPr>
          <p:nvPr/>
        </p:nvCxnSpPr>
        <p:spPr>
          <a:xfrm flipH="1">
            <a:off x="7802880" y="2301928"/>
            <a:ext cx="231648" cy="225414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988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10328-6A59-4A05-9C72-EDD3EC25598A}"/>
              </a:ext>
            </a:extLst>
          </p:cNvPr>
          <p:cNvPicPr>
            <a:picLocks noChangeAspect="1"/>
          </p:cNvPicPr>
          <p:nvPr/>
        </p:nvPicPr>
        <p:blipFill>
          <a:blip r:embed="rId3"/>
          <a:stretch>
            <a:fillRect/>
          </a:stretch>
        </p:blipFill>
        <p:spPr>
          <a:xfrm>
            <a:off x="342899" y="265985"/>
            <a:ext cx="10654492" cy="5805629"/>
          </a:xfrm>
          <a:prstGeom prst="rect">
            <a:avLst/>
          </a:prstGeom>
        </p:spPr>
      </p:pic>
      <p:sp>
        <p:nvSpPr>
          <p:cNvPr id="5" name="TextBox 4">
            <a:extLst>
              <a:ext uri="{FF2B5EF4-FFF2-40B4-BE49-F238E27FC236}">
                <a16:creationId xmlns:a16="http://schemas.microsoft.com/office/drawing/2014/main" id="{8910A1F6-2398-C890-7B13-1A3369ADBFB2}"/>
              </a:ext>
            </a:extLst>
          </p:cNvPr>
          <p:cNvSpPr txBox="1"/>
          <p:nvPr/>
        </p:nvSpPr>
        <p:spPr>
          <a:xfrm>
            <a:off x="6096000" y="450546"/>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It is possible that we received a duplicate because our response was not received. We may choose to resend our response in that case.</a:t>
            </a:r>
          </a:p>
        </p:txBody>
      </p:sp>
      <p:cxnSp>
        <p:nvCxnSpPr>
          <p:cNvPr id="6" name="Straight Arrow Connector 5">
            <a:extLst>
              <a:ext uri="{FF2B5EF4-FFF2-40B4-BE49-F238E27FC236}">
                <a16:creationId xmlns:a16="http://schemas.microsoft.com/office/drawing/2014/main" id="{D2EE7896-9ED1-0418-F9C6-1C6FD4D70E3A}"/>
              </a:ext>
            </a:extLst>
          </p:cNvPr>
          <p:cNvCxnSpPr>
            <a:cxnSpLocks/>
          </p:cNvCxnSpPr>
          <p:nvPr/>
        </p:nvCxnSpPr>
        <p:spPr>
          <a:xfrm flipH="1">
            <a:off x="4754880" y="1650875"/>
            <a:ext cx="3118611" cy="14654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2A1B509-5EB8-6C7D-78B2-29DCDDFDD3CF}"/>
              </a:ext>
            </a:extLst>
          </p:cNvPr>
          <p:cNvSpPr txBox="1"/>
          <p:nvPr/>
        </p:nvSpPr>
        <p:spPr>
          <a:xfrm>
            <a:off x="3577881" y="5138912"/>
            <a:ext cx="403859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want to resend our original response.</a:t>
            </a:r>
          </a:p>
        </p:txBody>
      </p:sp>
      <p:cxnSp>
        <p:nvCxnSpPr>
          <p:cNvPr id="9" name="Straight Arrow Connector 8">
            <a:extLst>
              <a:ext uri="{FF2B5EF4-FFF2-40B4-BE49-F238E27FC236}">
                <a16:creationId xmlns:a16="http://schemas.microsoft.com/office/drawing/2014/main" id="{49DA280B-34D6-F915-4702-3347EE115BDD}"/>
              </a:ext>
            </a:extLst>
          </p:cNvPr>
          <p:cNvCxnSpPr>
            <a:cxnSpLocks/>
            <a:stCxn id="8" idx="0"/>
          </p:cNvCxnSpPr>
          <p:nvPr/>
        </p:nvCxnSpPr>
        <p:spPr>
          <a:xfrm flipV="1">
            <a:off x="5597180" y="3864077"/>
            <a:ext cx="1900900" cy="12748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89A0AD6-74A2-BC6C-7444-20E7163CBB3F}"/>
              </a:ext>
            </a:extLst>
          </p:cNvPr>
          <p:cNvSpPr txBox="1"/>
          <p:nvPr/>
        </p:nvSpPr>
        <p:spPr>
          <a:xfrm>
            <a:off x="5221316" y="5764128"/>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By deleting the published timestamp in our outbox, we can get our outbox sweeper to resend it.</a:t>
            </a:r>
          </a:p>
        </p:txBody>
      </p:sp>
      <p:cxnSp>
        <p:nvCxnSpPr>
          <p:cNvPr id="15" name="Straight Arrow Connector 14">
            <a:extLst>
              <a:ext uri="{FF2B5EF4-FFF2-40B4-BE49-F238E27FC236}">
                <a16:creationId xmlns:a16="http://schemas.microsoft.com/office/drawing/2014/main" id="{9B65F49E-6125-CAC6-B06C-27B3C054713A}"/>
              </a:ext>
            </a:extLst>
          </p:cNvPr>
          <p:cNvCxnSpPr>
            <a:cxnSpLocks/>
          </p:cNvCxnSpPr>
          <p:nvPr/>
        </p:nvCxnSpPr>
        <p:spPr>
          <a:xfrm flipV="1">
            <a:off x="9259914" y="5508244"/>
            <a:ext cx="934171" cy="563371"/>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420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2B71D0-BAD1-095D-CA52-DA442E7E1519}"/>
              </a:ext>
            </a:extLst>
          </p:cNvPr>
          <p:cNvPicPr>
            <a:picLocks noChangeAspect="1"/>
          </p:cNvPicPr>
          <p:nvPr/>
        </p:nvPicPr>
        <p:blipFill>
          <a:blip r:embed="rId3"/>
          <a:stretch>
            <a:fillRect/>
          </a:stretch>
        </p:blipFill>
        <p:spPr>
          <a:xfrm>
            <a:off x="1581419" y="206472"/>
            <a:ext cx="8800558" cy="6445055"/>
          </a:xfrm>
          <a:prstGeom prst="rect">
            <a:avLst/>
          </a:prstGeom>
        </p:spPr>
      </p:pic>
      <p:sp>
        <p:nvSpPr>
          <p:cNvPr id="4" name="TextBox 3">
            <a:extLst>
              <a:ext uri="{FF2B5EF4-FFF2-40B4-BE49-F238E27FC236}">
                <a16:creationId xmlns:a16="http://schemas.microsoft.com/office/drawing/2014/main" id="{B91DD5C6-B290-50DA-39E0-C7EE936143E2}"/>
              </a:ext>
            </a:extLst>
          </p:cNvPr>
          <p:cNvSpPr txBox="1"/>
          <p:nvPr/>
        </p:nvSpPr>
        <p:spPr>
          <a:xfrm>
            <a:off x="7329933" y="808991"/>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What happens if our Db does not support a transaction between our outbox and entity? </a:t>
            </a:r>
          </a:p>
        </p:txBody>
      </p:sp>
      <p:cxnSp>
        <p:nvCxnSpPr>
          <p:cNvPr id="5" name="Straight Arrow Connector 4">
            <a:extLst>
              <a:ext uri="{FF2B5EF4-FFF2-40B4-BE49-F238E27FC236}">
                <a16:creationId xmlns:a16="http://schemas.microsoft.com/office/drawing/2014/main" id="{AAFAF531-F967-FC2F-9DC8-E7903ACC3186}"/>
              </a:ext>
            </a:extLst>
          </p:cNvPr>
          <p:cNvCxnSpPr>
            <a:cxnSpLocks/>
          </p:cNvCxnSpPr>
          <p:nvPr/>
        </p:nvCxnSpPr>
        <p:spPr>
          <a:xfrm flipH="1">
            <a:off x="6124196" y="1732321"/>
            <a:ext cx="3150433" cy="127217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96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0C3FEF-33E0-8A4A-1DAD-FD670446C55A}"/>
              </a:ext>
            </a:extLst>
          </p:cNvPr>
          <p:cNvPicPr>
            <a:picLocks noChangeAspect="1"/>
          </p:cNvPicPr>
          <p:nvPr/>
        </p:nvPicPr>
        <p:blipFill>
          <a:blip r:embed="rId3"/>
          <a:stretch>
            <a:fillRect/>
          </a:stretch>
        </p:blipFill>
        <p:spPr>
          <a:xfrm>
            <a:off x="2493262" y="129042"/>
            <a:ext cx="6768840" cy="6275439"/>
          </a:xfrm>
          <a:prstGeom prst="rect">
            <a:avLst/>
          </a:prstGeom>
        </p:spPr>
      </p:pic>
      <p:sp>
        <p:nvSpPr>
          <p:cNvPr id="4" name="TextBox 3">
            <a:extLst>
              <a:ext uri="{FF2B5EF4-FFF2-40B4-BE49-F238E27FC236}">
                <a16:creationId xmlns:a16="http://schemas.microsoft.com/office/drawing/2014/main" id="{CB4B9F07-5A3C-5CB0-FADA-6A31ADA11B36}"/>
              </a:ext>
            </a:extLst>
          </p:cNvPr>
          <p:cNvSpPr txBox="1"/>
          <p:nvPr/>
        </p:nvSpPr>
        <p:spPr>
          <a:xfrm>
            <a:off x="274304" y="2429365"/>
            <a:ext cx="304703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Transaction Log is a stream representing the writes to the entity store</a:t>
            </a:r>
          </a:p>
        </p:txBody>
      </p:sp>
      <p:cxnSp>
        <p:nvCxnSpPr>
          <p:cNvPr id="5" name="Straight Arrow Connector 4">
            <a:extLst>
              <a:ext uri="{FF2B5EF4-FFF2-40B4-BE49-F238E27FC236}">
                <a16:creationId xmlns:a16="http://schemas.microsoft.com/office/drawing/2014/main" id="{D3B738C2-F711-8058-C8BD-617AFB63D79D}"/>
              </a:ext>
            </a:extLst>
          </p:cNvPr>
          <p:cNvCxnSpPr>
            <a:cxnSpLocks/>
            <a:stCxn id="4" idx="2"/>
          </p:cNvCxnSpPr>
          <p:nvPr/>
        </p:nvCxnSpPr>
        <p:spPr>
          <a:xfrm>
            <a:off x="1797821" y="3352695"/>
            <a:ext cx="1735893" cy="62208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93640DB-8B7C-6B21-8E07-22469F62FE82}"/>
              </a:ext>
            </a:extLst>
          </p:cNvPr>
          <p:cNvSpPr txBox="1"/>
          <p:nvPr/>
        </p:nvSpPr>
        <p:spPr>
          <a:xfrm>
            <a:off x="190729" y="5204152"/>
            <a:ext cx="304703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worker listens to the Transaction Log, and creates needed events, writing them to the outbox.</a:t>
            </a:r>
          </a:p>
        </p:txBody>
      </p:sp>
      <p:cxnSp>
        <p:nvCxnSpPr>
          <p:cNvPr id="13" name="Straight Arrow Connector 12">
            <a:extLst>
              <a:ext uri="{FF2B5EF4-FFF2-40B4-BE49-F238E27FC236}">
                <a16:creationId xmlns:a16="http://schemas.microsoft.com/office/drawing/2014/main" id="{A55B07E8-66D1-BD5A-E0D7-17101ECA9751}"/>
              </a:ext>
            </a:extLst>
          </p:cNvPr>
          <p:cNvCxnSpPr>
            <a:cxnSpLocks/>
            <a:stCxn id="12" idx="3"/>
          </p:cNvCxnSpPr>
          <p:nvPr/>
        </p:nvCxnSpPr>
        <p:spPr>
          <a:xfrm flipV="1">
            <a:off x="3237763" y="5665817"/>
            <a:ext cx="455233" cy="1385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34595F4E-3859-D2BA-7F71-27DB2710AF5C}"/>
              </a:ext>
            </a:extLst>
          </p:cNvPr>
          <p:cNvSpPr txBox="1"/>
          <p:nvPr/>
        </p:nvSpPr>
        <p:spPr>
          <a:xfrm>
            <a:off x="6566948" y="4990792"/>
            <a:ext cx="304703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Then as before a worker looks for unsent messages in the outbox and sends them</a:t>
            </a:r>
          </a:p>
        </p:txBody>
      </p:sp>
      <p:cxnSp>
        <p:nvCxnSpPr>
          <p:cNvPr id="16" name="Straight Arrow Connector 15">
            <a:extLst>
              <a:ext uri="{FF2B5EF4-FFF2-40B4-BE49-F238E27FC236}">
                <a16:creationId xmlns:a16="http://schemas.microsoft.com/office/drawing/2014/main" id="{645D7FBE-2DA2-ECBA-CDA7-3C43FC564A66}"/>
              </a:ext>
            </a:extLst>
          </p:cNvPr>
          <p:cNvCxnSpPr>
            <a:cxnSpLocks/>
          </p:cNvCxnSpPr>
          <p:nvPr/>
        </p:nvCxnSpPr>
        <p:spPr>
          <a:xfrm flipH="1" flipV="1">
            <a:off x="5527695" y="4501208"/>
            <a:ext cx="2589817" cy="50734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673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0F24A-1374-908F-1AB9-1B06B3053413}"/>
              </a:ext>
            </a:extLst>
          </p:cNvPr>
          <p:cNvPicPr>
            <a:picLocks noChangeAspect="1"/>
          </p:cNvPicPr>
          <p:nvPr/>
        </p:nvPicPr>
        <p:blipFill>
          <a:blip r:embed="rId3"/>
          <a:stretch>
            <a:fillRect/>
          </a:stretch>
        </p:blipFill>
        <p:spPr>
          <a:xfrm>
            <a:off x="1922607" y="582956"/>
            <a:ext cx="7772400" cy="5692087"/>
          </a:xfrm>
          <a:prstGeom prst="rect">
            <a:avLst/>
          </a:prstGeom>
        </p:spPr>
      </p:pic>
      <p:sp>
        <p:nvSpPr>
          <p:cNvPr id="7" name="TextBox 6">
            <a:extLst>
              <a:ext uri="{FF2B5EF4-FFF2-40B4-BE49-F238E27FC236}">
                <a16:creationId xmlns:a16="http://schemas.microsoft.com/office/drawing/2014/main" id="{54B94B5D-0F09-BE3E-3DF5-EC8886005C7E}"/>
              </a:ext>
            </a:extLst>
          </p:cNvPr>
          <p:cNvSpPr txBox="1"/>
          <p:nvPr/>
        </p:nvSpPr>
        <p:spPr>
          <a:xfrm>
            <a:off x="6751303" y="5005540"/>
            <a:ext cx="304703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raise the message before any corresponding write to an entity</a:t>
            </a:r>
          </a:p>
        </p:txBody>
      </p:sp>
      <p:cxnSp>
        <p:nvCxnSpPr>
          <p:cNvPr id="8" name="Straight Arrow Connector 7">
            <a:extLst>
              <a:ext uri="{FF2B5EF4-FFF2-40B4-BE49-F238E27FC236}">
                <a16:creationId xmlns:a16="http://schemas.microsoft.com/office/drawing/2014/main" id="{B27F2BF7-1269-DB7F-B72A-BFEC6B670629}"/>
              </a:ext>
            </a:extLst>
          </p:cNvPr>
          <p:cNvCxnSpPr>
            <a:cxnSpLocks/>
          </p:cNvCxnSpPr>
          <p:nvPr/>
        </p:nvCxnSpPr>
        <p:spPr>
          <a:xfrm flipH="1" flipV="1">
            <a:off x="6024716" y="3296265"/>
            <a:ext cx="2277151" cy="17270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250E041-7319-214A-BFA9-CA61B67F541A}"/>
              </a:ext>
            </a:extLst>
          </p:cNvPr>
          <p:cNvSpPr txBox="1"/>
          <p:nvPr/>
        </p:nvSpPr>
        <p:spPr>
          <a:xfrm>
            <a:off x="1232949" y="5239056"/>
            <a:ext cx="30470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On reading the message – we write to the origin entity</a:t>
            </a:r>
          </a:p>
        </p:txBody>
      </p:sp>
      <p:cxnSp>
        <p:nvCxnSpPr>
          <p:cNvPr id="11" name="Straight Arrow Connector 10">
            <a:extLst>
              <a:ext uri="{FF2B5EF4-FFF2-40B4-BE49-F238E27FC236}">
                <a16:creationId xmlns:a16="http://schemas.microsoft.com/office/drawing/2014/main" id="{2AAEA9A9-1FC3-F914-A188-8EDB8587B7B1}"/>
              </a:ext>
            </a:extLst>
          </p:cNvPr>
          <p:cNvCxnSpPr>
            <a:cxnSpLocks/>
            <a:stCxn id="10" idx="3"/>
          </p:cNvCxnSpPr>
          <p:nvPr/>
        </p:nvCxnSpPr>
        <p:spPr>
          <a:xfrm>
            <a:off x="4279983" y="5562222"/>
            <a:ext cx="987916" cy="20043"/>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671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2881147"/>
            <a:ext cx="10515600" cy="1095706"/>
          </a:xfrm>
        </p:spPr>
        <p:txBody>
          <a:bodyPr>
            <a:normAutofit/>
          </a:bodyPr>
          <a:lstStyle/>
          <a:p>
            <a:r>
              <a:rPr lang="en-US" sz="2600" dirty="0">
                <a:solidFill>
                  <a:schemeClr val="tx1">
                    <a:lumMod val="50000"/>
                    <a:lumOff val="50000"/>
                  </a:schemeClr>
                </a:solidFill>
              </a:rPr>
              <a:t>Messaging: Outbox and Inbox</a:t>
            </a:r>
          </a:p>
          <a:p>
            <a:r>
              <a:rPr lang="en-US" sz="2600" dirty="0">
                <a:solidFill>
                  <a:schemeClr val="accent6"/>
                </a:solidFill>
              </a:rPr>
              <a:t>Brighter Example</a:t>
            </a:r>
          </a:p>
          <a:p>
            <a:endParaRPr lang="en-US" sz="2400" dirty="0">
              <a:solidFill>
                <a:schemeClr val="accent6"/>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16</a:t>
            </a:fld>
            <a:endParaRPr lang="en-US"/>
          </a:p>
        </p:txBody>
      </p:sp>
      <p:sp>
        <p:nvSpPr>
          <p:cNvPr id="5" name="TextBox 4">
            <a:extLst>
              <a:ext uri="{FF2B5EF4-FFF2-40B4-BE49-F238E27FC236}">
                <a16:creationId xmlns:a16="http://schemas.microsoft.com/office/drawing/2014/main" id="{2DF75775-1475-FA8B-6375-DCCCB9904B3A}"/>
              </a:ext>
            </a:extLst>
          </p:cNvPr>
          <p:cNvSpPr txBox="1"/>
          <p:nvPr/>
        </p:nvSpPr>
        <p:spPr>
          <a:xfrm>
            <a:off x="10331669" y="578069"/>
            <a:ext cx="578300" cy="369332"/>
          </a:xfrm>
          <a:prstGeom prst="rect">
            <a:avLst/>
          </a:prstGeom>
          <a:noFill/>
        </p:spPr>
        <p:txBody>
          <a:bodyPr wrap="none" rtlCol="0">
            <a:spAutoFit/>
          </a:bodyPr>
          <a:lstStyle/>
          <a:p>
            <a:r>
              <a:rPr lang="en-US" dirty="0"/>
              <a:t>T:50</a:t>
            </a:r>
          </a:p>
        </p:txBody>
      </p:sp>
    </p:spTree>
    <p:extLst>
      <p:ext uri="{BB962C8B-B14F-4D97-AF65-F5344CB8AC3E}">
        <p14:creationId xmlns:p14="http://schemas.microsoft.com/office/powerpoint/2010/main" val="110255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ADE470-EC08-8B60-2972-6F3C47C1BB14}"/>
              </a:ext>
            </a:extLst>
          </p:cNvPr>
          <p:cNvPicPr>
            <a:picLocks noChangeAspect="1"/>
          </p:cNvPicPr>
          <p:nvPr/>
        </p:nvPicPr>
        <p:blipFill>
          <a:blip r:embed="rId2"/>
          <a:stretch>
            <a:fillRect/>
          </a:stretch>
        </p:blipFill>
        <p:spPr>
          <a:xfrm>
            <a:off x="232570" y="497899"/>
            <a:ext cx="11726860" cy="5658768"/>
          </a:xfrm>
          <a:prstGeom prst="rect">
            <a:avLst/>
          </a:prstGeom>
        </p:spPr>
      </p:pic>
      <p:sp>
        <p:nvSpPr>
          <p:cNvPr id="4" name="TextBox 3">
            <a:extLst>
              <a:ext uri="{FF2B5EF4-FFF2-40B4-BE49-F238E27FC236}">
                <a16:creationId xmlns:a16="http://schemas.microsoft.com/office/drawing/2014/main" id="{A0E9A9A9-AEEE-8617-FEC2-A894EC7E817B}"/>
              </a:ext>
            </a:extLst>
          </p:cNvPr>
          <p:cNvSpPr txBox="1"/>
          <p:nvPr/>
        </p:nvSpPr>
        <p:spPr>
          <a:xfrm>
            <a:off x="6643868" y="3217762"/>
            <a:ext cx="4085864" cy="2308324"/>
          </a:xfrm>
          <a:prstGeom prst="rect">
            <a:avLst/>
          </a:prstGeom>
          <a:noFill/>
        </p:spPr>
        <p:txBody>
          <a:bodyPr wrap="square" rtlCol="0">
            <a:spAutoFit/>
          </a:bodyPr>
          <a:lstStyle/>
          <a:p>
            <a:r>
              <a:rPr lang="en-US" dirty="0"/>
              <a:t>Brighter has a:</a:t>
            </a:r>
          </a:p>
          <a:p>
            <a:endParaRPr lang="en-US" dirty="0"/>
          </a:p>
          <a:p>
            <a:pPr marL="285750" indent="-285750">
              <a:buFontTx/>
              <a:buChar char="-"/>
            </a:pPr>
            <a:r>
              <a:rPr lang="en-US" b="1" dirty="0"/>
              <a:t>Message Pump that reads from a queue and dispatches to a middleware pipeline</a:t>
            </a:r>
          </a:p>
          <a:p>
            <a:pPr marL="285750" indent="-285750">
              <a:buFontTx/>
              <a:buChar char="-"/>
            </a:pPr>
            <a:r>
              <a:rPr lang="en-US" b="1" dirty="0"/>
              <a:t>Inbox in it’s pipeline</a:t>
            </a:r>
          </a:p>
          <a:p>
            <a:pPr marL="285750" indent="-285750">
              <a:buFontTx/>
              <a:buChar char="-"/>
            </a:pPr>
            <a:r>
              <a:rPr lang="en-US" b="1" dirty="0"/>
              <a:t>Handler that runs domain code</a:t>
            </a:r>
          </a:p>
          <a:p>
            <a:endParaRPr lang="en-US" dirty="0"/>
          </a:p>
        </p:txBody>
      </p:sp>
    </p:spTree>
    <p:extLst>
      <p:ext uri="{BB962C8B-B14F-4D97-AF65-F5344CB8AC3E}">
        <p14:creationId xmlns:p14="http://schemas.microsoft.com/office/powerpoint/2010/main" val="297787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BE1AC3F-918C-04F8-A407-D3A27939D110}"/>
              </a:ext>
            </a:extLst>
          </p:cNvPr>
          <p:cNvPicPr>
            <a:picLocks noChangeAspect="1"/>
          </p:cNvPicPr>
          <p:nvPr/>
        </p:nvPicPr>
        <p:blipFill>
          <a:blip r:embed="rId2"/>
          <a:stretch>
            <a:fillRect/>
          </a:stretch>
        </p:blipFill>
        <p:spPr>
          <a:xfrm>
            <a:off x="300941" y="270957"/>
            <a:ext cx="11379663" cy="6176142"/>
          </a:xfrm>
          <a:prstGeom prst="rect">
            <a:avLst/>
          </a:prstGeom>
        </p:spPr>
      </p:pic>
      <p:sp>
        <p:nvSpPr>
          <p:cNvPr id="8" name="TextBox 7">
            <a:extLst>
              <a:ext uri="{FF2B5EF4-FFF2-40B4-BE49-F238E27FC236}">
                <a16:creationId xmlns:a16="http://schemas.microsoft.com/office/drawing/2014/main" id="{B6940565-82D0-DF3D-CEEC-F2DCF3BA27B2}"/>
              </a:ext>
            </a:extLst>
          </p:cNvPr>
          <p:cNvSpPr txBox="1"/>
          <p:nvPr/>
        </p:nvSpPr>
        <p:spPr>
          <a:xfrm>
            <a:off x="879676" y="1896449"/>
            <a:ext cx="2546430" cy="1200329"/>
          </a:xfrm>
          <a:prstGeom prst="rect">
            <a:avLst/>
          </a:prstGeom>
          <a:noFill/>
          <a:ln w="25400">
            <a:solidFill>
              <a:schemeClr val="tx1"/>
            </a:solidFill>
          </a:ln>
        </p:spPr>
        <p:txBody>
          <a:bodyPr wrap="square" rtlCol="0">
            <a:spAutoFit/>
          </a:bodyPr>
          <a:lstStyle/>
          <a:p>
            <a:r>
              <a:rPr lang="en-US" dirty="0"/>
              <a:t>Within a transaction we: </a:t>
            </a:r>
          </a:p>
          <a:p>
            <a:pPr marL="285750" indent="-285750">
              <a:buFontTx/>
              <a:buChar char="-"/>
            </a:pPr>
            <a:r>
              <a:rPr lang="en-US" b="1" dirty="0"/>
              <a:t>Write a resource</a:t>
            </a:r>
          </a:p>
          <a:p>
            <a:pPr marL="285750" indent="-285750">
              <a:buFontTx/>
              <a:buChar char="-"/>
            </a:pPr>
            <a:r>
              <a:rPr lang="en-US" b="1" dirty="0"/>
              <a:t>Write a message to the Outbox</a:t>
            </a:r>
          </a:p>
        </p:txBody>
      </p:sp>
      <p:sp>
        <p:nvSpPr>
          <p:cNvPr id="9" name="TextBox 8">
            <a:extLst>
              <a:ext uri="{FF2B5EF4-FFF2-40B4-BE49-F238E27FC236}">
                <a16:creationId xmlns:a16="http://schemas.microsoft.com/office/drawing/2014/main" id="{BAA28CFC-BD2E-B6AC-FE85-332F7DE698FB}"/>
              </a:ext>
            </a:extLst>
          </p:cNvPr>
          <p:cNvSpPr txBox="1"/>
          <p:nvPr/>
        </p:nvSpPr>
        <p:spPr>
          <a:xfrm>
            <a:off x="8578769" y="3359028"/>
            <a:ext cx="2941899" cy="1477328"/>
          </a:xfrm>
          <a:prstGeom prst="rect">
            <a:avLst/>
          </a:prstGeom>
          <a:noFill/>
          <a:ln w="25400">
            <a:solidFill>
              <a:schemeClr val="tx1"/>
            </a:solidFill>
          </a:ln>
        </p:spPr>
        <p:txBody>
          <a:bodyPr wrap="square" rtlCol="0">
            <a:spAutoFit/>
          </a:bodyPr>
          <a:lstStyle/>
          <a:p>
            <a:r>
              <a:rPr lang="en-US" dirty="0"/>
              <a:t>A separate thread</a:t>
            </a:r>
          </a:p>
          <a:p>
            <a:pPr marL="285750" indent="-285750">
              <a:buFontTx/>
              <a:buChar char="-"/>
            </a:pPr>
            <a:r>
              <a:rPr lang="en-US" b="1" dirty="0"/>
              <a:t>Flushes any unsent messages to the queue</a:t>
            </a:r>
          </a:p>
          <a:p>
            <a:pPr marL="285750" indent="-285750">
              <a:buFontTx/>
              <a:buChar char="-"/>
            </a:pPr>
            <a:r>
              <a:rPr lang="en-US" b="1" dirty="0"/>
              <a:t>Marks them as sent once broker confirms</a:t>
            </a:r>
          </a:p>
        </p:txBody>
      </p:sp>
    </p:spTree>
    <p:extLst>
      <p:ext uri="{BB962C8B-B14F-4D97-AF65-F5344CB8AC3E}">
        <p14:creationId xmlns:p14="http://schemas.microsoft.com/office/powerpoint/2010/main" val="173105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BE5F1F-A946-639B-5388-8DAD2D129C03}"/>
              </a:ext>
            </a:extLst>
          </p:cNvPr>
          <p:cNvPicPr>
            <a:picLocks noChangeAspect="1"/>
          </p:cNvPicPr>
          <p:nvPr/>
        </p:nvPicPr>
        <p:blipFill>
          <a:blip r:embed="rId2"/>
          <a:stretch>
            <a:fillRect/>
          </a:stretch>
        </p:blipFill>
        <p:spPr>
          <a:xfrm>
            <a:off x="1828506" y="121534"/>
            <a:ext cx="8534987" cy="6736466"/>
          </a:xfrm>
          <a:prstGeom prst="rect">
            <a:avLst/>
          </a:prstGeom>
        </p:spPr>
      </p:pic>
      <p:sp>
        <p:nvSpPr>
          <p:cNvPr id="2" name="Rectangle 1">
            <a:extLst>
              <a:ext uri="{FF2B5EF4-FFF2-40B4-BE49-F238E27FC236}">
                <a16:creationId xmlns:a16="http://schemas.microsoft.com/office/drawing/2014/main" id="{0DBCA7E6-C84F-C63E-77D7-1FC2DDC2EC39}"/>
              </a:ext>
            </a:extLst>
          </p:cNvPr>
          <p:cNvSpPr/>
          <p:nvPr/>
        </p:nvSpPr>
        <p:spPr>
          <a:xfrm>
            <a:off x="1828506" y="623944"/>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E5D7F05-DB65-15DA-0660-4BCCF0F72E31}"/>
              </a:ext>
            </a:extLst>
          </p:cNvPr>
          <p:cNvSpPr/>
          <p:nvPr/>
        </p:nvSpPr>
        <p:spPr>
          <a:xfrm>
            <a:off x="1828506" y="1271582"/>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21109E-7307-89EC-1683-B25241C26B50}"/>
              </a:ext>
            </a:extLst>
          </p:cNvPr>
          <p:cNvSpPr/>
          <p:nvPr/>
        </p:nvSpPr>
        <p:spPr>
          <a:xfrm>
            <a:off x="1828506" y="1628764"/>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D2A045-5983-9A91-080B-094D854EE6BD}"/>
              </a:ext>
            </a:extLst>
          </p:cNvPr>
          <p:cNvSpPr/>
          <p:nvPr/>
        </p:nvSpPr>
        <p:spPr>
          <a:xfrm>
            <a:off x="1828505" y="2422264"/>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A93F7B3-A392-6534-8B79-B6EEAF86026D}"/>
              </a:ext>
            </a:extLst>
          </p:cNvPr>
          <p:cNvSpPr/>
          <p:nvPr/>
        </p:nvSpPr>
        <p:spPr>
          <a:xfrm>
            <a:off x="1828504" y="2841812"/>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4D8144-4A65-BBEB-3831-19D6A770BC58}"/>
              </a:ext>
            </a:extLst>
          </p:cNvPr>
          <p:cNvSpPr/>
          <p:nvPr/>
        </p:nvSpPr>
        <p:spPr>
          <a:xfrm>
            <a:off x="1828504" y="3225888"/>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7FAC77-9F20-726C-9804-650DD6475A12}"/>
              </a:ext>
            </a:extLst>
          </p:cNvPr>
          <p:cNvSpPr/>
          <p:nvPr/>
        </p:nvSpPr>
        <p:spPr>
          <a:xfrm>
            <a:off x="1828504" y="3594918"/>
            <a:ext cx="8534987" cy="687398"/>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D8C5D56-9EFD-93AB-C74E-E51D6E73C9DD}"/>
              </a:ext>
            </a:extLst>
          </p:cNvPr>
          <p:cNvSpPr/>
          <p:nvPr/>
        </p:nvSpPr>
        <p:spPr>
          <a:xfrm>
            <a:off x="1828504" y="4409300"/>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37CC4D-D3F7-B22D-B270-B25B21820087}"/>
              </a:ext>
            </a:extLst>
          </p:cNvPr>
          <p:cNvSpPr/>
          <p:nvPr/>
        </p:nvSpPr>
        <p:spPr>
          <a:xfrm>
            <a:off x="1828504" y="5343194"/>
            <a:ext cx="8534987"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66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838200" y="2424339"/>
            <a:ext cx="10515600" cy="2321832"/>
          </a:xfrm>
        </p:spPr>
        <p:txBody>
          <a:bodyPr>
            <a:normAutofit fontScale="92500" lnSpcReduction="10000"/>
          </a:bodyPr>
          <a:lstStyle/>
          <a:p>
            <a:r>
              <a:rPr lang="en-GB" dirty="0"/>
              <a:t>Software Developer for  more than 25 years</a:t>
            </a:r>
          </a:p>
          <a:p>
            <a:pPr lvl="1"/>
            <a:r>
              <a:rPr lang="en-GB" dirty="0"/>
              <a:t>Stuff I care about: Messaging, EDA, Microservices, TDD, XP, OO, RDD &amp; DDD, Code that Fits in My Head, C#</a:t>
            </a:r>
          </a:p>
          <a:p>
            <a:pPr lvl="1"/>
            <a:r>
              <a:rPr lang="en-GB" dirty="0"/>
              <a:t>Places I have worked: DTI, Reuters, </a:t>
            </a:r>
            <a:r>
              <a:rPr lang="en-GB" dirty="0" err="1"/>
              <a:t>Sungard</a:t>
            </a:r>
            <a:r>
              <a:rPr lang="en-GB" dirty="0"/>
              <a:t>, Beazley, Huddle, Just Eat Takeaway</a:t>
            </a:r>
          </a:p>
          <a:p>
            <a:r>
              <a:rPr lang="en-GB" dirty="0"/>
              <a:t>No smart folks</a:t>
            </a:r>
          </a:p>
          <a:p>
            <a:pPr lvl="1"/>
            <a:r>
              <a:rPr lang="en-GB" dirty="0"/>
              <a:t>Just the folks in this room</a:t>
            </a:r>
            <a:endParaRPr lang="en-US" dirty="0"/>
          </a:p>
          <a:p>
            <a:endParaRPr lang="en-US" dirty="0"/>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14F0C2-388C-AF9B-F2F5-6251BA7DCB3B}"/>
              </a:ext>
            </a:extLst>
          </p:cNvPr>
          <p:cNvPicPr>
            <a:picLocks noChangeAspect="1"/>
          </p:cNvPicPr>
          <p:nvPr/>
        </p:nvPicPr>
        <p:blipFill>
          <a:blip r:embed="rId2"/>
          <a:stretch>
            <a:fillRect/>
          </a:stretch>
        </p:blipFill>
        <p:spPr>
          <a:xfrm>
            <a:off x="2248710" y="0"/>
            <a:ext cx="7694579" cy="6858000"/>
          </a:xfrm>
          <a:prstGeom prst="rect">
            <a:avLst/>
          </a:prstGeom>
        </p:spPr>
      </p:pic>
      <p:sp>
        <p:nvSpPr>
          <p:cNvPr id="2" name="Rectangle 1">
            <a:extLst>
              <a:ext uri="{FF2B5EF4-FFF2-40B4-BE49-F238E27FC236}">
                <a16:creationId xmlns:a16="http://schemas.microsoft.com/office/drawing/2014/main" id="{605AC6C5-B5B4-DD94-DBE7-C92C755C6B20}"/>
              </a:ext>
            </a:extLst>
          </p:cNvPr>
          <p:cNvSpPr/>
          <p:nvPr/>
        </p:nvSpPr>
        <p:spPr>
          <a:xfrm>
            <a:off x="2248710" y="430306"/>
            <a:ext cx="7694580"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AB047F8-FEF0-6D69-FDAF-41E9D71DEDF1}"/>
              </a:ext>
            </a:extLst>
          </p:cNvPr>
          <p:cNvSpPr/>
          <p:nvPr/>
        </p:nvSpPr>
        <p:spPr>
          <a:xfrm>
            <a:off x="2248710" y="1005840"/>
            <a:ext cx="7694580"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468C2-3AC9-67EB-1D66-C5CBBDBCF917}"/>
              </a:ext>
            </a:extLst>
          </p:cNvPr>
          <p:cNvSpPr/>
          <p:nvPr/>
        </p:nvSpPr>
        <p:spPr>
          <a:xfrm>
            <a:off x="2248709" y="1296295"/>
            <a:ext cx="7694580" cy="381897"/>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68758D-1DDB-FE66-12AE-300FC3CFDEE7}"/>
              </a:ext>
            </a:extLst>
          </p:cNvPr>
          <p:cNvSpPr/>
          <p:nvPr/>
        </p:nvSpPr>
        <p:spPr>
          <a:xfrm>
            <a:off x="2248709" y="2072638"/>
            <a:ext cx="7694580" cy="1767842"/>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8E67EDA-E503-E7F2-B167-70B39707ADE7}"/>
              </a:ext>
            </a:extLst>
          </p:cNvPr>
          <p:cNvSpPr/>
          <p:nvPr/>
        </p:nvSpPr>
        <p:spPr>
          <a:xfrm>
            <a:off x="2248709" y="3840479"/>
            <a:ext cx="7694580" cy="688489"/>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AC1B49-8B04-EEFE-8E64-36CC24EFAD3D}"/>
              </a:ext>
            </a:extLst>
          </p:cNvPr>
          <p:cNvSpPr/>
          <p:nvPr/>
        </p:nvSpPr>
        <p:spPr>
          <a:xfrm>
            <a:off x="2248709" y="4581862"/>
            <a:ext cx="7694580"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4575FA-0041-38EA-7B9B-1C54FA91F255}"/>
              </a:ext>
            </a:extLst>
          </p:cNvPr>
          <p:cNvSpPr/>
          <p:nvPr/>
        </p:nvSpPr>
        <p:spPr>
          <a:xfrm>
            <a:off x="2248709" y="5561705"/>
            <a:ext cx="7694580" cy="29045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10C13E-66C4-9F1A-E7AF-37232CC3D1A5}"/>
              </a:ext>
            </a:extLst>
          </p:cNvPr>
          <p:cNvPicPr>
            <a:picLocks noChangeAspect="1"/>
          </p:cNvPicPr>
          <p:nvPr/>
        </p:nvPicPr>
        <p:blipFill>
          <a:blip r:embed="rId2"/>
          <a:stretch>
            <a:fillRect/>
          </a:stretch>
        </p:blipFill>
        <p:spPr>
          <a:xfrm>
            <a:off x="124713" y="1484555"/>
            <a:ext cx="11926055" cy="3883511"/>
          </a:xfrm>
          <a:prstGeom prst="rect">
            <a:avLst/>
          </a:prstGeom>
        </p:spPr>
      </p:pic>
      <p:sp>
        <p:nvSpPr>
          <p:cNvPr id="4" name="Rectangle 3">
            <a:extLst>
              <a:ext uri="{FF2B5EF4-FFF2-40B4-BE49-F238E27FC236}">
                <a16:creationId xmlns:a16="http://schemas.microsoft.com/office/drawing/2014/main" id="{87C58315-69CE-0C85-AA11-2BCCB98004E2}"/>
              </a:ext>
            </a:extLst>
          </p:cNvPr>
          <p:cNvSpPr/>
          <p:nvPr/>
        </p:nvSpPr>
        <p:spPr>
          <a:xfrm>
            <a:off x="398033" y="2517289"/>
            <a:ext cx="11482817" cy="614529"/>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CA6EF50-288E-1907-9252-171A8E502C69}"/>
              </a:ext>
            </a:extLst>
          </p:cNvPr>
          <p:cNvSpPr/>
          <p:nvPr/>
        </p:nvSpPr>
        <p:spPr>
          <a:xfrm>
            <a:off x="398032" y="3131820"/>
            <a:ext cx="11482817" cy="51636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AF4658-6008-F026-7E99-91B8ACF74770}"/>
              </a:ext>
            </a:extLst>
          </p:cNvPr>
          <p:cNvSpPr/>
          <p:nvPr/>
        </p:nvSpPr>
        <p:spPr>
          <a:xfrm>
            <a:off x="398032" y="3648187"/>
            <a:ext cx="11482817" cy="516366"/>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F138A48-967D-F93E-9068-26B084F788EB}"/>
              </a:ext>
            </a:extLst>
          </p:cNvPr>
          <p:cNvSpPr/>
          <p:nvPr/>
        </p:nvSpPr>
        <p:spPr>
          <a:xfrm>
            <a:off x="398031" y="4164552"/>
            <a:ext cx="11482817" cy="342902"/>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05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054479-FCE0-EDE1-66F4-DDB9EDBF2913}"/>
              </a:ext>
            </a:extLst>
          </p:cNvPr>
          <p:cNvPicPr>
            <a:picLocks noChangeAspect="1"/>
          </p:cNvPicPr>
          <p:nvPr/>
        </p:nvPicPr>
        <p:blipFill>
          <a:blip r:embed="rId2"/>
          <a:stretch>
            <a:fillRect/>
          </a:stretch>
        </p:blipFill>
        <p:spPr>
          <a:xfrm>
            <a:off x="758723" y="204396"/>
            <a:ext cx="10803158" cy="6526908"/>
          </a:xfrm>
          <a:prstGeom prst="rect">
            <a:avLst/>
          </a:prstGeom>
        </p:spPr>
      </p:pic>
      <p:sp>
        <p:nvSpPr>
          <p:cNvPr id="4" name="Rectangle 3">
            <a:extLst>
              <a:ext uri="{FF2B5EF4-FFF2-40B4-BE49-F238E27FC236}">
                <a16:creationId xmlns:a16="http://schemas.microsoft.com/office/drawing/2014/main" id="{5BDC96CC-692E-7F4C-A70B-44E54D047BBA}"/>
              </a:ext>
            </a:extLst>
          </p:cNvPr>
          <p:cNvSpPr/>
          <p:nvPr/>
        </p:nvSpPr>
        <p:spPr>
          <a:xfrm>
            <a:off x="189229" y="800772"/>
            <a:ext cx="11482817" cy="614529"/>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D8C765-FFDE-BB63-30C0-D9022DE4DD5C}"/>
              </a:ext>
            </a:extLst>
          </p:cNvPr>
          <p:cNvSpPr/>
          <p:nvPr/>
        </p:nvSpPr>
        <p:spPr>
          <a:xfrm>
            <a:off x="79064" y="5442699"/>
            <a:ext cx="11482817" cy="614529"/>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5F10516-47CA-966A-9AFE-230B86FC905F}"/>
              </a:ext>
            </a:extLst>
          </p:cNvPr>
          <p:cNvSpPr/>
          <p:nvPr/>
        </p:nvSpPr>
        <p:spPr>
          <a:xfrm>
            <a:off x="79064" y="2507206"/>
            <a:ext cx="11482817" cy="709330"/>
          </a:xfrm>
          <a:prstGeom prst="rect">
            <a:avLst/>
          </a:prstGeom>
          <a:solidFill>
            <a:schemeClr val="bg2">
              <a:lumMod val="9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08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2875209"/>
            <a:ext cx="10515600" cy="1107581"/>
          </a:xfrm>
        </p:spPr>
        <p:txBody>
          <a:bodyPr>
            <a:normAutofit/>
          </a:bodyPr>
          <a:lstStyle/>
          <a:p>
            <a:r>
              <a:rPr lang="en-US" sz="2600" dirty="0">
                <a:solidFill>
                  <a:schemeClr val="tx1">
                    <a:lumMod val="50000"/>
                    <a:lumOff val="50000"/>
                  </a:schemeClr>
                </a:solidFill>
              </a:rPr>
              <a:t>Messaging: Outbox and Inbox</a:t>
            </a:r>
          </a:p>
          <a:p>
            <a:r>
              <a:rPr lang="en-US" sz="2600" dirty="0">
                <a:solidFill>
                  <a:schemeClr val="tx1">
                    <a:lumMod val="50000"/>
                    <a:lumOff val="50000"/>
                  </a:schemeClr>
                </a:solidFill>
              </a:rPr>
              <a:t>Brighter Example</a:t>
            </a:r>
          </a:p>
          <a:p>
            <a:endParaRPr lang="en-US" sz="2400" dirty="0">
              <a:solidFill>
                <a:schemeClr val="accent6"/>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718762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160E-9217-FD84-04C3-3CBDD66587EC}"/>
              </a:ext>
            </a:extLst>
          </p:cNvPr>
          <p:cNvSpPr>
            <a:spLocks noGrp="1"/>
          </p:cNvSpPr>
          <p:nvPr>
            <p:ph type="title"/>
          </p:nvPr>
        </p:nvSpPr>
        <p:spPr>
          <a:xfrm>
            <a:off x="1079276" y="3143305"/>
            <a:ext cx="1706955" cy="980179"/>
          </a:xfrm>
        </p:spPr>
        <p:txBody>
          <a:bodyPr/>
          <a:lstStyle/>
          <a:p>
            <a:r>
              <a:rPr lang="en-US" dirty="0"/>
              <a:t>END</a:t>
            </a:r>
          </a:p>
        </p:txBody>
      </p:sp>
      <p:pic>
        <p:nvPicPr>
          <p:cNvPr id="1028" name="Picture 4" descr="Green Ballot Box Stock Photos, Pictures &amp; Royalty-Free Images - iStock">
            <a:extLst>
              <a:ext uri="{FF2B5EF4-FFF2-40B4-BE49-F238E27FC236}">
                <a16:creationId xmlns:a16="http://schemas.microsoft.com/office/drawing/2014/main" id="{275D6442-833B-240B-40C3-1A7B802FEE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5414" y="1906195"/>
            <a:ext cx="77724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99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939800"/>
            <a:ext cx="10058400" cy="5092239"/>
          </a:xfrm>
          <a:prstGeom prst="rect">
            <a:avLst/>
          </a:prstGeom>
        </p:spPr>
      </p:pic>
      <p:sp>
        <p:nvSpPr>
          <p:cNvPr id="4" name="Slide Number Placeholder 3">
            <a:extLst>
              <a:ext uri="{FF2B5EF4-FFF2-40B4-BE49-F238E27FC236}">
                <a16:creationId xmlns:a16="http://schemas.microsoft.com/office/drawing/2014/main" id="{AC0BC176-91F1-C14D-A89D-D39AB60224E8}"/>
              </a:ext>
            </a:extLst>
          </p:cNvPr>
          <p:cNvSpPr>
            <a:spLocks noGrp="1"/>
          </p:cNvSpPr>
          <p:nvPr>
            <p:ph type="sldNum" sz="quarter" idx="12"/>
          </p:nvPr>
        </p:nvSpPr>
        <p:spPr/>
        <p:txBody>
          <a:bodyPr/>
          <a:lstStyle/>
          <a:p>
            <a:fld id="{B9A0A49B-320C-1A4F-B83C-2E5340668522}" type="slidenum">
              <a:rPr lang="en-US" smtClean="0"/>
              <a:t>3</a:t>
            </a:fld>
            <a:endParaRPr lang="en-US"/>
          </a:p>
        </p:txBody>
      </p:sp>
    </p:spTree>
    <p:extLst>
      <p:ext uri="{BB962C8B-B14F-4D97-AF65-F5344CB8AC3E}">
        <p14:creationId xmlns:p14="http://schemas.microsoft.com/office/powerpoint/2010/main" val="3622553428"/>
      </p:ext>
    </p:extLst>
  </p:cSld>
  <p:clrMapOvr>
    <a:masterClrMapping/>
  </p:clrMapOvr>
  <mc:AlternateContent xmlns:mc="http://schemas.openxmlformats.org/markup-compatibility/2006" xmlns:p14="http://schemas.microsoft.com/office/powerpoint/2010/main">
    <mc:Choice Requires="p14">
      <p:transition spd="slow" p14:dur="2000" advTm="32504"/>
    </mc:Choice>
    <mc:Fallback xmlns="">
      <p:transition spd="slow" advTm="325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2869271"/>
            <a:ext cx="10515600" cy="1119457"/>
          </a:xfrm>
        </p:spPr>
        <p:txBody>
          <a:bodyPr>
            <a:normAutofit/>
          </a:bodyPr>
          <a:lstStyle/>
          <a:p>
            <a:r>
              <a:rPr lang="en-US" sz="2600" dirty="0"/>
              <a:t>Messaging: Outbox and Inbox</a:t>
            </a:r>
          </a:p>
          <a:p>
            <a:r>
              <a:rPr lang="en-US" sz="2600" dirty="0"/>
              <a:t>Brighter Example</a:t>
            </a:r>
          </a:p>
          <a:p>
            <a:endParaRPr lang="en-US" sz="2400" dirty="0">
              <a:solidFill>
                <a:schemeClr val="accent6"/>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9856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2857396"/>
            <a:ext cx="10515600" cy="1143207"/>
          </a:xfrm>
        </p:spPr>
        <p:txBody>
          <a:bodyPr>
            <a:normAutofit/>
          </a:bodyPr>
          <a:lstStyle/>
          <a:p>
            <a:r>
              <a:rPr lang="en-US" sz="2600" dirty="0">
                <a:solidFill>
                  <a:schemeClr val="accent6"/>
                </a:solidFill>
              </a:rPr>
              <a:t>Messaging: Outbox and Inbox</a:t>
            </a:r>
          </a:p>
          <a:p>
            <a:r>
              <a:rPr lang="en-US" sz="2600" dirty="0"/>
              <a:t>Brighter Example</a:t>
            </a:r>
          </a:p>
          <a:p>
            <a:endParaRPr lang="en-US" sz="2400" dirty="0">
              <a:solidFill>
                <a:schemeClr val="accent6"/>
              </a:solidFill>
            </a:endParaRPr>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
        <p:nvSpPr>
          <p:cNvPr id="5" name="TextBox 4">
            <a:extLst>
              <a:ext uri="{FF2B5EF4-FFF2-40B4-BE49-F238E27FC236}">
                <a16:creationId xmlns:a16="http://schemas.microsoft.com/office/drawing/2014/main" id="{C2187BF4-FD0E-576B-1712-82E2ADC8699B}"/>
              </a:ext>
            </a:extLst>
          </p:cNvPr>
          <p:cNvSpPr txBox="1"/>
          <p:nvPr/>
        </p:nvSpPr>
        <p:spPr>
          <a:xfrm>
            <a:off x="10636469" y="437325"/>
            <a:ext cx="578300" cy="369332"/>
          </a:xfrm>
          <a:prstGeom prst="rect">
            <a:avLst/>
          </a:prstGeom>
          <a:noFill/>
        </p:spPr>
        <p:txBody>
          <a:bodyPr wrap="none" rtlCol="0">
            <a:spAutoFit/>
          </a:bodyPr>
          <a:lstStyle/>
          <a:p>
            <a:r>
              <a:rPr lang="en-US" dirty="0"/>
              <a:t>T:40</a:t>
            </a:r>
          </a:p>
        </p:txBody>
      </p:sp>
    </p:spTree>
    <p:extLst>
      <p:ext uri="{BB962C8B-B14F-4D97-AF65-F5344CB8AC3E}">
        <p14:creationId xmlns:p14="http://schemas.microsoft.com/office/powerpoint/2010/main" val="372646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DC8E08-D485-C9EF-60F0-C188006760B9}"/>
              </a:ext>
            </a:extLst>
          </p:cNvPr>
          <p:cNvPicPr>
            <a:picLocks noChangeAspect="1"/>
          </p:cNvPicPr>
          <p:nvPr/>
        </p:nvPicPr>
        <p:blipFill>
          <a:blip r:embed="rId3"/>
          <a:stretch>
            <a:fillRect/>
          </a:stretch>
        </p:blipFill>
        <p:spPr>
          <a:xfrm>
            <a:off x="806449" y="444500"/>
            <a:ext cx="10129479" cy="5715311"/>
          </a:xfrm>
          <a:prstGeom prst="rect">
            <a:avLst/>
          </a:prstGeom>
        </p:spPr>
      </p:pic>
      <p:cxnSp>
        <p:nvCxnSpPr>
          <p:cNvPr id="7" name="Straight Arrow Connector 6">
            <a:extLst>
              <a:ext uri="{FF2B5EF4-FFF2-40B4-BE49-F238E27FC236}">
                <a16:creationId xmlns:a16="http://schemas.microsoft.com/office/drawing/2014/main" id="{C4E6410F-504C-5DA7-3D60-72E3100C5319}"/>
              </a:ext>
            </a:extLst>
          </p:cNvPr>
          <p:cNvCxnSpPr>
            <a:cxnSpLocks/>
            <a:stCxn id="8" idx="2"/>
          </p:cNvCxnSpPr>
          <p:nvPr/>
        </p:nvCxnSpPr>
        <p:spPr>
          <a:xfrm>
            <a:off x="6794500" y="2438065"/>
            <a:ext cx="2209798" cy="16132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F3BF2AD-0C94-003C-7C7E-E255C020E194}"/>
              </a:ext>
            </a:extLst>
          </p:cNvPr>
          <p:cNvSpPr txBox="1"/>
          <p:nvPr/>
        </p:nvSpPr>
        <p:spPr>
          <a:xfrm>
            <a:off x="4775201" y="960737"/>
            <a:ext cx="403859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a:t>
            </a:r>
            <a:r>
              <a:rPr lang="en-US" b="1" dirty="0"/>
              <a:t>e do not use synchronous communication</a:t>
            </a:r>
            <a:r>
              <a:rPr lang="en-US" dirty="0"/>
              <a:t> – which implies holding open a transaction for a response – to update multiple entities. </a:t>
            </a:r>
            <a:r>
              <a:rPr lang="en-US" b="1" dirty="0"/>
              <a:t>We use messaging.</a:t>
            </a:r>
          </a:p>
        </p:txBody>
      </p:sp>
      <p:cxnSp>
        <p:nvCxnSpPr>
          <p:cNvPr id="9" name="Straight Arrow Connector 8">
            <a:extLst>
              <a:ext uri="{FF2B5EF4-FFF2-40B4-BE49-F238E27FC236}">
                <a16:creationId xmlns:a16="http://schemas.microsoft.com/office/drawing/2014/main" id="{C310E338-7FE3-1712-EA4A-822E488FCF05}"/>
              </a:ext>
            </a:extLst>
          </p:cNvPr>
          <p:cNvCxnSpPr>
            <a:cxnSpLocks/>
            <a:stCxn id="8" idx="2"/>
          </p:cNvCxnSpPr>
          <p:nvPr/>
        </p:nvCxnSpPr>
        <p:spPr>
          <a:xfrm flipH="1">
            <a:off x="4965700" y="2438065"/>
            <a:ext cx="1828800" cy="161323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00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4450D0-DBBE-5632-C661-B753777E7886}"/>
              </a:ext>
            </a:extLst>
          </p:cNvPr>
          <p:cNvPicPr>
            <a:picLocks noChangeAspect="1"/>
          </p:cNvPicPr>
          <p:nvPr/>
        </p:nvPicPr>
        <p:blipFill>
          <a:blip r:embed="rId2"/>
          <a:stretch>
            <a:fillRect/>
          </a:stretch>
        </p:blipFill>
        <p:spPr>
          <a:xfrm>
            <a:off x="520699" y="444499"/>
            <a:ext cx="10451871" cy="5594965"/>
          </a:xfrm>
          <a:prstGeom prst="rect">
            <a:avLst/>
          </a:prstGeom>
        </p:spPr>
      </p:pic>
      <p:sp>
        <p:nvSpPr>
          <p:cNvPr id="5" name="TextBox 4">
            <a:extLst>
              <a:ext uri="{FF2B5EF4-FFF2-40B4-BE49-F238E27FC236}">
                <a16:creationId xmlns:a16="http://schemas.microsoft.com/office/drawing/2014/main" id="{A3DC66CB-C49D-C101-ABBE-82376A994BBA}"/>
              </a:ext>
            </a:extLst>
          </p:cNvPr>
          <p:cNvSpPr txBox="1"/>
          <p:nvPr/>
        </p:nvSpPr>
        <p:spPr>
          <a:xfrm>
            <a:off x="6223001" y="978556"/>
            <a:ext cx="4038598"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a:t>
            </a:r>
            <a:r>
              <a:rPr lang="en-US" b="1" dirty="0"/>
              <a:t>must ensure that the message is enqueued using a transaction</a:t>
            </a:r>
            <a:r>
              <a:rPr lang="en-US" dirty="0"/>
              <a:t> with the entity change, otherwise the other entity will become inconsistent because no message was sent!</a:t>
            </a:r>
            <a:endParaRPr lang="en-US" b="1" dirty="0"/>
          </a:p>
        </p:txBody>
      </p:sp>
      <p:cxnSp>
        <p:nvCxnSpPr>
          <p:cNvPr id="6" name="Straight Arrow Connector 5">
            <a:extLst>
              <a:ext uri="{FF2B5EF4-FFF2-40B4-BE49-F238E27FC236}">
                <a16:creationId xmlns:a16="http://schemas.microsoft.com/office/drawing/2014/main" id="{164D0184-B156-9654-49C0-0E429765B23C}"/>
              </a:ext>
            </a:extLst>
          </p:cNvPr>
          <p:cNvCxnSpPr>
            <a:cxnSpLocks/>
            <a:stCxn id="5" idx="2"/>
          </p:cNvCxnSpPr>
          <p:nvPr/>
        </p:nvCxnSpPr>
        <p:spPr>
          <a:xfrm flipH="1">
            <a:off x="5245100" y="2455884"/>
            <a:ext cx="2997200" cy="120839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4415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31FF2D-ECAE-92B9-49BD-743823670937}"/>
              </a:ext>
            </a:extLst>
          </p:cNvPr>
          <p:cNvPicPr>
            <a:picLocks noChangeAspect="1"/>
          </p:cNvPicPr>
          <p:nvPr/>
        </p:nvPicPr>
        <p:blipFill>
          <a:blip r:embed="rId3"/>
          <a:stretch>
            <a:fillRect/>
          </a:stretch>
        </p:blipFill>
        <p:spPr>
          <a:xfrm>
            <a:off x="1581419" y="206472"/>
            <a:ext cx="8800558" cy="6445055"/>
          </a:xfrm>
          <a:prstGeom prst="rect">
            <a:avLst/>
          </a:prstGeom>
        </p:spPr>
      </p:pic>
      <p:sp>
        <p:nvSpPr>
          <p:cNvPr id="6" name="TextBox 5">
            <a:extLst>
              <a:ext uri="{FF2B5EF4-FFF2-40B4-BE49-F238E27FC236}">
                <a16:creationId xmlns:a16="http://schemas.microsoft.com/office/drawing/2014/main" id="{8D7C8717-2C76-7CBC-60DD-77B95D771DAF}"/>
              </a:ext>
            </a:extLst>
          </p:cNvPr>
          <p:cNvSpPr txBox="1"/>
          <p:nvPr/>
        </p:nvSpPr>
        <p:spPr>
          <a:xfrm>
            <a:off x="317501" y="1270656"/>
            <a:ext cx="403859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are unable to create a transaction between Db and queue</a:t>
            </a:r>
            <a:endParaRPr lang="en-US" b="1" dirty="0"/>
          </a:p>
        </p:txBody>
      </p:sp>
      <p:cxnSp>
        <p:nvCxnSpPr>
          <p:cNvPr id="7" name="Straight Arrow Connector 6">
            <a:extLst>
              <a:ext uri="{FF2B5EF4-FFF2-40B4-BE49-F238E27FC236}">
                <a16:creationId xmlns:a16="http://schemas.microsoft.com/office/drawing/2014/main" id="{A4DCE214-0064-03EC-7DB4-B67352B8584C}"/>
              </a:ext>
            </a:extLst>
          </p:cNvPr>
          <p:cNvCxnSpPr>
            <a:cxnSpLocks/>
            <a:stCxn id="6" idx="3"/>
          </p:cNvCxnSpPr>
          <p:nvPr/>
        </p:nvCxnSpPr>
        <p:spPr>
          <a:xfrm>
            <a:off x="4356099" y="1593822"/>
            <a:ext cx="1625599" cy="1154162"/>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8029031-CDFC-149C-537A-B1D228F49150}"/>
              </a:ext>
            </a:extLst>
          </p:cNvPr>
          <p:cNvSpPr txBox="1"/>
          <p:nvPr/>
        </p:nvSpPr>
        <p:spPr>
          <a:xfrm>
            <a:off x="152401" y="3004495"/>
            <a:ext cx="2247899"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create an </a:t>
            </a:r>
            <a:r>
              <a:rPr lang="en-US" b="1" dirty="0"/>
              <a:t>Outbox</a:t>
            </a:r>
            <a:r>
              <a:rPr lang="en-US" dirty="0"/>
              <a:t> table and write the message we intend to send to that, in a transaction with the write with the changed/added entity</a:t>
            </a:r>
            <a:endParaRPr lang="en-US" b="1" dirty="0"/>
          </a:p>
        </p:txBody>
      </p:sp>
      <p:cxnSp>
        <p:nvCxnSpPr>
          <p:cNvPr id="13" name="Straight Arrow Connector 12">
            <a:extLst>
              <a:ext uri="{FF2B5EF4-FFF2-40B4-BE49-F238E27FC236}">
                <a16:creationId xmlns:a16="http://schemas.microsoft.com/office/drawing/2014/main" id="{C9B4E50B-8D46-8497-F693-8074C7A11D93}"/>
              </a:ext>
            </a:extLst>
          </p:cNvPr>
          <p:cNvCxnSpPr>
            <a:cxnSpLocks/>
            <a:stCxn id="12" idx="3"/>
          </p:cNvCxnSpPr>
          <p:nvPr/>
        </p:nvCxnSpPr>
        <p:spPr>
          <a:xfrm flipV="1">
            <a:off x="2400300" y="3604660"/>
            <a:ext cx="1066800" cy="415498"/>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C337A40-0911-CF75-135C-B2BAB20F205B}"/>
              </a:ext>
            </a:extLst>
          </p:cNvPr>
          <p:cNvSpPr txBox="1"/>
          <p:nvPr/>
        </p:nvSpPr>
        <p:spPr>
          <a:xfrm>
            <a:off x="7226301" y="5380672"/>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 worker looks for messages that have not been marked as sent, and sends them. It will retry until sent.</a:t>
            </a:r>
            <a:endParaRPr lang="en-US" b="1" dirty="0"/>
          </a:p>
        </p:txBody>
      </p:sp>
      <p:cxnSp>
        <p:nvCxnSpPr>
          <p:cNvPr id="16" name="Straight Arrow Connector 15">
            <a:extLst>
              <a:ext uri="{FF2B5EF4-FFF2-40B4-BE49-F238E27FC236}">
                <a16:creationId xmlns:a16="http://schemas.microsoft.com/office/drawing/2014/main" id="{9859FD7A-C8BD-1EB4-987B-694AB573072D}"/>
              </a:ext>
            </a:extLst>
          </p:cNvPr>
          <p:cNvCxnSpPr>
            <a:cxnSpLocks/>
          </p:cNvCxnSpPr>
          <p:nvPr/>
        </p:nvCxnSpPr>
        <p:spPr>
          <a:xfrm flipH="1">
            <a:off x="6364224" y="5676900"/>
            <a:ext cx="785876" cy="114300"/>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889B3BD8-0B9D-37E6-6FE5-68FB223E83C3}"/>
              </a:ext>
            </a:extLst>
          </p:cNvPr>
          <p:cNvSpPr txBox="1"/>
          <p:nvPr/>
        </p:nvSpPr>
        <p:spPr>
          <a:xfrm>
            <a:off x="7329933" y="808991"/>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 also send the message written immediately from the application to reduce latency (caused by the polling interval for the worker).</a:t>
            </a:r>
            <a:endParaRPr lang="en-US" b="1" dirty="0"/>
          </a:p>
        </p:txBody>
      </p:sp>
      <p:cxnSp>
        <p:nvCxnSpPr>
          <p:cNvPr id="21" name="Straight Arrow Connector 20">
            <a:extLst>
              <a:ext uri="{FF2B5EF4-FFF2-40B4-BE49-F238E27FC236}">
                <a16:creationId xmlns:a16="http://schemas.microsoft.com/office/drawing/2014/main" id="{2A4AE8A7-E5A1-9749-7FCE-816FD6803338}"/>
              </a:ext>
            </a:extLst>
          </p:cNvPr>
          <p:cNvCxnSpPr>
            <a:cxnSpLocks/>
          </p:cNvCxnSpPr>
          <p:nvPr/>
        </p:nvCxnSpPr>
        <p:spPr>
          <a:xfrm flipH="1">
            <a:off x="6124196" y="2009320"/>
            <a:ext cx="2166364" cy="995175"/>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002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5"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8BF131-54D4-6D27-AA74-BA4A0FFA7399}"/>
              </a:ext>
            </a:extLst>
          </p:cNvPr>
          <p:cNvPicPr>
            <a:picLocks noChangeAspect="1"/>
          </p:cNvPicPr>
          <p:nvPr/>
        </p:nvPicPr>
        <p:blipFill>
          <a:blip r:embed="rId2"/>
          <a:stretch>
            <a:fillRect/>
          </a:stretch>
        </p:blipFill>
        <p:spPr>
          <a:xfrm>
            <a:off x="1581419" y="206472"/>
            <a:ext cx="8800558" cy="6445055"/>
          </a:xfrm>
          <a:prstGeom prst="rect">
            <a:avLst/>
          </a:prstGeom>
        </p:spPr>
      </p:pic>
      <p:sp>
        <p:nvSpPr>
          <p:cNvPr id="4" name="TextBox 3">
            <a:extLst>
              <a:ext uri="{FF2B5EF4-FFF2-40B4-BE49-F238E27FC236}">
                <a16:creationId xmlns:a16="http://schemas.microsoft.com/office/drawing/2014/main" id="{B91DD5C6-B290-50DA-39E0-C7EE936143E2}"/>
              </a:ext>
            </a:extLst>
          </p:cNvPr>
          <p:cNvSpPr txBox="1"/>
          <p:nvPr/>
        </p:nvSpPr>
        <p:spPr>
          <a:xfrm>
            <a:off x="7329933" y="808991"/>
            <a:ext cx="40385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We can’t know if our failure to receive an ack from the broker that a message was sent means it actually was not sent.</a:t>
            </a:r>
            <a:endParaRPr lang="en-US" b="1" dirty="0"/>
          </a:p>
        </p:txBody>
      </p:sp>
      <p:cxnSp>
        <p:nvCxnSpPr>
          <p:cNvPr id="5" name="Straight Arrow Connector 4">
            <a:extLst>
              <a:ext uri="{FF2B5EF4-FFF2-40B4-BE49-F238E27FC236}">
                <a16:creationId xmlns:a16="http://schemas.microsoft.com/office/drawing/2014/main" id="{AAFAF531-F967-FC2F-9DC8-E7903ACC3186}"/>
              </a:ext>
            </a:extLst>
          </p:cNvPr>
          <p:cNvCxnSpPr>
            <a:cxnSpLocks/>
          </p:cNvCxnSpPr>
          <p:nvPr/>
        </p:nvCxnSpPr>
        <p:spPr>
          <a:xfrm flipH="1">
            <a:off x="6124196" y="1732321"/>
            <a:ext cx="2495548" cy="1272174"/>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1C2F99A-14C8-694C-4839-BD34667C1EB4}"/>
              </a:ext>
            </a:extLst>
          </p:cNvPr>
          <p:cNvSpPr txBox="1"/>
          <p:nvPr/>
        </p:nvSpPr>
        <p:spPr>
          <a:xfrm>
            <a:off x="7555485" y="5016765"/>
            <a:ext cx="403859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For this reason although we offer </a:t>
            </a:r>
            <a:r>
              <a:rPr lang="en-US" b="1" dirty="0"/>
              <a:t>guaranteed delivery</a:t>
            </a:r>
            <a:r>
              <a:rPr lang="en-US" dirty="0"/>
              <a:t> it is </a:t>
            </a:r>
            <a:r>
              <a:rPr lang="en-US" i="1" dirty="0"/>
              <a:t>at least once</a:t>
            </a:r>
            <a:r>
              <a:rPr lang="en-US" dirty="0"/>
              <a:t>, because we must resend until we get an ack.</a:t>
            </a:r>
            <a:endParaRPr lang="en-US" b="1" dirty="0"/>
          </a:p>
        </p:txBody>
      </p:sp>
      <p:cxnSp>
        <p:nvCxnSpPr>
          <p:cNvPr id="8" name="Straight Arrow Connector 7">
            <a:extLst>
              <a:ext uri="{FF2B5EF4-FFF2-40B4-BE49-F238E27FC236}">
                <a16:creationId xmlns:a16="http://schemas.microsoft.com/office/drawing/2014/main" id="{1F6D0504-ABC3-A33E-A2BF-3F0EC9A7076C}"/>
              </a:ext>
            </a:extLst>
          </p:cNvPr>
          <p:cNvCxnSpPr>
            <a:cxnSpLocks/>
          </p:cNvCxnSpPr>
          <p:nvPr/>
        </p:nvCxnSpPr>
        <p:spPr>
          <a:xfrm flipH="1">
            <a:off x="5766816" y="5474208"/>
            <a:ext cx="1804416" cy="465887"/>
          </a:xfrm>
          <a:prstGeom prst="straightConnector1">
            <a:avLst/>
          </a:prstGeom>
          <a:ln w="317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769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13407</TotalTime>
  <Words>1082</Words>
  <Application>Microsoft Macintosh PowerPoint</Application>
  <PresentationFormat>Widescreen</PresentationFormat>
  <Paragraphs>88</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vt:lpstr>
      <vt:lpstr>Office Theme</vt:lpstr>
      <vt:lpstr>Outbox</vt:lpstr>
      <vt:lpstr>Who are you?</vt:lpstr>
      <vt:lpstr>PowerPoint Presentation</vt:lpstr>
      <vt:lpstr>Agenda</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Agenda</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 Least Once</dc:title>
  <dc:creator>Ian Cooper</dc:creator>
  <cp:lastModifiedBy>Ian Cooper</cp:lastModifiedBy>
  <cp:revision>276</cp:revision>
  <dcterms:created xsi:type="dcterms:W3CDTF">2022-06-12T15:38:04Z</dcterms:created>
  <dcterms:modified xsi:type="dcterms:W3CDTF">2022-11-07T19:31:48Z</dcterms:modified>
</cp:coreProperties>
</file>