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527" r:id="rId3"/>
    <p:sldId id="528" r:id="rId4"/>
    <p:sldId id="607" r:id="rId5"/>
    <p:sldId id="272" r:id="rId6"/>
    <p:sldId id="345" r:id="rId7"/>
    <p:sldId id="610" r:id="rId8"/>
    <p:sldId id="359" r:id="rId9"/>
    <p:sldId id="578" r:id="rId10"/>
    <p:sldId id="579" r:id="rId11"/>
    <p:sldId id="584" r:id="rId12"/>
    <p:sldId id="362" r:id="rId13"/>
    <p:sldId id="583" r:id="rId14"/>
    <p:sldId id="538" r:id="rId15"/>
    <p:sldId id="582" r:id="rId16"/>
    <p:sldId id="361" r:id="rId17"/>
    <p:sldId id="580" r:id="rId18"/>
    <p:sldId id="585" r:id="rId19"/>
    <p:sldId id="611" r:id="rId20"/>
    <p:sldId id="586" r:id="rId21"/>
    <p:sldId id="589" r:id="rId22"/>
    <p:sldId id="363" r:id="rId23"/>
    <p:sldId id="581" r:id="rId24"/>
    <p:sldId id="612" r:id="rId25"/>
    <p:sldId id="597" r:id="rId26"/>
    <p:sldId id="590" r:id="rId27"/>
    <p:sldId id="594" r:id="rId28"/>
    <p:sldId id="593" r:id="rId29"/>
    <p:sldId id="591" r:id="rId30"/>
    <p:sldId id="592" r:id="rId31"/>
    <p:sldId id="595" r:id="rId32"/>
    <p:sldId id="596" r:id="rId33"/>
    <p:sldId id="613" r:id="rId34"/>
    <p:sldId id="598" r:id="rId35"/>
    <p:sldId id="531" r:id="rId36"/>
    <p:sldId id="614" r:id="rId37"/>
    <p:sldId id="599" r:id="rId38"/>
    <p:sldId id="600" r:id="rId39"/>
    <p:sldId id="601" r:id="rId40"/>
    <p:sldId id="603" r:id="rId41"/>
    <p:sldId id="604" r:id="rId42"/>
    <p:sldId id="615" r:id="rId43"/>
    <p:sldId id="602" r:id="rId44"/>
    <p:sldId id="605" r:id="rId45"/>
    <p:sldId id="606" r:id="rId46"/>
    <p:sldId id="608" r:id="rId47"/>
    <p:sldId id="609" r:id="rId48"/>
    <p:sldId id="616" r:id="rId49"/>
    <p:sldId id="53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3"/>
    <p:restoredTop sz="76689"/>
  </p:normalViewPr>
  <p:slideViewPr>
    <p:cSldViewPr snapToGrid="0" snapToObjects="1">
      <p:cViewPr varScale="1">
        <p:scale>
          <a:sx n="118" d="100"/>
          <a:sy n="118" d="100"/>
        </p:scale>
        <p:origin x="15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957-CD4F-AA8A-6509EED39B0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957-CD4F-AA8A-6509EED39B0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C957-CD4F-AA8A-6509EED39B0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62437-31FC-4A4E-880B-C78F6F32AF11}" type="datetimeFigureOut">
              <a:rPr lang="en-US" smtClean="0"/>
              <a:t>6/25/22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87CEC-49D1-CF46-A57A-791684C4E1C1}" type="slidenum">
              <a:rPr lang="en-US" smtClean="0"/>
              <a:t>‹#›</a:t>
            </a:fld>
            <a:endParaRPr lang="en-US"/>
          </a:p>
        </p:txBody>
      </p:sp>
    </p:spTree>
    <p:extLst>
      <p:ext uri="{BB962C8B-B14F-4D97-AF65-F5344CB8AC3E}">
        <p14:creationId xmlns:p14="http://schemas.microsoft.com/office/powerpoint/2010/main" val="404144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1984934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theory a scaled up Db can forfeit partitions – because it runs on a single machine it can ignore them. But, given we are talking about how we scale beyond a single machine, we don’t get that choice, and so we need to use a distributed database that forfeits either consistency or availability</a:t>
            </a:r>
          </a:p>
        </p:txBody>
      </p:sp>
      <p:sp>
        <p:nvSpPr>
          <p:cNvPr id="4" name="Slide Number Placeholder 3"/>
          <p:cNvSpPr>
            <a:spLocks noGrp="1"/>
          </p:cNvSpPr>
          <p:nvPr>
            <p:ph type="sldNum" sz="quarter" idx="5"/>
          </p:nvPr>
        </p:nvSpPr>
        <p:spPr/>
        <p:txBody>
          <a:bodyPr/>
          <a:lstStyle/>
          <a:p>
            <a:fld id="{C9487CEC-49D1-CF46-A57A-791684C4E1C1}" type="slidenum">
              <a:rPr lang="en-US" smtClean="0"/>
              <a:t>15</a:t>
            </a:fld>
            <a:endParaRPr lang="en-US"/>
          </a:p>
        </p:txBody>
      </p:sp>
    </p:spTree>
    <p:extLst>
      <p:ext uri="{BB962C8B-B14F-4D97-AF65-F5344CB8AC3E}">
        <p14:creationId xmlns:p14="http://schemas.microsoft.com/office/powerpoint/2010/main" val="3293024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16</a:t>
            </a:fld>
            <a:endParaRPr lang="en-US"/>
          </a:p>
        </p:txBody>
      </p:sp>
    </p:spTree>
    <p:extLst>
      <p:ext uri="{BB962C8B-B14F-4D97-AF65-F5344CB8AC3E}">
        <p14:creationId xmlns:p14="http://schemas.microsoft.com/office/powerpoint/2010/main" val="3716750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17</a:t>
            </a:fld>
            <a:endParaRPr lang="en-US"/>
          </a:p>
        </p:txBody>
      </p:sp>
    </p:spTree>
    <p:extLst>
      <p:ext uri="{BB962C8B-B14F-4D97-AF65-F5344CB8AC3E}">
        <p14:creationId xmlns:p14="http://schemas.microsoft.com/office/powerpoint/2010/main" val="3380788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we are either limited by the capacity of a single machine – where we scale up – or nodes that become inconsistent degrading our capacity</a:t>
            </a: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20</a:t>
            </a:fld>
            <a:endParaRPr lang="en-US"/>
          </a:p>
        </p:txBody>
      </p:sp>
    </p:spTree>
    <p:extLst>
      <p:ext uri="{BB962C8B-B14F-4D97-AF65-F5344CB8AC3E}">
        <p14:creationId xmlns:p14="http://schemas.microsoft.com/office/powerpoint/2010/main" val="3297806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22</a:t>
            </a:fld>
            <a:endParaRPr lang="en-US"/>
          </a:p>
        </p:txBody>
      </p:sp>
    </p:spTree>
    <p:extLst>
      <p:ext uri="{BB962C8B-B14F-4D97-AF65-F5344CB8AC3E}">
        <p14:creationId xmlns:p14="http://schemas.microsoft.com/office/powerpoint/2010/main" val="2758992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23</a:t>
            </a:fld>
            <a:endParaRPr lang="en-US"/>
          </a:p>
        </p:txBody>
      </p:sp>
    </p:spTree>
    <p:extLst>
      <p:ext uri="{BB962C8B-B14F-4D97-AF65-F5344CB8AC3E}">
        <p14:creationId xmlns:p14="http://schemas.microsoft.com/office/powerpoint/2010/main" val="2026232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we are either limited by the capacity of a single machine – where we scale up – or nodes that become inconsistent degrading our capacity</a:t>
            </a: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25</a:t>
            </a:fld>
            <a:endParaRPr lang="en-US"/>
          </a:p>
        </p:txBody>
      </p:sp>
    </p:spTree>
    <p:extLst>
      <p:ext uri="{BB962C8B-B14F-4D97-AF65-F5344CB8AC3E}">
        <p14:creationId xmlns:p14="http://schemas.microsoft.com/office/powerpoint/2010/main" val="3844733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Times" pitchFamily="2" charset="0"/>
              </a:rPr>
              <a:t>There are no restrictions on the size of an entity except that it must live within a single scope of serializability (i.e. one machine or cluster).</a:t>
            </a:r>
          </a:p>
          <a:p>
            <a:endParaRPr lang="en-GB" dirty="0">
              <a:effectLst/>
              <a:latin typeface="Times" pitchFamily="2" charset="0"/>
            </a:endParaRPr>
          </a:p>
          <a:p>
            <a:r>
              <a:rPr lang="en-GB" dirty="0">
                <a:effectLst/>
                <a:latin typeface="Times" pitchFamily="2" charset="0"/>
              </a:rPr>
              <a:t>An </a:t>
            </a:r>
            <a:r>
              <a:rPr lang="en-GB" dirty="0" err="1">
                <a:effectLst/>
                <a:latin typeface="Times" pitchFamily="2" charset="0"/>
              </a:rPr>
              <a:t>entitykey</a:t>
            </a:r>
            <a:r>
              <a:rPr lang="en-GB" dirty="0">
                <a:effectLst/>
                <a:latin typeface="Times" pitchFamily="2" charset="0"/>
              </a:rPr>
              <a:t> may be of any shape, form, or </a:t>
            </a:r>
            <a:r>
              <a:rPr lang="en-GB" dirty="0" err="1">
                <a:effectLst/>
                <a:latin typeface="Times" pitchFamily="2" charset="0"/>
              </a:rPr>
              <a:t>flavor</a:t>
            </a:r>
            <a:r>
              <a:rPr lang="en-GB" dirty="0">
                <a:effectLst/>
                <a:latin typeface="Times" pitchFamily="2" charset="0"/>
              </a:rPr>
              <a:t> but it somehow uniquely identifies exactly one entity and the data contained within that entity.</a:t>
            </a:r>
          </a:p>
          <a:p>
            <a:endParaRPr lang="en-GB" dirty="0">
              <a:effectLst/>
              <a:latin typeface="Times" pitchFamily="2" charset="0"/>
            </a:endParaRP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26</a:t>
            </a:fld>
            <a:endParaRPr lang="en-US"/>
          </a:p>
        </p:txBody>
      </p:sp>
    </p:spTree>
    <p:extLst>
      <p:ext uri="{BB962C8B-B14F-4D97-AF65-F5344CB8AC3E}">
        <p14:creationId xmlns:p14="http://schemas.microsoft.com/office/powerpoint/2010/main" val="2355829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don’t know where an entity is – we can’t create a transaction between two entities and avoid a transaction that is across partitions. By using the same key, we guarantee locality, nothing else does this. So the idea of all data related to an id, in one entity key</a:t>
            </a: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29</a:t>
            </a:fld>
            <a:endParaRPr lang="en-US"/>
          </a:p>
        </p:txBody>
      </p:sp>
    </p:spTree>
    <p:extLst>
      <p:ext uri="{BB962C8B-B14F-4D97-AF65-F5344CB8AC3E}">
        <p14:creationId xmlns:p14="http://schemas.microsoft.com/office/powerpoint/2010/main" val="1646360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cannot have a transaction spanning two entities </a:t>
            </a:r>
            <a:r>
              <a:rPr lang="en-US" b="1" dirty="0"/>
              <a:t>we do not use synchronous communication</a:t>
            </a:r>
            <a:r>
              <a:rPr lang="en-US" dirty="0"/>
              <a:t> – which implies holding open a transaction for a response – to update multiple entities</a:t>
            </a: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34</a:t>
            </a:fld>
            <a:endParaRPr lang="en-US"/>
          </a:p>
        </p:txBody>
      </p:sp>
    </p:spTree>
    <p:extLst>
      <p:ext uri="{BB962C8B-B14F-4D97-AF65-F5344CB8AC3E}">
        <p14:creationId xmlns:p14="http://schemas.microsoft.com/office/powerpoint/2010/main" val="124510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492A18-A4E3-7F4F-ABFD-2D4D7B82C1A7}" type="slidenum">
              <a:rPr lang="en-US" smtClean="0"/>
              <a:t>3</a:t>
            </a:fld>
            <a:endParaRPr lang="en-US"/>
          </a:p>
        </p:txBody>
      </p:sp>
    </p:spTree>
    <p:extLst>
      <p:ext uri="{BB962C8B-B14F-4D97-AF65-F5344CB8AC3E}">
        <p14:creationId xmlns:p14="http://schemas.microsoft.com/office/powerpoint/2010/main" val="433292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Starbucks uses messaging instead of</a:t>
            </a:r>
          </a:p>
        </p:txBody>
      </p:sp>
      <p:sp>
        <p:nvSpPr>
          <p:cNvPr id="4" name="Slide Number Placeholder 3"/>
          <p:cNvSpPr>
            <a:spLocks noGrp="1"/>
          </p:cNvSpPr>
          <p:nvPr>
            <p:ph type="sldNum" sz="quarter" idx="5"/>
          </p:nvPr>
        </p:nvSpPr>
        <p:spPr/>
        <p:txBody>
          <a:bodyPr/>
          <a:lstStyle/>
          <a:p>
            <a:fld id="{C9487CEC-49D1-CF46-A57A-791684C4E1C1}" type="slidenum">
              <a:rPr lang="en-US" smtClean="0"/>
              <a:t>35</a:t>
            </a:fld>
            <a:endParaRPr lang="en-US"/>
          </a:p>
        </p:txBody>
      </p:sp>
    </p:spTree>
    <p:extLst>
      <p:ext uri="{BB962C8B-B14F-4D97-AF65-F5344CB8AC3E}">
        <p14:creationId xmlns:p14="http://schemas.microsoft.com/office/powerpoint/2010/main" val="4148677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isn’t about Pat’s paper, it’s a pattern to solve the conundrum of enqueuing the message in the same transaction as the entity posed by Pat, in the absence of a transaction across queue and database.</a:t>
            </a:r>
          </a:p>
        </p:txBody>
      </p:sp>
      <p:sp>
        <p:nvSpPr>
          <p:cNvPr id="4" name="Slide Number Placeholder 3"/>
          <p:cNvSpPr>
            <a:spLocks noGrp="1"/>
          </p:cNvSpPr>
          <p:nvPr>
            <p:ph type="sldNum" sz="quarter" idx="5"/>
          </p:nvPr>
        </p:nvSpPr>
        <p:spPr/>
        <p:txBody>
          <a:bodyPr/>
          <a:lstStyle/>
          <a:p>
            <a:fld id="{C9487CEC-49D1-CF46-A57A-791684C4E1C1}" type="slidenum">
              <a:rPr lang="en-US" smtClean="0"/>
              <a:t>38</a:t>
            </a:fld>
            <a:endParaRPr lang="en-US"/>
          </a:p>
        </p:txBody>
      </p:sp>
    </p:spTree>
    <p:extLst>
      <p:ext uri="{BB962C8B-B14F-4D97-AF65-F5344CB8AC3E}">
        <p14:creationId xmlns:p14="http://schemas.microsoft.com/office/powerpoint/2010/main" val="2380076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Substantive here is for the application to determine and is deliberately loose. But for example, writing a log would not be considered substantive in most cases.</a:t>
            </a: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41</a:t>
            </a:fld>
            <a:endParaRPr lang="en-US"/>
          </a:p>
        </p:txBody>
      </p:sp>
    </p:spTree>
    <p:extLst>
      <p:ext uri="{BB962C8B-B14F-4D97-AF65-F5344CB8AC3E}">
        <p14:creationId xmlns:p14="http://schemas.microsoft.com/office/powerpoint/2010/main" val="1116738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t>
            </a:r>
            <a:r>
              <a:rPr lang="en-US" dirty="0" err="1"/>
              <a:t>Helland</a:t>
            </a:r>
            <a:r>
              <a:rPr lang="en-US" dirty="0"/>
              <a:t> says: “</a:t>
            </a:r>
            <a:r>
              <a:rPr lang="en-GB" sz="1200" kern="1200" dirty="0">
                <a:solidFill>
                  <a:schemeClr val="tx1"/>
                </a:solidFill>
                <a:effectLst/>
                <a:latin typeface="+mn-lt"/>
                <a:ea typeface="+mn-ea"/>
                <a:cs typeface="+mn-cs"/>
              </a:rPr>
              <a:t>transactional enqueuing of messages is de rigueur” (actually referring to a message sent without the corresponding entity update at the source. But despite sneaking in this idea that there is a transaction around sending a message (and dequeuing a message – don’t ack until you have actioned) he does not describe how to achieve it within the limitations of “no 2PC”</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If we have an activity that uses the same key as the entity we would get co-location and a transaction would be on the same cluster.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Note that if we use something like </a:t>
            </a:r>
            <a:r>
              <a:rPr lang="en-GB" sz="1200" kern="1200" dirty="0" err="1">
                <a:solidFill>
                  <a:schemeClr val="tx1"/>
                </a:solidFill>
                <a:effectLst/>
                <a:latin typeface="+mn-lt"/>
                <a:ea typeface="+mn-ea"/>
                <a:cs typeface="+mn-cs"/>
              </a:rPr>
              <a:t>DynamoDb</a:t>
            </a:r>
            <a:r>
              <a:rPr lang="en-GB" sz="1200" kern="1200" dirty="0">
                <a:solidFill>
                  <a:schemeClr val="tx1"/>
                </a:solidFill>
                <a:effectLst/>
                <a:latin typeface="+mn-lt"/>
                <a:ea typeface="+mn-ea"/>
                <a:cs typeface="+mn-cs"/>
              </a:rPr>
              <a:t> transactions don’t optimise for being on the same cluster node, they are just 2PC, so practically this is not necessarily a priority for </a:t>
            </a:r>
            <a:r>
              <a:rPr lang="en-GB" sz="1200" kern="1200">
                <a:solidFill>
                  <a:schemeClr val="tx1"/>
                </a:solidFill>
                <a:effectLst/>
                <a:latin typeface="+mn-lt"/>
                <a:ea typeface="+mn-ea"/>
                <a:cs typeface="+mn-cs"/>
              </a:rPr>
              <a:t>most implementers</a:t>
            </a:r>
          </a:p>
          <a:p>
            <a:endParaRPr lang="en-GB" sz="1200" kern="120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43</a:t>
            </a:fld>
            <a:endParaRPr lang="en-US"/>
          </a:p>
        </p:txBody>
      </p:sp>
    </p:spTree>
    <p:extLst>
      <p:ext uri="{BB962C8B-B14F-4D97-AF65-F5344CB8AC3E}">
        <p14:creationId xmlns:p14="http://schemas.microsoft.com/office/powerpoint/2010/main" val="513021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DynamoDb</a:t>
            </a:r>
            <a:r>
              <a:rPr lang="en-US" dirty="0"/>
              <a:t> we use a primary key and a sort key. Everything associated with the entity has the same primary key, and the sort key is used to identify values within that entity.</a:t>
            </a:r>
          </a:p>
          <a:p>
            <a:endParaRPr lang="en-US" dirty="0"/>
          </a:p>
          <a:p>
            <a:r>
              <a:rPr lang="en-US" dirty="0"/>
              <a:t>The term bubble comes from the paper Autonomous Computing and appears later.</a:t>
            </a:r>
          </a:p>
          <a:p>
            <a:endParaRPr lang="en-US" dirty="0"/>
          </a:p>
          <a:p>
            <a:r>
              <a:rPr lang="en-US" dirty="0"/>
              <a:t>“</a:t>
            </a:r>
            <a:r>
              <a:rPr lang="en-GB" dirty="0">
                <a:effectLst/>
                <a:latin typeface="Times" pitchFamily="2" charset="0"/>
              </a:rPr>
              <a:t>Many object systems allow transaction scopes to span objects. This programmatic convenience obviates most of the challenges described in this paper. Unfortunately, that</a:t>
            </a:r>
          </a:p>
          <a:p>
            <a:r>
              <a:rPr lang="en-GB" dirty="0">
                <a:effectLst/>
                <a:latin typeface="Times" pitchFamily="2" charset="0"/>
              </a:rPr>
              <a:t>doesn’t work under almost-infinite scaling unless your transactionally-coupled objects are always collocated. To do this, we need to assign them a common key to ensure co-location and then realize the two</a:t>
            </a:r>
          </a:p>
          <a:p>
            <a:r>
              <a:rPr lang="en-GB" dirty="0">
                <a:effectLst/>
                <a:latin typeface="Times" pitchFamily="2" charset="0"/>
              </a:rPr>
              <a:t>transactionally-coupled objects are part of the same entity!</a:t>
            </a:r>
            <a:r>
              <a:rPr lang="en-US" dirty="0">
                <a:effectLst/>
                <a:latin typeface="Times" pitchFamily="2" charset="0"/>
              </a:rPr>
              <a:t>"</a:t>
            </a:r>
            <a:endParaRPr lang="en-GB" dirty="0">
              <a:effectLst/>
              <a:latin typeface="Times" pitchFamily="2" charset="0"/>
            </a:endParaRPr>
          </a:p>
        </p:txBody>
      </p:sp>
      <p:sp>
        <p:nvSpPr>
          <p:cNvPr id="4" name="Slide Number Placeholder 3"/>
          <p:cNvSpPr>
            <a:spLocks noGrp="1"/>
          </p:cNvSpPr>
          <p:nvPr>
            <p:ph type="sldNum" sz="quarter" idx="5"/>
          </p:nvPr>
        </p:nvSpPr>
        <p:spPr/>
        <p:txBody>
          <a:bodyPr/>
          <a:lstStyle/>
          <a:p>
            <a:fld id="{C9487CEC-49D1-CF46-A57A-791684C4E1C1}" type="slidenum">
              <a:rPr lang="en-US" smtClean="0"/>
              <a:t>44</a:t>
            </a:fld>
            <a:endParaRPr lang="en-US"/>
          </a:p>
        </p:txBody>
      </p:sp>
    </p:spTree>
    <p:extLst>
      <p:ext uri="{BB962C8B-B14F-4D97-AF65-F5344CB8AC3E}">
        <p14:creationId xmlns:p14="http://schemas.microsoft.com/office/powerpoint/2010/main" val="1591468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a:t>
            </a:r>
            <a:r>
              <a:rPr lang="en-US" dirty="0" err="1"/>
              <a:t>ssense</a:t>
            </a:r>
            <a:r>
              <a:rPr lang="en-US"/>
              <a:t>-tech/implementing-a-transactional-outbox-pattern-with-dynamodb-streams-to-avoid-2-phase-commits-ed0f91e69e9</a:t>
            </a:r>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45</a:t>
            </a:fld>
            <a:endParaRPr lang="en-US"/>
          </a:p>
        </p:txBody>
      </p:sp>
    </p:spTree>
    <p:extLst>
      <p:ext uri="{BB962C8B-B14F-4D97-AF65-F5344CB8AC3E}">
        <p14:creationId xmlns:p14="http://schemas.microsoft.com/office/powerpoint/2010/main" val="317351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46</a:t>
            </a:fld>
            <a:endParaRPr lang="en-US"/>
          </a:p>
        </p:txBody>
      </p:sp>
    </p:spTree>
    <p:extLst>
      <p:ext uri="{BB962C8B-B14F-4D97-AF65-F5344CB8AC3E}">
        <p14:creationId xmlns:p14="http://schemas.microsoft.com/office/powerpoint/2010/main" val="369999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DynamoDb</a:t>
            </a:r>
            <a:r>
              <a:rPr lang="en-US" dirty="0"/>
              <a:t> doesn’t support this AFIAK. </a:t>
            </a:r>
            <a:r>
              <a:rPr lang="en-US" dirty="0" err="1"/>
              <a:t>CosmosDb</a:t>
            </a:r>
            <a:r>
              <a:rPr lang="en-US" dirty="0"/>
              <a:t> or Cassandra?</a:t>
            </a:r>
          </a:p>
        </p:txBody>
      </p:sp>
      <p:sp>
        <p:nvSpPr>
          <p:cNvPr id="4" name="Slide Number Placeholder 3"/>
          <p:cNvSpPr>
            <a:spLocks noGrp="1"/>
          </p:cNvSpPr>
          <p:nvPr>
            <p:ph type="sldNum" sz="quarter" idx="5"/>
          </p:nvPr>
        </p:nvSpPr>
        <p:spPr/>
        <p:txBody>
          <a:bodyPr/>
          <a:lstStyle/>
          <a:p>
            <a:fld id="{C9487CEC-49D1-CF46-A57A-791684C4E1C1}" type="slidenum">
              <a:rPr lang="en-US" smtClean="0"/>
              <a:t>47</a:t>
            </a:fld>
            <a:endParaRPr lang="en-US"/>
          </a:p>
        </p:txBody>
      </p:sp>
    </p:spTree>
    <p:extLst>
      <p:ext uri="{BB962C8B-B14F-4D97-AF65-F5344CB8AC3E}">
        <p14:creationId xmlns:p14="http://schemas.microsoft.com/office/powerpoint/2010/main" val="49488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a:t>
            </a:fld>
            <a:endParaRPr lang="en-US"/>
          </a:p>
        </p:txBody>
      </p:sp>
    </p:spTree>
    <p:extLst>
      <p:ext uri="{BB962C8B-B14F-4D97-AF65-F5344CB8AC3E}">
        <p14:creationId xmlns:p14="http://schemas.microsoft.com/office/powerpoint/2010/main" val="1623437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a:t>
            </a:fld>
            <a:endParaRPr lang="en-US"/>
          </a:p>
        </p:txBody>
      </p:sp>
    </p:spTree>
    <p:extLst>
      <p:ext uri="{BB962C8B-B14F-4D97-AF65-F5344CB8AC3E}">
        <p14:creationId xmlns:p14="http://schemas.microsoft.com/office/powerpoint/2010/main" val="239885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a:t>
            </a:fld>
            <a:endParaRPr lang="en-US"/>
          </a:p>
        </p:txBody>
      </p:sp>
    </p:spTree>
    <p:extLst>
      <p:ext uri="{BB962C8B-B14F-4D97-AF65-F5344CB8AC3E}">
        <p14:creationId xmlns:p14="http://schemas.microsoft.com/office/powerpoint/2010/main" val="427526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theory a scaled up Db can forfeit partitions – because it runs on a single machine it can ignore them. But, given we are talking about how we scale beyond a single machine, we don’t get that choice, and so we need to use a distributed database that forfeits either consistency or availability</a:t>
            </a:r>
          </a:p>
        </p:txBody>
      </p:sp>
      <p:sp>
        <p:nvSpPr>
          <p:cNvPr id="4" name="Slide Number Placeholder 3"/>
          <p:cNvSpPr>
            <a:spLocks noGrp="1"/>
          </p:cNvSpPr>
          <p:nvPr>
            <p:ph type="sldNum" sz="quarter" idx="5"/>
          </p:nvPr>
        </p:nvSpPr>
        <p:spPr/>
        <p:txBody>
          <a:bodyPr/>
          <a:lstStyle/>
          <a:p>
            <a:fld id="{C9487CEC-49D1-CF46-A57A-791684C4E1C1}" type="slidenum">
              <a:rPr lang="en-US" smtClean="0"/>
              <a:t>11</a:t>
            </a:fld>
            <a:endParaRPr lang="en-US"/>
          </a:p>
        </p:txBody>
      </p:sp>
    </p:spTree>
    <p:extLst>
      <p:ext uri="{BB962C8B-B14F-4D97-AF65-F5344CB8AC3E}">
        <p14:creationId xmlns:p14="http://schemas.microsoft.com/office/powerpoint/2010/main" val="280186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12</a:t>
            </a:fld>
            <a:endParaRPr lang="en-US"/>
          </a:p>
        </p:txBody>
      </p:sp>
    </p:spTree>
    <p:extLst>
      <p:ext uri="{BB962C8B-B14F-4D97-AF65-F5344CB8AC3E}">
        <p14:creationId xmlns:p14="http://schemas.microsoft.com/office/powerpoint/2010/main" val="289884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ack when the message is written to the queue (persistent) or when it is consumed (non-persistent) and then resend when failed. Kaka lets you choose how many of your nodes is success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13</a:t>
            </a:fld>
            <a:endParaRPr lang="en-US"/>
          </a:p>
        </p:txBody>
      </p:sp>
    </p:spTree>
    <p:extLst>
      <p:ext uri="{BB962C8B-B14F-4D97-AF65-F5344CB8AC3E}">
        <p14:creationId xmlns:p14="http://schemas.microsoft.com/office/powerpoint/2010/main" val="359739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scale up for ever/. We eventually reach the physical limits of what a machine can do. We reach that limit much sooner if cost is a factor.</a:t>
            </a:r>
          </a:p>
          <a:p>
            <a:endParaRPr lang="en-US" dirty="0"/>
          </a:p>
          <a:p>
            <a:r>
              <a:rPr lang="en-US" dirty="0"/>
              <a:t>So we scale out, increasing the number of nodes.</a:t>
            </a:r>
          </a:p>
          <a:p>
            <a:endParaRPr lang="en-US" dirty="0"/>
          </a:p>
          <a:p>
            <a:r>
              <a:rPr lang="en-US" dirty="0"/>
              <a:t>A distributed database </a:t>
            </a:r>
          </a:p>
        </p:txBody>
      </p:sp>
      <p:sp>
        <p:nvSpPr>
          <p:cNvPr id="4" name="Slide Number Placeholder 3"/>
          <p:cNvSpPr>
            <a:spLocks noGrp="1"/>
          </p:cNvSpPr>
          <p:nvPr>
            <p:ph type="sldNum" sz="quarter" idx="5"/>
          </p:nvPr>
        </p:nvSpPr>
        <p:spPr/>
        <p:txBody>
          <a:bodyPr/>
          <a:lstStyle/>
          <a:p>
            <a:fld id="{C9487CEC-49D1-CF46-A57A-791684C4E1C1}" type="slidenum">
              <a:rPr lang="en-US" smtClean="0"/>
              <a:t>14</a:t>
            </a:fld>
            <a:endParaRPr lang="en-US"/>
          </a:p>
        </p:txBody>
      </p:sp>
    </p:spTree>
    <p:extLst>
      <p:ext uri="{BB962C8B-B14F-4D97-AF65-F5344CB8AC3E}">
        <p14:creationId xmlns:p14="http://schemas.microsoft.com/office/powerpoint/2010/main" val="398121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D909-7D14-8A86-1C02-F03A500F6E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CAF05-296D-6ED7-6F14-1F28EFCA8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CA87788-2431-CBC8-3F09-00B7B17522AF}"/>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5" name="Footer Placeholder 4">
            <a:extLst>
              <a:ext uri="{FF2B5EF4-FFF2-40B4-BE49-F238E27FC236}">
                <a16:creationId xmlns:a16="http://schemas.microsoft.com/office/drawing/2014/main" id="{F9986505-FFF2-4B06-AEC7-75ACDF5F7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65B23-94B4-C2DB-AB18-1BE4B82CA90E}"/>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52363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65E1-0F7E-14CC-8B93-A07C63A4DB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699FB1-7AE8-9892-B003-14E03A0BCF6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841F4C-2732-1398-E7C5-11C29DDDBAA1}"/>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5" name="Footer Placeholder 4">
            <a:extLst>
              <a:ext uri="{FF2B5EF4-FFF2-40B4-BE49-F238E27FC236}">
                <a16:creationId xmlns:a16="http://schemas.microsoft.com/office/drawing/2014/main" id="{6CF3D18F-737B-CCB3-07F0-11A0DF6FC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EB18B-6D7B-2095-C9BF-D76A3EF1D486}"/>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304004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28DDD-6D63-69F2-6258-F038961EF00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01250A-E0F2-675B-FC47-01B40F3629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27226C-2E42-194B-52E7-B20BD757E017}"/>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5" name="Footer Placeholder 4">
            <a:extLst>
              <a:ext uri="{FF2B5EF4-FFF2-40B4-BE49-F238E27FC236}">
                <a16:creationId xmlns:a16="http://schemas.microsoft.com/office/drawing/2014/main" id="{C0F9C951-644C-2A79-EEB8-F88CE362F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95233-BE81-6688-85FC-839BDCBBAE1E}"/>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10773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76F8-C464-C92E-FAF2-D4CA144EF4F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0E16F1-C70C-C7A6-913D-578F8FBA30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788374-60F1-22A4-07CC-DBA7AD1BB83A}"/>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5" name="Footer Placeholder 4">
            <a:extLst>
              <a:ext uri="{FF2B5EF4-FFF2-40B4-BE49-F238E27FC236}">
                <a16:creationId xmlns:a16="http://schemas.microsoft.com/office/drawing/2014/main" id="{04F3CC39-74FB-3EC0-B6C3-3A545617D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2D78A-9CA9-6CAB-D53E-D122A62CB991}"/>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95757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62F0-322D-A137-0804-AE8E491DFF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660F1B-4890-31CB-90AB-450D64F47A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70CD1F-CDFB-8D0F-4247-3A658B773438}"/>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5" name="Footer Placeholder 4">
            <a:extLst>
              <a:ext uri="{FF2B5EF4-FFF2-40B4-BE49-F238E27FC236}">
                <a16:creationId xmlns:a16="http://schemas.microsoft.com/office/drawing/2014/main" id="{95E3C659-08C4-A614-85A5-631C6335F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B644F-5E27-0A56-9076-7803664E6748}"/>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46839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40A4-736C-1A6D-3947-231D81BB8D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EDE18B-F52B-74EB-F79C-020D6FA8C03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D84B3DB-DC5F-6A24-E9E3-6D7DB6D67A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790CA4E-D877-0B85-F4F3-244F64F469D9}"/>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6" name="Footer Placeholder 5">
            <a:extLst>
              <a:ext uri="{FF2B5EF4-FFF2-40B4-BE49-F238E27FC236}">
                <a16:creationId xmlns:a16="http://schemas.microsoft.com/office/drawing/2014/main" id="{3E74AE53-3048-8A11-9ECE-BE5A4AD3A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653BA-5694-3222-AFA1-A7587B38809D}"/>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37998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5204-EB9A-CBBD-86C4-B1F5B105D61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F79B6B-7758-6BE6-4F86-F9B61DFD0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D9AFFA-CBA5-87F3-2C4A-5BFC186BDE1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BC080ED-47B5-68CE-64E2-371C5A077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BF021B-9759-1A5D-C32E-0845A029C9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51A628C-870C-AFEF-1D8B-74B35DC213AE}"/>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8" name="Footer Placeholder 7">
            <a:extLst>
              <a:ext uri="{FF2B5EF4-FFF2-40B4-BE49-F238E27FC236}">
                <a16:creationId xmlns:a16="http://schemas.microsoft.com/office/drawing/2014/main" id="{30CE38D6-7257-44DD-0A86-3EF0DC028B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2534D0-3AEB-095B-C8BA-EE03C99DB3AA}"/>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53625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78C9-C39D-8060-C068-DA3F6C6D997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8372E14-B127-1B62-AB84-D3D9EA93D605}"/>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4" name="Footer Placeholder 3">
            <a:extLst>
              <a:ext uri="{FF2B5EF4-FFF2-40B4-BE49-F238E27FC236}">
                <a16:creationId xmlns:a16="http://schemas.microsoft.com/office/drawing/2014/main" id="{B7A3A590-C27F-12C0-8D41-B4B74BA84C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0C7C2-7BF1-98B6-BB44-8432966BA19A}"/>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25610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D6E8F-F694-C4EB-BF84-69B8642A3AA3}"/>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3" name="Footer Placeholder 2">
            <a:extLst>
              <a:ext uri="{FF2B5EF4-FFF2-40B4-BE49-F238E27FC236}">
                <a16:creationId xmlns:a16="http://schemas.microsoft.com/office/drawing/2014/main" id="{318B7A48-DEF6-8ACB-2792-6E49DE807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BFB9A6-EAC3-4ED7-82D3-8A77D0B3B4CE}"/>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9544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F179-D664-15C0-C649-299E5C3CA8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99E165-24FA-826C-4A3F-C6EF4F4F5E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82B1CA7-2A8C-7B20-2AC3-A9EF43482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625179-BE1A-A720-309A-9E6A432F76C8}"/>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6" name="Footer Placeholder 5">
            <a:extLst>
              <a:ext uri="{FF2B5EF4-FFF2-40B4-BE49-F238E27FC236}">
                <a16:creationId xmlns:a16="http://schemas.microsoft.com/office/drawing/2014/main" id="{437BB31A-1546-1D9B-9E3F-092A2E5D7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7B352-9689-3081-36AD-0B27BF21F489}"/>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48605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62ED-097D-7186-0D17-5703B0D321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AFCBBE5-681D-A941-1022-9B2B8B1832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6C86A-63F2-EBFD-DD49-7BB4B7691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0433C1-9BDC-A011-B05B-FEA798A7FFD0}"/>
              </a:ext>
            </a:extLst>
          </p:cNvPr>
          <p:cNvSpPr>
            <a:spLocks noGrp="1"/>
          </p:cNvSpPr>
          <p:nvPr>
            <p:ph type="dt" sz="half" idx="10"/>
          </p:nvPr>
        </p:nvSpPr>
        <p:spPr/>
        <p:txBody>
          <a:bodyPr/>
          <a:lstStyle/>
          <a:p>
            <a:fld id="{A6072200-03F4-3741-A580-8D2CED1F5442}" type="datetimeFigureOut">
              <a:rPr lang="en-US" smtClean="0"/>
              <a:t>6/25/22</a:t>
            </a:fld>
            <a:endParaRPr lang="en-US"/>
          </a:p>
        </p:txBody>
      </p:sp>
      <p:sp>
        <p:nvSpPr>
          <p:cNvPr id="6" name="Footer Placeholder 5">
            <a:extLst>
              <a:ext uri="{FF2B5EF4-FFF2-40B4-BE49-F238E27FC236}">
                <a16:creationId xmlns:a16="http://schemas.microsoft.com/office/drawing/2014/main" id="{900FF36C-0F56-3DD1-DF19-8F1A00BE8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16AFA-EACB-55AB-9200-98B69FF7A5A1}"/>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401414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66CAE-B0D7-E840-FFDA-327FCB2277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C02B2E-57BE-7861-5CE8-FBCB347D4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96E315-C917-0E22-1C57-5E4B1F960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72200-03F4-3741-A580-8D2CED1F5442}" type="datetimeFigureOut">
              <a:rPr lang="en-US" smtClean="0"/>
              <a:t>6/25/22</a:t>
            </a:fld>
            <a:endParaRPr lang="en-US"/>
          </a:p>
        </p:txBody>
      </p:sp>
      <p:sp>
        <p:nvSpPr>
          <p:cNvPr id="5" name="Footer Placeholder 4">
            <a:extLst>
              <a:ext uri="{FF2B5EF4-FFF2-40B4-BE49-F238E27FC236}">
                <a16:creationId xmlns:a16="http://schemas.microsoft.com/office/drawing/2014/main" id="{96A20246-29AF-B60D-5E8E-E892C3443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548551-2FBE-83F4-6EDA-5CBAF728F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6743C-B438-4149-BA22-F939B58EF3EA}" type="slidenum">
              <a:rPr lang="en-US" smtClean="0"/>
              <a:t>‹#›</a:t>
            </a:fld>
            <a:endParaRPr lang="en-US"/>
          </a:p>
        </p:txBody>
      </p:sp>
    </p:spTree>
    <p:extLst>
      <p:ext uri="{BB962C8B-B14F-4D97-AF65-F5344CB8AC3E}">
        <p14:creationId xmlns:p14="http://schemas.microsoft.com/office/powerpoint/2010/main" val="331014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www.enterpriseintegrationpatterns.com/ramblings/18_starbuck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94CA-125E-815A-10D6-F7007C0D7785}"/>
              </a:ext>
            </a:extLst>
          </p:cNvPr>
          <p:cNvSpPr>
            <a:spLocks noGrp="1"/>
          </p:cNvSpPr>
          <p:nvPr>
            <p:ph type="ctrTitle"/>
          </p:nvPr>
        </p:nvSpPr>
        <p:spPr/>
        <p:txBody>
          <a:bodyPr/>
          <a:lstStyle/>
          <a:p>
            <a:r>
              <a:rPr lang="en-US" dirty="0"/>
              <a:t>At Least Once</a:t>
            </a:r>
          </a:p>
        </p:txBody>
      </p:sp>
      <p:sp>
        <p:nvSpPr>
          <p:cNvPr id="3" name="Subtitle 2">
            <a:extLst>
              <a:ext uri="{FF2B5EF4-FFF2-40B4-BE49-F238E27FC236}">
                <a16:creationId xmlns:a16="http://schemas.microsoft.com/office/drawing/2014/main" id="{71C23378-CA35-305B-3217-55FF5160D7D9}"/>
              </a:ext>
            </a:extLst>
          </p:cNvPr>
          <p:cNvSpPr>
            <a:spLocks noGrp="1"/>
          </p:cNvSpPr>
          <p:nvPr>
            <p:ph type="subTitle" idx="1"/>
          </p:nvPr>
        </p:nvSpPr>
        <p:spPr/>
        <p:txBody>
          <a:bodyPr/>
          <a:lstStyle/>
          <a:p>
            <a:r>
              <a:rPr lang="en-US" dirty="0"/>
              <a:t>Life without Two-Phase Commit</a:t>
            </a:r>
          </a:p>
        </p:txBody>
      </p:sp>
    </p:spTree>
    <p:extLst>
      <p:ext uri="{BB962C8B-B14F-4D97-AF65-F5344CB8AC3E}">
        <p14:creationId xmlns:p14="http://schemas.microsoft.com/office/powerpoint/2010/main" val="240442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10460" y="6254306"/>
            <a:ext cx="2743200" cy="365125"/>
          </a:xfrm>
        </p:spPr>
        <p:txBody>
          <a:bodyPr/>
          <a:lstStyle/>
          <a:p>
            <a:fld id="{867D4A06-35AE-BD4A-84A9-613A26F3D41D}" type="slidenum">
              <a:rPr lang="en-US" smtClean="0"/>
              <a:pPr/>
              <a:t>10</a:t>
            </a:fld>
            <a:endParaRPr lang="en-US" dirty="0"/>
          </a:p>
        </p:txBody>
      </p:sp>
      <p:sp>
        <p:nvSpPr>
          <p:cNvPr id="4" name="Oval 3"/>
          <p:cNvSpPr/>
          <p:nvPr/>
        </p:nvSpPr>
        <p:spPr>
          <a:xfrm>
            <a:off x="2977715" y="1111511"/>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6787715" y="1111511"/>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5009019" y="3563575"/>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Double Bracket 7"/>
          <p:cNvSpPr/>
          <p:nvPr/>
        </p:nvSpPr>
        <p:spPr>
          <a:xfrm>
            <a:off x="2977715" y="5854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8566411" y="5854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40116" y="53112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Direct Access Storage 11"/>
          <p:cNvSpPr/>
          <p:nvPr/>
        </p:nvSpPr>
        <p:spPr>
          <a:xfrm>
            <a:off x="2000685" y="2339062"/>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681272" y="19758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4756411" y="5971001"/>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4436998" y="56077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8852421" y="3004014"/>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8533008" y="26407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4495927" y="25228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119683" y="28193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9" name="TextBox 38"/>
          <p:cNvSpPr txBox="1"/>
          <p:nvPr/>
        </p:nvSpPr>
        <p:spPr>
          <a:xfrm>
            <a:off x="2119682" y="3292112"/>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0" name="TextBox 39"/>
          <p:cNvSpPr txBox="1"/>
          <p:nvPr/>
        </p:nvSpPr>
        <p:spPr>
          <a:xfrm>
            <a:off x="8422361" y="3563575"/>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7" name="TextBox 46"/>
          <p:cNvSpPr txBox="1"/>
          <p:nvPr/>
        </p:nvSpPr>
        <p:spPr>
          <a:xfrm>
            <a:off x="2119681" y="3748241"/>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8" name="TextBox 47"/>
          <p:cNvSpPr txBox="1"/>
          <p:nvPr/>
        </p:nvSpPr>
        <p:spPr>
          <a:xfrm>
            <a:off x="8408596" y="3994556"/>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6527231" y="27649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4756411" y="19382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8422361" y="31306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41" name="TextBox 40">
            <a:extLst>
              <a:ext uri="{FF2B5EF4-FFF2-40B4-BE49-F238E27FC236}">
                <a16:creationId xmlns:a16="http://schemas.microsoft.com/office/drawing/2014/main" id="{46AFB4D0-7175-ED41-9912-AE7DD2191E8F}"/>
              </a:ext>
            </a:extLst>
          </p:cNvPr>
          <p:cNvSpPr txBox="1"/>
          <p:nvPr/>
        </p:nvSpPr>
        <p:spPr>
          <a:xfrm>
            <a:off x="5882808" y="53235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29" name="Lightning Bolt 28">
            <a:extLst>
              <a:ext uri="{FF2B5EF4-FFF2-40B4-BE49-F238E27FC236}">
                <a16:creationId xmlns:a16="http://schemas.microsoft.com/office/drawing/2014/main" id="{F4874EC7-8C35-2545-82EA-ED0E3156B773}"/>
              </a:ext>
            </a:extLst>
          </p:cNvPr>
          <p:cNvSpPr/>
          <p:nvPr/>
        </p:nvSpPr>
        <p:spPr>
          <a:xfrm>
            <a:off x="6637403" y="3086507"/>
            <a:ext cx="613776" cy="626301"/>
          </a:xfrm>
          <a:prstGeom prst="lightningBol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E6811B04-D891-2140-AD09-E5B0DE665A37}"/>
              </a:ext>
            </a:extLst>
          </p:cNvPr>
          <p:cNvSpPr/>
          <p:nvPr/>
        </p:nvSpPr>
        <p:spPr>
          <a:xfrm>
            <a:off x="4545555" y="2937275"/>
            <a:ext cx="613776" cy="626301"/>
          </a:xfrm>
          <a:prstGeom prst="lightningBol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B21EDE3-CFD1-4C47-975E-746DECB0F2E3}"/>
              </a:ext>
            </a:extLst>
          </p:cNvPr>
          <p:cNvSpPr txBox="1"/>
          <p:nvPr/>
        </p:nvSpPr>
        <p:spPr>
          <a:xfrm>
            <a:off x="2144787" y="4221006"/>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2" name="TextBox 41">
            <a:extLst>
              <a:ext uri="{FF2B5EF4-FFF2-40B4-BE49-F238E27FC236}">
                <a16:creationId xmlns:a16="http://schemas.microsoft.com/office/drawing/2014/main" id="{A0442C12-185D-1B4D-92DF-1F05E25C77A7}"/>
              </a:ext>
            </a:extLst>
          </p:cNvPr>
          <p:cNvSpPr txBox="1"/>
          <p:nvPr/>
        </p:nvSpPr>
        <p:spPr>
          <a:xfrm>
            <a:off x="8422361" y="4433053"/>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3" name="TextBox 42">
            <a:extLst>
              <a:ext uri="{FF2B5EF4-FFF2-40B4-BE49-F238E27FC236}">
                <a16:creationId xmlns:a16="http://schemas.microsoft.com/office/drawing/2014/main" id="{B9918E3B-AAAD-FC45-BC68-89FADA4E90D4}"/>
              </a:ext>
            </a:extLst>
          </p:cNvPr>
          <p:cNvSpPr txBox="1"/>
          <p:nvPr/>
        </p:nvSpPr>
        <p:spPr>
          <a:xfrm>
            <a:off x="5882808" y="5799471"/>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Tree>
    <p:extLst>
      <p:ext uri="{BB962C8B-B14F-4D97-AF65-F5344CB8AC3E}">
        <p14:creationId xmlns:p14="http://schemas.microsoft.com/office/powerpoint/2010/main" val="98701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7" grpId="0" animBg="1"/>
      <p:bldP spid="48" grpId="0" animBg="1"/>
      <p:bldP spid="35" grpId="0" animBg="1"/>
      <p:bldP spid="41" grpId="0" animBg="1"/>
      <p:bldP spid="29" grpId="0" animBg="1"/>
      <p:bldP spid="29" grpId="1" animBg="1"/>
      <p:bldP spid="30" grpId="0" animBg="1"/>
      <p:bldP spid="30" grpId="1" animBg="1"/>
      <p:bldP spid="31" grpId="0" animBg="1"/>
      <p:bldP spid="42" grpId="0" animBg="1"/>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A90F5-736F-FCD8-CE9F-CC754D27D73C}"/>
              </a:ext>
            </a:extLst>
          </p:cNvPr>
          <p:cNvSpPr txBox="1"/>
          <p:nvPr/>
        </p:nvSpPr>
        <p:spPr>
          <a:xfrm>
            <a:off x="2730500" y="3198167"/>
            <a:ext cx="6515100" cy="461665"/>
          </a:xfrm>
          <a:prstGeom prst="rect">
            <a:avLst/>
          </a:prstGeom>
          <a:noFill/>
        </p:spPr>
        <p:txBody>
          <a:bodyPr wrap="square" rtlCol="0">
            <a:spAutoFit/>
          </a:bodyPr>
          <a:lstStyle/>
          <a:p>
            <a:r>
              <a:rPr lang="en-US" sz="2400" dirty="0"/>
              <a:t>On a single machine, we can forfeit partitions</a:t>
            </a:r>
          </a:p>
        </p:txBody>
      </p:sp>
    </p:spTree>
    <p:extLst>
      <p:ext uri="{BB962C8B-B14F-4D97-AF65-F5344CB8AC3E}">
        <p14:creationId xmlns:p14="http://schemas.microsoft.com/office/powerpoint/2010/main" val="14237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12</a:t>
            </a:fld>
            <a:endParaRPr lang="en-US"/>
          </a:p>
        </p:txBody>
      </p:sp>
      <p:graphicFrame>
        <p:nvGraphicFramePr>
          <p:cNvPr id="3" name="Chart 2"/>
          <p:cNvGraphicFramePr/>
          <p:nvPr/>
        </p:nvGraphicFramePr>
        <p:xfrm>
          <a:off x="3048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3189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213576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13</a:t>
            </a:fld>
            <a:endParaRPr lang="en-US"/>
          </a:p>
        </p:txBody>
      </p:sp>
      <p:sp>
        <p:nvSpPr>
          <p:cNvPr id="4" name="Oval 3"/>
          <p:cNvSpPr/>
          <p:nvPr/>
        </p:nvSpPr>
        <p:spPr>
          <a:xfrm>
            <a:off x="2926915" y="1352811"/>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6736915" y="1352811"/>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4958219" y="3804875"/>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0" name="Double Bracket 9"/>
          <p:cNvSpPr/>
          <p:nvPr/>
        </p:nvSpPr>
        <p:spPr>
          <a:xfrm>
            <a:off x="6889316" y="5552540"/>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Unavailable</a:t>
            </a:r>
          </a:p>
        </p:txBody>
      </p:sp>
      <p:sp>
        <p:nvSpPr>
          <p:cNvPr id="12" name="Direct Access Storage 11"/>
          <p:cNvSpPr/>
          <p:nvPr/>
        </p:nvSpPr>
        <p:spPr>
          <a:xfrm>
            <a:off x="1949885" y="2580362"/>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630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4705611" y="6212301"/>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4386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8801621" y="3245314"/>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8482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4445127" y="27641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68883" y="30606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6476431" y="30062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4705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8371561" y="33719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41" name="TextBox 40">
            <a:extLst>
              <a:ext uri="{FF2B5EF4-FFF2-40B4-BE49-F238E27FC236}">
                <a16:creationId xmlns:a16="http://schemas.microsoft.com/office/drawing/2014/main" id="{46AFB4D0-7175-ED41-9912-AE7DD2191E8F}"/>
              </a:ext>
            </a:extLst>
          </p:cNvPr>
          <p:cNvSpPr txBox="1"/>
          <p:nvPr/>
        </p:nvSpPr>
        <p:spPr>
          <a:xfrm>
            <a:off x="5832008" y="55648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29" name="Lightning Bolt 28">
            <a:extLst>
              <a:ext uri="{FF2B5EF4-FFF2-40B4-BE49-F238E27FC236}">
                <a16:creationId xmlns:a16="http://schemas.microsoft.com/office/drawing/2014/main" id="{F4874EC7-8C35-2545-82EA-ED0E3156B773}"/>
              </a:ext>
            </a:extLst>
          </p:cNvPr>
          <p:cNvSpPr/>
          <p:nvPr/>
        </p:nvSpPr>
        <p:spPr>
          <a:xfrm>
            <a:off x="6586603" y="3327807"/>
            <a:ext cx="613776" cy="626301"/>
          </a:xfrm>
          <a:prstGeom prst="lightningBol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E6811B04-D891-2140-AD09-E5B0DE665A37}"/>
              </a:ext>
            </a:extLst>
          </p:cNvPr>
          <p:cNvSpPr/>
          <p:nvPr/>
        </p:nvSpPr>
        <p:spPr>
          <a:xfrm>
            <a:off x="4494755" y="3178575"/>
            <a:ext cx="613776" cy="626301"/>
          </a:xfrm>
          <a:prstGeom prst="lightningBol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ouble Bracket 33">
            <a:extLst>
              <a:ext uri="{FF2B5EF4-FFF2-40B4-BE49-F238E27FC236}">
                <a16:creationId xmlns:a16="http://schemas.microsoft.com/office/drawing/2014/main" id="{BCC3C875-06E8-5640-837E-AA76D278BD8F}"/>
              </a:ext>
            </a:extLst>
          </p:cNvPr>
          <p:cNvSpPr/>
          <p:nvPr/>
        </p:nvSpPr>
        <p:spPr>
          <a:xfrm>
            <a:off x="2799313" y="780184"/>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Unavailable</a:t>
            </a:r>
          </a:p>
        </p:txBody>
      </p:sp>
      <p:sp>
        <p:nvSpPr>
          <p:cNvPr id="36" name="Double Bracket 35">
            <a:extLst>
              <a:ext uri="{FF2B5EF4-FFF2-40B4-BE49-F238E27FC236}">
                <a16:creationId xmlns:a16="http://schemas.microsoft.com/office/drawing/2014/main" id="{C0D5EA3B-EB0C-1B4B-A556-B3F23EDF58AF}"/>
              </a:ext>
            </a:extLst>
          </p:cNvPr>
          <p:cNvSpPr/>
          <p:nvPr/>
        </p:nvSpPr>
        <p:spPr>
          <a:xfrm>
            <a:off x="8216947" y="1082307"/>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Unavailable</a:t>
            </a:r>
          </a:p>
        </p:txBody>
      </p:sp>
    </p:spTree>
    <p:extLst>
      <p:ext uri="{BB962C8B-B14F-4D97-AF65-F5344CB8AC3E}">
        <p14:creationId xmlns:p14="http://schemas.microsoft.com/office/powerpoint/2010/main" val="118347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A90F5-736F-FCD8-CE9F-CC754D27D73C}"/>
              </a:ext>
            </a:extLst>
          </p:cNvPr>
          <p:cNvSpPr txBox="1"/>
          <p:nvPr/>
        </p:nvSpPr>
        <p:spPr>
          <a:xfrm>
            <a:off x="2955925" y="3198167"/>
            <a:ext cx="6280150" cy="461665"/>
          </a:xfrm>
          <a:prstGeom prst="rect">
            <a:avLst/>
          </a:prstGeom>
          <a:noFill/>
        </p:spPr>
        <p:txBody>
          <a:bodyPr wrap="square" rtlCol="0">
            <a:spAutoFit/>
          </a:bodyPr>
          <a:lstStyle/>
          <a:p>
            <a:r>
              <a:rPr lang="en-US" sz="2400" dirty="0"/>
              <a:t>When we  scale, we eventually scale out not up.</a:t>
            </a:r>
          </a:p>
        </p:txBody>
      </p:sp>
    </p:spTree>
    <p:extLst>
      <p:ext uri="{BB962C8B-B14F-4D97-AF65-F5344CB8AC3E}">
        <p14:creationId xmlns:p14="http://schemas.microsoft.com/office/powerpoint/2010/main" val="261815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A90F5-736F-FCD8-CE9F-CC754D27D73C}"/>
              </a:ext>
            </a:extLst>
          </p:cNvPr>
          <p:cNvSpPr txBox="1"/>
          <p:nvPr/>
        </p:nvSpPr>
        <p:spPr>
          <a:xfrm>
            <a:off x="2749550" y="3198167"/>
            <a:ext cx="6692900" cy="461665"/>
          </a:xfrm>
          <a:prstGeom prst="rect">
            <a:avLst/>
          </a:prstGeom>
          <a:noFill/>
        </p:spPr>
        <p:txBody>
          <a:bodyPr wrap="square" rtlCol="0">
            <a:spAutoFit/>
          </a:bodyPr>
          <a:lstStyle/>
          <a:p>
            <a:r>
              <a:rPr lang="en-US" sz="2400" dirty="0"/>
              <a:t>For a distributed database we can forfeit availability</a:t>
            </a:r>
          </a:p>
        </p:txBody>
      </p:sp>
    </p:spTree>
    <p:extLst>
      <p:ext uri="{BB962C8B-B14F-4D97-AF65-F5344CB8AC3E}">
        <p14:creationId xmlns:p14="http://schemas.microsoft.com/office/powerpoint/2010/main" val="459029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16</a:t>
            </a:fld>
            <a:endParaRPr lang="en-US"/>
          </a:p>
        </p:txBody>
      </p:sp>
      <p:graphicFrame>
        <p:nvGraphicFramePr>
          <p:cNvPr id="3" name="Chart 2"/>
          <p:cNvGraphicFramePr/>
          <p:nvPr/>
        </p:nvGraphicFramePr>
        <p:xfrm>
          <a:off x="3048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3189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312069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17</a:t>
            </a:fld>
            <a:endParaRPr lang="en-US"/>
          </a:p>
        </p:txBody>
      </p:sp>
      <p:sp>
        <p:nvSpPr>
          <p:cNvPr id="4" name="Oval 3"/>
          <p:cNvSpPr/>
          <p:nvPr/>
        </p:nvSpPr>
        <p:spPr>
          <a:xfrm>
            <a:off x="2926915" y="1352811"/>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6736915" y="1352811"/>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4958219" y="3804875"/>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Double Bracket 7"/>
          <p:cNvSpPr/>
          <p:nvPr/>
        </p:nvSpPr>
        <p:spPr>
          <a:xfrm>
            <a:off x="2926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8515611"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889316" y="5552540"/>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Unsynchronized</a:t>
            </a:r>
          </a:p>
        </p:txBody>
      </p:sp>
      <p:sp>
        <p:nvSpPr>
          <p:cNvPr id="12" name="Direct Access Storage 11"/>
          <p:cNvSpPr/>
          <p:nvPr/>
        </p:nvSpPr>
        <p:spPr>
          <a:xfrm>
            <a:off x="1949885" y="2580362"/>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630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4705611" y="6212301"/>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4386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8801621" y="3245314"/>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8482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4445127" y="27641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68883" y="30606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9" name="TextBox 38"/>
          <p:cNvSpPr txBox="1"/>
          <p:nvPr/>
        </p:nvSpPr>
        <p:spPr>
          <a:xfrm>
            <a:off x="2068882" y="3533412"/>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0" name="TextBox 39"/>
          <p:cNvSpPr txBox="1"/>
          <p:nvPr/>
        </p:nvSpPr>
        <p:spPr>
          <a:xfrm>
            <a:off x="8371561" y="3804875"/>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7" name="TextBox 46"/>
          <p:cNvSpPr txBox="1"/>
          <p:nvPr/>
        </p:nvSpPr>
        <p:spPr>
          <a:xfrm>
            <a:off x="2068881" y="3989541"/>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8" name="TextBox 47"/>
          <p:cNvSpPr txBox="1"/>
          <p:nvPr/>
        </p:nvSpPr>
        <p:spPr>
          <a:xfrm>
            <a:off x="8357796" y="4235856"/>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6476431" y="30062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4705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8371561" y="33719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41" name="TextBox 40">
            <a:extLst>
              <a:ext uri="{FF2B5EF4-FFF2-40B4-BE49-F238E27FC236}">
                <a16:creationId xmlns:a16="http://schemas.microsoft.com/office/drawing/2014/main" id="{46AFB4D0-7175-ED41-9912-AE7DD2191E8F}"/>
              </a:ext>
            </a:extLst>
          </p:cNvPr>
          <p:cNvSpPr txBox="1"/>
          <p:nvPr/>
        </p:nvSpPr>
        <p:spPr>
          <a:xfrm>
            <a:off x="5832008" y="55648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29" name="Lightning Bolt 28">
            <a:extLst>
              <a:ext uri="{FF2B5EF4-FFF2-40B4-BE49-F238E27FC236}">
                <a16:creationId xmlns:a16="http://schemas.microsoft.com/office/drawing/2014/main" id="{F4874EC7-8C35-2545-82EA-ED0E3156B773}"/>
              </a:ext>
            </a:extLst>
          </p:cNvPr>
          <p:cNvSpPr/>
          <p:nvPr/>
        </p:nvSpPr>
        <p:spPr>
          <a:xfrm>
            <a:off x="6586603" y="3327807"/>
            <a:ext cx="613776" cy="626301"/>
          </a:xfrm>
          <a:prstGeom prst="lightningBol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E6811B04-D891-2140-AD09-E5B0DE665A37}"/>
              </a:ext>
            </a:extLst>
          </p:cNvPr>
          <p:cNvSpPr/>
          <p:nvPr/>
        </p:nvSpPr>
        <p:spPr>
          <a:xfrm>
            <a:off x="4494755" y="3178575"/>
            <a:ext cx="613776" cy="626301"/>
          </a:xfrm>
          <a:prstGeom prst="lightningBol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B21EDE3-CFD1-4C47-975E-746DECB0F2E3}"/>
              </a:ext>
            </a:extLst>
          </p:cNvPr>
          <p:cNvSpPr txBox="1"/>
          <p:nvPr/>
        </p:nvSpPr>
        <p:spPr>
          <a:xfrm>
            <a:off x="2093987" y="4462306"/>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2" name="TextBox 41">
            <a:extLst>
              <a:ext uri="{FF2B5EF4-FFF2-40B4-BE49-F238E27FC236}">
                <a16:creationId xmlns:a16="http://schemas.microsoft.com/office/drawing/2014/main" id="{A0442C12-185D-1B4D-92DF-1F05E25C77A7}"/>
              </a:ext>
            </a:extLst>
          </p:cNvPr>
          <p:cNvSpPr txBox="1"/>
          <p:nvPr/>
        </p:nvSpPr>
        <p:spPr>
          <a:xfrm>
            <a:off x="8371561" y="4674353"/>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3" name="TextBox 42">
            <a:extLst>
              <a:ext uri="{FF2B5EF4-FFF2-40B4-BE49-F238E27FC236}">
                <a16:creationId xmlns:a16="http://schemas.microsoft.com/office/drawing/2014/main" id="{B9918E3B-AAAD-FC45-BC68-89FADA4E90D4}"/>
              </a:ext>
            </a:extLst>
          </p:cNvPr>
          <p:cNvSpPr txBox="1"/>
          <p:nvPr/>
        </p:nvSpPr>
        <p:spPr>
          <a:xfrm>
            <a:off x="5832008" y="6040771"/>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Tree>
    <p:extLst>
      <p:ext uri="{BB962C8B-B14F-4D97-AF65-F5344CB8AC3E}">
        <p14:creationId xmlns:p14="http://schemas.microsoft.com/office/powerpoint/2010/main" val="21456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A88C50-BFFB-A0AF-6EEF-BA2AE3482D57}"/>
              </a:ext>
            </a:extLst>
          </p:cNvPr>
          <p:cNvSpPr/>
          <p:nvPr/>
        </p:nvSpPr>
        <p:spPr>
          <a:xfrm>
            <a:off x="1631950" y="2828835"/>
            <a:ext cx="8928100" cy="1200329"/>
          </a:xfrm>
          <a:prstGeom prst="rect">
            <a:avLst/>
          </a:prstGeom>
        </p:spPr>
        <p:txBody>
          <a:bodyPr wrap="square">
            <a:spAutoFit/>
          </a:bodyPr>
          <a:lstStyle/>
          <a:p>
            <a:r>
              <a:rPr lang="en-GB" sz="2400" b="1" dirty="0">
                <a:latin typeface="+mj-lt"/>
              </a:rPr>
              <a:t>Let’s describe these algorithms as ones which provide</a:t>
            </a:r>
            <a:r>
              <a:rPr lang="en-GB" sz="2400" dirty="0">
                <a:latin typeface="+mj-lt"/>
              </a:rPr>
              <a:t> </a:t>
            </a:r>
            <a:r>
              <a:rPr lang="en-GB" sz="2400" i="1" dirty="0">
                <a:latin typeface="+mj-lt"/>
              </a:rPr>
              <a:t>global transactional serializability</a:t>
            </a:r>
            <a:r>
              <a:rPr lang="en-GB" sz="2400" dirty="0">
                <a:latin typeface="+mj-lt"/>
              </a:rPr>
              <a:t>. Their goal is to allow arbitrary </a:t>
            </a:r>
            <a:r>
              <a:rPr lang="en-GB" sz="2400" b="1" i="1" dirty="0">
                <a:latin typeface="+mj-lt"/>
              </a:rPr>
              <a:t>atomic</a:t>
            </a:r>
            <a:r>
              <a:rPr lang="en-GB" sz="2400" dirty="0">
                <a:latin typeface="+mj-lt"/>
              </a:rPr>
              <a:t> updates across data spread across a set of machines. </a:t>
            </a:r>
            <a:endParaRPr lang="en-GB" sz="2400" dirty="0">
              <a:effectLst/>
              <a:latin typeface="+mj-lt"/>
            </a:endParaRPr>
          </a:p>
        </p:txBody>
      </p:sp>
      <p:sp>
        <p:nvSpPr>
          <p:cNvPr id="3" name="TextBox 2">
            <a:extLst>
              <a:ext uri="{FF2B5EF4-FFF2-40B4-BE49-F238E27FC236}">
                <a16:creationId xmlns:a16="http://schemas.microsoft.com/office/drawing/2014/main" id="{3A60E042-9B61-3627-05F2-BEE9D9D98D80}"/>
              </a:ext>
            </a:extLst>
          </p:cNvPr>
          <p:cNvSpPr txBox="1"/>
          <p:nvPr/>
        </p:nvSpPr>
        <p:spPr>
          <a:xfrm>
            <a:off x="6438900" y="5727700"/>
            <a:ext cx="4914900" cy="369332"/>
          </a:xfrm>
          <a:prstGeom prst="rect">
            <a:avLst/>
          </a:prstGeom>
          <a:noFill/>
        </p:spPr>
        <p:txBody>
          <a:bodyPr wrap="square" rtlCol="0">
            <a:spAutoFit/>
          </a:bodyPr>
          <a:lstStyle/>
          <a:p>
            <a:r>
              <a:rPr lang="en-US" dirty="0"/>
              <a:t>Life Beyond Distributed Transactions - </a:t>
            </a:r>
            <a:r>
              <a:rPr lang="en-US" dirty="0" err="1"/>
              <a:t>Helland</a:t>
            </a:r>
            <a:endParaRPr lang="en-US" dirty="0"/>
          </a:p>
        </p:txBody>
      </p:sp>
    </p:spTree>
    <p:extLst>
      <p:ext uri="{BB962C8B-B14F-4D97-AF65-F5344CB8AC3E}">
        <p14:creationId xmlns:p14="http://schemas.microsoft.com/office/powerpoint/2010/main" val="351955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392339" y="307419"/>
            <a:ext cx="10099589" cy="519113"/>
          </a:xfrm>
        </p:spPr>
        <p:txBody>
          <a:bodyPr>
            <a:normAutofit/>
          </a:bodyPr>
          <a:lstStyle/>
          <a:p>
            <a:pPr>
              <a:buNone/>
            </a:pPr>
            <a:r>
              <a:rPr lang="en-US" sz="2800" b="1"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51726" y="475184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Activities</a:t>
            </a:r>
          </a:p>
        </p:txBody>
      </p:sp>
      <p:sp>
        <p:nvSpPr>
          <p:cNvPr id="4" name="TextBox 3">
            <a:extLst>
              <a:ext uri="{FF2B5EF4-FFF2-40B4-BE49-F238E27FC236}">
                <a16:creationId xmlns:a16="http://schemas.microsoft.com/office/drawing/2014/main" id="{2388BF29-EA61-024A-8322-1C1A0D1EA767}"/>
              </a:ext>
            </a:extLst>
          </p:cNvPr>
          <p:cNvSpPr txBox="1"/>
          <p:nvPr/>
        </p:nvSpPr>
        <p:spPr>
          <a:xfrm>
            <a:off x="951725" y="354620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Messaging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51725" y="416105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At Least Once</a:t>
            </a:r>
          </a:p>
        </p:txBody>
      </p:sp>
      <p:sp>
        <p:nvSpPr>
          <p:cNvPr id="6" name="TextBox 5">
            <a:extLst>
              <a:ext uri="{FF2B5EF4-FFF2-40B4-BE49-F238E27FC236}">
                <a16:creationId xmlns:a16="http://schemas.microsoft.com/office/drawing/2014/main" id="{C53F935F-51EB-354F-B40D-377FD3A432B8}"/>
              </a:ext>
            </a:extLst>
          </p:cNvPr>
          <p:cNvSpPr txBox="1"/>
          <p:nvPr/>
        </p:nvSpPr>
        <p:spPr>
          <a:xfrm>
            <a:off x="951725" y="2955421"/>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Entities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19</a:t>
            </a:fld>
            <a:endParaRPr lang="en-US"/>
          </a:p>
        </p:txBody>
      </p:sp>
      <p:sp>
        <p:nvSpPr>
          <p:cNvPr id="10" name="TextBox 9">
            <a:extLst>
              <a:ext uri="{FF2B5EF4-FFF2-40B4-BE49-F238E27FC236}">
                <a16:creationId xmlns:a16="http://schemas.microsoft.com/office/drawing/2014/main" id="{A8EF63CE-EC55-FC7F-B4AD-40EEBDF6269A}"/>
              </a:ext>
            </a:extLst>
          </p:cNvPr>
          <p:cNvSpPr txBox="1"/>
          <p:nvPr/>
        </p:nvSpPr>
        <p:spPr>
          <a:xfrm>
            <a:off x="951727" y="2372032"/>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1"/>
                </a:solidFill>
              </a:rPr>
              <a:t>Beyond Two Phase Commit</a:t>
            </a:r>
          </a:p>
        </p:txBody>
      </p:sp>
      <p:sp>
        <p:nvSpPr>
          <p:cNvPr id="12" name="TextBox 11">
            <a:extLst>
              <a:ext uri="{FF2B5EF4-FFF2-40B4-BE49-F238E27FC236}">
                <a16:creationId xmlns:a16="http://schemas.microsoft.com/office/drawing/2014/main" id="{50112553-C406-27A5-C51A-AD93058078F3}"/>
              </a:ext>
            </a:extLst>
          </p:cNvPr>
          <p:cNvSpPr txBox="1"/>
          <p:nvPr/>
        </p:nvSpPr>
        <p:spPr>
          <a:xfrm>
            <a:off x="951725" y="177953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Two Phase Commit</a:t>
            </a:r>
          </a:p>
        </p:txBody>
      </p:sp>
    </p:spTree>
    <p:extLst>
      <p:ext uri="{BB962C8B-B14F-4D97-AF65-F5344CB8AC3E}">
        <p14:creationId xmlns:p14="http://schemas.microsoft.com/office/powerpoint/2010/main" val="400869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a:xfrm>
            <a:off x="838200" y="2424339"/>
            <a:ext cx="10515600" cy="2321832"/>
          </a:xfrm>
        </p:spPr>
        <p:txBody>
          <a:bodyPr>
            <a:normAutofit fontScale="92500" lnSpcReduction="10000"/>
          </a:bodyPr>
          <a:lstStyle/>
          <a:p>
            <a:r>
              <a:rPr lang="en-GB" dirty="0"/>
              <a:t>Software Developer for  more than 25 years</a:t>
            </a:r>
          </a:p>
          <a:p>
            <a:pPr lvl="1"/>
            <a:r>
              <a:rPr lang="en-GB" dirty="0"/>
              <a:t>Stuff I care about: Messaging, EDA, Microservices, TDD, XP, OO, RDD &amp; DDD, Code that Fits in My Head, C#</a:t>
            </a:r>
          </a:p>
          <a:p>
            <a:pPr lvl="1"/>
            <a:r>
              <a:rPr lang="en-GB" dirty="0"/>
              <a:t>Places I have worked: DTI, Reuters, </a:t>
            </a:r>
            <a:r>
              <a:rPr lang="en-GB" dirty="0" err="1"/>
              <a:t>Sungard</a:t>
            </a:r>
            <a:r>
              <a:rPr lang="en-GB" dirty="0"/>
              <a:t>, Beazley, Huddle, Just Eat Takeaway</a:t>
            </a:r>
          </a:p>
          <a:p>
            <a:r>
              <a:rPr lang="en-GB" dirty="0"/>
              <a:t>No smart folks</a:t>
            </a:r>
          </a:p>
          <a:p>
            <a:pPr lvl="1"/>
            <a:r>
              <a:rPr lang="en-GB" dirty="0"/>
              <a:t>Just the folks in this room</a:t>
            </a:r>
            <a:endParaRPr lang="en-US" dirty="0"/>
          </a:p>
          <a:p>
            <a:endParaRPr lang="en-US" dirty="0"/>
          </a:p>
        </p:txBody>
      </p:sp>
      <p:sp>
        <p:nvSpPr>
          <p:cNvPr id="6" name="Slide Number Placeholder 5">
            <a:extLst>
              <a:ext uri="{FF2B5EF4-FFF2-40B4-BE49-F238E27FC236}">
                <a16:creationId xmlns:a16="http://schemas.microsoft.com/office/drawing/2014/main" id="{835A5D2C-CEA0-4741-9960-699E8F2A25B6}"/>
              </a:ext>
            </a:extLst>
          </p:cNvPr>
          <p:cNvSpPr>
            <a:spLocks noGrp="1"/>
          </p:cNvSpPr>
          <p:nvPr>
            <p:ph type="sldNum" sz="quarter" idx="12"/>
          </p:nvPr>
        </p:nvSpPr>
        <p:spPr/>
        <p:txBody>
          <a:bodyPr/>
          <a:lstStyle/>
          <a:p>
            <a:fld id="{B9A0A49B-320C-1A4F-B83C-2E5340668522}" type="slidenum">
              <a:rPr lang="en-US" smtClean="0"/>
              <a:t>2</a:t>
            </a:fld>
            <a:endParaRPr lang="en-US"/>
          </a:p>
        </p:txBody>
      </p:sp>
    </p:spTree>
    <p:extLst>
      <p:ext uri="{BB962C8B-B14F-4D97-AF65-F5344CB8AC3E}">
        <p14:creationId xmlns:p14="http://schemas.microsoft.com/office/powerpoint/2010/main" val="4068305104"/>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A90F5-736F-FCD8-CE9F-CC754D27D73C}"/>
              </a:ext>
            </a:extLst>
          </p:cNvPr>
          <p:cNvSpPr txBox="1"/>
          <p:nvPr/>
        </p:nvSpPr>
        <p:spPr>
          <a:xfrm>
            <a:off x="2730500" y="3198167"/>
            <a:ext cx="6273800" cy="461665"/>
          </a:xfrm>
          <a:prstGeom prst="rect">
            <a:avLst/>
          </a:prstGeom>
          <a:noFill/>
        </p:spPr>
        <p:txBody>
          <a:bodyPr wrap="square" rtlCol="0">
            <a:spAutoFit/>
          </a:bodyPr>
          <a:lstStyle/>
          <a:p>
            <a:r>
              <a:rPr lang="en-US" sz="2400" dirty="0"/>
              <a:t>We cannot ‘scale infinitely’ via these approaches</a:t>
            </a:r>
          </a:p>
        </p:txBody>
      </p:sp>
    </p:spTree>
    <p:extLst>
      <p:ext uri="{BB962C8B-B14F-4D97-AF65-F5344CB8AC3E}">
        <p14:creationId xmlns:p14="http://schemas.microsoft.com/office/powerpoint/2010/main" val="131337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FE27CD-90EF-5573-6DB5-0881BB507F2E}"/>
              </a:ext>
            </a:extLst>
          </p:cNvPr>
          <p:cNvSpPr/>
          <p:nvPr/>
        </p:nvSpPr>
        <p:spPr>
          <a:xfrm>
            <a:off x="1638300" y="2314138"/>
            <a:ext cx="9258300" cy="1938992"/>
          </a:xfrm>
          <a:prstGeom prst="rect">
            <a:avLst/>
          </a:prstGeom>
        </p:spPr>
        <p:txBody>
          <a:bodyPr wrap="square">
            <a:spAutoFit/>
          </a:bodyPr>
          <a:lstStyle/>
          <a:p>
            <a:r>
              <a:rPr lang="en-GB" sz="2400" dirty="0">
                <a:latin typeface="Times" pitchFamily="2" charset="0"/>
              </a:rPr>
              <a:t>We are going to consider what happens when you</a:t>
            </a:r>
          </a:p>
          <a:p>
            <a:r>
              <a:rPr lang="en-GB" sz="2400" dirty="0">
                <a:latin typeface="Times" pitchFamily="2" charset="0"/>
              </a:rPr>
              <a:t>simply don’t do this… [Real] </a:t>
            </a:r>
            <a:r>
              <a:rPr lang="en-GB" sz="2400" i="1" dirty="0">
                <a:latin typeface="Times" pitchFamily="2" charset="0"/>
              </a:rPr>
              <a:t>systems as we see them deployed today rarely even try to achieve transactional serializability across machines</a:t>
            </a:r>
            <a:r>
              <a:rPr lang="en-GB" sz="2400" dirty="0">
                <a:latin typeface="Times" pitchFamily="2" charset="0"/>
              </a:rPr>
              <a:t> or, if they do, it is within a small number of tightly connected machines functioning as a cluster… which looks like one machine.</a:t>
            </a:r>
            <a:endParaRPr lang="en-GB" sz="2400" dirty="0">
              <a:effectLst/>
              <a:latin typeface="Times" pitchFamily="2" charset="0"/>
            </a:endParaRPr>
          </a:p>
        </p:txBody>
      </p:sp>
      <p:sp>
        <p:nvSpPr>
          <p:cNvPr id="3" name="TextBox 2">
            <a:extLst>
              <a:ext uri="{FF2B5EF4-FFF2-40B4-BE49-F238E27FC236}">
                <a16:creationId xmlns:a16="http://schemas.microsoft.com/office/drawing/2014/main" id="{1F7E1928-6BC9-0D6E-0C58-BE94FFAA1544}"/>
              </a:ext>
            </a:extLst>
          </p:cNvPr>
          <p:cNvSpPr txBox="1"/>
          <p:nvPr/>
        </p:nvSpPr>
        <p:spPr>
          <a:xfrm>
            <a:off x="6438900" y="5727700"/>
            <a:ext cx="4914900" cy="369332"/>
          </a:xfrm>
          <a:prstGeom prst="rect">
            <a:avLst/>
          </a:prstGeom>
          <a:noFill/>
        </p:spPr>
        <p:txBody>
          <a:bodyPr wrap="square" rtlCol="0">
            <a:spAutoFit/>
          </a:bodyPr>
          <a:lstStyle/>
          <a:p>
            <a:r>
              <a:rPr lang="en-US" dirty="0"/>
              <a:t>Life Beyond Distributed Transactions - </a:t>
            </a:r>
            <a:r>
              <a:rPr lang="en-US" dirty="0" err="1"/>
              <a:t>Helland</a:t>
            </a:r>
            <a:endParaRPr lang="en-US" dirty="0"/>
          </a:p>
        </p:txBody>
      </p:sp>
    </p:spTree>
    <p:extLst>
      <p:ext uri="{BB962C8B-B14F-4D97-AF65-F5344CB8AC3E}">
        <p14:creationId xmlns:p14="http://schemas.microsoft.com/office/powerpoint/2010/main" val="2270087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22</a:t>
            </a:fld>
            <a:endParaRPr lang="en-US"/>
          </a:p>
        </p:txBody>
      </p:sp>
      <p:graphicFrame>
        <p:nvGraphicFramePr>
          <p:cNvPr id="3" name="Chart 2"/>
          <p:cNvGraphicFramePr/>
          <p:nvPr/>
        </p:nvGraphicFramePr>
        <p:xfrm>
          <a:off x="3048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3189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1082884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23</a:t>
            </a:fld>
            <a:endParaRPr lang="en-US" dirty="0"/>
          </a:p>
        </p:txBody>
      </p:sp>
      <p:sp>
        <p:nvSpPr>
          <p:cNvPr id="4" name="Oval 3"/>
          <p:cNvSpPr/>
          <p:nvPr/>
        </p:nvSpPr>
        <p:spPr>
          <a:xfrm>
            <a:off x="2926915" y="1352811"/>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6736915" y="1352811"/>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4958219" y="3804875"/>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Double Bracket 7"/>
          <p:cNvSpPr/>
          <p:nvPr/>
        </p:nvSpPr>
        <p:spPr>
          <a:xfrm>
            <a:off x="2926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8515611"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889316" y="5552540"/>
            <a:ext cx="1695443"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Inconsistent</a:t>
            </a:r>
          </a:p>
        </p:txBody>
      </p:sp>
      <p:sp>
        <p:nvSpPr>
          <p:cNvPr id="12" name="Direct Access Storage 11"/>
          <p:cNvSpPr/>
          <p:nvPr/>
        </p:nvSpPr>
        <p:spPr>
          <a:xfrm>
            <a:off x="1949885" y="2580362"/>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630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4705611" y="6212301"/>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4386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8801621" y="3245314"/>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8482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4445127" y="2764107"/>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68883" y="3060647"/>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9" name="TextBox 38"/>
          <p:cNvSpPr txBox="1"/>
          <p:nvPr/>
        </p:nvSpPr>
        <p:spPr>
          <a:xfrm>
            <a:off x="2068882" y="3533412"/>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0" name="TextBox 39"/>
          <p:cNvSpPr txBox="1"/>
          <p:nvPr/>
        </p:nvSpPr>
        <p:spPr>
          <a:xfrm>
            <a:off x="8371561" y="3804875"/>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7" name="TextBox 46"/>
          <p:cNvSpPr txBox="1"/>
          <p:nvPr/>
        </p:nvSpPr>
        <p:spPr>
          <a:xfrm>
            <a:off x="2068881" y="3989541"/>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8" name="TextBox 47"/>
          <p:cNvSpPr txBox="1"/>
          <p:nvPr/>
        </p:nvSpPr>
        <p:spPr>
          <a:xfrm>
            <a:off x="8357796" y="4235856"/>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6476431" y="3006247"/>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4705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8371561" y="3371963"/>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41" name="TextBox 40">
            <a:extLst>
              <a:ext uri="{FF2B5EF4-FFF2-40B4-BE49-F238E27FC236}">
                <a16:creationId xmlns:a16="http://schemas.microsoft.com/office/drawing/2014/main" id="{46AFB4D0-7175-ED41-9912-AE7DD2191E8F}"/>
              </a:ext>
            </a:extLst>
          </p:cNvPr>
          <p:cNvSpPr txBox="1"/>
          <p:nvPr/>
        </p:nvSpPr>
        <p:spPr>
          <a:xfrm>
            <a:off x="5832008" y="5564875"/>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29" name="Lightning Bolt 28">
            <a:extLst>
              <a:ext uri="{FF2B5EF4-FFF2-40B4-BE49-F238E27FC236}">
                <a16:creationId xmlns:a16="http://schemas.microsoft.com/office/drawing/2014/main" id="{F4874EC7-8C35-2545-82EA-ED0E3156B773}"/>
              </a:ext>
            </a:extLst>
          </p:cNvPr>
          <p:cNvSpPr/>
          <p:nvPr/>
        </p:nvSpPr>
        <p:spPr>
          <a:xfrm>
            <a:off x="6586603" y="3327807"/>
            <a:ext cx="613776" cy="626301"/>
          </a:xfrm>
          <a:prstGeom prst="lightningBol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Lightning Bolt 29">
            <a:extLst>
              <a:ext uri="{FF2B5EF4-FFF2-40B4-BE49-F238E27FC236}">
                <a16:creationId xmlns:a16="http://schemas.microsoft.com/office/drawing/2014/main" id="{E6811B04-D891-2140-AD09-E5B0DE665A37}"/>
              </a:ext>
            </a:extLst>
          </p:cNvPr>
          <p:cNvSpPr/>
          <p:nvPr/>
        </p:nvSpPr>
        <p:spPr>
          <a:xfrm>
            <a:off x="4494755" y="3178575"/>
            <a:ext cx="613776" cy="626301"/>
          </a:xfrm>
          <a:prstGeom prst="lightningBol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B21EDE3-CFD1-4C47-975E-746DECB0F2E3}"/>
              </a:ext>
            </a:extLst>
          </p:cNvPr>
          <p:cNvSpPr txBox="1"/>
          <p:nvPr/>
        </p:nvSpPr>
        <p:spPr>
          <a:xfrm>
            <a:off x="2093987" y="4462306"/>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2" name="TextBox 41">
            <a:extLst>
              <a:ext uri="{FF2B5EF4-FFF2-40B4-BE49-F238E27FC236}">
                <a16:creationId xmlns:a16="http://schemas.microsoft.com/office/drawing/2014/main" id="{A0442C12-185D-1B4D-92DF-1F05E25C77A7}"/>
              </a:ext>
            </a:extLst>
          </p:cNvPr>
          <p:cNvSpPr txBox="1"/>
          <p:nvPr/>
        </p:nvSpPr>
        <p:spPr>
          <a:xfrm>
            <a:off x="8371561" y="4674353"/>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
        <p:nvSpPr>
          <p:cNvPr id="43" name="TextBox 42">
            <a:extLst>
              <a:ext uri="{FF2B5EF4-FFF2-40B4-BE49-F238E27FC236}">
                <a16:creationId xmlns:a16="http://schemas.microsoft.com/office/drawing/2014/main" id="{B9918E3B-AAAD-FC45-BC68-89FADA4E90D4}"/>
              </a:ext>
            </a:extLst>
          </p:cNvPr>
          <p:cNvSpPr txBox="1"/>
          <p:nvPr/>
        </p:nvSpPr>
        <p:spPr>
          <a:xfrm>
            <a:off x="5832008" y="6040771"/>
            <a:ext cx="288099" cy="369332"/>
          </a:xfrm>
          <a:prstGeom prst="rect">
            <a:avLst/>
          </a:prstGeom>
          <a:noFill/>
          <a:ln>
            <a:solidFill>
              <a:schemeClr val="accent1">
                <a:shade val="95000"/>
                <a:satMod val="105000"/>
              </a:schemeClr>
            </a:solidFill>
          </a:ln>
        </p:spPr>
        <p:txBody>
          <a:bodyPr wrap="square" rtlCol="0">
            <a:spAutoFit/>
          </a:bodyPr>
          <a:lstStyle/>
          <a:p>
            <a:r>
              <a:rPr lang="en-US" dirty="0"/>
              <a:t>4</a:t>
            </a:r>
          </a:p>
        </p:txBody>
      </p:sp>
    </p:spTree>
    <p:extLst>
      <p:ext uri="{BB962C8B-B14F-4D97-AF65-F5344CB8AC3E}">
        <p14:creationId xmlns:p14="http://schemas.microsoft.com/office/powerpoint/2010/main" val="2618487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392339" y="307419"/>
            <a:ext cx="10099589" cy="519113"/>
          </a:xfrm>
        </p:spPr>
        <p:txBody>
          <a:bodyPr>
            <a:normAutofit/>
          </a:bodyPr>
          <a:lstStyle/>
          <a:p>
            <a:pPr>
              <a:buNone/>
            </a:pPr>
            <a:r>
              <a:rPr lang="en-US" sz="2800" b="1"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51726" y="475184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Activities</a:t>
            </a:r>
          </a:p>
        </p:txBody>
      </p:sp>
      <p:sp>
        <p:nvSpPr>
          <p:cNvPr id="4" name="TextBox 3">
            <a:extLst>
              <a:ext uri="{FF2B5EF4-FFF2-40B4-BE49-F238E27FC236}">
                <a16:creationId xmlns:a16="http://schemas.microsoft.com/office/drawing/2014/main" id="{2388BF29-EA61-024A-8322-1C1A0D1EA767}"/>
              </a:ext>
            </a:extLst>
          </p:cNvPr>
          <p:cNvSpPr txBox="1"/>
          <p:nvPr/>
        </p:nvSpPr>
        <p:spPr>
          <a:xfrm>
            <a:off x="951725" y="354620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Messaging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51725" y="416105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At Least Once</a:t>
            </a:r>
          </a:p>
        </p:txBody>
      </p:sp>
      <p:sp>
        <p:nvSpPr>
          <p:cNvPr id="6" name="TextBox 5">
            <a:extLst>
              <a:ext uri="{FF2B5EF4-FFF2-40B4-BE49-F238E27FC236}">
                <a16:creationId xmlns:a16="http://schemas.microsoft.com/office/drawing/2014/main" id="{C53F935F-51EB-354F-B40D-377FD3A432B8}"/>
              </a:ext>
            </a:extLst>
          </p:cNvPr>
          <p:cNvSpPr txBox="1"/>
          <p:nvPr/>
        </p:nvSpPr>
        <p:spPr>
          <a:xfrm>
            <a:off x="951725" y="2955421"/>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1"/>
                </a:solidFill>
              </a:rPr>
              <a:t>Entities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24</a:t>
            </a:fld>
            <a:endParaRPr lang="en-US"/>
          </a:p>
        </p:txBody>
      </p:sp>
      <p:sp>
        <p:nvSpPr>
          <p:cNvPr id="10" name="TextBox 9">
            <a:extLst>
              <a:ext uri="{FF2B5EF4-FFF2-40B4-BE49-F238E27FC236}">
                <a16:creationId xmlns:a16="http://schemas.microsoft.com/office/drawing/2014/main" id="{A8EF63CE-EC55-FC7F-B4AD-40EEBDF6269A}"/>
              </a:ext>
            </a:extLst>
          </p:cNvPr>
          <p:cNvSpPr txBox="1"/>
          <p:nvPr/>
        </p:nvSpPr>
        <p:spPr>
          <a:xfrm>
            <a:off x="951727" y="2372032"/>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Beyond Two Phase Commit</a:t>
            </a:r>
          </a:p>
        </p:txBody>
      </p:sp>
      <p:sp>
        <p:nvSpPr>
          <p:cNvPr id="12" name="TextBox 11">
            <a:extLst>
              <a:ext uri="{FF2B5EF4-FFF2-40B4-BE49-F238E27FC236}">
                <a16:creationId xmlns:a16="http://schemas.microsoft.com/office/drawing/2014/main" id="{50112553-C406-27A5-C51A-AD93058078F3}"/>
              </a:ext>
            </a:extLst>
          </p:cNvPr>
          <p:cNvSpPr txBox="1"/>
          <p:nvPr/>
        </p:nvSpPr>
        <p:spPr>
          <a:xfrm>
            <a:off x="951725" y="177953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Two Phase Commit</a:t>
            </a:r>
          </a:p>
        </p:txBody>
      </p:sp>
    </p:spTree>
    <p:extLst>
      <p:ext uri="{BB962C8B-B14F-4D97-AF65-F5344CB8AC3E}">
        <p14:creationId xmlns:p14="http://schemas.microsoft.com/office/powerpoint/2010/main" val="2640511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7A90F5-736F-FCD8-CE9F-CC754D27D73C}"/>
              </a:ext>
            </a:extLst>
          </p:cNvPr>
          <p:cNvSpPr txBox="1"/>
          <p:nvPr/>
        </p:nvSpPr>
        <p:spPr>
          <a:xfrm>
            <a:off x="977900" y="3198167"/>
            <a:ext cx="10236200" cy="461665"/>
          </a:xfrm>
          <a:prstGeom prst="rect">
            <a:avLst/>
          </a:prstGeom>
          <a:noFill/>
        </p:spPr>
        <p:txBody>
          <a:bodyPr wrap="square" rtlCol="0">
            <a:spAutoFit/>
          </a:bodyPr>
          <a:lstStyle/>
          <a:p>
            <a:r>
              <a:rPr lang="en-US" sz="2400" dirty="0"/>
              <a:t>What strategies might help us cope, if we choose availability over consistency?</a:t>
            </a:r>
          </a:p>
        </p:txBody>
      </p:sp>
    </p:spTree>
    <p:extLst>
      <p:ext uri="{BB962C8B-B14F-4D97-AF65-F5344CB8AC3E}">
        <p14:creationId xmlns:p14="http://schemas.microsoft.com/office/powerpoint/2010/main" val="319331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5C956-4564-A5E9-3DD6-AC6B1F87C1CC}"/>
              </a:ext>
            </a:extLst>
          </p:cNvPr>
          <p:cNvPicPr>
            <a:picLocks noChangeAspect="1"/>
          </p:cNvPicPr>
          <p:nvPr/>
        </p:nvPicPr>
        <p:blipFill>
          <a:blip r:embed="rId3"/>
          <a:stretch>
            <a:fillRect/>
          </a:stretch>
        </p:blipFill>
        <p:spPr>
          <a:xfrm>
            <a:off x="1072917" y="563307"/>
            <a:ext cx="10148232" cy="5731385"/>
          </a:xfrm>
          <a:prstGeom prst="rect">
            <a:avLst/>
          </a:prstGeom>
        </p:spPr>
      </p:pic>
      <p:sp>
        <p:nvSpPr>
          <p:cNvPr id="6" name="TextBox 5">
            <a:extLst>
              <a:ext uri="{FF2B5EF4-FFF2-40B4-BE49-F238E27FC236}">
                <a16:creationId xmlns:a16="http://schemas.microsoft.com/office/drawing/2014/main" id="{043BA391-B726-4064-6EEA-91DDD7DECE4D}"/>
              </a:ext>
            </a:extLst>
          </p:cNvPr>
          <p:cNvSpPr txBox="1"/>
          <p:nvPr/>
        </p:nvSpPr>
        <p:spPr>
          <a:xfrm>
            <a:off x="774700" y="1955801"/>
            <a:ext cx="24257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 entity is a collection of data identified by a unique key.</a:t>
            </a:r>
          </a:p>
        </p:txBody>
      </p:sp>
      <p:cxnSp>
        <p:nvCxnSpPr>
          <p:cNvPr id="8" name="Straight Arrow Connector 7">
            <a:extLst>
              <a:ext uri="{FF2B5EF4-FFF2-40B4-BE49-F238E27FC236}">
                <a16:creationId xmlns:a16="http://schemas.microsoft.com/office/drawing/2014/main" id="{EADA653C-7AA5-CD3A-8E4C-E9627A147B06}"/>
              </a:ext>
            </a:extLst>
          </p:cNvPr>
          <p:cNvCxnSpPr>
            <a:cxnSpLocks/>
            <a:stCxn id="6" idx="2"/>
          </p:cNvCxnSpPr>
          <p:nvPr/>
        </p:nvCxnSpPr>
        <p:spPr>
          <a:xfrm>
            <a:off x="1987550" y="2879131"/>
            <a:ext cx="374650" cy="1235669"/>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ED90431-7D73-98F0-FADB-B20EF8D2669D}"/>
              </a:ext>
            </a:extLst>
          </p:cNvPr>
          <p:cNvSpPr txBox="1"/>
          <p:nvPr/>
        </p:nvSpPr>
        <p:spPr>
          <a:xfrm>
            <a:off x="4832816" y="1270001"/>
            <a:ext cx="24257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 entity lives on </a:t>
            </a:r>
            <a:r>
              <a:rPr lang="en-US" b="1" dirty="0"/>
              <a:t>one</a:t>
            </a:r>
            <a:r>
              <a:rPr lang="en-US" dirty="0"/>
              <a:t> machine or scope of serializability.</a:t>
            </a:r>
          </a:p>
        </p:txBody>
      </p:sp>
      <p:cxnSp>
        <p:nvCxnSpPr>
          <p:cNvPr id="11" name="Straight Arrow Connector 10">
            <a:extLst>
              <a:ext uri="{FF2B5EF4-FFF2-40B4-BE49-F238E27FC236}">
                <a16:creationId xmlns:a16="http://schemas.microsoft.com/office/drawing/2014/main" id="{0B7EFFA4-FCDA-C019-0273-955C749DC81A}"/>
              </a:ext>
            </a:extLst>
          </p:cNvPr>
          <p:cNvCxnSpPr>
            <a:cxnSpLocks/>
            <a:stCxn id="10" idx="2"/>
          </p:cNvCxnSpPr>
          <p:nvPr/>
        </p:nvCxnSpPr>
        <p:spPr>
          <a:xfrm>
            <a:off x="6045666" y="2193331"/>
            <a:ext cx="202734" cy="1718269"/>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BCEC8E0-32AA-1C71-315A-293F3828F0D0}"/>
              </a:ext>
            </a:extLst>
          </p:cNvPr>
          <p:cNvSpPr txBox="1"/>
          <p:nvPr/>
        </p:nvSpPr>
        <p:spPr>
          <a:xfrm>
            <a:off x="9017466" y="1032471"/>
            <a:ext cx="24257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 entity can be updated atomically, because it is within a single scope.</a:t>
            </a:r>
          </a:p>
        </p:txBody>
      </p:sp>
      <p:cxnSp>
        <p:nvCxnSpPr>
          <p:cNvPr id="14" name="Straight Arrow Connector 13">
            <a:extLst>
              <a:ext uri="{FF2B5EF4-FFF2-40B4-BE49-F238E27FC236}">
                <a16:creationId xmlns:a16="http://schemas.microsoft.com/office/drawing/2014/main" id="{14351F41-DD09-8175-0A23-02123D745EC5}"/>
              </a:ext>
            </a:extLst>
          </p:cNvPr>
          <p:cNvCxnSpPr>
            <a:cxnSpLocks/>
            <a:stCxn id="13" idx="2"/>
          </p:cNvCxnSpPr>
          <p:nvPr/>
        </p:nvCxnSpPr>
        <p:spPr>
          <a:xfrm flipH="1">
            <a:off x="10204450" y="2232800"/>
            <a:ext cx="25866" cy="167880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03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E14898-DC06-9708-DD17-E7DE930498A6}"/>
              </a:ext>
            </a:extLst>
          </p:cNvPr>
          <p:cNvPicPr>
            <a:picLocks noChangeAspect="1"/>
          </p:cNvPicPr>
          <p:nvPr/>
        </p:nvPicPr>
        <p:blipFill>
          <a:blip r:embed="rId2"/>
          <a:stretch>
            <a:fillRect/>
          </a:stretch>
        </p:blipFill>
        <p:spPr>
          <a:xfrm>
            <a:off x="1218458" y="385600"/>
            <a:ext cx="9475683" cy="5731200"/>
          </a:xfrm>
          <a:prstGeom prst="rect">
            <a:avLst/>
          </a:prstGeom>
        </p:spPr>
      </p:pic>
    </p:spTree>
    <p:extLst>
      <p:ext uri="{BB962C8B-B14F-4D97-AF65-F5344CB8AC3E}">
        <p14:creationId xmlns:p14="http://schemas.microsoft.com/office/powerpoint/2010/main" val="1300345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75507A-2519-AC41-6666-4F0DFE164FA0}"/>
              </a:ext>
            </a:extLst>
          </p:cNvPr>
          <p:cNvPicPr>
            <a:picLocks noChangeAspect="1"/>
          </p:cNvPicPr>
          <p:nvPr/>
        </p:nvPicPr>
        <p:blipFill>
          <a:blip r:embed="rId2"/>
          <a:stretch>
            <a:fillRect/>
          </a:stretch>
        </p:blipFill>
        <p:spPr>
          <a:xfrm>
            <a:off x="1021800" y="563260"/>
            <a:ext cx="10148400" cy="5731480"/>
          </a:xfrm>
          <a:prstGeom prst="rect">
            <a:avLst/>
          </a:prstGeom>
        </p:spPr>
      </p:pic>
      <p:sp>
        <p:nvSpPr>
          <p:cNvPr id="4" name="TextBox 3">
            <a:extLst>
              <a:ext uri="{FF2B5EF4-FFF2-40B4-BE49-F238E27FC236}">
                <a16:creationId xmlns:a16="http://schemas.microsoft.com/office/drawing/2014/main" id="{57929A45-6451-58A0-D7A6-EC6B6C7A4F89}"/>
              </a:ext>
            </a:extLst>
          </p:cNvPr>
          <p:cNvSpPr txBox="1"/>
          <p:nvPr/>
        </p:nvSpPr>
        <p:spPr>
          <a:xfrm>
            <a:off x="7010400" y="1181101"/>
            <a:ext cx="36830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entity store can repartition entities as it needs, so it is never safe to rely on location, and shared machine for serialization </a:t>
            </a:r>
          </a:p>
        </p:txBody>
      </p:sp>
      <p:cxnSp>
        <p:nvCxnSpPr>
          <p:cNvPr id="5" name="Straight Arrow Connector 4">
            <a:extLst>
              <a:ext uri="{FF2B5EF4-FFF2-40B4-BE49-F238E27FC236}">
                <a16:creationId xmlns:a16="http://schemas.microsoft.com/office/drawing/2014/main" id="{E5DCE0D8-15BC-E86F-1CEC-88298B304054}"/>
              </a:ext>
            </a:extLst>
          </p:cNvPr>
          <p:cNvCxnSpPr>
            <a:cxnSpLocks/>
            <a:stCxn id="4" idx="2"/>
          </p:cNvCxnSpPr>
          <p:nvPr/>
        </p:nvCxnSpPr>
        <p:spPr>
          <a:xfrm flipH="1">
            <a:off x="6877050" y="2381430"/>
            <a:ext cx="1974850" cy="28509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7A497867-F0D4-E698-226A-E93D72C3A691}"/>
              </a:ext>
            </a:extLst>
          </p:cNvPr>
          <p:cNvCxnSpPr>
            <a:cxnSpLocks/>
            <a:stCxn id="4" idx="2"/>
          </p:cNvCxnSpPr>
          <p:nvPr/>
        </p:nvCxnSpPr>
        <p:spPr>
          <a:xfrm>
            <a:off x="8851900" y="2381430"/>
            <a:ext cx="1940750" cy="28509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410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E0226-F045-2596-DEA1-6B7AA6B919D3}"/>
              </a:ext>
            </a:extLst>
          </p:cNvPr>
          <p:cNvPicPr>
            <a:picLocks noChangeAspect="1"/>
          </p:cNvPicPr>
          <p:nvPr/>
        </p:nvPicPr>
        <p:blipFill>
          <a:blip r:embed="rId3"/>
          <a:stretch>
            <a:fillRect/>
          </a:stretch>
        </p:blipFill>
        <p:spPr>
          <a:xfrm>
            <a:off x="1021800" y="563260"/>
            <a:ext cx="10148400" cy="5731480"/>
          </a:xfrm>
          <a:prstGeom prst="rect">
            <a:avLst/>
          </a:prstGeom>
        </p:spPr>
      </p:pic>
      <p:sp>
        <p:nvSpPr>
          <p:cNvPr id="4" name="TextBox 3">
            <a:extLst>
              <a:ext uri="{FF2B5EF4-FFF2-40B4-BE49-F238E27FC236}">
                <a16:creationId xmlns:a16="http://schemas.microsoft.com/office/drawing/2014/main" id="{87A732A7-C655-1438-5A09-548C4BA2BB04}"/>
              </a:ext>
            </a:extLst>
          </p:cNvPr>
          <p:cNvSpPr txBox="1"/>
          <p:nvPr/>
        </p:nvSpPr>
        <p:spPr>
          <a:xfrm>
            <a:off x="7518400" y="1270001"/>
            <a:ext cx="31877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As a result we don’t support an atomic transaction across two entities as they may have different serialization scopes</a:t>
            </a:r>
          </a:p>
        </p:txBody>
      </p:sp>
      <p:cxnSp>
        <p:nvCxnSpPr>
          <p:cNvPr id="5" name="Straight Arrow Connector 4">
            <a:extLst>
              <a:ext uri="{FF2B5EF4-FFF2-40B4-BE49-F238E27FC236}">
                <a16:creationId xmlns:a16="http://schemas.microsoft.com/office/drawing/2014/main" id="{AFD26014-D1EE-91E0-4EDE-7B4FEA8A919E}"/>
              </a:ext>
            </a:extLst>
          </p:cNvPr>
          <p:cNvCxnSpPr>
            <a:cxnSpLocks/>
            <a:stCxn id="4" idx="2"/>
          </p:cNvCxnSpPr>
          <p:nvPr/>
        </p:nvCxnSpPr>
        <p:spPr>
          <a:xfrm flipH="1">
            <a:off x="7048500" y="2470330"/>
            <a:ext cx="2063750" cy="16698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B958D932-4940-18CB-9166-5F2D281D843C}"/>
              </a:ext>
            </a:extLst>
          </p:cNvPr>
          <p:cNvCxnSpPr>
            <a:cxnSpLocks/>
            <a:stCxn id="4" idx="2"/>
          </p:cNvCxnSpPr>
          <p:nvPr/>
        </p:nvCxnSpPr>
        <p:spPr>
          <a:xfrm>
            <a:off x="9112250" y="2470330"/>
            <a:ext cx="1720850" cy="16698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AF77EBE-4BFE-E6A7-2CF6-30AC540774B8}"/>
              </a:ext>
            </a:extLst>
          </p:cNvPr>
          <p:cNvSpPr txBox="1"/>
          <p:nvPr/>
        </p:nvSpPr>
        <p:spPr>
          <a:xfrm>
            <a:off x="3549651" y="1270001"/>
            <a:ext cx="31877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cannot know if two entities live within serialization scopes that are separated by a network partition</a:t>
            </a:r>
          </a:p>
        </p:txBody>
      </p:sp>
      <p:cxnSp>
        <p:nvCxnSpPr>
          <p:cNvPr id="21" name="Straight Arrow Connector 20">
            <a:extLst>
              <a:ext uri="{FF2B5EF4-FFF2-40B4-BE49-F238E27FC236}">
                <a16:creationId xmlns:a16="http://schemas.microsoft.com/office/drawing/2014/main" id="{A77D5D95-5D22-0952-6C8E-32057EC4218F}"/>
              </a:ext>
            </a:extLst>
          </p:cNvPr>
          <p:cNvCxnSpPr>
            <a:cxnSpLocks/>
            <a:stCxn id="20" idx="2"/>
          </p:cNvCxnSpPr>
          <p:nvPr/>
        </p:nvCxnSpPr>
        <p:spPr>
          <a:xfrm>
            <a:off x="5143501" y="2470330"/>
            <a:ext cx="2501899" cy="16698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B50E9EC-4C29-5ADD-B57C-5AC58E664D3F}"/>
              </a:ext>
            </a:extLst>
          </p:cNvPr>
          <p:cNvCxnSpPr/>
          <p:nvPr/>
        </p:nvCxnSpPr>
        <p:spPr>
          <a:xfrm>
            <a:off x="7645400" y="3314700"/>
            <a:ext cx="0" cy="3314700"/>
          </a:xfrm>
          <a:prstGeom prst="line">
            <a:avLst/>
          </a:prstGeom>
          <a:ln w="1270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50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939800"/>
            <a:ext cx="10058400" cy="5092239"/>
          </a:xfrm>
          <a:prstGeom prst="rect">
            <a:avLst/>
          </a:prstGeom>
        </p:spPr>
      </p:pic>
      <p:sp>
        <p:nvSpPr>
          <p:cNvPr id="4" name="Slide Number Placeholder 3">
            <a:extLst>
              <a:ext uri="{FF2B5EF4-FFF2-40B4-BE49-F238E27FC236}">
                <a16:creationId xmlns:a16="http://schemas.microsoft.com/office/drawing/2014/main" id="{AC0BC176-91F1-C14D-A89D-D39AB60224E8}"/>
              </a:ext>
            </a:extLst>
          </p:cNvPr>
          <p:cNvSpPr>
            <a:spLocks noGrp="1"/>
          </p:cNvSpPr>
          <p:nvPr>
            <p:ph type="sldNum" sz="quarter" idx="12"/>
          </p:nvPr>
        </p:nvSpPr>
        <p:spPr/>
        <p:txBody>
          <a:bodyPr/>
          <a:lstStyle/>
          <a:p>
            <a:fld id="{B9A0A49B-320C-1A4F-B83C-2E5340668522}" type="slidenum">
              <a:rPr lang="en-US" smtClean="0"/>
              <a:t>3</a:t>
            </a:fld>
            <a:endParaRPr lang="en-US"/>
          </a:p>
        </p:txBody>
      </p:sp>
    </p:spTree>
    <p:extLst>
      <p:ext uri="{BB962C8B-B14F-4D97-AF65-F5344CB8AC3E}">
        <p14:creationId xmlns:p14="http://schemas.microsoft.com/office/powerpoint/2010/main" val="3622553428"/>
      </p:ext>
    </p:extLst>
  </p:cSld>
  <p:clrMapOvr>
    <a:masterClrMapping/>
  </p:clrMapOvr>
  <mc:AlternateContent xmlns:mc="http://schemas.openxmlformats.org/markup-compatibility/2006" xmlns:p14="http://schemas.microsoft.com/office/powerpoint/2010/main">
    <mc:Choice Requires="p14">
      <p:transition spd="slow" p14:dur="2000" advTm="32504"/>
    </mc:Choice>
    <mc:Fallback xmlns="">
      <p:transition spd="slow" advTm="3250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E0226-F045-2596-DEA1-6B7AA6B919D3}"/>
              </a:ext>
            </a:extLst>
          </p:cNvPr>
          <p:cNvPicPr>
            <a:picLocks noChangeAspect="1"/>
          </p:cNvPicPr>
          <p:nvPr/>
        </p:nvPicPr>
        <p:blipFill>
          <a:blip r:embed="rId2"/>
          <a:stretch>
            <a:fillRect/>
          </a:stretch>
        </p:blipFill>
        <p:spPr>
          <a:xfrm>
            <a:off x="1358351" y="563260"/>
            <a:ext cx="10148400" cy="5731480"/>
          </a:xfrm>
          <a:prstGeom prst="rect">
            <a:avLst/>
          </a:prstGeom>
        </p:spPr>
      </p:pic>
      <p:sp>
        <p:nvSpPr>
          <p:cNvPr id="4" name="TextBox 3">
            <a:extLst>
              <a:ext uri="{FF2B5EF4-FFF2-40B4-BE49-F238E27FC236}">
                <a16:creationId xmlns:a16="http://schemas.microsoft.com/office/drawing/2014/main" id="{87A732A7-C655-1438-5A09-548C4BA2BB04}"/>
              </a:ext>
            </a:extLst>
          </p:cNvPr>
          <p:cNvSpPr txBox="1"/>
          <p:nvPr/>
        </p:nvSpPr>
        <p:spPr>
          <a:xfrm>
            <a:off x="6578601" y="1244601"/>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By implication we also do not offer joins between two entities when reading them because they do not necessarily share ‘locality’</a:t>
            </a:r>
          </a:p>
        </p:txBody>
      </p:sp>
      <p:cxnSp>
        <p:nvCxnSpPr>
          <p:cNvPr id="5" name="Straight Arrow Connector 4">
            <a:extLst>
              <a:ext uri="{FF2B5EF4-FFF2-40B4-BE49-F238E27FC236}">
                <a16:creationId xmlns:a16="http://schemas.microsoft.com/office/drawing/2014/main" id="{AFD26014-D1EE-91E0-4EDE-7B4FEA8A919E}"/>
              </a:ext>
            </a:extLst>
          </p:cNvPr>
          <p:cNvCxnSpPr>
            <a:cxnSpLocks/>
          </p:cNvCxnSpPr>
          <p:nvPr/>
        </p:nvCxnSpPr>
        <p:spPr>
          <a:xfrm flipH="1">
            <a:off x="6432551" y="2180114"/>
            <a:ext cx="1968500" cy="16698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B958D932-4940-18CB-9166-5F2D281D843C}"/>
              </a:ext>
            </a:extLst>
          </p:cNvPr>
          <p:cNvCxnSpPr>
            <a:cxnSpLocks/>
            <a:stCxn id="4" idx="2"/>
          </p:cNvCxnSpPr>
          <p:nvPr/>
        </p:nvCxnSpPr>
        <p:spPr>
          <a:xfrm>
            <a:off x="8597900" y="2444930"/>
            <a:ext cx="1822450" cy="13904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07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A3514E-3600-565E-4745-D6F9E415CC4E}"/>
              </a:ext>
            </a:extLst>
          </p:cNvPr>
          <p:cNvPicPr>
            <a:picLocks noChangeAspect="1"/>
          </p:cNvPicPr>
          <p:nvPr/>
        </p:nvPicPr>
        <p:blipFill>
          <a:blip r:embed="rId2"/>
          <a:stretch>
            <a:fillRect/>
          </a:stretch>
        </p:blipFill>
        <p:spPr>
          <a:xfrm>
            <a:off x="555592" y="895844"/>
            <a:ext cx="11080815" cy="5066312"/>
          </a:xfrm>
          <a:prstGeom prst="rect">
            <a:avLst/>
          </a:prstGeom>
        </p:spPr>
      </p:pic>
      <p:sp>
        <p:nvSpPr>
          <p:cNvPr id="4" name="TextBox 3">
            <a:extLst>
              <a:ext uri="{FF2B5EF4-FFF2-40B4-BE49-F238E27FC236}">
                <a16:creationId xmlns:a16="http://schemas.microsoft.com/office/drawing/2014/main" id="{E910A2B0-A134-2170-6D68-AED85E519E8D}"/>
              </a:ext>
            </a:extLst>
          </p:cNvPr>
          <p:cNvSpPr txBox="1"/>
          <p:nvPr/>
        </p:nvSpPr>
        <p:spPr>
          <a:xfrm>
            <a:off x="3549651" y="1270001"/>
            <a:ext cx="31877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find an entity through consistent hashing of its key to its serialization scope</a:t>
            </a:r>
          </a:p>
        </p:txBody>
      </p:sp>
      <p:cxnSp>
        <p:nvCxnSpPr>
          <p:cNvPr id="5" name="Straight Arrow Connector 4">
            <a:extLst>
              <a:ext uri="{FF2B5EF4-FFF2-40B4-BE49-F238E27FC236}">
                <a16:creationId xmlns:a16="http://schemas.microsoft.com/office/drawing/2014/main" id="{5A90D8A6-1B88-88A2-B186-BB8D2B3CD9A7}"/>
              </a:ext>
            </a:extLst>
          </p:cNvPr>
          <p:cNvCxnSpPr>
            <a:cxnSpLocks/>
            <a:stCxn id="4" idx="2"/>
          </p:cNvCxnSpPr>
          <p:nvPr/>
        </p:nvCxnSpPr>
        <p:spPr>
          <a:xfrm flipH="1">
            <a:off x="1739900" y="2193331"/>
            <a:ext cx="3403601" cy="1972269"/>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7D6D9F7-A734-5B29-9731-C46E4D16477F}"/>
              </a:ext>
            </a:extLst>
          </p:cNvPr>
          <p:cNvSpPr txBox="1"/>
          <p:nvPr/>
        </p:nvSpPr>
        <p:spPr>
          <a:xfrm>
            <a:off x="7829551" y="1104901"/>
            <a:ext cx="31877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cannot guarantee that an alternate index is maintained within the same serialization scope</a:t>
            </a:r>
          </a:p>
        </p:txBody>
      </p:sp>
      <p:cxnSp>
        <p:nvCxnSpPr>
          <p:cNvPr id="8" name="Straight Arrow Connector 7">
            <a:extLst>
              <a:ext uri="{FF2B5EF4-FFF2-40B4-BE49-F238E27FC236}">
                <a16:creationId xmlns:a16="http://schemas.microsoft.com/office/drawing/2014/main" id="{6E95E208-03E5-9D7A-6EA2-62C081E95802}"/>
              </a:ext>
            </a:extLst>
          </p:cNvPr>
          <p:cNvCxnSpPr>
            <a:cxnSpLocks/>
            <a:stCxn id="7" idx="2"/>
          </p:cNvCxnSpPr>
          <p:nvPr/>
        </p:nvCxnSpPr>
        <p:spPr>
          <a:xfrm flipH="1">
            <a:off x="7239000" y="2305230"/>
            <a:ext cx="2184401" cy="12126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885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A3514E-3600-565E-4745-D6F9E415CC4E}"/>
              </a:ext>
            </a:extLst>
          </p:cNvPr>
          <p:cNvPicPr>
            <a:picLocks noChangeAspect="1"/>
          </p:cNvPicPr>
          <p:nvPr/>
        </p:nvPicPr>
        <p:blipFill>
          <a:blip r:embed="rId2"/>
          <a:stretch>
            <a:fillRect/>
          </a:stretch>
        </p:blipFill>
        <p:spPr>
          <a:xfrm>
            <a:off x="555592" y="895844"/>
            <a:ext cx="11080815" cy="5066312"/>
          </a:xfrm>
          <a:prstGeom prst="rect">
            <a:avLst/>
          </a:prstGeom>
        </p:spPr>
      </p:pic>
      <p:sp>
        <p:nvSpPr>
          <p:cNvPr id="4" name="TextBox 3">
            <a:extLst>
              <a:ext uri="{FF2B5EF4-FFF2-40B4-BE49-F238E27FC236}">
                <a16:creationId xmlns:a16="http://schemas.microsoft.com/office/drawing/2014/main" id="{E910A2B0-A134-2170-6D68-AED85E519E8D}"/>
              </a:ext>
            </a:extLst>
          </p:cNvPr>
          <p:cNvSpPr txBox="1"/>
          <p:nvPr/>
        </p:nvSpPr>
        <p:spPr>
          <a:xfrm>
            <a:off x="3549651" y="1270001"/>
            <a:ext cx="31877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And then retrieve using that primary key</a:t>
            </a:r>
          </a:p>
        </p:txBody>
      </p:sp>
      <p:cxnSp>
        <p:nvCxnSpPr>
          <p:cNvPr id="5" name="Straight Arrow Connector 4">
            <a:extLst>
              <a:ext uri="{FF2B5EF4-FFF2-40B4-BE49-F238E27FC236}">
                <a16:creationId xmlns:a16="http://schemas.microsoft.com/office/drawing/2014/main" id="{5A90D8A6-1B88-88A2-B186-BB8D2B3CD9A7}"/>
              </a:ext>
            </a:extLst>
          </p:cNvPr>
          <p:cNvCxnSpPr>
            <a:cxnSpLocks/>
            <a:stCxn id="4" idx="2"/>
          </p:cNvCxnSpPr>
          <p:nvPr/>
        </p:nvCxnSpPr>
        <p:spPr>
          <a:xfrm flipH="1">
            <a:off x="1739900" y="1916332"/>
            <a:ext cx="3403601" cy="2249268"/>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7D6D9F7-A734-5B29-9731-C46E4D16477F}"/>
              </a:ext>
            </a:extLst>
          </p:cNvPr>
          <p:cNvSpPr txBox="1"/>
          <p:nvPr/>
        </p:nvSpPr>
        <p:spPr>
          <a:xfrm>
            <a:off x="7829551" y="1104901"/>
            <a:ext cx="31877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need to lookup – accepting eventual consistency – the primary key using the alternate key</a:t>
            </a:r>
          </a:p>
        </p:txBody>
      </p:sp>
      <p:cxnSp>
        <p:nvCxnSpPr>
          <p:cNvPr id="8" name="Straight Arrow Connector 7">
            <a:extLst>
              <a:ext uri="{FF2B5EF4-FFF2-40B4-BE49-F238E27FC236}">
                <a16:creationId xmlns:a16="http://schemas.microsoft.com/office/drawing/2014/main" id="{6E95E208-03E5-9D7A-6EA2-62C081E95802}"/>
              </a:ext>
            </a:extLst>
          </p:cNvPr>
          <p:cNvCxnSpPr>
            <a:cxnSpLocks/>
            <a:stCxn id="7" idx="2"/>
          </p:cNvCxnSpPr>
          <p:nvPr/>
        </p:nvCxnSpPr>
        <p:spPr>
          <a:xfrm flipH="1">
            <a:off x="6019800" y="2305230"/>
            <a:ext cx="3403601" cy="169527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379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392339" y="307419"/>
            <a:ext cx="10099589" cy="519113"/>
          </a:xfrm>
        </p:spPr>
        <p:txBody>
          <a:bodyPr>
            <a:normAutofit/>
          </a:bodyPr>
          <a:lstStyle/>
          <a:p>
            <a:pPr>
              <a:buNone/>
            </a:pPr>
            <a:r>
              <a:rPr lang="en-US" sz="2800" b="1"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51726" y="475184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Activities</a:t>
            </a:r>
          </a:p>
        </p:txBody>
      </p:sp>
      <p:sp>
        <p:nvSpPr>
          <p:cNvPr id="4" name="TextBox 3">
            <a:extLst>
              <a:ext uri="{FF2B5EF4-FFF2-40B4-BE49-F238E27FC236}">
                <a16:creationId xmlns:a16="http://schemas.microsoft.com/office/drawing/2014/main" id="{2388BF29-EA61-024A-8322-1C1A0D1EA767}"/>
              </a:ext>
            </a:extLst>
          </p:cNvPr>
          <p:cNvSpPr txBox="1"/>
          <p:nvPr/>
        </p:nvSpPr>
        <p:spPr>
          <a:xfrm>
            <a:off x="951725" y="354620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1"/>
                </a:solidFill>
              </a:rPr>
              <a:t>Messaging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51725" y="416105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At Least Once</a:t>
            </a:r>
          </a:p>
        </p:txBody>
      </p:sp>
      <p:sp>
        <p:nvSpPr>
          <p:cNvPr id="6" name="TextBox 5">
            <a:extLst>
              <a:ext uri="{FF2B5EF4-FFF2-40B4-BE49-F238E27FC236}">
                <a16:creationId xmlns:a16="http://schemas.microsoft.com/office/drawing/2014/main" id="{C53F935F-51EB-354F-B40D-377FD3A432B8}"/>
              </a:ext>
            </a:extLst>
          </p:cNvPr>
          <p:cNvSpPr txBox="1"/>
          <p:nvPr/>
        </p:nvSpPr>
        <p:spPr>
          <a:xfrm>
            <a:off x="951725" y="2955421"/>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Entities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33</a:t>
            </a:fld>
            <a:endParaRPr lang="en-US"/>
          </a:p>
        </p:txBody>
      </p:sp>
      <p:sp>
        <p:nvSpPr>
          <p:cNvPr id="10" name="TextBox 9">
            <a:extLst>
              <a:ext uri="{FF2B5EF4-FFF2-40B4-BE49-F238E27FC236}">
                <a16:creationId xmlns:a16="http://schemas.microsoft.com/office/drawing/2014/main" id="{A8EF63CE-EC55-FC7F-B4AD-40EEBDF6269A}"/>
              </a:ext>
            </a:extLst>
          </p:cNvPr>
          <p:cNvSpPr txBox="1"/>
          <p:nvPr/>
        </p:nvSpPr>
        <p:spPr>
          <a:xfrm>
            <a:off x="951727" y="2372032"/>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Beyond Two Phase Commit</a:t>
            </a:r>
          </a:p>
        </p:txBody>
      </p:sp>
      <p:sp>
        <p:nvSpPr>
          <p:cNvPr id="12" name="TextBox 11">
            <a:extLst>
              <a:ext uri="{FF2B5EF4-FFF2-40B4-BE49-F238E27FC236}">
                <a16:creationId xmlns:a16="http://schemas.microsoft.com/office/drawing/2014/main" id="{50112553-C406-27A5-C51A-AD93058078F3}"/>
              </a:ext>
            </a:extLst>
          </p:cNvPr>
          <p:cNvSpPr txBox="1"/>
          <p:nvPr/>
        </p:nvSpPr>
        <p:spPr>
          <a:xfrm>
            <a:off x="951725" y="177953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Two Phase Commit</a:t>
            </a:r>
          </a:p>
        </p:txBody>
      </p:sp>
    </p:spTree>
    <p:extLst>
      <p:ext uri="{BB962C8B-B14F-4D97-AF65-F5344CB8AC3E}">
        <p14:creationId xmlns:p14="http://schemas.microsoft.com/office/powerpoint/2010/main" val="1156505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DF2464-5B7A-5E1F-1863-65D2FEC3EA7E}"/>
              </a:ext>
            </a:extLst>
          </p:cNvPr>
          <p:cNvPicPr>
            <a:picLocks noChangeAspect="1"/>
          </p:cNvPicPr>
          <p:nvPr/>
        </p:nvPicPr>
        <p:blipFill>
          <a:blip r:embed="rId3"/>
          <a:stretch>
            <a:fillRect/>
          </a:stretch>
        </p:blipFill>
        <p:spPr>
          <a:xfrm>
            <a:off x="739767" y="563400"/>
            <a:ext cx="10712466" cy="5731200"/>
          </a:xfrm>
          <a:prstGeom prst="rect">
            <a:avLst/>
          </a:prstGeom>
        </p:spPr>
      </p:pic>
      <p:cxnSp>
        <p:nvCxnSpPr>
          <p:cNvPr id="7" name="Straight Arrow Connector 6">
            <a:extLst>
              <a:ext uri="{FF2B5EF4-FFF2-40B4-BE49-F238E27FC236}">
                <a16:creationId xmlns:a16="http://schemas.microsoft.com/office/drawing/2014/main" id="{C4E6410F-504C-5DA7-3D60-72E3100C5319}"/>
              </a:ext>
            </a:extLst>
          </p:cNvPr>
          <p:cNvCxnSpPr>
            <a:cxnSpLocks/>
            <a:stCxn id="8" idx="2"/>
          </p:cNvCxnSpPr>
          <p:nvPr/>
        </p:nvCxnSpPr>
        <p:spPr>
          <a:xfrm>
            <a:off x="6794500" y="2438065"/>
            <a:ext cx="2209798" cy="161323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F3BF2AD-0C94-003C-7C7E-E255C020E194}"/>
              </a:ext>
            </a:extLst>
          </p:cNvPr>
          <p:cNvSpPr txBox="1"/>
          <p:nvPr/>
        </p:nvSpPr>
        <p:spPr>
          <a:xfrm>
            <a:off x="4775201" y="960737"/>
            <a:ext cx="4038598"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a:t>
            </a:r>
            <a:r>
              <a:rPr lang="en-US" b="1" dirty="0"/>
              <a:t>e do not use synchronous communication</a:t>
            </a:r>
            <a:r>
              <a:rPr lang="en-US" dirty="0"/>
              <a:t> – which implies holding open a transaction for a response – to update multiple entities. </a:t>
            </a:r>
            <a:r>
              <a:rPr lang="en-US" b="1" dirty="0"/>
              <a:t>We use messaging.</a:t>
            </a:r>
          </a:p>
        </p:txBody>
      </p:sp>
      <p:cxnSp>
        <p:nvCxnSpPr>
          <p:cNvPr id="9" name="Straight Arrow Connector 8">
            <a:extLst>
              <a:ext uri="{FF2B5EF4-FFF2-40B4-BE49-F238E27FC236}">
                <a16:creationId xmlns:a16="http://schemas.microsoft.com/office/drawing/2014/main" id="{C310E338-7FE3-1712-EA4A-822E488FCF05}"/>
              </a:ext>
            </a:extLst>
          </p:cNvPr>
          <p:cNvCxnSpPr>
            <a:cxnSpLocks/>
            <a:stCxn id="8" idx="2"/>
          </p:cNvCxnSpPr>
          <p:nvPr/>
        </p:nvCxnSpPr>
        <p:spPr>
          <a:xfrm flipH="1">
            <a:off x="4965700" y="2438065"/>
            <a:ext cx="1828800" cy="161323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401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5685179-9052-B185-CD58-D14F28F11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72" y="1651000"/>
            <a:ext cx="10602614" cy="34544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139CAD3-E82E-3188-CD0E-67931CB93050}"/>
              </a:ext>
            </a:extLst>
          </p:cNvPr>
          <p:cNvSpPr txBox="1">
            <a:spLocks/>
          </p:cNvSpPr>
          <p:nvPr/>
        </p:nvSpPr>
        <p:spPr>
          <a:xfrm>
            <a:off x="683127" y="338389"/>
            <a:ext cx="9920705" cy="5760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Starbucks Doesn’t Use Two Phase Commit.</a:t>
            </a:r>
          </a:p>
        </p:txBody>
      </p:sp>
      <p:sp>
        <p:nvSpPr>
          <p:cNvPr id="4" name="TextBox 3">
            <a:extLst>
              <a:ext uri="{FF2B5EF4-FFF2-40B4-BE49-F238E27FC236}">
                <a16:creationId xmlns:a16="http://schemas.microsoft.com/office/drawing/2014/main" id="{9002CA3C-D049-1C89-63C1-950743A384DE}"/>
              </a:ext>
            </a:extLst>
          </p:cNvPr>
          <p:cNvSpPr txBox="1"/>
          <p:nvPr/>
        </p:nvSpPr>
        <p:spPr>
          <a:xfrm>
            <a:off x="5829300" y="5727700"/>
            <a:ext cx="5524500" cy="369332"/>
          </a:xfrm>
          <a:prstGeom prst="rect">
            <a:avLst/>
          </a:prstGeom>
          <a:noFill/>
        </p:spPr>
        <p:txBody>
          <a:bodyPr wrap="square" rtlCol="0">
            <a:spAutoFit/>
          </a:bodyPr>
          <a:lstStyle/>
          <a:p>
            <a:r>
              <a:rPr lang="en-US" dirty="0">
                <a:hlinkClick r:id="rId4"/>
              </a:rPr>
              <a:t>Starbucks Does Not Use Two Phase Commit</a:t>
            </a:r>
            <a:r>
              <a:rPr lang="en-US" dirty="0"/>
              <a:t> - </a:t>
            </a:r>
            <a:r>
              <a:rPr lang="en-US" dirty="0" err="1"/>
              <a:t>Hohpe</a:t>
            </a:r>
            <a:endParaRPr lang="en-US" dirty="0"/>
          </a:p>
        </p:txBody>
      </p:sp>
    </p:spTree>
    <p:extLst>
      <p:ext uri="{BB962C8B-B14F-4D97-AF65-F5344CB8AC3E}">
        <p14:creationId xmlns:p14="http://schemas.microsoft.com/office/powerpoint/2010/main" val="1169371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392339" y="307419"/>
            <a:ext cx="10099589" cy="519113"/>
          </a:xfrm>
        </p:spPr>
        <p:txBody>
          <a:bodyPr>
            <a:normAutofit/>
          </a:bodyPr>
          <a:lstStyle/>
          <a:p>
            <a:pPr>
              <a:buNone/>
            </a:pPr>
            <a:r>
              <a:rPr lang="en-US" sz="2800" b="1"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51726" y="475184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Activities</a:t>
            </a:r>
          </a:p>
        </p:txBody>
      </p:sp>
      <p:sp>
        <p:nvSpPr>
          <p:cNvPr id="4" name="TextBox 3">
            <a:extLst>
              <a:ext uri="{FF2B5EF4-FFF2-40B4-BE49-F238E27FC236}">
                <a16:creationId xmlns:a16="http://schemas.microsoft.com/office/drawing/2014/main" id="{2388BF29-EA61-024A-8322-1C1A0D1EA767}"/>
              </a:ext>
            </a:extLst>
          </p:cNvPr>
          <p:cNvSpPr txBox="1"/>
          <p:nvPr/>
        </p:nvSpPr>
        <p:spPr>
          <a:xfrm>
            <a:off x="951725" y="354620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Messaging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51725" y="416105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1"/>
                </a:solidFill>
              </a:rPr>
              <a:t>At Least Once</a:t>
            </a:r>
          </a:p>
        </p:txBody>
      </p:sp>
      <p:sp>
        <p:nvSpPr>
          <p:cNvPr id="6" name="TextBox 5">
            <a:extLst>
              <a:ext uri="{FF2B5EF4-FFF2-40B4-BE49-F238E27FC236}">
                <a16:creationId xmlns:a16="http://schemas.microsoft.com/office/drawing/2014/main" id="{C53F935F-51EB-354F-B40D-377FD3A432B8}"/>
              </a:ext>
            </a:extLst>
          </p:cNvPr>
          <p:cNvSpPr txBox="1"/>
          <p:nvPr/>
        </p:nvSpPr>
        <p:spPr>
          <a:xfrm>
            <a:off x="951725" y="2955421"/>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Entities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36</a:t>
            </a:fld>
            <a:endParaRPr lang="en-US"/>
          </a:p>
        </p:txBody>
      </p:sp>
      <p:sp>
        <p:nvSpPr>
          <p:cNvPr id="10" name="TextBox 9">
            <a:extLst>
              <a:ext uri="{FF2B5EF4-FFF2-40B4-BE49-F238E27FC236}">
                <a16:creationId xmlns:a16="http://schemas.microsoft.com/office/drawing/2014/main" id="{A8EF63CE-EC55-FC7F-B4AD-40EEBDF6269A}"/>
              </a:ext>
            </a:extLst>
          </p:cNvPr>
          <p:cNvSpPr txBox="1"/>
          <p:nvPr/>
        </p:nvSpPr>
        <p:spPr>
          <a:xfrm>
            <a:off x="951727" y="2372032"/>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Beyond Two Phase Commit</a:t>
            </a:r>
          </a:p>
        </p:txBody>
      </p:sp>
      <p:sp>
        <p:nvSpPr>
          <p:cNvPr id="12" name="TextBox 11">
            <a:extLst>
              <a:ext uri="{FF2B5EF4-FFF2-40B4-BE49-F238E27FC236}">
                <a16:creationId xmlns:a16="http://schemas.microsoft.com/office/drawing/2014/main" id="{50112553-C406-27A5-C51A-AD93058078F3}"/>
              </a:ext>
            </a:extLst>
          </p:cNvPr>
          <p:cNvSpPr txBox="1"/>
          <p:nvPr/>
        </p:nvSpPr>
        <p:spPr>
          <a:xfrm>
            <a:off x="951725" y="177953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Two Phase Commit</a:t>
            </a:r>
          </a:p>
        </p:txBody>
      </p:sp>
    </p:spTree>
    <p:extLst>
      <p:ext uri="{BB962C8B-B14F-4D97-AF65-F5344CB8AC3E}">
        <p14:creationId xmlns:p14="http://schemas.microsoft.com/office/powerpoint/2010/main" val="3035943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C9BFC3-060B-0521-DA8D-62F4E571C08F}"/>
              </a:ext>
            </a:extLst>
          </p:cNvPr>
          <p:cNvPicPr>
            <a:picLocks noChangeAspect="1"/>
          </p:cNvPicPr>
          <p:nvPr/>
        </p:nvPicPr>
        <p:blipFill>
          <a:blip r:embed="rId2"/>
          <a:stretch>
            <a:fillRect/>
          </a:stretch>
        </p:blipFill>
        <p:spPr>
          <a:xfrm>
            <a:off x="0" y="167622"/>
            <a:ext cx="10712466" cy="5731200"/>
          </a:xfrm>
          <a:prstGeom prst="rect">
            <a:avLst/>
          </a:prstGeom>
        </p:spPr>
      </p:pic>
      <p:sp>
        <p:nvSpPr>
          <p:cNvPr id="5" name="TextBox 4">
            <a:extLst>
              <a:ext uri="{FF2B5EF4-FFF2-40B4-BE49-F238E27FC236}">
                <a16:creationId xmlns:a16="http://schemas.microsoft.com/office/drawing/2014/main" id="{A3DC66CB-C49D-C101-ABBE-82376A994BBA}"/>
              </a:ext>
            </a:extLst>
          </p:cNvPr>
          <p:cNvSpPr txBox="1"/>
          <p:nvPr/>
        </p:nvSpPr>
        <p:spPr>
          <a:xfrm>
            <a:off x="6223001" y="978556"/>
            <a:ext cx="4038598"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a:t>
            </a:r>
            <a:r>
              <a:rPr lang="en-US" b="1" dirty="0"/>
              <a:t>must ensure that the message is enqueued using a transaction</a:t>
            </a:r>
            <a:r>
              <a:rPr lang="en-US" dirty="0"/>
              <a:t> with the entity change, otherwise the other entity will become inconsistent because no message was sent!</a:t>
            </a:r>
            <a:endParaRPr lang="en-US" b="1" dirty="0"/>
          </a:p>
        </p:txBody>
      </p:sp>
      <p:cxnSp>
        <p:nvCxnSpPr>
          <p:cNvPr id="6" name="Straight Arrow Connector 5">
            <a:extLst>
              <a:ext uri="{FF2B5EF4-FFF2-40B4-BE49-F238E27FC236}">
                <a16:creationId xmlns:a16="http://schemas.microsoft.com/office/drawing/2014/main" id="{164D0184-B156-9654-49C0-0E429765B23C}"/>
              </a:ext>
            </a:extLst>
          </p:cNvPr>
          <p:cNvCxnSpPr>
            <a:cxnSpLocks/>
            <a:stCxn id="5" idx="2"/>
          </p:cNvCxnSpPr>
          <p:nvPr/>
        </p:nvCxnSpPr>
        <p:spPr>
          <a:xfrm flipH="1">
            <a:off x="5245100" y="2455884"/>
            <a:ext cx="2997200" cy="120839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9368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304939-D5FF-C283-E350-D9C3B74E30AC}"/>
              </a:ext>
            </a:extLst>
          </p:cNvPr>
          <p:cNvPicPr>
            <a:picLocks noChangeAspect="1"/>
          </p:cNvPicPr>
          <p:nvPr/>
        </p:nvPicPr>
        <p:blipFill>
          <a:blip r:embed="rId3"/>
          <a:stretch>
            <a:fillRect/>
          </a:stretch>
        </p:blipFill>
        <p:spPr>
          <a:xfrm>
            <a:off x="1943100" y="183148"/>
            <a:ext cx="8494878" cy="6217651"/>
          </a:xfrm>
          <a:prstGeom prst="rect">
            <a:avLst/>
          </a:prstGeom>
        </p:spPr>
      </p:pic>
      <p:sp>
        <p:nvSpPr>
          <p:cNvPr id="6" name="TextBox 5">
            <a:extLst>
              <a:ext uri="{FF2B5EF4-FFF2-40B4-BE49-F238E27FC236}">
                <a16:creationId xmlns:a16="http://schemas.microsoft.com/office/drawing/2014/main" id="{8D7C8717-2C76-7CBC-60DD-77B95D771DAF}"/>
              </a:ext>
            </a:extLst>
          </p:cNvPr>
          <p:cNvSpPr txBox="1"/>
          <p:nvPr/>
        </p:nvSpPr>
        <p:spPr>
          <a:xfrm>
            <a:off x="317501" y="1270656"/>
            <a:ext cx="403859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are unable to create a transaction between Db and queue</a:t>
            </a:r>
            <a:endParaRPr lang="en-US" b="1" dirty="0"/>
          </a:p>
        </p:txBody>
      </p:sp>
      <p:cxnSp>
        <p:nvCxnSpPr>
          <p:cNvPr id="7" name="Straight Arrow Connector 6">
            <a:extLst>
              <a:ext uri="{FF2B5EF4-FFF2-40B4-BE49-F238E27FC236}">
                <a16:creationId xmlns:a16="http://schemas.microsoft.com/office/drawing/2014/main" id="{A4DCE214-0064-03EC-7DB4-B67352B8584C}"/>
              </a:ext>
            </a:extLst>
          </p:cNvPr>
          <p:cNvCxnSpPr>
            <a:cxnSpLocks/>
            <a:stCxn id="6" idx="3"/>
          </p:cNvCxnSpPr>
          <p:nvPr/>
        </p:nvCxnSpPr>
        <p:spPr>
          <a:xfrm>
            <a:off x="4356099" y="1593822"/>
            <a:ext cx="1625599" cy="115416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8029031-CDFC-149C-537A-B1D228F49150}"/>
              </a:ext>
            </a:extLst>
          </p:cNvPr>
          <p:cNvSpPr txBox="1"/>
          <p:nvPr/>
        </p:nvSpPr>
        <p:spPr>
          <a:xfrm>
            <a:off x="152401" y="3004495"/>
            <a:ext cx="2247899"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create an </a:t>
            </a:r>
            <a:r>
              <a:rPr lang="en-US" b="1" dirty="0"/>
              <a:t>Outbox</a:t>
            </a:r>
            <a:r>
              <a:rPr lang="en-US" dirty="0"/>
              <a:t> table and write the message we intend to send to that, in a transaction with the write with the changed/added entity</a:t>
            </a:r>
            <a:endParaRPr lang="en-US" b="1" dirty="0"/>
          </a:p>
        </p:txBody>
      </p:sp>
      <p:cxnSp>
        <p:nvCxnSpPr>
          <p:cNvPr id="13" name="Straight Arrow Connector 12">
            <a:extLst>
              <a:ext uri="{FF2B5EF4-FFF2-40B4-BE49-F238E27FC236}">
                <a16:creationId xmlns:a16="http://schemas.microsoft.com/office/drawing/2014/main" id="{C9B4E50B-8D46-8497-F693-8074C7A11D93}"/>
              </a:ext>
            </a:extLst>
          </p:cNvPr>
          <p:cNvCxnSpPr>
            <a:cxnSpLocks/>
            <a:stCxn id="12" idx="3"/>
          </p:cNvCxnSpPr>
          <p:nvPr/>
        </p:nvCxnSpPr>
        <p:spPr>
          <a:xfrm flipV="1">
            <a:off x="2400300" y="3604660"/>
            <a:ext cx="1066800" cy="415498"/>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C337A40-0911-CF75-135C-B2BAB20F205B}"/>
              </a:ext>
            </a:extLst>
          </p:cNvPr>
          <p:cNvSpPr txBox="1"/>
          <p:nvPr/>
        </p:nvSpPr>
        <p:spPr>
          <a:xfrm>
            <a:off x="7226301" y="5380672"/>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worker looks for messages that have not been marked as sent, and sends them. It will retry until sent.</a:t>
            </a:r>
            <a:endParaRPr lang="en-US" b="1" dirty="0"/>
          </a:p>
        </p:txBody>
      </p:sp>
      <p:cxnSp>
        <p:nvCxnSpPr>
          <p:cNvPr id="16" name="Straight Arrow Connector 15">
            <a:extLst>
              <a:ext uri="{FF2B5EF4-FFF2-40B4-BE49-F238E27FC236}">
                <a16:creationId xmlns:a16="http://schemas.microsoft.com/office/drawing/2014/main" id="{9859FD7A-C8BD-1EB4-987B-694AB573072D}"/>
              </a:ext>
            </a:extLst>
          </p:cNvPr>
          <p:cNvCxnSpPr>
            <a:cxnSpLocks/>
          </p:cNvCxnSpPr>
          <p:nvPr/>
        </p:nvCxnSpPr>
        <p:spPr>
          <a:xfrm flipH="1">
            <a:off x="6364224" y="5676900"/>
            <a:ext cx="785876" cy="11430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889B3BD8-0B9D-37E6-6FE5-68FB223E83C3}"/>
              </a:ext>
            </a:extLst>
          </p:cNvPr>
          <p:cNvSpPr txBox="1"/>
          <p:nvPr/>
        </p:nvSpPr>
        <p:spPr>
          <a:xfrm>
            <a:off x="7329933" y="808991"/>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can also send the message written immediately from the application to reduce latency (caused by the polling interval for the worker).</a:t>
            </a:r>
            <a:endParaRPr lang="en-US" b="1" dirty="0"/>
          </a:p>
        </p:txBody>
      </p:sp>
      <p:cxnSp>
        <p:nvCxnSpPr>
          <p:cNvPr id="21" name="Straight Arrow Connector 20">
            <a:extLst>
              <a:ext uri="{FF2B5EF4-FFF2-40B4-BE49-F238E27FC236}">
                <a16:creationId xmlns:a16="http://schemas.microsoft.com/office/drawing/2014/main" id="{2A4AE8A7-E5A1-9749-7FCE-816FD6803338}"/>
              </a:ext>
            </a:extLst>
          </p:cNvPr>
          <p:cNvCxnSpPr>
            <a:cxnSpLocks/>
          </p:cNvCxnSpPr>
          <p:nvPr/>
        </p:nvCxnSpPr>
        <p:spPr>
          <a:xfrm flipH="1">
            <a:off x="6124196" y="2009320"/>
            <a:ext cx="2166364" cy="99517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422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2C95B1-2F34-5B08-2AAB-0BF6149EF339}"/>
              </a:ext>
            </a:extLst>
          </p:cNvPr>
          <p:cNvPicPr>
            <a:picLocks noChangeAspect="1"/>
          </p:cNvPicPr>
          <p:nvPr/>
        </p:nvPicPr>
        <p:blipFill>
          <a:blip r:embed="rId2"/>
          <a:stretch>
            <a:fillRect/>
          </a:stretch>
        </p:blipFill>
        <p:spPr>
          <a:xfrm>
            <a:off x="1654963" y="670560"/>
            <a:ext cx="7830263" cy="5731200"/>
          </a:xfrm>
          <a:prstGeom prst="rect">
            <a:avLst/>
          </a:prstGeom>
        </p:spPr>
      </p:pic>
      <p:sp>
        <p:nvSpPr>
          <p:cNvPr id="4" name="TextBox 3">
            <a:extLst>
              <a:ext uri="{FF2B5EF4-FFF2-40B4-BE49-F238E27FC236}">
                <a16:creationId xmlns:a16="http://schemas.microsoft.com/office/drawing/2014/main" id="{B91DD5C6-B290-50DA-39E0-C7EE936143E2}"/>
              </a:ext>
            </a:extLst>
          </p:cNvPr>
          <p:cNvSpPr txBox="1"/>
          <p:nvPr/>
        </p:nvSpPr>
        <p:spPr>
          <a:xfrm>
            <a:off x="7329933" y="808991"/>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can’t know if our failure to receive an ack from the broker that a message was sent means it actually was not sent.</a:t>
            </a:r>
            <a:endParaRPr lang="en-US" b="1" dirty="0"/>
          </a:p>
        </p:txBody>
      </p:sp>
      <p:cxnSp>
        <p:nvCxnSpPr>
          <p:cNvPr id="5" name="Straight Arrow Connector 4">
            <a:extLst>
              <a:ext uri="{FF2B5EF4-FFF2-40B4-BE49-F238E27FC236}">
                <a16:creationId xmlns:a16="http://schemas.microsoft.com/office/drawing/2014/main" id="{AAFAF531-F967-FC2F-9DC8-E7903ACC3186}"/>
              </a:ext>
            </a:extLst>
          </p:cNvPr>
          <p:cNvCxnSpPr>
            <a:cxnSpLocks/>
          </p:cNvCxnSpPr>
          <p:nvPr/>
        </p:nvCxnSpPr>
        <p:spPr>
          <a:xfrm flipH="1">
            <a:off x="6124196" y="1732321"/>
            <a:ext cx="2495548" cy="127217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1C2F99A-14C8-694C-4839-BD34667C1EB4}"/>
              </a:ext>
            </a:extLst>
          </p:cNvPr>
          <p:cNvSpPr txBox="1"/>
          <p:nvPr/>
        </p:nvSpPr>
        <p:spPr>
          <a:xfrm>
            <a:off x="7555485" y="5016765"/>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 this reason although we offer </a:t>
            </a:r>
            <a:r>
              <a:rPr lang="en-US" b="1" dirty="0"/>
              <a:t>guaranteed delivery</a:t>
            </a:r>
            <a:r>
              <a:rPr lang="en-US" dirty="0"/>
              <a:t> it is </a:t>
            </a:r>
            <a:r>
              <a:rPr lang="en-US" i="1" dirty="0"/>
              <a:t>at least once</a:t>
            </a:r>
            <a:r>
              <a:rPr lang="en-US" dirty="0"/>
              <a:t>, because we must resend until we get an ack.</a:t>
            </a:r>
            <a:endParaRPr lang="en-US" b="1" dirty="0"/>
          </a:p>
        </p:txBody>
      </p:sp>
      <p:cxnSp>
        <p:nvCxnSpPr>
          <p:cNvPr id="8" name="Straight Arrow Connector 7">
            <a:extLst>
              <a:ext uri="{FF2B5EF4-FFF2-40B4-BE49-F238E27FC236}">
                <a16:creationId xmlns:a16="http://schemas.microsoft.com/office/drawing/2014/main" id="{1F6D0504-ABC3-A33E-A2BF-3F0EC9A7076C}"/>
              </a:ext>
            </a:extLst>
          </p:cNvPr>
          <p:cNvCxnSpPr>
            <a:cxnSpLocks/>
          </p:cNvCxnSpPr>
          <p:nvPr/>
        </p:nvCxnSpPr>
        <p:spPr>
          <a:xfrm flipH="1">
            <a:off x="5766816" y="5474208"/>
            <a:ext cx="1804416" cy="465887"/>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360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24E931-CEA0-4F3E-9B13-0B79D8A06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930" y="538843"/>
            <a:ext cx="4782139" cy="578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222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DFBF71-CDB3-E747-3F19-478F4290E765}"/>
              </a:ext>
            </a:extLst>
          </p:cNvPr>
          <p:cNvPicPr>
            <a:picLocks noChangeAspect="1"/>
          </p:cNvPicPr>
          <p:nvPr/>
        </p:nvPicPr>
        <p:blipFill>
          <a:blip r:embed="rId2"/>
          <a:stretch>
            <a:fillRect/>
          </a:stretch>
        </p:blipFill>
        <p:spPr>
          <a:xfrm>
            <a:off x="656065" y="563400"/>
            <a:ext cx="10712466" cy="5731200"/>
          </a:xfrm>
          <a:prstGeom prst="rect">
            <a:avLst/>
          </a:prstGeom>
        </p:spPr>
      </p:pic>
      <p:sp>
        <p:nvSpPr>
          <p:cNvPr id="6" name="TextBox 5">
            <a:extLst>
              <a:ext uri="{FF2B5EF4-FFF2-40B4-BE49-F238E27FC236}">
                <a16:creationId xmlns:a16="http://schemas.microsoft.com/office/drawing/2014/main" id="{016FCA4B-919A-AA29-9779-855E9014184A}"/>
              </a:ext>
            </a:extLst>
          </p:cNvPr>
          <p:cNvSpPr txBox="1"/>
          <p:nvPr/>
        </p:nvSpPr>
        <p:spPr>
          <a:xfrm>
            <a:off x="6257037" y="1101599"/>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To ensure that we do not process a message twice, we record the ids of the messages that we have seen in an b and discard duplicates.</a:t>
            </a:r>
          </a:p>
        </p:txBody>
      </p:sp>
      <p:cxnSp>
        <p:nvCxnSpPr>
          <p:cNvPr id="7" name="Straight Arrow Connector 6">
            <a:extLst>
              <a:ext uri="{FF2B5EF4-FFF2-40B4-BE49-F238E27FC236}">
                <a16:creationId xmlns:a16="http://schemas.microsoft.com/office/drawing/2014/main" id="{7460541C-010C-A107-30E6-A8C1B808D2F0}"/>
              </a:ext>
            </a:extLst>
          </p:cNvPr>
          <p:cNvCxnSpPr>
            <a:cxnSpLocks/>
          </p:cNvCxnSpPr>
          <p:nvPr/>
        </p:nvCxnSpPr>
        <p:spPr>
          <a:xfrm>
            <a:off x="8936736" y="2301928"/>
            <a:ext cx="1950720" cy="2782136"/>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566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7F949F-595D-5699-13B3-D336993648C0}"/>
              </a:ext>
            </a:extLst>
          </p:cNvPr>
          <p:cNvPicPr>
            <a:picLocks noChangeAspect="1"/>
          </p:cNvPicPr>
          <p:nvPr/>
        </p:nvPicPr>
        <p:blipFill>
          <a:blip r:embed="rId3"/>
          <a:stretch>
            <a:fillRect/>
          </a:stretch>
        </p:blipFill>
        <p:spPr>
          <a:xfrm>
            <a:off x="573025" y="349527"/>
            <a:ext cx="10590527" cy="5731200"/>
          </a:xfrm>
          <a:prstGeom prst="rect">
            <a:avLst/>
          </a:prstGeom>
        </p:spPr>
      </p:pic>
      <p:sp>
        <p:nvSpPr>
          <p:cNvPr id="6" name="TextBox 5">
            <a:extLst>
              <a:ext uri="{FF2B5EF4-FFF2-40B4-BE49-F238E27FC236}">
                <a16:creationId xmlns:a16="http://schemas.microsoft.com/office/drawing/2014/main" id="{94B85285-5F5B-81B3-39AA-532BE517DB17}"/>
              </a:ext>
            </a:extLst>
          </p:cNvPr>
          <p:cNvSpPr txBox="1"/>
          <p:nvPr/>
        </p:nvSpPr>
        <p:spPr>
          <a:xfrm>
            <a:off x="6257037" y="1101599"/>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alternative to an Inbox is </a:t>
            </a:r>
            <a:r>
              <a:rPr lang="en-US" b="1" dirty="0"/>
              <a:t>idempotence</a:t>
            </a:r>
            <a:r>
              <a:rPr lang="en-US" dirty="0"/>
              <a:t>. We say that a message is idempotent if reprocessing it does not carry </a:t>
            </a:r>
            <a:r>
              <a:rPr lang="en-US" i="1" dirty="0"/>
              <a:t>substantive side effects</a:t>
            </a:r>
            <a:r>
              <a:rPr lang="en-US" dirty="0"/>
              <a:t>.</a:t>
            </a:r>
          </a:p>
        </p:txBody>
      </p:sp>
      <p:cxnSp>
        <p:nvCxnSpPr>
          <p:cNvPr id="7" name="Straight Arrow Connector 6">
            <a:extLst>
              <a:ext uri="{FF2B5EF4-FFF2-40B4-BE49-F238E27FC236}">
                <a16:creationId xmlns:a16="http://schemas.microsoft.com/office/drawing/2014/main" id="{B7F6FF2D-3564-DB4A-F46D-E213548A5443}"/>
              </a:ext>
            </a:extLst>
          </p:cNvPr>
          <p:cNvCxnSpPr>
            <a:cxnSpLocks/>
          </p:cNvCxnSpPr>
          <p:nvPr/>
        </p:nvCxnSpPr>
        <p:spPr>
          <a:xfrm flipH="1">
            <a:off x="7802880" y="2301928"/>
            <a:ext cx="231648" cy="225414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098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392339" y="307419"/>
            <a:ext cx="10099589" cy="519113"/>
          </a:xfrm>
        </p:spPr>
        <p:txBody>
          <a:bodyPr>
            <a:normAutofit/>
          </a:bodyPr>
          <a:lstStyle/>
          <a:p>
            <a:pPr>
              <a:buNone/>
            </a:pPr>
            <a:r>
              <a:rPr lang="en-US" sz="2800" b="1"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51726" y="475184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1"/>
                </a:solidFill>
              </a:rPr>
              <a:t>Activities</a:t>
            </a:r>
          </a:p>
        </p:txBody>
      </p:sp>
      <p:sp>
        <p:nvSpPr>
          <p:cNvPr id="4" name="TextBox 3">
            <a:extLst>
              <a:ext uri="{FF2B5EF4-FFF2-40B4-BE49-F238E27FC236}">
                <a16:creationId xmlns:a16="http://schemas.microsoft.com/office/drawing/2014/main" id="{2388BF29-EA61-024A-8322-1C1A0D1EA767}"/>
              </a:ext>
            </a:extLst>
          </p:cNvPr>
          <p:cNvSpPr txBox="1"/>
          <p:nvPr/>
        </p:nvSpPr>
        <p:spPr>
          <a:xfrm>
            <a:off x="951725" y="354620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Messaging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51725" y="416105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At Least Once</a:t>
            </a:r>
          </a:p>
        </p:txBody>
      </p:sp>
      <p:sp>
        <p:nvSpPr>
          <p:cNvPr id="6" name="TextBox 5">
            <a:extLst>
              <a:ext uri="{FF2B5EF4-FFF2-40B4-BE49-F238E27FC236}">
                <a16:creationId xmlns:a16="http://schemas.microsoft.com/office/drawing/2014/main" id="{C53F935F-51EB-354F-B40D-377FD3A432B8}"/>
              </a:ext>
            </a:extLst>
          </p:cNvPr>
          <p:cNvSpPr txBox="1"/>
          <p:nvPr/>
        </p:nvSpPr>
        <p:spPr>
          <a:xfrm>
            <a:off x="951725" y="2955421"/>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Entities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42</a:t>
            </a:fld>
            <a:endParaRPr lang="en-US"/>
          </a:p>
        </p:txBody>
      </p:sp>
      <p:sp>
        <p:nvSpPr>
          <p:cNvPr id="10" name="TextBox 9">
            <a:extLst>
              <a:ext uri="{FF2B5EF4-FFF2-40B4-BE49-F238E27FC236}">
                <a16:creationId xmlns:a16="http://schemas.microsoft.com/office/drawing/2014/main" id="{A8EF63CE-EC55-FC7F-B4AD-40EEBDF6269A}"/>
              </a:ext>
            </a:extLst>
          </p:cNvPr>
          <p:cNvSpPr txBox="1"/>
          <p:nvPr/>
        </p:nvSpPr>
        <p:spPr>
          <a:xfrm>
            <a:off x="951727" y="2372032"/>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Beyond Two Phase Commit</a:t>
            </a:r>
          </a:p>
        </p:txBody>
      </p:sp>
      <p:sp>
        <p:nvSpPr>
          <p:cNvPr id="12" name="TextBox 11">
            <a:extLst>
              <a:ext uri="{FF2B5EF4-FFF2-40B4-BE49-F238E27FC236}">
                <a16:creationId xmlns:a16="http://schemas.microsoft.com/office/drawing/2014/main" id="{50112553-C406-27A5-C51A-AD93058078F3}"/>
              </a:ext>
            </a:extLst>
          </p:cNvPr>
          <p:cNvSpPr txBox="1"/>
          <p:nvPr/>
        </p:nvSpPr>
        <p:spPr>
          <a:xfrm>
            <a:off x="951725" y="177953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Two Phase Commit</a:t>
            </a:r>
          </a:p>
        </p:txBody>
      </p:sp>
    </p:spTree>
    <p:extLst>
      <p:ext uri="{BB962C8B-B14F-4D97-AF65-F5344CB8AC3E}">
        <p14:creationId xmlns:p14="http://schemas.microsoft.com/office/powerpoint/2010/main" val="4220107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2C95B1-2F34-5B08-2AAB-0BF6149EF339}"/>
              </a:ext>
            </a:extLst>
          </p:cNvPr>
          <p:cNvPicPr>
            <a:picLocks noChangeAspect="1"/>
          </p:cNvPicPr>
          <p:nvPr/>
        </p:nvPicPr>
        <p:blipFill>
          <a:blip r:embed="rId3"/>
          <a:stretch>
            <a:fillRect/>
          </a:stretch>
        </p:blipFill>
        <p:spPr>
          <a:xfrm>
            <a:off x="1654963" y="670560"/>
            <a:ext cx="7830263" cy="5731200"/>
          </a:xfrm>
          <a:prstGeom prst="rect">
            <a:avLst/>
          </a:prstGeom>
        </p:spPr>
      </p:pic>
      <p:sp>
        <p:nvSpPr>
          <p:cNvPr id="4" name="TextBox 3">
            <a:extLst>
              <a:ext uri="{FF2B5EF4-FFF2-40B4-BE49-F238E27FC236}">
                <a16:creationId xmlns:a16="http://schemas.microsoft.com/office/drawing/2014/main" id="{B91DD5C6-B290-50DA-39E0-C7EE936143E2}"/>
              </a:ext>
            </a:extLst>
          </p:cNvPr>
          <p:cNvSpPr txBox="1"/>
          <p:nvPr/>
        </p:nvSpPr>
        <p:spPr>
          <a:xfrm>
            <a:off x="7329933" y="808991"/>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How can we have a transaction between two entities here?</a:t>
            </a:r>
            <a:r>
              <a:rPr lang="en-US" b="1" dirty="0"/>
              <a:t> </a:t>
            </a:r>
            <a:r>
              <a:rPr lang="en-US" dirty="0"/>
              <a:t>Do we have to use 2PC between entity and message? </a:t>
            </a:r>
          </a:p>
        </p:txBody>
      </p:sp>
      <p:cxnSp>
        <p:nvCxnSpPr>
          <p:cNvPr id="5" name="Straight Arrow Connector 4">
            <a:extLst>
              <a:ext uri="{FF2B5EF4-FFF2-40B4-BE49-F238E27FC236}">
                <a16:creationId xmlns:a16="http://schemas.microsoft.com/office/drawing/2014/main" id="{AAFAF531-F967-FC2F-9DC8-E7903ACC3186}"/>
              </a:ext>
            </a:extLst>
          </p:cNvPr>
          <p:cNvCxnSpPr>
            <a:cxnSpLocks/>
          </p:cNvCxnSpPr>
          <p:nvPr/>
        </p:nvCxnSpPr>
        <p:spPr>
          <a:xfrm flipH="1">
            <a:off x="6124196" y="1732321"/>
            <a:ext cx="3150433" cy="127217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080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1B757F-787A-C1FE-402B-0909FB8E7A77}"/>
              </a:ext>
            </a:extLst>
          </p:cNvPr>
          <p:cNvPicPr>
            <a:picLocks noChangeAspect="1"/>
          </p:cNvPicPr>
          <p:nvPr/>
        </p:nvPicPr>
        <p:blipFill>
          <a:blip r:embed="rId3"/>
          <a:stretch>
            <a:fillRect/>
          </a:stretch>
        </p:blipFill>
        <p:spPr>
          <a:xfrm>
            <a:off x="631372" y="677018"/>
            <a:ext cx="10602526" cy="5695200"/>
          </a:xfrm>
          <a:prstGeom prst="rect">
            <a:avLst/>
          </a:prstGeom>
        </p:spPr>
      </p:pic>
      <p:sp>
        <p:nvSpPr>
          <p:cNvPr id="4" name="TextBox 3">
            <a:extLst>
              <a:ext uri="{FF2B5EF4-FFF2-40B4-BE49-F238E27FC236}">
                <a16:creationId xmlns:a16="http://schemas.microsoft.com/office/drawing/2014/main" id="{2B1CF6A3-0C7D-7DB7-2A8D-95F4F9ADCB4A}"/>
              </a:ext>
            </a:extLst>
          </p:cNvPr>
          <p:cNvSpPr txBox="1"/>
          <p:nvPr/>
        </p:nvSpPr>
        <p:spPr>
          <a:xfrm>
            <a:off x="4499647" y="1026705"/>
            <a:ext cx="4038598"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An activity has the </a:t>
            </a:r>
            <a:r>
              <a:rPr lang="en-US" i="1" dirty="0"/>
              <a:t>same key</a:t>
            </a:r>
            <a:r>
              <a:rPr lang="en-US" dirty="0"/>
              <a:t> as the entity, and so is stored on the same partition. Entity and activity are part of the same </a:t>
            </a:r>
            <a:r>
              <a:rPr lang="en-US" b="1" dirty="0"/>
              <a:t>bubble</a:t>
            </a:r>
            <a:r>
              <a:rPr lang="en-US" dirty="0"/>
              <a:t>. This allows us to scope a transaction across them</a:t>
            </a:r>
          </a:p>
        </p:txBody>
      </p:sp>
      <p:cxnSp>
        <p:nvCxnSpPr>
          <p:cNvPr id="5" name="Straight Arrow Connector 4">
            <a:extLst>
              <a:ext uri="{FF2B5EF4-FFF2-40B4-BE49-F238E27FC236}">
                <a16:creationId xmlns:a16="http://schemas.microsoft.com/office/drawing/2014/main" id="{CA2C842E-E9BA-9E9D-43CE-F52C18772B4B}"/>
              </a:ext>
            </a:extLst>
          </p:cNvPr>
          <p:cNvCxnSpPr>
            <a:cxnSpLocks/>
            <a:stCxn id="4" idx="2"/>
          </p:cNvCxnSpPr>
          <p:nvPr/>
        </p:nvCxnSpPr>
        <p:spPr>
          <a:xfrm flipH="1">
            <a:off x="3243943" y="2504033"/>
            <a:ext cx="3275003" cy="1556338"/>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3BF45282-60FB-14F3-DB43-B5B4CCE7F910}"/>
              </a:ext>
            </a:extLst>
          </p:cNvPr>
          <p:cNvCxnSpPr>
            <a:cxnSpLocks/>
            <a:stCxn id="4" idx="2"/>
          </p:cNvCxnSpPr>
          <p:nvPr/>
        </p:nvCxnSpPr>
        <p:spPr>
          <a:xfrm flipH="1">
            <a:off x="3526971" y="2504033"/>
            <a:ext cx="2991975" cy="272111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53E9776-720C-A18D-CF3A-0C9444C72B6B}"/>
              </a:ext>
            </a:extLst>
          </p:cNvPr>
          <p:cNvCxnSpPr>
            <a:cxnSpLocks/>
          </p:cNvCxnSpPr>
          <p:nvPr/>
        </p:nvCxnSpPr>
        <p:spPr>
          <a:xfrm>
            <a:off x="6518946" y="2504033"/>
            <a:ext cx="2374683" cy="1360396"/>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FE4A382-C742-3771-B947-908E5E00CBDA}"/>
              </a:ext>
            </a:extLst>
          </p:cNvPr>
          <p:cNvCxnSpPr>
            <a:cxnSpLocks/>
          </p:cNvCxnSpPr>
          <p:nvPr/>
        </p:nvCxnSpPr>
        <p:spPr>
          <a:xfrm>
            <a:off x="6518946" y="2504033"/>
            <a:ext cx="2895599" cy="256072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727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A546CA-94EC-2AEF-631E-BC76330CABAB}"/>
              </a:ext>
            </a:extLst>
          </p:cNvPr>
          <p:cNvPicPr>
            <a:picLocks noChangeAspect="1"/>
          </p:cNvPicPr>
          <p:nvPr/>
        </p:nvPicPr>
        <p:blipFill>
          <a:blip r:embed="rId3"/>
          <a:stretch>
            <a:fillRect/>
          </a:stretch>
        </p:blipFill>
        <p:spPr>
          <a:xfrm>
            <a:off x="794737" y="581400"/>
            <a:ext cx="10602526" cy="5695200"/>
          </a:xfrm>
          <a:prstGeom prst="rect">
            <a:avLst/>
          </a:prstGeom>
        </p:spPr>
      </p:pic>
      <p:sp>
        <p:nvSpPr>
          <p:cNvPr id="4" name="TextBox 3">
            <a:extLst>
              <a:ext uri="{FF2B5EF4-FFF2-40B4-BE49-F238E27FC236}">
                <a16:creationId xmlns:a16="http://schemas.microsoft.com/office/drawing/2014/main" id="{62A55B96-F77D-2909-4FAF-924F9C89A2BC}"/>
              </a:ext>
            </a:extLst>
          </p:cNvPr>
          <p:cNvSpPr txBox="1"/>
          <p:nvPr/>
        </p:nvSpPr>
        <p:spPr>
          <a:xfrm>
            <a:off x="3683218" y="1222648"/>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Our Outbox is an Activity that records interaction with another entity –sending them a message</a:t>
            </a:r>
          </a:p>
        </p:txBody>
      </p:sp>
      <p:cxnSp>
        <p:nvCxnSpPr>
          <p:cNvPr id="5" name="Straight Arrow Connector 4">
            <a:extLst>
              <a:ext uri="{FF2B5EF4-FFF2-40B4-BE49-F238E27FC236}">
                <a16:creationId xmlns:a16="http://schemas.microsoft.com/office/drawing/2014/main" id="{E41B8F64-693C-047A-27A8-355ABB12CFDF}"/>
              </a:ext>
            </a:extLst>
          </p:cNvPr>
          <p:cNvCxnSpPr>
            <a:cxnSpLocks/>
            <a:stCxn id="4" idx="2"/>
          </p:cNvCxnSpPr>
          <p:nvPr/>
        </p:nvCxnSpPr>
        <p:spPr>
          <a:xfrm flipH="1">
            <a:off x="3483429" y="2145978"/>
            <a:ext cx="2219088" cy="2904993"/>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71C2F07-0697-E12F-287A-7584F972F002}"/>
              </a:ext>
            </a:extLst>
          </p:cNvPr>
          <p:cNvSpPr txBox="1"/>
          <p:nvPr/>
        </p:nvSpPr>
        <p:spPr>
          <a:xfrm>
            <a:off x="7921605" y="1146448"/>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Our Inbox is an Activity that records interaction with another entity –receiving a message</a:t>
            </a:r>
          </a:p>
        </p:txBody>
      </p:sp>
      <p:cxnSp>
        <p:nvCxnSpPr>
          <p:cNvPr id="9" name="Straight Arrow Connector 8">
            <a:extLst>
              <a:ext uri="{FF2B5EF4-FFF2-40B4-BE49-F238E27FC236}">
                <a16:creationId xmlns:a16="http://schemas.microsoft.com/office/drawing/2014/main" id="{87D6A791-D150-1437-D9F0-F5C7F17B0395}"/>
              </a:ext>
            </a:extLst>
          </p:cNvPr>
          <p:cNvCxnSpPr>
            <a:cxnSpLocks/>
            <a:stCxn id="8" idx="2"/>
          </p:cNvCxnSpPr>
          <p:nvPr/>
        </p:nvCxnSpPr>
        <p:spPr>
          <a:xfrm>
            <a:off x="9940904" y="2069778"/>
            <a:ext cx="585582" cy="2839679"/>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126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F3C6CA-2F20-0691-00B4-2C3F59ADD39D}"/>
              </a:ext>
            </a:extLst>
          </p:cNvPr>
          <p:cNvPicPr>
            <a:picLocks noChangeAspect="1"/>
          </p:cNvPicPr>
          <p:nvPr/>
        </p:nvPicPr>
        <p:blipFill>
          <a:blip r:embed="rId3"/>
          <a:stretch>
            <a:fillRect/>
          </a:stretch>
        </p:blipFill>
        <p:spPr>
          <a:xfrm>
            <a:off x="465992" y="581400"/>
            <a:ext cx="11260016" cy="5695200"/>
          </a:xfrm>
          <a:prstGeom prst="rect">
            <a:avLst/>
          </a:prstGeom>
        </p:spPr>
      </p:pic>
      <p:sp>
        <p:nvSpPr>
          <p:cNvPr id="4" name="TextBox 3">
            <a:extLst>
              <a:ext uri="{FF2B5EF4-FFF2-40B4-BE49-F238E27FC236}">
                <a16:creationId xmlns:a16="http://schemas.microsoft.com/office/drawing/2014/main" id="{CDAA964D-345F-948F-4152-0EEBE5AA3800}"/>
              </a:ext>
            </a:extLst>
          </p:cNvPr>
          <p:cNvSpPr txBox="1"/>
          <p:nvPr/>
        </p:nvSpPr>
        <p:spPr>
          <a:xfrm>
            <a:off x="3922704" y="1266191"/>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given Activity stores the interactions for one workflow. Other workflows trigger the creation of new Activities.</a:t>
            </a:r>
          </a:p>
        </p:txBody>
      </p:sp>
      <p:cxnSp>
        <p:nvCxnSpPr>
          <p:cNvPr id="5" name="Straight Arrow Connector 4">
            <a:extLst>
              <a:ext uri="{FF2B5EF4-FFF2-40B4-BE49-F238E27FC236}">
                <a16:creationId xmlns:a16="http://schemas.microsoft.com/office/drawing/2014/main" id="{EE84D3A6-1A0D-B0A6-022C-BC7F2C2A9B8F}"/>
              </a:ext>
            </a:extLst>
          </p:cNvPr>
          <p:cNvCxnSpPr>
            <a:cxnSpLocks/>
            <a:stCxn id="4" idx="2"/>
          </p:cNvCxnSpPr>
          <p:nvPr/>
        </p:nvCxnSpPr>
        <p:spPr>
          <a:xfrm flipH="1">
            <a:off x="3722915" y="2189521"/>
            <a:ext cx="2219088" cy="2904993"/>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79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FA638-103B-189E-6BDE-8446DCBA40F1}"/>
              </a:ext>
            </a:extLst>
          </p:cNvPr>
          <p:cNvPicPr>
            <a:picLocks noChangeAspect="1"/>
          </p:cNvPicPr>
          <p:nvPr/>
        </p:nvPicPr>
        <p:blipFill>
          <a:blip r:embed="rId3"/>
          <a:stretch>
            <a:fillRect/>
          </a:stretch>
        </p:blipFill>
        <p:spPr>
          <a:xfrm>
            <a:off x="794737" y="581400"/>
            <a:ext cx="10602526" cy="5695200"/>
          </a:xfrm>
          <a:prstGeom prst="rect">
            <a:avLst/>
          </a:prstGeom>
        </p:spPr>
      </p:pic>
      <p:sp>
        <p:nvSpPr>
          <p:cNvPr id="4" name="TextBox 3">
            <a:extLst>
              <a:ext uri="{FF2B5EF4-FFF2-40B4-BE49-F238E27FC236}">
                <a16:creationId xmlns:a16="http://schemas.microsoft.com/office/drawing/2014/main" id="{8F8F95E2-31D0-F310-9C73-F604E7A88800}"/>
              </a:ext>
            </a:extLst>
          </p:cNvPr>
          <p:cNvSpPr txBox="1"/>
          <p:nvPr/>
        </p:nvSpPr>
        <p:spPr>
          <a:xfrm>
            <a:off x="3922704" y="1266191"/>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catch with an Activity is whether you have a DB that supports a local transaction when you write with the same entity key, as opposed to 2PC.</a:t>
            </a:r>
          </a:p>
        </p:txBody>
      </p:sp>
      <p:cxnSp>
        <p:nvCxnSpPr>
          <p:cNvPr id="5" name="Straight Arrow Connector 4">
            <a:extLst>
              <a:ext uri="{FF2B5EF4-FFF2-40B4-BE49-F238E27FC236}">
                <a16:creationId xmlns:a16="http://schemas.microsoft.com/office/drawing/2014/main" id="{D58A8D24-E5C8-5217-4924-C02606263965}"/>
              </a:ext>
            </a:extLst>
          </p:cNvPr>
          <p:cNvCxnSpPr>
            <a:cxnSpLocks/>
            <a:stCxn id="4" idx="2"/>
          </p:cNvCxnSpPr>
          <p:nvPr/>
        </p:nvCxnSpPr>
        <p:spPr>
          <a:xfrm flipH="1">
            <a:off x="3722915" y="2466520"/>
            <a:ext cx="2219088" cy="262799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5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392339" y="307419"/>
            <a:ext cx="10099589" cy="519113"/>
          </a:xfrm>
        </p:spPr>
        <p:txBody>
          <a:bodyPr>
            <a:normAutofit/>
          </a:bodyPr>
          <a:lstStyle/>
          <a:p>
            <a:pPr>
              <a:buNone/>
            </a:pPr>
            <a:r>
              <a:rPr lang="en-US" sz="2800" b="1"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51726" y="475184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Activities</a:t>
            </a:r>
          </a:p>
        </p:txBody>
      </p:sp>
      <p:sp>
        <p:nvSpPr>
          <p:cNvPr id="4" name="TextBox 3">
            <a:extLst>
              <a:ext uri="{FF2B5EF4-FFF2-40B4-BE49-F238E27FC236}">
                <a16:creationId xmlns:a16="http://schemas.microsoft.com/office/drawing/2014/main" id="{2388BF29-EA61-024A-8322-1C1A0D1EA767}"/>
              </a:ext>
            </a:extLst>
          </p:cNvPr>
          <p:cNvSpPr txBox="1"/>
          <p:nvPr/>
        </p:nvSpPr>
        <p:spPr>
          <a:xfrm>
            <a:off x="951725" y="354620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Messaging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51725" y="416105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At Least Once</a:t>
            </a:r>
          </a:p>
        </p:txBody>
      </p:sp>
      <p:sp>
        <p:nvSpPr>
          <p:cNvPr id="6" name="TextBox 5">
            <a:extLst>
              <a:ext uri="{FF2B5EF4-FFF2-40B4-BE49-F238E27FC236}">
                <a16:creationId xmlns:a16="http://schemas.microsoft.com/office/drawing/2014/main" id="{C53F935F-51EB-354F-B40D-377FD3A432B8}"/>
              </a:ext>
            </a:extLst>
          </p:cNvPr>
          <p:cNvSpPr txBox="1"/>
          <p:nvPr/>
        </p:nvSpPr>
        <p:spPr>
          <a:xfrm>
            <a:off x="951725" y="2955421"/>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Entities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48</a:t>
            </a:fld>
            <a:endParaRPr lang="en-US"/>
          </a:p>
        </p:txBody>
      </p:sp>
      <p:sp>
        <p:nvSpPr>
          <p:cNvPr id="10" name="TextBox 9">
            <a:extLst>
              <a:ext uri="{FF2B5EF4-FFF2-40B4-BE49-F238E27FC236}">
                <a16:creationId xmlns:a16="http://schemas.microsoft.com/office/drawing/2014/main" id="{A8EF63CE-EC55-FC7F-B4AD-40EEBDF6269A}"/>
              </a:ext>
            </a:extLst>
          </p:cNvPr>
          <p:cNvSpPr txBox="1"/>
          <p:nvPr/>
        </p:nvSpPr>
        <p:spPr>
          <a:xfrm>
            <a:off x="951727" y="2372032"/>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Beyond Two Phase Commit</a:t>
            </a:r>
          </a:p>
        </p:txBody>
      </p:sp>
      <p:sp>
        <p:nvSpPr>
          <p:cNvPr id="12" name="TextBox 11">
            <a:extLst>
              <a:ext uri="{FF2B5EF4-FFF2-40B4-BE49-F238E27FC236}">
                <a16:creationId xmlns:a16="http://schemas.microsoft.com/office/drawing/2014/main" id="{50112553-C406-27A5-C51A-AD93058078F3}"/>
              </a:ext>
            </a:extLst>
          </p:cNvPr>
          <p:cNvSpPr txBox="1"/>
          <p:nvPr/>
        </p:nvSpPr>
        <p:spPr>
          <a:xfrm>
            <a:off x="951725" y="177953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6"/>
                </a:solidFill>
              </a:rPr>
              <a:t>Two Phase Commit</a:t>
            </a:r>
          </a:p>
        </p:txBody>
      </p:sp>
    </p:spTree>
    <p:extLst>
      <p:ext uri="{BB962C8B-B14F-4D97-AF65-F5344CB8AC3E}">
        <p14:creationId xmlns:p14="http://schemas.microsoft.com/office/powerpoint/2010/main" val="254324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160E-9217-FD84-04C3-3CBDD66587EC}"/>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B9E62112-6B3B-1F82-F14D-58C57C5AF31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199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9A7C-2392-5A77-3A85-6EBCB0ABE02D}"/>
              </a:ext>
            </a:extLst>
          </p:cNvPr>
          <p:cNvSpPr>
            <a:spLocks noGrp="1"/>
          </p:cNvSpPr>
          <p:nvPr>
            <p:ph type="title"/>
          </p:nvPr>
        </p:nvSpPr>
        <p:spPr>
          <a:xfrm>
            <a:off x="683127" y="338389"/>
            <a:ext cx="9920705" cy="576012"/>
          </a:xfrm>
        </p:spPr>
        <p:txBody>
          <a:bodyPr>
            <a:normAutofit/>
          </a:bodyPr>
          <a:lstStyle/>
          <a:p>
            <a:r>
              <a:rPr lang="en-US" sz="2800" b="1" dirty="0"/>
              <a:t>Life Beyond Distributed Transactions</a:t>
            </a:r>
          </a:p>
        </p:txBody>
      </p:sp>
      <p:sp>
        <p:nvSpPr>
          <p:cNvPr id="3" name="Content Placeholder 2">
            <a:extLst>
              <a:ext uri="{FF2B5EF4-FFF2-40B4-BE49-F238E27FC236}">
                <a16:creationId xmlns:a16="http://schemas.microsoft.com/office/drawing/2014/main" id="{92812E34-B415-5998-E32D-1D60C473BC77}"/>
              </a:ext>
            </a:extLst>
          </p:cNvPr>
          <p:cNvSpPr>
            <a:spLocks noGrp="1"/>
          </p:cNvSpPr>
          <p:nvPr>
            <p:ph idx="1"/>
          </p:nvPr>
        </p:nvSpPr>
        <p:spPr>
          <a:xfrm>
            <a:off x="838200" y="1825625"/>
            <a:ext cx="5410200" cy="3546475"/>
          </a:xfrm>
        </p:spPr>
        <p:txBody>
          <a:bodyPr>
            <a:normAutofit fontScale="92500"/>
          </a:bodyPr>
          <a:lstStyle/>
          <a:p>
            <a:r>
              <a:rPr lang="en-US" dirty="0"/>
              <a:t>By, Pat </a:t>
            </a:r>
            <a:r>
              <a:rPr lang="en-US" dirty="0" err="1"/>
              <a:t>Helland</a:t>
            </a:r>
            <a:r>
              <a:rPr lang="en-US" dirty="0"/>
              <a:t> 2007</a:t>
            </a:r>
          </a:p>
          <a:p>
            <a:r>
              <a:rPr lang="en-US" dirty="0"/>
              <a:t>Predicted</a:t>
            </a:r>
          </a:p>
          <a:p>
            <a:pPr lvl="1"/>
            <a:r>
              <a:rPr lang="en-US" dirty="0"/>
              <a:t>Rise of web scale stores like Cosmos and Dynamo</a:t>
            </a:r>
          </a:p>
          <a:p>
            <a:pPr lvl="1"/>
            <a:r>
              <a:rPr lang="en-US" dirty="0"/>
              <a:t>Container orchestration layer i.e. K8s</a:t>
            </a:r>
          </a:p>
          <a:p>
            <a:pPr lvl="1"/>
            <a:r>
              <a:rPr lang="en-US" dirty="0"/>
              <a:t>Led us toward Outbox and Inbox Pattern</a:t>
            </a:r>
          </a:p>
          <a:p>
            <a:r>
              <a:rPr lang="en-US" dirty="0"/>
              <a:t>It’s asks the question: “how do we get infinite scale”</a:t>
            </a:r>
          </a:p>
        </p:txBody>
      </p:sp>
      <p:pic>
        <p:nvPicPr>
          <p:cNvPr id="1026" name="Picture 2" descr="Life beyond distributed transactions | Communications of the ACM">
            <a:extLst>
              <a:ext uri="{FF2B5EF4-FFF2-40B4-BE49-F238E27FC236}">
                <a16:creationId xmlns:a16="http://schemas.microsoft.com/office/drawing/2014/main" id="{8013C2F7-D64C-442C-50FF-4289D3ABD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400" y="939800"/>
            <a:ext cx="3835400"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29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392339" y="307419"/>
            <a:ext cx="10099589" cy="519113"/>
          </a:xfrm>
        </p:spPr>
        <p:txBody>
          <a:bodyPr>
            <a:normAutofit/>
          </a:bodyPr>
          <a:lstStyle/>
          <a:p>
            <a:pPr>
              <a:buNone/>
            </a:pPr>
            <a:r>
              <a:rPr lang="en-US" sz="2800" b="1"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51726" y="475184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Activities</a:t>
            </a:r>
          </a:p>
        </p:txBody>
      </p:sp>
      <p:sp>
        <p:nvSpPr>
          <p:cNvPr id="4" name="TextBox 3">
            <a:extLst>
              <a:ext uri="{FF2B5EF4-FFF2-40B4-BE49-F238E27FC236}">
                <a16:creationId xmlns:a16="http://schemas.microsoft.com/office/drawing/2014/main" id="{2388BF29-EA61-024A-8322-1C1A0D1EA767}"/>
              </a:ext>
            </a:extLst>
          </p:cNvPr>
          <p:cNvSpPr txBox="1"/>
          <p:nvPr/>
        </p:nvSpPr>
        <p:spPr>
          <a:xfrm>
            <a:off x="951725" y="354620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Messaging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51725" y="416105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At Least Once</a:t>
            </a:r>
          </a:p>
        </p:txBody>
      </p:sp>
      <p:sp>
        <p:nvSpPr>
          <p:cNvPr id="6" name="TextBox 5">
            <a:extLst>
              <a:ext uri="{FF2B5EF4-FFF2-40B4-BE49-F238E27FC236}">
                <a16:creationId xmlns:a16="http://schemas.microsoft.com/office/drawing/2014/main" id="{C53F935F-51EB-354F-B40D-377FD3A432B8}"/>
              </a:ext>
            </a:extLst>
          </p:cNvPr>
          <p:cNvSpPr txBox="1"/>
          <p:nvPr/>
        </p:nvSpPr>
        <p:spPr>
          <a:xfrm>
            <a:off x="951725" y="2955421"/>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Entities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6</a:t>
            </a:fld>
            <a:endParaRPr lang="en-US"/>
          </a:p>
        </p:txBody>
      </p:sp>
      <p:sp>
        <p:nvSpPr>
          <p:cNvPr id="10" name="TextBox 9">
            <a:extLst>
              <a:ext uri="{FF2B5EF4-FFF2-40B4-BE49-F238E27FC236}">
                <a16:creationId xmlns:a16="http://schemas.microsoft.com/office/drawing/2014/main" id="{A8EF63CE-EC55-FC7F-B4AD-40EEBDF6269A}"/>
              </a:ext>
            </a:extLst>
          </p:cNvPr>
          <p:cNvSpPr txBox="1"/>
          <p:nvPr/>
        </p:nvSpPr>
        <p:spPr>
          <a:xfrm>
            <a:off x="951727" y="2372032"/>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Beyond Two Phase Commit</a:t>
            </a:r>
          </a:p>
        </p:txBody>
      </p:sp>
      <p:sp>
        <p:nvSpPr>
          <p:cNvPr id="12" name="TextBox 11">
            <a:extLst>
              <a:ext uri="{FF2B5EF4-FFF2-40B4-BE49-F238E27FC236}">
                <a16:creationId xmlns:a16="http://schemas.microsoft.com/office/drawing/2014/main" id="{50112553-C406-27A5-C51A-AD93058078F3}"/>
              </a:ext>
            </a:extLst>
          </p:cNvPr>
          <p:cNvSpPr txBox="1"/>
          <p:nvPr/>
        </p:nvSpPr>
        <p:spPr>
          <a:xfrm>
            <a:off x="951725" y="177953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Two Phase Commit</a:t>
            </a:r>
          </a:p>
        </p:txBody>
      </p:sp>
    </p:spTree>
    <p:extLst>
      <p:ext uri="{BB962C8B-B14F-4D97-AF65-F5344CB8AC3E}">
        <p14:creationId xmlns:p14="http://schemas.microsoft.com/office/powerpoint/2010/main" val="198620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392339" y="307419"/>
            <a:ext cx="10099589" cy="519113"/>
          </a:xfrm>
        </p:spPr>
        <p:txBody>
          <a:bodyPr>
            <a:normAutofit/>
          </a:bodyPr>
          <a:lstStyle/>
          <a:p>
            <a:pPr>
              <a:buNone/>
            </a:pPr>
            <a:r>
              <a:rPr lang="en-US" sz="2800" b="1"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51726" y="475184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Activities</a:t>
            </a:r>
          </a:p>
        </p:txBody>
      </p:sp>
      <p:sp>
        <p:nvSpPr>
          <p:cNvPr id="4" name="TextBox 3">
            <a:extLst>
              <a:ext uri="{FF2B5EF4-FFF2-40B4-BE49-F238E27FC236}">
                <a16:creationId xmlns:a16="http://schemas.microsoft.com/office/drawing/2014/main" id="{2388BF29-EA61-024A-8322-1C1A0D1EA767}"/>
              </a:ext>
            </a:extLst>
          </p:cNvPr>
          <p:cNvSpPr txBox="1"/>
          <p:nvPr/>
        </p:nvSpPr>
        <p:spPr>
          <a:xfrm>
            <a:off x="951725" y="354620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Messaging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51725" y="416105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At Least Once</a:t>
            </a:r>
          </a:p>
        </p:txBody>
      </p:sp>
      <p:sp>
        <p:nvSpPr>
          <p:cNvPr id="6" name="TextBox 5">
            <a:extLst>
              <a:ext uri="{FF2B5EF4-FFF2-40B4-BE49-F238E27FC236}">
                <a16:creationId xmlns:a16="http://schemas.microsoft.com/office/drawing/2014/main" id="{C53F935F-51EB-354F-B40D-377FD3A432B8}"/>
              </a:ext>
            </a:extLst>
          </p:cNvPr>
          <p:cNvSpPr txBox="1"/>
          <p:nvPr/>
        </p:nvSpPr>
        <p:spPr>
          <a:xfrm>
            <a:off x="951725" y="2955421"/>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Entities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7</a:t>
            </a:fld>
            <a:endParaRPr lang="en-US"/>
          </a:p>
        </p:txBody>
      </p:sp>
      <p:sp>
        <p:nvSpPr>
          <p:cNvPr id="10" name="TextBox 9">
            <a:extLst>
              <a:ext uri="{FF2B5EF4-FFF2-40B4-BE49-F238E27FC236}">
                <a16:creationId xmlns:a16="http://schemas.microsoft.com/office/drawing/2014/main" id="{A8EF63CE-EC55-FC7F-B4AD-40EEBDF6269A}"/>
              </a:ext>
            </a:extLst>
          </p:cNvPr>
          <p:cNvSpPr txBox="1"/>
          <p:nvPr/>
        </p:nvSpPr>
        <p:spPr>
          <a:xfrm>
            <a:off x="951727" y="2372032"/>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Beyond Two Phase Commit</a:t>
            </a:r>
          </a:p>
        </p:txBody>
      </p:sp>
      <p:sp>
        <p:nvSpPr>
          <p:cNvPr id="12" name="TextBox 11">
            <a:extLst>
              <a:ext uri="{FF2B5EF4-FFF2-40B4-BE49-F238E27FC236}">
                <a16:creationId xmlns:a16="http://schemas.microsoft.com/office/drawing/2014/main" id="{50112553-C406-27A5-C51A-AD93058078F3}"/>
              </a:ext>
            </a:extLst>
          </p:cNvPr>
          <p:cNvSpPr txBox="1"/>
          <p:nvPr/>
        </p:nvSpPr>
        <p:spPr>
          <a:xfrm>
            <a:off x="951725" y="1779536"/>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solidFill>
                  <a:schemeClr val="accent1"/>
                </a:solidFill>
              </a:rPr>
              <a:t>Two Phase Commit</a:t>
            </a:r>
          </a:p>
        </p:txBody>
      </p:sp>
    </p:spTree>
    <p:extLst>
      <p:ext uri="{BB962C8B-B14F-4D97-AF65-F5344CB8AC3E}">
        <p14:creationId xmlns:p14="http://schemas.microsoft.com/office/powerpoint/2010/main" val="157108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a:t>
            </a:fld>
            <a:endParaRPr lang="en-US"/>
          </a:p>
        </p:txBody>
      </p:sp>
      <p:graphicFrame>
        <p:nvGraphicFramePr>
          <p:cNvPr id="3" name="Chart 2"/>
          <p:cNvGraphicFramePr/>
          <p:nvPr/>
        </p:nvGraphicFramePr>
        <p:xfrm>
          <a:off x="3048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3189962" y="5035464"/>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7073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9039268" y="6224594"/>
            <a:ext cx="2743200" cy="365125"/>
          </a:xfrm>
        </p:spPr>
        <p:txBody>
          <a:bodyPr/>
          <a:lstStyle/>
          <a:p>
            <a:fld id="{867D4A06-35AE-BD4A-84A9-613A26F3D41D}" type="slidenum">
              <a:rPr lang="en-US" smtClean="0"/>
              <a:pPr/>
              <a:t>9</a:t>
            </a:fld>
            <a:endParaRPr lang="en-US"/>
          </a:p>
        </p:txBody>
      </p:sp>
      <p:sp>
        <p:nvSpPr>
          <p:cNvPr id="4" name="Oval 3"/>
          <p:cNvSpPr/>
          <p:nvPr/>
        </p:nvSpPr>
        <p:spPr>
          <a:xfrm>
            <a:off x="2901515" y="976936"/>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6711515" y="976936"/>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4932819" y="3429000"/>
            <a:ext cx="1778696" cy="1653436"/>
          </a:xfrm>
          <a:prstGeom prst="ellipse">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Double Bracket 7"/>
          <p:cNvSpPr/>
          <p:nvPr/>
        </p:nvSpPr>
        <p:spPr>
          <a:xfrm>
            <a:off x="2901515" y="450843"/>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8490211" y="450843"/>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863916" y="5176665"/>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Direct Access Storage 11"/>
          <p:cNvSpPr/>
          <p:nvPr/>
        </p:nvSpPr>
        <p:spPr>
          <a:xfrm>
            <a:off x="1924485" y="2204487"/>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605072" y="1841232"/>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4680211" y="5836426"/>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4360798" y="5473171"/>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8776221" y="2869439"/>
            <a:ext cx="901874" cy="288099"/>
          </a:xfrm>
          <a:prstGeom prst="flowChartMagneticDrum">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8456808" y="2506184"/>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3" name="Straight Connector 22"/>
          <p:cNvCxnSpPr>
            <a:cxnSpLocks/>
            <a:stCxn id="6" idx="1"/>
            <a:endCxn id="4" idx="5"/>
          </p:cNvCxnSpPr>
          <p:nvPr/>
        </p:nvCxnSpPr>
        <p:spPr>
          <a:xfrm flipH="1" flipV="1">
            <a:off x="4419727" y="2388232"/>
            <a:ext cx="773576" cy="1282908"/>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043483" y="2684772"/>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9" name="TextBox 38"/>
          <p:cNvSpPr txBox="1"/>
          <p:nvPr/>
        </p:nvSpPr>
        <p:spPr>
          <a:xfrm>
            <a:off x="2043482" y="3157537"/>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0" name="TextBox 39"/>
          <p:cNvSpPr txBox="1"/>
          <p:nvPr/>
        </p:nvSpPr>
        <p:spPr>
          <a:xfrm>
            <a:off x="8346161" y="3429000"/>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47" name="TextBox 46"/>
          <p:cNvSpPr txBox="1"/>
          <p:nvPr/>
        </p:nvSpPr>
        <p:spPr>
          <a:xfrm>
            <a:off x="2043481" y="3613666"/>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8" name="TextBox 47"/>
          <p:cNvSpPr txBox="1"/>
          <p:nvPr/>
        </p:nvSpPr>
        <p:spPr>
          <a:xfrm>
            <a:off x="8332396" y="3859981"/>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6451031" y="2630372"/>
            <a:ext cx="1149832" cy="1040768"/>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F706AB-9F38-904A-8862-DEB65AA4E6C4}"/>
              </a:ext>
            </a:extLst>
          </p:cNvPr>
          <p:cNvCxnSpPr/>
          <p:nvPr/>
        </p:nvCxnSpPr>
        <p:spPr>
          <a:xfrm>
            <a:off x="4680211" y="1803654"/>
            <a:ext cx="2031304"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4AE7B2C-684E-144A-B74B-22469C7B4769}"/>
              </a:ext>
            </a:extLst>
          </p:cNvPr>
          <p:cNvSpPr txBox="1"/>
          <p:nvPr/>
        </p:nvSpPr>
        <p:spPr>
          <a:xfrm>
            <a:off x="8346161" y="2996088"/>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
        <p:nvSpPr>
          <p:cNvPr id="36" name="TextBox 35">
            <a:extLst>
              <a:ext uri="{FF2B5EF4-FFF2-40B4-BE49-F238E27FC236}">
                <a16:creationId xmlns:a16="http://schemas.microsoft.com/office/drawing/2014/main" id="{D8D3C462-0DF8-E140-A3BF-EA41EFE73BAB}"/>
              </a:ext>
            </a:extLst>
          </p:cNvPr>
          <p:cNvSpPr txBox="1"/>
          <p:nvPr/>
        </p:nvSpPr>
        <p:spPr>
          <a:xfrm>
            <a:off x="5802587" y="5678599"/>
            <a:ext cx="288099" cy="369332"/>
          </a:xfrm>
          <a:prstGeom prst="rect">
            <a:avLst/>
          </a:prstGeom>
          <a:noFill/>
          <a:ln>
            <a:solidFill>
              <a:schemeClr val="accent1">
                <a:shade val="95000"/>
                <a:satMod val="105000"/>
              </a:schemeClr>
            </a:solidFill>
          </a:ln>
        </p:spPr>
        <p:txBody>
          <a:bodyPr wrap="square" rtlCol="0">
            <a:spAutoFit/>
          </a:bodyPr>
          <a:lstStyle/>
          <a:p>
            <a:r>
              <a:rPr lang="en-US" dirty="0"/>
              <a:t>2</a:t>
            </a:r>
          </a:p>
        </p:txBody>
      </p:sp>
      <p:sp>
        <p:nvSpPr>
          <p:cNvPr id="38" name="TextBox 37">
            <a:extLst>
              <a:ext uri="{FF2B5EF4-FFF2-40B4-BE49-F238E27FC236}">
                <a16:creationId xmlns:a16="http://schemas.microsoft.com/office/drawing/2014/main" id="{4BCE897E-88ED-2B46-8E83-2D15E45A9389}"/>
              </a:ext>
            </a:extLst>
          </p:cNvPr>
          <p:cNvSpPr txBox="1"/>
          <p:nvPr/>
        </p:nvSpPr>
        <p:spPr>
          <a:xfrm>
            <a:off x="5802588" y="6093308"/>
            <a:ext cx="288099" cy="369332"/>
          </a:xfrm>
          <a:prstGeom prst="rect">
            <a:avLst/>
          </a:prstGeom>
          <a:noFill/>
          <a:ln>
            <a:solidFill>
              <a:schemeClr val="accent1">
                <a:shade val="95000"/>
                <a:satMod val="105000"/>
              </a:schemeClr>
            </a:solidFill>
          </a:ln>
        </p:spPr>
        <p:txBody>
          <a:bodyPr wrap="square" rtlCol="0">
            <a:spAutoFit/>
          </a:bodyPr>
          <a:lstStyle/>
          <a:p>
            <a:r>
              <a:rPr lang="en-US" dirty="0"/>
              <a:t>3</a:t>
            </a:r>
          </a:p>
        </p:txBody>
      </p:sp>
      <p:sp>
        <p:nvSpPr>
          <p:cNvPr id="41" name="TextBox 40">
            <a:extLst>
              <a:ext uri="{FF2B5EF4-FFF2-40B4-BE49-F238E27FC236}">
                <a16:creationId xmlns:a16="http://schemas.microsoft.com/office/drawing/2014/main" id="{46AFB4D0-7175-ED41-9912-AE7DD2191E8F}"/>
              </a:ext>
            </a:extLst>
          </p:cNvPr>
          <p:cNvSpPr txBox="1"/>
          <p:nvPr/>
        </p:nvSpPr>
        <p:spPr>
          <a:xfrm>
            <a:off x="5806608" y="5189000"/>
            <a:ext cx="288099" cy="369332"/>
          </a:xfrm>
          <a:prstGeom prst="rect">
            <a:avLst/>
          </a:prstGeom>
          <a:noFill/>
          <a:ln>
            <a:solidFill>
              <a:schemeClr val="accent1">
                <a:shade val="95000"/>
                <a:satMod val="105000"/>
              </a:schemeClr>
            </a:solidFill>
          </a:ln>
        </p:spPr>
        <p:txBody>
          <a:bodyPr wrap="square" rtlCol="0">
            <a:spAutoFit/>
          </a:bodyPr>
          <a:lstStyle/>
          <a:p>
            <a:r>
              <a:rPr lang="en-US" dirty="0"/>
              <a:t>1</a:t>
            </a:r>
          </a:p>
        </p:txBody>
      </p:sp>
    </p:spTree>
    <p:extLst>
      <p:ext uri="{BB962C8B-B14F-4D97-AF65-F5344CB8AC3E}">
        <p14:creationId xmlns:p14="http://schemas.microsoft.com/office/powerpoint/2010/main" val="400421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7" grpId="0" animBg="1"/>
      <p:bldP spid="48" grpId="0" animBg="1"/>
      <p:bldP spid="35" grpId="0" animBg="1"/>
      <p:bldP spid="36" grpId="0" animBg="1"/>
      <p:bldP spid="38" grpId="0" animBg="1"/>
      <p:bldP spid="4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6416</TotalTime>
  <Words>2721</Words>
  <Application>Microsoft Macintosh PowerPoint</Application>
  <PresentationFormat>Widescreen</PresentationFormat>
  <Paragraphs>351</Paragraphs>
  <Slides>49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Times</vt:lpstr>
      <vt:lpstr>Office Theme</vt:lpstr>
      <vt:lpstr>At Least Once</vt:lpstr>
      <vt:lpstr>Who are you?</vt:lpstr>
      <vt:lpstr>PowerPoint Presentation</vt:lpstr>
      <vt:lpstr>PowerPoint Presentation</vt:lpstr>
      <vt:lpstr>Life Beyond Distributed Transactions</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Agenda</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Least Once</dc:title>
  <dc:creator>Ian Cooper</dc:creator>
  <cp:lastModifiedBy>Ian Cooper</cp:lastModifiedBy>
  <cp:revision>69</cp:revision>
  <dcterms:created xsi:type="dcterms:W3CDTF">2022-06-12T15:38:04Z</dcterms:created>
  <dcterms:modified xsi:type="dcterms:W3CDTF">2022-06-26T09:32:52Z</dcterms:modified>
</cp:coreProperties>
</file>