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2"/>
  </p:notesMasterIdLst>
  <p:sldIdLst>
    <p:sldId id="256" r:id="rId2"/>
    <p:sldId id="288" r:id="rId3"/>
    <p:sldId id="422" r:id="rId4"/>
    <p:sldId id="287" r:id="rId5"/>
    <p:sldId id="382" r:id="rId6"/>
    <p:sldId id="289" r:id="rId7"/>
    <p:sldId id="421" r:id="rId8"/>
    <p:sldId id="297" r:id="rId9"/>
    <p:sldId id="296" r:id="rId10"/>
    <p:sldId id="318" r:id="rId11"/>
    <p:sldId id="393" r:id="rId12"/>
    <p:sldId id="327" r:id="rId13"/>
    <p:sldId id="329" r:id="rId14"/>
    <p:sldId id="330" r:id="rId15"/>
    <p:sldId id="331" r:id="rId16"/>
    <p:sldId id="338" r:id="rId17"/>
    <p:sldId id="339" r:id="rId18"/>
    <p:sldId id="340" r:id="rId19"/>
    <p:sldId id="341" r:id="rId20"/>
    <p:sldId id="342" r:id="rId21"/>
    <p:sldId id="343" r:id="rId22"/>
    <p:sldId id="344" r:id="rId23"/>
    <p:sldId id="345" r:id="rId24"/>
    <p:sldId id="346" r:id="rId25"/>
    <p:sldId id="347" r:id="rId26"/>
    <p:sldId id="348" r:id="rId27"/>
    <p:sldId id="350" r:id="rId28"/>
    <p:sldId id="351" r:id="rId29"/>
    <p:sldId id="352" r:id="rId30"/>
    <p:sldId id="353" r:id="rId31"/>
    <p:sldId id="356" r:id="rId32"/>
    <p:sldId id="357" r:id="rId33"/>
    <p:sldId id="358" r:id="rId34"/>
    <p:sldId id="359" r:id="rId35"/>
    <p:sldId id="428" r:id="rId36"/>
    <p:sldId id="426" r:id="rId37"/>
    <p:sldId id="471" r:id="rId38"/>
    <p:sldId id="474" r:id="rId39"/>
    <p:sldId id="476" r:id="rId40"/>
    <p:sldId id="429" r:id="rId41"/>
    <p:sldId id="472" r:id="rId42"/>
    <p:sldId id="361" r:id="rId43"/>
    <p:sldId id="309" r:id="rId44"/>
    <p:sldId id="362" r:id="rId45"/>
    <p:sldId id="310" r:id="rId46"/>
    <p:sldId id="332" r:id="rId47"/>
    <p:sldId id="333" r:id="rId48"/>
    <p:sldId id="334" r:id="rId49"/>
    <p:sldId id="335" r:id="rId50"/>
    <p:sldId id="336" r:id="rId51"/>
    <p:sldId id="337" r:id="rId52"/>
    <p:sldId id="478" r:id="rId53"/>
    <p:sldId id="482" r:id="rId54"/>
    <p:sldId id="479" r:id="rId55"/>
    <p:sldId id="373" r:id="rId56"/>
    <p:sldId id="312" r:id="rId57"/>
    <p:sldId id="374" r:id="rId58"/>
    <p:sldId id="316" r:id="rId59"/>
    <p:sldId id="299" r:id="rId60"/>
    <p:sldId id="363" r:id="rId61"/>
    <p:sldId id="364" r:id="rId62"/>
    <p:sldId id="365" r:id="rId63"/>
    <p:sldId id="367" r:id="rId64"/>
    <p:sldId id="366" r:id="rId65"/>
    <p:sldId id="368" r:id="rId66"/>
    <p:sldId id="369" r:id="rId67"/>
    <p:sldId id="494" r:id="rId68"/>
    <p:sldId id="371" r:id="rId69"/>
    <p:sldId id="375" r:id="rId70"/>
    <p:sldId id="376" r:id="rId71"/>
    <p:sldId id="377" r:id="rId72"/>
    <p:sldId id="378" r:id="rId73"/>
    <p:sldId id="379" r:id="rId74"/>
    <p:sldId id="380" r:id="rId75"/>
    <p:sldId id="381" r:id="rId76"/>
    <p:sldId id="384" r:id="rId77"/>
    <p:sldId id="394" r:id="rId78"/>
    <p:sldId id="396" r:id="rId79"/>
    <p:sldId id="383" r:id="rId80"/>
    <p:sldId id="303" r:id="rId81"/>
    <p:sldId id="306" r:id="rId82"/>
    <p:sldId id="323" r:id="rId83"/>
    <p:sldId id="398" r:id="rId84"/>
    <p:sldId id="399" r:id="rId85"/>
    <p:sldId id="400" r:id="rId86"/>
    <p:sldId id="481" r:id="rId87"/>
    <p:sldId id="402" r:id="rId88"/>
    <p:sldId id="403" r:id="rId89"/>
    <p:sldId id="405" r:id="rId90"/>
    <p:sldId id="406" r:id="rId91"/>
    <p:sldId id="407" r:id="rId92"/>
    <p:sldId id="307" r:id="rId93"/>
    <p:sldId id="321" r:id="rId94"/>
    <p:sldId id="409" r:id="rId95"/>
    <p:sldId id="410" r:id="rId96"/>
    <p:sldId id="411" r:id="rId97"/>
    <p:sldId id="413" r:id="rId98"/>
    <p:sldId id="412" r:id="rId99"/>
    <p:sldId id="495" r:id="rId100"/>
    <p:sldId id="414" r:id="rId101"/>
    <p:sldId id="308" r:id="rId102"/>
    <p:sldId id="415" r:id="rId103"/>
    <p:sldId id="419" r:id="rId104"/>
    <p:sldId id="418" r:id="rId105"/>
    <p:sldId id="416" r:id="rId106"/>
    <p:sldId id="408" r:id="rId107"/>
    <p:sldId id="417" r:id="rId108"/>
    <p:sldId id="300" r:id="rId109"/>
    <p:sldId id="385" r:id="rId110"/>
    <p:sldId id="386" r:id="rId111"/>
    <p:sldId id="387" r:id="rId112"/>
    <p:sldId id="388" r:id="rId113"/>
    <p:sldId id="389" r:id="rId114"/>
    <p:sldId id="390" r:id="rId115"/>
    <p:sldId id="391" r:id="rId116"/>
    <p:sldId id="392" r:id="rId117"/>
    <p:sldId id="397" r:id="rId118"/>
    <p:sldId id="420" r:id="rId119"/>
    <p:sldId id="290" r:id="rId120"/>
    <p:sldId id="281" r:id="rId1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328"/>
    <p:restoredTop sz="66554" autoAdjust="0"/>
  </p:normalViewPr>
  <p:slideViewPr>
    <p:cSldViewPr snapToGrid="0" snapToObjects="1">
      <p:cViewPr varScale="1">
        <p:scale>
          <a:sx n="105" d="100"/>
          <a:sy n="105" d="100"/>
        </p:scale>
        <p:origin x="3432" y="19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viewProps" Target="view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13674DE-9C4F-3842-ACFD-279DBF9975E3}" type="datetimeFigureOut">
              <a:rPr lang="en-US" smtClean="0"/>
              <a:pPr/>
              <a:t>6/17/19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49CB24-BEAC-6A41-9A10-BFD56146B867}" type="slidenum">
              <a:rPr lang="en-US" smtClean="0"/>
              <a:pPr/>
              <a:t>‹#›</a:t>
            </a:fld>
            <a:endParaRPr lang="en-US"/>
          </a:p>
        </p:txBody>
      </p:sp>
    </p:spTree>
    <p:extLst>
      <p:ext uri="{BB962C8B-B14F-4D97-AF65-F5344CB8AC3E}">
        <p14:creationId xmlns:p14="http://schemas.microsoft.com/office/powerpoint/2010/main" val="313824491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3" Type="http://schemas.openxmlformats.org/officeDocument/2006/relationships/hyperlink" Target="http://www.pragprog.com/titles/mnee/release-it" TargetMode="External"/><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3" Type="http://schemas.openxmlformats.org/officeDocument/2006/relationships/hyperlink" Target="http://www.enterpriseintegrationpatterns.com/patterns/messaging/Messaging.html" TargetMode="External"/><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3" Type="http://schemas.openxmlformats.org/officeDocument/2006/relationships/hyperlink" Target="http://www.enterpriseintegrationpatterns.com/patterns/messaging/Messaging.html" TargetMode="External"/><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3" Type="http://schemas.openxmlformats.org/officeDocument/2006/relationships/hyperlink" Target="http://www.enterpriseintegrationpatterns.com/patterns/messaging/Messaging.html" TargetMode="External"/><Relationship Id="rId2" Type="http://schemas.openxmlformats.org/officeDocument/2006/relationships/slide" Target="../slides/slide97.xml"/><Relationship Id="rId1" Type="http://schemas.openxmlformats.org/officeDocument/2006/relationships/notesMaster" Target="../notesMasters/notesMaster1.xml"/><Relationship Id="rId6" Type="http://schemas.openxmlformats.org/officeDocument/2006/relationships/hyperlink" Target="http://www.amazon.com/exec/obidos/ASIN/0201325810/enterpriseint-20" TargetMode="External"/><Relationship Id="rId5" Type="http://schemas.openxmlformats.org/officeDocument/2006/relationships/hyperlink" Target="http://www.ibm.com/software/mqseries" TargetMode="External"/><Relationship Id="rId4" Type="http://schemas.openxmlformats.org/officeDocument/2006/relationships/hyperlink" Target="http://www.amazon.com/exec/obidos/ASIN/0596000685/enterpriseint-20" TargetMode="External"/></Relationships>
</file>

<file path=ppt/notesSlides/_rels/notesSlide69.xml.rels><?xml version="1.0" encoding="UTF-8" standalone="yes"?>
<Relationships xmlns="http://schemas.openxmlformats.org/package/2006/relationships"><Relationship Id="rId3" Type="http://schemas.openxmlformats.org/officeDocument/2006/relationships/hyperlink" Target="http://www.enterpriseintegrationpatterns.com/patterns/messaging/Messaging.html" TargetMode="External"/><Relationship Id="rId2" Type="http://schemas.openxmlformats.org/officeDocument/2006/relationships/slide" Target="../slides/slide98.xml"/><Relationship Id="rId1" Type="http://schemas.openxmlformats.org/officeDocument/2006/relationships/notesMaster" Target="../notesMasters/notesMaster1.xml"/><Relationship Id="rId4" Type="http://schemas.openxmlformats.org/officeDocument/2006/relationships/hyperlink" Target="http://www.enterpriseintegrationpatterns.com/patterns/messaging/Message.html" TargetMode="External"/></Relationships>
</file>

<file path=ppt/notesSlides/_rels/notesSlide7.xml.rels><?xml version="1.0" encoding="UTF-8" standalone="yes"?>
<Relationships xmlns="http://schemas.openxmlformats.org/package/2006/relationships"><Relationship Id="rId8" Type="http://schemas.openxmlformats.org/officeDocument/2006/relationships/hyperlink" Target="https://en.wikipedia.org/wiki/Sun_Microsystems" TargetMode="External"/><Relationship Id="rId13" Type="http://schemas.openxmlformats.org/officeDocument/2006/relationships/hyperlink" Target="https://en.wikipedia.org/wiki/Fallacies_of_distributed_computing#cite_note-Fallacies-10-years-after-3" TargetMode="External"/><Relationship Id="rId3" Type="http://schemas.openxmlformats.org/officeDocument/2006/relationships/hyperlink" Target="https://en.wikipedia.org/wiki/Packet_loss" TargetMode="External"/><Relationship Id="rId7" Type="http://schemas.openxmlformats.org/officeDocument/2006/relationships/hyperlink" Target="https://en.wikipedia.org/wiki/Subnetwork" TargetMode="External"/><Relationship Id="rId12" Type="http://schemas.openxmlformats.org/officeDocument/2006/relationships/hyperlink" Target="https://en.wikipedia.org/wiki/Bill_Joy" TargetMode="External"/><Relationship Id="rId2" Type="http://schemas.openxmlformats.org/officeDocument/2006/relationships/slide" Target="../slides/slide13.xml"/><Relationship Id="rId16" Type="http://schemas.openxmlformats.org/officeDocument/2006/relationships/hyperlink" Target="https://en.wikipedia.org/wiki/Java_(programming_language)" TargetMode="External"/><Relationship Id="rId1" Type="http://schemas.openxmlformats.org/officeDocument/2006/relationships/notesMaster" Target="../notesMasters/notesMaster1.xml"/><Relationship Id="rId6" Type="http://schemas.openxmlformats.org/officeDocument/2006/relationships/hyperlink" Target="https://en.wikipedia.org/wiki/Network_topology" TargetMode="External"/><Relationship Id="rId11" Type="http://schemas.openxmlformats.org/officeDocument/2006/relationships/hyperlink" Target="https://en.wikipedia.org/wiki/Wikipedia:Manual_of_Style/Words_to_watch#Unsupported_attributions" TargetMode="External"/><Relationship Id="rId5" Type="http://schemas.openxmlformats.org/officeDocument/2006/relationships/hyperlink" Target="https://en.wikipedia.org/wiki/Fallacies_of_distributed_computing#cite_note-Malware-techniques-will-evolve-2" TargetMode="External"/><Relationship Id="rId15" Type="http://schemas.openxmlformats.org/officeDocument/2006/relationships/hyperlink" Target="https://en.wikipedia.org/wiki/James_Gosling" TargetMode="External"/><Relationship Id="rId10" Type="http://schemas.openxmlformats.org/officeDocument/2006/relationships/hyperlink" Target="https://en.wikipedia.org/wiki/Fellow" TargetMode="External"/><Relationship Id="rId4" Type="http://schemas.openxmlformats.org/officeDocument/2006/relationships/hyperlink" Target="https://en.wikipedia.org/wiki/Frequency-division_multiplexing" TargetMode="External"/><Relationship Id="rId9" Type="http://schemas.openxmlformats.org/officeDocument/2006/relationships/hyperlink" Target="https://en.wikipedia.org/wiki/L._Peter_Deutsch" TargetMode="External"/><Relationship Id="rId14" Type="http://schemas.openxmlformats.org/officeDocument/2006/relationships/hyperlink" Target="https://en.wikipedia.org/wiki/Wikipedia:Please_clarify" TargetMode="Externa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3" Type="http://schemas.openxmlformats.org/officeDocument/2006/relationships/hyperlink" Target="http://www.enterpriseintegrationpatterns.com/patterns/messaging/Message.html" TargetMode="External"/><Relationship Id="rId2" Type="http://schemas.openxmlformats.org/officeDocument/2006/relationships/slide" Target="../slides/slide102.xml"/><Relationship Id="rId1" Type="http://schemas.openxmlformats.org/officeDocument/2006/relationships/notesMaster" Target="../notesMasters/notesMaster1.xml"/><Relationship Id="rId4" Type="http://schemas.openxmlformats.org/officeDocument/2006/relationships/hyperlink" Target="http://www.enterpriseintegrationpatterns.com/patterns/messaging/MessageChannel.html" TargetMode="External"/></Relationships>
</file>

<file path=ppt/notesSlides/_rels/notesSlide72.xml.rels><?xml version="1.0" encoding="UTF-8" standalone="yes"?>
<Relationships xmlns="http://schemas.openxmlformats.org/package/2006/relationships"><Relationship Id="rId3" Type="http://schemas.openxmlformats.org/officeDocument/2006/relationships/hyperlink" Target="http://www.enterpriseintegrationpatterns.com/patterns/messaging/Messaging.html" TargetMode="External"/><Relationship Id="rId2" Type="http://schemas.openxmlformats.org/officeDocument/2006/relationships/slide" Target="../slides/slide103.xml"/><Relationship Id="rId1" Type="http://schemas.openxmlformats.org/officeDocument/2006/relationships/notesMaster" Target="../notesMasters/notesMaster1.xml"/><Relationship Id="rId4" Type="http://schemas.openxmlformats.org/officeDocument/2006/relationships/hyperlink" Target="http://www.amazon.com/exec/obidos/ASIN/0321127420/enterpriseint-20" TargetMode="External"/></Relationships>
</file>

<file path=ppt/notesSlides/_rels/notesSlide73.xml.rels><?xml version="1.0" encoding="UTF-8" standalone="yes"?>
<Relationships xmlns="http://schemas.openxmlformats.org/package/2006/relationships"><Relationship Id="rId3" Type="http://schemas.openxmlformats.org/officeDocument/2006/relationships/hyperlink" Target="http://www.enterpriseintegrationpatterns.com/patterns/messaging/DocumentMessage.html" TargetMode="External"/><Relationship Id="rId2" Type="http://schemas.openxmlformats.org/officeDocument/2006/relationships/slide" Target="../slides/slide104.xml"/><Relationship Id="rId1" Type="http://schemas.openxmlformats.org/officeDocument/2006/relationships/notesMaster" Target="../notesMasters/notesMaster1.xml"/><Relationship Id="rId4" Type="http://schemas.openxmlformats.org/officeDocument/2006/relationships/hyperlink" Target="http://www.enterpriseintegrationpatterns.com/patterns/messaging/CommandMessage.html" TargetMode="External"/></Relationships>
</file>

<file path=ppt/notesSlides/_rels/notesSlide74.xml.rels><?xml version="1.0" encoding="UTF-8" standalone="yes"?>
<Relationships xmlns="http://schemas.openxmlformats.org/package/2006/relationships"><Relationship Id="rId3" Type="http://schemas.openxmlformats.org/officeDocument/2006/relationships/hyperlink" Target="http://www.enterpriseintegrationpatterns.com/patterns/messaging/Message.html" TargetMode="External"/><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3" Type="http://schemas.openxmlformats.org/officeDocument/2006/relationships/hyperlink" Target="http://www.enterpriseintegrationpatterns.com/patterns/messaging/Message.html" TargetMode="External"/><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3" Type="http://schemas.openxmlformats.org/officeDocument/2006/relationships/hyperlink" Target="http://www.enterpriseintegrationpatterns.com/patterns/messaging/RequestReply.html" TargetMode="External"/><Relationship Id="rId2" Type="http://schemas.openxmlformats.org/officeDocument/2006/relationships/slide" Target="../slides/slide107.xml"/><Relationship Id="rId1" Type="http://schemas.openxmlformats.org/officeDocument/2006/relationships/notesMaster" Target="../notesMasters/notesMaster1.xml"/><Relationship Id="rId4" Type="http://schemas.openxmlformats.org/officeDocument/2006/relationships/hyperlink" Target="http://www.amazon.com/exec/obidos/ASIN/0321127420/enterpriseint-20" TargetMode="Externa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3" Type="http://schemas.openxmlformats.org/officeDocument/2006/relationships/hyperlink" Target="http://my.safaribooksonline.com/9781933988269/ch02#ch02" TargetMode="External"/><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1</a:t>
            </a:fld>
            <a:endParaRPr lang="en-US"/>
          </a:p>
        </p:txBody>
      </p:sp>
    </p:spTree>
    <p:extLst>
      <p:ext uri="{BB962C8B-B14F-4D97-AF65-F5344CB8AC3E}">
        <p14:creationId xmlns:p14="http://schemas.microsoft.com/office/powerpoint/2010/main" val="23606618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File Transfer</a:t>
            </a:r>
            <a:endParaRPr lang="en-US" dirty="0">
              <a:effectLst/>
            </a:endParaRPr>
          </a:p>
          <a:p>
            <a:pPr lvl="1"/>
            <a:r>
              <a:rPr lang="en-US" sz="1200" kern="1200" dirty="0">
                <a:solidFill>
                  <a:schemeClr val="tx1"/>
                </a:solidFill>
                <a:effectLst/>
                <a:latin typeface="+mn-lt"/>
                <a:ea typeface="+mn-ea"/>
                <a:cs typeface="+mn-cs"/>
              </a:rPr>
              <a:t>A common data transfer mechanism that can be used by a variety of languages and platforms and feels neutral towards each</a:t>
            </a:r>
            <a:endParaRPr lang="en-US" dirty="0">
              <a:effectLst/>
            </a:endParaRPr>
          </a:p>
          <a:p>
            <a:pPr lvl="2"/>
            <a:r>
              <a:rPr lang="en-US" sz="1200" kern="1200" dirty="0">
                <a:solidFill>
                  <a:schemeClr val="tx1"/>
                </a:solidFill>
                <a:effectLst/>
                <a:latin typeface="+mn-lt"/>
                <a:ea typeface="+mn-ea"/>
                <a:cs typeface="+mn-cs"/>
              </a:rPr>
              <a:t>All OSs and languages tend to support reading files</a:t>
            </a:r>
            <a:endParaRPr lang="en-US" dirty="0">
              <a:effectLst/>
            </a:endParaRPr>
          </a:p>
          <a:p>
            <a:pPr lvl="2"/>
            <a:r>
              <a:rPr lang="en-US" sz="1200" kern="1200" dirty="0">
                <a:solidFill>
                  <a:schemeClr val="tx1"/>
                </a:solidFill>
                <a:effectLst/>
                <a:latin typeface="+mn-lt"/>
                <a:ea typeface="+mn-ea"/>
                <a:cs typeface="+mn-cs"/>
              </a:rPr>
              <a:t>We need to agree format</a:t>
            </a:r>
            <a:endParaRPr lang="en-US" dirty="0">
              <a:effectLst/>
            </a:endParaRPr>
          </a:p>
          <a:p>
            <a:pPr lvl="2"/>
            <a:r>
              <a:rPr lang="en-US" sz="1200" kern="1200" dirty="0">
                <a:solidFill>
                  <a:schemeClr val="tx1"/>
                </a:solidFill>
                <a:effectLst/>
                <a:latin typeface="+mn-lt"/>
                <a:ea typeface="+mn-ea"/>
                <a:cs typeface="+mn-cs"/>
              </a:rPr>
              <a:t>Produced at an interval (Weekly, Nightly, Hourly…)</a:t>
            </a:r>
            <a:endParaRPr lang="en-US" dirty="0">
              <a:effectLst/>
            </a:endParaRPr>
          </a:p>
          <a:p>
            <a:pPr lvl="2"/>
            <a:r>
              <a:rPr lang="en-US" sz="1200" kern="1200" dirty="0">
                <a:solidFill>
                  <a:schemeClr val="tx1"/>
                </a:solidFill>
                <a:effectLst/>
                <a:latin typeface="+mn-lt"/>
                <a:ea typeface="+mn-ea"/>
                <a:cs typeface="+mn-cs"/>
              </a:rPr>
              <a:t>No need to understand internals of applications</a:t>
            </a:r>
            <a:endParaRPr lang="en-US" dirty="0">
              <a:effectLst/>
            </a:endParaRPr>
          </a:p>
          <a:p>
            <a:pPr lvl="1"/>
            <a:r>
              <a:rPr lang="en-US" sz="1200" kern="1200" dirty="0">
                <a:solidFill>
                  <a:schemeClr val="tx1"/>
                </a:solidFill>
                <a:effectLst/>
                <a:latin typeface="+mn-lt"/>
                <a:ea typeface="+mn-ea"/>
                <a:cs typeface="+mn-cs"/>
              </a:rPr>
              <a:t>Requires agreement: file names, locations, who manages files</a:t>
            </a:r>
            <a:endParaRPr lang="en-US" dirty="0">
              <a:effectLst/>
            </a:endParaRPr>
          </a:p>
          <a:p>
            <a:pPr lvl="2"/>
            <a:r>
              <a:rPr lang="en-US" sz="1200" kern="1200" dirty="0">
                <a:solidFill>
                  <a:schemeClr val="tx1"/>
                </a:solidFill>
                <a:effectLst/>
                <a:latin typeface="+mn-lt"/>
                <a:ea typeface="+mn-ea"/>
                <a:cs typeface="+mn-cs"/>
              </a:rPr>
              <a:t>Needs locking</a:t>
            </a:r>
            <a:endParaRPr lang="en-US" dirty="0">
              <a:effectLst/>
            </a:endParaRPr>
          </a:p>
          <a:p>
            <a:pPr lvl="1"/>
            <a:r>
              <a:rPr lang="en-US" sz="1200" kern="1200" dirty="0">
                <a:solidFill>
                  <a:schemeClr val="tx1"/>
                </a:solidFill>
                <a:effectLst/>
                <a:latin typeface="+mn-lt"/>
                <a:ea typeface="+mn-ea"/>
                <a:cs typeface="+mn-cs"/>
              </a:rPr>
              <a:t>Will create eventual consistency between systems due to periodic nature of publication</a:t>
            </a:r>
            <a:endParaRPr lang="en-US" dirty="0">
              <a:effectLst/>
            </a:endParaRPr>
          </a:p>
          <a:p>
            <a:pPr lvl="2"/>
            <a:r>
              <a:rPr lang="en-US" sz="1200" kern="1200" dirty="0">
                <a:solidFill>
                  <a:schemeClr val="tx1"/>
                </a:solidFill>
                <a:effectLst/>
                <a:latin typeface="+mn-lt"/>
                <a:ea typeface="+mn-ea"/>
                <a:cs typeface="+mn-cs"/>
              </a:rPr>
              <a:t>At higher frequency of production, management of files means we tend to switch to messaging</a:t>
            </a:r>
            <a:endParaRPr lang="en-US" dirty="0">
              <a:effectLst/>
            </a:endParaRPr>
          </a:p>
          <a:p>
            <a:pPr lvl="1"/>
            <a:r>
              <a:rPr lang="en-US" i="1" dirty="0">
                <a:effectLst/>
              </a:rPr>
              <a:t>Integrates data but not functionality.</a:t>
            </a:r>
            <a:endParaRPr lang="en-US" dirty="0">
              <a:effectLst/>
            </a:endParaRPr>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17</a:t>
            </a:fld>
            <a:endParaRPr lang="en-US"/>
          </a:p>
        </p:txBody>
      </p:sp>
    </p:spTree>
    <p:extLst>
      <p:ext uri="{BB962C8B-B14F-4D97-AF65-F5344CB8AC3E}">
        <p14:creationId xmlns:p14="http://schemas.microsoft.com/office/powerpoint/2010/main" val="19590772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Shared Database</a:t>
            </a:r>
            <a:endParaRPr lang="en-US" dirty="0">
              <a:effectLst/>
            </a:endParaRPr>
          </a:p>
          <a:p>
            <a:pPr lvl="1"/>
            <a:r>
              <a:rPr lang="en-US" dirty="0">
                <a:effectLst/>
              </a:rPr>
              <a:t>Removes timing, format and locking issues inherent in File Transfer </a:t>
            </a:r>
          </a:p>
          <a:p>
            <a:pPr lvl="1"/>
            <a:r>
              <a:rPr lang="en-US" dirty="0">
                <a:effectLst/>
              </a:rPr>
              <a:t>Creating a unified schema that can meet the needs of all applications is a challenge </a:t>
            </a:r>
          </a:p>
          <a:p>
            <a:pPr lvl="2"/>
            <a:r>
              <a:rPr lang="en-US" dirty="0">
                <a:effectLst/>
              </a:rPr>
              <a:t>Delays in cross-team projects caused by unified schema issues tend to push fragmentation </a:t>
            </a:r>
          </a:p>
          <a:p>
            <a:pPr lvl="1"/>
            <a:r>
              <a:rPr lang="en-US" dirty="0">
                <a:effectLst/>
              </a:rPr>
              <a:t>Often the Db supporting many enterprise-wide applications becomes the </a:t>
            </a:r>
            <a:r>
              <a:rPr lang="en-US" dirty="0" err="1">
                <a:effectLst/>
              </a:rPr>
              <a:t>bottlneck</a:t>
            </a:r>
            <a:r>
              <a:rPr lang="en-US" dirty="0">
                <a:effectLst/>
              </a:rPr>
              <a:t> with so many systems writing to it </a:t>
            </a:r>
          </a:p>
          <a:p>
            <a:pPr lvl="2"/>
            <a:r>
              <a:rPr lang="en-US" dirty="0">
                <a:effectLst/>
              </a:rPr>
              <a:t>You are, in effect, multi-tenant with other applications and can suffer from the ‘noisy </a:t>
            </a:r>
            <a:r>
              <a:rPr lang="en-US" dirty="0" err="1">
                <a:effectLst/>
              </a:rPr>
              <a:t>neighbour</a:t>
            </a:r>
            <a:r>
              <a:rPr lang="en-US" dirty="0">
                <a:effectLst/>
              </a:rPr>
              <a:t>’ issue </a:t>
            </a:r>
          </a:p>
          <a:p>
            <a:pPr lvl="1"/>
            <a:r>
              <a:rPr lang="en-US" dirty="0">
                <a:effectLst/>
              </a:rPr>
              <a:t>Breaks encapsulation and causes change to ripple across all applications </a:t>
            </a:r>
          </a:p>
          <a:p>
            <a:pPr lvl="2"/>
            <a:r>
              <a:rPr lang="en-US" dirty="0">
                <a:effectLst/>
              </a:rPr>
              <a:t>May cause ‘resistance to change’ and failure to meet the needs of the business </a:t>
            </a:r>
          </a:p>
          <a:p>
            <a:pPr lvl="1"/>
            <a:r>
              <a:rPr lang="en-US" i="1" dirty="0">
                <a:effectLst/>
              </a:rPr>
              <a:t>Integrates data but not functionality.</a:t>
            </a:r>
            <a:endParaRPr lang="en-US" dirty="0">
              <a:effectLst/>
            </a:endParaRPr>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18</a:t>
            </a:fld>
            <a:endParaRPr lang="en-US"/>
          </a:p>
        </p:txBody>
      </p:sp>
    </p:spTree>
    <p:extLst>
      <p:ext uri="{BB962C8B-B14F-4D97-AF65-F5344CB8AC3E}">
        <p14:creationId xmlns:p14="http://schemas.microsoft.com/office/powerpoint/2010/main" val="13880627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Remote Procedure Invocation </a:t>
            </a:r>
          </a:p>
          <a:p>
            <a:pPr lvl="1"/>
            <a:r>
              <a:rPr lang="en-US" dirty="0">
                <a:effectLst/>
              </a:rPr>
              <a:t>Integrates functionality not data </a:t>
            </a:r>
          </a:p>
          <a:p>
            <a:pPr lvl="1"/>
            <a:r>
              <a:rPr lang="en-US" dirty="0">
                <a:effectLst/>
              </a:rPr>
              <a:t>RPC preserves encapsulation — you call my shared business function - and allows each application to preserve integrity of its internals </a:t>
            </a:r>
          </a:p>
          <a:p>
            <a:pPr lvl="2"/>
            <a:r>
              <a:rPr lang="en-US" dirty="0">
                <a:effectLst/>
              </a:rPr>
              <a:t>Each application can now change independently </a:t>
            </a:r>
          </a:p>
          <a:p>
            <a:pPr lvl="2"/>
            <a:r>
              <a:rPr lang="en-US" dirty="0">
                <a:effectLst/>
              </a:rPr>
              <a:t>Allows LMI syntax for RMI </a:t>
            </a:r>
          </a:p>
          <a:p>
            <a:pPr lvl="3"/>
            <a:r>
              <a:rPr lang="en-US" dirty="0">
                <a:effectLst/>
              </a:rPr>
              <a:t>This is a disadvantage [Waldo] </a:t>
            </a:r>
          </a:p>
          <a:p>
            <a:pPr lvl="2"/>
            <a:r>
              <a:rPr lang="en-US" dirty="0" err="1">
                <a:effectLst/>
              </a:rPr>
              <a:t>Behavioural</a:t>
            </a:r>
            <a:r>
              <a:rPr lang="en-US" dirty="0">
                <a:effectLst/>
              </a:rPr>
              <a:t> coupling can tie the systems together in a knot, particularly due to sequencing </a:t>
            </a:r>
          </a:p>
          <a:p>
            <a:pPr lvl="3"/>
            <a:r>
              <a:rPr lang="en-US" dirty="0">
                <a:effectLst/>
              </a:rPr>
              <a:t>is an issue of not understanding that as RMI is not LMI design needs to be different to be effective </a:t>
            </a:r>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19</a:t>
            </a:fld>
            <a:endParaRPr lang="en-US"/>
          </a:p>
        </p:txBody>
      </p:sp>
    </p:spTree>
    <p:extLst>
      <p:ext uri="{BB962C8B-B14F-4D97-AF65-F5344CB8AC3E}">
        <p14:creationId xmlns:p14="http://schemas.microsoft.com/office/powerpoint/2010/main" val="6710496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Messaging </a:t>
            </a:r>
          </a:p>
          <a:p>
            <a:pPr lvl="1"/>
            <a:r>
              <a:rPr lang="en-US" dirty="0">
                <a:effectLst/>
              </a:rPr>
              <a:t>Loosely coupled integration. </a:t>
            </a:r>
          </a:p>
          <a:p>
            <a:pPr lvl="1"/>
            <a:r>
              <a:rPr lang="en-US" dirty="0">
                <a:effectLst/>
              </a:rPr>
              <a:t>Asynchronous communication is a fundamentally pragmatic reaction to the problems of distributed systems. Sending a message does not require both systems to be up and ready at the same time. Furthermore, thinking about the communication in an asynchronous manner forces developers to </a:t>
            </a:r>
            <a:r>
              <a:rPr lang="en-US" dirty="0" err="1">
                <a:effectLst/>
              </a:rPr>
              <a:t>recognise</a:t>
            </a:r>
            <a:r>
              <a:rPr lang="en-US" dirty="0">
                <a:effectLst/>
              </a:rPr>
              <a:t> that working with a remote application is slower, which encourages design of components with high cohesion (lots of work locally) and low adhesion (selective work remotely). </a:t>
            </a:r>
          </a:p>
          <a:p>
            <a:pPr lvl="1"/>
            <a:r>
              <a:rPr lang="en-US" dirty="0">
                <a:effectLst/>
              </a:rPr>
              <a:t>Allow decoupling: messages can be transformed in transit without sender or receiver knowing </a:t>
            </a:r>
          </a:p>
          <a:p>
            <a:pPr lvl="1"/>
            <a:r>
              <a:rPr lang="en-US" dirty="0">
                <a:effectLst/>
              </a:rPr>
              <a:t>This allows sender and receiver to have different conceptual models </a:t>
            </a:r>
          </a:p>
          <a:p>
            <a:pPr lvl="1"/>
            <a:r>
              <a:rPr lang="en-US" dirty="0">
                <a:effectLst/>
              </a:rPr>
              <a:t>Small messages frequently allows behavioral as well as data collaboration </a:t>
            </a:r>
          </a:p>
          <a:p>
            <a:pPr lvl="2"/>
            <a:r>
              <a:rPr lang="en-US" dirty="0">
                <a:effectLst/>
              </a:rPr>
              <a:t>Even so eventual consistency remains an issue </a:t>
            </a:r>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20</a:t>
            </a:fld>
            <a:endParaRPr lang="en-US"/>
          </a:p>
        </p:txBody>
      </p:sp>
    </p:spTree>
    <p:extLst>
      <p:ext uri="{BB962C8B-B14F-4D97-AF65-F5344CB8AC3E}">
        <p14:creationId xmlns:p14="http://schemas.microsoft.com/office/powerpoint/2010/main" val="6528056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Paper</a:t>
            </a:r>
            <a:r>
              <a:rPr lang="en-GB" baseline="0" dirty="0"/>
              <a:t> written in 1976 when most of the protocols for inter-process communication were oriented around a human being typing commands, and often part of batch processes. These inter-process communication protocols all had their own unique protocol forcing users to become familiar with a wide range of protocols when orchestrating software.</a:t>
            </a:r>
          </a:p>
          <a:p>
            <a:endParaRPr lang="en-GB" dirty="0"/>
          </a:p>
        </p:txBody>
      </p:sp>
      <p:sp>
        <p:nvSpPr>
          <p:cNvPr id="4" name="Slide Number Placeholder 3"/>
          <p:cNvSpPr>
            <a:spLocks noGrp="1"/>
          </p:cNvSpPr>
          <p:nvPr>
            <p:ph type="sldNum" sz="quarter" idx="10"/>
          </p:nvPr>
        </p:nvSpPr>
        <p:spPr/>
        <p:txBody>
          <a:bodyPr/>
          <a:lstStyle/>
          <a:p>
            <a:fld id="{327C9A1F-A630-47D6-9126-EADCFBE6256E}" type="slidenum">
              <a:rPr lang="en-GB" smtClean="0"/>
              <a:t>22</a:t>
            </a:fld>
            <a:endParaRPr lang="en-GB"/>
          </a:p>
        </p:txBody>
      </p:sp>
    </p:spTree>
    <p:extLst>
      <p:ext uri="{BB962C8B-B14F-4D97-AF65-F5344CB8AC3E}">
        <p14:creationId xmlns:p14="http://schemas.microsoft.com/office/powerpoint/2010/main" val="6303867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All</a:t>
            </a:r>
            <a:r>
              <a:rPr lang="en-GB" baseline="0" dirty="0"/>
              <a:t> of these protocols have a similar approach. You issue a command, with come parameters, and you get a response back with a code for success or error. Although all used different names White identified that this pattern, which he called Command-Response was common to all of them.</a:t>
            </a:r>
          </a:p>
          <a:p>
            <a:endParaRPr lang="en-GB" dirty="0"/>
          </a:p>
          <a:p>
            <a:r>
              <a:rPr lang="en-GB" dirty="0"/>
              <a:t>White identified that Command-Response</a:t>
            </a:r>
            <a:r>
              <a:rPr lang="en-GB" baseline="0" dirty="0"/>
              <a:t> was the application-independent protocol: it was the pattern which all of the independent protocols followed.</a:t>
            </a:r>
          </a:p>
          <a:p>
            <a:endParaRPr lang="en-GB" baseline="0" dirty="0"/>
          </a:p>
          <a:p>
            <a:endParaRPr lang="en-GB" baseline="0" dirty="0"/>
          </a:p>
          <a:p>
            <a:endParaRPr lang="en-GB" dirty="0"/>
          </a:p>
        </p:txBody>
      </p:sp>
      <p:sp>
        <p:nvSpPr>
          <p:cNvPr id="4" name="Slide Number Placeholder 3"/>
          <p:cNvSpPr>
            <a:spLocks noGrp="1"/>
          </p:cNvSpPr>
          <p:nvPr>
            <p:ph type="sldNum" sz="quarter" idx="10"/>
          </p:nvPr>
        </p:nvSpPr>
        <p:spPr/>
        <p:txBody>
          <a:bodyPr/>
          <a:lstStyle/>
          <a:p>
            <a:fld id="{327C9A1F-A630-47D6-9126-EADCFBE6256E}" type="slidenum">
              <a:rPr lang="en-GB" smtClean="0"/>
              <a:t>23</a:t>
            </a:fld>
            <a:endParaRPr lang="en-GB"/>
          </a:p>
        </p:txBody>
      </p:sp>
    </p:spTree>
    <p:extLst>
      <p:ext uri="{BB962C8B-B14F-4D97-AF65-F5344CB8AC3E}">
        <p14:creationId xmlns:p14="http://schemas.microsoft.com/office/powerpoint/2010/main" val="4108257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327C9A1F-A630-47D6-9126-EADCFBE6256E}" type="slidenum">
              <a:rPr lang="en-GB" smtClean="0"/>
              <a:t>24</a:t>
            </a:fld>
            <a:endParaRPr lang="en-GB"/>
          </a:p>
        </p:txBody>
      </p:sp>
    </p:spTree>
    <p:extLst>
      <p:ext uri="{BB962C8B-B14F-4D97-AF65-F5344CB8AC3E}">
        <p14:creationId xmlns:p14="http://schemas.microsoft.com/office/powerpoint/2010/main" val="11735844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FTP and RJE (Remote Job Execution have a common format)</a:t>
            </a:r>
          </a:p>
          <a:p>
            <a:r>
              <a:rPr lang="en-GB" dirty="0"/>
              <a:t>This common command/response discipline requires that commands and responses have the following respective formats:</a:t>
            </a:r>
          </a:p>
          <a:p>
            <a:endParaRPr lang="en-GB" dirty="0"/>
          </a:p>
          <a:p>
            <a:r>
              <a:rPr lang="en-GB" dirty="0"/>
              <a:t>command-name &lt;SP&gt; parameter &lt;CRLF&gt;</a:t>
            </a:r>
          </a:p>
          <a:p>
            <a:r>
              <a:rPr lang="en-GB" dirty="0"/>
              <a:t>response-number &lt;SP&gt; text &lt;CRLF&gt;</a:t>
            </a:r>
          </a:p>
          <a:p>
            <a:endParaRPr lang="en-GB" dirty="0"/>
          </a:p>
          <a:p>
            <a:r>
              <a:rPr lang="en-GB" dirty="0"/>
              <a:t>For example</a:t>
            </a:r>
            <a:r>
              <a:rPr lang="en-GB" baseline="0" dirty="0"/>
              <a:t> FTP has RETR &lt;filename&gt; or DEL &lt;filename&gt;</a:t>
            </a:r>
            <a:endParaRPr lang="en-GB" dirty="0"/>
          </a:p>
          <a:p>
            <a:endParaRPr lang="en-GB" dirty="0"/>
          </a:p>
          <a:p>
            <a:r>
              <a:rPr lang="en-GB" dirty="0"/>
              <a:t>Each command invoked by the user process is identified by NAME and is allowed a single PARAMETER. Each response generated by the</a:t>
            </a:r>
          </a:p>
          <a:p>
            <a:r>
              <a:rPr lang="en-GB" dirty="0"/>
              <a:t>server process contains a three-digit decimal response NUMBER (to be interpreted by the user process) and explanatory TEXT (for</a:t>
            </a:r>
          </a:p>
          <a:p>
            <a:r>
              <a:rPr lang="en-GB" dirty="0"/>
              <a:t>presentation, if necessary, to the user). Response numbers are assigned in such a way that, for example, positive and negative</a:t>
            </a:r>
          </a:p>
          <a:p>
            <a:r>
              <a:rPr lang="en-GB" dirty="0"/>
              <a:t>acknowledgments can be easily distinguished by the user process.</a:t>
            </a:r>
          </a:p>
          <a:p>
            <a:endParaRPr lang="en-GB" dirty="0"/>
          </a:p>
        </p:txBody>
      </p:sp>
      <p:sp>
        <p:nvSpPr>
          <p:cNvPr id="4" name="Slide Number Placeholder 3"/>
          <p:cNvSpPr>
            <a:spLocks noGrp="1"/>
          </p:cNvSpPr>
          <p:nvPr>
            <p:ph type="sldNum" sz="quarter" idx="10"/>
          </p:nvPr>
        </p:nvSpPr>
        <p:spPr/>
        <p:txBody>
          <a:bodyPr/>
          <a:lstStyle/>
          <a:p>
            <a:fld id="{327C9A1F-A630-47D6-9126-EADCFBE6256E}" type="slidenum">
              <a:rPr lang="en-GB" smtClean="0"/>
              <a:t>25</a:t>
            </a:fld>
            <a:endParaRPr lang="en-GB"/>
          </a:p>
        </p:txBody>
      </p:sp>
    </p:spTree>
    <p:extLst>
      <p:ext uri="{BB962C8B-B14F-4D97-AF65-F5344CB8AC3E}">
        <p14:creationId xmlns:p14="http://schemas.microsoft.com/office/powerpoint/2010/main" val="4821080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Instead</a:t>
            </a:r>
            <a:r>
              <a:rPr lang="en-GB" baseline="0" dirty="0"/>
              <a:t> of dealing with individual protocols I can have a library, for each programming language I need to use, that supports sending a command with parameters and receiving a response with either errors or text. Yes, each application has to define its own vocabulary of commands, but the grammar remains the same. As a developer I only need to learn how to use one library.</a:t>
            </a:r>
          </a:p>
          <a:p>
            <a:endParaRPr lang="en-GB" dirty="0"/>
          </a:p>
          <a:p>
            <a:r>
              <a:rPr lang="en-GB" dirty="0"/>
              <a:t>A single run-time</a:t>
            </a:r>
            <a:r>
              <a:rPr lang="en-GB" baseline="0" dirty="0"/>
              <a:t> environment constructed; a library per programming language to use that runtime; standard-approach, allowing interop</a:t>
            </a:r>
            <a:endParaRPr lang="en-GB" dirty="0"/>
          </a:p>
        </p:txBody>
      </p:sp>
      <p:sp>
        <p:nvSpPr>
          <p:cNvPr id="4" name="Slide Number Placeholder 3"/>
          <p:cNvSpPr>
            <a:spLocks noGrp="1"/>
          </p:cNvSpPr>
          <p:nvPr>
            <p:ph type="sldNum" sz="quarter" idx="10"/>
          </p:nvPr>
        </p:nvSpPr>
        <p:spPr/>
        <p:txBody>
          <a:bodyPr/>
          <a:lstStyle/>
          <a:p>
            <a:fld id="{327C9A1F-A630-47D6-9126-EADCFBE6256E}" type="slidenum">
              <a:rPr lang="en-GB" smtClean="0"/>
              <a:t>26</a:t>
            </a:fld>
            <a:endParaRPr lang="en-GB"/>
          </a:p>
        </p:txBody>
      </p:sp>
    </p:spTree>
    <p:extLst>
      <p:ext uri="{BB962C8B-B14F-4D97-AF65-F5344CB8AC3E}">
        <p14:creationId xmlns:p14="http://schemas.microsoft.com/office/powerpoint/2010/main" val="8802818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i="0" u="none" strike="noStrike" kern="1200" baseline="0" dirty="0">
                <a:solidFill>
                  <a:schemeClr val="tx1"/>
                </a:solidFill>
                <a:latin typeface="+mn-lt"/>
                <a:ea typeface="+mn-ea"/>
                <a:cs typeface="+mn-cs"/>
              </a:rPr>
              <a:t>COMMAND-RESPONSE</a:t>
            </a:r>
          </a:p>
          <a:p>
            <a:endParaRPr lang="en-GB" sz="1200" b="0" i="0" u="none" strike="noStrike" kern="1200" baseline="0" dirty="0">
              <a:solidFill>
                <a:schemeClr val="tx1"/>
              </a:solidFill>
              <a:latin typeface="+mn-lt"/>
              <a:ea typeface="+mn-ea"/>
              <a:cs typeface="+mn-cs"/>
            </a:endParaRPr>
          </a:p>
          <a:p>
            <a:r>
              <a:rPr lang="en-GB" sz="1200" b="0" i="0" u="none" strike="noStrike" kern="1200" baseline="0" dirty="0">
                <a:solidFill>
                  <a:schemeClr val="tx1"/>
                </a:solidFill>
                <a:latin typeface="+mn-lt"/>
                <a:ea typeface="+mn-ea"/>
                <a:cs typeface="+mn-cs"/>
              </a:rPr>
              <a:t>The first message invokes the command whose NAME is specified using the ARGUMENTS provided. The second is issued in eventual response to the first and returns the OUTCOME and RESULTS of the completed command. Whenever OUTCOME indicates that a command has failed, the command’s RESULTS are required to be an error number and diagnostic message, the former to help the invoking program determine what to do next, the latter for possible presentation to the user. The protocol thus provides a framework for reporting errors, while leaving to the applications program the tasks of assigning error numbers and composing the text of error messages.</a:t>
            </a:r>
            <a:endParaRPr lang="en-GB" dirty="0"/>
          </a:p>
        </p:txBody>
      </p:sp>
      <p:sp>
        <p:nvSpPr>
          <p:cNvPr id="4" name="Slide Number Placeholder 3"/>
          <p:cNvSpPr>
            <a:spLocks noGrp="1"/>
          </p:cNvSpPr>
          <p:nvPr>
            <p:ph type="sldNum" sz="quarter" idx="10"/>
          </p:nvPr>
        </p:nvSpPr>
        <p:spPr/>
        <p:txBody>
          <a:bodyPr/>
          <a:lstStyle/>
          <a:p>
            <a:fld id="{327C9A1F-A630-47D6-9126-EADCFBE6256E}" type="slidenum">
              <a:rPr lang="en-GB" smtClean="0"/>
              <a:t>27</a:t>
            </a:fld>
            <a:endParaRPr lang="en-GB"/>
          </a:p>
        </p:txBody>
      </p:sp>
    </p:spTree>
    <p:extLst>
      <p:ext uri="{BB962C8B-B14F-4D97-AF65-F5344CB8AC3E}">
        <p14:creationId xmlns:p14="http://schemas.microsoft.com/office/powerpoint/2010/main" val="9700445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2</a:t>
            </a:fld>
            <a:endParaRPr lang="en-US"/>
          </a:p>
        </p:txBody>
      </p:sp>
    </p:spTree>
    <p:extLst>
      <p:ext uri="{BB962C8B-B14F-4D97-AF65-F5344CB8AC3E}">
        <p14:creationId xmlns:p14="http://schemas.microsoft.com/office/powerpoint/2010/main" val="6277674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REQUEST-REPLY</a:t>
            </a:r>
          </a:p>
          <a:p>
            <a:endParaRPr lang="en-GB" dirty="0"/>
          </a:p>
          <a:p>
            <a:r>
              <a:rPr lang="en-GB" dirty="0"/>
              <a:t>While the command/response model is a natural one, others are possible. A remote resource might also be </a:t>
            </a:r>
            <a:r>
              <a:rPr lang="en-GB" dirty="0" err="1"/>
              <a:t>modeled</a:t>
            </a:r>
            <a:r>
              <a:rPr lang="en-GB" dirty="0"/>
              <a:t> as a process that services and replies to requests it receives from other computer</a:t>
            </a:r>
            <a:r>
              <a:rPr lang="en-GB" baseline="0" dirty="0"/>
              <a:t> </a:t>
            </a:r>
            <a:r>
              <a:rPr lang="en-GB" dirty="0"/>
              <a:t>processes. This request/reply model would emphasize the fact that the Protocol is a vehicle for inter-process communication and that no human user is directly involved. </a:t>
            </a:r>
          </a:p>
          <a:p>
            <a:r>
              <a:rPr lang="en-GB" dirty="0"/>
              <a:t>Substituting the request/reply model for the command/response model requires only cosmetic changes to the Protocol: </a:t>
            </a:r>
          </a:p>
          <a:p>
            <a:r>
              <a:rPr lang="en-GB" dirty="0"/>
              <a:t>message-type=REQUEST [</a:t>
            </a:r>
            <a:r>
              <a:rPr lang="en-GB" dirty="0" err="1"/>
              <a:t>tid</a:t>
            </a:r>
            <a:r>
              <a:rPr lang="en-GB" dirty="0"/>
              <a:t>] op-code arguments</a:t>
            </a:r>
          </a:p>
          <a:p>
            <a:r>
              <a:rPr lang="en-GB" dirty="0"/>
              <a:t>message-type=REPLY </a:t>
            </a:r>
            <a:r>
              <a:rPr lang="en-GB" dirty="0" err="1"/>
              <a:t>tid</a:t>
            </a:r>
            <a:r>
              <a:rPr lang="en-GB" dirty="0"/>
              <a:t> outcome results</a:t>
            </a:r>
          </a:p>
          <a:p>
            <a:r>
              <a:rPr lang="en-GB" dirty="0"/>
              <a:t>In the formulation above, the terms "REQUEST", "REPLY", and "op-code" have simply been substituted for "COMMAND", "RESPONSE", and "command-name", respectively.</a:t>
            </a:r>
          </a:p>
          <a:p>
            <a:r>
              <a:rPr lang="en-GB" dirty="0"/>
              <a:t>The choice of model need affect neither the content of the Protocol nor the </a:t>
            </a:r>
            <a:r>
              <a:rPr lang="en-GB" dirty="0" err="1"/>
              <a:t>behavior</a:t>
            </a:r>
            <a:r>
              <a:rPr lang="en-GB" dirty="0"/>
              <a:t> of the processes whose dialog it governs.</a:t>
            </a:r>
          </a:p>
          <a:p>
            <a:r>
              <a:rPr lang="en-GB" dirty="0"/>
              <a:t>Use of the word "command" in the command/response model, for example, is not meant to imply that the remote process can be coerced into action. Whatever model is adopted, a process has complete freedom to reject an incoming remote request that it is incapable of or unwilling to </a:t>
            </a:r>
            <a:r>
              <a:rPr lang="en-GB" dirty="0" err="1"/>
              <a:t>fulfill</a:t>
            </a:r>
            <a:r>
              <a:rPr lang="en-GB" dirty="0"/>
              <a:t>.</a:t>
            </a:r>
          </a:p>
        </p:txBody>
      </p:sp>
      <p:sp>
        <p:nvSpPr>
          <p:cNvPr id="4" name="Slide Number Placeholder 3"/>
          <p:cNvSpPr>
            <a:spLocks noGrp="1"/>
          </p:cNvSpPr>
          <p:nvPr>
            <p:ph type="sldNum" sz="quarter" idx="10"/>
          </p:nvPr>
        </p:nvSpPr>
        <p:spPr/>
        <p:txBody>
          <a:bodyPr/>
          <a:lstStyle/>
          <a:p>
            <a:fld id="{327C9A1F-A630-47D6-9126-EADCFBE6256E}" type="slidenum">
              <a:rPr lang="en-GB" smtClean="0"/>
              <a:t>28</a:t>
            </a:fld>
            <a:endParaRPr lang="en-GB"/>
          </a:p>
        </p:txBody>
      </p:sp>
    </p:spTree>
    <p:extLst>
      <p:ext uri="{BB962C8B-B14F-4D97-AF65-F5344CB8AC3E}">
        <p14:creationId xmlns:p14="http://schemas.microsoft.com/office/powerpoint/2010/main" val="21070720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PROCEDURE-CONTROL-PROTOCOL</a:t>
            </a:r>
            <a:r>
              <a:rPr lang="en-GB" b="1" baseline="0" dirty="0"/>
              <a:t> (PCP)</a:t>
            </a:r>
            <a:endParaRPr lang="en-GB" b="1" dirty="0"/>
          </a:p>
          <a:p>
            <a:endParaRPr lang="en-GB" dirty="0"/>
          </a:p>
          <a:p>
            <a:r>
              <a:rPr lang="en-GB" dirty="0"/>
              <a:t>Ideally, the goal of both the Protocol and its accompanying RTE is to make remote resources as easy to use as local ones. Since local resources usually take the form of resident and/or library</a:t>
            </a:r>
          </a:p>
          <a:p>
            <a:r>
              <a:rPr lang="en-GB" dirty="0"/>
              <a:t>subroutines, the possibility of </a:t>
            </a:r>
            <a:r>
              <a:rPr lang="en-GB" dirty="0" err="1"/>
              <a:t>modeling</a:t>
            </a:r>
            <a:r>
              <a:rPr lang="en-GB" dirty="0"/>
              <a:t> remote commands as "procedures" immediately suggests itself. The Model is further confirmed by the similarity that exists between local procedures and</a:t>
            </a:r>
          </a:p>
          <a:p>
            <a:r>
              <a:rPr lang="en-GB" dirty="0"/>
              <a:t>the remote commands to which the Protocol provides access. Both carry out arbitrarily complex, named operations on behalf of the requesting program (the caller); are governed by arguments supplied</a:t>
            </a:r>
            <a:r>
              <a:rPr lang="en-GB" baseline="0" dirty="0"/>
              <a:t> </a:t>
            </a:r>
            <a:r>
              <a:rPr lang="en-GB" dirty="0"/>
              <a:t>by the caller; and return to it results that reflect the outcome of the operation. The procedure call model thus acknowledges that, in</a:t>
            </a:r>
            <a:r>
              <a:rPr lang="en-GB" baseline="0" dirty="0"/>
              <a:t> </a:t>
            </a:r>
            <a:r>
              <a:rPr lang="en-GB" dirty="0"/>
              <a:t>a network environment, programs must sometimes call subroutines in machines other than their own.</a:t>
            </a:r>
          </a:p>
          <a:p>
            <a:r>
              <a:rPr lang="en-GB" dirty="0"/>
              <a:t>Like the request/reply model already described, the procedure call model requires only cosmetic changes to the Protocol:</a:t>
            </a:r>
          </a:p>
          <a:p>
            <a:r>
              <a:rPr lang="en-GB" dirty="0"/>
              <a:t>message-type=CALL [</a:t>
            </a:r>
            <a:r>
              <a:rPr lang="en-GB" dirty="0" err="1"/>
              <a:t>tid</a:t>
            </a:r>
            <a:r>
              <a:rPr lang="en-GB" dirty="0"/>
              <a:t>] procedure-name arguments</a:t>
            </a:r>
          </a:p>
          <a:p>
            <a:r>
              <a:rPr lang="en-GB" dirty="0"/>
              <a:t>message-type=RETURN </a:t>
            </a:r>
            <a:r>
              <a:rPr lang="en-GB" dirty="0" err="1"/>
              <a:t>tid</a:t>
            </a:r>
            <a:r>
              <a:rPr lang="en-GB" dirty="0"/>
              <a:t> outcome results</a:t>
            </a:r>
          </a:p>
          <a:p>
            <a:r>
              <a:rPr lang="en-GB" dirty="0"/>
              <a:t>In this third formulation, the terms "CALL", "RETURN", and "procedure-name" have been substituted for "COMMAND, "RESPONSE", and "command-name", respectively. And in this form, the Protocol might</a:t>
            </a:r>
            <a:r>
              <a:rPr lang="en-GB" baseline="0" dirty="0"/>
              <a:t> </a:t>
            </a:r>
            <a:r>
              <a:rPr lang="en-GB" dirty="0"/>
              <a:t>aptly be designated a "procedure call protocol (PCP)"</a:t>
            </a:r>
          </a:p>
        </p:txBody>
      </p:sp>
      <p:sp>
        <p:nvSpPr>
          <p:cNvPr id="4" name="Slide Number Placeholder 3"/>
          <p:cNvSpPr>
            <a:spLocks noGrp="1"/>
          </p:cNvSpPr>
          <p:nvPr>
            <p:ph type="sldNum" sz="quarter" idx="10"/>
          </p:nvPr>
        </p:nvSpPr>
        <p:spPr/>
        <p:txBody>
          <a:bodyPr/>
          <a:lstStyle/>
          <a:p>
            <a:fld id="{327C9A1F-A630-47D6-9126-EADCFBE6256E}" type="slidenum">
              <a:rPr lang="en-GB" smtClean="0"/>
              <a:t>29</a:t>
            </a:fld>
            <a:endParaRPr lang="en-GB"/>
          </a:p>
        </p:txBody>
      </p:sp>
    </p:spTree>
    <p:extLst>
      <p:ext uri="{BB962C8B-B14F-4D97-AF65-F5344CB8AC3E}">
        <p14:creationId xmlns:p14="http://schemas.microsoft.com/office/powerpoint/2010/main" val="21357207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COM and CORBA’s IDL, WSDL for SOAP, </a:t>
            </a:r>
            <a:r>
              <a:rPr lang="en-GB" dirty="0" err="1"/>
              <a:t>protobuf</a:t>
            </a:r>
            <a:r>
              <a:rPr lang="en-GB" dirty="0"/>
              <a:t> for </a:t>
            </a:r>
            <a:r>
              <a:rPr lang="en-GB" dirty="0" err="1"/>
              <a:t>gRPC</a:t>
            </a:r>
            <a:r>
              <a:rPr lang="en-GB" dirty="0"/>
              <a:t> </a:t>
            </a:r>
          </a:p>
          <a:p>
            <a:endParaRPr lang="en-GB" sz="1200" b="0" i="0" u="none" strike="noStrike" kern="1200" baseline="0" dirty="0">
              <a:solidFill>
                <a:schemeClr val="tx1"/>
              </a:solidFill>
              <a:latin typeface="+mn-lt"/>
              <a:ea typeface="+mn-ea"/>
              <a:cs typeface="+mn-cs"/>
            </a:endParaRPr>
          </a:p>
          <a:p>
            <a:r>
              <a:rPr lang="en-GB" sz="1200" b="0" i="0" u="none" strike="noStrike" kern="1200" baseline="0" dirty="0" err="1">
                <a:solidFill>
                  <a:schemeClr val="tx1"/>
                </a:solidFill>
                <a:latin typeface="+mn-lt"/>
                <a:ea typeface="+mn-ea"/>
                <a:cs typeface="+mn-cs"/>
              </a:rPr>
              <a:t>RPCRuntime</a:t>
            </a:r>
            <a:r>
              <a:rPr lang="en-GB" sz="1200" b="0" i="0" u="none" strike="noStrike" kern="1200" baseline="0" dirty="0">
                <a:solidFill>
                  <a:schemeClr val="tx1"/>
                </a:solidFill>
                <a:latin typeface="+mn-lt"/>
                <a:ea typeface="+mn-ea"/>
                <a:cs typeface="+mn-cs"/>
              </a:rPr>
              <a:t> is a standard part of the Cedar system. The user and server are written as part of the distributed application. But the user-stub and server-stub are automatically generated, by a program called </a:t>
            </a:r>
            <a:r>
              <a:rPr lang="en-GB" sz="1200" b="0" i="1" u="none" strike="noStrike" kern="1200" baseline="0" dirty="0">
                <a:solidFill>
                  <a:schemeClr val="tx1"/>
                </a:solidFill>
                <a:latin typeface="+mn-lt"/>
                <a:ea typeface="+mn-ea"/>
                <a:cs typeface="+mn-cs"/>
              </a:rPr>
              <a:t>Lupine. </a:t>
            </a:r>
          </a:p>
          <a:p>
            <a:endParaRPr lang="en-GB" sz="1200" b="0" i="1" u="none" strike="noStrike" kern="1200" baseline="0" dirty="0">
              <a:solidFill>
                <a:schemeClr val="tx1"/>
              </a:solidFill>
              <a:latin typeface="+mn-lt"/>
              <a:ea typeface="+mn-ea"/>
              <a:cs typeface="+mn-cs"/>
            </a:endParaRPr>
          </a:p>
          <a:p>
            <a:r>
              <a:rPr lang="en-GB" sz="1200" b="0" i="0" u="none" strike="noStrike" kern="1200" baseline="0" dirty="0">
                <a:solidFill>
                  <a:schemeClr val="tx1"/>
                </a:solidFill>
                <a:latin typeface="+mn-lt"/>
                <a:ea typeface="+mn-ea"/>
                <a:cs typeface="+mn-cs"/>
              </a:rPr>
              <a:t>This generation is specified by use of Mesa </a:t>
            </a:r>
            <a:r>
              <a:rPr lang="en-GB" sz="1200" b="0" i="1" u="none" strike="noStrike" kern="1200" baseline="0" dirty="0">
                <a:solidFill>
                  <a:schemeClr val="tx1"/>
                </a:solidFill>
                <a:latin typeface="+mn-lt"/>
                <a:ea typeface="+mn-ea"/>
                <a:cs typeface="+mn-cs"/>
              </a:rPr>
              <a:t>interface modules. </a:t>
            </a:r>
            <a:r>
              <a:rPr lang="en-GB" sz="1200" b="0" i="0" u="none" strike="noStrike" kern="1200" baseline="0" dirty="0">
                <a:solidFill>
                  <a:schemeClr val="tx1"/>
                </a:solidFill>
                <a:latin typeface="+mn-lt"/>
                <a:ea typeface="+mn-ea"/>
                <a:cs typeface="+mn-cs"/>
              </a:rPr>
              <a:t>These are the basis of the Mesa (and Cedar) separate compilation and binding mechanism [9]. An interface module is mainly a list of procedure names, together with the types of their arguments and results. This is sufficient information for the caller and </a:t>
            </a:r>
            <a:r>
              <a:rPr lang="en-GB" sz="1200" b="0" i="0" u="none" strike="noStrike" kern="1200" baseline="0" dirty="0" err="1">
                <a:solidFill>
                  <a:schemeClr val="tx1"/>
                </a:solidFill>
                <a:latin typeface="+mn-lt"/>
                <a:ea typeface="+mn-ea"/>
                <a:cs typeface="+mn-cs"/>
              </a:rPr>
              <a:t>callee</a:t>
            </a:r>
            <a:r>
              <a:rPr lang="en-GB" sz="1200" b="0" i="0" u="none" strike="noStrike" kern="1200" baseline="0" dirty="0">
                <a:solidFill>
                  <a:schemeClr val="tx1"/>
                </a:solidFill>
                <a:latin typeface="+mn-lt"/>
                <a:ea typeface="+mn-ea"/>
                <a:cs typeface="+mn-cs"/>
              </a:rPr>
              <a:t> to independently perform compile-time type checking and to generate appropriate calling sequences. </a:t>
            </a:r>
          </a:p>
          <a:p>
            <a:endParaRPr lang="en-GB" sz="1200" b="0" i="0" u="none" strike="noStrike" kern="1200" baseline="0" dirty="0">
              <a:solidFill>
                <a:schemeClr val="tx1"/>
              </a:solidFill>
              <a:latin typeface="+mn-lt"/>
              <a:ea typeface="+mn-ea"/>
              <a:cs typeface="+mn-cs"/>
            </a:endParaRPr>
          </a:p>
          <a:p>
            <a:r>
              <a:rPr lang="en-GB" sz="1200" b="0" i="0" u="none" strike="noStrike" kern="1200" baseline="0" dirty="0">
                <a:solidFill>
                  <a:schemeClr val="tx1"/>
                </a:solidFill>
                <a:latin typeface="+mn-lt"/>
                <a:ea typeface="+mn-ea"/>
                <a:cs typeface="+mn-cs"/>
              </a:rPr>
              <a:t>A </a:t>
            </a:r>
            <a:r>
              <a:rPr lang="en-GB" sz="1200" b="0" i="1" u="none" strike="noStrike" kern="1200" baseline="0" dirty="0">
                <a:solidFill>
                  <a:schemeClr val="tx1"/>
                </a:solidFill>
                <a:latin typeface="+mn-lt"/>
                <a:ea typeface="+mn-ea"/>
                <a:cs typeface="+mn-cs"/>
              </a:rPr>
              <a:t>program module </a:t>
            </a:r>
            <a:r>
              <a:rPr lang="en-GB" sz="1200" b="0" i="0" u="none" strike="noStrike" kern="1200" baseline="0" dirty="0">
                <a:solidFill>
                  <a:schemeClr val="tx1"/>
                </a:solidFill>
                <a:latin typeface="+mn-lt"/>
                <a:ea typeface="+mn-ea"/>
                <a:cs typeface="+mn-cs"/>
              </a:rPr>
              <a:t>that implements procedures in an interface is said to </a:t>
            </a:r>
            <a:r>
              <a:rPr lang="en-GB" sz="1200" b="0" i="1" u="none" strike="noStrike" kern="1200" baseline="0" dirty="0">
                <a:solidFill>
                  <a:schemeClr val="tx1"/>
                </a:solidFill>
                <a:latin typeface="+mn-lt"/>
                <a:ea typeface="+mn-ea"/>
                <a:cs typeface="+mn-cs"/>
              </a:rPr>
              <a:t>export </a:t>
            </a:r>
            <a:r>
              <a:rPr lang="en-GB" sz="1200" b="0" i="0" u="none" strike="noStrike" kern="1200" baseline="0" dirty="0">
                <a:solidFill>
                  <a:schemeClr val="tx1"/>
                </a:solidFill>
                <a:latin typeface="+mn-lt"/>
                <a:ea typeface="+mn-ea"/>
                <a:cs typeface="+mn-cs"/>
              </a:rPr>
              <a:t>that interface. A program module calling procedures from an interface is said to </a:t>
            </a:r>
            <a:r>
              <a:rPr lang="en-GB" sz="1200" b="0" i="1" u="none" strike="noStrike" kern="1200" baseline="0" dirty="0">
                <a:solidFill>
                  <a:schemeClr val="tx1"/>
                </a:solidFill>
                <a:latin typeface="+mn-lt"/>
                <a:ea typeface="+mn-ea"/>
                <a:cs typeface="+mn-cs"/>
              </a:rPr>
              <a:t>import </a:t>
            </a:r>
            <a:r>
              <a:rPr lang="en-GB" sz="1200" b="0" i="0" u="none" strike="noStrike" kern="1200" baseline="0" dirty="0">
                <a:solidFill>
                  <a:schemeClr val="tx1"/>
                </a:solidFill>
                <a:latin typeface="+mn-lt"/>
                <a:ea typeface="+mn-ea"/>
                <a:cs typeface="+mn-cs"/>
              </a:rPr>
              <a:t>that interface. When writing a distributed application, a programmer first writes an interface module. Then he can write the user code that imports that interface and the server code that exports the interface. He also presents the interface to Lupine, which generates the user-stub, (that exports the interface) and the server-stub {that imports the interface). When binding the programs on the 'caller machine, the user is bound to the user-stub. On the </a:t>
            </a:r>
            <a:r>
              <a:rPr lang="en-GB" sz="1200" b="0" i="0" u="none" strike="noStrike" kern="1200" baseline="0" dirty="0" err="1">
                <a:solidFill>
                  <a:schemeClr val="tx1"/>
                </a:solidFill>
                <a:latin typeface="+mn-lt"/>
                <a:ea typeface="+mn-ea"/>
                <a:cs typeface="+mn-cs"/>
              </a:rPr>
              <a:t>callee</a:t>
            </a:r>
            <a:r>
              <a:rPr lang="en-GB" sz="1200" b="0" i="0" u="none" strike="noStrike" kern="1200" baseline="0" dirty="0">
                <a:solidFill>
                  <a:schemeClr val="tx1"/>
                </a:solidFill>
                <a:latin typeface="+mn-lt"/>
                <a:ea typeface="+mn-ea"/>
                <a:cs typeface="+mn-cs"/>
              </a:rPr>
              <a:t> machine, the server-stub is bound to the server.</a:t>
            </a:r>
            <a:r>
              <a:rPr lang="en-GB" dirty="0"/>
              <a:t> </a:t>
            </a:r>
          </a:p>
          <a:p>
            <a:endParaRPr lang="en-GB" dirty="0"/>
          </a:p>
          <a:p>
            <a:r>
              <a:rPr lang="en-GB" dirty="0"/>
              <a:t>(</a:t>
            </a:r>
            <a:r>
              <a:rPr lang="en-GB" dirty="0" err="1"/>
              <a:t>protobuf</a:t>
            </a:r>
            <a:r>
              <a:rPr lang="en-GB" dirty="0"/>
              <a:t> based) are all just modern implementations</a:t>
            </a:r>
            <a:r>
              <a:rPr lang="en-GB" baseline="0" dirty="0"/>
              <a:t> of this idea. </a:t>
            </a:r>
            <a:endParaRPr lang="en-GB" dirty="0"/>
          </a:p>
        </p:txBody>
      </p:sp>
      <p:sp>
        <p:nvSpPr>
          <p:cNvPr id="4" name="Slide Number Placeholder 3"/>
          <p:cNvSpPr>
            <a:spLocks noGrp="1"/>
          </p:cNvSpPr>
          <p:nvPr>
            <p:ph type="sldNum" sz="quarter" idx="10"/>
          </p:nvPr>
        </p:nvSpPr>
        <p:spPr/>
        <p:txBody>
          <a:bodyPr/>
          <a:lstStyle/>
          <a:p>
            <a:fld id="{327C9A1F-A630-47D6-9126-EADCFBE6256E}" type="slidenum">
              <a:rPr lang="en-GB" smtClean="0"/>
              <a:t>32</a:t>
            </a:fld>
            <a:endParaRPr lang="en-GB"/>
          </a:p>
        </p:txBody>
      </p:sp>
    </p:spTree>
    <p:extLst>
      <p:ext uri="{BB962C8B-B14F-4D97-AF65-F5344CB8AC3E}">
        <p14:creationId xmlns:p14="http://schemas.microsoft.com/office/powerpoint/2010/main" val="13930888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Also created the idea of service discovery. To make this seamless the programmer doesn’t want to understand that they are making a network</a:t>
            </a:r>
            <a:r>
              <a:rPr lang="en-GB" baseline="0" dirty="0"/>
              <a:t> call, so how does the runtime make the call? The simple answer is that we need to register processes that can provide given procedures and allow the runtime to lookup those instances when it needs to make a call and route the call to an available instance. The client developer doesn’t need to be aware of the address of the server – the runtime needs to be aware of the server.</a:t>
            </a:r>
          </a:p>
          <a:p>
            <a:endParaRPr lang="en-GB"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Now: </a:t>
            </a:r>
            <a:r>
              <a:rPr lang="en-GB" dirty="0" err="1"/>
              <a:t>etcd</a:t>
            </a:r>
            <a:r>
              <a:rPr lang="en-GB" dirty="0"/>
              <a:t>, zookeeper, consul are used for service registration and discovery. The Windows Registry is</a:t>
            </a:r>
            <a:r>
              <a:rPr lang="en-GB" baseline="0" dirty="0"/>
              <a:t> a key value store that provided the same functionality for COM. But it was not distributed</a:t>
            </a: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r>
              <a:rPr lang="en-GB" dirty="0"/>
              <a:t>You need to register services via a distributed key-value store.</a:t>
            </a:r>
          </a:p>
          <a:p>
            <a:pPr lvl="1"/>
            <a:r>
              <a:rPr lang="en-GB" dirty="0"/>
              <a:t>The server runtime exports its interface names, along with server name and network location. i.e. service registration</a:t>
            </a:r>
          </a:p>
          <a:p>
            <a:pPr lvl="1"/>
            <a:r>
              <a:rPr lang="en-GB" dirty="0"/>
              <a:t>A client requests from the runtime servers that provide the interface and then routes the request (in this case to the closest) i.e. service discovery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endParaRPr lang="en-GB" dirty="0"/>
          </a:p>
        </p:txBody>
      </p:sp>
      <p:sp>
        <p:nvSpPr>
          <p:cNvPr id="4" name="Slide Number Placeholder 3"/>
          <p:cNvSpPr>
            <a:spLocks noGrp="1"/>
          </p:cNvSpPr>
          <p:nvPr>
            <p:ph type="sldNum" sz="quarter" idx="10"/>
          </p:nvPr>
        </p:nvSpPr>
        <p:spPr/>
        <p:txBody>
          <a:bodyPr/>
          <a:lstStyle/>
          <a:p>
            <a:fld id="{327C9A1F-A630-47D6-9126-EADCFBE6256E}" type="slidenum">
              <a:rPr lang="en-GB" smtClean="0"/>
              <a:t>33</a:t>
            </a:fld>
            <a:endParaRPr lang="en-GB"/>
          </a:p>
        </p:txBody>
      </p:sp>
    </p:spTree>
    <p:extLst>
      <p:ext uri="{BB962C8B-B14F-4D97-AF65-F5344CB8AC3E}">
        <p14:creationId xmlns:p14="http://schemas.microsoft.com/office/powerpoint/2010/main" val="19570071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program structure we use for RPC is similar to that proposed in Nelson' thesis. It is based on the concept of stubs. </a:t>
            </a:r>
          </a:p>
          <a:p>
            <a:endParaRPr lang="en-GB" dirty="0"/>
          </a:p>
          <a:p>
            <a:r>
              <a:rPr lang="en-GB" dirty="0"/>
              <a:t>When making a remote call, five pieces of program are involved: the user, the user-stub, the RPC communications package (known as RPC Runtime), the server-stub, and the server. </a:t>
            </a:r>
          </a:p>
          <a:p>
            <a:endParaRPr lang="en-GB" dirty="0"/>
          </a:p>
          <a:p>
            <a:r>
              <a:rPr lang="en-GB" dirty="0"/>
              <a:t>Their relationship is shown in Figure 1. The user, the user-stub, and one instance of RPC Runtime execute in the caller machine; the server, the server-stub and another instance of RPC Runtime execute in the </a:t>
            </a:r>
            <a:r>
              <a:rPr lang="en-GB" dirty="0" err="1"/>
              <a:t>callee</a:t>
            </a:r>
            <a:r>
              <a:rPr lang="en-GB" dirty="0"/>
              <a:t> machine. </a:t>
            </a:r>
          </a:p>
          <a:p>
            <a:endParaRPr lang="en-GB" dirty="0"/>
          </a:p>
          <a:p>
            <a:r>
              <a:rPr lang="en-GB" dirty="0"/>
              <a:t>When the user wishes to make a remote call, it actually makes a perfectly normal local call which invokes a corresponding procedure in the user-stub. The user-stub is responsible for placing a specification of the target procedure and the arguments into one or more packets and asking the RPC Runtime to transmit these reliably to the </a:t>
            </a:r>
            <a:r>
              <a:rPr lang="en-GB" dirty="0" err="1"/>
              <a:t>callee</a:t>
            </a:r>
            <a:r>
              <a:rPr lang="en-GB" dirty="0"/>
              <a:t> machine. </a:t>
            </a:r>
          </a:p>
          <a:p>
            <a:endParaRPr lang="en-GB" dirty="0"/>
          </a:p>
          <a:p>
            <a:r>
              <a:rPr lang="en-GB" dirty="0"/>
              <a:t>On receipt of these packets, the RPC Runtime in the </a:t>
            </a:r>
            <a:r>
              <a:rPr lang="en-GB" dirty="0" err="1"/>
              <a:t>callee</a:t>
            </a:r>
            <a:r>
              <a:rPr lang="en-GB" dirty="0"/>
              <a:t> machine passes them to the server-stub. </a:t>
            </a:r>
          </a:p>
          <a:p>
            <a:endParaRPr lang="en-GB" dirty="0"/>
          </a:p>
          <a:p>
            <a:r>
              <a:rPr lang="en-GB" dirty="0"/>
              <a:t>The server-stub unpacks them and again makes a perfectly normal local call, which invokes the appropriate procedure in the server. Meanwhile, the calling process in the caller machine is suspended awaiting a result packet. When the call in the server completes, it returns to the </a:t>
            </a:r>
            <a:r>
              <a:rPr lang="en-GB" dirty="0" err="1"/>
              <a:t>serverstub</a:t>
            </a:r>
            <a:r>
              <a:rPr lang="en-GB" dirty="0"/>
              <a:t> and the results are passed back to the suspended process in the caller machine. There they are unpacked and the user-stub returns them to the user.</a:t>
            </a:r>
          </a:p>
          <a:p>
            <a:endParaRPr lang="en-GB" dirty="0"/>
          </a:p>
          <a:p>
            <a:r>
              <a:rPr lang="en-GB" dirty="0"/>
              <a:t>RPC Runtime is responsible for retransmissions, acknowledgments, packet routing, and encryption. </a:t>
            </a:r>
          </a:p>
          <a:p>
            <a:endParaRPr lang="en-GB" dirty="0"/>
          </a:p>
          <a:p>
            <a:r>
              <a:rPr lang="en-GB" dirty="0"/>
              <a:t>Apart from the effects of </a:t>
            </a:r>
            <a:r>
              <a:rPr lang="en-GB" dirty="0" err="1"/>
              <a:t>multimachine</a:t>
            </a:r>
            <a:r>
              <a:rPr lang="en-GB" dirty="0"/>
              <a:t> binding and of machine or communication failures, the call happens just as if the user had invoked the procedure in the server directly. Indeed, if the user and server code were brought into a single machine and bound directly together without the stubs, the program would still work.</a:t>
            </a:r>
          </a:p>
        </p:txBody>
      </p:sp>
      <p:sp>
        <p:nvSpPr>
          <p:cNvPr id="4" name="Slide Number Placeholder 3"/>
          <p:cNvSpPr>
            <a:spLocks noGrp="1"/>
          </p:cNvSpPr>
          <p:nvPr>
            <p:ph type="sldNum" sz="quarter" idx="10"/>
          </p:nvPr>
        </p:nvSpPr>
        <p:spPr/>
        <p:txBody>
          <a:bodyPr/>
          <a:lstStyle/>
          <a:p>
            <a:fld id="{327C9A1F-A630-47D6-9126-EADCFBE6256E}" type="slidenum">
              <a:rPr lang="en-GB" smtClean="0"/>
              <a:t>34</a:t>
            </a:fld>
            <a:endParaRPr lang="en-GB"/>
          </a:p>
        </p:txBody>
      </p:sp>
    </p:spTree>
    <p:extLst>
      <p:ext uri="{BB962C8B-B14F-4D97-AF65-F5344CB8AC3E}">
        <p14:creationId xmlns:p14="http://schemas.microsoft.com/office/powerpoint/2010/main" val="10633998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server must be available when you call.</a:t>
            </a:r>
          </a:p>
          <a:p>
            <a:r>
              <a:rPr lang="en-GB" baseline="0" dirty="0"/>
              <a:t>            if I make a phone call, and you are not there I am shit out of luck. RPC is a phone call, direct communication between two participants and can be frustrating if you get a busy tone or no one answers. (nowadays we may leave an answer phone message, or send a text, but this is messaging not RPC). We will come to that later.</a:t>
            </a:r>
            <a:endParaRPr lang="en-GB" dirty="0"/>
          </a:p>
          <a:p>
            <a:pPr lvl="1"/>
            <a:r>
              <a:rPr lang="en-GB" dirty="0"/>
              <a:t>Pooling of resources can help here – one</a:t>
            </a:r>
            <a:r>
              <a:rPr lang="en-GB" baseline="0" dirty="0"/>
              <a:t> of anything can fail, so you need multiple servers</a:t>
            </a:r>
          </a:p>
          <a:p>
            <a:pPr lvl="1"/>
            <a:r>
              <a:rPr lang="en-GB" baseline="0" dirty="0"/>
              <a:t>To avoid the client now having to know about where a server lives, which again defeats concept of RPC, then you have to use service-discovery in your runtime, so that location is hidden to caller. Good idea anyway, even if location transparency not our goal, not to have a fixed location.</a:t>
            </a:r>
          </a:p>
          <a:p>
            <a:pPr lvl="1"/>
            <a:endParaRPr lang="en-GB" baseline="0" dirty="0"/>
          </a:p>
          <a:p>
            <a:pPr lvl="1"/>
            <a:r>
              <a:rPr lang="en-GB" dirty="0"/>
              <a:t>Not true of decoupled</a:t>
            </a:r>
            <a:r>
              <a:rPr lang="en-GB" baseline="0" dirty="0"/>
              <a:t> invocation i.e. messaging of course.</a:t>
            </a:r>
          </a:p>
          <a:p>
            <a:pPr lvl="1"/>
            <a:endParaRPr lang="en-GB" baseline="0" dirty="0"/>
          </a:p>
          <a:p>
            <a:pPr lvl="1"/>
            <a:r>
              <a:rPr lang="en-GB" dirty="0"/>
              <a:t>“... the degree to which the sending and handling of a message are connected in time. If a sender is dependent on a receiver being available when a message is sent, we have high temporal coupling... Processes whose activities are strictly ordered or whose results carry forward, leaving subsequent activities unable to start until a response to a prior request has been received, are similarly temporally coupled. “ Ian Robinson</a:t>
            </a:r>
          </a:p>
          <a:p>
            <a:endParaRPr lang="en-GB" dirty="0"/>
          </a:p>
        </p:txBody>
      </p:sp>
      <p:sp>
        <p:nvSpPr>
          <p:cNvPr id="4" name="Slide Number Placeholder 3"/>
          <p:cNvSpPr>
            <a:spLocks noGrp="1"/>
          </p:cNvSpPr>
          <p:nvPr>
            <p:ph type="sldNum" sz="quarter" idx="10"/>
          </p:nvPr>
        </p:nvSpPr>
        <p:spPr/>
        <p:txBody>
          <a:bodyPr/>
          <a:lstStyle/>
          <a:p>
            <a:fld id="{327C9A1F-A630-47D6-9126-EADCFBE6256E}" type="slidenum">
              <a:rPr lang="en-GB" smtClean="0"/>
              <a:t>35</a:t>
            </a:fld>
            <a:endParaRPr lang="en-GB"/>
          </a:p>
        </p:txBody>
      </p:sp>
    </p:spTree>
    <p:extLst>
      <p:ext uri="{BB962C8B-B14F-4D97-AF65-F5344CB8AC3E}">
        <p14:creationId xmlns:p14="http://schemas.microsoft.com/office/powerpoint/2010/main" val="39203186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 request driven architecture each service calls another services using a synchronous API such as HTTP or </a:t>
            </a:r>
            <a:r>
              <a:rPr lang="en-US" dirty="0" err="1"/>
              <a:t>gRPC</a:t>
            </a:r>
            <a:r>
              <a:rPr lang="en-US" dirty="0"/>
              <a:t> and awaits a response. One operation for a user of the site, may span multiple steps, which has latency.</a:t>
            </a:r>
          </a:p>
        </p:txBody>
      </p:sp>
      <p:sp>
        <p:nvSpPr>
          <p:cNvPr id="4" name="Slide Number Placeholder 3"/>
          <p:cNvSpPr>
            <a:spLocks noGrp="1"/>
          </p:cNvSpPr>
          <p:nvPr>
            <p:ph type="sldNum" sz="quarter" idx="5"/>
          </p:nvPr>
        </p:nvSpPr>
        <p:spPr/>
        <p:txBody>
          <a:bodyPr/>
          <a:lstStyle/>
          <a:p>
            <a:fld id="{FEF15FA6-EB56-764B-9424-765F853645DC}" type="slidenum">
              <a:rPr lang="en-US" smtClean="0"/>
              <a:t>36</a:t>
            </a:fld>
            <a:endParaRPr lang="en-US"/>
          </a:p>
        </p:txBody>
      </p:sp>
    </p:spTree>
    <p:extLst>
      <p:ext uri="{BB962C8B-B14F-4D97-AF65-F5344CB8AC3E}">
        <p14:creationId xmlns:p14="http://schemas.microsoft.com/office/powerpoint/2010/main" val="348334727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Temporal coupling is the problem that in order for us to make a Direct Booking the Channel Manager needs to be working. If we cannot update the channels, we do not take the customer’s booking. But of course this is problematic (1) Our uptime for our Direct Bookings Service is the product of the uptime of all the services that it calls (2) The channel manager may depend on external channels that have low uptimes and if so our direct bookings service becomes only as available as the worst availability of our channels (in fact worse as it is the product).</a:t>
            </a:r>
          </a:p>
          <a:p>
            <a:endParaRPr lang="en-US" dirty="0"/>
          </a:p>
          <a:p>
            <a:r>
              <a:rPr lang="en-US" dirty="0"/>
              <a:t>And would the business prefer: we can take a booking but might risk over-booking because one of our channels offers a room that we have already sold, or that we don’t take any bookings because we cannot guarantee against over-booking. For most business it is arguably the former</a:t>
            </a:r>
          </a:p>
        </p:txBody>
      </p:sp>
      <p:sp>
        <p:nvSpPr>
          <p:cNvPr id="4" name="Slide Number Placeholder 3"/>
          <p:cNvSpPr>
            <a:spLocks noGrp="1"/>
          </p:cNvSpPr>
          <p:nvPr>
            <p:ph type="sldNum" sz="quarter" idx="5"/>
          </p:nvPr>
        </p:nvSpPr>
        <p:spPr/>
        <p:txBody>
          <a:bodyPr/>
          <a:lstStyle/>
          <a:p>
            <a:fld id="{FEF15FA6-EB56-764B-9424-765F853645DC}" type="slidenum">
              <a:rPr lang="en-US" smtClean="0"/>
              <a:t>37</a:t>
            </a:fld>
            <a:endParaRPr lang="en-US"/>
          </a:p>
        </p:txBody>
      </p:sp>
    </p:spTree>
    <p:extLst>
      <p:ext uri="{BB962C8B-B14F-4D97-AF65-F5344CB8AC3E}">
        <p14:creationId xmlns:p14="http://schemas.microsoft.com/office/powerpoint/2010/main" val="93927074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using a proxy we can load balance our request across a group of servers – thus reducing our dependency on any one service being up and thus improving our availability\</a:t>
            </a:r>
          </a:p>
          <a:p>
            <a:r>
              <a:rPr lang="en-US" dirty="0"/>
              <a:t>If the service exports a health check then we can ensure that we only route to servers that are up, and thus able to fulfill our requests</a:t>
            </a:r>
          </a:p>
          <a:p>
            <a:r>
              <a:rPr lang="en-US" dirty="0"/>
              <a:t>We can also make retry and circuit breaker orthogonal concerns here, eliminating transient errors and preventing a thundering herd when it does happen</a:t>
            </a:r>
          </a:p>
          <a:p>
            <a:endParaRPr lang="en-US" dirty="0"/>
          </a:p>
        </p:txBody>
      </p:sp>
      <p:sp>
        <p:nvSpPr>
          <p:cNvPr id="4" name="Slide Number Placeholder 3"/>
          <p:cNvSpPr>
            <a:spLocks noGrp="1"/>
          </p:cNvSpPr>
          <p:nvPr>
            <p:ph type="sldNum" sz="quarter" idx="5"/>
          </p:nvPr>
        </p:nvSpPr>
        <p:spPr/>
        <p:txBody>
          <a:bodyPr/>
          <a:lstStyle/>
          <a:p>
            <a:fld id="{FEF15FA6-EB56-764B-9424-765F853645DC}" type="slidenum">
              <a:rPr lang="en-US" smtClean="0"/>
              <a:t>38</a:t>
            </a:fld>
            <a:endParaRPr lang="en-US"/>
          </a:p>
        </p:txBody>
      </p:sp>
    </p:spTree>
    <p:extLst>
      <p:ext uri="{BB962C8B-B14F-4D97-AF65-F5344CB8AC3E}">
        <p14:creationId xmlns:p14="http://schemas.microsoft.com/office/powerpoint/2010/main" val="119153695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everything goes via a proxy, that proxy can be used as an interception point for centralizing services: </a:t>
            </a:r>
          </a:p>
          <a:p>
            <a:r>
              <a:rPr lang="en-US" dirty="0"/>
              <a:t>Configuration – we can dynamically provide configuration based on the runtime environment</a:t>
            </a:r>
          </a:p>
          <a:p>
            <a:r>
              <a:rPr lang="en-US" dirty="0"/>
              <a:t>Discovery – we can register new instances of services, allowing us to load balance across service instances</a:t>
            </a:r>
          </a:p>
          <a:p>
            <a:r>
              <a:rPr lang="en-US" dirty="0"/>
              <a:t>Monitoring – we can trace requests and provide visibility as to service health</a:t>
            </a:r>
          </a:p>
          <a:p>
            <a:r>
              <a:rPr lang="en-US" dirty="0"/>
              <a:t>Policy – authentication, TLS, rate limiting </a:t>
            </a:r>
            <a:r>
              <a:rPr lang="en-US" dirty="0" err="1"/>
              <a:t>etc</a:t>
            </a: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FEF15FA6-EB56-764B-9424-765F853645DC}" type="slidenum">
              <a:rPr lang="en-US" smtClean="0"/>
              <a:t>39</a:t>
            </a:fld>
            <a:endParaRPr lang="en-US"/>
          </a:p>
        </p:txBody>
      </p:sp>
    </p:spTree>
    <p:extLst>
      <p:ext uri="{BB962C8B-B14F-4D97-AF65-F5344CB8AC3E}">
        <p14:creationId xmlns:p14="http://schemas.microsoft.com/office/powerpoint/2010/main" val="38896336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49CB24-BEAC-6A41-9A10-BFD56146B867}" type="slidenum">
              <a:rPr lang="en-US" smtClean="0"/>
              <a:pPr/>
              <a:t>7</a:t>
            </a:fld>
            <a:endParaRPr lang="en-US"/>
          </a:p>
        </p:txBody>
      </p:sp>
    </p:spTree>
    <p:extLst>
      <p:ext uri="{BB962C8B-B14F-4D97-AF65-F5344CB8AC3E}">
        <p14:creationId xmlns:p14="http://schemas.microsoft.com/office/powerpoint/2010/main" val="137612887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degree to which parties share assumptions regarding behaviors, more specifically, to the implications of assigning the twin responsibilities for determining what action to execute and how to execute that action to the parties in a distributed interaction. In systems that exhibit an extremely high degree of behavioral coupling, the sender of a message determines what to do, and also knows something of how the receiver ought satisfy its request... High behavioral coupling requires a provider to evolve its service offerings in response to changed consumer requirements” Ian Robinson</a:t>
            </a:r>
          </a:p>
          <a:p>
            <a:endParaRPr lang="en-US" dirty="0"/>
          </a:p>
          <a:p>
            <a:r>
              <a:rPr lang="en-US" dirty="0"/>
              <a:t>Control coupling Control coupling is one module controlling the flow of another, by passing it information on what to do (e.g., passing a what-to-do flag).</a:t>
            </a:r>
          </a:p>
          <a:p>
            <a:endParaRPr lang="en-US" dirty="0"/>
          </a:p>
          <a:p>
            <a:pPr marL="457200" indent="-457200">
              <a:buFont typeface="Arial" charset="0"/>
              <a:buChar char="•"/>
            </a:pPr>
            <a:r>
              <a:rPr lang="en-US" sz="1200" dirty="0"/>
              <a:t>The problem with a procedural style is that the client is the locus of control – it decides the calls and their sequence.</a:t>
            </a:r>
          </a:p>
          <a:p>
            <a:pPr marL="457200" indent="-457200">
              <a:buFont typeface="Arial" charset="0"/>
              <a:buChar char="•"/>
            </a:pPr>
            <a:endParaRPr lang="en-US" sz="1200" dirty="0"/>
          </a:p>
          <a:p>
            <a:pPr marL="457200" indent="-457200">
              <a:buFont typeface="Arial" charset="0"/>
              <a:buChar char="•"/>
            </a:pPr>
            <a:r>
              <a:rPr lang="en-US" sz="1200" dirty="0"/>
              <a:t>This means that domain knowledge, or expertise belongs to the client, not the server. </a:t>
            </a:r>
          </a:p>
          <a:p>
            <a:pPr marL="457200" indent="-457200">
              <a:buFont typeface="Arial" charset="0"/>
              <a:buChar char="•"/>
            </a:pPr>
            <a:endParaRPr lang="en-US" sz="1200" dirty="0"/>
          </a:p>
          <a:p>
            <a:pPr marL="457200" indent="-457200">
              <a:buFont typeface="Arial" charset="0"/>
              <a:buChar char="•"/>
            </a:pPr>
            <a:r>
              <a:rPr lang="en-US" sz="1200" dirty="0"/>
              <a:t>In OO we call this problem </a:t>
            </a:r>
            <a:r>
              <a:rPr lang="en-US" sz="1200" i="1" dirty="0"/>
              <a:t>feature envy</a:t>
            </a:r>
            <a:r>
              <a:rPr lang="en-US" sz="1200" dirty="0"/>
              <a:t>. The Law of Demeter applies.</a:t>
            </a:r>
          </a:p>
          <a:p>
            <a:pPr marL="457200" indent="-457200">
              <a:buFont typeface="Arial" charset="0"/>
              <a:buChar char="•"/>
            </a:pPr>
            <a:endParaRPr lang="en-US" sz="1200" dirty="0"/>
          </a:p>
          <a:p>
            <a:pPr marL="457200" indent="-457200">
              <a:buFont typeface="Arial" charset="0"/>
              <a:buChar char="•"/>
            </a:pPr>
            <a:r>
              <a:rPr lang="en-US" sz="1200" dirty="0"/>
              <a:t>Shouldn’t the server be the expert?</a:t>
            </a:r>
          </a:p>
          <a:p>
            <a:endParaRPr lang="en-US" dirty="0"/>
          </a:p>
        </p:txBody>
      </p:sp>
      <p:sp>
        <p:nvSpPr>
          <p:cNvPr id="4" name="Slide Number Placeholder 3"/>
          <p:cNvSpPr>
            <a:spLocks noGrp="1"/>
          </p:cNvSpPr>
          <p:nvPr>
            <p:ph type="sldNum" sz="quarter" idx="10"/>
          </p:nvPr>
        </p:nvSpPr>
        <p:spPr/>
        <p:txBody>
          <a:bodyPr/>
          <a:lstStyle/>
          <a:p>
            <a:fld id="{327C9A1F-A630-47D6-9126-EADCFBE6256E}" type="slidenum">
              <a:rPr lang="en-GB" smtClean="0"/>
              <a:t>40</a:t>
            </a:fld>
            <a:endParaRPr lang="en-GB"/>
          </a:p>
        </p:txBody>
      </p:sp>
    </p:spTree>
    <p:extLst>
      <p:ext uri="{BB962C8B-B14F-4D97-AF65-F5344CB8AC3E}">
        <p14:creationId xmlns:p14="http://schemas.microsoft.com/office/powerpoint/2010/main" val="190843120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decide that we need to make changes to our capability map – for example we  begin to break down the Housekeeping service – realizing that it was a group that supported a number of capabilities</a:t>
            </a:r>
          </a:p>
        </p:txBody>
      </p:sp>
      <p:sp>
        <p:nvSpPr>
          <p:cNvPr id="4" name="Slide Number Placeholder 3"/>
          <p:cNvSpPr>
            <a:spLocks noGrp="1"/>
          </p:cNvSpPr>
          <p:nvPr>
            <p:ph type="sldNum" sz="quarter" idx="5"/>
          </p:nvPr>
        </p:nvSpPr>
        <p:spPr/>
        <p:txBody>
          <a:bodyPr/>
          <a:lstStyle/>
          <a:p>
            <a:fld id="{FEF15FA6-EB56-764B-9424-765F853645DC}" type="slidenum">
              <a:rPr lang="en-US" smtClean="0"/>
              <a:t>41</a:t>
            </a:fld>
            <a:endParaRPr lang="en-US"/>
          </a:p>
        </p:txBody>
      </p:sp>
    </p:spTree>
    <p:extLst>
      <p:ext uri="{BB962C8B-B14F-4D97-AF65-F5344CB8AC3E}">
        <p14:creationId xmlns:p14="http://schemas.microsoft.com/office/powerpoint/2010/main" val="121867674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Integrating Applications 5m</a:t>
            </a:r>
          </a:p>
          <a:p>
            <a:r>
              <a:rPr lang="en-US" dirty="0"/>
              <a:t>One of the issues for distributed systems is how we integrate the components together. </a:t>
            </a:r>
          </a:p>
          <a:p>
            <a:endParaRPr lang="en-US" dirty="0"/>
          </a:p>
          <a:p>
            <a:r>
              <a:rPr lang="en-US" dirty="0"/>
              <a:t>Ad hoc programming suffers from the need to solve a common set of problems around type marshaling, lifetime management, tight coupling of the code the socket API, and paradigm mismatches between low-level socket code and higher level OO frameworks. </a:t>
            </a:r>
          </a:p>
          <a:p>
            <a:endParaRPr lang="en-US" dirty="0"/>
          </a:p>
          <a:p>
            <a:r>
              <a:rPr lang="en-US" dirty="0"/>
              <a:t>RPC frameworks improve on this by providing a layer over the API that handles type marshaling, parameter matching, and exposing an OO abstraction over low-level code. </a:t>
            </a:r>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43</a:t>
            </a:fld>
            <a:endParaRPr lang="en-US"/>
          </a:p>
        </p:txBody>
      </p:sp>
    </p:spTree>
    <p:extLst>
      <p:ext uri="{BB962C8B-B14F-4D97-AF65-F5344CB8AC3E}">
        <p14:creationId xmlns:p14="http://schemas.microsoft.com/office/powerpoint/2010/main" val="308469342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However RPC has its own issues because it does not resolve: </a:t>
            </a:r>
          </a:p>
          <a:p>
            <a:r>
              <a:rPr lang="en-US" dirty="0"/>
              <a:t>			</a:t>
            </a:r>
          </a:p>
          <a:p>
            <a:r>
              <a:rPr lang="en-US" dirty="0"/>
              <a:t>			Location Independence: We would like clients to not have to know the location of a component which becomes particularly important if we want to redirect the client for performance or fault-tolerance</a:t>
            </a:r>
          </a:p>
          <a:p>
            <a:r>
              <a:rPr lang="en-US" dirty="0"/>
              <a:t>			</a:t>
            </a:r>
          </a:p>
          <a:p>
            <a:r>
              <a:rPr lang="en-US" dirty="0"/>
              <a:t>			Platform Coupling: RPC tends to depend on both sender and receiver using the same platform, which may not always be possible, and means that we tie future change into what may be a 'legacy' technology</a:t>
            </a:r>
          </a:p>
          <a:p>
            <a:r>
              <a:rPr lang="en-US" dirty="0"/>
              <a:t>			</a:t>
            </a:r>
          </a:p>
          <a:p>
            <a:r>
              <a:rPr lang="en-US" dirty="0"/>
              <a:t>			Temporal Coupling: RPC often requires us to make a series of calls to an interface to meet a requirement, and some calls must be made before others such as initializing the receiver. What is worse is that remote objects may depend on other objects and there is no mechanism for managing these dependencies, which means that developers must orchestrate these dependencies instead. This couples the client and receiver into a sequence of operations that must occur in sequence, which makes the software brittle to change.</a:t>
            </a:r>
          </a:p>
          <a:p>
            <a:endParaRPr lang="en-US" dirty="0"/>
          </a:p>
          <a:p>
            <a:r>
              <a:rPr lang="en-US" dirty="0"/>
              <a:t>			Domain Coupling: One of our four tenets is to share schema not type - the problem with RPC is that it tends to share type, which bleeds the model of one domain into another. Now we can limit the damage here to some extent by using ideas like an anti-corruption layer to translate between models, but we are coupled to the types in the other system and will need to change if they change, if only to change out anti-corruption layer. </a:t>
            </a:r>
          </a:p>
          <a:p>
            <a:r>
              <a:rPr lang="en-US" dirty="0"/>
              <a:t>			</a:t>
            </a:r>
          </a:p>
          <a:p>
            <a:r>
              <a:rPr lang="en-US" dirty="0"/>
              <a:t>			Synchronous Communication: RPC tends to depend on synchronous communication in which requests flow from clients and responses flow from the server. The problem here is that the client must create a session with the server to communicate, which does not easily allow fault-tolerance or publishing to multiple consumers at the same time. It also performs badly because the blocking call from the client ties up compute resources on the client whilst waiting on a response from the server. </a:t>
            </a:r>
          </a:p>
          <a:p>
            <a:endParaRPr lang="en-US" dirty="0"/>
          </a:p>
          <a:p>
            <a:r>
              <a:rPr lang="en-US" dirty="0"/>
              <a:t>			Data Format: The client and server are bound by the ordering, type and number of parameters. If the server changes then the client will break. This forces us to to confirm client behavior by testing when we change the sender</a:t>
            </a:r>
          </a:p>
          <a:p>
            <a:endParaRPr lang="en-US" dirty="0"/>
          </a:p>
          <a:p>
            <a:r>
              <a:rPr lang="en-US" dirty="0"/>
              <a:t>			Connection-Oriented: A connection-oriented protocol creates a session and then sends a stream of data between two applications in order. It is not fault tolerant as it assumes that the sender and receiver are both available at the same time. Defensive code becomes complicated bearing in mind that one of the components might not be available at the required time.</a:t>
            </a:r>
          </a:p>
          <a:p>
            <a:endParaRPr lang="en-US" dirty="0"/>
          </a:p>
          <a:p>
            <a:r>
              <a:rPr lang="en-US" dirty="0"/>
              <a:t>Trying to portray a remote communication as local-method invocation leads to trouble, because it elides from the developer the issues associated with a remote call. </a:t>
            </a:r>
          </a:p>
          <a:p>
            <a:endParaRPr lang="en-US" dirty="0"/>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45</a:t>
            </a:fld>
            <a:endParaRPr lang="en-US"/>
          </a:p>
        </p:txBody>
      </p:sp>
    </p:spTree>
    <p:extLst>
      <p:ext uri="{BB962C8B-B14F-4D97-AF65-F5344CB8AC3E}">
        <p14:creationId xmlns:p14="http://schemas.microsoft.com/office/powerpoint/2010/main" val="230437611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 channel behaves like a distributed collection of messages</a:t>
            </a:r>
            <a:endParaRPr lang="en-US" dirty="0">
              <a:effectLst/>
            </a:endParaRPr>
          </a:p>
          <a:p>
            <a:r>
              <a:rPr lang="en-US" sz="1200" kern="1200" dirty="0">
                <a:solidFill>
                  <a:schemeClr val="tx1"/>
                </a:solidFill>
                <a:effectLst/>
                <a:latin typeface="+mn-lt"/>
                <a:ea typeface="+mn-ea"/>
                <a:cs typeface="+mn-cs"/>
              </a:rPr>
              <a:t>A sender or producer sends a message to a channel</a:t>
            </a:r>
            <a:endParaRPr lang="en-US" dirty="0">
              <a:effectLst/>
            </a:endParaRPr>
          </a:p>
          <a:p>
            <a:r>
              <a:rPr lang="en-US" sz="1200" kern="1200" dirty="0">
                <a:solidFill>
                  <a:schemeClr val="tx1"/>
                </a:solidFill>
                <a:effectLst/>
                <a:latin typeface="+mn-lt"/>
                <a:ea typeface="+mn-ea"/>
                <a:cs typeface="+mn-cs"/>
              </a:rPr>
              <a:t>A receiver or consumer receives a message by reading and deleting it from a channel</a:t>
            </a:r>
            <a:endParaRPr lang="en-US" dirty="0">
              <a:effectLst/>
            </a:endParaRPr>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49</a:t>
            </a:fld>
            <a:endParaRPr lang="en-US"/>
          </a:p>
        </p:txBody>
      </p:sp>
    </p:spTree>
    <p:extLst>
      <p:ext uri="{BB962C8B-B14F-4D97-AF65-F5344CB8AC3E}">
        <p14:creationId xmlns:p14="http://schemas.microsoft.com/office/powerpoint/2010/main" val="186032336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It MAY be interpreted as data</a:t>
            </a:r>
            <a:endParaRPr lang="en-US" dirty="0">
              <a:effectLst/>
            </a:endParaRPr>
          </a:p>
          <a:p>
            <a:r>
              <a:rPr lang="en-US" sz="1200" kern="1200" dirty="0">
                <a:solidFill>
                  <a:schemeClr val="tx1"/>
                </a:solidFill>
                <a:effectLst/>
                <a:latin typeface="+mn-lt"/>
                <a:ea typeface="+mn-ea"/>
                <a:cs typeface="+mn-cs"/>
              </a:rPr>
              <a:t>It MAY be interpreted as a command to be invoked on the receiver</a:t>
            </a:r>
            <a:endParaRPr lang="en-US" dirty="0">
              <a:effectLst/>
            </a:endParaRPr>
          </a:p>
          <a:p>
            <a:r>
              <a:rPr lang="en-US" sz="1200" kern="1200" dirty="0">
                <a:solidFill>
                  <a:schemeClr val="tx1"/>
                </a:solidFill>
                <a:effectLst/>
                <a:latin typeface="+mn-lt"/>
                <a:ea typeface="+mn-ea"/>
                <a:cs typeface="+mn-cs"/>
              </a:rPr>
              <a:t>it MAY be interpreted as an event that occurred on the sender</a:t>
            </a:r>
            <a:endParaRPr lang="en-US" dirty="0">
              <a:effectLst/>
            </a:endParaRPr>
          </a:p>
          <a:p>
            <a:r>
              <a:rPr lang="en-US" sz="1200" kern="1200" dirty="0">
                <a:solidFill>
                  <a:schemeClr val="tx1"/>
                </a:solidFill>
                <a:effectLst/>
                <a:latin typeface="+mn-lt"/>
                <a:ea typeface="+mn-ea"/>
                <a:cs typeface="+mn-cs"/>
              </a:rPr>
              <a:t>It MAY consist of two parts, a</a:t>
            </a:r>
            <a:r>
              <a:rPr lang="en-US" dirty="0">
                <a:effectLst/>
              </a:rPr>
              <a:t> </a:t>
            </a:r>
            <a:r>
              <a:rPr lang="en-US" sz="1200" i="1" kern="1200" dirty="0">
                <a:solidFill>
                  <a:schemeClr val="tx1"/>
                </a:solidFill>
                <a:effectLst/>
                <a:latin typeface="+mn-lt"/>
                <a:ea typeface="+mn-ea"/>
                <a:cs typeface="+mn-cs"/>
              </a:rPr>
              <a:t>header</a:t>
            </a:r>
            <a:r>
              <a:rPr lang="en-US" dirty="0">
                <a:effectLst/>
              </a:rPr>
              <a:t> </a:t>
            </a:r>
            <a:r>
              <a:rPr lang="en-US" sz="1200" kern="1200" dirty="0">
                <a:solidFill>
                  <a:schemeClr val="tx1"/>
                </a:solidFill>
                <a:effectLst/>
                <a:latin typeface="+mn-lt"/>
                <a:ea typeface="+mn-ea"/>
                <a:cs typeface="+mn-cs"/>
              </a:rPr>
              <a:t>and a</a:t>
            </a:r>
            <a:r>
              <a:rPr lang="en-US" dirty="0">
                <a:effectLst/>
              </a:rPr>
              <a:t> </a:t>
            </a:r>
            <a:r>
              <a:rPr lang="en-US" sz="1200" i="1" kern="1200" dirty="0">
                <a:solidFill>
                  <a:schemeClr val="tx1"/>
                </a:solidFill>
                <a:effectLst/>
                <a:latin typeface="+mn-lt"/>
                <a:ea typeface="+mn-ea"/>
                <a:cs typeface="+mn-cs"/>
              </a:rPr>
              <a:t>body</a:t>
            </a:r>
            <a:r>
              <a:rPr lang="en-US" dirty="0">
                <a:effectLst/>
              </a:rPr>
              <a:t> </a:t>
            </a:r>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50</a:t>
            </a:fld>
            <a:endParaRPr lang="en-US"/>
          </a:p>
        </p:txBody>
      </p:sp>
    </p:spTree>
    <p:extLst>
      <p:ext uri="{BB962C8B-B14F-4D97-AF65-F5344CB8AC3E}">
        <p14:creationId xmlns:p14="http://schemas.microsoft.com/office/powerpoint/2010/main" val="160084899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Messaging depends on Message-Oriented-Middleware (MOM)</a:t>
            </a:r>
            <a:endParaRPr lang="en-US" dirty="0">
              <a:effectLst/>
            </a:endParaRPr>
          </a:p>
          <a:p>
            <a:pPr lvl="1"/>
            <a:r>
              <a:rPr lang="en-US" sz="1200" kern="1200" dirty="0">
                <a:solidFill>
                  <a:schemeClr val="tx1"/>
                </a:solidFill>
                <a:effectLst/>
                <a:latin typeface="+mn-lt"/>
                <a:ea typeface="+mn-ea"/>
                <a:cs typeface="+mn-cs"/>
              </a:rPr>
              <a:t>Routes messages between applications</a:t>
            </a:r>
            <a:endParaRPr lang="en-US" dirty="0">
              <a:effectLst/>
            </a:endParaRPr>
          </a:p>
          <a:p>
            <a:pPr lvl="1"/>
            <a:r>
              <a:rPr lang="en-US" sz="1200" kern="1200" dirty="0">
                <a:solidFill>
                  <a:schemeClr val="tx1"/>
                </a:solidFill>
                <a:effectLst/>
                <a:latin typeface="+mn-lt"/>
                <a:ea typeface="+mn-ea"/>
                <a:cs typeface="+mn-cs"/>
              </a:rPr>
              <a:t>Co-ordinates sending and receiving of messages</a:t>
            </a:r>
            <a:endParaRPr lang="en-US" dirty="0">
              <a:effectLst/>
            </a:endParaRPr>
          </a:p>
          <a:p>
            <a:pPr lvl="1"/>
            <a:r>
              <a:rPr lang="en-US" sz="1200" kern="1200" dirty="0">
                <a:solidFill>
                  <a:schemeClr val="tx1"/>
                </a:solidFill>
                <a:effectLst/>
                <a:latin typeface="+mn-lt"/>
                <a:ea typeface="+mn-ea"/>
                <a:cs typeface="+mn-cs"/>
              </a:rPr>
              <a:t>A messaging system overcomes issue with reliability - temporal coupling - as the sender and receiver have the same availability</a:t>
            </a:r>
            <a:endParaRPr lang="en-US" dirty="0">
              <a:effectLst/>
            </a:endParaRPr>
          </a:p>
          <a:p>
            <a:pPr lvl="2"/>
            <a:r>
              <a:rPr lang="en-US" sz="1200" kern="1200" dirty="0">
                <a:solidFill>
                  <a:schemeClr val="tx1"/>
                </a:solidFill>
                <a:effectLst/>
                <a:latin typeface="+mn-lt"/>
                <a:ea typeface="+mn-ea"/>
                <a:cs typeface="+mn-cs"/>
              </a:rPr>
              <a:t>Create</a:t>
            </a:r>
            <a:endParaRPr lang="en-US" dirty="0">
              <a:effectLst/>
            </a:endParaRPr>
          </a:p>
          <a:p>
            <a:pPr lvl="2"/>
            <a:r>
              <a:rPr lang="en-US" sz="1200" kern="1200" dirty="0">
                <a:solidFill>
                  <a:schemeClr val="tx1"/>
                </a:solidFill>
                <a:effectLst/>
                <a:latin typeface="+mn-lt"/>
                <a:ea typeface="+mn-ea"/>
                <a:cs typeface="+mn-cs"/>
              </a:rPr>
              <a:t>Send</a:t>
            </a:r>
            <a:endParaRPr lang="en-US" dirty="0">
              <a:effectLst/>
            </a:endParaRPr>
          </a:p>
          <a:p>
            <a:pPr lvl="2"/>
            <a:r>
              <a:rPr lang="en-US" sz="1200" kern="1200" dirty="0">
                <a:solidFill>
                  <a:schemeClr val="tx1"/>
                </a:solidFill>
                <a:effectLst/>
                <a:latin typeface="+mn-lt"/>
                <a:ea typeface="+mn-ea"/>
                <a:cs typeface="+mn-cs"/>
              </a:rPr>
              <a:t>Deliver</a:t>
            </a:r>
            <a:endParaRPr lang="en-US" dirty="0">
              <a:effectLst/>
            </a:endParaRPr>
          </a:p>
          <a:p>
            <a:pPr lvl="2"/>
            <a:r>
              <a:rPr lang="en-US" sz="1200" kern="1200" dirty="0">
                <a:solidFill>
                  <a:schemeClr val="tx1"/>
                </a:solidFill>
                <a:effectLst/>
                <a:latin typeface="+mn-lt"/>
                <a:ea typeface="+mn-ea"/>
                <a:cs typeface="+mn-cs"/>
              </a:rPr>
              <a:t>Receive</a:t>
            </a:r>
            <a:endParaRPr lang="en-US" dirty="0">
              <a:effectLst/>
            </a:endParaRPr>
          </a:p>
          <a:p>
            <a:pPr lvl="2"/>
            <a:r>
              <a:rPr lang="en-US" dirty="0">
                <a:effectLst/>
              </a:rPr>
              <a:t>Process </a:t>
            </a:r>
          </a:p>
          <a:p>
            <a:pPr lvl="1"/>
            <a:r>
              <a:rPr lang="en-US" dirty="0">
                <a:effectLst/>
              </a:rPr>
              <a:t>Send and Forget </a:t>
            </a:r>
          </a:p>
          <a:p>
            <a:pPr lvl="2"/>
            <a:r>
              <a:rPr lang="en-US" dirty="0">
                <a:effectLst/>
              </a:rPr>
              <a:t>A sender does not block once the message reaches the MOM </a:t>
            </a:r>
          </a:p>
          <a:p>
            <a:pPr lvl="1"/>
            <a:r>
              <a:rPr lang="en-US" dirty="0">
                <a:effectLst/>
              </a:rPr>
              <a:t>Store and Forward </a:t>
            </a:r>
          </a:p>
          <a:p>
            <a:pPr lvl="2"/>
            <a:r>
              <a:rPr lang="en-US" dirty="0">
                <a:effectLst/>
              </a:rPr>
              <a:t>When the sending application sends, the MOM stores the message </a:t>
            </a:r>
          </a:p>
          <a:p>
            <a:pPr lvl="2"/>
            <a:r>
              <a:rPr lang="en-US" dirty="0">
                <a:effectLst/>
              </a:rPr>
              <a:t>Delivery can be retried until it succeeds </a:t>
            </a:r>
          </a:p>
          <a:p>
            <a:pPr lvl="2"/>
            <a:r>
              <a:rPr lang="en-US" dirty="0">
                <a:effectLst/>
              </a:rPr>
              <a:t>This is ‘guaranteed delivery’ and it overcomes temporal coupling </a:t>
            </a:r>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51</a:t>
            </a:fld>
            <a:endParaRPr lang="en-US"/>
          </a:p>
        </p:txBody>
      </p:sp>
    </p:spTree>
    <p:extLst>
      <p:ext uri="{BB962C8B-B14F-4D97-AF65-F5344CB8AC3E}">
        <p14:creationId xmlns:p14="http://schemas.microsoft.com/office/powerpoint/2010/main" val="172251225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service publishes an event to a broker – usually using a topic or similar identifier </a:t>
            </a:r>
          </a:p>
          <a:p>
            <a:r>
              <a:rPr lang="en-US" dirty="0"/>
              <a:t>A consumer subscribes to that topic on the broker and receives messages</a:t>
            </a:r>
          </a:p>
          <a:p>
            <a:r>
              <a:rPr lang="en-US" dirty="0"/>
              <a:t>The channel usually offers guaranteed at least once delivery avoiding the issue of temporal coupling</a:t>
            </a:r>
          </a:p>
        </p:txBody>
      </p:sp>
      <p:sp>
        <p:nvSpPr>
          <p:cNvPr id="4" name="Slide Number Placeholder 3"/>
          <p:cNvSpPr>
            <a:spLocks noGrp="1"/>
          </p:cNvSpPr>
          <p:nvPr>
            <p:ph type="sldNum" sz="quarter" idx="5"/>
          </p:nvPr>
        </p:nvSpPr>
        <p:spPr/>
        <p:txBody>
          <a:bodyPr/>
          <a:lstStyle/>
          <a:p>
            <a:fld id="{FEF15FA6-EB56-764B-9424-765F853645DC}" type="slidenum">
              <a:rPr lang="en-US" smtClean="0"/>
              <a:t>52</a:t>
            </a:fld>
            <a:endParaRPr lang="en-US"/>
          </a:p>
        </p:txBody>
      </p:sp>
    </p:spTree>
    <p:extLst>
      <p:ext uri="{BB962C8B-B14F-4D97-AF65-F5344CB8AC3E}">
        <p14:creationId xmlns:p14="http://schemas.microsoft.com/office/powerpoint/2010/main" val="191381047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service publishes an event to a broker – usually using a topic or similar identifier </a:t>
            </a:r>
          </a:p>
          <a:p>
            <a:r>
              <a:rPr lang="en-US" dirty="0"/>
              <a:t>A consumer subscribes to that topic on the broker and receives messages</a:t>
            </a:r>
          </a:p>
          <a:p>
            <a:r>
              <a:rPr lang="en-US" dirty="0"/>
              <a:t>The channel usually offers guaranteed at least once delivery avoiding the issue of temporal coupling</a:t>
            </a:r>
          </a:p>
        </p:txBody>
      </p:sp>
      <p:sp>
        <p:nvSpPr>
          <p:cNvPr id="4" name="Slide Number Placeholder 3"/>
          <p:cNvSpPr>
            <a:spLocks noGrp="1"/>
          </p:cNvSpPr>
          <p:nvPr>
            <p:ph type="sldNum" sz="quarter" idx="5"/>
          </p:nvPr>
        </p:nvSpPr>
        <p:spPr/>
        <p:txBody>
          <a:bodyPr/>
          <a:lstStyle/>
          <a:p>
            <a:fld id="{FEF15FA6-EB56-764B-9424-765F853645DC}" type="slidenum">
              <a:rPr lang="en-US" smtClean="0"/>
              <a:t>53</a:t>
            </a:fld>
            <a:endParaRPr lang="en-US"/>
          </a:p>
        </p:txBody>
      </p:sp>
    </p:spTree>
    <p:extLst>
      <p:ext uri="{BB962C8B-B14F-4D97-AF65-F5344CB8AC3E}">
        <p14:creationId xmlns:p14="http://schemas.microsoft.com/office/powerpoint/2010/main" val="332353162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EF15FA6-EB56-764B-9424-765F853645DC}" type="slidenum">
              <a:rPr lang="en-US" smtClean="0"/>
              <a:t>54</a:t>
            </a:fld>
            <a:endParaRPr lang="en-US"/>
          </a:p>
        </p:txBody>
      </p:sp>
    </p:spTree>
    <p:extLst>
      <p:ext uri="{BB962C8B-B14F-4D97-AF65-F5344CB8AC3E}">
        <p14:creationId xmlns:p14="http://schemas.microsoft.com/office/powerpoint/2010/main" val="35952898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Distributed Systems 5m</a:t>
            </a:r>
          </a:p>
          <a:p>
            <a:r>
              <a:rPr lang="en-US" dirty="0"/>
              <a:t>Once upon a time computer systems were stand-alone, they ran on one-machine. But modern design tends to be distributed with parts running on different computing nodes. Why?</a:t>
            </a:r>
          </a:p>
          <a:p>
            <a:endParaRPr lang="en-US" dirty="0"/>
          </a:p>
          <a:p>
            <a:r>
              <a:rPr lang="en-US" dirty="0"/>
              <a:t>Performance and scalability: As systems become successful it becomes necessary to scale them to meet demand with adequate performance. With a distributed system we can scale-out by introducing new nodes and spread load, and we can also scale up parts of our offering to improve performance by making more expensive hardware available.</a:t>
            </a:r>
          </a:p>
          <a:p>
            <a:endParaRPr lang="en-US" dirty="0"/>
          </a:p>
          <a:p>
            <a:r>
              <a:rPr lang="en-US" dirty="0"/>
              <a:t>Availability: The problem of 'one' plagues computing. If I have 'one' computing node then failure stops my system running. But if we have redundant computing nodes we can rely on those nodes to provide service - perhaps degraded, until we can replace the node. This makes systems fault tolerant.</a:t>
            </a:r>
          </a:p>
          <a:p>
            <a:endParaRPr lang="en-US" dirty="0"/>
          </a:p>
          <a:p>
            <a:r>
              <a:rPr lang="en-US" dirty="0"/>
              <a:t>Maintainability: It becomes hard to maintain large monolithic systems: if you have to test the whole system in order to release it testing becomes an obstacle to release, often slowing release schedules and creating inventory waste; developers find it hard to grasp the 'whole', it's too big to reason about effectively. This often creates a 'banyan tree' anti-pattern with multiple solutions to the same problem, duplication, and if coupling is bad a 'big ball of mud'. Splitting a system into parts creates components that can be developed, QA'd and released independently reducing the problem of complexity to a more manageable size, improving our ability to reason about software, shortening the time to QA software and reducing inventory waste. </a:t>
            </a:r>
          </a:p>
          <a:p>
            <a:endParaRPr lang="en-US" dirty="0"/>
          </a:p>
          <a:p>
            <a:r>
              <a:rPr lang="en-US" dirty="0"/>
              <a:t>Inherent distribution: Some applications are inherently distributed such as business systems that span company divisions in multiple regions of the world, peer-to-peer content sharing etc.</a:t>
            </a:r>
          </a:p>
        </p:txBody>
      </p:sp>
      <p:sp>
        <p:nvSpPr>
          <p:cNvPr id="4" name="Slide Number Placeholder 3"/>
          <p:cNvSpPr>
            <a:spLocks noGrp="1"/>
          </p:cNvSpPr>
          <p:nvPr>
            <p:ph type="sldNum" sz="quarter" idx="10"/>
          </p:nvPr>
        </p:nvSpPr>
        <p:spPr/>
        <p:txBody>
          <a:bodyPr/>
          <a:lstStyle/>
          <a:p>
            <a:fld id="{F949CB24-BEAC-6A41-9A10-BFD56146B867}" type="slidenum">
              <a:rPr lang="en-US" smtClean="0"/>
              <a:pPr/>
              <a:t>10</a:t>
            </a:fld>
            <a:endParaRPr lang="en-US"/>
          </a:p>
        </p:txBody>
      </p:sp>
    </p:spTree>
    <p:extLst>
      <p:ext uri="{BB962C8B-B14F-4D97-AF65-F5344CB8AC3E}">
        <p14:creationId xmlns:p14="http://schemas.microsoft.com/office/powerpoint/2010/main" val="113801699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Standard data format that is platform independent: XML, JSON, YAML, CSV etc. </a:t>
            </a:r>
          </a:p>
          <a:p>
            <a:endParaRPr lang="en-US" dirty="0"/>
          </a:p>
          <a:p>
            <a:r>
              <a:rPr lang="en-US" dirty="0"/>
              <a:t>Send to an addressable channel and not to a specific machine (i.e. IP Address or domain name) </a:t>
            </a:r>
          </a:p>
          <a:p>
            <a:r>
              <a:rPr lang="en-US" dirty="0"/>
              <a:t> - A channel is a logical address which sender and receiver can agree on without knowing each other's true location</a:t>
            </a:r>
          </a:p>
          <a:p>
            <a:r>
              <a:rPr lang="en-US" dirty="0"/>
              <a:t> - As channel may be built on connection-oriented protocol, queue requests until the network and receiver are ready</a:t>
            </a:r>
          </a:p>
          <a:p>
            <a:r>
              <a:rPr lang="en-US" dirty="0"/>
              <a:t> - We need to support chunks of data or messages so that we know what to queue, instead of using a stream of data</a:t>
            </a:r>
          </a:p>
          <a:p>
            <a:endParaRPr lang="en-US" dirty="0"/>
          </a:p>
          <a:p>
            <a:r>
              <a:rPr lang="en-US" dirty="0"/>
              <a:t>Support data transformations so as to remove the dependency on a shared data format. </a:t>
            </a:r>
          </a:p>
          <a:p>
            <a:endParaRPr lang="en-US" dirty="0"/>
          </a:p>
          <a:p>
            <a:r>
              <a:rPr lang="en-US" dirty="0"/>
              <a:t>Remote Communication: Solves the problem of two applications communicating when they do not share a memory address space</a:t>
            </a:r>
          </a:p>
          <a:p>
            <a:endParaRPr lang="en-US" dirty="0"/>
          </a:p>
          <a:p>
            <a:r>
              <a:rPr lang="en-US" dirty="0"/>
              <a:t>Platform/Language Integration: Does not require the producer and consumer to use the same platform or language</a:t>
            </a:r>
          </a:p>
          <a:p>
            <a:endParaRPr lang="en-US" dirty="0"/>
          </a:p>
          <a:p>
            <a:r>
              <a:rPr lang="en-US" dirty="0"/>
              <a:t>Asynchronous Communication: Sender does not have to wait for receiver.</a:t>
            </a:r>
          </a:p>
          <a:p>
            <a:endParaRPr lang="en-US" dirty="0"/>
          </a:p>
          <a:p>
            <a:r>
              <a:rPr lang="en-US" dirty="0"/>
              <a:t>Throttling: We are able to queue requests for resources that are under contention so allowing us to throttle input to avoid overloading resources, instead allowing the receiver to consume that at a sustainable pace. At the same time we do not need to throttle the sender who can work at their preferred pace.</a:t>
            </a:r>
          </a:p>
          <a:p>
            <a:endParaRPr lang="en-US" dirty="0"/>
          </a:p>
          <a:p>
            <a:r>
              <a:rPr lang="en-US" dirty="0"/>
              <a:t>Reliable Communication: Message queues support retrying delivery of messages which means that once we send a message we know it will reach its destination. We can use guaranteed delivery to store these messages to persistent storage so that even if we lose the node trying to deliver the message we will be able to resume with no loss of messages.</a:t>
            </a:r>
          </a:p>
          <a:p>
            <a:endParaRPr lang="en-US" dirty="0"/>
          </a:p>
          <a:p>
            <a:r>
              <a:rPr lang="en-US" dirty="0">
                <a:effectLst/>
              </a:rPr>
              <a:t>More immediate than File Transfer; better encapsulated than shared database; more reliable than RPC </a:t>
            </a:r>
          </a:p>
          <a:p>
            <a:r>
              <a:rPr lang="en-US" dirty="0">
                <a:effectLst/>
              </a:rPr>
              <a:t>Does not require platform or language inter-operability between sender and receiver - an neutral broker </a:t>
            </a:r>
          </a:p>
          <a:p>
            <a:r>
              <a:rPr lang="en-US" dirty="0">
                <a:effectLst/>
              </a:rPr>
              <a:t>Asynchronous Communication [Fire-and-Forget] </a:t>
            </a:r>
          </a:p>
          <a:p>
            <a:r>
              <a:rPr lang="en-US" dirty="0">
                <a:effectLst/>
              </a:rPr>
              <a:t>Variable Timing [Sender does not wait for Producer] </a:t>
            </a:r>
          </a:p>
          <a:p>
            <a:r>
              <a:rPr lang="en-US" dirty="0">
                <a:effectLst/>
              </a:rPr>
              <a:t>Throttling [Receiver processes at own rate] </a:t>
            </a:r>
          </a:p>
          <a:p>
            <a:r>
              <a:rPr lang="en-US" dirty="0">
                <a:effectLst/>
              </a:rPr>
              <a:t>Reliable Communication [Store and Forward beats Temporal Coupling, Guaranteed Delivery] </a:t>
            </a:r>
          </a:p>
          <a:p>
            <a:r>
              <a:rPr lang="en-US" dirty="0">
                <a:effectLst/>
              </a:rPr>
              <a:t>Disconnected Operations [For example, work offline] </a:t>
            </a:r>
          </a:p>
          <a:p>
            <a:r>
              <a:rPr lang="en-US" dirty="0">
                <a:effectLst/>
              </a:rPr>
              <a:t>Mediator [Messaging provides service discovery, because only need to connect to the broker which routes messages to receivers; broker can be clustered to cope with failure] </a:t>
            </a:r>
          </a:p>
          <a:p>
            <a:r>
              <a:rPr lang="en-US" dirty="0">
                <a:effectLst/>
              </a:rPr>
              <a:t>Thread Management [The sender does not block waiting for the caller; the receiver does not block waiting for the sender </a:t>
            </a:r>
          </a:p>
          <a:p>
            <a:endParaRPr lang="en-US" dirty="0"/>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56</a:t>
            </a:fld>
            <a:endParaRPr lang="en-US"/>
          </a:p>
        </p:txBody>
      </p:sp>
    </p:spTree>
    <p:extLst>
      <p:ext uri="{BB962C8B-B14F-4D97-AF65-F5344CB8AC3E}">
        <p14:creationId xmlns:p14="http://schemas.microsoft.com/office/powerpoint/2010/main" val="170418928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Disadvantages of Messaging</a:t>
            </a:r>
          </a:p>
          <a:p>
            <a:endParaRPr lang="en-US" dirty="0"/>
          </a:p>
          <a:p>
            <a:r>
              <a:rPr lang="en-US" dirty="0"/>
              <a:t>Complex programming model: Application logic in an event-driven system is divided across a number of event handlers that respond to incoming messages. This can make it harder to reason about the system and its effects.  Debugging becomes harder because we may have to open up multiple IDEs, or read a variety of different logs. We may also have more complex concerns around how to monitor systems, heavier configuration requirements, and generally an increased burden to support our system in a live environment.</a:t>
            </a:r>
          </a:p>
          <a:p>
            <a:endParaRPr lang="en-US" dirty="0"/>
          </a:p>
          <a:p>
            <a:r>
              <a:rPr lang="en-US" dirty="0"/>
              <a:t>Sequencing: Message channels do not usually guarantee order and timing, so messages may be received out of sequence, and care is needed to handle this issue.</a:t>
            </a:r>
          </a:p>
          <a:p>
            <a:endParaRPr lang="en-US" dirty="0"/>
          </a:p>
          <a:p>
            <a:r>
              <a:rPr lang="en-US" dirty="0"/>
              <a:t>Consistency: Essentially messaging systems have high availability and partition tolerance, but lose consistency. This is due to the latency in sending, receiving and processing a message between two systems which means they may provide inconsistent views of state at any one time. </a:t>
            </a:r>
          </a:p>
          <a:p>
            <a:endParaRPr lang="en-US" dirty="0"/>
          </a:p>
          <a:p>
            <a:r>
              <a:rPr lang="en-US" dirty="0"/>
              <a:t>Availability: Messaging systems have more moving parts as well as the MOM itself. This is a more complex availability problem because unlike a monolithic system where we only have to introduce redundancy and load balancing for one component we now have to introduce redundancy and load balancing for many components.</a:t>
            </a:r>
          </a:p>
          <a:p>
            <a:endParaRPr lang="en-US" dirty="0"/>
          </a:p>
          <a:p>
            <a:r>
              <a:rPr lang="en-US" dirty="0">
                <a:effectLst/>
              </a:rPr>
              <a:t>Complex Programming Model [Asynchronous and Event-Driven] </a:t>
            </a:r>
          </a:p>
          <a:p>
            <a:r>
              <a:rPr lang="en-US" dirty="0">
                <a:effectLst/>
              </a:rPr>
              <a:t>Sequencing [May be hard to control timing of processing of messages] </a:t>
            </a:r>
          </a:p>
          <a:p>
            <a:r>
              <a:rPr lang="en-US" dirty="0">
                <a:effectLst/>
              </a:rPr>
              <a:t>Synchronous Requirements [Some applications require synchronous responses] </a:t>
            </a:r>
          </a:p>
          <a:p>
            <a:r>
              <a:rPr lang="en-US" dirty="0">
                <a:effectLst/>
              </a:rPr>
              <a:t>Performance [Time to package, send, unpackaged; throttling slows rate causing eventual consistency or even partition] </a:t>
            </a:r>
          </a:p>
          <a:p>
            <a:pPr lvl="1"/>
            <a:r>
              <a:rPr lang="en-US" dirty="0">
                <a:effectLst/>
              </a:rPr>
              <a:t>For bulk data transfer - ETL followed by updates over messaging faster than just messaging </a:t>
            </a:r>
          </a:p>
          <a:p>
            <a:r>
              <a:rPr lang="en-US" dirty="0">
                <a:effectLst/>
              </a:rPr>
              <a:t>Limited Platform Support [Not all MOM available everywhere (MQMQ on Linux?)] </a:t>
            </a:r>
          </a:p>
          <a:p>
            <a:r>
              <a:rPr lang="en-US" dirty="0">
                <a:effectLst/>
              </a:rPr>
              <a:t>Vendor Lock-In [A vendor product lies at the heart of the application] </a:t>
            </a:r>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58</a:t>
            </a:fld>
            <a:endParaRPr lang="en-US"/>
          </a:p>
        </p:txBody>
      </p:sp>
    </p:spTree>
    <p:extLst>
      <p:ext uri="{BB962C8B-B14F-4D97-AF65-F5344CB8AC3E}">
        <p14:creationId xmlns:p14="http://schemas.microsoft.com/office/powerpoint/2010/main" val="102502154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5"/>
          </p:nvPr>
        </p:nvSpPr>
        <p:spPr/>
        <p:txBody>
          <a:bodyPr/>
          <a:lstStyle/>
          <a:p>
            <a:fld id="{F949CB24-BEAC-6A41-9A10-BFD56146B867}" type="slidenum">
              <a:rPr lang="en-US" smtClean="0"/>
              <a:pPr/>
              <a:t>59</a:t>
            </a:fld>
            <a:endParaRPr lang="en-US"/>
          </a:p>
        </p:txBody>
      </p:sp>
    </p:spTree>
    <p:extLst>
      <p:ext uri="{BB962C8B-B14F-4D97-AF65-F5344CB8AC3E}">
        <p14:creationId xmlns:p14="http://schemas.microsoft.com/office/powerpoint/2010/main" val="223514250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r>
              <a:rPr lang="en-US" dirty="0" err="1"/>
              <a:t>PythonProjects</a:t>
            </a:r>
            <a:r>
              <a:rPr lang="en-US" dirty="0"/>
              <a:t>/</a:t>
            </a:r>
            <a:r>
              <a:rPr lang="en-US" dirty="0" err="1"/>
              <a:t>github</a:t>
            </a:r>
            <a:r>
              <a:rPr lang="en-US" dirty="0"/>
              <a:t>/</a:t>
            </a:r>
            <a:r>
              <a:rPr lang="en-US" dirty="0" err="1"/>
              <a:t>iancooper</a:t>
            </a:r>
            <a:r>
              <a:rPr lang="en-US" dirty="0"/>
              <a:t>/</a:t>
            </a:r>
            <a:r>
              <a:rPr lang="en-US" dirty="0" err="1"/>
              <a:t>RpcIsEvil</a:t>
            </a:r>
            <a:r>
              <a:rPr lang="en-US" dirty="0"/>
              <a:t>/</a:t>
            </a:r>
          </a:p>
          <a:p>
            <a:endParaRPr lang="en-US" dirty="0"/>
          </a:p>
          <a:p>
            <a:r>
              <a:rPr lang="en-US" dirty="0"/>
              <a:t>Make sure that you run </a:t>
            </a:r>
            <a:r>
              <a:rPr lang="en-US" dirty="0" err="1"/>
              <a:t>virtualenvwrapper</a:t>
            </a:r>
            <a:r>
              <a:rPr lang="en-US" baseline="0" dirty="0"/>
              <a:t> to load the python environment first!</a:t>
            </a:r>
            <a:endParaRPr lang="en-US" dirty="0"/>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62</a:t>
            </a:fld>
            <a:endParaRPr lang="en-US"/>
          </a:p>
        </p:txBody>
      </p:sp>
    </p:spTree>
    <p:extLst>
      <p:ext uri="{BB962C8B-B14F-4D97-AF65-F5344CB8AC3E}">
        <p14:creationId xmlns:p14="http://schemas.microsoft.com/office/powerpoint/2010/main" val="198033892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baseline="0" dirty="0">
                <a:solidFill>
                  <a:schemeClr val="tx1"/>
                </a:solidFill>
                <a:latin typeface="+mn-lt"/>
                <a:ea typeface="+mn-ea"/>
                <a:cs typeface="+mn-cs"/>
              </a:rPr>
              <a:t>“Ignoring the difference between the performance of local and remote invocations can lead to designs whose implementations are virtually assured of having performance problems because the design requires a large amount of communication between components that are in different address spaces and on different machines. Ignoring the difference in the time it takes to make a remote object invocation and the time it takes to make a local object invocation is to ignore one of the major design areas of an application. A properly designed application will require determining, by understanding the application being designed, what objects can be made remote and what objects must be clustered together.” – A Note on Distributed Computing</a:t>
            </a:r>
          </a:p>
          <a:p>
            <a:endParaRPr lang="en-GB" dirty="0"/>
          </a:p>
        </p:txBody>
      </p:sp>
      <p:sp>
        <p:nvSpPr>
          <p:cNvPr id="4" name="Slide Number Placeholder 3"/>
          <p:cNvSpPr>
            <a:spLocks noGrp="1"/>
          </p:cNvSpPr>
          <p:nvPr>
            <p:ph type="sldNum" sz="quarter" idx="10"/>
          </p:nvPr>
        </p:nvSpPr>
        <p:spPr/>
        <p:txBody>
          <a:bodyPr/>
          <a:lstStyle/>
          <a:p>
            <a:fld id="{327C9A1F-A630-47D6-9126-EADCFBE6256E}" type="slidenum">
              <a:rPr lang="en-GB" smtClean="0"/>
              <a:t>63</a:t>
            </a:fld>
            <a:endParaRPr lang="en-GB"/>
          </a:p>
        </p:txBody>
      </p:sp>
    </p:spTree>
    <p:extLst>
      <p:ext uri="{BB962C8B-B14F-4D97-AF65-F5344CB8AC3E}">
        <p14:creationId xmlns:p14="http://schemas.microsoft.com/office/powerpoint/2010/main" val="945656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client should not have</a:t>
            </a:r>
            <a:r>
              <a:rPr lang="en-GB" baseline="0" dirty="0"/>
              <a:t> the expertise about how to make tea. That belongs to the server, it is the ‘expert’ on making tea not the client. We don’t want to have to tell the client if we have a better way of making tea, we just want to serve them better tea. </a:t>
            </a:r>
          </a:p>
          <a:p>
            <a:endParaRPr lang="en-GB" baseline="0" dirty="0"/>
          </a:p>
          <a:p>
            <a:r>
              <a:rPr lang="en-GB" baseline="0" dirty="0"/>
              <a:t>In OO we call this problem feature envy – our calls to the client to adjust properties or call methods means that the business logic bleeds out into the client rather than being in the server.</a:t>
            </a:r>
          </a:p>
          <a:p>
            <a:endParaRPr lang="en-GB" baseline="0" dirty="0"/>
          </a:p>
          <a:p>
            <a:r>
              <a:rPr lang="en-GB" baseline="0" dirty="0"/>
              <a:t>We lose information hiding.</a:t>
            </a:r>
          </a:p>
          <a:p>
            <a:endParaRPr lang="en-GB" baseline="0" dirty="0"/>
          </a:p>
          <a:p>
            <a:endParaRPr lang="en-GB" dirty="0"/>
          </a:p>
        </p:txBody>
      </p:sp>
      <p:sp>
        <p:nvSpPr>
          <p:cNvPr id="4" name="Slide Number Placeholder 3"/>
          <p:cNvSpPr>
            <a:spLocks noGrp="1"/>
          </p:cNvSpPr>
          <p:nvPr>
            <p:ph type="sldNum" sz="quarter" idx="10"/>
          </p:nvPr>
        </p:nvSpPr>
        <p:spPr/>
        <p:txBody>
          <a:bodyPr/>
          <a:lstStyle/>
          <a:p>
            <a:fld id="{327C9A1F-A630-47D6-9126-EADCFBE6256E}" type="slidenum">
              <a:rPr lang="en-GB" smtClean="0"/>
              <a:t>65</a:t>
            </a:fld>
            <a:endParaRPr lang="en-GB"/>
          </a:p>
        </p:txBody>
      </p:sp>
    </p:spTree>
    <p:extLst>
      <p:ext uri="{BB962C8B-B14F-4D97-AF65-F5344CB8AC3E}">
        <p14:creationId xmlns:p14="http://schemas.microsoft.com/office/powerpoint/2010/main" val="101287784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27C9A1F-A630-47D6-9126-EADCFBE6256E}" type="slidenum">
              <a:rPr lang="en-GB" smtClean="0"/>
              <a:t>66</a:t>
            </a:fld>
            <a:endParaRPr lang="en-GB"/>
          </a:p>
        </p:txBody>
      </p:sp>
    </p:spTree>
    <p:extLst>
      <p:ext uri="{BB962C8B-B14F-4D97-AF65-F5344CB8AC3E}">
        <p14:creationId xmlns:p14="http://schemas.microsoft.com/office/powerpoint/2010/main" val="168605413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mn-lt"/>
                <a:ea typeface="+mn-ea"/>
                <a:cs typeface="+mn-cs"/>
              </a:rPr>
              <a:t>We have tried to demonstrate by these examples that it is almost always incorrect to begin the decomposition of a system into modules on the basis of a flowchart. We propose instead that one begins with a list of difficult design decisions or design decisions which are likely to change. Each module is then designed to hide such a decision from the others. Since, in most cases, design decisions transcend time of execution, modules will not correspond to steps in the processing. To achieve an efficient implementation we must abandon the assumption that a module is one or more sub- routines, and instead allow subroutines and programs to be assembled collections of code from various modules.</a:t>
            </a:r>
            <a:endParaRPr lang="en-US" dirty="0"/>
          </a:p>
        </p:txBody>
      </p:sp>
      <p:sp>
        <p:nvSpPr>
          <p:cNvPr id="4" name="Slide Number Placeholder 3"/>
          <p:cNvSpPr>
            <a:spLocks noGrp="1"/>
          </p:cNvSpPr>
          <p:nvPr>
            <p:ph type="sldNum" sz="quarter" idx="5"/>
          </p:nvPr>
        </p:nvSpPr>
        <p:spPr/>
        <p:txBody>
          <a:bodyPr/>
          <a:lstStyle/>
          <a:p>
            <a:fld id="{FEF15FA6-EB56-764B-9424-765F853645DC}" type="slidenum">
              <a:rPr lang="en-US" smtClean="0"/>
              <a:t>67</a:t>
            </a:fld>
            <a:endParaRPr lang="en-US"/>
          </a:p>
        </p:txBody>
      </p:sp>
    </p:spTree>
    <p:extLst>
      <p:ext uri="{BB962C8B-B14F-4D97-AF65-F5344CB8AC3E}">
        <p14:creationId xmlns:p14="http://schemas.microsoft.com/office/powerpoint/2010/main" val="342638271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Doing Work Asynchronously</a:t>
            </a:r>
          </a:p>
          <a:p>
            <a:endParaRPr lang="en-US" dirty="0"/>
          </a:p>
          <a:p>
            <a:r>
              <a:rPr lang="en-US" dirty="0"/>
              <a:t>There is a problem with request/reply - it scales poorly</a:t>
            </a:r>
          </a:p>
          <a:p>
            <a:r>
              <a:rPr lang="en-US" dirty="0"/>
              <a:t> - It fails to scale easily because you need to hold a session open between sender and receiver.</a:t>
            </a:r>
          </a:p>
          <a:p>
            <a:r>
              <a:rPr lang="en-US" dirty="0"/>
              <a:t> - It blocks resources on the sender waiting for resources on the server. The server becomes a bottleneck no matter what resources were available on the client</a:t>
            </a:r>
          </a:p>
          <a:p>
            <a:r>
              <a:rPr lang="en-US" dirty="0"/>
              <a:t>  - It is hard to make reliable because if you lose one participant in the conversation you need to restart. </a:t>
            </a:r>
          </a:p>
          <a:p>
            <a:endParaRPr lang="en-US" dirty="0"/>
          </a:p>
          <a:p>
            <a:r>
              <a:rPr lang="en-US" dirty="0"/>
              <a:t> So we would prefer to try and do work asynchronously were possible to ensure that we make the best use of the resources that we have.</a:t>
            </a:r>
          </a:p>
          <a:p>
            <a:endParaRPr lang="en-US" dirty="0"/>
          </a:p>
          <a:p>
            <a:r>
              <a:rPr lang="en-US" dirty="0"/>
              <a:t> We have lots of options to make ourselves asynchronous such as parallel programming, event driven programming etc.</a:t>
            </a:r>
          </a:p>
        </p:txBody>
      </p:sp>
      <p:sp>
        <p:nvSpPr>
          <p:cNvPr id="4" name="Slide Number Placeholder 3"/>
          <p:cNvSpPr>
            <a:spLocks noGrp="1"/>
          </p:cNvSpPr>
          <p:nvPr>
            <p:ph type="sldNum" sz="quarter" idx="10"/>
          </p:nvPr>
        </p:nvSpPr>
        <p:spPr/>
        <p:txBody>
          <a:bodyPr/>
          <a:lstStyle/>
          <a:p>
            <a:fld id="{F949CB24-BEAC-6A41-9A10-BFD56146B867}" type="slidenum">
              <a:rPr lang="en-US" smtClean="0"/>
              <a:pPr/>
              <a:t>68</a:t>
            </a:fld>
            <a:endParaRPr lang="en-US"/>
          </a:p>
        </p:txBody>
      </p:sp>
    </p:spTree>
    <p:extLst>
      <p:ext uri="{BB962C8B-B14F-4D97-AF65-F5344CB8AC3E}">
        <p14:creationId xmlns:p14="http://schemas.microsoft.com/office/powerpoint/2010/main" val="38932618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r>
              <a:rPr lang="en-US" dirty="0" err="1"/>
              <a:t>PythonProjects</a:t>
            </a:r>
            <a:r>
              <a:rPr lang="en-US" dirty="0"/>
              <a:t>/</a:t>
            </a:r>
            <a:r>
              <a:rPr lang="en-US" dirty="0" err="1"/>
              <a:t>github</a:t>
            </a:r>
            <a:r>
              <a:rPr lang="en-US" dirty="0"/>
              <a:t>/</a:t>
            </a:r>
            <a:r>
              <a:rPr lang="en-US" dirty="0" err="1"/>
              <a:t>iancooper</a:t>
            </a:r>
            <a:r>
              <a:rPr lang="en-US" dirty="0"/>
              <a:t>/</a:t>
            </a:r>
            <a:r>
              <a:rPr lang="en-US" dirty="0" err="1"/>
              <a:t>RpcIsEvil</a:t>
            </a:r>
            <a:r>
              <a:rPr lang="en-US" dirty="0"/>
              <a:t>/</a:t>
            </a:r>
          </a:p>
          <a:p>
            <a:endParaRPr lang="en-US" dirty="0"/>
          </a:p>
          <a:p>
            <a:r>
              <a:rPr lang="en-US" dirty="0"/>
              <a:t>Make sure that you run </a:t>
            </a:r>
            <a:r>
              <a:rPr lang="en-US" dirty="0" err="1"/>
              <a:t>virtualenvwrapper</a:t>
            </a:r>
            <a:r>
              <a:rPr lang="en-US" baseline="0" dirty="0"/>
              <a:t> to load the python environment first!</a:t>
            </a:r>
            <a:endParaRPr lang="en-US" dirty="0"/>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70</a:t>
            </a:fld>
            <a:endParaRPr lang="en-US"/>
          </a:p>
        </p:txBody>
      </p:sp>
    </p:spTree>
    <p:extLst>
      <p:ext uri="{BB962C8B-B14F-4D97-AF65-F5344CB8AC3E}">
        <p14:creationId xmlns:p14="http://schemas.microsoft.com/office/powerpoint/2010/main" val="548575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Integration vs. Distribution </a:t>
            </a:r>
          </a:p>
          <a:p>
            <a:pPr lvl="1"/>
            <a:r>
              <a:rPr lang="en-US" dirty="0">
                <a:effectLst/>
              </a:rPr>
              <a:t>An n-tier system is distributed, but not integrated </a:t>
            </a:r>
          </a:p>
          <a:p>
            <a:pPr lvl="1"/>
            <a:r>
              <a:rPr lang="en-US" dirty="0">
                <a:effectLst/>
              </a:rPr>
              <a:t>A distributed system tends to use synchronous communication because the parts are not independent when delivering functionality to the user and are thus sensitive to response times </a:t>
            </a:r>
          </a:p>
          <a:p>
            <a:pPr lvl="1"/>
            <a:r>
              <a:rPr lang="en-US" dirty="0">
                <a:effectLst/>
              </a:rPr>
              <a:t>An integrated system can often use asynchronous communication because the applications are independent of each other and each can function without the other — allowing one to hand off to another without the expectation of timing of the result </a:t>
            </a:r>
          </a:p>
          <a:p>
            <a:r>
              <a:rPr lang="en-US" dirty="0">
                <a:effectLst/>
              </a:rPr>
              <a:t>[Worth noting that in the Fred George school of micro services, many of the services are ’tiers’ of a distributed application, broken out, hence </a:t>
            </a:r>
            <a:r>
              <a:rPr lang="en-US" dirty="0" err="1">
                <a:effectLst/>
              </a:rPr>
              <a:t>gRPC</a:t>
            </a:r>
            <a:r>
              <a:rPr lang="en-US" dirty="0">
                <a:effectLst/>
              </a:rPr>
              <a:t> whereas in Fowler/Lewis SOA school the parts are independent and so can tend to interoperate asynchronously] </a:t>
            </a:r>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11</a:t>
            </a:fld>
            <a:endParaRPr lang="en-US"/>
          </a:p>
        </p:txBody>
      </p:sp>
    </p:spTree>
    <p:extLst>
      <p:ext uri="{BB962C8B-B14F-4D97-AF65-F5344CB8AC3E}">
        <p14:creationId xmlns:p14="http://schemas.microsoft.com/office/powerpoint/2010/main" val="42141893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may pref</a:t>
            </a:r>
            <a:r>
              <a:rPr lang="en-US" baseline="0" dirty="0"/>
              <a:t>er and event to a command when integrating.</a:t>
            </a:r>
          </a:p>
          <a:p>
            <a:endParaRPr lang="en-US" baseline="0" dirty="0"/>
          </a:p>
          <a:p>
            <a:r>
              <a:rPr lang="en-US" baseline="0" dirty="0"/>
              <a:t>A Command says: Do this thing i.e. Make me a cup of tea. This works if the client is there, I will get a cup of tea, but if the client is not I must have used some middleware in the runtime to guarantee at least once delivery. You might also refuse me, perhaps you are busy.</a:t>
            </a:r>
          </a:p>
          <a:p>
            <a:r>
              <a:rPr lang="en-US" baseline="0" dirty="0"/>
              <a:t>An Event says: Here is the state I am in. Can you help? We are open here to anyone handling it. I don’t care who gets me tea, I just want tea. Some potential tea bringers may be busy, but another one might bring me tea.</a:t>
            </a:r>
            <a:endParaRPr lang="en-US" dirty="0"/>
          </a:p>
        </p:txBody>
      </p:sp>
      <p:sp>
        <p:nvSpPr>
          <p:cNvPr id="4" name="Slide Number Placeholder 3"/>
          <p:cNvSpPr>
            <a:spLocks noGrp="1"/>
          </p:cNvSpPr>
          <p:nvPr>
            <p:ph type="sldNum" sz="quarter" idx="10"/>
          </p:nvPr>
        </p:nvSpPr>
        <p:spPr/>
        <p:txBody>
          <a:bodyPr/>
          <a:lstStyle/>
          <a:p>
            <a:fld id="{327C9A1F-A630-47D6-9126-EADCFBE6256E}" type="slidenum">
              <a:rPr lang="en-GB" smtClean="0"/>
              <a:t>71</a:t>
            </a:fld>
            <a:endParaRPr lang="en-GB"/>
          </a:p>
        </p:txBody>
      </p:sp>
    </p:spTree>
    <p:extLst>
      <p:ext uri="{BB962C8B-B14F-4D97-AF65-F5344CB8AC3E}">
        <p14:creationId xmlns:p14="http://schemas.microsoft.com/office/powerpoint/2010/main" val="211613441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u="sng" kern="1200" dirty="0">
                <a:solidFill>
                  <a:schemeClr val="tx1"/>
                </a:solidFill>
                <a:effectLst/>
                <a:latin typeface="+mn-lt"/>
                <a:ea typeface="+mn-ea"/>
                <a:cs typeface="+mn-cs"/>
              </a:rPr>
              <a:t>Loose Coupling</a:t>
            </a:r>
            <a:endParaRPr lang="en-US" dirty="0">
              <a:effectLst/>
            </a:endParaRPr>
          </a:p>
          <a:p>
            <a:r>
              <a:rPr lang="en-US" dirty="0"/>
              <a:t>The core principle behind lose coupling is to reduce the assumptions that two parties (components, applications, services, programs, users) make about each other when they exchange information. </a:t>
            </a:r>
          </a:p>
          <a:p>
            <a:br>
              <a:rPr lang="en-US" dirty="0"/>
            </a:br>
            <a:br>
              <a:rPr lang="en-US" dirty="0"/>
            </a:br>
            <a:endParaRPr lang="en-US" dirty="0"/>
          </a:p>
          <a:p>
            <a:br>
              <a:rPr lang="en-US" dirty="0"/>
            </a:br>
            <a:endParaRPr lang="en-US" dirty="0"/>
          </a:p>
          <a:p>
            <a:r>
              <a:rPr lang="en-US" sz="1200" kern="1200" dirty="0">
                <a:solidFill>
                  <a:schemeClr val="tx1"/>
                </a:solidFill>
                <a:effectLst/>
                <a:latin typeface="+mn-lt"/>
                <a:ea typeface="+mn-ea"/>
                <a:cs typeface="+mn-cs"/>
              </a:rPr>
              <a:t>T</a:t>
            </a:r>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77</a:t>
            </a:fld>
            <a:endParaRPr lang="en-US"/>
          </a:p>
        </p:txBody>
      </p:sp>
    </p:spTree>
    <p:extLst>
      <p:ext uri="{BB962C8B-B14F-4D97-AF65-F5344CB8AC3E}">
        <p14:creationId xmlns:p14="http://schemas.microsoft.com/office/powerpoint/2010/main" val="140835216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To remove coupling:</a:t>
            </a:r>
            <a:endParaRPr lang="en-US" dirty="0"/>
          </a:p>
          <a:p>
            <a:r>
              <a:rPr lang="en-US" sz="1200" kern="1200" dirty="0">
                <a:solidFill>
                  <a:schemeClr val="tx1"/>
                </a:solidFill>
                <a:effectLst/>
                <a:latin typeface="+mn-lt"/>
                <a:ea typeface="+mn-ea"/>
                <a:cs typeface="+mn-cs"/>
              </a:rPr>
              <a:t>Choose a platform-independent, self-describing data format (XML, JSON)</a:t>
            </a:r>
            <a:endParaRPr lang="en-US" dirty="0"/>
          </a:p>
          <a:p>
            <a:r>
              <a:rPr lang="en-US" sz="1200" kern="1200" dirty="0">
                <a:solidFill>
                  <a:schemeClr val="tx1"/>
                </a:solidFill>
                <a:effectLst/>
                <a:latin typeface="+mn-lt"/>
                <a:ea typeface="+mn-ea"/>
                <a:cs typeface="+mn-cs"/>
              </a:rPr>
              <a:t>Do not send data to another machine (IP), send it to an addressable</a:t>
            </a:r>
            <a:r>
              <a:rPr lang="en-US" dirty="0"/>
              <a:t> </a:t>
            </a:r>
            <a:r>
              <a:rPr lang="en-US" sz="1200" i="1" kern="1200" dirty="0">
                <a:solidFill>
                  <a:schemeClr val="tx1"/>
                </a:solidFill>
                <a:effectLst/>
                <a:latin typeface="+mn-lt"/>
                <a:ea typeface="+mn-ea"/>
                <a:cs typeface="+mn-cs"/>
              </a:rPr>
              <a:t>channel</a:t>
            </a:r>
            <a:r>
              <a:rPr lang="en-US" sz="1200" kern="1200" dirty="0">
                <a:solidFill>
                  <a:schemeClr val="tx1"/>
                </a:solidFill>
                <a:effectLst/>
                <a:latin typeface="+mn-lt"/>
                <a:ea typeface="+mn-ea"/>
                <a:cs typeface="+mn-cs"/>
              </a:rPr>
              <a:t>.</a:t>
            </a:r>
            <a:r>
              <a:rPr lang="en-US" dirty="0"/>
              <a:t> </a:t>
            </a:r>
          </a:p>
          <a:p>
            <a:pPr lvl="1"/>
            <a:r>
              <a:rPr lang="en-US" sz="1200" kern="1200" dirty="0">
                <a:solidFill>
                  <a:schemeClr val="tx1"/>
                </a:solidFill>
                <a:effectLst/>
                <a:latin typeface="+mn-lt"/>
                <a:ea typeface="+mn-ea"/>
                <a:cs typeface="+mn-cs"/>
              </a:rPr>
              <a:t>A channel is a logical address that both sender and receiver can agree on without being aware of each other.</a:t>
            </a:r>
            <a:endParaRPr lang="en-US" dirty="0">
              <a:effectLst/>
            </a:endParaRPr>
          </a:p>
          <a:p>
            <a:r>
              <a:rPr lang="en-US" sz="1200" kern="1200" dirty="0">
                <a:solidFill>
                  <a:schemeClr val="tx1"/>
                </a:solidFill>
                <a:effectLst/>
                <a:latin typeface="+mn-lt"/>
                <a:ea typeface="+mn-ea"/>
                <a:cs typeface="+mn-cs"/>
              </a:rPr>
              <a:t>The channel should ‘queue’ requests to remove the temporal coupling of a connection-oriented protocol.</a:t>
            </a:r>
            <a:endParaRPr lang="en-US" dirty="0"/>
          </a:p>
          <a:p>
            <a:pPr lvl="1"/>
            <a:r>
              <a:rPr lang="en-US" sz="1200" kern="1200" dirty="0">
                <a:solidFill>
                  <a:schemeClr val="tx1"/>
                </a:solidFill>
                <a:effectLst/>
                <a:latin typeface="+mn-lt"/>
                <a:ea typeface="+mn-ea"/>
                <a:cs typeface="+mn-cs"/>
              </a:rPr>
              <a:t>Sender can now continue processing</a:t>
            </a:r>
            <a:endParaRPr lang="en-US" dirty="0">
              <a:effectLst/>
            </a:endParaRPr>
          </a:p>
          <a:p>
            <a:pPr lvl="1"/>
            <a:r>
              <a:rPr lang="en-US" sz="1200" kern="1200" dirty="0">
                <a:solidFill>
                  <a:schemeClr val="tx1"/>
                </a:solidFill>
                <a:effectLst/>
                <a:latin typeface="+mn-lt"/>
                <a:ea typeface="+mn-ea"/>
                <a:cs typeface="+mn-cs"/>
              </a:rPr>
              <a:t>A queue requires the data to be sent in chunks, or messages, so the channel knows how much to buffer and deliver at once.</a:t>
            </a:r>
            <a:endParaRPr lang="en-US" dirty="0">
              <a:effectLst/>
            </a:endParaRPr>
          </a:p>
          <a:p>
            <a:r>
              <a:rPr lang="en-US" sz="1200" kern="1200" dirty="0">
                <a:solidFill>
                  <a:schemeClr val="tx1"/>
                </a:solidFill>
                <a:effectLst/>
                <a:latin typeface="+mn-lt"/>
                <a:ea typeface="+mn-ea"/>
                <a:cs typeface="+mn-cs"/>
              </a:rPr>
              <a:t>Remove data format dependencies but allowing for the pipeline to include data transformations</a:t>
            </a:r>
            <a:endParaRPr lang="en-US" dirty="0"/>
          </a:p>
          <a:p>
            <a:br>
              <a:rPr lang="en-US" dirty="0"/>
            </a:br>
            <a:endParaRPr lang="en-US" dirty="0"/>
          </a:p>
          <a:p>
            <a:r>
              <a:rPr lang="en-US" sz="1200" i="1" kern="1200" dirty="0">
                <a:solidFill>
                  <a:schemeClr val="tx1"/>
                </a:solidFill>
                <a:effectLst/>
                <a:latin typeface="+mn-lt"/>
                <a:ea typeface="+mn-ea"/>
                <a:cs typeface="+mn-cs"/>
              </a:rPr>
              <a:t>"Loose coupling provides important benefits such as flexibility and scalability, but it introduces a more complex programming model and can make designing, building, and debugging solutions more difficult.</a:t>
            </a:r>
            <a:endParaRPr lang="en-US" dirty="0"/>
          </a:p>
          <a:p>
            <a:r>
              <a:rPr lang="en-US" sz="1200" i="1" kern="1200" dirty="0">
                <a:solidFill>
                  <a:schemeClr val="tx1"/>
                </a:solidFill>
                <a:effectLst/>
                <a:latin typeface="+mn-lt"/>
                <a:ea typeface="+mn-ea"/>
                <a:cs typeface="+mn-cs"/>
              </a:rPr>
              <a:t>”</a:t>
            </a:r>
            <a:endParaRPr lang="en-US" dirty="0"/>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78</a:t>
            </a:fld>
            <a:endParaRPr lang="en-US"/>
          </a:p>
        </p:txBody>
      </p:sp>
    </p:spTree>
    <p:extLst>
      <p:ext uri="{BB962C8B-B14F-4D97-AF65-F5344CB8AC3E}">
        <p14:creationId xmlns:p14="http://schemas.microsoft.com/office/powerpoint/2010/main" val="172249705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Distributed 3-layer</a:t>
            </a:r>
          </a:p>
          <a:p>
            <a:r>
              <a:rPr lang="en-US" dirty="0"/>
              <a:t>Traditional 3-layer application architecture blown up to distributed proportions. Characterized by call stack-like, imperative </a:t>
            </a:r>
            <a:r>
              <a:rPr lang="en-US" dirty="0" err="1"/>
              <a:t>behaviour</a:t>
            </a:r>
            <a:r>
              <a:rPr lang="en-US" dirty="0"/>
              <a:t> (high temporal and </a:t>
            </a:r>
            <a:r>
              <a:rPr lang="en-US" dirty="0" err="1"/>
              <a:t>behavioural</a:t>
            </a:r>
            <a:r>
              <a:rPr lang="en-US" dirty="0"/>
              <a:t> coupling) and synchronous request-response interactions. Includes systems that layer synchronous interactions on top of asynchronous message exchanges. Senders tell receivers what to do; receivers execute the sender’s orders. Sender and all intermediaries block until the call stack unwinds, effectively locking and/or consuming system resources further up the call chain. This blocking </a:t>
            </a:r>
            <a:r>
              <a:rPr lang="en-US" dirty="0" err="1"/>
              <a:t>behaviour</a:t>
            </a:r>
            <a:r>
              <a:rPr lang="en-US" dirty="0"/>
              <a:t> undermines the autonomy of upstream components and at the same time increases the availability requirements of downstream components. As Michael </a:t>
            </a:r>
            <a:r>
              <a:rPr lang="en-US" dirty="0" err="1"/>
              <a:t>Nygard’s</a:t>
            </a:r>
            <a:r>
              <a:rPr lang="en-US" dirty="0"/>
              <a:t> </a:t>
            </a:r>
            <a:r>
              <a:rPr lang="en-US" i="1" dirty="0">
                <a:hlinkClick r:id="rId3" tooltip="Release It!"/>
              </a:rPr>
              <a:t>Release It!</a:t>
            </a:r>
            <a:r>
              <a:rPr lang="en-US" dirty="0"/>
              <a:t> reminds us, in these circumstances the availability of the overall system can be no more than that of the least available participant, and the probability of failure is the joint probability of failure in any component or service.</a:t>
            </a:r>
          </a:p>
          <a:p>
            <a:endParaRPr lang="en-US" b="1" dirty="0"/>
          </a:p>
          <a:p>
            <a:r>
              <a:rPr lang="en-US" b="1" dirty="0"/>
              <a:t>Command-oriented</a:t>
            </a:r>
          </a:p>
          <a:p>
            <a:r>
              <a:rPr lang="en-US" dirty="0"/>
              <a:t>“Good”, “orthodox” SOA. Low degree of temporal coupling characterized by asynchronous interactions, deferred state and a </a:t>
            </a:r>
            <a:r>
              <a:rPr lang="en-US" dirty="0" err="1"/>
              <a:t>resumable</a:t>
            </a:r>
            <a:r>
              <a:rPr lang="en-US" dirty="0"/>
              <a:t> programming model (process or activity instances are dehydrated between remote invocations in order to conserve resources, and then rehydrated based on correlated responses). Senders typically determine what needs to be done, but rely on receivers to determine how to execute their instructions. This behavioral coupling can require providers to evolve (message formats, supported operations) in lockstep with changing consumer demands.</a:t>
            </a:r>
          </a:p>
          <a:p>
            <a:endParaRPr lang="en-US" b="1" dirty="0"/>
          </a:p>
          <a:p>
            <a:r>
              <a:rPr lang="en-US" b="1" dirty="0"/>
              <a:t>Event-oriented</a:t>
            </a:r>
          </a:p>
          <a:p>
            <a:r>
              <a:rPr lang="en-US" dirty="0"/>
              <a:t>Low temporal and behavioral coupling. Receivers determine both what needs to be done and how to do it based on the content of received messages. </a:t>
            </a:r>
            <a:r>
              <a:rPr lang="en-US" dirty="0" err="1"/>
              <a:t>Resumable</a:t>
            </a:r>
            <a:r>
              <a:rPr lang="en-US" dirty="0"/>
              <a:t> programming model: processes are suspended or dehydrated, waiting for events. Can be difficult to trace the execution path of an end-to-end transaction or activity. Exposing an </a:t>
            </a:r>
            <a:r>
              <a:rPr lang="en-US" i="1" dirty="0" err="1"/>
              <a:t>ExtinguishFire</a:t>
            </a:r>
            <a:r>
              <a:rPr lang="en-US" dirty="0"/>
              <a:t> operation is a command-oriented way of executing a business process; acting on </a:t>
            </a:r>
            <a:r>
              <a:rPr lang="en-US" i="1" dirty="0" err="1"/>
              <a:t>FireStarted</a:t>
            </a:r>
            <a:r>
              <a:rPr lang="en-US" dirty="0"/>
              <a:t> notifications an event-oriented approach.</a:t>
            </a:r>
          </a:p>
          <a:p>
            <a:endParaRPr lang="en-US" b="1" dirty="0"/>
          </a:p>
          <a:p>
            <a:r>
              <a:rPr lang="en-US" b="1" dirty="0"/>
              <a:t>Emergency services</a:t>
            </a:r>
          </a:p>
          <a:p>
            <a:r>
              <a:rPr lang="en-US" dirty="0"/>
              <a:t>So called because you tell them what happened, and they decide what to do, but if there’s no one to take your call, you’re hosed. Low </a:t>
            </a:r>
            <a:r>
              <a:rPr lang="en-US" dirty="0" err="1"/>
              <a:t>behavioural</a:t>
            </a:r>
            <a:r>
              <a:rPr lang="en-US" dirty="0"/>
              <a:t> coupling, which allows for the independent evolution of system components, but a degree of temporal coupling, impacting availability requirements of participants. Many </a:t>
            </a:r>
            <a:r>
              <a:rPr lang="en-US" dirty="0" err="1"/>
              <a:t>RESTful</a:t>
            </a:r>
            <a:r>
              <a:rPr lang="en-US" dirty="0"/>
              <a:t> solutions occupy this quadrant. URI-</a:t>
            </a:r>
            <a:r>
              <a:rPr lang="en-US" dirty="0" err="1"/>
              <a:t>templated</a:t>
            </a:r>
            <a:r>
              <a:rPr lang="en-US" dirty="0"/>
              <a:t> solutions have a higher degree of </a:t>
            </a:r>
            <a:r>
              <a:rPr lang="en-US" dirty="0" err="1"/>
              <a:t>behavioural</a:t>
            </a:r>
            <a:r>
              <a:rPr lang="en-US" dirty="0"/>
              <a:t> coupling than hypermedia-driven solutions (where servers constrain and guide what a client can do next, and determine how best to satisfy requests); client polling and caching can mitigate some of these temporal coupling issues.</a:t>
            </a:r>
          </a:p>
          <a:p>
            <a:endParaRPr lang="en-US" dirty="0"/>
          </a:p>
        </p:txBody>
      </p:sp>
      <p:sp>
        <p:nvSpPr>
          <p:cNvPr id="4" name="Slide Number Placeholder 3"/>
          <p:cNvSpPr>
            <a:spLocks noGrp="1"/>
          </p:cNvSpPr>
          <p:nvPr>
            <p:ph type="sldNum" sz="quarter" idx="10"/>
          </p:nvPr>
        </p:nvSpPr>
        <p:spPr/>
        <p:txBody>
          <a:bodyPr/>
          <a:lstStyle/>
          <a:p>
            <a:fld id="{327C9A1F-A630-47D6-9126-EADCFBE6256E}" type="slidenum">
              <a:rPr lang="en-GB" smtClean="0"/>
              <a:t>79</a:t>
            </a:fld>
            <a:endParaRPr lang="en-GB"/>
          </a:p>
        </p:txBody>
      </p:sp>
    </p:spTree>
    <p:extLst>
      <p:ext uri="{BB962C8B-B14F-4D97-AF65-F5344CB8AC3E}">
        <p14:creationId xmlns:p14="http://schemas.microsoft.com/office/powerpoint/2010/main" val="109884291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Messages 5m</a:t>
            </a:r>
          </a:p>
          <a:p>
            <a:endParaRPr lang="en-US" dirty="0"/>
          </a:p>
          <a:p>
            <a:r>
              <a:rPr lang="en-US" dirty="0"/>
              <a:t>- Two processes communicating need to copy the data between processes - usually as a stream of bytes. We need to break up this stream into discrete units so that we can tell when a message on the channel begins and ends. Otherwise we could not use competing consumers to read messages from the stream or publish to multiple subscribers</a:t>
            </a:r>
          </a:p>
          <a:p>
            <a:endParaRPr lang="en-US" dirty="0"/>
          </a:p>
          <a:p>
            <a:r>
              <a:rPr lang="en-US" dirty="0"/>
              <a:t>- A message has a header, how to process and a body, the content</a:t>
            </a:r>
          </a:p>
          <a:p>
            <a:endParaRPr lang="en-US" dirty="0"/>
          </a:p>
          <a:p>
            <a:r>
              <a:rPr lang="en-US" dirty="0"/>
              <a:t>- Three types: Command (invoke), Document (share data), Event (notify of change)</a:t>
            </a:r>
          </a:p>
          <a:p>
            <a:endParaRPr lang="en-US" dirty="0"/>
          </a:p>
          <a:p>
            <a:r>
              <a:rPr lang="en-US" dirty="0"/>
              <a:t>- The difference between event and document are that with document the emphasis on the content of the message, with an event the emphasis is on the occurrence itself.</a:t>
            </a:r>
          </a:p>
          <a:p>
            <a:endParaRPr lang="en-US" dirty="0"/>
          </a:p>
          <a:p>
            <a:r>
              <a:rPr lang="en-US" sz="1200" kern="1200" dirty="0">
                <a:solidFill>
                  <a:schemeClr val="tx1"/>
                </a:solidFill>
                <a:effectLst/>
                <a:latin typeface="+mn-lt"/>
                <a:ea typeface="+mn-ea"/>
                <a:cs typeface="+mn-cs"/>
              </a:rPr>
              <a:t>Message Intent: Command, Document, Event</a:t>
            </a:r>
            <a:endParaRPr lang="en-US" dirty="0">
              <a:effectLst/>
            </a:endParaRPr>
          </a:p>
          <a:p>
            <a:r>
              <a:rPr lang="en-US" sz="1200" kern="1200" dirty="0">
                <a:solidFill>
                  <a:schemeClr val="tx1"/>
                </a:solidFill>
                <a:effectLst/>
                <a:latin typeface="+mn-lt"/>
                <a:ea typeface="+mn-ea"/>
                <a:cs typeface="+mn-cs"/>
              </a:rPr>
              <a:t>Request-Reply: (Usually Command-Document), tends to use Return Address and Correlation Identifier</a:t>
            </a:r>
            <a:endParaRPr lang="en-US" dirty="0">
              <a:effectLst/>
            </a:endParaRPr>
          </a:p>
          <a:p>
            <a:pPr lvl="1"/>
            <a:r>
              <a:rPr lang="en-US" sz="1200" kern="1200" dirty="0">
                <a:solidFill>
                  <a:schemeClr val="tx1"/>
                </a:solidFill>
                <a:effectLst/>
                <a:latin typeface="+mn-lt"/>
                <a:ea typeface="+mn-ea"/>
                <a:cs typeface="+mn-cs"/>
              </a:rPr>
              <a:t>In essence RPC over messaging</a:t>
            </a:r>
            <a:endParaRPr lang="en-US" dirty="0">
              <a:effectLst/>
            </a:endParaRPr>
          </a:p>
          <a:p>
            <a:r>
              <a:rPr lang="en-US" sz="1200" kern="1200" dirty="0">
                <a:solidFill>
                  <a:schemeClr val="tx1"/>
                </a:solidFill>
                <a:effectLst/>
                <a:latin typeface="+mn-lt"/>
                <a:ea typeface="+mn-ea"/>
                <a:cs typeface="+mn-cs"/>
              </a:rPr>
              <a:t>Break a large message into pieces with Message Sequence</a:t>
            </a:r>
            <a:endParaRPr lang="en-US" dirty="0">
              <a:effectLst/>
            </a:endParaRPr>
          </a:p>
          <a:p>
            <a:r>
              <a:rPr lang="en-US" sz="1200" kern="1200" dirty="0">
                <a:solidFill>
                  <a:schemeClr val="tx1"/>
                </a:solidFill>
                <a:effectLst/>
                <a:latin typeface="+mn-lt"/>
                <a:ea typeface="+mn-ea"/>
                <a:cs typeface="+mn-cs"/>
              </a:rPr>
              <a:t>Slow messages: One way to deal with eventual consistency is to create a Message Expiry, and if a message is not delivered within a time-window delete or add to Dead Letter Queue</a:t>
            </a:r>
          </a:p>
          <a:p>
            <a:endParaRPr lang="en-US" sz="1200" kern="1200" dirty="0">
              <a:solidFill>
                <a:schemeClr val="tx1"/>
              </a:solidFill>
              <a:effectLst/>
              <a:latin typeface="+mn-lt"/>
              <a:ea typeface="+mn-ea"/>
              <a:cs typeface="+mn-cs"/>
            </a:endParaRPr>
          </a:p>
          <a:p>
            <a:r>
              <a:rPr lang="en-US" b="1" dirty="0">
                <a:effectLst/>
              </a:rPr>
              <a:t>Message</a:t>
            </a:r>
            <a:r>
              <a:rPr lang="en-US" dirty="0">
                <a:effectLst/>
              </a:rPr>
              <a:t>: An atomic packet of data transmitted on a  channel </a:t>
            </a:r>
          </a:p>
          <a:p>
            <a:r>
              <a:rPr lang="en-US" sz="1200" kern="1200" dirty="0">
                <a:solidFill>
                  <a:schemeClr val="tx1"/>
                </a:solidFill>
                <a:effectLst/>
                <a:latin typeface="+mn-lt"/>
                <a:ea typeface="+mn-ea"/>
                <a:cs typeface="+mn-cs"/>
              </a:rPr>
              <a:t>Messaging transmits discrete units of data by marshalling the data from the sender and </a:t>
            </a:r>
            <a:r>
              <a:rPr lang="en-US" sz="1200" kern="1200" dirty="0" err="1">
                <a:solidFill>
                  <a:schemeClr val="tx1"/>
                </a:solidFill>
                <a:effectLst/>
                <a:latin typeface="+mn-lt"/>
                <a:ea typeface="+mn-ea"/>
                <a:cs typeface="+mn-cs"/>
              </a:rPr>
              <a:t>unmarshalling</a:t>
            </a:r>
            <a:r>
              <a:rPr lang="en-US" sz="1200" kern="1200" dirty="0">
                <a:solidFill>
                  <a:schemeClr val="tx1"/>
                </a:solidFill>
                <a:effectLst/>
                <a:latin typeface="+mn-lt"/>
                <a:ea typeface="+mn-ea"/>
                <a:cs typeface="+mn-cs"/>
              </a:rPr>
              <a:t> it in the receiver so that the receiver has its own local copy.</a:t>
            </a:r>
            <a:endParaRPr lang="en-US" dirty="0"/>
          </a:p>
          <a:p>
            <a:r>
              <a:rPr lang="en-US" sz="1200" kern="1200" dirty="0">
                <a:solidFill>
                  <a:schemeClr val="tx1"/>
                </a:solidFill>
                <a:effectLst/>
                <a:latin typeface="+mn-lt"/>
                <a:ea typeface="+mn-ea"/>
                <a:cs typeface="+mn-cs"/>
              </a:rPr>
              <a:t>Data to be sent must be converted into one of more messages that can be sent</a:t>
            </a:r>
            <a:endParaRPr lang="en-US" dirty="0"/>
          </a:p>
          <a:p>
            <a:r>
              <a:rPr lang="en-US" sz="1200" kern="1200" dirty="0">
                <a:solidFill>
                  <a:schemeClr val="tx1"/>
                </a:solidFill>
                <a:effectLst/>
                <a:latin typeface="+mn-lt"/>
                <a:ea typeface="+mn-ea"/>
                <a:cs typeface="+mn-cs"/>
              </a:rPr>
              <a:t>A message has two basic parts: header (metadata used by the messaging system); body (the payload used by the receiver).</a:t>
            </a:r>
            <a:endParaRPr lang="en-US" dirty="0"/>
          </a:p>
          <a:p>
            <a:r>
              <a:rPr lang="en-US" sz="1200" kern="1200" dirty="0">
                <a:solidFill>
                  <a:schemeClr val="tx1"/>
                </a:solidFill>
                <a:effectLst/>
                <a:latin typeface="+mn-lt"/>
                <a:ea typeface="+mn-ea"/>
                <a:cs typeface="+mn-cs"/>
              </a:rPr>
              <a:t>Command Message: Invoke a procedure in another application</a:t>
            </a:r>
            <a:endParaRPr lang="en-US" dirty="0"/>
          </a:p>
          <a:p>
            <a:r>
              <a:rPr lang="en-US" sz="1200" kern="1200" dirty="0">
                <a:solidFill>
                  <a:schemeClr val="tx1"/>
                </a:solidFill>
                <a:effectLst/>
                <a:latin typeface="+mn-lt"/>
                <a:ea typeface="+mn-ea"/>
                <a:cs typeface="+mn-cs"/>
              </a:rPr>
              <a:t>Document Message: Pass data to another application</a:t>
            </a:r>
            <a:endParaRPr lang="en-US" dirty="0"/>
          </a:p>
          <a:p>
            <a:r>
              <a:rPr lang="en-US" sz="1200" kern="1200" dirty="0">
                <a:solidFill>
                  <a:schemeClr val="tx1"/>
                </a:solidFill>
                <a:effectLst/>
                <a:latin typeface="+mn-lt"/>
                <a:ea typeface="+mn-ea"/>
                <a:cs typeface="+mn-cs"/>
              </a:rPr>
              <a:t>Event Message: Notify another application about a change</a:t>
            </a:r>
            <a:endParaRPr lang="en-US" dirty="0"/>
          </a:p>
          <a:p>
            <a:r>
              <a:rPr lang="en-US" sz="1200" kern="1200" dirty="0">
                <a:solidFill>
                  <a:schemeClr val="tx1"/>
                </a:solidFill>
                <a:effectLst/>
                <a:latin typeface="+mn-lt"/>
                <a:ea typeface="+mn-ea"/>
                <a:cs typeface="+mn-cs"/>
              </a:rPr>
              <a:t>Request-Reply: The sender expects a reply</a:t>
            </a:r>
            <a:endParaRPr lang="en-US" dirty="0"/>
          </a:p>
          <a:p>
            <a:r>
              <a:rPr lang="en-US" sz="1200" kern="1200" dirty="0">
                <a:solidFill>
                  <a:schemeClr val="tx1"/>
                </a:solidFill>
                <a:effectLst/>
                <a:latin typeface="+mn-lt"/>
                <a:ea typeface="+mn-ea"/>
                <a:cs typeface="+mn-cs"/>
              </a:rPr>
              <a:t>Message Sequence: Split a message into parts; receive before Message Expiration</a:t>
            </a:r>
            <a:endParaRPr lang="en-US" dirty="0"/>
          </a:p>
          <a:p>
            <a:r>
              <a:rPr lang="en-US" sz="1200" kern="1200" dirty="0">
                <a:solidFill>
                  <a:schemeClr val="tx1"/>
                </a:solidFill>
                <a:effectLst/>
                <a:latin typeface="+mn-lt"/>
                <a:ea typeface="+mn-ea"/>
                <a:cs typeface="+mn-cs"/>
              </a:rPr>
              <a:t>Canonical Data Format: The body format to be understood by producer and consumer</a:t>
            </a:r>
            <a:endParaRPr lang="en-US" dirty="0"/>
          </a:p>
          <a:p>
            <a:endParaRPr lang="en-US" dirty="0">
              <a:effectLst/>
            </a:endParaRPr>
          </a:p>
        </p:txBody>
      </p:sp>
      <p:sp>
        <p:nvSpPr>
          <p:cNvPr id="4" name="Slide Number Placeholder 3"/>
          <p:cNvSpPr>
            <a:spLocks noGrp="1"/>
          </p:cNvSpPr>
          <p:nvPr>
            <p:ph type="sldNum" sz="quarter" idx="10"/>
          </p:nvPr>
        </p:nvSpPr>
        <p:spPr/>
        <p:txBody>
          <a:bodyPr/>
          <a:lstStyle/>
          <a:p>
            <a:fld id="{F949CB24-BEAC-6A41-9A10-BFD56146B867}" type="slidenum">
              <a:rPr lang="en-US" smtClean="0"/>
              <a:pPr/>
              <a:t>82</a:t>
            </a:fld>
            <a:endParaRPr lang="en-US"/>
          </a:p>
        </p:txBody>
      </p:sp>
    </p:spTree>
    <p:extLst>
      <p:ext uri="{BB962C8B-B14F-4D97-AF65-F5344CB8AC3E}">
        <p14:creationId xmlns:p14="http://schemas.microsoft.com/office/powerpoint/2010/main" val="87478091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Command Message</a:t>
            </a:r>
            <a:r>
              <a:rPr lang="en-US" sz="1200" kern="1200" dirty="0">
                <a:solidFill>
                  <a:schemeClr val="tx1"/>
                </a:solidFill>
                <a:effectLst/>
                <a:latin typeface="+mn-lt"/>
                <a:ea typeface="+mn-ea"/>
                <a:cs typeface="+mn-cs"/>
              </a:rPr>
              <a:t>: Use a Command Message to reliably invoke a procedure in another application. The advantage o   f Remote Procedure Invocation is that it’s synchronous, so the call is performed immediately while the caller’s thread blocks. But that’s also a disadvantage. If the call cannot be executed immediately— either because the network is down or because the remote process isn’t running and listening— then the call doesn’t work. If the call were asynchronous, it could keep trying until the procedure in the remote application is successfully invoked. There’s a well-established pattern for encapsulating a request as an object. The Command pattern [</a:t>
            </a:r>
            <a:r>
              <a:rPr lang="en-US" sz="1200" kern="1200" dirty="0" err="1">
                <a:solidFill>
                  <a:schemeClr val="tx1"/>
                </a:solidFill>
                <a:effectLst/>
                <a:latin typeface="+mn-lt"/>
                <a:ea typeface="+mn-ea"/>
                <a:cs typeface="+mn-cs"/>
              </a:rPr>
              <a:t>GoF</a:t>
            </a:r>
            <a:r>
              <a:rPr lang="en-US" sz="1200" kern="1200" dirty="0">
                <a:solidFill>
                  <a:schemeClr val="tx1"/>
                </a:solidFill>
                <a:effectLst/>
                <a:latin typeface="+mn-lt"/>
                <a:ea typeface="+mn-ea"/>
                <a:cs typeface="+mn-cs"/>
              </a:rPr>
              <a:t>] shows how to turn a request into an object that can be stored and passed around. If this object were a message, then it could be stored in and passed around through a Message Channel (60). Likewise, the command’s state (such as method parameters) can be stored in the message’s state. Usually sent over a Point-to-Point channel as there is only one consumer.</a:t>
            </a:r>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83</a:t>
            </a:fld>
            <a:endParaRPr lang="en-US"/>
          </a:p>
        </p:txBody>
      </p:sp>
    </p:spTree>
    <p:extLst>
      <p:ext uri="{BB962C8B-B14F-4D97-AF65-F5344CB8AC3E}">
        <p14:creationId xmlns:p14="http://schemas.microsoft.com/office/powerpoint/2010/main" val="111367954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effectLst/>
              </a:rPr>
              <a:t>Document Message</a:t>
            </a:r>
            <a:r>
              <a:rPr lang="en-US" dirty="0"/>
              <a:t>: Use a Document Message to reliably transfer a data structure between applications. Whereas a Command Message tells the receiver to invoke certain behavior, a Document Message just passes data and lets the receiver decide what, if anything, to do with the data. The data is a single unit of data, a single object or data structure that may decompose into smaller units. Guaranteed Messaging may be appropriate, but not Message Expiration.</a:t>
            </a:r>
          </a:p>
        </p:txBody>
      </p:sp>
      <p:sp>
        <p:nvSpPr>
          <p:cNvPr id="4" name="Slide Number Placeholder 3"/>
          <p:cNvSpPr>
            <a:spLocks noGrp="1"/>
          </p:cNvSpPr>
          <p:nvPr>
            <p:ph type="sldNum" sz="quarter" idx="10"/>
          </p:nvPr>
        </p:nvSpPr>
        <p:spPr/>
        <p:txBody>
          <a:bodyPr/>
          <a:lstStyle/>
          <a:p>
            <a:fld id="{F949CB24-BEAC-6A41-9A10-BFD56146B867}" type="slidenum">
              <a:rPr lang="en-US" smtClean="0"/>
              <a:pPr/>
              <a:t>84</a:t>
            </a:fld>
            <a:endParaRPr lang="en-US"/>
          </a:p>
        </p:txBody>
      </p:sp>
    </p:spTree>
    <p:extLst>
      <p:ext uri="{BB962C8B-B14F-4D97-AF65-F5344CB8AC3E}">
        <p14:creationId xmlns:p14="http://schemas.microsoft.com/office/powerpoint/2010/main" val="11683452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effectLst/>
              </a:rPr>
              <a:t>Event Message</a:t>
            </a:r>
            <a:r>
              <a:rPr lang="en-US" dirty="0">
                <a:effectLst/>
              </a:rPr>
              <a:t>: Several applications would like to use event notification to coordinate their actions and would like to use Messaging (53) to communicate those events. Use an Event Message for reliable, asynchronous event notification between applications. The difference between an Event Message and a Document Message (147) is a matter of timing and content. An event’s contents are typically less important. Many events even have an empty message body; their mere occurrence tells the observer to react. An event’s timing is very important; the subject should issue an event as soon as a change occurs, and the observer should process it quickly while it’s still relevant. </a:t>
            </a:r>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85</a:t>
            </a:fld>
            <a:endParaRPr lang="en-US"/>
          </a:p>
        </p:txBody>
      </p:sp>
    </p:spTree>
    <p:extLst>
      <p:ext uri="{BB962C8B-B14F-4D97-AF65-F5344CB8AC3E}">
        <p14:creationId xmlns:p14="http://schemas.microsoft.com/office/powerpoint/2010/main" val="85280177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Push model— The message is a combined document/ event message; the message’s delivery announces that the state has occurred and the message’s contents are the new state. This is more efficient if all observers want these details, but otherwise it can be the worst of both worlds: a large message that is sent frequently and often ignored by many observers. </a:t>
            </a:r>
            <a:endParaRPr lang="en-US" dirty="0"/>
          </a:p>
          <a:p>
            <a:r>
              <a:rPr lang="en-US" sz="1200" kern="1200" dirty="0">
                <a:solidFill>
                  <a:schemeClr val="tx1"/>
                </a:solidFill>
                <a:effectLst/>
                <a:latin typeface="+mn-lt"/>
                <a:ea typeface="+mn-ea"/>
                <a:cs typeface="+mn-cs"/>
              </a:rPr>
              <a:t>Pull model— There are three messages: 1. Update is an Event Message that notifies the observer of the event. 2. State Request is a Command Message an interested observer uses to request details from the subject. 3. State Reply is a Document Message the subject uses to send the details to the observer.</a:t>
            </a:r>
          </a:p>
          <a:p>
            <a:r>
              <a:rPr lang="en-US" sz="1200" kern="1200" dirty="0">
                <a:solidFill>
                  <a:schemeClr val="tx1"/>
                </a:solidFill>
                <a:effectLst/>
                <a:latin typeface="+mn-lt"/>
                <a:ea typeface="+mn-ea"/>
                <a:cs typeface="+mn-cs"/>
              </a:rPr>
              <a:t>Reference Data— Pat </a:t>
            </a:r>
            <a:r>
              <a:rPr lang="en-US" sz="1200" kern="1200" dirty="0" err="1">
                <a:solidFill>
                  <a:schemeClr val="tx1"/>
                </a:solidFill>
                <a:effectLst/>
                <a:latin typeface="+mn-lt"/>
                <a:ea typeface="+mn-ea"/>
                <a:cs typeface="+mn-cs"/>
              </a:rPr>
              <a:t>Helland</a:t>
            </a:r>
            <a:r>
              <a:rPr lang="en-US" sz="1200" kern="1200" baseline="0" dirty="0">
                <a:solidFill>
                  <a:schemeClr val="tx1"/>
                </a:solidFill>
                <a:effectLst/>
                <a:latin typeface="+mn-lt"/>
                <a:ea typeface="+mn-ea"/>
                <a:cs typeface="+mn-cs"/>
              </a:rPr>
              <a:t> Data on the Outside vs Data on the Inside</a:t>
            </a:r>
            <a:endParaRPr lang="en-US" dirty="0"/>
          </a:p>
          <a:p>
            <a:endParaRPr lang="en-US" dirty="0"/>
          </a:p>
        </p:txBody>
      </p:sp>
      <p:sp>
        <p:nvSpPr>
          <p:cNvPr id="4" name="Slide Number Placeholder 3"/>
          <p:cNvSpPr>
            <a:spLocks noGrp="1"/>
          </p:cNvSpPr>
          <p:nvPr>
            <p:ph type="sldNum" sz="quarter" idx="5"/>
          </p:nvPr>
        </p:nvSpPr>
        <p:spPr/>
        <p:txBody>
          <a:bodyPr/>
          <a:lstStyle/>
          <a:p>
            <a:fld id="{F949CB24-BEAC-6A41-9A10-BFD56146B867}" type="slidenum">
              <a:rPr lang="en-US" smtClean="0"/>
              <a:pPr/>
              <a:t>86</a:t>
            </a:fld>
            <a:endParaRPr lang="en-US"/>
          </a:p>
        </p:txBody>
      </p:sp>
    </p:spTree>
    <p:extLst>
      <p:ext uri="{BB962C8B-B14F-4D97-AF65-F5344CB8AC3E}">
        <p14:creationId xmlns:p14="http://schemas.microsoft.com/office/powerpoint/2010/main" val="231635357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Request-Reply</a:t>
            </a:r>
            <a:r>
              <a:rPr lang="en-US" sz="1200" kern="1200" dirty="0">
                <a:solidFill>
                  <a:schemeClr val="tx1"/>
                </a:solidFill>
                <a:effectLst/>
                <a:latin typeface="+mn-lt"/>
                <a:ea typeface="+mn-ea"/>
                <a:cs typeface="+mn-cs"/>
              </a:rPr>
              <a:t>: When an application sends a message, how can it get a response from the receiver? Send a pair of Request-Reply messages, each on its own channel.</a:t>
            </a:r>
            <a:endParaRPr lang="en-US" dirty="0">
              <a:effectLst/>
            </a:endParaRPr>
          </a:p>
          <a:p>
            <a:r>
              <a:rPr lang="en-US" sz="1200" kern="1200" dirty="0">
                <a:solidFill>
                  <a:schemeClr val="tx1"/>
                </a:solidFill>
                <a:effectLst/>
                <a:latin typeface="+mn-lt"/>
                <a:ea typeface="+mn-ea"/>
                <a:cs typeface="+mn-cs"/>
              </a:rPr>
              <a:t>Synchronous Block: Sender blocks whilst polling for reply. Simple to implement, lower reliability, ties up thread waiting for response</a:t>
            </a:r>
            <a:endParaRPr lang="en-US" dirty="0"/>
          </a:p>
          <a:p>
            <a:r>
              <a:rPr lang="en-US" sz="1200" kern="1200" dirty="0">
                <a:solidFill>
                  <a:schemeClr val="tx1"/>
                </a:solidFill>
                <a:effectLst/>
                <a:latin typeface="+mn-lt"/>
                <a:ea typeface="+mn-ea"/>
                <a:cs typeface="+mn-cs"/>
              </a:rPr>
              <a:t>Asynchronous Callback: A separate thread listens for reply messages. Harder to implement for timing issues, more reliable, removes temporal coupling and resource wastage</a:t>
            </a:r>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87</a:t>
            </a:fld>
            <a:endParaRPr lang="en-US"/>
          </a:p>
        </p:txBody>
      </p:sp>
    </p:spTree>
    <p:extLst>
      <p:ext uri="{BB962C8B-B14F-4D97-AF65-F5344CB8AC3E}">
        <p14:creationId xmlns:p14="http://schemas.microsoft.com/office/powerpoint/2010/main" val="10236114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Integration Problems </a:t>
            </a:r>
          </a:p>
          <a:p>
            <a:r>
              <a:rPr lang="en-US" sz="1200" kern="1200" dirty="0">
                <a:solidFill>
                  <a:schemeClr val="tx1"/>
                </a:solidFill>
                <a:effectLst/>
                <a:latin typeface="+mn-lt"/>
                <a:ea typeface="+mn-ea"/>
                <a:cs typeface="+mn-cs"/>
              </a:rPr>
              <a:t>Networks are Unreliable</a:t>
            </a:r>
            <a:endParaRPr lang="en-US" dirty="0"/>
          </a:p>
          <a:p>
            <a:r>
              <a:rPr lang="en-US" sz="1200" kern="1200" dirty="0">
                <a:solidFill>
                  <a:schemeClr val="tx1"/>
                </a:solidFill>
                <a:effectLst/>
                <a:latin typeface="+mn-lt"/>
                <a:ea typeface="+mn-ea"/>
                <a:cs typeface="+mn-cs"/>
              </a:rPr>
              <a:t>Networks are Slow</a:t>
            </a:r>
            <a:endParaRPr lang="en-US" dirty="0"/>
          </a:p>
          <a:p>
            <a:r>
              <a:rPr lang="en-US" sz="1200" kern="1200" dirty="0">
                <a:solidFill>
                  <a:schemeClr val="tx1"/>
                </a:solidFill>
                <a:effectLst/>
                <a:latin typeface="+mn-lt"/>
                <a:ea typeface="+mn-ea"/>
                <a:cs typeface="+mn-cs"/>
              </a:rPr>
              <a:t>Any two applications are different [language, platform, data format]</a:t>
            </a:r>
            <a:endParaRPr lang="en-US" dirty="0"/>
          </a:p>
          <a:p>
            <a:r>
              <a:rPr lang="en-US" sz="1200" kern="1200" dirty="0">
                <a:solidFill>
                  <a:schemeClr val="tx1"/>
                </a:solidFill>
                <a:effectLst/>
                <a:latin typeface="+mn-lt"/>
                <a:ea typeface="+mn-ea"/>
                <a:cs typeface="+mn-cs"/>
              </a:rPr>
              <a:t>Change is inevitable [</a:t>
            </a:r>
            <a:r>
              <a:rPr lang="en-US" sz="1200" kern="1200" dirty="0" err="1">
                <a:solidFill>
                  <a:schemeClr val="tx1"/>
                </a:solidFill>
                <a:effectLst/>
                <a:latin typeface="+mn-lt"/>
                <a:ea typeface="+mn-ea"/>
                <a:cs typeface="+mn-cs"/>
              </a:rPr>
              <a:t>Favour</a:t>
            </a:r>
            <a:r>
              <a:rPr lang="en-US" sz="1200" kern="1200" dirty="0">
                <a:solidFill>
                  <a:schemeClr val="tx1"/>
                </a:solidFill>
                <a:effectLst/>
                <a:latin typeface="+mn-lt"/>
                <a:ea typeface="+mn-ea"/>
                <a:cs typeface="+mn-cs"/>
              </a:rPr>
              <a:t> Loose Coupling]</a:t>
            </a:r>
            <a:endParaRPr lang="en-US" dirty="0"/>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12</a:t>
            </a:fld>
            <a:endParaRPr lang="en-US"/>
          </a:p>
        </p:txBody>
      </p:sp>
    </p:spTree>
    <p:extLst>
      <p:ext uri="{BB962C8B-B14F-4D97-AF65-F5344CB8AC3E}">
        <p14:creationId xmlns:p14="http://schemas.microsoft.com/office/powerpoint/2010/main" val="148845147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Message needs Reply Address, must have Correlation Identifier to sender and receiver</a:t>
            </a:r>
            <a:endParaRPr lang="en-US" dirty="0"/>
          </a:p>
          <a:p>
            <a:r>
              <a:rPr lang="en-US" sz="1200" b="1" kern="1200" dirty="0">
                <a:solidFill>
                  <a:schemeClr val="tx1"/>
                </a:solidFill>
                <a:effectLst/>
                <a:latin typeface="+mn-lt"/>
                <a:ea typeface="+mn-ea"/>
                <a:cs typeface="+mn-cs"/>
              </a:rPr>
              <a:t>Return Address</a:t>
            </a:r>
            <a:r>
              <a:rPr lang="en-US" sz="1200" kern="1200" dirty="0">
                <a:solidFill>
                  <a:schemeClr val="tx1"/>
                </a:solidFill>
                <a:effectLst/>
                <a:latin typeface="+mn-lt"/>
                <a:ea typeface="+mn-ea"/>
                <a:cs typeface="+mn-cs"/>
              </a:rPr>
              <a:t>: The request message should contain a Return Address that indicates where to send the reply message. Makes it easier to change than hard-coding response channel into receiver</a:t>
            </a:r>
            <a:endParaRPr lang="en-US" dirty="0"/>
          </a:p>
          <a:p>
            <a:r>
              <a:rPr lang="en-US" b="1" dirty="0">
                <a:effectLst/>
              </a:rPr>
              <a:t>Correlation Identifier:</a:t>
            </a:r>
            <a:r>
              <a:rPr lang="en-US" dirty="0"/>
              <a:t> Each reply message should contain a Correlation Identifier, a unique identifier that indicates which request message this reply is for. This is how a Correlation Identifier works: When the requestor creates a request message, it assigns the request a request ID— an identifier that is different from those for all other currently outstanding requests, that is, requests that do not yet have replies. When the replier processes the request, it saves the request ID and adds that ID to the reply as a correlation ID. When the requestor processes the reply, it uses the correlation ID to know which request the reply is for. This is called a Correlation Identifier because of the way the caller uses the identifier to correlate (i.e., match; show the relationship) each reply to the request that caused it. </a:t>
            </a:r>
          </a:p>
          <a:p>
            <a:endParaRPr lang="en-US" dirty="0"/>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88</a:t>
            </a:fld>
            <a:endParaRPr lang="en-US"/>
          </a:p>
        </p:txBody>
      </p:sp>
    </p:spTree>
    <p:extLst>
      <p:ext uri="{BB962C8B-B14F-4D97-AF65-F5344CB8AC3E}">
        <p14:creationId xmlns:p14="http://schemas.microsoft.com/office/powerpoint/2010/main" val="165096595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effectLst/>
              </a:rPr>
              <a:t>Message Sequence:</a:t>
            </a:r>
            <a:r>
              <a:rPr lang="en-US" dirty="0">
                <a:effectLst/>
              </a:rPr>
              <a:t> Whenever a large set of data needs to be broken into message-size chunks, send the data as a Message Sequence and mark each </a:t>
            </a:r>
          </a:p>
          <a:p>
            <a:r>
              <a:rPr lang="en-US" dirty="0"/>
              <a:t>The three Message Sequence identification fields are as follows.  </a:t>
            </a:r>
          </a:p>
          <a:p>
            <a:r>
              <a:rPr lang="en-US" sz="1200" kern="1200" dirty="0">
                <a:solidFill>
                  <a:schemeClr val="tx1"/>
                </a:solidFill>
                <a:effectLst/>
                <a:latin typeface="+mn-lt"/>
                <a:ea typeface="+mn-ea"/>
                <a:cs typeface="+mn-cs"/>
              </a:rPr>
              <a:t>Sequence identifier— Distinguishes this cluster of messages from others. </a:t>
            </a:r>
            <a:endParaRPr lang="en-US" dirty="0"/>
          </a:p>
          <a:p>
            <a:r>
              <a:rPr lang="en-US" sz="1200" kern="1200" dirty="0">
                <a:solidFill>
                  <a:schemeClr val="tx1"/>
                </a:solidFill>
                <a:effectLst/>
                <a:latin typeface="+mn-lt"/>
                <a:ea typeface="+mn-ea"/>
                <a:cs typeface="+mn-cs"/>
              </a:rPr>
              <a:t>Position identifier— Uniquely identifies and sequentially orders each message in a sequence. </a:t>
            </a:r>
            <a:endParaRPr lang="en-US" dirty="0"/>
          </a:p>
          <a:p>
            <a:r>
              <a:rPr lang="en-US" sz="1200" kern="1200" dirty="0">
                <a:solidFill>
                  <a:schemeClr val="tx1"/>
                </a:solidFill>
                <a:effectLst/>
                <a:latin typeface="+mn-lt"/>
                <a:ea typeface="+mn-ea"/>
                <a:cs typeface="+mn-cs"/>
              </a:rPr>
              <a:t>Size or End indicator— Specifies the number of messages in the cluster or marks the last message in the cluster (whose position identifier then specifies</a:t>
            </a:r>
            <a:endParaRPr lang="en-US" dirty="0"/>
          </a:p>
          <a:p>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89</a:t>
            </a:fld>
            <a:endParaRPr lang="en-US"/>
          </a:p>
        </p:txBody>
      </p:sp>
    </p:spTree>
    <p:extLst>
      <p:ext uri="{BB962C8B-B14F-4D97-AF65-F5344CB8AC3E}">
        <p14:creationId xmlns:p14="http://schemas.microsoft.com/office/powerpoint/2010/main" val="14042108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Unless you use a </a:t>
            </a:r>
            <a:r>
              <a:rPr lang="en-US" dirty="0" err="1"/>
              <a:t>resequencer</a:t>
            </a:r>
            <a:endParaRPr lang="en-US" dirty="0"/>
          </a:p>
        </p:txBody>
      </p:sp>
      <p:sp>
        <p:nvSpPr>
          <p:cNvPr id="4" name="Slide Number Placeholder 3"/>
          <p:cNvSpPr>
            <a:spLocks noGrp="1"/>
          </p:cNvSpPr>
          <p:nvPr>
            <p:ph type="sldNum" sz="quarter" idx="5"/>
          </p:nvPr>
        </p:nvSpPr>
        <p:spPr/>
        <p:txBody>
          <a:bodyPr/>
          <a:lstStyle/>
          <a:p>
            <a:fld id="{F949CB24-BEAC-6A41-9A10-BFD56146B867}" type="slidenum">
              <a:rPr lang="en-US" smtClean="0"/>
              <a:pPr/>
              <a:t>90</a:t>
            </a:fld>
            <a:endParaRPr lang="en-US"/>
          </a:p>
        </p:txBody>
      </p:sp>
    </p:spTree>
    <p:extLst>
      <p:ext uri="{BB962C8B-B14F-4D97-AF65-F5344CB8AC3E}">
        <p14:creationId xmlns:p14="http://schemas.microsoft.com/office/powerpoint/2010/main" val="156558831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Message Expiration</a:t>
            </a:r>
            <a:r>
              <a:rPr lang="en-US" sz="1200" kern="1200" dirty="0">
                <a:solidFill>
                  <a:schemeClr val="tx1"/>
                </a:solidFill>
                <a:effectLst/>
                <a:latin typeface="+mn-lt"/>
                <a:ea typeface="+mn-ea"/>
                <a:cs typeface="+mn-cs"/>
              </a:rPr>
              <a:t>: Message Expiration to specify a time limit for how long the message is viable.</a:t>
            </a:r>
            <a:endParaRPr lang="en-US" dirty="0">
              <a:effectLst/>
            </a:endParaRPr>
          </a:p>
          <a:p>
            <a:r>
              <a:rPr lang="en-US" sz="1200" b="1" kern="1200" dirty="0">
                <a:solidFill>
                  <a:schemeClr val="tx1"/>
                </a:solidFill>
                <a:effectLst/>
                <a:latin typeface="+mn-lt"/>
                <a:ea typeface="+mn-ea"/>
                <a:cs typeface="+mn-cs"/>
              </a:rPr>
              <a:t>Format Indicator:</a:t>
            </a:r>
            <a:r>
              <a:rPr lang="en-US" dirty="0"/>
              <a:t> </a:t>
            </a:r>
            <a:r>
              <a:rPr lang="en-US" sz="1200" kern="1200" dirty="0">
                <a:solidFill>
                  <a:schemeClr val="tx1"/>
                </a:solidFill>
                <a:effectLst/>
                <a:latin typeface="+mn-lt"/>
                <a:ea typeface="+mn-ea"/>
                <a:cs typeface="+mn-cs"/>
              </a:rPr>
              <a:t>How can a message’s data format be designed to allow for possible future changes? Design a data format that includes a Format Indicator so that the message specifies what format it is using.</a:t>
            </a:r>
            <a:r>
              <a:rPr lang="en-US" dirty="0"/>
              <a:t> </a:t>
            </a:r>
          </a:p>
          <a:p>
            <a:r>
              <a:rPr lang="en-US" sz="1200" kern="1200" dirty="0">
                <a:solidFill>
                  <a:schemeClr val="tx1"/>
                </a:solidFill>
                <a:effectLst/>
                <a:latin typeface="+mn-lt"/>
                <a:ea typeface="+mn-ea"/>
                <a:cs typeface="+mn-cs"/>
              </a:rPr>
              <a:t>Version Number— A number or string that uniquely identifies the format. Both the sender and receiver must agree on which format is designated by a particular indicator. The advantage of this approach is that the sender and receiver do not have to agree on a shared repository for format descriptors, but the drawback is that each must know what descriptor is indicated and where to access it. </a:t>
            </a:r>
            <a:endParaRPr lang="en-US" dirty="0"/>
          </a:p>
          <a:p>
            <a:r>
              <a:rPr lang="en-US" sz="1200" kern="1200" dirty="0">
                <a:solidFill>
                  <a:schemeClr val="tx1"/>
                </a:solidFill>
                <a:effectLst/>
                <a:latin typeface="+mn-lt"/>
                <a:ea typeface="+mn-ea"/>
                <a:cs typeface="+mn-cs"/>
              </a:rPr>
              <a:t>Foreign Key— A unique ID— such as a filename, a database row key, a home primary key, or an Internet URL— that specifies a format document. The sender and receiver must agree on the mapping of keys to documents and the format of the schema document. The advantage of this approach is that the foreign key is very compact and can point to a detailed data format description in a shared repository. The main drawback lies in the fact that each messaging participant has to retrieve the format document from a potentially remote resource.</a:t>
            </a:r>
            <a:endParaRPr lang="en-US" dirty="0"/>
          </a:p>
          <a:p>
            <a:r>
              <a:rPr lang="en-US" sz="1200" kern="1200" dirty="0">
                <a:solidFill>
                  <a:schemeClr val="tx1"/>
                </a:solidFill>
                <a:effectLst/>
                <a:latin typeface="+mn-lt"/>
                <a:ea typeface="+mn-ea"/>
                <a:cs typeface="+mn-cs"/>
              </a:rPr>
              <a:t>Format Document— A schema that describes the data format. The schema document does not have to be retrieved via a foreign key or inferred from a version number; it is embedded in the message. The sender and the receiver must agree on the format of the schema. The advantage of this alternative is that messages are self-contained. However, message traffic increases because each message carries format information that rarely changes.</a:t>
            </a:r>
            <a:endParaRPr lang="en-US" dirty="0"/>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91</a:t>
            </a:fld>
            <a:endParaRPr lang="en-US"/>
          </a:p>
        </p:txBody>
      </p:sp>
    </p:spTree>
    <p:extLst>
      <p:ext uri="{BB962C8B-B14F-4D97-AF65-F5344CB8AC3E}">
        <p14:creationId xmlns:p14="http://schemas.microsoft.com/office/powerpoint/2010/main" val="214114446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What is a channel?</a:t>
            </a:r>
          </a:p>
          <a:p>
            <a:pPr marL="0" indent="0">
              <a:buFontTx/>
              <a:buNone/>
            </a:pPr>
            <a:r>
              <a:rPr lang="en-US" dirty="0"/>
              <a:t>	</a:t>
            </a:r>
          </a:p>
          <a:p>
            <a:pPr marL="0" indent="0">
              <a:buFontTx/>
              <a:buNone/>
            </a:pPr>
            <a:r>
              <a:rPr lang="en-US" dirty="0"/>
              <a:t>	Logical Address: Channels are logical addresses in a messaging system. The details of implementation are hidden from applications using the channel, they just need to know how to address the channel.</a:t>
            </a:r>
          </a:p>
          <a:p>
            <a:endParaRPr lang="en-US" dirty="0"/>
          </a:p>
          <a:p>
            <a:r>
              <a:rPr lang="en-US" dirty="0"/>
              <a:t>	</a:t>
            </a:r>
            <a:r>
              <a:rPr lang="en-US" b="1" dirty="0">
                <a:effectLst/>
              </a:rPr>
              <a:t>Channel</a:t>
            </a:r>
            <a:r>
              <a:rPr lang="en-US" dirty="0">
                <a:effectLst/>
              </a:rPr>
              <a:t>: A virtual pipe that connects sender to receiver. </a:t>
            </a:r>
          </a:p>
          <a:p>
            <a:r>
              <a:rPr lang="en-US" sz="1200" kern="1200" dirty="0">
                <a:solidFill>
                  <a:schemeClr val="tx1"/>
                </a:solidFill>
                <a:effectLst/>
                <a:latin typeface="+mn-lt"/>
                <a:ea typeface="+mn-ea"/>
                <a:cs typeface="+mn-cs"/>
              </a:rPr>
              <a:t>A messaging system is not implemented as a bucket. A receiver knows what type of information it wants, and the sender can identify what it is</a:t>
            </a:r>
            <a:endParaRPr lang="en-US" dirty="0"/>
          </a:p>
          <a:p>
            <a:r>
              <a:rPr lang="en-US" sz="1200" kern="1200" dirty="0">
                <a:solidFill>
                  <a:schemeClr val="tx1"/>
                </a:solidFill>
                <a:effectLst/>
                <a:latin typeface="+mn-lt"/>
                <a:ea typeface="+mn-ea"/>
                <a:cs typeface="+mn-cs"/>
              </a:rPr>
              <a:t>A sender sends to a particular channel and a receiver reads from a particular channel</a:t>
            </a:r>
            <a:endParaRPr lang="en-US" dirty="0"/>
          </a:p>
          <a:p>
            <a:r>
              <a:rPr lang="en-US" sz="1200" kern="1200" dirty="0">
                <a:solidFill>
                  <a:schemeClr val="tx1"/>
                </a:solidFill>
                <a:effectLst/>
                <a:latin typeface="+mn-lt"/>
                <a:ea typeface="+mn-ea"/>
                <a:cs typeface="+mn-cs"/>
              </a:rPr>
              <a:t>Channels are logical addresses in the MOM</a:t>
            </a:r>
            <a:endParaRPr lang="en-US" dirty="0"/>
          </a:p>
          <a:p>
            <a:pPr lvl="1"/>
            <a:r>
              <a:rPr lang="en-US" sz="1200" kern="1200" dirty="0">
                <a:solidFill>
                  <a:schemeClr val="tx1"/>
                </a:solidFill>
                <a:effectLst/>
                <a:latin typeface="+mn-lt"/>
                <a:ea typeface="+mn-ea"/>
                <a:cs typeface="+mn-cs"/>
              </a:rPr>
              <a:t>Implementation details such as messages are stored on sender and receiver or in a distributed database are hidden from the user</a:t>
            </a:r>
            <a:endParaRPr lang="en-US" dirty="0">
              <a:effectLst/>
            </a:endParaRPr>
          </a:p>
          <a:p>
            <a:pPr lvl="1"/>
            <a:r>
              <a:rPr lang="en-US" sz="1200" kern="1200" dirty="0">
                <a:solidFill>
                  <a:schemeClr val="tx1"/>
                </a:solidFill>
                <a:effectLst/>
                <a:latin typeface="+mn-lt"/>
                <a:ea typeface="+mn-ea"/>
                <a:cs typeface="+mn-cs"/>
              </a:rPr>
              <a:t>The application or administrator has to create them, they are not pre-configured</a:t>
            </a:r>
            <a:endParaRPr lang="en-US" dirty="0">
              <a:effectLst/>
            </a:endParaRPr>
          </a:p>
          <a:p>
            <a:pPr lvl="1"/>
            <a:r>
              <a:rPr lang="en-US" sz="1200" kern="1200" dirty="0">
                <a:solidFill>
                  <a:schemeClr val="tx1"/>
                </a:solidFill>
                <a:effectLst/>
                <a:latin typeface="+mn-lt"/>
                <a:ea typeface="+mn-ea"/>
                <a:cs typeface="+mn-cs"/>
              </a:rPr>
              <a:t>Point-to-point channels and publish-subscribe channels</a:t>
            </a:r>
            <a:endParaRPr lang="en-US" dirty="0">
              <a:effectLst/>
            </a:endParaRPr>
          </a:p>
          <a:p>
            <a:pPr lvl="1"/>
            <a:r>
              <a:rPr lang="en-US" sz="1200" kern="1200" dirty="0" err="1">
                <a:solidFill>
                  <a:schemeClr val="tx1"/>
                </a:solidFill>
                <a:effectLst/>
                <a:latin typeface="+mn-lt"/>
                <a:ea typeface="+mn-ea"/>
                <a:cs typeface="+mn-cs"/>
              </a:rPr>
              <a:t>Datatype</a:t>
            </a:r>
            <a:r>
              <a:rPr lang="en-US" sz="1200" kern="1200" dirty="0">
                <a:solidFill>
                  <a:schemeClr val="tx1"/>
                </a:solidFill>
                <a:effectLst/>
                <a:latin typeface="+mn-lt"/>
                <a:ea typeface="+mn-ea"/>
                <a:cs typeface="+mn-cs"/>
              </a:rPr>
              <a:t> channels avoid the confusion of mixing data types over one channel; Selective Consumer allows multiplexing channels</a:t>
            </a:r>
            <a:endParaRPr lang="en-US" dirty="0">
              <a:effectLst/>
            </a:endParaRPr>
          </a:p>
          <a:p>
            <a:pPr lvl="1"/>
            <a:r>
              <a:rPr lang="en-US" sz="1200" kern="1200" dirty="0">
                <a:solidFill>
                  <a:schemeClr val="tx1"/>
                </a:solidFill>
                <a:effectLst/>
                <a:latin typeface="+mn-lt"/>
                <a:ea typeface="+mn-ea"/>
                <a:cs typeface="+mn-cs"/>
              </a:rPr>
              <a:t>Invalid Message Channel — a channel for messages that could not be consumed</a:t>
            </a:r>
          </a:p>
          <a:p>
            <a:pPr lvl="1"/>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Unidirectional—we don’t want to consumer our own messages; use Request-Reply for bi-directional flow (sender indicates return channel)</a:t>
            </a:r>
            <a:endParaRPr lang="en-US" dirty="0">
              <a:effectLst/>
            </a:endParaRPr>
          </a:p>
          <a:p>
            <a:r>
              <a:rPr lang="en-US" sz="1200" kern="1200" dirty="0">
                <a:solidFill>
                  <a:schemeClr val="tx1"/>
                </a:solidFill>
                <a:effectLst/>
                <a:latin typeface="+mn-lt"/>
                <a:ea typeface="+mn-ea"/>
                <a:cs typeface="+mn-cs"/>
              </a:rPr>
              <a:t>Often fixed set, especially for more complex topologies</a:t>
            </a:r>
            <a:endParaRPr lang="en-US" dirty="0">
              <a:effectLst/>
            </a:endParaRPr>
          </a:p>
          <a:p>
            <a:r>
              <a:rPr lang="en-US" sz="1200" kern="1200" dirty="0">
                <a:solidFill>
                  <a:schemeClr val="tx1"/>
                </a:solidFill>
                <a:effectLst/>
                <a:latin typeface="+mn-lt"/>
                <a:ea typeface="+mn-ea"/>
                <a:cs typeface="+mn-cs"/>
              </a:rPr>
              <a:t>One-to-one (Point-to-point Channel) or One to Many (Publish-Subscribe Channel)</a:t>
            </a:r>
            <a:endParaRPr lang="en-US" dirty="0">
              <a:effectLst/>
            </a:endParaRPr>
          </a:p>
          <a:p>
            <a:r>
              <a:rPr lang="en-US" sz="1200" kern="1200" dirty="0">
                <a:solidFill>
                  <a:schemeClr val="tx1"/>
                </a:solidFill>
                <a:effectLst/>
                <a:latin typeface="+mn-lt"/>
                <a:ea typeface="+mn-ea"/>
                <a:cs typeface="+mn-cs"/>
              </a:rPr>
              <a:t>Type: Use a </a:t>
            </a:r>
            <a:r>
              <a:rPr lang="en-US" sz="1200" kern="1200" dirty="0" err="1">
                <a:solidFill>
                  <a:schemeClr val="tx1"/>
                </a:solidFill>
                <a:effectLst/>
                <a:latin typeface="+mn-lt"/>
                <a:ea typeface="+mn-ea"/>
                <a:cs typeface="+mn-cs"/>
              </a:rPr>
              <a:t>DataType</a:t>
            </a:r>
            <a:r>
              <a:rPr lang="en-US" sz="1200" kern="1200" dirty="0">
                <a:solidFill>
                  <a:schemeClr val="tx1"/>
                </a:solidFill>
                <a:effectLst/>
                <a:latin typeface="+mn-lt"/>
                <a:ea typeface="+mn-ea"/>
                <a:cs typeface="+mn-cs"/>
              </a:rPr>
              <a:t> Channel - everything on the channel is the same type. </a:t>
            </a:r>
            <a:r>
              <a:rPr lang="en-US" sz="1200" kern="1200" dirty="0" err="1">
                <a:solidFill>
                  <a:schemeClr val="tx1"/>
                </a:solidFill>
                <a:effectLst/>
                <a:latin typeface="+mn-lt"/>
                <a:ea typeface="+mn-ea"/>
                <a:cs typeface="+mn-cs"/>
              </a:rPr>
              <a:t>Favour</a:t>
            </a:r>
            <a:r>
              <a:rPr lang="en-US" sz="1200" kern="1200" dirty="0">
                <a:solidFill>
                  <a:schemeClr val="tx1"/>
                </a:solidFill>
                <a:effectLst/>
                <a:latin typeface="+mn-lt"/>
                <a:ea typeface="+mn-ea"/>
                <a:cs typeface="+mn-cs"/>
              </a:rPr>
              <a:t> many channels over the receiver interpreting the type and deciding how to route it internally.</a:t>
            </a:r>
            <a:endParaRPr lang="en-US" dirty="0">
              <a:effectLst/>
            </a:endParaRPr>
          </a:p>
          <a:p>
            <a:r>
              <a:rPr lang="en-US" sz="1200" kern="1200" dirty="0">
                <a:solidFill>
                  <a:schemeClr val="tx1"/>
                </a:solidFill>
                <a:effectLst/>
                <a:latin typeface="+mn-lt"/>
                <a:ea typeface="+mn-ea"/>
                <a:cs typeface="+mn-cs"/>
              </a:rPr>
              <a:t>Invalid messages: the receiver cannot ‘read’ the message successfully to process it, goes on invalid message channel; if MOM cannot deliver to a consumer, sends to dead-letter channel</a:t>
            </a:r>
            <a:endParaRPr lang="en-US" dirty="0">
              <a:effectLst/>
            </a:endParaRPr>
          </a:p>
          <a:p>
            <a:r>
              <a:rPr lang="en-US" sz="1200" kern="1200" dirty="0">
                <a:solidFill>
                  <a:schemeClr val="tx1"/>
                </a:solidFill>
                <a:effectLst/>
                <a:latin typeface="+mn-lt"/>
                <a:ea typeface="+mn-ea"/>
                <a:cs typeface="+mn-cs"/>
              </a:rPr>
              <a:t>By default messages are stored in memory, Guaranteed Delivery means that the message is stored to disk and will survive a crash; availability vs. performance trade-off</a:t>
            </a:r>
            <a:endParaRPr lang="en-US" dirty="0">
              <a:effectLst/>
            </a:endParaRPr>
          </a:p>
          <a:p>
            <a:pPr lvl="1"/>
            <a:endParaRPr lang="en-US" dirty="0">
              <a:effectLst/>
            </a:endParaRPr>
          </a:p>
        </p:txBody>
      </p:sp>
      <p:sp>
        <p:nvSpPr>
          <p:cNvPr id="4" name="Slide Number Placeholder 3"/>
          <p:cNvSpPr>
            <a:spLocks noGrp="1"/>
          </p:cNvSpPr>
          <p:nvPr>
            <p:ph type="sldNum" sz="quarter" idx="10"/>
          </p:nvPr>
        </p:nvSpPr>
        <p:spPr/>
        <p:txBody>
          <a:bodyPr/>
          <a:lstStyle/>
          <a:p>
            <a:fld id="{F949CB24-BEAC-6A41-9A10-BFD56146B867}" type="slidenum">
              <a:rPr lang="en-US" smtClean="0"/>
              <a:pPr/>
              <a:t>93</a:t>
            </a:fld>
            <a:endParaRPr lang="en-US"/>
          </a:p>
        </p:txBody>
      </p:sp>
    </p:spTree>
    <p:extLst>
      <p:ext uri="{BB962C8B-B14F-4D97-AF65-F5344CB8AC3E}">
        <p14:creationId xmlns:p14="http://schemas.microsoft.com/office/powerpoint/2010/main" val="32512893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How can the caller be sure that exactly one receiver will receive the document or perform the call?</a:t>
            </a:r>
          </a:p>
          <a:p>
            <a:endParaRPr lang="en-US" b="1" dirty="0"/>
          </a:p>
          <a:p>
            <a:r>
              <a:rPr lang="en-US" b="1" dirty="0"/>
              <a:t>Send the message on a </a:t>
            </a:r>
            <a:r>
              <a:rPr lang="en-US" b="1" i="1" dirty="0"/>
              <a:t>Point-to-Point Channel</a:t>
            </a:r>
            <a:r>
              <a:rPr lang="en-US" b="1" dirty="0"/>
              <a:t>, which ensures that only one receiver will receive a particular message.</a:t>
            </a:r>
            <a:endParaRPr lang="en-US" dirty="0"/>
          </a:p>
          <a:p>
            <a:r>
              <a:rPr lang="en-US" dirty="0"/>
              <a:t>A </a:t>
            </a:r>
            <a:r>
              <a:rPr lang="en-US" i="1" dirty="0"/>
              <a:t>Point-to-Point Channel</a:t>
            </a:r>
            <a:r>
              <a:rPr lang="en-US" dirty="0"/>
              <a:t> ensures that only one receiver consumes any given message. If the channel has multiple receivers, only one of them can successfully consume a particular message. If multiple receivers try to consume a single message, the channel ensures that only one of them succeeds, so the receivers do not have to coordinate with each other. The channel can still have multiple receivers to consume multiple messages concurrently, but only a single receiver consumes any one message.</a:t>
            </a:r>
          </a:p>
          <a:p>
            <a:endParaRPr lang="en-US" dirty="0"/>
          </a:p>
          <a:p>
            <a:r>
              <a:rPr lang="en-US" sz="1200" kern="1200" dirty="0">
                <a:solidFill>
                  <a:schemeClr val="tx1"/>
                </a:solidFill>
                <a:effectLst/>
                <a:latin typeface="+mn-lt"/>
                <a:ea typeface="+mn-ea"/>
                <a:cs typeface="+mn-cs"/>
              </a:rPr>
              <a:t>Send a Command on a Point-to-Point channel to ensure only one receiver will receive a particular message; if there are Competing Consumers only one will read any message</a:t>
            </a:r>
            <a:endParaRPr lang="en-US" dirty="0"/>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94</a:t>
            </a:fld>
            <a:endParaRPr lang="en-US"/>
          </a:p>
        </p:txBody>
      </p:sp>
    </p:spTree>
    <p:extLst>
      <p:ext uri="{BB962C8B-B14F-4D97-AF65-F5344CB8AC3E}">
        <p14:creationId xmlns:p14="http://schemas.microsoft.com/office/powerpoint/2010/main" val="8092077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application is using </a:t>
            </a:r>
            <a:r>
              <a:rPr lang="en-US" i="1" dirty="0">
                <a:hlinkClick r:id="rId3"/>
              </a:rPr>
              <a:t>Messaging</a:t>
            </a:r>
            <a:r>
              <a:rPr lang="en-US" dirty="0"/>
              <a:t> to transfer different types of data, such as different types of documents.</a:t>
            </a:r>
          </a:p>
          <a:p>
            <a:r>
              <a:rPr lang="en-US" b="1" dirty="0"/>
              <a:t>How can the application send a data item such that the receiver will know how to process it?</a:t>
            </a:r>
            <a:endParaRPr lang="en-US" dirty="0"/>
          </a:p>
          <a:p>
            <a:r>
              <a:rPr lang="en-US" b="1" dirty="0"/>
              <a:t>Use a separate </a:t>
            </a:r>
            <a:r>
              <a:rPr lang="en-US" b="1" i="1" dirty="0" err="1"/>
              <a:t>Datatype</a:t>
            </a:r>
            <a:r>
              <a:rPr lang="en-US" b="1" i="1" dirty="0"/>
              <a:t> Channel</a:t>
            </a:r>
            <a:r>
              <a:rPr lang="en-US" b="1" dirty="0"/>
              <a:t> for each data type, so that all data on a particular channel is of the same type.</a:t>
            </a:r>
            <a:endParaRPr lang="en-US" dirty="0"/>
          </a:p>
          <a:p>
            <a:r>
              <a:rPr lang="en-US" dirty="0"/>
              <a:t>By using a separate </a:t>
            </a:r>
            <a:r>
              <a:rPr lang="en-US" i="1" dirty="0" err="1"/>
              <a:t>Datatype</a:t>
            </a:r>
            <a:r>
              <a:rPr lang="en-US" i="1" dirty="0"/>
              <a:t> Channel</a:t>
            </a:r>
            <a:r>
              <a:rPr lang="en-US" dirty="0"/>
              <a:t> for each type of data, all of the messages on a given channel will contain the same type of data. The sender, knowing what type the data is, will need to select the appropriate channel to send it on. The receiver, knowing what channel the data was received on, will know what its type is.</a:t>
            </a:r>
          </a:p>
          <a:p>
            <a:endParaRPr lang="en-US" dirty="0"/>
          </a:p>
          <a:p>
            <a:r>
              <a:rPr lang="en-US" sz="1200" kern="1200" dirty="0">
                <a:solidFill>
                  <a:schemeClr val="tx1"/>
                </a:solidFill>
                <a:effectLst/>
                <a:latin typeface="+mn-lt"/>
                <a:ea typeface="+mn-ea"/>
                <a:cs typeface="+mn-cs"/>
              </a:rPr>
              <a:t>The receiver must know what type of messages it is receiving or it won’t know how to process them. Use a separate </a:t>
            </a:r>
            <a:r>
              <a:rPr lang="en-US" sz="1200" kern="1200" dirty="0" err="1">
                <a:solidFill>
                  <a:schemeClr val="tx1"/>
                </a:solidFill>
                <a:effectLst/>
                <a:latin typeface="+mn-lt"/>
                <a:ea typeface="+mn-ea"/>
                <a:cs typeface="+mn-cs"/>
              </a:rPr>
              <a:t>Datatype</a:t>
            </a:r>
            <a:r>
              <a:rPr lang="en-US" sz="1200" kern="1200" dirty="0">
                <a:solidFill>
                  <a:schemeClr val="tx1"/>
                </a:solidFill>
                <a:effectLst/>
                <a:latin typeface="+mn-lt"/>
                <a:ea typeface="+mn-ea"/>
                <a:cs typeface="+mn-cs"/>
              </a:rPr>
              <a:t> Channel for each </a:t>
            </a:r>
            <a:r>
              <a:rPr lang="en-US" sz="1200" kern="1200" dirty="0" err="1">
                <a:solidFill>
                  <a:schemeClr val="tx1"/>
                </a:solidFill>
                <a:effectLst/>
                <a:latin typeface="+mn-lt"/>
                <a:ea typeface="+mn-ea"/>
                <a:cs typeface="+mn-cs"/>
              </a:rPr>
              <a:t>datatype</a:t>
            </a:r>
            <a:r>
              <a:rPr lang="en-US" sz="1200" kern="1200" dirty="0">
                <a:solidFill>
                  <a:schemeClr val="tx1"/>
                </a:solidFill>
                <a:effectLst/>
                <a:latin typeface="+mn-lt"/>
                <a:ea typeface="+mn-ea"/>
                <a:cs typeface="+mn-cs"/>
              </a:rPr>
              <a:t> so that all the data on a particular channel is of the same type.</a:t>
            </a:r>
            <a:endParaRPr lang="en-US" dirty="0"/>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95</a:t>
            </a:fld>
            <a:endParaRPr lang="en-US"/>
          </a:p>
        </p:txBody>
      </p:sp>
    </p:spTree>
    <p:extLst>
      <p:ext uri="{BB962C8B-B14F-4D97-AF65-F5344CB8AC3E}">
        <p14:creationId xmlns:p14="http://schemas.microsoft.com/office/powerpoint/2010/main" val="187593757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application is using </a:t>
            </a:r>
            <a:r>
              <a:rPr lang="en-US" i="1" dirty="0">
                <a:hlinkClick r:id="rId3"/>
              </a:rPr>
              <a:t>Messaging</a:t>
            </a:r>
            <a:r>
              <a:rPr lang="en-US" dirty="0"/>
              <a:t> to announce events.</a:t>
            </a:r>
          </a:p>
          <a:p>
            <a:r>
              <a:rPr lang="en-US" b="1" dirty="0"/>
              <a:t>How can the sender broadcast an event to all interested receivers?</a:t>
            </a:r>
            <a:endParaRPr lang="en-US" dirty="0"/>
          </a:p>
          <a:p>
            <a:r>
              <a:rPr lang="en-US" b="1" dirty="0"/>
              <a:t>Send the event on a </a:t>
            </a:r>
            <a:r>
              <a:rPr lang="en-US" b="1" i="1" dirty="0"/>
              <a:t>Publish-Subscribe Channel</a:t>
            </a:r>
            <a:r>
              <a:rPr lang="en-US" b="1" dirty="0"/>
              <a:t>, which delivers a copy of a particular event to each receiver.</a:t>
            </a:r>
            <a:endParaRPr lang="en-US" dirty="0"/>
          </a:p>
          <a:p>
            <a:r>
              <a:rPr lang="en-US" dirty="0"/>
              <a:t>A </a:t>
            </a:r>
            <a:r>
              <a:rPr lang="en-US" i="1" dirty="0"/>
              <a:t>Publish-Subscribe Channel</a:t>
            </a:r>
            <a:r>
              <a:rPr lang="en-US" dirty="0"/>
              <a:t> works like this: It has one input channel that splits into multiple output channels, one for each subscriber. When an event is published into the channel, the </a:t>
            </a:r>
            <a:r>
              <a:rPr lang="en-US" i="1" dirty="0"/>
              <a:t>Publish-Subscribe Channel</a:t>
            </a:r>
            <a:r>
              <a:rPr lang="en-US" dirty="0"/>
              <a:t> delivers a copy of the message to each of the output channels. Each output channel has only one subscriber, which is only allowed to consume a message once. In this way, each subscriber only gets the message once and consumed copies disappear from their channels.</a:t>
            </a:r>
          </a:p>
          <a:p>
            <a:endParaRPr lang="en-US" dirty="0"/>
          </a:p>
          <a:p>
            <a:r>
              <a:rPr lang="en-US" sz="1200" kern="1200" dirty="0">
                <a:solidFill>
                  <a:schemeClr val="tx1"/>
                </a:solidFill>
                <a:effectLst/>
                <a:latin typeface="+mn-lt"/>
                <a:ea typeface="+mn-ea"/>
                <a:cs typeface="+mn-cs"/>
              </a:rPr>
              <a:t>Send an event on a Publish-Subscribe Channel which delivers a copy to all receivers; also allows eavesdropping on a message; a </a:t>
            </a:r>
            <a:r>
              <a:rPr lang="en-US" sz="1200" kern="1200" dirty="0" err="1">
                <a:solidFill>
                  <a:schemeClr val="tx1"/>
                </a:solidFill>
                <a:effectLst/>
                <a:latin typeface="+mn-lt"/>
                <a:ea typeface="+mn-ea"/>
                <a:cs typeface="+mn-cs"/>
              </a:rPr>
              <a:t>firehose</a:t>
            </a:r>
            <a:r>
              <a:rPr lang="en-US" sz="1200" kern="1200" dirty="0">
                <a:solidFill>
                  <a:schemeClr val="tx1"/>
                </a:solidFill>
                <a:effectLst/>
                <a:latin typeface="+mn-lt"/>
                <a:ea typeface="+mn-ea"/>
                <a:cs typeface="+mn-cs"/>
              </a:rPr>
              <a:t> of all channels can act like a message store</a:t>
            </a:r>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96</a:t>
            </a:fld>
            <a:endParaRPr lang="en-US"/>
          </a:p>
        </p:txBody>
      </p:sp>
    </p:spTree>
    <p:extLst>
      <p:ext uri="{BB962C8B-B14F-4D97-AF65-F5344CB8AC3E}">
        <p14:creationId xmlns:p14="http://schemas.microsoft.com/office/powerpoint/2010/main" val="151875025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enterprise is using </a:t>
            </a:r>
            <a:r>
              <a:rPr lang="en-US" i="1" dirty="0">
                <a:hlinkClick r:id="rId3"/>
              </a:rPr>
              <a:t>Messaging</a:t>
            </a:r>
            <a:r>
              <a:rPr lang="en-US" dirty="0"/>
              <a:t> to integrate applications.</a:t>
            </a:r>
          </a:p>
          <a:p>
            <a:r>
              <a:rPr lang="en-US" b="1" dirty="0"/>
              <a:t>What will the messaging system do with a message it cannot deliver?</a:t>
            </a:r>
            <a:endParaRPr lang="en-US" dirty="0"/>
          </a:p>
          <a:p>
            <a:r>
              <a:rPr lang="en-US" b="1" dirty="0"/>
              <a:t>When a messaging system determines that it cannot or should not deliver a message, it may elect to move the message to a </a:t>
            </a:r>
            <a:r>
              <a:rPr lang="en-US" b="1" i="1" dirty="0"/>
              <a:t>Dead Letter Channel</a:t>
            </a:r>
            <a:r>
              <a:rPr lang="en-US" b="1" dirty="0"/>
              <a:t>.</a:t>
            </a:r>
            <a:endParaRPr lang="en-US" dirty="0"/>
          </a:p>
          <a:p>
            <a:r>
              <a:rPr lang="en-US" dirty="0"/>
              <a:t>The specific way a </a:t>
            </a:r>
            <a:r>
              <a:rPr lang="en-US" i="1" dirty="0"/>
              <a:t>Dead Letter Channel</a:t>
            </a:r>
            <a:r>
              <a:rPr lang="en-US" dirty="0"/>
              <a:t> works depends on the specific messaging system’s implementation, if it provides one at all. The channel may be called a “dead message queue” [</a:t>
            </a:r>
            <a:r>
              <a:rPr lang="en-US" dirty="0">
                <a:hlinkClick r:id="rId4" tooltip="Java Message Service"/>
              </a:rPr>
              <a:t>Monson-Haefel, p.125</a:t>
            </a:r>
            <a:r>
              <a:rPr lang="en-US" dirty="0"/>
              <a:t>] or “dead letter queue.” [</a:t>
            </a:r>
            <a:r>
              <a:rPr lang="en-US" dirty="0">
                <a:hlinkClick r:id="rId5" tooltip="MQSeries from IBM"/>
              </a:rPr>
              <a:t>MQSeries</a:t>
            </a:r>
            <a:r>
              <a:rPr lang="en-US" dirty="0"/>
              <a:t>], [</a:t>
            </a:r>
            <a:r>
              <a:rPr lang="en-US" dirty="0">
                <a:hlinkClick r:id="rId6" tooltip="Designing Applications with MSMQ"/>
              </a:rPr>
              <a:t>Dickman, pp.28-29</a:t>
            </a:r>
            <a:r>
              <a:rPr lang="en-US" dirty="0"/>
              <a:t>] Typically, each machine the messaging system is installed on has its own local </a:t>
            </a:r>
            <a:r>
              <a:rPr lang="en-US" i="1" dirty="0"/>
              <a:t>Dead Letter Channel</a:t>
            </a:r>
            <a:r>
              <a:rPr lang="en-US" dirty="0"/>
              <a:t> so that whatever machine a message dies on, it can be moved from one local queue to another without any networking uncertainties. This also records what machine the message died on. When the messaging system moves the message, it may also record the original channel the message was supposed to be delivered on.</a:t>
            </a:r>
          </a:p>
          <a:p>
            <a:endParaRPr lang="en-US" dirty="0"/>
          </a:p>
          <a:p>
            <a:r>
              <a:rPr lang="en-US" sz="1200" kern="1200" dirty="0">
                <a:solidFill>
                  <a:schemeClr val="tx1"/>
                </a:solidFill>
                <a:effectLst/>
                <a:latin typeface="+mn-lt"/>
                <a:ea typeface="+mn-ea"/>
                <a:cs typeface="+mn-cs"/>
              </a:rPr>
              <a:t>When a messaging system determine that it cannot or should not deliver a message, it may elect to move the message to a  dead-letter channel.</a:t>
            </a:r>
            <a:endParaRPr lang="en-US" dirty="0"/>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97</a:t>
            </a:fld>
            <a:endParaRPr lang="en-US"/>
          </a:p>
        </p:txBody>
      </p:sp>
    </p:spTree>
    <p:extLst>
      <p:ext uri="{BB962C8B-B14F-4D97-AF65-F5344CB8AC3E}">
        <p14:creationId xmlns:p14="http://schemas.microsoft.com/office/powerpoint/2010/main" val="33789253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application is using </a:t>
            </a:r>
            <a:r>
              <a:rPr lang="en-US" i="1" dirty="0">
                <a:hlinkClick r:id="rId3"/>
              </a:rPr>
              <a:t>Messaging</a:t>
            </a:r>
            <a:r>
              <a:rPr lang="en-US" dirty="0"/>
              <a:t> to receive </a:t>
            </a:r>
            <a:r>
              <a:rPr lang="en-US" i="1" dirty="0">
                <a:hlinkClick r:id="rId4"/>
              </a:rPr>
              <a:t>Message</a:t>
            </a:r>
            <a:r>
              <a:rPr lang="en-US" dirty="0"/>
              <a:t>s.</a:t>
            </a:r>
          </a:p>
          <a:p>
            <a:r>
              <a:rPr lang="en-US" b="1" dirty="0"/>
              <a:t>How can a messaging receiver gracefully handle receiving a message that makes no sense?</a:t>
            </a:r>
            <a:endParaRPr lang="en-US" dirty="0"/>
          </a:p>
          <a:p>
            <a:r>
              <a:rPr lang="en-US" b="1" dirty="0"/>
              <a:t>The receiver should move the improper message to an </a:t>
            </a:r>
            <a:r>
              <a:rPr lang="en-US" b="1" i="1" dirty="0"/>
              <a:t>Invalid Message Channel</a:t>
            </a:r>
            <a:r>
              <a:rPr lang="en-US" b="1" dirty="0"/>
              <a:t>, a special channel for messages that could not be processed by their receivers.</a:t>
            </a:r>
            <a:endParaRPr lang="en-US" dirty="0"/>
          </a:p>
          <a:p>
            <a:r>
              <a:rPr lang="en-US" dirty="0"/>
              <a:t>When designing a messaging system for applications to use, the administrator will need to define one or more </a:t>
            </a:r>
            <a:r>
              <a:rPr lang="en-US" i="1" dirty="0"/>
              <a:t>Invalid Message Channel</a:t>
            </a:r>
            <a:r>
              <a:rPr lang="en-US" dirty="0"/>
              <a:t>s for the applications to use.</a:t>
            </a:r>
          </a:p>
          <a:p>
            <a:endParaRPr lang="en-US" dirty="0"/>
          </a:p>
          <a:p>
            <a:r>
              <a:rPr lang="en-US" sz="1200" kern="1200" dirty="0">
                <a:solidFill>
                  <a:schemeClr val="tx1"/>
                </a:solidFill>
                <a:effectLst/>
                <a:latin typeface="+mn-lt"/>
                <a:ea typeface="+mn-ea"/>
                <a:cs typeface="+mn-cs"/>
              </a:rPr>
              <a:t>Where the message cannot be interpreted by the receiver even if well-formed i.e. is missing headers, or the body has an unexpected content type or does not match the expected schema. Although the MOM has delivered the message to the receiver it cannot be passed to application code to process. In this case the message is sent to an Invalid Message Channel a special channel for messages that could not be processes by their receivers. Messages that cause application errors, but are well formed, should not be placed on the Invalid Message Channel—treat them as application errors. If using a Service Activator or Messaging Gateway then errors in the message handling framework should be passed on to the Invalid Message Channel, but errors in the application code should not. It usually indicates an integration problem either in code or configuration.</a:t>
            </a:r>
            <a:endParaRPr lang="en-US" dirty="0"/>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98</a:t>
            </a:fld>
            <a:endParaRPr lang="en-US"/>
          </a:p>
        </p:txBody>
      </p:sp>
    </p:spTree>
    <p:extLst>
      <p:ext uri="{BB962C8B-B14F-4D97-AF65-F5344CB8AC3E}">
        <p14:creationId xmlns:p14="http://schemas.microsoft.com/office/powerpoint/2010/main" val="7375652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mn-lt"/>
                <a:ea typeface="+mn-ea"/>
                <a:cs typeface="+mn-cs"/>
              </a:rPr>
              <a:t>Networks are Unreliable</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800" kern="1200" dirty="0">
              <a:solidFill>
                <a:schemeClr val="tx1"/>
              </a:solidFill>
              <a:effectLst/>
              <a:latin typeface="+mn-lt"/>
              <a:ea typeface="+mn-ea"/>
              <a:cs typeface="+mn-cs"/>
            </a:endParaRPr>
          </a:p>
          <a:p>
            <a:r>
              <a:rPr lang="en-US" sz="1800" b="1" dirty="0"/>
              <a:t>The effects of the fallacies</a:t>
            </a:r>
          </a:p>
          <a:p>
            <a:r>
              <a:rPr lang="en-US" sz="1800" dirty="0"/>
              <a:t>Software applications are written with little error-handling on networking errors. During a network outage, such applications may stall or infinitely wait for an answer packet, permanently consuming memory or other resources. When the failed network becomes available, those applications may also fail to retry any stalled operations or require a (manual) restart.</a:t>
            </a:r>
          </a:p>
          <a:p>
            <a:r>
              <a:rPr lang="en-US" sz="1800" dirty="0"/>
              <a:t>Ignorance of network latency, and of the </a:t>
            </a:r>
            <a:r>
              <a:rPr lang="en-US" sz="1800" dirty="0">
                <a:hlinkClick r:id="rId3" tooltip="Packet loss"/>
              </a:rPr>
              <a:t>packet loss</a:t>
            </a:r>
            <a:r>
              <a:rPr lang="en-US" sz="1800" dirty="0"/>
              <a:t> it can cause, induces application- and transport-layer developers to allow unbounded traffic, greatly increasing dropped packets and wasting bandwidth.</a:t>
            </a:r>
          </a:p>
          <a:p>
            <a:r>
              <a:rPr lang="en-US" sz="1800" dirty="0"/>
              <a:t>Ignorance of bandwidth limits on the part of traffic senders can result in bottlenecks over </a:t>
            </a:r>
            <a:r>
              <a:rPr lang="en-US" sz="1800" dirty="0">
                <a:hlinkClick r:id="rId4" tooltip="Frequency-division multiplexing"/>
              </a:rPr>
              <a:t>frequency-multiplexed</a:t>
            </a:r>
            <a:r>
              <a:rPr lang="en-US" sz="1800" dirty="0"/>
              <a:t> media.</a:t>
            </a:r>
          </a:p>
          <a:p>
            <a:r>
              <a:rPr lang="en-US" sz="1800" dirty="0"/>
              <a:t>Complacency regarding network security results in being blindsided by malicious users and programs that continually adapt to security measures.</a:t>
            </a:r>
            <a:r>
              <a:rPr lang="en-US" sz="1800" baseline="30000" dirty="0">
                <a:hlinkClick r:id="rId5"/>
              </a:rPr>
              <a:t>[2]</a:t>
            </a:r>
            <a:endParaRPr lang="en-US" sz="1800" dirty="0"/>
          </a:p>
          <a:p>
            <a:r>
              <a:rPr lang="en-US" sz="1800" dirty="0"/>
              <a:t>Changes in </a:t>
            </a:r>
            <a:r>
              <a:rPr lang="en-US" sz="1800" dirty="0">
                <a:hlinkClick r:id="rId6" tooltip="Network topology"/>
              </a:rPr>
              <a:t>network topology</a:t>
            </a:r>
            <a:r>
              <a:rPr lang="en-US" sz="1800" dirty="0"/>
              <a:t> can have effects on both bandwidth and latency issues, and therefore similar problems.</a:t>
            </a:r>
          </a:p>
          <a:p>
            <a:r>
              <a:rPr lang="en-US" sz="1800" dirty="0"/>
              <a:t>Multiple administrators, as with </a:t>
            </a:r>
            <a:r>
              <a:rPr lang="en-US" sz="1800" dirty="0">
                <a:hlinkClick r:id="rId7" tooltip="Subnetwork"/>
              </a:rPr>
              <a:t>subnets</a:t>
            </a:r>
            <a:r>
              <a:rPr lang="en-US" sz="1800" dirty="0"/>
              <a:t> for rival companies, may institute conflicting policies of which senders of network traffic must be aware in order to complete their desired paths.</a:t>
            </a:r>
          </a:p>
          <a:p>
            <a:r>
              <a:rPr lang="en-US" sz="1800" dirty="0"/>
              <a:t>The "hidden" costs of building and maintaining a network or subnet are non-negligible and must consequently be noted in budgets to avoid vast shortfalls.</a:t>
            </a:r>
          </a:p>
          <a:p>
            <a:r>
              <a:rPr lang="en-US" sz="1800" dirty="0"/>
              <a:t>If a system assumes a homogeneous network, then it can lead to the same problems that result from the first three fallacies.</a:t>
            </a:r>
          </a:p>
          <a:p>
            <a:r>
              <a:rPr lang="en-US" sz="1800" b="1" dirty="0"/>
              <a:t>History</a:t>
            </a:r>
          </a:p>
          <a:p>
            <a:pPr marL="0" marR="0" indent="0" algn="l" defTabSz="457200" rtl="0" eaLnBrk="1" fontAlgn="auto" latinLnBrk="0" hangingPunct="1">
              <a:lnSpc>
                <a:spcPct val="100000"/>
              </a:lnSpc>
              <a:spcBef>
                <a:spcPts val="0"/>
              </a:spcBef>
              <a:spcAft>
                <a:spcPts val="0"/>
              </a:spcAft>
              <a:buClrTx/>
              <a:buSzTx/>
              <a:buFontTx/>
              <a:buNone/>
              <a:tabLst/>
              <a:defRPr/>
            </a:pPr>
            <a:r>
              <a:rPr lang="en-US" sz="1800" dirty="0"/>
              <a:t>The list of fallacies generally came about at </a:t>
            </a:r>
            <a:r>
              <a:rPr lang="en-US" sz="1800" dirty="0">
                <a:hlinkClick r:id="rId8" tooltip="Sun Microsystems"/>
              </a:rPr>
              <a:t>Sun Microsystems</a:t>
            </a:r>
            <a:r>
              <a:rPr lang="en-US" sz="1800" dirty="0"/>
              <a:t>. </a:t>
            </a:r>
            <a:r>
              <a:rPr lang="en-US" sz="1800" dirty="0">
                <a:hlinkClick r:id="rId9" tooltip="L. Peter Deutsch"/>
              </a:rPr>
              <a:t>L. Peter Deutsch</a:t>
            </a:r>
            <a:r>
              <a:rPr lang="en-US" sz="1800" dirty="0"/>
              <a:t>, one of the original Sun "</a:t>
            </a:r>
            <a:r>
              <a:rPr lang="en-US" sz="1800" dirty="0">
                <a:hlinkClick r:id="rId10" tooltip="Fellow"/>
              </a:rPr>
              <a:t>Fellows</a:t>
            </a:r>
            <a:r>
              <a:rPr lang="en-US" sz="1800" dirty="0"/>
              <a:t>", is credited</a:t>
            </a:r>
            <a:r>
              <a:rPr lang="en-US" sz="1800" baseline="30000" dirty="0">
                <a:effectLst/>
              </a:rPr>
              <a:t>[</a:t>
            </a:r>
            <a:r>
              <a:rPr lang="en-US" sz="1800" i="1" baseline="30000" dirty="0">
                <a:effectLst/>
                <a:hlinkClick r:id="rId11" tooltip="Wikipedia:Manual of Style/Words to watch"/>
              </a:rPr>
              <a:t>by whom?</a:t>
            </a:r>
            <a:r>
              <a:rPr lang="en-US" sz="1800" baseline="30000" dirty="0">
                <a:effectLst/>
              </a:rPr>
              <a:t>]</a:t>
            </a:r>
            <a:r>
              <a:rPr lang="en-US" sz="1800" dirty="0"/>
              <a:t> with penning the first seven fallacies in 1994; however, </a:t>
            </a:r>
            <a:r>
              <a:rPr lang="en-US" sz="1800" dirty="0">
                <a:hlinkClick r:id="rId12" tooltip="Bill Joy"/>
              </a:rPr>
              <a:t>Bill Joy</a:t>
            </a:r>
            <a:r>
              <a:rPr lang="en-US" sz="1800" dirty="0"/>
              <a:t> and Tom Lyon had already identified the first four as "The Fallacies of Networked Computing"</a:t>
            </a:r>
            <a:r>
              <a:rPr lang="en-US" sz="1800" baseline="30000" dirty="0">
                <a:hlinkClick r:id="rId13"/>
              </a:rPr>
              <a:t>[3]</a:t>
            </a:r>
            <a:r>
              <a:rPr lang="en-US" sz="1800" dirty="0"/>
              <a:t> (the article claims "Dave Lyon", but this is a mistake</a:t>
            </a:r>
            <a:r>
              <a:rPr lang="en-US" sz="1800" baseline="30000" dirty="0">
                <a:effectLst/>
              </a:rPr>
              <a:t>[</a:t>
            </a:r>
            <a:r>
              <a:rPr lang="en-US" sz="1800" i="1" baseline="30000" dirty="0">
                <a:effectLst/>
                <a:hlinkClick r:id="rId14" tooltip="Wikipedia:Please clarify"/>
              </a:rPr>
              <a:t>why?</a:t>
            </a:r>
            <a:r>
              <a:rPr lang="en-US" sz="1800" baseline="30000" dirty="0">
                <a:effectLst/>
              </a:rPr>
              <a:t>]</a:t>
            </a:r>
            <a:r>
              <a:rPr lang="en-US" sz="1800" dirty="0"/>
              <a:t>). Around 1997, </a:t>
            </a:r>
            <a:r>
              <a:rPr lang="en-US" sz="1800" dirty="0">
                <a:hlinkClick r:id="rId15" tooltip="James Gosling"/>
              </a:rPr>
              <a:t>James Gosling</a:t>
            </a:r>
            <a:r>
              <a:rPr lang="en-US" sz="1800" dirty="0"/>
              <a:t>, another Sun Fellow and the inventor of </a:t>
            </a:r>
            <a:r>
              <a:rPr lang="en-US" sz="1800" dirty="0">
                <a:hlinkClick r:id="rId16" tooltip="Java (programming language)"/>
              </a:rPr>
              <a:t>Java</a:t>
            </a:r>
            <a:r>
              <a:rPr lang="en-US" sz="1800" dirty="0"/>
              <a:t>, added the eighth fallacy.</a:t>
            </a:r>
            <a:r>
              <a:rPr lang="en-US" sz="1800" baseline="30000" dirty="0">
                <a:hlinkClick r:id="rId13"/>
              </a:rPr>
              <a:t>[3]</a:t>
            </a:r>
            <a:endParaRPr lang="en-US" sz="1800" dirty="0"/>
          </a:p>
          <a:p>
            <a:endParaRPr lang="en-US" sz="1800"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13</a:t>
            </a:fld>
            <a:endParaRPr lang="en-US"/>
          </a:p>
        </p:txBody>
      </p:sp>
    </p:spTree>
    <p:extLst>
      <p:ext uri="{BB962C8B-B14F-4D97-AF65-F5344CB8AC3E}">
        <p14:creationId xmlns:p14="http://schemas.microsoft.com/office/powerpoint/2010/main" val="209889279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If some parts our application are missing critical we may have different characteristics for them in terms of durability, removing non-priority jobs etc. These </a:t>
            </a:r>
            <a:r>
              <a:rPr lang="en-US" sz="1200" kern="1200" dirty="0" err="1">
                <a:solidFill>
                  <a:schemeClr val="tx1"/>
                </a:solidFill>
                <a:effectLst/>
                <a:latin typeface="+mn-lt"/>
                <a:ea typeface="+mn-ea"/>
                <a:cs typeface="+mn-cs"/>
              </a:rPr>
              <a:t>QoS</a:t>
            </a:r>
            <a:r>
              <a:rPr lang="en-US" sz="1200" kern="1200" dirty="0">
                <a:solidFill>
                  <a:schemeClr val="tx1"/>
                </a:solidFill>
                <a:effectLst/>
                <a:latin typeface="+mn-lt"/>
                <a:ea typeface="+mn-ea"/>
                <a:cs typeface="+mn-cs"/>
              </a:rPr>
              <a:t> aspects should mean a different channel where they vary.</a:t>
            </a:r>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100</a:t>
            </a:fld>
            <a:endParaRPr lang="en-US"/>
          </a:p>
        </p:txBody>
      </p:sp>
    </p:spTree>
    <p:extLst>
      <p:ext uri="{BB962C8B-B14F-4D97-AF65-F5344CB8AC3E}">
        <p14:creationId xmlns:p14="http://schemas.microsoft.com/office/powerpoint/2010/main" val="1045468135"/>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Applications are communicating by sending </a:t>
            </a:r>
            <a:r>
              <a:rPr lang="en-US" i="1" dirty="0">
                <a:hlinkClick r:id="rId3"/>
              </a:rPr>
              <a:t>Message</a:t>
            </a:r>
            <a:r>
              <a:rPr lang="en-US" dirty="0"/>
              <a:t>s to each other via </a:t>
            </a:r>
            <a:r>
              <a:rPr lang="en-US" i="1" dirty="0">
                <a:hlinkClick r:id="rId4"/>
              </a:rPr>
              <a:t>Message Channel</a:t>
            </a:r>
            <a:r>
              <a:rPr lang="en-US" dirty="0"/>
              <a:t>s.</a:t>
            </a:r>
          </a:p>
          <a:p>
            <a:r>
              <a:rPr lang="en-US" b="1" dirty="0"/>
              <a:t>How does an application connect to a messaging channel to send and receive messages?</a:t>
            </a:r>
            <a:endParaRPr lang="en-US" dirty="0"/>
          </a:p>
          <a:p>
            <a:r>
              <a:rPr lang="en-US" b="1" dirty="0"/>
              <a:t>Connect an application to a messaging channel using a </a:t>
            </a:r>
            <a:r>
              <a:rPr lang="en-US" b="1" i="1" dirty="0"/>
              <a:t>Message Endpoint</a:t>
            </a:r>
            <a:r>
              <a:rPr lang="en-US" b="1" dirty="0"/>
              <a:t>, a client of the messaging system that the application can then use to send or receive messages.</a:t>
            </a:r>
            <a:endParaRPr lang="en-US" dirty="0"/>
          </a:p>
          <a:p>
            <a:r>
              <a:rPr lang="en-US" i="1" dirty="0"/>
              <a:t>Message Endpoint</a:t>
            </a:r>
            <a:r>
              <a:rPr lang="en-US" dirty="0"/>
              <a:t> code is custom to both the application and the messaging system’s client API. The rest of the application knows little about message formats, messaging channels, or any of the other details of communicating with other applications via messaging. It just knows that it has a request or piece of data to send to another application, or is expecting those from another application. It is the messaging endpoint code that takes that command or data, makes it into a message, and sends it on a particular messaging channel. It is the endpoint that receives a message, extracts the contents, and gives them to the application in a meaningful way.</a:t>
            </a:r>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102</a:t>
            </a:fld>
            <a:endParaRPr lang="en-US"/>
          </a:p>
        </p:txBody>
      </p:sp>
    </p:spTree>
    <p:extLst>
      <p:ext uri="{BB962C8B-B14F-4D97-AF65-F5344CB8AC3E}">
        <p14:creationId xmlns:p14="http://schemas.microsoft.com/office/powerpoint/2010/main" val="171697840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application accesses another system via </a:t>
            </a:r>
            <a:r>
              <a:rPr lang="en-US" i="1" dirty="0">
                <a:hlinkClick r:id="rId3"/>
              </a:rPr>
              <a:t>Messaging</a:t>
            </a:r>
            <a:r>
              <a:rPr lang="en-US" dirty="0"/>
              <a:t>.</a:t>
            </a:r>
          </a:p>
          <a:p>
            <a:r>
              <a:rPr lang="en-US" b="1" dirty="0"/>
              <a:t>How do you encapsulate access to the messaging system from the rest of the application?</a:t>
            </a:r>
            <a:endParaRPr lang="en-US" dirty="0"/>
          </a:p>
          <a:p>
            <a:r>
              <a:rPr lang="en-US" b="1" dirty="0"/>
              <a:t>Use a </a:t>
            </a:r>
            <a:r>
              <a:rPr lang="en-US" b="1" i="1" dirty="0"/>
              <a:t>Messaging Gateway</a:t>
            </a:r>
            <a:r>
              <a:rPr lang="en-US" b="1" dirty="0"/>
              <a:t>, a class than wraps messaging-specific method calls and exposes domain-specific methods to the application.</a:t>
            </a:r>
            <a:endParaRPr lang="en-US" dirty="0"/>
          </a:p>
          <a:p>
            <a:r>
              <a:rPr lang="en-US" dirty="0"/>
              <a:t>The </a:t>
            </a:r>
            <a:r>
              <a:rPr lang="en-US" i="1" dirty="0"/>
              <a:t>Messaging Gateway</a:t>
            </a:r>
            <a:r>
              <a:rPr lang="en-US" dirty="0"/>
              <a:t> encapsulates messaging-specific code (e.g., the code required to send or receive a message) and separates it from the rest of the application code. This way, only the </a:t>
            </a:r>
            <a:r>
              <a:rPr lang="en-US" i="1" dirty="0"/>
              <a:t>Messaging Gateway</a:t>
            </a:r>
            <a:r>
              <a:rPr lang="en-US" dirty="0"/>
              <a:t> code knows about the messaging system; the rest of the application code does not. The </a:t>
            </a:r>
            <a:r>
              <a:rPr lang="en-US" i="1" dirty="0"/>
              <a:t>Messaging Gateway</a:t>
            </a:r>
            <a:r>
              <a:rPr lang="en-US" dirty="0"/>
              <a:t> exposes a business function to the rest of the application so that instead of requiring the application to set properties like </a:t>
            </a:r>
            <a:r>
              <a:rPr lang="en-US" dirty="0" err="1"/>
              <a:t>Message.MessageReadPropertyFilter.AppSpecific</a:t>
            </a:r>
            <a:r>
              <a:rPr lang="en-US" dirty="0"/>
              <a:t>, a </a:t>
            </a:r>
            <a:r>
              <a:rPr lang="en-US" i="1" dirty="0"/>
              <a:t>Messaging Gateway</a:t>
            </a:r>
            <a:r>
              <a:rPr lang="en-US" dirty="0"/>
              <a:t> exposes methods such as </a:t>
            </a:r>
            <a:r>
              <a:rPr lang="en-US" dirty="0" err="1"/>
              <a:t>GetCreditScore</a:t>
            </a:r>
            <a:r>
              <a:rPr lang="en-US" dirty="0"/>
              <a:t> that accept strongly typed parameters just like any other method. A </a:t>
            </a:r>
            <a:r>
              <a:rPr lang="en-US" i="1" dirty="0"/>
              <a:t>Messaging Gateway</a:t>
            </a:r>
            <a:r>
              <a:rPr lang="en-US" dirty="0"/>
              <a:t> is a messaging-specific version of the more general </a:t>
            </a:r>
            <a:r>
              <a:rPr lang="en-US" i="1" dirty="0"/>
              <a:t>Gateway</a:t>
            </a:r>
            <a:r>
              <a:rPr lang="en-US" dirty="0"/>
              <a:t> pattern [</a:t>
            </a:r>
            <a:r>
              <a:rPr lang="en-US" dirty="0">
                <a:hlinkClick r:id="rId4" tooltip="Patterns of Enterprise Application Architecture"/>
              </a:rPr>
              <a:t>EAA</a:t>
            </a:r>
            <a:r>
              <a:rPr lang="en-US" dirty="0"/>
              <a:t>]. </a:t>
            </a:r>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103</a:t>
            </a:fld>
            <a:endParaRPr lang="en-US"/>
          </a:p>
        </p:txBody>
      </p:sp>
    </p:spTree>
    <p:extLst>
      <p:ext uri="{BB962C8B-B14F-4D97-AF65-F5344CB8AC3E}">
        <p14:creationId xmlns:p14="http://schemas.microsoft.com/office/powerpoint/2010/main" val="1310449786"/>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A </a:t>
            </a:r>
            <a:r>
              <a:rPr lang="en-US" sz="1200" i="1" dirty="0"/>
              <a:t>Messaging Mapper</a:t>
            </a:r>
            <a:r>
              <a:rPr lang="en-US" sz="1200" dirty="0"/>
              <a:t> converts domain objects into a message as required by the messaging channel. </a:t>
            </a:r>
          </a:p>
          <a:p>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It also provides the reverse capability, create or update a domain objects based on an incoming messages.</a:t>
            </a:r>
          </a:p>
          <a:p>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Because of this mediator, the domain does not need to know about messaging formats and vice-versa</a:t>
            </a:r>
          </a:p>
          <a:p>
            <a:endParaRPr lang="en-US" dirty="0"/>
          </a:p>
          <a:p>
            <a:endParaRPr lang="en-US" dirty="0"/>
          </a:p>
          <a:p>
            <a:r>
              <a:rPr lang="en-US" dirty="0"/>
              <a:t>When integrating applications using messaging, the data inside a message is often derived from domain objects inside the integrated applications. If we use a </a:t>
            </a:r>
            <a:r>
              <a:rPr lang="en-US" i="1" dirty="0">
                <a:hlinkClick r:id="rId3"/>
              </a:rPr>
              <a:t>Document Message</a:t>
            </a:r>
            <a:r>
              <a:rPr lang="en-US" dirty="0"/>
              <a:t>, the message itself may directly represent one or domain objects. If we use a </a:t>
            </a:r>
            <a:r>
              <a:rPr lang="en-US" i="1" dirty="0">
                <a:hlinkClick r:id="rId4"/>
              </a:rPr>
              <a:t>Command Message</a:t>
            </a:r>
            <a:r>
              <a:rPr lang="en-US" dirty="0"/>
              <a:t>, some of the data fields associated with the command are likely to be extracted from domain objects as well. There are some distinct differences between messages and objects. For example, most objects rely on associations in the form of object references and inheritance relationships. Many messaging infrastructures do not support these concepts because they have to be able to communicate with a range of applications, some of which may not be object-oriented at all.</a:t>
            </a:r>
          </a:p>
          <a:p>
            <a:r>
              <a:rPr lang="en-US" b="1" dirty="0"/>
              <a:t>How do you move data between domain objects and the messaging infrastructure while keeping the two independent of each other?</a:t>
            </a:r>
            <a:endParaRPr lang="en-US" dirty="0"/>
          </a:p>
          <a:p>
            <a:r>
              <a:rPr lang="en-US" b="1" dirty="0"/>
              <a:t>Create a separate </a:t>
            </a:r>
            <a:r>
              <a:rPr lang="en-US" b="1" i="1" dirty="0"/>
              <a:t>Messaging Mapper</a:t>
            </a:r>
            <a:r>
              <a:rPr lang="en-US" b="1" dirty="0"/>
              <a:t> that contains the mapping logic between the messaging infrastructure and the domain objects. Neither the objects nor the infrastructure have knowledge of the </a:t>
            </a:r>
            <a:r>
              <a:rPr lang="en-US" b="1" i="1" dirty="0"/>
              <a:t>Messaging Mapper</a:t>
            </a:r>
            <a:r>
              <a:rPr lang="en-US" b="1" dirty="0"/>
              <a:t>'s existence.</a:t>
            </a:r>
            <a:endParaRPr lang="en-US" dirty="0"/>
          </a:p>
          <a:p>
            <a:r>
              <a:rPr lang="en-US" dirty="0"/>
              <a:t>The </a:t>
            </a:r>
            <a:r>
              <a:rPr lang="en-US" i="1" dirty="0"/>
              <a:t>Messaging Mapper</a:t>
            </a:r>
            <a:r>
              <a:rPr lang="en-US" dirty="0"/>
              <a:t> accesses one or more domain objects and converts them into a message as required by the messaging channel. It also performs the opposite function, creating or updating domain objects based on incoming messages. Since the </a:t>
            </a:r>
            <a:r>
              <a:rPr lang="en-US" i="1" dirty="0"/>
              <a:t>Messaging Mapper</a:t>
            </a:r>
            <a:r>
              <a:rPr lang="en-US" dirty="0"/>
              <a:t> is implemented as a separate class that references the domain object(s) and the messaging layer, neither layer is aware of the other. The layers don't even know about the </a:t>
            </a:r>
            <a:r>
              <a:rPr lang="en-US" i="1" dirty="0"/>
              <a:t>Messaging Mapper</a:t>
            </a:r>
            <a:r>
              <a:rPr lang="en-US" dirty="0"/>
              <a:t>. </a:t>
            </a:r>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104</a:t>
            </a:fld>
            <a:endParaRPr lang="en-US"/>
          </a:p>
        </p:txBody>
      </p:sp>
    </p:spTree>
    <p:extLst>
      <p:ext uri="{BB962C8B-B14F-4D97-AF65-F5344CB8AC3E}">
        <p14:creationId xmlns:p14="http://schemas.microsoft.com/office/powerpoint/2010/main" val="917686170"/>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application needs to consume </a:t>
            </a:r>
            <a:r>
              <a:rPr lang="en-US" i="1" dirty="0">
                <a:hlinkClick r:id="rId3"/>
              </a:rPr>
              <a:t>Message</a:t>
            </a:r>
            <a:r>
              <a:rPr lang="en-US" dirty="0"/>
              <a:t>s, but it wants to control when it consumes each message.</a:t>
            </a:r>
          </a:p>
          <a:p>
            <a:r>
              <a:rPr lang="en-US" b="1" dirty="0"/>
              <a:t>How can an application consume a message when the application is ready?</a:t>
            </a:r>
            <a:endParaRPr lang="en-US" dirty="0"/>
          </a:p>
          <a:p>
            <a:r>
              <a:rPr lang="en-US" b="1" dirty="0"/>
              <a:t>The </a:t>
            </a:r>
            <a:r>
              <a:rPr lang="en-US" b="1" dirty="0" err="1"/>
              <a:t>aplication</a:t>
            </a:r>
            <a:r>
              <a:rPr lang="en-US" b="1" dirty="0"/>
              <a:t> should use a </a:t>
            </a:r>
            <a:r>
              <a:rPr lang="en-US" b="1" i="1" dirty="0"/>
              <a:t>Polling Consumer</a:t>
            </a:r>
            <a:r>
              <a:rPr lang="en-US" b="1" dirty="0"/>
              <a:t>, one that explicitly makes a call when it wants to receive a message.</a:t>
            </a:r>
            <a:endParaRPr lang="en-US" dirty="0"/>
          </a:p>
          <a:p>
            <a:r>
              <a:rPr lang="en-US" dirty="0"/>
              <a:t>This is also known as a synchronous receiver, because the receiver thread blocks until a message is received. We call it a </a:t>
            </a:r>
            <a:r>
              <a:rPr lang="en-US" i="1" dirty="0"/>
              <a:t>Polling Consumer</a:t>
            </a:r>
            <a:r>
              <a:rPr lang="en-US" dirty="0"/>
              <a:t> because the receiver polls for a message, processes it, then polls for another. As a convenience, messaging API’s usually provide a receive method that blocks until a message is delivered, in addition to methods like </a:t>
            </a:r>
            <a:r>
              <a:rPr lang="en-US" dirty="0" err="1"/>
              <a:t>receiveNoWait</a:t>
            </a:r>
            <a:r>
              <a:rPr lang="en-US" dirty="0"/>
              <a:t>() and Receive(0) that return immediately if no message is available. This difference is only apparent when the receiver is polling faster than messages are arriving.</a:t>
            </a:r>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105</a:t>
            </a:fld>
            <a:endParaRPr lang="en-US"/>
          </a:p>
        </p:txBody>
      </p:sp>
    </p:spTree>
    <p:extLst>
      <p:ext uri="{BB962C8B-B14F-4D97-AF65-F5344CB8AC3E}">
        <p14:creationId xmlns:p14="http://schemas.microsoft.com/office/powerpoint/2010/main" val="360833875"/>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application needs to consume </a:t>
            </a:r>
            <a:r>
              <a:rPr lang="en-US" i="1" dirty="0">
                <a:hlinkClick r:id="rId3"/>
              </a:rPr>
              <a:t>Message</a:t>
            </a:r>
            <a:r>
              <a:rPr lang="en-US" dirty="0"/>
              <a:t>s as soon as they’re delivered.</a:t>
            </a:r>
          </a:p>
          <a:p>
            <a:r>
              <a:rPr lang="en-US" b="1" dirty="0"/>
              <a:t>How can an application automatically consume messages as they become available?</a:t>
            </a:r>
            <a:endParaRPr lang="en-US" dirty="0"/>
          </a:p>
          <a:p>
            <a:r>
              <a:rPr lang="en-US" b="1" dirty="0"/>
              <a:t>The application should use an </a:t>
            </a:r>
            <a:r>
              <a:rPr lang="en-US" b="1" i="1" dirty="0"/>
              <a:t>Event-Driven Consumer</a:t>
            </a:r>
            <a:r>
              <a:rPr lang="en-US" b="1" dirty="0"/>
              <a:t>, one that is automatically handed messages as they’re delivered on the channel.</a:t>
            </a:r>
            <a:endParaRPr lang="en-US" dirty="0"/>
          </a:p>
          <a:p>
            <a:r>
              <a:rPr lang="en-US" dirty="0"/>
              <a:t>This is also known as an asynchronous receiver, because the receiver does not have a running thread until a callback thread delivers a message. We call it an </a:t>
            </a:r>
            <a:r>
              <a:rPr lang="en-US" i="1" dirty="0"/>
              <a:t>Event-Driven Consumer</a:t>
            </a:r>
            <a:r>
              <a:rPr lang="en-US" dirty="0"/>
              <a:t> because the receiver acts like the message delivery is an event that triggers the receiver into action.</a:t>
            </a:r>
          </a:p>
        </p:txBody>
      </p:sp>
      <p:sp>
        <p:nvSpPr>
          <p:cNvPr id="4" name="Slide Number Placeholder 3"/>
          <p:cNvSpPr>
            <a:spLocks noGrp="1"/>
          </p:cNvSpPr>
          <p:nvPr>
            <p:ph type="sldNum" sz="quarter" idx="10"/>
          </p:nvPr>
        </p:nvSpPr>
        <p:spPr/>
        <p:txBody>
          <a:bodyPr/>
          <a:lstStyle/>
          <a:p>
            <a:fld id="{F949CB24-BEAC-6A41-9A10-BFD56146B867}" type="slidenum">
              <a:rPr lang="en-US" smtClean="0"/>
              <a:pPr/>
              <a:t>106</a:t>
            </a:fld>
            <a:endParaRPr lang="en-US"/>
          </a:p>
        </p:txBody>
      </p:sp>
    </p:spTree>
    <p:extLst>
      <p:ext uri="{BB962C8B-B14F-4D97-AF65-F5344CB8AC3E}">
        <p14:creationId xmlns:p14="http://schemas.microsoft.com/office/powerpoint/2010/main" val="703944234"/>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application has a service that it would like to make available to other applications.</a:t>
            </a:r>
          </a:p>
          <a:p>
            <a:r>
              <a:rPr lang="en-US" b="1" dirty="0"/>
              <a:t>How can an application design a service to be invoked both via various messaging technologies and via non-messaging techniques?</a:t>
            </a:r>
            <a:endParaRPr lang="en-US" dirty="0"/>
          </a:p>
          <a:p>
            <a:r>
              <a:rPr lang="en-US" b="1" dirty="0"/>
              <a:t>Design a </a:t>
            </a:r>
            <a:r>
              <a:rPr lang="en-US" b="1" i="1" dirty="0"/>
              <a:t>Service Activator</a:t>
            </a:r>
            <a:r>
              <a:rPr lang="en-US" b="1" dirty="0"/>
              <a:t> that connects the messages on the channel to the service being accessed.</a:t>
            </a:r>
            <a:endParaRPr lang="en-US" dirty="0"/>
          </a:p>
          <a:p>
            <a:r>
              <a:rPr lang="en-US" dirty="0"/>
              <a:t>A </a:t>
            </a:r>
            <a:r>
              <a:rPr lang="en-US" i="1" dirty="0"/>
              <a:t>Service Activator</a:t>
            </a:r>
            <a:r>
              <a:rPr lang="en-US" dirty="0"/>
              <a:t> can be one-way (request only) or two-way (</a:t>
            </a:r>
            <a:r>
              <a:rPr lang="en-US" i="1" dirty="0">
                <a:hlinkClick r:id="rId3"/>
              </a:rPr>
              <a:t>Request-Reply</a:t>
            </a:r>
            <a:r>
              <a:rPr lang="en-US" dirty="0"/>
              <a:t>). The service can be as simple as a method call—synchronous and non-remote—perhaps part of a Service Layer [</a:t>
            </a:r>
            <a:r>
              <a:rPr lang="en-US" dirty="0">
                <a:hlinkClick r:id="rId4" tooltip="Patterns of Enterprise Application Architecture"/>
              </a:rPr>
              <a:t>EAA</a:t>
            </a:r>
            <a:r>
              <a:rPr lang="en-US" dirty="0"/>
              <a:t>]. The activator can be hard-coded to always invoke the same service, or can use reflection to invoke the service indicated by the message. The activator handles all of the messaging details and invokes the service like any other client, such that the service doesn’t even know it’s being invoked through messaging.</a:t>
            </a:r>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107</a:t>
            </a:fld>
            <a:endParaRPr lang="en-US"/>
          </a:p>
        </p:txBody>
      </p:sp>
    </p:spTree>
    <p:extLst>
      <p:ext uri="{BB962C8B-B14F-4D97-AF65-F5344CB8AC3E}">
        <p14:creationId xmlns:p14="http://schemas.microsoft.com/office/powerpoint/2010/main" val="922266128"/>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Context and Problem</a:t>
            </a:r>
          </a:p>
          <a:p>
            <a:pPr lvl="1"/>
            <a:r>
              <a:rPr lang="en-GB" dirty="0"/>
              <a:t>An application may experience peaks of demand that cause it to become overloaded and unable to respond.</a:t>
            </a:r>
          </a:p>
          <a:p>
            <a:pPr lvl="1"/>
            <a:r>
              <a:rPr lang="en-GB" dirty="0"/>
              <a:t>It could be that part of the application itself becomes overwhelmed – due to a lack of CPU or memory – or it could be that the application depends on a third-party service that can become overwhelmed.</a:t>
            </a:r>
          </a:p>
          <a:p>
            <a:pPr lvl="1"/>
            <a:r>
              <a:rPr lang="en-GB" dirty="0"/>
              <a:t>For example, there is a limited number of connections in a database connection pool. Long-running queries can lead to a lack of available connections to service requests. These requests in turn back up and overwhelm a server’s thread pool. This can cause queueing of requests on the server. Eventually the server stops serving requests.</a:t>
            </a:r>
          </a:p>
          <a:p>
            <a:endParaRPr lang="en-GB" dirty="0"/>
          </a:p>
          <a:p>
            <a:r>
              <a:rPr lang="en-GB" dirty="0"/>
              <a:t>“</a:t>
            </a:r>
            <a:r>
              <a:rPr lang="en-GB" sz="1200" b="0" i="0" u="none" strike="noStrike" kern="1200" baseline="0" dirty="0">
                <a:solidFill>
                  <a:schemeClr val="tx1"/>
                </a:solidFill>
                <a:latin typeface="+mn-lt"/>
                <a:ea typeface="+mn-ea"/>
                <a:cs typeface="+mn-cs"/>
              </a:rPr>
              <a:t>Done well, middleware simultaneously integrates and decouples systems. It integrates them by passing data and events back and forth between the systems. It decouples them by letting the participating systems removing specific knowledge of and calls to the other systems. Since integration points are the number-one cause of instability, this looks like a good thing.</a:t>
            </a:r>
            <a:r>
              <a:rPr lang="en-GB" dirty="0"/>
              <a:t>”</a:t>
            </a:r>
          </a:p>
          <a:p>
            <a:endParaRPr lang="en-GB" dirty="0"/>
          </a:p>
          <a:p>
            <a:r>
              <a:rPr lang="en-GB" dirty="0"/>
              <a:t>“</a:t>
            </a:r>
            <a:r>
              <a:rPr lang="en-GB" sz="1200" b="0" i="0" u="none" strike="noStrike" kern="1200" baseline="0" dirty="0">
                <a:solidFill>
                  <a:schemeClr val="tx1"/>
                </a:solidFill>
                <a:latin typeface="+mn-lt"/>
                <a:ea typeface="+mn-ea"/>
                <a:cs typeface="+mn-cs"/>
              </a:rPr>
              <a:t>Any kind of synchronous call-and-response or request/reply method forces the calling system to stop what it’s doing and wait. In this model, the calling system and the receiving system must both be active at the same time—they are synchronous in time—though they may be in different places. This category covers remote procedure calls (RPC), HTTP, XML-RPC, RMI, CORBA,</a:t>
            </a:r>
          </a:p>
          <a:p>
            <a:r>
              <a:rPr lang="en-GB" sz="1200" b="0" i="0" u="none" strike="noStrike" kern="1200" baseline="0" dirty="0">
                <a:solidFill>
                  <a:schemeClr val="tx1"/>
                </a:solidFill>
                <a:latin typeface="+mn-lt"/>
                <a:ea typeface="+mn-ea"/>
                <a:cs typeface="+mn-cs"/>
              </a:rPr>
              <a:t>DCOM, and any other </a:t>
            </a:r>
            <a:r>
              <a:rPr lang="en-GB" sz="1200" b="0" i="0" u="none" strike="noStrike" kern="1200" baseline="0" dirty="0" err="1">
                <a:solidFill>
                  <a:schemeClr val="tx1"/>
                </a:solidFill>
                <a:latin typeface="+mn-lt"/>
                <a:ea typeface="+mn-ea"/>
                <a:cs typeface="+mn-cs"/>
              </a:rPr>
              <a:t>analog</a:t>
            </a:r>
            <a:r>
              <a:rPr lang="en-GB" sz="1200" b="0" i="0" u="none" strike="noStrike" kern="1200" baseline="0" dirty="0">
                <a:solidFill>
                  <a:schemeClr val="tx1"/>
                </a:solidFill>
                <a:latin typeface="+mn-lt"/>
                <a:ea typeface="+mn-ea"/>
                <a:cs typeface="+mn-cs"/>
              </a:rPr>
              <a:t> of local method calls. Tightly coupled middleware amplifies shocks to the system. Synchronous calls are particularly vicious amplifiers that facilitate cascading failures.</a:t>
            </a:r>
            <a:r>
              <a:rPr lang="en-GB" dirty="0"/>
              <a:t>”</a:t>
            </a:r>
          </a:p>
          <a:p>
            <a:endParaRPr lang="en-GB" dirty="0"/>
          </a:p>
        </p:txBody>
      </p:sp>
      <p:sp>
        <p:nvSpPr>
          <p:cNvPr id="4" name="Slide Number Placeholder 3"/>
          <p:cNvSpPr>
            <a:spLocks noGrp="1"/>
          </p:cNvSpPr>
          <p:nvPr>
            <p:ph type="sldNum" sz="quarter" idx="10"/>
          </p:nvPr>
        </p:nvSpPr>
        <p:spPr/>
        <p:txBody>
          <a:bodyPr/>
          <a:lstStyle/>
          <a:p>
            <a:fld id="{FDF30FF6-4247-4B0A-A585-76173BD71A4A}" type="slidenum">
              <a:rPr lang="en-GB" smtClean="0"/>
              <a:t>109</a:t>
            </a:fld>
            <a:endParaRPr lang="en-GB"/>
          </a:p>
        </p:txBody>
      </p:sp>
    </p:spTree>
    <p:extLst>
      <p:ext uri="{BB962C8B-B14F-4D97-AF65-F5344CB8AC3E}">
        <p14:creationId xmlns:p14="http://schemas.microsoft.com/office/powerpoint/2010/main" val="3178129673"/>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DF30FF6-4247-4B0A-A585-76173BD71A4A}" type="slidenum">
              <a:rPr lang="en-GB" smtClean="0"/>
              <a:t>112</a:t>
            </a:fld>
            <a:endParaRPr lang="en-GB"/>
          </a:p>
        </p:txBody>
      </p:sp>
    </p:spTree>
    <p:extLst>
      <p:ext uri="{BB962C8B-B14F-4D97-AF65-F5344CB8AC3E}">
        <p14:creationId xmlns:p14="http://schemas.microsoft.com/office/powerpoint/2010/main" val="1261318123"/>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DF30FF6-4247-4B0A-A585-76173BD71A4A}" type="slidenum">
              <a:rPr lang="en-GB" smtClean="0"/>
              <a:t>113</a:t>
            </a:fld>
            <a:endParaRPr lang="en-GB"/>
          </a:p>
        </p:txBody>
      </p:sp>
    </p:spTree>
    <p:extLst>
      <p:ext uri="{BB962C8B-B14F-4D97-AF65-F5344CB8AC3E}">
        <p14:creationId xmlns:p14="http://schemas.microsoft.com/office/powerpoint/2010/main" val="14168788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Language, Platform, Data format</a:t>
            </a:r>
          </a:p>
          <a:p>
            <a:endParaRPr lang="en-US" sz="1200" dirty="0"/>
          </a:p>
          <a:p>
            <a:r>
              <a:rPr lang="en-US" sz="1200" dirty="0"/>
              <a:t>Not necessarily by accident.</a:t>
            </a:r>
            <a:r>
              <a:rPr lang="en-US" sz="1200" baseline="0" dirty="0"/>
              <a:t> The ‘</a:t>
            </a:r>
            <a:r>
              <a:rPr lang="en-US" sz="1200" baseline="0" dirty="0" err="1"/>
              <a:t>microservices</a:t>
            </a:r>
            <a:r>
              <a:rPr lang="en-US" sz="1200" baseline="0" dirty="0"/>
              <a:t> dividend’ may in fact mean that it is desirable for different parts of our application to be written in different languages</a:t>
            </a:r>
          </a:p>
          <a:p>
            <a:endParaRPr lang="en-US" sz="1200" baseline="0" dirty="0"/>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14</a:t>
            </a:fld>
            <a:endParaRPr lang="en-US"/>
          </a:p>
        </p:txBody>
      </p:sp>
    </p:spTree>
    <p:extLst>
      <p:ext uri="{BB962C8B-B14F-4D97-AF65-F5344CB8AC3E}">
        <p14:creationId xmlns:p14="http://schemas.microsoft.com/office/powerpoint/2010/main" val="1009073855"/>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DF30FF6-4247-4B0A-A585-76173BD71A4A}" type="slidenum">
              <a:rPr lang="en-GB" smtClean="0"/>
              <a:t>114</a:t>
            </a:fld>
            <a:endParaRPr lang="en-GB"/>
          </a:p>
        </p:txBody>
      </p:sp>
    </p:spTree>
    <p:extLst>
      <p:ext uri="{BB962C8B-B14F-4D97-AF65-F5344CB8AC3E}">
        <p14:creationId xmlns:p14="http://schemas.microsoft.com/office/powerpoint/2010/main" val="2974596184"/>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As illustrated in figure 3.3, the Decoupled Invocation pattern is composed of three basic components: a handler, a queue, and a dispatcher that mediates between them. Here’s how the initial request processing works:</a:t>
            </a:r>
          </a:p>
          <a:p>
            <a:r>
              <a:rPr lang="en-GB" dirty="0"/>
              <a:t>The handler listens for incoming requests from the endpoint.</a:t>
            </a:r>
          </a:p>
          <a:p>
            <a:r>
              <a:rPr lang="en-GB" dirty="0"/>
              <a:t>When a new request arrives, the handler sends an acknowledgment to the sender.</a:t>
            </a:r>
          </a:p>
          <a:p>
            <a:r>
              <a:rPr lang="en-GB" dirty="0"/>
              <a:t>The handler is responsible for the initial treatment, or </a:t>
            </a:r>
            <a:r>
              <a:rPr lang="en-GB" dirty="0" err="1"/>
              <a:t>preprocessing</a:t>
            </a:r>
            <a:r>
              <a:rPr lang="en-GB" dirty="0"/>
              <a:t>, of incoming messages. This may include message transformation or prioritization based on knowledge it infers from the messages themselves. Overall, this processing should be kept minimal, as the goal is to quickly queue and acknowledge incoming requests.</a:t>
            </a:r>
          </a:p>
          <a:p>
            <a:r>
              <a:rPr lang="en-GB" dirty="0"/>
              <a:t>The message is put onto a queue.</a:t>
            </a:r>
          </a:p>
          <a:p>
            <a:endParaRPr lang="en-GB" dirty="0"/>
          </a:p>
          <a:p>
            <a:r>
              <a:rPr lang="en-GB" dirty="0"/>
              <a:t>The queue, which is the second component of the Decoupled Invocation pattern, stores incoming messages and allows the service to consume the messages at its own steady rate, thus overcoming peak loads.</a:t>
            </a:r>
          </a:p>
          <a:p>
            <a:r>
              <a:rPr lang="en-GB" dirty="0"/>
              <a:t>You can set up the queue to be persistent so the service won’t lose any requests it has already acknowledged, even if a catastrophic server failure occurs. If the queue is transactional, you can also implement the Transactional Service pattern (see </a:t>
            </a:r>
            <a:r>
              <a:rPr lang="en-GB" dirty="0">
                <a:hlinkClick r:id="rId3"/>
              </a:rPr>
              <a:t>chapter 2</a:t>
            </a:r>
            <a:r>
              <a:rPr lang="en-GB" dirty="0"/>
              <a:t>) and increase the overall robustness of the service even further.</a:t>
            </a:r>
          </a:p>
          <a:p>
            <a:r>
              <a:rPr lang="en-GB" dirty="0"/>
              <a:t>The dispatcher is responsible for creating as many reader components as are needed for the current request load, which is measured by the number of messages waiting in the queue. The dispatcher can also prioritize incoming tasks based on internal considerations, such as resource availability. The dispatcher is a good place to introduce elasticity if the latency of handling the messages is important. (See also the further reading section for an article on the LMAX architecture, which describes a low-latency, high-performance queue between senders and receivers.)</a:t>
            </a:r>
          </a:p>
          <a:p>
            <a:r>
              <a:rPr lang="en-GB" dirty="0"/>
              <a:t>The handler can acknowledge the request as part of the </a:t>
            </a:r>
            <a:r>
              <a:rPr lang="en-GB" dirty="0" err="1"/>
              <a:t>preprocessing</a:t>
            </a:r>
            <a:r>
              <a:rPr lang="en-GB" dirty="0"/>
              <a:t>, but it’s usually best to do this inside an edge component (see the Edge Component pattern in </a:t>
            </a:r>
            <a:r>
              <a:rPr lang="en-GB" dirty="0">
                <a:hlinkClick r:id="rId3"/>
              </a:rPr>
              <a:t>chapter 2</a:t>
            </a:r>
            <a:r>
              <a:rPr lang="en-GB" dirty="0"/>
              <a:t>). This helps ensure that the service-processing load is kept to a minimum, allowing the handler to process requests as efficiently as possible.</a:t>
            </a:r>
          </a:p>
          <a:p>
            <a:r>
              <a:rPr lang="en-GB" dirty="0"/>
              <a:t>Placing requests on the queue is a relatively low-cost operation that can be performed efficiently, making the initial request-handling less susceptible to failure during peaks (as compared to other parts of the request-handling that require more time and resources). The actual handling of the incoming requests can be performed at a reasonable pace, dictated by service resource availability and overall load. Load balancing can be achieved by running multiple readers against the queue.</a:t>
            </a:r>
          </a:p>
          <a:p>
            <a:endParaRPr lang="en-GB" dirty="0"/>
          </a:p>
          <a:p>
            <a:endParaRPr lang="en-GB" dirty="0"/>
          </a:p>
        </p:txBody>
      </p:sp>
      <p:sp>
        <p:nvSpPr>
          <p:cNvPr id="4" name="Slide Number Placeholder 3"/>
          <p:cNvSpPr>
            <a:spLocks noGrp="1"/>
          </p:cNvSpPr>
          <p:nvPr>
            <p:ph type="sldNum" sz="quarter" idx="10"/>
          </p:nvPr>
        </p:nvSpPr>
        <p:spPr/>
        <p:txBody>
          <a:bodyPr/>
          <a:lstStyle/>
          <a:p>
            <a:fld id="{FDF30FF6-4247-4B0A-A585-76173BD71A4A}" type="slidenum">
              <a:rPr lang="en-GB" smtClean="0"/>
              <a:t>116</a:t>
            </a:fld>
            <a:endParaRPr lang="en-GB"/>
          </a:p>
        </p:txBody>
      </p:sp>
    </p:spTree>
    <p:extLst>
      <p:ext uri="{BB962C8B-B14F-4D97-AF65-F5344CB8AC3E}">
        <p14:creationId xmlns:p14="http://schemas.microsoft.com/office/powerpoint/2010/main" val="4293660906"/>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49CB24-BEAC-6A41-9A10-BFD56146B867}" type="slidenum">
              <a:rPr lang="en-US" smtClean="0"/>
              <a:pPr/>
              <a:t>117</a:t>
            </a:fld>
            <a:endParaRPr lang="en-US"/>
          </a:p>
        </p:txBody>
      </p:sp>
    </p:spTree>
    <p:extLst>
      <p:ext uri="{BB962C8B-B14F-4D97-AF65-F5344CB8AC3E}">
        <p14:creationId xmlns:p14="http://schemas.microsoft.com/office/powerpoint/2010/main" val="28552961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err="1"/>
              <a:t>Favour</a:t>
            </a:r>
            <a:r>
              <a:rPr lang="en-US" dirty="0"/>
              <a:t> Loose Coupling</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dirty="0"/>
              <a:t>You may</a:t>
            </a:r>
            <a:r>
              <a:rPr lang="en-US" baseline="0" dirty="0"/>
              <a:t> change where something is located. You may change how something is implemented. You may have new requirements to integrate with new services including new third party applications. You may want to develop new applications. You may pivot and need </a:t>
            </a:r>
            <a:endParaRPr lang="en-US" dirty="0"/>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15</a:t>
            </a:fld>
            <a:endParaRPr lang="en-US"/>
          </a:p>
        </p:txBody>
      </p:sp>
    </p:spTree>
    <p:extLst>
      <p:ext uri="{BB962C8B-B14F-4D97-AF65-F5344CB8AC3E}">
        <p14:creationId xmlns:p14="http://schemas.microsoft.com/office/powerpoint/2010/main" val="15614761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p>
            <a:fld id="{3CB6A83E-D652-C54B-A50F-096988DDD25C}" type="datetime1">
              <a:rPr lang="en-GB" smtClean="0"/>
              <a:t>17/06/2019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7D4A06-35AE-BD4A-84A9-613A26F3D41D}" type="slidenum">
              <a:rPr lang="en-US" smtClean="0"/>
              <a:pPr/>
              <a:t>‹#›</a:t>
            </a:fld>
            <a:endParaRPr lang="en-US"/>
          </a:p>
        </p:txBody>
      </p:sp>
    </p:spTree>
    <p:extLst>
      <p:ext uri="{BB962C8B-B14F-4D97-AF65-F5344CB8AC3E}">
        <p14:creationId xmlns:p14="http://schemas.microsoft.com/office/powerpoint/2010/main" val="3138512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F3D214F2-9981-7F40-9126-AD6F46D0B685}" type="datetime1">
              <a:rPr lang="en-GB" smtClean="0"/>
              <a:t>17/06/2019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7D4A06-35AE-BD4A-84A9-613A26F3D41D}" type="slidenum">
              <a:rPr lang="en-US" smtClean="0"/>
              <a:pPr/>
              <a:t>‹#›</a:t>
            </a:fld>
            <a:endParaRPr lang="en-US"/>
          </a:p>
        </p:txBody>
      </p:sp>
    </p:spTree>
    <p:extLst>
      <p:ext uri="{BB962C8B-B14F-4D97-AF65-F5344CB8AC3E}">
        <p14:creationId xmlns:p14="http://schemas.microsoft.com/office/powerpoint/2010/main" val="6730985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11FA915E-C581-5542-A5DA-834400B1CCCE}" type="datetime1">
              <a:rPr lang="en-GB" smtClean="0"/>
              <a:t>17/06/2019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7D4A06-35AE-BD4A-84A9-613A26F3D41D}" type="slidenum">
              <a:rPr lang="en-US" smtClean="0"/>
              <a:pPr/>
              <a:t>‹#›</a:t>
            </a:fld>
            <a:endParaRPr lang="en-US"/>
          </a:p>
        </p:txBody>
      </p:sp>
    </p:spTree>
    <p:extLst>
      <p:ext uri="{BB962C8B-B14F-4D97-AF65-F5344CB8AC3E}">
        <p14:creationId xmlns:p14="http://schemas.microsoft.com/office/powerpoint/2010/main" val="42234527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1E88DC62-2172-1A43-8EE2-61DF955CBF91}" type="datetime1">
              <a:rPr lang="en-GB" smtClean="0"/>
              <a:t>17/06/2019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7D4A06-35AE-BD4A-84A9-613A26F3D41D}" type="slidenum">
              <a:rPr lang="en-US" smtClean="0"/>
              <a:pPr/>
              <a:t>‹#›</a:t>
            </a:fld>
            <a:endParaRPr lang="en-US"/>
          </a:p>
        </p:txBody>
      </p:sp>
    </p:spTree>
    <p:extLst>
      <p:ext uri="{BB962C8B-B14F-4D97-AF65-F5344CB8AC3E}">
        <p14:creationId xmlns:p14="http://schemas.microsoft.com/office/powerpoint/2010/main" val="21125217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11069E14-BF8E-DC4C-BB90-E8C65B27ACA5}" type="datetime1">
              <a:rPr lang="en-GB" smtClean="0"/>
              <a:t>17/06/2019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7D4A06-35AE-BD4A-84A9-613A26F3D41D}" type="slidenum">
              <a:rPr lang="en-US" smtClean="0"/>
              <a:pPr/>
              <a:t>‹#›</a:t>
            </a:fld>
            <a:endParaRPr lang="en-US"/>
          </a:p>
        </p:txBody>
      </p:sp>
    </p:spTree>
    <p:extLst>
      <p:ext uri="{BB962C8B-B14F-4D97-AF65-F5344CB8AC3E}">
        <p14:creationId xmlns:p14="http://schemas.microsoft.com/office/powerpoint/2010/main" val="14152296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p:cNvSpPr>
            <a:spLocks noGrp="1"/>
          </p:cNvSpPr>
          <p:nvPr>
            <p:ph type="dt" sz="half" idx="10"/>
          </p:nvPr>
        </p:nvSpPr>
        <p:spPr/>
        <p:txBody>
          <a:bodyPr/>
          <a:lstStyle/>
          <a:p>
            <a:fld id="{82222C2E-8629-A14C-9DFC-18E70C87AFAD}" type="datetime1">
              <a:rPr lang="en-GB" smtClean="0"/>
              <a:t>17/06/2019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7D4A06-35AE-BD4A-84A9-613A26F3D41D}" type="slidenum">
              <a:rPr lang="en-US" smtClean="0"/>
              <a:pPr/>
              <a:t>‹#›</a:t>
            </a:fld>
            <a:endParaRPr lang="en-US"/>
          </a:p>
        </p:txBody>
      </p:sp>
    </p:spTree>
    <p:extLst>
      <p:ext uri="{BB962C8B-B14F-4D97-AF65-F5344CB8AC3E}">
        <p14:creationId xmlns:p14="http://schemas.microsoft.com/office/powerpoint/2010/main" val="2832386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p:cNvSpPr>
            <a:spLocks noGrp="1"/>
          </p:cNvSpPr>
          <p:nvPr>
            <p:ph type="dt" sz="half" idx="10"/>
          </p:nvPr>
        </p:nvSpPr>
        <p:spPr/>
        <p:txBody>
          <a:bodyPr/>
          <a:lstStyle/>
          <a:p>
            <a:fld id="{A7128E79-2EBB-F54C-A09B-37D5A1219AE5}" type="datetime1">
              <a:rPr lang="en-GB" smtClean="0"/>
              <a:t>17/06/2019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67D4A06-35AE-BD4A-84A9-613A26F3D41D}" type="slidenum">
              <a:rPr lang="en-US" smtClean="0"/>
              <a:pPr/>
              <a:t>‹#›</a:t>
            </a:fld>
            <a:endParaRPr lang="en-US"/>
          </a:p>
        </p:txBody>
      </p:sp>
    </p:spTree>
    <p:extLst>
      <p:ext uri="{BB962C8B-B14F-4D97-AF65-F5344CB8AC3E}">
        <p14:creationId xmlns:p14="http://schemas.microsoft.com/office/powerpoint/2010/main" val="6114655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2"/>
          <p:cNvSpPr>
            <a:spLocks noGrp="1"/>
          </p:cNvSpPr>
          <p:nvPr>
            <p:ph type="dt" sz="half" idx="10"/>
          </p:nvPr>
        </p:nvSpPr>
        <p:spPr/>
        <p:txBody>
          <a:bodyPr/>
          <a:lstStyle/>
          <a:p>
            <a:fld id="{9C1399DE-CDF3-DD41-BAD5-2131DC1952AD}" type="datetime1">
              <a:rPr lang="en-GB" smtClean="0"/>
              <a:t>17/06/2019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67D4A06-35AE-BD4A-84A9-613A26F3D41D}" type="slidenum">
              <a:rPr lang="en-US" smtClean="0"/>
              <a:pPr/>
              <a:t>‹#›</a:t>
            </a:fld>
            <a:endParaRPr lang="en-US"/>
          </a:p>
        </p:txBody>
      </p:sp>
    </p:spTree>
    <p:extLst>
      <p:ext uri="{BB962C8B-B14F-4D97-AF65-F5344CB8AC3E}">
        <p14:creationId xmlns:p14="http://schemas.microsoft.com/office/powerpoint/2010/main" val="34030088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72D9C4-CC2E-E847-A9DE-58F1A0AC8412}" type="datetime1">
              <a:rPr lang="en-GB" smtClean="0"/>
              <a:t>17/06/2019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67D4A06-35AE-BD4A-84A9-613A26F3D41D}" type="slidenum">
              <a:rPr lang="en-US" smtClean="0"/>
              <a:pPr/>
              <a:t>‹#›</a:t>
            </a:fld>
            <a:endParaRPr lang="en-US"/>
          </a:p>
        </p:txBody>
      </p:sp>
    </p:spTree>
    <p:extLst>
      <p:ext uri="{BB962C8B-B14F-4D97-AF65-F5344CB8AC3E}">
        <p14:creationId xmlns:p14="http://schemas.microsoft.com/office/powerpoint/2010/main" val="21519151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2FE43D44-BD88-E34F-BC72-4D3B3B30B434}" type="datetime1">
              <a:rPr lang="en-GB" smtClean="0"/>
              <a:t>17/06/2019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7D4A06-35AE-BD4A-84A9-613A26F3D41D}" type="slidenum">
              <a:rPr lang="en-US" smtClean="0"/>
              <a:pPr/>
              <a:t>‹#›</a:t>
            </a:fld>
            <a:endParaRPr lang="en-US"/>
          </a:p>
        </p:txBody>
      </p:sp>
    </p:spTree>
    <p:extLst>
      <p:ext uri="{BB962C8B-B14F-4D97-AF65-F5344CB8AC3E}">
        <p14:creationId xmlns:p14="http://schemas.microsoft.com/office/powerpoint/2010/main" val="29367240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F0B8D1B1-0863-FE46-BFF3-FFE3A3AC6CBD}" type="datetime1">
              <a:rPr lang="en-GB" smtClean="0"/>
              <a:t>17/06/2019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7D4A06-35AE-BD4A-84A9-613A26F3D41D}" type="slidenum">
              <a:rPr lang="en-US" smtClean="0"/>
              <a:pPr/>
              <a:t>‹#›</a:t>
            </a:fld>
            <a:endParaRPr lang="en-US"/>
          </a:p>
        </p:txBody>
      </p:sp>
    </p:spTree>
    <p:extLst>
      <p:ext uri="{BB962C8B-B14F-4D97-AF65-F5344CB8AC3E}">
        <p14:creationId xmlns:p14="http://schemas.microsoft.com/office/powerpoint/2010/main" val="12744844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BD7147-BF3C-2C4E-B50A-46215F9DA251}" type="datetime1">
              <a:rPr lang="en-GB" smtClean="0"/>
              <a:t>17/06/2019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7D4A06-35AE-BD4A-84A9-613A26F3D41D}" type="slidenum">
              <a:rPr lang="en-US" smtClean="0"/>
              <a:pPr/>
              <a:t>‹#›</a:t>
            </a:fld>
            <a:endParaRPr lang="en-US"/>
          </a:p>
        </p:txBody>
      </p:sp>
    </p:spTree>
    <p:extLst>
      <p:ext uri="{BB962C8B-B14F-4D97-AF65-F5344CB8AC3E}">
        <p14:creationId xmlns:p14="http://schemas.microsoft.com/office/powerpoint/2010/main" val="1091743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22.gif"/><Relationship Id="rId2" Type="http://schemas.openxmlformats.org/officeDocument/2006/relationships/notesSlide" Target="../notesSlides/notesSlide70.xml"/><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3" Type="http://schemas.openxmlformats.org/officeDocument/2006/relationships/image" Target="../media/image27.gif"/><Relationship Id="rId2" Type="http://schemas.openxmlformats.org/officeDocument/2006/relationships/notesSlide" Target="../notesSlides/notesSlide71.xml"/><Relationship Id="rId1" Type="http://schemas.openxmlformats.org/officeDocument/2006/relationships/slideLayout" Target="../slideLayouts/slideLayout6.xml"/></Relationships>
</file>

<file path=ppt/slides/_rels/slide103.xml.rels><?xml version="1.0" encoding="UTF-8" standalone="yes"?>
<Relationships xmlns="http://schemas.openxmlformats.org/package/2006/relationships"><Relationship Id="rId3" Type="http://schemas.openxmlformats.org/officeDocument/2006/relationships/image" Target="../media/image28.gif"/><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6.xml"/></Relationships>
</file>

<file path=ppt/slides/_rels/slide105.xml.rels><?xml version="1.0" encoding="UTF-8" standalone="yes"?>
<Relationships xmlns="http://schemas.openxmlformats.org/package/2006/relationships"><Relationship Id="rId3" Type="http://schemas.openxmlformats.org/officeDocument/2006/relationships/image" Target="../media/image29.gif"/><Relationship Id="rId2" Type="http://schemas.openxmlformats.org/officeDocument/2006/relationships/notesSlide" Target="../notesSlides/notesSlide74.xml"/><Relationship Id="rId1" Type="http://schemas.openxmlformats.org/officeDocument/2006/relationships/slideLayout" Target="../slideLayouts/slideLayout6.xml"/></Relationships>
</file>

<file path=ppt/slides/_rels/slide106.xml.rels><?xml version="1.0" encoding="UTF-8" standalone="yes"?>
<Relationships xmlns="http://schemas.openxmlformats.org/package/2006/relationships"><Relationship Id="rId3" Type="http://schemas.openxmlformats.org/officeDocument/2006/relationships/image" Target="../media/image30.gif"/><Relationship Id="rId2" Type="http://schemas.openxmlformats.org/officeDocument/2006/relationships/notesSlide" Target="../notesSlides/notesSlide75.xml"/><Relationship Id="rId1" Type="http://schemas.openxmlformats.org/officeDocument/2006/relationships/slideLayout" Target="../slideLayouts/slideLayout6.xml"/></Relationships>
</file>

<file path=ppt/slides/_rels/slide107.xml.rels><?xml version="1.0" encoding="UTF-8" standalone="yes"?>
<Relationships xmlns="http://schemas.openxmlformats.org/package/2006/relationships"><Relationship Id="rId3" Type="http://schemas.openxmlformats.org/officeDocument/2006/relationships/image" Target="../media/image31.gif"/><Relationship Id="rId2" Type="http://schemas.openxmlformats.org/officeDocument/2006/relationships/notesSlide" Target="../notesSlides/notesSlide76.xml"/><Relationship Id="rId1" Type="http://schemas.openxmlformats.org/officeDocument/2006/relationships/slideLayout" Target="../slideLayouts/slideLayout6.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78.xml"/><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79.xml"/><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80.xml"/><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7.xml"/><Relationship Id="rId1" Type="http://schemas.openxmlformats.org/officeDocument/2006/relationships/slideLayout" Target="../slideLayouts/slideLayout6.xml"/><Relationship Id="rId4" Type="http://schemas.openxmlformats.org/officeDocument/2006/relationships/image" Target="../media/image6.svg"/></Relationships>
</file>

<file path=ppt/slides/_rels/slide5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8.xml"/><Relationship Id="rId1" Type="http://schemas.openxmlformats.org/officeDocument/2006/relationships/slideLayout" Target="../slideLayouts/slideLayout6.xml"/><Relationship Id="rId4" Type="http://schemas.openxmlformats.org/officeDocument/2006/relationships/image" Target="../media/image6.svg"/></Relationships>
</file>

<file path=ppt/slides/_rels/slide5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9.xml"/><Relationship Id="rId1" Type="http://schemas.openxmlformats.org/officeDocument/2006/relationships/slideLayout" Target="../slideLayouts/slideLayout6.xml"/><Relationship Id="rId4" Type="http://schemas.openxmlformats.org/officeDocument/2006/relationships/image" Target="../media/image6.sv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iancooper/Practical-Messaging-Sharp"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hyperlink" Target="https://github.com/iancooper/Practical-Messaging-JavaScript" TargetMode="External"/><Relationship Id="rId4" Type="http://schemas.openxmlformats.org/officeDocument/2006/relationships/hyperlink" Target="https://github.com/iancooper/Practical-Messaging-Python" TargetMode="Externa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50.xml"/><Relationship Id="rId1" Type="http://schemas.openxmlformats.org/officeDocument/2006/relationships/slideLayout" Target="../slideLayouts/slideLayout7.xml"/><Relationship Id="rId4" Type="http://schemas.openxmlformats.org/officeDocument/2006/relationships/image" Target="../media/image12.jpeg"/></Relationships>
</file>

<file path=ppt/slides/_rels/slide7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5.png"/><Relationship Id="rId7" Type="http://schemas.openxmlformats.org/officeDocument/2006/relationships/image" Target="../media/image20.png"/><Relationship Id="rId2" Type="http://schemas.openxmlformats.org/officeDocument/2006/relationships/notesSlide" Target="../notesSlides/notesSlide58.xml"/><Relationship Id="rId1" Type="http://schemas.openxmlformats.org/officeDocument/2006/relationships/slideLayout" Target="../slideLayouts/slideLayout6.xml"/><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6.svg"/></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22.gif"/><Relationship Id="rId2" Type="http://schemas.openxmlformats.org/officeDocument/2006/relationships/notesSlide" Target="../notesSlides/notesSlide65.xml"/><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3" Type="http://schemas.openxmlformats.org/officeDocument/2006/relationships/image" Target="../media/image23.gif"/><Relationship Id="rId2" Type="http://schemas.openxmlformats.org/officeDocument/2006/relationships/notesSlide" Target="../notesSlides/notesSlide66.xml"/><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3" Type="http://schemas.openxmlformats.org/officeDocument/2006/relationships/image" Target="../media/image24.gif"/><Relationship Id="rId2" Type="http://schemas.openxmlformats.org/officeDocument/2006/relationships/notesSlide" Target="../notesSlides/notesSlide67.xml"/><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3" Type="http://schemas.openxmlformats.org/officeDocument/2006/relationships/image" Target="../media/image25.gif"/><Relationship Id="rId2" Type="http://schemas.openxmlformats.org/officeDocument/2006/relationships/notesSlide" Target="../notesSlides/notesSlide68.xml"/><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3" Type="http://schemas.openxmlformats.org/officeDocument/2006/relationships/image" Target="../media/image26.gif"/><Relationship Id="rId2" Type="http://schemas.openxmlformats.org/officeDocument/2006/relationships/notesSlide" Target="../notesSlides/notesSlide69.xml"/><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Practical Messaging</a:t>
            </a:r>
          </a:p>
        </p:txBody>
      </p:sp>
      <p:sp>
        <p:nvSpPr>
          <p:cNvPr id="3" name="Subtitle 2"/>
          <p:cNvSpPr>
            <a:spLocks noGrp="1"/>
          </p:cNvSpPr>
          <p:nvPr>
            <p:ph type="subTitle" idx="1"/>
          </p:nvPr>
        </p:nvSpPr>
        <p:spPr/>
        <p:txBody>
          <a:bodyPr/>
          <a:lstStyle/>
          <a:p>
            <a:r>
              <a:rPr lang="en-US" dirty="0"/>
              <a:t>A 101 guide to messaging</a:t>
            </a:r>
          </a:p>
          <a:p>
            <a:r>
              <a:rPr lang="en-US" dirty="0"/>
              <a:t>Ian Cooper</a:t>
            </a:r>
          </a:p>
          <a:p>
            <a:r>
              <a:rPr lang="en-US" dirty="0"/>
              <a:t>Twitter: </a:t>
            </a:r>
            <a:r>
              <a:rPr lang="en-US" dirty="0" err="1"/>
              <a:t>ICooper</a:t>
            </a:r>
            <a:endParaRPr lang="en-US" dirty="0"/>
          </a:p>
        </p:txBody>
      </p:sp>
      <p:sp>
        <p:nvSpPr>
          <p:cNvPr id="4" name="Slide Number Placeholder 3"/>
          <p:cNvSpPr>
            <a:spLocks noGrp="1"/>
          </p:cNvSpPr>
          <p:nvPr>
            <p:ph type="sldNum" sz="quarter" idx="12"/>
          </p:nvPr>
        </p:nvSpPr>
        <p:spPr/>
        <p:txBody>
          <a:bodyPr/>
          <a:lstStyle/>
          <a:p>
            <a:fld id="{867D4A06-35AE-BD4A-84A9-613A26F3D41D}" type="slidenum">
              <a:rPr lang="en-US" smtClean="0"/>
              <a:pPr/>
              <a:t>1</a:t>
            </a:fld>
            <a:endParaRPr lang="en-US"/>
          </a:p>
        </p:txBody>
      </p:sp>
    </p:spTree>
    <p:extLst>
      <p:ext uri="{BB962C8B-B14F-4D97-AF65-F5344CB8AC3E}">
        <p14:creationId xmlns:p14="http://schemas.microsoft.com/office/powerpoint/2010/main" val="37499889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Distributed Systems</a:t>
            </a:r>
          </a:p>
        </p:txBody>
      </p:sp>
      <p:sp>
        <p:nvSpPr>
          <p:cNvPr id="3" name="Content Placeholder 2"/>
          <p:cNvSpPr>
            <a:spLocks noGrp="1"/>
          </p:cNvSpPr>
          <p:nvPr>
            <p:ph idx="1"/>
          </p:nvPr>
        </p:nvSpPr>
        <p:spPr>
          <a:xfrm>
            <a:off x="299545" y="2080339"/>
            <a:ext cx="8229600" cy="647095"/>
          </a:xfrm>
        </p:spPr>
        <p:txBody>
          <a:bodyPr>
            <a:normAutofit/>
          </a:bodyPr>
          <a:lstStyle/>
          <a:p>
            <a:pPr marL="0" indent="0" algn="ctr">
              <a:buNone/>
            </a:pPr>
            <a:r>
              <a:rPr lang="en-US" sz="2800" dirty="0"/>
              <a:t>Performance and Scalability</a:t>
            </a:r>
          </a:p>
        </p:txBody>
      </p:sp>
      <p:sp>
        <p:nvSpPr>
          <p:cNvPr id="4" name="Rectangle 3"/>
          <p:cNvSpPr/>
          <p:nvPr/>
        </p:nvSpPr>
        <p:spPr>
          <a:xfrm>
            <a:off x="2128344" y="4966596"/>
            <a:ext cx="4572000" cy="523220"/>
          </a:xfrm>
          <a:prstGeom prst="rect">
            <a:avLst/>
          </a:prstGeom>
        </p:spPr>
        <p:txBody>
          <a:bodyPr>
            <a:spAutoFit/>
          </a:bodyPr>
          <a:lstStyle/>
          <a:p>
            <a:pPr algn="ctr"/>
            <a:r>
              <a:rPr lang="en-US" sz="2800" dirty="0"/>
              <a:t>Inherent Distribution</a:t>
            </a:r>
          </a:p>
        </p:txBody>
      </p:sp>
      <p:sp>
        <p:nvSpPr>
          <p:cNvPr id="5" name="Rectangle 4"/>
          <p:cNvSpPr/>
          <p:nvPr/>
        </p:nvSpPr>
        <p:spPr>
          <a:xfrm>
            <a:off x="3531058" y="2992086"/>
            <a:ext cx="1766574" cy="523220"/>
          </a:xfrm>
          <a:prstGeom prst="rect">
            <a:avLst/>
          </a:prstGeom>
        </p:spPr>
        <p:txBody>
          <a:bodyPr wrap="none">
            <a:spAutoFit/>
          </a:bodyPr>
          <a:lstStyle/>
          <a:p>
            <a:r>
              <a:rPr lang="en-US" sz="2800" dirty="0"/>
              <a:t>Availability</a:t>
            </a:r>
          </a:p>
        </p:txBody>
      </p:sp>
      <p:sp>
        <p:nvSpPr>
          <p:cNvPr id="6" name="Rectangle 5"/>
          <p:cNvSpPr/>
          <p:nvPr/>
        </p:nvSpPr>
        <p:spPr>
          <a:xfrm>
            <a:off x="3225301" y="3979341"/>
            <a:ext cx="2378087" cy="523220"/>
          </a:xfrm>
          <a:prstGeom prst="rect">
            <a:avLst/>
          </a:prstGeom>
        </p:spPr>
        <p:txBody>
          <a:bodyPr wrap="none">
            <a:spAutoFit/>
          </a:bodyPr>
          <a:lstStyle/>
          <a:p>
            <a:r>
              <a:rPr lang="en-US" sz="2800" dirty="0"/>
              <a:t>Maintainability</a:t>
            </a:r>
          </a:p>
        </p:txBody>
      </p:sp>
      <p:sp>
        <p:nvSpPr>
          <p:cNvPr id="7" name="Slide Number Placeholder 6"/>
          <p:cNvSpPr>
            <a:spLocks noGrp="1"/>
          </p:cNvSpPr>
          <p:nvPr>
            <p:ph type="sldNum" sz="quarter" idx="12"/>
          </p:nvPr>
        </p:nvSpPr>
        <p:spPr/>
        <p:txBody>
          <a:bodyPr/>
          <a:lstStyle/>
          <a:p>
            <a:fld id="{867D4A06-35AE-BD4A-84A9-613A26F3D41D}" type="slidenum">
              <a:rPr lang="en-US" smtClean="0"/>
              <a:pPr/>
              <a:t>10</a:t>
            </a:fld>
            <a:endParaRPr lang="en-US"/>
          </a:p>
        </p:txBody>
      </p:sp>
    </p:spTree>
    <p:extLst>
      <p:ext uri="{BB962C8B-B14F-4D97-AF65-F5344CB8AC3E}">
        <p14:creationId xmlns:p14="http://schemas.microsoft.com/office/powerpoint/2010/main" val="592296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P spid="6" grpId="0"/>
    </p:bldLst>
  </p:timing>
</p:sld>
</file>

<file path=ppt/slides/slide1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Quality of Service Channel</a:t>
            </a:r>
          </a:p>
        </p:txBody>
      </p:sp>
      <p:sp>
        <p:nvSpPr>
          <p:cNvPr id="4" name="Slide Number Placeholder 3"/>
          <p:cNvSpPr>
            <a:spLocks noGrp="1"/>
          </p:cNvSpPr>
          <p:nvPr>
            <p:ph type="sldNum" sz="quarter" idx="12"/>
          </p:nvPr>
        </p:nvSpPr>
        <p:spPr/>
        <p:txBody>
          <a:bodyPr/>
          <a:lstStyle/>
          <a:p>
            <a:fld id="{867D4A06-35AE-BD4A-84A9-613A26F3D41D}" type="slidenum">
              <a:rPr lang="en-US" smtClean="0"/>
              <a:pPr/>
              <a:t>100</a:t>
            </a:fld>
            <a:endParaRPr lang="en-US"/>
          </a:p>
        </p:txBody>
      </p:sp>
      <p:pic>
        <p:nvPicPr>
          <p:cNvPr id="1026" name="Picture 2" descr="http://www.enterpriseintegrationpatterns.com/img/PointToPointSolution.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3537" y="2522482"/>
            <a:ext cx="5876925" cy="9906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1860330" y="4473051"/>
            <a:ext cx="6826469" cy="276999"/>
          </a:xfrm>
          <a:prstGeom prst="rect">
            <a:avLst/>
          </a:prstGeom>
        </p:spPr>
        <p:txBody>
          <a:bodyPr wrap="square">
            <a:spAutoFit/>
          </a:bodyPr>
          <a:lstStyle/>
          <a:p>
            <a:pPr algn="r"/>
            <a:r>
              <a:rPr lang="en-US" sz="1200" dirty="0"/>
              <a:t>http://</a:t>
            </a:r>
            <a:r>
              <a:rPr lang="en-US" sz="1200" dirty="0" err="1"/>
              <a:t>www.enterpriseintegrationpatterns.com</a:t>
            </a:r>
            <a:r>
              <a:rPr lang="en-US" sz="1200" dirty="0"/>
              <a:t>/patterns/messaging/</a:t>
            </a:r>
            <a:r>
              <a:rPr lang="en-US" sz="1200" dirty="0" err="1"/>
              <a:t>PointToPointChannel.html</a:t>
            </a:r>
            <a:endParaRPr lang="en-US" sz="1200" dirty="0"/>
          </a:p>
        </p:txBody>
      </p:sp>
    </p:spTree>
    <p:extLst>
      <p:ext uri="{BB962C8B-B14F-4D97-AF65-F5344CB8AC3E}">
        <p14:creationId xmlns:p14="http://schemas.microsoft.com/office/powerpoint/2010/main" val="180881918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2.3 endpoints</a:t>
            </a: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867D4A06-35AE-BD4A-84A9-613A26F3D41D}" type="slidenum">
              <a:rPr lang="en-US" smtClean="0"/>
              <a:pPr/>
              <a:t>101</a:t>
            </a:fld>
            <a:endParaRPr lang="en-US"/>
          </a:p>
        </p:txBody>
      </p:sp>
    </p:spTree>
    <p:extLst>
      <p:ext uri="{BB962C8B-B14F-4D97-AF65-F5344CB8AC3E}">
        <p14:creationId xmlns:p14="http://schemas.microsoft.com/office/powerpoint/2010/main" val="169061531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Message Endpoint</a:t>
            </a:r>
          </a:p>
        </p:txBody>
      </p:sp>
      <p:sp>
        <p:nvSpPr>
          <p:cNvPr id="4" name="Slide Number Placeholder 3"/>
          <p:cNvSpPr>
            <a:spLocks noGrp="1"/>
          </p:cNvSpPr>
          <p:nvPr>
            <p:ph type="sldNum" sz="quarter" idx="12"/>
          </p:nvPr>
        </p:nvSpPr>
        <p:spPr/>
        <p:txBody>
          <a:bodyPr/>
          <a:lstStyle/>
          <a:p>
            <a:fld id="{867D4A06-35AE-BD4A-84A9-613A26F3D41D}" type="slidenum">
              <a:rPr lang="en-US" smtClean="0"/>
              <a:pPr/>
              <a:t>102</a:t>
            </a:fld>
            <a:endParaRPr lang="en-US"/>
          </a:p>
        </p:txBody>
      </p:sp>
      <p:pic>
        <p:nvPicPr>
          <p:cNvPr id="7170" name="Picture 2" descr="http://www.enterpriseintegrationpatterns.com/img/MessageEndpointSolution.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5476" y="2376952"/>
            <a:ext cx="6246696" cy="164325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2429665" y="4979520"/>
            <a:ext cx="5894528" cy="276999"/>
          </a:xfrm>
          <a:prstGeom prst="rect">
            <a:avLst/>
          </a:prstGeom>
        </p:spPr>
        <p:txBody>
          <a:bodyPr wrap="square">
            <a:spAutoFit/>
          </a:bodyPr>
          <a:lstStyle/>
          <a:p>
            <a:r>
              <a:rPr lang="en-US" sz="1200" dirty="0"/>
              <a:t>http://</a:t>
            </a:r>
            <a:r>
              <a:rPr lang="en-US" sz="1200" dirty="0" err="1"/>
              <a:t>www.enterpriseintegrationpatterns.com</a:t>
            </a:r>
            <a:r>
              <a:rPr lang="en-US" sz="1200" dirty="0"/>
              <a:t>/patterns/messaging/</a:t>
            </a:r>
            <a:r>
              <a:rPr lang="en-US" sz="1200" dirty="0" err="1"/>
              <a:t>MessageEndpoint.html</a:t>
            </a:r>
            <a:endParaRPr lang="en-US" sz="1200" dirty="0"/>
          </a:p>
        </p:txBody>
      </p:sp>
    </p:spTree>
    <p:extLst>
      <p:ext uri="{BB962C8B-B14F-4D97-AF65-F5344CB8AC3E}">
        <p14:creationId xmlns:p14="http://schemas.microsoft.com/office/powerpoint/2010/main" val="125097685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Messaging Gateway</a:t>
            </a:r>
          </a:p>
        </p:txBody>
      </p:sp>
      <p:sp>
        <p:nvSpPr>
          <p:cNvPr id="4" name="Slide Number Placeholder 3"/>
          <p:cNvSpPr>
            <a:spLocks noGrp="1"/>
          </p:cNvSpPr>
          <p:nvPr>
            <p:ph type="sldNum" sz="quarter" idx="12"/>
          </p:nvPr>
        </p:nvSpPr>
        <p:spPr/>
        <p:txBody>
          <a:bodyPr/>
          <a:lstStyle/>
          <a:p>
            <a:fld id="{867D4A06-35AE-BD4A-84A9-613A26F3D41D}" type="slidenum">
              <a:rPr lang="en-US" smtClean="0"/>
              <a:pPr/>
              <a:t>103</a:t>
            </a:fld>
            <a:endParaRPr lang="en-US"/>
          </a:p>
        </p:txBody>
      </p:sp>
      <p:pic>
        <p:nvPicPr>
          <p:cNvPr id="1028" name="Picture 4" descr="http://www.enterpriseintegrationpatterns.com/img/MessagingGatewaySolution.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3337" y="2398631"/>
            <a:ext cx="5433848" cy="196977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2417379" y="5072395"/>
            <a:ext cx="6006663" cy="276999"/>
          </a:xfrm>
          <a:prstGeom prst="rect">
            <a:avLst/>
          </a:prstGeom>
        </p:spPr>
        <p:txBody>
          <a:bodyPr wrap="square">
            <a:spAutoFit/>
          </a:bodyPr>
          <a:lstStyle/>
          <a:p>
            <a:r>
              <a:rPr lang="en-US" sz="1200" dirty="0"/>
              <a:t>http://</a:t>
            </a:r>
            <a:r>
              <a:rPr lang="en-US" sz="1200" dirty="0" err="1"/>
              <a:t>www.enterpriseintegrationpatterns.com</a:t>
            </a:r>
            <a:r>
              <a:rPr lang="en-US" sz="1200" dirty="0"/>
              <a:t>/patterns/messaging/</a:t>
            </a:r>
            <a:r>
              <a:rPr lang="en-US" sz="1200" dirty="0" err="1"/>
              <a:t>MessagingGateway.html</a:t>
            </a:r>
            <a:endParaRPr lang="en-US" sz="1200" dirty="0"/>
          </a:p>
        </p:txBody>
      </p:sp>
    </p:spTree>
    <p:extLst>
      <p:ext uri="{BB962C8B-B14F-4D97-AF65-F5344CB8AC3E}">
        <p14:creationId xmlns:p14="http://schemas.microsoft.com/office/powerpoint/2010/main" val="48634198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Messaging Mapper</a:t>
            </a:r>
          </a:p>
        </p:txBody>
      </p:sp>
      <p:sp>
        <p:nvSpPr>
          <p:cNvPr id="3" name="Slide Number Placeholder 2"/>
          <p:cNvSpPr>
            <a:spLocks noGrp="1"/>
          </p:cNvSpPr>
          <p:nvPr>
            <p:ph type="sldNum" sz="quarter" idx="12"/>
          </p:nvPr>
        </p:nvSpPr>
        <p:spPr/>
        <p:txBody>
          <a:bodyPr/>
          <a:lstStyle/>
          <a:p>
            <a:fld id="{867D4A06-35AE-BD4A-84A9-613A26F3D41D}" type="slidenum">
              <a:rPr lang="en-US" smtClean="0"/>
              <a:pPr/>
              <a:t>104</a:t>
            </a:fld>
            <a:endParaRPr lang="en-US"/>
          </a:p>
        </p:txBody>
      </p:sp>
      <p:sp>
        <p:nvSpPr>
          <p:cNvPr id="4" name="Curved Right Arrow 3">
            <a:extLst>
              <a:ext uri="{FF2B5EF4-FFF2-40B4-BE49-F238E27FC236}">
                <a16:creationId xmlns:a16="http://schemas.microsoft.com/office/drawing/2014/main" id="{A14DDB05-04D9-C641-851C-7F2C77F1ADE9}"/>
              </a:ext>
            </a:extLst>
          </p:cNvPr>
          <p:cNvSpPr/>
          <p:nvPr/>
        </p:nvSpPr>
        <p:spPr>
          <a:xfrm>
            <a:off x="1866378" y="3056351"/>
            <a:ext cx="1114817" cy="1240076"/>
          </a:xfrm>
          <a:prstGeom prst="curvedRightArrow">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8" name="Can 7">
            <a:extLst>
              <a:ext uri="{FF2B5EF4-FFF2-40B4-BE49-F238E27FC236}">
                <a16:creationId xmlns:a16="http://schemas.microsoft.com/office/drawing/2014/main" id="{38C92C4F-34FE-F941-B8E2-B97ECD67E002}"/>
              </a:ext>
            </a:extLst>
          </p:cNvPr>
          <p:cNvSpPr/>
          <p:nvPr/>
        </p:nvSpPr>
        <p:spPr>
          <a:xfrm rot="5400000">
            <a:off x="816202" y="3275231"/>
            <a:ext cx="398178" cy="825349"/>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 name="Rounded Rectangle 5">
            <a:extLst>
              <a:ext uri="{FF2B5EF4-FFF2-40B4-BE49-F238E27FC236}">
                <a16:creationId xmlns:a16="http://schemas.microsoft.com/office/drawing/2014/main" id="{8D3B25B8-D943-C843-8A65-17A7DB59FD93}"/>
              </a:ext>
            </a:extLst>
          </p:cNvPr>
          <p:cNvSpPr/>
          <p:nvPr/>
        </p:nvSpPr>
        <p:spPr>
          <a:xfrm>
            <a:off x="3419607" y="3188699"/>
            <a:ext cx="1407186" cy="96219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ounded Rectangle 10">
            <a:extLst>
              <a:ext uri="{FF2B5EF4-FFF2-40B4-BE49-F238E27FC236}">
                <a16:creationId xmlns:a16="http://schemas.microsoft.com/office/drawing/2014/main" id="{29D312BE-7359-844A-9CF6-B5A320146C08}"/>
              </a:ext>
            </a:extLst>
          </p:cNvPr>
          <p:cNvSpPr/>
          <p:nvPr/>
        </p:nvSpPr>
        <p:spPr>
          <a:xfrm>
            <a:off x="5459214" y="3188699"/>
            <a:ext cx="1407186" cy="962196"/>
          </a:xfrm>
          <a:prstGeom prst="roundRect">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ounded Rectangle 11">
            <a:extLst>
              <a:ext uri="{FF2B5EF4-FFF2-40B4-BE49-F238E27FC236}">
                <a16:creationId xmlns:a16="http://schemas.microsoft.com/office/drawing/2014/main" id="{28C17A9E-DC4D-4847-A8CE-B4CD5F039A10}"/>
              </a:ext>
            </a:extLst>
          </p:cNvPr>
          <p:cNvSpPr/>
          <p:nvPr/>
        </p:nvSpPr>
        <p:spPr>
          <a:xfrm>
            <a:off x="7279614" y="3190123"/>
            <a:ext cx="1407186" cy="962196"/>
          </a:xfrm>
          <a:prstGeom prst="roundRect">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Magnetic Disk 8">
            <a:extLst>
              <a:ext uri="{FF2B5EF4-FFF2-40B4-BE49-F238E27FC236}">
                <a16:creationId xmlns:a16="http://schemas.microsoft.com/office/drawing/2014/main" id="{D54EE723-5601-E044-902C-A16B605BA022}"/>
              </a:ext>
            </a:extLst>
          </p:cNvPr>
          <p:cNvSpPr/>
          <p:nvPr/>
        </p:nvSpPr>
        <p:spPr>
          <a:xfrm>
            <a:off x="3597442" y="1612232"/>
            <a:ext cx="1143000" cy="806115"/>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Magnetic Disk 13">
            <a:extLst>
              <a:ext uri="{FF2B5EF4-FFF2-40B4-BE49-F238E27FC236}">
                <a16:creationId xmlns:a16="http://schemas.microsoft.com/office/drawing/2014/main" id="{F35EB2D1-610C-6C4F-BC99-6BB74BCEED0A}"/>
              </a:ext>
            </a:extLst>
          </p:cNvPr>
          <p:cNvSpPr/>
          <p:nvPr/>
        </p:nvSpPr>
        <p:spPr>
          <a:xfrm>
            <a:off x="5591307" y="1629066"/>
            <a:ext cx="1143000" cy="806115"/>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D6988CE3-4DE3-2840-B23D-7B1EBBAA4AD1}"/>
              </a:ext>
            </a:extLst>
          </p:cNvPr>
          <p:cNvSpPr txBox="1"/>
          <p:nvPr/>
        </p:nvSpPr>
        <p:spPr>
          <a:xfrm>
            <a:off x="1671812" y="4596062"/>
            <a:ext cx="1503948" cy="369332"/>
          </a:xfrm>
          <a:prstGeom prst="rect">
            <a:avLst/>
          </a:prstGeom>
          <a:noFill/>
          <a:ln>
            <a:solidFill>
              <a:schemeClr val="accent1">
                <a:shade val="95000"/>
                <a:satMod val="105000"/>
              </a:schemeClr>
            </a:solidFill>
          </a:ln>
        </p:spPr>
        <p:txBody>
          <a:bodyPr wrap="square" rtlCol="0">
            <a:spAutoFit/>
          </a:bodyPr>
          <a:lstStyle/>
          <a:p>
            <a:pPr algn="ctr"/>
            <a:r>
              <a:rPr lang="en-US" dirty="0"/>
              <a:t>Get Message</a:t>
            </a:r>
          </a:p>
        </p:txBody>
      </p:sp>
      <p:sp>
        <p:nvSpPr>
          <p:cNvPr id="16" name="TextBox 15">
            <a:extLst>
              <a:ext uri="{FF2B5EF4-FFF2-40B4-BE49-F238E27FC236}">
                <a16:creationId xmlns:a16="http://schemas.microsoft.com/office/drawing/2014/main" id="{C31D0EDA-64CD-4E4E-ACEE-DB1D97FCB58B}"/>
              </a:ext>
            </a:extLst>
          </p:cNvPr>
          <p:cNvSpPr txBox="1"/>
          <p:nvPr/>
        </p:nvSpPr>
        <p:spPr>
          <a:xfrm>
            <a:off x="3400473" y="4596062"/>
            <a:ext cx="1503948" cy="646331"/>
          </a:xfrm>
          <a:prstGeom prst="rect">
            <a:avLst/>
          </a:prstGeom>
          <a:noFill/>
          <a:ln>
            <a:solidFill>
              <a:schemeClr val="accent1">
                <a:shade val="95000"/>
                <a:satMod val="105000"/>
              </a:schemeClr>
            </a:solidFill>
          </a:ln>
        </p:spPr>
        <p:txBody>
          <a:bodyPr wrap="square" rtlCol="0">
            <a:spAutoFit/>
          </a:bodyPr>
          <a:lstStyle/>
          <a:p>
            <a:pPr algn="ctr"/>
            <a:r>
              <a:rPr lang="en-US" dirty="0"/>
              <a:t>Translate Message</a:t>
            </a:r>
          </a:p>
        </p:txBody>
      </p:sp>
      <p:sp>
        <p:nvSpPr>
          <p:cNvPr id="17" name="TextBox 16">
            <a:extLst>
              <a:ext uri="{FF2B5EF4-FFF2-40B4-BE49-F238E27FC236}">
                <a16:creationId xmlns:a16="http://schemas.microsoft.com/office/drawing/2014/main" id="{33ACD995-471A-8040-9BF8-AF427AFF81E2}"/>
              </a:ext>
            </a:extLst>
          </p:cNvPr>
          <p:cNvSpPr txBox="1"/>
          <p:nvPr/>
        </p:nvSpPr>
        <p:spPr>
          <a:xfrm>
            <a:off x="5459214" y="4607291"/>
            <a:ext cx="1503948" cy="646331"/>
          </a:xfrm>
          <a:prstGeom prst="rect">
            <a:avLst/>
          </a:prstGeom>
          <a:noFill/>
          <a:ln>
            <a:solidFill>
              <a:schemeClr val="accent1">
                <a:shade val="95000"/>
                <a:satMod val="105000"/>
              </a:schemeClr>
            </a:solidFill>
          </a:ln>
        </p:spPr>
        <p:txBody>
          <a:bodyPr wrap="square" rtlCol="0">
            <a:spAutoFit/>
          </a:bodyPr>
          <a:lstStyle/>
          <a:p>
            <a:pPr algn="ctr"/>
            <a:r>
              <a:rPr lang="en-US" dirty="0"/>
              <a:t>Dispatch Message</a:t>
            </a:r>
          </a:p>
        </p:txBody>
      </p:sp>
      <p:sp>
        <p:nvSpPr>
          <p:cNvPr id="18" name="TextBox 17">
            <a:extLst>
              <a:ext uri="{FF2B5EF4-FFF2-40B4-BE49-F238E27FC236}">
                <a16:creationId xmlns:a16="http://schemas.microsoft.com/office/drawing/2014/main" id="{AD586009-C4B3-7749-97EC-B5A64C4EA5E3}"/>
              </a:ext>
            </a:extLst>
          </p:cNvPr>
          <p:cNvSpPr txBox="1"/>
          <p:nvPr/>
        </p:nvSpPr>
        <p:spPr>
          <a:xfrm>
            <a:off x="7279614" y="4596061"/>
            <a:ext cx="1503948" cy="646331"/>
          </a:xfrm>
          <a:prstGeom prst="rect">
            <a:avLst/>
          </a:prstGeom>
          <a:noFill/>
          <a:ln>
            <a:solidFill>
              <a:schemeClr val="accent1">
                <a:shade val="95000"/>
                <a:satMod val="105000"/>
              </a:schemeClr>
            </a:solidFill>
          </a:ln>
        </p:spPr>
        <p:txBody>
          <a:bodyPr wrap="square" rtlCol="0">
            <a:spAutoFit/>
          </a:bodyPr>
          <a:lstStyle/>
          <a:p>
            <a:pPr algn="ctr"/>
            <a:r>
              <a:rPr lang="en-US" dirty="0"/>
              <a:t>Handle Message</a:t>
            </a:r>
          </a:p>
        </p:txBody>
      </p:sp>
      <p:sp>
        <p:nvSpPr>
          <p:cNvPr id="19" name="TextBox 18">
            <a:extLst>
              <a:ext uri="{FF2B5EF4-FFF2-40B4-BE49-F238E27FC236}">
                <a16:creationId xmlns:a16="http://schemas.microsoft.com/office/drawing/2014/main" id="{FAA492AB-B76F-C342-8203-F6D1E3ACEE5F}"/>
              </a:ext>
            </a:extLst>
          </p:cNvPr>
          <p:cNvSpPr txBox="1"/>
          <p:nvPr/>
        </p:nvSpPr>
        <p:spPr>
          <a:xfrm>
            <a:off x="3460640" y="1862805"/>
            <a:ext cx="1452698" cy="461665"/>
          </a:xfrm>
          <a:prstGeom prst="rect">
            <a:avLst/>
          </a:prstGeom>
          <a:noFill/>
        </p:spPr>
        <p:txBody>
          <a:bodyPr wrap="square" rtlCol="0">
            <a:spAutoFit/>
          </a:bodyPr>
          <a:lstStyle/>
          <a:p>
            <a:pPr algn="ctr"/>
            <a:r>
              <a:rPr lang="en-US" sz="1200" dirty="0"/>
              <a:t>Message Mapper Registry</a:t>
            </a:r>
          </a:p>
        </p:txBody>
      </p:sp>
      <p:sp>
        <p:nvSpPr>
          <p:cNvPr id="21" name="TextBox 20">
            <a:extLst>
              <a:ext uri="{FF2B5EF4-FFF2-40B4-BE49-F238E27FC236}">
                <a16:creationId xmlns:a16="http://schemas.microsoft.com/office/drawing/2014/main" id="{9160312F-7B8A-624E-ADAB-87B4BB9998E5}"/>
              </a:ext>
            </a:extLst>
          </p:cNvPr>
          <p:cNvSpPr txBox="1"/>
          <p:nvPr/>
        </p:nvSpPr>
        <p:spPr>
          <a:xfrm>
            <a:off x="5459214" y="1947471"/>
            <a:ext cx="1452698" cy="276999"/>
          </a:xfrm>
          <a:prstGeom prst="rect">
            <a:avLst/>
          </a:prstGeom>
          <a:noFill/>
        </p:spPr>
        <p:txBody>
          <a:bodyPr wrap="square" rtlCol="0">
            <a:spAutoFit/>
          </a:bodyPr>
          <a:lstStyle/>
          <a:p>
            <a:pPr algn="ctr"/>
            <a:r>
              <a:rPr lang="en-US" sz="1200" dirty="0"/>
              <a:t>Handler Registry</a:t>
            </a:r>
          </a:p>
        </p:txBody>
      </p:sp>
      <p:cxnSp>
        <p:nvCxnSpPr>
          <p:cNvPr id="22" name="Straight Arrow Connector 21">
            <a:extLst>
              <a:ext uri="{FF2B5EF4-FFF2-40B4-BE49-F238E27FC236}">
                <a16:creationId xmlns:a16="http://schemas.microsoft.com/office/drawing/2014/main" id="{5F4B2943-486D-0F46-A70E-C39180C0E577}"/>
              </a:ext>
            </a:extLst>
          </p:cNvPr>
          <p:cNvCxnSpPr>
            <a:cxnSpLocks/>
          </p:cNvCxnSpPr>
          <p:nvPr/>
        </p:nvCxnSpPr>
        <p:spPr>
          <a:xfrm flipV="1">
            <a:off x="3741821" y="2346323"/>
            <a:ext cx="0" cy="84237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E373834A-DF7F-E346-8246-44CAF87E9912}"/>
              </a:ext>
            </a:extLst>
          </p:cNvPr>
          <p:cNvCxnSpPr>
            <a:cxnSpLocks/>
          </p:cNvCxnSpPr>
          <p:nvPr/>
        </p:nvCxnSpPr>
        <p:spPr>
          <a:xfrm flipV="1">
            <a:off x="5807242" y="2366623"/>
            <a:ext cx="0" cy="84237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98A166C0-7261-D142-AE98-67521998826E}"/>
              </a:ext>
            </a:extLst>
          </p:cNvPr>
          <p:cNvCxnSpPr>
            <a:cxnSpLocks/>
          </p:cNvCxnSpPr>
          <p:nvPr/>
        </p:nvCxnSpPr>
        <p:spPr>
          <a:xfrm>
            <a:off x="4391527" y="2435181"/>
            <a:ext cx="0" cy="75351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C4509942-8F44-8846-AA4B-3127089BD26B}"/>
              </a:ext>
            </a:extLst>
          </p:cNvPr>
          <p:cNvCxnSpPr>
            <a:cxnSpLocks/>
          </p:cNvCxnSpPr>
          <p:nvPr/>
        </p:nvCxnSpPr>
        <p:spPr>
          <a:xfrm>
            <a:off x="6456948" y="2418347"/>
            <a:ext cx="0" cy="75351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2" name="TextBox 31">
            <a:extLst>
              <a:ext uri="{FF2B5EF4-FFF2-40B4-BE49-F238E27FC236}">
                <a16:creationId xmlns:a16="http://schemas.microsoft.com/office/drawing/2014/main" id="{58706D5A-C6C9-B842-980C-669EFF79E556}"/>
              </a:ext>
            </a:extLst>
          </p:cNvPr>
          <p:cNvSpPr txBox="1"/>
          <p:nvPr/>
        </p:nvSpPr>
        <p:spPr>
          <a:xfrm>
            <a:off x="3385678" y="2581107"/>
            <a:ext cx="1452698" cy="276999"/>
          </a:xfrm>
          <a:prstGeom prst="rect">
            <a:avLst/>
          </a:prstGeom>
          <a:noFill/>
        </p:spPr>
        <p:txBody>
          <a:bodyPr wrap="square" rtlCol="0">
            <a:spAutoFit/>
          </a:bodyPr>
          <a:lstStyle/>
          <a:p>
            <a:pPr algn="ctr"/>
            <a:r>
              <a:rPr lang="en-US" sz="1200" dirty="0"/>
              <a:t>Lookup Mapper</a:t>
            </a:r>
          </a:p>
        </p:txBody>
      </p:sp>
      <p:sp>
        <p:nvSpPr>
          <p:cNvPr id="33" name="TextBox 32">
            <a:extLst>
              <a:ext uri="{FF2B5EF4-FFF2-40B4-BE49-F238E27FC236}">
                <a16:creationId xmlns:a16="http://schemas.microsoft.com/office/drawing/2014/main" id="{450935BB-5C98-464C-92FD-E0364F1FAE6E}"/>
              </a:ext>
            </a:extLst>
          </p:cNvPr>
          <p:cNvSpPr txBox="1"/>
          <p:nvPr/>
        </p:nvSpPr>
        <p:spPr>
          <a:xfrm>
            <a:off x="5459214" y="2577334"/>
            <a:ext cx="1452698" cy="276999"/>
          </a:xfrm>
          <a:prstGeom prst="rect">
            <a:avLst/>
          </a:prstGeom>
          <a:noFill/>
        </p:spPr>
        <p:txBody>
          <a:bodyPr wrap="square" rtlCol="0">
            <a:spAutoFit/>
          </a:bodyPr>
          <a:lstStyle/>
          <a:p>
            <a:pPr algn="ctr"/>
            <a:r>
              <a:rPr lang="en-US" sz="1200" dirty="0"/>
              <a:t>Lookup Handler</a:t>
            </a:r>
          </a:p>
        </p:txBody>
      </p:sp>
      <p:cxnSp>
        <p:nvCxnSpPr>
          <p:cNvPr id="34" name="Straight Arrow Connector 33">
            <a:extLst>
              <a:ext uri="{FF2B5EF4-FFF2-40B4-BE49-F238E27FC236}">
                <a16:creationId xmlns:a16="http://schemas.microsoft.com/office/drawing/2014/main" id="{764F50EA-EE45-7F40-9260-117F5AE38539}"/>
              </a:ext>
            </a:extLst>
          </p:cNvPr>
          <p:cNvCxnSpPr/>
          <p:nvPr/>
        </p:nvCxnSpPr>
        <p:spPr>
          <a:xfrm flipV="1">
            <a:off x="348916" y="3676389"/>
            <a:ext cx="7682672" cy="11516"/>
          </a:xfrm>
          <a:prstGeom prst="straightConnector1">
            <a:avLst/>
          </a:prstGeom>
          <a:ln w="82550">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54130169"/>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Polling Consumer</a:t>
            </a:r>
          </a:p>
        </p:txBody>
      </p:sp>
      <p:sp>
        <p:nvSpPr>
          <p:cNvPr id="3" name="Slide Number Placeholder 2"/>
          <p:cNvSpPr>
            <a:spLocks noGrp="1"/>
          </p:cNvSpPr>
          <p:nvPr>
            <p:ph type="sldNum" sz="quarter" idx="12"/>
          </p:nvPr>
        </p:nvSpPr>
        <p:spPr/>
        <p:txBody>
          <a:bodyPr/>
          <a:lstStyle/>
          <a:p>
            <a:fld id="{867D4A06-35AE-BD4A-84A9-613A26F3D41D}" type="slidenum">
              <a:rPr lang="en-US" smtClean="0"/>
              <a:pPr/>
              <a:t>105</a:t>
            </a:fld>
            <a:endParaRPr lang="en-US"/>
          </a:p>
        </p:txBody>
      </p:sp>
      <p:pic>
        <p:nvPicPr>
          <p:cNvPr id="8194" name="Picture 2" descr="http://www.enterpriseintegrationpatterns.com/img/PollingConsumerSolution.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6194" y="2396359"/>
            <a:ext cx="5979531" cy="222293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437972" y="5321019"/>
            <a:ext cx="5996579" cy="276999"/>
          </a:xfrm>
          <a:prstGeom prst="rect">
            <a:avLst/>
          </a:prstGeom>
        </p:spPr>
        <p:txBody>
          <a:bodyPr wrap="square">
            <a:spAutoFit/>
          </a:bodyPr>
          <a:lstStyle/>
          <a:p>
            <a:r>
              <a:rPr lang="en-US" sz="1200" dirty="0"/>
              <a:t>http://</a:t>
            </a:r>
            <a:r>
              <a:rPr lang="en-US" sz="1200" dirty="0" err="1"/>
              <a:t>www.enterpriseintegrationpatterns.com</a:t>
            </a:r>
            <a:r>
              <a:rPr lang="en-US" sz="1200" dirty="0"/>
              <a:t>/patterns/messaging/</a:t>
            </a:r>
            <a:r>
              <a:rPr lang="en-US" sz="1200" dirty="0" err="1"/>
              <a:t>PollingConsumer.html</a:t>
            </a:r>
            <a:endParaRPr lang="en-US" sz="1200" dirty="0"/>
          </a:p>
        </p:txBody>
      </p:sp>
    </p:spTree>
    <p:extLst>
      <p:ext uri="{BB962C8B-B14F-4D97-AF65-F5344CB8AC3E}">
        <p14:creationId xmlns:p14="http://schemas.microsoft.com/office/powerpoint/2010/main" val="2101862341"/>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Event Driven Consumer</a:t>
            </a:r>
          </a:p>
        </p:txBody>
      </p:sp>
      <p:sp>
        <p:nvSpPr>
          <p:cNvPr id="4" name="Slide Number Placeholder 3"/>
          <p:cNvSpPr>
            <a:spLocks noGrp="1"/>
          </p:cNvSpPr>
          <p:nvPr>
            <p:ph type="sldNum" sz="quarter" idx="12"/>
          </p:nvPr>
        </p:nvSpPr>
        <p:spPr/>
        <p:txBody>
          <a:bodyPr/>
          <a:lstStyle/>
          <a:p>
            <a:fld id="{867D4A06-35AE-BD4A-84A9-613A26F3D41D}" type="slidenum">
              <a:rPr lang="en-US" smtClean="0"/>
              <a:pPr/>
              <a:t>106</a:t>
            </a:fld>
            <a:endParaRPr lang="en-US"/>
          </a:p>
        </p:txBody>
      </p:sp>
      <p:pic>
        <p:nvPicPr>
          <p:cNvPr id="9220" name="Picture 4" descr="http://www.enterpriseintegrationpatterns.com/img/EventDrivenConsumerSolution.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10807" y="2532637"/>
            <a:ext cx="4722385" cy="1755584"/>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2210807" y="4906787"/>
            <a:ext cx="6325608" cy="276999"/>
          </a:xfrm>
          <a:prstGeom prst="rect">
            <a:avLst/>
          </a:prstGeom>
        </p:spPr>
        <p:txBody>
          <a:bodyPr wrap="square">
            <a:spAutoFit/>
          </a:bodyPr>
          <a:lstStyle/>
          <a:p>
            <a:r>
              <a:rPr lang="en-US" sz="1200" dirty="0"/>
              <a:t>http://</a:t>
            </a:r>
            <a:r>
              <a:rPr lang="en-US" sz="1200" dirty="0" err="1"/>
              <a:t>www.enterpriseintegrationpatterns.com</a:t>
            </a:r>
            <a:r>
              <a:rPr lang="en-US" sz="1200" dirty="0"/>
              <a:t>/patterns/messaging/</a:t>
            </a:r>
            <a:r>
              <a:rPr lang="en-US" sz="1200" dirty="0" err="1"/>
              <a:t>EventDrivenConsumer.html</a:t>
            </a:r>
            <a:endParaRPr lang="en-US" sz="1200" dirty="0"/>
          </a:p>
        </p:txBody>
      </p:sp>
    </p:spTree>
    <p:extLst>
      <p:ext uri="{BB962C8B-B14F-4D97-AF65-F5344CB8AC3E}">
        <p14:creationId xmlns:p14="http://schemas.microsoft.com/office/powerpoint/2010/main" val="2100156028"/>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Service Activator</a:t>
            </a:r>
          </a:p>
        </p:txBody>
      </p:sp>
      <p:sp>
        <p:nvSpPr>
          <p:cNvPr id="3" name="Slide Number Placeholder 2"/>
          <p:cNvSpPr>
            <a:spLocks noGrp="1"/>
          </p:cNvSpPr>
          <p:nvPr>
            <p:ph type="sldNum" sz="quarter" idx="12"/>
          </p:nvPr>
        </p:nvSpPr>
        <p:spPr/>
        <p:txBody>
          <a:bodyPr/>
          <a:lstStyle/>
          <a:p>
            <a:fld id="{867D4A06-35AE-BD4A-84A9-613A26F3D41D}" type="slidenum">
              <a:rPr lang="en-US" smtClean="0"/>
              <a:pPr/>
              <a:t>107</a:t>
            </a:fld>
            <a:endParaRPr lang="en-US"/>
          </a:p>
        </p:txBody>
      </p:sp>
      <p:pic>
        <p:nvPicPr>
          <p:cNvPr id="10242" name="Picture 2" descr="http://www.enterpriseintegrationpatterns.com/img/MessagingAdapterSolution.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4697" y="1671145"/>
            <a:ext cx="4934606" cy="316320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420007" y="5318352"/>
            <a:ext cx="5919952" cy="276999"/>
          </a:xfrm>
          <a:prstGeom prst="rect">
            <a:avLst/>
          </a:prstGeom>
        </p:spPr>
        <p:txBody>
          <a:bodyPr wrap="square">
            <a:spAutoFit/>
          </a:bodyPr>
          <a:lstStyle/>
          <a:p>
            <a:pPr algn="r"/>
            <a:r>
              <a:rPr lang="en-US" sz="1200" dirty="0"/>
              <a:t>http://</a:t>
            </a:r>
            <a:r>
              <a:rPr lang="en-US" sz="1200" dirty="0" err="1"/>
              <a:t>www.enterpriseintegrationpatterns.com</a:t>
            </a:r>
            <a:r>
              <a:rPr lang="en-US" sz="1200" dirty="0"/>
              <a:t>/patterns/messaging/</a:t>
            </a:r>
            <a:r>
              <a:rPr lang="en-US" sz="1200" dirty="0" err="1"/>
              <a:t>MessagingAdapter.html</a:t>
            </a:r>
            <a:endParaRPr lang="en-US" sz="1200" dirty="0"/>
          </a:p>
        </p:txBody>
      </p:sp>
    </p:spTree>
    <p:extLst>
      <p:ext uri="{BB962C8B-B14F-4D97-AF65-F5344CB8AC3E}">
        <p14:creationId xmlns:p14="http://schemas.microsoft.com/office/powerpoint/2010/main" val="1905346907"/>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2.4 Decoupled invocation</a:t>
            </a:r>
          </a:p>
        </p:txBody>
      </p:sp>
      <p:sp>
        <p:nvSpPr>
          <p:cNvPr id="3" name="Text Placeholder 2"/>
          <p:cNvSpPr>
            <a:spLocks noGrp="1"/>
          </p:cNvSpPr>
          <p:nvPr>
            <p:ph type="body" idx="1"/>
          </p:nvPr>
        </p:nvSpPr>
        <p:spPr/>
        <p:txBody>
          <a:bodyPr/>
          <a:lstStyle/>
          <a:p>
            <a:r>
              <a:rPr lang="en-US" dirty="0"/>
              <a:t>Work Queues</a:t>
            </a:r>
          </a:p>
        </p:txBody>
      </p:sp>
      <p:sp>
        <p:nvSpPr>
          <p:cNvPr id="4" name="Slide Number Placeholder 3"/>
          <p:cNvSpPr>
            <a:spLocks noGrp="1"/>
          </p:cNvSpPr>
          <p:nvPr>
            <p:ph type="sldNum" sz="quarter" idx="12"/>
          </p:nvPr>
        </p:nvSpPr>
        <p:spPr/>
        <p:txBody>
          <a:bodyPr/>
          <a:lstStyle/>
          <a:p>
            <a:fld id="{867D4A06-35AE-BD4A-84A9-613A26F3D41D}" type="slidenum">
              <a:rPr lang="en-US" smtClean="0"/>
              <a:pPr/>
              <a:t>108</a:t>
            </a:fld>
            <a:endParaRPr lang="en-US"/>
          </a:p>
        </p:txBody>
      </p:sp>
    </p:spTree>
    <p:extLst>
      <p:ext uri="{BB962C8B-B14F-4D97-AF65-F5344CB8AC3E}">
        <p14:creationId xmlns:p14="http://schemas.microsoft.com/office/powerpoint/2010/main" val="268306207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Decoupled Invocation </a:t>
            </a:r>
          </a:p>
        </p:txBody>
      </p:sp>
      <p:sp>
        <p:nvSpPr>
          <p:cNvPr id="5" name="Rectangle 4"/>
          <p:cNvSpPr/>
          <p:nvPr/>
        </p:nvSpPr>
        <p:spPr>
          <a:xfrm>
            <a:off x="646385" y="1890603"/>
            <a:ext cx="7882759" cy="1384995"/>
          </a:xfrm>
          <a:prstGeom prst="rect">
            <a:avLst/>
          </a:prstGeom>
        </p:spPr>
        <p:txBody>
          <a:bodyPr wrap="square">
            <a:spAutoFit/>
          </a:bodyPr>
          <a:lstStyle/>
          <a:p>
            <a:pPr lvl="1" algn="ctr"/>
            <a:r>
              <a:rPr lang="en-GB" sz="2800" dirty="0"/>
              <a:t>An application may experience peaks of demand that cause it to become overloaded and unable to respond.</a:t>
            </a:r>
          </a:p>
        </p:txBody>
      </p:sp>
      <p:sp>
        <p:nvSpPr>
          <p:cNvPr id="6" name="Rectangle 5"/>
          <p:cNvSpPr/>
          <p:nvPr/>
        </p:nvSpPr>
        <p:spPr>
          <a:xfrm>
            <a:off x="953812" y="3929032"/>
            <a:ext cx="7267903" cy="1384995"/>
          </a:xfrm>
          <a:prstGeom prst="rect">
            <a:avLst/>
          </a:prstGeom>
        </p:spPr>
        <p:txBody>
          <a:bodyPr wrap="square">
            <a:spAutoFit/>
          </a:bodyPr>
          <a:lstStyle/>
          <a:p>
            <a:pPr lvl="1" algn="ctr"/>
            <a:r>
              <a:rPr lang="en-GB" sz="2800" dirty="0"/>
              <a:t>It could be that part of the application itself becomes overwhelmed or one of its dependencies becomes overwhelmed.</a:t>
            </a:r>
          </a:p>
        </p:txBody>
      </p:sp>
      <p:sp>
        <p:nvSpPr>
          <p:cNvPr id="3" name="Slide Number Placeholder 2"/>
          <p:cNvSpPr>
            <a:spLocks noGrp="1"/>
          </p:cNvSpPr>
          <p:nvPr>
            <p:ph type="sldNum" sz="quarter" idx="12"/>
          </p:nvPr>
        </p:nvSpPr>
        <p:spPr/>
        <p:txBody>
          <a:bodyPr/>
          <a:lstStyle/>
          <a:p>
            <a:fld id="{867D4A06-35AE-BD4A-84A9-613A26F3D41D}" type="slidenum">
              <a:rPr lang="en-US" smtClean="0"/>
              <a:pPr/>
              <a:t>109</a:t>
            </a:fld>
            <a:endParaRPr lang="en-US"/>
          </a:p>
        </p:txBody>
      </p:sp>
    </p:spTree>
    <p:extLst>
      <p:ext uri="{BB962C8B-B14F-4D97-AF65-F5344CB8AC3E}">
        <p14:creationId xmlns:p14="http://schemas.microsoft.com/office/powerpoint/2010/main" val="1617030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Integration vs. Distribution</a:t>
            </a:r>
          </a:p>
        </p:txBody>
      </p:sp>
      <p:sp>
        <p:nvSpPr>
          <p:cNvPr id="4" name="Rectangle 3"/>
          <p:cNvSpPr/>
          <p:nvPr/>
        </p:nvSpPr>
        <p:spPr>
          <a:xfrm>
            <a:off x="977462" y="1781532"/>
            <a:ext cx="7583214" cy="523220"/>
          </a:xfrm>
          <a:prstGeom prst="rect">
            <a:avLst/>
          </a:prstGeom>
        </p:spPr>
        <p:txBody>
          <a:bodyPr wrap="square">
            <a:spAutoFit/>
          </a:bodyPr>
          <a:lstStyle/>
          <a:p>
            <a:pPr algn="ctr"/>
            <a:r>
              <a:rPr lang="en-US" sz="2800" dirty="0"/>
              <a:t>An n-tier system is distributed, but not integrated </a:t>
            </a:r>
          </a:p>
        </p:txBody>
      </p:sp>
      <p:sp>
        <p:nvSpPr>
          <p:cNvPr id="6" name="Rectangle 5"/>
          <p:cNvSpPr/>
          <p:nvPr/>
        </p:nvSpPr>
        <p:spPr>
          <a:xfrm>
            <a:off x="977462" y="2872742"/>
            <a:ext cx="7583214" cy="1384995"/>
          </a:xfrm>
          <a:prstGeom prst="rect">
            <a:avLst/>
          </a:prstGeom>
        </p:spPr>
        <p:txBody>
          <a:bodyPr wrap="square">
            <a:spAutoFit/>
          </a:bodyPr>
          <a:lstStyle/>
          <a:p>
            <a:pPr algn="ctr"/>
            <a:r>
              <a:rPr lang="en-US" sz="2800" dirty="0"/>
              <a:t>A distributed system tends to use synchronous communication because the parts are not independent</a:t>
            </a:r>
          </a:p>
        </p:txBody>
      </p:sp>
      <p:sp>
        <p:nvSpPr>
          <p:cNvPr id="7" name="Rectangle 6"/>
          <p:cNvSpPr/>
          <p:nvPr/>
        </p:nvSpPr>
        <p:spPr>
          <a:xfrm>
            <a:off x="977462" y="4654245"/>
            <a:ext cx="7646276" cy="1384995"/>
          </a:xfrm>
          <a:prstGeom prst="rect">
            <a:avLst/>
          </a:prstGeom>
        </p:spPr>
        <p:txBody>
          <a:bodyPr wrap="square">
            <a:spAutoFit/>
          </a:bodyPr>
          <a:lstStyle/>
          <a:p>
            <a:pPr algn="ctr"/>
            <a:r>
              <a:rPr lang="en-US" sz="2800" dirty="0"/>
              <a:t>An integrated system can often use asynchronous communication because the applications are independent </a:t>
            </a:r>
          </a:p>
        </p:txBody>
      </p:sp>
      <p:sp>
        <p:nvSpPr>
          <p:cNvPr id="3" name="Slide Number Placeholder 2"/>
          <p:cNvSpPr>
            <a:spLocks noGrp="1"/>
          </p:cNvSpPr>
          <p:nvPr>
            <p:ph type="sldNum" sz="quarter" idx="12"/>
          </p:nvPr>
        </p:nvSpPr>
        <p:spPr/>
        <p:txBody>
          <a:bodyPr/>
          <a:lstStyle/>
          <a:p>
            <a:fld id="{867D4A06-35AE-BD4A-84A9-613A26F3D41D}" type="slidenum">
              <a:rPr lang="en-US" smtClean="0"/>
              <a:pPr/>
              <a:t>11</a:t>
            </a:fld>
            <a:endParaRPr lang="en-US"/>
          </a:p>
        </p:txBody>
      </p:sp>
    </p:spTree>
    <p:extLst>
      <p:ext uri="{BB962C8B-B14F-4D97-AF65-F5344CB8AC3E}">
        <p14:creationId xmlns:p14="http://schemas.microsoft.com/office/powerpoint/2010/main" val="1891281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GB"/>
          </a:p>
        </p:txBody>
      </p:sp>
      <p:sp>
        <p:nvSpPr>
          <p:cNvPr id="6" name="Content Placeholder 5"/>
          <p:cNvSpPr>
            <a:spLocks noGrp="1"/>
          </p:cNvSpPr>
          <p:nvPr>
            <p:ph idx="1"/>
          </p:nvPr>
        </p:nvSpPr>
        <p:spPr/>
        <p:txBody>
          <a:bodyPr/>
          <a:lstStyle/>
          <a:p>
            <a:r>
              <a:rPr lang="en-GB" dirty="0"/>
              <a:t>DIAGRAM: Have a service A that calls B that calls a Db. Next picture service Db faults due to connection pool limit. B faults due to queueing waiting for the Db. A faults waiting for B. Now show a queue between A and B. Show that B can throttle the rate it reads from the queue to stay within limit of the Db connection pool.</a:t>
            </a:r>
          </a:p>
        </p:txBody>
      </p:sp>
      <p:sp>
        <p:nvSpPr>
          <p:cNvPr id="2" name="Slide Number Placeholder 1"/>
          <p:cNvSpPr>
            <a:spLocks noGrp="1"/>
          </p:cNvSpPr>
          <p:nvPr>
            <p:ph type="sldNum" sz="quarter" idx="12"/>
          </p:nvPr>
        </p:nvSpPr>
        <p:spPr/>
        <p:txBody>
          <a:bodyPr/>
          <a:lstStyle/>
          <a:p>
            <a:fld id="{867D4A06-35AE-BD4A-84A9-613A26F3D41D}" type="slidenum">
              <a:rPr lang="en-US" smtClean="0"/>
              <a:pPr/>
              <a:t>110</a:t>
            </a:fld>
            <a:endParaRPr lang="en-US"/>
          </a:p>
        </p:txBody>
      </p:sp>
    </p:spTree>
    <p:extLst>
      <p:ext uri="{BB962C8B-B14F-4D97-AF65-F5344CB8AC3E}">
        <p14:creationId xmlns:p14="http://schemas.microsoft.com/office/powerpoint/2010/main" val="351748630"/>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9417" y="2987392"/>
            <a:ext cx="4280906" cy="611558"/>
          </a:xfrm>
          <a:prstGeom prst="rect">
            <a:avLst/>
          </a:prstGeom>
        </p:spPr>
      </p:pic>
      <p:sp>
        <p:nvSpPr>
          <p:cNvPr id="2" name="Slide Number Placeholder 1"/>
          <p:cNvSpPr>
            <a:spLocks noGrp="1"/>
          </p:cNvSpPr>
          <p:nvPr>
            <p:ph type="sldNum" sz="quarter" idx="12"/>
          </p:nvPr>
        </p:nvSpPr>
        <p:spPr/>
        <p:txBody>
          <a:bodyPr/>
          <a:lstStyle/>
          <a:p>
            <a:fld id="{867D4A06-35AE-BD4A-84A9-613A26F3D41D}" type="slidenum">
              <a:rPr lang="en-US" smtClean="0"/>
              <a:pPr/>
              <a:t>111</a:t>
            </a:fld>
            <a:endParaRPr lang="en-US"/>
          </a:p>
        </p:txBody>
      </p:sp>
    </p:spTree>
    <p:extLst>
      <p:ext uri="{BB962C8B-B14F-4D97-AF65-F5344CB8AC3E}">
        <p14:creationId xmlns:p14="http://schemas.microsoft.com/office/powerpoint/2010/main" val="2739643704"/>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08300" y="2966612"/>
            <a:ext cx="5001059" cy="1937553"/>
          </a:xfrm>
          <a:prstGeom prst="rect">
            <a:avLst/>
          </a:prstGeom>
        </p:spPr>
      </p:pic>
      <p:sp>
        <p:nvSpPr>
          <p:cNvPr id="3" name="Slide Number Placeholder 2"/>
          <p:cNvSpPr>
            <a:spLocks noGrp="1"/>
          </p:cNvSpPr>
          <p:nvPr>
            <p:ph type="sldNum" sz="quarter" idx="12"/>
          </p:nvPr>
        </p:nvSpPr>
        <p:spPr/>
        <p:txBody>
          <a:bodyPr/>
          <a:lstStyle/>
          <a:p>
            <a:fld id="{867D4A06-35AE-BD4A-84A9-613A26F3D41D}" type="slidenum">
              <a:rPr lang="en-US" smtClean="0"/>
              <a:pPr/>
              <a:t>112</a:t>
            </a:fld>
            <a:endParaRPr lang="en-US"/>
          </a:p>
        </p:txBody>
      </p:sp>
    </p:spTree>
    <p:extLst>
      <p:ext uri="{BB962C8B-B14F-4D97-AF65-F5344CB8AC3E}">
        <p14:creationId xmlns:p14="http://schemas.microsoft.com/office/powerpoint/2010/main" val="1499146701"/>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97911" y="2956219"/>
            <a:ext cx="5229678" cy="2309060"/>
          </a:xfrm>
          <a:prstGeom prst="rect">
            <a:avLst/>
          </a:prstGeom>
        </p:spPr>
      </p:pic>
      <p:sp>
        <p:nvSpPr>
          <p:cNvPr id="3" name="Slide Number Placeholder 2"/>
          <p:cNvSpPr>
            <a:spLocks noGrp="1"/>
          </p:cNvSpPr>
          <p:nvPr>
            <p:ph type="sldNum" sz="quarter" idx="12"/>
          </p:nvPr>
        </p:nvSpPr>
        <p:spPr/>
        <p:txBody>
          <a:bodyPr/>
          <a:lstStyle/>
          <a:p>
            <a:fld id="{867D4A06-35AE-BD4A-84A9-613A26F3D41D}" type="slidenum">
              <a:rPr lang="en-US" smtClean="0"/>
              <a:pPr/>
              <a:t>113</a:t>
            </a:fld>
            <a:endParaRPr lang="en-US"/>
          </a:p>
        </p:txBody>
      </p:sp>
    </p:spTree>
    <p:extLst>
      <p:ext uri="{BB962C8B-B14F-4D97-AF65-F5344CB8AC3E}">
        <p14:creationId xmlns:p14="http://schemas.microsoft.com/office/powerpoint/2010/main" val="3471738857"/>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4897" y="1524624"/>
            <a:ext cx="6287045" cy="3743650"/>
          </a:xfrm>
          <a:prstGeom prst="rect">
            <a:avLst/>
          </a:prstGeom>
        </p:spPr>
      </p:pic>
      <p:sp>
        <p:nvSpPr>
          <p:cNvPr id="2" name="Slide Number Placeholder 1"/>
          <p:cNvSpPr>
            <a:spLocks noGrp="1"/>
          </p:cNvSpPr>
          <p:nvPr>
            <p:ph type="sldNum" sz="quarter" idx="12"/>
          </p:nvPr>
        </p:nvSpPr>
        <p:spPr/>
        <p:txBody>
          <a:bodyPr/>
          <a:lstStyle/>
          <a:p>
            <a:fld id="{867D4A06-35AE-BD4A-84A9-613A26F3D41D}" type="slidenum">
              <a:rPr lang="en-US" smtClean="0"/>
              <a:pPr/>
              <a:t>114</a:t>
            </a:fld>
            <a:endParaRPr lang="en-US"/>
          </a:p>
        </p:txBody>
      </p:sp>
    </p:spTree>
    <p:extLst>
      <p:ext uri="{BB962C8B-B14F-4D97-AF65-F5344CB8AC3E}">
        <p14:creationId xmlns:p14="http://schemas.microsoft.com/office/powerpoint/2010/main" val="2476554873"/>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4288" y="2525135"/>
            <a:ext cx="4280906" cy="2680568"/>
          </a:xfrm>
          <a:prstGeom prst="rect">
            <a:avLst/>
          </a:prstGeom>
        </p:spPr>
      </p:pic>
      <p:sp>
        <p:nvSpPr>
          <p:cNvPr id="3" name="Slide Number Placeholder 2"/>
          <p:cNvSpPr>
            <a:spLocks noGrp="1"/>
          </p:cNvSpPr>
          <p:nvPr>
            <p:ph type="sldNum" sz="quarter" idx="12"/>
          </p:nvPr>
        </p:nvSpPr>
        <p:spPr/>
        <p:txBody>
          <a:bodyPr/>
          <a:lstStyle/>
          <a:p>
            <a:fld id="{867D4A06-35AE-BD4A-84A9-613A26F3D41D}" type="slidenum">
              <a:rPr lang="en-US" smtClean="0"/>
              <a:pPr/>
              <a:t>115</a:t>
            </a:fld>
            <a:endParaRPr lang="en-US"/>
          </a:p>
        </p:txBody>
      </p:sp>
    </p:spTree>
    <p:extLst>
      <p:ext uri="{BB962C8B-B14F-4D97-AF65-F5344CB8AC3E}">
        <p14:creationId xmlns:p14="http://schemas.microsoft.com/office/powerpoint/2010/main" val="3781268086"/>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Decoupled Invocation Pattern</a:t>
            </a:r>
          </a:p>
        </p:txBody>
      </p:sp>
      <p:sp>
        <p:nvSpPr>
          <p:cNvPr id="4" name="Rectangle 3"/>
          <p:cNvSpPr/>
          <p:nvPr/>
        </p:nvSpPr>
        <p:spPr>
          <a:xfrm>
            <a:off x="804040" y="1530417"/>
            <a:ext cx="7551683" cy="646331"/>
          </a:xfrm>
          <a:prstGeom prst="rect">
            <a:avLst/>
          </a:prstGeom>
        </p:spPr>
        <p:txBody>
          <a:bodyPr wrap="square">
            <a:spAutoFit/>
          </a:bodyPr>
          <a:lstStyle/>
          <a:p>
            <a:pPr algn="ctr"/>
            <a:r>
              <a:rPr lang="en-GB" dirty="0"/>
              <a:t>Use Decoupled Invocation. A producer puts a message onto a queue at the service endpoint. A consumer reads messages from the queue.</a:t>
            </a:r>
          </a:p>
        </p:txBody>
      </p:sp>
      <p:sp>
        <p:nvSpPr>
          <p:cNvPr id="5" name="Rectangle 4"/>
          <p:cNvSpPr/>
          <p:nvPr/>
        </p:nvSpPr>
        <p:spPr>
          <a:xfrm>
            <a:off x="977462" y="2510137"/>
            <a:ext cx="7204841" cy="646331"/>
          </a:xfrm>
          <a:prstGeom prst="rect">
            <a:avLst/>
          </a:prstGeom>
        </p:spPr>
        <p:txBody>
          <a:bodyPr wrap="square">
            <a:spAutoFit/>
          </a:bodyPr>
          <a:lstStyle/>
          <a:p>
            <a:pPr algn="ctr"/>
            <a:r>
              <a:rPr lang="en-GB" dirty="0"/>
              <a:t>The queue stores messages for eventual processing. If the queue is durable we gain guaranteed delivery, and at-least once guarantees.</a:t>
            </a:r>
          </a:p>
        </p:txBody>
      </p:sp>
      <p:sp>
        <p:nvSpPr>
          <p:cNvPr id="6" name="Rectangle 5"/>
          <p:cNvSpPr/>
          <p:nvPr/>
        </p:nvSpPr>
        <p:spPr>
          <a:xfrm>
            <a:off x="804039" y="3414237"/>
            <a:ext cx="7551683" cy="646331"/>
          </a:xfrm>
          <a:prstGeom prst="rect">
            <a:avLst/>
          </a:prstGeom>
        </p:spPr>
        <p:txBody>
          <a:bodyPr wrap="square">
            <a:spAutoFit/>
          </a:bodyPr>
          <a:lstStyle/>
          <a:p>
            <a:pPr algn="ctr"/>
            <a:r>
              <a:rPr lang="en-GB" dirty="0"/>
              <a:t>If the rate of arrival at the endpoint is unpredictable, the queue acts as a buffer that makes it possible to predict the rate of consumption.</a:t>
            </a:r>
          </a:p>
        </p:txBody>
      </p:sp>
      <p:sp>
        <p:nvSpPr>
          <p:cNvPr id="7" name="Rectangle 6"/>
          <p:cNvSpPr/>
          <p:nvPr/>
        </p:nvSpPr>
        <p:spPr>
          <a:xfrm>
            <a:off x="394138" y="4393957"/>
            <a:ext cx="8355724" cy="646331"/>
          </a:xfrm>
          <a:prstGeom prst="rect">
            <a:avLst/>
          </a:prstGeom>
        </p:spPr>
        <p:txBody>
          <a:bodyPr wrap="square">
            <a:spAutoFit/>
          </a:bodyPr>
          <a:lstStyle/>
          <a:p>
            <a:pPr algn="ctr"/>
            <a:r>
              <a:rPr lang="en-GB" dirty="0"/>
              <a:t>This makes it simpler to do capacity planning because peaks of requests are smoothed out by the queue.</a:t>
            </a:r>
          </a:p>
        </p:txBody>
      </p:sp>
      <p:sp>
        <p:nvSpPr>
          <p:cNvPr id="8" name="Rectangle 7"/>
          <p:cNvSpPr/>
          <p:nvPr/>
        </p:nvSpPr>
        <p:spPr>
          <a:xfrm>
            <a:off x="977462" y="5379224"/>
            <a:ext cx="7551683" cy="646331"/>
          </a:xfrm>
          <a:prstGeom prst="rect">
            <a:avLst/>
          </a:prstGeom>
        </p:spPr>
        <p:txBody>
          <a:bodyPr wrap="square">
            <a:spAutoFit/>
          </a:bodyPr>
          <a:lstStyle/>
          <a:p>
            <a:pPr algn="ctr"/>
            <a:r>
              <a:rPr lang="en-GB" dirty="0"/>
              <a:t>The consumer must be able to control the rate of processing, otherwise a spike is simply passed down the wire.</a:t>
            </a:r>
          </a:p>
        </p:txBody>
      </p:sp>
      <p:sp>
        <p:nvSpPr>
          <p:cNvPr id="3" name="Slide Number Placeholder 2"/>
          <p:cNvSpPr>
            <a:spLocks noGrp="1"/>
          </p:cNvSpPr>
          <p:nvPr>
            <p:ph type="sldNum" sz="quarter" idx="12"/>
          </p:nvPr>
        </p:nvSpPr>
        <p:spPr/>
        <p:txBody>
          <a:bodyPr/>
          <a:lstStyle/>
          <a:p>
            <a:fld id="{867D4A06-35AE-BD4A-84A9-613A26F3D41D}" type="slidenum">
              <a:rPr lang="en-US" smtClean="0"/>
              <a:pPr/>
              <a:t>116</a:t>
            </a:fld>
            <a:endParaRPr lang="en-US"/>
          </a:p>
        </p:txBody>
      </p:sp>
    </p:spTree>
    <p:extLst>
      <p:ext uri="{BB962C8B-B14F-4D97-AF65-F5344CB8AC3E}">
        <p14:creationId xmlns:p14="http://schemas.microsoft.com/office/powerpoint/2010/main" val="1366765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 Queue Pattern</a:t>
            </a:r>
          </a:p>
        </p:txBody>
      </p:sp>
      <p:sp>
        <p:nvSpPr>
          <p:cNvPr id="4" name="TextBox 3"/>
          <p:cNvSpPr txBox="1"/>
          <p:nvPr/>
        </p:nvSpPr>
        <p:spPr>
          <a:xfrm>
            <a:off x="748862" y="1487458"/>
            <a:ext cx="7646276" cy="954107"/>
          </a:xfrm>
          <a:prstGeom prst="rect">
            <a:avLst/>
          </a:prstGeom>
          <a:noFill/>
        </p:spPr>
        <p:txBody>
          <a:bodyPr wrap="square" rtlCol="0">
            <a:spAutoFit/>
          </a:bodyPr>
          <a:lstStyle/>
          <a:p>
            <a:pPr algn="ctr"/>
            <a:r>
              <a:rPr lang="en-US" sz="2800" dirty="0"/>
              <a:t>A common distributed system (as opposed to integrated system) pattern.</a:t>
            </a:r>
          </a:p>
        </p:txBody>
      </p:sp>
      <p:sp>
        <p:nvSpPr>
          <p:cNvPr id="5" name="TextBox 4"/>
          <p:cNvSpPr txBox="1"/>
          <p:nvPr/>
        </p:nvSpPr>
        <p:spPr>
          <a:xfrm>
            <a:off x="898634" y="2643352"/>
            <a:ext cx="7646276" cy="954107"/>
          </a:xfrm>
          <a:prstGeom prst="rect">
            <a:avLst/>
          </a:prstGeom>
          <a:noFill/>
        </p:spPr>
        <p:txBody>
          <a:bodyPr wrap="square" rtlCol="0">
            <a:spAutoFit/>
          </a:bodyPr>
          <a:lstStyle/>
          <a:p>
            <a:pPr algn="ctr"/>
            <a:r>
              <a:rPr lang="en-US" sz="2800" dirty="0"/>
              <a:t>A web site needs to respond &lt; 250ms to scale. But some requests take longer</a:t>
            </a:r>
            <a:r>
              <a:rPr lang="mr-IN" sz="2800" dirty="0"/>
              <a:t>…</a:t>
            </a:r>
            <a:endParaRPr lang="en-US" sz="2800" dirty="0"/>
          </a:p>
        </p:txBody>
      </p:sp>
      <p:sp>
        <p:nvSpPr>
          <p:cNvPr id="6" name="TextBox 5"/>
          <p:cNvSpPr txBox="1"/>
          <p:nvPr/>
        </p:nvSpPr>
        <p:spPr>
          <a:xfrm>
            <a:off x="898634" y="3799246"/>
            <a:ext cx="7646276" cy="1384995"/>
          </a:xfrm>
          <a:prstGeom prst="rect">
            <a:avLst/>
          </a:prstGeom>
          <a:noFill/>
        </p:spPr>
        <p:txBody>
          <a:bodyPr wrap="square" rtlCol="0">
            <a:spAutoFit/>
          </a:bodyPr>
          <a:lstStyle/>
          <a:p>
            <a:pPr algn="ctr"/>
            <a:r>
              <a:rPr lang="en-GB" sz="2800" dirty="0"/>
              <a:t>Use decoupled invocation to put the work on a queue, offloading the long-running tasks, allowing the web server to respond in time.</a:t>
            </a:r>
            <a:endParaRPr lang="en-US" sz="2800" dirty="0"/>
          </a:p>
        </p:txBody>
      </p:sp>
      <p:sp>
        <p:nvSpPr>
          <p:cNvPr id="8" name="Rectangle 7"/>
          <p:cNvSpPr/>
          <p:nvPr/>
        </p:nvSpPr>
        <p:spPr>
          <a:xfrm>
            <a:off x="253906" y="5530334"/>
            <a:ext cx="8748205" cy="954107"/>
          </a:xfrm>
          <a:prstGeom prst="rect">
            <a:avLst/>
          </a:prstGeom>
        </p:spPr>
        <p:txBody>
          <a:bodyPr wrap="square">
            <a:spAutoFit/>
          </a:bodyPr>
          <a:lstStyle/>
          <a:p>
            <a:pPr algn="ctr"/>
            <a:r>
              <a:rPr lang="en-GB" sz="2800" dirty="0"/>
              <a:t>202 Accepted and provide location to monitor for completion.</a:t>
            </a:r>
            <a:endParaRPr lang="en-US" sz="2800" dirty="0"/>
          </a:p>
        </p:txBody>
      </p:sp>
      <p:sp>
        <p:nvSpPr>
          <p:cNvPr id="9" name="Slide Number Placeholder 8"/>
          <p:cNvSpPr>
            <a:spLocks noGrp="1"/>
          </p:cNvSpPr>
          <p:nvPr>
            <p:ph type="sldNum" sz="quarter" idx="12"/>
          </p:nvPr>
        </p:nvSpPr>
        <p:spPr/>
        <p:txBody>
          <a:bodyPr/>
          <a:lstStyle/>
          <a:p>
            <a:fld id="{867D4A06-35AE-BD4A-84A9-613A26F3D41D}" type="slidenum">
              <a:rPr lang="en-US" smtClean="0"/>
              <a:pPr/>
              <a:t>117</a:t>
            </a:fld>
            <a:endParaRPr lang="en-US"/>
          </a:p>
        </p:txBody>
      </p:sp>
    </p:spTree>
    <p:extLst>
      <p:ext uri="{BB962C8B-B14F-4D97-AF65-F5344CB8AC3E}">
        <p14:creationId xmlns:p14="http://schemas.microsoft.com/office/powerpoint/2010/main" val="1755389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8" grpId="0"/>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sz="quarter" idx="12"/>
          </p:nvPr>
        </p:nvSpPr>
        <p:spPr/>
        <p:txBody>
          <a:bodyPr/>
          <a:lstStyle/>
          <a:p>
            <a:fld id="{867D4A06-35AE-BD4A-84A9-613A26F3D41D}" type="slidenum">
              <a:rPr lang="en-US" smtClean="0"/>
              <a:pPr/>
              <a:t>118</a:t>
            </a:fld>
            <a:endParaRPr lang="en-US"/>
          </a:p>
        </p:txBody>
      </p:sp>
    </p:spTree>
    <p:extLst>
      <p:ext uri="{BB962C8B-B14F-4D97-AF65-F5344CB8AC3E}">
        <p14:creationId xmlns:p14="http://schemas.microsoft.com/office/powerpoint/2010/main" val="550248695"/>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Further Reading</a:t>
            </a:r>
          </a:p>
        </p:txBody>
      </p:sp>
      <p:pic>
        <p:nvPicPr>
          <p:cNvPr id="4" name="Content Placeholder 3"/>
          <p:cNvPicPr>
            <a:picLocks noGrp="1" noChangeAspect="1"/>
          </p:cNvPicPr>
          <p:nvPr>
            <p:ph idx="1"/>
          </p:nvPr>
        </p:nvPicPr>
        <p:blipFill>
          <a:blip r:embed="rId2"/>
          <a:srcRect l="-40915" r="-40915"/>
          <a:stretch>
            <a:fillRect/>
          </a:stretch>
        </p:blipFill>
        <p:spPr/>
      </p:pic>
      <p:sp>
        <p:nvSpPr>
          <p:cNvPr id="3" name="Slide Number Placeholder 2"/>
          <p:cNvSpPr>
            <a:spLocks noGrp="1"/>
          </p:cNvSpPr>
          <p:nvPr>
            <p:ph type="sldNum" sz="quarter" idx="12"/>
          </p:nvPr>
        </p:nvSpPr>
        <p:spPr/>
        <p:txBody>
          <a:bodyPr/>
          <a:lstStyle/>
          <a:p>
            <a:fld id="{867D4A06-35AE-BD4A-84A9-613A26F3D41D}" type="slidenum">
              <a:rPr lang="en-US" smtClean="0"/>
              <a:pPr/>
              <a:t>119</a:t>
            </a:fld>
            <a:endParaRPr lang="en-US"/>
          </a:p>
        </p:txBody>
      </p:sp>
    </p:spTree>
    <p:extLst>
      <p:ext uri="{BB962C8B-B14F-4D97-AF65-F5344CB8AC3E}">
        <p14:creationId xmlns:p14="http://schemas.microsoft.com/office/powerpoint/2010/main" val="758847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0262" y="2639466"/>
            <a:ext cx="8229600" cy="1143000"/>
          </a:xfrm>
        </p:spPr>
        <p:txBody>
          <a:bodyPr/>
          <a:lstStyle/>
          <a:p>
            <a:r>
              <a:rPr lang="en-US" dirty="0"/>
              <a:t>Integration Problems</a:t>
            </a:r>
          </a:p>
        </p:txBody>
      </p:sp>
      <p:sp>
        <p:nvSpPr>
          <p:cNvPr id="3" name="Slide Number Placeholder 2"/>
          <p:cNvSpPr>
            <a:spLocks noGrp="1"/>
          </p:cNvSpPr>
          <p:nvPr>
            <p:ph type="sldNum" sz="quarter" idx="12"/>
          </p:nvPr>
        </p:nvSpPr>
        <p:spPr/>
        <p:txBody>
          <a:bodyPr/>
          <a:lstStyle/>
          <a:p>
            <a:fld id="{867D4A06-35AE-BD4A-84A9-613A26F3D41D}" type="slidenum">
              <a:rPr lang="en-US" smtClean="0"/>
              <a:pPr/>
              <a:t>12</a:t>
            </a:fld>
            <a:endParaRPr lang="en-US"/>
          </a:p>
        </p:txBody>
      </p:sp>
    </p:spTree>
    <p:extLst>
      <p:ext uri="{BB962C8B-B14F-4D97-AF65-F5344CB8AC3E}">
        <p14:creationId xmlns:p14="http://schemas.microsoft.com/office/powerpoint/2010/main" val="692778539"/>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Q&amp;A</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867D4A06-35AE-BD4A-84A9-613A26F3D41D}" type="slidenum">
              <a:rPr lang="en-US" smtClean="0"/>
              <a:pPr/>
              <a:t>120</a:t>
            </a:fld>
            <a:endParaRPr lang="en-US"/>
          </a:p>
        </p:txBody>
      </p:sp>
    </p:spTree>
    <p:extLst>
      <p:ext uri="{BB962C8B-B14F-4D97-AF65-F5344CB8AC3E}">
        <p14:creationId xmlns:p14="http://schemas.microsoft.com/office/powerpoint/2010/main" val="29768149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49569" y="5810446"/>
            <a:ext cx="5017477" cy="523220"/>
          </a:xfrm>
          <a:prstGeom prst="rect">
            <a:avLst/>
          </a:prstGeom>
          <a:noFill/>
        </p:spPr>
        <p:txBody>
          <a:bodyPr wrap="square" rtlCol="0">
            <a:spAutoFit/>
          </a:bodyPr>
          <a:lstStyle/>
          <a:p>
            <a:r>
              <a:rPr lang="en-GB" sz="2800" dirty="0"/>
              <a:t>The network is homogeneous.</a:t>
            </a:r>
          </a:p>
        </p:txBody>
      </p:sp>
      <p:sp>
        <p:nvSpPr>
          <p:cNvPr id="3" name="Rectangle 2"/>
          <p:cNvSpPr/>
          <p:nvPr/>
        </p:nvSpPr>
        <p:spPr>
          <a:xfrm>
            <a:off x="2528824" y="411531"/>
            <a:ext cx="3584571" cy="523220"/>
          </a:xfrm>
          <a:prstGeom prst="rect">
            <a:avLst/>
          </a:prstGeom>
        </p:spPr>
        <p:txBody>
          <a:bodyPr wrap="none">
            <a:spAutoFit/>
          </a:bodyPr>
          <a:lstStyle/>
          <a:p>
            <a:r>
              <a:rPr lang="en-GB" sz="2800" dirty="0"/>
              <a:t>The network is reliable.</a:t>
            </a:r>
          </a:p>
        </p:txBody>
      </p:sp>
      <p:sp>
        <p:nvSpPr>
          <p:cNvPr id="4" name="Rectangle 3"/>
          <p:cNvSpPr/>
          <p:nvPr/>
        </p:nvSpPr>
        <p:spPr>
          <a:xfrm>
            <a:off x="2979651" y="1163286"/>
            <a:ext cx="2398798" cy="523220"/>
          </a:xfrm>
          <a:prstGeom prst="rect">
            <a:avLst/>
          </a:prstGeom>
        </p:spPr>
        <p:txBody>
          <a:bodyPr wrap="none">
            <a:spAutoFit/>
          </a:bodyPr>
          <a:lstStyle/>
          <a:p>
            <a:r>
              <a:rPr lang="en-GB" sz="2800" dirty="0"/>
              <a:t>Latency is zero.</a:t>
            </a:r>
          </a:p>
        </p:txBody>
      </p:sp>
      <p:sp>
        <p:nvSpPr>
          <p:cNvPr id="5" name="Rectangle 4"/>
          <p:cNvSpPr/>
          <p:nvPr/>
        </p:nvSpPr>
        <p:spPr>
          <a:xfrm>
            <a:off x="2544115" y="1942001"/>
            <a:ext cx="3269869" cy="523220"/>
          </a:xfrm>
          <a:prstGeom prst="rect">
            <a:avLst/>
          </a:prstGeom>
        </p:spPr>
        <p:txBody>
          <a:bodyPr wrap="none">
            <a:spAutoFit/>
          </a:bodyPr>
          <a:lstStyle/>
          <a:p>
            <a:r>
              <a:rPr lang="en-GB" sz="2800" dirty="0"/>
              <a:t>Bandwidth is infinite.</a:t>
            </a:r>
          </a:p>
        </p:txBody>
      </p:sp>
      <p:sp>
        <p:nvSpPr>
          <p:cNvPr id="6" name="Rectangle 5"/>
          <p:cNvSpPr/>
          <p:nvPr/>
        </p:nvSpPr>
        <p:spPr>
          <a:xfrm>
            <a:off x="2686820" y="2721326"/>
            <a:ext cx="3461140" cy="523220"/>
          </a:xfrm>
          <a:prstGeom prst="rect">
            <a:avLst/>
          </a:prstGeom>
        </p:spPr>
        <p:txBody>
          <a:bodyPr wrap="none">
            <a:spAutoFit/>
          </a:bodyPr>
          <a:lstStyle/>
          <a:p>
            <a:r>
              <a:rPr lang="en-GB" sz="2800" dirty="0"/>
              <a:t>The network is secure.</a:t>
            </a:r>
          </a:p>
        </p:txBody>
      </p:sp>
      <p:sp>
        <p:nvSpPr>
          <p:cNvPr id="7" name="Rectangle 6"/>
          <p:cNvSpPr/>
          <p:nvPr/>
        </p:nvSpPr>
        <p:spPr>
          <a:xfrm>
            <a:off x="2528824" y="3486561"/>
            <a:ext cx="3881960" cy="523220"/>
          </a:xfrm>
          <a:prstGeom prst="rect">
            <a:avLst/>
          </a:prstGeom>
        </p:spPr>
        <p:txBody>
          <a:bodyPr wrap="none">
            <a:spAutoFit/>
          </a:bodyPr>
          <a:lstStyle/>
          <a:p>
            <a:r>
              <a:rPr lang="en-GB" sz="2800" dirty="0"/>
              <a:t>Topology doesn't change.</a:t>
            </a:r>
          </a:p>
        </p:txBody>
      </p:sp>
      <p:sp>
        <p:nvSpPr>
          <p:cNvPr id="8" name="Rectangle 7"/>
          <p:cNvSpPr/>
          <p:nvPr/>
        </p:nvSpPr>
        <p:spPr>
          <a:xfrm>
            <a:off x="2430046" y="4251796"/>
            <a:ext cx="4079515" cy="523220"/>
          </a:xfrm>
          <a:prstGeom prst="rect">
            <a:avLst/>
          </a:prstGeom>
        </p:spPr>
        <p:txBody>
          <a:bodyPr wrap="none">
            <a:spAutoFit/>
          </a:bodyPr>
          <a:lstStyle/>
          <a:p>
            <a:r>
              <a:rPr lang="en-GB" sz="2800" dirty="0"/>
              <a:t>There is one administrator.</a:t>
            </a:r>
          </a:p>
        </p:txBody>
      </p:sp>
      <p:sp>
        <p:nvSpPr>
          <p:cNvPr id="9" name="Rectangle 8"/>
          <p:cNvSpPr/>
          <p:nvPr/>
        </p:nvSpPr>
        <p:spPr>
          <a:xfrm>
            <a:off x="2719538" y="5031121"/>
            <a:ext cx="3355149" cy="523220"/>
          </a:xfrm>
          <a:prstGeom prst="rect">
            <a:avLst/>
          </a:prstGeom>
        </p:spPr>
        <p:txBody>
          <a:bodyPr wrap="none">
            <a:spAutoFit/>
          </a:bodyPr>
          <a:lstStyle/>
          <a:p>
            <a:r>
              <a:rPr lang="en-GB" sz="2800" dirty="0"/>
              <a:t>Transport cost is zero.</a:t>
            </a:r>
          </a:p>
        </p:txBody>
      </p:sp>
      <p:sp>
        <p:nvSpPr>
          <p:cNvPr id="10" name="Slide Number Placeholder 9"/>
          <p:cNvSpPr>
            <a:spLocks noGrp="1"/>
          </p:cNvSpPr>
          <p:nvPr>
            <p:ph type="sldNum" sz="quarter" idx="12"/>
          </p:nvPr>
        </p:nvSpPr>
        <p:spPr/>
        <p:txBody>
          <a:bodyPr/>
          <a:lstStyle/>
          <a:p>
            <a:fld id="{867D4A06-35AE-BD4A-84A9-613A26F3D41D}" type="slidenum">
              <a:rPr lang="en-US" smtClean="0"/>
              <a:pPr/>
              <a:t>13</a:t>
            </a:fld>
            <a:endParaRPr lang="en-US"/>
          </a:p>
        </p:txBody>
      </p:sp>
    </p:spTree>
    <p:extLst>
      <p:ext uri="{BB962C8B-B14F-4D97-AF65-F5344CB8AC3E}">
        <p14:creationId xmlns:p14="http://schemas.microsoft.com/office/powerpoint/2010/main" val="1045941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P spid="7" grpId="0"/>
      <p:bldP spid="8" grpId="0"/>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50883" y="3121601"/>
            <a:ext cx="6889531" cy="523220"/>
          </a:xfrm>
          <a:prstGeom prst="rect">
            <a:avLst/>
          </a:prstGeom>
        </p:spPr>
        <p:txBody>
          <a:bodyPr wrap="square">
            <a:spAutoFit/>
          </a:bodyPr>
          <a:lstStyle/>
          <a:p>
            <a:pPr algn="ctr"/>
            <a:r>
              <a:rPr lang="en-US" sz="2800" dirty="0"/>
              <a:t>Any two applications are different</a:t>
            </a:r>
          </a:p>
        </p:txBody>
      </p:sp>
      <p:sp>
        <p:nvSpPr>
          <p:cNvPr id="3" name="Slide Number Placeholder 2"/>
          <p:cNvSpPr>
            <a:spLocks noGrp="1"/>
          </p:cNvSpPr>
          <p:nvPr>
            <p:ph type="sldNum" sz="quarter" idx="12"/>
          </p:nvPr>
        </p:nvSpPr>
        <p:spPr/>
        <p:txBody>
          <a:bodyPr/>
          <a:lstStyle/>
          <a:p>
            <a:fld id="{867D4A06-35AE-BD4A-84A9-613A26F3D41D}" type="slidenum">
              <a:rPr lang="en-US" smtClean="0"/>
              <a:pPr/>
              <a:t>14</a:t>
            </a:fld>
            <a:endParaRPr lang="en-US"/>
          </a:p>
        </p:txBody>
      </p:sp>
    </p:spTree>
    <p:extLst>
      <p:ext uri="{BB962C8B-B14F-4D97-AF65-F5344CB8AC3E}">
        <p14:creationId xmlns:p14="http://schemas.microsoft.com/office/powerpoint/2010/main" val="2614821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96438" y="3181272"/>
            <a:ext cx="3082319" cy="523220"/>
          </a:xfrm>
          <a:prstGeom prst="rect">
            <a:avLst/>
          </a:prstGeom>
        </p:spPr>
        <p:txBody>
          <a:bodyPr wrap="none">
            <a:spAutoFit/>
          </a:bodyPr>
          <a:lstStyle/>
          <a:p>
            <a:r>
              <a:rPr lang="en-US" sz="2800" dirty="0"/>
              <a:t>Change is inevitable</a:t>
            </a:r>
          </a:p>
        </p:txBody>
      </p:sp>
      <p:sp>
        <p:nvSpPr>
          <p:cNvPr id="3" name="Slide Number Placeholder 2"/>
          <p:cNvSpPr>
            <a:spLocks noGrp="1"/>
          </p:cNvSpPr>
          <p:nvPr>
            <p:ph type="sldNum" sz="quarter" idx="12"/>
          </p:nvPr>
        </p:nvSpPr>
        <p:spPr/>
        <p:txBody>
          <a:bodyPr/>
          <a:lstStyle/>
          <a:p>
            <a:fld id="{867D4A06-35AE-BD4A-84A9-613A26F3D41D}" type="slidenum">
              <a:rPr lang="en-US" smtClean="0"/>
              <a:pPr/>
              <a:t>15</a:t>
            </a:fld>
            <a:endParaRPr lang="en-US"/>
          </a:p>
        </p:txBody>
      </p:sp>
    </p:spTree>
    <p:extLst>
      <p:ext uri="{BB962C8B-B14F-4D97-AF65-F5344CB8AC3E}">
        <p14:creationId xmlns:p14="http://schemas.microsoft.com/office/powerpoint/2010/main" val="18687573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1.1 Integration styles</a:t>
            </a:r>
          </a:p>
        </p:txBody>
      </p:sp>
      <p:sp>
        <p:nvSpPr>
          <p:cNvPr id="3" name="Text Placeholder 2"/>
          <p:cNvSpPr>
            <a:spLocks noGrp="1"/>
          </p:cNvSpPr>
          <p:nvPr>
            <p:ph type="body" idx="1"/>
          </p:nvPr>
        </p:nvSpPr>
        <p:spPr/>
        <p:txBody>
          <a:bodyPr/>
          <a:lstStyle/>
          <a:p>
            <a:r>
              <a:rPr lang="en-US" dirty="0"/>
              <a:t>Building Distributed Systems</a:t>
            </a:r>
          </a:p>
        </p:txBody>
      </p:sp>
      <p:sp>
        <p:nvSpPr>
          <p:cNvPr id="4" name="Slide Number Placeholder 3"/>
          <p:cNvSpPr>
            <a:spLocks noGrp="1"/>
          </p:cNvSpPr>
          <p:nvPr>
            <p:ph type="sldNum" sz="quarter" idx="12"/>
          </p:nvPr>
        </p:nvSpPr>
        <p:spPr/>
        <p:txBody>
          <a:bodyPr/>
          <a:lstStyle/>
          <a:p>
            <a:fld id="{867D4A06-35AE-BD4A-84A9-613A26F3D41D}" type="slidenum">
              <a:rPr lang="en-US" smtClean="0"/>
              <a:pPr/>
              <a:t>16</a:t>
            </a:fld>
            <a:endParaRPr lang="en-US"/>
          </a:p>
        </p:txBody>
      </p:sp>
    </p:spTree>
    <p:extLst>
      <p:ext uri="{BB962C8B-B14F-4D97-AF65-F5344CB8AC3E}">
        <p14:creationId xmlns:p14="http://schemas.microsoft.com/office/powerpoint/2010/main" val="18888732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File Transfer</a:t>
            </a:r>
          </a:p>
        </p:txBody>
      </p:sp>
      <p:sp>
        <p:nvSpPr>
          <p:cNvPr id="5" name="Content Placeholder 4"/>
          <p:cNvSpPr>
            <a:spLocks noGrp="1"/>
          </p:cNvSpPr>
          <p:nvPr>
            <p:ph idx="1"/>
          </p:nvPr>
        </p:nvSpPr>
        <p:spPr>
          <a:xfrm>
            <a:off x="650326" y="1472820"/>
            <a:ext cx="7843345" cy="1127234"/>
          </a:xfrm>
        </p:spPr>
        <p:txBody>
          <a:bodyPr>
            <a:normAutofit/>
          </a:bodyPr>
          <a:lstStyle/>
          <a:p>
            <a:pPr marL="0" indent="0" algn="ctr">
              <a:buNone/>
            </a:pPr>
            <a:r>
              <a:rPr lang="en-US" sz="2800" dirty="0"/>
              <a:t>Two processes communicate via the Producer writing to a file, and the Consumer reading from it.</a:t>
            </a:r>
          </a:p>
        </p:txBody>
      </p:sp>
      <p:sp>
        <p:nvSpPr>
          <p:cNvPr id="6" name="Rectangle 5"/>
          <p:cNvSpPr/>
          <p:nvPr/>
        </p:nvSpPr>
        <p:spPr>
          <a:xfrm>
            <a:off x="853307" y="2655236"/>
            <a:ext cx="7437382" cy="1384995"/>
          </a:xfrm>
          <a:prstGeom prst="rect">
            <a:avLst/>
          </a:prstGeom>
        </p:spPr>
        <p:txBody>
          <a:bodyPr wrap="square">
            <a:spAutoFit/>
          </a:bodyPr>
          <a:lstStyle/>
          <a:p>
            <a:pPr lvl="1" algn="ctr"/>
            <a:r>
              <a:rPr lang="en-US" sz="2800" dirty="0"/>
              <a:t>A common data transfer mechanism that can be used by a variety of languages and platforms and feels neutral towards each</a:t>
            </a:r>
          </a:p>
        </p:txBody>
      </p:sp>
      <p:sp>
        <p:nvSpPr>
          <p:cNvPr id="7" name="Rectangle 6"/>
          <p:cNvSpPr/>
          <p:nvPr/>
        </p:nvSpPr>
        <p:spPr>
          <a:xfrm>
            <a:off x="0" y="4315259"/>
            <a:ext cx="9002110" cy="954107"/>
          </a:xfrm>
          <a:prstGeom prst="rect">
            <a:avLst/>
          </a:prstGeom>
        </p:spPr>
        <p:txBody>
          <a:bodyPr wrap="square">
            <a:spAutoFit/>
          </a:bodyPr>
          <a:lstStyle/>
          <a:p>
            <a:pPr lvl="1" algn="ctr"/>
            <a:r>
              <a:rPr lang="en-US" sz="2800" dirty="0"/>
              <a:t>Requires agreement: file names, locations, who manages files</a:t>
            </a:r>
          </a:p>
        </p:txBody>
      </p:sp>
      <p:sp>
        <p:nvSpPr>
          <p:cNvPr id="8" name="Rectangle 7"/>
          <p:cNvSpPr/>
          <p:nvPr/>
        </p:nvSpPr>
        <p:spPr>
          <a:xfrm>
            <a:off x="650325" y="5497675"/>
            <a:ext cx="7843345" cy="954107"/>
          </a:xfrm>
          <a:prstGeom prst="rect">
            <a:avLst/>
          </a:prstGeom>
        </p:spPr>
        <p:txBody>
          <a:bodyPr wrap="square">
            <a:spAutoFit/>
          </a:bodyPr>
          <a:lstStyle/>
          <a:p>
            <a:pPr lvl="1" algn="ctr"/>
            <a:r>
              <a:rPr lang="en-US" sz="2800" dirty="0"/>
              <a:t>Will create eventual consistency between systems due to periodic nature of publication</a:t>
            </a:r>
          </a:p>
        </p:txBody>
      </p:sp>
      <p:sp>
        <p:nvSpPr>
          <p:cNvPr id="2" name="Slide Number Placeholder 1"/>
          <p:cNvSpPr>
            <a:spLocks noGrp="1"/>
          </p:cNvSpPr>
          <p:nvPr>
            <p:ph type="sldNum" sz="quarter" idx="12"/>
          </p:nvPr>
        </p:nvSpPr>
        <p:spPr/>
        <p:txBody>
          <a:bodyPr/>
          <a:lstStyle/>
          <a:p>
            <a:fld id="{867D4A06-35AE-BD4A-84A9-613A26F3D41D}" type="slidenum">
              <a:rPr lang="en-US" smtClean="0"/>
              <a:pPr/>
              <a:t>17</a:t>
            </a:fld>
            <a:endParaRPr lang="en-US"/>
          </a:p>
        </p:txBody>
      </p:sp>
    </p:spTree>
    <p:extLst>
      <p:ext uri="{BB962C8B-B14F-4D97-AF65-F5344CB8AC3E}">
        <p14:creationId xmlns:p14="http://schemas.microsoft.com/office/powerpoint/2010/main" val="945099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p:bldP spid="7" grpId="0"/>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Shared Database</a:t>
            </a:r>
          </a:p>
        </p:txBody>
      </p:sp>
      <p:sp>
        <p:nvSpPr>
          <p:cNvPr id="3" name="Content Placeholder 2"/>
          <p:cNvSpPr>
            <a:spLocks noGrp="1"/>
          </p:cNvSpPr>
          <p:nvPr>
            <p:ph idx="1"/>
          </p:nvPr>
        </p:nvSpPr>
        <p:spPr>
          <a:xfrm>
            <a:off x="457200" y="1417638"/>
            <a:ext cx="8229600" cy="1032641"/>
          </a:xfrm>
        </p:spPr>
        <p:txBody>
          <a:bodyPr>
            <a:normAutofit/>
          </a:bodyPr>
          <a:lstStyle/>
          <a:p>
            <a:pPr marL="0" indent="0" algn="ctr">
              <a:buNone/>
            </a:pPr>
            <a:r>
              <a:rPr lang="en-US" sz="2800" dirty="0"/>
              <a:t>Two processes communicate by the Producer writing to a database and the consumer reading from it.</a:t>
            </a:r>
          </a:p>
        </p:txBody>
      </p:sp>
      <p:sp>
        <p:nvSpPr>
          <p:cNvPr id="4" name="Rectangle 3"/>
          <p:cNvSpPr/>
          <p:nvPr/>
        </p:nvSpPr>
        <p:spPr>
          <a:xfrm>
            <a:off x="804042" y="2639172"/>
            <a:ext cx="7267904" cy="954107"/>
          </a:xfrm>
          <a:prstGeom prst="rect">
            <a:avLst/>
          </a:prstGeom>
        </p:spPr>
        <p:txBody>
          <a:bodyPr wrap="square">
            <a:spAutoFit/>
          </a:bodyPr>
          <a:lstStyle/>
          <a:p>
            <a:pPr lvl="1" algn="ctr"/>
            <a:r>
              <a:rPr lang="en-US" sz="2800" dirty="0"/>
              <a:t>Creating a unified schema that can meet the needs of all applications is a challenge </a:t>
            </a:r>
          </a:p>
        </p:txBody>
      </p:sp>
      <p:sp>
        <p:nvSpPr>
          <p:cNvPr id="5" name="Rectangle 4"/>
          <p:cNvSpPr/>
          <p:nvPr/>
        </p:nvSpPr>
        <p:spPr>
          <a:xfrm>
            <a:off x="646387" y="3941408"/>
            <a:ext cx="7583213" cy="954107"/>
          </a:xfrm>
          <a:prstGeom prst="rect">
            <a:avLst/>
          </a:prstGeom>
        </p:spPr>
        <p:txBody>
          <a:bodyPr wrap="square">
            <a:spAutoFit/>
          </a:bodyPr>
          <a:lstStyle/>
          <a:p>
            <a:pPr lvl="1" algn="ctr"/>
            <a:r>
              <a:rPr lang="en-US" sz="2800" dirty="0"/>
              <a:t>Breaks encapsulation and causes change to ripple across all applications </a:t>
            </a:r>
          </a:p>
        </p:txBody>
      </p:sp>
      <p:sp>
        <p:nvSpPr>
          <p:cNvPr id="6" name="Rectangle 5"/>
          <p:cNvSpPr/>
          <p:nvPr/>
        </p:nvSpPr>
        <p:spPr>
          <a:xfrm>
            <a:off x="804042" y="5243644"/>
            <a:ext cx="7583213" cy="954107"/>
          </a:xfrm>
          <a:prstGeom prst="rect">
            <a:avLst/>
          </a:prstGeom>
        </p:spPr>
        <p:txBody>
          <a:bodyPr wrap="square">
            <a:spAutoFit/>
          </a:bodyPr>
          <a:lstStyle/>
          <a:p>
            <a:pPr lvl="1" algn="ctr"/>
            <a:r>
              <a:rPr lang="en-US" sz="2800" dirty="0"/>
              <a:t>Often the Db supporting many enterprise-wide applications becomes the bottleneck</a:t>
            </a:r>
          </a:p>
        </p:txBody>
      </p:sp>
      <p:sp>
        <p:nvSpPr>
          <p:cNvPr id="7" name="Slide Number Placeholder 6"/>
          <p:cNvSpPr>
            <a:spLocks noGrp="1"/>
          </p:cNvSpPr>
          <p:nvPr>
            <p:ph type="sldNum" sz="quarter" idx="12"/>
          </p:nvPr>
        </p:nvSpPr>
        <p:spPr/>
        <p:txBody>
          <a:bodyPr/>
          <a:lstStyle/>
          <a:p>
            <a:fld id="{867D4A06-35AE-BD4A-84A9-613A26F3D41D}" type="slidenum">
              <a:rPr lang="en-US" smtClean="0"/>
              <a:pPr/>
              <a:t>18</a:t>
            </a:fld>
            <a:endParaRPr lang="en-US"/>
          </a:p>
        </p:txBody>
      </p:sp>
    </p:spTree>
    <p:extLst>
      <p:ext uri="{BB962C8B-B14F-4D97-AF65-F5344CB8AC3E}">
        <p14:creationId xmlns:p14="http://schemas.microsoft.com/office/powerpoint/2010/main" val="991930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Remote Procedure Call</a:t>
            </a:r>
          </a:p>
        </p:txBody>
      </p:sp>
      <p:sp>
        <p:nvSpPr>
          <p:cNvPr id="3" name="Content Placeholder 2"/>
          <p:cNvSpPr>
            <a:spLocks noGrp="1"/>
          </p:cNvSpPr>
          <p:nvPr>
            <p:ph idx="1"/>
          </p:nvPr>
        </p:nvSpPr>
        <p:spPr>
          <a:xfrm>
            <a:off x="457200" y="1631732"/>
            <a:ext cx="8229600" cy="1537137"/>
          </a:xfrm>
        </p:spPr>
        <p:txBody>
          <a:bodyPr>
            <a:normAutofit/>
          </a:bodyPr>
          <a:lstStyle/>
          <a:p>
            <a:pPr marL="0" indent="0" algn="ctr">
              <a:buNone/>
            </a:pPr>
            <a:r>
              <a:rPr lang="en-US" sz="2800" dirty="0"/>
              <a:t>Two processes communicate by the client causing a procedure to execute in another address space belonging to the server, coded as if it were a local call.</a:t>
            </a:r>
          </a:p>
        </p:txBody>
      </p:sp>
      <p:sp>
        <p:nvSpPr>
          <p:cNvPr id="4" name="Rectangle 3"/>
          <p:cNvSpPr/>
          <p:nvPr/>
        </p:nvSpPr>
        <p:spPr>
          <a:xfrm>
            <a:off x="1993234" y="3382963"/>
            <a:ext cx="4870821" cy="523220"/>
          </a:xfrm>
          <a:prstGeom prst="rect">
            <a:avLst/>
          </a:prstGeom>
        </p:spPr>
        <p:txBody>
          <a:bodyPr wrap="none">
            <a:spAutoFit/>
          </a:bodyPr>
          <a:lstStyle/>
          <a:p>
            <a:r>
              <a:rPr lang="en-US" sz="2800" dirty="0"/>
              <a:t>Integrates functionality not data</a:t>
            </a:r>
          </a:p>
        </p:txBody>
      </p:sp>
      <p:sp>
        <p:nvSpPr>
          <p:cNvPr id="5" name="Rectangle 4"/>
          <p:cNvSpPr/>
          <p:nvPr/>
        </p:nvSpPr>
        <p:spPr>
          <a:xfrm>
            <a:off x="285702" y="4461642"/>
            <a:ext cx="7434545" cy="1384995"/>
          </a:xfrm>
          <a:prstGeom prst="rect">
            <a:avLst/>
          </a:prstGeom>
        </p:spPr>
        <p:txBody>
          <a:bodyPr wrap="square">
            <a:spAutoFit/>
          </a:bodyPr>
          <a:lstStyle/>
          <a:p>
            <a:pPr lvl="2" algn="ctr"/>
            <a:r>
              <a:rPr lang="en-US" sz="2800" dirty="0"/>
              <a:t>Behavioral coupling can tie the systems together in a knot, particularly due to sequencing </a:t>
            </a:r>
          </a:p>
        </p:txBody>
      </p:sp>
      <p:sp>
        <p:nvSpPr>
          <p:cNvPr id="6" name="Slide Number Placeholder 5"/>
          <p:cNvSpPr>
            <a:spLocks noGrp="1"/>
          </p:cNvSpPr>
          <p:nvPr>
            <p:ph type="sldNum" sz="quarter" idx="12"/>
          </p:nvPr>
        </p:nvSpPr>
        <p:spPr/>
        <p:txBody>
          <a:bodyPr/>
          <a:lstStyle/>
          <a:p>
            <a:fld id="{867D4A06-35AE-BD4A-84A9-613A26F3D41D}" type="slidenum">
              <a:rPr lang="en-US" smtClean="0"/>
              <a:pPr/>
              <a:t>19</a:t>
            </a:fld>
            <a:endParaRPr lang="en-US"/>
          </a:p>
        </p:txBody>
      </p:sp>
    </p:spTree>
    <p:extLst>
      <p:ext uri="{BB962C8B-B14F-4D97-AF65-F5344CB8AC3E}">
        <p14:creationId xmlns:p14="http://schemas.microsoft.com/office/powerpoint/2010/main" val="1884509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Who are you?</a:t>
            </a:r>
          </a:p>
        </p:txBody>
      </p:sp>
      <p:sp>
        <p:nvSpPr>
          <p:cNvPr id="3" name="Content Placeholder 2"/>
          <p:cNvSpPr>
            <a:spLocks noGrp="1"/>
          </p:cNvSpPr>
          <p:nvPr>
            <p:ph idx="1"/>
          </p:nvPr>
        </p:nvSpPr>
        <p:spPr/>
        <p:txBody>
          <a:bodyPr>
            <a:normAutofit fontScale="92500" lnSpcReduction="10000"/>
          </a:bodyPr>
          <a:lstStyle/>
          <a:p>
            <a:r>
              <a:rPr lang="en-GB" dirty="0"/>
              <a:t>Software Developer for over 20 years</a:t>
            </a:r>
          </a:p>
          <a:p>
            <a:pPr lvl="1"/>
            <a:r>
              <a:rPr lang="en-GB" dirty="0"/>
              <a:t>Worked mainly for ISVs</a:t>
            </a:r>
          </a:p>
          <a:p>
            <a:pPr lvl="2"/>
            <a:r>
              <a:rPr lang="en-GB" dirty="0"/>
              <a:t>Reuters, SunGard, Misys, Huddle</a:t>
            </a:r>
          </a:p>
          <a:p>
            <a:pPr lvl="1"/>
            <a:r>
              <a:rPr lang="en-GB" dirty="0"/>
              <a:t>Worked for a couple of MIS departments</a:t>
            </a:r>
          </a:p>
          <a:p>
            <a:pPr lvl="2"/>
            <a:r>
              <a:rPr lang="en-GB" dirty="0"/>
              <a:t>DTI, Beazley</a:t>
            </a:r>
          </a:p>
          <a:p>
            <a:r>
              <a:rPr lang="en-GB" dirty="0"/>
              <a:t>Microsoft MVP for C#</a:t>
            </a:r>
          </a:p>
          <a:p>
            <a:pPr lvl="1"/>
            <a:r>
              <a:rPr lang="en-GB" dirty="0"/>
              <a:t>Interested in OO design</a:t>
            </a:r>
          </a:p>
          <a:p>
            <a:pPr lvl="1"/>
            <a:r>
              <a:rPr lang="en-GB" dirty="0"/>
              <a:t>Interested in Agile methodologies and practices</a:t>
            </a:r>
          </a:p>
          <a:p>
            <a:r>
              <a:rPr lang="en-GB" dirty="0"/>
              <a:t>No smart guys</a:t>
            </a:r>
          </a:p>
          <a:p>
            <a:pPr lvl="1"/>
            <a:r>
              <a:rPr lang="en-GB" dirty="0"/>
              <a:t>Just the guys in this room</a:t>
            </a:r>
            <a:endParaRPr lang="en-US" dirty="0"/>
          </a:p>
          <a:p>
            <a:endParaRPr lang="en-US" dirty="0"/>
          </a:p>
        </p:txBody>
      </p:sp>
      <p:sp>
        <p:nvSpPr>
          <p:cNvPr id="4" name="Slide Number Placeholder 3"/>
          <p:cNvSpPr>
            <a:spLocks noGrp="1"/>
          </p:cNvSpPr>
          <p:nvPr>
            <p:ph type="sldNum" sz="quarter" idx="12"/>
          </p:nvPr>
        </p:nvSpPr>
        <p:spPr/>
        <p:txBody>
          <a:bodyPr/>
          <a:lstStyle/>
          <a:p>
            <a:fld id="{867D4A06-35AE-BD4A-84A9-613A26F3D41D}" type="slidenum">
              <a:rPr lang="en-US" smtClean="0"/>
              <a:pPr/>
              <a:t>2</a:t>
            </a:fld>
            <a:endParaRPr lang="en-US"/>
          </a:p>
        </p:txBody>
      </p:sp>
    </p:spTree>
    <p:extLst>
      <p:ext uri="{BB962C8B-B14F-4D97-AF65-F5344CB8AC3E}">
        <p14:creationId xmlns:p14="http://schemas.microsoft.com/office/powerpoint/2010/main" val="32911671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90404"/>
            <a:ext cx="8229600" cy="1143000"/>
          </a:xfrm>
        </p:spPr>
        <p:txBody>
          <a:bodyPr/>
          <a:lstStyle/>
          <a:p>
            <a:r>
              <a:rPr lang="en-US" dirty="0"/>
              <a:t>Messaging</a:t>
            </a:r>
          </a:p>
        </p:txBody>
      </p:sp>
      <p:sp>
        <p:nvSpPr>
          <p:cNvPr id="3" name="Content Placeholder 2"/>
          <p:cNvSpPr>
            <a:spLocks noGrp="1"/>
          </p:cNvSpPr>
          <p:nvPr>
            <p:ph idx="1"/>
          </p:nvPr>
        </p:nvSpPr>
        <p:spPr>
          <a:xfrm>
            <a:off x="315310" y="1527850"/>
            <a:ext cx="8119241" cy="1514748"/>
          </a:xfrm>
        </p:spPr>
        <p:txBody>
          <a:bodyPr>
            <a:noAutofit/>
          </a:bodyPr>
          <a:lstStyle/>
          <a:p>
            <a:pPr marL="0" indent="0" algn="ctr">
              <a:buNone/>
            </a:pPr>
            <a:r>
              <a:rPr lang="en-US" sz="2800" dirty="0"/>
              <a:t>Two processes communicate by the Producer sending a packet of data to a channel and the Sender reading that packet of data from the channel.  </a:t>
            </a:r>
          </a:p>
        </p:txBody>
      </p:sp>
      <p:sp>
        <p:nvSpPr>
          <p:cNvPr id="4" name="Rectangle 3"/>
          <p:cNvSpPr/>
          <p:nvPr/>
        </p:nvSpPr>
        <p:spPr>
          <a:xfrm>
            <a:off x="599089" y="3121279"/>
            <a:ext cx="7835462" cy="954107"/>
          </a:xfrm>
          <a:prstGeom prst="rect">
            <a:avLst/>
          </a:prstGeom>
        </p:spPr>
        <p:txBody>
          <a:bodyPr wrap="square">
            <a:spAutoFit/>
          </a:bodyPr>
          <a:lstStyle/>
          <a:p>
            <a:pPr algn="ctr"/>
            <a:r>
              <a:rPr lang="en-US" sz="2800" dirty="0"/>
              <a:t>Asynchronous communication does not require both systems to be up and ready at the same time. </a:t>
            </a:r>
          </a:p>
        </p:txBody>
      </p:sp>
      <p:sp>
        <p:nvSpPr>
          <p:cNvPr id="5" name="Rectangle 4"/>
          <p:cNvSpPr/>
          <p:nvPr/>
        </p:nvSpPr>
        <p:spPr>
          <a:xfrm>
            <a:off x="599088" y="4272478"/>
            <a:ext cx="7504387" cy="954107"/>
          </a:xfrm>
          <a:prstGeom prst="rect">
            <a:avLst/>
          </a:prstGeom>
        </p:spPr>
        <p:txBody>
          <a:bodyPr wrap="square">
            <a:spAutoFit/>
          </a:bodyPr>
          <a:lstStyle/>
          <a:p>
            <a:pPr lvl="1" algn="ctr"/>
            <a:r>
              <a:rPr lang="en-US" sz="2800" dirty="0"/>
              <a:t>Messages can be transformed in transit without sender or receiver knowing </a:t>
            </a:r>
          </a:p>
        </p:txBody>
      </p:sp>
      <p:sp>
        <p:nvSpPr>
          <p:cNvPr id="6" name="Rectangle 5"/>
          <p:cNvSpPr/>
          <p:nvPr/>
        </p:nvSpPr>
        <p:spPr>
          <a:xfrm>
            <a:off x="819806" y="5502358"/>
            <a:ext cx="7394027" cy="954107"/>
          </a:xfrm>
          <a:prstGeom prst="rect">
            <a:avLst/>
          </a:prstGeom>
        </p:spPr>
        <p:txBody>
          <a:bodyPr wrap="square">
            <a:spAutoFit/>
          </a:bodyPr>
          <a:lstStyle/>
          <a:p>
            <a:pPr algn="ctr"/>
            <a:r>
              <a:rPr lang="en-US" sz="2800" dirty="0"/>
              <a:t>Small messages frequently allows behavioral as well as data collaboration</a:t>
            </a:r>
          </a:p>
        </p:txBody>
      </p:sp>
      <p:sp>
        <p:nvSpPr>
          <p:cNvPr id="7" name="Slide Number Placeholder 6"/>
          <p:cNvSpPr>
            <a:spLocks noGrp="1"/>
          </p:cNvSpPr>
          <p:nvPr>
            <p:ph type="sldNum" sz="quarter" idx="12"/>
          </p:nvPr>
        </p:nvSpPr>
        <p:spPr/>
        <p:txBody>
          <a:bodyPr/>
          <a:lstStyle/>
          <a:p>
            <a:fld id="{867D4A06-35AE-BD4A-84A9-613A26F3D41D}" type="slidenum">
              <a:rPr lang="en-US" smtClean="0"/>
              <a:pPr/>
              <a:t>20</a:t>
            </a:fld>
            <a:endParaRPr lang="en-US"/>
          </a:p>
        </p:txBody>
      </p:sp>
    </p:spTree>
    <p:extLst>
      <p:ext uri="{BB962C8B-B14F-4D97-AF65-F5344CB8AC3E}">
        <p14:creationId xmlns:p14="http://schemas.microsoft.com/office/powerpoint/2010/main" val="101418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1.2 What is RPC?</a:t>
            </a:r>
          </a:p>
        </p:txBody>
      </p:sp>
      <p:sp>
        <p:nvSpPr>
          <p:cNvPr id="5" name="Text Placeholder 4"/>
          <p:cNvSpPr>
            <a:spLocks noGrp="1"/>
          </p:cNvSpPr>
          <p:nvPr>
            <p:ph type="body" idx="1"/>
          </p:nvPr>
        </p:nvSpPr>
        <p:spPr/>
        <p:txBody>
          <a:bodyPr/>
          <a:lstStyle/>
          <a:p>
            <a:r>
              <a:rPr lang="en-US" dirty="0"/>
              <a:t>Let’s talk about messaging’s big rival.</a:t>
            </a:r>
          </a:p>
        </p:txBody>
      </p:sp>
      <p:sp>
        <p:nvSpPr>
          <p:cNvPr id="2" name="Slide Number Placeholder 1"/>
          <p:cNvSpPr>
            <a:spLocks noGrp="1"/>
          </p:cNvSpPr>
          <p:nvPr>
            <p:ph type="sldNum" sz="quarter" idx="12"/>
          </p:nvPr>
        </p:nvSpPr>
        <p:spPr/>
        <p:txBody>
          <a:bodyPr/>
          <a:lstStyle/>
          <a:p>
            <a:fld id="{867D4A06-35AE-BD4A-84A9-613A26F3D41D}" type="slidenum">
              <a:rPr lang="en-US" smtClean="0"/>
              <a:pPr/>
              <a:t>21</a:t>
            </a:fld>
            <a:endParaRPr lang="en-US"/>
          </a:p>
        </p:txBody>
      </p:sp>
    </p:spTree>
    <p:extLst>
      <p:ext uri="{BB962C8B-B14F-4D97-AF65-F5344CB8AC3E}">
        <p14:creationId xmlns:p14="http://schemas.microsoft.com/office/powerpoint/2010/main" val="3706992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2760674"/>
            <a:ext cx="8970579" cy="1261884"/>
          </a:xfrm>
          <a:prstGeom prst="rect">
            <a:avLst/>
          </a:prstGeom>
          <a:noFill/>
        </p:spPr>
        <p:txBody>
          <a:bodyPr wrap="square" rtlCol="0">
            <a:spAutoFit/>
          </a:bodyPr>
          <a:lstStyle/>
          <a:p>
            <a:pPr algn="ctr"/>
            <a:r>
              <a:rPr lang="en-GB" sz="2800" b="1" dirty="0"/>
              <a:t>RFC 707</a:t>
            </a:r>
            <a:r>
              <a:rPr lang="en-GB" sz="2800" dirty="0"/>
              <a:t> “</a:t>
            </a:r>
            <a:r>
              <a:rPr lang="en-GB" sz="2800" i="1" dirty="0"/>
              <a:t>A High-Level Framework for Network-Based Resource Sharing</a:t>
            </a:r>
            <a:r>
              <a:rPr lang="en-GB" sz="2800" dirty="0"/>
              <a:t>” describes Remote Procedure Calls (RPC).</a:t>
            </a:r>
          </a:p>
          <a:p>
            <a:pPr algn="r"/>
            <a:r>
              <a:rPr lang="en-GB" sz="2000" dirty="0"/>
              <a:t>Authored by </a:t>
            </a:r>
            <a:r>
              <a:rPr lang="en-GB" sz="2000" b="1" dirty="0"/>
              <a:t>James White</a:t>
            </a:r>
            <a:r>
              <a:rPr lang="en-GB" sz="2000" dirty="0"/>
              <a:t> in 1976</a:t>
            </a:r>
          </a:p>
        </p:txBody>
      </p:sp>
      <p:sp>
        <p:nvSpPr>
          <p:cNvPr id="2" name="Slide Number Placeholder 1"/>
          <p:cNvSpPr>
            <a:spLocks noGrp="1"/>
          </p:cNvSpPr>
          <p:nvPr>
            <p:ph type="sldNum" sz="quarter" idx="12"/>
          </p:nvPr>
        </p:nvSpPr>
        <p:spPr/>
        <p:txBody>
          <a:bodyPr/>
          <a:lstStyle/>
          <a:p>
            <a:fld id="{867D4A06-35AE-BD4A-84A9-613A26F3D41D}" type="slidenum">
              <a:rPr lang="en-US" smtClean="0"/>
              <a:pPr/>
              <a:t>22</a:t>
            </a:fld>
            <a:endParaRPr lang="en-US"/>
          </a:p>
        </p:txBody>
      </p:sp>
    </p:spTree>
    <p:extLst>
      <p:ext uri="{BB962C8B-B14F-4D97-AF65-F5344CB8AC3E}">
        <p14:creationId xmlns:p14="http://schemas.microsoft.com/office/powerpoint/2010/main" val="2019191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38184" y="2199667"/>
            <a:ext cx="6660340" cy="2466925"/>
          </a:xfrm>
        </p:spPr>
        <p:txBody>
          <a:bodyPr>
            <a:normAutofit/>
          </a:bodyPr>
          <a:lstStyle/>
          <a:p>
            <a:pPr marL="0" indent="0" algn="ctr">
              <a:buNone/>
            </a:pPr>
            <a:r>
              <a:rPr lang="en-GB" sz="2800" dirty="0"/>
              <a:t>White identified that many of the protocols in use for inter-process communication (IPC) such as File Transfer Protocol (FTP), or Remote Job Execution (RJE) had a common: </a:t>
            </a:r>
            <a:r>
              <a:rPr lang="en-GB" sz="2800" b="1" dirty="0"/>
              <a:t>Command-Response</a:t>
            </a:r>
            <a:r>
              <a:rPr lang="en-GB" sz="2800" dirty="0"/>
              <a:t> pattern.</a:t>
            </a:r>
          </a:p>
          <a:p>
            <a:pPr marL="0" indent="0" algn="ctr">
              <a:buNone/>
            </a:pPr>
            <a:endParaRPr lang="en-GB" sz="2800" dirty="0"/>
          </a:p>
        </p:txBody>
      </p:sp>
      <p:sp>
        <p:nvSpPr>
          <p:cNvPr id="2" name="Slide Number Placeholder 1"/>
          <p:cNvSpPr>
            <a:spLocks noGrp="1"/>
          </p:cNvSpPr>
          <p:nvPr>
            <p:ph type="sldNum" sz="quarter" idx="12"/>
          </p:nvPr>
        </p:nvSpPr>
        <p:spPr/>
        <p:txBody>
          <a:bodyPr/>
          <a:lstStyle/>
          <a:p>
            <a:fld id="{867D4A06-35AE-BD4A-84A9-613A26F3D41D}" type="slidenum">
              <a:rPr lang="en-US" smtClean="0"/>
              <a:pPr/>
              <a:t>23</a:t>
            </a:fld>
            <a:endParaRPr lang="en-US"/>
          </a:p>
        </p:txBody>
      </p:sp>
    </p:spTree>
    <p:extLst>
      <p:ext uri="{BB962C8B-B14F-4D97-AF65-F5344CB8AC3E}">
        <p14:creationId xmlns:p14="http://schemas.microsoft.com/office/powerpoint/2010/main" val="13730749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911953" y="1133681"/>
            <a:ext cx="5596681" cy="4128104"/>
          </a:xfrm>
          <a:prstGeom prst="rect">
            <a:avLst/>
          </a:prstGeom>
          <a:ln>
            <a:solidFill>
              <a:schemeClr val="accent1"/>
            </a:solidFill>
          </a:ln>
        </p:spPr>
      </p:pic>
      <p:sp>
        <p:nvSpPr>
          <p:cNvPr id="5" name="TextBox 4"/>
          <p:cNvSpPr txBox="1"/>
          <p:nvPr/>
        </p:nvSpPr>
        <p:spPr>
          <a:xfrm>
            <a:off x="5758961" y="5429250"/>
            <a:ext cx="2048608" cy="300082"/>
          </a:xfrm>
          <a:prstGeom prst="rect">
            <a:avLst/>
          </a:prstGeom>
          <a:noFill/>
        </p:spPr>
        <p:txBody>
          <a:bodyPr wrap="square" rtlCol="0">
            <a:spAutoFit/>
          </a:bodyPr>
          <a:lstStyle/>
          <a:p>
            <a:r>
              <a:rPr lang="en-GB" sz="1350" dirty="0"/>
              <a:t>RFC 707 – James White</a:t>
            </a:r>
          </a:p>
        </p:txBody>
      </p:sp>
      <p:sp>
        <p:nvSpPr>
          <p:cNvPr id="2" name="Slide Number Placeholder 1"/>
          <p:cNvSpPr>
            <a:spLocks noGrp="1"/>
          </p:cNvSpPr>
          <p:nvPr>
            <p:ph type="sldNum" sz="quarter" idx="12"/>
          </p:nvPr>
        </p:nvSpPr>
        <p:spPr/>
        <p:txBody>
          <a:bodyPr/>
          <a:lstStyle/>
          <a:p>
            <a:fld id="{867D4A06-35AE-BD4A-84A9-613A26F3D41D}" type="slidenum">
              <a:rPr lang="en-US" smtClean="0"/>
              <a:pPr/>
              <a:t>24</a:t>
            </a:fld>
            <a:endParaRPr lang="en-US"/>
          </a:p>
        </p:txBody>
      </p:sp>
    </p:spTree>
    <p:extLst>
      <p:ext uri="{BB962C8B-B14F-4D97-AF65-F5344CB8AC3E}">
        <p14:creationId xmlns:p14="http://schemas.microsoft.com/office/powerpoint/2010/main" val="5883374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63185" y="2947500"/>
            <a:ext cx="4677231" cy="845821"/>
          </a:xfrm>
        </p:spPr>
        <p:txBody>
          <a:bodyPr>
            <a:normAutofit fontScale="62500" lnSpcReduction="20000"/>
          </a:bodyPr>
          <a:lstStyle/>
          <a:p>
            <a:pPr marL="0" indent="0">
              <a:buNone/>
            </a:pPr>
            <a:r>
              <a:rPr lang="en-GB" dirty="0"/>
              <a:t>command-name &lt;SP&gt; parameter &lt;CRLF&gt;</a:t>
            </a:r>
          </a:p>
          <a:p>
            <a:pPr marL="0" indent="0">
              <a:buNone/>
            </a:pPr>
            <a:r>
              <a:rPr lang="en-GB" dirty="0"/>
              <a:t>response-number &lt;SP&gt; text &lt;CRLF&gt;</a:t>
            </a:r>
          </a:p>
        </p:txBody>
      </p:sp>
      <p:sp>
        <p:nvSpPr>
          <p:cNvPr id="2" name="Slide Number Placeholder 1"/>
          <p:cNvSpPr>
            <a:spLocks noGrp="1"/>
          </p:cNvSpPr>
          <p:nvPr>
            <p:ph type="sldNum" sz="quarter" idx="12"/>
          </p:nvPr>
        </p:nvSpPr>
        <p:spPr/>
        <p:txBody>
          <a:bodyPr/>
          <a:lstStyle/>
          <a:p>
            <a:fld id="{867D4A06-35AE-BD4A-84A9-613A26F3D41D}" type="slidenum">
              <a:rPr lang="en-US" smtClean="0"/>
              <a:pPr/>
              <a:t>25</a:t>
            </a:fld>
            <a:endParaRPr lang="en-US"/>
          </a:p>
        </p:txBody>
      </p:sp>
    </p:spTree>
    <p:extLst>
      <p:ext uri="{BB962C8B-B14F-4D97-AF65-F5344CB8AC3E}">
        <p14:creationId xmlns:p14="http://schemas.microsoft.com/office/powerpoint/2010/main" val="19446085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95796" y="2048812"/>
            <a:ext cx="7223760" cy="2649312"/>
          </a:xfrm>
        </p:spPr>
        <p:txBody>
          <a:bodyPr>
            <a:noAutofit/>
          </a:bodyPr>
          <a:lstStyle/>
          <a:p>
            <a:pPr marL="0" indent="0" algn="ctr">
              <a:buNone/>
            </a:pPr>
            <a:r>
              <a:rPr lang="en-GB" sz="2800" dirty="0"/>
              <a:t>White argued that instead of application specific protocols the key to distributed computing was a protocol that supported command-response between two processes, allowing the user process to execute commands on the host.</a:t>
            </a:r>
          </a:p>
        </p:txBody>
      </p:sp>
      <p:sp>
        <p:nvSpPr>
          <p:cNvPr id="2" name="Slide Number Placeholder 1"/>
          <p:cNvSpPr>
            <a:spLocks noGrp="1"/>
          </p:cNvSpPr>
          <p:nvPr>
            <p:ph type="sldNum" sz="quarter" idx="12"/>
          </p:nvPr>
        </p:nvSpPr>
        <p:spPr/>
        <p:txBody>
          <a:bodyPr/>
          <a:lstStyle/>
          <a:p>
            <a:fld id="{867D4A06-35AE-BD4A-84A9-613A26F3D41D}" type="slidenum">
              <a:rPr lang="en-US" smtClean="0"/>
              <a:pPr/>
              <a:t>26</a:t>
            </a:fld>
            <a:endParaRPr lang="en-US"/>
          </a:p>
        </p:txBody>
      </p:sp>
    </p:spTree>
    <p:extLst>
      <p:ext uri="{BB962C8B-B14F-4D97-AF65-F5344CB8AC3E}">
        <p14:creationId xmlns:p14="http://schemas.microsoft.com/office/powerpoint/2010/main" val="3348180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69410" y="3056518"/>
            <a:ext cx="6705387" cy="796766"/>
          </a:xfrm>
        </p:spPr>
        <p:txBody>
          <a:bodyPr>
            <a:normAutofit fontScale="77500" lnSpcReduction="20000"/>
          </a:bodyPr>
          <a:lstStyle/>
          <a:p>
            <a:pPr marL="0" indent="0">
              <a:buNone/>
            </a:pPr>
            <a:r>
              <a:rPr lang="en-GB" dirty="0"/>
              <a:t>COMMAND [</a:t>
            </a:r>
            <a:r>
              <a:rPr lang="en-GB" dirty="0" err="1"/>
              <a:t>tid</a:t>
            </a:r>
            <a:r>
              <a:rPr lang="en-GB" dirty="0"/>
              <a:t>] command-name arguments</a:t>
            </a:r>
          </a:p>
          <a:p>
            <a:pPr marL="0" indent="0">
              <a:buNone/>
            </a:pPr>
            <a:r>
              <a:rPr lang="en-GB" dirty="0"/>
              <a:t>RESPONSE </a:t>
            </a:r>
            <a:r>
              <a:rPr lang="en-GB" dirty="0" err="1"/>
              <a:t>tid</a:t>
            </a:r>
            <a:r>
              <a:rPr lang="en-GB" dirty="0"/>
              <a:t> outcome results</a:t>
            </a:r>
          </a:p>
        </p:txBody>
      </p:sp>
      <p:sp>
        <p:nvSpPr>
          <p:cNvPr id="2" name="Slide Number Placeholder 1"/>
          <p:cNvSpPr>
            <a:spLocks noGrp="1"/>
          </p:cNvSpPr>
          <p:nvPr>
            <p:ph type="sldNum" sz="quarter" idx="12"/>
          </p:nvPr>
        </p:nvSpPr>
        <p:spPr/>
        <p:txBody>
          <a:bodyPr/>
          <a:lstStyle/>
          <a:p>
            <a:fld id="{867D4A06-35AE-BD4A-84A9-613A26F3D41D}" type="slidenum">
              <a:rPr lang="en-US" smtClean="0"/>
              <a:pPr/>
              <a:t>27</a:t>
            </a:fld>
            <a:endParaRPr lang="en-US"/>
          </a:p>
        </p:txBody>
      </p:sp>
    </p:spTree>
    <p:extLst>
      <p:ext uri="{BB962C8B-B14F-4D97-AF65-F5344CB8AC3E}">
        <p14:creationId xmlns:p14="http://schemas.microsoft.com/office/powerpoint/2010/main" val="13852466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8870" y="3053008"/>
            <a:ext cx="5624381" cy="862489"/>
          </a:xfrm>
        </p:spPr>
        <p:txBody>
          <a:bodyPr>
            <a:normAutofit fontScale="85000" lnSpcReduction="20000"/>
          </a:bodyPr>
          <a:lstStyle/>
          <a:p>
            <a:pPr marL="0" indent="0">
              <a:buNone/>
            </a:pPr>
            <a:r>
              <a:rPr lang="en-GB" dirty="0"/>
              <a:t>REQUEST [</a:t>
            </a:r>
            <a:r>
              <a:rPr lang="en-GB" dirty="0" err="1"/>
              <a:t>tid</a:t>
            </a:r>
            <a:r>
              <a:rPr lang="en-GB" dirty="0"/>
              <a:t>] op-code arguments</a:t>
            </a:r>
          </a:p>
          <a:p>
            <a:pPr marL="0" indent="0">
              <a:buNone/>
            </a:pPr>
            <a:r>
              <a:rPr lang="en-GB" dirty="0"/>
              <a:t>REPLY </a:t>
            </a:r>
            <a:r>
              <a:rPr lang="en-GB" dirty="0" err="1"/>
              <a:t>tid</a:t>
            </a:r>
            <a:r>
              <a:rPr lang="en-GB" dirty="0"/>
              <a:t> outcome results</a:t>
            </a:r>
          </a:p>
        </p:txBody>
      </p:sp>
      <p:sp>
        <p:nvSpPr>
          <p:cNvPr id="2" name="Slide Number Placeholder 1"/>
          <p:cNvSpPr>
            <a:spLocks noGrp="1"/>
          </p:cNvSpPr>
          <p:nvPr>
            <p:ph type="sldNum" sz="quarter" idx="12"/>
          </p:nvPr>
        </p:nvSpPr>
        <p:spPr/>
        <p:txBody>
          <a:bodyPr/>
          <a:lstStyle/>
          <a:p>
            <a:fld id="{867D4A06-35AE-BD4A-84A9-613A26F3D41D}" type="slidenum">
              <a:rPr lang="en-US" smtClean="0"/>
              <a:pPr/>
              <a:t>28</a:t>
            </a:fld>
            <a:endParaRPr lang="en-US"/>
          </a:p>
        </p:txBody>
      </p:sp>
    </p:spTree>
    <p:extLst>
      <p:ext uri="{BB962C8B-B14F-4D97-AF65-F5344CB8AC3E}">
        <p14:creationId xmlns:p14="http://schemas.microsoft.com/office/powerpoint/2010/main" val="19903202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89158" y="3039819"/>
            <a:ext cx="5981569" cy="920116"/>
          </a:xfrm>
        </p:spPr>
        <p:txBody>
          <a:bodyPr>
            <a:normAutofit fontScale="85000" lnSpcReduction="10000"/>
          </a:bodyPr>
          <a:lstStyle/>
          <a:p>
            <a:pPr marL="0" indent="0">
              <a:buNone/>
            </a:pPr>
            <a:r>
              <a:rPr lang="en-GB" dirty="0"/>
              <a:t>CALL [</a:t>
            </a:r>
            <a:r>
              <a:rPr lang="en-GB" dirty="0" err="1"/>
              <a:t>tid</a:t>
            </a:r>
            <a:r>
              <a:rPr lang="en-GB" dirty="0"/>
              <a:t>] procedure-name arguments</a:t>
            </a:r>
          </a:p>
          <a:p>
            <a:pPr marL="0" indent="0">
              <a:buNone/>
            </a:pPr>
            <a:r>
              <a:rPr lang="en-GB"/>
              <a:t>RETURN </a:t>
            </a:r>
            <a:r>
              <a:rPr lang="en-GB" dirty="0" err="1"/>
              <a:t>tid</a:t>
            </a:r>
            <a:r>
              <a:rPr lang="en-GB" dirty="0"/>
              <a:t> outcome results</a:t>
            </a:r>
          </a:p>
        </p:txBody>
      </p:sp>
      <p:sp>
        <p:nvSpPr>
          <p:cNvPr id="2" name="Slide Number Placeholder 1"/>
          <p:cNvSpPr>
            <a:spLocks noGrp="1"/>
          </p:cNvSpPr>
          <p:nvPr>
            <p:ph type="sldNum" sz="quarter" idx="12"/>
          </p:nvPr>
        </p:nvSpPr>
        <p:spPr/>
        <p:txBody>
          <a:bodyPr/>
          <a:lstStyle/>
          <a:p>
            <a:fld id="{867D4A06-35AE-BD4A-84A9-613A26F3D41D}" type="slidenum">
              <a:rPr lang="en-US" smtClean="0"/>
              <a:pPr/>
              <a:t>29</a:t>
            </a:fld>
            <a:endParaRPr lang="en-US"/>
          </a:p>
        </p:txBody>
      </p:sp>
    </p:spTree>
    <p:extLst>
      <p:ext uri="{BB962C8B-B14F-4D97-AF65-F5344CB8AC3E}">
        <p14:creationId xmlns:p14="http://schemas.microsoft.com/office/powerpoint/2010/main" val="15544876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0100" y="1562101"/>
            <a:ext cx="7543800" cy="3819179"/>
          </a:xfrm>
          <a:prstGeom prst="rect">
            <a:avLst/>
          </a:prstGeom>
        </p:spPr>
      </p:pic>
      <p:sp>
        <p:nvSpPr>
          <p:cNvPr id="2" name="Slide Number Placeholder 1"/>
          <p:cNvSpPr>
            <a:spLocks noGrp="1"/>
          </p:cNvSpPr>
          <p:nvPr>
            <p:ph type="sldNum" sz="quarter" idx="12"/>
          </p:nvPr>
        </p:nvSpPr>
        <p:spPr/>
        <p:txBody>
          <a:bodyPr/>
          <a:lstStyle/>
          <a:p>
            <a:fld id="{AA792DF1-A555-43FA-AD2F-E7EC51E120F1}" type="slidenum">
              <a:rPr lang="en-GB" smtClean="0"/>
              <a:t>3</a:t>
            </a:fld>
            <a:endParaRPr lang="en-GB"/>
          </a:p>
        </p:txBody>
      </p:sp>
    </p:spTree>
    <p:extLst>
      <p:ext uri="{BB962C8B-B14F-4D97-AF65-F5344CB8AC3E}">
        <p14:creationId xmlns:p14="http://schemas.microsoft.com/office/powerpoint/2010/main" val="20501746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27688" y="2822332"/>
            <a:ext cx="6255728" cy="1061829"/>
          </a:xfrm>
          <a:prstGeom prst="rect">
            <a:avLst/>
          </a:prstGeom>
          <a:noFill/>
        </p:spPr>
        <p:txBody>
          <a:bodyPr wrap="square" rtlCol="0">
            <a:spAutoFit/>
          </a:bodyPr>
          <a:lstStyle/>
          <a:p>
            <a:r>
              <a:rPr lang="en-GB" sz="2100" dirty="0"/>
              <a:t>White called this: Procedure Control Protocol (</a:t>
            </a:r>
            <a:r>
              <a:rPr lang="en-GB" sz="2100" b="1" dirty="0"/>
              <a:t>PCP</a:t>
            </a:r>
            <a:r>
              <a:rPr lang="en-GB" sz="2100" dirty="0"/>
              <a:t>) though we would now call it Remote Procedure Call (</a:t>
            </a:r>
            <a:r>
              <a:rPr lang="en-GB" sz="2100" b="1" dirty="0"/>
              <a:t>RCP</a:t>
            </a:r>
            <a:r>
              <a:rPr lang="en-GB" sz="2100" dirty="0"/>
              <a:t>)</a:t>
            </a:r>
          </a:p>
        </p:txBody>
      </p:sp>
      <p:sp>
        <p:nvSpPr>
          <p:cNvPr id="2" name="Slide Number Placeholder 1"/>
          <p:cNvSpPr>
            <a:spLocks noGrp="1"/>
          </p:cNvSpPr>
          <p:nvPr>
            <p:ph type="sldNum" sz="quarter" idx="12"/>
          </p:nvPr>
        </p:nvSpPr>
        <p:spPr/>
        <p:txBody>
          <a:bodyPr/>
          <a:lstStyle/>
          <a:p>
            <a:fld id="{867D4A06-35AE-BD4A-84A9-613A26F3D41D}" type="slidenum">
              <a:rPr lang="en-US" smtClean="0"/>
              <a:pPr/>
              <a:t>30</a:t>
            </a:fld>
            <a:endParaRPr lang="en-US"/>
          </a:p>
        </p:txBody>
      </p:sp>
    </p:spTree>
    <p:extLst>
      <p:ext uri="{BB962C8B-B14F-4D97-AF65-F5344CB8AC3E}">
        <p14:creationId xmlns:p14="http://schemas.microsoft.com/office/powerpoint/2010/main" val="20168348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half" idx="2"/>
          </p:nvPr>
        </p:nvSpPr>
        <p:spPr>
          <a:xfrm>
            <a:off x="677137" y="1056290"/>
            <a:ext cx="3658379" cy="5249917"/>
          </a:xfrm>
        </p:spPr>
        <p:txBody>
          <a:bodyPr>
            <a:noAutofit/>
          </a:bodyPr>
          <a:lstStyle/>
          <a:p>
            <a:r>
              <a:rPr lang="en-GB" sz="2800" dirty="0"/>
              <a:t>The key principle is that that a remote procedure call should be ‘as close as possible to local (single-machine) procedure calls. </a:t>
            </a:r>
          </a:p>
          <a:p>
            <a:endParaRPr lang="en-GB" sz="2800" dirty="0"/>
          </a:p>
          <a:p>
            <a:r>
              <a:rPr lang="en-GB" sz="2800" dirty="0"/>
              <a:t>A client should not need to know the location of the server.</a:t>
            </a:r>
          </a:p>
          <a:p>
            <a:endParaRPr lang="en-GB" sz="2800" dirty="0"/>
          </a:p>
        </p:txBody>
      </p:sp>
      <p:pic>
        <p:nvPicPr>
          <p:cNvPr id="1026" name="Picture 2" descr="http://1.bp.blogspot.com/_jK_3qAYFh-o/S_lwj9HOoUI/AAAAAAAAAD8/jVI0utNVV30/s320/Registry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05612" y="1056290"/>
            <a:ext cx="3263134" cy="2501022"/>
          </a:xfrm>
          <a:prstGeom prst="rect">
            <a:avLst/>
          </a:prstGeom>
          <a:noFill/>
          <a:extLst>
            <a:ext uri="{909E8E84-426E-40DD-AFC4-6F175D3DCCD1}">
              <a14:hiddenFill xmlns:a14="http://schemas.microsoft.com/office/drawing/2010/main">
                <a:solidFill>
                  <a:srgbClr val="FFFFFF"/>
                </a:solidFill>
              </a14:hiddenFill>
            </a:ext>
          </a:extLst>
        </p:spPr>
      </p:pic>
      <p:sp>
        <p:nvSpPr>
          <p:cNvPr id="7" name="Title 5"/>
          <p:cNvSpPr txBox="1">
            <a:spLocks/>
          </p:cNvSpPr>
          <p:nvPr/>
        </p:nvSpPr>
        <p:spPr>
          <a:xfrm>
            <a:off x="5515158" y="4233862"/>
            <a:ext cx="2653588" cy="566738"/>
          </a:xfrm>
          <a:prstGeom prst="rect">
            <a:avLst/>
          </a:prstGeom>
        </p:spPr>
        <p:txBody>
          <a:bodyPr vert="horz" lIns="91440" tIns="45720" rIns="91440" bIns="45720" rtlCol="0" anchor="b">
            <a:normAutofit/>
          </a:bodyPr>
          <a:lstStyle>
            <a:lvl1pPr algn="l" defTabSz="457200" rtl="0" eaLnBrk="1" latinLnBrk="0" hangingPunct="1">
              <a:spcBef>
                <a:spcPct val="0"/>
              </a:spcBef>
              <a:buNone/>
              <a:defRPr sz="2000" b="1" kern="1200">
                <a:solidFill>
                  <a:schemeClr val="tx1"/>
                </a:solidFill>
                <a:latin typeface="+mj-lt"/>
                <a:ea typeface="+mj-ea"/>
                <a:cs typeface="+mj-cs"/>
              </a:defRPr>
            </a:lvl1pPr>
          </a:lstStyle>
          <a:p>
            <a:r>
              <a:rPr lang="en-GB"/>
              <a:t>Location Transparency</a:t>
            </a:r>
            <a:endParaRPr lang="en-GB" dirty="0"/>
          </a:p>
        </p:txBody>
      </p:sp>
      <p:sp>
        <p:nvSpPr>
          <p:cNvPr id="2" name="Slide Number Placeholder 1"/>
          <p:cNvSpPr>
            <a:spLocks noGrp="1"/>
          </p:cNvSpPr>
          <p:nvPr>
            <p:ph type="sldNum" sz="quarter" idx="12"/>
          </p:nvPr>
        </p:nvSpPr>
        <p:spPr/>
        <p:txBody>
          <a:bodyPr/>
          <a:lstStyle/>
          <a:p>
            <a:fld id="{867D4A06-35AE-BD4A-84A9-613A26F3D41D}" type="slidenum">
              <a:rPr lang="en-US" smtClean="0"/>
              <a:pPr/>
              <a:t>31</a:t>
            </a:fld>
            <a:endParaRPr lang="en-US"/>
          </a:p>
        </p:txBody>
      </p:sp>
    </p:spTree>
    <p:extLst>
      <p:ext uri="{BB962C8B-B14F-4D97-AF65-F5344CB8AC3E}">
        <p14:creationId xmlns:p14="http://schemas.microsoft.com/office/powerpoint/2010/main" val="12867898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Interface Definition Language</a:t>
            </a:r>
          </a:p>
        </p:txBody>
      </p:sp>
      <p:sp>
        <p:nvSpPr>
          <p:cNvPr id="3" name="Content Placeholder 2"/>
          <p:cNvSpPr>
            <a:spLocks noGrp="1"/>
          </p:cNvSpPr>
          <p:nvPr>
            <p:ph idx="1"/>
          </p:nvPr>
        </p:nvSpPr>
        <p:spPr>
          <a:xfrm>
            <a:off x="800100" y="1996049"/>
            <a:ext cx="7886700" cy="1456599"/>
          </a:xfrm>
        </p:spPr>
        <p:txBody>
          <a:bodyPr>
            <a:normAutofit/>
          </a:bodyPr>
          <a:lstStyle/>
          <a:p>
            <a:pPr marL="0" indent="0" algn="ctr">
              <a:buNone/>
            </a:pPr>
            <a:r>
              <a:rPr lang="en-GB" sz="2800" dirty="0"/>
              <a:t>The idea of an Interface Definition Language separates compilation and binding through </a:t>
            </a:r>
            <a:r>
              <a:rPr lang="en-GB" sz="2800"/>
              <a:t>interface modules</a:t>
            </a:r>
            <a:endParaRPr lang="en-GB" sz="2800" dirty="0"/>
          </a:p>
        </p:txBody>
      </p:sp>
      <p:sp>
        <p:nvSpPr>
          <p:cNvPr id="4" name="Rectangle 3"/>
          <p:cNvSpPr/>
          <p:nvPr/>
        </p:nvSpPr>
        <p:spPr>
          <a:xfrm>
            <a:off x="1292772" y="4031059"/>
            <a:ext cx="6558455" cy="954107"/>
          </a:xfrm>
          <a:prstGeom prst="rect">
            <a:avLst/>
          </a:prstGeom>
        </p:spPr>
        <p:txBody>
          <a:bodyPr wrap="square">
            <a:spAutoFit/>
          </a:bodyPr>
          <a:lstStyle/>
          <a:p>
            <a:pPr algn="ctr"/>
            <a:r>
              <a:rPr lang="en-GB" sz="2800" dirty="0"/>
              <a:t>RPC frameworks use these modules to generate stubs for the caller and receiver.</a:t>
            </a:r>
          </a:p>
        </p:txBody>
      </p:sp>
      <p:sp>
        <p:nvSpPr>
          <p:cNvPr id="5" name="Slide Number Placeholder 4"/>
          <p:cNvSpPr>
            <a:spLocks noGrp="1"/>
          </p:cNvSpPr>
          <p:nvPr>
            <p:ph type="sldNum" sz="quarter" idx="12"/>
          </p:nvPr>
        </p:nvSpPr>
        <p:spPr/>
        <p:txBody>
          <a:bodyPr/>
          <a:lstStyle/>
          <a:p>
            <a:fld id="{867D4A06-35AE-BD4A-84A9-613A26F3D41D}" type="slidenum">
              <a:rPr lang="en-US" smtClean="0"/>
              <a:pPr/>
              <a:t>32</a:t>
            </a:fld>
            <a:endParaRPr lang="en-US"/>
          </a:p>
        </p:txBody>
      </p:sp>
    </p:spTree>
    <p:extLst>
      <p:ext uri="{BB962C8B-B14F-4D97-AF65-F5344CB8AC3E}">
        <p14:creationId xmlns:p14="http://schemas.microsoft.com/office/powerpoint/2010/main" val="19162970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Service Registration &amp; Discovery</a:t>
            </a:r>
          </a:p>
        </p:txBody>
      </p:sp>
      <p:sp>
        <p:nvSpPr>
          <p:cNvPr id="3" name="Content Placeholder 2"/>
          <p:cNvSpPr>
            <a:spLocks noGrp="1"/>
          </p:cNvSpPr>
          <p:nvPr>
            <p:ph idx="1"/>
          </p:nvPr>
        </p:nvSpPr>
        <p:spPr>
          <a:xfrm>
            <a:off x="457200" y="1417638"/>
            <a:ext cx="8229600" cy="1048406"/>
          </a:xfrm>
        </p:spPr>
        <p:txBody>
          <a:bodyPr>
            <a:normAutofit/>
          </a:bodyPr>
          <a:lstStyle/>
          <a:p>
            <a:pPr marL="0" indent="0" algn="ctr">
              <a:buNone/>
            </a:pPr>
            <a:r>
              <a:rPr lang="en-GB" sz="2800" dirty="0"/>
              <a:t>If the call looks like a local procedure call, how do we know where the server is that will service the request?</a:t>
            </a:r>
          </a:p>
          <a:p>
            <a:pPr lvl="1" algn="ctr"/>
            <a:endParaRPr lang="en-GB" dirty="0"/>
          </a:p>
        </p:txBody>
      </p:sp>
      <p:sp>
        <p:nvSpPr>
          <p:cNvPr id="4" name="Rectangle 3"/>
          <p:cNvSpPr/>
          <p:nvPr/>
        </p:nvSpPr>
        <p:spPr>
          <a:xfrm>
            <a:off x="662151" y="2466044"/>
            <a:ext cx="7346731" cy="954107"/>
          </a:xfrm>
          <a:prstGeom prst="rect">
            <a:avLst/>
          </a:prstGeom>
        </p:spPr>
        <p:txBody>
          <a:bodyPr wrap="square">
            <a:spAutoFit/>
          </a:bodyPr>
          <a:lstStyle/>
          <a:p>
            <a:pPr algn="ctr"/>
            <a:r>
              <a:rPr lang="en-GB" sz="2800" dirty="0"/>
              <a:t>You need to register services via a distributed key-value store.</a:t>
            </a:r>
          </a:p>
        </p:txBody>
      </p:sp>
      <p:sp>
        <p:nvSpPr>
          <p:cNvPr id="6" name="Rectangle 5"/>
          <p:cNvSpPr/>
          <p:nvPr/>
        </p:nvSpPr>
        <p:spPr>
          <a:xfrm>
            <a:off x="118240" y="3605509"/>
            <a:ext cx="8434552" cy="1371621"/>
          </a:xfrm>
          <a:prstGeom prst="rect">
            <a:avLst/>
          </a:prstGeom>
        </p:spPr>
        <p:txBody>
          <a:bodyPr wrap="square">
            <a:spAutoFit/>
          </a:bodyPr>
          <a:lstStyle/>
          <a:p>
            <a:pPr lvl="1" algn="ctr"/>
            <a:r>
              <a:rPr lang="en-GB" sz="2800" dirty="0"/>
              <a:t>The server runtime exports its interface names, along with server name and network location. i.e. service registration</a:t>
            </a:r>
          </a:p>
        </p:txBody>
      </p:sp>
      <p:sp>
        <p:nvSpPr>
          <p:cNvPr id="8" name="Rectangle 7"/>
          <p:cNvSpPr/>
          <p:nvPr/>
        </p:nvSpPr>
        <p:spPr>
          <a:xfrm>
            <a:off x="323192" y="5162488"/>
            <a:ext cx="8229600" cy="1384995"/>
          </a:xfrm>
          <a:prstGeom prst="rect">
            <a:avLst/>
          </a:prstGeom>
        </p:spPr>
        <p:txBody>
          <a:bodyPr wrap="square">
            <a:spAutoFit/>
          </a:bodyPr>
          <a:lstStyle/>
          <a:p>
            <a:pPr lvl="1" algn="ctr"/>
            <a:r>
              <a:rPr lang="en-GB" sz="2800" dirty="0"/>
              <a:t>A client requests from the runtime servers that provide the interface and then routes the request (in this case to the closest) i.e. service discovery</a:t>
            </a:r>
          </a:p>
        </p:txBody>
      </p:sp>
      <p:sp>
        <p:nvSpPr>
          <p:cNvPr id="5" name="Slide Number Placeholder 4"/>
          <p:cNvSpPr>
            <a:spLocks noGrp="1"/>
          </p:cNvSpPr>
          <p:nvPr>
            <p:ph type="sldNum" sz="quarter" idx="12"/>
          </p:nvPr>
        </p:nvSpPr>
        <p:spPr/>
        <p:txBody>
          <a:bodyPr/>
          <a:lstStyle/>
          <a:p>
            <a:fld id="{867D4A06-35AE-BD4A-84A9-613A26F3D41D}" type="slidenum">
              <a:rPr lang="en-US" smtClean="0"/>
              <a:pPr/>
              <a:t>33</a:t>
            </a:fld>
            <a:endParaRPr lang="en-US"/>
          </a:p>
        </p:txBody>
      </p:sp>
    </p:spTree>
    <p:extLst>
      <p:ext uri="{BB962C8B-B14F-4D97-AF65-F5344CB8AC3E}">
        <p14:creationId xmlns:p14="http://schemas.microsoft.com/office/powerpoint/2010/main" val="1777313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6" grpId="0"/>
      <p:bldP spid="8"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213339" y="1175139"/>
            <a:ext cx="6387611" cy="4523860"/>
          </a:xfrm>
        </p:spPr>
      </p:pic>
      <p:sp>
        <p:nvSpPr>
          <p:cNvPr id="2" name="Slide Number Placeholder 1"/>
          <p:cNvSpPr>
            <a:spLocks noGrp="1"/>
          </p:cNvSpPr>
          <p:nvPr>
            <p:ph type="sldNum" sz="quarter" idx="12"/>
          </p:nvPr>
        </p:nvSpPr>
        <p:spPr/>
        <p:txBody>
          <a:bodyPr/>
          <a:lstStyle/>
          <a:p>
            <a:fld id="{867D4A06-35AE-BD4A-84A9-613A26F3D41D}" type="slidenum">
              <a:rPr lang="en-US" smtClean="0"/>
              <a:pPr/>
              <a:t>34</a:t>
            </a:fld>
            <a:endParaRPr lang="en-US"/>
          </a:p>
        </p:txBody>
      </p:sp>
    </p:spTree>
    <p:extLst>
      <p:ext uri="{BB962C8B-B14F-4D97-AF65-F5344CB8AC3E}">
        <p14:creationId xmlns:p14="http://schemas.microsoft.com/office/powerpoint/2010/main" val="5602208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7934" y="2759869"/>
            <a:ext cx="7886700" cy="994172"/>
          </a:xfrm>
        </p:spPr>
        <p:txBody>
          <a:bodyPr/>
          <a:lstStyle/>
          <a:p>
            <a:pPr algn="ctr"/>
            <a:r>
              <a:rPr lang="en-GB" dirty="0"/>
              <a:t>Temporal Coupling</a:t>
            </a:r>
          </a:p>
        </p:txBody>
      </p:sp>
    </p:spTree>
    <p:extLst>
      <p:ext uri="{BB962C8B-B14F-4D97-AF65-F5344CB8AC3E}">
        <p14:creationId xmlns:p14="http://schemas.microsoft.com/office/powerpoint/2010/main" val="37507063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98150" y="2639442"/>
            <a:ext cx="1189435"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Direct</a:t>
            </a:r>
          </a:p>
          <a:p>
            <a:pPr algn="ctr"/>
            <a:r>
              <a:rPr lang="en-GB" sz="1350" dirty="0">
                <a:solidFill>
                  <a:schemeClr val="tx1"/>
                </a:solidFill>
              </a:rPr>
              <a:t>Bookings</a:t>
            </a:r>
          </a:p>
        </p:txBody>
      </p:sp>
      <p:sp>
        <p:nvSpPr>
          <p:cNvPr id="4" name="Rectangle 3"/>
          <p:cNvSpPr/>
          <p:nvPr/>
        </p:nvSpPr>
        <p:spPr>
          <a:xfrm>
            <a:off x="3083245" y="2639441"/>
            <a:ext cx="1257299"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a:t>
            </a:r>
          </a:p>
          <a:p>
            <a:pPr algn="ctr"/>
            <a:r>
              <a:rPr lang="en-GB" sz="1350" dirty="0">
                <a:solidFill>
                  <a:schemeClr val="tx1"/>
                </a:solidFill>
              </a:rPr>
              <a:t>Payments</a:t>
            </a:r>
          </a:p>
        </p:txBody>
      </p:sp>
      <p:sp>
        <p:nvSpPr>
          <p:cNvPr id="5" name="Rectangle 4"/>
          <p:cNvSpPr/>
          <p:nvPr/>
        </p:nvSpPr>
        <p:spPr>
          <a:xfrm>
            <a:off x="4939324" y="2600122"/>
            <a:ext cx="1250735" cy="186109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Housekeeping</a:t>
            </a:r>
          </a:p>
        </p:txBody>
      </p:sp>
      <p:sp>
        <p:nvSpPr>
          <p:cNvPr id="7" name="Rectangle 6"/>
          <p:cNvSpPr/>
          <p:nvPr/>
        </p:nvSpPr>
        <p:spPr>
          <a:xfrm>
            <a:off x="6794278" y="2600122"/>
            <a:ext cx="1257299" cy="186109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Channel Manager</a:t>
            </a:r>
          </a:p>
        </p:txBody>
      </p:sp>
      <p:sp>
        <p:nvSpPr>
          <p:cNvPr id="2" name="TextBox 1">
            <a:extLst>
              <a:ext uri="{FF2B5EF4-FFF2-40B4-BE49-F238E27FC236}">
                <a16:creationId xmlns:a16="http://schemas.microsoft.com/office/drawing/2014/main" id="{B1A4950D-A811-5240-BC2A-4BEE3B998BB8}"/>
              </a:ext>
            </a:extLst>
          </p:cNvPr>
          <p:cNvSpPr txBox="1"/>
          <p:nvPr/>
        </p:nvSpPr>
        <p:spPr>
          <a:xfrm>
            <a:off x="1307592" y="2759202"/>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0" name="TextBox 19">
            <a:extLst>
              <a:ext uri="{FF2B5EF4-FFF2-40B4-BE49-F238E27FC236}">
                <a16:creationId xmlns:a16="http://schemas.microsoft.com/office/drawing/2014/main" id="{355C2072-6974-154C-8DC6-6449A546F6ED}"/>
              </a:ext>
            </a:extLst>
          </p:cNvPr>
          <p:cNvSpPr txBox="1"/>
          <p:nvPr/>
        </p:nvSpPr>
        <p:spPr>
          <a:xfrm>
            <a:off x="3265256" y="2759202"/>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1" name="TextBox 20">
            <a:extLst>
              <a:ext uri="{FF2B5EF4-FFF2-40B4-BE49-F238E27FC236}">
                <a16:creationId xmlns:a16="http://schemas.microsoft.com/office/drawing/2014/main" id="{6BB83B32-EA9D-194A-A29C-CD132CE4B0DC}"/>
              </a:ext>
            </a:extLst>
          </p:cNvPr>
          <p:cNvSpPr txBox="1"/>
          <p:nvPr/>
        </p:nvSpPr>
        <p:spPr>
          <a:xfrm>
            <a:off x="5106852" y="2759202"/>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3" name="TextBox 22">
            <a:extLst>
              <a:ext uri="{FF2B5EF4-FFF2-40B4-BE49-F238E27FC236}">
                <a16:creationId xmlns:a16="http://schemas.microsoft.com/office/drawing/2014/main" id="{D56EF388-ECA8-4043-AD84-691159D7380E}"/>
              </a:ext>
            </a:extLst>
          </p:cNvPr>
          <p:cNvSpPr txBox="1"/>
          <p:nvPr/>
        </p:nvSpPr>
        <p:spPr>
          <a:xfrm>
            <a:off x="6961155" y="2759202"/>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5" name="Flowchart: Magnetic Disk 12">
            <a:extLst>
              <a:ext uri="{FF2B5EF4-FFF2-40B4-BE49-F238E27FC236}">
                <a16:creationId xmlns:a16="http://schemas.microsoft.com/office/drawing/2014/main" id="{B4015F46-930A-A947-BC37-89D916076829}"/>
              </a:ext>
            </a:extLst>
          </p:cNvPr>
          <p:cNvSpPr/>
          <p:nvPr/>
        </p:nvSpPr>
        <p:spPr>
          <a:xfrm>
            <a:off x="4827271" y="4693334"/>
            <a:ext cx="1474839" cy="449826"/>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26" name="Flowchart: Magnetic Disk 12">
            <a:extLst>
              <a:ext uri="{FF2B5EF4-FFF2-40B4-BE49-F238E27FC236}">
                <a16:creationId xmlns:a16="http://schemas.microsoft.com/office/drawing/2014/main" id="{01BCDD84-B226-9C4F-A06F-0FC8329F7B1A}"/>
              </a:ext>
            </a:extLst>
          </p:cNvPr>
          <p:cNvSpPr/>
          <p:nvPr/>
        </p:nvSpPr>
        <p:spPr>
          <a:xfrm>
            <a:off x="3012008" y="4693334"/>
            <a:ext cx="1474839" cy="449826"/>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28" name="Flowchart: Magnetic Disk 12">
            <a:extLst>
              <a:ext uri="{FF2B5EF4-FFF2-40B4-BE49-F238E27FC236}">
                <a16:creationId xmlns:a16="http://schemas.microsoft.com/office/drawing/2014/main" id="{4EB390E9-6EB4-0143-B83F-AD07BFF81F44}"/>
              </a:ext>
            </a:extLst>
          </p:cNvPr>
          <p:cNvSpPr/>
          <p:nvPr/>
        </p:nvSpPr>
        <p:spPr>
          <a:xfrm>
            <a:off x="1072068" y="4693334"/>
            <a:ext cx="1474839" cy="449826"/>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30" name="Flowchart: Magnetic Disk 12">
            <a:extLst>
              <a:ext uri="{FF2B5EF4-FFF2-40B4-BE49-F238E27FC236}">
                <a16:creationId xmlns:a16="http://schemas.microsoft.com/office/drawing/2014/main" id="{5C4F674A-2D61-644C-B522-C27A38DA7DCB}"/>
              </a:ext>
            </a:extLst>
          </p:cNvPr>
          <p:cNvSpPr/>
          <p:nvPr/>
        </p:nvSpPr>
        <p:spPr>
          <a:xfrm>
            <a:off x="6794278" y="4693334"/>
            <a:ext cx="1474839" cy="449826"/>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cxnSp>
        <p:nvCxnSpPr>
          <p:cNvPr id="8" name="Straight Arrow Connector 7">
            <a:extLst>
              <a:ext uri="{FF2B5EF4-FFF2-40B4-BE49-F238E27FC236}">
                <a16:creationId xmlns:a16="http://schemas.microsoft.com/office/drawing/2014/main" id="{604E7160-11C0-3446-9FA8-F8622559381F}"/>
              </a:ext>
            </a:extLst>
          </p:cNvPr>
          <p:cNvCxnSpPr>
            <a:stCxn id="2" idx="0"/>
            <a:endCxn id="20" idx="1"/>
          </p:cNvCxnSpPr>
          <p:nvPr/>
        </p:nvCxnSpPr>
        <p:spPr>
          <a:xfrm>
            <a:off x="1769364" y="2759202"/>
            <a:ext cx="1495892" cy="15004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DE8B5239-0165-C140-A27A-F607D18149B7}"/>
              </a:ext>
            </a:extLst>
          </p:cNvPr>
          <p:cNvCxnSpPr>
            <a:cxnSpLocks/>
          </p:cNvCxnSpPr>
          <p:nvPr/>
        </p:nvCxnSpPr>
        <p:spPr>
          <a:xfrm>
            <a:off x="1769364" y="2753690"/>
            <a:ext cx="379926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A3DFEEE0-FC38-E748-AAE4-E24BAD580EC4}"/>
              </a:ext>
            </a:extLst>
          </p:cNvPr>
          <p:cNvCxnSpPr>
            <a:cxnSpLocks/>
            <a:endCxn id="23" idx="2"/>
          </p:cNvCxnSpPr>
          <p:nvPr/>
        </p:nvCxnSpPr>
        <p:spPr>
          <a:xfrm>
            <a:off x="1792867" y="2753691"/>
            <a:ext cx="5630060" cy="30559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97EA7BDE-EF9B-5B41-BE38-2D68A8BEB95D}"/>
              </a:ext>
            </a:extLst>
          </p:cNvPr>
          <p:cNvSpPr txBox="1"/>
          <p:nvPr/>
        </p:nvSpPr>
        <p:spPr>
          <a:xfrm>
            <a:off x="1999679" y="1518632"/>
            <a:ext cx="4974336" cy="415498"/>
          </a:xfrm>
          <a:prstGeom prst="rect">
            <a:avLst/>
          </a:prstGeom>
          <a:noFill/>
        </p:spPr>
        <p:txBody>
          <a:bodyPr wrap="square" rtlCol="0">
            <a:spAutoFit/>
          </a:bodyPr>
          <a:lstStyle/>
          <a:p>
            <a:pPr algn="ctr"/>
            <a:r>
              <a:rPr lang="en-US" sz="2100" dirty="0"/>
              <a:t>Request Driven Architecture</a:t>
            </a:r>
          </a:p>
        </p:txBody>
      </p:sp>
      <p:sp>
        <p:nvSpPr>
          <p:cNvPr id="6" name="TextBox 5">
            <a:extLst>
              <a:ext uri="{FF2B5EF4-FFF2-40B4-BE49-F238E27FC236}">
                <a16:creationId xmlns:a16="http://schemas.microsoft.com/office/drawing/2014/main" id="{A4860043-6CFC-9544-A23D-9959D7DDDDD8}"/>
              </a:ext>
            </a:extLst>
          </p:cNvPr>
          <p:cNvSpPr txBox="1"/>
          <p:nvPr/>
        </p:nvSpPr>
        <p:spPr>
          <a:xfrm>
            <a:off x="1313923" y="1993628"/>
            <a:ext cx="7154762" cy="300082"/>
          </a:xfrm>
          <a:prstGeom prst="rect">
            <a:avLst/>
          </a:prstGeom>
          <a:noFill/>
        </p:spPr>
        <p:txBody>
          <a:bodyPr wrap="square" rtlCol="0">
            <a:spAutoFit/>
          </a:bodyPr>
          <a:lstStyle/>
          <a:p>
            <a:r>
              <a:rPr lang="en-US" sz="1350" dirty="0"/>
              <a:t>“</a:t>
            </a:r>
            <a:r>
              <a:rPr lang="en-GB" sz="1350" dirty="0"/>
              <a:t>HTTP request-response with resource API’s… Be of the web not behind the web </a:t>
            </a:r>
            <a:r>
              <a:rPr lang="en-US" sz="1350" dirty="0"/>
              <a:t>”</a:t>
            </a:r>
          </a:p>
        </p:txBody>
      </p:sp>
      <p:sp>
        <p:nvSpPr>
          <p:cNvPr id="9" name="TextBox 8">
            <a:extLst>
              <a:ext uri="{FF2B5EF4-FFF2-40B4-BE49-F238E27FC236}">
                <a16:creationId xmlns:a16="http://schemas.microsoft.com/office/drawing/2014/main" id="{05638CFB-426E-1C47-9757-5BC3CBB5BD73}"/>
              </a:ext>
            </a:extLst>
          </p:cNvPr>
          <p:cNvSpPr txBox="1"/>
          <p:nvPr/>
        </p:nvSpPr>
        <p:spPr>
          <a:xfrm>
            <a:off x="5947745" y="2253875"/>
            <a:ext cx="1414880" cy="230832"/>
          </a:xfrm>
          <a:prstGeom prst="rect">
            <a:avLst/>
          </a:prstGeom>
          <a:noFill/>
        </p:spPr>
        <p:txBody>
          <a:bodyPr wrap="square" rtlCol="0">
            <a:spAutoFit/>
          </a:bodyPr>
          <a:lstStyle/>
          <a:p>
            <a:pPr algn="ctr"/>
            <a:r>
              <a:rPr lang="en-US" sz="900" dirty="0"/>
              <a:t>Fowler and Lewis</a:t>
            </a:r>
          </a:p>
        </p:txBody>
      </p:sp>
    </p:spTree>
    <p:extLst>
      <p:ext uri="{BB962C8B-B14F-4D97-AF65-F5344CB8AC3E}">
        <p14:creationId xmlns:p14="http://schemas.microsoft.com/office/powerpoint/2010/main" val="1623302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98150" y="2639442"/>
            <a:ext cx="1189435"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Direct</a:t>
            </a:r>
          </a:p>
          <a:p>
            <a:pPr algn="ctr"/>
            <a:r>
              <a:rPr lang="en-GB" sz="1350" dirty="0">
                <a:solidFill>
                  <a:schemeClr val="tx1"/>
                </a:solidFill>
              </a:rPr>
              <a:t>Bookings</a:t>
            </a:r>
          </a:p>
        </p:txBody>
      </p:sp>
      <p:sp>
        <p:nvSpPr>
          <p:cNvPr id="4" name="Rectangle 3"/>
          <p:cNvSpPr/>
          <p:nvPr/>
        </p:nvSpPr>
        <p:spPr>
          <a:xfrm>
            <a:off x="3083245" y="2639441"/>
            <a:ext cx="1257299"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a:t>
            </a:r>
          </a:p>
          <a:p>
            <a:pPr algn="ctr"/>
            <a:r>
              <a:rPr lang="en-GB" sz="1350" dirty="0">
                <a:solidFill>
                  <a:schemeClr val="tx1"/>
                </a:solidFill>
              </a:rPr>
              <a:t>Payments</a:t>
            </a:r>
          </a:p>
        </p:txBody>
      </p:sp>
      <p:sp>
        <p:nvSpPr>
          <p:cNvPr id="5" name="Rectangle 4"/>
          <p:cNvSpPr/>
          <p:nvPr/>
        </p:nvSpPr>
        <p:spPr>
          <a:xfrm>
            <a:off x="4939324" y="2600122"/>
            <a:ext cx="1250735" cy="186109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Housekeeping</a:t>
            </a:r>
          </a:p>
        </p:txBody>
      </p:sp>
      <p:sp>
        <p:nvSpPr>
          <p:cNvPr id="7" name="Rectangle 6"/>
          <p:cNvSpPr/>
          <p:nvPr/>
        </p:nvSpPr>
        <p:spPr>
          <a:xfrm>
            <a:off x="6794278" y="2600122"/>
            <a:ext cx="1257299" cy="186109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Channel Manager</a:t>
            </a:r>
          </a:p>
        </p:txBody>
      </p:sp>
      <p:sp>
        <p:nvSpPr>
          <p:cNvPr id="2" name="TextBox 1">
            <a:extLst>
              <a:ext uri="{FF2B5EF4-FFF2-40B4-BE49-F238E27FC236}">
                <a16:creationId xmlns:a16="http://schemas.microsoft.com/office/drawing/2014/main" id="{B1A4950D-A811-5240-BC2A-4BEE3B998BB8}"/>
              </a:ext>
            </a:extLst>
          </p:cNvPr>
          <p:cNvSpPr txBox="1"/>
          <p:nvPr/>
        </p:nvSpPr>
        <p:spPr>
          <a:xfrm>
            <a:off x="1307592" y="2759202"/>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0" name="TextBox 19">
            <a:extLst>
              <a:ext uri="{FF2B5EF4-FFF2-40B4-BE49-F238E27FC236}">
                <a16:creationId xmlns:a16="http://schemas.microsoft.com/office/drawing/2014/main" id="{355C2072-6974-154C-8DC6-6449A546F6ED}"/>
              </a:ext>
            </a:extLst>
          </p:cNvPr>
          <p:cNvSpPr txBox="1"/>
          <p:nvPr/>
        </p:nvSpPr>
        <p:spPr>
          <a:xfrm>
            <a:off x="3265256" y="2759202"/>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1" name="TextBox 20">
            <a:extLst>
              <a:ext uri="{FF2B5EF4-FFF2-40B4-BE49-F238E27FC236}">
                <a16:creationId xmlns:a16="http://schemas.microsoft.com/office/drawing/2014/main" id="{6BB83B32-EA9D-194A-A29C-CD132CE4B0DC}"/>
              </a:ext>
            </a:extLst>
          </p:cNvPr>
          <p:cNvSpPr txBox="1"/>
          <p:nvPr/>
        </p:nvSpPr>
        <p:spPr>
          <a:xfrm>
            <a:off x="5106852" y="2759202"/>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3" name="TextBox 22">
            <a:extLst>
              <a:ext uri="{FF2B5EF4-FFF2-40B4-BE49-F238E27FC236}">
                <a16:creationId xmlns:a16="http://schemas.microsoft.com/office/drawing/2014/main" id="{D56EF388-ECA8-4043-AD84-691159D7380E}"/>
              </a:ext>
            </a:extLst>
          </p:cNvPr>
          <p:cNvSpPr txBox="1"/>
          <p:nvPr/>
        </p:nvSpPr>
        <p:spPr>
          <a:xfrm>
            <a:off x="6961155" y="2759202"/>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5" name="Flowchart: Magnetic Disk 12">
            <a:extLst>
              <a:ext uri="{FF2B5EF4-FFF2-40B4-BE49-F238E27FC236}">
                <a16:creationId xmlns:a16="http://schemas.microsoft.com/office/drawing/2014/main" id="{B4015F46-930A-A947-BC37-89D916076829}"/>
              </a:ext>
            </a:extLst>
          </p:cNvPr>
          <p:cNvSpPr/>
          <p:nvPr/>
        </p:nvSpPr>
        <p:spPr>
          <a:xfrm>
            <a:off x="4827271" y="4693334"/>
            <a:ext cx="1474839" cy="449826"/>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26" name="Flowchart: Magnetic Disk 12">
            <a:extLst>
              <a:ext uri="{FF2B5EF4-FFF2-40B4-BE49-F238E27FC236}">
                <a16:creationId xmlns:a16="http://schemas.microsoft.com/office/drawing/2014/main" id="{01BCDD84-B226-9C4F-A06F-0FC8329F7B1A}"/>
              </a:ext>
            </a:extLst>
          </p:cNvPr>
          <p:cNvSpPr/>
          <p:nvPr/>
        </p:nvSpPr>
        <p:spPr>
          <a:xfrm>
            <a:off x="3012008" y="4693334"/>
            <a:ext cx="1474839" cy="449826"/>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28" name="Flowchart: Magnetic Disk 12">
            <a:extLst>
              <a:ext uri="{FF2B5EF4-FFF2-40B4-BE49-F238E27FC236}">
                <a16:creationId xmlns:a16="http://schemas.microsoft.com/office/drawing/2014/main" id="{4EB390E9-6EB4-0143-B83F-AD07BFF81F44}"/>
              </a:ext>
            </a:extLst>
          </p:cNvPr>
          <p:cNvSpPr/>
          <p:nvPr/>
        </p:nvSpPr>
        <p:spPr>
          <a:xfrm>
            <a:off x="1072068" y="4693334"/>
            <a:ext cx="1474839" cy="449826"/>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30" name="Flowchart: Magnetic Disk 12">
            <a:extLst>
              <a:ext uri="{FF2B5EF4-FFF2-40B4-BE49-F238E27FC236}">
                <a16:creationId xmlns:a16="http://schemas.microsoft.com/office/drawing/2014/main" id="{5C4F674A-2D61-644C-B522-C27A38DA7DCB}"/>
              </a:ext>
            </a:extLst>
          </p:cNvPr>
          <p:cNvSpPr/>
          <p:nvPr/>
        </p:nvSpPr>
        <p:spPr>
          <a:xfrm>
            <a:off x="6794278" y="4693334"/>
            <a:ext cx="1474839" cy="449826"/>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cxnSp>
        <p:nvCxnSpPr>
          <p:cNvPr id="8" name="Straight Arrow Connector 7">
            <a:extLst>
              <a:ext uri="{FF2B5EF4-FFF2-40B4-BE49-F238E27FC236}">
                <a16:creationId xmlns:a16="http://schemas.microsoft.com/office/drawing/2014/main" id="{604E7160-11C0-3446-9FA8-F8622559381F}"/>
              </a:ext>
            </a:extLst>
          </p:cNvPr>
          <p:cNvCxnSpPr>
            <a:stCxn id="2" idx="0"/>
            <a:endCxn id="20" idx="1"/>
          </p:cNvCxnSpPr>
          <p:nvPr/>
        </p:nvCxnSpPr>
        <p:spPr>
          <a:xfrm>
            <a:off x="1769364" y="2759202"/>
            <a:ext cx="1495892" cy="15004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DE8B5239-0165-C140-A27A-F607D18149B7}"/>
              </a:ext>
            </a:extLst>
          </p:cNvPr>
          <p:cNvCxnSpPr>
            <a:cxnSpLocks/>
            <a:stCxn id="2" idx="0"/>
            <a:endCxn id="21" idx="0"/>
          </p:cNvCxnSpPr>
          <p:nvPr/>
        </p:nvCxnSpPr>
        <p:spPr>
          <a:xfrm>
            <a:off x="1769364" y="2759202"/>
            <a:ext cx="379926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A3DFEEE0-FC38-E748-AAE4-E24BAD580EC4}"/>
              </a:ext>
            </a:extLst>
          </p:cNvPr>
          <p:cNvCxnSpPr>
            <a:cxnSpLocks/>
          </p:cNvCxnSpPr>
          <p:nvPr/>
        </p:nvCxnSpPr>
        <p:spPr>
          <a:xfrm>
            <a:off x="853964" y="2728496"/>
            <a:ext cx="5630060" cy="28251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97EA7BDE-EF9B-5B41-BE38-2D68A8BEB95D}"/>
              </a:ext>
            </a:extLst>
          </p:cNvPr>
          <p:cNvSpPr txBox="1"/>
          <p:nvPr/>
        </p:nvSpPr>
        <p:spPr>
          <a:xfrm>
            <a:off x="1999679" y="1518632"/>
            <a:ext cx="4974336" cy="415498"/>
          </a:xfrm>
          <a:prstGeom prst="rect">
            <a:avLst/>
          </a:prstGeom>
          <a:noFill/>
        </p:spPr>
        <p:txBody>
          <a:bodyPr wrap="square" rtlCol="0">
            <a:spAutoFit/>
          </a:bodyPr>
          <a:lstStyle/>
          <a:p>
            <a:pPr algn="ctr"/>
            <a:r>
              <a:rPr lang="en-US" sz="2100" dirty="0"/>
              <a:t>Request Driven Architecture</a:t>
            </a:r>
          </a:p>
        </p:txBody>
      </p:sp>
      <p:sp>
        <p:nvSpPr>
          <p:cNvPr id="18" name="&quot;No&quot; Symbol 17">
            <a:extLst>
              <a:ext uri="{FF2B5EF4-FFF2-40B4-BE49-F238E27FC236}">
                <a16:creationId xmlns:a16="http://schemas.microsoft.com/office/drawing/2014/main" id="{1157A113-43CD-5E4D-9580-8487AF367879}"/>
              </a:ext>
            </a:extLst>
          </p:cNvPr>
          <p:cNvSpPr/>
          <p:nvPr/>
        </p:nvSpPr>
        <p:spPr>
          <a:xfrm>
            <a:off x="6479348" y="2871488"/>
            <a:ext cx="326372" cy="329426"/>
          </a:xfrm>
          <a:prstGeom prst="noSmoking">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350">
              <a:solidFill>
                <a:schemeClr val="tx1"/>
              </a:solidFill>
            </a:endParaRPr>
          </a:p>
        </p:txBody>
      </p:sp>
    </p:spTree>
    <p:extLst>
      <p:ext uri="{BB962C8B-B14F-4D97-AF65-F5344CB8AC3E}">
        <p14:creationId xmlns:p14="http://schemas.microsoft.com/office/powerpoint/2010/main" val="301586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grpId="0" nodeType="clickEffect">
                                  <p:stCondLst>
                                    <p:cond delay="0"/>
                                  </p:stCondLst>
                                  <p:childTnLst>
                                    <p:set>
                                      <p:cBhvr>
                                        <p:cTn id="6" dur="indefinite"/>
                                        <p:tgtEl>
                                          <p:spTgt spid="7"/>
                                        </p:tgtEl>
                                        <p:attrNameLst>
                                          <p:attrName>style.opacity</p:attrName>
                                        </p:attrNameLst>
                                      </p:cBhvr>
                                      <p:to>
                                        <p:strVal val="0.25"/>
                                      </p:to>
                                    </p:set>
                                    <p:animEffect filter="image" prLst="opacity: 0.25">
                                      <p:cBhvr rctx="IE">
                                        <p:cTn id="7" dur="indefinite"/>
                                        <p:tgtEl>
                                          <p:spTgt spid="7"/>
                                        </p:tgtEl>
                                      </p:cBhvr>
                                    </p:animEffect>
                                  </p:childTnLst>
                                </p:cTn>
                              </p:par>
                              <p:par>
                                <p:cTn id="8" presetID="9" presetClass="emph" presetSubtype="0" grpId="0" nodeType="withEffect">
                                  <p:stCondLst>
                                    <p:cond delay="0"/>
                                  </p:stCondLst>
                                  <p:childTnLst>
                                    <p:set>
                                      <p:cBhvr>
                                        <p:cTn id="9" dur="indefinite"/>
                                        <p:tgtEl>
                                          <p:spTgt spid="23"/>
                                        </p:tgtEl>
                                        <p:attrNameLst>
                                          <p:attrName>style.opacity</p:attrName>
                                        </p:attrNameLst>
                                      </p:cBhvr>
                                      <p:to>
                                        <p:strVal val="0.25"/>
                                      </p:to>
                                    </p:set>
                                    <p:animEffect filter="image" prLst="opacity: 0.25">
                                      <p:cBhvr rctx="IE">
                                        <p:cTn id="10" dur="indefinite"/>
                                        <p:tgtEl>
                                          <p:spTgt spid="23"/>
                                        </p:tgtEl>
                                      </p:cBhvr>
                                    </p:animEffect>
                                  </p:childTnLst>
                                </p:cTn>
                              </p:par>
                              <p:par>
                                <p:cTn id="11" presetID="9" presetClass="emph" presetSubtype="0" grpId="0" nodeType="withEffect">
                                  <p:stCondLst>
                                    <p:cond delay="0"/>
                                  </p:stCondLst>
                                  <p:childTnLst>
                                    <p:set>
                                      <p:cBhvr>
                                        <p:cTn id="12" dur="indefinite"/>
                                        <p:tgtEl>
                                          <p:spTgt spid="30"/>
                                        </p:tgtEl>
                                        <p:attrNameLst>
                                          <p:attrName>style.opacity</p:attrName>
                                        </p:attrNameLst>
                                      </p:cBhvr>
                                      <p:to>
                                        <p:strVal val="0.25"/>
                                      </p:to>
                                    </p:set>
                                    <p:animEffect filter="image" prLst="opacity: 0.25">
                                      <p:cBhvr rctx="IE">
                                        <p:cTn id="13" dur="indefinite"/>
                                        <p:tgtEl>
                                          <p:spTgt spid="30"/>
                                        </p:tgtEl>
                                      </p:cBhvr>
                                    </p:animEffect>
                                  </p:childTnLst>
                                </p:cTn>
                              </p:par>
                            </p:childTnLst>
                          </p:cTn>
                        </p:par>
                        <p:par>
                          <p:cTn id="14" fill="hold">
                            <p:stCondLst>
                              <p:cond delay="0"/>
                            </p:stCondLst>
                            <p:childTnLst>
                              <p:par>
                                <p:cTn id="15" presetID="1" presetClass="entr" presetSubtype="0" fill="hold" grpId="0" nodeType="after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3" grpId="0" animBg="1"/>
      <p:bldP spid="30" grpId="0" animBg="1"/>
      <p:bldP spid="18"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14300A5E-B810-4940-9D9C-C6B2926E0027}"/>
              </a:ext>
            </a:extLst>
          </p:cNvPr>
          <p:cNvSpPr/>
          <p:nvPr/>
        </p:nvSpPr>
        <p:spPr>
          <a:xfrm>
            <a:off x="7022878" y="2828722"/>
            <a:ext cx="1257299" cy="1861091"/>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Channel Manager</a:t>
            </a:r>
          </a:p>
        </p:txBody>
      </p:sp>
      <p:sp>
        <p:nvSpPr>
          <p:cNvPr id="36" name="Rectangle 35">
            <a:extLst>
              <a:ext uri="{FF2B5EF4-FFF2-40B4-BE49-F238E27FC236}">
                <a16:creationId xmlns:a16="http://schemas.microsoft.com/office/drawing/2014/main" id="{45024AC4-AA3A-A84E-9C19-E9909322E240}"/>
              </a:ext>
            </a:extLst>
          </p:cNvPr>
          <p:cNvSpPr/>
          <p:nvPr/>
        </p:nvSpPr>
        <p:spPr>
          <a:xfrm>
            <a:off x="6908578" y="2714422"/>
            <a:ext cx="1257299" cy="1861091"/>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Channel Manager</a:t>
            </a:r>
          </a:p>
        </p:txBody>
      </p:sp>
      <p:sp>
        <p:nvSpPr>
          <p:cNvPr id="35" name="Rectangle 34">
            <a:extLst>
              <a:ext uri="{FF2B5EF4-FFF2-40B4-BE49-F238E27FC236}">
                <a16:creationId xmlns:a16="http://schemas.microsoft.com/office/drawing/2014/main" id="{1446AF1E-381F-A343-AE0F-CA5D218FC08E}"/>
              </a:ext>
            </a:extLst>
          </p:cNvPr>
          <p:cNvSpPr/>
          <p:nvPr/>
        </p:nvSpPr>
        <p:spPr>
          <a:xfrm>
            <a:off x="5167924" y="2828722"/>
            <a:ext cx="1250735" cy="1861091"/>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Housekeeping</a:t>
            </a:r>
          </a:p>
        </p:txBody>
      </p:sp>
      <p:sp>
        <p:nvSpPr>
          <p:cNvPr id="34" name="Rectangle 33">
            <a:extLst>
              <a:ext uri="{FF2B5EF4-FFF2-40B4-BE49-F238E27FC236}">
                <a16:creationId xmlns:a16="http://schemas.microsoft.com/office/drawing/2014/main" id="{4524C8BE-4B9F-314D-9072-BF50444407DE}"/>
              </a:ext>
            </a:extLst>
          </p:cNvPr>
          <p:cNvSpPr/>
          <p:nvPr/>
        </p:nvSpPr>
        <p:spPr>
          <a:xfrm>
            <a:off x="5053624" y="2714422"/>
            <a:ext cx="1250735" cy="1861091"/>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Housekeeping</a:t>
            </a:r>
          </a:p>
        </p:txBody>
      </p:sp>
      <p:sp>
        <p:nvSpPr>
          <p:cNvPr id="27" name="Rectangle 26">
            <a:extLst>
              <a:ext uri="{FF2B5EF4-FFF2-40B4-BE49-F238E27FC236}">
                <a16:creationId xmlns:a16="http://schemas.microsoft.com/office/drawing/2014/main" id="{AFE6A698-68E6-E34F-9F4C-46889BB51202}"/>
              </a:ext>
            </a:extLst>
          </p:cNvPr>
          <p:cNvSpPr/>
          <p:nvPr/>
        </p:nvSpPr>
        <p:spPr>
          <a:xfrm>
            <a:off x="3197545" y="2753741"/>
            <a:ext cx="1257299"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a:t>
            </a:r>
          </a:p>
          <a:p>
            <a:pPr algn="ctr"/>
            <a:r>
              <a:rPr lang="en-GB" sz="1350" dirty="0">
                <a:solidFill>
                  <a:schemeClr val="tx1"/>
                </a:solidFill>
              </a:rPr>
              <a:t>Payments</a:t>
            </a:r>
          </a:p>
        </p:txBody>
      </p:sp>
      <p:sp>
        <p:nvSpPr>
          <p:cNvPr id="3" name="Rectangle 2"/>
          <p:cNvSpPr/>
          <p:nvPr/>
        </p:nvSpPr>
        <p:spPr>
          <a:xfrm>
            <a:off x="1198150" y="2639442"/>
            <a:ext cx="1189435"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Direct</a:t>
            </a:r>
          </a:p>
          <a:p>
            <a:pPr algn="ctr"/>
            <a:r>
              <a:rPr lang="en-GB" sz="1350" dirty="0">
                <a:solidFill>
                  <a:schemeClr val="tx1"/>
                </a:solidFill>
              </a:rPr>
              <a:t>Bookings</a:t>
            </a:r>
          </a:p>
        </p:txBody>
      </p:sp>
      <p:sp>
        <p:nvSpPr>
          <p:cNvPr id="2" name="TextBox 1">
            <a:extLst>
              <a:ext uri="{FF2B5EF4-FFF2-40B4-BE49-F238E27FC236}">
                <a16:creationId xmlns:a16="http://schemas.microsoft.com/office/drawing/2014/main" id="{B1A4950D-A811-5240-BC2A-4BEE3B998BB8}"/>
              </a:ext>
            </a:extLst>
          </p:cNvPr>
          <p:cNvSpPr txBox="1"/>
          <p:nvPr/>
        </p:nvSpPr>
        <p:spPr>
          <a:xfrm>
            <a:off x="1307592" y="2759202"/>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0" name="TextBox 19">
            <a:extLst>
              <a:ext uri="{FF2B5EF4-FFF2-40B4-BE49-F238E27FC236}">
                <a16:creationId xmlns:a16="http://schemas.microsoft.com/office/drawing/2014/main" id="{355C2072-6974-154C-8DC6-6449A546F6ED}"/>
              </a:ext>
            </a:extLst>
          </p:cNvPr>
          <p:cNvSpPr txBox="1"/>
          <p:nvPr/>
        </p:nvSpPr>
        <p:spPr>
          <a:xfrm>
            <a:off x="3265256" y="2759202"/>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1" name="TextBox 20">
            <a:extLst>
              <a:ext uri="{FF2B5EF4-FFF2-40B4-BE49-F238E27FC236}">
                <a16:creationId xmlns:a16="http://schemas.microsoft.com/office/drawing/2014/main" id="{6BB83B32-EA9D-194A-A29C-CD132CE4B0DC}"/>
              </a:ext>
            </a:extLst>
          </p:cNvPr>
          <p:cNvSpPr txBox="1"/>
          <p:nvPr/>
        </p:nvSpPr>
        <p:spPr>
          <a:xfrm>
            <a:off x="5106852" y="2759202"/>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3" name="TextBox 22">
            <a:extLst>
              <a:ext uri="{FF2B5EF4-FFF2-40B4-BE49-F238E27FC236}">
                <a16:creationId xmlns:a16="http://schemas.microsoft.com/office/drawing/2014/main" id="{D56EF388-ECA8-4043-AD84-691159D7380E}"/>
              </a:ext>
            </a:extLst>
          </p:cNvPr>
          <p:cNvSpPr txBox="1"/>
          <p:nvPr/>
        </p:nvSpPr>
        <p:spPr>
          <a:xfrm>
            <a:off x="6961155" y="2759202"/>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5" name="Flowchart: Magnetic Disk 12">
            <a:extLst>
              <a:ext uri="{FF2B5EF4-FFF2-40B4-BE49-F238E27FC236}">
                <a16:creationId xmlns:a16="http://schemas.microsoft.com/office/drawing/2014/main" id="{B4015F46-930A-A947-BC37-89D916076829}"/>
              </a:ext>
            </a:extLst>
          </p:cNvPr>
          <p:cNvSpPr/>
          <p:nvPr/>
        </p:nvSpPr>
        <p:spPr>
          <a:xfrm>
            <a:off x="4827271" y="4885358"/>
            <a:ext cx="1474839" cy="449826"/>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26" name="Flowchart: Magnetic Disk 12">
            <a:extLst>
              <a:ext uri="{FF2B5EF4-FFF2-40B4-BE49-F238E27FC236}">
                <a16:creationId xmlns:a16="http://schemas.microsoft.com/office/drawing/2014/main" id="{01BCDD84-B226-9C4F-A06F-0FC8329F7B1A}"/>
              </a:ext>
            </a:extLst>
          </p:cNvPr>
          <p:cNvSpPr/>
          <p:nvPr/>
        </p:nvSpPr>
        <p:spPr>
          <a:xfrm>
            <a:off x="3012008" y="4885358"/>
            <a:ext cx="1474839" cy="449826"/>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28" name="Flowchart: Magnetic Disk 12">
            <a:extLst>
              <a:ext uri="{FF2B5EF4-FFF2-40B4-BE49-F238E27FC236}">
                <a16:creationId xmlns:a16="http://schemas.microsoft.com/office/drawing/2014/main" id="{4EB390E9-6EB4-0143-B83F-AD07BFF81F44}"/>
              </a:ext>
            </a:extLst>
          </p:cNvPr>
          <p:cNvSpPr/>
          <p:nvPr/>
        </p:nvSpPr>
        <p:spPr>
          <a:xfrm>
            <a:off x="1072068" y="4857926"/>
            <a:ext cx="1474839" cy="449826"/>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30" name="Flowchart: Magnetic Disk 12">
            <a:extLst>
              <a:ext uri="{FF2B5EF4-FFF2-40B4-BE49-F238E27FC236}">
                <a16:creationId xmlns:a16="http://schemas.microsoft.com/office/drawing/2014/main" id="{5C4F674A-2D61-644C-B522-C27A38DA7DCB}"/>
              </a:ext>
            </a:extLst>
          </p:cNvPr>
          <p:cNvSpPr/>
          <p:nvPr/>
        </p:nvSpPr>
        <p:spPr>
          <a:xfrm>
            <a:off x="6794278" y="4894502"/>
            <a:ext cx="1474839" cy="449826"/>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cxnSp>
        <p:nvCxnSpPr>
          <p:cNvPr id="8" name="Straight Arrow Connector 7">
            <a:extLst>
              <a:ext uri="{FF2B5EF4-FFF2-40B4-BE49-F238E27FC236}">
                <a16:creationId xmlns:a16="http://schemas.microsoft.com/office/drawing/2014/main" id="{604E7160-11C0-3446-9FA8-F8622559381F}"/>
              </a:ext>
            </a:extLst>
          </p:cNvPr>
          <p:cNvCxnSpPr>
            <a:cxnSpLocks/>
            <a:stCxn id="2" idx="0"/>
            <a:endCxn id="6" idx="0"/>
          </p:cNvCxnSpPr>
          <p:nvPr/>
        </p:nvCxnSpPr>
        <p:spPr>
          <a:xfrm flipV="1">
            <a:off x="1769364" y="2311146"/>
            <a:ext cx="1942531" cy="44805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DE8B5239-0165-C140-A27A-F607D18149B7}"/>
              </a:ext>
            </a:extLst>
          </p:cNvPr>
          <p:cNvCxnSpPr>
            <a:cxnSpLocks/>
            <a:endCxn id="19" idx="0"/>
          </p:cNvCxnSpPr>
          <p:nvPr/>
        </p:nvCxnSpPr>
        <p:spPr>
          <a:xfrm flipV="1">
            <a:off x="1673352" y="2295283"/>
            <a:ext cx="3883915" cy="45841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A3DFEEE0-FC38-E748-AAE4-E24BAD580EC4}"/>
              </a:ext>
            </a:extLst>
          </p:cNvPr>
          <p:cNvCxnSpPr>
            <a:cxnSpLocks/>
            <a:endCxn id="22" idx="0"/>
          </p:cNvCxnSpPr>
          <p:nvPr/>
        </p:nvCxnSpPr>
        <p:spPr>
          <a:xfrm flipV="1">
            <a:off x="1792867" y="2255419"/>
            <a:ext cx="5630061" cy="49827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97EA7BDE-EF9B-5B41-BE38-2D68A8BEB95D}"/>
              </a:ext>
            </a:extLst>
          </p:cNvPr>
          <p:cNvSpPr txBox="1"/>
          <p:nvPr/>
        </p:nvSpPr>
        <p:spPr>
          <a:xfrm>
            <a:off x="1999679" y="1518632"/>
            <a:ext cx="4974336" cy="415498"/>
          </a:xfrm>
          <a:prstGeom prst="rect">
            <a:avLst/>
          </a:prstGeom>
          <a:noFill/>
        </p:spPr>
        <p:txBody>
          <a:bodyPr wrap="square" rtlCol="0">
            <a:spAutoFit/>
          </a:bodyPr>
          <a:lstStyle/>
          <a:p>
            <a:pPr algn="ctr"/>
            <a:r>
              <a:rPr lang="en-US" sz="2100" dirty="0"/>
              <a:t>Using A Proxy for Availability</a:t>
            </a:r>
          </a:p>
        </p:txBody>
      </p:sp>
      <p:sp>
        <p:nvSpPr>
          <p:cNvPr id="6" name="TextBox 5">
            <a:extLst>
              <a:ext uri="{FF2B5EF4-FFF2-40B4-BE49-F238E27FC236}">
                <a16:creationId xmlns:a16="http://schemas.microsoft.com/office/drawing/2014/main" id="{A6534F38-AB9F-D342-A99D-EEA1CB76503E}"/>
              </a:ext>
            </a:extLst>
          </p:cNvPr>
          <p:cNvSpPr txBox="1"/>
          <p:nvPr/>
        </p:nvSpPr>
        <p:spPr>
          <a:xfrm>
            <a:off x="3083245" y="2311146"/>
            <a:ext cx="1257299" cy="300082"/>
          </a:xfrm>
          <a:prstGeom prst="rect">
            <a:avLst/>
          </a:prstGeom>
          <a:noFill/>
          <a:ln>
            <a:solidFill>
              <a:schemeClr val="accent1"/>
            </a:solidFill>
          </a:ln>
        </p:spPr>
        <p:txBody>
          <a:bodyPr wrap="square" rtlCol="0">
            <a:spAutoFit/>
          </a:bodyPr>
          <a:lstStyle/>
          <a:p>
            <a:pPr algn="ctr"/>
            <a:r>
              <a:rPr lang="en-US" sz="1350" dirty="0"/>
              <a:t>Proxy</a:t>
            </a:r>
          </a:p>
        </p:txBody>
      </p:sp>
      <p:sp>
        <p:nvSpPr>
          <p:cNvPr id="19" name="TextBox 18">
            <a:extLst>
              <a:ext uri="{FF2B5EF4-FFF2-40B4-BE49-F238E27FC236}">
                <a16:creationId xmlns:a16="http://schemas.microsoft.com/office/drawing/2014/main" id="{5FC63F2E-5DFE-6443-8005-6347E9E6C65A}"/>
              </a:ext>
            </a:extLst>
          </p:cNvPr>
          <p:cNvSpPr txBox="1"/>
          <p:nvPr/>
        </p:nvSpPr>
        <p:spPr>
          <a:xfrm>
            <a:off x="4928617" y="2295283"/>
            <a:ext cx="1257299" cy="300082"/>
          </a:xfrm>
          <a:prstGeom prst="rect">
            <a:avLst/>
          </a:prstGeom>
          <a:noFill/>
          <a:ln>
            <a:solidFill>
              <a:schemeClr val="accent1"/>
            </a:solidFill>
          </a:ln>
        </p:spPr>
        <p:txBody>
          <a:bodyPr wrap="square" rtlCol="0">
            <a:spAutoFit/>
          </a:bodyPr>
          <a:lstStyle/>
          <a:p>
            <a:pPr algn="ctr"/>
            <a:r>
              <a:rPr lang="en-US" sz="1350" dirty="0"/>
              <a:t>Proxy</a:t>
            </a:r>
          </a:p>
        </p:txBody>
      </p:sp>
      <p:sp>
        <p:nvSpPr>
          <p:cNvPr id="22" name="TextBox 21">
            <a:extLst>
              <a:ext uri="{FF2B5EF4-FFF2-40B4-BE49-F238E27FC236}">
                <a16:creationId xmlns:a16="http://schemas.microsoft.com/office/drawing/2014/main" id="{0A99D9CE-8B79-E24C-AF8A-110B5BED35AD}"/>
              </a:ext>
            </a:extLst>
          </p:cNvPr>
          <p:cNvSpPr txBox="1"/>
          <p:nvPr/>
        </p:nvSpPr>
        <p:spPr>
          <a:xfrm>
            <a:off x="6794278" y="2255419"/>
            <a:ext cx="1257299" cy="300082"/>
          </a:xfrm>
          <a:prstGeom prst="rect">
            <a:avLst/>
          </a:prstGeom>
          <a:noFill/>
          <a:ln>
            <a:solidFill>
              <a:schemeClr val="accent1"/>
            </a:solidFill>
          </a:ln>
        </p:spPr>
        <p:txBody>
          <a:bodyPr wrap="square" rtlCol="0">
            <a:spAutoFit/>
          </a:bodyPr>
          <a:lstStyle/>
          <a:p>
            <a:pPr algn="ctr"/>
            <a:r>
              <a:rPr lang="en-US" sz="1350" dirty="0"/>
              <a:t>Proxy</a:t>
            </a:r>
          </a:p>
        </p:txBody>
      </p:sp>
      <p:sp>
        <p:nvSpPr>
          <p:cNvPr id="29" name="Rectangle 28">
            <a:extLst>
              <a:ext uri="{FF2B5EF4-FFF2-40B4-BE49-F238E27FC236}">
                <a16:creationId xmlns:a16="http://schemas.microsoft.com/office/drawing/2014/main" id="{6C3CEDB8-6647-5949-8843-C6CE779A37BF}"/>
              </a:ext>
            </a:extLst>
          </p:cNvPr>
          <p:cNvSpPr/>
          <p:nvPr/>
        </p:nvSpPr>
        <p:spPr>
          <a:xfrm>
            <a:off x="3311845" y="2868041"/>
            <a:ext cx="1257299"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a:t>
            </a:r>
          </a:p>
          <a:p>
            <a:pPr algn="ctr"/>
            <a:r>
              <a:rPr lang="en-GB" sz="1350" dirty="0">
                <a:solidFill>
                  <a:schemeClr val="tx1"/>
                </a:solidFill>
              </a:rPr>
              <a:t>Payments</a:t>
            </a:r>
          </a:p>
        </p:txBody>
      </p:sp>
      <p:sp>
        <p:nvSpPr>
          <p:cNvPr id="4" name="Rectangle 3"/>
          <p:cNvSpPr/>
          <p:nvPr/>
        </p:nvSpPr>
        <p:spPr>
          <a:xfrm>
            <a:off x="3083245" y="2639441"/>
            <a:ext cx="1257299" cy="1821772"/>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a:t>
            </a:r>
          </a:p>
          <a:p>
            <a:pPr algn="ctr"/>
            <a:r>
              <a:rPr lang="en-GB" sz="1350" dirty="0">
                <a:solidFill>
                  <a:schemeClr val="tx1"/>
                </a:solidFill>
              </a:rPr>
              <a:t>Payments</a:t>
            </a:r>
          </a:p>
        </p:txBody>
      </p:sp>
      <p:sp>
        <p:nvSpPr>
          <p:cNvPr id="5" name="Rectangle 4"/>
          <p:cNvSpPr/>
          <p:nvPr/>
        </p:nvSpPr>
        <p:spPr>
          <a:xfrm>
            <a:off x="4939324" y="2600122"/>
            <a:ext cx="1250735" cy="1861091"/>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Housekeeping</a:t>
            </a:r>
          </a:p>
        </p:txBody>
      </p:sp>
      <p:sp>
        <p:nvSpPr>
          <p:cNvPr id="7" name="Rectangle 6"/>
          <p:cNvSpPr/>
          <p:nvPr/>
        </p:nvSpPr>
        <p:spPr>
          <a:xfrm>
            <a:off x="6794278" y="2600122"/>
            <a:ext cx="1257299" cy="1861091"/>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Channel Manager</a:t>
            </a:r>
          </a:p>
        </p:txBody>
      </p:sp>
      <p:sp>
        <p:nvSpPr>
          <p:cNvPr id="39" name="Double Brace 38">
            <a:extLst>
              <a:ext uri="{FF2B5EF4-FFF2-40B4-BE49-F238E27FC236}">
                <a16:creationId xmlns:a16="http://schemas.microsoft.com/office/drawing/2014/main" id="{32A40CC6-5317-7043-A9F9-67333351E73B}"/>
              </a:ext>
            </a:extLst>
          </p:cNvPr>
          <p:cNvSpPr/>
          <p:nvPr/>
        </p:nvSpPr>
        <p:spPr>
          <a:xfrm>
            <a:off x="1779199" y="1907478"/>
            <a:ext cx="1124285" cy="448057"/>
          </a:xfrm>
          <a:prstGeom prst="brace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050" dirty="0"/>
              <a:t>Health Checks let us know who can we route to</a:t>
            </a:r>
          </a:p>
        </p:txBody>
      </p:sp>
      <p:sp>
        <p:nvSpPr>
          <p:cNvPr id="40" name="Double Brace 39">
            <a:extLst>
              <a:ext uri="{FF2B5EF4-FFF2-40B4-BE49-F238E27FC236}">
                <a16:creationId xmlns:a16="http://schemas.microsoft.com/office/drawing/2014/main" id="{ECD36D24-7FE5-FD4B-9144-A5F719CF39E3}"/>
              </a:ext>
            </a:extLst>
          </p:cNvPr>
          <p:cNvSpPr/>
          <p:nvPr/>
        </p:nvSpPr>
        <p:spPr>
          <a:xfrm>
            <a:off x="6316504" y="1487467"/>
            <a:ext cx="1315022" cy="752522"/>
          </a:xfrm>
          <a:prstGeom prst="brace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050" dirty="0"/>
              <a:t>We load balance the requests across multiple servers</a:t>
            </a:r>
          </a:p>
        </p:txBody>
      </p:sp>
      <p:sp>
        <p:nvSpPr>
          <p:cNvPr id="41" name="Double Brace 40">
            <a:extLst>
              <a:ext uri="{FF2B5EF4-FFF2-40B4-BE49-F238E27FC236}">
                <a16:creationId xmlns:a16="http://schemas.microsoft.com/office/drawing/2014/main" id="{12C2FFF9-B6D7-2043-8B4C-72B27A871F10}"/>
              </a:ext>
            </a:extLst>
          </p:cNvPr>
          <p:cNvSpPr/>
          <p:nvPr/>
        </p:nvSpPr>
        <p:spPr>
          <a:xfrm>
            <a:off x="3958557" y="2647313"/>
            <a:ext cx="1585913" cy="867966"/>
          </a:xfrm>
          <a:prstGeom prst="brace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050" dirty="0"/>
              <a:t>The proxy can also support retry and or circuit breakers to help with availability</a:t>
            </a:r>
          </a:p>
        </p:txBody>
      </p:sp>
    </p:spTree>
    <p:extLst>
      <p:ext uri="{BB962C8B-B14F-4D97-AF65-F5344CB8AC3E}">
        <p14:creationId xmlns:p14="http://schemas.microsoft.com/office/powerpoint/2010/main" val="2546631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0" grpId="0" animBg="1"/>
      <p:bldP spid="41"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4DD968C1-1CCC-1647-A1F6-3B8B97842A25}"/>
              </a:ext>
            </a:extLst>
          </p:cNvPr>
          <p:cNvSpPr/>
          <p:nvPr/>
        </p:nvSpPr>
        <p:spPr>
          <a:xfrm>
            <a:off x="1230807" y="2976900"/>
            <a:ext cx="1189435" cy="1821772"/>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Direct</a:t>
            </a:r>
          </a:p>
          <a:p>
            <a:pPr algn="ctr"/>
            <a:r>
              <a:rPr lang="en-GB" sz="1350" dirty="0">
                <a:solidFill>
                  <a:schemeClr val="tx1"/>
                </a:solidFill>
              </a:rPr>
              <a:t>Bookings</a:t>
            </a:r>
          </a:p>
        </p:txBody>
      </p:sp>
      <p:sp>
        <p:nvSpPr>
          <p:cNvPr id="42" name="Rectangle 41">
            <a:extLst>
              <a:ext uri="{FF2B5EF4-FFF2-40B4-BE49-F238E27FC236}">
                <a16:creationId xmlns:a16="http://schemas.microsoft.com/office/drawing/2014/main" id="{E2313156-3DEA-B34A-AE87-12AAB1D1718D}"/>
              </a:ext>
            </a:extLst>
          </p:cNvPr>
          <p:cNvSpPr/>
          <p:nvPr/>
        </p:nvSpPr>
        <p:spPr>
          <a:xfrm>
            <a:off x="1116507" y="2862600"/>
            <a:ext cx="1189435"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Direct</a:t>
            </a:r>
          </a:p>
          <a:p>
            <a:pPr algn="ctr"/>
            <a:r>
              <a:rPr lang="en-GB" sz="1350" dirty="0">
                <a:solidFill>
                  <a:schemeClr val="tx1"/>
                </a:solidFill>
              </a:rPr>
              <a:t>Bookings</a:t>
            </a:r>
          </a:p>
        </p:txBody>
      </p:sp>
      <p:sp>
        <p:nvSpPr>
          <p:cNvPr id="37" name="Rectangle 36">
            <a:extLst>
              <a:ext uri="{FF2B5EF4-FFF2-40B4-BE49-F238E27FC236}">
                <a16:creationId xmlns:a16="http://schemas.microsoft.com/office/drawing/2014/main" id="{14300A5E-B810-4940-9D9C-C6B2926E0027}"/>
              </a:ext>
            </a:extLst>
          </p:cNvPr>
          <p:cNvSpPr/>
          <p:nvPr/>
        </p:nvSpPr>
        <p:spPr>
          <a:xfrm>
            <a:off x="6826936" y="2937580"/>
            <a:ext cx="1257299" cy="1861091"/>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Channel Manager</a:t>
            </a:r>
          </a:p>
        </p:txBody>
      </p:sp>
      <p:sp>
        <p:nvSpPr>
          <p:cNvPr id="36" name="Rectangle 35">
            <a:extLst>
              <a:ext uri="{FF2B5EF4-FFF2-40B4-BE49-F238E27FC236}">
                <a16:creationId xmlns:a16="http://schemas.microsoft.com/office/drawing/2014/main" id="{45024AC4-AA3A-A84E-9C19-E9909322E240}"/>
              </a:ext>
            </a:extLst>
          </p:cNvPr>
          <p:cNvSpPr/>
          <p:nvPr/>
        </p:nvSpPr>
        <p:spPr>
          <a:xfrm>
            <a:off x="6712636" y="2823280"/>
            <a:ext cx="1257299" cy="1861091"/>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Channel Manager</a:t>
            </a:r>
          </a:p>
        </p:txBody>
      </p:sp>
      <p:sp>
        <p:nvSpPr>
          <p:cNvPr id="35" name="Rectangle 34">
            <a:extLst>
              <a:ext uri="{FF2B5EF4-FFF2-40B4-BE49-F238E27FC236}">
                <a16:creationId xmlns:a16="http://schemas.microsoft.com/office/drawing/2014/main" id="{1446AF1E-381F-A343-AE0F-CA5D218FC08E}"/>
              </a:ext>
            </a:extLst>
          </p:cNvPr>
          <p:cNvSpPr/>
          <p:nvPr/>
        </p:nvSpPr>
        <p:spPr>
          <a:xfrm>
            <a:off x="4971981" y="2937579"/>
            <a:ext cx="1250735" cy="1861091"/>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Housekeeping</a:t>
            </a:r>
          </a:p>
        </p:txBody>
      </p:sp>
      <p:sp>
        <p:nvSpPr>
          <p:cNvPr id="34" name="Rectangle 33">
            <a:extLst>
              <a:ext uri="{FF2B5EF4-FFF2-40B4-BE49-F238E27FC236}">
                <a16:creationId xmlns:a16="http://schemas.microsoft.com/office/drawing/2014/main" id="{4524C8BE-4B9F-314D-9072-BF50444407DE}"/>
              </a:ext>
            </a:extLst>
          </p:cNvPr>
          <p:cNvSpPr/>
          <p:nvPr/>
        </p:nvSpPr>
        <p:spPr>
          <a:xfrm>
            <a:off x="4857681" y="2823279"/>
            <a:ext cx="1250735" cy="1861091"/>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Housekeeping</a:t>
            </a:r>
          </a:p>
        </p:txBody>
      </p:sp>
      <p:sp>
        <p:nvSpPr>
          <p:cNvPr id="27" name="Rectangle 26">
            <a:extLst>
              <a:ext uri="{FF2B5EF4-FFF2-40B4-BE49-F238E27FC236}">
                <a16:creationId xmlns:a16="http://schemas.microsoft.com/office/drawing/2014/main" id="{AFE6A698-68E6-E34F-9F4C-46889BB51202}"/>
              </a:ext>
            </a:extLst>
          </p:cNvPr>
          <p:cNvSpPr/>
          <p:nvPr/>
        </p:nvSpPr>
        <p:spPr>
          <a:xfrm>
            <a:off x="3001602" y="2862598"/>
            <a:ext cx="1257299"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a:t>
            </a:r>
          </a:p>
          <a:p>
            <a:pPr algn="ctr"/>
            <a:r>
              <a:rPr lang="en-GB" sz="1350" dirty="0">
                <a:solidFill>
                  <a:schemeClr val="tx1"/>
                </a:solidFill>
              </a:rPr>
              <a:t>Payments</a:t>
            </a:r>
          </a:p>
        </p:txBody>
      </p:sp>
      <p:sp>
        <p:nvSpPr>
          <p:cNvPr id="3" name="Rectangle 2"/>
          <p:cNvSpPr/>
          <p:nvPr/>
        </p:nvSpPr>
        <p:spPr>
          <a:xfrm>
            <a:off x="1002207" y="2748300"/>
            <a:ext cx="1189435" cy="1821772"/>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Direct</a:t>
            </a:r>
          </a:p>
          <a:p>
            <a:pPr algn="ctr"/>
            <a:r>
              <a:rPr lang="en-GB" sz="1350" dirty="0">
                <a:solidFill>
                  <a:schemeClr val="tx1"/>
                </a:solidFill>
              </a:rPr>
              <a:t>Bookings</a:t>
            </a:r>
          </a:p>
        </p:txBody>
      </p:sp>
      <p:sp>
        <p:nvSpPr>
          <p:cNvPr id="2" name="TextBox 1">
            <a:extLst>
              <a:ext uri="{FF2B5EF4-FFF2-40B4-BE49-F238E27FC236}">
                <a16:creationId xmlns:a16="http://schemas.microsoft.com/office/drawing/2014/main" id="{B1A4950D-A811-5240-BC2A-4BEE3B998BB8}"/>
              </a:ext>
            </a:extLst>
          </p:cNvPr>
          <p:cNvSpPr txBox="1"/>
          <p:nvPr/>
        </p:nvSpPr>
        <p:spPr>
          <a:xfrm>
            <a:off x="1111649" y="2868059"/>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0" name="TextBox 19">
            <a:extLst>
              <a:ext uri="{FF2B5EF4-FFF2-40B4-BE49-F238E27FC236}">
                <a16:creationId xmlns:a16="http://schemas.microsoft.com/office/drawing/2014/main" id="{355C2072-6974-154C-8DC6-6449A546F6ED}"/>
              </a:ext>
            </a:extLst>
          </p:cNvPr>
          <p:cNvSpPr txBox="1"/>
          <p:nvPr/>
        </p:nvSpPr>
        <p:spPr>
          <a:xfrm>
            <a:off x="3069313" y="2868059"/>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1" name="TextBox 20">
            <a:extLst>
              <a:ext uri="{FF2B5EF4-FFF2-40B4-BE49-F238E27FC236}">
                <a16:creationId xmlns:a16="http://schemas.microsoft.com/office/drawing/2014/main" id="{6BB83B32-EA9D-194A-A29C-CD132CE4B0DC}"/>
              </a:ext>
            </a:extLst>
          </p:cNvPr>
          <p:cNvSpPr txBox="1"/>
          <p:nvPr/>
        </p:nvSpPr>
        <p:spPr>
          <a:xfrm>
            <a:off x="4910909" y="2868059"/>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3" name="TextBox 22">
            <a:extLst>
              <a:ext uri="{FF2B5EF4-FFF2-40B4-BE49-F238E27FC236}">
                <a16:creationId xmlns:a16="http://schemas.microsoft.com/office/drawing/2014/main" id="{D56EF388-ECA8-4043-AD84-691159D7380E}"/>
              </a:ext>
            </a:extLst>
          </p:cNvPr>
          <p:cNvSpPr txBox="1"/>
          <p:nvPr/>
        </p:nvSpPr>
        <p:spPr>
          <a:xfrm>
            <a:off x="6765212" y="2868059"/>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5" name="Flowchart: Magnetic Disk 12">
            <a:extLst>
              <a:ext uri="{FF2B5EF4-FFF2-40B4-BE49-F238E27FC236}">
                <a16:creationId xmlns:a16="http://schemas.microsoft.com/office/drawing/2014/main" id="{B4015F46-930A-A947-BC37-89D916076829}"/>
              </a:ext>
            </a:extLst>
          </p:cNvPr>
          <p:cNvSpPr/>
          <p:nvPr/>
        </p:nvSpPr>
        <p:spPr>
          <a:xfrm>
            <a:off x="4631328" y="4994216"/>
            <a:ext cx="1474839" cy="449826"/>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26" name="Flowchart: Magnetic Disk 12">
            <a:extLst>
              <a:ext uri="{FF2B5EF4-FFF2-40B4-BE49-F238E27FC236}">
                <a16:creationId xmlns:a16="http://schemas.microsoft.com/office/drawing/2014/main" id="{01BCDD84-B226-9C4F-A06F-0FC8329F7B1A}"/>
              </a:ext>
            </a:extLst>
          </p:cNvPr>
          <p:cNvSpPr/>
          <p:nvPr/>
        </p:nvSpPr>
        <p:spPr>
          <a:xfrm>
            <a:off x="2816066" y="4994216"/>
            <a:ext cx="1474839" cy="449826"/>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28" name="Flowchart: Magnetic Disk 12">
            <a:extLst>
              <a:ext uri="{FF2B5EF4-FFF2-40B4-BE49-F238E27FC236}">
                <a16:creationId xmlns:a16="http://schemas.microsoft.com/office/drawing/2014/main" id="{4EB390E9-6EB4-0143-B83F-AD07BFF81F44}"/>
              </a:ext>
            </a:extLst>
          </p:cNvPr>
          <p:cNvSpPr/>
          <p:nvPr/>
        </p:nvSpPr>
        <p:spPr>
          <a:xfrm>
            <a:off x="876125" y="4966784"/>
            <a:ext cx="1474839" cy="449826"/>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30" name="Flowchart: Magnetic Disk 12">
            <a:extLst>
              <a:ext uri="{FF2B5EF4-FFF2-40B4-BE49-F238E27FC236}">
                <a16:creationId xmlns:a16="http://schemas.microsoft.com/office/drawing/2014/main" id="{5C4F674A-2D61-644C-B522-C27A38DA7DCB}"/>
              </a:ext>
            </a:extLst>
          </p:cNvPr>
          <p:cNvSpPr/>
          <p:nvPr/>
        </p:nvSpPr>
        <p:spPr>
          <a:xfrm>
            <a:off x="6598335" y="5003360"/>
            <a:ext cx="1474839" cy="449826"/>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6" name="TextBox 5">
            <a:extLst>
              <a:ext uri="{FF2B5EF4-FFF2-40B4-BE49-F238E27FC236}">
                <a16:creationId xmlns:a16="http://schemas.microsoft.com/office/drawing/2014/main" id="{A6534F38-AB9F-D342-A99D-EEA1CB76503E}"/>
              </a:ext>
            </a:extLst>
          </p:cNvPr>
          <p:cNvSpPr txBox="1"/>
          <p:nvPr/>
        </p:nvSpPr>
        <p:spPr>
          <a:xfrm>
            <a:off x="2887302" y="2420003"/>
            <a:ext cx="1257299" cy="300082"/>
          </a:xfrm>
          <a:prstGeom prst="rect">
            <a:avLst/>
          </a:prstGeom>
          <a:noFill/>
          <a:ln>
            <a:solidFill>
              <a:schemeClr val="accent1"/>
            </a:solidFill>
          </a:ln>
        </p:spPr>
        <p:txBody>
          <a:bodyPr wrap="square" rtlCol="0">
            <a:spAutoFit/>
          </a:bodyPr>
          <a:lstStyle/>
          <a:p>
            <a:pPr algn="ctr"/>
            <a:r>
              <a:rPr lang="en-US" sz="1350" dirty="0"/>
              <a:t>Proxy</a:t>
            </a:r>
          </a:p>
        </p:txBody>
      </p:sp>
      <p:sp>
        <p:nvSpPr>
          <p:cNvPr id="19" name="TextBox 18">
            <a:extLst>
              <a:ext uri="{FF2B5EF4-FFF2-40B4-BE49-F238E27FC236}">
                <a16:creationId xmlns:a16="http://schemas.microsoft.com/office/drawing/2014/main" id="{5FC63F2E-5DFE-6443-8005-6347E9E6C65A}"/>
              </a:ext>
            </a:extLst>
          </p:cNvPr>
          <p:cNvSpPr txBox="1"/>
          <p:nvPr/>
        </p:nvSpPr>
        <p:spPr>
          <a:xfrm>
            <a:off x="4732675" y="2404140"/>
            <a:ext cx="1257299" cy="300082"/>
          </a:xfrm>
          <a:prstGeom prst="rect">
            <a:avLst/>
          </a:prstGeom>
          <a:noFill/>
          <a:ln>
            <a:solidFill>
              <a:schemeClr val="accent1"/>
            </a:solidFill>
          </a:ln>
        </p:spPr>
        <p:txBody>
          <a:bodyPr wrap="square" rtlCol="0">
            <a:spAutoFit/>
          </a:bodyPr>
          <a:lstStyle/>
          <a:p>
            <a:pPr algn="ctr"/>
            <a:r>
              <a:rPr lang="en-US" sz="1350" dirty="0"/>
              <a:t>Proxy</a:t>
            </a:r>
          </a:p>
        </p:txBody>
      </p:sp>
      <p:sp>
        <p:nvSpPr>
          <p:cNvPr id="22" name="TextBox 21">
            <a:extLst>
              <a:ext uri="{FF2B5EF4-FFF2-40B4-BE49-F238E27FC236}">
                <a16:creationId xmlns:a16="http://schemas.microsoft.com/office/drawing/2014/main" id="{0A99D9CE-8B79-E24C-AF8A-110B5BED35AD}"/>
              </a:ext>
            </a:extLst>
          </p:cNvPr>
          <p:cNvSpPr txBox="1"/>
          <p:nvPr/>
        </p:nvSpPr>
        <p:spPr>
          <a:xfrm>
            <a:off x="6598336" y="2364277"/>
            <a:ext cx="1257299" cy="300082"/>
          </a:xfrm>
          <a:prstGeom prst="rect">
            <a:avLst/>
          </a:prstGeom>
          <a:noFill/>
          <a:ln>
            <a:solidFill>
              <a:schemeClr val="accent1"/>
            </a:solidFill>
          </a:ln>
        </p:spPr>
        <p:txBody>
          <a:bodyPr wrap="square" rtlCol="0">
            <a:spAutoFit/>
          </a:bodyPr>
          <a:lstStyle/>
          <a:p>
            <a:pPr algn="ctr"/>
            <a:r>
              <a:rPr lang="en-US" sz="1350" dirty="0"/>
              <a:t>Proxy</a:t>
            </a:r>
          </a:p>
        </p:txBody>
      </p:sp>
      <p:sp>
        <p:nvSpPr>
          <p:cNvPr id="29" name="Rectangle 28">
            <a:extLst>
              <a:ext uri="{FF2B5EF4-FFF2-40B4-BE49-F238E27FC236}">
                <a16:creationId xmlns:a16="http://schemas.microsoft.com/office/drawing/2014/main" id="{6C3CEDB8-6647-5949-8843-C6CE779A37BF}"/>
              </a:ext>
            </a:extLst>
          </p:cNvPr>
          <p:cNvSpPr/>
          <p:nvPr/>
        </p:nvSpPr>
        <p:spPr>
          <a:xfrm>
            <a:off x="3115902" y="2976898"/>
            <a:ext cx="1257299"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a:t>
            </a:r>
          </a:p>
          <a:p>
            <a:pPr algn="ctr"/>
            <a:r>
              <a:rPr lang="en-GB" sz="1350" dirty="0">
                <a:solidFill>
                  <a:schemeClr val="tx1"/>
                </a:solidFill>
              </a:rPr>
              <a:t>Payments</a:t>
            </a:r>
          </a:p>
        </p:txBody>
      </p:sp>
      <p:sp>
        <p:nvSpPr>
          <p:cNvPr id="4" name="Rectangle 3"/>
          <p:cNvSpPr/>
          <p:nvPr/>
        </p:nvSpPr>
        <p:spPr>
          <a:xfrm>
            <a:off x="2887302" y="2748298"/>
            <a:ext cx="1257299" cy="1821772"/>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a:t>
            </a:r>
          </a:p>
          <a:p>
            <a:pPr algn="ctr"/>
            <a:r>
              <a:rPr lang="en-GB" sz="1350" dirty="0">
                <a:solidFill>
                  <a:schemeClr val="tx1"/>
                </a:solidFill>
              </a:rPr>
              <a:t>Payments</a:t>
            </a:r>
          </a:p>
        </p:txBody>
      </p:sp>
      <p:sp>
        <p:nvSpPr>
          <p:cNvPr id="5" name="Rectangle 4"/>
          <p:cNvSpPr/>
          <p:nvPr/>
        </p:nvSpPr>
        <p:spPr>
          <a:xfrm>
            <a:off x="4743381" y="2708979"/>
            <a:ext cx="1250735" cy="1861091"/>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Housekeeping</a:t>
            </a:r>
          </a:p>
        </p:txBody>
      </p:sp>
      <p:sp>
        <p:nvSpPr>
          <p:cNvPr id="7" name="Rectangle 6"/>
          <p:cNvSpPr/>
          <p:nvPr/>
        </p:nvSpPr>
        <p:spPr>
          <a:xfrm>
            <a:off x="6598336" y="2708980"/>
            <a:ext cx="1257299" cy="1861091"/>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Channel Manager</a:t>
            </a:r>
          </a:p>
        </p:txBody>
      </p:sp>
      <p:sp>
        <p:nvSpPr>
          <p:cNvPr id="38" name="TextBox 37">
            <a:extLst>
              <a:ext uri="{FF2B5EF4-FFF2-40B4-BE49-F238E27FC236}">
                <a16:creationId xmlns:a16="http://schemas.microsoft.com/office/drawing/2014/main" id="{ECC6F0EA-C49C-4C49-8E42-BF0BE3B6057F}"/>
              </a:ext>
            </a:extLst>
          </p:cNvPr>
          <p:cNvSpPr txBox="1"/>
          <p:nvPr/>
        </p:nvSpPr>
        <p:spPr>
          <a:xfrm>
            <a:off x="996664" y="2415073"/>
            <a:ext cx="1257299" cy="300082"/>
          </a:xfrm>
          <a:prstGeom prst="rect">
            <a:avLst/>
          </a:prstGeom>
          <a:noFill/>
          <a:ln>
            <a:solidFill>
              <a:schemeClr val="accent1"/>
            </a:solidFill>
          </a:ln>
        </p:spPr>
        <p:txBody>
          <a:bodyPr wrap="square" rtlCol="0">
            <a:spAutoFit/>
          </a:bodyPr>
          <a:lstStyle/>
          <a:p>
            <a:pPr algn="ctr"/>
            <a:r>
              <a:rPr lang="en-US" sz="1350" dirty="0"/>
              <a:t>Proxy</a:t>
            </a:r>
          </a:p>
        </p:txBody>
      </p:sp>
      <p:sp>
        <p:nvSpPr>
          <p:cNvPr id="9" name="Rectangle 8">
            <a:extLst>
              <a:ext uri="{FF2B5EF4-FFF2-40B4-BE49-F238E27FC236}">
                <a16:creationId xmlns:a16="http://schemas.microsoft.com/office/drawing/2014/main" id="{149635C9-AD80-9544-AA82-0BB07AF9A8A4}"/>
              </a:ext>
            </a:extLst>
          </p:cNvPr>
          <p:cNvSpPr/>
          <p:nvPr/>
        </p:nvSpPr>
        <p:spPr>
          <a:xfrm>
            <a:off x="631372" y="1869622"/>
            <a:ext cx="8066314" cy="3842657"/>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11" name="Straight Connector 10">
            <a:extLst>
              <a:ext uri="{FF2B5EF4-FFF2-40B4-BE49-F238E27FC236}">
                <a16:creationId xmlns:a16="http://schemas.microsoft.com/office/drawing/2014/main" id="{FE44D714-E711-F84F-B137-A426FC8376FC}"/>
              </a:ext>
            </a:extLst>
          </p:cNvPr>
          <p:cNvCxnSpPr/>
          <p:nvPr/>
        </p:nvCxnSpPr>
        <p:spPr>
          <a:xfrm>
            <a:off x="1621972" y="2098222"/>
            <a:ext cx="5551714"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9D9E45CB-75A3-C147-BB8E-6E5C665FD5FD}"/>
              </a:ext>
            </a:extLst>
          </p:cNvPr>
          <p:cNvCxnSpPr>
            <a:endCxn id="38" idx="0"/>
          </p:cNvCxnSpPr>
          <p:nvPr/>
        </p:nvCxnSpPr>
        <p:spPr>
          <a:xfrm>
            <a:off x="1621972" y="2098222"/>
            <a:ext cx="3342" cy="316851"/>
          </a:xfrm>
          <a:prstGeom prst="straightConnector1">
            <a:avLst/>
          </a:prstGeom>
          <a:ln w="25400">
            <a:tailEnd type="non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C85B602F-0220-9149-8BBD-ED1A068D6C85}"/>
              </a:ext>
            </a:extLst>
          </p:cNvPr>
          <p:cNvCxnSpPr/>
          <p:nvPr/>
        </p:nvCxnSpPr>
        <p:spPr>
          <a:xfrm>
            <a:off x="3553485" y="2111870"/>
            <a:ext cx="3342" cy="316852"/>
          </a:xfrm>
          <a:prstGeom prst="straightConnector1">
            <a:avLst/>
          </a:prstGeom>
          <a:ln w="25400">
            <a:tailEnd type="non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49C7B128-77D3-A143-B7A7-8AB7BABFEFD1}"/>
              </a:ext>
            </a:extLst>
          </p:cNvPr>
          <p:cNvCxnSpPr/>
          <p:nvPr/>
        </p:nvCxnSpPr>
        <p:spPr>
          <a:xfrm>
            <a:off x="5432062" y="2111870"/>
            <a:ext cx="3342" cy="316852"/>
          </a:xfrm>
          <a:prstGeom prst="straightConnector1">
            <a:avLst/>
          </a:prstGeom>
          <a:ln w="25400">
            <a:tailEnd type="non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4298D739-762E-1E49-9625-783D4741C51E}"/>
              </a:ext>
            </a:extLst>
          </p:cNvPr>
          <p:cNvCxnSpPr/>
          <p:nvPr/>
        </p:nvCxnSpPr>
        <p:spPr>
          <a:xfrm>
            <a:off x="7163885" y="2059330"/>
            <a:ext cx="3342" cy="316852"/>
          </a:xfrm>
          <a:prstGeom prst="straightConnector1">
            <a:avLst/>
          </a:prstGeom>
          <a:ln w="25400">
            <a:tailEnd type="non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56D80CF3-865A-3440-A757-3B83787EE755}"/>
              </a:ext>
            </a:extLst>
          </p:cNvPr>
          <p:cNvSpPr/>
          <p:nvPr/>
        </p:nvSpPr>
        <p:spPr>
          <a:xfrm>
            <a:off x="631372" y="1020536"/>
            <a:ext cx="8066314" cy="664029"/>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 name="Rectangle 14">
            <a:extLst>
              <a:ext uri="{FF2B5EF4-FFF2-40B4-BE49-F238E27FC236}">
                <a16:creationId xmlns:a16="http://schemas.microsoft.com/office/drawing/2014/main" id="{4C9C370D-2551-624B-9614-53F3C9EA0E38}"/>
              </a:ext>
            </a:extLst>
          </p:cNvPr>
          <p:cNvSpPr/>
          <p:nvPr/>
        </p:nvSpPr>
        <p:spPr>
          <a:xfrm>
            <a:off x="802797" y="1152003"/>
            <a:ext cx="1522694" cy="4245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7" name="TextBox 16">
            <a:extLst>
              <a:ext uri="{FF2B5EF4-FFF2-40B4-BE49-F238E27FC236}">
                <a16:creationId xmlns:a16="http://schemas.microsoft.com/office/drawing/2014/main" id="{34377767-F71E-0A4B-8517-E2FC273EF794}"/>
              </a:ext>
            </a:extLst>
          </p:cNvPr>
          <p:cNvSpPr txBox="1"/>
          <p:nvPr/>
        </p:nvSpPr>
        <p:spPr>
          <a:xfrm>
            <a:off x="1304692" y="1233337"/>
            <a:ext cx="587393" cy="507831"/>
          </a:xfrm>
          <a:prstGeom prst="rect">
            <a:avLst/>
          </a:prstGeom>
          <a:noFill/>
        </p:spPr>
        <p:txBody>
          <a:bodyPr wrap="square" rtlCol="0">
            <a:spAutoFit/>
          </a:bodyPr>
          <a:lstStyle/>
          <a:p>
            <a:r>
              <a:rPr lang="en-US" sz="1350" dirty="0"/>
              <a:t>Config</a:t>
            </a:r>
          </a:p>
        </p:txBody>
      </p:sp>
      <p:sp>
        <p:nvSpPr>
          <p:cNvPr id="47" name="Rectangle 46">
            <a:extLst>
              <a:ext uri="{FF2B5EF4-FFF2-40B4-BE49-F238E27FC236}">
                <a16:creationId xmlns:a16="http://schemas.microsoft.com/office/drawing/2014/main" id="{B62BE623-994B-1A4C-ABAD-8F4F00502E14}"/>
              </a:ext>
            </a:extLst>
          </p:cNvPr>
          <p:cNvSpPr/>
          <p:nvPr/>
        </p:nvSpPr>
        <p:spPr>
          <a:xfrm>
            <a:off x="2719405" y="1135676"/>
            <a:ext cx="1522694" cy="4245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8" name="TextBox 47">
            <a:extLst>
              <a:ext uri="{FF2B5EF4-FFF2-40B4-BE49-F238E27FC236}">
                <a16:creationId xmlns:a16="http://schemas.microsoft.com/office/drawing/2014/main" id="{D7CDDB87-085C-1D49-8557-FFA48E05BF2F}"/>
              </a:ext>
            </a:extLst>
          </p:cNvPr>
          <p:cNvSpPr txBox="1"/>
          <p:nvPr/>
        </p:nvSpPr>
        <p:spPr>
          <a:xfrm>
            <a:off x="3107001" y="1228137"/>
            <a:ext cx="843047" cy="507831"/>
          </a:xfrm>
          <a:prstGeom prst="rect">
            <a:avLst/>
          </a:prstGeom>
          <a:noFill/>
        </p:spPr>
        <p:txBody>
          <a:bodyPr wrap="square" rtlCol="0">
            <a:spAutoFit/>
          </a:bodyPr>
          <a:lstStyle/>
          <a:p>
            <a:r>
              <a:rPr lang="en-US" sz="1350" dirty="0"/>
              <a:t>Discovery</a:t>
            </a:r>
          </a:p>
        </p:txBody>
      </p:sp>
      <p:sp>
        <p:nvSpPr>
          <p:cNvPr id="49" name="Rectangle 48">
            <a:extLst>
              <a:ext uri="{FF2B5EF4-FFF2-40B4-BE49-F238E27FC236}">
                <a16:creationId xmlns:a16="http://schemas.microsoft.com/office/drawing/2014/main" id="{23A55B36-75D2-0943-954B-32571C092527}"/>
              </a:ext>
            </a:extLst>
          </p:cNvPr>
          <p:cNvSpPr/>
          <p:nvPr/>
        </p:nvSpPr>
        <p:spPr>
          <a:xfrm>
            <a:off x="4456484" y="1124988"/>
            <a:ext cx="1522694" cy="4245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0" name="TextBox 49">
            <a:extLst>
              <a:ext uri="{FF2B5EF4-FFF2-40B4-BE49-F238E27FC236}">
                <a16:creationId xmlns:a16="http://schemas.microsoft.com/office/drawing/2014/main" id="{0E5A8D29-7ABD-A846-8348-2091800976DA}"/>
              </a:ext>
            </a:extLst>
          </p:cNvPr>
          <p:cNvSpPr txBox="1"/>
          <p:nvPr/>
        </p:nvSpPr>
        <p:spPr>
          <a:xfrm>
            <a:off x="4810753" y="1207345"/>
            <a:ext cx="955484" cy="507831"/>
          </a:xfrm>
          <a:prstGeom prst="rect">
            <a:avLst/>
          </a:prstGeom>
          <a:noFill/>
        </p:spPr>
        <p:txBody>
          <a:bodyPr wrap="square" rtlCol="0">
            <a:spAutoFit/>
          </a:bodyPr>
          <a:lstStyle/>
          <a:p>
            <a:r>
              <a:rPr lang="en-US" sz="1350" dirty="0"/>
              <a:t>Monitoring</a:t>
            </a:r>
          </a:p>
        </p:txBody>
      </p:sp>
      <p:sp>
        <p:nvSpPr>
          <p:cNvPr id="51" name="Rectangle 50">
            <a:extLst>
              <a:ext uri="{FF2B5EF4-FFF2-40B4-BE49-F238E27FC236}">
                <a16:creationId xmlns:a16="http://schemas.microsoft.com/office/drawing/2014/main" id="{CFE5DCAA-9CE7-7842-BFC0-9D90FF593BCA}"/>
              </a:ext>
            </a:extLst>
          </p:cNvPr>
          <p:cNvSpPr/>
          <p:nvPr/>
        </p:nvSpPr>
        <p:spPr>
          <a:xfrm>
            <a:off x="6185123" y="1114011"/>
            <a:ext cx="1522694" cy="4245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2" name="TextBox 51">
            <a:extLst>
              <a:ext uri="{FF2B5EF4-FFF2-40B4-BE49-F238E27FC236}">
                <a16:creationId xmlns:a16="http://schemas.microsoft.com/office/drawing/2014/main" id="{99D4B07D-1EBB-EC4F-877D-E10F2400D96E}"/>
              </a:ext>
            </a:extLst>
          </p:cNvPr>
          <p:cNvSpPr txBox="1"/>
          <p:nvPr/>
        </p:nvSpPr>
        <p:spPr>
          <a:xfrm>
            <a:off x="6687019" y="1195345"/>
            <a:ext cx="587393" cy="507831"/>
          </a:xfrm>
          <a:prstGeom prst="rect">
            <a:avLst/>
          </a:prstGeom>
          <a:noFill/>
        </p:spPr>
        <p:txBody>
          <a:bodyPr wrap="square" rtlCol="0">
            <a:spAutoFit/>
          </a:bodyPr>
          <a:lstStyle/>
          <a:p>
            <a:r>
              <a:rPr lang="en-US" sz="1350" dirty="0"/>
              <a:t>Policy</a:t>
            </a:r>
          </a:p>
        </p:txBody>
      </p:sp>
      <p:cxnSp>
        <p:nvCxnSpPr>
          <p:cNvPr id="53" name="Straight Arrow Connector 52">
            <a:extLst>
              <a:ext uri="{FF2B5EF4-FFF2-40B4-BE49-F238E27FC236}">
                <a16:creationId xmlns:a16="http://schemas.microsoft.com/office/drawing/2014/main" id="{A953D2D4-6A0D-D749-B1B3-B62E201969E2}"/>
              </a:ext>
            </a:extLst>
          </p:cNvPr>
          <p:cNvCxnSpPr>
            <a:cxnSpLocks/>
          </p:cNvCxnSpPr>
          <p:nvPr/>
        </p:nvCxnSpPr>
        <p:spPr>
          <a:xfrm flipH="1">
            <a:off x="1711224" y="1569691"/>
            <a:ext cx="6571" cy="503133"/>
          </a:xfrm>
          <a:prstGeom prst="straightConnector1">
            <a:avLst/>
          </a:prstGeom>
          <a:ln w="25400">
            <a:tailEnd type="non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60C03A48-AA4D-C245-B735-154FD34ED228}"/>
              </a:ext>
            </a:extLst>
          </p:cNvPr>
          <p:cNvCxnSpPr>
            <a:cxnSpLocks/>
          </p:cNvCxnSpPr>
          <p:nvPr/>
        </p:nvCxnSpPr>
        <p:spPr>
          <a:xfrm flipH="1">
            <a:off x="3459500" y="1565089"/>
            <a:ext cx="6571" cy="503133"/>
          </a:xfrm>
          <a:prstGeom prst="straightConnector1">
            <a:avLst/>
          </a:prstGeom>
          <a:ln w="25400">
            <a:tailEnd type="non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7730CD79-50C0-3F44-BC63-B73DCCFEAD7D}"/>
              </a:ext>
            </a:extLst>
          </p:cNvPr>
          <p:cNvCxnSpPr>
            <a:cxnSpLocks/>
          </p:cNvCxnSpPr>
          <p:nvPr/>
        </p:nvCxnSpPr>
        <p:spPr>
          <a:xfrm flipH="1">
            <a:off x="5184185" y="1565089"/>
            <a:ext cx="6571" cy="503133"/>
          </a:xfrm>
          <a:prstGeom prst="straightConnector1">
            <a:avLst/>
          </a:prstGeom>
          <a:ln w="25400">
            <a:tailEnd type="non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A89B370F-4D5D-DD42-B197-C27454951B75}"/>
              </a:ext>
            </a:extLst>
          </p:cNvPr>
          <p:cNvCxnSpPr>
            <a:cxnSpLocks/>
          </p:cNvCxnSpPr>
          <p:nvPr/>
        </p:nvCxnSpPr>
        <p:spPr>
          <a:xfrm flipH="1">
            <a:off x="6871254" y="1553041"/>
            <a:ext cx="6571" cy="503133"/>
          </a:xfrm>
          <a:prstGeom prst="straightConnector1">
            <a:avLst/>
          </a:prstGeom>
          <a:ln w="25400">
            <a:tailEnd type="non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CED846B-BBBD-D34B-BDC7-4A971491B3F7}"/>
              </a:ext>
            </a:extLst>
          </p:cNvPr>
          <p:cNvSpPr txBox="1"/>
          <p:nvPr/>
        </p:nvSpPr>
        <p:spPr>
          <a:xfrm>
            <a:off x="7569356" y="1950619"/>
            <a:ext cx="961770" cy="300082"/>
          </a:xfrm>
          <a:prstGeom prst="rect">
            <a:avLst/>
          </a:prstGeom>
          <a:noFill/>
        </p:spPr>
        <p:txBody>
          <a:bodyPr wrap="square" rtlCol="0">
            <a:spAutoFit/>
          </a:bodyPr>
          <a:lstStyle/>
          <a:p>
            <a:r>
              <a:rPr lang="en-US" sz="1350" dirty="0"/>
              <a:t>Data Plane</a:t>
            </a:r>
          </a:p>
        </p:txBody>
      </p:sp>
      <p:sp>
        <p:nvSpPr>
          <p:cNvPr id="57" name="TextBox 56">
            <a:extLst>
              <a:ext uri="{FF2B5EF4-FFF2-40B4-BE49-F238E27FC236}">
                <a16:creationId xmlns:a16="http://schemas.microsoft.com/office/drawing/2014/main" id="{B8DA006C-1324-414A-9ACA-63B713A99350}"/>
              </a:ext>
            </a:extLst>
          </p:cNvPr>
          <p:cNvSpPr txBox="1"/>
          <p:nvPr/>
        </p:nvSpPr>
        <p:spPr>
          <a:xfrm>
            <a:off x="7743554" y="1152002"/>
            <a:ext cx="961770" cy="507831"/>
          </a:xfrm>
          <a:prstGeom prst="rect">
            <a:avLst/>
          </a:prstGeom>
          <a:noFill/>
        </p:spPr>
        <p:txBody>
          <a:bodyPr wrap="square" rtlCol="0">
            <a:spAutoFit/>
          </a:bodyPr>
          <a:lstStyle/>
          <a:p>
            <a:pPr algn="ctr"/>
            <a:r>
              <a:rPr lang="en-US" sz="1350" dirty="0"/>
              <a:t>Control Plane</a:t>
            </a:r>
          </a:p>
        </p:txBody>
      </p:sp>
    </p:spTree>
    <p:extLst>
      <p:ext uri="{BB962C8B-B14F-4D97-AF65-F5344CB8AC3E}">
        <p14:creationId xmlns:p14="http://schemas.microsoft.com/office/powerpoint/2010/main" val="3627036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Day One Agenda</a:t>
            </a:r>
          </a:p>
        </p:txBody>
      </p:sp>
      <p:sp>
        <p:nvSpPr>
          <p:cNvPr id="3" name="Content Placeholder 2"/>
          <p:cNvSpPr>
            <a:spLocks noGrp="1"/>
          </p:cNvSpPr>
          <p:nvPr>
            <p:ph idx="1"/>
          </p:nvPr>
        </p:nvSpPr>
        <p:spPr/>
        <p:txBody>
          <a:bodyPr>
            <a:normAutofit/>
          </a:bodyPr>
          <a:lstStyle/>
          <a:p>
            <a:r>
              <a:rPr lang="en-US" sz="2000" dirty="0"/>
              <a:t>The Why of Messaging</a:t>
            </a:r>
          </a:p>
          <a:p>
            <a:pPr lvl="1"/>
            <a:r>
              <a:rPr lang="en-US" sz="2000" dirty="0"/>
              <a:t>Integration Styles</a:t>
            </a:r>
          </a:p>
          <a:p>
            <a:pPr lvl="1"/>
            <a:r>
              <a:rPr lang="en-US" sz="2000" dirty="0"/>
              <a:t>Why Prefer Messaging</a:t>
            </a:r>
          </a:p>
          <a:p>
            <a:pPr lvl="1"/>
            <a:r>
              <a:rPr lang="en-US" sz="2000" dirty="0"/>
              <a:t>Decoupled Invocation</a:t>
            </a:r>
          </a:p>
          <a:p>
            <a:r>
              <a:rPr lang="en-US" sz="2000" dirty="0"/>
              <a:t>Fundamental Messaging Patterns</a:t>
            </a:r>
          </a:p>
          <a:p>
            <a:pPr lvl="1"/>
            <a:r>
              <a:rPr lang="en-US" sz="2000" dirty="0"/>
              <a:t>Types of Messages</a:t>
            </a:r>
          </a:p>
          <a:p>
            <a:pPr lvl="1"/>
            <a:r>
              <a:rPr lang="en-US" sz="2000" dirty="0"/>
              <a:t>Channels</a:t>
            </a:r>
          </a:p>
          <a:p>
            <a:pPr lvl="1"/>
            <a:r>
              <a:rPr lang="en-US" sz="2000" dirty="0"/>
              <a:t>Endpoints</a:t>
            </a:r>
            <a:endParaRPr lang="en-US" sz="1600" dirty="0"/>
          </a:p>
        </p:txBody>
      </p:sp>
      <p:sp>
        <p:nvSpPr>
          <p:cNvPr id="4" name="Slide Number Placeholder 3"/>
          <p:cNvSpPr>
            <a:spLocks noGrp="1"/>
          </p:cNvSpPr>
          <p:nvPr>
            <p:ph type="sldNum" sz="quarter" idx="12"/>
          </p:nvPr>
        </p:nvSpPr>
        <p:spPr/>
        <p:txBody>
          <a:bodyPr/>
          <a:lstStyle/>
          <a:p>
            <a:fld id="{867D4A06-35AE-BD4A-84A9-613A26F3D41D}" type="slidenum">
              <a:rPr lang="en-US" smtClean="0"/>
              <a:pPr/>
              <a:t>4</a:t>
            </a:fld>
            <a:endParaRPr lang="en-US"/>
          </a:p>
        </p:txBody>
      </p:sp>
    </p:spTree>
    <p:extLst>
      <p:ext uri="{BB962C8B-B14F-4D97-AF65-F5344CB8AC3E}">
        <p14:creationId xmlns:p14="http://schemas.microsoft.com/office/powerpoint/2010/main" val="154596116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84079" y="3222078"/>
            <a:ext cx="3954716" cy="600164"/>
          </a:xfrm>
          <a:prstGeom prst="rect">
            <a:avLst/>
          </a:prstGeom>
          <a:noFill/>
        </p:spPr>
        <p:txBody>
          <a:bodyPr wrap="square" rtlCol="0">
            <a:spAutoFit/>
          </a:bodyPr>
          <a:lstStyle/>
          <a:p>
            <a:r>
              <a:rPr lang="en-US" sz="3300" dirty="0"/>
              <a:t>Behavioral Coupling</a:t>
            </a:r>
          </a:p>
        </p:txBody>
      </p:sp>
    </p:spTree>
    <p:extLst>
      <p:ext uri="{BB962C8B-B14F-4D97-AF65-F5344CB8AC3E}">
        <p14:creationId xmlns:p14="http://schemas.microsoft.com/office/powerpoint/2010/main" val="387033930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98150" y="2639442"/>
            <a:ext cx="1189435"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Direct</a:t>
            </a:r>
          </a:p>
          <a:p>
            <a:pPr algn="ctr"/>
            <a:r>
              <a:rPr lang="en-GB" sz="1350" dirty="0">
                <a:solidFill>
                  <a:schemeClr val="tx1"/>
                </a:solidFill>
              </a:rPr>
              <a:t>Bookings</a:t>
            </a:r>
          </a:p>
        </p:txBody>
      </p:sp>
      <p:sp>
        <p:nvSpPr>
          <p:cNvPr id="4" name="Rectangle 3"/>
          <p:cNvSpPr/>
          <p:nvPr/>
        </p:nvSpPr>
        <p:spPr>
          <a:xfrm>
            <a:off x="3083245" y="2639441"/>
            <a:ext cx="1257299"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a:t>
            </a:r>
          </a:p>
          <a:p>
            <a:pPr algn="ctr"/>
            <a:r>
              <a:rPr lang="en-GB" sz="1350" dirty="0">
                <a:solidFill>
                  <a:schemeClr val="tx1"/>
                </a:solidFill>
              </a:rPr>
              <a:t>Payments</a:t>
            </a:r>
          </a:p>
        </p:txBody>
      </p:sp>
      <p:sp>
        <p:nvSpPr>
          <p:cNvPr id="5" name="Rectangle 4"/>
          <p:cNvSpPr/>
          <p:nvPr/>
        </p:nvSpPr>
        <p:spPr>
          <a:xfrm>
            <a:off x="4939323" y="2179498"/>
            <a:ext cx="1226305" cy="828878"/>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050" dirty="0">
                <a:solidFill>
                  <a:schemeClr val="tx1"/>
                </a:solidFill>
              </a:rPr>
              <a:t>Cleaning</a:t>
            </a:r>
          </a:p>
        </p:txBody>
      </p:sp>
      <p:sp>
        <p:nvSpPr>
          <p:cNvPr id="7" name="Rectangle 6"/>
          <p:cNvSpPr/>
          <p:nvPr/>
        </p:nvSpPr>
        <p:spPr>
          <a:xfrm>
            <a:off x="6794278" y="2600122"/>
            <a:ext cx="1257299" cy="186109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Channel Manager</a:t>
            </a:r>
          </a:p>
        </p:txBody>
      </p:sp>
      <p:sp>
        <p:nvSpPr>
          <p:cNvPr id="2" name="TextBox 1">
            <a:extLst>
              <a:ext uri="{FF2B5EF4-FFF2-40B4-BE49-F238E27FC236}">
                <a16:creationId xmlns:a16="http://schemas.microsoft.com/office/drawing/2014/main" id="{B1A4950D-A811-5240-BC2A-4BEE3B998BB8}"/>
              </a:ext>
            </a:extLst>
          </p:cNvPr>
          <p:cNvSpPr txBox="1"/>
          <p:nvPr/>
        </p:nvSpPr>
        <p:spPr>
          <a:xfrm>
            <a:off x="1307592" y="2759202"/>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0" name="TextBox 19">
            <a:extLst>
              <a:ext uri="{FF2B5EF4-FFF2-40B4-BE49-F238E27FC236}">
                <a16:creationId xmlns:a16="http://schemas.microsoft.com/office/drawing/2014/main" id="{355C2072-6974-154C-8DC6-6449A546F6ED}"/>
              </a:ext>
            </a:extLst>
          </p:cNvPr>
          <p:cNvSpPr txBox="1"/>
          <p:nvPr/>
        </p:nvSpPr>
        <p:spPr>
          <a:xfrm>
            <a:off x="3265256" y="2759202"/>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1" name="TextBox 20">
            <a:extLst>
              <a:ext uri="{FF2B5EF4-FFF2-40B4-BE49-F238E27FC236}">
                <a16:creationId xmlns:a16="http://schemas.microsoft.com/office/drawing/2014/main" id="{6BB83B32-EA9D-194A-A29C-CD132CE4B0DC}"/>
              </a:ext>
            </a:extLst>
          </p:cNvPr>
          <p:cNvSpPr txBox="1"/>
          <p:nvPr/>
        </p:nvSpPr>
        <p:spPr>
          <a:xfrm>
            <a:off x="5204856" y="2260589"/>
            <a:ext cx="612138" cy="253916"/>
          </a:xfrm>
          <a:prstGeom prst="rect">
            <a:avLst/>
          </a:prstGeom>
          <a:noFill/>
          <a:ln>
            <a:solidFill>
              <a:schemeClr val="accent1"/>
            </a:solidFill>
          </a:ln>
        </p:spPr>
        <p:txBody>
          <a:bodyPr wrap="square" rtlCol="0">
            <a:spAutoFit/>
          </a:bodyPr>
          <a:lstStyle/>
          <a:p>
            <a:pPr algn="ctr"/>
            <a:r>
              <a:rPr lang="en-US" sz="1050" dirty="0"/>
              <a:t>API</a:t>
            </a:r>
          </a:p>
        </p:txBody>
      </p:sp>
      <p:sp>
        <p:nvSpPr>
          <p:cNvPr id="23" name="TextBox 22">
            <a:extLst>
              <a:ext uri="{FF2B5EF4-FFF2-40B4-BE49-F238E27FC236}">
                <a16:creationId xmlns:a16="http://schemas.microsoft.com/office/drawing/2014/main" id="{D56EF388-ECA8-4043-AD84-691159D7380E}"/>
              </a:ext>
            </a:extLst>
          </p:cNvPr>
          <p:cNvSpPr txBox="1"/>
          <p:nvPr/>
        </p:nvSpPr>
        <p:spPr>
          <a:xfrm>
            <a:off x="6961155" y="2759202"/>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5" name="Flowchart: Magnetic Disk 12">
            <a:extLst>
              <a:ext uri="{FF2B5EF4-FFF2-40B4-BE49-F238E27FC236}">
                <a16:creationId xmlns:a16="http://schemas.microsoft.com/office/drawing/2014/main" id="{B4015F46-930A-A947-BC37-89D916076829}"/>
              </a:ext>
            </a:extLst>
          </p:cNvPr>
          <p:cNvSpPr/>
          <p:nvPr/>
        </p:nvSpPr>
        <p:spPr>
          <a:xfrm>
            <a:off x="5025016" y="3057391"/>
            <a:ext cx="989723" cy="30309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26" name="Flowchart: Magnetic Disk 12">
            <a:extLst>
              <a:ext uri="{FF2B5EF4-FFF2-40B4-BE49-F238E27FC236}">
                <a16:creationId xmlns:a16="http://schemas.microsoft.com/office/drawing/2014/main" id="{01BCDD84-B226-9C4F-A06F-0FC8329F7B1A}"/>
              </a:ext>
            </a:extLst>
          </p:cNvPr>
          <p:cNvSpPr/>
          <p:nvPr/>
        </p:nvSpPr>
        <p:spPr>
          <a:xfrm>
            <a:off x="3012008" y="4693334"/>
            <a:ext cx="1474839" cy="449826"/>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28" name="Flowchart: Magnetic Disk 12">
            <a:extLst>
              <a:ext uri="{FF2B5EF4-FFF2-40B4-BE49-F238E27FC236}">
                <a16:creationId xmlns:a16="http://schemas.microsoft.com/office/drawing/2014/main" id="{4EB390E9-6EB4-0143-B83F-AD07BFF81F44}"/>
              </a:ext>
            </a:extLst>
          </p:cNvPr>
          <p:cNvSpPr/>
          <p:nvPr/>
        </p:nvSpPr>
        <p:spPr>
          <a:xfrm>
            <a:off x="1072068" y="4693334"/>
            <a:ext cx="1474839" cy="449826"/>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30" name="Flowchart: Magnetic Disk 12">
            <a:extLst>
              <a:ext uri="{FF2B5EF4-FFF2-40B4-BE49-F238E27FC236}">
                <a16:creationId xmlns:a16="http://schemas.microsoft.com/office/drawing/2014/main" id="{5C4F674A-2D61-644C-B522-C27A38DA7DCB}"/>
              </a:ext>
            </a:extLst>
          </p:cNvPr>
          <p:cNvSpPr/>
          <p:nvPr/>
        </p:nvSpPr>
        <p:spPr>
          <a:xfrm>
            <a:off x="6794278" y="4693334"/>
            <a:ext cx="1474839" cy="449826"/>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cxnSp>
        <p:nvCxnSpPr>
          <p:cNvPr id="8" name="Straight Arrow Connector 7">
            <a:extLst>
              <a:ext uri="{FF2B5EF4-FFF2-40B4-BE49-F238E27FC236}">
                <a16:creationId xmlns:a16="http://schemas.microsoft.com/office/drawing/2014/main" id="{604E7160-11C0-3446-9FA8-F8622559381F}"/>
              </a:ext>
            </a:extLst>
          </p:cNvPr>
          <p:cNvCxnSpPr>
            <a:stCxn id="2" idx="0"/>
            <a:endCxn id="20" idx="1"/>
          </p:cNvCxnSpPr>
          <p:nvPr/>
        </p:nvCxnSpPr>
        <p:spPr>
          <a:xfrm>
            <a:off x="1769364" y="2759202"/>
            <a:ext cx="1495892" cy="15004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DE8B5239-0165-C140-A27A-F607D18149B7}"/>
              </a:ext>
            </a:extLst>
          </p:cNvPr>
          <p:cNvCxnSpPr>
            <a:cxnSpLocks/>
            <a:stCxn id="2" idx="0"/>
          </p:cNvCxnSpPr>
          <p:nvPr/>
        </p:nvCxnSpPr>
        <p:spPr>
          <a:xfrm flipV="1">
            <a:off x="1769364" y="2407318"/>
            <a:ext cx="2839809" cy="35188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A3DFEEE0-FC38-E748-AAE4-E24BAD580EC4}"/>
              </a:ext>
            </a:extLst>
          </p:cNvPr>
          <p:cNvCxnSpPr>
            <a:cxnSpLocks/>
            <a:endCxn id="23" idx="2"/>
          </p:cNvCxnSpPr>
          <p:nvPr/>
        </p:nvCxnSpPr>
        <p:spPr>
          <a:xfrm>
            <a:off x="1792867" y="2753691"/>
            <a:ext cx="5630060" cy="30559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97EA7BDE-EF9B-5B41-BE38-2D68A8BEB95D}"/>
              </a:ext>
            </a:extLst>
          </p:cNvPr>
          <p:cNvSpPr txBox="1"/>
          <p:nvPr/>
        </p:nvSpPr>
        <p:spPr>
          <a:xfrm>
            <a:off x="1999679" y="1518632"/>
            <a:ext cx="4974336" cy="415498"/>
          </a:xfrm>
          <a:prstGeom prst="rect">
            <a:avLst/>
          </a:prstGeom>
          <a:noFill/>
        </p:spPr>
        <p:txBody>
          <a:bodyPr wrap="square" rtlCol="0">
            <a:spAutoFit/>
          </a:bodyPr>
          <a:lstStyle/>
          <a:p>
            <a:pPr algn="ctr"/>
            <a:r>
              <a:rPr lang="en-US" sz="2100" dirty="0"/>
              <a:t>Change Happens</a:t>
            </a:r>
          </a:p>
        </p:txBody>
      </p:sp>
      <p:sp>
        <p:nvSpPr>
          <p:cNvPr id="22" name="Rectangle 21">
            <a:extLst>
              <a:ext uri="{FF2B5EF4-FFF2-40B4-BE49-F238E27FC236}">
                <a16:creationId xmlns:a16="http://schemas.microsoft.com/office/drawing/2014/main" id="{B8A2A423-28AB-9746-BBF5-8544EB044AB3}"/>
              </a:ext>
            </a:extLst>
          </p:cNvPr>
          <p:cNvSpPr/>
          <p:nvPr/>
        </p:nvSpPr>
        <p:spPr>
          <a:xfrm>
            <a:off x="4976194" y="3445180"/>
            <a:ext cx="1189435" cy="69382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050" dirty="0">
                <a:solidFill>
                  <a:schemeClr val="tx1"/>
                </a:solidFill>
              </a:rPr>
              <a:t>Laundry</a:t>
            </a:r>
          </a:p>
        </p:txBody>
      </p:sp>
      <p:sp>
        <p:nvSpPr>
          <p:cNvPr id="24" name="TextBox 23">
            <a:extLst>
              <a:ext uri="{FF2B5EF4-FFF2-40B4-BE49-F238E27FC236}">
                <a16:creationId xmlns:a16="http://schemas.microsoft.com/office/drawing/2014/main" id="{6C2A3CED-3813-5C41-A007-A64644ED5A23}"/>
              </a:ext>
            </a:extLst>
          </p:cNvPr>
          <p:cNvSpPr txBox="1"/>
          <p:nvPr/>
        </p:nvSpPr>
        <p:spPr>
          <a:xfrm>
            <a:off x="5274044" y="3507043"/>
            <a:ext cx="542951" cy="253916"/>
          </a:xfrm>
          <a:prstGeom prst="rect">
            <a:avLst/>
          </a:prstGeom>
          <a:noFill/>
          <a:ln>
            <a:solidFill>
              <a:schemeClr val="accent1"/>
            </a:solidFill>
          </a:ln>
        </p:spPr>
        <p:txBody>
          <a:bodyPr wrap="square" rtlCol="0">
            <a:spAutoFit/>
          </a:bodyPr>
          <a:lstStyle/>
          <a:p>
            <a:pPr algn="ctr"/>
            <a:r>
              <a:rPr lang="en-US" sz="1050" dirty="0"/>
              <a:t>API</a:t>
            </a:r>
          </a:p>
        </p:txBody>
      </p:sp>
      <p:sp>
        <p:nvSpPr>
          <p:cNvPr id="27" name="Flowchart: Magnetic Disk 12">
            <a:extLst>
              <a:ext uri="{FF2B5EF4-FFF2-40B4-BE49-F238E27FC236}">
                <a16:creationId xmlns:a16="http://schemas.microsoft.com/office/drawing/2014/main" id="{A8CBB2EB-67A9-FC4E-B29C-1F6444A9C2AA}"/>
              </a:ext>
            </a:extLst>
          </p:cNvPr>
          <p:cNvSpPr/>
          <p:nvPr/>
        </p:nvSpPr>
        <p:spPr>
          <a:xfrm>
            <a:off x="5072146" y="4272711"/>
            <a:ext cx="989723" cy="30309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29" name="Rectangle 28">
            <a:extLst>
              <a:ext uri="{FF2B5EF4-FFF2-40B4-BE49-F238E27FC236}">
                <a16:creationId xmlns:a16="http://schemas.microsoft.com/office/drawing/2014/main" id="{E56CF25F-1859-D742-A9D4-3E1084CF6C3A}"/>
              </a:ext>
            </a:extLst>
          </p:cNvPr>
          <p:cNvSpPr/>
          <p:nvPr/>
        </p:nvSpPr>
        <p:spPr>
          <a:xfrm>
            <a:off x="5031252" y="4678564"/>
            <a:ext cx="1189435" cy="69382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050" dirty="0">
                <a:solidFill>
                  <a:schemeClr val="tx1"/>
                </a:solidFill>
              </a:rPr>
              <a:t>Inventory</a:t>
            </a:r>
          </a:p>
        </p:txBody>
      </p:sp>
      <p:sp>
        <p:nvSpPr>
          <p:cNvPr id="34" name="TextBox 33">
            <a:extLst>
              <a:ext uri="{FF2B5EF4-FFF2-40B4-BE49-F238E27FC236}">
                <a16:creationId xmlns:a16="http://schemas.microsoft.com/office/drawing/2014/main" id="{AD35A522-30D5-7044-9B61-02ED37E2EDBD}"/>
              </a:ext>
            </a:extLst>
          </p:cNvPr>
          <p:cNvSpPr txBox="1"/>
          <p:nvPr/>
        </p:nvSpPr>
        <p:spPr>
          <a:xfrm>
            <a:off x="5329102" y="4740426"/>
            <a:ext cx="542951" cy="253916"/>
          </a:xfrm>
          <a:prstGeom prst="rect">
            <a:avLst/>
          </a:prstGeom>
          <a:noFill/>
          <a:ln>
            <a:solidFill>
              <a:schemeClr val="accent1"/>
            </a:solidFill>
          </a:ln>
        </p:spPr>
        <p:txBody>
          <a:bodyPr wrap="square" rtlCol="0">
            <a:spAutoFit/>
          </a:bodyPr>
          <a:lstStyle/>
          <a:p>
            <a:pPr algn="ctr"/>
            <a:r>
              <a:rPr lang="en-US" sz="1050" dirty="0"/>
              <a:t>API</a:t>
            </a:r>
          </a:p>
        </p:txBody>
      </p:sp>
      <p:sp>
        <p:nvSpPr>
          <p:cNvPr id="35" name="Flowchart: Magnetic Disk 12">
            <a:extLst>
              <a:ext uri="{FF2B5EF4-FFF2-40B4-BE49-F238E27FC236}">
                <a16:creationId xmlns:a16="http://schemas.microsoft.com/office/drawing/2014/main" id="{83BB006B-AC41-A141-94CF-1240EF6AC8F0}"/>
              </a:ext>
            </a:extLst>
          </p:cNvPr>
          <p:cNvSpPr/>
          <p:nvPr/>
        </p:nvSpPr>
        <p:spPr>
          <a:xfrm>
            <a:off x="5127204" y="5506094"/>
            <a:ext cx="989723" cy="30309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39" name="TextBox 38">
            <a:extLst>
              <a:ext uri="{FF2B5EF4-FFF2-40B4-BE49-F238E27FC236}">
                <a16:creationId xmlns:a16="http://schemas.microsoft.com/office/drawing/2014/main" id="{9FE327CD-7C42-D346-813B-9B9DACD1BE05}"/>
              </a:ext>
            </a:extLst>
          </p:cNvPr>
          <p:cNvSpPr txBox="1"/>
          <p:nvPr/>
        </p:nvSpPr>
        <p:spPr>
          <a:xfrm>
            <a:off x="4583261" y="2130320"/>
            <a:ext cx="273923" cy="600164"/>
          </a:xfrm>
          <a:prstGeom prst="rect">
            <a:avLst/>
          </a:prstGeom>
          <a:noFill/>
        </p:spPr>
        <p:txBody>
          <a:bodyPr wrap="square" rtlCol="0">
            <a:spAutoFit/>
          </a:bodyPr>
          <a:lstStyle/>
          <a:p>
            <a:r>
              <a:rPr lang="en-US" sz="3300" b="1" dirty="0"/>
              <a:t>?</a:t>
            </a:r>
          </a:p>
        </p:txBody>
      </p:sp>
    </p:spTree>
    <p:extLst>
      <p:ext uri="{BB962C8B-B14F-4D97-AF65-F5344CB8AC3E}">
        <p14:creationId xmlns:p14="http://schemas.microsoft.com/office/powerpoint/2010/main" val="15873642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44566" y="2790497"/>
            <a:ext cx="5376041" cy="830997"/>
          </a:xfrm>
          <a:prstGeom prst="rect">
            <a:avLst/>
          </a:prstGeom>
          <a:noFill/>
        </p:spPr>
        <p:txBody>
          <a:bodyPr wrap="square" rtlCol="0">
            <a:spAutoFit/>
          </a:bodyPr>
          <a:lstStyle/>
          <a:p>
            <a:pPr algn="ctr"/>
            <a:r>
              <a:rPr lang="en-US" sz="4800"/>
              <a:t>RPC: The Good</a:t>
            </a:r>
          </a:p>
        </p:txBody>
      </p:sp>
      <p:sp>
        <p:nvSpPr>
          <p:cNvPr id="3" name="Slide Number Placeholder 2"/>
          <p:cNvSpPr>
            <a:spLocks noGrp="1"/>
          </p:cNvSpPr>
          <p:nvPr>
            <p:ph type="sldNum" sz="quarter" idx="12"/>
          </p:nvPr>
        </p:nvSpPr>
        <p:spPr/>
        <p:txBody>
          <a:bodyPr/>
          <a:lstStyle/>
          <a:p>
            <a:fld id="{867D4A06-35AE-BD4A-84A9-613A26F3D41D}" type="slidenum">
              <a:rPr lang="en-US" smtClean="0"/>
              <a:pPr/>
              <a:t>42</a:t>
            </a:fld>
            <a:endParaRPr lang="en-US"/>
          </a:p>
        </p:txBody>
      </p:sp>
    </p:spTree>
    <p:extLst>
      <p:ext uri="{BB962C8B-B14F-4D97-AF65-F5344CB8AC3E}">
        <p14:creationId xmlns:p14="http://schemas.microsoft.com/office/powerpoint/2010/main" val="32991265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742241"/>
            <a:ext cx="8229600" cy="1073013"/>
          </a:xfrm>
        </p:spPr>
        <p:txBody>
          <a:bodyPr>
            <a:noAutofit/>
          </a:bodyPr>
          <a:lstStyle/>
          <a:p>
            <a:pPr marL="0" indent="0" algn="ctr">
              <a:buNone/>
            </a:pPr>
            <a:r>
              <a:rPr lang="en-US" sz="2800" dirty="0"/>
              <a:t>Without it, we are re-inventing the wheel in ad-hoc network programming</a:t>
            </a:r>
          </a:p>
        </p:txBody>
      </p:sp>
      <p:sp>
        <p:nvSpPr>
          <p:cNvPr id="2" name="Slide Number Placeholder 1"/>
          <p:cNvSpPr>
            <a:spLocks noGrp="1"/>
          </p:cNvSpPr>
          <p:nvPr>
            <p:ph type="sldNum" sz="quarter" idx="12"/>
          </p:nvPr>
        </p:nvSpPr>
        <p:spPr/>
        <p:txBody>
          <a:bodyPr/>
          <a:lstStyle/>
          <a:p>
            <a:fld id="{867D4A06-35AE-BD4A-84A9-613A26F3D41D}" type="slidenum">
              <a:rPr lang="en-US" smtClean="0"/>
              <a:pPr/>
              <a:t>43</a:t>
            </a:fld>
            <a:endParaRPr lang="en-US"/>
          </a:p>
        </p:txBody>
      </p:sp>
    </p:spTree>
    <p:extLst>
      <p:ext uri="{BB962C8B-B14F-4D97-AF65-F5344CB8AC3E}">
        <p14:creationId xmlns:p14="http://schemas.microsoft.com/office/powerpoint/2010/main" val="289287151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44566" y="2790497"/>
            <a:ext cx="5376041" cy="830997"/>
          </a:xfrm>
          <a:prstGeom prst="rect">
            <a:avLst/>
          </a:prstGeom>
          <a:noFill/>
        </p:spPr>
        <p:txBody>
          <a:bodyPr wrap="square" rtlCol="0">
            <a:spAutoFit/>
          </a:bodyPr>
          <a:lstStyle/>
          <a:p>
            <a:pPr algn="ctr"/>
            <a:r>
              <a:rPr lang="en-US" sz="4800" dirty="0"/>
              <a:t>RPC: The Bad</a:t>
            </a:r>
          </a:p>
        </p:txBody>
      </p:sp>
      <p:sp>
        <p:nvSpPr>
          <p:cNvPr id="3" name="Slide Number Placeholder 2"/>
          <p:cNvSpPr>
            <a:spLocks noGrp="1"/>
          </p:cNvSpPr>
          <p:nvPr>
            <p:ph type="sldNum" sz="quarter" idx="12"/>
          </p:nvPr>
        </p:nvSpPr>
        <p:spPr/>
        <p:txBody>
          <a:bodyPr/>
          <a:lstStyle/>
          <a:p>
            <a:fld id="{867D4A06-35AE-BD4A-84A9-613A26F3D41D}" type="slidenum">
              <a:rPr lang="en-US" smtClean="0"/>
              <a:pPr/>
              <a:t>44</a:t>
            </a:fld>
            <a:endParaRPr lang="en-US"/>
          </a:p>
        </p:txBody>
      </p:sp>
    </p:spTree>
    <p:extLst>
      <p:ext uri="{BB962C8B-B14F-4D97-AF65-F5344CB8AC3E}">
        <p14:creationId xmlns:p14="http://schemas.microsoft.com/office/powerpoint/2010/main" val="206975840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11245" y="3276502"/>
            <a:ext cx="3310759" cy="605579"/>
          </a:xfrm>
        </p:spPr>
        <p:txBody>
          <a:bodyPr>
            <a:normAutofit/>
          </a:bodyPr>
          <a:lstStyle/>
          <a:p>
            <a:pPr marL="0" indent="0">
              <a:buNone/>
            </a:pPr>
            <a:r>
              <a:rPr lang="en-US" sz="2800" dirty="0"/>
              <a:t>Connection-Oriented</a:t>
            </a:r>
          </a:p>
        </p:txBody>
      </p:sp>
      <p:sp>
        <p:nvSpPr>
          <p:cNvPr id="4" name="Rectangle 3"/>
          <p:cNvSpPr/>
          <p:nvPr/>
        </p:nvSpPr>
        <p:spPr>
          <a:xfrm>
            <a:off x="2592083" y="928907"/>
            <a:ext cx="3592971" cy="523220"/>
          </a:xfrm>
          <a:prstGeom prst="rect">
            <a:avLst/>
          </a:prstGeom>
        </p:spPr>
        <p:txBody>
          <a:bodyPr wrap="none">
            <a:spAutoFit/>
          </a:bodyPr>
          <a:lstStyle/>
          <a:p>
            <a:r>
              <a:rPr lang="en-US" sz="2800" dirty="0"/>
              <a:t>Location Independence</a:t>
            </a:r>
          </a:p>
        </p:txBody>
      </p:sp>
      <p:sp>
        <p:nvSpPr>
          <p:cNvPr id="5" name="Rectangle 4"/>
          <p:cNvSpPr/>
          <p:nvPr/>
        </p:nvSpPr>
        <p:spPr>
          <a:xfrm>
            <a:off x="2986164" y="1622209"/>
            <a:ext cx="2804807" cy="523220"/>
          </a:xfrm>
          <a:prstGeom prst="rect">
            <a:avLst/>
          </a:prstGeom>
        </p:spPr>
        <p:txBody>
          <a:bodyPr wrap="none">
            <a:spAutoFit/>
          </a:bodyPr>
          <a:lstStyle/>
          <a:p>
            <a:r>
              <a:rPr lang="en-US" sz="2800" dirty="0"/>
              <a:t>Platform Coupling</a:t>
            </a:r>
          </a:p>
        </p:txBody>
      </p:sp>
      <p:sp>
        <p:nvSpPr>
          <p:cNvPr id="7" name="Rectangle 6"/>
          <p:cNvSpPr/>
          <p:nvPr/>
        </p:nvSpPr>
        <p:spPr>
          <a:xfrm>
            <a:off x="2986164" y="2425092"/>
            <a:ext cx="2903039" cy="523220"/>
          </a:xfrm>
          <a:prstGeom prst="rect">
            <a:avLst/>
          </a:prstGeom>
        </p:spPr>
        <p:txBody>
          <a:bodyPr wrap="none">
            <a:spAutoFit/>
          </a:bodyPr>
          <a:lstStyle/>
          <a:p>
            <a:r>
              <a:rPr lang="en-US" sz="2800" dirty="0"/>
              <a:t>Temporal Coupling</a:t>
            </a:r>
          </a:p>
        </p:txBody>
      </p:sp>
      <p:sp>
        <p:nvSpPr>
          <p:cNvPr id="8" name="Rectangle 7"/>
          <p:cNvSpPr/>
          <p:nvPr/>
        </p:nvSpPr>
        <p:spPr>
          <a:xfrm>
            <a:off x="2849588" y="5667483"/>
            <a:ext cx="3077958" cy="523220"/>
          </a:xfrm>
          <a:prstGeom prst="rect">
            <a:avLst/>
          </a:prstGeom>
        </p:spPr>
        <p:txBody>
          <a:bodyPr wrap="none">
            <a:spAutoFit/>
          </a:bodyPr>
          <a:lstStyle/>
          <a:p>
            <a:r>
              <a:rPr lang="en-US" sz="2800" dirty="0"/>
              <a:t>Behavioral Coupling</a:t>
            </a:r>
          </a:p>
        </p:txBody>
      </p:sp>
      <p:sp>
        <p:nvSpPr>
          <p:cNvPr id="9" name="Rectangle 8"/>
          <p:cNvSpPr/>
          <p:nvPr/>
        </p:nvSpPr>
        <p:spPr>
          <a:xfrm>
            <a:off x="2352921" y="4041511"/>
            <a:ext cx="4448525" cy="523220"/>
          </a:xfrm>
          <a:prstGeom prst="rect">
            <a:avLst/>
          </a:prstGeom>
        </p:spPr>
        <p:txBody>
          <a:bodyPr wrap="none">
            <a:spAutoFit/>
          </a:bodyPr>
          <a:lstStyle/>
          <a:p>
            <a:r>
              <a:rPr lang="en-US" sz="2800" dirty="0"/>
              <a:t>Synchronous Communication</a:t>
            </a:r>
          </a:p>
        </p:txBody>
      </p:sp>
      <p:sp>
        <p:nvSpPr>
          <p:cNvPr id="10" name="Rectangle 9"/>
          <p:cNvSpPr/>
          <p:nvPr/>
        </p:nvSpPr>
        <p:spPr>
          <a:xfrm>
            <a:off x="3440936" y="4854497"/>
            <a:ext cx="1993494" cy="523220"/>
          </a:xfrm>
          <a:prstGeom prst="rect">
            <a:avLst/>
          </a:prstGeom>
        </p:spPr>
        <p:txBody>
          <a:bodyPr wrap="none">
            <a:spAutoFit/>
          </a:bodyPr>
          <a:lstStyle/>
          <a:p>
            <a:r>
              <a:rPr lang="en-US" sz="2800" dirty="0"/>
              <a:t>Data Format</a:t>
            </a:r>
          </a:p>
        </p:txBody>
      </p:sp>
      <p:sp>
        <p:nvSpPr>
          <p:cNvPr id="2" name="Slide Number Placeholder 1"/>
          <p:cNvSpPr>
            <a:spLocks noGrp="1"/>
          </p:cNvSpPr>
          <p:nvPr>
            <p:ph type="sldNum" sz="quarter" idx="12"/>
          </p:nvPr>
        </p:nvSpPr>
        <p:spPr/>
        <p:txBody>
          <a:bodyPr/>
          <a:lstStyle/>
          <a:p>
            <a:fld id="{867D4A06-35AE-BD4A-84A9-613A26F3D41D}" type="slidenum">
              <a:rPr lang="en-US" smtClean="0"/>
              <a:pPr/>
              <a:t>45</a:t>
            </a:fld>
            <a:endParaRPr lang="en-US"/>
          </a:p>
        </p:txBody>
      </p:sp>
    </p:spTree>
    <p:extLst>
      <p:ext uri="{BB962C8B-B14F-4D97-AF65-F5344CB8AC3E}">
        <p14:creationId xmlns:p14="http://schemas.microsoft.com/office/powerpoint/2010/main" val="683727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P spid="7" grpId="0"/>
      <p:bldP spid="8" grpId="0"/>
      <p:bldP spid="9" grpId="0"/>
      <p:bldP spid="10"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1.3 What is messaging?</a:t>
            </a:r>
          </a:p>
        </p:txBody>
      </p:sp>
      <p:sp>
        <p:nvSpPr>
          <p:cNvPr id="5" name="Text Placeholder 4"/>
          <p:cNvSpPr>
            <a:spLocks noGrp="1"/>
          </p:cNvSpPr>
          <p:nvPr>
            <p:ph type="body" idx="1"/>
          </p:nvPr>
        </p:nvSpPr>
        <p:spPr/>
        <p:txBody>
          <a:bodyPr/>
          <a:lstStyle/>
          <a:p>
            <a:r>
              <a:rPr lang="en-US" dirty="0"/>
              <a:t>A high-level overview, much more later</a:t>
            </a:r>
          </a:p>
        </p:txBody>
      </p:sp>
      <p:sp>
        <p:nvSpPr>
          <p:cNvPr id="2" name="Slide Number Placeholder 1"/>
          <p:cNvSpPr>
            <a:spLocks noGrp="1"/>
          </p:cNvSpPr>
          <p:nvPr>
            <p:ph type="sldNum" sz="quarter" idx="12"/>
          </p:nvPr>
        </p:nvSpPr>
        <p:spPr/>
        <p:txBody>
          <a:bodyPr/>
          <a:lstStyle/>
          <a:p>
            <a:fld id="{867D4A06-35AE-BD4A-84A9-613A26F3D41D}" type="slidenum">
              <a:rPr lang="en-US" smtClean="0"/>
              <a:pPr/>
              <a:t>46</a:t>
            </a:fld>
            <a:endParaRPr lang="en-US"/>
          </a:p>
        </p:txBody>
      </p:sp>
    </p:spTree>
    <p:extLst>
      <p:ext uri="{BB962C8B-B14F-4D97-AF65-F5344CB8AC3E}">
        <p14:creationId xmlns:p14="http://schemas.microsoft.com/office/powerpoint/2010/main" val="166719964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40979" y="2758965"/>
            <a:ext cx="7315200" cy="1384995"/>
          </a:xfrm>
          <a:prstGeom prst="rect">
            <a:avLst/>
          </a:prstGeom>
        </p:spPr>
        <p:txBody>
          <a:bodyPr wrap="square">
            <a:spAutoFit/>
          </a:bodyPr>
          <a:lstStyle/>
          <a:p>
            <a:pPr algn="ctr"/>
            <a:r>
              <a:rPr lang="en-US" sz="2800">
                <a:latin typeface="Helvetica Neue" charset="0"/>
              </a:rPr>
              <a:t>High-speed, asynchronous, inter-process communication with reliable delivery</a:t>
            </a:r>
            <a:endParaRPr lang="en-US" sz="2800"/>
          </a:p>
        </p:txBody>
      </p:sp>
      <p:sp>
        <p:nvSpPr>
          <p:cNvPr id="2" name="Slide Number Placeholder 1"/>
          <p:cNvSpPr>
            <a:spLocks noGrp="1"/>
          </p:cNvSpPr>
          <p:nvPr>
            <p:ph type="sldNum" sz="quarter" idx="12"/>
          </p:nvPr>
        </p:nvSpPr>
        <p:spPr/>
        <p:txBody>
          <a:bodyPr/>
          <a:lstStyle/>
          <a:p>
            <a:fld id="{867D4A06-35AE-BD4A-84A9-613A26F3D41D}" type="slidenum">
              <a:rPr lang="en-US" smtClean="0"/>
              <a:pPr/>
              <a:t>47</a:t>
            </a:fld>
            <a:endParaRPr lang="en-US"/>
          </a:p>
        </p:txBody>
      </p:sp>
    </p:spTree>
    <p:extLst>
      <p:ext uri="{BB962C8B-B14F-4D97-AF65-F5344CB8AC3E}">
        <p14:creationId xmlns:p14="http://schemas.microsoft.com/office/powerpoint/2010/main" val="120668473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22938" y="2822056"/>
            <a:ext cx="4572000" cy="1384995"/>
          </a:xfrm>
          <a:prstGeom prst="rect">
            <a:avLst/>
          </a:prstGeom>
        </p:spPr>
        <p:txBody>
          <a:bodyPr>
            <a:spAutoFit/>
          </a:bodyPr>
          <a:lstStyle/>
          <a:p>
            <a:pPr algn="ctr"/>
            <a:r>
              <a:rPr lang="en-US" sz="2800">
                <a:latin typeface="Helvetica Neue" charset="0"/>
              </a:rPr>
              <a:t>Processes communicate by sending packets of data called messages</a:t>
            </a:r>
            <a:endParaRPr lang="en-US" sz="2800"/>
          </a:p>
        </p:txBody>
      </p:sp>
      <p:sp>
        <p:nvSpPr>
          <p:cNvPr id="3" name="Slide Number Placeholder 2"/>
          <p:cNvSpPr>
            <a:spLocks noGrp="1"/>
          </p:cNvSpPr>
          <p:nvPr>
            <p:ph type="sldNum" sz="quarter" idx="12"/>
          </p:nvPr>
        </p:nvSpPr>
        <p:spPr/>
        <p:txBody>
          <a:bodyPr/>
          <a:lstStyle/>
          <a:p>
            <a:fld id="{867D4A06-35AE-BD4A-84A9-613A26F3D41D}" type="slidenum">
              <a:rPr lang="en-US" smtClean="0"/>
              <a:pPr/>
              <a:t>48</a:t>
            </a:fld>
            <a:endParaRPr lang="en-US"/>
          </a:p>
        </p:txBody>
      </p:sp>
    </p:spTree>
    <p:extLst>
      <p:ext uri="{BB962C8B-B14F-4D97-AF65-F5344CB8AC3E}">
        <p14:creationId xmlns:p14="http://schemas.microsoft.com/office/powerpoint/2010/main" val="53433439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81049" y="2837822"/>
            <a:ext cx="5407572" cy="954107"/>
          </a:xfrm>
          <a:prstGeom prst="rect">
            <a:avLst/>
          </a:prstGeom>
        </p:spPr>
        <p:txBody>
          <a:bodyPr wrap="square">
            <a:spAutoFit/>
          </a:bodyPr>
          <a:lstStyle/>
          <a:p>
            <a:pPr algn="ctr"/>
            <a:r>
              <a:rPr lang="en-US" sz="2800" dirty="0">
                <a:latin typeface="Helvetica Neue" charset="0"/>
              </a:rPr>
              <a:t>Channels are logical pathways between processes</a:t>
            </a:r>
            <a:endParaRPr lang="en-US" sz="2800" dirty="0"/>
          </a:p>
        </p:txBody>
      </p:sp>
      <p:sp>
        <p:nvSpPr>
          <p:cNvPr id="3" name="Slide Number Placeholder 2"/>
          <p:cNvSpPr>
            <a:spLocks noGrp="1"/>
          </p:cNvSpPr>
          <p:nvPr>
            <p:ph type="sldNum" sz="quarter" idx="12"/>
          </p:nvPr>
        </p:nvSpPr>
        <p:spPr/>
        <p:txBody>
          <a:bodyPr/>
          <a:lstStyle/>
          <a:p>
            <a:fld id="{867D4A06-35AE-BD4A-84A9-613A26F3D41D}" type="slidenum">
              <a:rPr lang="en-US" smtClean="0"/>
              <a:pPr/>
              <a:t>49</a:t>
            </a:fld>
            <a:endParaRPr lang="en-US"/>
          </a:p>
        </p:txBody>
      </p:sp>
    </p:spTree>
    <p:extLst>
      <p:ext uri="{BB962C8B-B14F-4D97-AF65-F5344CB8AC3E}">
        <p14:creationId xmlns:p14="http://schemas.microsoft.com/office/powerpoint/2010/main" val="283252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do you get to write code?</a:t>
            </a:r>
          </a:p>
        </p:txBody>
      </p:sp>
      <p:sp>
        <p:nvSpPr>
          <p:cNvPr id="3" name="Content Placeholder 2"/>
          <p:cNvSpPr>
            <a:spLocks noGrp="1"/>
          </p:cNvSpPr>
          <p:nvPr>
            <p:ph idx="1"/>
          </p:nvPr>
        </p:nvSpPr>
        <p:spPr>
          <a:xfrm>
            <a:off x="457200" y="2624959"/>
            <a:ext cx="8229600" cy="1379482"/>
          </a:xfrm>
        </p:spPr>
        <p:txBody>
          <a:bodyPr>
            <a:noAutofit/>
          </a:bodyPr>
          <a:lstStyle/>
          <a:p>
            <a:pPr marL="0" indent="0" algn="ctr">
              <a:buNone/>
            </a:pPr>
            <a:r>
              <a:rPr lang="en-US" sz="2800" dirty="0"/>
              <a:t>When we </a:t>
            </a:r>
            <a:r>
              <a:rPr lang="en-US" sz="2800"/>
              <a:t>get to messaging </a:t>
            </a:r>
            <a:r>
              <a:rPr lang="en-US" sz="2800" dirty="0"/>
              <a:t>patterns, hopefully by the afternoon of Day One and then into </a:t>
            </a:r>
            <a:r>
              <a:rPr lang="en-US" sz="2800"/>
              <a:t>the morning of Day Two</a:t>
            </a:r>
            <a:endParaRPr lang="en-US" sz="2800" dirty="0"/>
          </a:p>
        </p:txBody>
      </p:sp>
      <p:sp>
        <p:nvSpPr>
          <p:cNvPr id="4" name="Slide Number Placeholder 3"/>
          <p:cNvSpPr>
            <a:spLocks noGrp="1"/>
          </p:cNvSpPr>
          <p:nvPr>
            <p:ph type="sldNum" sz="quarter" idx="12"/>
          </p:nvPr>
        </p:nvSpPr>
        <p:spPr/>
        <p:txBody>
          <a:bodyPr/>
          <a:lstStyle/>
          <a:p>
            <a:fld id="{867D4A06-35AE-BD4A-84A9-613A26F3D41D}" type="slidenum">
              <a:rPr lang="en-US" smtClean="0"/>
              <a:pPr/>
              <a:t>5</a:t>
            </a:fld>
            <a:endParaRPr lang="en-US"/>
          </a:p>
        </p:txBody>
      </p:sp>
    </p:spTree>
    <p:extLst>
      <p:ext uri="{BB962C8B-B14F-4D97-AF65-F5344CB8AC3E}">
        <p14:creationId xmlns:p14="http://schemas.microsoft.com/office/powerpoint/2010/main" val="133386486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77571" y="3039382"/>
            <a:ext cx="4953536" cy="523220"/>
          </a:xfrm>
          <a:prstGeom prst="rect">
            <a:avLst/>
          </a:prstGeom>
        </p:spPr>
        <p:txBody>
          <a:bodyPr wrap="none">
            <a:spAutoFit/>
          </a:bodyPr>
          <a:lstStyle/>
          <a:p>
            <a:r>
              <a:rPr lang="en-US" sz="2800">
                <a:latin typeface="Helvetica Neue" charset="0"/>
              </a:rPr>
              <a:t>A message is a data structure</a:t>
            </a:r>
            <a:endParaRPr lang="en-US" sz="2800"/>
          </a:p>
        </p:txBody>
      </p:sp>
      <p:sp>
        <p:nvSpPr>
          <p:cNvPr id="3" name="Slide Number Placeholder 2"/>
          <p:cNvSpPr>
            <a:spLocks noGrp="1"/>
          </p:cNvSpPr>
          <p:nvPr>
            <p:ph type="sldNum" sz="quarter" idx="12"/>
          </p:nvPr>
        </p:nvSpPr>
        <p:spPr/>
        <p:txBody>
          <a:bodyPr/>
          <a:lstStyle/>
          <a:p>
            <a:fld id="{867D4A06-35AE-BD4A-84A9-613A26F3D41D}" type="slidenum">
              <a:rPr lang="en-US" smtClean="0"/>
              <a:pPr/>
              <a:t>50</a:t>
            </a:fld>
            <a:endParaRPr lang="en-US"/>
          </a:p>
        </p:txBody>
      </p:sp>
    </p:spTree>
    <p:extLst>
      <p:ext uri="{BB962C8B-B14F-4D97-AF65-F5344CB8AC3E}">
        <p14:creationId xmlns:p14="http://schemas.microsoft.com/office/powerpoint/2010/main" val="124041249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1076" y="441462"/>
            <a:ext cx="8623738" cy="954107"/>
          </a:xfrm>
          <a:prstGeom prst="rect">
            <a:avLst/>
          </a:prstGeom>
        </p:spPr>
        <p:txBody>
          <a:bodyPr wrap="square">
            <a:spAutoFit/>
          </a:bodyPr>
          <a:lstStyle/>
          <a:p>
            <a:pPr algn="ctr"/>
            <a:r>
              <a:rPr lang="en-US" sz="2800"/>
              <a:t>Messaging depends on Message-Oriented-Middleware (MOM)</a:t>
            </a:r>
          </a:p>
        </p:txBody>
      </p:sp>
      <p:sp>
        <p:nvSpPr>
          <p:cNvPr id="3" name="Rectangle 2"/>
          <p:cNvSpPr/>
          <p:nvPr/>
        </p:nvSpPr>
        <p:spPr>
          <a:xfrm>
            <a:off x="1656163" y="2218445"/>
            <a:ext cx="5519460" cy="461665"/>
          </a:xfrm>
          <a:prstGeom prst="rect">
            <a:avLst/>
          </a:prstGeom>
        </p:spPr>
        <p:txBody>
          <a:bodyPr wrap="none">
            <a:spAutoFit/>
          </a:bodyPr>
          <a:lstStyle/>
          <a:p>
            <a:pPr lvl="1" algn="ctr"/>
            <a:r>
              <a:rPr lang="en-US" sz="2400"/>
              <a:t>Routes messages between applications</a:t>
            </a:r>
            <a:endParaRPr lang="en-US" sz="2400" dirty="0"/>
          </a:p>
        </p:txBody>
      </p:sp>
      <p:sp>
        <p:nvSpPr>
          <p:cNvPr id="4" name="Rectangle 3"/>
          <p:cNvSpPr/>
          <p:nvPr/>
        </p:nvSpPr>
        <p:spPr>
          <a:xfrm>
            <a:off x="315311" y="441462"/>
            <a:ext cx="8623738" cy="954107"/>
          </a:xfrm>
          <a:prstGeom prst="rect">
            <a:avLst/>
          </a:prstGeom>
        </p:spPr>
        <p:txBody>
          <a:bodyPr wrap="square">
            <a:spAutoFit/>
          </a:bodyPr>
          <a:lstStyle/>
          <a:p>
            <a:pPr algn="ctr"/>
            <a:r>
              <a:rPr lang="en-US" sz="2800"/>
              <a:t>Messaging depends on Message-Oriented-Middleware (MOM)</a:t>
            </a:r>
          </a:p>
        </p:txBody>
      </p:sp>
      <p:sp>
        <p:nvSpPr>
          <p:cNvPr id="5" name="Rectangle 4"/>
          <p:cNvSpPr/>
          <p:nvPr/>
        </p:nvSpPr>
        <p:spPr>
          <a:xfrm>
            <a:off x="1300347" y="2903897"/>
            <a:ext cx="6622133" cy="461665"/>
          </a:xfrm>
          <a:prstGeom prst="rect">
            <a:avLst/>
          </a:prstGeom>
        </p:spPr>
        <p:txBody>
          <a:bodyPr wrap="none">
            <a:spAutoFit/>
          </a:bodyPr>
          <a:lstStyle/>
          <a:p>
            <a:pPr lvl="1" algn="ctr"/>
            <a:r>
              <a:rPr lang="en-US" sz="2400"/>
              <a:t>Co-ordinates sending and receiving of messages</a:t>
            </a:r>
            <a:endParaRPr lang="en-US" sz="2400" dirty="0"/>
          </a:p>
        </p:txBody>
      </p:sp>
      <p:sp>
        <p:nvSpPr>
          <p:cNvPr id="6" name="Rectangle 5"/>
          <p:cNvSpPr/>
          <p:nvPr/>
        </p:nvSpPr>
        <p:spPr>
          <a:xfrm>
            <a:off x="1492130" y="3589349"/>
            <a:ext cx="6430350" cy="461665"/>
          </a:xfrm>
          <a:prstGeom prst="rect">
            <a:avLst/>
          </a:prstGeom>
        </p:spPr>
        <p:txBody>
          <a:bodyPr wrap="none">
            <a:spAutoFit/>
          </a:bodyPr>
          <a:lstStyle/>
          <a:p>
            <a:pPr lvl="1" algn="ctr"/>
            <a:r>
              <a:rPr lang="en-US" sz="2400"/>
              <a:t>Sender </a:t>
            </a:r>
            <a:r>
              <a:rPr lang="en-US" sz="2400" dirty="0"/>
              <a:t>and receiver have the same availability</a:t>
            </a:r>
          </a:p>
        </p:txBody>
      </p:sp>
      <p:sp>
        <p:nvSpPr>
          <p:cNvPr id="7" name="Rectangle 6"/>
          <p:cNvSpPr/>
          <p:nvPr/>
        </p:nvSpPr>
        <p:spPr>
          <a:xfrm>
            <a:off x="2613591" y="4274801"/>
            <a:ext cx="4187428" cy="461665"/>
          </a:xfrm>
          <a:prstGeom prst="rect">
            <a:avLst/>
          </a:prstGeom>
        </p:spPr>
        <p:txBody>
          <a:bodyPr wrap="none">
            <a:spAutoFit/>
          </a:bodyPr>
          <a:lstStyle/>
          <a:p>
            <a:r>
              <a:rPr lang="en-US" sz="2400"/>
              <a:t>Asynchronous: </a:t>
            </a:r>
            <a:r>
              <a:rPr lang="en-US" sz="2400" dirty="0"/>
              <a:t>Send and Forget </a:t>
            </a:r>
          </a:p>
        </p:txBody>
      </p:sp>
      <p:sp>
        <p:nvSpPr>
          <p:cNvPr id="8" name="Rectangle 7"/>
          <p:cNvSpPr/>
          <p:nvPr/>
        </p:nvSpPr>
        <p:spPr>
          <a:xfrm>
            <a:off x="3268545" y="4960253"/>
            <a:ext cx="2490875" cy="461665"/>
          </a:xfrm>
          <a:prstGeom prst="rect">
            <a:avLst/>
          </a:prstGeom>
        </p:spPr>
        <p:txBody>
          <a:bodyPr wrap="none">
            <a:spAutoFit/>
          </a:bodyPr>
          <a:lstStyle/>
          <a:p>
            <a:r>
              <a:rPr lang="en-US" sz="2400"/>
              <a:t>Store and Forward</a:t>
            </a:r>
          </a:p>
        </p:txBody>
      </p:sp>
      <p:sp>
        <p:nvSpPr>
          <p:cNvPr id="9" name="Slide Number Placeholder 8"/>
          <p:cNvSpPr>
            <a:spLocks noGrp="1"/>
          </p:cNvSpPr>
          <p:nvPr>
            <p:ph type="sldNum" sz="quarter" idx="12"/>
          </p:nvPr>
        </p:nvSpPr>
        <p:spPr/>
        <p:txBody>
          <a:bodyPr/>
          <a:lstStyle/>
          <a:p>
            <a:fld id="{867D4A06-35AE-BD4A-84A9-613A26F3D41D}" type="slidenum">
              <a:rPr lang="en-US" smtClean="0"/>
              <a:pPr/>
              <a:t>51</a:t>
            </a:fld>
            <a:endParaRPr lang="en-US"/>
          </a:p>
        </p:txBody>
      </p:sp>
    </p:spTree>
    <p:extLst>
      <p:ext uri="{BB962C8B-B14F-4D97-AF65-F5344CB8AC3E}">
        <p14:creationId xmlns:p14="http://schemas.microsoft.com/office/powerpoint/2010/main" val="179391254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8" name="Straight Arrow Connector 37">
            <a:extLst>
              <a:ext uri="{FF2B5EF4-FFF2-40B4-BE49-F238E27FC236}">
                <a16:creationId xmlns:a16="http://schemas.microsoft.com/office/drawing/2014/main" id="{92EAE0FB-DC3B-F749-86F4-EC33C844AFB4}"/>
              </a:ext>
            </a:extLst>
          </p:cNvPr>
          <p:cNvCxnSpPr>
            <a:cxnSpLocks/>
          </p:cNvCxnSpPr>
          <p:nvPr/>
        </p:nvCxnSpPr>
        <p:spPr>
          <a:xfrm flipV="1">
            <a:off x="7749244" y="4206629"/>
            <a:ext cx="0" cy="66948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13CB13EB-63F2-284C-9487-ACB4EF21CB7C}"/>
              </a:ext>
            </a:extLst>
          </p:cNvPr>
          <p:cNvCxnSpPr>
            <a:cxnSpLocks/>
          </p:cNvCxnSpPr>
          <p:nvPr/>
        </p:nvCxnSpPr>
        <p:spPr>
          <a:xfrm flipV="1">
            <a:off x="5894941" y="4217513"/>
            <a:ext cx="0" cy="66948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649A22D6-260E-BF4F-952F-6515FD24946D}"/>
              </a:ext>
            </a:extLst>
          </p:cNvPr>
          <p:cNvSpPr/>
          <p:nvPr/>
        </p:nvSpPr>
        <p:spPr>
          <a:xfrm>
            <a:off x="1369724" y="4886996"/>
            <a:ext cx="6658205" cy="6368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Rectangle 2"/>
          <p:cNvSpPr/>
          <p:nvPr/>
        </p:nvSpPr>
        <p:spPr>
          <a:xfrm>
            <a:off x="1174502" y="2391103"/>
            <a:ext cx="1189435"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Direct</a:t>
            </a:r>
          </a:p>
          <a:p>
            <a:pPr algn="ctr"/>
            <a:r>
              <a:rPr lang="en-GB" sz="1350" dirty="0">
                <a:solidFill>
                  <a:schemeClr val="tx1"/>
                </a:solidFill>
              </a:rPr>
              <a:t>Bookings</a:t>
            </a:r>
          </a:p>
        </p:txBody>
      </p:sp>
      <p:sp>
        <p:nvSpPr>
          <p:cNvPr id="4" name="Rectangle 3"/>
          <p:cNvSpPr/>
          <p:nvPr/>
        </p:nvSpPr>
        <p:spPr>
          <a:xfrm>
            <a:off x="3059596" y="2391102"/>
            <a:ext cx="1257299"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a:t>
            </a:r>
          </a:p>
          <a:p>
            <a:pPr algn="ctr"/>
            <a:r>
              <a:rPr lang="en-GB" sz="1350" dirty="0">
                <a:solidFill>
                  <a:schemeClr val="tx1"/>
                </a:solidFill>
              </a:rPr>
              <a:t>Payments</a:t>
            </a:r>
          </a:p>
        </p:txBody>
      </p:sp>
      <p:sp>
        <p:nvSpPr>
          <p:cNvPr id="5" name="Rectangle 4"/>
          <p:cNvSpPr/>
          <p:nvPr/>
        </p:nvSpPr>
        <p:spPr>
          <a:xfrm>
            <a:off x="4915675" y="2351782"/>
            <a:ext cx="1250735" cy="186109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Housekeeping</a:t>
            </a:r>
          </a:p>
        </p:txBody>
      </p:sp>
      <p:sp>
        <p:nvSpPr>
          <p:cNvPr id="7" name="Rectangle 6"/>
          <p:cNvSpPr/>
          <p:nvPr/>
        </p:nvSpPr>
        <p:spPr>
          <a:xfrm>
            <a:off x="6770630" y="2351783"/>
            <a:ext cx="1257299" cy="186109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Channel Manager</a:t>
            </a:r>
          </a:p>
        </p:txBody>
      </p:sp>
      <p:sp>
        <p:nvSpPr>
          <p:cNvPr id="2" name="TextBox 1">
            <a:extLst>
              <a:ext uri="{FF2B5EF4-FFF2-40B4-BE49-F238E27FC236}">
                <a16:creationId xmlns:a16="http://schemas.microsoft.com/office/drawing/2014/main" id="{B1A4950D-A811-5240-BC2A-4BEE3B998BB8}"/>
              </a:ext>
            </a:extLst>
          </p:cNvPr>
          <p:cNvSpPr txBox="1"/>
          <p:nvPr/>
        </p:nvSpPr>
        <p:spPr>
          <a:xfrm>
            <a:off x="1283944" y="2510863"/>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0" name="TextBox 19">
            <a:extLst>
              <a:ext uri="{FF2B5EF4-FFF2-40B4-BE49-F238E27FC236}">
                <a16:creationId xmlns:a16="http://schemas.microsoft.com/office/drawing/2014/main" id="{355C2072-6974-154C-8DC6-6449A546F6ED}"/>
              </a:ext>
            </a:extLst>
          </p:cNvPr>
          <p:cNvSpPr txBox="1"/>
          <p:nvPr/>
        </p:nvSpPr>
        <p:spPr>
          <a:xfrm>
            <a:off x="3241607" y="2510863"/>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1" name="TextBox 20">
            <a:extLst>
              <a:ext uri="{FF2B5EF4-FFF2-40B4-BE49-F238E27FC236}">
                <a16:creationId xmlns:a16="http://schemas.microsoft.com/office/drawing/2014/main" id="{6BB83B32-EA9D-194A-A29C-CD132CE4B0DC}"/>
              </a:ext>
            </a:extLst>
          </p:cNvPr>
          <p:cNvSpPr txBox="1"/>
          <p:nvPr/>
        </p:nvSpPr>
        <p:spPr>
          <a:xfrm>
            <a:off x="5083204" y="2510863"/>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3" name="TextBox 22">
            <a:extLst>
              <a:ext uri="{FF2B5EF4-FFF2-40B4-BE49-F238E27FC236}">
                <a16:creationId xmlns:a16="http://schemas.microsoft.com/office/drawing/2014/main" id="{D56EF388-ECA8-4043-AD84-691159D7380E}"/>
              </a:ext>
            </a:extLst>
          </p:cNvPr>
          <p:cNvSpPr txBox="1"/>
          <p:nvPr/>
        </p:nvSpPr>
        <p:spPr>
          <a:xfrm>
            <a:off x="6937507" y="2510863"/>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8" name="Flowchart: Magnetic Disk 12">
            <a:extLst>
              <a:ext uri="{FF2B5EF4-FFF2-40B4-BE49-F238E27FC236}">
                <a16:creationId xmlns:a16="http://schemas.microsoft.com/office/drawing/2014/main" id="{4EB390E9-6EB4-0143-B83F-AD07BFF81F44}"/>
              </a:ext>
            </a:extLst>
          </p:cNvPr>
          <p:cNvSpPr/>
          <p:nvPr/>
        </p:nvSpPr>
        <p:spPr>
          <a:xfrm>
            <a:off x="6642547" y="4444996"/>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33" name="TextBox 32">
            <a:extLst>
              <a:ext uri="{FF2B5EF4-FFF2-40B4-BE49-F238E27FC236}">
                <a16:creationId xmlns:a16="http://schemas.microsoft.com/office/drawing/2014/main" id="{97EA7BDE-EF9B-5B41-BE38-2D68A8BEB95D}"/>
              </a:ext>
            </a:extLst>
          </p:cNvPr>
          <p:cNvSpPr txBox="1"/>
          <p:nvPr/>
        </p:nvSpPr>
        <p:spPr>
          <a:xfrm>
            <a:off x="1986819" y="1334189"/>
            <a:ext cx="4974336" cy="415498"/>
          </a:xfrm>
          <a:prstGeom prst="rect">
            <a:avLst/>
          </a:prstGeom>
          <a:noFill/>
        </p:spPr>
        <p:txBody>
          <a:bodyPr wrap="square" rtlCol="0">
            <a:spAutoFit/>
          </a:bodyPr>
          <a:lstStyle/>
          <a:p>
            <a:pPr algn="ctr"/>
            <a:r>
              <a:rPr lang="en-US" sz="2100" dirty="0"/>
              <a:t>Event Driven Architecture</a:t>
            </a:r>
          </a:p>
        </p:txBody>
      </p:sp>
      <p:sp>
        <p:nvSpPr>
          <p:cNvPr id="9" name="TextBox 8">
            <a:extLst>
              <a:ext uri="{FF2B5EF4-FFF2-40B4-BE49-F238E27FC236}">
                <a16:creationId xmlns:a16="http://schemas.microsoft.com/office/drawing/2014/main" id="{F1C49E6D-3C18-CE41-B481-AE4BCF6B37AB}"/>
              </a:ext>
            </a:extLst>
          </p:cNvPr>
          <p:cNvSpPr txBox="1"/>
          <p:nvPr/>
        </p:nvSpPr>
        <p:spPr>
          <a:xfrm>
            <a:off x="4039697" y="5066904"/>
            <a:ext cx="649152" cy="300082"/>
          </a:xfrm>
          <a:prstGeom prst="rect">
            <a:avLst/>
          </a:prstGeom>
          <a:noFill/>
        </p:spPr>
        <p:txBody>
          <a:bodyPr wrap="none" rtlCol="0">
            <a:spAutoFit/>
          </a:bodyPr>
          <a:lstStyle/>
          <a:p>
            <a:r>
              <a:rPr lang="en-US" sz="1350" dirty="0"/>
              <a:t>Broker</a:t>
            </a:r>
          </a:p>
        </p:txBody>
      </p:sp>
      <p:sp>
        <p:nvSpPr>
          <p:cNvPr id="24" name="Can 23">
            <a:extLst>
              <a:ext uri="{FF2B5EF4-FFF2-40B4-BE49-F238E27FC236}">
                <a16:creationId xmlns:a16="http://schemas.microsoft.com/office/drawing/2014/main" id="{B6C2A6B5-F579-FC46-93D6-E100F06F186D}"/>
              </a:ext>
            </a:extLst>
          </p:cNvPr>
          <p:cNvSpPr/>
          <p:nvPr/>
        </p:nvSpPr>
        <p:spPr>
          <a:xfrm>
            <a:off x="5783135" y="4307423"/>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7" name="Can 26">
            <a:extLst>
              <a:ext uri="{FF2B5EF4-FFF2-40B4-BE49-F238E27FC236}">
                <a16:creationId xmlns:a16="http://schemas.microsoft.com/office/drawing/2014/main" id="{314B5A71-A7C3-9747-950A-BBA25817D133}"/>
              </a:ext>
            </a:extLst>
          </p:cNvPr>
          <p:cNvSpPr/>
          <p:nvPr/>
        </p:nvSpPr>
        <p:spPr>
          <a:xfrm>
            <a:off x="7637438" y="4307423"/>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9" name="Flowchart: Magnetic Disk 12">
            <a:extLst>
              <a:ext uri="{FF2B5EF4-FFF2-40B4-BE49-F238E27FC236}">
                <a16:creationId xmlns:a16="http://schemas.microsoft.com/office/drawing/2014/main" id="{64FB0820-FA3A-CB4B-B535-5B4A29102BA2}"/>
              </a:ext>
            </a:extLst>
          </p:cNvPr>
          <p:cNvSpPr/>
          <p:nvPr/>
        </p:nvSpPr>
        <p:spPr>
          <a:xfrm>
            <a:off x="2863241" y="4444996"/>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34" name="Flowchart: Magnetic Disk 12">
            <a:extLst>
              <a:ext uri="{FF2B5EF4-FFF2-40B4-BE49-F238E27FC236}">
                <a16:creationId xmlns:a16="http://schemas.microsoft.com/office/drawing/2014/main" id="{E68249BA-42A7-5348-830F-4133EEA10670}"/>
              </a:ext>
            </a:extLst>
          </p:cNvPr>
          <p:cNvSpPr/>
          <p:nvPr/>
        </p:nvSpPr>
        <p:spPr>
          <a:xfrm>
            <a:off x="4784310" y="4444996"/>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35" name="Flowchart: Magnetic Disk 12">
            <a:extLst>
              <a:ext uri="{FF2B5EF4-FFF2-40B4-BE49-F238E27FC236}">
                <a16:creationId xmlns:a16="http://schemas.microsoft.com/office/drawing/2014/main" id="{F9671CCF-45EE-8743-BAA7-9D3B951E4E85}"/>
              </a:ext>
            </a:extLst>
          </p:cNvPr>
          <p:cNvSpPr/>
          <p:nvPr/>
        </p:nvSpPr>
        <p:spPr>
          <a:xfrm>
            <a:off x="1174502" y="4444996"/>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cxnSp>
        <p:nvCxnSpPr>
          <p:cNvPr id="11" name="Straight Arrow Connector 10">
            <a:extLst>
              <a:ext uri="{FF2B5EF4-FFF2-40B4-BE49-F238E27FC236}">
                <a16:creationId xmlns:a16="http://schemas.microsoft.com/office/drawing/2014/main" id="{1198DC22-122D-B34C-A4C8-472CD75C2237}"/>
              </a:ext>
            </a:extLst>
          </p:cNvPr>
          <p:cNvCxnSpPr/>
          <p:nvPr/>
        </p:nvCxnSpPr>
        <p:spPr>
          <a:xfrm>
            <a:off x="2207488" y="4212874"/>
            <a:ext cx="0" cy="67412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149020C3-11A9-224E-B020-1B22288B4AC2}"/>
              </a:ext>
            </a:extLst>
          </p:cNvPr>
          <p:cNvCxnSpPr>
            <a:cxnSpLocks/>
          </p:cNvCxnSpPr>
          <p:nvPr/>
        </p:nvCxnSpPr>
        <p:spPr>
          <a:xfrm flipV="1">
            <a:off x="4039697" y="4217513"/>
            <a:ext cx="0" cy="66948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2" name="Can 21">
            <a:extLst>
              <a:ext uri="{FF2B5EF4-FFF2-40B4-BE49-F238E27FC236}">
                <a16:creationId xmlns:a16="http://schemas.microsoft.com/office/drawing/2014/main" id="{8CA882CB-2143-BF4F-AA97-A25CA63ADA25}"/>
              </a:ext>
            </a:extLst>
          </p:cNvPr>
          <p:cNvSpPr/>
          <p:nvPr/>
        </p:nvSpPr>
        <p:spPr>
          <a:xfrm>
            <a:off x="3927891" y="4307423"/>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1" name="TextBox 40">
            <a:extLst>
              <a:ext uri="{FF2B5EF4-FFF2-40B4-BE49-F238E27FC236}">
                <a16:creationId xmlns:a16="http://schemas.microsoft.com/office/drawing/2014/main" id="{8241D194-4F11-3240-B1A4-C56094D8AA02}"/>
              </a:ext>
            </a:extLst>
          </p:cNvPr>
          <p:cNvSpPr txBox="1"/>
          <p:nvPr/>
        </p:nvSpPr>
        <p:spPr>
          <a:xfrm>
            <a:off x="4494590" y="4272160"/>
            <a:ext cx="1193192" cy="923330"/>
          </a:xfrm>
          <a:prstGeom prst="rect">
            <a:avLst/>
          </a:prstGeom>
          <a:noFill/>
        </p:spPr>
        <p:txBody>
          <a:bodyPr wrap="square" rtlCol="0">
            <a:spAutoFit/>
          </a:bodyPr>
          <a:lstStyle/>
          <a:p>
            <a:pPr algn="ctr"/>
            <a:r>
              <a:rPr lang="en-US" sz="1350" dirty="0"/>
              <a:t>Channels subscribes to a channel on the broker</a:t>
            </a:r>
          </a:p>
        </p:txBody>
      </p:sp>
      <p:sp>
        <p:nvSpPr>
          <p:cNvPr id="43" name="TextBox 42">
            <a:extLst>
              <a:ext uri="{FF2B5EF4-FFF2-40B4-BE49-F238E27FC236}">
                <a16:creationId xmlns:a16="http://schemas.microsoft.com/office/drawing/2014/main" id="{C11B2BDA-6F1A-8D49-A7C8-14DB792680FA}"/>
              </a:ext>
            </a:extLst>
          </p:cNvPr>
          <p:cNvSpPr txBox="1"/>
          <p:nvPr/>
        </p:nvSpPr>
        <p:spPr>
          <a:xfrm>
            <a:off x="909478" y="4241117"/>
            <a:ext cx="1193192" cy="1131079"/>
          </a:xfrm>
          <a:prstGeom prst="rect">
            <a:avLst/>
          </a:prstGeom>
          <a:noFill/>
        </p:spPr>
        <p:txBody>
          <a:bodyPr wrap="square" rtlCol="0">
            <a:spAutoFit/>
          </a:bodyPr>
          <a:lstStyle/>
          <a:p>
            <a:pPr algn="ctr"/>
            <a:r>
              <a:rPr lang="en-US" sz="1350" dirty="0"/>
              <a:t>Consumer has no notion of producer, just a channel on </a:t>
            </a:r>
            <a:r>
              <a:rPr lang="en-US" sz="1350" dirty="0" err="1"/>
              <a:t>tbe</a:t>
            </a:r>
            <a:r>
              <a:rPr lang="en-US" sz="1350" dirty="0"/>
              <a:t> broker</a:t>
            </a:r>
          </a:p>
        </p:txBody>
      </p:sp>
      <p:sp>
        <p:nvSpPr>
          <p:cNvPr id="30" name="TextBox 29">
            <a:extLst>
              <a:ext uri="{FF2B5EF4-FFF2-40B4-BE49-F238E27FC236}">
                <a16:creationId xmlns:a16="http://schemas.microsoft.com/office/drawing/2014/main" id="{68083A7F-B779-0548-BBEF-6A8FB446CF36}"/>
              </a:ext>
            </a:extLst>
          </p:cNvPr>
          <p:cNvSpPr txBox="1"/>
          <p:nvPr/>
        </p:nvSpPr>
        <p:spPr>
          <a:xfrm>
            <a:off x="2038572" y="1785891"/>
            <a:ext cx="4556647" cy="507831"/>
          </a:xfrm>
          <a:prstGeom prst="rect">
            <a:avLst/>
          </a:prstGeom>
          <a:noFill/>
        </p:spPr>
        <p:txBody>
          <a:bodyPr wrap="square" rtlCol="0">
            <a:spAutoFit/>
          </a:bodyPr>
          <a:lstStyle/>
          <a:p>
            <a:r>
              <a:rPr lang="en-US" sz="1350" dirty="0"/>
              <a:t>“</a:t>
            </a:r>
            <a:r>
              <a:rPr lang="en-GB" sz="1350" dirty="0"/>
              <a:t>Messaging over a lightweight message bus such as RabbitMQ</a:t>
            </a:r>
            <a:r>
              <a:rPr lang="en-US" sz="1350" dirty="0"/>
              <a:t>”</a:t>
            </a:r>
          </a:p>
        </p:txBody>
      </p:sp>
      <p:sp>
        <p:nvSpPr>
          <p:cNvPr id="31" name="TextBox 30">
            <a:extLst>
              <a:ext uri="{FF2B5EF4-FFF2-40B4-BE49-F238E27FC236}">
                <a16:creationId xmlns:a16="http://schemas.microsoft.com/office/drawing/2014/main" id="{A1B495C0-1EA5-1346-8D3D-D206676F0A34}"/>
              </a:ext>
            </a:extLst>
          </p:cNvPr>
          <p:cNvSpPr txBox="1"/>
          <p:nvPr/>
        </p:nvSpPr>
        <p:spPr>
          <a:xfrm>
            <a:off x="5355750" y="2027643"/>
            <a:ext cx="1414880" cy="230832"/>
          </a:xfrm>
          <a:prstGeom prst="rect">
            <a:avLst/>
          </a:prstGeom>
          <a:noFill/>
        </p:spPr>
        <p:txBody>
          <a:bodyPr wrap="square" rtlCol="0">
            <a:spAutoFit/>
          </a:bodyPr>
          <a:lstStyle/>
          <a:p>
            <a:pPr algn="ctr"/>
            <a:r>
              <a:rPr lang="en-US" sz="900" dirty="0"/>
              <a:t>Fowler and Lewis</a:t>
            </a:r>
          </a:p>
        </p:txBody>
      </p:sp>
      <p:pic>
        <p:nvPicPr>
          <p:cNvPr id="10" name="Graphic 9" descr="Envelope">
            <a:extLst>
              <a:ext uri="{FF2B5EF4-FFF2-40B4-BE49-F238E27FC236}">
                <a16:creationId xmlns:a16="http://schemas.microsoft.com/office/drawing/2014/main" id="{593BEC51-359B-B741-8F9A-9BA71E69799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810013" y="3715573"/>
            <a:ext cx="534609" cy="534609"/>
          </a:xfrm>
          <a:prstGeom prst="rect">
            <a:avLst/>
          </a:prstGeom>
        </p:spPr>
      </p:pic>
    </p:spTree>
    <p:extLst>
      <p:ext uri="{BB962C8B-B14F-4D97-AF65-F5344CB8AC3E}">
        <p14:creationId xmlns:p14="http://schemas.microsoft.com/office/powerpoint/2010/main" val="2504452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3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37" presetClass="path" presetSubtype="0" accel="50000" decel="50000" fill="hold" nodeType="clickEffect">
                                  <p:stCondLst>
                                    <p:cond delay="0"/>
                                  </p:stCondLst>
                                  <p:childTnLst>
                                    <p:animMotion origin="layout" path="M -3.33333E-6 2.96296E-6 L 0.11632 0.04004 C 0.14063 0.04907 0.17709 0.05393 0.21511 0.05393 C 0.25851 0.05393 0.29323 0.04907 0.31754 0.04004 L 0.43403 2.96296E-6 " pathEditMode="relative" rAng="0" ptsTypes="AAAAA">
                                      <p:cBhvr>
                                        <p:cTn id="22" dur="2000" fill="hold"/>
                                        <p:tgtEl>
                                          <p:spTgt spid="10"/>
                                        </p:tgtEl>
                                        <p:attrNameLst>
                                          <p:attrName>ppt_x</p:attrName>
                                          <p:attrName>ppt_y</p:attrName>
                                        </p:attrNameLst>
                                      </p:cBhvr>
                                      <p:rCtr x="21701" y="2685"/>
                                    </p:animMotion>
                                  </p:childTnLst>
                                  <p:subTnLst>
                                    <p:set>
                                      <p:cBhvr override="childStyle">
                                        <p:cTn dur="1" fill="hold" display="0" masterRel="sameClick" afterEffect="1">
                                          <p:stCondLst>
                                            <p:cond evt="end" delay="0">
                                              <p:tn val="21"/>
                                            </p:cond>
                                          </p:stCondLst>
                                        </p:cTn>
                                        <p:tgtEl>
                                          <p:spTgt spid="10"/>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41" grpId="0"/>
      <p:bldP spid="43"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8" name="Straight Arrow Connector 37">
            <a:extLst>
              <a:ext uri="{FF2B5EF4-FFF2-40B4-BE49-F238E27FC236}">
                <a16:creationId xmlns:a16="http://schemas.microsoft.com/office/drawing/2014/main" id="{92EAE0FB-DC3B-F749-86F4-EC33C844AFB4}"/>
              </a:ext>
            </a:extLst>
          </p:cNvPr>
          <p:cNvCxnSpPr>
            <a:cxnSpLocks/>
          </p:cNvCxnSpPr>
          <p:nvPr/>
        </p:nvCxnSpPr>
        <p:spPr>
          <a:xfrm flipV="1">
            <a:off x="7749244" y="4206629"/>
            <a:ext cx="0" cy="66948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13CB13EB-63F2-284C-9487-ACB4EF21CB7C}"/>
              </a:ext>
            </a:extLst>
          </p:cNvPr>
          <p:cNvCxnSpPr>
            <a:cxnSpLocks/>
          </p:cNvCxnSpPr>
          <p:nvPr/>
        </p:nvCxnSpPr>
        <p:spPr>
          <a:xfrm flipV="1">
            <a:off x="5894941" y="4217513"/>
            <a:ext cx="0" cy="66948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649A22D6-260E-BF4F-952F-6515FD24946D}"/>
              </a:ext>
            </a:extLst>
          </p:cNvPr>
          <p:cNvSpPr/>
          <p:nvPr/>
        </p:nvSpPr>
        <p:spPr>
          <a:xfrm>
            <a:off x="1369724" y="4886996"/>
            <a:ext cx="6658205" cy="6368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Rectangle 2"/>
          <p:cNvSpPr/>
          <p:nvPr/>
        </p:nvSpPr>
        <p:spPr>
          <a:xfrm>
            <a:off x="1174502" y="2391103"/>
            <a:ext cx="1189435"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Direct</a:t>
            </a:r>
          </a:p>
          <a:p>
            <a:pPr algn="ctr"/>
            <a:r>
              <a:rPr lang="en-GB" sz="1350" dirty="0">
                <a:solidFill>
                  <a:schemeClr val="tx1"/>
                </a:solidFill>
              </a:rPr>
              <a:t>Bookings</a:t>
            </a:r>
          </a:p>
        </p:txBody>
      </p:sp>
      <p:sp>
        <p:nvSpPr>
          <p:cNvPr id="4" name="Rectangle 3"/>
          <p:cNvSpPr/>
          <p:nvPr/>
        </p:nvSpPr>
        <p:spPr>
          <a:xfrm>
            <a:off x="3059596" y="2391102"/>
            <a:ext cx="1257299"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a:t>
            </a:r>
          </a:p>
          <a:p>
            <a:pPr algn="ctr"/>
            <a:r>
              <a:rPr lang="en-GB" sz="1350" dirty="0">
                <a:solidFill>
                  <a:schemeClr val="tx1"/>
                </a:solidFill>
              </a:rPr>
              <a:t>Payments</a:t>
            </a:r>
          </a:p>
        </p:txBody>
      </p:sp>
      <p:sp>
        <p:nvSpPr>
          <p:cNvPr id="5" name="Rectangle 4"/>
          <p:cNvSpPr/>
          <p:nvPr/>
        </p:nvSpPr>
        <p:spPr>
          <a:xfrm>
            <a:off x="4915675" y="2351782"/>
            <a:ext cx="1250735" cy="186109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Housekeeping</a:t>
            </a:r>
          </a:p>
        </p:txBody>
      </p:sp>
      <p:sp>
        <p:nvSpPr>
          <p:cNvPr id="7" name="Rectangle 6"/>
          <p:cNvSpPr/>
          <p:nvPr/>
        </p:nvSpPr>
        <p:spPr>
          <a:xfrm>
            <a:off x="6770630" y="2351783"/>
            <a:ext cx="1257299" cy="186109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Channel Manager</a:t>
            </a:r>
          </a:p>
        </p:txBody>
      </p:sp>
      <p:sp>
        <p:nvSpPr>
          <p:cNvPr id="2" name="TextBox 1">
            <a:extLst>
              <a:ext uri="{FF2B5EF4-FFF2-40B4-BE49-F238E27FC236}">
                <a16:creationId xmlns:a16="http://schemas.microsoft.com/office/drawing/2014/main" id="{B1A4950D-A811-5240-BC2A-4BEE3B998BB8}"/>
              </a:ext>
            </a:extLst>
          </p:cNvPr>
          <p:cNvSpPr txBox="1"/>
          <p:nvPr/>
        </p:nvSpPr>
        <p:spPr>
          <a:xfrm>
            <a:off x="1283944" y="2510863"/>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0" name="TextBox 19">
            <a:extLst>
              <a:ext uri="{FF2B5EF4-FFF2-40B4-BE49-F238E27FC236}">
                <a16:creationId xmlns:a16="http://schemas.microsoft.com/office/drawing/2014/main" id="{355C2072-6974-154C-8DC6-6449A546F6ED}"/>
              </a:ext>
            </a:extLst>
          </p:cNvPr>
          <p:cNvSpPr txBox="1"/>
          <p:nvPr/>
        </p:nvSpPr>
        <p:spPr>
          <a:xfrm>
            <a:off x="3241607" y="2510863"/>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1" name="TextBox 20">
            <a:extLst>
              <a:ext uri="{FF2B5EF4-FFF2-40B4-BE49-F238E27FC236}">
                <a16:creationId xmlns:a16="http://schemas.microsoft.com/office/drawing/2014/main" id="{6BB83B32-EA9D-194A-A29C-CD132CE4B0DC}"/>
              </a:ext>
            </a:extLst>
          </p:cNvPr>
          <p:cNvSpPr txBox="1"/>
          <p:nvPr/>
        </p:nvSpPr>
        <p:spPr>
          <a:xfrm>
            <a:off x="5083204" y="2510863"/>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3" name="TextBox 22">
            <a:extLst>
              <a:ext uri="{FF2B5EF4-FFF2-40B4-BE49-F238E27FC236}">
                <a16:creationId xmlns:a16="http://schemas.microsoft.com/office/drawing/2014/main" id="{D56EF388-ECA8-4043-AD84-691159D7380E}"/>
              </a:ext>
            </a:extLst>
          </p:cNvPr>
          <p:cNvSpPr txBox="1"/>
          <p:nvPr/>
        </p:nvSpPr>
        <p:spPr>
          <a:xfrm>
            <a:off x="6937507" y="2510863"/>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8" name="Flowchart: Magnetic Disk 12">
            <a:extLst>
              <a:ext uri="{FF2B5EF4-FFF2-40B4-BE49-F238E27FC236}">
                <a16:creationId xmlns:a16="http://schemas.microsoft.com/office/drawing/2014/main" id="{4EB390E9-6EB4-0143-B83F-AD07BFF81F44}"/>
              </a:ext>
            </a:extLst>
          </p:cNvPr>
          <p:cNvSpPr/>
          <p:nvPr/>
        </p:nvSpPr>
        <p:spPr>
          <a:xfrm>
            <a:off x="6642547" y="4444996"/>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33" name="TextBox 32">
            <a:extLst>
              <a:ext uri="{FF2B5EF4-FFF2-40B4-BE49-F238E27FC236}">
                <a16:creationId xmlns:a16="http://schemas.microsoft.com/office/drawing/2014/main" id="{97EA7BDE-EF9B-5B41-BE38-2D68A8BEB95D}"/>
              </a:ext>
            </a:extLst>
          </p:cNvPr>
          <p:cNvSpPr txBox="1"/>
          <p:nvPr/>
        </p:nvSpPr>
        <p:spPr>
          <a:xfrm>
            <a:off x="1986819" y="1334189"/>
            <a:ext cx="4974336" cy="415498"/>
          </a:xfrm>
          <a:prstGeom prst="rect">
            <a:avLst/>
          </a:prstGeom>
          <a:noFill/>
        </p:spPr>
        <p:txBody>
          <a:bodyPr wrap="square" rtlCol="0">
            <a:spAutoFit/>
          </a:bodyPr>
          <a:lstStyle/>
          <a:p>
            <a:pPr algn="ctr"/>
            <a:r>
              <a:rPr lang="en-US" sz="2100" dirty="0"/>
              <a:t>Event Driven Architecture</a:t>
            </a:r>
          </a:p>
        </p:txBody>
      </p:sp>
      <p:sp>
        <p:nvSpPr>
          <p:cNvPr id="9" name="TextBox 8">
            <a:extLst>
              <a:ext uri="{FF2B5EF4-FFF2-40B4-BE49-F238E27FC236}">
                <a16:creationId xmlns:a16="http://schemas.microsoft.com/office/drawing/2014/main" id="{F1C49E6D-3C18-CE41-B481-AE4BCF6B37AB}"/>
              </a:ext>
            </a:extLst>
          </p:cNvPr>
          <p:cNvSpPr txBox="1"/>
          <p:nvPr/>
        </p:nvSpPr>
        <p:spPr>
          <a:xfrm>
            <a:off x="4039697" y="5066904"/>
            <a:ext cx="649152" cy="300082"/>
          </a:xfrm>
          <a:prstGeom prst="rect">
            <a:avLst/>
          </a:prstGeom>
          <a:noFill/>
        </p:spPr>
        <p:txBody>
          <a:bodyPr wrap="none" rtlCol="0">
            <a:spAutoFit/>
          </a:bodyPr>
          <a:lstStyle/>
          <a:p>
            <a:r>
              <a:rPr lang="en-US" sz="1350" dirty="0"/>
              <a:t>Broker</a:t>
            </a:r>
          </a:p>
        </p:txBody>
      </p:sp>
      <p:sp>
        <p:nvSpPr>
          <p:cNvPr id="24" name="Can 23">
            <a:extLst>
              <a:ext uri="{FF2B5EF4-FFF2-40B4-BE49-F238E27FC236}">
                <a16:creationId xmlns:a16="http://schemas.microsoft.com/office/drawing/2014/main" id="{B6C2A6B5-F579-FC46-93D6-E100F06F186D}"/>
              </a:ext>
            </a:extLst>
          </p:cNvPr>
          <p:cNvSpPr/>
          <p:nvPr/>
        </p:nvSpPr>
        <p:spPr>
          <a:xfrm>
            <a:off x="5783135" y="4307423"/>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7" name="Can 26">
            <a:extLst>
              <a:ext uri="{FF2B5EF4-FFF2-40B4-BE49-F238E27FC236}">
                <a16:creationId xmlns:a16="http://schemas.microsoft.com/office/drawing/2014/main" id="{314B5A71-A7C3-9747-950A-BBA25817D133}"/>
              </a:ext>
            </a:extLst>
          </p:cNvPr>
          <p:cNvSpPr/>
          <p:nvPr/>
        </p:nvSpPr>
        <p:spPr>
          <a:xfrm>
            <a:off x="7637438" y="4307423"/>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9" name="Flowchart: Magnetic Disk 12">
            <a:extLst>
              <a:ext uri="{FF2B5EF4-FFF2-40B4-BE49-F238E27FC236}">
                <a16:creationId xmlns:a16="http://schemas.microsoft.com/office/drawing/2014/main" id="{64FB0820-FA3A-CB4B-B535-5B4A29102BA2}"/>
              </a:ext>
            </a:extLst>
          </p:cNvPr>
          <p:cNvSpPr/>
          <p:nvPr/>
        </p:nvSpPr>
        <p:spPr>
          <a:xfrm>
            <a:off x="2863241" y="4444996"/>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34" name="Flowchart: Magnetic Disk 12">
            <a:extLst>
              <a:ext uri="{FF2B5EF4-FFF2-40B4-BE49-F238E27FC236}">
                <a16:creationId xmlns:a16="http://schemas.microsoft.com/office/drawing/2014/main" id="{E68249BA-42A7-5348-830F-4133EEA10670}"/>
              </a:ext>
            </a:extLst>
          </p:cNvPr>
          <p:cNvSpPr/>
          <p:nvPr/>
        </p:nvSpPr>
        <p:spPr>
          <a:xfrm>
            <a:off x="4784310" y="4444996"/>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35" name="Flowchart: Magnetic Disk 12">
            <a:extLst>
              <a:ext uri="{FF2B5EF4-FFF2-40B4-BE49-F238E27FC236}">
                <a16:creationId xmlns:a16="http://schemas.microsoft.com/office/drawing/2014/main" id="{F9671CCF-45EE-8743-BAA7-9D3B951E4E85}"/>
              </a:ext>
            </a:extLst>
          </p:cNvPr>
          <p:cNvSpPr/>
          <p:nvPr/>
        </p:nvSpPr>
        <p:spPr>
          <a:xfrm>
            <a:off x="1174502" y="4444996"/>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cxnSp>
        <p:nvCxnSpPr>
          <p:cNvPr id="11" name="Straight Arrow Connector 10">
            <a:extLst>
              <a:ext uri="{FF2B5EF4-FFF2-40B4-BE49-F238E27FC236}">
                <a16:creationId xmlns:a16="http://schemas.microsoft.com/office/drawing/2014/main" id="{1198DC22-122D-B34C-A4C8-472CD75C2237}"/>
              </a:ext>
            </a:extLst>
          </p:cNvPr>
          <p:cNvCxnSpPr/>
          <p:nvPr/>
        </p:nvCxnSpPr>
        <p:spPr>
          <a:xfrm>
            <a:off x="2207488" y="4212874"/>
            <a:ext cx="0" cy="67412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149020C3-11A9-224E-B020-1B22288B4AC2}"/>
              </a:ext>
            </a:extLst>
          </p:cNvPr>
          <p:cNvCxnSpPr>
            <a:cxnSpLocks/>
          </p:cNvCxnSpPr>
          <p:nvPr/>
        </p:nvCxnSpPr>
        <p:spPr>
          <a:xfrm flipV="1">
            <a:off x="4039697" y="4217513"/>
            <a:ext cx="0" cy="66948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2" name="Can 21">
            <a:extLst>
              <a:ext uri="{FF2B5EF4-FFF2-40B4-BE49-F238E27FC236}">
                <a16:creationId xmlns:a16="http://schemas.microsoft.com/office/drawing/2014/main" id="{8CA882CB-2143-BF4F-AA97-A25CA63ADA25}"/>
              </a:ext>
            </a:extLst>
          </p:cNvPr>
          <p:cNvSpPr/>
          <p:nvPr/>
        </p:nvSpPr>
        <p:spPr>
          <a:xfrm>
            <a:off x="3927891" y="4307423"/>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0" name="TextBox 39">
            <a:extLst>
              <a:ext uri="{FF2B5EF4-FFF2-40B4-BE49-F238E27FC236}">
                <a16:creationId xmlns:a16="http://schemas.microsoft.com/office/drawing/2014/main" id="{B86C5F5B-F15A-CE48-8123-84D2169B922F}"/>
              </a:ext>
            </a:extLst>
          </p:cNvPr>
          <p:cNvSpPr txBox="1"/>
          <p:nvPr/>
        </p:nvSpPr>
        <p:spPr>
          <a:xfrm>
            <a:off x="2450082" y="1856744"/>
            <a:ext cx="3779444" cy="300082"/>
          </a:xfrm>
          <a:prstGeom prst="rect">
            <a:avLst/>
          </a:prstGeom>
          <a:noFill/>
        </p:spPr>
        <p:txBody>
          <a:bodyPr wrap="square" rtlCol="0">
            <a:spAutoFit/>
          </a:bodyPr>
          <a:lstStyle/>
          <a:p>
            <a:r>
              <a:rPr lang="en-US" sz="1350" dirty="0"/>
              <a:t>Channel provides guaranteed at least once delivery</a:t>
            </a:r>
          </a:p>
        </p:txBody>
      </p:sp>
      <p:pic>
        <p:nvPicPr>
          <p:cNvPr id="13" name="Graphic 12" descr="Envelope">
            <a:extLst>
              <a:ext uri="{FF2B5EF4-FFF2-40B4-BE49-F238E27FC236}">
                <a16:creationId xmlns:a16="http://schemas.microsoft.com/office/drawing/2014/main" id="{5BDE83ED-985C-C648-8B5B-620C3EC3523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09405" y="4254146"/>
            <a:ext cx="500273" cy="500273"/>
          </a:xfrm>
          <a:prstGeom prst="rect">
            <a:avLst/>
          </a:prstGeom>
        </p:spPr>
      </p:pic>
      <p:pic>
        <p:nvPicPr>
          <p:cNvPr id="39" name="Graphic 38" descr="Envelope">
            <a:extLst>
              <a:ext uri="{FF2B5EF4-FFF2-40B4-BE49-F238E27FC236}">
                <a16:creationId xmlns:a16="http://schemas.microsoft.com/office/drawing/2014/main" id="{151DFC2D-212D-7640-86FD-4A58056888E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09405" y="4603473"/>
            <a:ext cx="500273" cy="500273"/>
          </a:xfrm>
          <a:prstGeom prst="rect">
            <a:avLst/>
          </a:prstGeom>
        </p:spPr>
      </p:pic>
      <p:pic>
        <p:nvPicPr>
          <p:cNvPr id="42" name="Graphic 41" descr="Envelope">
            <a:extLst>
              <a:ext uri="{FF2B5EF4-FFF2-40B4-BE49-F238E27FC236}">
                <a16:creationId xmlns:a16="http://schemas.microsoft.com/office/drawing/2014/main" id="{45956D9A-936A-1143-BBF3-9F10A25B281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09405" y="5019701"/>
            <a:ext cx="500273" cy="500273"/>
          </a:xfrm>
          <a:prstGeom prst="rect">
            <a:avLst/>
          </a:prstGeom>
        </p:spPr>
      </p:pic>
    </p:spTree>
    <p:extLst>
      <p:ext uri="{BB962C8B-B14F-4D97-AF65-F5344CB8AC3E}">
        <p14:creationId xmlns:p14="http://schemas.microsoft.com/office/powerpoint/2010/main" val="2217243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grpId="0" nodeType="clickEffect">
                                  <p:stCondLst>
                                    <p:cond delay="0"/>
                                  </p:stCondLst>
                                  <p:childTnLst>
                                    <p:set>
                                      <p:cBhvr>
                                        <p:cTn id="6" dur="indefinite"/>
                                        <p:tgtEl>
                                          <p:spTgt spid="7"/>
                                        </p:tgtEl>
                                        <p:attrNameLst>
                                          <p:attrName>style.opacity</p:attrName>
                                        </p:attrNameLst>
                                      </p:cBhvr>
                                      <p:to>
                                        <p:strVal val="0.25"/>
                                      </p:to>
                                    </p:set>
                                    <p:animEffect filter="image" prLst="opacity: 0.25">
                                      <p:cBhvr rctx="IE">
                                        <p:cTn id="7" dur="indefinite"/>
                                        <p:tgtEl>
                                          <p:spTgt spid="7"/>
                                        </p:tgtEl>
                                      </p:cBhvr>
                                    </p:animEffect>
                                  </p:childTnLst>
                                </p:cTn>
                              </p:par>
                              <p:par>
                                <p:cTn id="8" presetID="9" presetClass="emph" presetSubtype="0" grpId="0" nodeType="withEffect">
                                  <p:stCondLst>
                                    <p:cond delay="0"/>
                                  </p:stCondLst>
                                  <p:childTnLst>
                                    <p:set>
                                      <p:cBhvr>
                                        <p:cTn id="9" dur="indefinite"/>
                                        <p:tgtEl>
                                          <p:spTgt spid="23"/>
                                        </p:tgtEl>
                                        <p:attrNameLst>
                                          <p:attrName>style.opacity</p:attrName>
                                        </p:attrNameLst>
                                      </p:cBhvr>
                                      <p:to>
                                        <p:strVal val="0.25"/>
                                      </p:to>
                                    </p:set>
                                    <p:animEffect filter="image" prLst="opacity: 0.25">
                                      <p:cBhvr rctx="IE">
                                        <p:cTn id="10" dur="indefinite"/>
                                        <p:tgtEl>
                                          <p:spTgt spid="23"/>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ppt_x"/>
                                          </p:val>
                                        </p:tav>
                                        <p:tav tm="100000">
                                          <p:val>
                                            <p:strVal val="#ppt_x"/>
                                          </p:val>
                                        </p:tav>
                                      </p:tavLst>
                                    </p:anim>
                                    <p:anim calcmode="lin" valueType="num">
                                      <p:cBhvr additive="base">
                                        <p:cTn id="1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9"/>
                                        </p:tgtEl>
                                        <p:attrNameLst>
                                          <p:attrName>style.visibility</p:attrName>
                                        </p:attrNameLst>
                                      </p:cBhvr>
                                      <p:to>
                                        <p:strVal val="visible"/>
                                      </p:to>
                                    </p:set>
                                    <p:anim calcmode="lin" valueType="num">
                                      <p:cBhvr additive="base">
                                        <p:cTn id="21" dur="500" fill="hold"/>
                                        <p:tgtEl>
                                          <p:spTgt spid="39"/>
                                        </p:tgtEl>
                                        <p:attrNameLst>
                                          <p:attrName>ppt_x</p:attrName>
                                        </p:attrNameLst>
                                      </p:cBhvr>
                                      <p:tavLst>
                                        <p:tav tm="0">
                                          <p:val>
                                            <p:strVal val="#ppt_x"/>
                                          </p:val>
                                        </p:tav>
                                        <p:tav tm="100000">
                                          <p:val>
                                            <p:strVal val="#ppt_x"/>
                                          </p:val>
                                        </p:tav>
                                      </p:tavLst>
                                    </p:anim>
                                    <p:anim calcmode="lin" valueType="num">
                                      <p:cBhvr additive="base">
                                        <p:cTn id="22"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42"/>
                                        </p:tgtEl>
                                        <p:attrNameLst>
                                          <p:attrName>style.visibility</p:attrName>
                                        </p:attrNameLst>
                                      </p:cBhvr>
                                      <p:to>
                                        <p:strVal val="visible"/>
                                      </p:to>
                                    </p:set>
                                    <p:anim calcmode="lin" valueType="num">
                                      <p:cBhvr additive="base">
                                        <p:cTn id="27" dur="500" fill="hold"/>
                                        <p:tgtEl>
                                          <p:spTgt spid="42"/>
                                        </p:tgtEl>
                                        <p:attrNameLst>
                                          <p:attrName>ppt_x</p:attrName>
                                        </p:attrNameLst>
                                      </p:cBhvr>
                                      <p:tavLst>
                                        <p:tav tm="0">
                                          <p:val>
                                            <p:strVal val="#ppt_x"/>
                                          </p:val>
                                        </p:tav>
                                        <p:tav tm="100000">
                                          <p:val>
                                            <p:strVal val="#ppt_x"/>
                                          </p:val>
                                        </p:tav>
                                      </p:tavLst>
                                    </p:anim>
                                    <p:anim calcmode="lin" valueType="num">
                                      <p:cBhvr additive="base">
                                        <p:cTn id="28"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3" grpId="0" animBg="1"/>
      <p:bldP spid="40"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8" name="Straight Arrow Connector 37">
            <a:extLst>
              <a:ext uri="{FF2B5EF4-FFF2-40B4-BE49-F238E27FC236}">
                <a16:creationId xmlns:a16="http://schemas.microsoft.com/office/drawing/2014/main" id="{92EAE0FB-DC3B-F749-86F4-EC33C844AFB4}"/>
              </a:ext>
            </a:extLst>
          </p:cNvPr>
          <p:cNvCxnSpPr>
            <a:cxnSpLocks/>
          </p:cNvCxnSpPr>
          <p:nvPr/>
        </p:nvCxnSpPr>
        <p:spPr>
          <a:xfrm flipV="1">
            <a:off x="8385052" y="4177494"/>
            <a:ext cx="0" cy="66948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13CB13EB-63F2-284C-9487-ACB4EF21CB7C}"/>
              </a:ext>
            </a:extLst>
          </p:cNvPr>
          <p:cNvCxnSpPr>
            <a:cxnSpLocks/>
          </p:cNvCxnSpPr>
          <p:nvPr/>
        </p:nvCxnSpPr>
        <p:spPr>
          <a:xfrm flipV="1">
            <a:off x="6530749" y="4109870"/>
            <a:ext cx="0" cy="77712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649A22D6-260E-BF4F-952F-6515FD24946D}"/>
              </a:ext>
            </a:extLst>
          </p:cNvPr>
          <p:cNvSpPr/>
          <p:nvPr/>
        </p:nvSpPr>
        <p:spPr>
          <a:xfrm>
            <a:off x="579389" y="4886996"/>
            <a:ext cx="8028584" cy="6368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Rectangle 2"/>
          <p:cNvSpPr/>
          <p:nvPr/>
        </p:nvSpPr>
        <p:spPr>
          <a:xfrm>
            <a:off x="783444" y="2391103"/>
            <a:ext cx="1189435"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Direct</a:t>
            </a:r>
          </a:p>
          <a:p>
            <a:pPr algn="ctr"/>
            <a:r>
              <a:rPr lang="en-GB" sz="1350" dirty="0">
                <a:solidFill>
                  <a:schemeClr val="tx1"/>
                </a:solidFill>
              </a:rPr>
              <a:t>Bookings</a:t>
            </a:r>
          </a:p>
        </p:txBody>
      </p:sp>
      <p:sp>
        <p:nvSpPr>
          <p:cNvPr id="4" name="Rectangle 3"/>
          <p:cNvSpPr/>
          <p:nvPr/>
        </p:nvSpPr>
        <p:spPr>
          <a:xfrm>
            <a:off x="2668539" y="2391102"/>
            <a:ext cx="1257299"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a:t>
            </a:r>
          </a:p>
          <a:p>
            <a:pPr algn="ctr"/>
            <a:r>
              <a:rPr lang="en-GB" sz="1350" dirty="0">
                <a:solidFill>
                  <a:schemeClr val="tx1"/>
                </a:solidFill>
              </a:rPr>
              <a:t>Payments</a:t>
            </a:r>
          </a:p>
        </p:txBody>
      </p:sp>
      <p:sp>
        <p:nvSpPr>
          <p:cNvPr id="7" name="Rectangle 6"/>
          <p:cNvSpPr/>
          <p:nvPr/>
        </p:nvSpPr>
        <p:spPr>
          <a:xfrm>
            <a:off x="7406438" y="2322649"/>
            <a:ext cx="1257299" cy="186109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Channel Manager</a:t>
            </a:r>
          </a:p>
        </p:txBody>
      </p:sp>
      <p:sp>
        <p:nvSpPr>
          <p:cNvPr id="2" name="TextBox 1">
            <a:extLst>
              <a:ext uri="{FF2B5EF4-FFF2-40B4-BE49-F238E27FC236}">
                <a16:creationId xmlns:a16="http://schemas.microsoft.com/office/drawing/2014/main" id="{B1A4950D-A811-5240-BC2A-4BEE3B998BB8}"/>
              </a:ext>
            </a:extLst>
          </p:cNvPr>
          <p:cNvSpPr txBox="1"/>
          <p:nvPr/>
        </p:nvSpPr>
        <p:spPr>
          <a:xfrm>
            <a:off x="892886" y="2510863"/>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0" name="TextBox 19">
            <a:extLst>
              <a:ext uri="{FF2B5EF4-FFF2-40B4-BE49-F238E27FC236}">
                <a16:creationId xmlns:a16="http://schemas.microsoft.com/office/drawing/2014/main" id="{355C2072-6974-154C-8DC6-6449A546F6ED}"/>
              </a:ext>
            </a:extLst>
          </p:cNvPr>
          <p:cNvSpPr txBox="1"/>
          <p:nvPr/>
        </p:nvSpPr>
        <p:spPr>
          <a:xfrm>
            <a:off x="2850550" y="2510863"/>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3" name="TextBox 22">
            <a:extLst>
              <a:ext uri="{FF2B5EF4-FFF2-40B4-BE49-F238E27FC236}">
                <a16:creationId xmlns:a16="http://schemas.microsoft.com/office/drawing/2014/main" id="{D56EF388-ECA8-4043-AD84-691159D7380E}"/>
              </a:ext>
            </a:extLst>
          </p:cNvPr>
          <p:cNvSpPr txBox="1"/>
          <p:nvPr/>
        </p:nvSpPr>
        <p:spPr>
          <a:xfrm>
            <a:off x="7573315" y="2481728"/>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8" name="Flowchart: Magnetic Disk 12">
            <a:extLst>
              <a:ext uri="{FF2B5EF4-FFF2-40B4-BE49-F238E27FC236}">
                <a16:creationId xmlns:a16="http://schemas.microsoft.com/office/drawing/2014/main" id="{4EB390E9-6EB4-0143-B83F-AD07BFF81F44}"/>
              </a:ext>
            </a:extLst>
          </p:cNvPr>
          <p:cNvSpPr/>
          <p:nvPr/>
        </p:nvSpPr>
        <p:spPr>
          <a:xfrm>
            <a:off x="7278355" y="4415861"/>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33" name="TextBox 32">
            <a:extLst>
              <a:ext uri="{FF2B5EF4-FFF2-40B4-BE49-F238E27FC236}">
                <a16:creationId xmlns:a16="http://schemas.microsoft.com/office/drawing/2014/main" id="{97EA7BDE-EF9B-5B41-BE38-2D68A8BEB95D}"/>
              </a:ext>
            </a:extLst>
          </p:cNvPr>
          <p:cNvSpPr txBox="1"/>
          <p:nvPr/>
        </p:nvSpPr>
        <p:spPr>
          <a:xfrm>
            <a:off x="1986819" y="1334189"/>
            <a:ext cx="4974336" cy="415498"/>
          </a:xfrm>
          <a:prstGeom prst="rect">
            <a:avLst/>
          </a:prstGeom>
          <a:noFill/>
        </p:spPr>
        <p:txBody>
          <a:bodyPr wrap="square" rtlCol="0">
            <a:spAutoFit/>
          </a:bodyPr>
          <a:lstStyle/>
          <a:p>
            <a:pPr algn="ctr"/>
            <a:r>
              <a:rPr lang="en-US" sz="2100" dirty="0"/>
              <a:t>Event Driven Architecture</a:t>
            </a:r>
          </a:p>
        </p:txBody>
      </p:sp>
      <p:sp>
        <p:nvSpPr>
          <p:cNvPr id="9" name="TextBox 8">
            <a:extLst>
              <a:ext uri="{FF2B5EF4-FFF2-40B4-BE49-F238E27FC236}">
                <a16:creationId xmlns:a16="http://schemas.microsoft.com/office/drawing/2014/main" id="{F1C49E6D-3C18-CE41-B481-AE4BCF6B37AB}"/>
              </a:ext>
            </a:extLst>
          </p:cNvPr>
          <p:cNvSpPr txBox="1"/>
          <p:nvPr/>
        </p:nvSpPr>
        <p:spPr>
          <a:xfrm>
            <a:off x="4039697" y="5066904"/>
            <a:ext cx="649152" cy="300082"/>
          </a:xfrm>
          <a:prstGeom prst="rect">
            <a:avLst/>
          </a:prstGeom>
          <a:noFill/>
        </p:spPr>
        <p:txBody>
          <a:bodyPr wrap="none" rtlCol="0">
            <a:spAutoFit/>
          </a:bodyPr>
          <a:lstStyle/>
          <a:p>
            <a:r>
              <a:rPr lang="en-US" sz="1350" dirty="0"/>
              <a:t>Broker</a:t>
            </a:r>
          </a:p>
        </p:txBody>
      </p:sp>
      <p:sp>
        <p:nvSpPr>
          <p:cNvPr id="24" name="Can 23">
            <a:extLst>
              <a:ext uri="{FF2B5EF4-FFF2-40B4-BE49-F238E27FC236}">
                <a16:creationId xmlns:a16="http://schemas.microsoft.com/office/drawing/2014/main" id="{B6C2A6B5-F579-FC46-93D6-E100F06F186D}"/>
              </a:ext>
            </a:extLst>
          </p:cNvPr>
          <p:cNvSpPr/>
          <p:nvPr/>
        </p:nvSpPr>
        <p:spPr>
          <a:xfrm>
            <a:off x="6418943" y="4278289"/>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7" name="Can 26">
            <a:extLst>
              <a:ext uri="{FF2B5EF4-FFF2-40B4-BE49-F238E27FC236}">
                <a16:creationId xmlns:a16="http://schemas.microsoft.com/office/drawing/2014/main" id="{314B5A71-A7C3-9747-950A-BBA25817D133}"/>
              </a:ext>
            </a:extLst>
          </p:cNvPr>
          <p:cNvSpPr/>
          <p:nvPr/>
        </p:nvSpPr>
        <p:spPr>
          <a:xfrm>
            <a:off x="8273246" y="4278289"/>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9" name="Flowchart: Magnetic Disk 12">
            <a:extLst>
              <a:ext uri="{FF2B5EF4-FFF2-40B4-BE49-F238E27FC236}">
                <a16:creationId xmlns:a16="http://schemas.microsoft.com/office/drawing/2014/main" id="{64FB0820-FA3A-CB4B-B535-5B4A29102BA2}"/>
              </a:ext>
            </a:extLst>
          </p:cNvPr>
          <p:cNvSpPr/>
          <p:nvPr/>
        </p:nvSpPr>
        <p:spPr>
          <a:xfrm>
            <a:off x="2472184" y="4444996"/>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35" name="Flowchart: Magnetic Disk 12">
            <a:extLst>
              <a:ext uri="{FF2B5EF4-FFF2-40B4-BE49-F238E27FC236}">
                <a16:creationId xmlns:a16="http://schemas.microsoft.com/office/drawing/2014/main" id="{F9671CCF-45EE-8743-BAA7-9D3B951E4E85}"/>
              </a:ext>
            </a:extLst>
          </p:cNvPr>
          <p:cNvSpPr/>
          <p:nvPr/>
        </p:nvSpPr>
        <p:spPr>
          <a:xfrm>
            <a:off x="783444" y="4444996"/>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cxnSp>
        <p:nvCxnSpPr>
          <p:cNvPr id="11" name="Straight Arrow Connector 10">
            <a:extLst>
              <a:ext uri="{FF2B5EF4-FFF2-40B4-BE49-F238E27FC236}">
                <a16:creationId xmlns:a16="http://schemas.microsoft.com/office/drawing/2014/main" id="{1198DC22-122D-B34C-A4C8-472CD75C2237}"/>
              </a:ext>
            </a:extLst>
          </p:cNvPr>
          <p:cNvCxnSpPr/>
          <p:nvPr/>
        </p:nvCxnSpPr>
        <p:spPr>
          <a:xfrm>
            <a:off x="1816430" y="4212874"/>
            <a:ext cx="0" cy="67412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149020C3-11A9-224E-B020-1B22288B4AC2}"/>
              </a:ext>
            </a:extLst>
          </p:cNvPr>
          <p:cNvCxnSpPr>
            <a:cxnSpLocks/>
          </p:cNvCxnSpPr>
          <p:nvPr/>
        </p:nvCxnSpPr>
        <p:spPr>
          <a:xfrm flipV="1">
            <a:off x="3648639" y="4217513"/>
            <a:ext cx="0" cy="66948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2" name="Can 21">
            <a:extLst>
              <a:ext uri="{FF2B5EF4-FFF2-40B4-BE49-F238E27FC236}">
                <a16:creationId xmlns:a16="http://schemas.microsoft.com/office/drawing/2014/main" id="{8CA882CB-2143-BF4F-AA97-A25CA63ADA25}"/>
              </a:ext>
            </a:extLst>
          </p:cNvPr>
          <p:cNvSpPr/>
          <p:nvPr/>
        </p:nvSpPr>
        <p:spPr>
          <a:xfrm>
            <a:off x="3536833" y="4307423"/>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0" name="Rectangle 29">
            <a:extLst>
              <a:ext uri="{FF2B5EF4-FFF2-40B4-BE49-F238E27FC236}">
                <a16:creationId xmlns:a16="http://schemas.microsoft.com/office/drawing/2014/main" id="{5990781B-E780-0049-85FF-F0346297C0D2}"/>
              </a:ext>
            </a:extLst>
          </p:cNvPr>
          <p:cNvSpPr/>
          <p:nvPr/>
        </p:nvSpPr>
        <p:spPr>
          <a:xfrm>
            <a:off x="4169198" y="3416047"/>
            <a:ext cx="1226305" cy="69382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050" dirty="0">
                <a:solidFill>
                  <a:schemeClr val="tx1"/>
                </a:solidFill>
              </a:rPr>
              <a:t>Cleaning</a:t>
            </a:r>
          </a:p>
        </p:txBody>
      </p:sp>
      <p:sp>
        <p:nvSpPr>
          <p:cNvPr id="31" name="TextBox 30">
            <a:extLst>
              <a:ext uri="{FF2B5EF4-FFF2-40B4-BE49-F238E27FC236}">
                <a16:creationId xmlns:a16="http://schemas.microsoft.com/office/drawing/2014/main" id="{00328F99-F99A-9D4D-8E34-DEDAD5F4F12E}"/>
              </a:ext>
            </a:extLst>
          </p:cNvPr>
          <p:cNvSpPr txBox="1"/>
          <p:nvPr/>
        </p:nvSpPr>
        <p:spPr>
          <a:xfrm>
            <a:off x="4446555" y="3449839"/>
            <a:ext cx="612138" cy="253916"/>
          </a:xfrm>
          <a:prstGeom prst="rect">
            <a:avLst/>
          </a:prstGeom>
          <a:noFill/>
          <a:ln>
            <a:solidFill>
              <a:schemeClr val="accent1"/>
            </a:solidFill>
          </a:ln>
        </p:spPr>
        <p:txBody>
          <a:bodyPr wrap="square" rtlCol="0">
            <a:spAutoFit/>
          </a:bodyPr>
          <a:lstStyle/>
          <a:p>
            <a:pPr algn="ctr"/>
            <a:r>
              <a:rPr lang="en-US" sz="1050" dirty="0"/>
              <a:t>API</a:t>
            </a:r>
          </a:p>
        </p:txBody>
      </p:sp>
      <p:sp>
        <p:nvSpPr>
          <p:cNvPr id="39" name="Rectangle 38">
            <a:extLst>
              <a:ext uri="{FF2B5EF4-FFF2-40B4-BE49-F238E27FC236}">
                <a16:creationId xmlns:a16="http://schemas.microsoft.com/office/drawing/2014/main" id="{778DC88F-BBE4-074C-A8C6-ADC6C7DA55C5}"/>
              </a:ext>
            </a:extLst>
          </p:cNvPr>
          <p:cNvSpPr/>
          <p:nvPr/>
        </p:nvSpPr>
        <p:spPr>
          <a:xfrm>
            <a:off x="5612002" y="3416046"/>
            <a:ext cx="1189435" cy="69382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050" dirty="0">
                <a:solidFill>
                  <a:schemeClr val="tx1"/>
                </a:solidFill>
              </a:rPr>
              <a:t>Laundry</a:t>
            </a:r>
          </a:p>
        </p:txBody>
      </p:sp>
      <p:sp>
        <p:nvSpPr>
          <p:cNvPr id="42" name="TextBox 41">
            <a:extLst>
              <a:ext uri="{FF2B5EF4-FFF2-40B4-BE49-F238E27FC236}">
                <a16:creationId xmlns:a16="http://schemas.microsoft.com/office/drawing/2014/main" id="{FAB62067-67F4-1748-A3B3-E346893A0118}"/>
              </a:ext>
            </a:extLst>
          </p:cNvPr>
          <p:cNvSpPr txBox="1"/>
          <p:nvPr/>
        </p:nvSpPr>
        <p:spPr>
          <a:xfrm>
            <a:off x="5909852" y="3442435"/>
            <a:ext cx="542951" cy="253916"/>
          </a:xfrm>
          <a:prstGeom prst="rect">
            <a:avLst/>
          </a:prstGeom>
          <a:noFill/>
          <a:ln>
            <a:solidFill>
              <a:schemeClr val="accent1"/>
            </a:solidFill>
          </a:ln>
        </p:spPr>
        <p:txBody>
          <a:bodyPr wrap="square" rtlCol="0">
            <a:spAutoFit/>
          </a:bodyPr>
          <a:lstStyle/>
          <a:p>
            <a:pPr algn="ctr"/>
            <a:r>
              <a:rPr lang="en-US" sz="1050" dirty="0"/>
              <a:t>API</a:t>
            </a:r>
          </a:p>
        </p:txBody>
      </p:sp>
      <p:sp>
        <p:nvSpPr>
          <p:cNvPr id="59" name="Flowchart: Magnetic Disk 12">
            <a:extLst>
              <a:ext uri="{FF2B5EF4-FFF2-40B4-BE49-F238E27FC236}">
                <a16:creationId xmlns:a16="http://schemas.microsoft.com/office/drawing/2014/main" id="{231F734B-462C-9147-8347-61C63B29D675}"/>
              </a:ext>
            </a:extLst>
          </p:cNvPr>
          <p:cNvSpPr/>
          <p:nvPr/>
        </p:nvSpPr>
        <p:spPr>
          <a:xfrm>
            <a:off x="4181954" y="4441347"/>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60" name="Flowchart: Magnetic Disk 12">
            <a:extLst>
              <a:ext uri="{FF2B5EF4-FFF2-40B4-BE49-F238E27FC236}">
                <a16:creationId xmlns:a16="http://schemas.microsoft.com/office/drawing/2014/main" id="{3FEF32DB-D738-FF4D-A566-2777D7714316}"/>
              </a:ext>
            </a:extLst>
          </p:cNvPr>
          <p:cNvSpPr/>
          <p:nvPr/>
        </p:nvSpPr>
        <p:spPr>
          <a:xfrm>
            <a:off x="5495333" y="4441347"/>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cxnSp>
        <p:nvCxnSpPr>
          <p:cNvPr id="61" name="Straight Arrow Connector 60">
            <a:extLst>
              <a:ext uri="{FF2B5EF4-FFF2-40B4-BE49-F238E27FC236}">
                <a16:creationId xmlns:a16="http://schemas.microsoft.com/office/drawing/2014/main" id="{5301BF20-2160-E044-AF5F-63610DD1AFB6}"/>
              </a:ext>
            </a:extLst>
          </p:cNvPr>
          <p:cNvCxnSpPr>
            <a:cxnSpLocks/>
          </p:cNvCxnSpPr>
          <p:nvPr/>
        </p:nvCxnSpPr>
        <p:spPr>
          <a:xfrm flipV="1">
            <a:off x="5144778" y="4121012"/>
            <a:ext cx="0" cy="77712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62" name="Can 61">
            <a:extLst>
              <a:ext uri="{FF2B5EF4-FFF2-40B4-BE49-F238E27FC236}">
                <a16:creationId xmlns:a16="http://schemas.microsoft.com/office/drawing/2014/main" id="{F6420BA0-7E8E-8A4C-87ED-B352BBE2822C}"/>
              </a:ext>
            </a:extLst>
          </p:cNvPr>
          <p:cNvSpPr/>
          <p:nvPr/>
        </p:nvSpPr>
        <p:spPr>
          <a:xfrm>
            <a:off x="5032972" y="4289431"/>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63" name="TextBox 62">
            <a:extLst>
              <a:ext uri="{FF2B5EF4-FFF2-40B4-BE49-F238E27FC236}">
                <a16:creationId xmlns:a16="http://schemas.microsoft.com/office/drawing/2014/main" id="{02CC64B9-0441-9C4F-B060-B6DFFE0674C5}"/>
              </a:ext>
            </a:extLst>
          </p:cNvPr>
          <p:cNvSpPr txBox="1"/>
          <p:nvPr/>
        </p:nvSpPr>
        <p:spPr>
          <a:xfrm>
            <a:off x="4530839" y="2304720"/>
            <a:ext cx="2177075" cy="715581"/>
          </a:xfrm>
          <a:prstGeom prst="rect">
            <a:avLst/>
          </a:prstGeom>
          <a:noFill/>
        </p:spPr>
        <p:txBody>
          <a:bodyPr wrap="square" rtlCol="0">
            <a:spAutoFit/>
          </a:bodyPr>
          <a:lstStyle/>
          <a:p>
            <a:r>
              <a:rPr lang="en-US" sz="1350" dirty="0"/>
              <a:t>The producer, Bookings, does not care that I split Housekeeping</a:t>
            </a:r>
          </a:p>
        </p:txBody>
      </p:sp>
      <p:pic>
        <p:nvPicPr>
          <p:cNvPr id="8" name="Graphic 7" descr="Envelope">
            <a:extLst>
              <a:ext uri="{FF2B5EF4-FFF2-40B4-BE49-F238E27FC236}">
                <a16:creationId xmlns:a16="http://schemas.microsoft.com/office/drawing/2014/main" id="{23530393-FDB9-CC4B-82BD-5813E105314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48265" y="4937485"/>
            <a:ext cx="536330" cy="536330"/>
          </a:xfrm>
          <a:prstGeom prst="rect">
            <a:avLst/>
          </a:prstGeom>
        </p:spPr>
      </p:pic>
      <p:pic>
        <p:nvPicPr>
          <p:cNvPr id="34" name="Graphic 33" descr="Envelope">
            <a:extLst>
              <a:ext uri="{FF2B5EF4-FFF2-40B4-BE49-F238E27FC236}">
                <a16:creationId xmlns:a16="http://schemas.microsoft.com/office/drawing/2014/main" id="{17C4836C-A3F0-BA4B-922B-FEB61CCA600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48265" y="4937485"/>
            <a:ext cx="536330" cy="536330"/>
          </a:xfrm>
          <a:prstGeom prst="rect">
            <a:avLst/>
          </a:prstGeom>
        </p:spPr>
      </p:pic>
    </p:spTree>
    <p:extLst>
      <p:ext uri="{BB962C8B-B14F-4D97-AF65-F5344CB8AC3E}">
        <p14:creationId xmlns:p14="http://schemas.microsoft.com/office/powerpoint/2010/main" val="1119332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path" presetSubtype="0" accel="50000" decel="50000" fill="hold" nodeType="clickEffect">
                                  <p:stCondLst>
                                    <p:cond delay="0"/>
                                  </p:stCondLst>
                                  <p:childTnLst>
                                    <p:animMotion origin="layout" path="M 2.29167E-6 -0.0287 L 0.09505 0.05486 C 0.11484 0.07384 0.14453 0.08426 0.17578 0.08426 C 0.2112 0.08426 0.23958 0.07384 0.2595 0.05486 L 0.35469 -0.0287 " pathEditMode="relative" rAng="0" ptsTypes="AAAAA">
                                      <p:cBhvr>
                                        <p:cTn id="6" dur="2000" fill="hold"/>
                                        <p:tgtEl>
                                          <p:spTgt spid="8"/>
                                        </p:tgtEl>
                                        <p:attrNameLst>
                                          <p:attrName>ppt_x</p:attrName>
                                          <p:attrName>ppt_y</p:attrName>
                                        </p:attrNameLst>
                                      </p:cBhvr>
                                      <p:rCtr x="17734" y="5648"/>
                                    </p:animMotion>
                                  </p:childTnLst>
                                </p:cTn>
                              </p:par>
                              <p:par>
                                <p:cTn id="7" presetID="37" presetClass="path" presetSubtype="0" accel="50000" decel="50000" fill="hold" nodeType="withEffect">
                                  <p:stCondLst>
                                    <p:cond delay="0"/>
                                  </p:stCondLst>
                                  <p:childTnLst>
                                    <p:animMotion origin="layout" path="M 2.29167E-6 -0.08495 L 0.13476 0.04051 C 0.16289 0.06875 0.20495 0.08426 0.24935 0.08426 C 0.29961 0.08426 0.33997 0.06875 0.3681 0.04051 L 0.50312 -0.08495 " pathEditMode="relative" rAng="0" ptsTypes="AAAAA">
                                      <p:cBhvr>
                                        <p:cTn id="8" dur="2000" fill="hold"/>
                                        <p:tgtEl>
                                          <p:spTgt spid="34"/>
                                        </p:tgtEl>
                                        <p:attrNameLst>
                                          <p:attrName>ppt_x</p:attrName>
                                          <p:attrName>ppt_y</p:attrName>
                                        </p:attrNameLst>
                                      </p:cBhvr>
                                      <p:rCtr x="25156" y="8449"/>
                                    </p:animMotion>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92773" y="2979683"/>
            <a:ext cx="6385034" cy="830997"/>
          </a:xfrm>
          <a:prstGeom prst="rect">
            <a:avLst/>
          </a:prstGeom>
          <a:noFill/>
        </p:spPr>
        <p:txBody>
          <a:bodyPr wrap="square" rtlCol="0">
            <a:spAutoFit/>
          </a:bodyPr>
          <a:lstStyle/>
          <a:p>
            <a:pPr algn="ctr"/>
            <a:r>
              <a:rPr lang="en-US" sz="4800"/>
              <a:t>Messaging: The Good</a:t>
            </a:r>
          </a:p>
        </p:txBody>
      </p:sp>
      <p:sp>
        <p:nvSpPr>
          <p:cNvPr id="3" name="Slide Number Placeholder 2"/>
          <p:cNvSpPr>
            <a:spLocks noGrp="1"/>
          </p:cNvSpPr>
          <p:nvPr>
            <p:ph type="sldNum" sz="quarter" idx="12"/>
          </p:nvPr>
        </p:nvSpPr>
        <p:spPr/>
        <p:txBody>
          <a:bodyPr/>
          <a:lstStyle/>
          <a:p>
            <a:fld id="{867D4A06-35AE-BD4A-84A9-613A26F3D41D}" type="slidenum">
              <a:rPr lang="en-US" smtClean="0"/>
              <a:pPr/>
              <a:t>55</a:t>
            </a:fld>
            <a:endParaRPr lang="en-US"/>
          </a:p>
        </p:txBody>
      </p:sp>
    </p:spTree>
    <p:extLst>
      <p:ext uri="{BB962C8B-B14F-4D97-AF65-F5344CB8AC3E}">
        <p14:creationId xmlns:p14="http://schemas.microsoft.com/office/powerpoint/2010/main" val="257241668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5508" y="2112964"/>
            <a:ext cx="5312979" cy="500750"/>
          </a:xfrm>
        </p:spPr>
        <p:txBody>
          <a:bodyPr>
            <a:normAutofit fontScale="92500" lnSpcReduction="20000"/>
          </a:bodyPr>
          <a:lstStyle/>
          <a:p>
            <a:pPr marL="0" indent="0">
              <a:buNone/>
            </a:pPr>
            <a:r>
              <a:rPr lang="en-US" dirty="0"/>
              <a:t>Supports data transformations</a:t>
            </a:r>
          </a:p>
        </p:txBody>
      </p:sp>
      <p:sp>
        <p:nvSpPr>
          <p:cNvPr id="4" name="Rectangle 3"/>
          <p:cNvSpPr/>
          <p:nvPr/>
        </p:nvSpPr>
        <p:spPr>
          <a:xfrm>
            <a:off x="1975486" y="548430"/>
            <a:ext cx="5193025" cy="523220"/>
          </a:xfrm>
          <a:prstGeom prst="rect">
            <a:avLst/>
          </a:prstGeom>
        </p:spPr>
        <p:txBody>
          <a:bodyPr wrap="none">
            <a:spAutoFit/>
          </a:bodyPr>
          <a:lstStyle/>
          <a:p>
            <a:r>
              <a:rPr lang="en-US" sz="2800" dirty="0"/>
              <a:t>Platform independent data format</a:t>
            </a:r>
          </a:p>
        </p:txBody>
      </p:sp>
      <p:sp>
        <p:nvSpPr>
          <p:cNvPr id="5" name="Rectangle 4"/>
          <p:cNvSpPr/>
          <p:nvPr/>
        </p:nvSpPr>
        <p:spPr>
          <a:xfrm>
            <a:off x="2207344" y="1274029"/>
            <a:ext cx="4729308" cy="523220"/>
          </a:xfrm>
          <a:prstGeom prst="rect">
            <a:avLst/>
          </a:prstGeom>
        </p:spPr>
        <p:txBody>
          <a:bodyPr wrap="none">
            <a:spAutoFit/>
          </a:bodyPr>
          <a:lstStyle/>
          <a:p>
            <a:r>
              <a:rPr lang="en-US" sz="2800" dirty="0"/>
              <a:t>Sent to an addressable channel</a:t>
            </a:r>
          </a:p>
        </p:txBody>
      </p:sp>
      <p:sp>
        <p:nvSpPr>
          <p:cNvPr id="7" name="Content Placeholder 2"/>
          <p:cNvSpPr txBox="1">
            <a:spLocks/>
          </p:cNvSpPr>
          <p:nvPr/>
        </p:nvSpPr>
        <p:spPr>
          <a:xfrm>
            <a:off x="1403216" y="5997361"/>
            <a:ext cx="5833069" cy="577345"/>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n-US" sz="2800" dirty="0"/>
              <a:t>Reliable Communication</a:t>
            </a:r>
          </a:p>
        </p:txBody>
      </p:sp>
      <p:sp>
        <p:nvSpPr>
          <p:cNvPr id="8" name="Rectangle 7"/>
          <p:cNvSpPr/>
          <p:nvPr/>
        </p:nvSpPr>
        <p:spPr>
          <a:xfrm>
            <a:off x="2461582" y="2838563"/>
            <a:ext cx="3716338" cy="523220"/>
          </a:xfrm>
          <a:prstGeom prst="rect">
            <a:avLst/>
          </a:prstGeom>
        </p:spPr>
        <p:txBody>
          <a:bodyPr wrap="none">
            <a:spAutoFit/>
          </a:bodyPr>
          <a:lstStyle/>
          <a:p>
            <a:pPr algn="ctr"/>
            <a:r>
              <a:rPr lang="en-US" sz="2800" dirty="0"/>
              <a:t>Remote Communication</a:t>
            </a:r>
          </a:p>
        </p:txBody>
      </p:sp>
      <p:sp>
        <p:nvSpPr>
          <p:cNvPr id="9" name="Rectangle 8"/>
          <p:cNvSpPr/>
          <p:nvPr/>
        </p:nvSpPr>
        <p:spPr>
          <a:xfrm>
            <a:off x="1751293" y="3655028"/>
            <a:ext cx="5136919" cy="523220"/>
          </a:xfrm>
          <a:prstGeom prst="rect">
            <a:avLst/>
          </a:prstGeom>
        </p:spPr>
        <p:txBody>
          <a:bodyPr wrap="none">
            <a:spAutoFit/>
          </a:bodyPr>
          <a:lstStyle/>
          <a:p>
            <a:pPr algn="ctr"/>
            <a:r>
              <a:rPr lang="en-US" sz="2800" dirty="0"/>
              <a:t>Platform/Language Independence</a:t>
            </a:r>
          </a:p>
        </p:txBody>
      </p:sp>
      <p:sp>
        <p:nvSpPr>
          <p:cNvPr id="10" name="Rectangle 9"/>
          <p:cNvSpPr/>
          <p:nvPr/>
        </p:nvSpPr>
        <p:spPr>
          <a:xfrm>
            <a:off x="2130530" y="4471493"/>
            <a:ext cx="4630691" cy="523220"/>
          </a:xfrm>
          <a:prstGeom prst="rect">
            <a:avLst/>
          </a:prstGeom>
        </p:spPr>
        <p:txBody>
          <a:bodyPr wrap="none">
            <a:spAutoFit/>
          </a:bodyPr>
          <a:lstStyle/>
          <a:p>
            <a:pPr algn="ctr"/>
            <a:r>
              <a:rPr lang="en-US" sz="2800" dirty="0"/>
              <a:t>Asynchronous Communication</a:t>
            </a:r>
          </a:p>
        </p:txBody>
      </p:sp>
      <p:sp>
        <p:nvSpPr>
          <p:cNvPr id="11" name="Rectangle 10"/>
          <p:cNvSpPr/>
          <p:nvPr/>
        </p:nvSpPr>
        <p:spPr>
          <a:xfrm>
            <a:off x="3513056" y="5234427"/>
            <a:ext cx="1613390" cy="523220"/>
          </a:xfrm>
          <a:prstGeom prst="rect">
            <a:avLst/>
          </a:prstGeom>
        </p:spPr>
        <p:txBody>
          <a:bodyPr wrap="none">
            <a:spAutoFit/>
          </a:bodyPr>
          <a:lstStyle/>
          <a:p>
            <a:r>
              <a:rPr lang="en-US" sz="2800" dirty="0"/>
              <a:t>Throttling</a:t>
            </a:r>
          </a:p>
        </p:txBody>
      </p:sp>
      <p:sp>
        <p:nvSpPr>
          <p:cNvPr id="2" name="Slide Number Placeholder 1"/>
          <p:cNvSpPr>
            <a:spLocks noGrp="1"/>
          </p:cNvSpPr>
          <p:nvPr>
            <p:ph type="sldNum" sz="quarter" idx="12"/>
          </p:nvPr>
        </p:nvSpPr>
        <p:spPr/>
        <p:txBody>
          <a:bodyPr/>
          <a:lstStyle/>
          <a:p>
            <a:fld id="{867D4A06-35AE-BD4A-84A9-613A26F3D41D}" type="slidenum">
              <a:rPr lang="en-US" smtClean="0"/>
              <a:pPr/>
              <a:t>56</a:t>
            </a:fld>
            <a:endParaRPr lang="en-US"/>
          </a:p>
        </p:txBody>
      </p:sp>
    </p:spTree>
    <p:extLst>
      <p:ext uri="{BB962C8B-B14F-4D97-AF65-F5344CB8AC3E}">
        <p14:creationId xmlns:p14="http://schemas.microsoft.com/office/powerpoint/2010/main" val="1148232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P spid="7" grpId="0"/>
      <p:bldP spid="8" grpId="0"/>
      <p:bldP spid="9" grpId="0"/>
      <p:bldP spid="10" grpId="0"/>
      <p:bldP spid="11"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92773" y="2979683"/>
            <a:ext cx="6385034" cy="830997"/>
          </a:xfrm>
          <a:prstGeom prst="rect">
            <a:avLst/>
          </a:prstGeom>
          <a:noFill/>
        </p:spPr>
        <p:txBody>
          <a:bodyPr wrap="square" rtlCol="0">
            <a:spAutoFit/>
          </a:bodyPr>
          <a:lstStyle/>
          <a:p>
            <a:pPr algn="ctr"/>
            <a:r>
              <a:rPr lang="en-US" sz="4800" dirty="0"/>
              <a:t>Messaging: The Bad</a:t>
            </a:r>
          </a:p>
        </p:txBody>
      </p:sp>
      <p:sp>
        <p:nvSpPr>
          <p:cNvPr id="3" name="Slide Number Placeholder 2"/>
          <p:cNvSpPr>
            <a:spLocks noGrp="1"/>
          </p:cNvSpPr>
          <p:nvPr>
            <p:ph type="sldNum" sz="quarter" idx="12"/>
          </p:nvPr>
        </p:nvSpPr>
        <p:spPr/>
        <p:txBody>
          <a:bodyPr/>
          <a:lstStyle/>
          <a:p>
            <a:fld id="{867D4A06-35AE-BD4A-84A9-613A26F3D41D}" type="slidenum">
              <a:rPr lang="en-US" smtClean="0"/>
              <a:pPr/>
              <a:t>57</a:t>
            </a:fld>
            <a:endParaRPr lang="en-US"/>
          </a:p>
        </p:txBody>
      </p:sp>
    </p:spTree>
    <p:extLst>
      <p:ext uri="{BB962C8B-B14F-4D97-AF65-F5344CB8AC3E}">
        <p14:creationId xmlns:p14="http://schemas.microsoft.com/office/powerpoint/2010/main" val="120913469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14226" y="3573221"/>
            <a:ext cx="3083858" cy="627194"/>
          </a:xfrm>
        </p:spPr>
        <p:txBody>
          <a:bodyPr>
            <a:normAutofit/>
          </a:bodyPr>
          <a:lstStyle/>
          <a:p>
            <a:pPr marL="0" indent="0">
              <a:buNone/>
            </a:pPr>
            <a:r>
              <a:rPr lang="en-US" sz="2800" dirty="0"/>
              <a:t>Many Moving Parts</a:t>
            </a:r>
          </a:p>
        </p:txBody>
      </p:sp>
      <p:sp>
        <p:nvSpPr>
          <p:cNvPr id="5" name="Rectangle 4"/>
          <p:cNvSpPr/>
          <p:nvPr/>
        </p:nvSpPr>
        <p:spPr>
          <a:xfrm>
            <a:off x="2435316" y="849488"/>
            <a:ext cx="4524893" cy="523220"/>
          </a:xfrm>
          <a:prstGeom prst="rect">
            <a:avLst/>
          </a:prstGeom>
        </p:spPr>
        <p:txBody>
          <a:bodyPr wrap="none">
            <a:spAutoFit/>
          </a:bodyPr>
          <a:lstStyle/>
          <a:p>
            <a:r>
              <a:rPr lang="en-US" sz="2800" dirty="0"/>
              <a:t>Complex Programming Model</a:t>
            </a:r>
          </a:p>
        </p:txBody>
      </p:sp>
      <p:sp>
        <p:nvSpPr>
          <p:cNvPr id="6" name="Rectangle 5"/>
          <p:cNvSpPr/>
          <p:nvPr/>
        </p:nvSpPr>
        <p:spPr>
          <a:xfrm>
            <a:off x="3498144" y="1652487"/>
            <a:ext cx="1864613" cy="523220"/>
          </a:xfrm>
          <a:prstGeom prst="rect">
            <a:avLst/>
          </a:prstGeom>
        </p:spPr>
        <p:txBody>
          <a:bodyPr wrap="none">
            <a:spAutoFit/>
          </a:bodyPr>
          <a:lstStyle/>
          <a:p>
            <a:r>
              <a:rPr lang="en-US" sz="2800" dirty="0"/>
              <a:t>Sequencing</a:t>
            </a:r>
          </a:p>
        </p:txBody>
      </p:sp>
      <p:sp>
        <p:nvSpPr>
          <p:cNvPr id="7" name="Rectangle 6"/>
          <p:cNvSpPr/>
          <p:nvPr/>
        </p:nvSpPr>
        <p:spPr>
          <a:xfrm>
            <a:off x="2853093" y="2612854"/>
            <a:ext cx="3244991" cy="523220"/>
          </a:xfrm>
          <a:prstGeom prst="rect">
            <a:avLst/>
          </a:prstGeom>
        </p:spPr>
        <p:txBody>
          <a:bodyPr wrap="none">
            <a:spAutoFit/>
          </a:bodyPr>
          <a:lstStyle/>
          <a:p>
            <a:r>
              <a:rPr lang="en-US" sz="2800" dirty="0"/>
              <a:t>Eventual Consistency</a:t>
            </a:r>
          </a:p>
        </p:txBody>
      </p:sp>
      <p:sp>
        <p:nvSpPr>
          <p:cNvPr id="12" name="Content Placeholder 2"/>
          <p:cNvSpPr txBox="1">
            <a:spLocks/>
          </p:cNvSpPr>
          <p:nvPr/>
        </p:nvSpPr>
        <p:spPr>
          <a:xfrm>
            <a:off x="3407866" y="4494238"/>
            <a:ext cx="2248739" cy="627194"/>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2800" dirty="0"/>
              <a:t>Performance</a:t>
            </a:r>
          </a:p>
        </p:txBody>
      </p:sp>
      <p:sp>
        <p:nvSpPr>
          <p:cNvPr id="13" name="Content Placeholder 2"/>
          <p:cNvSpPr txBox="1">
            <a:spLocks/>
          </p:cNvSpPr>
          <p:nvPr/>
        </p:nvSpPr>
        <p:spPr>
          <a:xfrm>
            <a:off x="3407867" y="5437191"/>
            <a:ext cx="1954890" cy="627194"/>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n-US" sz="2800"/>
              <a:t>Lock-In</a:t>
            </a:r>
            <a:endParaRPr lang="en-US" sz="2800" dirty="0"/>
          </a:p>
        </p:txBody>
      </p:sp>
      <p:sp>
        <p:nvSpPr>
          <p:cNvPr id="2" name="Slide Number Placeholder 1"/>
          <p:cNvSpPr>
            <a:spLocks noGrp="1"/>
          </p:cNvSpPr>
          <p:nvPr>
            <p:ph type="sldNum" sz="quarter" idx="12"/>
          </p:nvPr>
        </p:nvSpPr>
        <p:spPr/>
        <p:txBody>
          <a:bodyPr/>
          <a:lstStyle/>
          <a:p>
            <a:fld id="{867D4A06-35AE-BD4A-84A9-613A26F3D41D}" type="slidenum">
              <a:rPr lang="en-US" smtClean="0"/>
              <a:pPr/>
              <a:t>58</a:t>
            </a:fld>
            <a:endParaRPr lang="en-US"/>
          </a:p>
        </p:txBody>
      </p:sp>
    </p:spTree>
    <p:extLst>
      <p:ext uri="{BB962C8B-B14F-4D97-AF65-F5344CB8AC3E}">
        <p14:creationId xmlns:p14="http://schemas.microsoft.com/office/powerpoint/2010/main" val="2263777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6" grpId="0"/>
      <p:bldP spid="7" grpId="0"/>
      <p:bldP spid="12" grpId="0" build="p"/>
      <p:bldP spid="13"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1.4 Prefer Messaging</a:t>
            </a:r>
          </a:p>
        </p:txBody>
      </p:sp>
      <p:sp>
        <p:nvSpPr>
          <p:cNvPr id="3" name="Text Placeholder 2"/>
          <p:cNvSpPr>
            <a:spLocks noGrp="1"/>
          </p:cNvSpPr>
          <p:nvPr>
            <p:ph type="body" idx="1"/>
          </p:nvPr>
        </p:nvSpPr>
        <p:spPr/>
        <p:txBody>
          <a:bodyPr/>
          <a:lstStyle/>
          <a:p>
            <a:r>
              <a:rPr lang="en-US" dirty="0"/>
              <a:t>Pros and Cons of RPC vs. Messaging</a:t>
            </a:r>
          </a:p>
        </p:txBody>
      </p:sp>
      <p:sp>
        <p:nvSpPr>
          <p:cNvPr id="4" name="Slide Number Placeholder 3"/>
          <p:cNvSpPr>
            <a:spLocks noGrp="1"/>
          </p:cNvSpPr>
          <p:nvPr>
            <p:ph type="sldNum" sz="quarter" idx="12"/>
          </p:nvPr>
        </p:nvSpPr>
        <p:spPr/>
        <p:txBody>
          <a:bodyPr/>
          <a:lstStyle/>
          <a:p>
            <a:fld id="{867D4A06-35AE-BD4A-84A9-613A26F3D41D}" type="slidenum">
              <a:rPr lang="en-US" smtClean="0"/>
              <a:pPr/>
              <a:t>59</a:t>
            </a:fld>
            <a:endParaRPr lang="en-US"/>
          </a:p>
        </p:txBody>
      </p:sp>
    </p:spTree>
    <p:extLst>
      <p:ext uri="{BB962C8B-B14F-4D97-AF65-F5344CB8AC3E}">
        <p14:creationId xmlns:p14="http://schemas.microsoft.com/office/powerpoint/2010/main" val="13357962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Prerequisites</a:t>
            </a:r>
          </a:p>
        </p:txBody>
      </p:sp>
      <p:sp>
        <p:nvSpPr>
          <p:cNvPr id="3" name="Content Placeholder 2"/>
          <p:cNvSpPr>
            <a:spLocks noGrp="1"/>
          </p:cNvSpPr>
          <p:nvPr>
            <p:ph idx="1"/>
          </p:nvPr>
        </p:nvSpPr>
        <p:spPr>
          <a:xfrm>
            <a:off x="522961" y="1689179"/>
            <a:ext cx="8098077" cy="1907087"/>
          </a:xfrm>
        </p:spPr>
        <p:txBody>
          <a:bodyPr>
            <a:normAutofit/>
          </a:bodyPr>
          <a:lstStyle/>
          <a:p>
            <a:pPr marL="0" indent="0" algn="ctr">
              <a:buNone/>
            </a:pPr>
            <a:r>
              <a:rPr lang="en-US" sz="2800" dirty="0"/>
              <a:t>We will use Rabbit MQ for examples. Either you need to have RMQ installed on your machine, or you should have </a:t>
            </a:r>
            <a:r>
              <a:rPr lang="en-US" sz="2800" dirty="0" err="1"/>
              <a:t>Docker</a:t>
            </a:r>
            <a:r>
              <a:rPr lang="en-US" sz="2800" dirty="0"/>
              <a:t> installed on your machine, as exercises provide a </a:t>
            </a:r>
            <a:r>
              <a:rPr lang="en-US" sz="2800" dirty="0" err="1"/>
              <a:t>Docker</a:t>
            </a:r>
            <a:r>
              <a:rPr lang="en-US" sz="2800" dirty="0"/>
              <a:t> Compose file to spin up RMQ.</a:t>
            </a:r>
          </a:p>
        </p:txBody>
      </p:sp>
      <p:sp>
        <p:nvSpPr>
          <p:cNvPr id="4" name="Slide Number Placeholder 3"/>
          <p:cNvSpPr>
            <a:spLocks noGrp="1"/>
          </p:cNvSpPr>
          <p:nvPr>
            <p:ph type="sldNum" sz="quarter" idx="12"/>
          </p:nvPr>
        </p:nvSpPr>
        <p:spPr/>
        <p:txBody>
          <a:bodyPr/>
          <a:lstStyle/>
          <a:p>
            <a:fld id="{867D4A06-35AE-BD4A-84A9-613A26F3D41D}" type="slidenum">
              <a:rPr lang="en-US" smtClean="0"/>
              <a:pPr/>
              <a:t>6</a:t>
            </a:fld>
            <a:endParaRPr lang="en-US"/>
          </a:p>
        </p:txBody>
      </p:sp>
      <p:sp>
        <p:nvSpPr>
          <p:cNvPr id="5" name="Content Placeholder 2"/>
          <p:cNvSpPr txBox="1">
            <a:spLocks/>
          </p:cNvSpPr>
          <p:nvPr/>
        </p:nvSpPr>
        <p:spPr>
          <a:xfrm>
            <a:off x="588723" y="3867807"/>
            <a:ext cx="8098077" cy="1907087"/>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n-US" sz="2800" dirty="0"/>
              <a:t>You will need to be able to author C#, Python, or JavaScript with an editor/IDE of your choice. </a:t>
            </a:r>
          </a:p>
          <a:p>
            <a:pPr marL="0" indent="0" algn="ctr">
              <a:buFont typeface="Arial"/>
              <a:buNone/>
            </a:pPr>
            <a:r>
              <a:rPr lang="en-US" sz="2800" dirty="0"/>
              <a:t>You will need Python 3, .NET Core, or ES6</a:t>
            </a:r>
          </a:p>
        </p:txBody>
      </p:sp>
    </p:spTree>
    <p:extLst>
      <p:ext uri="{BB962C8B-B14F-4D97-AF65-F5344CB8AC3E}">
        <p14:creationId xmlns:p14="http://schemas.microsoft.com/office/powerpoint/2010/main" val="399826458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RPC: How to Make a Good Cup of Tea</a:t>
            </a:r>
          </a:p>
        </p:txBody>
      </p:sp>
      <p:sp>
        <p:nvSpPr>
          <p:cNvPr id="5" name="Text Placeholder 4"/>
          <p:cNvSpPr>
            <a:spLocks noGrp="1"/>
          </p:cNvSpPr>
          <p:nvPr>
            <p:ph type="body" idx="1"/>
          </p:nvPr>
        </p:nvSpPr>
        <p:spPr/>
        <p:txBody>
          <a:bodyPr>
            <a:normAutofit/>
          </a:bodyPr>
          <a:lstStyle/>
          <a:p>
            <a:r>
              <a:rPr lang="en-GB" dirty="0"/>
              <a:t>“Now this is serious! if there’s one thing in this country that really bothers me/</a:t>
            </a:r>
            <a:br>
              <a:rPr lang="en-GB" dirty="0"/>
            </a:br>
            <a:r>
              <a:rPr lang="en-GB" dirty="0"/>
              <a:t>Its’ the inability of yanks to make a good cup of tea” </a:t>
            </a:r>
          </a:p>
          <a:p>
            <a:pPr algn="r"/>
            <a:r>
              <a:rPr lang="en-GB" dirty="0"/>
              <a:t>T.U.S.A. Masters of Reality.</a:t>
            </a:r>
          </a:p>
        </p:txBody>
      </p:sp>
      <p:sp>
        <p:nvSpPr>
          <p:cNvPr id="2" name="Slide Number Placeholder 1"/>
          <p:cNvSpPr>
            <a:spLocks noGrp="1"/>
          </p:cNvSpPr>
          <p:nvPr>
            <p:ph type="sldNum" sz="quarter" idx="12"/>
          </p:nvPr>
        </p:nvSpPr>
        <p:spPr/>
        <p:txBody>
          <a:bodyPr/>
          <a:lstStyle/>
          <a:p>
            <a:fld id="{867D4A06-35AE-BD4A-84A9-613A26F3D41D}" type="slidenum">
              <a:rPr lang="en-US" smtClean="0"/>
              <a:pPr/>
              <a:t>60</a:t>
            </a:fld>
            <a:endParaRPr lang="en-US"/>
          </a:p>
        </p:txBody>
      </p:sp>
    </p:spTree>
    <p:extLst>
      <p:ext uri="{BB962C8B-B14F-4D97-AF65-F5344CB8AC3E}">
        <p14:creationId xmlns:p14="http://schemas.microsoft.com/office/powerpoint/2010/main" val="138769150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www.thunderboltkids.co.za/Grade5/02-matter-and-materials/images/gd-003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3551" y="1374836"/>
            <a:ext cx="3731562" cy="4085652"/>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867D4A06-35AE-BD4A-84A9-613A26F3D41D}" type="slidenum">
              <a:rPr lang="en-US" smtClean="0"/>
              <a:pPr/>
              <a:t>61</a:t>
            </a:fld>
            <a:endParaRPr lang="en-US"/>
          </a:p>
        </p:txBody>
      </p:sp>
    </p:spTree>
    <p:extLst>
      <p:ext uri="{BB962C8B-B14F-4D97-AF65-F5344CB8AC3E}">
        <p14:creationId xmlns:p14="http://schemas.microsoft.com/office/powerpoint/2010/main" val="125875172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55227" y="3266337"/>
            <a:ext cx="4286250" cy="600164"/>
          </a:xfrm>
          <a:prstGeom prst="rect">
            <a:avLst/>
          </a:prstGeom>
          <a:noFill/>
        </p:spPr>
        <p:txBody>
          <a:bodyPr wrap="square" rtlCol="0">
            <a:spAutoFit/>
          </a:bodyPr>
          <a:lstStyle/>
          <a:p>
            <a:pPr algn="ctr"/>
            <a:r>
              <a:rPr lang="en-GB" sz="3300" dirty="0"/>
              <a:t>Demo</a:t>
            </a:r>
          </a:p>
        </p:txBody>
      </p:sp>
      <p:sp>
        <p:nvSpPr>
          <p:cNvPr id="2" name="Slide Number Placeholder 1"/>
          <p:cNvSpPr>
            <a:spLocks noGrp="1"/>
          </p:cNvSpPr>
          <p:nvPr>
            <p:ph type="sldNum" sz="quarter" idx="12"/>
          </p:nvPr>
        </p:nvSpPr>
        <p:spPr/>
        <p:txBody>
          <a:bodyPr/>
          <a:lstStyle/>
          <a:p>
            <a:fld id="{867D4A06-35AE-BD4A-84A9-613A26F3D41D}" type="slidenum">
              <a:rPr lang="en-US" smtClean="0"/>
              <a:pPr/>
              <a:t>62</a:t>
            </a:fld>
            <a:endParaRPr lang="en-US"/>
          </a:p>
        </p:txBody>
      </p:sp>
    </p:spTree>
    <p:extLst>
      <p:ext uri="{BB962C8B-B14F-4D97-AF65-F5344CB8AC3E}">
        <p14:creationId xmlns:p14="http://schemas.microsoft.com/office/powerpoint/2010/main" val="97890270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Latency</a:t>
            </a:r>
          </a:p>
        </p:txBody>
      </p:sp>
      <p:sp>
        <p:nvSpPr>
          <p:cNvPr id="3" name="Content Placeholder 2"/>
          <p:cNvSpPr>
            <a:spLocks noGrp="1"/>
          </p:cNvSpPr>
          <p:nvPr>
            <p:ph idx="1"/>
          </p:nvPr>
        </p:nvSpPr>
        <p:spPr>
          <a:xfrm>
            <a:off x="628650" y="2226469"/>
            <a:ext cx="7886700" cy="2754374"/>
          </a:xfrm>
        </p:spPr>
        <p:txBody>
          <a:bodyPr>
            <a:normAutofit fontScale="70000" lnSpcReduction="20000"/>
          </a:bodyPr>
          <a:lstStyle/>
          <a:p>
            <a:pPr marL="0" indent="0">
              <a:buNone/>
            </a:pPr>
            <a:r>
              <a:rPr lang="en-GB" dirty="0"/>
              <a:t>“The most obvious difference between a local object invocation and the invocation of an operation on a remote (or possibly remote) object has to do with the </a:t>
            </a:r>
            <a:r>
              <a:rPr lang="en-GB" b="1" dirty="0"/>
              <a:t>latency of the two calls</a:t>
            </a:r>
            <a:r>
              <a:rPr lang="en-GB" dirty="0"/>
              <a:t>. The difference between the two is currently between </a:t>
            </a:r>
            <a:r>
              <a:rPr lang="en-GB" b="1" dirty="0"/>
              <a:t>four and five orders of magnitude</a:t>
            </a:r>
            <a:r>
              <a:rPr lang="en-GB" dirty="0"/>
              <a:t>, and given the relative rates at which processor speed and network latency speeds are changing, the difference in the future promises to be at best no better, and will likely be worse.”</a:t>
            </a:r>
          </a:p>
          <a:p>
            <a:pPr marL="0" indent="0" algn="r">
              <a:buNone/>
            </a:pPr>
            <a:r>
              <a:rPr lang="en-GB" dirty="0"/>
              <a:t>A Note on Distributed Computing, Waldo et al. 1994</a:t>
            </a:r>
          </a:p>
        </p:txBody>
      </p:sp>
      <p:sp>
        <p:nvSpPr>
          <p:cNvPr id="4" name="Slide Number Placeholder 3"/>
          <p:cNvSpPr>
            <a:spLocks noGrp="1"/>
          </p:cNvSpPr>
          <p:nvPr>
            <p:ph type="sldNum" sz="quarter" idx="12"/>
          </p:nvPr>
        </p:nvSpPr>
        <p:spPr/>
        <p:txBody>
          <a:bodyPr/>
          <a:lstStyle/>
          <a:p>
            <a:fld id="{867D4A06-35AE-BD4A-84A9-613A26F3D41D}" type="slidenum">
              <a:rPr lang="en-US" smtClean="0"/>
              <a:pPr/>
              <a:t>63</a:t>
            </a:fld>
            <a:endParaRPr lang="en-US"/>
          </a:p>
        </p:txBody>
      </p:sp>
    </p:spTree>
    <p:extLst>
      <p:ext uri="{BB962C8B-B14F-4D97-AF65-F5344CB8AC3E}">
        <p14:creationId xmlns:p14="http://schemas.microsoft.com/office/powerpoint/2010/main" val="111034939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http://www.goldenmoontea.com/library/wp-content/uploads/2012/11/2834643153_571251928b.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1145" y="1303258"/>
            <a:ext cx="5975510" cy="397969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2234762" y="1767709"/>
            <a:ext cx="4575941" cy="3323987"/>
          </a:xfrm>
          <a:prstGeom prst="rect">
            <a:avLst/>
          </a:prstGeom>
          <a:noFill/>
        </p:spPr>
        <p:txBody>
          <a:bodyPr wrap="square" rtlCol="0">
            <a:spAutoFit/>
          </a:bodyPr>
          <a:lstStyle/>
          <a:p>
            <a:r>
              <a:rPr lang="en-US" sz="2100" dirty="0">
                <a:solidFill>
                  <a:schemeClr val="bg1"/>
                </a:solidFill>
              </a:rPr>
              <a:t>Is my cup of tea being made, or is there an error on the server?</a:t>
            </a:r>
          </a:p>
          <a:p>
            <a:endParaRPr lang="en-US" sz="2100" dirty="0">
              <a:solidFill>
                <a:schemeClr val="bg1"/>
              </a:solidFill>
            </a:endParaRPr>
          </a:p>
          <a:p>
            <a:endParaRPr lang="en-US" sz="2100" dirty="0">
              <a:solidFill>
                <a:schemeClr val="bg1"/>
              </a:solidFill>
            </a:endParaRPr>
          </a:p>
          <a:p>
            <a:r>
              <a:rPr lang="en-US" sz="2100" dirty="0">
                <a:solidFill>
                  <a:schemeClr val="bg1"/>
                </a:solidFill>
              </a:rPr>
              <a:t>Can I talk to the server right now? Is it busy? Is it gone?</a:t>
            </a:r>
          </a:p>
          <a:p>
            <a:endParaRPr lang="en-US" sz="2100" dirty="0">
              <a:solidFill>
                <a:schemeClr val="bg1"/>
              </a:solidFill>
            </a:endParaRPr>
          </a:p>
          <a:p>
            <a:endParaRPr lang="en-US" sz="2100" dirty="0">
              <a:solidFill>
                <a:schemeClr val="bg1"/>
              </a:solidFill>
            </a:endParaRPr>
          </a:p>
          <a:p>
            <a:r>
              <a:rPr lang="en-US" sz="2100" dirty="0">
                <a:solidFill>
                  <a:schemeClr val="bg1"/>
                </a:solidFill>
              </a:rPr>
              <a:t>What happens if there is a problem making my cup of tea? How will I know?</a:t>
            </a:r>
          </a:p>
        </p:txBody>
      </p:sp>
      <p:sp>
        <p:nvSpPr>
          <p:cNvPr id="3" name="Slide Number Placeholder 2"/>
          <p:cNvSpPr>
            <a:spLocks noGrp="1"/>
          </p:cNvSpPr>
          <p:nvPr>
            <p:ph type="sldNum" sz="quarter" idx="12"/>
          </p:nvPr>
        </p:nvSpPr>
        <p:spPr/>
        <p:txBody>
          <a:bodyPr/>
          <a:lstStyle/>
          <a:p>
            <a:fld id="{867D4A06-35AE-BD4A-84A9-613A26F3D41D}" type="slidenum">
              <a:rPr lang="en-US" smtClean="0"/>
              <a:pPr/>
              <a:t>64</a:t>
            </a:fld>
            <a:endParaRPr lang="en-US"/>
          </a:p>
        </p:txBody>
      </p:sp>
    </p:spTree>
    <p:extLst>
      <p:ext uri="{BB962C8B-B14F-4D97-AF65-F5344CB8AC3E}">
        <p14:creationId xmlns:p14="http://schemas.microsoft.com/office/powerpoint/2010/main" val="17884804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http://blog.banggood.com/wp-content/uploads/2014/11/Tea-Strainer-Filter5.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0459" y="953517"/>
            <a:ext cx="7370216" cy="490534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320280" y="2402068"/>
            <a:ext cx="6550573" cy="2677656"/>
          </a:xfrm>
          <a:prstGeom prst="rect">
            <a:avLst/>
          </a:prstGeom>
          <a:noFill/>
        </p:spPr>
        <p:txBody>
          <a:bodyPr wrap="square" rtlCol="0">
            <a:spAutoFit/>
          </a:bodyPr>
          <a:lstStyle/>
          <a:p>
            <a:r>
              <a:rPr lang="en-US" sz="2100" dirty="0">
                <a:solidFill>
                  <a:schemeClr val="bg1"/>
                </a:solidFill>
              </a:rPr>
              <a:t>What goes in the cup first? Tea or milk? </a:t>
            </a:r>
          </a:p>
          <a:p>
            <a:endParaRPr lang="en-US" sz="2100" dirty="0">
              <a:solidFill>
                <a:schemeClr val="bg1"/>
              </a:solidFill>
            </a:endParaRPr>
          </a:p>
          <a:p>
            <a:r>
              <a:rPr lang="en-US" sz="2100" dirty="0">
                <a:solidFill>
                  <a:schemeClr val="bg1"/>
                </a:solidFill>
              </a:rPr>
              <a:t>Perhaps new information leads us to believe our old approach, tea first is not correct, and we should put the milk in first.</a:t>
            </a:r>
          </a:p>
          <a:p>
            <a:endParaRPr lang="en-US" sz="2100" dirty="0">
              <a:solidFill>
                <a:schemeClr val="bg1"/>
              </a:solidFill>
            </a:endParaRPr>
          </a:p>
          <a:p>
            <a:r>
              <a:rPr lang="en-US" sz="2100" dirty="0">
                <a:solidFill>
                  <a:schemeClr val="bg1"/>
                </a:solidFill>
              </a:rPr>
              <a:t>But if f the client is the ‘locus of control’, then we have to change all clients to effect this change.</a:t>
            </a:r>
          </a:p>
        </p:txBody>
      </p:sp>
      <p:sp>
        <p:nvSpPr>
          <p:cNvPr id="3" name="Slide Number Placeholder 2"/>
          <p:cNvSpPr>
            <a:spLocks noGrp="1"/>
          </p:cNvSpPr>
          <p:nvPr>
            <p:ph type="sldNum" sz="quarter" idx="12"/>
          </p:nvPr>
        </p:nvSpPr>
        <p:spPr/>
        <p:txBody>
          <a:bodyPr/>
          <a:lstStyle/>
          <a:p>
            <a:fld id="{867D4A06-35AE-BD4A-84A9-613A26F3D41D}" type="slidenum">
              <a:rPr lang="en-US" smtClean="0"/>
              <a:pPr/>
              <a:t>65</a:t>
            </a:fld>
            <a:endParaRPr lang="en-US"/>
          </a:p>
        </p:txBody>
      </p:sp>
    </p:spTree>
    <p:extLst>
      <p:ext uri="{BB962C8B-B14F-4D97-AF65-F5344CB8AC3E}">
        <p14:creationId xmlns:p14="http://schemas.microsoft.com/office/powerpoint/2010/main" val="88961706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66.media.tumblr.com/tumblr_lk1i6r4odG1qbgmk4o1_500.jpg"/>
          <p:cNvPicPr>
            <a:picLocks noChangeAspect="1" noChangeArrowheads="1"/>
          </p:cNvPicPr>
          <p:nvPr/>
        </p:nvPicPr>
        <p:blipFill>
          <a:blip r:embed="rId3">
            <a:alphaModFix amt="70000"/>
            <a:extLst>
              <a:ext uri="{28A0092B-C50C-407E-A947-70E740481C1C}">
                <a14:useLocalDpi xmlns:a14="http://schemas.microsoft.com/office/drawing/2010/main" val="0"/>
              </a:ext>
            </a:extLst>
          </a:blip>
          <a:srcRect/>
          <a:stretch>
            <a:fillRect/>
          </a:stretch>
        </p:blipFill>
        <p:spPr bwMode="auto">
          <a:xfrm>
            <a:off x="1005052" y="1223799"/>
            <a:ext cx="6952592" cy="462654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525313" y="1725039"/>
            <a:ext cx="6160376" cy="3970318"/>
          </a:xfrm>
          <a:prstGeom prst="rect">
            <a:avLst/>
          </a:prstGeom>
          <a:noFill/>
        </p:spPr>
        <p:txBody>
          <a:bodyPr wrap="square" rtlCol="0">
            <a:spAutoFit/>
          </a:bodyPr>
          <a:lstStyle/>
          <a:p>
            <a:r>
              <a:rPr lang="en-US" sz="2100" b="1" dirty="0"/>
              <a:t>We want to change the algorithm used to make tea, without changing the client. </a:t>
            </a:r>
          </a:p>
          <a:p>
            <a:endParaRPr lang="en-US" sz="2100" b="1" dirty="0"/>
          </a:p>
          <a:p>
            <a:r>
              <a:rPr lang="en-US" sz="2100" b="1" dirty="0"/>
              <a:t>It’s possible local traditions around tea are different. Perhaps we need to make tea not with milk, but black. We might need to add lemon or rose petals!</a:t>
            </a:r>
          </a:p>
          <a:p>
            <a:endParaRPr lang="en-US" sz="2100" b="1" dirty="0"/>
          </a:p>
          <a:p>
            <a:r>
              <a:rPr lang="en-US" sz="2100" b="1" dirty="0"/>
              <a:t>So we might want to make a runtime decision on the algorithm to use depending on location!</a:t>
            </a:r>
          </a:p>
          <a:p>
            <a:endParaRPr lang="en-US" sz="2100" b="1" dirty="0"/>
          </a:p>
          <a:p>
            <a:r>
              <a:rPr lang="en-US" sz="2100" b="1" dirty="0"/>
              <a:t>We would like our server to work in all these circumstances, so the client should not hold behavior.</a:t>
            </a:r>
          </a:p>
        </p:txBody>
      </p:sp>
      <p:sp>
        <p:nvSpPr>
          <p:cNvPr id="3" name="Slide Number Placeholder 2"/>
          <p:cNvSpPr>
            <a:spLocks noGrp="1"/>
          </p:cNvSpPr>
          <p:nvPr>
            <p:ph type="sldNum" sz="quarter" idx="12"/>
          </p:nvPr>
        </p:nvSpPr>
        <p:spPr/>
        <p:txBody>
          <a:bodyPr/>
          <a:lstStyle/>
          <a:p>
            <a:fld id="{867D4A06-35AE-BD4A-84A9-613A26F3D41D}" type="slidenum">
              <a:rPr lang="en-US" smtClean="0"/>
              <a:pPr/>
              <a:t>66</a:t>
            </a:fld>
            <a:endParaRPr lang="en-US"/>
          </a:p>
        </p:txBody>
      </p:sp>
    </p:spTree>
    <p:extLst>
      <p:ext uri="{BB962C8B-B14F-4D97-AF65-F5344CB8AC3E}">
        <p14:creationId xmlns:p14="http://schemas.microsoft.com/office/powerpoint/2010/main" val="33512156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6137BE0-8AE1-A641-8AFD-0FA66F85A208}"/>
              </a:ext>
            </a:extLst>
          </p:cNvPr>
          <p:cNvSpPr/>
          <p:nvPr/>
        </p:nvSpPr>
        <p:spPr>
          <a:xfrm>
            <a:off x="618892" y="2390254"/>
            <a:ext cx="8112512" cy="738664"/>
          </a:xfrm>
          <a:prstGeom prst="rect">
            <a:avLst/>
          </a:prstGeom>
        </p:spPr>
        <p:txBody>
          <a:bodyPr wrap="square">
            <a:spAutoFit/>
          </a:bodyPr>
          <a:lstStyle/>
          <a:p>
            <a:pPr algn="ctr"/>
            <a:r>
              <a:rPr lang="en-GB" sz="2100" dirty="0"/>
              <a:t>“</a:t>
            </a:r>
            <a:r>
              <a:rPr lang="en-GB" sz="2100" b="1" dirty="0"/>
              <a:t>Since, in most cases, design decisions transcend time of execution, modules will not correspond to steps in the processing.</a:t>
            </a:r>
            <a:r>
              <a:rPr lang="en-GB" sz="2100" dirty="0"/>
              <a:t> </a:t>
            </a:r>
            <a:endParaRPr lang="en-US" sz="2100" dirty="0"/>
          </a:p>
        </p:txBody>
      </p:sp>
      <p:sp>
        <p:nvSpPr>
          <p:cNvPr id="5" name="Rectangle 4">
            <a:extLst>
              <a:ext uri="{FF2B5EF4-FFF2-40B4-BE49-F238E27FC236}">
                <a16:creationId xmlns:a16="http://schemas.microsoft.com/office/drawing/2014/main" id="{C909789B-7A3C-384C-B831-1B3D8A491F01}"/>
              </a:ext>
            </a:extLst>
          </p:cNvPr>
          <p:cNvSpPr/>
          <p:nvPr/>
        </p:nvSpPr>
        <p:spPr>
          <a:xfrm>
            <a:off x="2920679" y="3878512"/>
            <a:ext cx="5850512" cy="300082"/>
          </a:xfrm>
          <a:prstGeom prst="rect">
            <a:avLst/>
          </a:prstGeom>
        </p:spPr>
        <p:txBody>
          <a:bodyPr wrap="none">
            <a:spAutoFit/>
          </a:bodyPr>
          <a:lstStyle/>
          <a:p>
            <a:r>
              <a:rPr lang="en-GB" sz="1350" dirty="0"/>
              <a:t>On the Criteria To Be Used in Decomposing Systems into Modules – David </a:t>
            </a:r>
            <a:r>
              <a:rPr lang="en-GB" sz="1350" dirty="0" err="1"/>
              <a:t>Parnas</a:t>
            </a:r>
            <a:endParaRPr lang="en-GB" sz="1350" dirty="0"/>
          </a:p>
        </p:txBody>
      </p:sp>
    </p:spTree>
    <p:extLst>
      <p:ext uri="{BB962C8B-B14F-4D97-AF65-F5344CB8AC3E}">
        <p14:creationId xmlns:p14="http://schemas.microsoft.com/office/powerpoint/2010/main" val="355778297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 Asynchronously</a:t>
            </a:r>
          </a:p>
        </p:txBody>
      </p:sp>
      <p:sp>
        <p:nvSpPr>
          <p:cNvPr id="3" name="Content Placeholder 2"/>
          <p:cNvSpPr>
            <a:spLocks noGrp="1"/>
          </p:cNvSpPr>
          <p:nvPr>
            <p:ph idx="1"/>
          </p:nvPr>
        </p:nvSpPr>
        <p:spPr>
          <a:xfrm>
            <a:off x="457200" y="3188681"/>
            <a:ext cx="8229600" cy="673871"/>
          </a:xfrm>
        </p:spPr>
        <p:txBody>
          <a:bodyPr/>
          <a:lstStyle/>
          <a:p>
            <a:pPr marL="0" indent="0" algn="ctr">
              <a:buNone/>
            </a:pPr>
            <a:r>
              <a:rPr lang="en-US" dirty="0"/>
              <a:t>Synchronous Programming scales poorly</a:t>
            </a:r>
          </a:p>
        </p:txBody>
      </p:sp>
      <p:sp>
        <p:nvSpPr>
          <p:cNvPr id="4" name="Slide Number Placeholder 3"/>
          <p:cNvSpPr>
            <a:spLocks noGrp="1"/>
          </p:cNvSpPr>
          <p:nvPr>
            <p:ph type="sldNum" sz="quarter" idx="12"/>
          </p:nvPr>
        </p:nvSpPr>
        <p:spPr/>
        <p:txBody>
          <a:bodyPr/>
          <a:lstStyle/>
          <a:p>
            <a:fld id="{867D4A06-35AE-BD4A-84A9-613A26F3D41D}" type="slidenum">
              <a:rPr lang="en-US" smtClean="0"/>
              <a:pPr/>
              <a:t>68</a:t>
            </a:fld>
            <a:endParaRPr lang="en-US"/>
          </a:p>
        </p:txBody>
      </p:sp>
    </p:spTree>
    <p:extLst>
      <p:ext uri="{BB962C8B-B14F-4D97-AF65-F5344CB8AC3E}">
        <p14:creationId xmlns:p14="http://schemas.microsoft.com/office/powerpoint/2010/main" val="8064803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MESSAGING: HOW TO Make a Good Cup of Tea</a:t>
            </a:r>
          </a:p>
        </p:txBody>
      </p:sp>
      <p:sp>
        <p:nvSpPr>
          <p:cNvPr id="5" name="Text Placeholder 4"/>
          <p:cNvSpPr>
            <a:spLocks noGrp="1"/>
          </p:cNvSpPr>
          <p:nvPr>
            <p:ph type="body" idx="1"/>
          </p:nvPr>
        </p:nvSpPr>
        <p:spPr/>
        <p:txBody>
          <a:bodyPr>
            <a:normAutofit/>
          </a:bodyPr>
          <a:lstStyle/>
          <a:p>
            <a:r>
              <a:rPr lang="en-GB" dirty="0"/>
              <a:t>“Now this is serious! if there’s one thing in this country that really bothers me/</a:t>
            </a:r>
            <a:br>
              <a:rPr lang="en-GB" dirty="0"/>
            </a:br>
            <a:r>
              <a:rPr lang="en-GB" dirty="0"/>
              <a:t>Its’ the inability of yanks to make a good cup of tea” </a:t>
            </a:r>
          </a:p>
          <a:p>
            <a:pPr algn="r"/>
            <a:r>
              <a:rPr lang="en-GB" dirty="0"/>
              <a:t>T.U.S.A. Masters of Reality.</a:t>
            </a:r>
          </a:p>
        </p:txBody>
      </p:sp>
      <p:sp>
        <p:nvSpPr>
          <p:cNvPr id="2" name="Slide Number Placeholder 1"/>
          <p:cNvSpPr>
            <a:spLocks noGrp="1"/>
          </p:cNvSpPr>
          <p:nvPr>
            <p:ph type="sldNum" sz="quarter" idx="12"/>
          </p:nvPr>
        </p:nvSpPr>
        <p:spPr/>
        <p:txBody>
          <a:bodyPr/>
          <a:lstStyle/>
          <a:p>
            <a:fld id="{867D4A06-35AE-BD4A-84A9-613A26F3D41D}" type="slidenum">
              <a:rPr lang="en-US" smtClean="0"/>
              <a:pPr/>
              <a:t>69</a:t>
            </a:fld>
            <a:endParaRPr lang="en-US"/>
          </a:p>
        </p:txBody>
      </p:sp>
    </p:spTree>
    <p:extLst>
      <p:ext uri="{BB962C8B-B14F-4D97-AF65-F5344CB8AC3E}">
        <p14:creationId xmlns:p14="http://schemas.microsoft.com/office/powerpoint/2010/main" val="18593145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Code</a:t>
            </a:r>
          </a:p>
        </p:txBody>
      </p:sp>
      <p:sp>
        <p:nvSpPr>
          <p:cNvPr id="3" name="Content Placeholder 2"/>
          <p:cNvSpPr>
            <a:spLocks noGrp="1"/>
          </p:cNvSpPr>
          <p:nvPr>
            <p:ph idx="1"/>
          </p:nvPr>
        </p:nvSpPr>
        <p:spPr>
          <a:xfrm>
            <a:off x="472190" y="2751083"/>
            <a:ext cx="8229600" cy="1296261"/>
          </a:xfrm>
        </p:spPr>
        <p:txBody>
          <a:bodyPr>
            <a:normAutofit lnSpcReduction="10000"/>
          </a:bodyPr>
          <a:lstStyle/>
          <a:p>
            <a:pPr marL="0" indent="0" algn="ctr">
              <a:buNone/>
            </a:pPr>
            <a:r>
              <a:rPr lang="en-US" sz="2400" dirty="0">
                <a:hlinkClick r:id="rId3"/>
              </a:rPr>
              <a:t>https://github.com/iancooper/Practical-Messaging-Sharp</a:t>
            </a:r>
            <a:endParaRPr lang="en-US" sz="2400" dirty="0"/>
          </a:p>
          <a:p>
            <a:pPr marL="0" indent="0" algn="ctr">
              <a:buNone/>
            </a:pPr>
            <a:r>
              <a:rPr lang="en-US" sz="2400" dirty="0">
                <a:hlinkClick r:id="rId4"/>
              </a:rPr>
              <a:t>https://github.com/iancooper/Practical-Messaging-Python</a:t>
            </a:r>
            <a:endParaRPr lang="en-US" sz="2400" dirty="0"/>
          </a:p>
          <a:p>
            <a:pPr marL="0" indent="0" algn="ctr">
              <a:buNone/>
            </a:pPr>
            <a:r>
              <a:rPr lang="en-US" sz="2400" dirty="0">
                <a:hlinkClick r:id="rId5"/>
              </a:rPr>
              <a:t>https://github.com/iancooper/Practical-Messaging-JavaScript</a:t>
            </a:r>
            <a:endParaRPr lang="en-US" sz="2400" dirty="0"/>
          </a:p>
          <a:p>
            <a:pPr marL="0" indent="0" algn="ctr">
              <a:buNone/>
            </a:pPr>
            <a:endParaRPr lang="en-US" sz="2400" dirty="0"/>
          </a:p>
          <a:p>
            <a:pPr algn="ctr"/>
            <a:endParaRPr lang="en-US" sz="2400" dirty="0"/>
          </a:p>
          <a:p>
            <a:pPr algn="ctr"/>
            <a:endParaRPr lang="en-US" sz="2400" dirty="0"/>
          </a:p>
        </p:txBody>
      </p:sp>
      <p:sp>
        <p:nvSpPr>
          <p:cNvPr id="4" name="Slide Number Placeholder 3"/>
          <p:cNvSpPr>
            <a:spLocks noGrp="1"/>
          </p:cNvSpPr>
          <p:nvPr>
            <p:ph type="sldNum" sz="quarter" idx="12"/>
          </p:nvPr>
        </p:nvSpPr>
        <p:spPr/>
        <p:txBody>
          <a:bodyPr/>
          <a:lstStyle/>
          <a:p>
            <a:fld id="{867D4A06-35AE-BD4A-84A9-613A26F3D41D}" type="slidenum">
              <a:rPr lang="en-US" smtClean="0"/>
              <a:pPr/>
              <a:t>7</a:t>
            </a:fld>
            <a:endParaRPr lang="en-US"/>
          </a:p>
        </p:txBody>
      </p:sp>
    </p:spTree>
    <p:extLst>
      <p:ext uri="{BB962C8B-B14F-4D97-AF65-F5344CB8AC3E}">
        <p14:creationId xmlns:p14="http://schemas.microsoft.com/office/powerpoint/2010/main" val="35043590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55227" y="3266337"/>
            <a:ext cx="4286250" cy="600164"/>
          </a:xfrm>
          <a:prstGeom prst="rect">
            <a:avLst/>
          </a:prstGeom>
          <a:noFill/>
        </p:spPr>
        <p:txBody>
          <a:bodyPr wrap="square" rtlCol="0">
            <a:spAutoFit/>
          </a:bodyPr>
          <a:lstStyle/>
          <a:p>
            <a:pPr algn="ctr"/>
            <a:r>
              <a:rPr lang="en-GB" sz="3300" dirty="0"/>
              <a:t>Demo</a:t>
            </a:r>
          </a:p>
        </p:txBody>
      </p:sp>
      <p:sp>
        <p:nvSpPr>
          <p:cNvPr id="2" name="Slide Number Placeholder 1"/>
          <p:cNvSpPr>
            <a:spLocks noGrp="1"/>
          </p:cNvSpPr>
          <p:nvPr>
            <p:ph type="sldNum" sz="quarter" idx="12"/>
          </p:nvPr>
        </p:nvSpPr>
        <p:spPr/>
        <p:txBody>
          <a:bodyPr/>
          <a:lstStyle/>
          <a:p>
            <a:fld id="{867D4A06-35AE-BD4A-84A9-613A26F3D41D}" type="slidenum">
              <a:rPr lang="en-US" smtClean="0"/>
              <a:pPr/>
              <a:t>70</a:t>
            </a:fld>
            <a:endParaRPr lang="en-US"/>
          </a:p>
        </p:txBody>
      </p:sp>
    </p:spTree>
    <p:extLst>
      <p:ext uri="{BB962C8B-B14F-4D97-AF65-F5344CB8AC3E}">
        <p14:creationId xmlns:p14="http://schemas.microsoft.com/office/powerpoint/2010/main" val="71705965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www.mollieandfred.co.uk/images/nice-cup-of-tea-gardeners-kneeling-pad-p239-229_zoom.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61443" y="1849769"/>
            <a:ext cx="2812071" cy="2812071"/>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ttp://rlv.zcache.co.uk/i_need_tea_to_recover_from_obamacare_note_card-ra727ec75e14f42c988f083d4df0dbf0d_"/>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13436" y="1696497"/>
            <a:ext cx="3118616" cy="311861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792998" y="4921530"/>
            <a:ext cx="1548962" cy="415498"/>
          </a:xfrm>
          <a:prstGeom prst="rect">
            <a:avLst/>
          </a:prstGeom>
          <a:noFill/>
        </p:spPr>
        <p:txBody>
          <a:bodyPr wrap="square" rtlCol="0">
            <a:spAutoFit/>
          </a:bodyPr>
          <a:lstStyle/>
          <a:p>
            <a:r>
              <a:rPr lang="en-US" sz="2100" dirty="0"/>
              <a:t>A Command</a:t>
            </a:r>
          </a:p>
        </p:txBody>
      </p:sp>
      <p:sp>
        <p:nvSpPr>
          <p:cNvPr id="5" name="TextBox 4"/>
          <p:cNvSpPr txBox="1"/>
          <p:nvPr/>
        </p:nvSpPr>
        <p:spPr>
          <a:xfrm>
            <a:off x="5798262" y="4921530"/>
            <a:ext cx="1548962" cy="415498"/>
          </a:xfrm>
          <a:prstGeom prst="rect">
            <a:avLst/>
          </a:prstGeom>
          <a:noFill/>
        </p:spPr>
        <p:txBody>
          <a:bodyPr wrap="square" rtlCol="0">
            <a:spAutoFit/>
          </a:bodyPr>
          <a:lstStyle/>
          <a:p>
            <a:r>
              <a:rPr lang="en-US" sz="2100" dirty="0"/>
              <a:t>An Event</a:t>
            </a:r>
          </a:p>
        </p:txBody>
      </p:sp>
      <p:sp>
        <p:nvSpPr>
          <p:cNvPr id="3" name="Slide Number Placeholder 2"/>
          <p:cNvSpPr>
            <a:spLocks noGrp="1"/>
          </p:cNvSpPr>
          <p:nvPr>
            <p:ph type="sldNum" sz="quarter" idx="12"/>
          </p:nvPr>
        </p:nvSpPr>
        <p:spPr/>
        <p:txBody>
          <a:bodyPr/>
          <a:lstStyle/>
          <a:p>
            <a:fld id="{867D4A06-35AE-BD4A-84A9-613A26F3D41D}" type="slidenum">
              <a:rPr lang="en-US" smtClean="0"/>
              <a:pPr/>
              <a:t>71</a:t>
            </a:fld>
            <a:endParaRPr lang="en-US"/>
          </a:p>
        </p:txBody>
      </p:sp>
    </p:spTree>
    <p:extLst>
      <p:ext uri="{BB962C8B-B14F-4D97-AF65-F5344CB8AC3E}">
        <p14:creationId xmlns:p14="http://schemas.microsoft.com/office/powerpoint/2010/main" val="209087826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3600" y="857250"/>
            <a:ext cx="4860645" cy="5143500"/>
          </a:xfrm>
          <a:prstGeom prst="rect">
            <a:avLst/>
          </a:prstGeom>
        </p:spPr>
      </p:pic>
      <p:sp>
        <p:nvSpPr>
          <p:cNvPr id="2" name="Slide Number Placeholder 1"/>
          <p:cNvSpPr>
            <a:spLocks noGrp="1"/>
          </p:cNvSpPr>
          <p:nvPr>
            <p:ph type="sldNum" sz="quarter" idx="12"/>
          </p:nvPr>
        </p:nvSpPr>
        <p:spPr/>
        <p:txBody>
          <a:bodyPr/>
          <a:lstStyle/>
          <a:p>
            <a:fld id="{867D4A06-35AE-BD4A-84A9-613A26F3D41D}" type="slidenum">
              <a:rPr lang="en-US" smtClean="0"/>
              <a:pPr/>
              <a:t>72</a:t>
            </a:fld>
            <a:endParaRPr lang="en-US"/>
          </a:p>
        </p:txBody>
      </p:sp>
    </p:spTree>
    <p:extLst>
      <p:ext uri="{BB962C8B-B14F-4D97-AF65-F5344CB8AC3E}">
        <p14:creationId xmlns:p14="http://schemas.microsoft.com/office/powerpoint/2010/main" val="139443493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7480" y="1825354"/>
            <a:ext cx="4124325" cy="3243851"/>
          </a:xfrm>
          <a:prstGeom prst="rect">
            <a:avLst/>
          </a:prstGeom>
        </p:spPr>
      </p:pic>
      <p:sp>
        <p:nvSpPr>
          <p:cNvPr id="2" name="Slide Number Placeholder 1"/>
          <p:cNvSpPr>
            <a:spLocks noGrp="1"/>
          </p:cNvSpPr>
          <p:nvPr>
            <p:ph type="sldNum" sz="quarter" idx="12"/>
          </p:nvPr>
        </p:nvSpPr>
        <p:spPr/>
        <p:txBody>
          <a:bodyPr/>
          <a:lstStyle/>
          <a:p>
            <a:fld id="{867D4A06-35AE-BD4A-84A9-613A26F3D41D}" type="slidenum">
              <a:rPr lang="en-US" smtClean="0"/>
              <a:pPr/>
              <a:t>73</a:t>
            </a:fld>
            <a:endParaRPr lang="en-US"/>
          </a:p>
        </p:txBody>
      </p:sp>
    </p:spTree>
    <p:extLst>
      <p:ext uri="{BB962C8B-B14F-4D97-AF65-F5344CB8AC3E}">
        <p14:creationId xmlns:p14="http://schemas.microsoft.com/office/powerpoint/2010/main" val="77896325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1720" y="1382020"/>
            <a:ext cx="4343400" cy="3977090"/>
          </a:xfrm>
          <a:prstGeom prst="rect">
            <a:avLst/>
          </a:prstGeom>
        </p:spPr>
      </p:pic>
      <p:sp>
        <p:nvSpPr>
          <p:cNvPr id="3" name="Slide Number Placeholder 2"/>
          <p:cNvSpPr>
            <a:spLocks noGrp="1"/>
          </p:cNvSpPr>
          <p:nvPr>
            <p:ph type="sldNum" sz="quarter" idx="12"/>
          </p:nvPr>
        </p:nvSpPr>
        <p:spPr/>
        <p:txBody>
          <a:bodyPr/>
          <a:lstStyle/>
          <a:p>
            <a:fld id="{867D4A06-35AE-BD4A-84A9-613A26F3D41D}" type="slidenum">
              <a:rPr lang="en-US" smtClean="0"/>
              <a:pPr/>
              <a:t>74</a:t>
            </a:fld>
            <a:endParaRPr lang="en-US"/>
          </a:p>
        </p:txBody>
      </p:sp>
    </p:spTree>
    <p:extLst>
      <p:ext uri="{BB962C8B-B14F-4D97-AF65-F5344CB8AC3E}">
        <p14:creationId xmlns:p14="http://schemas.microsoft.com/office/powerpoint/2010/main" val="97511467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81375" y="857250"/>
            <a:ext cx="2371725" cy="5143500"/>
          </a:xfrm>
          <a:prstGeom prst="rect">
            <a:avLst/>
          </a:prstGeom>
        </p:spPr>
      </p:pic>
      <p:sp>
        <p:nvSpPr>
          <p:cNvPr id="3" name="Slide Number Placeholder 2"/>
          <p:cNvSpPr>
            <a:spLocks noGrp="1"/>
          </p:cNvSpPr>
          <p:nvPr>
            <p:ph type="sldNum" sz="quarter" idx="12"/>
          </p:nvPr>
        </p:nvSpPr>
        <p:spPr/>
        <p:txBody>
          <a:bodyPr/>
          <a:lstStyle/>
          <a:p>
            <a:fld id="{867D4A06-35AE-BD4A-84A9-613A26F3D41D}" type="slidenum">
              <a:rPr lang="en-US" smtClean="0"/>
              <a:pPr/>
              <a:t>75</a:t>
            </a:fld>
            <a:endParaRPr lang="en-US"/>
          </a:p>
        </p:txBody>
      </p:sp>
    </p:spTree>
    <p:extLst>
      <p:ext uri="{BB962C8B-B14F-4D97-AF65-F5344CB8AC3E}">
        <p14:creationId xmlns:p14="http://schemas.microsoft.com/office/powerpoint/2010/main" val="130459885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92773" y="2979683"/>
            <a:ext cx="6385034" cy="830997"/>
          </a:xfrm>
          <a:prstGeom prst="rect">
            <a:avLst/>
          </a:prstGeom>
          <a:noFill/>
        </p:spPr>
        <p:txBody>
          <a:bodyPr wrap="square" rtlCol="0">
            <a:spAutoFit/>
          </a:bodyPr>
          <a:lstStyle/>
          <a:p>
            <a:pPr algn="ctr"/>
            <a:r>
              <a:rPr lang="en-US" sz="4800" dirty="0"/>
              <a:t>Messaging vs. RPC</a:t>
            </a:r>
          </a:p>
        </p:txBody>
      </p:sp>
      <p:sp>
        <p:nvSpPr>
          <p:cNvPr id="3" name="Slide Number Placeholder 2"/>
          <p:cNvSpPr>
            <a:spLocks noGrp="1"/>
          </p:cNvSpPr>
          <p:nvPr>
            <p:ph type="sldNum" sz="quarter" idx="12"/>
          </p:nvPr>
        </p:nvSpPr>
        <p:spPr/>
        <p:txBody>
          <a:bodyPr/>
          <a:lstStyle/>
          <a:p>
            <a:fld id="{867D4A06-35AE-BD4A-84A9-613A26F3D41D}" type="slidenum">
              <a:rPr lang="en-US" smtClean="0"/>
              <a:pPr/>
              <a:t>76</a:t>
            </a:fld>
            <a:endParaRPr lang="en-US"/>
          </a:p>
        </p:txBody>
      </p:sp>
    </p:spTree>
    <p:extLst>
      <p:ext uri="{BB962C8B-B14F-4D97-AF65-F5344CB8AC3E}">
        <p14:creationId xmlns:p14="http://schemas.microsoft.com/office/powerpoint/2010/main" val="102218291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Loose Coupling</a:t>
            </a:r>
          </a:p>
        </p:txBody>
      </p:sp>
      <p:sp>
        <p:nvSpPr>
          <p:cNvPr id="4" name="Rectangle 3"/>
          <p:cNvSpPr/>
          <p:nvPr/>
        </p:nvSpPr>
        <p:spPr>
          <a:xfrm>
            <a:off x="796158" y="2359262"/>
            <a:ext cx="7551683" cy="2246769"/>
          </a:xfrm>
          <a:prstGeom prst="rect">
            <a:avLst/>
          </a:prstGeom>
        </p:spPr>
        <p:txBody>
          <a:bodyPr wrap="square">
            <a:spAutoFit/>
          </a:bodyPr>
          <a:lstStyle/>
          <a:p>
            <a:pPr algn="ctr"/>
            <a:r>
              <a:rPr lang="en-US" sz="2800"/>
              <a:t>The core principle behind lose coupling is to reduce the assumptions that two parties (components, applications, services, programs, users) make about each other when they exchange information. </a:t>
            </a:r>
            <a:endParaRPr lang="en-US" sz="2800" dirty="0"/>
          </a:p>
        </p:txBody>
      </p:sp>
      <p:sp>
        <p:nvSpPr>
          <p:cNvPr id="3" name="Slide Number Placeholder 2"/>
          <p:cNvSpPr>
            <a:spLocks noGrp="1"/>
          </p:cNvSpPr>
          <p:nvPr>
            <p:ph type="sldNum" sz="quarter" idx="12"/>
          </p:nvPr>
        </p:nvSpPr>
        <p:spPr/>
        <p:txBody>
          <a:bodyPr/>
          <a:lstStyle/>
          <a:p>
            <a:fld id="{867D4A06-35AE-BD4A-84A9-613A26F3D41D}" type="slidenum">
              <a:rPr lang="en-US" smtClean="0"/>
              <a:pPr/>
              <a:t>77</a:t>
            </a:fld>
            <a:endParaRPr lang="en-US"/>
          </a:p>
        </p:txBody>
      </p:sp>
    </p:spTree>
    <p:extLst>
      <p:ext uri="{BB962C8B-B14F-4D97-AF65-F5344CB8AC3E}">
        <p14:creationId xmlns:p14="http://schemas.microsoft.com/office/powerpoint/2010/main" val="21821614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51337" y="709477"/>
            <a:ext cx="7488621" cy="954107"/>
          </a:xfrm>
          <a:prstGeom prst="rect">
            <a:avLst/>
          </a:prstGeom>
        </p:spPr>
        <p:txBody>
          <a:bodyPr wrap="square">
            <a:spAutoFit/>
          </a:bodyPr>
          <a:lstStyle/>
          <a:p>
            <a:pPr algn="ctr"/>
            <a:r>
              <a:rPr lang="en-US" sz="2800" dirty="0"/>
              <a:t>Choose a platform-independent, self-describing data format (XML, JSON)</a:t>
            </a:r>
          </a:p>
        </p:txBody>
      </p:sp>
      <p:sp>
        <p:nvSpPr>
          <p:cNvPr id="3" name="Rectangle 2"/>
          <p:cNvSpPr/>
          <p:nvPr/>
        </p:nvSpPr>
        <p:spPr>
          <a:xfrm>
            <a:off x="1166647" y="2207174"/>
            <a:ext cx="6858000" cy="954107"/>
          </a:xfrm>
          <a:prstGeom prst="rect">
            <a:avLst/>
          </a:prstGeom>
        </p:spPr>
        <p:txBody>
          <a:bodyPr wrap="square">
            <a:spAutoFit/>
          </a:bodyPr>
          <a:lstStyle/>
          <a:p>
            <a:pPr algn="ctr"/>
            <a:r>
              <a:rPr lang="en-US" sz="2800" dirty="0"/>
              <a:t>Do not send data to another machine (IP), send it to an addressable </a:t>
            </a:r>
            <a:r>
              <a:rPr lang="en-US" sz="2800" i="1" dirty="0"/>
              <a:t>channel</a:t>
            </a:r>
            <a:r>
              <a:rPr lang="en-US" sz="2800" dirty="0"/>
              <a:t>. </a:t>
            </a:r>
          </a:p>
        </p:txBody>
      </p:sp>
      <p:sp>
        <p:nvSpPr>
          <p:cNvPr id="4" name="Rectangle 3"/>
          <p:cNvSpPr/>
          <p:nvPr/>
        </p:nvSpPr>
        <p:spPr>
          <a:xfrm>
            <a:off x="583323" y="3566424"/>
            <a:ext cx="8056179" cy="954107"/>
          </a:xfrm>
          <a:prstGeom prst="rect">
            <a:avLst/>
          </a:prstGeom>
        </p:spPr>
        <p:txBody>
          <a:bodyPr wrap="square">
            <a:spAutoFit/>
          </a:bodyPr>
          <a:lstStyle/>
          <a:p>
            <a:pPr algn="ctr"/>
            <a:r>
              <a:rPr lang="en-US" sz="2800" dirty="0"/>
              <a:t>The channel should ‘queue’ requests to remove the temporal coupling of a connection-oriented protocol.</a:t>
            </a:r>
          </a:p>
        </p:txBody>
      </p:sp>
      <p:sp>
        <p:nvSpPr>
          <p:cNvPr id="5" name="Rectangle 4"/>
          <p:cNvSpPr/>
          <p:nvPr/>
        </p:nvSpPr>
        <p:spPr>
          <a:xfrm>
            <a:off x="1166647" y="4960595"/>
            <a:ext cx="7315201" cy="954107"/>
          </a:xfrm>
          <a:prstGeom prst="rect">
            <a:avLst/>
          </a:prstGeom>
        </p:spPr>
        <p:txBody>
          <a:bodyPr wrap="square">
            <a:spAutoFit/>
          </a:bodyPr>
          <a:lstStyle/>
          <a:p>
            <a:pPr algn="ctr"/>
            <a:r>
              <a:rPr lang="en-US" sz="2800" dirty="0"/>
              <a:t>Remove data format dependencies by allowing for the pipeline to include data transformations</a:t>
            </a:r>
          </a:p>
        </p:txBody>
      </p:sp>
      <p:sp>
        <p:nvSpPr>
          <p:cNvPr id="6" name="Slide Number Placeholder 5"/>
          <p:cNvSpPr>
            <a:spLocks noGrp="1"/>
          </p:cNvSpPr>
          <p:nvPr>
            <p:ph type="sldNum" sz="quarter" idx="12"/>
          </p:nvPr>
        </p:nvSpPr>
        <p:spPr/>
        <p:txBody>
          <a:bodyPr/>
          <a:lstStyle/>
          <a:p>
            <a:fld id="{867D4A06-35AE-BD4A-84A9-613A26F3D41D}" type="slidenum">
              <a:rPr lang="en-US" smtClean="0"/>
              <a:pPr/>
              <a:t>78</a:t>
            </a:fld>
            <a:endParaRPr lang="en-US"/>
          </a:p>
        </p:txBody>
      </p:sp>
    </p:spTree>
    <p:extLst>
      <p:ext uri="{BB962C8B-B14F-4D97-AF65-F5344CB8AC3E}">
        <p14:creationId xmlns:p14="http://schemas.microsoft.com/office/powerpoint/2010/main" val="955788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6739" y="1719098"/>
            <a:ext cx="5086350" cy="3467100"/>
          </a:xfrm>
          <a:prstGeom prst="rect">
            <a:avLst/>
          </a:prstGeom>
        </p:spPr>
      </p:pic>
      <p:sp>
        <p:nvSpPr>
          <p:cNvPr id="5" name="TextBox 4"/>
          <p:cNvSpPr txBox="1"/>
          <p:nvPr/>
        </p:nvSpPr>
        <p:spPr>
          <a:xfrm>
            <a:off x="2116521" y="5199336"/>
            <a:ext cx="6574221" cy="300082"/>
          </a:xfrm>
          <a:prstGeom prst="rect">
            <a:avLst/>
          </a:prstGeom>
          <a:noFill/>
        </p:spPr>
        <p:txBody>
          <a:bodyPr wrap="square" rtlCol="0">
            <a:spAutoFit/>
          </a:bodyPr>
          <a:lstStyle/>
          <a:p>
            <a:r>
              <a:rPr lang="en-US" sz="1350" dirty="0"/>
              <a:t>Ian Robinson: http://</a:t>
            </a:r>
            <a:r>
              <a:rPr lang="en-US" sz="1350" dirty="0" err="1"/>
              <a:t>iansrobinson.com</a:t>
            </a:r>
            <a:r>
              <a:rPr lang="en-US" sz="1350" dirty="0"/>
              <a:t>/2009/04/27/temporal-and-</a:t>
            </a:r>
            <a:r>
              <a:rPr lang="en-US" sz="1350" dirty="0" err="1"/>
              <a:t>behavioural</a:t>
            </a:r>
            <a:r>
              <a:rPr lang="en-US" sz="1350" dirty="0"/>
              <a:t>-coupling/</a:t>
            </a:r>
          </a:p>
        </p:txBody>
      </p:sp>
      <p:sp>
        <p:nvSpPr>
          <p:cNvPr id="2" name="Slide Number Placeholder 1"/>
          <p:cNvSpPr>
            <a:spLocks noGrp="1"/>
          </p:cNvSpPr>
          <p:nvPr>
            <p:ph type="sldNum" sz="quarter" idx="12"/>
          </p:nvPr>
        </p:nvSpPr>
        <p:spPr/>
        <p:txBody>
          <a:bodyPr/>
          <a:lstStyle/>
          <a:p>
            <a:fld id="{867D4A06-35AE-BD4A-84A9-613A26F3D41D}" type="slidenum">
              <a:rPr lang="en-US" smtClean="0"/>
              <a:pPr/>
              <a:t>79</a:t>
            </a:fld>
            <a:endParaRPr lang="en-US"/>
          </a:p>
        </p:txBody>
      </p:sp>
    </p:spTree>
    <p:extLst>
      <p:ext uri="{BB962C8B-B14F-4D97-AF65-F5344CB8AC3E}">
        <p14:creationId xmlns:p14="http://schemas.microsoft.com/office/powerpoint/2010/main" val="8072084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27759" y="2893512"/>
            <a:ext cx="6100176" cy="830997"/>
          </a:xfrm>
          <a:prstGeom prst="rect">
            <a:avLst/>
          </a:prstGeom>
          <a:noFill/>
        </p:spPr>
        <p:txBody>
          <a:bodyPr wrap="square" rtlCol="0">
            <a:spAutoFit/>
          </a:bodyPr>
          <a:lstStyle/>
          <a:p>
            <a:pPr algn="ctr"/>
            <a:r>
              <a:rPr lang="en-US" sz="4800" dirty="0"/>
              <a:t>Day One</a:t>
            </a:r>
          </a:p>
        </p:txBody>
      </p:sp>
      <p:sp>
        <p:nvSpPr>
          <p:cNvPr id="2" name="Slide Number Placeholder 1"/>
          <p:cNvSpPr>
            <a:spLocks noGrp="1"/>
          </p:cNvSpPr>
          <p:nvPr>
            <p:ph type="sldNum" sz="quarter" idx="12"/>
          </p:nvPr>
        </p:nvSpPr>
        <p:spPr/>
        <p:txBody>
          <a:bodyPr/>
          <a:lstStyle/>
          <a:p>
            <a:fld id="{867D4A06-35AE-BD4A-84A9-613A26F3D41D}" type="slidenum">
              <a:rPr lang="en-US" smtClean="0"/>
              <a:pPr/>
              <a:t>8</a:t>
            </a:fld>
            <a:endParaRPr lang="en-US"/>
          </a:p>
        </p:txBody>
      </p:sp>
    </p:spTree>
    <p:extLst>
      <p:ext uri="{BB962C8B-B14F-4D97-AF65-F5344CB8AC3E}">
        <p14:creationId xmlns:p14="http://schemas.microsoft.com/office/powerpoint/2010/main" val="135812441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Fundamental messaging patterns </a:t>
            </a:r>
          </a:p>
        </p:txBody>
      </p:sp>
      <p:sp>
        <p:nvSpPr>
          <p:cNvPr id="3" name="Text Placeholder 2"/>
          <p:cNvSpPr>
            <a:spLocks noGrp="1"/>
          </p:cNvSpPr>
          <p:nvPr>
            <p:ph type="body" idx="1"/>
          </p:nvPr>
        </p:nvSpPr>
        <p:spPr/>
        <p:txBody>
          <a:bodyPr/>
          <a:lstStyle/>
          <a:p>
            <a:r>
              <a:rPr lang="en-US" dirty="0"/>
              <a:t>How to do Messaging</a:t>
            </a:r>
          </a:p>
        </p:txBody>
      </p:sp>
      <p:sp>
        <p:nvSpPr>
          <p:cNvPr id="4" name="Slide Number Placeholder 3"/>
          <p:cNvSpPr>
            <a:spLocks noGrp="1"/>
          </p:cNvSpPr>
          <p:nvPr>
            <p:ph type="sldNum" sz="quarter" idx="12"/>
          </p:nvPr>
        </p:nvSpPr>
        <p:spPr/>
        <p:txBody>
          <a:bodyPr/>
          <a:lstStyle/>
          <a:p>
            <a:fld id="{867D4A06-35AE-BD4A-84A9-613A26F3D41D}" type="slidenum">
              <a:rPr lang="en-US" smtClean="0"/>
              <a:pPr/>
              <a:t>80</a:t>
            </a:fld>
            <a:endParaRPr lang="en-US"/>
          </a:p>
        </p:txBody>
      </p:sp>
    </p:spTree>
    <p:extLst>
      <p:ext uri="{BB962C8B-B14F-4D97-AF65-F5344CB8AC3E}">
        <p14:creationId xmlns:p14="http://schemas.microsoft.com/office/powerpoint/2010/main" val="25327127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2.1 types of messages </a:t>
            </a: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867D4A06-35AE-BD4A-84A9-613A26F3D41D}" type="slidenum">
              <a:rPr lang="en-US" smtClean="0"/>
              <a:pPr/>
              <a:t>81</a:t>
            </a:fld>
            <a:endParaRPr lang="en-US"/>
          </a:p>
        </p:txBody>
      </p:sp>
    </p:spTree>
    <p:extLst>
      <p:ext uri="{BB962C8B-B14F-4D97-AF65-F5344CB8AC3E}">
        <p14:creationId xmlns:p14="http://schemas.microsoft.com/office/powerpoint/2010/main" val="5274144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Message Construction</a:t>
            </a:r>
          </a:p>
        </p:txBody>
      </p:sp>
      <p:sp>
        <p:nvSpPr>
          <p:cNvPr id="3" name="Content Placeholder 2"/>
          <p:cNvSpPr>
            <a:spLocks noGrp="1"/>
          </p:cNvSpPr>
          <p:nvPr>
            <p:ph idx="1"/>
          </p:nvPr>
        </p:nvSpPr>
        <p:spPr>
          <a:xfrm>
            <a:off x="457200" y="1417638"/>
            <a:ext cx="8229600" cy="656603"/>
          </a:xfrm>
        </p:spPr>
        <p:txBody>
          <a:bodyPr/>
          <a:lstStyle/>
          <a:p>
            <a:pPr marL="0" indent="0" algn="ctr">
              <a:buNone/>
            </a:pPr>
            <a:r>
              <a:rPr lang="en-US" dirty="0"/>
              <a:t>A </a:t>
            </a:r>
            <a:r>
              <a:rPr lang="en-US" sz="2800" dirty="0"/>
              <a:t>message</a:t>
            </a:r>
            <a:r>
              <a:rPr lang="en-US" dirty="0"/>
              <a:t> has a header and body</a:t>
            </a:r>
          </a:p>
        </p:txBody>
      </p:sp>
      <p:sp>
        <p:nvSpPr>
          <p:cNvPr id="4" name="Slide Number Placeholder 3"/>
          <p:cNvSpPr>
            <a:spLocks noGrp="1"/>
          </p:cNvSpPr>
          <p:nvPr>
            <p:ph type="sldNum" sz="quarter" idx="12"/>
          </p:nvPr>
        </p:nvSpPr>
        <p:spPr/>
        <p:txBody>
          <a:bodyPr/>
          <a:lstStyle/>
          <a:p>
            <a:fld id="{867D4A06-35AE-BD4A-84A9-613A26F3D41D}" type="slidenum">
              <a:rPr lang="en-US" smtClean="0"/>
              <a:pPr/>
              <a:t>82</a:t>
            </a:fld>
            <a:endParaRPr lang="en-US"/>
          </a:p>
        </p:txBody>
      </p:sp>
      <p:sp>
        <p:nvSpPr>
          <p:cNvPr id="5" name="Rectangle 4"/>
          <p:cNvSpPr/>
          <p:nvPr/>
        </p:nvSpPr>
        <p:spPr>
          <a:xfrm>
            <a:off x="993228" y="2241731"/>
            <a:ext cx="7446579" cy="523220"/>
          </a:xfrm>
          <a:prstGeom prst="rect">
            <a:avLst/>
          </a:prstGeom>
        </p:spPr>
        <p:txBody>
          <a:bodyPr wrap="square">
            <a:spAutoFit/>
          </a:bodyPr>
          <a:lstStyle/>
          <a:p>
            <a:r>
              <a:rPr lang="en-US" sz="2800" dirty="0"/>
              <a:t>Message Intent: Command, Document, Event</a:t>
            </a:r>
          </a:p>
        </p:txBody>
      </p:sp>
      <p:sp>
        <p:nvSpPr>
          <p:cNvPr id="6" name="Rectangle 5"/>
          <p:cNvSpPr/>
          <p:nvPr/>
        </p:nvSpPr>
        <p:spPr>
          <a:xfrm>
            <a:off x="867103" y="2932441"/>
            <a:ext cx="7572704" cy="954107"/>
          </a:xfrm>
          <a:prstGeom prst="rect">
            <a:avLst/>
          </a:prstGeom>
        </p:spPr>
        <p:txBody>
          <a:bodyPr wrap="square">
            <a:spAutoFit/>
          </a:bodyPr>
          <a:lstStyle/>
          <a:p>
            <a:pPr algn="ctr"/>
            <a:r>
              <a:rPr lang="en-US" sz="2800" dirty="0"/>
              <a:t>Request-Reply: needs Return Channel and Correlation Identifier</a:t>
            </a:r>
          </a:p>
        </p:txBody>
      </p:sp>
      <p:sp>
        <p:nvSpPr>
          <p:cNvPr id="7" name="Rectangle 6"/>
          <p:cNvSpPr/>
          <p:nvPr/>
        </p:nvSpPr>
        <p:spPr>
          <a:xfrm>
            <a:off x="1190296" y="4118637"/>
            <a:ext cx="6763408" cy="954107"/>
          </a:xfrm>
          <a:prstGeom prst="rect">
            <a:avLst/>
          </a:prstGeom>
        </p:spPr>
        <p:txBody>
          <a:bodyPr wrap="square">
            <a:spAutoFit/>
          </a:bodyPr>
          <a:lstStyle/>
          <a:p>
            <a:pPr algn="ctr"/>
            <a:r>
              <a:rPr lang="en-US" sz="2800" dirty="0"/>
              <a:t>Break a large message into pieces as a Message Sequence</a:t>
            </a:r>
          </a:p>
        </p:txBody>
      </p:sp>
      <p:sp>
        <p:nvSpPr>
          <p:cNvPr id="8" name="Rectangle 7"/>
          <p:cNvSpPr/>
          <p:nvPr/>
        </p:nvSpPr>
        <p:spPr>
          <a:xfrm>
            <a:off x="457201" y="5342747"/>
            <a:ext cx="8387254" cy="954107"/>
          </a:xfrm>
          <a:prstGeom prst="rect">
            <a:avLst/>
          </a:prstGeom>
        </p:spPr>
        <p:txBody>
          <a:bodyPr wrap="square">
            <a:spAutoFit/>
          </a:bodyPr>
          <a:lstStyle/>
          <a:p>
            <a:pPr algn="ctr"/>
            <a:r>
              <a:rPr lang="en-US" sz="2800" dirty="0"/>
              <a:t>Slow messages: One way to deal with eventual consistency is to create a Message Expiry</a:t>
            </a:r>
          </a:p>
        </p:txBody>
      </p:sp>
    </p:spTree>
    <p:extLst>
      <p:ext uri="{BB962C8B-B14F-4D97-AF65-F5344CB8AC3E}">
        <p14:creationId xmlns:p14="http://schemas.microsoft.com/office/powerpoint/2010/main" val="733342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6" grpId="0"/>
      <p:bldP spid="7" grpId="0"/>
      <p:bldP spid="8"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Command Message</a:t>
            </a:r>
          </a:p>
        </p:txBody>
      </p:sp>
      <p:sp>
        <p:nvSpPr>
          <p:cNvPr id="3" name="Content Placeholder 2"/>
          <p:cNvSpPr>
            <a:spLocks noGrp="1"/>
          </p:cNvSpPr>
          <p:nvPr>
            <p:ph idx="1"/>
          </p:nvPr>
        </p:nvSpPr>
        <p:spPr>
          <a:xfrm>
            <a:off x="551793" y="1936956"/>
            <a:ext cx="8040414" cy="1079938"/>
          </a:xfrm>
        </p:spPr>
        <p:txBody>
          <a:bodyPr>
            <a:normAutofit/>
          </a:bodyPr>
          <a:lstStyle/>
          <a:p>
            <a:pPr marL="0" indent="0" algn="ctr">
              <a:buNone/>
            </a:pPr>
            <a:r>
              <a:rPr lang="en-US" sz="2800" dirty="0"/>
              <a:t>Use a Command Message to reliably invoke a procedure in another application</a:t>
            </a:r>
          </a:p>
        </p:txBody>
      </p:sp>
      <p:sp>
        <p:nvSpPr>
          <p:cNvPr id="4" name="Slide Number Placeholder 3"/>
          <p:cNvSpPr>
            <a:spLocks noGrp="1"/>
          </p:cNvSpPr>
          <p:nvPr>
            <p:ph type="sldNum" sz="quarter" idx="12"/>
          </p:nvPr>
        </p:nvSpPr>
        <p:spPr/>
        <p:txBody>
          <a:bodyPr/>
          <a:lstStyle/>
          <a:p>
            <a:fld id="{867D4A06-35AE-BD4A-84A9-613A26F3D41D}" type="slidenum">
              <a:rPr lang="en-US" smtClean="0"/>
              <a:pPr/>
              <a:t>83</a:t>
            </a:fld>
            <a:endParaRPr lang="en-US"/>
          </a:p>
        </p:txBody>
      </p:sp>
      <p:sp>
        <p:nvSpPr>
          <p:cNvPr id="5" name="Content Placeholder 2"/>
          <p:cNvSpPr txBox="1">
            <a:spLocks/>
          </p:cNvSpPr>
          <p:nvPr/>
        </p:nvSpPr>
        <p:spPr>
          <a:xfrm>
            <a:off x="788277" y="3536212"/>
            <a:ext cx="8040414" cy="1964065"/>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sz="2800" dirty="0"/>
              <a:t>Uses the well-established pattern for encapsulating a request as an object. The Command pattern [</a:t>
            </a:r>
            <a:r>
              <a:rPr lang="en-US" sz="2800" dirty="0" err="1"/>
              <a:t>GoF</a:t>
            </a:r>
            <a:r>
              <a:rPr lang="en-US" sz="2800" dirty="0"/>
              <a:t>] turns a request into an object that can be stored and passed around.</a:t>
            </a:r>
          </a:p>
        </p:txBody>
      </p:sp>
    </p:spTree>
    <p:extLst>
      <p:ext uri="{BB962C8B-B14F-4D97-AF65-F5344CB8AC3E}">
        <p14:creationId xmlns:p14="http://schemas.microsoft.com/office/powerpoint/2010/main" val="1159969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Document Message</a:t>
            </a:r>
          </a:p>
        </p:txBody>
      </p:sp>
      <p:sp>
        <p:nvSpPr>
          <p:cNvPr id="4" name="Slide Number Placeholder 3"/>
          <p:cNvSpPr>
            <a:spLocks noGrp="1"/>
          </p:cNvSpPr>
          <p:nvPr>
            <p:ph type="sldNum" sz="quarter" idx="12"/>
          </p:nvPr>
        </p:nvSpPr>
        <p:spPr/>
        <p:txBody>
          <a:bodyPr/>
          <a:lstStyle/>
          <a:p>
            <a:fld id="{867D4A06-35AE-BD4A-84A9-613A26F3D41D}" type="slidenum">
              <a:rPr lang="en-US" smtClean="0"/>
              <a:pPr/>
              <a:t>84</a:t>
            </a:fld>
            <a:endParaRPr lang="en-US"/>
          </a:p>
        </p:txBody>
      </p:sp>
      <p:sp>
        <p:nvSpPr>
          <p:cNvPr id="5" name="Rectangle 4"/>
          <p:cNvSpPr/>
          <p:nvPr/>
        </p:nvSpPr>
        <p:spPr>
          <a:xfrm>
            <a:off x="1087820" y="2375890"/>
            <a:ext cx="7283670" cy="954107"/>
          </a:xfrm>
          <a:prstGeom prst="rect">
            <a:avLst/>
          </a:prstGeom>
        </p:spPr>
        <p:txBody>
          <a:bodyPr wrap="square">
            <a:spAutoFit/>
          </a:bodyPr>
          <a:lstStyle/>
          <a:p>
            <a:pPr algn="ctr"/>
            <a:r>
              <a:rPr lang="en-US" sz="2800" dirty="0"/>
              <a:t>Use a Document Message to reliably transfer a data structure between applications.</a:t>
            </a:r>
          </a:p>
        </p:txBody>
      </p:sp>
      <p:sp>
        <p:nvSpPr>
          <p:cNvPr id="6" name="Rectangle 5"/>
          <p:cNvSpPr/>
          <p:nvPr/>
        </p:nvSpPr>
        <p:spPr>
          <a:xfrm>
            <a:off x="1552903" y="3966937"/>
            <a:ext cx="6038194" cy="954107"/>
          </a:xfrm>
          <a:prstGeom prst="rect">
            <a:avLst/>
          </a:prstGeom>
        </p:spPr>
        <p:txBody>
          <a:bodyPr wrap="square">
            <a:spAutoFit/>
          </a:bodyPr>
          <a:lstStyle/>
          <a:p>
            <a:pPr algn="ctr"/>
            <a:r>
              <a:rPr lang="en-US" sz="2800" dirty="0"/>
              <a:t>The receiver decides what, if anything, to do with the data</a:t>
            </a:r>
          </a:p>
        </p:txBody>
      </p:sp>
    </p:spTree>
    <p:extLst>
      <p:ext uri="{BB962C8B-B14F-4D97-AF65-F5344CB8AC3E}">
        <p14:creationId xmlns:p14="http://schemas.microsoft.com/office/powerpoint/2010/main" val="345036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 Message</a:t>
            </a:r>
          </a:p>
        </p:txBody>
      </p:sp>
      <p:sp>
        <p:nvSpPr>
          <p:cNvPr id="4" name="Slide Number Placeholder 3"/>
          <p:cNvSpPr>
            <a:spLocks noGrp="1"/>
          </p:cNvSpPr>
          <p:nvPr>
            <p:ph type="sldNum" sz="quarter" idx="12"/>
          </p:nvPr>
        </p:nvSpPr>
        <p:spPr/>
        <p:txBody>
          <a:bodyPr/>
          <a:lstStyle/>
          <a:p>
            <a:fld id="{867D4A06-35AE-BD4A-84A9-613A26F3D41D}" type="slidenum">
              <a:rPr lang="en-US" smtClean="0"/>
              <a:pPr/>
              <a:t>85</a:t>
            </a:fld>
            <a:endParaRPr lang="en-US"/>
          </a:p>
        </p:txBody>
      </p:sp>
      <p:sp>
        <p:nvSpPr>
          <p:cNvPr id="5" name="Rectangle 4"/>
          <p:cNvSpPr/>
          <p:nvPr/>
        </p:nvSpPr>
        <p:spPr>
          <a:xfrm>
            <a:off x="961697" y="1894691"/>
            <a:ext cx="7504386" cy="954107"/>
          </a:xfrm>
          <a:prstGeom prst="rect">
            <a:avLst/>
          </a:prstGeom>
        </p:spPr>
        <p:txBody>
          <a:bodyPr wrap="square">
            <a:spAutoFit/>
          </a:bodyPr>
          <a:lstStyle/>
          <a:p>
            <a:pPr algn="ctr"/>
            <a:r>
              <a:rPr lang="en-US" sz="2800" dirty="0"/>
              <a:t>Use an Event Message for reliable, asynchronous event notification between applications.</a:t>
            </a:r>
          </a:p>
        </p:txBody>
      </p:sp>
      <p:sp>
        <p:nvSpPr>
          <p:cNvPr id="6" name="Rectangle 5"/>
          <p:cNvSpPr/>
          <p:nvPr/>
        </p:nvSpPr>
        <p:spPr>
          <a:xfrm>
            <a:off x="961697" y="3688458"/>
            <a:ext cx="7504386" cy="1815882"/>
          </a:xfrm>
          <a:prstGeom prst="rect">
            <a:avLst/>
          </a:prstGeom>
        </p:spPr>
        <p:txBody>
          <a:bodyPr wrap="square">
            <a:spAutoFit/>
          </a:bodyPr>
          <a:lstStyle/>
          <a:p>
            <a:pPr algn="ctr"/>
            <a:r>
              <a:rPr lang="en-US" sz="2800" dirty="0"/>
              <a:t>The difference between an Event Message and a Document Message is a matter of timing and content. An event’s contents are typically less important.</a:t>
            </a:r>
          </a:p>
        </p:txBody>
      </p:sp>
    </p:spTree>
    <p:extLst>
      <p:ext uri="{BB962C8B-B14F-4D97-AF65-F5344CB8AC3E}">
        <p14:creationId xmlns:p14="http://schemas.microsoft.com/office/powerpoint/2010/main" val="1311153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5A47CA99-8062-BF4D-9D02-0481546AA8AA}"/>
              </a:ext>
            </a:extLst>
          </p:cNvPr>
          <p:cNvCxnSpPr/>
          <p:nvPr/>
        </p:nvCxnSpPr>
        <p:spPr>
          <a:xfrm>
            <a:off x="467139" y="1334328"/>
            <a:ext cx="8219661" cy="4313583"/>
          </a:xfrm>
          <a:prstGeom prst="line">
            <a:avLst/>
          </a:prstGeom>
          <a:ln w="85725"/>
        </p:spPr>
        <p:style>
          <a:lnRef idx="1">
            <a:schemeClr val="accent1"/>
          </a:lnRef>
          <a:fillRef idx="0">
            <a:schemeClr val="accent1"/>
          </a:fillRef>
          <a:effectRef idx="0">
            <a:schemeClr val="accent1"/>
          </a:effectRef>
          <a:fontRef idx="minor">
            <a:schemeClr val="tx1"/>
          </a:fontRef>
        </p:style>
      </p:cxnSp>
      <p:pic>
        <p:nvPicPr>
          <p:cNvPr id="6" name="Graphic 5" descr="Envelope">
            <a:extLst>
              <a:ext uri="{FF2B5EF4-FFF2-40B4-BE49-F238E27FC236}">
                <a16:creationId xmlns:a16="http://schemas.microsoft.com/office/drawing/2014/main" id="{11608625-32C9-B44E-BBCE-8CEB2F04775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38200" y="3871969"/>
            <a:ext cx="804392" cy="804392"/>
          </a:xfrm>
          <a:prstGeom prst="rect">
            <a:avLst/>
          </a:prstGeom>
        </p:spPr>
      </p:pic>
      <p:pic>
        <p:nvPicPr>
          <p:cNvPr id="8" name="Graphic 7" descr="Open envelope">
            <a:extLst>
              <a:ext uri="{FF2B5EF4-FFF2-40B4-BE49-F238E27FC236}">
                <a16:creationId xmlns:a16="http://schemas.microsoft.com/office/drawing/2014/main" id="{0FC81747-FCD6-D649-8572-D715503BD61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038200" y="3812476"/>
            <a:ext cx="804392" cy="728751"/>
          </a:xfrm>
          <a:prstGeom prst="rect">
            <a:avLst/>
          </a:prstGeom>
        </p:spPr>
      </p:pic>
      <p:pic>
        <p:nvPicPr>
          <p:cNvPr id="10" name="Graphic 9" descr="Newspaper">
            <a:extLst>
              <a:ext uri="{FF2B5EF4-FFF2-40B4-BE49-F238E27FC236}">
                <a16:creationId xmlns:a16="http://schemas.microsoft.com/office/drawing/2014/main" id="{78425F80-9302-F84C-883D-810F57836A2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189285" y="4670339"/>
            <a:ext cx="491796" cy="491796"/>
          </a:xfrm>
          <a:prstGeom prst="rect">
            <a:avLst/>
          </a:prstGeom>
        </p:spPr>
      </p:pic>
      <p:sp>
        <p:nvSpPr>
          <p:cNvPr id="12" name="TextBox 11">
            <a:extLst>
              <a:ext uri="{FF2B5EF4-FFF2-40B4-BE49-F238E27FC236}">
                <a16:creationId xmlns:a16="http://schemas.microsoft.com/office/drawing/2014/main" id="{0B12350F-0D81-BF4A-8479-ADE37C9B9D62}"/>
              </a:ext>
            </a:extLst>
          </p:cNvPr>
          <p:cNvSpPr txBox="1"/>
          <p:nvPr/>
        </p:nvSpPr>
        <p:spPr>
          <a:xfrm>
            <a:off x="1623849" y="5153353"/>
            <a:ext cx="184731" cy="300082"/>
          </a:xfrm>
          <a:prstGeom prst="rect">
            <a:avLst/>
          </a:prstGeom>
          <a:noFill/>
        </p:spPr>
        <p:txBody>
          <a:bodyPr wrap="none" rtlCol="0">
            <a:spAutoFit/>
          </a:bodyPr>
          <a:lstStyle/>
          <a:p>
            <a:endParaRPr lang="en-US" sz="1350" dirty="0"/>
          </a:p>
        </p:txBody>
      </p:sp>
      <p:sp>
        <p:nvSpPr>
          <p:cNvPr id="13" name="TextBox 12">
            <a:extLst>
              <a:ext uri="{FF2B5EF4-FFF2-40B4-BE49-F238E27FC236}">
                <a16:creationId xmlns:a16="http://schemas.microsoft.com/office/drawing/2014/main" id="{36D99A79-F2E0-2D4A-B557-FC896207AF62}"/>
              </a:ext>
            </a:extLst>
          </p:cNvPr>
          <p:cNvSpPr txBox="1"/>
          <p:nvPr/>
        </p:nvSpPr>
        <p:spPr>
          <a:xfrm>
            <a:off x="3226092" y="4391607"/>
            <a:ext cx="1893404" cy="923330"/>
          </a:xfrm>
          <a:prstGeom prst="rect">
            <a:avLst/>
          </a:prstGeom>
          <a:noFill/>
        </p:spPr>
        <p:txBody>
          <a:bodyPr wrap="square" rtlCol="0">
            <a:spAutoFit/>
          </a:bodyPr>
          <a:lstStyle/>
          <a:p>
            <a:pPr algn="ctr"/>
            <a:r>
              <a:rPr lang="en-US" sz="1350" dirty="0"/>
              <a:t> I receive a Document Message that contains the data required to process event</a:t>
            </a:r>
          </a:p>
        </p:txBody>
      </p:sp>
      <p:sp>
        <p:nvSpPr>
          <p:cNvPr id="15" name="Flowchart: Magnetic Disk 12">
            <a:extLst>
              <a:ext uri="{FF2B5EF4-FFF2-40B4-BE49-F238E27FC236}">
                <a16:creationId xmlns:a16="http://schemas.microsoft.com/office/drawing/2014/main" id="{AC3C8741-F870-0945-A143-7E3F002EE381}"/>
              </a:ext>
            </a:extLst>
          </p:cNvPr>
          <p:cNvSpPr/>
          <p:nvPr/>
        </p:nvSpPr>
        <p:spPr>
          <a:xfrm>
            <a:off x="3908606" y="1989015"/>
            <a:ext cx="1210890" cy="959990"/>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a:solidFill>
                  <a:schemeClr val="tx1"/>
                </a:solidFill>
              </a:rPr>
              <a:t>Accounts </a:t>
            </a:r>
            <a:endParaRPr lang="en-GB" sz="1350" dirty="0">
              <a:solidFill>
                <a:schemeClr val="tx1"/>
              </a:solidFill>
            </a:endParaRPr>
          </a:p>
          <a:p>
            <a:pPr algn="ctr"/>
            <a:r>
              <a:rPr lang="en-GB" sz="1350" dirty="0">
                <a:solidFill>
                  <a:schemeClr val="tx1"/>
                </a:solidFill>
              </a:rPr>
              <a:t>Reference</a:t>
            </a:r>
          </a:p>
          <a:p>
            <a:pPr algn="ctr"/>
            <a:r>
              <a:rPr lang="en-GB" sz="1350" dirty="0">
                <a:solidFill>
                  <a:schemeClr val="tx1"/>
                </a:solidFill>
              </a:rPr>
              <a:t>Cache</a:t>
            </a:r>
          </a:p>
        </p:txBody>
      </p:sp>
      <p:sp>
        <p:nvSpPr>
          <p:cNvPr id="17" name="Flowchart: Magnetic Disk 12">
            <a:extLst>
              <a:ext uri="{FF2B5EF4-FFF2-40B4-BE49-F238E27FC236}">
                <a16:creationId xmlns:a16="http://schemas.microsoft.com/office/drawing/2014/main" id="{356BA539-583A-BE49-99C6-ECF0FC0B5301}"/>
              </a:ext>
            </a:extLst>
          </p:cNvPr>
          <p:cNvSpPr/>
          <p:nvPr/>
        </p:nvSpPr>
        <p:spPr>
          <a:xfrm>
            <a:off x="146323" y="4670340"/>
            <a:ext cx="1210890" cy="959990"/>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Payments</a:t>
            </a:r>
          </a:p>
          <a:p>
            <a:pPr algn="ctr"/>
            <a:r>
              <a:rPr lang="en-GB" sz="1350" dirty="0">
                <a:solidFill>
                  <a:schemeClr val="tx1"/>
                </a:solidFill>
              </a:rPr>
              <a:t>Db</a:t>
            </a:r>
          </a:p>
        </p:txBody>
      </p:sp>
      <p:sp>
        <p:nvSpPr>
          <p:cNvPr id="2" name="TextBox 1">
            <a:extLst>
              <a:ext uri="{FF2B5EF4-FFF2-40B4-BE49-F238E27FC236}">
                <a16:creationId xmlns:a16="http://schemas.microsoft.com/office/drawing/2014/main" id="{9DA352BA-2617-B345-ABAB-0D7913E8C8D5}"/>
              </a:ext>
            </a:extLst>
          </p:cNvPr>
          <p:cNvSpPr txBox="1"/>
          <p:nvPr/>
        </p:nvSpPr>
        <p:spPr>
          <a:xfrm>
            <a:off x="2262427" y="1136234"/>
            <a:ext cx="2309573" cy="715581"/>
          </a:xfrm>
          <a:prstGeom prst="rect">
            <a:avLst/>
          </a:prstGeom>
          <a:noFill/>
        </p:spPr>
        <p:txBody>
          <a:bodyPr wrap="square" rtlCol="0">
            <a:spAutoFit/>
          </a:bodyPr>
          <a:lstStyle/>
          <a:p>
            <a:pPr algn="ctr"/>
            <a:r>
              <a:rPr lang="en-US" sz="1350" dirty="0"/>
              <a:t>I have a local cache of the other services data, that I can use to service requests</a:t>
            </a:r>
          </a:p>
        </p:txBody>
      </p:sp>
      <p:sp>
        <p:nvSpPr>
          <p:cNvPr id="11" name="Rectangle 10">
            <a:extLst>
              <a:ext uri="{FF2B5EF4-FFF2-40B4-BE49-F238E27FC236}">
                <a16:creationId xmlns:a16="http://schemas.microsoft.com/office/drawing/2014/main" id="{4785DA72-DD9D-F24D-8D0E-D4958CFF4D78}"/>
              </a:ext>
            </a:extLst>
          </p:cNvPr>
          <p:cNvSpPr/>
          <p:nvPr/>
        </p:nvSpPr>
        <p:spPr>
          <a:xfrm>
            <a:off x="5624274" y="1041245"/>
            <a:ext cx="1257299"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a:t>
            </a:r>
          </a:p>
          <a:p>
            <a:pPr algn="ctr"/>
            <a:r>
              <a:rPr lang="en-GB" sz="1350" dirty="0">
                <a:solidFill>
                  <a:schemeClr val="tx1"/>
                </a:solidFill>
              </a:rPr>
              <a:t>Payments</a:t>
            </a:r>
          </a:p>
        </p:txBody>
      </p:sp>
      <p:sp>
        <p:nvSpPr>
          <p:cNvPr id="14" name="TextBox 13">
            <a:extLst>
              <a:ext uri="{FF2B5EF4-FFF2-40B4-BE49-F238E27FC236}">
                <a16:creationId xmlns:a16="http://schemas.microsoft.com/office/drawing/2014/main" id="{E42481A8-0A8D-9A4E-B191-C4732E986ACC}"/>
              </a:ext>
            </a:extLst>
          </p:cNvPr>
          <p:cNvSpPr txBox="1"/>
          <p:nvPr/>
        </p:nvSpPr>
        <p:spPr>
          <a:xfrm>
            <a:off x="5806285" y="1161006"/>
            <a:ext cx="923544" cy="300082"/>
          </a:xfrm>
          <a:prstGeom prst="rect">
            <a:avLst/>
          </a:prstGeom>
          <a:noFill/>
          <a:ln>
            <a:solidFill>
              <a:schemeClr val="accent1"/>
            </a:solidFill>
          </a:ln>
        </p:spPr>
        <p:txBody>
          <a:bodyPr wrap="square" rtlCol="0">
            <a:spAutoFit/>
          </a:bodyPr>
          <a:lstStyle/>
          <a:p>
            <a:pPr algn="ctr"/>
            <a:r>
              <a:rPr lang="en-US" sz="1350" dirty="0"/>
              <a:t>API</a:t>
            </a:r>
          </a:p>
        </p:txBody>
      </p:sp>
      <p:pic>
        <p:nvPicPr>
          <p:cNvPr id="16" name="Graphic 15" descr="Open envelope">
            <a:extLst>
              <a:ext uri="{FF2B5EF4-FFF2-40B4-BE49-F238E27FC236}">
                <a16:creationId xmlns:a16="http://schemas.microsoft.com/office/drawing/2014/main" id="{888334A2-F6AE-6B45-9DB4-69A08CEA6D3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314294" y="2230842"/>
            <a:ext cx="580161" cy="580161"/>
          </a:xfrm>
          <a:prstGeom prst="rect">
            <a:avLst/>
          </a:prstGeom>
        </p:spPr>
      </p:pic>
      <p:sp>
        <p:nvSpPr>
          <p:cNvPr id="18" name="Rectangle 17">
            <a:extLst>
              <a:ext uri="{FF2B5EF4-FFF2-40B4-BE49-F238E27FC236}">
                <a16:creationId xmlns:a16="http://schemas.microsoft.com/office/drawing/2014/main" id="{7CC7151D-7399-D346-84FA-F4D63AABCE17}"/>
              </a:ext>
            </a:extLst>
          </p:cNvPr>
          <p:cNvSpPr/>
          <p:nvPr/>
        </p:nvSpPr>
        <p:spPr>
          <a:xfrm>
            <a:off x="1613267" y="2684031"/>
            <a:ext cx="1257299"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a:t>
            </a:r>
          </a:p>
          <a:p>
            <a:pPr algn="ctr"/>
            <a:r>
              <a:rPr lang="en-GB" sz="1350" dirty="0">
                <a:solidFill>
                  <a:schemeClr val="tx1"/>
                </a:solidFill>
              </a:rPr>
              <a:t>Payments</a:t>
            </a:r>
          </a:p>
        </p:txBody>
      </p:sp>
      <p:sp>
        <p:nvSpPr>
          <p:cNvPr id="19" name="TextBox 18">
            <a:extLst>
              <a:ext uri="{FF2B5EF4-FFF2-40B4-BE49-F238E27FC236}">
                <a16:creationId xmlns:a16="http://schemas.microsoft.com/office/drawing/2014/main" id="{C02982CF-3AA2-1B42-B19D-BD30EBDE2701}"/>
              </a:ext>
            </a:extLst>
          </p:cNvPr>
          <p:cNvSpPr txBox="1"/>
          <p:nvPr/>
        </p:nvSpPr>
        <p:spPr>
          <a:xfrm>
            <a:off x="1800656" y="2840926"/>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4" name="Flowchart: Magnetic Disk 12">
            <a:extLst>
              <a:ext uri="{FF2B5EF4-FFF2-40B4-BE49-F238E27FC236}">
                <a16:creationId xmlns:a16="http://schemas.microsoft.com/office/drawing/2014/main" id="{0BA3FFD4-BB06-E647-98E9-5C31B274D8E5}"/>
              </a:ext>
            </a:extLst>
          </p:cNvPr>
          <p:cNvSpPr/>
          <p:nvPr/>
        </p:nvSpPr>
        <p:spPr>
          <a:xfrm>
            <a:off x="6234078" y="3201308"/>
            <a:ext cx="1210890" cy="959990"/>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Payments</a:t>
            </a:r>
          </a:p>
          <a:p>
            <a:pPr algn="ctr"/>
            <a:r>
              <a:rPr lang="en-GB" sz="1350" dirty="0">
                <a:solidFill>
                  <a:schemeClr val="tx1"/>
                </a:solidFill>
              </a:rPr>
              <a:t>Db</a:t>
            </a:r>
          </a:p>
        </p:txBody>
      </p:sp>
      <p:cxnSp>
        <p:nvCxnSpPr>
          <p:cNvPr id="5" name="Straight Arrow Connector 4">
            <a:extLst>
              <a:ext uri="{FF2B5EF4-FFF2-40B4-BE49-F238E27FC236}">
                <a16:creationId xmlns:a16="http://schemas.microsoft.com/office/drawing/2014/main" id="{C1A75F84-9D38-E34B-A706-5341FFB60163}"/>
              </a:ext>
            </a:extLst>
          </p:cNvPr>
          <p:cNvCxnSpPr>
            <a:stCxn id="18" idx="1"/>
            <a:endCxn id="17" idx="1"/>
          </p:cNvCxnSpPr>
          <p:nvPr/>
        </p:nvCxnSpPr>
        <p:spPr>
          <a:xfrm flipH="1">
            <a:off x="751768" y="3594917"/>
            <a:ext cx="861499" cy="1075422"/>
          </a:xfrm>
          <a:prstGeom prst="straightConnector1">
            <a:avLst/>
          </a:prstGeom>
          <a:ln w="3492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F74FDEA8-F8DD-584A-B678-F45ECCADA454}"/>
              </a:ext>
            </a:extLst>
          </p:cNvPr>
          <p:cNvCxnSpPr>
            <a:cxnSpLocks/>
            <a:stCxn id="11" idx="2"/>
            <a:endCxn id="24" idx="0"/>
          </p:cNvCxnSpPr>
          <p:nvPr/>
        </p:nvCxnSpPr>
        <p:spPr>
          <a:xfrm>
            <a:off x="6252924" y="2863017"/>
            <a:ext cx="586600" cy="658288"/>
          </a:xfrm>
          <a:prstGeom prst="straightConnector1">
            <a:avLst/>
          </a:prstGeom>
          <a:ln w="3492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6C69AE47-6768-7743-805D-4A17D4105C92}"/>
              </a:ext>
            </a:extLst>
          </p:cNvPr>
          <p:cNvCxnSpPr>
            <a:cxnSpLocks/>
            <a:endCxn id="11" idx="1"/>
          </p:cNvCxnSpPr>
          <p:nvPr/>
        </p:nvCxnSpPr>
        <p:spPr>
          <a:xfrm flipV="1">
            <a:off x="4469321" y="1952131"/>
            <a:ext cx="1154952" cy="36884"/>
          </a:xfrm>
          <a:prstGeom prst="straightConnector1">
            <a:avLst/>
          </a:prstGeom>
          <a:ln w="34925">
            <a:headEnd type="triangle"/>
            <a:tailEnd type="non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5A94E8F8-C939-3442-B83B-AAB40C48D31C}"/>
              </a:ext>
            </a:extLst>
          </p:cNvPr>
          <p:cNvSpPr txBox="1"/>
          <p:nvPr/>
        </p:nvSpPr>
        <p:spPr>
          <a:xfrm>
            <a:off x="7732149" y="1136234"/>
            <a:ext cx="1354715" cy="1338828"/>
          </a:xfrm>
          <a:prstGeom prst="rect">
            <a:avLst/>
          </a:prstGeom>
          <a:noFill/>
        </p:spPr>
        <p:txBody>
          <a:bodyPr wrap="square" rtlCol="0">
            <a:spAutoFit/>
          </a:bodyPr>
          <a:lstStyle/>
          <a:p>
            <a:pPr algn="ctr"/>
            <a:r>
              <a:rPr lang="en-US" sz="2700" b="1" dirty="0"/>
              <a:t>Push</a:t>
            </a:r>
          </a:p>
          <a:p>
            <a:pPr algn="ctr"/>
            <a:r>
              <a:rPr lang="en-US" sz="2700" b="1" dirty="0"/>
              <a:t>Not</a:t>
            </a:r>
          </a:p>
          <a:p>
            <a:pPr algn="ctr"/>
            <a:r>
              <a:rPr lang="en-US" sz="2700" b="1" dirty="0"/>
              <a:t> Pull</a:t>
            </a:r>
          </a:p>
        </p:txBody>
      </p:sp>
    </p:spTree>
    <p:extLst>
      <p:ext uri="{BB962C8B-B14F-4D97-AF65-F5344CB8AC3E}">
        <p14:creationId xmlns:p14="http://schemas.microsoft.com/office/powerpoint/2010/main" val="1913083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8"/>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animBg="1"/>
      <p:bldP spid="2"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Request-Reply</a:t>
            </a:r>
          </a:p>
        </p:txBody>
      </p:sp>
      <p:sp>
        <p:nvSpPr>
          <p:cNvPr id="4" name="Slide Number Placeholder 3"/>
          <p:cNvSpPr>
            <a:spLocks noGrp="1"/>
          </p:cNvSpPr>
          <p:nvPr>
            <p:ph type="sldNum" sz="quarter" idx="12"/>
          </p:nvPr>
        </p:nvSpPr>
        <p:spPr/>
        <p:txBody>
          <a:bodyPr/>
          <a:lstStyle/>
          <a:p>
            <a:fld id="{867D4A06-35AE-BD4A-84A9-613A26F3D41D}" type="slidenum">
              <a:rPr lang="en-US" smtClean="0"/>
              <a:pPr/>
              <a:t>87</a:t>
            </a:fld>
            <a:endParaRPr lang="en-US"/>
          </a:p>
        </p:txBody>
      </p:sp>
      <p:sp>
        <p:nvSpPr>
          <p:cNvPr id="7" name="Rectangle 6"/>
          <p:cNvSpPr/>
          <p:nvPr/>
        </p:nvSpPr>
        <p:spPr>
          <a:xfrm>
            <a:off x="1150883" y="1377610"/>
            <a:ext cx="7425558" cy="954107"/>
          </a:xfrm>
          <a:prstGeom prst="rect">
            <a:avLst/>
          </a:prstGeom>
        </p:spPr>
        <p:txBody>
          <a:bodyPr wrap="square">
            <a:spAutoFit/>
          </a:bodyPr>
          <a:lstStyle/>
          <a:p>
            <a:pPr algn="ctr"/>
            <a:r>
              <a:rPr lang="en-US" sz="2800" dirty="0"/>
              <a:t>When an application sends a message, how can it get a response from the receiver?</a:t>
            </a:r>
          </a:p>
        </p:txBody>
      </p:sp>
      <p:sp>
        <p:nvSpPr>
          <p:cNvPr id="9" name="Rectangle 8"/>
          <p:cNvSpPr/>
          <p:nvPr/>
        </p:nvSpPr>
        <p:spPr>
          <a:xfrm>
            <a:off x="662152" y="2686620"/>
            <a:ext cx="8024648" cy="954107"/>
          </a:xfrm>
          <a:prstGeom prst="rect">
            <a:avLst/>
          </a:prstGeom>
        </p:spPr>
        <p:txBody>
          <a:bodyPr wrap="square">
            <a:spAutoFit/>
          </a:bodyPr>
          <a:lstStyle/>
          <a:p>
            <a:pPr algn="ctr"/>
            <a:r>
              <a:rPr lang="en-US" sz="2800" dirty="0"/>
              <a:t>Send a pair of Request-Reply messages, each on its own channel.</a:t>
            </a:r>
          </a:p>
        </p:txBody>
      </p:sp>
      <p:sp>
        <p:nvSpPr>
          <p:cNvPr id="11" name="Rectangle 10"/>
          <p:cNvSpPr/>
          <p:nvPr/>
        </p:nvSpPr>
        <p:spPr>
          <a:xfrm>
            <a:off x="551794" y="3995630"/>
            <a:ext cx="8024647" cy="954107"/>
          </a:xfrm>
          <a:prstGeom prst="rect">
            <a:avLst/>
          </a:prstGeom>
        </p:spPr>
        <p:txBody>
          <a:bodyPr wrap="square">
            <a:spAutoFit/>
          </a:bodyPr>
          <a:lstStyle/>
          <a:p>
            <a:pPr algn="ctr"/>
            <a:r>
              <a:rPr lang="en-US" sz="2800" dirty="0"/>
              <a:t>Synchronous Block: Sender blocks whilst polling for reply. </a:t>
            </a:r>
          </a:p>
        </p:txBody>
      </p:sp>
      <p:sp>
        <p:nvSpPr>
          <p:cNvPr id="12" name="Rectangle 11"/>
          <p:cNvSpPr/>
          <p:nvPr/>
        </p:nvSpPr>
        <p:spPr>
          <a:xfrm>
            <a:off x="662153" y="5155975"/>
            <a:ext cx="8024647" cy="954107"/>
          </a:xfrm>
          <a:prstGeom prst="rect">
            <a:avLst/>
          </a:prstGeom>
        </p:spPr>
        <p:txBody>
          <a:bodyPr wrap="square">
            <a:spAutoFit/>
          </a:bodyPr>
          <a:lstStyle/>
          <a:p>
            <a:pPr algn="ctr"/>
            <a:r>
              <a:rPr lang="en-US" sz="2800" dirty="0"/>
              <a:t>Asynchronous Callback: A separate thread listens for reply messages. </a:t>
            </a:r>
          </a:p>
        </p:txBody>
      </p:sp>
    </p:spTree>
    <p:extLst>
      <p:ext uri="{BB962C8B-B14F-4D97-AF65-F5344CB8AC3E}">
        <p14:creationId xmlns:p14="http://schemas.microsoft.com/office/powerpoint/2010/main" val="1213128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p:bldP spid="12"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67D4A06-35AE-BD4A-84A9-613A26F3D41D}" type="slidenum">
              <a:rPr lang="en-US" smtClean="0"/>
              <a:pPr/>
              <a:t>88</a:t>
            </a:fld>
            <a:endParaRPr lang="en-US"/>
          </a:p>
        </p:txBody>
      </p:sp>
      <p:sp>
        <p:nvSpPr>
          <p:cNvPr id="4" name="Rectangle 3"/>
          <p:cNvSpPr/>
          <p:nvPr/>
        </p:nvSpPr>
        <p:spPr>
          <a:xfrm>
            <a:off x="536029" y="2115997"/>
            <a:ext cx="8339958" cy="954107"/>
          </a:xfrm>
          <a:prstGeom prst="rect">
            <a:avLst/>
          </a:prstGeom>
        </p:spPr>
        <p:txBody>
          <a:bodyPr wrap="square">
            <a:spAutoFit/>
          </a:bodyPr>
          <a:lstStyle/>
          <a:p>
            <a:pPr algn="ctr"/>
            <a:r>
              <a:rPr lang="en-US" sz="2800" dirty="0"/>
              <a:t>The request message should contain a Return Address that indicates where to send the reply message</a:t>
            </a:r>
          </a:p>
        </p:txBody>
      </p:sp>
      <p:sp>
        <p:nvSpPr>
          <p:cNvPr id="5" name="Rectangle 4"/>
          <p:cNvSpPr/>
          <p:nvPr/>
        </p:nvSpPr>
        <p:spPr>
          <a:xfrm>
            <a:off x="945930" y="3594538"/>
            <a:ext cx="7535917" cy="1384995"/>
          </a:xfrm>
          <a:prstGeom prst="rect">
            <a:avLst/>
          </a:prstGeom>
        </p:spPr>
        <p:txBody>
          <a:bodyPr wrap="square">
            <a:spAutoFit/>
          </a:bodyPr>
          <a:lstStyle/>
          <a:p>
            <a:pPr algn="ctr"/>
            <a:r>
              <a:rPr lang="en-US" sz="2800" dirty="0"/>
              <a:t>Each reply message should contain a Correlation Identifier, a unique identifier that indicates which request message this reply is for. </a:t>
            </a:r>
          </a:p>
        </p:txBody>
      </p:sp>
    </p:spTree>
    <p:extLst>
      <p:ext uri="{BB962C8B-B14F-4D97-AF65-F5344CB8AC3E}">
        <p14:creationId xmlns:p14="http://schemas.microsoft.com/office/powerpoint/2010/main" val="467916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Message Sequence</a:t>
            </a:r>
          </a:p>
        </p:txBody>
      </p:sp>
      <p:sp>
        <p:nvSpPr>
          <p:cNvPr id="3" name="Slide Number Placeholder 2"/>
          <p:cNvSpPr>
            <a:spLocks noGrp="1"/>
          </p:cNvSpPr>
          <p:nvPr>
            <p:ph type="sldNum" sz="quarter" idx="12"/>
          </p:nvPr>
        </p:nvSpPr>
        <p:spPr/>
        <p:txBody>
          <a:bodyPr/>
          <a:lstStyle/>
          <a:p>
            <a:fld id="{867D4A06-35AE-BD4A-84A9-613A26F3D41D}" type="slidenum">
              <a:rPr lang="en-US" smtClean="0"/>
              <a:pPr/>
              <a:t>89</a:t>
            </a:fld>
            <a:endParaRPr lang="en-US"/>
          </a:p>
        </p:txBody>
      </p:sp>
      <p:sp>
        <p:nvSpPr>
          <p:cNvPr id="4" name="Rectangle 3"/>
          <p:cNvSpPr/>
          <p:nvPr/>
        </p:nvSpPr>
        <p:spPr>
          <a:xfrm>
            <a:off x="614855" y="1526141"/>
            <a:ext cx="8229600" cy="1384995"/>
          </a:xfrm>
          <a:prstGeom prst="rect">
            <a:avLst/>
          </a:prstGeom>
        </p:spPr>
        <p:txBody>
          <a:bodyPr wrap="square">
            <a:spAutoFit/>
          </a:bodyPr>
          <a:lstStyle/>
          <a:p>
            <a:pPr algn="ctr"/>
            <a:r>
              <a:rPr lang="en-US" sz="2800" dirty="0"/>
              <a:t>Whenever a large set of data needs to be broken into message-size chunks, send the data as a Message Sequence </a:t>
            </a:r>
          </a:p>
        </p:txBody>
      </p:sp>
      <p:sp>
        <p:nvSpPr>
          <p:cNvPr id="5" name="Rectangle 4"/>
          <p:cNvSpPr/>
          <p:nvPr/>
        </p:nvSpPr>
        <p:spPr>
          <a:xfrm>
            <a:off x="835572" y="3018315"/>
            <a:ext cx="7662041" cy="954107"/>
          </a:xfrm>
          <a:prstGeom prst="rect">
            <a:avLst/>
          </a:prstGeom>
        </p:spPr>
        <p:txBody>
          <a:bodyPr wrap="square">
            <a:spAutoFit/>
          </a:bodyPr>
          <a:lstStyle/>
          <a:p>
            <a:pPr algn="ctr"/>
            <a:r>
              <a:rPr lang="en-US" sz="2800" dirty="0"/>
              <a:t>Sequence identifier— Distinguishes this cluster of messages from others.</a:t>
            </a:r>
          </a:p>
        </p:txBody>
      </p:sp>
      <p:sp>
        <p:nvSpPr>
          <p:cNvPr id="6" name="Rectangle 5"/>
          <p:cNvSpPr/>
          <p:nvPr/>
        </p:nvSpPr>
        <p:spPr>
          <a:xfrm>
            <a:off x="835571" y="4149656"/>
            <a:ext cx="7662042" cy="954107"/>
          </a:xfrm>
          <a:prstGeom prst="rect">
            <a:avLst/>
          </a:prstGeom>
        </p:spPr>
        <p:txBody>
          <a:bodyPr wrap="square">
            <a:spAutoFit/>
          </a:bodyPr>
          <a:lstStyle/>
          <a:p>
            <a:pPr algn="ctr"/>
            <a:r>
              <a:rPr lang="en-US" sz="2800" dirty="0"/>
              <a:t>Size or End indicator— Specifies the number of messages</a:t>
            </a:r>
          </a:p>
        </p:txBody>
      </p:sp>
      <p:sp>
        <p:nvSpPr>
          <p:cNvPr id="7" name="Rectangle 6"/>
          <p:cNvSpPr/>
          <p:nvPr/>
        </p:nvSpPr>
        <p:spPr>
          <a:xfrm>
            <a:off x="835571" y="5293740"/>
            <a:ext cx="7662041" cy="954107"/>
          </a:xfrm>
          <a:prstGeom prst="rect">
            <a:avLst/>
          </a:prstGeom>
        </p:spPr>
        <p:txBody>
          <a:bodyPr wrap="square">
            <a:spAutoFit/>
          </a:bodyPr>
          <a:lstStyle/>
          <a:p>
            <a:pPr algn="ctr"/>
            <a:r>
              <a:rPr lang="en-US" sz="2800" dirty="0"/>
              <a:t>Position identifier— Uniquely identifies and sequentially orders each message in a sequence. </a:t>
            </a:r>
          </a:p>
        </p:txBody>
      </p:sp>
    </p:spTree>
    <p:extLst>
      <p:ext uri="{BB962C8B-B14F-4D97-AF65-F5344CB8AC3E}">
        <p14:creationId xmlns:p14="http://schemas.microsoft.com/office/powerpoint/2010/main" val="1987961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1. The Why of messaging</a:t>
            </a:r>
          </a:p>
        </p:txBody>
      </p:sp>
      <p:sp>
        <p:nvSpPr>
          <p:cNvPr id="5" name="Text Placeholder 4"/>
          <p:cNvSpPr>
            <a:spLocks noGrp="1"/>
          </p:cNvSpPr>
          <p:nvPr>
            <p:ph type="body" idx="1"/>
          </p:nvPr>
        </p:nvSpPr>
        <p:spPr/>
        <p:txBody>
          <a:bodyPr/>
          <a:lstStyle/>
          <a:p>
            <a:r>
              <a:rPr lang="en-US" dirty="0"/>
              <a:t>Choosing messaging over other styles</a:t>
            </a:r>
          </a:p>
        </p:txBody>
      </p:sp>
      <p:sp>
        <p:nvSpPr>
          <p:cNvPr id="2" name="Slide Number Placeholder 1"/>
          <p:cNvSpPr>
            <a:spLocks noGrp="1"/>
          </p:cNvSpPr>
          <p:nvPr>
            <p:ph type="sldNum" sz="quarter" idx="12"/>
          </p:nvPr>
        </p:nvSpPr>
        <p:spPr/>
        <p:txBody>
          <a:bodyPr/>
          <a:lstStyle/>
          <a:p>
            <a:fld id="{867D4A06-35AE-BD4A-84A9-613A26F3D41D}" type="slidenum">
              <a:rPr lang="en-US" smtClean="0"/>
              <a:pPr/>
              <a:t>9</a:t>
            </a:fld>
            <a:endParaRPr lang="en-US"/>
          </a:p>
        </p:txBody>
      </p:sp>
    </p:spTree>
    <p:extLst>
      <p:ext uri="{BB962C8B-B14F-4D97-AF65-F5344CB8AC3E}">
        <p14:creationId xmlns:p14="http://schemas.microsoft.com/office/powerpoint/2010/main" val="38306270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67D4A06-35AE-BD4A-84A9-613A26F3D41D}" type="slidenum">
              <a:rPr lang="en-US" smtClean="0"/>
              <a:pPr/>
              <a:t>90</a:t>
            </a:fld>
            <a:endParaRPr lang="en-US"/>
          </a:p>
        </p:txBody>
      </p:sp>
      <p:sp>
        <p:nvSpPr>
          <p:cNvPr id="4" name="Rectangle 3"/>
          <p:cNvSpPr/>
          <p:nvPr/>
        </p:nvSpPr>
        <p:spPr>
          <a:xfrm>
            <a:off x="961696" y="2774758"/>
            <a:ext cx="7583213" cy="954107"/>
          </a:xfrm>
          <a:prstGeom prst="rect">
            <a:avLst/>
          </a:prstGeom>
        </p:spPr>
        <p:txBody>
          <a:bodyPr wrap="square">
            <a:spAutoFit/>
          </a:bodyPr>
          <a:lstStyle/>
          <a:p>
            <a:pPr algn="ctr"/>
            <a:r>
              <a:rPr lang="en-US" sz="2800" dirty="0"/>
              <a:t>Message Sequence is not compatible with </a:t>
            </a:r>
            <a:r>
              <a:rPr lang="en-US" sz="2800"/>
              <a:t>Competing Consumers</a:t>
            </a:r>
            <a:endParaRPr lang="en-US" sz="2800" dirty="0"/>
          </a:p>
        </p:txBody>
      </p:sp>
    </p:spTree>
    <p:extLst>
      <p:ext uri="{BB962C8B-B14F-4D97-AF65-F5344CB8AC3E}">
        <p14:creationId xmlns:p14="http://schemas.microsoft.com/office/powerpoint/2010/main" val="24828149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Useful Properties</a:t>
            </a:r>
          </a:p>
        </p:txBody>
      </p:sp>
      <p:sp>
        <p:nvSpPr>
          <p:cNvPr id="3" name="Slide Number Placeholder 2"/>
          <p:cNvSpPr>
            <a:spLocks noGrp="1"/>
          </p:cNvSpPr>
          <p:nvPr>
            <p:ph type="sldNum" sz="quarter" idx="12"/>
          </p:nvPr>
        </p:nvSpPr>
        <p:spPr/>
        <p:txBody>
          <a:bodyPr/>
          <a:lstStyle/>
          <a:p>
            <a:fld id="{867D4A06-35AE-BD4A-84A9-613A26F3D41D}" type="slidenum">
              <a:rPr lang="en-US" smtClean="0"/>
              <a:pPr/>
              <a:t>91</a:t>
            </a:fld>
            <a:endParaRPr lang="en-US"/>
          </a:p>
        </p:txBody>
      </p:sp>
      <p:sp>
        <p:nvSpPr>
          <p:cNvPr id="4" name="Rectangle 3"/>
          <p:cNvSpPr/>
          <p:nvPr/>
        </p:nvSpPr>
        <p:spPr>
          <a:xfrm>
            <a:off x="898635" y="2423443"/>
            <a:ext cx="7646276" cy="954107"/>
          </a:xfrm>
          <a:prstGeom prst="rect">
            <a:avLst/>
          </a:prstGeom>
        </p:spPr>
        <p:txBody>
          <a:bodyPr wrap="square">
            <a:spAutoFit/>
          </a:bodyPr>
          <a:lstStyle/>
          <a:p>
            <a:pPr algn="ctr"/>
            <a:r>
              <a:rPr lang="en-US" sz="2800" b="1" dirty="0"/>
              <a:t>Message </a:t>
            </a:r>
            <a:r>
              <a:rPr lang="en-US" sz="2800" b="1"/>
              <a:t>Expiration</a:t>
            </a:r>
            <a:r>
              <a:rPr lang="en-US" sz="2800"/>
              <a:t>: </a:t>
            </a:r>
            <a:r>
              <a:rPr lang="en-US" sz="2800" dirty="0"/>
              <a:t>specify a time limit for how long the message is viable.</a:t>
            </a:r>
          </a:p>
        </p:txBody>
      </p:sp>
      <p:sp>
        <p:nvSpPr>
          <p:cNvPr id="6" name="Rectangle 5"/>
          <p:cNvSpPr/>
          <p:nvPr/>
        </p:nvSpPr>
        <p:spPr>
          <a:xfrm>
            <a:off x="1064172" y="3965550"/>
            <a:ext cx="7015655" cy="954107"/>
          </a:xfrm>
          <a:prstGeom prst="rect">
            <a:avLst/>
          </a:prstGeom>
        </p:spPr>
        <p:txBody>
          <a:bodyPr wrap="square">
            <a:spAutoFit/>
          </a:bodyPr>
          <a:lstStyle/>
          <a:p>
            <a:pPr algn="ctr"/>
            <a:r>
              <a:rPr lang="en-US" sz="2800" b="1" dirty="0"/>
              <a:t>Format Indicator:</a:t>
            </a:r>
            <a:r>
              <a:rPr lang="en-US" sz="2800" dirty="0"/>
              <a:t> An indicator of schema and/or version</a:t>
            </a:r>
          </a:p>
        </p:txBody>
      </p:sp>
    </p:spTree>
    <p:extLst>
      <p:ext uri="{BB962C8B-B14F-4D97-AF65-F5344CB8AC3E}">
        <p14:creationId xmlns:p14="http://schemas.microsoft.com/office/powerpoint/2010/main" val="471027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2.2 channels</a:t>
            </a: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867D4A06-35AE-BD4A-84A9-613A26F3D41D}" type="slidenum">
              <a:rPr lang="en-US" smtClean="0"/>
              <a:pPr/>
              <a:t>92</a:t>
            </a:fld>
            <a:endParaRPr lang="en-US"/>
          </a:p>
        </p:txBody>
      </p:sp>
    </p:spTree>
    <p:extLst>
      <p:ext uri="{BB962C8B-B14F-4D97-AF65-F5344CB8AC3E}">
        <p14:creationId xmlns:p14="http://schemas.microsoft.com/office/powerpoint/2010/main" val="125983569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Channels</a:t>
            </a:r>
          </a:p>
        </p:txBody>
      </p:sp>
      <p:sp>
        <p:nvSpPr>
          <p:cNvPr id="2" name="Slide Number Placeholder 1"/>
          <p:cNvSpPr>
            <a:spLocks noGrp="1"/>
          </p:cNvSpPr>
          <p:nvPr>
            <p:ph type="sldNum" sz="quarter" idx="12"/>
          </p:nvPr>
        </p:nvSpPr>
        <p:spPr/>
        <p:txBody>
          <a:bodyPr/>
          <a:lstStyle/>
          <a:p>
            <a:fld id="{867D4A06-35AE-BD4A-84A9-613A26F3D41D}" type="slidenum">
              <a:rPr lang="en-US" smtClean="0"/>
              <a:pPr/>
              <a:t>93</a:t>
            </a:fld>
            <a:endParaRPr lang="en-US"/>
          </a:p>
        </p:txBody>
      </p:sp>
      <p:sp>
        <p:nvSpPr>
          <p:cNvPr id="6" name="Content Placeholder 4"/>
          <p:cNvSpPr txBox="1">
            <a:spLocks/>
          </p:cNvSpPr>
          <p:nvPr/>
        </p:nvSpPr>
        <p:spPr>
          <a:xfrm>
            <a:off x="457200" y="1417638"/>
            <a:ext cx="8229600" cy="575546"/>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n-US" sz="2800" dirty="0"/>
              <a:t>A virtual pipe that connects producer and consumer</a:t>
            </a:r>
          </a:p>
        </p:txBody>
      </p:sp>
      <p:sp>
        <p:nvSpPr>
          <p:cNvPr id="7" name="Content Placeholder 4"/>
          <p:cNvSpPr txBox="1">
            <a:spLocks/>
          </p:cNvSpPr>
          <p:nvPr/>
        </p:nvSpPr>
        <p:spPr>
          <a:xfrm>
            <a:off x="1399874" y="3541244"/>
            <a:ext cx="6036233" cy="575546"/>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n-US" sz="2800" dirty="0"/>
              <a:t>Logical Address</a:t>
            </a:r>
          </a:p>
        </p:txBody>
      </p:sp>
      <p:sp>
        <p:nvSpPr>
          <p:cNvPr id="8" name="Content Placeholder 4"/>
          <p:cNvSpPr>
            <a:spLocks noGrp="1"/>
          </p:cNvSpPr>
          <p:nvPr>
            <p:ph idx="1"/>
          </p:nvPr>
        </p:nvSpPr>
        <p:spPr>
          <a:xfrm>
            <a:off x="457200" y="2187864"/>
            <a:ext cx="8229600" cy="948319"/>
          </a:xfrm>
        </p:spPr>
        <p:txBody>
          <a:bodyPr>
            <a:noAutofit/>
          </a:bodyPr>
          <a:lstStyle/>
          <a:p>
            <a:pPr marL="0" indent="0" algn="ctr">
              <a:buNone/>
            </a:pPr>
            <a:r>
              <a:rPr lang="en-US" sz="2800" dirty="0"/>
              <a:t>Messaging is not a ‘bucket’. A consumer can filter according to the type of information it wants</a:t>
            </a:r>
          </a:p>
        </p:txBody>
      </p:sp>
      <p:sp>
        <p:nvSpPr>
          <p:cNvPr id="9" name="Rectangle 8"/>
          <p:cNvSpPr/>
          <p:nvPr/>
        </p:nvSpPr>
        <p:spPr>
          <a:xfrm>
            <a:off x="3297269" y="4380059"/>
            <a:ext cx="2241447" cy="523220"/>
          </a:xfrm>
          <a:prstGeom prst="rect">
            <a:avLst/>
          </a:prstGeom>
        </p:spPr>
        <p:txBody>
          <a:bodyPr wrap="none">
            <a:spAutoFit/>
          </a:bodyPr>
          <a:lstStyle/>
          <a:p>
            <a:r>
              <a:rPr lang="en-US" sz="2800" dirty="0"/>
              <a:t>Unidirectional</a:t>
            </a:r>
          </a:p>
        </p:txBody>
      </p:sp>
      <p:sp>
        <p:nvSpPr>
          <p:cNvPr id="10" name="Rectangle 9"/>
          <p:cNvSpPr/>
          <p:nvPr/>
        </p:nvSpPr>
        <p:spPr>
          <a:xfrm>
            <a:off x="657916" y="5219024"/>
            <a:ext cx="7520151" cy="523220"/>
          </a:xfrm>
          <a:prstGeom prst="rect">
            <a:avLst/>
          </a:prstGeom>
        </p:spPr>
        <p:txBody>
          <a:bodyPr wrap="square">
            <a:spAutoFit/>
          </a:bodyPr>
          <a:lstStyle/>
          <a:p>
            <a:pPr algn="ctr"/>
            <a:r>
              <a:rPr lang="en-US" sz="2800" dirty="0"/>
              <a:t>One-to-One or One-to-Many</a:t>
            </a:r>
          </a:p>
        </p:txBody>
      </p:sp>
    </p:spTree>
    <p:extLst>
      <p:ext uri="{BB962C8B-B14F-4D97-AF65-F5344CB8AC3E}">
        <p14:creationId xmlns:p14="http://schemas.microsoft.com/office/powerpoint/2010/main" val="101599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build="p"/>
      <p:bldP spid="9" grpId="0"/>
      <p:bldP spid="10"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Point-to-Point Channel</a:t>
            </a:r>
          </a:p>
        </p:txBody>
      </p:sp>
      <p:sp>
        <p:nvSpPr>
          <p:cNvPr id="4" name="Slide Number Placeholder 3"/>
          <p:cNvSpPr>
            <a:spLocks noGrp="1"/>
          </p:cNvSpPr>
          <p:nvPr>
            <p:ph type="sldNum" sz="quarter" idx="12"/>
          </p:nvPr>
        </p:nvSpPr>
        <p:spPr/>
        <p:txBody>
          <a:bodyPr/>
          <a:lstStyle/>
          <a:p>
            <a:fld id="{867D4A06-35AE-BD4A-84A9-613A26F3D41D}" type="slidenum">
              <a:rPr lang="en-US" smtClean="0"/>
              <a:pPr/>
              <a:t>94</a:t>
            </a:fld>
            <a:endParaRPr lang="en-US"/>
          </a:p>
        </p:txBody>
      </p:sp>
      <p:pic>
        <p:nvPicPr>
          <p:cNvPr id="1026" name="Picture 2" descr="http://www.enterpriseintegrationpatterns.com/img/PointToPointSolution.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3537" y="2522482"/>
            <a:ext cx="5876925" cy="9906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1860330" y="4473051"/>
            <a:ext cx="6826469" cy="276999"/>
          </a:xfrm>
          <a:prstGeom prst="rect">
            <a:avLst/>
          </a:prstGeom>
        </p:spPr>
        <p:txBody>
          <a:bodyPr wrap="square">
            <a:spAutoFit/>
          </a:bodyPr>
          <a:lstStyle/>
          <a:p>
            <a:pPr algn="r"/>
            <a:r>
              <a:rPr lang="en-US" sz="1200" dirty="0"/>
              <a:t>http://</a:t>
            </a:r>
            <a:r>
              <a:rPr lang="en-US" sz="1200" dirty="0" err="1"/>
              <a:t>www.enterpriseintegrationpatterns.com</a:t>
            </a:r>
            <a:r>
              <a:rPr lang="en-US" sz="1200" dirty="0"/>
              <a:t>/patterns/messaging/</a:t>
            </a:r>
            <a:r>
              <a:rPr lang="en-US" sz="1200" dirty="0" err="1"/>
              <a:t>PointToPointChannel.html</a:t>
            </a:r>
            <a:endParaRPr lang="en-US" sz="1200" dirty="0"/>
          </a:p>
        </p:txBody>
      </p:sp>
    </p:spTree>
    <p:extLst>
      <p:ext uri="{BB962C8B-B14F-4D97-AF65-F5344CB8AC3E}">
        <p14:creationId xmlns:p14="http://schemas.microsoft.com/office/powerpoint/2010/main" val="160644681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Datatype</a:t>
            </a:r>
            <a:r>
              <a:rPr lang="en-US" dirty="0"/>
              <a:t> Channel</a:t>
            </a:r>
          </a:p>
        </p:txBody>
      </p:sp>
      <p:sp>
        <p:nvSpPr>
          <p:cNvPr id="3" name="Slide Number Placeholder 2"/>
          <p:cNvSpPr>
            <a:spLocks noGrp="1"/>
          </p:cNvSpPr>
          <p:nvPr>
            <p:ph type="sldNum" sz="quarter" idx="12"/>
          </p:nvPr>
        </p:nvSpPr>
        <p:spPr/>
        <p:txBody>
          <a:bodyPr/>
          <a:lstStyle/>
          <a:p>
            <a:fld id="{867D4A06-35AE-BD4A-84A9-613A26F3D41D}" type="slidenum">
              <a:rPr lang="en-US" smtClean="0"/>
              <a:pPr/>
              <a:t>95</a:t>
            </a:fld>
            <a:endParaRPr lang="en-US"/>
          </a:p>
        </p:txBody>
      </p:sp>
      <p:pic>
        <p:nvPicPr>
          <p:cNvPr id="2052" name="Picture 4" descr="http://www.enterpriseintegrationpatterns.com/img/DatatypeSolution.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3722" y="1734206"/>
            <a:ext cx="5013106" cy="357134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2790496" y="5710019"/>
            <a:ext cx="5896304" cy="276999"/>
          </a:xfrm>
          <a:prstGeom prst="rect">
            <a:avLst/>
          </a:prstGeom>
        </p:spPr>
        <p:txBody>
          <a:bodyPr wrap="square">
            <a:spAutoFit/>
          </a:bodyPr>
          <a:lstStyle/>
          <a:p>
            <a:pPr algn="r"/>
            <a:r>
              <a:rPr lang="en-US" sz="1200" dirty="0"/>
              <a:t>http://</a:t>
            </a:r>
            <a:r>
              <a:rPr lang="en-US" sz="1200" dirty="0" err="1"/>
              <a:t>www.enterpriseintegrationpatterns.com</a:t>
            </a:r>
            <a:r>
              <a:rPr lang="en-US" sz="1200" dirty="0"/>
              <a:t>/patterns/messaging/</a:t>
            </a:r>
            <a:r>
              <a:rPr lang="en-US" sz="1200" dirty="0" err="1"/>
              <a:t>DatatypeChannel.html</a:t>
            </a:r>
            <a:endParaRPr lang="en-US" sz="1200" dirty="0"/>
          </a:p>
        </p:txBody>
      </p:sp>
    </p:spTree>
    <p:extLst>
      <p:ext uri="{BB962C8B-B14F-4D97-AF65-F5344CB8AC3E}">
        <p14:creationId xmlns:p14="http://schemas.microsoft.com/office/powerpoint/2010/main" val="31718336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Publish-Subscribe Channel</a:t>
            </a:r>
          </a:p>
        </p:txBody>
      </p:sp>
      <p:sp>
        <p:nvSpPr>
          <p:cNvPr id="3" name="Slide Number Placeholder 2"/>
          <p:cNvSpPr>
            <a:spLocks noGrp="1"/>
          </p:cNvSpPr>
          <p:nvPr>
            <p:ph type="sldNum" sz="quarter" idx="12"/>
          </p:nvPr>
        </p:nvSpPr>
        <p:spPr/>
        <p:txBody>
          <a:bodyPr/>
          <a:lstStyle/>
          <a:p>
            <a:fld id="{867D4A06-35AE-BD4A-84A9-613A26F3D41D}" type="slidenum">
              <a:rPr lang="en-US" smtClean="0"/>
              <a:pPr/>
              <a:t>96</a:t>
            </a:fld>
            <a:endParaRPr lang="en-US"/>
          </a:p>
        </p:txBody>
      </p:sp>
      <p:pic>
        <p:nvPicPr>
          <p:cNvPr id="3074" name="Picture 2" descr="http://www.enterpriseintegrationpatterns.com/img/PublishSubscribeSolution.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2221" y="1765738"/>
            <a:ext cx="4800600" cy="314325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286000" y="5171004"/>
            <a:ext cx="6400800" cy="276999"/>
          </a:xfrm>
          <a:prstGeom prst="rect">
            <a:avLst/>
          </a:prstGeom>
        </p:spPr>
        <p:txBody>
          <a:bodyPr wrap="square">
            <a:spAutoFit/>
          </a:bodyPr>
          <a:lstStyle/>
          <a:p>
            <a:pPr algn="r"/>
            <a:r>
              <a:rPr lang="en-US" sz="1200" dirty="0"/>
              <a:t>http://</a:t>
            </a:r>
            <a:r>
              <a:rPr lang="en-US" sz="1200" dirty="0" err="1"/>
              <a:t>www.enterpriseintegrationpatterns.com</a:t>
            </a:r>
            <a:r>
              <a:rPr lang="en-US" sz="1200" dirty="0"/>
              <a:t>/patterns/messaging/</a:t>
            </a:r>
            <a:r>
              <a:rPr lang="en-US" sz="1200" dirty="0" err="1"/>
              <a:t>PublishSubscribeChannel.html</a:t>
            </a:r>
            <a:endParaRPr lang="en-US" sz="1200" dirty="0"/>
          </a:p>
        </p:txBody>
      </p:sp>
    </p:spTree>
    <p:extLst>
      <p:ext uri="{BB962C8B-B14F-4D97-AF65-F5344CB8AC3E}">
        <p14:creationId xmlns:p14="http://schemas.microsoft.com/office/powerpoint/2010/main" val="193164675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Dead Letter Channel</a:t>
            </a:r>
          </a:p>
        </p:txBody>
      </p:sp>
      <p:sp>
        <p:nvSpPr>
          <p:cNvPr id="3" name="Slide Number Placeholder 2"/>
          <p:cNvSpPr>
            <a:spLocks noGrp="1"/>
          </p:cNvSpPr>
          <p:nvPr>
            <p:ph type="sldNum" sz="quarter" idx="12"/>
          </p:nvPr>
        </p:nvSpPr>
        <p:spPr/>
        <p:txBody>
          <a:bodyPr/>
          <a:lstStyle/>
          <a:p>
            <a:fld id="{867D4A06-35AE-BD4A-84A9-613A26F3D41D}" type="slidenum">
              <a:rPr lang="en-US" smtClean="0"/>
              <a:pPr/>
              <a:t>97</a:t>
            </a:fld>
            <a:endParaRPr lang="en-US"/>
          </a:p>
        </p:txBody>
      </p:sp>
      <p:pic>
        <p:nvPicPr>
          <p:cNvPr id="5122" name="Picture 2" descr="http://www.enterpriseintegrationpatterns.com/img/DeadLetterChannelSolution.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4206" y="1923393"/>
            <a:ext cx="5423339" cy="317838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286000" y="5405898"/>
            <a:ext cx="6006662" cy="276999"/>
          </a:xfrm>
          <a:prstGeom prst="rect">
            <a:avLst/>
          </a:prstGeom>
        </p:spPr>
        <p:txBody>
          <a:bodyPr wrap="square">
            <a:spAutoFit/>
          </a:bodyPr>
          <a:lstStyle/>
          <a:p>
            <a:pPr algn="r"/>
            <a:r>
              <a:rPr lang="en-US" sz="1200" dirty="0"/>
              <a:t>http://</a:t>
            </a:r>
            <a:r>
              <a:rPr lang="en-US" sz="1200" dirty="0" err="1"/>
              <a:t>www.enterpriseintegrationpatterns.com</a:t>
            </a:r>
            <a:r>
              <a:rPr lang="en-US" sz="1200" dirty="0"/>
              <a:t>/patterns/messaging/</a:t>
            </a:r>
            <a:r>
              <a:rPr lang="en-US" sz="1200" dirty="0" err="1"/>
              <a:t>DeadLetterChannel.html</a:t>
            </a:r>
            <a:endParaRPr lang="en-US" sz="1200" dirty="0"/>
          </a:p>
        </p:txBody>
      </p:sp>
    </p:spTree>
    <p:extLst>
      <p:ext uri="{BB962C8B-B14F-4D97-AF65-F5344CB8AC3E}">
        <p14:creationId xmlns:p14="http://schemas.microsoft.com/office/powerpoint/2010/main" val="154780423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Invalid Message Channel</a:t>
            </a:r>
          </a:p>
        </p:txBody>
      </p:sp>
      <p:sp>
        <p:nvSpPr>
          <p:cNvPr id="3" name="Slide Number Placeholder 2"/>
          <p:cNvSpPr>
            <a:spLocks noGrp="1"/>
          </p:cNvSpPr>
          <p:nvPr>
            <p:ph type="sldNum" sz="quarter" idx="12"/>
          </p:nvPr>
        </p:nvSpPr>
        <p:spPr/>
        <p:txBody>
          <a:bodyPr/>
          <a:lstStyle/>
          <a:p>
            <a:fld id="{867D4A06-35AE-BD4A-84A9-613A26F3D41D}" type="slidenum">
              <a:rPr lang="en-US" smtClean="0"/>
              <a:pPr/>
              <a:t>98</a:t>
            </a:fld>
            <a:endParaRPr lang="en-US"/>
          </a:p>
        </p:txBody>
      </p:sp>
      <p:pic>
        <p:nvPicPr>
          <p:cNvPr id="4098" name="Picture 2" descr="http://www.enterpriseintegrationpatterns.com/img/InvalidMessageSolution.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1990" y="2695903"/>
            <a:ext cx="6304493" cy="115955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182414" y="4644241"/>
            <a:ext cx="7094483" cy="276999"/>
          </a:xfrm>
          <a:prstGeom prst="rect">
            <a:avLst/>
          </a:prstGeom>
        </p:spPr>
        <p:txBody>
          <a:bodyPr wrap="square">
            <a:spAutoFit/>
          </a:bodyPr>
          <a:lstStyle/>
          <a:p>
            <a:pPr algn="r"/>
            <a:r>
              <a:rPr lang="en-US" sz="1200" dirty="0"/>
              <a:t>http://</a:t>
            </a:r>
            <a:r>
              <a:rPr lang="en-US" sz="1200" dirty="0" err="1"/>
              <a:t>www.enterpriseintegrationpatterns.com</a:t>
            </a:r>
            <a:r>
              <a:rPr lang="en-US" sz="1200" dirty="0"/>
              <a:t>/patterns/messaging/</a:t>
            </a:r>
            <a:r>
              <a:rPr lang="en-US" sz="1200" dirty="0" err="1"/>
              <a:t>InvalidMessageChannel.html</a:t>
            </a:r>
            <a:endParaRPr lang="en-US" sz="1200" dirty="0"/>
          </a:p>
        </p:txBody>
      </p:sp>
    </p:spTree>
    <p:extLst>
      <p:ext uri="{BB962C8B-B14F-4D97-AF65-F5344CB8AC3E}">
        <p14:creationId xmlns:p14="http://schemas.microsoft.com/office/powerpoint/2010/main" val="31831972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F07BB14-07BA-2141-8DE9-A3C19D45B97D}"/>
              </a:ext>
            </a:extLst>
          </p:cNvPr>
          <p:cNvSpPr>
            <a:spLocks noGrp="1"/>
          </p:cNvSpPr>
          <p:nvPr>
            <p:ph type="sldNum" sz="quarter" idx="12"/>
          </p:nvPr>
        </p:nvSpPr>
        <p:spPr/>
        <p:txBody>
          <a:bodyPr/>
          <a:lstStyle/>
          <a:p>
            <a:fld id="{867D4A06-35AE-BD4A-84A9-613A26F3D41D}" type="slidenum">
              <a:rPr lang="en-US" smtClean="0"/>
              <a:pPr/>
              <a:t>99</a:t>
            </a:fld>
            <a:endParaRPr lang="en-US"/>
          </a:p>
        </p:txBody>
      </p:sp>
      <p:sp>
        <p:nvSpPr>
          <p:cNvPr id="4" name="Curved Right Arrow 3">
            <a:extLst>
              <a:ext uri="{FF2B5EF4-FFF2-40B4-BE49-F238E27FC236}">
                <a16:creationId xmlns:a16="http://schemas.microsoft.com/office/drawing/2014/main" id="{30D8BA2A-402C-2340-BABD-00C5727EE59D}"/>
              </a:ext>
            </a:extLst>
          </p:cNvPr>
          <p:cNvSpPr/>
          <p:nvPr/>
        </p:nvSpPr>
        <p:spPr>
          <a:xfrm>
            <a:off x="1866378" y="3056351"/>
            <a:ext cx="1114817" cy="1240076"/>
          </a:xfrm>
          <a:prstGeom prst="curvedRightArrow">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5" name="Can 4">
            <a:extLst>
              <a:ext uri="{FF2B5EF4-FFF2-40B4-BE49-F238E27FC236}">
                <a16:creationId xmlns:a16="http://schemas.microsoft.com/office/drawing/2014/main" id="{357F0CF0-A27F-6241-8262-AA938EDD748D}"/>
              </a:ext>
            </a:extLst>
          </p:cNvPr>
          <p:cNvSpPr/>
          <p:nvPr/>
        </p:nvSpPr>
        <p:spPr>
          <a:xfrm rot="5400000">
            <a:off x="816202" y="3275231"/>
            <a:ext cx="398178" cy="825349"/>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 name="Rounded Rectangle 5">
            <a:extLst>
              <a:ext uri="{FF2B5EF4-FFF2-40B4-BE49-F238E27FC236}">
                <a16:creationId xmlns:a16="http://schemas.microsoft.com/office/drawing/2014/main" id="{B28912BA-8B3A-A344-86D1-BCF1DD299A75}"/>
              </a:ext>
            </a:extLst>
          </p:cNvPr>
          <p:cNvSpPr/>
          <p:nvPr/>
        </p:nvSpPr>
        <p:spPr>
          <a:xfrm>
            <a:off x="3419607" y="3188699"/>
            <a:ext cx="1407186" cy="96219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ounded Rectangle 6">
            <a:extLst>
              <a:ext uri="{FF2B5EF4-FFF2-40B4-BE49-F238E27FC236}">
                <a16:creationId xmlns:a16="http://schemas.microsoft.com/office/drawing/2014/main" id="{D0C9ED5F-2353-AD44-A001-05E64FC4E166}"/>
              </a:ext>
            </a:extLst>
          </p:cNvPr>
          <p:cNvSpPr/>
          <p:nvPr/>
        </p:nvSpPr>
        <p:spPr>
          <a:xfrm>
            <a:off x="5459214" y="3188699"/>
            <a:ext cx="1407186" cy="962196"/>
          </a:xfrm>
          <a:prstGeom prst="roundRect">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ounded Rectangle 7">
            <a:extLst>
              <a:ext uri="{FF2B5EF4-FFF2-40B4-BE49-F238E27FC236}">
                <a16:creationId xmlns:a16="http://schemas.microsoft.com/office/drawing/2014/main" id="{C9755D80-4515-6241-8760-371B8433EC7D}"/>
              </a:ext>
            </a:extLst>
          </p:cNvPr>
          <p:cNvSpPr/>
          <p:nvPr/>
        </p:nvSpPr>
        <p:spPr>
          <a:xfrm>
            <a:off x="7279614" y="3190123"/>
            <a:ext cx="1407186" cy="962196"/>
          </a:xfrm>
          <a:prstGeom prst="roundRect">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8156AC3A-CF91-3443-92A0-91444DF8CCFE}"/>
              </a:ext>
            </a:extLst>
          </p:cNvPr>
          <p:cNvSpPr txBox="1"/>
          <p:nvPr/>
        </p:nvSpPr>
        <p:spPr>
          <a:xfrm>
            <a:off x="1671812" y="4596062"/>
            <a:ext cx="1503948" cy="369332"/>
          </a:xfrm>
          <a:prstGeom prst="rect">
            <a:avLst/>
          </a:prstGeom>
          <a:noFill/>
          <a:ln>
            <a:solidFill>
              <a:schemeClr val="accent1">
                <a:shade val="95000"/>
                <a:satMod val="105000"/>
              </a:schemeClr>
            </a:solidFill>
          </a:ln>
        </p:spPr>
        <p:txBody>
          <a:bodyPr wrap="square" rtlCol="0">
            <a:spAutoFit/>
          </a:bodyPr>
          <a:lstStyle/>
          <a:p>
            <a:pPr algn="ctr"/>
            <a:r>
              <a:rPr lang="en-US" dirty="0"/>
              <a:t>Get Message</a:t>
            </a:r>
          </a:p>
        </p:txBody>
      </p:sp>
      <p:sp>
        <p:nvSpPr>
          <p:cNvPr id="12" name="TextBox 11">
            <a:extLst>
              <a:ext uri="{FF2B5EF4-FFF2-40B4-BE49-F238E27FC236}">
                <a16:creationId xmlns:a16="http://schemas.microsoft.com/office/drawing/2014/main" id="{58A61294-AC3D-E546-B137-4B7503A95D34}"/>
              </a:ext>
            </a:extLst>
          </p:cNvPr>
          <p:cNvSpPr txBox="1"/>
          <p:nvPr/>
        </p:nvSpPr>
        <p:spPr>
          <a:xfrm>
            <a:off x="3400473" y="4596062"/>
            <a:ext cx="1503948" cy="646331"/>
          </a:xfrm>
          <a:prstGeom prst="rect">
            <a:avLst/>
          </a:prstGeom>
          <a:noFill/>
          <a:ln>
            <a:solidFill>
              <a:schemeClr val="accent1">
                <a:shade val="95000"/>
                <a:satMod val="105000"/>
              </a:schemeClr>
            </a:solidFill>
          </a:ln>
        </p:spPr>
        <p:txBody>
          <a:bodyPr wrap="square" rtlCol="0">
            <a:spAutoFit/>
          </a:bodyPr>
          <a:lstStyle/>
          <a:p>
            <a:pPr algn="ctr"/>
            <a:r>
              <a:rPr lang="en-US" dirty="0"/>
              <a:t>Translate Message</a:t>
            </a:r>
          </a:p>
        </p:txBody>
      </p:sp>
      <p:sp>
        <p:nvSpPr>
          <p:cNvPr id="13" name="TextBox 12">
            <a:extLst>
              <a:ext uri="{FF2B5EF4-FFF2-40B4-BE49-F238E27FC236}">
                <a16:creationId xmlns:a16="http://schemas.microsoft.com/office/drawing/2014/main" id="{8B42E523-D26E-E14A-968A-0EC8790CDECF}"/>
              </a:ext>
            </a:extLst>
          </p:cNvPr>
          <p:cNvSpPr txBox="1"/>
          <p:nvPr/>
        </p:nvSpPr>
        <p:spPr>
          <a:xfrm>
            <a:off x="5459214" y="4607291"/>
            <a:ext cx="1503948" cy="646331"/>
          </a:xfrm>
          <a:prstGeom prst="rect">
            <a:avLst/>
          </a:prstGeom>
          <a:noFill/>
          <a:ln>
            <a:solidFill>
              <a:schemeClr val="accent1">
                <a:shade val="95000"/>
                <a:satMod val="105000"/>
              </a:schemeClr>
            </a:solidFill>
          </a:ln>
        </p:spPr>
        <p:txBody>
          <a:bodyPr wrap="square" rtlCol="0">
            <a:spAutoFit/>
          </a:bodyPr>
          <a:lstStyle/>
          <a:p>
            <a:pPr algn="ctr"/>
            <a:r>
              <a:rPr lang="en-US" dirty="0"/>
              <a:t>Dispatch Message</a:t>
            </a:r>
          </a:p>
        </p:txBody>
      </p:sp>
      <p:sp>
        <p:nvSpPr>
          <p:cNvPr id="14" name="TextBox 13">
            <a:extLst>
              <a:ext uri="{FF2B5EF4-FFF2-40B4-BE49-F238E27FC236}">
                <a16:creationId xmlns:a16="http://schemas.microsoft.com/office/drawing/2014/main" id="{EA8F0A54-201D-7D4C-BAAD-018D93B278F0}"/>
              </a:ext>
            </a:extLst>
          </p:cNvPr>
          <p:cNvSpPr txBox="1"/>
          <p:nvPr/>
        </p:nvSpPr>
        <p:spPr>
          <a:xfrm>
            <a:off x="7279614" y="4596061"/>
            <a:ext cx="1503948" cy="646331"/>
          </a:xfrm>
          <a:prstGeom prst="rect">
            <a:avLst/>
          </a:prstGeom>
          <a:noFill/>
          <a:ln>
            <a:solidFill>
              <a:schemeClr val="accent1">
                <a:shade val="95000"/>
                <a:satMod val="105000"/>
              </a:schemeClr>
            </a:solidFill>
          </a:ln>
        </p:spPr>
        <p:txBody>
          <a:bodyPr wrap="square" rtlCol="0">
            <a:spAutoFit/>
          </a:bodyPr>
          <a:lstStyle/>
          <a:p>
            <a:pPr algn="ctr"/>
            <a:r>
              <a:rPr lang="en-US" dirty="0"/>
              <a:t>Handle Message</a:t>
            </a:r>
          </a:p>
        </p:txBody>
      </p:sp>
      <p:cxnSp>
        <p:nvCxnSpPr>
          <p:cNvPr id="17" name="Straight Arrow Connector 16">
            <a:extLst>
              <a:ext uri="{FF2B5EF4-FFF2-40B4-BE49-F238E27FC236}">
                <a16:creationId xmlns:a16="http://schemas.microsoft.com/office/drawing/2014/main" id="{8DBED088-810B-DE45-9994-1FE314DD0832}"/>
              </a:ext>
            </a:extLst>
          </p:cNvPr>
          <p:cNvCxnSpPr>
            <a:cxnSpLocks/>
          </p:cNvCxnSpPr>
          <p:nvPr/>
        </p:nvCxnSpPr>
        <p:spPr>
          <a:xfrm flipV="1">
            <a:off x="4030578" y="1828800"/>
            <a:ext cx="0" cy="11430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88A42174-299A-0348-80DC-7D32386ED8EA}"/>
              </a:ext>
            </a:extLst>
          </p:cNvPr>
          <p:cNvCxnSpPr>
            <a:cxnSpLocks/>
          </p:cNvCxnSpPr>
          <p:nvPr/>
        </p:nvCxnSpPr>
        <p:spPr>
          <a:xfrm flipV="1">
            <a:off x="6170829" y="1828800"/>
            <a:ext cx="0" cy="11430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58D7EAFB-A31F-AD42-BA8A-3EDA34BB05E3}"/>
              </a:ext>
            </a:extLst>
          </p:cNvPr>
          <p:cNvCxnSpPr/>
          <p:nvPr/>
        </p:nvCxnSpPr>
        <p:spPr>
          <a:xfrm flipV="1">
            <a:off x="348916" y="3676389"/>
            <a:ext cx="7682672" cy="11516"/>
          </a:xfrm>
          <a:prstGeom prst="straightConnector1">
            <a:avLst/>
          </a:prstGeom>
          <a:ln w="82550">
            <a:tailEnd type="triangle"/>
          </a:ln>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E70B746F-860D-874A-8D20-1A80F3C2C8A2}"/>
              </a:ext>
            </a:extLst>
          </p:cNvPr>
          <p:cNvCxnSpPr>
            <a:cxnSpLocks/>
          </p:cNvCxnSpPr>
          <p:nvPr/>
        </p:nvCxnSpPr>
        <p:spPr>
          <a:xfrm flipV="1">
            <a:off x="8031588" y="1786635"/>
            <a:ext cx="0" cy="118516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a:extLst>
              <a:ext uri="{FF2B5EF4-FFF2-40B4-BE49-F238E27FC236}">
                <a16:creationId xmlns:a16="http://schemas.microsoft.com/office/drawing/2014/main" id="{2D621245-1B6D-0345-8E96-B8EB5FC9FBC1}"/>
              </a:ext>
            </a:extLst>
          </p:cNvPr>
          <p:cNvCxnSpPr>
            <a:cxnSpLocks/>
          </p:cNvCxnSpPr>
          <p:nvPr/>
        </p:nvCxnSpPr>
        <p:spPr>
          <a:xfrm flipV="1">
            <a:off x="1651760" y="1828800"/>
            <a:ext cx="0" cy="135989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8" name="Can 27">
            <a:extLst>
              <a:ext uri="{FF2B5EF4-FFF2-40B4-BE49-F238E27FC236}">
                <a16:creationId xmlns:a16="http://schemas.microsoft.com/office/drawing/2014/main" id="{A7274231-F4D8-C244-9AA6-2D902ED61B79}"/>
              </a:ext>
            </a:extLst>
          </p:cNvPr>
          <p:cNvSpPr/>
          <p:nvPr/>
        </p:nvSpPr>
        <p:spPr>
          <a:xfrm>
            <a:off x="1472723" y="798281"/>
            <a:ext cx="398178" cy="825349"/>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0" name="TextBox 29">
            <a:extLst>
              <a:ext uri="{FF2B5EF4-FFF2-40B4-BE49-F238E27FC236}">
                <a16:creationId xmlns:a16="http://schemas.microsoft.com/office/drawing/2014/main" id="{EF7F893E-0540-8942-A3B6-D091762F58E4}"/>
              </a:ext>
            </a:extLst>
          </p:cNvPr>
          <p:cNvSpPr txBox="1"/>
          <p:nvPr/>
        </p:nvSpPr>
        <p:spPr>
          <a:xfrm>
            <a:off x="1015291" y="1103283"/>
            <a:ext cx="1452698" cy="276999"/>
          </a:xfrm>
          <a:prstGeom prst="rect">
            <a:avLst/>
          </a:prstGeom>
          <a:noFill/>
        </p:spPr>
        <p:txBody>
          <a:bodyPr wrap="square" rtlCol="0">
            <a:spAutoFit/>
          </a:bodyPr>
          <a:lstStyle/>
          <a:p>
            <a:pPr algn="ctr"/>
            <a:r>
              <a:rPr lang="en-US" sz="1200" dirty="0"/>
              <a:t>Dead Letter Queue</a:t>
            </a:r>
          </a:p>
        </p:txBody>
      </p:sp>
      <p:sp>
        <p:nvSpPr>
          <p:cNvPr id="31" name="TextBox 30">
            <a:extLst>
              <a:ext uri="{FF2B5EF4-FFF2-40B4-BE49-F238E27FC236}">
                <a16:creationId xmlns:a16="http://schemas.microsoft.com/office/drawing/2014/main" id="{A5DBC76B-A31F-A14B-9777-9CB38B8F3AB5}"/>
              </a:ext>
            </a:extLst>
          </p:cNvPr>
          <p:cNvSpPr txBox="1"/>
          <p:nvPr/>
        </p:nvSpPr>
        <p:spPr>
          <a:xfrm>
            <a:off x="818822" y="2346323"/>
            <a:ext cx="1452698" cy="276999"/>
          </a:xfrm>
          <a:prstGeom prst="rect">
            <a:avLst/>
          </a:prstGeom>
          <a:noFill/>
        </p:spPr>
        <p:txBody>
          <a:bodyPr wrap="square" rtlCol="0">
            <a:spAutoFit/>
          </a:bodyPr>
          <a:lstStyle/>
          <a:p>
            <a:pPr algn="ctr"/>
            <a:r>
              <a:rPr lang="en-US" sz="1200" dirty="0"/>
              <a:t>Failure to deliver</a:t>
            </a:r>
          </a:p>
        </p:txBody>
      </p:sp>
      <p:sp>
        <p:nvSpPr>
          <p:cNvPr id="32" name="Can 31">
            <a:extLst>
              <a:ext uri="{FF2B5EF4-FFF2-40B4-BE49-F238E27FC236}">
                <a16:creationId xmlns:a16="http://schemas.microsoft.com/office/drawing/2014/main" id="{A5517305-5F95-7543-9005-CE6E5C3A3156}"/>
              </a:ext>
            </a:extLst>
          </p:cNvPr>
          <p:cNvSpPr/>
          <p:nvPr/>
        </p:nvSpPr>
        <p:spPr>
          <a:xfrm>
            <a:off x="3857905" y="825114"/>
            <a:ext cx="398178" cy="825349"/>
          </a:xfrm>
          <a:prstGeom prst="can">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3" name="TextBox 32">
            <a:extLst>
              <a:ext uri="{FF2B5EF4-FFF2-40B4-BE49-F238E27FC236}">
                <a16:creationId xmlns:a16="http://schemas.microsoft.com/office/drawing/2014/main" id="{1BEE41C1-79C4-4342-82EB-03BA544F5E68}"/>
              </a:ext>
            </a:extLst>
          </p:cNvPr>
          <p:cNvSpPr txBox="1"/>
          <p:nvPr/>
        </p:nvSpPr>
        <p:spPr>
          <a:xfrm>
            <a:off x="3400473" y="1130116"/>
            <a:ext cx="1452698" cy="461665"/>
          </a:xfrm>
          <a:prstGeom prst="rect">
            <a:avLst/>
          </a:prstGeom>
          <a:noFill/>
        </p:spPr>
        <p:txBody>
          <a:bodyPr wrap="square" rtlCol="0">
            <a:spAutoFit/>
          </a:bodyPr>
          <a:lstStyle/>
          <a:p>
            <a:pPr algn="ctr"/>
            <a:r>
              <a:rPr lang="en-US" sz="1200" dirty="0"/>
              <a:t>Invalid Message Queue</a:t>
            </a:r>
          </a:p>
        </p:txBody>
      </p:sp>
      <p:sp>
        <p:nvSpPr>
          <p:cNvPr id="35" name="TextBox 34">
            <a:extLst>
              <a:ext uri="{FF2B5EF4-FFF2-40B4-BE49-F238E27FC236}">
                <a16:creationId xmlns:a16="http://schemas.microsoft.com/office/drawing/2014/main" id="{5C26E76C-FB42-894E-8ACC-C7A9D986811B}"/>
              </a:ext>
            </a:extLst>
          </p:cNvPr>
          <p:cNvSpPr txBox="1"/>
          <p:nvPr/>
        </p:nvSpPr>
        <p:spPr>
          <a:xfrm>
            <a:off x="3318445" y="2207823"/>
            <a:ext cx="1452698" cy="461665"/>
          </a:xfrm>
          <a:prstGeom prst="rect">
            <a:avLst/>
          </a:prstGeom>
          <a:noFill/>
        </p:spPr>
        <p:txBody>
          <a:bodyPr wrap="square" rtlCol="0">
            <a:spAutoFit/>
          </a:bodyPr>
          <a:lstStyle/>
          <a:p>
            <a:pPr algn="ctr"/>
            <a:r>
              <a:rPr lang="en-US" sz="1200" dirty="0"/>
              <a:t>Failure to understand</a:t>
            </a:r>
          </a:p>
        </p:txBody>
      </p:sp>
      <p:sp>
        <p:nvSpPr>
          <p:cNvPr id="37" name="TextBox 36">
            <a:extLst>
              <a:ext uri="{FF2B5EF4-FFF2-40B4-BE49-F238E27FC236}">
                <a16:creationId xmlns:a16="http://schemas.microsoft.com/office/drawing/2014/main" id="{E157E3FD-476D-A346-A027-D8A2D7C60FBD}"/>
              </a:ext>
            </a:extLst>
          </p:cNvPr>
          <p:cNvSpPr txBox="1"/>
          <p:nvPr/>
        </p:nvSpPr>
        <p:spPr>
          <a:xfrm>
            <a:off x="5459214" y="2211307"/>
            <a:ext cx="1452698" cy="276999"/>
          </a:xfrm>
          <a:prstGeom prst="rect">
            <a:avLst/>
          </a:prstGeom>
          <a:noFill/>
        </p:spPr>
        <p:txBody>
          <a:bodyPr wrap="square" rtlCol="0">
            <a:spAutoFit/>
          </a:bodyPr>
          <a:lstStyle/>
          <a:p>
            <a:pPr algn="ctr"/>
            <a:r>
              <a:rPr lang="en-US" sz="1200" dirty="0"/>
              <a:t>Unexpected</a:t>
            </a:r>
          </a:p>
        </p:txBody>
      </p:sp>
      <p:sp>
        <p:nvSpPr>
          <p:cNvPr id="38" name="Folded Corner 37">
            <a:extLst>
              <a:ext uri="{FF2B5EF4-FFF2-40B4-BE49-F238E27FC236}">
                <a16:creationId xmlns:a16="http://schemas.microsoft.com/office/drawing/2014/main" id="{FAF8D2B2-5217-E943-91A1-EDDE5A4F29E8}"/>
              </a:ext>
            </a:extLst>
          </p:cNvPr>
          <p:cNvSpPr/>
          <p:nvPr/>
        </p:nvSpPr>
        <p:spPr>
          <a:xfrm>
            <a:off x="5801860" y="785670"/>
            <a:ext cx="721894" cy="766667"/>
          </a:xfrm>
          <a:prstGeom prst="foldedCorner">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6F615154-6A68-3B40-9C21-69C885FFEEF5}"/>
              </a:ext>
            </a:extLst>
          </p:cNvPr>
          <p:cNvSpPr txBox="1"/>
          <p:nvPr/>
        </p:nvSpPr>
        <p:spPr>
          <a:xfrm>
            <a:off x="5413702" y="991089"/>
            <a:ext cx="1452698" cy="276999"/>
          </a:xfrm>
          <a:prstGeom prst="rect">
            <a:avLst/>
          </a:prstGeom>
          <a:noFill/>
        </p:spPr>
        <p:txBody>
          <a:bodyPr wrap="square" rtlCol="0">
            <a:spAutoFit/>
          </a:bodyPr>
          <a:lstStyle/>
          <a:p>
            <a:pPr algn="ctr"/>
            <a:r>
              <a:rPr lang="en-US" sz="1200" dirty="0"/>
              <a:t>Error Log</a:t>
            </a:r>
          </a:p>
        </p:txBody>
      </p:sp>
      <p:sp>
        <p:nvSpPr>
          <p:cNvPr id="41" name="TextBox 40">
            <a:extLst>
              <a:ext uri="{FF2B5EF4-FFF2-40B4-BE49-F238E27FC236}">
                <a16:creationId xmlns:a16="http://schemas.microsoft.com/office/drawing/2014/main" id="{82C402EB-648A-CD48-B39E-6D8434A4B7F6}"/>
              </a:ext>
            </a:extLst>
          </p:cNvPr>
          <p:cNvSpPr txBox="1"/>
          <p:nvPr/>
        </p:nvSpPr>
        <p:spPr>
          <a:xfrm>
            <a:off x="7330864" y="2180583"/>
            <a:ext cx="1452698" cy="461665"/>
          </a:xfrm>
          <a:prstGeom prst="rect">
            <a:avLst/>
          </a:prstGeom>
          <a:noFill/>
        </p:spPr>
        <p:txBody>
          <a:bodyPr wrap="square" rtlCol="0">
            <a:spAutoFit/>
          </a:bodyPr>
          <a:lstStyle/>
          <a:p>
            <a:pPr algn="ctr"/>
            <a:r>
              <a:rPr lang="en-US" sz="1200" dirty="0"/>
              <a:t>Unrecoverable</a:t>
            </a:r>
          </a:p>
          <a:p>
            <a:pPr algn="ctr"/>
            <a:r>
              <a:rPr lang="en-US" sz="1200" dirty="0"/>
              <a:t>Exception</a:t>
            </a:r>
          </a:p>
        </p:txBody>
      </p:sp>
      <p:sp>
        <p:nvSpPr>
          <p:cNvPr id="42" name="Folded Corner 41">
            <a:extLst>
              <a:ext uri="{FF2B5EF4-FFF2-40B4-BE49-F238E27FC236}">
                <a16:creationId xmlns:a16="http://schemas.microsoft.com/office/drawing/2014/main" id="{67827F56-EA31-F24A-8EE1-6D94D336AAE1}"/>
              </a:ext>
            </a:extLst>
          </p:cNvPr>
          <p:cNvSpPr/>
          <p:nvPr/>
        </p:nvSpPr>
        <p:spPr>
          <a:xfrm>
            <a:off x="7767762" y="804126"/>
            <a:ext cx="721894" cy="766667"/>
          </a:xfrm>
          <a:prstGeom prst="foldedCorner">
            <a:avLst/>
          </a:prstGeom>
          <a:solidFill>
            <a:schemeClr val="accent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80C4C0F0-A518-FF49-ACC8-EBFEA6275013}"/>
              </a:ext>
            </a:extLst>
          </p:cNvPr>
          <p:cNvSpPr txBox="1"/>
          <p:nvPr/>
        </p:nvSpPr>
        <p:spPr>
          <a:xfrm>
            <a:off x="7402360" y="1054094"/>
            <a:ext cx="1452698" cy="276999"/>
          </a:xfrm>
          <a:prstGeom prst="rect">
            <a:avLst/>
          </a:prstGeom>
          <a:noFill/>
        </p:spPr>
        <p:txBody>
          <a:bodyPr wrap="square" rtlCol="0">
            <a:spAutoFit/>
          </a:bodyPr>
          <a:lstStyle/>
          <a:p>
            <a:pPr algn="ctr"/>
            <a:r>
              <a:rPr lang="en-US" sz="1200" dirty="0">
                <a:solidFill>
                  <a:schemeClr val="bg1"/>
                </a:solidFill>
              </a:rPr>
              <a:t>Error Log</a:t>
            </a:r>
          </a:p>
        </p:txBody>
      </p:sp>
      <p:cxnSp>
        <p:nvCxnSpPr>
          <p:cNvPr id="44" name="Straight Arrow Connector 43">
            <a:extLst>
              <a:ext uri="{FF2B5EF4-FFF2-40B4-BE49-F238E27FC236}">
                <a16:creationId xmlns:a16="http://schemas.microsoft.com/office/drawing/2014/main" id="{E86D2341-4F23-9B45-8E54-9D40C5388C18}"/>
              </a:ext>
            </a:extLst>
          </p:cNvPr>
          <p:cNvCxnSpPr>
            <a:cxnSpLocks/>
          </p:cNvCxnSpPr>
          <p:nvPr/>
        </p:nvCxnSpPr>
        <p:spPr>
          <a:xfrm>
            <a:off x="8034202" y="5034042"/>
            <a:ext cx="0" cy="131822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5" name="TextBox 44">
            <a:extLst>
              <a:ext uri="{FF2B5EF4-FFF2-40B4-BE49-F238E27FC236}">
                <a16:creationId xmlns:a16="http://schemas.microsoft.com/office/drawing/2014/main" id="{2DFF6328-C3B0-6544-B378-9F0EA4C2BD16}"/>
              </a:ext>
            </a:extLst>
          </p:cNvPr>
          <p:cNvSpPr txBox="1"/>
          <p:nvPr/>
        </p:nvSpPr>
        <p:spPr>
          <a:xfrm>
            <a:off x="7234102" y="5614691"/>
            <a:ext cx="1452698" cy="461665"/>
          </a:xfrm>
          <a:prstGeom prst="rect">
            <a:avLst/>
          </a:prstGeom>
          <a:noFill/>
        </p:spPr>
        <p:txBody>
          <a:bodyPr wrap="square" rtlCol="0">
            <a:spAutoFit/>
          </a:bodyPr>
          <a:lstStyle/>
          <a:p>
            <a:pPr algn="ctr"/>
            <a:r>
              <a:rPr lang="en-US" sz="1200" dirty="0"/>
              <a:t>Recoverable</a:t>
            </a:r>
          </a:p>
          <a:p>
            <a:pPr algn="ctr"/>
            <a:r>
              <a:rPr lang="en-US" sz="1200" dirty="0"/>
              <a:t>Exception</a:t>
            </a:r>
          </a:p>
        </p:txBody>
      </p:sp>
      <p:sp>
        <p:nvSpPr>
          <p:cNvPr id="48" name="Curved Up Arrow 47">
            <a:extLst>
              <a:ext uri="{FF2B5EF4-FFF2-40B4-BE49-F238E27FC236}">
                <a16:creationId xmlns:a16="http://schemas.microsoft.com/office/drawing/2014/main" id="{3CFED112-8A70-5D40-8B89-EC8CAD0674D9}"/>
              </a:ext>
            </a:extLst>
          </p:cNvPr>
          <p:cNvSpPr/>
          <p:nvPr/>
        </p:nvSpPr>
        <p:spPr>
          <a:xfrm flipH="1">
            <a:off x="602615" y="5747813"/>
            <a:ext cx="6977275" cy="776384"/>
          </a:xfrm>
          <a:prstGeom prst="curvedUpArrow">
            <a:avLst>
              <a:gd name="adj1" fmla="val 31102"/>
              <a:gd name="adj2" fmla="val 50000"/>
              <a:gd name="adj3" fmla="val 2500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49" name="TextBox 48">
            <a:extLst>
              <a:ext uri="{FF2B5EF4-FFF2-40B4-BE49-F238E27FC236}">
                <a16:creationId xmlns:a16="http://schemas.microsoft.com/office/drawing/2014/main" id="{2241913F-EF6D-374E-AA5C-F570F6A22B2D}"/>
              </a:ext>
            </a:extLst>
          </p:cNvPr>
          <p:cNvSpPr txBox="1"/>
          <p:nvPr/>
        </p:nvSpPr>
        <p:spPr>
          <a:xfrm>
            <a:off x="339650" y="5153026"/>
            <a:ext cx="1088316" cy="461665"/>
          </a:xfrm>
          <a:prstGeom prst="rect">
            <a:avLst/>
          </a:prstGeom>
          <a:noFill/>
        </p:spPr>
        <p:txBody>
          <a:bodyPr wrap="square" rtlCol="0">
            <a:spAutoFit/>
          </a:bodyPr>
          <a:lstStyle/>
          <a:p>
            <a:pPr algn="ctr"/>
            <a:r>
              <a:rPr lang="en-US" sz="1200" dirty="0"/>
              <a:t>Requeue to Limit</a:t>
            </a:r>
          </a:p>
        </p:txBody>
      </p:sp>
      <p:cxnSp>
        <p:nvCxnSpPr>
          <p:cNvPr id="50" name="Straight Arrow Connector 49">
            <a:extLst>
              <a:ext uri="{FF2B5EF4-FFF2-40B4-BE49-F238E27FC236}">
                <a16:creationId xmlns:a16="http://schemas.microsoft.com/office/drawing/2014/main" id="{EFE3019E-38E2-E346-8F1C-39C66F24AB7B}"/>
              </a:ext>
            </a:extLst>
          </p:cNvPr>
          <p:cNvCxnSpPr>
            <a:cxnSpLocks/>
          </p:cNvCxnSpPr>
          <p:nvPr/>
        </p:nvCxnSpPr>
        <p:spPr>
          <a:xfrm flipV="1">
            <a:off x="468655" y="3991668"/>
            <a:ext cx="0" cy="135989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158576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8516</TotalTime>
  <Words>11810</Words>
  <Application>Microsoft Macintosh PowerPoint</Application>
  <PresentationFormat>On-screen Show (4:3)</PresentationFormat>
  <Paragraphs>1166</Paragraphs>
  <Slides>120</Slides>
  <Notes>82</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120</vt:i4>
      </vt:variant>
    </vt:vector>
  </HeadingPairs>
  <TitlesOfParts>
    <vt:vector size="124" baseType="lpstr">
      <vt:lpstr>Arial</vt:lpstr>
      <vt:lpstr>Calibri</vt:lpstr>
      <vt:lpstr>Helvetica Neue</vt:lpstr>
      <vt:lpstr>Office Theme</vt:lpstr>
      <vt:lpstr>Practical Messaging</vt:lpstr>
      <vt:lpstr>Who are you?</vt:lpstr>
      <vt:lpstr>PowerPoint Presentation</vt:lpstr>
      <vt:lpstr>Day One Agenda</vt:lpstr>
      <vt:lpstr>When do you get to write code?</vt:lpstr>
      <vt:lpstr>Prerequisites</vt:lpstr>
      <vt:lpstr>Exercise Code</vt:lpstr>
      <vt:lpstr>PowerPoint Presentation</vt:lpstr>
      <vt:lpstr>1. The Why of messaging</vt:lpstr>
      <vt:lpstr>Distributed Systems</vt:lpstr>
      <vt:lpstr>Integration vs. Distribution</vt:lpstr>
      <vt:lpstr>Integration Problems</vt:lpstr>
      <vt:lpstr>PowerPoint Presentation</vt:lpstr>
      <vt:lpstr>PowerPoint Presentation</vt:lpstr>
      <vt:lpstr>PowerPoint Presentation</vt:lpstr>
      <vt:lpstr>1.1 Integration styles</vt:lpstr>
      <vt:lpstr>File Transfer</vt:lpstr>
      <vt:lpstr>Shared Database</vt:lpstr>
      <vt:lpstr>Remote Procedure Call</vt:lpstr>
      <vt:lpstr>Messaging</vt:lpstr>
      <vt:lpstr>1.2 What is RPC?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Interface Definition Language</vt:lpstr>
      <vt:lpstr>Service Registration &amp; Discovery</vt:lpstr>
      <vt:lpstr>PowerPoint Presentation</vt:lpstr>
      <vt:lpstr>Temporal Coupling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1.3 What is messaging?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1.4 Prefer Messaging</vt:lpstr>
      <vt:lpstr>RPC: How to Make a Good Cup of Tea</vt:lpstr>
      <vt:lpstr>PowerPoint Presentation</vt:lpstr>
      <vt:lpstr>PowerPoint Presentation</vt:lpstr>
      <vt:lpstr>Latency</vt:lpstr>
      <vt:lpstr>PowerPoint Presentation</vt:lpstr>
      <vt:lpstr>PowerPoint Presentation</vt:lpstr>
      <vt:lpstr>PowerPoint Presentation</vt:lpstr>
      <vt:lpstr>PowerPoint Presentation</vt:lpstr>
      <vt:lpstr>Work Asynchronously</vt:lpstr>
      <vt:lpstr>MESSAGING: HOW TO Make a Good Cup of Tea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Loose Coupling</vt:lpstr>
      <vt:lpstr>PowerPoint Presentation</vt:lpstr>
      <vt:lpstr>PowerPoint Presentation</vt:lpstr>
      <vt:lpstr>2. Fundamental messaging patterns </vt:lpstr>
      <vt:lpstr>2.1 types of messages </vt:lpstr>
      <vt:lpstr>Message Construction</vt:lpstr>
      <vt:lpstr>Command Message</vt:lpstr>
      <vt:lpstr>Document Message</vt:lpstr>
      <vt:lpstr>Event Message</vt:lpstr>
      <vt:lpstr>PowerPoint Presentation</vt:lpstr>
      <vt:lpstr>Request-Reply</vt:lpstr>
      <vt:lpstr>PowerPoint Presentation</vt:lpstr>
      <vt:lpstr>Message Sequence</vt:lpstr>
      <vt:lpstr>PowerPoint Presentation</vt:lpstr>
      <vt:lpstr>Useful Properties</vt:lpstr>
      <vt:lpstr>2.2 channels</vt:lpstr>
      <vt:lpstr>Channels</vt:lpstr>
      <vt:lpstr>Point-to-Point Channel</vt:lpstr>
      <vt:lpstr>Datatype Channel</vt:lpstr>
      <vt:lpstr>Publish-Subscribe Channel</vt:lpstr>
      <vt:lpstr>Dead Letter Channel</vt:lpstr>
      <vt:lpstr>Invalid Message Channel</vt:lpstr>
      <vt:lpstr>PowerPoint Presentation</vt:lpstr>
      <vt:lpstr>Quality of Service Channel</vt:lpstr>
      <vt:lpstr>2.3 endpoints</vt:lpstr>
      <vt:lpstr>Message Endpoint</vt:lpstr>
      <vt:lpstr>Messaging Gateway</vt:lpstr>
      <vt:lpstr>Messaging Mapper</vt:lpstr>
      <vt:lpstr>Polling Consumer</vt:lpstr>
      <vt:lpstr>Event Driven Consumer</vt:lpstr>
      <vt:lpstr>Service Activator</vt:lpstr>
      <vt:lpstr>2.4 Decoupled invocation</vt:lpstr>
      <vt:lpstr>Decoupled Invocation </vt:lpstr>
      <vt:lpstr>PowerPoint Presentation</vt:lpstr>
      <vt:lpstr>PowerPoint Presentation</vt:lpstr>
      <vt:lpstr>PowerPoint Presentation</vt:lpstr>
      <vt:lpstr>PowerPoint Presentation</vt:lpstr>
      <vt:lpstr>PowerPoint Presentation</vt:lpstr>
      <vt:lpstr>PowerPoint Presentation</vt:lpstr>
      <vt:lpstr>Decoupled Invocation Pattern</vt:lpstr>
      <vt:lpstr>Work Queue Pattern</vt:lpstr>
      <vt:lpstr>PowerPoint Presentation</vt:lpstr>
      <vt:lpstr>Further Reading</vt:lpstr>
      <vt:lpstr>Q&amp;A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Ian Cooper</dc:creator>
  <cp:lastModifiedBy>Ian Cooper</cp:lastModifiedBy>
  <cp:revision>333</cp:revision>
  <dcterms:created xsi:type="dcterms:W3CDTF">2012-05-22T19:34:54Z</dcterms:created>
  <dcterms:modified xsi:type="dcterms:W3CDTF">2019-06-17T12:26:28Z</dcterms:modified>
</cp:coreProperties>
</file>