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notesSlides/notesSlide35.xml" ContentType="application/vnd.openxmlformats-officedocument.presentationml.notesSlide+xml"/>
  <Override PartName="/ppt/charts/chart3.xml" ContentType="application/vnd.openxmlformats-officedocument.drawingml.chart+xml"/>
  <Override PartName="/ppt/notesSlides/notesSlide36.xml" ContentType="application/vnd.openxmlformats-officedocument.presentationml.notesSlide+xml"/>
  <Override PartName="/ppt/charts/chart4.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6"/>
  </p:notesMasterIdLst>
  <p:sldIdLst>
    <p:sldId id="256" r:id="rId2"/>
    <p:sldId id="288" r:id="rId3"/>
    <p:sldId id="287" r:id="rId4"/>
    <p:sldId id="297" r:id="rId5"/>
    <p:sldId id="312" r:id="rId6"/>
    <p:sldId id="313" r:id="rId7"/>
    <p:sldId id="314" r:id="rId8"/>
    <p:sldId id="315" r:id="rId9"/>
    <p:sldId id="316" r:id="rId10"/>
    <p:sldId id="317" r:id="rId11"/>
    <p:sldId id="318" r:id="rId12"/>
    <p:sldId id="325" r:id="rId13"/>
    <p:sldId id="340" r:id="rId14"/>
    <p:sldId id="341" r:id="rId15"/>
    <p:sldId id="298" r:id="rId16"/>
    <p:sldId id="335" r:id="rId17"/>
    <p:sldId id="333" r:id="rId18"/>
    <p:sldId id="334" r:id="rId19"/>
    <p:sldId id="338" r:id="rId20"/>
    <p:sldId id="339" r:id="rId21"/>
    <p:sldId id="349" r:id="rId22"/>
    <p:sldId id="348" r:id="rId23"/>
    <p:sldId id="350" r:id="rId24"/>
    <p:sldId id="351" r:id="rId25"/>
    <p:sldId id="299" r:id="rId26"/>
    <p:sldId id="353" r:id="rId27"/>
    <p:sldId id="302" r:id="rId28"/>
    <p:sldId id="431" r:id="rId29"/>
    <p:sldId id="491" r:id="rId30"/>
    <p:sldId id="492" r:id="rId31"/>
    <p:sldId id="493" r:id="rId32"/>
    <p:sldId id="495" r:id="rId33"/>
    <p:sldId id="494" r:id="rId34"/>
    <p:sldId id="305" r:id="rId35"/>
    <p:sldId id="433" r:id="rId36"/>
    <p:sldId id="401" r:id="rId37"/>
    <p:sldId id="366" r:id="rId38"/>
    <p:sldId id="367" r:id="rId39"/>
    <p:sldId id="400" r:id="rId40"/>
    <p:sldId id="402" r:id="rId41"/>
    <p:sldId id="444" r:id="rId42"/>
    <p:sldId id="451" r:id="rId43"/>
    <p:sldId id="452" r:id="rId44"/>
    <p:sldId id="453" r:id="rId45"/>
    <p:sldId id="450" r:id="rId46"/>
    <p:sldId id="504" r:id="rId47"/>
    <p:sldId id="483" r:id="rId48"/>
    <p:sldId id="502" r:id="rId49"/>
    <p:sldId id="503" r:id="rId50"/>
    <p:sldId id="486" r:id="rId51"/>
    <p:sldId id="505" r:id="rId52"/>
    <p:sldId id="506" r:id="rId53"/>
    <p:sldId id="438" r:id="rId54"/>
    <p:sldId id="497" r:id="rId55"/>
    <p:sldId id="439" r:id="rId56"/>
    <p:sldId id="496" r:id="rId57"/>
    <p:sldId id="440" r:id="rId58"/>
    <p:sldId id="454" r:id="rId59"/>
    <p:sldId id="455" r:id="rId60"/>
    <p:sldId id="456" r:id="rId61"/>
    <p:sldId id="498" r:id="rId62"/>
    <p:sldId id="489" r:id="rId63"/>
    <p:sldId id="490" r:id="rId64"/>
    <p:sldId id="303" r:id="rId65"/>
    <p:sldId id="359" r:id="rId66"/>
    <p:sldId id="362" r:id="rId67"/>
    <p:sldId id="361" r:id="rId68"/>
    <p:sldId id="363" r:id="rId69"/>
    <p:sldId id="370" r:id="rId70"/>
    <p:sldId id="371" r:id="rId71"/>
    <p:sldId id="364" r:id="rId72"/>
    <p:sldId id="500" r:id="rId73"/>
    <p:sldId id="499" r:id="rId74"/>
    <p:sldId id="304" r:id="rId75"/>
    <p:sldId id="373" r:id="rId76"/>
    <p:sldId id="375" r:id="rId77"/>
    <p:sldId id="379" r:id="rId78"/>
    <p:sldId id="380" r:id="rId79"/>
    <p:sldId id="381" r:id="rId80"/>
    <p:sldId id="382" r:id="rId81"/>
    <p:sldId id="383" r:id="rId82"/>
    <p:sldId id="384" r:id="rId83"/>
    <p:sldId id="385" r:id="rId84"/>
    <p:sldId id="386" r:id="rId85"/>
    <p:sldId id="388" r:id="rId86"/>
    <p:sldId id="387" r:id="rId87"/>
    <p:sldId id="389" r:id="rId88"/>
    <p:sldId id="390" r:id="rId89"/>
    <p:sldId id="391" r:id="rId90"/>
    <p:sldId id="392" r:id="rId91"/>
    <p:sldId id="393" r:id="rId92"/>
    <p:sldId id="394" r:id="rId93"/>
    <p:sldId id="395" r:id="rId94"/>
    <p:sldId id="396" r:id="rId95"/>
    <p:sldId id="308" r:id="rId96"/>
    <p:sldId id="403" r:id="rId97"/>
    <p:sldId id="409" r:id="rId98"/>
    <p:sldId id="405" r:id="rId99"/>
    <p:sldId id="406" r:id="rId100"/>
    <p:sldId id="404" r:id="rId101"/>
    <p:sldId id="427" r:id="rId102"/>
    <p:sldId id="428" r:id="rId103"/>
    <p:sldId id="429" r:id="rId104"/>
    <p:sldId id="309" r:id="rId105"/>
    <p:sldId id="412" r:id="rId106"/>
    <p:sldId id="413" r:id="rId107"/>
    <p:sldId id="418" r:id="rId108"/>
    <p:sldId id="447" r:id="rId109"/>
    <p:sldId id="448" r:id="rId110"/>
    <p:sldId id="449" r:id="rId111"/>
    <p:sldId id="430" r:id="rId112"/>
    <p:sldId id="290" r:id="rId113"/>
    <p:sldId id="501" r:id="rId114"/>
    <p:sldId id="281"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p:restoredTop sz="80719" autoAdjust="0"/>
  </p:normalViewPr>
  <p:slideViewPr>
    <p:cSldViewPr snapToGrid="0" snapToObjects="1">
      <p:cViewPr varScale="1">
        <p:scale>
          <a:sx n="129" d="100"/>
          <a:sy n="129" d="100"/>
        </p:scale>
        <p:origin x="139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6/18/19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mazon.com/exec/obidos/ASIN/0201633612/enterpriseint-2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75.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82.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83.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enterpriseintegrationpatterns.com/patterns/messaging/PipesAndFilter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106.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nterpriseintegrationpatterns.com/patterns/messaging/Sequencer.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www.enterpriseintegrationpatterns.com/patterns/messaging/PublishSubscribeChannel.html" TargetMode="External"/><Relationship Id="rId4" Type="http://schemas.openxmlformats.org/officeDocument/2006/relationships/hyperlink" Target="http://www.enterpriseintegrationpatterns.com/patterns/messaging/RecipientLis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Message Router</a:t>
            </a:r>
            <a:r>
              <a:rPr lang="en-US" dirty="0"/>
              <a:t> can route messages from one channel to different channels based on message content or other criteria. Because individual messages may follow different routes, some messages are likely to pass through the processing steps sooner than others, resulting in the messages getting out of order. However, some subsequent processing steps do require in-sequence processing of messages, for example to maintain referential integrity.</a:t>
            </a:r>
          </a:p>
          <a:p>
            <a:r>
              <a:rPr lang="en-US" b="1" dirty="0"/>
              <a:t>How can we get a stream of related but out-of-sequence messages back into the correct order?</a:t>
            </a:r>
            <a:endParaRPr lang="en-US" dirty="0"/>
          </a:p>
          <a:p>
            <a:r>
              <a:rPr lang="en-US" b="1" dirty="0"/>
              <a:t>Use a </a:t>
            </a:r>
            <a:r>
              <a:rPr lang="en-US" b="1" dirty="0" err="1"/>
              <a:t>stateful</a:t>
            </a:r>
            <a:r>
              <a:rPr lang="en-US" b="1" dirty="0"/>
              <a:t> filter, a </a:t>
            </a:r>
            <a:r>
              <a:rPr lang="en-US" b="1" i="1" dirty="0" err="1"/>
              <a:t>Resequencer</a:t>
            </a:r>
            <a:r>
              <a:rPr lang="en-US" b="1" dirty="0"/>
              <a:t>, to collect and re-order messages so that they can be published to the output channel in a specified order.</a:t>
            </a:r>
            <a:endParaRPr lang="en-US" dirty="0"/>
          </a:p>
          <a:p>
            <a:r>
              <a:rPr lang="en-US" dirty="0"/>
              <a:t>The </a:t>
            </a:r>
            <a:r>
              <a:rPr lang="en-US" i="1" dirty="0" err="1"/>
              <a:t>Resequencer</a:t>
            </a:r>
            <a:r>
              <a:rPr lang="en-US" dirty="0"/>
              <a:t> can receive a stream of messages that may not arrive in order. The </a:t>
            </a:r>
            <a:r>
              <a:rPr lang="en-US" i="1" dirty="0" err="1"/>
              <a:t>Resequencer</a:t>
            </a:r>
            <a:r>
              <a:rPr lang="en-US" dirty="0"/>
              <a:t> contains in internal buffer to store out-of-sequence messages until a complete sequence is obtained. The in-sequence messages are then published to the output channel. It is important that the output channel is order-preserving so messages are guaranteed to arrive in order at the next component. Like most other routers, a </a:t>
            </a:r>
            <a:r>
              <a:rPr lang="en-US" i="1" dirty="0" err="1"/>
              <a:t>Resequencer</a:t>
            </a:r>
            <a:r>
              <a:rPr lang="en-US" dirty="0"/>
              <a:t> usually does not modify the message contents.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21</a:t>
            </a:fld>
            <a:endParaRPr lang="en-US"/>
          </a:p>
        </p:txBody>
      </p:sp>
    </p:spTree>
    <p:extLst>
      <p:ext uri="{BB962C8B-B14F-4D97-AF65-F5344CB8AC3E}">
        <p14:creationId xmlns:p14="http://schemas.microsoft.com/office/powerpoint/2010/main" val="181418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patterns describe how to construct messages and how to route them to the correct destination. In many cases, enterprise integration solutions route messages between existing applications such as legacy systems, packaged applications, homegrown custom applications, or applications operated by external partners. Each of these applications is usually built around a proprietary data model. Each application may have a slightly different notion of the </a:t>
            </a:r>
            <a:r>
              <a:rPr lang="en-US" i="1" dirty="0"/>
              <a:t>Customer</a:t>
            </a:r>
            <a:r>
              <a:rPr lang="en-US" dirty="0"/>
              <a:t> entity , the attributes that define a </a:t>
            </a:r>
            <a:r>
              <a:rPr lang="en-US" i="1" dirty="0"/>
              <a:t>Customer</a:t>
            </a:r>
            <a:r>
              <a:rPr lang="en-US" dirty="0"/>
              <a:t> and which other entities a </a:t>
            </a:r>
            <a:r>
              <a:rPr lang="en-US" i="1" dirty="0"/>
              <a:t>Customer</a:t>
            </a:r>
            <a:r>
              <a:rPr lang="en-US" dirty="0"/>
              <a:t> is related to. For example, the accounting system may be more interested in the customer's tax payer ID numbers while the customer-relationship management (CRM) system stores phone numbers and addresses. The application’s underlying data model usually drives the design of the physical database schema, an interface file format or a programming interface (API) -- those entities that an integration solution has to interface with. As a result, the applications expect to receive messages that mimic the application's internal data format.</a:t>
            </a:r>
          </a:p>
          <a:p>
            <a:r>
              <a:rPr lang="en-US" dirty="0"/>
              <a:t>In addition to the proprietary data models and data formats incorporated in the various applications, integration solutions often times interact with standardized data formats that seek to be independent from specific applications. There are a number of consortia and standards bodies that define these protocols, such as </a:t>
            </a:r>
            <a:r>
              <a:rPr lang="en-US" dirty="0" err="1"/>
              <a:t>RosettaNet</a:t>
            </a:r>
            <a:r>
              <a:rPr lang="en-US" dirty="0"/>
              <a:t>, </a:t>
            </a:r>
            <a:r>
              <a:rPr lang="en-US" dirty="0" err="1"/>
              <a:t>ebXML</a:t>
            </a:r>
            <a:r>
              <a:rPr lang="en-US" dirty="0"/>
              <a:t>, OAGIS and many other, industry specific consortia. In many cases, the integration solution needs to be able to communicate with external parties using the ‘official’ data formats while the internal systems are based on proprietary formats.</a:t>
            </a:r>
          </a:p>
          <a:p>
            <a:r>
              <a:rPr lang="en-US" b="1" dirty="0"/>
              <a:t>How can systems using different data formats communicate with each other using messaging? </a:t>
            </a:r>
            <a:endParaRPr lang="en-US" dirty="0"/>
          </a:p>
          <a:p>
            <a:r>
              <a:rPr lang="en-US" b="1" dirty="0"/>
              <a:t>Use a special filter, a </a:t>
            </a:r>
            <a:r>
              <a:rPr lang="en-US" b="1" i="1" dirty="0"/>
              <a:t>Message Translator</a:t>
            </a:r>
            <a:r>
              <a:rPr lang="en-US" b="1" dirty="0"/>
              <a:t>, between other filters or applications to translate one data format into another. </a:t>
            </a:r>
            <a:endParaRPr lang="en-US" dirty="0"/>
          </a:p>
          <a:p>
            <a:r>
              <a:rPr lang="en-US" dirty="0"/>
              <a:t>The </a:t>
            </a:r>
            <a:r>
              <a:rPr lang="en-US" i="1" dirty="0"/>
              <a:t>Message Translator</a:t>
            </a:r>
            <a:r>
              <a:rPr lang="en-US" dirty="0"/>
              <a:t> is the messaging equivalent of the </a:t>
            </a:r>
            <a:r>
              <a:rPr lang="en-US" i="1" dirty="0"/>
              <a:t>Adapter</a:t>
            </a:r>
            <a:r>
              <a:rPr lang="en-US" dirty="0"/>
              <a:t> pattern described in [</a:t>
            </a:r>
            <a:r>
              <a:rPr lang="en-US" dirty="0">
                <a:hlinkClick r:id="rId3" tooltip="Design Patterns: Elements of Reusable Object-Oriented Software"/>
              </a:rPr>
              <a:t>GoF</a:t>
            </a:r>
            <a:r>
              <a:rPr lang="en-US" dirty="0"/>
              <a:t>]. An adapter converts the interface of a component into a another interface so it can be used in a different context.</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841227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sending messages from one system to another it is common for the target system to require more information than the source system can provide. For example, incoming Address messages may just contain the ZIP code because the designers felt that storing a redundant state code would be superfluous. Likely, another system is going to want to specify both a state code and a ZIP code field. Yet another system may not actually use state codes, but spell the state name out because it uses free-form addresses in order to support international addresses. Likewise, one system may provide us with a customer ID, but the receiving system actually requires the customer name and address. An order message sent by the order management system may just contain an order number, but we need to find the customer ID associated with that order, so we can pass it to the customer management system. The scenarios are plentiful. </a:t>
            </a:r>
          </a:p>
          <a:p>
            <a:r>
              <a:rPr lang="en-US" b="1" dirty="0"/>
              <a:t>How do we communicate with another system if the message originator does not have all the required data items available? </a:t>
            </a:r>
            <a:endParaRPr lang="en-US" dirty="0"/>
          </a:p>
          <a:p>
            <a:r>
              <a:rPr lang="en-US" b="1" dirty="0"/>
              <a:t>Use a specialized transformer, a </a:t>
            </a:r>
            <a:r>
              <a:rPr lang="en-US" b="1" i="1" dirty="0"/>
              <a:t>Content Enricher</a:t>
            </a:r>
            <a:r>
              <a:rPr lang="en-US" b="1" dirty="0"/>
              <a:t>, to access an external data source in order to augment a message with missing information. </a:t>
            </a:r>
            <a:endParaRPr lang="en-US" dirty="0"/>
          </a:p>
          <a:p>
            <a:r>
              <a:rPr lang="en-US" dirty="0"/>
              <a:t>The </a:t>
            </a:r>
            <a:r>
              <a:rPr lang="en-US" i="1" dirty="0"/>
              <a:t>Content Enricher</a:t>
            </a:r>
            <a:r>
              <a:rPr lang="en-US" dirty="0"/>
              <a:t> uses information inside the incoming message (e.g. key fields) to retrieve data from an external source. After the </a:t>
            </a:r>
            <a:r>
              <a:rPr lang="en-US" i="1" dirty="0"/>
              <a:t>Content Enricher</a:t>
            </a:r>
            <a:r>
              <a:rPr lang="en-US" dirty="0"/>
              <a:t> retrieves the required data from the resource, it appends the data to the message. The original information from the incoming message may be carried over into the resulting message or may no longer be needed, depending on the specific needs of the receiving application.</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24</a:t>
            </a:fld>
            <a:endParaRPr lang="en-US"/>
          </a:p>
        </p:txBody>
      </p:sp>
    </p:spTree>
    <p:extLst>
      <p:ext uri="{BB962C8B-B14F-4D97-AF65-F5344CB8AC3E}">
        <p14:creationId xmlns:p14="http://schemas.microsoft.com/office/powerpoint/2010/main" val="191509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26</a:t>
            </a:fld>
            <a:endParaRPr lang="en-US"/>
          </a:p>
        </p:txBody>
      </p:sp>
    </p:spTree>
    <p:extLst>
      <p:ext uri="{BB962C8B-B14F-4D97-AF65-F5344CB8AC3E}">
        <p14:creationId xmlns:p14="http://schemas.microsoft.com/office/powerpoint/2010/main" val="212004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30</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35</a:t>
            </a:fld>
            <a:endParaRPr lang="en-US"/>
          </a:p>
        </p:txBody>
      </p:sp>
    </p:spTree>
    <p:extLst>
      <p:ext uri="{BB962C8B-B14F-4D97-AF65-F5344CB8AC3E}">
        <p14:creationId xmlns:p14="http://schemas.microsoft.com/office/powerpoint/2010/main" val="183266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We may decide to move to using a task queue to offload work from an endpoint – to smooth our peaks and troughs or avoid chain failure where resources on the endpoint queue waiting for other services or processes.</a:t>
            </a:r>
          </a:p>
          <a:p>
            <a:pPr lvl="1"/>
            <a:r>
              <a:rPr lang="en-GB" dirty="0"/>
              <a:t>If we cannot process messages on the work queue fast enough we can run in to other difficulties</a:t>
            </a:r>
          </a:p>
          <a:p>
            <a:pPr lvl="2"/>
            <a:r>
              <a:rPr lang="en-GB" dirty="0"/>
              <a:t>Eventual consistency at high latency looks like network partition</a:t>
            </a:r>
          </a:p>
          <a:p>
            <a:pPr lvl="1"/>
            <a:r>
              <a:rPr lang="en-GB" dirty="0"/>
              <a:t>The workload on the queue may be uneven – particularly when the queue is used to throttle requests from the endpoint. Under normal load a single consumer may be enough, under peak load it may not.</a:t>
            </a:r>
          </a:p>
          <a:p>
            <a:pPr lvl="1"/>
            <a:r>
              <a:rPr lang="en-GB" dirty="0"/>
              <a:t>A single consumer is bad; active-active may be better than active-passive.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6</a:t>
            </a:fld>
            <a:endParaRPr lang="en-GB"/>
          </a:p>
        </p:txBody>
      </p:sp>
    </p:spTree>
    <p:extLst>
      <p:ext uri="{BB962C8B-B14F-4D97-AF65-F5344CB8AC3E}">
        <p14:creationId xmlns:p14="http://schemas.microsoft.com/office/powerpoint/2010/main" val="249701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2947034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1099391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1790148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354535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3452295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83015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49</a:t>
            </a:fld>
            <a:endParaRPr lang="en-US"/>
          </a:p>
        </p:txBody>
      </p:sp>
    </p:spTree>
    <p:extLst>
      <p:ext uri="{BB962C8B-B14F-4D97-AF65-F5344CB8AC3E}">
        <p14:creationId xmlns:p14="http://schemas.microsoft.com/office/powerpoint/2010/main" val="184506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52</a:t>
            </a:fld>
            <a:endParaRPr lang="en-US"/>
          </a:p>
        </p:txBody>
      </p:sp>
    </p:spTree>
    <p:extLst>
      <p:ext uri="{BB962C8B-B14F-4D97-AF65-F5344CB8AC3E}">
        <p14:creationId xmlns:p14="http://schemas.microsoft.com/office/powerpoint/2010/main" val="1000892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312047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37513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Increase the number of consumers reading messages from the queue. The message queue must hand a message to only one consumer. It must allow waiting consumers to read messages further down the queue if the message at the top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Highly Scalable, particularly with elastic compute – just add consumer nodes.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a:t>
            </a:fld>
            <a:endParaRPr lang="en-US"/>
          </a:p>
        </p:txBody>
      </p:sp>
    </p:spTree>
    <p:extLst>
      <p:ext uri="{BB962C8B-B14F-4D97-AF65-F5344CB8AC3E}">
        <p14:creationId xmlns:p14="http://schemas.microsoft.com/office/powerpoint/2010/main" val="116929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74797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1794635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2463107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1252146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480631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50920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18720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782389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412288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88523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 5m</a:t>
            </a:r>
          </a:p>
          <a:p>
            <a:r>
              <a:rPr lang="en-US" dirty="0"/>
              <a:t>May need to do 'work' when transmitting a message - we might need to encrypt/decrypt a message, we might need to enrich the content of the message from collaborators before delivery, we might need to transform the message between source and destination if we do not control and cannot manage both, we might need to route messages. </a:t>
            </a:r>
          </a:p>
          <a:p>
            <a:endParaRPr lang="en-US" dirty="0"/>
          </a:p>
          <a:p>
            <a:r>
              <a:rPr lang="en-US" dirty="0"/>
              <a:t>Pipes and filters is a Unix pattern for dividing work into small, daily testable pieces that can be combined together. We can treat a channel as the pipe, and processes that read from and forward to as filters, to adjust a message. Often we want to abstract the channel, so we can choose between MOM or an in-memory queue for runtime efficiency.</a:t>
            </a:r>
          </a:p>
          <a:p>
            <a:endParaRPr lang="en-US" dirty="0"/>
          </a:p>
          <a:p>
            <a:r>
              <a:rPr lang="en-US" dirty="0"/>
              <a:t>The structure of pipes and filters is straightforward. Each filter receives a message on an inbound channel and publishes it on an outbound channel. Because each filter uses the same approach they can be composed into a chain. This allows simple, easily testable filters to be composed into arbitrarily complex applications. Composition allows us to re-use filters in new contexts, without changing them (in OO this is the Open-Closed principle).</a:t>
            </a:r>
          </a:p>
          <a:p>
            <a:endParaRPr lang="en-US" dirty="0"/>
          </a:p>
          <a:p>
            <a:r>
              <a:rPr lang="en-US" dirty="0"/>
              <a:t>In the original Pipes and Filters pattern the interface of a filter has one input and one outputs. Messaging relaxes this somewhat to allow </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a:t>
            </a:r>
          </a:p>
          <a:p>
            <a:endParaRPr lang="en-US" dirty="0"/>
          </a:p>
          <a:p>
            <a:r>
              <a:rPr lang="en-US" dirty="0"/>
              <a:t>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a:p>
            <a:endParaRPr lang="en-US" dirty="0"/>
          </a:p>
          <a:p>
            <a:r>
              <a:rPr lang="en-US" dirty="0"/>
              <a:t>In many enterprise integration scenarios, a single event triggers a sequence of processing steps, each performing a specific function. For example, let's assume a new order arrives in our enterprise in the form of a message. One requirement may be that the message is encrypted to prevent eavesdroppers from spying on a customer's order. A second requirement is that the messages contain authentication information in the form of a digital certificate to ensure that orders are placed only by trusted customers. In addition, duplicate messages could be sent from external parties (remember all the warnings on the popular shopping sites to click the 'Order Now' button only once?). To avoid duplicate shipments and unhappy customers, we need to eliminate duplicate messages before subsequent order processing steps are initiated. To meet these requirements, we need to transform a stream of possibly duplicated, encrypted messages containing extra authentication data into a stream of unique, simple plain-text order messages without the extraneous data fields. </a:t>
            </a:r>
          </a:p>
          <a:p>
            <a:r>
              <a:rPr lang="en-US" b="1" dirty="0"/>
              <a:t>How can we perform complex processing on a message while maintaining independence and flexibility? </a:t>
            </a:r>
            <a:endParaRPr lang="en-US" dirty="0"/>
          </a:p>
          <a:p>
            <a:r>
              <a:rPr lang="en-US" b="1" dirty="0"/>
              <a:t>Use the </a:t>
            </a:r>
            <a:r>
              <a:rPr lang="en-US" b="1" i="1" dirty="0"/>
              <a:t>Pipes and Filters</a:t>
            </a:r>
            <a:r>
              <a:rPr lang="en-US" b="1" dirty="0"/>
              <a:t> architectural style to divide a larger processing task into a sequence of smaller, independent processing steps (Filters) that are connected by channels (Pipes).</a:t>
            </a:r>
            <a:endParaRPr lang="en-US" dirty="0"/>
          </a:p>
          <a:p>
            <a:r>
              <a:rPr lang="en-US" dirty="0"/>
              <a:t>Each filter exposes a very simple interface: it receives messages on the inbound pipe, processes the message, and publishes the results to the outbound pipe. The pipe connects one filter to the next, sending output messages from one filter to the next. Because all component use the same external interface they can be </a:t>
            </a:r>
            <a:r>
              <a:rPr lang="en-US" i="1" dirty="0"/>
              <a:t>composed</a:t>
            </a:r>
            <a:r>
              <a:rPr lang="en-US" dirty="0"/>
              <a:t> into different solutions by connecting the components to different pipes. We can add new filters, omit existing ones or rearrange them into a new sequence -- all without having to change the filters themselves. The connection between filter and pipe is sometimes called </a:t>
            </a:r>
            <a:r>
              <a:rPr lang="en-US" i="1" dirty="0"/>
              <a:t>port</a:t>
            </a:r>
            <a:r>
              <a:rPr lang="en-US" dirty="0"/>
              <a:t>. In the basic form, each filter component has one input port and one output port.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14</a:t>
            </a:fld>
            <a:endParaRPr lang="en-US"/>
          </a:p>
        </p:txBody>
      </p:sp>
    </p:spTree>
    <p:extLst>
      <p:ext uri="{BB962C8B-B14F-4D97-AF65-F5344CB8AC3E}">
        <p14:creationId xmlns:p14="http://schemas.microsoft.com/office/powerpoint/2010/main" val="21354121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2914860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597110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1155645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479523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418462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5133970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1968176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114394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777030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66174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Content-Based Router</a:t>
            </a:r>
            <a:r>
              <a:rPr lang="en-US" dirty="0"/>
              <a:t> allows us to route a message to the correct system based on message content. This process is transparent to the original sender in the sense that the originator simply sends the message to a channel, where the router picks it up and takes care of everything. </a:t>
            </a:r>
          </a:p>
          <a:p>
            <a:r>
              <a:rPr lang="en-US" dirty="0"/>
              <a:t>In some cases, though, we may want to specify one or more recipients for the message. A common analogy are the recipient lists implemented in most e-mail systems. For each e-mail message, the sender can specify a list of recipients. The mail system then ensures transport of the message content to each recipient. An example from the domain of enterprise integration would be a situation where a function can be performed by one or more providers. For example, we may have a contract with multiple credit agencies to assess the credit worthiness of our customers. When a small order comes in we may simply route the credit request message to one credit agency. If a customer places a large order, we may want to route the credit request message to multiple agencies and compare the results before making a decision. In this case, the list of recipients depends on the dollar value of the order.</a:t>
            </a:r>
          </a:p>
          <a:p>
            <a:r>
              <a:rPr lang="en-US" dirty="0"/>
              <a:t>In another situation, we may want to route an order message to a select list of suppliers to obtain a quote for the requested item. Rather than sending the request to all vendors, we may want to control which vendors receive the request, possibly based on user preferences</a:t>
            </a:r>
          </a:p>
          <a:p>
            <a:r>
              <a:rPr lang="en-US" b="1" dirty="0"/>
              <a:t>How do we route a message to a list of dynamically specified recipients?</a:t>
            </a:r>
            <a:endParaRPr lang="en-US" dirty="0"/>
          </a:p>
          <a:p>
            <a:r>
              <a:rPr lang="en-US" b="1" dirty="0"/>
              <a:t>Define a channel for each recipient. Then use a </a:t>
            </a:r>
            <a:r>
              <a:rPr lang="en-US" b="1" i="1" dirty="0"/>
              <a:t>Recipient List</a:t>
            </a:r>
            <a:r>
              <a:rPr lang="en-US" b="1" dirty="0"/>
              <a:t> to inspect an incoming message, determine the list of desired recipients, and forward the message to all channels associated with the recipients in the list. </a:t>
            </a:r>
            <a:endParaRPr lang="en-US" dirty="0"/>
          </a:p>
          <a:p>
            <a:r>
              <a:rPr lang="en-US" dirty="0"/>
              <a:t>The logic embedded in a </a:t>
            </a:r>
            <a:r>
              <a:rPr lang="en-US" i="1" dirty="0"/>
              <a:t>Recipient List</a:t>
            </a:r>
            <a:r>
              <a:rPr lang="en-US" dirty="0"/>
              <a:t> can be pictured as two separate parts even though the implementation is often coupled together. The first part computes a list of recipients. The second part simply traverses the list and sends a copy of the received message to each recipient. Just like a </a:t>
            </a:r>
            <a:r>
              <a:rPr lang="en-US" i="1" dirty="0">
                <a:hlinkClick r:id="rId3"/>
              </a:rPr>
              <a:t>Content-Based Router</a:t>
            </a:r>
            <a:r>
              <a:rPr lang="en-US" dirty="0"/>
              <a:t>, the </a:t>
            </a:r>
            <a:r>
              <a:rPr lang="en-US" i="1" dirty="0"/>
              <a:t>Recipient List</a:t>
            </a:r>
            <a:r>
              <a:rPr lang="en-US" dirty="0"/>
              <a:t> usually does not modify the message contents.</a:t>
            </a:r>
          </a:p>
          <a:p>
            <a:endParaRPr lang="en-US" dirty="0"/>
          </a:p>
          <a:p>
            <a:r>
              <a:rPr lang="en-US" b="1" dirty="0">
                <a:effectLst/>
              </a:rPr>
              <a:t>Recipient List:</a:t>
            </a:r>
            <a:r>
              <a:rPr lang="en-US" dirty="0">
                <a:effectLst/>
              </a:rPr>
              <a:t> Define a channel for each recipient. Then use a Recipient List to inspect an incoming message, determine the list of desired recipients, and forward the message to all channels associated with the recipients in the list. </a:t>
            </a:r>
          </a:p>
          <a:p>
            <a:r>
              <a:rPr lang="en-US" dirty="0"/>
              <a:t>The logic embedded in a Recipient List can be pictured as two separate parts even though the implementation is often coupled together. The first part computes a list of recipients. The second part simply traverses the list and sends a copy of the received message to each recipient. Just like a Content-Based Router (230), the Recipient List usually does not modify the message contents. </a:t>
            </a:r>
          </a:p>
          <a:p>
            <a:r>
              <a:rPr lang="en-US" dirty="0"/>
              <a:t>The list of recipients can be derived from a number of sources. The creation of the list can be external to the Recipient List so that the message originator or another component attaches the list to the incoming message.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Dynamic Recipient List</a:t>
            </a:r>
            <a:r>
              <a:rPr lang="en-US" sz="1200" kern="1200" dirty="0">
                <a:solidFill>
                  <a:schemeClr val="tx1"/>
                </a:solidFill>
                <a:effectLst/>
                <a:latin typeface="+mn-lt"/>
                <a:ea typeface="+mn-ea"/>
                <a:cs typeface="+mn-cs"/>
              </a:rPr>
              <a:t>: To implement this functionality, recipients can send their subscription preferences to the Recipient List via a special control channel. The Recipient List stores the preferences in a rules base and uses it to compile the recipient list for each message. This approach gives the subscribers control over the message filtering but leverages the efficiency of the Recipient List to distribute the messages. This solution combines the properties of a Dynamic Router with a Recipient List to create a dynamic Recipient List (see figure).</a:t>
            </a:r>
            <a:endParaRPr lang="en-US" dirty="0"/>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the topic. Each topic can be represented by one specific Recipient List instance. This solution can also be useful if we need to apply special criteria to allow recipients to subscribe to a specific data source. While most Publish-Subscribe Channels allow any component to subscribe to the channel, the Recipient List could easily implement logic to control access to the source data by limiting who gets to subscribe to the list. Of course, this assumes that the messaging system prevents the recipients from directly accessing the input channel into the Recipient List.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16</a:t>
            </a:fld>
            <a:endParaRPr lang="en-US"/>
          </a:p>
        </p:txBody>
      </p:sp>
    </p:spTree>
    <p:extLst>
      <p:ext uri="{BB962C8B-B14F-4D97-AF65-F5344CB8AC3E}">
        <p14:creationId xmlns:p14="http://schemas.microsoft.com/office/powerpoint/2010/main" val="804951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2104794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835938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5057694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86659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14112063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9884407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15961325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1206859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517127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17571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we are building an order processing system. When an incoming order is received, we first validate the order and then verify that the ordered item is available in the warehouse. This function is performed by the inventory system. This sequence of processing steps is a perfect candidate for the </a:t>
            </a:r>
            <a:r>
              <a:rPr lang="en-US" i="1" dirty="0">
                <a:hlinkClick r:id="rId3"/>
              </a:rPr>
              <a:t>Pipes and Filters</a:t>
            </a:r>
            <a:r>
              <a:rPr lang="en-US" dirty="0"/>
              <a:t> style. We create two filters, one for the validation step and one for the inventory system, and route the incoming messages through both filters. However, in many enterprise integration scenarios more than one inventory system exists with each system being able to handle only specific items. </a:t>
            </a:r>
          </a:p>
          <a:p>
            <a:r>
              <a:rPr lang="en-US" b="1" dirty="0"/>
              <a:t>How do we handle a situation where the implementation of a single logical function (e.g., inventory check) is spread across multiple physical systems? </a:t>
            </a:r>
            <a:endParaRPr lang="en-US" dirty="0"/>
          </a:p>
          <a:p>
            <a:r>
              <a:rPr lang="en-US" b="1" dirty="0"/>
              <a:t>Use a </a:t>
            </a:r>
            <a:r>
              <a:rPr lang="en-US" b="1" i="1" dirty="0"/>
              <a:t>Content-Based Router</a:t>
            </a:r>
            <a:r>
              <a:rPr lang="en-US" b="1" dirty="0"/>
              <a:t> to route each message to the correct recipient based on message content. </a:t>
            </a:r>
            <a:endParaRPr lang="en-US" dirty="0"/>
          </a:p>
          <a:p>
            <a:r>
              <a:rPr lang="en-US" dirty="0"/>
              <a:t>The </a:t>
            </a:r>
            <a:r>
              <a:rPr lang="en-US" i="1" dirty="0"/>
              <a:t>Content-Based Router</a:t>
            </a:r>
            <a:r>
              <a:rPr lang="en-US" dirty="0"/>
              <a:t> examines the message content and routes the message onto a different channel based on data contained in the message. The routing can be based on a number of criteria such as existence of fields, specific field values etc. When implementing a </a:t>
            </a:r>
            <a:r>
              <a:rPr lang="en-US" i="1" dirty="0"/>
              <a:t>Content-Based Router</a:t>
            </a:r>
            <a:r>
              <a:rPr lang="en-US" dirty="0"/>
              <a:t>, special caution should be taken to make the routing function easy to maintain as the router can become a point of frequent maintenance. In more sophisticated integration scenarios, the </a:t>
            </a:r>
            <a:r>
              <a:rPr lang="en-US" i="1" dirty="0"/>
              <a:t>Content-Based Router</a:t>
            </a:r>
            <a:r>
              <a:rPr lang="en-US" dirty="0"/>
              <a:t> can take on the form of a configurable rules engine that computes the destination channel based on a set of configurable rules.</a:t>
            </a:r>
          </a:p>
          <a:p>
            <a:endParaRPr lang="en-US" dirty="0"/>
          </a:p>
          <a:p>
            <a:r>
              <a:rPr lang="en-US" b="1" dirty="0">
                <a:effectLst/>
              </a:rPr>
              <a:t>Content Based Router:</a:t>
            </a:r>
            <a:r>
              <a:rPr lang="en-US" dirty="0"/>
              <a:t> The Content-Based Router examines the message content and routes the message onto a different channel based on data contained in the message. The routing can be based on a number of criteria, such as existence of fields, specific field values, and so on. When implementing a Content-Based Router, special caution should be taken to make the routing function easy to maintain, as the router can become a point of frequent maintenance. In more sophisticated integration scenarios, the Content-Based Router can take on the form of a configurable rules engine that computes the destination channel based on a set of configurable rules.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17</a:t>
            </a:fld>
            <a:endParaRPr lang="en-US"/>
          </a:p>
        </p:txBody>
      </p:sp>
    </p:spTree>
    <p:extLst>
      <p:ext uri="{BB962C8B-B14F-4D97-AF65-F5344CB8AC3E}">
        <p14:creationId xmlns:p14="http://schemas.microsoft.com/office/powerpoint/2010/main" val="1062482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105</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106</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using a </a:t>
            </a:r>
            <a:r>
              <a:rPr lang="en-US" i="1" dirty="0">
                <a:hlinkClick r:id="rId3"/>
              </a:rPr>
              <a:t>Message Router</a:t>
            </a:r>
            <a:r>
              <a:rPr lang="en-US" dirty="0"/>
              <a:t> to route messages between multiple destinations.</a:t>
            </a:r>
          </a:p>
          <a:p>
            <a:r>
              <a:rPr lang="en-US" b="1" dirty="0"/>
              <a:t>How can you avoid the dependency of the router on all possible destinations while maintaining its efficiency?</a:t>
            </a:r>
            <a:endParaRPr lang="en-US" dirty="0"/>
          </a:p>
          <a:p>
            <a:r>
              <a:rPr lang="en-US" b="1" dirty="0"/>
              <a:t>Use a </a:t>
            </a:r>
            <a:r>
              <a:rPr lang="en-US" b="1" i="1" dirty="0"/>
              <a:t>Dynamic Router</a:t>
            </a:r>
            <a:r>
              <a:rPr lang="en-US" b="1" dirty="0"/>
              <a:t>, a Router that can self-configure based on special configuration messages from participating destinations.</a:t>
            </a:r>
            <a:endParaRPr lang="en-US" dirty="0"/>
          </a:p>
          <a:p>
            <a:r>
              <a:rPr lang="en-US" dirty="0"/>
              <a:t>Besides the usual input and output channels the </a:t>
            </a:r>
            <a:r>
              <a:rPr lang="en-US" i="1" dirty="0"/>
              <a:t>Dynamic Router</a:t>
            </a:r>
            <a:r>
              <a:rPr lang="en-US" dirty="0"/>
              <a:t> uses an additional </a:t>
            </a:r>
            <a:r>
              <a:rPr lang="en-US" i="1" dirty="0"/>
              <a:t>control channel</a:t>
            </a:r>
            <a:r>
              <a:rPr lang="en-US" dirty="0"/>
              <a:t>. During system start-up, each potential recipient sends a special message to the </a:t>
            </a:r>
            <a:r>
              <a:rPr lang="en-US" i="1" dirty="0"/>
              <a:t>Dynamic Router</a:t>
            </a:r>
            <a:r>
              <a:rPr lang="en-US" dirty="0"/>
              <a:t> on this control channel, announcing its presence and listing the conditions under which it can handle a message. The </a:t>
            </a:r>
            <a:r>
              <a:rPr lang="en-US" i="1" dirty="0"/>
              <a:t>Dynamic Router</a:t>
            </a:r>
            <a:r>
              <a:rPr lang="en-US" dirty="0"/>
              <a:t> stores the 'preferences' for each participant in a rule base. When a message arrives, the </a:t>
            </a:r>
            <a:r>
              <a:rPr lang="en-US" i="1" dirty="0"/>
              <a:t>Dynamic Router</a:t>
            </a:r>
            <a:r>
              <a:rPr lang="en-US" dirty="0"/>
              <a:t> evaluates all rules and routes the message to the recipient whose rules are fulfilled. This allows for efficient, predictive routing without the maintenance dependency of the </a:t>
            </a:r>
            <a:r>
              <a:rPr lang="en-US" i="1" dirty="0"/>
              <a:t>Dynamic Router</a:t>
            </a:r>
            <a:r>
              <a:rPr lang="en-US" dirty="0"/>
              <a:t> on each potential recipient. </a:t>
            </a:r>
          </a:p>
          <a:p>
            <a:endParaRPr lang="en-US" dirty="0"/>
          </a:p>
          <a:p>
            <a:r>
              <a:rPr lang="en-US" b="1" dirty="0">
                <a:effectLst/>
              </a:rPr>
              <a:t>Dynamic Router:</a:t>
            </a:r>
            <a:r>
              <a:rPr lang="en-US" dirty="0">
                <a:effectLst/>
              </a:rPr>
              <a:t> Besides the usual input and output channels, the Dynamic Router uses an additional control channel. During system startup, each potential recipient sends a special message to the Dynamic Router on this control channel, announcing its presence and listing the conditions under which it can handle a message. The Dynamic Router stores the preferences for each participant in a rule base. When a message arrives, the Dynamic Router evaluates all rules and routes the message to the recipient whose rules are fulfilled. This allows for efficient, predictive routing without the maintenance dependency of the Dynamic Router on each potential recipient. In the most basic scenario, each participant announces its existence and routing preferences to the Dynamic Router at startup time. This requires each participant to be aware of the control queue used by the Dynamic Router. It also requires the Dynamic Router to store the rules in a persistent way. Otherwise, if the Dynamic Router fails and has to restart, it would not be able to recover the routing rules. Alternatively, the Dynamic Router could send a broadcast message to all possible participants to trigger them to reply with the control message. This configuration is more robust but requires the use of an additional </a:t>
            </a:r>
          </a:p>
          <a:p>
            <a:r>
              <a:rPr lang="en-US" dirty="0"/>
              <a:t>Publish-Subscribe Channel. </a:t>
            </a:r>
          </a:p>
          <a:p>
            <a:r>
              <a:rPr lang="en-US" dirty="0"/>
              <a:t>A common use of the Dynamic Router is dynamic service discovery in service-oriented architectures. If a client application wants to access a service, it sends a message containing the name of the service to the Dynamic Router. The Dynamic Router maintains a service directory, a list of all services with their name and the channel they listen on. The router builds this directory based on control messages from each service provider. When a service request arrives, the Dynamic Router uses the service directory to look up the service by name, then routes the message to the correct channel. This setup allows the client application to send command messages to a single channel without having to worry about the nature or location of the specified service provider, even if the provider changes.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18</a:t>
            </a:fld>
            <a:endParaRPr lang="en-US"/>
          </a:p>
        </p:txBody>
      </p:sp>
    </p:spTree>
    <p:extLst>
      <p:ext uri="{BB962C8B-B14F-4D97-AF65-F5344CB8AC3E}">
        <p14:creationId xmlns:p14="http://schemas.microsoft.com/office/powerpoint/2010/main" val="52618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messages passing through an integration solution consist of multiple elements. For example, an order placed by a customer consists of more than just a single line item. As outlined in the description of the </a:t>
            </a:r>
            <a:r>
              <a:rPr lang="en-US" i="1" dirty="0">
                <a:hlinkClick r:id="rId3"/>
              </a:rPr>
              <a:t>Content-Based Router</a:t>
            </a:r>
            <a:r>
              <a:rPr lang="en-US" dirty="0"/>
              <a:t>, each line item may need to be handled by a different inventory system. Thus, we need to find an approach to process a complete order, but treat each order item contained in the order individually. </a:t>
            </a:r>
          </a:p>
          <a:p>
            <a:r>
              <a:rPr lang="en-US" b="1" dirty="0"/>
              <a:t>How can we process a message if it contains multiple elements, each of which may have to be processed in a different way? </a:t>
            </a:r>
            <a:endParaRPr lang="en-US" dirty="0"/>
          </a:p>
          <a:p>
            <a:r>
              <a:rPr lang="en-US" b="1" dirty="0"/>
              <a:t>Use a </a:t>
            </a:r>
            <a:r>
              <a:rPr lang="en-US" b="1" i="1" dirty="0"/>
              <a:t>Splitter</a:t>
            </a:r>
            <a:r>
              <a:rPr lang="en-US" b="1" dirty="0"/>
              <a:t> to break out the composite message into a series of individual messages, each containing data related to one item. </a:t>
            </a:r>
            <a:endParaRPr lang="en-US" dirty="0"/>
          </a:p>
          <a:p>
            <a:r>
              <a:rPr lang="en-US" dirty="0"/>
              <a:t>use a </a:t>
            </a:r>
            <a:r>
              <a:rPr lang="en-US" i="1" dirty="0"/>
              <a:t>Splitter</a:t>
            </a:r>
            <a:r>
              <a:rPr lang="en-US" dirty="0"/>
              <a:t> that consumes one message containing a list of repeating elements, each of which can be processed individually. The </a:t>
            </a:r>
            <a:r>
              <a:rPr lang="en-US" i="1" dirty="0"/>
              <a:t>Splitter</a:t>
            </a:r>
            <a:r>
              <a:rPr lang="en-US" dirty="0"/>
              <a:t> publishes a one message for each single element (or a subset of elements) from the original message.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19</a:t>
            </a:fld>
            <a:endParaRPr lang="en-US"/>
          </a:p>
        </p:txBody>
      </p:sp>
    </p:spTree>
    <p:extLst>
      <p:ext uri="{BB962C8B-B14F-4D97-AF65-F5344CB8AC3E}">
        <p14:creationId xmlns:p14="http://schemas.microsoft.com/office/powerpoint/2010/main" val="139193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Splitter</a:t>
            </a:r>
            <a:r>
              <a:rPr lang="en-US" dirty="0"/>
              <a:t> is useful to break out a single message into a sequence of sub-messages that can be processed individually. Likewise, a </a:t>
            </a:r>
            <a:r>
              <a:rPr lang="en-US" i="1" dirty="0">
                <a:hlinkClick r:id="rId4"/>
              </a:rPr>
              <a:t>Recipient List</a:t>
            </a:r>
            <a:r>
              <a:rPr lang="en-US" dirty="0"/>
              <a:t> or a </a:t>
            </a:r>
            <a:r>
              <a:rPr lang="en-US" i="1" dirty="0">
                <a:hlinkClick r:id="rId5"/>
              </a:rPr>
              <a:t>Publish-Subscribe Channel</a:t>
            </a:r>
            <a:r>
              <a:rPr lang="en-US" dirty="0"/>
              <a:t> is useful to forward a request message to multiple recipients in parallel in order to get multiple responses to choose from. In most of these scenarios, the further processing depends on successful processing of the sub-messages. For example, we want to select the best bid from a number of vendor responses or we want to bill the client for an order after all items have been pulled from the warehouse.</a:t>
            </a:r>
          </a:p>
          <a:p>
            <a:r>
              <a:rPr lang="en-US" b="1" dirty="0"/>
              <a:t>How do we combine the results of individual, but related messages so that they can be processed as a whole? </a:t>
            </a:r>
            <a:endParaRPr lang="en-US" dirty="0"/>
          </a:p>
          <a:p>
            <a:r>
              <a:rPr lang="en-US" b="1" dirty="0"/>
              <a:t>Use a </a:t>
            </a:r>
            <a:r>
              <a:rPr lang="en-US" b="1" dirty="0" err="1"/>
              <a:t>stateful</a:t>
            </a:r>
            <a:r>
              <a:rPr lang="en-US" b="1" dirty="0"/>
              <a:t> filter, an </a:t>
            </a:r>
            <a:r>
              <a:rPr lang="en-US" b="1" i="1" dirty="0"/>
              <a:t>Aggregator</a:t>
            </a:r>
            <a:r>
              <a:rPr lang="en-US" b="1" dirty="0"/>
              <a:t>, to collect and store individual messages until a complete set of related messages has been received. Then, the </a:t>
            </a:r>
            <a:r>
              <a:rPr lang="en-US" b="1" i="1" dirty="0"/>
              <a:t>Aggregator</a:t>
            </a:r>
            <a:r>
              <a:rPr lang="en-US" b="1" dirty="0"/>
              <a:t> publishes a single message distilled from the individual messages.</a:t>
            </a:r>
            <a:endParaRPr lang="en-US" dirty="0"/>
          </a:p>
          <a:p>
            <a:r>
              <a:rPr lang="en-US" dirty="0"/>
              <a:t>The </a:t>
            </a:r>
            <a:r>
              <a:rPr lang="en-US" i="1" dirty="0"/>
              <a:t>Aggregator</a:t>
            </a:r>
            <a:r>
              <a:rPr lang="en-US" dirty="0"/>
              <a:t> is a special </a:t>
            </a:r>
            <a:r>
              <a:rPr lang="en-US" i="1" dirty="0"/>
              <a:t>Filter</a:t>
            </a:r>
            <a:r>
              <a:rPr lang="en-US" dirty="0"/>
              <a:t> that receives a stream of messages and identifies messages that are correlated. Once a complete set of messages has been received (more on how to decide when a set is 'complete' below), the </a:t>
            </a:r>
            <a:r>
              <a:rPr lang="en-US" i="1" dirty="0"/>
              <a:t>Aggregator</a:t>
            </a:r>
            <a:r>
              <a:rPr lang="en-US" dirty="0"/>
              <a:t> collects information from each correlated message and publishes a single, aggregated message to the output channel for further processing.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161826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18/06/2019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18/06/2019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18/06/2019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18/06/2019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18/06/2019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18/06/2019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18/06/2019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18/06/2019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18/06/2019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18/06/2019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18/06/2019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18/06/2019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4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3.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38" y="2560466"/>
            <a:ext cx="4280906" cy="281774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16599148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Python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100</a:t>
            </a:fld>
            <a:endParaRPr lang="en-US"/>
          </a:p>
        </p:txBody>
      </p:sp>
    </p:spTree>
    <p:extLst>
      <p:ext uri="{BB962C8B-B14F-4D97-AF65-F5344CB8AC3E}">
        <p14:creationId xmlns:p14="http://schemas.microsoft.com/office/powerpoint/2010/main" val="11466608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101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104</a:t>
            </a:fld>
            <a:endParaRPr lang="en-US"/>
          </a:p>
        </p:txBody>
      </p:sp>
    </p:spTree>
    <p:extLst>
      <p:ext uri="{BB962C8B-B14F-4D97-AF65-F5344CB8AC3E}">
        <p14:creationId xmlns:p14="http://schemas.microsoft.com/office/powerpoint/2010/main" val="10433165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105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106</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108</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11</a:t>
            </a:fld>
            <a:endParaRPr lang="en-US"/>
          </a:p>
        </p:txBody>
      </p:sp>
    </p:spTree>
    <p:extLst>
      <p:ext uri="{BB962C8B-B14F-4D97-AF65-F5344CB8AC3E}">
        <p14:creationId xmlns:p14="http://schemas.microsoft.com/office/powerpoint/2010/main" val="2295652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110</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11998426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112</a:t>
            </a:fld>
            <a:endParaRPr lang="en-US"/>
          </a:p>
        </p:txBody>
      </p:sp>
    </p:spTree>
    <p:extLst>
      <p:ext uri="{BB962C8B-B14F-4D97-AF65-F5344CB8AC3E}">
        <p14:creationId xmlns:p14="http://schemas.microsoft.com/office/powerpoint/2010/main" val="758847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F0E7B2-B57D-954C-AA15-2F7EA9106AC9}"/>
              </a:ext>
            </a:extLst>
          </p:cNvPr>
          <p:cNvSpPr>
            <a:spLocks noGrp="1"/>
          </p:cNvSpPr>
          <p:nvPr>
            <p:ph type="sldNum" sz="quarter" idx="12"/>
          </p:nvPr>
        </p:nvSpPr>
        <p:spPr/>
        <p:txBody>
          <a:bodyPr/>
          <a:lstStyle/>
          <a:p>
            <a:fld id="{867D4A06-35AE-BD4A-84A9-613A26F3D41D}" type="slidenum">
              <a:rPr lang="en-US" smtClean="0"/>
              <a:pPr/>
              <a:t>113</a:t>
            </a:fld>
            <a:endParaRPr lang="en-US"/>
          </a:p>
        </p:txBody>
      </p:sp>
      <p:sp>
        <p:nvSpPr>
          <p:cNvPr id="5" name="Rectangle 4">
            <a:extLst>
              <a:ext uri="{FF2B5EF4-FFF2-40B4-BE49-F238E27FC236}">
                <a16:creationId xmlns:a16="http://schemas.microsoft.com/office/drawing/2014/main" id="{EA090814-7365-5A4D-85F3-32CAEE20ABFF}"/>
              </a:ext>
            </a:extLst>
          </p:cNvPr>
          <p:cNvSpPr/>
          <p:nvPr/>
        </p:nvSpPr>
        <p:spPr>
          <a:xfrm>
            <a:off x="430924" y="2368245"/>
            <a:ext cx="8723586" cy="307777"/>
          </a:xfrm>
          <a:prstGeom prst="rect">
            <a:avLst/>
          </a:prstGeom>
        </p:spPr>
        <p:txBody>
          <a:bodyPr wrap="square">
            <a:spAutoFit/>
          </a:bodyPr>
          <a:lstStyle/>
          <a:p>
            <a:r>
              <a:rPr lang="en-US" sz="1400" dirty="0"/>
              <a:t>https://</a:t>
            </a:r>
            <a:r>
              <a:rPr lang="en-US" sz="1400" dirty="0" err="1"/>
              <a:t>www.dropbox.com</a:t>
            </a:r>
            <a:r>
              <a:rPr lang="en-US" sz="1400" dirty="0"/>
              <a:t>/s/ux9ra6g2v1l5n4l/Practical%20Messaging%20-%20Day%201.pptx?dl=0</a:t>
            </a:r>
          </a:p>
        </p:txBody>
      </p:sp>
      <p:sp>
        <p:nvSpPr>
          <p:cNvPr id="6" name="Rectangle 5">
            <a:extLst>
              <a:ext uri="{FF2B5EF4-FFF2-40B4-BE49-F238E27FC236}">
                <a16:creationId xmlns:a16="http://schemas.microsoft.com/office/drawing/2014/main" id="{6CECD0C0-878A-E142-8680-3BD69FF5137C}"/>
              </a:ext>
            </a:extLst>
          </p:cNvPr>
          <p:cNvSpPr/>
          <p:nvPr/>
        </p:nvSpPr>
        <p:spPr>
          <a:xfrm>
            <a:off x="430924" y="2967335"/>
            <a:ext cx="8639504" cy="307777"/>
          </a:xfrm>
          <a:prstGeom prst="rect">
            <a:avLst/>
          </a:prstGeom>
        </p:spPr>
        <p:txBody>
          <a:bodyPr wrap="square">
            <a:spAutoFit/>
          </a:bodyPr>
          <a:lstStyle/>
          <a:p>
            <a:r>
              <a:rPr lang="en-US" sz="1400" dirty="0"/>
              <a:t>https://</a:t>
            </a:r>
            <a:r>
              <a:rPr lang="en-US" sz="1400" dirty="0" err="1"/>
              <a:t>www.dropbox.com</a:t>
            </a:r>
            <a:r>
              <a:rPr lang="en-US" sz="1400" dirty="0"/>
              <a:t>/s/zks11le1xn05h39/Practical%20Messaging%20-%20Day%202.pptx?dl=0</a:t>
            </a:r>
          </a:p>
        </p:txBody>
      </p:sp>
      <p:sp>
        <p:nvSpPr>
          <p:cNvPr id="7" name="Rectangle 6">
            <a:extLst>
              <a:ext uri="{FF2B5EF4-FFF2-40B4-BE49-F238E27FC236}">
                <a16:creationId xmlns:a16="http://schemas.microsoft.com/office/drawing/2014/main" id="{5EEC8D66-3B16-C54C-96D8-8CD72FD1ADD1}"/>
              </a:ext>
            </a:extLst>
          </p:cNvPr>
          <p:cNvSpPr/>
          <p:nvPr/>
        </p:nvSpPr>
        <p:spPr>
          <a:xfrm>
            <a:off x="515007" y="3892401"/>
            <a:ext cx="7872248" cy="646331"/>
          </a:xfrm>
          <a:prstGeom prst="rect">
            <a:avLst/>
          </a:prstGeom>
        </p:spPr>
        <p:txBody>
          <a:bodyPr wrap="square">
            <a:spAutoFit/>
          </a:bodyPr>
          <a:lstStyle/>
          <a:p>
            <a:r>
              <a:rPr lang="en-US" dirty="0"/>
              <a:t>https://</a:t>
            </a:r>
            <a:r>
              <a:rPr lang="en-US" dirty="0" err="1"/>
              <a:t>www.dropbox.com</a:t>
            </a:r>
            <a:r>
              <a:rPr lang="en-US" dirty="0"/>
              <a:t>/s/zks11le1xn05h39/Practical%20Messaging%20-%20Day%202.pptx?dl=0</a:t>
            </a:r>
          </a:p>
        </p:txBody>
      </p:sp>
    </p:spTree>
    <p:extLst>
      <p:ext uri="{BB962C8B-B14F-4D97-AF65-F5344CB8AC3E}">
        <p14:creationId xmlns:p14="http://schemas.microsoft.com/office/powerpoint/2010/main" val="14957546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114</a:t>
            </a:fld>
            <a:endParaRPr lang="en-US"/>
          </a:p>
        </p:txBody>
      </p:sp>
    </p:spTree>
    <p:extLst>
      <p:ext uri="{BB962C8B-B14F-4D97-AF65-F5344CB8AC3E}">
        <p14:creationId xmlns:p14="http://schemas.microsoft.com/office/powerpoint/2010/main" val="29768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731" y="1109203"/>
            <a:ext cx="8248390" cy="954107"/>
          </a:xfrm>
          <a:prstGeom prst="rect">
            <a:avLst/>
          </a:prstGeom>
        </p:spPr>
        <p:txBody>
          <a:bodyPr wrap="square">
            <a:spAutoFit/>
          </a:bodyPr>
          <a:lstStyle/>
          <a:p>
            <a:pPr lvl="1" algn="ctr"/>
            <a:r>
              <a:rPr lang="en-GB" sz="2800" dirty="0"/>
              <a:t>Ordering is an issue as consumers run at different rates. Two main solutions:</a:t>
            </a:r>
          </a:p>
        </p:txBody>
      </p:sp>
      <p:sp>
        <p:nvSpPr>
          <p:cNvPr id="5" name="Rectangle 4"/>
          <p:cNvSpPr/>
          <p:nvPr/>
        </p:nvSpPr>
        <p:spPr>
          <a:xfrm>
            <a:off x="626302" y="4768945"/>
            <a:ext cx="7578246" cy="954107"/>
          </a:xfrm>
          <a:prstGeom prst="rect">
            <a:avLst/>
          </a:prstGeom>
        </p:spPr>
        <p:txBody>
          <a:bodyPr wrap="square">
            <a:spAutoFit/>
          </a:bodyPr>
          <a:lstStyle/>
          <a:p>
            <a:pPr algn="ctr"/>
            <a:r>
              <a:rPr lang="en-GB" sz="2800" dirty="0"/>
              <a:t>2. Ensure messages can run when out-of-order i.e. </a:t>
            </a:r>
            <a:r>
              <a:rPr lang="en-GB" sz="2800" dirty="0" err="1"/>
              <a:t>idempotency</a:t>
            </a:r>
            <a:endParaRPr lang="en-GB" sz="2800" dirty="0"/>
          </a:p>
        </p:txBody>
      </p:sp>
      <p:sp>
        <p:nvSpPr>
          <p:cNvPr id="6" name="Rectangle 5"/>
          <p:cNvSpPr/>
          <p:nvPr/>
        </p:nvSpPr>
        <p:spPr>
          <a:xfrm>
            <a:off x="626302" y="2723630"/>
            <a:ext cx="7853819" cy="1384995"/>
          </a:xfrm>
          <a:prstGeom prst="rect">
            <a:avLst/>
          </a:prstGeom>
        </p:spPr>
        <p:txBody>
          <a:bodyPr wrap="square">
            <a:spAutoFit/>
          </a:bodyPr>
          <a:lstStyle/>
          <a:p>
            <a:pPr algn="ctr"/>
            <a:r>
              <a:rPr lang="en-GB" sz="2800" dirty="0"/>
              <a:t>1. Sorting into order, using the queue, not processing out of order. This can be less performant than having no competing consumers.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130840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Pipes and Filters Architectures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13</a:t>
            </a:fld>
            <a:endParaRPr lang="en-US"/>
          </a:p>
        </p:txBody>
      </p:sp>
    </p:spTree>
    <p:extLst>
      <p:ext uri="{BB962C8B-B14F-4D97-AF65-F5344CB8AC3E}">
        <p14:creationId xmlns:p14="http://schemas.microsoft.com/office/powerpoint/2010/main" val="30159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78542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Routers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15</a:t>
            </a:fld>
            <a:endParaRPr lang="en-US"/>
          </a:p>
        </p:txBody>
      </p:sp>
    </p:spTree>
    <p:extLst>
      <p:ext uri="{BB962C8B-B14F-4D97-AF65-F5344CB8AC3E}">
        <p14:creationId xmlns:p14="http://schemas.microsoft.com/office/powerpoint/2010/main" val="48521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26484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17</a:t>
            </a:fld>
            <a:endParaRPr lang="en-US"/>
          </a:p>
        </p:txBody>
      </p:sp>
    </p:spTree>
    <p:extLst>
      <p:ext uri="{BB962C8B-B14F-4D97-AF65-F5344CB8AC3E}">
        <p14:creationId xmlns:p14="http://schemas.microsoft.com/office/powerpoint/2010/main" val="70723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18</a:t>
            </a:fld>
            <a:endParaRPr lang="en-US"/>
          </a:p>
        </p:txBody>
      </p:sp>
    </p:spTree>
    <p:extLst>
      <p:ext uri="{BB962C8B-B14F-4D97-AF65-F5344CB8AC3E}">
        <p14:creationId xmlns:p14="http://schemas.microsoft.com/office/powerpoint/2010/main" val="81075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190928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212989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179504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2.8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174243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44574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62553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2.9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170614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72203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32090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585529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29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fontScale="85000" lnSpcReduction="20000"/>
          </a:bodyPr>
          <a:lstStyle/>
          <a:p>
            <a:r>
              <a:rPr lang="en-US" sz="2000" dirty="0"/>
              <a:t>Fundamental Messaging Patterns</a:t>
            </a:r>
          </a:p>
          <a:p>
            <a:pPr lvl="1"/>
            <a:r>
              <a:rPr lang="en-US" sz="1600" dirty="0"/>
              <a:t>Competing Consumers</a:t>
            </a:r>
          </a:p>
          <a:p>
            <a:pPr lvl="1"/>
            <a:r>
              <a:rPr lang="en-US" sz="1600" dirty="0"/>
              <a:t>Pipes and Filters</a:t>
            </a:r>
          </a:p>
          <a:p>
            <a:pPr lvl="1"/>
            <a:r>
              <a:rPr lang="en-US" sz="1600" dirty="0"/>
              <a:t>Routers</a:t>
            </a:r>
          </a:p>
          <a:p>
            <a:pPr lvl="1"/>
            <a:r>
              <a:rPr lang="en-US" sz="1600" dirty="0"/>
              <a:t>Transformation</a:t>
            </a:r>
          </a:p>
          <a:p>
            <a:pPr lvl="1"/>
            <a:r>
              <a:rPr lang="en-US" sz="1600" dirty="0"/>
              <a:t>Management</a:t>
            </a:r>
          </a:p>
          <a:p>
            <a:r>
              <a:rPr lang="en-US" sz="2000" dirty="0"/>
              <a:t>Reliability</a:t>
            </a:r>
          </a:p>
          <a:p>
            <a:pPr lvl="1"/>
            <a:r>
              <a:rPr lang="en-US" sz="1600" dirty="0"/>
              <a:t>Durability and Persistence</a:t>
            </a:r>
          </a:p>
          <a:p>
            <a:pPr lvl="1"/>
            <a:r>
              <a:rPr lang="en-US" sz="1600" dirty="0"/>
              <a:t>Compensation</a:t>
            </a:r>
          </a:p>
          <a:p>
            <a:pPr lvl="1"/>
            <a:r>
              <a:rPr lang="en-US" sz="1600" dirty="0"/>
              <a:t>Guaranteed Delivery</a:t>
            </a:r>
          </a:p>
          <a:p>
            <a:pPr lvl="1"/>
            <a:r>
              <a:rPr lang="en-US" sz="1600" dirty="0"/>
              <a:t>Correctness</a:t>
            </a:r>
          </a:p>
          <a:p>
            <a:pPr lvl="1"/>
            <a:r>
              <a:rPr lang="en-US" sz="1600" dirty="0"/>
              <a:t>Reference Data</a:t>
            </a:r>
          </a:p>
          <a:p>
            <a:pPr lvl="1"/>
            <a:r>
              <a:rPr lang="en-US" sz="1600" dirty="0"/>
              <a:t>Versioning</a:t>
            </a:r>
          </a:p>
          <a:p>
            <a:pPr lvl="1"/>
            <a:r>
              <a:rPr lang="en-US" sz="1600" dirty="0"/>
              <a:t>Logs vs. Queues</a:t>
            </a:r>
          </a:p>
          <a:p>
            <a:pPr lvl="1"/>
            <a:r>
              <a:rPr lang="en-US" sz="1600" dirty="0"/>
              <a:t>CAP Theorem</a:t>
            </a:r>
          </a:p>
          <a:p>
            <a:r>
              <a:rPr lang="en-US" sz="2000" dirty="0"/>
              <a:t>Frameworks</a:t>
            </a:r>
          </a:p>
          <a:p>
            <a:r>
              <a:rPr lang="en-US" sz="2000" dirty="0"/>
              <a:t>Middleware</a:t>
            </a:r>
          </a:p>
          <a:p>
            <a:r>
              <a:rPr lang="en-US" sz="2000" dirty="0"/>
              <a:t>Putting It All Together</a:t>
            </a:r>
          </a:p>
          <a:p>
            <a:pPr lvl="1"/>
            <a:r>
              <a:rPr lang="en-US" sz="1600" dirty="0"/>
              <a:t>Your very own Tea Server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30</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31</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31</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32</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33</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45699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35</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35</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36</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p:cNvCxnSpPr>
          <p:nvPr/>
        </p:nvCxnSpPr>
        <p:spPr>
          <a:xfrm>
            <a:off x="3000527" y="2762650"/>
            <a:ext cx="1337654" cy="20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2100" y="2135279"/>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2" name="TextBox 21"/>
          <p:cNvSpPr txBox="1"/>
          <p:nvPr/>
        </p:nvSpPr>
        <p:spPr>
          <a:xfrm>
            <a:off x="3064697" y="4891702"/>
            <a:ext cx="1971809" cy="1200329"/>
          </a:xfrm>
          <a:prstGeom prst="rect">
            <a:avLst/>
          </a:prstGeom>
          <a:noFill/>
        </p:spPr>
        <p:txBody>
          <a:bodyPr wrap="square" rtlCol="0">
            <a:spAutoFit/>
          </a:bodyPr>
          <a:lstStyle/>
          <a:p>
            <a:pPr algn="ctr"/>
            <a:r>
              <a:rPr lang="en-US" dirty="0"/>
              <a:t>Resend message if </a:t>
            </a:r>
            <a:r>
              <a:rPr lang="en-US"/>
              <a:t>no acknowledgement sent</a:t>
            </a:r>
            <a:endParaRPr lang="en-US" dirty="0"/>
          </a:p>
        </p:txBody>
      </p:sp>
      <p:sp>
        <p:nvSpPr>
          <p:cNvPr id="23" name="Lightning Bolt 22"/>
          <p:cNvSpPr/>
          <p:nvPr/>
        </p:nvSpPr>
        <p:spPr>
          <a:xfrm>
            <a:off x="4227250" y="253317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1909452" y="5022936"/>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3" idx="7"/>
          </p:cNvCxnSpPr>
          <p:nvPr/>
        </p:nvCxnSpPr>
        <p:spPr>
          <a:xfrm flipH="1">
            <a:off x="2075928" y="2762650"/>
            <a:ext cx="924599" cy="22602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3" idx="4"/>
          </p:cNvCxnSpPr>
          <p:nvPr/>
        </p:nvCxnSpPr>
        <p:spPr>
          <a:xfrm flipH="1">
            <a:off x="2260948" y="4409161"/>
            <a:ext cx="41544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739002" y="4521896"/>
            <a:ext cx="1557927" cy="369332"/>
          </a:xfrm>
          <a:prstGeom prst="rect">
            <a:avLst/>
          </a:prstGeom>
          <a:noFill/>
        </p:spPr>
        <p:txBody>
          <a:bodyPr wrap="none" rtlCol="0">
            <a:spAutoFit/>
          </a:bodyPr>
          <a:lstStyle/>
          <a:p>
            <a:r>
              <a:rPr lang="en-US"/>
              <a:t>Store Message</a:t>
            </a:r>
          </a:p>
        </p:txBody>
      </p:sp>
      <p:sp>
        <p:nvSpPr>
          <p:cNvPr id="24" name="TextBox 23"/>
          <p:cNvSpPr txBox="1"/>
          <p:nvPr/>
        </p:nvSpPr>
        <p:spPr>
          <a:xfrm>
            <a:off x="5006735" y="4088745"/>
            <a:ext cx="537576" cy="369332"/>
          </a:xfrm>
          <a:prstGeom prst="rect">
            <a:avLst/>
          </a:prstGeom>
          <a:noFill/>
        </p:spPr>
        <p:txBody>
          <a:bodyPr wrap="square" rtlCol="0">
            <a:spAutoFit/>
          </a:bodyPr>
          <a:lstStyle/>
          <a:p>
            <a:r>
              <a:rPr lang="en-US"/>
              <a:t>Ack</a:t>
            </a:r>
            <a:endParaRPr lang="en-US" dirty="0"/>
          </a:p>
        </p:txBody>
      </p:sp>
      <p:sp>
        <p:nvSpPr>
          <p:cNvPr id="17" name="TextBox 16"/>
          <p:cNvSpPr txBox="1"/>
          <p:nvPr/>
        </p:nvSpPr>
        <p:spPr>
          <a:xfrm>
            <a:off x="873917" y="4368492"/>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4098091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1948384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395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39</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34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40</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3433858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3.4 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41</a:t>
            </a:fld>
            <a:endParaRPr lang="en-US"/>
          </a:p>
        </p:txBody>
      </p:sp>
    </p:spTree>
    <p:extLst>
      <p:ext uri="{BB962C8B-B14F-4D97-AF65-F5344CB8AC3E}">
        <p14:creationId xmlns:p14="http://schemas.microsoft.com/office/powerpoint/2010/main" val="2160106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42</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984345" y="1728078"/>
            <a:ext cx="6960775" cy="4317832"/>
          </a:xfrm>
          <a:prstGeom prst="rect">
            <a:avLst/>
          </a:prstGeom>
        </p:spPr>
      </p:pic>
    </p:spTree>
    <p:extLst>
      <p:ext uri="{BB962C8B-B14F-4D97-AF65-F5344CB8AC3E}">
        <p14:creationId xmlns:p14="http://schemas.microsoft.com/office/powerpoint/2010/main" val="2172816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43</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1188721" y="1697562"/>
            <a:ext cx="7267454" cy="4347638"/>
          </a:xfrm>
          <a:prstGeom prst="rect">
            <a:avLst/>
          </a:prstGeom>
        </p:spPr>
      </p:pic>
    </p:spTree>
    <p:extLst>
      <p:ext uri="{BB962C8B-B14F-4D97-AF65-F5344CB8AC3E}">
        <p14:creationId xmlns:p14="http://schemas.microsoft.com/office/powerpoint/2010/main" val="3808410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44</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1342389" y="1784350"/>
            <a:ext cx="6624569" cy="4199890"/>
          </a:xfrm>
          <a:prstGeom prst="rect">
            <a:avLst/>
          </a:prstGeom>
        </p:spPr>
      </p:pic>
    </p:spTree>
    <p:extLst>
      <p:ext uri="{BB962C8B-B14F-4D97-AF65-F5344CB8AC3E}">
        <p14:creationId xmlns:p14="http://schemas.microsoft.com/office/powerpoint/2010/main" val="3119459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3.5 Pipelines, Conversations &amp; Reference Data</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4088018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270795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30935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Pipes and Filters</a:t>
            </a:r>
          </a:p>
        </p:txBody>
      </p:sp>
    </p:spTree>
    <p:extLst>
      <p:ext uri="{BB962C8B-B14F-4D97-AF65-F5344CB8AC3E}">
        <p14:creationId xmlns:p14="http://schemas.microsoft.com/office/powerpoint/2010/main" val="35586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645313" y="1556874"/>
            <a:ext cx="1103873" cy="12977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3116258" y="191954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70875" y="1556873"/>
            <a:ext cx="1358291" cy="16857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3324053" y="206929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4750813" y="1517047"/>
            <a:ext cx="0" cy="535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4390910" y="1556874"/>
            <a:ext cx="0" cy="453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4278195" y="158908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Can 37">
            <a:extLst>
              <a:ext uri="{FF2B5EF4-FFF2-40B4-BE49-F238E27FC236}">
                <a16:creationId xmlns:a16="http://schemas.microsoft.com/office/drawing/2014/main" id="{0941B95E-64CA-2442-835D-540133DD4790}"/>
              </a:ext>
            </a:extLst>
          </p:cNvPr>
          <p:cNvSpPr/>
          <p:nvPr/>
        </p:nvSpPr>
        <p:spPr>
          <a:xfrm>
            <a:off x="4636468" y="157315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218741" y="1538109"/>
            <a:ext cx="1780272" cy="471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3" y="1556873"/>
            <a:ext cx="1290537" cy="129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5873144" y="209920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n 47">
            <a:extLst>
              <a:ext uri="{FF2B5EF4-FFF2-40B4-BE49-F238E27FC236}">
                <a16:creationId xmlns:a16="http://schemas.microsoft.com/office/drawing/2014/main" id="{87EF6FAB-25D2-3445-A93C-AE83B063C392}"/>
              </a:ext>
            </a:extLst>
          </p:cNvPr>
          <p:cNvSpPr/>
          <p:nvPr/>
        </p:nvSpPr>
        <p:spPr>
          <a:xfrm rot="17190658">
            <a:off x="5961661" y="15243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760134" y="3532717"/>
            <a:ext cx="914287" cy="715581"/>
          </a:xfrm>
          <a:prstGeom prst="rect">
            <a:avLst/>
          </a:prstGeom>
          <a:noFill/>
        </p:spPr>
        <p:txBody>
          <a:bodyPr wrap="square" rtlCol="0">
            <a:spAutoFit/>
          </a:bodyPr>
          <a:lstStyle/>
          <a:p>
            <a:pPr algn="ctr"/>
            <a:r>
              <a:rPr lang="en-US" sz="1350"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4934690" y="2410803"/>
            <a:ext cx="914287" cy="923330"/>
          </a:xfrm>
          <a:prstGeom prst="rect">
            <a:avLst/>
          </a:prstGeom>
          <a:noFill/>
        </p:spPr>
        <p:txBody>
          <a:bodyPr wrap="square" rtlCol="0">
            <a:spAutoFit/>
          </a:bodyPr>
          <a:lstStyle/>
          <a:p>
            <a:pPr algn="ctr"/>
            <a:r>
              <a:rPr lang="en-US" sz="1350"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360105" y="1027897"/>
            <a:ext cx="1505429" cy="715581"/>
          </a:xfrm>
          <a:prstGeom prst="rect">
            <a:avLst/>
          </a:prstGeom>
          <a:noFill/>
        </p:spPr>
        <p:txBody>
          <a:bodyPr wrap="square" rtlCol="0">
            <a:spAutoFit/>
          </a:bodyPr>
          <a:lstStyle/>
          <a:p>
            <a:pPr algn="ctr"/>
            <a:r>
              <a:rPr lang="en-US" sz="1350"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Conversations</a:t>
            </a:r>
          </a:p>
        </p:txBody>
      </p:sp>
    </p:spTree>
    <p:extLst>
      <p:ext uri="{BB962C8B-B14F-4D97-AF65-F5344CB8AC3E}">
        <p14:creationId xmlns:p14="http://schemas.microsoft.com/office/powerpoint/2010/main" val="65361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SCALING OUT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587296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709294"/>
            <a:ext cx="1647696" cy="827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923330"/>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If-Modified-Since: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2170959"/>
            <a:ext cx="626020" cy="111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187773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420932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193631" y="2278548"/>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2" name="TextBox 11">
            <a:extLst>
              <a:ext uri="{FF2B5EF4-FFF2-40B4-BE49-F238E27FC236}">
                <a16:creationId xmlns:a16="http://schemas.microsoft.com/office/drawing/2014/main" id="{63221103-38E5-6749-B616-765A510CE5F1}"/>
              </a:ext>
            </a:extLst>
          </p:cNvPr>
          <p:cNvSpPr txBox="1"/>
          <p:nvPr/>
        </p:nvSpPr>
        <p:spPr>
          <a:xfrm>
            <a:off x="4309476" y="2622391"/>
            <a:ext cx="1643695" cy="300082"/>
          </a:xfrm>
          <a:prstGeom prst="rect">
            <a:avLst/>
          </a:prstGeom>
          <a:noFill/>
          <a:ln>
            <a:solidFill>
              <a:schemeClr val="accent1"/>
            </a:solidFill>
          </a:ln>
        </p:spPr>
        <p:txBody>
          <a:bodyPr wrap="square" rtlCol="0">
            <a:spAutoFit/>
          </a:bodyPr>
          <a:lstStyle/>
          <a:p>
            <a:pPr algn="ctr"/>
            <a:r>
              <a:rPr lang="en-US" sz="1350" dirty="0"/>
              <a:t>API</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4466712" y="4878366"/>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2576366" y="4878365"/>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1951594" y="3606186"/>
            <a:ext cx="1503785" cy="864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3823" y="3317569"/>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1035" y="3159307"/>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569" y="3001046"/>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4686300" y="1393581"/>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131324" y="4356590"/>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009" y="3606186"/>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POST /payments/card/booking/12345/98765</a:t>
            </a:r>
          </a:p>
          <a:p>
            <a:r>
              <a:rPr lang="en-US" sz="1050" dirty="0"/>
              <a:t>{ [payment: {</a:t>
            </a:r>
          </a:p>
          <a:p>
            <a:r>
              <a:rPr lang="en-US" sz="1050" dirty="0"/>
              <a:t>	</a:t>
            </a:r>
            <a:r>
              <a:rPr lang="en-US" sz="1050" dirty="0" err="1"/>
              <a:t>type:credit</a:t>
            </a:r>
            <a:r>
              <a:rPr lang="en-US" sz="1050" dirty="0"/>
              <a:t> card</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249771" y="3317569"/>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3455378" y="3084186"/>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4583181" y="4096682"/>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6615655" y="3272173"/>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78835" y="1067795"/>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036276" y="1967690"/>
            <a:ext cx="1201153" cy="253916"/>
          </a:xfrm>
          <a:prstGeom prst="rect">
            <a:avLst/>
          </a:prstGeom>
          <a:noFill/>
        </p:spPr>
        <p:txBody>
          <a:bodyPr wrap="square" rtlCol="0">
            <a:spAutoFit/>
          </a:bodyPr>
          <a:lstStyle/>
          <a:p>
            <a:pPr algn="r"/>
            <a:r>
              <a:rPr lang="en-US" sz="1050" dirty="0"/>
              <a:t>Martin Fowler</a:t>
            </a:r>
          </a:p>
        </p:txBody>
      </p:sp>
    </p:spTree>
    <p:extLst>
      <p:ext uri="{BB962C8B-B14F-4D97-AF65-F5344CB8AC3E}">
        <p14:creationId xmlns:p14="http://schemas.microsoft.com/office/powerpoint/2010/main" val="92368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0093 L 0.03164 0.1118 C 0.03776 0.13565 0.05078 0.16551 0.06628 0.19329 C 0.08386 0.22454 0.1 0.24629 0.11341 0.25741 L 0.17696 0.31342 " pathEditMode="relative" rAng="2700000" ptsTypes="AAAAA">
                                      <p:cBhvr>
                                        <p:cTn id="6" dur="2000" fill="hold"/>
                                        <p:tgtEl>
                                          <p:spTgt spid="20"/>
                                        </p:tgtEl>
                                        <p:attrNameLst>
                                          <p:attrName>ppt_x</p:attrName>
                                          <p:attrName>ppt_y</p:attrName>
                                        </p:attrNameLst>
                                      </p:cBhvr>
                                      <p:rCtr x="7773" y="17616"/>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33333E-6 -0.00139 L 0.03138 0.0838 C 0.03815 0.10139 0.0474 0.12824 0.05651 0.15741 C 0.06732 0.19005 0.07552 0.21667 0.08086 0.23565 L 0.10664 0.32639 " pathEditMode="relative" rAng="3600000" ptsTypes="AAAAA">
                                      <p:cBhvr>
                                        <p:cTn id="10" dur="2000" fill="hold"/>
                                        <p:tgtEl>
                                          <p:spTgt spid="21"/>
                                        </p:tgtEl>
                                        <p:attrNameLst>
                                          <p:attrName>ppt_x</p:attrName>
                                          <p:attrName>ppt_y</p:attrName>
                                        </p:attrNameLst>
                                      </p:cBhvr>
                                      <p:rCtr x="5521" y="16204"/>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8.33333E-7 -0.00069 L 0.01732 0.11551 C 0.0207 0.14028 0.02943 0.17338 0.04128 0.20463 C 0.05404 0.24028 0.06693 0.26737 0.078 0.28218 L 0.13112 0.35811 " pathEditMode="relative" rAng="3420000" ptsTypes="AAAAA">
                                      <p:cBhvr>
                                        <p:cTn id="14" dur="2000" fill="hold"/>
                                        <p:tgtEl>
                                          <p:spTgt spid="22"/>
                                        </p:tgtEl>
                                        <p:attrNameLst>
                                          <p:attrName>ppt_x</p:attrName>
                                          <p:attrName>ppt_y</p:attrName>
                                        </p:attrNameLst>
                                      </p:cBhvr>
                                      <p:rCtr x="5378" y="19306"/>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1.85185E-6 L 0.06706 0.04005 C 0.08099 0.04908 0.10195 0.05394 0.12396 0.05394 C 0.14896 0.05394 0.16901 0.04908 0.18294 0.04005 L 0.25 -1.85185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3.6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4090647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54</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2467955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55</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2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56</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534148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2740839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58</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6495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3.7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59</a:t>
            </a:fld>
            <a:endParaRPr lang="en-US"/>
          </a:p>
        </p:txBody>
      </p:sp>
    </p:spTree>
    <p:extLst>
      <p:ext uri="{BB962C8B-B14F-4D97-AF65-F5344CB8AC3E}">
        <p14:creationId xmlns:p14="http://schemas.microsoft.com/office/powerpoint/2010/main" val="270351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sp>
        <p:nvSpPr>
          <p:cNvPr id="4" name="Rectangle 3"/>
          <p:cNvSpPr/>
          <p:nvPr/>
        </p:nvSpPr>
        <p:spPr>
          <a:xfrm>
            <a:off x="873691" y="1643385"/>
            <a:ext cx="7196202" cy="954107"/>
          </a:xfrm>
          <a:prstGeom prst="rect">
            <a:avLst/>
          </a:prstGeom>
        </p:spPr>
        <p:txBody>
          <a:bodyPr wrap="square">
            <a:spAutoFit/>
          </a:bodyPr>
          <a:lstStyle/>
          <a:p>
            <a:pPr lvl="1" algn="ctr"/>
            <a:r>
              <a:rPr lang="en-GB" sz="2800" dirty="0"/>
              <a:t>We cannot process the messages fast enough and we have high latency.</a:t>
            </a:r>
          </a:p>
        </p:txBody>
      </p:sp>
      <p:sp>
        <p:nvSpPr>
          <p:cNvPr id="5" name="Rectangle 4"/>
          <p:cNvSpPr/>
          <p:nvPr/>
        </p:nvSpPr>
        <p:spPr>
          <a:xfrm>
            <a:off x="809494" y="3187419"/>
            <a:ext cx="7622088" cy="954107"/>
          </a:xfrm>
          <a:prstGeom prst="rect">
            <a:avLst/>
          </a:prstGeom>
        </p:spPr>
        <p:txBody>
          <a:bodyPr wrap="square">
            <a:spAutoFit/>
          </a:bodyPr>
          <a:lstStyle/>
          <a:p>
            <a:pPr lvl="1" algn="ctr"/>
            <a:r>
              <a:rPr lang="en-GB" sz="2800" dirty="0"/>
              <a:t>Eventual consistency at high latency looks like network partition</a:t>
            </a:r>
          </a:p>
        </p:txBody>
      </p:sp>
      <p:sp>
        <p:nvSpPr>
          <p:cNvPr id="8" name="Rectangle 7"/>
          <p:cNvSpPr/>
          <p:nvPr/>
        </p:nvSpPr>
        <p:spPr>
          <a:xfrm>
            <a:off x="973898" y="4790698"/>
            <a:ext cx="7293279" cy="954107"/>
          </a:xfrm>
          <a:prstGeom prst="rect">
            <a:avLst/>
          </a:prstGeom>
        </p:spPr>
        <p:txBody>
          <a:bodyPr wrap="square">
            <a:spAutoFit/>
          </a:bodyPr>
          <a:lstStyle/>
          <a:p>
            <a:pPr lvl="1" algn="ctr"/>
            <a:r>
              <a:rPr lang="en-GB" sz="2800" dirty="0"/>
              <a:t>In addition a single consumer is bad – if it fails that failure cascades to callers.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a:t>
            </a:fld>
            <a:endParaRPr lang="en-US"/>
          </a:p>
        </p:txBody>
      </p:sp>
    </p:spTree>
    <p:extLst>
      <p:ext uri="{BB962C8B-B14F-4D97-AF65-F5344CB8AC3E}">
        <p14:creationId xmlns:p14="http://schemas.microsoft.com/office/powerpoint/2010/main" val="120325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60</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168627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61</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2763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2609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576A4A-29FE-5541-8877-F89F23C4A804}"/>
              </a:ext>
            </a:extLst>
          </p:cNvPr>
          <p:cNvSpPr txBox="1"/>
          <p:nvPr/>
        </p:nvSpPr>
        <p:spPr>
          <a:xfrm>
            <a:off x="3402165" y="1134772"/>
            <a:ext cx="2339670" cy="415498"/>
          </a:xfrm>
          <a:prstGeom prst="rect">
            <a:avLst/>
          </a:prstGeom>
          <a:noFill/>
        </p:spPr>
        <p:txBody>
          <a:bodyPr wrap="square" rtlCol="0">
            <a:spAutoFit/>
          </a:bodyPr>
          <a:lstStyle/>
          <a:p>
            <a:r>
              <a:rPr lang="en-US" sz="2100" dirty="0"/>
              <a:t>Unpopular Opinion</a:t>
            </a:r>
          </a:p>
        </p:txBody>
      </p:sp>
      <p:sp>
        <p:nvSpPr>
          <p:cNvPr id="5" name="TextBox 4">
            <a:extLst>
              <a:ext uri="{FF2B5EF4-FFF2-40B4-BE49-F238E27FC236}">
                <a16:creationId xmlns:a16="http://schemas.microsoft.com/office/drawing/2014/main" id="{9A75930D-2520-C54C-8A6E-6D40A6C37463}"/>
              </a:ext>
            </a:extLst>
          </p:cNvPr>
          <p:cNvSpPr txBox="1"/>
          <p:nvPr/>
        </p:nvSpPr>
        <p:spPr>
          <a:xfrm>
            <a:off x="677120" y="1874105"/>
            <a:ext cx="8116747" cy="738664"/>
          </a:xfrm>
          <a:prstGeom prst="rect">
            <a:avLst/>
          </a:prstGeom>
          <a:noFill/>
        </p:spPr>
        <p:txBody>
          <a:bodyPr wrap="square" rtlCol="0">
            <a:spAutoFit/>
          </a:bodyPr>
          <a:lstStyle/>
          <a:p>
            <a:pPr algn="ctr"/>
            <a:r>
              <a:rPr lang="en-US" sz="2100" dirty="0"/>
              <a:t>Where we perform analysis in data lake, populated from a stream, we only care about current state in our transactional system.</a:t>
            </a:r>
          </a:p>
        </p:txBody>
      </p:sp>
      <p:sp>
        <p:nvSpPr>
          <p:cNvPr id="6" name="TextBox 5">
            <a:extLst>
              <a:ext uri="{FF2B5EF4-FFF2-40B4-BE49-F238E27FC236}">
                <a16:creationId xmlns:a16="http://schemas.microsoft.com/office/drawing/2014/main" id="{96100930-E6CA-0545-97A8-6A5E24D1F47A}"/>
              </a:ext>
            </a:extLst>
          </p:cNvPr>
          <p:cNvSpPr txBox="1"/>
          <p:nvPr/>
        </p:nvSpPr>
        <p:spPr>
          <a:xfrm>
            <a:off x="677120" y="2777925"/>
            <a:ext cx="8116747" cy="738664"/>
          </a:xfrm>
          <a:prstGeom prst="rect">
            <a:avLst/>
          </a:prstGeom>
          <a:noFill/>
        </p:spPr>
        <p:txBody>
          <a:bodyPr wrap="square" rtlCol="0">
            <a:spAutoFit/>
          </a:bodyPr>
          <a:lstStyle/>
          <a:p>
            <a:pPr algn="ctr"/>
            <a:r>
              <a:rPr lang="en-US" sz="2100" dirty="0"/>
              <a:t>A message log lets us replay the event history that gets to current state into a lake</a:t>
            </a:r>
          </a:p>
        </p:txBody>
      </p:sp>
      <p:sp>
        <p:nvSpPr>
          <p:cNvPr id="7" name="TextBox 6">
            <a:extLst>
              <a:ext uri="{FF2B5EF4-FFF2-40B4-BE49-F238E27FC236}">
                <a16:creationId xmlns:a16="http://schemas.microsoft.com/office/drawing/2014/main" id="{E123FCD4-4498-B641-A891-D60908EB963F}"/>
              </a:ext>
            </a:extLst>
          </p:cNvPr>
          <p:cNvSpPr txBox="1"/>
          <p:nvPr/>
        </p:nvSpPr>
        <p:spPr>
          <a:xfrm>
            <a:off x="677120" y="3708661"/>
            <a:ext cx="8116747" cy="738664"/>
          </a:xfrm>
          <a:prstGeom prst="rect">
            <a:avLst/>
          </a:prstGeom>
          <a:noFill/>
        </p:spPr>
        <p:txBody>
          <a:bodyPr wrap="square" rtlCol="0">
            <a:spAutoFit/>
          </a:bodyPr>
          <a:lstStyle/>
          <a:p>
            <a:pPr algn="ctr"/>
            <a:r>
              <a:rPr lang="en-US" sz="2100" dirty="0"/>
              <a:t>The lake is where we analyze data from the perspective of transitions and build new projections</a:t>
            </a:r>
          </a:p>
        </p:txBody>
      </p:sp>
      <p:sp>
        <p:nvSpPr>
          <p:cNvPr id="8" name="TextBox 7">
            <a:extLst>
              <a:ext uri="{FF2B5EF4-FFF2-40B4-BE49-F238E27FC236}">
                <a16:creationId xmlns:a16="http://schemas.microsoft.com/office/drawing/2014/main" id="{5FA5298F-AAB2-844B-9761-8479453477F5}"/>
              </a:ext>
            </a:extLst>
          </p:cNvPr>
          <p:cNvSpPr txBox="1"/>
          <p:nvPr/>
        </p:nvSpPr>
        <p:spPr>
          <a:xfrm>
            <a:off x="677120" y="4552165"/>
            <a:ext cx="8116747" cy="415498"/>
          </a:xfrm>
          <a:prstGeom prst="rect">
            <a:avLst/>
          </a:prstGeom>
          <a:noFill/>
        </p:spPr>
        <p:txBody>
          <a:bodyPr wrap="square" rtlCol="0">
            <a:spAutoFit/>
          </a:bodyPr>
          <a:lstStyle/>
          <a:p>
            <a:pPr algn="ctr"/>
            <a:r>
              <a:rPr lang="en-US" sz="2100" dirty="0"/>
              <a:t>Under this model there is no </a:t>
            </a:r>
            <a:r>
              <a:rPr lang="en-US" sz="2100" i="1" dirty="0"/>
              <a:t>requirement</a:t>
            </a:r>
            <a:r>
              <a:rPr lang="en-US" sz="2100" dirty="0"/>
              <a:t> for event sourcing.</a:t>
            </a:r>
          </a:p>
        </p:txBody>
      </p:sp>
    </p:spTree>
    <p:extLst>
      <p:ext uri="{BB962C8B-B14F-4D97-AF65-F5344CB8AC3E}">
        <p14:creationId xmlns:p14="http://schemas.microsoft.com/office/powerpoint/2010/main" val="7637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3.8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2147097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65</a:t>
            </a:fld>
            <a:endParaRPr lang="en-US"/>
          </a:p>
        </p:txBody>
      </p:sp>
      <p:graphicFrame>
        <p:nvGraphicFramePr>
          <p:cNvPr id="3" name="Chart 2"/>
          <p:cNvGraphicFramePr/>
          <p:nvPr>
            <p:extLst>
              <p:ext uri="{D42A27DB-BD31-4B8C-83A1-F6EECF244321}">
                <p14:modId xmlns:p14="http://schemas.microsoft.com/office/powerpoint/2010/main" val="2143799532"/>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173184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66</a:t>
            </a:fld>
            <a:endParaRPr lang="en-US"/>
          </a:p>
        </p:txBody>
      </p:sp>
      <p:graphicFrame>
        <p:nvGraphicFramePr>
          <p:cNvPr id="3" name="Chart 2"/>
          <p:cNvGraphicFramePr/>
          <p:nvPr>
            <p:extLst>
              <p:ext uri="{D42A27DB-BD31-4B8C-83A1-F6EECF244321}">
                <p14:modId xmlns:p14="http://schemas.microsoft.com/office/powerpoint/2010/main" val="1965294646"/>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9691880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67</a:t>
            </a:fld>
            <a:endParaRPr lang="en-US"/>
          </a:p>
        </p:txBody>
      </p:sp>
      <p:graphicFrame>
        <p:nvGraphicFramePr>
          <p:cNvPr id="3" name="Chart 2"/>
          <p:cNvGraphicFramePr/>
          <p:nvPr>
            <p:extLst>
              <p:ext uri="{D42A27DB-BD31-4B8C-83A1-F6EECF244321}">
                <p14:modId xmlns:p14="http://schemas.microsoft.com/office/powerpoint/2010/main" val="786019958"/>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14240622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68</a:t>
            </a:fld>
            <a:endParaRPr lang="en-US"/>
          </a:p>
        </p:txBody>
      </p:sp>
      <p:graphicFrame>
        <p:nvGraphicFramePr>
          <p:cNvPr id="3" name="Chart 2"/>
          <p:cNvGraphicFramePr/>
          <p:nvPr>
            <p:extLst>
              <p:ext uri="{D42A27DB-BD31-4B8C-83A1-F6EECF244321}">
                <p14:modId xmlns:p14="http://schemas.microsoft.com/office/powerpoint/2010/main" val="392777650"/>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751700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69</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22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using middleware for decoupled invocation. Next picture queue backs up because we can’t read messages fast enough. Front end experiences a partition as latency increases. Now show a queue between A and B with multiple consumers that can process messages fast enough to keep up.</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546870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70</a:t>
            </a:fld>
            <a:endParaRPr lang="en-US"/>
          </a:p>
        </p:txBody>
      </p:sp>
      <p:sp>
        <p:nvSpPr>
          <p:cNvPr id="3" name="TextBox 2"/>
          <p:cNvSpPr txBox="1"/>
          <p:nvPr/>
        </p:nvSpPr>
        <p:spPr>
          <a:xfrm>
            <a:off x="438409" y="701457"/>
            <a:ext cx="8392439" cy="1384995"/>
          </a:xfrm>
          <a:prstGeom prst="rect">
            <a:avLst/>
          </a:prstGeom>
          <a:noFill/>
        </p:spPr>
        <p:txBody>
          <a:bodyPr wrap="square" rtlCol="0">
            <a:spAutoFit/>
          </a:bodyPr>
          <a:lstStyle/>
          <a:p>
            <a:pPr algn="ctr"/>
            <a:r>
              <a:rPr lang="en-US" sz="28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803747"/>
          </a:xfrm>
          <a:prstGeom prst="rect">
            <a:avLst/>
          </a:prstGeom>
          <a:noFill/>
        </p:spPr>
        <p:txBody>
          <a:bodyPr wrap="square" rtlCol="0">
            <a:spAutoFit/>
          </a:bodyPr>
          <a:lstStyle/>
          <a:p>
            <a:pPr algn="ctr"/>
            <a:r>
              <a:rPr lang="en-US" sz="2800" dirty="0"/>
              <a:t>Daniel </a:t>
            </a:r>
            <a:r>
              <a:rPr lang="en-US" sz="2800" dirty="0" err="1"/>
              <a:t>Abadi</a:t>
            </a:r>
            <a:r>
              <a:rPr lang="en-US" sz="28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384995"/>
          </a:xfrm>
          <a:prstGeom prst="rect">
            <a:avLst/>
          </a:prstGeom>
          <a:noFill/>
        </p:spPr>
        <p:txBody>
          <a:bodyPr wrap="square" rtlCol="0">
            <a:spAutoFit/>
          </a:bodyPr>
          <a:lstStyle/>
          <a:p>
            <a:pPr algn="ctr"/>
            <a:r>
              <a:rPr lang="en-US" sz="28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40576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lstStyle/>
          <a:p>
            <a:r>
              <a:rPr lang="en-US"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sp>
        <p:nvSpPr>
          <p:cNvPr id="6" name="Rectangle 5"/>
          <p:cNvSpPr/>
          <p:nvPr/>
        </p:nvSpPr>
        <p:spPr>
          <a:xfrm>
            <a:off x="626302" y="1896400"/>
            <a:ext cx="7966554" cy="965123"/>
          </a:xfrm>
          <a:prstGeom prst="rect">
            <a:avLst/>
          </a:prstGeom>
        </p:spPr>
        <p:txBody>
          <a:bodyPr wrap="square">
            <a:spAutoFit/>
          </a:bodyPr>
          <a:lstStyle/>
          <a:p>
            <a:pPr algn="ctr"/>
            <a:r>
              <a:rPr lang="en-US" sz="2800" dirty="0"/>
              <a:t>A trade-off exists between latency and consistency, even in absence of partitions,</a:t>
            </a:r>
          </a:p>
        </p:txBody>
      </p:sp>
      <p:sp>
        <p:nvSpPr>
          <p:cNvPr id="7" name="Rectangle 6"/>
          <p:cNvSpPr/>
          <p:nvPr/>
        </p:nvSpPr>
        <p:spPr>
          <a:xfrm>
            <a:off x="782878" y="3094056"/>
            <a:ext cx="7653402" cy="1815882"/>
          </a:xfrm>
          <a:prstGeom prst="rect">
            <a:avLst/>
          </a:prstGeom>
        </p:spPr>
        <p:txBody>
          <a:bodyPr wrap="square">
            <a:spAutoFit/>
          </a:bodyPr>
          <a:lstStyle/>
          <a:p>
            <a:pPr algn="ctr"/>
            <a:r>
              <a:rPr lang="en-US" sz="28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5608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10378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9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3.9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672477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3084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5859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6311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176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42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547" y="3123221"/>
            <a:ext cx="4280906" cy="61155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29744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3946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079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622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727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695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553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7273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097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4070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0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023" y="1918278"/>
            <a:ext cx="5429720" cy="3457875"/>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17074038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714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776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92</a:t>
            </a:fld>
            <a:endParaRPr lang="en-US"/>
          </a:p>
        </p:txBody>
      </p:sp>
      <p:sp>
        <p:nvSpPr>
          <p:cNvPr id="4" name="TextBox 3"/>
          <p:cNvSpPr txBox="1"/>
          <p:nvPr/>
        </p:nvSpPr>
        <p:spPr>
          <a:xfrm>
            <a:off x="513567" y="2956143"/>
            <a:ext cx="8079288" cy="523220"/>
          </a:xfrm>
          <a:prstGeom prst="rect">
            <a:avLst/>
          </a:prstGeom>
          <a:noFill/>
        </p:spPr>
        <p:txBody>
          <a:bodyPr wrap="square" rtlCol="0">
            <a:spAutoFit/>
          </a:bodyPr>
          <a:lstStyle/>
          <a:p>
            <a:pPr algn="ctr"/>
            <a:r>
              <a:rPr lang="en-US" sz="2800" dirty="0"/>
              <a:t>So which CAP options does an RMQ </a:t>
            </a:r>
            <a:r>
              <a:rPr lang="en-US" sz="2800"/>
              <a:t>cluster support?</a:t>
            </a:r>
          </a:p>
        </p:txBody>
      </p:sp>
    </p:spTree>
    <p:extLst>
      <p:ext uri="{BB962C8B-B14F-4D97-AF65-F5344CB8AC3E}">
        <p14:creationId xmlns:p14="http://schemas.microsoft.com/office/powerpoint/2010/main" val="72499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93</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153711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94</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16012754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12265813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13022339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99</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13168</TotalTime>
  <Words>11084</Words>
  <Application>Microsoft Macintosh PowerPoint</Application>
  <PresentationFormat>On-screen Show (4:3)</PresentationFormat>
  <Paragraphs>1195</Paragraphs>
  <Slides>114</Slides>
  <Notes>61</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114</vt:i4>
      </vt:variant>
    </vt:vector>
  </HeadingPairs>
  <TitlesOfParts>
    <vt:vector size="117" baseType="lpstr">
      <vt:lpstr>Arial</vt:lpstr>
      <vt:lpstr>Calibri</vt:lpstr>
      <vt:lpstr>Office Theme</vt:lpstr>
      <vt:lpstr>Practical Messaging</vt:lpstr>
      <vt:lpstr>Who are you?</vt:lpstr>
      <vt:lpstr>Day Two Agenda</vt:lpstr>
      <vt:lpstr>PowerPoint Presentation</vt:lpstr>
      <vt:lpstr>2.4 SCALING OUT</vt:lpstr>
      <vt:lpstr>Competing Consumers</vt:lpstr>
      <vt:lpstr>PowerPoint Presentation</vt:lpstr>
      <vt:lpstr>PowerPoint Presentation</vt:lpstr>
      <vt:lpstr>PowerPoint Presentation</vt:lpstr>
      <vt:lpstr>PowerPoint Presentation</vt:lpstr>
      <vt:lpstr>Competing Consumers</vt:lpstr>
      <vt:lpstr>PowerPoint Presentation</vt:lpstr>
      <vt:lpstr>2.5 Pipes and Filters Architectures</vt:lpstr>
      <vt:lpstr>Pipes and Filters</vt:lpstr>
      <vt:lpstr>2.6 Routers</vt:lpstr>
      <vt:lpstr>Recipient List</vt:lpstr>
      <vt:lpstr>Content Based Router</vt:lpstr>
      <vt:lpstr>Dynamic Router</vt:lpstr>
      <vt:lpstr>Splitter</vt:lpstr>
      <vt:lpstr>Aggregator</vt:lpstr>
      <vt:lpstr>Resequencer</vt:lpstr>
      <vt:lpstr>2.8 Transformation</vt:lpstr>
      <vt:lpstr>Message Translator</vt:lpstr>
      <vt:lpstr>Content Enricher</vt:lpstr>
      <vt:lpstr>2.9 Management</vt:lpstr>
      <vt:lpstr>Control Bus</vt:lpstr>
      <vt:lpstr>3. reliability </vt:lpstr>
      <vt:lpstr>3.1 Compensation</vt:lpstr>
      <vt:lpstr>PowerPoint Presentation</vt:lpstr>
      <vt:lpstr>PowerPoint Presentation</vt:lpstr>
      <vt:lpstr>PowerPoint Presentation</vt:lpstr>
      <vt:lpstr>PowerPoint Presentation</vt:lpstr>
      <vt:lpstr>PowerPoint Presentation</vt:lpstr>
      <vt:lpstr>3.2 guaranteed delivery</vt:lpstr>
      <vt:lpstr>PowerPoint Presentation</vt:lpstr>
      <vt:lpstr>PowerPoint Presentation</vt:lpstr>
      <vt:lpstr>3.3 At least once, Exactly once</vt:lpstr>
      <vt:lpstr>PowerPoint Presentation</vt:lpstr>
      <vt:lpstr>PowerPoint Presentation</vt:lpstr>
      <vt:lpstr>PowerPoint Presentation</vt:lpstr>
      <vt:lpstr>3.4 Correctness</vt:lpstr>
      <vt:lpstr>Outbox Pattern</vt:lpstr>
      <vt:lpstr>Log Tailing</vt:lpstr>
      <vt:lpstr>State Change Capture</vt:lpstr>
      <vt:lpstr>3.5 Pipelines, Conversations &amp; Reference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3.6 Versioning</vt:lpstr>
      <vt:lpstr>PowerPoint Presentation</vt:lpstr>
      <vt:lpstr>PowerPoint Presentation</vt:lpstr>
      <vt:lpstr>PowerPoint Presentation</vt:lpstr>
      <vt:lpstr>PowerPoint Presentation</vt:lpstr>
      <vt:lpstr>PowerPoint Presentation</vt:lpstr>
      <vt:lpstr>3.7 Message LOGs and Shared Queues </vt:lpstr>
      <vt:lpstr>PowerPoint Presentation</vt:lpstr>
      <vt:lpstr>PowerPoint Presentation</vt:lpstr>
      <vt:lpstr>PowerPoint Presentation</vt:lpstr>
      <vt:lpstr>PowerPoint Presentation</vt:lpstr>
      <vt:lpstr>3.8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3.9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Frameworks</vt:lpstr>
      <vt:lpstr>4.1 .NET Frameworks</vt:lpstr>
      <vt:lpstr>PowerPoint Presentation</vt:lpstr>
      <vt:lpstr>PowerPoint Presentation</vt:lpstr>
      <vt:lpstr>PowerPoint Presentation</vt:lpstr>
      <vt:lpstr>4.2 Python Framework</vt:lpstr>
      <vt:lpstr>PowerPoint Presentation</vt:lpstr>
      <vt:lpstr>PowerPoint Presentation</vt:lpstr>
      <vt:lpstr>PowerPoint Presentation</vt:lpstr>
      <vt:lpstr>5.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405</cp:revision>
  <dcterms:created xsi:type="dcterms:W3CDTF">2012-05-22T19:34:54Z</dcterms:created>
  <dcterms:modified xsi:type="dcterms:W3CDTF">2019-06-18T14:00:20Z</dcterms:modified>
</cp:coreProperties>
</file>