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ink/ink1.xml" ContentType="application/inkml+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9"/>
  </p:notesMasterIdLst>
  <p:sldIdLst>
    <p:sldId id="256" r:id="rId2"/>
    <p:sldId id="277" r:id="rId3"/>
    <p:sldId id="338" r:id="rId4"/>
    <p:sldId id="279" r:id="rId5"/>
    <p:sldId id="319" r:id="rId6"/>
    <p:sldId id="353" r:id="rId7"/>
    <p:sldId id="442" r:id="rId8"/>
    <p:sldId id="443" r:id="rId9"/>
    <p:sldId id="444" r:id="rId10"/>
    <p:sldId id="445" r:id="rId11"/>
    <p:sldId id="446" r:id="rId12"/>
    <p:sldId id="447" r:id="rId13"/>
    <p:sldId id="448" r:id="rId14"/>
    <p:sldId id="451" r:id="rId15"/>
    <p:sldId id="397" r:id="rId16"/>
    <p:sldId id="340" r:id="rId17"/>
    <p:sldId id="414" r:id="rId18"/>
    <p:sldId id="428" r:id="rId19"/>
    <p:sldId id="429" r:id="rId20"/>
    <p:sldId id="430" r:id="rId21"/>
    <p:sldId id="437" r:id="rId22"/>
    <p:sldId id="431" r:id="rId23"/>
    <p:sldId id="432" r:id="rId24"/>
    <p:sldId id="433" r:id="rId25"/>
    <p:sldId id="434" r:id="rId26"/>
    <p:sldId id="436" r:id="rId27"/>
    <p:sldId id="440" r:id="rId28"/>
    <p:sldId id="415" r:id="rId29"/>
    <p:sldId id="345" r:id="rId30"/>
    <p:sldId id="347" r:id="rId31"/>
    <p:sldId id="350" r:id="rId32"/>
    <p:sldId id="373" r:id="rId33"/>
    <p:sldId id="374" r:id="rId34"/>
    <p:sldId id="352" r:id="rId35"/>
    <p:sldId id="346" r:id="rId36"/>
    <p:sldId id="354" r:id="rId37"/>
    <p:sldId id="355" r:id="rId38"/>
    <p:sldId id="349" r:id="rId39"/>
    <p:sldId id="358" r:id="rId40"/>
    <p:sldId id="359" r:id="rId41"/>
    <p:sldId id="348" r:id="rId42"/>
    <p:sldId id="376" r:id="rId43"/>
    <p:sldId id="367" r:id="rId44"/>
    <p:sldId id="368" r:id="rId45"/>
    <p:sldId id="370" r:id="rId46"/>
    <p:sldId id="378" r:id="rId47"/>
    <p:sldId id="369" r:id="rId48"/>
    <p:sldId id="454" r:id="rId49"/>
    <p:sldId id="331" r:id="rId50"/>
    <p:sldId id="416" r:id="rId51"/>
    <p:sldId id="438" r:id="rId52"/>
    <p:sldId id="439" r:id="rId53"/>
    <p:sldId id="441" r:id="rId54"/>
    <p:sldId id="462" r:id="rId55"/>
    <p:sldId id="417" r:id="rId56"/>
    <p:sldId id="418" r:id="rId57"/>
    <p:sldId id="260" r:id="rId58"/>
    <p:sldId id="371" r:id="rId59"/>
    <p:sldId id="261" r:id="rId60"/>
    <p:sldId id="388" r:id="rId61"/>
    <p:sldId id="372" r:id="rId62"/>
    <p:sldId id="263" r:id="rId63"/>
    <p:sldId id="285" r:id="rId64"/>
    <p:sldId id="401" r:id="rId65"/>
    <p:sldId id="423" r:id="rId66"/>
    <p:sldId id="424" r:id="rId67"/>
    <p:sldId id="343" r:id="rId68"/>
    <p:sldId id="405" r:id="rId69"/>
    <p:sldId id="396" r:id="rId70"/>
    <p:sldId id="406" r:id="rId71"/>
    <p:sldId id="398" r:id="rId72"/>
    <p:sldId id="409" r:id="rId73"/>
    <p:sldId id="407" r:id="rId74"/>
    <p:sldId id="408" r:id="rId75"/>
    <p:sldId id="425" r:id="rId76"/>
    <p:sldId id="419" r:id="rId77"/>
    <p:sldId id="420" r:id="rId78"/>
    <p:sldId id="356" r:id="rId79"/>
    <p:sldId id="357" r:id="rId80"/>
    <p:sldId id="360" r:id="rId81"/>
    <p:sldId id="361" r:id="rId82"/>
    <p:sldId id="382" r:id="rId83"/>
    <p:sldId id="379" r:id="rId84"/>
    <p:sldId id="362" r:id="rId85"/>
    <p:sldId id="363" r:id="rId86"/>
    <p:sldId id="383" r:id="rId87"/>
    <p:sldId id="380" r:id="rId88"/>
    <p:sldId id="381" r:id="rId89"/>
    <p:sldId id="364" r:id="rId90"/>
    <p:sldId id="384" r:id="rId91"/>
    <p:sldId id="385" r:id="rId92"/>
    <p:sldId id="386" r:id="rId93"/>
    <p:sldId id="456" r:id="rId94"/>
    <p:sldId id="457" r:id="rId95"/>
    <p:sldId id="458" r:id="rId96"/>
    <p:sldId id="459" r:id="rId97"/>
    <p:sldId id="387" r:id="rId98"/>
    <p:sldId id="426" r:id="rId99"/>
    <p:sldId id="427" r:id="rId100"/>
    <p:sldId id="421" r:id="rId101"/>
    <p:sldId id="422" r:id="rId102"/>
    <p:sldId id="453" r:id="rId103"/>
    <p:sldId id="328" r:id="rId104"/>
    <p:sldId id="366" r:id="rId105"/>
    <p:sldId id="455" r:id="rId106"/>
    <p:sldId id="375" r:id="rId107"/>
    <p:sldId id="461" r:id="rId108"/>
    <p:sldId id="463" r:id="rId109"/>
    <p:sldId id="460" r:id="rId110"/>
    <p:sldId id="344" r:id="rId111"/>
    <p:sldId id="403" r:id="rId112"/>
    <p:sldId id="411" r:id="rId113"/>
    <p:sldId id="412" r:id="rId114"/>
    <p:sldId id="351" r:id="rId115"/>
    <p:sldId id="413" r:id="rId116"/>
    <p:sldId id="452" r:id="rId117"/>
    <p:sldId id="283" r:id="rId1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76"/>
    <p:restoredTop sz="74035"/>
  </p:normalViewPr>
  <p:slideViewPr>
    <p:cSldViewPr snapToGrid="0" snapToObjects="1">
      <p:cViewPr varScale="1">
        <p:scale>
          <a:sx n="95" d="100"/>
          <a:sy n="95" d="100"/>
        </p:scale>
        <p:origin x="19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01T12:20:25.091"/>
    </inkml:context>
    <inkml:brush xml:id="br0">
      <inkml:brushProperty name="width" value="0.05" units="cm"/>
      <inkml:brushProperty name="height" value="0.05" units="cm"/>
      <inkml:brushProperty name="color" value="#E71224"/>
    </inkml:brush>
  </inkml:definitions>
  <inkml:trace contextRef="#ctx0" brushRef="#br0">2055 158 24575,'-56'0'0,"1"0"0,7 0 0,-7 0 0,-1 0 0,-8 0 0,28 0 0,-47 0 0,51 0 0,-23 0 0,19 0 0,-8 0 0,0 0 0,0 0 0,0 0 0,0 0 0,-9 0 0,-2 0 0,1 13 0,-7 5 0,6-2 0,-8 12 0,0-18 0,9 19 0,-7-5 0,15 6 0,-15 1 0,15-2 0,-7-5 0,16 10 0,-6-10 0,13 19 0,-13-13 0,12 13 0,-13-5 0,12 15 0,-5-6 0,6 6 0,1-1 0,0-6 0,-1 15 0,7-7 0,1 18 0,7-6 0,7 15 0,-5-6 0,12 19 0,-6-27 0,0 2 0,6-11 0,2 1-407,-5 15 0,1-2 407,4 25 0,0-39 0,0-1 0,0 23 0,0-29 0,0 2 0,0 1 0,0 0 0,0 38 0,0-28 0,0 0 0,0 33 0,4-38 0,1 0 0,-1-4 0,2 0 0,6 10 0,3 0 0,-2-10 0,2 0 0,3 10 0,1-1 0,8 26 0,-10-32 0,0-2 0,9 21 0,-9-30 0,1 0 0,15 37-127,0-9 127,-2-12 0,0-2 0,18-2 0,-6-2 0,25 3 0,-20-20 0,24 8 0,-16-23 0,26 14 0,-8-13-698,21 0 698,1-1 0,-37-15 0,1-2-532,0 2 0,1-2 532,5-2 0,0-1 0,0 0 0,1-2 0,-1-2 0,0-2 0,0 1 0,1 0 0,-1 1 0,0-2 0,0-5 0,0-5 0,3-6 0,-2-5-371,2-7 1,-1-4 370,-3-5 0,-2-2 0,-5 3 0,-1-2 0,-1-2 0,-2-2 0,-7 3 0,1-4 0,22-24 0,-2-3 0,-26 20 0,-1 1 0,18-14 0,-5 2-573,-2-20 573,-18 41 0,-1 3 0,10-22 0,-8 7 0,0 1 0,-1 5 0,-7-4 0,-1-2 0,6-14 0,2-17 0,-1 0 0,-7 0 0,-12 26 0,-2-2 0,5-32 0,-11 29 0,-1-2 0,-1 11 0,-1 0 0,-2-12 0,-2-2-439,-2-5 0,-3-2 439,-2-4 0,-4-2-544,-7-5 1,-4-1 543,2-3 0,-1 3 0,2 15 0,-1 1 579,-1-5 0,-1 0-579,0-5 0,-1 3 0,-3 16 0,-2 1-134,0-13 1,-3 2 133,2 21 0,-1 7 0,-12-11 673,4 11 0,1 3-673,4 9 2330,-39-25-2330,34 26 0,-25-17 121,16 8-121,-7-1 1142,8-4-1142,3 14 152,-2-6-152,10 8 0,1 1 0,8 7 0,0 1 0,-1 7 0,8-1 0,-6 7 0,12-4 0,-12 9 0,6-3 0,-7 5 0,7 0 0,1 0 0,0 0 0,5 0 0,-5 0 0,6 0 0,1 0 0,-1 0 0,0 0 0,1 0 0,-1 0 0,1 0 0,-1 0 0,0 0 0,1 0 0,-7 0 0,-2 0 0,-6 0 0,-1 0 0,1 0 0,0 6 0,0 1 0,0 7 0,-1-1 0,8 0 0,0-5 0,8 3 0,-1-10 0,6 10 0,7-9 0,2 3 0,3-5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FDAF2-17D3-B044-9239-94AC3D52C83E}" type="datetimeFigureOut">
              <a:rPr lang="en-US" smtClean="0"/>
              <a:t>9/2/20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454BB1-5AB5-DF45-A819-95464E74CBE3}" type="slidenum">
              <a:rPr lang="en-US" smtClean="0"/>
              <a:t>‹#›</a:t>
            </a:fld>
            <a:endParaRPr lang="en-US"/>
          </a:p>
        </p:txBody>
      </p:sp>
    </p:spTree>
    <p:extLst>
      <p:ext uri="{BB962C8B-B14F-4D97-AF65-F5344CB8AC3E}">
        <p14:creationId xmlns:p14="http://schemas.microsoft.com/office/powerpoint/2010/main" val="3304048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codebetter.com/blogs/ian_cooper/archive/2007/12/02/architecting-linq-to-sql-applications-part-3.aspx" TargetMode="External"/><Relationship Id="rId13" Type="http://schemas.openxmlformats.org/officeDocument/2006/relationships/hyperlink" Target="http://xunitpatterns.com/Test%20Stub.html" TargetMode="External"/><Relationship Id="rId3" Type="http://schemas.openxmlformats.org/officeDocument/2006/relationships/hyperlink" Target="http://codebetter.com/iancooper/author/iancooper/" TargetMode="External"/><Relationship Id="rId7" Type="http://schemas.openxmlformats.org/officeDocument/2006/relationships/hyperlink" Target="http://msdn2.microsoft.com/en-us/library/ms973865.aspx" TargetMode="External"/><Relationship Id="rId12" Type="http://schemas.openxmlformats.org/officeDocument/2006/relationships/hyperlink" Target="http://xunitpatterns.com/Using%20Test%20Doubles.html" TargetMode="External"/><Relationship Id="rId17" Type="http://schemas.openxmlformats.org/officeDocument/2006/relationships/hyperlink" Target="http://martinfowler.com/articles/mocksArentStubs.html" TargetMode="External"/><Relationship Id="rId2" Type="http://schemas.openxmlformats.org/officeDocument/2006/relationships/slide" Target="../slides/slide34.xml"/><Relationship Id="rId16" Type="http://schemas.openxmlformats.org/officeDocument/2006/relationships/hyperlink" Target="http://xunitpatterns.com/Test-Specific%20Subclass.html" TargetMode="External"/><Relationship Id="rId1" Type="http://schemas.openxmlformats.org/officeDocument/2006/relationships/notesMaster" Target="../notesMasters/notesMaster1.xml"/><Relationship Id="rId6" Type="http://schemas.openxmlformats.org/officeDocument/2006/relationships/hyperlink" Target="http://blogs.msdn.com/jamesnewkirk/archive/2004/12/04/275172.aspx" TargetMode="External"/><Relationship Id="rId11" Type="http://schemas.openxmlformats.org/officeDocument/2006/relationships/hyperlink" Target="http://xunitpatterns.com/Test%20Double.html" TargetMode="External"/><Relationship Id="rId5" Type="http://schemas.openxmlformats.org/officeDocument/2006/relationships/hyperlink" Target="http://jamesnewkirk.typepad.com/posts/2007/09/announcing-xuni.html" TargetMode="External"/><Relationship Id="rId15" Type="http://schemas.openxmlformats.org/officeDocument/2006/relationships/hyperlink" Target="http://xunitpatterns.com/Test%20Spy.html" TargetMode="External"/><Relationship Id="rId10" Type="http://schemas.openxmlformats.org/officeDocument/2006/relationships/hyperlink" Target="http://xunitpatterns.com/Fragile%20Test.html" TargetMode="External"/><Relationship Id="rId4" Type="http://schemas.openxmlformats.org/officeDocument/2006/relationships/hyperlink" Target="http://codebetter.com/iancooper/2007/12/19/mocks-and-the-dangers-of-overspecified-software/" TargetMode="External"/><Relationship Id="rId9" Type="http://schemas.openxmlformats.org/officeDocument/2006/relationships/hyperlink" Target="http://www.ayende.com/projects/rhino-mocks.aspx" TargetMode="External"/><Relationship Id="rId14" Type="http://schemas.openxmlformats.org/officeDocument/2006/relationships/hyperlink" Target="http://xunitpatterns.com/Fake%20Object.html"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a:t>
            </a:fld>
            <a:endParaRPr lang="en-US"/>
          </a:p>
        </p:txBody>
      </p:sp>
    </p:spTree>
    <p:extLst>
      <p:ext uri="{BB962C8B-B14F-4D97-AF65-F5344CB8AC3E}">
        <p14:creationId xmlns:p14="http://schemas.microsoft.com/office/powerpoint/2010/main" val="30145442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23</a:t>
            </a:fld>
            <a:endParaRPr lang="en-US"/>
          </a:p>
        </p:txBody>
      </p:sp>
    </p:spTree>
    <p:extLst>
      <p:ext uri="{BB962C8B-B14F-4D97-AF65-F5344CB8AC3E}">
        <p14:creationId xmlns:p14="http://schemas.microsoft.com/office/powerpoint/2010/main" val="3849887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24</a:t>
            </a:fld>
            <a:endParaRPr lang="en-US"/>
          </a:p>
        </p:txBody>
      </p:sp>
    </p:spTree>
    <p:extLst>
      <p:ext uri="{BB962C8B-B14F-4D97-AF65-F5344CB8AC3E}">
        <p14:creationId xmlns:p14="http://schemas.microsoft.com/office/powerpoint/2010/main" val="4273123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25</a:t>
            </a:fld>
            <a:endParaRPr lang="en-US"/>
          </a:p>
        </p:txBody>
      </p:sp>
    </p:spTree>
    <p:extLst>
      <p:ext uri="{BB962C8B-B14F-4D97-AF65-F5344CB8AC3E}">
        <p14:creationId xmlns:p14="http://schemas.microsoft.com/office/powerpoint/2010/main" val="1020182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26</a:t>
            </a:fld>
            <a:endParaRPr lang="en-US"/>
          </a:p>
        </p:txBody>
      </p:sp>
    </p:spTree>
    <p:extLst>
      <p:ext uri="{BB962C8B-B14F-4D97-AF65-F5344CB8AC3E}">
        <p14:creationId xmlns:p14="http://schemas.microsoft.com/office/powerpoint/2010/main" val="22883894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27</a:t>
            </a:fld>
            <a:endParaRPr lang="en-US"/>
          </a:p>
        </p:txBody>
      </p:sp>
    </p:spTree>
    <p:extLst>
      <p:ext uri="{BB962C8B-B14F-4D97-AF65-F5344CB8AC3E}">
        <p14:creationId xmlns:p14="http://schemas.microsoft.com/office/powerpoint/2010/main" val="3398623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28</a:t>
            </a:fld>
            <a:endParaRPr lang="en-US"/>
          </a:p>
        </p:txBody>
      </p:sp>
    </p:spTree>
    <p:extLst>
      <p:ext uri="{BB962C8B-B14F-4D97-AF65-F5344CB8AC3E}">
        <p14:creationId xmlns:p14="http://schemas.microsoft.com/office/powerpoint/2010/main" val="326878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29</a:t>
            </a:fld>
            <a:endParaRPr lang="en-US"/>
          </a:p>
        </p:txBody>
      </p:sp>
    </p:spTree>
    <p:extLst>
      <p:ext uri="{BB962C8B-B14F-4D97-AF65-F5344CB8AC3E}">
        <p14:creationId xmlns:p14="http://schemas.microsoft.com/office/powerpoint/2010/main" val="5081452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Kent only uses the term unit test in this quote, and in a discussion of the problems of acceptance testing. Small-scale test is the alternative to unit test he suggests in the same paragraph. Nearly everywhere else Kent in his book Kent just says ‘test.’</a:t>
            </a:r>
          </a:p>
          <a:p>
            <a:endParaRPr lang="en-US" dirty="0"/>
          </a:p>
          <a:p>
            <a:r>
              <a:rPr lang="en-US" dirty="0"/>
              <a:t>Co-opting the word ‘unit test’ into our lexicon to describe what a developer writes in the TDD process has a number of problems, derived from the association with the principles of classical unit testing.</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30</a:t>
            </a:fld>
            <a:endParaRPr lang="en-US"/>
          </a:p>
        </p:txBody>
      </p:sp>
    </p:spTree>
    <p:extLst>
      <p:ext uri="{BB962C8B-B14F-4D97-AF65-F5344CB8AC3E}">
        <p14:creationId xmlns:p14="http://schemas.microsoft.com/office/powerpoint/2010/main" val="2778200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assume that TDD uses unit tests, that comes with some constraints that come from classical testing theory.</a:t>
            </a:r>
          </a:p>
          <a:p>
            <a:endParaRPr lang="en-US" dirty="0"/>
          </a:p>
          <a:p>
            <a:r>
              <a:rPr lang="en-US" dirty="0"/>
              <a:t>Unit tests isolate the module. To do that all dependencies of the module are replaced, for the test with a ‘test double’ a stub, fake or mock. The replacement should be predictable, so that we can isolate any failure to the unit under test, not its collaborators</a:t>
            </a:r>
          </a:p>
          <a:p>
            <a:r>
              <a:rPr lang="en-US" dirty="0"/>
              <a:t>Integration tests connect two modules together to determine if they can hook together.</a:t>
            </a:r>
          </a:p>
          <a:p>
            <a:r>
              <a:rPr lang="en-US" dirty="0"/>
              <a:t>System tests integrate all the modules and let us run end-to-end.</a:t>
            </a:r>
          </a:p>
          <a:p>
            <a:endParaRPr lang="en-US" dirty="0"/>
          </a:p>
          <a:p>
            <a:r>
              <a:rPr lang="en-US" dirty="0"/>
              <a:t>Typically, in OO TDD, the module is identified as a class. This means that we end up mocking all of the dependencies of our class</a:t>
            </a:r>
          </a:p>
        </p:txBody>
      </p:sp>
      <p:sp>
        <p:nvSpPr>
          <p:cNvPr id="4" name="Slide Number Placeholder 3"/>
          <p:cNvSpPr>
            <a:spLocks noGrp="1"/>
          </p:cNvSpPr>
          <p:nvPr>
            <p:ph type="sldNum" sz="quarter" idx="5"/>
          </p:nvPr>
        </p:nvSpPr>
        <p:spPr/>
        <p:txBody>
          <a:bodyPr/>
          <a:lstStyle/>
          <a:p>
            <a:fld id="{8D454BB1-5AB5-DF45-A819-95464E74CBE3}" type="slidenum">
              <a:rPr lang="en-US" smtClean="0"/>
              <a:t>31</a:t>
            </a:fld>
            <a:endParaRPr lang="en-US"/>
          </a:p>
        </p:txBody>
      </p:sp>
    </p:spTree>
    <p:extLst>
      <p:ext uri="{BB962C8B-B14F-4D97-AF65-F5344CB8AC3E}">
        <p14:creationId xmlns:p14="http://schemas.microsoft.com/office/powerpoint/2010/main" val="2957000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assertion that we are doing “unit testing’ lead to the privileging of the idea that you should mock all the dependencies of the SUT, in order to isolate it. The cry was ‘defect localization’. We want to know what ‘failed’ and that means only one one test should fail for any given line of code, and if we include dependencies, how we will know it was our code and not a collaborator. So all or our collaborators will behave perfectly.</a:t>
            </a:r>
          </a:p>
          <a:p>
            <a:endParaRPr lang="en-US" dirty="0"/>
          </a:p>
          <a:p>
            <a:r>
              <a:rPr lang="en-US" dirty="0"/>
              <a:t>This idea, which </a:t>
            </a:r>
            <a:r>
              <a:rPr lang="en-US" dirty="0" err="1"/>
              <a:t>Meszaros</a:t>
            </a:r>
            <a:r>
              <a:rPr lang="en-US" dirty="0"/>
              <a:t> calls Need-Driven Development has all ‘dependencies’ replaced with a mock, often so that we define the interface of the collaborator when implementing the SUT.</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32</a:t>
            </a:fld>
            <a:endParaRPr lang="en-US"/>
          </a:p>
        </p:txBody>
      </p:sp>
    </p:spTree>
    <p:extLst>
      <p:ext uri="{BB962C8B-B14F-4D97-AF65-F5344CB8AC3E}">
        <p14:creationId xmlns:p14="http://schemas.microsoft.com/office/powerpoint/2010/main" val="1528262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a:t>
            </a:fld>
            <a:endParaRPr lang="en-GB"/>
          </a:p>
        </p:txBody>
      </p:sp>
    </p:spTree>
    <p:extLst>
      <p:ext uri="{BB962C8B-B14F-4D97-AF65-F5344CB8AC3E}">
        <p14:creationId xmlns:p14="http://schemas.microsoft.com/office/powerpoint/2010/main" val="27747956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dependency on Inversion of Control containers, over Poor Man’s DI is often due to the complexity caused by our need to inject all of our dependencies over </a:t>
            </a:r>
            <a:r>
              <a:rPr lang="en-US" dirty="0" err="1"/>
              <a:t>newing</a:t>
            </a:r>
            <a:r>
              <a:rPr lang="en-US" dirty="0"/>
              <a:t> up a dependency in the constructor.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valid times to use injection: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The Open-Closed Principle where we want to be closed to modification but open to extension by substituting variations of an interface that represent real run time variation, such as differing rules for an insurance policy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Where we need to use Dependency Inversion to satisfy the constraints of a layer boundary, such as depend inwards, to allow run-time replacement of what would otherwise be a cyclic dependency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But over-use in our classes simply to make them observable for testing has undesirable side-affects and makes our tests fragile.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33</a:t>
            </a:fld>
            <a:endParaRPr lang="en-US"/>
          </a:p>
        </p:txBody>
      </p:sp>
    </p:spTree>
    <p:extLst>
      <p:ext uri="{BB962C8B-B14F-4D97-AF65-F5344CB8AC3E}">
        <p14:creationId xmlns:p14="http://schemas.microsoft.com/office/powerpoint/2010/main" val="18139532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Mocks and the Dangers of </a:t>
            </a:r>
            <a:r>
              <a:rPr lang="en-GB" b="1" dirty="0" err="1"/>
              <a:t>Overspecified</a:t>
            </a:r>
            <a:r>
              <a:rPr lang="en-GB" b="1" dirty="0"/>
              <a:t> Software</a:t>
            </a:r>
          </a:p>
          <a:p>
            <a:r>
              <a:rPr lang="en-GB" dirty="0"/>
              <a:t>Posted by </a:t>
            </a:r>
            <a:r>
              <a:rPr lang="en-GB" dirty="0">
                <a:hlinkClick r:id="rId3" tooltip="View all posts by Ian Cooper"/>
              </a:rPr>
              <a:t>Ian Cooper</a:t>
            </a:r>
            <a:r>
              <a:rPr lang="en-GB" dirty="0"/>
              <a:t> on </a:t>
            </a:r>
            <a:r>
              <a:rPr lang="en-GB" dirty="0">
                <a:hlinkClick r:id="rId4" tooltip="9:14 am"/>
              </a:rPr>
              <a:t>December 19, 2007</a:t>
            </a:r>
            <a:r>
              <a:rPr lang="en-GB" dirty="0"/>
              <a:t> </a:t>
            </a:r>
          </a:p>
          <a:p>
            <a:r>
              <a:rPr lang="en-GB" dirty="0"/>
              <a:t>I’ll be back on LINQ architecture after the holidays, but in the meantime, I wanted to share some of the bad, some of the places where we have had bitter experiences.</a:t>
            </a:r>
          </a:p>
          <a:p>
            <a:r>
              <a:rPr lang="en-GB" dirty="0"/>
              <a:t>When </a:t>
            </a:r>
            <a:r>
              <a:rPr lang="en-GB" dirty="0" err="1"/>
              <a:t>NMock</a:t>
            </a:r>
            <a:r>
              <a:rPr lang="en-GB" dirty="0"/>
              <a:t> first appeared we embraced the behaviour verification style that it supported. We liked the idea that for ‘unit tests’ we should not interact with other concrete classes. We liked the way that mocks had to derive from interfaces, abstract classes, or override virtual methods. We wanted to depend upon abstractions, not details, and we liked the way that mocks gave us an emergent design that exhibited this quality.</a:t>
            </a:r>
          </a:p>
          <a:p>
            <a:r>
              <a:rPr lang="en-GB" dirty="0"/>
              <a:t>One of our first pushes was against slow tests that talked to the Db. Writing our tests against any kind of shared fixture was painful (note that in </a:t>
            </a:r>
            <a:r>
              <a:rPr lang="en-GB" dirty="0" err="1"/>
              <a:t>NUnit</a:t>
            </a:r>
            <a:r>
              <a:rPr lang="en-GB" dirty="0"/>
              <a:t>, </a:t>
            </a:r>
            <a:r>
              <a:rPr lang="en-GB" dirty="0" err="1"/>
              <a:t>MbUNit</a:t>
            </a:r>
            <a:r>
              <a:rPr lang="en-GB" dirty="0"/>
              <a:t>, </a:t>
            </a:r>
            <a:r>
              <a:rPr lang="en-GB" dirty="0" err="1"/>
              <a:t>MSTest</a:t>
            </a:r>
            <a:r>
              <a:rPr lang="en-GB" dirty="0"/>
              <a:t> et al. class variables are shared state for all tests in the fixture; </a:t>
            </a:r>
            <a:r>
              <a:rPr lang="en-GB" dirty="0">
                <a:hlinkClick r:id="rId5" tooltip="xUnit"/>
              </a:rPr>
              <a:t>xUnit</a:t>
            </a:r>
            <a:r>
              <a:rPr lang="en-GB" dirty="0"/>
              <a:t> tries to </a:t>
            </a:r>
            <a:r>
              <a:rPr lang="en-GB" dirty="0">
                <a:hlinkClick r:id="rId6" tooltip="fix nunit"/>
              </a:rPr>
              <a:t>fix this</a:t>
            </a:r>
            <a:r>
              <a:rPr lang="en-GB" dirty="0"/>
              <a:t> but writing tests against shared state in the Db was especially painful. Either tests influenced each other, or we wrote complex setup and tear down code. Even using tricks like </a:t>
            </a:r>
            <a:r>
              <a:rPr lang="en-GB" dirty="0">
                <a:hlinkClick r:id="rId7" tooltip="oletx"/>
              </a:rPr>
              <a:t>OleTx transactions</a:t>
            </a:r>
            <a:r>
              <a:rPr lang="en-GB" dirty="0"/>
              <a:t> we still had to pre-populate the Db or setup everything each time. And the tests were slow…</a:t>
            </a:r>
          </a:p>
          <a:p>
            <a:r>
              <a:rPr lang="en-GB" dirty="0"/>
              <a:t>So we mocked out our </a:t>
            </a:r>
            <a:r>
              <a:rPr lang="en-GB" dirty="0">
                <a:hlinkClick r:id="rId8" tooltip="DataMappers"/>
              </a:rPr>
              <a:t>DataMappers </a:t>
            </a:r>
            <a:r>
              <a:rPr lang="en-GB" dirty="0"/>
              <a:t>and, freed from the dependency on the Db, testing our Domain proceeded like a dream.</a:t>
            </a:r>
          </a:p>
          <a:p>
            <a:r>
              <a:rPr lang="en-GB" dirty="0"/>
              <a:t>The project inherited a byzantine legacy Db schema that was not amenable to an mapping via an ORM tool (at least at the state-of-the-art for that time), so we had to roll our own </a:t>
            </a:r>
            <a:r>
              <a:rPr lang="en-GB" dirty="0" err="1"/>
              <a:t>DataMappers</a:t>
            </a:r>
            <a:r>
              <a:rPr lang="en-GB" dirty="0"/>
              <a:t>. Due to the limited re-use options outside this context, instead of rolling our own reflection and generics approach, with its attendant complexity, we opted to aim for a solution that we could eventually just code-gen.  Keen to build via TDD, then code-generate once we were sure it worked, we wanted to drive development of our </a:t>
            </a:r>
            <a:r>
              <a:rPr lang="en-GB" dirty="0" err="1"/>
              <a:t>DataMappers</a:t>
            </a:r>
            <a:r>
              <a:rPr lang="en-GB" dirty="0"/>
              <a:t> via TDD. Inferring from our wins with mocks in the domain, we expected to be able to gain similar benefits by mocking out our </a:t>
            </a:r>
            <a:r>
              <a:rPr lang="en-GB" dirty="0" err="1"/>
              <a:t>DataMappers</a:t>
            </a:r>
            <a:r>
              <a:rPr lang="en-GB" dirty="0"/>
              <a:t> interaction with the Db (</a:t>
            </a:r>
            <a:r>
              <a:rPr lang="en-GB" i="1" dirty="0" err="1"/>
              <a:t>mea</a:t>
            </a:r>
            <a:r>
              <a:rPr lang="en-GB" i="1" dirty="0"/>
              <a:t> culpa</a:t>
            </a:r>
            <a:r>
              <a:rPr lang="en-GB" dirty="0"/>
              <a:t>). </a:t>
            </a:r>
          </a:p>
          <a:p>
            <a:r>
              <a:rPr lang="en-GB" dirty="0"/>
              <a:t>So, to persist, we created an abstraction of the Db, an </a:t>
            </a:r>
            <a:r>
              <a:rPr lang="en-GB" dirty="0" err="1"/>
              <a:t>IDatabase</a:t>
            </a:r>
            <a:r>
              <a:rPr lang="en-GB" dirty="0"/>
              <a:t>. Then mocked that </a:t>
            </a:r>
            <a:r>
              <a:rPr lang="en-GB" dirty="0" err="1"/>
              <a:t>IDatabase</a:t>
            </a:r>
            <a:r>
              <a:rPr lang="en-GB" dirty="0"/>
              <a:t> in our unit test and created expectations of the behaviour that of our mappers, by expecting calls to the Db to execute </a:t>
            </a:r>
            <a:r>
              <a:rPr lang="en-GB" dirty="0" err="1"/>
              <a:t>sql</a:t>
            </a:r>
            <a:r>
              <a:rPr lang="en-GB" dirty="0"/>
              <a:t>. This enabled us to check that we created the stored procedure calls we would expect. To create parameter lists for those procedures we created classes (which we intended to eventually generate) that mapped domain objects into SQL parameters. </a:t>
            </a:r>
          </a:p>
          <a:p>
            <a:r>
              <a:rPr lang="en-GB" dirty="0"/>
              <a:t>To materialize objects back out we created classes (which we would again auto-generate) that gave us the ordinals needed to read the fields from the row corresponding to the class. We used a dependant mapping strategy, so that our domain worked with a </a:t>
            </a:r>
            <a:r>
              <a:rPr lang="en-GB" dirty="0" err="1"/>
              <a:t>DataMapper</a:t>
            </a:r>
            <a:r>
              <a:rPr lang="en-GB" dirty="0"/>
              <a:t> for a root class but we loaded any child entities and value objects.</a:t>
            </a:r>
          </a:p>
          <a:p>
            <a:r>
              <a:rPr lang="en-GB" dirty="0"/>
              <a:t>Of course, we still needed integration tests to see if they would actually work, and of course, we found that some of the SQL code we were generating passed unit tests, but failed when run against the Db, but overall we were pretty proud of how we were testing the Db. There were some warnings (and one member of the team expressed doubts) but it seemed to go pretty well. </a:t>
            </a:r>
            <a:r>
              <a:rPr lang="en-GB" i="1" dirty="0"/>
              <a:t>As an aside, as we were only mapping out a few classes, the pressure to code generate never hit us. Believing that we needed to build 2 or 3 mappers before we would see our mapper design emerge (by refactoring to remove duplication) we never reached the point where we needed to push on from there to code generation to complete our persistence requirements. Simply put, we did not need to persist enough items that the cost of writing code generation became less than the cost of implementing the remaining mappers by hand.</a:t>
            </a:r>
            <a:endParaRPr lang="en-GB" dirty="0"/>
          </a:p>
          <a:p>
            <a:r>
              <a:rPr lang="en-GB" dirty="0"/>
              <a:t>The problems began to hit us in maintenance (and that can hit quite early on an agile project with frequent releases). We had a number of issues:</a:t>
            </a:r>
            <a:br>
              <a:rPr lang="en-GB" dirty="0"/>
            </a:br>
            <a:br>
              <a:rPr lang="en-GB" b="1" dirty="0"/>
            </a:br>
            <a:r>
              <a:rPr lang="en-GB" b="1" dirty="0"/>
              <a:t>Mocking tools were not strongly-typed</a:t>
            </a:r>
            <a:r>
              <a:rPr lang="en-GB" dirty="0"/>
              <a:t> </a:t>
            </a:r>
            <a:br>
              <a:rPr lang="en-GB" dirty="0"/>
            </a:br>
            <a:r>
              <a:rPr lang="en-GB" dirty="0"/>
              <a:t>At that time the mocking tools just used strings, there was none of the record-and-replay style seen within tools like </a:t>
            </a:r>
            <a:r>
              <a:rPr lang="en-GB" dirty="0">
                <a:hlinkClick r:id="rId9"/>
              </a:rPr>
              <a:t>Rhino Mocks</a:t>
            </a:r>
            <a:r>
              <a:rPr lang="en-GB" dirty="0"/>
              <a:t>. This is not only important because the compiler can no longer help you find errors, but because refactoring tools stop helping you make changes when a string is the method call. So Rename Method to express intent, became search-and-replace. Unit tests would pass, but integration tests failed, because the names had changed.</a:t>
            </a:r>
          </a:p>
          <a:p>
            <a:r>
              <a:rPr lang="en-GB" b="1" dirty="0"/>
              <a:t>The test code was over-coupled</a:t>
            </a:r>
            <a:br>
              <a:rPr lang="en-GB" dirty="0"/>
            </a:br>
            <a:r>
              <a:rPr lang="en-GB" dirty="0"/>
              <a:t>A lot of our test code contained a dozen lines of set up for mocking along the lines of:</a:t>
            </a:r>
          </a:p>
          <a:p>
            <a:r>
              <a:rPr lang="en-GB" dirty="0" err="1"/>
              <a:t>database.Expect</a:t>
            </a:r>
            <a:r>
              <a:rPr lang="en-GB" dirty="0"/>
              <a:t>(“</a:t>
            </a:r>
            <a:r>
              <a:rPr lang="en-GB" dirty="0" err="1"/>
              <a:t>AddInParameter</a:t>
            </a:r>
            <a:r>
              <a:rPr lang="en-GB" dirty="0"/>
              <a:t>”, </a:t>
            </a:r>
            <a:r>
              <a:rPr lang="en-GB" dirty="0" err="1"/>
              <a:t>dbCommand.MockInstance</a:t>
            </a:r>
            <a:r>
              <a:rPr lang="en-GB" dirty="0"/>
              <a:t>, “@Username”, </a:t>
            </a:r>
            <a:r>
              <a:rPr lang="en-GB" dirty="0" err="1"/>
              <a:t>DbType.String</a:t>
            </a:r>
            <a:r>
              <a:rPr lang="en-GB" dirty="0"/>
              <a:t>, </a:t>
            </a:r>
            <a:r>
              <a:rPr lang="en-GB" dirty="0" err="1"/>
              <a:t>person.UserName</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“@FirstName”, </a:t>
            </a:r>
            <a:r>
              <a:rPr lang="en-GB" dirty="0" err="1"/>
              <a:t>DbType.String</a:t>
            </a:r>
            <a:r>
              <a:rPr lang="en-GB" dirty="0"/>
              <a:t>, </a:t>
            </a:r>
            <a:r>
              <a:rPr lang="en-GB" dirty="0" err="1"/>
              <a:t>person.FirstName</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a:t>
            </a:r>
            <a:r>
              <a:rPr lang="en-GB" dirty="0" err="1"/>
              <a:t>MiddleInitial</a:t>
            </a:r>
            <a:r>
              <a:rPr lang="en-GB" dirty="0"/>
              <a:t>”, </a:t>
            </a:r>
            <a:r>
              <a:rPr lang="en-GB" dirty="0" err="1"/>
              <a:t>DbType.String</a:t>
            </a:r>
            <a:r>
              <a:rPr lang="en-GB" dirty="0"/>
              <a:t>, </a:t>
            </a:r>
            <a:r>
              <a:rPr lang="en-GB" dirty="0" err="1"/>
              <a:t>person.MiddleInitial</a:t>
            </a:r>
            <a:r>
              <a:rPr lang="en-GB" dirty="0"/>
              <a:t>);</a:t>
            </a:r>
            <a:br>
              <a:rPr lang="en-GB" dirty="0"/>
            </a:br>
            <a:r>
              <a:rPr lang="en-GB" dirty="0" err="1"/>
              <a:t>database.Expect</a:t>
            </a:r>
            <a:r>
              <a:rPr lang="en-GB" dirty="0"/>
              <a:t>(“</a:t>
            </a:r>
            <a:r>
              <a:rPr lang="en-GB" dirty="0" err="1"/>
              <a:t>AddInParameter</a:t>
            </a:r>
            <a:r>
              <a:rPr lang="en-GB" dirty="0"/>
              <a:t>”, </a:t>
            </a:r>
            <a:r>
              <a:rPr lang="en-GB" dirty="0" err="1"/>
              <a:t>dbCommand.MockInstance</a:t>
            </a:r>
            <a:r>
              <a:rPr lang="en-GB" dirty="0"/>
              <a:t>, “@Surname”, </a:t>
            </a:r>
            <a:r>
              <a:rPr lang="en-GB" dirty="0" err="1"/>
              <a:t>DbType.String</a:t>
            </a:r>
            <a:r>
              <a:rPr lang="en-GB" dirty="0"/>
              <a:t>, </a:t>
            </a:r>
            <a:r>
              <a:rPr lang="en-GB" dirty="0" err="1"/>
              <a:t>person.Surname</a:t>
            </a:r>
            <a:r>
              <a:rPr lang="en-GB" dirty="0"/>
              <a:t>);</a:t>
            </a:r>
          </a:p>
          <a:p>
            <a:r>
              <a:rPr lang="en-GB" dirty="0"/>
              <a:t>The tests are coupled not only to the domain model but the schema, and represented a point of resistance to change for us.</a:t>
            </a:r>
          </a:p>
          <a:p>
            <a:r>
              <a:rPr lang="en-GB" b="1" dirty="0"/>
              <a:t>Tests predicted the implementation rather than letting it evolve through refactoring</a:t>
            </a:r>
            <a:br>
              <a:rPr lang="en-GB" dirty="0"/>
            </a:br>
            <a:r>
              <a:rPr lang="en-GB" dirty="0"/>
              <a:t>The tests specified the implementation and as such writing the test constrained the implementation. This broke the more normal TDD pattern of make it pass then refactor. Writing the specification for the implementation in the tests is expensive, and error prone.</a:t>
            </a:r>
          </a:p>
          <a:p>
            <a:r>
              <a:rPr lang="en-GB" b="1" dirty="0"/>
              <a:t>Changes to implementation were Shotgun Surgery</a:t>
            </a:r>
            <a:br>
              <a:rPr lang="en-GB" dirty="0"/>
            </a:br>
            <a:r>
              <a:rPr lang="en-GB" dirty="0"/>
              <a:t>When you change the implementation of a method under test, mocks can break because you now make additional or different calls to the dependent component that is being mocked. For us, if you needed to add an extra parameter to a domain class under our model for example, you had to create the expectation for that parameter in the test. After a while the process of adding a new field became expensive, and the number of changes required to add a new method began to smell of shotgun surgery. The trouble had become that our tests not only specified the inputs and outputs but also how the method under test was implemented: the order and number of calls.</a:t>
            </a:r>
          </a:p>
          <a:p>
            <a:r>
              <a:rPr lang="en-GB" dirty="0"/>
              <a:t>The mocks began to make our software more resistant to change, more sluggish, and this increased the cost to refactoring. As change becomes more expensive, we risked becoming resistant to making it, and we risk starting to build technical debt. A couple of times the tests broke, as developers changed the domain, or changed how we were doing persistence, without changing the test first, because they were frustrated at how it slowed their development. The mocks became an impedance to progress.</a:t>
            </a:r>
          </a:p>
          <a:p>
            <a:r>
              <a:rPr lang="en-GB" dirty="0"/>
              <a:t>Mocks had become, for us, fragile tests.</a:t>
            </a:r>
          </a:p>
          <a:p>
            <a:r>
              <a:rPr lang="en-GB" b="1" dirty="0"/>
              <a:t>Red, Green, Refactor</a:t>
            </a:r>
            <a:br>
              <a:rPr lang="en-GB" dirty="0"/>
            </a:br>
            <a:r>
              <a:rPr lang="en-GB" dirty="0"/>
              <a:t>Agile methodologies allow a just-in-time design approach because you can refactor existing code at low-cost and risk. Unit tests enable this scenario, because they protect against changes in behaviour of the system under test. You can change the implementation, provided the behaviour remains the same. However when mocks are fragile, and risk becoming an obstacle to change, because they can break even when the behaviour remains consistent they can increase the cost of refactoring. </a:t>
            </a:r>
          </a:p>
          <a:p>
            <a:r>
              <a:rPr lang="en-GB" b="1" dirty="0"/>
              <a:t>Maybe we should have just done integration testing?</a:t>
            </a:r>
            <a:br>
              <a:rPr lang="en-GB" dirty="0"/>
            </a:br>
            <a:r>
              <a:rPr lang="en-GB" dirty="0"/>
              <a:t>By contrast the effort to check the classes using integration tests turned out to be quite small in this instance, because we only needed to check our ability insert, update, and delete on each mapper. We had gained a lot by removing our dependency on the Db from the domain with the </a:t>
            </a:r>
            <a:r>
              <a:rPr lang="en-GB" dirty="0" err="1"/>
              <a:t>DataMapper</a:t>
            </a:r>
            <a:r>
              <a:rPr lang="en-GB" dirty="0"/>
              <a:t>, but our desire to mock out the Db on the implementation of the </a:t>
            </a:r>
            <a:r>
              <a:rPr lang="en-GB" dirty="0" err="1"/>
              <a:t>DataMapper</a:t>
            </a:r>
            <a:r>
              <a:rPr lang="en-GB" dirty="0"/>
              <a:t>, looked as though it cost us more than it saved. It was a bridge too far.</a:t>
            </a:r>
          </a:p>
          <a:p>
            <a:r>
              <a:rPr lang="en-GB" b="1" dirty="0"/>
              <a:t>Fragility and Mocks</a:t>
            </a:r>
            <a:br>
              <a:rPr lang="en-GB" dirty="0"/>
            </a:br>
            <a:r>
              <a:rPr lang="en-GB" dirty="0"/>
              <a:t>When I look around now, I see a lot of people using mocks to replace all their dependencies. My concern is that they will begin to hit the </a:t>
            </a:r>
            <a:r>
              <a:rPr lang="en-GB" dirty="0">
                <a:hlinkClick r:id="rId10" tooltip="Fragile Test"/>
              </a:rPr>
              <a:t>Fragile Test</a:t>
            </a:r>
            <a:r>
              <a:rPr lang="en-GB" dirty="0"/>
              <a:t> issues that mocks present. Gerard </a:t>
            </a:r>
            <a:r>
              <a:rPr lang="en-GB" dirty="0" err="1"/>
              <a:t>Meszaros</a:t>
            </a:r>
            <a:r>
              <a:rPr lang="en-GB" dirty="0"/>
              <a:t> identifies the issues we hit as two specific smells: </a:t>
            </a:r>
            <a:r>
              <a:rPr lang="en-GB" dirty="0">
                <a:hlinkClick r:id="rId10"/>
              </a:rPr>
              <a:t>Overspecified Software</a:t>
            </a:r>
            <a:r>
              <a:rPr lang="en-GB" dirty="0"/>
              <a:t> and </a:t>
            </a:r>
            <a:r>
              <a:rPr lang="en-GB" dirty="0">
                <a:hlinkClick r:id="rId10"/>
              </a:rPr>
              <a:t>Behaviour Sensitivity</a:t>
            </a:r>
            <a:r>
              <a:rPr lang="en-GB" dirty="0"/>
              <a:t>.</a:t>
            </a:r>
          </a:p>
          <a:p>
            <a:r>
              <a:rPr lang="en-GB" b="1" dirty="0"/>
              <a:t>Test Doubles</a:t>
            </a:r>
            <a:br>
              <a:rPr lang="en-GB" dirty="0"/>
            </a:br>
            <a:r>
              <a:rPr lang="en-GB" dirty="0"/>
              <a:t>Gerard </a:t>
            </a:r>
            <a:r>
              <a:rPr lang="en-GB" dirty="0" err="1"/>
              <a:t>Meszaros</a:t>
            </a:r>
            <a:r>
              <a:rPr lang="en-GB" dirty="0"/>
              <a:t> classifies any object we use to stand in for another object during a test as a </a:t>
            </a:r>
            <a:r>
              <a:rPr lang="en-GB" dirty="0">
                <a:hlinkClick r:id="rId11"/>
              </a:rPr>
              <a:t>Test Double</a:t>
            </a:r>
            <a:r>
              <a:rPr lang="en-GB" dirty="0"/>
              <a:t>. It is worth reading what Gerard has to say either on the </a:t>
            </a:r>
            <a:r>
              <a:rPr lang="en-GB" dirty="0">
                <a:hlinkClick r:id="rId12"/>
              </a:rPr>
              <a:t>web site or in his book</a:t>
            </a:r>
            <a:r>
              <a:rPr lang="en-GB" dirty="0"/>
              <a:t>. The key is to understand that you are replacing a dependency to isolate the object under test from either Indirect Inputs or Indirect Outputs. Mocks are really only a sweet spot for testing indirect outputs. If you have indirect inputs, a </a:t>
            </a:r>
            <a:r>
              <a:rPr lang="en-GB" dirty="0">
                <a:hlinkClick r:id="rId13"/>
              </a:rPr>
              <a:t>Test Stub</a:t>
            </a:r>
            <a:r>
              <a:rPr lang="en-GB" dirty="0"/>
              <a:t> or </a:t>
            </a:r>
            <a:r>
              <a:rPr lang="en-GB" dirty="0">
                <a:hlinkClick r:id="rId14"/>
              </a:rPr>
              <a:t>Fake Object</a:t>
            </a:r>
            <a:r>
              <a:rPr lang="en-GB" dirty="0"/>
              <a:t> may be a more maintainable approach than a mock. Even for indirect </a:t>
            </a:r>
            <a:r>
              <a:rPr lang="en-GB" dirty="0" err="1"/>
              <a:t>ouputs</a:t>
            </a:r>
            <a:r>
              <a:rPr lang="en-GB" dirty="0"/>
              <a:t> it is worth considering a </a:t>
            </a:r>
            <a:r>
              <a:rPr lang="en-GB" dirty="0">
                <a:hlinkClick r:id="rId15"/>
              </a:rPr>
              <a:t>Test Spy</a:t>
            </a:r>
            <a:r>
              <a:rPr lang="en-GB" dirty="0"/>
              <a:t> (we find the Self-Shunt variation </a:t>
            </a:r>
            <a:r>
              <a:rPr lang="en-GB" dirty="0" err="1"/>
              <a:t>particulary</a:t>
            </a:r>
            <a:r>
              <a:rPr lang="en-GB" dirty="0"/>
              <a:t> simple to use) or </a:t>
            </a:r>
            <a:r>
              <a:rPr lang="en-GB" dirty="0">
                <a:hlinkClick r:id="rId16"/>
              </a:rPr>
              <a:t>Test-Specific Subclass</a:t>
            </a:r>
            <a:r>
              <a:rPr lang="en-GB" dirty="0"/>
              <a:t> before looking at a mock.</a:t>
            </a:r>
          </a:p>
          <a:p>
            <a:r>
              <a:rPr lang="en-GB" b="1" dirty="0"/>
              <a:t>Switching to fakes and stubs</a:t>
            </a:r>
            <a:br>
              <a:rPr lang="en-GB" dirty="0"/>
            </a:br>
            <a:r>
              <a:rPr lang="en-GB" dirty="0"/>
              <a:t>Since that project we have weaned ourselves from our mock dependency and try to use what </a:t>
            </a:r>
            <a:r>
              <a:rPr lang="en-GB" dirty="0">
                <a:hlinkClick r:id="rId17"/>
              </a:rPr>
              <a:t>Fowler calls a classicist approach to TDD</a:t>
            </a:r>
            <a:r>
              <a:rPr lang="en-GB" dirty="0"/>
              <a:t> more. Where we do replace a depended upon component, we try to use the appropriate technique, depending on whether our concern is an indirect input or an indirect output in the dependency. In addition when talking to the outside world we weigh up the point at which the ‘last mile’ should be checked with an </a:t>
            </a:r>
            <a:r>
              <a:rPr lang="en-GB" dirty="0" err="1"/>
              <a:t>intergration</a:t>
            </a:r>
            <a:r>
              <a:rPr lang="en-GB" dirty="0"/>
              <a:t> test over a unit test. So while I want to isolate my domain, I may make different </a:t>
            </a:r>
            <a:r>
              <a:rPr lang="en-GB" dirty="0" err="1"/>
              <a:t>jhdgements</a:t>
            </a:r>
            <a:r>
              <a:rPr lang="en-GB" dirty="0"/>
              <a:t> in the service layer. Mocking frameworks are powerful, but ‘with great power comes great responsibility’.</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34</a:t>
            </a:fld>
            <a:endParaRPr lang="en-US"/>
          </a:p>
        </p:txBody>
      </p:sp>
    </p:spTree>
    <p:extLst>
      <p:ext uri="{BB962C8B-B14F-4D97-AF65-F5344CB8AC3E}">
        <p14:creationId xmlns:p14="http://schemas.microsoft.com/office/powerpoint/2010/main" val="38881471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 acknowledge that TDD By Example did not explicitly call out this problem of tests that are sensitive to the structure of the code – his </a:t>
            </a:r>
            <a:r>
              <a:rPr lang="en-US" dirty="0" err="1"/>
              <a:t>equivalen</a:t>
            </a:r>
            <a:r>
              <a:rPr lang="en-US" dirty="0"/>
              <a:t> to </a:t>
            </a:r>
            <a:r>
              <a:rPr lang="en-US" dirty="0" err="1"/>
              <a:t>Meszaros’s</a:t>
            </a:r>
            <a:r>
              <a:rPr lang="en-US" dirty="0"/>
              <a:t> fragile test and confusingly behavior-sensitivity. Kent means externally visible behavior, </a:t>
            </a:r>
            <a:r>
              <a:rPr lang="en-US" dirty="0" err="1"/>
              <a:t>Meszaros</a:t>
            </a:r>
            <a:r>
              <a:rPr lang="en-US" dirty="0"/>
              <a:t> means unobservable behavior or </a:t>
            </a:r>
            <a:r>
              <a:rPr lang="en-US" dirty="0" err="1"/>
              <a:t>Kent;s</a:t>
            </a:r>
            <a:r>
              <a:rPr lang="en-US" dirty="0"/>
              <a:t> structure.</a:t>
            </a:r>
          </a:p>
          <a:p>
            <a:endParaRPr lang="en-US" dirty="0"/>
          </a:p>
          <a:p>
            <a:r>
              <a:rPr lang="en-US" dirty="0"/>
              <a:t>Fragile Tests became the bane of much of testing. Change the contract of a Depended upon Component and spend the next few hours fixing up broken tests. This might be vaguely justifiable for a component we did not control, where the interaction with the third party component was what was under test – although I don’t think that is the way to go – it becomes nonsense when we control both the SUT and DOC</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35</a:t>
            </a:fld>
            <a:endParaRPr lang="en-US"/>
          </a:p>
        </p:txBody>
      </p:sp>
    </p:spTree>
    <p:extLst>
      <p:ext uri="{BB962C8B-B14F-4D97-AF65-F5344CB8AC3E}">
        <p14:creationId xmlns:p14="http://schemas.microsoft.com/office/powerpoint/2010/main" val="7123447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when we think about TDD, we must think about it’s cycle: Red-Green-Refactor. If Kent is the father of TDD, Martin Fowler became its godfather with his deeper explanation of </a:t>
            </a:r>
            <a:r>
              <a:rPr lang="en-US" dirty="0" err="1"/>
              <a:t>refactorings</a:t>
            </a:r>
            <a:r>
              <a:rPr lang="en-US" dirty="0"/>
              <a:t>  - changing structure without changing the </a:t>
            </a:r>
            <a:r>
              <a:rPr lang="en-US" dirty="0" err="1"/>
              <a:t>behaviour</a:t>
            </a:r>
            <a:r>
              <a:rPr lang="en-US" dirty="0"/>
              <a:t>. Refactoring focuses on the implementation details, not on the </a:t>
            </a:r>
            <a:r>
              <a:rPr lang="en-US" dirty="0" err="1"/>
              <a:t>behaviour</a:t>
            </a:r>
            <a:r>
              <a:rPr lang="en-US" dirty="0"/>
              <a:t> of its external interface.</a:t>
            </a:r>
          </a:p>
          <a:p>
            <a:endParaRPr lang="en-US" dirty="0"/>
          </a:p>
          <a:p>
            <a:r>
              <a:rPr lang="en-US" dirty="0"/>
              <a:t>Changing the structure of your implementation, should not break any tests, only changing the </a:t>
            </a:r>
            <a:r>
              <a:rPr lang="en-US" dirty="0" err="1"/>
              <a:t>behaviour</a:t>
            </a:r>
            <a:r>
              <a:rPr lang="en-US" dirty="0"/>
              <a:t> of the SUT should. Indeed the ability to keep your tests green between steps of the refactoring is what makes refactoring ‘safe’ as opposed to re-engineering which is unsafe as it requires regression. YOUR TESTS SHOULD NOT BREAK DURING REFACTORING.</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36</a:t>
            </a:fld>
            <a:endParaRPr lang="en-US"/>
          </a:p>
        </p:txBody>
      </p:sp>
    </p:spTree>
    <p:extLst>
      <p:ext uri="{BB962C8B-B14F-4D97-AF65-F5344CB8AC3E}">
        <p14:creationId xmlns:p14="http://schemas.microsoft.com/office/powerpoint/2010/main" val="39915268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this implies that the tests should not need to change, if the </a:t>
            </a:r>
            <a:r>
              <a:rPr lang="en-US" dirty="0" err="1"/>
              <a:t>behaviour</a:t>
            </a:r>
            <a:r>
              <a:rPr lang="en-US" dirty="0"/>
              <a:t> does not change. A refactoring should not change a TDD test. Indeed the TDD test confirms that the behavior remains the same after the refactoring. It is the very heart of how our refactoring is enhanced by tests, and how we are able to refactor after we reach –green, because we have passing tests, as long as the tests keep passing our refactoring breaks nothing.</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37</a:t>
            </a:fld>
            <a:endParaRPr lang="en-US"/>
          </a:p>
        </p:txBody>
      </p:sp>
    </p:spTree>
    <p:extLst>
      <p:ext uri="{BB962C8B-B14F-4D97-AF65-F5344CB8AC3E}">
        <p14:creationId xmlns:p14="http://schemas.microsoft.com/office/powerpoint/2010/main" val="1206435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Kent addressed this issue in his discussion of TDD with Martin Fowler and DHH in 2014. He discussed the specific problem that developers would often report fragile tests, and when he looked at them, he could see mocks returning mocks, returning mocks. The software was highly coupled to the tests – no wonder it would break tests on any </a:t>
            </a:r>
            <a:r>
              <a:rPr lang="en-US" dirty="0" err="1"/>
              <a:t>chane</a:t>
            </a:r>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38</a:t>
            </a:fld>
            <a:endParaRPr lang="en-US"/>
          </a:p>
        </p:txBody>
      </p:sp>
    </p:spTree>
    <p:extLst>
      <p:ext uri="{BB962C8B-B14F-4D97-AF65-F5344CB8AC3E}">
        <p14:creationId xmlns:p14="http://schemas.microsoft.com/office/powerpoint/2010/main" val="32938626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XP Community renamed Unit Tests to Developer Tests, for use with TDD, as far back as 2010, and to Programmer Tests in 2013</a:t>
            </a:r>
          </a:p>
          <a:p>
            <a:endParaRPr lang="en-US" dirty="0"/>
          </a:p>
          <a:p>
            <a:r>
              <a:rPr lang="en-US" dirty="0"/>
              <a:t>Under </a:t>
            </a:r>
            <a:r>
              <a:rPr lang="en-US" dirty="0" err="1"/>
              <a:t>Mezarios’s</a:t>
            </a:r>
            <a:r>
              <a:rPr lang="en-US" dirty="0"/>
              <a:t> patterns n </a:t>
            </a:r>
            <a:r>
              <a:rPr lang="en-US" dirty="0" err="1"/>
              <a:t>Xunit</a:t>
            </a:r>
            <a:r>
              <a:rPr lang="en-US" dirty="0"/>
              <a:t> Patters, Programmer Tests are actually closer to Component Tests than Unit Tests: http://</a:t>
            </a:r>
            <a:r>
              <a:rPr lang="en-US" dirty="0" err="1"/>
              <a:t>xunitpatterns.com</a:t>
            </a:r>
            <a:r>
              <a:rPr lang="en-US" dirty="0"/>
              <a:t>/component%20test.html</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39</a:t>
            </a:fld>
            <a:endParaRPr lang="en-US"/>
          </a:p>
        </p:txBody>
      </p:sp>
    </p:spTree>
    <p:extLst>
      <p:ext uri="{BB962C8B-B14F-4D97-AF65-F5344CB8AC3E}">
        <p14:creationId xmlns:p14="http://schemas.microsoft.com/office/powerpoint/2010/main" val="27015675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really just a summary: TDD tests are small-scale, programmer tests, where failure just indicates that the last edit is suspect. We can revert the change to remove the error. Defect localization is by change/edit.</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40</a:t>
            </a:fld>
            <a:endParaRPr lang="en-US"/>
          </a:p>
        </p:txBody>
      </p:sp>
    </p:spTree>
    <p:extLst>
      <p:ext uri="{BB962C8B-B14F-4D97-AF65-F5344CB8AC3E}">
        <p14:creationId xmlns:p14="http://schemas.microsoft.com/office/powerpoint/2010/main" val="5468993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the test fixture that is the unit of isolation, not the ‘system under test’. We don’t want to tests to break each other.</a:t>
            </a:r>
          </a:p>
          <a:p>
            <a:endParaRPr lang="en-US" dirty="0"/>
          </a:p>
          <a:p>
            <a:r>
              <a:rPr lang="en-US" dirty="0"/>
              <a:t>This is the major constrained on so called shared fixture elements: file systems, databases etc. One test can impact another test running against a shared resource. This may create the conditions to replace with a mock or test-double so as to free up from a shared fixture</a:t>
            </a:r>
          </a:p>
          <a:p>
            <a:endParaRPr lang="en-US" dirty="0"/>
          </a:p>
          <a:p>
            <a:r>
              <a:rPr lang="en-US" dirty="0"/>
              <a:t>Tests need to be fast, and run independently and in-parallel</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41</a:t>
            </a:fld>
            <a:endParaRPr lang="en-US"/>
          </a:p>
        </p:txBody>
      </p:sp>
    </p:spTree>
    <p:extLst>
      <p:ext uri="{BB962C8B-B14F-4D97-AF65-F5344CB8AC3E}">
        <p14:creationId xmlns:p14="http://schemas.microsoft.com/office/powerpoint/2010/main" val="10194452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buFont typeface="Arial" panose="020B0604020202020204" pitchFamily="34" charset="0"/>
              <a:buChar char="•"/>
            </a:pPr>
            <a:r>
              <a:rPr lang="en-US" sz="1200" dirty="0"/>
              <a:t>Test isolation i.e. difficult to run in parallel or isolation</a:t>
            </a:r>
          </a:p>
          <a:p>
            <a:pPr marL="457200" indent="-457200">
              <a:buFont typeface="Arial" panose="020B0604020202020204" pitchFamily="34" charset="0"/>
              <a:buChar char="•"/>
            </a:pPr>
            <a:r>
              <a:rPr lang="en-US" sz="1200" dirty="0"/>
              <a:t>Test speed i.e. dependency is slow</a:t>
            </a:r>
          </a:p>
          <a:p>
            <a:pPr marL="457200" indent="-457200">
              <a:buFont typeface="Arial" panose="020B0604020202020204" pitchFamily="34" charset="0"/>
              <a:buChar char="•"/>
            </a:pPr>
            <a:r>
              <a:rPr lang="en-US" sz="1200" dirty="0"/>
              <a:t>Fragile Test i.e. dependency causes test to break frequently due to timing issues (often slow test too)</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42</a:t>
            </a:fld>
            <a:endParaRPr lang="en-US"/>
          </a:p>
        </p:txBody>
      </p:sp>
    </p:spTree>
    <p:extLst>
      <p:ext uri="{BB962C8B-B14F-4D97-AF65-F5344CB8AC3E}">
        <p14:creationId xmlns:p14="http://schemas.microsoft.com/office/powerpoint/2010/main" val="225082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8</a:t>
            </a:fld>
            <a:endParaRPr lang="en-US"/>
          </a:p>
        </p:txBody>
      </p:sp>
    </p:spTree>
    <p:extLst>
      <p:ext uri="{BB962C8B-B14F-4D97-AF65-F5344CB8AC3E}">
        <p14:creationId xmlns:p14="http://schemas.microsoft.com/office/powerpoint/2010/main" val="135647268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function here, we mean instance method, class method, stand alone function etc. The scope is irrelevant.</a:t>
            </a:r>
          </a:p>
          <a:p>
            <a:endParaRPr lang="en-US" dirty="0"/>
          </a:p>
          <a:p>
            <a:r>
              <a:rPr lang="en-US" dirty="0"/>
              <a:t>Our concern is what triggers writing a test? It is often expressed that before you write a new function at any scope, you should write a test.</a:t>
            </a:r>
          </a:p>
          <a:p>
            <a:endParaRPr lang="en-US" dirty="0"/>
          </a:p>
          <a:p>
            <a:r>
              <a:rPr lang="en-US" dirty="0"/>
              <a:t>A lot of tutorials encourage you to write a new test for any new method that you write.</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43</a:t>
            </a:fld>
            <a:endParaRPr lang="en-US"/>
          </a:p>
        </p:txBody>
      </p:sp>
    </p:spTree>
    <p:extLst>
      <p:ext uri="{BB962C8B-B14F-4D97-AF65-F5344CB8AC3E}">
        <p14:creationId xmlns:p14="http://schemas.microsoft.com/office/powerpoint/2010/main" val="20877603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we said we: don’t do ATDD. If we don’t separate out ATDD we can refocus on the acceptance criteria for a story driving our TDD practice instead. We have a requirement in the form of a user story, or if we prefer an agile use case, one that is elaborated later. It is the requirements for that which drive our TDD practice</a:t>
            </a:r>
          </a:p>
        </p:txBody>
      </p:sp>
      <p:sp>
        <p:nvSpPr>
          <p:cNvPr id="4" name="Slide Number Placeholder 3"/>
          <p:cNvSpPr>
            <a:spLocks noGrp="1"/>
          </p:cNvSpPr>
          <p:nvPr>
            <p:ph type="sldNum" sz="quarter" idx="5"/>
          </p:nvPr>
        </p:nvSpPr>
        <p:spPr/>
        <p:txBody>
          <a:bodyPr/>
          <a:lstStyle/>
          <a:p>
            <a:fld id="{8D454BB1-5AB5-DF45-A819-95464E74CBE3}" type="slidenum">
              <a:rPr lang="en-US" smtClean="0"/>
              <a:t>44</a:t>
            </a:fld>
            <a:endParaRPr lang="en-US"/>
          </a:p>
        </p:txBody>
      </p:sp>
    </p:spTree>
    <p:extLst>
      <p:ext uri="{BB962C8B-B14F-4D97-AF65-F5344CB8AC3E}">
        <p14:creationId xmlns:p14="http://schemas.microsoft.com/office/powerpoint/2010/main" val="20527312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that Kent gives in TDD by example. It is literally an example of the requirement that drives testing.</a:t>
            </a:r>
          </a:p>
          <a:p>
            <a:endParaRPr lang="en-US" dirty="0"/>
          </a:p>
          <a:p>
            <a:r>
              <a:rPr lang="en-US" dirty="0"/>
              <a:t>We could rephrase it using a GWT syntax</a:t>
            </a:r>
          </a:p>
          <a:p>
            <a:endParaRPr lang="en-US" dirty="0"/>
          </a:p>
          <a:p>
            <a:r>
              <a:rPr lang="en-US" dirty="0"/>
              <a:t>Given I have two amounts of different currencies and an exchange rate table when I add the two currencies together I should be able to get a result in one of the currencies</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45</a:t>
            </a:fld>
            <a:endParaRPr lang="en-US"/>
          </a:p>
        </p:txBody>
      </p:sp>
    </p:spTree>
    <p:extLst>
      <p:ext uri="{BB962C8B-B14F-4D97-AF65-F5344CB8AC3E}">
        <p14:creationId xmlns:p14="http://schemas.microsoft.com/office/powerpoint/2010/main" val="20622101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 test are focused on moving towards completion of the use case or user story. We drive incrementally and iteratively toward the expression of that </a:t>
            </a:r>
            <a:r>
              <a:rPr lang="en-US" dirty="0" err="1"/>
              <a:t>behaviour</a:t>
            </a:r>
            <a:r>
              <a:rPr lang="en-US" dirty="0"/>
              <a:t> in our tests.</a:t>
            </a:r>
          </a:p>
          <a:p>
            <a:endParaRPr lang="en-US" dirty="0"/>
          </a:p>
          <a:p>
            <a:r>
              <a:rPr lang="en-US" dirty="0"/>
              <a:t>Does that require a single method on a class, or a single function? Perhaps. But it might require many collaborating objects. We use tests to find out.</a:t>
            </a:r>
          </a:p>
          <a:p>
            <a:endParaRPr lang="en-US" dirty="0"/>
          </a:p>
          <a:p>
            <a:r>
              <a:rPr lang="en-US" dirty="0"/>
              <a:t>They are programmer tests, so the SUT required does not have to be an isolated class, method of function. We can test at whatever level is appropriate.</a:t>
            </a:r>
          </a:p>
          <a:p>
            <a:endParaRPr lang="en-US" dirty="0"/>
          </a:p>
          <a:p>
            <a:r>
              <a:rPr lang="en-US" dirty="0"/>
              <a:t>The requirement is what matters and we go up and down in viewpoint as required, to get the requirement under test.</a:t>
            </a:r>
          </a:p>
        </p:txBody>
      </p:sp>
      <p:sp>
        <p:nvSpPr>
          <p:cNvPr id="4" name="Slide Number Placeholder 3"/>
          <p:cNvSpPr>
            <a:spLocks noGrp="1"/>
          </p:cNvSpPr>
          <p:nvPr>
            <p:ph type="sldNum" sz="quarter" idx="5"/>
          </p:nvPr>
        </p:nvSpPr>
        <p:spPr/>
        <p:txBody>
          <a:bodyPr/>
          <a:lstStyle/>
          <a:p>
            <a:fld id="{8D454BB1-5AB5-DF45-A819-95464E74CBE3}" type="slidenum">
              <a:rPr lang="en-US" smtClean="0"/>
              <a:t>46</a:t>
            </a:fld>
            <a:endParaRPr lang="en-US"/>
          </a:p>
        </p:txBody>
      </p:sp>
    </p:spTree>
    <p:extLst>
      <p:ext uri="{BB962C8B-B14F-4D97-AF65-F5344CB8AC3E}">
        <p14:creationId xmlns:p14="http://schemas.microsoft.com/office/powerpoint/2010/main" val="4296627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Dan North’s famous name change originally related to this observation, that what Kent was doing was driving development through iterations of the behavior of the system, not through iterations of the implementation of the system.</a:t>
            </a:r>
          </a:p>
          <a:p>
            <a:endParaRPr lang="en-US" dirty="0"/>
          </a:p>
          <a:p>
            <a:r>
              <a:rPr lang="en-US" dirty="0"/>
              <a:t>For this reason he rephrased TDD as BDD</a:t>
            </a:r>
          </a:p>
        </p:txBody>
      </p:sp>
      <p:sp>
        <p:nvSpPr>
          <p:cNvPr id="4" name="Slide Number Placeholder 3"/>
          <p:cNvSpPr>
            <a:spLocks noGrp="1"/>
          </p:cNvSpPr>
          <p:nvPr>
            <p:ph type="sldNum" sz="quarter" idx="5"/>
          </p:nvPr>
        </p:nvSpPr>
        <p:spPr/>
        <p:txBody>
          <a:bodyPr/>
          <a:lstStyle/>
          <a:p>
            <a:fld id="{8D454BB1-5AB5-DF45-A819-95464E74CBE3}" type="slidenum">
              <a:rPr lang="en-US" smtClean="0"/>
              <a:t>47</a:t>
            </a:fld>
            <a:endParaRPr lang="en-US"/>
          </a:p>
        </p:txBody>
      </p:sp>
    </p:spTree>
    <p:extLst>
      <p:ext uri="{BB962C8B-B14F-4D97-AF65-F5344CB8AC3E}">
        <p14:creationId xmlns:p14="http://schemas.microsoft.com/office/powerpoint/2010/main" val="5480403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48</a:t>
            </a:fld>
            <a:endParaRPr lang="en-US"/>
          </a:p>
        </p:txBody>
      </p:sp>
    </p:spTree>
    <p:extLst>
      <p:ext uri="{BB962C8B-B14F-4D97-AF65-F5344CB8AC3E}">
        <p14:creationId xmlns:p14="http://schemas.microsoft.com/office/powerpoint/2010/main" val="3815854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a:t>How large should your steps be?</a:t>
            </a:r>
          </a:p>
          <a:p>
            <a:endParaRPr lang="en-US" dirty="0"/>
          </a:p>
          <a:p>
            <a:r>
              <a:rPr lang="en-US" dirty="0"/>
              <a:t>There are really two questions lurking here:</a:t>
            </a:r>
          </a:p>
          <a:p>
            <a:endParaRPr lang="en-US" dirty="0"/>
          </a:p>
          <a:p>
            <a:r>
              <a:rPr lang="en-US" dirty="0"/>
              <a:t>How much ground should each test cover?</a:t>
            </a:r>
          </a:p>
          <a:p>
            <a:endParaRPr lang="en-US" dirty="0"/>
          </a:p>
          <a:p>
            <a:r>
              <a:rPr lang="en-US" dirty="0"/>
              <a:t>How many intermediate stages should you go through as you refactor?</a:t>
            </a:r>
          </a:p>
          <a:p>
            <a:endParaRPr lang="en-US" dirty="0"/>
          </a:p>
          <a:p>
            <a:r>
              <a:rPr lang="en-US" dirty="0"/>
              <a:t>You could write the tests so they each encouraged the addition of a single line of logic and a handful of </a:t>
            </a:r>
            <a:r>
              <a:rPr lang="en-US" dirty="0" err="1"/>
              <a:t>refactorings</a:t>
            </a:r>
            <a:r>
              <a:rPr lang="en-US" dirty="0"/>
              <a:t>. You could write the tests so they each encouraged the addition of hundreds of lines of logic and hours of refactoring. Which should you do?</a:t>
            </a:r>
          </a:p>
          <a:p>
            <a:endParaRPr lang="en-US" dirty="0"/>
          </a:p>
          <a:p>
            <a:r>
              <a:rPr lang="en-US" dirty="0"/>
              <a:t>Part of the answer is that you should be able to do either. The tendency of Test-Driven Developers over time is clear, though—smaller steps. However, folks are experimenting with driving development from application-level tests, either alone or in conjunction with the programmer-level tests we've been writing.</a:t>
            </a:r>
          </a:p>
          <a:p>
            <a:endParaRPr lang="en-US" dirty="0"/>
          </a:p>
          <a:p>
            <a:r>
              <a:rPr lang="en-US" dirty="0"/>
              <a:t>At first when you refactor, you should be prepared to take lots of little tiny steps. Manual refactoring is prone to error, and the more errors you make and only catch later, the less likely you are to refactor. Once you've done a refactoring 20 times by hand in little tiny steps, experiment with leaving out some of the steps.</a:t>
            </a:r>
          </a:p>
          <a:p>
            <a:endParaRPr lang="en-US" dirty="0"/>
          </a:p>
          <a:p>
            <a:r>
              <a:rPr lang="en-US" dirty="0"/>
              <a:t>Automated refactoring accelerates refactoring enormously. What would have taken you 20 manual steps now becomes a single menu item. An order of magnitude change in quantity generally constitutes a change in quality, and this is true of automated refactoring. When you know you have the support of an excellent tool, you become much more aggressive in your </a:t>
            </a:r>
            <a:r>
              <a:rPr lang="en-US" dirty="0" err="1"/>
              <a:t>refactorings</a:t>
            </a:r>
            <a:r>
              <a:rPr lang="en-US" dirty="0"/>
              <a:t>, trying many more experiments to see how the code wants to be structured.</a:t>
            </a:r>
          </a:p>
          <a:p>
            <a:endParaRPr lang="en-US" dirty="0"/>
          </a:p>
          <a:p>
            <a:r>
              <a:rPr lang="en-US" dirty="0"/>
              <a:t>The Refactoring Browser for Smalltalk is as I write still the best refactoring tool available. Java refactoring support is appearing in many Java IDEs, and refactoring support is sure to spread quickly to other languages and environments.</a:t>
            </a:r>
          </a:p>
        </p:txBody>
      </p:sp>
      <p:sp>
        <p:nvSpPr>
          <p:cNvPr id="4" name="Slide Number Placeholder 3"/>
          <p:cNvSpPr>
            <a:spLocks noGrp="1"/>
          </p:cNvSpPr>
          <p:nvPr>
            <p:ph type="sldNum" sz="quarter" idx="10"/>
          </p:nvPr>
        </p:nvSpPr>
        <p:spPr/>
        <p:txBody>
          <a:bodyPr/>
          <a:lstStyle/>
          <a:p>
            <a:fld id="{F66C4C5A-655F-4C9D-B92A-07E1070CBF6B}" type="slidenum">
              <a:rPr lang="en-GB" smtClean="0"/>
              <a:pPr/>
              <a:t>49</a:t>
            </a:fld>
            <a:endParaRPr lang="en-GB"/>
          </a:p>
        </p:txBody>
      </p:sp>
    </p:spTree>
    <p:extLst>
      <p:ext uri="{BB962C8B-B14F-4D97-AF65-F5344CB8AC3E}">
        <p14:creationId xmlns:p14="http://schemas.microsoft.com/office/powerpoint/2010/main" val="12134285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50</a:t>
            </a:fld>
            <a:endParaRPr lang="en-US"/>
          </a:p>
        </p:txBody>
      </p:sp>
    </p:spTree>
    <p:extLst>
      <p:ext uri="{BB962C8B-B14F-4D97-AF65-F5344CB8AC3E}">
        <p14:creationId xmlns:p14="http://schemas.microsoft.com/office/powerpoint/2010/main" val="30935059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51</a:t>
            </a:fld>
            <a:endParaRPr lang="en-US"/>
          </a:p>
        </p:txBody>
      </p:sp>
    </p:spTree>
    <p:extLst>
      <p:ext uri="{BB962C8B-B14F-4D97-AF65-F5344CB8AC3E}">
        <p14:creationId xmlns:p14="http://schemas.microsoft.com/office/powerpoint/2010/main" val="31684881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52</a:t>
            </a:fld>
            <a:endParaRPr lang="en-US"/>
          </a:p>
        </p:txBody>
      </p:sp>
    </p:spTree>
    <p:extLst>
      <p:ext uri="{BB962C8B-B14F-4D97-AF65-F5344CB8AC3E}">
        <p14:creationId xmlns:p14="http://schemas.microsoft.com/office/powerpoint/2010/main" val="4212357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17</a:t>
            </a:fld>
            <a:endParaRPr lang="en-US"/>
          </a:p>
        </p:txBody>
      </p:sp>
    </p:spTree>
    <p:extLst>
      <p:ext uri="{BB962C8B-B14F-4D97-AF65-F5344CB8AC3E}">
        <p14:creationId xmlns:p14="http://schemas.microsoft.com/office/powerpoint/2010/main" val="40611872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53</a:t>
            </a:fld>
            <a:endParaRPr lang="en-US"/>
          </a:p>
        </p:txBody>
      </p:sp>
    </p:spTree>
    <p:extLst>
      <p:ext uri="{BB962C8B-B14F-4D97-AF65-F5344CB8AC3E}">
        <p14:creationId xmlns:p14="http://schemas.microsoft.com/office/powerpoint/2010/main" val="6486771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56</a:t>
            </a:fld>
            <a:endParaRPr lang="en-US"/>
          </a:p>
        </p:txBody>
      </p:sp>
    </p:spTree>
    <p:extLst>
      <p:ext uri="{BB962C8B-B14F-4D97-AF65-F5344CB8AC3E}">
        <p14:creationId xmlns:p14="http://schemas.microsoft.com/office/powerpoint/2010/main" val="39023551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Write a test: We work Test First. Always.</a:t>
            </a:r>
          </a:p>
          <a:p>
            <a:r>
              <a:rPr lang="en-US" dirty="0"/>
              <a:t>Make it Compile: Get the test to the</a:t>
            </a:r>
            <a:r>
              <a:rPr lang="en-US" baseline="0" dirty="0"/>
              <a:t> point of compilation, with stubbed implementations on the SUT</a:t>
            </a:r>
          </a:p>
          <a:p>
            <a:r>
              <a:rPr lang="en-US" baseline="0" dirty="0"/>
              <a:t>Run to see that it fails: The only control for a test is a failing test. Remove false positives.</a:t>
            </a:r>
          </a:p>
          <a:p>
            <a:r>
              <a:rPr lang="en-US" baseline="0" dirty="0"/>
              <a:t>Make it run: Do the simplest thing you can to implement. Don’t strive for clean code here.</a:t>
            </a:r>
          </a:p>
          <a:p>
            <a:r>
              <a:rPr lang="en-US" baseline="0" dirty="0"/>
              <a:t>Remove duplication: Now refactor to clean code.</a:t>
            </a:r>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57</a:t>
            </a:fld>
            <a:endParaRPr lang="en-GB"/>
          </a:p>
        </p:txBody>
      </p:sp>
    </p:spTree>
    <p:extLst>
      <p:ext uri="{BB962C8B-B14F-4D97-AF65-F5344CB8AC3E}">
        <p14:creationId xmlns:p14="http://schemas.microsoft.com/office/powerpoint/2010/main" val="9170120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GB" dirty="0"/>
              <a:t>Make it run. Quickly getting that bar to go to green dominates everything else. If a clean, simple solution is obvious, then type it in. If the clean, simple solution is obvious but it will take you a minute, then make a note of it and get back to the main problem, which is getting the bar green in seconds. </a:t>
            </a:r>
          </a:p>
          <a:p>
            <a:endParaRPr lang="en-GB" dirty="0"/>
          </a:p>
          <a:p>
            <a:r>
              <a:rPr lang="en-GB" dirty="0"/>
              <a:t>This shift in aesthetics is hard for some experienced software engineers. They only know how to follow the rules of good engineering. Quick green excuses all sins. But only for a moment.</a:t>
            </a:r>
          </a:p>
          <a:p>
            <a:endParaRPr lang="en-GB" dirty="0"/>
          </a:p>
          <a:p>
            <a:r>
              <a:rPr lang="en-GB" dirty="0"/>
              <a:t>The goal is clean code that works (thanks to Ron Jeffries for this pithy summary). Clean code that</a:t>
            </a:r>
            <a:r>
              <a:rPr lang="en-GB" baseline="0" dirty="0"/>
              <a:t> </a:t>
            </a:r>
            <a:r>
              <a:rPr lang="en-GB" dirty="0"/>
              <a:t>works is out of the reach of even the best programmers some of the time, and out of the reach of most programmers (like me) most of the time. Divide and conquer, baby. First we'll solve the “that works” part of the problem. Then we'll solve the “clean code” part. This is the opposite of architecture-driven development, where you solve “clean code” first, then scramble around trying to integrate into the design the things you learn as you solve the “that works” problem.</a:t>
            </a:r>
          </a:p>
          <a:p>
            <a:endParaRPr lang="en-GB" dirty="0"/>
          </a:p>
          <a:p>
            <a:r>
              <a:rPr lang="en-GB" dirty="0"/>
              <a:t>--------</a:t>
            </a:r>
          </a:p>
          <a:p>
            <a:r>
              <a:rPr lang="en-GB" dirty="0"/>
              <a:t>The different phases have different purposes. They call for different styles of solution, different aesthetic viewpoints. The first three phases need to go by quickly, so we get to a known state with the new functionality. We can commit any number of sins to get there, because speed trumps design, just for that brief moment.</a:t>
            </a:r>
          </a:p>
          <a:p>
            <a:endParaRPr lang="en-GB" dirty="0"/>
          </a:p>
          <a:p>
            <a:r>
              <a:rPr lang="en-GB" dirty="0"/>
              <a:t>Now I'm worried. I've given you a license to abandon all the principles of good design. Off you go to your teams—“Kent says all that design stuff doesn't matter.” Halt. The cycle is not complete. A four-legged Aeron chair falls over. The first four steps of the cycle won't work without the fifth. Good design at good times. Make it run, make it right.</a:t>
            </a:r>
          </a:p>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59</a:t>
            </a:fld>
            <a:endParaRPr lang="en-GB"/>
          </a:p>
        </p:txBody>
      </p:sp>
    </p:spTree>
    <p:extLst>
      <p:ext uri="{BB962C8B-B14F-4D97-AF65-F5344CB8AC3E}">
        <p14:creationId xmlns:p14="http://schemas.microsoft.com/office/powerpoint/2010/main" val="42222381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61</a:t>
            </a:fld>
            <a:endParaRPr lang="en-US"/>
          </a:p>
        </p:txBody>
      </p:sp>
    </p:spTree>
    <p:extLst>
      <p:ext uri="{BB962C8B-B14F-4D97-AF65-F5344CB8AC3E}">
        <p14:creationId xmlns:p14="http://schemas.microsoft.com/office/powerpoint/2010/main" val="410660376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latin typeface="+mn-lt"/>
                <a:ea typeface="+mn-ea"/>
                <a:cs typeface="+mn-cs"/>
              </a:rPr>
              <a:t>Now there is an important implication here that is often overlooked. We don’t have to write tests for the classes that we refactor out through that last step. They will be internal to our implementation, and are already covered by the first test. We do not need to add new tests for the next level – unless we feel we do not know how to navigate to the next step.</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latin typeface="+mn-lt"/>
                <a:ea typeface="+mn-ea"/>
                <a:cs typeface="+mn-cs"/>
              </a:rPr>
              <a:t>One issue here is the difference between </a:t>
            </a:r>
            <a:r>
              <a:rPr lang="en-US" sz="1200" b="0" i="0" kern="1200" baseline="0" dirty="0">
                <a:solidFill>
                  <a:schemeClr val="tx1"/>
                </a:solidFill>
                <a:latin typeface="+mn-lt"/>
                <a:ea typeface="+mn-ea"/>
                <a:cs typeface="+mn-cs"/>
              </a:rPr>
              <a:t>refactoring into objects and introducing collaborators, that we potentially should be replacing with a test double (see later) for the test. If we introduce another public class it is probably a collaborator which we ought to consider might need to be replaced with a test double. We don’t want to write new tests to implement it at this stage. Instead we just want to check the outputs to that class.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Note that the easy way to test this assertion is that when we refactor we only change implementation details not public contracts. If we introduce a new public contract we may want to replace it with a test.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Another corollary is that what we have our test green we should not need alter our test for changes to the implementation. If we suddenly need to introduce new public objects, it implies that our test is wrong and we have missed a collaborator.</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Be careful with this, you need to consider what is public. Really only our adapters need to be public, but we often make top level domain objects public too for reasons of packaging, such as aggregates. Don’t bother to mock the public domain object if the only caller is the adapter. You are probably mocking everything else in the adapter anyway, and the adapter is simply providing a way for your port – tests in this instance – but framework code in the production system to access your code. In addition, in a domain model, instead of directly calling another aggregate we often prefer to raise an event, because we exit a consistency boundary, and also need to load new state from the Db. In this  case you are not checking that you call another role, but that you raise a message correctly. However, it is likely you will mock this event being raised.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Be wary of making things public. Again this is a dependency issue. Anything that is public has dependencies. Dependencies resist change and anything that makes it harder to change our software makes it brittle and can lead to Banyan Tree or Big Ball of Mud anti-patterns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a:solidFill>
                  <a:schemeClr val="tx1"/>
                </a:solidFill>
                <a:latin typeface="+mn-lt"/>
                <a:ea typeface="+mn-ea"/>
                <a:cs typeface="+mn-cs"/>
              </a:rPr>
              <a:t>Refactor to patterns, keep implementations private, test the public contract only.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i="0"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GB" sz="1200" b="0" i="0" kern="1200" dirty="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62</a:t>
            </a:fld>
            <a:endParaRPr lang="en-GB"/>
          </a:p>
        </p:txBody>
      </p:sp>
    </p:spTree>
    <p:extLst>
      <p:ext uri="{BB962C8B-B14F-4D97-AF65-F5344CB8AC3E}">
        <p14:creationId xmlns:p14="http://schemas.microsoft.com/office/powerpoint/2010/main" val="384266898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Kent Beck’s Table from</a:t>
            </a:r>
            <a:r>
              <a:rPr lang="en-US" baseline="0" dirty="0"/>
              <a:t> Test Driven Development</a:t>
            </a:r>
            <a:r>
              <a:rPr lang="en-US" dirty="0"/>
              <a:t> showing that patterns are targets</a:t>
            </a:r>
            <a:r>
              <a:rPr lang="en-US" baseline="0" dirty="0"/>
              <a:t> of the refactoring step</a:t>
            </a:r>
          </a:p>
          <a:p>
            <a:endParaRPr lang="en-GB"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63</a:t>
            </a:fld>
            <a:endParaRPr lang="en-GB"/>
          </a:p>
        </p:txBody>
      </p:sp>
    </p:spTree>
    <p:extLst>
      <p:ext uri="{BB962C8B-B14F-4D97-AF65-F5344CB8AC3E}">
        <p14:creationId xmlns:p14="http://schemas.microsoft.com/office/powerpoint/2010/main" val="147168429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65</a:t>
            </a:fld>
            <a:endParaRPr lang="en-US"/>
          </a:p>
        </p:txBody>
      </p:sp>
    </p:spTree>
    <p:extLst>
      <p:ext uri="{BB962C8B-B14F-4D97-AF65-F5344CB8AC3E}">
        <p14:creationId xmlns:p14="http://schemas.microsoft.com/office/powerpoint/2010/main" val="27152451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66</a:t>
            </a:fld>
            <a:endParaRPr lang="en-US"/>
          </a:p>
        </p:txBody>
      </p:sp>
    </p:spTree>
    <p:extLst>
      <p:ext uri="{BB962C8B-B14F-4D97-AF65-F5344CB8AC3E}">
        <p14:creationId xmlns:p14="http://schemas.microsoft.com/office/powerpoint/2010/main" val="34685419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Request Model is a pure data structure, it has no behavior. It comes through the boundary and it reaches the Interactor, that is named not Interactor, but for the use case. The Interactor goes and finds the Entities, calls the appropriate methods, and then gathers the Response Model from the data.</a:t>
            </a:r>
          </a:p>
          <a:p>
            <a:endParaRPr lang="en-US" baseline="0" dirty="0"/>
          </a:p>
          <a:p>
            <a:r>
              <a:rPr lang="en-US" baseline="0" dirty="0"/>
              <a:t>It sounds like HTTP Request-Response, but there is no HTTP.</a:t>
            </a:r>
          </a:p>
          <a:p>
            <a:endParaRPr lang="en-US" baseline="0" dirty="0"/>
          </a:p>
          <a:p>
            <a:r>
              <a:rPr lang="en-US" baseline="0" dirty="0"/>
              <a:t>To Test: Create the Interactor, Create The Request Model, Run the Interactor and check the Response Model.</a:t>
            </a:r>
          </a:p>
          <a:p>
            <a:endParaRPr lang="en-US" baseline="0" dirty="0"/>
          </a:p>
          <a:p>
            <a:r>
              <a:rPr lang="en-US" baseline="0" dirty="0"/>
              <a:t>You have no dependency on the delivery mechanism. In fact the delivery mechanism depends on you, the application controller, which is your plugin into the framework and implements an interface</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69</a:t>
            </a:fld>
            <a:endParaRPr lang="en-US"/>
          </a:p>
        </p:txBody>
      </p:sp>
    </p:spTree>
    <p:extLst>
      <p:ext uri="{BB962C8B-B14F-4D97-AF65-F5344CB8AC3E}">
        <p14:creationId xmlns:p14="http://schemas.microsoft.com/office/powerpoint/2010/main" val="581226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18</a:t>
            </a:fld>
            <a:endParaRPr lang="en-US"/>
          </a:p>
        </p:txBody>
      </p:sp>
    </p:spTree>
    <p:extLst>
      <p:ext uri="{BB962C8B-B14F-4D97-AF65-F5344CB8AC3E}">
        <p14:creationId xmlns:p14="http://schemas.microsoft.com/office/powerpoint/2010/main" val="6308586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use case it is where we drive code</a:t>
            </a:r>
          </a:p>
        </p:txBody>
      </p:sp>
      <p:sp>
        <p:nvSpPr>
          <p:cNvPr id="4" name="Slide Number Placeholder 3"/>
          <p:cNvSpPr>
            <a:spLocks noGrp="1"/>
          </p:cNvSpPr>
          <p:nvPr>
            <p:ph type="sldNum" sz="quarter" idx="5"/>
          </p:nvPr>
        </p:nvSpPr>
        <p:spPr/>
        <p:txBody>
          <a:bodyPr/>
          <a:lstStyle/>
          <a:p>
            <a:fld id="{8D454BB1-5AB5-DF45-A819-95464E74CBE3}" type="slidenum">
              <a:rPr lang="en-US" smtClean="0"/>
              <a:t>70</a:t>
            </a:fld>
            <a:endParaRPr lang="en-US"/>
          </a:p>
        </p:txBody>
      </p:sp>
    </p:spTree>
    <p:extLst>
      <p:ext uri="{BB962C8B-B14F-4D97-AF65-F5344CB8AC3E}">
        <p14:creationId xmlns:p14="http://schemas.microsoft.com/office/powerpoint/2010/main" val="37039842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talk to the Db. We implement the interface with a concrete</a:t>
            </a:r>
            <a:r>
              <a:rPr lang="en-US" baseline="0" dirty="0"/>
              <a:t> boundary component that talks to the DB</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71</a:t>
            </a:fld>
            <a:endParaRPr lang="en-US"/>
          </a:p>
        </p:txBody>
      </p:sp>
    </p:spTree>
    <p:extLst>
      <p:ext uri="{BB962C8B-B14F-4D97-AF65-F5344CB8AC3E}">
        <p14:creationId xmlns:p14="http://schemas.microsoft.com/office/powerpoint/2010/main" val="339376157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talk to the Db. We implement the interface with a concrete</a:t>
            </a:r>
            <a:r>
              <a:rPr lang="en-US" baseline="0" dirty="0"/>
              <a:t> boundary component that talks to the DB</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72</a:t>
            </a:fld>
            <a:endParaRPr lang="en-US"/>
          </a:p>
        </p:txBody>
      </p:sp>
    </p:spTree>
    <p:extLst>
      <p:ext uri="{BB962C8B-B14F-4D97-AF65-F5344CB8AC3E}">
        <p14:creationId xmlns:p14="http://schemas.microsoft.com/office/powerpoint/2010/main" val="310955014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Adapter can change; we are not driving </a:t>
            </a:r>
            <a:r>
              <a:rPr lang="en-US" dirty="0" err="1"/>
              <a:t>behaviour</a:t>
            </a:r>
            <a:r>
              <a:rPr lang="en-US" dirty="0"/>
              <a:t> here, just hooking up</a:t>
            </a:r>
          </a:p>
        </p:txBody>
      </p:sp>
      <p:sp>
        <p:nvSpPr>
          <p:cNvPr id="4" name="Slide Number Placeholder 3"/>
          <p:cNvSpPr>
            <a:spLocks noGrp="1"/>
          </p:cNvSpPr>
          <p:nvPr>
            <p:ph type="sldNum" sz="quarter" idx="5"/>
          </p:nvPr>
        </p:nvSpPr>
        <p:spPr/>
        <p:txBody>
          <a:bodyPr/>
          <a:lstStyle/>
          <a:p>
            <a:fld id="{8D454BB1-5AB5-DF45-A819-95464E74CBE3}" type="slidenum">
              <a:rPr lang="en-US" smtClean="0"/>
              <a:t>73</a:t>
            </a:fld>
            <a:endParaRPr lang="en-US"/>
          </a:p>
        </p:txBody>
      </p:sp>
    </p:spTree>
    <p:extLst>
      <p:ext uri="{BB962C8B-B14F-4D97-AF65-F5344CB8AC3E}">
        <p14:creationId xmlns:p14="http://schemas.microsoft.com/office/powerpoint/2010/main" val="35323235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75</a:t>
            </a:fld>
            <a:endParaRPr lang="en-US"/>
          </a:p>
        </p:txBody>
      </p:sp>
    </p:spTree>
    <p:extLst>
      <p:ext uri="{BB962C8B-B14F-4D97-AF65-F5344CB8AC3E}">
        <p14:creationId xmlns:p14="http://schemas.microsoft.com/office/powerpoint/2010/main" val="6578741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77</a:t>
            </a:fld>
            <a:endParaRPr lang="en-US"/>
          </a:p>
        </p:txBody>
      </p:sp>
    </p:spTree>
    <p:extLst>
      <p:ext uri="{BB962C8B-B14F-4D97-AF65-F5344CB8AC3E}">
        <p14:creationId xmlns:p14="http://schemas.microsoft.com/office/powerpoint/2010/main" val="25735278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78</a:t>
            </a:fld>
            <a:endParaRPr lang="en-US"/>
          </a:p>
        </p:txBody>
      </p:sp>
    </p:spTree>
    <p:extLst>
      <p:ext uri="{BB962C8B-B14F-4D97-AF65-F5344CB8AC3E}">
        <p14:creationId xmlns:p14="http://schemas.microsoft.com/office/powerpoint/2010/main" val="17394057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 on XP privileged the idea of the on-site customer. XP recognized that the benefit of agile came from ‘shortening the feedback loop’ and it promoted the idea of the on-site customer for that. A user-story was just a place holder to have a conversation with a customer about a requirement. When pulled from the backlog, the team designed the solution to meet acceptance criteria defined by the customer. Those criteria were codified by the Given-When-Then pattern.</a:t>
            </a:r>
          </a:p>
          <a:p>
            <a:endParaRPr lang="en-US" dirty="0"/>
          </a:p>
          <a:p>
            <a:r>
              <a:rPr lang="en-US" dirty="0"/>
              <a:t>Supposedly tools like Cucumber. Fit/</a:t>
            </a:r>
            <a:r>
              <a:rPr lang="en-US" dirty="0" err="1"/>
              <a:t>Fitnesse</a:t>
            </a:r>
            <a:r>
              <a:rPr lang="en-US" dirty="0"/>
              <a:t>, </a:t>
            </a:r>
            <a:r>
              <a:rPr lang="en-US" dirty="0" err="1"/>
              <a:t>RSpec</a:t>
            </a:r>
            <a:r>
              <a:rPr lang="en-US" dirty="0"/>
              <a:t> empowered Customers to write the tests instead of Developers. This involvement of the Customer with the specification of the test was seen as the holy grail – quality at the front of the line – rather than catch bugs when the customer reviewed at the beginning of the line, we would catch them at the end</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79</a:t>
            </a:fld>
            <a:endParaRPr lang="en-US"/>
          </a:p>
        </p:txBody>
      </p:sp>
    </p:spTree>
    <p:extLst>
      <p:ext uri="{BB962C8B-B14F-4D97-AF65-F5344CB8AC3E}">
        <p14:creationId xmlns:p14="http://schemas.microsoft.com/office/powerpoint/2010/main" val="33757141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James Shore was one of the authors of FIT. FIT was a tool for writing Customer Tests in a way that Customers could at least read, if not write themselves. FIT was table driven, using HTML tables to encode tests. These tables could then be parsed and used to provide parameters to test methods.</a:t>
            </a:r>
          </a:p>
          <a:p>
            <a:endParaRPr lang="en-US" dirty="0"/>
          </a:p>
          <a:p>
            <a:r>
              <a:rPr lang="en-US" dirty="0"/>
              <a:t>The idea was that customers could play with the tool, typing in numbers, seeing the effects.</a:t>
            </a:r>
          </a:p>
          <a:p>
            <a:endParaRPr lang="en-US" dirty="0"/>
          </a:p>
          <a:p>
            <a:r>
              <a:rPr lang="en-US" dirty="0"/>
              <a:t>The limitations of table-driven </a:t>
            </a:r>
            <a:r>
              <a:rPr lang="en-US" dirty="0" err="1"/>
              <a:t>testslet</a:t>
            </a:r>
            <a:r>
              <a:rPr lang="en-US" dirty="0"/>
              <a:t> some to create DSL customer tools that looked like natural language, such as Cucumber. The idea was that these drove not only the parameters to the tests, but the ubiquitous language used by customer and developers.</a:t>
            </a:r>
          </a:p>
          <a:p>
            <a:endParaRPr lang="en-US" dirty="0"/>
          </a:p>
          <a:p>
            <a:r>
              <a:rPr lang="en-US" dirty="0"/>
              <a:t>In reality this approach was problematic:</a:t>
            </a:r>
          </a:p>
          <a:p>
            <a:endParaRPr lang="en-US" dirty="0"/>
          </a:p>
          <a:p>
            <a:pPr marL="171450" indent="-171450">
              <a:buFont typeface="Arial" panose="020B0604020202020204" pitchFamily="34" charset="0"/>
              <a:buChar char="•"/>
            </a:pPr>
            <a:r>
              <a:rPr lang="en-US" dirty="0"/>
              <a:t>Customers were hard-pressed to write acceptance criteria in a Table or GWT style – it generally required a requirements gathering session</a:t>
            </a:r>
          </a:p>
          <a:p>
            <a:pPr marL="171450" indent="-171450">
              <a:buFont typeface="Arial" panose="020B0604020202020204" pitchFamily="34" charset="0"/>
              <a:buChar char="•"/>
            </a:pPr>
            <a:r>
              <a:rPr lang="en-US" dirty="0"/>
              <a:t>Customers rarely if ever reviewed the tests to examine an executable specification for the software</a:t>
            </a:r>
          </a:p>
          <a:p>
            <a:pPr marL="171450" indent="-171450">
              <a:buFont typeface="Arial" panose="020B0604020202020204" pitchFamily="34" charset="0"/>
              <a:buChar char="•"/>
            </a:pPr>
            <a:r>
              <a:rPr lang="en-US" dirty="0"/>
              <a:t>Tests are mostly red, because new tests do not go green until the end of the iteration. This means that tests break and no one fixes them until all the stories pass at the end of the iteration – which moves us into testing outside the iteration boundary with no real notion of Done-Done</a:t>
            </a:r>
          </a:p>
          <a:p>
            <a:pPr marL="171450" indent="-171450">
              <a:buFont typeface="Arial" panose="020B0604020202020204" pitchFamily="34" charset="0"/>
              <a:buChar char="•"/>
            </a:pPr>
            <a:r>
              <a:rPr lang="en-US" dirty="0"/>
              <a:t>Tests require an extra level of indirection for developers who have to turn the DSL into executing code.</a:t>
            </a:r>
          </a:p>
          <a:p>
            <a:pPr marL="171450" indent="-171450">
              <a:buFont typeface="Arial" panose="020B0604020202020204" pitchFamily="34" charset="0"/>
              <a:buChar char="•"/>
            </a:pPr>
            <a:r>
              <a:rPr lang="en-US" dirty="0"/>
              <a:t>They are fragile when changed</a:t>
            </a:r>
          </a:p>
          <a:p>
            <a:pPr marL="171450" indent="-171450">
              <a:buFont typeface="Arial" panose="020B0604020202020204" pitchFamily="34" charset="0"/>
              <a:buChar char="•"/>
            </a:pPr>
            <a:r>
              <a:rPr lang="en-US" dirty="0"/>
              <a:t>They rarely run in under 2 mins, so they fail the fast property and are only executed at integration, again more time spent red.</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FIT was really intended for domain exploration, but ended up an end-to-end integration testing tool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I have used them and pushed teams to use them, despite resistance. They spend most of their time red unless we downed tools to ‘fix’ them and provided little value as customers never reviewed them.</a:t>
            </a:r>
          </a:p>
        </p:txBody>
      </p:sp>
      <p:sp>
        <p:nvSpPr>
          <p:cNvPr id="4" name="Slide Number Placeholder 3"/>
          <p:cNvSpPr>
            <a:spLocks noGrp="1"/>
          </p:cNvSpPr>
          <p:nvPr>
            <p:ph type="sldNum" sz="quarter" idx="5"/>
          </p:nvPr>
        </p:nvSpPr>
        <p:spPr/>
        <p:txBody>
          <a:bodyPr/>
          <a:lstStyle/>
          <a:p>
            <a:fld id="{8D454BB1-5AB5-DF45-A819-95464E74CBE3}" type="slidenum">
              <a:rPr lang="en-US" smtClean="0"/>
              <a:t>80</a:t>
            </a:fld>
            <a:endParaRPr lang="en-US"/>
          </a:p>
        </p:txBody>
      </p:sp>
    </p:spTree>
    <p:extLst>
      <p:ext uri="{BB962C8B-B14F-4D97-AF65-F5344CB8AC3E}">
        <p14:creationId xmlns:p14="http://schemas.microsoft.com/office/powerpoint/2010/main" val="412566673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still like the idea that the customer participates in specification, when we expand on the requirements in the user story. The user story is still a ‘promise for conversation’ and in the elaboration step we do design. We discuss the acceptance criteria, the requirements defined as tests: what are we building, and how we will build it, the architecture of our implementation.</a:t>
            </a:r>
          </a:p>
          <a:p>
            <a:endParaRPr lang="en-US" dirty="0"/>
          </a:p>
          <a:p>
            <a:r>
              <a:rPr lang="en-US" dirty="0"/>
              <a:t>This discussion should be recorded, but it can be done in markdown or text, and little more structure than Given-When-Then. It does not have to be automated, it can be turned into automated tests by developers, in the same way any design decision are translated into code at the last responsible moment</a:t>
            </a:r>
          </a:p>
          <a:p>
            <a:endParaRPr lang="en-US" dirty="0"/>
          </a:p>
          <a:p>
            <a:r>
              <a:rPr lang="en-US" dirty="0"/>
              <a:t>Acceptance criteria inform unit tests over driving automated acceptance tests.</a:t>
            </a:r>
          </a:p>
        </p:txBody>
      </p:sp>
      <p:sp>
        <p:nvSpPr>
          <p:cNvPr id="4" name="Slide Number Placeholder 3"/>
          <p:cNvSpPr>
            <a:spLocks noGrp="1"/>
          </p:cNvSpPr>
          <p:nvPr>
            <p:ph type="sldNum" sz="quarter" idx="5"/>
          </p:nvPr>
        </p:nvSpPr>
        <p:spPr/>
        <p:txBody>
          <a:bodyPr/>
          <a:lstStyle/>
          <a:p>
            <a:fld id="{8D454BB1-5AB5-DF45-A819-95464E74CBE3}" type="slidenum">
              <a:rPr lang="en-US" smtClean="0"/>
              <a:t>81</a:t>
            </a:fld>
            <a:endParaRPr lang="en-US"/>
          </a:p>
        </p:txBody>
      </p:sp>
    </p:spTree>
    <p:extLst>
      <p:ext uri="{BB962C8B-B14F-4D97-AF65-F5344CB8AC3E}">
        <p14:creationId xmlns:p14="http://schemas.microsoft.com/office/powerpoint/2010/main" val="3376119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19</a:t>
            </a:fld>
            <a:endParaRPr lang="en-US"/>
          </a:p>
        </p:txBody>
      </p:sp>
    </p:spTree>
    <p:extLst>
      <p:ext uri="{BB962C8B-B14F-4D97-AF65-F5344CB8AC3E}">
        <p14:creationId xmlns:p14="http://schemas.microsoft.com/office/powerpoint/2010/main" val="426873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most of all, ATDD has rotted our TDD practice, because it implies that the focus of TDD is not on the acceptance criteria for a story, but on the granular implementation of details of an ATDD test. This has reduced TDD from the driver of acceptance criteria to a secondary practice when it encompassed the exploration of that criteria originally.</a:t>
            </a:r>
          </a:p>
          <a:p>
            <a:endParaRPr lang="en-US" dirty="0"/>
          </a:p>
          <a:p>
            <a:r>
              <a:rPr lang="en-US" dirty="0"/>
              <a:t>ATDD exists because people who misunderstood TDD realized that we need acceptance criteria for stories and because they were no longer using TDD to drive that, they were forced to invent ATDD to do it, justifying it on the basis of a customer involvement in using ATDD tools that was rarely if ever realized.</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83</a:t>
            </a:fld>
            <a:endParaRPr lang="en-US"/>
          </a:p>
        </p:txBody>
      </p:sp>
    </p:spTree>
    <p:extLst>
      <p:ext uri="{BB962C8B-B14F-4D97-AF65-F5344CB8AC3E}">
        <p14:creationId xmlns:p14="http://schemas.microsoft.com/office/powerpoint/2010/main" val="91415392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84</a:t>
            </a:fld>
            <a:endParaRPr lang="en-US"/>
          </a:p>
        </p:txBody>
      </p:sp>
    </p:spTree>
    <p:extLst>
      <p:ext uri="{BB962C8B-B14F-4D97-AF65-F5344CB8AC3E}">
        <p14:creationId xmlns:p14="http://schemas.microsoft.com/office/powerpoint/2010/main" val="13336056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think about TDD, it is easy to think just about the regression value of tests. If I have a test suite then I can refactor code easily.</a:t>
            </a:r>
          </a:p>
          <a:p>
            <a:endParaRPr lang="en-US" dirty="0"/>
          </a:p>
          <a:p>
            <a:r>
              <a:rPr lang="en-US" dirty="0"/>
              <a:t>But TDD is more than that, particularly in an agile context. And part of this is a failure to engage with what the Red phase of Red-Green-Refactor does.</a:t>
            </a:r>
          </a:p>
          <a:p>
            <a:endParaRPr lang="en-US" dirty="0"/>
          </a:p>
          <a:p>
            <a:r>
              <a:rPr lang="en-US" dirty="0"/>
              <a:t>When we write tests in the Red step we are </a:t>
            </a:r>
            <a:r>
              <a:rPr lang="en-US" dirty="0" err="1"/>
              <a:t>pretotyping</a:t>
            </a:r>
            <a:r>
              <a:rPr lang="en-US" dirty="0"/>
              <a:t> the interface that our SUT should have. What expresses the use case or use story requirements that we have. How does a consumer of that code explore an API that surfaces how the requirement is implemented</a:t>
            </a:r>
          </a:p>
          <a:p>
            <a:endParaRPr lang="en-US" dirty="0"/>
          </a:p>
          <a:p>
            <a:r>
              <a:rPr lang="en-US" dirty="0"/>
              <a:t>It also means that we write code that is driven by a requirement from a user story. We don’t write speculative code that we think we might be needed, only code that is needed because of the actual requirements.</a:t>
            </a:r>
          </a:p>
          <a:p>
            <a:endParaRPr lang="en-US" dirty="0"/>
          </a:p>
          <a:p>
            <a:r>
              <a:rPr lang="en-US" dirty="0"/>
              <a:t>Unneeded code violates the time value of money. We should write it when we need it, if we need, when we understand the actual requirement, not ahead of time.</a:t>
            </a:r>
          </a:p>
          <a:p>
            <a:endParaRPr lang="en-US" dirty="0"/>
          </a:p>
          <a:p>
            <a:r>
              <a:rPr lang="en-US" dirty="0"/>
              <a:t>There is a tendency when we test last to experience rework because however good our implementation was, it was not what the user actually asked for.</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85</a:t>
            </a:fld>
            <a:endParaRPr lang="en-US"/>
          </a:p>
        </p:txBody>
      </p:sp>
    </p:spTree>
    <p:extLst>
      <p:ext uri="{BB962C8B-B14F-4D97-AF65-F5344CB8AC3E}">
        <p14:creationId xmlns:p14="http://schemas.microsoft.com/office/powerpoint/2010/main" val="224851302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Tests drive the API of the SUT, they are design-by-contract for the implementation of the user story</a:t>
            </a:r>
          </a:p>
        </p:txBody>
      </p:sp>
      <p:sp>
        <p:nvSpPr>
          <p:cNvPr id="4" name="Slide Number Placeholder 3"/>
          <p:cNvSpPr>
            <a:spLocks noGrp="1"/>
          </p:cNvSpPr>
          <p:nvPr>
            <p:ph type="sldNum" sz="quarter" idx="5"/>
          </p:nvPr>
        </p:nvSpPr>
        <p:spPr/>
        <p:txBody>
          <a:bodyPr/>
          <a:lstStyle/>
          <a:p>
            <a:fld id="{8D454BB1-5AB5-DF45-A819-95464E74CBE3}" type="slidenum">
              <a:rPr lang="en-US" smtClean="0"/>
              <a:t>86</a:t>
            </a:fld>
            <a:endParaRPr lang="en-US"/>
          </a:p>
        </p:txBody>
      </p:sp>
    </p:spTree>
    <p:extLst>
      <p:ext uri="{BB962C8B-B14F-4D97-AF65-F5344CB8AC3E}">
        <p14:creationId xmlns:p14="http://schemas.microsoft.com/office/powerpoint/2010/main" val="28672793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should force us to understand the requirements, and document our understanding is a test. If we don’t know what the criteria are – we should be asking, not writing code.</a:t>
            </a:r>
          </a:p>
          <a:p>
            <a:endParaRPr lang="en-US" dirty="0"/>
          </a:p>
          <a:p>
            <a:r>
              <a:rPr lang="en-US" dirty="0"/>
              <a:t>TDD surfaces requirements.</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87</a:t>
            </a:fld>
            <a:endParaRPr lang="en-US"/>
          </a:p>
        </p:txBody>
      </p:sp>
    </p:spTree>
    <p:extLst>
      <p:ext uri="{BB962C8B-B14F-4D97-AF65-F5344CB8AC3E}">
        <p14:creationId xmlns:p14="http://schemas.microsoft.com/office/powerpoint/2010/main" val="23233375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s a rhythm for doing work. It answers the question ‘where do I start” when tackling a requirement: you start with a test. It builds increasing confidence: my code continues to work as it begins to accrete more and more </a:t>
            </a:r>
            <a:r>
              <a:rPr lang="en-US" dirty="0" err="1"/>
              <a:t>behaviours</a:t>
            </a:r>
            <a:r>
              <a:rPr lang="en-US" dirty="0"/>
              <a:t>. It manages anxiety: focus on this test, not everything.</a:t>
            </a:r>
          </a:p>
          <a:p>
            <a:endParaRPr lang="en-US" dirty="0"/>
          </a:p>
          <a:p>
            <a:r>
              <a:rPr lang="en-US" dirty="0"/>
              <a:t>As someone with ADHD I find TDD immensely helpful: write a Test List (all the things I need to do, keep adding to it as I think of new ones) but focus on this test now, not everything else.</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88</a:t>
            </a:fld>
            <a:endParaRPr lang="en-US"/>
          </a:p>
        </p:txBody>
      </p:sp>
    </p:spTree>
    <p:extLst>
      <p:ext uri="{BB962C8B-B14F-4D97-AF65-F5344CB8AC3E}">
        <p14:creationId xmlns:p14="http://schemas.microsoft.com/office/powerpoint/2010/main" val="98942582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engineers talk about TDD, they often associate it with the idea of a developer writing a unit test.</a:t>
            </a:r>
          </a:p>
          <a:p>
            <a:endParaRPr lang="en-US" dirty="0"/>
          </a:p>
          <a:p>
            <a:r>
              <a:rPr lang="en-US" dirty="0"/>
              <a:t>This fallacy has led to many of the problems with how TDD is practiced. </a:t>
            </a:r>
          </a:p>
        </p:txBody>
      </p:sp>
      <p:sp>
        <p:nvSpPr>
          <p:cNvPr id="4" name="Slide Number Placeholder 3"/>
          <p:cNvSpPr>
            <a:spLocks noGrp="1"/>
          </p:cNvSpPr>
          <p:nvPr>
            <p:ph type="sldNum" sz="quarter" idx="5"/>
          </p:nvPr>
        </p:nvSpPr>
        <p:spPr/>
        <p:txBody>
          <a:bodyPr/>
          <a:lstStyle/>
          <a:p>
            <a:fld id="{8D454BB1-5AB5-DF45-A819-95464E74CBE3}" type="slidenum">
              <a:rPr lang="en-US" smtClean="0"/>
              <a:t>89</a:t>
            </a:fld>
            <a:endParaRPr lang="en-US"/>
          </a:p>
        </p:txBody>
      </p:sp>
    </p:spTree>
    <p:extLst>
      <p:ext uri="{BB962C8B-B14F-4D97-AF65-F5344CB8AC3E}">
        <p14:creationId xmlns:p14="http://schemas.microsoft.com/office/powerpoint/2010/main" val="422733089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true to say that when we write a test, we should not end up with unneeded code, so all the code that appears in response to our test, should be under test.</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90</a:t>
            </a:fld>
            <a:endParaRPr lang="en-US"/>
          </a:p>
        </p:txBody>
      </p:sp>
    </p:spTree>
    <p:extLst>
      <p:ext uri="{BB962C8B-B14F-4D97-AF65-F5344CB8AC3E}">
        <p14:creationId xmlns:p14="http://schemas.microsoft.com/office/powerpoint/2010/main" val="75062098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also true to say that we can use a code coverage tool to ensure that our refactoring step does not introduce a new path, that has not been covered by an existing test. A refactoring should be safe steps that does not introduce new code, but we are human, we get carried away and we accidentally drop in a path that is not tested. Now we know what our next test to write is – one that exercises that path, if it is a requirement, or to revert the change if that was not a requirement</a:t>
            </a:r>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91</a:t>
            </a:fld>
            <a:endParaRPr lang="en-US"/>
          </a:p>
        </p:txBody>
      </p:sp>
    </p:spTree>
    <p:extLst>
      <p:ext uri="{BB962C8B-B14F-4D97-AF65-F5344CB8AC3E}">
        <p14:creationId xmlns:p14="http://schemas.microsoft.com/office/powerpoint/2010/main" val="380228686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not good for all of our code</a:t>
            </a:r>
          </a:p>
          <a:p>
            <a:endParaRPr lang="en-US" dirty="0"/>
          </a:p>
          <a:p>
            <a:r>
              <a:rPr lang="en-US" dirty="0"/>
              <a:t>TDD works best on the domain. </a:t>
            </a:r>
          </a:p>
        </p:txBody>
      </p:sp>
      <p:sp>
        <p:nvSpPr>
          <p:cNvPr id="4" name="Slide Number Placeholder 3"/>
          <p:cNvSpPr>
            <a:spLocks noGrp="1"/>
          </p:cNvSpPr>
          <p:nvPr>
            <p:ph type="sldNum" sz="quarter" idx="5"/>
          </p:nvPr>
        </p:nvSpPr>
        <p:spPr/>
        <p:txBody>
          <a:bodyPr/>
          <a:lstStyle/>
          <a:p>
            <a:fld id="{8D454BB1-5AB5-DF45-A819-95464E74CBE3}" type="slidenum">
              <a:rPr lang="en-US" smtClean="0"/>
              <a:t>92</a:t>
            </a:fld>
            <a:endParaRPr lang="en-US"/>
          </a:p>
        </p:txBody>
      </p:sp>
    </p:spTree>
    <p:extLst>
      <p:ext uri="{BB962C8B-B14F-4D97-AF65-F5344CB8AC3E}">
        <p14:creationId xmlns:p14="http://schemas.microsoft.com/office/powerpoint/2010/main" val="2664092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20</a:t>
            </a:fld>
            <a:endParaRPr lang="en-US"/>
          </a:p>
        </p:txBody>
      </p:sp>
    </p:spTree>
    <p:extLst>
      <p:ext uri="{BB962C8B-B14F-4D97-AF65-F5344CB8AC3E}">
        <p14:creationId xmlns:p14="http://schemas.microsoft.com/office/powerpoint/2010/main" val="104292938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get feedback during development using an OODA Loop. The feedback helps us ‘observe’ our current position, look around and see what the next thing we need to do is, choose it, and then act, then get feedback.</a:t>
            </a:r>
          </a:p>
          <a:p>
            <a:endParaRPr lang="en-US" dirty="0"/>
          </a:p>
          <a:p>
            <a:r>
              <a:rPr lang="en-US" dirty="0"/>
              <a:t>Short feedback loops help us move faster. A parser tells us our code is wrong in the IDE before we compile. The compiler tells us it cannot turn it into software. Developer tests tell us if we are moving toward the requirement. Automated tests keep us working. Deployment tells us if we can make the software available. Runs tells us if someone can use it, monitoring about what happens when it is used, and customer feedback about whether it works.</a:t>
            </a:r>
          </a:p>
          <a:p>
            <a:endParaRPr lang="en-US" dirty="0"/>
          </a:p>
          <a:p>
            <a:r>
              <a:rPr lang="en-US" dirty="0"/>
              <a:t>Quick feedback helps us be more productive – agile is mainly about shortening how long this cycle is.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93</a:t>
            </a:fld>
            <a:endParaRPr lang="en-US"/>
          </a:p>
        </p:txBody>
      </p:sp>
    </p:spTree>
    <p:extLst>
      <p:ext uri="{BB962C8B-B14F-4D97-AF65-F5344CB8AC3E}">
        <p14:creationId xmlns:p14="http://schemas.microsoft.com/office/powerpoint/2010/main" val="6088964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question then arises – if something is too slow to get feedback for, in that step?</a:t>
            </a:r>
          </a:p>
          <a:p>
            <a:endParaRPr lang="en-US" dirty="0"/>
          </a:p>
          <a:p>
            <a:r>
              <a:rPr lang="en-US" dirty="0"/>
              <a:t>TDD is done in short steps, that we can measure in minutes of development time, and with tests that run in seconds. If something takes a long time to test this way, it may not be a good candidate for TDD</a:t>
            </a:r>
          </a:p>
          <a:p>
            <a:endParaRPr lang="en-US" dirty="0"/>
          </a:p>
          <a:p>
            <a:r>
              <a:rPr lang="en-US" dirty="0"/>
              <a:t>Code that exercises a Db that must be setup before each test and torn down. Code that must interact with the network will be slow. Code that interacts with the file system.</a:t>
            </a:r>
          </a:p>
          <a:p>
            <a:endParaRPr lang="en-US" dirty="0"/>
          </a:p>
          <a:p>
            <a:r>
              <a:rPr lang="en-US" dirty="0"/>
              <a:t>In this case we may well want to use a test double for TDD, and automated testing (i.e. not test first around our code that proves that the concrete implementation continues to work0.</a:t>
            </a:r>
          </a:p>
          <a:p>
            <a:endParaRPr lang="en-US" dirty="0"/>
          </a:p>
          <a:p>
            <a:r>
              <a:rPr lang="en-US" dirty="0"/>
              <a:t>But beware that our investment here, with a good CD approach, might be slower to write those tests and run them (such as UI) than to deploy monitor and rollback.</a:t>
            </a:r>
          </a:p>
          <a:p>
            <a:endParaRPr lang="en-US" dirty="0"/>
          </a:p>
          <a:p>
            <a:r>
              <a:rPr lang="en-US" dirty="0"/>
              <a:t>What gives us the fastest and most complete feedback?</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94</a:t>
            </a:fld>
            <a:endParaRPr lang="en-US"/>
          </a:p>
        </p:txBody>
      </p:sp>
    </p:spTree>
    <p:extLst>
      <p:ext uri="{BB962C8B-B14F-4D97-AF65-F5344CB8AC3E}">
        <p14:creationId xmlns:p14="http://schemas.microsoft.com/office/powerpoint/2010/main" val="245971643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gives binary feedback. Red/Green does this pass or not. That is the clearest form of feedback. Other forms of feedback take time to understand, so are slower.</a:t>
            </a:r>
          </a:p>
        </p:txBody>
      </p:sp>
      <p:sp>
        <p:nvSpPr>
          <p:cNvPr id="4" name="Slide Number Placeholder 3"/>
          <p:cNvSpPr>
            <a:spLocks noGrp="1"/>
          </p:cNvSpPr>
          <p:nvPr>
            <p:ph type="sldNum" sz="quarter" idx="5"/>
          </p:nvPr>
        </p:nvSpPr>
        <p:spPr/>
        <p:txBody>
          <a:bodyPr/>
          <a:lstStyle/>
          <a:p>
            <a:fld id="{8D454BB1-5AB5-DF45-A819-95464E74CBE3}" type="slidenum">
              <a:rPr lang="en-US" smtClean="0"/>
              <a:t>95</a:t>
            </a:fld>
            <a:endParaRPr lang="en-US"/>
          </a:p>
        </p:txBody>
      </p:sp>
    </p:spTree>
    <p:extLst>
      <p:ext uri="{BB962C8B-B14F-4D97-AF65-F5344CB8AC3E}">
        <p14:creationId xmlns:p14="http://schemas.microsoft.com/office/powerpoint/2010/main" val="326743205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not good for all of our code</a:t>
            </a:r>
          </a:p>
          <a:p>
            <a:endParaRPr lang="en-US" dirty="0"/>
          </a:p>
          <a:p>
            <a:r>
              <a:rPr lang="en-US" dirty="0"/>
              <a:t>TDD works best on the domain. </a:t>
            </a:r>
          </a:p>
        </p:txBody>
      </p:sp>
      <p:sp>
        <p:nvSpPr>
          <p:cNvPr id="4" name="Slide Number Placeholder 3"/>
          <p:cNvSpPr>
            <a:spLocks noGrp="1"/>
          </p:cNvSpPr>
          <p:nvPr>
            <p:ph type="sldNum" sz="quarter" idx="5"/>
          </p:nvPr>
        </p:nvSpPr>
        <p:spPr/>
        <p:txBody>
          <a:bodyPr/>
          <a:lstStyle/>
          <a:p>
            <a:fld id="{8D454BB1-5AB5-DF45-A819-95464E74CBE3}" type="slidenum">
              <a:rPr lang="en-US" smtClean="0"/>
              <a:t>96</a:t>
            </a:fld>
            <a:endParaRPr lang="en-US"/>
          </a:p>
        </p:txBody>
      </p:sp>
    </p:spTree>
    <p:extLst>
      <p:ext uri="{BB962C8B-B14F-4D97-AF65-F5344CB8AC3E}">
        <p14:creationId xmlns:p14="http://schemas.microsoft.com/office/powerpoint/2010/main" val="389595854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of a UI is difficult, partially because it is difficult to dive the UI code, but also because the UI is not being explored by the tests. Normally you have a design somewhere for how the UI looks, and what happens when the user interacts with that. There are usually automation tools that can confirm you meet that. If you have the UX then TDD is not going to help you develop it. Yu can automate confirmation of the requirements, but you can’t drive the design here.</a:t>
            </a:r>
          </a:p>
          <a:p>
            <a:r>
              <a:rPr lang="en-US" dirty="0"/>
              <a:t>Arguably, you don’t drive the design of an external API this way either – instead you design in something like </a:t>
            </a:r>
            <a:r>
              <a:rPr lang="en-US" dirty="0" err="1"/>
              <a:t>OpenAPI</a:t>
            </a:r>
            <a:r>
              <a:rPr lang="en-US" dirty="0"/>
              <a:t> and discuss it with stakeholders. You may automate that with consumer drive contracts</a:t>
            </a:r>
          </a:p>
          <a:p>
            <a:r>
              <a:rPr lang="en-US" dirty="0"/>
              <a:t>TDD can be used to an spike a problem or explore an SDK, but it is a lot of overhead for something that is really: read the documentation, try something, and see what happens. I would tend to use a REPL or test harness over TDD, and once I had understood how it works, come back to TDD something with it.</a:t>
            </a:r>
          </a:p>
          <a:p>
            <a:r>
              <a:rPr lang="en-US" dirty="0"/>
              <a:t>TDD should not be used to check 3</a:t>
            </a:r>
            <a:r>
              <a:rPr lang="en-US" baseline="30000" dirty="0"/>
              <a:t>rd</a:t>
            </a:r>
            <a:r>
              <a:rPr lang="en-US" dirty="0"/>
              <a:t> party code such as frameworks or SDKs. Assume they have their own tests</a:t>
            </a:r>
          </a:p>
          <a:p>
            <a:r>
              <a:rPr lang="en-US" dirty="0"/>
              <a:t>TDD should not be used to drive integration, particularly with a distributed system. The tests will be fragile. Wrap that in a Gateway, hide it from user code. Automate the testing of it, perhaps with test last, but TDD won’t help you discover how to write the code or implement it.</a:t>
            </a:r>
          </a:p>
          <a:p>
            <a:endParaRPr lang="en-US" dirty="0"/>
          </a:p>
          <a:p>
            <a:r>
              <a:rPr lang="en-US" dirty="0"/>
              <a:t>Later on we will look at the help architecture could give us</a:t>
            </a:r>
          </a:p>
        </p:txBody>
      </p:sp>
      <p:sp>
        <p:nvSpPr>
          <p:cNvPr id="4" name="Slide Number Placeholder 3"/>
          <p:cNvSpPr>
            <a:spLocks noGrp="1"/>
          </p:cNvSpPr>
          <p:nvPr>
            <p:ph type="sldNum" sz="quarter" idx="5"/>
          </p:nvPr>
        </p:nvSpPr>
        <p:spPr/>
        <p:txBody>
          <a:bodyPr/>
          <a:lstStyle/>
          <a:p>
            <a:fld id="{8D454BB1-5AB5-DF45-A819-95464E74CBE3}" type="slidenum">
              <a:rPr lang="en-US" smtClean="0"/>
              <a:t>97</a:t>
            </a:fld>
            <a:endParaRPr lang="en-US"/>
          </a:p>
        </p:txBody>
      </p:sp>
    </p:spTree>
    <p:extLst>
      <p:ext uri="{BB962C8B-B14F-4D97-AF65-F5344CB8AC3E}">
        <p14:creationId xmlns:p14="http://schemas.microsoft.com/office/powerpoint/2010/main" val="187440216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98</a:t>
            </a:fld>
            <a:endParaRPr lang="en-US"/>
          </a:p>
        </p:txBody>
      </p:sp>
    </p:spTree>
    <p:extLst>
      <p:ext uri="{BB962C8B-B14F-4D97-AF65-F5344CB8AC3E}">
        <p14:creationId xmlns:p14="http://schemas.microsoft.com/office/powerpoint/2010/main" val="19763465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99</a:t>
            </a:fld>
            <a:endParaRPr lang="en-US"/>
          </a:p>
        </p:txBody>
      </p:sp>
    </p:spTree>
    <p:extLst>
      <p:ext uri="{BB962C8B-B14F-4D97-AF65-F5344CB8AC3E}">
        <p14:creationId xmlns:p14="http://schemas.microsoft.com/office/powerpoint/2010/main" val="423726933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101</a:t>
            </a:fld>
            <a:endParaRPr lang="en-US"/>
          </a:p>
        </p:txBody>
      </p:sp>
    </p:spTree>
    <p:extLst>
      <p:ext uri="{BB962C8B-B14F-4D97-AF65-F5344CB8AC3E}">
        <p14:creationId xmlns:p14="http://schemas.microsoft.com/office/powerpoint/2010/main" val="89368175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necessary, but not sufficient. As a tool for supporting programmer development of code it leaves a test artefact that can be used to ensure that the code continues to meet requirements.</a:t>
            </a:r>
          </a:p>
          <a:p>
            <a:endParaRPr lang="en-US" dirty="0"/>
          </a:p>
          <a:p>
            <a:r>
              <a:rPr lang="en-US" dirty="0"/>
              <a:t>But because we often don’t want to drive with TDD visual elements, integrations with 3</a:t>
            </a:r>
            <a:r>
              <a:rPr lang="en-US" baseline="30000" dirty="0"/>
              <a:t>rd</a:t>
            </a:r>
            <a:r>
              <a:rPr lang="en-US" dirty="0"/>
              <a:t> party services, third party SDKs etc. there is always a ‘gap’. </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102</a:t>
            </a:fld>
            <a:endParaRPr lang="en-US"/>
          </a:p>
        </p:txBody>
      </p:sp>
    </p:spTree>
    <p:extLst>
      <p:ext uri="{BB962C8B-B14F-4D97-AF65-F5344CB8AC3E}">
        <p14:creationId xmlns:p14="http://schemas.microsoft.com/office/powerpoint/2010/main" val="419087437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An inverted pyramid, too</a:t>
            </a:r>
            <a:r>
              <a:rPr lang="en-US" baseline="0" dirty="0"/>
              <a:t> much emphasis on the wrong tests.</a:t>
            </a:r>
          </a:p>
          <a:p>
            <a:endParaRPr lang="en-US" baseline="0" dirty="0"/>
          </a:p>
          <a:p>
            <a:r>
              <a:rPr lang="en-US" baseline="0" dirty="0"/>
              <a:t>Manual Tests</a:t>
            </a:r>
          </a:p>
          <a:p>
            <a:r>
              <a:rPr lang="en-US" baseline="0" dirty="0"/>
              <a:t>Expensive and give poor feedback. It may take days to run a manual regression pack which gives poor feedback to developers trying to determine what features caused an issue</a:t>
            </a:r>
          </a:p>
          <a:p>
            <a:endParaRPr lang="en-US" baseline="0" dirty="0"/>
          </a:p>
          <a:p>
            <a:r>
              <a:rPr lang="en-US" baseline="0" dirty="0"/>
              <a:t>Automated </a:t>
            </a:r>
            <a:r>
              <a:rPr lang="en-US" baseline="0" dirty="0" err="1"/>
              <a:t>Gui</a:t>
            </a:r>
            <a:r>
              <a:rPr lang="en-US" baseline="0" dirty="0"/>
              <a:t> Tests</a:t>
            </a:r>
          </a:p>
          <a:p>
            <a:r>
              <a:rPr lang="en-US" baseline="0" dirty="0"/>
              <a:t>Let’s skip for a moment the middle of the test automation pyramid and jump right to the top; the user interface level. Automated user interface testing is placed at the top of the test automation pyramid because we want to do as little of it as possible. We want this because user interface tests often have the following negative attributes:</a:t>
            </a:r>
          </a:p>
          <a:p>
            <a:endParaRPr lang="en-US" baseline="0" dirty="0"/>
          </a:p>
          <a:p>
            <a:r>
              <a:rPr lang="en-US" baseline="0" dirty="0"/>
              <a:t>* Brittle. A small change in the user interface can break many tests. When this is repeated many times over the course of a project, teams simply give up and stop correcting tests every time the user interface changes.</a:t>
            </a:r>
          </a:p>
          <a:p>
            <a:r>
              <a:rPr lang="en-US" baseline="0" dirty="0"/>
              <a:t>* Expensive to write. A quick capture-and-playback approach to recording user interface tests can work, but tests recorded this way are usually the most brittle. Writing a good user interface test that will remain useful and valid takes time.</a:t>
            </a:r>
          </a:p>
          <a:p>
            <a:pPr marL="171450" indent="-171450">
              <a:buFontTx/>
              <a:buChar char="•"/>
            </a:pPr>
            <a:r>
              <a:rPr lang="en-US" baseline="0" dirty="0"/>
              <a:t>Time consuming. Tests run through the user interface often take a long time to run. I’ve seen numerous teams with impressive suites of automated user interface tests that take so long to run they cannot be run every night, much less multiple times per day.</a:t>
            </a:r>
          </a:p>
          <a:p>
            <a:pPr marL="171450" indent="-171450">
              <a:buFontTx/>
              <a:buChar char="•"/>
            </a:pPr>
            <a:endParaRPr lang="en-US" baseline="0" dirty="0"/>
          </a:p>
          <a:p>
            <a:pPr marL="171450" indent="-171450">
              <a:buFontTx/>
              <a:buChar char="•"/>
            </a:pPr>
            <a:r>
              <a:rPr lang="en-US" baseline="0" dirty="0"/>
              <a:t>For much of my career test automation meant tests that drove an application through its user-interface. Such tools would often provide the facility to record an interaction with the application and then allow you to play back that interaction, checking that the application returned the same results. Such an approach works well initially. It's easy to record tests, and the tests can be recorded by people with no knowledge of programming.</a:t>
            </a:r>
          </a:p>
          <a:p>
            <a:pPr marL="171450" indent="-171450">
              <a:buFontTx/>
              <a:buChar char="•"/>
            </a:pPr>
            <a:endParaRPr lang="en-US" baseline="0" dirty="0"/>
          </a:p>
          <a:p>
            <a:pPr marL="171450" indent="-171450">
              <a:buFontTx/>
              <a:buChar char="•"/>
            </a:pPr>
            <a:r>
              <a:rPr lang="en-US" baseline="0" dirty="0"/>
              <a:t>But this kind of approach quickly runs into trouble, becoming an ice-cream cone. Testing through the UI like this is slow, increasing build times. Often it requires installed </a:t>
            </a:r>
            <a:r>
              <a:rPr lang="en-US" baseline="0" dirty="0" err="1"/>
              <a:t>licences</a:t>
            </a:r>
            <a:r>
              <a:rPr lang="en-US" baseline="0" dirty="0"/>
              <a:t> for the test automation software, which means it can only be done on particular machines. Usually these cannot easily be run in a "headless" mode, monitored by scripts to put in a proper deployment pipeline.</a:t>
            </a:r>
          </a:p>
          <a:p>
            <a:pPr marL="171450" indent="-171450">
              <a:buFontTx/>
              <a:buChar char="•"/>
            </a:pPr>
            <a:endParaRPr lang="en-US" baseline="0" dirty="0"/>
          </a:p>
          <a:p>
            <a:pPr marL="171450" indent="-171450">
              <a:buFontTx/>
              <a:buChar char="•"/>
            </a:pPr>
            <a:r>
              <a:rPr lang="en-US" baseline="0" dirty="0"/>
              <a:t>Most importantly such tests are very brittle. An enhancement to the system can easily end up breaking lots of such tests, which then have to be re-recorded. You can reduce this problem by abandoning record-playback tools, but that makes the tests harder to write. [1] Even with good practices on writing them, end-to-end tests are more prone to non-determinism problems, which can undermine trust in them. In short, tests that run end-to-end through the UI are: brittle, expensive to write, and time consuming to run. So the pyramid argues that you should do much more automated testing through unit tests than you should through traditional GUI based testing.</a:t>
            </a:r>
          </a:p>
          <a:p>
            <a:pPr marL="0" indent="0">
              <a:buFontTx/>
              <a:buNone/>
            </a:pPr>
            <a:endParaRPr lang="en-US" baseline="0" dirty="0"/>
          </a:p>
          <a:p>
            <a:pPr marL="0" indent="0">
              <a:buFontTx/>
              <a:buNone/>
            </a:pPr>
            <a:r>
              <a:rPr lang="en-US" baseline="0" dirty="0"/>
              <a:t>In addition, consider that in the ice-cream cone, the weight of tests is on the adapter – a component that we want to throw away to cope with technological change. If we write automation tests against our </a:t>
            </a:r>
            <a:r>
              <a:rPr lang="en-US" baseline="0" dirty="0" err="1"/>
              <a:t>WebForms</a:t>
            </a:r>
            <a:r>
              <a:rPr lang="en-US" baseline="0" dirty="0"/>
              <a:t> UI what happens when we decide to re-write as a SPA. The simple answer is that we are forced to throw away our tests along with the adapter!</a:t>
            </a:r>
          </a:p>
          <a:p>
            <a:pPr marL="0" indent="0">
              <a:buFontTx/>
              <a:buNone/>
            </a:pPr>
            <a:endParaRPr lang="en-US" baseline="0" dirty="0"/>
          </a:p>
          <a:p>
            <a:pPr marL="0" indent="0">
              <a:buFontTx/>
              <a:buNone/>
            </a:pPr>
            <a:r>
              <a:rPr lang="en-US" baseline="0" dirty="0"/>
              <a:t> </a:t>
            </a:r>
          </a:p>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103</a:t>
            </a:fld>
            <a:endParaRPr lang="en-GB"/>
          </a:p>
        </p:txBody>
      </p:sp>
    </p:spTree>
    <p:extLst>
      <p:ext uri="{BB962C8B-B14F-4D97-AF65-F5344CB8AC3E}">
        <p14:creationId xmlns:p14="http://schemas.microsoft.com/office/powerpoint/2010/main" val="37441269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 Conway sadly died of COVID-19 in 2020 </a:t>
            </a:r>
          </a:p>
          <a:p>
            <a:endParaRPr lang="en-US" dirty="0"/>
          </a:p>
          <a:p>
            <a:endParaRPr lang="en-US" dirty="0"/>
          </a:p>
          <a:p>
            <a:r>
              <a:rPr lang="en-US" dirty="0"/>
              <a:t>Play Conway video</a:t>
            </a:r>
          </a:p>
        </p:txBody>
      </p:sp>
      <p:sp>
        <p:nvSpPr>
          <p:cNvPr id="4" name="Slide Number Placeholder 3"/>
          <p:cNvSpPr>
            <a:spLocks noGrp="1"/>
          </p:cNvSpPr>
          <p:nvPr>
            <p:ph type="sldNum" sz="quarter" idx="5"/>
          </p:nvPr>
        </p:nvSpPr>
        <p:spPr/>
        <p:txBody>
          <a:bodyPr/>
          <a:lstStyle/>
          <a:p>
            <a:fld id="{8D454BB1-5AB5-DF45-A819-95464E74CBE3}" type="slidenum">
              <a:rPr lang="en-US" smtClean="0"/>
              <a:t>21</a:t>
            </a:fld>
            <a:endParaRPr lang="en-US"/>
          </a:p>
        </p:txBody>
      </p:sp>
    </p:spTree>
    <p:extLst>
      <p:ext uri="{BB962C8B-B14F-4D97-AF65-F5344CB8AC3E}">
        <p14:creationId xmlns:p14="http://schemas.microsoft.com/office/powerpoint/2010/main" val="198381384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TDD is necessary, but not sufficient. As a tool for supporting programmer development of code it leaves a test artefact that can be used to ensure that the code continues to meet requirements.</a:t>
            </a:r>
          </a:p>
          <a:p>
            <a:endParaRPr lang="en-US" dirty="0"/>
          </a:p>
          <a:p>
            <a:r>
              <a:rPr lang="en-US" dirty="0"/>
              <a:t>But because we often don’t want to drive with TDD visual elements, integrations with 3</a:t>
            </a:r>
            <a:r>
              <a:rPr lang="en-US" baseline="30000" dirty="0"/>
              <a:t>rd</a:t>
            </a:r>
            <a:r>
              <a:rPr lang="en-US" dirty="0"/>
              <a:t> party services, third party SDKs etc. there is always a ‘gap’. </a:t>
            </a:r>
          </a:p>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104</a:t>
            </a:fld>
            <a:endParaRPr lang="en-US"/>
          </a:p>
        </p:txBody>
      </p:sp>
    </p:spTree>
    <p:extLst>
      <p:ext uri="{BB962C8B-B14F-4D97-AF65-F5344CB8AC3E}">
        <p14:creationId xmlns:p14="http://schemas.microsoft.com/office/powerpoint/2010/main" val="339235230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An inverted pyramid, too</a:t>
            </a:r>
            <a:r>
              <a:rPr lang="en-US" baseline="0" dirty="0"/>
              <a:t> much emphasis on the wrong tests.</a:t>
            </a:r>
          </a:p>
          <a:p>
            <a:endParaRPr lang="en-US" baseline="0" dirty="0"/>
          </a:p>
          <a:p>
            <a:r>
              <a:rPr lang="en-US" baseline="0" dirty="0"/>
              <a:t>Manual Tests</a:t>
            </a:r>
          </a:p>
          <a:p>
            <a:r>
              <a:rPr lang="en-US" baseline="0" dirty="0"/>
              <a:t>Expensive and give poor feedback. It may take days to run a manual regression pack which gives poor feedback to developers trying to determine what features caused an issue</a:t>
            </a:r>
          </a:p>
          <a:p>
            <a:endParaRPr lang="en-US" baseline="0" dirty="0"/>
          </a:p>
          <a:p>
            <a:r>
              <a:rPr lang="en-US" baseline="0" dirty="0"/>
              <a:t>Automated </a:t>
            </a:r>
            <a:r>
              <a:rPr lang="en-US" baseline="0" dirty="0" err="1"/>
              <a:t>Gui</a:t>
            </a:r>
            <a:r>
              <a:rPr lang="en-US" baseline="0" dirty="0"/>
              <a:t> Tests</a:t>
            </a:r>
          </a:p>
          <a:p>
            <a:r>
              <a:rPr lang="en-US" baseline="0" dirty="0"/>
              <a:t>Let’s skip for a moment the middle of the test automation pyramid and jump right to the top; the user interface level. Automated user interface testing is placed at the top of the test automation pyramid because we want to do as little of it as possible. We want this because user interface tests often have the following negative attributes:</a:t>
            </a:r>
          </a:p>
          <a:p>
            <a:endParaRPr lang="en-US" baseline="0" dirty="0"/>
          </a:p>
          <a:p>
            <a:r>
              <a:rPr lang="en-US" baseline="0" dirty="0"/>
              <a:t>* Brittle. A small change in the user interface can break many tests. When this is repeated many times over the course of a project, teams simply give up and stop correcting tests every time the user interface changes.</a:t>
            </a:r>
          </a:p>
          <a:p>
            <a:r>
              <a:rPr lang="en-US" baseline="0" dirty="0"/>
              <a:t>* Expensive to write. A quick capture-and-playback approach to recording user interface tests can work, but tests recorded this way are usually the most brittle. Writing a good user interface test that will remain useful and valid takes time.</a:t>
            </a:r>
          </a:p>
          <a:p>
            <a:pPr marL="171450" indent="-171450">
              <a:buFontTx/>
              <a:buChar char="•"/>
            </a:pPr>
            <a:r>
              <a:rPr lang="en-US" baseline="0" dirty="0"/>
              <a:t>Time consuming. Tests run through the user interface often take a long time to run. I’ve seen numerous teams with impressive suites of automated user interface tests that take so long to run they cannot be run every night, much less multiple times per day.</a:t>
            </a:r>
          </a:p>
          <a:p>
            <a:pPr marL="171450" indent="-171450">
              <a:buFontTx/>
              <a:buChar char="•"/>
            </a:pPr>
            <a:endParaRPr lang="en-US" baseline="0" dirty="0"/>
          </a:p>
          <a:p>
            <a:pPr marL="171450" indent="-171450">
              <a:buFontTx/>
              <a:buChar char="•"/>
            </a:pPr>
            <a:r>
              <a:rPr lang="en-US" baseline="0" dirty="0"/>
              <a:t>For much of my career test automation meant tests that drove an application through its user-interface. Such tools would often provide the facility to record an interaction with the application and then allow you to play back that interaction, checking that the application returned the same results. Such an approach works well initially. It's easy to record tests, and the tests can be recorded by people with no knowledge of programming.</a:t>
            </a:r>
          </a:p>
          <a:p>
            <a:pPr marL="171450" indent="-171450">
              <a:buFontTx/>
              <a:buChar char="•"/>
            </a:pPr>
            <a:endParaRPr lang="en-US" baseline="0" dirty="0"/>
          </a:p>
          <a:p>
            <a:pPr marL="171450" indent="-171450">
              <a:buFontTx/>
              <a:buChar char="•"/>
            </a:pPr>
            <a:r>
              <a:rPr lang="en-US" baseline="0" dirty="0"/>
              <a:t>But this kind of approach quickly runs into trouble, becoming an ice-cream cone. Testing through the UI like this is slow, increasing build times. Often it requires installed </a:t>
            </a:r>
            <a:r>
              <a:rPr lang="en-US" baseline="0" dirty="0" err="1"/>
              <a:t>licences</a:t>
            </a:r>
            <a:r>
              <a:rPr lang="en-US" baseline="0" dirty="0"/>
              <a:t> for the test automation software, which means it can only be done on particular machines. Usually these cannot easily be run in a "headless" mode, monitored by scripts to put in a proper deployment pipeline.</a:t>
            </a:r>
          </a:p>
          <a:p>
            <a:pPr marL="171450" indent="-171450">
              <a:buFontTx/>
              <a:buChar char="•"/>
            </a:pPr>
            <a:endParaRPr lang="en-US" baseline="0" dirty="0"/>
          </a:p>
          <a:p>
            <a:pPr marL="171450" indent="-171450">
              <a:buFontTx/>
              <a:buChar char="•"/>
            </a:pPr>
            <a:r>
              <a:rPr lang="en-US" baseline="0" dirty="0"/>
              <a:t>Most importantly such tests are very brittle. An enhancement to the system can easily end up breaking lots of such tests, which then have to be re-recorded. You can reduce this problem by abandoning record-playback tools, but that makes the tests harder to write. [1] Even with good practices on writing them, end-to-end tests are more prone to non-determinism problems, which can undermine trust in them. In short, tests that run end-to-end through the UI are: brittle, expensive to write, and time consuming to run. So the pyramid argues that you should do much more automated testing through unit tests than you should through traditional GUI based testing.</a:t>
            </a:r>
          </a:p>
          <a:p>
            <a:pPr marL="0" indent="0">
              <a:buFontTx/>
              <a:buNone/>
            </a:pPr>
            <a:endParaRPr lang="en-US" baseline="0" dirty="0"/>
          </a:p>
          <a:p>
            <a:pPr marL="0" indent="0">
              <a:buFontTx/>
              <a:buNone/>
            </a:pPr>
            <a:r>
              <a:rPr lang="en-US" baseline="0" dirty="0"/>
              <a:t>In addition, consider that in the ice-cream cone, the weight of tests is on the adapter – a component that we want to throw away to cope with technological change. If we write automation tests against our </a:t>
            </a:r>
            <a:r>
              <a:rPr lang="en-US" baseline="0" dirty="0" err="1"/>
              <a:t>WebForms</a:t>
            </a:r>
            <a:r>
              <a:rPr lang="en-US" baseline="0" dirty="0"/>
              <a:t> UI what happens when we decide to re-write as a SPA. The simple answer is that we are forced to throw away our tests along with the adapter!</a:t>
            </a:r>
          </a:p>
          <a:p>
            <a:pPr marL="0" indent="0">
              <a:buFontTx/>
              <a:buNone/>
            </a:pPr>
            <a:endParaRPr lang="en-US" baseline="0" dirty="0"/>
          </a:p>
          <a:p>
            <a:pPr marL="0" indent="0">
              <a:buFontTx/>
              <a:buNone/>
            </a:pPr>
            <a:r>
              <a:rPr lang="en-US" baseline="0" dirty="0"/>
              <a:t> </a:t>
            </a:r>
          </a:p>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105</a:t>
            </a:fld>
            <a:endParaRPr lang="en-GB"/>
          </a:p>
        </p:txBody>
      </p:sp>
    </p:spTree>
    <p:extLst>
      <p:ext uri="{BB962C8B-B14F-4D97-AF65-F5344CB8AC3E}">
        <p14:creationId xmlns:p14="http://schemas.microsoft.com/office/powerpoint/2010/main" val="254476737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Pyramid</a:t>
            </a:r>
          </a:p>
        </p:txBody>
      </p:sp>
      <p:sp>
        <p:nvSpPr>
          <p:cNvPr id="4" name="Slide Number Placeholder 3"/>
          <p:cNvSpPr>
            <a:spLocks noGrp="1"/>
          </p:cNvSpPr>
          <p:nvPr>
            <p:ph type="sldNum" sz="quarter" idx="5"/>
          </p:nvPr>
        </p:nvSpPr>
        <p:spPr/>
        <p:txBody>
          <a:bodyPr/>
          <a:lstStyle/>
          <a:p>
            <a:fld id="{8D454BB1-5AB5-DF45-A819-95464E74CBE3}" type="slidenum">
              <a:rPr lang="en-US" smtClean="0"/>
              <a:t>106</a:t>
            </a:fld>
            <a:endParaRPr lang="en-US"/>
          </a:p>
        </p:txBody>
      </p:sp>
    </p:spTree>
    <p:extLst>
      <p:ext uri="{BB962C8B-B14F-4D97-AF65-F5344CB8AC3E}">
        <p14:creationId xmlns:p14="http://schemas.microsoft.com/office/powerpoint/2010/main" val="1737781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 Pyramid</a:t>
            </a:r>
          </a:p>
        </p:txBody>
      </p:sp>
      <p:sp>
        <p:nvSpPr>
          <p:cNvPr id="4" name="Slide Number Placeholder 3"/>
          <p:cNvSpPr>
            <a:spLocks noGrp="1"/>
          </p:cNvSpPr>
          <p:nvPr>
            <p:ph type="sldNum" sz="quarter" idx="5"/>
          </p:nvPr>
        </p:nvSpPr>
        <p:spPr/>
        <p:txBody>
          <a:bodyPr/>
          <a:lstStyle/>
          <a:p>
            <a:fld id="{8D454BB1-5AB5-DF45-A819-95464E74CBE3}" type="slidenum">
              <a:rPr lang="en-US" smtClean="0"/>
              <a:t>107</a:t>
            </a:fld>
            <a:endParaRPr lang="en-US"/>
          </a:p>
        </p:txBody>
      </p:sp>
    </p:spTree>
    <p:extLst>
      <p:ext uri="{BB962C8B-B14F-4D97-AF65-F5344CB8AC3E}">
        <p14:creationId xmlns:p14="http://schemas.microsoft.com/office/powerpoint/2010/main" val="351287351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112</a:t>
            </a:fld>
            <a:endParaRPr lang="en-US"/>
          </a:p>
        </p:txBody>
      </p:sp>
    </p:spTree>
    <p:extLst>
      <p:ext uri="{BB962C8B-B14F-4D97-AF65-F5344CB8AC3E}">
        <p14:creationId xmlns:p14="http://schemas.microsoft.com/office/powerpoint/2010/main" val="298256926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 went back to look at the source, to see what was said.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Kent Beck introduced TDD to the world with his book, TDD By Example in 2002. It had been in use on XP teams such as the Chrysler C3 team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was surprised, for a book that had been published at the point most of us were beginning to use TDD, how complete it was. It covered topics that I only thought emerged later, such as patterns, mocks etc. I appreciated that later books had misunderstood its message, and I wanted to communicate that any experienced practitioner should read this book and learn its lessons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buFont typeface="Arial" pitchFamily="34" charset="0"/>
              <a:buChar char="•"/>
            </a:pPr>
            <a:r>
              <a:rPr lang="en-US" dirty="0"/>
              <a:t>It is simple and elegant.</a:t>
            </a:r>
          </a:p>
          <a:p>
            <a:pPr>
              <a:buFont typeface="Arial" pitchFamily="34" charset="0"/>
              <a:buChar char="•"/>
            </a:pPr>
            <a:r>
              <a:rPr lang="en-US" dirty="0"/>
              <a:t> It covers the essentials of TDD, which have been misunderstood by many since.</a:t>
            </a:r>
          </a:p>
          <a:p>
            <a:pPr>
              <a:buFont typeface="Arial" pitchFamily="34" charset="0"/>
              <a:buChar char="•"/>
            </a:pPr>
            <a:r>
              <a:rPr lang="en-US" dirty="0"/>
              <a:t> It covers more than just the basics with  topics on patterns, smells, mocks etc.</a:t>
            </a:r>
          </a:p>
          <a:p>
            <a:pPr>
              <a:buFont typeface="Arial" pitchFamily="34" charset="0"/>
              <a:buChar char="•"/>
            </a:pPr>
            <a:r>
              <a:rPr lang="en-US" dirty="0"/>
              <a:t> Good later work builds on it, but too much later work just misunderstands it</a:t>
            </a:r>
          </a:p>
          <a:p>
            <a:pPr>
              <a:buFont typeface="Arial" pitchFamily="34" charset="0"/>
              <a:buChar char="•"/>
            </a:pPr>
            <a:r>
              <a:rPr lang="en-US" dirty="0"/>
              <a:t> The goal here is to go back and talk about it</a:t>
            </a:r>
          </a:p>
          <a:p>
            <a:pPr>
              <a:buFont typeface="Arial" pitchFamily="34" charset="0"/>
              <a:buChar char="•"/>
            </a:pPr>
            <a:r>
              <a:rPr lang="en-US" dirty="0"/>
              <a:t> And then look at folks who built on it</a:t>
            </a: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114</a:t>
            </a:fld>
            <a:endParaRPr lang="en-US"/>
          </a:p>
        </p:txBody>
      </p:sp>
    </p:spTree>
    <p:extLst>
      <p:ext uri="{BB962C8B-B14F-4D97-AF65-F5344CB8AC3E}">
        <p14:creationId xmlns:p14="http://schemas.microsoft.com/office/powerpoint/2010/main" val="197002307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book uses 99 bottles of beer to teach you about TDD and refactoring. It is an excellent book on how to use TDD to avoid over-design and clear approaches to refactoring.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115</a:t>
            </a:fld>
            <a:endParaRPr lang="en-US"/>
          </a:p>
        </p:txBody>
      </p:sp>
    </p:spTree>
    <p:extLst>
      <p:ext uri="{BB962C8B-B14F-4D97-AF65-F5344CB8AC3E}">
        <p14:creationId xmlns:p14="http://schemas.microsoft.com/office/powerpoint/2010/main" val="163724175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idea: We refactor implementation details, not the public</a:t>
            </a:r>
            <a:r>
              <a:rPr lang="en-US" baseline="0" dirty="0"/>
              <a:t> interface, because the latter is not ‘safe’</a:t>
            </a:r>
          </a:p>
          <a:p>
            <a:endParaRPr lang="en-US" baseline="0" dirty="0"/>
          </a:p>
          <a:p>
            <a:r>
              <a:rPr lang="en-US" baseline="0" dirty="0"/>
              <a:t>** Dev Express refactoring tools originally didn’t allow you to refactor public methods on public classes, because they were ‘unsafe’. Later they let you choose an ‘unsafe refactoring’ where you assumed that your solution contained all the code that consumed that API, so that operations like renaming could go ahead.</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116</a:t>
            </a:fld>
            <a:endParaRPr lang="en-GB"/>
          </a:p>
        </p:txBody>
      </p:sp>
    </p:spTree>
    <p:extLst>
      <p:ext uri="{BB962C8B-B14F-4D97-AF65-F5344CB8AC3E}">
        <p14:creationId xmlns:p14="http://schemas.microsoft.com/office/powerpoint/2010/main" val="317785689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Joshua </a:t>
            </a:r>
            <a:r>
              <a:rPr lang="en-US" dirty="0" err="1"/>
              <a:t>Kerievsky</a:t>
            </a:r>
            <a:r>
              <a:rPr lang="en-US" dirty="0"/>
              <a:t>  identified patterns as guidance for how we refactor. </a:t>
            </a:r>
          </a:p>
          <a:p>
            <a:endParaRPr lang="en-US" dirty="0"/>
          </a:p>
          <a:p>
            <a:r>
              <a:rPr lang="en-US" dirty="0"/>
              <a:t>We don’t try to implement patterns in the SUT – the test focuses on requirements and is likely aimed at defining a contract.</a:t>
            </a:r>
          </a:p>
          <a:p>
            <a:r>
              <a:rPr lang="en-US" dirty="0"/>
              <a:t>We implement patterns as improvements to the code in the refactoring step.</a:t>
            </a:r>
          </a:p>
          <a:p>
            <a:endParaRPr lang="en-US" dirty="0"/>
          </a:p>
          <a:p>
            <a:r>
              <a:rPr lang="en-US" dirty="0"/>
              <a:t>This prevents folks becoming ‘pattern happy’. Patterns emerge as the solutions to refactoring sinful code into clean code.</a:t>
            </a:r>
          </a:p>
          <a:p>
            <a:r>
              <a:rPr lang="en-US" dirty="0"/>
              <a:t>What would Jesus do? He’d sin then ask the god of patterns for forgiveness.</a:t>
            </a:r>
            <a:endParaRPr lang="en-GB" dirty="0"/>
          </a:p>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117</a:t>
            </a:fld>
            <a:endParaRPr lang="en-GB"/>
          </a:p>
        </p:txBody>
      </p:sp>
    </p:spTree>
    <p:extLst>
      <p:ext uri="{BB962C8B-B14F-4D97-AF65-F5344CB8AC3E}">
        <p14:creationId xmlns:p14="http://schemas.microsoft.com/office/powerpoint/2010/main" val="2110273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22</a:t>
            </a:fld>
            <a:endParaRPr lang="en-US"/>
          </a:p>
        </p:txBody>
      </p:sp>
    </p:spTree>
    <p:extLst>
      <p:ext uri="{BB962C8B-B14F-4D97-AF65-F5344CB8AC3E}">
        <p14:creationId xmlns:p14="http://schemas.microsoft.com/office/powerpoint/2010/main" val="9372435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FDBEB-338A-274E-949E-BCB24B2A0C3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1F787247-6D2E-B141-A707-A455792037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3B1B31C-B81C-5840-92FD-053C201AE86C}"/>
              </a:ext>
            </a:extLst>
          </p:cNvPr>
          <p:cNvSpPr>
            <a:spLocks noGrp="1"/>
          </p:cNvSpPr>
          <p:nvPr>
            <p:ph type="dt" sz="half" idx="10"/>
          </p:nvPr>
        </p:nvSpPr>
        <p:spPr/>
        <p:txBody>
          <a:bodyPr/>
          <a:lstStyle/>
          <a:p>
            <a:fld id="{B9A7345B-4321-8B4E-9326-4E6DAD9A950A}" type="datetimeFigureOut">
              <a:rPr lang="en-US" smtClean="0"/>
              <a:t>9/2/20</a:t>
            </a:fld>
            <a:endParaRPr lang="en-US"/>
          </a:p>
        </p:txBody>
      </p:sp>
      <p:sp>
        <p:nvSpPr>
          <p:cNvPr id="5" name="Footer Placeholder 4">
            <a:extLst>
              <a:ext uri="{FF2B5EF4-FFF2-40B4-BE49-F238E27FC236}">
                <a16:creationId xmlns:a16="http://schemas.microsoft.com/office/drawing/2014/main" id="{8E24E6EE-528F-714E-9EDE-D2B311B3AF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02BAE4-E27A-804C-BED6-EF935F5692C0}"/>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85416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36C0C-9073-F948-A1F6-80726F2F7001}"/>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73A5F7C-A929-E54C-94A9-E9A49C2C891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886505-3613-8B47-9B20-84823F230B16}"/>
              </a:ext>
            </a:extLst>
          </p:cNvPr>
          <p:cNvSpPr>
            <a:spLocks noGrp="1"/>
          </p:cNvSpPr>
          <p:nvPr>
            <p:ph type="dt" sz="half" idx="10"/>
          </p:nvPr>
        </p:nvSpPr>
        <p:spPr/>
        <p:txBody>
          <a:bodyPr/>
          <a:lstStyle/>
          <a:p>
            <a:fld id="{B9A7345B-4321-8B4E-9326-4E6DAD9A950A}" type="datetimeFigureOut">
              <a:rPr lang="en-US" smtClean="0"/>
              <a:t>9/2/20</a:t>
            </a:fld>
            <a:endParaRPr lang="en-US"/>
          </a:p>
        </p:txBody>
      </p:sp>
      <p:sp>
        <p:nvSpPr>
          <p:cNvPr id="5" name="Footer Placeholder 4">
            <a:extLst>
              <a:ext uri="{FF2B5EF4-FFF2-40B4-BE49-F238E27FC236}">
                <a16:creationId xmlns:a16="http://schemas.microsoft.com/office/drawing/2014/main" id="{9C4DEE46-7570-BF47-ADBB-49222FC8F5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33085C-4068-4841-9C81-AB6DFD77A236}"/>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70181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2A725F-DB7D-FA45-9ED0-BE0C91374A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1193E52-7663-7847-ABCE-2A39B4BA5C7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C0C263-0013-8F48-927F-B719B3CC1083}"/>
              </a:ext>
            </a:extLst>
          </p:cNvPr>
          <p:cNvSpPr>
            <a:spLocks noGrp="1"/>
          </p:cNvSpPr>
          <p:nvPr>
            <p:ph type="dt" sz="half" idx="10"/>
          </p:nvPr>
        </p:nvSpPr>
        <p:spPr/>
        <p:txBody>
          <a:bodyPr/>
          <a:lstStyle/>
          <a:p>
            <a:fld id="{B9A7345B-4321-8B4E-9326-4E6DAD9A950A}" type="datetimeFigureOut">
              <a:rPr lang="en-US" smtClean="0"/>
              <a:t>9/2/20</a:t>
            </a:fld>
            <a:endParaRPr lang="en-US"/>
          </a:p>
        </p:txBody>
      </p:sp>
      <p:sp>
        <p:nvSpPr>
          <p:cNvPr id="5" name="Footer Placeholder 4">
            <a:extLst>
              <a:ext uri="{FF2B5EF4-FFF2-40B4-BE49-F238E27FC236}">
                <a16:creationId xmlns:a16="http://schemas.microsoft.com/office/drawing/2014/main" id="{47D13275-5FF2-C44A-BAC3-78ACE2159F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8950B1-20BB-A24A-91A7-C8A1245E956E}"/>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285261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FA870-E8DC-4C46-8093-B6BA3B21C57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C7C90B-7733-8447-97C0-9D2CE9AE6CE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FA68E09-42B6-764F-BF69-9AF2D937A2C6}"/>
              </a:ext>
            </a:extLst>
          </p:cNvPr>
          <p:cNvSpPr>
            <a:spLocks noGrp="1"/>
          </p:cNvSpPr>
          <p:nvPr>
            <p:ph type="dt" sz="half" idx="10"/>
          </p:nvPr>
        </p:nvSpPr>
        <p:spPr/>
        <p:txBody>
          <a:bodyPr/>
          <a:lstStyle/>
          <a:p>
            <a:fld id="{B9A7345B-4321-8B4E-9326-4E6DAD9A950A}" type="datetimeFigureOut">
              <a:rPr lang="en-US" smtClean="0"/>
              <a:t>9/2/20</a:t>
            </a:fld>
            <a:endParaRPr lang="en-US"/>
          </a:p>
        </p:txBody>
      </p:sp>
      <p:sp>
        <p:nvSpPr>
          <p:cNvPr id="5" name="Footer Placeholder 4">
            <a:extLst>
              <a:ext uri="{FF2B5EF4-FFF2-40B4-BE49-F238E27FC236}">
                <a16:creationId xmlns:a16="http://schemas.microsoft.com/office/drawing/2014/main" id="{1CB2848E-F94D-3544-8766-C00BB9321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AD4AB0-29BF-8C48-9F99-F9A43369ABF7}"/>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440613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1FA5-8BBB-BD4E-A2C5-DDB99D55D56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850DD1B-8430-9347-90A3-BEC494D7B0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6F45851-F93F-8143-AA6A-DEA2EACB980D}"/>
              </a:ext>
            </a:extLst>
          </p:cNvPr>
          <p:cNvSpPr>
            <a:spLocks noGrp="1"/>
          </p:cNvSpPr>
          <p:nvPr>
            <p:ph type="dt" sz="half" idx="10"/>
          </p:nvPr>
        </p:nvSpPr>
        <p:spPr/>
        <p:txBody>
          <a:bodyPr/>
          <a:lstStyle/>
          <a:p>
            <a:fld id="{B9A7345B-4321-8B4E-9326-4E6DAD9A950A}" type="datetimeFigureOut">
              <a:rPr lang="en-US" smtClean="0"/>
              <a:t>9/2/20</a:t>
            </a:fld>
            <a:endParaRPr lang="en-US"/>
          </a:p>
        </p:txBody>
      </p:sp>
      <p:sp>
        <p:nvSpPr>
          <p:cNvPr id="5" name="Footer Placeholder 4">
            <a:extLst>
              <a:ext uri="{FF2B5EF4-FFF2-40B4-BE49-F238E27FC236}">
                <a16:creationId xmlns:a16="http://schemas.microsoft.com/office/drawing/2014/main" id="{3A899D62-482D-604A-8104-9325B7AE0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778472-B344-4A4D-864C-4FAF61F03E14}"/>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81098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0AB97-0501-B644-B966-298B2DF83E9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3AD06F0-6B57-9944-8574-B17806985F0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75F8C6D-7F08-8F44-9835-78FF58A977E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80A2CB69-AAAF-EF45-957B-0458F9ABC892}"/>
              </a:ext>
            </a:extLst>
          </p:cNvPr>
          <p:cNvSpPr>
            <a:spLocks noGrp="1"/>
          </p:cNvSpPr>
          <p:nvPr>
            <p:ph type="dt" sz="half" idx="10"/>
          </p:nvPr>
        </p:nvSpPr>
        <p:spPr/>
        <p:txBody>
          <a:bodyPr/>
          <a:lstStyle/>
          <a:p>
            <a:fld id="{B9A7345B-4321-8B4E-9326-4E6DAD9A950A}" type="datetimeFigureOut">
              <a:rPr lang="en-US" smtClean="0"/>
              <a:t>9/2/20</a:t>
            </a:fld>
            <a:endParaRPr lang="en-US"/>
          </a:p>
        </p:txBody>
      </p:sp>
      <p:sp>
        <p:nvSpPr>
          <p:cNvPr id="6" name="Footer Placeholder 5">
            <a:extLst>
              <a:ext uri="{FF2B5EF4-FFF2-40B4-BE49-F238E27FC236}">
                <a16:creationId xmlns:a16="http://schemas.microsoft.com/office/drawing/2014/main" id="{6FA49179-DCAE-4545-B16A-7E3B891B98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2DB1CC-7FB5-F845-97A3-C83EAC72BA89}"/>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94055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B0620-93AA-A944-AA1C-EBA062F82FF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6167045-B4B1-DC42-8E6C-C7992B49E8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4787F8E-E89B-6147-8D94-274BC24A0CA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A285F5F-1BAA-6348-93E3-12B305A943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72AFF3B-0EF3-904E-ABBB-8D420011936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65783A8-3FD2-8F4B-AB9E-C1C87C869E5C}"/>
              </a:ext>
            </a:extLst>
          </p:cNvPr>
          <p:cNvSpPr>
            <a:spLocks noGrp="1"/>
          </p:cNvSpPr>
          <p:nvPr>
            <p:ph type="dt" sz="half" idx="10"/>
          </p:nvPr>
        </p:nvSpPr>
        <p:spPr/>
        <p:txBody>
          <a:bodyPr/>
          <a:lstStyle/>
          <a:p>
            <a:fld id="{B9A7345B-4321-8B4E-9326-4E6DAD9A950A}" type="datetimeFigureOut">
              <a:rPr lang="en-US" smtClean="0"/>
              <a:t>9/2/20</a:t>
            </a:fld>
            <a:endParaRPr lang="en-US"/>
          </a:p>
        </p:txBody>
      </p:sp>
      <p:sp>
        <p:nvSpPr>
          <p:cNvPr id="8" name="Footer Placeholder 7">
            <a:extLst>
              <a:ext uri="{FF2B5EF4-FFF2-40B4-BE49-F238E27FC236}">
                <a16:creationId xmlns:a16="http://schemas.microsoft.com/office/drawing/2014/main" id="{30B23DAC-5FE8-FA44-8156-74365DF6F0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B730C4-F6C5-4947-96DC-A4E46FF9CACE}"/>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011715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5999-CE36-824C-9F5F-F76D23E30BF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7A068B9-E9FD-724D-9708-BBEEECD336D8}"/>
              </a:ext>
            </a:extLst>
          </p:cNvPr>
          <p:cNvSpPr>
            <a:spLocks noGrp="1"/>
          </p:cNvSpPr>
          <p:nvPr>
            <p:ph type="dt" sz="half" idx="10"/>
          </p:nvPr>
        </p:nvSpPr>
        <p:spPr/>
        <p:txBody>
          <a:bodyPr/>
          <a:lstStyle/>
          <a:p>
            <a:fld id="{B9A7345B-4321-8B4E-9326-4E6DAD9A950A}" type="datetimeFigureOut">
              <a:rPr lang="en-US" smtClean="0"/>
              <a:t>9/2/20</a:t>
            </a:fld>
            <a:endParaRPr lang="en-US"/>
          </a:p>
        </p:txBody>
      </p:sp>
      <p:sp>
        <p:nvSpPr>
          <p:cNvPr id="4" name="Footer Placeholder 3">
            <a:extLst>
              <a:ext uri="{FF2B5EF4-FFF2-40B4-BE49-F238E27FC236}">
                <a16:creationId xmlns:a16="http://schemas.microsoft.com/office/drawing/2014/main" id="{52977017-F95B-374A-A37E-6983045C540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9939E3-01DF-F148-BFA6-4D608DCEA0F3}"/>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480738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572EF0-47C7-4A4A-A706-3B3ABC0E1A6B}"/>
              </a:ext>
            </a:extLst>
          </p:cNvPr>
          <p:cNvSpPr>
            <a:spLocks noGrp="1"/>
          </p:cNvSpPr>
          <p:nvPr>
            <p:ph type="dt" sz="half" idx="10"/>
          </p:nvPr>
        </p:nvSpPr>
        <p:spPr/>
        <p:txBody>
          <a:bodyPr/>
          <a:lstStyle/>
          <a:p>
            <a:fld id="{B9A7345B-4321-8B4E-9326-4E6DAD9A950A}" type="datetimeFigureOut">
              <a:rPr lang="en-US" smtClean="0"/>
              <a:t>9/2/20</a:t>
            </a:fld>
            <a:endParaRPr lang="en-US"/>
          </a:p>
        </p:txBody>
      </p:sp>
      <p:sp>
        <p:nvSpPr>
          <p:cNvPr id="3" name="Footer Placeholder 2">
            <a:extLst>
              <a:ext uri="{FF2B5EF4-FFF2-40B4-BE49-F238E27FC236}">
                <a16:creationId xmlns:a16="http://schemas.microsoft.com/office/drawing/2014/main" id="{B4A41787-639C-2248-BFD0-C10585DA3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D3BB44D-9439-134F-9AFF-A70F53C084C2}"/>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22657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10B95-7855-7C47-B592-E5CB34C4197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68F0AB7-0669-3143-979B-7D34E14FC9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2F4454B-A08D-3746-A48D-00E1C9E2ED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B0299E-B86F-5945-808D-1BC3CE1952E4}"/>
              </a:ext>
            </a:extLst>
          </p:cNvPr>
          <p:cNvSpPr>
            <a:spLocks noGrp="1"/>
          </p:cNvSpPr>
          <p:nvPr>
            <p:ph type="dt" sz="half" idx="10"/>
          </p:nvPr>
        </p:nvSpPr>
        <p:spPr/>
        <p:txBody>
          <a:bodyPr/>
          <a:lstStyle/>
          <a:p>
            <a:fld id="{B9A7345B-4321-8B4E-9326-4E6DAD9A950A}" type="datetimeFigureOut">
              <a:rPr lang="en-US" smtClean="0"/>
              <a:t>9/2/20</a:t>
            </a:fld>
            <a:endParaRPr lang="en-US"/>
          </a:p>
        </p:txBody>
      </p:sp>
      <p:sp>
        <p:nvSpPr>
          <p:cNvPr id="6" name="Footer Placeholder 5">
            <a:extLst>
              <a:ext uri="{FF2B5EF4-FFF2-40B4-BE49-F238E27FC236}">
                <a16:creationId xmlns:a16="http://schemas.microsoft.com/office/drawing/2014/main" id="{26E812EA-19F2-B04F-AA79-DAD9E1CBEB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C579C3-2A10-DA4C-A5A1-3F64B683B595}"/>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3081274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D747-2135-2843-8580-B96B8A62601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252F010-1A89-D44E-BE90-2E6E24433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606913-BB14-F14C-BE54-EF8C725D4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99AB811-41B6-6846-A182-A08CF2675E15}"/>
              </a:ext>
            </a:extLst>
          </p:cNvPr>
          <p:cNvSpPr>
            <a:spLocks noGrp="1"/>
          </p:cNvSpPr>
          <p:nvPr>
            <p:ph type="dt" sz="half" idx="10"/>
          </p:nvPr>
        </p:nvSpPr>
        <p:spPr/>
        <p:txBody>
          <a:bodyPr/>
          <a:lstStyle/>
          <a:p>
            <a:fld id="{B9A7345B-4321-8B4E-9326-4E6DAD9A950A}" type="datetimeFigureOut">
              <a:rPr lang="en-US" smtClean="0"/>
              <a:t>9/2/20</a:t>
            </a:fld>
            <a:endParaRPr lang="en-US"/>
          </a:p>
        </p:txBody>
      </p:sp>
      <p:sp>
        <p:nvSpPr>
          <p:cNvPr id="6" name="Footer Placeholder 5">
            <a:extLst>
              <a:ext uri="{FF2B5EF4-FFF2-40B4-BE49-F238E27FC236}">
                <a16:creationId xmlns:a16="http://schemas.microsoft.com/office/drawing/2014/main" id="{968F5426-A850-2F47-9ED0-3943B30F1E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E60ABA-3FC4-D64B-9A7D-DE65B759C131}"/>
              </a:ext>
            </a:extLst>
          </p:cNvPr>
          <p:cNvSpPr>
            <a:spLocks noGrp="1"/>
          </p:cNvSpPr>
          <p:nvPr>
            <p:ph type="sldNum" sz="quarter" idx="12"/>
          </p:nvPr>
        </p:nvSpPr>
        <p:spPr/>
        <p:txBody>
          <a:bodyPr/>
          <a:lstStyle/>
          <a:p>
            <a:fld id="{24F08645-049F-FD4F-B9F3-F13650512F1B}" type="slidenum">
              <a:rPr lang="en-US" smtClean="0"/>
              <a:t>‹#›</a:t>
            </a:fld>
            <a:endParaRPr lang="en-US"/>
          </a:p>
        </p:txBody>
      </p:sp>
    </p:spTree>
    <p:extLst>
      <p:ext uri="{BB962C8B-B14F-4D97-AF65-F5344CB8AC3E}">
        <p14:creationId xmlns:p14="http://schemas.microsoft.com/office/powerpoint/2010/main" val="1514092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3EEA44-95EE-E44D-80C7-BBE0F71124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695CF6C5-E971-8749-A328-3F7295A564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F2D5266-6490-C04D-87C8-B55BC7EC2E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A7345B-4321-8B4E-9326-4E6DAD9A950A}" type="datetimeFigureOut">
              <a:rPr lang="en-US" smtClean="0"/>
              <a:t>9/2/20</a:t>
            </a:fld>
            <a:endParaRPr lang="en-US"/>
          </a:p>
        </p:txBody>
      </p:sp>
      <p:sp>
        <p:nvSpPr>
          <p:cNvPr id="5" name="Footer Placeholder 4">
            <a:extLst>
              <a:ext uri="{FF2B5EF4-FFF2-40B4-BE49-F238E27FC236}">
                <a16:creationId xmlns:a16="http://schemas.microsoft.com/office/drawing/2014/main" id="{7974FC39-DB23-A04E-BF8C-73BA31423C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2FDB9D-F248-C040-9AB8-4C366CE8AD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F08645-049F-FD4F-B9F3-F13650512F1B}" type="slidenum">
              <a:rPr lang="en-US" smtClean="0"/>
              <a:t>‹#›</a:t>
            </a:fld>
            <a:endParaRPr lang="en-US"/>
          </a:p>
        </p:txBody>
      </p:sp>
    </p:spTree>
    <p:extLst>
      <p:ext uri="{BB962C8B-B14F-4D97-AF65-F5344CB8AC3E}">
        <p14:creationId xmlns:p14="http://schemas.microsoft.com/office/powerpoint/2010/main" val="19637296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87.xml"/><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88.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youtu.be/E8kUJL04ELA?start=65&amp;end=229"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z9quxZsLcfo"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2.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customXml" Target="../ink/ink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AEB70-52BF-0048-8C0C-7BA39F369F25}"/>
              </a:ext>
            </a:extLst>
          </p:cNvPr>
          <p:cNvSpPr>
            <a:spLocks noGrp="1"/>
          </p:cNvSpPr>
          <p:nvPr>
            <p:ph type="ctrTitle"/>
          </p:nvPr>
        </p:nvSpPr>
        <p:spPr/>
        <p:txBody>
          <a:bodyPr/>
          <a:lstStyle/>
          <a:p>
            <a:r>
              <a:rPr lang="en-US" dirty="0"/>
              <a:t>TDD - Rediscovered</a:t>
            </a:r>
          </a:p>
        </p:txBody>
      </p:sp>
      <p:sp>
        <p:nvSpPr>
          <p:cNvPr id="3" name="Subtitle 2">
            <a:extLst>
              <a:ext uri="{FF2B5EF4-FFF2-40B4-BE49-F238E27FC236}">
                <a16:creationId xmlns:a16="http://schemas.microsoft.com/office/drawing/2014/main" id="{7333CC56-E0DF-604E-8BAE-609E1130A9E5}"/>
              </a:ext>
            </a:extLst>
          </p:cNvPr>
          <p:cNvSpPr>
            <a:spLocks noGrp="1"/>
          </p:cNvSpPr>
          <p:nvPr>
            <p:ph type="subTitle" idx="1"/>
          </p:nvPr>
        </p:nvSpPr>
        <p:spPr/>
        <p:txBody>
          <a:bodyPr/>
          <a:lstStyle/>
          <a:p>
            <a:r>
              <a:rPr lang="en-US" dirty="0"/>
              <a:t>The Fallacies and Principles of Effective TDD</a:t>
            </a:r>
          </a:p>
        </p:txBody>
      </p:sp>
    </p:spTree>
    <p:extLst>
      <p:ext uri="{BB962C8B-B14F-4D97-AF65-F5344CB8AC3E}">
        <p14:creationId xmlns:p14="http://schemas.microsoft.com/office/powerpoint/2010/main" val="523570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3592" y="1916833"/>
            <a:ext cx="7704856" cy="954107"/>
          </a:xfrm>
          <a:prstGeom prst="rect">
            <a:avLst/>
          </a:prstGeom>
        </p:spPr>
        <p:txBody>
          <a:bodyPr wrap="square">
            <a:spAutoFit/>
          </a:bodyPr>
          <a:lstStyle/>
          <a:p>
            <a:pPr algn="ctr"/>
            <a:r>
              <a:rPr lang="en-US" sz="2800" dirty="0"/>
              <a:t>Why is the ‘duct tape programmer’ winning?</a:t>
            </a:r>
          </a:p>
          <a:p>
            <a:pPr algn="ctr"/>
            <a:r>
              <a:rPr lang="en-US" sz="2800" dirty="0"/>
              <a:t>	</a:t>
            </a:r>
          </a:p>
        </p:txBody>
      </p:sp>
      <p:sp>
        <p:nvSpPr>
          <p:cNvPr id="3" name="Rectangle 2"/>
          <p:cNvSpPr/>
          <p:nvPr/>
        </p:nvSpPr>
        <p:spPr>
          <a:xfrm>
            <a:off x="2313112" y="3356993"/>
            <a:ext cx="7848872" cy="954107"/>
          </a:xfrm>
          <a:prstGeom prst="rect">
            <a:avLst/>
          </a:prstGeom>
        </p:spPr>
        <p:txBody>
          <a:bodyPr wrap="square">
            <a:spAutoFit/>
          </a:bodyPr>
          <a:lstStyle/>
          <a:p>
            <a:pPr algn="ctr"/>
            <a:r>
              <a:rPr lang="en-US" sz="2800"/>
              <a:t>They deliver functionality to customers faster, and quickly abandon tests as ‘slowing them down’</a:t>
            </a:r>
            <a:endParaRPr lang="en-US" sz="2800" dirty="0"/>
          </a:p>
        </p:txBody>
      </p:sp>
    </p:spTree>
    <p:extLst>
      <p:ext uri="{BB962C8B-B14F-4D97-AF65-F5344CB8AC3E}">
        <p14:creationId xmlns:p14="http://schemas.microsoft.com/office/powerpoint/2010/main" val="3884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First, Last and Everything</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765964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Fallacies and Principles</a:t>
            </a:r>
          </a:p>
        </p:txBody>
      </p:sp>
    </p:spTree>
    <p:extLst>
      <p:ext uri="{BB962C8B-B14F-4D97-AF65-F5344CB8AC3E}">
        <p14:creationId xmlns:p14="http://schemas.microsoft.com/office/powerpoint/2010/main" val="148726069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4541937" y="3167390"/>
            <a:ext cx="3418721" cy="523220"/>
          </a:xfrm>
          <a:prstGeom prst="rect">
            <a:avLst/>
          </a:prstGeom>
          <a:noFill/>
        </p:spPr>
        <p:txBody>
          <a:bodyPr wrap="square" rtlCol="0">
            <a:spAutoFit/>
          </a:bodyPr>
          <a:lstStyle/>
          <a:p>
            <a:r>
              <a:rPr lang="en-US" sz="2800" b="1" dirty="0">
                <a:solidFill>
                  <a:srgbClr val="002060"/>
                </a:solidFill>
              </a:rPr>
              <a:t>TDD is not necessary</a:t>
            </a:r>
          </a:p>
        </p:txBody>
      </p:sp>
    </p:spTree>
    <p:extLst>
      <p:ext uri="{BB962C8B-B14F-4D97-AF65-F5344CB8AC3E}">
        <p14:creationId xmlns:p14="http://schemas.microsoft.com/office/powerpoint/2010/main" val="13485967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314701" y="0"/>
            <a:ext cx="5554885" cy="6858000"/>
          </a:xfrm>
          <a:prstGeom prst="rect">
            <a:avLst/>
          </a:prstGeom>
        </p:spPr>
      </p:pic>
    </p:spTree>
    <p:extLst>
      <p:ext uri="{BB962C8B-B14F-4D97-AF65-F5344CB8AC3E}">
        <p14:creationId xmlns:p14="http://schemas.microsoft.com/office/powerpoint/2010/main" val="42279910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4541938" y="3167390"/>
            <a:ext cx="3108124" cy="523220"/>
          </a:xfrm>
          <a:prstGeom prst="rect">
            <a:avLst/>
          </a:prstGeom>
          <a:noFill/>
        </p:spPr>
        <p:txBody>
          <a:bodyPr wrap="square" rtlCol="0">
            <a:spAutoFit/>
          </a:bodyPr>
          <a:lstStyle/>
          <a:p>
            <a:r>
              <a:rPr lang="en-US" sz="2800" b="1" dirty="0">
                <a:solidFill>
                  <a:srgbClr val="002060"/>
                </a:solidFill>
              </a:rPr>
              <a:t>TDD is sufficient</a:t>
            </a:r>
          </a:p>
        </p:txBody>
      </p:sp>
    </p:spTree>
    <p:extLst>
      <p:ext uri="{BB962C8B-B14F-4D97-AF65-F5344CB8AC3E}">
        <p14:creationId xmlns:p14="http://schemas.microsoft.com/office/powerpoint/2010/main" val="244800325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BBA4C3-9718-EE4A-9799-FD2B7BED2730}"/>
              </a:ext>
            </a:extLst>
          </p:cNvPr>
          <p:cNvPicPr>
            <a:picLocks noChangeAspect="1"/>
          </p:cNvPicPr>
          <p:nvPr/>
        </p:nvPicPr>
        <p:blipFill>
          <a:blip r:embed="rId3"/>
          <a:stretch>
            <a:fillRect/>
          </a:stretch>
        </p:blipFill>
        <p:spPr>
          <a:xfrm>
            <a:off x="880773" y="0"/>
            <a:ext cx="10430453" cy="6858000"/>
          </a:xfrm>
          <a:prstGeom prst="rect">
            <a:avLst/>
          </a:prstGeom>
        </p:spPr>
      </p:pic>
    </p:spTree>
    <p:extLst>
      <p:ext uri="{BB962C8B-B14F-4D97-AF65-F5344CB8AC3E}">
        <p14:creationId xmlns:p14="http://schemas.microsoft.com/office/powerpoint/2010/main" val="369265888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BE5D99-5DEB-4B44-AC66-3D97D1338DD4}"/>
              </a:ext>
            </a:extLst>
          </p:cNvPr>
          <p:cNvSpPr txBox="1"/>
          <p:nvPr/>
        </p:nvSpPr>
        <p:spPr>
          <a:xfrm>
            <a:off x="3560562" y="3167390"/>
            <a:ext cx="5070875" cy="523220"/>
          </a:xfrm>
          <a:prstGeom prst="rect">
            <a:avLst/>
          </a:prstGeom>
          <a:noFill/>
        </p:spPr>
        <p:txBody>
          <a:bodyPr wrap="none" rtlCol="0">
            <a:spAutoFit/>
          </a:bodyPr>
          <a:lstStyle/>
          <a:p>
            <a:r>
              <a:rPr lang="en-US" sz="2800" dirty="0"/>
              <a:t>Need to do other forms of testing</a:t>
            </a:r>
          </a:p>
        </p:txBody>
      </p:sp>
    </p:spTree>
    <p:extLst>
      <p:ext uri="{BB962C8B-B14F-4D97-AF65-F5344CB8AC3E}">
        <p14:creationId xmlns:p14="http://schemas.microsoft.com/office/powerpoint/2010/main" val="54072731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BE5D99-5DEB-4B44-AC66-3D97D1338DD4}"/>
              </a:ext>
            </a:extLst>
          </p:cNvPr>
          <p:cNvSpPr txBox="1"/>
          <p:nvPr/>
        </p:nvSpPr>
        <p:spPr>
          <a:xfrm>
            <a:off x="5509282" y="5925580"/>
            <a:ext cx="6418104" cy="523220"/>
          </a:xfrm>
          <a:prstGeom prst="rect">
            <a:avLst/>
          </a:prstGeom>
          <a:noFill/>
        </p:spPr>
        <p:txBody>
          <a:bodyPr wrap="none" rtlCol="0">
            <a:spAutoFit/>
          </a:bodyPr>
          <a:lstStyle/>
          <a:p>
            <a:r>
              <a:rPr lang="en-US" sz="2800" dirty="0"/>
              <a:t>https://</a:t>
            </a:r>
            <a:r>
              <a:rPr lang="en-US" sz="2800" dirty="0" err="1"/>
              <a:t>github.com</a:t>
            </a:r>
            <a:r>
              <a:rPr lang="en-US" sz="2800" dirty="0"/>
              <a:t>/</a:t>
            </a:r>
            <a:r>
              <a:rPr lang="en-US" sz="2800" dirty="0" err="1"/>
              <a:t>iancooper</a:t>
            </a:r>
            <a:r>
              <a:rPr lang="en-US" sz="2800" dirty="0"/>
              <a:t>/</a:t>
            </a:r>
            <a:r>
              <a:rPr lang="en-US" sz="2800" dirty="0" err="1"/>
              <a:t>GameOfLife</a:t>
            </a:r>
            <a:endParaRPr lang="en-US" sz="2800" dirty="0"/>
          </a:p>
        </p:txBody>
      </p:sp>
      <p:pic>
        <p:nvPicPr>
          <p:cNvPr id="4" name="Picture 3">
            <a:extLst>
              <a:ext uri="{FF2B5EF4-FFF2-40B4-BE49-F238E27FC236}">
                <a16:creationId xmlns:a16="http://schemas.microsoft.com/office/drawing/2014/main" id="{B094B22F-4AF0-0D4E-BB99-B36EB06FBCB7}"/>
              </a:ext>
            </a:extLst>
          </p:cNvPr>
          <p:cNvPicPr>
            <a:picLocks noChangeAspect="1"/>
          </p:cNvPicPr>
          <p:nvPr/>
        </p:nvPicPr>
        <p:blipFill>
          <a:blip r:embed="rId3"/>
          <a:stretch>
            <a:fillRect/>
          </a:stretch>
        </p:blipFill>
        <p:spPr>
          <a:xfrm>
            <a:off x="903157" y="297675"/>
            <a:ext cx="10385685" cy="5473537"/>
          </a:xfrm>
          <a:prstGeom prst="rect">
            <a:avLst/>
          </a:prstGeom>
        </p:spPr>
      </p:pic>
    </p:spTree>
    <p:extLst>
      <p:ext uri="{BB962C8B-B14F-4D97-AF65-F5344CB8AC3E}">
        <p14:creationId xmlns:p14="http://schemas.microsoft.com/office/powerpoint/2010/main" val="13374489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Q&amp;A Break</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579925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691A-B4DD-BA47-8DDF-E18300198E35}"/>
              </a:ext>
            </a:extLst>
          </p:cNvPr>
          <p:cNvSpPr>
            <a:spLocks noGrp="1"/>
          </p:cNvSpPr>
          <p:nvPr>
            <p:ph type="title"/>
          </p:nvPr>
        </p:nvSpPr>
        <p:spPr/>
        <p:txBody>
          <a:bodyPr/>
          <a:lstStyle/>
          <a:p>
            <a:r>
              <a:rPr lang="en-US" dirty="0"/>
              <a:t>Kata</a:t>
            </a:r>
          </a:p>
        </p:txBody>
      </p:sp>
      <p:sp>
        <p:nvSpPr>
          <p:cNvPr id="3" name="Text Placeholder 2">
            <a:extLst>
              <a:ext uri="{FF2B5EF4-FFF2-40B4-BE49-F238E27FC236}">
                <a16:creationId xmlns:a16="http://schemas.microsoft.com/office/drawing/2014/main" id="{556F8158-C2BE-9444-AF73-FE53CCE70E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15724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9576" y="2044005"/>
            <a:ext cx="7920880" cy="1384995"/>
          </a:xfrm>
          <a:prstGeom prst="rect">
            <a:avLst/>
          </a:prstGeom>
        </p:spPr>
        <p:txBody>
          <a:bodyPr wrap="square">
            <a:spAutoFit/>
          </a:bodyPr>
          <a:lstStyle/>
          <a:p>
            <a:pPr algn="ctr"/>
            <a:r>
              <a:rPr lang="en-US" sz="2800" dirty="0"/>
              <a:t>When we return to our tests – because they are broken it is often difficult to understand their intent</a:t>
            </a:r>
          </a:p>
          <a:p>
            <a:pPr algn="ctr"/>
            <a:r>
              <a:rPr lang="en-US" sz="2800" dirty="0"/>
              <a:t>	</a:t>
            </a:r>
          </a:p>
        </p:txBody>
      </p:sp>
      <p:sp>
        <p:nvSpPr>
          <p:cNvPr id="3" name="Rectangle 2"/>
          <p:cNvSpPr/>
          <p:nvPr/>
        </p:nvSpPr>
        <p:spPr>
          <a:xfrm>
            <a:off x="2423592" y="3789041"/>
            <a:ext cx="7632848" cy="954107"/>
          </a:xfrm>
          <a:prstGeom prst="rect">
            <a:avLst/>
          </a:prstGeom>
        </p:spPr>
        <p:txBody>
          <a:bodyPr wrap="square">
            <a:spAutoFit/>
          </a:bodyPr>
          <a:lstStyle/>
          <a:p>
            <a:pPr algn="ctr"/>
            <a:r>
              <a:rPr lang="en-US" sz="2800" dirty="0"/>
              <a:t>Is it broken because the behavior has changed? Where is that behavior expressed?</a:t>
            </a:r>
          </a:p>
        </p:txBody>
      </p:sp>
    </p:spTree>
    <p:extLst>
      <p:ext uri="{BB962C8B-B14F-4D97-AF65-F5344CB8AC3E}">
        <p14:creationId xmlns:p14="http://schemas.microsoft.com/office/powerpoint/2010/main" val="3849591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8691A-B4DD-BA47-8DDF-E18300198E35}"/>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556F8158-C2BE-9444-AF73-FE53CCE70E0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07834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CECE82-F02C-3142-BCA4-BF136496A6B6}"/>
              </a:ext>
            </a:extLst>
          </p:cNvPr>
          <p:cNvSpPr txBox="1"/>
          <p:nvPr/>
        </p:nvSpPr>
        <p:spPr>
          <a:xfrm>
            <a:off x="3790485" y="1038787"/>
            <a:ext cx="4611029" cy="523220"/>
          </a:xfrm>
          <a:prstGeom prst="rect">
            <a:avLst/>
          </a:prstGeom>
          <a:noFill/>
        </p:spPr>
        <p:txBody>
          <a:bodyPr wrap="square" rtlCol="0">
            <a:spAutoFit/>
          </a:bodyPr>
          <a:lstStyle/>
          <a:p>
            <a:r>
              <a:rPr lang="en-US" sz="2800" b="1" dirty="0">
                <a:solidFill>
                  <a:srgbClr val="002060"/>
                </a:solidFill>
              </a:rPr>
              <a:t>1: Developers write Unit Tests</a:t>
            </a:r>
          </a:p>
        </p:txBody>
      </p:sp>
      <p:sp>
        <p:nvSpPr>
          <p:cNvPr id="6" name="TextBox 5">
            <a:extLst>
              <a:ext uri="{FF2B5EF4-FFF2-40B4-BE49-F238E27FC236}">
                <a16:creationId xmlns:a16="http://schemas.microsoft.com/office/drawing/2014/main" id="{93A45F8B-E7F1-764B-803B-03A270A6DE3E}"/>
              </a:ext>
            </a:extLst>
          </p:cNvPr>
          <p:cNvSpPr txBox="1"/>
          <p:nvPr/>
        </p:nvSpPr>
        <p:spPr>
          <a:xfrm>
            <a:off x="3293511" y="1983167"/>
            <a:ext cx="5604975" cy="523220"/>
          </a:xfrm>
          <a:prstGeom prst="rect">
            <a:avLst/>
          </a:prstGeom>
          <a:noFill/>
        </p:spPr>
        <p:txBody>
          <a:bodyPr wrap="square" rtlCol="0">
            <a:spAutoFit/>
          </a:bodyPr>
          <a:lstStyle/>
          <a:p>
            <a:r>
              <a:rPr lang="en-US" sz="2800" b="1" dirty="0">
                <a:solidFill>
                  <a:srgbClr val="002060"/>
                </a:solidFill>
              </a:rPr>
              <a:t>2: Customers write Acceptance Tests</a:t>
            </a:r>
          </a:p>
        </p:txBody>
      </p:sp>
      <p:sp>
        <p:nvSpPr>
          <p:cNvPr id="7" name="TextBox 6">
            <a:extLst>
              <a:ext uri="{FF2B5EF4-FFF2-40B4-BE49-F238E27FC236}">
                <a16:creationId xmlns:a16="http://schemas.microsoft.com/office/drawing/2014/main" id="{01AB0B19-E741-D44B-A9D6-8FB24B7DACCD}"/>
              </a:ext>
            </a:extLst>
          </p:cNvPr>
          <p:cNvSpPr txBox="1"/>
          <p:nvPr/>
        </p:nvSpPr>
        <p:spPr>
          <a:xfrm>
            <a:off x="2914648" y="2905780"/>
            <a:ext cx="7002780" cy="523220"/>
          </a:xfrm>
          <a:prstGeom prst="rect">
            <a:avLst/>
          </a:prstGeom>
          <a:noFill/>
        </p:spPr>
        <p:txBody>
          <a:bodyPr wrap="square" rtlCol="0">
            <a:spAutoFit/>
          </a:bodyPr>
          <a:lstStyle/>
          <a:p>
            <a:r>
              <a:rPr lang="en-US" sz="2800" b="1" dirty="0">
                <a:solidFill>
                  <a:srgbClr val="002060"/>
                </a:solidFill>
              </a:rPr>
              <a:t>3: The trigger for a new test is a new function</a:t>
            </a:r>
          </a:p>
        </p:txBody>
      </p:sp>
      <p:sp>
        <p:nvSpPr>
          <p:cNvPr id="8" name="TextBox 7">
            <a:extLst>
              <a:ext uri="{FF2B5EF4-FFF2-40B4-BE49-F238E27FC236}">
                <a16:creationId xmlns:a16="http://schemas.microsoft.com/office/drawing/2014/main" id="{9FF1B84A-BA4E-F546-9D36-807F771B32B2}"/>
              </a:ext>
            </a:extLst>
          </p:cNvPr>
          <p:cNvSpPr txBox="1"/>
          <p:nvPr/>
        </p:nvSpPr>
        <p:spPr>
          <a:xfrm>
            <a:off x="2622570" y="3893694"/>
            <a:ext cx="7785055" cy="523220"/>
          </a:xfrm>
          <a:prstGeom prst="rect">
            <a:avLst/>
          </a:prstGeom>
          <a:noFill/>
        </p:spPr>
        <p:txBody>
          <a:bodyPr wrap="square" rtlCol="0">
            <a:spAutoFit/>
          </a:bodyPr>
          <a:lstStyle/>
          <a:p>
            <a:r>
              <a:rPr lang="en-US" sz="2800" b="1" dirty="0">
                <a:solidFill>
                  <a:srgbClr val="002060"/>
                </a:solidFill>
              </a:rPr>
              <a:t>4: It doesn’t matter if you are test first or test last</a:t>
            </a:r>
          </a:p>
        </p:txBody>
      </p:sp>
      <p:sp>
        <p:nvSpPr>
          <p:cNvPr id="9" name="TextBox 8">
            <a:extLst>
              <a:ext uri="{FF2B5EF4-FFF2-40B4-BE49-F238E27FC236}">
                <a16:creationId xmlns:a16="http://schemas.microsoft.com/office/drawing/2014/main" id="{F0FF4018-B5ED-C241-93CF-3C2DE4100F91}"/>
              </a:ext>
            </a:extLst>
          </p:cNvPr>
          <p:cNvSpPr txBox="1"/>
          <p:nvPr/>
        </p:nvSpPr>
        <p:spPr>
          <a:xfrm>
            <a:off x="2797373" y="4881608"/>
            <a:ext cx="7435448" cy="523220"/>
          </a:xfrm>
          <a:prstGeom prst="rect">
            <a:avLst/>
          </a:prstGeom>
          <a:noFill/>
        </p:spPr>
        <p:txBody>
          <a:bodyPr wrap="square" rtlCol="0">
            <a:spAutoFit/>
          </a:bodyPr>
          <a:lstStyle/>
          <a:p>
            <a:r>
              <a:rPr lang="en-US" sz="2800" b="1" dirty="0">
                <a:solidFill>
                  <a:srgbClr val="002060"/>
                </a:solidFill>
              </a:rPr>
              <a:t>5: You want 100% test coverage of your code</a:t>
            </a:r>
          </a:p>
        </p:txBody>
      </p:sp>
      <p:sp>
        <p:nvSpPr>
          <p:cNvPr id="10" name="TextBox 9">
            <a:extLst>
              <a:ext uri="{FF2B5EF4-FFF2-40B4-BE49-F238E27FC236}">
                <a16:creationId xmlns:a16="http://schemas.microsoft.com/office/drawing/2014/main" id="{23B4E611-945F-3547-AC2D-7D1632E77906}"/>
              </a:ext>
            </a:extLst>
          </p:cNvPr>
          <p:cNvSpPr txBox="1"/>
          <p:nvPr/>
        </p:nvSpPr>
        <p:spPr>
          <a:xfrm>
            <a:off x="4541935" y="5760687"/>
            <a:ext cx="3108124" cy="523220"/>
          </a:xfrm>
          <a:prstGeom prst="rect">
            <a:avLst/>
          </a:prstGeom>
          <a:noFill/>
        </p:spPr>
        <p:txBody>
          <a:bodyPr wrap="square" rtlCol="0">
            <a:spAutoFit/>
          </a:bodyPr>
          <a:lstStyle/>
          <a:p>
            <a:r>
              <a:rPr lang="en-US" sz="2800" b="1" dirty="0">
                <a:solidFill>
                  <a:srgbClr val="002060"/>
                </a:solidFill>
              </a:rPr>
              <a:t>6: TDD is sufficient</a:t>
            </a:r>
          </a:p>
        </p:txBody>
      </p:sp>
    </p:spTree>
    <p:extLst>
      <p:ext uri="{BB962C8B-B14F-4D97-AF65-F5344CB8AC3E}">
        <p14:creationId xmlns:p14="http://schemas.microsoft.com/office/powerpoint/2010/main" val="1095910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DCECE82-F02C-3142-BCA4-BF136496A6B6}"/>
              </a:ext>
            </a:extLst>
          </p:cNvPr>
          <p:cNvSpPr txBox="1"/>
          <p:nvPr/>
        </p:nvSpPr>
        <p:spPr>
          <a:xfrm>
            <a:off x="3744765" y="398707"/>
            <a:ext cx="5108001" cy="523220"/>
          </a:xfrm>
          <a:prstGeom prst="rect">
            <a:avLst/>
          </a:prstGeom>
          <a:noFill/>
        </p:spPr>
        <p:txBody>
          <a:bodyPr wrap="square" rtlCol="0">
            <a:spAutoFit/>
          </a:bodyPr>
          <a:lstStyle/>
          <a:p>
            <a:r>
              <a:rPr lang="en-US" sz="2800" b="1" dirty="0">
                <a:solidFill>
                  <a:srgbClr val="002060"/>
                </a:solidFill>
              </a:rPr>
              <a:t>1:Respond to behavior changes</a:t>
            </a:r>
          </a:p>
        </p:txBody>
      </p:sp>
      <p:sp>
        <p:nvSpPr>
          <p:cNvPr id="6" name="TextBox 5">
            <a:extLst>
              <a:ext uri="{FF2B5EF4-FFF2-40B4-BE49-F238E27FC236}">
                <a16:creationId xmlns:a16="http://schemas.microsoft.com/office/drawing/2014/main" id="{93A45F8B-E7F1-764B-803B-03A270A6DE3E}"/>
              </a:ext>
            </a:extLst>
          </p:cNvPr>
          <p:cNvSpPr txBox="1"/>
          <p:nvPr/>
        </p:nvSpPr>
        <p:spPr>
          <a:xfrm>
            <a:off x="3496277" y="1348177"/>
            <a:ext cx="5604975" cy="523220"/>
          </a:xfrm>
          <a:prstGeom prst="rect">
            <a:avLst/>
          </a:prstGeom>
          <a:noFill/>
        </p:spPr>
        <p:txBody>
          <a:bodyPr wrap="square" rtlCol="0">
            <a:spAutoFit/>
          </a:bodyPr>
          <a:lstStyle/>
          <a:p>
            <a:r>
              <a:rPr lang="en-US" sz="2800" b="1" dirty="0">
                <a:solidFill>
                  <a:srgbClr val="002060"/>
                </a:solidFill>
              </a:rPr>
              <a:t>2: Not respond to structure changes </a:t>
            </a:r>
          </a:p>
        </p:txBody>
      </p:sp>
      <p:sp>
        <p:nvSpPr>
          <p:cNvPr id="7" name="TextBox 6">
            <a:extLst>
              <a:ext uri="{FF2B5EF4-FFF2-40B4-BE49-F238E27FC236}">
                <a16:creationId xmlns:a16="http://schemas.microsoft.com/office/drawing/2014/main" id="{01AB0B19-E741-D44B-A9D6-8FB24B7DACCD}"/>
              </a:ext>
            </a:extLst>
          </p:cNvPr>
          <p:cNvSpPr txBox="1"/>
          <p:nvPr/>
        </p:nvSpPr>
        <p:spPr>
          <a:xfrm>
            <a:off x="4637186" y="2262107"/>
            <a:ext cx="2911911" cy="523220"/>
          </a:xfrm>
          <a:prstGeom prst="rect">
            <a:avLst/>
          </a:prstGeom>
          <a:noFill/>
        </p:spPr>
        <p:txBody>
          <a:bodyPr wrap="square" rtlCol="0">
            <a:spAutoFit/>
          </a:bodyPr>
          <a:lstStyle/>
          <a:p>
            <a:r>
              <a:rPr lang="en-US" sz="2800" b="1" dirty="0">
                <a:solidFill>
                  <a:srgbClr val="002060"/>
                </a:solidFill>
              </a:rPr>
              <a:t>3: Should be Fast</a:t>
            </a:r>
          </a:p>
        </p:txBody>
      </p:sp>
      <p:sp>
        <p:nvSpPr>
          <p:cNvPr id="8" name="TextBox 7">
            <a:extLst>
              <a:ext uri="{FF2B5EF4-FFF2-40B4-BE49-F238E27FC236}">
                <a16:creationId xmlns:a16="http://schemas.microsoft.com/office/drawing/2014/main" id="{9FF1B84A-BA4E-F546-9D36-807F771B32B2}"/>
              </a:ext>
            </a:extLst>
          </p:cNvPr>
          <p:cNvSpPr txBox="1"/>
          <p:nvPr/>
        </p:nvSpPr>
        <p:spPr>
          <a:xfrm>
            <a:off x="4146876" y="3104366"/>
            <a:ext cx="3892530" cy="523220"/>
          </a:xfrm>
          <a:prstGeom prst="rect">
            <a:avLst/>
          </a:prstGeom>
          <a:noFill/>
        </p:spPr>
        <p:txBody>
          <a:bodyPr wrap="square" rtlCol="0">
            <a:spAutoFit/>
          </a:bodyPr>
          <a:lstStyle/>
          <a:p>
            <a:r>
              <a:rPr lang="en-US" sz="2800" b="1" dirty="0">
                <a:solidFill>
                  <a:srgbClr val="002060"/>
                </a:solidFill>
              </a:rPr>
              <a:t>4: Should not be fragile</a:t>
            </a:r>
          </a:p>
        </p:txBody>
      </p:sp>
      <p:sp>
        <p:nvSpPr>
          <p:cNvPr id="9" name="TextBox 8">
            <a:extLst>
              <a:ext uri="{FF2B5EF4-FFF2-40B4-BE49-F238E27FC236}">
                <a16:creationId xmlns:a16="http://schemas.microsoft.com/office/drawing/2014/main" id="{F0FF4018-B5ED-C241-93CF-3C2DE4100F91}"/>
              </a:ext>
            </a:extLst>
          </p:cNvPr>
          <p:cNvSpPr txBox="1"/>
          <p:nvPr/>
        </p:nvSpPr>
        <p:spPr>
          <a:xfrm>
            <a:off x="4637186" y="3997052"/>
            <a:ext cx="2917627" cy="523220"/>
          </a:xfrm>
          <a:prstGeom prst="rect">
            <a:avLst/>
          </a:prstGeom>
          <a:noFill/>
        </p:spPr>
        <p:txBody>
          <a:bodyPr wrap="square" rtlCol="0">
            <a:spAutoFit/>
          </a:bodyPr>
          <a:lstStyle/>
          <a:p>
            <a:r>
              <a:rPr lang="en-US" sz="2800" b="1" dirty="0">
                <a:solidFill>
                  <a:srgbClr val="002060"/>
                </a:solidFill>
              </a:rPr>
              <a:t>5: Cheap to write</a:t>
            </a:r>
          </a:p>
        </p:txBody>
      </p:sp>
      <p:sp>
        <p:nvSpPr>
          <p:cNvPr id="10" name="TextBox 9">
            <a:extLst>
              <a:ext uri="{FF2B5EF4-FFF2-40B4-BE49-F238E27FC236}">
                <a16:creationId xmlns:a16="http://schemas.microsoft.com/office/drawing/2014/main" id="{23B4E611-945F-3547-AC2D-7D1632E77906}"/>
              </a:ext>
            </a:extLst>
          </p:cNvPr>
          <p:cNvSpPr txBox="1"/>
          <p:nvPr/>
        </p:nvSpPr>
        <p:spPr>
          <a:xfrm>
            <a:off x="4663322" y="4910982"/>
            <a:ext cx="3108124" cy="523220"/>
          </a:xfrm>
          <a:prstGeom prst="rect">
            <a:avLst/>
          </a:prstGeom>
          <a:noFill/>
        </p:spPr>
        <p:txBody>
          <a:bodyPr wrap="square" rtlCol="0">
            <a:spAutoFit/>
          </a:bodyPr>
          <a:lstStyle/>
          <a:p>
            <a:r>
              <a:rPr lang="en-US" sz="2800" b="1" dirty="0">
                <a:solidFill>
                  <a:srgbClr val="002060"/>
                </a:solidFill>
              </a:rPr>
              <a:t>6: Easy to read</a:t>
            </a:r>
          </a:p>
        </p:txBody>
      </p:sp>
      <p:sp>
        <p:nvSpPr>
          <p:cNvPr id="11" name="TextBox 10">
            <a:extLst>
              <a:ext uri="{FF2B5EF4-FFF2-40B4-BE49-F238E27FC236}">
                <a16:creationId xmlns:a16="http://schemas.microsoft.com/office/drawing/2014/main" id="{52475FB0-6766-C341-A435-164221DF621B}"/>
              </a:ext>
            </a:extLst>
          </p:cNvPr>
          <p:cNvSpPr txBox="1"/>
          <p:nvPr/>
        </p:nvSpPr>
        <p:spPr>
          <a:xfrm>
            <a:off x="4541937" y="5782424"/>
            <a:ext cx="3108124" cy="523220"/>
          </a:xfrm>
          <a:prstGeom prst="rect">
            <a:avLst/>
          </a:prstGeom>
          <a:noFill/>
        </p:spPr>
        <p:txBody>
          <a:bodyPr wrap="square" rtlCol="0">
            <a:spAutoFit/>
          </a:bodyPr>
          <a:lstStyle/>
          <a:p>
            <a:r>
              <a:rPr lang="en-US" sz="2800" b="1" dirty="0">
                <a:solidFill>
                  <a:srgbClr val="002060"/>
                </a:solidFill>
              </a:rPr>
              <a:t>7: Easy to change</a:t>
            </a:r>
          </a:p>
        </p:txBody>
      </p:sp>
      <p:sp>
        <p:nvSpPr>
          <p:cNvPr id="2" name="Rectangle 1">
            <a:extLst>
              <a:ext uri="{FF2B5EF4-FFF2-40B4-BE49-F238E27FC236}">
                <a16:creationId xmlns:a16="http://schemas.microsoft.com/office/drawing/2014/main" id="{BFE1A424-19D3-6641-B1AB-43DBF24D055A}"/>
              </a:ext>
            </a:extLst>
          </p:cNvPr>
          <p:cNvSpPr/>
          <p:nvPr/>
        </p:nvSpPr>
        <p:spPr>
          <a:xfrm>
            <a:off x="6690360" y="6459293"/>
            <a:ext cx="5364480" cy="276999"/>
          </a:xfrm>
          <a:prstGeom prst="rect">
            <a:avLst/>
          </a:prstGeom>
        </p:spPr>
        <p:txBody>
          <a:bodyPr wrap="square">
            <a:spAutoFit/>
          </a:bodyPr>
          <a:lstStyle/>
          <a:p>
            <a:r>
              <a:rPr lang="en-US" sz="1200" dirty="0"/>
              <a:t>https://</a:t>
            </a:r>
            <a:r>
              <a:rPr lang="en-US" sz="1200" dirty="0" err="1"/>
              <a:t>medium.com</a:t>
            </a:r>
            <a:r>
              <a:rPr lang="en-US" sz="1200" dirty="0"/>
              <a:t>/@kentbeck_7670/programmer-test-principles-d01c064d7934</a:t>
            </a:r>
          </a:p>
        </p:txBody>
      </p:sp>
    </p:spTree>
    <p:extLst>
      <p:ext uri="{BB962C8B-B14F-4D97-AF65-F5344CB8AC3E}">
        <p14:creationId xmlns:p14="http://schemas.microsoft.com/office/powerpoint/2010/main" val="3723840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2D2E-DBC3-1D40-A5FD-46C7A3A6928A}"/>
              </a:ext>
            </a:extLst>
          </p:cNvPr>
          <p:cNvSpPr>
            <a:spLocks noGrp="1"/>
          </p:cNvSpPr>
          <p:nvPr>
            <p:ph type="title"/>
          </p:nvPr>
        </p:nvSpPr>
        <p:spPr/>
        <p:txBody>
          <a:bodyPr/>
          <a:lstStyle/>
          <a:p>
            <a:r>
              <a:rPr lang="en-US" dirty="0"/>
              <a:t>Bibliography</a:t>
            </a:r>
          </a:p>
        </p:txBody>
      </p:sp>
      <p:sp>
        <p:nvSpPr>
          <p:cNvPr id="3" name="Text Placeholder 2">
            <a:extLst>
              <a:ext uri="{FF2B5EF4-FFF2-40B4-BE49-F238E27FC236}">
                <a16:creationId xmlns:a16="http://schemas.microsoft.com/office/drawing/2014/main" id="{60172052-4DB7-5B47-A0A1-B6FBE1CADD7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3425166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6" descr="51EH1TQ3A2L._SL500_AA300_.jpg">
            <a:extLst>
              <a:ext uri="{FF2B5EF4-FFF2-40B4-BE49-F238E27FC236}">
                <a16:creationId xmlns:a16="http://schemas.microsoft.com/office/drawing/2014/main" id="{3FA4AA00-1B73-0E45-AF27-F538E7E3BC85}"/>
              </a:ext>
            </a:extLst>
          </p:cNvPr>
          <p:cNvPicPr>
            <a:picLocks noChangeAspect="1"/>
          </p:cNvPicPr>
          <p:nvPr/>
        </p:nvPicPr>
        <p:blipFill>
          <a:blip r:embed="rId3" cstate="print"/>
          <a:stretch>
            <a:fillRect/>
          </a:stretch>
        </p:blipFill>
        <p:spPr>
          <a:xfrm>
            <a:off x="3995936" y="908720"/>
            <a:ext cx="4752528" cy="4752528"/>
          </a:xfrm>
          <a:prstGeom prst="rect">
            <a:avLst/>
          </a:prstGeom>
        </p:spPr>
      </p:pic>
    </p:spTree>
    <p:extLst>
      <p:ext uri="{BB962C8B-B14F-4D97-AF65-F5344CB8AC3E}">
        <p14:creationId xmlns:p14="http://schemas.microsoft.com/office/powerpoint/2010/main" val="324845680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436F5FF-8D63-EB48-B5B0-1758516FE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4235" y="1187823"/>
            <a:ext cx="3902636" cy="504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2902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5740" y="468571"/>
            <a:ext cx="4680520" cy="5920858"/>
          </a:xfrm>
          <a:prstGeom prst="rect">
            <a:avLst/>
          </a:prstGeom>
        </p:spPr>
      </p:pic>
    </p:spTree>
    <p:extLst>
      <p:ext uri="{BB962C8B-B14F-4D97-AF65-F5344CB8AC3E}">
        <p14:creationId xmlns:p14="http://schemas.microsoft.com/office/powerpoint/2010/main" val="310373384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814737" y="481172"/>
            <a:ext cx="4320480" cy="5895655"/>
          </a:xfrm>
        </p:spPr>
      </p:pic>
    </p:spTree>
    <p:extLst>
      <p:ext uri="{BB962C8B-B14F-4D97-AF65-F5344CB8AC3E}">
        <p14:creationId xmlns:p14="http://schemas.microsoft.com/office/powerpoint/2010/main" val="4192006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15580" y="2330877"/>
            <a:ext cx="7560840" cy="954107"/>
          </a:xfrm>
          <a:prstGeom prst="rect">
            <a:avLst/>
          </a:prstGeom>
        </p:spPr>
        <p:txBody>
          <a:bodyPr wrap="square">
            <a:spAutoFit/>
          </a:bodyPr>
          <a:lstStyle/>
          <a:p>
            <a:pPr algn="ctr"/>
            <a:r>
              <a:rPr lang="en-US" sz="2800" dirty="0"/>
              <a:t>We have large ATDD suites written in Fit or Gherkin</a:t>
            </a:r>
          </a:p>
          <a:p>
            <a:pPr algn="ctr"/>
            <a:r>
              <a:rPr lang="en-US" sz="2800" dirty="0"/>
              <a:t>	</a:t>
            </a:r>
          </a:p>
        </p:txBody>
      </p:sp>
      <p:sp>
        <p:nvSpPr>
          <p:cNvPr id="3" name="Rectangle 2"/>
          <p:cNvSpPr/>
          <p:nvPr/>
        </p:nvSpPr>
        <p:spPr>
          <a:xfrm>
            <a:off x="3379713" y="3801616"/>
            <a:ext cx="5002267" cy="523220"/>
          </a:xfrm>
          <a:prstGeom prst="rect">
            <a:avLst/>
          </a:prstGeom>
        </p:spPr>
        <p:txBody>
          <a:bodyPr wrap="none">
            <a:spAutoFit/>
          </a:bodyPr>
          <a:lstStyle/>
          <a:p>
            <a:r>
              <a:rPr lang="en-US" sz="2800" dirty="0"/>
              <a:t>They spend much of their life red</a:t>
            </a:r>
          </a:p>
        </p:txBody>
      </p:sp>
    </p:spTree>
    <p:extLst>
      <p:ext uri="{BB962C8B-B14F-4D97-AF65-F5344CB8AC3E}">
        <p14:creationId xmlns:p14="http://schemas.microsoft.com/office/powerpoint/2010/main" val="1630737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7608" y="2290210"/>
            <a:ext cx="7200800" cy="954107"/>
          </a:xfrm>
          <a:prstGeom prst="rect">
            <a:avLst/>
          </a:prstGeom>
        </p:spPr>
        <p:txBody>
          <a:bodyPr wrap="square">
            <a:spAutoFit/>
          </a:bodyPr>
          <a:lstStyle/>
          <a:p>
            <a:pPr algn="ctr"/>
            <a:r>
              <a:rPr lang="en-US" sz="2800" dirty="0"/>
              <a:t>Customers don’t engage with our ATDD suites</a:t>
            </a:r>
          </a:p>
          <a:p>
            <a:pPr algn="ctr"/>
            <a:r>
              <a:rPr lang="en-US" sz="2800" dirty="0"/>
              <a:t>	</a:t>
            </a:r>
          </a:p>
        </p:txBody>
      </p:sp>
      <p:sp>
        <p:nvSpPr>
          <p:cNvPr id="3" name="Rectangle 2"/>
          <p:cNvSpPr/>
          <p:nvPr/>
        </p:nvSpPr>
        <p:spPr>
          <a:xfrm>
            <a:off x="3810000" y="3613684"/>
            <a:ext cx="4572000" cy="954107"/>
          </a:xfrm>
          <a:prstGeom prst="rect">
            <a:avLst/>
          </a:prstGeom>
        </p:spPr>
        <p:txBody>
          <a:bodyPr>
            <a:spAutoFit/>
          </a:bodyPr>
          <a:lstStyle/>
          <a:p>
            <a:pPr algn="ctr"/>
            <a:r>
              <a:rPr lang="en-US" sz="2800" dirty="0"/>
              <a:t>And yet we spend a lot of time maintaining them</a:t>
            </a:r>
          </a:p>
        </p:txBody>
      </p:sp>
    </p:spTree>
    <p:extLst>
      <p:ext uri="{BB962C8B-B14F-4D97-AF65-F5344CB8AC3E}">
        <p14:creationId xmlns:p14="http://schemas.microsoft.com/office/powerpoint/2010/main" val="3016427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374900"/>
            <a:ext cx="9144000" cy="2092476"/>
          </a:xfrm>
          <a:prstGeom prst="rect">
            <a:avLst/>
          </a:prstGeom>
        </p:spPr>
      </p:pic>
    </p:spTree>
    <p:extLst>
      <p:ext uri="{BB962C8B-B14F-4D97-AF65-F5344CB8AC3E}">
        <p14:creationId xmlns:p14="http://schemas.microsoft.com/office/powerpoint/2010/main" val="2170601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2374900"/>
            <a:ext cx="7607300" cy="2095500"/>
          </a:xfrm>
          <a:prstGeom prst="rect">
            <a:avLst/>
          </a:prstGeom>
        </p:spPr>
      </p:pic>
      <p:sp>
        <p:nvSpPr>
          <p:cNvPr id="3" name="TextBox 2"/>
          <p:cNvSpPr txBox="1"/>
          <p:nvPr/>
        </p:nvSpPr>
        <p:spPr>
          <a:xfrm>
            <a:off x="6960096" y="4797152"/>
            <a:ext cx="2808312" cy="369332"/>
          </a:xfrm>
          <a:prstGeom prst="rect">
            <a:avLst/>
          </a:prstGeom>
          <a:noFill/>
        </p:spPr>
        <p:txBody>
          <a:bodyPr wrap="square" rtlCol="0">
            <a:spAutoFit/>
          </a:bodyPr>
          <a:lstStyle/>
          <a:p>
            <a:pPr algn="r"/>
            <a:r>
              <a:rPr lang="en-US" dirty="0"/>
              <a:t>Kent Beck</a:t>
            </a:r>
          </a:p>
        </p:txBody>
      </p:sp>
    </p:spTree>
    <p:extLst>
      <p:ext uri="{BB962C8B-B14F-4D97-AF65-F5344CB8AC3E}">
        <p14:creationId xmlns:p14="http://schemas.microsoft.com/office/powerpoint/2010/main" val="21446104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Developers Write Tests</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600430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A Walk Through Unit Testing</a:t>
            </a:r>
          </a:p>
        </p:txBody>
      </p:sp>
    </p:spTree>
    <p:extLst>
      <p:ext uri="{BB962C8B-B14F-4D97-AF65-F5344CB8AC3E}">
        <p14:creationId xmlns:p14="http://schemas.microsoft.com/office/powerpoint/2010/main" val="2505073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51946"/>
            <a:ext cx="10733049" cy="1815882"/>
          </a:xfrm>
          <a:prstGeom prst="rect">
            <a:avLst/>
          </a:prstGeom>
        </p:spPr>
        <p:txBody>
          <a:bodyPr wrap="square">
            <a:spAutoFit/>
          </a:bodyPr>
          <a:lstStyle/>
          <a:p>
            <a:pPr algn="ctr"/>
            <a:r>
              <a:rPr lang="en-GB" sz="2800" dirty="0">
                <a:latin typeface="Helvetica" pitchFamily="2" charset="0"/>
              </a:rPr>
              <a:t>We assume you are familiar with Red-Greed-Refactor, but we will run through it's details again later. For now here is a quick summary.</a:t>
            </a:r>
          </a:p>
          <a:p>
            <a:pPr algn="ctr"/>
            <a:endParaRPr lang="en-GB" sz="2800" dirty="0">
              <a:effectLst/>
              <a:latin typeface="Helvetica" pitchFamily="2" charset="0"/>
            </a:endParaRPr>
          </a:p>
        </p:txBody>
      </p:sp>
    </p:spTree>
    <p:extLst>
      <p:ext uri="{BB962C8B-B14F-4D97-AF65-F5344CB8AC3E}">
        <p14:creationId xmlns:p14="http://schemas.microsoft.com/office/powerpoint/2010/main" val="1021109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51946"/>
            <a:ext cx="10733049" cy="1815882"/>
          </a:xfrm>
          <a:prstGeom prst="rect">
            <a:avLst/>
          </a:prstGeom>
        </p:spPr>
        <p:txBody>
          <a:bodyPr wrap="square">
            <a:spAutoFit/>
          </a:bodyPr>
          <a:lstStyle/>
          <a:p>
            <a:pPr algn="ctr"/>
            <a:r>
              <a:rPr lang="en-GB" sz="2800" dirty="0">
                <a:solidFill>
                  <a:srgbClr val="FF0000"/>
                </a:solidFill>
                <a:latin typeface="Helvetica" pitchFamily="2" charset="0"/>
              </a:rPr>
              <a:t>Red</a:t>
            </a:r>
            <a:r>
              <a:rPr lang="en-GB" sz="2800" dirty="0">
                <a:latin typeface="Helvetica" pitchFamily="2" charset="0"/>
              </a:rPr>
              <a:t>: Write a failing test</a:t>
            </a:r>
          </a:p>
          <a:p>
            <a:pPr algn="ctr"/>
            <a:r>
              <a:rPr lang="en-GB" sz="2800" dirty="0">
                <a:solidFill>
                  <a:schemeClr val="accent6"/>
                </a:solidFill>
                <a:latin typeface="Helvetica" pitchFamily="2" charset="0"/>
              </a:rPr>
              <a:t>Green</a:t>
            </a:r>
            <a:r>
              <a:rPr lang="en-GB" sz="2800" dirty="0">
                <a:latin typeface="Helvetica" pitchFamily="2" charset="0"/>
              </a:rPr>
              <a:t>: Make the test pass</a:t>
            </a:r>
          </a:p>
          <a:p>
            <a:pPr algn="ctr"/>
            <a:r>
              <a:rPr lang="en-GB" sz="2800" dirty="0">
                <a:solidFill>
                  <a:schemeClr val="accent4"/>
                </a:solidFill>
                <a:latin typeface="Helvetica" pitchFamily="2" charset="0"/>
              </a:rPr>
              <a:t>Refactor</a:t>
            </a:r>
            <a:r>
              <a:rPr lang="en-GB" sz="2800" dirty="0">
                <a:latin typeface="Helvetica" pitchFamily="2" charset="0"/>
              </a:rPr>
              <a:t>: Improve  the code</a:t>
            </a:r>
          </a:p>
          <a:p>
            <a:pPr algn="ctr"/>
            <a:endParaRPr lang="en-GB" sz="2800" dirty="0">
              <a:effectLst/>
              <a:latin typeface="Helvetica" pitchFamily="2" charset="0"/>
            </a:endParaRPr>
          </a:p>
        </p:txBody>
      </p:sp>
      <p:sp>
        <p:nvSpPr>
          <p:cNvPr id="3" name="TextBox 2">
            <a:extLst>
              <a:ext uri="{FF2B5EF4-FFF2-40B4-BE49-F238E27FC236}">
                <a16:creationId xmlns:a16="http://schemas.microsoft.com/office/drawing/2014/main" id="{EB579278-5273-2343-9AEC-D5141AF81725}"/>
              </a:ext>
            </a:extLst>
          </p:cNvPr>
          <p:cNvSpPr txBox="1"/>
          <p:nvPr/>
        </p:nvSpPr>
        <p:spPr>
          <a:xfrm>
            <a:off x="8221980" y="5113020"/>
            <a:ext cx="2857500" cy="369332"/>
          </a:xfrm>
          <a:prstGeom prst="rect">
            <a:avLst/>
          </a:prstGeom>
          <a:noFill/>
        </p:spPr>
        <p:txBody>
          <a:bodyPr wrap="square" rtlCol="0">
            <a:spAutoFit/>
          </a:bodyPr>
          <a:lstStyle/>
          <a:p>
            <a:pPr algn="r"/>
            <a:r>
              <a:rPr lang="en-US" dirty="0"/>
              <a:t>TDD Cycle</a:t>
            </a:r>
          </a:p>
        </p:txBody>
      </p:sp>
    </p:spTree>
    <p:extLst>
      <p:ext uri="{BB962C8B-B14F-4D97-AF65-F5344CB8AC3E}">
        <p14:creationId xmlns:p14="http://schemas.microsoft.com/office/powerpoint/2010/main" val="4249830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a:bodyPr>
          <a:lstStyle/>
          <a:p>
            <a:r>
              <a:rPr lang="en-GB" dirty="0"/>
              <a:t>Software Developer for  more than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architecture and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AA792DF1-A555-43FA-AD2F-E7EC51E120F1}" type="slidenum">
              <a:rPr lang="en-GB" smtClean="0"/>
              <a:t>2</a:t>
            </a:fld>
            <a:endParaRPr lang="en-GB"/>
          </a:p>
        </p:txBody>
      </p:sp>
    </p:spTree>
    <p:extLst>
      <p:ext uri="{BB962C8B-B14F-4D97-AF65-F5344CB8AC3E}">
        <p14:creationId xmlns:p14="http://schemas.microsoft.com/office/powerpoint/2010/main" val="4068305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1012954"/>
            <a:ext cx="10733049" cy="4832092"/>
          </a:xfrm>
          <a:prstGeom prst="rect">
            <a:avLst/>
          </a:prstGeom>
        </p:spPr>
        <p:txBody>
          <a:bodyPr wrap="square">
            <a:spAutoFit/>
          </a:bodyPr>
          <a:lstStyle/>
          <a:p>
            <a:pPr algn="ctr"/>
            <a:r>
              <a:rPr lang="en-GB" sz="2800" dirty="0">
                <a:latin typeface="Helvetica" pitchFamily="2" charset="0"/>
              </a:rPr>
              <a:t>In 1970, </a:t>
            </a:r>
            <a:r>
              <a:rPr lang="en-GB" sz="2800" b="1" dirty="0">
                <a:latin typeface="Helvetica" pitchFamily="2" charset="0"/>
              </a:rPr>
              <a:t>John Horton Conway created a zero-player game</a:t>
            </a:r>
            <a:r>
              <a:rPr lang="en-GB" sz="2800" dirty="0">
                <a:latin typeface="Helvetica" pitchFamily="2" charset="0"/>
              </a:rPr>
              <a:t> of cellular automation called life or </a:t>
            </a:r>
            <a:r>
              <a:rPr lang="en-GB" sz="2800" b="1" dirty="0">
                <a:latin typeface="Helvetica" pitchFamily="2" charset="0"/>
              </a:rPr>
              <a:t>Game of Life</a:t>
            </a:r>
            <a:r>
              <a:rPr lang="en-GB" sz="2800" dirty="0">
                <a:latin typeface="Helvetica" pitchFamily="2" charset="0"/>
              </a:rPr>
              <a:t>. </a:t>
            </a:r>
          </a:p>
          <a:p>
            <a:pPr algn="ctr"/>
            <a:endParaRPr lang="en-GB" sz="2800" dirty="0">
              <a:latin typeface="Helvetica" pitchFamily="2" charset="0"/>
            </a:endParaRPr>
          </a:p>
          <a:p>
            <a:pPr algn="ctr"/>
            <a:r>
              <a:rPr lang="en-GB" sz="2800" dirty="0">
                <a:latin typeface="Helvetica" pitchFamily="2" charset="0"/>
              </a:rPr>
              <a:t>By zero-player we mean that </a:t>
            </a:r>
            <a:r>
              <a:rPr lang="en-GB" sz="2800" b="1" dirty="0">
                <a:latin typeface="Helvetica" pitchFamily="2" charset="0"/>
              </a:rPr>
              <a:t>given a starting position the game proceeds by evolution</a:t>
            </a:r>
            <a:r>
              <a:rPr lang="en-GB" sz="2800" dirty="0">
                <a:latin typeface="Helvetica" pitchFamily="2" charset="0"/>
              </a:rPr>
              <a:t>, not further input. </a:t>
            </a:r>
          </a:p>
          <a:p>
            <a:pPr algn="ctr"/>
            <a:endParaRPr lang="en-GB" sz="2800" dirty="0">
              <a:latin typeface="Helvetica" pitchFamily="2" charset="0"/>
            </a:endParaRPr>
          </a:p>
          <a:p>
            <a:pPr algn="ctr"/>
            <a:r>
              <a:rPr lang="en-GB" sz="2800" dirty="0">
                <a:latin typeface="Helvetica" pitchFamily="2" charset="0"/>
              </a:rPr>
              <a:t>Each 'move' in the game is the application of </a:t>
            </a:r>
            <a:r>
              <a:rPr lang="en-GB" sz="2800" b="1" dirty="0">
                <a:latin typeface="Helvetica" pitchFamily="2" charset="0"/>
              </a:rPr>
              <a:t>a set of rules to the existing position to generate a new one</a:t>
            </a:r>
            <a:r>
              <a:rPr lang="en-GB" sz="2800" dirty="0">
                <a:latin typeface="Helvetica" pitchFamily="2" charset="0"/>
              </a:rPr>
              <a:t>. </a:t>
            </a:r>
          </a:p>
          <a:p>
            <a:pPr algn="ctr"/>
            <a:endParaRPr lang="en-GB" sz="2800" dirty="0">
              <a:latin typeface="Helvetica" pitchFamily="2" charset="0"/>
            </a:endParaRPr>
          </a:p>
          <a:p>
            <a:pPr algn="ctr"/>
            <a:r>
              <a:rPr lang="en-GB" sz="2800" dirty="0">
                <a:latin typeface="Helvetica" pitchFamily="2" charset="0"/>
              </a:rPr>
              <a:t>The game is infinite, in that we can keep iterating. </a:t>
            </a:r>
            <a:r>
              <a:rPr lang="en-GB" sz="2800" b="1" dirty="0">
                <a:latin typeface="Helvetica" pitchFamily="2" charset="0"/>
              </a:rPr>
              <a:t>Patterns can emerge.</a:t>
            </a:r>
          </a:p>
        </p:txBody>
      </p:sp>
    </p:spTree>
    <p:extLst>
      <p:ext uri="{BB962C8B-B14F-4D97-AF65-F5344CB8AC3E}">
        <p14:creationId xmlns:p14="http://schemas.microsoft.com/office/powerpoint/2010/main" val="5291995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John Conway, Mathematician and Inventor of Game of Life Dies From  Coronavirus: What Makes His Death a Huge Loss? | iTech Post">
            <a:extLst>
              <a:ext uri="{FF2B5EF4-FFF2-40B4-BE49-F238E27FC236}">
                <a16:creationId xmlns:a16="http://schemas.microsoft.com/office/drawing/2014/main" id="{F003B01A-FB3E-9E44-BB54-93F8CE87AF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2246" y="887088"/>
            <a:ext cx="8296835" cy="467388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4BD4C03-C8C6-E744-8572-6E5EC36123A9}"/>
              </a:ext>
            </a:extLst>
          </p:cNvPr>
          <p:cNvSpPr txBox="1"/>
          <p:nvPr/>
        </p:nvSpPr>
        <p:spPr>
          <a:xfrm>
            <a:off x="6096000" y="5970912"/>
            <a:ext cx="4929692" cy="369332"/>
          </a:xfrm>
          <a:prstGeom prst="rect">
            <a:avLst/>
          </a:prstGeom>
          <a:noFill/>
        </p:spPr>
        <p:txBody>
          <a:bodyPr wrap="square" rtlCol="0">
            <a:spAutoFit/>
          </a:bodyPr>
          <a:lstStyle/>
          <a:p>
            <a:pPr algn="r"/>
            <a:r>
              <a:rPr lang="en-US" dirty="0"/>
              <a:t>John Conway, </a:t>
            </a:r>
            <a:r>
              <a:rPr lang="en-GB" dirty="0"/>
              <a:t>26 December 1937 – 11 April 2020</a:t>
            </a:r>
            <a:endParaRPr lang="en-US" dirty="0"/>
          </a:p>
        </p:txBody>
      </p:sp>
      <p:sp>
        <p:nvSpPr>
          <p:cNvPr id="2" name="Rectangle 1">
            <a:extLst>
              <a:ext uri="{FF2B5EF4-FFF2-40B4-BE49-F238E27FC236}">
                <a16:creationId xmlns:a16="http://schemas.microsoft.com/office/drawing/2014/main" id="{76065F2D-4FBA-7D43-94EB-EE6B80C7F812}"/>
              </a:ext>
            </a:extLst>
          </p:cNvPr>
          <p:cNvSpPr/>
          <p:nvPr/>
        </p:nvSpPr>
        <p:spPr>
          <a:xfrm>
            <a:off x="528735" y="5970912"/>
            <a:ext cx="4921988" cy="369332"/>
          </a:xfrm>
          <a:prstGeom prst="rect">
            <a:avLst/>
          </a:prstGeom>
        </p:spPr>
        <p:txBody>
          <a:bodyPr wrap="none">
            <a:spAutoFit/>
          </a:bodyPr>
          <a:lstStyle/>
          <a:p>
            <a:r>
              <a:rPr lang="en-GB" dirty="0">
                <a:hlinkClick r:id="rId4"/>
              </a:rPr>
              <a:t>https://youtu.be/E8kUJL04ELA?start=65&amp;end=229</a:t>
            </a:r>
            <a:endParaRPr lang="en-US" dirty="0"/>
          </a:p>
        </p:txBody>
      </p:sp>
    </p:spTree>
    <p:extLst>
      <p:ext uri="{BB962C8B-B14F-4D97-AF65-F5344CB8AC3E}">
        <p14:creationId xmlns:p14="http://schemas.microsoft.com/office/powerpoint/2010/main" val="711302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736502"/>
            <a:ext cx="10733049" cy="1384995"/>
          </a:xfrm>
          <a:prstGeom prst="rect">
            <a:avLst/>
          </a:prstGeom>
        </p:spPr>
        <p:txBody>
          <a:bodyPr wrap="square">
            <a:spAutoFit/>
          </a:bodyPr>
          <a:lstStyle/>
          <a:p>
            <a:pPr algn="ctr"/>
            <a:r>
              <a:rPr lang="en-GB" sz="2800" dirty="0">
                <a:latin typeface="Helvetica" pitchFamily="2" charset="0"/>
              </a:rPr>
              <a:t>The board is a two-dimensional grid of cells. Each cell has a state of either alive or dead.</a:t>
            </a:r>
          </a:p>
          <a:p>
            <a:pPr algn="ctr"/>
            <a:endParaRPr lang="en-GB" sz="2800" dirty="0">
              <a:effectLst/>
              <a:latin typeface="Helvetica" pitchFamily="2" charset="0"/>
            </a:endParaRPr>
          </a:p>
        </p:txBody>
      </p:sp>
    </p:spTree>
    <p:extLst>
      <p:ext uri="{BB962C8B-B14F-4D97-AF65-F5344CB8AC3E}">
        <p14:creationId xmlns:p14="http://schemas.microsoft.com/office/powerpoint/2010/main" val="714413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736502"/>
            <a:ext cx="10733049" cy="954107"/>
          </a:xfrm>
          <a:prstGeom prst="rect">
            <a:avLst/>
          </a:prstGeom>
        </p:spPr>
        <p:txBody>
          <a:bodyPr wrap="square">
            <a:spAutoFit/>
          </a:bodyPr>
          <a:lstStyle/>
          <a:p>
            <a:pPr algn="ctr"/>
            <a:r>
              <a:rPr lang="en-GB" sz="2800" dirty="0">
                <a:latin typeface="Helvetica" pitchFamily="2" charset="0"/>
              </a:rPr>
              <a:t>With each iteration, we apply the following rules to determine the state of any cell.</a:t>
            </a:r>
          </a:p>
        </p:txBody>
      </p:sp>
    </p:spTree>
    <p:extLst>
      <p:ext uri="{BB962C8B-B14F-4D97-AF65-F5344CB8AC3E}">
        <p14:creationId xmlns:p14="http://schemas.microsoft.com/office/powerpoint/2010/main" val="1282700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736502"/>
            <a:ext cx="10733049" cy="1815882"/>
          </a:xfrm>
          <a:prstGeom prst="rect">
            <a:avLst/>
          </a:prstGeom>
        </p:spPr>
        <p:txBody>
          <a:bodyPr wrap="square">
            <a:spAutoFit/>
          </a:bodyPr>
          <a:lstStyle/>
          <a:p>
            <a:pPr algn="ctr"/>
            <a:r>
              <a:rPr lang="en-GB" sz="2800" dirty="0">
                <a:latin typeface="Helvetica" pitchFamily="2" charset="0"/>
              </a:rPr>
              <a:t>Any live cell with </a:t>
            </a:r>
            <a:r>
              <a:rPr lang="en-GB" sz="2800" b="1" dirty="0">
                <a:latin typeface="Helvetica" pitchFamily="2" charset="0"/>
              </a:rPr>
              <a:t>two or three live </a:t>
            </a:r>
            <a:r>
              <a:rPr lang="en-GB" sz="2800" b="1" dirty="0" err="1">
                <a:latin typeface="Helvetica" pitchFamily="2" charset="0"/>
              </a:rPr>
              <a:t>neighbors</a:t>
            </a:r>
            <a:r>
              <a:rPr lang="en-GB" sz="2800" b="1" dirty="0">
                <a:latin typeface="Helvetica" pitchFamily="2" charset="0"/>
              </a:rPr>
              <a:t> survives</a:t>
            </a:r>
            <a:r>
              <a:rPr lang="en-GB" sz="2800" dirty="0">
                <a:latin typeface="Helvetica" pitchFamily="2" charset="0"/>
              </a:rPr>
              <a:t>.</a:t>
            </a:r>
          </a:p>
          <a:p>
            <a:pPr algn="ctr"/>
            <a:r>
              <a:rPr lang="en-GB" sz="2800" dirty="0">
                <a:latin typeface="Helvetica" pitchFamily="2" charset="0"/>
              </a:rPr>
              <a:t>    Any dead cell with </a:t>
            </a:r>
            <a:r>
              <a:rPr lang="en-GB" sz="2800" b="1" dirty="0">
                <a:latin typeface="Helvetica" pitchFamily="2" charset="0"/>
              </a:rPr>
              <a:t>three live </a:t>
            </a:r>
            <a:r>
              <a:rPr lang="en-GB" sz="2800" b="1" dirty="0" err="1">
                <a:latin typeface="Helvetica" pitchFamily="2" charset="0"/>
              </a:rPr>
              <a:t>neighbors</a:t>
            </a:r>
            <a:r>
              <a:rPr lang="en-GB" sz="2800" b="1" dirty="0">
                <a:latin typeface="Helvetica" pitchFamily="2" charset="0"/>
              </a:rPr>
              <a:t> becomes a live</a:t>
            </a:r>
            <a:r>
              <a:rPr lang="en-GB" sz="2800" dirty="0">
                <a:latin typeface="Helvetica" pitchFamily="2" charset="0"/>
              </a:rPr>
              <a:t> cell.</a:t>
            </a:r>
          </a:p>
          <a:p>
            <a:pPr algn="ctr"/>
            <a:r>
              <a:rPr lang="en-GB" sz="2800" dirty="0">
                <a:latin typeface="Helvetica" pitchFamily="2" charset="0"/>
              </a:rPr>
              <a:t>    All </a:t>
            </a:r>
            <a:r>
              <a:rPr lang="en-GB" sz="2800" b="1" dirty="0">
                <a:latin typeface="Helvetica" pitchFamily="2" charset="0"/>
              </a:rPr>
              <a:t>other live cells die</a:t>
            </a:r>
            <a:r>
              <a:rPr lang="en-GB" sz="2800" dirty="0">
                <a:latin typeface="Helvetica" pitchFamily="2" charset="0"/>
              </a:rPr>
              <a:t> in the next generation. Similarly, all other dead cells stay dead.</a:t>
            </a:r>
          </a:p>
        </p:txBody>
      </p:sp>
    </p:spTree>
    <p:extLst>
      <p:ext uri="{BB962C8B-B14F-4D97-AF65-F5344CB8AC3E}">
        <p14:creationId xmlns:p14="http://schemas.microsoft.com/office/powerpoint/2010/main" val="18224460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736502"/>
            <a:ext cx="10733049" cy="1384995"/>
          </a:xfrm>
          <a:prstGeom prst="rect">
            <a:avLst/>
          </a:prstGeom>
        </p:spPr>
        <p:txBody>
          <a:bodyPr wrap="square">
            <a:spAutoFit/>
          </a:bodyPr>
          <a:lstStyle/>
          <a:p>
            <a:pPr algn="ctr"/>
            <a:r>
              <a:rPr lang="en-GB" sz="2800" dirty="0">
                <a:latin typeface="Helvetica" pitchFamily="2" charset="0"/>
              </a:rPr>
              <a:t>The initial pattern is called the </a:t>
            </a:r>
            <a:r>
              <a:rPr lang="en-GB" sz="2800" b="1" dirty="0">
                <a:latin typeface="Helvetica" pitchFamily="2" charset="0"/>
              </a:rPr>
              <a:t>seed</a:t>
            </a:r>
            <a:r>
              <a:rPr lang="en-GB" sz="2800" dirty="0">
                <a:latin typeface="Helvetica" pitchFamily="2" charset="0"/>
              </a:rPr>
              <a:t>. When a </a:t>
            </a:r>
            <a:r>
              <a:rPr lang="en-GB" sz="2800" b="1" dirty="0">
                <a:latin typeface="Helvetica" pitchFamily="2" charset="0"/>
              </a:rPr>
              <a:t>tick</a:t>
            </a:r>
            <a:r>
              <a:rPr lang="en-GB" sz="2800" dirty="0">
                <a:latin typeface="Helvetica" pitchFamily="2" charset="0"/>
              </a:rPr>
              <a:t> occurs, the rules are applied and we </a:t>
            </a:r>
            <a:r>
              <a:rPr lang="en-GB" sz="2800" b="1" dirty="0">
                <a:latin typeface="Helvetica" pitchFamily="2" charset="0"/>
              </a:rPr>
              <a:t>move from seed to first generation</a:t>
            </a:r>
            <a:r>
              <a:rPr lang="en-GB" sz="2800" dirty="0">
                <a:latin typeface="Helvetica" pitchFamily="2" charset="0"/>
              </a:rPr>
              <a:t> to second generation and so on.</a:t>
            </a:r>
          </a:p>
        </p:txBody>
      </p:sp>
    </p:spTree>
    <p:extLst>
      <p:ext uri="{BB962C8B-B14F-4D97-AF65-F5344CB8AC3E}">
        <p14:creationId xmlns:p14="http://schemas.microsoft.com/office/powerpoint/2010/main" val="8888614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736502"/>
            <a:ext cx="10733049" cy="1384995"/>
          </a:xfrm>
          <a:prstGeom prst="rect">
            <a:avLst/>
          </a:prstGeom>
        </p:spPr>
        <p:txBody>
          <a:bodyPr wrap="square">
            <a:spAutoFit/>
          </a:bodyPr>
          <a:lstStyle/>
          <a:p>
            <a:pPr algn="ctr"/>
            <a:r>
              <a:rPr lang="en-GB" sz="2800" dirty="0">
                <a:latin typeface="Helvetica" pitchFamily="2" charset="0"/>
              </a:rPr>
              <a:t>Technically the board it is infinite, but for our purposes we will treat it as finite, and treat </a:t>
            </a:r>
            <a:r>
              <a:rPr lang="en-GB" sz="2800" b="1" dirty="0">
                <a:latin typeface="Helvetica" pitchFamily="2" charset="0"/>
              </a:rPr>
              <a:t>any cell location outside the border as dead</a:t>
            </a:r>
            <a:r>
              <a:rPr lang="en-GB" sz="2800" dirty="0">
                <a:latin typeface="Helvetica" pitchFamily="2" charset="0"/>
              </a:rPr>
              <a:t> for evaluation purposes. No life exists outside our 'universe.'</a:t>
            </a:r>
          </a:p>
        </p:txBody>
      </p:sp>
    </p:spTree>
    <p:extLst>
      <p:ext uri="{BB962C8B-B14F-4D97-AF65-F5344CB8AC3E}">
        <p14:creationId xmlns:p14="http://schemas.microsoft.com/office/powerpoint/2010/main" val="3878173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1443841"/>
            <a:ext cx="10733049" cy="3970318"/>
          </a:xfrm>
          <a:prstGeom prst="rect">
            <a:avLst/>
          </a:prstGeom>
        </p:spPr>
        <p:txBody>
          <a:bodyPr wrap="square">
            <a:spAutoFit/>
          </a:bodyPr>
          <a:lstStyle/>
          <a:p>
            <a:pPr marL="457200" indent="-457200" algn="ctr">
              <a:buFont typeface="Arial" panose="020B0604020202020204" pitchFamily="34" charset="0"/>
              <a:buChar char="•"/>
            </a:pPr>
            <a:r>
              <a:rPr lang="en-GB" sz="2800" dirty="0">
                <a:latin typeface="Helvetica" pitchFamily="2" charset="0"/>
              </a:rPr>
              <a:t>We are writing unit tests. The </a:t>
            </a:r>
            <a:r>
              <a:rPr lang="en-GB" sz="2800" b="1" dirty="0">
                <a:latin typeface="Helvetica" pitchFamily="2" charset="0"/>
              </a:rPr>
              <a:t>unit is a class and should be isolated from other classes</a:t>
            </a:r>
            <a:r>
              <a:rPr lang="en-GB" sz="2800" dirty="0">
                <a:latin typeface="Helvetica" pitchFamily="2" charset="0"/>
              </a:rPr>
              <a:t>.</a:t>
            </a:r>
          </a:p>
          <a:p>
            <a:pPr marL="457200" indent="-457200" algn="ctr">
              <a:buFont typeface="Arial" panose="020B0604020202020204" pitchFamily="34" charset="0"/>
              <a:buChar char="•"/>
            </a:pPr>
            <a:endParaRPr lang="en-GB" sz="2800" dirty="0">
              <a:latin typeface="Helvetica" pitchFamily="2" charset="0"/>
            </a:endParaRPr>
          </a:p>
          <a:p>
            <a:pPr marL="457200" indent="-457200" algn="ctr">
              <a:buFont typeface="Arial" panose="020B0604020202020204" pitchFamily="34" charset="0"/>
              <a:buChar char="•"/>
            </a:pPr>
            <a:r>
              <a:rPr lang="en-GB" sz="2800" dirty="0">
                <a:latin typeface="Helvetica" pitchFamily="2" charset="0"/>
              </a:rPr>
              <a:t>The </a:t>
            </a:r>
            <a:r>
              <a:rPr lang="en-GB" sz="2800" b="1" dirty="0">
                <a:latin typeface="Helvetica" pitchFamily="2" charset="0"/>
              </a:rPr>
              <a:t>prompt to write a test is a new method</a:t>
            </a:r>
            <a:r>
              <a:rPr lang="en-GB" sz="2800" dirty="0">
                <a:latin typeface="Helvetica" pitchFamily="2" charset="0"/>
              </a:rPr>
              <a:t>. If we need a method, we write a test before we write the method.</a:t>
            </a:r>
          </a:p>
          <a:p>
            <a:pPr marL="457200" indent="-457200" algn="ctr">
              <a:buFont typeface="Arial" panose="020B0604020202020204" pitchFamily="34" charset="0"/>
              <a:buChar char="•"/>
            </a:pPr>
            <a:endParaRPr lang="en-GB" sz="2800" dirty="0">
              <a:latin typeface="Helvetica" pitchFamily="2" charset="0"/>
            </a:endParaRPr>
          </a:p>
          <a:p>
            <a:pPr algn="ctr"/>
            <a:r>
              <a:rPr lang="en-GB" sz="2800" dirty="0">
                <a:latin typeface="Helvetica" pitchFamily="2" charset="0"/>
              </a:rPr>
              <a:t>* When we discover that we need </a:t>
            </a:r>
            <a:r>
              <a:rPr lang="en-GB" sz="2800" b="1" dirty="0">
                <a:latin typeface="Helvetica" pitchFamily="2" charset="0"/>
              </a:rPr>
              <a:t>collaborators</a:t>
            </a:r>
            <a:r>
              <a:rPr lang="en-GB" sz="2800" dirty="0">
                <a:latin typeface="Helvetica" pitchFamily="2" charset="0"/>
              </a:rPr>
              <a:t> our preference is to </a:t>
            </a:r>
            <a:r>
              <a:rPr lang="en-GB" sz="2800" b="1" dirty="0">
                <a:latin typeface="Helvetica" pitchFamily="2" charset="0"/>
              </a:rPr>
              <a:t>mock them</a:t>
            </a:r>
            <a:r>
              <a:rPr lang="en-GB" sz="2800" dirty="0">
                <a:latin typeface="Helvetica" pitchFamily="2" charset="0"/>
              </a:rPr>
              <a:t>, establishing their behaviour from the client, and </a:t>
            </a:r>
            <a:r>
              <a:rPr lang="en-GB" sz="2800" b="1" dirty="0">
                <a:latin typeface="Helvetica" pitchFamily="2" charset="0"/>
              </a:rPr>
              <a:t>then implement them</a:t>
            </a:r>
            <a:r>
              <a:rPr lang="en-GB" sz="2800" dirty="0">
                <a:latin typeface="Helvetica" pitchFamily="2" charset="0"/>
              </a:rPr>
              <a:t> with their </a:t>
            </a:r>
            <a:r>
              <a:rPr lang="en-GB" sz="2800" b="1" dirty="0">
                <a:latin typeface="Helvetica" pitchFamily="2" charset="0"/>
              </a:rPr>
              <a:t>own tests</a:t>
            </a:r>
            <a:r>
              <a:rPr lang="en-GB" sz="2800" dirty="0">
                <a:latin typeface="Helvetica" pitchFamily="2" charset="0"/>
              </a:rPr>
              <a:t>. </a:t>
            </a:r>
          </a:p>
        </p:txBody>
      </p:sp>
    </p:spTree>
    <p:extLst>
      <p:ext uri="{BB962C8B-B14F-4D97-AF65-F5344CB8AC3E}">
        <p14:creationId xmlns:p14="http://schemas.microsoft.com/office/powerpoint/2010/main" val="11067657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Fallacies and Principles</a:t>
            </a:r>
          </a:p>
        </p:txBody>
      </p:sp>
    </p:spTree>
    <p:extLst>
      <p:ext uri="{BB962C8B-B14F-4D97-AF65-F5344CB8AC3E}">
        <p14:creationId xmlns:p14="http://schemas.microsoft.com/office/powerpoint/2010/main" val="8420891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3790485" y="3167390"/>
            <a:ext cx="4611029" cy="523220"/>
          </a:xfrm>
          <a:prstGeom prst="rect">
            <a:avLst/>
          </a:prstGeom>
          <a:noFill/>
        </p:spPr>
        <p:txBody>
          <a:bodyPr wrap="square" rtlCol="0">
            <a:spAutoFit/>
          </a:bodyPr>
          <a:lstStyle/>
          <a:p>
            <a:r>
              <a:rPr lang="en-US" sz="2800" b="1" dirty="0">
                <a:solidFill>
                  <a:srgbClr val="002060"/>
                </a:solidFill>
              </a:rPr>
              <a:t>Developers write Unit Tests</a:t>
            </a:r>
          </a:p>
        </p:txBody>
      </p:sp>
    </p:spTree>
    <p:extLst>
      <p:ext uri="{BB962C8B-B14F-4D97-AF65-F5344CB8AC3E}">
        <p14:creationId xmlns:p14="http://schemas.microsoft.com/office/powerpoint/2010/main" val="3119845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39800"/>
            <a:ext cx="10058400" cy="5092239"/>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a:t>
            </a:fld>
            <a:endParaRPr lang="en-GB"/>
          </a:p>
        </p:txBody>
      </p:sp>
    </p:spTree>
    <p:extLst>
      <p:ext uri="{BB962C8B-B14F-4D97-AF65-F5344CB8AC3E}">
        <p14:creationId xmlns:p14="http://schemas.microsoft.com/office/powerpoint/2010/main" val="1126579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51946"/>
            <a:ext cx="10733049" cy="954107"/>
          </a:xfrm>
          <a:prstGeom prst="rect">
            <a:avLst/>
          </a:prstGeom>
        </p:spPr>
        <p:txBody>
          <a:bodyPr wrap="square">
            <a:spAutoFit/>
          </a:bodyPr>
          <a:lstStyle/>
          <a:p>
            <a:pPr algn="ctr"/>
            <a:r>
              <a:rPr lang="en-GB" sz="2800" dirty="0">
                <a:effectLst/>
                <a:latin typeface="Helvetica" pitchFamily="2" charset="0"/>
              </a:rPr>
              <a:t>I call them “unit tests,” but they don't</a:t>
            </a:r>
          </a:p>
          <a:p>
            <a:pPr algn="ctr"/>
            <a:r>
              <a:rPr lang="en-GB" sz="2800" dirty="0">
                <a:effectLst/>
                <a:latin typeface="Helvetica" pitchFamily="2" charset="0"/>
              </a:rPr>
              <a:t>match the accepted definition of unit tests very well</a:t>
            </a:r>
          </a:p>
        </p:txBody>
      </p:sp>
      <p:sp>
        <p:nvSpPr>
          <p:cNvPr id="4" name="TextBox 3">
            <a:extLst>
              <a:ext uri="{FF2B5EF4-FFF2-40B4-BE49-F238E27FC236}">
                <a16:creationId xmlns:a16="http://schemas.microsoft.com/office/drawing/2014/main" id="{EB038FAD-453D-D44A-B952-B7702BFED134}"/>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359432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61474D-9676-C645-84FD-7E1EE2196A71}"/>
              </a:ext>
            </a:extLst>
          </p:cNvPr>
          <p:cNvSpPr/>
          <p:nvPr/>
        </p:nvSpPr>
        <p:spPr>
          <a:xfrm>
            <a:off x="1844040" y="2364016"/>
            <a:ext cx="8808720" cy="1815882"/>
          </a:xfrm>
          <a:prstGeom prst="rect">
            <a:avLst/>
          </a:prstGeom>
        </p:spPr>
        <p:txBody>
          <a:bodyPr wrap="square">
            <a:spAutoFit/>
          </a:bodyPr>
          <a:lstStyle/>
          <a:p>
            <a:pPr algn="ctr"/>
            <a:r>
              <a:rPr lang="en-US" sz="2800" dirty="0"/>
              <a:t>To isolate issues that may arise, each test case should be tested independently. </a:t>
            </a:r>
            <a:r>
              <a:rPr lang="en-US" sz="2800" b="1" dirty="0"/>
              <a:t>Substitutes such as method stubs, mock objects, fakes, and test harnesses can be used to assist testing a module in isolation</a:t>
            </a:r>
            <a:r>
              <a:rPr lang="en-US" sz="2800" dirty="0"/>
              <a:t>. </a:t>
            </a:r>
          </a:p>
        </p:txBody>
      </p:sp>
      <p:sp>
        <p:nvSpPr>
          <p:cNvPr id="3" name="Rectangle 2">
            <a:extLst>
              <a:ext uri="{FF2B5EF4-FFF2-40B4-BE49-F238E27FC236}">
                <a16:creationId xmlns:a16="http://schemas.microsoft.com/office/drawing/2014/main" id="{A01BB461-07D7-604D-8D96-BA3E99488E51}"/>
              </a:ext>
            </a:extLst>
          </p:cNvPr>
          <p:cNvSpPr/>
          <p:nvPr/>
        </p:nvSpPr>
        <p:spPr>
          <a:xfrm>
            <a:off x="7059519" y="5659874"/>
            <a:ext cx="4168962" cy="369332"/>
          </a:xfrm>
          <a:prstGeom prst="rect">
            <a:avLst/>
          </a:prstGeom>
        </p:spPr>
        <p:txBody>
          <a:bodyPr wrap="none">
            <a:spAutoFit/>
          </a:bodyPr>
          <a:lstStyle/>
          <a:p>
            <a:r>
              <a:rPr lang="en-US" dirty="0"/>
              <a:t>https://</a:t>
            </a:r>
            <a:r>
              <a:rPr lang="en-US" dirty="0" err="1"/>
              <a:t>en.wikipedia.org</a:t>
            </a:r>
            <a:r>
              <a:rPr lang="en-US" dirty="0"/>
              <a:t>/wiki/</a:t>
            </a:r>
            <a:r>
              <a:rPr lang="en-US" dirty="0" err="1"/>
              <a:t>Unit_testing</a:t>
            </a:r>
            <a:endParaRPr lang="en-US" dirty="0"/>
          </a:p>
        </p:txBody>
      </p:sp>
    </p:spTree>
    <p:extLst>
      <p:ext uri="{BB962C8B-B14F-4D97-AF65-F5344CB8AC3E}">
        <p14:creationId xmlns:p14="http://schemas.microsoft.com/office/powerpoint/2010/main" val="39838979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AD24249-C781-A94A-9296-E269AD6E2985}"/>
              </a:ext>
            </a:extLst>
          </p:cNvPr>
          <p:cNvSpPr/>
          <p:nvPr/>
        </p:nvSpPr>
        <p:spPr>
          <a:xfrm>
            <a:off x="1470660" y="2069098"/>
            <a:ext cx="9883140" cy="2092881"/>
          </a:xfrm>
          <a:prstGeom prst="rect">
            <a:avLst/>
          </a:prstGeom>
        </p:spPr>
        <p:txBody>
          <a:bodyPr wrap="square">
            <a:spAutoFit/>
          </a:bodyPr>
          <a:lstStyle/>
          <a:p>
            <a:pPr algn="ctr"/>
            <a:r>
              <a:rPr lang="en-US" sz="2800" b="1" dirty="0"/>
              <a:t>Need-driven Development</a:t>
            </a:r>
            <a:r>
              <a:rPr lang="en-US" sz="2800" dirty="0"/>
              <a:t> [is a] variation on the test-driven development process where code is written from the outside in and all </a:t>
            </a:r>
            <a:r>
              <a:rPr lang="en-US" sz="2800" b="1" dirty="0"/>
              <a:t>depended-on code is replaced by</a:t>
            </a:r>
            <a:r>
              <a:rPr lang="en-US" sz="2800" dirty="0"/>
              <a:t> </a:t>
            </a:r>
            <a:r>
              <a:rPr lang="en-US" sz="2800" b="1" dirty="0"/>
              <a:t>Mock Objects</a:t>
            </a:r>
            <a:r>
              <a:rPr lang="en-US" sz="2800" dirty="0"/>
              <a:t> </a:t>
            </a:r>
            <a:r>
              <a:rPr lang="en-US" sz="2800" b="1" dirty="0"/>
              <a:t>that</a:t>
            </a:r>
            <a:r>
              <a:rPr lang="en-US" sz="2800" dirty="0"/>
              <a:t> </a:t>
            </a:r>
            <a:r>
              <a:rPr lang="en-US" sz="2800" b="1" dirty="0"/>
              <a:t>verify the expected indirect outputs</a:t>
            </a:r>
            <a:r>
              <a:rPr lang="en-US" sz="2800" dirty="0"/>
              <a:t> of the code being written.</a:t>
            </a:r>
          </a:p>
          <a:p>
            <a:pPr algn="ctr"/>
            <a:endParaRPr lang="en-US" dirty="0"/>
          </a:p>
        </p:txBody>
      </p:sp>
      <p:sp>
        <p:nvSpPr>
          <p:cNvPr id="3" name="Rectangle 2">
            <a:extLst>
              <a:ext uri="{FF2B5EF4-FFF2-40B4-BE49-F238E27FC236}">
                <a16:creationId xmlns:a16="http://schemas.microsoft.com/office/drawing/2014/main" id="{80C8D866-51E9-1846-8E1F-0D908704983E}"/>
              </a:ext>
            </a:extLst>
          </p:cNvPr>
          <p:cNvSpPr/>
          <p:nvPr/>
        </p:nvSpPr>
        <p:spPr>
          <a:xfrm>
            <a:off x="7406640" y="5329535"/>
            <a:ext cx="3947160" cy="369332"/>
          </a:xfrm>
          <a:prstGeom prst="rect">
            <a:avLst/>
          </a:prstGeom>
        </p:spPr>
        <p:txBody>
          <a:bodyPr wrap="square">
            <a:spAutoFit/>
          </a:bodyPr>
          <a:lstStyle/>
          <a:p>
            <a:r>
              <a:rPr lang="en-US" dirty="0" err="1"/>
              <a:t>Meszaros</a:t>
            </a:r>
            <a:r>
              <a:rPr lang="en-US" dirty="0"/>
              <a:t>, Gerard. </a:t>
            </a:r>
            <a:r>
              <a:rPr lang="en-US" dirty="0" err="1"/>
              <a:t>xUnit</a:t>
            </a:r>
            <a:r>
              <a:rPr lang="en-US" dirty="0"/>
              <a:t> Test Patterns</a:t>
            </a:r>
          </a:p>
        </p:txBody>
      </p:sp>
    </p:spTree>
    <p:extLst>
      <p:ext uri="{BB962C8B-B14F-4D97-AF65-F5344CB8AC3E}">
        <p14:creationId xmlns:p14="http://schemas.microsoft.com/office/powerpoint/2010/main" val="2249559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E1F587-579A-B14A-924D-85152F4534BE}"/>
              </a:ext>
            </a:extLst>
          </p:cNvPr>
          <p:cNvSpPr txBox="1"/>
          <p:nvPr/>
        </p:nvSpPr>
        <p:spPr>
          <a:xfrm>
            <a:off x="2034540" y="3025140"/>
            <a:ext cx="8122920" cy="954107"/>
          </a:xfrm>
          <a:prstGeom prst="rect">
            <a:avLst/>
          </a:prstGeom>
          <a:noFill/>
        </p:spPr>
        <p:txBody>
          <a:bodyPr wrap="square" rtlCol="0">
            <a:spAutoFit/>
          </a:bodyPr>
          <a:lstStyle/>
          <a:p>
            <a:pPr algn="ctr"/>
            <a:r>
              <a:rPr lang="en-US" sz="2800" dirty="0"/>
              <a:t>Our need for Inversion of Control containers, over Poor Man’s DI is due to Need-Driven Development</a:t>
            </a:r>
          </a:p>
        </p:txBody>
      </p:sp>
    </p:spTree>
    <p:extLst>
      <p:ext uri="{BB962C8B-B14F-4D97-AF65-F5344CB8AC3E}">
        <p14:creationId xmlns:p14="http://schemas.microsoft.com/office/powerpoint/2010/main" val="9499789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82099C-94DD-7A42-9F8F-BED319331B03}"/>
              </a:ext>
            </a:extLst>
          </p:cNvPr>
          <p:cNvSpPr/>
          <p:nvPr/>
        </p:nvSpPr>
        <p:spPr>
          <a:xfrm>
            <a:off x="1661160" y="2073116"/>
            <a:ext cx="9464040" cy="2246769"/>
          </a:xfrm>
          <a:prstGeom prst="rect">
            <a:avLst/>
          </a:prstGeom>
        </p:spPr>
        <p:txBody>
          <a:bodyPr wrap="square">
            <a:spAutoFit/>
          </a:bodyPr>
          <a:lstStyle/>
          <a:p>
            <a:pPr algn="ctr"/>
            <a:r>
              <a:rPr lang="en-US" sz="2800" dirty="0"/>
              <a:t>When I look around now, I see a lot of people using </a:t>
            </a:r>
            <a:r>
              <a:rPr lang="en-US" sz="2800" b="1" dirty="0"/>
              <a:t>mocks to replace all their dependencies</a:t>
            </a:r>
            <a:r>
              <a:rPr lang="en-US" sz="2800" dirty="0"/>
              <a:t>. My concern is that they will begin to hit the </a:t>
            </a:r>
            <a:r>
              <a:rPr lang="en-US" sz="2800" b="1" dirty="0"/>
              <a:t>Fragile Test</a:t>
            </a:r>
            <a:r>
              <a:rPr lang="en-US" sz="2800" dirty="0"/>
              <a:t> issues that mocks present. Gerard </a:t>
            </a:r>
            <a:r>
              <a:rPr lang="en-US" sz="2800" dirty="0" err="1"/>
              <a:t>Meszaros</a:t>
            </a:r>
            <a:r>
              <a:rPr lang="en-US" sz="2800" dirty="0"/>
              <a:t> identifies the issues we hit as two specific smells: </a:t>
            </a:r>
            <a:r>
              <a:rPr lang="en-US" sz="2800" b="1" dirty="0" err="1"/>
              <a:t>Overspecified</a:t>
            </a:r>
            <a:r>
              <a:rPr lang="en-US" sz="2800" b="1" dirty="0"/>
              <a:t> Software</a:t>
            </a:r>
            <a:r>
              <a:rPr lang="en-US" sz="2800" dirty="0"/>
              <a:t> and </a:t>
            </a:r>
            <a:r>
              <a:rPr lang="en-US" sz="2800" b="1" dirty="0"/>
              <a:t>Behavior Sensitivity</a:t>
            </a:r>
            <a:r>
              <a:rPr lang="en-US" sz="2800" dirty="0"/>
              <a:t>.</a:t>
            </a:r>
          </a:p>
        </p:txBody>
      </p:sp>
      <p:sp>
        <p:nvSpPr>
          <p:cNvPr id="4" name="Rectangle 3">
            <a:extLst>
              <a:ext uri="{FF2B5EF4-FFF2-40B4-BE49-F238E27FC236}">
                <a16:creationId xmlns:a16="http://schemas.microsoft.com/office/drawing/2014/main" id="{3FD369C4-660F-E549-AF66-F069A1BE5A32}"/>
              </a:ext>
            </a:extLst>
          </p:cNvPr>
          <p:cNvSpPr/>
          <p:nvPr/>
        </p:nvSpPr>
        <p:spPr>
          <a:xfrm>
            <a:off x="2685639" y="5682734"/>
            <a:ext cx="9396675" cy="369332"/>
          </a:xfrm>
          <a:prstGeom prst="rect">
            <a:avLst/>
          </a:prstGeom>
        </p:spPr>
        <p:txBody>
          <a:bodyPr wrap="none">
            <a:spAutoFit/>
          </a:bodyPr>
          <a:lstStyle/>
          <a:p>
            <a:r>
              <a:rPr lang="en-US" dirty="0"/>
              <a:t>http://</a:t>
            </a:r>
            <a:r>
              <a:rPr lang="en-US" dirty="0" err="1"/>
              <a:t>codebetter.com</a:t>
            </a:r>
            <a:r>
              <a:rPr lang="en-US" dirty="0"/>
              <a:t>/</a:t>
            </a:r>
            <a:r>
              <a:rPr lang="en-US" dirty="0" err="1"/>
              <a:t>iancooper</a:t>
            </a:r>
            <a:r>
              <a:rPr lang="en-US" dirty="0"/>
              <a:t>/2007/12/19/mocks-and-the-dangers-of-</a:t>
            </a:r>
            <a:r>
              <a:rPr lang="en-US" dirty="0" err="1"/>
              <a:t>overspecified</a:t>
            </a:r>
            <a:r>
              <a:rPr lang="en-US" dirty="0"/>
              <a:t>-software/</a:t>
            </a:r>
          </a:p>
        </p:txBody>
      </p:sp>
    </p:spTree>
    <p:extLst>
      <p:ext uri="{BB962C8B-B14F-4D97-AF65-F5344CB8AC3E}">
        <p14:creationId xmlns:p14="http://schemas.microsoft.com/office/powerpoint/2010/main" val="19923038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D1FC5B5-3872-6749-8171-5AF592C4A787}"/>
              </a:ext>
            </a:extLst>
          </p:cNvPr>
          <p:cNvPicPr>
            <a:picLocks noChangeAspect="1"/>
          </p:cNvPicPr>
          <p:nvPr/>
        </p:nvPicPr>
        <p:blipFill>
          <a:blip r:embed="rId3"/>
          <a:stretch>
            <a:fillRect/>
          </a:stretch>
        </p:blipFill>
        <p:spPr>
          <a:xfrm>
            <a:off x="2305050" y="1733550"/>
            <a:ext cx="7581900" cy="3390900"/>
          </a:xfrm>
          <a:prstGeom prst="rect">
            <a:avLst/>
          </a:prstGeom>
        </p:spPr>
      </p:pic>
      <p:sp>
        <p:nvSpPr>
          <p:cNvPr id="8" name="Rectangle 7">
            <a:extLst>
              <a:ext uri="{FF2B5EF4-FFF2-40B4-BE49-F238E27FC236}">
                <a16:creationId xmlns:a16="http://schemas.microsoft.com/office/drawing/2014/main" id="{A7734B87-A5DD-4A45-AD9B-0E007BB3D2D0}"/>
              </a:ext>
            </a:extLst>
          </p:cNvPr>
          <p:cNvSpPr/>
          <p:nvPr/>
        </p:nvSpPr>
        <p:spPr>
          <a:xfrm>
            <a:off x="5328424" y="5804430"/>
            <a:ext cx="5900854" cy="369332"/>
          </a:xfrm>
          <a:prstGeom prst="rect">
            <a:avLst/>
          </a:prstGeom>
        </p:spPr>
        <p:txBody>
          <a:bodyPr wrap="square">
            <a:spAutoFit/>
          </a:bodyPr>
          <a:lstStyle/>
          <a:p>
            <a:r>
              <a:rPr lang="en-GB" dirty="0">
                <a:effectLst/>
              </a:rPr>
              <a:t>https://</a:t>
            </a:r>
            <a:r>
              <a:rPr lang="en-GB" dirty="0" err="1">
                <a:effectLst/>
              </a:rPr>
              <a:t>twitter.com</a:t>
            </a:r>
            <a:r>
              <a:rPr lang="en-GB" dirty="0">
                <a:effectLst/>
              </a:rPr>
              <a:t>/</a:t>
            </a:r>
            <a:r>
              <a:rPr lang="en-GB" dirty="0" err="1">
                <a:effectLst/>
              </a:rPr>
              <a:t>KentBeck</a:t>
            </a:r>
            <a:r>
              <a:rPr lang="en-GB" dirty="0">
                <a:effectLst/>
              </a:rPr>
              <a:t>/status/1182714083230904320</a:t>
            </a:r>
            <a:endParaRPr lang="en-US" dirty="0"/>
          </a:p>
        </p:txBody>
      </p:sp>
    </p:spTree>
    <p:extLst>
      <p:ext uri="{BB962C8B-B14F-4D97-AF65-F5344CB8AC3E}">
        <p14:creationId xmlns:p14="http://schemas.microsoft.com/office/powerpoint/2010/main" val="5326106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26B7A1B-C2CD-934F-80A5-E8609BB0BFA9}"/>
              </a:ext>
            </a:extLst>
          </p:cNvPr>
          <p:cNvSpPr/>
          <p:nvPr/>
        </p:nvSpPr>
        <p:spPr>
          <a:xfrm>
            <a:off x="1615440" y="2654915"/>
            <a:ext cx="9067800" cy="1384995"/>
          </a:xfrm>
          <a:prstGeom prst="rect">
            <a:avLst/>
          </a:prstGeom>
        </p:spPr>
        <p:txBody>
          <a:bodyPr wrap="square">
            <a:spAutoFit/>
          </a:bodyPr>
          <a:lstStyle/>
          <a:p>
            <a:pPr algn="ctr"/>
            <a:r>
              <a:rPr lang="en-GB" sz="2800" dirty="0"/>
              <a:t>Refactoring (noun): a </a:t>
            </a:r>
            <a:r>
              <a:rPr lang="en-GB" sz="2800" b="1" dirty="0"/>
              <a:t>change made to the internal structure </a:t>
            </a:r>
            <a:r>
              <a:rPr lang="en-GB" sz="2800" dirty="0"/>
              <a:t>of software to make it easier to understand and cheaper to modify </a:t>
            </a:r>
            <a:r>
              <a:rPr lang="en-GB" sz="2800" b="1" dirty="0"/>
              <a:t>without changing its observable </a:t>
            </a:r>
            <a:r>
              <a:rPr lang="en-GB" sz="2800" b="1" dirty="0" err="1"/>
              <a:t>behavior</a:t>
            </a:r>
            <a:r>
              <a:rPr lang="en-GB" sz="2800" dirty="0"/>
              <a:t>.</a:t>
            </a:r>
            <a:endParaRPr lang="en-US" sz="2800" dirty="0"/>
          </a:p>
        </p:txBody>
      </p:sp>
      <p:sp>
        <p:nvSpPr>
          <p:cNvPr id="4" name="Rectangle 3">
            <a:extLst>
              <a:ext uri="{FF2B5EF4-FFF2-40B4-BE49-F238E27FC236}">
                <a16:creationId xmlns:a16="http://schemas.microsoft.com/office/drawing/2014/main" id="{08851C82-B231-6346-8BE8-4BFD535E2582}"/>
              </a:ext>
            </a:extLst>
          </p:cNvPr>
          <p:cNvSpPr/>
          <p:nvPr/>
        </p:nvSpPr>
        <p:spPr>
          <a:xfrm>
            <a:off x="5268905" y="5316974"/>
            <a:ext cx="5845190" cy="369332"/>
          </a:xfrm>
          <a:prstGeom prst="rect">
            <a:avLst/>
          </a:prstGeom>
        </p:spPr>
        <p:txBody>
          <a:bodyPr wrap="none">
            <a:spAutoFit/>
          </a:bodyPr>
          <a:lstStyle/>
          <a:p>
            <a:r>
              <a:rPr lang="en-US" dirty="0"/>
              <a:t>https://</a:t>
            </a:r>
            <a:r>
              <a:rPr lang="en-US" dirty="0" err="1"/>
              <a:t>martinfowler.com</a:t>
            </a:r>
            <a:r>
              <a:rPr lang="en-US" dirty="0"/>
              <a:t>/bliki/</a:t>
            </a:r>
            <a:r>
              <a:rPr lang="en-US" dirty="0" err="1"/>
              <a:t>DefinitionOfRefactoring.html</a:t>
            </a:r>
            <a:endParaRPr lang="en-US" dirty="0"/>
          </a:p>
        </p:txBody>
      </p:sp>
    </p:spTree>
    <p:extLst>
      <p:ext uri="{BB962C8B-B14F-4D97-AF65-F5344CB8AC3E}">
        <p14:creationId xmlns:p14="http://schemas.microsoft.com/office/powerpoint/2010/main" val="13982392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2DC06AF-EC40-6340-A1F3-0E5A6847159F}"/>
              </a:ext>
            </a:extLst>
          </p:cNvPr>
          <p:cNvSpPr/>
          <p:nvPr/>
        </p:nvSpPr>
        <p:spPr>
          <a:xfrm>
            <a:off x="1447800" y="2951946"/>
            <a:ext cx="9296400" cy="954107"/>
          </a:xfrm>
          <a:prstGeom prst="rect">
            <a:avLst/>
          </a:prstGeom>
        </p:spPr>
        <p:txBody>
          <a:bodyPr wrap="square">
            <a:spAutoFit/>
          </a:bodyPr>
          <a:lstStyle/>
          <a:p>
            <a:pPr algn="ctr"/>
            <a:r>
              <a:rPr lang="en-GB" sz="2800" dirty="0">
                <a:solidFill>
                  <a:srgbClr val="1F0909"/>
                </a:solidFill>
                <a:effectLst/>
                <a:latin typeface="PT Serif" panose="020A0603040505020204" pitchFamily="18" charset="77"/>
              </a:rPr>
              <a:t>If the program’s </a:t>
            </a:r>
            <a:r>
              <a:rPr lang="en-GB" sz="2800" b="1" dirty="0" err="1">
                <a:solidFill>
                  <a:srgbClr val="1F0909"/>
                </a:solidFill>
                <a:effectLst/>
                <a:latin typeface="PT Serif" panose="020A0603040505020204" pitchFamily="18" charset="77"/>
              </a:rPr>
              <a:t>behavior</a:t>
            </a:r>
            <a:r>
              <a:rPr lang="en-GB" sz="2800" b="1" dirty="0">
                <a:solidFill>
                  <a:srgbClr val="1F0909"/>
                </a:solidFill>
                <a:effectLst/>
                <a:latin typeface="PT Serif" panose="020A0603040505020204" pitchFamily="18" charset="77"/>
              </a:rPr>
              <a:t> is stable</a:t>
            </a:r>
            <a:r>
              <a:rPr lang="en-GB" sz="2800" dirty="0">
                <a:solidFill>
                  <a:srgbClr val="1F0909"/>
                </a:solidFill>
                <a:effectLst/>
                <a:latin typeface="PT Serif" panose="020A0603040505020204" pitchFamily="18" charset="77"/>
              </a:rPr>
              <a:t> from an observer’s perspective, </a:t>
            </a:r>
            <a:r>
              <a:rPr lang="en-GB" sz="2800" b="1" dirty="0">
                <a:solidFill>
                  <a:srgbClr val="1F0909"/>
                </a:solidFill>
                <a:effectLst/>
                <a:latin typeface="PT Serif" panose="020A0603040505020204" pitchFamily="18" charset="77"/>
              </a:rPr>
              <a:t>no tests should change</a:t>
            </a:r>
            <a:r>
              <a:rPr lang="en-GB" sz="2800" dirty="0">
                <a:solidFill>
                  <a:srgbClr val="1F0909"/>
                </a:solidFill>
                <a:effectLst/>
                <a:latin typeface="PT Serif" panose="020A0603040505020204" pitchFamily="18" charset="77"/>
              </a:rPr>
              <a:t>.</a:t>
            </a:r>
            <a:endParaRPr lang="en-US" sz="2800" dirty="0"/>
          </a:p>
        </p:txBody>
      </p:sp>
      <p:sp>
        <p:nvSpPr>
          <p:cNvPr id="3" name="Rectangle 2">
            <a:extLst>
              <a:ext uri="{FF2B5EF4-FFF2-40B4-BE49-F238E27FC236}">
                <a16:creationId xmlns:a16="http://schemas.microsoft.com/office/drawing/2014/main" id="{923C69AE-3199-E04C-9904-5C40E9762730}"/>
              </a:ext>
            </a:extLst>
          </p:cNvPr>
          <p:cNvSpPr/>
          <p:nvPr/>
        </p:nvSpPr>
        <p:spPr>
          <a:xfrm>
            <a:off x="3619500" y="5475655"/>
            <a:ext cx="8039100" cy="369332"/>
          </a:xfrm>
          <a:prstGeom prst="rect">
            <a:avLst/>
          </a:prstGeom>
        </p:spPr>
        <p:txBody>
          <a:bodyPr wrap="square">
            <a:spAutoFit/>
          </a:bodyPr>
          <a:lstStyle/>
          <a:p>
            <a:r>
              <a:rPr lang="en-US" dirty="0"/>
              <a:t>https://</a:t>
            </a:r>
            <a:r>
              <a:rPr lang="en-US" dirty="0" err="1"/>
              <a:t>medium.com</a:t>
            </a:r>
            <a:r>
              <a:rPr lang="en-US" dirty="0"/>
              <a:t>/@kentbeck_7670/programmer-test-principles-d01c064d7934</a:t>
            </a:r>
          </a:p>
        </p:txBody>
      </p:sp>
    </p:spTree>
    <p:extLst>
      <p:ext uri="{BB962C8B-B14F-4D97-AF65-F5344CB8AC3E}">
        <p14:creationId xmlns:p14="http://schemas.microsoft.com/office/powerpoint/2010/main" val="23484359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C6F2CA-C07E-DD4F-B21B-27309E500F10}"/>
              </a:ext>
            </a:extLst>
          </p:cNvPr>
          <p:cNvSpPr/>
          <p:nvPr/>
        </p:nvSpPr>
        <p:spPr>
          <a:xfrm>
            <a:off x="1866900" y="2521059"/>
            <a:ext cx="8770620" cy="1815882"/>
          </a:xfrm>
          <a:prstGeom prst="rect">
            <a:avLst/>
          </a:prstGeom>
        </p:spPr>
        <p:txBody>
          <a:bodyPr wrap="square">
            <a:spAutoFit/>
          </a:bodyPr>
          <a:lstStyle/>
          <a:p>
            <a:pPr algn="ctr"/>
            <a:r>
              <a:rPr lang="en-GB" sz="2800" dirty="0"/>
              <a:t>My personal style is I just </a:t>
            </a:r>
            <a:r>
              <a:rPr lang="en-GB" sz="2800" b="1" dirty="0"/>
              <a:t>don’t go very far down the mock path</a:t>
            </a:r>
            <a:r>
              <a:rPr lang="en-GB" sz="2800" dirty="0"/>
              <a:t>… </a:t>
            </a:r>
            <a:r>
              <a:rPr lang="en-GB" sz="2800" b="1" dirty="0"/>
              <a:t>your test is completely coupled to the implementation not the interface</a:t>
            </a:r>
            <a:r>
              <a:rPr lang="en-GB" sz="2800" dirty="0"/>
              <a:t>… of course you can’t change anything without breaking the tests</a:t>
            </a:r>
            <a:endParaRPr lang="en-US" sz="2800" dirty="0"/>
          </a:p>
        </p:txBody>
      </p:sp>
      <p:sp>
        <p:nvSpPr>
          <p:cNvPr id="3" name="Rectangle 2">
            <a:extLst>
              <a:ext uri="{FF2B5EF4-FFF2-40B4-BE49-F238E27FC236}">
                <a16:creationId xmlns:a16="http://schemas.microsoft.com/office/drawing/2014/main" id="{036D6E6F-BEEE-0344-84E4-E1F6BB67F32B}"/>
              </a:ext>
            </a:extLst>
          </p:cNvPr>
          <p:cNvSpPr/>
          <p:nvPr/>
        </p:nvSpPr>
        <p:spPr>
          <a:xfrm>
            <a:off x="5737550" y="5050274"/>
            <a:ext cx="5822300" cy="369332"/>
          </a:xfrm>
          <a:prstGeom prst="rect">
            <a:avLst/>
          </a:prstGeom>
        </p:spPr>
        <p:txBody>
          <a:bodyPr wrap="none">
            <a:spAutoFit/>
          </a:bodyPr>
          <a:lstStyle/>
          <a:p>
            <a:r>
              <a:rPr lang="en-GB" dirty="0">
                <a:effectLst/>
              </a:rPr>
              <a:t>Kent Beck </a:t>
            </a:r>
            <a:r>
              <a:rPr lang="en-GB" dirty="0">
                <a:effectLst/>
                <a:hlinkClick r:id="rId3"/>
              </a:rPr>
              <a:t>https://www.youtube.com/watch?v=z9quxZsLcfo</a:t>
            </a:r>
            <a:r>
              <a:rPr lang="en-GB" dirty="0">
                <a:effectLst/>
              </a:rPr>
              <a:t> </a:t>
            </a:r>
          </a:p>
        </p:txBody>
      </p:sp>
    </p:spTree>
    <p:extLst>
      <p:ext uri="{BB962C8B-B14F-4D97-AF65-F5344CB8AC3E}">
        <p14:creationId xmlns:p14="http://schemas.microsoft.com/office/powerpoint/2010/main" val="22315975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C291FA5-1B99-C64D-9EFE-C26350DF2A50}"/>
              </a:ext>
            </a:extLst>
          </p:cNvPr>
          <p:cNvSpPr/>
          <p:nvPr/>
        </p:nvSpPr>
        <p:spPr>
          <a:xfrm>
            <a:off x="1889760" y="1989296"/>
            <a:ext cx="8999220" cy="2246769"/>
          </a:xfrm>
          <a:prstGeom prst="rect">
            <a:avLst/>
          </a:prstGeom>
        </p:spPr>
        <p:txBody>
          <a:bodyPr wrap="square">
            <a:spAutoFit/>
          </a:bodyPr>
          <a:lstStyle/>
          <a:p>
            <a:pPr algn="ctr"/>
            <a:r>
              <a:rPr lang="en-US" sz="2800" b="1" dirty="0"/>
              <a:t>Failure</a:t>
            </a:r>
            <a:r>
              <a:rPr lang="en-US" sz="2800" dirty="0"/>
              <a:t> of a </a:t>
            </a:r>
            <a:r>
              <a:rPr lang="en-US" sz="2800" b="1" dirty="0"/>
              <a:t>Unit Test</a:t>
            </a:r>
            <a:r>
              <a:rPr lang="en-US" sz="2800" dirty="0"/>
              <a:t> shall </a:t>
            </a:r>
            <a:r>
              <a:rPr lang="en-US" sz="2800" b="1" dirty="0"/>
              <a:t>implicate</a:t>
            </a:r>
            <a:r>
              <a:rPr lang="en-US" sz="2800" dirty="0"/>
              <a:t> one (1) and only </a:t>
            </a:r>
            <a:r>
              <a:rPr lang="en-US" sz="2800" b="1" dirty="0"/>
              <a:t>one</a:t>
            </a:r>
            <a:r>
              <a:rPr lang="en-US" sz="2800" dirty="0"/>
              <a:t> (1) </a:t>
            </a:r>
            <a:r>
              <a:rPr lang="en-US" sz="2800" b="1" dirty="0"/>
              <a:t>unit</a:t>
            </a:r>
            <a:r>
              <a:rPr lang="en-US" sz="2800" dirty="0"/>
              <a:t>. (A method, class, module, or package.)</a:t>
            </a:r>
          </a:p>
          <a:p>
            <a:pPr algn="ctr"/>
            <a:endParaRPr lang="en-US" sz="2800" dirty="0"/>
          </a:p>
          <a:p>
            <a:pPr algn="ctr"/>
            <a:r>
              <a:rPr lang="en-US" sz="2800" b="1" dirty="0"/>
              <a:t>Failure</a:t>
            </a:r>
            <a:r>
              <a:rPr lang="en-US" sz="2800" dirty="0"/>
              <a:t> of a </a:t>
            </a:r>
            <a:r>
              <a:rPr lang="en-US" sz="2800" b="1" dirty="0"/>
              <a:t>Programmer Test</a:t>
            </a:r>
            <a:r>
              <a:rPr lang="en-US" sz="2800" dirty="0"/>
              <a:t>, under Test Driven Development, </a:t>
            </a:r>
            <a:r>
              <a:rPr lang="en-US" sz="2800" b="1" dirty="0"/>
              <a:t>implicates only the most recent edit</a:t>
            </a:r>
            <a:r>
              <a:rPr lang="en-US" sz="2800" dirty="0"/>
              <a:t>. </a:t>
            </a:r>
          </a:p>
        </p:txBody>
      </p:sp>
      <p:sp>
        <p:nvSpPr>
          <p:cNvPr id="4" name="Rectangle 3">
            <a:extLst>
              <a:ext uri="{FF2B5EF4-FFF2-40B4-BE49-F238E27FC236}">
                <a16:creationId xmlns:a16="http://schemas.microsoft.com/office/drawing/2014/main" id="{6B63C6C7-C300-F743-9A30-414181D96BE5}"/>
              </a:ext>
            </a:extLst>
          </p:cNvPr>
          <p:cNvSpPr/>
          <p:nvPr/>
        </p:nvSpPr>
        <p:spPr>
          <a:xfrm>
            <a:off x="7614806" y="5019794"/>
            <a:ext cx="3759427" cy="369332"/>
          </a:xfrm>
          <a:prstGeom prst="rect">
            <a:avLst/>
          </a:prstGeom>
        </p:spPr>
        <p:txBody>
          <a:bodyPr wrap="none">
            <a:spAutoFit/>
          </a:bodyPr>
          <a:lstStyle/>
          <a:p>
            <a:r>
              <a:rPr lang="en-US" dirty="0"/>
              <a:t>https://wiki.c2.com/?</a:t>
            </a:r>
            <a:r>
              <a:rPr lang="en-US" dirty="0" err="1"/>
              <a:t>ProgrammerTest</a:t>
            </a:r>
            <a:endParaRPr lang="en-US" dirty="0"/>
          </a:p>
        </p:txBody>
      </p:sp>
      <p:sp>
        <p:nvSpPr>
          <p:cNvPr id="5" name="Rectangle 4">
            <a:extLst>
              <a:ext uri="{FF2B5EF4-FFF2-40B4-BE49-F238E27FC236}">
                <a16:creationId xmlns:a16="http://schemas.microsoft.com/office/drawing/2014/main" id="{34F1B258-E49A-CA44-8EC1-7ED2234F5448}"/>
              </a:ext>
            </a:extLst>
          </p:cNvPr>
          <p:cNvSpPr/>
          <p:nvPr/>
        </p:nvSpPr>
        <p:spPr>
          <a:xfrm>
            <a:off x="7614806" y="5446514"/>
            <a:ext cx="3549690" cy="369332"/>
          </a:xfrm>
          <a:prstGeom prst="rect">
            <a:avLst/>
          </a:prstGeom>
        </p:spPr>
        <p:txBody>
          <a:bodyPr wrap="none">
            <a:spAutoFit/>
          </a:bodyPr>
          <a:lstStyle/>
          <a:p>
            <a:r>
              <a:rPr lang="en-US" dirty="0"/>
              <a:t>https://wiki.c2.com/?</a:t>
            </a:r>
            <a:r>
              <a:rPr lang="en-US" dirty="0" err="1"/>
              <a:t>DeveloperTest</a:t>
            </a:r>
            <a:endParaRPr lang="en-US" dirty="0"/>
          </a:p>
        </p:txBody>
      </p:sp>
    </p:spTree>
    <p:extLst>
      <p:ext uri="{BB962C8B-B14F-4D97-AF65-F5344CB8AC3E}">
        <p14:creationId xmlns:p14="http://schemas.microsoft.com/office/powerpoint/2010/main" val="8604151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fontScale="47500" lnSpcReduction="20000"/>
          </a:bodyPr>
          <a:lstStyle/>
          <a:p>
            <a:r>
              <a:rPr lang="en-US" dirty="0"/>
              <a:t>Developers write Tests (120)</a:t>
            </a:r>
          </a:p>
          <a:p>
            <a:pPr lvl="1"/>
            <a:r>
              <a:rPr lang="en-US" dirty="0"/>
              <a:t>A Walk Through Unit Testing </a:t>
            </a:r>
          </a:p>
          <a:p>
            <a:pPr lvl="1"/>
            <a:r>
              <a:rPr lang="en-US" dirty="0"/>
              <a:t>Fallacies and Principles</a:t>
            </a:r>
          </a:p>
          <a:p>
            <a:pPr lvl="1"/>
            <a:r>
              <a:rPr lang="en-US" dirty="0"/>
              <a:t>A Walk Through Developer Testing</a:t>
            </a:r>
          </a:p>
          <a:p>
            <a:r>
              <a:rPr lang="en-US" dirty="0"/>
              <a:t>Break and Q&amp;A (10/10)</a:t>
            </a:r>
          </a:p>
          <a:p>
            <a:r>
              <a:rPr lang="en-US" dirty="0"/>
              <a:t>Towards Clean Code (30)</a:t>
            </a:r>
          </a:p>
          <a:p>
            <a:pPr lvl="1"/>
            <a:r>
              <a:rPr lang="en-US" dirty="0"/>
              <a:t>Revisiting Red-Green-Refactor</a:t>
            </a:r>
          </a:p>
          <a:p>
            <a:pPr lvl="1"/>
            <a:r>
              <a:rPr lang="en-US" dirty="0"/>
              <a:t>A Walk Through Refactoring</a:t>
            </a:r>
          </a:p>
          <a:p>
            <a:pPr lvl="1"/>
            <a:r>
              <a:rPr lang="en-US" dirty="0"/>
              <a:t>Clean Architecture</a:t>
            </a:r>
          </a:p>
          <a:p>
            <a:pPr lvl="1"/>
            <a:r>
              <a:rPr lang="en-US" dirty="0"/>
              <a:t>A Walk Through Clean Architecture</a:t>
            </a:r>
          </a:p>
          <a:p>
            <a:r>
              <a:rPr lang="en-US" dirty="0"/>
              <a:t>Are we done yet? (15)</a:t>
            </a:r>
          </a:p>
          <a:p>
            <a:pPr lvl="1"/>
            <a:r>
              <a:rPr lang="en-US" dirty="0"/>
              <a:t>Fallacies and Principles</a:t>
            </a:r>
          </a:p>
          <a:p>
            <a:pPr lvl="1"/>
            <a:r>
              <a:rPr lang="en-US" dirty="0"/>
              <a:t>A Walk Through Feature Testing</a:t>
            </a:r>
          </a:p>
          <a:p>
            <a:pPr lvl="1"/>
            <a:r>
              <a:rPr lang="en-US" dirty="0"/>
              <a:t>A Walk Through Developer Testing</a:t>
            </a:r>
          </a:p>
          <a:p>
            <a:r>
              <a:rPr lang="en-US" dirty="0"/>
              <a:t>First, Last and Everything (15)</a:t>
            </a:r>
          </a:p>
          <a:p>
            <a:pPr lvl="1"/>
            <a:r>
              <a:rPr lang="en-US" dirty="0"/>
              <a:t>Fallacies and Principles</a:t>
            </a:r>
          </a:p>
          <a:p>
            <a:r>
              <a:rPr lang="en-US" dirty="0"/>
              <a:t>Break and Q&amp;A (10/10)</a:t>
            </a:r>
          </a:p>
          <a:p>
            <a:r>
              <a:rPr lang="en-US" dirty="0"/>
              <a:t>Summary  (5)</a:t>
            </a:r>
          </a:p>
          <a:p>
            <a:r>
              <a:rPr lang="en-US" dirty="0"/>
              <a:t>Optional: Kata: Game of Life (25)</a:t>
            </a:r>
          </a:p>
          <a:p>
            <a:endParaRPr lang="en-US" dirty="0"/>
          </a:p>
        </p:txBody>
      </p:sp>
      <p:sp>
        <p:nvSpPr>
          <p:cNvPr id="4" name="Slide Number Placeholder 3"/>
          <p:cNvSpPr>
            <a:spLocks noGrp="1"/>
          </p:cNvSpPr>
          <p:nvPr>
            <p:ph type="sldNum" sz="quarter" idx="12"/>
          </p:nvPr>
        </p:nvSpPr>
        <p:spPr/>
        <p:txBody>
          <a:bodyPr/>
          <a:lstStyle/>
          <a:p>
            <a:fld id="{AA792DF1-A555-43FA-AD2F-E7EC51E120F1}" type="slidenum">
              <a:rPr lang="en-GB" smtClean="0"/>
              <a:t>4</a:t>
            </a:fld>
            <a:endParaRPr lang="en-GB"/>
          </a:p>
        </p:txBody>
      </p:sp>
    </p:spTree>
    <p:extLst>
      <p:ext uri="{BB962C8B-B14F-4D97-AF65-F5344CB8AC3E}">
        <p14:creationId xmlns:p14="http://schemas.microsoft.com/office/powerpoint/2010/main" val="31706492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40CFC42-795F-5C47-A147-3B841E3A260D}"/>
              </a:ext>
            </a:extLst>
          </p:cNvPr>
          <p:cNvSpPr/>
          <p:nvPr/>
        </p:nvSpPr>
        <p:spPr>
          <a:xfrm>
            <a:off x="1859280" y="1820317"/>
            <a:ext cx="8938260" cy="2677656"/>
          </a:xfrm>
          <a:prstGeom prst="rect">
            <a:avLst/>
          </a:prstGeom>
        </p:spPr>
        <p:txBody>
          <a:bodyPr wrap="square">
            <a:spAutoFit/>
          </a:bodyPr>
          <a:lstStyle/>
          <a:p>
            <a:pPr algn="ctr"/>
            <a:r>
              <a:rPr lang="en-US" sz="2800" b="1" dirty="0"/>
              <a:t>Test Driven Development produces</a:t>
            </a:r>
            <a:r>
              <a:rPr lang="en-US" sz="2800" dirty="0"/>
              <a:t> </a:t>
            </a:r>
            <a:r>
              <a:rPr lang="en-US" sz="2800" b="1" dirty="0"/>
              <a:t>Developer Tests</a:t>
            </a:r>
            <a:r>
              <a:rPr lang="en-US" sz="2800" dirty="0"/>
              <a:t>. The </a:t>
            </a:r>
            <a:r>
              <a:rPr lang="en-US" sz="2800" b="1" dirty="0"/>
              <a:t>failure</a:t>
            </a:r>
            <a:r>
              <a:rPr lang="en-US" sz="2800" dirty="0"/>
              <a:t> of a test case </a:t>
            </a:r>
            <a:r>
              <a:rPr lang="en-US" sz="2800" b="1" dirty="0"/>
              <a:t>implicates</a:t>
            </a:r>
            <a:r>
              <a:rPr lang="en-US" sz="2800" dirty="0"/>
              <a:t> only the </a:t>
            </a:r>
            <a:r>
              <a:rPr lang="en-US" sz="2800" b="1" dirty="0"/>
              <a:t>developer's most recent edit</a:t>
            </a:r>
            <a:r>
              <a:rPr lang="en-US" sz="2800" dirty="0"/>
              <a:t>. This implies that developers </a:t>
            </a:r>
            <a:r>
              <a:rPr lang="en-US" sz="2800" b="1" dirty="0"/>
              <a:t>don't need to use Mock Objects</a:t>
            </a:r>
            <a:r>
              <a:rPr lang="en-US" sz="2800" dirty="0"/>
              <a:t> to split all their code up into testable units. And it implies a developer may always </a:t>
            </a:r>
            <a:r>
              <a:rPr lang="en-US" sz="2800" b="1" dirty="0"/>
              <a:t>avoid debugging by reverting that last edit</a:t>
            </a:r>
            <a:r>
              <a:rPr lang="en-US" sz="2800" dirty="0"/>
              <a:t>. </a:t>
            </a:r>
          </a:p>
        </p:txBody>
      </p:sp>
      <p:sp>
        <p:nvSpPr>
          <p:cNvPr id="4" name="Rectangle 3">
            <a:extLst>
              <a:ext uri="{FF2B5EF4-FFF2-40B4-BE49-F238E27FC236}">
                <a16:creationId xmlns:a16="http://schemas.microsoft.com/office/drawing/2014/main" id="{CE9DA919-7B25-EB4C-B52B-615C5CB12691}"/>
              </a:ext>
            </a:extLst>
          </p:cNvPr>
          <p:cNvSpPr/>
          <p:nvPr/>
        </p:nvSpPr>
        <p:spPr>
          <a:xfrm>
            <a:off x="8452890" y="5309354"/>
            <a:ext cx="2982420" cy="369332"/>
          </a:xfrm>
          <a:prstGeom prst="rect">
            <a:avLst/>
          </a:prstGeom>
        </p:spPr>
        <p:txBody>
          <a:bodyPr wrap="none">
            <a:spAutoFit/>
          </a:bodyPr>
          <a:lstStyle/>
          <a:p>
            <a:r>
              <a:rPr lang="en-US" dirty="0"/>
              <a:t>https://wiki.c2.com/?</a:t>
            </a:r>
            <a:r>
              <a:rPr lang="en-US" dirty="0" err="1"/>
              <a:t>UnitTest</a:t>
            </a:r>
            <a:endParaRPr lang="en-US" dirty="0"/>
          </a:p>
        </p:txBody>
      </p:sp>
    </p:spTree>
    <p:extLst>
      <p:ext uri="{BB962C8B-B14F-4D97-AF65-F5344CB8AC3E}">
        <p14:creationId xmlns:p14="http://schemas.microsoft.com/office/powerpoint/2010/main" val="2133207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B14F08-6446-954A-A1F1-C06F60000916}"/>
              </a:ext>
            </a:extLst>
          </p:cNvPr>
          <p:cNvSpPr/>
          <p:nvPr/>
        </p:nvSpPr>
        <p:spPr>
          <a:xfrm>
            <a:off x="729475" y="2905780"/>
            <a:ext cx="10733049" cy="523220"/>
          </a:xfrm>
          <a:prstGeom prst="rect">
            <a:avLst/>
          </a:prstGeom>
        </p:spPr>
        <p:txBody>
          <a:bodyPr wrap="square">
            <a:spAutoFit/>
          </a:bodyPr>
          <a:lstStyle/>
          <a:p>
            <a:pPr algn="ctr"/>
            <a:r>
              <a:rPr lang="en-GB" sz="2800" dirty="0"/>
              <a:t>How should the running of tests affect one another? Not at all.</a:t>
            </a:r>
          </a:p>
        </p:txBody>
      </p:sp>
      <p:sp>
        <p:nvSpPr>
          <p:cNvPr id="3" name="TextBox 2">
            <a:extLst>
              <a:ext uri="{FF2B5EF4-FFF2-40B4-BE49-F238E27FC236}">
                <a16:creationId xmlns:a16="http://schemas.microsoft.com/office/drawing/2014/main" id="{A3E78171-31FD-E148-816E-0FF573CFEEE1}"/>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28641958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03D0DC-420C-6B41-8FD3-298567278F0C}"/>
              </a:ext>
            </a:extLst>
          </p:cNvPr>
          <p:cNvSpPr/>
          <p:nvPr/>
        </p:nvSpPr>
        <p:spPr>
          <a:xfrm>
            <a:off x="1501140" y="2090172"/>
            <a:ext cx="9189720" cy="2246769"/>
          </a:xfrm>
          <a:prstGeom prst="rect">
            <a:avLst/>
          </a:prstGeom>
        </p:spPr>
        <p:txBody>
          <a:bodyPr wrap="square">
            <a:spAutoFit/>
          </a:bodyPr>
          <a:lstStyle/>
          <a:p>
            <a:r>
              <a:rPr lang="en-US" sz="2800" dirty="0"/>
              <a:t>Avoid using mocks for anything other than issues with: </a:t>
            </a:r>
          </a:p>
          <a:p>
            <a:endParaRPr lang="en-US" sz="2800" dirty="0"/>
          </a:p>
          <a:p>
            <a:pPr marL="457200" indent="-457200">
              <a:buFont typeface="Arial" panose="020B0604020202020204" pitchFamily="34" charset="0"/>
              <a:buChar char="•"/>
            </a:pPr>
            <a:r>
              <a:rPr lang="en-US" sz="2800" dirty="0"/>
              <a:t>Isolated Test</a:t>
            </a:r>
          </a:p>
          <a:p>
            <a:pPr marL="457200" indent="-457200">
              <a:buFont typeface="Arial" panose="020B0604020202020204" pitchFamily="34" charset="0"/>
              <a:buChar char="•"/>
            </a:pPr>
            <a:r>
              <a:rPr lang="en-US" sz="2800" dirty="0"/>
              <a:t>Fast Test</a:t>
            </a:r>
          </a:p>
          <a:p>
            <a:pPr marL="457200" indent="-457200">
              <a:buFont typeface="Arial" panose="020B0604020202020204" pitchFamily="34" charset="0"/>
              <a:buChar char="•"/>
            </a:pPr>
            <a:r>
              <a:rPr lang="en-US" sz="2800" dirty="0"/>
              <a:t>Fragile Test</a:t>
            </a:r>
          </a:p>
        </p:txBody>
      </p:sp>
    </p:spTree>
    <p:extLst>
      <p:ext uri="{BB962C8B-B14F-4D97-AF65-F5344CB8AC3E}">
        <p14:creationId xmlns:p14="http://schemas.microsoft.com/office/powerpoint/2010/main" val="41996988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594610" y="3167390"/>
            <a:ext cx="7002780" cy="523220"/>
          </a:xfrm>
          <a:prstGeom prst="rect">
            <a:avLst/>
          </a:prstGeom>
          <a:noFill/>
        </p:spPr>
        <p:txBody>
          <a:bodyPr wrap="square" rtlCol="0">
            <a:spAutoFit/>
          </a:bodyPr>
          <a:lstStyle/>
          <a:p>
            <a:r>
              <a:rPr lang="en-US" sz="2800" b="1" dirty="0">
                <a:solidFill>
                  <a:srgbClr val="002060"/>
                </a:solidFill>
              </a:rPr>
              <a:t>The trigger for a new test is a new function</a:t>
            </a:r>
          </a:p>
        </p:txBody>
      </p:sp>
    </p:spTree>
    <p:extLst>
      <p:ext uri="{BB962C8B-B14F-4D97-AF65-F5344CB8AC3E}">
        <p14:creationId xmlns:p14="http://schemas.microsoft.com/office/powerpoint/2010/main" val="33627054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B895A4-F014-8D4D-8F40-06A6D37C7C73}"/>
              </a:ext>
            </a:extLst>
          </p:cNvPr>
          <p:cNvSpPr txBox="1"/>
          <p:nvPr/>
        </p:nvSpPr>
        <p:spPr>
          <a:xfrm>
            <a:off x="2889885" y="3106430"/>
            <a:ext cx="6412230" cy="523220"/>
          </a:xfrm>
          <a:prstGeom prst="rect">
            <a:avLst/>
          </a:prstGeom>
          <a:noFill/>
        </p:spPr>
        <p:txBody>
          <a:bodyPr wrap="square" rtlCol="0">
            <a:spAutoFit/>
          </a:bodyPr>
          <a:lstStyle/>
          <a:p>
            <a:r>
              <a:rPr lang="en-US" sz="2800" dirty="0"/>
              <a:t>The trigger for a test is a new requirement</a:t>
            </a:r>
          </a:p>
        </p:txBody>
      </p:sp>
    </p:spTree>
    <p:extLst>
      <p:ext uri="{BB962C8B-B14F-4D97-AF65-F5344CB8AC3E}">
        <p14:creationId xmlns:p14="http://schemas.microsoft.com/office/powerpoint/2010/main" val="2215071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0C79EFF-5AF5-BE4C-918A-892A6658ECC7}"/>
              </a:ext>
            </a:extLst>
          </p:cNvPr>
          <p:cNvSpPr/>
          <p:nvPr/>
        </p:nvSpPr>
        <p:spPr>
          <a:xfrm>
            <a:off x="3048000" y="2736502"/>
            <a:ext cx="6096000" cy="1384995"/>
          </a:xfrm>
          <a:prstGeom prst="rect">
            <a:avLst/>
          </a:prstGeom>
        </p:spPr>
        <p:txBody>
          <a:bodyPr>
            <a:spAutoFit/>
          </a:bodyPr>
          <a:lstStyle/>
          <a:p>
            <a:pPr algn="ctr"/>
            <a:r>
              <a:rPr lang="en-GB" sz="2800" dirty="0"/>
              <a:t>We need to be able to add amounts in two different currencies and convert the result given a set of exchange rates.</a:t>
            </a:r>
          </a:p>
        </p:txBody>
      </p:sp>
      <p:sp>
        <p:nvSpPr>
          <p:cNvPr id="3" name="TextBox 2">
            <a:extLst>
              <a:ext uri="{FF2B5EF4-FFF2-40B4-BE49-F238E27FC236}">
                <a16:creationId xmlns:a16="http://schemas.microsoft.com/office/drawing/2014/main" id="{3B92647E-8794-3B49-903E-AE307836E998}"/>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5648298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D16D62-642E-9540-8947-F81FA4536AA5}"/>
              </a:ext>
            </a:extLst>
          </p:cNvPr>
          <p:cNvSpPr txBox="1"/>
          <p:nvPr/>
        </p:nvSpPr>
        <p:spPr>
          <a:xfrm>
            <a:off x="2202180" y="2521059"/>
            <a:ext cx="7787640" cy="1815882"/>
          </a:xfrm>
          <a:prstGeom prst="rect">
            <a:avLst/>
          </a:prstGeom>
          <a:noFill/>
        </p:spPr>
        <p:txBody>
          <a:bodyPr wrap="square" rtlCol="0">
            <a:spAutoFit/>
          </a:bodyPr>
          <a:lstStyle/>
          <a:p>
            <a:pPr algn="ctr"/>
            <a:r>
              <a:rPr lang="en-US" sz="2800" dirty="0"/>
              <a:t>The </a:t>
            </a:r>
            <a:r>
              <a:rPr lang="en-US" sz="2800" b="1" dirty="0"/>
              <a:t>next test</a:t>
            </a:r>
            <a:r>
              <a:rPr lang="en-US" sz="2800" dirty="0"/>
              <a:t> you write in TDD is just the </a:t>
            </a:r>
            <a:r>
              <a:rPr lang="en-US" sz="2800" b="1" dirty="0"/>
              <a:t>most obvious step</a:t>
            </a:r>
            <a:r>
              <a:rPr lang="en-US" sz="2800" dirty="0"/>
              <a:t> that you can make towards </a:t>
            </a:r>
            <a:r>
              <a:rPr lang="en-US" sz="2800" b="1" dirty="0"/>
              <a:t>implementing</a:t>
            </a:r>
            <a:r>
              <a:rPr lang="en-US" sz="2800" dirty="0"/>
              <a:t> the requirement given by </a:t>
            </a:r>
            <a:r>
              <a:rPr lang="en-US" sz="2800" b="1" dirty="0"/>
              <a:t>a</a:t>
            </a:r>
            <a:r>
              <a:rPr lang="en-US" sz="2800" dirty="0"/>
              <a:t> </a:t>
            </a:r>
            <a:r>
              <a:rPr lang="en-US" sz="2800" b="1" dirty="0"/>
              <a:t>use case or user story</a:t>
            </a:r>
            <a:r>
              <a:rPr lang="en-US" sz="2800" dirty="0"/>
              <a:t>.</a:t>
            </a:r>
          </a:p>
        </p:txBody>
      </p:sp>
    </p:spTree>
    <p:extLst>
      <p:ext uri="{BB962C8B-B14F-4D97-AF65-F5344CB8AC3E}">
        <p14:creationId xmlns:p14="http://schemas.microsoft.com/office/powerpoint/2010/main" val="22767778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C45E96A-24B0-B743-9385-E55E61C6C186}"/>
              </a:ext>
            </a:extLst>
          </p:cNvPr>
          <p:cNvSpPr/>
          <p:nvPr/>
        </p:nvSpPr>
        <p:spPr>
          <a:xfrm>
            <a:off x="1764030" y="2216259"/>
            <a:ext cx="8663940" cy="1384995"/>
          </a:xfrm>
          <a:prstGeom prst="rect">
            <a:avLst/>
          </a:prstGeom>
        </p:spPr>
        <p:txBody>
          <a:bodyPr wrap="square">
            <a:spAutoFit/>
          </a:bodyPr>
          <a:lstStyle/>
          <a:p>
            <a:pPr algn="ctr"/>
            <a:r>
              <a:rPr lang="en-US" sz="2800" dirty="0"/>
              <a:t>I found the shift from thinking in </a:t>
            </a:r>
            <a:r>
              <a:rPr lang="en-US" sz="2800" b="1" dirty="0"/>
              <a:t>tests</a:t>
            </a:r>
            <a:r>
              <a:rPr lang="en-US" sz="2800" dirty="0"/>
              <a:t> </a:t>
            </a:r>
            <a:r>
              <a:rPr lang="en-US" sz="2800" b="1" dirty="0"/>
              <a:t>to</a:t>
            </a:r>
            <a:r>
              <a:rPr lang="en-US" sz="2800" dirty="0"/>
              <a:t> thinking in </a:t>
            </a:r>
            <a:r>
              <a:rPr lang="en-US" sz="2800" b="1" dirty="0" err="1"/>
              <a:t>behaviour</a:t>
            </a:r>
            <a:r>
              <a:rPr lang="en-US" sz="2800" dirty="0"/>
              <a:t> so profound that I started to refer to </a:t>
            </a:r>
            <a:r>
              <a:rPr lang="en-US" sz="2800" b="1" dirty="0"/>
              <a:t>TDD as</a:t>
            </a:r>
            <a:r>
              <a:rPr lang="en-US" sz="2800" dirty="0"/>
              <a:t> BDD, or </a:t>
            </a:r>
            <a:r>
              <a:rPr lang="en-US" sz="2800" b="1" dirty="0" err="1"/>
              <a:t>behaviour</a:t>
            </a:r>
            <a:r>
              <a:rPr lang="en-US" sz="2800" b="1" dirty="0"/>
              <a:t>- driven development</a:t>
            </a:r>
            <a:r>
              <a:rPr lang="en-US" sz="2800" dirty="0"/>
              <a:t>.</a:t>
            </a:r>
          </a:p>
        </p:txBody>
      </p:sp>
      <p:sp>
        <p:nvSpPr>
          <p:cNvPr id="3" name="Rectangle 2">
            <a:extLst>
              <a:ext uri="{FF2B5EF4-FFF2-40B4-BE49-F238E27FC236}">
                <a16:creationId xmlns:a16="http://schemas.microsoft.com/office/drawing/2014/main" id="{63EBED06-8DE8-8A45-A3CE-7CA124CCC403}"/>
              </a:ext>
            </a:extLst>
          </p:cNvPr>
          <p:cNvSpPr/>
          <p:nvPr/>
        </p:nvSpPr>
        <p:spPr>
          <a:xfrm>
            <a:off x="7222223" y="5385554"/>
            <a:ext cx="3843553" cy="369332"/>
          </a:xfrm>
          <a:prstGeom prst="rect">
            <a:avLst/>
          </a:prstGeom>
        </p:spPr>
        <p:txBody>
          <a:bodyPr wrap="none">
            <a:spAutoFit/>
          </a:bodyPr>
          <a:lstStyle/>
          <a:p>
            <a:r>
              <a:rPr lang="en-US" dirty="0"/>
              <a:t>https://</a:t>
            </a:r>
            <a:r>
              <a:rPr lang="en-US" dirty="0" err="1"/>
              <a:t>dannorth.net</a:t>
            </a:r>
            <a:r>
              <a:rPr lang="en-US" dirty="0"/>
              <a:t>/introducing-</a:t>
            </a:r>
            <a:r>
              <a:rPr lang="en-US" dirty="0" err="1"/>
              <a:t>bdd</a:t>
            </a:r>
            <a:r>
              <a:rPr lang="en-US" dirty="0"/>
              <a:t>/</a:t>
            </a:r>
          </a:p>
        </p:txBody>
      </p:sp>
    </p:spTree>
    <p:extLst>
      <p:ext uri="{BB962C8B-B14F-4D97-AF65-F5344CB8AC3E}">
        <p14:creationId xmlns:p14="http://schemas.microsoft.com/office/powerpoint/2010/main" val="42415423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3668469" y="3167390"/>
            <a:ext cx="4855061" cy="523220"/>
          </a:xfrm>
          <a:prstGeom prst="rect">
            <a:avLst/>
          </a:prstGeom>
          <a:noFill/>
        </p:spPr>
        <p:txBody>
          <a:bodyPr wrap="square" rtlCol="0">
            <a:spAutoFit/>
          </a:bodyPr>
          <a:lstStyle/>
          <a:p>
            <a:r>
              <a:rPr lang="en-US" sz="2800" b="1" dirty="0">
                <a:solidFill>
                  <a:srgbClr val="002060"/>
                </a:solidFill>
              </a:rPr>
              <a:t>TDD at one-level of granularity</a:t>
            </a:r>
          </a:p>
        </p:txBody>
      </p:sp>
    </p:spTree>
    <p:extLst>
      <p:ext uri="{BB962C8B-B14F-4D97-AF65-F5344CB8AC3E}">
        <p14:creationId xmlns:p14="http://schemas.microsoft.com/office/powerpoint/2010/main" val="36013613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524503" y="1196752"/>
            <a:ext cx="7163372" cy="4464496"/>
          </a:xfrm>
          <a:prstGeom prst="rect">
            <a:avLst/>
          </a:prstGeom>
        </p:spPr>
      </p:pic>
    </p:spTree>
    <p:extLst>
      <p:ext uri="{BB962C8B-B14F-4D97-AF65-F5344CB8AC3E}">
        <p14:creationId xmlns:p14="http://schemas.microsoft.com/office/powerpoint/2010/main" val="2873808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Problem</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8750856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A Walk Through Developer Testing</a:t>
            </a:r>
          </a:p>
        </p:txBody>
      </p:sp>
    </p:spTree>
    <p:extLst>
      <p:ext uri="{BB962C8B-B14F-4D97-AF65-F5344CB8AC3E}">
        <p14:creationId xmlns:p14="http://schemas.microsoft.com/office/powerpoint/2010/main" val="30007032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951946"/>
            <a:ext cx="10733049" cy="1815882"/>
          </a:xfrm>
          <a:prstGeom prst="rect">
            <a:avLst/>
          </a:prstGeom>
        </p:spPr>
        <p:txBody>
          <a:bodyPr wrap="square">
            <a:spAutoFit/>
          </a:bodyPr>
          <a:lstStyle/>
          <a:p>
            <a:pPr algn="ctr"/>
            <a:r>
              <a:rPr lang="en-GB" sz="2800" dirty="0">
                <a:solidFill>
                  <a:srgbClr val="FF0000"/>
                </a:solidFill>
                <a:latin typeface="Helvetica" pitchFamily="2" charset="0"/>
              </a:rPr>
              <a:t>Red</a:t>
            </a:r>
            <a:r>
              <a:rPr lang="en-GB" sz="2800" dirty="0">
                <a:latin typeface="Helvetica" pitchFamily="2" charset="0"/>
              </a:rPr>
              <a:t>: Write a failing test</a:t>
            </a:r>
          </a:p>
          <a:p>
            <a:pPr algn="ctr"/>
            <a:r>
              <a:rPr lang="en-GB" sz="2800" dirty="0">
                <a:solidFill>
                  <a:schemeClr val="accent6"/>
                </a:solidFill>
                <a:latin typeface="Helvetica" pitchFamily="2" charset="0"/>
              </a:rPr>
              <a:t>Green</a:t>
            </a:r>
            <a:r>
              <a:rPr lang="en-GB" sz="2800" dirty="0">
                <a:latin typeface="Helvetica" pitchFamily="2" charset="0"/>
              </a:rPr>
              <a:t>: Make the test pass</a:t>
            </a:r>
          </a:p>
          <a:p>
            <a:pPr algn="ctr"/>
            <a:r>
              <a:rPr lang="en-GB" sz="2800" dirty="0">
                <a:solidFill>
                  <a:schemeClr val="accent4"/>
                </a:solidFill>
                <a:latin typeface="Helvetica" pitchFamily="2" charset="0"/>
              </a:rPr>
              <a:t>Refactor</a:t>
            </a:r>
            <a:r>
              <a:rPr lang="en-GB" sz="2800" dirty="0">
                <a:latin typeface="Helvetica" pitchFamily="2" charset="0"/>
              </a:rPr>
              <a:t>: Improve  the code</a:t>
            </a:r>
          </a:p>
          <a:p>
            <a:pPr algn="ctr"/>
            <a:endParaRPr lang="en-GB" sz="2800" dirty="0">
              <a:effectLst/>
              <a:latin typeface="Helvetica" pitchFamily="2" charset="0"/>
            </a:endParaRPr>
          </a:p>
        </p:txBody>
      </p:sp>
      <p:sp>
        <p:nvSpPr>
          <p:cNvPr id="3" name="TextBox 2">
            <a:extLst>
              <a:ext uri="{FF2B5EF4-FFF2-40B4-BE49-F238E27FC236}">
                <a16:creationId xmlns:a16="http://schemas.microsoft.com/office/drawing/2014/main" id="{EB579278-5273-2343-9AEC-D5141AF81725}"/>
              </a:ext>
            </a:extLst>
          </p:cNvPr>
          <p:cNvSpPr txBox="1"/>
          <p:nvPr/>
        </p:nvSpPr>
        <p:spPr>
          <a:xfrm>
            <a:off x="8221980" y="5113020"/>
            <a:ext cx="2857500" cy="369332"/>
          </a:xfrm>
          <a:prstGeom prst="rect">
            <a:avLst/>
          </a:prstGeom>
          <a:noFill/>
        </p:spPr>
        <p:txBody>
          <a:bodyPr wrap="square" rtlCol="0">
            <a:spAutoFit/>
          </a:bodyPr>
          <a:lstStyle/>
          <a:p>
            <a:pPr algn="r"/>
            <a:r>
              <a:rPr lang="en-US" dirty="0"/>
              <a:t>TDD Cycle</a:t>
            </a:r>
          </a:p>
        </p:txBody>
      </p:sp>
    </p:spTree>
    <p:extLst>
      <p:ext uri="{BB962C8B-B14F-4D97-AF65-F5344CB8AC3E}">
        <p14:creationId xmlns:p14="http://schemas.microsoft.com/office/powerpoint/2010/main" val="15647422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2736502"/>
            <a:ext cx="10733049" cy="1815882"/>
          </a:xfrm>
          <a:prstGeom prst="rect">
            <a:avLst/>
          </a:prstGeom>
        </p:spPr>
        <p:txBody>
          <a:bodyPr wrap="square">
            <a:spAutoFit/>
          </a:bodyPr>
          <a:lstStyle/>
          <a:p>
            <a:pPr algn="ctr"/>
            <a:r>
              <a:rPr lang="en-GB" sz="2800" dirty="0">
                <a:latin typeface="Helvetica" pitchFamily="2" charset="0"/>
              </a:rPr>
              <a:t>Any live cell with </a:t>
            </a:r>
            <a:r>
              <a:rPr lang="en-GB" sz="2800" b="1" dirty="0">
                <a:latin typeface="Helvetica" pitchFamily="2" charset="0"/>
              </a:rPr>
              <a:t>two or three live </a:t>
            </a:r>
            <a:r>
              <a:rPr lang="en-GB" sz="2800" b="1" dirty="0" err="1">
                <a:latin typeface="Helvetica" pitchFamily="2" charset="0"/>
              </a:rPr>
              <a:t>neighbors</a:t>
            </a:r>
            <a:r>
              <a:rPr lang="en-GB" sz="2800" b="1" dirty="0">
                <a:latin typeface="Helvetica" pitchFamily="2" charset="0"/>
              </a:rPr>
              <a:t> survives</a:t>
            </a:r>
            <a:r>
              <a:rPr lang="en-GB" sz="2800" dirty="0">
                <a:latin typeface="Helvetica" pitchFamily="2" charset="0"/>
              </a:rPr>
              <a:t>.</a:t>
            </a:r>
          </a:p>
          <a:p>
            <a:pPr algn="ctr"/>
            <a:r>
              <a:rPr lang="en-GB" sz="2800" dirty="0">
                <a:latin typeface="Helvetica" pitchFamily="2" charset="0"/>
              </a:rPr>
              <a:t>    Any dead cell with </a:t>
            </a:r>
            <a:r>
              <a:rPr lang="en-GB" sz="2800" b="1" dirty="0">
                <a:latin typeface="Helvetica" pitchFamily="2" charset="0"/>
              </a:rPr>
              <a:t>three live </a:t>
            </a:r>
            <a:r>
              <a:rPr lang="en-GB" sz="2800" b="1" dirty="0" err="1">
                <a:latin typeface="Helvetica" pitchFamily="2" charset="0"/>
              </a:rPr>
              <a:t>neighbors</a:t>
            </a:r>
            <a:r>
              <a:rPr lang="en-GB" sz="2800" b="1" dirty="0">
                <a:latin typeface="Helvetica" pitchFamily="2" charset="0"/>
              </a:rPr>
              <a:t> becomes a live</a:t>
            </a:r>
            <a:r>
              <a:rPr lang="en-GB" sz="2800" dirty="0">
                <a:latin typeface="Helvetica" pitchFamily="2" charset="0"/>
              </a:rPr>
              <a:t> cell.</a:t>
            </a:r>
          </a:p>
          <a:p>
            <a:pPr algn="ctr"/>
            <a:r>
              <a:rPr lang="en-GB" sz="2800" dirty="0">
                <a:latin typeface="Helvetica" pitchFamily="2" charset="0"/>
              </a:rPr>
              <a:t>    All </a:t>
            </a:r>
            <a:r>
              <a:rPr lang="en-GB" sz="2800" b="1" dirty="0">
                <a:latin typeface="Helvetica" pitchFamily="2" charset="0"/>
              </a:rPr>
              <a:t>other live cells die</a:t>
            </a:r>
            <a:r>
              <a:rPr lang="en-GB" sz="2800" dirty="0">
                <a:latin typeface="Helvetica" pitchFamily="2" charset="0"/>
              </a:rPr>
              <a:t> in the next generation. Similarly, all other dead cells stay dead.</a:t>
            </a:r>
          </a:p>
        </p:txBody>
      </p:sp>
    </p:spTree>
    <p:extLst>
      <p:ext uri="{BB962C8B-B14F-4D97-AF65-F5344CB8AC3E}">
        <p14:creationId xmlns:p14="http://schemas.microsoft.com/office/powerpoint/2010/main" val="50776725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CE8E3E0-36ED-6A41-A27A-F909356A828A}"/>
              </a:ext>
            </a:extLst>
          </p:cNvPr>
          <p:cNvSpPr/>
          <p:nvPr/>
        </p:nvSpPr>
        <p:spPr>
          <a:xfrm>
            <a:off x="729475" y="1443841"/>
            <a:ext cx="10733049" cy="4401205"/>
          </a:xfrm>
          <a:prstGeom prst="rect">
            <a:avLst/>
          </a:prstGeom>
        </p:spPr>
        <p:txBody>
          <a:bodyPr wrap="square">
            <a:spAutoFit/>
          </a:bodyPr>
          <a:lstStyle/>
          <a:p>
            <a:pPr marL="457200" indent="-457200" algn="ctr">
              <a:buFont typeface="Arial" panose="020B0604020202020204" pitchFamily="34" charset="0"/>
              <a:buChar char="•"/>
            </a:pPr>
            <a:r>
              <a:rPr lang="en-GB" sz="2800" dirty="0">
                <a:latin typeface="Helvetica" pitchFamily="2" charset="0"/>
              </a:rPr>
              <a:t>We are writing programmer tests. A </a:t>
            </a:r>
            <a:r>
              <a:rPr lang="en-GB" sz="2800" b="1" dirty="0">
                <a:latin typeface="Helvetica" pitchFamily="2" charset="0"/>
              </a:rPr>
              <a:t>failing test</a:t>
            </a:r>
            <a:r>
              <a:rPr lang="en-GB" sz="2800" dirty="0">
                <a:latin typeface="Helvetica" pitchFamily="2" charset="0"/>
              </a:rPr>
              <a:t> tells us that the </a:t>
            </a:r>
            <a:r>
              <a:rPr lang="en-GB" sz="2800" b="1" dirty="0">
                <a:latin typeface="Helvetica" pitchFamily="2" charset="0"/>
              </a:rPr>
              <a:t>last edit</a:t>
            </a:r>
            <a:r>
              <a:rPr lang="en-GB" sz="2800" dirty="0">
                <a:latin typeface="Helvetica" pitchFamily="2" charset="0"/>
              </a:rPr>
              <a:t> to the source is the source of an issue</a:t>
            </a:r>
          </a:p>
          <a:p>
            <a:pPr marL="457200" indent="-457200" algn="ctr">
              <a:buFont typeface="Arial" panose="020B0604020202020204" pitchFamily="34" charset="0"/>
              <a:buChar char="•"/>
            </a:pPr>
            <a:endParaRPr lang="en-GB" sz="2800" dirty="0">
              <a:latin typeface="Helvetica" pitchFamily="2" charset="0"/>
            </a:endParaRPr>
          </a:p>
          <a:p>
            <a:pPr marL="457200" indent="-457200" algn="ctr">
              <a:buFont typeface="Arial" panose="020B0604020202020204" pitchFamily="34" charset="0"/>
              <a:buChar char="•"/>
            </a:pPr>
            <a:r>
              <a:rPr lang="en-GB" sz="2800" dirty="0">
                <a:latin typeface="Helvetica" pitchFamily="2" charset="0"/>
              </a:rPr>
              <a:t>The </a:t>
            </a:r>
            <a:r>
              <a:rPr lang="en-GB" sz="2800" b="1" dirty="0">
                <a:latin typeface="Helvetica" pitchFamily="2" charset="0"/>
              </a:rPr>
              <a:t>prompt to write a test is a new requirement</a:t>
            </a:r>
            <a:r>
              <a:rPr lang="en-GB" sz="2800" dirty="0">
                <a:latin typeface="Helvetica" pitchFamily="2" charset="0"/>
              </a:rPr>
              <a:t>. We assume that we obtained these when elaborating the story with the customer.</a:t>
            </a:r>
          </a:p>
          <a:p>
            <a:pPr marL="457200" indent="-457200" algn="ctr">
              <a:buFont typeface="Arial" panose="020B0604020202020204" pitchFamily="34" charset="0"/>
              <a:buChar char="•"/>
            </a:pPr>
            <a:endParaRPr lang="en-GB" sz="2800" dirty="0">
              <a:latin typeface="Helvetica" pitchFamily="2" charset="0"/>
            </a:endParaRPr>
          </a:p>
          <a:p>
            <a:pPr marL="457200" indent="-457200" algn="ctr">
              <a:buFont typeface="Arial" panose="020B0604020202020204" pitchFamily="34" charset="0"/>
              <a:buChar char="•"/>
            </a:pPr>
            <a:r>
              <a:rPr lang="en-GB" sz="2800" dirty="0">
                <a:latin typeface="Helvetica" pitchFamily="2" charset="0"/>
              </a:rPr>
              <a:t>When we discover that we need </a:t>
            </a:r>
            <a:r>
              <a:rPr lang="en-GB" sz="2800" b="1" dirty="0">
                <a:latin typeface="Helvetica" pitchFamily="2" charset="0"/>
              </a:rPr>
              <a:t>new collaborators</a:t>
            </a:r>
            <a:r>
              <a:rPr lang="en-GB" sz="2800" dirty="0">
                <a:latin typeface="Helvetica" pitchFamily="2" charset="0"/>
              </a:rPr>
              <a:t> by </a:t>
            </a:r>
            <a:r>
              <a:rPr lang="en-GB" sz="2800" b="1" dirty="0">
                <a:latin typeface="Helvetica" pitchFamily="2" charset="0"/>
              </a:rPr>
              <a:t>refactoring</a:t>
            </a:r>
            <a:r>
              <a:rPr lang="en-GB" sz="2800" dirty="0">
                <a:latin typeface="Helvetica" pitchFamily="2" charset="0"/>
              </a:rPr>
              <a:t> we ask: are they part of our </a:t>
            </a:r>
            <a:r>
              <a:rPr lang="en-GB" sz="2800" b="1" dirty="0">
                <a:latin typeface="Helvetica" pitchFamily="2" charset="0"/>
              </a:rPr>
              <a:t>public interface or an implementation detail</a:t>
            </a:r>
            <a:r>
              <a:rPr lang="en-GB" sz="2800" dirty="0">
                <a:latin typeface="Helvetica" pitchFamily="2" charset="0"/>
              </a:rPr>
              <a:t>. We </a:t>
            </a:r>
            <a:r>
              <a:rPr lang="en-GB" sz="2800" b="1" dirty="0">
                <a:latin typeface="Helvetica" pitchFamily="2" charset="0"/>
              </a:rPr>
              <a:t>don’t test</a:t>
            </a:r>
            <a:r>
              <a:rPr lang="en-GB" sz="2800" dirty="0">
                <a:latin typeface="Helvetica" pitchFamily="2" charset="0"/>
              </a:rPr>
              <a:t> implementation </a:t>
            </a:r>
            <a:r>
              <a:rPr lang="en-GB" sz="2800" b="1" dirty="0">
                <a:latin typeface="Helvetica" pitchFamily="2" charset="0"/>
              </a:rPr>
              <a:t>details</a:t>
            </a:r>
            <a:r>
              <a:rPr lang="en-GB" sz="2800" dirty="0">
                <a:latin typeface="Helvetica" pitchFamily="2" charset="0"/>
              </a:rPr>
              <a:t>.</a:t>
            </a:r>
          </a:p>
        </p:txBody>
      </p:sp>
    </p:spTree>
    <p:extLst>
      <p:ext uri="{BB962C8B-B14F-4D97-AF65-F5344CB8AC3E}">
        <p14:creationId xmlns:p14="http://schemas.microsoft.com/office/powerpoint/2010/main" val="40504285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Q&amp;A Break</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71201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Towards Clean Code</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127001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Red-Green-Refactor</a:t>
            </a:r>
          </a:p>
        </p:txBody>
      </p:sp>
    </p:spTree>
    <p:extLst>
      <p:ext uri="{BB962C8B-B14F-4D97-AF65-F5344CB8AC3E}">
        <p14:creationId xmlns:p14="http://schemas.microsoft.com/office/powerpoint/2010/main" val="24930307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Red-Green-Refactor</a:t>
            </a:r>
            <a:endParaRPr lang="en-GB" dirty="0"/>
          </a:p>
        </p:txBody>
      </p:sp>
      <p:sp>
        <p:nvSpPr>
          <p:cNvPr id="3" name="Content Placeholder 2"/>
          <p:cNvSpPr>
            <a:spLocks noGrp="1"/>
          </p:cNvSpPr>
          <p:nvPr>
            <p:ph idx="1"/>
          </p:nvPr>
        </p:nvSpPr>
        <p:spPr>
          <a:xfrm>
            <a:off x="2042864" y="1772816"/>
            <a:ext cx="8229600" cy="1152128"/>
          </a:xfrm>
        </p:spPr>
        <p:txBody>
          <a:bodyPr>
            <a:normAutofit/>
          </a:bodyPr>
          <a:lstStyle/>
          <a:p>
            <a:pPr marL="0" indent="0" algn="ctr" fontAlgn="base">
              <a:buNone/>
            </a:pPr>
            <a:r>
              <a:rPr lang="en-GB" i="1" dirty="0"/>
              <a:t>1 </a:t>
            </a:r>
            <a:r>
              <a:rPr lang="en-GB" b="1" i="1" dirty="0"/>
              <a:t>Red</a:t>
            </a:r>
            <a:r>
              <a:rPr lang="en-GB" i="1" dirty="0"/>
              <a:t> Write a little test that doesn't work, and perhaps doesn't even compile at first.</a:t>
            </a:r>
          </a:p>
          <a:p>
            <a:pPr marL="514350" indent="-514350" fontAlgn="base">
              <a:buNone/>
            </a:pPr>
            <a:endParaRPr lang="en-GB" i="1" dirty="0"/>
          </a:p>
        </p:txBody>
      </p:sp>
      <p:sp>
        <p:nvSpPr>
          <p:cNvPr id="4" name="Rectangle 3"/>
          <p:cNvSpPr/>
          <p:nvPr/>
        </p:nvSpPr>
        <p:spPr>
          <a:xfrm>
            <a:off x="2351584" y="3212977"/>
            <a:ext cx="7715200" cy="954107"/>
          </a:xfrm>
          <a:prstGeom prst="rect">
            <a:avLst/>
          </a:prstGeom>
        </p:spPr>
        <p:txBody>
          <a:bodyPr wrap="square">
            <a:spAutoFit/>
          </a:bodyPr>
          <a:lstStyle/>
          <a:p>
            <a:pPr algn="ctr" fontAlgn="base"/>
            <a:r>
              <a:rPr lang="en-GB" sz="2800" b="1" i="1" dirty="0"/>
              <a:t>2.Green</a:t>
            </a:r>
            <a:r>
              <a:rPr lang="en-GB" sz="2800" i="1" dirty="0"/>
              <a:t> Make the test work quickly, committing whatever sins necessary in the process.</a:t>
            </a:r>
          </a:p>
        </p:txBody>
      </p:sp>
      <p:sp>
        <p:nvSpPr>
          <p:cNvPr id="5" name="Rectangle 4"/>
          <p:cNvSpPr/>
          <p:nvPr/>
        </p:nvSpPr>
        <p:spPr>
          <a:xfrm>
            <a:off x="2711624" y="4707142"/>
            <a:ext cx="7200800" cy="954107"/>
          </a:xfrm>
          <a:prstGeom prst="rect">
            <a:avLst/>
          </a:prstGeom>
        </p:spPr>
        <p:txBody>
          <a:bodyPr wrap="square">
            <a:spAutoFit/>
          </a:bodyPr>
          <a:lstStyle/>
          <a:p>
            <a:pPr algn="ctr" fontAlgn="base"/>
            <a:r>
              <a:rPr lang="en-GB" sz="2800" b="1" i="1" dirty="0"/>
              <a:t>3.Refactor</a:t>
            </a:r>
            <a:r>
              <a:rPr lang="en-GB" sz="2800" i="1" dirty="0"/>
              <a:t> Eliminate all of the duplication created in merely getting the test to work.</a:t>
            </a:r>
            <a:endParaRPr lang="en-US" sz="2800" i="1" dirty="0"/>
          </a:p>
        </p:txBody>
      </p:sp>
    </p:spTree>
    <p:extLst>
      <p:ext uri="{BB962C8B-B14F-4D97-AF65-F5344CB8AC3E}">
        <p14:creationId xmlns:p14="http://schemas.microsoft.com/office/powerpoint/2010/main" val="366918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3752" y="1196753"/>
            <a:ext cx="4572000" cy="800219"/>
          </a:xfrm>
          <a:prstGeom prst="rect">
            <a:avLst/>
          </a:prstGeom>
        </p:spPr>
        <p:txBody>
          <a:bodyPr>
            <a:spAutoFit/>
          </a:bodyPr>
          <a:lstStyle/>
          <a:p>
            <a:pPr algn="ctr" fontAlgn="base"/>
            <a:r>
              <a:rPr lang="en-GB" sz="2800" i="1" dirty="0"/>
              <a:t>Write a test.</a:t>
            </a:r>
          </a:p>
          <a:p>
            <a:endParaRPr lang="en-GB" dirty="0"/>
          </a:p>
        </p:txBody>
      </p:sp>
      <p:sp>
        <p:nvSpPr>
          <p:cNvPr id="5" name="Rectangle 4"/>
          <p:cNvSpPr/>
          <p:nvPr/>
        </p:nvSpPr>
        <p:spPr>
          <a:xfrm>
            <a:off x="3892334" y="4980363"/>
            <a:ext cx="4572000" cy="523220"/>
          </a:xfrm>
          <a:prstGeom prst="rect">
            <a:avLst/>
          </a:prstGeom>
        </p:spPr>
        <p:txBody>
          <a:bodyPr>
            <a:spAutoFit/>
          </a:bodyPr>
          <a:lstStyle/>
          <a:p>
            <a:pPr algn="ctr" fontAlgn="base"/>
            <a:r>
              <a:rPr lang="en-GB" sz="2800" i="1" dirty="0"/>
              <a:t>Remove duplication.</a:t>
            </a:r>
          </a:p>
        </p:txBody>
      </p:sp>
      <p:sp>
        <p:nvSpPr>
          <p:cNvPr id="6" name="Rectangle 5"/>
          <p:cNvSpPr/>
          <p:nvPr/>
        </p:nvSpPr>
        <p:spPr>
          <a:xfrm>
            <a:off x="4854526" y="2041702"/>
            <a:ext cx="2590453" cy="523220"/>
          </a:xfrm>
          <a:prstGeom prst="rect">
            <a:avLst/>
          </a:prstGeom>
        </p:spPr>
        <p:txBody>
          <a:bodyPr wrap="none">
            <a:spAutoFit/>
          </a:bodyPr>
          <a:lstStyle/>
          <a:p>
            <a:pPr algn="ctr" fontAlgn="base"/>
            <a:r>
              <a:rPr lang="en-GB" sz="2800" i="1" dirty="0"/>
              <a:t>Make it compile.</a:t>
            </a:r>
          </a:p>
        </p:txBody>
      </p:sp>
      <p:sp>
        <p:nvSpPr>
          <p:cNvPr id="7" name="Rectangle 6"/>
          <p:cNvSpPr/>
          <p:nvPr/>
        </p:nvSpPr>
        <p:spPr>
          <a:xfrm>
            <a:off x="4318981" y="2991435"/>
            <a:ext cx="3718711" cy="523220"/>
          </a:xfrm>
          <a:prstGeom prst="rect">
            <a:avLst/>
          </a:prstGeom>
        </p:spPr>
        <p:txBody>
          <a:bodyPr wrap="none">
            <a:spAutoFit/>
          </a:bodyPr>
          <a:lstStyle/>
          <a:p>
            <a:pPr algn="ctr" fontAlgn="base"/>
            <a:r>
              <a:rPr lang="en-GB" sz="2800" i="1" dirty="0"/>
              <a:t>Run it to see that it fails.</a:t>
            </a:r>
          </a:p>
        </p:txBody>
      </p:sp>
      <p:sp>
        <p:nvSpPr>
          <p:cNvPr id="8" name="Rectangle 7"/>
          <p:cNvSpPr/>
          <p:nvPr/>
        </p:nvSpPr>
        <p:spPr>
          <a:xfrm>
            <a:off x="5203870" y="3985899"/>
            <a:ext cx="1948931" cy="523220"/>
          </a:xfrm>
          <a:prstGeom prst="rect">
            <a:avLst/>
          </a:prstGeom>
        </p:spPr>
        <p:txBody>
          <a:bodyPr wrap="none">
            <a:spAutoFit/>
          </a:bodyPr>
          <a:lstStyle/>
          <a:p>
            <a:pPr algn="ctr" fontAlgn="base"/>
            <a:r>
              <a:rPr lang="en-GB" sz="2800" i="1" dirty="0"/>
              <a:t>Make it run.</a:t>
            </a:r>
          </a:p>
        </p:txBody>
      </p:sp>
      <p:sp>
        <p:nvSpPr>
          <p:cNvPr id="9" name="TextBox 8"/>
          <p:cNvSpPr txBox="1"/>
          <p:nvPr/>
        </p:nvSpPr>
        <p:spPr>
          <a:xfrm>
            <a:off x="3078481" y="287121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16685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20570" y="1251103"/>
            <a:ext cx="8229600" cy="2304256"/>
          </a:xfrm>
        </p:spPr>
        <p:txBody>
          <a:bodyPr>
            <a:normAutofit/>
          </a:bodyPr>
          <a:lstStyle/>
          <a:p>
            <a:pPr marL="0" indent="0" algn="ctr">
              <a:buNone/>
            </a:pPr>
            <a:r>
              <a:rPr lang="en-GB" dirty="0"/>
              <a:t>Make it run. Quickly getting that bar to go to green dominates everything else. </a:t>
            </a:r>
          </a:p>
          <a:p>
            <a:pPr marL="0" indent="0" algn="ctr">
              <a:buNone/>
            </a:pPr>
            <a:endParaRPr lang="en-GB" dirty="0"/>
          </a:p>
          <a:p>
            <a:pPr marL="0" indent="0" algn="ctr">
              <a:buNone/>
            </a:pPr>
            <a:r>
              <a:rPr lang="en-GB" dirty="0"/>
              <a:t>This shift in aesthetics is hard for some experienced software engineers. </a:t>
            </a:r>
          </a:p>
          <a:p>
            <a:pPr lvl="1"/>
            <a:endParaRPr lang="en-GB" dirty="0"/>
          </a:p>
          <a:p>
            <a:endParaRPr lang="en-GB" dirty="0"/>
          </a:p>
        </p:txBody>
      </p:sp>
      <p:sp>
        <p:nvSpPr>
          <p:cNvPr id="4" name="Rectangle 3"/>
          <p:cNvSpPr/>
          <p:nvPr/>
        </p:nvSpPr>
        <p:spPr>
          <a:xfrm>
            <a:off x="2133154" y="3838529"/>
            <a:ext cx="7859216" cy="1815882"/>
          </a:xfrm>
          <a:prstGeom prst="rect">
            <a:avLst/>
          </a:prstGeom>
        </p:spPr>
        <p:txBody>
          <a:bodyPr wrap="square">
            <a:spAutoFit/>
          </a:bodyPr>
          <a:lstStyle/>
          <a:p>
            <a:pPr lvl="1" algn="ctr"/>
            <a:r>
              <a:rPr lang="en-US" sz="2800" dirty="0"/>
              <a:t>This is not just about accepting sin, its about being sinful</a:t>
            </a:r>
          </a:p>
          <a:p>
            <a:pPr lvl="1" algn="ctr"/>
            <a:endParaRPr lang="en-US" sz="2800" dirty="0"/>
          </a:p>
          <a:p>
            <a:pPr lvl="1" algn="ctr"/>
            <a:r>
              <a:rPr lang="en-US" sz="2800" dirty="0"/>
              <a:t>Write sinful code!</a:t>
            </a:r>
            <a:endParaRPr lang="en-GB" sz="2800" dirty="0"/>
          </a:p>
        </p:txBody>
      </p:sp>
    </p:spTree>
    <p:extLst>
      <p:ext uri="{BB962C8B-B14F-4D97-AF65-F5344CB8AC3E}">
        <p14:creationId xmlns:p14="http://schemas.microsoft.com/office/powerpoint/2010/main" val="14170429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5600" y="2348881"/>
            <a:ext cx="7200800" cy="954107"/>
          </a:xfrm>
          <a:prstGeom prst="rect">
            <a:avLst/>
          </a:prstGeom>
        </p:spPr>
        <p:txBody>
          <a:bodyPr wrap="square">
            <a:spAutoFit/>
          </a:bodyPr>
          <a:lstStyle/>
          <a:p>
            <a:pPr algn="ctr"/>
            <a:r>
              <a:rPr lang="en-US" sz="2800" dirty="0"/>
              <a:t>Some good developers don’t want to write tests.</a:t>
            </a:r>
          </a:p>
          <a:p>
            <a:r>
              <a:rPr lang="en-US" sz="2800" dirty="0"/>
              <a:t>	</a:t>
            </a:r>
          </a:p>
        </p:txBody>
      </p:sp>
      <p:sp>
        <p:nvSpPr>
          <p:cNvPr id="4" name="Rectangle 3"/>
          <p:cNvSpPr/>
          <p:nvPr/>
        </p:nvSpPr>
        <p:spPr>
          <a:xfrm>
            <a:off x="4142837" y="3861048"/>
            <a:ext cx="3906326" cy="523220"/>
          </a:xfrm>
          <a:prstGeom prst="rect">
            <a:avLst/>
          </a:prstGeom>
        </p:spPr>
        <p:txBody>
          <a:bodyPr wrap="none">
            <a:spAutoFit/>
          </a:bodyPr>
          <a:lstStyle/>
          <a:p>
            <a:pPr algn="ctr"/>
            <a:r>
              <a:rPr lang="en-US" sz="2800" dirty="0"/>
              <a:t>Why? They are not idiots.</a:t>
            </a:r>
          </a:p>
        </p:txBody>
      </p:sp>
    </p:spTree>
    <p:extLst>
      <p:ext uri="{BB962C8B-B14F-4D97-AF65-F5344CB8AC3E}">
        <p14:creationId xmlns:p14="http://schemas.microsoft.com/office/powerpoint/2010/main" val="3205996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5560" y="2459504"/>
            <a:ext cx="7920880" cy="1938992"/>
          </a:xfrm>
          <a:prstGeom prst="rect">
            <a:avLst/>
          </a:prstGeom>
          <a:solidFill>
            <a:schemeClr val="bg1"/>
          </a:solidFill>
        </p:spPr>
        <p:txBody>
          <a:bodyPr wrap="square" rtlCol="0">
            <a:spAutoFit/>
          </a:bodyPr>
          <a:lstStyle/>
          <a:p>
            <a:pPr algn="ctr"/>
            <a:r>
              <a:rPr lang="en-GB" sz="2800" dirty="0"/>
              <a:t>We can commit any number of sins to get there, because speed trumps design, just for that brief moment.</a:t>
            </a:r>
          </a:p>
          <a:p>
            <a:pPr algn="ctr"/>
            <a:r>
              <a:rPr lang="en-GB" dirty="0"/>
              <a:t>					</a:t>
            </a:r>
          </a:p>
          <a:p>
            <a:pPr algn="ctr"/>
            <a:endParaRPr lang="en-US" dirty="0"/>
          </a:p>
        </p:txBody>
      </p:sp>
      <p:sp>
        <p:nvSpPr>
          <p:cNvPr id="2" name="Rectangle 1">
            <a:extLst>
              <a:ext uri="{FF2B5EF4-FFF2-40B4-BE49-F238E27FC236}">
                <a16:creationId xmlns:a16="http://schemas.microsoft.com/office/drawing/2014/main" id="{0F8E3D31-2F19-DD4E-A24C-8A5ACD382CFA}"/>
              </a:ext>
            </a:extLst>
          </p:cNvPr>
          <p:cNvSpPr/>
          <p:nvPr/>
        </p:nvSpPr>
        <p:spPr>
          <a:xfrm>
            <a:off x="8155266" y="5446514"/>
            <a:ext cx="2739468" cy="369332"/>
          </a:xfrm>
          <a:prstGeom prst="rect">
            <a:avLst/>
          </a:prstGeom>
        </p:spPr>
        <p:txBody>
          <a:bodyPr wrap="none">
            <a:spAutoFit/>
          </a:bodyPr>
          <a:lstStyle/>
          <a:p>
            <a:r>
              <a:rPr lang="en-GB" dirty="0"/>
              <a:t>Kent Beck, TDD by Example</a:t>
            </a:r>
          </a:p>
        </p:txBody>
      </p:sp>
    </p:spTree>
    <p:extLst>
      <p:ext uri="{BB962C8B-B14F-4D97-AF65-F5344CB8AC3E}">
        <p14:creationId xmlns:p14="http://schemas.microsoft.com/office/powerpoint/2010/main" val="21211559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44306" y="2728615"/>
            <a:ext cx="7703388" cy="1508105"/>
          </a:xfrm>
          <a:prstGeom prst="rect">
            <a:avLst/>
          </a:prstGeom>
          <a:solidFill>
            <a:schemeClr val="bg1"/>
          </a:solidFill>
        </p:spPr>
        <p:txBody>
          <a:bodyPr wrap="square" rtlCol="0">
            <a:spAutoFit/>
          </a:bodyPr>
          <a:lstStyle/>
          <a:p>
            <a:pPr algn="ctr"/>
            <a:r>
              <a:rPr lang="en-GB" sz="2800" dirty="0"/>
              <a:t>Good design at good times. Make it run, make it right.</a:t>
            </a:r>
          </a:p>
          <a:p>
            <a:endParaRPr lang="en-GB" dirty="0"/>
          </a:p>
          <a:p>
            <a:endParaRPr lang="en-US" dirty="0"/>
          </a:p>
        </p:txBody>
      </p:sp>
      <p:sp>
        <p:nvSpPr>
          <p:cNvPr id="2" name="TextBox 1">
            <a:extLst>
              <a:ext uri="{FF2B5EF4-FFF2-40B4-BE49-F238E27FC236}">
                <a16:creationId xmlns:a16="http://schemas.microsoft.com/office/drawing/2014/main" id="{144A97EF-3607-F74D-8F22-D2E53C07A3B5}"/>
              </a:ext>
            </a:extLst>
          </p:cNvPr>
          <p:cNvSpPr txBox="1"/>
          <p:nvPr/>
        </p:nvSpPr>
        <p:spPr>
          <a:xfrm>
            <a:off x="8425682" y="5158741"/>
            <a:ext cx="2760478" cy="646331"/>
          </a:xfrm>
          <a:prstGeom prst="rect">
            <a:avLst/>
          </a:prstGeom>
          <a:noFill/>
        </p:spPr>
        <p:txBody>
          <a:bodyPr wrap="square" rtlCol="0">
            <a:spAutoFit/>
          </a:bodyPr>
          <a:lstStyle/>
          <a:p>
            <a:r>
              <a:rPr lang="en-GB" dirty="0"/>
              <a:t>Kent Beck, TDD by Example</a:t>
            </a:r>
          </a:p>
          <a:p>
            <a:endParaRPr lang="en-US" dirty="0"/>
          </a:p>
        </p:txBody>
      </p:sp>
    </p:spTree>
    <p:extLst>
      <p:ext uri="{BB962C8B-B14F-4D97-AF65-F5344CB8AC3E}">
        <p14:creationId xmlns:p14="http://schemas.microsoft.com/office/powerpoint/2010/main" val="108221226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94328" y="1759033"/>
            <a:ext cx="8229600" cy="652635"/>
          </a:xfrm>
        </p:spPr>
        <p:txBody>
          <a:bodyPr>
            <a:normAutofit/>
          </a:bodyPr>
          <a:lstStyle/>
          <a:p>
            <a:pPr marL="0" indent="0" algn="ctr">
              <a:buNone/>
            </a:pPr>
            <a:r>
              <a:rPr lang="en-US" dirty="0"/>
              <a:t>The Refactoring Step is when we produce clean code.</a:t>
            </a:r>
          </a:p>
          <a:p>
            <a:pPr marL="0" indent="0">
              <a:buNone/>
            </a:pPr>
            <a:endParaRPr lang="en-GB" dirty="0"/>
          </a:p>
        </p:txBody>
      </p:sp>
      <p:sp>
        <p:nvSpPr>
          <p:cNvPr id="4" name="Rectangle 3"/>
          <p:cNvSpPr/>
          <p:nvPr/>
        </p:nvSpPr>
        <p:spPr>
          <a:xfrm>
            <a:off x="2824752" y="4944366"/>
            <a:ext cx="6768752" cy="523220"/>
          </a:xfrm>
          <a:prstGeom prst="rect">
            <a:avLst/>
          </a:prstGeom>
        </p:spPr>
        <p:txBody>
          <a:bodyPr wrap="square">
            <a:spAutoFit/>
          </a:bodyPr>
          <a:lstStyle/>
          <a:p>
            <a:pPr lvl="1"/>
            <a:r>
              <a:rPr lang="en-US" sz="2800" dirty="0"/>
              <a:t>It’s when you apply patterns [</a:t>
            </a:r>
            <a:r>
              <a:rPr lang="en-GB" sz="2800" dirty="0" err="1"/>
              <a:t>Kerievsky</a:t>
            </a:r>
            <a:r>
              <a:rPr lang="en-GB" sz="2800" dirty="0"/>
              <a:t>].</a:t>
            </a:r>
          </a:p>
        </p:txBody>
      </p:sp>
      <p:sp>
        <p:nvSpPr>
          <p:cNvPr id="5" name="Rectangle 4"/>
          <p:cNvSpPr/>
          <p:nvPr/>
        </p:nvSpPr>
        <p:spPr>
          <a:xfrm>
            <a:off x="2711624" y="2708920"/>
            <a:ext cx="6768752" cy="523220"/>
          </a:xfrm>
          <a:prstGeom prst="rect">
            <a:avLst/>
          </a:prstGeom>
        </p:spPr>
        <p:txBody>
          <a:bodyPr wrap="square">
            <a:spAutoFit/>
          </a:bodyPr>
          <a:lstStyle/>
          <a:p>
            <a:pPr lvl="1"/>
            <a:r>
              <a:rPr lang="en-US" sz="2800" dirty="0"/>
              <a:t>It’s when you remove duplication [Beck]</a:t>
            </a:r>
          </a:p>
        </p:txBody>
      </p:sp>
      <p:sp>
        <p:nvSpPr>
          <p:cNvPr id="6" name="Rectangle 5"/>
          <p:cNvSpPr/>
          <p:nvPr/>
        </p:nvSpPr>
        <p:spPr>
          <a:xfrm>
            <a:off x="2345518" y="3826643"/>
            <a:ext cx="7500964" cy="523220"/>
          </a:xfrm>
          <a:prstGeom prst="rect">
            <a:avLst/>
          </a:prstGeom>
        </p:spPr>
        <p:txBody>
          <a:bodyPr wrap="none">
            <a:spAutoFit/>
          </a:bodyPr>
          <a:lstStyle/>
          <a:p>
            <a:pPr lvl="1"/>
            <a:r>
              <a:rPr lang="en-US" sz="2800" dirty="0"/>
              <a:t>It’s when you sanitize the code smells. [Fowler]</a:t>
            </a:r>
          </a:p>
        </p:txBody>
      </p:sp>
    </p:spTree>
    <p:extLst>
      <p:ext uri="{BB962C8B-B14F-4D97-AF65-F5344CB8AC3E}">
        <p14:creationId xmlns:p14="http://schemas.microsoft.com/office/powerpoint/2010/main" val="207665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1600200"/>
          <a:ext cx="8229600" cy="40792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Pattern</a:t>
                      </a:r>
                      <a:endParaRPr lang="en-GB" dirty="0"/>
                    </a:p>
                  </a:txBody>
                  <a:tcPr/>
                </a:tc>
                <a:tc>
                  <a:txBody>
                    <a:bodyPr/>
                    <a:lstStyle/>
                    <a:p>
                      <a:r>
                        <a:rPr lang="en-US" dirty="0"/>
                        <a:t>Test</a:t>
                      </a:r>
                      <a:r>
                        <a:rPr lang="en-US" baseline="0" dirty="0"/>
                        <a:t> Writing</a:t>
                      </a:r>
                      <a:endParaRPr lang="en-GB" dirty="0"/>
                    </a:p>
                  </a:txBody>
                  <a:tcPr/>
                </a:tc>
                <a:tc>
                  <a:txBody>
                    <a:bodyPr/>
                    <a:lstStyle/>
                    <a:p>
                      <a:r>
                        <a:rPr lang="en-US" dirty="0"/>
                        <a:t>Refactoring</a:t>
                      </a:r>
                      <a:endParaRPr lang="en-GB" dirty="0"/>
                    </a:p>
                  </a:txBody>
                  <a:tcPr/>
                </a:tc>
                <a:extLst>
                  <a:ext uri="{0D108BD9-81ED-4DB2-BD59-A6C34878D82A}">
                    <a16:rowId xmlns:a16="http://schemas.microsoft.com/office/drawing/2014/main" val="10000"/>
                  </a:ext>
                </a:extLst>
              </a:tr>
              <a:tr h="370840">
                <a:tc>
                  <a:txBody>
                    <a:bodyPr/>
                    <a:lstStyle/>
                    <a:p>
                      <a:r>
                        <a:rPr lang="en-US" dirty="0"/>
                        <a:t>Command</a:t>
                      </a:r>
                      <a:endParaRPr lang="en-GB" dirty="0"/>
                    </a:p>
                  </a:txBody>
                  <a:tcPr/>
                </a:tc>
                <a:tc>
                  <a:txBody>
                    <a:bodyPr/>
                    <a:lstStyle/>
                    <a:p>
                      <a:r>
                        <a:rPr lang="en-US" dirty="0"/>
                        <a:t> </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1"/>
                  </a:ext>
                </a:extLst>
              </a:tr>
              <a:tr h="370840">
                <a:tc>
                  <a:txBody>
                    <a:bodyPr/>
                    <a:lstStyle/>
                    <a:p>
                      <a:r>
                        <a:rPr lang="en-US" dirty="0"/>
                        <a:t>Value Object</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2"/>
                  </a:ext>
                </a:extLst>
              </a:tr>
              <a:tr h="370840">
                <a:tc>
                  <a:txBody>
                    <a:bodyPr/>
                    <a:lstStyle/>
                    <a:p>
                      <a:r>
                        <a:rPr lang="en-US" dirty="0"/>
                        <a:t>Null Object</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3"/>
                  </a:ext>
                </a:extLst>
              </a:tr>
              <a:tr h="370840">
                <a:tc>
                  <a:txBody>
                    <a:bodyPr/>
                    <a:lstStyle/>
                    <a:p>
                      <a:r>
                        <a:rPr lang="en-US" dirty="0"/>
                        <a:t>Template Method</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4"/>
                  </a:ext>
                </a:extLst>
              </a:tr>
              <a:tr h="370840">
                <a:tc>
                  <a:txBody>
                    <a:bodyPr/>
                    <a:lstStyle/>
                    <a:p>
                      <a:r>
                        <a:rPr lang="en-US" dirty="0"/>
                        <a:t>Pluggable Object</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5"/>
                  </a:ext>
                </a:extLst>
              </a:tr>
              <a:tr h="370840">
                <a:tc>
                  <a:txBody>
                    <a:bodyPr/>
                    <a:lstStyle/>
                    <a:p>
                      <a:r>
                        <a:rPr lang="en-US" dirty="0"/>
                        <a:t>Pluggable Selector</a:t>
                      </a:r>
                      <a:endParaRPr lang="en-GB" dirty="0"/>
                    </a:p>
                  </a:txBody>
                  <a:tcPr/>
                </a:tc>
                <a:tc>
                  <a:txBody>
                    <a:bodyPr/>
                    <a:lstStyle/>
                    <a:p>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6"/>
                  </a:ext>
                </a:extLst>
              </a:tr>
              <a:tr h="370840">
                <a:tc>
                  <a:txBody>
                    <a:bodyPr/>
                    <a:lstStyle/>
                    <a:p>
                      <a:r>
                        <a:rPr lang="en-US" dirty="0"/>
                        <a:t>Factory</a:t>
                      </a:r>
                      <a:r>
                        <a:rPr lang="en-US" baseline="0" dirty="0"/>
                        <a:t> Method</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7"/>
                  </a:ext>
                </a:extLst>
              </a:tr>
              <a:tr h="370840">
                <a:tc>
                  <a:txBody>
                    <a:bodyPr/>
                    <a:lstStyle/>
                    <a:p>
                      <a:r>
                        <a:rPr lang="en-US" dirty="0"/>
                        <a:t>Imposter</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8"/>
                  </a:ext>
                </a:extLst>
              </a:tr>
              <a:tr h="370840">
                <a:tc>
                  <a:txBody>
                    <a:bodyPr/>
                    <a:lstStyle/>
                    <a:p>
                      <a:r>
                        <a:rPr lang="en-US" dirty="0"/>
                        <a:t>Composite</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09"/>
                  </a:ext>
                </a:extLst>
              </a:tr>
              <a:tr h="370840">
                <a:tc>
                  <a:txBody>
                    <a:bodyPr/>
                    <a:lstStyle/>
                    <a:p>
                      <a:r>
                        <a:rPr lang="en-US" dirty="0"/>
                        <a:t>Collecting</a:t>
                      </a:r>
                      <a:r>
                        <a:rPr lang="en-US" baseline="0" dirty="0"/>
                        <a:t> Parameter</a:t>
                      </a:r>
                      <a:endParaRPr lang="en-GB" dirty="0"/>
                    </a:p>
                  </a:txBody>
                  <a:tcPr/>
                </a:tc>
                <a:tc>
                  <a:txBody>
                    <a:bodyPr/>
                    <a:lstStyle/>
                    <a:p>
                      <a:r>
                        <a:rPr lang="en-US" dirty="0"/>
                        <a:t>X</a:t>
                      </a:r>
                      <a:endParaRPr lang="en-GB" dirty="0"/>
                    </a:p>
                  </a:txBody>
                  <a:tcPr/>
                </a:tc>
                <a:tc>
                  <a:txBody>
                    <a:bodyPr/>
                    <a:lstStyle/>
                    <a:p>
                      <a:r>
                        <a:rPr lang="en-US" dirty="0"/>
                        <a:t>X</a:t>
                      </a:r>
                      <a:endParaRPr lang="en-GB" dirty="0"/>
                    </a:p>
                  </a:txBody>
                  <a:tcPr/>
                </a:tc>
                <a:extLst>
                  <a:ext uri="{0D108BD9-81ED-4DB2-BD59-A6C34878D82A}">
                    <a16:rowId xmlns:a16="http://schemas.microsoft.com/office/drawing/2014/main" val="10010"/>
                  </a:ext>
                </a:extLst>
              </a:tr>
            </a:tbl>
          </a:graphicData>
        </a:graphic>
      </p:graphicFrame>
      <p:sp>
        <p:nvSpPr>
          <p:cNvPr id="3" name="TextBox 2"/>
          <p:cNvSpPr txBox="1"/>
          <p:nvPr/>
        </p:nvSpPr>
        <p:spPr>
          <a:xfrm>
            <a:off x="6528048" y="6237312"/>
            <a:ext cx="3168352"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21484233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79576" y="1268761"/>
            <a:ext cx="7848872" cy="1384995"/>
          </a:xfrm>
          <a:prstGeom prst="rect">
            <a:avLst/>
          </a:prstGeom>
        </p:spPr>
        <p:txBody>
          <a:bodyPr wrap="square">
            <a:spAutoFit/>
          </a:bodyPr>
          <a:lstStyle/>
          <a:p>
            <a:pPr algn="ctr"/>
            <a:r>
              <a:rPr lang="en-US" sz="2800" dirty="0"/>
              <a:t>You do not write new unit tests when refactoring to clean code.</a:t>
            </a:r>
          </a:p>
          <a:p>
            <a:pPr algn="ctr"/>
            <a:endParaRPr lang="en-US" sz="2800" dirty="0"/>
          </a:p>
        </p:txBody>
      </p:sp>
      <p:sp>
        <p:nvSpPr>
          <p:cNvPr id="3" name="Rectangle 2"/>
          <p:cNvSpPr/>
          <p:nvPr/>
        </p:nvSpPr>
        <p:spPr>
          <a:xfrm>
            <a:off x="3503712" y="3250138"/>
            <a:ext cx="5814392" cy="954107"/>
          </a:xfrm>
          <a:prstGeom prst="rect">
            <a:avLst/>
          </a:prstGeom>
        </p:spPr>
        <p:txBody>
          <a:bodyPr wrap="square">
            <a:spAutoFit/>
          </a:bodyPr>
          <a:lstStyle/>
          <a:p>
            <a:pPr algn="ctr"/>
            <a:r>
              <a:rPr lang="en-US" sz="2800" dirty="0"/>
              <a:t>You are not introducing public classes.</a:t>
            </a:r>
          </a:p>
          <a:p>
            <a:pPr algn="ctr"/>
            <a:endParaRPr lang="en-US" sz="2800" dirty="0"/>
          </a:p>
        </p:txBody>
      </p:sp>
      <p:sp>
        <p:nvSpPr>
          <p:cNvPr id="4" name="Rectangle 3"/>
          <p:cNvSpPr/>
          <p:nvPr/>
        </p:nvSpPr>
        <p:spPr>
          <a:xfrm>
            <a:off x="1479144" y="4455046"/>
            <a:ext cx="9863528" cy="954107"/>
          </a:xfrm>
          <a:prstGeom prst="rect">
            <a:avLst/>
          </a:prstGeom>
        </p:spPr>
        <p:txBody>
          <a:bodyPr wrap="square">
            <a:spAutoFit/>
          </a:bodyPr>
          <a:lstStyle/>
          <a:p>
            <a:pPr algn="ctr"/>
            <a:r>
              <a:rPr lang="en-US" sz="2800" dirty="0"/>
              <a:t>It is likely if you feel the need to introduce a new public class, you may need collaborators that fulfill a role.</a:t>
            </a:r>
          </a:p>
        </p:txBody>
      </p:sp>
    </p:spTree>
    <p:extLst>
      <p:ext uri="{BB962C8B-B14F-4D97-AF65-F5344CB8AC3E}">
        <p14:creationId xmlns:p14="http://schemas.microsoft.com/office/powerpoint/2010/main" val="64018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A Walk Through Refactoring</a:t>
            </a:r>
          </a:p>
        </p:txBody>
      </p:sp>
    </p:spTree>
    <p:extLst>
      <p:ext uri="{BB962C8B-B14F-4D97-AF65-F5344CB8AC3E}">
        <p14:creationId xmlns:p14="http://schemas.microsoft.com/office/powerpoint/2010/main" val="28447237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Clean Architecture</a:t>
            </a:r>
          </a:p>
        </p:txBody>
      </p:sp>
    </p:spTree>
    <p:extLst>
      <p:ext uri="{BB962C8B-B14F-4D97-AF65-F5344CB8AC3E}">
        <p14:creationId xmlns:p14="http://schemas.microsoft.com/office/powerpoint/2010/main" val="28663154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18B3-AFAF-7544-8482-9224F72A0DE9}"/>
              </a:ext>
            </a:extLst>
          </p:cNvPr>
          <p:cNvSpPr>
            <a:spLocks noGrp="1"/>
          </p:cNvSpPr>
          <p:nvPr>
            <p:ph type="title"/>
          </p:nvPr>
        </p:nvSpPr>
        <p:spPr/>
        <p:txBody>
          <a:bodyPr/>
          <a:lstStyle/>
          <a:p>
            <a:r>
              <a:rPr lang="en-US" dirty="0"/>
              <a:t>Clean Architecture</a:t>
            </a:r>
          </a:p>
        </p:txBody>
      </p:sp>
      <p:sp>
        <p:nvSpPr>
          <p:cNvPr id="3" name="Text Placeholder 2">
            <a:extLst>
              <a:ext uri="{FF2B5EF4-FFF2-40B4-BE49-F238E27FC236}">
                <a16:creationId xmlns:a16="http://schemas.microsoft.com/office/drawing/2014/main" id="{55A205EB-D1E5-6245-B7BD-7B93B59290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2572567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2"/>
          <a:stretch>
            <a:fillRect/>
          </a:stretch>
        </p:blipFill>
        <p:spPr>
          <a:xfrm>
            <a:off x="2446649" y="1257300"/>
            <a:ext cx="7596511" cy="4058920"/>
          </a:xfrm>
          <a:prstGeom prst="rect">
            <a:avLst/>
          </a:prstGeom>
        </p:spPr>
      </p:pic>
    </p:spTree>
    <p:extLst>
      <p:ext uri="{BB962C8B-B14F-4D97-AF65-F5344CB8AC3E}">
        <p14:creationId xmlns:p14="http://schemas.microsoft.com/office/powerpoint/2010/main" val="3161006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Interactor</a:t>
            </a:r>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Boundary</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stCxn id="6" idx="3"/>
            <a:endCxn id="7" idx="1"/>
          </p:cNvCxnSpPr>
          <p:nvPr/>
        </p:nvCxnSpPr>
        <p:spPr>
          <a:xfrm flipV="1">
            <a:off x="7329488" y="285988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4" idx="1"/>
          </p:cNvCxnSpPr>
          <p:nvPr/>
        </p:nvCxnSpPr>
        <p:spPr>
          <a:xfrm flipV="1">
            <a:off x="1293017" y="1816892"/>
            <a:ext cx="2859882" cy="1135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4" idx="0"/>
          </p:cNvCxnSpPr>
          <p:nvPr/>
        </p:nvCxnSpPr>
        <p:spPr>
          <a:xfrm flipH="1">
            <a:off x="3524246" y="2174078"/>
            <a:ext cx="1433515" cy="77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321969" y="284321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69</a:t>
            </a:fld>
            <a:endParaRPr lang="en-GB"/>
          </a:p>
        </p:txBody>
      </p:sp>
    </p:spTree>
    <p:extLst>
      <p:ext uri="{BB962C8B-B14F-4D97-AF65-F5344CB8AC3E}">
        <p14:creationId xmlns:p14="http://schemas.microsoft.com/office/powerpoint/2010/main" val="2048845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91544" y="1844825"/>
            <a:ext cx="8352928" cy="1384995"/>
          </a:xfrm>
          <a:prstGeom prst="rect">
            <a:avLst/>
          </a:prstGeom>
        </p:spPr>
        <p:txBody>
          <a:bodyPr wrap="square">
            <a:spAutoFit/>
          </a:bodyPr>
          <a:lstStyle/>
          <a:p>
            <a:pPr algn="ctr"/>
            <a:r>
              <a:rPr lang="en-US" sz="2800" dirty="0"/>
              <a:t>We often write more test </a:t>
            </a:r>
            <a:r>
              <a:rPr lang="en-US" sz="2800"/>
              <a:t>code than implementation </a:t>
            </a:r>
            <a:r>
              <a:rPr lang="en-US" sz="2800" dirty="0"/>
              <a:t>code.</a:t>
            </a:r>
          </a:p>
          <a:p>
            <a:pPr algn="ctr"/>
            <a:r>
              <a:rPr lang="en-US" sz="2800" dirty="0"/>
              <a:t>	</a:t>
            </a:r>
          </a:p>
        </p:txBody>
      </p:sp>
      <p:sp>
        <p:nvSpPr>
          <p:cNvPr id="3" name="Rectangle 2"/>
          <p:cNvSpPr/>
          <p:nvPr/>
        </p:nvSpPr>
        <p:spPr>
          <a:xfrm>
            <a:off x="2099556" y="3861049"/>
            <a:ext cx="8136904" cy="954107"/>
          </a:xfrm>
          <a:prstGeom prst="rect">
            <a:avLst/>
          </a:prstGeom>
        </p:spPr>
        <p:txBody>
          <a:bodyPr wrap="square">
            <a:spAutoFit/>
          </a:bodyPr>
          <a:lstStyle/>
          <a:p>
            <a:pPr algn="ctr"/>
            <a:r>
              <a:rPr lang="en-US" sz="2800" dirty="0"/>
              <a:t>There may be a reason why some complain that adding tests is robbing us of productivity</a:t>
            </a:r>
          </a:p>
        </p:txBody>
      </p:sp>
    </p:spTree>
    <p:extLst>
      <p:ext uri="{BB962C8B-B14F-4D97-AF65-F5344CB8AC3E}">
        <p14:creationId xmlns:p14="http://schemas.microsoft.com/office/powerpoint/2010/main" val="84705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3"/>
          <a:stretch>
            <a:fillRect/>
          </a:stretch>
        </p:blipFill>
        <p:spPr>
          <a:xfrm>
            <a:off x="2446649" y="1257300"/>
            <a:ext cx="7596511" cy="4058920"/>
          </a:xfrm>
          <a:prstGeom prst="rect">
            <a:avLst/>
          </a:prstGeom>
        </p:spPr>
      </p:pic>
      <p:sp>
        <p:nvSpPr>
          <p:cNvPr id="2" name="Rectangular Callout 1">
            <a:extLst>
              <a:ext uri="{FF2B5EF4-FFF2-40B4-BE49-F238E27FC236}">
                <a16:creationId xmlns:a16="http://schemas.microsoft.com/office/drawing/2014/main" id="{11A858DD-E554-5C4A-ADD0-E37CD66D6043}"/>
              </a:ext>
            </a:extLst>
          </p:cNvPr>
          <p:cNvSpPr/>
          <p:nvPr/>
        </p:nvSpPr>
        <p:spPr>
          <a:xfrm>
            <a:off x="8679180" y="1790700"/>
            <a:ext cx="1569720" cy="998220"/>
          </a:xfrm>
          <a:prstGeom prst="wedgeRectCallout">
            <a:avLst>
              <a:gd name="adj1" fmla="val -30833"/>
              <a:gd name="adj2" fmla="val 724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write tests against use cases</a:t>
            </a:r>
          </a:p>
        </p:txBody>
      </p:sp>
      <p:sp>
        <p:nvSpPr>
          <p:cNvPr id="4" name="Rectangular Callout 3">
            <a:extLst>
              <a:ext uri="{FF2B5EF4-FFF2-40B4-BE49-F238E27FC236}">
                <a16:creationId xmlns:a16="http://schemas.microsoft.com/office/drawing/2014/main" id="{2620CAE2-7936-E549-BA1A-595E793E0F96}"/>
              </a:ext>
            </a:extLst>
          </p:cNvPr>
          <p:cNvSpPr/>
          <p:nvPr/>
        </p:nvSpPr>
        <p:spPr>
          <a:xfrm>
            <a:off x="6012180" y="1291590"/>
            <a:ext cx="1569720" cy="998220"/>
          </a:xfrm>
          <a:prstGeom prst="wedgeRectCallout">
            <a:avLst>
              <a:gd name="adj1" fmla="val 1691"/>
              <a:gd name="adj2" fmla="val 9764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Our tests are just another adapter</a:t>
            </a:r>
          </a:p>
        </p:txBody>
      </p:sp>
    </p:spTree>
    <p:extLst>
      <p:ext uri="{BB962C8B-B14F-4D97-AF65-F5344CB8AC3E}">
        <p14:creationId xmlns:p14="http://schemas.microsoft.com/office/powerpoint/2010/main" val="321401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XUnit</a:t>
            </a:r>
            <a:endParaRPr lang="en-US" dirty="0"/>
          </a:p>
          <a:p>
            <a:pPr algn="ctr"/>
            <a:r>
              <a:rPr lang="en-US" dirty="0"/>
              <a:t>Framework</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Interactor</a:t>
            </a:r>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stCxn id="6" idx="3"/>
            <a:endCxn id="7" idx="1"/>
          </p:cNvCxnSpPr>
          <p:nvPr/>
        </p:nvCxnSpPr>
        <p:spPr>
          <a:xfrm flipV="1">
            <a:off x="7329488" y="285988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cxnSpLocks/>
            <a:endCxn id="14" idx="0"/>
          </p:cNvCxnSpPr>
          <p:nvPr/>
        </p:nvCxnSpPr>
        <p:spPr>
          <a:xfrm flipH="1">
            <a:off x="3524246" y="2174078"/>
            <a:ext cx="1433515" cy="77867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cxnSpLocks/>
            <a:stCxn id="4" idx="2"/>
          </p:cNvCxnSpPr>
          <p:nvPr/>
        </p:nvCxnSpPr>
        <p:spPr>
          <a:xfrm>
            <a:off x="4960143" y="2181223"/>
            <a:ext cx="785811" cy="661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cxnSpLocks/>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cxnSpLocks/>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27" idx="1"/>
            <a:endCxn id="51" idx="1"/>
          </p:cNvCxnSpPr>
          <p:nvPr/>
        </p:nvCxnSpPr>
        <p:spPr>
          <a:xfrm flipH="1">
            <a:off x="7469984" y="5941815"/>
            <a:ext cx="1435889" cy="4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n 50"/>
          <p:cNvSpPr/>
          <p:nvPr/>
        </p:nvSpPr>
        <p:spPr>
          <a:xfrm>
            <a:off x="6767517" y="5982893"/>
            <a:ext cx="1404933" cy="64650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In-Memory</a:t>
            </a:r>
          </a:p>
          <a:p>
            <a:pPr algn="ctr"/>
            <a:r>
              <a:rPr lang="en-US" dirty="0"/>
              <a:t>DB</a:t>
            </a:r>
          </a:p>
        </p:txBody>
      </p:sp>
      <p:sp>
        <p:nvSpPr>
          <p:cNvPr id="27" name="Rectangle 26"/>
          <p:cNvSpPr/>
          <p:nvPr/>
        </p:nvSpPr>
        <p:spPr>
          <a:xfrm>
            <a:off x="8905873" y="5577483"/>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cxnSp>
        <p:nvCxnSpPr>
          <p:cNvPr id="30" name="Straight Arrow Connector 29"/>
          <p:cNvCxnSpPr>
            <a:endCxn id="17" idx="3"/>
          </p:cNvCxnSpPr>
          <p:nvPr/>
        </p:nvCxnSpPr>
        <p:spPr>
          <a:xfrm flipH="1" flipV="1">
            <a:off x="8753473" y="4889897"/>
            <a:ext cx="845344" cy="62448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71</a:t>
            </a:fld>
            <a:endParaRPr lang="en-GB"/>
          </a:p>
        </p:txBody>
      </p:sp>
    </p:spTree>
    <p:extLst>
      <p:ext uri="{BB962C8B-B14F-4D97-AF65-F5344CB8AC3E}">
        <p14:creationId xmlns:p14="http://schemas.microsoft.com/office/powerpoint/2010/main" val="21096117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XUnit</a:t>
            </a:r>
            <a:endParaRPr lang="en-US" dirty="0"/>
          </a:p>
          <a:p>
            <a:pPr algn="ctr"/>
            <a:r>
              <a:rPr lang="en-US" dirty="0"/>
              <a:t>Framework</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791653"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IHandleRequests</a:t>
            </a:r>
            <a:endParaRPr lang="en-US" dirty="0"/>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cxnSpLocks/>
            <a:stCxn id="6" idx="3"/>
            <a:endCxn id="7" idx="1"/>
          </p:cNvCxnSpPr>
          <p:nvPr/>
        </p:nvCxnSpPr>
        <p:spPr>
          <a:xfrm flipV="1">
            <a:off x="7559040" y="2859881"/>
            <a:ext cx="1194433"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27" idx="1"/>
            <a:endCxn id="51" idx="1"/>
          </p:cNvCxnSpPr>
          <p:nvPr/>
        </p:nvCxnSpPr>
        <p:spPr>
          <a:xfrm flipH="1">
            <a:off x="7469984" y="5941815"/>
            <a:ext cx="1435889" cy="4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n 50"/>
          <p:cNvSpPr/>
          <p:nvPr/>
        </p:nvSpPr>
        <p:spPr>
          <a:xfrm>
            <a:off x="6767517" y="5982893"/>
            <a:ext cx="1404933" cy="64650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In-Memory</a:t>
            </a:r>
          </a:p>
          <a:p>
            <a:pPr algn="ctr"/>
            <a:r>
              <a:rPr lang="en-US" dirty="0"/>
              <a:t>DB</a:t>
            </a:r>
          </a:p>
        </p:txBody>
      </p:sp>
      <p:sp>
        <p:nvSpPr>
          <p:cNvPr id="27" name="Rectangle 26"/>
          <p:cNvSpPr/>
          <p:nvPr/>
        </p:nvSpPr>
        <p:spPr>
          <a:xfrm>
            <a:off x="8905873" y="5577483"/>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cxnSp>
        <p:nvCxnSpPr>
          <p:cNvPr id="30" name="Straight Arrow Connector 29"/>
          <p:cNvCxnSpPr>
            <a:endCxn id="17" idx="3"/>
          </p:cNvCxnSpPr>
          <p:nvPr/>
        </p:nvCxnSpPr>
        <p:spPr>
          <a:xfrm flipH="1" flipV="1">
            <a:off x="8753473" y="4889897"/>
            <a:ext cx="845344" cy="62448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72</a:t>
            </a:fld>
            <a:endParaRPr lang="en-GB"/>
          </a:p>
        </p:txBody>
      </p:sp>
      <p:sp>
        <p:nvSpPr>
          <p:cNvPr id="31" name="Rectangle 30">
            <a:extLst>
              <a:ext uri="{FF2B5EF4-FFF2-40B4-BE49-F238E27FC236}">
                <a16:creationId xmlns:a16="http://schemas.microsoft.com/office/drawing/2014/main" id="{BB213000-F58A-6542-ACDE-018108DF1C8C}"/>
              </a:ext>
            </a:extLst>
          </p:cNvPr>
          <p:cNvSpPr/>
          <p:nvPr/>
        </p:nvSpPr>
        <p:spPr>
          <a:xfrm>
            <a:off x="6407939" y="152518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AsyncRequestHandler</a:t>
            </a:r>
            <a:endParaRPr lang="en-US" dirty="0"/>
          </a:p>
        </p:txBody>
      </p:sp>
      <p:cxnSp>
        <p:nvCxnSpPr>
          <p:cNvPr id="32" name="Straight Arrow Connector 31">
            <a:extLst>
              <a:ext uri="{FF2B5EF4-FFF2-40B4-BE49-F238E27FC236}">
                <a16:creationId xmlns:a16="http://schemas.microsoft.com/office/drawing/2014/main" id="{53DF2131-AC1E-E843-93BE-72D8BB3B3867}"/>
              </a:ext>
            </a:extLst>
          </p:cNvPr>
          <p:cNvCxnSpPr>
            <a:stCxn id="31" idx="2"/>
          </p:cNvCxnSpPr>
          <p:nvPr/>
        </p:nvCxnSpPr>
        <p:spPr>
          <a:xfrm flipH="1">
            <a:off x="6548438" y="2253852"/>
            <a:ext cx="640552" cy="5464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88099D0-AC4F-FB42-B20B-F847469F163A}"/>
              </a:ext>
            </a:extLst>
          </p:cNvPr>
          <p:cNvCxnSpPr>
            <a:stCxn id="31" idx="3"/>
          </p:cNvCxnSpPr>
          <p:nvPr/>
        </p:nvCxnSpPr>
        <p:spPr>
          <a:xfrm>
            <a:off x="7970040" y="1889521"/>
            <a:ext cx="783433" cy="970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841C05-DCD0-CF49-A4F5-9C92A87271C0}"/>
              </a:ext>
            </a:extLst>
          </p:cNvPr>
          <p:cNvCxnSpPr>
            <a:cxnSpLocks/>
          </p:cNvCxnSpPr>
          <p:nvPr/>
        </p:nvCxnSpPr>
        <p:spPr>
          <a:xfrm flipH="1">
            <a:off x="3524246" y="2174078"/>
            <a:ext cx="1433515" cy="77867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8AB3B54-A664-604E-879F-1AED1E3F95C4}"/>
              </a:ext>
            </a:extLst>
          </p:cNvPr>
          <p:cNvCxnSpPr>
            <a:cxnSpLocks/>
          </p:cNvCxnSpPr>
          <p:nvPr/>
        </p:nvCxnSpPr>
        <p:spPr>
          <a:xfrm>
            <a:off x="4960143" y="2181223"/>
            <a:ext cx="785811" cy="661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26473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3"/>
          <a:stretch>
            <a:fillRect/>
          </a:stretch>
        </p:blipFill>
        <p:spPr>
          <a:xfrm>
            <a:off x="2446649" y="1257300"/>
            <a:ext cx="7596511" cy="4058920"/>
          </a:xfrm>
          <a:prstGeom prst="rect">
            <a:avLst/>
          </a:prstGeom>
        </p:spPr>
      </p:pic>
      <p:sp>
        <p:nvSpPr>
          <p:cNvPr id="3" name="Rectangular Callout 2">
            <a:extLst>
              <a:ext uri="{FF2B5EF4-FFF2-40B4-BE49-F238E27FC236}">
                <a16:creationId xmlns:a16="http://schemas.microsoft.com/office/drawing/2014/main" id="{53D49F96-8FC1-A54F-BE81-9521AF06F709}"/>
              </a:ext>
            </a:extLst>
          </p:cNvPr>
          <p:cNvSpPr/>
          <p:nvPr/>
        </p:nvSpPr>
        <p:spPr>
          <a:xfrm>
            <a:off x="8175630" y="758190"/>
            <a:ext cx="1722749" cy="1032510"/>
          </a:xfrm>
          <a:prstGeom prst="wedgeRectCallout">
            <a:avLst>
              <a:gd name="adj1" fmla="val -30833"/>
              <a:gd name="adj2" fmla="val 724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don’t write tests against the adapter</a:t>
            </a:r>
          </a:p>
        </p:txBody>
      </p:sp>
      <p:sp>
        <p:nvSpPr>
          <p:cNvPr id="5" name="Rectangular Callout 4">
            <a:extLst>
              <a:ext uri="{FF2B5EF4-FFF2-40B4-BE49-F238E27FC236}">
                <a16:creationId xmlns:a16="http://schemas.microsoft.com/office/drawing/2014/main" id="{1C977C2B-BD33-5242-B68A-1FF4F94C21E1}"/>
              </a:ext>
            </a:extLst>
          </p:cNvPr>
          <p:cNvSpPr/>
          <p:nvPr/>
        </p:nvSpPr>
        <p:spPr>
          <a:xfrm>
            <a:off x="6012180" y="1291590"/>
            <a:ext cx="1569720" cy="998220"/>
          </a:xfrm>
          <a:prstGeom prst="wedgeRectCallout">
            <a:avLst>
              <a:gd name="adj1" fmla="val 4604"/>
              <a:gd name="adj2" fmla="val 95351"/>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Our tests are just another adapter</a:t>
            </a:r>
          </a:p>
        </p:txBody>
      </p:sp>
    </p:spTree>
    <p:extLst>
      <p:ext uri="{BB962C8B-B14F-4D97-AF65-F5344CB8AC3E}">
        <p14:creationId xmlns:p14="http://schemas.microsoft.com/office/powerpoint/2010/main" val="77830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2"/>
          <a:stretch>
            <a:fillRect/>
          </a:stretch>
        </p:blipFill>
        <p:spPr>
          <a:xfrm>
            <a:off x="2446649" y="1257300"/>
            <a:ext cx="7596511" cy="4058920"/>
          </a:xfrm>
          <a:prstGeom prst="rect">
            <a:avLst/>
          </a:prstGeom>
        </p:spPr>
      </p:pic>
      <p:sp>
        <p:nvSpPr>
          <p:cNvPr id="3" name="Rectangular Callout 2">
            <a:extLst>
              <a:ext uri="{FF2B5EF4-FFF2-40B4-BE49-F238E27FC236}">
                <a16:creationId xmlns:a16="http://schemas.microsoft.com/office/drawing/2014/main" id="{05D8B718-6CE6-FD46-B96D-1463E2DDAFDF}"/>
              </a:ext>
            </a:extLst>
          </p:cNvPr>
          <p:cNvSpPr/>
          <p:nvPr/>
        </p:nvSpPr>
        <p:spPr>
          <a:xfrm>
            <a:off x="9174480" y="381000"/>
            <a:ext cx="1569720" cy="998220"/>
          </a:xfrm>
          <a:prstGeom prst="wedgeRectCallout">
            <a:avLst>
              <a:gd name="adj1" fmla="val -30833"/>
              <a:gd name="adj2" fmla="val 72450"/>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 write system tests for acceptance</a:t>
            </a:r>
          </a:p>
        </p:txBody>
      </p:sp>
    </p:spTree>
    <p:extLst>
      <p:ext uri="{BB962C8B-B14F-4D97-AF65-F5344CB8AC3E}">
        <p14:creationId xmlns:p14="http://schemas.microsoft.com/office/powerpoint/2010/main" val="13950707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A Walk Through Clean Architecture</a:t>
            </a:r>
          </a:p>
        </p:txBody>
      </p:sp>
    </p:spTree>
    <p:extLst>
      <p:ext uri="{BB962C8B-B14F-4D97-AF65-F5344CB8AC3E}">
        <p14:creationId xmlns:p14="http://schemas.microsoft.com/office/powerpoint/2010/main" val="33675185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p:txBody>
          <a:bodyPr/>
          <a:lstStyle/>
          <a:p>
            <a:r>
              <a:rPr lang="en-US" dirty="0"/>
              <a:t>Are We Done Yet?</a:t>
            </a:r>
          </a:p>
        </p:txBody>
      </p:sp>
      <p:sp>
        <p:nvSpPr>
          <p:cNvPr id="3" name="Text Placeholder 2">
            <a:extLst>
              <a:ext uri="{FF2B5EF4-FFF2-40B4-BE49-F238E27FC236}">
                <a16:creationId xmlns:a16="http://schemas.microsoft.com/office/drawing/2014/main" id="{E6A158EA-71E5-604E-AFF1-2AD53E847A9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036093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Fallacies and Principles</a:t>
            </a:r>
          </a:p>
        </p:txBody>
      </p:sp>
    </p:spTree>
    <p:extLst>
      <p:ext uri="{BB962C8B-B14F-4D97-AF65-F5344CB8AC3E}">
        <p14:creationId xmlns:p14="http://schemas.microsoft.com/office/powerpoint/2010/main" val="19319022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3293512" y="3167390"/>
            <a:ext cx="5604975" cy="523220"/>
          </a:xfrm>
          <a:prstGeom prst="rect">
            <a:avLst/>
          </a:prstGeom>
          <a:noFill/>
        </p:spPr>
        <p:txBody>
          <a:bodyPr wrap="square" rtlCol="0">
            <a:spAutoFit/>
          </a:bodyPr>
          <a:lstStyle/>
          <a:p>
            <a:r>
              <a:rPr lang="en-US" sz="2800" b="1" dirty="0">
                <a:solidFill>
                  <a:srgbClr val="002060"/>
                </a:solidFill>
              </a:rPr>
              <a:t>Customers write Acceptance Tests</a:t>
            </a:r>
          </a:p>
        </p:txBody>
      </p:sp>
    </p:spTree>
    <p:extLst>
      <p:ext uri="{BB962C8B-B14F-4D97-AF65-F5344CB8AC3E}">
        <p14:creationId xmlns:p14="http://schemas.microsoft.com/office/powerpoint/2010/main" val="242414937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EBCD7C-D6CA-0640-88B3-9325543202E7}"/>
              </a:ext>
            </a:extLst>
          </p:cNvPr>
          <p:cNvSpPr/>
          <p:nvPr/>
        </p:nvSpPr>
        <p:spPr>
          <a:xfrm>
            <a:off x="1600200" y="1415118"/>
            <a:ext cx="8991600" cy="3108543"/>
          </a:xfrm>
          <a:prstGeom prst="rect">
            <a:avLst/>
          </a:prstGeom>
        </p:spPr>
        <p:txBody>
          <a:bodyPr wrap="square">
            <a:spAutoFit/>
          </a:bodyPr>
          <a:lstStyle/>
          <a:p>
            <a:pPr algn="ctr"/>
            <a:r>
              <a:rPr lang="en-US" sz="2800" dirty="0"/>
              <a:t>Originally called Functional Tests because each </a:t>
            </a:r>
            <a:r>
              <a:rPr lang="en-US" sz="2800" b="1" dirty="0"/>
              <a:t>acceptance test tries to test</a:t>
            </a:r>
            <a:r>
              <a:rPr lang="en-US" sz="2800" dirty="0"/>
              <a:t> the functionality of a </a:t>
            </a:r>
            <a:r>
              <a:rPr lang="en-US" sz="2800" b="1" dirty="0"/>
              <a:t>user story</a:t>
            </a:r>
            <a:r>
              <a:rPr lang="en-US" sz="2800" dirty="0"/>
              <a:t>. </a:t>
            </a:r>
          </a:p>
          <a:p>
            <a:pPr algn="ctr"/>
            <a:endParaRPr lang="en-US" sz="2800" dirty="0"/>
          </a:p>
          <a:p>
            <a:pPr algn="ctr"/>
            <a:r>
              <a:rPr lang="en-US" sz="2800" dirty="0"/>
              <a:t>Acceptance tests are different  [is] </a:t>
            </a:r>
            <a:r>
              <a:rPr lang="en-US" sz="2800" b="1" dirty="0"/>
              <a:t>modeled and possibly even written by the customer</a:t>
            </a:r>
            <a:r>
              <a:rPr lang="en-US" sz="2800" dirty="0"/>
              <a:t>. ...Hence the even-newer name, Customer Test. </a:t>
            </a:r>
          </a:p>
          <a:p>
            <a:pPr algn="ctr"/>
            <a:endParaRPr lang="en-US" sz="2800" dirty="0"/>
          </a:p>
        </p:txBody>
      </p:sp>
      <p:sp>
        <p:nvSpPr>
          <p:cNvPr id="4" name="Rectangle 3">
            <a:extLst>
              <a:ext uri="{FF2B5EF4-FFF2-40B4-BE49-F238E27FC236}">
                <a16:creationId xmlns:a16="http://schemas.microsoft.com/office/drawing/2014/main" id="{7D2C87D8-4BF9-634E-BE73-2E22695840F0}"/>
              </a:ext>
            </a:extLst>
          </p:cNvPr>
          <p:cNvSpPr/>
          <p:nvPr/>
        </p:nvSpPr>
        <p:spPr>
          <a:xfrm>
            <a:off x="7386268" y="5442882"/>
            <a:ext cx="3667864" cy="369332"/>
          </a:xfrm>
          <a:prstGeom prst="rect">
            <a:avLst/>
          </a:prstGeom>
        </p:spPr>
        <p:txBody>
          <a:bodyPr wrap="none">
            <a:spAutoFit/>
          </a:bodyPr>
          <a:lstStyle/>
          <a:p>
            <a:r>
              <a:rPr lang="en-US" dirty="0"/>
              <a:t>https://wiki.c2.com/?</a:t>
            </a:r>
            <a:r>
              <a:rPr lang="en-US" dirty="0" err="1"/>
              <a:t>AcceptanceTest</a:t>
            </a:r>
            <a:endParaRPr lang="en-US" dirty="0"/>
          </a:p>
        </p:txBody>
      </p:sp>
    </p:spTree>
    <p:extLst>
      <p:ext uri="{BB962C8B-B14F-4D97-AF65-F5344CB8AC3E}">
        <p14:creationId xmlns:p14="http://schemas.microsoft.com/office/powerpoint/2010/main" val="68451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08666" y="2283804"/>
            <a:ext cx="7776864" cy="1440160"/>
          </a:xfrm>
          <a:prstGeom prst="rect">
            <a:avLst/>
          </a:prstGeom>
        </p:spPr>
        <p:txBody>
          <a:bodyPr wrap="square">
            <a:spAutoFit/>
          </a:bodyPr>
          <a:lstStyle/>
          <a:p>
            <a:pPr algn="ctr"/>
            <a:r>
              <a:rPr lang="en-US" sz="2800" dirty="0"/>
              <a:t>When we change implementation details we break tests, often dozens.</a:t>
            </a:r>
          </a:p>
          <a:p>
            <a:pPr algn="ctr"/>
            <a:r>
              <a:rPr lang="en-US" sz="2800" dirty="0"/>
              <a:t>	</a:t>
            </a:r>
          </a:p>
        </p:txBody>
      </p:sp>
      <p:sp>
        <p:nvSpPr>
          <p:cNvPr id="3" name="Rectangle 2"/>
          <p:cNvSpPr/>
          <p:nvPr/>
        </p:nvSpPr>
        <p:spPr>
          <a:xfrm>
            <a:off x="1955540" y="4262719"/>
            <a:ext cx="8280920" cy="954107"/>
          </a:xfrm>
          <a:prstGeom prst="rect">
            <a:avLst/>
          </a:prstGeom>
        </p:spPr>
        <p:txBody>
          <a:bodyPr wrap="square">
            <a:spAutoFit/>
          </a:bodyPr>
          <a:lstStyle/>
          <a:p>
            <a:pPr algn="ctr"/>
            <a:r>
              <a:rPr lang="en-US" sz="2800" dirty="0"/>
              <a:t>Didn’t refactoring promise change without breaking tests?</a:t>
            </a:r>
          </a:p>
        </p:txBody>
      </p:sp>
    </p:spTree>
    <p:extLst>
      <p:ext uri="{BB962C8B-B14F-4D97-AF65-F5344CB8AC3E}">
        <p14:creationId xmlns:p14="http://schemas.microsoft.com/office/powerpoint/2010/main" val="1222875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616EDF-7370-C746-8022-65DA03167FD9}"/>
              </a:ext>
            </a:extLst>
          </p:cNvPr>
          <p:cNvSpPr/>
          <p:nvPr/>
        </p:nvSpPr>
        <p:spPr>
          <a:xfrm>
            <a:off x="1238250" y="2521059"/>
            <a:ext cx="9715500" cy="1815882"/>
          </a:xfrm>
          <a:prstGeom prst="rect">
            <a:avLst/>
          </a:prstGeom>
        </p:spPr>
        <p:txBody>
          <a:bodyPr wrap="square">
            <a:spAutoFit/>
          </a:bodyPr>
          <a:lstStyle/>
          <a:p>
            <a:pPr algn="ctr"/>
            <a:r>
              <a:rPr lang="en-US" sz="2800" dirty="0"/>
              <a:t>These two problems--that </a:t>
            </a:r>
            <a:r>
              <a:rPr lang="en-US" sz="2800" b="1" dirty="0"/>
              <a:t>customers don't participate</a:t>
            </a:r>
            <a:r>
              <a:rPr lang="en-US" sz="2800" dirty="0"/>
              <a:t>, which eliminates the purpose of acceptance testing, and that they </a:t>
            </a:r>
            <a:r>
              <a:rPr lang="en-US" sz="2800" b="1" dirty="0"/>
              <a:t>create a significant maintenance burden</a:t>
            </a:r>
            <a:r>
              <a:rPr lang="en-US" sz="2800" dirty="0"/>
              <a:t>, means that acceptance testing isn't worth the cost. I no longer use it or recommend it.</a:t>
            </a:r>
          </a:p>
        </p:txBody>
      </p:sp>
      <p:sp>
        <p:nvSpPr>
          <p:cNvPr id="3" name="Rectangle 2">
            <a:extLst>
              <a:ext uri="{FF2B5EF4-FFF2-40B4-BE49-F238E27FC236}">
                <a16:creationId xmlns:a16="http://schemas.microsoft.com/office/drawing/2014/main" id="{A24BBFAE-98B5-EA4E-BC17-FDEB7D812F70}"/>
              </a:ext>
            </a:extLst>
          </p:cNvPr>
          <p:cNvSpPr/>
          <p:nvPr/>
        </p:nvSpPr>
        <p:spPr>
          <a:xfrm>
            <a:off x="2560320" y="4987975"/>
            <a:ext cx="9189720" cy="369332"/>
          </a:xfrm>
          <a:prstGeom prst="rect">
            <a:avLst/>
          </a:prstGeom>
        </p:spPr>
        <p:txBody>
          <a:bodyPr wrap="square">
            <a:spAutoFit/>
          </a:bodyPr>
          <a:lstStyle/>
          <a:p>
            <a:pPr algn="r"/>
            <a:r>
              <a:rPr lang="en-US" dirty="0"/>
              <a:t>James Shore, http://</a:t>
            </a:r>
            <a:r>
              <a:rPr lang="en-US" dirty="0" err="1"/>
              <a:t>www.jamesshore.com</a:t>
            </a:r>
            <a:r>
              <a:rPr lang="en-US" dirty="0"/>
              <a:t>/Blog/The-Problems-With-Acceptance-</a:t>
            </a:r>
            <a:r>
              <a:rPr lang="en-US" dirty="0" err="1"/>
              <a:t>Testing.html</a:t>
            </a:r>
            <a:endParaRPr lang="en-US" dirty="0"/>
          </a:p>
        </p:txBody>
      </p:sp>
    </p:spTree>
    <p:extLst>
      <p:ext uri="{BB962C8B-B14F-4D97-AF65-F5344CB8AC3E}">
        <p14:creationId xmlns:p14="http://schemas.microsoft.com/office/powerpoint/2010/main" val="377083792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B60A03E-DB9F-A74D-BD0A-46474D32BC57}"/>
              </a:ext>
            </a:extLst>
          </p:cNvPr>
          <p:cNvSpPr/>
          <p:nvPr/>
        </p:nvSpPr>
        <p:spPr>
          <a:xfrm>
            <a:off x="996550" y="2090172"/>
            <a:ext cx="10198900" cy="2677656"/>
          </a:xfrm>
          <a:prstGeom prst="rect">
            <a:avLst/>
          </a:prstGeom>
        </p:spPr>
        <p:txBody>
          <a:bodyPr wrap="square">
            <a:spAutoFit/>
          </a:bodyPr>
          <a:lstStyle/>
          <a:p>
            <a:pPr algn="ctr"/>
            <a:r>
              <a:rPr lang="en-GB" sz="2800" b="1" dirty="0"/>
              <a:t>Customers</a:t>
            </a:r>
            <a:r>
              <a:rPr lang="en-GB" sz="2800" dirty="0"/>
              <a:t> </a:t>
            </a:r>
            <a:r>
              <a:rPr lang="en-GB" sz="2800" b="1" dirty="0"/>
              <a:t>illustrate</a:t>
            </a:r>
            <a:r>
              <a:rPr lang="en-GB" sz="2800" dirty="0"/>
              <a:t> their descriptions with concrete </a:t>
            </a:r>
            <a:r>
              <a:rPr lang="en-GB" sz="2800" b="1" dirty="0"/>
              <a:t>examples</a:t>
            </a:r>
            <a:r>
              <a:rPr lang="en-GB" sz="2800" dirty="0"/>
              <a:t>…programmers use these examples to guide their work…Sometimes [</a:t>
            </a:r>
            <a:r>
              <a:rPr lang="en-GB" sz="2800" b="1" dirty="0"/>
              <a:t>programmers</a:t>
            </a:r>
            <a:r>
              <a:rPr lang="en-GB" sz="2800" dirty="0"/>
              <a:t>] </a:t>
            </a:r>
            <a:r>
              <a:rPr lang="en-GB" sz="2800" b="1" dirty="0"/>
              <a:t>use</a:t>
            </a:r>
            <a:r>
              <a:rPr lang="en-GB" sz="2800" dirty="0"/>
              <a:t> the </a:t>
            </a:r>
            <a:r>
              <a:rPr lang="en-GB" sz="2800" b="1" dirty="0"/>
              <a:t>examples directly in their tests</a:t>
            </a:r>
            <a:r>
              <a:rPr lang="en-GB" sz="2800" dirty="0"/>
              <a:t>…More often…programmers use the </a:t>
            </a:r>
            <a:r>
              <a:rPr lang="en-GB" sz="2800" b="1" dirty="0"/>
              <a:t>examples as a guide</a:t>
            </a:r>
            <a:r>
              <a:rPr lang="en-GB" sz="2800" dirty="0"/>
              <a:t>, writing a multitude of </a:t>
            </a:r>
            <a:r>
              <a:rPr lang="en-GB" sz="2800" b="1" dirty="0"/>
              <a:t>more focused, programmer-centric tests</a:t>
            </a:r>
            <a:r>
              <a:rPr lang="en-GB" sz="2800" dirty="0"/>
              <a:t> as they use TDD  </a:t>
            </a:r>
            <a:endParaRPr lang="en-US" sz="2800" dirty="0"/>
          </a:p>
        </p:txBody>
      </p:sp>
      <p:sp>
        <p:nvSpPr>
          <p:cNvPr id="3" name="Rectangle 2">
            <a:extLst>
              <a:ext uri="{FF2B5EF4-FFF2-40B4-BE49-F238E27FC236}">
                <a16:creationId xmlns:a16="http://schemas.microsoft.com/office/drawing/2014/main" id="{8D7DDF3D-D546-0A47-874B-50AE92349B67}"/>
              </a:ext>
            </a:extLst>
          </p:cNvPr>
          <p:cNvSpPr/>
          <p:nvPr/>
        </p:nvSpPr>
        <p:spPr>
          <a:xfrm>
            <a:off x="3672840" y="5315635"/>
            <a:ext cx="7711440" cy="369332"/>
          </a:xfrm>
          <a:prstGeom prst="rect">
            <a:avLst/>
          </a:prstGeom>
        </p:spPr>
        <p:txBody>
          <a:bodyPr wrap="square">
            <a:spAutoFit/>
          </a:bodyPr>
          <a:lstStyle/>
          <a:p>
            <a:r>
              <a:rPr lang="en-US" dirty="0"/>
              <a:t>https://</a:t>
            </a:r>
            <a:r>
              <a:rPr lang="en-US" dirty="0" err="1"/>
              <a:t>www.jamesshore.com</a:t>
            </a:r>
            <a:r>
              <a:rPr lang="en-US" dirty="0"/>
              <a:t>/v2/blog/2010/alternatives-to-acceptance-testing</a:t>
            </a:r>
          </a:p>
        </p:txBody>
      </p:sp>
    </p:spTree>
    <p:extLst>
      <p:ext uri="{BB962C8B-B14F-4D97-AF65-F5344CB8AC3E}">
        <p14:creationId xmlns:p14="http://schemas.microsoft.com/office/powerpoint/2010/main" val="183799231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60E4BB-FC0A-AD4C-B01A-47180F7D4A33}"/>
              </a:ext>
            </a:extLst>
          </p:cNvPr>
          <p:cNvSpPr txBox="1"/>
          <p:nvPr/>
        </p:nvSpPr>
        <p:spPr>
          <a:xfrm>
            <a:off x="1081521" y="2951946"/>
            <a:ext cx="10028958" cy="954107"/>
          </a:xfrm>
          <a:prstGeom prst="rect">
            <a:avLst/>
          </a:prstGeom>
          <a:noFill/>
        </p:spPr>
        <p:txBody>
          <a:bodyPr wrap="square" rtlCol="0">
            <a:spAutoFit/>
          </a:bodyPr>
          <a:lstStyle/>
          <a:p>
            <a:pPr algn="ctr"/>
            <a:r>
              <a:rPr lang="en-US" sz="2800" dirty="0"/>
              <a:t>TDD should create tests that can be read, so that others can understand the requirements</a:t>
            </a:r>
          </a:p>
        </p:txBody>
      </p:sp>
    </p:spTree>
    <p:extLst>
      <p:ext uri="{BB962C8B-B14F-4D97-AF65-F5344CB8AC3E}">
        <p14:creationId xmlns:p14="http://schemas.microsoft.com/office/powerpoint/2010/main" val="30063048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E65392-CDE5-F545-9668-F0E1BBCABE80}"/>
              </a:ext>
            </a:extLst>
          </p:cNvPr>
          <p:cNvSpPr txBox="1"/>
          <p:nvPr/>
        </p:nvSpPr>
        <p:spPr>
          <a:xfrm>
            <a:off x="937260" y="2951946"/>
            <a:ext cx="10317480" cy="954107"/>
          </a:xfrm>
          <a:prstGeom prst="rect">
            <a:avLst/>
          </a:prstGeom>
          <a:noFill/>
        </p:spPr>
        <p:txBody>
          <a:bodyPr wrap="square" rtlCol="0">
            <a:spAutoFit/>
          </a:bodyPr>
          <a:lstStyle/>
          <a:p>
            <a:pPr algn="ctr"/>
            <a:r>
              <a:rPr lang="en-US" sz="2800" dirty="0"/>
              <a:t>ATDD is perilous because it implies that TDD does not deal with the acceptance criteria for stories</a:t>
            </a:r>
          </a:p>
        </p:txBody>
      </p:sp>
    </p:spTree>
    <p:extLst>
      <p:ext uri="{BB962C8B-B14F-4D97-AF65-F5344CB8AC3E}">
        <p14:creationId xmlns:p14="http://schemas.microsoft.com/office/powerpoint/2010/main" val="7321846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203472" y="3167390"/>
            <a:ext cx="7785055" cy="523220"/>
          </a:xfrm>
          <a:prstGeom prst="rect">
            <a:avLst/>
          </a:prstGeom>
          <a:noFill/>
        </p:spPr>
        <p:txBody>
          <a:bodyPr wrap="square" rtlCol="0">
            <a:spAutoFit/>
          </a:bodyPr>
          <a:lstStyle/>
          <a:p>
            <a:r>
              <a:rPr lang="en-US" sz="2800" b="1" dirty="0">
                <a:solidFill>
                  <a:srgbClr val="002060"/>
                </a:solidFill>
              </a:rPr>
              <a:t>It doesn’t matter if you are test first or test last</a:t>
            </a:r>
          </a:p>
        </p:txBody>
      </p:sp>
    </p:spTree>
    <p:extLst>
      <p:ext uri="{BB962C8B-B14F-4D97-AF65-F5344CB8AC3E}">
        <p14:creationId xmlns:p14="http://schemas.microsoft.com/office/powerpoint/2010/main" val="240296699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FE3C5B5-40CD-8E4F-A010-3BA13728261A}"/>
              </a:ext>
            </a:extLst>
          </p:cNvPr>
          <p:cNvSpPr/>
          <p:nvPr/>
        </p:nvSpPr>
        <p:spPr>
          <a:xfrm>
            <a:off x="1847850" y="2951946"/>
            <a:ext cx="8496300" cy="954107"/>
          </a:xfrm>
          <a:prstGeom prst="rect">
            <a:avLst/>
          </a:prstGeom>
        </p:spPr>
        <p:txBody>
          <a:bodyPr wrap="square">
            <a:spAutoFit/>
          </a:bodyPr>
          <a:lstStyle/>
          <a:p>
            <a:pPr algn="ctr"/>
            <a:r>
              <a:rPr lang="en-GB" sz="2800" dirty="0">
                <a:effectLst/>
                <a:latin typeface="Helvetica" pitchFamily="2" charset="0"/>
              </a:rPr>
              <a:t>You need a way to think about </a:t>
            </a:r>
            <a:r>
              <a:rPr lang="en-GB" sz="2800" b="1" dirty="0">
                <a:effectLst/>
                <a:latin typeface="Helvetica" pitchFamily="2" charset="0"/>
              </a:rPr>
              <a:t>design</a:t>
            </a:r>
            <a:r>
              <a:rPr lang="en-GB" sz="2800" dirty="0">
                <a:effectLst/>
                <a:latin typeface="Helvetica" pitchFamily="2" charset="0"/>
              </a:rPr>
              <a:t>, you need a method for </a:t>
            </a:r>
            <a:r>
              <a:rPr lang="en-GB" sz="2800" b="1" dirty="0">
                <a:effectLst/>
                <a:latin typeface="Helvetica" pitchFamily="2" charset="0"/>
              </a:rPr>
              <a:t>scope control</a:t>
            </a:r>
          </a:p>
        </p:txBody>
      </p:sp>
      <p:sp>
        <p:nvSpPr>
          <p:cNvPr id="3" name="TextBox 2">
            <a:extLst>
              <a:ext uri="{FF2B5EF4-FFF2-40B4-BE49-F238E27FC236}">
                <a16:creationId xmlns:a16="http://schemas.microsoft.com/office/drawing/2014/main" id="{943AC14F-D64E-C74F-A7A6-CD548A061CF7}"/>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13336009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FFF230-453A-C046-BA07-3887C5B30FE5}"/>
              </a:ext>
            </a:extLst>
          </p:cNvPr>
          <p:cNvSpPr/>
          <p:nvPr/>
        </p:nvSpPr>
        <p:spPr>
          <a:xfrm>
            <a:off x="1573530" y="2736502"/>
            <a:ext cx="9044940" cy="1384995"/>
          </a:xfrm>
          <a:prstGeom prst="rect">
            <a:avLst/>
          </a:prstGeom>
        </p:spPr>
        <p:txBody>
          <a:bodyPr wrap="square">
            <a:spAutoFit/>
          </a:bodyPr>
          <a:lstStyle/>
          <a:p>
            <a:pPr algn="ctr"/>
            <a:r>
              <a:rPr lang="en-US" sz="2800" dirty="0"/>
              <a:t>When we write a test, we imagine the perfect interface for our operation. We are</a:t>
            </a:r>
            <a:r>
              <a:rPr lang="en-US" sz="2800" b="1" dirty="0"/>
              <a:t> telling ourselves a story about how the operation will look from the outside</a:t>
            </a:r>
            <a:r>
              <a:rPr lang="en-US" sz="2800" dirty="0"/>
              <a:t>. </a:t>
            </a:r>
          </a:p>
        </p:txBody>
      </p:sp>
      <p:sp>
        <p:nvSpPr>
          <p:cNvPr id="3" name="TextBox 2">
            <a:extLst>
              <a:ext uri="{FF2B5EF4-FFF2-40B4-BE49-F238E27FC236}">
                <a16:creationId xmlns:a16="http://schemas.microsoft.com/office/drawing/2014/main" id="{FC855D09-DDC8-FC40-9A3B-ECC6FAF305DB}"/>
              </a:ext>
            </a:extLst>
          </p:cNvPr>
          <p:cNvSpPr txBox="1"/>
          <p:nvPr/>
        </p:nvSpPr>
        <p:spPr>
          <a:xfrm>
            <a:off x="8221980" y="5113020"/>
            <a:ext cx="2857500" cy="369332"/>
          </a:xfrm>
          <a:prstGeom prst="rect">
            <a:avLst/>
          </a:prstGeom>
          <a:noFill/>
        </p:spPr>
        <p:txBody>
          <a:bodyPr wrap="square" rtlCol="0">
            <a:spAutoFit/>
          </a:bodyPr>
          <a:lstStyle/>
          <a:p>
            <a:r>
              <a:rPr lang="en-US" dirty="0"/>
              <a:t>Kent Beck, TDD By Example</a:t>
            </a:r>
          </a:p>
        </p:txBody>
      </p:sp>
    </p:spTree>
    <p:extLst>
      <p:ext uri="{BB962C8B-B14F-4D97-AF65-F5344CB8AC3E}">
        <p14:creationId xmlns:p14="http://schemas.microsoft.com/office/powerpoint/2010/main" val="175993775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39B16-1375-B34B-B9BB-14E3FBD3571C}"/>
              </a:ext>
            </a:extLst>
          </p:cNvPr>
          <p:cNvSpPr txBox="1"/>
          <p:nvPr/>
        </p:nvSpPr>
        <p:spPr>
          <a:xfrm>
            <a:off x="2007870" y="2736502"/>
            <a:ext cx="8176260" cy="1384995"/>
          </a:xfrm>
          <a:prstGeom prst="rect">
            <a:avLst/>
          </a:prstGeom>
          <a:noFill/>
        </p:spPr>
        <p:txBody>
          <a:bodyPr wrap="square" rtlCol="0">
            <a:spAutoFit/>
          </a:bodyPr>
          <a:lstStyle/>
          <a:p>
            <a:pPr algn="ctr"/>
            <a:r>
              <a:rPr lang="en-US" sz="2800" dirty="0"/>
              <a:t>If you are struggling to write a test, because the acceptance criteria for the story are not clear – TDD is working</a:t>
            </a:r>
          </a:p>
        </p:txBody>
      </p:sp>
    </p:spTree>
    <p:extLst>
      <p:ext uri="{BB962C8B-B14F-4D97-AF65-F5344CB8AC3E}">
        <p14:creationId xmlns:p14="http://schemas.microsoft.com/office/powerpoint/2010/main" val="7543375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10FCBC3-DDAB-D741-9293-4ADB52D760A4}"/>
              </a:ext>
            </a:extLst>
          </p:cNvPr>
          <p:cNvSpPr/>
          <p:nvPr/>
        </p:nvSpPr>
        <p:spPr>
          <a:xfrm>
            <a:off x="1817370" y="2736502"/>
            <a:ext cx="8557260" cy="1384995"/>
          </a:xfrm>
          <a:prstGeom prst="rect">
            <a:avLst/>
          </a:prstGeom>
        </p:spPr>
        <p:txBody>
          <a:bodyPr wrap="square">
            <a:spAutoFit/>
          </a:bodyPr>
          <a:lstStyle/>
          <a:p>
            <a:pPr algn="ctr"/>
            <a:r>
              <a:rPr lang="en-GB" sz="2800" dirty="0">
                <a:effectLst/>
                <a:latin typeface="Helvetica" pitchFamily="2" charset="0"/>
              </a:rPr>
              <a:t>One of the hardest things to communicate about test-driven development is the mental state that it</a:t>
            </a:r>
          </a:p>
          <a:p>
            <a:pPr algn="ctr"/>
            <a:r>
              <a:rPr lang="en-GB" sz="2800" dirty="0">
                <a:effectLst/>
                <a:latin typeface="Helvetica" pitchFamily="2" charset="0"/>
              </a:rPr>
              <a:t>puts you in.</a:t>
            </a:r>
          </a:p>
        </p:txBody>
      </p:sp>
      <p:sp>
        <p:nvSpPr>
          <p:cNvPr id="3" name="TextBox 2">
            <a:extLst>
              <a:ext uri="{FF2B5EF4-FFF2-40B4-BE49-F238E27FC236}">
                <a16:creationId xmlns:a16="http://schemas.microsoft.com/office/drawing/2014/main" id="{277AD38A-E462-4F4D-9DDC-0506CC3F9546}"/>
              </a:ext>
            </a:extLst>
          </p:cNvPr>
          <p:cNvSpPr txBox="1"/>
          <p:nvPr/>
        </p:nvSpPr>
        <p:spPr>
          <a:xfrm>
            <a:off x="6736080" y="5113020"/>
            <a:ext cx="4343400" cy="369332"/>
          </a:xfrm>
          <a:prstGeom prst="rect">
            <a:avLst/>
          </a:prstGeom>
          <a:noFill/>
        </p:spPr>
        <p:txBody>
          <a:bodyPr wrap="square" rtlCol="0">
            <a:spAutoFit/>
          </a:bodyPr>
          <a:lstStyle/>
          <a:p>
            <a:r>
              <a:rPr lang="en-US" dirty="0"/>
              <a:t>Martin Fowler in Kent Beck, TDD By Example</a:t>
            </a:r>
          </a:p>
        </p:txBody>
      </p:sp>
    </p:spTree>
    <p:extLst>
      <p:ext uri="{BB962C8B-B14F-4D97-AF65-F5344CB8AC3E}">
        <p14:creationId xmlns:p14="http://schemas.microsoft.com/office/powerpoint/2010/main" val="111230544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9FD64D3-63EE-124E-AF32-0D8B156E70AD}"/>
              </a:ext>
            </a:extLst>
          </p:cNvPr>
          <p:cNvSpPr txBox="1"/>
          <p:nvPr/>
        </p:nvSpPr>
        <p:spPr>
          <a:xfrm>
            <a:off x="2378276" y="3167390"/>
            <a:ext cx="7435448" cy="523220"/>
          </a:xfrm>
          <a:prstGeom prst="rect">
            <a:avLst/>
          </a:prstGeom>
          <a:noFill/>
        </p:spPr>
        <p:txBody>
          <a:bodyPr wrap="square" rtlCol="0">
            <a:spAutoFit/>
          </a:bodyPr>
          <a:lstStyle/>
          <a:p>
            <a:r>
              <a:rPr lang="en-US" sz="2800" b="1" dirty="0">
                <a:solidFill>
                  <a:srgbClr val="002060"/>
                </a:solidFill>
              </a:rPr>
              <a:t>You want 100% test coverage of your code</a:t>
            </a:r>
          </a:p>
        </p:txBody>
      </p:sp>
    </p:spTree>
    <p:extLst>
      <p:ext uri="{BB962C8B-B14F-4D97-AF65-F5344CB8AC3E}">
        <p14:creationId xmlns:p14="http://schemas.microsoft.com/office/powerpoint/2010/main" val="3389878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3592" y="1628800"/>
            <a:ext cx="7488832" cy="1815882"/>
          </a:xfrm>
          <a:prstGeom prst="rect">
            <a:avLst/>
          </a:prstGeom>
        </p:spPr>
        <p:txBody>
          <a:bodyPr wrap="square">
            <a:spAutoFit/>
          </a:bodyPr>
          <a:lstStyle/>
          <a:p>
            <a:pPr algn="ctr"/>
            <a:r>
              <a:rPr lang="en-US" sz="2800" dirty="0"/>
              <a:t>Why do approaches like “Programmer Anarchy”, “Spike and Stabilize”, and “Lean Software Development” want to drop test first.</a:t>
            </a:r>
          </a:p>
          <a:p>
            <a:r>
              <a:rPr lang="en-US" sz="2800" dirty="0"/>
              <a:t>	</a:t>
            </a:r>
          </a:p>
        </p:txBody>
      </p:sp>
      <p:sp>
        <p:nvSpPr>
          <p:cNvPr id="3" name="Rectangle 2"/>
          <p:cNvSpPr/>
          <p:nvPr/>
        </p:nvSpPr>
        <p:spPr>
          <a:xfrm>
            <a:off x="2351584" y="3743753"/>
            <a:ext cx="7632848" cy="954107"/>
          </a:xfrm>
          <a:prstGeom prst="rect">
            <a:avLst/>
          </a:prstGeom>
        </p:spPr>
        <p:txBody>
          <a:bodyPr wrap="square">
            <a:spAutoFit/>
          </a:bodyPr>
          <a:lstStyle/>
          <a:p>
            <a:pPr algn="ctr"/>
            <a:r>
              <a:rPr lang="en-US" sz="2800" dirty="0"/>
              <a:t>They see Test First approaches as unproductive – as obstacles to development</a:t>
            </a:r>
          </a:p>
        </p:txBody>
      </p:sp>
    </p:spTree>
    <p:extLst>
      <p:ext uri="{BB962C8B-B14F-4D97-AF65-F5344CB8AC3E}">
        <p14:creationId xmlns:p14="http://schemas.microsoft.com/office/powerpoint/2010/main" val="2910248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265B2-3241-CA4B-8B6A-C4ACCB85AC2F}"/>
              </a:ext>
            </a:extLst>
          </p:cNvPr>
          <p:cNvSpPr txBox="1"/>
          <p:nvPr/>
        </p:nvSpPr>
        <p:spPr>
          <a:xfrm>
            <a:off x="2306847" y="3167390"/>
            <a:ext cx="8066119" cy="523220"/>
          </a:xfrm>
          <a:prstGeom prst="rect">
            <a:avLst/>
          </a:prstGeom>
          <a:noFill/>
        </p:spPr>
        <p:txBody>
          <a:bodyPr wrap="none" rtlCol="0">
            <a:spAutoFit/>
          </a:bodyPr>
          <a:lstStyle/>
          <a:p>
            <a:r>
              <a:rPr lang="en-US" sz="2800" dirty="0"/>
              <a:t>If we test first, we don’t end up with speculative code.</a:t>
            </a:r>
          </a:p>
        </p:txBody>
      </p:sp>
    </p:spTree>
    <p:extLst>
      <p:ext uri="{BB962C8B-B14F-4D97-AF65-F5344CB8AC3E}">
        <p14:creationId xmlns:p14="http://schemas.microsoft.com/office/powerpoint/2010/main" val="39658698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F265B2-3241-CA4B-8B6A-C4ACCB85AC2F}"/>
              </a:ext>
            </a:extLst>
          </p:cNvPr>
          <p:cNvSpPr txBox="1"/>
          <p:nvPr/>
        </p:nvSpPr>
        <p:spPr>
          <a:xfrm>
            <a:off x="1843033" y="2940055"/>
            <a:ext cx="8505933" cy="977890"/>
          </a:xfrm>
          <a:prstGeom prst="rect">
            <a:avLst/>
          </a:prstGeom>
          <a:noFill/>
        </p:spPr>
        <p:txBody>
          <a:bodyPr wrap="square" rtlCol="0">
            <a:spAutoFit/>
          </a:bodyPr>
          <a:lstStyle/>
          <a:p>
            <a:pPr algn="ctr"/>
            <a:r>
              <a:rPr lang="en-US" sz="2800" dirty="0"/>
              <a:t>We should not introduce new paths in refactoring, we need a new test.</a:t>
            </a:r>
          </a:p>
        </p:txBody>
      </p:sp>
    </p:spTree>
    <p:extLst>
      <p:ext uri="{BB962C8B-B14F-4D97-AF65-F5344CB8AC3E}">
        <p14:creationId xmlns:p14="http://schemas.microsoft.com/office/powerpoint/2010/main" val="124170532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3CF130-2B21-854E-A75F-5996BCE143B1}"/>
              </a:ext>
            </a:extLst>
          </p:cNvPr>
          <p:cNvSpPr txBox="1"/>
          <p:nvPr/>
        </p:nvSpPr>
        <p:spPr>
          <a:xfrm>
            <a:off x="1843033" y="2940055"/>
            <a:ext cx="8505933" cy="523220"/>
          </a:xfrm>
          <a:prstGeom prst="rect">
            <a:avLst/>
          </a:prstGeom>
          <a:noFill/>
        </p:spPr>
        <p:txBody>
          <a:bodyPr wrap="square" rtlCol="0">
            <a:spAutoFit/>
          </a:bodyPr>
          <a:lstStyle/>
          <a:p>
            <a:pPr algn="ctr"/>
            <a:r>
              <a:rPr lang="en-US" sz="2800" dirty="0"/>
              <a:t>But not all of our code should be driven by TDD</a:t>
            </a:r>
          </a:p>
        </p:txBody>
      </p:sp>
    </p:spTree>
    <p:extLst>
      <p:ext uri="{BB962C8B-B14F-4D97-AF65-F5344CB8AC3E}">
        <p14:creationId xmlns:p14="http://schemas.microsoft.com/office/powerpoint/2010/main" val="23930663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9E63F9-ABE4-7944-B524-5AF304568197}"/>
              </a:ext>
            </a:extLst>
          </p:cNvPr>
          <p:cNvPicPr>
            <a:picLocks noChangeAspect="1"/>
          </p:cNvPicPr>
          <p:nvPr/>
        </p:nvPicPr>
        <p:blipFill>
          <a:blip r:embed="rId3"/>
          <a:stretch>
            <a:fillRect/>
          </a:stretch>
        </p:blipFill>
        <p:spPr>
          <a:xfrm>
            <a:off x="3117954" y="425609"/>
            <a:ext cx="5651292" cy="5699388"/>
          </a:xfrm>
          <a:prstGeom prst="rect">
            <a:avLst/>
          </a:prstGeom>
        </p:spPr>
      </p:pic>
    </p:spTree>
    <p:extLst>
      <p:ext uri="{BB962C8B-B14F-4D97-AF65-F5344CB8AC3E}">
        <p14:creationId xmlns:p14="http://schemas.microsoft.com/office/powerpoint/2010/main" val="22063214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95C0AC-1934-0E42-B664-1599062389A8}"/>
              </a:ext>
            </a:extLst>
          </p:cNvPr>
          <p:cNvPicPr>
            <a:picLocks noChangeAspect="1"/>
          </p:cNvPicPr>
          <p:nvPr/>
        </p:nvPicPr>
        <p:blipFill>
          <a:blip r:embed="rId3"/>
          <a:stretch>
            <a:fillRect/>
          </a:stretch>
        </p:blipFill>
        <p:spPr>
          <a:xfrm>
            <a:off x="3447737" y="780737"/>
            <a:ext cx="4886793" cy="4886793"/>
          </a:xfrm>
          <a:prstGeom prst="rect">
            <a:avLst/>
          </a:prstGeom>
        </p:spPr>
      </p:pic>
    </p:spTree>
    <p:extLst>
      <p:ext uri="{BB962C8B-B14F-4D97-AF65-F5344CB8AC3E}">
        <p14:creationId xmlns:p14="http://schemas.microsoft.com/office/powerpoint/2010/main" val="8540077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EF6B17-1D85-9A4F-9717-B9B44AAC249D}"/>
              </a:ext>
            </a:extLst>
          </p:cNvPr>
          <p:cNvPicPr>
            <a:picLocks noChangeAspect="1"/>
          </p:cNvPicPr>
          <p:nvPr/>
        </p:nvPicPr>
        <p:blipFill>
          <a:blip r:embed="rId3"/>
          <a:stretch>
            <a:fillRect/>
          </a:stretch>
        </p:blipFill>
        <p:spPr>
          <a:xfrm>
            <a:off x="3589840" y="2338820"/>
            <a:ext cx="5012320" cy="2180359"/>
          </a:xfrm>
          <a:prstGeom prst="rect">
            <a:avLst/>
          </a:prstGeom>
        </p:spPr>
      </p:pic>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1BE1A85C-1C3C-0448-89F3-BF1E241A2909}"/>
                  </a:ext>
                </a:extLst>
              </p14:cNvPr>
              <p14:cNvContentPartPr/>
              <p14:nvPr/>
            </p14:nvContentPartPr>
            <p14:xfrm>
              <a:off x="7038665" y="2267062"/>
              <a:ext cx="1310400" cy="1552680"/>
            </p14:xfrm>
          </p:contentPart>
        </mc:Choice>
        <mc:Fallback xmlns="">
          <p:pic>
            <p:nvPicPr>
              <p:cNvPr id="4" name="Ink 3">
                <a:extLst>
                  <a:ext uri="{FF2B5EF4-FFF2-40B4-BE49-F238E27FC236}">
                    <a16:creationId xmlns:a16="http://schemas.microsoft.com/office/drawing/2014/main" id="{1BE1A85C-1C3C-0448-89F3-BF1E241A2909}"/>
                  </a:ext>
                </a:extLst>
              </p:cNvPr>
              <p:cNvPicPr/>
              <p:nvPr/>
            </p:nvPicPr>
            <p:blipFill>
              <a:blip r:embed="rId5"/>
              <a:stretch>
                <a:fillRect/>
              </a:stretch>
            </p:blipFill>
            <p:spPr>
              <a:xfrm>
                <a:off x="7029665" y="2258422"/>
                <a:ext cx="1328040" cy="1570320"/>
              </a:xfrm>
              <a:prstGeom prst="rect">
                <a:avLst/>
              </a:prstGeom>
            </p:spPr>
          </p:pic>
        </mc:Fallback>
      </mc:AlternateContent>
    </p:spTree>
    <p:extLst>
      <p:ext uri="{BB962C8B-B14F-4D97-AF65-F5344CB8AC3E}">
        <p14:creationId xmlns:p14="http://schemas.microsoft.com/office/powerpoint/2010/main" val="349605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3CF130-2B21-854E-A75F-5996BCE143B1}"/>
              </a:ext>
            </a:extLst>
          </p:cNvPr>
          <p:cNvSpPr txBox="1"/>
          <p:nvPr/>
        </p:nvSpPr>
        <p:spPr>
          <a:xfrm>
            <a:off x="1621361" y="1499183"/>
            <a:ext cx="8505933" cy="523220"/>
          </a:xfrm>
          <a:prstGeom prst="rect">
            <a:avLst/>
          </a:prstGeom>
          <a:noFill/>
        </p:spPr>
        <p:txBody>
          <a:bodyPr wrap="square" rtlCol="0">
            <a:spAutoFit/>
          </a:bodyPr>
          <a:lstStyle/>
          <a:p>
            <a:pPr algn="ctr"/>
            <a:r>
              <a:rPr lang="en-US" sz="2800" dirty="0"/>
              <a:t>TDD is for fast binary feedback.</a:t>
            </a:r>
          </a:p>
        </p:txBody>
      </p:sp>
      <p:sp>
        <p:nvSpPr>
          <p:cNvPr id="3" name="TextBox 2">
            <a:extLst>
              <a:ext uri="{FF2B5EF4-FFF2-40B4-BE49-F238E27FC236}">
                <a16:creationId xmlns:a16="http://schemas.microsoft.com/office/drawing/2014/main" id="{1702D694-4FE7-E341-B290-8B9397B0504F}"/>
              </a:ext>
            </a:extLst>
          </p:cNvPr>
          <p:cNvSpPr txBox="1"/>
          <p:nvPr/>
        </p:nvSpPr>
        <p:spPr>
          <a:xfrm>
            <a:off x="1898452" y="2538274"/>
            <a:ext cx="8505933" cy="523220"/>
          </a:xfrm>
          <a:prstGeom prst="rect">
            <a:avLst/>
          </a:prstGeom>
          <a:noFill/>
        </p:spPr>
        <p:txBody>
          <a:bodyPr wrap="square" rtlCol="0">
            <a:spAutoFit/>
          </a:bodyPr>
          <a:lstStyle/>
          <a:p>
            <a:pPr algn="ctr"/>
            <a:r>
              <a:rPr lang="en-US" sz="2800" dirty="0"/>
              <a:t>It works best where we can develop in short cycles.</a:t>
            </a:r>
          </a:p>
        </p:txBody>
      </p:sp>
      <p:sp>
        <p:nvSpPr>
          <p:cNvPr id="4" name="TextBox 3">
            <a:extLst>
              <a:ext uri="{FF2B5EF4-FFF2-40B4-BE49-F238E27FC236}">
                <a16:creationId xmlns:a16="http://schemas.microsoft.com/office/drawing/2014/main" id="{0A2611D6-3D6D-D54B-9DC1-A7D1CA4F7E53}"/>
              </a:ext>
            </a:extLst>
          </p:cNvPr>
          <p:cNvSpPr txBox="1"/>
          <p:nvPr/>
        </p:nvSpPr>
        <p:spPr>
          <a:xfrm>
            <a:off x="1226317" y="3577365"/>
            <a:ext cx="9850202" cy="523220"/>
          </a:xfrm>
          <a:prstGeom prst="rect">
            <a:avLst/>
          </a:prstGeom>
          <a:noFill/>
        </p:spPr>
        <p:txBody>
          <a:bodyPr wrap="square" rtlCol="0">
            <a:spAutoFit/>
          </a:bodyPr>
          <a:lstStyle/>
          <a:p>
            <a:pPr algn="ctr"/>
            <a:r>
              <a:rPr lang="en-US" sz="2800" dirty="0"/>
              <a:t>If the feedback is not quick, consider another method to confirm</a:t>
            </a:r>
          </a:p>
        </p:txBody>
      </p:sp>
      <p:sp>
        <p:nvSpPr>
          <p:cNvPr id="5" name="TextBox 4">
            <a:extLst>
              <a:ext uri="{FF2B5EF4-FFF2-40B4-BE49-F238E27FC236}">
                <a16:creationId xmlns:a16="http://schemas.microsoft.com/office/drawing/2014/main" id="{111F5721-14C3-BB4C-948A-E9E3B0AD933E}"/>
              </a:ext>
            </a:extLst>
          </p:cNvPr>
          <p:cNvSpPr txBox="1"/>
          <p:nvPr/>
        </p:nvSpPr>
        <p:spPr>
          <a:xfrm>
            <a:off x="1226317" y="4354846"/>
            <a:ext cx="9850202" cy="523220"/>
          </a:xfrm>
          <a:prstGeom prst="rect">
            <a:avLst/>
          </a:prstGeom>
          <a:noFill/>
        </p:spPr>
        <p:txBody>
          <a:bodyPr wrap="square" rtlCol="0">
            <a:spAutoFit/>
          </a:bodyPr>
          <a:lstStyle/>
          <a:p>
            <a:pPr algn="ctr"/>
            <a:r>
              <a:rPr lang="en-US" sz="2800" dirty="0"/>
              <a:t>This is where we use a test double</a:t>
            </a:r>
          </a:p>
        </p:txBody>
      </p:sp>
    </p:spTree>
    <p:extLst>
      <p:ext uri="{BB962C8B-B14F-4D97-AF65-F5344CB8AC3E}">
        <p14:creationId xmlns:p14="http://schemas.microsoft.com/office/powerpoint/2010/main" val="310085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301F68-DF11-8844-97A8-2B647036875D}"/>
              </a:ext>
            </a:extLst>
          </p:cNvPr>
          <p:cNvSpPr/>
          <p:nvPr/>
        </p:nvSpPr>
        <p:spPr>
          <a:xfrm>
            <a:off x="4584530" y="1750814"/>
            <a:ext cx="3795911" cy="523220"/>
          </a:xfrm>
          <a:prstGeom prst="rect">
            <a:avLst/>
          </a:prstGeom>
        </p:spPr>
        <p:txBody>
          <a:bodyPr wrap="none">
            <a:spAutoFit/>
          </a:bodyPr>
          <a:lstStyle/>
          <a:p>
            <a:r>
              <a:rPr lang="en-US" sz="2800" dirty="0"/>
              <a:t>Don’t drive visual output</a:t>
            </a:r>
          </a:p>
        </p:txBody>
      </p:sp>
      <p:sp>
        <p:nvSpPr>
          <p:cNvPr id="4" name="Rectangle 3">
            <a:extLst>
              <a:ext uri="{FF2B5EF4-FFF2-40B4-BE49-F238E27FC236}">
                <a16:creationId xmlns:a16="http://schemas.microsoft.com/office/drawing/2014/main" id="{212E1563-5781-4940-9EBC-D13B6A446712}"/>
              </a:ext>
            </a:extLst>
          </p:cNvPr>
          <p:cNvSpPr/>
          <p:nvPr/>
        </p:nvSpPr>
        <p:spPr>
          <a:xfrm>
            <a:off x="3427457" y="2754151"/>
            <a:ext cx="6650475" cy="523220"/>
          </a:xfrm>
          <a:prstGeom prst="rect">
            <a:avLst/>
          </a:prstGeom>
        </p:spPr>
        <p:txBody>
          <a:bodyPr wrap="none">
            <a:spAutoFit/>
          </a:bodyPr>
          <a:lstStyle/>
          <a:p>
            <a:r>
              <a:rPr lang="en-US" sz="2800" dirty="0"/>
              <a:t>Don’t drive a spike or other throwaway code</a:t>
            </a:r>
          </a:p>
        </p:txBody>
      </p:sp>
      <p:sp>
        <p:nvSpPr>
          <p:cNvPr id="5" name="Rectangle 4">
            <a:extLst>
              <a:ext uri="{FF2B5EF4-FFF2-40B4-BE49-F238E27FC236}">
                <a16:creationId xmlns:a16="http://schemas.microsoft.com/office/drawing/2014/main" id="{A72115EE-49C1-6B42-8458-1161058B2352}"/>
              </a:ext>
            </a:extLst>
          </p:cNvPr>
          <p:cNvSpPr/>
          <p:nvPr/>
        </p:nvSpPr>
        <p:spPr>
          <a:xfrm>
            <a:off x="4525122" y="4722614"/>
            <a:ext cx="3914726" cy="523220"/>
          </a:xfrm>
          <a:prstGeom prst="rect">
            <a:avLst/>
          </a:prstGeom>
        </p:spPr>
        <p:txBody>
          <a:bodyPr wrap="none">
            <a:spAutoFit/>
          </a:bodyPr>
          <a:lstStyle/>
          <a:p>
            <a:r>
              <a:rPr lang="en-US" sz="2800" dirty="0"/>
              <a:t>Don’t drive 3</a:t>
            </a:r>
            <a:r>
              <a:rPr lang="en-US" sz="2800" baseline="30000" dirty="0"/>
              <a:t>rd</a:t>
            </a:r>
            <a:r>
              <a:rPr lang="en-US" sz="2800" dirty="0"/>
              <a:t> party code</a:t>
            </a:r>
          </a:p>
        </p:txBody>
      </p:sp>
      <p:sp>
        <p:nvSpPr>
          <p:cNvPr id="6" name="Rectangle 5">
            <a:extLst>
              <a:ext uri="{FF2B5EF4-FFF2-40B4-BE49-F238E27FC236}">
                <a16:creationId xmlns:a16="http://schemas.microsoft.com/office/drawing/2014/main" id="{E1F44D02-C707-6E4E-A85B-9C42A0904703}"/>
              </a:ext>
            </a:extLst>
          </p:cNvPr>
          <p:cNvSpPr/>
          <p:nvPr/>
        </p:nvSpPr>
        <p:spPr>
          <a:xfrm>
            <a:off x="4584530" y="3678139"/>
            <a:ext cx="3486275" cy="523220"/>
          </a:xfrm>
          <a:prstGeom prst="rect">
            <a:avLst/>
          </a:prstGeom>
        </p:spPr>
        <p:txBody>
          <a:bodyPr wrap="none">
            <a:spAutoFit/>
          </a:bodyPr>
          <a:lstStyle/>
          <a:p>
            <a:r>
              <a:rPr lang="en-US" sz="2800" dirty="0"/>
              <a:t>Don’t drive integration</a:t>
            </a:r>
          </a:p>
        </p:txBody>
      </p:sp>
    </p:spTree>
    <p:extLst>
      <p:ext uri="{BB962C8B-B14F-4D97-AF65-F5344CB8AC3E}">
        <p14:creationId xmlns:p14="http://schemas.microsoft.com/office/powerpoint/2010/main" val="3654925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A Walk Through Acceptance Testing</a:t>
            </a:r>
          </a:p>
        </p:txBody>
      </p:sp>
    </p:spTree>
    <p:extLst>
      <p:ext uri="{BB962C8B-B14F-4D97-AF65-F5344CB8AC3E}">
        <p14:creationId xmlns:p14="http://schemas.microsoft.com/office/powerpoint/2010/main" val="32110178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A866C-B638-5946-963F-9D3C18C5CCC8}"/>
              </a:ext>
            </a:extLst>
          </p:cNvPr>
          <p:cNvSpPr>
            <a:spLocks noGrp="1"/>
          </p:cNvSpPr>
          <p:nvPr>
            <p:ph type="title"/>
          </p:nvPr>
        </p:nvSpPr>
        <p:spPr>
          <a:xfrm>
            <a:off x="838200" y="2766218"/>
            <a:ext cx="10515600" cy="1325563"/>
          </a:xfrm>
          <a:ln>
            <a:solidFill>
              <a:schemeClr val="accent1"/>
            </a:solidFill>
          </a:ln>
        </p:spPr>
        <p:txBody>
          <a:bodyPr/>
          <a:lstStyle/>
          <a:p>
            <a:r>
              <a:rPr lang="en-US" dirty="0"/>
              <a:t>A Walk Through Developer Testing</a:t>
            </a:r>
          </a:p>
        </p:txBody>
      </p:sp>
    </p:spTree>
    <p:extLst>
      <p:ext uri="{BB962C8B-B14F-4D97-AF65-F5344CB8AC3E}">
        <p14:creationId xmlns:p14="http://schemas.microsoft.com/office/powerpoint/2010/main" val="668638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3042</TotalTime>
  <Words>11270</Words>
  <Application>Microsoft Macintosh PowerPoint</Application>
  <PresentationFormat>Widescreen</PresentationFormat>
  <Paragraphs>742</Paragraphs>
  <Slides>117</Slides>
  <Notes>88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117</vt:i4>
      </vt:variant>
    </vt:vector>
  </HeadingPairs>
  <TitlesOfParts>
    <vt:vector size="123" baseType="lpstr">
      <vt:lpstr>Arial</vt:lpstr>
      <vt:lpstr>Calibri</vt:lpstr>
      <vt:lpstr>Calibri Light</vt:lpstr>
      <vt:lpstr>Helvetica</vt:lpstr>
      <vt:lpstr>PT Serif</vt:lpstr>
      <vt:lpstr>Office Theme</vt:lpstr>
      <vt:lpstr>TDD - Rediscovered</vt:lpstr>
      <vt:lpstr>Who are you?</vt:lpstr>
      <vt:lpstr>PowerPoint Presentation</vt:lpstr>
      <vt:lpstr>Agenda</vt:lpstr>
      <vt:lpstr>The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Developers Write Tests</vt:lpstr>
      <vt:lpstr>A Walk Through Unit Testing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Fallacies and Principles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Walk Through Developer Testing</vt:lpstr>
      <vt:lpstr>PowerPoint Presentation</vt:lpstr>
      <vt:lpstr>PowerPoint Presentation</vt:lpstr>
      <vt:lpstr>PowerPoint Presentation</vt:lpstr>
      <vt:lpstr>Q&amp;A Break</vt:lpstr>
      <vt:lpstr>Towards Clean Code</vt:lpstr>
      <vt:lpstr>Red-Green-Refactor</vt:lpstr>
      <vt:lpstr>Red-Green-Refactor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Walk Through Refactoring</vt:lpstr>
      <vt:lpstr>Clean Architecture</vt:lpstr>
      <vt:lpstr>Clean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Walk Through Clean Architecture</vt:lpstr>
      <vt:lpstr>Are We Done Yet?</vt:lpstr>
      <vt:lpstr>Fallacies and Principles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Walk Through Acceptance Testing</vt:lpstr>
      <vt:lpstr>A Walk Through Developer Testing</vt:lpstr>
      <vt:lpstr>First, Last and Everything</vt:lpstr>
      <vt:lpstr>Fallacies and Principles</vt:lpstr>
      <vt:lpstr>PowerPoint Presentation</vt:lpstr>
      <vt:lpstr>PowerPoint Presentation</vt:lpstr>
      <vt:lpstr>PowerPoint Presentation</vt:lpstr>
      <vt:lpstr>PowerPoint Presentation</vt:lpstr>
      <vt:lpstr>PowerPoint Presentation</vt:lpstr>
      <vt:lpstr>PowerPoint Presentation</vt:lpstr>
      <vt:lpstr>Q&amp;A Break</vt:lpstr>
      <vt:lpstr>Kata</vt:lpstr>
      <vt:lpstr>Summary</vt:lpstr>
      <vt:lpstr>PowerPoint Presentation</vt:lpstr>
      <vt:lpstr>PowerPoint Presentation</vt:lpstr>
      <vt:lpstr>Bibliography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where did it all go wrong?</dc:title>
  <dc:creator>Ian Cooper</dc:creator>
  <cp:lastModifiedBy>Ian Cooper</cp:lastModifiedBy>
  <cp:revision>75</cp:revision>
  <dcterms:created xsi:type="dcterms:W3CDTF">2020-08-02T15:49:52Z</dcterms:created>
  <dcterms:modified xsi:type="dcterms:W3CDTF">2020-09-02T09:59:30Z</dcterms:modified>
</cp:coreProperties>
</file>