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8" r:id="rId41"/>
    <p:sldId id="299"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Inter Medium" panose="02000503000000020004" pitchFamily="2"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DoeLkTADc3wYn/DsHlOWwCz3b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C04419-096F-4C30-B699-2739B5CA0BA8}">
  <a:tblStyle styleId="{ACC04419-096F-4C30-B699-2739B5CA0BA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C76EFFD-41EE-4DB5-A5B2-EA6D174C0CE2}" styleName="Table_1">
    <a:wholeTbl>
      <a:tcTxStyle b="off" i="off">
        <a:font>
          <a:latin typeface="Calibri"/>
          <a:ea typeface="Calibri"/>
          <a:cs typeface="Calibri"/>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A8A8A8"/>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A8A8A8"/>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A8A8A8"/>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04" d="100"/>
          <a:sy n="204"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62" name="Google Shape;46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4"/>
          <p:cNvSpPr>
            <a:spLocks noGrp="1"/>
          </p:cNvSpPr>
          <p:nvPr>
            <p:ph type="pic" idx="2"/>
          </p:nvPr>
        </p:nvSpPr>
        <p:spPr>
          <a:xfrm>
            <a:off x="5183188" y="987425"/>
            <a:ext cx="6172200" cy="4873625"/>
          </a:xfrm>
          <a:prstGeom prst="rect">
            <a:avLst/>
          </a:prstGeom>
          <a:noFill/>
          <a:ln>
            <a:noFill/>
          </a:ln>
        </p:spPr>
      </p:sp>
      <p:sp>
        <p:nvSpPr>
          <p:cNvPr id="68" name="Google Shape;68;p5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Polyglot Flow</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Embracing Diversity in Message-Oriented-Middleware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52" name="Google Shape;152;p10"/>
          <p:cNvSpPr txBox="1"/>
          <p:nvPr/>
        </p:nvSpPr>
        <p:spPr>
          <a:xfrm>
            <a:off x="4159132" y="1833690"/>
            <a:ext cx="41790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Messaging</a:t>
            </a:r>
            <a:endParaRPr sz="1200">
              <a:solidFill>
                <a:srgbClr val="FF8000"/>
              </a:solidFill>
              <a:latin typeface="Inter Medium"/>
              <a:ea typeface="Inter Medium"/>
              <a:cs typeface="Inter Medium"/>
              <a:sym typeface="Inter Medium"/>
            </a:endParaRPr>
          </a:p>
        </p:txBody>
      </p:sp>
      <p:sp>
        <p:nvSpPr>
          <p:cNvPr id="153" name="Google Shape;153;p10"/>
          <p:cNvSpPr txBox="1"/>
          <p:nvPr/>
        </p:nvSpPr>
        <p:spPr>
          <a:xfrm>
            <a:off x="6874022" y="1799475"/>
            <a:ext cx="8100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Eventing</a:t>
            </a:r>
            <a:endParaRPr sz="1200">
              <a:solidFill>
                <a:srgbClr val="FF8000"/>
              </a:solidFill>
              <a:latin typeface="Inter Medium"/>
              <a:ea typeface="Inter Medium"/>
              <a:cs typeface="Inter Medium"/>
              <a:sym typeface="Inter Medium"/>
            </a:endParaRPr>
          </a:p>
        </p:txBody>
      </p:sp>
      <p:sp>
        <p:nvSpPr>
          <p:cNvPr id="154" name="Google Shape;154;p10"/>
          <p:cNvSpPr txBox="1"/>
          <p:nvPr/>
        </p:nvSpPr>
        <p:spPr>
          <a:xfrm>
            <a:off x="8517154" y="5237239"/>
            <a:ext cx="2930092" cy="33852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After Clemens Vasters https://youtu.be/ITrlLErsqzY</a:t>
            </a:r>
            <a:endParaRPr sz="1000">
              <a:solidFill>
                <a:schemeClr val="dk1"/>
              </a:solidFill>
              <a:latin typeface="Calibri"/>
              <a:ea typeface="Calibri"/>
              <a:cs typeface="Calibri"/>
              <a:sym typeface="Calibri"/>
            </a:endParaRPr>
          </a:p>
        </p:txBody>
      </p:sp>
      <p:sp>
        <p:nvSpPr>
          <p:cNvPr id="155" name="Google Shape;155;p10"/>
          <p:cNvSpPr txBox="1"/>
          <p:nvPr/>
        </p:nvSpPr>
        <p:spPr>
          <a:xfrm>
            <a:off x="3872277" y="2278037"/>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Has Intent</a:t>
            </a:r>
            <a:endParaRPr sz="800">
              <a:solidFill>
                <a:schemeClr val="dk1"/>
              </a:solidFill>
              <a:latin typeface="Calibri"/>
              <a:ea typeface="Calibri"/>
              <a:cs typeface="Calibri"/>
              <a:sym typeface="Calibri"/>
            </a:endParaRPr>
          </a:p>
        </p:txBody>
      </p:sp>
      <p:sp>
        <p:nvSpPr>
          <p:cNvPr id="156" name="Google Shape;156;p10"/>
          <p:cNvSpPr txBox="1"/>
          <p:nvPr/>
        </p:nvSpPr>
        <p:spPr>
          <a:xfrm>
            <a:off x="6553077" y="22907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Provides Facts</a:t>
            </a:r>
            <a:endParaRPr sz="800">
              <a:solidFill>
                <a:schemeClr val="dk1"/>
              </a:solidFill>
              <a:latin typeface="Calibri"/>
              <a:ea typeface="Calibri"/>
              <a:cs typeface="Calibri"/>
              <a:sym typeface="Calibri"/>
            </a:endParaRPr>
          </a:p>
        </p:txBody>
      </p:sp>
      <p:sp>
        <p:nvSpPr>
          <p:cNvPr id="157" name="Google Shape;157;p10"/>
          <p:cNvSpPr txBox="1"/>
          <p:nvPr/>
        </p:nvSpPr>
        <p:spPr>
          <a:xfrm>
            <a:off x="3872277" y="2689187"/>
            <a:ext cx="1274400" cy="800189"/>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Request An Answer (Query)</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Transfer of Control</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(Command)</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Transfer of Value</a:t>
            </a:r>
            <a:endParaRPr sz="800">
              <a:solidFill>
                <a:schemeClr val="dk1"/>
              </a:solidFill>
              <a:latin typeface="Calibri"/>
              <a:ea typeface="Calibri"/>
              <a:cs typeface="Calibri"/>
              <a:sym typeface="Calibri"/>
            </a:endParaRPr>
          </a:p>
        </p:txBody>
      </p:sp>
      <p:sp>
        <p:nvSpPr>
          <p:cNvPr id="158" name="Google Shape;158;p10"/>
          <p:cNvSpPr txBox="1"/>
          <p:nvPr/>
        </p:nvSpPr>
        <p:spPr>
          <a:xfrm>
            <a:off x="6553077" y="26862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Things you Report On</a:t>
            </a:r>
            <a:endParaRPr sz="800">
              <a:solidFill>
                <a:schemeClr val="dk1"/>
              </a:solidFill>
              <a:latin typeface="Calibri"/>
              <a:ea typeface="Calibri"/>
              <a:cs typeface="Calibri"/>
              <a:sym typeface="Calibri"/>
            </a:endParaRPr>
          </a:p>
        </p:txBody>
      </p:sp>
      <p:sp>
        <p:nvSpPr>
          <p:cNvPr id="159" name="Google Shape;159;p10"/>
          <p:cNvSpPr txBox="1"/>
          <p:nvPr/>
        </p:nvSpPr>
        <p:spPr>
          <a:xfrm>
            <a:off x="3872277" y="3624782"/>
            <a:ext cx="1274400" cy="430857"/>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Part of a Workflow</a:t>
            </a:r>
            <a:endParaRPr/>
          </a:p>
          <a:p>
            <a:pPr marL="0" marR="0" lvl="0" indent="0" algn="ctr" rtl="0">
              <a:spcBef>
                <a:spcPts val="0"/>
              </a:spcBef>
              <a:spcAft>
                <a:spcPts val="0"/>
              </a:spcAft>
              <a:buNone/>
            </a:pPr>
            <a:r>
              <a:rPr lang="en-US" sz="800">
                <a:solidFill>
                  <a:schemeClr val="dk1"/>
                </a:solidFill>
                <a:latin typeface="Calibri"/>
                <a:ea typeface="Calibri"/>
                <a:cs typeface="Calibri"/>
                <a:sym typeface="Calibri"/>
              </a:rPr>
              <a:t>Part of a Conversation</a:t>
            </a:r>
            <a:endParaRPr sz="800">
              <a:solidFill>
                <a:schemeClr val="dk1"/>
              </a:solidFill>
              <a:latin typeface="Calibri"/>
              <a:ea typeface="Calibri"/>
              <a:cs typeface="Calibri"/>
              <a:sym typeface="Calibri"/>
            </a:endParaRPr>
          </a:p>
        </p:txBody>
      </p:sp>
      <p:sp>
        <p:nvSpPr>
          <p:cNvPr id="160" name="Google Shape;160;p10"/>
          <p:cNvSpPr txBox="1"/>
          <p:nvPr/>
        </p:nvSpPr>
        <p:spPr>
          <a:xfrm>
            <a:off x="6553077" y="3111944"/>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No Expectations</a:t>
            </a:r>
            <a:endParaRPr sz="800">
              <a:solidFill>
                <a:schemeClr val="dk1"/>
              </a:solidFill>
              <a:latin typeface="Calibri"/>
              <a:ea typeface="Calibri"/>
              <a:cs typeface="Calibri"/>
              <a:sym typeface="Calibri"/>
            </a:endParaRPr>
          </a:p>
        </p:txBody>
      </p:sp>
      <p:sp>
        <p:nvSpPr>
          <p:cNvPr id="161" name="Google Shape;161;p10"/>
          <p:cNvSpPr txBox="1"/>
          <p:nvPr/>
        </p:nvSpPr>
        <p:spPr>
          <a:xfrm>
            <a:off x="4173073" y="637286"/>
            <a:ext cx="3409238" cy="5078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chemeClr val="dk1"/>
                </a:solidFill>
                <a:latin typeface="Calibri"/>
                <a:ea typeface="Calibri"/>
                <a:cs typeface="Calibri"/>
                <a:sym typeface="Calibri"/>
              </a:rPr>
              <a:t>Message Types</a:t>
            </a:r>
            <a:endParaRPr/>
          </a:p>
        </p:txBody>
      </p:sp>
      <p:sp>
        <p:nvSpPr>
          <p:cNvPr id="162" name="Google Shape;162;p10"/>
          <p:cNvSpPr txBox="1"/>
          <p:nvPr/>
        </p:nvSpPr>
        <p:spPr>
          <a:xfrm>
            <a:off x="6553077" y="3537938"/>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History</a:t>
            </a:r>
            <a:endParaRPr sz="800">
              <a:solidFill>
                <a:schemeClr val="dk1"/>
              </a:solidFill>
              <a:latin typeface="Calibri"/>
              <a:ea typeface="Calibri"/>
              <a:cs typeface="Calibri"/>
              <a:sym typeface="Calibri"/>
            </a:endParaRPr>
          </a:p>
        </p:txBody>
      </p:sp>
      <p:sp>
        <p:nvSpPr>
          <p:cNvPr id="163" name="Google Shape;163;p10"/>
          <p:cNvSpPr txBox="1"/>
          <p:nvPr/>
        </p:nvSpPr>
        <p:spPr>
          <a:xfrm>
            <a:off x="6553077" y="396393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Context</a:t>
            </a:r>
            <a:endParaRPr sz="800">
              <a:solidFill>
                <a:schemeClr val="dk1"/>
              </a:solidFill>
              <a:latin typeface="Calibri"/>
              <a:ea typeface="Calibri"/>
              <a:cs typeface="Calibri"/>
              <a:sym typeface="Calibri"/>
            </a:endParaRPr>
          </a:p>
        </p:txBody>
      </p:sp>
      <p:sp>
        <p:nvSpPr>
          <p:cNvPr id="164" name="Google Shape;164;p10"/>
          <p:cNvSpPr txBox="1"/>
          <p:nvPr/>
        </p:nvSpPr>
        <p:spPr>
          <a:xfrm>
            <a:off x="3872277" y="4191045"/>
            <a:ext cx="1274400" cy="430857"/>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Concerned with the Future</a:t>
            </a:r>
            <a:endParaRPr/>
          </a:p>
        </p:txBody>
      </p:sp>
      <p:sp>
        <p:nvSpPr>
          <p:cNvPr id="165" name="Google Shape;165;p10"/>
          <p:cNvSpPr txBox="1"/>
          <p:nvPr/>
        </p:nvSpPr>
        <p:spPr>
          <a:xfrm>
            <a:off x="6553077" y="4406473"/>
            <a:ext cx="1274400" cy="307746"/>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Concerned with the Past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71" name="Google Shape;171;p11"/>
          <p:cNvSpPr txBox="1"/>
          <p:nvPr/>
        </p:nvSpPr>
        <p:spPr>
          <a:xfrm>
            <a:off x="4159132" y="1833690"/>
            <a:ext cx="41790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Messaging</a:t>
            </a:r>
            <a:endParaRPr sz="1200">
              <a:solidFill>
                <a:srgbClr val="FF8000"/>
              </a:solidFill>
              <a:latin typeface="Inter Medium"/>
              <a:ea typeface="Inter Medium"/>
              <a:cs typeface="Inter Medium"/>
              <a:sym typeface="Inter Medium"/>
            </a:endParaRPr>
          </a:p>
        </p:txBody>
      </p:sp>
      <p:sp>
        <p:nvSpPr>
          <p:cNvPr id="172" name="Google Shape;172;p11"/>
          <p:cNvSpPr txBox="1"/>
          <p:nvPr/>
        </p:nvSpPr>
        <p:spPr>
          <a:xfrm>
            <a:off x="6874019" y="1799475"/>
            <a:ext cx="9534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Eventing</a:t>
            </a:r>
            <a:endParaRPr sz="1200">
              <a:solidFill>
                <a:srgbClr val="FF8000"/>
              </a:solidFill>
              <a:latin typeface="Inter Medium"/>
              <a:ea typeface="Inter Medium"/>
              <a:cs typeface="Inter Medium"/>
              <a:sym typeface="Inter Medium"/>
            </a:endParaRPr>
          </a:p>
        </p:txBody>
      </p:sp>
      <p:sp>
        <p:nvSpPr>
          <p:cNvPr id="173" name="Google Shape;173;p11"/>
          <p:cNvSpPr txBox="1"/>
          <p:nvPr/>
        </p:nvSpPr>
        <p:spPr>
          <a:xfrm>
            <a:off x="5625548" y="5237239"/>
            <a:ext cx="5821698" cy="33852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See Gregor Hohpe: https://www.enterpriseintegrationpatterns.com/patterns/messaging/Message.html</a:t>
            </a:r>
            <a:endParaRPr sz="1000">
              <a:solidFill>
                <a:schemeClr val="dk1"/>
              </a:solidFill>
              <a:latin typeface="Calibri"/>
              <a:ea typeface="Calibri"/>
              <a:cs typeface="Calibri"/>
              <a:sym typeface="Calibri"/>
            </a:endParaRPr>
          </a:p>
        </p:txBody>
      </p:sp>
      <p:sp>
        <p:nvSpPr>
          <p:cNvPr id="174" name="Google Shape;174;p11"/>
          <p:cNvSpPr txBox="1"/>
          <p:nvPr/>
        </p:nvSpPr>
        <p:spPr>
          <a:xfrm>
            <a:off x="3872277" y="2278037"/>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Command</a:t>
            </a:r>
            <a:endParaRPr sz="800">
              <a:solidFill>
                <a:schemeClr val="dk1"/>
              </a:solidFill>
              <a:latin typeface="Calibri"/>
              <a:ea typeface="Calibri"/>
              <a:cs typeface="Calibri"/>
              <a:sym typeface="Calibri"/>
            </a:endParaRPr>
          </a:p>
        </p:txBody>
      </p:sp>
      <p:sp>
        <p:nvSpPr>
          <p:cNvPr id="175" name="Google Shape;175;p11"/>
          <p:cNvSpPr txBox="1"/>
          <p:nvPr/>
        </p:nvSpPr>
        <p:spPr>
          <a:xfrm>
            <a:off x="6553077" y="22907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Event (Notification)</a:t>
            </a:r>
            <a:endParaRPr sz="800">
              <a:solidFill>
                <a:schemeClr val="dk1"/>
              </a:solidFill>
              <a:latin typeface="Calibri"/>
              <a:ea typeface="Calibri"/>
              <a:cs typeface="Calibri"/>
              <a:sym typeface="Calibri"/>
            </a:endParaRPr>
          </a:p>
        </p:txBody>
      </p:sp>
      <p:sp>
        <p:nvSpPr>
          <p:cNvPr id="176" name="Google Shape;176;p11"/>
          <p:cNvSpPr txBox="1"/>
          <p:nvPr/>
        </p:nvSpPr>
        <p:spPr>
          <a:xfrm>
            <a:off x="6553077" y="26862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Document</a:t>
            </a:r>
            <a:endParaRPr sz="800">
              <a:solidFill>
                <a:schemeClr val="dk1"/>
              </a:solidFill>
              <a:latin typeface="Calibri"/>
              <a:ea typeface="Calibri"/>
              <a:cs typeface="Calibri"/>
              <a:sym typeface="Calibri"/>
            </a:endParaRPr>
          </a:p>
        </p:txBody>
      </p:sp>
      <p:sp>
        <p:nvSpPr>
          <p:cNvPr id="177" name="Google Shape;177;p11"/>
          <p:cNvSpPr txBox="1"/>
          <p:nvPr/>
        </p:nvSpPr>
        <p:spPr>
          <a:xfrm>
            <a:off x="4173073" y="637286"/>
            <a:ext cx="3409238" cy="5078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chemeClr val="dk1"/>
                </a:solidFill>
                <a:latin typeface="Calibri"/>
                <a:ea typeface="Calibri"/>
                <a:cs typeface="Calibri"/>
                <a:sym typeface="Calibri"/>
              </a:rPr>
              <a:t>Message Types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4" name="Google Shape;184;p12"/>
          <p:cNvSpPr txBox="1"/>
          <p:nvPr/>
        </p:nvSpPr>
        <p:spPr>
          <a:xfrm>
            <a:off x="3913966" y="1644489"/>
            <a:ext cx="41790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Discrete</a:t>
            </a:r>
            <a:endParaRPr sz="1200">
              <a:solidFill>
                <a:srgbClr val="FF8000"/>
              </a:solidFill>
              <a:latin typeface="Inter Medium"/>
              <a:ea typeface="Inter Medium"/>
              <a:cs typeface="Inter Medium"/>
              <a:sym typeface="Inter Medium"/>
            </a:endParaRPr>
          </a:p>
        </p:txBody>
      </p:sp>
      <p:sp>
        <p:nvSpPr>
          <p:cNvPr id="185" name="Google Shape;185;p12"/>
          <p:cNvSpPr txBox="1"/>
          <p:nvPr/>
        </p:nvSpPr>
        <p:spPr>
          <a:xfrm>
            <a:off x="6821866" y="1615839"/>
            <a:ext cx="5898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200">
                <a:solidFill>
                  <a:srgbClr val="FF8000"/>
                </a:solidFill>
                <a:latin typeface="Inter Medium"/>
                <a:ea typeface="Inter Medium"/>
                <a:cs typeface="Inter Medium"/>
                <a:sym typeface="Inter Medium"/>
              </a:rPr>
              <a:t>Series</a:t>
            </a:r>
            <a:endParaRPr sz="1200">
              <a:solidFill>
                <a:srgbClr val="FF8000"/>
              </a:solidFill>
              <a:latin typeface="Inter Medium"/>
              <a:ea typeface="Inter Medium"/>
              <a:cs typeface="Inter Medium"/>
              <a:sym typeface="Inter Medium"/>
            </a:endParaRPr>
          </a:p>
        </p:txBody>
      </p:sp>
      <p:sp>
        <p:nvSpPr>
          <p:cNvPr id="186" name="Google Shape;186;p12"/>
          <p:cNvSpPr txBox="1"/>
          <p:nvPr/>
        </p:nvSpPr>
        <p:spPr>
          <a:xfrm>
            <a:off x="4173073" y="5137847"/>
            <a:ext cx="7571458" cy="33852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After Clemens Vasters: https://skillsmatter.com/skillscasts/10191-keynote-events-data-points-jobs-and-commands-the-rise-of-messaging</a:t>
            </a:r>
            <a:endParaRPr sz="1000">
              <a:solidFill>
                <a:schemeClr val="dk1"/>
              </a:solidFill>
              <a:latin typeface="Calibri"/>
              <a:ea typeface="Calibri"/>
              <a:cs typeface="Calibri"/>
              <a:sym typeface="Calibri"/>
            </a:endParaRPr>
          </a:p>
        </p:txBody>
      </p:sp>
      <p:sp>
        <p:nvSpPr>
          <p:cNvPr id="187" name="Google Shape;187;p12"/>
          <p:cNvSpPr/>
          <p:nvPr/>
        </p:nvSpPr>
        <p:spPr>
          <a:xfrm>
            <a:off x="3770691" y="2589389"/>
            <a:ext cx="1006200" cy="3240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dk1"/>
                </a:solidFill>
                <a:latin typeface="Calibri"/>
                <a:ea typeface="Calibri"/>
                <a:cs typeface="Calibri"/>
                <a:sym typeface="Calibri"/>
              </a:rPr>
              <a:t>Stateless</a:t>
            </a:r>
            <a:endParaRPr sz="1000">
              <a:solidFill>
                <a:schemeClr val="dk1"/>
              </a:solidFill>
              <a:latin typeface="Calibri"/>
              <a:ea typeface="Calibri"/>
              <a:cs typeface="Calibri"/>
              <a:sym typeface="Calibri"/>
            </a:endParaRPr>
          </a:p>
          <a:p>
            <a:pPr marL="0" marR="0" lvl="0" indent="0" algn="ctr" rtl="0">
              <a:spcBef>
                <a:spcPts val="0"/>
              </a:spcBef>
              <a:spcAft>
                <a:spcPts val="0"/>
              </a:spcAft>
              <a:buNone/>
            </a:pPr>
            <a:r>
              <a:rPr lang="en-US" sz="1000">
                <a:solidFill>
                  <a:schemeClr val="dk1"/>
                </a:solidFill>
                <a:latin typeface="Calibri"/>
                <a:ea typeface="Calibri"/>
                <a:cs typeface="Calibri"/>
                <a:sym typeface="Calibri"/>
              </a:rPr>
              <a:t>Handler</a:t>
            </a:r>
            <a:endParaRPr sz="1000">
              <a:solidFill>
                <a:schemeClr val="dk1"/>
              </a:solidFill>
              <a:latin typeface="Calibri"/>
              <a:ea typeface="Calibri"/>
              <a:cs typeface="Calibri"/>
              <a:sym typeface="Calibri"/>
            </a:endParaRPr>
          </a:p>
        </p:txBody>
      </p:sp>
      <p:sp>
        <p:nvSpPr>
          <p:cNvPr id="188" name="Google Shape;188;p12"/>
          <p:cNvSpPr/>
          <p:nvPr/>
        </p:nvSpPr>
        <p:spPr>
          <a:xfrm>
            <a:off x="6313241" y="2491439"/>
            <a:ext cx="1349400" cy="5199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dk1"/>
                </a:solidFill>
                <a:latin typeface="Calibri"/>
                <a:ea typeface="Calibri"/>
                <a:cs typeface="Calibri"/>
                <a:sym typeface="Calibri"/>
              </a:rPr>
              <a:t>Stateful</a:t>
            </a:r>
            <a:endParaRPr sz="1000">
              <a:solidFill>
                <a:schemeClr val="dk1"/>
              </a:solidFill>
              <a:latin typeface="Calibri"/>
              <a:ea typeface="Calibri"/>
              <a:cs typeface="Calibri"/>
              <a:sym typeface="Calibri"/>
            </a:endParaRPr>
          </a:p>
          <a:p>
            <a:pPr marL="0" marR="0" lvl="0" indent="0" algn="ctr" rtl="0">
              <a:spcBef>
                <a:spcPts val="0"/>
              </a:spcBef>
              <a:spcAft>
                <a:spcPts val="0"/>
              </a:spcAft>
              <a:buNone/>
            </a:pPr>
            <a:r>
              <a:rPr lang="en-US" sz="1000">
                <a:solidFill>
                  <a:schemeClr val="dk1"/>
                </a:solidFill>
                <a:latin typeface="Calibri"/>
                <a:ea typeface="Calibri"/>
                <a:cs typeface="Calibri"/>
                <a:sym typeface="Calibri"/>
              </a:rPr>
              <a:t>Partition</a:t>
            </a:r>
            <a:endParaRPr sz="1000">
              <a:solidFill>
                <a:schemeClr val="dk1"/>
              </a:solidFill>
              <a:latin typeface="Calibri"/>
              <a:ea typeface="Calibri"/>
              <a:cs typeface="Calibri"/>
              <a:sym typeface="Calibri"/>
            </a:endParaRPr>
          </a:p>
          <a:p>
            <a:pPr marL="0" marR="0" lvl="0" indent="0" algn="ctr" rtl="0">
              <a:spcBef>
                <a:spcPts val="0"/>
              </a:spcBef>
              <a:spcAft>
                <a:spcPts val="0"/>
              </a:spcAft>
              <a:buNone/>
            </a:pPr>
            <a:r>
              <a:rPr lang="en-US" sz="1000">
                <a:solidFill>
                  <a:schemeClr val="dk1"/>
                </a:solidFill>
                <a:latin typeface="Calibri"/>
                <a:ea typeface="Calibri"/>
                <a:cs typeface="Calibri"/>
                <a:sym typeface="Calibri"/>
              </a:rPr>
              <a:t>Processor</a:t>
            </a:r>
            <a:endParaRPr sz="1000">
              <a:solidFill>
                <a:schemeClr val="dk1"/>
              </a:solidFill>
              <a:latin typeface="Calibri"/>
              <a:ea typeface="Calibri"/>
              <a:cs typeface="Calibri"/>
              <a:sym typeface="Calibri"/>
            </a:endParaRPr>
          </a:p>
        </p:txBody>
      </p:sp>
      <p:sp>
        <p:nvSpPr>
          <p:cNvPr id="189" name="Google Shape;189;p12"/>
          <p:cNvSpPr/>
          <p:nvPr/>
        </p:nvSpPr>
        <p:spPr>
          <a:xfrm>
            <a:off x="4050416" y="1960964"/>
            <a:ext cx="392700" cy="446700"/>
          </a:xfrm>
          <a:prstGeom prst="downArrow">
            <a:avLst>
              <a:gd name="adj1" fmla="val 50000"/>
              <a:gd name="adj2"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2"/>
          <p:cNvSpPr/>
          <p:nvPr/>
        </p:nvSpPr>
        <p:spPr>
          <a:xfrm rot="10800000">
            <a:off x="6850313" y="1929679"/>
            <a:ext cx="392700" cy="446700"/>
          </a:xfrm>
          <a:prstGeom prst="down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2"/>
          <p:cNvSpPr txBox="1"/>
          <p:nvPr/>
        </p:nvSpPr>
        <p:spPr>
          <a:xfrm>
            <a:off x="3479766" y="2068539"/>
            <a:ext cx="467700" cy="3078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PUSH</a:t>
            </a:r>
            <a:endParaRPr sz="800">
              <a:solidFill>
                <a:schemeClr val="dk1"/>
              </a:solidFill>
              <a:latin typeface="Calibri"/>
              <a:ea typeface="Calibri"/>
              <a:cs typeface="Calibri"/>
              <a:sym typeface="Calibri"/>
            </a:endParaRPr>
          </a:p>
        </p:txBody>
      </p:sp>
      <p:sp>
        <p:nvSpPr>
          <p:cNvPr id="192" name="Google Shape;192;p12"/>
          <p:cNvSpPr txBox="1"/>
          <p:nvPr/>
        </p:nvSpPr>
        <p:spPr>
          <a:xfrm>
            <a:off x="6313316" y="1999139"/>
            <a:ext cx="440700" cy="3078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PULL</a:t>
            </a:r>
            <a:endParaRPr sz="800">
              <a:solidFill>
                <a:schemeClr val="dk1"/>
              </a:solidFill>
              <a:latin typeface="Calibri"/>
              <a:ea typeface="Calibri"/>
              <a:cs typeface="Calibri"/>
              <a:sym typeface="Calibri"/>
            </a:endParaRPr>
          </a:p>
        </p:txBody>
      </p:sp>
      <p:sp>
        <p:nvSpPr>
          <p:cNvPr id="193" name="Google Shape;193;p12"/>
          <p:cNvSpPr txBox="1"/>
          <p:nvPr/>
        </p:nvSpPr>
        <p:spPr>
          <a:xfrm>
            <a:off x="7378591" y="2032489"/>
            <a:ext cx="589800" cy="3693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600">
                <a:solidFill>
                  <a:schemeClr val="dk1"/>
                </a:solidFill>
                <a:latin typeface="Calibri"/>
                <a:ea typeface="Calibri"/>
                <a:cs typeface="Calibri"/>
                <a:sym typeface="Calibri"/>
              </a:rPr>
              <a:t>Context</a:t>
            </a:r>
            <a:endParaRPr sz="600">
              <a:solidFill>
                <a:schemeClr val="dk1"/>
              </a:solidFill>
              <a:latin typeface="Calibri"/>
              <a:ea typeface="Calibri"/>
              <a:cs typeface="Calibri"/>
              <a:sym typeface="Calibri"/>
            </a:endParaRPr>
          </a:p>
          <a:p>
            <a:pPr marL="0" marR="0" lvl="0" indent="0" algn="l" rtl="0">
              <a:spcBef>
                <a:spcPts val="0"/>
              </a:spcBef>
              <a:spcAft>
                <a:spcPts val="0"/>
              </a:spcAft>
              <a:buNone/>
            </a:pPr>
            <a:r>
              <a:rPr lang="en-US" sz="600">
                <a:solidFill>
                  <a:schemeClr val="dk1"/>
                </a:solidFill>
                <a:latin typeface="Calibri"/>
                <a:ea typeface="Calibri"/>
                <a:cs typeface="Calibri"/>
                <a:sym typeface="Calibri"/>
              </a:rPr>
              <a:t>Offset</a:t>
            </a:r>
            <a:endParaRPr sz="600">
              <a:solidFill>
                <a:schemeClr val="dk1"/>
              </a:solidFill>
              <a:latin typeface="Calibri"/>
              <a:ea typeface="Calibri"/>
              <a:cs typeface="Calibri"/>
              <a:sym typeface="Calibri"/>
            </a:endParaRPr>
          </a:p>
        </p:txBody>
      </p:sp>
      <p:sp>
        <p:nvSpPr>
          <p:cNvPr id="194" name="Google Shape;194;p12"/>
          <p:cNvSpPr txBox="1"/>
          <p:nvPr/>
        </p:nvSpPr>
        <p:spPr>
          <a:xfrm>
            <a:off x="3669941" y="3110820"/>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Discrete</a:t>
            </a:r>
            <a:endParaRPr sz="800">
              <a:solidFill>
                <a:schemeClr val="dk1"/>
              </a:solidFill>
              <a:latin typeface="Calibri"/>
              <a:ea typeface="Calibri"/>
              <a:cs typeface="Calibri"/>
              <a:sym typeface="Calibri"/>
            </a:endParaRPr>
          </a:p>
        </p:txBody>
      </p:sp>
      <p:sp>
        <p:nvSpPr>
          <p:cNvPr id="195" name="Google Shape;195;p12"/>
          <p:cNvSpPr txBox="1"/>
          <p:nvPr/>
        </p:nvSpPr>
        <p:spPr>
          <a:xfrm>
            <a:off x="6350741" y="3123545"/>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Continuous</a:t>
            </a:r>
            <a:endParaRPr sz="800">
              <a:solidFill>
                <a:schemeClr val="dk1"/>
              </a:solidFill>
              <a:latin typeface="Calibri"/>
              <a:ea typeface="Calibri"/>
              <a:cs typeface="Calibri"/>
              <a:sym typeface="Calibri"/>
            </a:endParaRPr>
          </a:p>
        </p:txBody>
      </p:sp>
      <p:sp>
        <p:nvSpPr>
          <p:cNvPr id="196" name="Google Shape;196;p12"/>
          <p:cNvSpPr txBox="1"/>
          <p:nvPr/>
        </p:nvSpPr>
        <p:spPr>
          <a:xfrm>
            <a:off x="3669941" y="3521970"/>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Independent</a:t>
            </a:r>
            <a:endParaRPr sz="800">
              <a:solidFill>
                <a:schemeClr val="dk1"/>
              </a:solidFill>
              <a:latin typeface="Calibri"/>
              <a:ea typeface="Calibri"/>
              <a:cs typeface="Calibri"/>
              <a:sym typeface="Calibri"/>
            </a:endParaRPr>
          </a:p>
        </p:txBody>
      </p:sp>
      <p:sp>
        <p:nvSpPr>
          <p:cNvPr id="197" name="Google Shape;197;p12"/>
          <p:cNvSpPr txBox="1"/>
          <p:nvPr/>
        </p:nvSpPr>
        <p:spPr>
          <a:xfrm>
            <a:off x="6350741" y="3519045"/>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Sequential</a:t>
            </a:r>
            <a:endParaRPr sz="800">
              <a:solidFill>
                <a:schemeClr val="dk1"/>
              </a:solidFill>
              <a:latin typeface="Calibri"/>
              <a:ea typeface="Calibri"/>
              <a:cs typeface="Calibri"/>
              <a:sym typeface="Calibri"/>
            </a:endParaRPr>
          </a:p>
        </p:txBody>
      </p:sp>
      <p:sp>
        <p:nvSpPr>
          <p:cNvPr id="198" name="Google Shape;198;p12"/>
          <p:cNvSpPr txBox="1"/>
          <p:nvPr/>
        </p:nvSpPr>
        <p:spPr>
          <a:xfrm>
            <a:off x="3669941" y="3953983"/>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Immediately Actionable</a:t>
            </a:r>
            <a:endParaRPr sz="800">
              <a:solidFill>
                <a:schemeClr val="dk1"/>
              </a:solidFill>
              <a:latin typeface="Calibri"/>
              <a:ea typeface="Calibri"/>
              <a:cs typeface="Calibri"/>
              <a:sym typeface="Calibri"/>
            </a:endParaRPr>
          </a:p>
        </p:txBody>
      </p:sp>
      <p:sp>
        <p:nvSpPr>
          <p:cNvPr id="199" name="Google Shape;199;p12"/>
          <p:cNvSpPr txBox="1"/>
          <p:nvPr/>
        </p:nvSpPr>
        <p:spPr>
          <a:xfrm>
            <a:off x="6350741" y="3953983"/>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800">
                <a:solidFill>
                  <a:schemeClr val="dk1"/>
                </a:solidFill>
                <a:latin typeface="Calibri"/>
                <a:ea typeface="Calibri"/>
                <a:cs typeface="Calibri"/>
                <a:sym typeface="Calibri"/>
              </a:rPr>
              <a:t>Report Condition</a:t>
            </a:r>
            <a:endParaRPr sz="800">
              <a:solidFill>
                <a:schemeClr val="dk1"/>
              </a:solidFill>
              <a:latin typeface="Calibri"/>
              <a:ea typeface="Calibri"/>
              <a:cs typeface="Calibri"/>
              <a:sym typeface="Calibri"/>
            </a:endParaRPr>
          </a:p>
        </p:txBody>
      </p:sp>
      <p:sp>
        <p:nvSpPr>
          <p:cNvPr id="200" name="Google Shape;200;p12"/>
          <p:cNvSpPr txBox="1"/>
          <p:nvPr/>
        </p:nvSpPr>
        <p:spPr>
          <a:xfrm>
            <a:off x="4173073" y="637286"/>
            <a:ext cx="3409238" cy="5078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b="1">
                <a:solidFill>
                  <a:schemeClr val="dk1"/>
                </a:solidFill>
                <a:latin typeface="Calibri"/>
                <a:ea typeface="Calibri"/>
                <a:cs typeface="Calibri"/>
                <a:sym typeface="Calibri"/>
              </a:rPr>
              <a:t>Eventing Types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p:nvPr/>
        </p:nvSpPr>
        <p:spPr>
          <a:xfrm>
            <a:off x="3952461" y="2829339"/>
            <a:ext cx="42870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Queues and Streams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4"/>
          <p:cNvPicPr preferRelativeResize="0"/>
          <p:nvPr/>
        </p:nvPicPr>
        <p:blipFill rotWithShape="1">
          <a:blip r:embed="rId3">
            <a:alphaModFix/>
          </a:blip>
          <a:srcRect/>
          <a:stretch/>
        </p:blipFill>
        <p:spPr>
          <a:xfrm>
            <a:off x="2100649" y="501193"/>
            <a:ext cx="7318121" cy="5184403"/>
          </a:xfrm>
          <a:prstGeom prst="rect">
            <a:avLst/>
          </a:prstGeom>
          <a:noFill/>
          <a:ln>
            <a:noFill/>
          </a:ln>
        </p:spPr>
      </p:pic>
      <p:cxnSp>
        <p:nvCxnSpPr>
          <p:cNvPr id="211" name="Google Shape;211;p14"/>
          <p:cNvCxnSpPr/>
          <p:nvPr/>
        </p:nvCxnSpPr>
        <p:spPr>
          <a:xfrm flipH="1">
            <a:off x="8608979" y="1964987"/>
            <a:ext cx="398834" cy="1342417"/>
          </a:xfrm>
          <a:prstGeom prst="straightConnector1">
            <a:avLst/>
          </a:prstGeom>
          <a:noFill/>
          <a:ln w="50800" cap="flat" cmpd="sng">
            <a:solidFill>
              <a:schemeClr val="accent6"/>
            </a:solidFill>
            <a:prstDash val="solid"/>
            <a:miter lim="800000"/>
            <a:headEnd type="none" w="sm" len="sm"/>
            <a:tailEnd type="triangle" w="med" len="med"/>
          </a:ln>
        </p:spPr>
      </p:cxnSp>
      <p:pic>
        <p:nvPicPr>
          <p:cNvPr id="212" name="Google Shape;212;p14" descr="Lock"/>
          <p:cNvPicPr preferRelativeResize="0"/>
          <p:nvPr/>
        </p:nvPicPr>
        <p:blipFill rotWithShape="1">
          <a:blip r:embed="rId4">
            <a:alphaModFix/>
          </a:blip>
          <a:srcRect/>
          <a:stretch/>
        </p:blipFill>
        <p:spPr>
          <a:xfrm>
            <a:off x="8151779" y="2636195"/>
            <a:ext cx="457200" cy="457200"/>
          </a:xfrm>
          <a:prstGeom prst="rect">
            <a:avLst/>
          </a:prstGeom>
          <a:noFill/>
          <a:ln>
            <a:noFill/>
          </a:ln>
        </p:spPr>
      </p:pic>
      <p:sp>
        <p:nvSpPr>
          <p:cNvPr id="213" name="Google Shape;213;p14"/>
          <p:cNvSpPr txBox="1"/>
          <p:nvPr/>
        </p:nvSpPr>
        <p:spPr>
          <a:xfrm>
            <a:off x="9066179" y="2107075"/>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First consumer </a:t>
            </a:r>
            <a:r>
              <a:rPr lang="en-US" sz="1200" i="1">
                <a:solidFill>
                  <a:schemeClr val="dk1"/>
                </a:solidFill>
                <a:latin typeface="Calibri"/>
                <a:ea typeface="Calibri"/>
                <a:cs typeface="Calibri"/>
                <a:sym typeface="Calibri"/>
              </a:rPr>
              <a:t>locks</a:t>
            </a:r>
            <a:r>
              <a:rPr lang="en-US" sz="1200">
                <a:solidFill>
                  <a:schemeClr val="dk1"/>
                </a:solidFill>
                <a:latin typeface="Calibri"/>
                <a:ea typeface="Calibri"/>
                <a:cs typeface="Calibri"/>
                <a:sym typeface="Calibri"/>
              </a:rPr>
              <a:t> the next message in the queue whilst it processes it.</a:t>
            </a:r>
            <a:endParaRPr/>
          </a:p>
        </p:txBody>
      </p:sp>
      <p:sp>
        <p:nvSpPr>
          <p:cNvPr id="214" name="Google Shape;214;p14"/>
          <p:cNvSpPr txBox="1"/>
          <p:nvPr/>
        </p:nvSpPr>
        <p:spPr>
          <a:xfrm>
            <a:off x="9066179" y="4104595"/>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Second consumer </a:t>
            </a:r>
            <a:r>
              <a:rPr lang="en-US" sz="1200" i="1">
                <a:solidFill>
                  <a:schemeClr val="dk1"/>
                </a:solidFill>
                <a:latin typeface="Calibri"/>
                <a:ea typeface="Calibri"/>
                <a:cs typeface="Calibri"/>
                <a:sym typeface="Calibri"/>
              </a:rPr>
              <a:t>reads past</a:t>
            </a:r>
            <a:r>
              <a:rPr lang="en-US" sz="1200">
                <a:solidFill>
                  <a:schemeClr val="dk1"/>
                </a:solidFill>
                <a:latin typeface="Calibri"/>
                <a:ea typeface="Calibri"/>
                <a:cs typeface="Calibri"/>
                <a:sym typeface="Calibri"/>
              </a:rPr>
              <a:t> any locked message in the queue.</a:t>
            </a:r>
            <a:endParaRPr/>
          </a:p>
        </p:txBody>
      </p:sp>
      <p:cxnSp>
        <p:nvCxnSpPr>
          <p:cNvPr id="215" name="Google Shape;215;p14"/>
          <p:cNvCxnSpPr/>
          <p:nvPr/>
        </p:nvCxnSpPr>
        <p:spPr>
          <a:xfrm rot="10800000">
            <a:off x="8685179" y="3706939"/>
            <a:ext cx="322634" cy="1186337"/>
          </a:xfrm>
          <a:prstGeom prst="straightConnector1">
            <a:avLst/>
          </a:prstGeom>
          <a:noFill/>
          <a:ln w="50800" cap="flat" cmpd="sng">
            <a:solidFill>
              <a:srgbClr val="FF0000"/>
            </a:solidFill>
            <a:prstDash val="dash"/>
            <a:miter lim="800000"/>
            <a:headEnd type="none" w="sm" len="sm"/>
            <a:tailEnd type="triangle" w="med" len="med"/>
          </a:ln>
        </p:spPr>
      </p:cxnSp>
      <p:cxnSp>
        <p:nvCxnSpPr>
          <p:cNvPr id="216" name="Google Shape;216;p14"/>
          <p:cNvCxnSpPr/>
          <p:nvPr/>
        </p:nvCxnSpPr>
        <p:spPr>
          <a:xfrm rot="10800000">
            <a:off x="7648832" y="3867665"/>
            <a:ext cx="1112547" cy="1309816"/>
          </a:xfrm>
          <a:prstGeom prst="straightConnector1">
            <a:avLst/>
          </a:prstGeom>
          <a:noFill/>
          <a:ln w="50800" cap="flat" cmpd="sng">
            <a:solidFill>
              <a:schemeClr val="accent6"/>
            </a:solidFill>
            <a:prstDash val="solid"/>
            <a:miter lim="800000"/>
            <a:headEnd type="none" w="sm" len="sm"/>
            <a:tailEnd type="triangle" w="med" len="med"/>
          </a:ln>
        </p:spPr>
      </p:cxnSp>
      <p:pic>
        <p:nvPicPr>
          <p:cNvPr id="217" name="Google Shape;217;p14" descr="Lock"/>
          <p:cNvPicPr preferRelativeResize="0"/>
          <p:nvPr/>
        </p:nvPicPr>
        <p:blipFill rotWithShape="1">
          <a:blip r:embed="rId4">
            <a:alphaModFix/>
          </a:blip>
          <a:srcRect/>
          <a:stretch/>
        </p:blipFill>
        <p:spPr>
          <a:xfrm>
            <a:off x="7215016" y="3878227"/>
            <a:ext cx="457200" cy="457200"/>
          </a:xfrm>
          <a:prstGeom prst="rect">
            <a:avLst/>
          </a:prstGeom>
          <a:noFill/>
          <a:ln>
            <a:noFill/>
          </a:ln>
        </p:spPr>
      </p:pic>
      <p:sp>
        <p:nvSpPr>
          <p:cNvPr id="218" name="Google Shape;218;p14"/>
          <p:cNvSpPr txBox="1"/>
          <p:nvPr/>
        </p:nvSpPr>
        <p:spPr>
          <a:xfrm>
            <a:off x="5511201" y="4490669"/>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Second consumer </a:t>
            </a:r>
            <a:r>
              <a:rPr lang="en-US" sz="1200" i="1">
                <a:solidFill>
                  <a:schemeClr val="dk1"/>
                </a:solidFill>
                <a:latin typeface="Calibri"/>
                <a:ea typeface="Calibri"/>
                <a:cs typeface="Calibri"/>
                <a:sym typeface="Calibri"/>
              </a:rPr>
              <a:t>locks </a:t>
            </a:r>
            <a:r>
              <a:rPr lang="en-US" sz="1200">
                <a:solidFill>
                  <a:schemeClr val="dk1"/>
                </a:solidFill>
                <a:latin typeface="Calibri"/>
                <a:ea typeface="Calibri"/>
                <a:cs typeface="Calibri"/>
                <a:sym typeface="Calibri"/>
              </a:rPr>
              <a:t>the next available message in the queue.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5"/>
          <p:cNvPicPr preferRelativeResize="0"/>
          <p:nvPr/>
        </p:nvPicPr>
        <p:blipFill rotWithShape="1">
          <a:blip r:embed="rId3">
            <a:alphaModFix/>
          </a:blip>
          <a:srcRect/>
          <a:stretch/>
        </p:blipFill>
        <p:spPr>
          <a:xfrm>
            <a:off x="1371600" y="628512"/>
            <a:ext cx="8799744" cy="5216234"/>
          </a:xfrm>
          <a:prstGeom prst="rect">
            <a:avLst/>
          </a:prstGeom>
          <a:noFill/>
          <a:ln>
            <a:noFill/>
          </a:ln>
        </p:spPr>
      </p:pic>
      <p:cxnSp>
        <p:nvCxnSpPr>
          <p:cNvPr id="224" name="Google Shape;224;p15"/>
          <p:cNvCxnSpPr/>
          <p:nvPr/>
        </p:nvCxnSpPr>
        <p:spPr>
          <a:xfrm flipH="1">
            <a:off x="9069859" y="2199503"/>
            <a:ext cx="518984" cy="864973"/>
          </a:xfrm>
          <a:prstGeom prst="straightConnector1">
            <a:avLst/>
          </a:prstGeom>
          <a:noFill/>
          <a:ln w="50800" cap="flat" cmpd="sng">
            <a:solidFill>
              <a:schemeClr val="accent6"/>
            </a:solidFill>
            <a:prstDash val="solid"/>
            <a:miter lim="800000"/>
            <a:headEnd type="none" w="sm" len="sm"/>
            <a:tailEnd type="triangle" w="med" len="med"/>
          </a:ln>
        </p:spPr>
      </p:cxnSp>
      <p:pic>
        <p:nvPicPr>
          <p:cNvPr id="225" name="Google Shape;225;p15" descr="Lock"/>
          <p:cNvPicPr preferRelativeResize="0"/>
          <p:nvPr/>
        </p:nvPicPr>
        <p:blipFill rotWithShape="1">
          <a:blip r:embed="rId4">
            <a:alphaModFix/>
          </a:blip>
          <a:srcRect/>
          <a:stretch/>
        </p:blipFill>
        <p:spPr>
          <a:xfrm>
            <a:off x="8744903" y="2403389"/>
            <a:ext cx="457200" cy="457200"/>
          </a:xfrm>
          <a:prstGeom prst="rect">
            <a:avLst/>
          </a:prstGeom>
          <a:noFill/>
          <a:ln>
            <a:noFill/>
          </a:ln>
        </p:spPr>
      </p:pic>
      <p:pic>
        <p:nvPicPr>
          <p:cNvPr id="226" name="Google Shape;226;p15" descr="Unlock"/>
          <p:cNvPicPr preferRelativeResize="0"/>
          <p:nvPr/>
        </p:nvPicPr>
        <p:blipFill rotWithShape="1">
          <a:blip r:embed="rId5">
            <a:alphaModFix/>
          </a:blip>
          <a:srcRect/>
          <a:stretch/>
        </p:blipFill>
        <p:spPr>
          <a:xfrm>
            <a:off x="9588843" y="2428103"/>
            <a:ext cx="457201" cy="457201"/>
          </a:xfrm>
          <a:prstGeom prst="rect">
            <a:avLst/>
          </a:prstGeom>
          <a:noFill/>
          <a:ln>
            <a:noFill/>
          </a:ln>
        </p:spPr>
      </p:pic>
      <p:sp>
        <p:nvSpPr>
          <p:cNvPr id="227" name="Google Shape;227;p15"/>
          <p:cNvSpPr txBox="1"/>
          <p:nvPr/>
        </p:nvSpPr>
        <p:spPr>
          <a:xfrm>
            <a:off x="10171344" y="1825706"/>
            <a:ext cx="1820562"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When we are done processing, we unlock it.</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 Usually because we finish processing it</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May be because we fail.</a:t>
            </a:r>
            <a:endParaRPr/>
          </a:p>
        </p:txBody>
      </p:sp>
      <p:sp>
        <p:nvSpPr>
          <p:cNvPr id="228" name="Google Shape;228;p15"/>
          <p:cNvSpPr/>
          <p:nvPr/>
        </p:nvSpPr>
        <p:spPr>
          <a:xfrm>
            <a:off x="8650958" y="3089189"/>
            <a:ext cx="881349" cy="532356"/>
          </a:xfrm>
          <a:prstGeom prst="rect">
            <a:avLst/>
          </a:prstGeom>
          <a:solidFill>
            <a:srgbClr val="A5A5A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5"/>
          <p:cNvSpPr txBox="1"/>
          <p:nvPr/>
        </p:nvSpPr>
        <p:spPr>
          <a:xfrm>
            <a:off x="9279122" y="3972697"/>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we succeed, then we delete the message from the queue, no one else can now process it.</a:t>
            </a:r>
            <a:endParaRPr/>
          </a:p>
        </p:txBody>
      </p:sp>
      <p:cxnSp>
        <p:nvCxnSpPr>
          <p:cNvPr id="230" name="Google Shape;230;p15"/>
          <p:cNvCxnSpPr>
            <a:stCxn id="227" idx="1"/>
            <a:endCxn id="226" idx="3"/>
          </p:cNvCxnSpPr>
          <p:nvPr/>
        </p:nvCxnSpPr>
        <p:spPr>
          <a:xfrm flipH="1">
            <a:off x="10045944" y="2425871"/>
            <a:ext cx="125400" cy="230700"/>
          </a:xfrm>
          <a:prstGeom prst="straightConnector1">
            <a:avLst/>
          </a:prstGeom>
          <a:noFill/>
          <a:ln w="9525" cap="flat" cmpd="sng">
            <a:solidFill>
              <a:schemeClr val="dk1"/>
            </a:solidFill>
            <a:prstDash val="solid"/>
            <a:miter lim="800000"/>
            <a:headEnd type="none" w="sm" len="sm"/>
            <a:tailEnd type="triangle" w="med" len="med"/>
          </a:ln>
        </p:spPr>
      </p:cxnSp>
      <p:cxnSp>
        <p:nvCxnSpPr>
          <p:cNvPr id="231" name="Google Shape;231;p15"/>
          <p:cNvCxnSpPr>
            <a:stCxn id="229" idx="0"/>
          </p:cNvCxnSpPr>
          <p:nvPr/>
        </p:nvCxnSpPr>
        <p:spPr>
          <a:xfrm rot="10800000">
            <a:off x="9162187" y="3621397"/>
            <a:ext cx="1241400" cy="351300"/>
          </a:xfrm>
          <a:prstGeom prst="straightConnector1">
            <a:avLst/>
          </a:prstGeom>
          <a:noFill/>
          <a:ln w="9525" cap="flat" cmpd="sng">
            <a:solidFill>
              <a:schemeClr val="dk1"/>
            </a:solidFill>
            <a:prstDash val="solid"/>
            <a:miter lim="800000"/>
            <a:headEnd type="none" w="sm" len="sm"/>
            <a:tailEnd type="triangle" w="med" len="med"/>
          </a:ln>
        </p:spPr>
      </p:cxnSp>
      <p:sp>
        <p:nvSpPr>
          <p:cNvPr id="232" name="Google Shape;232;p15"/>
          <p:cNvSpPr txBox="1"/>
          <p:nvPr/>
        </p:nvSpPr>
        <p:spPr>
          <a:xfrm>
            <a:off x="6176559" y="1498708"/>
            <a:ext cx="224893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we fail, then we may decide others could succeed later, so we let it become available to lock again, often with a delay.</a:t>
            </a:r>
            <a:endParaRPr/>
          </a:p>
        </p:txBody>
      </p:sp>
      <p:pic>
        <p:nvPicPr>
          <p:cNvPr id="233" name="Google Shape;233;p15" descr="Eraser"/>
          <p:cNvPicPr preferRelativeResize="0"/>
          <p:nvPr/>
        </p:nvPicPr>
        <p:blipFill rotWithShape="1">
          <a:blip r:embed="rId6">
            <a:alphaModFix/>
          </a:blip>
          <a:srcRect/>
          <a:stretch/>
        </p:blipFill>
        <p:spPr>
          <a:xfrm>
            <a:off x="8833962" y="3628679"/>
            <a:ext cx="471794" cy="471794"/>
          </a:xfrm>
          <a:prstGeom prst="rect">
            <a:avLst/>
          </a:prstGeom>
          <a:noFill/>
          <a:ln>
            <a:noFill/>
          </a:ln>
        </p:spPr>
      </p:pic>
      <p:cxnSp>
        <p:nvCxnSpPr>
          <p:cNvPr id="234" name="Google Shape;234;p15"/>
          <p:cNvCxnSpPr>
            <a:endCxn id="228" idx="0"/>
          </p:cNvCxnSpPr>
          <p:nvPr/>
        </p:nvCxnSpPr>
        <p:spPr>
          <a:xfrm>
            <a:off x="7300933" y="2329589"/>
            <a:ext cx="1790700" cy="759600"/>
          </a:xfrm>
          <a:prstGeom prst="straightConnector1">
            <a:avLst/>
          </a:prstGeom>
          <a:noFill/>
          <a:ln w="9525" cap="flat" cmpd="sng">
            <a:solidFill>
              <a:schemeClr val="dk1"/>
            </a:solidFill>
            <a:prstDash val="solid"/>
            <a:miter lim="800000"/>
            <a:headEnd type="none" w="sm" len="sm"/>
            <a:tailEnd type="triangle" w="med" len="med"/>
          </a:ln>
        </p:spPr>
      </p:cxnSp>
      <p:pic>
        <p:nvPicPr>
          <p:cNvPr id="235" name="Google Shape;235;p15" descr="Stopwatch"/>
          <p:cNvPicPr preferRelativeResize="0"/>
          <p:nvPr/>
        </p:nvPicPr>
        <p:blipFill rotWithShape="1">
          <a:blip r:embed="rId7">
            <a:alphaModFix/>
          </a:blip>
          <a:srcRect/>
          <a:stretch/>
        </p:blipFill>
        <p:spPr>
          <a:xfrm>
            <a:off x="7955403" y="2505583"/>
            <a:ext cx="528181" cy="528181"/>
          </a:xfrm>
          <a:prstGeom prst="rect">
            <a:avLst/>
          </a:prstGeom>
          <a:noFill/>
          <a:ln>
            <a:noFill/>
          </a:ln>
        </p:spPr>
      </p:pic>
      <p:cxnSp>
        <p:nvCxnSpPr>
          <p:cNvPr id="236" name="Google Shape;236;p15"/>
          <p:cNvCxnSpPr/>
          <p:nvPr/>
        </p:nvCxnSpPr>
        <p:spPr>
          <a:xfrm flipH="1">
            <a:off x="4384110" y="3628679"/>
            <a:ext cx="3571293" cy="1682357"/>
          </a:xfrm>
          <a:prstGeom prst="straightConnector1">
            <a:avLst/>
          </a:prstGeom>
          <a:noFill/>
          <a:ln w="9525" cap="flat" cmpd="sng">
            <a:solidFill>
              <a:schemeClr val="dk1"/>
            </a:solidFill>
            <a:prstDash val="dash"/>
            <a:miter lim="800000"/>
            <a:headEnd type="none" w="sm" len="sm"/>
            <a:tailEnd type="triangle" w="med" len="med"/>
          </a:ln>
        </p:spPr>
      </p:cxnSp>
      <p:sp>
        <p:nvSpPr>
          <p:cNvPr id="237" name="Google Shape;237;p15"/>
          <p:cNvSpPr txBox="1"/>
          <p:nvPr/>
        </p:nvSpPr>
        <p:spPr>
          <a:xfrm>
            <a:off x="3027402" y="3797121"/>
            <a:ext cx="2350061" cy="101566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After a certain number of re-queues we may move the message to a dead-letter channel, it turns out that no one action the request within in a reasonable time frame</a:t>
            </a:r>
            <a:endParaRPr/>
          </a:p>
        </p:txBody>
      </p:sp>
      <p:sp>
        <p:nvSpPr>
          <p:cNvPr id="238" name="Google Shape;238;p15"/>
          <p:cNvSpPr txBox="1"/>
          <p:nvPr/>
        </p:nvSpPr>
        <p:spPr>
          <a:xfrm>
            <a:off x="6895483" y="4978913"/>
            <a:ext cx="4867735" cy="166199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Queues contain Tasks</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With queues we can think of the messages on a queue as tasks - they are a request for us to carry out an action. Once the action is done, we can delete the task.</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We don't anyone else to action it, it's already been done.</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Someone receiving a done task will have to discard it.</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If we can't action it, someone else will need to action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2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2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22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16"/>
          <p:cNvPicPr preferRelativeResize="0"/>
          <p:nvPr/>
        </p:nvPicPr>
        <p:blipFill rotWithShape="1">
          <a:blip r:embed="rId3">
            <a:alphaModFix/>
          </a:blip>
          <a:srcRect/>
          <a:stretch/>
        </p:blipFill>
        <p:spPr>
          <a:xfrm>
            <a:off x="2076364" y="1373428"/>
            <a:ext cx="7196692" cy="3392726"/>
          </a:xfrm>
          <a:prstGeom prst="rect">
            <a:avLst/>
          </a:prstGeom>
          <a:noFill/>
          <a:ln>
            <a:noFill/>
          </a:ln>
        </p:spPr>
      </p:pic>
      <p:cxnSp>
        <p:nvCxnSpPr>
          <p:cNvPr id="244" name="Google Shape;244;p16"/>
          <p:cNvCxnSpPr/>
          <p:nvPr/>
        </p:nvCxnSpPr>
        <p:spPr>
          <a:xfrm flipH="1">
            <a:off x="7835030" y="3429000"/>
            <a:ext cx="795403" cy="222337"/>
          </a:xfrm>
          <a:prstGeom prst="straightConnector1">
            <a:avLst/>
          </a:prstGeom>
          <a:noFill/>
          <a:ln w="50800" cap="flat" cmpd="sng">
            <a:solidFill>
              <a:schemeClr val="accent6"/>
            </a:solidFill>
            <a:prstDash val="solid"/>
            <a:miter lim="800000"/>
            <a:headEnd type="none" w="sm" len="sm"/>
            <a:tailEnd type="triangle" w="med" len="med"/>
          </a:ln>
        </p:spPr>
      </p:cxnSp>
      <p:sp>
        <p:nvSpPr>
          <p:cNvPr id="245" name="Google Shape;245;p16"/>
          <p:cNvSpPr txBox="1"/>
          <p:nvPr/>
        </p:nvSpPr>
        <p:spPr>
          <a:xfrm>
            <a:off x="9066179" y="2107075"/>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First consumer </a:t>
            </a:r>
            <a:r>
              <a:rPr lang="en-US" sz="1200" i="1" dirty="0">
                <a:solidFill>
                  <a:schemeClr val="dk1"/>
                </a:solidFill>
                <a:latin typeface="Calibri"/>
                <a:ea typeface="Calibri"/>
                <a:cs typeface="Calibri"/>
                <a:sym typeface="Calibri"/>
              </a:rPr>
              <a:t>reads</a:t>
            </a:r>
            <a:r>
              <a:rPr lang="en-US" sz="1200" dirty="0">
                <a:solidFill>
                  <a:schemeClr val="dk1"/>
                </a:solidFill>
                <a:latin typeface="Calibri"/>
                <a:ea typeface="Calibri"/>
                <a:cs typeface="Calibri"/>
                <a:sym typeface="Calibri"/>
              </a:rPr>
              <a:t> the next message in the queue and processes it.</a:t>
            </a:r>
            <a:endParaRPr dirty="0"/>
          </a:p>
        </p:txBody>
      </p:sp>
      <p:cxnSp>
        <p:nvCxnSpPr>
          <p:cNvPr id="246" name="Google Shape;246;p16"/>
          <p:cNvCxnSpPr/>
          <p:nvPr/>
        </p:nvCxnSpPr>
        <p:spPr>
          <a:xfrm rot="10800000">
            <a:off x="7766137" y="4014592"/>
            <a:ext cx="682668" cy="313150"/>
          </a:xfrm>
          <a:prstGeom prst="straightConnector1">
            <a:avLst/>
          </a:prstGeom>
          <a:noFill/>
          <a:ln w="50800" cap="flat" cmpd="sng">
            <a:solidFill>
              <a:schemeClr val="accent6"/>
            </a:solidFill>
            <a:prstDash val="solid"/>
            <a:miter lim="800000"/>
            <a:headEnd type="none" w="sm" len="sm"/>
            <a:tailEnd type="triangle" w="med" len="med"/>
          </a:ln>
        </p:spPr>
      </p:cxnSp>
      <p:sp>
        <p:nvSpPr>
          <p:cNvPr id="247" name="Google Shape;247;p16"/>
          <p:cNvSpPr txBox="1"/>
          <p:nvPr/>
        </p:nvSpPr>
        <p:spPr>
          <a:xfrm>
            <a:off x="8383580" y="4997093"/>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Second consumer </a:t>
            </a:r>
            <a:r>
              <a:rPr lang="en-US" sz="1200" i="1" dirty="0">
                <a:solidFill>
                  <a:schemeClr val="dk1"/>
                </a:solidFill>
                <a:latin typeface="Calibri"/>
                <a:ea typeface="Calibri"/>
                <a:cs typeface="Calibri"/>
                <a:sym typeface="Calibri"/>
              </a:rPr>
              <a:t>reads</a:t>
            </a:r>
            <a:r>
              <a:rPr lang="en-US" sz="1200" dirty="0">
                <a:solidFill>
                  <a:schemeClr val="dk1"/>
                </a:solidFill>
                <a:latin typeface="Calibri"/>
                <a:ea typeface="Calibri"/>
                <a:cs typeface="Calibri"/>
                <a:sym typeface="Calibri"/>
              </a:rPr>
              <a:t> the </a:t>
            </a:r>
            <a:r>
              <a:rPr lang="en-US" sz="1200" i="1" dirty="0">
                <a:solidFill>
                  <a:schemeClr val="dk1"/>
                </a:solidFill>
                <a:latin typeface="Calibri"/>
                <a:ea typeface="Calibri"/>
                <a:cs typeface="Calibri"/>
                <a:sym typeface="Calibri"/>
              </a:rPr>
              <a:t>same</a:t>
            </a:r>
            <a:r>
              <a:rPr lang="en-US" sz="1200" dirty="0">
                <a:solidFill>
                  <a:schemeClr val="dk1"/>
                </a:solidFill>
                <a:latin typeface="Calibri"/>
                <a:ea typeface="Calibri"/>
                <a:cs typeface="Calibri"/>
                <a:sym typeface="Calibri"/>
              </a:rPr>
              <a:t> message in the queue and processes it.</a:t>
            </a:r>
            <a:endParaRPr dirty="0"/>
          </a:p>
        </p:txBody>
      </p:sp>
      <p:cxnSp>
        <p:nvCxnSpPr>
          <p:cNvPr id="248" name="Google Shape;248;p16"/>
          <p:cNvCxnSpPr/>
          <p:nvPr/>
        </p:nvCxnSpPr>
        <p:spPr>
          <a:xfrm rot="10800000">
            <a:off x="6557375" y="2530258"/>
            <a:ext cx="2135688" cy="651353"/>
          </a:xfrm>
          <a:prstGeom prst="straightConnector1">
            <a:avLst/>
          </a:prstGeom>
          <a:noFill/>
          <a:ln w="12700" cap="flat" cmpd="sng">
            <a:solidFill>
              <a:schemeClr val="dk1"/>
            </a:solidFill>
            <a:prstDash val="solid"/>
            <a:miter lim="800000"/>
            <a:headEnd type="none" w="sm" len="sm"/>
            <a:tailEnd type="triangle" w="med" len="med"/>
          </a:ln>
        </p:spPr>
      </p:cxnSp>
      <p:sp>
        <p:nvSpPr>
          <p:cNvPr id="249" name="Google Shape;249;p16"/>
          <p:cNvSpPr txBox="1"/>
          <p:nvPr/>
        </p:nvSpPr>
        <p:spPr>
          <a:xfrm>
            <a:off x="6710565" y="1790602"/>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First consumer </a:t>
            </a:r>
            <a:r>
              <a:rPr lang="en-US" sz="1200" i="1">
                <a:solidFill>
                  <a:schemeClr val="dk1"/>
                </a:solidFill>
                <a:latin typeface="Calibri"/>
                <a:ea typeface="Calibri"/>
                <a:cs typeface="Calibri"/>
                <a:sym typeface="Calibri"/>
              </a:rPr>
              <a:t>stores an offset</a:t>
            </a:r>
            <a:r>
              <a:rPr lang="en-US" sz="1200">
                <a:solidFill>
                  <a:schemeClr val="dk1"/>
                </a:solidFill>
                <a:latin typeface="Calibri"/>
                <a:ea typeface="Calibri"/>
                <a:cs typeface="Calibri"/>
                <a:sym typeface="Calibri"/>
              </a:rPr>
              <a:t> to mark how far it has read</a:t>
            </a:r>
            <a:endParaRPr/>
          </a:p>
        </p:txBody>
      </p:sp>
      <p:cxnSp>
        <p:nvCxnSpPr>
          <p:cNvPr id="250" name="Google Shape;250;p16"/>
          <p:cNvCxnSpPr/>
          <p:nvPr/>
        </p:nvCxnSpPr>
        <p:spPr>
          <a:xfrm flipH="1">
            <a:off x="7014575" y="3429000"/>
            <a:ext cx="2574099" cy="433714"/>
          </a:xfrm>
          <a:prstGeom prst="straightConnector1">
            <a:avLst/>
          </a:prstGeom>
          <a:noFill/>
          <a:ln w="50800" cap="flat" cmpd="sng">
            <a:solidFill>
              <a:schemeClr val="accent6"/>
            </a:solidFill>
            <a:prstDash val="solid"/>
            <a:miter lim="800000"/>
            <a:headEnd type="none" w="sm" len="sm"/>
            <a:tailEnd type="triangle" w="med" len="med"/>
          </a:ln>
        </p:spPr>
      </p:cxnSp>
      <p:sp>
        <p:nvSpPr>
          <p:cNvPr id="251" name="Google Shape;251;p16"/>
          <p:cNvSpPr txBox="1"/>
          <p:nvPr/>
        </p:nvSpPr>
        <p:spPr>
          <a:xfrm>
            <a:off x="9707094" y="3085931"/>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First consumer </a:t>
            </a:r>
            <a:r>
              <a:rPr lang="en-US" sz="1200" i="1" dirty="0">
                <a:solidFill>
                  <a:schemeClr val="dk1"/>
                </a:solidFill>
                <a:latin typeface="Calibri"/>
                <a:ea typeface="Calibri"/>
                <a:cs typeface="Calibri"/>
                <a:sym typeface="Calibri"/>
              </a:rPr>
              <a:t>reads</a:t>
            </a:r>
            <a:r>
              <a:rPr lang="en-US" sz="1200" dirty="0">
                <a:solidFill>
                  <a:schemeClr val="dk1"/>
                </a:solidFill>
                <a:latin typeface="Calibri"/>
                <a:ea typeface="Calibri"/>
                <a:cs typeface="Calibri"/>
                <a:sym typeface="Calibri"/>
              </a:rPr>
              <a:t> the </a:t>
            </a:r>
            <a:r>
              <a:rPr lang="en-US" sz="1200" i="1" dirty="0">
                <a:solidFill>
                  <a:schemeClr val="dk1"/>
                </a:solidFill>
                <a:latin typeface="Calibri"/>
                <a:ea typeface="Calibri"/>
                <a:cs typeface="Calibri"/>
                <a:sym typeface="Calibri"/>
              </a:rPr>
              <a:t>next</a:t>
            </a:r>
            <a:r>
              <a:rPr lang="en-US" sz="1200" dirty="0">
                <a:solidFill>
                  <a:schemeClr val="dk1"/>
                </a:solidFill>
                <a:latin typeface="Calibri"/>
                <a:ea typeface="Calibri"/>
                <a:cs typeface="Calibri"/>
                <a:sym typeface="Calibri"/>
              </a:rPr>
              <a:t> message in the queue and processes it.</a:t>
            </a:r>
            <a:endParaRPr dirty="0"/>
          </a:p>
        </p:txBody>
      </p:sp>
      <p:cxnSp>
        <p:nvCxnSpPr>
          <p:cNvPr id="252" name="Google Shape;252;p16"/>
          <p:cNvCxnSpPr>
            <a:stCxn id="253" idx="0"/>
          </p:cNvCxnSpPr>
          <p:nvPr/>
        </p:nvCxnSpPr>
        <p:spPr>
          <a:xfrm flipH="1" flipV="1">
            <a:off x="5630486" y="2760166"/>
            <a:ext cx="1488000" cy="2039100"/>
          </a:xfrm>
          <a:prstGeom prst="straightConnector1">
            <a:avLst/>
          </a:prstGeom>
          <a:noFill/>
          <a:ln w="12700" cap="flat" cmpd="sng">
            <a:solidFill>
              <a:schemeClr val="dk1"/>
            </a:solidFill>
            <a:prstDash val="solid"/>
            <a:miter lim="800000"/>
            <a:headEnd type="none" w="sm" len="sm"/>
            <a:tailEnd type="triangle" w="med" len="med"/>
          </a:ln>
        </p:spPr>
      </p:cxnSp>
      <p:sp>
        <p:nvSpPr>
          <p:cNvPr id="253" name="Google Shape;253;p16"/>
          <p:cNvSpPr txBox="1"/>
          <p:nvPr/>
        </p:nvSpPr>
        <p:spPr>
          <a:xfrm>
            <a:off x="5994021" y="4799266"/>
            <a:ext cx="2248930" cy="83095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Second consumer </a:t>
            </a:r>
            <a:r>
              <a:rPr lang="en-US" sz="1200" i="1" dirty="0">
                <a:solidFill>
                  <a:schemeClr val="dk1"/>
                </a:solidFill>
                <a:latin typeface="Calibri"/>
                <a:ea typeface="Calibri"/>
                <a:cs typeface="Calibri"/>
                <a:sym typeface="Calibri"/>
              </a:rPr>
              <a:t>stores an offset</a:t>
            </a:r>
            <a:r>
              <a:rPr lang="en-US" sz="1200" dirty="0">
                <a:solidFill>
                  <a:schemeClr val="dk1"/>
                </a:solidFill>
                <a:latin typeface="Calibri"/>
                <a:ea typeface="Calibri"/>
                <a:cs typeface="Calibri"/>
                <a:sym typeface="Calibri"/>
              </a:rPr>
              <a:t> to mark how far it has read. Both may be at the same place.</a:t>
            </a:r>
            <a:endParaRPr dirty="0"/>
          </a:p>
        </p:txBody>
      </p:sp>
      <p:sp>
        <p:nvSpPr>
          <p:cNvPr id="254" name="Google Shape;254;p16"/>
          <p:cNvSpPr txBox="1"/>
          <p:nvPr/>
        </p:nvSpPr>
        <p:spPr>
          <a:xfrm>
            <a:off x="9508045" y="4177023"/>
            <a:ext cx="1571157"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a consumer </a:t>
            </a:r>
            <a:r>
              <a:rPr lang="en-US" sz="1200" i="1">
                <a:solidFill>
                  <a:schemeClr val="dk1"/>
                </a:solidFill>
                <a:latin typeface="Calibri"/>
                <a:ea typeface="Calibri"/>
                <a:cs typeface="Calibri"/>
                <a:sym typeface="Calibri"/>
              </a:rPr>
              <a:t>restarts</a:t>
            </a:r>
            <a:endParaRPr sz="1200">
              <a:solidFill>
                <a:schemeClr val="dk1"/>
              </a:solidFill>
              <a:latin typeface="Calibri"/>
              <a:ea typeface="Calibri"/>
              <a:cs typeface="Calibri"/>
              <a:sym typeface="Calibri"/>
            </a:endParaRPr>
          </a:p>
        </p:txBody>
      </p:sp>
      <p:cxnSp>
        <p:nvCxnSpPr>
          <p:cNvPr id="255" name="Google Shape;255;p16"/>
          <p:cNvCxnSpPr>
            <a:stCxn id="254" idx="1"/>
          </p:cNvCxnSpPr>
          <p:nvPr/>
        </p:nvCxnSpPr>
        <p:spPr>
          <a:xfrm flipH="1">
            <a:off x="9273145" y="4315523"/>
            <a:ext cx="234900" cy="200100"/>
          </a:xfrm>
          <a:prstGeom prst="straightConnector1">
            <a:avLst/>
          </a:prstGeom>
          <a:noFill/>
          <a:ln w="12700" cap="flat" cmpd="sng">
            <a:solidFill>
              <a:schemeClr val="dk1"/>
            </a:solidFill>
            <a:prstDash val="solid"/>
            <a:miter lim="800000"/>
            <a:headEnd type="none" w="sm" len="sm"/>
            <a:tailEnd type="triangle" w="med" len="med"/>
          </a:ln>
        </p:spPr>
      </p:cxnSp>
      <p:cxnSp>
        <p:nvCxnSpPr>
          <p:cNvPr id="256" name="Google Shape;256;p16"/>
          <p:cNvCxnSpPr>
            <a:stCxn id="257" idx="1"/>
          </p:cNvCxnSpPr>
          <p:nvPr/>
        </p:nvCxnSpPr>
        <p:spPr>
          <a:xfrm rot="10800000">
            <a:off x="5843394" y="2618014"/>
            <a:ext cx="3863700" cy="2107500"/>
          </a:xfrm>
          <a:prstGeom prst="straightConnector1">
            <a:avLst/>
          </a:prstGeom>
          <a:noFill/>
          <a:ln w="12700" cap="flat" cmpd="sng">
            <a:solidFill>
              <a:schemeClr val="dk1"/>
            </a:solidFill>
            <a:prstDash val="solid"/>
            <a:miter lim="800000"/>
            <a:headEnd type="none" w="sm" len="sm"/>
            <a:tailEnd type="triangle" w="med" len="med"/>
          </a:ln>
        </p:spPr>
      </p:cxnSp>
      <p:sp>
        <p:nvSpPr>
          <p:cNvPr id="257" name="Google Shape;257;p16"/>
          <p:cNvSpPr txBox="1"/>
          <p:nvPr/>
        </p:nvSpPr>
        <p:spPr>
          <a:xfrm>
            <a:off x="9707094" y="4494681"/>
            <a:ext cx="234784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It reads the store to determine the last message it processed</a:t>
            </a:r>
            <a:endParaRPr/>
          </a:p>
        </p:txBody>
      </p:sp>
      <p:sp>
        <p:nvSpPr>
          <p:cNvPr id="258" name="Google Shape;258;p16"/>
          <p:cNvSpPr txBox="1"/>
          <p:nvPr/>
        </p:nvSpPr>
        <p:spPr>
          <a:xfrm>
            <a:off x="349906" y="4812427"/>
            <a:ext cx="4867735" cy="166199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Streams contain Facts</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With streams we can think of the records on the stream as facts - they are records that indicate there has been a change in state. </a:t>
            </a:r>
            <a:endParaRPr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We can view facts as an ‘inverse database’ they represent how current state is arrived at</a:t>
            </a:r>
            <a:endParaRPr dirty="0"/>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We can navigate offsets to calculate a position at a ‘point in time’</a:t>
            </a:r>
            <a:endParaRPr dirty="0"/>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We don’t consume facts by reading them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txBox="1"/>
          <p:nvPr/>
        </p:nvSpPr>
        <p:spPr>
          <a:xfrm>
            <a:off x="3284272" y="3105834"/>
            <a:ext cx="562345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Scaling Queues and Streams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a:stretch/>
        </p:blipFill>
        <p:spPr>
          <a:xfrm>
            <a:off x="2100649" y="501193"/>
            <a:ext cx="7318121" cy="5184403"/>
          </a:xfrm>
          <a:prstGeom prst="rect">
            <a:avLst/>
          </a:prstGeom>
          <a:noFill/>
          <a:ln>
            <a:noFill/>
          </a:ln>
        </p:spPr>
      </p:pic>
      <p:cxnSp>
        <p:nvCxnSpPr>
          <p:cNvPr id="269" name="Google Shape;269;p18"/>
          <p:cNvCxnSpPr/>
          <p:nvPr/>
        </p:nvCxnSpPr>
        <p:spPr>
          <a:xfrm flipH="1">
            <a:off x="8608979" y="1964987"/>
            <a:ext cx="398834" cy="1342417"/>
          </a:xfrm>
          <a:prstGeom prst="straightConnector1">
            <a:avLst/>
          </a:prstGeom>
          <a:noFill/>
          <a:ln w="50800" cap="flat" cmpd="sng">
            <a:solidFill>
              <a:schemeClr val="accent6"/>
            </a:solidFill>
            <a:prstDash val="solid"/>
            <a:miter lim="800000"/>
            <a:headEnd type="none" w="sm" len="sm"/>
            <a:tailEnd type="triangle" w="med" len="med"/>
          </a:ln>
        </p:spPr>
      </p:cxnSp>
      <p:pic>
        <p:nvPicPr>
          <p:cNvPr id="270" name="Google Shape;270;p18" descr="Lock"/>
          <p:cNvPicPr preferRelativeResize="0"/>
          <p:nvPr/>
        </p:nvPicPr>
        <p:blipFill rotWithShape="1">
          <a:blip r:embed="rId4">
            <a:alphaModFix/>
          </a:blip>
          <a:srcRect/>
          <a:stretch/>
        </p:blipFill>
        <p:spPr>
          <a:xfrm>
            <a:off x="8151779" y="2636195"/>
            <a:ext cx="457200" cy="457200"/>
          </a:xfrm>
          <a:prstGeom prst="rect">
            <a:avLst/>
          </a:prstGeom>
          <a:noFill/>
          <a:ln>
            <a:noFill/>
          </a:ln>
        </p:spPr>
      </p:pic>
      <p:sp>
        <p:nvSpPr>
          <p:cNvPr id="271" name="Google Shape;271;p18"/>
          <p:cNvSpPr txBox="1"/>
          <p:nvPr/>
        </p:nvSpPr>
        <p:spPr>
          <a:xfrm>
            <a:off x="9066179" y="2107075"/>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First consumer </a:t>
            </a:r>
            <a:r>
              <a:rPr lang="en-US" sz="1200" i="1">
                <a:solidFill>
                  <a:schemeClr val="dk1"/>
                </a:solidFill>
                <a:latin typeface="Calibri"/>
                <a:ea typeface="Calibri"/>
                <a:cs typeface="Calibri"/>
                <a:sym typeface="Calibri"/>
              </a:rPr>
              <a:t>locks</a:t>
            </a:r>
            <a:r>
              <a:rPr lang="en-US" sz="1200">
                <a:solidFill>
                  <a:schemeClr val="dk1"/>
                </a:solidFill>
                <a:latin typeface="Calibri"/>
                <a:ea typeface="Calibri"/>
                <a:cs typeface="Calibri"/>
                <a:sym typeface="Calibri"/>
              </a:rPr>
              <a:t> the next message in the queue whilst it processes it.</a:t>
            </a:r>
            <a:endParaRPr/>
          </a:p>
        </p:txBody>
      </p:sp>
      <p:sp>
        <p:nvSpPr>
          <p:cNvPr id="272" name="Google Shape;272;p18"/>
          <p:cNvSpPr txBox="1"/>
          <p:nvPr/>
        </p:nvSpPr>
        <p:spPr>
          <a:xfrm>
            <a:off x="9066179" y="4104595"/>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Second consumer </a:t>
            </a:r>
            <a:r>
              <a:rPr lang="en-US" sz="1200" i="1">
                <a:solidFill>
                  <a:schemeClr val="dk1"/>
                </a:solidFill>
                <a:latin typeface="Calibri"/>
                <a:ea typeface="Calibri"/>
                <a:cs typeface="Calibri"/>
                <a:sym typeface="Calibri"/>
              </a:rPr>
              <a:t>reads past</a:t>
            </a:r>
            <a:r>
              <a:rPr lang="en-US" sz="1200">
                <a:solidFill>
                  <a:schemeClr val="dk1"/>
                </a:solidFill>
                <a:latin typeface="Calibri"/>
                <a:ea typeface="Calibri"/>
                <a:cs typeface="Calibri"/>
                <a:sym typeface="Calibri"/>
              </a:rPr>
              <a:t> any locked message in the queue.</a:t>
            </a:r>
            <a:endParaRPr/>
          </a:p>
        </p:txBody>
      </p:sp>
      <p:cxnSp>
        <p:nvCxnSpPr>
          <p:cNvPr id="273" name="Google Shape;273;p18"/>
          <p:cNvCxnSpPr/>
          <p:nvPr/>
        </p:nvCxnSpPr>
        <p:spPr>
          <a:xfrm rot="10800000">
            <a:off x="8685179" y="3706939"/>
            <a:ext cx="322634" cy="1186337"/>
          </a:xfrm>
          <a:prstGeom prst="straightConnector1">
            <a:avLst/>
          </a:prstGeom>
          <a:noFill/>
          <a:ln w="50800" cap="flat" cmpd="sng">
            <a:solidFill>
              <a:srgbClr val="FF0000"/>
            </a:solidFill>
            <a:prstDash val="dash"/>
            <a:miter lim="800000"/>
            <a:headEnd type="none" w="sm" len="sm"/>
            <a:tailEnd type="triangle" w="med" len="med"/>
          </a:ln>
        </p:spPr>
      </p:cxnSp>
      <p:cxnSp>
        <p:nvCxnSpPr>
          <p:cNvPr id="274" name="Google Shape;274;p18"/>
          <p:cNvCxnSpPr/>
          <p:nvPr/>
        </p:nvCxnSpPr>
        <p:spPr>
          <a:xfrm rot="10800000">
            <a:off x="7648832" y="3867665"/>
            <a:ext cx="1112547" cy="1309816"/>
          </a:xfrm>
          <a:prstGeom prst="straightConnector1">
            <a:avLst/>
          </a:prstGeom>
          <a:noFill/>
          <a:ln w="50800" cap="flat" cmpd="sng">
            <a:solidFill>
              <a:schemeClr val="accent6"/>
            </a:solidFill>
            <a:prstDash val="solid"/>
            <a:miter lim="800000"/>
            <a:headEnd type="none" w="sm" len="sm"/>
            <a:tailEnd type="triangle" w="med" len="med"/>
          </a:ln>
        </p:spPr>
      </p:cxnSp>
      <p:pic>
        <p:nvPicPr>
          <p:cNvPr id="275" name="Google Shape;275;p18" descr="Lock"/>
          <p:cNvPicPr preferRelativeResize="0"/>
          <p:nvPr/>
        </p:nvPicPr>
        <p:blipFill rotWithShape="1">
          <a:blip r:embed="rId4">
            <a:alphaModFix/>
          </a:blip>
          <a:srcRect/>
          <a:stretch/>
        </p:blipFill>
        <p:spPr>
          <a:xfrm>
            <a:off x="7215016" y="3878227"/>
            <a:ext cx="457200" cy="457200"/>
          </a:xfrm>
          <a:prstGeom prst="rect">
            <a:avLst/>
          </a:prstGeom>
          <a:noFill/>
          <a:ln>
            <a:noFill/>
          </a:ln>
        </p:spPr>
      </p:pic>
      <p:sp>
        <p:nvSpPr>
          <p:cNvPr id="276" name="Google Shape;276;p18"/>
          <p:cNvSpPr txBox="1"/>
          <p:nvPr/>
        </p:nvSpPr>
        <p:spPr>
          <a:xfrm>
            <a:off x="5511201" y="4490669"/>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Second consumer </a:t>
            </a:r>
            <a:r>
              <a:rPr lang="en-US" sz="1200" i="1">
                <a:solidFill>
                  <a:schemeClr val="dk1"/>
                </a:solidFill>
                <a:latin typeface="Calibri"/>
                <a:ea typeface="Calibri"/>
                <a:cs typeface="Calibri"/>
                <a:sym typeface="Calibri"/>
              </a:rPr>
              <a:t>locks </a:t>
            </a:r>
            <a:r>
              <a:rPr lang="en-US" sz="1200">
                <a:solidFill>
                  <a:schemeClr val="dk1"/>
                </a:solidFill>
                <a:latin typeface="Calibri"/>
                <a:ea typeface="Calibri"/>
                <a:cs typeface="Calibri"/>
                <a:sym typeface="Calibri"/>
              </a:rPr>
              <a:t>the next available message in the queue.</a:t>
            </a:r>
            <a:endParaRPr/>
          </a:p>
        </p:txBody>
      </p:sp>
      <p:sp>
        <p:nvSpPr>
          <p:cNvPr id="277" name="Google Shape;277;p18"/>
          <p:cNvSpPr txBox="1"/>
          <p:nvPr/>
        </p:nvSpPr>
        <p:spPr>
          <a:xfrm>
            <a:off x="349906" y="4812427"/>
            <a:ext cx="4867735" cy="55399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Competing Consumers</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We scale consumption of a queue by adding more consumers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9"/>
          <p:cNvPicPr preferRelativeResize="0"/>
          <p:nvPr/>
        </p:nvPicPr>
        <p:blipFill rotWithShape="1">
          <a:blip r:embed="rId3">
            <a:alphaModFix/>
          </a:blip>
          <a:srcRect/>
          <a:stretch/>
        </p:blipFill>
        <p:spPr>
          <a:xfrm>
            <a:off x="2155454" y="1678488"/>
            <a:ext cx="7242546" cy="3217362"/>
          </a:xfrm>
          <a:prstGeom prst="rect">
            <a:avLst/>
          </a:prstGeom>
          <a:noFill/>
          <a:ln>
            <a:noFill/>
          </a:ln>
        </p:spPr>
      </p:pic>
      <p:cxnSp>
        <p:nvCxnSpPr>
          <p:cNvPr id="283" name="Google Shape;283;p19"/>
          <p:cNvCxnSpPr/>
          <p:nvPr/>
        </p:nvCxnSpPr>
        <p:spPr>
          <a:xfrm flipH="1">
            <a:off x="7835030" y="3429000"/>
            <a:ext cx="795403" cy="222337"/>
          </a:xfrm>
          <a:prstGeom prst="straightConnector1">
            <a:avLst/>
          </a:prstGeom>
          <a:noFill/>
          <a:ln w="50800" cap="flat" cmpd="sng">
            <a:solidFill>
              <a:schemeClr val="accent6"/>
            </a:solidFill>
            <a:prstDash val="solid"/>
            <a:miter lim="800000"/>
            <a:headEnd type="none" w="sm" len="sm"/>
            <a:tailEnd type="triangle" w="med" len="med"/>
          </a:ln>
        </p:spPr>
      </p:cxnSp>
      <p:cxnSp>
        <p:nvCxnSpPr>
          <p:cNvPr id="284" name="Google Shape;284;p19"/>
          <p:cNvCxnSpPr/>
          <p:nvPr/>
        </p:nvCxnSpPr>
        <p:spPr>
          <a:xfrm rot="10800000">
            <a:off x="8123129" y="4440477"/>
            <a:ext cx="726509" cy="43841"/>
          </a:xfrm>
          <a:prstGeom prst="straightConnector1">
            <a:avLst/>
          </a:prstGeom>
          <a:noFill/>
          <a:ln w="50800" cap="flat" cmpd="sng">
            <a:solidFill>
              <a:schemeClr val="accent6"/>
            </a:solidFill>
            <a:prstDash val="solid"/>
            <a:miter lim="800000"/>
            <a:headEnd type="none" w="sm" len="sm"/>
            <a:tailEnd type="triangle" w="med" len="med"/>
          </a:ln>
        </p:spPr>
      </p:cxnSp>
      <p:sp>
        <p:nvSpPr>
          <p:cNvPr id="285" name="Google Shape;285;p19"/>
          <p:cNvSpPr txBox="1"/>
          <p:nvPr/>
        </p:nvSpPr>
        <p:spPr>
          <a:xfrm>
            <a:off x="9750935" y="3721795"/>
            <a:ext cx="224893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To scale out we must divide the stream up. We partition the stream to allow multiple consumers to read it.</a:t>
            </a:r>
            <a:endParaRPr/>
          </a:p>
        </p:txBody>
      </p:sp>
      <p:cxnSp>
        <p:nvCxnSpPr>
          <p:cNvPr id="286" name="Google Shape;286;p19"/>
          <p:cNvCxnSpPr/>
          <p:nvPr/>
        </p:nvCxnSpPr>
        <p:spPr>
          <a:xfrm rot="10800000">
            <a:off x="7240044" y="2630466"/>
            <a:ext cx="1778696" cy="1734855"/>
          </a:xfrm>
          <a:prstGeom prst="straightConnector1">
            <a:avLst/>
          </a:prstGeom>
          <a:noFill/>
          <a:ln w="12700" cap="flat" cmpd="sng">
            <a:solidFill>
              <a:schemeClr val="dk1"/>
            </a:solidFill>
            <a:prstDash val="solid"/>
            <a:miter lim="800000"/>
            <a:headEnd type="none" w="sm" len="sm"/>
            <a:tailEnd type="triangle" w="med" len="med"/>
          </a:ln>
        </p:spPr>
      </p:cxnSp>
      <p:cxnSp>
        <p:nvCxnSpPr>
          <p:cNvPr id="287" name="Google Shape;287;p19"/>
          <p:cNvCxnSpPr/>
          <p:nvPr/>
        </p:nvCxnSpPr>
        <p:spPr>
          <a:xfrm rot="10800000">
            <a:off x="7390356" y="2630466"/>
            <a:ext cx="1628384" cy="620038"/>
          </a:xfrm>
          <a:prstGeom prst="straightConnector1">
            <a:avLst/>
          </a:prstGeom>
          <a:noFill/>
          <a:ln w="12700" cap="flat" cmpd="sng">
            <a:solidFill>
              <a:schemeClr val="dk1"/>
            </a:solidFill>
            <a:prstDash val="solid"/>
            <a:miter lim="800000"/>
            <a:headEnd type="none" w="sm" len="sm"/>
            <a:tailEnd type="triangle" w="med" len="med"/>
          </a:ln>
        </p:spPr>
      </p:cxnSp>
      <p:sp>
        <p:nvSpPr>
          <p:cNvPr id="288" name="Google Shape;288;p19"/>
          <p:cNvSpPr txBox="1"/>
          <p:nvPr/>
        </p:nvSpPr>
        <p:spPr>
          <a:xfrm>
            <a:off x="8788518" y="2139811"/>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Each consumer manages offsets for their partition.</a:t>
            </a:r>
            <a:endParaRPr/>
          </a:p>
        </p:txBody>
      </p:sp>
      <p:sp>
        <p:nvSpPr>
          <p:cNvPr id="289" name="Google Shape;289;p19"/>
          <p:cNvSpPr txBox="1"/>
          <p:nvPr/>
        </p:nvSpPr>
        <p:spPr>
          <a:xfrm>
            <a:off x="1064712" y="4682124"/>
            <a:ext cx="3553148" cy="101566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For any set of events that must be processed sequentially - all changes to one entity for example - we use consistent hashing to push messages with the same identifier to the same partition. This allows us to scale, whilst preserving our ordering.</a:t>
            </a:r>
            <a:endParaRPr/>
          </a:p>
        </p:txBody>
      </p:sp>
      <p:cxnSp>
        <p:nvCxnSpPr>
          <p:cNvPr id="290" name="Google Shape;290;p19"/>
          <p:cNvCxnSpPr/>
          <p:nvPr/>
        </p:nvCxnSpPr>
        <p:spPr>
          <a:xfrm rot="10800000" flipH="1">
            <a:off x="3400816" y="4246193"/>
            <a:ext cx="1400829" cy="366517"/>
          </a:xfrm>
          <a:prstGeom prst="straightConnector1">
            <a:avLst/>
          </a:prstGeom>
          <a:noFill/>
          <a:ln w="12700" cap="flat" cmpd="sng">
            <a:solidFill>
              <a:schemeClr val="dk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Who are you?</a:t>
            </a:r>
            <a:endParaRPr/>
          </a:p>
        </p:txBody>
      </p:sp>
      <p:sp>
        <p:nvSpPr>
          <p:cNvPr id="96" name="Google Shape;96;p2"/>
          <p:cNvSpPr txBox="1">
            <a:spLocks noGrp="1"/>
          </p:cNvSpPr>
          <p:nvPr>
            <p:ph type="body" idx="1"/>
          </p:nvPr>
        </p:nvSpPr>
        <p:spPr>
          <a:xfrm>
            <a:off x="2152650" y="2675504"/>
            <a:ext cx="7886700" cy="1741374"/>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Software Developer for  more than 25 years</a:t>
            </a:r>
            <a:endParaRPr/>
          </a:p>
          <a:p>
            <a:pPr marL="685800" lvl="1" indent="-228600" algn="l" rtl="0">
              <a:lnSpc>
                <a:spcPct val="90000"/>
              </a:lnSpc>
              <a:spcBef>
                <a:spcPts val="500"/>
              </a:spcBef>
              <a:spcAft>
                <a:spcPts val="0"/>
              </a:spcAft>
              <a:buClr>
                <a:schemeClr val="dk1"/>
              </a:buClr>
              <a:buSzPct val="100000"/>
              <a:buChar char="•"/>
            </a:pPr>
            <a:r>
              <a:rPr lang="en-US"/>
              <a:t>Stuff I care about: Messaging, EDA, Microservices, TDD, XP, OO, RDD &amp; DDD, Code that Fits in My Head, C#</a:t>
            </a:r>
            <a:endParaRPr/>
          </a:p>
          <a:p>
            <a:pPr marL="685800" lvl="1" indent="-228600" algn="l" rtl="0">
              <a:lnSpc>
                <a:spcPct val="90000"/>
              </a:lnSpc>
              <a:spcBef>
                <a:spcPts val="500"/>
              </a:spcBef>
              <a:spcAft>
                <a:spcPts val="0"/>
              </a:spcAft>
              <a:buClr>
                <a:schemeClr val="dk1"/>
              </a:buClr>
              <a:buSzPct val="100000"/>
              <a:buChar char="•"/>
            </a:pPr>
            <a:r>
              <a:rPr lang="en-US"/>
              <a:t>Places I have worked: DTI, Reuters, Sungard, Beazley, Huddle, Just Eat Takeaway</a:t>
            </a:r>
            <a:endParaRPr/>
          </a:p>
          <a:p>
            <a:pPr marL="228600" lvl="0" indent="-228600" algn="l" rtl="0">
              <a:lnSpc>
                <a:spcPct val="90000"/>
              </a:lnSpc>
              <a:spcBef>
                <a:spcPts val="1000"/>
              </a:spcBef>
              <a:spcAft>
                <a:spcPts val="0"/>
              </a:spcAft>
              <a:buClr>
                <a:schemeClr val="dk1"/>
              </a:buClr>
              <a:buSzPct val="100000"/>
              <a:buChar char="•"/>
            </a:pPr>
            <a:r>
              <a:rPr lang="en-US"/>
              <a:t>No smart folks</a:t>
            </a:r>
            <a:endParaRPr/>
          </a:p>
          <a:p>
            <a:pPr marL="685800" lvl="1" indent="-228600" algn="l" rtl="0">
              <a:lnSpc>
                <a:spcPct val="90000"/>
              </a:lnSpc>
              <a:spcBef>
                <a:spcPts val="500"/>
              </a:spcBef>
              <a:spcAft>
                <a:spcPts val="0"/>
              </a:spcAft>
              <a:buClr>
                <a:schemeClr val="dk1"/>
              </a:buClr>
              <a:buSzPct val="100000"/>
              <a:buChar char="•"/>
            </a:pPr>
            <a:r>
              <a:rPr lang="en-US"/>
              <a:t>Just the folks in this room</a:t>
            </a:r>
            <a:endParaRPr/>
          </a:p>
          <a:p>
            <a:pPr marL="228600" lvl="0" indent="-104140" algn="l" rtl="0">
              <a:lnSpc>
                <a:spcPct val="90000"/>
              </a:lnSpc>
              <a:spcBef>
                <a:spcPts val="1000"/>
              </a:spcBef>
              <a:spcAft>
                <a:spcPts val="0"/>
              </a:spcAft>
              <a:buClr>
                <a:schemeClr val="dk1"/>
              </a:buClr>
              <a:buSzPct val="100000"/>
              <a:buNone/>
            </a:pPr>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@ICooper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p:nvPr/>
        </p:nvSpPr>
        <p:spPr>
          <a:xfrm>
            <a:off x="9750935" y="3602798"/>
            <a:ext cx="2248930"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To provide availability – only one consumer in a group can read from a partition at a time –  but a consumer in a group may read from more than one of the partitions owned by that group</a:t>
            </a:r>
            <a:endParaRPr/>
          </a:p>
        </p:txBody>
      </p:sp>
      <p:pic>
        <p:nvPicPr>
          <p:cNvPr id="296" name="Google Shape;296;p20"/>
          <p:cNvPicPr preferRelativeResize="0"/>
          <p:nvPr/>
        </p:nvPicPr>
        <p:blipFill rotWithShape="1">
          <a:blip r:embed="rId3">
            <a:alphaModFix/>
          </a:blip>
          <a:srcRect/>
          <a:stretch/>
        </p:blipFill>
        <p:spPr>
          <a:xfrm>
            <a:off x="2724150" y="1936750"/>
            <a:ext cx="6743700" cy="2984500"/>
          </a:xfrm>
          <a:prstGeom prst="rect">
            <a:avLst/>
          </a:prstGeom>
          <a:noFill/>
          <a:ln>
            <a:noFill/>
          </a:ln>
        </p:spPr>
      </p:pic>
      <p:cxnSp>
        <p:nvCxnSpPr>
          <p:cNvPr id="297" name="Google Shape;297;p20"/>
          <p:cNvCxnSpPr/>
          <p:nvPr/>
        </p:nvCxnSpPr>
        <p:spPr>
          <a:xfrm rot="10800000">
            <a:off x="8079288" y="4628367"/>
            <a:ext cx="751561" cy="0"/>
          </a:xfrm>
          <a:prstGeom prst="straightConnector1">
            <a:avLst/>
          </a:prstGeom>
          <a:noFill/>
          <a:ln w="50800" cap="flat" cmpd="sng">
            <a:solidFill>
              <a:schemeClr val="accent6"/>
            </a:solidFill>
            <a:prstDash val="solid"/>
            <a:miter lim="800000"/>
            <a:headEnd type="none" w="sm" len="sm"/>
            <a:tailEnd type="triangle" w="med" len="med"/>
          </a:ln>
        </p:spPr>
      </p:cxnSp>
      <p:cxnSp>
        <p:nvCxnSpPr>
          <p:cNvPr id="298" name="Google Shape;298;p20"/>
          <p:cNvCxnSpPr/>
          <p:nvPr/>
        </p:nvCxnSpPr>
        <p:spPr>
          <a:xfrm rot="10800000">
            <a:off x="7960290" y="3870542"/>
            <a:ext cx="958242" cy="526094"/>
          </a:xfrm>
          <a:prstGeom prst="straightConnector1">
            <a:avLst/>
          </a:prstGeom>
          <a:noFill/>
          <a:ln w="50800" cap="flat" cmpd="sng">
            <a:solidFill>
              <a:schemeClr val="accent6"/>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a:t>
            </a:r>
            <a:endParaRPr/>
          </a:p>
        </p:txBody>
      </p:sp>
      <p:sp>
        <p:nvSpPr>
          <p:cNvPr id="305" name="Google Shape;305;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solidFill>
                  <a:srgbClr val="7F7F7F"/>
                </a:solidFill>
              </a:rPr>
              <a:t>Introduction: On Being Polyglot</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Protocols: Queues vs Streams</a:t>
            </a:r>
            <a:endParaRPr dirty="0"/>
          </a:p>
          <a:p>
            <a:pPr marL="228600" lvl="0" indent="-228600" algn="l" rtl="0">
              <a:lnSpc>
                <a:spcPct val="90000"/>
              </a:lnSpc>
              <a:spcBef>
                <a:spcPts val="1000"/>
              </a:spcBef>
              <a:spcAft>
                <a:spcPts val="0"/>
              </a:spcAft>
              <a:buClr>
                <a:schemeClr val="accent6"/>
              </a:buClr>
              <a:buSzPts val="2400"/>
              <a:buChar char="•"/>
            </a:pPr>
            <a:r>
              <a:rPr lang="en-US" sz="2400" dirty="0">
                <a:solidFill>
                  <a:schemeClr val="accent6"/>
                </a:solidFill>
              </a:rPr>
              <a:t>Functionality: A Language is a Map of the World</a:t>
            </a:r>
            <a:endParaRPr dirty="0"/>
          </a:p>
          <a:p>
            <a:pPr marL="228600" lvl="0" indent="-228600" algn="l" rtl="0">
              <a:lnSpc>
                <a:spcPct val="90000"/>
              </a:lnSpc>
              <a:spcBef>
                <a:spcPts val="1000"/>
              </a:spcBef>
              <a:spcAft>
                <a:spcPts val="0"/>
              </a:spcAft>
              <a:buClr>
                <a:schemeClr val="dk1"/>
              </a:buClr>
              <a:buSzPts val="2400"/>
              <a:buChar char="•"/>
            </a:pPr>
            <a:r>
              <a:rPr lang="en-US" sz="2400" dirty="0"/>
              <a:t>Environment: What is Available?</a:t>
            </a:r>
            <a:endParaRPr dirty="0"/>
          </a:p>
          <a:p>
            <a:pPr marL="228600" lvl="0" indent="-228600" algn="l" rtl="0">
              <a:lnSpc>
                <a:spcPct val="90000"/>
              </a:lnSpc>
              <a:spcBef>
                <a:spcPts val="1000"/>
              </a:spcBef>
              <a:spcAft>
                <a:spcPts val="0"/>
              </a:spcAft>
              <a:buClr>
                <a:schemeClr val="dk1"/>
              </a:buClr>
              <a:buSzPts val="2400"/>
              <a:buChar char="•"/>
            </a:pPr>
            <a:r>
              <a:rPr lang="en-US" sz="2400" dirty="0"/>
              <a:t>Choice: Making Decisions</a:t>
            </a:r>
            <a:endParaRPr dirty="0"/>
          </a:p>
        </p:txBody>
      </p:sp>
      <p:sp>
        <p:nvSpPr>
          <p:cNvPr id="306" name="Google Shape;30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7" name="Google Shape;307;p21"/>
          <p:cNvSpPr txBox="1"/>
          <p:nvPr/>
        </p:nvSpPr>
        <p:spPr>
          <a:xfrm>
            <a:off x="10990613" y="498764"/>
            <a:ext cx="6311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 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2"/>
          <p:cNvSpPr txBox="1"/>
          <p:nvPr/>
        </p:nvSpPr>
        <p:spPr>
          <a:xfrm>
            <a:off x="3644348" y="2835677"/>
            <a:ext cx="49033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Commands and Events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3"/>
          <p:cNvPicPr preferRelativeResize="0"/>
          <p:nvPr/>
        </p:nvPicPr>
        <p:blipFill rotWithShape="1">
          <a:blip r:embed="rId3">
            <a:alphaModFix/>
          </a:blip>
          <a:srcRect/>
          <a:stretch/>
        </p:blipFill>
        <p:spPr>
          <a:xfrm>
            <a:off x="303328" y="1756976"/>
            <a:ext cx="9399472" cy="3724540"/>
          </a:xfrm>
          <a:prstGeom prst="rect">
            <a:avLst/>
          </a:prstGeom>
          <a:noFill/>
          <a:ln>
            <a:noFill/>
          </a:ln>
        </p:spPr>
      </p:pic>
      <p:sp>
        <p:nvSpPr>
          <p:cNvPr id="318" name="Google Shape;318;p23"/>
          <p:cNvSpPr/>
          <p:nvPr/>
        </p:nvSpPr>
        <p:spPr>
          <a:xfrm>
            <a:off x="9191212" y="964259"/>
            <a:ext cx="2014238" cy="461665"/>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We use a </a:t>
            </a:r>
            <a:r>
              <a:rPr lang="en-US" sz="1200" b="1">
                <a:solidFill>
                  <a:schemeClr val="dk1"/>
                </a:solidFill>
                <a:latin typeface="Calibri"/>
                <a:ea typeface="Calibri"/>
                <a:cs typeface="Calibri"/>
                <a:sym typeface="Calibri"/>
              </a:rPr>
              <a:t>Queue</a:t>
            </a:r>
            <a:r>
              <a:rPr lang="en-US" sz="1200">
                <a:solidFill>
                  <a:schemeClr val="dk1"/>
                </a:solidFill>
                <a:latin typeface="Calibri"/>
                <a:ea typeface="Calibri"/>
                <a:cs typeface="Calibri"/>
                <a:sym typeface="Calibri"/>
              </a:rPr>
              <a:t> for a Command</a:t>
            </a:r>
            <a:endParaRPr/>
          </a:p>
        </p:txBody>
      </p:sp>
      <p:cxnSp>
        <p:nvCxnSpPr>
          <p:cNvPr id="319" name="Google Shape;319;p23"/>
          <p:cNvCxnSpPr>
            <a:stCxn id="318" idx="2"/>
          </p:cNvCxnSpPr>
          <p:nvPr/>
        </p:nvCxnSpPr>
        <p:spPr>
          <a:xfrm flipH="1">
            <a:off x="4195031" y="1425924"/>
            <a:ext cx="6003300" cy="1944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20" name="Google Shape;320;p23"/>
          <p:cNvCxnSpPr>
            <a:stCxn id="318" idx="2"/>
          </p:cNvCxnSpPr>
          <p:nvPr/>
        </p:nvCxnSpPr>
        <p:spPr>
          <a:xfrm flipH="1">
            <a:off x="6496631" y="1425924"/>
            <a:ext cx="3701700" cy="1944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21" name="Google Shape;321;p23"/>
          <p:cNvCxnSpPr>
            <a:stCxn id="318" idx="2"/>
          </p:cNvCxnSpPr>
          <p:nvPr/>
        </p:nvCxnSpPr>
        <p:spPr>
          <a:xfrm flipH="1">
            <a:off x="7361831" y="1425924"/>
            <a:ext cx="2836500" cy="1944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22" name="Google Shape;322;p23"/>
          <p:cNvCxnSpPr>
            <a:stCxn id="318" idx="2"/>
          </p:cNvCxnSpPr>
          <p:nvPr/>
        </p:nvCxnSpPr>
        <p:spPr>
          <a:xfrm flipH="1">
            <a:off x="9309131" y="1425924"/>
            <a:ext cx="889200" cy="2003400"/>
          </a:xfrm>
          <a:prstGeom prst="straightConnector1">
            <a:avLst/>
          </a:prstGeom>
          <a:noFill/>
          <a:ln w="9525" cap="flat" cmpd="sng">
            <a:solidFill>
              <a:schemeClr val="accent1"/>
            </a:solidFill>
            <a:prstDash val="solid"/>
            <a:miter lim="800000"/>
            <a:headEnd type="none" w="sm" len="sm"/>
            <a:tailEnd type="triangle" w="med" len="med"/>
          </a:ln>
        </p:spPr>
      </p:cxnSp>
      <p:sp>
        <p:nvSpPr>
          <p:cNvPr id="323" name="Google Shape;323;p23"/>
          <p:cNvSpPr/>
          <p:nvPr/>
        </p:nvSpPr>
        <p:spPr>
          <a:xfrm>
            <a:off x="3371785" y="956373"/>
            <a:ext cx="2014238" cy="1015663"/>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 Command is an Imperative. An instruction to another party to do something.</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It is usually issued as part of a workflow.</a:t>
            </a:r>
            <a:endParaRPr/>
          </a:p>
        </p:txBody>
      </p:sp>
      <p:cxnSp>
        <p:nvCxnSpPr>
          <p:cNvPr id="324" name="Google Shape;324;p23"/>
          <p:cNvCxnSpPr>
            <a:stCxn id="323" idx="2"/>
          </p:cNvCxnSpPr>
          <p:nvPr/>
        </p:nvCxnSpPr>
        <p:spPr>
          <a:xfrm flipH="1">
            <a:off x="3686504" y="1972036"/>
            <a:ext cx="692400" cy="1251300"/>
          </a:xfrm>
          <a:prstGeom prst="straightConnector1">
            <a:avLst/>
          </a:prstGeom>
          <a:noFill/>
          <a:ln w="9525" cap="flat" cmpd="sng">
            <a:solidFill>
              <a:schemeClr val="accent1"/>
            </a:solidFill>
            <a:prstDash val="solid"/>
            <a:miter lim="800000"/>
            <a:headEnd type="none" w="sm" len="sm"/>
            <a:tailEnd type="triangle" w="med" len="med"/>
          </a:ln>
        </p:spPr>
      </p:cxnSp>
      <p:sp>
        <p:nvSpPr>
          <p:cNvPr id="325" name="Google Shape;325;p23"/>
          <p:cNvSpPr/>
          <p:nvPr/>
        </p:nvSpPr>
        <p:spPr>
          <a:xfrm>
            <a:off x="6066312" y="956373"/>
            <a:ext cx="2014238" cy="830997"/>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 useful question is: is there another service I </a:t>
            </a:r>
            <a:r>
              <a:rPr lang="en-US" sz="1200" i="1">
                <a:solidFill>
                  <a:schemeClr val="dk1"/>
                </a:solidFill>
                <a:latin typeface="Calibri"/>
                <a:ea typeface="Calibri"/>
                <a:cs typeface="Calibri"/>
                <a:sym typeface="Calibri"/>
              </a:rPr>
              <a:t>expect</a:t>
            </a:r>
            <a:r>
              <a:rPr lang="en-US" sz="1200">
                <a:solidFill>
                  <a:schemeClr val="dk1"/>
                </a:solidFill>
                <a:latin typeface="Calibri"/>
                <a:ea typeface="Calibri"/>
                <a:cs typeface="Calibri"/>
                <a:sym typeface="Calibri"/>
              </a:rPr>
              <a:t> to handle this request?</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If so you have a Command.</a:t>
            </a:r>
            <a:endParaRPr/>
          </a:p>
        </p:txBody>
      </p:sp>
      <p:cxnSp>
        <p:nvCxnSpPr>
          <p:cNvPr id="326" name="Google Shape;326;p23"/>
          <p:cNvCxnSpPr>
            <a:stCxn id="325" idx="1"/>
            <a:endCxn id="323" idx="3"/>
          </p:cNvCxnSpPr>
          <p:nvPr/>
        </p:nvCxnSpPr>
        <p:spPr>
          <a:xfrm flipH="1">
            <a:off x="5385912" y="1371872"/>
            <a:ext cx="680400" cy="92400"/>
          </a:xfrm>
          <a:prstGeom prst="straightConnector1">
            <a:avLst/>
          </a:prstGeom>
          <a:noFill/>
          <a:ln w="9525" cap="flat" cmpd="sng">
            <a:solidFill>
              <a:schemeClr val="accent1"/>
            </a:solidFill>
            <a:prstDash val="solid"/>
            <a:miter lim="800000"/>
            <a:headEnd type="none" w="sm" len="sm"/>
            <a:tailEnd type="triangle" w="med" len="med"/>
          </a:ln>
        </p:spPr>
      </p:cxnSp>
      <p:sp>
        <p:nvSpPr>
          <p:cNvPr id="327" name="Google Shape;327;p23"/>
          <p:cNvSpPr/>
          <p:nvPr/>
        </p:nvSpPr>
        <p:spPr>
          <a:xfrm>
            <a:off x="10056239" y="2264807"/>
            <a:ext cx="2014238" cy="461665"/>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 Command may be </a:t>
            </a:r>
            <a:r>
              <a:rPr lang="en-US" sz="1200" i="1">
                <a:solidFill>
                  <a:schemeClr val="dk1"/>
                </a:solidFill>
                <a:latin typeface="Calibri"/>
                <a:ea typeface="Calibri"/>
                <a:cs typeface="Calibri"/>
                <a:sym typeface="Calibri"/>
              </a:rPr>
              <a:t>fire-and-forget</a:t>
            </a:r>
            <a:r>
              <a:rPr lang="en-US" sz="1200">
                <a:solidFill>
                  <a:schemeClr val="dk1"/>
                </a:solidFill>
                <a:latin typeface="Calibri"/>
                <a:ea typeface="Calibri"/>
                <a:cs typeface="Calibri"/>
                <a:sym typeface="Calibri"/>
              </a:rPr>
              <a:t> or </a:t>
            </a:r>
            <a:r>
              <a:rPr lang="en-US" sz="1200" i="1">
                <a:solidFill>
                  <a:schemeClr val="dk1"/>
                </a:solidFill>
                <a:latin typeface="Calibri"/>
                <a:ea typeface="Calibri"/>
                <a:cs typeface="Calibri"/>
                <a:sym typeface="Calibri"/>
              </a:rPr>
              <a:t>request-reply</a:t>
            </a:r>
            <a:endParaRPr/>
          </a:p>
        </p:txBody>
      </p:sp>
      <p:cxnSp>
        <p:nvCxnSpPr>
          <p:cNvPr id="328" name="Google Shape;328;p23"/>
          <p:cNvCxnSpPr/>
          <p:nvPr/>
        </p:nvCxnSpPr>
        <p:spPr>
          <a:xfrm flipH="1">
            <a:off x="7251645" y="2519905"/>
            <a:ext cx="2804594" cy="1081019"/>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4"/>
          <p:cNvPicPr preferRelativeResize="0"/>
          <p:nvPr/>
        </p:nvPicPr>
        <p:blipFill rotWithShape="1">
          <a:blip r:embed="rId3">
            <a:alphaModFix/>
          </a:blip>
          <a:srcRect/>
          <a:stretch/>
        </p:blipFill>
        <p:spPr>
          <a:xfrm>
            <a:off x="1143000" y="1416050"/>
            <a:ext cx="10249134" cy="4165353"/>
          </a:xfrm>
          <a:prstGeom prst="rect">
            <a:avLst/>
          </a:prstGeom>
          <a:noFill/>
          <a:ln>
            <a:noFill/>
          </a:ln>
        </p:spPr>
      </p:pic>
      <p:sp>
        <p:nvSpPr>
          <p:cNvPr id="334" name="Google Shape;334;p24"/>
          <p:cNvSpPr/>
          <p:nvPr/>
        </p:nvSpPr>
        <p:spPr>
          <a:xfrm>
            <a:off x="6208816" y="4886564"/>
            <a:ext cx="2014238" cy="1015663"/>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I </a:t>
            </a:r>
            <a:r>
              <a:rPr lang="en-US" sz="1200" i="1">
                <a:solidFill>
                  <a:schemeClr val="dk1"/>
                </a:solidFill>
                <a:latin typeface="Calibri"/>
                <a:ea typeface="Calibri"/>
                <a:cs typeface="Calibri"/>
                <a:sym typeface="Calibri"/>
              </a:rPr>
              <a:t>expect</a:t>
            </a:r>
            <a:r>
              <a:rPr lang="en-US" sz="1200">
                <a:solidFill>
                  <a:schemeClr val="dk1"/>
                </a:solidFill>
                <a:latin typeface="Calibri"/>
                <a:ea typeface="Calibri"/>
                <a:cs typeface="Calibri"/>
                <a:sym typeface="Calibri"/>
              </a:rPr>
              <a:t> that Accept Payments will take the customer’s payment for this order.</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This is a Command.</a:t>
            </a:r>
            <a:endParaRPr/>
          </a:p>
        </p:txBody>
      </p:sp>
      <p:cxnSp>
        <p:nvCxnSpPr>
          <p:cNvPr id="335" name="Google Shape;335;p24"/>
          <p:cNvCxnSpPr>
            <a:stCxn id="334" idx="0"/>
          </p:cNvCxnSpPr>
          <p:nvPr/>
        </p:nvCxnSpPr>
        <p:spPr>
          <a:xfrm rot="10800000">
            <a:off x="7109435" y="3866264"/>
            <a:ext cx="106500" cy="1020300"/>
          </a:xfrm>
          <a:prstGeom prst="straightConnector1">
            <a:avLst/>
          </a:prstGeom>
          <a:noFill/>
          <a:ln w="9525" cap="flat" cmpd="sng">
            <a:solidFill>
              <a:schemeClr val="accent1"/>
            </a:solidFill>
            <a:prstDash val="solid"/>
            <a:miter lim="800000"/>
            <a:headEnd type="none" w="sm" len="sm"/>
            <a:tailEnd type="triangle" w="med" len="med"/>
          </a:ln>
        </p:spPr>
      </p:cxnSp>
      <p:sp>
        <p:nvSpPr>
          <p:cNvPr id="336" name="Google Shape;336;p24"/>
          <p:cNvSpPr/>
          <p:nvPr/>
        </p:nvSpPr>
        <p:spPr>
          <a:xfrm>
            <a:off x="9467654" y="4971148"/>
            <a:ext cx="2014238" cy="64633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I </a:t>
            </a:r>
            <a:r>
              <a:rPr lang="en-US" sz="1200" i="1">
                <a:solidFill>
                  <a:schemeClr val="dk1"/>
                </a:solidFill>
                <a:latin typeface="Calibri"/>
                <a:ea typeface="Calibri"/>
                <a:cs typeface="Calibri"/>
                <a:sym typeface="Calibri"/>
              </a:rPr>
              <a:t>expect</a:t>
            </a:r>
            <a:r>
              <a:rPr lang="en-US" sz="1200">
                <a:solidFill>
                  <a:schemeClr val="dk1"/>
                </a:solidFill>
                <a:latin typeface="Calibri"/>
                <a:ea typeface="Calibri"/>
                <a:cs typeface="Calibri"/>
                <a:sym typeface="Calibri"/>
              </a:rPr>
              <a:t> that Accept Payments will reply to my request.</a:t>
            </a:r>
            <a:endParaRPr/>
          </a:p>
        </p:txBody>
      </p:sp>
      <p:cxnSp>
        <p:nvCxnSpPr>
          <p:cNvPr id="337" name="Google Shape;337;p24"/>
          <p:cNvCxnSpPr>
            <a:stCxn id="336" idx="0"/>
          </p:cNvCxnSpPr>
          <p:nvPr/>
        </p:nvCxnSpPr>
        <p:spPr>
          <a:xfrm rot="10800000">
            <a:off x="10046673" y="3734848"/>
            <a:ext cx="428100" cy="12363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25"/>
          <p:cNvPicPr preferRelativeResize="0"/>
          <p:nvPr/>
        </p:nvPicPr>
        <p:blipFill rotWithShape="1">
          <a:blip r:embed="rId3">
            <a:alphaModFix/>
          </a:blip>
          <a:srcRect/>
          <a:stretch/>
        </p:blipFill>
        <p:spPr>
          <a:xfrm>
            <a:off x="222663" y="1006104"/>
            <a:ext cx="9936678" cy="4229457"/>
          </a:xfrm>
          <a:prstGeom prst="rect">
            <a:avLst/>
          </a:prstGeom>
          <a:noFill/>
          <a:ln>
            <a:noFill/>
          </a:ln>
        </p:spPr>
      </p:pic>
      <p:sp>
        <p:nvSpPr>
          <p:cNvPr id="343" name="Google Shape;343;p25"/>
          <p:cNvSpPr/>
          <p:nvPr/>
        </p:nvSpPr>
        <p:spPr>
          <a:xfrm>
            <a:off x="7047175" y="644455"/>
            <a:ext cx="2014238" cy="830997"/>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Eventing may be </a:t>
            </a:r>
            <a:r>
              <a:rPr lang="en-US" sz="1200" b="1">
                <a:solidFill>
                  <a:schemeClr val="dk1"/>
                </a:solidFill>
                <a:latin typeface="Calibri"/>
                <a:ea typeface="Calibri"/>
                <a:cs typeface="Calibri"/>
                <a:sym typeface="Calibri"/>
              </a:rPr>
              <a:t>Series</a:t>
            </a:r>
            <a:r>
              <a:rPr lang="en-US" sz="1200">
                <a:solidFill>
                  <a:schemeClr val="dk1"/>
                </a:solidFill>
                <a:latin typeface="Calibri"/>
                <a:ea typeface="Calibri"/>
                <a:cs typeface="Calibri"/>
                <a:sym typeface="Calibri"/>
              </a:rPr>
              <a:t> or </a:t>
            </a:r>
            <a:r>
              <a:rPr lang="en-US" sz="1200" b="1">
                <a:solidFill>
                  <a:schemeClr val="dk1"/>
                </a:solidFill>
                <a:latin typeface="Calibri"/>
                <a:ea typeface="Calibri"/>
                <a:cs typeface="Calibri"/>
                <a:sym typeface="Calibri"/>
              </a:rPr>
              <a:t>Discrete</a:t>
            </a:r>
            <a:r>
              <a:rPr lang="en-US" sz="1200">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We can use a </a:t>
            </a:r>
            <a:r>
              <a:rPr lang="en-US" sz="1200" b="1">
                <a:solidFill>
                  <a:schemeClr val="dk1"/>
                </a:solidFill>
                <a:latin typeface="Calibri"/>
                <a:ea typeface="Calibri"/>
                <a:cs typeface="Calibri"/>
                <a:sym typeface="Calibri"/>
              </a:rPr>
              <a:t>Stream</a:t>
            </a:r>
            <a:r>
              <a:rPr lang="en-US" sz="1200">
                <a:solidFill>
                  <a:schemeClr val="dk1"/>
                </a:solidFill>
                <a:latin typeface="Calibri"/>
                <a:ea typeface="Calibri"/>
                <a:cs typeface="Calibri"/>
                <a:sym typeface="Calibri"/>
              </a:rPr>
              <a:t> or </a:t>
            </a:r>
            <a:r>
              <a:rPr lang="en-US" sz="1200" b="1">
                <a:solidFill>
                  <a:schemeClr val="dk1"/>
                </a:solidFill>
                <a:latin typeface="Calibri"/>
                <a:ea typeface="Calibri"/>
                <a:cs typeface="Calibri"/>
                <a:sym typeface="Calibri"/>
              </a:rPr>
              <a:t>Queue</a:t>
            </a:r>
            <a:r>
              <a:rPr lang="en-US" sz="1200">
                <a:solidFill>
                  <a:schemeClr val="dk1"/>
                </a:solidFill>
                <a:latin typeface="Calibri"/>
                <a:ea typeface="Calibri"/>
                <a:cs typeface="Calibri"/>
                <a:sym typeface="Calibri"/>
              </a:rPr>
              <a:t> for an Event</a:t>
            </a:r>
            <a:endParaRPr/>
          </a:p>
        </p:txBody>
      </p:sp>
      <p:cxnSp>
        <p:nvCxnSpPr>
          <p:cNvPr id="344" name="Google Shape;344;p25"/>
          <p:cNvCxnSpPr>
            <a:stCxn id="343" idx="2"/>
          </p:cNvCxnSpPr>
          <p:nvPr/>
        </p:nvCxnSpPr>
        <p:spPr>
          <a:xfrm flipH="1">
            <a:off x="6484994" y="1475452"/>
            <a:ext cx="1569300" cy="2022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45" name="Google Shape;345;p25"/>
          <p:cNvCxnSpPr>
            <a:stCxn id="343" idx="2"/>
          </p:cNvCxnSpPr>
          <p:nvPr/>
        </p:nvCxnSpPr>
        <p:spPr>
          <a:xfrm>
            <a:off x="8054294" y="1475452"/>
            <a:ext cx="1556100" cy="2223600"/>
          </a:xfrm>
          <a:prstGeom prst="straightConnector1">
            <a:avLst/>
          </a:prstGeom>
          <a:noFill/>
          <a:ln w="9525" cap="flat" cmpd="sng">
            <a:solidFill>
              <a:schemeClr val="accent1"/>
            </a:solidFill>
            <a:prstDash val="solid"/>
            <a:miter lim="800000"/>
            <a:headEnd type="none" w="sm" len="sm"/>
            <a:tailEnd type="triangle" w="med" len="med"/>
          </a:ln>
        </p:spPr>
      </p:cxnSp>
      <p:sp>
        <p:nvSpPr>
          <p:cNvPr id="346" name="Google Shape;346;p25"/>
          <p:cNvSpPr/>
          <p:nvPr/>
        </p:nvSpPr>
        <p:spPr>
          <a:xfrm>
            <a:off x="3466089" y="875913"/>
            <a:ext cx="2014238" cy="830997"/>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An Event is a Fact that tells us something happened.</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It is often issued because we have serviced a Command.</a:t>
            </a:r>
            <a:endParaRPr/>
          </a:p>
        </p:txBody>
      </p:sp>
      <p:cxnSp>
        <p:nvCxnSpPr>
          <p:cNvPr id="347" name="Google Shape;347;p25"/>
          <p:cNvCxnSpPr>
            <a:stCxn id="346" idx="3"/>
          </p:cNvCxnSpPr>
          <p:nvPr/>
        </p:nvCxnSpPr>
        <p:spPr>
          <a:xfrm>
            <a:off x="5480327" y="1291411"/>
            <a:ext cx="1508400" cy="2283000"/>
          </a:xfrm>
          <a:prstGeom prst="straightConnector1">
            <a:avLst/>
          </a:prstGeom>
          <a:noFill/>
          <a:ln w="9525" cap="flat" cmpd="sng">
            <a:solidFill>
              <a:schemeClr val="accent1"/>
            </a:solidFill>
            <a:prstDash val="solid"/>
            <a:miter lim="800000"/>
            <a:headEnd type="none" w="sm" len="sm"/>
            <a:tailEnd type="triangle" w="med" len="med"/>
          </a:ln>
        </p:spPr>
      </p:cxnSp>
      <p:sp>
        <p:nvSpPr>
          <p:cNvPr id="348" name="Google Shape;348;p25"/>
          <p:cNvSpPr/>
          <p:nvPr/>
        </p:nvSpPr>
        <p:spPr>
          <a:xfrm>
            <a:off x="9610377" y="552122"/>
            <a:ext cx="2014238" cy="1015663"/>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An Event may be the Reply in a Request-Reply. By using a correlation id, the sender can asynchronously receive a reply to their request.</a:t>
            </a:r>
            <a:endParaRPr/>
          </a:p>
        </p:txBody>
      </p:sp>
      <p:cxnSp>
        <p:nvCxnSpPr>
          <p:cNvPr id="349" name="Google Shape;349;p25"/>
          <p:cNvCxnSpPr>
            <a:stCxn id="348" idx="1"/>
          </p:cNvCxnSpPr>
          <p:nvPr/>
        </p:nvCxnSpPr>
        <p:spPr>
          <a:xfrm flipH="1">
            <a:off x="7190577" y="1059953"/>
            <a:ext cx="2419800" cy="23691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26"/>
          <p:cNvPicPr preferRelativeResize="0"/>
          <p:nvPr/>
        </p:nvPicPr>
        <p:blipFill rotWithShape="1">
          <a:blip r:embed="rId3">
            <a:alphaModFix/>
          </a:blip>
          <a:srcRect/>
          <a:stretch/>
        </p:blipFill>
        <p:spPr>
          <a:xfrm>
            <a:off x="723899" y="1320800"/>
            <a:ext cx="10021255" cy="3932690"/>
          </a:xfrm>
          <a:prstGeom prst="rect">
            <a:avLst/>
          </a:prstGeom>
          <a:noFill/>
          <a:ln>
            <a:noFill/>
          </a:ln>
        </p:spPr>
      </p:pic>
      <p:sp>
        <p:nvSpPr>
          <p:cNvPr id="355" name="Google Shape;355;p26"/>
          <p:cNvSpPr/>
          <p:nvPr/>
        </p:nvSpPr>
        <p:spPr>
          <a:xfrm>
            <a:off x="10454477" y="4957947"/>
            <a:ext cx="1600733" cy="1015663"/>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Accept Payments is a branch in the flow, so it does not raise a command, just an event as a </a:t>
            </a:r>
            <a:r>
              <a:rPr lang="en-US" sz="1200" b="1">
                <a:solidFill>
                  <a:schemeClr val="dk1"/>
                </a:solidFill>
                <a:latin typeface="Calibri"/>
                <a:ea typeface="Calibri"/>
                <a:cs typeface="Calibri"/>
                <a:sym typeface="Calibri"/>
              </a:rPr>
              <a:t>reply</a:t>
            </a:r>
            <a:r>
              <a:rPr lang="en-US" sz="1200">
                <a:solidFill>
                  <a:schemeClr val="dk1"/>
                </a:solidFill>
                <a:latin typeface="Calibri"/>
                <a:ea typeface="Calibri"/>
                <a:cs typeface="Calibri"/>
                <a:sym typeface="Calibri"/>
              </a:rPr>
              <a:t>.</a:t>
            </a:r>
            <a:endParaRPr/>
          </a:p>
        </p:txBody>
      </p:sp>
      <p:cxnSp>
        <p:nvCxnSpPr>
          <p:cNvPr id="356" name="Google Shape;356;p26"/>
          <p:cNvCxnSpPr>
            <a:stCxn id="355" idx="0"/>
          </p:cNvCxnSpPr>
          <p:nvPr/>
        </p:nvCxnSpPr>
        <p:spPr>
          <a:xfrm rot="10800000">
            <a:off x="10456544" y="4190547"/>
            <a:ext cx="798300" cy="767400"/>
          </a:xfrm>
          <a:prstGeom prst="straightConnector1">
            <a:avLst/>
          </a:prstGeom>
          <a:noFill/>
          <a:ln w="9525" cap="flat" cmpd="sng">
            <a:solidFill>
              <a:schemeClr val="accent1"/>
            </a:solidFill>
            <a:prstDash val="solid"/>
            <a:miter lim="800000"/>
            <a:headEnd type="none" w="sm" len="sm"/>
            <a:tailEnd type="triangle" w="med" len="med"/>
          </a:ln>
        </p:spPr>
      </p:cxnSp>
      <p:sp>
        <p:nvSpPr>
          <p:cNvPr id="357" name="Google Shape;357;p26"/>
          <p:cNvSpPr/>
          <p:nvPr/>
        </p:nvSpPr>
        <p:spPr>
          <a:xfrm>
            <a:off x="5521726" y="5297794"/>
            <a:ext cx="3030416" cy="64633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 Reply could be </a:t>
            </a:r>
            <a:r>
              <a:rPr lang="en-US" sz="1200" b="1">
                <a:solidFill>
                  <a:schemeClr val="dk1"/>
                </a:solidFill>
                <a:latin typeface="Calibri"/>
                <a:ea typeface="Calibri"/>
                <a:cs typeface="Calibri"/>
                <a:sym typeface="Calibri"/>
              </a:rPr>
              <a:t>Series</a:t>
            </a:r>
            <a:r>
              <a:rPr lang="en-US" sz="1200">
                <a:solidFill>
                  <a:schemeClr val="dk1"/>
                </a:solidFill>
                <a:latin typeface="Calibri"/>
                <a:ea typeface="Calibri"/>
                <a:cs typeface="Calibri"/>
                <a:sym typeface="Calibri"/>
              </a:rPr>
              <a:t> or </a:t>
            </a:r>
            <a:r>
              <a:rPr lang="en-US" sz="1200" b="1">
                <a:solidFill>
                  <a:schemeClr val="dk1"/>
                </a:solidFill>
                <a:latin typeface="Calibri"/>
                <a:ea typeface="Calibri"/>
                <a:cs typeface="Calibri"/>
                <a:sym typeface="Calibri"/>
              </a:rPr>
              <a:t>Discrete</a:t>
            </a:r>
            <a:r>
              <a:rPr lang="en-US" sz="1200">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If it is a reply to just one sender we may prefer Discrete – over a Queue</a:t>
            </a:r>
            <a:endParaRPr/>
          </a:p>
        </p:txBody>
      </p:sp>
      <p:cxnSp>
        <p:nvCxnSpPr>
          <p:cNvPr id="358" name="Google Shape;358;p26"/>
          <p:cNvCxnSpPr>
            <a:stCxn id="357" idx="0"/>
          </p:cNvCxnSpPr>
          <p:nvPr/>
        </p:nvCxnSpPr>
        <p:spPr>
          <a:xfrm rot="10800000" flipH="1">
            <a:off x="7036934" y="4332994"/>
            <a:ext cx="1791900" cy="964800"/>
          </a:xfrm>
          <a:prstGeom prst="straightConnector1">
            <a:avLst/>
          </a:prstGeom>
          <a:noFill/>
          <a:ln w="9525" cap="flat" cmpd="sng">
            <a:solidFill>
              <a:schemeClr val="accent1"/>
            </a:solidFill>
            <a:prstDash val="solid"/>
            <a:miter lim="800000"/>
            <a:headEnd type="none" w="sm" len="sm"/>
            <a:tailEnd type="triangle" w="med" len="med"/>
          </a:ln>
        </p:spPr>
      </p:cxnSp>
      <p:sp>
        <p:nvSpPr>
          <p:cNvPr id="359" name="Google Shape;359;p26"/>
          <p:cNvSpPr/>
          <p:nvPr/>
        </p:nvSpPr>
        <p:spPr>
          <a:xfrm>
            <a:off x="2214753" y="5288241"/>
            <a:ext cx="3030416" cy="64633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 Status Update is often Series.</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If it has zero or more subscribers we may prefer series – over a Stream</a:t>
            </a:r>
            <a:endParaRPr/>
          </a:p>
        </p:txBody>
      </p:sp>
      <p:cxnSp>
        <p:nvCxnSpPr>
          <p:cNvPr id="360" name="Google Shape;360;p26"/>
          <p:cNvCxnSpPr>
            <a:stCxn id="359" idx="0"/>
          </p:cNvCxnSpPr>
          <p:nvPr/>
        </p:nvCxnSpPr>
        <p:spPr>
          <a:xfrm rot="10800000" flipH="1">
            <a:off x="3729961" y="3697941"/>
            <a:ext cx="2860200" cy="1590300"/>
          </a:xfrm>
          <a:prstGeom prst="straightConnector1">
            <a:avLst/>
          </a:prstGeom>
          <a:noFill/>
          <a:ln w="9525" cap="flat" cmpd="sng">
            <a:solidFill>
              <a:schemeClr val="accent1"/>
            </a:solidFill>
            <a:prstDash val="solid"/>
            <a:miter lim="800000"/>
            <a:headEnd type="none" w="sm" len="sm"/>
            <a:tailEnd type="triangle" w="med" len="med"/>
          </a:ln>
        </p:spPr>
      </p:cxnSp>
      <p:sp>
        <p:nvSpPr>
          <p:cNvPr id="361" name="Google Shape;361;p26"/>
          <p:cNvSpPr/>
          <p:nvPr/>
        </p:nvSpPr>
        <p:spPr>
          <a:xfrm>
            <a:off x="8702943" y="4942672"/>
            <a:ext cx="1600733" cy="64633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An error is just an event as a </a:t>
            </a:r>
            <a:r>
              <a:rPr lang="en-US" sz="1200" b="1">
                <a:solidFill>
                  <a:schemeClr val="dk1"/>
                </a:solidFill>
                <a:latin typeface="Calibri"/>
                <a:ea typeface="Calibri"/>
                <a:cs typeface="Calibri"/>
                <a:sym typeface="Calibri"/>
              </a:rPr>
              <a:t>reply </a:t>
            </a:r>
            <a:r>
              <a:rPr lang="en-US" sz="1200">
                <a:solidFill>
                  <a:schemeClr val="dk1"/>
                </a:solidFill>
                <a:latin typeface="Calibri"/>
                <a:ea typeface="Calibri"/>
                <a:cs typeface="Calibri"/>
                <a:sym typeface="Calibri"/>
              </a:rPr>
              <a:t>that indicates failure.</a:t>
            </a:r>
            <a:endParaRPr/>
          </a:p>
        </p:txBody>
      </p:sp>
      <p:cxnSp>
        <p:nvCxnSpPr>
          <p:cNvPr id="362" name="Google Shape;362;p26"/>
          <p:cNvCxnSpPr>
            <a:stCxn id="361" idx="0"/>
          </p:cNvCxnSpPr>
          <p:nvPr/>
        </p:nvCxnSpPr>
        <p:spPr>
          <a:xfrm rot="10800000">
            <a:off x="9392010" y="4168672"/>
            <a:ext cx="111300" cy="7740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p:nvPr/>
        </p:nvSpPr>
        <p:spPr>
          <a:xfrm>
            <a:off x="4017866" y="3105834"/>
            <a:ext cx="41562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Archive and Replay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p:nvPr/>
        </p:nvSpPr>
        <p:spPr>
          <a:xfrm>
            <a:off x="2038810" y="1079913"/>
            <a:ext cx="2758743" cy="346226"/>
          </a:xfrm>
          <a:prstGeom prst="rect">
            <a:avLst/>
          </a:prstGeom>
          <a:noFill/>
          <a:ln>
            <a:noFill/>
          </a:ln>
        </p:spPr>
        <p:txBody>
          <a:bodyPr spcFirstLastPara="1" wrap="square" lIns="68550" tIns="68550" rIns="68550" bIns="6855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Transitive Dependencies</a:t>
            </a:r>
            <a:endParaRPr sz="1350">
              <a:solidFill>
                <a:schemeClr val="dk1"/>
              </a:solidFill>
              <a:latin typeface="Calibri"/>
              <a:ea typeface="Calibri"/>
              <a:cs typeface="Calibri"/>
              <a:sym typeface="Calibri"/>
            </a:endParaRPr>
          </a:p>
        </p:txBody>
      </p:sp>
      <p:sp>
        <p:nvSpPr>
          <p:cNvPr id="373" name="Google Shape;373;p28"/>
          <p:cNvSpPr/>
          <p:nvPr/>
        </p:nvSpPr>
        <p:spPr>
          <a:xfrm>
            <a:off x="2089151" y="1987550"/>
            <a:ext cx="7651751" cy="1130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aphicFrame>
        <p:nvGraphicFramePr>
          <p:cNvPr id="374" name="Google Shape;374;p28"/>
          <p:cNvGraphicFramePr/>
          <p:nvPr/>
        </p:nvGraphicFramePr>
        <p:xfrm>
          <a:off x="2609850" y="2188210"/>
          <a:ext cx="6096000" cy="590565"/>
        </p:xfrm>
        <a:graphic>
          <a:graphicData uri="http://schemas.openxmlformats.org/drawingml/2006/table">
            <a:tbl>
              <a:tblPr firstRow="1" bandRow="1">
                <a:noFill/>
                <a:tableStyleId>{ACC04419-096F-4C30-B699-2739B5CA0BA8}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297175">
                <a:tc>
                  <a:txBody>
                    <a:bodyPr/>
                    <a:lstStyle/>
                    <a:p>
                      <a:pPr marL="0" marR="0" lvl="0" indent="0" algn="l" rtl="0">
                        <a:spcBef>
                          <a:spcPts val="0"/>
                        </a:spcBef>
                        <a:spcAft>
                          <a:spcPts val="0"/>
                        </a:spcAft>
                        <a:buNone/>
                      </a:pPr>
                      <a:r>
                        <a:rPr lang="en-US" sz="800" u="none" strike="noStrike" cap="none">
                          <a:solidFill>
                            <a:schemeClr val="dk1"/>
                          </a:solidFill>
                        </a:rPr>
                        <a:t>OrderId</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 First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 Last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 Post Code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Restaurant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Restaurant Post Code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Order Amount</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Order items</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800">
                          <a:solidFill>
                            <a:schemeClr val="dk1"/>
                          </a:solidFill>
                        </a:rPr>
                        <a:t>12345</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Jo</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Doe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SW17 3NJ</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Pizza ‘R Us</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SW17 5HK</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a:solidFill>
                            <a:schemeClr val="dk1"/>
                          </a:solidFill>
                        </a:rPr>
                        <a:t>1038p</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a:solidFill>
                            <a:schemeClr val="dk1"/>
                          </a:solidFill>
                        </a:rPr>
                        <a:t>…</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75" name="Google Shape;375;p28"/>
          <p:cNvSpPr/>
          <p:nvPr/>
        </p:nvSpPr>
        <p:spPr>
          <a:xfrm>
            <a:off x="2728905" y="4150988"/>
            <a:ext cx="1510679" cy="5078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The lifetime of this data is not the same as the lifetime of the order</a:t>
            </a:r>
            <a:endParaRPr/>
          </a:p>
        </p:txBody>
      </p:sp>
      <p:cxnSp>
        <p:nvCxnSpPr>
          <p:cNvPr id="376" name="Google Shape;376;p28"/>
          <p:cNvCxnSpPr>
            <a:stCxn id="375" idx="0"/>
          </p:cNvCxnSpPr>
          <p:nvPr/>
        </p:nvCxnSpPr>
        <p:spPr>
          <a:xfrm rot="10800000" flipH="1">
            <a:off x="3484245" y="2400188"/>
            <a:ext cx="497100" cy="1750800"/>
          </a:xfrm>
          <a:prstGeom prst="straightConnector1">
            <a:avLst/>
          </a:prstGeom>
          <a:noFill/>
          <a:ln w="9525" cap="flat" cmpd="sng">
            <a:solidFill>
              <a:schemeClr val="dk1"/>
            </a:solidFill>
            <a:prstDash val="solid"/>
            <a:miter lim="800000"/>
            <a:headEnd type="none" w="sm" len="sm"/>
            <a:tailEnd type="triangle" w="med" len="med"/>
          </a:ln>
        </p:spPr>
      </p:cxnSp>
      <p:cxnSp>
        <p:nvCxnSpPr>
          <p:cNvPr id="377" name="Google Shape;377;p28"/>
          <p:cNvCxnSpPr>
            <a:stCxn id="375" idx="0"/>
          </p:cNvCxnSpPr>
          <p:nvPr/>
        </p:nvCxnSpPr>
        <p:spPr>
          <a:xfrm rot="10800000" flipH="1">
            <a:off x="3484245" y="2400188"/>
            <a:ext cx="1189500" cy="1750800"/>
          </a:xfrm>
          <a:prstGeom prst="straightConnector1">
            <a:avLst/>
          </a:prstGeom>
          <a:noFill/>
          <a:ln w="9525" cap="flat" cmpd="sng">
            <a:solidFill>
              <a:schemeClr val="dk1"/>
            </a:solidFill>
            <a:prstDash val="solid"/>
            <a:miter lim="800000"/>
            <a:headEnd type="none" w="sm" len="sm"/>
            <a:tailEnd type="triangle" w="med" len="med"/>
          </a:ln>
        </p:spPr>
      </p:cxnSp>
      <p:cxnSp>
        <p:nvCxnSpPr>
          <p:cNvPr id="378" name="Google Shape;378;p28"/>
          <p:cNvCxnSpPr>
            <a:stCxn id="375" idx="0"/>
          </p:cNvCxnSpPr>
          <p:nvPr/>
        </p:nvCxnSpPr>
        <p:spPr>
          <a:xfrm rot="10800000" flipH="1">
            <a:off x="3484245" y="2355788"/>
            <a:ext cx="2150400" cy="1795200"/>
          </a:xfrm>
          <a:prstGeom prst="straightConnector1">
            <a:avLst/>
          </a:prstGeom>
          <a:noFill/>
          <a:ln w="9525" cap="flat" cmpd="sng">
            <a:solidFill>
              <a:schemeClr val="dk1"/>
            </a:solidFill>
            <a:prstDash val="solid"/>
            <a:miter lim="800000"/>
            <a:headEnd type="none" w="sm" len="sm"/>
            <a:tailEnd type="triangle" w="med" len="med"/>
          </a:ln>
        </p:spPr>
      </p:cxnSp>
      <p:cxnSp>
        <p:nvCxnSpPr>
          <p:cNvPr id="379" name="Google Shape;379;p28"/>
          <p:cNvCxnSpPr>
            <a:stCxn id="375" idx="0"/>
          </p:cNvCxnSpPr>
          <p:nvPr/>
        </p:nvCxnSpPr>
        <p:spPr>
          <a:xfrm rot="10800000" flipH="1">
            <a:off x="3484245" y="2400188"/>
            <a:ext cx="2834100" cy="1750800"/>
          </a:xfrm>
          <a:prstGeom prst="straightConnector1">
            <a:avLst/>
          </a:prstGeom>
          <a:noFill/>
          <a:ln w="9525" cap="flat" cmpd="sng">
            <a:solidFill>
              <a:schemeClr val="dk1"/>
            </a:solidFill>
            <a:prstDash val="solid"/>
            <a:miter lim="800000"/>
            <a:headEnd type="none" w="sm" len="sm"/>
            <a:tailEnd type="triangle" w="med" len="med"/>
          </a:ln>
        </p:spPr>
      </p:cxnSp>
      <p:cxnSp>
        <p:nvCxnSpPr>
          <p:cNvPr id="380" name="Google Shape;380;p28"/>
          <p:cNvCxnSpPr>
            <a:stCxn id="375" idx="0"/>
          </p:cNvCxnSpPr>
          <p:nvPr/>
        </p:nvCxnSpPr>
        <p:spPr>
          <a:xfrm rot="10800000" flipH="1">
            <a:off x="3484244" y="2355788"/>
            <a:ext cx="3473700" cy="1795200"/>
          </a:xfrm>
          <a:prstGeom prst="straightConnector1">
            <a:avLst/>
          </a:prstGeom>
          <a:noFill/>
          <a:ln w="9525" cap="flat" cmpd="sng">
            <a:solidFill>
              <a:schemeClr val="dk1"/>
            </a:solidFill>
            <a:prstDash val="solid"/>
            <a:miter lim="800000"/>
            <a:headEnd type="none" w="sm" len="sm"/>
            <a:tailEnd type="triangle" w="med" len="med"/>
          </a:ln>
        </p:spPr>
      </p:cxnSp>
      <p:sp>
        <p:nvSpPr>
          <p:cNvPr id="381" name="Google Shape;381;p28"/>
          <p:cNvSpPr/>
          <p:nvPr/>
        </p:nvSpPr>
        <p:spPr>
          <a:xfrm>
            <a:off x="4909809" y="4150987"/>
            <a:ext cx="1510679" cy="1061829"/>
          </a:xfrm>
          <a:prstGeom prst="rect">
            <a:avLst/>
          </a:prstGeom>
          <a:noFill/>
          <a:ln w="127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This data has a dependency on Customer.</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It is a transitive dependency for Order.</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If Customer changes, we maybe forced to update an Order message.</a:t>
            </a:r>
            <a:endParaRPr/>
          </a:p>
        </p:txBody>
      </p:sp>
      <p:cxnSp>
        <p:nvCxnSpPr>
          <p:cNvPr id="382" name="Google Shape;382;p28"/>
          <p:cNvCxnSpPr>
            <a:stCxn id="381" idx="0"/>
          </p:cNvCxnSpPr>
          <p:nvPr/>
        </p:nvCxnSpPr>
        <p:spPr>
          <a:xfrm rot="10800000">
            <a:off x="4673649" y="2355787"/>
            <a:ext cx="991500" cy="1795200"/>
          </a:xfrm>
          <a:prstGeom prst="straightConnector1">
            <a:avLst/>
          </a:prstGeom>
          <a:noFill/>
          <a:ln w="9525" cap="flat" cmpd="sng">
            <a:solidFill>
              <a:schemeClr val="accent2"/>
            </a:solidFill>
            <a:prstDash val="solid"/>
            <a:miter lim="800000"/>
            <a:headEnd type="none" w="sm" len="sm"/>
            <a:tailEnd type="triangle" w="med" len="med"/>
          </a:ln>
        </p:spPr>
      </p:cxnSp>
      <p:cxnSp>
        <p:nvCxnSpPr>
          <p:cNvPr id="383" name="Google Shape;383;p28"/>
          <p:cNvCxnSpPr>
            <a:stCxn id="381" idx="0"/>
          </p:cNvCxnSpPr>
          <p:nvPr/>
        </p:nvCxnSpPr>
        <p:spPr>
          <a:xfrm rot="10800000">
            <a:off x="3897549" y="2355787"/>
            <a:ext cx="1767600" cy="1795200"/>
          </a:xfrm>
          <a:prstGeom prst="straightConnector1">
            <a:avLst/>
          </a:prstGeom>
          <a:noFill/>
          <a:ln w="9525" cap="flat" cmpd="sng">
            <a:solidFill>
              <a:schemeClr val="accent2"/>
            </a:solidFill>
            <a:prstDash val="solid"/>
            <a:miter lim="800000"/>
            <a:headEnd type="none" w="sm" len="sm"/>
            <a:tailEnd type="triangle" w="med" len="med"/>
          </a:ln>
        </p:spPr>
      </p:cxnSp>
      <p:cxnSp>
        <p:nvCxnSpPr>
          <p:cNvPr id="384" name="Google Shape;384;p28"/>
          <p:cNvCxnSpPr>
            <a:stCxn id="381" idx="0"/>
          </p:cNvCxnSpPr>
          <p:nvPr/>
        </p:nvCxnSpPr>
        <p:spPr>
          <a:xfrm rot="10800000">
            <a:off x="5269149" y="2355787"/>
            <a:ext cx="396000" cy="1795200"/>
          </a:xfrm>
          <a:prstGeom prst="straightConnector1">
            <a:avLst/>
          </a:prstGeom>
          <a:noFill/>
          <a:ln w="9525" cap="flat" cmpd="sng">
            <a:solidFill>
              <a:schemeClr val="accent2"/>
            </a:solidFill>
            <a:prstDash val="solid"/>
            <a:miter lim="800000"/>
            <a:headEnd type="none" w="sm" len="sm"/>
            <a:tailEnd type="triangle" w="med" len="med"/>
          </a:ln>
        </p:spPr>
      </p:cxnSp>
      <p:sp>
        <p:nvSpPr>
          <p:cNvPr id="385" name="Google Shape;385;p28"/>
          <p:cNvSpPr/>
          <p:nvPr/>
        </p:nvSpPr>
        <p:spPr>
          <a:xfrm>
            <a:off x="6958005" y="4150987"/>
            <a:ext cx="1510679" cy="1061829"/>
          </a:xfrm>
          <a:prstGeom prst="rect">
            <a:avLst/>
          </a:prstGeom>
          <a:noFill/>
          <a:ln w="127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This data has a dependency on Restaurant.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It is a transitive dependency for Order.</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If Restaurant changes, we maybe forced to update an Order message.</a:t>
            </a:r>
            <a:endParaRPr/>
          </a:p>
        </p:txBody>
      </p:sp>
      <p:cxnSp>
        <p:nvCxnSpPr>
          <p:cNvPr id="386" name="Google Shape;386;p28"/>
          <p:cNvCxnSpPr>
            <a:stCxn id="385" idx="0"/>
          </p:cNvCxnSpPr>
          <p:nvPr/>
        </p:nvCxnSpPr>
        <p:spPr>
          <a:xfrm rot="10800000">
            <a:off x="6002145" y="2355787"/>
            <a:ext cx="1711200" cy="1795200"/>
          </a:xfrm>
          <a:prstGeom prst="straightConnector1">
            <a:avLst/>
          </a:prstGeom>
          <a:noFill/>
          <a:ln w="9525" cap="flat" cmpd="sng">
            <a:solidFill>
              <a:schemeClr val="accent6"/>
            </a:solidFill>
            <a:prstDash val="solid"/>
            <a:miter lim="800000"/>
            <a:headEnd type="none" w="sm" len="sm"/>
            <a:tailEnd type="triangle" w="med" len="med"/>
          </a:ln>
        </p:spPr>
      </p:cxnSp>
      <p:cxnSp>
        <p:nvCxnSpPr>
          <p:cNvPr id="387" name="Google Shape;387;p28"/>
          <p:cNvCxnSpPr>
            <a:stCxn id="385" idx="0"/>
          </p:cNvCxnSpPr>
          <p:nvPr/>
        </p:nvCxnSpPr>
        <p:spPr>
          <a:xfrm rot="10800000">
            <a:off x="7036845" y="2355787"/>
            <a:ext cx="676500" cy="1795200"/>
          </a:xfrm>
          <a:prstGeom prst="straightConnector1">
            <a:avLst/>
          </a:prstGeom>
          <a:noFill/>
          <a:ln w="9525" cap="flat" cmpd="sng">
            <a:solidFill>
              <a:schemeClr val="accent6"/>
            </a:solidFill>
            <a:prstDash val="solid"/>
            <a:miter lim="800000"/>
            <a:headEnd type="none" w="sm" len="sm"/>
            <a:tailEnd type="triangle" w="med" len="med"/>
          </a:ln>
        </p:spPr>
      </p:cxnSp>
      <p:sp>
        <p:nvSpPr>
          <p:cNvPr id="388" name="Google Shape;388;p28"/>
          <p:cNvSpPr txBox="1"/>
          <p:nvPr/>
        </p:nvSpPr>
        <p:spPr>
          <a:xfrm>
            <a:off x="2042790" y="1633220"/>
            <a:ext cx="2036133"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Purchase Order Message</a:t>
            </a:r>
            <a:endParaRPr/>
          </a:p>
        </p:txBody>
      </p:sp>
      <p:sp>
        <p:nvSpPr>
          <p:cNvPr id="389" name="Google Shape;389;p28"/>
          <p:cNvSpPr/>
          <p:nvPr/>
        </p:nvSpPr>
        <p:spPr>
          <a:xfrm>
            <a:off x="2089151" y="4870450"/>
            <a:ext cx="1510679" cy="92333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The data items here do not originate in this workflow – Customer Orders – they belong to other workflows – Customer Signup and Restaurant Onboarding.</a:t>
            </a:r>
            <a:endParaRPr/>
          </a:p>
        </p:txBody>
      </p:sp>
      <p:cxnSp>
        <p:nvCxnSpPr>
          <p:cNvPr id="390" name="Google Shape;390;p28"/>
          <p:cNvCxnSpPr>
            <a:stCxn id="389" idx="0"/>
            <a:endCxn id="375" idx="2"/>
          </p:cNvCxnSpPr>
          <p:nvPr/>
        </p:nvCxnSpPr>
        <p:spPr>
          <a:xfrm rot="10800000" flipH="1">
            <a:off x="2844491" y="4658950"/>
            <a:ext cx="639900" cy="21150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p:nvPr/>
        </p:nvSpPr>
        <p:spPr>
          <a:xfrm>
            <a:off x="2038810" y="1079913"/>
            <a:ext cx="2758743" cy="346226"/>
          </a:xfrm>
          <a:prstGeom prst="rect">
            <a:avLst/>
          </a:prstGeom>
          <a:noFill/>
          <a:ln>
            <a:noFill/>
          </a:ln>
        </p:spPr>
        <p:txBody>
          <a:bodyPr spcFirstLastPara="1" wrap="square" lIns="68550" tIns="68550" rIns="68550" bIns="6855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Normalized</a:t>
            </a:r>
            <a:endParaRPr sz="1350">
              <a:solidFill>
                <a:schemeClr val="dk1"/>
              </a:solidFill>
              <a:latin typeface="Calibri"/>
              <a:ea typeface="Calibri"/>
              <a:cs typeface="Calibri"/>
              <a:sym typeface="Calibri"/>
            </a:endParaRPr>
          </a:p>
        </p:txBody>
      </p:sp>
      <p:sp>
        <p:nvSpPr>
          <p:cNvPr id="397" name="Google Shape;397;p29"/>
          <p:cNvSpPr/>
          <p:nvPr/>
        </p:nvSpPr>
        <p:spPr>
          <a:xfrm>
            <a:off x="2089151" y="1987551"/>
            <a:ext cx="3731546" cy="927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aphicFrame>
        <p:nvGraphicFramePr>
          <p:cNvPr id="398" name="Google Shape;398;p29"/>
          <p:cNvGraphicFramePr/>
          <p:nvPr/>
        </p:nvGraphicFramePr>
        <p:xfrm>
          <a:off x="2152648" y="2166760"/>
          <a:ext cx="3589650" cy="590565"/>
        </p:xfrm>
        <a:graphic>
          <a:graphicData uri="http://schemas.openxmlformats.org/drawingml/2006/table">
            <a:tbl>
              <a:tblPr firstRow="1" bandRow="1">
                <a:noFill/>
                <a:tableStyleId>{ACC04419-096F-4C30-B699-2739B5CA0BA8}</a:tableStyleId>
              </a:tblPr>
              <a:tblGrid>
                <a:gridCol w="717925">
                  <a:extLst>
                    <a:ext uri="{9D8B030D-6E8A-4147-A177-3AD203B41FA5}">
                      <a16:colId xmlns:a16="http://schemas.microsoft.com/office/drawing/2014/main" val="20000"/>
                    </a:ext>
                  </a:extLst>
                </a:gridCol>
                <a:gridCol w="717925">
                  <a:extLst>
                    <a:ext uri="{9D8B030D-6E8A-4147-A177-3AD203B41FA5}">
                      <a16:colId xmlns:a16="http://schemas.microsoft.com/office/drawing/2014/main" val="20001"/>
                    </a:ext>
                  </a:extLst>
                </a:gridCol>
                <a:gridCol w="717925">
                  <a:extLst>
                    <a:ext uri="{9D8B030D-6E8A-4147-A177-3AD203B41FA5}">
                      <a16:colId xmlns:a16="http://schemas.microsoft.com/office/drawing/2014/main" val="20002"/>
                    </a:ext>
                  </a:extLst>
                </a:gridCol>
                <a:gridCol w="745250">
                  <a:extLst>
                    <a:ext uri="{9D8B030D-6E8A-4147-A177-3AD203B41FA5}">
                      <a16:colId xmlns:a16="http://schemas.microsoft.com/office/drawing/2014/main" val="20003"/>
                    </a:ext>
                  </a:extLst>
                </a:gridCol>
                <a:gridCol w="690625">
                  <a:extLst>
                    <a:ext uri="{9D8B030D-6E8A-4147-A177-3AD203B41FA5}">
                      <a16:colId xmlns:a16="http://schemas.microsoft.com/office/drawing/2014/main" val="20004"/>
                    </a:ext>
                  </a:extLst>
                </a:gridCol>
              </a:tblGrid>
              <a:tr h="297175">
                <a:tc>
                  <a:txBody>
                    <a:bodyPr/>
                    <a:lstStyle/>
                    <a:p>
                      <a:pPr marL="0" marR="0" lvl="0" indent="0" algn="l" rtl="0">
                        <a:spcBef>
                          <a:spcPts val="0"/>
                        </a:spcBef>
                        <a:spcAft>
                          <a:spcPts val="0"/>
                        </a:spcAft>
                        <a:buNone/>
                      </a:pPr>
                      <a:r>
                        <a:rPr lang="en-US" sz="800">
                          <a:solidFill>
                            <a:schemeClr val="dk1"/>
                          </a:solidFill>
                        </a:rPr>
                        <a:t>OrderId</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Order Amount</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Order items</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CustomerId</a:t>
                      </a:r>
                      <a:endParaRPr sz="800">
                        <a:solidFill>
                          <a:schemeClr val="dk1"/>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RestaurantId</a:t>
                      </a:r>
                      <a:endParaRPr sz="800">
                        <a:solidFill>
                          <a:schemeClr val="dk1"/>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800">
                          <a:solidFill>
                            <a:schemeClr val="dk1"/>
                          </a:solidFill>
                        </a:rPr>
                        <a:t>12345</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a:solidFill>
                            <a:schemeClr val="dk1"/>
                          </a:solidFill>
                        </a:rPr>
                        <a:t>1038p</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900">
                          <a:solidFill>
                            <a:schemeClr val="dk1"/>
                          </a:solidFill>
                        </a:rPr>
                        <a:t>…</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a:solidFill>
                          <a:schemeClr val="dk1"/>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900">
                        <a:solidFill>
                          <a:schemeClr val="dk1"/>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99" name="Google Shape;399;p29"/>
          <p:cNvSpPr txBox="1"/>
          <p:nvPr/>
        </p:nvSpPr>
        <p:spPr>
          <a:xfrm>
            <a:off x="2042790" y="1633220"/>
            <a:ext cx="2036133"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Purchase Order Message</a:t>
            </a:r>
            <a:endParaRPr/>
          </a:p>
        </p:txBody>
      </p:sp>
      <p:sp>
        <p:nvSpPr>
          <p:cNvPr id="400" name="Google Shape;400;p29"/>
          <p:cNvSpPr/>
          <p:nvPr/>
        </p:nvSpPr>
        <p:spPr>
          <a:xfrm>
            <a:off x="6747830" y="1951852"/>
            <a:ext cx="2712382" cy="99695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aphicFrame>
        <p:nvGraphicFramePr>
          <p:cNvPr id="401" name="Google Shape;401;p29"/>
          <p:cNvGraphicFramePr/>
          <p:nvPr/>
        </p:nvGraphicFramePr>
        <p:xfrm>
          <a:off x="6970080" y="2191385"/>
          <a:ext cx="2286000" cy="590565"/>
        </p:xfrm>
        <a:graphic>
          <a:graphicData uri="http://schemas.openxmlformats.org/drawingml/2006/table">
            <a:tbl>
              <a:tblPr firstRow="1" bandRow="1">
                <a:noFill/>
                <a:tableStyleId>{ACC04419-096F-4C30-B699-2739B5CA0BA8}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297175">
                <a:tc>
                  <a:txBody>
                    <a:bodyPr/>
                    <a:lstStyle/>
                    <a:p>
                      <a:pPr marL="0" marR="0" lvl="0" indent="0" algn="l" rtl="0">
                        <a:spcBef>
                          <a:spcPts val="0"/>
                        </a:spcBef>
                        <a:spcAft>
                          <a:spcPts val="0"/>
                        </a:spcAft>
                        <a:buNone/>
                      </a:pPr>
                      <a:r>
                        <a:rPr lang="en-US" sz="800">
                          <a:solidFill>
                            <a:schemeClr val="dk1"/>
                          </a:solidFill>
                        </a:rPr>
                        <a:t>Customer First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 Last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Customer Post Code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800">
                          <a:solidFill>
                            <a:schemeClr val="dk1"/>
                          </a:solidFill>
                        </a:rPr>
                        <a:t>Jo</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Doe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SW17 3NJ</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402" name="Google Shape;402;p29"/>
          <p:cNvSpPr txBox="1"/>
          <p:nvPr/>
        </p:nvSpPr>
        <p:spPr>
          <a:xfrm>
            <a:off x="6701469" y="1597521"/>
            <a:ext cx="2387141"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Customer Upserted Message</a:t>
            </a:r>
            <a:endParaRPr/>
          </a:p>
        </p:txBody>
      </p:sp>
      <p:sp>
        <p:nvSpPr>
          <p:cNvPr id="403" name="Google Shape;403;p29"/>
          <p:cNvSpPr/>
          <p:nvPr/>
        </p:nvSpPr>
        <p:spPr>
          <a:xfrm>
            <a:off x="6747830" y="3631705"/>
            <a:ext cx="1989772" cy="1130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aphicFrame>
        <p:nvGraphicFramePr>
          <p:cNvPr id="404" name="Google Shape;404;p29"/>
          <p:cNvGraphicFramePr/>
          <p:nvPr/>
        </p:nvGraphicFramePr>
        <p:xfrm>
          <a:off x="6887530" y="3909200"/>
          <a:ext cx="1524000" cy="590565"/>
        </p:xfrm>
        <a:graphic>
          <a:graphicData uri="http://schemas.openxmlformats.org/drawingml/2006/table">
            <a:tbl>
              <a:tblPr firstRow="1" bandRow="1">
                <a:noFill/>
                <a:tableStyleId>{ACC04419-096F-4C30-B699-2739B5CA0BA8}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97175">
                <a:tc>
                  <a:txBody>
                    <a:bodyPr/>
                    <a:lstStyle/>
                    <a:p>
                      <a:pPr marL="0" marR="0" lvl="0" indent="0" algn="l" rtl="0">
                        <a:spcBef>
                          <a:spcPts val="0"/>
                        </a:spcBef>
                        <a:spcAft>
                          <a:spcPts val="0"/>
                        </a:spcAft>
                        <a:buNone/>
                      </a:pPr>
                      <a:r>
                        <a:rPr lang="en-US" sz="800">
                          <a:solidFill>
                            <a:schemeClr val="dk1"/>
                          </a:solidFill>
                        </a:rPr>
                        <a:t>Restaurant Name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Restaurant Post Code</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800">
                          <a:solidFill>
                            <a:schemeClr val="dk1"/>
                          </a:solidFill>
                        </a:rPr>
                        <a:t>Pizza ‘R Us</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800">
                          <a:solidFill>
                            <a:schemeClr val="dk1"/>
                          </a:solidFill>
                        </a:rPr>
                        <a:t>SW17 5HK</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405" name="Google Shape;405;p29"/>
          <p:cNvSpPr txBox="1"/>
          <p:nvPr/>
        </p:nvSpPr>
        <p:spPr>
          <a:xfrm>
            <a:off x="6701469" y="3277375"/>
            <a:ext cx="2484761"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Restaurant Onboarded Message</a:t>
            </a:r>
            <a:endParaRPr/>
          </a:p>
        </p:txBody>
      </p:sp>
      <p:sp>
        <p:nvSpPr>
          <p:cNvPr id="406" name="Google Shape;406;p29"/>
          <p:cNvSpPr/>
          <p:nvPr/>
        </p:nvSpPr>
        <p:spPr>
          <a:xfrm>
            <a:off x="2568244" y="3446138"/>
            <a:ext cx="1510679"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We normalize the message contents.</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We have an Id for data from other workflows/services</a:t>
            </a:r>
            <a:endParaRPr/>
          </a:p>
        </p:txBody>
      </p:sp>
      <p:cxnSp>
        <p:nvCxnSpPr>
          <p:cNvPr id="407" name="Google Shape;407;p29"/>
          <p:cNvCxnSpPr>
            <a:stCxn id="406" idx="0"/>
          </p:cNvCxnSpPr>
          <p:nvPr/>
        </p:nvCxnSpPr>
        <p:spPr>
          <a:xfrm rot="10800000" flipH="1">
            <a:off x="3323584" y="2387738"/>
            <a:ext cx="1153200" cy="1058400"/>
          </a:xfrm>
          <a:prstGeom prst="straightConnector1">
            <a:avLst/>
          </a:prstGeom>
          <a:noFill/>
          <a:ln w="9525" cap="flat" cmpd="sng">
            <a:solidFill>
              <a:schemeClr val="dk1"/>
            </a:solidFill>
            <a:prstDash val="solid"/>
            <a:miter lim="800000"/>
            <a:headEnd type="none" w="sm" len="sm"/>
            <a:tailEnd type="triangle" w="med" len="med"/>
          </a:ln>
        </p:spPr>
      </p:cxnSp>
      <p:cxnSp>
        <p:nvCxnSpPr>
          <p:cNvPr id="408" name="Google Shape;408;p29"/>
          <p:cNvCxnSpPr>
            <a:stCxn id="406" idx="0"/>
          </p:cNvCxnSpPr>
          <p:nvPr/>
        </p:nvCxnSpPr>
        <p:spPr>
          <a:xfrm rot="10800000" flipH="1">
            <a:off x="3323584" y="2387738"/>
            <a:ext cx="1864500" cy="1058400"/>
          </a:xfrm>
          <a:prstGeom prst="straightConnector1">
            <a:avLst/>
          </a:prstGeom>
          <a:noFill/>
          <a:ln w="9525" cap="flat" cmpd="sng">
            <a:solidFill>
              <a:schemeClr val="dk1"/>
            </a:solidFill>
            <a:prstDash val="solid"/>
            <a:miter lim="800000"/>
            <a:headEnd type="none" w="sm" len="sm"/>
            <a:tailEnd type="triangle" w="med" len="med"/>
          </a:ln>
        </p:spPr>
      </p:cxnSp>
      <p:sp>
        <p:nvSpPr>
          <p:cNvPr id="409" name="Google Shape;409;p29"/>
          <p:cNvSpPr/>
          <p:nvPr/>
        </p:nvSpPr>
        <p:spPr>
          <a:xfrm>
            <a:off x="3780471" y="4311385"/>
            <a:ext cx="1510679" cy="369332"/>
          </a:xfrm>
          <a:prstGeom prst="rect">
            <a:avLst/>
          </a:prstGeom>
          <a:noFill/>
          <a:ln w="127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The Customer workflow gives us Customer messages </a:t>
            </a:r>
            <a:endParaRPr/>
          </a:p>
        </p:txBody>
      </p:sp>
      <p:cxnSp>
        <p:nvCxnSpPr>
          <p:cNvPr id="410" name="Google Shape;410;p29"/>
          <p:cNvCxnSpPr>
            <a:stCxn id="409" idx="0"/>
          </p:cNvCxnSpPr>
          <p:nvPr/>
        </p:nvCxnSpPr>
        <p:spPr>
          <a:xfrm rot="10800000" flipH="1">
            <a:off x="4535811" y="2387485"/>
            <a:ext cx="2862000" cy="1923900"/>
          </a:xfrm>
          <a:prstGeom prst="straightConnector1">
            <a:avLst/>
          </a:prstGeom>
          <a:noFill/>
          <a:ln w="9525" cap="flat" cmpd="sng">
            <a:solidFill>
              <a:schemeClr val="accent2"/>
            </a:solidFill>
            <a:prstDash val="solid"/>
            <a:miter lim="800000"/>
            <a:headEnd type="none" w="sm" len="sm"/>
            <a:tailEnd type="triangle" w="med" len="med"/>
          </a:ln>
        </p:spPr>
      </p:cxnSp>
      <p:sp>
        <p:nvSpPr>
          <p:cNvPr id="411" name="Google Shape;411;p29"/>
          <p:cNvSpPr/>
          <p:nvPr/>
        </p:nvSpPr>
        <p:spPr>
          <a:xfrm>
            <a:off x="4476751" y="5115923"/>
            <a:ext cx="1510679" cy="507831"/>
          </a:xfrm>
          <a:prstGeom prst="rect">
            <a:avLst/>
          </a:prstGeom>
          <a:noFill/>
          <a:ln w="127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This Restaurant workflow gives us Restaurant messages</a:t>
            </a:r>
            <a:endParaRPr/>
          </a:p>
        </p:txBody>
      </p:sp>
      <p:cxnSp>
        <p:nvCxnSpPr>
          <p:cNvPr id="412" name="Google Shape;412;p29"/>
          <p:cNvCxnSpPr>
            <a:stCxn id="411" idx="0"/>
          </p:cNvCxnSpPr>
          <p:nvPr/>
        </p:nvCxnSpPr>
        <p:spPr>
          <a:xfrm rot="10800000" flipH="1">
            <a:off x="5232091" y="4069523"/>
            <a:ext cx="1956000" cy="1046400"/>
          </a:xfrm>
          <a:prstGeom prst="straightConnector1">
            <a:avLst/>
          </a:prstGeom>
          <a:noFill/>
          <a:ln w="9525" cap="flat" cmpd="sng">
            <a:solidFill>
              <a:schemeClr val="accent6"/>
            </a:solidFill>
            <a:prstDash val="solid"/>
            <a:miter lim="800000"/>
            <a:headEnd type="none" w="sm" len="sm"/>
            <a:tailEnd type="triangle" w="med" len="med"/>
          </a:ln>
        </p:spPr>
      </p:cxnSp>
      <p:sp>
        <p:nvSpPr>
          <p:cNvPr id="413" name="Google Shape;413;p29"/>
          <p:cNvSpPr txBox="1"/>
          <p:nvPr/>
        </p:nvSpPr>
        <p:spPr>
          <a:xfrm>
            <a:off x="2038809" y="4584700"/>
            <a:ext cx="1510678" cy="923330"/>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Just like a database we can sometimes inline – denormalize – for performance, but this should be an exception, not the rule</a:t>
            </a:r>
            <a:endParaRPr/>
          </a:p>
        </p:txBody>
      </p:sp>
      <p:sp>
        <p:nvSpPr>
          <p:cNvPr id="414" name="Google Shape;414;p29"/>
          <p:cNvSpPr txBox="1"/>
          <p:nvPr/>
        </p:nvSpPr>
        <p:spPr>
          <a:xfrm>
            <a:off x="4735194" y="3206708"/>
            <a:ext cx="1510678" cy="784830"/>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What we need to do to use the Purchase Order Message is to “join” it with the Customer and Restaurant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a:stretch/>
        </p:blipFill>
        <p:spPr>
          <a:xfrm>
            <a:off x="2324100" y="1562102"/>
            <a:ext cx="7543800" cy="3819179"/>
          </a:xfrm>
          <a:prstGeom prst="rect">
            <a:avLst/>
          </a:prstGeom>
          <a:noFill/>
          <a:ln>
            <a:noFill/>
          </a:ln>
        </p:spPr>
      </p:pic>
      <p:sp>
        <p:nvSpPr>
          <p:cNvPr id="104" name="Google Shape;10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p30"/>
          <p:cNvPicPr preferRelativeResize="0"/>
          <p:nvPr/>
        </p:nvPicPr>
        <p:blipFill rotWithShape="1">
          <a:blip r:embed="rId3">
            <a:alphaModFix/>
          </a:blip>
          <a:srcRect/>
          <a:stretch/>
        </p:blipFill>
        <p:spPr>
          <a:xfrm>
            <a:off x="1705407" y="1087244"/>
            <a:ext cx="5218821" cy="4532999"/>
          </a:xfrm>
          <a:prstGeom prst="rect">
            <a:avLst/>
          </a:prstGeom>
          <a:noFill/>
          <a:ln>
            <a:noFill/>
          </a:ln>
        </p:spPr>
      </p:pic>
      <p:sp>
        <p:nvSpPr>
          <p:cNvPr id="420" name="Google Shape;420;p30"/>
          <p:cNvSpPr/>
          <p:nvPr/>
        </p:nvSpPr>
        <p:spPr>
          <a:xfrm>
            <a:off x="4679951" y="4716139"/>
            <a:ext cx="1510679" cy="5078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We listen for events that provide data we later need ”join” with work requests</a:t>
            </a:r>
            <a:endParaRPr/>
          </a:p>
        </p:txBody>
      </p:sp>
      <p:cxnSp>
        <p:nvCxnSpPr>
          <p:cNvPr id="421" name="Google Shape;421;p30"/>
          <p:cNvCxnSpPr>
            <a:stCxn id="420" idx="0"/>
          </p:cNvCxnSpPr>
          <p:nvPr/>
        </p:nvCxnSpPr>
        <p:spPr>
          <a:xfrm rot="10800000">
            <a:off x="4375091" y="3752839"/>
            <a:ext cx="1060200" cy="963300"/>
          </a:xfrm>
          <a:prstGeom prst="straightConnector1">
            <a:avLst/>
          </a:prstGeom>
          <a:noFill/>
          <a:ln w="9525" cap="flat" cmpd="sng">
            <a:solidFill>
              <a:schemeClr val="dk1"/>
            </a:solidFill>
            <a:prstDash val="solid"/>
            <a:miter lim="800000"/>
            <a:headEnd type="none" w="sm" len="sm"/>
            <a:tailEnd type="triangle" w="med" len="med"/>
          </a:ln>
        </p:spPr>
      </p:cxnSp>
      <p:sp>
        <p:nvSpPr>
          <p:cNvPr id="422" name="Google Shape;422;p30"/>
          <p:cNvSpPr/>
          <p:nvPr/>
        </p:nvSpPr>
        <p:spPr>
          <a:xfrm>
            <a:off x="6096001" y="4054408"/>
            <a:ext cx="1510679" cy="5078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Typically this is Series data so we should listen on a Stream</a:t>
            </a:r>
            <a:endParaRPr/>
          </a:p>
        </p:txBody>
      </p:sp>
      <p:cxnSp>
        <p:nvCxnSpPr>
          <p:cNvPr id="423" name="Google Shape;423;p30"/>
          <p:cNvCxnSpPr/>
          <p:nvPr/>
        </p:nvCxnSpPr>
        <p:spPr>
          <a:xfrm rot="10800000">
            <a:off x="4457700" y="3752850"/>
            <a:ext cx="1638300" cy="419100"/>
          </a:xfrm>
          <a:prstGeom prst="straightConnector1">
            <a:avLst/>
          </a:prstGeom>
          <a:noFill/>
          <a:ln w="9525" cap="flat" cmpd="sng">
            <a:solidFill>
              <a:schemeClr val="dk1"/>
            </a:solidFill>
            <a:prstDash val="solid"/>
            <a:miter lim="800000"/>
            <a:headEnd type="none" w="sm" len="sm"/>
            <a:tailEnd type="triangle" w="med" len="med"/>
          </a:ln>
        </p:spPr>
      </p:cxnSp>
      <p:sp>
        <p:nvSpPr>
          <p:cNvPr id="424" name="Google Shape;424;p30"/>
          <p:cNvSpPr/>
          <p:nvPr/>
        </p:nvSpPr>
        <p:spPr>
          <a:xfrm>
            <a:off x="7016751" y="3082751"/>
            <a:ext cx="1510679" cy="2308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We insert this into a lookup</a:t>
            </a:r>
            <a:endParaRPr/>
          </a:p>
        </p:txBody>
      </p:sp>
      <p:cxnSp>
        <p:nvCxnSpPr>
          <p:cNvPr id="425" name="Google Shape;425;p30"/>
          <p:cNvCxnSpPr>
            <a:stCxn id="424" idx="1"/>
          </p:cNvCxnSpPr>
          <p:nvPr/>
        </p:nvCxnSpPr>
        <p:spPr>
          <a:xfrm flipH="1">
            <a:off x="6079551" y="3198167"/>
            <a:ext cx="937200" cy="377100"/>
          </a:xfrm>
          <a:prstGeom prst="straightConnector1">
            <a:avLst/>
          </a:prstGeom>
          <a:noFill/>
          <a:ln w="9525" cap="flat" cmpd="sng">
            <a:solidFill>
              <a:schemeClr val="dk1"/>
            </a:solidFill>
            <a:prstDash val="solid"/>
            <a:miter lim="800000"/>
            <a:headEnd type="none" w="sm" len="sm"/>
            <a:tailEnd type="triangle" w="med" len="med"/>
          </a:ln>
        </p:spPr>
      </p:cxnSp>
      <p:sp>
        <p:nvSpPr>
          <p:cNvPr id="426" name="Google Shape;426;p30"/>
          <p:cNvSpPr/>
          <p:nvPr/>
        </p:nvSpPr>
        <p:spPr>
          <a:xfrm>
            <a:off x="7127858" y="2342159"/>
            <a:ext cx="1510679" cy="5078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When we need to “join” this to resolve a reference we can look it up</a:t>
            </a:r>
            <a:endParaRPr/>
          </a:p>
        </p:txBody>
      </p:sp>
      <p:cxnSp>
        <p:nvCxnSpPr>
          <p:cNvPr id="427" name="Google Shape;427;p30"/>
          <p:cNvCxnSpPr>
            <a:stCxn id="426" idx="1"/>
          </p:cNvCxnSpPr>
          <p:nvPr/>
        </p:nvCxnSpPr>
        <p:spPr>
          <a:xfrm flipH="1">
            <a:off x="5748458" y="2596075"/>
            <a:ext cx="1379400" cy="201900"/>
          </a:xfrm>
          <a:prstGeom prst="straightConnector1">
            <a:avLst/>
          </a:prstGeom>
          <a:noFill/>
          <a:ln w="9525" cap="flat" cmpd="sng">
            <a:solidFill>
              <a:schemeClr val="dk1"/>
            </a:solidFill>
            <a:prstDash val="solid"/>
            <a:miter lim="800000"/>
            <a:headEnd type="none" w="sm" len="sm"/>
            <a:tailEnd type="triangle" w="med" len="med"/>
          </a:ln>
        </p:spPr>
      </p:cxnSp>
      <p:sp>
        <p:nvSpPr>
          <p:cNvPr id="428" name="Google Shape;428;p30"/>
          <p:cNvSpPr/>
          <p:nvPr/>
        </p:nvSpPr>
        <p:spPr>
          <a:xfrm>
            <a:off x="7772090" y="1386610"/>
            <a:ext cx="1510679" cy="78483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This removes the need for us to do a GET/send a request to the owner of the data to ”join” across a distributed system.</a:t>
            </a:r>
            <a:endParaRPr/>
          </a:p>
        </p:txBody>
      </p:sp>
      <p:cxnSp>
        <p:nvCxnSpPr>
          <p:cNvPr id="429" name="Google Shape;429;p30"/>
          <p:cNvCxnSpPr>
            <a:stCxn id="428" idx="1"/>
          </p:cNvCxnSpPr>
          <p:nvPr/>
        </p:nvCxnSpPr>
        <p:spPr>
          <a:xfrm flipH="1">
            <a:off x="5672990" y="1779025"/>
            <a:ext cx="2099100" cy="91230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31"/>
          <p:cNvPicPr preferRelativeResize="0"/>
          <p:nvPr/>
        </p:nvPicPr>
        <p:blipFill rotWithShape="1">
          <a:blip r:embed="rId3">
            <a:alphaModFix/>
          </a:blip>
          <a:srcRect/>
          <a:stretch/>
        </p:blipFill>
        <p:spPr>
          <a:xfrm>
            <a:off x="1193042" y="341380"/>
            <a:ext cx="8624111" cy="3326443"/>
          </a:xfrm>
          <a:prstGeom prst="rect">
            <a:avLst/>
          </a:prstGeom>
          <a:noFill/>
          <a:ln>
            <a:noFill/>
          </a:ln>
        </p:spPr>
      </p:pic>
      <p:pic>
        <p:nvPicPr>
          <p:cNvPr id="435" name="Google Shape;435;p31" descr="Envelope"/>
          <p:cNvPicPr preferRelativeResize="0"/>
          <p:nvPr/>
        </p:nvPicPr>
        <p:blipFill rotWithShape="1">
          <a:blip r:embed="rId4">
            <a:alphaModFix/>
          </a:blip>
          <a:srcRect/>
          <a:stretch/>
        </p:blipFill>
        <p:spPr>
          <a:xfrm>
            <a:off x="5531602" y="2911985"/>
            <a:ext cx="805842" cy="805842"/>
          </a:xfrm>
          <a:prstGeom prst="rect">
            <a:avLst/>
          </a:prstGeom>
          <a:noFill/>
          <a:ln>
            <a:noFill/>
          </a:ln>
        </p:spPr>
      </p:pic>
      <p:pic>
        <p:nvPicPr>
          <p:cNvPr id="436" name="Google Shape;436;p31" descr="Envelope"/>
          <p:cNvPicPr preferRelativeResize="0"/>
          <p:nvPr/>
        </p:nvPicPr>
        <p:blipFill rotWithShape="1">
          <a:blip r:embed="rId4">
            <a:alphaModFix/>
          </a:blip>
          <a:srcRect/>
          <a:stretch/>
        </p:blipFill>
        <p:spPr>
          <a:xfrm>
            <a:off x="4725759" y="2911985"/>
            <a:ext cx="805842" cy="805842"/>
          </a:xfrm>
          <a:prstGeom prst="rect">
            <a:avLst/>
          </a:prstGeom>
          <a:noFill/>
          <a:ln>
            <a:noFill/>
          </a:ln>
        </p:spPr>
      </p:pic>
      <p:pic>
        <p:nvPicPr>
          <p:cNvPr id="437" name="Google Shape;437;p31" descr="Envelope"/>
          <p:cNvPicPr preferRelativeResize="0"/>
          <p:nvPr/>
        </p:nvPicPr>
        <p:blipFill rotWithShape="1">
          <a:blip r:embed="rId4">
            <a:alphaModFix/>
          </a:blip>
          <a:srcRect/>
          <a:stretch/>
        </p:blipFill>
        <p:spPr>
          <a:xfrm>
            <a:off x="3919917" y="2911985"/>
            <a:ext cx="805842" cy="805842"/>
          </a:xfrm>
          <a:prstGeom prst="rect">
            <a:avLst/>
          </a:prstGeom>
          <a:noFill/>
          <a:ln>
            <a:noFill/>
          </a:ln>
        </p:spPr>
      </p:pic>
      <p:pic>
        <p:nvPicPr>
          <p:cNvPr id="438" name="Google Shape;438;p31" descr="Envelope"/>
          <p:cNvPicPr preferRelativeResize="0"/>
          <p:nvPr/>
        </p:nvPicPr>
        <p:blipFill rotWithShape="1">
          <a:blip r:embed="rId4">
            <a:alphaModFix/>
          </a:blip>
          <a:srcRect/>
          <a:stretch/>
        </p:blipFill>
        <p:spPr>
          <a:xfrm>
            <a:off x="3097374" y="2911985"/>
            <a:ext cx="805842" cy="805842"/>
          </a:xfrm>
          <a:prstGeom prst="rect">
            <a:avLst/>
          </a:prstGeom>
          <a:noFill/>
          <a:ln>
            <a:noFill/>
          </a:ln>
        </p:spPr>
      </p:pic>
      <p:pic>
        <p:nvPicPr>
          <p:cNvPr id="439" name="Google Shape;439;p31" descr="Envelope"/>
          <p:cNvPicPr preferRelativeResize="0"/>
          <p:nvPr/>
        </p:nvPicPr>
        <p:blipFill rotWithShape="1">
          <a:blip r:embed="rId4">
            <a:alphaModFix/>
          </a:blip>
          <a:srcRect/>
          <a:stretch/>
        </p:blipFill>
        <p:spPr>
          <a:xfrm>
            <a:off x="2308233" y="2911985"/>
            <a:ext cx="805842" cy="805842"/>
          </a:xfrm>
          <a:prstGeom prst="rect">
            <a:avLst/>
          </a:prstGeom>
          <a:noFill/>
          <a:ln>
            <a:noFill/>
          </a:ln>
        </p:spPr>
      </p:pic>
      <p:pic>
        <p:nvPicPr>
          <p:cNvPr id="440" name="Google Shape;440;p31" descr="Envelope"/>
          <p:cNvPicPr preferRelativeResize="0"/>
          <p:nvPr/>
        </p:nvPicPr>
        <p:blipFill rotWithShape="1">
          <a:blip r:embed="rId4">
            <a:alphaModFix/>
          </a:blip>
          <a:srcRect/>
          <a:stretch/>
        </p:blipFill>
        <p:spPr>
          <a:xfrm>
            <a:off x="1485690" y="2911985"/>
            <a:ext cx="805842" cy="805842"/>
          </a:xfrm>
          <a:prstGeom prst="rect">
            <a:avLst/>
          </a:prstGeom>
          <a:noFill/>
          <a:ln>
            <a:noFill/>
          </a:ln>
        </p:spPr>
      </p:pic>
      <p:pic>
        <p:nvPicPr>
          <p:cNvPr id="441" name="Google Shape;441;p31" descr="Envelope"/>
          <p:cNvPicPr preferRelativeResize="0"/>
          <p:nvPr/>
        </p:nvPicPr>
        <p:blipFill rotWithShape="1">
          <a:blip r:embed="rId4">
            <a:alphaModFix/>
          </a:blip>
          <a:srcRect/>
          <a:stretch/>
        </p:blipFill>
        <p:spPr>
          <a:xfrm>
            <a:off x="6310304" y="2911985"/>
            <a:ext cx="805842" cy="805842"/>
          </a:xfrm>
          <a:prstGeom prst="rect">
            <a:avLst/>
          </a:prstGeom>
          <a:noFill/>
          <a:ln>
            <a:noFill/>
          </a:ln>
        </p:spPr>
      </p:pic>
      <p:pic>
        <p:nvPicPr>
          <p:cNvPr id="442" name="Google Shape;442;p31" descr="Envelope"/>
          <p:cNvPicPr preferRelativeResize="0"/>
          <p:nvPr/>
        </p:nvPicPr>
        <p:blipFill rotWithShape="1">
          <a:blip r:embed="rId4">
            <a:alphaModFix/>
          </a:blip>
          <a:srcRect/>
          <a:stretch/>
        </p:blipFill>
        <p:spPr>
          <a:xfrm>
            <a:off x="7089006" y="2911985"/>
            <a:ext cx="805842" cy="805842"/>
          </a:xfrm>
          <a:prstGeom prst="rect">
            <a:avLst/>
          </a:prstGeom>
          <a:noFill/>
          <a:ln>
            <a:noFill/>
          </a:ln>
        </p:spPr>
      </p:pic>
      <p:sp>
        <p:nvSpPr>
          <p:cNvPr id="443" name="Google Shape;443;p31"/>
          <p:cNvSpPr txBox="1"/>
          <p:nvPr/>
        </p:nvSpPr>
        <p:spPr>
          <a:xfrm>
            <a:off x="7812850" y="4032184"/>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we succeed, then we delete the message from the queue, no one else can now process it.</a:t>
            </a:r>
            <a:endParaRPr/>
          </a:p>
        </p:txBody>
      </p:sp>
      <p:cxnSp>
        <p:nvCxnSpPr>
          <p:cNvPr id="444" name="Google Shape;444;p31"/>
          <p:cNvCxnSpPr>
            <a:stCxn id="443" idx="0"/>
          </p:cNvCxnSpPr>
          <p:nvPr/>
        </p:nvCxnSpPr>
        <p:spPr>
          <a:xfrm rot="10800000">
            <a:off x="7695915" y="3680884"/>
            <a:ext cx="1241400" cy="351300"/>
          </a:xfrm>
          <a:prstGeom prst="straightConnector1">
            <a:avLst/>
          </a:prstGeom>
          <a:noFill/>
          <a:ln w="9525" cap="flat" cmpd="sng">
            <a:solidFill>
              <a:schemeClr val="dk1"/>
            </a:solidFill>
            <a:prstDash val="solid"/>
            <a:miter lim="800000"/>
            <a:headEnd type="none" w="sm" len="sm"/>
            <a:tailEnd type="triangle" w="med" len="med"/>
          </a:ln>
        </p:spPr>
      </p:cxnSp>
      <p:pic>
        <p:nvPicPr>
          <p:cNvPr id="445" name="Google Shape;445;p31" descr="Eraser"/>
          <p:cNvPicPr preferRelativeResize="0"/>
          <p:nvPr/>
        </p:nvPicPr>
        <p:blipFill rotWithShape="1">
          <a:blip r:embed="rId5">
            <a:alphaModFix/>
          </a:blip>
          <a:srcRect/>
          <a:stretch/>
        </p:blipFill>
        <p:spPr>
          <a:xfrm>
            <a:off x="7367690" y="3688166"/>
            <a:ext cx="471794" cy="471794"/>
          </a:xfrm>
          <a:prstGeom prst="rect">
            <a:avLst/>
          </a:prstGeom>
          <a:noFill/>
          <a:ln>
            <a:noFill/>
          </a:ln>
        </p:spPr>
      </p:pic>
      <p:sp>
        <p:nvSpPr>
          <p:cNvPr id="446" name="Google Shape;446;p31"/>
          <p:cNvSpPr txBox="1"/>
          <p:nvPr/>
        </p:nvSpPr>
        <p:spPr>
          <a:xfrm>
            <a:off x="763266" y="4278157"/>
            <a:ext cx="4867735" cy="92333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No Archive and Replay</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With queues we delete a message once we have completed the associated action. That means we have no way to replay the request for work. Our only option is to ask the producer to resend their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1"/>
                                          </p:stCondLst>
                                        </p:cTn>
                                        <p:tgtEl>
                                          <p:spTgt spid="4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44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4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4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43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4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43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44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2"/>
          <p:cNvPicPr preferRelativeResize="0"/>
          <p:nvPr/>
        </p:nvPicPr>
        <p:blipFill rotWithShape="1">
          <a:blip r:embed="rId3">
            <a:alphaModFix/>
          </a:blip>
          <a:srcRect/>
          <a:stretch/>
        </p:blipFill>
        <p:spPr>
          <a:xfrm>
            <a:off x="2267211" y="1365337"/>
            <a:ext cx="7422541" cy="3499198"/>
          </a:xfrm>
          <a:prstGeom prst="rect">
            <a:avLst/>
          </a:prstGeom>
          <a:noFill/>
          <a:ln>
            <a:noFill/>
          </a:ln>
        </p:spPr>
      </p:pic>
      <p:cxnSp>
        <p:nvCxnSpPr>
          <p:cNvPr id="452" name="Google Shape;452;p32"/>
          <p:cNvCxnSpPr/>
          <p:nvPr/>
        </p:nvCxnSpPr>
        <p:spPr>
          <a:xfrm flipH="1">
            <a:off x="7835030" y="3429000"/>
            <a:ext cx="1096028" cy="222337"/>
          </a:xfrm>
          <a:prstGeom prst="straightConnector1">
            <a:avLst/>
          </a:prstGeom>
          <a:noFill/>
          <a:ln w="50800" cap="flat" cmpd="sng">
            <a:solidFill>
              <a:schemeClr val="accent6"/>
            </a:solidFill>
            <a:prstDash val="solid"/>
            <a:miter lim="800000"/>
            <a:headEnd type="none" w="sm" len="sm"/>
            <a:tailEnd type="triangle" w="med" len="med"/>
          </a:ln>
        </p:spPr>
      </p:cxnSp>
      <p:sp>
        <p:nvSpPr>
          <p:cNvPr id="453" name="Google Shape;453;p32"/>
          <p:cNvSpPr txBox="1"/>
          <p:nvPr/>
        </p:nvSpPr>
        <p:spPr>
          <a:xfrm>
            <a:off x="9066179" y="2107075"/>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We don’t delete a message, we just increment the offset.</a:t>
            </a:r>
            <a:endParaRPr/>
          </a:p>
        </p:txBody>
      </p:sp>
      <p:cxnSp>
        <p:nvCxnSpPr>
          <p:cNvPr id="454" name="Google Shape;454;p32"/>
          <p:cNvCxnSpPr/>
          <p:nvPr/>
        </p:nvCxnSpPr>
        <p:spPr>
          <a:xfrm rot="10800000">
            <a:off x="6901841" y="2568740"/>
            <a:ext cx="2164338" cy="612871"/>
          </a:xfrm>
          <a:prstGeom prst="straightConnector1">
            <a:avLst/>
          </a:prstGeom>
          <a:noFill/>
          <a:ln w="12700" cap="flat" cmpd="sng">
            <a:solidFill>
              <a:schemeClr val="dk1"/>
            </a:solidFill>
            <a:prstDash val="solid"/>
            <a:miter lim="800000"/>
            <a:headEnd type="none" w="sm" len="sm"/>
            <a:tailEnd type="triangle" w="med" len="med"/>
          </a:ln>
        </p:spPr>
      </p:cxnSp>
      <p:cxnSp>
        <p:nvCxnSpPr>
          <p:cNvPr id="455" name="Google Shape;455;p32"/>
          <p:cNvCxnSpPr/>
          <p:nvPr/>
        </p:nvCxnSpPr>
        <p:spPr>
          <a:xfrm rot="10800000">
            <a:off x="5991007" y="2808500"/>
            <a:ext cx="3075172" cy="373111"/>
          </a:xfrm>
          <a:prstGeom prst="straightConnector1">
            <a:avLst/>
          </a:prstGeom>
          <a:noFill/>
          <a:ln w="12700" cap="flat" cmpd="sng">
            <a:solidFill>
              <a:schemeClr val="dk1"/>
            </a:solidFill>
            <a:prstDash val="solid"/>
            <a:miter lim="800000"/>
            <a:headEnd type="none" w="sm" len="sm"/>
            <a:tailEnd type="triangle" w="med" len="med"/>
          </a:ln>
        </p:spPr>
      </p:cxnSp>
      <p:cxnSp>
        <p:nvCxnSpPr>
          <p:cNvPr id="456" name="Google Shape;456;p32"/>
          <p:cNvCxnSpPr/>
          <p:nvPr/>
        </p:nvCxnSpPr>
        <p:spPr>
          <a:xfrm flipH="1">
            <a:off x="7440460" y="3420939"/>
            <a:ext cx="1625719" cy="255451"/>
          </a:xfrm>
          <a:prstGeom prst="straightConnector1">
            <a:avLst/>
          </a:prstGeom>
          <a:noFill/>
          <a:ln w="50800" cap="flat" cmpd="sng">
            <a:solidFill>
              <a:schemeClr val="accent6"/>
            </a:solidFill>
            <a:prstDash val="solid"/>
            <a:miter lim="800000"/>
            <a:headEnd type="none" w="sm" len="sm"/>
            <a:tailEnd type="triangle" w="med" len="med"/>
          </a:ln>
        </p:spPr>
      </p:cxnSp>
      <p:cxnSp>
        <p:nvCxnSpPr>
          <p:cNvPr id="457" name="Google Shape;457;p32"/>
          <p:cNvCxnSpPr/>
          <p:nvPr/>
        </p:nvCxnSpPr>
        <p:spPr>
          <a:xfrm flipH="1">
            <a:off x="6663847" y="3429000"/>
            <a:ext cx="2402332" cy="316282"/>
          </a:xfrm>
          <a:prstGeom prst="straightConnector1">
            <a:avLst/>
          </a:prstGeom>
          <a:noFill/>
          <a:ln w="50800" cap="flat" cmpd="sng">
            <a:solidFill>
              <a:schemeClr val="accent6"/>
            </a:solidFill>
            <a:prstDash val="solid"/>
            <a:miter lim="800000"/>
            <a:headEnd type="none" w="sm" len="sm"/>
            <a:tailEnd type="triangle" w="med" len="med"/>
          </a:ln>
        </p:spPr>
      </p:cxnSp>
      <p:cxnSp>
        <p:nvCxnSpPr>
          <p:cNvPr id="458" name="Google Shape;458;p32"/>
          <p:cNvCxnSpPr/>
          <p:nvPr/>
        </p:nvCxnSpPr>
        <p:spPr>
          <a:xfrm rot="10800000">
            <a:off x="5824603" y="2868460"/>
            <a:ext cx="3241576" cy="313151"/>
          </a:xfrm>
          <a:prstGeom prst="straightConnector1">
            <a:avLst/>
          </a:prstGeom>
          <a:noFill/>
          <a:ln w="12700" cap="flat" cmpd="sng">
            <a:solidFill>
              <a:schemeClr val="dk1"/>
            </a:solidFill>
            <a:prstDash val="solid"/>
            <a:miter lim="800000"/>
            <a:headEnd type="none" w="sm" len="sm"/>
            <a:tailEnd type="triangle" w="med" len="med"/>
          </a:ln>
        </p:spPr>
      </p:cxnSp>
      <p:sp>
        <p:nvSpPr>
          <p:cNvPr id="459" name="Google Shape;459;p32"/>
          <p:cNvSpPr txBox="1"/>
          <p:nvPr/>
        </p:nvSpPr>
        <p:spPr>
          <a:xfrm>
            <a:off x="262374" y="5260931"/>
            <a:ext cx="4867735" cy="73866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Archive and Replay</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Archive and Replay is straightforward as nothing is deleted. We simply reset the consumer’s offset to re-read the stream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3"/>
          <p:cNvSpPr/>
          <p:nvPr/>
        </p:nvSpPr>
        <p:spPr>
          <a:xfrm>
            <a:off x="6096001" y="4054407"/>
            <a:ext cx="1928025" cy="546525"/>
          </a:xfrm>
          <a:prstGeom prst="rect">
            <a:avLst/>
          </a:prstGeom>
          <a:noFill/>
          <a:ln w="12700" cap="flat" cmpd="sng">
            <a:solidFill>
              <a:schemeClr val="dk1"/>
            </a:solidFill>
            <a:prstDash val="solid"/>
            <a:round/>
            <a:headEnd type="none" w="sm" len="sm"/>
            <a:tailEnd type="none" w="sm" len="sm"/>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Typically operand data is Series data so we should use a Stream to publish it.</a:t>
            </a:r>
            <a:endParaRPr sz="1350">
              <a:solidFill>
                <a:schemeClr val="dk1"/>
              </a:solidFill>
              <a:latin typeface="Calibri"/>
              <a:ea typeface="Calibri"/>
              <a:cs typeface="Calibri"/>
              <a:sym typeface="Calibri"/>
            </a:endParaRPr>
          </a:p>
        </p:txBody>
      </p:sp>
      <p:cxnSp>
        <p:nvCxnSpPr>
          <p:cNvPr id="465" name="Google Shape;465;p33"/>
          <p:cNvCxnSpPr>
            <a:stCxn id="464" idx="1"/>
          </p:cNvCxnSpPr>
          <p:nvPr/>
        </p:nvCxnSpPr>
        <p:spPr>
          <a:xfrm rot="10800000">
            <a:off x="4457701" y="3752870"/>
            <a:ext cx="1638300" cy="574800"/>
          </a:xfrm>
          <a:prstGeom prst="straightConnector1">
            <a:avLst/>
          </a:prstGeom>
          <a:noFill/>
          <a:ln w="9525" cap="flat" cmpd="sng">
            <a:solidFill>
              <a:schemeClr val="dk1"/>
            </a:solidFill>
            <a:prstDash val="solid"/>
            <a:miter lim="800000"/>
            <a:headEnd type="none" w="sm" len="sm"/>
            <a:tailEnd type="triangle" w="med" len="med"/>
          </a:ln>
        </p:spPr>
      </p:cxnSp>
      <p:sp>
        <p:nvSpPr>
          <p:cNvPr id="466" name="Google Shape;466;p33"/>
          <p:cNvSpPr/>
          <p:nvPr/>
        </p:nvSpPr>
        <p:spPr>
          <a:xfrm>
            <a:off x="6516000" y="4909276"/>
            <a:ext cx="2130300" cy="817875"/>
          </a:xfrm>
          <a:prstGeom prst="rect">
            <a:avLst/>
          </a:prstGeom>
          <a:noFill/>
          <a:ln w="12700" cap="flat" cmpd="sng">
            <a:solidFill>
              <a:schemeClr val="dk1"/>
            </a:solidFill>
            <a:prstDash val="solid"/>
            <a:round/>
            <a:headEnd type="none" w="sm" len="sm"/>
            <a:tailEnd type="none" w="sm" len="sm"/>
          </a:ln>
        </p:spPr>
        <p:txBody>
          <a:bodyPr spcFirstLastPara="1" wrap="square" lIns="68550" tIns="34275" rIns="68550" bIns="34275" anchor="t" anchorCtr="0">
            <a:noAutofit/>
          </a:bodyPr>
          <a:lstStyle/>
          <a:p>
            <a:pPr marL="0" marR="0" lvl="0" indent="0" algn="l" rtl="0">
              <a:spcBef>
                <a:spcPts val="0"/>
              </a:spcBef>
              <a:spcAft>
                <a:spcPts val="0"/>
              </a:spcAft>
              <a:buNone/>
            </a:pPr>
            <a:r>
              <a:rPr lang="en-US" sz="900" i="1">
                <a:solidFill>
                  <a:schemeClr val="dk1"/>
                </a:solidFill>
                <a:latin typeface="Calibri"/>
                <a:ea typeface="Calibri"/>
                <a:cs typeface="Calibri"/>
                <a:sym typeface="Calibri"/>
              </a:rPr>
              <a:t>Archive and Replay</a:t>
            </a:r>
            <a:r>
              <a:rPr lang="en-US" sz="900">
                <a:solidFill>
                  <a:schemeClr val="dk1"/>
                </a:solidFill>
                <a:latin typeface="Calibri"/>
                <a:ea typeface="Calibri"/>
                <a:cs typeface="Calibri"/>
                <a:sym typeface="Calibri"/>
              </a:rPr>
              <a:t> means:</a:t>
            </a:r>
            <a:endParaRPr sz="900">
              <a:solidFill>
                <a:schemeClr val="dk1"/>
              </a:solidFill>
              <a:latin typeface="Calibri"/>
              <a:ea typeface="Calibri"/>
              <a:cs typeface="Calibri"/>
              <a:sym typeface="Calibri"/>
            </a:endParaRPr>
          </a:p>
          <a:p>
            <a:pPr marL="342900" marR="0" lvl="0" indent="-228600" algn="l" rtl="0">
              <a:spcBef>
                <a:spcPts val="0"/>
              </a:spcBef>
              <a:spcAft>
                <a:spcPts val="0"/>
              </a:spcAft>
              <a:buClr>
                <a:schemeClr val="dk1"/>
              </a:buClr>
              <a:buSzPts val="1200"/>
              <a:buFont typeface="Calibri"/>
              <a:buChar char="●"/>
            </a:pPr>
            <a:r>
              <a:rPr lang="en-US" sz="900">
                <a:solidFill>
                  <a:schemeClr val="dk1"/>
                </a:solidFill>
                <a:latin typeface="Calibri"/>
                <a:ea typeface="Calibri"/>
                <a:cs typeface="Calibri"/>
                <a:sym typeface="Calibri"/>
              </a:rPr>
              <a:t>We can rebuild a cache on demand</a:t>
            </a:r>
            <a:endParaRPr sz="900">
              <a:solidFill>
                <a:schemeClr val="dk1"/>
              </a:solidFill>
              <a:latin typeface="Calibri"/>
              <a:ea typeface="Calibri"/>
              <a:cs typeface="Calibri"/>
              <a:sym typeface="Calibri"/>
            </a:endParaRPr>
          </a:p>
          <a:p>
            <a:pPr marL="342900" marR="0" lvl="0" indent="-228600" algn="l" rtl="0">
              <a:spcBef>
                <a:spcPts val="0"/>
              </a:spcBef>
              <a:spcAft>
                <a:spcPts val="0"/>
              </a:spcAft>
              <a:buClr>
                <a:schemeClr val="dk1"/>
              </a:buClr>
              <a:buSzPts val="1200"/>
              <a:buFont typeface="Calibri"/>
              <a:buChar char="●"/>
            </a:pPr>
            <a:r>
              <a:rPr lang="en-US" sz="900">
                <a:solidFill>
                  <a:schemeClr val="dk1"/>
                </a:solidFill>
                <a:latin typeface="Calibri"/>
                <a:ea typeface="Calibri"/>
                <a:cs typeface="Calibri"/>
                <a:sym typeface="Calibri"/>
              </a:rPr>
              <a:t>We can add new consumers of existing operand data and “catch up” with the past.</a:t>
            </a:r>
            <a:endParaRPr sz="900">
              <a:solidFill>
                <a:schemeClr val="dk1"/>
              </a:solidFill>
              <a:latin typeface="Calibri"/>
              <a:ea typeface="Calibri"/>
              <a:cs typeface="Calibri"/>
              <a:sym typeface="Calibri"/>
            </a:endParaRPr>
          </a:p>
        </p:txBody>
      </p:sp>
      <p:cxnSp>
        <p:nvCxnSpPr>
          <p:cNvPr id="467" name="Google Shape;467;p33"/>
          <p:cNvCxnSpPr>
            <a:stCxn id="466" idx="1"/>
          </p:cNvCxnSpPr>
          <p:nvPr/>
        </p:nvCxnSpPr>
        <p:spPr>
          <a:xfrm rot="10800000">
            <a:off x="4661700" y="3710814"/>
            <a:ext cx="1854300" cy="160740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3"/>
          <p:cNvSpPr/>
          <p:nvPr/>
        </p:nvSpPr>
        <p:spPr>
          <a:xfrm>
            <a:off x="8195720" y="1739251"/>
            <a:ext cx="1980675" cy="711225"/>
          </a:xfrm>
          <a:prstGeom prst="rect">
            <a:avLst/>
          </a:prstGeom>
          <a:noFill/>
          <a:ln w="12700" cap="flat" cmpd="sng">
            <a:solidFill>
              <a:schemeClr val="dk1"/>
            </a:solidFill>
            <a:prstDash val="solid"/>
            <a:round/>
            <a:headEnd type="none" w="sm" len="sm"/>
            <a:tailEnd type="none" w="sm" len="sm"/>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Unless it is a private </a:t>
            </a:r>
            <a:r>
              <a:rPr lang="en-US" sz="900" b="1">
                <a:solidFill>
                  <a:schemeClr val="dk1"/>
                </a:solidFill>
                <a:latin typeface="Calibri"/>
                <a:ea typeface="Calibri"/>
                <a:cs typeface="Calibri"/>
                <a:sym typeface="Calibri"/>
              </a:rPr>
              <a:t>reply</a:t>
            </a:r>
            <a:r>
              <a:rPr lang="en-US" sz="900">
                <a:solidFill>
                  <a:schemeClr val="dk1"/>
                </a:solidFill>
                <a:latin typeface="Calibri"/>
                <a:ea typeface="Calibri"/>
                <a:cs typeface="Calibri"/>
                <a:sym typeface="Calibri"/>
              </a:rPr>
              <a:t> we tend to default to a stream for an event because it gives us flexibility about its usage as operand data.</a:t>
            </a:r>
            <a:endParaRPr sz="1350">
              <a:solidFill>
                <a:schemeClr val="dk1"/>
              </a:solidFill>
              <a:latin typeface="Calibri"/>
              <a:ea typeface="Calibri"/>
              <a:cs typeface="Calibri"/>
              <a:sym typeface="Calibri"/>
            </a:endParaRPr>
          </a:p>
        </p:txBody>
      </p:sp>
      <p:cxnSp>
        <p:nvCxnSpPr>
          <p:cNvPr id="469" name="Google Shape;469;p33"/>
          <p:cNvCxnSpPr>
            <a:stCxn id="468" idx="1"/>
          </p:cNvCxnSpPr>
          <p:nvPr/>
        </p:nvCxnSpPr>
        <p:spPr>
          <a:xfrm flipH="1">
            <a:off x="6861620" y="2094864"/>
            <a:ext cx="1334100" cy="126900"/>
          </a:xfrm>
          <a:prstGeom prst="straightConnector1">
            <a:avLst/>
          </a:prstGeom>
          <a:noFill/>
          <a:ln w="9525" cap="flat" cmpd="sng">
            <a:solidFill>
              <a:schemeClr val="dk1"/>
            </a:solidFill>
            <a:prstDash val="solid"/>
            <a:miter lim="800000"/>
            <a:headEnd type="none" w="sm" len="sm"/>
            <a:tailEnd type="triangle" w="med" len="med"/>
          </a:ln>
        </p:spPr>
      </p:cxnSp>
      <p:pic>
        <p:nvPicPr>
          <p:cNvPr id="470" name="Google Shape;470;p33"/>
          <p:cNvPicPr preferRelativeResize="0"/>
          <p:nvPr/>
        </p:nvPicPr>
        <p:blipFill rotWithShape="1">
          <a:blip r:embed="rId3">
            <a:alphaModFix/>
          </a:blip>
          <a:srcRect/>
          <a:stretch/>
        </p:blipFill>
        <p:spPr>
          <a:xfrm>
            <a:off x="1638300" y="971551"/>
            <a:ext cx="5604844" cy="48682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childTnLst>
                                </p:cTn>
                              </p:par>
                              <p:par>
                                <p:cTn id="8" presetID="10" presetClass="entr" presetSubtype="0" fill="hold" nodeType="withEffect">
                                  <p:stCondLst>
                                    <p:cond delay="0"/>
                                  </p:stCondLst>
                                  <p:childTnLst>
                                    <p:set>
                                      <p:cBhvr>
                                        <p:cTn id="9" dur="1" fill="hold">
                                          <p:stCondLst>
                                            <p:cond delay="0"/>
                                          </p:stCondLst>
                                        </p:cTn>
                                        <p:tgtEl>
                                          <p:spTgt spid="465"/>
                                        </p:tgtEl>
                                        <p:attrNameLst>
                                          <p:attrName>style.visibility</p:attrName>
                                        </p:attrNameLst>
                                      </p:cBhvr>
                                      <p:to>
                                        <p:strVal val="visible"/>
                                      </p:to>
                                    </p:set>
                                    <p:animEffect transition="in" filter="fade">
                                      <p:cBhvr>
                                        <p:cTn id="10" dur="1000"/>
                                        <p:tgtEl>
                                          <p:spTgt spid="4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7"/>
                                        </p:tgtEl>
                                        <p:attrNameLst>
                                          <p:attrName>style.visibility</p:attrName>
                                        </p:attrNameLst>
                                      </p:cBhvr>
                                      <p:to>
                                        <p:strVal val="visible"/>
                                      </p:to>
                                    </p:set>
                                    <p:animEffect transition="in" filter="fade">
                                      <p:cBhvr>
                                        <p:cTn id="15" dur="1000"/>
                                        <p:tgtEl>
                                          <p:spTgt spid="467"/>
                                        </p:tgtEl>
                                      </p:cBhvr>
                                    </p:animEffect>
                                  </p:childTnLst>
                                </p:cTn>
                              </p:par>
                              <p:par>
                                <p:cTn id="16" presetID="10" presetClass="entr" presetSubtype="0" fill="hold" nodeType="withEffect">
                                  <p:stCondLst>
                                    <p:cond delay="0"/>
                                  </p:stCondLst>
                                  <p:childTnLst>
                                    <p:set>
                                      <p:cBhvr>
                                        <p:cTn id="17" dur="1" fill="hold">
                                          <p:stCondLst>
                                            <p:cond delay="0"/>
                                          </p:stCondLst>
                                        </p:cTn>
                                        <p:tgtEl>
                                          <p:spTgt spid="466"/>
                                        </p:tgtEl>
                                        <p:attrNameLst>
                                          <p:attrName>style.visibility</p:attrName>
                                        </p:attrNameLst>
                                      </p:cBhvr>
                                      <p:to>
                                        <p:strVal val="visible"/>
                                      </p:to>
                                    </p:set>
                                    <p:animEffect transition="in" filter="fade">
                                      <p:cBhvr>
                                        <p:cTn id="18" dur="1000"/>
                                        <p:tgtEl>
                                          <p:spTgt spid="4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68"/>
                                        </p:tgtEl>
                                        <p:attrNameLst>
                                          <p:attrName>style.visibility</p:attrName>
                                        </p:attrNameLst>
                                      </p:cBhvr>
                                      <p:to>
                                        <p:strVal val="visible"/>
                                      </p:to>
                                    </p:set>
                                    <p:animEffect transition="in" filter="fade">
                                      <p:cBhvr>
                                        <p:cTn id="23" dur="1000"/>
                                        <p:tgtEl>
                                          <p:spTgt spid="468"/>
                                        </p:tgtEl>
                                      </p:cBhvr>
                                    </p:animEffect>
                                  </p:childTnLst>
                                </p:cTn>
                              </p:par>
                              <p:par>
                                <p:cTn id="24" presetID="10" presetClass="entr" presetSubtype="0" fill="hold" nodeType="withEffect">
                                  <p:stCondLst>
                                    <p:cond delay="0"/>
                                  </p:stCondLst>
                                  <p:childTnLst>
                                    <p:set>
                                      <p:cBhvr>
                                        <p:cTn id="25" dur="1" fill="hold">
                                          <p:stCondLst>
                                            <p:cond delay="0"/>
                                          </p:stCondLst>
                                        </p:cTn>
                                        <p:tgtEl>
                                          <p:spTgt spid="469"/>
                                        </p:tgtEl>
                                        <p:attrNameLst>
                                          <p:attrName>style.visibility</p:attrName>
                                        </p:attrNameLst>
                                      </p:cBhvr>
                                      <p:to>
                                        <p:strVal val="visible"/>
                                      </p:to>
                                    </p:set>
                                    <p:animEffect transition="in" filter="fade">
                                      <p:cBhvr>
                                        <p:cTn id="26"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4"/>
          <p:cNvSpPr txBox="1"/>
          <p:nvPr/>
        </p:nvSpPr>
        <p:spPr>
          <a:xfrm>
            <a:off x="4039348" y="3105834"/>
            <a:ext cx="41133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Requeue and Delay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35"/>
          <p:cNvPicPr preferRelativeResize="0"/>
          <p:nvPr/>
        </p:nvPicPr>
        <p:blipFill rotWithShape="1">
          <a:blip r:embed="rId3">
            <a:alphaModFix/>
          </a:blip>
          <a:srcRect/>
          <a:stretch/>
        </p:blipFill>
        <p:spPr>
          <a:xfrm>
            <a:off x="1371600" y="628512"/>
            <a:ext cx="8799744" cy="5216234"/>
          </a:xfrm>
          <a:prstGeom prst="rect">
            <a:avLst/>
          </a:prstGeom>
          <a:noFill/>
          <a:ln>
            <a:noFill/>
          </a:ln>
        </p:spPr>
      </p:pic>
      <p:cxnSp>
        <p:nvCxnSpPr>
          <p:cNvPr id="481" name="Google Shape;481;p35"/>
          <p:cNvCxnSpPr/>
          <p:nvPr/>
        </p:nvCxnSpPr>
        <p:spPr>
          <a:xfrm flipH="1">
            <a:off x="9069859" y="2199503"/>
            <a:ext cx="518984" cy="864973"/>
          </a:xfrm>
          <a:prstGeom prst="straightConnector1">
            <a:avLst/>
          </a:prstGeom>
          <a:noFill/>
          <a:ln w="50800" cap="flat" cmpd="sng">
            <a:solidFill>
              <a:schemeClr val="accent6"/>
            </a:solidFill>
            <a:prstDash val="solid"/>
            <a:miter lim="800000"/>
            <a:headEnd type="none" w="sm" len="sm"/>
            <a:tailEnd type="triangle" w="med" len="med"/>
          </a:ln>
        </p:spPr>
      </p:cxnSp>
      <p:pic>
        <p:nvPicPr>
          <p:cNvPr id="482" name="Google Shape;482;p35" descr="Lock"/>
          <p:cNvPicPr preferRelativeResize="0"/>
          <p:nvPr/>
        </p:nvPicPr>
        <p:blipFill rotWithShape="1">
          <a:blip r:embed="rId4">
            <a:alphaModFix/>
          </a:blip>
          <a:srcRect/>
          <a:stretch/>
        </p:blipFill>
        <p:spPr>
          <a:xfrm>
            <a:off x="8744903" y="2403389"/>
            <a:ext cx="457200" cy="457200"/>
          </a:xfrm>
          <a:prstGeom prst="rect">
            <a:avLst/>
          </a:prstGeom>
          <a:noFill/>
          <a:ln>
            <a:noFill/>
          </a:ln>
        </p:spPr>
      </p:pic>
      <p:pic>
        <p:nvPicPr>
          <p:cNvPr id="483" name="Google Shape;483;p35" descr="Unlock"/>
          <p:cNvPicPr preferRelativeResize="0"/>
          <p:nvPr/>
        </p:nvPicPr>
        <p:blipFill rotWithShape="1">
          <a:blip r:embed="rId5">
            <a:alphaModFix/>
          </a:blip>
          <a:srcRect/>
          <a:stretch/>
        </p:blipFill>
        <p:spPr>
          <a:xfrm>
            <a:off x="9588843" y="2428103"/>
            <a:ext cx="457201" cy="457201"/>
          </a:xfrm>
          <a:prstGeom prst="rect">
            <a:avLst/>
          </a:prstGeom>
          <a:noFill/>
          <a:ln>
            <a:noFill/>
          </a:ln>
        </p:spPr>
      </p:pic>
      <p:sp>
        <p:nvSpPr>
          <p:cNvPr id="484" name="Google Shape;484;p35"/>
          <p:cNvSpPr txBox="1"/>
          <p:nvPr/>
        </p:nvSpPr>
        <p:spPr>
          <a:xfrm>
            <a:off x="10171344" y="1825706"/>
            <a:ext cx="1820562"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When we are done processing, we unlock it.</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 Usually because we finish processing it</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May be because we fail.</a:t>
            </a:r>
            <a:endParaRPr/>
          </a:p>
        </p:txBody>
      </p:sp>
      <p:sp>
        <p:nvSpPr>
          <p:cNvPr id="485" name="Google Shape;485;p35"/>
          <p:cNvSpPr/>
          <p:nvPr/>
        </p:nvSpPr>
        <p:spPr>
          <a:xfrm>
            <a:off x="8650958" y="3089189"/>
            <a:ext cx="881349" cy="532356"/>
          </a:xfrm>
          <a:prstGeom prst="rect">
            <a:avLst/>
          </a:prstGeom>
          <a:solidFill>
            <a:srgbClr val="A5A5A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6" name="Google Shape;486;p35"/>
          <p:cNvSpPr txBox="1"/>
          <p:nvPr/>
        </p:nvSpPr>
        <p:spPr>
          <a:xfrm>
            <a:off x="9279122" y="3972697"/>
            <a:ext cx="2248930"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we succeed, then we delete the message from the queue, no one else can now process it.</a:t>
            </a:r>
            <a:endParaRPr/>
          </a:p>
        </p:txBody>
      </p:sp>
      <p:cxnSp>
        <p:nvCxnSpPr>
          <p:cNvPr id="487" name="Google Shape;487;p35"/>
          <p:cNvCxnSpPr>
            <a:stCxn id="484" idx="1"/>
            <a:endCxn id="483" idx="3"/>
          </p:cNvCxnSpPr>
          <p:nvPr/>
        </p:nvCxnSpPr>
        <p:spPr>
          <a:xfrm flipH="1">
            <a:off x="10045944" y="2425871"/>
            <a:ext cx="125400" cy="230700"/>
          </a:xfrm>
          <a:prstGeom prst="straightConnector1">
            <a:avLst/>
          </a:prstGeom>
          <a:noFill/>
          <a:ln w="9525" cap="flat" cmpd="sng">
            <a:solidFill>
              <a:schemeClr val="dk1"/>
            </a:solidFill>
            <a:prstDash val="solid"/>
            <a:miter lim="800000"/>
            <a:headEnd type="none" w="sm" len="sm"/>
            <a:tailEnd type="triangle" w="med" len="med"/>
          </a:ln>
        </p:spPr>
      </p:cxnSp>
      <p:cxnSp>
        <p:nvCxnSpPr>
          <p:cNvPr id="488" name="Google Shape;488;p35"/>
          <p:cNvCxnSpPr>
            <a:stCxn id="486" idx="0"/>
          </p:cNvCxnSpPr>
          <p:nvPr/>
        </p:nvCxnSpPr>
        <p:spPr>
          <a:xfrm rot="10800000">
            <a:off x="9162187" y="3621397"/>
            <a:ext cx="1241400" cy="351300"/>
          </a:xfrm>
          <a:prstGeom prst="straightConnector1">
            <a:avLst/>
          </a:prstGeom>
          <a:noFill/>
          <a:ln w="9525" cap="flat" cmpd="sng">
            <a:solidFill>
              <a:schemeClr val="dk1"/>
            </a:solidFill>
            <a:prstDash val="solid"/>
            <a:miter lim="800000"/>
            <a:headEnd type="none" w="sm" len="sm"/>
            <a:tailEnd type="triangle" w="med" len="med"/>
          </a:ln>
        </p:spPr>
      </p:cxnSp>
      <p:sp>
        <p:nvSpPr>
          <p:cNvPr id="489" name="Google Shape;489;p35"/>
          <p:cNvSpPr txBox="1"/>
          <p:nvPr/>
        </p:nvSpPr>
        <p:spPr>
          <a:xfrm>
            <a:off x="6176559" y="1498708"/>
            <a:ext cx="224893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we fail, then we may decide others could succeed later, so we let it become available to lock again, often with a delay.</a:t>
            </a:r>
            <a:endParaRPr/>
          </a:p>
        </p:txBody>
      </p:sp>
      <p:pic>
        <p:nvPicPr>
          <p:cNvPr id="490" name="Google Shape;490;p35" descr="Eraser"/>
          <p:cNvPicPr preferRelativeResize="0"/>
          <p:nvPr/>
        </p:nvPicPr>
        <p:blipFill rotWithShape="1">
          <a:blip r:embed="rId6">
            <a:alphaModFix/>
          </a:blip>
          <a:srcRect/>
          <a:stretch/>
        </p:blipFill>
        <p:spPr>
          <a:xfrm>
            <a:off x="8833962" y="3628679"/>
            <a:ext cx="471794" cy="471794"/>
          </a:xfrm>
          <a:prstGeom prst="rect">
            <a:avLst/>
          </a:prstGeom>
          <a:noFill/>
          <a:ln>
            <a:noFill/>
          </a:ln>
        </p:spPr>
      </p:pic>
      <p:cxnSp>
        <p:nvCxnSpPr>
          <p:cNvPr id="491" name="Google Shape;491;p35"/>
          <p:cNvCxnSpPr>
            <a:endCxn id="485" idx="0"/>
          </p:cNvCxnSpPr>
          <p:nvPr/>
        </p:nvCxnSpPr>
        <p:spPr>
          <a:xfrm>
            <a:off x="7300933" y="2329589"/>
            <a:ext cx="1790700" cy="759600"/>
          </a:xfrm>
          <a:prstGeom prst="straightConnector1">
            <a:avLst/>
          </a:prstGeom>
          <a:noFill/>
          <a:ln w="9525" cap="flat" cmpd="sng">
            <a:solidFill>
              <a:schemeClr val="dk1"/>
            </a:solidFill>
            <a:prstDash val="solid"/>
            <a:miter lim="800000"/>
            <a:headEnd type="none" w="sm" len="sm"/>
            <a:tailEnd type="triangle" w="med" len="med"/>
          </a:ln>
        </p:spPr>
      </p:cxnSp>
      <p:pic>
        <p:nvPicPr>
          <p:cNvPr id="492" name="Google Shape;492;p35" descr="Stopwatch"/>
          <p:cNvPicPr preferRelativeResize="0"/>
          <p:nvPr/>
        </p:nvPicPr>
        <p:blipFill rotWithShape="1">
          <a:blip r:embed="rId7">
            <a:alphaModFix/>
          </a:blip>
          <a:srcRect/>
          <a:stretch/>
        </p:blipFill>
        <p:spPr>
          <a:xfrm>
            <a:off x="7955403" y="2505583"/>
            <a:ext cx="528181" cy="528181"/>
          </a:xfrm>
          <a:prstGeom prst="rect">
            <a:avLst/>
          </a:prstGeom>
          <a:noFill/>
          <a:ln>
            <a:noFill/>
          </a:ln>
        </p:spPr>
      </p:pic>
      <p:cxnSp>
        <p:nvCxnSpPr>
          <p:cNvPr id="493" name="Google Shape;493;p35"/>
          <p:cNvCxnSpPr/>
          <p:nvPr/>
        </p:nvCxnSpPr>
        <p:spPr>
          <a:xfrm flipH="1">
            <a:off x="4384110" y="3628679"/>
            <a:ext cx="3571293" cy="1682357"/>
          </a:xfrm>
          <a:prstGeom prst="straightConnector1">
            <a:avLst/>
          </a:prstGeom>
          <a:noFill/>
          <a:ln w="9525" cap="flat" cmpd="sng">
            <a:solidFill>
              <a:schemeClr val="dk1"/>
            </a:solidFill>
            <a:prstDash val="dash"/>
            <a:miter lim="800000"/>
            <a:headEnd type="none" w="sm" len="sm"/>
            <a:tailEnd type="triangle" w="med" len="med"/>
          </a:ln>
        </p:spPr>
      </p:cxnSp>
      <p:sp>
        <p:nvSpPr>
          <p:cNvPr id="494" name="Google Shape;494;p35"/>
          <p:cNvSpPr txBox="1"/>
          <p:nvPr/>
        </p:nvSpPr>
        <p:spPr>
          <a:xfrm>
            <a:off x="3027402" y="3797121"/>
            <a:ext cx="2350061" cy="101566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After a certain number of re-queues we may move the message to a dead-letter channel, it turns out that no one action the request within in a reasonable time frame</a:t>
            </a:r>
            <a:endParaRPr/>
          </a:p>
        </p:txBody>
      </p:sp>
      <p:sp>
        <p:nvSpPr>
          <p:cNvPr id="495" name="Google Shape;495;p35"/>
          <p:cNvSpPr txBox="1"/>
          <p:nvPr/>
        </p:nvSpPr>
        <p:spPr>
          <a:xfrm>
            <a:off x="6635991" y="4965036"/>
            <a:ext cx="4867735" cy="166195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Requeue and Delay</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A queue supports re-queue (with delay) because we are </a:t>
            </a:r>
            <a:r>
              <a:rPr lang="en-US" sz="1200" i="1" dirty="0">
                <a:solidFill>
                  <a:schemeClr val="dk1"/>
                </a:solidFill>
                <a:latin typeface="Calibri"/>
                <a:ea typeface="Calibri"/>
                <a:cs typeface="Calibri"/>
                <a:sym typeface="Calibri"/>
              </a:rPr>
              <a:t>proposing future state</a:t>
            </a:r>
            <a:r>
              <a:rPr lang="en-US" sz="1200" dirty="0">
                <a:solidFill>
                  <a:schemeClr val="dk1"/>
                </a:solidFill>
                <a:latin typeface="Calibri"/>
                <a:ea typeface="Calibri"/>
                <a:cs typeface="Calibri"/>
                <a:sym typeface="Calibri"/>
              </a:rPr>
              <a:t>. We cannot align on that until processed.</a:t>
            </a:r>
            <a:endParaRPr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If the work is not done/</a:t>
            </a:r>
            <a:r>
              <a:rPr lang="en-US" sz="1200" dirty="0" err="1">
                <a:solidFill>
                  <a:schemeClr val="dk1"/>
                </a:solidFill>
                <a:latin typeface="Calibri"/>
                <a:ea typeface="Calibri"/>
                <a:cs typeface="Calibri"/>
                <a:sym typeface="Calibri"/>
              </a:rPr>
              <a:t>acked</a:t>
            </a:r>
            <a:r>
              <a:rPr lang="en-US" sz="1200" dirty="0">
                <a:solidFill>
                  <a:schemeClr val="dk1"/>
                </a:solidFill>
                <a:latin typeface="Calibri"/>
                <a:ea typeface="Calibri"/>
                <a:cs typeface="Calibri"/>
                <a:sym typeface="Calibri"/>
              </a:rPr>
              <a:t>, just make it available again to the next consumer</a:t>
            </a:r>
            <a:endParaRPr dirty="0"/>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If the work could not be done because of a transient issue, delay to let is pass</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36"/>
          <p:cNvPicPr preferRelativeResize="0"/>
          <p:nvPr/>
        </p:nvPicPr>
        <p:blipFill rotWithShape="1">
          <a:blip r:embed="rId3">
            <a:alphaModFix/>
          </a:blip>
          <a:srcRect/>
          <a:stretch/>
        </p:blipFill>
        <p:spPr>
          <a:xfrm>
            <a:off x="2267211" y="1365337"/>
            <a:ext cx="7422541" cy="3499198"/>
          </a:xfrm>
          <a:prstGeom prst="rect">
            <a:avLst/>
          </a:prstGeom>
          <a:noFill/>
          <a:ln>
            <a:noFill/>
          </a:ln>
        </p:spPr>
      </p:pic>
      <p:cxnSp>
        <p:nvCxnSpPr>
          <p:cNvPr id="501" name="Google Shape;501;p36"/>
          <p:cNvCxnSpPr/>
          <p:nvPr/>
        </p:nvCxnSpPr>
        <p:spPr>
          <a:xfrm flipH="1">
            <a:off x="7835030" y="3429000"/>
            <a:ext cx="1096028" cy="222337"/>
          </a:xfrm>
          <a:prstGeom prst="straightConnector1">
            <a:avLst/>
          </a:prstGeom>
          <a:noFill/>
          <a:ln w="50800" cap="flat" cmpd="sng">
            <a:solidFill>
              <a:schemeClr val="accent6"/>
            </a:solidFill>
            <a:prstDash val="solid"/>
            <a:miter lim="800000"/>
            <a:headEnd type="none" w="sm" len="sm"/>
            <a:tailEnd type="triangle" w="med" len="med"/>
          </a:ln>
        </p:spPr>
      </p:cxnSp>
      <p:sp>
        <p:nvSpPr>
          <p:cNvPr id="502" name="Google Shape;502;p36"/>
          <p:cNvSpPr txBox="1"/>
          <p:nvPr/>
        </p:nvSpPr>
        <p:spPr>
          <a:xfrm>
            <a:off x="9066179" y="2107075"/>
            <a:ext cx="2248930"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We don’t delete a message, we just increment the offset.</a:t>
            </a:r>
            <a:endParaRPr/>
          </a:p>
        </p:txBody>
      </p:sp>
      <p:cxnSp>
        <p:nvCxnSpPr>
          <p:cNvPr id="503" name="Google Shape;503;p36"/>
          <p:cNvCxnSpPr/>
          <p:nvPr/>
        </p:nvCxnSpPr>
        <p:spPr>
          <a:xfrm rot="10800000">
            <a:off x="6901841" y="2568740"/>
            <a:ext cx="2164338" cy="612871"/>
          </a:xfrm>
          <a:prstGeom prst="straightConnector1">
            <a:avLst/>
          </a:prstGeom>
          <a:noFill/>
          <a:ln w="12700" cap="flat" cmpd="sng">
            <a:solidFill>
              <a:schemeClr val="dk1"/>
            </a:solidFill>
            <a:prstDash val="solid"/>
            <a:miter lim="800000"/>
            <a:headEnd type="none" w="sm" len="sm"/>
            <a:tailEnd type="triangle" w="med" len="med"/>
          </a:ln>
        </p:spPr>
      </p:cxnSp>
      <p:cxnSp>
        <p:nvCxnSpPr>
          <p:cNvPr id="504" name="Google Shape;504;p36"/>
          <p:cNvCxnSpPr/>
          <p:nvPr/>
        </p:nvCxnSpPr>
        <p:spPr>
          <a:xfrm rot="10800000">
            <a:off x="5991007" y="2808500"/>
            <a:ext cx="3075172" cy="373111"/>
          </a:xfrm>
          <a:prstGeom prst="straightConnector1">
            <a:avLst/>
          </a:prstGeom>
          <a:noFill/>
          <a:ln w="12700" cap="flat" cmpd="sng">
            <a:solidFill>
              <a:schemeClr val="dk1"/>
            </a:solidFill>
            <a:prstDash val="solid"/>
            <a:miter lim="800000"/>
            <a:headEnd type="none" w="sm" len="sm"/>
            <a:tailEnd type="triangle" w="med" len="med"/>
          </a:ln>
        </p:spPr>
      </p:cxnSp>
      <p:cxnSp>
        <p:nvCxnSpPr>
          <p:cNvPr id="505" name="Google Shape;505;p36"/>
          <p:cNvCxnSpPr/>
          <p:nvPr/>
        </p:nvCxnSpPr>
        <p:spPr>
          <a:xfrm flipH="1">
            <a:off x="7440460" y="3420939"/>
            <a:ext cx="1625719" cy="255451"/>
          </a:xfrm>
          <a:prstGeom prst="straightConnector1">
            <a:avLst/>
          </a:prstGeom>
          <a:noFill/>
          <a:ln w="50800" cap="flat" cmpd="sng">
            <a:solidFill>
              <a:schemeClr val="accent6"/>
            </a:solidFill>
            <a:prstDash val="solid"/>
            <a:miter lim="800000"/>
            <a:headEnd type="none" w="sm" len="sm"/>
            <a:tailEnd type="triangle" w="med" len="med"/>
          </a:ln>
        </p:spPr>
      </p:cxnSp>
      <p:cxnSp>
        <p:nvCxnSpPr>
          <p:cNvPr id="506" name="Google Shape;506;p36"/>
          <p:cNvCxnSpPr/>
          <p:nvPr/>
        </p:nvCxnSpPr>
        <p:spPr>
          <a:xfrm flipH="1">
            <a:off x="6663847" y="3429000"/>
            <a:ext cx="2402332" cy="316282"/>
          </a:xfrm>
          <a:prstGeom prst="straightConnector1">
            <a:avLst/>
          </a:prstGeom>
          <a:noFill/>
          <a:ln w="50800" cap="flat" cmpd="sng">
            <a:solidFill>
              <a:schemeClr val="accent6"/>
            </a:solidFill>
            <a:prstDash val="solid"/>
            <a:miter lim="800000"/>
            <a:headEnd type="none" w="sm" len="sm"/>
            <a:tailEnd type="triangle" w="med" len="med"/>
          </a:ln>
        </p:spPr>
      </p:cxnSp>
      <p:cxnSp>
        <p:nvCxnSpPr>
          <p:cNvPr id="507" name="Google Shape;507;p36"/>
          <p:cNvCxnSpPr/>
          <p:nvPr/>
        </p:nvCxnSpPr>
        <p:spPr>
          <a:xfrm rot="10800000">
            <a:off x="5824603" y="2868460"/>
            <a:ext cx="3241576" cy="313151"/>
          </a:xfrm>
          <a:prstGeom prst="straightConnector1">
            <a:avLst/>
          </a:prstGeom>
          <a:noFill/>
          <a:ln w="12700" cap="flat" cmpd="sng">
            <a:solidFill>
              <a:schemeClr val="dk1"/>
            </a:solidFill>
            <a:prstDash val="solid"/>
            <a:miter lim="800000"/>
            <a:headEnd type="none" w="sm" len="sm"/>
            <a:tailEnd type="triangle" w="med" len="med"/>
          </a:ln>
        </p:spPr>
      </p:cxnSp>
      <p:sp>
        <p:nvSpPr>
          <p:cNvPr id="508" name="Google Shape;508;p36"/>
          <p:cNvSpPr txBox="1"/>
          <p:nvPr/>
        </p:nvSpPr>
        <p:spPr>
          <a:xfrm>
            <a:off x="795262" y="4712291"/>
            <a:ext cx="4867735" cy="166195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No Requeue or DLQ</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Because we are dealing with facts about the past, we don’t requeue. Either you can ignore an update or you must pause.</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Your strategy is:</a:t>
            </a:r>
            <a:endParaRPr dirty="0"/>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Ignore and Continue</a:t>
            </a:r>
            <a:endParaRPr dirty="0"/>
          </a:p>
          <a:p>
            <a:pPr marL="171450" marR="0" lvl="0" indent="-171450" algn="l" rtl="0">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Retry</a:t>
            </a:r>
            <a:endParaRPr dirty="0"/>
          </a:p>
          <a:p>
            <a:pPr marL="171450" marR="0" lvl="0" indent="-171450" algn="l" rtl="0">
              <a:spcBef>
                <a:spcPts val="0"/>
              </a:spcBef>
              <a:spcAft>
                <a:spcPts val="0"/>
              </a:spcAft>
              <a:buClr>
                <a:schemeClr val="dk1"/>
              </a:buClr>
              <a:buSzPts val="1200"/>
              <a:buFont typeface="Calibri"/>
              <a:buChar char="-"/>
            </a:pPr>
            <a:r>
              <a:rPr lang="en-US" sz="1200" dirty="0">
                <a:solidFill>
                  <a:srgbClr val="FF0000"/>
                </a:solidFill>
                <a:latin typeface="Calibri"/>
                <a:ea typeface="Calibri"/>
                <a:cs typeface="Calibri"/>
                <a:sym typeface="Calibri"/>
              </a:rPr>
              <a:t>Copy to another stream (a delay or DLQ stream)</a:t>
            </a:r>
            <a:endParaRPr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graphicFrame>
        <p:nvGraphicFramePr>
          <p:cNvPr id="513" name="Google Shape;513;p37"/>
          <p:cNvGraphicFramePr/>
          <p:nvPr/>
        </p:nvGraphicFramePr>
        <p:xfrm>
          <a:off x="1892853" y="1780407"/>
          <a:ext cx="8128000" cy="1112550"/>
        </p:xfrm>
        <a:graphic>
          <a:graphicData uri="http://schemas.openxmlformats.org/drawingml/2006/table">
            <a:tbl>
              <a:tblPr firstRow="1" bandRow="1">
                <a:noFill/>
                <a:tableStyleId>{0C76EFFD-41EE-4DB5-A5B2-EA6D174C0CE2}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Messaging</a:t>
                      </a:r>
                      <a:endParaRPr/>
                    </a:p>
                  </a:txBody>
                  <a:tcPr marL="91450" marR="91450" marT="45725" marB="45725"/>
                </a:tc>
                <a:tc>
                  <a:txBody>
                    <a:bodyPr/>
                    <a:lstStyle/>
                    <a:p>
                      <a:pPr marL="0" marR="0" lvl="0" indent="0" algn="l" rtl="0">
                        <a:spcBef>
                          <a:spcPts val="0"/>
                        </a:spcBef>
                        <a:spcAft>
                          <a:spcPts val="0"/>
                        </a:spcAft>
                        <a:buNone/>
                      </a:pPr>
                      <a:r>
                        <a:rPr lang="en-US" sz="1800"/>
                        <a:t>Discrete Event</a:t>
                      </a:r>
                      <a:endParaRPr/>
                    </a:p>
                  </a:txBody>
                  <a:tcPr marL="91450" marR="91450" marT="45725" marB="45725"/>
                </a:tc>
                <a:tc>
                  <a:txBody>
                    <a:bodyPr/>
                    <a:lstStyle/>
                    <a:p>
                      <a:pPr marL="0" marR="0" lvl="0" indent="0" algn="l" rtl="0">
                        <a:spcBef>
                          <a:spcPts val="0"/>
                        </a:spcBef>
                        <a:spcAft>
                          <a:spcPts val="0"/>
                        </a:spcAft>
                        <a:buNone/>
                      </a:pPr>
                      <a:r>
                        <a:rPr lang="en-US" sz="1800"/>
                        <a:t>Series Event</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dk1"/>
                          </a:solidFill>
                        </a:rPr>
                        <a:t>Queue</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solidFill>
                            <a:schemeClr val="dk1"/>
                          </a:solidFill>
                        </a:rPr>
                        <a:t>Stream</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2"/>
                  </a:ext>
                </a:extLst>
              </a:tr>
            </a:tbl>
          </a:graphicData>
        </a:graphic>
      </p:graphicFrame>
      <p:pic>
        <p:nvPicPr>
          <p:cNvPr id="514" name="Google Shape;514;p37" descr="Tick"/>
          <p:cNvPicPr preferRelativeResize="0"/>
          <p:nvPr/>
        </p:nvPicPr>
        <p:blipFill rotWithShape="1">
          <a:blip r:embed="rId3">
            <a:alphaModFix/>
          </a:blip>
          <a:srcRect/>
          <a:stretch/>
        </p:blipFill>
        <p:spPr>
          <a:xfrm>
            <a:off x="4366592" y="2137553"/>
            <a:ext cx="367748" cy="367748"/>
          </a:xfrm>
          <a:prstGeom prst="rect">
            <a:avLst/>
          </a:prstGeom>
          <a:noFill/>
          <a:ln>
            <a:noFill/>
          </a:ln>
        </p:spPr>
      </p:pic>
      <p:pic>
        <p:nvPicPr>
          <p:cNvPr id="515" name="Google Shape;515;p37" descr="Tick"/>
          <p:cNvPicPr preferRelativeResize="0"/>
          <p:nvPr/>
        </p:nvPicPr>
        <p:blipFill rotWithShape="1">
          <a:blip r:embed="rId3">
            <a:alphaModFix/>
          </a:blip>
          <a:srcRect/>
          <a:stretch/>
        </p:blipFill>
        <p:spPr>
          <a:xfrm>
            <a:off x="6486940" y="2137553"/>
            <a:ext cx="367748" cy="367748"/>
          </a:xfrm>
          <a:prstGeom prst="rect">
            <a:avLst/>
          </a:prstGeom>
          <a:noFill/>
          <a:ln>
            <a:noFill/>
          </a:ln>
        </p:spPr>
      </p:pic>
      <p:pic>
        <p:nvPicPr>
          <p:cNvPr id="516" name="Google Shape;516;p37" descr="Tick"/>
          <p:cNvPicPr preferRelativeResize="0"/>
          <p:nvPr/>
        </p:nvPicPr>
        <p:blipFill rotWithShape="1">
          <a:blip r:embed="rId3">
            <a:alphaModFix/>
          </a:blip>
          <a:srcRect/>
          <a:stretch/>
        </p:blipFill>
        <p:spPr>
          <a:xfrm>
            <a:off x="8560905" y="2505301"/>
            <a:ext cx="367748" cy="367748"/>
          </a:xfrm>
          <a:prstGeom prst="rect">
            <a:avLst/>
          </a:prstGeom>
          <a:noFill/>
          <a:ln>
            <a:noFill/>
          </a:ln>
        </p:spPr>
      </p:pic>
      <p:pic>
        <p:nvPicPr>
          <p:cNvPr id="517" name="Google Shape;517;p37" descr="Close"/>
          <p:cNvPicPr preferRelativeResize="0"/>
          <p:nvPr/>
        </p:nvPicPr>
        <p:blipFill rotWithShape="1">
          <a:blip r:embed="rId4">
            <a:alphaModFix/>
          </a:blip>
          <a:srcRect/>
          <a:stretch/>
        </p:blipFill>
        <p:spPr>
          <a:xfrm>
            <a:off x="4366592" y="2508614"/>
            <a:ext cx="364435" cy="364435"/>
          </a:xfrm>
          <a:prstGeom prst="rect">
            <a:avLst/>
          </a:prstGeom>
          <a:noFill/>
          <a:ln>
            <a:noFill/>
          </a:ln>
        </p:spPr>
      </p:pic>
      <p:pic>
        <p:nvPicPr>
          <p:cNvPr id="518" name="Google Shape;518;p37" descr="Close"/>
          <p:cNvPicPr preferRelativeResize="0"/>
          <p:nvPr/>
        </p:nvPicPr>
        <p:blipFill rotWithShape="1">
          <a:blip r:embed="rId4">
            <a:alphaModFix/>
          </a:blip>
          <a:srcRect/>
          <a:stretch/>
        </p:blipFill>
        <p:spPr>
          <a:xfrm>
            <a:off x="8557592" y="2140866"/>
            <a:ext cx="364435" cy="364435"/>
          </a:xfrm>
          <a:prstGeom prst="rect">
            <a:avLst/>
          </a:prstGeom>
          <a:noFill/>
          <a:ln>
            <a:noFill/>
          </a:ln>
        </p:spPr>
      </p:pic>
      <p:pic>
        <p:nvPicPr>
          <p:cNvPr id="519" name="Google Shape;519;p37" descr="Tick"/>
          <p:cNvPicPr preferRelativeResize="0"/>
          <p:nvPr/>
        </p:nvPicPr>
        <p:blipFill rotWithShape="1">
          <a:blip r:embed="rId3">
            <a:alphaModFix/>
          </a:blip>
          <a:srcRect/>
          <a:stretch/>
        </p:blipFill>
        <p:spPr>
          <a:xfrm>
            <a:off x="6486940" y="2535118"/>
            <a:ext cx="367748" cy="367748"/>
          </a:xfrm>
          <a:prstGeom prst="rect">
            <a:avLst/>
          </a:prstGeom>
          <a:noFill/>
          <a:ln>
            <a:noFill/>
          </a:ln>
        </p:spPr>
      </p:pic>
      <p:graphicFrame>
        <p:nvGraphicFramePr>
          <p:cNvPr id="520" name="Google Shape;520;p37"/>
          <p:cNvGraphicFramePr/>
          <p:nvPr/>
        </p:nvGraphicFramePr>
        <p:xfrm>
          <a:off x="1892852" y="3597943"/>
          <a:ext cx="8391700" cy="1112550"/>
        </p:xfrm>
        <a:graphic>
          <a:graphicData uri="http://schemas.openxmlformats.org/drawingml/2006/table">
            <a:tbl>
              <a:tblPr firstRow="1" bandRow="1">
                <a:noFill/>
                <a:tableStyleId>{0C76EFFD-41EE-4DB5-A5B2-EA6D174C0CE2}</a:tableStyleId>
              </a:tblPr>
              <a:tblGrid>
                <a:gridCol w="2097925">
                  <a:extLst>
                    <a:ext uri="{9D8B030D-6E8A-4147-A177-3AD203B41FA5}">
                      <a16:colId xmlns:a16="http://schemas.microsoft.com/office/drawing/2014/main" val="20000"/>
                    </a:ext>
                  </a:extLst>
                </a:gridCol>
                <a:gridCol w="2097925">
                  <a:extLst>
                    <a:ext uri="{9D8B030D-6E8A-4147-A177-3AD203B41FA5}">
                      <a16:colId xmlns:a16="http://schemas.microsoft.com/office/drawing/2014/main" val="20001"/>
                    </a:ext>
                  </a:extLst>
                </a:gridCol>
                <a:gridCol w="2097925">
                  <a:extLst>
                    <a:ext uri="{9D8B030D-6E8A-4147-A177-3AD203B41FA5}">
                      <a16:colId xmlns:a16="http://schemas.microsoft.com/office/drawing/2014/main" val="20002"/>
                    </a:ext>
                  </a:extLst>
                </a:gridCol>
                <a:gridCol w="209792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Ordering</a:t>
                      </a:r>
                      <a:endParaRPr/>
                    </a:p>
                  </a:txBody>
                  <a:tcPr marL="91450" marR="91450" marT="45725" marB="45725"/>
                </a:tc>
                <a:tc>
                  <a:txBody>
                    <a:bodyPr/>
                    <a:lstStyle/>
                    <a:p>
                      <a:pPr marL="0" marR="0" lvl="0" indent="0" algn="l" rtl="0">
                        <a:spcBef>
                          <a:spcPts val="0"/>
                        </a:spcBef>
                        <a:spcAft>
                          <a:spcPts val="0"/>
                        </a:spcAft>
                        <a:buNone/>
                      </a:pPr>
                      <a:r>
                        <a:rPr lang="en-US" sz="1800"/>
                        <a:t>Archive and Replay</a:t>
                      </a:r>
                      <a:endParaRPr/>
                    </a:p>
                  </a:txBody>
                  <a:tcPr marL="91450" marR="91450" marT="45725" marB="45725"/>
                </a:tc>
                <a:tc>
                  <a:txBody>
                    <a:bodyPr/>
                    <a:lstStyle/>
                    <a:p>
                      <a:pPr marL="0" marR="0" lvl="0" indent="0" algn="l" rtl="0">
                        <a:spcBef>
                          <a:spcPts val="0"/>
                        </a:spcBef>
                        <a:spcAft>
                          <a:spcPts val="0"/>
                        </a:spcAft>
                        <a:buNone/>
                      </a:pPr>
                      <a:r>
                        <a:rPr lang="en-US" sz="1800"/>
                        <a:t>Requeue with Delay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dk1"/>
                          </a:solidFill>
                        </a:rPr>
                        <a:t>Queue</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solidFill>
                            <a:schemeClr val="dk1"/>
                          </a:solidFill>
                        </a:rPr>
                        <a:t>Stream</a:t>
                      </a:r>
                      <a:endParaRPr/>
                    </a:p>
                  </a:txBody>
                  <a:tcPr marL="91450" marR="91450" marT="45725" marB="45725"/>
                </a:tc>
                <a:tc>
                  <a:txBody>
                    <a:bodyPr/>
                    <a:lstStyle/>
                    <a:p>
                      <a:pPr marL="0" marR="0" lvl="0" indent="0" algn="l" rtl="0">
                        <a:spcBef>
                          <a:spcPts val="0"/>
                        </a:spcBef>
                        <a:spcAft>
                          <a:spcPts val="0"/>
                        </a:spcAft>
                        <a:buNone/>
                      </a:pPr>
                      <a:endParaRPr sz="1800" dirty="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dirty="0">
                        <a:solidFill>
                          <a:schemeClr val="dk1"/>
                        </a:solidFill>
                      </a:endParaRPr>
                    </a:p>
                  </a:txBody>
                  <a:tcPr marL="91450" marR="91450" marT="45725" marB="45725"/>
                </a:tc>
                <a:extLst>
                  <a:ext uri="{0D108BD9-81ED-4DB2-BD59-A6C34878D82A}">
                    <a16:rowId xmlns:a16="http://schemas.microsoft.com/office/drawing/2014/main" val="10002"/>
                  </a:ext>
                </a:extLst>
              </a:tr>
            </a:tbl>
          </a:graphicData>
        </a:graphic>
      </p:graphicFrame>
      <p:pic>
        <p:nvPicPr>
          <p:cNvPr id="521" name="Google Shape;521;p37" descr="Tick"/>
          <p:cNvPicPr preferRelativeResize="0"/>
          <p:nvPr/>
        </p:nvPicPr>
        <p:blipFill rotWithShape="1">
          <a:blip r:embed="rId3">
            <a:alphaModFix/>
          </a:blip>
          <a:srcRect/>
          <a:stretch/>
        </p:blipFill>
        <p:spPr>
          <a:xfrm>
            <a:off x="4366592" y="3955089"/>
            <a:ext cx="367748" cy="367748"/>
          </a:xfrm>
          <a:prstGeom prst="rect">
            <a:avLst/>
          </a:prstGeom>
          <a:noFill/>
          <a:ln>
            <a:noFill/>
          </a:ln>
        </p:spPr>
      </p:pic>
      <p:pic>
        <p:nvPicPr>
          <p:cNvPr id="522" name="Google Shape;522;p37" descr="Tick"/>
          <p:cNvPicPr preferRelativeResize="0"/>
          <p:nvPr/>
        </p:nvPicPr>
        <p:blipFill rotWithShape="1">
          <a:blip r:embed="rId3">
            <a:alphaModFix/>
          </a:blip>
          <a:srcRect/>
          <a:stretch/>
        </p:blipFill>
        <p:spPr>
          <a:xfrm>
            <a:off x="8538254" y="3950247"/>
            <a:ext cx="367748" cy="367748"/>
          </a:xfrm>
          <a:prstGeom prst="rect">
            <a:avLst/>
          </a:prstGeom>
          <a:noFill/>
          <a:ln>
            <a:noFill/>
          </a:ln>
        </p:spPr>
      </p:pic>
      <p:pic>
        <p:nvPicPr>
          <p:cNvPr id="524" name="Google Shape;524;p37" descr="Close"/>
          <p:cNvPicPr preferRelativeResize="0"/>
          <p:nvPr/>
        </p:nvPicPr>
        <p:blipFill rotWithShape="1">
          <a:blip r:embed="rId4">
            <a:alphaModFix/>
          </a:blip>
          <a:srcRect/>
          <a:stretch/>
        </p:blipFill>
        <p:spPr>
          <a:xfrm>
            <a:off x="8520939" y="4322837"/>
            <a:ext cx="364435" cy="364435"/>
          </a:xfrm>
          <a:prstGeom prst="rect">
            <a:avLst/>
          </a:prstGeom>
          <a:noFill/>
          <a:ln>
            <a:noFill/>
          </a:ln>
        </p:spPr>
      </p:pic>
      <p:pic>
        <p:nvPicPr>
          <p:cNvPr id="525" name="Google Shape;525;p37" descr="Tick"/>
          <p:cNvPicPr preferRelativeResize="0"/>
          <p:nvPr/>
        </p:nvPicPr>
        <p:blipFill rotWithShape="1">
          <a:blip r:embed="rId3">
            <a:alphaModFix/>
          </a:blip>
          <a:srcRect/>
          <a:stretch/>
        </p:blipFill>
        <p:spPr>
          <a:xfrm>
            <a:off x="6486940" y="4352654"/>
            <a:ext cx="367748" cy="367748"/>
          </a:xfrm>
          <a:prstGeom prst="rect">
            <a:avLst/>
          </a:prstGeom>
          <a:noFill/>
          <a:ln>
            <a:noFill/>
          </a:ln>
        </p:spPr>
      </p:pic>
      <p:pic>
        <p:nvPicPr>
          <p:cNvPr id="526" name="Google Shape;526;p37" descr="Close"/>
          <p:cNvPicPr preferRelativeResize="0"/>
          <p:nvPr/>
        </p:nvPicPr>
        <p:blipFill rotWithShape="1">
          <a:blip r:embed="rId4">
            <a:alphaModFix/>
          </a:blip>
          <a:srcRect/>
          <a:stretch/>
        </p:blipFill>
        <p:spPr>
          <a:xfrm>
            <a:off x="4780723" y="3988219"/>
            <a:ext cx="364435" cy="364435"/>
          </a:xfrm>
          <a:prstGeom prst="rect">
            <a:avLst/>
          </a:prstGeom>
          <a:noFill/>
          <a:ln>
            <a:noFill/>
          </a:ln>
        </p:spPr>
      </p:pic>
      <p:pic>
        <p:nvPicPr>
          <p:cNvPr id="527" name="Google Shape;527;p37" descr="Close"/>
          <p:cNvPicPr preferRelativeResize="0"/>
          <p:nvPr/>
        </p:nvPicPr>
        <p:blipFill rotWithShape="1">
          <a:blip r:embed="rId4">
            <a:alphaModFix/>
          </a:blip>
          <a:srcRect/>
          <a:stretch/>
        </p:blipFill>
        <p:spPr>
          <a:xfrm>
            <a:off x="6507568" y="3978280"/>
            <a:ext cx="364435" cy="364435"/>
          </a:xfrm>
          <a:prstGeom prst="rect">
            <a:avLst/>
          </a:prstGeom>
          <a:noFill/>
          <a:ln>
            <a:noFill/>
          </a:ln>
        </p:spPr>
      </p:pic>
      <p:pic>
        <p:nvPicPr>
          <p:cNvPr id="2" name="Google Shape;521;p37" descr="Tick">
            <a:extLst>
              <a:ext uri="{FF2B5EF4-FFF2-40B4-BE49-F238E27FC236}">
                <a16:creationId xmlns:a16="http://schemas.microsoft.com/office/drawing/2014/main" id="{43C4F6F5-6C3C-55BB-F831-D0678836236E}"/>
              </a:ext>
            </a:extLst>
          </p:cNvPr>
          <p:cNvPicPr preferRelativeResize="0"/>
          <p:nvPr/>
        </p:nvPicPr>
        <p:blipFill rotWithShape="1">
          <a:blip r:embed="rId3">
            <a:alphaModFix/>
          </a:blip>
          <a:srcRect/>
          <a:stretch/>
        </p:blipFill>
        <p:spPr>
          <a:xfrm>
            <a:off x="4529160" y="4299968"/>
            <a:ext cx="367748" cy="3677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a:t>
            </a:r>
            <a:endParaRPr/>
          </a:p>
        </p:txBody>
      </p:sp>
      <p:sp>
        <p:nvSpPr>
          <p:cNvPr id="562" name="Google Shape;562;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solidFill>
                  <a:srgbClr val="7F7F7F"/>
                </a:solidFill>
              </a:rPr>
              <a:t>Introduction: On Being Polyglot</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Protocols: Queues vs Streams</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Functionality: A Language is a Map of the World</a:t>
            </a:r>
            <a:endParaRPr dirty="0"/>
          </a:p>
          <a:p>
            <a:pPr marL="228600" lvl="0" indent="-228600" algn="l" rtl="0">
              <a:lnSpc>
                <a:spcPct val="90000"/>
              </a:lnSpc>
              <a:spcBef>
                <a:spcPts val="1000"/>
              </a:spcBef>
              <a:spcAft>
                <a:spcPts val="0"/>
              </a:spcAft>
              <a:buClr>
                <a:schemeClr val="accent6"/>
              </a:buClr>
              <a:buSzPts val="2400"/>
              <a:buChar char="•"/>
            </a:pPr>
            <a:r>
              <a:rPr lang="en-US" sz="2400" dirty="0">
                <a:solidFill>
                  <a:schemeClr val="accent6"/>
                </a:solidFill>
              </a:rPr>
              <a:t>Environment: What is Available?</a:t>
            </a:r>
            <a:endParaRPr dirty="0"/>
          </a:p>
          <a:p>
            <a:pPr marL="228600" lvl="0" indent="-228600" algn="l" rtl="0">
              <a:lnSpc>
                <a:spcPct val="90000"/>
              </a:lnSpc>
              <a:spcBef>
                <a:spcPts val="1000"/>
              </a:spcBef>
              <a:spcAft>
                <a:spcPts val="0"/>
              </a:spcAft>
              <a:buClr>
                <a:schemeClr val="dk1"/>
              </a:buClr>
              <a:buSzPts val="2400"/>
              <a:buChar char="•"/>
            </a:pPr>
            <a:r>
              <a:rPr lang="en-US" sz="2400" dirty="0"/>
              <a:t>Choice: Making Decisions</a:t>
            </a:r>
            <a:endParaRPr dirty="0"/>
          </a:p>
        </p:txBody>
      </p:sp>
      <p:sp>
        <p:nvSpPr>
          <p:cNvPr id="563" name="Google Shape;56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64" name="Google Shape;564;p41"/>
          <p:cNvSpPr txBox="1"/>
          <p:nvPr/>
        </p:nvSpPr>
        <p:spPr>
          <a:xfrm>
            <a:off x="10990613" y="498764"/>
            <a:ext cx="6311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 35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2"/>
          <p:cNvSpPr txBox="1"/>
          <p:nvPr/>
        </p:nvSpPr>
        <p:spPr>
          <a:xfrm>
            <a:off x="3739803" y="1492375"/>
            <a:ext cx="7488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600">
                <a:solidFill>
                  <a:srgbClr val="FF8000"/>
                </a:solidFill>
                <a:latin typeface="Inter Medium"/>
                <a:ea typeface="Inter Medium"/>
                <a:cs typeface="Inter Medium"/>
                <a:sym typeface="Inter Medium"/>
              </a:rPr>
              <a:t>Rack</a:t>
            </a:r>
            <a:endParaRPr sz="1600">
              <a:solidFill>
                <a:srgbClr val="FF8000"/>
              </a:solidFill>
              <a:latin typeface="Inter Medium"/>
              <a:ea typeface="Inter Medium"/>
              <a:cs typeface="Inter Medium"/>
              <a:sym typeface="Inter Medium"/>
            </a:endParaRPr>
          </a:p>
        </p:txBody>
      </p:sp>
      <p:sp>
        <p:nvSpPr>
          <p:cNvPr id="570" name="Google Shape;570;p42"/>
          <p:cNvSpPr txBox="1"/>
          <p:nvPr/>
        </p:nvSpPr>
        <p:spPr>
          <a:xfrm>
            <a:off x="3309029" y="1910591"/>
            <a:ext cx="1274400" cy="369302"/>
          </a:xfrm>
          <a:prstGeom prst="rect">
            <a:avLst/>
          </a:prstGeom>
          <a:gradFill>
            <a:gsLst>
              <a:gs pos="0">
                <a:srgbClr val="F7FBF4"/>
              </a:gs>
              <a:gs pos="74000">
                <a:srgbClr val="BDDCA8"/>
              </a:gs>
              <a:gs pos="83000">
                <a:srgbClr val="BDDCA8"/>
              </a:gs>
              <a:gs pos="100000">
                <a:srgbClr val="D3E7C5"/>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Kafka</a:t>
            </a:r>
            <a:endParaRPr sz="1200">
              <a:solidFill>
                <a:schemeClr val="dk1"/>
              </a:solidFill>
              <a:latin typeface="Calibri"/>
              <a:ea typeface="Calibri"/>
              <a:cs typeface="Calibri"/>
              <a:sym typeface="Calibri"/>
            </a:endParaRPr>
          </a:p>
        </p:txBody>
      </p:sp>
      <p:sp>
        <p:nvSpPr>
          <p:cNvPr id="571" name="Google Shape;571;p42"/>
          <p:cNvSpPr txBox="1"/>
          <p:nvPr/>
        </p:nvSpPr>
        <p:spPr>
          <a:xfrm>
            <a:off x="3309029" y="2515836"/>
            <a:ext cx="1274400" cy="369302"/>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RabbitMQ</a:t>
            </a:r>
            <a:endParaRPr sz="1200">
              <a:solidFill>
                <a:schemeClr val="dk1"/>
              </a:solidFill>
              <a:latin typeface="Calibri"/>
              <a:ea typeface="Calibri"/>
              <a:cs typeface="Calibri"/>
              <a:sym typeface="Calibri"/>
            </a:endParaRPr>
          </a:p>
        </p:txBody>
      </p:sp>
      <p:sp>
        <p:nvSpPr>
          <p:cNvPr id="572" name="Google Shape;572;p42"/>
          <p:cNvSpPr txBox="1"/>
          <p:nvPr/>
        </p:nvSpPr>
        <p:spPr>
          <a:xfrm>
            <a:off x="3309029" y="3209600"/>
            <a:ext cx="1274400" cy="369302"/>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ActiveMQ</a:t>
            </a:r>
            <a:endParaRPr sz="1200">
              <a:solidFill>
                <a:schemeClr val="dk1"/>
              </a:solidFill>
              <a:latin typeface="Calibri"/>
              <a:ea typeface="Calibri"/>
              <a:cs typeface="Calibri"/>
              <a:sym typeface="Calibri"/>
            </a:endParaRPr>
          </a:p>
        </p:txBody>
      </p:sp>
      <p:sp>
        <p:nvSpPr>
          <p:cNvPr id="573" name="Google Shape;573;p42"/>
          <p:cNvSpPr txBox="1"/>
          <p:nvPr/>
        </p:nvSpPr>
        <p:spPr>
          <a:xfrm>
            <a:off x="5773252" y="1492375"/>
            <a:ext cx="8436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600">
                <a:solidFill>
                  <a:srgbClr val="FF8000"/>
                </a:solidFill>
                <a:latin typeface="Inter Medium"/>
                <a:ea typeface="Inter Medium"/>
                <a:cs typeface="Inter Medium"/>
                <a:sym typeface="Inter Medium"/>
              </a:rPr>
              <a:t>Cloud</a:t>
            </a:r>
            <a:endParaRPr sz="1600">
              <a:solidFill>
                <a:srgbClr val="FF8000"/>
              </a:solidFill>
              <a:latin typeface="Inter Medium"/>
              <a:ea typeface="Inter Medium"/>
              <a:cs typeface="Inter Medium"/>
              <a:sym typeface="Inter Medium"/>
            </a:endParaRPr>
          </a:p>
        </p:txBody>
      </p:sp>
      <p:sp>
        <p:nvSpPr>
          <p:cNvPr id="574" name="Google Shape;574;p42"/>
          <p:cNvSpPr txBox="1"/>
          <p:nvPr/>
        </p:nvSpPr>
        <p:spPr>
          <a:xfrm>
            <a:off x="5342480" y="1910591"/>
            <a:ext cx="1274400" cy="369302"/>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SNS/SQS</a:t>
            </a:r>
            <a:endParaRPr sz="1200">
              <a:solidFill>
                <a:schemeClr val="dk1"/>
              </a:solidFill>
              <a:latin typeface="Calibri"/>
              <a:ea typeface="Calibri"/>
              <a:cs typeface="Calibri"/>
              <a:sym typeface="Calibri"/>
            </a:endParaRPr>
          </a:p>
        </p:txBody>
      </p:sp>
      <p:sp>
        <p:nvSpPr>
          <p:cNvPr id="575" name="Google Shape;575;p42"/>
          <p:cNvSpPr txBox="1"/>
          <p:nvPr/>
        </p:nvSpPr>
        <p:spPr>
          <a:xfrm>
            <a:off x="5342480" y="2524478"/>
            <a:ext cx="1274400" cy="369302"/>
          </a:xfrm>
          <a:prstGeom prst="rect">
            <a:avLst/>
          </a:prstGeom>
          <a:gradFill>
            <a:gsLst>
              <a:gs pos="0">
                <a:srgbClr val="F7FBF4"/>
              </a:gs>
              <a:gs pos="74000">
                <a:srgbClr val="BDDCA8"/>
              </a:gs>
              <a:gs pos="83000">
                <a:srgbClr val="BDDCA8"/>
              </a:gs>
              <a:gs pos="100000">
                <a:srgbClr val="D3E7C5"/>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Kinesis</a:t>
            </a:r>
            <a:endParaRPr sz="1200">
              <a:solidFill>
                <a:schemeClr val="dk1"/>
              </a:solidFill>
              <a:latin typeface="Calibri"/>
              <a:ea typeface="Calibri"/>
              <a:cs typeface="Calibri"/>
              <a:sym typeface="Calibri"/>
            </a:endParaRPr>
          </a:p>
        </p:txBody>
      </p:sp>
      <p:sp>
        <p:nvSpPr>
          <p:cNvPr id="576" name="Google Shape;576;p42"/>
          <p:cNvSpPr txBox="1"/>
          <p:nvPr/>
        </p:nvSpPr>
        <p:spPr>
          <a:xfrm>
            <a:off x="5342480" y="3218242"/>
            <a:ext cx="1274400" cy="553968"/>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Azure Service Bus</a:t>
            </a:r>
            <a:endParaRPr sz="1200">
              <a:solidFill>
                <a:schemeClr val="dk1"/>
              </a:solidFill>
              <a:latin typeface="Calibri"/>
              <a:ea typeface="Calibri"/>
              <a:cs typeface="Calibri"/>
              <a:sym typeface="Calibri"/>
            </a:endParaRPr>
          </a:p>
        </p:txBody>
      </p:sp>
      <p:sp>
        <p:nvSpPr>
          <p:cNvPr id="577" name="Google Shape;577;p42"/>
          <p:cNvSpPr txBox="1"/>
          <p:nvPr/>
        </p:nvSpPr>
        <p:spPr>
          <a:xfrm>
            <a:off x="5342480" y="4096672"/>
            <a:ext cx="1274400" cy="369302"/>
          </a:xfrm>
          <a:prstGeom prst="rect">
            <a:avLst/>
          </a:prstGeom>
          <a:gradFill>
            <a:gsLst>
              <a:gs pos="0">
                <a:srgbClr val="F7FBF4"/>
              </a:gs>
              <a:gs pos="74000">
                <a:srgbClr val="BDDCA8"/>
              </a:gs>
              <a:gs pos="83000">
                <a:srgbClr val="BDDCA8"/>
              </a:gs>
              <a:gs pos="100000">
                <a:srgbClr val="D3E7C5"/>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Azure Event Hubs</a:t>
            </a:r>
            <a:endParaRPr sz="1200">
              <a:solidFill>
                <a:schemeClr val="dk1"/>
              </a:solidFill>
              <a:latin typeface="Calibri"/>
              <a:ea typeface="Calibri"/>
              <a:cs typeface="Calibri"/>
              <a:sym typeface="Calibri"/>
            </a:endParaRPr>
          </a:p>
        </p:txBody>
      </p:sp>
      <p:sp>
        <p:nvSpPr>
          <p:cNvPr id="578" name="Google Shape;578;p42"/>
          <p:cNvSpPr txBox="1"/>
          <p:nvPr/>
        </p:nvSpPr>
        <p:spPr>
          <a:xfrm>
            <a:off x="5333594" y="4790436"/>
            <a:ext cx="1274400" cy="369302"/>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Google Pub/Sub</a:t>
            </a:r>
            <a:endParaRPr sz="1200">
              <a:solidFill>
                <a:schemeClr val="dk1"/>
              </a:solidFill>
              <a:latin typeface="Calibri"/>
              <a:ea typeface="Calibri"/>
              <a:cs typeface="Calibri"/>
              <a:sym typeface="Calibri"/>
            </a:endParaRPr>
          </a:p>
        </p:txBody>
      </p:sp>
      <p:sp>
        <p:nvSpPr>
          <p:cNvPr id="579" name="Google Shape;579;p42"/>
          <p:cNvSpPr txBox="1"/>
          <p:nvPr/>
        </p:nvSpPr>
        <p:spPr>
          <a:xfrm>
            <a:off x="1554252" y="1910591"/>
            <a:ext cx="1274400" cy="369302"/>
          </a:xfrm>
          <a:prstGeom prst="rect">
            <a:avLst/>
          </a:prstGeom>
          <a:gradFill>
            <a:gsLst>
              <a:gs pos="0">
                <a:srgbClr val="F5F7FC"/>
              </a:gs>
              <a:gs pos="74000">
                <a:srgbClr val="A9BEE4"/>
              </a:gs>
              <a:gs pos="83000">
                <a:srgbClr val="A9BEE4"/>
              </a:gs>
              <a:gs pos="100000">
                <a:srgbClr val="C5D3ED"/>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Queue</a:t>
            </a:r>
            <a:endParaRPr sz="1200">
              <a:solidFill>
                <a:schemeClr val="dk1"/>
              </a:solidFill>
              <a:latin typeface="Calibri"/>
              <a:ea typeface="Calibri"/>
              <a:cs typeface="Calibri"/>
              <a:sym typeface="Calibri"/>
            </a:endParaRPr>
          </a:p>
        </p:txBody>
      </p:sp>
      <p:sp>
        <p:nvSpPr>
          <p:cNvPr id="580" name="Google Shape;580;p42"/>
          <p:cNvSpPr txBox="1"/>
          <p:nvPr/>
        </p:nvSpPr>
        <p:spPr>
          <a:xfrm>
            <a:off x="1554252" y="2515836"/>
            <a:ext cx="1274400" cy="369302"/>
          </a:xfrm>
          <a:prstGeom prst="rect">
            <a:avLst/>
          </a:prstGeom>
          <a:gradFill>
            <a:gsLst>
              <a:gs pos="0">
                <a:srgbClr val="F7FBF4"/>
              </a:gs>
              <a:gs pos="74000">
                <a:srgbClr val="BDDCA8"/>
              </a:gs>
              <a:gs pos="83000">
                <a:srgbClr val="BDDCA8"/>
              </a:gs>
              <a:gs pos="100000">
                <a:srgbClr val="D3E7C5"/>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Stream</a:t>
            </a:r>
            <a:endParaRPr sz="1200">
              <a:solidFill>
                <a:schemeClr val="dk1"/>
              </a:solidFill>
              <a:latin typeface="Calibri"/>
              <a:ea typeface="Calibri"/>
              <a:cs typeface="Calibri"/>
              <a:sym typeface="Calibri"/>
            </a:endParaRPr>
          </a:p>
        </p:txBody>
      </p:sp>
      <p:sp>
        <p:nvSpPr>
          <p:cNvPr id="581" name="Google Shape;581;p42"/>
          <p:cNvSpPr txBox="1"/>
          <p:nvPr/>
        </p:nvSpPr>
        <p:spPr>
          <a:xfrm>
            <a:off x="1554252" y="3163880"/>
            <a:ext cx="1274400" cy="369302"/>
          </a:xfrm>
          <a:prstGeom prst="rect">
            <a:avLst/>
          </a:prstGeom>
          <a:gradFill>
            <a:gsLst>
              <a:gs pos="0">
                <a:srgbClr val="FEFBF1"/>
              </a:gs>
              <a:gs pos="74000">
                <a:srgbClr val="FFE28B"/>
              </a:gs>
              <a:gs pos="83000">
                <a:srgbClr val="FFE28B"/>
              </a:gs>
              <a:gs pos="100000">
                <a:srgbClr val="FEEBB2"/>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Both</a:t>
            </a:r>
            <a:endParaRPr sz="1200">
              <a:solidFill>
                <a:schemeClr val="dk1"/>
              </a:solidFill>
              <a:latin typeface="Calibri"/>
              <a:ea typeface="Calibri"/>
              <a:cs typeface="Calibri"/>
              <a:sym typeface="Calibri"/>
            </a:endParaRPr>
          </a:p>
        </p:txBody>
      </p:sp>
      <p:sp>
        <p:nvSpPr>
          <p:cNvPr id="582" name="Google Shape;582;p42"/>
          <p:cNvSpPr txBox="1"/>
          <p:nvPr/>
        </p:nvSpPr>
        <p:spPr>
          <a:xfrm>
            <a:off x="7523851" y="1492375"/>
            <a:ext cx="14139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US" sz="1600">
                <a:solidFill>
                  <a:srgbClr val="FF8000"/>
                </a:solidFill>
                <a:latin typeface="Inter Medium"/>
                <a:ea typeface="Inter Medium"/>
                <a:cs typeface="Inter Medium"/>
                <a:sym typeface="Inter Medium"/>
              </a:rPr>
              <a:t>Containers</a:t>
            </a:r>
            <a:endParaRPr sz="1600">
              <a:solidFill>
                <a:srgbClr val="FF8000"/>
              </a:solidFill>
              <a:latin typeface="Inter Medium"/>
              <a:ea typeface="Inter Medium"/>
              <a:cs typeface="Inter Medium"/>
              <a:sym typeface="Inter Medium"/>
            </a:endParaRPr>
          </a:p>
        </p:txBody>
      </p:sp>
      <p:sp>
        <p:nvSpPr>
          <p:cNvPr id="583" name="Google Shape;583;p42"/>
          <p:cNvSpPr txBox="1"/>
          <p:nvPr/>
        </p:nvSpPr>
        <p:spPr>
          <a:xfrm>
            <a:off x="7093081" y="1910591"/>
            <a:ext cx="2184523" cy="369302"/>
          </a:xfrm>
          <a:prstGeom prst="rect">
            <a:avLst/>
          </a:prstGeom>
          <a:gradFill>
            <a:gsLst>
              <a:gs pos="0">
                <a:srgbClr val="FEFBF1"/>
              </a:gs>
              <a:gs pos="74000">
                <a:srgbClr val="FFE28B"/>
              </a:gs>
              <a:gs pos="83000">
                <a:srgbClr val="FFE28B"/>
              </a:gs>
              <a:gs pos="100000">
                <a:srgbClr val="FEEBB2"/>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NATS</a:t>
            </a:r>
            <a:endParaRPr sz="1200">
              <a:solidFill>
                <a:schemeClr val="dk1"/>
              </a:solidFill>
              <a:latin typeface="Calibri"/>
              <a:ea typeface="Calibri"/>
              <a:cs typeface="Calibri"/>
              <a:sym typeface="Calibri"/>
            </a:endParaRPr>
          </a:p>
        </p:txBody>
      </p:sp>
      <p:sp>
        <p:nvSpPr>
          <p:cNvPr id="584" name="Google Shape;584;p42"/>
          <p:cNvSpPr txBox="1"/>
          <p:nvPr/>
        </p:nvSpPr>
        <p:spPr>
          <a:xfrm>
            <a:off x="7093080" y="2524478"/>
            <a:ext cx="2184523" cy="369302"/>
          </a:xfrm>
          <a:prstGeom prst="rect">
            <a:avLst/>
          </a:prstGeom>
          <a:gradFill>
            <a:gsLst>
              <a:gs pos="0">
                <a:srgbClr val="FEFBF1"/>
              </a:gs>
              <a:gs pos="74000">
                <a:srgbClr val="FFE28B"/>
              </a:gs>
              <a:gs pos="83000">
                <a:srgbClr val="FFE28B"/>
              </a:gs>
              <a:gs pos="100000">
                <a:srgbClr val="FEEBB2"/>
              </a:gs>
            </a:gsLst>
            <a:lin ang="5400000" scaled="0"/>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Pulsar</a:t>
            </a:r>
            <a:endParaRPr sz="1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Agenda</a:t>
            </a:r>
            <a:endParaRPr/>
          </a:p>
        </p:txBody>
      </p:sp>
      <p:sp>
        <p:nvSpPr>
          <p:cNvPr id="110" name="Google Shape;110;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t>Introduction: On Being Polyglot</a:t>
            </a:r>
            <a:endParaRPr dirty="0"/>
          </a:p>
          <a:p>
            <a:pPr marL="228600" lvl="0" indent="-228600" algn="l" rtl="0">
              <a:lnSpc>
                <a:spcPct val="90000"/>
              </a:lnSpc>
              <a:spcBef>
                <a:spcPts val="1000"/>
              </a:spcBef>
              <a:spcAft>
                <a:spcPts val="0"/>
              </a:spcAft>
              <a:buClr>
                <a:schemeClr val="dk1"/>
              </a:buClr>
              <a:buSzPts val="2400"/>
              <a:buChar char="•"/>
            </a:pPr>
            <a:r>
              <a:rPr lang="en-US" sz="2400" dirty="0"/>
              <a:t>Protocols: Queues vs Streams</a:t>
            </a:r>
            <a:endParaRPr dirty="0"/>
          </a:p>
          <a:p>
            <a:pPr marL="228600" lvl="0" indent="-228600" algn="l" rtl="0">
              <a:lnSpc>
                <a:spcPct val="90000"/>
              </a:lnSpc>
              <a:spcBef>
                <a:spcPts val="1000"/>
              </a:spcBef>
              <a:spcAft>
                <a:spcPts val="0"/>
              </a:spcAft>
              <a:buClr>
                <a:schemeClr val="dk1"/>
              </a:buClr>
              <a:buSzPts val="2400"/>
              <a:buChar char="•"/>
            </a:pPr>
            <a:r>
              <a:rPr lang="en-US" sz="2400" dirty="0"/>
              <a:t>Functionality: A Language is a Map of the World</a:t>
            </a:r>
            <a:endParaRPr dirty="0"/>
          </a:p>
          <a:p>
            <a:pPr marL="228600" lvl="0" indent="-228600" algn="l" rtl="0">
              <a:lnSpc>
                <a:spcPct val="90000"/>
              </a:lnSpc>
              <a:spcBef>
                <a:spcPts val="1000"/>
              </a:spcBef>
              <a:spcAft>
                <a:spcPts val="0"/>
              </a:spcAft>
              <a:buClr>
                <a:schemeClr val="dk1"/>
              </a:buClr>
              <a:buSzPts val="2400"/>
              <a:buChar char="•"/>
            </a:pPr>
            <a:r>
              <a:rPr lang="en-US" sz="2400" dirty="0"/>
              <a:t>Environment: What is Available?</a:t>
            </a:r>
            <a:endParaRPr dirty="0"/>
          </a:p>
          <a:p>
            <a:pPr marL="228600" lvl="0" indent="-228600" algn="l" rtl="0">
              <a:lnSpc>
                <a:spcPct val="90000"/>
              </a:lnSpc>
              <a:spcBef>
                <a:spcPts val="1000"/>
              </a:spcBef>
              <a:spcAft>
                <a:spcPts val="0"/>
              </a:spcAft>
              <a:buClr>
                <a:schemeClr val="dk1"/>
              </a:buClr>
              <a:buSzPts val="2400"/>
              <a:buChar char="•"/>
            </a:pPr>
            <a:r>
              <a:rPr lang="en-US" sz="2400" dirty="0"/>
              <a:t>Choice: Making Decisions</a:t>
            </a:r>
            <a:endParaRPr dirty="0"/>
          </a:p>
        </p:txBody>
      </p:sp>
      <p:sp>
        <p:nvSpPr>
          <p:cNvPr id="111" name="Google Shape;11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a:t>
            </a:r>
            <a:endParaRPr/>
          </a:p>
        </p:txBody>
      </p:sp>
      <p:sp>
        <p:nvSpPr>
          <p:cNvPr id="590" name="Google Shape;59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solidFill>
                  <a:srgbClr val="7F7F7F"/>
                </a:solidFill>
              </a:rPr>
              <a:t>Introduction: On Being Polyglot</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Protocols: Queues vs Streams</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Functionality: A Language is a Map of the World</a:t>
            </a:r>
            <a:endParaRPr dirty="0"/>
          </a:p>
          <a:p>
            <a:pPr marL="228600" lvl="0" indent="-228600" algn="l" rtl="0">
              <a:lnSpc>
                <a:spcPct val="90000"/>
              </a:lnSpc>
              <a:spcBef>
                <a:spcPts val="1000"/>
              </a:spcBef>
              <a:spcAft>
                <a:spcPts val="0"/>
              </a:spcAft>
              <a:buClr>
                <a:srgbClr val="7F7F7F"/>
              </a:buClr>
              <a:buSzPts val="2400"/>
              <a:buChar char="•"/>
            </a:pPr>
            <a:r>
              <a:rPr lang="en-US" sz="2400" dirty="0">
                <a:solidFill>
                  <a:srgbClr val="7F7F7F"/>
                </a:solidFill>
              </a:rPr>
              <a:t>Environment: What is Available?</a:t>
            </a:r>
            <a:endParaRPr dirty="0"/>
          </a:p>
          <a:p>
            <a:pPr marL="228600" lvl="0" indent="-228600" algn="l" rtl="0">
              <a:lnSpc>
                <a:spcPct val="90000"/>
              </a:lnSpc>
              <a:spcBef>
                <a:spcPts val="1000"/>
              </a:spcBef>
              <a:spcAft>
                <a:spcPts val="0"/>
              </a:spcAft>
              <a:buClr>
                <a:schemeClr val="accent6"/>
              </a:buClr>
              <a:buSzPts val="2400"/>
              <a:buChar char="•"/>
            </a:pPr>
            <a:r>
              <a:rPr lang="en-US" sz="2400" dirty="0">
                <a:solidFill>
                  <a:schemeClr val="accent6"/>
                </a:solidFill>
              </a:rPr>
              <a:t>Choice: Making Decisions</a:t>
            </a:r>
            <a:endParaRPr dirty="0"/>
          </a:p>
        </p:txBody>
      </p:sp>
      <p:sp>
        <p:nvSpPr>
          <p:cNvPr id="591" name="Google Shape;59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592" name="Google Shape;592;p43"/>
          <p:cNvSpPr txBox="1"/>
          <p:nvPr/>
        </p:nvSpPr>
        <p:spPr>
          <a:xfrm>
            <a:off x="10990613" y="498764"/>
            <a:ext cx="6311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 40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p:nvPr/>
        </p:nvSpPr>
        <p:spPr>
          <a:xfrm>
            <a:off x="1354059" y="2221859"/>
            <a:ext cx="9810330" cy="1938992"/>
          </a:xfrm>
          <a:prstGeom prst="rect">
            <a:avLst/>
          </a:prstGeom>
          <a:gradFill>
            <a:gsLst>
              <a:gs pos="0">
                <a:srgbClr val="F6F9FC"/>
              </a:gs>
              <a:gs pos="74000">
                <a:srgbClr val="B3D1EC"/>
              </a:gs>
              <a:gs pos="83000">
                <a:srgbClr val="B3D1EC"/>
              </a:gs>
              <a:gs pos="100000">
                <a:srgbClr val="CCE0F2"/>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Polyglot Flow</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Understanding the properties of the protocols used by middleware reveals that those protocols provide middleware with different trade-offs. </a:t>
            </a:r>
            <a:r>
              <a:rPr lang="en-US" sz="2400" b="1">
                <a:solidFill>
                  <a:schemeClr val="dk1"/>
                </a:solidFill>
                <a:latin typeface="Calibri"/>
                <a:ea typeface="Calibri"/>
                <a:cs typeface="Calibri"/>
                <a:sym typeface="Calibri"/>
              </a:rPr>
              <a:t>This means that some middleware is a better fit for some use cases than others.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a:t>
            </a:r>
            <a:endParaRPr/>
          </a:p>
        </p:txBody>
      </p:sp>
      <p:sp>
        <p:nvSpPr>
          <p:cNvPr id="117" name="Google Shape;1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6"/>
              </a:buClr>
              <a:buSzPts val="2400"/>
              <a:buChar char="•"/>
            </a:pPr>
            <a:r>
              <a:rPr lang="en-US" sz="2400" dirty="0">
                <a:solidFill>
                  <a:schemeClr val="accent6"/>
                </a:solidFill>
              </a:rPr>
              <a:t>Introduction: On Being Polyglot</a:t>
            </a:r>
            <a:endParaRPr dirty="0"/>
          </a:p>
          <a:p>
            <a:pPr marL="228600" lvl="0" indent="-228600" algn="l" rtl="0">
              <a:lnSpc>
                <a:spcPct val="90000"/>
              </a:lnSpc>
              <a:spcBef>
                <a:spcPts val="1000"/>
              </a:spcBef>
              <a:spcAft>
                <a:spcPts val="0"/>
              </a:spcAft>
              <a:buClr>
                <a:schemeClr val="dk1"/>
              </a:buClr>
              <a:buSzPts val="2400"/>
              <a:buChar char="•"/>
            </a:pPr>
            <a:r>
              <a:rPr lang="en-US" sz="2400" dirty="0"/>
              <a:t>Protocols: Queues vs Streams</a:t>
            </a:r>
            <a:endParaRPr dirty="0"/>
          </a:p>
          <a:p>
            <a:pPr marL="228600" lvl="0" indent="-228600" algn="l" rtl="0">
              <a:lnSpc>
                <a:spcPct val="90000"/>
              </a:lnSpc>
              <a:spcBef>
                <a:spcPts val="1000"/>
              </a:spcBef>
              <a:spcAft>
                <a:spcPts val="0"/>
              </a:spcAft>
              <a:buClr>
                <a:schemeClr val="dk1"/>
              </a:buClr>
              <a:buSzPts val="2400"/>
              <a:buChar char="•"/>
            </a:pPr>
            <a:r>
              <a:rPr lang="en-US" sz="2400" dirty="0"/>
              <a:t>Functionality: A Language is a Map of the World</a:t>
            </a:r>
            <a:endParaRPr dirty="0"/>
          </a:p>
          <a:p>
            <a:pPr marL="228600" lvl="0" indent="-228600" algn="l" rtl="0">
              <a:lnSpc>
                <a:spcPct val="90000"/>
              </a:lnSpc>
              <a:spcBef>
                <a:spcPts val="1000"/>
              </a:spcBef>
              <a:spcAft>
                <a:spcPts val="0"/>
              </a:spcAft>
              <a:buClr>
                <a:schemeClr val="dk1"/>
              </a:buClr>
              <a:buSzPts val="2400"/>
              <a:buChar char="•"/>
            </a:pPr>
            <a:r>
              <a:rPr lang="en-US" sz="2400" dirty="0"/>
              <a:t>Environment: What is Available?</a:t>
            </a:r>
            <a:endParaRPr dirty="0"/>
          </a:p>
          <a:p>
            <a:pPr marL="228600" lvl="0" indent="-228600" algn="l" rtl="0">
              <a:lnSpc>
                <a:spcPct val="90000"/>
              </a:lnSpc>
              <a:spcBef>
                <a:spcPts val="1000"/>
              </a:spcBef>
              <a:spcAft>
                <a:spcPts val="0"/>
              </a:spcAft>
              <a:buClr>
                <a:schemeClr val="dk1"/>
              </a:buClr>
              <a:buSzPts val="2400"/>
              <a:buChar char="•"/>
            </a:pPr>
            <a:r>
              <a:rPr lang="en-US" sz="2400" dirty="0"/>
              <a:t>Choice: Making Decisions</a:t>
            </a:r>
            <a:endParaRPr dirty="0"/>
          </a:p>
        </p:txBody>
      </p:sp>
      <p:sp>
        <p:nvSpPr>
          <p:cNvPr id="118" name="Google Shape;11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9" name="Google Shape;119;p5"/>
          <p:cNvSpPr txBox="1"/>
          <p:nvPr/>
        </p:nvSpPr>
        <p:spPr>
          <a:xfrm>
            <a:off x="10990613" y="498764"/>
            <a:ext cx="514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T: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p:nvPr/>
        </p:nvSpPr>
        <p:spPr>
          <a:xfrm>
            <a:off x="1111888" y="2397432"/>
            <a:ext cx="3050088" cy="1846659"/>
          </a:xfrm>
          <a:prstGeom prst="rect">
            <a:avLst/>
          </a:prstGeom>
          <a:gradFill>
            <a:gsLst>
              <a:gs pos="0">
                <a:srgbClr val="F6F9FC"/>
              </a:gs>
              <a:gs pos="74000">
                <a:srgbClr val="B3D1EC"/>
              </a:gs>
              <a:gs pos="83000">
                <a:srgbClr val="B3D1EC"/>
              </a:gs>
              <a:gs pos="100000">
                <a:srgbClr val="CCE0F2"/>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Programming</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Neal Ford, 2006</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“I'm beginning to see a time where even the core language (the one that gets translated to byte code) will cease its monoculture… some languages are a </a:t>
            </a:r>
            <a:r>
              <a:rPr lang="en-US" sz="1200" b="1">
                <a:solidFill>
                  <a:schemeClr val="dk1"/>
                </a:solidFill>
                <a:latin typeface="Calibri"/>
                <a:ea typeface="Calibri"/>
                <a:cs typeface="Calibri"/>
                <a:sym typeface="Calibri"/>
              </a:rPr>
              <a:t>better fit, because their properties match, when applied to problems, than others</a:t>
            </a:r>
            <a:r>
              <a:rPr lang="en-US" sz="1200">
                <a:solidFill>
                  <a:schemeClr val="dk1"/>
                </a:solidFill>
                <a:latin typeface="Calibri"/>
                <a:ea typeface="Calibri"/>
                <a:cs typeface="Calibri"/>
                <a:sym typeface="Calibri"/>
              </a:rPr>
              <a:t>. “</a:t>
            </a:r>
            <a:endParaRPr/>
          </a:p>
        </p:txBody>
      </p:sp>
      <p:sp>
        <p:nvSpPr>
          <p:cNvPr id="125" name="Google Shape;125;p6"/>
          <p:cNvSpPr txBox="1"/>
          <p:nvPr/>
        </p:nvSpPr>
        <p:spPr>
          <a:xfrm>
            <a:off x="4433373" y="2397432"/>
            <a:ext cx="3050088" cy="1477328"/>
          </a:xfrm>
          <a:prstGeom prst="rect">
            <a:avLst/>
          </a:prstGeom>
          <a:gradFill>
            <a:gsLst>
              <a:gs pos="0">
                <a:srgbClr val="FAFAFA"/>
              </a:gs>
              <a:gs pos="74000">
                <a:srgbClr val="D6D6D6"/>
              </a:gs>
              <a:gs pos="83000">
                <a:srgbClr val="D6D6D6"/>
              </a:gs>
              <a:gs pos="100000">
                <a:srgbClr val="E3E3E3"/>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Persistence</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Martin Fowler, 2011</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“If you integrate through HTTP it </a:t>
            </a:r>
            <a:r>
              <a:rPr lang="en-US" sz="1200" i="1">
                <a:solidFill>
                  <a:schemeClr val="dk1"/>
                </a:solidFill>
                <a:latin typeface="Calibri"/>
                <a:ea typeface="Calibri"/>
                <a:cs typeface="Calibri"/>
                <a:sym typeface="Calibri"/>
              </a:rPr>
              <a:t>no longer matters how an application stores its own data, which in turn means an application </a:t>
            </a:r>
            <a:r>
              <a:rPr lang="en-US" sz="1200" b="1" i="1">
                <a:solidFill>
                  <a:schemeClr val="dk1"/>
                </a:solidFill>
                <a:latin typeface="Calibri"/>
                <a:ea typeface="Calibri"/>
                <a:cs typeface="Calibri"/>
                <a:sym typeface="Calibri"/>
              </a:rPr>
              <a:t>can choose a data model that makes sense for its own needs</a:t>
            </a:r>
            <a:r>
              <a:rPr lang="en-US" sz="1200" i="1">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a:t>
            </a:r>
            <a:endParaRPr/>
          </a:p>
        </p:txBody>
      </p:sp>
      <p:sp>
        <p:nvSpPr>
          <p:cNvPr id="126" name="Google Shape;126;p6"/>
          <p:cNvSpPr txBox="1"/>
          <p:nvPr/>
        </p:nvSpPr>
        <p:spPr>
          <a:xfrm>
            <a:off x="7754858" y="2397432"/>
            <a:ext cx="3050088" cy="1661993"/>
          </a:xfrm>
          <a:prstGeom prst="rect">
            <a:avLst/>
          </a:prstGeom>
          <a:gradFill>
            <a:gsLst>
              <a:gs pos="0">
                <a:srgbClr val="F6F9FC"/>
              </a:gs>
              <a:gs pos="74000">
                <a:srgbClr val="B3D1EC"/>
              </a:gs>
              <a:gs pos="83000">
                <a:srgbClr val="B3D1EC"/>
              </a:gs>
              <a:gs pos="100000">
                <a:srgbClr val="CCE0F2"/>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Flow</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“Understanding the properties of the protocols used by middleware reveals that those protocols provide middleware with different trade-offs. </a:t>
            </a:r>
            <a:r>
              <a:rPr lang="en-US" sz="1200" b="1">
                <a:solidFill>
                  <a:schemeClr val="dk1"/>
                </a:solidFill>
                <a:latin typeface="Calibri"/>
                <a:ea typeface="Calibri"/>
                <a:cs typeface="Calibri"/>
                <a:sym typeface="Calibri"/>
              </a:rPr>
              <a:t>This means that some middleware is a better fit for some use cases than others.</a:t>
            </a:r>
            <a:r>
              <a:rPr lang="en-US" sz="12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p:nvPr/>
        </p:nvSpPr>
        <p:spPr>
          <a:xfrm>
            <a:off x="1249471" y="2516186"/>
            <a:ext cx="3050088" cy="1292662"/>
          </a:xfrm>
          <a:prstGeom prst="rect">
            <a:avLst/>
          </a:prstGeom>
          <a:gradFill>
            <a:gsLst>
              <a:gs pos="0">
                <a:srgbClr val="F6F9FC"/>
              </a:gs>
              <a:gs pos="74000">
                <a:srgbClr val="B3D1EC"/>
              </a:gs>
              <a:gs pos="83000">
                <a:srgbClr val="B3D1EC"/>
              </a:gs>
              <a:gs pos="100000">
                <a:srgbClr val="CCE0F2"/>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Programming</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Tim Bray, 2014</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“There is a </a:t>
            </a:r>
            <a:r>
              <a:rPr lang="en-US" sz="1200" b="1">
                <a:solidFill>
                  <a:schemeClr val="dk1"/>
                </a:solidFill>
                <a:latin typeface="Calibri"/>
                <a:ea typeface="Calibri"/>
                <a:cs typeface="Calibri"/>
                <a:sym typeface="Calibri"/>
              </a:rPr>
              <a:t>re­al cost to this con­tin­u­ous widen­ing of the base of knowl­edge a de­vel­op­er has to have to re­main rel­e­van­t</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32" name="Google Shape;132;p7"/>
          <p:cNvSpPr txBox="1"/>
          <p:nvPr/>
        </p:nvSpPr>
        <p:spPr>
          <a:xfrm>
            <a:off x="4570956" y="2516186"/>
            <a:ext cx="3050088" cy="1292662"/>
          </a:xfrm>
          <a:prstGeom prst="rect">
            <a:avLst/>
          </a:prstGeom>
          <a:gradFill>
            <a:gsLst>
              <a:gs pos="0">
                <a:srgbClr val="FAFAFA"/>
              </a:gs>
              <a:gs pos="74000">
                <a:srgbClr val="D6D6D6"/>
              </a:gs>
              <a:gs pos="83000">
                <a:srgbClr val="D6D6D6"/>
              </a:gs>
              <a:gs pos="100000">
                <a:srgbClr val="E3E3E3"/>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Persistence</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Martin Fowler, 2011</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a:t>
            </a:r>
            <a:r>
              <a:rPr lang="en-US" sz="1200" b="1">
                <a:solidFill>
                  <a:schemeClr val="dk1"/>
                </a:solidFill>
                <a:latin typeface="Calibri"/>
                <a:ea typeface="Calibri"/>
                <a:cs typeface="Calibri"/>
                <a:sym typeface="Calibri"/>
              </a:rPr>
              <a:t>This will come at a cost in complexity</a:t>
            </a:r>
            <a:r>
              <a:rPr lang="en-US" sz="1200">
                <a:solidFill>
                  <a:schemeClr val="dk1"/>
                </a:solidFill>
                <a:latin typeface="Calibri"/>
                <a:ea typeface="Calibri"/>
                <a:cs typeface="Calibri"/>
                <a:sym typeface="Calibri"/>
              </a:rPr>
              <a:t>… data storage is usually a performance bottleneck, so you have to understand a lot about how the technology works to get decent speed.”</a:t>
            </a:r>
            <a:endParaRPr/>
          </a:p>
        </p:txBody>
      </p:sp>
      <p:sp>
        <p:nvSpPr>
          <p:cNvPr id="133" name="Google Shape;133;p7"/>
          <p:cNvSpPr txBox="1"/>
          <p:nvPr/>
        </p:nvSpPr>
        <p:spPr>
          <a:xfrm>
            <a:off x="7892441" y="2516186"/>
            <a:ext cx="3050088" cy="1107996"/>
          </a:xfrm>
          <a:prstGeom prst="rect">
            <a:avLst/>
          </a:prstGeom>
          <a:gradFill>
            <a:gsLst>
              <a:gs pos="0">
                <a:srgbClr val="F6F9FC"/>
              </a:gs>
              <a:gs pos="74000">
                <a:srgbClr val="B3D1EC"/>
              </a:gs>
              <a:gs pos="83000">
                <a:srgbClr val="B3D1EC"/>
              </a:gs>
              <a:gs pos="100000">
                <a:srgbClr val="CCE0F2"/>
              </a:gs>
            </a:gsLst>
            <a:lin ang="5400000" scaled="0"/>
          </a:gra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Polyglot Flow</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It’s an </a:t>
            </a:r>
            <a:r>
              <a:rPr lang="en-US" sz="1200" b="1">
                <a:solidFill>
                  <a:schemeClr val="dk1"/>
                </a:solidFill>
                <a:latin typeface="Calibri"/>
                <a:ea typeface="Calibri"/>
                <a:cs typeface="Calibri"/>
                <a:sym typeface="Calibri"/>
              </a:rPr>
              <a:t>increase in complexity to use more than one piece of middleware</a:t>
            </a:r>
            <a:r>
              <a:rPr lang="en-US" sz="1200">
                <a:solidFill>
                  <a:schemeClr val="dk1"/>
                </a:solidFill>
                <a:latin typeface="Calibri"/>
                <a:ea typeface="Calibri"/>
                <a:cs typeface="Calibri"/>
                <a:sym typeface="Calibri"/>
              </a:rPr>
              <a:t>. It requires more skillsets from developers, operations, the whole chain of engineering. </a:t>
            </a:r>
            <a:endParaRPr sz="12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a:t>
            </a:r>
            <a:endParaRPr/>
          </a:p>
        </p:txBody>
      </p:sp>
      <p:sp>
        <p:nvSpPr>
          <p:cNvPr id="139" name="Google Shape;1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solidFill>
                  <a:srgbClr val="7F7F7F"/>
                </a:solidFill>
              </a:rPr>
              <a:t>Introduction: On Being Polyglot</a:t>
            </a:r>
            <a:endParaRPr dirty="0"/>
          </a:p>
          <a:p>
            <a:pPr marL="228600" lvl="0" indent="-228600" algn="l" rtl="0">
              <a:lnSpc>
                <a:spcPct val="90000"/>
              </a:lnSpc>
              <a:spcBef>
                <a:spcPts val="1000"/>
              </a:spcBef>
              <a:spcAft>
                <a:spcPts val="0"/>
              </a:spcAft>
              <a:buClr>
                <a:schemeClr val="accent6"/>
              </a:buClr>
              <a:buSzPts val="2400"/>
              <a:buChar char="•"/>
            </a:pPr>
            <a:r>
              <a:rPr lang="en-US" sz="2400" dirty="0">
                <a:solidFill>
                  <a:schemeClr val="accent6"/>
                </a:solidFill>
              </a:rPr>
              <a:t>Protocols: Queues vs Streams</a:t>
            </a:r>
            <a:endParaRPr dirty="0"/>
          </a:p>
          <a:p>
            <a:pPr marL="228600" lvl="0" indent="-228600" algn="l" rtl="0">
              <a:lnSpc>
                <a:spcPct val="90000"/>
              </a:lnSpc>
              <a:spcBef>
                <a:spcPts val="1000"/>
              </a:spcBef>
              <a:spcAft>
                <a:spcPts val="0"/>
              </a:spcAft>
              <a:buClr>
                <a:schemeClr val="dk1"/>
              </a:buClr>
              <a:buSzPts val="2400"/>
              <a:buChar char="•"/>
            </a:pPr>
            <a:r>
              <a:rPr lang="en-US" sz="2400" dirty="0"/>
              <a:t>Functionality: A Language is a Map of the World</a:t>
            </a:r>
            <a:endParaRPr dirty="0"/>
          </a:p>
          <a:p>
            <a:pPr marL="228600" lvl="0" indent="-228600" algn="l" rtl="0">
              <a:lnSpc>
                <a:spcPct val="90000"/>
              </a:lnSpc>
              <a:spcBef>
                <a:spcPts val="1000"/>
              </a:spcBef>
              <a:spcAft>
                <a:spcPts val="0"/>
              </a:spcAft>
              <a:buClr>
                <a:schemeClr val="dk1"/>
              </a:buClr>
              <a:buSzPts val="2400"/>
              <a:buChar char="•"/>
            </a:pPr>
            <a:r>
              <a:rPr lang="en-US" sz="2400" dirty="0"/>
              <a:t>Environment: What is Available?</a:t>
            </a:r>
            <a:endParaRPr dirty="0"/>
          </a:p>
          <a:p>
            <a:pPr marL="228600" lvl="0" indent="-228600" algn="l" rtl="0">
              <a:lnSpc>
                <a:spcPct val="90000"/>
              </a:lnSpc>
              <a:spcBef>
                <a:spcPts val="1000"/>
              </a:spcBef>
              <a:spcAft>
                <a:spcPts val="0"/>
              </a:spcAft>
              <a:buClr>
                <a:schemeClr val="dk1"/>
              </a:buClr>
              <a:buSzPts val="2400"/>
              <a:buChar char="•"/>
            </a:pPr>
            <a:r>
              <a:rPr lang="en-US" sz="2400" dirty="0"/>
              <a:t>Choice: Making Decisions</a:t>
            </a:r>
            <a:endParaRPr dirty="0"/>
          </a:p>
        </p:txBody>
      </p:sp>
      <p:sp>
        <p:nvSpPr>
          <p:cNvPr id="140" name="Google Shape;1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1" name="Google Shape;141;p8"/>
          <p:cNvSpPr txBox="1"/>
          <p:nvPr/>
        </p:nvSpPr>
        <p:spPr>
          <a:xfrm>
            <a:off x="10990613" y="498764"/>
            <a:ext cx="514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3952460" y="2829339"/>
            <a:ext cx="488011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Messaging and Eventing</a:t>
            </a:r>
            <a:endParaRPr sz="36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2298</Words>
  <Application>Microsoft Macintosh PowerPoint</Application>
  <PresentationFormat>Widescreen</PresentationFormat>
  <Paragraphs>310</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Inter Medium</vt:lpstr>
      <vt:lpstr>Arial</vt:lpstr>
      <vt:lpstr>Office Theme</vt:lpstr>
      <vt:lpstr>Polyglot Flow</vt:lpstr>
      <vt:lpstr>Who are you?</vt:lpstr>
      <vt:lpstr>PowerPoint Presentation</vt:lpstr>
      <vt:lpstr>Agenda</vt:lpstr>
      <vt:lpstr>Progress</vt:lpstr>
      <vt:lpstr>PowerPoint Presentation</vt:lpstr>
      <vt:lpstr>PowerPoint Presentation</vt:lpstr>
      <vt:lpstr>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PowerPoint Presentation</vt:lpstr>
      <vt:lpstr>Progress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Polyglot Flow</dc:title>
  <dc:creator>Ian Cooper</dc:creator>
  <cp:lastModifiedBy>Ian Cooper</cp:lastModifiedBy>
  <cp:revision>8</cp:revision>
  <dcterms:created xsi:type="dcterms:W3CDTF">2022-09-05T10:02:02Z</dcterms:created>
  <dcterms:modified xsi:type="dcterms:W3CDTF">2023-02-16T11:40:54Z</dcterms:modified>
</cp:coreProperties>
</file>