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5"/>
  </p:notesMasterIdLst>
  <p:sldIdLst>
    <p:sldId id="256" r:id="rId2"/>
    <p:sldId id="277" r:id="rId3"/>
    <p:sldId id="338" r:id="rId4"/>
    <p:sldId id="279" r:id="rId5"/>
    <p:sldId id="359" r:id="rId6"/>
    <p:sldId id="486" r:id="rId7"/>
    <p:sldId id="487" r:id="rId8"/>
    <p:sldId id="360" r:id="rId9"/>
    <p:sldId id="471" r:id="rId10"/>
    <p:sldId id="478" r:id="rId11"/>
    <p:sldId id="482" r:id="rId12"/>
    <p:sldId id="480" r:id="rId13"/>
    <p:sldId id="467" r:id="rId14"/>
    <p:sldId id="481" r:id="rId15"/>
    <p:sldId id="497" r:id="rId16"/>
    <p:sldId id="498" r:id="rId17"/>
    <p:sldId id="499" r:id="rId18"/>
    <p:sldId id="484" r:id="rId19"/>
    <p:sldId id="485" r:id="rId20"/>
    <p:sldId id="509" r:id="rId21"/>
    <p:sldId id="362" r:id="rId22"/>
    <p:sldId id="451" r:id="rId23"/>
    <p:sldId id="452" r:id="rId24"/>
    <p:sldId id="453" r:id="rId25"/>
    <p:sldId id="507" r:id="rId26"/>
    <p:sldId id="456" r:id="rId27"/>
    <p:sldId id="508" r:id="rId28"/>
    <p:sldId id="502" r:id="rId29"/>
    <p:sldId id="503" r:id="rId30"/>
    <p:sldId id="501" r:id="rId31"/>
    <p:sldId id="505" r:id="rId32"/>
    <p:sldId id="506" r:id="rId33"/>
    <p:sldId id="3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359"/>
            <p14:sldId id="486"/>
            <p14:sldId id="487"/>
            <p14:sldId id="360"/>
            <p14:sldId id="471"/>
            <p14:sldId id="478"/>
            <p14:sldId id="482"/>
            <p14:sldId id="480"/>
            <p14:sldId id="467"/>
            <p14:sldId id="481"/>
            <p14:sldId id="497"/>
            <p14:sldId id="498"/>
            <p14:sldId id="499"/>
            <p14:sldId id="484"/>
            <p14:sldId id="485"/>
            <p14:sldId id="509"/>
            <p14:sldId id="362"/>
            <p14:sldId id="451"/>
            <p14:sldId id="452"/>
            <p14:sldId id="453"/>
            <p14:sldId id="507"/>
            <p14:sldId id="456"/>
            <p14:sldId id="508"/>
            <p14:sldId id="502"/>
            <p14:sldId id="503"/>
            <p14:sldId id="501"/>
            <p14:sldId id="505"/>
            <p14:sldId id="506"/>
            <p14:sldId id="3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1"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3" autoAdjust="0"/>
    <p:restoredTop sz="71242" autoAdjust="0"/>
  </p:normalViewPr>
  <p:slideViewPr>
    <p:cSldViewPr snapToGrid="0">
      <p:cViewPr varScale="1">
        <p:scale>
          <a:sx n="109" d="100"/>
          <a:sy n="109"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6/19/19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288384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396699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a:t>
            </a:r>
            <a:r>
              <a:rPr lang="en-US" dirty="0" err="1">
                <a:effectLst/>
              </a:rPr>
              <a:t>behaviour</a:t>
            </a:r>
            <a:r>
              <a:rPr lang="en-US" dirty="0">
                <a:effectLst/>
              </a:rPr>
              <a:t>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3"/>
            <a:br>
              <a:rPr lang="en-US" dirty="0">
                <a:effectLst/>
              </a:rPr>
            </a:br>
            <a:endParaRPr lang="en-US" dirty="0">
              <a:effectLst/>
            </a:endParaRP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Data that all services tend to rely on such as Customers or Users </a:t>
            </a:r>
          </a:p>
          <a:p>
            <a:r>
              <a:rPr lang="en-US" dirty="0">
                <a:effectLst/>
              </a:rPr>
              <a:t>Differs from </a:t>
            </a:r>
            <a:r>
              <a:rPr lang="en-US" dirty="0" err="1">
                <a:effectLst/>
              </a:rPr>
              <a:t>operants</a:t>
            </a:r>
            <a:r>
              <a:rPr lang="en-US" dirty="0">
                <a:effectLst/>
              </a:rPr>
              <a:t> in that we may process dependent on it, not just use it to formulate requests to another system </a:t>
            </a:r>
          </a:p>
          <a:p>
            <a:r>
              <a:rPr lang="en-US" dirty="0">
                <a:effectLst/>
              </a:rPr>
              <a:t>We don’t want to request this data on demand, it’s too expensive, so we want a local cache of the data </a:t>
            </a:r>
          </a:p>
          <a:p>
            <a:r>
              <a:rPr lang="en-US" dirty="0">
                <a:effectLst/>
              </a:rPr>
              <a:t>We may convert the data into a more usable local form, but we don’t own the data so we need to avoid the risk of changing it. We may for example shred it into tables, or ignore data that we do not depend on.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893215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26</a:t>
            </a:fld>
            <a:endParaRPr lang="en-US"/>
          </a:p>
        </p:txBody>
      </p:sp>
    </p:spTree>
    <p:extLst>
      <p:ext uri="{BB962C8B-B14F-4D97-AF65-F5344CB8AC3E}">
        <p14:creationId xmlns:p14="http://schemas.microsoft.com/office/powerpoint/2010/main" val="324653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27</a:t>
            </a:fld>
            <a:endParaRPr lang="en-US"/>
          </a:p>
        </p:txBody>
      </p:sp>
    </p:spTree>
    <p:extLst>
      <p:ext uri="{BB962C8B-B14F-4D97-AF65-F5344CB8AC3E}">
        <p14:creationId xmlns:p14="http://schemas.microsoft.com/office/powerpoint/2010/main" val="137494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340538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30</a:t>
            </a:fld>
            <a:endParaRPr lang="en-US"/>
          </a:p>
        </p:txBody>
      </p:sp>
    </p:spTree>
    <p:extLst>
      <p:ext uri="{BB962C8B-B14F-4D97-AF65-F5344CB8AC3E}">
        <p14:creationId xmlns:p14="http://schemas.microsoft.com/office/powerpoint/2010/main" val="1727499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14590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105367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Microservices: SOA -&gt; Guerilla</a:t>
            </a:r>
            <a:r>
              <a:rPr lang="en-US" baseline="0" dirty="0">
                <a:effectLst/>
              </a:rPr>
              <a:t> SOA  (Jim Webber) -&gt; Microservices (Fred George </a:t>
            </a:r>
            <a:r>
              <a:rPr lang="mr-IN" baseline="0" dirty="0">
                <a:effectLst/>
              </a:rPr>
              <a:t>–</a:t>
            </a:r>
            <a:r>
              <a:rPr lang="en-US" baseline="0" dirty="0">
                <a:effectLst/>
              </a:rPr>
              <a:t> Programmer Anarchy)</a:t>
            </a:r>
          </a:p>
          <a:p>
            <a:r>
              <a:rPr lang="en-US" baseline="0" dirty="0">
                <a:effectLst/>
              </a:rPr>
              <a:t>Fowler and Lewis: Microservices -&gt; Much more Jim Webber Guerilla SOA than Fred George “I sing the body microservices”</a:t>
            </a:r>
            <a:endParaRPr lang="en-US" dirty="0">
              <a:effectLst/>
            </a:endParaRPr>
          </a:p>
          <a:p>
            <a:endParaRPr lang="en-US" dirty="0">
              <a:effectLst/>
            </a:endParaRPr>
          </a:p>
          <a:p>
            <a:r>
              <a:rPr lang="en-US" dirty="0">
                <a:effectLst/>
              </a:rPr>
              <a:t>Services: hide code and data, expose only documented message formats for communication </a:t>
            </a:r>
          </a:p>
          <a:p>
            <a:pPr lvl="1"/>
            <a:r>
              <a:rPr lang="en-US" dirty="0">
                <a:effectLst/>
              </a:rPr>
              <a:t>Decoupling is the reason for this. </a:t>
            </a:r>
          </a:p>
          <a:p>
            <a:pPr lvl="1"/>
            <a:r>
              <a:rPr lang="en-US" dirty="0">
                <a:effectLst/>
              </a:rPr>
              <a:t>Depend upon abstractions, don’t depend on details </a:t>
            </a:r>
          </a:p>
          <a:p>
            <a:pPr lvl="1"/>
            <a:r>
              <a:rPr lang="en-US" dirty="0">
                <a:effectLst/>
              </a:rPr>
              <a:t>4 tenets of SOA, still applicable to microservices </a:t>
            </a:r>
          </a:p>
          <a:p>
            <a:pPr lvl="1"/>
            <a:r>
              <a:rPr lang="en-US" dirty="0">
                <a:effectLst/>
              </a:rPr>
              <a:t>	Boundaries are explicit</a:t>
            </a:r>
          </a:p>
          <a:p>
            <a:pPr lvl="1"/>
            <a:r>
              <a:rPr lang="en-US" dirty="0">
                <a:effectLst/>
              </a:rPr>
              <a:t>	Services</a:t>
            </a:r>
            <a:r>
              <a:rPr lang="en-US" baseline="0" dirty="0">
                <a:effectLst/>
              </a:rPr>
              <a:t> are autonomous</a:t>
            </a:r>
          </a:p>
          <a:p>
            <a:pPr lvl="1"/>
            <a:r>
              <a:rPr lang="en-US" baseline="0" dirty="0">
                <a:effectLst/>
              </a:rPr>
              <a:t>	Share Schema Not Type</a:t>
            </a:r>
          </a:p>
          <a:p>
            <a:pPr lvl="1"/>
            <a:r>
              <a:rPr lang="en-US" baseline="0" dirty="0">
                <a:effectLst/>
              </a:rPr>
              <a:t>	Compatibility is based on Policy</a:t>
            </a:r>
          </a:p>
          <a:p>
            <a:pPr lvl="1"/>
            <a:endParaRPr lang="en-US" baseline="0" dirty="0">
              <a:effectLst/>
            </a:endParaRPr>
          </a:p>
          <a:p>
            <a:pPr lvl="1"/>
            <a:r>
              <a:rPr lang="en-US" baseline="0" dirty="0">
                <a:effectLst/>
              </a:rPr>
              <a:t>	But adds some new relevant ones like Bounded Context (a CI boundary)</a:t>
            </a:r>
          </a:p>
          <a:p>
            <a:pPr lvl="1"/>
            <a:endParaRPr lang="en-US" baseline="0" dirty="0">
              <a:effectLst/>
            </a:endParaRPr>
          </a:p>
          <a:p>
            <a:r>
              <a:rPr lang="en-US" dirty="0">
                <a:effectLst/>
              </a:rPr>
              <a:t>A service is the ‘system of record’ for some part of our system </a:t>
            </a:r>
          </a:p>
          <a:p>
            <a:pPr lvl="1"/>
            <a:r>
              <a:rPr lang="en-US" dirty="0">
                <a:effectLst/>
              </a:rPr>
              <a:t>There is only a single writer of that data - this service </a:t>
            </a:r>
          </a:p>
          <a:p>
            <a:pPr lvl="1"/>
            <a:r>
              <a:rPr lang="en-US" dirty="0">
                <a:effectLst/>
              </a:rPr>
              <a:t>Often a service owns a bounded context, not just one entity or aggregate </a:t>
            </a:r>
          </a:p>
          <a:p>
            <a:r>
              <a:rPr lang="en-US" dirty="0">
                <a:effectLst/>
              </a:rPr>
              <a:t>Everyone else must ask the service for data, or listen to the service for data </a:t>
            </a:r>
          </a:p>
          <a:p>
            <a:r>
              <a:rPr lang="en-US" baseline="0" dirty="0">
                <a:effectLst/>
              </a:rPr>
              <a:t>          Although we clearly own create, update, and delete it can be a little less obvious that we own Read.</a:t>
            </a:r>
          </a:p>
          <a:p>
            <a:r>
              <a:rPr lang="en-US" baseline="0" dirty="0">
                <a:effectLst/>
              </a:rPr>
              <a:t>          Remember that we are trying to reduce coupling between services to allow independent deployment, so we don’t want to share schema out of the service. So our read is a stable contract, a view of our data. Because downstream clients may be hard to change, and we might want to restructure around new capabilities or algorithms then we need to insulate our internals from the external read data, and ensure that whilst that is long-lived it is not limiting our ability to change our internals</a:t>
            </a:r>
            <a:r>
              <a:rPr lang="en-US" dirty="0">
                <a:effectLst/>
              </a:rPr>
              <a:t>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121887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256156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9</a:t>
            </a:fld>
            <a:endParaRPr lang="en-US"/>
          </a:p>
        </p:txBody>
      </p:sp>
    </p:spTree>
    <p:extLst>
      <p:ext uri="{BB962C8B-B14F-4D97-AF65-F5344CB8AC3E}">
        <p14:creationId xmlns:p14="http://schemas.microsoft.com/office/powerpoint/2010/main" val="98619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47898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352874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199729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781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CA09-597E-CE46-BAD6-30FA7A67F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C44E79-551E-0A44-B48A-B230D2C0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A3B71-C1F7-D542-8E62-FC55D0A804CE}"/>
              </a:ext>
            </a:extLst>
          </p:cNvPr>
          <p:cNvSpPr>
            <a:spLocks noGrp="1"/>
          </p:cNvSpPr>
          <p:nvPr>
            <p:ph type="dt" sz="half" idx="10"/>
          </p:nvPr>
        </p:nvSpPr>
        <p:spPr/>
        <p:txBody>
          <a:bodyPr/>
          <a:lstStyle/>
          <a:p>
            <a:fld id="{9E0E8842-5D42-C446-ACA4-B92923B4473F}" type="datetime1">
              <a:rPr lang="en-GB" smtClean="0"/>
              <a:t>19/06/2019</a:t>
            </a:fld>
            <a:endParaRPr lang="en-GB"/>
          </a:p>
        </p:txBody>
      </p:sp>
      <p:sp>
        <p:nvSpPr>
          <p:cNvPr id="5" name="Footer Placeholder 4">
            <a:extLst>
              <a:ext uri="{FF2B5EF4-FFF2-40B4-BE49-F238E27FC236}">
                <a16:creationId xmlns:a16="http://schemas.microsoft.com/office/drawing/2014/main" id="{D6BCB418-4862-2341-86C2-341F90D98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B85D4-C8D4-3F4F-9D05-BF12DB81969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8526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F09A-1173-804F-8783-F6CCA21BFF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C2193-EC0F-EF45-B38A-E89586CD5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F0C2-B23D-464D-A7EC-BAAB506501A5}"/>
              </a:ext>
            </a:extLst>
          </p:cNvPr>
          <p:cNvSpPr>
            <a:spLocks noGrp="1"/>
          </p:cNvSpPr>
          <p:nvPr>
            <p:ph type="dt" sz="half" idx="10"/>
          </p:nvPr>
        </p:nvSpPr>
        <p:spPr/>
        <p:txBody>
          <a:bodyPr/>
          <a:lstStyle/>
          <a:p>
            <a:fld id="{5A773BBB-34DF-894D-AA78-286484D5B53E}" type="datetime1">
              <a:rPr lang="en-GB" smtClean="0"/>
              <a:t>19/06/2019</a:t>
            </a:fld>
            <a:endParaRPr lang="en-GB"/>
          </a:p>
        </p:txBody>
      </p:sp>
      <p:sp>
        <p:nvSpPr>
          <p:cNvPr id="5" name="Footer Placeholder 4">
            <a:extLst>
              <a:ext uri="{FF2B5EF4-FFF2-40B4-BE49-F238E27FC236}">
                <a16:creationId xmlns:a16="http://schemas.microsoft.com/office/drawing/2014/main" id="{7B26F226-CAAD-4646-B331-967EB417EF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792862-3A4E-8245-BEC8-B7C46879056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57365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75A71-B167-3A40-920A-D62E63C66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DCEDE-D677-2B49-818C-50E1DAB56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F5A36-DFE9-8440-B5D6-404987BC1A66}"/>
              </a:ext>
            </a:extLst>
          </p:cNvPr>
          <p:cNvSpPr>
            <a:spLocks noGrp="1"/>
          </p:cNvSpPr>
          <p:nvPr>
            <p:ph type="dt" sz="half" idx="10"/>
          </p:nvPr>
        </p:nvSpPr>
        <p:spPr/>
        <p:txBody>
          <a:bodyPr/>
          <a:lstStyle/>
          <a:p>
            <a:fld id="{BCB3F024-72D6-794C-ADCF-BA68E988F25A}" type="datetime1">
              <a:rPr lang="en-GB" smtClean="0"/>
              <a:t>19/06/2019</a:t>
            </a:fld>
            <a:endParaRPr lang="en-GB"/>
          </a:p>
        </p:txBody>
      </p:sp>
      <p:sp>
        <p:nvSpPr>
          <p:cNvPr id="5" name="Footer Placeholder 4">
            <a:extLst>
              <a:ext uri="{FF2B5EF4-FFF2-40B4-BE49-F238E27FC236}">
                <a16:creationId xmlns:a16="http://schemas.microsoft.com/office/drawing/2014/main" id="{4CCA120B-E035-6D4D-8985-C93C319DEA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82168-224E-BA49-BC3A-EDA5476DC7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9217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24A9-DA09-444B-905E-B5D030C36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85D46-6F55-0845-AA1A-94C2E2636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C81F7-3AFC-B344-97C7-9B63A0D2AAB3}"/>
              </a:ext>
            </a:extLst>
          </p:cNvPr>
          <p:cNvSpPr>
            <a:spLocks noGrp="1"/>
          </p:cNvSpPr>
          <p:nvPr>
            <p:ph type="dt" sz="half" idx="10"/>
          </p:nvPr>
        </p:nvSpPr>
        <p:spPr/>
        <p:txBody>
          <a:bodyPr/>
          <a:lstStyle/>
          <a:p>
            <a:fld id="{C959B15F-C822-9E4A-BFA8-B7D694CE8D56}" type="datetime1">
              <a:rPr lang="en-GB" smtClean="0"/>
              <a:t>19/06/2019</a:t>
            </a:fld>
            <a:endParaRPr lang="en-GB"/>
          </a:p>
        </p:txBody>
      </p:sp>
      <p:sp>
        <p:nvSpPr>
          <p:cNvPr id="5" name="Footer Placeholder 4">
            <a:extLst>
              <a:ext uri="{FF2B5EF4-FFF2-40B4-BE49-F238E27FC236}">
                <a16:creationId xmlns:a16="http://schemas.microsoft.com/office/drawing/2014/main" id="{D8B41C22-685B-0C47-8D4F-DFEAB31723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F6193-E597-C44C-91D9-5A82BFCAAE5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06131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E63F-7179-F94F-9456-46536A23A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90B0FF-1401-494A-8D29-E25DB9A37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C296D-4B2A-4F4B-A6C7-8541F02EDC6C}"/>
              </a:ext>
            </a:extLst>
          </p:cNvPr>
          <p:cNvSpPr>
            <a:spLocks noGrp="1"/>
          </p:cNvSpPr>
          <p:nvPr>
            <p:ph type="dt" sz="half" idx="10"/>
          </p:nvPr>
        </p:nvSpPr>
        <p:spPr/>
        <p:txBody>
          <a:bodyPr/>
          <a:lstStyle/>
          <a:p>
            <a:fld id="{4BE3F883-5FDF-3A48-8FB9-27145210713B}" type="datetime1">
              <a:rPr lang="en-GB" smtClean="0"/>
              <a:t>19/06/2019</a:t>
            </a:fld>
            <a:endParaRPr lang="en-GB"/>
          </a:p>
        </p:txBody>
      </p:sp>
      <p:sp>
        <p:nvSpPr>
          <p:cNvPr id="5" name="Footer Placeholder 4">
            <a:extLst>
              <a:ext uri="{FF2B5EF4-FFF2-40B4-BE49-F238E27FC236}">
                <a16:creationId xmlns:a16="http://schemas.microsoft.com/office/drawing/2014/main" id="{83BEDFD1-3B3F-5347-BC21-4698ADC02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5CA2B-7A04-204B-A046-219D4761EF4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13479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F2DE-26B2-4540-95BA-1814CAEB0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7FCED-1D76-E540-90CB-05B912A98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34FF2-0942-2A4A-9984-8FC421BD0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C2BC9-C04F-9145-98E3-44F690BAF5E0}"/>
              </a:ext>
            </a:extLst>
          </p:cNvPr>
          <p:cNvSpPr>
            <a:spLocks noGrp="1"/>
          </p:cNvSpPr>
          <p:nvPr>
            <p:ph type="dt" sz="half" idx="10"/>
          </p:nvPr>
        </p:nvSpPr>
        <p:spPr/>
        <p:txBody>
          <a:bodyPr/>
          <a:lstStyle/>
          <a:p>
            <a:fld id="{733577BF-CCDB-374B-B98B-6C4DAA1F23EE}" type="datetime1">
              <a:rPr lang="en-GB" smtClean="0"/>
              <a:t>19/06/2019</a:t>
            </a:fld>
            <a:endParaRPr lang="en-GB"/>
          </a:p>
        </p:txBody>
      </p:sp>
      <p:sp>
        <p:nvSpPr>
          <p:cNvPr id="6" name="Footer Placeholder 5">
            <a:extLst>
              <a:ext uri="{FF2B5EF4-FFF2-40B4-BE49-F238E27FC236}">
                <a16:creationId xmlns:a16="http://schemas.microsoft.com/office/drawing/2014/main" id="{3DF487DE-FBDD-1441-9599-0A9F3B61CE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80ED5-4A9A-9A4C-A8C2-A66E218AD1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6538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FE7-5407-BB4F-B083-3A91D19F6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C6D3E-EA68-EE49-8342-8F262171F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A3252-0774-9C4E-9186-6D811A17D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3C6B8-20E3-7E4D-A4F5-95B3ECDD6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2A319-CB36-5040-B6CD-EC5C55E94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66994-155B-AF42-8F5D-1BFE276C833C}"/>
              </a:ext>
            </a:extLst>
          </p:cNvPr>
          <p:cNvSpPr>
            <a:spLocks noGrp="1"/>
          </p:cNvSpPr>
          <p:nvPr>
            <p:ph type="dt" sz="half" idx="10"/>
          </p:nvPr>
        </p:nvSpPr>
        <p:spPr/>
        <p:txBody>
          <a:bodyPr/>
          <a:lstStyle/>
          <a:p>
            <a:fld id="{4D4F35F1-BFC3-D84F-9290-0A0B902F1555}" type="datetime1">
              <a:rPr lang="en-GB" smtClean="0"/>
              <a:t>19/06/2019</a:t>
            </a:fld>
            <a:endParaRPr lang="en-GB"/>
          </a:p>
        </p:txBody>
      </p:sp>
      <p:sp>
        <p:nvSpPr>
          <p:cNvPr id="8" name="Footer Placeholder 7">
            <a:extLst>
              <a:ext uri="{FF2B5EF4-FFF2-40B4-BE49-F238E27FC236}">
                <a16:creationId xmlns:a16="http://schemas.microsoft.com/office/drawing/2014/main" id="{D3791C89-7C16-D140-8F1B-226784654D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F00594-FE09-E04C-8EC0-B83B6CB83BE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747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059-0A24-DC4E-87B6-B69B8BB80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3DFED-45CE-5A41-85A6-35F762E5BE3F}"/>
              </a:ext>
            </a:extLst>
          </p:cNvPr>
          <p:cNvSpPr>
            <a:spLocks noGrp="1"/>
          </p:cNvSpPr>
          <p:nvPr>
            <p:ph type="dt" sz="half" idx="10"/>
          </p:nvPr>
        </p:nvSpPr>
        <p:spPr/>
        <p:txBody>
          <a:bodyPr/>
          <a:lstStyle/>
          <a:p>
            <a:fld id="{F368E500-8E9D-4A42-93D0-7D6422F39B66}" type="datetime1">
              <a:rPr lang="en-GB" smtClean="0"/>
              <a:t>19/06/2019</a:t>
            </a:fld>
            <a:endParaRPr lang="en-GB"/>
          </a:p>
        </p:txBody>
      </p:sp>
      <p:sp>
        <p:nvSpPr>
          <p:cNvPr id="4" name="Footer Placeholder 3">
            <a:extLst>
              <a:ext uri="{FF2B5EF4-FFF2-40B4-BE49-F238E27FC236}">
                <a16:creationId xmlns:a16="http://schemas.microsoft.com/office/drawing/2014/main" id="{E7EA188D-FD6E-AA42-A91B-35E733FFC4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52866F-5434-DF4F-80A8-C6538B4C6AA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158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76BEE-903F-8E49-8457-3F9B35862E75}"/>
              </a:ext>
            </a:extLst>
          </p:cNvPr>
          <p:cNvSpPr>
            <a:spLocks noGrp="1"/>
          </p:cNvSpPr>
          <p:nvPr>
            <p:ph type="dt" sz="half" idx="10"/>
          </p:nvPr>
        </p:nvSpPr>
        <p:spPr/>
        <p:txBody>
          <a:bodyPr/>
          <a:lstStyle/>
          <a:p>
            <a:fld id="{E89D3D55-CF5C-2948-935B-60C761C4C46A}" type="datetime1">
              <a:rPr lang="en-GB" smtClean="0"/>
              <a:t>19/06/2019</a:t>
            </a:fld>
            <a:endParaRPr lang="en-GB"/>
          </a:p>
        </p:txBody>
      </p:sp>
      <p:sp>
        <p:nvSpPr>
          <p:cNvPr id="3" name="Footer Placeholder 2">
            <a:extLst>
              <a:ext uri="{FF2B5EF4-FFF2-40B4-BE49-F238E27FC236}">
                <a16:creationId xmlns:a16="http://schemas.microsoft.com/office/drawing/2014/main" id="{8A9AECBD-481A-CD46-A3E6-94E994267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16D42B-ECDB-0D43-9D0A-32E4FDA3211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7106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DFE5-7959-7E42-8FFC-343F69363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08BE2-CFED-A841-BC2B-A85C990C7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628CA-36D2-4045-9B8D-D204BFDC0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881BA-5FA2-9344-AA44-4AE9E79D8219}"/>
              </a:ext>
            </a:extLst>
          </p:cNvPr>
          <p:cNvSpPr>
            <a:spLocks noGrp="1"/>
          </p:cNvSpPr>
          <p:nvPr>
            <p:ph type="dt" sz="half" idx="10"/>
          </p:nvPr>
        </p:nvSpPr>
        <p:spPr/>
        <p:txBody>
          <a:bodyPr/>
          <a:lstStyle/>
          <a:p>
            <a:fld id="{BAA99579-91CC-FF4F-8134-FC8AA2C9D46F}" type="datetime1">
              <a:rPr lang="en-GB" smtClean="0"/>
              <a:t>19/06/2019</a:t>
            </a:fld>
            <a:endParaRPr lang="en-GB"/>
          </a:p>
        </p:txBody>
      </p:sp>
      <p:sp>
        <p:nvSpPr>
          <p:cNvPr id="6" name="Footer Placeholder 5">
            <a:extLst>
              <a:ext uri="{FF2B5EF4-FFF2-40B4-BE49-F238E27FC236}">
                <a16:creationId xmlns:a16="http://schemas.microsoft.com/office/drawing/2014/main" id="{985A2AF2-A1A1-0842-809F-12EBDDA7AE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965524-7398-E54C-90F8-E6A83B5FE7A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80485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ECDE-D43D-C345-ADFF-7804C5143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D91676-D75B-014A-9924-EFED368B9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53F8B-B346-C242-BB11-6C00BB3D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17912-EC8F-7E4A-A40A-3C3DC51A86C1}"/>
              </a:ext>
            </a:extLst>
          </p:cNvPr>
          <p:cNvSpPr>
            <a:spLocks noGrp="1"/>
          </p:cNvSpPr>
          <p:nvPr>
            <p:ph type="dt" sz="half" idx="10"/>
          </p:nvPr>
        </p:nvSpPr>
        <p:spPr/>
        <p:txBody>
          <a:bodyPr/>
          <a:lstStyle/>
          <a:p>
            <a:fld id="{71A6A9C4-B265-AE42-B67F-8D733B334EBF}" type="datetime1">
              <a:rPr lang="en-GB" smtClean="0"/>
              <a:t>19/06/2019</a:t>
            </a:fld>
            <a:endParaRPr lang="en-GB"/>
          </a:p>
        </p:txBody>
      </p:sp>
      <p:sp>
        <p:nvSpPr>
          <p:cNvPr id="6" name="Footer Placeholder 5">
            <a:extLst>
              <a:ext uri="{FF2B5EF4-FFF2-40B4-BE49-F238E27FC236}">
                <a16:creationId xmlns:a16="http://schemas.microsoft.com/office/drawing/2014/main" id="{6B1713C7-7985-DE49-989A-E355540CBA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6BF95-3A17-BC4D-81DE-187A4CD91FE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5151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9928B-B395-D04F-A284-137D2CF1A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EE1BB-8170-9F47-B4F2-3D318D69B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4619-1777-D647-BC71-B3A36605E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6AC97-33D4-3847-970E-66FF8BB10DC7}" type="datetime1">
              <a:rPr lang="en-GB" smtClean="0"/>
              <a:t>19/06/2019</a:t>
            </a:fld>
            <a:endParaRPr lang="en-GB"/>
          </a:p>
        </p:txBody>
      </p:sp>
      <p:sp>
        <p:nvSpPr>
          <p:cNvPr id="5" name="Footer Placeholder 4">
            <a:extLst>
              <a:ext uri="{FF2B5EF4-FFF2-40B4-BE49-F238E27FC236}">
                <a16:creationId xmlns:a16="http://schemas.microsoft.com/office/drawing/2014/main" id="{B902024E-3610-764F-ABD3-4CB8B9877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E8BA67-D26F-A444-948A-EBFE66D9C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12404661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lstStyle/>
          <a:p>
            <a:r>
              <a:rPr lang="en-GB" dirty="0"/>
              <a:t>Event Driven Collaboration</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GB" dirty="0"/>
              <a:t>Data on the Inside vs. Data on the Outside</a:t>
            </a:r>
          </a:p>
          <a:p>
            <a:r>
              <a:rPr lang="en-GB" dirty="0"/>
              <a:t>Ian Cooper</a:t>
            </a:r>
          </a:p>
          <a:p>
            <a:r>
              <a:rPr lang="en-GB" dirty="0"/>
              <a:t>@</a:t>
            </a:r>
            <a:r>
              <a:rPr lang="en-GB" dirty="0" err="1"/>
              <a:t>ICooper</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129256" y="442088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656852" y="4435393"/>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902680" y="5372995"/>
            <a:ext cx="106445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4215" y="199014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339651" y="196942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51164" y="1947752"/>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24437" y="19477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40138" y="214982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82333" y="21291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574536"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046940"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653660"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507777"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980181"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77845" y="470794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176011"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094215" y="472867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471530" y="4419173"/>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646452" y="4404639"/>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97377" y="4524519"/>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241D194-4F11-3240-B1A4-C56094D8AA02}"/>
              </a:ext>
            </a:extLst>
          </p:cNvPr>
          <p:cNvSpPr txBox="1"/>
          <p:nvPr/>
        </p:nvSpPr>
        <p:spPr>
          <a:xfrm>
            <a:off x="6875822" y="4541988"/>
            <a:ext cx="1590923" cy="1200329"/>
          </a:xfrm>
          <a:prstGeom prst="rect">
            <a:avLst/>
          </a:prstGeom>
          <a:noFill/>
        </p:spPr>
        <p:txBody>
          <a:bodyPr wrap="square" rtlCol="0">
            <a:spAutoFit/>
          </a:bodyPr>
          <a:lstStyle/>
          <a:p>
            <a:pPr algn="ctr"/>
            <a:r>
              <a:rPr lang="en-US"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740850" y="4456832"/>
            <a:ext cx="1590923" cy="1477328"/>
          </a:xfrm>
          <a:prstGeom prst="rect">
            <a:avLst/>
          </a:prstGeom>
          <a:noFill/>
        </p:spPr>
        <p:txBody>
          <a:bodyPr wrap="square" rtlCol="0">
            <a:spAutoFit/>
          </a:bodyPr>
          <a:lstStyle/>
          <a:p>
            <a:pPr algn="ctr"/>
            <a:r>
              <a:rPr lang="en-US" dirty="0"/>
              <a:t>Consumer has no notion of producer, just a topic on </a:t>
            </a:r>
            <a:r>
              <a:rPr lang="en-US" dirty="0" err="1"/>
              <a:t>tbe</a:t>
            </a:r>
            <a:r>
              <a:rPr lang="en-US"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718095" y="1238188"/>
            <a:ext cx="6075529" cy="369332"/>
          </a:xfrm>
          <a:prstGeom prst="rect">
            <a:avLst/>
          </a:prstGeom>
          <a:noFill/>
        </p:spPr>
        <p:txBody>
          <a:bodyPr wrap="square" rtlCol="0">
            <a:spAutoFit/>
          </a:bodyPr>
          <a:lstStyle/>
          <a:p>
            <a:r>
              <a:rPr lang="en-US" dirty="0"/>
              <a:t>“</a:t>
            </a:r>
            <a:r>
              <a:rPr lang="en-GB" dirty="0"/>
              <a:t>Messaging over a lightweight message bus such as RabbitMQ</a:t>
            </a:r>
            <a:r>
              <a:rPr lang="en-US"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7140999" y="1560524"/>
            <a:ext cx="1886507" cy="276999"/>
          </a:xfrm>
          <a:prstGeom prst="rect">
            <a:avLst/>
          </a:prstGeom>
          <a:noFill/>
        </p:spPr>
        <p:txBody>
          <a:bodyPr wrap="square" rtlCol="0">
            <a:spAutoFit/>
          </a:bodyPr>
          <a:lstStyle/>
          <a:p>
            <a:pPr algn="ctr"/>
            <a:r>
              <a:rPr lang="en-US" sz="12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4468" y="3790838"/>
            <a:ext cx="534609" cy="534609"/>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6685714" y="443819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5380026" y="195055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5603398" y="216266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6536639" y="45580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5310670" y="475534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10</a:t>
            </a:fld>
            <a:endParaRPr lang="en-GB"/>
          </a:p>
        </p:txBody>
      </p:sp>
    </p:spTree>
    <p:extLst>
      <p:ext uri="{BB962C8B-B14F-4D97-AF65-F5344CB8AC3E}">
        <p14:creationId xmlns:p14="http://schemas.microsoft.com/office/powerpoint/2010/main" val="16311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0993997" y="446583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828607" y="452651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808899" y="5372995"/>
            <a:ext cx="10562483"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4955" y="200521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186969" y="2005215"/>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522919" y="203887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689178" y="199271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100878"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429651"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46291" y="225098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911681" y="220481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518401" y="478366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775216" y="557295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79532" y="464639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844922" y="460023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925163"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47766" y="482982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954955"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332270" y="4434244"/>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493770" y="444043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344695" y="456031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86C5F5B-F15A-CE48-8123-84D2169B922F}"/>
              </a:ext>
            </a:extLst>
          </p:cNvPr>
          <p:cNvSpPr txBox="1"/>
          <p:nvPr/>
        </p:nvSpPr>
        <p:spPr>
          <a:xfrm>
            <a:off x="3266775" y="1332659"/>
            <a:ext cx="5039259" cy="369332"/>
          </a:xfrm>
          <a:prstGeom prst="rect">
            <a:avLst/>
          </a:prstGeom>
          <a:noFill/>
        </p:spPr>
        <p:txBody>
          <a:bodyPr wrap="square" rtlCol="0">
            <a:spAutoFit/>
          </a:bodyPr>
          <a:lstStyle/>
          <a:p>
            <a:r>
              <a:rPr lang="en-US"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529194"/>
            <a:ext cx="667031" cy="667031"/>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994963"/>
            <a:ext cx="667031" cy="667031"/>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5549934"/>
            <a:ext cx="667031" cy="667031"/>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5298527" y="200024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5274942" y="476476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11</a:t>
            </a:fld>
            <a:endParaRPr lang="en-GB"/>
          </a:p>
        </p:txBody>
      </p:sp>
    </p:spTree>
    <p:extLst>
      <p:ext uri="{BB962C8B-B14F-4D97-AF65-F5344CB8AC3E}">
        <p14:creationId xmlns:p14="http://schemas.microsoft.com/office/powerpoint/2010/main" val="26582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265242" y="440940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792838" y="442392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87150" y="1936280"/>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960423" y="193628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10522"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82926"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789646"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43763"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1116167"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11997"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572020" y="437149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22945" y="449137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5246" y="3522408"/>
            <a:ext cx="773548" cy="773548"/>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4572020" y="2514720"/>
            <a:ext cx="1566593" cy="100768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6138613" y="2500197"/>
            <a:ext cx="365230" cy="769441"/>
          </a:xfrm>
          <a:prstGeom prst="rect">
            <a:avLst/>
          </a:prstGeom>
          <a:noFill/>
        </p:spPr>
        <p:txBody>
          <a:bodyPr wrap="square" rtlCol="0">
            <a:spAutoFit/>
          </a:bodyPr>
          <a:lstStyle/>
          <a:p>
            <a:r>
              <a:rPr lang="en-US" sz="44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0660569D-6CB2-4E47-BCB5-0E4C371B54B7}"/>
              </a:ext>
            </a:extLst>
          </p:cNvPr>
          <p:cNvSpPr>
            <a:spLocks noGrp="1"/>
          </p:cNvSpPr>
          <p:nvPr>
            <p:ph type="sldNum" sz="quarter" idx="12"/>
          </p:nvPr>
        </p:nvSpPr>
        <p:spPr/>
        <p:txBody>
          <a:bodyPr/>
          <a:lstStyle/>
          <a:p>
            <a:fld id="{AA792DF1-A555-43FA-AD2F-E7EC51E120F1}" type="slidenum">
              <a:rPr lang="en-GB" smtClean="0"/>
              <a:t>12</a:t>
            </a:fld>
            <a:endParaRPr lang="en-GB"/>
          </a:p>
        </p:txBody>
      </p:sp>
    </p:spTree>
    <p:extLst>
      <p:ext uri="{BB962C8B-B14F-4D97-AF65-F5344CB8AC3E}">
        <p14:creationId xmlns:p14="http://schemas.microsoft.com/office/powerpoint/2010/main" val="14759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7320B8-B2FC-C843-BC14-FF9129AE7582}"/>
              </a:ext>
            </a:extLst>
          </p:cNvPr>
          <p:cNvSpPr>
            <a:spLocks noGrp="1"/>
          </p:cNvSpPr>
          <p:nvPr>
            <p:ph type="title"/>
          </p:nvPr>
        </p:nvSpPr>
        <p:spPr>
          <a:noFill/>
        </p:spPr>
        <p:txBody>
          <a:bodyPr/>
          <a:lstStyle/>
          <a:p>
            <a:r>
              <a:rPr lang="en-US" dirty="0"/>
              <a:t>Pipes, Conversations and Reference Data</a:t>
            </a:r>
          </a:p>
        </p:txBody>
      </p:sp>
      <p:sp>
        <p:nvSpPr>
          <p:cNvPr id="8" name="Text Placeholder 7">
            <a:extLst>
              <a:ext uri="{FF2B5EF4-FFF2-40B4-BE49-F238E27FC236}">
                <a16:creationId xmlns:a16="http://schemas.microsoft.com/office/drawing/2014/main" id="{AAC8D2DE-FBE7-8347-BE9C-767DB9BBA8D8}"/>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DEF39A0A-1C0C-C64D-9B2E-23709F2EAE63}"/>
              </a:ext>
            </a:extLst>
          </p:cNvPr>
          <p:cNvSpPr>
            <a:spLocks noGrp="1"/>
          </p:cNvSpPr>
          <p:nvPr>
            <p:ph type="sldNum" sz="quarter" idx="12"/>
          </p:nvPr>
        </p:nvSpPr>
        <p:spPr/>
        <p:txBody>
          <a:bodyPr/>
          <a:lstStyle/>
          <a:p>
            <a:fld id="{AA792DF1-A555-43FA-AD2F-E7EC51E120F1}" type="slidenum">
              <a:rPr lang="en-GB" smtClean="0"/>
              <a:t>13</a:t>
            </a:fld>
            <a:endParaRPr lang="en-GB"/>
          </a:p>
        </p:txBody>
      </p:sp>
    </p:spTree>
    <p:extLst>
      <p:ext uri="{BB962C8B-B14F-4D97-AF65-F5344CB8AC3E}">
        <p14:creationId xmlns:p14="http://schemas.microsoft.com/office/powerpoint/2010/main" val="246666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7600" y="4019626"/>
            <a:ext cx="1072522" cy="107252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7600" y="3940301"/>
            <a:ext cx="1072522" cy="971668"/>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9046" y="5084119"/>
            <a:ext cx="655728" cy="655728"/>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301455" y="4712475"/>
            <a:ext cx="2524539" cy="1200329"/>
          </a:xfrm>
          <a:prstGeom prst="rect">
            <a:avLst/>
          </a:prstGeom>
          <a:noFill/>
        </p:spPr>
        <p:txBody>
          <a:bodyPr wrap="square" rtlCol="0">
            <a:spAutoFit/>
          </a:bodyPr>
          <a:lstStyle/>
          <a:p>
            <a:pPr algn="ctr"/>
            <a:r>
              <a:rPr lang="en-US"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211474" y="15090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a:t>
            </a:r>
          </a:p>
          <a:p>
            <a:pPr algn="ctr"/>
            <a:r>
              <a:rPr lang="en-GB" dirty="0">
                <a:solidFill>
                  <a:schemeClr val="tx1"/>
                </a:solidFill>
              </a:rPr>
              <a:t>Reference</a:t>
            </a:r>
          </a:p>
          <a:p>
            <a:pPr algn="ctr"/>
            <a:r>
              <a:rPr lang="en-GB"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016570" y="371978"/>
            <a:ext cx="3079430" cy="923330"/>
          </a:xfrm>
          <a:prstGeom prst="rect">
            <a:avLst/>
          </a:prstGeom>
          <a:noFill/>
        </p:spPr>
        <p:txBody>
          <a:bodyPr wrap="square" rtlCol="0">
            <a:spAutoFit/>
          </a:bodyPr>
          <a:lstStyle/>
          <a:p>
            <a:pPr algn="ctr"/>
            <a:r>
              <a:rPr lang="en-US"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499031" y="24532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741713" y="405008"/>
            <a:ext cx="1231392" cy="369332"/>
          </a:xfrm>
          <a:prstGeom prst="rect">
            <a:avLst/>
          </a:prstGeom>
          <a:noFill/>
          <a:ln>
            <a:solidFill>
              <a:schemeClr val="accent1"/>
            </a:solidFill>
          </a:ln>
        </p:spPr>
        <p:txBody>
          <a:bodyPr wrap="square" rtlCol="0">
            <a:spAutoFit/>
          </a:bodyPr>
          <a:lstStyle/>
          <a:p>
            <a:pPr algn="ctr"/>
            <a:r>
              <a:rPr lang="en-US"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9058" y="1831456"/>
            <a:ext cx="773548" cy="773548"/>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8312104" y="3125410"/>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8337231" y="2674355"/>
            <a:ext cx="782133" cy="8777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59095" y="1459841"/>
            <a:ext cx="1539936" cy="49178"/>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10309532" y="371978"/>
            <a:ext cx="1806286" cy="1754326"/>
          </a:xfrm>
          <a:prstGeom prst="rect">
            <a:avLst/>
          </a:prstGeom>
          <a:noFill/>
        </p:spPr>
        <p:txBody>
          <a:bodyPr wrap="square" rtlCol="0">
            <a:spAutoFit/>
          </a:bodyPr>
          <a:lstStyle/>
          <a:p>
            <a:pPr algn="ctr"/>
            <a:r>
              <a:rPr lang="en-US" sz="3600" b="1" dirty="0"/>
              <a:t>Push</a:t>
            </a:r>
          </a:p>
          <a:p>
            <a:pPr algn="ctr"/>
            <a:r>
              <a:rPr lang="en-US" sz="3600" b="1" dirty="0"/>
              <a:t>Not</a:t>
            </a:r>
          </a:p>
          <a:p>
            <a:pPr algn="ctr"/>
            <a:r>
              <a:rPr lang="en-US" sz="3600" b="1" dirty="0"/>
              <a:t> Pull</a:t>
            </a:r>
          </a:p>
        </p:txBody>
      </p:sp>
      <p:sp>
        <p:nvSpPr>
          <p:cNvPr id="3" name="Slide Number Placeholder 2">
            <a:extLst>
              <a:ext uri="{FF2B5EF4-FFF2-40B4-BE49-F238E27FC236}">
                <a16:creationId xmlns:a16="http://schemas.microsoft.com/office/drawing/2014/main" id="{51D55EEA-7EC5-3F45-B7F2-E517B50F6BB4}"/>
              </a:ext>
            </a:extLst>
          </p:cNvPr>
          <p:cNvSpPr>
            <a:spLocks noGrp="1"/>
          </p:cNvSpPr>
          <p:nvPr>
            <p:ph type="sldNum" sz="quarter" idx="12"/>
          </p:nvPr>
        </p:nvSpPr>
        <p:spPr/>
        <p:txBody>
          <a:bodyPr/>
          <a:lstStyle/>
          <a:p>
            <a:fld id="{AA792DF1-A555-43FA-AD2F-E7EC51E120F1}" type="slidenum">
              <a:rPr lang="en-GB" smtClean="0"/>
              <a:t>14</a:t>
            </a:fld>
            <a:endParaRPr lang="en-GB"/>
          </a:p>
        </p:txBody>
      </p:sp>
    </p:spTree>
    <p:extLst>
      <p:ext uri="{BB962C8B-B14F-4D97-AF65-F5344CB8AC3E}">
        <p14:creationId xmlns:p14="http://schemas.microsoft.com/office/powerpoint/2010/main" val="13747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Pipes and Filters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15</a:t>
            </a:fld>
            <a:endParaRPr lang="en-GB"/>
          </a:p>
        </p:txBody>
      </p:sp>
    </p:spTree>
    <p:extLst>
      <p:ext uri="{BB962C8B-B14F-4D97-AF65-F5344CB8AC3E}">
        <p14:creationId xmlns:p14="http://schemas.microsoft.com/office/powerpoint/2010/main" val="35614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527084" y="932831"/>
            <a:ext cx="1471830" cy="17303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4155010" y="141639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61167" y="932831"/>
            <a:ext cx="1811054" cy="22476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4432070" y="16160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6334417" y="879729"/>
            <a:ext cx="0" cy="714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5854546" y="932831"/>
            <a:ext cx="0" cy="6041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5704259" y="97577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941B95E-64CA-2442-835D-540133DD4790}"/>
              </a:ext>
            </a:extLst>
          </p:cNvPr>
          <p:cNvSpPr/>
          <p:nvPr/>
        </p:nvSpPr>
        <p:spPr>
          <a:xfrm>
            <a:off x="6181956" y="95453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58321" y="907811"/>
            <a:ext cx="2373696" cy="629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720716" cy="1730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7830858" y="165593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87EF6FAB-25D2-3445-A93C-AE83B063C392}"/>
              </a:ext>
            </a:extLst>
          </p:cNvPr>
          <p:cNvSpPr/>
          <p:nvPr/>
        </p:nvSpPr>
        <p:spPr>
          <a:xfrm rot="17190658">
            <a:off x="7948880" y="8894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680178" y="3567289"/>
            <a:ext cx="1219049" cy="923330"/>
          </a:xfrm>
          <a:prstGeom prst="rect">
            <a:avLst/>
          </a:prstGeom>
          <a:noFill/>
        </p:spPr>
        <p:txBody>
          <a:bodyPr wrap="square" rtlCol="0">
            <a:spAutoFit/>
          </a:bodyPr>
          <a:lstStyle/>
          <a:p>
            <a:pPr algn="ctr"/>
            <a:r>
              <a:rPr lang="en-US"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6579586" y="2071403"/>
            <a:ext cx="1219049" cy="1200329"/>
          </a:xfrm>
          <a:prstGeom prst="rect">
            <a:avLst/>
          </a:prstGeom>
          <a:noFill/>
        </p:spPr>
        <p:txBody>
          <a:bodyPr wrap="square" rtlCol="0">
            <a:spAutoFit/>
          </a:bodyPr>
          <a:lstStyle/>
          <a:p>
            <a:pPr algn="ctr"/>
            <a:r>
              <a:rPr lang="en-US"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8480139" y="227528"/>
            <a:ext cx="2007239" cy="923330"/>
          </a:xfrm>
          <a:prstGeom prst="rect">
            <a:avLst/>
          </a:prstGeom>
          <a:noFill/>
        </p:spPr>
        <p:txBody>
          <a:bodyPr wrap="square" rtlCol="0">
            <a:spAutoFit/>
          </a:bodyPr>
          <a:lstStyle/>
          <a:p>
            <a:pPr algn="ctr"/>
            <a:r>
              <a:rPr lang="en-US"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Conversations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16</a:t>
            </a:fld>
            <a:endParaRPr lang="en-GB"/>
          </a:p>
        </p:txBody>
      </p:sp>
    </p:spTree>
    <p:extLst>
      <p:ext uri="{BB962C8B-B14F-4D97-AF65-F5344CB8AC3E}">
        <p14:creationId xmlns:p14="http://schemas.microsoft.com/office/powerpoint/2010/main" val="3117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 name="Slide Number Placeholder 1">
            <a:extLst>
              <a:ext uri="{FF2B5EF4-FFF2-40B4-BE49-F238E27FC236}">
                <a16:creationId xmlns:a16="http://schemas.microsoft.com/office/drawing/2014/main" id="{18BF878D-05A7-8E47-A1FF-CD17CDE9CE2E}"/>
              </a:ext>
            </a:extLst>
          </p:cNvPr>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278721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0"/>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11723" cy="695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1345" y="3829370"/>
            <a:ext cx="668215" cy="668215"/>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732544" y="210869"/>
            <a:ext cx="4079629" cy="1169551"/>
          </a:xfrm>
          <a:prstGeom prst="rect">
            <a:avLst/>
          </a:prstGeom>
          <a:noFill/>
        </p:spPr>
        <p:txBody>
          <a:bodyPr wrap="square" rtlCol="0">
            <a:spAutoFit/>
          </a:bodyPr>
          <a:lstStyle/>
          <a:p>
            <a:r>
              <a:rPr lang="en-US" sz="1400" dirty="0"/>
              <a:t>Event:</a:t>
            </a:r>
          </a:p>
          <a:p>
            <a:r>
              <a:rPr lang="en-US" sz="1400" dirty="0"/>
              <a:t>{ [booking made: {</a:t>
            </a:r>
          </a:p>
          <a:p>
            <a:r>
              <a:rPr lang="en-US" sz="1400" dirty="0"/>
              <a:t>	date:05 JUN</a:t>
            </a:r>
          </a:p>
          <a:p>
            <a:r>
              <a:rPr lang="en-US" sz="1400" dirty="0"/>
              <a:t>	…</a:t>
            </a:r>
          </a:p>
          <a:p>
            <a:r>
              <a:rPr lang="en-US" sz="140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8" y="4483365"/>
            <a:ext cx="1019506" cy="923330"/>
          </a:xfrm>
          <a:prstGeom prst="rect">
            <a:avLst/>
          </a:prstGeom>
          <a:noFill/>
        </p:spPr>
        <p:txBody>
          <a:bodyPr wrap="square" rtlCol="0">
            <a:spAutoFit/>
          </a:bodyPr>
          <a:lstStyle/>
          <a:p>
            <a:r>
              <a:rPr lang="en-US" dirty="0"/>
              <a:t>Write Payment</a:t>
            </a:r>
          </a:p>
          <a:p>
            <a:r>
              <a:rPr lang="en-US"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9582873" y="3384020"/>
            <a:ext cx="1483712" cy="923330"/>
          </a:xfrm>
          <a:prstGeom prst="rect">
            <a:avLst/>
          </a:prstGeom>
          <a:noFill/>
        </p:spPr>
        <p:txBody>
          <a:bodyPr wrap="square" rtlCol="0">
            <a:spAutoFit/>
          </a:bodyPr>
          <a:lstStyle/>
          <a:p>
            <a:r>
              <a:rPr lang="en-US"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2143701" y="1644709"/>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18</a:t>
            </a:fld>
            <a:endParaRPr lang="en-GB"/>
          </a:p>
        </p:txBody>
      </p:sp>
    </p:spTree>
    <p:extLst>
      <p:ext uri="{BB962C8B-B14F-4D97-AF65-F5344CB8AC3E}">
        <p14:creationId xmlns:p14="http://schemas.microsoft.com/office/powerpoint/2010/main" val="34306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852807" y="161687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8095489" y="177655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9116322" y="435796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493828" y="4382611"/>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691007" y="4045901"/>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802111" y="4004980"/>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956145" y="3889094"/>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706188" y="2403402"/>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710909" y="5501290"/>
            <a:ext cx="879675" cy="369332"/>
          </a:xfrm>
          <a:prstGeom prst="rect">
            <a:avLst/>
          </a:prstGeom>
          <a:noFill/>
        </p:spPr>
        <p:txBody>
          <a:bodyPr wrap="square" rtlCol="0">
            <a:spAutoFit/>
          </a:bodyPr>
          <a:lstStyle/>
          <a:p>
            <a:r>
              <a:rPr lang="en-US"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706188" y="2207798"/>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372581" y="4978864"/>
            <a:ext cx="879675" cy="369332"/>
          </a:xfrm>
          <a:prstGeom prst="rect">
            <a:avLst/>
          </a:prstGeom>
          <a:noFill/>
        </p:spPr>
        <p:txBody>
          <a:bodyPr wrap="square" rtlCol="0">
            <a:spAutoFit/>
          </a:bodyPr>
          <a:lstStyle/>
          <a:p>
            <a:r>
              <a:rPr lang="en-US"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3680749" y="4676173"/>
            <a:ext cx="3727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423469" y="4321494"/>
            <a:ext cx="879675" cy="369332"/>
          </a:xfrm>
          <a:prstGeom prst="rect">
            <a:avLst/>
          </a:prstGeom>
          <a:noFill/>
        </p:spPr>
        <p:txBody>
          <a:bodyPr wrap="square" rtlCol="0">
            <a:spAutoFit/>
          </a:bodyPr>
          <a:lstStyle/>
          <a:p>
            <a:r>
              <a:rPr lang="en-US"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648855" y="2069528"/>
            <a:ext cx="124108" cy="476915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712836" y="3721279"/>
            <a:ext cx="879675" cy="369332"/>
          </a:xfrm>
          <a:prstGeom prst="rect">
            <a:avLst/>
          </a:prstGeom>
          <a:noFill/>
        </p:spPr>
        <p:txBody>
          <a:bodyPr wrap="square" rtlCol="0">
            <a:spAutoFit/>
          </a:bodyPr>
          <a:lstStyle/>
          <a:p>
            <a:r>
              <a:rPr lang="en-US"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399924" y="232693"/>
            <a:ext cx="7297241" cy="646331"/>
          </a:xfrm>
          <a:prstGeom prst="rect">
            <a:avLst/>
          </a:prstGeom>
          <a:noFill/>
        </p:spPr>
        <p:txBody>
          <a:bodyPr wrap="square" rtlCol="0">
            <a:spAutoFit/>
          </a:bodyPr>
          <a:lstStyle/>
          <a:p>
            <a:pPr algn="ctr"/>
            <a:r>
              <a:rPr lang="en-US" sz="3600" b="1" dirty="0"/>
              <a:t>Reference Data is Protocol Agnostic</a:t>
            </a:r>
          </a:p>
        </p:txBody>
      </p:sp>
      <p:sp>
        <p:nvSpPr>
          <p:cNvPr id="2" name="Slide Number Placeholder 1">
            <a:extLst>
              <a:ext uri="{FF2B5EF4-FFF2-40B4-BE49-F238E27FC236}">
                <a16:creationId xmlns:a16="http://schemas.microsoft.com/office/drawing/2014/main" id="{D8FEF18B-ECD0-FF40-A11B-4E9371F4A1B4}"/>
              </a:ext>
            </a:extLst>
          </p:cNvPr>
          <p:cNvSpPr>
            <a:spLocks noGrp="1"/>
          </p:cNvSpPr>
          <p:nvPr>
            <p:ph type="sldNum" sz="quarter" idx="12"/>
          </p:nvPr>
        </p:nvSpPr>
        <p:spPr/>
        <p:txBody>
          <a:bodyPr/>
          <a:lstStyle/>
          <a:p>
            <a:fld id="{AA792DF1-A555-43FA-AD2F-E7EC51E120F1}" type="slidenum">
              <a:rPr lang="en-GB" smtClean="0"/>
              <a:t>19</a:t>
            </a:fld>
            <a:endParaRPr lang="en-GB"/>
          </a:p>
        </p:txBody>
      </p:sp>
    </p:spTree>
    <p:extLst>
      <p:ext uri="{BB962C8B-B14F-4D97-AF65-F5344CB8AC3E}">
        <p14:creationId xmlns:p14="http://schemas.microsoft.com/office/powerpoint/2010/main" val="4121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lstStyle/>
          <a:p>
            <a:r>
              <a:rPr lang="en-US"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3686907" y="1973751"/>
            <a:ext cx="4062046" cy="1855421"/>
          </a:xfrm>
        </p:spPr>
        <p:txBody>
          <a:bodyPr/>
          <a:lstStyle/>
          <a:p>
            <a:r>
              <a:rPr lang="en-US" dirty="0"/>
              <a:t>Operand Data</a:t>
            </a:r>
          </a:p>
          <a:p>
            <a:r>
              <a:rPr lang="en-US" dirty="0"/>
              <a:t>Shared Collections</a:t>
            </a:r>
          </a:p>
          <a:p>
            <a:r>
              <a:rPr lang="en-US"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5" name="TextBox 4">
            <a:extLst>
              <a:ext uri="{FF2B5EF4-FFF2-40B4-BE49-F238E27FC236}">
                <a16:creationId xmlns:a16="http://schemas.microsoft.com/office/drawing/2014/main" id="{BF96B984-3C15-9847-B334-89C00A90B813}"/>
              </a:ext>
            </a:extLst>
          </p:cNvPr>
          <p:cNvSpPr txBox="1"/>
          <p:nvPr/>
        </p:nvSpPr>
        <p:spPr>
          <a:xfrm>
            <a:off x="1145931" y="4349262"/>
            <a:ext cx="9900137" cy="769441"/>
          </a:xfrm>
          <a:prstGeom prst="rect">
            <a:avLst/>
          </a:prstGeom>
          <a:noFill/>
        </p:spPr>
        <p:txBody>
          <a:bodyPr wrap="square" rtlCol="0">
            <a:spAutoFit/>
          </a:bodyPr>
          <a:lstStyle/>
          <a:p>
            <a:r>
              <a:rPr lang="en-US" sz="4400" dirty="0"/>
              <a:t>Reference Data does not know the rules!</a:t>
            </a:r>
          </a:p>
        </p:txBody>
      </p:sp>
    </p:spTree>
    <p:extLst>
      <p:ext uri="{BB962C8B-B14F-4D97-AF65-F5344CB8AC3E}">
        <p14:creationId xmlns:p14="http://schemas.microsoft.com/office/powerpoint/2010/main" val="419949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21</a:t>
            </a:fld>
            <a:endParaRPr lang="en-GB"/>
          </a:p>
        </p:txBody>
      </p:sp>
    </p:spTree>
    <p:extLst>
      <p:ext uri="{BB962C8B-B14F-4D97-AF65-F5344CB8AC3E}">
        <p14:creationId xmlns:p14="http://schemas.microsoft.com/office/powerpoint/2010/main" val="127936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22</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2508346" y="1728078"/>
            <a:ext cx="6960775" cy="4317832"/>
          </a:xfrm>
          <a:prstGeom prst="rect">
            <a:avLst/>
          </a:prstGeom>
        </p:spPr>
      </p:pic>
    </p:spTree>
    <p:extLst>
      <p:ext uri="{BB962C8B-B14F-4D97-AF65-F5344CB8AC3E}">
        <p14:creationId xmlns:p14="http://schemas.microsoft.com/office/powerpoint/2010/main" val="402534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23</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712721" y="1697562"/>
            <a:ext cx="7267454" cy="4347638"/>
          </a:xfrm>
          <a:prstGeom prst="rect">
            <a:avLst/>
          </a:prstGeom>
        </p:spPr>
      </p:pic>
    </p:spTree>
    <p:extLst>
      <p:ext uri="{BB962C8B-B14F-4D97-AF65-F5344CB8AC3E}">
        <p14:creationId xmlns:p14="http://schemas.microsoft.com/office/powerpoint/2010/main" val="3874568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24</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866390" y="1784350"/>
            <a:ext cx="6624569" cy="4199890"/>
          </a:xfrm>
          <a:prstGeom prst="rect">
            <a:avLst/>
          </a:prstGeom>
        </p:spPr>
      </p:pic>
    </p:spTree>
    <p:extLst>
      <p:ext uri="{BB962C8B-B14F-4D97-AF65-F5344CB8AC3E}">
        <p14:creationId xmlns:p14="http://schemas.microsoft.com/office/powerpoint/2010/main" val="200903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355A0-523C-8547-A200-2E33F331B189}"/>
              </a:ext>
            </a:extLst>
          </p:cNvPr>
          <p:cNvSpPr>
            <a:spLocks noGrp="1"/>
          </p:cNvSpPr>
          <p:nvPr>
            <p:ph type="title"/>
          </p:nvPr>
        </p:nvSpPr>
        <p:spPr/>
        <p:txBody>
          <a:bodyPr/>
          <a:lstStyle/>
          <a:p>
            <a:r>
              <a:rPr lang="en-US" dirty="0"/>
              <a:t>ECST: Logs vs Queues</a:t>
            </a:r>
          </a:p>
        </p:txBody>
      </p:sp>
      <p:sp>
        <p:nvSpPr>
          <p:cNvPr id="6" name="Text Placeholder 5">
            <a:extLst>
              <a:ext uri="{FF2B5EF4-FFF2-40B4-BE49-F238E27FC236}">
                <a16:creationId xmlns:a16="http://schemas.microsoft.com/office/drawing/2014/main" id="{7AFB6F1D-3C51-3E4A-8E54-6F61B5E8F9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3051E9C-B00B-024C-A61F-8B9FCFFC6CC3}"/>
              </a:ext>
            </a:extLst>
          </p:cNvPr>
          <p:cNvSpPr>
            <a:spLocks noGrp="1"/>
          </p:cNvSpPr>
          <p:nvPr>
            <p:ph type="sldNum" sz="quarter" idx="12"/>
          </p:nvPr>
        </p:nvSpPr>
        <p:spPr/>
        <p:txBody>
          <a:bodyPr/>
          <a:lstStyle/>
          <a:p>
            <a:fld id="{AA792DF1-A555-43FA-AD2F-E7EC51E120F1}" type="slidenum">
              <a:rPr lang="en-GB" smtClean="0"/>
              <a:t>25</a:t>
            </a:fld>
            <a:endParaRPr lang="en-GB"/>
          </a:p>
        </p:txBody>
      </p:sp>
    </p:spTree>
    <p:extLst>
      <p:ext uri="{BB962C8B-B14F-4D97-AF65-F5344CB8AC3E}">
        <p14:creationId xmlns:p14="http://schemas.microsoft.com/office/powerpoint/2010/main" val="412813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26</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2809792"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7063602"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2919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245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011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2987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6794368"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7692251"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7775579"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7891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132490"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406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7865756" y="3860987"/>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2683518" y="5301144"/>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353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7753951" y="467924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192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488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521281" y="4627022"/>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4194497" y="3963275"/>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712341" y="5336605"/>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5917796" y="5262916"/>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28342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27</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3245656"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7499466"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3355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681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447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3423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7230232"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8128115"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8211443"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8326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568354"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842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8301620" y="3429001"/>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3119382" y="4869158"/>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789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8189815" y="424726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628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924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957145" y="4195036"/>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8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8814881"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4573934"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1864428"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6546405"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40761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988-CB67-F940-9981-E905470EDB28}"/>
              </a:ext>
            </a:extLst>
          </p:cNvPr>
          <p:cNvSpPr>
            <a:spLocks noGrp="1"/>
          </p:cNvSpPr>
          <p:nvPr>
            <p:ph type="title"/>
          </p:nvPr>
        </p:nvSpPr>
        <p:spPr/>
        <p:txBody>
          <a:bodyPr/>
          <a:lstStyle/>
          <a:p>
            <a:r>
              <a:rPr lang="en-US" dirty="0"/>
              <a:t>API Composition</a:t>
            </a:r>
          </a:p>
        </p:txBody>
      </p:sp>
      <p:sp>
        <p:nvSpPr>
          <p:cNvPr id="3" name="Text Placeholder 2">
            <a:extLst>
              <a:ext uri="{FF2B5EF4-FFF2-40B4-BE49-F238E27FC236}">
                <a16:creationId xmlns:a16="http://schemas.microsoft.com/office/drawing/2014/main" id="{4ED4EEC1-4B87-4344-816C-708CBC1842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BA51EE-AE15-E946-84D2-CC8E37A2874D}"/>
              </a:ext>
            </a:extLst>
          </p:cNvPr>
          <p:cNvSpPr>
            <a:spLocks noGrp="1"/>
          </p:cNvSpPr>
          <p:nvPr>
            <p:ph type="sldNum" sz="quarter" idx="12"/>
          </p:nvPr>
        </p:nvSpPr>
        <p:spPr/>
        <p:txBody>
          <a:bodyPr/>
          <a:lstStyle/>
          <a:p>
            <a:fld id="{AA792DF1-A555-43FA-AD2F-E7EC51E120F1}" type="slidenum">
              <a:rPr lang="en-GB" smtClean="0"/>
              <a:t>28</a:t>
            </a:fld>
            <a:endParaRPr lang="en-GB"/>
          </a:p>
        </p:txBody>
      </p:sp>
    </p:spTree>
    <p:extLst>
      <p:ext uri="{BB962C8B-B14F-4D97-AF65-F5344CB8AC3E}">
        <p14:creationId xmlns:p14="http://schemas.microsoft.com/office/powerpoint/2010/main" val="412200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9A22D6-260E-BF4F-952F-6515FD24946D}"/>
              </a:ext>
            </a:extLst>
          </p:cNvPr>
          <p:cNvSpPr/>
          <p:nvPr/>
        </p:nvSpPr>
        <p:spPr>
          <a:xfrm>
            <a:off x="1257716" y="5355065"/>
            <a:ext cx="66324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43430" y="191835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670625" y="191834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2" name="TextBox 1">
            <a:extLst>
              <a:ext uri="{FF2B5EF4-FFF2-40B4-BE49-F238E27FC236}">
                <a16:creationId xmlns:a16="http://schemas.microsoft.com/office/drawing/2014/main" id="{B1A4950D-A811-5240-BC2A-4BEE3B998BB8}"/>
              </a:ext>
            </a:extLst>
          </p:cNvPr>
          <p:cNvSpPr txBox="1"/>
          <p:nvPr/>
        </p:nvSpPr>
        <p:spPr>
          <a:xfrm>
            <a:off x="1489353"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913307"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79532" y="585748"/>
            <a:ext cx="6632448" cy="523220"/>
          </a:xfrm>
          <a:prstGeom prst="rect">
            <a:avLst/>
          </a:prstGeom>
          <a:noFill/>
        </p:spPr>
        <p:txBody>
          <a:bodyPr wrap="square" rtlCol="0">
            <a:spAutoFit/>
          </a:bodyPr>
          <a:lstStyle/>
          <a:p>
            <a:pPr algn="ctr"/>
            <a:r>
              <a:rPr lang="en-US" sz="2800" dirty="0"/>
              <a:t>Client Side Composition</a:t>
            </a:r>
          </a:p>
        </p:txBody>
      </p:sp>
      <p:sp>
        <p:nvSpPr>
          <p:cNvPr id="9" name="TextBox 8">
            <a:extLst>
              <a:ext uri="{FF2B5EF4-FFF2-40B4-BE49-F238E27FC236}">
                <a16:creationId xmlns:a16="http://schemas.microsoft.com/office/drawing/2014/main" id="{F1C49E6D-3C18-CE41-B481-AE4BCF6B37AB}"/>
              </a:ext>
            </a:extLst>
          </p:cNvPr>
          <p:cNvSpPr txBox="1"/>
          <p:nvPr/>
        </p:nvSpPr>
        <p:spPr>
          <a:xfrm>
            <a:off x="4173798" y="5594942"/>
            <a:ext cx="800284" cy="369332"/>
          </a:xfrm>
          <a:prstGeom prst="rect">
            <a:avLst/>
          </a:prstGeom>
          <a:noFill/>
        </p:spPr>
        <p:txBody>
          <a:bodyPr wrap="none" rtlCol="0">
            <a:spAutoFit/>
          </a:bodyPr>
          <a:lstStyle/>
          <a:p>
            <a:r>
              <a:rPr lang="en-US" dirty="0"/>
              <a:t>Broker</a:t>
            </a:r>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408819"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343430"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720745" y="434737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977426" y="435356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828351" y="447344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7301444" y="435234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995756" y="186470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6219128"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7152369" y="447222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820603" y="465565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2" name="Can 41">
            <a:extLst>
              <a:ext uri="{FF2B5EF4-FFF2-40B4-BE49-F238E27FC236}">
                <a16:creationId xmlns:a16="http://schemas.microsoft.com/office/drawing/2014/main" id="{C639A39E-F99B-FB42-81DE-3FF0C1C213F5}"/>
              </a:ext>
            </a:extLst>
          </p:cNvPr>
          <p:cNvSpPr/>
          <p:nvPr/>
        </p:nvSpPr>
        <p:spPr>
          <a:xfrm>
            <a:off x="2559737" y="44562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A7689B9-A7E3-3144-95A1-1A6DA068378C}"/>
              </a:ext>
            </a:extLst>
          </p:cNvPr>
          <p:cNvSpPr/>
          <p:nvPr/>
        </p:nvSpPr>
        <p:spPr>
          <a:xfrm rot="5400000">
            <a:off x="6217408" y="3308070"/>
            <a:ext cx="5872376"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26CE133-ED74-2348-90A2-F4F4A722AC34}"/>
              </a:ext>
            </a:extLst>
          </p:cNvPr>
          <p:cNvCxnSpPr>
            <a:cxnSpLocks/>
            <a:endCxn id="2" idx="0"/>
          </p:cNvCxnSpPr>
          <p:nvPr/>
        </p:nvCxnSpPr>
        <p:spPr>
          <a:xfrm flipH="1" flipV="1">
            <a:off x="2105049" y="2078030"/>
            <a:ext cx="7974834" cy="680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5C886B-2935-6447-B757-FA28602B9F6E}"/>
              </a:ext>
            </a:extLst>
          </p:cNvPr>
          <p:cNvCxnSpPr>
            <a:cxnSpLocks/>
            <a:endCxn id="20" idx="0"/>
          </p:cNvCxnSpPr>
          <p:nvPr/>
        </p:nvCxnSpPr>
        <p:spPr>
          <a:xfrm flipH="1" flipV="1">
            <a:off x="4529003" y="2078030"/>
            <a:ext cx="5534261" cy="4879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CC1BDAD-9450-BD47-AD18-FF305CCEA7CF}"/>
              </a:ext>
            </a:extLst>
          </p:cNvPr>
          <p:cNvCxnSpPr>
            <a:cxnSpLocks/>
            <a:stCxn id="49" idx="2"/>
            <a:endCxn id="2" idx="0"/>
          </p:cNvCxnSpPr>
          <p:nvPr/>
        </p:nvCxnSpPr>
        <p:spPr>
          <a:xfrm flipH="1" flipV="1">
            <a:off x="2105049" y="2078030"/>
            <a:ext cx="7975874" cy="183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C8CDE4-C4E5-4841-A362-9F7DEAC88900}"/>
              </a:ext>
            </a:extLst>
          </p:cNvPr>
          <p:cNvSpPr txBox="1"/>
          <p:nvPr/>
        </p:nvSpPr>
        <p:spPr>
          <a:xfrm>
            <a:off x="10023817" y="3578056"/>
            <a:ext cx="1649506" cy="923330"/>
          </a:xfrm>
          <a:prstGeom prst="rect">
            <a:avLst/>
          </a:prstGeom>
          <a:noFill/>
        </p:spPr>
        <p:txBody>
          <a:bodyPr wrap="square" rtlCol="0">
            <a:spAutoFit/>
          </a:bodyPr>
          <a:lstStyle/>
          <a:p>
            <a:r>
              <a:rPr lang="en-US" dirty="0"/>
              <a:t>Call all APIs required to service request</a:t>
            </a:r>
          </a:p>
        </p:txBody>
      </p:sp>
      <p:sp>
        <p:nvSpPr>
          <p:cNvPr id="49" name="TextBox 48">
            <a:extLst>
              <a:ext uri="{FF2B5EF4-FFF2-40B4-BE49-F238E27FC236}">
                <a16:creationId xmlns:a16="http://schemas.microsoft.com/office/drawing/2014/main" id="{B0015FD5-52A0-634A-B2BE-2601AB8F2917}"/>
              </a:ext>
            </a:extLst>
          </p:cNvPr>
          <p:cNvSpPr txBox="1"/>
          <p:nvPr/>
        </p:nvSpPr>
        <p:spPr>
          <a:xfrm rot="5400000">
            <a:off x="9649893" y="2076814"/>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69" name="TextBox 68">
            <a:extLst>
              <a:ext uri="{FF2B5EF4-FFF2-40B4-BE49-F238E27FC236}">
                <a16:creationId xmlns:a16="http://schemas.microsoft.com/office/drawing/2014/main" id="{46F0E20C-38AB-E743-AC75-C39D2BEA0FBD}"/>
              </a:ext>
            </a:extLst>
          </p:cNvPr>
          <p:cNvSpPr txBox="1"/>
          <p:nvPr/>
        </p:nvSpPr>
        <p:spPr>
          <a:xfrm rot="5400000">
            <a:off x="8696046" y="3479030"/>
            <a:ext cx="1000787" cy="369332"/>
          </a:xfrm>
          <a:prstGeom prst="rect">
            <a:avLst/>
          </a:prstGeom>
          <a:noFill/>
        </p:spPr>
        <p:txBody>
          <a:bodyPr wrap="none" rtlCol="0">
            <a:spAutoFit/>
          </a:bodyPr>
          <a:lstStyle/>
          <a:p>
            <a:r>
              <a:rPr lang="en-US" dirty="0"/>
              <a:t>Gateway</a:t>
            </a:r>
          </a:p>
        </p:txBody>
      </p:sp>
      <p:sp>
        <p:nvSpPr>
          <p:cNvPr id="5" name="Slide Number Placeholder 4">
            <a:extLst>
              <a:ext uri="{FF2B5EF4-FFF2-40B4-BE49-F238E27FC236}">
                <a16:creationId xmlns:a16="http://schemas.microsoft.com/office/drawing/2014/main" id="{0D768C8F-656E-0845-A35F-E47824F2B924}"/>
              </a:ext>
            </a:extLst>
          </p:cNvPr>
          <p:cNvSpPr>
            <a:spLocks noGrp="1"/>
          </p:cNvSpPr>
          <p:nvPr>
            <p:ph type="sldNum" sz="quarter" idx="12"/>
          </p:nvPr>
        </p:nvSpPr>
        <p:spPr/>
        <p:txBody>
          <a:bodyPr/>
          <a:lstStyle/>
          <a:p>
            <a:fld id="{AA792DF1-A555-43FA-AD2F-E7EC51E120F1}" type="slidenum">
              <a:rPr lang="en-GB" smtClean="0"/>
              <a:t>29</a:t>
            </a:fld>
            <a:endParaRPr lang="en-GB"/>
          </a:p>
        </p:txBody>
      </p:sp>
    </p:spTree>
    <p:extLst>
      <p:ext uri="{BB962C8B-B14F-4D97-AF65-F5344CB8AC3E}">
        <p14:creationId xmlns:p14="http://schemas.microsoft.com/office/powerpoint/2010/main" val="314097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9A22D6-260E-BF4F-952F-6515FD24946D}"/>
              </a:ext>
            </a:extLst>
          </p:cNvPr>
          <p:cNvSpPr/>
          <p:nvPr/>
        </p:nvSpPr>
        <p:spPr>
          <a:xfrm>
            <a:off x="1257716" y="5355065"/>
            <a:ext cx="66324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43430" y="191835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670625" y="191834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2" name="TextBox 1">
            <a:extLst>
              <a:ext uri="{FF2B5EF4-FFF2-40B4-BE49-F238E27FC236}">
                <a16:creationId xmlns:a16="http://schemas.microsoft.com/office/drawing/2014/main" id="{B1A4950D-A811-5240-BC2A-4BEE3B998BB8}"/>
              </a:ext>
            </a:extLst>
          </p:cNvPr>
          <p:cNvSpPr txBox="1"/>
          <p:nvPr/>
        </p:nvSpPr>
        <p:spPr>
          <a:xfrm>
            <a:off x="1489353"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913307"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79532" y="585748"/>
            <a:ext cx="6632448" cy="523220"/>
          </a:xfrm>
          <a:prstGeom prst="rect">
            <a:avLst/>
          </a:prstGeom>
          <a:noFill/>
        </p:spPr>
        <p:txBody>
          <a:bodyPr wrap="square" rtlCol="0">
            <a:spAutoFit/>
          </a:bodyPr>
          <a:lstStyle/>
          <a:p>
            <a:pPr algn="ctr"/>
            <a:r>
              <a:rPr lang="en-US" sz="2800" dirty="0"/>
              <a:t>Server Side Composition</a:t>
            </a:r>
          </a:p>
        </p:txBody>
      </p:sp>
      <p:sp>
        <p:nvSpPr>
          <p:cNvPr id="9" name="TextBox 8">
            <a:extLst>
              <a:ext uri="{FF2B5EF4-FFF2-40B4-BE49-F238E27FC236}">
                <a16:creationId xmlns:a16="http://schemas.microsoft.com/office/drawing/2014/main" id="{F1C49E6D-3C18-CE41-B481-AE4BCF6B37AB}"/>
              </a:ext>
            </a:extLst>
          </p:cNvPr>
          <p:cNvSpPr txBox="1"/>
          <p:nvPr/>
        </p:nvSpPr>
        <p:spPr>
          <a:xfrm>
            <a:off x="4173798" y="5594942"/>
            <a:ext cx="800284" cy="369332"/>
          </a:xfrm>
          <a:prstGeom prst="rect">
            <a:avLst/>
          </a:prstGeom>
          <a:noFill/>
        </p:spPr>
        <p:txBody>
          <a:bodyPr wrap="none" rtlCol="0">
            <a:spAutoFit/>
          </a:bodyPr>
          <a:lstStyle/>
          <a:p>
            <a:r>
              <a:rPr lang="en-US" dirty="0"/>
              <a:t>Broker</a:t>
            </a:r>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408819"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343430"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720745" y="434737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977426" y="435356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828351" y="447344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7301444" y="435234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995756" y="186470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6219128"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7152369" y="447222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820603" y="465565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2" name="Can 41">
            <a:extLst>
              <a:ext uri="{FF2B5EF4-FFF2-40B4-BE49-F238E27FC236}">
                <a16:creationId xmlns:a16="http://schemas.microsoft.com/office/drawing/2014/main" id="{C639A39E-F99B-FB42-81DE-3FF0C1C213F5}"/>
              </a:ext>
            </a:extLst>
          </p:cNvPr>
          <p:cNvSpPr/>
          <p:nvPr/>
        </p:nvSpPr>
        <p:spPr>
          <a:xfrm>
            <a:off x="2559737" y="44562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A7689B9-A7E3-3144-95A1-1A6DA068378C}"/>
              </a:ext>
            </a:extLst>
          </p:cNvPr>
          <p:cNvSpPr/>
          <p:nvPr/>
        </p:nvSpPr>
        <p:spPr>
          <a:xfrm rot="5400000">
            <a:off x="7384347" y="3150333"/>
            <a:ext cx="5872376"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A7A62D-CA98-F94D-9865-8CAA2F47545B}"/>
              </a:ext>
            </a:extLst>
          </p:cNvPr>
          <p:cNvSpPr txBox="1"/>
          <p:nvPr/>
        </p:nvSpPr>
        <p:spPr>
          <a:xfrm rot="5400000">
            <a:off x="9867642" y="3508667"/>
            <a:ext cx="1000787" cy="369332"/>
          </a:xfrm>
          <a:prstGeom prst="rect">
            <a:avLst/>
          </a:prstGeom>
          <a:noFill/>
        </p:spPr>
        <p:txBody>
          <a:bodyPr wrap="none" rtlCol="0">
            <a:spAutoFit/>
          </a:bodyPr>
          <a:lstStyle/>
          <a:p>
            <a:r>
              <a:rPr lang="en-US" dirty="0"/>
              <a:t>Gateway</a:t>
            </a:r>
          </a:p>
        </p:txBody>
      </p:sp>
      <p:cxnSp>
        <p:nvCxnSpPr>
          <p:cNvPr id="10" name="Straight Arrow Connector 9">
            <a:extLst>
              <a:ext uri="{FF2B5EF4-FFF2-40B4-BE49-F238E27FC236}">
                <a16:creationId xmlns:a16="http://schemas.microsoft.com/office/drawing/2014/main" id="{C26CE133-ED74-2348-90A2-F4F4A722AC34}"/>
              </a:ext>
            </a:extLst>
          </p:cNvPr>
          <p:cNvCxnSpPr>
            <a:cxnSpLocks/>
            <a:endCxn id="2" idx="0"/>
          </p:cNvCxnSpPr>
          <p:nvPr/>
        </p:nvCxnSpPr>
        <p:spPr>
          <a:xfrm flipH="1" flipV="1">
            <a:off x="2105049" y="2078030"/>
            <a:ext cx="7974834" cy="680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5C886B-2935-6447-B757-FA28602B9F6E}"/>
              </a:ext>
            </a:extLst>
          </p:cNvPr>
          <p:cNvCxnSpPr>
            <a:cxnSpLocks/>
            <a:endCxn id="20" idx="0"/>
          </p:cNvCxnSpPr>
          <p:nvPr/>
        </p:nvCxnSpPr>
        <p:spPr>
          <a:xfrm flipH="1" flipV="1">
            <a:off x="4529003" y="2078030"/>
            <a:ext cx="5534261" cy="4879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CC1BDAD-9450-BD47-AD18-FF305CCEA7CF}"/>
              </a:ext>
            </a:extLst>
          </p:cNvPr>
          <p:cNvCxnSpPr>
            <a:cxnSpLocks/>
            <a:stCxn id="49" idx="2"/>
            <a:endCxn id="2" idx="0"/>
          </p:cNvCxnSpPr>
          <p:nvPr/>
        </p:nvCxnSpPr>
        <p:spPr>
          <a:xfrm flipH="1" flipV="1">
            <a:off x="2105049" y="2078030"/>
            <a:ext cx="7975874" cy="183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C8CDE4-C4E5-4841-A362-9F7DEAC88900}"/>
              </a:ext>
            </a:extLst>
          </p:cNvPr>
          <p:cNvSpPr txBox="1"/>
          <p:nvPr/>
        </p:nvSpPr>
        <p:spPr>
          <a:xfrm>
            <a:off x="8104094" y="1108968"/>
            <a:ext cx="1649506" cy="923330"/>
          </a:xfrm>
          <a:prstGeom prst="rect">
            <a:avLst/>
          </a:prstGeom>
          <a:noFill/>
        </p:spPr>
        <p:txBody>
          <a:bodyPr wrap="square" rtlCol="0">
            <a:spAutoFit/>
          </a:bodyPr>
          <a:lstStyle/>
          <a:p>
            <a:r>
              <a:rPr lang="en-US" dirty="0"/>
              <a:t>Call all APIs required to service request</a:t>
            </a:r>
          </a:p>
        </p:txBody>
      </p:sp>
      <p:sp>
        <p:nvSpPr>
          <p:cNvPr id="49" name="TextBox 48">
            <a:extLst>
              <a:ext uri="{FF2B5EF4-FFF2-40B4-BE49-F238E27FC236}">
                <a16:creationId xmlns:a16="http://schemas.microsoft.com/office/drawing/2014/main" id="{B0015FD5-52A0-634A-B2BE-2601AB8F2917}"/>
              </a:ext>
            </a:extLst>
          </p:cNvPr>
          <p:cNvSpPr txBox="1"/>
          <p:nvPr/>
        </p:nvSpPr>
        <p:spPr>
          <a:xfrm rot="5400000">
            <a:off x="9649893"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4" name="TextBox 53">
            <a:extLst>
              <a:ext uri="{FF2B5EF4-FFF2-40B4-BE49-F238E27FC236}">
                <a16:creationId xmlns:a16="http://schemas.microsoft.com/office/drawing/2014/main" id="{8A8E5E8C-4368-F64F-B120-E3D2AA62DDC7}"/>
              </a:ext>
            </a:extLst>
          </p:cNvPr>
          <p:cNvSpPr txBox="1"/>
          <p:nvPr/>
        </p:nvSpPr>
        <p:spPr>
          <a:xfrm>
            <a:off x="10467914" y="2148580"/>
            <a:ext cx="1649506" cy="369332"/>
          </a:xfrm>
          <a:prstGeom prst="rect">
            <a:avLst/>
          </a:prstGeom>
          <a:noFill/>
        </p:spPr>
        <p:txBody>
          <a:bodyPr wrap="square" rtlCol="0">
            <a:spAutoFit/>
          </a:bodyPr>
          <a:lstStyle/>
          <a:p>
            <a:r>
              <a:rPr lang="en-US" dirty="0"/>
              <a:t>Composite API</a:t>
            </a:r>
          </a:p>
        </p:txBody>
      </p:sp>
      <p:sp>
        <p:nvSpPr>
          <p:cNvPr id="5" name="Slide Number Placeholder 4">
            <a:extLst>
              <a:ext uri="{FF2B5EF4-FFF2-40B4-BE49-F238E27FC236}">
                <a16:creationId xmlns:a16="http://schemas.microsoft.com/office/drawing/2014/main" id="{277D68ED-EA5E-9642-87BC-951B388FDBDD}"/>
              </a:ext>
            </a:extLst>
          </p:cNvPr>
          <p:cNvSpPr>
            <a:spLocks noGrp="1"/>
          </p:cNvSpPr>
          <p:nvPr>
            <p:ph type="sldNum" sz="quarter" idx="12"/>
          </p:nvPr>
        </p:nvSpPr>
        <p:spPr/>
        <p:txBody>
          <a:bodyPr/>
          <a:lstStyle/>
          <a:p>
            <a:fld id="{AA792DF1-A555-43FA-AD2F-E7EC51E120F1}" type="slidenum">
              <a:rPr lang="en-GB" smtClean="0"/>
              <a:t>30</a:t>
            </a:fld>
            <a:endParaRPr lang="en-GB"/>
          </a:p>
        </p:txBody>
      </p:sp>
    </p:spTree>
    <p:extLst>
      <p:ext uri="{BB962C8B-B14F-4D97-AF65-F5344CB8AC3E}">
        <p14:creationId xmlns:p14="http://schemas.microsoft.com/office/powerpoint/2010/main" val="2304011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9868594" y="440314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8562906" y="1915499"/>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Order History</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8786278" y="212760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Composite View Model</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9719519" y="452302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8387753" y="470645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2745" y="3504358"/>
            <a:ext cx="773548" cy="773548"/>
          </a:xfrm>
          <a:prstGeom prst="rect">
            <a:avLst/>
          </a:prstGeom>
        </p:spPr>
      </p:pic>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2" name="Straight Arrow Connector 41">
            <a:extLst>
              <a:ext uri="{FF2B5EF4-FFF2-40B4-BE49-F238E27FC236}">
                <a16:creationId xmlns:a16="http://schemas.microsoft.com/office/drawing/2014/main" id="{129295A6-F9BF-3846-9B45-2C0959D241F6}"/>
              </a:ext>
            </a:extLst>
          </p:cNvPr>
          <p:cNvCxnSpPr/>
          <p:nvPr/>
        </p:nvCxnSpPr>
        <p:spPr>
          <a:xfrm>
            <a:off x="4449978" y="4378845"/>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Envelope">
            <a:extLst>
              <a:ext uri="{FF2B5EF4-FFF2-40B4-BE49-F238E27FC236}">
                <a16:creationId xmlns:a16="http://schemas.microsoft.com/office/drawing/2014/main" id="{1A0A68E2-5BA7-9240-8CA7-36BB7344F4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3320" y="4382245"/>
            <a:ext cx="802066" cy="802066"/>
          </a:xfrm>
          <a:prstGeom prst="rect">
            <a:avLst/>
          </a:prstGeom>
        </p:spPr>
      </p:pic>
      <p:cxnSp>
        <p:nvCxnSpPr>
          <p:cNvPr id="44" name="Straight Arrow Connector 43">
            <a:extLst>
              <a:ext uri="{FF2B5EF4-FFF2-40B4-BE49-F238E27FC236}">
                <a16:creationId xmlns:a16="http://schemas.microsoft.com/office/drawing/2014/main" id="{E7F2AE12-D1D5-214B-AD56-546EEC814546}"/>
              </a:ext>
            </a:extLst>
          </p:cNvPr>
          <p:cNvCxnSpPr/>
          <p:nvPr/>
        </p:nvCxnSpPr>
        <p:spPr>
          <a:xfrm>
            <a:off x="6699931" y="4378845"/>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5" name="Graphic 44" descr="Envelope">
            <a:extLst>
              <a:ext uri="{FF2B5EF4-FFF2-40B4-BE49-F238E27FC236}">
                <a16:creationId xmlns:a16="http://schemas.microsoft.com/office/drawing/2014/main" id="{D63C6A27-FB18-E246-A82F-300F18937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3273" y="4382245"/>
            <a:ext cx="802066" cy="802066"/>
          </a:xfrm>
          <a:prstGeom prst="rect">
            <a:avLst/>
          </a:prstGeom>
        </p:spPr>
      </p:pic>
      <p:cxnSp>
        <p:nvCxnSpPr>
          <p:cNvPr id="46" name="Straight Arrow Connector 45">
            <a:extLst>
              <a:ext uri="{FF2B5EF4-FFF2-40B4-BE49-F238E27FC236}">
                <a16:creationId xmlns:a16="http://schemas.microsoft.com/office/drawing/2014/main" id="{E90CB679-0D6B-D147-8BB0-43DE0CD5CD05}"/>
              </a:ext>
            </a:extLst>
          </p:cNvPr>
          <p:cNvCxnSpPr>
            <a:cxnSpLocks/>
            <a:stCxn id="15" idx="1"/>
            <a:endCxn id="34" idx="0"/>
          </p:cNvCxnSpPr>
          <p:nvPr/>
        </p:nvCxnSpPr>
        <p:spPr>
          <a:xfrm flipH="1">
            <a:off x="8892241" y="3891132"/>
            <a:ext cx="440504" cy="9488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93CACA-4D83-6145-808A-76C13694F20F}"/>
              </a:ext>
            </a:extLst>
          </p:cNvPr>
          <p:cNvSpPr txBox="1"/>
          <p:nvPr/>
        </p:nvSpPr>
        <p:spPr>
          <a:xfrm>
            <a:off x="2129075" y="5612872"/>
            <a:ext cx="2460854" cy="923330"/>
          </a:xfrm>
          <a:prstGeom prst="rect">
            <a:avLst/>
          </a:prstGeom>
          <a:noFill/>
        </p:spPr>
        <p:txBody>
          <a:bodyPr wrap="square" rtlCol="0">
            <a:spAutoFit/>
          </a:bodyPr>
          <a:lstStyle/>
          <a:p>
            <a:pPr algn="ctr"/>
            <a:r>
              <a:rPr lang="en-US" dirty="0"/>
              <a:t>Raise events as state of upstream entities changes</a:t>
            </a:r>
          </a:p>
        </p:txBody>
      </p:sp>
      <p:sp>
        <p:nvSpPr>
          <p:cNvPr id="47" name="TextBox 46">
            <a:extLst>
              <a:ext uri="{FF2B5EF4-FFF2-40B4-BE49-F238E27FC236}">
                <a16:creationId xmlns:a16="http://schemas.microsoft.com/office/drawing/2014/main" id="{6AACBFD1-4236-5648-AE01-7FD51CCCB2D9}"/>
              </a:ext>
            </a:extLst>
          </p:cNvPr>
          <p:cNvSpPr txBox="1"/>
          <p:nvPr/>
        </p:nvSpPr>
        <p:spPr>
          <a:xfrm>
            <a:off x="8944485" y="5149497"/>
            <a:ext cx="2460854" cy="923330"/>
          </a:xfrm>
          <a:prstGeom prst="rect">
            <a:avLst/>
          </a:prstGeom>
          <a:noFill/>
        </p:spPr>
        <p:txBody>
          <a:bodyPr wrap="square" rtlCol="0">
            <a:spAutoFit/>
          </a:bodyPr>
          <a:lstStyle/>
          <a:p>
            <a:pPr algn="ctr"/>
            <a:r>
              <a:rPr lang="en-US" dirty="0"/>
              <a:t>Construct view based on the events to service requests</a:t>
            </a:r>
          </a:p>
        </p:txBody>
      </p:sp>
      <p:sp>
        <p:nvSpPr>
          <p:cNvPr id="7" name="Slide Number Placeholder 6">
            <a:extLst>
              <a:ext uri="{FF2B5EF4-FFF2-40B4-BE49-F238E27FC236}">
                <a16:creationId xmlns:a16="http://schemas.microsoft.com/office/drawing/2014/main" id="{BA33BF4B-77FE-9F4B-B231-E226BB0AEB21}"/>
              </a:ext>
            </a:extLst>
          </p:cNvPr>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285067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26" dur="2000" fill="hold"/>
                                        <p:tgtEl>
                                          <p:spTgt spid="43"/>
                                        </p:tgtEl>
                                        <p:attrNameLst>
                                          <p:attrName>ppt_x</p:attrName>
                                          <p:attrName>ppt_y</p:attrName>
                                        </p:attrNameLst>
                                      </p:cBhvr>
                                      <p:rCtr x="9583" y="2685"/>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38" dur="2000" fill="hold"/>
                                        <p:tgtEl>
                                          <p:spTgt spid="45"/>
                                        </p:tgtEl>
                                        <p:attrNameLst>
                                          <p:attrName>ppt_x</p:attrName>
                                          <p:attrName>ppt_y</p:attrName>
                                        </p:attrNameLst>
                                      </p:cBhvr>
                                      <p:rCtr x="9583" y="2685"/>
                                    </p:animMotion>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D7A799-273B-BE4A-9DEB-9983878F4534}"/>
              </a:ext>
            </a:extLst>
          </p:cNvPr>
          <p:cNvSpPr>
            <a:spLocks noGrp="1"/>
          </p:cNvSpPr>
          <p:nvPr>
            <p:ph type="title"/>
          </p:nvPr>
        </p:nvSpPr>
        <p:spPr/>
        <p:txBody>
          <a:bodyPr/>
          <a:lstStyle/>
          <a:p>
            <a:r>
              <a:rPr lang="en-US" dirty="0"/>
              <a:t>Done!</a:t>
            </a:r>
          </a:p>
        </p:txBody>
      </p:sp>
      <p:sp>
        <p:nvSpPr>
          <p:cNvPr id="7" name="Text Placeholder 6">
            <a:extLst>
              <a:ext uri="{FF2B5EF4-FFF2-40B4-BE49-F238E27FC236}">
                <a16:creationId xmlns:a16="http://schemas.microsoft.com/office/drawing/2014/main" id="{E778D468-FC93-6E49-A489-A07630BCA3FB}"/>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EDDC3196-C47D-C84E-B25C-ABE9F91E08EB}"/>
              </a:ext>
            </a:extLst>
          </p:cNvPr>
          <p:cNvSpPr>
            <a:spLocks noGrp="1"/>
          </p:cNvSpPr>
          <p:nvPr>
            <p:ph type="sldNum" sz="quarter" idx="12"/>
          </p:nvPr>
        </p:nvSpPr>
        <p:spPr/>
        <p:txBody>
          <a:bodyPr/>
          <a:lstStyle/>
          <a:p>
            <a:fld id="{AA792DF1-A555-43FA-AD2F-E7EC51E120F1}" type="slidenum">
              <a:rPr lang="en-GB" smtClean="0"/>
              <a:t>32</a:t>
            </a:fld>
            <a:endParaRPr lang="en-GB"/>
          </a:p>
        </p:txBody>
      </p:sp>
    </p:spTree>
    <p:extLst>
      <p:ext uri="{BB962C8B-B14F-4D97-AF65-F5344CB8AC3E}">
        <p14:creationId xmlns:p14="http://schemas.microsoft.com/office/powerpoint/2010/main" val="61974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792DF1-A555-43FA-AD2F-E7EC51E120F1}" type="slidenum">
              <a:rPr lang="en-GB" smtClean="0"/>
              <a:t>33</a:t>
            </a:fld>
            <a:endParaRPr lang="en-GB"/>
          </a:p>
        </p:txBody>
      </p:sp>
      <p:pic>
        <p:nvPicPr>
          <p:cNvPr id="1026" name="Picture 2" descr="https://previews.123rf.com/images/itim2101/itim21011608/itim2101160800027/61595447-yellow-note-paper-with-words-vote-on-the-white-wall.jpg">
            <a:extLst>
              <a:ext uri="{FF2B5EF4-FFF2-40B4-BE49-F238E27FC236}">
                <a16:creationId xmlns:a16="http://schemas.microsoft.com/office/drawing/2014/main" id="{84322D93-93A8-E449-9AF2-D0A1C017E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8" y="0"/>
            <a:ext cx="10258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on the Inside vs. Data on the Outside</a:t>
            </a:r>
          </a:p>
          <a:p>
            <a:r>
              <a:rPr lang="en-US" dirty="0"/>
              <a:t>Requests vs. Events</a:t>
            </a:r>
          </a:p>
          <a:p>
            <a:r>
              <a:rPr lang="en-US" dirty="0"/>
              <a:t>Pipelines &amp; Reference Data</a:t>
            </a:r>
          </a:p>
          <a:p>
            <a:r>
              <a:rPr lang="en-US" dirty="0"/>
              <a:t>Correctness</a:t>
            </a:r>
          </a:p>
          <a:p>
            <a:r>
              <a:rPr lang="en-US" dirty="0"/>
              <a:t>Composition and Conversations</a:t>
            </a:r>
          </a:p>
          <a:p>
            <a:r>
              <a:rPr lang="en-US" dirty="0"/>
              <a:t>Q&amp;A</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81414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on the Inside and outside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166736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5083685" y="205686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5229608" y="221654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5372153" y="483492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4389881" y="1545102"/>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6649385" y="3442077"/>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2732367" y="3341066"/>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4771350" y="6056386"/>
            <a:ext cx="2416360" cy="369332"/>
          </a:xfrm>
          <a:prstGeom prst="rect">
            <a:avLst/>
          </a:prstGeom>
          <a:noFill/>
        </p:spPr>
        <p:txBody>
          <a:bodyPr wrap="square" rtlCol="0">
            <a:spAutoFit/>
          </a:bodyPr>
          <a:lstStyle/>
          <a:p>
            <a:r>
              <a:rPr lang="en-US" dirty="0"/>
              <a:t>Share Schema not Type</a:t>
            </a:r>
          </a:p>
        </p:txBody>
      </p:sp>
      <p:sp>
        <p:nvSpPr>
          <p:cNvPr id="24" name="TextBox 23">
            <a:extLst>
              <a:ext uri="{FF2B5EF4-FFF2-40B4-BE49-F238E27FC236}">
                <a16:creationId xmlns:a16="http://schemas.microsoft.com/office/drawing/2014/main" id="{9E693E1B-8747-C642-A87F-607DBB7CBC7E}"/>
              </a:ext>
            </a:extLst>
          </p:cNvPr>
          <p:cNvSpPr txBox="1"/>
          <p:nvPr/>
        </p:nvSpPr>
        <p:spPr>
          <a:xfrm>
            <a:off x="5156647" y="382619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5876641" y="419552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SOA</a:t>
            </a:r>
          </a:p>
        </p:txBody>
      </p:sp>
      <p:sp>
        <p:nvSpPr>
          <p:cNvPr id="22" name="TextBox 21">
            <a:extLst>
              <a:ext uri="{FF2B5EF4-FFF2-40B4-BE49-F238E27FC236}">
                <a16:creationId xmlns:a16="http://schemas.microsoft.com/office/drawing/2014/main" id="{9387B2ED-134B-454F-8C0D-059507A60112}"/>
              </a:ext>
            </a:extLst>
          </p:cNvPr>
          <p:cNvSpPr txBox="1"/>
          <p:nvPr/>
        </p:nvSpPr>
        <p:spPr>
          <a:xfrm>
            <a:off x="4772466" y="1042385"/>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6</a:t>
            </a:fld>
            <a:endParaRPr lang="en-GB" dirty="0"/>
          </a:p>
        </p:txBody>
      </p:sp>
    </p:spTree>
    <p:extLst>
      <p:ext uri="{BB962C8B-B14F-4D97-AF65-F5344CB8AC3E}">
        <p14:creationId xmlns:p14="http://schemas.microsoft.com/office/powerpoint/2010/main" val="329264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3096175" y="1138672"/>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7</a:t>
            </a:fld>
            <a:endParaRPr lang="en-GB"/>
          </a:p>
        </p:txBody>
      </p:sp>
    </p:spTree>
    <p:extLst>
      <p:ext uri="{BB962C8B-B14F-4D97-AF65-F5344CB8AC3E}">
        <p14:creationId xmlns:p14="http://schemas.microsoft.com/office/powerpoint/2010/main" val="35227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Requests vs. Events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8</a:t>
            </a:fld>
            <a:endParaRPr lang="en-GB"/>
          </a:p>
        </p:txBody>
      </p:sp>
    </p:spTree>
    <p:extLst>
      <p:ext uri="{BB962C8B-B14F-4D97-AF65-F5344CB8AC3E}">
        <p14:creationId xmlns:p14="http://schemas.microsoft.com/office/powerpoint/2010/main" val="28167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7533" y="237625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4110992" y="2376254"/>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6585764" y="2323829"/>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059037" y="2323830"/>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743456" y="253593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4353674" y="253593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6809136" y="253593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281540" y="253593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6436361" y="511477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4016011" y="511477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429424" y="511477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059037" y="511477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2359152" y="2535936"/>
            <a:ext cx="1994522"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2359152" y="2535936"/>
            <a:ext cx="5065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138618" y="2494994"/>
            <a:ext cx="7506747" cy="3766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8639130" y="2685651"/>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9</a:t>
            </a:fld>
            <a:endParaRPr lang="en-GB"/>
          </a:p>
        </p:txBody>
      </p:sp>
    </p:spTree>
    <p:extLst>
      <p:ext uri="{BB962C8B-B14F-4D97-AF65-F5344CB8AC3E}">
        <p14:creationId xmlns:p14="http://schemas.microsoft.com/office/powerpoint/2010/main" val="266432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9661</TotalTime>
  <Words>2776</Words>
  <Application>Microsoft Macintosh PowerPoint</Application>
  <PresentationFormat>Widescreen</PresentationFormat>
  <Paragraphs>493</Paragraphs>
  <Slides>33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Event Driven Collaboration</vt:lpstr>
      <vt:lpstr>Who are you?</vt:lpstr>
      <vt:lpstr>PowerPoint Presentation</vt:lpstr>
      <vt:lpstr>Agenda</vt:lpstr>
      <vt:lpstr>Data on the Inside and outside</vt:lpstr>
      <vt:lpstr>PowerPoint Presentation</vt:lpstr>
      <vt:lpstr>PowerPoint Presentation</vt:lpstr>
      <vt:lpstr>Requests vs. Events</vt:lpstr>
      <vt:lpstr>PowerPoint Presentation</vt:lpstr>
      <vt:lpstr>PowerPoint Presentation</vt:lpstr>
      <vt:lpstr>PowerPoint Presentation</vt:lpstr>
      <vt:lpstr>PowerPoint Presentation</vt:lpstr>
      <vt:lpstr>Pipes, Conversations and Reference Data</vt:lpstr>
      <vt:lpstr>PowerPoint Presentation</vt:lpstr>
      <vt:lpstr>PowerPoint Presentation</vt:lpstr>
      <vt:lpstr>PowerPoint Presentation</vt:lpstr>
      <vt:lpstr>PowerPoint Presentation</vt:lpstr>
      <vt:lpstr>PowerPoint Presentation</vt:lpstr>
      <vt:lpstr>PowerPoint Presentation</vt:lpstr>
      <vt:lpstr>Types of Reference Data</vt:lpstr>
      <vt:lpstr>Correctness</vt:lpstr>
      <vt:lpstr>Outbox Pattern</vt:lpstr>
      <vt:lpstr>Log Tailing</vt:lpstr>
      <vt:lpstr>State Change Capture</vt:lpstr>
      <vt:lpstr>ECST: Logs vs Queues</vt:lpstr>
      <vt:lpstr>PowerPoint Presentation</vt:lpstr>
      <vt:lpstr>PowerPoint Presentation</vt:lpstr>
      <vt:lpstr>API Composition</vt:lpstr>
      <vt:lpstr>PowerPoint Presentation</vt:lpstr>
      <vt:lpstr>PowerPoint Presentation</vt:lpstr>
      <vt:lpstr>PowerPoint Presentation</vt:lpstr>
      <vt:lpstr>Done!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267</cp:revision>
  <dcterms:created xsi:type="dcterms:W3CDTF">2018-01-02T15:25:33Z</dcterms:created>
  <dcterms:modified xsi:type="dcterms:W3CDTF">2019-06-20T07:35:51Z</dcterms:modified>
</cp:coreProperties>
</file>