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charts/chart2.xml" ContentType="application/vnd.openxmlformats-officedocument.drawingml.chart+xml"/>
  <Override PartName="/ppt/notesSlides/notesSlide25.xml" ContentType="application/vnd.openxmlformats-officedocument.presentationml.notesSlide+xml"/>
  <Override PartName="/ppt/charts/chart3.xml" ContentType="application/vnd.openxmlformats-officedocument.drawingml.chart+xml"/>
  <Override PartName="/ppt/notesSlides/notesSlide26.xml" ContentType="application/vnd.openxmlformats-officedocument.presentationml.notesSlide+xml"/>
  <Override PartName="/ppt/charts/chart4.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0"/>
  </p:notesMasterIdLst>
  <p:sldIdLst>
    <p:sldId id="256" r:id="rId2"/>
    <p:sldId id="288" r:id="rId3"/>
    <p:sldId id="287" r:id="rId4"/>
    <p:sldId id="297" r:id="rId5"/>
    <p:sldId id="450" r:id="rId6"/>
    <p:sldId id="478" r:id="rId7"/>
    <p:sldId id="504" r:id="rId8"/>
    <p:sldId id="483" r:id="rId9"/>
    <p:sldId id="507" r:id="rId10"/>
    <p:sldId id="502" r:id="rId11"/>
    <p:sldId id="503" r:id="rId12"/>
    <p:sldId id="508" r:id="rId13"/>
    <p:sldId id="486" r:id="rId14"/>
    <p:sldId id="520" r:id="rId15"/>
    <p:sldId id="505" r:id="rId16"/>
    <p:sldId id="506" r:id="rId17"/>
    <p:sldId id="509" r:id="rId18"/>
    <p:sldId id="517" r:id="rId19"/>
    <p:sldId id="525" r:id="rId20"/>
    <p:sldId id="526" r:id="rId21"/>
    <p:sldId id="302" r:id="rId22"/>
    <p:sldId id="305" r:id="rId23"/>
    <p:sldId id="433" r:id="rId24"/>
    <p:sldId id="527" r:id="rId25"/>
    <p:sldId id="522" r:id="rId26"/>
    <p:sldId id="523" r:id="rId27"/>
    <p:sldId id="524" r:id="rId28"/>
    <p:sldId id="366" r:id="rId29"/>
    <p:sldId id="367" r:id="rId30"/>
    <p:sldId id="400" r:id="rId31"/>
    <p:sldId id="402" r:id="rId32"/>
    <p:sldId id="455" r:id="rId33"/>
    <p:sldId id="456" r:id="rId34"/>
    <p:sldId id="498" r:id="rId35"/>
    <p:sldId id="489" r:id="rId36"/>
    <p:sldId id="365" r:id="rId37"/>
    <p:sldId id="431" r:id="rId38"/>
    <p:sldId id="491" r:id="rId39"/>
    <p:sldId id="492" r:id="rId40"/>
    <p:sldId id="493" r:id="rId41"/>
    <p:sldId id="495" r:id="rId42"/>
    <p:sldId id="494" r:id="rId43"/>
    <p:sldId id="303" r:id="rId44"/>
    <p:sldId id="359" r:id="rId45"/>
    <p:sldId id="362" r:id="rId46"/>
    <p:sldId id="361" r:id="rId47"/>
    <p:sldId id="363" r:id="rId48"/>
    <p:sldId id="370" r:id="rId49"/>
    <p:sldId id="371" r:id="rId50"/>
    <p:sldId id="364" r:id="rId51"/>
    <p:sldId id="500" r:id="rId52"/>
    <p:sldId id="499" r:id="rId53"/>
    <p:sldId id="304" r:id="rId54"/>
    <p:sldId id="373" r:id="rId55"/>
    <p:sldId id="375" r:id="rId56"/>
    <p:sldId id="379" r:id="rId57"/>
    <p:sldId id="380" r:id="rId58"/>
    <p:sldId id="381" r:id="rId59"/>
    <p:sldId id="382" r:id="rId60"/>
    <p:sldId id="383" r:id="rId61"/>
    <p:sldId id="384" r:id="rId62"/>
    <p:sldId id="385" r:id="rId63"/>
    <p:sldId id="386" r:id="rId64"/>
    <p:sldId id="388" r:id="rId65"/>
    <p:sldId id="387" r:id="rId66"/>
    <p:sldId id="389" r:id="rId67"/>
    <p:sldId id="390" r:id="rId68"/>
    <p:sldId id="391" r:id="rId69"/>
    <p:sldId id="392" r:id="rId70"/>
    <p:sldId id="393" r:id="rId71"/>
    <p:sldId id="394" r:id="rId72"/>
    <p:sldId id="395" r:id="rId73"/>
    <p:sldId id="396" r:id="rId74"/>
    <p:sldId id="438" r:id="rId75"/>
    <p:sldId id="497" r:id="rId76"/>
    <p:sldId id="439" r:id="rId77"/>
    <p:sldId id="496" r:id="rId78"/>
    <p:sldId id="440" r:id="rId79"/>
    <p:sldId id="454" r:id="rId80"/>
    <p:sldId id="308" r:id="rId81"/>
    <p:sldId id="403" r:id="rId82"/>
    <p:sldId id="409" r:id="rId83"/>
    <p:sldId id="405" r:id="rId84"/>
    <p:sldId id="406" r:id="rId85"/>
    <p:sldId id="404" r:id="rId86"/>
    <p:sldId id="427" r:id="rId87"/>
    <p:sldId id="428" r:id="rId88"/>
    <p:sldId id="429" r:id="rId89"/>
    <p:sldId id="309" r:id="rId90"/>
    <p:sldId id="412" r:id="rId91"/>
    <p:sldId id="413" r:id="rId92"/>
    <p:sldId id="418" r:id="rId93"/>
    <p:sldId id="447" r:id="rId94"/>
    <p:sldId id="448" r:id="rId95"/>
    <p:sldId id="449" r:id="rId96"/>
    <p:sldId id="430" r:id="rId97"/>
    <p:sldId id="290" r:id="rId98"/>
    <p:sldId id="281"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8"/>
    <p:restoredTop sz="80732" autoAdjust="0"/>
  </p:normalViewPr>
  <p:slideViewPr>
    <p:cSldViewPr snapToGrid="0" snapToObjects="1">
      <p:cViewPr varScale="1">
        <p:scale>
          <a:sx n="125" d="100"/>
          <a:sy n="125" d="100"/>
        </p:scale>
        <p:origin x="200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57-CD4F-AA8A-6509EED39B03}"/>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57-CD4F-AA8A-6509EED39B03}"/>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57-CD4F-AA8A-6509EED39B03}"/>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1E4-D74D-809D-9C91C2FA3CD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1E4-D74D-809D-9C91C2FA3CDC}"/>
              </c:ext>
            </c:extLst>
          </c:dPt>
          <c:dPt>
            <c:idx val="2"/>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1E4-D74D-809D-9C91C2FA3CD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1E4-D74D-809D-9C91C2FA3CDC}"/>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91E4-D74D-809D-9C91C2FA3C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59B-E046-ACEF-B87C1C98860E}"/>
              </c:ext>
            </c:extLst>
          </c:dPt>
          <c:dPt>
            <c:idx val="1"/>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659B-E046-ACEF-B87C1C98860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59B-E046-ACEF-B87C1C98860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59B-E046-ACEF-B87C1C98860E}"/>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659B-E046-ACEF-B87C1C9886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DF2-AC41-9EAF-914F80E414D4}"/>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F2-AC41-9EAF-914F80E414D4}"/>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F2-AC41-9EAF-914F80E414D4}"/>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F2-AC41-9EAF-914F80E414D4}"/>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1DF2-AC41-9EAF-914F80E414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11/17/19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bmsmusings.blogspot.in/2010/04/problems-with-cap-and-yahoos-little.html"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rabbitmq.com/clustering.html" TargetMode="External"/><Relationship Id="rId2" Type="http://schemas.openxmlformats.org/officeDocument/2006/relationships/slide" Target="../slides/slide54.xml"/><Relationship Id="rId1" Type="http://schemas.openxmlformats.org/officeDocument/2006/relationships/notesMaster" Target="../notesMasters/notesMaster1.xml"/><Relationship Id="rId6" Type="http://schemas.openxmlformats.org/officeDocument/2006/relationships/hyperlink" Target="https://www.rabbitmq.com/ha.html#unsynchronised-mirrors" TargetMode="External"/><Relationship Id="rId5" Type="http://schemas.openxmlformats.org/officeDocument/2006/relationships/hyperlink" Target="https://www.rabbitmq.com/confirms.html" TargetMode="External"/><Relationship Id="rId4" Type="http://schemas.openxmlformats.org/officeDocument/2006/relationships/hyperlink" Target="https://www.rabbitmq.com/ha.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62.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github.com/jlavallee/JMeter-Rabbit-AMQP"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8" Type="http://schemas.openxmlformats.org/officeDocument/2006/relationships/hyperlink" Target="https://en.wikipedia.org/wiki/Hash_table" TargetMode="External"/><Relationship Id="rId3" Type="http://schemas.openxmlformats.org/officeDocument/2006/relationships/hyperlink" Target="https://en.wikipedia.org/wiki/Structured_storage" TargetMode="External"/><Relationship Id="rId7" Type="http://schemas.openxmlformats.org/officeDocument/2006/relationships/hyperlink" Target="https://en.wikipedia.org/wiki/Floating-point_number" TargetMode="External"/><Relationship Id="rId2" Type="http://schemas.openxmlformats.org/officeDocument/2006/relationships/slide" Target="../slides/slide91.xml"/><Relationship Id="rId1" Type="http://schemas.openxmlformats.org/officeDocument/2006/relationships/notesMaster" Target="../notesMasters/notesMaster1.xml"/><Relationship Id="rId6" Type="http://schemas.openxmlformats.org/officeDocument/2006/relationships/hyperlink" Target="https://en.wikipedia.org/wiki/Set_(abstract_data_type)" TargetMode="External"/><Relationship Id="rId5" Type="http://schemas.openxmlformats.org/officeDocument/2006/relationships/hyperlink" Target="https://en.wikipedia.org/wiki/List_(computing)" TargetMode="External"/><Relationship Id="rId10" Type="http://schemas.openxmlformats.org/officeDocument/2006/relationships/hyperlink" Target="https://en.wikipedia.org/wiki/Geohash" TargetMode="External"/><Relationship Id="rId4" Type="http://schemas.openxmlformats.org/officeDocument/2006/relationships/hyperlink" Target="https://en.wikipedia.org/wiki/String_(computer_science)" TargetMode="External"/><Relationship Id="rId9" Type="http://schemas.openxmlformats.org/officeDocument/2006/relationships/hyperlink" Target="https://en.wikipedia.org/wiki/HyperLogLo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 Consistency: we are stale, but this may not matter if we are ‘task’ oriented</a:t>
            </a:r>
          </a:p>
          <a:p>
            <a:endParaRPr lang="en-US" dirty="0"/>
          </a:p>
          <a:p>
            <a:r>
              <a:rPr lang="en-US" dirty="0"/>
              <a:t>Replication of Data: We are creating a lot of copies of our data. Storage is cheap? Although if it doubles every year…</a:t>
            </a:r>
          </a:p>
          <a:p>
            <a:endParaRPr lang="en-US" dirty="0"/>
          </a:p>
          <a:p>
            <a:r>
              <a:rPr lang="en-US" dirty="0"/>
              <a:t>Synchronization: It’s a hard problem, how do we ensure source and sink are the same?</a:t>
            </a:r>
          </a:p>
        </p:txBody>
      </p:sp>
      <p:sp>
        <p:nvSpPr>
          <p:cNvPr id="4" name="Slide Number Placeholder 3"/>
          <p:cNvSpPr>
            <a:spLocks noGrp="1"/>
          </p:cNvSpPr>
          <p:nvPr>
            <p:ph type="sldNum" sz="quarter" idx="5"/>
          </p:nvPr>
        </p:nvSpPr>
        <p:spPr/>
        <p:txBody>
          <a:bodyPr/>
          <a:lstStyle/>
          <a:p>
            <a:fld id="{FEF15FA6-EB56-764B-9424-765F853645DC}" type="slidenum">
              <a:rPr lang="en-US" smtClean="0"/>
              <a:t>20</a:t>
            </a:fld>
            <a:endParaRPr lang="en-US"/>
          </a:p>
        </p:txBody>
      </p:sp>
    </p:spTree>
    <p:extLst>
      <p:ext uri="{BB962C8B-B14F-4D97-AF65-F5344CB8AC3E}">
        <p14:creationId xmlns:p14="http://schemas.microsoft.com/office/powerpoint/2010/main" val="3552999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t>
            </a:r>
            <a:r>
              <a:rPr lang="en-US" baseline="0" dirty="0" err="1"/>
              <a:t>ack</a:t>
            </a:r>
            <a:r>
              <a:rPr lang="en-US" baseline="0" dirty="0"/>
              <a:t> when the message is written to the queue (persistent) or when it is consumed (non-persistent) and then resend when failed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23</a:t>
            </a:fld>
            <a:endParaRPr lang="en-US"/>
          </a:p>
        </p:txBody>
      </p:sp>
    </p:spTree>
    <p:extLst>
      <p:ext uri="{BB962C8B-B14F-4D97-AF65-F5344CB8AC3E}">
        <p14:creationId xmlns:p14="http://schemas.microsoft.com/office/powerpoint/2010/main" val="4112073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29</a:t>
            </a:fld>
            <a:endParaRPr lang="en-US"/>
          </a:p>
        </p:txBody>
      </p:sp>
    </p:spTree>
    <p:extLst>
      <p:ext uri="{BB962C8B-B14F-4D97-AF65-F5344CB8AC3E}">
        <p14:creationId xmlns:p14="http://schemas.microsoft.com/office/powerpoint/2010/main" val="292909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So we need to have an idempotent receiver that can reject messages already seen, or is not affected by re-application. </a:t>
            </a:r>
          </a:p>
          <a:p>
            <a:pPr algn="l"/>
            <a:endParaRPr lang="en-US" sz="1200" dirty="0"/>
          </a:p>
          <a:p>
            <a:pPr algn="l"/>
            <a:r>
              <a:rPr lang="en-US" sz="1200" dirty="0"/>
              <a:t>We could also ensure</a:t>
            </a:r>
            <a:r>
              <a:rPr lang="en-US" sz="1200" baseline="0" dirty="0"/>
              <a:t> that logically we could re-apply the message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30</a:t>
            </a:fld>
            <a:endParaRPr lang="en-US"/>
          </a:p>
        </p:txBody>
      </p:sp>
    </p:spTree>
    <p:extLst>
      <p:ext uri="{BB962C8B-B14F-4D97-AF65-F5344CB8AC3E}">
        <p14:creationId xmlns:p14="http://schemas.microsoft.com/office/powerpoint/2010/main" val="379246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We</a:t>
            </a:r>
            <a:r>
              <a:rPr lang="en-US" sz="1200" baseline="0" dirty="0"/>
              <a:t> can combine guaranteed delivery and at-least once to ensure that messages will be delivered once.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31</a:t>
            </a:fld>
            <a:endParaRPr lang="en-US"/>
          </a:p>
        </p:txBody>
      </p:sp>
    </p:spTree>
    <p:extLst>
      <p:ext uri="{BB962C8B-B14F-4D97-AF65-F5344CB8AC3E}">
        <p14:creationId xmlns:p14="http://schemas.microsoft.com/office/powerpoint/2010/main" val="884769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33</a:t>
            </a:fld>
            <a:endParaRPr lang="en-US"/>
          </a:p>
        </p:txBody>
      </p:sp>
    </p:spTree>
    <p:extLst>
      <p:ext uri="{BB962C8B-B14F-4D97-AF65-F5344CB8AC3E}">
        <p14:creationId xmlns:p14="http://schemas.microsoft.com/office/powerpoint/2010/main" val="2568175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34</a:t>
            </a:fld>
            <a:endParaRPr lang="en-US"/>
          </a:p>
        </p:txBody>
      </p:sp>
    </p:spTree>
    <p:extLst>
      <p:ext uri="{BB962C8B-B14F-4D97-AF65-F5344CB8AC3E}">
        <p14:creationId xmlns:p14="http://schemas.microsoft.com/office/powerpoint/2010/main" val="1842886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36</a:t>
            </a:fld>
            <a:endParaRPr lang="en-US"/>
          </a:p>
        </p:txBody>
      </p:sp>
    </p:spTree>
    <p:extLst>
      <p:ext uri="{BB962C8B-B14F-4D97-AF65-F5344CB8AC3E}">
        <p14:creationId xmlns:p14="http://schemas.microsoft.com/office/powerpoint/2010/main" val="287916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Write-off</a:t>
            </a:r>
          </a:p>
          <a:p>
            <a:r>
              <a:rPr lang="en-US" sz="1200" b="0" i="0" u="none" strike="noStrike" kern="1200" baseline="0" dirty="0">
                <a:solidFill>
                  <a:schemeClr val="tx1"/>
                </a:solidFill>
                <a:latin typeface="+mn-lt"/>
                <a:ea typeface="+mn-ea"/>
                <a:cs typeface="+mn-cs"/>
              </a:rPr>
              <a:t>This is the simplest strategy: do nothing, or discard what you’ve done (see Figure 1a). This might seem like a poor plan, but in the reality of business, it might be acceptable. If the loss is small, building</a:t>
            </a:r>
          </a:p>
          <a:p>
            <a:r>
              <a:rPr lang="en-US" sz="1200" b="0" i="0" u="none" strike="noStrike" kern="1200" baseline="0" dirty="0">
                <a:solidFill>
                  <a:schemeClr val="tx1"/>
                </a:solidFill>
                <a:latin typeface="+mn-lt"/>
                <a:ea typeface="+mn-ea"/>
                <a:cs typeface="+mn-cs"/>
              </a:rPr>
              <a:t>an error-correction solution might be more expensive. Furthermore, it might slow down the flow of messages, which reduces system throughput.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38</a:t>
            </a:fld>
            <a:endParaRPr lang="en-US"/>
          </a:p>
        </p:txBody>
      </p:sp>
    </p:spTree>
    <p:extLst>
      <p:ext uri="{BB962C8B-B14F-4D97-AF65-F5344CB8AC3E}">
        <p14:creationId xmlns:p14="http://schemas.microsoft.com/office/powerpoint/2010/main" val="3723278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Retry</a:t>
            </a:r>
          </a:p>
          <a:p>
            <a:r>
              <a:rPr lang="en-US" sz="1200" b="0" i="0" u="none" strike="noStrike" kern="1200" baseline="0" dirty="0">
                <a:solidFill>
                  <a:schemeClr val="tx1"/>
                </a:solidFill>
                <a:latin typeface="+mn-lt"/>
                <a:ea typeface="+mn-ea"/>
                <a:cs typeface="+mn-cs"/>
              </a:rPr>
              <a:t>When one operation out of a group of operations (or “transactions”) fails, you have essentially two choices: undo the ones that completed successfully or retry the one that failed. Retry is a plausible</a:t>
            </a:r>
          </a:p>
          <a:p>
            <a:r>
              <a:rPr lang="en-US" sz="1200" b="0" i="0" u="none" strike="noStrike" kern="1200" baseline="0" dirty="0">
                <a:solidFill>
                  <a:schemeClr val="tx1"/>
                </a:solidFill>
                <a:latin typeface="+mn-lt"/>
                <a:ea typeface="+mn-ea"/>
                <a:cs typeface="+mn-cs"/>
              </a:rPr>
              <a:t>option if there’s a realistic chance that the retry will succeed (see Figure 1b). For example, if an external system is temporarily unavailable or an item is out of stock, a retry might be worthwhile.</a:t>
            </a:r>
          </a:p>
          <a:p>
            <a:r>
              <a:rPr lang="en-US" sz="1200" b="0" i="0" u="none" strike="noStrike" kern="1200" baseline="0" dirty="0">
                <a:solidFill>
                  <a:schemeClr val="tx1"/>
                </a:solidFill>
                <a:latin typeface="+mn-lt"/>
                <a:ea typeface="+mn-ea"/>
                <a:cs typeface="+mn-cs"/>
              </a:rPr>
              <a:t>However, if a business rule was violated, it’s unlikely a retry will succeed.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39</a:t>
            </a:fld>
            <a:endParaRPr lang="en-US"/>
          </a:p>
        </p:txBody>
      </p:sp>
    </p:spTree>
    <p:extLst>
      <p:ext uri="{BB962C8B-B14F-4D97-AF65-F5344CB8AC3E}">
        <p14:creationId xmlns:p14="http://schemas.microsoft.com/office/powerpoint/2010/main" val="414825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6</a:t>
            </a:fld>
            <a:endParaRPr lang="en-US"/>
          </a:p>
        </p:txBody>
      </p:sp>
    </p:spTree>
    <p:extLst>
      <p:ext uri="{BB962C8B-B14F-4D97-AF65-F5344CB8AC3E}">
        <p14:creationId xmlns:p14="http://schemas.microsoft.com/office/powerpoint/2010/main" val="286456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Compensating action</a:t>
            </a:r>
          </a:p>
          <a:p>
            <a:r>
              <a:rPr lang="en-US" sz="1200" b="0" i="0" u="none" strike="noStrike" kern="1200" baseline="0" dirty="0">
                <a:solidFill>
                  <a:schemeClr val="tx1"/>
                </a:solidFill>
                <a:latin typeface="+mn-lt"/>
                <a:ea typeface="+mn-ea"/>
                <a:cs typeface="+mn-cs"/>
              </a:rPr>
              <a:t>The obvious alternative to retrying failed operations is to undo already completed operations to return the system to a consistent state (see Figure 1c). Such compensating actions work best with monetary systems, where we can credit money already debited. But real life uses many other compensating actions. For example, we might call and ask a customer to ignore a letter that has been sent or to return a package that was sent in error.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40</a:t>
            </a:fld>
            <a:endParaRPr lang="en-US"/>
          </a:p>
        </p:txBody>
      </p:sp>
    </p:spTree>
    <p:extLst>
      <p:ext uri="{BB962C8B-B14F-4D97-AF65-F5344CB8AC3E}">
        <p14:creationId xmlns:p14="http://schemas.microsoft.com/office/powerpoint/2010/main" val="361181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Routing Slip</a:t>
            </a:r>
          </a:p>
          <a:p>
            <a:r>
              <a:rPr lang="en-US" dirty="0"/>
              <a:t>An alternative to listening for events to trigger compensating actions is to attach the sequence of handlers to the message itself, describing both the happy path, and the failure path. As each node processes the message, it looks at the sequence to determine where to route either the next step in the sequence, or the </a:t>
            </a:r>
            <a:r>
              <a:rPr lang="en-US"/>
              <a:t>compensation flow.</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41</a:t>
            </a:fld>
            <a:endParaRPr lang="en-US"/>
          </a:p>
        </p:txBody>
      </p:sp>
    </p:spTree>
    <p:extLst>
      <p:ext uri="{BB962C8B-B14F-4D97-AF65-F5344CB8AC3E}">
        <p14:creationId xmlns:p14="http://schemas.microsoft.com/office/powerpoint/2010/main" val="3314686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coordinator</a:t>
            </a:r>
          </a:p>
          <a:p>
            <a:r>
              <a:rPr lang="en-US" sz="1200" b="0" i="0" u="none" strike="noStrike" kern="1200" baseline="0" dirty="0">
                <a:solidFill>
                  <a:schemeClr val="tx1"/>
                </a:solidFill>
                <a:latin typeface="+mn-lt"/>
                <a:ea typeface="+mn-ea"/>
                <a:cs typeface="+mn-cs"/>
              </a:rPr>
              <a:t>The strategies discussed thus far differ from a traditional two-phase commit that relies on separate prepare and execute steps for each participant. In the Starbucks example, a two-phase commit would equate to having the customer wait at the cashier’s counter with money and the receipt until the drink is ready. Then, the money, receipt,  and drink would change hands in one swoop. Neither the cashier nor the customer could leave until the transaction was complete.</a:t>
            </a:r>
          </a:p>
          <a:p>
            <a:r>
              <a:rPr lang="en-US" sz="1200" b="0" i="0" u="none" strike="noStrike" kern="1200" baseline="0" dirty="0">
                <a:solidFill>
                  <a:schemeClr val="tx1"/>
                </a:solidFill>
                <a:latin typeface="+mn-lt"/>
                <a:ea typeface="+mn-ea"/>
                <a:cs typeface="+mn-cs"/>
              </a:rPr>
              <a:t>Using such a two-phase-commit approach would certainly kill a coffee shop’s business because it would dramatically decrease the number of customers the shop could serve in a certain time interval. Although a two-phase commit can make life a lot simpler, it can also hurt the free flow of messages (and therefore scalability) because it requires the allocation of a stateful transaction resource across the flow of multiple, asynchronous actions. Starbucks follows an optimistic approach to optimize throughput in the “happy day” scenario, even though this results in a small loss when errors occur.</a:t>
            </a:r>
          </a:p>
          <a:p>
            <a:r>
              <a:rPr lang="en-US" sz="1200" b="0" i="0" u="none" strike="noStrike" kern="1200" baseline="0" dirty="0">
                <a:solidFill>
                  <a:schemeClr val="tx1"/>
                </a:solidFill>
                <a:latin typeface="+mn-lt"/>
                <a:ea typeface="+mn-ea"/>
                <a:cs typeface="+mn-cs"/>
              </a:rPr>
              <a:t>When amounts and stakes are larger, a pessimistic two-phase-commit approach is more appropriate (see Figure 1d). For example, when you purchase a home, an escrow company essentially acts as a transaction coordinator, offering a two-phase-commit service. The escrow company ensures that all required resources from all parties, such as funds, documents, and permits, are available before committing the transaction—that is, the purchase of the property. Once the transaction closes, all resources are consistently committed across all parties.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42</a:t>
            </a:fld>
            <a:endParaRPr lang="en-US"/>
          </a:p>
        </p:txBody>
      </p:sp>
    </p:spTree>
    <p:extLst>
      <p:ext uri="{BB962C8B-B14F-4D97-AF65-F5344CB8AC3E}">
        <p14:creationId xmlns:p14="http://schemas.microsoft.com/office/powerpoint/2010/main" val="4026078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44</a:t>
            </a:fld>
            <a:endParaRPr lang="en-US"/>
          </a:p>
        </p:txBody>
      </p:sp>
    </p:spTree>
    <p:extLst>
      <p:ext uri="{BB962C8B-B14F-4D97-AF65-F5344CB8AC3E}">
        <p14:creationId xmlns:p14="http://schemas.microsoft.com/office/powerpoint/2010/main" val="1623437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Forfeit</a:t>
            </a:r>
            <a:r>
              <a:rPr lang="en-US" sz="1200" b="1" baseline="0" dirty="0"/>
              <a:t> the ability to cope with a network partition. How is this possible? We don’t distribute i.e. an RDBMS running on a single server, or in a cluster with 2-Phase Commit for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t>Assumption is that we are co-located in a rack and network partitions are rare and can be retried successfully within a timeout; or the server is on fire and we don’t care</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45</a:t>
            </a:fld>
            <a:endParaRPr lang="en-US"/>
          </a:p>
        </p:txBody>
      </p:sp>
    </p:spTree>
    <p:extLst>
      <p:ext uri="{BB962C8B-B14F-4D97-AF65-F5344CB8AC3E}">
        <p14:creationId xmlns:p14="http://schemas.microsoft.com/office/powerpoint/2010/main" val="2898840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Make minority</a:t>
            </a:r>
            <a:r>
              <a:rPr lang="en-US" sz="1200" baseline="0" dirty="0"/>
              <a:t> partitions unavailable.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Distributed databases tend to use this approach. Tend to work with majority consensus protocols.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Rabbit MQ is here as the </a:t>
            </a:r>
            <a:r>
              <a:rPr lang="en-US" sz="1200" baseline="0" dirty="0" err="1"/>
              <a:t>Mnesia</a:t>
            </a:r>
            <a:r>
              <a:rPr lang="en-US" sz="1200" baseline="0" dirty="0"/>
              <a:t> database works this way.</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46</a:t>
            </a:fld>
            <a:endParaRPr lang="en-US"/>
          </a:p>
        </p:txBody>
      </p:sp>
    </p:spTree>
    <p:extLst>
      <p:ext uri="{BB962C8B-B14F-4D97-AF65-F5344CB8AC3E}">
        <p14:creationId xmlns:p14="http://schemas.microsoft.com/office/powerpoint/2010/main" val="3716750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Serve data, even if it is stale. May be eventual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Web Caches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Expiration</a:t>
            </a:r>
            <a:r>
              <a:rPr lang="en-US" sz="1200" baseline="0" dirty="0"/>
              <a:t> and Leases, Conflict Resolution (</a:t>
            </a:r>
            <a:r>
              <a:rPr lang="en-US" sz="1200" baseline="0" dirty="0" err="1"/>
              <a:t>Etag</a:t>
            </a:r>
            <a:r>
              <a:rPr lang="en-US" sz="1200" baseline="0" dirty="0"/>
              <a:t>, Last Modified, If-None-Match, If-Modified-Since)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47</a:t>
            </a:fld>
            <a:endParaRPr lang="en-US"/>
          </a:p>
        </p:txBody>
      </p:sp>
    </p:spTree>
    <p:extLst>
      <p:ext uri="{BB962C8B-B14F-4D97-AF65-F5344CB8AC3E}">
        <p14:creationId xmlns:p14="http://schemas.microsoft.com/office/powerpoint/2010/main" val="3708162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2010, </a:t>
            </a:r>
            <a:r>
              <a:rPr lang="en-US" dirty="0">
                <a:hlinkClick r:id="rId3"/>
              </a:rPr>
              <a:t>Daniel Abadi</a:t>
            </a:r>
            <a:r>
              <a:rPr lang="en-US" dirty="0"/>
              <a:t> of Yale noted some shortcomings of how the CAP theorem had been understood and applied:</a:t>
            </a:r>
          </a:p>
          <a:p>
            <a:r>
              <a:rPr lang="en-US" dirty="0"/>
              <a:t>The theorem seems to imply that you can choose any of these 3 configurations: CA, CP or AP. But A and C have an asymmetry here: if you choose to sacrifice A, you only have to do so when there’s a network partition. But systems that choose to sacrifice C (i.e. AP systems) must do so </a:t>
            </a:r>
            <a:r>
              <a:rPr lang="en-US" i="1" dirty="0"/>
              <a:t>all the time</a:t>
            </a:r>
            <a:r>
              <a:rPr lang="en-US" dirty="0"/>
              <a:t>.</a:t>
            </a:r>
          </a:p>
          <a:p>
            <a:r>
              <a:rPr lang="en-US" dirty="0"/>
              <a:t>For all practical purposes, CA and CP are identical, since the upshot of a partition on a CA (non-partition-tolerant) system is that Availability is lost. Which is the same as CP.</a:t>
            </a:r>
          </a:p>
          <a:p>
            <a:r>
              <a:rPr lang="en-US" dirty="0"/>
              <a:t>So for all intents and purposes, CAP focuses people on a single tradeoff: </a:t>
            </a:r>
            <a:r>
              <a:rPr lang="en-US" b="1" dirty="0"/>
              <a:t>in the event of a partition, what does the system give up, C or A?</a:t>
            </a:r>
            <a:endParaRPr lang="en-US" dirty="0"/>
          </a:p>
          <a:p>
            <a:r>
              <a:rPr lang="en-US" dirty="0"/>
              <a:t>But even this is a false tradeoff, since it implies that we give up consistency to gain availability. This is not always the case.</a:t>
            </a:r>
          </a:p>
          <a:p>
            <a:r>
              <a:rPr lang="en-US" dirty="0" err="1"/>
              <a:t>Abadi</a:t>
            </a:r>
            <a:r>
              <a:rPr lang="en-US" dirty="0"/>
              <a:t> notes that in the absence of a partition, a CAP-based system is free to make all the ACID guarantees along with high availability. The reason to give up consistency then was not to gain availability.</a:t>
            </a:r>
          </a:p>
          <a:p>
            <a:r>
              <a:rPr lang="en-US" dirty="0" err="1"/>
              <a:t>Abadi</a:t>
            </a:r>
            <a:r>
              <a:rPr lang="en-US" dirty="0"/>
              <a:t> notes that the reason to give up consistency and/or availability is the missing </a:t>
            </a:r>
            <a:r>
              <a:rPr lang="en-US" dirty="0" err="1"/>
              <a:t>incredient</a:t>
            </a:r>
            <a:r>
              <a:rPr lang="en-US" dirty="0"/>
              <a:t>: Latency.</a:t>
            </a:r>
          </a:p>
          <a:p>
            <a:r>
              <a:rPr lang="en-US" dirty="0"/>
              <a:t>Keeping replicas consistent over a wide area network requires at least one message to be sent over the WAN in the critical path to perform the write (some think that 2PC is necessary, but my student Alex Thomson has some research showing that this is not the case — more on this in a future post). Unfortunately, a message over a WAN significantly increases the latency of a transaction (on the order of hundreds of milliseconds), a cost too large for many Web applications that businesses like Amazon and Yahoo need to implement. Consequently, in order to reduce latency, replication must be performed asynchronously. This reduces consistency (by definition).</a:t>
            </a:r>
          </a:p>
          <a:p>
            <a:r>
              <a:rPr lang="en-US" dirty="0"/>
              <a:t>A high availability requirement implies that the system must replicate data. As soon as a distributed system replicates data, a tradeoff between consistency and latency arises.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49</a:t>
            </a:fld>
            <a:endParaRPr lang="en-US"/>
          </a:p>
        </p:txBody>
      </p:sp>
    </p:spTree>
    <p:extLst>
      <p:ext uri="{BB962C8B-B14F-4D97-AF65-F5344CB8AC3E}">
        <p14:creationId xmlns:p14="http://schemas.microsoft.com/office/powerpoint/2010/main" val="1644365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contrast RPC trades</a:t>
            </a:r>
            <a:r>
              <a:rPr lang="en-US" baseline="0" dirty="0"/>
              <a:t> L for C. As a blocking call we have to accept the latency of making one or more additional server hops in order to ensure that we are consistent with the other system.</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296799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act as bulkheads</a:t>
            </a:r>
          </a:p>
        </p:txBody>
      </p:sp>
      <p:sp>
        <p:nvSpPr>
          <p:cNvPr id="4" name="Slide Number Placeholder 3"/>
          <p:cNvSpPr>
            <a:spLocks noGrp="1"/>
          </p:cNvSpPr>
          <p:nvPr>
            <p:ph type="sldNum" sz="quarter" idx="5"/>
          </p:nvPr>
        </p:nvSpPr>
        <p:spPr/>
        <p:txBody>
          <a:bodyPr/>
          <a:lstStyle/>
          <a:p>
            <a:fld id="{F949CB24-BEAC-6A41-9A10-BFD56146B867}" type="slidenum">
              <a:rPr lang="en-US" smtClean="0"/>
              <a:pPr/>
              <a:t>51</a:t>
            </a:fld>
            <a:endParaRPr lang="en-US"/>
          </a:p>
        </p:txBody>
      </p:sp>
    </p:spTree>
    <p:extLst>
      <p:ext uri="{BB962C8B-B14F-4D97-AF65-F5344CB8AC3E}">
        <p14:creationId xmlns:p14="http://schemas.microsoft.com/office/powerpoint/2010/main" val="279490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3520178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trade consistency for availability</a:t>
            </a:r>
          </a:p>
        </p:txBody>
      </p:sp>
      <p:sp>
        <p:nvSpPr>
          <p:cNvPr id="4" name="Slide Number Placeholder 3"/>
          <p:cNvSpPr>
            <a:spLocks noGrp="1"/>
          </p:cNvSpPr>
          <p:nvPr>
            <p:ph type="sldNum" sz="quarter" idx="5"/>
          </p:nvPr>
        </p:nvSpPr>
        <p:spPr/>
        <p:txBody>
          <a:bodyPr/>
          <a:lstStyle/>
          <a:p>
            <a:fld id="{F949CB24-BEAC-6A41-9A10-BFD56146B867}" type="slidenum">
              <a:rPr lang="en-US" smtClean="0"/>
              <a:pPr/>
              <a:t>52</a:t>
            </a:fld>
            <a:endParaRPr lang="en-US"/>
          </a:p>
        </p:txBody>
      </p:sp>
    </p:spTree>
    <p:extLst>
      <p:ext uri="{BB962C8B-B14F-4D97-AF65-F5344CB8AC3E}">
        <p14:creationId xmlns:p14="http://schemas.microsoft.com/office/powerpoint/2010/main" val="397330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an RMQ Cluster we have a leader node, and follower nodes. We want an odd number of nodes, 3 or 5 for examples, so that they can vote on who becomes the leader if the leader stops.</a:t>
            </a:r>
          </a:p>
          <a:p>
            <a:endParaRPr lang="en-US" baseline="0" dirty="0"/>
          </a:p>
          <a:p>
            <a:r>
              <a:rPr lang="en-US" baseline="0" dirty="0"/>
              <a:t>We replicate the exchange data out to all nodes in the cluster.</a:t>
            </a:r>
          </a:p>
          <a:p>
            <a:endParaRPr lang="en-US" baseline="0" dirty="0"/>
          </a:p>
          <a:p>
            <a:r>
              <a:rPr lang="en-US" dirty="0">
                <a:hlinkClick r:id="rId3"/>
              </a:rPr>
              <a:t>Clustering</a:t>
            </a:r>
            <a:r>
              <a:rPr lang="en-US" dirty="0"/>
              <a:t> connects multiple machines together to form a single logical broker. Communication is via </a:t>
            </a:r>
            <a:r>
              <a:rPr lang="en-US" dirty="0" err="1"/>
              <a:t>Erlang</a:t>
            </a:r>
            <a:r>
              <a:rPr lang="en-US" dirty="0"/>
              <a:t> message-passing, so all nodes in the cluster must have the same </a:t>
            </a:r>
            <a:r>
              <a:rPr lang="en-US" dirty="0" err="1"/>
              <a:t>Erlang</a:t>
            </a:r>
            <a:r>
              <a:rPr lang="en-US" dirty="0"/>
              <a:t> cookie. The network links between machines in a cluster </a:t>
            </a:r>
            <a:r>
              <a:rPr lang="en-US" b="1" dirty="0"/>
              <a:t>must</a:t>
            </a:r>
            <a:r>
              <a:rPr lang="en-US" dirty="0"/>
              <a:t> be reliable, and all machines in the cluster must run the same versions of </a:t>
            </a:r>
            <a:r>
              <a:rPr lang="en-US" dirty="0" err="1"/>
              <a:t>RabbitMQ</a:t>
            </a:r>
            <a:r>
              <a:rPr lang="en-US" dirty="0"/>
              <a:t> and </a:t>
            </a:r>
            <a:r>
              <a:rPr lang="en-US" dirty="0" err="1"/>
              <a:t>Erlang</a:t>
            </a:r>
            <a:r>
              <a:rPr lang="en-US" dirty="0"/>
              <a:t>. </a:t>
            </a:r>
          </a:p>
          <a:p>
            <a:endParaRPr lang="en-US" dirty="0"/>
          </a:p>
          <a:p>
            <a:r>
              <a:rPr lang="en-US" dirty="0"/>
              <a:t>Virtual hosts, exchanges, users, and permissions are automatically mirrored across all nodes in a cluster. </a:t>
            </a:r>
          </a:p>
          <a:p>
            <a:endParaRPr lang="en-US" dirty="0"/>
          </a:p>
          <a:p>
            <a:r>
              <a:rPr lang="en-US" dirty="0"/>
              <a:t>Queues may be located on a single node, or </a:t>
            </a:r>
            <a:r>
              <a:rPr lang="en-US" dirty="0">
                <a:hlinkClick r:id="rId4"/>
              </a:rPr>
              <a:t>mirrored across multiple nodes</a:t>
            </a:r>
            <a:r>
              <a:rPr lang="en-US" dirty="0"/>
              <a:t>. A client connecting to any node in a cluster can see all queues in the cluster, even if they are not located on that node. </a:t>
            </a:r>
          </a:p>
          <a:p>
            <a:endParaRPr lang="en-US" dirty="0"/>
          </a:p>
          <a:p>
            <a:r>
              <a:rPr lang="en-US" dirty="0"/>
              <a:t>When a client connects to a queue, it always</a:t>
            </a:r>
            <a:r>
              <a:rPr lang="en-US" baseline="0" dirty="0"/>
              <a:t> connects to the master, via the local node. The other queues only exist for the event of failure.</a:t>
            </a:r>
          </a:p>
          <a:p>
            <a:endParaRPr lang="en-US" baseline="0" dirty="0"/>
          </a:p>
          <a:p>
            <a:r>
              <a:rPr lang="en-US" dirty="0"/>
              <a:t>Each mirrored queue consists of one </a:t>
            </a:r>
            <a:r>
              <a:rPr lang="en-US" i="1" dirty="0"/>
              <a:t>master</a:t>
            </a:r>
            <a:r>
              <a:rPr lang="en-US" dirty="0"/>
              <a:t> and one or more </a:t>
            </a:r>
            <a:r>
              <a:rPr lang="en-US" i="1" dirty="0"/>
              <a:t>mirrors</a:t>
            </a:r>
            <a:r>
              <a:rPr lang="en-US" dirty="0"/>
              <a:t>. The master is hosted on one node commonly referred as the master node. Each queue has its own master node. All operations for a given queue are first applied on the queue's master node and then propagated to mirrors. This involves </a:t>
            </a:r>
            <a:r>
              <a:rPr lang="en-US" dirty="0" err="1"/>
              <a:t>enqueueing</a:t>
            </a:r>
            <a:r>
              <a:rPr lang="en-US" dirty="0"/>
              <a:t> publishes, delivering messages to consumers, tracking </a:t>
            </a:r>
            <a:r>
              <a:rPr lang="en-US" dirty="0">
                <a:hlinkClick r:id="rId5"/>
              </a:rPr>
              <a:t>acknowledgements from consumers</a:t>
            </a:r>
            <a:r>
              <a:rPr lang="en-US" dirty="0"/>
              <a:t> and so on. </a:t>
            </a:r>
          </a:p>
          <a:p>
            <a:r>
              <a:rPr lang="en-US" dirty="0"/>
              <a:t>Queue mirroring implies </a:t>
            </a:r>
            <a:r>
              <a:rPr lang="en-US" dirty="0">
                <a:hlinkClick r:id="rId3"/>
              </a:rPr>
              <a:t>a cluster of nodes</a:t>
            </a:r>
            <a:r>
              <a:rPr lang="en-US" dirty="0"/>
              <a:t>. It is therefore not recommended for use across a WAN (though of course, clients can still connect from as near and as far as needed). </a:t>
            </a:r>
          </a:p>
          <a:p>
            <a:r>
              <a:rPr lang="en-US" dirty="0"/>
              <a:t>Messages published to the queue are replicated to all mirrors. Consumers are connected to the master regardless of which node they connect to, with mirrors dropping messages that have been acknowledged at the master. Queue mirroring therefore enhances availability, but does not distribute load across nodes (all participating nodes each do all the work). </a:t>
            </a:r>
          </a:p>
          <a:p>
            <a:r>
              <a:rPr lang="en-US" dirty="0"/>
              <a:t>If the node that hosts queue master fails, the oldest mirror will be promoted to the new master as long as it </a:t>
            </a:r>
            <a:r>
              <a:rPr lang="en-US" dirty="0" err="1"/>
              <a:t>synchronised</a:t>
            </a:r>
            <a:r>
              <a:rPr lang="en-US" dirty="0"/>
              <a:t>. </a:t>
            </a:r>
            <a:r>
              <a:rPr lang="en-US" dirty="0">
                <a:hlinkClick r:id="rId6"/>
              </a:rPr>
              <a:t>Unsynchronised mirrors</a:t>
            </a:r>
            <a:r>
              <a:rPr lang="en-US" dirty="0"/>
              <a:t> can be promoted, too, depending on queue mirroring parameters.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54</a:t>
            </a:fld>
            <a:endParaRPr lang="en-US"/>
          </a:p>
        </p:txBody>
      </p:sp>
    </p:spTree>
    <p:extLst>
      <p:ext uri="{BB962C8B-B14F-4D97-AF65-F5344CB8AC3E}">
        <p14:creationId xmlns:p14="http://schemas.microsoft.com/office/powerpoint/2010/main" val="2318698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that there</a:t>
            </a:r>
            <a:r>
              <a:rPr lang="en-US" baseline="0" dirty="0"/>
              <a:t> is a partition, then the partitioned node will decide that it is also a master. Thus this node is now out-of-</a:t>
            </a:r>
            <a:r>
              <a:rPr lang="en-US" baseline="0" dirty="0" err="1"/>
              <a:t>sychronization</a:t>
            </a:r>
            <a:r>
              <a:rPr lang="en-US" baseline="0" dirty="0"/>
              <a:t> i.e. has become inconsistent. As new messages are written to the exchange and published to attached nodes, they will not </a:t>
            </a:r>
            <a:r>
              <a:rPr lang="en-US" baseline="0" dirty="0" err="1"/>
              <a:t>propogate</a:t>
            </a:r>
            <a:r>
              <a:rPr lang="en-US" baseline="0" dirty="0"/>
              <a:t> to the other side of the partition.</a:t>
            </a:r>
          </a:p>
          <a:p>
            <a:endParaRPr lang="en-US" baseline="0" dirty="0"/>
          </a:p>
          <a:p>
            <a:r>
              <a:rPr lang="en-US" baseline="0" dirty="0"/>
              <a:t>By default we are AP, we have availability I can talk to both nodes in the event of a partition.</a:t>
            </a:r>
          </a:p>
          <a:p>
            <a:endParaRPr lang="en-US" dirty="0"/>
          </a:p>
          <a:p>
            <a:endParaRPr lang="en-US" dirty="0"/>
          </a:p>
          <a:p>
            <a:r>
              <a:rPr lang="en-US" dirty="0"/>
              <a:t>It is easy to see that we have sacrificed</a:t>
            </a:r>
            <a:r>
              <a:rPr lang="en-US" baseline="0" dirty="0"/>
              <a:t> consistency in this instance. </a:t>
            </a:r>
            <a:endParaRPr lang="en-US" dirty="0"/>
          </a:p>
          <a:p>
            <a:endParaRPr lang="en-US" dirty="0"/>
          </a:p>
          <a:p>
            <a:r>
              <a:rPr lang="en-US" dirty="0"/>
              <a:t>If we publish to one node or the other, then we will not have those messages on both sides. If we have multiple clients of the</a:t>
            </a:r>
            <a:r>
              <a:rPr lang="en-US" baseline="0" dirty="0"/>
              <a:t> queue i.e. competing consumers, we will not agree on what messages have already been processed i.e. we will get duplicates.</a:t>
            </a:r>
          </a:p>
          <a:p>
            <a:endParaRPr lang="en-US" baseline="0" dirty="0"/>
          </a:p>
          <a:p>
            <a:r>
              <a:rPr lang="en-US" baseline="0" dirty="0"/>
              <a:t>Now we could decide to ignore duplicates, but to ensure we did not want to risk losing messages we would have to ensure that we had consumers eating from both sides of the partition, which we might not be able to guarantee.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55</a:t>
            </a:fld>
            <a:endParaRPr lang="en-US"/>
          </a:p>
        </p:txBody>
      </p:sp>
    </p:spTree>
    <p:extLst>
      <p:ext uri="{BB962C8B-B14F-4D97-AF65-F5344CB8AC3E}">
        <p14:creationId xmlns:p14="http://schemas.microsoft.com/office/powerpoint/2010/main" val="3636029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56</a:t>
            </a:fld>
            <a:endParaRPr lang="en-US"/>
          </a:p>
        </p:txBody>
      </p:sp>
    </p:spTree>
    <p:extLst>
      <p:ext uri="{BB962C8B-B14F-4D97-AF65-F5344CB8AC3E}">
        <p14:creationId xmlns:p14="http://schemas.microsoft.com/office/powerpoint/2010/main" val="215173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3908275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171533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usually wait until the existing nodes process outstanding, and then we will have caught up, but we can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4105654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is a little more complicated if the master is in the minority during a partition. Obviously we can no longer talk to the queue on master, which is what has been happening up to now.</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2914933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receive duplicates.</a:t>
            </a:r>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61</a:t>
            </a:fld>
            <a:endParaRPr lang="en-US"/>
          </a:p>
        </p:txBody>
      </p:sp>
    </p:spTree>
    <p:extLst>
      <p:ext uri="{BB962C8B-B14F-4D97-AF65-F5344CB8AC3E}">
        <p14:creationId xmlns:p14="http://schemas.microsoft.com/office/powerpoint/2010/main" val="1691246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a:t>
            </a:r>
            <a:r>
              <a:rPr lang="en-US" baseline="0"/>
              <a:t>receive duplicates.</a:t>
            </a:r>
            <a:endParaRPr lang="en-US" baseline="0" dirty="0"/>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62</a:t>
            </a:fld>
            <a:endParaRPr lang="en-US"/>
          </a:p>
        </p:txBody>
      </p:sp>
    </p:spTree>
    <p:extLst>
      <p:ext uri="{BB962C8B-B14F-4D97-AF65-F5344CB8AC3E}">
        <p14:creationId xmlns:p14="http://schemas.microsoft.com/office/powerpoint/2010/main" val="2847314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a:t>
            </a:r>
          </a:p>
          <a:p>
            <a:r>
              <a:rPr lang="en-US" dirty="0"/>
              <a:t>One way to add the information we need to the document message is to route if via systems that can enrich it with data.</a:t>
            </a:r>
          </a:p>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10</a:t>
            </a:fld>
            <a:endParaRPr lang="en-US"/>
          </a:p>
        </p:txBody>
      </p:sp>
    </p:spTree>
    <p:extLst>
      <p:ext uri="{BB962C8B-B14F-4D97-AF65-F5344CB8AC3E}">
        <p14:creationId xmlns:p14="http://schemas.microsoft.com/office/powerpoint/2010/main" val="3282307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63</a:t>
            </a:fld>
            <a:endParaRPr lang="en-US"/>
          </a:p>
        </p:txBody>
      </p:sp>
    </p:spTree>
    <p:extLst>
      <p:ext uri="{BB962C8B-B14F-4D97-AF65-F5344CB8AC3E}">
        <p14:creationId xmlns:p14="http://schemas.microsoft.com/office/powerpoint/2010/main" val="3547797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64</a:t>
            </a:fld>
            <a:endParaRPr lang="en-US"/>
          </a:p>
        </p:txBody>
      </p:sp>
    </p:spTree>
    <p:extLst>
      <p:ext uri="{BB962C8B-B14F-4D97-AF65-F5344CB8AC3E}">
        <p14:creationId xmlns:p14="http://schemas.microsoft.com/office/powerpoint/2010/main" val="39678831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in a cluster without mirrored queues?</a:t>
            </a:r>
          </a:p>
          <a:p>
            <a:endParaRPr lang="en-US" baseline="0" dirty="0"/>
          </a:p>
          <a:p>
            <a:r>
              <a:rPr lang="en-US" baseline="0" dirty="0"/>
              <a:t>The queue is created on the node by the client when it connects (may be Producer or Consumer </a:t>
            </a:r>
            <a:r>
              <a:rPr lang="mr-IN" baseline="0" dirty="0"/>
              <a:t>–</a:t>
            </a:r>
            <a:r>
              <a:rPr lang="en-US" baseline="0" dirty="0"/>
              <a:t> it all depends on how you code your clients).</a:t>
            </a:r>
          </a:p>
          <a:p>
            <a:endParaRPr lang="en-US" baseline="0" dirty="0"/>
          </a:p>
          <a:p>
            <a:r>
              <a:rPr lang="en-US" baseline="0" dirty="0"/>
              <a:t>A queue can be durable, the queue survives when the client vanishes, or non-durable the queue will vanish when the client is no longer connected.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1007061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the non-durable queue is in the minority partition when it pauses, then it simply vanishes. The queue simply ceases to exist.</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2833001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the client on disconnecting, simply has to re-connect to RMQ and create the queue again, as a fresh subscription.</a:t>
            </a:r>
          </a:p>
          <a:p>
            <a:endParaRPr lang="en-GB" baseline="0" dirty="0"/>
          </a:p>
          <a:p>
            <a:r>
              <a:rPr lang="en-GB" baseline="0" dirty="0"/>
              <a:t>The only risk is messages that were published whilst the client was failing over will not be picked up.</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1046840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a:t>
            </a:r>
            <a:r>
              <a:rPr lang="en-GB" baseline="0" dirty="0"/>
              <a:t>when the durable queue node fails?</a:t>
            </a:r>
          </a:p>
          <a:p>
            <a:endParaRPr lang="en-GB" baseline="0" dirty="0"/>
          </a:p>
          <a:p>
            <a:r>
              <a:rPr lang="en-GB" baseline="0" dirty="0"/>
              <a:t>Once again the node connected to the queue will find that they cannot connect. But</a:t>
            </a:r>
            <a:r>
              <a:rPr lang="mr-IN" baseline="0" dirty="0"/>
              <a:t>…</a:t>
            </a:r>
            <a:r>
              <a:rPr lang="en-GB" baseline="0" dirty="0"/>
              <a:t> the durable queue remains on the paused node. If the client connects to a new node, it cannot create the queue, as RMQ recognizes that it is a durable queue connected to another node.</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1037846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cannot read messages from the queue, and we may lost published messages that do not come across the partition.</a:t>
            </a:r>
          </a:p>
          <a:p>
            <a:endParaRPr lang="en-GB" baseline="0" dirty="0"/>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1434420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When we recover we may have experienced message loss.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3010393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CP because we</a:t>
            </a:r>
            <a:r>
              <a:rPr lang="en-US" baseline="0" dirty="0"/>
              <a:t> choose to terminate nodes rather than risk them becoming inconsistent.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3062794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WAN</a:t>
            </a:r>
            <a:r>
              <a:rPr lang="en-US" baseline="0" dirty="0"/>
              <a:t> can be unreliable, RMQ also provides the use of Federation/Shovel. Both use the expedience of just using AMQP to create a channel between two brokers and replicating the messages sent to the broker/queues across the channel.</a:t>
            </a:r>
          </a:p>
          <a:p>
            <a:endParaRPr lang="en-US" baseline="0" dirty="0"/>
          </a:p>
          <a:p>
            <a:r>
              <a:rPr lang="en-US" baseline="0" dirty="0"/>
              <a:t>It is recommended, for example, when talking over the Internet.</a:t>
            </a:r>
          </a:p>
          <a:p>
            <a:endParaRPr lang="en-US" baseline="0" dirty="0"/>
          </a:p>
          <a:p>
            <a:r>
              <a:rPr lang="en-US" baseline="0" dirty="0"/>
              <a:t>Because the  two brokers are loosely coupled, during a partition we are choosing availability </a:t>
            </a:r>
            <a:r>
              <a:rPr lang="mr-IN" baseline="0" dirty="0"/>
              <a:t>–</a:t>
            </a:r>
            <a:r>
              <a:rPr lang="en-US" baseline="0" dirty="0"/>
              <a:t> you can access either node, but the downstream node might have grown stale and missed an upstream message..</a:t>
            </a:r>
          </a:p>
          <a:p>
            <a:endParaRPr lang="en-US" baseline="0" dirty="0"/>
          </a:p>
          <a:p>
            <a:endParaRPr lang="en-US" baseline="0" dirty="0"/>
          </a:p>
          <a:p>
            <a:r>
              <a:rPr lang="en-US" baseline="0" dirty="0"/>
              <a:t>It works by the downstream broker pulling messages from the upstream consumer when it runs out of messages.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2248278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11</a:t>
            </a:fld>
            <a:endParaRPr lang="en-US"/>
          </a:p>
        </p:txBody>
      </p:sp>
    </p:spTree>
    <p:extLst>
      <p:ext uri="{BB962C8B-B14F-4D97-AF65-F5344CB8AC3E}">
        <p14:creationId xmlns:p14="http://schemas.microsoft.com/office/powerpoint/2010/main" val="12687867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general rule when versioning events is that adding things does not cause a versioning conflict. Adding a new version of an event is therefore not a problem, as long as we don’t break the definition of a new version event; it must be convertible from an old version of the same event. Following these rules, when old versions are read from the store, they can first be converted, or </a:t>
            </a:r>
            <a:r>
              <a:rPr lang="en-US" dirty="0" err="1"/>
              <a:t>upcasted</a:t>
            </a:r>
            <a:r>
              <a:rPr lang="en-US" dirty="0"/>
              <a:t>, to the latest version before handled. This means that an event handler only needs to know how to deal with the latest version, an important benefit if many new versions have been created. To be able to convert an old version of an event when a property has been added to the new version, we use the same principle as when we add a new not nullable column to a database; we use a default value.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With Additive Changes we can process new messages on old consumers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New Consumers must default missing values from older messages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Might use Enricher.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3287600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Breaking Changes we should create a new message type. </a:t>
            </a:r>
          </a:p>
          <a:p>
            <a:pPr algn="ctr"/>
            <a:endParaRPr lang="en-US" dirty="0"/>
          </a:p>
          <a:p>
            <a:pPr algn="l"/>
            <a:r>
              <a:rPr lang="en-US" dirty="0"/>
              <a:t>Source systems may need to send original and new, or we have to source the missing information in a Message Translator in the pipeline</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35970380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Provider Contract is a description of a service offered by a provider</a:t>
            </a:r>
          </a:p>
          <a:p>
            <a:r>
              <a:rPr lang="en-GB" dirty="0"/>
              <a:t>A Consumer Contract is a description of the extent to which a consumer utilises a Provider Contract</a:t>
            </a:r>
          </a:p>
          <a:p>
            <a:r>
              <a:rPr lang="en-GB" dirty="0"/>
              <a:t>A Consumer Driven Contract is a description of how a provider satisfies an aggregate of Consumer Contracts</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1087018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baseline="0" dirty="0"/>
              <a:t>ritten in </a:t>
            </a:r>
            <a:r>
              <a:rPr lang="en-US" baseline="0" dirty="0" err="1"/>
              <a:t>Erlang</a:t>
            </a:r>
            <a:r>
              <a:rPr lang="en-US" baseline="0" dirty="0"/>
              <a:t> and designed to support the </a:t>
            </a:r>
            <a:r>
              <a:rPr lang="en-US" baseline="0" dirty="0" err="1"/>
              <a:t>amqp</a:t>
            </a:r>
            <a:r>
              <a:rPr lang="en-US" baseline="0" dirty="0"/>
              <a:t> protocol. </a:t>
            </a:r>
          </a:p>
          <a:p>
            <a:endParaRPr lang="en-US" baseline="0" dirty="0"/>
          </a:p>
          <a:p>
            <a:r>
              <a:rPr lang="en-US" baseline="0" dirty="0" err="1"/>
              <a:t>RabbitMQ</a:t>
            </a:r>
            <a:r>
              <a:rPr lang="en-US" baseline="0" dirty="0"/>
              <a:t> is a lightweight broker (its routing is very simple, so business logic does not creep onto the broker). It uses TCP/IP and can multiplex channels over a single connection. An exchange is a key concept being a dynamic recipient list where consumer register to receive messages. </a:t>
            </a:r>
          </a:p>
          <a:p>
            <a:endParaRPr lang="en-US" baseline="0" dirty="0"/>
          </a:p>
          <a:p>
            <a:r>
              <a:rPr lang="en-US" baseline="0" dirty="0"/>
              <a:t>Queues are FIFO</a:t>
            </a:r>
          </a:p>
          <a:p>
            <a:endParaRPr lang="en-US" baseline="0" dirty="0"/>
          </a:p>
          <a:p>
            <a:r>
              <a:rPr lang="en-US" baseline="0" dirty="0"/>
              <a:t>All limits are configurable</a:t>
            </a:r>
          </a:p>
          <a:p>
            <a:endParaRPr lang="en-US" baseline="0" dirty="0"/>
          </a:p>
          <a:p>
            <a:r>
              <a:rPr lang="en-US" baseline="0" dirty="0"/>
              <a:t>https://</a:t>
            </a:r>
            <a:r>
              <a:rPr lang="en-US" baseline="0" dirty="0" err="1"/>
              <a:t>serverfault.com</a:t>
            </a:r>
            <a:r>
              <a:rPr lang="en-US" baseline="0" dirty="0"/>
              <a:t>/questions/378165/</a:t>
            </a:r>
            <a:r>
              <a:rPr lang="en-US" baseline="0" dirty="0" err="1"/>
              <a:t>rabbitmq</a:t>
            </a:r>
            <a:r>
              <a:rPr lang="en-US" baseline="0" dirty="0"/>
              <a:t>-reasonable-performance-scale-expectations</a:t>
            </a:r>
          </a:p>
          <a:p>
            <a:endParaRPr lang="en-US" baseline="0" dirty="0"/>
          </a:p>
          <a:p>
            <a:r>
              <a:rPr lang="en-US" dirty="0"/>
              <a:t>The number of queues is limited by your RAM. The number of messages in play, on the other hand, is not limited by RAM because </a:t>
            </a:r>
            <a:r>
              <a:rPr lang="en-US" dirty="0" err="1"/>
              <a:t>RabbitMQ</a:t>
            </a:r>
            <a:r>
              <a:rPr lang="en-US" dirty="0"/>
              <a:t> automatically pages them out to disk. Once I accidentally got almost 8 million messages in play on a development server when I wasn't paying attention.</a:t>
            </a:r>
          </a:p>
          <a:p>
            <a:endParaRPr lang="en-US" dirty="0"/>
          </a:p>
          <a:p>
            <a:r>
              <a:rPr lang="en-US" dirty="0"/>
              <a:t>There is also no limit to message sizes, but you really should think twice if the size of a single message exceeds 512K. I ended up using a memory cache to pass large objects between applications and only sent smaller control messages that included a </a:t>
            </a:r>
            <a:r>
              <a:rPr lang="en-US" dirty="0" err="1"/>
              <a:t>memcache</a:t>
            </a:r>
            <a:r>
              <a:rPr lang="en-US" dirty="0"/>
              <a:t> key. But if you really want to you can send huge JPEG's and binary objects like JAR files as messages.</a:t>
            </a:r>
          </a:p>
          <a:p>
            <a:endParaRPr lang="en-US" dirty="0"/>
          </a:p>
          <a:p>
            <a:r>
              <a:rPr lang="en-US" dirty="0"/>
              <a:t>The number of subscribers is an OS limit because a subscriber needs at least one TCP socket open. Of course that is tunable in most </a:t>
            </a:r>
            <a:r>
              <a:rPr lang="en-US" dirty="0" err="1"/>
              <a:t>OSes</a:t>
            </a:r>
            <a:r>
              <a:rPr lang="en-US" dirty="0"/>
              <a:t>, so your mileage will vary and that is why you have to test your model. I have been using JMETER to load test our web applications and I just discovered this AMQP plugin </a:t>
            </a:r>
            <a:r>
              <a:rPr lang="en-US" dirty="0">
                <a:hlinkClick r:id="rId3"/>
              </a:rPr>
              <a:t>https://github.com/jlavallee/JMeter-Rabbit-AMQP</a:t>
            </a:r>
            <a:r>
              <a:rPr lang="en-US" dirty="0"/>
              <a:t> but have not yet used it. In any case, this is the kind of testing that will quickly tell you what your hardware (or VM </a:t>
            </a:r>
            <a:r>
              <a:rPr lang="en-US" dirty="0" err="1"/>
              <a:t>config</a:t>
            </a:r>
            <a:r>
              <a:rPr lang="en-US" dirty="0"/>
              <a:t>) will reasonably handle. </a:t>
            </a:r>
          </a:p>
          <a:p>
            <a:endParaRPr lang="en-US" dirty="0"/>
          </a:p>
          <a:p>
            <a:endParaRPr lang="en-US" baseline="0" dirty="0"/>
          </a:p>
          <a:p>
            <a:endParaRPr lang="en-US" baseline="0" dirty="0"/>
          </a:p>
          <a:p>
            <a:endParaRPr lang="en-US" baseline="0" dirty="0"/>
          </a:p>
          <a:p>
            <a:endParaRPr lang="en-US" baseline="0" dirty="0"/>
          </a:p>
          <a:p>
            <a:r>
              <a:rPr lang="en-US" baseline="0" dirty="0"/>
              <a:t>It continues to use </a:t>
            </a:r>
            <a:r>
              <a:rPr lang="en-US" baseline="0" dirty="0" err="1"/>
              <a:t>amqp</a:t>
            </a:r>
            <a:r>
              <a:rPr lang="en-US" baseline="0" dirty="0"/>
              <a:t> 0.9.1 as versions of the </a:t>
            </a:r>
            <a:r>
              <a:rPr lang="en-US" baseline="0" dirty="0" err="1"/>
              <a:t>amqp</a:t>
            </a:r>
            <a:r>
              <a:rPr lang="en-US" baseline="0" dirty="0"/>
              <a:t> protocol post 1.0 are wildly different. Although it is possible to implement something that looks like 0.9.1 under 1.0+ many of the core concepts in 1.0- such as exchanges are missing which means that the programming model is quite different. This is because </a:t>
            </a:r>
            <a:r>
              <a:rPr lang="en-US" baseline="0" dirty="0" err="1"/>
              <a:t>amqp</a:t>
            </a:r>
            <a:r>
              <a:rPr lang="en-US" baseline="0" dirty="0"/>
              <a:t> 1.0 is now just a messaging protocol and erases any notion of the broker. The result is that how you create queues etc. is implementation defined. This means that although there is a standard, clients have to be vendor specific because they always require interfacing with vendor protocols for creating exchanges queues etc.</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73519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Redis</a:t>
            </a:r>
            <a:r>
              <a:rPr lang="en-US" dirty="0"/>
              <a:t> is a distributed key-value</a:t>
            </a:r>
            <a:r>
              <a:rPr lang="en-US" baseline="0" dirty="0"/>
              <a:t> store. It is in-memory, with optional durability. It is single-threaded, queueing requests to preserve ordering.</a:t>
            </a:r>
          </a:p>
          <a:p>
            <a:endParaRPr lang="en-US" baseline="0" dirty="0"/>
          </a:p>
          <a:p>
            <a:r>
              <a:rPr lang="en-US" dirty="0" err="1"/>
              <a:t>Redis</a:t>
            </a:r>
            <a:r>
              <a:rPr lang="en-US" dirty="0"/>
              <a:t> maps keys to types of values. An important difference between </a:t>
            </a:r>
            <a:r>
              <a:rPr lang="en-US" dirty="0" err="1"/>
              <a:t>Redis</a:t>
            </a:r>
            <a:r>
              <a:rPr lang="en-US" dirty="0"/>
              <a:t> and other </a:t>
            </a:r>
            <a:r>
              <a:rPr lang="en-US" dirty="0">
                <a:hlinkClick r:id="rId3" tooltip="Structured storage"/>
              </a:rPr>
              <a:t>structured storage</a:t>
            </a:r>
            <a:r>
              <a:rPr lang="en-US" dirty="0"/>
              <a:t> systems is that </a:t>
            </a:r>
            <a:r>
              <a:rPr lang="en-US" dirty="0" err="1"/>
              <a:t>Redis</a:t>
            </a:r>
            <a:r>
              <a:rPr lang="en-US" dirty="0"/>
              <a:t> supports not only </a:t>
            </a:r>
            <a:r>
              <a:rPr lang="en-US" dirty="0">
                <a:hlinkClick r:id="rId4" tooltip="String (computer science)"/>
              </a:rPr>
              <a:t>strings</a:t>
            </a:r>
            <a:r>
              <a:rPr lang="en-US" dirty="0"/>
              <a:t>, but also abstract data types:</a:t>
            </a:r>
          </a:p>
          <a:p>
            <a:r>
              <a:rPr lang="en-US" dirty="0">
                <a:hlinkClick r:id="rId5" tooltip="List (computing)"/>
              </a:rPr>
              <a:t>Lists</a:t>
            </a:r>
            <a:r>
              <a:rPr lang="en-US" dirty="0"/>
              <a:t> of strings</a:t>
            </a:r>
          </a:p>
          <a:p>
            <a:r>
              <a:rPr lang="en-US" dirty="0">
                <a:hlinkClick r:id="rId6" tooltip="Set (abstract data type)"/>
              </a:rPr>
              <a:t>Sets</a:t>
            </a:r>
            <a:r>
              <a:rPr lang="en-US" dirty="0"/>
              <a:t> of strings (collections of non-repeating unsorted elements)</a:t>
            </a:r>
          </a:p>
          <a:p>
            <a:r>
              <a:rPr lang="en-US" dirty="0"/>
              <a:t>Sorted sets of strings (collections of non-repeating elements ordered by a </a:t>
            </a:r>
            <a:r>
              <a:rPr lang="en-US" dirty="0">
                <a:hlinkClick r:id="rId7" tooltip="Floating-point number"/>
              </a:rPr>
              <a:t>floating-point number</a:t>
            </a:r>
            <a:r>
              <a:rPr lang="en-US" dirty="0"/>
              <a:t> called score)</a:t>
            </a:r>
          </a:p>
          <a:p>
            <a:r>
              <a:rPr lang="en-US" dirty="0">
                <a:hlinkClick r:id="rId8" tooltip="Hash table"/>
              </a:rPr>
              <a:t>Hash tables</a:t>
            </a:r>
            <a:r>
              <a:rPr lang="en-US" dirty="0"/>
              <a:t> where keys and values are strings</a:t>
            </a:r>
          </a:p>
          <a:p>
            <a:r>
              <a:rPr lang="en-US" dirty="0">
                <a:hlinkClick r:id="rId9" tooltip="HyperLogLog"/>
              </a:rPr>
              <a:t>HyperLogLogs</a:t>
            </a:r>
            <a:r>
              <a:rPr lang="en-US" dirty="0"/>
              <a:t> used for approximated set cardinality size estimation.</a:t>
            </a:r>
          </a:p>
          <a:p>
            <a:r>
              <a:rPr lang="en-US" dirty="0"/>
              <a:t>Geospatial data through the implementation of the </a:t>
            </a:r>
            <a:r>
              <a:rPr lang="en-US" dirty="0">
                <a:hlinkClick r:id="rId10" tooltip="Geohash"/>
              </a:rPr>
              <a:t>geohash</a:t>
            </a:r>
            <a:r>
              <a:rPr lang="en-US" dirty="0"/>
              <a:t> technique since </a:t>
            </a:r>
            <a:r>
              <a:rPr lang="en-US" dirty="0" err="1"/>
              <a:t>Redis</a:t>
            </a:r>
            <a:r>
              <a:rPr lang="en-US" dirty="0"/>
              <a:t> 3.2.</a:t>
            </a:r>
          </a:p>
          <a:p>
            <a:endParaRPr lang="en-US" dirty="0"/>
          </a:p>
          <a:p>
            <a:r>
              <a:rPr lang="en-US" dirty="0"/>
              <a:t>It</a:t>
            </a:r>
            <a:r>
              <a:rPr lang="en-US" baseline="0" dirty="0"/>
              <a:t> is used in </a:t>
            </a:r>
            <a:r>
              <a:rPr lang="en-US" baseline="0" dirty="0" err="1"/>
              <a:t>queing</a:t>
            </a:r>
            <a:r>
              <a:rPr lang="en-US" baseline="0" dirty="0"/>
              <a:t> both for its publish-subscribe feature and manually for those who don’t want a fan out model but a competing consumer model</a:t>
            </a:r>
          </a:p>
          <a:p>
            <a:endParaRPr lang="en-US" baseline="0" dirty="0"/>
          </a:p>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199578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16</a:t>
            </a:fld>
            <a:endParaRPr lang="en-US"/>
          </a:p>
        </p:txBody>
      </p:sp>
    </p:spTree>
    <p:extLst>
      <p:ext uri="{BB962C8B-B14F-4D97-AF65-F5344CB8AC3E}">
        <p14:creationId xmlns:p14="http://schemas.microsoft.com/office/powerpoint/2010/main" val="116059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behavior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1"/>
            <a:r>
              <a:rPr lang="en-US" dirty="0">
                <a:effectLst/>
              </a:rPr>
              <a:t>Historic Artefacts </a:t>
            </a:r>
          </a:p>
          <a:p>
            <a:pPr lvl="2"/>
            <a:r>
              <a:rPr lang="en-US" dirty="0">
                <a:effectLst/>
              </a:rPr>
              <a:t>A snapshot of our data, commonly used for reporting, analysis etc. Often rolled up. </a:t>
            </a:r>
          </a:p>
          <a:p>
            <a:pPr lvl="1"/>
            <a:r>
              <a:rPr lang="en-US" dirty="0">
                <a:effectLst/>
              </a:rPr>
              <a:t>Shared Collection </a:t>
            </a:r>
          </a:p>
          <a:p>
            <a:r>
              <a:rPr lang="en-US" dirty="0">
                <a:effectLst/>
              </a:rPr>
              <a:t>	Data that all services tend to rely on such as Customers or Users </a:t>
            </a:r>
          </a:p>
          <a:p>
            <a:r>
              <a:rPr lang="en-US" dirty="0">
                <a:effectLst/>
              </a:rPr>
              <a:t>	Differs from operands in that we may process dependent on it, not just use it to formulate requests to another system </a:t>
            </a:r>
          </a:p>
          <a:p>
            <a:r>
              <a:rPr lang="en-US" dirty="0">
                <a:effectLst/>
              </a:rPr>
              <a:t>	We don’t want to request this data on demand, it’s too expensive, so we want a local cache of the data </a:t>
            </a:r>
          </a:p>
          <a:p>
            <a:r>
              <a:rPr lang="en-US" dirty="0">
                <a:effectLst/>
              </a:rPr>
              <a:t>	We may convert the data into a more usable local form, but we don’t own the data so we need to avoid the risk of changing it. We may for example shred it into tables, or ignore data that we do not depend on.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17</a:t>
            </a:fld>
            <a:endParaRPr lang="en-US"/>
          </a:p>
        </p:txBody>
      </p:sp>
    </p:spTree>
    <p:extLst>
      <p:ext uri="{BB962C8B-B14F-4D97-AF65-F5344CB8AC3E}">
        <p14:creationId xmlns:p14="http://schemas.microsoft.com/office/powerpoint/2010/main" val="2110431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Would I cache you as Request Data?</a:t>
            </a:r>
          </a:p>
          <a:p>
            <a:endParaRPr lang="en-US" dirty="0">
              <a:effectLst/>
            </a:endParaRPr>
          </a:p>
          <a:p>
            <a:r>
              <a:rPr lang="en-US" dirty="0">
                <a:effectLst/>
              </a:rPr>
              <a:t>We are trying to prevent you making a request. Another way to do this is to cache the results of a GET. To cache that data it has to be suitable ‘Outside Data’ – versioned and immutable, and a stable contract, not the implementation details. But it also has to be suitable for caching? How fast does it go stale? Will every call result in a different result set because of temporal concerns? In addition, note that I cache, not the other services internal data but Outside Data. A mistake here would be to replicate the other services internal data between two services as reference data. In particular, if I share internal data and need to share the rules to interpret it, then I couple that other microservice into my implementation details.</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18</a:t>
            </a:fld>
            <a:endParaRPr lang="en-US"/>
          </a:p>
        </p:txBody>
      </p:sp>
    </p:spTree>
    <p:extLst>
      <p:ext uri="{BB962C8B-B14F-4D97-AF65-F5344CB8AC3E}">
        <p14:creationId xmlns:p14="http://schemas.microsoft.com/office/powerpoint/2010/main" val="195281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Decoupled: Queries are now local, we are decoupled from other services</a:t>
            </a:r>
          </a:p>
          <a:p>
            <a:endParaRPr lang="en-US" dirty="0"/>
          </a:p>
          <a:p>
            <a:r>
              <a:rPr lang="en-US" dirty="0"/>
              <a:t>Autonomous: We don’t functionally integrate with other services, nor know their implementation details.</a:t>
            </a:r>
          </a:p>
          <a:p>
            <a:endParaRPr lang="en-US" dirty="0"/>
          </a:p>
          <a:p>
            <a:r>
              <a:rPr lang="en-US" dirty="0"/>
              <a:t>Lower latency network calls, pre-calculated results</a:t>
            </a:r>
          </a:p>
          <a:p>
            <a:endParaRPr lang="en-US" dirty="0"/>
          </a:p>
          <a:p>
            <a:r>
              <a:rPr lang="en-US" dirty="0"/>
              <a:t>Fault Tolerance: We are a bulkhead to failure, but also we cope better with resource constraints through the use of decoupled invocation</a:t>
            </a:r>
          </a:p>
        </p:txBody>
      </p:sp>
      <p:sp>
        <p:nvSpPr>
          <p:cNvPr id="4" name="Slide Number Placeholder 3"/>
          <p:cNvSpPr>
            <a:spLocks noGrp="1"/>
          </p:cNvSpPr>
          <p:nvPr>
            <p:ph type="sldNum" sz="quarter" idx="5"/>
          </p:nvPr>
        </p:nvSpPr>
        <p:spPr/>
        <p:txBody>
          <a:bodyPr/>
          <a:lstStyle/>
          <a:p>
            <a:fld id="{FEF15FA6-EB56-764B-9424-765F853645DC}" type="slidenum">
              <a:rPr lang="en-US" smtClean="0"/>
              <a:t>19</a:t>
            </a:fld>
            <a:endParaRPr lang="en-US"/>
          </a:p>
        </p:txBody>
      </p:sp>
    </p:spTree>
    <p:extLst>
      <p:ext uri="{BB962C8B-B14F-4D97-AF65-F5344CB8AC3E}">
        <p14:creationId xmlns:p14="http://schemas.microsoft.com/office/powerpoint/2010/main" val="21215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7848CF6-1C20-5343-8933-8B678231878E}" type="datetime1">
              <a:rPr lang="en-GB" smtClean="0"/>
              <a:t>17/11/2019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3AB1FC2-1215-134F-89AF-CE6C22D36CD9}" type="datetime1">
              <a:rPr lang="en-GB" smtClean="0"/>
              <a:t>17/11/2019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0B5348F-72C7-2B4C-9DB9-DFBE4B318A63}" type="datetime1">
              <a:rPr lang="en-GB" smtClean="0"/>
              <a:t>17/11/2019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895D09-B32E-5A47-BDD9-3E777202A081}" type="datetime1">
              <a:rPr lang="en-GB" smtClean="0"/>
              <a:t>17/11/2019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CE3182D-6B44-354B-A879-3839BAAB3FBC}" type="datetime1">
              <a:rPr lang="en-GB" smtClean="0"/>
              <a:t>17/11/2019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AD7DCC4-BDC2-8B40-B97A-1E1615E06724}" type="datetime1">
              <a:rPr lang="en-GB" smtClean="0"/>
              <a:t>17/11/2019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907EB45-4ECE-B542-A5C8-0ECEBD8D5838}" type="datetime1">
              <a:rPr lang="en-GB" smtClean="0"/>
              <a:t>17/11/2019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1863E73-410F-3D44-8C52-602FE2BDF085}" type="datetime1">
              <a:rPr lang="en-GB" smtClean="0"/>
              <a:t>17/11/2019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C801-5122-894F-8840-D4B6225AF11D}" type="datetime1">
              <a:rPr lang="en-GB" smtClean="0"/>
              <a:t>17/11/2019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CCA890-FF75-974A-9679-16DC42B73017}" type="datetime1">
              <a:rPr lang="en-GB" smtClean="0"/>
              <a:t>17/11/2019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73CBC37-9B80-B64F-B5B2-D83B015A6CBE}" type="datetime1">
              <a:rPr lang="en-GB" smtClean="0"/>
              <a:t>17/11/2019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62EC-45A3-A14D-BE8E-A1D46C9C9283}" type="datetime1">
              <a:rPr lang="en-GB" smtClean="0"/>
              <a:t>17/11/2019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sv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12" name="Straight Arrow Connector 11">
            <a:extLst>
              <a:ext uri="{FF2B5EF4-FFF2-40B4-BE49-F238E27FC236}">
                <a16:creationId xmlns:a16="http://schemas.microsoft.com/office/drawing/2014/main" id="{DF3CB715-959F-8B43-962F-7B7900FE4A45}"/>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627" y="458047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Pipes and Filters</a:t>
            </a:r>
          </a:p>
        </p:txBody>
      </p:sp>
    </p:spTree>
    <p:extLst>
      <p:ext uri="{BB962C8B-B14F-4D97-AF65-F5344CB8AC3E}">
        <p14:creationId xmlns:p14="http://schemas.microsoft.com/office/powerpoint/2010/main" val="18756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9" name="Straight Arrow Connector 8">
            <a:extLst>
              <a:ext uri="{FF2B5EF4-FFF2-40B4-BE49-F238E27FC236}">
                <a16:creationId xmlns:a16="http://schemas.microsoft.com/office/drawing/2014/main" id="{E4441948-89E6-4541-B96A-C213C134BF79}"/>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API Gateway</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645313" y="1556874"/>
            <a:ext cx="1103873" cy="12977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9703FE8C-BA54-4D4C-87C1-BF99AB0C2A26}"/>
              </a:ext>
            </a:extLst>
          </p:cNvPr>
          <p:cNvSpPr/>
          <p:nvPr/>
        </p:nvSpPr>
        <p:spPr>
          <a:xfrm rot="2355248">
            <a:off x="3116258" y="191954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70875" y="1556873"/>
            <a:ext cx="1358291" cy="16857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2355248">
            <a:off x="3324053" y="206929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V="1">
            <a:off x="4750813" y="1517047"/>
            <a:ext cx="0" cy="535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a:endCxn id="3" idx="0"/>
          </p:cNvCxnSpPr>
          <p:nvPr/>
        </p:nvCxnSpPr>
        <p:spPr>
          <a:xfrm>
            <a:off x="4390910" y="1556874"/>
            <a:ext cx="0" cy="453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07AE7369-3EBB-AB42-8149-039D68A9F566}"/>
              </a:ext>
            </a:extLst>
          </p:cNvPr>
          <p:cNvSpPr/>
          <p:nvPr/>
        </p:nvSpPr>
        <p:spPr>
          <a:xfrm>
            <a:off x="4278195" y="158908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Can 37">
            <a:extLst>
              <a:ext uri="{FF2B5EF4-FFF2-40B4-BE49-F238E27FC236}">
                <a16:creationId xmlns:a16="http://schemas.microsoft.com/office/drawing/2014/main" id="{0941B95E-64CA-2442-835D-540133DD4790}"/>
              </a:ext>
            </a:extLst>
          </p:cNvPr>
          <p:cNvSpPr/>
          <p:nvPr/>
        </p:nvSpPr>
        <p:spPr>
          <a:xfrm>
            <a:off x="4636468" y="157315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218741" y="1538109"/>
            <a:ext cx="1780272" cy="4718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3" y="1556873"/>
            <a:ext cx="1290537" cy="12977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18852094">
            <a:off x="5873144" y="209920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an 47">
            <a:extLst>
              <a:ext uri="{FF2B5EF4-FFF2-40B4-BE49-F238E27FC236}">
                <a16:creationId xmlns:a16="http://schemas.microsoft.com/office/drawing/2014/main" id="{87EF6FAB-25D2-3445-A93C-AE83B063C392}"/>
              </a:ext>
            </a:extLst>
          </p:cNvPr>
          <p:cNvSpPr/>
          <p:nvPr/>
        </p:nvSpPr>
        <p:spPr>
          <a:xfrm rot="17190658">
            <a:off x="5961661" y="15243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51383B39-9251-114E-B83E-2D3AED857F77}"/>
              </a:ext>
            </a:extLst>
          </p:cNvPr>
          <p:cNvSpPr txBox="1"/>
          <p:nvPr/>
        </p:nvSpPr>
        <p:spPr>
          <a:xfrm>
            <a:off x="2760134" y="3532717"/>
            <a:ext cx="914287" cy="715581"/>
          </a:xfrm>
          <a:prstGeom prst="rect">
            <a:avLst/>
          </a:prstGeom>
          <a:noFill/>
        </p:spPr>
        <p:txBody>
          <a:bodyPr wrap="square" rtlCol="0">
            <a:spAutoFit/>
          </a:bodyPr>
          <a:lstStyle/>
          <a:p>
            <a:pPr algn="ctr"/>
            <a:r>
              <a:rPr lang="en-US" sz="1350"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4934690" y="2410803"/>
            <a:ext cx="914287" cy="923330"/>
          </a:xfrm>
          <a:prstGeom prst="rect">
            <a:avLst/>
          </a:prstGeom>
          <a:noFill/>
        </p:spPr>
        <p:txBody>
          <a:bodyPr wrap="square" rtlCol="0">
            <a:spAutoFit/>
          </a:bodyPr>
          <a:lstStyle/>
          <a:p>
            <a:pPr algn="ctr"/>
            <a:r>
              <a:rPr lang="en-US" sz="1350" dirty="0"/>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6360105" y="1027897"/>
            <a:ext cx="1505429" cy="715581"/>
          </a:xfrm>
          <a:prstGeom prst="rect">
            <a:avLst/>
          </a:prstGeom>
          <a:noFill/>
        </p:spPr>
        <p:txBody>
          <a:bodyPr wrap="square" rtlCol="0">
            <a:spAutoFit/>
          </a:bodyPr>
          <a:lstStyle/>
          <a:p>
            <a:pPr algn="ctr"/>
            <a:r>
              <a:rPr lang="en-US" sz="1350" dirty="0"/>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Conversations</a:t>
            </a:r>
          </a:p>
        </p:txBody>
      </p:sp>
    </p:spTree>
    <p:extLst>
      <p:ext uri="{BB962C8B-B14F-4D97-AF65-F5344CB8AC3E}">
        <p14:creationId xmlns:p14="http://schemas.microsoft.com/office/powerpoint/2010/main" val="427621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38" grpId="0" animBg="1"/>
      <p:bldP spid="47" grpId="0" animBg="1"/>
      <p:bldP spid="48" grpId="0" animBg="1"/>
      <p:bldP spid="49" grpId="0"/>
      <p:bldP spid="50"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3.1.2 Event carried state transfer</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=Reference Data</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12</a:t>
            </a:fld>
            <a:endParaRPr lang="en-US"/>
          </a:p>
        </p:txBody>
      </p:sp>
    </p:spTree>
    <p:extLst>
      <p:ext uri="{BB962C8B-B14F-4D97-AF65-F5344CB8AC3E}">
        <p14:creationId xmlns:p14="http://schemas.microsoft.com/office/powerpoint/2010/main" val="406811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2455081"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2564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2671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1934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3629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691593"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220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3026295" y="1709294"/>
            <a:ext cx="1647696" cy="8279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4673991" y="1247629"/>
            <a:ext cx="3397336" cy="923330"/>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If-Modified-Since: Fri 20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4658295" y="4543255"/>
            <a:ext cx="4485705" cy="1131079"/>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 items : [Booking {…}]}</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3644516" y="3328367"/>
            <a:ext cx="1013779" cy="17804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2509802" y="3744477"/>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3049798" y="4252308"/>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5839841"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6101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6372659" y="2170959"/>
            <a:ext cx="626020" cy="1119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119528" y="4875381"/>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5856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299943" y="1031770"/>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1591910"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Tree>
    <p:extLst>
      <p:ext uri="{BB962C8B-B14F-4D97-AF65-F5344CB8AC3E}">
        <p14:creationId xmlns:p14="http://schemas.microsoft.com/office/powerpoint/2010/main" val="4983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14</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6627836" y="220497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6737278" y="232473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6844187"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6682557" y="3531975"/>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7222553" y="4039806"/>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4747050"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Reverse</a:t>
            </a:r>
          </a:p>
          <a:p>
            <a:pPr algn="ctr"/>
            <a:r>
              <a:rPr lang="en-GB" sz="1350"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4963401"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5341767"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25362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Forward</a:t>
            </a:r>
          </a:p>
          <a:p>
            <a:pPr algn="ctr"/>
            <a:r>
              <a:rPr lang="en-GB" sz="1350"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2752566"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31309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9684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1184765"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15631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2157849" y="3219328"/>
            <a:ext cx="378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3725650" y="3219328"/>
            <a:ext cx="102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5936485" y="3219327"/>
            <a:ext cx="69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299943" y="1031770"/>
            <a:ext cx="3209355" cy="923330"/>
          </a:xfrm>
          <a:prstGeom prst="rect">
            <a:avLst/>
          </a:prstGeom>
          <a:noFill/>
        </p:spPr>
        <p:txBody>
          <a:bodyPr wrap="square" rtlCol="0">
            <a:spAutoFit/>
          </a:bodyPr>
          <a:lstStyle/>
          <a:p>
            <a:pPr algn="ctr"/>
            <a:r>
              <a:rPr lang="en-US" sz="27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4963401" y="1428261"/>
            <a:ext cx="3397336" cy="715581"/>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Las-Modified: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3712408" y="5246516"/>
            <a:ext cx="2069285" cy="300082"/>
          </a:xfrm>
          <a:prstGeom prst="rect">
            <a:avLst/>
          </a:prstGeom>
          <a:noFill/>
        </p:spPr>
        <p:txBody>
          <a:bodyPr wrap="square" rtlCol="0">
            <a:spAutoFit/>
          </a:bodyPr>
          <a:lstStyle/>
          <a:p>
            <a:r>
              <a:rPr lang="en-US" sz="1350" dirty="0"/>
              <a:t>The Web scales by caching</a:t>
            </a:r>
          </a:p>
        </p:txBody>
      </p:sp>
    </p:spTree>
    <p:extLst>
      <p:ext uri="{BB962C8B-B14F-4D97-AF65-F5344CB8AC3E}">
        <p14:creationId xmlns:p14="http://schemas.microsoft.com/office/powerpoint/2010/main" val="258670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4279641" y="2659802"/>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4283182" y="4983217"/>
            <a:ext cx="659756" cy="300082"/>
          </a:xfrm>
          <a:prstGeom prst="rect">
            <a:avLst/>
          </a:prstGeom>
          <a:noFill/>
        </p:spPr>
        <p:txBody>
          <a:bodyPr wrap="square" rtlCol="0">
            <a:spAutoFit/>
          </a:bodyPr>
          <a:lstStyle/>
          <a:p>
            <a:r>
              <a:rPr lang="en-US" sz="1350"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4279641" y="2513099"/>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4029436" y="4591398"/>
            <a:ext cx="659756" cy="300082"/>
          </a:xfrm>
          <a:prstGeom prst="rect">
            <a:avLst/>
          </a:prstGeom>
          <a:noFill/>
        </p:spPr>
        <p:txBody>
          <a:bodyPr wrap="square" rtlCol="0">
            <a:spAutoFit/>
          </a:bodyPr>
          <a:lstStyle/>
          <a:p>
            <a:r>
              <a:rPr lang="en-US" sz="1350"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2760562" y="4364380"/>
            <a:ext cx="27952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4067602" y="4098370"/>
            <a:ext cx="659756" cy="300082"/>
          </a:xfrm>
          <a:prstGeom prst="rect">
            <a:avLst/>
          </a:prstGeom>
          <a:noFill/>
        </p:spPr>
        <p:txBody>
          <a:bodyPr wrap="square" rtlCol="0">
            <a:spAutoFit/>
          </a:bodyPr>
          <a:lstStyle/>
          <a:p>
            <a:r>
              <a:rPr lang="en-US" sz="1350"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4236641" y="2409397"/>
            <a:ext cx="93081" cy="357686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4284628" y="3648209"/>
            <a:ext cx="659756" cy="300082"/>
          </a:xfrm>
          <a:prstGeom prst="rect">
            <a:avLst/>
          </a:prstGeom>
          <a:noFill/>
        </p:spPr>
        <p:txBody>
          <a:bodyPr wrap="square" rtlCol="0">
            <a:spAutoFit/>
          </a:bodyPr>
          <a:lstStyle/>
          <a:p>
            <a:r>
              <a:rPr lang="en-US" sz="1350"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5472931" cy="507831"/>
          </a:xfrm>
          <a:prstGeom prst="rect">
            <a:avLst/>
          </a:prstGeom>
          <a:noFill/>
        </p:spPr>
        <p:txBody>
          <a:bodyPr wrap="square" rtlCol="0">
            <a:spAutoFit/>
          </a:bodyPr>
          <a:lstStyle/>
          <a:p>
            <a:pPr algn="ctr"/>
            <a:r>
              <a:rPr lang="en-US" sz="2700" b="1" dirty="0"/>
              <a:t>Reference Data is Protocol Agnostic</a:t>
            </a:r>
          </a:p>
        </p:txBody>
      </p:sp>
    </p:spTree>
    <p:extLst>
      <p:ext uri="{BB962C8B-B14F-4D97-AF65-F5344CB8AC3E}">
        <p14:creationId xmlns:p14="http://schemas.microsoft.com/office/powerpoint/2010/main" val="20263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4193631" y="2278548"/>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2" name="TextBox 11">
            <a:extLst>
              <a:ext uri="{FF2B5EF4-FFF2-40B4-BE49-F238E27FC236}">
                <a16:creationId xmlns:a16="http://schemas.microsoft.com/office/drawing/2014/main" id="{63221103-38E5-6749-B616-765A510CE5F1}"/>
              </a:ext>
            </a:extLst>
          </p:cNvPr>
          <p:cNvSpPr txBox="1"/>
          <p:nvPr/>
        </p:nvSpPr>
        <p:spPr>
          <a:xfrm>
            <a:off x="4309476" y="2622391"/>
            <a:ext cx="1643695" cy="300082"/>
          </a:xfrm>
          <a:prstGeom prst="rect">
            <a:avLst/>
          </a:prstGeom>
          <a:noFill/>
          <a:ln>
            <a:solidFill>
              <a:schemeClr val="accent1"/>
            </a:solidFill>
          </a:ln>
        </p:spPr>
        <p:txBody>
          <a:bodyPr wrap="square" rtlCol="0">
            <a:spAutoFit/>
          </a:bodyPr>
          <a:lstStyle/>
          <a:p>
            <a:pPr algn="ctr"/>
            <a:r>
              <a:rPr lang="en-US" sz="1350" dirty="0"/>
              <a:t>API</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4466712" y="4878366"/>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2576366" y="4878365"/>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1951594" y="3606186"/>
            <a:ext cx="1503785" cy="864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3823" y="3317569"/>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1035" y="3159307"/>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3569" y="3001046"/>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4686300" y="1393581"/>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5131324" y="4356590"/>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009" y="3606186"/>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5049408" y="1015402"/>
            <a:ext cx="3059722" cy="900246"/>
          </a:xfrm>
          <a:prstGeom prst="rect">
            <a:avLst/>
          </a:prstGeom>
          <a:noFill/>
        </p:spPr>
        <p:txBody>
          <a:bodyPr wrap="square" rtlCol="0">
            <a:spAutoFit/>
          </a:bodyPr>
          <a:lstStyle/>
          <a:p>
            <a:r>
              <a:rPr lang="en-US" sz="1050" dirty="0"/>
              <a:t>POST /payments/card/booking/12345/98765</a:t>
            </a:r>
          </a:p>
          <a:p>
            <a:r>
              <a:rPr lang="en-US" sz="1050" dirty="0"/>
              <a:t>{ [payment: {</a:t>
            </a:r>
          </a:p>
          <a:p>
            <a:r>
              <a:rPr lang="en-US" sz="1050" dirty="0"/>
              <a:t>	</a:t>
            </a:r>
            <a:r>
              <a:rPr lang="en-US" sz="1050" dirty="0" err="1"/>
              <a:t>type:credit</a:t>
            </a:r>
            <a:r>
              <a:rPr lang="en-US" sz="1050" dirty="0"/>
              <a:t> card</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3249771" y="3317569"/>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3455378" y="3084186"/>
            <a:ext cx="824784"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4583181" y="4096682"/>
            <a:ext cx="764630" cy="923330"/>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6615655" y="3272173"/>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78835" y="1067795"/>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1036276" y="1967690"/>
            <a:ext cx="1201153" cy="253916"/>
          </a:xfrm>
          <a:prstGeom prst="rect">
            <a:avLst/>
          </a:prstGeom>
          <a:noFill/>
        </p:spPr>
        <p:txBody>
          <a:bodyPr wrap="square" rtlCol="0">
            <a:spAutoFit/>
          </a:bodyPr>
          <a:lstStyle/>
          <a:p>
            <a:pPr algn="r"/>
            <a:r>
              <a:rPr lang="en-US" sz="1050" dirty="0"/>
              <a:t>Martin Fowler</a:t>
            </a:r>
          </a:p>
        </p:txBody>
      </p:sp>
    </p:spTree>
    <p:extLst>
      <p:ext uri="{BB962C8B-B14F-4D97-AF65-F5344CB8AC3E}">
        <p14:creationId xmlns:p14="http://schemas.microsoft.com/office/powerpoint/2010/main" val="10215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0833E-6 -0.00093 L 0.03164 0.1118 C 0.03776 0.13565 0.05078 0.16551 0.06628 0.19329 C 0.08386 0.22454 0.1 0.24629 0.11341 0.25741 L 0.17696 0.31342 " pathEditMode="relative" rAng="2700000" ptsTypes="AAAAA">
                                      <p:cBhvr>
                                        <p:cTn id="6" dur="2000" fill="hold"/>
                                        <p:tgtEl>
                                          <p:spTgt spid="20"/>
                                        </p:tgtEl>
                                        <p:attrNameLst>
                                          <p:attrName>ppt_x</p:attrName>
                                          <p:attrName>ppt_y</p:attrName>
                                        </p:attrNameLst>
                                      </p:cBhvr>
                                      <p:rCtr x="7773" y="17616"/>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33333E-6 -0.00139 L 0.03138 0.0838 C 0.03815 0.10139 0.0474 0.12824 0.05651 0.15741 C 0.06732 0.19005 0.07552 0.21667 0.08086 0.23565 L 0.10664 0.32639 " pathEditMode="relative" rAng="3600000" ptsTypes="AAAAA">
                                      <p:cBhvr>
                                        <p:cTn id="10" dur="2000" fill="hold"/>
                                        <p:tgtEl>
                                          <p:spTgt spid="21"/>
                                        </p:tgtEl>
                                        <p:attrNameLst>
                                          <p:attrName>ppt_x</p:attrName>
                                          <p:attrName>ppt_y</p:attrName>
                                        </p:attrNameLst>
                                      </p:cBhvr>
                                      <p:rCtr x="5521" y="16204"/>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8.33333E-7 -0.00069 L 0.01732 0.11551 C 0.0207 0.14028 0.02943 0.17338 0.04128 0.20463 C 0.05404 0.24028 0.06693 0.26737 0.078 0.28218 L 0.13112 0.35811 " pathEditMode="relative" rAng="3420000" ptsTypes="AAAAA">
                                      <p:cBhvr>
                                        <p:cTn id="14" dur="2000" fill="hold"/>
                                        <p:tgtEl>
                                          <p:spTgt spid="22"/>
                                        </p:tgtEl>
                                        <p:attrNameLst>
                                          <p:attrName>ppt_x</p:attrName>
                                          <p:attrName>ppt_y</p:attrName>
                                        </p:attrNameLst>
                                      </p:cBhvr>
                                      <p:rCtr x="5378" y="19306"/>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1.85185E-6 L 0.06706 0.04005 C 0.08099 0.04908 0.10195 0.05394 0.12396 0.05394 C 0.14896 0.05394 0.16901 0.04908 0.18294 0.04005 L 0.25 -1.85185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normAutofit/>
          </a:bodyPr>
          <a:lstStyle/>
          <a:p>
            <a:pPr algn="l"/>
            <a:r>
              <a:rPr lang="en-US" sz="2800"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2947133" y="2395186"/>
            <a:ext cx="3046535" cy="1391566"/>
          </a:xfrm>
        </p:spPr>
        <p:txBody>
          <a:bodyPr>
            <a:normAutofit/>
          </a:bodyPr>
          <a:lstStyle/>
          <a:p>
            <a:r>
              <a:rPr lang="en-US" sz="2400" dirty="0"/>
              <a:t>Operand Data</a:t>
            </a:r>
          </a:p>
          <a:p>
            <a:r>
              <a:rPr lang="en-US" sz="2400" dirty="0"/>
              <a:t>Shared Collections</a:t>
            </a:r>
          </a:p>
          <a:p>
            <a:r>
              <a:rPr lang="en-US" sz="2400" dirty="0"/>
              <a:t>Historic Artefacts</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17</a:t>
            </a:fld>
            <a:endParaRPr lang="en-GB"/>
          </a:p>
        </p:txBody>
      </p:sp>
    </p:spTree>
    <p:extLst>
      <p:ext uri="{BB962C8B-B14F-4D97-AF65-F5344CB8AC3E}">
        <p14:creationId xmlns:p14="http://schemas.microsoft.com/office/powerpoint/2010/main" val="143424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6B4A96-BA5C-C74F-8848-6FAC14172F62}"/>
              </a:ext>
            </a:extLst>
          </p:cNvPr>
          <p:cNvSpPr>
            <a:spLocks noGrp="1"/>
          </p:cNvSpPr>
          <p:nvPr>
            <p:ph type="sldNum" sz="quarter" idx="12"/>
          </p:nvPr>
        </p:nvSpPr>
        <p:spPr/>
        <p:txBody>
          <a:bodyPr/>
          <a:lstStyle/>
          <a:p>
            <a:fld id="{AA792DF1-A555-43FA-AD2F-E7EC51E120F1}" type="slidenum">
              <a:rPr lang="en-GB" smtClean="0"/>
              <a:t>18</a:t>
            </a:fld>
            <a:endParaRPr lang="en-GB"/>
          </a:p>
        </p:txBody>
      </p:sp>
      <p:sp>
        <p:nvSpPr>
          <p:cNvPr id="5" name="TextBox 4">
            <a:extLst>
              <a:ext uri="{FF2B5EF4-FFF2-40B4-BE49-F238E27FC236}">
                <a16:creationId xmlns:a16="http://schemas.microsoft.com/office/drawing/2014/main" id="{9B45EE30-7D62-314E-A5B6-2885C2DA2E92}"/>
              </a:ext>
            </a:extLst>
          </p:cNvPr>
          <p:cNvSpPr txBox="1"/>
          <p:nvPr/>
        </p:nvSpPr>
        <p:spPr>
          <a:xfrm>
            <a:off x="2290545" y="4216486"/>
            <a:ext cx="5235524" cy="461665"/>
          </a:xfrm>
          <a:prstGeom prst="rect">
            <a:avLst/>
          </a:prstGeom>
          <a:noFill/>
        </p:spPr>
        <p:txBody>
          <a:bodyPr wrap="square" rtlCol="0">
            <a:spAutoFit/>
          </a:bodyPr>
          <a:lstStyle/>
          <a:p>
            <a:r>
              <a:rPr lang="en-US" sz="2400" dirty="0"/>
              <a:t>Reference Data does not know the rules!</a:t>
            </a:r>
          </a:p>
        </p:txBody>
      </p:sp>
      <p:sp>
        <p:nvSpPr>
          <p:cNvPr id="6" name="TextBox 5">
            <a:extLst>
              <a:ext uri="{FF2B5EF4-FFF2-40B4-BE49-F238E27FC236}">
                <a16:creationId xmlns:a16="http://schemas.microsoft.com/office/drawing/2014/main" id="{3EE2056C-31C5-514F-B2FC-E019644280D7}"/>
              </a:ext>
            </a:extLst>
          </p:cNvPr>
          <p:cNvSpPr txBox="1"/>
          <p:nvPr/>
        </p:nvSpPr>
        <p:spPr>
          <a:xfrm>
            <a:off x="2086318" y="2005954"/>
            <a:ext cx="5235524" cy="461665"/>
          </a:xfrm>
          <a:prstGeom prst="rect">
            <a:avLst/>
          </a:prstGeom>
          <a:noFill/>
        </p:spPr>
        <p:txBody>
          <a:bodyPr wrap="square" rtlCol="0">
            <a:spAutoFit/>
          </a:bodyPr>
          <a:lstStyle/>
          <a:p>
            <a:pPr algn="ctr"/>
            <a:r>
              <a:rPr lang="en-US" sz="2400" dirty="0"/>
              <a:t>Would I cache you as Request Data?</a:t>
            </a:r>
          </a:p>
        </p:txBody>
      </p:sp>
      <p:sp>
        <p:nvSpPr>
          <p:cNvPr id="7" name="TextBox 6">
            <a:extLst>
              <a:ext uri="{FF2B5EF4-FFF2-40B4-BE49-F238E27FC236}">
                <a16:creationId xmlns:a16="http://schemas.microsoft.com/office/drawing/2014/main" id="{602373F7-DDBA-C343-B98A-D8DDE3498BDF}"/>
              </a:ext>
            </a:extLst>
          </p:cNvPr>
          <p:cNvSpPr txBox="1"/>
          <p:nvPr/>
        </p:nvSpPr>
        <p:spPr>
          <a:xfrm>
            <a:off x="2290545" y="3111220"/>
            <a:ext cx="5235524" cy="461665"/>
          </a:xfrm>
          <a:prstGeom prst="rect">
            <a:avLst/>
          </a:prstGeom>
          <a:noFill/>
        </p:spPr>
        <p:txBody>
          <a:bodyPr wrap="square" rtlCol="0">
            <a:spAutoFit/>
          </a:bodyPr>
          <a:lstStyle/>
          <a:p>
            <a:r>
              <a:rPr lang="en-US" sz="2400" dirty="0"/>
              <a:t>We cache Outside Data not Inside Data!</a:t>
            </a:r>
          </a:p>
        </p:txBody>
      </p:sp>
    </p:spTree>
    <p:extLst>
      <p:ext uri="{BB962C8B-B14F-4D97-AF65-F5344CB8AC3E}">
        <p14:creationId xmlns:p14="http://schemas.microsoft.com/office/powerpoint/2010/main" val="26443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19</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685428" y="2302606"/>
            <a:ext cx="1359026" cy="415498"/>
          </a:xfrm>
          <a:prstGeom prst="rect">
            <a:avLst/>
          </a:prstGeom>
        </p:spPr>
        <p:txBody>
          <a:bodyPr wrap="none">
            <a:spAutoFit/>
          </a:bodyPr>
          <a:lstStyle/>
          <a:p>
            <a:r>
              <a:rPr lang="en-US" sz="2100" dirty="0"/>
              <a:t>Decoupled</a:t>
            </a:r>
          </a:p>
        </p:txBody>
      </p:sp>
      <p:sp>
        <p:nvSpPr>
          <p:cNvPr id="7" name="Rectangle 6">
            <a:extLst>
              <a:ext uri="{FF2B5EF4-FFF2-40B4-BE49-F238E27FC236}">
                <a16:creationId xmlns:a16="http://schemas.microsoft.com/office/drawing/2014/main" id="{47CA2FDD-26A0-7E44-9969-D25A1483E5C6}"/>
              </a:ext>
            </a:extLst>
          </p:cNvPr>
          <p:cNvSpPr/>
          <p:nvPr/>
        </p:nvSpPr>
        <p:spPr>
          <a:xfrm>
            <a:off x="3685427" y="2994422"/>
            <a:ext cx="1599092" cy="415498"/>
          </a:xfrm>
          <a:prstGeom prst="rect">
            <a:avLst/>
          </a:prstGeom>
        </p:spPr>
        <p:txBody>
          <a:bodyPr wrap="none">
            <a:spAutoFit/>
          </a:bodyPr>
          <a:lstStyle/>
          <a:p>
            <a:r>
              <a:rPr lang="en-US" sz="2100" dirty="0"/>
              <a:t>Autonomous</a:t>
            </a:r>
          </a:p>
        </p:txBody>
      </p:sp>
      <p:sp>
        <p:nvSpPr>
          <p:cNvPr id="8" name="Rectangle 7">
            <a:extLst>
              <a:ext uri="{FF2B5EF4-FFF2-40B4-BE49-F238E27FC236}">
                <a16:creationId xmlns:a16="http://schemas.microsoft.com/office/drawing/2014/main" id="{F47F2C6F-2CA1-E74D-8109-DEF18042769F}"/>
              </a:ext>
            </a:extLst>
          </p:cNvPr>
          <p:cNvSpPr/>
          <p:nvPr/>
        </p:nvSpPr>
        <p:spPr>
          <a:xfrm>
            <a:off x="3830564" y="3766860"/>
            <a:ext cx="1070421" cy="415498"/>
          </a:xfrm>
          <a:prstGeom prst="rect">
            <a:avLst/>
          </a:prstGeom>
        </p:spPr>
        <p:txBody>
          <a:bodyPr wrap="none">
            <a:spAutoFit/>
          </a:bodyPr>
          <a:lstStyle/>
          <a:p>
            <a:r>
              <a:rPr lang="en-US" sz="2100" dirty="0"/>
              <a:t>Efficient</a:t>
            </a:r>
          </a:p>
        </p:txBody>
      </p:sp>
      <p:sp>
        <p:nvSpPr>
          <p:cNvPr id="9" name="TextBox 8">
            <a:extLst>
              <a:ext uri="{FF2B5EF4-FFF2-40B4-BE49-F238E27FC236}">
                <a16:creationId xmlns:a16="http://schemas.microsoft.com/office/drawing/2014/main" id="{22E39040-5EAC-2B41-8BBD-D3834F16B8E7}"/>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Good</a:t>
            </a:r>
          </a:p>
        </p:txBody>
      </p:sp>
      <p:sp>
        <p:nvSpPr>
          <p:cNvPr id="10" name="Rectangle 9">
            <a:extLst>
              <a:ext uri="{FF2B5EF4-FFF2-40B4-BE49-F238E27FC236}">
                <a16:creationId xmlns:a16="http://schemas.microsoft.com/office/drawing/2014/main" id="{76880466-C804-154D-B324-45A1D8E2B9AC}"/>
              </a:ext>
            </a:extLst>
          </p:cNvPr>
          <p:cNvSpPr/>
          <p:nvPr/>
        </p:nvSpPr>
        <p:spPr>
          <a:xfrm>
            <a:off x="3541328" y="4445256"/>
            <a:ext cx="1837554" cy="415498"/>
          </a:xfrm>
          <a:prstGeom prst="rect">
            <a:avLst/>
          </a:prstGeom>
        </p:spPr>
        <p:txBody>
          <a:bodyPr wrap="none">
            <a:spAutoFit/>
          </a:bodyPr>
          <a:lstStyle/>
          <a:p>
            <a:r>
              <a:rPr lang="en-US" sz="2100" dirty="0"/>
              <a:t>Fault Tolerance</a:t>
            </a:r>
          </a:p>
        </p:txBody>
      </p:sp>
    </p:spTree>
    <p:extLst>
      <p:ext uri="{BB962C8B-B14F-4D97-AF65-F5344CB8AC3E}">
        <p14:creationId xmlns:p14="http://schemas.microsoft.com/office/powerpoint/2010/main" val="312212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20</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336384" y="2726720"/>
            <a:ext cx="2482090" cy="415498"/>
          </a:xfrm>
          <a:prstGeom prst="rect">
            <a:avLst/>
          </a:prstGeom>
        </p:spPr>
        <p:txBody>
          <a:bodyPr wrap="none">
            <a:spAutoFit/>
          </a:bodyPr>
          <a:lstStyle/>
          <a:p>
            <a:r>
              <a:rPr lang="en-US" sz="2100" dirty="0"/>
              <a:t>Eventual Consistency</a:t>
            </a:r>
          </a:p>
        </p:txBody>
      </p:sp>
      <p:sp>
        <p:nvSpPr>
          <p:cNvPr id="7" name="Rectangle 6">
            <a:extLst>
              <a:ext uri="{FF2B5EF4-FFF2-40B4-BE49-F238E27FC236}">
                <a16:creationId xmlns:a16="http://schemas.microsoft.com/office/drawing/2014/main" id="{47CA2FDD-26A0-7E44-9969-D25A1483E5C6}"/>
              </a:ext>
            </a:extLst>
          </p:cNvPr>
          <p:cNvSpPr/>
          <p:nvPr/>
        </p:nvSpPr>
        <p:spPr>
          <a:xfrm>
            <a:off x="3469198" y="3429000"/>
            <a:ext cx="2251707" cy="415498"/>
          </a:xfrm>
          <a:prstGeom prst="rect">
            <a:avLst/>
          </a:prstGeom>
        </p:spPr>
        <p:txBody>
          <a:bodyPr wrap="none">
            <a:spAutoFit/>
          </a:bodyPr>
          <a:lstStyle/>
          <a:p>
            <a:r>
              <a:rPr lang="en-US" sz="2100" dirty="0"/>
              <a:t>Replication of Data</a:t>
            </a:r>
          </a:p>
        </p:txBody>
      </p:sp>
      <p:sp>
        <p:nvSpPr>
          <p:cNvPr id="8" name="Rectangle 7">
            <a:extLst>
              <a:ext uri="{FF2B5EF4-FFF2-40B4-BE49-F238E27FC236}">
                <a16:creationId xmlns:a16="http://schemas.microsoft.com/office/drawing/2014/main" id="{F47F2C6F-2CA1-E74D-8109-DEF18042769F}"/>
              </a:ext>
            </a:extLst>
          </p:cNvPr>
          <p:cNvSpPr/>
          <p:nvPr/>
        </p:nvSpPr>
        <p:spPr>
          <a:xfrm>
            <a:off x="3615114" y="4131280"/>
            <a:ext cx="1922129" cy="415498"/>
          </a:xfrm>
          <a:prstGeom prst="rect">
            <a:avLst/>
          </a:prstGeom>
        </p:spPr>
        <p:txBody>
          <a:bodyPr wrap="none">
            <a:spAutoFit/>
          </a:bodyPr>
          <a:lstStyle/>
          <a:p>
            <a:r>
              <a:rPr lang="en-US" sz="2100" dirty="0"/>
              <a:t>Synchronization</a:t>
            </a:r>
          </a:p>
        </p:txBody>
      </p:sp>
      <p:sp>
        <p:nvSpPr>
          <p:cNvPr id="10" name="TextBox 9">
            <a:extLst>
              <a:ext uri="{FF2B5EF4-FFF2-40B4-BE49-F238E27FC236}">
                <a16:creationId xmlns:a16="http://schemas.microsoft.com/office/drawing/2014/main" id="{F5D2614D-C9FA-5043-9D4C-54BA7133EA15}"/>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Bad</a:t>
            </a:r>
          </a:p>
        </p:txBody>
      </p:sp>
    </p:spTree>
    <p:extLst>
      <p:ext uri="{BB962C8B-B14F-4D97-AF65-F5344CB8AC3E}">
        <p14:creationId xmlns:p14="http://schemas.microsoft.com/office/powerpoint/2010/main" val="46942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reliability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32090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guaranteed delivery</a:t>
            </a:r>
          </a:p>
        </p:txBody>
      </p:sp>
      <p:sp>
        <p:nvSpPr>
          <p:cNvPr id="3" name="Text Placeholder 2"/>
          <p:cNvSpPr>
            <a:spLocks noGrp="1"/>
          </p:cNvSpPr>
          <p:nvPr>
            <p:ph type="body" idx="1"/>
          </p:nvPr>
        </p:nvSpPr>
        <p:spPr/>
        <p:txBody>
          <a:bodyPr/>
          <a:lstStyle/>
          <a:p>
            <a:r>
              <a:rPr lang="en-US" dirty="0"/>
              <a:t>At Least Once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332832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23</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23</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7" name="TextBox 6"/>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Rounded Rectangle 10"/>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2" name="Straight Connector 21"/>
          <p:cNvCxnSpPr>
            <a:stCxn id="6" idx="6"/>
            <a:endCxn id="7"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4"/>
            <a:endCxn id="8"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30" name="Straight Arrow Connector 29"/>
          <p:cNvCxnSpPr>
            <a:stCxn id="11" idx="0"/>
            <a:endCxn id="12" idx="2"/>
          </p:cNvCxnSpPr>
          <p:nvPr/>
        </p:nvCxnSpPr>
        <p:spPr>
          <a:xfrm flipH="1" flipV="1">
            <a:off x="876822" y="2868460"/>
            <a:ext cx="294362" cy="145301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4"/>
            <a:endCxn id="16" idx="1"/>
          </p:cNvCxnSpPr>
          <p:nvPr/>
        </p:nvCxnSpPr>
        <p:spPr>
          <a:xfrm>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2" idx="3"/>
            <a:endCxn id="14" idx="0"/>
          </p:cNvCxnSpPr>
          <p:nvPr/>
        </p:nvCxnSpPr>
        <p:spPr>
          <a:xfrm>
            <a:off x="1027134" y="2724411"/>
            <a:ext cx="2605414" cy="348788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8723" y="3389363"/>
            <a:ext cx="288099" cy="369332"/>
          </a:xfrm>
          <a:prstGeom prst="rect">
            <a:avLst/>
          </a:prstGeom>
          <a:noFill/>
        </p:spPr>
        <p:txBody>
          <a:bodyPr wrap="square" rtlCol="0">
            <a:spAutoFit/>
          </a:bodyPr>
          <a:lstStyle/>
          <a:p>
            <a:r>
              <a:rPr lang="en-US" dirty="0"/>
              <a:t>1</a:t>
            </a:r>
          </a:p>
        </p:txBody>
      </p:sp>
      <p:sp>
        <p:nvSpPr>
          <p:cNvPr id="39" name="TextBox 38"/>
          <p:cNvSpPr txBox="1"/>
          <p:nvPr/>
        </p:nvSpPr>
        <p:spPr>
          <a:xfrm>
            <a:off x="2441531" y="4080055"/>
            <a:ext cx="288099" cy="369332"/>
          </a:xfrm>
          <a:prstGeom prst="rect">
            <a:avLst/>
          </a:prstGeom>
          <a:noFill/>
        </p:spPr>
        <p:txBody>
          <a:bodyPr wrap="square" rtlCol="0">
            <a:spAutoFit/>
          </a:bodyPr>
          <a:lstStyle/>
          <a:p>
            <a:r>
              <a:rPr lang="en-US" dirty="0"/>
              <a:t>2</a:t>
            </a:r>
          </a:p>
        </p:txBody>
      </p:sp>
      <p:sp>
        <p:nvSpPr>
          <p:cNvPr id="40" name="TextBox 39"/>
          <p:cNvSpPr txBox="1"/>
          <p:nvPr/>
        </p:nvSpPr>
        <p:spPr>
          <a:xfrm>
            <a:off x="4753627" y="2676101"/>
            <a:ext cx="288099" cy="369332"/>
          </a:xfrm>
          <a:prstGeom prst="rect">
            <a:avLst/>
          </a:prstGeom>
          <a:noFill/>
        </p:spPr>
        <p:txBody>
          <a:bodyPr wrap="square" rtlCol="0">
            <a:spAutoFit/>
          </a:bodyPr>
          <a:lstStyle/>
          <a:p>
            <a:r>
              <a:rPr lang="en-US" dirty="0"/>
              <a:t>2</a:t>
            </a:r>
          </a:p>
        </p:txBody>
      </p:sp>
      <p:cxnSp>
        <p:nvCxnSpPr>
          <p:cNvPr id="42" name="Straight Arrow Connector 41"/>
          <p:cNvCxnSpPr>
            <a:stCxn id="16" idx="2"/>
            <a:endCxn id="12" idx="3"/>
          </p:cNvCxnSpPr>
          <p:nvPr/>
        </p:nvCxnSpPr>
        <p:spPr>
          <a:xfrm flipH="1" flipV="1">
            <a:off x="1027134" y="2724411"/>
            <a:ext cx="6701424" cy="809001"/>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1"/>
            <a:endCxn id="12" idx="3"/>
          </p:cNvCxnSpPr>
          <p:nvPr/>
        </p:nvCxnSpPr>
        <p:spPr>
          <a:xfrm flipH="1" flipV="1">
            <a:off x="1027134" y="2724411"/>
            <a:ext cx="2154477" cy="3631939"/>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212915" y="3342180"/>
            <a:ext cx="288099" cy="369332"/>
          </a:xfrm>
          <a:prstGeom prst="rect">
            <a:avLst/>
          </a:prstGeom>
          <a:noFill/>
        </p:spPr>
        <p:txBody>
          <a:bodyPr wrap="square" rtlCol="0">
            <a:spAutoFit/>
          </a:bodyPr>
          <a:lstStyle/>
          <a:p>
            <a:r>
              <a:rPr lang="en-US" dirty="0"/>
              <a:t>3</a:t>
            </a:r>
          </a:p>
        </p:txBody>
      </p:sp>
      <p:sp>
        <p:nvSpPr>
          <p:cNvPr id="48" name="TextBox 47"/>
          <p:cNvSpPr txBox="1"/>
          <p:nvPr/>
        </p:nvSpPr>
        <p:spPr>
          <a:xfrm>
            <a:off x="2043830" y="4986432"/>
            <a:ext cx="288099" cy="369332"/>
          </a:xfrm>
          <a:prstGeom prst="rect">
            <a:avLst/>
          </a:prstGeom>
          <a:noFill/>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29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31411-B886-2F40-9B08-D1E18AE30D24}"/>
              </a:ext>
            </a:extLst>
          </p:cNvPr>
          <p:cNvSpPr>
            <a:spLocks noGrp="1"/>
          </p:cNvSpPr>
          <p:nvPr>
            <p:ph type="sldNum" sz="quarter" idx="12"/>
          </p:nvPr>
        </p:nvSpPr>
        <p:spPr/>
        <p:txBody>
          <a:bodyPr/>
          <a:lstStyle/>
          <a:p>
            <a:fld id="{867D4A06-35AE-BD4A-84A9-613A26F3D41D}" type="slidenum">
              <a:rPr lang="en-US" smtClean="0"/>
              <a:pPr/>
              <a:t>24</a:t>
            </a:fld>
            <a:endParaRPr lang="en-US"/>
          </a:p>
        </p:txBody>
      </p:sp>
      <p:sp>
        <p:nvSpPr>
          <p:cNvPr id="5" name="Title 6">
            <a:extLst>
              <a:ext uri="{FF2B5EF4-FFF2-40B4-BE49-F238E27FC236}">
                <a16:creationId xmlns:a16="http://schemas.microsoft.com/office/drawing/2014/main" id="{C51EBFFF-31CF-304A-9863-C0FB9C008617}"/>
              </a:ext>
            </a:extLst>
          </p:cNvPr>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Correctness Problem</a:t>
            </a:r>
          </a:p>
        </p:txBody>
      </p:sp>
      <p:pic>
        <p:nvPicPr>
          <p:cNvPr id="7" name="Picture 6">
            <a:extLst>
              <a:ext uri="{FF2B5EF4-FFF2-40B4-BE49-F238E27FC236}">
                <a16:creationId xmlns:a16="http://schemas.microsoft.com/office/drawing/2014/main" id="{49A92DBC-0DA5-B84D-A16A-E8E2783695F2}"/>
              </a:ext>
            </a:extLst>
          </p:cNvPr>
          <p:cNvPicPr>
            <a:picLocks noChangeAspect="1"/>
          </p:cNvPicPr>
          <p:nvPr/>
        </p:nvPicPr>
        <p:blipFill>
          <a:blip r:embed="rId2"/>
          <a:stretch>
            <a:fillRect/>
          </a:stretch>
        </p:blipFill>
        <p:spPr>
          <a:xfrm>
            <a:off x="1032256" y="1727200"/>
            <a:ext cx="7227418" cy="3474720"/>
          </a:xfrm>
          <a:prstGeom prst="rect">
            <a:avLst/>
          </a:prstGeom>
        </p:spPr>
      </p:pic>
    </p:spTree>
    <p:extLst>
      <p:ext uri="{BB962C8B-B14F-4D97-AF65-F5344CB8AC3E}">
        <p14:creationId xmlns:p14="http://schemas.microsoft.com/office/powerpoint/2010/main" val="642362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25</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1881260" y="2153309"/>
            <a:ext cx="5220581" cy="3238374"/>
          </a:xfrm>
          <a:prstGeom prst="rect">
            <a:avLst/>
          </a:prstGeom>
        </p:spPr>
      </p:pic>
    </p:spTree>
    <p:extLst>
      <p:ext uri="{BB962C8B-B14F-4D97-AF65-F5344CB8AC3E}">
        <p14:creationId xmlns:p14="http://schemas.microsoft.com/office/powerpoint/2010/main" val="281938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26</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2034541" y="2130421"/>
            <a:ext cx="5450591" cy="3260729"/>
          </a:xfrm>
          <a:prstGeom prst="rect">
            <a:avLst/>
          </a:prstGeom>
        </p:spPr>
      </p:pic>
    </p:spTree>
    <p:extLst>
      <p:ext uri="{BB962C8B-B14F-4D97-AF65-F5344CB8AC3E}">
        <p14:creationId xmlns:p14="http://schemas.microsoft.com/office/powerpoint/2010/main" val="2013152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27</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2149793" y="2195512"/>
            <a:ext cx="4968427" cy="3149918"/>
          </a:xfrm>
          <a:prstGeom prst="rect">
            <a:avLst/>
          </a:prstGeom>
        </p:spPr>
      </p:pic>
    </p:spTree>
    <p:extLst>
      <p:ext uri="{BB962C8B-B14F-4D97-AF65-F5344CB8AC3E}">
        <p14:creationId xmlns:p14="http://schemas.microsoft.com/office/powerpoint/2010/main" val="85571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least once, Exactly once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4087162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29</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00527" y="2762650"/>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158641" y="3444657"/>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4"/>
            <a:endCxn id="3" idx="4"/>
          </p:cNvCxnSpPr>
          <p:nvPr/>
        </p:nvCxnSpPr>
        <p:spPr>
          <a:xfrm flipH="1">
            <a:off x="2260948" y="4409161"/>
            <a:ext cx="40229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08331" y="2295487"/>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498931" y="2977494"/>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429516" y="4057955"/>
            <a:ext cx="537576" cy="369332"/>
          </a:xfrm>
          <a:prstGeom prst="rect">
            <a:avLst/>
          </a:prstGeom>
          <a:noFill/>
        </p:spPr>
        <p:txBody>
          <a:bodyPr wrap="square" rtlCol="0">
            <a:spAutoFit/>
          </a:bodyPr>
          <a:lstStyle/>
          <a:p>
            <a:r>
              <a:rPr lang="en-US"/>
              <a:t>Ack</a:t>
            </a:r>
            <a:endParaRPr lang="en-US" dirty="0"/>
          </a:p>
        </p:txBody>
      </p:sp>
      <p:sp>
        <p:nvSpPr>
          <p:cNvPr id="23" name="Lightning Bolt 22"/>
          <p:cNvSpPr/>
          <p:nvPr/>
        </p:nvSpPr>
        <p:spPr>
          <a:xfrm>
            <a:off x="3699321" y="3158936"/>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85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Two Agenda</a:t>
            </a:r>
          </a:p>
        </p:txBody>
      </p:sp>
      <p:sp>
        <p:nvSpPr>
          <p:cNvPr id="3" name="Content Placeholder 2"/>
          <p:cNvSpPr>
            <a:spLocks noGrp="1"/>
          </p:cNvSpPr>
          <p:nvPr>
            <p:ph idx="1"/>
          </p:nvPr>
        </p:nvSpPr>
        <p:spPr/>
        <p:txBody>
          <a:bodyPr>
            <a:normAutofit/>
          </a:bodyPr>
          <a:lstStyle/>
          <a:p>
            <a:r>
              <a:rPr lang="en-US" sz="2000" dirty="0"/>
              <a:t>Event Driven Collaboration</a:t>
            </a:r>
          </a:p>
          <a:p>
            <a:r>
              <a:rPr lang="en-US" sz="2000" dirty="0"/>
              <a:t>Reliability</a:t>
            </a:r>
          </a:p>
          <a:p>
            <a:r>
              <a:rPr lang="en-US" sz="2000" dirty="0"/>
              <a:t>Frameworks</a:t>
            </a:r>
          </a:p>
          <a:p>
            <a:r>
              <a:rPr lang="en-US" sz="2000" dirty="0"/>
              <a:t>Middleware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a:t>
            </a:fld>
            <a:endParaRPr lang="en-US"/>
          </a:p>
        </p:txBody>
      </p:sp>
    </p:spTree>
    <p:extLst>
      <p:ext uri="{BB962C8B-B14F-4D97-AF65-F5344CB8AC3E}">
        <p14:creationId xmlns:p14="http://schemas.microsoft.com/office/powerpoint/2010/main" val="154596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30</a:t>
            </a:fld>
            <a:endParaRPr lang="en-US" dirty="0"/>
          </a:p>
        </p:txBody>
      </p:sp>
      <p:sp>
        <p:nvSpPr>
          <p:cNvPr id="3" name="Oval 2"/>
          <p:cNvSpPr/>
          <p:nvPr/>
        </p:nvSpPr>
        <p:spPr>
          <a:xfrm>
            <a:off x="1277655"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300597"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63157" y="2224031"/>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221271" y="2906038"/>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63157" y="3588045"/>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70961" y="1756868"/>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70961" y="3188535"/>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561561" y="2438875"/>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588176" y="4709733"/>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761951" y="262031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146103" y="4484317"/>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5836607" y="3457184"/>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724394" y="2224031"/>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01632" y="3983277"/>
            <a:ext cx="1557927" cy="369332"/>
          </a:xfrm>
          <a:prstGeom prst="rect">
            <a:avLst/>
          </a:prstGeom>
          <a:noFill/>
        </p:spPr>
        <p:txBody>
          <a:bodyPr wrap="none" rtlCol="0">
            <a:spAutoFit/>
          </a:bodyPr>
          <a:lstStyle/>
          <a:p>
            <a:r>
              <a:rPr lang="en-US"/>
              <a:t>Store Message</a:t>
            </a:r>
          </a:p>
        </p:txBody>
      </p:sp>
      <p:cxnSp>
        <p:nvCxnSpPr>
          <p:cNvPr id="15" name="Straight Arrow Connector 14"/>
          <p:cNvCxnSpPr>
            <a:stCxn id="2" idx="2"/>
          </p:cNvCxnSpPr>
          <p:nvPr/>
        </p:nvCxnSpPr>
        <p:spPr>
          <a:xfrm flipH="1" flipV="1">
            <a:off x="5724394" y="3588045"/>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729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31</a:t>
            </a:fld>
            <a:endParaRPr lang="en-US" dirty="0"/>
          </a:p>
        </p:txBody>
      </p:sp>
      <p:sp>
        <p:nvSpPr>
          <p:cNvPr id="3" name="Oval 2"/>
          <p:cNvSpPr/>
          <p:nvPr/>
        </p:nvSpPr>
        <p:spPr>
          <a:xfrm>
            <a:off x="1478071"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501013"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263573" y="2073719"/>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421687" y="2755726"/>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263573" y="3437733"/>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1377" y="1606556"/>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771377" y="3038223"/>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761977" y="2288563"/>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788592" y="4559421"/>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962367" y="2470005"/>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346519" y="4334005"/>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037023" y="3306872"/>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924810" y="2073719"/>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 idx="2"/>
          </p:cNvCxnSpPr>
          <p:nvPr/>
        </p:nvCxnSpPr>
        <p:spPr>
          <a:xfrm flipH="1" flipV="1">
            <a:off x="5924810" y="3437733"/>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n 23"/>
          <p:cNvSpPr/>
          <p:nvPr/>
        </p:nvSpPr>
        <p:spPr>
          <a:xfrm>
            <a:off x="2022186" y="4465529"/>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2280861" y="2073719"/>
            <a:ext cx="982713" cy="2485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36963" y="3679561"/>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1449801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F00C9-3443-214B-BA50-D0959ED6AA53}"/>
              </a:ext>
            </a:extLst>
          </p:cNvPr>
          <p:cNvSpPr>
            <a:spLocks noGrp="1"/>
          </p:cNvSpPr>
          <p:nvPr>
            <p:ph type="title"/>
          </p:nvPr>
        </p:nvSpPr>
        <p:spPr/>
        <p:txBody>
          <a:bodyPr/>
          <a:lstStyle/>
          <a:p>
            <a:r>
              <a:rPr lang="en-US" dirty="0"/>
              <a:t>4.3 Message LOGs and Shared Queues </a:t>
            </a:r>
          </a:p>
        </p:txBody>
      </p:sp>
      <p:sp>
        <p:nvSpPr>
          <p:cNvPr id="6" name="Text Placeholder 5">
            <a:extLst>
              <a:ext uri="{FF2B5EF4-FFF2-40B4-BE49-F238E27FC236}">
                <a16:creationId xmlns:a16="http://schemas.microsoft.com/office/drawing/2014/main" id="{E816885C-6669-E541-8F12-2144956558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7F2FA-770C-4447-AD81-31EE9CB39873}"/>
              </a:ext>
            </a:extLst>
          </p:cNvPr>
          <p:cNvSpPr>
            <a:spLocks noGrp="1"/>
          </p:cNvSpPr>
          <p:nvPr>
            <p:ph type="sldNum" sz="quarter" idx="12"/>
          </p:nvPr>
        </p:nvSpPr>
        <p:spPr/>
        <p:txBody>
          <a:bodyPr/>
          <a:lstStyle/>
          <a:p>
            <a:fld id="{867D4A06-35AE-BD4A-84A9-613A26F3D41D}" type="slidenum">
              <a:rPr lang="en-US" smtClean="0"/>
              <a:pPr/>
              <a:t>32</a:t>
            </a:fld>
            <a:endParaRPr lang="en-US"/>
          </a:p>
        </p:txBody>
      </p:sp>
    </p:spTree>
    <p:extLst>
      <p:ext uri="{BB962C8B-B14F-4D97-AF65-F5344CB8AC3E}">
        <p14:creationId xmlns:p14="http://schemas.microsoft.com/office/powerpoint/2010/main" val="3563716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33</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128579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5539601"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395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5721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487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463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270367"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168250"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251579"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367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160849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1882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341756" y="3860986"/>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159517" y="530114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3829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229950" y="46792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4668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964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1997281" y="462702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2670496" y="3963274"/>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88340" y="5336604"/>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4393795" y="5262915"/>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395065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34</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1721655"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5975465"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831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6157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923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899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706231"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604114"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687443"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802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2044354"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2318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777620" y="342900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595381" y="4869157"/>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4265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665814" y="424726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5104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1400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2433145" y="4195035"/>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7290880"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3049933"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340427"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5022404"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36107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7DA42-BCE3-8445-A1FA-34567F9D678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7" name="Rectangle 6">
            <a:extLst>
              <a:ext uri="{FF2B5EF4-FFF2-40B4-BE49-F238E27FC236}">
                <a16:creationId xmlns:a16="http://schemas.microsoft.com/office/drawing/2014/main" id="{EF159690-9C98-8D46-93BE-C889DE78BD5A}"/>
              </a:ext>
            </a:extLst>
          </p:cNvPr>
          <p:cNvSpPr/>
          <p:nvPr/>
        </p:nvSpPr>
        <p:spPr>
          <a:xfrm>
            <a:off x="4098419"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C556EDC9-0A75-A345-A4D2-51B62026BE29}"/>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9FACE909-96C5-4643-80C5-82093BAAF535}"/>
              </a:ext>
            </a:extLst>
          </p:cNvPr>
          <p:cNvSpPr txBox="1"/>
          <p:nvPr/>
        </p:nvSpPr>
        <p:spPr>
          <a:xfrm>
            <a:off x="4280430"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0B37E4C4-0584-274A-9A32-C66436A1B708}"/>
              </a:ext>
            </a:extLst>
          </p:cNvPr>
          <p:cNvSpPr/>
          <p:nvPr/>
        </p:nvSpPr>
        <p:spPr>
          <a:xfrm>
            <a:off x="5046055"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CE4A1AE7-080C-F34F-8648-C276447D3105}"/>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2" name="Flowchart: Magnetic Disk 12">
            <a:extLst>
              <a:ext uri="{FF2B5EF4-FFF2-40B4-BE49-F238E27FC236}">
                <a16:creationId xmlns:a16="http://schemas.microsoft.com/office/drawing/2014/main" id="{5C433343-1E39-F54A-B2DD-99E81558AA8D}"/>
              </a:ext>
            </a:extLst>
          </p:cNvPr>
          <p:cNvSpPr/>
          <p:nvPr/>
        </p:nvSpPr>
        <p:spPr>
          <a:xfrm>
            <a:off x="3829185"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3" name="Straight Arrow Connector 12">
            <a:extLst>
              <a:ext uri="{FF2B5EF4-FFF2-40B4-BE49-F238E27FC236}">
                <a16:creationId xmlns:a16="http://schemas.microsoft.com/office/drawing/2014/main" id="{99700052-2C80-344B-88D6-58E461D67283}"/>
              </a:ext>
            </a:extLst>
          </p:cNvPr>
          <p:cNvCxnSpPr>
            <a:cxnSpLocks/>
            <a:stCxn id="7" idx="2"/>
            <a:endCxn id="12" idx="4"/>
          </p:cNvCxnSpPr>
          <p:nvPr/>
        </p:nvCxnSpPr>
        <p:spPr>
          <a:xfrm>
            <a:off x="4727068"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A5B45-28BF-7F41-A06B-CA03AF3EC0EC}"/>
              </a:ext>
            </a:extLst>
          </p:cNvPr>
          <p:cNvCxnSpPr>
            <a:cxnSpLocks/>
          </p:cNvCxnSpPr>
          <p:nvPr/>
        </p:nvCxnSpPr>
        <p:spPr>
          <a:xfrm>
            <a:off x="4810397"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A602EB-070E-FB4E-A9EC-7C60AFADCB34}"/>
              </a:ext>
            </a:extLst>
          </p:cNvPr>
          <p:cNvCxnSpPr>
            <a:cxnSpLocks/>
          </p:cNvCxnSpPr>
          <p:nvPr/>
        </p:nvCxnSpPr>
        <p:spPr>
          <a:xfrm flipH="1" flipV="1">
            <a:off x="4925922"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Can 23">
            <a:extLst>
              <a:ext uri="{FF2B5EF4-FFF2-40B4-BE49-F238E27FC236}">
                <a16:creationId xmlns:a16="http://schemas.microsoft.com/office/drawing/2014/main" id="{60114211-1232-CF42-9BA8-3E819531B66D}"/>
              </a:ext>
            </a:extLst>
          </p:cNvPr>
          <p:cNvSpPr/>
          <p:nvPr/>
        </p:nvSpPr>
        <p:spPr>
          <a:xfrm rot="16200000">
            <a:off x="7100733" y="3129505"/>
            <a:ext cx="286474" cy="885464"/>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5" name="Flowchart: Magnetic Disk 12">
            <a:extLst>
              <a:ext uri="{FF2B5EF4-FFF2-40B4-BE49-F238E27FC236}">
                <a16:creationId xmlns:a16="http://schemas.microsoft.com/office/drawing/2014/main" id="{139E77EF-B068-2343-822C-6A2636C05E04}"/>
              </a:ext>
            </a:extLst>
          </p:cNvPr>
          <p:cNvSpPr/>
          <p:nvPr/>
        </p:nvSpPr>
        <p:spPr>
          <a:xfrm>
            <a:off x="8042806" y="343421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Data Lake</a:t>
            </a:r>
          </a:p>
        </p:txBody>
      </p:sp>
      <p:sp>
        <p:nvSpPr>
          <p:cNvPr id="26" name="TextBox 25">
            <a:extLst>
              <a:ext uri="{FF2B5EF4-FFF2-40B4-BE49-F238E27FC236}">
                <a16:creationId xmlns:a16="http://schemas.microsoft.com/office/drawing/2014/main" id="{74BF6EAF-2C1F-8F4F-8E44-4989968B3407}"/>
              </a:ext>
            </a:extLst>
          </p:cNvPr>
          <p:cNvSpPr txBox="1"/>
          <p:nvPr/>
        </p:nvSpPr>
        <p:spPr>
          <a:xfrm>
            <a:off x="6962172" y="3442892"/>
            <a:ext cx="724530" cy="300082"/>
          </a:xfrm>
          <a:prstGeom prst="rect">
            <a:avLst/>
          </a:prstGeom>
          <a:noFill/>
        </p:spPr>
        <p:txBody>
          <a:bodyPr wrap="square" rtlCol="0">
            <a:spAutoFit/>
          </a:bodyPr>
          <a:lstStyle/>
          <a:p>
            <a:r>
              <a:rPr lang="en-US" sz="1350" dirty="0"/>
              <a:t>Stream</a:t>
            </a:r>
          </a:p>
        </p:txBody>
      </p:sp>
      <p:cxnSp>
        <p:nvCxnSpPr>
          <p:cNvPr id="28" name="Straight Arrow Connector 27">
            <a:extLst>
              <a:ext uri="{FF2B5EF4-FFF2-40B4-BE49-F238E27FC236}">
                <a16:creationId xmlns:a16="http://schemas.microsoft.com/office/drawing/2014/main" id="{EABDB6AE-C888-9D4A-ABF3-2CC193E852E0}"/>
              </a:ext>
            </a:extLst>
          </p:cNvPr>
          <p:cNvCxnSpPr>
            <a:stCxn id="26" idx="3"/>
            <a:endCxn id="25" idx="2"/>
          </p:cNvCxnSpPr>
          <p:nvPr/>
        </p:nvCxnSpPr>
        <p:spPr>
          <a:xfrm flipV="1">
            <a:off x="7686702" y="3584455"/>
            <a:ext cx="356104" cy="84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40334-3E5B-CD45-B4E2-52FDAB0ED46E}"/>
              </a:ext>
            </a:extLst>
          </p:cNvPr>
          <p:cNvSpPr/>
          <p:nvPr/>
        </p:nvSpPr>
        <p:spPr>
          <a:xfrm>
            <a:off x="7925765" y="1820338"/>
            <a:ext cx="1059083" cy="13394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Analysis Services</a:t>
            </a:r>
          </a:p>
        </p:txBody>
      </p:sp>
      <p:sp>
        <p:nvSpPr>
          <p:cNvPr id="30" name="TextBox 29">
            <a:extLst>
              <a:ext uri="{FF2B5EF4-FFF2-40B4-BE49-F238E27FC236}">
                <a16:creationId xmlns:a16="http://schemas.microsoft.com/office/drawing/2014/main" id="{F99B7F31-572F-E143-BE86-A58944383B80}"/>
              </a:ext>
            </a:extLst>
          </p:cNvPr>
          <p:cNvSpPr txBox="1"/>
          <p:nvPr/>
        </p:nvSpPr>
        <p:spPr>
          <a:xfrm>
            <a:off x="8005639" y="1932871"/>
            <a:ext cx="918666"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1" name="Straight Arrow Connector 30">
            <a:extLst>
              <a:ext uri="{FF2B5EF4-FFF2-40B4-BE49-F238E27FC236}">
                <a16:creationId xmlns:a16="http://schemas.microsoft.com/office/drawing/2014/main" id="{65757653-B483-344A-86AE-2D8F46736367}"/>
              </a:ext>
            </a:extLst>
          </p:cNvPr>
          <p:cNvCxnSpPr>
            <a:cxnSpLocks/>
          </p:cNvCxnSpPr>
          <p:nvPr/>
        </p:nvCxnSpPr>
        <p:spPr>
          <a:xfrm>
            <a:off x="8213946" y="310987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3559EA-E7B3-7E48-A356-F3CD441F7206}"/>
              </a:ext>
            </a:extLst>
          </p:cNvPr>
          <p:cNvCxnSpPr>
            <a:cxnSpLocks/>
          </p:cNvCxnSpPr>
          <p:nvPr/>
        </p:nvCxnSpPr>
        <p:spPr>
          <a:xfrm flipH="1" flipV="1">
            <a:off x="8444997" y="30853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072E61B-D581-D240-AA82-7D718A916D17}"/>
              </a:ext>
            </a:extLst>
          </p:cNvPr>
          <p:cNvCxnSpPr>
            <a:cxnSpLocks/>
          </p:cNvCxnSpPr>
          <p:nvPr/>
        </p:nvCxnSpPr>
        <p:spPr>
          <a:xfrm>
            <a:off x="222273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9B03BD-D5AA-4642-8892-AD5B9D03F75E}"/>
              </a:ext>
            </a:extLst>
          </p:cNvPr>
          <p:cNvCxnSpPr>
            <a:cxnSpLocks/>
          </p:cNvCxnSpPr>
          <p:nvPr/>
        </p:nvCxnSpPr>
        <p:spPr>
          <a:xfrm flipH="1" flipV="1">
            <a:off x="249700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Envelope">
            <a:extLst>
              <a:ext uri="{FF2B5EF4-FFF2-40B4-BE49-F238E27FC236}">
                <a16:creationId xmlns:a16="http://schemas.microsoft.com/office/drawing/2014/main" id="{20D84EAE-9004-EA40-941C-C5FD71FC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7907" y="4184885"/>
            <a:ext cx="421275" cy="421275"/>
          </a:xfrm>
          <a:prstGeom prst="rect">
            <a:avLst/>
          </a:prstGeom>
        </p:spPr>
      </p:pic>
      <p:pic>
        <p:nvPicPr>
          <p:cNvPr id="39" name="Graphic 38" descr="Envelope">
            <a:extLst>
              <a:ext uri="{FF2B5EF4-FFF2-40B4-BE49-F238E27FC236}">
                <a16:creationId xmlns:a16="http://schemas.microsoft.com/office/drawing/2014/main" id="{886D41E8-6A72-174D-A665-498BD127C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397" y="4189747"/>
            <a:ext cx="421275" cy="421275"/>
          </a:xfrm>
          <a:prstGeom prst="rect">
            <a:avLst/>
          </a:prstGeom>
        </p:spPr>
      </p:pic>
      <p:pic>
        <p:nvPicPr>
          <p:cNvPr id="40" name="Graphic 39" descr="Envelope">
            <a:extLst>
              <a:ext uri="{FF2B5EF4-FFF2-40B4-BE49-F238E27FC236}">
                <a16:creationId xmlns:a16="http://schemas.microsoft.com/office/drawing/2014/main" id="{926B9DA3-101E-7049-8FF8-1337970E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7593" y="4217620"/>
            <a:ext cx="421275" cy="421275"/>
          </a:xfrm>
          <a:prstGeom prst="rect">
            <a:avLst/>
          </a:prstGeom>
        </p:spPr>
      </p:pic>
      <p:sp>
        <p:nvSpPr>
          <p:cNvPr id="41" name="TextBox 40">
            <a:extLst>
              <a:ext uri="{FF2B5EF4-FFF2-40B4-BE49-F238E27FC236}">
                <a16:creationId xmlns:a16="http://schemas.microsoft.com/office/drawing/2014/main" id="{E5907760-CD1A-9344-B3AB-3144F76CEBBE}"/>
              </a:ext>
            </a:extLst>
          </p:cNvPr>
          <p:cNvSpPr txBox="1"/>
          <p:nvPr/>
        </p:nvSpPr>
        <p:spPr>
          <a:xfrm>
            <a:off x="1492277" y="4680287"/>
            <a:ext cx="1691958" cy="300082"/>
          </a:xfrm>
          <a:prstGeom prst="rect">
            <a:avLst/>
          </a:prstGeom>
          <a:noFill/>
        </p:spPr>
        <p:txBody>
          <a:bodyPr wrap="square" rtlCol="0">
            <a:spAutoFit/>
          </a:bodyPr>
          <a:lstStyle/>
          <a:p>
            <a:r>
              <a:rPr lang="en-US" sz="1350" dirty="0"/>
              <a:t>1: Store Current State</a:t>
            </a:r>
          </a:p>
        </p:txBody>
      </p:sp>
      <p:sp>
        <p:nvSpPr>
          <p:cNvPr id="42" name="TextBox 41">
            <a:extLst>
              <a:ext uri="{FF2B5EF4-FFF2-40B4-BE49-F238E27FC236}">
                <a16:creationId xmlns:a16="http://schemas.microsoft.com/office/drawing/2014/main" id="{EDB1AAA1-7230-1F40-ADB4-0D814B9CEB69}"/>
              </a:ext>
            </a:extLst>
          </p:cNvPr>
          <p:cNvSpPr txBox="1"/>
          <p:nvPr/>
        </p:nvSpPr>
        <p:spPr>
          <a:xfrm>
            <a:off x="1492277" y="5031414"/>
            <a:ext cx="1691958" cy="300082"/>
          </a:xfrm>
          <a:prstGeom prst="rect">
            <a:avLst/>
          </a:prstGeom>
          <a:noFill/>
        </p:spPr>
        <p:txBody>
          <a:bodyPr wrap="square" rtlCol="0">
            <a:spAutoFit/>
          </a:bodyPr>
          <a:lstStyle/>
          <a:p>
            <a:r>
              <a:rPr lang="en-US" sz="1350" dirty="0"/>
              <a:t>2: Raise Event</a:t>
            </a:r>
          </a:p>
        </p:txBody>
      </p:sp>
      <p:sp>
        <p:nvSpPr>
          <p:cNvPr id="43" name="TextBox 42">
            <a:extLst>
              <a:ext uri="{FF2B5EF4-FFF2-40B4-BE49-F238E27FC236}">
                <a16:creationId xmlns:a16="http://schemas.microsoft.com/office/drawing/2014/main" id="{42EB23E2-EBCF-F44D-8FE8-0A1919752305}"/>
              </a:ext>
            </a:extLst>
          </p:cNvPr>
          <p:cNvSpPr txBox="1"/>
          <p:nvPr/>
        </p:nvSpPr>
        <p:spPr>
          <a:xfrm>
            <a:off x="3434450" y="4680287"/>
            <a:ext cx="1760310" cy="507831"/>
          </a:xfrm>
          <a:prstGeom prst="rect">
            <a:avLst/>
          </a:prstGeom>
          <a:noFill/>
        </p:spPr>
        <p:txBody>
          <a:bodyPr wrap="square" rtlCol="0">
            <a:spAutoFit/>
          </a:bodyPr>
          <a:lstStyle/>
          <a:p>
            <a:r>
              <a:rPr lang="en-US" sz="1350" dirty="0"/>
              <a:t>3: Save Reference Data</a:t>
            </a:r>
          </a:p>
        </p:txBody>
      </p:sp>
      <p:sp>
        <p:nvSpPr>
          <p:cNvPr id="44" name="TextBox 43">
            <a:extLst>
              <a:ext uri="{FF2B5EF4-FFF2-40B4-BE49-F238E27FC236}">
                <a16:creationId xmlns:a16="http://schemas.microsoft.com/office/drawing/2014/main" id="{E977BBA3-3991-3A43-9CF4-E01AD7DF2E64}"/>
              </a:ext>
            </a:extLst>
          </p:cNvPr>
          <p:cNvSpPr txBox="1"/>
          <p:nvPr/>
        </p:nvSpPr>
        <p:spPr>
          <a:xfrm>
            <a:off x="6850871" y="3851420"/>
            <a:ext cx="1872178" cy="300082"/>
          </a:xfrm>
          <a:prstGeom prst="rect">
            <a:avLst/>
          </a:prstGeom>
          <a:noFill/>
        </p:spPr>
        <p:txBody>
          <a:bodyPr wrap="square" rtlCol="0">
            <a:spAutoFit/>
          </a:bodyPr>
          <a:lstStyle/>
          <a:p>
            <a:r>
              <a:rPr lang="en-US" sz="1350" dirty="0"/>
              <a:t>4: Ingest Analytical Data</a:t>
            </a:r>
          </a:p>
        </p:txBody>
      </p:sp>
      <p:sp>
        <p:nvSpPr>
          <p:cNvPr id="45" name="TextBox 44">
            <a:extLst>
              <a:ext uri="{FF2B5EF4-FFF2-40B4-BE49-F238E27FC236}">
                <a16:creationId xmlns:a16="http://schemas.microsoft.com/office/drawing/2014/main" id="{4DEF22F4-C797-1846-AFCB-95045064312B}"/>
              </a:ext>
            </a:extLst>
          </p:cNvPr>
          <p:cNvSpPr txBox="1"/>
          <p:nvPr/>
        </p:nvSpPr>
        <p:spPr>
          <a:xfrm>
            <a:off x="4748018" y="4957286"/>
            <a:ext cx="1691958" cy="300082"/>
          </a:xfrm>
          <a:prstGeom prst="rect">
            <a:avLst/>
          </a:prstGeom>
          <a:noFill/>
        </p:spPr>
        <p:txBody>
          <a:bodyPr wrap="square" rtlCol="0">
            <a:spAutoFit/>
          </a:bodyPr>
          <a:lstStyle/>
          <a:p>
            <a:r>
              <a:rPr lang="en-US" sz="1350" dirty="0"/>
              <a:t>5: Store Current State</a:t>
            </a:r>
          </a:p>
        </p:txBody>
      </p:sp>
      <p:sp>
        <p:nvSpPr>
          <p:cNvPr id="46" name="TextBox 45">
            <a:extLst>
              <a:ext uri="{FF2B5EF4-FFF2-40B4-BE49-F238E27FC236}">
                <a16:creationId xmlns:a16="http://schemas.microsoft.com/office/drawing/2014/main" id="{A96F9A00-7950-C442-9B98-6FC9C2E9502D}"/>
              </a:ext>
            </a:extLst>
          </p:cNvPr>
          <p:cNvSpPr txBox="1"/>
          <p:nvPr/>
        </p:nvSpPr>
        <p:spPr>
          <a:xfrm>
            <a:off x="4770863" y="5275678"/>
            <a:ext cx="1691958" cy="300082"/>
          </a:xfrm>
          <a:prstGeom prst="rect">
            <a:avLst/>
          </a:prstGeom>
          <a:noFill/>
        </p:spPr>
        <p:txBody>
          <a:bodyPr wrap="square" rtlCol="0">
            <a:spAutoFit/>
          </a:bodyPr>
          <a:lstStyle/>
          <a:p>
            <a:r>
              <a:rPr lang="en-US" sz="1350" dirty="0"/>
              <a:t>6: Raise Event</a:t>
            </a:r>
          </a:p>
        </p:txBody>
      </p:sp>
      <p:sp>
        <p:nvSpPr>
          <p:cNvPr id="47" name="TextBox 46">
            <a:extLst>
              <a:ext uri="{FF2B5EF4-FFF2-40B4-BE49-F238E27FC236}">
                <a16:creationId xmlns:a16="http://schemas.microsoft.com/office/drawing/2014/main" id="{3077ABE7-7714-E841-BE12-820138E9282D}"/>
              </a:ext>
            </a:extLst>
          </p:cNvPr>
          <p:cNvSpPr txBox="1"/>
          <p:nvPr/>
        </p:nvSpPr>
        <p:spPr>
          <a:xfrm>
            <a:off x="6850870" y="4173637"/>
            <a:ext cx="1872178" cy="300082"/>
          </a:xfrm>
          <a:prstGeom prst="rect">
            <a:avLst/>
          </a:prstGeom>
          <a:noFill/>
        </p:spPr>
        <p:txBody>
          <a:bodyPr wrap="square" rtlCol="0">
            <a:spAutoFit/>
          </a:bodyPr>
          <a:lstStyle/>
          <a:p>
            <a:r>
              <a:rPr lang="en-US" sz="1350" dirty="0"/>
              <a:t>7: Ingest Analytical Data</a:t>
            </a:r>
          </a:p>
        </p:txBody>
      </p:sp>
      <p:sp>
        <p:nvSpPr>
          <p:cNvPr id="48" name="TextBox 47">
            <a:extLst>
              <a:ext uri="{FF2B5EF4-FFF2-40B4-BE49-F238E27FC236}">
                <a16:creationId xmlns:a16="http://schemas.microsoft.com/office/drawing/2014/main" id="{EC923985-859B-FC47-B6EF-1E7C6485FD2E}"/>
              </a:ext>
            </a:extLst>
          </p:cNvPr>
          <p:cNvSpPr txBox="1"/>
          <p:nvPr/>
        </p:nvSpPr>
        <p:spPr>
          <a:xfrm>
            <a:off x="1619576" y="1219439"/>
            <a:ext cx="4293744" cy="507831"/>
          </a:xfrm>
          <a:prstGeom prst="rect">
            <a:avLst/>
          </a:prstGeom>
          <a:noFill/>
        </p:spPr>
        <p:txBody>
          <a:bodyPr wrap="square" rtlCol="0">
            <a:spAutoFit/>
          </a:bodyPr>
          <a:lstStyle/>
          <a:p>
            <a:pPr algn="ctr"/>
            <a:r>
              <a:rPr lang="en-US" sz="2700" b="1" dirty="0">
                <a:solidFill>
                  <a:srgbClr val="FF0000"/>
                </a:solidFill>
              </a:rPr>
              <a:t>We care about Current State </a:t>
            </a:r>
          </a:p>
        </p:txBody>
      </p:sp>
      <p:sp>
        <p:nvSpPr>
          <p:cNvPr id="49" name="TextBox 48">
            <a:extLst>
              <a:ext uri="{FF2B5EF4-FFF2-40B4-BE49-F238E27FC236}">
                <a16:creationId xmlns:a16="http://schemas.microsoft.com/office/drawing/2014/main" id="{8C5C3429-2DF3-F34D-B505-CA02F579756E}"/>
              </a:ext>
            </a:extLst>
          </p:cNvPr>
          <p:cNvSpPr txBox="1"/>
          <p:nvPr/>
        </p:nvSpPr>
        <p:spPr>
          <a:xfrm>
            <a:off x="5763081" y="1183148"/>
            <a:ext cx="3221767" cy="923330"/>
          </a:xfrm>
          <a:prstGeom prst="rect">
            <a:avLst/>
          </a:prstGeom>
          <a:noFill/>
        </p:spPr>
        <p:txBody>
          <a:bodyPr wrap="square" rtlCol="0">
            <a:spAutoFit/>
          </a:bodyPr>
          <a:lstStyle/>
          <a:p>
            <a:pPr algn="ctr"/>
            <a:r>
              <a:rPr lang="en-US" sz="2700" b="1" dirty="0">
                <a:solidFill>
                  <a:srgbClr val="FF0000"/>
                </a:solidFill>
              </a:rPr>
              <a:t>We care about History </a:t>
            </a:r>
          </a:p>
        </p:txBody>
      </p:sp>
    </p:spTree>
    <p:extLst>
      <p:ext uri="{BB962C8B-B14F-4D97-AF65-F5344CB8AC3E}">
        <p14:creationId xmlns:p14="http://schemas.microsoft.com/office/powerpoint/2010/main" val="35448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2.08333E-7 -2.96296E-6 L 0.04167 0.04005 C 0.05026 0.04908 0.06328 0.05394 0.07708 0.05394 C 0.09258 0.05394 0.10508 0.04908 0.11367 0.04005 L 0.15547 -2.96296E-6 " pathEditMode="relative" rAng="0" ptsTypes="AAAAA">
                                      <p:cBhvr>
                                        <p:cTn id="14" dur="2000" fill="hold"/>
                                        <p:tgtEl>
                                          <p:spTgt spid="38"/>
                                        </p:tgtEl>
                                        <p:attrNameLst>
                                          <p:attrName>ppt_x</p:attrName>
                                          <p:attrName>ppt_y</p:attrName>
                                        </p:attrNameLst>
                                      </p:cBhvr>
                                      <p:rCtr x="7773" y="2685"/>
                                    </p:animMotion>
                                  </p:childTnLst>
                                  <p:subTnLst>
                                    <p:set>
                                      <p:cBhvr override="childStyle">
                                        <p:cTn dur="1" fill="hold" display="0" masterRel="sameClick" afterEffect="1">
                                          <p:stCondLst>
                                            <p:cond evt="end" delay="0">
                                              <p:tn val="13"/>
                                            </p:cond>
                                          </p:stCondLst>
                                        </p:cTn>
                                        <p:tgtEl>
                                          <p:spTgt spid="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375E-6 -3.7037E-6 L 0.13034 -0.0206 C 0.15756 -0.0243 0.19714 -0.03819 0.23803 -0.05764 C 0.28438 -0.07963 0.32097 -0.10208 0.34558 -0.12314 L 0.46433 -0.22129 " pathEditMode="relative" rAng="20700000" ptsTypes="AAAAA">
                                      <p:cBhvr>
                                        <p:cTn id="22" dur="2000" fill="hold"/>
                                        <p:tgtEl>
                                          <p:spTgt spid="39"/>
                                        </p:tgtEl>
                                        <p:attrNameLst>
                                          <p:attrName>ppt_x</p:attrName>
                                          <p:attrName>ppt_y</p:attrName>
                                        </p:attrNameLst>
                                      </p:cBhvr>
                                      <p:rCtr x="23607" y="-8472"/>
                                    </p:animMotion>
                                  </p:childTnLst>
                                  <p:subTnLst>
                                    <p:set>
                                      <p:cBhvr override="childStyle">
                                        <p:cTn dur="1" fill="hold" display="0" masterRel="sameClick" afterEffect="1">
                                          <p:stCondLst>
                                            <p:cond evt="end" delay="0">
                                              <p:tn val="21"/>
                                            </p:cond>
                                          </p:stCondLst>
                                        </p:cTn>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45833E-6 0.00023 L 0.05886 -0.01018 C 0.07123 -0.01157 0.08763 -0.02199 0.10378 -0.03657 C 0.12162 -0.05347 0.13464 -0.07176 0.14219 -0.08935 L 0.18034 -0.1706 " pathEditMode="relative" rAng="19920000" ptsTypes="AAAAA">
                                      <p:cBhvr>
                                        <p:cTn id="38" dur="2000" fill="hold"/>
                                        <p:tgtEl>
                                          <p:spTgt spid="40"/>
                                        </p:tgtEl>
                                        <p:attrNameLst>
                                          <p:attrName>ppt_x</p:attrName>
                                          <p:attrName>ppt_y</p:attrName>
                                        </p:attrNameLst>
                                      </p:cBhvr>
                                      <p:rCtr x="9727" y="-6157"/>
                                    </p:animMotion>
                                  </p:childTnLst>
                                  <p:subTnLst>
                                    <p:set>
                                      <p:cBhvr override="childStyle">
                                        <p:cTn dur="1" fill="hold" display="0" masterRel="sameClick" afterEffect="1">
                                          <p:stCondLst>
                                            <p:cond evt="end" delay="0">
                                              <p:tn val="37"/>
                                            </p:cond>
                                          </p:stCondLst>
                                        </p:cTn>
                                        <p:tgtEl>
                                          <p:spTgt spid="4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36</a:t>
            </a:fld>
            <a:endParaRPr lang="en-US"/>
          </a:p>
        </p:txBody>
      </p:sp>
    </p:spTree>
    <p:extLst>
      <p:ext uri="{BB962C8B-B14F-4D97-AF65-F5344CB8AC3E}">
        <p14:creationId xmlns:p14="http://schemas.microsoft.com/office/powerpoint/2010/main" val="812102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4.4 Compensation</a:t>
            </a:r>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37</a:t>
            </a:fld>
            <a:endParaRPr lang="en-US"/>
          </a:p>
        </p:txBody>
      </p:sp>
    </p:spTree>
    <p:extLst>
      <p:ext uri="{BB962C8B-B14F-4D97-AF65-F5344CB8AC3E}">
        <p14:creationId xmlns:p14="http://schemas.microsoft.com/office/powerpoint/2010/main" val="58552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38</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38</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Write Off</a:t>
            </a:r>
          </a:p>
        </p:txBody>
      </p:sp>
    </p:spTree>
    <p:extLst>
      <p:ext uri="{BB962C8B-B14F-4D97-AF65-F5344CB8AC3E}">
        <p14:creationId xmlns:p14="http://schemas.microsoft.com/office/powerpoint/2010/main" val="3998899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39</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39</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Retry</a:t>
            </a:r>
          </a:p>
        </p:txBody>
      </p:sp>
      <p:pic>
        <p:nvPicPr>
          <p:cNvPr id="8" name="Graphic 7" descr="Circles with arrows">
            <a:extLst>
              <a:ext uri="{FF2B5EF4-FFF2-40B4-BE49-F238E27FC236}">
                <a16:creationId xmlns:a16="http://schemas.microsoft.com/office/drawing/2014/main" id="{1CAB3239-BA1F-EB46-855E-E6B8DA9AC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971800"/>
            <a:ext cx="914400" cy="914400"/>
          </a:xfrm>
          <a:prstGeom prst="rect">
            <a:avLst/>
          </a:prstGeom>
        </p:spPr>
      </p:pic>
      <p:sp>
        <p:nvSpPr>
          <p:cNvPr id="18" name="TextBox 17">
            <a:extLst>
              <a:ext uri="{FF2B5EF4-FFF2-40B4-BE49-F238E27FC236}">
                <a16:creationId xmlns:a16="http://schemas.microsoft.com/office/drawing/2014/main" id="{7ABF78F7-4C8D-7F4D-838C-123AB3F942F2}"/>
              </a:ext>
            </a:extLst>
          </p:cNvPr>
          <p:cNvSpPr txBox="1"/>
          <p:nvPr/>
        </p:nvSpPr>
        <p:spPr>
          <a:xfrm>
            <a:off x="5176950" y="3252722"/>
            <a:ext cx="2443050" cy="369332"/>
          </a:xfrm>
          <a:prstGeom prst="rect">
            <a:avLst/>
          </a:prstGeom>
          <a:noFill/>
        </p:spPr>
        <p:txBody>
          <a:bodyPr wrap="square" rtlCol="0">
            <a:spAutoFit/>
          </a:bodyPr>
          <a:lstStyle/>
          <a:p>
            <a:r>
              <a:rPr lang="en-US" dirty="0"/>
              <a:t>3: Retry</a:t>
            </a:r>
          </a:p>
        </p:txBody>
      </p:sp>
      <p:pic>
        <p:nvPicPr>
          <p:cNvPr id="10" name="Graphic 9" descr="Raised hand">
            <a:extLst>
              <a:ext uri="{FF2B5EF4-FFF2-40B4-BE49-F238E27FC236}">
                <a16:creationId xmlns:a16="http://schemas.microsoft.com/office/drawing/2014/main" id="{C34D65BC-5603-C84E-B6C3-8EABD220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971800"/>
            <a:ext cx="914400" cy="914400"/>
          </a:xfrm>
          <a:prstGeom prst="rect">
            <a:avLst/>
          </a:prstGeom>
        </p:spPr>
      </p:pic>
      <p:sp>
        <p:nvSpPr>
          <p:cNvPr id="21" name="TextBox 20">
            <a:extLst>
              <a:ext uri="{FF2B5EF4-FFF2-40B4-BE49-F238E27FC236}">
                <a16:creationId xmlns:a16="http://schemas.microsoft.com/office/drawing/2014/main" id="{BEAD88FC-4D73-E042-B7B9-A3348B210915}"/>
              </a:ext>
            </a:extLst>
          </p:cNvPr>
          <p:cNvSpPr txBox="1"/>
          <p:nvPr/>
        </p:nvSpPr>
        <p:spPr>
          <a:xfrm>
            <a:off x="6398475" y="3252445"/>
            <a:ext cx="2443050" cy="369332"/>
          </a:xfrm>
          <a:prstGeom prst="rect">
            <a:avLst/>
          </a:prstGeom>
          <a:noFill/>
        </p:spPr>
        <p:txBody>
          <a:bodyPr wrap="square" rtlCol="0">
            <a:spAutoFit/>
          </a:bodyPr>
          <a:lstStyle/>
          <a:p>
            <a:r>
              <a:rPr lang="en-US" dirty="0"/>
              <a:t>4: Circuit Breaker</a:t>
            </a:r>
          </a:p>
        </p:txBody>
      </p:sp>
    </p:spTree>
    <p:extLst>
      <p:ext uri="{BB962C8B-B14F-4D97-AF65-F5344CB8AC3E}">
        <p14:creationId xmlns:p14="http://schemas.microsoft.com/office/powerpoint/2010/main" val="383250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Two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35812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40</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40</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Compensating Event</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23963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41</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41</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Routing Slip</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167332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42</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42</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1659006" y="4179496"/>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4515581" y="3204693"/>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2"/>
          </p:cNvCxnSpPr>
          <p:nvPr/>
        </p:nvCxnSpPr>
        <p:spPr>
          <a:xfrm flipH="1" flipV="1">
            <a:off x="4966518" y="3492792"/>
            <a:ext cx="2394482" cy="1433970"/>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31159" y="3588980"/>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5417455" y="2703971"/>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7228227" y="2150901"/>
            <a:ext cx="1736989" cy="369332"/>
          </a:xfrm>
          <a:prstGeom prst="rect">
            <a:avLst/>
          </a:prstGeom>
          <a:noFill/>
        </p:spPr>
        <p:txBody>
          <a:bodyPr wrap="square" rtlCol="0">
            <a:spAutoFit/>
          </a:bodyPr>
          <a:lstStyle/>
          <a:p>
            <a:r>
              <a:rPr lang="en-US" dirty="0"/>
              <a:t>2: Handle Event</a:t>
            </a:r>
          </a:p>
        </p:txBody>
      </p:sp>
      <p:sp>
        <p:nvSpPr>
          <p:cNvPr id="46" name="Lightning Bolt 45">
            <a:extLst>
              <a:ext uri="{FF2B5EF4-FFF2-40B4-BE49-F238E27FC236}">
                <a16:creationId xmlns:a16="http://schemas.microsoft.com/office/drawing/2014/main" id="{457D03A6-A714-4144-BC50-45C85FF381E4}"/>
              </a:ext>
            </a:extLst>
          </p:cNvPr>
          <p:cNvSpPr/>
          <p:nvPr/>
        </p:nvSpPr>
        <p:spPr>
          <a:xfrm>
            <a:off x="3705514" y="5187401"/>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2843691" y="6026321"/>
            <a:ext cx="2443050" cy="369332"/>
          </a:xfrm>
          <a:prstGeom prst="rect">
            <a:avLst/>
          </a:prstGeom>
          <a:noFill/>
        </p:spPr>
        <p:txBody>
          <a:bodyPr wrap="square" rtlCol="0">
            <a:spAutoFit/>
          </a:bodyPr>
          <a:lstStyle/>
          <a:p>
            <a:r>
              <a:rPr lang="en-US" dirty="0"/>
              <a:t>3: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Process Manager (Saga)</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7013907" y="294692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23" idx="7"/>
            <a:endCxn id="16" idx="2"/>
          </p:cNvCxnSpPr>
          <p:nvPr/>
        </p:nvCxnSpPr>
        <p:spPr>
          <a:xfrm flipH="1" flipV="1">
            <a:off x="7464844" y="3235027"/>
            <a:ext cx="219176" cy="176447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4454479" y="3582268"/>
            <a:ext cx="2932371" cy="369332"/>
          </a:xfrm>
          <a:prstGeom prst="rect">
            <a:avLst/>
          </a:prstGeom>
          <a:noFill/>
        </p:spPr>
        <p:txBody>
          <a:bodyPr wrap="square" rtlCol="0">
            <a:spAutoFit/>
          </a:bodyPr>
          <a:lstStyle/>
          <a:p>
            <a:r>
              <a:rPr lang="en-US" dirty="0"/>
              <a:t>4: Raise Compensating Event</a:t>
            </a:r>
          </a:p>
        </p:txBody>
      </p:sp>
      <p:cxnSp>
        <p:nvCxnSpPr>
          <p:cNvPr id="22" name="Straight Arrow Connector 21">
            <a:extLst>
              <a:ext uri="{FF2B5EF4-FFF2-40B4-BE49-F238E27FC236}">
                <a16:creationId xmlns:a16="http://schemas.microsoft.com/office/drawing/2014/main" id="{780E549D-63E2-424E-BDEE-8911A4BBA7A9}"/>
              </a:ext>
            </a:extLst>
          </p:cNvPr>
          <p:cNvCxnSpPr>
            <a:cxnSpLocks/>
            <a:stCxn id="5" idx="6"/>
            <a:endCxn id="16" idx="0"/>
          </p:cNvCxnSpPr>
          <p:nvPr/>
        </p:nvCxnSpPr>
        <p:spPr>
          <a:xfrm>
            <a:off x="6991611" y="2179529"/>
            <a:ext cx="473233" cy="76739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2489124" y="1890437"/>
            <a:ext cx="1736989" cy="369332"/>
          </a:xfrm>
          <a:prstGeom prst="rect">
            <a:avLst/>
          </a:prstGeom>
          <a:noFill/>
        </p:spPr>
        <p:txBody>
          <a:bodyPr wrap="square" rtlCol="0">
            <a:spAutoFit/>
          </a:bodyPr>
          <a:lstStyle/>
          <a:p>
            <a:r>
              <a:rPr lang="en-US" dirty="0"/>
              <a:t>6: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4380286" y="2075103"/>
            <a:ext cx="1736989" cy="369332"/>
          </a:xfrm>
          <a:prstGeom prst="rect">
            <a:avLst/>
          </a:prstGeom>
          <a:noFill/>
        </p:spPr>
        <p:txBody>
          <a:bodyPr wrap="square" rtlCol="0">
            <a:spAutoFit/>
          </a:bodyPr>
          <a:lstStyle/>
          <a:p>
            <a:r>
              <a:rPr lang="en-US" dirty="0"/>
              <a:t>5: Compensate</a:t>
            </a:r>
          </a:p>
        </p:txBody>
      </p:sp>
      <p:sp>
        <p:nvSpPr>
          <p:cNvPr id="23" name="Oval 22">
            <a:extLst>
              <a:ext uri="{FF2B5EF4-FFF2-40B4-BE49-F238E27FC236}">
                <a16:creationId xmlns:a16="http://schemas.microsoft.com/office/drawing/2014/main" id="{E2262084-9F43-C947-B67E-E70BAF9C40BF}"/>
              </a:ext>
            </a:extLst>
          </p:cNvPr>
          <p:cNvSpPr/>
          <p:nvPr/>
        </p:nvSpPr>
        <p:spPr>
          <a:xfrm>
            <a:off x="6057900" y="4744815"/>
            <a:ext cx="1905118" cy="1739111"/>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Process Manager</a:t>
            </a:r>
          </a:p>
        </p:txBody>
      </p:sp>
      <p:cxnSp>
        <p:nvCxnSpPr>
          <p:cNvPr id="31" name="Straight Arrow Connector 30">
            <a:extLst>
              <a:ext uri="{FF2B5EF4-FFF2-40B4-BE49-F238E27FC236}">
                <a16:creationId xmlns:a16="http://schemas.microsoft.com/office/drawing/2014/main" id="{29361F27-BCD0-CB40-87CD-49A02C2DED0B}"/>
              </a:ext>
            </a:extLst>
          </p:cNvPr>
          <p:cNvCxnSpPr>
            <a:cxnSpLocks/>
            <a:stCxn id="6" idx="6"/>
          </p:cNvCxnSpPr>
          <p:nvPr/>
        </p:nvCxnSpPr>
        <p:spPr>
          <a:xfrm>
            <a:off x="3437702" y="5006214"/>
            <a:ext cx="1077879" cy="750787"/>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766EDC5-DE16-D440-8470-20364452E6B4}"/>
              </a:ext>
            </a:extLst>
          </p:cNvPr>
          <p:cNvCxnSpPr>
            <a:cxnSpLocks/>
            <a:endCxn id="23" idx="2"/>
          </p:cNvCxnSpPr>
          <p:nvPr/>
        </p:nvCxnSpPr>
        <p:spPr>
          <a:xfrm>
            <a:off x="2451368" y="3014679"/>
            <a:ext cx="3606532" cy="259969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4" name="Direct Access Storage 43">
            <a:extLst>
              <a:ext uri="{FF2B5EF4-FFF2-40B4-BE49-F238E27FC236}">
                <a16:creationId xmlns:a16="http://schemas.microsoft.com/office/drawing/2014/main" id="{AC36777F-A45C-7740-8FA9-43DB6319B0C4}"/>
              </a:ext>
            </a:extLst>
          </p:cNvPr>
          <p:cNvSpPr/>
          <p:nvPr/>
        </p:nvSpPr>
        <p:spPr>
          <a:xfrm>
            <a:off x="4454479" y="5688882"/>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E08E735F-3E5F-6B46-AF78-B795A61449DA}"/>
              </a:ext>
            </a:extLst>
          </p:cNvPr>
          <p:cNvCxnSpPr>
            <a:cxnSpLocks/>
            <a:endCxn id="44" idx="4"/>
          </p:cNvCxnSpPr>
          <p:nvPr/>
        </p:nvCxnSpPr>
        <p:spPr>
          <a:xfrm flipH="1">
            <a:off x="5356353" y="5692460"/>
            <a:ext cx="672250" cy="1404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F85E59F-A981-764D-B83B-41FEAC559493}"/>
              </a:ext>
            </a:extLst>
          </p:cNvPr>
          <p:cNvCxnSpPr>
            <a:cxnSpLocks/>
            <a:stCxn id="23" idx="1"/>
            <a:endCxn id="4" idx="5"/>
          </p:cNvCxnSpPr>
          <p:nvPr/>
        </p:nvCxnSpPr>
        <p:spPr>
          <a:xfrm flipH="1" flipV="1">
            <a:off x="2921127" y="2764107"/>
            <a:ext cx="3415771" cy="223539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39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p:bldP spid="43" grpId="0"/>
      <p:bldP spid="46" grpId="0" animBg="1"/>
      <p:bldP spid="49" grpId="0"/>
      <p:bldP spid="16" grpId="0" animBg="1"/>
      <p:bldP spid="19" grpId="0"/>
      <p:bldP spid="24" grpId="0"/>
      <p:bldP spid="25" grpId="0"/>
      <p:bldP spid="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cap theorem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43</a:t>
            </a:fld>
            <a:endParaRPr lang="en-US"/>
          </a:p>
        </p:txBody>
      </p:sp>
    </p:spTree>
    <p:extLst>
      <p:ext uri="{BB962C8B-B14F-4D97-AF65-F5344CB8AC3E}">
        <p14:creationId xmlns:p14="http://schemas.microsoft.com/office/powerpoint/2010/main" val="4143464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44</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7073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45</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Partitions</a:t>
            </a:r>
          </a:p>
        </p:txBody>
      </p:sp>
    </p:spTree>
    <p:extLst>
      <p:ext uri="{BB962C8B-B14F-4D97-AF65-F5344CB8AC3E}">
        <p14:creationId xmlns:p14="http://schemas.microsoft.com/office/powerpoint/2010/main" val="2135769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46</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Availability</a:t>
            </a:r>
          </a:p>
        </p:txBody>
      </p:sp>
    </p:spTree>
    <p:extLst>
      <p:ext uri="{BB962C8B-B14F-4D97-AF65-F5344CB8AC3E}">
        <p14:creationId xmlns:p14="http://schemas.microsoft.com/office/powerpoint/2010/main" val="3120692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47</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Consistency</a:t>
            </a:r>
          </a:p>
        </p:txBody>
      </p:sp>
    </p:spTree>
    <p:extLst>
      <p:ext uri="{BB962C8B-B14F-4D97-AF65-F5344CB8AC3E}">
        <p14:creationId xmlns:p14="http://schemas.microsoft.com/office/powerpoint/2010/main" val="3492853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48</a:t>
            </a:fld>
            <a:endParaRPr lang="en-US"/>
          </a:p>
        </p:txBody>
      </p:sp>
      <p:pic>
        <p:nvPicPr>
          <p:cNvPr id="2050" name="Picture 2" descr="mage result for pace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603331"/>
            <a:ext cx="63150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51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49</a:t>
            </a:fld>
            <a:endParaRPr lang="en-US"/>
          </a:p>
        </p:txBody>
      </p:sp>
      <p:sp>
        <p:nvSpPr>
          <p:cNvPr id="3" name="TextBox 2"/>
          <p:cNvSpPr txBox="1"/>
          <p:nvPr/>
        </p:nvSpPr>
        <p:spPr>
          <a:xfrm>
            <a:off x="438409" y="701457"/>
            <a:ext cx="8392439" cy="1200329"/>
          </a:xfrm>
          <a:prstGeom prst="rect">
            <a:avLst/>
          </a:prstGeom>
          <a:noFill/>
        </p:spPr>
        <p:txBody>
          <a:bodyPr wrap="square" rtlCol="0">
            <a:spAutoFit/>
          </a:bodyPr>
          <a:lstStyle/>
          <a:p>
            <a:pPr algn="ctr"/>
            <a:r>
              <a:rPr lang="en-US" sz="2400" dirty="0"/>
              <a:t>So it would seem that in order to maintain availability we would need to choose to trade either C or A in the event of a network partition</a:t>
            </a:r>
          </a:p>
        </p:txBody>
      </p:sp>
      <p:sp>
        <p:nvSpPr>
          <p:cNvPr id="4" name="TextBox 3"/>
          <p:cNvSpPr txBox="1"/>
          <p:nvPr/>
        </p:nvSpPr>
        <p:spPr>
          <a:xfrm>
            <a:off x="438409" y="2542785"/>
            <a:ext cx="8392439" cy="1200329"/>
          </a:xfrm>
          <a:prstGeom prst="rect">
            <a:avLst/>
          </a:prstGeom>
          <a:noFill/>
        </p:spPr>
        <p:txBody>
          <a:bodyPr wrap="square" rtlCol="0">
            <a:spAutoFit/>
          </a:bodyPr>
          <a:lstStyle/>
          <a:p>
            <a:pPr algn="ctr"/>
            <a:r>
              <a:rPr lang="en-US" sz="2400" dirty="0"/>
              <a:t>Daniel </a:t>
            </a:r>
            <a:r>
              <a:rPr lang="en-US" sz="2400" dirty="0" err="1"/>
              <a:t>Abadi</a:t>
            </a:r>
            <a:r>
              <a:rPr lang="en-US" sz="2400" dirty="0"/>
              <a:t> noted that the issue with this was that a CP system could choose to trade C for A in the event of a partition, but an AP system must always trade C for P, even when there is no partition.</a:t>
            </a:r>
          </a:p>
        </p:txBody>
      </p:sp>
      <p:sp>
        <p:nvSpPr>
          <p:cNvPr id="5" name="TextBox 4"/>
          <p:cNvSpPr txBox="1"/>
          <p:nvPr/>
        </p:nvSpPr>
        <p:spPr>
          <a:xfrm>
            <a:off x="789140" y="4802865"/>
            <a:ext cx="7897660" cy="1200329"/>
          </a:xfrm>
          <a:prstGeom prst="rect">
            <a:avLst/>
          </a:prstGeom>
          <a:noFill/>
        </p:spPr>
        <p:txBody>
          <a:bodyPr wrap="square" rtlCol="0">
            <a:spAutoFit/>
          </a:bodyPr>
          <a:lstStyle/>
          <a:p>
            <a:pPr algn="ctr"/>
            <a:r>
              <a:rPr lang="en-US" sz="2400" dirty="0"/>
              <a:t>To gain AP I have to accept latency (L) especially over a WAN as I have to replicate data asynchronously. If I accept L, I MUST sacrifice C at all times.</a:t>
            </a:r>
          </a:p>
        </p:txBody>
      </p:sp>
    </p:spTree>
    <p:extLst>
      <p:ext uri="{BB962C8B-B14F-4D97-AF65-F5344CB8AC3E}">
        <p14:creationId xmlns:p14="http://schemas.microsoft.com/office/powerpoint/2010/main" val="124655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 Event Driven Collaboration</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Event Carried State Transfer</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34066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2112"/>
            <a:ext cx="8229600" cy="1143000"/>
          </a:xfrm>
        </p:spPr>
        <p:txBody>
          <a:bodyPr>
            <a:normAutofit/>
          </a:bodyPr>
          <a:lstStyle/>
          <a:p>
            <a:pPr algn="l"/>
            <a:r>
              <a:rPr lang="en-US" sz="2800" dirty="0"/>
              <a:t>PACELC</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50</a:t>
            </a:fld>
            <a:endParaRPr lang="en-US"/>
          </a:p>
        </p:txBody>
      </p:sp>
      <p:sp>
        <p:nvSpPr>
          <p:cNvPr id="6" name="Rectangle 5"/>
          <p:cNvSpPr/>
          <p:nvPr/>
        </p:nvSpPr>
        <p:spPr>
          <a:xfrm>
            <a:off x="626302" y="1896400"/>
            <a:ext cx="7966554" cy="830997"/>
          </a:xfrm>
          <a:prstGeom prst="rect">
            <a:avLst/>
          </a:prstGeom>
        </p:spPr>
        <p:txBody>
          <a:bodyPr wrap="square">
            <a:spAutoFit/>
          </a:bodyPr>
          <a:lstStyle/>
          <a:p>
            <a:pPr algn="ctr"/>
            <a:r>
              <a:rPr lang="en-US" sz="2400" dirty="0"/>
              <a:t>A trade-off exists between latency and consistency, even in absence of partitions,</a:t>
            </a:r>
          </a:p>
        </p:txBody>
      </p:sp>
      <p:sp>
        <p:nvSpPr>
          <p:cNvPr id="7" name="Rectangle 6"/>
          <p:cNvSpPr/>
          <p:nvPr/>
        </p:nvSpPr>
        <p:spPr>
          <a:xfrm>
            <a:off x="782878" y="3094056"/>
            <a:ext cx="7653402" cy="1569660"/>
          </a:xfrm>
          <a:prstGeom prst="rect">
            <a:avLst/>
          </a:prstGeom>
        </p:spPr>
        <p:txBody>
          <a:bodyPr wrap="square">
            <a:spAutoFit/>
          </a:bodyPr>
          <a:lstStyle/>
          <a:p>
            <a:pPr algn="ctr"/>
            <a:r>
              <a:rPr lang="en-US" sz="2400" dirty="0"/>
              <a:t>A high availability requirement implies that the system must replicate data. As soon as a distributed system replicates data, a tradeoff between consistency (C) and latency (L) arises.</a:t>
            </a:r>
          </a:p>
        </p:txBody>
      </p:sp>
    </p:spTree>
    <p:extLst>
      <p:ext uri="{BB962C8B-B14F-4D97-AF65-F5344CB8AC3E}">
        <p14:creationId xmlns:p14="http://schemas.microsoft.com/office/powerpoint/2010/main" val="18552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9" cy="507831"/>
          </a:xfrm>
          <a:prstGeom prst="rect">
            <a:avLst/>
          </a:prstGeom>
          <a:noFill/>
        </p:spPr>
        <p:txBody>
          <a:bodyPr wrap="square" rtlCol="0">
            <a:spAutoFit/>
          </a:bodyPr>
          <a:lstStyle/>
          <a:p>
            <a:pPr algn="ctr"/>
            <a:r>
              <a:rPr lang="en-US" sz="2700" b="1" dirty="0"/>
              <a:t>  Messaging trades latency for availability</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pic>
        <p:nvPicPr>
          <p:cNvPr id="18" name="Graphic 17" descr="Envelope">
            <a:extLst>
              <a:ext uri="{FF2B5EF4-FFF2-40B4-BE49-F238E27FC236}">
                <a16:creationId xmlns:a16="http://schemas.microsoft.com/office/drawing/2014/main" id="{10CA4B06-58A1-2249-8C2F-273F20732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0397" y="4189747"/>
            <a:ext cx="421275" cy="421275"/>
          </a:xfrm>
          <a:prstGeom prst="rect">
            <a:avLst/>
          </a:prstGeom>
        </p:spPr>
      </p:pic>
      <p:pic>
        <p:nvPicPr>
          <p:cNvPr id="4" name="Graphic 3" descr="Lightning bolt">
            <a:extLst>
              <a:ext uri="{FF2B5EF4-FFF2-40B4-BE49-F238E27FC236}">
                <a16:creationId xmlns:a16="http://schemas.microsoft.com/office/drawing/2014/main" id="{7AE80525-EBEA-7841-8914-F2CC8F3DF3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039214"/>
            <a:ext cx="914400" cy="1846986"/>
          </a:xfrm>
          <a:prstGeom prst="rect">
            <a:avLst/>
          </a:prstGeom>
        </p:spPr>
      </p:pic>
    </p:spTree>
    <p:extLst>
      <p:ext uri="{BB962C8B-B14F-4D97-AF65-F5344CB8AC3E}">
        <p14:creationId xmlns:p14="http://schemas.microsoft.com/office/powerpoint/2010/main" val="26431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312 0.05648 L 0.11337 0.08148 C 0.13628 0.08727 0.171 0.0875 0.20746 0.08287 C 0.2493 0.07754 0.28316 0.06852 0.30677 0.05671 L 0.42031 0.00301 " pathEditMode="relative" rAng="0" ptsTypes="AAAAA">
                                      <p:cBhvr>
                                        <p:cTn id="6" dur="2000" fill="hold"/>
                                        <p:tgtEl>
                                          <p:spTgt spid="18"/>
                                        </p:tgtEl>
                                        <p:attrNameLst>
                                          <p:attrName>ppt_x</p:attrName>
                                          <p:attrName>ppt_y</p:attrName>
                                        </p:attrNameLst>
                                      </p:cBhvr>
                                      <p:rCtr x="20851" y="-1204"/>
                                    </p:animMotion>
                                  </p:childTnLst>
                                  <p:subTnLst>
                                    <p:set>
                                      <p:cBhvr override="childStyle">
                                        <p:cTn dur="1" fill="hold" display="0" masterRel="sameClick" afterEffect="1">
                                          <p:stCondLst>
                                            <p:cond evt="end" delay="0">
                                              <p:tn val="5"/>
                                            </p:cond>
                                          </p:stCondLst>
                                        </p:cTn>
                                        <p:tgtEl>
                                          <p:spTgt spid="1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7" cy="507831"/>
          </a:xfrm>
          <a:prstGeom prst="rect">
            <a:avLst/>
          </a:prstGeom>
          <a:noFill/>
        </p:spPr>
        <p:txBody>
          <a:bodyPr wrap="square" rtlCol="0">
            <a:spAutoFit/>
          </a:bodyPr>
          <a:lstStyle/>
          <a:p>
            <a:pPr algn="ctr"/>
            <a:r>
              <a:rPr lang="en-US" sz="2700" b="1" dirty="0"/>
              <a:t> Messaging has Bulkheads</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cxnSp>
        <p:nvCxnSpPr>
          <p:cNvPr id="5" name="Straight Connector 4">
            <a:extLst>
              <a:ext uri="{FF2B5EF4-FFF2-40B4-BE49-F238E27FC236}">
                <a16:creationId xmlns:a16="http://schemas.microsoft.com/office/drawing/2014/main" id="{35513EDC-3E0A-3E48-A8B8-508F26C8BD54}"/>
              </a:ext>
            </a:extLst>
          </p:cNvPr>
          <p:cNvCxnSpPr/>
          <p:nvPr/>
        </p:nvCxnSpPr>
        <p:spPr>
          <a:xfrm>
            <a:off x="4466897" y="1786759"/>
            <a:ext cx="0" cy="3134615"/>
          </a:xfrm>
          <a:prstGeom prst="line">
            <a:avLst/>
          </a:prstGeom>
          <a:ln w="1778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0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RabbitMQ and CAP Theorem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53</a:t>
            </a:fld>
            <a:endParaRPr lang="en-US"/>
          </a:p>
        </p:txBody>
      </p:sp>
    </p:spTree>
    <p:extLst>
      <p:ext uri="{BB962C8B-B14F-4D97-AF65-F5344CB8AC3E}">
        <p14:creationId xmlns:p14="http://schemas.microsoft.com/office/powerpoint/2010/main" val="33675123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2"/>
            <a:endCxn id="15" idx="0"/>
          </p:cNvCxnSpPr>
          <p:nvPr/>
        </p:nvCxnSpPr>
        <p:spPr>
          <a:xfrm>
            <a:off x="876822" y="2868460"/>
            <a:ext cx="2755726" cy="3343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3" idx="2"/>
            <a:endCxn id="15" idx="1"/>
          </p:cNvCxnSpPr>
          <p:nvPr/>
        </p:nvCxnSpPr>
        <p:spPr>
          <a:xfrm>
            <a:off x="876822" y="2868460"/>
            <a:ext cx="2304789" cy="3487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7" name="Straight Arrow Connector 26"/>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4"/>
          </p:cNvCxnSpPr>
          <p:nvPr/>
        </p:nvCxnSpPr>
        <p:spPr>
          <a:xfrm>
            <a:off x="1327759" y="2724411"/>
            <a:ext cx="6400799"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102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437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876822" y="2868460"/>
            <a:ext cx="2304789" cy="348789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76822" y="2868460"/>
            <a:ext cx="2755726" cy="334384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851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250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783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84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6</a:t>
            </a:fld>
            <a:endParaRPr lang="en-GB"/>
          </a:p>
        </p:txBody>
      </p:sp>
    </p:spTree>
    <p:extLst>
      <p:ext uri="{BB962C8B-B14F-4D97-AF65-F5344CB8AC3E}">
        <p14:creationId xmlns:p14="http://schemas.microsoft.com/office/powerpoint/2010/main" val="206919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6081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4082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076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129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9191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133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108531" y="324148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42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4" y="826718"/>
            <a:ext cx="1459283" cy="23799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rect Access Storage 23"/>
          <p:cNvSpPr/>
          <p:nvPr/>
        </p:nvSpPr>
        <p:spPr>
          <a:xfrm>
            <a:off x="580372" y="310126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uble Brace 25"/>
          <p:cNvSpPr/>
          <p:nvPr/>
        </p:nvSpPr>
        <p:spPr>
          <a:xfrm>
            <a:off x="260959" y="273800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13" name="Straight Arrow Connector 12"/>
          <p:cNvCxnSpPr>
            <a:stCxn id="25" idx="1"/>
            <a:endCxn id="24" idx="0"/>
          </p:cNvCxnSpPr>
          <p:nvPr/>
        </p:nvCxnSpPr>
        <p:spPr>
          <a:xfrm flipH="1">
            <a:off x="1031309" y="431286"/>
            <a:ext cx="4137766" cy="266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4" idx="3"/>
            <a:endCxn id="25" idx="1"/>
          </p:cNvCxnSpPr>
          <p:nvPr/>
        </p:nvCxnSpPr>
        <p:spPr>
          <a:xfrm flipV="1">
            <a:off x="1181621" y="431286"/>
            <a:ext cx="3987454"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1778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4878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05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448932" y="4164306"/>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94629" y="417519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499534" y="4886996"/>
            <a:ext cx="822807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563820" y="23094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448915" y="230945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15363" y="230946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70318" y="230946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673262"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30926"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82892"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637195"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342235"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82823"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337126"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25256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483998"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56382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596806" y="413123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29015" y="413587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17209" y="42257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6813" y="4133780"/>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8935" y="3499056"/>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3429015" y="2743290"/>
            <a:ext cx="1174945" cy="75576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4603960" y="2732398"/>
            <a:ext cx="273923" cy="600164"/>
          </a:xfrm>
          <a:prstGeom prst="rect">
            <a:avLst/>
          </a:prstGeom>
          <a:noFill/>
        </p:spPr>
        <p:txBody>
          <a:bodyPr wrap="square" rtlCol="0">
            <a:spAutoFit/>
          </a:bodyPr>
          <a:lstStyle/>
          <a:p>
            <a:r>
              <a:rPr lang="en-US" sz="33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4053065" y="226922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3921700" y="436244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85304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3772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71</a:t>
            </a:fld>
            <a:endParaRPr lang="en-US"/>
          </a:p>
        </p:txBody>
      </p:sp>
      <p:sp>
        <p:nvSpPr>
          <p:cNvPr id="4" name="TextBox 3"/>
          <p:cNvSpPr txBox="1"/>
          <p:nvPr/>
        </p:nvSpPr>
        <p:spPr>
          <a:xfrm>
            <a:off x="513567" y="2956143"/>
            <a:ext cx="8079288" cy="461665"/>
          </a:xfrm>
          <a:prstGeom prst="rect">
            <a:avLst/>
          </a:prstGeom>
          <a:noFill/>
        </p:spPr>
        <p:txBody>
          <a:bodyPr wrap="square" rtlCol="0">
            <a:spAutoFit/>
          </a:bodyPr>
          <a:lstStyle/>
          <a:p>
            <a:pPr algn="ctr"/>
            <a:r>
              <a:rPr lang="en-US" sz="2400" dirty="0"/>
              <a:t>So which CAP options does an RMQ cluster support?</a:t>
            </a:r>
          </a:p>
        </p:txBody>
      </p:sp>
    </p:spTree>
    <p:extLst>
      <p:ext uri="{BB962C8B-B14F-4D97-AF65-F5344CB8AC3E}">
        <p14:creationId xmlns:p14="http://schemas.microsoft.com/office/powerpoint/2010/main" val="1226296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72</a:t>
            </a:fld>
            <a:endParaRPr lang="en-US"/>
          </a:p>
        </p:txBody>
      </p:sp>
      <p:sp>
        <p:nvSpPr>
          <p:cNvPr id="4" name="TextBox 3"/>
          <p:cNvSpPr txBox="1"/>
          <p:nvPr/>
        </p:nvSpPr>
        <p:spPr>
          <a:xfrm>
            <a:off x="87682" y="1377864"/>
            <a:ext cx="8918531" cy="523220"/>
          </a:xfrm>
          <a:prstGeom prst="rect">
            <a:avLst/>
          </a:prstGeom>
          <a:noFill/>
        </p:spPr>
        <p:txBody>
          <a:bodyPr wrap="square" rtlCol="0">
            <a:spAutoFit/>
          </a:bodyPr>
          <a:lstStyle/>
          <a:p>
            <a:pPr algn="ctr"/>
            <a:r>
              <a:rPr lang="en-US" sz="2800" dirty="0"/>
              <a:t>Pause Minority is Consistency (C) and Partition Tolerance (P)</a:t>
            </a:r>
          </a:p>
        </p:txBody>
      </p:sp>
      <p:sp>
        <p:nvSpPr>
          <p:cNvPr id="5" name="TextBox 4"/>
          <p:cNvSpPr txBox="1"/>
          <p:nvPr/>
        </p:nvSpPr>
        <p:spPr>
          <a:xfrm>
            <a:off x="1290181" y="2167003"/>
            <a:ext cx="6976997" cy="1015663"/>
          </a:xfrm>
          <a:prstGeom prst="rect">
            <a:avLst/>
          </a:prstGeom>
          <a:noFill/>
        </p:spPr>
        <p:txBody>
          <a:bodyPr wrap="square" rtlCol="0">
            <a:spAutoFit/>
          </a:bodyPr>
          <a:lstStyle/>
          <a:p>
            <a:pPr algn="ctr"/>
            <a:r>
              <a:rPr lang="en-US" sz="2000" dirty="0"/>
              <a:t>In normal operation we sacrifice latency—time taken for a message to propagate to all nodes for consistency—all nodes will have a copy of the message in case of failure.</a:t>
            </a:r>
          </a:p>
        </p:txBody>
      </p:sp>
      <p:sp>
        <p:nvSpPr>
          <p:cNvPr id="6" name="TextBox 5"/>
          <p:cNvSpPr txBox="1"/>
          <p:nvPr/>
        </p:nvSpPr>
        <p:spPr>
          <a:xfrm>
            <a:off x="0" y="3605497"/>
            <a:ext cx="8918531" cy="954107"/>
          </a:xfrm>
          <a:prstGeom prst="rect">
            <a:avLst/>
          </a:prstGeom>
          <a:noFill/>
        </p:spPr>
        <p:txBody>
          <a:bodyPr wrap="square" rtlCol="0">
            <a:spAutoFit/>
          </a:bodyPr>
          <a:lstStyle/>
          <a:p>
            <a:pPr algn="ctr"/>
            <a:r>
              <a:rPr lang="en-US" sz="2800" dirty="0"/>
              <a:t>Non-durable non-mirrored queues are Availability (A) and Partition Tolerance (P)</a:t>
            </a:r>
          </a:p>
        </p:txBody>
      </p:sp>
      <p:sp>
        <p:nvSpPr>
          <p:cNvPr id="7" name="TextBox 6"/>
          <p:cNvSpPr txBox="1"/>
          <p:nvPr/>
        </p:nvSpPr>
        <p:spPr>
          <a:xfrm>
            <a:off x="1179534" y="4887079"/>
            <a:ext cx="6976997" cy="1323439"/>
          </a:xfrm>
          <a:prstGeom prst="rect">
            <a:avLst/>
          </a:prstGeom>
          <a:noFill/>
        </p:spPr>
        <p:txBody>
          <a:bodyPr wrap="square" rtlCol="0">
            <a:spAutoFit/>
          </a:bodyPr>
          <a:lstStyle/>
          <a:p>
            <a:pPr algn="ctr"/>
            <a:r>
              <a:rPr lang="en-US" sz="2000" dirty="0"/>
              <a:t>In normal operation we do sacrifice consistency—there are no copies—for improved latency as we do not have to copy the data to the same number of nodes.</a:t>
            </a:r>
          </a:p>
          <a:p>
            <a:pPr algn="ctr"/>
            <a:r>
              <a:rPr lang="en-US" sz="2000" dirty="0"/>
              <a:t>But a message queue tends to always sacrifice L for A</a:t>
            </a:r>
          </a:p>
        </p:txBody>
      </p:sp>
    </p:spTree>
    <p:extLst>
      <p:ext uri="{BB962C8B-B14F-4D97-AF65-F5344CB8AC3E}">
        <p14:creationId xmlns:p14="http://schemas.microsoft.com/office/powerpoint/2010/main" val="333749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73</a:t>
            </a:fld>
            <a:endParaRPr lang="en-US"/>
          </a:p>
        </p:txBody>
      </p:sp>
      <p:sp>
        <p:nvSpPr>
          <p:cNvPr id="4" name="Oval 3"/>
          <p:cNvSpPr/>
          <p:nvPr/>
        </p:nvSpPr>
        <p:spPr>
          <a:xfrm>
            <a:off x="1340285"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 </a:t>
            </a:r>
          </a:p>
          <a:p>
            <a:pPr algn="ctr"/>
            <a:r>
              <a:rPr lang="en-US" sz="2400" dirty="0">
                <a:solidFill>
                  <a:schemeClr val="tx1"/>
                </a:solidFill>
              </a:rPr>
              <a:t>Broker</a:t>
            </a:r>
          </a:p>
        </p:txBody>
      </p:sp>
      <p:sp>
        <p:nvSpPr>
          <p:cNvPr id="5" name="Oval 4"/>
          <p:cNvSpPr/>
          <p:nvPr/>
        </p:nvSpPr>
        <p:spPr>
          <a:xfrm>
            <a:off x="5386192"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a:t>
            </a:r>
          </a:p>
          <a:p>
            <a:pPr algn="ctr"/>
            <a:r>
              <a:rPr lang="en-US" sz="2400" dirty="0">
                <a:solidFill>
                  <a:schemeClr val="tx1"/>
                </a:solidFill>
              </a:rPr>
              <a:t>Broker</a:t>
            </a:r>
          </a:p>
        </p:txBody>
      </p:sp>
      <p:sp>
        <p:nvSpPr>
          <p:cNvPr id="6" name="Direct Access Storage 5"/>
          <p:cNvSpPr/>
          <p:nvPr/>
        </p:nvSpPr>
        <p:spPr>
          <a:xfrm>
            <a:off x="3400817" y="3318787"/>
            <a:ext cx="1684750" cy="31376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uble Brace 6"/>
          <p:cNvSpPr/>
          <p:nvPr/>
        </p:nvSpPr>
        <p:spPr>
          <a:xfrm>
            <a:off x="3400817" y="2955533"/>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AMQP 0-9-1</a:t>
            </a:r>
          </a:p>
        </p:txBody>
      </p:sp>
      <p:sp>
        <p:nvSpPr>
          <p:cNvPr id="10" name="TextBox 9"/>
          <p:cNvSpPr txBox="1"/>
          <p:nvPr/>
        </p:nvSpPr>
        <p:spPr>
          <a:xfrm>
            <a:off x="6413326" y="4334868"/>
            <a:ext cx="2189967" cy="707886"/>
          </a:xfrm>
          <a:prstGeom prst="rect">
            <a:avLst/>
          </a:prstGeom>
          <a:noFill/>
        </p:spPr>
        <p:txBody>
          <a:bodyPr wrap="square" rtlCol="0">
            <a:spAutoFit/>
          </a:bodyPr>
          <a:lstStyle/>
          <a:p>
            <a:pPr algn="ctr"/>
            <a:r>
              <a:rPr lang="en-US" sz="2000" b="1" dirty="0"/>
              <a:t>RMQ</a:t>
            </a:r>
          </a:p>
          <a:p>
            <a:pPr algn="ctr"/>
            <a:r>
              <a:rPr lang="en-US" sz="2000" b="1" dirty="0"/>
              <a:t>Federation/Shovel</a:t>
            </a:r>
          </a:p>
        </p:txBody>
      </p:sp>
      <p:sp>
        <p:nvSpPr>
          <p:cNvPr id="12" name="Double Brace 11"/>
          <p:cNvSpPr/>
          <p:nvPr/>
        </p:nvSpPr>
        <p:spPr>
          <a:xfrm>
            <a:off x="1340285" y="2093325"/>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Upstream</a:t>
            </a:r>
          </a:p>
        </p:txBody>
      </p:sp>
      <p:sp>
        <p:nvSpPr>
          <p:cNvPr id="13" name="Double Brace 12"/>
          <p:cNvSpPr/>
          <p:nvPr/>
        </p:nvSpPr>
        <p:spPr>
          <a:xfrm>
            <a:off x="5804770" y="2102900"/>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Downstream</a:t>
            </a:r>
          </a:p>
        </p:txBody>
      </p:sp>
    </p:spTree>
    <p:extLst>
      <p:ext uri="{BB962C8B-B14F-4D97-AF65-F5344CB8AC3E}">
        <p14:creationId xmlns:p14="http://schemas.microsoft.com/office/powerpoint/2010/main" val="2441672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4.7 </a:t>
            </a:r>
            <a:r>
              <a:rPr lang="en-US" dirty="0"/>
              <a:t>Versioning</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74</a:t>
            </a:fld>
            <a:endParaRPr lang="en-US"/>
          </a:p>
        </p:txBody>
      </p:sp>
    </p:spTree>
    <p:extLst>
      <p:ext uri="{BB962C8B-B14F-4D97-AF65-F5344CB8AC3E}">
        <p14:creationId xmlns:p14="http://schemas.microsoft.com/office/powerpoint/2010/main" val="2547209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7F02E9-7C62-534C-816A-CF1B1507DA4E}"/>
              </a:ext>
            </a:extLst>
          </p:cNvPr>
          <p:cNvSpPr>
            <a:spLocks noGrp="1"/>
          </p:cNvSpPr>
          <p:nvPr>
            <p:ph type="sldNum" sz="quarter" idx="12"/>
          </p:nvPr>
        </p:nvSpPr>
        <p:spPr/>
        <p:txBody>
          <a:bodyPr/>
          <a:lstStyle/>
          <a:p>
            <a:fld id="{867D4A06-35AE-BD4A-84A9-613A26F3D41D}" type="slidenum">
              <a:rPr lang="en-US" smtClean="0"/>
              <a:pPr/>
              <a:t>75</a:t>
            </a:fld>
            <a:endParaRPr lang="en-US"/>
          </a:p>
        </p:txBody>
      </p:sp>
      <p:sp>
        <p:nvSpPr>
          <p:cNvPr id="5" name="Rectangle 4">
            <a:extLst>
              <a:ext uri="{FF2B5EF4-FFF2-40B4-BE49-F238E27FC236}">
                <a16:creationId xmlns:a16="http://schemas.microsoft.com/office/drawing/2014/main" id="{E6FF0A19-57D5-4142-8038-D326B536F986}"/>
              </a:ext>
            </a:extLst>
          </p:cNvPr>
          <p:cNvSpPr/>
          <p:nvPr/>
        </p:nvSpPr>
        <p:spPr>
          <a:xfrm>
            <a:off x="440267" y="2270631"/>
            <a:ext cx="8246533" cy="1569660"/>
          </a:xfrm>
          <a:prstGeom prst="rect">
            <a:avLst/>
          </a:prstGeom>
        </p:spPr>
        <p:txBody>
          <a:bodyPr wrap="square">
            <a:spAutoFit/>
          </a:bodyPr>
          <a:lstStyle/>
          <a:p>
            <a:pPr algn="ctr"/>
            <a:r>
              <a:rPr lang="en-GB" sz="2400" b="1" dirty="0"/>
              <a:t>Be strict when sending and tolerant when receiving.</a:t>
            </a:r>
            <a:r>
              <a:rPr lang="en-GB" sz="2400" dirty="0"/>
              <a:t> Implementations must follow specifications precisely when sending to the network, and tolerate faulty input from the network.</a:t>
            </a:r>
            <a:endParaRPr lang="en-US" sz="2400" dirty="0"/>
          </a:p>
        </p:txBody>
      </p:sp>
      <p:sp>
        <p:nvSpPr>
          <p:cNvPr id="6" name="Rectangle 5">
            <a:extLst>
              <a:ext uri="{FF2B5EF4-FFF2-40B4-BE49-F238E27FC236}">
                <a16:creationId xmlns:a16="http://schemas.microsoft.com/office/drawing/2014/main" id="{C76F5866-E485-7041-A30E-031DB1CD04AF}"/>
              </a:ext>
            </a:extLst>
          </p:cNvPr>
          <p:cNvSpPr/>
          <p:nvPr/>
        </p:nvSpPr>
        <p:spPr>
          <a:xfrm>
            <a:off x="2641600" y="3859368"/>
            <a:ext cx="5791200" cy="369332"/>
          </a:xfrm>
          <a:prstGeom prst="rect">
            <a:avLst/>
          </a:prstGeom>
        </p:spPr>
        <p:txBody>
          <a:bodyPr wrap="square">
            <a:spAutoFit/>
          </a:bodyPr>
          <a:lstStyle/>
          <a:p>
            <a:pPr algn="r"/>
            <a:r>
              <a:rPr lang="en-GB" dirty="0"/>
              <a:t>Robustness Principal or </a:t>
            </a:r>
            <a:r>
              <a:rPr lang="en-GB" dirty="0" err="1"/>
              <a:t>Postel’s</a:t>
            </a:r>
            <a:r>
              <a:rPr lang="en-GB" dirty="0"/>
              <a:t> Law – Jon </a:t>
            </a:r>
            <a:r>
              <a:rPr lang="en-GB" dirty="0" err="1"/>
              <a:t>Postel</a:t>
            </a:r>
            <a:r>
              <a:rPr lang="en-GB" dirty="0"/>
              <a:t> RFC 1958</a:t>
            </a:r>
            <a:endParaRPr lang="en-US" dirty="0"/>
          </a:p>
        </p:txBody>
      </p:sp>
    </p:spTree>
    <p:extLst>
      <p:ext uri="{BB962C8B-B14F-4D97-AF65-F5344CB8AC3E}">
        <p14:creationId xmlns:p14="http://schemas.microsoft.com/office/powerpoint/2010/main" val="12475218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76</a:t>
            </a:fld>
            <a:endParaRPr lang="en-US"/>
          </a:p>
        </p:txBody>
      </p:sp>
      <p:sp>
        <p:nvSpPr>
          <p:cNvPr id="5" name="TextBox 4"/>
          <p:cNvSpPr txBox="1"/>
          <p:nvPr/>
        </p:nvSpPr>
        <p:spPr>
          <a:xfrm>
            <a:off x="2417662" y="2480489"/>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TextBox 5"/>
          <p:cNvSpPr txBox="1"/>
          <p:nvPr/>
        </p:nvSpPr>
        <p:spPr>
          <a:xfrm>
            <a:off x="4659543" y="2203490"/>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strike="sngStrike" dirty="0"/>
              <a:t>Long:</a:t>
            </a:r>
          </a:p>
          <a:p>
            <a:r>
              <a:rPr lang="en-US" strike="sngStrike" dirty="0" err="1"/>
              <a:t>Lat</a:t>
            </a:r>
            <a:r>
              <a:rPr lang="en-US" strike="sngStrike" dirty="0"/>
              <a:t>:</a:t>
            </a:r>
          </a:p>
          <a:p>
            <a:r>
              <a:rPr lang="en-US" dirty="0"/>
              <a:t>Format: V2</a:t>
            </a:r>
          </a:p>
        </p:txBody>
      </p:sp>
      <p:sp>
        <p:nvSpPr>
          <p:cNvPr id="12" name="TextBox 11">
            <a:extLst>
              <a:ext uri="{FF2B5EF4-FFF2-40B4-BE49-F238E27FC236}">
                <a16:creationId xmlns:a16="http://schemas.microsoft.com/office/drawing/2014/main" id="{410E5ABA-68F7-E144-B863-76D951746989}"/>
              </a:ext>
            </a:extLst>
          </p:cNvPr>
          <p:cNvSpPr txBox="1"/>
          <p:nvPr/>
        </p:nvSpPr>
        <p:spPr>
          <a:xfrm>
            <a:off x="2680604" y="4996562"/>
            <a:ext cx="3409238" cy="507831"/>
          </a:xfrm>
          <a:prstGeom prst="rect">
            <a:avLst/>
          </a:prstGeom>
          <a:noFill/>
        </p:spPr>
        <p:txBody>
          <a:bodyPr wrap="square" rtlCol="0">
            <a:spAutoFit/>
          </a:bodyPr>
          <a:lstStyle/>
          <a:p>
            <a:pPr algn="ctr"/>
            <a:r>
              <a:rPr lang="en-US" sz="2700" b="1" dirty="0"/>
              <a:t>Ignore New Fields</a:t>
            </a:r>
          </a:p>
        </p:txBody>
      </p:sp>
      <p:sp>
        <p:nvSpPr>
          <p:cNvPr id="13" name="TextBox 12">
            <a:extLst>
              <a:ext uri="{FF2B5EF4-FFF2-40B4-BE49-F238E27FC236}">
                <a16:creationId xmlns:a16="http://schemas.microsoft.com/office/drawing/2014/main" id="{E1C11AE0-3006-254D-BACE-AB324DA3EB8F}"/>
              </a:ext>
            </a:extLst>
          </p:cNvPr>
          <p:cNvSpPr txBox="1"/>
          <p:nvPr/>
        </p:nvSpPr>
        <p:spPr>
          <a:xfrm>
            <a:off x="2680604" y="500105"/>
            <a:ext cx="3409238" cy="507831"/>
          </a:xfrm>
          <a:prstGeom prst="rect">
            <a:avLst/>
          </a:prstGeom>
          <a:noFill/>
        </p:spPr>
        <p:txBody>
          <a:bodyPr wrap="square" rtlCol="0">
            <a:spAutoFit/>
          </a:bodyPr>
          <a:lstStyle/>
          <a:p>
            <a:pPr algn="ctr"/>
            <a:r>
              <a:rPr lang="en-US" sz="2700" b="1" dirty="0"/>
              <a:t>Tolerant Reader</a:t>
            </a:r>
          </a:p>
        </p:txBody>
      </p:sp>
      <p:cxnSp>
        <p:nvCxnSpPr>
          <p:cNvPr id="14" name="Straight Arrow Connector 13">
            <a:extLst>
              <a:ext uri="{FF2B5EF4-FFF2-40B4-BE49-F238E27FC236}">
                <a16:creationId xmlns:a16="http://schemas.microsoft.com/office/drawing/2014/main" id="{BF9EF9C3-F249-A94E-ADCB-53ADF9722628}"/>
              </a:ext>
            </a:extLst>
          </p:cNvPr>
          <p:cNvCxnSpPr>
            <a:cxnSpLocks/>
            <a:stCxn id="5" idx="3"/>
            <a:endCxn id="6" idx="1"/>
          </p:cNvCxnSpPr>
          <p:nvPr/>
        </p:nvCxnSpPr>
        <p:spPr>
          <a:xfrm>
            <a:off x="4033519" y="3219153"/>
            <a:ext cx="6260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5693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9B0DB-CA81-FA4C-9FC6-7B811EE316E7}"/>
              </a:ext>
            </a:extLst>
          </p:cNvPr>
          <p:cNvSpPr>
            <a:spLocks noGrp="1"/>
          </p:cNvSpPr>
          <p:nvPr>
            <p:ph type="sldNum" sz="quarter" idx="12"/>
          </p:nvPr>
        </p:nvSpPr>
        <p:spPr/>
        <p:txBody>
          <a:bodyPr/>
          <a:lstStyle/>
          <a:p>
            <a:fld id="{867D4A06-35AE-BD4A-84A9-613A26F3D41D}" type="slidenum">
              <a:rPr lang="en-US" smtClean="0"/>
              <a:pPr/>
              <a:t>77</a:t>
            </a:fld>
            <a:endParaRPr lang="en-US"/>
          </a:p>
        </p:txBody>
      </p:sp>
      <p:sp>
        <p:nvSpPr>
          <p:cNvPr id="3" name="TextBox 2">
            <a:extLst>
              <a:ext uri="{FF2B5EF4-FFF2-40B4-BE49-F238E27FC236}">
                <a16:creationId xmlns:a16="http://schemas.microsoft.com/office/drawing/2014/main" id="{90B50676-88B6-294B-830D-17C1CC178D01}"/>
              </a:ext>
            </a:extLst>
          </p:cNvPr>
          <p:cNvSpPr txBox="1"/>
          <p:nvPr/>
        </p:nvSpPr>
        <p:spPr>
          <a:xfrm>
            <a:off x="5117965" y="1953502"/>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solidFill>
                  <a:srgbClr val="FF0000"/>
                </a:solidFill>
              </a:rPr>
              <a:t>Long:</a:t>
            </a:r>
          </a:p>
          <a:p>
            <a:r>
              <a:rPr lang="en-US" dirty="0">
                <a:solidFill>
                  <a:srgbClr val="FF0000"/>
                </a:solidFill>
              </a:rPr>
              <a:t>Lat:</a:t>
            </a:r>
          </a:p>
          <a:p>
            <a:r>
              <a:rPr lang="en-US" dirty="0"/>
              <a:t>Format: V2</a:t>
            </a:r>
          </a:p>
        </p:txBody>
      </p:sp>
      <p:sp>
        <p:nvSpPr>
          <p:cNvPr id="4" name="TextBox 3">
            <a:extLst>
              <a:ext uri="{FF2B5EF4-FFF2-40B4-BE49-F238E27FC236}">
                <a16:creationId xmlns:a16="http://schemas.microsoft.com/office/drawing/2014/main" id="{A6E7C0D9-0B6B-BF44-8BB1-97214E32ED47}"/>
              </a:ext>
            </a:extLst>
          </p:cNvPr>
          <p:cNvSpPr txBox="1"/>
          <p:nvPr/>
        </p:nvSpPr>
        <p:spPr>
          <a:xfrm>
            <a:off x="2024809" y="2230500"/>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Rectangle 5">
            <a:extLst>
              <a:ext uri="{FF2B5EF4-FFF2-40B4-BE49-F238E27FC236}">
                <a16:creationId xmlns:a16="http://schemas.microsoft.com/office/drawing/2014/main" id="{35E5D560-0BA8-3441-B148-A41DD5069714}"/>
              </a:ext>
            </a:extLst>
          </p:cNvPr>
          <p:cNvSpPr/>
          <p:nvPr/>
        </p:nvSpPr>
        <p:spPr>
          <a:xfrm>
            <a:off x="3845412" y="4463600"/>
            <a:ext cx="1053964" cy="646331"/>
          </a:xfrm>
          <a:prstGeom prst="rect">
            <a:avLst/>
          </a:prstGeom>
          <a:ln>
            <a:solidFill>
              <a:schemeClr val="accent1"/>
            </a:solidFill>
          </a:ln>
        </p:spPr>
        <p:txBody>
          <a:bodyPr wrap="square">
            <a:spAutoFit/>
          </a:bodyPr>
          <a:lstStyle/>
          <a:p>
            <a:r>
              <a:rPr lang="en-US" i="1" dirty="0"/>
              <a:t>Long: 0</a:t>
            </a:r>
          </a:p>
          <a:p>
            <a:r>
              <a:rPr lang="en-US" i="1" dirty="0"/>
              <a:t>Lat: 0</a:t>
            </a:r>
          </a:p>
        </p:txBody>
      </p:sp>
      <p:sp>
        <p:nvSpPr>
          <p:cNvPr id="7" name="TextBox 6">
            <a:extLst>
              <a:ext uri="{FF2B5EF4-FFF2-40B4-BE49-F238E27FC236}">
                <a16:creationId xmlns:a16="http://schemas.microsoft.com/office/drawing/2014/main" id="{E59421E8-7C07-2A4D-96BC-C6000FA0DDCF}"/>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Tolerant Reader</a:t>
            </a:r>
          </a:p>
        </p:txBody>
      </p:sp>
      <p:cxnSp>
        <p:nvCxnSpPr>
          <p:cNvPr id="8" name="Straight Arrow Connector 7">
            <a:extLst>
              <a:ext uri="{FF2B5EF4-FFF2-40B4-BE49-F238E27FC236}">
                <a16:creationId xmlns:a16="http://schemas.microsoft.com/office/drawing/2014/main" id="{A547F181-3CC1-3C4E-A9F7-F53E31B9CC09}"/>
              </a:ext>
            </a:extLst>
          </p:cNvPr>
          <p:cNvCxnSpPr>
            <a:cxnSpLocks/>
            <a:stCxn id="4" idx="2"/>
            <a:endCxn id="6" idx="1"/>
          </p:cNvCxnSpPr>
          <p:nvPr/>
        </p:nvCxnSpPr>
        <p:spPr>
          <a:xfrm>
            <a:off x="2832738" y="3707828"/>
            <a:ext cx="1012674" cy="1078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B6594B-04AC-EF44-A69D-A3DA9E255B48}"/>
              </a:ext>
            </a:extLst>
          </p:cNvPr>
          <p:cNvCxnSpPr>
            <a:cxnSpLocks/>
            <a:endCxn id="3" idx="2"/>
          </p:cNvCxnSpPr>
          <p:nvPr/>
        </p:nvCxnSpPr>
        <p:spPr>
          <a:xfrm flipV="1">
            <a:off x="4899376" y="3984827"/>
            <a:ext cx="1026518" cy="801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8613CF-3E24-DC4B-A395-1E16CABF2F67}"/>
              </a:ext>
            </a:extLst>
          </p:cNvPr>
          <p:cNvSpPr txBox="1"/>
          <p:nvPr/>
        </p:nvSpPr>
        <p:spPr>
          <a:xfrm>
            <a:off x="2667775" y="5575748"/>
            <a:ext cx="3409238" cy="507831"/>
          </a:xfrm>
          <a:prstGeom prst="rect">
            <a:avLst/>
          </a:prstGeom>
          <a:noFill/>
        </p:spPr>
        <p:txBody>
          <a:bodyPr wrap="square" rtlCol="0">
            <a:spAutoFit/>
          </a:bodyPr>
          <a:lstStyle/>
          <a:p>
            <a:pPr algn="ctr"/>
            <a:r>
              <a:rPr lang="en-US" sz="2700" b="1" dirty="0"/>
              <a:t>Default Missing Fields</a:t>
            </a:r>
          </a:p>
        </p:txBody>
      </p:sp>
    </p:spTree>
    <p:extLst>
      <p:ext uri="{BB962C8B-B14F-4D97-AF65-F5344CB8AC3E}">
        <p14:creationId xmlns:p14="http://schemas.microsoft.com/office/powerpoint/2010/main" val="17070570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78</a:t>
            </a:fld>
            <a:endParaRPr lang="en-US"/>
          </a:p>
        </p:txBody>
      </p:sp>
      <p:sp>
        <p:nvSpPr>
          <p:cNvPr id="3" name="TextBox 2"/>
          <p:cNvSpPr txBox="1"/>
          <p:nvPr/>
        </p:nvSpPr>
        <p:spPr>
          <a:xfrm>
            <a:off x="2340279" y="2343183"/>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4" name="TextBox 3"/>
          <p:cNvSpPr txBox="1"/>
          <p:nvPr/>
        </p:nvSpPr>
        <p:spPr>
          <a:xfrm>
            <a:off x="4937343" y="2481682"/>
            <a:ext cx="1615857" cy="1200329"/>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New Balance:</a:t>
            </a:r>
          </a:p>
          <a:p>
            <a:r>
              <a:rPr lang="en-US" dirty="0"/>
              <a:t>Date:</a:t>
            </a:r>
          </a:p>
          <a:p>
            <a:r>
              <a:rPr lang="en-US" dirty="0"/>
              <a:t>Format: V2</a:t>
            </a:r>
          </a:p>
        </p:txBody>
      </p:sp>
      <p:sp>
        <p:nvSpPr>
          <p:cNvPr id="6" name="TextBox 5">
            <a:extLst>
              <a:ext uri="{FF2B5EF4-FFF2-40B4-BE49-F238E27FC236}">
                <a16:creationId xmlns:a16="http://schemas.microsoft.com/office/drawing/2014/main" id="{4AE8B6CD-4AD6-4145-8568-BAF8879712E0}"/>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Breaking Change</a:t>
            </a:r>
          </a:p>
        </p:txBody>
      </p:sp>
      <p:sp>
        <p:nvSpPr>
          <p:cNvPr id="7" name="TextBox 6">
            <a:extLst>
              <a:ext uri="{FF2B5EF4-FFF2-40B4-BE49-F238E27FC236}">
                <a16:creationId xmlns:a16="http://schemas.microsoft.com/office/drawing/2014/main" id="{5E1427B6-F203-C447-963F-BE0F7A381F74}"/>
              </a:ext>
            </a:extLst>
          </p:cNvPr>
          <p:cNvSpPr txBox="1"/>
          <p:nvPr/>
        </p:nvSpPr>
        <p:spPr>
          <a:xfrm>
            <a:off x="2100080" y="3983375"/>
            <a:ext cx="2096254" cy="300082"/>
          </a:xfrm>
          <a:prstGeom prst="rect">
            <a:avLst/>
          </a:prstGeom>
          <a:noFill/>
        </p:spPr>
        <p:txBody>
          <a:bodyPr wrap="square" rtlCol="0">
            <a:spAutoFit/>
          </a:bodyPr>
          <a:lstStyle/>
          <a:p>
            <a:r>
              <a:rPr lang="en-US" sz="1350" dirty="0" err="1"/>
              <a:t>Account.Withdrawal.Event</a:t>
            </a:r>
            <a:endParaRPr lang="en-US" sz="1350" dirty="0"/>
          </a:p>
        </p:txBody>
      </p:sp>
      <p:sp>
        <p:nvSpPr>
          <p:cNvPr id="8" name="TextBox 7">
            <a:extLst>
              <a:ext uri="{FF2B5EF4-FFF2-40B4-BE49-F238E27FC236}">
                <a16:creationId xmlns:a16="http://schemas.microsoft.com/office/drawing/2014/main" id="{E2F4F1A0-54BF-0C4A-AC52-2D69E881ACF9}"/>
              </a:ext>
            </a:extLst>
          </p:cNvPr>
          <p:cNvSpPr txBox="1"/>
          <p:nvPr/>
        </p:nvSpPr>
        <p:spPr>
          <a:xfrm>
            <a:off x="4697144" y="3981874"/>
            <a:ext cx="2096254" cy="300082"/>
          </a:xfrm>
          <a:prstGeom prst="rect">
            <a:avLst/>
          </a:prstGeom>
          <a:noFill/>
        </p:spPr>
        <p:txBody>
          <a:bodyPr wrap="square" rtlCol="0">
            <a:spAutoFit/>
          </a:bodyPr>
          <a:lstStyle/>
          <a:p>
            <a:r>
              <a:rPr lang="en-US" sz="1350" dirty="0" err="1"/>
              <a:t>Account.NewBalance.Event</a:t>
            </a:r>
            <a:endParaRPr lang="en-US" sz="1350" dirty="0"/>
          </a:p>
        </p:txBody>
      </p:sp>
      <p:sp>
        <p:nvSpPr>
          <p:cNvPr id="9" name="TextBox 8">
            <a:extLst>
              <a:ext uri="{FF2B5EF4-FFF2-40B4-BE49-F238E27FC236}">
                <a16:creationId xmlns:a16="http://schemas.microsoft.com/office/drawing/2014/main" id="{021AB747-2507-6A41-9E36-1FC1C4543585}"/>
              </a:ext>
            </a:extLst>
          </p:cNvPr>
          <p:cNvSpPr txBox="1"/>
          <p:nvPr/>
        </p:nvSpPr>
        <p:spPr>
          <a:xfrm>
            <a:off x="2746797" y="5065237"/>
            <a:ext cx="3409238" cy="507831"/>
          </a:xfrm>
          <a:prstGeom prst="rect">
            <a:avLst/>
          </a:prstGeom>
          <a:noFill/>
        </p:spPr>
        <p:txBody>
          <a:bodyPr wrap="square" rtlCol="0">
            <a:spAutoFit/>
          </a:bodyPr>
          <a:lstStyle/>
          <a:p>
            <a:pPr algn="ctr"/>
            <a:r>
              <a:rPr lang="en-US" sz="2700" b="1" dirty="0"/>
              <a:t>New Message</a:t>
            </a:r>
          </a:p>
        </p:txBody>
      </p:sp>
    </p:spTree>
    <p:extLst>
      <p:ext uri="{BB962C8B-B14F-4D97-AF65-F5344CB8AC3E}">
        <p14:creationId xmlns:p14="http://schemas.microsoft.com/office/powerpoint/2010/main" val="9327791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EB7712A4-B68F-2C49-BE8D-A0504F727DB3}"/>
              </a:ext>
            </a:extLst>
          </p:cNvPr>
          <p:cNvSpPr/>
          <p:nvPr/>
        </p:nvSpPr>
        <p:spPr>
          <a:xfrm>
            <a:off x="316089" y="5087408"/>
            <a:ext cx="8466667" cy="9179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6DB6932-3599-B148-BDE4-B177A17C3274}"/>
              </a:ext>
            </a:extLst>
          </p:cNvPr>
          <p:cNvSpPr/>
          <p:nvPr/>
        </p:nvSpPr>
        <p:spPr>
          <a:xfrm>
            <a:off x="316089" y="699911"/>
            <a:ext cx="8466667" cy="272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79</a:t>
            </a:fld>
            <a:endParaRPr lang="en-US"/>
          </a:p>
        </p:txBody>
      </p:sp>
      <p:sp>
        <p:nvSpPr>
          <p:cNvPr id="7" name="Rectangle 6">
            <a:extLst>
              <a:ext uri="{FF2B5EF4-FFF2-40B4-BE49-F238E27FC236}">
                <a16:creationId xmlns:a16="http://schemas.microsoft.com/office/drawing/2014/main" id="{A581BC03-01EE-E148-9B6C-6567F984A143}"/>
              </a:ext>
            </a:extLst>
          </p:cNvPr>
          <p:cNvSpPr/>
          <p:nvPr/>
        </p:nvSpPr>
        <p:spPr>
          <a:xfrm>
            <a:off x="936979"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EDD94E-F582-B241-9CAD-0E27BB30F36C}"/>
              </a:ext>
            </a:extLst>
          </p:cNvPr>
          <p:cNvSpPr/>
          <p:nvPr/>
        </p:nvSpPr>
        <p:spPr>
          <a:xfrm>
            <a:off x="5390445"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FB0964E-CFDE-C34E-8917-8E61B02AA428}"/>
              </a:ext>
            </a:extLst>
          </p:cNvPr>
          <p:cNvSpPr txBox="1"/>
          <p:nvPr/>
        </p:nvSpPr>
        <p:spPr>
          <a:xfrm>
            <a:off x="2573092" y="137583"/>
            <a:ext cx="4448596" cy="507831"/>
          </a:xfrm>
          <a:prstGeom prst="rect">
            <a:avLst/>
          </a:prstGeom>
          <a:noFill/>
        </p:spPr>
        <p:txBody>
          <a:bodyPr wrap="square" rtlCol="0">
            <a:spAutoFit/>
          </a:bodyPr>
          <a:lstStyle/>
          <a:p>
            <a:pPr algn="ctr"/>
            <a:r>
              <a:rPr lang="en-US" sz="2700" b="1" dirty="0"/>
              <a:t>Consumer Driven Contracts</a:t>
            </a:r>
          </a:p>
        </p:txBody>
      </p:sp>
      <p:sp>
        <p:nvSpPr>
          <p:cNvPr id="12" name="TextBox 11">
            <a:extLst>
              <a:ext uri="{FF2B5EF4-FFF2-40B4-BE49-F238E27FC236}">
                <a16:creationId xmlns:a16="http://schemas.microsoft.com/office/drawing/2014/main" id="{52ECD5ED-0331-0E46-BAB8-0D615516D341}"/>
              </a:ext>
            </a:extLst>
          </p:cNvPr>
          <p:cNvSpPr txBox="1"/>
          <p:nvPr/>
        </p:nvSpPr>
        <p:spPr>
          <a:xfrm>
            <a:off x="129257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Producer</a:t>
            </a:r>
          </a:p>
        </p:txBody>
      </p:sp>
      <p:sp>
        <p:nvSpPr>
          <p:cNvPr id="13" name="TextBox 12">
            <a:extLst>
              <a:ext uri="{FF2B5EF4-FFF2-40B4-BE49-F238E27FC236}">
                <a16:creationId xmlns:a16="http://schemas.microsoft.com/office/drawing/2014/main" id="{C0C26785-B7D5-E345-876C-08C623F00E64}"/>
              </a:ext>
            </a:extLst>
          </p:cNvPr>
          <p:cNvSpPr txBox="1"/>
          <p:nvPr/>
        </p:nvSpPr>
        <p:spPr>
          <a:xfrm>
            <a:off x="581864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Consumer</a:t>
            </a:r>
          </a:p>
        </p:txBody>
      </p:sp>
      <p:sp>
        <p:nvSpPr>
          <p:cNvPr id="14" name="Rectangle 13">
            <a:extLst>
              <a:ext uri="{FF2B5EF4-FFF2-40B4-BE49-F238E27FC236}">
                <a16:creationId xmlns:a16="http://schemas.microsoft.com/office/drawing/2014/main" id="{93D74BE5-38F1-B240-8D48-8CBA4B96F69D}"/>
              </a:ext>
            </a:extLst>
          </p:cNvPr>
          <p:cNvSpPr/>
          <p:nvPr/>
        </p:nvSpPr>
        <p:spPr>
          <a:xfrm>
            <a:off x="1095022" y="2000427"/>
            <a:ext cx="1219200" cy="128464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E8F596-D893-E644-820C-A614D1CC67B3}"/>
              </a:ext>
            </a:extLst>
          </p:cNvPr>
          <p:cNvSpPr/>
          <p:nvPr/>
        </p:nvSpPr>
        <p:spPr>
          <a:xfrm>
            <a:off x="1339144" y="22790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A38693-462D-1A4E-B3E6-864871160860}"/>
              </a:ext>
            </a:extLst>
          </p:cNvPr>
          <p:cNvSpPr/>
          <p:nvPr/>
        </p:nvSpPr>
        <p:spPr>
          <a:xfrm>
            <a:off x="1491544" y="24314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E5596-76DF-E44A-A66E-31ED02A6FF94}"/>
              </a:ext>
            </a:extLst>
          </p:cNvPr>
          <p:cNvSpPr/>
          <p:nvPr/>
        </p:nvSpPr>
        <p:spPr>
          <a:xfrm>
            <a:off x="1643944" y="25838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8A6E0C-6679-7A45-B665-5E7879484313}"/>
              </a:ext>
            </a:extLst>
          </p:cNvPr>
          <p:cNvSpPr/>
          <p:nvPr/>
        </p:nvSpPr>
        <p:spPr>
          <a:xfrm>
            <a:off x="2644421" y="2087008"/>
            <a:ext cx="1219200" cy="128464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0DD9D-6600-154B-A8E4-1A5EE89A440B}"/>
              </a:ext>
            </a:extLst>
          </p:cNvPr>
          <p:cNvSpPr/>
          <p:nvPr/>
        </p:nvSpPr>
        <p:spPr>
          <a:xfrm>
            <a:off x="3170768" y="2431420"/>
            <a:ext cx="553155" cy="5870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4A15C7-9919-DE44-A622-385B4CE832C2}"/>
              </a:ext>
            </a:extLst>
          </p:cNvPr>
          <p:cNvSpPr txBox="1"/>
          <p:nvPr/>
        </p:nvSpPr>
        <p:spPr>
          <a:xfrm>
            <a:off x="1158519" y="2122155"/>
            <a:ext cx="1179687" cy="923330"/>
          </a:xfrm>
          <a:prstGeom prst="rect">
            <a:avLst/>
          </a:prstGeom>
          <a:noFill/>
        </p:spPr>
        <p:txBody>
          <a:bodyPr wrap="square" rtlCol="0">
            <a:spAutoFit/>
          </a:bodyPr>
          <a:lstStyle/>
          <a:p>
            <a:pPr algn="ctr"/>
            <a:r>
              <a:rPr lang="en-US" dirty="0"/>
              <a:t>Consumer Driven Contracts</a:t>
            </a:r>
          </a:p>
        </p:txBody>
      </p:sp>
      <p:sp>
        <p:nvSpPr>
          <p:cNvPr id="23" name="TextBox 22">
            <a:extLst>
              <a:ext uri="{FF2B5EF4-FFF2-40B4-BE49-F238E27FC236}">
                <a16:creationId xmlns:a16="http://schemas.microsoft.com/office/drawing/2014/main" id="{C0854EB0-A2D1-2C46-A9FB-B3BDB7420689}"/>
              </a:ext>
            </a:extLst>
          </p:cNvPr>
          <p:cNvSpPr txBox="1"/>
          <p:nvPr/>
        </p:nvSpPr>
        <p:spPr>
          <a:xfrm>
            <a:off x="2672645" y="2279020"/>
            <a:ext cx="1179687" cy="646331"/>
          </a:xfrm>
          <a:prstGeom prst="rect">
            <a:avLst/>
          </a:prstGeom>
          <a:noFill/>
        </p:spPr>
        <p:txBody>
          <a:bodyPr wrap="square" rtlCol="0">
            <a:spAutoFit/>
          </a:bodyPr>
          <a:lstStyle/>
          <a:p>
            <a:pPr algn="ctr"/>
            <a:r>
              <a:rPr lang="en-US" dirty="0"/>
              <a:t>Provider Contract</a:t>
            </a:r>
          </a:p>
        </p:txBody>
      </p:sp>
      <p:sp>
        <p:nvSpPr>
          <p:cNvPr id="24" name="Rectangle 23">
            <a:extLst>
              <a:ext uri="{FF2B5EF4-FFF2-40B4-BE49-F238E27FC236}">
                <a16:creationId xmlns:a16="http://schemas.microsoft.com/office/drawing/2014/main" id="{CB64C818-94CE-8E44-9967-4467898B14E0}"/>
              </a:ext>
            </a:extLst>
          </p:cNvPr>
          <p:cNvSpPr/>
          <p:nvPr/>
        </p:nvSpPr>
        <p:spPr>
          <a:xfrm>
            <a:off x="5870926" y="2428009"/>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D8CBCE-7E58-664A-9A01-9BBB91C2514F}"/>
              </a:ext>
            </a:extLst>
          </p:cNvPr>
          <p:cNvSpPr txBox="1"/>
          <p:nvPr/>
        </p:nvSpPr>
        <p:spPr>
          <a:xfrm>
            <a:off x="5571063" y="2388763"/>
            <a:ext cx="1179687" cy="646331"/>
          </a:xfrm>
          <a:prstGeom prst="rect">
            <a:avLst/>
          </a:prstGeom>
          <a:noFill/>
        </p:spPr>
        <p:txBody>
          <a:bodyPr wrap="square" rtlCol="0">
            <a:spAutoFit/>
          </a:bodyPr>
          <a:lstStyle/>
          <a:p>
            <a:pPr algn="ctr"/>
            <a:r>
              <a:rPr lang="en-US" dirty="0"/>
              <a:t>Consumer Contract</a:t>
            </a:r>
          </a:p>
        </p:txBody>
      </p:sp>
      <p:sp>
        <p:nvSpPr>
          <p:cNvPr id="27" name="TextBox 26">
            <a:extLst>
              <a:ext uri="{FF2B5EF4-FFF2-40B4-BE49-F238E27FC236}">
                <a16:creationId xmlns:a16="http://schemas.microsoft.com/office/drawing/2014/main" id="{6F5DB8F1-B4F4-1F4B-ACDA-4F6CD26C0B5B}"/>
              </a:ext>
            </a:extLst>
          </p:cNvPr>
          <p:cNvSpPr txBox="1"/>
          <p:nvPr/>
        </p:nvSpPr>
        <p:spPr>
          <a:xfrm>
            <a:off x="7449887" y="750901"/>
            <a:ext cx="1179687" cy="369332"/>
          </a:xfrm>
          <a:prstGeom prst="rect">
            <a:avLst/>
          </a:prstGeom>
          <a:noFill/>
        </p:spPr>
        <p:txBody>
          <a:bodyPr wrap="square" rtlCol="0">
            <a:spAutoFit/>
          </a:bodyPr>
          <a:lstStyle/>
          <a:p>
            <a:pPr algn="ctr"/>
            <a:r>
              <a:rPr lang="en-US" dirty="0"/>
              <a:t>Contract</a:t>
            </a:r>
          </a:p>
        </p:txBody>
      </p:sp>
      <p:sp>
        <p:nvSpPr>
          <p:cNvPr id="28" name="TextBox 27">
            <a:extLst>
              <a:ext uri="{FF2B5EF4-FFF2-40B4-BE49-F238E27FC236}">
                <a16:creationId xmlns:a16="http://schemas.microsoft.com/office/drawing/2014/main" id="{2AADF99D-46F1-9441-BC23-453EB03734A3}"/>
              </a:ext>
            </a:extLst>
          </p:cNvPr>
          <p:cNvSpPr txBox="1"/>
          <p:nvPr/>
        </p:nvSpPr>
        <p:spPr>
          <a:xfrm>
            <a:off x="7449886" y="5636004"/>
            <a:ext cx="1179687" cy="369332"/>
          </a:xfrm>
          <a:prstGeom prst="rect">
            <a:avLst/>
          </a:prstGeom>
          <a:noFill/>
        </p:spPr>
        <p:txBody>
          <a:bodyPr wrap="square" rtlCol="0">
            <a:spAutoFit/>
          </a:bodyPr>
          <a:lstStyle/>
          <a:p>
            <a:pPr algn="ctr"/>
            <a:r>
              <a:rPr lang="en-US" dirty="0"/>
              <a:t>Execute</a:t>
            </a:r>
          </a:p>
        </p:txBody>
      </p:sp>
      <p:sp>
        <p:nvSpPr>
          <p:cNvPr id="29" name="Rectangle 28">
            <a:extLst>
              <a:ext uri="{FF2B5EF4-FFF2-40B4-BE49-F238E27FC236}">
                <a16:creationId xmlns:a16="http://schemas.microsoft.com/office/drawing/2014/main" id="{FCB87A9E-0744-5140-9FF8-54ABC8D5A1A6}"/>
              </a:ext>
            </a:extLst>
          </p:cNvPr>
          <p:cNvSpPr/>
          <p:nvPr/>
        </p:nvSpPr>
        <p:spPr>
          <a:xfrm>
            <a:off x="1158519" y="5298489"/>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88C325-FEAA-F847-93B6-FE0A9D9AC936}"/>
              </a:ext>
            </a:extLst>
          </p:cNvPr>
          <p:cNvSpPr/>
          <p:nvPr/>
        </p:nvSpPr>
        <p:spPr>
          <a:xfrm>
            <a:off x="5664903" y="5298488"/>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Graphic 30" descr="Envelope">
            <a:extLst>
              <a:ext uri="{FF2B5EF4-FFF2-40B4-BE49-F238E27FC236}">
                <a16:creationId xmlns:a16="http://schemas.microsoft.com/office/drawing/2014/main" id="{3069321D-8EE3-CF4A-89C6-2E003D22D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3447" y="5198526"/>
            <a:ext cx="601550" cy="601550"/>
          </a:xfrm>
          <a:prstGeom prst="rect">
            <a:avLst/>
          </a:prstGeom>
        </p:spPr>
      </p:pic>
      <p:sp>
        <p:nvSpPr>
          <p:cNvPr id="32" name="Striped Right Arrow 31">
            <a:extLst>
              <a:ext uri="{FF2B5EF4-FFF2-40B4-BE49-F238E27FC236}">
                <a16:creationId xmlns:a16="http://schemas.microsoft.com/office/drawing/2014/main" id="{FE522772-2D0A-0B4E-9B1B-8E021C9B4724}"/>
              </a:ext>
            </a:extLst>
          </p:cNvPr>
          <p:cNvSpPr/>
          <p:nvPr/>
        </p:nvSpPr>
        <p:spPr>
          <a:xfrm>
            <a:off x="4018844" y="2453624"/>
            <a:ext cx="1552219" cy="578851"/>
          </a:xfrm>
          <a:prstGeom prst="stripedRight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7C1074-4DC6-EC4A-BB88-CAA20C171FFE}"/>
              </a:ext>
            </a:extLst>
          </p:cNvPr>
          <p:cNvSpPr txBox="1"/>
          <p:nvPr/>
        </p:nvSpPr>
        <p:spPr>
          <a:xfrm>
            <a:off x="4075293" y="1625343"/>
            <a:ext cx="1179687" cy="923330"/>
          </a:xfrm>
          <a:prstGeom prst="rect">
            <a:avLst/>
          </a:prstGeom>
          <a:noFill/>
        </p:spPr>
        <p:txBody>
          <a:bodyPr wrap="square" rtlCol="0">
            <a:spAutoFit/>
          </a:bodyPr>
          <a:lstStyle/>
          <a:p>
            <a:pPr algn="ctr"/>
            <a:r>
              <a:rPr lang="en-US" dirty="0"/>
              <a:t>Adopt Required</a:t>
            </a:r>
          </a:p>
          <a:p>
            <a:pPr algn="ctr"/>
            <a:r>
              <a:rPr lang="en-US" dirty="0"/>
              <a:t>Parts</a:t>
            </a:r>
          </a:p>
        </p:txBody>
      </p:sp>
      <p:sp>
        <p:nvSpPr>
          <p:cNvPr id="42" name="Curved Up Arrow 41">
            <a:extLst>
              <a:ext uri="{FF2B5EF4-FFF2-40B4-BE49-F238E27FC236}">
                <a16:creationId xmlns:a16="http://schemas.microsoft.com/office/drawing/2014/main" id="{893CE751-8740-164A-909D-77B255C99156}"/>
              </a:ext>
            </a:extLst>
          </p:cNvPr>
          <p:cNvSpPr/>
          <p:nvPr/>
        </p:nvSpPr>
        <p:spPr>
          <a:xfrm flipH="1">
            <a:off x="1643943" y="3543300"/>
            <a:ext cx="4485923" cy="509411"/>
          </a:xfrm>
          <a:prstGeom prst="curvedUpArrow">
            <a:avLst/>
          </a:prstGeom>
          <a:solidFill>
            <a:schemeClr val="tx1"/>
          </a:solidFill>
          <a:ln>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3E7E28E-B208-1A40-B94C-E7CD490C76D1}"/>
              </a:ext>
            </a:extLst>
          </p:cNvPr>
          <p:cNvSpPr txBox="1"/>
          <p:nvPr/>
        </p:nvSpPr>
        <p:spPr>
          <a:xfrm>
            <a:off x="3723923" y="4260593"/>
            <a:ext cx="1450623" cy="646331"/>
          </a:xfrm>
          <a:prstGeom prst="rect">
            <a:avLst/>
          </a:prstGeom>
          <a:noFill/>
        </p:spPr>
        <p:txBody>
          <a:bodyPr wrap="square" rtlCol="0">
            <a:spAutoFit/>
          </a:bodyPr>
          <a:lstStyle/>
          <a:p>
            <a:pPr algn="ctr"/>
            <a:r>
              <a:rPr lang="en-US" dirty="0"/>
              <a:t>Set Expectations</a:t>
            </a:r>
          </a:p>
        </p:txBody>
      </p:sp>
      <p:cxnSp>
        <p:nvCxnSpPr>
          <p:cNvPr id="44" name="Straight Arrow Connector 43">
            <a:extLst>
              <a:ext uri="{FF2B5EF4-FFF2-40B4-BE49-F238E27FC236}">
                <a16:creationId xmlns:a16="http://schemas.microsoft.com/office/drawing/2014/main" id="{41329887-1F3D-6549-95C4-1A37F9F544AF}"/>
              </a:ext>
            </a:extLst>
          </p:cNvPr>
          <p:cNvCxnSpPr>
            <a:cxnSpLocks/>
            <a:stCxn id="31" idx="0"/>
            <a:endCxn id="14" idx="2"/>
          </p:cNvCxnSpPr>
          <p:nvPr/>
        </p:nvCxnSpPr>
        <p:spPr>
          <a:xfrm flipH="1" flipV="1">
            <a:off x="1704622" y="3285067"/>
            <a:ext cx="609600" cy="191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DA34FAE-CA53-FE45-ACB9-D05134E18DEB}"/>
              </a:ext>
            </a:extLst>
          </p:cNvPr>
          <p:cNvSpPr txBox="1"/>
          <p:nvPr/>
        </p:nvSpPr>
        <p:spPr>
          <a:xfrm>
            <a:off x="1975114" y="4258205"/>
            <a:ext cx="1450623" cy="369332"/>
          </a:xfrm>
          <a:prstGeom prst="rect">
            <a:avLst/>
          </a:prstGeom>
          <a:noFill/>
        </p:spPr>
        <p:txBody>
          <a:bodyPr wrap="square" rtlCol="0">
            <a:spAutoFit/>
          </a:bodyPr>
          <a:lstStyle/>
          <a:p>
            <a:pPr algn="ctr"/>
            <a:r>
              <a:rPr lang="en-US" dirty="0"/>
              <a:t>Validate</a:t>
            </a:r>
          </a:p>
        </p:txBody>
      </p:sp>
      <p:cxnSp>
        <p:nvCxnSpPr>
          <p:cNvPr id="49" name="Straight Arrow Connector 48">
            <a:extLst>
              <a:ext uri="{FF2B5EF4-FFF2-40B4-BE49-F238E27FC236}">
                <a16:creationId xmlns:a16="http://schemas.microsoft.com/office/drawing/2014/main" id="{EA2D370D-6735-F841-B01B-57374DB4AF41}"/>
              </a:ext>
            </a:extLst>
          </p:cNvPr>
          <p:cNvCxnSpPr>
            <a:cxnSpLocks/>
            <a:endCxn id="25" idx="2"/>
          </p:cNvCxnSpPr>
          <p:nvPr/>
        </p:nvCxnSpPr>
        <p:spPr>
          <a:xfrm flipH="1" flipV="1">
            <a:off x="6160907" y="3035094"/>
            <a:ext cx="104424" cy="2455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E27CFF-E8AD-584A-93F3-8838E6618932}"/>
              </a:ext>
            </a:extLst>
          </p:cNvPr>
          <p:cNvSpPr txBox="1"/>
          <p:nvPr/>
        </p:nvSpPr>
        <p:spPr>
          <a:xfrm>
            <a:off x="6209176" y="3937052"/>
            <a:ext cx="1450623" cy="646331"/>
          </a:xfrm>
          <a:prstGeom prst="rect">
            <a:avLst/>
          </a:prstGeom>
          <a:noFill/>
        </p:spPr>
        <p:txBody>
          <a:bodyPr wrap="square" rtlCol="0">
            <a:spAutoFit/>
          </a:bodyPr>
          <a:lstStyle/>
          <a:p>
            <a:pPr algn="ctr"/>
            <a:r>
              <a:rPr lang="en-US" dirty="0"/>
              <a:t>Consume According To</a:t>
            </a:r>
          </a:p>
        </p:txBody>
      </p:sp>
    </p:spTree>
    <p:extLst>
      <p:ext uri="{BB962C8B-B14F-4D97-AF65-F5344CB8AC3E}">
        <p14:creationId xmlns:p14="http://schemas.microsoft.com/office/powerpoint/2010/main" val="369155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1.38889E-6 -1.85185E-6 L 0.11476 0.04005 C 0.13889 0.04908 0.175 0.05394 0.2125 0.05394 C 0.25538 0.05394 0.28958 0.04908 0.31372 0.04005 L 0.42865 -1.85185E-6 " pathEditMode="relative" rAng="0" ptsTypes="AAAAA">
                                      <p:cBhvr>
                                        <p:cTn id="24" dur="2000" fill="hold"/>
                                        <p:tgtEl>
                                          <p:spTgt spid="31"/>
                                        </p:tgtEl>
                                        <p:attrNameLst>
                                          <p:attrName>ppt_x</p:attrName>
                                          <p:attrName>ppt_y</p:attrName>
                                        </p:attrNameLst>
                                      </p:cBhvr>
                                      <p:rCtr x="21424" y="268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42" grpId="0" animBg="1"/>
      <p:bldP spid="43" grpId="0"/>
      <p:bldP spid="48"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48544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80</a:t>
            </a:fld>
            <a:endParaRPr lang="en-US"/>
          </a:p>
        </p:txBody>
      </p:sp>
    </p:spTree>
    <p:extLst>
      <p:ext uri="{BB962C8B-B14F-4D97-AF65-F5344CB8AC3E}">
        <p14:creationId xmlns:p14="http://schemas.microsoft.com/office/powerpoint/2010/main" val="1887147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.NET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81</a:t>
            </a:fld>
            <a:endParaRPr lang="en-US"/>
          </a:p>
        </p:txBody>
      </p:sp>
    </p:spTree>
    <p:extLst>
      <p:ext uri="{BB962C8B-B14F-4D97-AF65-F5344CB8AC3E}">
        <p14:creationId xmlns:p14="http://schemas.microsoft.com/office/powerpoint/2010/main" val="13022339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391747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83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2159000"/>
            <a:ext cx="2336800" cy="2540000"/>
          </a:xfrm>
          <a:prstGeom prst="rect">
            <a:avLst/>
          </a:prstGeom>
        </p:spPr>
      </p:pic>
    </p:spTree>
    <p:extLst>
      <p:ext uri="{BB962C8B-B14F-4D97-AF65-F5344CB8AC3E}">
        <p14:creationId xmlns:p14="http://schemas.microsoft.com/office/powerpoint/2010/main" val="1691377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84</a:t>
            </a:fld>
            <a:endParaRPr lang="en-US"/>
          </a:p>
        </p:txBody>
      </p:sp>
      <p:pic>
        <p:nvPicPr>
          <p:cNvPr id="3074" name="Picture 2" descr="mage result for nservicebu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58" y="1678487"/>
            <a:ext cx="84010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505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Python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85</a:t>
            </a:fld>
            <a:endParaRPr lang="en-US"/>
          </a:p>
        </p:txBody>
      </p:sp>
    </p:spTree>
    <p:extLst>
      <p:ext uri="{BB962C8B-B14F-4D97-AF65-F5344CB8AC3E}">
        <p14:creationId xmlns:p14="http://schemas.microsoft.com/office/powerpoint/2010/main" val="11466608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86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84" y="1788090"/>
            <a:ext cx="7663002" cy="3059482"/>
          </a:xfrm>
          <a:prstGeom prst="rect">
            <a:avLst/>
          </a:prstGeom>
        </p:spPr>
      </p:pic>
    </p:spTree>
    <p:extLst>
      <p:ext uri="{BB962C8B-B14F-4D97-AF65-F5344CB8AC3E}">
        <p14:creationId xmlns:p14="http://schemas.microsoft.com/office/powerpoint/2010/main" val="3162357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34" y="1510779"/>
            <a:ext cx="7853819" cy="3835836"/>
          </a:xfrm>
          <a:prstGeom prst="rect">
            <a:avLst/>
          </a:prstGeom>
        </p:spPr>
      </p:pic>
    </p:spTree>
    <p:extLst>
      <p:ext uri="{BB962C8B-B14F-4D97-AF65-F5344CB8AC3E}">
        <p14:creationId xmlns:p14="http://schemas.microsoft.com/office/powerpoint/2010/main" val="16735289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14324506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Message oriented middleware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89</a:t>
            </a:fld>
            <a:endParaRPr lang="en-US"/>
          </a:p>
        </p:txBody>
      </p:sp>
    </p:spTree>
    <p:extLst>
      <p:ext uri="{BB962C8B-B14F-4D97-AF65-F5344CB8AC3E}">
        <p14:creationId xmlns:p14="http://schemas.microsoft.com/office/powerpoint/2010/main" val="104331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3.1.1 Pipes and filters</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Orchestration and Choreography</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9</a:t>
            </a:fld>
            <a:endParaRPr lang="en-US"/>
          </a:p>
        </p:txBody>
      </p:sp>
    </p:spTree>
    <p:extLst>
      <p:ext uri="{BB962C8B-B14F-4D97-AF65-F5344CB8AC3E}">
        <p14:creationId xmlns:p14="http://schemas.microsoft.com/office/powerpoint/2010/main" val="31764605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2133600"/>
            <a:ext cx="6905625" cy="2571750"/>
          </a:xfrm>
          <a:prstGeom prst="rect">
            <a:avLst/>
          </a:prstGeom>
        </p:spPr>
      </p:pic>
    </p:spTree>
    <p:extLst>
      <p:ext uri="{BB962C8B-B14F-4D97-AF65-F5344CB8AC3E}">
        <p14:creationId xmlns:p14="http://schemas.microsoft.com/office/powerpoint/2010/main" val="1386539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91</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7" y="2198143"/>
            <a:ext cx="7891397" cy="2637042"/>
          </a:xfrm>
          <a:prstGeom prst="rect">
            <a:avLst/>
          </a:prstGeom>
        </p:spPr>
      </p:pic>
    </p:spTree>
    <p:extLst>
      <p:ext uri="{BB962C8B-B14F-4D97-AF65-F5344CB8AC3E}">
        <p14:creationId xmlns:p14="http://schemas.microsoft.com/office/powerpoint/2010/main" val="15827570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82" y="1139868"/>
            <a:ext cx="5629636" cy="4342314"/>
          </a:xfrm>
          <a:prstGeom prst="rect">
            <a:avLst/>
          </a:prstGeom>
        </p:spPr>
      </p:pic>
    </p:spTree>
    <p:extLst>
      <p:ext uri="{BB962C8B-B14F-4D97-AF65-F5344CB8AC3E}">
        <p14:creationId xmlns:p14="http://schemas.microsoft.com/office/powerpoint/2010/main" val="1989227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93</a:t>
            </a:fld>
            <a:endParaRPr lang="en-US"/>
          </a:p>
        </p:txBody>
      </p:sp>
      <p:pic>
        <p:nvPicPr>
          <p:cNvPr id="1026" name="Picture 2" descr="mage result for kaf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5" y="812800"/>
            <a:ext cx="554355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54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2603500"/>
            <a:ext cx="3302000" cy="1651000"/>
          </a:xfrm>
          <a:prstGeom prst="rect">
            <a:avLst/>
          </a:prstGeom>
        </p:spPr>
      </p:pic>
    </p:spTree>
    <p:extLst>
      <p:ext uri="{BB962C8B-B14F-4D97-AF65-F5344CB8AC3E}">
        <p14:creationId xmlns:p14="http://schemas.microsoft.com/office/powerpoint/2010/main" val="13767527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95</a:t>
            </a:fld>
            <a:endParaRPr lang="en-US"/>
          </a:p>
        </p:txBody>
      </p:sp>
      <p:pic>
        <p:nvPicPr>
          <p:cNvPr id="3074" name="Picture 2" descr="mage result for azure service bu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997" y="92692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586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96</a:t>
            </a:fld>
            <a:endParaRPr lang="en-US"/>
          </a:p>
        </p:txBody>
      </p:sp>
    </p:spTree>
    <p:extLst>
      <p:ext uri="{BB962C8B-B14F-4D97-AF65-F5344CB8AC3E}">
        <p14:creationId xmlns:p14="http://schemas.microsoft.com/office/powerpoint/2010/main" val="11998426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97</a:t>
            </a:fld>
            <a:endParaRPr lang="en-US"/>
          </a:p>
        </p:txBody>
      </p:sp>
    </p:spTree>
    <p:extLst>
      <p:ext uri="{BB962C8B-B14F-4D97-AF65-F5344CB8AC3E}">
        <p14:creationId xmlns:p14="http://schemas.microsoft.com/office/powerpoint/2010/main" val="758847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98</a:t>
            </a:fld>
            <a:endParaRPr lang="en-US"/>
          </a:p>
        </p:txBody>
      </p:sp>
    </p:spTree>
    <p:extLst>
      <p:ext uri="{BB962C8B-B14F-4D97-AF65-F5344CB8AC3E}">
        <p14:creationId xmlns:p14="http://schemas.microsoft.com/office/powerpoint/2010/main" val="2976814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13252</TotalTime>
  <Words>8160</Words>
  <Application>Microsoft Macintosh PowerPoint</Application>
  <PresentationFormat>On-screen Show (4:3)</PresentationFormat>
  <Paragraphs>1123</Paragraphs>
  <Slides>98</Slides>
  <Notes>54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98</vt:i4>
      </vt:variant>
    </vt:vector>
  </HeadingPairs>
  <TitlesOfParts>
    <vt:vector size="101" baseType="lpstr">
      <vt:lpstr>Arial</vt:lpstr>
      <vt:lpstr>Calibri</vt:lpstr>
      <vt:lpstr>Office Theme</vt:lpstr>
      <vt:lpstr>Practical Messaging</vt:lpstr>
      <vt:lpstr>Who are you?</vt:lpstr>
      <vt:lpstr>Day Two Agenda</vt:lpstr>
      <vt:lpstr>PowerPoint Presentation</vt:lpstr>
      <vt:lpstr>3.1 Event Driven Collaboration</vt:lpstr>
      <vt:lpstr>PowerPoint Presentation</vt:lpstr>
      <vt:lpstr>PowerPoint Presentation</vt:lpstr>
      <vt:lpstr>PowerPoint Presentation</vt:lpstr>
      <vt:lpstr>3.1.1 Pipes and filters</vt:lpstr>
      <vt:lpstr>PowerPoint Presentation</vt:lpstr>
      <vt:lpstr>PowerPoint Presentation</vt:lpstr>
      <vt:lpstr>3.1.2 Event carried state transfer</vt:lpstr>
      <vt:lpstr>PowerPoint Presentation</vt:lpstr>
      <vt:lpstr>PowerPoint Presentation</vt:lpstr>
      <vt:lpstr>PowerPoint Presentation</vt:lpstr>
      <vt:lpstr>PowerPoint Presentation</vt:lpstr>
      <vt:lpstr>Types of Reference Data</vt:lpstr>
      <vt:lpstr>PowerPoint Presentation</vt:lpstr>
      <vt:lpstr>PowerPoint Presentation</vt:lpstr>
      <vt:lpstr>PowerPoint Presentation</vt:lpstr>
      <vt:lpstr>4. reliability </vt:lpstr>
      <vt:lpstr>4.1 guaranteed delivery</vt:lpstr>
      <vt:lpstr>PowerPoint Presentation</vt:lpstr>
      <vt:lpstr>PowerPoint Presentation</vt:lpstr>
      <vt:lpstr>Outbox Pattern</vt:lpstr>
      <vt:lpstr>Log Tailing</vt:lpstr>
      <vt:lpstr>State Change Capture</vt:lpstr>
      <vt:lpstr>4.2 At least once, Exactly once</vt:lpstr>
      <vt:lpstr>PowerPoint Presentation</vt:lpstr>
      <vt:lpstr>PowerPoint Presentation</vt:lpstr>
      <vt:lpstr>PowerPoint Presentation</vt:lpstr>
      <vt:lpstr>4.3 Message LOGs and Shared Queues </vt:lpstr>
      <vt:lpstr>PowerPoint Presentation</vt:lpstr>
      <vt:lpstr>PowerPoint Presentation</vt:lpstr>
      <vt:lpstr>PowerPoint Presentation</vt:lpstr>
      <vt:lpstr>PowerPoint Presentation</vt:lpstr>
      <vt:lpstr>4.4 Compensation</vt:lpstr>
      <vt:lpstr>PowerPoint Presentation</vt:lpstr>
      <vt:lpstr>PowerPoint Presentation</vt:lpstr>
      <vt:lpstr>PowerPoint Presentation</vt:lpstr>
      <vt:lpstr>PowerPoint Presentation</vt:lpstr>
      <vt:lpstr>PowerPoint Presentation</vt:lpstr>
      <vt:lpstr>4.5 cap theorem</vt:lpstr>
      <vt:lpstr>PowerPoint Presentation</vt:lpstr>
      <vt:lpstr>PowerPoint Presentation</vt:lpstr>
      <vt:lpstr>PowerPoint Presentation</vt:lpstr>
      <vt:lpstr>PowerPoint Presentation</vt:lpstr>
      <vt:lpstr>PowerPoint Presentation</vt:lpstr>
      <vt:lpstr>PowerPoint Presentation</vt:lpstr>
      <vt:lpstr>PACELC</vt:lpstr>
      <vt:lpstr>PowerPoint Presentation</vt:lpstr>
      <vt:lpstr>PowerPoint Presentation</vt:lpstr>
      <vt:lpstr>4.6 RabbitMQ and 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4.7 Versioning</vt:lpstr>
      <vt:lpstr>PowerPoint Presentation</vt:lpstr>
      <vt:lpstr>PowerPoint Presentation</vt:lpstr>
      <vt:lpstr>PowerPoint Presentation</vt:lpstr>
      <vt:lpstr>PowerPoint Presentation</vt:lpstr>
      <vt:lpstr>PowerPoint Presentation</vt:lpstr>
      <vt:lpstr>5. Frameworks</vt:lpstr>
      <vt:lpstr>5.1 .NET Frameworks</vt:lpstr>
      <vt:lpstr>PowerPoint Presentation</vt:lpstr>
      <vt:lpstr>PowerPoint Presentation</vt:lpstr>
      <vt:lpstr>PowerPoint Presentation</vt:lpstr>
      <vt:lpstr>5.2 Python Frameworks</vt:lpstr>
      <vt:lpstr>PowerPoint Presentation</vt:lpstr>
      <vt:lpstr>PowerPoint Presentation</vt:lpstr>
      <vt:lpstr>PowerPoint Presentation</vt:lpstr>
      <vt:lpstr>6. Message oriented middleware</vt:lpstr>
      <vt:lpstr>PowerPoint Presentation</vt:lpstr>
      <vt:lpstr>PowerPoint Presentation</vt:lpstr>
      <vt:lpstr>PowerPoint Presentation</vt:lpstr>
      <vt:lpstr>PowerPoint Presentation</vt:lpstr>
      <vt:lpstr>PowerPoint Presentation</vt:lpstr>
      <vt:lpstr>PowerPoint Presentation</vt:lpstr>
      <vt:lpstr>Next Steps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414</cp:revision>
  <dcterms:created xsi:type="dcterms:W3CDTF">2012-05-22T19:34:54Z</dcterms:created>
  <dcterms:modified xsi:type="dcterms:W3CDTF">2019-11-17T07:44:38Z</dcterms:modified>
</cp:coreProperties>
</file>