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3"/>
  </p:notesMasterIdLst>
  <p:sldIdLst>
    <p:sldId id="256" r:id="rId2"/>
    <p:sldId id="527" r:id="rId3"/>
    <p:sldId id="257" r:id="rId4"/>
    <p:sldId id="435" r:id="rId5"/>
    <p:sldId id="420" r:id="rId6"/>
    <p:sldId id="446" r:id="rId7"/>
    <p:sldId id="437" r:id="rId8"/>
    <p:sldId id="457" r:id="rId9"/>
    <p:sldId id="456" r:id="rId10"/>
    <p:sldId id="447" r:id="rId11"/>
    <p:sldId id="436" r:id="rId12"/>
    <p:sldId id="448" r:id="rId13"/>
    <p:sldId id="449" r:id="rId14"/>
    <p:sldId id="458" r:id="rId15"/>
    <p:sldId id="466" r:id="rId16"/>
    <p:sldId id="483" r:id="rId17"/>
    <p:sldId id="484" r:id="rId18"/>
    <p:sldId id="459" r:id="rId19"/>
    <p:sldId id="460" r:id="rId20"/>
    <p:sldId id="461" r:id="rId21"/>
    <p:sldId id="462" r:id="rId22"/>
    <p:sldId id="423" r:id="rId23"/>
    <p:sldId id="424" r:id="rId24"/>
    <p:sldId id="463" r:id="rId25"/>
    <p:sldId id="464" r:id="rId26"/>
    <p:sldId id="467" r:id="rId27"/>
    <p:sldId id="430" r:id="rId28"/>
    <p:sldId id="438" r:id="rId29"/>
    <p:sldId id="454" r:id="rId30"/>
    <p:sldId id="421" r:id="rId31"/>
    <p:sldId id="398" r:id="rId32"/>
    <p:sldId id="455" r:id="rId33"/>
    <p:sldId id="400" r:id="rId34"/>
    <p:sldId id="475" r:id="rId35"/>
    <p:sldId id="481" r:id="rId36"/>
    <p:sldId id="399" r:id="rId37"/>
    <p:sldId id="469" r:id="rId38"/>
    <p:sldId id="425" r:id="rId39"/>
    <p:sldId id="433" r:id="rId40"/>
    <p:sldId id="434" r:id="rId41"/>
    <p:sldId id="468" r:id="rId42"/>
    <p:sldId id="478" r:id="rId43"/>
    <p:sldId id="476" r:id="rId44"/>
    <p:sldId id="477" r:id="rId45"/>
    <p:sldId id="422" r:id="rId46"/>
    <p:sldId id="854" r:id="rId47"/>
    <p:sldId id="856" r:id="rId48"/>
    <p:sldId id="855" r:id="rId49"/>
    <p:sldId id="869" r:id="rId50"/>
    <p:sldId id="857" r:id="rId51"/>
    <p:sldId id="33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rt Öztekin" initials="" lastIdx="6" clrIdx="0"/>
  <p:cmAuthor id="2" name="Ian Cooper"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7"/>
    <p:restoredTop sz="69864"/>
  </p:normalViewPr>
  <p:slideViewPr>
    <p:cSldViewPr snapToGrid="0" snapToObjects="1">
      <p:cViewPr varScale="1">
        <p:scale>
          <a:sx n="87" d="100"/>
          <a:sy n="87" d="100"/>
        </p:scale>
        <p:origin x="9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06CACA-13FD-6941-9216-9DFAA4C50385}" type="datetimeFigureOut">
              <a:rPr lang="en-US" smtClean="0"/>
              <a:t>6/22/24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BF270-F648-CA44-8B20-DE81D7164CE0}" type="slidenum">
              <a:rPr lang="en-US" smtClean="0"/>
              <a:t>‹#›</a:t>
            </a:fld>
            <a:endParaRPr lang="en-US"/>
          </a:p>
        </p:txBody>
      </p:sp>
    </p:spTree>
    <p:extLst>
      <p:ext uri="{BB962C8B-B14F-4D97-AF65-F5344CB8AC3E}">
        <p14:creationId xmlns:p14="http://schemas.microsoft.com/office/powerpoint/2010/main" val="3960802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1</a:t>
            </a:fld>
            <a:endParaRPr lang="en-US"/>
          </a:p>
        </p:txBody>
      </p:sp>
    </p:spTree>
    <p:extLst>
      <p:ext uri="{BB962C8B-B14F-4D97-AF65-F5344CB8AC3E}">
        <p14:creationId xmlns:p14="http://schemas.microsoft.com/office/powerpoint/2010/main" val="3876511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24</a:t>
            </a:fld>
            <a:endParaRPr lang="en-US"/>
          </a:p>
        </p:txBody>
      </p:sp>
    </p:spTree>
    <p:extLst>
      <p:ext uri="{BB962C8B-B14F-4D97-AF65-F5344CB8AC3E}">
        <p14:creationId xmlns:p14="http://schemas.microsoft.com/office/powerpoint/2010/main" val="1118132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25</a:t>
            </a:fld>
            <a:endParaRPr lang="en-US"/>
          </a:p>
        </p:txBody>
      </p:sp>
    </p:spTree>
    <p:extLst>
      <p:ext uri="{BB962C8B-B14F-4D97-AF65-F5344CB8AC3E}">
        <p14:creationId xmlns:p14="http://schemas.microsoft.com/office/powerpoint/2010/main" val="2395422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31</a:t>
            </a:fld>
            <a:endParaRPr lang="en-US"/>
          </a:p>
        </p:txBody>
      </p:sp>
    </p:spTree>
    <p:extLst>
      <p:ext uri="{BB962C8B-B14F-4D97-AF65-F5344CB8AC3E}">
        <p14:creationId xmlns:p14="http://schemas.microsoft.com/office/powerpoint/2010/main" val="21796436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“good enough” in many cases.</a:t>
            </a:r>
          </a:p>
        </p:txBody>
      </p:sp>
      <p:sp>
        <p:nvSpPr>
          <p:cNvPr id="4" name="Slide Number Placeholder 3"/>
          <p:cNvSpPr>
            <a:spLocks noGrp="1"/>
          </p:cNvSpPr>
          <p:nvPr>
            <p:ph type="sldNum" sz="quarter" idx="5"/>
          </p:nvPr>
        </p:nvSpPr>
        <p:spPr/>
        <p:txBody>
          <a:bodyPr/>
          <a:lstStyle/>
          <a:p>
            <a:fld id="{2C9BF270-F648-CA44-8B20-DE81D7164CE0}" type="slidenum">
              <a:rPr lang="en-US" smtClean="0"/>
              <a:t>32</a:t>
            </a:fld>
            <a:endParaRPr lang="en-US"/>
          </a:p>
        </p:txBody>
      </p:sp>
    </p:spTree>
    <p:extLst>
      <p:ext uri="{BB962C8B-B14F-4D97-AF65-F5344CB8AC3E}">
        <p14:creationId xmlns:p14="http://schemas.microsoft.com/office/powerpoint/2010/main" val="2221155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here is that there is no existing subsequent message to replace with a fault, but we still want to communicate faults back</a:t>
            </a:r>
          </a:p>
        </p:txBody>
      </p:sp>
      <p:sp>
        <p:nvSpPr>
          <p:cNvPr id="4" name="Slide Number Placeholder 3"/>
          <p:cNvSpPr>
            <a:spLocks noGrp="1"/>
          </p:cNvSpPr>
          <p:nvPr>
            <p:ph type="sldNum" sz="quarter" idx="5"/>
          </p:nvPr>
        </p:nvSpPr>
        <p:spPr/>
        <p:txBody>
          <a:bodyPr/>
          <a:lstStyle/>
          <a:p>
            <a:fld id="{2C9BF270-F648-CA44-8B20-DE81D7164CE0}" type="slidenum">
              <a:rPr lang="en-US" smtClean="0"/>
              <a:t>33</a:t>
            </a:fld>
            <a:endParaRPr lang="en-US"/>
          </a:p>
        </p:txBody>
      </p:sp>
    </p:spTree>
    <p:extLst>
      <p:ext uri="{BB962C8B-B14F-4D97-AF65-F5344CB8AC3E}">
        <p14:creationId xmlns:p14="http://schemas.microsoft.com/office/powerpoint/2010/main" val="1788254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understanding this is that any message in the conversation, between these two components, after the first, may indicate a fault instead of the normal outcome</a:t>
            </a:r>
          </a:p>
        </p:txBody>
      </p:sp>
      <p:sp>
        <p:nvSpPr>
          <p:cNvPr id="4" name="Slide Number Placeholder 3"/>
          <p:cNvSpPr>
            <a:spLocks noGrp="1"/>
          </p:cNvSpPr>
          <p:nvPr>
            <p:ph type="sldNum" sz="quarter" idx="5"/>
          </p:nvPr>
        </p:nvSpPr>
        <p:spPr/>
        <p:txBody>
          <a:bodyPr/>
          <a:lstStyle/>
          <a:p>
            <a:fld id="{2C9BF270-F648-CA44-8B20-DE81D7164CE0}" type="slidenum">
              <a:rPr lang="en-US" smtClean="0"/>
              <a:t>36</a:t>
            </a:fld>
            <a:endParaRPr lang="en-US"/>
          </a:p>
        </p:txBody>
      </p:sp>
    </p:spTree>
    <p:extLst>
      <p:ext uri="{BB962C8B-B14F-4D97-AF65-F5344CB8AC3E}">
        <p14:creationId xmlns:p14="http://schemas.microsoft.com/office/powerpoint/2010/main" val="2349631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39</a:t>
            </a:fld>
            <a:endParaRPr lang="en-US"/>
          </a:p>
        </p:txBody>
      </p:sp>
    </p:spTree>
    <p:extLst>
      <p:ext uri="{BB962C8B-B14F-4D97-AF65-F5344CB8AC3E}">
        <p14:creationId xmlns:p14="http://schemas.microsoft.com/office/powerpoint/2010/main" val="4227660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40</a:t>
            </a:fld>
            <a:endParaRPr lang="en-US"/>
          </a:p>
        </p:txBody>
      </p:sp>
    </p:spTree>
    <p:extLst>
      <p:ext uri="{BB962C8B-B14F-4D97-AF65-F5344CB8AC3E}">
        <p14:creationId xmlns:p14="http://schemas.microsoft.com/office/powerpoint/2010/main" val="3727704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43</a:t>
            </a:fld>
            <a:endParaRPr lang="en-US"/>
          </a:p>
        </p:txBody>
      </p:sp>
    </p:spTree>
    <p:extLst>
      <p:ext uri="{BB962C8B-B14F-4D97-AF65-F5344CB8AC3E}">
        <p14:creationId xmlns:p14="http://schemas.microsoft.com/office/powerpoint/2010/main" val="18694100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44</a:t>
            </a:fld>
            <a:endParaRPr lang="en-US"/>
          </a:p>
        </p:txBody>
      </p:sp>
    </p:spTree>
    <p:extLst>
      <p:ext uri="{BB962C8B-B14F-4D97-AF65-F5344CB8AC3E}">
        <p14:creationId xmlns:p14="http://schemas.microsoft.com/office/powerpoint/2010/main" val="4096222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8D454BB1-5AB5-DF45-A819-95464E74CBE3}" type="slidenum">
              <a:rPr lang="en-US" smtClean="0"/>
              <a:t>2</a:t>
            </a:fld>
            <a:endParaRPr lang="en-US"/>
          </a:p>
        </p:txBody>
      </p:sp>
    </p:spTree>
    <p:extLst>
      <p:ext uri="{BB962C8B-B14F-4D97-AF65-F5344CB8AC3E}">
        <p14:creationId xmlns:p14="http://schemas.microsoft.com/office/powerpoint/2010/main" val="1984934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46</a:t>
            </a:fld>
            <a:endParaRPr lang="en-US"/>
          </a:p>
        </p:txBody>
      </p:sp>
    </p:spTree>
    <p:extLst>
      <p:ext uri="{BB962C8B-B14F-4D97-AF65-F5344CB8AC3E}">
        <p14:creationId xmlns:p14="http://schemas.microsoft.com/office/powerpoint/2010/main" val="2916037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47</a:t>
            </a:fld>
            <a:endParaRPr lang="en-US"/>
          </a:p>
        </p:txBody>
      </p:sp>
    </p:spTree>
    <p:extLst>
      <p:ext uri="{BB962C8B-B14F-4D97-AF65-F5344CB8AC3E}">
        <p14:creationId xmlns:p14="http://schemas.microsoft.com/office/powerpoint/2010/main" val="275235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48</a:t>
            </a:fld>
            <a:endParaRPr lang="en-US"/>
          </a:p>
        </p:txBody>
      </p:sp>
    </p:spTree>
    <p:extLst>
      <p:ext uri="{BB962C8B-B14F-4D97-AF65-F5344CB8AC3E}">
        <p14:creationId xmlns:p14="http://schemas.microsoft.com/office/powerpoint/2010/main" val="2866778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49</a:t>
            </a:fld>
            <a:endParaRPr lang="en-US"/>
          </a:p>
        </p:txBody>
      </p:sp>
    </p:spTree>
    <p:extLst>
      <p:ext uri="{BB962C8B-B14F-4D97-AF65-F5344CB8AC3E}">
        <p14:creationId xmlns:p14="http://schemas.microsoft.com/office/powerpoint/2010/main" val="3866257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problem with using producer and consumer is that the consumer of the message might be the one exposing operations: i.e. receiving a command, or the producer of the API might be the one exposing operations i.e. sending a notification. By thinking instead about requestor and producer we make the role clearer =&gt; are you providing the API or using it.</a:t>
            </a:r>
          </a:p>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5</a:t>
            </a:fld>
            <a:endParaRPr lang="en-US"/>
          </a:p>
        </p:txBody>
      </p:sp>
    </p:spTree>
    <p:extLst>
      <p:ext uri="{BB962C8B-B14F-4D97-AF65-F5344CB8AC3E}">
        <p14:creationId xmlns:p14="http://schemas.microsoft.com/office/powerpoint/2010/main" val="217090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6</a:t>
            </a:fld>
            <a:endParaRPr lang="en-US"/>
          </a:p>
        </p:txBody>
      </p:sp>
    </p:spTree>
    <p:extLst>
      <p:ext uri="{BB962C8B-B14F-4D97-AF65-F5344CB8AC3E}">
        <p14:creationId xmlns:p14="http://schemas.microsoft.com/office/powerpoint/2010/main" val="2594075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10</a:t>
            </a:fld>
            <a:endParaRPr lang="en-US"/>
          </a:p>
        </p:txBody>
      </p:sp>
    </p:spTree>
    <p:extLst>
      <p:ext uri="{BB962C8B-B14F-4D97-AF65-F5344CB8AC3E}">
        <p14:creationId xmlns:p14="http://schemas.microsoft.com/office/powerpoint/2010/main" val="734924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it has </a:t>
            </a: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behavioural (or control) coupling</a:t>
            </a:r>
          </a:p>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12</a:t>
            </a:fld>
            <a:endParaRPr lang="en-US"/>
          </a:p>
        </p:txBody>
      </p:sp>
    </p:spTree>
    <p:extLst>
      <p:ext uri="{BB962C8B-B14F-4D97-AF65-F5344CB8AC3E}">
        <p14:creationId xmlns:p14="http://schemas.microsoft.com/office/powerpoint/2010/main" val="353569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it has </a:t>
            </a: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behavioural (or control) coupling</a:t>
            </a:r>
          </a:p>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13</a:t>
            </a:fld>
            <a:endParaRPr lang="en-US"/>
          </a:p>
        </p:txBody>
      </p:sp>
    </p:spTree>
    <p:extLst>
      <p:ext uri="{BB962C8B-B14F-4D97-AF65-F5344CB8AC3E}">
        <p14:creationId xmlns:p14="http://schemas.microsoft.com/office/powerpoint/2010/main" val="576274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16</a:t>
            </a:fld>
            <a:endParaRPr lang="en-US"/>
          </a:p>
        </p:txBody>
      </p:sp>
    </p:spTree>
    <p:extLst>
      <p:ext uri="{BB962C8B-B14F-4D97-AF65-F5344CB8AC3E}">
        <p14:creationId xmlns:p14="http://schemas.microsoft.com/office/powerpoint/2010/main" val="3593510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17</a:t>
            </a:fld>
            <a:endParaRPr lang="en-US"/>
          </a:p>
        </p:txBody>
      </p:sp>
    </p:spTree>
    <p:extLst>
      <p:ext uri="{BB962C8B-B14F-4D97-AF65-F5344CB8AC3E}">
        <p14:creationId xmlns:p14="http://schemas.microsoft.com/office/powerpoint/2010/main" val="836220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2693-BCF7-8B4E-89DD-EC940BC29DB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175CC70-5D6C-CB4A-80D3-3B347E692D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EFB8BD5-04DF-4C42-B308-38A4501B874A}"/>
              </a:ext>
            </a:extLst>
          </p:cNvPr>
          <p:cNvSpPr>
            <a:spLocks noGrp="1"/>
          </p:cNvSpPr>
          <p:nvPr>
            <p:ph type="dt" sz="half" idx="10"/>
          </p:nvPr>
        </p:nvSpPr>
        <p:spPr/>
        <p:txBody>
          <a:bodyPr/>
          <a:lstStyle/>
          <a:p>
            <a:fld id="{AC8D7AEA-862E-7D40-A16F-ED0396992B5E}" type="datetime1">
              <a:rPr lang="en-GB" smtClean="0"/>
              <a:t>22/06/2024</a:t>
            </a:fld>
            <a:endParaRPr lang="en-US"/>
          </a:p>
        </p:txBody>
      </p:sp>
      <p:sp>
        <p:nvSpPr>
          <p:cNvPr id="5" name="Footer Placeholder 4">
            <a:extLst>
              <a:ext uri="{FF2B5EF4-FFF2-40B4-BE49-F238E27FC236}">
                <a16:creationId xmlns:a16="http://schemas.microsoft.com/office/drawing/2014/main" id="{3C30B1F8-BF53-374B-B028-6BFBDACF5409}"/>
              </a:ext>
            </a:extLst>
          </p:cNvPr>
          <p:cNvSpPr>
            <a:spLocks noGrp="1"/>
          </p:cNvSpPr>
          <p:nvPr>
            <p:ph type="ftr" sz="quarter" idx="11"/>
          </p:nvPr>
        </p:nvSpPr>
        <p:spPr/>
        <p:txBody>
          <a:bodyPr/>
          <a:lstStyle/>
          <a:p>
            <a:r>
              <a:rPr lang="en-US"/>
              <a:t>Ian Cooper</a:t>
            </a:r>
          </a:p>
        </p:txBody>
      </p:sp>
      <p:sp>
        <p:nvSpPr>
          <p:cNvPr id="6" name="Slide Number Placeholder 5">
            <a:extLst>
              <a:ext uri="{FF2B5EF4-FFF2-40B4-BE49-F238E27FC236}">
                <a16:creationId xmlns:a16="http://schemas.microsoft.com/office/drawing/2014/main" id="{A43CBB38-71C6-6049-BD3F-934FFFC9B728}"/>
              </a:ext>
            </a:extLst>
          </p:cNvPr>
          <p:cNvSpPr>
            <a:spLocks noGrp="1"/>
          </p:cNvSpPr>
          <p:nvPr>
            <p:ph type="sldNum" sz="quarter" idx="12"/>
          </p:nvPr>
        </p:nvSpPr>
        <p:spPr/>
        <p:txBody>
          <a:bodyPr/>
          <a:lstStyle/>
          <a:p>
            <a:fld id="{53C7D256-7CB4-8D4B-B359-120D79D46DFF}" type="slidenum">
              <a:rPr lang="en-US" smtClean="0"/>
              <a:t>‹#›</a:t>
            </a:fld>
            <a:endParaRPr lang="en-US"/>
          </a:p>
        </p:txBody>
      </p:sp>
    </p:spTree>
    <p:extLst>
      <p:ext uri="{BB962C8B-B14F-4D97-AF65-F5344CB8AC3E}">
        <p14:creationId xmlns:p14="http://schemas.microsoft.com/office/powerpoint/2010/main" val="95958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9DE48-0DBE-5F49-896A-AA26DC0581B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65BD618-8001-C743-8E6F-BA91C879464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8E040F-3C55-4649-A440-D41F77B9F482}"/>
              </a:ext>
            </a:extLst>
          </p:cNvPr>
          <p:cNvSpPr>
            <a:spLocks noGrp="1"/>
          </p:cNvSpPr>
          <p:nvPr>
            <p:ph type="dt" sz="half" idx="10"/>
          </p:nvPr>
        </p:nvSpPr>
        <p:spPr/>
        <p:txBody>
          <a:bodyPr/>
          <a:lstStyle/>
          <a:p>
            <a:fld id="{4564772B-6822-4746-8183-BA037CCC813E}" type="datetime1">
              <a:rPr lang="en-GB" smtClean="0"/>
              <a:t>22/06/2024</a:t>
            </a:fld>
            <a:endParaRPr lang="en-US"/>
          </a:p>
        </p:txBody>
      </p:sp>
      <p:sp>
        <p:nvSpPr>
          <p:cNvPr id="5" name="Footer Placeholder 4">
            <a:extLst>
              <a:ext uri="{FF2B5EF4-FFF2-40B4-BE49-F238E27FC236}">
                <a16:creationId xmlns:a16="http://schemas.microsoft.com/office/drawing/2014/main" id="{8B2498EA-3A0F-B44C-8643-6ED0562D06B1}"/>
              </a:ext>
            </a:extLst>
          </p:cNvPr>
          <p:cNvSpPr>
            <a:spLocks noGrp="1"/>
          </p:cNvSpPr>
          <p:nvPr>
            <p:ph type="ftr" sz="quarter" idx="11"/>
          </p:nvPr>
        </p:nvSpPr>
        <p:spPr/>
        <p:txBody>
          <a:bodyPr/>
          <a:lstStyle/>
          <a:p>
            <a:r>
              <a:rPr lang="en-US"/>
              <a:t>Ian Cooper</a:t>
            </a:r>
          </a:p>
        </p:txBody>
      </p:sp>
      <p:sp>
        <p:nvSpPr>
          <p:cNvPr id="6" name="Slide Number Placeholder 5">
            <a:extLst>
              <a:ext uri="{FF2B5EF4-FFF2-40B4-BE49-F238E27FC236}">
                <a16:creationId xmlns:a16="http://schemas.microsoft.com/office/drawing/2014/main" id="{5F8F25B1-30F3-9C45-8358-2C2A344BE2D2}"/>
              </a:ext>
            </a:extLst>
          </p:cNvPr>
          <p:cNvSpPr>
            <a:spLocks noGrp="1"/>
          </p:cNvSpPr>
          <p:nvPr>
            <p:ph type="sldNum" sz="quarter" idx="12"/>
          </p:nvPr>
        </p:nvSpPr>
        <p:spPr/>
        <p:txBody>
          <a:bodyPr/>
          <a:lstStyle/>
          <a:p>
            <a:fld id="{53C7D256-7CB4-8D4B-B359-120D79D46DFF}" type="slidenum">
              <a:rPr lang="en-US" smtClean="0"/>
              <a:t>‹#›</a:t>
            </a:fld>
            <a:endParaRPr lang="en-US"/>
          </a:p>
        </p:txBody>
      </p:sp>
    </p:spTree>
    <p:extLst>
      <p:ext uri="{BB962C8B-B14F-4D97-AF65-F5344CB8AC3E}">
        <p14:creationId xmlns:p14="http://schemas.microsoft.com/office/powerpoint/2010/main" val="901000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A14082-3BE3-5A4D-ABA0-D68882B0565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FBB02D-7080-FA48-A8C3-8CA2E1E2337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FFF08BB-3175-2E4D-B823-236AE7C07D19}"/>
              </a:ext>
            </a:extLst>
          </p:cNvPr>
          <p:cNvSpPr>
            <a:spLocks noGrp="1"/>
          </p:cNvSpPr>
          <p:nvPr>
            <p:ph type="dt" sz="half" idx="10"/>
          </p:nvPr>
        </p:nvSpPr>
        <p:spPr/>
        <p:txBody>
          <a:bodyPr/>
          <a:lstStyle/>
          <a:p>
            <a:fld id="{323C4C34-DB7F-2E4F-9CF9-2F3C399E8B8E}" type="datetime1">
              <a:rPr lang="en-GB" smtClean="0"/>
              <a:t>22/06/2024</a:t>
            </a:fld>
            <a:endParaRPr lang="en-US"/>
          </a:p>
        </p:txBody>
      </p:sp>
      <p:sp>
        <p:nvSpPr>
          <p:cNvPr id="5" name="Footer Placeholder 4">
            <a:extLst>
              <a:ext uri="{FF2B5EF4-FFF2-40B4-BE49-F238E27FC236}">
                <a16:creationId xmlns:a16="http://schemas.microsoft.com/office/drawing/2014/main" id="{9F443695-EA0E-9243-9C3C-945668E6F80E}"/>
              </a:ext>
            </a:extLst>
          </p:cNvPr>
          <p:cNvSpPr>
            <a:spLocks noGrp="1"/>
          </p:cNvSpPr>
          <p:nvPr>
            <p:ph type="ftr" sz="quarter" idx="11"/>
          </p:nvPr>
        </p:nvSpPr>
        <p:spPr/>
        <p:txBody>
          <a:bodyPr/>
          <a:lstStyle/>
          <a:p>
            <a:r>
              <a:rPr lang="en-US"/>
              <a:t>Ian Cooper</a:t>
            </a:r>
          </a:p>
        </p:txBody>
      </p:sp>
      <p:sp>
        <p:nvSpPr>
          <p:cNvPr id="6" name="Slide Number Placeholder 5">
            <a:extLst>
              <a:ext uri="{FF2B5EF4-FFF2-40B4-BE49-F238E27FC236}">
                <a16:creationId xmlns:a16="http://schemas.microsoft.com/office/drawing/2014/main" id="{41CFAB10-83D2-FF4C-8F9F-7FF084CF05E8}"/>
              </a:ext>
            </a:extLst>
          </p:cNvPr>
          <p:cNvSpPr>
            <a:spLocks noGrp="1"/>
          </p:cNvSpPr>
          <p:nvPr>
            <p:ph type="sldNum" sz="quarter" idx="12"/>
          </p:nvPr>
        </p:nvSpPr>
        <p:spPr/>
        <p:txBody>
          <a:bodyPr/>
          <a:lstStyle/>
          <a:p>
            <a:fld id="{53C7D256-7CB4-8D4B-B359-120D79D46DFF}" type="slidenum">
              <a:rPr lang="en-US" smtClean="0"/>
              <a:t>‹#›</a:t>
            </a:fld>
            <a:endParaRPr lang="en-US"/>
          </a:p>
        </p:txBody>
      </p:sp>
    </p:spTree>
    <p:extLst>
      <p:ext uri="{BB962C8B-B14F-4D97-AF65-F5344CB8AC3E}">
        <p14:creationId xmlns:p14="http://schemas.microsoft.com/office/powerpoint/2010/main" val="91275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4525A-BE33-324F-94F9-8728112D588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48DB4D7-AFB3-954F-86EB-7753488BDE5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342E32-1837-1E4D-B6B5-74ACE71EDEFC}"/>
              </a:ext>
            </a:extLst>
          </p:cNvPr>
          <p:cNvSpPr>
            <a:spLocks noGrp="1"/>
          </p:cNvSpPr>
          <p:nvPr>
            <p:ph type="dt" sz="half" idx="10"/>
          </p:nvPr>
        </p:nvSpPr>
        <p:spPr/>
        <p:txBody>
          <a:bodyPr/>
          <a:lstStyle/>
          <a:p>
            <a:fld id="{9E4FE6BC-6AAC-974B-9ABA-666579CBB8C2}" type="datetime1">
              <a:rPr lang="en-GB" smtClean="0"/>
              <a:t>22/06/2024</a:t>
            </a:fld>
            <a:endParaRPr lang="en-US"/>
          </a:p>
        </p:txBody>
      </p:sp>
      <p:sp>
        <p:nvSpPr>
          <p:cNvPr id="5" name="Footer Placeholder 4">
            <a:extLst>
              <a:ext uri="{FF2B5EF4-FFF2-40B4-BE49-F238E27FC236}">
                <a16:creationId xmlns:a16="http://schemas.microsoft.com/office/drawing/2014/main" id="{D8E891E2-7ED3-1841-B9C7-E47F28311AFD}"/>
              </a:ext>
            </a:extLst>
          </p:cNvPr>
          <p:cNvSpPr>
            <a:spLocks noGrp="1"/>
          </p:cNvSpPr>
          <p:nvPr>
            <p:ph type="ftr" sz="quarter" idx="11"/>
          </p:nvPr>
        </p:nvSpPr>
        <p:spPr/>
        <p:txBody>
          <a:bodyPr/>
          <a:lstStyle/>
          <a:p>
            <a:r>
              <a:rPr lang="en-US"/>
              <a:t>Ian Cooper</a:t>
            </a:r>
          </a:p>
        </p:txBody>
      </p:sp>
      <p:sp>
        <p:nvSpPr>
          <p:cNvPr id="6" name="Slide Number Placeholder 5">
            <a:extLst>
              <a:ext uri="{FF2B5EF4-FFF2-40B4-BE49-F238E27FC236}">
                <a16:creationId xmlns:a16="http://schemas.microsoft.com/office/drawing/2014/main" id="{A73C2128-DDA4-3347-8243-42F5BA41EE95}"/>
              </a:ext>
            </a:extLst>
          </p:cNvPr>
          <p:cNvSpPr>
            <a:spLocks noGrp="1"/>
          </p:cNvSpPr>
          <p:nvPr>
            <p:ph type="sldNum" sz="quarter" idx="12"/>
          </p:nvPr>
        </p:nvSpPr>
        <p:spPr/>
        <p:txBody>
          <a:bodyPr/>
          <a:lstStyle/>
          <a:p>
            <a:fld id="{53C7D256-7CB4-8D4B-B359-120D79D46DFF}" type="slidenum">
              <a:rPr lang="en-US" smtClean="0"/>
              <a:t>‹#›</a:t>
            </a:fld>
            <a:endParaRPr lang="en-US"/>
          </a:p>
        </p:txBody>
      </p:sp>
    </p:spTree>
    <p:extLst>
      <p:ext uri="{BB962C8B-B14F-4D97-AF65-F5344CB8AC3E}">
        <p14:creationId xmlns:p14="http://schemas.microsoft.com/office/powerpoint/2010/main" val="3833246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98FE-00BA-2B42-9302-E3C18BF56B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46F6A52-D288-3A4E-A8A2-DFA912184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EC8CD2-38B6-0A49-A123-527FBD9C5948}"/>
              </a:ext>
            </a:extLst>
          </p:cNvPr>
          <p:cNvSpPr>
            <a:spLocks noGrp="1"/>
          </p:cNvSpPr>
          <p:nvPr>
            <p:ph type="dt" sz="half" idx="10"/>
          </p:nvPr>
        </p:nvSpPr>
        <p:spPr/>
        <p:txBody>
          <a:bodyPr/>
          <a:lstStyle/>
          <a:p>
            <a:fld id="{D4EBDD0C-0B87-E747-A172-72B6D772BD8A}" type="datetime1">
              <a:rPr lang="en-GB" smtClean="0"/>
              <a:t>22/06/2024</a:t>
            </a:fld>
            <a:endParaRPr lang="en-US"/>
          </a:p>
        </p:txBody>
      </p:sp>
      <p:sp>
        <p:nvSpPr>
          <p:cNvPr id="5" name="Footer Placeholder 4">
            <a:extLst>
              <a:ext uri="{FF2B5EF4-FFF2-40B4-BE49-F238E27FC236}">
                <a16:creationId xmlns:a16="http://schemas.microsoft.com/office/drawing/2014/main" id="{257BA0EF-21E0-9246-A18F-0F627E136B23}"/>
              </a:ext>
            </a:extLst>
          </p:cNvPr>
          <p:cNvSpPr>
            <a:spLocks noGrp="1"/>
          </p:cNvSpPr>
          <p:nvPr>
            <p:ph type="ftr" sz="quarter" idx="11"/>
          </p:nvPr>
        </p:nvSpPr>
        <p:spPr/>
        <p:txBody>
          <a:bodyPr/>
          <a:lstStyle/>
          <a:p>
            <a:r>
              <a:rPr lang="en-US"/>
              <a:t>Ian Cooper</a:t>
            </a:r>
          </a:p>
        </p:txBody>
      </p:sp>
      <p:sp>
        <p:nvSpPr>
          <p:cNvPr id="6" name="Slide Number Placeholder 5">
            <a:extLst>
              <a:ext uri="{FF2B5EF4-FFF2-40B4-BE49-F238E27FC236}">
                <a16:creationId xmlns:a16="http://schemas.microsoft.com/office/drawing/2014/main" id="{589ACF5A-8081-9F46-A581-8E0C0E687D84}"/>
              </a:ext>
            </a:extLst>
          </p:cNvPr>
          <p:cNvSpPr>
            <a:spLocks noGrp="1"/>
          </p:cNvSpPr>
          <p:nvPr>
            <p:ph type="sldNum" sz="quarter" idx="12"/>
          </p:nvPr>
        </p:nvSpPr>
        <p:spPr/>
        <p:txBody>
          <a:bodyPr/>
          <a:lstStyle/>
          <a:p>
            <a:fld id="{53C7D256-7CB4-8D4B-B359-120D79D46DFF}" type="slidenum">
              <a:rPr lang="en-US" smtClean="0"/>
              <a:t>‹#›</a:t>
            </a:fld>
            <a:endParaRPr lang="en-US"/>
          </a:p>
        </p:txBody>
      </p:sp>
    </p:spTree>
    <p:extLst>
      <p:ext uri="{BB962C8B-B14F-4D97-AF65-F5344CB8AC3E}">
        <p14:creationId xmlns:p14="http://schemas.microsoft.com/office/powerpoint/2010/main" val="3744386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73D4-5F30-414B-9B20-EAAD0F9770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FB5EFE5-35C9-FF42-821C-45B3A99854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43DC649-5DC8-3D44-84B6-C5B4BE694D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6475AB4-1889-104A-A307-DA611DD310B6}"/>
              </a:ext>
            </a:extLst>
          </p:cNvPr>
          <p:cNvSpPr>
            <a:spLocks noGrp="1"/>
          </p:cNvSpPr>
          <p:nvPr>
            <p:ph type="dt" sz="half" idx="10"/>
          </p:nvPr>
        </p:nvSpPr>
        <p:spPr/>
        <p:txBody>
          <a:bodyPr/>
          <a:lstStyle/>
          <a:p>
            <a:fld id="{70CB9A50-5A4D-DD40-8807-CC28B16BEAE1}" type="datetime1">
              <a:rPr lang="en-GB" smtClean="0"/>
              <a:t>22/06/2024</a:t>
            </a:fld>
            <a:endParaRPr lang="en-US"/>
          </a:p>
        </p:txBody>
      </p:sp>
      <p:sp>
        <p:nvSpPr>
          <p:cNvPr id="6" name="Footer Placeholder 5">
            <a:extLst>
              <a:ext uri="{FF2B5EF4-FFF2-40B4-BE49-F238E27FC236}">
                <a16:creationId xmlns:a16="http://schemas.microsoft.com/office/drawing/2014/main" id="{09BEA47D-75B9-6947-8D6B-B0B3DA492A8F}"/>
              </a:ext>
            </a:extLst>
          </p:cNvPr>
          <p:cNvSpPr>
            <a:spLocks noGrp="1"/>
          </p:cNvSpPr>
          <p:nvPr>
            <p:ph type="ftr" sz="quarter" idx="11"/>
          </p:nvPr>
        </p:nvSpPr>
        <p:spPr/>
        <p:txBody>
          <a:bodyPr/>
          <a:lstStyle/>
          <a:p>
            <a:r>
              <a:rPr lang="en-US"/>
              <a:t>Ian Cooper</a:t>
            </a:r>
          </a:p>
        </p:txBody>
      </p:sp>
      <p:sp>
        <p:nvSpPr>
          <p:cNvPr id="7" name="Slide Number Placeholder 6">
            <a:extLst>
              <a:ext uri="{FF2B5EF4-FFF2-40B4-BE49-F238E27FC236}">
                <a16:creationId xmlns:a16="http://schemas.microsoft.com/office/drawing/2014/main" id="{49CAB9B4-A99E-0C4A-8651-8993E310A7CF}"/>
              </a:ext>
            </a:extLst>
          </p:cNvPr>
          <p:cNvSpPr>
            <a:spLocks noGrp="1"/>
          </p:cNvSpPr>
          <p:nvPr>
            <p:ph type="sldNum" sz="quarter" idx="12"/>
          </p:nvPr>
        </p:nvSpPr>
        <p:spPr/>
        <p:txBody>
          <a:bodyPr/>
          <a:lstStyle/>
          <a:p>
            <a:fld id="{53C7D256-7CB4-8D4B-B359-120D79D46DFF}" type="slidenum">
              <a:rPr lang="en-US" smtClean="0"/>
              <a:t>‹#›</a:t>
            </a:fld>
            <a:endParaRPr lang="en-US"/>
          </a:p>
        </p:txBody>
      </p:sp>
    </p:spTree>
    <p:extLst>
      <p:ext uri="{BB962C8B-B14F-4D97-AF65-F5344CB8AC3E}">
        <p14:creationId xmlns:p14="http://schemas.microsoft.com/office/powerpoint/2010/main" val="897131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25DC-CDAF-8F40-AEA4-119BF908AB5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1C9C07-00E9-C444-B586-D86A0D2BB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1FBED80-B35A-5248-91A9-97660E6E763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931022D-27FB-2E46-8365-E9AF5B6724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FE71BE1-CF0D-7A46-841B-5F7DBD3BE3A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66F44F9-B215-7D4A-A1C1-11CA97AADD93}"/>
              </a:ext>
            </a:extLst>
          </p:cNvPr>
          <p:cNvSpPr>
            <a:spLocks noGrp="1"/>
          </p:cNvSpPr>
          <p:nvPr>
            <p:ph type="dt" sz="half" idx="10"/>
          </p:nvPr>
        </p:nvSpPr>
        <p:spPr/>
        <p:txBody>
          <a:bodyPr/>
          <a:lstStyle/>
          <a:p>
            <a:fld id="{77617139-5BB6-294B-B11D-7C11ED28979C}" type="datetime1">
              <a:rPr lang="en-GB" smtClean="0"/>
              <a:t>22/06/2024</a:t>
            </a:fld>
            <a:endParaRPr lang="en-US"/>
          </a:p>
        </p:txBody>
      </p:sp>
      <p:sp>
        <p:nvSpPr>
          <p:cNvPr id="8" name="Footer Placeholder 7">
            <a:extLst>
              <a:ext uri="{FF2B5EF4-FFF2-40B4-BE49-F238E27FC236}">
                <a16:creationId xmlns:a16="http://schemas.microsoft.com/office/drawing/2014/main" id="{1868923F-0561-9E46-82D8-8D34C400AE2F}"/>
              </a:ext>
            </a:extLst>
          </p:cNvPr>
          <p:cNvSpPr>
            <a:spLocks noGrp="1"/>
          </p:cNvSpPr>
          <p:nvPr>
            <p:ph type="ftr" sz="quarter" idx="11"/>
          </p:nvPr>
        </p:nvSpPr>
        <p:spPr/>
        <p:txBody>
          <a:bodyPr/>
          <a:lstStyle/>
          <a:p>
            <a:r>
              <a:rPr lang="en-US"/>
              <a:t>Ian Cooper</a:t>
            </a:r>
          </a:p>
        </p:txBody>
      </p:sp>
      <p:sp>
        <p:nvSpPr>
          <p:cNvPr id="9" name="Slide Number Placeholder 8">
            <a:extLst>
              <a:ext uri="{FF2B5EF4-FFF2-40B4-BE49-F238E27FC236}">
                <a16:creationId xmlns:a16="http://schemas.microsoft.com/office/drawing/2014/main" id="{9110C45E-974B-8D45-A689-305F3A53C855}"/>
              </a:ext>
            </a:extLst>
          </p:cNvPr>
          <p:cNvSpPr>
            <a:spLocks noGrp="1"/>
          </p:cNvSpPr>
          <p:nvPr>
            <p:ph type="sldNum" sz="quarter" idx="12"/>
          </p:nvPr>
        </p:nvSpPr>
        <p:spPr/>
        <p:txBody>
          <a:bodyPr/>
          <a:lstStyle/>
          <a:p>
            <a:fld id="{53C7D256-7CB4-8D4B-B359-120D79D46DFF}" type="slidenum">
              <a:rPr lang="en-US" smtClean="0"/>
              <a:t>‹#›</a:t>
            </a:fld>
            <a:endParaRPr lang="en-US"/>
          </a:p>
        </p:txBody>
      </p:sp>
    </p:spTree>
    <p:extLst>
      <p:ext uri="{BB962C8B-B14F-4D97-AF65-F5344CB8AC3E}">
        <p14:creationId xmlns:p14="http://schemas.microsoft.com/office/powerpoint/2010/main" val="474632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8E41-9238-1F4F-9FCC-E3085D95164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60CBF61-347F-4B4E-8F7D-AA258B271A1D}"/>
              </a:ext>
            </a:extLst>
          </p:cNvPr>
          <p:cNvSpPr>
            <a:spLocks noGrp="1"/>
          </p:cNvSpPr>
          <p:nvPr>
            <p:ph type="dt" sz="half" idx="10"/>
          </p:nvPr>
        </p:nvSpPr>
        <p:spPr/>
        <p:txBody>
          <a:bodyPr/>
          <a:lstStyle/>
          <a:p>
            <a:fld id="{F01FC858-92F9-F742-B73F-2D7FC168CC08}" type="datetime1">
              <a:rPr lang="en-GB" smtClean="0"/>
              <a:t>22/06/2024</a:t>
            </a:fld>
            <a:endParaRPr lang="en-US"/>
          </a:p>
        </p:txBody>
      </p:sp>
      <p:sp>
        <p:nvSpPr>
          <p:cNvPr id="4" name="Footer Placeholder 3">
            <a:extLst>
              <a:ext uri="{FF2B5EF4-FFF2-40B4-BE49-F238E27FC236}">
                <a16:creationId xmlns:a16="http://schemas.microsoft.com/office/drawing/2014/main" id="{E37DD920-C21D-DC4B-9F83-92EF548ECE49}"/>
              </a:ext>
            </a:extLst>
          </p:cNvPr>
          <p:cNvSpPr>
            <a:spLocks noGrp="1"/>
          </p:cNvSpPr>
          <p:nvPr>
            <p:ph type="ftr" sz="quarter" idx="11"/>
          </p:nvPr>
        </p:nvSpPr>
        <p:spPr/>
        <p:txBody>
          <a:bodyPr/>
          <a:lstStyle/>
          <a:p>
            <a:r>
              <a:rPr lang="en-US"/>
              <a:t>Ian Cooper</a:t>
            </a:r>
          </a:p>
        </p:txBody>
      </p:sp>
      <p:sp>
        <p:nvSpPr>
          <p:cNvPr id="5" name="Slide Number Placeholder 4">
            <a:extLst>
              <a:ext uri="{FF2B5EF4-FFF2-40B4-BE49-F238E27FC236}">
                <a16:creationId xmlns:a16="http://schemas.microsoft.com/office/drawing/2014/main" id="{5E30590C-674B-6E4F-B589-6A29331C763D}"/>
              </a:ext>
            </a:extLst>
          </p:cNvPr>
          <p:cNvSpPr>
            <a:spLocks noGrp="1"/>
          </p:cNvSpPr>
          <p:nvPr>
            <p:ph type="sldNum" sz="quarter" idx="12"/>
          </p:nvPr>
        </p:nvSpPr>
        <p:spPr/>
        <p:txBody>
          <a:bodyPr/>
          <a:lstStyle/>
          <a:p>
            <a:fld id="{53C7D256-7CB4-8D4B-B359-120D79D46DFF}" type="slidenum">
              <a:rPr lang="en-US" smtClean="0"/>
              <a:t>‹#›</a:t>
            </a:fld>
            <a:endParaRPr lang="en-US"/>
          </a:p>
        </p:txBody>
      </p:sp>
    </p:spTree>
    <p:extLst>
      <p:ext uri="{BB962C8B-B14F-4D97-AF65-F5344CB8AC3E}">
        <p14:creationId xmlns:p14="http://schemas.microsoft.com/office/powerpoint/2010/main" val="192209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0E13E6-58E0-7B4F-8D93-7474BED71508}"/>
              </a:ext>
            </a:extLst>
          </p:cNvPr>
          <p:cNvSpPr>
            <a:spLocks noGrp="1"/>
          </p:cNvSpPr>
          <p:nvPr>
            <p:ph type="dt" sz="half" idx="10"/>
          </p:nvPr>
        </p:nvSpPr>
        <p:spPr/>
        <p:txBody>
          <a:bodyPr/>
          <a:lstStyle/>
          <a:p>
            <a:fld id="{B62A16D9-A1BB-6141-8FE2-F26E51A50915}" type="datetime1">
              <a:rPr lang="en-GB" smtClean="0"/>
              <a:t>22/06/2024</a:t>
            </a:fld>
            <a:endParaRPr lang="en-US"/>
          </a:p>
        </p:txBody>
      </p:sp>
      <p:sp>
        <p:nvSpPr>
          <p:cNvPr id="3" name="Footer Placeholder 2">
            <a:extLst>
              <a:ext uri="{FF2B5EF4-FFF2-40B4-BE49-F238E27FC236}">
                <a16:creationId xmlns:a16="http://schemas.microsoft.com/office/drawing/2014/main" id="{DEED11F0-3E7F-0541-AC90-BBADD6844D44}"/>
              </a:ext>
            </a:extLst>
          </p:cNvPr>
          <p:cNvSpPr>
            <a:spLocks noGrp="1"/>
          </p:cNvSpPr>
          <p:nvPr>
            <p:ph type="ftr" sz="quarter" idx="11"/>
          </p:nvPr>
        </p:nvSpPr>
        <p:spPr/>
        <p:txBody>
          <a:bodyPr/>
          <a:lstStyle/>
          <a:p>
            <a:r>
              <a:rPr lang="en-US"/>
              <a:t>Ian Cooper</a:t>
            </a:r>
          </a:p>
        </p:txBody>
      </p:sp>
      <p:sp>
        <p:nvSpPr>
          <p:cNvPr id="4" name="Slide Number Placeholder 3">
            <a:extLst>
              <a:ext uri="{FF2B5EF4-FFF2-40B4-BE49-F238E27FC236}">
                <a16:creationId xmlns:a16="http://schemas.microsoft.com/office/drawing/2014/main" id="{3BC20052-399D-3346-9DA6-708A439A3500}"/>
              </a:ext>
            </a:extLst>
          </p:cNvPr>
          <p:cNvSpPr>
            <a:spLocks noGrp="1"/>
          </p:cNvSpPr>
          <p:nvPr>
            <p:ph type="sldNum" sz="quarter" idx="12"/>
          </p:nvPr>
        </p:nvSpPr>
        <p:spPr/>
        <p:txBody>
          <a:bodyPr/>
          <a:lstStyle/>
          <a:p>
            <a:fld id="{53C7D256-7CB4-8D4B-B359-120D79D46DFF}" type="slidenum">
              <a:rPr lang="en-US" smtClean="0"/>
              <a:t>‹#›</a:t>
            </a:fld>
            <a:endParaRPr lang="en-US"/>
          </a:p>
        </p:txBody>
      </p:sp>
    </p:spTree>
    <p:extLst>
      <p:ext uri="{BB962C8B-B14F-4D97-AF65-F5344CB8AC3E}">
        <p14:creationId xmlns:p14="http://schemas.microsoft.com/office/powerpoint/2010/main" val="833823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2DF80-760C-AC43-AB02-1E27333F2E5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50B7D9E-BD18-9F41-B115-507A72634E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299D069-7FB0-0F41-9E69-F8A90C9D2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10A26B1-2989-864A-9563-D2A499276B81}"/>
              </a:ext>
            </a:extLst>
          </p:cNvPr>
          <p:cNvSpPr>
            <a:spLocks noGrp="1"/>
          </p:cNvSpPr>
          <p:nvPr>
            <p:ph type="dt" sz="half" idx="10"/>
          </p:nvPr>
        </p:nvSpPr>
        <p:spPr/>
        <p:txBody>
          <a:bodyPr/>
          <a:lstStyle/>
          <a:p>
            <a:fld id="{40C96E3C-CFFC-5440-8B46-85132B992ACF}" type="datetime1">
              <a:rPr lang="en-GB" smtClean="0"/>
              <a:t>22/06/2024</a:t>
            </a:fld>
            <a:endParaRPr lang="en-US"/>
          </a:p>
        </p:txBody>
      </p:sp>
      <p:sp>
        <p:nvSpPr>
          <p:cNvPr id="6" name="Footer Placeholder 5">
            <a:extLst>
              <a:ext uri="{FF2B5EF4-FFF2-40B4-BE49-F238E27FC236}">
                <a16:creationId xmlns:a16="http://schemas.microsoft.com/office/drawing/2014/main" id="{84285EF4-2D5C-6747-9FDB-241303F8B34C}"/>
              </a:ext>
            </a:extLst>
          </p:cNvPr>
          <p:cNvSpPr>
            <a:spLocks noGrp="1"/>
          </p:cNvSpPr>
          <p:nvPr>
            <p:ph type="ftr" sz="quarter" idx="11"/>
          </p:nvPr>
        </p:nvSpPr>
        <p:spPr/>
        <p:txBody>
          <a:bodyPr/>
          <a:lstStyle/>
          <a:p>
            <a:r>
              <a:rPr lang="en-US"/>
              <a:t>Ian Cooper</a:t>
            </a:r>
          </a:p>
        </p:txBody>
      </p:sp>
      <p:sp>
        <p:nvSpPr>
          <p:cNvPr id="7" name="Slide Number Placeholder 6">
            <a:extLst>
              <a:ext uri="{FF2B5EF4-FFF2-40B4-BE49-F238E27FC236}">
                <a16:creationId xmlns:a16="http://schemas.microsoft.com/office/drawing/2014/main" id="{EA46E610-7E5F-8E41-9D46-986FEAD85753}"/>
              </a:ext>
            </a:extLst>
          </p:cNvPr>
          <p:cNvSpPr>
            <a:spLocks noGrp="1"/>
          </p:cNvSpPr>
          <p:nvPr>
            <p:ph type="sldNum" sz="quarter" idx="12"/>
          </p:nvPr>
        </p:nvSpPr>
        <p:spPr/>
        <p:txBody>
          <a:bodyPr/>
          <a:lstStyle/>
          <a:p>
            <a:fld id="{53C7D256-7CB4-8D4B-B359-120D79D46DFF}" type="slidenum">
              <a:rPr lang="en-US" smtClean="0"/>
              <a:t>‹#›</a:t>
            </a:fld>
            <a:endParaRPr lang="en-US"/>
          </a:p>
        </p:txBody>
      </p:sp>
    </p:spTree>
    <p:extLst>
      <p:ext uri="{BB962C8B-B14F-4D97-AF65-F5344CB8AC3E}">
        <p14:creationId xmlns:p14="http://schemas.microsoft.com/office/powerpoint/2010/main" val="376783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59E91-0845-7848-B996-F40D4E4157D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1104BAF-82C2-3844-9C91-FD06F1EF29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955607-9EB6-8244-92E2-E3FD23D6A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AFFCF89-2103-D04B-9478-2B4D4920FDAE}"/>
              </a:ext>
            </a:extLst>
          </p:cNvPr>
          <p:cNvSpPr>
            <a:spLocks noGrp="1"/>
          </p:cNvSpPr>
          <p:nvPr>
            <p:ph type="dt" sz="half" idx="10"/>
          </p:nvPr>
        </p:nvSpPr>
        <p:spPr/>
        <p:txBody>
          <a:bodyPr/>
          <a:lstStyle/>
          <a:p>
            <a:fld id="{D1FD9114-E31F-4447-AE44-49791DCDC40C}" type="datetime1">
              <a:rPr lang="en-GB" smtClean="0"/>
              <a:t>22/06/2024</a:t>
            </a:fld>
            <a:endParaRPr lang="en-US"/>
          </a:p>
        </p:txBody>
      </p:sp>
      <p:sp>
        <p:nvSpPr>
          <p:cNvPr id="6" name="Footer Placeholder 5">
            <a:extLst>
              <a:ext uri="{FF2B5EF4-FFF2-40B4-BE49-F238E27FC236}">
                <a16:creationId xmlns:a16="http://schemas.microsoft.com/office/drawing/2014/main" id="{CEBB4192-2A24-4C47-AD6C-C514C653CAA6}"/>
              </a:ext>
            </a:extLst>
          </p:cNvPr>
          <p:cNvSpPr>
            <a:spLocks noGrp="1"/>
          </p:cNvSpPr>
          <p:nvPr>
            <p:ph type="ftr" sz="quarter" idx="11"/>
          </p:nvPr>
        </p:nvSpPr>
        <p:spPr/>
        <p:txBody>
          <a:bodyPr/>
          <a:lstStyle/>
          <a:p>
            <a:r>
              <a:rPr lang="en-US"/>
              <a:t>Ian Cooper</a:t>
            </a:r>
          </a:p>
        </p:txBody>
      </p:sp>
      <p:sp>
        <p:nvSpPr>
          <p:cNvPr id="7" name="Slide Number Placeholder 6">
            <a:extLst>
              <a:ext uri="{FF2B5EF4-FFF2-40B4-BE49-F238E27FC236}">
                <a16:creationId xmlns:a16="http://schemas.microsoft.com/office/drawing/2014/main" id="{D189750B-7E64-E146-80D7-F9EFDDC12F04}"/>
              </a:ext>
            </a:extLst>
          </p:cNvPr>
          <p:cNvSpPr>
            <a:spLocks noGrp="1"/>
          </p:cNvSpPr>
          <p:nvPr>
            <p:ph type="sldNum" sz="quarter" idx="12"/>
          </p:nvPr>
        </p:nvSpPr>
        <p:spPr/>
        <p:txBody>
          <a:bodyPr/>
          <a:lstStyle/>
          <a:p>
            <a:fld id="{53C7D256-7CB4-8D4B-B359-120D79D46DFF}" type="slidenum">
              <a:rPr lang="en-US" smtClean="0"/>
              <a:t>‹#›</a:t>
            </a:fld>
            <a:endParaRPr lang="en-US"/>
          </a:p>
        </p:txBody>
      </p:sp>
    </p:spTree>
    <p:extLst>
      <p:ext uri="{BB962C8B-B14F-4D97-AF65-F5344CB8AC3E}">
        <p14:creationId xmlns:p14="http://schemas.microsoft.com/office/powerpoint/2010/main" val="3202192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30A1CB-EB26-2D4B-BCCD-88A28D6E02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3DCE1E2-3D9F-9B45-A661-2B8F388D8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D1CA32F-675D-9648-9F19-A25A3FBFF2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3ED7BE-0B43-944B-96B4-DA6FFABE5603}" type="datetime1">
              <a:rPr lang="en-GB" smtClean="0"/>
              <a:t>22/06/2024</a:t>
            </a:fld>
            <a:endParaRPr lang="en-US"/>
          </a:p>
        </p:txBody>
      </p:sp>
      <p:sp>
        <p:nvSpPr>
          <p:cNvPr id="5" name="Footer Placeholder 4">
            <a:extLst>
              <a:ext uri="{FF2B5EF4-FFF2-40B4-BE49-F238E27FC236}">
                <a16:creationId xmlns:a16="http://schemas.microsoft.com/office/drawing/2014/main" id="{D26230F6-0686-014D-9D16-7A8297313B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Ian Cooper</a:t>
            </a:r>
          </a:p>
        </p:txBody>
      </p:sp>
      <p:sp>
        <p:nvSpPr>
          <p:cNvPr id="6" name="Slide Number Placeholder 5">
            <a:extLst>
              <a:ext uri="{FF2B5EF4-FFF2-40B4-BE49-F238E27FC236}">
                <a16:creationId xmlns:a16="http://schemas.microsoft.com/office/drawing/2014/main" id="{6556285A-E88F-1947-ACAC-C10CE15EB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C7D256-7CB4-8D4B-B359-120D79D46DFF}" type="slidenum">
              <a:rPr lang="en-US" smtClean="0"/>
              <a:t>‹#›</a:t>
            </a:fld>
            <a:endParaRPr lang="en-US"/>
          </a:p>
        </p:txBody>
      </p:sp>
    </p:spTree>
    <p:extLst>
      <p:ext uri="{BB962C8B-B14F-4D97-AF65-F5344CB8AC3E}">
        <p14:creationId xmlns:p14="http://schemas.microsoft.com/office/powerpoint/2010/main" val="488570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8043-5A91-164F-B1D5-947B908DCE6A}"/>
              </a:ext>
            </a:extLst>
          </p:cNvPr>
          <p:cNvSpPr>
            <a:spLocks noGrp="1"/>
          </p:cNvSpPr>
          <p:nvPr>
            <p:ph type="ctrTitle"/>
          </p:nvPr>
        </p:nvSpPr>
        <p:spPr/>
        <p:txBody>
          <a:bodyPr/>
          <a:lstStyle/>
          <a:p>
            <a:r>
              <a:rPr lang="en-US" dirty="0"/>
              <a:t>Asynchronous Conversation Patterns</a:t>
            </a:r>
          </a:p>
        </p:txBody>
      </p:sp>
      <p:sp>
        <p:nvSpPr>
          <p:cNvPr id="3" name="Subtitle 2">
            <a:extLst>
              <a:ext uri="{FF2B5EF4-FFF2-40B4-BE49-F238E27FC236}">
                <a16:creationId xmlns:a16="http://schemas.microsoft.com/office/drawing/2014/main" id="{305B34A5-32F1-C347-93C4-C336E0005AD1}"/>
              </a:ext>
            </a:extLst>
          </p:cNvPr>
          <p:cNvSpPr>
            <a:spLocks noGrp="1"/>
          </p:cNvSpPr>
          <p:nvPr>
            <p:ph type="subTitle" idx="1"/>
          </p:nvPr>
        </p:nvSpPr>
        <p:spPr/>
        <p:txBody>
          <a:bodyPr>
            <a:normAutofit/>
          </a:bodyPr>
          <a:lstStyle/>
          <a:p>
            <a:endParaRPr lang="en-US" dirty="0"/>
          </a:p>
          <a:p>
            <a:endParaRPr lang="en-US" dirty="0"/>
          </a:p>
          <a:p>
            <a:r>
              <a:rPr lang="en-US" dirty="0"/>
              <a:t>Ian Cooper </a:t>
            </a:r>
          </a:p>
        </p:txBody>
      </p:sp>
    </p:spTree>
    <p:extLst>
      <p:ext uri="{BB962C8B-B14F-4D97-AF65-F5344CB8AC3E}">
        <p14:creationId xmlns:p14="http://schemas.microsoft.com/office/powerpoint/2010/main" val="1800300456"/>
      </p:ext>
    </p:extLst>
  </p:cSld>
  <p:clrMapOvr>
    <a:masterClrMapping/>
  </p:clrMapOvr>
  <mc:AlternateContent xmlns:mc="http://schemas.openxmlformats.org/markup-compatibility/2006" xmlns:p14="http://schemas.microsoft.com/office/powerpoint/2010/main">
    <mc:Choice Requires="p14">
      <p:transition spd="slow" p14:dur="2000" advTm="6154"/>
    </mc:Choice>
    <mc:Fallback xmlns="">
      <p:transition spd="slow" advTm="615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a:extLst>
              <a:ext uri="{FF2B5EF4-FFF2-40B4-BE49-F238E27FC236}">
                <a16:creationId xmlns:a16="http://schemas.microsoft.com/office/drawing/2014/main" id="{164A7473-80A6-F099-9E34-DC5CF10FBF62}"/>
              </a:ext>
            </a:extLst>
          </p:cNvPr>
          <p:cNvSpPr/>
          <p:nvPr/>
        </p:nvSpPr>
        <p:spPr>
          <a:xfrm>
            <a:off x="3097035" y="4827099"/>
            <a:ext cx="2158824" cy="578742"/>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 Out-Only (Publish-Subscribe)</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10</a:t>
            </a:fld>
            <a:endParaRPr lang="en-US"/>
          </a:p>
        </p:txBody>
      </p:sp>
      <p:sp>
        <p:nvSpPr>
          <p:cNvPr id="9" name="Rounded Rectangle 8">
            <a:extLst>
              <a:ext uri="{FF2B5EF4-FFF2-40B4-BE49-F238E27FC236}">
                <a16:creationId xmlns:a16="http://schemas.microsoft.com/office/drawing/2014/main" id="{516CE411-E8BD-CA22-951B-2328B0A863C7}"/>
              </a:ext>
            </a:extLst>
          </p:cNvPr>
          <p:cNvSpPr/>
          <p:nvPr/>
        </p:nvSpPr>
        <p:spPr>
          <a:xfrm>
            <a:off x="7090248" y="3514364"/>
            <a:ext cx="2220685" cy="766442"/>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BD1EA7A-EDAF-5780-6E7F-60528D2E828D}"/>
              </a:ext>
            </a:extLst>
          </p:cNvPr>
          <p:cNvSpPr txBox="1"/>
          <p:nvPr/>
        </p:nvSpPr>
        <p:spPr>
          <a:xfrm>
            <a:off x="7241092" y="3659507"/>
            <a:ext cx="2013306" cy="369332"/>
          </a:xfrm>
          <a:prstGeom prst="rect">
            <a:avLst/>
          </a:prstGeom>
          <a:noFill/>
        </p:spPr>
        <p:txBody>
          <a:bodyPr wrap="square" rtlCol="0">
            <a:spAutoFit/>
          </a:bodyPr>
          <a:lstStyle/>
          <a:p>
            <a:r>
              <a:rPr lang="en-GB" dirty="0"/>
              <a:t>:Store Information</a:t>
            </a:r>
          </a:p>
        </p:txBody>
      </p:sp>
      <p:sp>
        <p:nvSpPr>
          <p:cNvPr id="15" name="Rounded Rectangle 14">
            <a:extLst>
              <a:ext uri="{FF2B5EF4-FFF2-40B4-BE49-F238E27FC236}">
                <a16:creationId xmlns:a16="http://schemas.microsoft.com/office/drawing/2014/main" id="{58325976-8325-8012-CBA4-C872D4182862}"/>
              </a:ext>
            </a:extLst>
          </p:cNvPr>
          <p:cNvSpPr/>
          <p:nvPr/>
        </p:nvSpPr>
        <p:spPr>
          <a:xfrm>
            <a:off x="3152628" y="2472891"/>
            <a:ext cx="2220685" cy="63558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C824AED4-3789-4513-474C-A96311C3FFCE}"/>
              </a:ext>
            </a:extLst>
          </p:cNvPr>
          <p:cNvSpPr txBox="1"/>
          <p:nvPr/>
        </p:nvSpPr>
        <p:spPr>
          <a:xfrm>
            <a:off x="3741853" y="2651174"/>
            <a:ext cx="1175657" cy="369332"/>
          </a:xfrm>
          <a:prstGeom prst="rect">
            <a:avLst/>
          </a:prstGeom>
          <a:noFill/>
        </p:spPr>
        <p:txBody>
          <a:bodyPr wrap="square" rtlCol="0">
            <a:spAutoFit/>
          </a:bodyPr>
          <a:lstStyle/>
          <a:p>
            <a:r>
              <a:rPr lang="en-GB" dirty="0"/>
              <a:t>:Search</a:t>
            </a:r>
          </a:p>
        </p:txBody>
      </p:sp>
      <p:cxnSp>
        <p:nvCxnSpPr>
          <p:cNvPr id="18" name="Straight Connector 17">
            <a:extLst>
              <a:ext uri="{FF2B5EF4-FFF2-40B4-BE49-F238E27FC236}">
                <a16:creationId xmlns:a16="http://schemas.microsoft.com/office/drawing/2014/main" id="{7CD2CA5B-00E8-7501-D175-0B75C0ADB3DD}"/>
              </a:ext>
            </a:extLst>
          </p:cNvPr>
          <p:cNvCxnSpPr>
            <a:cxnSpLocks/>
            <a:stCxn id="9" idx="1"/>
            <a:endCxn id="15" idx="3"/>
          </p:cNvCxnSpPr>
          <p:nvPr/>
        </p:nvCxnSpPr>
        <p:spPr>
          <a:xfrm flipH="1" flipV="1">
            <a:off x="5373313" y="2790683"/>
            <a:ext cx="1716935" cy="110690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E0DDC2E-E26B-C09A-155D-DCD74F841527}"/>
              </a:ext>
            </a:extLst>
          </p:cNvPr>
          <p:cNvCxnSpPr>
            <a:cxnSpLocks/>
          </p:cNvCxnSpPr>
          <p:nvPr/>
        </p:nvCxnSpPr>
        <p:spPr>
          <a:xfrm flipH="1" flipV="1">
            <a:off x="5770824" y="2651174"/>
            <a:ext cx="889528" cy="5807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BACBAFD-161B-9EEC-F30E-2E8BC2147F91}"/>
              </a:ext>
            </a:extLst>
          </p:cNvPr>
          <p:cNvSpPr txBox="1"/>
          <p:nvPr/>
        </p:nvSpPr>
        <p:spPr>
          <a:xfrm>
            <a:off x="6315431" y="2606309"/>
            <a:ext cx="1549633" cy="307777"/>
          </a:xfrm>
          <a:prstGeom prst="rect">
            <a:avLst/>
          </a:prstGeom>
          <a:noFill/>
        </p:spPr>
        <p:txBody>
          <a:bodyPr wrap="square" rtlCol="0">
            <a:spAutoFit/>
          </a:bodyPr>
          <a:lstStyle/>
          <a:p>
            <a:r>
              <a:rPr lang="en-GB" sz="1400" dirty="0"/>
              <a:t>1.1 </a:t>
            </a:r>
            <a:r>
              <a:rPr lang="en-GB" sz="1400" dirty="0" err="1"/>
              <a:t>changedstore</a:t>
            </a:r>
            <a:r>
              <a:rPr lang="en-GB" sz="1400" dirty="0"/>
              <a:t>()</a:t>
            </a:r>
          </a:p>
        </p:txBody>
      </p:sp>
      <p:sp>
        <p:nvSpPr>
          <p:cNvPr id="14" name="TextBox 13">
            <a:extLst>
              <a:ext uri="{FF2B5EF4-FFF2-40B4-BE49-F238E27FC236}">
                <a16:creationId xmlns:a16="http://schemas.microsoft.com/office/drawing/2014/main" id="{68735CCA-DC86-2B1B-27EF-70369C21267F}"/>
              </a:ext>
            </a:extLst>
          </p:cNvPr>
          <p:cNvSpPr txBox="1"/>
          <p:nvPr/>
        </p:nvSpPr>
        <p:spPr>
          <a:xfrm>
            <a:off x="9720592" y="3477493"/>
            <a:ext cx="2220685" cy="646331"/>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Manages stores for our ecommerce site</a:t>
            </a:r>
          </a:p>
        </p:txBody>
      </p:sp>
      <p:cxnSp>
        <p:nvCxnSpPr>
          <p:cNvPr id="19" name="Straight Arrow Connector 18">
            <a:extLst>
              <a:ext uri="{FF2B5EF4-FFF2-40B4-BE49-F238E27FC236}">
                <a16:creationId xmlns:a16="http://schemas.microsoft.com/office/drawing/2014/main" id="{F72E62AD-5786-072F-4E0C-8DE83B5DB243}"/>
              </a:ext>
            </a:extLst>
          </p:cNvPr>
          <p:cNvCxnSpPr>
            <a:cxnSpLocks/>
            <a:stCxn id="14" idx="1"/>
            <a:endCxn id="10" idx="3"/>
          </p:cNvCxnSpPr>
          <p:nvPr/>
        </p:nvCxnSpPr>
        <p:spPr>
          <a:xfrm flipH="1">
            <a:off x="9254398" y="3800659"/>
            <a:ext cx="466194" cy="435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645EC90-8FDE-74F8-57E2-507613C95BF6}"/>
              </a:ext>
            </a:extLst>
          </p:cNvPr>
          <p:cNvSpPr txBox="1"/>
          <p:nvPr/>
        </p:nvSpPr>
        <p:spPr>
          <a:xfrm>
            <a:off x="422677" y="1152182"/>
            <a:ext cx="2220685"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Registers a store and optimizes for a fast lookup on key search terms</a:t>
            </a:r>
          </a:p>
        </p:txBody>
      </p:sp>
      <p:cxnSp>
        <p:nvCxnSpPr>
          <p:cNvPr id="27" name="Straight Arrow Connector 26">
            <a:extLst>
              <a:ext uri="{FF2B5EF4-FFF2-40B4-BE49-F238E27FC236}">
                <a16:creationId xmlns:a16="http://schemas.microsoft.com/office/drawing/2014/main" id="{691D0017-65B6-78D8-9EA9-183083210CFC}"/>
              </a:ext>
            </a:extLst>
          </p:cNvPr>
          <p:cNvCxnSpPr>
            <a:cxnSpLocks/>
            <a:stCxn id="26" idx="2"/>
            <a:endCxn id="15" idx="1"/>
          </p:cNvCxnSpPr>
          <p:nvPr/>
        </p:nvCxnSpPr>
        <p:spPr>
          <a:xfrm>
            <a:off x="1533020" y="2352511"/>
            <a:ext cx="1619608" cy="4381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A7D0A21-D075-1489-32B7-CB84AB86362F}"/>
              </a:ext>
            </a:extLst>
          </p:cNvPr>
          <p:cNvSpPr txBox="1"/>
          <p:nvPr/>
        </p:nvSpPr>
        <p:spPr>
          <a:xfrm>
            <a:off x="5443553" y="1316838"/>
            <a:ext cx="2220685" cy="923330"/>
          </a:xfrm>
          <a:prstGeom prst="rect">
            <a:avLst/>
          </a:prstGeom>
          <a:noFill/>
        </p:spPr>
        <p:txBody>
          <a:bodyPr wrap="square" rtlCol="0">
            <a:spAutoFit/>
          </a:bodyPr>
          <a:lstStyle/>
          <a:p>
            <a:pPr algn="ct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Notification</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indicating new store details</a:t>
            </a:r>
          </a:p>
        </p:txBody>
      </p:sp>
      <p:cxnSp>
        <p:nvCxnSpPr>
          <p:cNvPr id="32" name="Straight Arrow Connector 31">
            <a:extLst>
              <a:ext uri="{FF2B5EF4-FFF2-40B4-BE49-F238E27FC236}">
                <a16:creationId xmlns:a16="http://schemas.microsoft.com/office/drawing/2014/main" id="{D08D6B94-17BB-1F6E-720C-B581A84C9DBA}"/>
              </a:ext>
            </a:extLst>
          </p:cNvPr>
          <p:cNvCxnSpPr>
            <a:cxnSpLocks/>
            <a:stCxn id="31" idx="2"/>
            <a:endCxn id="21" idx="0"/>
          </p:cNvCxnSpPr>
          <p:nvPr/>
        </p:nvCxnSpPr>
        <p:spPr>
          <a:xfrm>
            <a:off x="6553896" y="2240168"/>
            <a:ext cx="536352" cy="3661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674C48C0-12C1-BFF4-B6B5-D27347753176}"/>
              </a:ext>
            </a:extLst>
          </p:cNvPr>
          <p:cNvSpPr/>
          <p:nvPr/>
        </p:nvSpPr>
        <p:spPr>
          <a:xfrm>
            <a:off x="3113780" y="3604488"/>
            <a:ext cx="2220685" cy="63558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9F23B0D2-6375-3DB6-DE37-84EA51DE1617}"/>
              </a:ext>
            </a:extLst>
          </p:cNvPr>
          <p:cNvSpPr txBox="1"/>
          <p:nvPr/>
        </p:nvSpPr>
        <p:spPr>
          <a:xfrm>
            <a:off x="3574628" y="3777123"/>
            <a:ext cx="1336434" cy="369332"/>
          </a:xfrm>
          <a:prstGeom prst="rect">
            <a:avLst/>
          </a:prstGeom>
          <a:noFill/>
        </p:spPr>
        <p:txBody>
          <a:bodyPr wrap="square" rtlCol="0">
            <a:spAutoFit/>
          </a:bodyPr>
          <a:lstStyle/>
          <a:p>
            <a:r>
              <a:rPr lang="en-GB" dirty="0"/>
              <a:t>:Availability</a:t>
            </a:r>
          </a:p>
        </p:txBody>
      </p:sp>
      <p:sp>
        <p:nvSpPr>
          <p:cNvPr id="28" name="TextBox 27">
            <a:extLst>
              <a:ext uri="{FF2B5EF4-FFF2-40B4-BE49-F238E27FC236}">
                <a16:creationId xmlns:a16="http://schemas.microsoft.com/office/drawing/2014/main" id="{78F52BE0-F974-DDF0-118C-74A271E50BDC}"/>
              </a:ext>
            </a:extLst>
          </p:cNvPr>
          <p:cNvSpPr txBox="1"/>
          <p:nvPr/>
        </p:nvSpPr>
        <p:spPr>
          <a:xfrm>
            <a:off x="389214" y="3038940"/>
            <a:ext cx="1594407" cy="1754326"/>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Registers all factors for determining if a store is open for business</a:t>
            </a:r>
          </a:p>
        </p:txBody>
      </p:sp>
      <p:cxnSp>
        <p:nvCxnSpPr>
          <p:cNvPr id="29" name="Straight Arrow Connector 28">
            <a:extLst>
              <a:ext uri="{FF2B5EF4-FFF2-40B4-BE49-F238E27FC236}">
                <a16:creationId xmlns:a16="http://schemas.microsoft.com/office/drawing/2014/main" id="{6CB252EB-F4CA-C718-DED1-147755B39EBA}"/>
              </a:ext>
            </a:extLst>
          </p:cNvPr>
          <p:cNvCxnSpPr>
            <a:cxnSpLocks/>
            <a:stCxn id="28" idx="3"/>
            <a:endCxn id="22" idx="1"/>
          </p:cNvCxnSpPr>
          <p:nvPr/>
        </p:nvCxnSpPr>
        <p:spPr>
          <a:xfrm>
            <a:off x="1983621" y="3916103"/>
            <a:ext cx="1130159" cy="61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B997634-D8F5-37B2-4C9C-46B8B70B93A3}"/>
              </a:ext>
            </a:extLst>
          </p:cNvPr>
          <p:cNvSpPr txBox="1"/>
          <p:nvPr/>
        </p:nvSpPr>
        <p:spPr>
          <a:xfrm>
            <a:off x="3152628" y="4934619"/>
            <a:ext cx="2042040" cy="369332"/>
          </a:xfrm>
          <a:prstGeom prst="rect">
            <a:avLst/>
          </a:prstGeom>
          <a:noFill/>
        </p:spPr>
        <p:txBody>
          <a:bodyPr wrap="square" rtlCol="0">
            <a:spAutoFit/>
          </a:bodyPr>
          <a:lstStyle/>
          <a:p>
            <a:r>
              <a:rPr lang="en-GB" dirty="0"/>
              <a:t>:Pick-Up Locations</a:t>
            </a:r>
          </a:p>
        </p:txBody>
      </p:sp>
      <p:cxnSp>
        <p:nvCxnSpPr>
          <p:cNvPr id="36" name="Straight Connector 35">
            <a:extLst>
              <a:ext uri="{FF2B5EF4-FFF2-40B4-BE49-F238E27FC236}">
                <a16:creationId xmlns:a16="http://schemas.microsoft.com/office/drawing/2014/main" id="{BC0265CF-D859-C201-734D-AE64A55F0D47}"/>
              </a:ext>
            </a:extLst>
          </p:cNvPr>
          <p:cNvCxnSpPr>
            <a:cxnSpLocks/>
            <a:stCxn id="9" idx="1"/>
            <a:endCxn id="39" idx="3"/>
          </p:cNvCxnSpPr>
          <p:nvPr/>
        </p:nvCxnSpPr>
        <p:spPr>
          <a:xfrm flipH="1">
            <a:off x="5255859" y="3897585"/>
            <a:ext cx="1834389" cy="121888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B058F30-A01A-8F9A-83CB-27F95C55A65D}"/>
              </a:ext>
            </a:extLst>
          </p:cNvPr>
          <p:cNvSpPr txBox="1"/>
          <p:nvPr/>
        </p:nvSpPr>
        <p:spPr>
          <a:xfrm>
            <a:off x="227104" y="5501757"/>
            <a:ext cx="2220685"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Registers where couriers may need to pick up and restrictions</a:t>
            </a:r>
          </a:p>
        </p:txBody>
      </p:sp>
      <p:cxnSp>
        <p:nvCxnSpPr>
          <p:cNvPr id="38" name="Straight Arrow Connector 37">
            <a:extLst>
              <a:ext uri="{FF2B5EF4-FFF2-40B4-BE49-F238E27FC236}">
                <a16:creationId xmlns:a16="http://schemas.microsoft.com/office/drawing/2014/main" id="{BB1F2760-A4AD-2063-449B-315643DEC0A8}"/>
              </a:ext>
            </a:extLst>
          </p:cNvPr>
          <p:cNvCxnSpPr>
            <a:cxnSpLocks/>
            <a:stCxn id="37" idx="0"/>
          </p:cNvCxnSpPr>
          <p:nvPr/>
        </p:nvCxnSpPr>
        <p:spPr>
          <a:xfrm flipV="1">
            <a:off x="1337447" y="4986996"/>
            <a:ext cx="1753990" cy="5147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77CBCB0-D252-F8A9-AD28-207DFCE1BC14}"/>
              </a:ext>
            </a:extLst>
          </p:cNvPr>
          <p:cNvSpPr txBox="1"/>
          <p:nvPr/>
        </p:nvSpPr>
        <p:spPr>
          <a:xfrm>
            <a:off x="8380504" y="4636139"/>
            <a:ext cx="3348608"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Out-Only is the Publish-Subscribe pattern; a producer is not aware of its consumers; the notification has </a:t>
            </a: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loose coupling</a:t>
            </a:r>
          </a:p>
        </p:txBody>
      </p:sp>
      <p:cxnSp>
        <p:nvCxnSpPr>
          <p:cNvPr id="90" name="Straight Arrow Connector 89">
            <a:extLst>
              <a:ext uri="{FF2B5EF4-FFF2-40B4-BE49-F238E27FC236}">
                <a16:creationId xmlns:a16="http://schemas.microsoft.com/office/drawing/2014/main" id="{9314106E-E6B0-861A-7136-C9CE7AB2E54F}"/>
              </a:ext>
            </a:extLst>
          </p:cNvPr>
          <p:cNvCxnSpPr>
            <a:cxnSpLocks/>
          </p:cNvCxnSpPr>
          <p:nvPr/>
        </p:nvCxnSpPr>
        <p:spPr>
          <a:xfrm flipH="1">
            <a:off x="5678001" y="4420888"/>
            <a:ext cx="1144071" cy="8114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32023D2-0F63-6CB2-73C9-9A84E77FA38C}"/>
              </a:ext>
            </a:extLst>
          </p:cNvPr>
          <p:cNvCxnSpPr>
            <a:cxnSpLocks/>
            <a:stCxn id="9" idx="1"/>
            <a:endCxn id="22" idx="3"/>
          </p:cNvCxnSpPr>
          <p:nvPr/>
        </p:nvCxnSpPr>
        <p:spPr>
          <a:xfrm flipH="1">
            <a:off x="5334465" y="3897585"/>
            <a:ext cx="1755783" cy="2469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CA6253B-9297-B3BD-5A3A-222494950534}"/>
              </a:ext>
            </a:extLst>
          </p:cNvPr>
          <p:cNvCxnSpPr>
            <a:cxnSpLocks/>
          </p:cNvCxnSpPr>
          <p:nvPr/>
        </p:nvCxnSpPr>
        <p:spPr>
          <a:xfrm flipH="1">
            <a:off x="5485309" y="3718499"/>
            <a:ext cx="932274" cy="119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3BCEA43-77EA-5E58-AF15-260A37AE069A}"/>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7" name="TextBox 6">
            <a:extLst>
              <a:ext uri="{FF2B5EF4-FFF2-40B4-BE49-F238E27FC236}">
                <a16:creationId xmlns:a16="http://schemas.microsoft.com/office/drawing/2014/main" id="{0EF2575E-66C8-3E26-7630-0EFE5EFA81CD}"/>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2" name="TextBox 11">
            <a:extLst>
              <a:ext uri="{FF2B5EF4-FFF2-40B4-BE49-F238E27FC236}">
                <a16:creationId xmlns:a16="http://schemas.microsoft.com/office/drawing/2014/main" id="{9D123A03-EA20-CFB5-46DF-1256377CA46B}"/>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3" name="TextBox 12">
            <a:extLst>
              <a:ext uri="{FF2B5EF4-FFF2-40B4-BE49-F238E27FC236}">
                <a16:creationId xmlns:a16="http://schemas.microsoft.com/office/drawing/2014/main" id="{A5A9D317-DABB-E87E-7691-946DC223EE81}"/>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92144609"/>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4" grpId="0"/>
      <p:bldP spid="26" grpId="0"/>
      <p:bldP spid="31" grpId="0"/>
      <p:bldP spid="28" grpId="0"/>
      <p:bldP spid="37" grpId="0"/>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In-Out (Request-Response)</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11</a:t>
            </a:fld>
            <a:endParaRPr lang="en-US"/>
          </a:p>
        </p:txBody>
      </p:sp>
      <p:sp>
        <p:nvSpPr>
          <p:cNvPr id="6" name="Rounded Rectangle 5">
            <a:extLst>
              <a:ext uri="{FF2B5EF4-FFF2-40B4-BE49-F238E27FC236}">
                <a16:creationId xmlns:a16="http://schemas.microsoft.com/office/drawing/2014/main" id="{789F62B9-E381-6A29-3E3B-7A2619138339}"/>
              </a:ext>
            </a:extLst>
          </p:cNvPr>
          <p:cNvSpPr/>
          <p:nvPr/>
        </p:nvSpPr>
        <p:spPr>
          <a:xfrm>
            <a:off x="2589025" y="3632137"/>
            <a:ext cx="1839686" cy="58453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2C144AE5-6631-7C5D-CE0A-61E10D21EFDA}"/>
              </a:ext>
            </a:extLst>
          </p:cNvPr>
          <p:cNvSpPr/>
          <p:nvPr/>
        </p:nvSpPr>
        <p:spPr>
          <a:xfrm>
            <a:off x="7737961" y="3632148"/>
            <a:ext cx="1839686" cy="584523"/>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4E7EC420-14E3-7856-872D-1C8930B3BF84}"/>
              </a:ext>
            </a:extLst>
          </p:cNvPr>
          <p:cNvCxnSpPr>
            <a:cxnSpLocks/>
          </p:cNvCxnSpPr>
          <p:nvPr/>
        </p:nvCxnSpPr>
        <p:spPr>
          <a:xfrm flipV="1">
            <a:off x="4428711" y="3814905"/>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8974A7-EA34-4238-F81F-6821671D280A}"/>
              </a:ext>
            </a:extLst>
          </p:cNvPr>
          <p:cNvCxnSpPr/>
          <p:nvPr/>
        </p:nvCxnSpPr>
        <p:spPr>
          <a:xfrm>
            <a:off x="5272345" y="3242464"/>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C4BBDF-9F8D-A9EE-D370-541CA47489FA}"/>
              </a:ext>
            </a:extLst>
          </p:cNvPr>
          <p:cNvSpPr txBox="1"/>
          <p:nvPr/>
        </p:nvSpPr>
        <p:spPr>
          <a:xfrm>
            <a:off x="5364873" y="3324360"/>
            <a:ext cx="1197429" cy="307777"/>
          </a:xfrm>
          <a:prstGeom prst="rect">
            <a:avLst/>
          </a:prstGeom>
          <a:noFill/>
        </p:spPr>
        <p:txBody>
          <a:bodyPr wrap="square" rtlCol="0">
            <a:spAutoFit/>
          </a:bodyPr>
          <a:lstStyle/>
          <a:p>
            <a:r>
              <a:rPr lang="en-GB" sz="1400" dirty="0"/>
              <a:t>1.1 request()</a:t>
            </a:r>
          </a:p>
        </p:txBody>
      </p:sp>
      <p:cxnSp>
        <p:nvCxnSpPr>
          <p:cNvPr id="19" name="Straight Connector 18">
            <a:extLst>
              <a:ext uri="{FF2B5EF4-FFF2-40B4-BE49-F238E27FC236}">
                <a16:creationId xmlns:a16="http://schemas.microsoft.com/office/drawing/2014/main" id="{A5DE2C9B-CBA3-3B51-60E9-2547F4015963}"/>
              </a:ext>
            </a:extLst>
          </p:cNvPr>
          <p:cNvCxnSpPr/>
          <p:nvPr/>
        </p:nvCxnSpPr>
        <p:spPr>
          <a:xfrm flipV="1">
            <a:off x="4428711" y="4047084"/>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61D25D-5299-6621-DEDE-C3E3F72A1D73}"/>
              </a:ext>
            </a:extLst>
          </p:cNvPr>
          <p:cNvCxnSpPr>
            <a:cxnSpLocks/>
          </p:cNvCxnSpPr>
          <p:nvPr/>
        </p:nvCxnSpPr>
        <p:spPr>
          <a:xfrm flipH="1">
            <a:off x="5272345" y="4412239"/>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F872C0B-7882-F49D-7453-7BF2C0CEB157}"/>
              </a:ext>
            </a:extLst>
          </p:cNvPr>
          <p:cNvSpPr txBox="1"/>
          <p:nvPr/>
        </p:nvSpPr>
        <p:spPr>
          <a:xfrm>
            <a:off x="5272345" y="4550518"/>
            <a:ext cx="1583873" cy="307777"/>
          </a:xfrm>
          <a:prstGeom prst="rect">
            <a:avLst/>
          </a:prstGeom>
          <a:noFill/>
        </p:spPr>
        <p:txBody>
          <a:bodyPr wrap="square" rtlCol="0">
            <a:spAutoFit/>
          </a:bodyPr>
          <a:lstStyle/>
          <a:p>
            <a:r>
              <a:rPr lang="en-GB" sz="1400" dirty="0"/>
              <a:t>1.2 response()</a:t>
            </a:r>
          </a:p>
        </p:txBody>
      </p:sp>
      <p:sp>
        <p:nvSpPr>
          <p:cNvPr id="27" name="TextBox 26">
            <a:extLst>
              <a:ext uri="{FF2B5EF4-FFF2-40B4-BE49-F238E27FC236}">
                <a16:creationId xmlns:a16="http://schemas.microsoft.com/office/drawing/2014/main" id="{D3CA528F-0ACF-55D9-C273-A95921996051}"/>
              </a:ext>
            </a:extLst>
          </p:cNvPr>
          <p:cNvSpPr txBox="1"/>
          <p:nvPr/>
        </p:nvSpPr>
        <p:spPr>
          <a:xfrm>
            <a:off x="6096000" y="1162887"/>
            <a:ext cx="4640036"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Under an In-Out pattern the provider receives a request from the requestor, and returns a response from the operation triggered by that message.</a:t>
            </a:r>
          </a:p>
        </p:txBody>
      </p:sp>
      <p:sp>
        <p:nvSpPr>
          <p:cNvPr id="30" name="TextBox 29">
            <a:extLst>
              <a:ext uri="{FF2B5EF4-FFF2-40B4-BE49-F238E27FC236}">
                <a16:creationId xmlns:a16="http://schemas.microsoft.com/office/drawing/2014/main" id="{191DDBF5-A8CD-D45F-1B3E-8CFE3BD2AED6}"/>
              </a:ext>
            </a:extLst>
          </p:cNvPr>
          <p:cNvSpPr txBox="1"/>
          <p:nvPr/>
        </p:nvSpPr>
        <p:spPr>
          <a:xfrm>
            <a:off x="2921040" y="3722640"/>
            <a:ext cx="1175657" cy="369332"/>
          </a:xfrm>
          <a:prstGeom prst="rect">
            <a:avLst/>
          </a:prstGeom>
          <a:noFill/>
        </p:spPr>
        <p:txBody>
          <a:bodyPr wrap="square" rtlCol="0">
            <a:spAutoFit/>
          </a:bodyPr>
          <a:lstStyle/>
          <a:p>
            <a:r>
              <a:rPr lang="en-GB" dirty="0"/>
              <a:t>:requestor</a:t>
            </a:r>
          </a:p>
        </p:txBody>
      </p:sp>
      <p:sp>
        <p:nvSpPr>
          <p:cNvPr id="31" name="TextBox 30">
            <a:extLst>
              <a:ext uri="{FF2B5EF4-FFF2-40B4-BE49-F238E27FC236}">
                <a16:creationId xmlns:a16="http://schemas.microsoft.com/office/drawing/2014/main" id="{59E3739F-862E-B6C4-30C7-2CB99A4784FB}"/>
              </a:ext>
            </a:extLst>
          </p:cNvPr>
          <p:cNvSpPr txBox="1"/>
          <p:nvPr/>
        </p:nvSpPr>
        <p:spPr>
          <a:xfrm>
            <a:off x="8069975" y="3739731"/>
            <a:ext cx="1175657" cy="369332"/>
          </a:xfrm>
          <a:prstGeom prst="rect">
            <a:avLst/>
          </a:prstGeom>
          <a:noFill/>
        </p:spPr>
        <p:txBody>
          <a:bodyPr wrap="square" rtlCol="0">
            <a:spAutoFit/>
          </a:bodyPr>
          <a:lstStyle/>
          <a:p>
            <a:r>
              <a:rPr lang="en-GB" dirty="0"/>
              <a:t>:provider</a:t>
            </a:r>
          </a:p>
        </p:txBody>
      </p:sp>
      <p:cxnSp>
        <p:nvCxnSpPr>
          <p:cNvPr id="32" name="Straight Arrow Connector 31">
            <a:extLst>
              <a:ext uri="{FF2B5EF4-FFF2-40B4-BE49-F238E27FC236}">
                <a16:creationId xmlns:a16="http://schemas.microsoft.com/office/drawing/2014/main" id="{E09D5CB1-518F-6F37-9123-9B54763B02EE}"/>
              </a:ext>
            </a:extLst>
          </p:cNvPr>
          <p:cNvCxnSpPr>
            <a:cxnSpLocks/>
            <a:stCxn id="27" idx="2"/>
          </p:cNvCxnSpPr>
          <p:nvPr/>
        </p:nvCxnSpPr>
        <p:spPr>
          <a:xfrm flipH="1">
            <a:off x="5370022" y="2363216"/>
            <a:ext cx="3045996" cy="14938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C38524-D13C-7239-1917-8F431F5C67B8}"/>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10" name="TextBox 9">
            <a:extLst>
              <a:ext uri="{FF2B5EF4-FFF2-40B4-BE49-F238E27FC236}">
                <a16:creationId xmlns:a16="http://schemas.microsoft.com/office/drawing/2014/main" id="{C5836032-ECB6-1240-5722-D537DACA67E9}"/>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5" name="TextBox 14">
            <a:extLst>
              <a:ext uri="{FF2B5EF4-FFF2-40B4-BE49-F238E27FC236}">
                <a16:creationId xmlns:a16="http://schemas.microsoft.com/office/drawing/2014/main" id="{BF2C024A-47FA-1EAA-33AE-98B48395C2CA}"/>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6" name="TextBox 15">
            <a:extLst>
              <a:ext uri="{FF2B5EF4-FFF2-40B4-BE49-F238E27FC236}">
                <a16:creationId xmlns:a16="http://schemas.microsoft.com/office/drawing/2014/main" id="{CD2A2B5D-C144-D4E0-7392-56A5A0A364EC}"/>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2540385742"/>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Request-Response (Command-</a:t>
            </a:r>
            <a:r>
              <a:rPr lang="en-GB" sz="2400" dirty="0" err="1"/>
              <a:t>Acknowldgement</a:t>
            </a:r>
            <a:r>
              <a:rPr lang="en-GB" sz="2400" dirty="0"/>
              <a:t>)</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12</a:t>
            </a:fld>
            <a:endParaRPr lang="en-US"/>
          </a:p>
        </p:txBody>
      </p:sp>
      <p:sp>
        <p:nvSpPr>
          <p:cNvPr id="6" name="Rounded Rectangle 5">
            <a:extLst>
              <a:ext uri="{FF2B5EF4-FFF2-40B4-BE49-F238E27FC236}">
                <a16:creationId xmlns:a16="http://schemas.microsoft.com/office/drawing/2014/main" id="{789F62B9-E381-6A29-3E3B-7A2619138339}"/>
              </a:ext>
            </a:extLst>
          </p:cNvPr>
          <p:cNvSpPr/>
          <p:nvPr/>
        </p:nvSpPr>
        <p:spPr>
          <a:xfrm>
            <a:off x="2538868" y="3173634"/>
            <a:ext cx="1839686" cy="58453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2C144AE5-6631-7C5D-CE0A-61E10D21EFDA}"/>
              </a:ext>
            </a:extLst>
          </p:cNvPr>
          <p:cNvSpPr/>
          <p:nvPr/>
        </p:nvSpPr>
        <p:spPr>
          <a:xfrm>
            <a:off x="7687804" y="3173645"/>
            <a:ext cx="1839686" cy="584523"/>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4E7EC420-14E3-7856-872D-1C8930B3BF84}"/>
              </a:ext>
            </a:extLst>
          </p:cNvPr>
          <p:cNvCxnSpPr>
            <a:cxnSpLocks/>
          </p:cNvCxnSpPr>
          <p:nvPr/>
        </p:nvCxnSpPr>
        <p:spPr>
          <a:xfrm flipV="1">
            <a:off x="4378554" y="3356402"/>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8974A7-EA34-4238-F81F-6821671D280A}"/>
              </a:ext>
            </a:extLst>
          </p:cNvPr>
          <p:cNvCxnSpPr/>
          <p:nvPr/>
        </p:nvCxnSpPr>
        <p:spPr>
          <a:xfrm>
            <a:off x="5222188" y="2783961"/>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C4BBDF-9F8D-A9EE-D370-541CA47489FA}"/>
              </a:ext>
            </a:extLst>
          </p:cNvPr>
          <p:cNvSpPr txBox="1"/>
          <p:nvPr/>
        </p:nvSpPr>
        <p:spPr>
          <a:xfrm>
            <a:off x="5314716" y="2865857"/>
            <a:ext cx="1282854" cy="307777"/>
          </a:xfrm>
          <a:prstGeom prst="rect">
            <a:avLst/>
          </a:prstGeom>
          <a:noFill/>
        </p:spPr>
        <p:txBody>
          <a:bodyPr wrap="square" rtlCol="0">
            <a:spAutoFit/>
          </a:bodyPr>
          <a:lstStyle/>
          <a:p>
            <a:r>
              <a:rPr lang="en-GB" sz="1400" dirty="0"/>
              <a:t>1.1 checkout()</a:t>
            </a:r>
          </a:p>
        </p:txBody>
      </p:sp>
      <p:cxnSp>
        <p:nvCxnSpPr>
          <p:cNvPr id="19" name="Straight Connector 18">
            <a:extLst>
              <a:ext uri="{FF2B5EF4-FFF2-40B4-BE49-F238E27FC236}">
                <a16:creationId xmlns:a16="http://schemas.microsoft.com/office/drawing/2014/main" id="{A5DE2C9B-CBA3-3B51-60E9-2547F4015963}"/>
              </a:ext>
            </a:extLst>
          </p:cNvPr>
          <p:cNvCxnSpPr/>
          <p:nvPr/>
        </p:nvCxnSpPr>
        <p:spPr>
          <a:xfrm flipV="1">
            <a:off x="4378554" y="3588581"/>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61D25D-5299-6621-DEDE-C3E3F72A1D73}"/>
              </a:ext>
            </a:extLst>
          </p:cNvPr>
          <p:cNvCxnSpPr>
            <a:cxnSpLocks/>
          </p:cNvCxnSpPr>
          <p:nvPr/>
        </p:nvCxnSpPr>
        <p:spPr>
          <a:xfrm flipH="1">
            <a:off x="5222188" y="3953736"/>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F872C0B-7882-F49D-7453-7BF2C0CEB157}"/>
              </a:ext>
            </a:extLst>
          </p:cNvPr>
          <p:cNvSpPr txBox="1"/>
          <p:nvPr/>
        </p:nvSpPr>
        <p:spPr>
          <a:xfrm>
            <a:off x="5222188" y="4092015"/>
            <a:ext cx="1942541" cy="307777"/>
          </a:xfrm>
          <a:prstGeom prst="rect">
            <a:avLst/>
          </a:prstGeom>
          <a:noFill/>
        </p:spPr>
        <p:txBody>
          <a:bodyPr wrap="square" rtlCol="0">
            <a:spAutoFit/>
          </a:bodyPr>
          <a:lstStyle/>
          <a:p>
            <a:r>
              <a:rPr lang="en-GB" sz="1400" dirty="0"/>
              <a:t>1.2 </a:t>
            </a:r>
            <a:r>
              <a:rPr lang="en-GB" sz="1400" dirty="0" err="1"/>
              <a:t>successfulpayment</a:t>
            </a:r>
            <a:r>
              <a:rPr lang="en-GB" sz="1400" dirty="0"/>
              <a:t>()</a:t>
            </a:r>
          </a:p>
        </p:txBody>
      </p:sp>
      <p:sp>
        <p:nvSpPr>
          <p:cNvPr id="30" name="TextBox 29">
            <a:extLst>
              <a:ext uri="{FF2B5EF4-FFF2-40B4-BE49-F238E27FC236}">
                <a16:creationId xmlns:a16="http://schemas.microsoft.com/office/drawing/2014/main" id="{191DDBF5-A8CD-D45F-1B3E-8CFE3BD2AED6}"/>
              </a:ext>
            </a:extLst>
          </p:cNvPr>
          <p:cNvSpPr txBox="1"/>
          <p:nvPr/>
        </p:nvSpPr>
        <p:spPr>
          <a:xfrm>
            <a:off x="2870883" y="3264137"/>
            <a:ext cx="1175657" cy="369332"/>
          </a:xfrm>
          <a:prstGeom prst="rect">
            <a:avLst/>
          </a:prstGeom>
          <a:noFill/>
        </p:spPr>
        <p:txBody>
          <a:bodyPr wrap="square" rtlCol="0">
            <a:spAutoFit/>
          </a:bodyPr>
          <a:lstStyle/>
          <a:p>
            <a:r>
              <a:rPr lang="en-GB" dirty="0"/>
              <a:t>:Basket</a:t>
            </a:r>
          </a:p>
        </p:txBody>
      </p:sp>
      <p:sp>
        <p:nvSpPr>
          <p:cNvPr id="31" name="TextBox 30">
            <a:extLst>
              <a:ext uri="{FF2B5EF4-FFF2-40B4-BE49-F238E27FC236}">
                <a16:creationId xmlns:a16="http://schemas.microsoft.com/office/drawing/2014/main" id="{59E3739F-862E-B6C4-30C7-2CB99A4784FB}"/>
              </a:ext>
            </a:extLst>
          </p:cNvPr>
          <p:cNvSpPr txBox="1"/>
          <p:nvPr/>
        </p:nvSpPr>
        <p:spPr>
          <a:xfrm>
            <a:off x="8019818" y="3281228"/>
            <a:ext cx="1175657" cy="369332"/>
          </a:xfrm>
          <a:prstGeom prst="rect">
            <a:avLst/>
          </a:prstGeom>
          <a:noFill/>
        </p:spPr>
        <p:txBody>
          <a:bodyPr wrap="square" rtlCol="0">
            <a:spAutoFit/>
          </a:bodyPr>
          <a:lstStyle/>
          <a:p>
            <a:r>
              <a:rPr lang="en-GB" dirty="0"/>
              <a:t>:Cashier</a:t>
            </a:r>
          </a:p>
        </p:txBody>
      </p:sp>
      <p:sp>
        <p:nvSpPr>
          <p:cNvPr id="9" name="TextBox 8">
            <a:extLst>
              <a:ext uri="{FF2B5EF4-FFF2-40B4-BE49-F238E27FC236}">
                <a16:creationId xmlns:a16="http://schemas.microsoft.com/office/drawing/2014/main" id="{75FF5848-40F3-6484-B5F5-4AD7B4A4A892}"/>
              </a:ext>
            </a:extLst>
          </p:cNvPr>
          <p:cNvSpPr txBox="1"/>
          <p:nvPr/>
        </p:nvSpPr>
        <p:spPr>
          <a:xfrm>
            <a:off x="838199" y="4735215"/>
            <a:ext cx="4114799"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In-Out can support the Request-Response or Command-Acknowledgement pattern; a requestor triggers an operation on the provider and gets a response</a:t>
            </a:r>
            <a:endPar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endParaRPr>
          </a:p>
        </p:txBody>
      </p:sp>
      <p:sp>
        <p:nvSpPr>
          <p:cNvPr id="10" name="TextBox 9">
            <a:extLst>
              <a:ext uri="{FF2B5EF4-FFF2-40B4-BE49-F238E27FC236}">
                <a16:creationId xmlns:a16="http://schemas.microsoft.com/office/drawing/2014/main" id="{DC71A5C5-14D0-5579-5B1B-A29CC764BCD8}"/>
              </a:ext>
            </a:extLst>
          </p:cNvPr>
          <p:cNvSpPr txBox="1"/>
          <p:nvPr/>
        </p:nvSpPr>
        <p:spPr>
          <a:xfrm>
            <a:off x="9133115" y="1237253"/>
            <a:ext cx="2220685" cy="1477328"/>
          </a:xfrm>
          <a:prstGeom prst="rect">
            <a:avLst/>
          </a:prstGeom>
          <a:noFill/>
        </p:spPr>
        <p:txBody>
          <a:bodyPr wrap="square" rtlCol="0">
            <a:spAutoFit/>
          </a:bodyPr>
          <a:lstStyle/>
          <a:p>
            <a:pPr algn="ct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Operation</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Takes payment for the agreed amount and turns a basket into an order</a:t>
            </a:r>
          </a:p>
        </p:txBody>
      </p:sp>
      <p:cxnSp>
        <p:nvCxnSpPr>
          <p:cNvPr id="15" name="Straight Arrow Connector 14">
            <a:extLst>
              <a:ext uri="{FF2B5EF4-FFF2-40B4-BE49-F238E27FC236}">
                <a16:creationId xmlns:a16="http://schemas.microsoft.com/office/drawing/2014/main" id="{BEC2FF5D-4923-3924-30C9-1BC278C9DEC9}"/>
              </a:ext>
            </a:extLst>
          </p:cNvPr>
          <p:cNvCxnSpPr>
            <a:cxnSpLocks/>
            <a:stCxn id="10" idx="2"/>
          </p:cNvCxnSpPr>
          <p:nvPr/>
        </p:nvCxnSpPr>
        <p:spPr>
          <a:xfrm flipH="1">
            <a:off x="9666476" y="2714581"/>
            <a:ext cx="576982" cy="181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C950A8-89CD-E00D-51A6-B268AFFC7F28}"/>
              </a:ext>
            </a:extLst>
          </p:cNvPr>
          <p:cNvSpPr txBox="1"/>
          <p:nvPr/>
        </p:nvSpPr>
        <p:spPr>
          <a:xfrm>
            <a:off x="1104117" y="1517955"/>
            <a:ext cx="2220685"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Manages items for purchase by a customer of our ecommerce site</a:t>
            </a:r>
          </a:p>
        </p:txBody>
      </p:sp>
      <p:cxnSp>
        <p:nvCxnSpPr>
          <p:cNvPr id="18" name="Straight Arrow Connector 17">
            <a:extLst>
              <a:ext uri="{FF2B5EF4-FFF2-40B4-BE49-F238E27FC236}">
                <a16:creationId xmlns:a16="http://schemas.microsoft.com/office/drawing/2014/main" id="{13E534C0-5BF2-A0AC-BEA8-85FB1F58B5E9}"/>
              </a:ext>
            </a:extLst>
          </p:cNvPr>
          <p:cNvCxnSpPr>
            <a:cxnSpLocks/>
            <a:stCxn id="16" idx="2"/>
          </p:cNvCxnSpPr>
          <p:nvPr/>
        </p:nvCxnSpPr>
        <p:spPr>
          <a:xfrm>
            <a:off x="2214460" y="2718284"/>
            <a:ext cx="1235537" cy="4481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E06FA23-FCCB-FB6A-E72A-4D6E6CC1EE5F}"/>
              </a:ext>
            </a:extLst>
          </p:cNvPr>
          <p:cNvSpPr txBox="1"/>
          <p:nvPr/>
        </p:nvSpPr>
        <p:spPr>
          <a:xfrm>
            <a:off x="4458744" y="1376587"/>
            <a:ext cx="2776123" cy="1200329"/>
          </a:xfrm>
          <a:prstGeom prst="rect">
            <a:avLst/>
          </a:prstGeom>
          <a:noFill/>
        </p:spPr>
        <p:txBody>
          <a:bodyPr wrap="square" rtlCol="0">
            <a:spAutoFit/>
          </a:bodyPr>
          <a:lstStyle/>
          <a:p>
            <a:pPr algn="ct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Command:</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asking checkout for the operation to price a basket</a:t>
            </a:r>
          </a:p>
        </p:txBody>
      </p:sp>
      <p:cxnSp>
        <p:nvCxnSpPr>
          <p:cNvPr id="21" name="Straight Arrow Connector 20">
            <a:extLst>
              <a:ext uri="{FF2B5EF4-FFF2-40B4-BE49-F238E27FC236}">
                <a16:creationId xmlns:a16="http://schemas.microsoft.com/office/drawing/2014/main" id="{9427CBDB-C280-D9F0-9690-A2713CC58D5F}"/>
              </a:ext>
            </a:extLst>
          </p:cNvPr>
          <p:cNvCxnSpPr>
            <a:cxnSpLocks/>
            <a:stCxn id="20" idx="2"/>
          </p:cNvCxnSpPr>
          <p:nvPr/>
        </p:nvCxnSpPr>
        <p:spPr>
          <a:xfrm flipH="1" flipV="1">
            <a:off x="5778168" y="2371321"/>
            <a:ext cx="68638" cy="2055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32565A2-8D79-4CE6-AF0C-D845B6719197}"/>
              </a:ext>
            </a:extLst>
          </p:cNvPr>
          <p:cNvSpPr txBox="1"/>
          <p:nvPr/>
        </p:nvSpPr>
        <p:spPr>
          <a:xfrm>
            <a:off x="6389915" y="5080403"/>
            <a:ext cx="2743200" cy="923330"/>
          </a:xfrm>
          <a:prstGeom prst="rect">
            <a:avLst/>
          </a:prstGeom>
          <a:noFill/>
        </p:spPr>
        <p:txBody>
          <a:bodyPr wrap="square" rtlCol="0">
            <a:spAutoFit/>
          </a:bodyPr>
          <a:lstStyle/>
          <a:p>
            <a:pPr algn="ct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Response:</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indicating the basket has been paid for</a:t>
            </a:r>
          </a:p>
        </p:txBody>
      </p:sp>
      <p:cxnSp>
        <p:nvCxnSpPr>
          <p:cNvPr id="24" name="Straight Arrow Connector 23">
            <a:extLst>
              <a:ext uri="{FF2B5EF4-FFF2-40B4-BE49-F238E27FC236}">
                <a16:creationId xmlns:a16="http://schemas.microsoft.com/office/drawing/2014/main" id="{949C16F4-F590-B6DF-B5E8-0EF83A8956A7}"/>
              </a:ext>
            </a:extLst>
          </p:cNvPr>
          <p:cNvCxnSpPr>
            <a:cxnSpLocks/>
            <a:stCxn id="22" idx="0"/>
          </p:cNvCxnSpPr>
          <p:nvPr/>
        </p:nvCxnSpPr>
        <p:spPr>
          <a:xfrm flipH="1" flipV="1">
            <a:off x="6448658" y="4475100"/>
            <a:ext cx="1312857" cy="6053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3384243-04CE-6116-A9A9-A4C22EB818AA}"/>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27" name="TextBox 26">
            <a:extLst>
              <a:ext uri="{FF2B5EF4-FFF2-40B4-BE49-F238E27FC236}">
                <a16:creationId xmlns:a16="http://schemas.microsoft.com/office/drawing/2014/main" id="{71B902CC-9046-E821-6623-CE77AF969B9C}"/>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28" name="TextBox 27">
            <a:extLst>
              <a:ext uri="{FF2B5EF4-FFF2-40B4-BE49-F238E27FC236}">
                <a16:creationId xmlns:a16="http://schemas.microsoft.com/office/drawing/2014/main" id="{977EAD21-653E-D3C1-8828-4416BCAADB0C}"/>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9" name="TextBox 28">
            <a:extLst>
              <a:ext uri="{FF2B5EF4-FFF2-40B4-BE49-F238E27FC236}">
                <a16:creationId xmlns:a16="http://schemas.microsoft.com/office/drawing/2014/main" id="{4CECFEE8-CD8E-D7C7-6656-F5C14AB0899E}"/>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1913342397"/>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6" grpId="0"/>
      <p:bldP spid="20"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In-Out (Query-Result)</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13</a:t>
            </a:fld>
            <a:endParaRPr lang="en-US"/>
          </a:p>
        </p:txBody>
      </p:sp>
      <p:sp>
        <p:nvSpPr>
          <p:cNvPr id="6" name="Rounded Rectangle 5">
            <a:extLst>
              <a:ext uri="{FF2B5EF4-FFF2-40B4-BE49-F238E27FC236}">
                <a16:creationId xmlns:a16="http://schemas.microsoft.com/office/drawing/2014/main" id="{789F62B9-E381-6A29-3E3B-7A2619138339}"/>
              </a:ext>
            </a:extLst>
          </p:cNvPr>
          <p:cNvSpPr/>
          <p:nvPr/>
        </p:nvSpPr>
        <p:spPr>
          <a:xfrm>
            <a:off x="2538868" y="3173634"/>
            <a:ext cx="1839686" cy="58453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2C144AE5-6631-7C5D-CE0A-61E10D21EFDA}"/>
              </a:ext>
            </a:extLst>
          </p:cNvPr>
          <p:cNvSpPr/>
          <p:nvPr/>
        </p:nvSpPr>
        <p:spPr>
          <a:xfrm>
            <a:off x="7687804" y="3173645"/>
            <a:ext cx="1839686" cy="584523"/>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4E7EC420-14E3-7856-872D-1C8930B3BF84}"/>
              </a:ext>
            </a:extLst>
          </p:cNvPr>
          <p:cNvCxnSpPr>
            <a:cxnSpLocks/>
          </p:cNvCxnSpPr>
          <p:nvPr/>
        </p:nvCxnSpPr>
        <p:spPr>
          <a:xfrm flipV="1">
            <a:off x="4378554" y="3356402"/>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8974A7-EA34-4238-F81F-6821671D280A}"/>
              </a:ext>
            </a:extLst>
          </p:cNvPr>
          <p:cNvCxnSpPr/>
          <p:nvPr/>
        </p:nvCxnSpPr>
        <p:spPr>
          <a:xfrm>
            <a:off x="5222188" y="2783961"/>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C4BBDF-9F8D-A9EE-D370-541CA47489FA}"/>
              </a:ext>
            </a:extLst>
          </p:cNvPr>
          <p:cNvSpPr txBox="1"/>
          <p:nvPr/>
        </p:nvSpPr>
        <p:spPr>
          <a:xfrm>
            <a:off x="5314716" y="2865857"/>
            <a:ext cx="1752569" cy="307777"/>
          </a:xfrm>
          <a:prstGeom prst="rect">
            <a:avLst/>
          </a:prstGeom>
          <a:noFill/>
        </p:spPr>
        <p:txBody>
          <a:bodyPr wrap="square" rtlCol="0">
            <a:spAutoFit/>
          </a:bodyPr>
          <a:lstStyle/>
          <a:p>
            <a:r>
              <a:rPr lang="en-GB" sz="1400" dirty="0"/>
              <a:t>1.1 </a:t>
            </a:r>
            <a:r>
              <a:rPr lang="en-GB" sz="1400" dirty="0" err="1"/>
              <a:t>getdeliveryfees</a:t>
            </a:r>
            <a:r>
              <a:rPr lang="en-GB" sz="1400" dirty="0"/>
              <a:t>()</a:t>
            </a:r>
          </a:p>
        </p:txBody>
      </p:sp>
      <p:cxnSp>
        <p:nvCxnSpPr>
          <p:cNvPr id="19" name="Straight Connector 18">
            <a:extLst>
              <a:ext uri="{FF2B5EF4-FFF2-40B4-BE49-F238E27FC236}">
                <a16:creationId xmlns:a16="http://schemas.microsoft.com/office/drawing/2014/main" id="{A5DE2C9B-CBA3-3B51-60E9-2547F4015963}"/>
              </a:ext>
            </a:extLst>
          </p:cNvPr>
          <p:cNvCxnSpPr/>
          <p:nvPr/>
        </p:nvCxnSpPr>
        <p:spPr>
          <a:xfrm flipV="1">
            <a:off x="4378554" y="3588581"/>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61D25D-5299-6621-DEDE-C3E3F72A1D73}"/>
              </a:ext>
            </a:extLst>
          </p:cNvPr>
          <p:cNvCxnSpPr>
            <a:cxnSpLocks/>
          </p:cNvCxnSpPr>
          <p:nvPr/>
        </p:nvCxnSpPr>
        <p:spPr>
          <a:xfrm flipH="1">
            <a:off x="5222188" y="3953736"/>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F872C0B-7882-F49D-7453-7BF2C0CEB157}"/>
              </a:ext>
            </a:extLst>
          </p:cNvPr>
          <p:cNvSpPr txBox="1"/>
          <p:nvPr/>
        </p:nvSpPr>
        <p:spPr>
          <a:xfrm>
            <a:off x="5222188" y="4092015"/>
            <a:ext cx="1583873" cy="307777"/>
          </a:xfrm>
          <a:prstGeom prst="rect">
            <a:avLst/>
          </a:prstGeom>
          <a:noFill/>
        </p:spPr>
        <p:txBody>
          <a:bodyPr wrap="square" rtlCol="0">
            <a:spAutoFit/>
          </a:bodyPr>
          <a:lstStyle/>
          <a:p>
            <a:r>
              <a:rPr lang="en-GB" sz="1400" dirty="0"/>
              <a:t>1.2 </a:t>
            </a:r>
            <a:r>
              <a:rPr lang="en-GB" sz="1400" dirty="0" err="1"/>
              <a:t>deliverfee</a:t>
            </a:r>
            <a:r>
              <a:rPr lang="en-GB" sz="1400" dirty="0"/>
              <a:t>()</a:t>
            </a:r>
          </a:p>
        </p:txBody>
      </p:sp>
      <p:sp>
        <p:nvSpPr>
          <p:cNvPr id="30" name="TextBox 29">
            <a:extLst>
              <a:ext uri="{FF2B5EF4-FFF2-40B4-BE49-F238E27FC236}">
                <a16:creationId xmlns:a16="http://schemas.microsoft.com/office/drawing/2014/main" id="{191DDBF5-A8CD-D45F-1B3E-8CFE3BD2AED6}"/>
              </a:ext>
            </a:extLst>
          </p:cNvPr>
          <p:cNvSpPr txBox="1"/>
          <p:nvPr/>
        </p:nvSpPr>
        <p:spPr>
          <a:xfrm>
            <a:off x="2870883" y="3264137"/>
            <a:ext cx="1175657" cy="369332"/>
          </a:xfrm>
          <a:prstGeom prst="rect">
            <a:avLst/>
          </a:prstGeom>
          <a:noFill/>
        </p:spPr>
        <p:txBody>
          <a:bodyPr wrap="square" rtlCol="0">
            <a:spAutoFit/>
          </a:bodyPr>
          <a:lstStyle/>
          <a:p>
            <a:r>
              <a:rPr lang="en-GB" dirty="0"/>
              <a:t>:Basket</a:t>
            </a:r>
          </a:p>
        </p:txBody>
      </p:sp>
      <p:sp>
        <p:nvSpPr>
          <p:cNvPr id="31" name="TextBox 30">
            <a:extLst>
              <a:ext uri="{FF2B5EF4-FFF2-40B4-BE49-F238E27FC236}">
                <a16:creationId xmlns:a16="http://schemas.microsoft.com/office/drawing/2014/main" id="{59E3739F-862E-B6C4-30C7-2CB99A4784FB}"/>
              </a:ext>
            </a:extLst>
          </p:cNvPr>
          <p:cNvSpPr txBox="1"/>
          <p:nvPr/>
        </p:nvSpPr>
        <p:spPr>
          <a:xfrm>
            <a:off x="8019818" y="3281228"/>
            <a:ext cx="1175657" cy="369332"/>
          </a:xfrm>
          <a:prstGeom prst="rect">
            <a:avLst/>
          </a:prstGeom>
          <a:noFill/>
        </p:spPr>
        <p:txBody>
          <a:bodyPr wrap="square" rtlCol="0">
            <a:spAutoFit/>
          </a:bodyPr>
          <a:lstStyle/>
          <a:p>
            <a:r>
              <a:rPr lang="en-GB" dirty="0"/>
              <a:t>:Delivery</a:t>
            </a:r>
          </a:p>
        </p:txBody>
      </p:sp>
      <p:sp>
        <p:nvSpPr>
          <p:cNvPr id="9" name="TextBox 8">
            <a:extLst>
              <a:ext uri="{FF2B5EF4-FFF2-40B4-BE49-F238E27FC236}">
                <a16:creationId xmlns:a16="http://schemas.microsoft.com/office/drawing/2014/main" id="{75FF5848-40F3-6484-B5F5-4AD7B4A4A892}"/>
              </a:ext>
            </a:extLst>
          </p:cNvPr>
          <p:cNvSpPr txBox="1"/>
          <p:nvPr/>
        </p:nvSpPr>
        <p:spPr>
          <a:xfrm>
            <a:off x="838200" y="4735215"/>
            <a:ext cx="3348608"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In-Out can support the Query-Result pattern; a requestor triggers a query on the provider and gets a result</a:t>
            </a:r>
            <a:endPar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endParaRPr>
          </a:p>
        </p:txBody>
      </p:sp>
      <p:sp>
        <p:nvSpPr>
          <p:cNvPr id="10" name="TextBox 9">
            <a:extLst>
              <a:ext uri="{FF2B5EF4-FFF2-40B4-BE49-F238E27FC236}">
                <a16:creationId xmlns:a16="http://schemas.microsoft.com/office/drawing/2014/main" id="{C6BA4B34-452C-1169-BD83-418093D3BF67}"/>
              </a:ext>
            </a:extLst>
          </p:cNvPr>
          <p:cNvSpPr txBox="1"/>
          <p:nvPr/>
        </p:nvSpPr>
        <p:spPr>
          <a:xfrm>
            <a:off x="1104117" y="1517955"/>
            <a:ext cx="2220685"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Manages items for purchase by a customer of our ecommerce site</a:t>
            </a:r>
          </a:p>
        </p:txBody>
      </p:sp>
      <p:cxnSp>
        <p:nvCxnSpPr>
          <p:cNvPr id="15" name="Straight Arrow Connector 14">
            <a:extLst>
              <a:ext uri="{FF2B5EF4-FFF2-40B4-BE49-F238E27FC236}">
                <a16:creationId xmlns:a16="http://schemas.microsoft.com/office/drawing/2014/main" id="{80D32098-6DF8-5E03-48F5-00654E952997}"/>
              </a:ext>
            </a:extLst>
          </p:cNvPr>
          <p:cNvCxnSpPr>
            <a:cxnSpLocks/>
            <a:stCxn id="10" idx="2"/>
          </p:cNvCxnSpPr>
          <p:nvPr/>
        </p:nvCxnSpPr>
        <p:spPr>
          <a:xfrm>
            <a:off x="2214460" y="2718284"/>
            <a:ext cx="1235537" cy="4481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72BA403-6892-AB7B-B27B-98AC86028E56}"/>
              </a:ext>
            </a:extLst>
          </p:cNvPr>
          <p:cNvSpPr txBox="1"/>
          <p:nvPr/>
        </p:nvSpPr>
        <p:spPr>
          <a:xfrm>
            <a:off x="4643985" y="1720629"/>
            <a:ext cx="2220685" cy="923330"/>
          </a:xfrm>
          <a:prstGeom prst="rect">
            <a:avLst/>
          </a:prstGeom>
          <a:noFill/>
        </p:spPr>
        <p:txBody>
          <a:bodyPr wrap="square" rtlCol="0">
            <a:spAutoFit/>
          </a:bodyPr>
          <a:lstStyle/>
          <a:p>
            <a:pPr algn="ct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Query</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asking for delivery fees for this basket</a:t>
            </a:r>
          </a:p>
        </p:txBody>
      </p:sp>
      <p:cxnSp>
        <p:nvCxnSpPr>
          <p:cNvPr id="18" name="Straight Arrow Connector 17">
            <a:extLst>
              <a:ext uri="{FF2B5EF4-FFF2-40B4-BE49-F238E27FC236}">
                <a16:creationId xmlns:a16="http://schemas.microsoft.com/office/drawing/2014/main" id="{51F3AD20-2588-8B21-B3CD-2C078DF4CF23}"/>
              </a:ext>
            </a:extLst>
          </p:cNvPr>
          <p:cNvCxnSpPr>
            <a:cxnSpLocks/>
            <a:stCxn id="16" idx="2"/>
          </p:cNvCxnSpPr>
          <p:nvPr/>
        </p:nvCxnSpPr>
        <p:spPr>
          <a:xfrm>
            <a:off x="5754328" y="2643959"/>
            <a:ext cx="209081" cy="714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C291A6B-53FB-F315-4463-10BCEAADD4C9}"/>
              </a:ext>
            </a:extLst>
          </p:cNvPr>
          <p:cNvSpPr txBox="1"/>
          <p:nvPr/>
        </p:nvSpPr>
        <p:spPr>
          <a:xfrm>
            <a:off x="9133115" y="1237253"/>
            <a:ext cx="2220685" cy="1477328"/>
          </a:xfrm>
          <a:prstGeom prst="rect">
            <a:avLst/>
          </a:prstGeom>
          <a:noFill/>
        </p:spPr>
        <p:txBody>
          <a:bodyPr wrap="square" rtlCol="0">
            <a:spAutoFit/>
          </a:bodyPr>
          <a:lstStyle/>
          <a:p>
            <a:pPr algn="ct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Operation</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Determines the delivery fee based on store and items in the basket</a:t>
            </a:r>
          </a:p>
        </p:txBody>
      </p:sp>
      <p:cxnSp>
        <p:nvCxnSpPr>
          <p:cNvPr id="21" name="Straight Arrow Connector 20">
            <a:extLst>
              <a:ext uri="{FF2B5EF4-FFF2-40B4-BE49-F238E27FC236}">
                <a16:creationId xmlns:a16="http://schemas.microsoft.com/office/drawing/2014/main" id="{2837A43E-C022-1891-D140-34C7F60191FD}"/>
              </a:ext>
            </a:extLst>
          </p:cNvPr>
          <p:cNvCxnSpPr>
            <a:cxnSpLocks/>
            <a:stCxn id="20" idx="2"/>
          </p:cNvCxnSpPr>
          <p:nvPr/>
        </p:nvCxnSpPr>
        <p:spPr>
          <a:xfrm flipH="1">
            <a:off x="9666476" y="2714581"/>
            <a:ext cx="576982" cy="181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A9190E3-7E91-B468-F26B-203009410BD9}"/>
              </a:ext>
            </a:extLst>
          </p:cNvPr>
          <p:cNvSpPr txBox="1"/>
          <p:nvPr/>
        </p:nvSpPr>
        <p:spPr>
          <a:xfrm>
            <a:off x="6389915" y="5080403"/>
            <a:ext cx="2220685" cy="1200329"/>
          </a:xfrm>
          <a:prstGeom prst="rect">
            <a:avLst/>
          </a:prstGeom>
          <a:noFill/>
        </p:spPr>
        <p:txBody>
          <a:bodyPr wrap="square" rtlCol="0">
            <a:spAutoFit/>
          </a:bodyPr>
          <a:lstStyle/>
          <a:p>
            <a:pPr algn="ct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Result</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indicating the fee for the current state of the basket</a:t>
            </a:r>
          </a:p>
        </p:txBody>
      </p:sp>
      <p:cxnSp>
        <p:nvCxnSpPr>
          <p:cNvPr id="24" name="Straight Arrow Connector 23">
            <a:extLst>
              <a:ext uri="{FF2B5EF4-FFF2-40B4-BE49-F238E27FC236}">
                <a16:creationId xmlns:a16="http://schemas.microsoft.com/office/drawing/2014/main" id="{335C2948-50D9-60DB-3F29-62C0ECE26C30}"/>
              </a:ext>
            </a:extLst>
          </p:cNvPr>
          <p:cNvCxnSpPr>
            <a:cxnSpLocks/>
            <a:stCxn id="22" idx="0"/>
          </p:cNvCxnSpPr>
          <p:nvPr/>
        </p:nvCxnSpPr>
        <p:spPr>
          <a:xfrm flipH="1" flipV="1">
            <a:off x="6448658" y="4475100"/>
            <a:ext cx="1051600" cy="6053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C83C360-8D05-2783-A00B-D4E456E59A76}"/>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27" name="TextBox 26">
            <a:extLst>
              <a:ext uri="{FF2B5EF4-FFF2-40B4-BE49-F238E27FC236}">
                <a16:creationId xmlns:a16="http://schemas.microsoft.com/office/drawing/2014/main" id="{E78F17D3-0A53-C228-9E87-568945649AF1}"/>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28" name="TextBox 27">
            <a:extLst>
              <a:ext uri="{FF2B5EF4-FFF2-40B4-BE49-F238E27FC236}">
                <a16:creationId xmlns:a16="http://schemas.microsoft.com/office/drawing/2014/main" id="{57748E3F-E0BD-81A3-C6FE-EAEB5D357911}"/>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9" name="TextBox 28">
            <a:extLst>
              <a:ext uri="{FF2B5EF4-FFF2-40B4-BE49-F238E27FC236}">
                <a16:creationId xmlns:a16="http://schemas.microsoft.com/office/drawing/2014/main" id="{5EDD1EF2-C921-374C-F07B-534B27B55409}"/>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2246027176"/>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6" grpId="0"/>
      <p:bldP spid="20"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Out-In (Solicit-Response)</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14</a:t>
            </a:fld>
            <a:endParaRPr lang="en-US"/>
          </a:p>
        </p:txBody>
      </p:sp>
      <p:sp>
        <p:nvSpPr>
          <p:cNvPr id="6" name="Rounded Rectangle 5">
            <a:extLst>
              <a:ext uri="{FF2B5EF4-FFF2-40B4-BE49-F238E27FC236}">
                <a16:creationId xmlns:a16="http://schemas.microsoft.com/office/drawing/2014/main" id="{789F62B9-E381-6A29-3E3B-7A2619138339}"/>
              </a:ext>
            </a:extLst>
          </p:cNvPr>
          <p:cNvSpPr/>
          <p:nvPr/>
        </p:nvSpPr>
        <p:spPr>
          <a:xfrm>
            <a:off x="2589025" y="3482855"/>
            <a:ext cx="1839686" cy="58453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2C144AE5-6631-7C5D-CE0A-61E10D21EFDA}"/>
              </a:ext>
            </a:extLst>
          </p:cNvPr>
          <p:cNvSpPr/>
          <p:nvPr/>
        </p:nvSpPr>
        <p:spPr>
          <a:xfrm>
            <a:off x="7737961" y="3482866"/>
            <a:ext cx="1839686" cy="584523"/>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4E7EC420-14E3-7856-872D-1C8930B3BF84}"/>
              </a:ext>
            </a:extLst>
          </p:cNvPr>
          <p:cNvCxnSpPr>
            <a:cxnSpLocks/>
          </p:cNvCxnSpPr>
          <p:nvPr/>
        </p:nvCxnSpPr>
        <p:spPr>
          <a:xfrm flipV="1">
            <a:off x="4428711" y="3665623"/>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8974A7-EA34-4238-F81F-6821671D280A}"/>
              </a:ext>
            </a:extLst>
          </p:cNvPr>
          <p:cNvCxnSpPr>
            <a:cxnSpLocks/>
          </p:cNvCxnSpPr>
          <p:nvPr/>
        </p:nvCxnSpPr>
        <p:spPr>
          <a:xfrm flipH="1">
            <a:off x="5512087" y="3046884"/>
            <a:ext cx="8539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C4BBDF-9F8D-A9EE-D370-541CA47489FA}"/>
              </a:ext>
            </a:extLst>
          </p:cNvPr>
          <p:cNvSpPr txBox="1"/>
          <p:nvPr/>
        </p:nvSpPr>
        <p:spPr>
          <a:xfrm>
            <a:off x="5364873" y="3175078"/>
            <a:ext cx="1431777" cy="307777"/>
          </a:xfrm>
          <a:prstGeom prst="rect">
            <a:avLst/>
          </a:prstGeom>
          <a:noFill/>
        </p:spPr>
        <p:txBody>
          <a:bodyPr wrap="square" rtlCol="0">
            <a:spAutoFit/>
          </a:bodyPr>
          <a:lstStyle/>
          <a:p>
            <a:r>
              <a:rPr lang="en-GB" sz="1400" dirty="0"/>
              <a:t>1.1 solicit()</a:t>
            </a:r>
          </a:p>
        </p:txBody>
      </p:sp>
      <p:cxnSp>
        <p:nvCxnSpPr>
          <p:cNvPr id="19" name="Straight Connector 18">
            <a:extLst>
              <a:ext uri="{FF2B5EF4-FFF2-40B4-BE49-F238E27FC236}">
                <a16:creationId xmlns:a16="http://schemas.microsoft.com/office/drawing/2014/main" id="{A5DE2C9B-CBA3-3B51-60E9-2547F4015963}"/>
              </a:ext>
            </a:extLst>
          </p:cNvPr>
          <p:cNvCxnSpPr/>
          <p:nvPr/>
        </p:nvCxnSpPr>
        <p:spPr>
          <a:xfrm flipV="1">
            <a:off x="4428711" y="3897802"/>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61D25D-5299-6621-DEDE-C3E3F72A1D73}"/>
              </a:ext>
            </a:extLst>
          </p:cNvPr>
          <p:cNvCxnSpPr>
            <a:cxnSpLocks/>
          </p:cNvCxnSpPr>
          <p:nvPr/>
        </p:nvCxnSpPr>
        <p:spPr>
          <a:xfrm>
            <a:off x="5512087" y="4205084"/>
            <a:ext cx="101603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F872C0B-7882-F49D-7453-7BF2C0CEB157}"/>
              </a:ext>
            </a:extLst>
          </p:cNvPr>
          <p:cNvSpPr txBox="1"/>
          <p:nvPr/>
        </p:nvSpPr>
        <p:spPr>
          <a:xfrm>
            <a:off x="5272345" y="4550518"/>
            <a:ext cx="1961832" cy="307777"/>
          </a:xfrm>
          <a:prstGeom prst="rect">
            <a:avLst/>
          </a:prstGeom>
          <a:noFill/>
        </p:spPr>
        <p:txBody>
          <a:bodyPr wrap="square" rtlCol="0">
            <a:spAutoFit/>
          </a:bodyPr>
          <a:lstStyle/>
          <a:p>
            <a:r>
              <a:rPr lang="en-GB" sz="1400" dirty="0"/>
              <a:t>1.2 response()</a:t>
            </a:r>
          </a:p>
        </p:txBody>
      </p:sp>
      <p:sp>
        <p:nvSpPr>
          <p:cNvPr id="27" name="TextBox 26">
            <a:extLst>
              <a:ext uri="{FF2B5EF4-FFF2-40B4-BE49-F238E27FC236}">
                <a16:creationId xmlns:a16="http://schemas.microsoft.com/office/drawing/2014/main" id="{D3CA528F-0ACF-55D9-C273-A95921996051}"/>
              </a:ext>
            </a:extLst>
          </p:cNvPr>
          <p:cNvSpPr txBox="1"/>
          <p:nvPr/>
        </p:nvSpPr>
        <p:spPr>
          <a:xfrm>
            <a:off x="6096000" y="1162887"/>
            <a:ext cx="4640036"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Under an Out-In pattern a provider solicits a response from a subscriber, and await a confirmation </a:t>
            </a:r>
          </a:p>
        </p:txBody>
      </p:sp>
      <p:sp>
        <p:nvSpPr>
          <p:cNvPr id="30" name="TextBox 29">
            <a:extLst>
              <a:ext uri="{FF2B5EF4-FFF2-40B4-BE49-F238E27FC236}">
                <a16:creationId xmlns:a16="http://schemas.microsoft.com/office/drawing/2014/main" id="{191DDBF5-A8CD-D45F-1B3E-8CFE3BD2AED6}"/>
              </a:ext>
            </a:extLst>
          </p:cNvPr>
          <p:cNvSpPr txBox="1"/>
          <p:nvPr/>
        </p:nvSpPr>
        <p:spPr>
          <a:xfrm>
            <a:off x="2921040" y="3573358"/>
            <a:ext cx="1175657" cy="369332"/>
          </a:xfrm>
          <a:prstGeom prst="rect">
            <a:avLst/>
          </a:prstGeom>
          <a:noFill/>
        </p:spPr>
        <p:txBody>
          <a:bodyPr wrap="square" rtlCol="0">
            <a:spAutoFit/>
          </a:bodyPr>
          <a:lstStyle/>
          <a:p>
            <a:r>
              <a:rPr lang="en-GB" dirty="0"/>
              <a:t>:requestor</a:t>
            </a:r>
          </a:p>
        </p:txBody>
      </p:sp>
      <p:sp>
        <p:nvSpPr>
          <p:cNvPr id="31" name="TextBox 30">
            <a:extLst>
              <a:ext uri="{FF2B5EF4-FFF2-40B4-BE49-F238E27FC236}">
                <a16:creationId xmlns:a16="http://schemas.microsoft.com/office/drawing/2014/main" id="{59E3739F-862E-B6C4-30C7-2CB99A4784FB}"/>
              </a:ext>
            </a:extLst>
          </p:cNvPr>
          <p:cNvSpPr txBox="1"/>
          <p:nvPr/>
        </p:nvSpPr>
        <p:spPr>
          <a:xfrm>
            <a:off x="8069975" y="3590449"/>
            <a:ext cx="1175657" cy="369332"/>
          </a:xfrm>
          <a:prstGeom prst="rect">
            <a:avLst/>
          </a:prstGeom>
          <a:noFill/>
        </p:spPr>
        <p:txBody>
          <a:bodyPr wrap="square" rtlCol="0">
            <a:spAutoFit/>
          </a:bodyPr>
          <a:lstStyle/>
          <a:p>
            <a:r>
              <a:rPr lang="en-GB" dirty="0"/>
              <a:t>:provider</a:t>
            </a:r>
          </a:p>
        </p:txBody>
      </p:sp>
      <p:cxnSp>
        <p:nvCxnSpPr>
          <p:cNvPr id="32" name="Straight Arrow Connector 31">
            <a:extLst>
              <a:ext uri="{FF2B5EF4-FFF2-40B4-BE49-F238E27FC236}">
                <a16:creationId xmlns:a16="http://schemas.microsoft.com/office/drawing/2014/main" id="{E09D5CB1-518F-6F37-9123-9B54763B02EE}"/>
              </a:ext>
            </a:extLst>
          </p:cNvPr>
          <p:cNvCxnSpPr>
            <a:cxnSpLocks/>
          </p:cNvCxnSpPr>
          <p:nvPr/>
        </p:nvCxnSpPr>
        <p:spPr>
          <a:xfrm flipH="1">
            <a:off x="6096000" y="1841935"/>
            <a:ext cx="2305805" cy="9950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75B924C-6331-6DF2-A5EE-363586F169A4}"/>
              </a:ext>
            </a:extLst>
          </p:cNvPr>
          <p:cNvSpPr txBox="1"/>
          <p:nvPr/>
        </p:nvSpPr>
        <p:spPr>
          <a:xfrm>
            <a:off x="872051" y="5018069"/>
            <a:ext cx="4640036"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Under an Out-In pattern the subscriber confirms receipt of the provider’s solicitation </a:t>
            </a:r>
          </a:p>
        </p:txBody>
      </p:sp>
      <p:cxnSp>
        <p:nvCxnSpPr>
          <p:cNvPr id="20" name="Straight Arrow Connector 19">
            <a:extLst>
              <a:ext uri="{FF2B5EF4-FFF2-40B4-BE49-F238E27FC236}">
                <a16:creationId xmlns:a16="http://schemas.microsoft.com/office/drawing/2014/main" id="{A85E2930-7DD1-6F98-A70E-F6E4D98BE367}"/>
              </a:ext>
            </a:extLst>
          </p:cNvPr>
          <p:cNvCxnSpPr>
            <a:cxnSpLocks/>
            <a:stCxn id="18" idx="0"/>
          </p:cNvCxnSpPr>
          <p:nvPr/>
        </p:nvCxnSpPr>
        <p:spPr>
          <a:xfrm flipV="1">
            <a:off x="3192069" y="4306116"/>
            <a:ext cx="444444" cy="7119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B27674A-655D-7F12-71F8-A0C97945A99C}"/>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10" name="TextBox 9">
            <a:extLst>
              <a:ext uri="{FF2B5EF4-FFF2-40B4-BE49-F238E27FC236}">
                <a16:creationId xmlns:a16="http://schemas.microsoft.com/office/drawing/2014/main" id="{A919182A-E224-1BAC-9397-21739578BAD7}"/>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5" name="TextBox 14">
            <a:extLst>
              <a:ext uri="{FF2B5EF4-FFF2-40B4-BE49-F238E27FC236}">
                <a16:creationId xmlns:a16="http://schemas.microsoft.com/office/drawing/2014/main" id="{9DD83E8F-340B-F05D-3FBE-39C06EDEEDE0}"/>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6" name="TextBox 15">
            <a:extLst>
              <a:ext uri="{FF2B5EF4-FFF2-40B4-BE49-F238E27FC236}">
                <a16:creationId xmlns:a16="http://schemas.microsoft.com/office/drawing/2014/main" id="{14C83F0F-D781-4C83-D1C9-20428B489DAA}"/>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1898291274"/>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Out-In (Solicit-Response)</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15</a:t>
            </a:fld>
            <a:endParaRPr lang="en-US"/>
          </a:p>
        </p:txBody>
      </p:sp>
      <p:sp>
        <p:nvSpPr>
          <p:cNvPr id="6" name="Rounded Rectangle 5">
            <a:extLst>
              <a:ext uri="{FF2B5EF4-FFF2-40B4-BE49-F238E27FC236}">
                <a16:creationId xmlns:a16="http://schemas.microsoft.com/office/drawing/2014/main" id="{789F62B9-E381-6A29-3E3B-7A2619138339}"/>
              </a:ext>
            </a:extLst>
          </p:cNvPr>
          <p:cNvSpPr/>
          <p:nvPr/>
        </p:nvSpPr>
        <p:spPr>
          <a:xfrm>
            <a:off x="2589025" y="3632137"/>
            <a:ext cx="1839686" cy="58453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2C144AE5-6631-7C5D-CE0A-61E10D21EFDA}"/>
              </a:ext>
            </a:extLst>
          </p:cNvPr>
          <p:cNvSpPr/>
          <p:nvPr/>
        </p:nvSpPr>
        <p:spPr>
          <a:xfrm>
            <a:off x="7737961" y="3632148"/>
            <a:ext cx="2332014" cy="584523"/>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4E7EC420-14E3-7856-872D-1C8930B3BF84}"/>
              </a:ext>
            </a:extLst>
          </p:cNvPr>
          <p:cNvCxnSpPr>
            <a:cxnSpLocks/>
          </p:cNvCxnSpPr>
          <p:nvPr/>
        </p:nvCxnSpPr>
        <p:spPr>
          <a:xfrm flipV="1">
            <a:off x="4428711" y="3814905"/>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8974A7-EA34-4238-F81F-6821671D280A}"/>
              </a:ext>
            </a:extLst>
          </p:cNvPr>
          <p:cNvCxnSpPr>
            <a:cxnSpLocks/>
          </p:cNvCxnSpPr>
          <p:nvPr/>
        </p:nvCxnSpPr>
        <p:spPr>
          <a:xfrm flipH="1">
            <a:off x="5512087" y="3196166"/>
            <a:ext cx="8539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C4BBDF-9F8D-A9EE-D370-541CA47489FA}"/>
              </a:ext>
            </a:extLst>
          </p:cNvPr>
          <p:cNvSpPr txBox="1"/>
          <p:nvPr/>
        </p:nvSpPr>
        <p:spPr>
          <a:xfrm>
            <a:off x="5364873" y="3324360"/>
            <a:ext cx="1431777" cy="307777"/>
          </a:xfrm>
          <a:prstGeom prst="rect">
            <a:avLst/>
          </a:prstGeom>
          <a:noFill/>
        </p:spPr>
        <p:txBody>
          <a:bodyPr wrap="square" rtlCol="0">
            <a:spAutoFit/>
          </a:bodyPr>
          <a:lstStyle/>
          <a:p>
            <a:r>
              <a:rPr lang="en-GB" sz="1400" dirty="0"/>
              <a:t>1.1 solicit()</a:t>
            </a:r>
          </a:p>
        </p:txBody>
      </p:sp>
      <p:cxnSp>
        <p:nvCxnSpPr>
          <p:cNvPr id="19" name="Straight Connector 18">
            <a:extLst>
              <a:ext uri="{FF2B5EF4-FFF2-40B4-BE49-F238E27FC236}">
                <a16:creationId xmlns:a16="http://schemas.microsoft.com/office/drawing/2014/main" id="{A5DE2C9B-CBA3-3B51-60E9-2547F4015963}"/>
              </a:ext>
            </a:extLst>
          </p:cNvPr>
          <p:cNvCxnSpPr/>
          <p:nvPr/>
        </p:nvCxnSpPr>
        <p:spPr>
          <a:xfrm flipV="1">
            <a:off x="4428711" y="4047084"/>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61D25D-5299-6621-DEDE-C3E3F72A1D73}"/>
              </a:ext>
            </a:extLst>
          </p:cNvPr>
          <p:cNvCxnSpPr>
            <a:cxnSpLocks/>
          </p:cNvCxnSpPr>
          <p:nvPr/>
        </p:nvCxnSpPr>
        <p:spPr>
          <a:xfrm>
            <a:off x="5512087" y="4354366"/>
            <a:ext cx="101603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F872C0B-7882-F49D-7453-7BF2C0CEB157}"/>
              </a:ext>
            </a:extLst>
          </p:cNvPr>
          <p:cNvSpPr txBox="1"/>
          <p:nvPr/>
        </p:nvSpPr>
        <p:spPr>
          <a:xfrm>
            <a:off x="5272345" y="4550518"/>
            <a:ext cx="1961832" cy="307777"/>
          </a:xfrm>
          <a:prstGeom prst="rect">
            <a:avLst/>
          </a:prstGeom>
          <a:noFill/>
        </p:spPr>
        <p:txBody>
          <a:bodyPr wrap="square" rtlCol="0">
            <a:spAutoFit/>
          </a:bodyPr>
          <a:lstStyle/>
          <a:p>
            <a:r>
              <a:rPr lang="en-GB" sz="1400" dirty="0"/>
              <a:t>1.2 ready()</a:t>
            </a:r>
          </a:p>
        </p:txBody>
      </p:sp>
      <p:sp>
        <p:nvSpPr>
          <p:cNvPr id="27" name="TextBox 26">
            <a:extLst>
              <a:ext uri="{FF2B5EF4-FFF2-40B4-BE49-F238E27FC236}">
                <a16:creationId xmlns:a16="http://schemas.microsoft.com/office/drawing/2014/main" id="{D3CA528F-0ACF-55D9-C273-A95921996051}"/>
              </a:ext>
            </a:extLst>
          </p:cNvPr>
          <p:cNvSpPr txBox="1"/>
          <p:nvPr/>
        </p:nvSpPr>
        <p:spPr>
          <a:xfrm>
            <a:off x="6096000" y="1162887"/>
            <a:ext cx="4640036" cy="646331"/>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Delivery service assigns delivery request to drivers</a:t>
            </a:r>
          </a:p>
        </p:txBody>
      </p:sp>
      <p:sp>
        <p:nvSpPr>
          <p:cNvPr id="30" name="TextBox 29">
            <a:extLst>
              <a:ext uri="{FF2B5EF4-FFF2-40B4-BE49-F238E27FC236}">
                <a16:creationId xmlns:a16="http://schemas.microsoft.com/office/drawing/2014/main" id="{191DDBF5-A8CD-D45F-1B3E-8CFE3BD2AED6}"/>
              </a:ext>
            </a:extLst>
          </p:cNvPr>
          <p:cNvSpPr txBox="1"/>
          <p:nvPr/>
        </p:nvSpPr>
        <p:spPr>
          <a:xfrm>
            <a:off x="2614353" y="3722640"/>
            <a:ext cx="1594039" cy="369332"/>
          </a:xfrm>
          <a:prstGeom prst="rect">
            <a:avLst/>
          </a:prstGeom>
          <a:noFill/>
        </p:spPr>
        <p:txBody>
          <a:bodyPr wrap="square" rtlCol="0">
            <a:spAutoFit/>
          </a:bodyPr>
          <a:lstStyle/>
          <a:p>
            <a:r>
              <a:rPr lang="en-GB" dirty="0"/>
              <a:t>:Courier</a:t>
            </a:r>
          </a:p>
        </p:txBody>
      </p:sp>
      <p:sp>
        <p:nvSpPr>
          <p:cNvPr id="31" name="TextBox 30">
            <a:extLst>
              <a:ext uri="{FF2B5EF4-FFF2-40B4-BE49-F238E27FC236}">
                <a16:creationId xmlns:a16="http://schemas.microsoft.com/office/drawing/2014/main" id="{59E3739F-862E-B6C4-30C7-2CB99A4784FB}"/>
              </a:ext>
            </a:extLst>
          </p:cNvPr>
          <p:cNvSpPr txBox="1"/>
          <p:nvPr/>
        </p:nvSpPr>
        <p:spPr>
          <a:xfrm>
            <a:off x="8069974" y="3739731"/>
            <a:ext cx="1839685" cy="369332"/>
          </a:xfrm>
          <a:prstGeom prst="rect">
            <a:avLst/>
          </a:prstGeom>
          <a:noFill/>
        </p:spPr>
        <p:txBody>
          <a:bodyPr wrap="square" rtlCol="0">
            <a:spAutoFit/>
          </a:bodyPr>
          <a:lstStyle/>
          <a:p>
            <a:r>
              <a:rPr lang="en-GB" dirty="0"/>
              <a:t>:Delivery</a:t>
            </a:r>
          </a:p>
        </p:txBody>
      </p:sp>
      <p:cxnSp>
        <p:nvCxnSpPr>
          <p:cNvPr id="32" name="Straight Arrow Connector 31">
            <a:extLst>
              <a:ext uri="{FF2B5EF4-FFF2-40B4-BE49-F238E27FC236}">
                <a16:creationId xmlns:a16="http://schemas.microsoft.com/office/drawing/2014/main" id="{E09D5CB1-518F-6F37-9123-9B54763B02EE}"/>
              </a:ext>
            </a:extLst>
          </p:cNvPr>
          <p:cNvCxnSpPr>
            <a:cxnSpLocks/>
            <a:stCxn id="27" idx="2"/>
            <a:endCxn id="7" idx="0"/>
          </p:cNvCxnSpPr>
          <p:nvPr/>
        </p:nvCxnSpPr>
        <p:spPr>
          <a:xfrm>
            <a:off x="8416018" y="1809218"/>
            <a:ext cx="487950" cy="18229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75B924C-6331-6DF2-A5EE-363586F169A4}"/>
              </a:ext>
            </a:extLst>
          </p:cNvPr>
          <p:cNvSpPr txBox="1"/>
          <p:nvPr/>
        </p:nvSpPr>
        <p:spPr>
          <a:xfrm>
            <a:off x="872051" y="5018069"/>
            <a:ext cx="4640036" cy="646331"/>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Courier offers jobs depending on location and busyness</a:t>
            </a:r>
          </a:p>
        </p:txBody>
      </p:sp>
      <p:cxnSp>
        <p:nvCxnSpPr>
          <p:cNvPr id="20" name="Straight Arrow Connector 19">
            <a:extLst>
              <a:ext uri="{FF2B5EF4-FFF2-40B4-BE49-F238E27FC236}">
                <a16:creationId xmlns:a16="http://schemas.microsoft.com/office/drawing/2014/main" id="{A85E2930-7DD1-6F98-A70E-F6E4D98BE367}"/>
              </a:ext>
            </a:extLst>
          </p:cNvPr>
          <p:cNvCxnSpPr>
            <a:cxnSpLocks/>
            <a:stCxn id="18" idx="0"/>
          </p:cNvCxnSpPr>
          <p:nvPr/>
        </p:nvCxnSpPr>
        <p:spPr>
          <a:xfrm flipV="1">
            <a:off x="3192069" y="4306116"/>
            <a:ext cx="444444" cy="7119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933B581-345E-6B23-9A6F-ACBCAAA880A9}"/>
              </a:ext>
            </a:extLst>
          </p:cNvPr>
          <p:cNvSpPr txBox="1"/>
          <p:nvPr/>
        </p:nvSpPr>
        <p:spPr>
          <a:xfrm>
            <a:off x="823209" y="1268526"/>
            <a:ext cx="4640036"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Query to see if a courier is available to receive orders for delivery; usually Delivery service will follow with notifications of available work.</a:t>
            </a:r>
          </a:p>
        </p:txBody>
      </p:sp>
      <p:cxnSp>
        <p:nvCxnSpPr>
          <p:cNvPr id="15" name="Straight Arrow Connector 14">
            <a:extLst>
              <a:ext uri="{FF2B5EF4-FFF2-40B4-BE49-F238E27FC236}">
                <a16:creationId xmlns:a16="http://schemas.microsoft.com/office/drawing/2014/main" id="{04781FC1-7DB7-B239-DB29-F2B67A0A9C61}"/>
              </a:ext>
            </a:extLst>
          </p:cNvPr>
          <p:cNvCxnSpPr>
            <a:cxnSpLocks/>
            <a:stCxn id="10" idx="2"/>
          </p:cNvCxnSpPr>
          <p:nvPr/>
        </p:nvCxnSpPr>
        <p:spPr>
          <a:xfrm>
            <a:off x="3143227" y="2468855"/>
            <a:ext cx="2762666" cy="7273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7A54E35-8405-DAFD-2D6E-B3E268E8BA45}"/>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16" name="TextBox 15">
            <a:extLst>
              <a:ext uri="{FF2B5EF4-FFF2-40B4-BE49-F238E27FC236}">
                <a16:creationId xmlns:a16="http://schemas.microsoft.com/office/drawing/2014/main" id="{2EAE605A-42A1-B104-BC67-B17E2EED9267}"/>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21" name="TextBox 20">
            <a:extLst>
              <a:ext uri="{FF2B5EF4-FFF2-40B4-BE49-F238E27FC236}">
                <a16:creationId xmlns:a16="http://schemas.microsoft.com/office/drawing/2014/main" id="{35F29D5B-9A37-7FE3-D06F-FE2DAD23E929}"/>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2" name="TextBox 21">
            <a:extLst>
              <a:ext uri="{FF2B5EF4-FFF2-40B4-BE49-F238E27FC236}">
                <a16:creationId xmlns:a16="http://schemas.microsoft.com/office/drawing/2014/main" id="{994F138F-1FDB-6B4A-E0C5-AFDDDF149FA7}"/>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2168054939"/>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8"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Messaging</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16</a:t>
            </a:fld>
            <a:endParaRPr lang="en-US"/>
          </a:p>
        </p:txBody>
      </p:sp>
      <p:sp>
        <p:nvSpPr>
          <p:cNvPr id="9" name="TextBox 8">
            <a:extLst>
              <a:ext uri="{FF2B5EF4-FFF2-40B4-BE49-F238E27FC236}">
                <a16:creationId xmlns:a16="http://schemas.microsoft.com/office/drawing/2014/main" id="{D7A54E35-8405-DAFD-2D6E-B3E268E8BA45}"/>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16" name="TextBox 15">
            <a:extLst>
              <a:ext uri="{FF2B5EF4-FFF2-40B4-BE49-F238E27FC236}">
                <a16:creationId xmlns:a16="http://schemas.microsoft.com/office/drawing/2014/main" id="{2EAE605A-42A1-B104-BC67-B17E2EED9267}"/>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21" name="TextBox 20">
            <a:extLst>
              <a:ext uri="{FF2B5EF4-FFF2-40B4-BE49-F238E27FC236}">
                <a16:creationId xmlns:a16="http://schemas.microsoft.com/office/drawing/2014/main" id="{35F29D5B-9A37-7FE3-D06F-FE2DAD23E929}"/>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2" name="TextBox 21">
            <a:extLst>
              <a:ext uri="{FF2B5EF4-FFF2-40B4-BE49-F238E27FC236}">
                <a16:creationId xmlns:a16="http://schemas.microsoft.com/office/drawing/2014/main" id="{994F138F-1FDB-6B4A-E0C5-AFDDDF149FA7}"/>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
        <p:nvSpPr>
          <p:cNvPr id="5" name="Google Shape;106;p26">
            <a:extLst>
              <a:ext uri="{FF2B5EF4-FFF2-40B4-BE49-F238E27FC236}">
                <a16:creationId xmlns:a16="http://schemas.microsoft.com/office/drawing/2014/main" id="{5229DFEA-740B-30B3-BAAB-F85D0245997B}"/>
              </a:ext>
            </a:extLst>
          </p:cNvPr>
          <p:cNvSpPr txBox="1"/>
          <p:nvPr/>
        </p:nvSpPr>
        <p:spPr>
          <a:xfrm rot="10800000" flipV="1">
            <a:off x="948408" y="1331599"/>
            <a:ext cx="1817940" cy="293844"/>
          </a:xfrm>
          <a:prstGeom prst="rect">
            <a:avLst/>
          </a:prstGeom>
          <a:noFill/>
          <a:ln>
            <a:noFill/>
          </a:ln>
        </p:spPr>
        <p:txBody>
          <a:bodyPr spcFirstLastPara="1" wrap="square" lIns="0" tIns="0" rIns="51427" bIns="0" anchor="t" anchorCtr="0">
            <a:noAutofit/>
          </a:bodyPr>
          <a:lstStyle/>
          <a:p>
            <a:r>
              <a:rPr lang="en" sz="2800" dirty="0">
                <a:solidFill>
                  <a:srgbClr val="FF8000"/>
                </a:solidFill>
                <a:latin typeface="Chalkboard" panose="03050602040202020205" pitchFamily="66" charset="77"/>
                <a:ea typeface="Inter Medium"/>
                <a:cs typeface="Inter Medium"/>
                <a:sym typeface="Inter Medium"/>
              </a:rPr>
              <a:t>Messaging</a:t>
            </a:r>
            <a:endParaRPr sz="2800" dirty="0">
              <a:solidFill>
                <a:srgbClr val="FF8000"/>
              </a:solidFill>
              <a:latin typeface="Chalkboard" panose="03050602040202020205" pitchFamily="66" charset="77"/>
              <a:ea typeface="Inter Medium"/>
              <a:cs typeface="Inter Medium"/>
              <a:sym typeface="Inter Medium"/>
            </a:endParaRPr>
          </a:p>
        </p:txBody>
      </p:sp>
      <p:sp>
        <p:nvSpPr>
          <p:cNvPr id="8" name="Google Shape;118;p26">
            <a:extLst>
              <a:ext uri="{FF2B5EF4-FFF2-40B4-BE49-F238E27FC236}">
                <a16:creationId xmlns:a16="http://schemas.microsoft.com/office/drawing/2014/main" id="{EF291FF8-EAD9-6E42-5771-CC1398F130F3}"/>
              </a:ext>
            </a:extLst>
          </p:cNvPr>
          <p:cNvSpPr txBox="1"/>
          <p:nvPr/>
        </p:nvSpPr>
        <p:spPr>
          <a:xfrm>
            <a:off x="948408" y="2263110"/>
            <a:ext cx="1436147" cy="380857"/>
          </a:xfrm>
          <a:prstGeom prst="rect">
            <a:avLst/>
          </a:prstGeom>
          <a:noFill/>
          <a:ln w="9525" cap="flat" cmpd="sng">
            <a:noFill/>
            <a:prstDash val="solid"/>
            <a:round/>
            <a:headEnd type="none" w="sm" len="sm"/>
            <a:tailEnd type="none" w="sm" len="sm"/>
          </a:ln>
        </p:spPr>
        <p:txBody>
          <a:bodyPr spcFirstLastPara="1" wrap="square" lIns="51427" tIns="51427" rIns="51427" bIns="51427" anchor="t" anchorCtr="0">
            <a:spAutoFit/>
          </a:bodyPr>
          <a:lstStyle/>
          <a:p>
            <a:r>
              <a:rPr lang="en" dirty="0">
                <a:solidFill>
                  <a:schemeClr val="accent1"/>
                </a:solidFill>
                <a:latin typeface="Chalkboard" panose="03050602040202020205" pitchFamily="66" charset="77"/>
              </a:rPr>
              <a:t>Has Intent</a:t>
            </a:r>
            <a:endParaRPr dirty="0">
              <a:solidFill>
                <a:schemeClr val="accent1"/>
              </a:solidFill>
              <a:latin typeface="Chalkboard" panose="03050602040202020205" pitchFamily="66" charset="77"/>
            </a:endParaRPr>
          </a:p>
        </p:txBody>
      </p:sp>
      <p:sp>
        <p:nvSpPr>
          <p:cNvPr id="11" name="Google Shape;121;p26">
            <a:extLst>
              <a:ext uri="{FF2B5EF4-FFF2-40B4-BE49-F238E27FC236}">
                <a16:creationId xmlns:a16="http://schemas.microsoft.com/office/drawing/2014/main" id="{0C6C65A1-BE6C-A7DF-24F1-010425DD56FC}"/>
              </a:ext>
            </a:extLst>
          </p:cNvPr>
          <p:cNvSpPr txBox="1"/>
          <p:nvPr/>
        </p:nvSpPr>
        <p:spPr>
          <a:xfrm>
            <a:off x="913008" y="2753226"/>
            <a:ext cx="3125592" cy="1211854"/>
          </a:xfrm>
          <a:prstGeom prst="rect">
            <a:avLst/>
          </a:prstGeom>
          <a:noFill/>
          <a:ln w="9525" cap="flat" cmpd="sng">
            <a:noFill/>
            <a:prstDash val="solid"/>
            <a:round/>
            <a:headEnd type="none" w="sm" len="sm"/>
            <a:tailEnd type="none" w="sm" len="sm"/>
          </a:ln>
        </p:spPr>
        <p:txBody>
          <a:bodyPr spcFirstLastPara="1" wrap="square" lIns="51427" tIns="51427" rIns="51427" bIns="51427" anchor="t" anchorCtr="0">
            <a:spAutoFit/>
          </a:bodyPr>
          <a:lstStyle/>
          <a:p>
            <a:r>
              <a:rPr lang="en" dirty="0">
                <a:solidFill>
                  <a:schemeClr val="accent1"/>
                </a:solidFill>
                <a:latin typeface="Chalkboard" panose="03050602040202020205" pitchFamily="66" charset="77"/>
              </a:rPr>
              <a:t>Request An Answer (Query)</a:t>
            </a:r>
          </a:p>
          <a:p>
            <a:r>
              <a:rPr lang="en" dirty="0">
                <a:solidFill>
                  <a:schemeClr val="accent1"/>
                </a:solidFill>
                <a:latin typeface="Chalkboard" panose="03050602040202020205" pitchFamily="66" charset="77"/>
              </a:rPr>
              <a:t>Transfer of Control</a:t>
            </a:r>
          </a:p>
          <a:p>
            <a:r>
              <a:rPr lang="en" dirty="0">
                <a:solidFill>
                  <a:schemeClr val="accent1"/>
                </a:solidFill>
                <a:latin typeface="Chalkboard" panose="03050602040202020205" pitchFamily="66" charset="77"/>
              </a:rPr>
              <a:t>(Command)</a:t>
            </a:r>
          </a:p>
          <a:p>
            <a:r>
              <a:rPr lang="en" dirty="0">
                <a:solidFill>
                  <a:schemeClr val="accent1"/>
                </a:solidFill>
                <a:latin typeface="Chalkboard" panose="03050602040202020205" pitchFamily="66" charset="77"/>
              </a:rPr>
              <a:t>Transfer of Value</a:t>
            </a:r>
            <a:endParaRPr dirty="0">
              <a:solidFill>
                <a:schemeClr val="accent1"/>
              </a:solidFill>
              <a:latin typeface="Chalkboard" panose="03050602040202020205" pitchFamily="66" charset="77"/>
            </a:endParaRPr>
          </a:p>
        </p:txBody>
      </p:sp>
      <p:sp>
        <p:nvSpPr>
          <p:cNvPr id="17" name="Google Shape;123;p26">
            <a:extLst>
              <a:ext uri="{FF2B5EF4-FFF2-40B4-BE49-F238E27FC236}">
                <a16:creationId xmlns:a16="http://schemas.microsoft.com/office/drawing/2014/main" id="{19AD3A93-C3D7-ED89-DAF3-1D293B94B47E}"/>
              </a:ext>
            </a:extLst>
          </p:cNvPr>
          <p:cNvSpPr txBox="1"/>
          <p:nvPr/>
        </p:nvSpPr>
        <p:spPr>
          <a:xfrm>
            <a:off x="913008" y="4320408"/>
            <a:ext cx="2605696" cy="657856"/>
          </a:xfrm>
          <a:prstGeom prst="rect">
            <a:avLst/>
          </a:prstGeom>
          <a:noFill/>
          <a:ln w="9525" cap="flat" cmpd="sng">
            <a:noFill/>
            <a:prstDash val="solid"/>
            <a:round/>
            <a:headEnd type="none" w="sm" len="sm"/>
            <a:tailEnd type="none" w="sm" len="sm"/>
          </a:ln>
        </p:spPr>
        <p:txBody>
          <a:bodyPr spcFirstLastPara="1" wrap="square" lIns="51427" tIns="51427" rIns="51427" bIns="51427" anchor="t" anchorCtr="0">
            <a:spAutoFit/>
          </a:bodyPr>
          <a:lstStyle/>
          <a:p>
            <a:r>
              <a:rPr lang="en" dirty="0">
                <a:solidFill>
                  <a:schemeClr val="accent1"/>
                </a:solidFill>
                <a:latin typeface="Chalkboard" panose="03050602040202020205" pitchFamily="66" charset="77"/>
              </a:rPr>
              <a:t>Part of a Workflow</a:t>
            </a:r>
          </a:p>
          <a:p>
            <a:r>
              <a:rPr lang="en" dirty="0">
                <a:solidFill>
                  <a:schemeClr val="accent1"/>
                </a:solidFill>
                <a:latin typeface="Chalkboard" panose="03050602040202020205" pitchFamily="66" charset="77"/>
              </a:rPr>
              <a:t>Part of a Conversation</a:t>
            </a:r>
            <a:endParaRPr dirty="0">
              <a:solidFill>
                <a:schemeClr val="accent1"/>
              </a:solidFill>
              <a:latin typeface="Chalkboard" panose="03050602040202020205" pitchFamily="66" charset="77"/>
            </a:endParaRPr>
          </a:p>
        </p:txBody>
      </p:sp>
      <p:sp>
        <p:nvSpPr>
          <p:cNvPr id="24" name="Google Shape;123;p26">
            <a:extLst>
              <a:ext uri="{FF2B5EF4-FFF2-40B4-BE49-F238E27FC236}">
                <a16:creationId xmlns:a16="http://schemas.microsoft.com/office/drawing/2014/main" id="{18B90438-AA6E-84A2-12D8-AFF875927F2B}"/>
              </a:ext>
            </a:extLst>
          </p:cNvPr>
          <p:cNvSpPr txBox="1"/>
          <p:nvPr/>
        </p:nvSpPr>
        <p:spPr>
          <a:xfrm>
            <a:off x="913008" y="5333593"/>
            <a:ext cx="2177433" cy="657856"/>
          </a:xfrm>
          <a:prstGeom prst="rect">
            <a:avLst/>
          </a:prstGeom>
          <a:noFill/>
          <a:ln w="9525" cap="flat" cmpd="sng">
            <a:noFill/>
            <a:prstDash val="solid"/>
            <a:round/>
            <a:headEnd type="none" w="sm" len="sm"/>
            <a:tailEnd type="none" w="sm" len="sm"/>
          </a:ln>
        </p:spPr>
        <p:txBody>
          <a:bodyPr spcFirstLastPara="1" wrap="square" lIns="51427" tIns="51427" rIns="51427" bIns="51427" anchor="t" anchorCtr="0">
            <a:spAutoFit/>
          </a:bodyPr>
          <a:lstStyle/>
          <a:p>
            <a:r>
              <a:rPr lang="en" dirty="0">
                <a:solidFill>
                  <a:schemeClr val="accent1"/>
                </a:solidFill>
                <a:latin typeface="Chalkboard" panose="03050602040202020205" pitchFamily="66" charset="77"/>
              </a:rPr>
              <a:t>Concerned with the Future</a:t>
            </a:r>
          </a:p>
        </p:txBody>
      </p:sp>
      <p:pic>
        <p:nvPicPr>
          <p:cNvPr id="28" name="Picture 27" descr="A screenshot of a computer&#10;&#10;Description automatically generated">
            <a:extLst>
              <a:ext uri="{FF2B5EF4-FFF2-40B4-BE49-F238E27FC236}">
                <a16:creationId xmlns:a16="http://schemas.microsoft.com/office/drawing/2014/main" id="{B50F2EF8-56F9-FA49-C2B7-E1372CE70B2A}"/>
              </a:ext>
            </a:extLst>
          </p:cNvPr>
          <p:cNvPicPr>
            <a:picLocks noChangeAspect="1"/>
          </p:cNvPicPr>
          <p:nvPr/>
        </p:nvPicPr>
        <p:blipFill>
          <a:blip r:embed="rId3"/>
          <a:stretch>
            <a:fillRect/>
          </a:stretch>
        </p:blipFill>
        <p:spPr>
          <a:xfrm>
            <a:off x="5319418" y="1110743"/>
            <a:ext cx="4461190" cy="2509420"/>
          </a:xfrm>
          <a:prstGeom prst="rect">
            <a:avLst/>
          </a:prstGeom>
        </p:spPr>
      </p:pic>
      <p:pic>
        <p:nvPicPr>
          <p:cNvPr id="33" name="Picture 32" descr="A screenshot of a computer&#10;&#10;Description automatically generated">
            <a:extLst>
              <a:ext uri="{FF2B5EF4-FFF2-40B4-BE49-F238E27FC236}">
                <a16:creationId xmlns:a16="http://schemas.microsoft.com/office/drawing/2014/main" id="{C70308FE-81B1-7901-453B-7478DC784B3A}"/>
              </a:ext>
            </a:extLst>
          </p:cNvPr>
          <p:cNvPicPr>
            <a:picLocks noChangeAspect="1"/>
          </p:cNvPicPr>
          <p:nvPr/>
        </p:nvPicPr>
        <p:blipFill>
          <a:blip r:embed="rId4"/>
          <a:stretch>
            <a:fillRect/>
          </a:stretch>
        </p:blipFill>
        <p:spPr>
          <a:xfrm>
            <a:off x="5319418" y="3757286"/>
            <a:ext cx="4376785" cy="2461941"/>
          </a:xfrm>
          <a:prstGeom prst="rect">
            <a:avLst/>
          </a:prstGeom>
        </p:spPr>
      </p:pic>
    </p:spTree>
    <p:extLst>
      <p:ext uri="{BB962C8B-B14F-4D97-AF65-F5344CB8AC3E}">
        <p14:creationId xmlns:p14="http://schemas.microsoft.com/office/powerpoint/2010/main" val="178252176"/>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7"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Eventing</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17</a:t>
            </a:fld>
            <a:endParaRPr lang="en-US"/>
          </a:p>
        </p:txBody>
      </p:sp>
      <p:sp>
        <p:nvSpPr>
          <p:cNvPr id="9" name="TextBox 8">
            <a:extLst>
              <a:ext uri="{FF2B5EF4-FFF2-40B4-BE49-F238E27FC236}">
                <a16:creationId xmlns:a16="http://schemas.microsoft.com/office/drawing/2014/main" id="{D7A54E35-8405-DAFD-2D6E-B3E268E8BA45}"/>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16" name="TextBox 15">
            <a:extLst>
              <a:ext uri="{FF2B5EF4-FFF2-40B4-BE49-F238E27FC236}">
                <a16:creationId xmlns:a16="http://schemas.microsoft.com/office/drawing/2014/main" id="{2EAE605A-42A1-B104-BC67-B17E2EED9267}"/>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21" name="TextBox 20">
            <a:extLst>
              <a:ext uri="{FF2B5EF4-FFF2-40B4-BE49-F238E27FC236}">
                <a16:creationId xmlns:a16="http://schemas.microsoft.com/office/drawing/2014/main" id="{35F29D5B-9A37-7FE3-D06F-FE2DAD23E929}"/>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2" name="TextBox 21">
            <a:extLst>
              <a:ext uri="{FF2B5EF4-FFF2-40B4-BE49-F238E27FC236}">
                <a16:creationId xmlns:a16="http://schemas.microsoft.com/office/drawing/2014/main" id="{994F138F-1FDB-6B4A-E0C5-AFDDDF149FA7}"/>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
        <p:nvSpPr>
          <p:cNvPr id="5" name="Google Shape;106;p26">
            <a:extLst>
              <a:ext uri="{FF2B5EF4-FFF2-40B4-BE49-F238E27FC236}">
                <a16:creationId xmlns:a16="http://schemas.microsoft.com/office/drawing/2014/main" id="{5229DFEA-740B-30B3-BAAB-F85D0245997B}"/>
              </a:ext>
            </a:extLst>
          </p:cNvPr>
          <p:cNvSpPr txBox="1"/>
          <p:nvPr/>
        </p:nvSpPr>
        <p:spPr>
          <a:xfrm rot="10800000" flipV="1">
            <a:off x="948408" y="1331599"/>
            <a:ext cx="1817940" cy="293844"/>
          </a:xfrm>
          <a:prstGeom prst="rect">
            <a:avLst/>
          </a:prstGeom>
          <a:noFill/>
          <a:ln>
            <a:noFill/>
          </a:ln>
        </p:spPr>
        <p:txBody>
          <a:bodyPr spcFirstLastPara="1" wrap="square" lIns="0" tIns="0" rIns="51427" bIns="0" anchor="t" anchorCtr="0">
            <a:noAutofit/>
          </a:bodyPr>
          <a:lstStyle/>
          <a:p>
            <a:r>
              <a:rPr lang="en" sz="2800" dirty="0" err="1">
                <a:solidFill>
                  <a:srgbClr val="FF8000"/>
                </a:solidFill>
                <a:latin typeface="Chalkboard" panose="03050602040202020205" pitchFamily="66" charset="77"/>
                <a:ea typeface="Inter Medium"/>
                <a:cs typeface="Inter Medium"/>
                <a:sym typeface="Inter Medium"/>
              </a:rPr>
              <a:t>Eventing</a:t>
            </a:r>
            <a:endParaRPr sz="2800" dirty="0">
              <a:solidFill>
                <a:srgbClr val="FF8000"/>
              </a:solidFill>
              <a:latin typeface="Chalkboard" panose="03050602040202020205" pitchFamily="66" charset="77"/>
              <a:ea typeface="Inter Medium"/>
              <a:cs typeface="Inter Medium"/>
              <a:sym typeface="Inter Medium"/>
            </a:endParaRPr>
          </a:p>
        </p:txBody>
      </p:sp>
      <p:sp>
        <p:nvSpPr>
          <p:cNvPr id="6" name="Google Shape;120;p26">
            <a:extLst>
              <a:ext uri="{FF2B5EF4-FFF2-40B4-BE49-F238E27FC236}">
                <a16:creationId xmlns:a16="http://schemas.microsoft.com/office/drawing/2014/main" id="{9B1907E9-FB30-AC35-4086-09688830337A}"/>
              </a:ext>
            </a:extLst>
          </p:cNvPr>
          <p:cNvSpPr txBox="1"/>
          <p:nvPr/>
        </p:nvSpPr>
        <p:spPr>
          <a:xfrm>
            <a:off x="753954" y="2039400"/>
            <a:ext cx="1817940" cy="380857"/>
          </a:xfrm>
          <a:prstGeom prst="rect">
            <a:avLst/>
          </a:prstGeom>
          <a:noFill/>
          <a:ln w="9525" cap="flat" cmpd="sng">
            <a:noFill/>
            <a:prstDash val="solid"/>
            <a:round/>
            <a:headEnd type="none" w="sm" len="sm"/>
            <a:tailEnd type="none" w="sm" len="sm"/>
          </a:ln>
        </p:spPr>
        <p:txBody>
          <a:bodyPr spcFirstLastPara="1" wrap="square" lIns="51427" tIns="51427" rIns="51427" bIns="51427" anchor="t" anchorCtr="0">
            <a:spAutoFit/>
          </a:bodyPr>
          <a:lstStyle/>
          <a:p>
            <a:r>
              <a:rPr lang="en" dirty="0">
                <a:solidFill>
                  <a:schemeClr val="accent1"/>
                </a:solidFill>
                <a:latin typeface="Chalkboard" panose="03050602040202020205" pitchFamily="66" charset="77"/>
              </a:rPr>
              <a:t>Provides Facts</a:t>
            </a:r>
            <a:endParaRPr dirty="0">
              <a:solidFill>
                <a:schemeClr val="accent1"/>
              </a:solidFill>
              <a:latin typeface="Chalkboard" panose="03050602040202020205" pitchFamily="66" charset="77"/>
            </a:endParaRPr>
          </a:p>
        </p:txBody>
      </p:sp>
      <p:sp>
        <p:nvSpPr>
          <p:cNvPr id="7" name="Google Shape;122;p26">
            <a:extLst>
              <a:ext uri="{FF2B5EF4-FFF2-40B4-BE49-F238E27FC236}">
                <a16:creationId xmlns:a16="http://schemas.microsoft.com/office/drawing/2014/main" id="{D9E2E77E-316C-C043-8B24-2456E112D310}"/>
              </a:ext>
            </a:extLst>
          </p:cNvPr>
          <p:cNvSpPr txBox="1"/>
          <p:nvPr/>
        </p:nvSpPr>
        <p:spPr>
          <a:xfrm>
            <a:off x="753954" y="2721807"/>
            <a:ext cx="2760930" cy="380857"/>
          </a:xfrm>
          <a:prstGeom prst="rect">
            <a:avLst/>
          </a:prstGeom>
          <a:noFill/>
          <a:ln w="9525" cap="flat" cmpd="sng">
            <a:noFill/>
            <a:prstDash val="solid"/>
            <a:round/>
            <a:headEnd type="none" w="sm" len="sm"/>
            <a:tailEnd type="none" w="sm" len="sm"/>
          </a:ln>
        </p:spPr>
        <p:txBody>
          <a:bodyPr spcFirstLastPara="1" wrap="square" lIns="51427" tIns="51427" rIns="51427" bIns="51427" anchor="t" anchorCtr="0">
            <a:spAutoFit/>
          </a:bodyPr>
          <a:lstStyle/>
          <a:p>
            <a:r>
              <a:rPr lang="en" dirty="0">
                <a:solidFill>
                  <a:schemeClr val="accent1"/>
                </a:solidFill>
                <a:latin typeface="Chalkboard" panose="03050602040202020205" pitchFamily="66" charset="77"/>
              </a:rPr>
              <a:t>Things you Report On</a:t>
            </a:r>
            <a:endParaRPr dirty="0">
              <a:solidFill>
                <a:schemeClr val="accent1"/>
              </a:solidFill>
              <a:latin typeface="Chalkboard" panose="03050602040202020205" pitchFamily="66" charset="77"/>
            </a:endParaRPr>
          </a:p>
        </p:txBody>
      </p:sp>
      <p:sp>
        <p:nvSpPr>
          <p:cNvPr id="10" name="Google Shape;124;p26">
            <a:extLst>
              <a:ext uri="{FF2B5EF4-FFF2-40B4-BE49-F238E27FC236}">
                <a16:creationId xmlns:a16="http://schemas.microsoft.com/office/drawing/2014/main" id="{2F70DFAF-9B9C-46F6-C0E4-0CA8F9C37D90}"/>
              </a:ext>
            </a:extLst>
          </p:cNvPr>
          <p:cNvSpPr txBox="1"/>
          <p:nvPr/>
        </p:nvSpPr>
        <p:spPr>
          <a:xfrm>
            <a:off x="753954" y="3311951"/>
            <a:ext cx="2868922" cy="380857"/>
          </a:xfrm>
          <a:prstGeom prst="rect">
            <a:avLst/>
          </a:prstGeom>
          <a:noFill/>
          <a:ln w="9525" cap="flat" cmpd="sng">
            <a:noFill/>
            <a:prstDash val="solid"/>
            <a:round/>
            <a:headEnd type="none" w="sm" len="sm"/>
            <a:tailEnd type="none" w="sm" len="sm"/>
          </a:ln>
        </p:spPr>
        <p:txBody>
          <a:bodyPr spcFirstLastPara="1" wrap="square" lIns="51427" tIns="51427" rIns="51427" bIns="51427" anchor="t" anchorCtr="0">
            <a:spAutoFit/>
          </a:bodyPr>
          <a:lstStyle/>
          <a:p>
            <a:r>
              <a:rPr lang="en" dirty="0">
                <a:solidFill>
                  <a:schemeClr val="accent1"/>
                </a:solidFill>
                <a:latin typeface="Chalkboard" panose="03050602040202020205" pitchFamily="66" charset="77"/>
              </a:rPr>
              <a:t>No Expectations</a:t>
            </a:r>
            <a:endParaRPr dirty="0">
              <a:solidFill>
                <a:schemeClr val="accent1"/>
              </a:solidFill>
              <a:latin typeface="Chalkboard" panose="03050602040202020205" pitchFamily="66" charset="77"/>
            </a:endParaRPr>
          </a:p>
        </p:txBody>
      </p:sp>
      <p:sp>
        <p:nvSpPr>
          <p:cNvPr id="12" name="Google Shape;124;p26">
            <a:extLst>
              <a:ext uri="{FF2B5EF4-FFF2-40B4-BE49-F238E27FC236}">
                <a16:creationId xmlns:a16="http://schemas.microsoft.com/office/drawing/2014/main" id="{14890785-1778-C80F-B243-EC3CC583A147}"/>
              </a:ext>
            </a:extLst>
          </p:cNvPr>
          <p:cNvSpPr txBox="1"/>
          <p:nvPr/>
        </p:nvSpPr>
        <p:spPr>
          <a:xfrm>
            <a:off x="753954" y="3921021"/>
            <a:ext cx="1352514" cy="380857"/>
          </a:xfrm>
          <a:prstGeom prst="rect">
            <a:avLst/>
          </a:prstGeom>
          <a:noFill/>
          <a:ln w="9525" cap="flat" cmpd="sng">
            <a:noFill/>
            <a:prstDash val="solid"/>
            <a:round/>
            <a:headEnd type="none" w="sm" len="sm"/>
            <a:tailEnd type="none" w="sm" len="sm"/>
          </a:ln>
        </p:spPr>
        <p:txBody>
          <a:bodyPr spcFirstLastPara="1" wrap="square" lIns="51427" tIns="51427" rIns="51427" bIns="51427" anchor="t" anchorCtr="0">
            <a:spAutoFit/>
          </a:bodyPr>
          <a:lstStyle/>
          <a:p>
            <a:r>
              <a:rPr lang="en" dirty="0">
                <a:solidFill>
                  <a:schemeClr val="accent1"/>
                </a:solidFill>
                <a:latin typeface="Chalkboard" panose="03050602040202020205" pitchFamily="66" charset="77"/>
              </a:rPr>
              <a:t>History</a:t>
            </a:r>
            <a:endParaRPr dirty="0">
              <a:solidFill>
                <a:schemeClr val="accent1"/>
              </a:solidFill>
              <a:latin typeface="Chalkboard" panose="03050602040202020205" pitchFamily="66" charset="77"/>
            </a:endParaRPr>
          </a:p>
        </p:txBody>
      </p:sp>
      <p:sp>
        <p:nvSpPr>
          <p:cNvPr id="13" name="Google Shape;124;p26">
            <a:extLst>
              <a:ext uri="{FF2B5EF4-FFF2-40B4-BE49-F238E27FC236}">
                <a16:creationId xmlns:a16="http://schemas.microsoft.com/office/drawing/2014/main" id="{E379542C-245B-0F62-FC6C-4473E75A076B}"/>
              </a:ext>
            </a:extLst>
          </p:cNvPr>
          <p:cNvSpPr txBox="1"/>
          <p:nvPr/>
        </p:nvSpPr>
        <p:spPr>
          <a:xfrm>
            <a:off x="746270" y="4532431"/>
            <a:ext cx="1323987" cy="380857"/>
          </a:xfrm>
          <a:prstGeom prst="rect">
            <a:avLst/>
          </a:prstGeom>
          <a:noFill/>
          <a:ln w="9525" cap="flat" cmpd="sng">
            <a:noFill/>
            <a:prstDash val="solid"/>
            <a:round/>
            <a:headEnd type="none" w="sm" len="sm"/>
            <a:tailEnd type="none" w="sm" len="sm"/>
          </a:ln>
        </p:spPr>
        <p:txBody>
          <a:bodyPr spcFirstLastPara="1" wrap="square" lIns="51427" tIns="51427" rIns="51427" bIns="51427" anchor="t" anchorCtr="0">
            <a:spAutoFit/>
          </a:bodyPr>
          <a:lstStyle/>
          <a:p>
            <a:r>
              <a:rPr lang="en" dirty="0">
                <a:solidFill>
                  <a:schemeClr val="accent1"/>
                </a:solidFill>
                <a:latin typeface="Chalkboard" panose="03050602040202020205" pitchFamily="66" charset="77"/>
              </a:rPr>
              <a:t>Context</a:t>
            </a:r>
            <a:endParaRPr dirty="0">
              <a:solidFill>
                <a:schemeClr val="accent1"/>
              </a:solidFill>
              <a:latin typeface="Chalkboard" panose="03050602040202020205" pitchFamily="66" charset="77"/>
            </a:endParaRPr>
          </a:p>
        </p:txBody>
      </p:sp>
      <p:sp>
        <p:nvSpPr>
          <p:cNvPr id="14" name="Google Shape;123;p26">
            <a:extLst>
              <a:ext uri="{FF2B5EF4-FFF2-40B4-BE49-F238E27FC236}">
                <a16:creationId xmlns:a16="http://schemas.microsoft.com/office/drawing/2014/main" id="{34418EE5-B858-14A8-F728-4496D0AE2E5D}"/>
              </a:ext>
            </a:extLst>
          </p:cNvPr>
          <p:cNvSpPr txBox="1"/>
          <p:nvPr/>
        </p:nvSpPr>
        <p:spPr>
          <a:xfrm>
            <a:off x="686022" y="5122575"/>
            <a:ext cx="2743200" cy="380857"/>
          </a:xfrm>
          <a:prstGeom prst="rect">
            <a:avLst/>
          </a:prstGeom>
          <a:noFill/>
          <a:ln w="9525" cap="flat" cmpd="sng">
            <a:noFill/>
            <a:prstDash val="solid"/>
            <a:round/>
            <a:headEnd type="none" w="sm" len="sm"/>
            <a:tailEnd type="none" w="sm" len="sm"/>
          </a:ln>
        </p:spPr>
        <p:txBody>
          <a:bodyPr spcFirstLastPara="1" wrap="square" lIns="51427" tIns="51427" rIns="51427" bIns="51427" anchor="t" anchorCtr="0">
            <a:spAutoFit/>
          </a:bodyPr>
          <a:lstStyle/>
          <a:p>
            <a:pPr algn="ctr"/>
            <a:r>
              <a:rPr lang="en" dirty="0">
                <a:solidFill>
                  <a:schemeClr val="accent1"/>
                </a:solidFill>
                <a:latin typeface="Chalkboard" panose="03050602040202020205" pitchFamily="66" charset="77"/>
              </a:rPr>
              <a:t>Concerned with the Past</a:t>
            </a:r>
          </a:p>
        </p:txBody>
      </p:sp>
      <p:pic>
        <p:nvPicPr>
          <p:cNvPr id="19" name="Picture 18" descr="A screenshot of a computer&#10;&#10;Description automatically generated">
            <a:extLst>
              <a:ext uri="{FF2B5EF4-FFF2-40B4-BE49-F238E27FC236}">
                <a16:creationId xmlns:a16="http://schemas.microsoft.com/office/drawing/2014/main" id="{2CA8EAA0-9986-6847-DA10-0230B5E1804D}"/>
              </a:ext>
            </a:extLst>
          </p:cNvPr>
          <p:cNvPicPr>
            <a:picLocks noChangeAspect="1"/>
          </p:cNvPicPr>
          <p:nvPr/>
        </p:nvPicPr>
        <p:blipFill>
          <a:blip r:embed="rId3"/>
          <a:stretch>
            <a:fillRect/>
          </a:stretch>
        </p:blipFill>
        <p:spPr>
          <a:xfrm>
            <a:off x="5231756" y="995576"/>
            <a:ext cx="4612041" cy="2594273"/>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54580D6C-BE36-86B6-7932-C6C785833020}"/>
              </a:ext>
            </a:extLst>
          </p:cNvPr>
          <p:cNvPicPr>
            <a:picLocks noChangeAspect="1"/>
          </p:cNvPicPr>
          <p:nvPr/>
        </p:nvPicPr>
        <p:blipFill>
          <a:blip r:embed="rId4"/>
          <a:stretch>
            <a:fillRect/>
          </a:stretch>
        </p:blipFill>
        <p:spPr>
          <a:xfrm>
            <a:off x="5231756" y="3675963"/>
            <a:ext cx="4612041" cy="2594273"/>
          </a:xfrm>
          <a:prstGeom prst="rect">
            <a:avLst/>
          </a:prstGeom>
        </p:spPr>
      </p:pic>
    </p:spTree>
    <p:extLst>
      <p:ext uri="{BB962C8B-B14F-4D97-AF65-F5344CB8AC3E}">
        <p14:creationId xmlns:p14="http://schemas.microsoft.com/office/powerpoint/2010/main" val="464000458"/>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3" grpId="0" animBg="1"/>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571A-D8CD-3F43-8645-BB6DC35315CC}"/>
              </a:ext>
            </a:extLst>
          </p:cNvPr>
          <p:cNvSpPr>
            <a:spLocks noGrp="1"/>
          </p:cNvSpPr>
          <p:nvPr>
            <p:ph type="title"/>
          </p:nvPr>
        </p:nvSpPr>
        <p:spPr/>
        <p:txBody>
          <a:bodyPr/>
          <a:lstStyle/>
          <a:p>
            <a:r>
              <a:rPr lang="en-US" dirty="0"/>
              <a:t>Activity</a:t>
            </a:r>
          </a:p>
        </p:txBody>
      </p:sp>
      <p:sp>
        <p:nvSpPr>
          <p:cNvPr id="3" name="Text Placeholder 2">
            <a:extLst>
              <a:ext uri="{FF2B5EF4-FFF2-40B4-BE49-F238E27FC236}">
                <a16:creationId xmlns:a16="http://schemas.microsoft.com/office/drawing/2014/main" id="{E628F769-2698-B249-8C55-3166EE0C9F38}"/>
              </a:ext>
            </a:extLst>
          </p:cNvPr>
          <p:cNvSpPr>
            <a:spLocks noGrp="1"/>
          </p:cNvSpPr>
          <p:nvPr>
            <p:ph type="body" idx="1"/>
          </p:nvPr>
        </p:nvSpPr>
        <p:spPr/>
        <p:txBody>
          <a:bodyPr/>
          <a:lstStyle/>
          <a:p>
            <a:r>
              <a:rPr lang="en-US" dirty="0"/>
              <a:t>How do we manage workflows in requestors and providers</a:t>
            </a:r>
          </a:p>
        </p:txBody>
      </p:sp>
      <p:sp>
        <p:nvSpPr>
          <p:cNvPr id="4" name="TextBox 3">
            <a:extLst>
              <a:ext uri="{FF2B5EF4-FFF2-40B4-BE49-F238E27FC236}">
                <a16:creationId xmlns:a16="http://schemas.microsoft.com/office/drawing/2014/main" id="{30F73064-6871-6E4F-BA12-A7E8499E07A4}"/>
              </a:ext>
            </a:extLst>
          </p:cNvPr>
          <p:cNvSpPr txBox="1"/>
          <p:nvPr/>
        </p:nvSpPr>
        <p:spPr>
          <a:xfrm>
            <a:off x="11347450" y="304800"/>
            <a:ext cx="452664" cy="369332"/>
          </a:xfrm>
          <a:prstGeom prst="rect">
            <a:avLst/>
          </a:prstGeom>
          <a:noFill/>
        </p:spPr>
        <p:txBody>
          <a:bodyPr wrap="square" rtlCol="0">
            <a:spAutoFit/>
          </a:bodyPr>
          <a:lstStyle/>
          <a:p>
            <a:r>
              <a:rPr lang="en-US" dirty="0"/>
              <a:t>15</a:t>
            </a:r>
          </a:p>
        </p:txBody>
      </p:sp>
      <p:sp>
        <p:nvSpPr>
          <p:cNvPr id="5" name="Footer Placeholder 4">
            <a:extLst>
              <a:ext uri="{FF2B5EF4-FFF2-40B4-BE49-F238E27FC236}">
                <a16:creationId xmlns:a16="http://schemas.microsoft.com/office/drawing/2014/main" id="{DE9D8912-8E3B-6148-9015-44E6282F6D90}"/>
              </a:ext>
            </a:extLst>
          </p:cNvPr>
          <p:cNvSpPr>
            <a:spLocks noGrp="1"/>
          </p:cNvSpPr>
          <p:nvPr>
            <p:ph type="ftr" sz="quarter" idx="11"/>
          </p:nvPr>
        </p:nvSpPr>
        <p:spPr/>
        <p:txBody>
          <a:bodyPr/>
          <a:lstStyle/>
          <a:p>
            <a:r>
              <a:rPr lang="en-US"/>
              <a:t>Ian Cooper</a:t>
            </a:r>
          </a:p>
        </p:txBody>
      </p:sp>
      <p:sp>
        <p:nvSpPr>
          <p:cNvPr id="6" name="Slide Number Placeholder 5">
            <a:extLst>
              <a:ext uri="{FF2B5EF4-FFF2-40B4-BE49-F238E27FC236}">
                <a16:creationId xmlns:a16="http://schemas.microsoft.com/office/drawing/2014/main" id="{EEEF41D1-84D7-F044-B19A-3ECEA4C9E6CD}"/>
              </a:ext>
            </a:extLst>
          </p:cNvPr>
          <p:cNvSpPr>
            <a:spLocks noGrp="1"/>
          </p:cNvSpPr>
          <p:nvPr>
            <p:ph type="sldNum" sz="quarter" idx="12"/>
          </p:nvPr>
        </p:nvSpPr>
        <p:spPr/>
        <p:txBody>
          <a:bodyPr/>
          <a:lstStyle/>
          <a:p>
            <a:fld id="{53C7D256-7CB4-8D4B-B359-120D79D46DFF}" type="slidenum">
              <a:rPr lang="en-US" smtClean="0"/>
              <a:t>18</a:t>
            </a:fld>
            <a:endParaRPr lang="en-US"/>
          </a:p>
        </p:txBody>
      </p:sp>
    </p:spTree>
    <p:extLst>
      <p:ext uri="{BB962C8B-B14F-4D97-AF65-F5344CB8AC3E}">
        <p14:creationId xmlns:p14="http://schemas.microsoft.com/office/powerpoint/2010/main" val="1751987770"/>
      </p:ext>
    </p:extLst>
  </p:cSld>
  <p:clrMapOvr>
    <a:masterClrMapping/>
  </p:clrMapOvr>
  <mc:AlternateContent xmlns:mc="http://schemas.openxmlformats.org/markup-compatibility/2006" xmlns:p14="http://schemas.microsoft.com/office/powerpoint/2010/main">
    <mc:Choice Requires="p14">
      <p:transition spd="slow" p14:dur="2000" advTm="684"/>
    </mc:Choice>
    <mc:Fallback xmlns="">
      <p:transition spd="slow" advTm="68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In-Only (Fire and Forget)</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19</a:t>
            </a:fld>
            <a:endParaRPr lang="en-US"/>
          </a:p>
        </p:txBody>
      </p:sp>
      <p:sp>
        <p:nvSpPr>
          <p:cNvPr id="15" name="Rounded Rectangle 14">
            <a:extLst>
              <a:ext uri="{FF2B5EF4-FFF2-40B4-BE49-F238E27FC236}">
                <a16:creationId xmlns:a16="http://schemas.microsoft.com/office/drawing/2014/main" id="{A95BA4E0-1878-AE14-669E-31A6BEC3DA1A}"/>
              </a:ext>
            </a:extLst>
          </p:cNvPr>
          <p:cNvSpPr/>
          <p:nvPr/>
        </p:nvSpPr>
        <p:spPr>
          <a:xfrm>
            <a:off x="2342236" y="3204961"/>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60FC3F56-1A35-8679-FEE0-35593B08394C}"/>
              </a:ext>
            </a:extLst>
          </p:cNvPr>
          <p:cNvSpPr/>
          <p:nvPr/>
        </p:nvSpPr>
        <p:spPr>
          <a:xfrm>
            <a:off x="7491172" y="3204957"/>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634BA157-6610-BFB4-2EBB-0B347BFBC8FE}"/>
              </a:ext>
            </a:extLst>
          </p:cNvPr>
          <p:cNvCxnSpPr>
            <a:cxnSpLocks/>
          </p:cNvCxnSpPr>
          <p:nvPr/>
        </p:nvCxnSpPr>
        <p:spPr>
          <a:xfrm flipV="1">
            <a:off x="4181922" y="3531529"/>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89F4526-EDE3-942E-3374-9AADC98546BB}"/>
              </a:ext>
            </a:extLst>
          </p:cNvPr>
          <p:cNvCxnSpPr>
            <a:cxnSpLocks/>
          </p:cNvCxnSpPr>
          <p:nvPr/>
        </p:nvCxnSpPr>
        <p:spPr>
          <a:xfrm>
            <a:off x="5025557" y="3204957"/>
            <a:ext cx="141252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B7F797F-45B6-B212-B7AB-38C21575F3DF}"/>
              </a:ext>
            </a:extLst>
          </p:cNvPr>
          <p:cNvSpPr txBox="1"/>
          <p:nvPr/>
        </p:nvSpPr>
        <p:spPr>
          <a:xfrm>
            <a:off x="5118085" y="2835535"/>
            <a:ext cx="1197428" cy="307777"/>
          </a:xfrm>
          <a:prstGeom prst="rect">
            <a:avLst/>
          </a:prstGeom>
          <a:noFill/>
        </p:spPr>
        <p:txBody>
          <a:bodyPr wrap="square" rtlCol="0">
            <a:spAutoFit/>
          </a:bodyPr>
          <a:lstStyle/>
          <a:p>
            <a:r>
              <a:rPr lang="en-GB" sz="1400" dirty="0"/>
              <a:t>1.1 request()</a:t>
            </a:r>
          </a:p>
        </p:txBody>
      </p:sp>
      <p:sp>
        <p:nvSpPr>
          <p:cNvPr id="23" name="TextBox 22">
            <a:extLst>
              <a:ext uri="{FF2B5EF4-FFF2-40B4-BE49-F238E27FC236}">
                <a16:creationId xmlns:a16="http://schemas.microsoft.com/office/drawing/2014/main" id="{77381267-7EFC-1BF0-E783-EEF50BA4684C}"/>
              </a:ext>
            </a:extLst>
          </p:cNvPr>
          <p:cNvSpPr txBox="1"/>
          <p:nvPr/>
        </p:nvSpPr>
        <p:spPr>
          <a:xfrm>
            <a:off x="2674250" y="3325095"/>
            <a:ext cx="1175657" cy="369332"/>
          </a:xfrm>
          <a:prstGeom prst="rect">
            <a:avLst/>
          </a:prstGeom>
          <a:noFill/>
        </p:spPr>
        <p:txBody>
          <a:bodyPr wrap="square" rtlCol="0">
            <a:spAutoFit/>
          </a:bodyPr>
          <a:lstStyle/>
          <a:p>
            <a:r>
              <a:rPr lang="en-GB" dirty="0"/>
              <a:t>:requestor</a:t>
            </a:r>
          </a:p>
        </p:txBody>
      </p:sp>
      <p:sp>
        <p:nvSpPr>
          <p:cNvPr id="24" name="TextBox 23">
            <a:extLst>
              <a:ext uri="{FF2B5EF4-FFF2-40B4-BE49-F238E27FC236}">
                <a16:creationId xmlns:a16="http://schemas.microsoft.com/office/drawing/2014/main" id="{A50A98EC-38A1-657A-57E7-6498DD32D4B3}"/>
              </a:ext>
            </a:extLst>
          </p:cNvPr>
          <p:cNvSpPr txBox="1"/>
          <p:nvPr/>
        </p:nvSpPr>
        <p:spPr>
          <a:xfrm>
            <a:off x="7823186" y="3325091"/>
            <a:ext cx="1175657" cy="369332"/>
          </a:xfrm>
          <a:prstGeom prst="rect">
            <a:avLst/>
          </a:prstGeom>
          <a:noFill/>
        </p:spPr>
        <p:txBody>
          <a:bodyPr wrap="square" rtlCol="0">
            <a:spAutoFit/>
          </a:bodyPr>
          <a:lstStyle/>
          <a:p>
            <a:r>
              <a:rPr lang="en-GB" dirty="0"/>
              <a:t>:provider</a:t>
            </a:r>
          </a:p>
        </p:txBody>
      </p:sp>
      <p:sp>
        <p:nvSpPr>
          <p:cNvPr id="5" name="TextBox 4">
            <a:extLst>
              <a:ext uri="{FF2B5EF4-FFF2-40B4-BE49-F238E27FC236}">
                <a16:creationId xmlns:a16="http://schemas.microsoft.com/office/drawing/2014/main" id="{B40AA340-409B-9E2D-EADB-A75DD41361B7}"/>
              </a:ext>
            </a:extLst>
          </p:cNvPr>
          <p:cNvSpPr txBox="1"/>
          <p:nvPr/>
        </p:nvSpPr>
        <p:spPr>
          <a:xfrm>
            <a:off x="1327100" y="4639401"/>
            <a:ext cx="4343400"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Because we are </a:t>
            </a: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fire-and-forget </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there is no need to maintain state to correlate with a response; we don’t expect a response</a:t>
            </a:r>
          </a:p>
        </p:txBody>
      </p:sp>
      <p:cxnSp>
        <p:nvCxnSpPr>
          <p:cNvPr id="8" name="Straight Arrow Connector 7">
            <a:extLst>
              <a:ext uri="{FF2B5EF4-FFF2-40B4-BE49-F238E27FC236}">
                <a16:creationId xmlns:a16="http://schemas.microsoft.com/office/drawing/2014/main" id="{FA746164-FFF5-E908-45A4-73BEFBCBF325}"/>
              </a:ext>
            </a:extLst>
          </p:cNvPr>
          <p:cNvCxnSpPr>
            <a:cxnSpLocks/>
            <a:stCxn id="5" idx="0"/>
            <a:endCxn id="15" idx="2"/>
          </p:cNvCxnSpPr>
          <p:nvPr/>
        </p:nvCxnSpPr>
        <p:spPr>
          <a:xfrm flipH="1" flipV="1">
            <a:off x="3262079" y="3814561"/>
            <a:ext cx="236721" cy="8248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28589CC-375D-6017-93EC-EAE3DE5814C3}"/>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10" name="TextBox 9">
            <a:extLst>
              <a:ext uri="{FF2B5EF4-FFF2-40B4-BE49-F238E27FC236}">
                <a16:creationId xmlns:a16="http://schemas.microsoft.com/office/drawing/2014/main" id="{F5709003-59C9-E1EB-2EF1-AD9678D8CF31}"/>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1" name="TextBox 10">
            <a:extLst>
              <a:ext uri="{FF2B5EF4-FFF2-40B4-BE49-F238E27FC236}">
                <a16:creationId xmlns:a16="http://schemas.microsoft.com/office/drawing/2014/main" id="{0693B95B-0479-C55A-307D-8A91BB7EA702}"/>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2" name="TextBox 11">
            <a:extLst>
              <a:ext uri="{FF2B5EF4-FFF2-40B4-BE49-F238E27FC236}">
                <a16:creationId xmlns:a16="http://schemas.microsoft.com/office/drawing/2014/main" id="{B6566CA3-8A3C-86D4-4A34-0B7BBA083FB0}"/>
              </a:ext>
            </a:extLst>
          </p:cNvPr>
          <p:cNvSpPr txBox="1"/>
          <p:nvPr/>
        </p:nvSpPr>
        <p:spPr>
          <a:xfrm>
            <a:off x="2214460"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2800625584"/>
      </p:ext>
    </p:extLst>
  </p:cSld>
  <p:clrMapOvr>
    <a:masterClrMapping/>
  </p:clrMapOvr>
  <mc:AlternateContent xmlns:mc="http://schemas.openxmlformats.org/markup-compatibility/2006" xmlns:p14="http://schemas.microsoft.com/office/powerpoint/2010/main">
    <mc:Choice Requires="p14">
      <p:transition spd="slow" p14:dur="2000" advTm="17950"/>
    </mc:Choice>
    <mc:Fallback xmlns="">
      <p:transition spd="slow" advTm="179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6" name="Slide Number Placeholder 5">
            <a:extLst>
              <a:ext uri="{FF2B5EF4-FFF2-40B4-BE49-F238E27FC236}">
                <a16:creationId xmlns:a16="http://schemas.microsoft.com/office/drawing/2014/main" id="{835A5D2C-CEA0-4741-9960-699E8F2A25B6}"/>
              </a:ext>
            </a:extLst>
          </p:cNvPr>
          <p:cNvSpPr>
            <a:spLocks noGrp="1"/>
          </p:cNvSpPr>
          <p:nvPr>
            <p:ph type="sldNum" sz="quarter" idx="12"/>
          </p:nvPr>
        </p:nvSpPr>
        <p:spPr/>
        <p:txBody>
          <a:bodyPr/>
          <a:lstStyle/>
          <a:p>
            <a:fld id="{B9A0A49B-320C-1A4F-B83C-2E5340668522}" type="slidenum">
              <a:rPr lang="en-US" smtClean="0"/>
              <a:t>2</a:t>
            </a:fld>
            <a:endParaRPr lang="en-US"/>
          </a:p>
        </p:txBody>
      </p:sp>
      <p:sp>
        <p:nvSpPr>
          <p:cNvPr id="8" name="TextBox 7">
            <a:extLst>
              <a:ext uri="{FF2B5EF4-FFF2-40B4-BE49-F238E27FC236}">
                <a16:creationId xmlns:a16="http://schemas.microsoft.com/office/drawing/2014/main" id="{755CE817-B452-0017-3787-B998E9C9E9A6}"/>
              </a:ext>
            </a:extLst>
          </p:cNvPr>
          <p:cNvSpPr txBox="1"/>
          <p:nvPr/>
        </p:nvSpPr>
        <p:spPr>
          <a:xfrm>
            <a:off x="7564901" y="5653426"/>
            <a:ext cx="4083148" cy="369332"/>
          </a:xfrm>
          <a:prstGeom prst="rect">
            <a:avLst/>
          </a:prstGeom>
          <a:noFill/>
        </p:spPr>
        <p:txBody>
          <a:bodyPr wrap="square">
            <a:spAutoFit/>
          </a:bodyPr>
          <a:lstStyle/>
          <a:p>
            <a:r>
              <a:rPr lang="en-GB" dirty="0" err="1"/>
              <a:t>www.linkedin.com</a:t>
            </a:r>
            <a:r>
              <a:rPr lang="en-GB" dirty="0"/>
              <a:t>/in/ian-cooper-2b059b</a:t>
            </a:r>
          </a:p>
        </p:txBody>
      </p:sp>
      <p:pic>
        <p:nvPicPr>
          <p:cNvPr id="10" name="Picture 9" descr="A close-up of a paper&#10;&#10;Description automatically generated">
            <a:extLst>
              <a:ext uri="{FF2B5EF4-FFF2-40B4-BE49-F238E27FC236}">
                <a16:creationId xmlns:a16="http://schemas.microsoft.com/office/drawing/2014/main" id="{239B5CE5-C8C8-6494-29E9-BEE4B607900B}"/>
              </a:ext>
            </a:extLst>
          </p:cNvPr>
          <p:cNvPicPr>
            <a:picLocks noChangeAspect="1"/>
          </p:cNvPicPr>
          <p:nvPr/>
        </p:nvPicPr>
        <p:blipFill>
          <a:blip r:embed="rId3"/>
          <a:stretch>
            <a:fillRect/>
          </a:stretch>
        </p:blipFill>
        <p:spPr>
          <a:xfrm>
            <a:off x="1149350" y="1612900"/>
            <a:ext cx="10096860" cy="370693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pic>
    </p:spTree>
    <p:extLst>
      <p:ext uri="{BB962C8B-B14F-4D97-AF65-F5344CB8AC3E}">
        <p14:creationId xmlns:p14="http://schemas.microsoft.com/office/powerpoint/2010/main" val="2856148022"/>
      </p:ext>
    </p:extLst>
  </p:cSld>
  <p:clrMapOvr>
    <a:masterClrMapping/>
  </p:clrMapOvr>
  <mc:AlternateContent xmlns:mc="http://schemas.openxmlformats.org/markup-compatibility/2006" xmlns:p14="http://schemas.microsoft.com/office/powerpoint/2010/main">
    <mc:Choice Requires="p14">
      <p:transition spd="slow" p14:dur="2000" advTm="29606"/>
    </mc:Choice>
    <mc:Fallback xmlns="">
      <p:transition spd="slow" advTm="2960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Out-Only (Notification)</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20</a:t>
            </a:fld>
            <a:endParaRPr lang="en-US"/>
          </a:p>
        </p:txBody>
      </p:sp>
      <p:sp>
        <p:nvSpPr>
          <p:cNvPr id="15" name="Rounded Rectangle 14">
            <a:extLst>
              <a:ext uri="{FF2B5EF4-FFF2-40B4-BE49-F238E27FC236}">
                <a16:creationId xmlns:a16="http://schemas.microsoft.com/office/drawing/2014/main" id="{A95BA4E0-1878-AE14-669E-31A6BEC3DA1A}"/>
              </a:ext>
            </a:extLst>
          </p:cNvPr>
          <p:cNvSpPr/>
          <p:nvPr/>
        </p:nvSpPr>
        <p:spPr>
          <a:xfrm>
            <a:off x="2214460" y="3124204"/>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60FC3F56-1A35-8679-FEE0-35593B08394C}"/>
              </a:ext>
            </a:extLst>
          </p:cNvPr>
          <p:cNvSpPr/>
          <p:nvPr/>
        </p:nvSpPr>
        <p:spPr>
          <a:xfrm>
            <a:off x="7363396" y="3124200"/>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634BA157-6610-BFB4-2EBB-0B347BFBC8FE}"/>
              </a:ext>
            </a:extLst>
          </p:cNvPr>
          <p:cNvCxnSpPr>
            <a:cxnSpLocks/>
          </p:cNvCxnSpPr>
          <p:nvPr/>
        </p:nvCxnSpPr>
        <p:spPr>
          <a:xfrm flipV="1">
            <a:off x="4054146" y="3450772"/>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89F4526-EDE3-942E-3374-9AADC98546BB}"/>
              </a:ext>
            </a:extLst>
          </p:cNvPr>
          <p:cNvCxnSpPr>
            <a:cxnSpLocks/>
          </p:cNvCxnSpPr>
          <p:nvPr/>
        </p:nvCxnSpPr>
        <p:spPr>
          <a:xfrm flipH="1">
            <a:off x="4889157" y="3124200"/>
            <a:ext cx="118965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B7F797F-45B6-B212-B7AB-38C21575F3DF}"/>
              </a:ext>
            </a:extLst>
          </p:cNvPr>
          <p:cNvSpPr txBox="1"/>
          <p:nvPr/>
        </p:nvSpPr>
        <p:spPr>
          <a:xfrm>
            <a:off x="4990309" y="2754778"/>
            <a:ext cx="1420518" cy="307777"/>
          </a:xfrm>
          <a:prstGeom prst="rect">
            <a:avLst/>
          </a:prstGeom>
          <a:noFill/>
        </p:spPr>
        <p:txBody>
          <a:bodyPr wrap="square" rtlCol="0">
            <a:spAutoFit/>
          </a:bodyPr>
          <a:lstStyle/>
          <a:p>
            <a:r>
              <a:rPr lang="en-GB" sz="1400" dirty="0"/>
              <a:t>1.1 notification()</a:t>
            </a:r>
          </a:p>
        </p:txBody>
      </p:sp>
      <p:sp>
        <p:nvSpPr>
          <p:cNvPr id="23" name="TextBox 22">
            <a:extLst>
              <a:ext uri="{FF2B5EF4-FFF2-40B4-BE49-F238E27FC236}">
                <a16:creationId xmlns:a16="http://schemas.microsoft.com/office/drawing/2014/main" id="{77381267-7EFC-1BF0-E783-EEF50BA4684C}"/>
              </a:ext>
            </a:extLst>
          </p:cNvPr>
          <p:cNvSpPr txBox="1"/>
          <p:nvPr/>
        </p:nvSpPr>
        <p:spPr>
          <a:xfrm>
            <a:off x="2546474" y="3244338"/>
            <a:ext cx="1175657" cy="369332"/>
          </a:xfrm>
          <a:prstGeom prst="rect">
            <a:avLst/>
          </a:prstGeom>
          <a:noFill/>
        </p:spPr>
        <p:txBody>
          <a:bodyPr wrap="square" rtlCol="0">
            <a:spAutoFit/>
          </a:bodyPr>
          <a:lstStyle/>
          <a:p>
            <a:r>
              <a:rPr lang="en-GB" dirty="0"/>
              <a:t>:requestor</a:t>
            </a:r>
          </a:p>
        </p:txBody>
      </p:sp>
      <p:sp>
        <p:nvSpPr>
          <p:cNvPr id="24" name="TextBox 23">
            <a:extLst>
              <a:ext uri="{FF2B5EF4-FFF2-40B4-BE49-F238E27FC236}">
                <a16:creationId xmlns:a16="http://schemas.microsoft.com/office/drawing/2014/main" id="{A50A98EC-38A1-657A-57E7-6498DD32D4B3}"/>
              </a:ext>
            </a:extLst>
          </p:cNvPr>
          <p:cNvSpPr txBox="1"/>
          <p:nvPr/>
        </p:nvSpPr>
        <p:spPr>
          <a:xfrm>
            <a:off x="7695410" y="3244334"/>
            <a:ext cx="1175657" cy="369332"/>
          </a:xfrm>
          <a:prstGeom prst="rect">
            <a:avLst/>
          </a:prstGeom>
          <a:noFill/>
        </p:spPr>
        <p:txBody>
          <a:bodyPr wrap="square" rtlCol="0">
            <a:spAutoFit/>
          </a:bodyPr>
          <a:lstStyle/>
          <a:p>
            <a:r>
              <a:rPr lang="en-GB" dirty="0"/>
              <a:t>:provider</a:t>
            </a:r>
          </a:p>
        </p:txBody>
      </p:sp>
      <p:sp>
        <p:nvSpPr>
          <p:cNvPr id="5" name="TextBox 4">
            <a:extLst>
              <a:ext uri="{FF2B5EF4-FFF2-40B4-BE49-F238E27FC236}">
                <a16:creationId xmlns:a16="http://schemas.microsoft.com/office/drawing/2014/main" id="{85D1B5CF-2EAC-A851-4D87-8301B75B338E}"/>
              </a:ext>
            </a:extLst>
          </p:cNvPr>
          <p:cNvSpPr txBox="1"/>
          <p:nvPr/>
        </p:nvSpPr>
        <p:spPr>
          <a:xfrm>
            <a:off x="6294743" y="4537886"/>
            <a:ext cx="4343400"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Because we only </a:t>
            </a: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notify </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there is no need to maintain state to correlate with a response; we don’t expect an acknowledgement</a:t>
            </a:r>
          </a:p>
        </p:txBody>
      </p:sp>
      <p:cxnSp>
        <p:nvCxnSpPr>
          <p:cNvPr id="8" name="Straight Arrow Connector 7">
            <a:extLst>
              <a:ext uri="{FF2B5EF4-FFF2-40B4-BE49-F238E27FC236}">
                <a16:creationId xmlns:a16="http://schemas.microsoft.com/office/drawing/2014/main" id="{A7F7B282-963F-C247-48A8-A5EF3B95367F}"/>
              </a:ext>
            </a:extLst>
          </p:cNvPr>
          <p:cNvCxnSpPr>
            <a:cxnSpLocks/>
            <a:stCxn id="5" idx="0"/>
          </p:cNvCxnSpPr>
          <p:nvPr/>
        </p:nvCxnSpPr>
        <p:spPr>
          <a:xfrm flipH="1" flipV="1">
            <a:off x="8229722" y="3713046"/>
            <a:ext cx="236721" cy="8248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E866A10-00D6-313E-38CA-3B36E5420047}"/>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10" name="TextBox 9">
            <a:extLst>
              <a:ext uri="{FF2B5EF4-FFF2-40B4-BE49-F238E27FC236}">
                <a16:creationId xmlns:a16="http://schemas.microsoft.com/office/drawing/2014/main" id="{4AA2B350-9A7F-6075-53EE-F2C3D5E3A46B}"/>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1" name="TextBox 10">
            <a:extLst>
              <a:ext uri="{FF2B5EF4-FFF2-40B4-BE49-F238E27FC236}">
                <a16:creationId xmlns:a16="http://schemas.microsoft.com/office/drawing/2014/main" id="{983AC3A4-C8B9-7BD9-B4F3-F0F7A37C02A3}"/>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2" name="TextBox 11">
            <a:extLst>
              <a:ext uri="{FF2B5EF4-FFF2-40B4-BE49-F238E27FC236}">
                <a16:creationId xmlns:a16="http://schemas.microsoft.com/office/drawing/2014/main" id="{B377749D-D7A0-4A2A-5204-B57C5CE54F80}"/>
              </a:ext>
            </a:extLst>
          </p:cNvPr>
          <p:cNvSpPr txBox="1"/>
          <p:nvPr/>
        </p:nvSpPr>
        <p:spPr>
          <a:xfrm>
            <a:off x="2214460"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603531332"/>
      </p:ext>
    </p:extLst>
  </p:cSld>
  <p:clrMapOvr>
    <a:masterClrMapping/>
  </p:clrMapOvr>
  <mc:AlternateContent xmlns:mc="http://schemas.openxmlformats.org/markup-compatibility/2006" xmlns:p14="http://schemas.microsoft.com/office/powerpoint/2010/main">
    <mc:Choice Requires="p14">
      <p:transition spd="slow" p14:dur="2000" advTm="17950"/>
    </mc:Choice>
    <mc:Fallback xmlns="">
      <p:transition spd="slow" advTm="179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In-Out (Request-Response)</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21</a:t>
            </a:fld>
            <a:endParaRPr lang="en-US"/>
          </a:p>
        </p:txBody>
      </p:sp>
      <p:sp>
        <p:nvSpPr>
          <p:cNvPr id="6" name="Rounded Rectangle 5">
            <a:extLst>
              <a:ext uri="{FF2B5EF4-FFF2-40B4-BE49-F238E27FC236}">
                <a16:creationId xmlns:a16="http://schemas.microsoft.com/office/drawing/2014/main" id="{789F62B9-E381-6A29-3E3B-7A2619138339}"/>
              </a:ext>
            </a:extLst>
          </p:cNvPr>
          <p:cNvSpPr/>
          <p:nvPr/>
        </p:nvSpPr>
        <p:spPr>
          <a:xfrm>
            <a:off x="2589025" y="3632137"/>
            <a:ext cx="1839686" cy="58453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2C144AE5-6631-7C5D-CE0A-61E10D21EFDA}"/>
              </a:ext>
            </a:extLst>
          </p:cNvPr>
          <p:cNvSpPr/>
          <p:nvPr/>
        </p:nvSpPr>
        <p:spPr>
          <a:xfrm>
            <a:off x="7737961" y="3632148"/>
            <a:ext cx="1839686" cy="584523"/>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4E7EC420-14E3-7856-872D-1C8930B3BF84}"/>
              </a:ext>
            </a:extLst>
          </p:cNvPr>
          <p:cNvCxnSpPr>
            <a:cxnSpLocks/>
          </p:cNvCxnSpPr>
          <p:nvPr/>
        </p:nvCxnSpPr>
        <p:spPr>
          <a:xfrm flipV="1">
            <a:off x="4428711" y="3814905"/>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8974A7-EA34-4238-F81F-6821671D280A}"/>
              </a:ext>
            </a:extLst>
          </p:cNvPr>
          <p:cNvCxnSpPr/>
          <p:nvPr/>
        </p:nvCxnSpPr>
        <p:spPr>
          <a:xfrm>
            <a:off x="5272345" y="3242464"/>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C4BBDF-9F8D-A9EE-D370-541CA47489FA}"/>
              </a:ext>
            </a:extLst>
          </p:cNvPr>
          <p:cNvSpPr txBox="1"/>
          <p:nvPr/>
        </p:nvSpPr>
        <p:spPr>
          <a:xfrm>
            <a:off x="5364873" y="3324360"/>
            <a:ext cx="1197429" cy="307777"/>
          </a:xfrm>
          <a:prstGeom prst="rect">
            <a:avLst/>
          </a:prstGeom>
          <a:noFill/>
        </p:spPr>
        <p:txBody>
          <a:bodyPr wrap="square" rtlCol="0">
            <a:spAutoFit/>
          </a:bodyPr>
          <a:lstStyle/>
          <a:p>
            <a:r>
              <a:rPr lang="en-GB" sz="1400" dirty="0"/>
              <a:t>1.1 request()</a:t>
            </a:r>
          </a:p>
        </p:txBody>
      </p:sp>
      <p:cxnSp>
        <p:nvCxnSpPr>
          <p:cNvPr id="19" name="Straight Connector 18">
            <a:extLst>
              <a:ext uri="{FF2B5EF4-FFF2-40B4-BE49-F238E27FC236}">
                <a16:creationId xmlns:a16="http://schemas.microsoft.com/office/drawing/2014/main" id="{A5DE2C9B-CBA3-3B51-60E9-2547F4015963}"/>
              </a:ext>
            </a:extLst>
          </p:cNvPr>
          <p:cNvCxnSpPr/>
          <p:nvPr/>
        </p:nvCxnSpPr>
        <p:spPr>
          <a:xfrm flipV="1">
            <a:off x="4428711" y="4047084"/>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61D25D-5299-6621-DEDE-C3E3F72A1D73}"/>
              </a:ext>
            </a:extLst>
          </p:cNvPr>
          <p:cNvCxnSpPr>
            <a:cxnSpLocks/>
          </p:cNvCxnSpPr>
          <p:nvPr/>
        </p:nvCxnSpPr>
        <p:spPr>
          <a:xfrm flipH="1">
            <a:off x="5272345" y="4412239"/>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F872C0B-7882-F49D-7453-7BF2C0CEB157}"/>
              </a:ext>
            </a:extLst>
          </p:cNvPr>
          <p:cNvSpPr txBox="1"/>
          <p:nvPr/>
        </p:nvSpPr>
        <p:spPr>
          <a:xfrm>
            <a:off x="5272345" y="4550518"/>
            <a:ext cx="1583873" cy="307777"/>
          </a:xfrm>
          <a:prstGeom prst="rect">
            <a:avLst/>
          </a:prstGeom>
          <a:noFill/>
        </p:spPr>
        <p:txBody>
          <a:bodyPr wrap="square" rtlCol="0">
            <a:spAutoFit/>
          </a:bodyPr>
          <a:lstStyle/>
          <a:p>
            <a:r>
              <a:rPr lang="en-GB" sz="1400" dirty="0"/>
              <a:t>1.2 response()</a:t>
            </a:r>
          </a:p>
        </p:txBody>
      </p:sp>
      <p:sp>
        <p:nvSpPr>
          <p:cNvPr id="27" name="TextBox 26">
            <a:extLst>
              <a:ext uri="{FF2B5EF4-FFF2-40B4-BE49-F238E27FC236}">
                <a16:creationId xmlns:a16="http://schemas.microsoft.com/office/drawing/2014/main" id="{D3CA528F-0ACF-55D9-C273-A95921996051}"/>
              </a:ext>
            </a:extLst>
          </p:cNvPr>
          <p:cNvSpPr txBox="1"/>
          <p:nvPr/>
        </p:nvSpPr>
        <p:spPr>
          <a:xfrm>
            <a:off x="6096000" y="1162887"/>
            <a:ext cx="4640036"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Because we expect a response to our request we may need to save state which we then correlate with the request</a:t>
            </a:r>
          </a:p>
        </p:txBody>
      </p:sp>
      <p:sp>
        <p:nvSpPr>
          <p:cNvPr id="30" name="TextBox 29">
            <a:extLst>
              <a:ext uri="{FF2B5EF4-FFF2-40B4-BE49-F238E27FC236}">
                <a16:creationId xmlns:a16="http://schemas.microsoft.com/office/drawing/2014/main" id="{191DDBF5-A8CD-D45F-1B3E-8CFE3BD2AED6}"/>
              </a:ext>
            </a:extLst>
          </p:cNvPr>
          <p:cNvSpPr txBox="1"/>
          <p:nvPr/>
        </p:nvSpPr>
        <p:spPr>
          <a:xfrm>
            <a:off x="2921040" y="3722640"/>
            <a:ext cx="1175657" cy="369332"/>
          </a:xfrm>
          <a:prstGeom prst="rect">
            <a:avLst/>
          </a:prstGeom>
          <a:noFill/>
        </p:spPr>
        <p:txBody>
          <a:bodyPr wrap="square" rtlCol="0">
            <a:spAutoFit/>
          </a:bodyPr>
          <a:lstStyle/>
          <a:p>
            <a:r>
              <a:rPr lang="en-GB" dirty="0"/>
              <a:t>:requestor</a:t>
            </a:r>
          </a:p>
        </p:txBody>
      </p:sp>
      <p:sp>
        <p:nvSpPr>
          <p:cNvPr id="31" name="TextBox 30">
            <a:extLst>
              <a:ext uri="{FF2B5EF4-FFF2-40B4-BE49-F238E27FC236}">
                <a16:creationId xmlns:a16="http://schemas.microsoft.com/office/drawing/2014/main" id="{59E3739F-862E-B6C4-30C7-2CB99A4784FB}"/>
              </a:ext>
            </a:extLst>
          </p:cNvPr>
          <p:cNvSpPr txBox="1"/>
          <p:nvPr/>
        </p:nvSpPr>
        <p:spPr>
          <a:xfrm>
            <a:off x="8069975" y="3739731"/>
            <a:ext cx="1175657" cy="369332"/>
          </a:xfrm>
          <a:prstGeom prst="rect">
            <a:avLst/>
          </a:prstGeom>
          <a:noFill/>
        </p:spPr>
        <p:txBody>
          <a:bodyPr wrap="square" rtlCol="0">
            <a:spAutoFit/>
          </a:bodyPr>
          <a:lstStyle/>
          <a:p>
            <a:r>
              <a:rPr lang="en-GB" dirty="0"/>
              <a:t>:provider</a:t>
            </a:r>
          </a:p>
        </p:txBody>
      </p:sp>
      <p:cxnSp>
        <p:nvCxnSpPr>
          <p:cNvPr id="32" name="Straight Arrow Connector 31">
            <a:extLst>
              <a:ext uri="{FF2B5EF4-FFF2-40B4-BE49-F238E27FC236}">
                <a16:creationId xmlns:a16="http://schemas.microsoft.com/office/drawing/2014/main" id="{E09D5CB1-518F-6F37-9123-9B54763B02EE}"/>
              </a:ext>
            </a:extLst>
          </p:cNvPr>
          <p:cNvCxnSpPr>
            <a:cxnSpLocks/>
            <a:stCxn id="27" idx="2"/>
          </p:cNvCxnSpPr>
          <p:nvPr/>
        </p:nvCxnSpPr>
        <p:spPr>
          <a:xfrm flipH="1">
            <a:off x="5891514" y="2086217"/>
            <a:ext cx="2524504" cy="23260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F5BBFB4-E4BD-A67C-1D85-84673BD03A20}"/>
              </a:ext>
            </a:extLst>
          </p:cNvPr>
          <p:cNvSpPr txBox="1"/>
          <p:nvPr/>
        </p:nvSpPr>
        <p:spPr>
          <a:xfrm>
            <a:off x="915341" y="1475883"/>
            <a:ext cx="3332568" cy="923330"/>
          </a:xfrm>
          <a:prstGeom prst="rect">
            <a:avLst/>
          </a:prstGeom>
          <a:noFill/>
        </p:spPr>
        <p:txBody>
          <a:bodyPr wrap="square">
            <a:spAutoFit/>
          </a:bodyPr>
          <a:lstStyle/>
          <a:p>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We may resume a workflow that we suspended, whilst we were waiting for a response</a:t>
            </a:r>
            <a:endParaRPr lang="en-GB" dirty="0"/>
          </a:p>
        </p:txBody>
      </p:sp>
      <p:cxnSp>
        <p:nvCxnSpPr>
          <p:cNvPr id="16" name="Straight Arrow Connector 15">
            <a:extLst>
              <a:ext uri="{FF2B5EF4-FFF2-40B4-BE49-F238E27FC236}">
                <a16:creationId xmlns:a16="http://schemas.microsoft.com/office/drawing/2014/main" id="{359CA3E2-97A2-85A7-585E-70CF675F1FC3}"/>
              </a:ext>
            </a:extLst>
          </p:cNvPr>
          <p:cNvCxnSpPr>
            <a:cxnSpLocks/>
            <a:stCxn id="15" idx="2"/>
            <a:endCxn id="6" idx="0"/>
          </p:cNvCxnSpPr>
          <p:nvPr/>
        </p:nvCxnSpPr>
        <p:spPr>
          <a:xfrm>
            <a:off x="2581625" y="2399213"/>
            <a:ext cx="927243" cy="12329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F87123E-AB85-8619-7363-762783EDABD7}"/>
              </a:ext>
            </a:extLst>
          </p:cNvPr>
          <p:cNvCxnSpPr>
            <a:cxnSpLocks/>
            <a:stCxn id="27" idx="2"/>
          </p:cNvCxnSpPr>
          <p:nvPr/>
        </p:nvCxnSpPr>
        <p:spPr>
          <a:xfrm flipH="1">
            <a:off x="5891514" y="2086217"/>
            <a:ext cx="2524504" cy="10320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2E4672-210C-9BDC-0A74-FCD7E30F6240}"/>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10" name="TextBox 9">
            <a:extLst>
              <a:ext uri="{FF2B5EF4-FFF2-40B4-BE49-F238E27FC236}">
                <a16:creationId xmlns:a16="http://schemas.microsoft.com/office/drawing/2014/main" id="{CBDF2B83-6620-33E2-8B09-D7B0105D608B}"/>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8" name="TextBox 17">
            <a:extLst>
              <a:ext uri="{FF2B5EF4-FFF2-40B4-BE49-F238E27FC236}">
                <a16:creationId xmlns:a16="http://schemas.microsoft.com/office/drawing/2014/main" id="{D9F78D91-0937-331A-1A8D-FA0BA1CB9313}"/>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0" name="TextBox 19">
            <a:extLst>
              <a:ext uri="{FF2B5EF4-FFF2-40B4-BE49-F238E27FC236}">
                <a16:creationId xmlns:a16="http://schemas.microsoft.com/office/drawing/2014/main" id="{16A4385A-E8A5-7ACA-E5B9-B56053F74D37}"/>
              </a:ext>
            </a:extLst>
          </p:cNvPr>
          <p:cNvSpPr txBox="1"/>
          <p:nvPr/>
        </p:nvSpPr>
        <p:spPr>
          <a:xfrm>
            <a:off x="2214460"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508315947"/>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In-Out (Request-Response)</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22</a:t>
            </a:fld>
            <a:endParaRPr lang="en-US"/>
          </a:p>
        </p:txBody>
      </p:sp>
      <p:sp>
        <p:nvSpPr>
          <p:cNvPr id="15" name="Rounded Rectangle 14">
            <a:extLst>
              <a:ext uri="{FF2B5EF4-FFF2-40B4-BE49-F238E27FC236}">
                <a16:creationId xmlns:a16="http://schemas.microsoft.com/office/drawing/2014/main" id="{E2200250-0AF9-900B-2D61-9E8C6D3CA624}"/>
              </a:ext>
            </a:extLst>
          </p:cNvPr>
          <p:cNvSpPr/>
          <p:nvPr/>
        </p:nvSpPr>
        <p:spPr>
          <a:xfrm>
            <a:off x="2541821" y="2973658"/>
            <a:ext cx="1839686" cy="2263187"/>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2E83C6C6-61A7-DCB1-2976-ED857E7B2232}"/>
              </a:ext>
            </a:extLst>
          </p:cNvPr>
          <p:cNvSpPr/>
          <p:nvPr/>
        </p:nvSpPr>
        <p:spPr>
          <a:xfrm>
            <a:off x="7690757" y="2973655"/>
            <a:ext cx="1839686" cy="2263182"/>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6CB42EEA-AA0F-CADB-B784-A982998DFC86}"/>
              </a:ext>
            </a:extLst>
          </p:cNvPr>
          <p:cNvCxnSpPr>
            <a:cxnSpLocks/>
          </p:cNvCxnSpPr>
          <p:nvPr/>
        </p:nvCxnSpPr>
        <p:spPr>
          <a:xfrm flipV="1">
            <a:off x="4381507" y="4018681"/>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DE834D4-52A5-8BF6-05AB-9230A1C2BA65}"/>
              </a:ext>
            </a:extLst>
          </p:cNvPr>
          <p:cNvCxnSpPr/>
          <p:nvPr/>
        </p:nvCxnSpPr>
        <p:spPr>
          <a:xfrm>
            <a:off x="5353049" y="3300228"/>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9D036AF-2F6E-B06B-D329-2753568BE88E}"/>
              </a:ext>
            </a:extLst>
          </p:cNvPr>
          <p:cNvSpPr txBox="1"/>
          <p:nvPr/>
        </p:nvSpPr>
        <p:spPr>
          <a:xfrm>
            <a:off x="5445576" y="3453319"/>
            <a:ext cx="1197429" cy="307777"/>
          </a:xfrm>
          <a:prstGeom prst="rect">
            <a:avLst/>
          </a:prstGeom>
          <a:noFill/>
        </p:spPr>
        <p:txBody>
          <a:bodyPr wrap="square" rtlCol="0">
            <a:spAutoFit/>
          </a:bodyPr>
          <a:lstStyle/>
          <a:p>
            <a:r>
              <a:rPr lang="en-GB" sz="1400" dirty="0"/>
              <a:t>1.1 request()</a:t>
            </a:r>
          </a:p>
        </p:txBody>
      </p:sp>
      <p:cxnSp>
        <p:nvCxnSpPr>
          <p:cNvPr id="20" name="Straight Connector 19">
            <a:extLst>
              <a:ext uri="{FF2B5EF4-FFF2-40B4-BE49-F238E27FC236}">
                <a16:creationId xmlns:a16="http://schemas.microsoft.com/office/drawing/2014/main" id="{5FA55781-E708-B45D-6EE4-7F64F9A867E8}"/>
              </a:ext>
            </a:extLst>
          </p:cNvPr>
          <p:cNvCxnSpPr/>
          <p:nvPr/>
        </p:nvCxnSpPr>
        <p:spPr>
          <a:xfrm flipV="1">
            <a:off x="4381507" y="4267486"/>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FAE3BE4-FDF4-32E7-59EA-225290676A19}"/>
              </a:ext>
            </a:extLst>
          </p:cNvPr>
          <p:cNvCxnSpPr>
            <a:cxnSpLocks/>
          </p:cNvCxnSpPr>
          <p:nvPr/>
        </p:nvCxnSpPr>
        <p:spPr>
          <a:xfrm flipH="1">
            <a:off x="5292417" y="4554493"/>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D13F0DF-1AC0-B74D-9988-87CD933C3A8B}"/>
              </a:ext>
            </a:extLst>
          </p:cNvPr>
          <p:cNvSpPr txBox="1"/>
          <p:nvPr/>
        </p:nvSpPr>
        <p:spPr>
          <a:xfrm>
            <a:off x="5292417" y="4692772"/>
            <a:ext cx="1583873" cy="307777"/>
          </a:xfrm>
          <a:prstGeom prst="rect">
            <a:avLst/>
          </a:prstGeom>
          <a:noFill/>
        </p:spPr>
        <p:txBody>
          <a:bodyPr wrap="square" rtlCol="0">
            <a:spAutoFit/>
          </a:bodyPr>
          <a:lstStyle/>
          <a:p>
            <a:r>
              <a:rPr lang="en-GB" sz="1400" dirty="0"/>
              <a:t>1.2 response()</a:t>
            </a:r>
          </a:p>
        </p:txBody>
      </p:sp>
      <p:sp>
        <p:nvSpPr>
          <p:cNvPr id="23" name="TextBox 22">
            <a:extLst>
              <a:ext uri="{FF2B5EF4-FFF2-40B4-BE49-F238E27FC236}">
                <a16:creationId xmlns:a16="http://schemas.microsoft.com/office/drawing/2014/main" id="{3F27F889-DD54-6127-3796-ECBBF593199D}"/>
              </a:ext>
            </a:extLst>
          </p:cNvPr>
          <p:cNvSpPr txBox="1"/>
          <p:nvPr/>
        </p:nvSpPr>
        <p:spPr>
          <a:xfrm>
            <a:off x="2873835" y="3093793"/>
            <a:ext cx="1175657" cy="369332"/>
          </a:xfrm>
          <a:prstGeom prst="rect">
            <a:avLst/>
          </a:prstGeom>
          <a:noFill/>
        </p:spPr>
        <p:txBody>
          <a:bodyPr wrap="square" rtlCol="0">
            <a:spAutoFit/>
          </a:bodyPr>
          <a:lstStyle/>
          <a:p>
            <a:r>
              <a:rPr lang="en-GB" dirty="0"/>
              <a:t>:requestor</a:t>
            </a:r>
          </a:p>
        </p:txBody>
      </p:sp>
      <p:sp>
        <p:nvSpPr>
          <p:cNvPr id="24" name="TextBox 23">
            <a:extLst>
              <a:ext uri="{FF2B5EF4-FFF2-40B4-BE49-F238E27FC236}">
                <a16:creationId xmlns:a16="http://schemas.microsoft.com/office/drawing/2014/main" id="{4F8B5D1A-2AC8-FE34-E11F-5496762636EA}"/>
              </a:ext>
            </a:extLst>
          </p:cNvPr>
          <p:cNvSpPr txBox="1"/>
          <p:nvPr/>
        </p:nvSpPr>
        <p:spPr>
          <a:xfrm>
            <a:off x="8022771" y="3093789"/>
            <a:ext cx="1175657" cy="369332"/>
          </a:xfrm>
          <a:prstGeom prst="rect">
            <a:avLst/>
          </a:prstGeom>
          <a:noFill/>
        </p:spPr>
        <p:txBody>
          <a:bodyPr wrap="square" rtlCol="0">
            <a:spAutoFit/>
          </a:bodyPr>
          <a:lstStyle/>
          <a:p>
            <a:r>
              <a:rPr lang="en-GB" dirty="0"/>
              <a:t>:provider</a:t>
            </a:r>
          </a:p>
        </p:txBody>
      </p:sp>
      <p:sp>
        <p:nvSpPr>
          <p:cNvPr id="32" name="TextBox 31">
            <a:extLst>
              <a:ext uri="{FF2B5EF4-FFF2-40B4-BE49-F238E27FC236}">
                <a16:creationId xmlns:a16="http://schemas.microsoft.com/office/drawing/2014/main" id="{F5CD2579-ED5D-602E-A989-6EF2C6070FDC}"/>
              </a:ext>
            </a:extLst>
          </p:cNvPr>
          <p:cNvSpPr txBox="1"/>
          <p:nvPr/>
        </p:nvSpPr>
        <p:spPr>
          <a:xfrm>
            <a:off x="6561099" y="1212479"/>
            <a:ext cx="5068658" cy="646331"/>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provider can remain stateless as it only needs to return a response to the requestor</a:t>
            </a:r>
          </a:p>
        </p:txBody>
      </p:sp>
      <p:sp>
        <p:nvSpPr>
          <p:cNvPr id="34" name="TextBox 33">
            <a:extLst>
              <a:ext uri="{FF2B5EF4-FFF2-40B4-BE49-F238E27FC236}">
                <a16:creationId xmlns:a16="http://schemas.microsoft.com/office/drawing/2014/main" id="{A7C37C61-A435-3792-18FA-FE052FCD95E2}"/>
              </a:ext>
            </a:extLst>
          </p:cNvPr>
          <p:cNvSpPr txBox="1"/>
          <p:nvPr/>
        </p:nvSpPr>
        <p:spPr>
          <a:xfrm>
            <a:off x="922299" y="1238523"/>
            <a:ext cx="4669970"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Because the flow is asynchronous, the requestor enters a waiting for response state – as it cannot complete its own operation until it gets the response</a:t>
            </a:r>
          </a:p>
        </p:txBody>
      </p:sp>
      <p:sp>
        <p:nvSpPr>
          <p:cNvPr id="8" name="Oval 7">
            <a:extLst>
              <a:ext uri="{FF2B5EF4-FFF2-40B4-BE49-F238E27FC236}">
                <a16:creationId xmlns:a16="http://schemas.microsoft.com/office/drawing/2014/main" id="{46262CEA-9581-5CFE-53AC-36B2B78C56BB}"/>
              </a:ext>
            </a:extLst>
          </p:cNvPr>
          <p:cNvSpPr/>
          <p:nvPr/>
        </p:nvSpPr>
        <p:spPr>
          <a:xfrm>
            <a:off x="3265714" y="3463121"/>
            <a:ext cx="272143" cy="22899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E0B0395C-3363-A30C-F389-0A8061593453}"/>
              </a:ext>
            </a:extLst>
          </p:cNvPr>
          <p:cNvSpPr/>
          <p:nvPr/>
        </p:nvSpPr>
        <p:spPr>
          <a:xfrm>
            <a:off x="2816691" y="3931781"/>
            <a:ext cx="1175657" cy="44798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E971D399-E024-940E-8099-3DAF94D8DE03}"/>
              </a:ext>
            </a:extLst>
          </p:cNvPr>
          <p:cNvSpPr/>
          <p:nvPr/>
        </p:nvSpPr>
        <p:spPr>
          <a:xfrm>
            <a:off x="3265714" y="4747848"/>
            <a:ext cx="272143" cy="22899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CE412937-BC69-189D-C5D1-07802E003AF3}"/>
              </a:ext>
            </a:extLst>
          </p:cNvPr>
          <p:cNvSpPr/>
          <p:nvPr/>
        </p:nvSpPr>
        <p:spPr>
          <a:xfrm>
            <a:off x="3222170" y="4715374"/>
            <a:ext cx="359228" cy="292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20C7874F-02D3-3707-34B4-08CB532D663F}"/>
              </a:ext>
            </a:extLst>
          </p:cNvPr>
          <p:cNvCxnSpPr>
            <a:stCxn id="8" idx="4"/>
            <a:endCxn id="9" idx="0"/>
          </p:cNvCxnSpPr>
          <p:nvPr/>
        </p:nvCxnSpPr>
        <p:spPr>
          <a:xfrm>
            <a:off x="3401786" y="3692112"/>
            <a:ext cx="2734" cy="23966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1FF94C0-01DA-3EC2-0A23-C9E40597A524}"/>
              </a:ext>
            </a:extLst>
          </p:cNvPr>
          <p:cNvCxnSpPr>
            <a:cxnSpLocks/>
            <a:endCxn id="11" idx="0"/>
          </p:cNvCxnSpPr>
          <p:nvPr/>
        </p:nvCxnSpPr>
        <p:spPr>
          <a:xfrm>
            <a:off x="3401784" y="4366845"/>
            <a:ext cx="0" cy="34852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B0E466E-51E4-FB43-0596-8310ABC3BF6B}"/>
              </a:ext>
            </a:extLst>
          </p:cNvPr>
          <p:cNvSpPr txBox="1"/>
          <p:nvPr/>
        </p:nvSpPr>
        <p:spPr>
          <a:xfrm>
            <a:off x="2928264" y="3939039"/>
            <a:ext cx="1121228" cy="461665"/>
          </a:xfrm>
          <a:prstGeom prst="rect">
            <a:avLst/>
          </a:prstGeom>
          <a:noFill/>
        </p:spPr>
        <p:txBody>
          <a:bodyPr wrap="square" rtlCol="0">
            <a:spAutoFit/>
          </a:bodyPr>
          <a:lstStyle/>
          <a:p>
            <a:pPr algn="ctr"/>
            <a:r>
              <a:rPr lang="en-GB" sz="1200" dirty="0"/>
              <a:t>Waiting for Response</a:t>
            </a:r>
          </a:p>
        </p:txBody>
      </p:sp>
      <p:cxnSp>
        <p:nvCxnSpPr>
          <p:cNvPr id="36" name="Straight Arrow Connector 35">
            <a:extLst>
              <a:ext uri="{FF2B5EF4-FFF2-40B4-BE49-F238E27FC236}">
                <a16:creationId xmlns:a16="http://schemas.microsoft.com/office/drawing/2014/main" id="{BF6C664C-F8EC-0F19-9167-2140A2AF9362}"/>
              </a:ext>
            </a:extLst>
          </p:cNvPr>
          <p:cNvCxnSpPr>
            <a:cxnSpLocks/>
            <a:stCxn id="34" idx="2"/>
            <a:endCxn id="15" idx="0"/>
          </p:cNvCxnSpPr>
          <p:nvPr/>
        </p:nvCxnSpPr>
        <p:spPr>
          <a:xfrm>
            <a:off x="3257284" y="2438852"/>
            <a:ext cx="204380" cy="5348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579A6E0-DD56-A9CD-6C0C-DE0655B907EC}"/>
              </a:ext>
            </a:extLst>
          </p:cNvPr>
          <p:cNvCxnSpPr>
            <a:cxnSpLocks/>
            <a:stCxn id="32" idx="2"/>
            <a:endCxn id="16" idx="0"/>
          </p:cNvCxnSpPr>
          <p:nvPr/>
        </p:nvCxnSpPr>
        <p:spPr>
          <a:xfrm flipH="1">
            <a:off x="8610600" y="1858810"/>
            <a:ext cx="484828" cy="11148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95A9997-F08F-1B59-7E61-C2F84D7BE787}"/>
              </a:ext>
            </a:extLst>
          </p:cNvPr>
          <p:cNvSpPr txBox="1"/>
          <p:nvPr/>
        </p:nvSpPr>
        <p:spPr>
          <a:xfrm>
            <a:off x="4381507" y="5681275"/>
            <a:ext cx="4669970" cy="369332"/>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requestor must be STATEFUL</a:t>
            </a:r>
          </a:p>
        </p:txBody>
      </p:sp>
      <p:cxnSp>
        <p:nvCxnSpPr>
          <p:cNvPr id="53" name="Straight Arrow Connector 52">
            <a:extLst>
              <a:ext uri="{FF2B5EF4-FFF2-40B4-BE49-F238E27FC236}">
                <a16:creationId xmlns:a16="http://schemas.microsoft.com/office/drawing/2014/main" id="{8F5C6599-8064-908F-280D-3C53CC6BE703}"/>
              </a:ext>
            </a:extLst>
          </p:cNvPr>
          <p:cNvCxnSpPr>
            <a:cxnSpLocks/>
            <a:stCxn id="52" idx="1"/>
            <a:endCxn id="15" idx="2"/>
          </p:cNvCxnSpPr>
          <p:nvPr/>
        </p:nvCxnSpPr>
        <p:spPr>
          <a:xfrm flipH="1" flipV="1">
            <a:off x="3461664" y="5236845"/>
            <a:ext cx="919843" cy="6290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D5F0E5B-0AD5-947B-5926-055132849BF1}"/>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6" name="TextBox 5">
            <a:extLst>
              <a:ext uri="{FF2B5EF4-FFF2-40B4-BE49-F238E27FC236}">
                <a16:creationId xmlns:a16="http://schemas.microsoft.com/office/drawing/2014/main" id="{42562439-9D5D-91C1-BF04-F51205ECFEF6}"/>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7" name="TextBox 6">
            <a:extLst>
              <a:ext uri="{FF2B5EF4-FFF2-40B4-BE49-F238E27FC236}">
                <a16:creationId xmlns:a16="http://schemas.microsoft.com/office/drawing/2014/main" id="{C87C9071-045C-B12D-436C-02F0FD7D755F}"/>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3" name="TextBox 12">
            <a:extLst>
              <a:ext uri="{FF2B5EF4-FFF2-40B4-BE49-F238E27FC236}">
                <a16:creationId xmlns:a16="http://schemas.microsoft.com/office/drawing/2014/main" id="{269C5562-C7DA-0ECF-C5B0-9D5B48CA1A01}"/>
              </a:ext>
            </a:extLst>
          </p:cNvPr>
          <p:cNvSpPr txBox="1"/>
          <p:nvPr/>
        </p:nvSpPr>
        <p:spPr>
          <a:xfrm>
            <a:off x="2214460"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9008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5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9232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r>
              <a:rPr lang="en-GB" sz="2400" dirty="0"/>
              <a:t>In-Out (Request-Response)</a:t>
            </a:r>
          </a:p>
          <a:p>
            <a:pPr marL="0" lvl="0" indent="0" algn="l" rtl="0">
              <a:spcBef>
                <a:spcPts val="0"/>
              </a:spcBef>
              <a:spcAft>
                <a:spcPts val="0"/>
              </a:spcAft>
              <a:buNone/>
            </a:pP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23</a:t>
            </a:fld>
            <a:endParaRPr lang="en-US"/>
          </a:p>
        </p:txBody>
      </p:sp>
      <p:sp>
        <p:nvSpPr>
          <p:cNvPr id="15" name="Rounded Rectangle 14">
            <a:extLst>
              <a:ext uri="{FF2B5EF4-FFF2-40B4-BE49-F238E27FC236}">
                <a16:creationId xmlns:a16="http://schemas.microsoft.com/office/drawing/2014/main" id="{E2200250-0AF9-900B-2D61-9E8C6D3CA624}"/>
              </a:ext>
            </a:extLst>
          </p:cNvPr>
          <p:cNvSpPr/>
          <p:nvPr/>
        </p:nvSpPr>
        <p:spPr>
          <a:xfrm>
            <a:off x="2589025" y="2961956"/>
            <a:ext cx="1839686" cy="187272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2E83C6C6-61A7-DCB1-2976-ED857E7B2232}"/>
              </a:ext>
            </a:extLst>
          </p:cNvPr>
          <p:cNvSpPr/>
          <p:nvPr/>
        </p:nvSpPr>
        <p:spPr>
          <a:xfrm>
            <a:off x="7737961" y="2961953"/>
            <a:ext cx="1839686" cy="1872708"/>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6CB42EEA-AA0F-CADB-B784-A982998DFC86}"/>
              </a:ext>
            </a:extLst>
          </p:cNvPr>
          <p:cNvCxnSpPr>
            <a:cxnSpLocks/>
          </p:cNvCxnSpPr>
          <p:nvPr/>
        </p:nvCxnSpPr>
        <p:spPr>
          <a:xfrm flipV="1">
            <a:off x="4428711" y="3800147"/>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DE834D4-52A5-8BF6-05AB-9230A1C2BA65}"/>
              </a:ext>
            </a:extLst>
          </p:cNvPr>
          <p:cNvCxnSpPr/>
          <p:nvPr/>
        </p:nvCxnSpPr>
        <p:spPr>
          <a:xfrm>
            <a:off x="5272346" y="3604207"/>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9D036AF-2F6E-B06B-D329-2753568BE88E}"/>
              </a:ext>
            </a:extLst>
          </p:cNvPr>
          <p:cNvSpPr txBox="1"/>
          <p:nvPr/>
        </p:nvSpPr>
        <p:spPr>
          <a:xfrm>
            <a:off x="5364873" y="3234785"/>
            <a:ext cx="1197429" cy="307777"/>
          </a:xfrm>
          <a:prstGeom prst="rect">
            <a:avLst/>
          </a:prstGeom>
          <a:noFill/>
        </p:spPr>
        <p:txBody>
          <a:bodyPr wrap="square" rtlCol="0">
            <a:spAutoFit/>
          </a:bodyPr>
          <a:lstStyle/>
          <a:p>
            <a:r>
              <a:rPr lang="en-GB" sz="1400" dirty="0"/>
              <a:t>1.1 request()</a:t>
            </a:r>
          </a:p>
        </p:txBody>
      </p:sp>
      <p:cxnSp>
        <p:nvCxnSpPr>
          <p:cNvPr id="20" name="Straight Connector 19">
            <a:extLst>
              <a:ext uri="{FF2B5EF4-FFF2-40B4-BE49-F238E27FC236}">
                <a16:creationId xmlns:a16="http://schemas.microsoft.com/office/drawing/2014/main" id="{5FA55781-E708-B45D-6EE4-7F64F9A867E8}"/>
              </a:ext>
            </a:extLst>
          </p:cNvPr>
          <p:cNvCxnSpPr/>
          <p:nvPr/>
        </p:nvCxnSpPr>
        <p:spPr>
          <a:xfrm flipV="1">
            <a:off x="4428711" y="4048952"/>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FAE3BE4-FDF4-32E7-59EA-225290676A19}"/>
              </a:ext>
            </a:extLst>
          </p:cNvPr>
          <p:cNvCxnSpPr>
            <a:cxnSpLocks/>
          </p:cNvCxnSpPr>
          <p:nvPr/>
        </p:nvCxnSpPr>
        <p:spPr>
          <a:xfrm flipH="1">
            <a:off x="5272345" y="4322664"/>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D13F0DF-1AC0-B74D-9988-87CD933C3A8B}"/>
              </a:ext>
            </a:extLst>
          </p:cNvPr>
          <p:cNvSpPr txBox="1"/>
          <p:nvPr/>
        </p:nvSpPr>
        <p:spPr>
          <a:xfrm>
            <a:off x="5272345" y="4460943"/>
            <a:ext cx="1583873" cy="307777"/>
          </a:xfrm>
          <a:prstGeom prst="rect">
            <a:avLst/>
          </a:prstGeom>
          <a:noFill/>
        </p:spPr>
        <p:txBody>
          <a:bodyPr wrap="square" rtlCol="0">
            <a:spAutoFit/>
          </a:bodyPr>
          <a:lstStyle/>
          <a:p>
            <a:r>
              <a:rPr lang="en-GB" sz="1400" dirty="0"/>
              <a:t>1.2 response()</a:t>
            </a:r>
          </a:p>
        </p:txBody>
      </p:sp>
      <p:sp>
        <p:nvSpPr>
          <p:cNvPr id="23" name="TextBox 22">
            <a:extLst>
              <a:ext uri="{FF2B5EF4-FFF2-40B4-BE49-F238E27FC236}">
                <a16:creationId xmlns:a16="http://schemas.microsoft.com/office/drawing/2014/main" id="{3F27F889-DD54-6127-3796-ECBBF593199D}"/>
              </a:ext>
            </a:extLst>
          </p:cNvPr>
          <p:cNvSpPr txBox="1"/>
          <p:nvPr/>
        </p:nvSpPr>
        <p:spPr>
          <a:xfrm>
            <a:off x="2921039" y="3082091"/>
            <a:ext cx="1175657" cy="369332"/>
          </a:xfrm>
          <a:prstGeom prst="rect">
            <a:avLst/>
          </a:prstGeom>
          <a:noFill/>
        </p:spPr>
        <p:txBody>
          <a:bodyPr wrap="square" rtlCol="0">
            <a:spAutoFit/>
          </a:bodyPr>
          <a:lstStyle/>
          <a:p>
            <a:r>
              <a:rPr lang="en-GB" dirty="0"/>
              <a:t>:requestor</a:t>
            </a:r>
          </a:p>
        </p:txBody>
      </p:sp>
      <p:sp>
        <p:nvSpPr>
          <p:cNvPr id="24" name="TextBox 23">
            <a:extLst>
              <a:ext uri="{FF2B5EF4-FFF2-40B4-BE49-F238E27FC236}">
                <a16:creationId xmlns:a16="http://schemas.microsoft.com/office/drawing/2014/main" id="{4F8B5D1A-2AC8-FE34-E11F-5496762636EA}"/>
              </a:ext>
            </a:extLst>
          </p:cNvPr>
          <p:cNvSpPr txBox="1"/>
          <p:nvPr/>
        </p:nvSpPr>
        <p:spPr>
          <a:xfrm>
            <a:off x="8069975" y="3082087"/>
            <a:ext cx="1175657" cy="369332"/>
          </a:xfrm>
          <a:prstGeom prst="rect">
            <a:avLst/>
          </a:prstGeom>
          <a:noFill/>
        </p:spPr>
        <p:txBody>
          <a:bodyPr wrap="square" rtlCol="0">
            <a:spAutoFit/>
          </a:bodyPr>
          <a:lstStyle/>
          <a:p>
            <a:r>
              <a:rPr lang="en-GB" dirty="0"/>
              <a:t>:consumer</a:t>
            </a:r>
          </a:p>
        </p:txBody>
      </p:sp>
      <p:cxnSp>
        <p:nvCxnSpPr>
          <p:cNvPr id="25" name="Straight Arrow Connector 24">
            <a:extLst>
              <a:ext uri="{FF2B5EF4-FFF2-40B4-BE49-F238E27FC236}">
                <a16:creationId xmlns:a16="http://schemas.microsoft.com/office/drawing/2014/main" id="{60DB8F68-1B74-2F00-BD14-9F31DDAEFD7A}"/>
              </a:ext>
            </a:extLst>
          </p:cNvPr>
          <p:cNvCxnSpPr>
            <a:cxnSpLocks/>
            <a:stCxn id="32" idx="2"/>
            <a:endCxn id="16" idx="0"/>
          </p:cNvCxnSpPr>
          <p:nvPr/>
        </p:nvCxnSpPr>
        <p:spPr>
          <a:xfrm>
            <a:off x="8629650" y="2140475"/>
            <a:ext cx="28154" cy="8214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5CD2579-ED5D-602E-A989-6EF2C6070FDC}"/>
              </a:ext>
            </a:extLst>
          </p:cNvPr>
          <p:cNvSpPr txBox="1"/>
          <p:nvPr/>
        </p:nvSpPr>
        <p:spPr>
          <a:xfrm>
            <a:off x="6711043" y="1217145"/>
            <a:ext cx="3837214"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provider returns the state of the conversation, adjusted for its operation results</a:t>
            </a:r>
          </a:p>
        </p:txBody>
      </p:sp>
      <p:sp>
        <p:nvSpPr>
          <p:cNvPr id="34" name="TextBox 33">
            <a:extLst>
              <a:ext uri="{FF2B5EF4-FFF2-40B4-BE49-F238E27FC236}">
                <a16:creationId xmlns:a16="http://schemas.microsoft.com/office/drawing/2014/main" id="{A7C37C61-A435-3792-18FA-FE052FCD95E2}"/>
              </a:ext>
            </a:extLst>
          </p:cNvPr>
          <p:cNvSpPr txBox="1"/>
          <p:nvPr/>
        </p:nvSpPr>
        <p:spPr>
          <a:xfrm>
            <a:off x="1045035" y="1243189"/>
            <a:ext cx="3472542"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requestor can remain stateless by including the state of the conversation within the message it sends</a:t>
            </a:r>
          </a:p>
        </p:txBody>
      </p:sp>
      <p:cxnSp>
        <p:nvCxnSpPr>
          <p:cNvPr id="35" name="Straight Arrow Connector 34">
            <a:extLst>
              <a:ext uri="{FF2B5EF4-FFF2-40B4-BE49-F238E27FC236}">
                <a16:creationId xmlns:a16="http://schemas.microsoft.com/office/drawing/2014/main" id="{5E26DECB-3394-613D-F097-2B19A3FBE489}"/>
              </a:ext>
            </a:extLst>
          </p:cNvPr>
          <p:cNvCxnSpPr>
            <a:cxnSpLocks/>
            <a:endCxn id="15" idx="0"/>
          </p:cNvCxnSpPr>
          <p:nvPr/>
        </p:nvCxnSpPr>
        <p:spPr>
          <a:xfrm>
            <a:off x="3285710" y="2446097"/>
            <a:ext cx="223158" cy="5158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9EB1DA5-5FCC-741C-D3ED-B6E14071E0F1}"/>
              </a:ext>
            </a:extLst>
          </p:cNvPr>
          <p:cNvSpPr txBox="1"/>
          <p:nvPr/>
        </p:nvSpPr>
        <p:spPr>
          <a:xfrm>
            <a:off x="201386" y="5411558"/>
            <a:ext cx="4448824"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requestor does not need to be STATEFUL, as it just obtains the state of the conversation from the message</a:t>
            </a:r>
          </a:p>
        </p:txBody>
      </p:sp>
      <p:cxnSp>
        <p:nvCxnSpPr>
          <p:cNvPr id="53" name="Straight Arrow Connector 52">
            <a:extLst>
              <a:ext uri="{FF2B5EF4-FFF2-40B4-BE49-F238E27FC236}">
                <a16:creationId xmlns:a16="http://schemas.microsoft.com/office/drawing/2014/main" id="{D978ACDE-41A6-6ECE-4032-9DBD6C905CF2}"/>
              </a:ext>
            </a:extLst>
          </p:cNvPr>
          <p:cNvCxnSpPr>
            <a:cxnSpLocks/>
            <a:stCxn id="52" idx="0"/>
            <a:endCxn id="15" idx="2"/>
          </p:cNvCxnSpPr>
          <p:nvPr/>
        </p:nvCxnSpPr>
        <p:spPr>
          <a:xfrm flipV="1">
            <a:off x="2425798" y="4834681"/>
            <a:ext cx="1083070" cy="5768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26BEE67-A0F1-2E72-EC0E-F18215BE2B3E}"/>
              </a:ext>
            </a:extLst>
          </p:cNvPr>
          <p:cNvSpPr txBox="1"/>
          <p:nvPr/>
        </p:nvSpPr>
        <p:spPr>
          <a:xfrm>
            <a:off x="6691993" y="5495295"/>
            <a:ext cx="3837214" cy="646331"/>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N.B. in HTTP this idea becomes HATEOAS</a:t>
            </a:r>
          </a:p>
        </p:txBody>
      </p:sp>
      <p:sp>
        <p:nvSpPr>
          <p:cNvPr id="5" name="TextBox 4">
            <a:extLst>
              <a:ext uri="{FF2B5EF4-FFF2-40B4-BE49-F238E27FC236}">
                <a16:creationId xmlns:a16="http://schemas.microsoft.com/office/drawing/2014/main" id="{53E6C739-3CCA-E0D6-85E7-69BD147C1D05}"/>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6" name="TextBox 5">
            <a:extLst>
              <a:ext uri="{FF2B5EF4-FFF2-40B4-BE49-F238E27FC236}">
                <a16:creationId xmlns:a16="http://schemas.microsoft.com/office/drawing/2014/main" id="{7109477A-F421-006E-8E3A-6407E948F6BE}"/>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7" name="TextBox 6">
            <a:extLst>
              <a:ext uri="{FF2B5EF4-FFF2-40B4-BE49-F238E27FC236}">
                <a16:creationId xmlns:a16="http://schemas.microsoft.com/office/drawing/2014/main" id="{3CF96E7E-7578-E935-3AF2-D094188E7586}"/>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3" name="TextBox 12">
            <a:extLst>
              <a:ext uri="{FF2B5EF4-FFF2-40B4-BE49-F238E27FC236}">
                <a16:creationId xmlns:a16="http://schemas.microsoft.com/office/drawing/2014/main" id="{B2BAB3D3-A43F-3689-CF57-DB178E0F9466}"/>
              </a:ext>
            </a:extLst>
          </p:cNvPr>
          <p:cNvSpPr txBox="1"/>
          <p:nvPr/>
        </p:nvSpPr>
        <p:spPr>
          <a:xfrm>
            <a:off x="2214460"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98344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52" grpId="0"/>
      <p:bldP spid="5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Activity</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24</a:t>
            </a:fld>
            <a:endParaRPr lang="en-US"/>
          </a:p>
        </p:txBody>
      </p:sp>
      <p:sp>
        <p:nvSpPr>
          <p:cNvPr id="9" name="Rounded Rectangle 8">
            <a:extLst>
              <a:ext uri="{FF2B5EF4-FFF2-40B4-BE49-F238E27FC236}">
                <a16:creationId xmlns:a16="http://schemas.microsoft.com/office/drawing/2014/main" id="{2021F815-7D06-DF2E-2EEB-6689FD31BA93}"/>
              </a:ext>
            </a:extLst>
          </p:cNvPr>
          <p:cNvSpPr/>
          <p:nvPr/>
        </p:nvSpPr>
        <p:spPr>
          <a:xfrm>
            <a:off x="4837814" y="1339706"/>
            <a:ext cx="2169041" cy="480590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501F8A16-2377-94FE-03A8-7BD426C46DAE}"/>
              </a:ext>
            </a:extLst>
          </p:cNvPr>
          <p:cNvSpPr txBox="1"/>
          <p:nvPr/>
        </p:nvSpPr>
        <p:spPr>
          <a:xfrm>
            <a:off x="5374526" y="1355872"/>
            <a:ext cx="1060852" cy="369332"/>
          </a:xfrm>
          <a:prstGeom prst="rect">
            <a:avLst/>
          </a:prstGeom>
          <a:noFill/>
        </p:spPr>
        <p:txBody>
          <a:bodyPr wrap="square" rtlCol="0">
            <a:spAutoFit/>
          </a:bodyPr>
          <a:lstStyle/>
          <a:p>
            <a:r>
              <a:rPr lang="en-GB" dirty="0"/>
              <a:t>:cashier</a:t>
            </a:r>
          </a:p>
        </p:txBody>
      </p:sp>
      <p:sp>
        <p:nvSpPr>
          <p:cNvPr id="24" name="Rounded Rectangle 23">
            <a:extLst>
              <a:ext uri="{FF2B5EF4-FFF2-40B4-BE49-F238E27FC236}">
                <a16:creationId xmlns:a16="http://schemas.microsoft.com/office/drawing/2014/main" id="{536468AE-B136-3DE0-9043-D0245A8BBAFD}"/>
              </a:ext>
            </a:extLst>
          </p:cNvPr>
          <p:cNvSpPr/>
          <p:nvPr/>
        </p:nvSpPr>
        <p:spPr>
          <a:xfrm>
            <a:off x="9344556" y="2202448"/>
            <a:ext cx="1839686" cy="1463653"/>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Connector 24">
            <a:extLst>
              <a:ext uri="{FF2B5EF4-FFF2-40B4-BE49-F238E27FC236}">
                <a16:creationId xmlns:a16="http://schemas.microsoft.com/office/drawing/2014/main" id="{E91EE7D9-A25C-E4B3-3F8B-59036D93E1F4}"/>
              </a:ext>
            </a:extLst>
          </p:cNvPr>
          <p:cNvCxnSpPr>
            <a:cxnSpLocks/>
          </p:cNvCxnSpPr>
          <p:nvPr/>
        </p:nvCxnSpPr>
        <p:spPr>
          <a:xfrm>
            <a:off x="7006855" y="2804965"/>
            <a:ext cx="233770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70D8A98-165F-0D92-1369-451F5AF4559D}"/>
              </a:ext>
            </a:extLst>
          </p:cNvPr>
          <p:cNvSpPr txBox="1"/>
          <p:nvPr/>
        </p:nvSpPr>
        <p:spPr>
          <a:xfrm>
            <a:off x="9591469" y="2362687"/>
            <a:ext cx="1175657" cy="369332"/>
          </a:xfrm>
          <a:prstGeom prst="rect">
            <a:avLst/>
          </a:prstGeom>
          <a:noFill/>
        </p:spPr>
        <p:txBody>
          <a:bodyPr wrap="square" rtlCol="0">
            <a:spAutoFit/>
          </a:bodyPr>
          <a:lstStyle/>
          <a:p>
            <a:r>
              <a:rPr lang="en-GB" dirty="0"/>
              <a:t>:</a:t>
            </a:r>
            <a:r>
              <a:rPr lang="en-GB" dirty="0" err="1"/>
              <a:t>pricer</a:t>
            </a:r>
            <a:endParaRPr lang="en-GB" dirty="0"/>
          </a:p>
        </p:txBody>
      </p:sp>
      <p:cxnSp>
        <p:nvCxnSpPr>
          <p:cNvPr id="37" name="Straight Arrow Connector 36">
            <a:extLst>
              <a:ext uri="{FF2B5EF4-FFF2-40B4-BE49-F238E27FC236}">
                <a16:creationId xmlns:a16="http://schemas.microsoft.com/office/drawing/2014/main" id="{85620C18-B552-C293-963F-877AB88B25B1}"/>
              </a:ext>
            </a:extLst>
          </p:cNvPr>
          <p:cNvCxnSpPr>
            <a:cxnSpLocks/>
          </p:cNvCxnSpPr>
          <p:nvPr/>
        </p:nvCxnSpPr>
        <p:spPr>
          <a:xfrm>
            <a:off x="7107040" y="2553454"/>
            <a:ext cx="181367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871D032-989B-45F5-14F8-69BCB4BE201F}"/>
              </a:ext>
            </a:extLst>
          </p:cNvPr>
          <p:cNvSpPr txBox="1"/>
          <p:nvPr/>
        </p:nvSpPr>
        <p:spPr>
          <a:xfrm>
            <a:off x="7055007" y="2073445"/>
            <a:ext cx="2014566" cy="307777"/>
          </a:xfrm>
          <a:prstGeom prst="rect">
            <a:avLst/>
          </a:prstGeom>
          <a:noFill/>
        </p:spPr>
        <p:txBody>
          <a:bodyPr wrap="square" rtlCol="0">
            <a:spAutoFit/>
          </a:bodyPr>
          <a:lstStyle/>
          <a:p>
            <a:r>
              <a:rPr lang="en-GB" sz="1400" dirty="0"/>
              <a:t>1.2*: get pricing details()</a:t>
            </a:r>
          </a:p>
        </p:txBody>
      </p:sp>
      <p:cxnSp>
        <p:nvCxnSpPr>
          <p:cNvPr id="42" name="Straight Connector 41">
            <a:extLst>
              <a:ext uri="{FF2B5EF4-FFF2-40B4-BE49-F238E27FC236}">
                <a16:creationId xmlns:a16="http://schemas.microsoft.com/office/drawing/2014/main" id="{EB3C871F-05D0-366F-D444-1A202293EA20}"/>
              </a:ext>
            </a:extLst>
          </p:cNvPr>
          <p:cNvCxnSpPr>
            <a:cxnSpLocks/>
          </p:cNvCxnSpPr>
          <p:nvPr/>
        </p:nvCxnSpPr>
        <p:spPr>
          <a:xfrm>
            <a:off x="6984549" y="3448969"/>
            <a:ext cx="233770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DB9D698-603F-17A1-7F9F-997B49E9EAE2}"/>
              </a:ext>
            </a:extLst>
          </p:cNvPr>
          <p:cNvCxnSpPr>
            <a:cxnSpLocks/>
          </p:cNvCxnSpPr>
          <p:nvPr/>
        </p:nvCxnSpPr>
        <p:spPr>
          <a:xfrm flipH="1">
            <a:off x="7144219" y="3283334"/>
            <a:ext cx="1836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A97699A-FF22-D95D-2CDE-B03581995EBE}"/>
              </a:ext>
            </a:extLst>
          </p:cNvPr>
          <p:cNvSpPr txBox="1"/>
          <p:nvPr/>
        </p:nvSpPr>
        <p:spPr>
          <a:xfrm>
            <a:off x="7114220" y="2893716"/>
            <a:ext cx="2014566" cy="307777"/>
          </a:xfrm>
          <a:prstGeom prst="rect">
            <a:avLst/>
          </a:prstGeom>
          <a:noFill/>
        </p:spPr>
        <p:txBody>
          <a:bodyPr wrap="square" rtlCol="0">
            <a:spAutoFit/>
          </a:bodyPr>
          <a:lstStyle/>
          <a:p>
            <a:r>
              <a:rPr lang="en-GB" sz="1400" dirty="0"/>
              <a:t>1.3*: item price()</a:t>
            </a:r>
          </a:p>
        </p:txBody>
      </p:sp>
      <p:sp>
        <p:nvSpPr>
          <p:cNvPr id="50" name="Rounded Rectangle 49">
            <a:extLst>
              <a:ext uri="{FF2B5EF4-FFF2-40B4-BE49-F238E27FC236}">
                <a16:creationId xmlns:a16="http://schemas.microsoft.com/office/drawing/2014/main" id="{4DACD65C-D5BA-3B67-A9D1-BF183218E395}"/>
              </a:ext>
            </a:extLst>
          </p:cNvPr>
          <p:cNvSpPr/>
          <p:nvPr/>
        </p:nvSpPr>
        <p:spPr>
          <a:xfrm>
            <a:off x="9383537" y="4171439"/>
            <a:ext cx="1839686" cy="197417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61B16AB2-87B6-0CA0-9337-650822C36E90}"/>
              </a:ext>
            </a:extLst>
          </p:cNvPr>
          <p:cNvSpPr txBox="1"/>
          <p:nvPr/>
        </p:nvSpPr>
        <p:spPr>
          <a:xfrm>
            <a:off x="9591469" y="4358526"/>
            <a:ext cx="1423821" cy="646331"/>
          </a:xfrm>
          <a:prstGeom prst="rect">
            <a:avLst/>
          </a:prstGeom>
          <a:noFill/>
        </p:spPr>
        <p:txBody>
          <a:bodyPr wrap="square" rtlCol="0">
            <a:spAutoFit/>
          </a:bodyPr>
          <a:lstStyle/>
          <a:p>
            <a:r>
              <a:rPr lang="en-GB" dirty="0"/>
              <a:t>:payment provider</a:t>
            </a:r>
          </a:p>
        </p:txBody>
      </p:sp>
      <p:cxnSp>
        <p:nvCxnSpPr>
          <p:cNvPr id="52" name="Straight Connector 51">
            <a:extLst>
              <a:ext uri="{FF2B5EF4-FFF2-40B4-BE49-F238E27FC236}">
                <a16:creationId xmlns:a16="http://schemas.microsoft.com/office/drawing/2014/main" id="{FF7BE029-A1B6-A0B3-1898-997E64D0212E}"/>
              </a:ext>
            </a:extLst>
          </p:cNvPr>
          <p:cNvCxnSpPr>
            <a:cxnSpLocks/>
          </p:cNvCxnSpPr>
          <p:nvPr/>
        </p:nvCxnSpPr>
        <p:spPr>
          <a:xfrm>
            <a:off x="7074191" y="4818073"/>
            <a:ext cx="233770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3D121B1-BF1C-1429-2399-AC7AA13BBB19}"/>
              </a:ext>
            </a:extLst>
          </p:cNvPr>
          <p:cNvCxnSpPr>
            <a:cxnSpLocks/>
          </p:cNvCxnSpPr>
          <p:nvPr/>
        </p:nvCxnSpPr>
        <p:spPr>
          <a:xfrm>
            <a:off x="7181556" y="4659401"/>
            <a:ext cx="181367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6AD561F-3CFE-A655-7CCE-9E620701161D}"/>
              </a:ext>
            </a:extLst>
          </p:cNvPr>
          <p:cNvSpPr txBox="1"/>
          <p:nvPr/>
        </p:nvSpPr>
        <p:spPr>
          <a:xfrm>
            <a:off x="7122343" y="4235415"/>
            <a:ext cx="2014566" cy="307777"/>
          </a:xfrm>
          <a:prstGeom prst="rect">
            <a:avLst/>
          </a:prstGeom>
          <a:noFill/>
        </p:spPr>
        <p:txBody>
          <a:bodyPr wrap="square" rtlCol="0">
            <a:spAutoFit/>
          </a:bodyPr>
          <a:lstStyle/>
          <a:p>
            <a:r>
              <a:rPr lang="en-GB" sz="1400" dirty="0"/>
              <a:t>1.4*: take payment()</a:t>
            </a:r>
          </a:p>
        </p:txBody>
      </p:sp>
      <p:cxnSp>
        <p:nvCxnSpPr>
          <p:cNvPr id="55" name="Straight Connector 54">
            <a:extLst>
              <a:ext uri="{FF2B5EF4-FFF2-40B4-BE49-F238E27FC236}">
                <a16:creationId xmlns:a16="http://schemas.microsoft.com/office/drawing/2014/main" id="{91EB834B-0751-B617-83B0-BC12D1747F15}"/>
              </a:ext>
            </a:extLst>
          </p:cNvPr>
          <p:cNvCxnSpPr>
            <a:cxnSpLocks/>
          </p:cNvCxnSpPr>
          <p:nvPr/>
        </p:nvCxnSpPr>
        <p:spPr>
          <a:xfrm>
            <a:off x="7051885" y="5440811"/>
            <a:ext cx="233770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E1F3CB4-8435-1DF5-A084-90BD47287BBB}"/>
              </a:ext>
            </a:extLst>
          </p:cNvPr>
          <p:cNvCxnSpPr>
            <a:cxnSpLocks/>
          </p:cNvCxnSpPr>
          <p:nvPr/>
        </p:nvCxnSpPr>
        <p:spPr>
          <a:xfrm flipH="1">
            <a:off x="7211555" y="5275176"/>
            <a:ext cx="1836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8D92E9D-98C5-AFD9-8924-A65BAF21441F}"/>
              </a:ext>
            </a:extLst>
          </p:cNvPr>
          <p:cNvSpPr txBox="1"/>
          <p:nvPr/>
        </p:nvSpPr>
        <p:spPr>
          <a:xfrm>
            <a:off x="7181556" y="4885558"/>
            <a:ext cx="2014566" cy="307777"/>
          </a:xfrm>
          <a:prstGeom prst="rect">
            <a:avLst/>
          </a:prstGeom>
          <a:noFill/>
        </p:spPr>
        <p:txBody>
          <a:bodyPr wrap="square" rtlCol="0">
            <a:spAutoFit/>
          </a:bodyPr>
          <a:lstStyle/>
          <a:p>
            <a:r>
              <a:rPr lang="en-GB" sz="1400" dirty="0"/>
              <a:t>1.5*: payment taken()</a:t>
            </a:r>
          </a:p>
        </p:txBody>
      </p:sp>
      <p:sp>
        <p:nvSpPr>
          <p:cNvPr id="58" name="Oval 57">
            <a:extLst>
              <a:ext uri="{FF2B5EF4-FFF2-40B4-BE49-F238E27FC236}">
                <a16:creationId xmlns:a16="http://schemas.microsoft.com/office/drawing/2014/main" id="{51042504-F067-1153-9E35-477EEACE37BF}"/>
              </a:ext>
            </a:extLst>
          </p:cNvPr>
          <p:cNvSpPr/>
          <p:nvPr/>
        </p:nvSpPr>
        <p:spPr>
          <a:xfrm>
            <a:off x="5703518" y="1996892"/>
            <a:ext cx="272143" cy="22899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B5688239-DD04-9626-F62A-1C6B9BEC37A6}"/>
              </a:ext>
            </a:extLst>
          </p:cNvPr>
          <p:cNvSpPr/>
          <p:nvPr/>
        </p:nvSpPr>
        <p:spPr>
          <a:xfrm>
            <a:off x="5671619" y="5697738"/>
            <a:ext cx="359228" cy="292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 name="Straight Arrow Connector 59">
            <a:extLst>
              <a:ext uri="{FF2B5EF4-FFF2-40B4-BE49-F238E27FC236}">
                <a16:creationId xmlns:a16="http://schemas.microsoft.com/office/drawing/2014/main" id="{3C305600-0D10-FB12-B3F4-F5403BE212C3}"/>
              </a:ext>
            </a:extLst>
          </p:cNvPr>
          <p:cNvCxnSpPr>
            <a:cxnSpLocks/>
            <a:stCxn id="58" idx="4"/>
            <a:endCxn id="64" idx="0"/>
          </p:cNvCxnSpPr>
          <p:nvPr/>
        </p:nvCxnSpPr>
        <p:spPr>
          <a:xfrm flipH="1">
            <a:off x="5838657" y="2225883"/>
            <a:ext cx="933" cy="61098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167542-0214-723C-2E86-9FFBC960DEF4}"/>
              </a:ext>
            </a:extLst>
          </p:cNvPr>
          <p:cNvCxnSpPr>
            <a:cxnSpLocks/>
            <a:stCxn id="64" idx="2"/>
            <a:endCxn id="70" idx="0"/>
          </p:cNvCxnSpPr>
          <p:nvPr/>
        </p:nvCxnSpPr>
        <p:spPr>
          <a:xfrm>
            <a:off x="5838657" y="3480188"/>
            <a:ext cx="9749" cy="130588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BFAEDDCF-50F6-1DFA-BE86-50DDCD1BA1FD}"/>
              </a:ext>
            </a:extLst>
          </p:cNvPr>
          <p:cNvSpPr txBox="1"/>
          <p:nvPr/>
        </p:nvSpPr>
        <p:spPr>
          <a:xfrm>
            <a:off x="5343207" y="2906581"/>
            <a:ext cx="990897" cy="461665"/>
          </a:xfrm>
          <a:prstGeom prst="rect">
            <a:avLst/>
          </a:prstGeom>
          <a:noFill/>
        </p:spPr>
        <p:txBody>
          <a:bodyPr wrap="square" rtlCol="0">
            <a:spAutoFit/>
          </a:bodyPr>
          <a:lstStyle/>
          <a:p>
            <a:pPr algn="ctr"/>
            <a:r>
              <a:rPr lang="en-GB" sz="1200" dirty="0"/>
              <a:t>Waiting for Response</a:t>
            </a:r>
          </a:p>
        </p:txBody>
      </p:sp>
      <p:sp>
        <p:nvSpPr>
          <p:cNvPr id="64" name="Rounded Rectangle 63">
            <a:extLst>
              <a:ext uri="{FF2B5EF4-FFF2-40B4-BE49-F238E27FC236}">
                <a16:creationId xmlns:a16="http://schemas.microsoft.com/office/drawing/2014/main" id="{C601D63C-1D77-08C6-6DCC-786631BAEE5A}"/>
              </a:ext>
            </a:extLst>
          </p:cNvPr>
          <p:cNvSpPr/>
          <p:nvPr/>
        </p:nvSpPr>
        <p:spPr>
          <a:xfrm>
            <a:off x="5250828" y="2836864"/>
            <a:ext cx="1175657" cy="64332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TextBox 68">
            <a:extLst>
              <a:ext uri="{FF2B5EF4-FFF2-40B4-BE49-F238E27FC236}">
                <a16:creationId xmlns:a16="http://schemas.microsoft.com/office/drawing/2014/main" id="{21D8C730-719F-1A6E-EE20-08C912D9B333}"/>
              </a:ext>
            </a:extLst>
          </p:cNvPr>
          <p:cNvSpPr txBox="1"/>
          <p:nvPr/>
        </p:nvSpPr>
        <p:spPr>
          <a:xfrm>
            <a:off x="5352956" y="4876900"/>
            <a:ext cx="990897" cy="461665"/>
          </a:xfrm>
          <a:prstGeom prst="rect">
            <a:avLst/>
          </a:prstGeom>
          <a:noFill/>
        </p:spPr>
        <p:txBody>
          <a:bodyPr wrap="square" rtlCol="0">
            <a:spAutoFit/>
          </a:bodyPr>
          <a:lstStyle/>
          <a:p>
            <a:pPr algn="ctr"/>
            <a:r>
              <a:rPr lang="en-GB" sz="1200" dirty="0"/>
              <a:t>Waiting for Response</a:t>
            </a:r>
          </a:p>
        </p:txBody>
      </p:sp>
      <p:sp>
        <p:nvSpPr>
          <p:cNvPr id="70" name="Rounded Rectangle 69">
            <a:extLst>
              <a:ext uri="{FF2B5EF4-FFF2-40B4-BE49-F238E27FC236}">
                <a16:creationId xmlns:a16="http://schemas.microsoft.com/office/drawing/2014/main" id="{1D204B42-8567-C008-FBFF-0F342CBC5E50}"/>
              </a:ext>
            </a:extLst>
          </p:cNvPr>
          <p:cNvSpPr/>
          <p:nvPr/>
        </p:nvSpPr>
        <p:spPr>
          <a:xfrm>
            <a:off x="5260577" y="4786071"/>
            <a:ext cx="1175657" cy="64332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6A5D7AA1-0B96-C295-CD9D-BA22FD60127A}"/>
              </a:ext>
            </a:extLst>
          </p:cNvPr>
          <p:cNvCxnSpPr>
            <a:cxnSpLocks/>
            <a:stCxn id="70" idx="2"/>
            <a:endCxn id="59" idx="0"/>
          </p:cNvCxnSpPr>
          <p:nvPr/>
        </p:nvCxnSpPr>
        <p:spPr>
          <a:xfrm>
            <a:off x="5848406" y="5429395"/>
            <a:ext cx="2827" cy="26834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5B630202-476C-F95B-B5E9-75703BAAA00C}"/>
              </a:ext>
            </a:extLst>
          </p:cNvPr>
          <p:cNvSpPr txBox="1"/>
          <p:nvPr/>
        </p:nvSpPr>
        <p:spPr>
          <a:xfrm>
            <a:off x="183131" y="1888192"/>
            <a:ext cx="4472586" cy="646331"/>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An activity is the code that runs in response to receiving a message.</a:t>
            </a:r>
          </a:p>
        </p:txBody>
      </p:sp>
      <p:cxnSp>
        <p:nvCxnSpPr>
          <p:cNvPr id="84" name="Straight Arrow Connector 83">
            <a:extLst>
              <a:ext uri="{FF2B5EF4-FFF2-40B4-BE49-F238E27FC236}">
                <a16:creationId xmlns:a16="http://schemas.microsoft.com/office/drawing/2014/main" id="{12B0B5F1-4CDA-E2DA-89A6-412D883891B3}"/>
              </a:ext>
            </a:extLst>
          </p:cNvPr>
          <p:cNvCxnSpPr>
            <a:cxnSpLocks/>
            <a:stCxn id="83" idx="0"/>
            <a:endCxn id="58" idx="1"/>
          </p:cNvCxnSpPr>
          <p:nvPr/>
        </p:nvCxnSpPr>
        <p:spPr>
          <a:xfrm>
            <a:off x="2419424" y="1888192"/>
            <a:ext cx="3323948" cy="1422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5F44739F-6B69-1CA0-B860-13B9754AD32E}"/>
              </a:ext>
            </a:extLst>
          </p:cNvPr>
          <p:cNvSpPr txBox="1"/>
          <p:nvPr/>
        </p:nvSpPr>
        <p:spPr>
          <a:xfrm>
            <a:off x="166899" y="3209799"/>
            <a:ext cx="4472586"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An activity also stores the state associated with the activity – what did we do in our last turn?</a:t>
            </a:r>
          </a:p>
        </p:txBody>
      </p:sp>
      <p:cxnSp>
        <p:nvCxnSpPr>
          <p:cNvPr id="89" name="Straight Arrow Connector 88">
            <a:extLst>
              <a:ext uri="{FF2B5EF4-FFF2-40B4-BE49-F238E27FC236}">
                <a16:creationId xmlns:a16="http://schemas.microsoft.com/office/drawing/2014/main" id="{73F5E552-A8C8-F1A2-F3B1-36AFB216C741}"/>
              </a:ext>
            </a:extLst>
          </p:cNvPr>
          <p:cNvCxnSpPr>
            <a:cxnSpLocks/>
            <a:stCxn id="88" idx="0"/>
            <a:endCxn id="62" idx="1"/>
          </p:cNvCxnSpPr>
          <p:nvPr/>
        </p:nvCxnSpPr>
        <p:spPr>
          <a:xfrm flipV="1">
            <a:off x="2403192" y="3137414"/>
            <a:ext cx="2940015" cy="723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EB8A4658-CCF9-9FAD-6D05-BAEA969721B8}"/>
              </a:ext>
            </a:extLst>
          </p:cNvPr>
          <p:cNvSpPr txBox="1"/>
          <p:nvPr/>
        </p:nvSpPr>
        <p:spPr>
          <a:xfrm>
            <a:off x="183131" y="4659401"/>
            <a:ext cx="4472586"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An activity also knows the messages that is has sent and received, so it can be reconstructed. </a:t>
            </a:r>
          </a:p>
        </p:txBody>
      </p:sp>
      <p:cxnSp>
        <p:nvCxnSpPr>
          <p:cNvPr id="92" name="Straight Arrow Connector 91">
            <a:extLst>
              <a:ext uri="{FF2B5EF4-FFF2-40B4-BE49-F238E27FC236}">
                <a16:creationId xmlns:a16="http://schemas.microsoft.com/office/drawing/2014/main" id="{598758AA-0987-D995-6BD4-A0ED3217B6E8}"/>
              </a:ext>
            </a:extLst>
          </p:cNvPr>
          <p:cNvCxnSpPr>
            <a:cxnSpLocks/>
            <a:stCxn id="91" idx="0"/>
          </p:cNvCxnSpPr>
          <p:nvPr/>
        </p:nvCxnSpPr>
        <p:spPr>
          <a:xfrm flipV="1">
            <a:off x="2419424" y="1342529"/>
            <a:ext cx="2370946" cy="33168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176E108-AF4F-06DF-5C8E-5AD6FB28FCD9}"/>
              </a:ext>
            </a:extLst>
          </p:cNvPr>
          <p:cNvCxnSpPr>
            <a:cxnSpLocks/>
            <a:stCxn id="91" idx="0"/>
          </p:cNvCxnSpPr>
          <p:nvPr/>
        </p:nvCxnSpPr>
        <p:spPr>
          <a:xfrm flipV="1">
            <a:off x="2419424" y="2075565"/>
            <a:ext cx="4585017" cy="25838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D23E2396-D8A6-4F7A-4A5A-92558403C42A}"/>
              </a:ext>
            </a:extLst>
          </p:cNvPr>
          <p:cNvCxnSpPr>
            <a:cxnSpLocks/>
          </p:cNvCxnSpPr>
          <p:nvPr/>
        </p:nvCxnSpPr>
        <p:spPr>
          <a:xfrm flipV="1">
            <a:off x="2478690" y="3307818"/>
            <a:ext cx="4365281" cy="21122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BB29938-2F30-DA56-93FE-AB0B48D414FC}"/>
              </a:ext>
            </a:extLst>
          </p:cNvPr>
          <p:cNvCxnSpPr>
            <a:cxnSpLocks/>
          </p:cNvCxnSpPr>
          <p:nvPr/>
        </p:nvCxnSpPr>
        <p:spPr>
          <a:xfrm flipV="1">
            <a:off x="2486852" y="4685970"/>
            <a:ext cx="4432617" cy="723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AB0B897-C783-312F-408B-6BB9711206D6}"/>
              </a:ext>
            </a:extLst>
          </p:cNvPr>
          <p:cNvCxnSpPr>
            <a:cxnSpLocks/>
            <a:stCxn id="91" idx="0"/>
          </p:cNvCxnSpPr>
          <p:nvPr/>
        </p:nvCxnSpPr>
        <p:spPr>
          <a:xfrm>
            <a:off x="2419424" y="4659401"/>
            <a:ext cx="4585017" cy="52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A78FED4-1F26-CC0A-18EA-29D23B28A9E3}"/>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6" name="TextBox 5">
            <a:extLst>
              <a:ext uri="{FF2B5EF4-FFF2-40B4-BE49-F238E27FC236}">
                <a16:creationId xmlns:a16="http://schemas.microsoft.com/office/drawing/2014/main" id="{43607EB2-EB82-C9AC-14C8-C8E672A38859}"/>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7" name="TextBox 6">
            <a:extLst>
              <a:ext uri="{FF2B5EF4-FFF2-40B4-BE49-F238E27FC236}">
                <a16:creationId xmlns:a16="http://schemas.microsoft.com/office/drawing/2014/main" id="{27536A50-F98F-06B3-BECC-3CE78C7EE5B9}"/>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8" name="TextBox 7">
            <a:extLst>
              <a:ext uri="{FF2B5EF4-FFF2-40B4-BE49-F238E27FC236}">
                <a16:creationId xmlns:a16="http://schemas.microsoft.com/office/drawing/2014/main" id="{9836B617-7B94-8B51-803E-F26D37EF471D}"/>
              </a:ext>
            </a:extLst>
          </p:cNvPr>
          <p:cNvSpPr txBox="1"/>
          <p:nvPr/>
        </p:nvSpPr>
        <p:spPr>
          <a:xfrm>
            <a:off x="2214460"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84857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8" grpId="0"/>
      <p:bldP spid="9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Activity</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dirty="0"/>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25</a:t>
            </a:fld>
            <a:endParaRPr lang="en-US"/>
          </a:p>
        </p:txBody>
      </p:sp>
      <p:sp>
        <p:nvSpPr>
          <p:cNvPr id="23" name="Rounded Rectangle 22">
            <a:extLst>
              <a:ext uri="{FF2B5EF4-FFF2-40B4-BE49-F238E27FC236}">
                <a16:creationId xmlns:a16="http://schemas.microsoft.com/office/drawing/2014/main" id="{EBB07C22-720A-BAE1-E8C5-45A29AE3CB73}"/>
              </a:ext>
            </a:extLst>
          </p:cNvPr>
          <p:cNvSpPr/>
          <p:nvPr/>
        </p:nvSpPr>
        <p:spPr>
          <a:xfrm>
            <a:off x="5011479" y="1380346"/>
            <a:ext cx="2169041" cy="480590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74E6A346-71C4-36C0-66D1-B9531F7802A1}"/>
              </a:ext>
            </a:extLst>
          </p:cNvPr>
          <p:cNvSpPr txBox="1"/>
          <p:nvPr/>
        </p:nvSpPr>
        <p:spPr>
          <a:xfrm>
            <a:off x="5548191" y="1396512"/>
            <a:ext cx="1060852" cy="369332"/>
          </a:xfrm>
          <a:prstGeom prst="rect">
            <a:avLst/>
          </a:prstGeom>
          <a:noFill/>
        </p:spPr>
        <p:txBody>
          <a:bodyPr wrap="square" rtlCol="0">
            <a:spAutoFit/>
          </a:bodyPr>
          <a:lstStyle/>
          <a:p>
            <a:r>
              <a:rPr lang="en-GB" dirty="0"/>
              <a:t>:cashier</a:t>
            </a:r>
          </a:p>
        </p:txBody>
      </p:sp>
      <p:sp>
        <p:nvSpPr>
          <p:cNvPr id="31" name="Rounded Rectangle 30">
            <a:extLst>
              <a:ext uri="{FF2B5EF4-FFF2-40B4-BE49-F238E27FC236}">
                <a16:creationId xmlns:a16="http://schemas.microsoft.com/office/drawing/2014/main" id="{0A1AA7DF-4DC0-3A76-CBC7-7F21D2F00AE6}"/>
              </a:ext>
            </a:extLst>
          </p:cNvPr>
          <p:cNvSpPr/>
          <p:nvPr/>
        </p:nvSpPr>
        <p:spPr>
          <a:xfrm>
            <a:off x="9518221" y="1300481"/>
            <a:ext cx="1839686" cy="4885769"/>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 name="Straight Connector 31">
            <a:extLst>
              <a:ext uri="{FF2B5EF4-FFF2-40B4-BE49-F238E27FC236}">
                <a16:creationId xmlns:a16="http://schemas.microsoft.com/office/drawing/2014/main" id="{CC47B1CE-FDF3-BBFF-7188-78044FC704F5}"/>
              </a:ext>
            </a:extLst>
          </p:cNvPr>
          <p:cNvCxnSpPr>
            <a:cxnSpLocks/>
          </p:cNvCxnSpPr>
          <p:nvPr/>
        </p:nvCxnSpPr>
        <p:spPr>
          <a:xfrm>
            <a:off x="7180520" y="2845605"/>
            <a:ext cx="233770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BBED5CF-A678-404C-303C-ABD1C37A136B}"/>
              </a:ext>
            </a:extLst>
          </p:cNvPr>
          <p:cNvSpPr txBox="1"/>
          <p:nvPr/>
        </p:nvSpPr>
        <p:spPr>
          <a:xfrm>
            <a:off x="9850235" y="1402079"/>
            <a:ext cx="1175657" cy="646331"/>
          </a:xfrm>
          <a:prstGeom prst="rect">
            <a:avLst/>
          </a:prstGeom>
          <a:noFill/>
        </p:spPr>
        <p:txBody>
          <a:bodyPr wrap="square" rtlCol="0">
            <a:spAutoFit/>
          </a:bodyPr>
          <a:lstStyle/>
          <a:p>
            <a:r>
              <a:rPr lang="en-GB" dirty="0"/>
              <a:t>:payment provider</a:t>
            </a:r>
          </a:p>
        </p:txBody>
      </p:sp>
      <p:cxnSp>
        <p:nvCxnSpPr>
          <p:cNvPr id="34" name="Straight Arrow Connector 33">
            <a:extLst>
              <a:ext uri="{FF2B5EF4-FFF2-40B4-BE49-F238E27FC236}">
                <a16:creationId xmlns:a16="http://schemas.microsoft.com/office/drawing/2014/main" id="{CBD2E5D4-FB07-2672-9498-A5538FA187E6}"/>
              </a:ext>
            </a:extLst>
          </p:cNvPr>
          <p:cNvCxnSpPr>
            <a:cxnSpLocks/>
          </p:cNvCxnSpPr>
          <p:nvPr/>
        </p:nvCxnSpPr>
        <p:spPr>
          <a:xfrm>
            <a:off x="7280705" y="2594094"/>
            <a:ext cx="181367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C48333D-BA6D-0A6E-2F95-F0EDAC18C50C}"/>
              </a:ext>
            </a:extLst>
          </p:cNvPr>
          <p:cNvSpPr txBox="1"/>
          <p:nvPr/>
        </p:nvSpPr>
        <p:spPr>
          <a:xfrm>
            <a:off x="7228672" y="2114085"/>
            <a:ext cx="2014566" cy="307777"/>
          </a:xfrm>
          <a:prstGeom prst="rect">
            <a:avLst/>
          </a:prstGeom>
          <a:noFill/>
        </p:spPr>
        <p:txBody>
          <a:bodyPr wrap="square" rtlCol="0">
            <a:spAutoFit/>
          </a:bodyPr>
          <a:lstStyle/>
          <a:p>
            <a:r>
              <a:rPr lang="en-GB" sz="1400" dirty="0"/>
              <a:t>1.4*: take payment()</a:t>
            </a:r>
          </a:p>
        </p:txBody>
      </p:sp>
      <p:cxnSp>
        <p:nvCxnSpPr>
          <p:cNvPr id="36" name="Straight Connector 35">
            <a:extLst>
              <a:ext uri="{FF2B5EF4-FFF2-40B4-BE49-F238E27FC236}">
                <a16:creationId xmlns:a16="http://schemas.microsoft.com/office/drawing/2014/main" id="{CD1D98F5-F560-2DF2-2A8D-9F440B578770}"/>
              </a:ext>
            </a:extLst>
          </p:cNvPr>
          <p:cNvCxnSpPr>
            <a:cxnSpLocks/>
          </p:cNvCxnSpPr>
          <p:nvPr/>
        </p:nvCxnSpPr>
        <p:spPr>
          <a:xfrm>
            <a:off x="7180519" y="4173769"/>
            <a:ext cx="233770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B7B064D-CB50-6A09-A98E-0FE4DDEC0575}"/>
              </a:ext>
            </a:extLst>
          </p:cNvPr>
          <p:cNvSpPr txBox="1"/>
          <p:nvPr/>
        </p:nvSpPr>
        <p:spPr>
          <a:xfrm>
            <a:off x="7390826" y="3513179"/>
            <a:ext cx="2014566" cy="307777"/>
          </a:xfrm>
          <a:prstGeom prst="rect">
            <a:avLst/>
          </a:prstGeom>
          <a:noFill/>
        </p:spPr>
        <p:txBody>
          <a:bodyPr wrap="square" rtlCol="0">
            <a:spAutoFit/>
          </a:bodyPr>
          <a:lstStyle/>
          <a:p>
            <a:r>
              <a:rPr lang="en-GB" sz="1400" dirty="0"/>
              <a:t>1.5*: payment taken()</a:t>
            </a:r>
          </a:p>
        </p:txBody>
      </p:sp>
      <p:sp>
        <p:nvSpPr>
          <p:cNvPr id="38" name="Oval 37">
            <a:extLst>
              <a:ext uri="{FF2B5EF4-FFF2-40B4-BE49-F238E27FC236}">
                <a16:creationId xmlns:a16="http://schemas.microsoft.com/office/drawing/2014/main" id="{7ED3A4DF-12D5-610F-DE22-CE023395693C}"/>
              </a:ext>
            </a:extLst>
          </p:cNvPr>
          <p:cNvSpPr/>
          <p:nvPr/>
        </p:nvSpPr>
        <p:spPr>
          <a:xfrm>
            <a:off x="5877183" y="2037532"/>
            <a:ext cx="272143" cy="22899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5FD81B4E-E897-AFA7-10A1-D4D2252AA4D9}"/>
              </a:ext>
            </a:extLst>
          </p:cNvPr>
          <p:cNvSpPr/>
          <p:nvPr/>
        </p:nvSpPr>
        <p:spPr>
          <a:xfrm>
            <a:off x="5845284" y="5738378"/>
            <a:ext cx="359228" cy="292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Straight Arrow Connector 39">
            <a:extLst>
              <a:ext uri="{FF2B5EF4-FFF2-40B4-BE49-F238E27FC236}">
                <a16:creationId xmlns:a16="http://schemas.microsoft.com/office/drawing/2014/main" id="{D85515CD-985C-393A-1B82-9C4A2402A436}"/>
              </a:ext>
            </a:extLst>
          </p:cNvPr>
          <p:cNvCxnSpPr>
            <a:cxnSpLocks/>
            <a:stCxn id="38" idx="4"/>
            <a:endCxn id="43" idx="0"/>
          </p:cNvCxnSpPr>
          <p:nvPr/>
        </p:nvCxnSpPr>
        <p:spPr>
          <a:xfrm flipH="1">
            <a:off x="6012322" y="2266523"/>
            <a:ext cx="933" cy="61098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FF2CF44-7392-3CF8-F193-28F4186C30BA}"/>
              </a:ext>
            </a:extLst>
          </p:cNvPr>
          <p:cNvCxnSpPr>
            <a:cxnSpLocks/>
            <a:stCxn id="43" idx="2"/>
            <a:endCxn id="45" idx="0"/>
          </p:cNvCxnSpPr>
          <p:nvPr/>
        </p:nvCxnSpPr>
        <p:spPr>
          <a:xfrm>
            <a:off x="6012322" y="3520828"/>
            <a:ext cx="9749" cy="130588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07936EE-E9F6-E444-2413-E57B3E8CE84B}"/>
              </a:ext>
            </a:extLst>
          </p:cNvPr>
          <p:cNvSpPr txBox="1"/>
          <p:nvPr/>
        </p:nvSpPr>
        <p:spPr>
          <a:xfrm>
            <a:off x="5516872" y="2947221"/>
            <a:ext cx="990897" cy="461665"/>
          </a:xfrm>
          <a:prstGeom prst="rect">
            <a:avLst/>
          </a:prstGeom>
          <a:noFill/>
        </p:spPr>
        <p:txBody>
          <a:bodyPr wrap="square" rtlCol="0">
            <a:spAutoFit/>
          </a:bodyPr>
          <a:lstStyle/>
          <a:p>
            <a:pPr algn="ctr"/>
            <a:r>
              <a:rPr lang="en-GB" sz="1200" dirty="0"/>
              <a:t>Waiting for Response</a:t>
            </a:r>
          </a:p>
        </p:txBody>
      </p:sp>
      <p:sp>
        <p:nvSpPr>
          <p:cNvPr id="43" name="Rounded Rectangle 42">
            <a:extLst>
              <a:ext uri="{FF2B5EF4-FFF2-40B4-BE49-F238E27FC236}">
                <a16:creationId xmlns:a16="http://schemas.microsoft.com/office/drawing/2014/main" id="{8A07FFE7-33FC-2117-D95C-06104EF0AEAD}"/>
              </a:ext>
            </a:extLst>
          </p:cNvPr>
          <p:cNvSpPr/>
          <p:nvPr/>
        </p:nvSpPr>
        <p:spPr>
          <a:xfrm>
            <a:off x="5424493" y="2877504"/>
            <a:ext cx="1175657" cy="64332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C0FE7ACC-F367-8D46-A8A6-D1C815F3F873}"/>
              </a:ext>
            </a:extLst>
          </p:cNvPr>
          <p:cNvSpPr txBox="1"/>
          <p:nvPr/>
        </p:nvSpPr>
        <p:spPr>
          <a:xfrm>
            <a:off x="5526621" y="4917540"/>
            <a:ext cx="990897" cy="461665"/>
          </a:xfrm>
          <a:prstGeom prst="rect">
            <a:avLst/>
          </a:prstGeom>
          <a:noFill/>
        </p:spPr>
        <p:txBody>
          <a:bodyPr wrap="square" rtlCol="0">
            <a:spAutoFit/>
          </a:bodyPr>
          <a:lstStyle/>
          <a:p>
            <a:pPr algn="ctr"/>
            <a:r>
              <a:rPr lang="en-GB" sz="1200" dirty="0"/>
              <a:t>Waiting for Response</a:t>
            </a:r>
          </a:p>
        </p:txBody>
      </p:sp>
      <p:sp>
        <p:nvSpPr>
          <p:cNvPr id="45" name="Rounded Rectangle 44">
            <a:extLst>
              <a:ext uri="{FF2B5EF4-FFF2-40B4-BE49-F238E27FC236}">
                <a16:creationId xmlns:a16="http://schemas.microsoft.com/office/drawing/2014/main" id="{FD3C49F2-749D-69E6-84C1-D2FED1B0649F}"/>
              </a:ext>
            </a:extLst>
          </p:cNvPr>
          <p:cNvSpPr/>
          <p:nvPr/>
        </p:nvSpPr>
        <p:spPr>
          <a:xfrm>
            <a:off x="5434242" y="4826711"/>
            <a:ext cx="1175657" cy="64332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Arrow Connector 45">
            <a:extLst>
              <a:ext uri="{FF2B5EF4-FFF2-40B4-BE49-F238E27FC236}">
                <a16:creationId xmlns:a16="http://schemas.microsoft.com/office/drawing/2014/main" id="{EC675453-70F9-FDAC-5329-60002DA04290}"/>
              </a:ext>
            </a:extLst>
          </p:cNvPr>
          <p:cNvCxnSpPr>
            <a:cxnSpLocks/>
            <a:stCxn id="45" idx="2"/>
            <a:endCxn id="39" idx="0"/>
          </p:cNvCxnSpPr>
          <p:nvPr/>
        </p:nvCxnSpPr>
        <p:spPr>
          <a:xfrm>
            <a:off x="6022071" y="5470035"/>
            <a:ext cx="2827" cy="26834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321AB737-2390-9207-A398-04EFE6AAF106}"/>
              </a:ext>
            </a:extLst>
          </p:cNvPr>
          <p:cNvSpPr/>
          <p:nvPr/>
        </p:nvSpPr>
        <p:spPr>
          <a:xfrm>
            <a:off x="10335851" y="2799047"/>
            <a:ext cx="272143" cy="22899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id="{DC585E21-2396-776C-5558-5D208EDCAEC5}"/>
              </a:ext>
            </a:extLst>
          </p:cNvPr>
          <p:cNvSpPr/>
          <p:nvPr/>
        </p:nvSpPr>
        <p:spPr>
          <a:xfrm>
            <a:off x="10291376" y="3642378"/>
            <a:ext cx="359228" cy="292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2" name="Straight Arrow Connector 71">
            <a:extLst>
              <a:ext uri="{FF2B5EF4-FFF2-40B4-BE49-F238E27FC236}">
                <a16:creationId xmlns:a16="http://schemas.microsoft.com/office/drawing/2014/main" id="{E585D128-2286-377D-C192-9A060F3C4195}"/>
              </a:ext>
            </a:extLst>
          </p:cNvPr>
          <p:cNvCxnSpPr>
            <a:cxnSpLocks/>
            <a:stCxn id="70" idx="4"/>
          </p:cNvCxnSpPr>
          <p:nvPr/>
        </p:nvCxnSpPr>
        <p:spPr>
          <a:xfrm flipH="1">
            <a:off x="10470990" y="3028038"/>
            <a:ext cx="933" cy="61098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AB2236F-FC39-8861-D8D1-BF3557DA3DED}"/>
              </a:ext>
            </a:extLst>
          </p:cNvPr>
          <p:cNvCxnSpPr>
            <a:cxnSpLocks/>
          </p:cNvCxnSpPr>
          <p:nvPr/>
        </p:nvCxnSpPr>
        <p:spPr>
          <a:xfrm flipH="1">
            <a:off x="7280705" y="3934545"/>
            <a:ext cx="1836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4D28E8F4-ED93-7AFB-A1B4-1DB69B0B15E9}"/>
              </a:ext>
            </a:extLst>
          </p:cNvPr>
          <p:cNvSpPr txBox="1"/>
          <p:nvPr/>
        </p:nvSpPr>
        <p:spPr>
          <a:xfrm>
            <a:off x="100432" y="1949141"/>
            <a:ext cx="4472586" cy="646331"/>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An activity is the code that runs in response to sending a message.</a:t>
            </a:r>
          </a:p>
        </p:txBody>
      </p:sp>
      <p:cxnSp>
        <p:nvCxnSpPr>
          <p:cNvPr id="76" name="Straight Arrow Connector 75">
            <a:extLst>
              <a:ext uri="{FF2B5EF4-FFF2-40B4-BE49-F238E27FC236}">
                <a16:creationId xmlns:a16="http://schemas.microsoft.com/office/drawing/2014/main" id="{1D287AEF-669C-3CC3-8B03-5AC2628C5E59}"/>
              </a:ext>
            </a:extLst>
          </p:cNvPr>
          <p:cNvCxnSpPr>
            <a:cxnSpLocks/>
            <a:stCxn id="74" idx="0"/>
          </p:cNvCxnSpPr>
          <p:nvPr/>
        </p:nvCxnSpPr>
        <p:spPr>
          <a:xfrm>
            <a:off x="2336725" y="1949141"/>
            <a:ext cx="7950100" cy="4048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3E7505D1-A807-5240-A8B7-CBF6180E4F4B}"/>
              </a:ext>
            </a:extLst>
          </p:cNvPr>
          <p:cNvSpPr txBox="1"/>
          <p:nvPr/>
        </p:nvSpPr>
        <p:spPr>
          <a:xfrm>
            <a:off x="230575" y="3152166"/>
            <a:ext cx="4472586"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An activity </a:t>
            </a:r>
            <a:r>
              <a:rPr lang="en-GB" i="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may</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store state associated with the activity – but also may be stateless.</a:t>
            </a:r>
          </a:p>
        </p:txBody>
      </p:sp>
      <p:cxnSp>
        <p:nvCxnSpPr>
          <p:cNvPr id="81" name="Straight Arrow Connector 80">
            <a:extLst>
              <a:ext uri="{FF2B5EF4-FFF2-40B4-BE49-F238E27FC236}">
                <a16:creationId xmlns:a16="http://schemas.microsoft.com/office/drawing/2014/main" id="{8B11301C-C1DA-4721-AF53-83691F291122}"/>
              </a:ext>
            </a:extLst>
          </p:cNvPr>
          <p:cNvCxnSpPr>
            <a:cxnSpLocks/>
            <a:stCxn id="79" idx="0"/>
          </p:cNvCxnSpPr>
          <p:nvPr/>
        </p:nvCxnSpPr>
        <p:spPr>
          <a:xfrm flipV="1">
            <a:off x="2466868" y="2514658"/>
            <a:ext cx="7922598" cy="6375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F05B7615-0809-4DDF-D184-8EEBD9F7A1AA}"/>
              </a:ext>
            </a:extLst>
          </p:cNvPr>
          <p:cNvSpPr txBox="1"/>
          <p:nvPr/>
        </p:nvSpPr>
        <p:spPr>
          <a:xfrm>
            <a:off x="230575" y="4534544"/>
            <a:ext cx="4472586"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Each activity also knows the messages that is has sent and received, so the conversation can be reconstructed.</a:t>
            </a:r>
          </a:p>
        </p:txBody>
      </p:sp>
      <p:cxnSp>
        <p:nvCxnSpPr>
          <p:cNvPr id="95" name="Straight Arrow Connector 94">
            <a:extLst>
              <a:ext uri="{FF2B5EF4-FFF2-40B4-BE49-F238E27FC236}">
                <a16:creationId xmlns:a16="http://schemas.microsoft.com/office/drawing/2014/main" id="{FA47DD0A-5B56-11B1-4508-5BB906EE5C71}"/>
              </a:ext>
            </a:extLst>
          </p:cNvPr>
          <p:cNvCxnSpPr>
            <a:cxnSpLocks/>
            <a:stCxn id="84" idx="0"/>
          </p:cNvCxnSpPr>
          <p:nvPr/>
        </p:nvCxnSpPr>
        <p:spPr>
          <a:xfrm flipV="1">
            <a:off x="2466868" y="3304079"/>
            <a:ext cx="7051352" cy="12304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B9BD60F-3A24-EF15-0E3D-4DC6642EAE1B}"/>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6" name="TextBox 5">
            <a:extLst>
              <a:ext uri="{FF2B5EF4-FFF2-40B4-BE49-F238E27FC236}">
                <a16:creationId xmlns:a16="http://schemas.microsoft.com/office/drawing/2014/main" id="{92AC3ED7-B764-4EC7-81F1-9D41C34526D1}"/>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7" name="TextBox 6">
            <a:extLst>
              <a:ext uri="{FF2B5EF4-FFF2-40B4-BE49-F238E27FC236}">
                <a16:creationId xmlns:a16="http://schemas.microsoft.com/office/drawing/2014/main" id="{835283F9-3968-903B-EBFD-B70533A9BD18}"/>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8" name="TextBox 7">
            <a:extLst>
              <a:ext uri="{FF2B5EF4-FFF2-40B4-BE49-F238E27FC236}">
                <a16:creationId xmlns:a16="http://schemas.microsoft.com/office/drawing/2014/main" id="{C48B931C-7B7C-C75C-DAA5-A4732F347A76}"/>
              </a:ext>
            </a:extLst>
          </p:cNvPr>
          <p:cNvSpPr txBox="1"/>
          <p:nvPr/>
        </p:nvSpPr>
        <p:spPr>
          <a:xfrm>
            <a:off x="2214460"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130098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9" grpId="0"/>
      <p:bldP spid="8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Other Activity State</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26</a:t>
            </a:fld>
            <a:endParaRPr lang="en-US"/>
          </a:p>
        </p:txBody>
      </p:sp>
      <p:sp>
        <p:nvSpPr>
          <p:cNvPr id="6" name="Rounded Rectangle 5">
            <a:extLst>
              <a:ext uri="{FF2B5EF4-FFF2-40B4-BE49-F238E27FC236}">
                <a16:creationId xmlns:a16="http://schemas.microsoft.com/office/drawing/2014/main" id="{789F62B9-E381-6A29-3E3B-7A2619138339}"/>
              </a:ext>
            </a:extLst>
          </p:cNvPr>
          <p:cNvSpPr/>
          <p:nvPr/>
        </p:nvSpPr>
        <p:spPr>
          <a:xfrm>
            <a:off x="2589025" y="3632137"/>
            <a:ext cx="1839686" cy="58453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2C144AE5-6631-7C5D-CE0A-61E10D21EFDA}"/>
              </a:ext>
            </a:extLst>
          </p:cNvPr>
          <p:cNvSpPr/>
          <p:nvPr/>
        </p:nvSpPr>
        <p:spPr>
          <a:xfrm>
            <a:off x="7737961" y="3632148"/>
            <a:ext cx="1839686" cy="584523"/>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4E7EC420-14E3-7856-872D-1C8930B3BF84}"/>
              </a:ext>
            </a:extLst>
          </p:cNvPr>
          <p:cNvCxnSpPr>
            <a:cxnSpLocks/>
          </p:cNvCxnSpPr>
          <p:nvPr/>
        </p:nvCxnSpPr>
        <p:spPr>
          <a:xfrm flipV="1">
            <a:off x="4428711" y="3814905"/>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8974A7-EA34-4238-F81F-6821671D280A}"/>
              </a:ext>
            </a:extLst>
          </p:cNvPr>
          <p:cNvCxnSpPr>
            <a:cxnSpLocks/>
          </p:cNvCxnSpPr>
          <p:nvPr/>
        </p:nvCxnSpPr>
        <p:spPr>
          <a:xfrm flipH="1">
            <a:off x="5512087" y="3196166"/>
            <a:ext cx="8539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C4BBDF-9F8D-A9EE-D370-541CA47489FA}"/>
              </a:ext>
            </a:extLst>
          </p:cNvPr>
          <p:cNvSpPr txBox="1"/>
          <p:nvPr/>
        </p:nvSpPr>
        <p:spPr>
          <a:xfrm>
            <a:off x="5364873" y="3324360"/>
            <a:ext cx="1431777" cy="307777"/>
          </a:xfrm>
          <a:prstGeom prst="rect">
            <a:avLst/>
          </a:prstGeom>
          <a:noFill/>
        </p:spPr>
        <p:txBody>
          <a:bodyPr wrap="square" rtlCol="0">
            <a:spAutoFit/>
          </a:bodyPr>
          <a:lstStyle/>
          <a:p>
            <a:r>
              <a:rPr lang="en-GB" sz="1400" dirty="0"/>
              <a:t>1.1 solicit()</a:t>
            </a:r>
          </a:p>
        </p:txBody>
      </p:sp>
      <p:cxnSp>
        <p:nvCxnSpPr>
          <p:cNvPr id="19" name="Straight Connector 18">
            <a:extLst>
              <a:ext uri="{FF2B5EF4-FFF2-40B4-BE49-F238E27FC236}">
                <a16:creationId xmlns:a16="http://schemas.microsoft.com/office/drawing/2014/main" id="{A5DE2C9B-CBA3-3B51-60E9-2547F4015963}"/>
              </a:ext>
            </a:extLst>
          </p:cNvPr>
          <p:cNvCxnSpPr/>
          <p:nvPr/>
        </p:nvCxnSpPr>
        <p:spPr>
          <a:xfrm flipV="1">
            <a:off x="4428711" y="4047084"/>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61D25D-5299-6621-DEDE-C3E3F72A1D73}"/>
              </a:ext>
            </a:extLst>
          </p:cNvPr>
          <p:cNvCxnSpPr>
            <a:cxnSpLocks/>
          </p:cNvCxnSpPr>
          <p:nvPr/>
        </p:nvCxnSpPr>
        <p:spPr>
          <a:xfrm>
            <a:off x="5512087" y="4354366"/>
            <a:ext cx="101603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F872C0B-7882-F49D-7453-7BF2C0CEB157}"/>
              </a:ext>
            </a:extLst>
          </p:cNvPr>
          <p:cNvSpPr txBox="1"/>
          <p:nvPr/>
        </p:nvSpPr>
        <p:spPr>
          <a:xfrm>
            <a:off x="5272345" y="4550518"/>
            <a:ext cx="1961832" cy="307777"/>
          </a:xfrm>
          <a:prstGeom prst="rect">
            <a:avLst/>
          </a:prstGeom>
          <a:noFill/>
        </p:spPr>
        <p:txBody>
          <a:bodyPr wrap="square" rtlCol="0">
            <a:spAutoFit/>
          </a:bodyPr>
          <a:lstStyle/>
          <a:p>
            <a:r>
              <a:rPr lang="en-GB" sz="1400" dirty="0"/>
              <a:t>1.2 response()</a:t>
            </a:r>
          </a:p>
        </p:txBody>
      </p:sp>
      <p:sp>
        <p:nvSpPr>
          <p:cNvPr id="27" name="TextBox 26">
            <a:extLst>
              <a:ext uri="{FF2B5EF4-FFF2-40B4-BE49-F238E27FC236}">
                <a16:creationId xmlns:a16="http://schemas.microsoft.com/office/drawing/2014/main" id="{D3CA528F-0ACF-55D9-C273-A95921996051}"/>
              </a:ext>
            </a:extLst>
          </p:cNvPr>
          <p:cNvSpPr txBox="1"/>
          <p:nvPr/>
        </p:nvSpPr>
        <p:spPr>
          <a:xfrm>
            <a:off x="6096000" y="1162887"/>
            <a:ext cx="4640036"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 provider that has subscribers may solicit responses from them; this requires keeping track of those subscribers to correlate the responses.</a:t>
            </a:r>
          </a:p>
        </p:txBody>
      </p:sp>
      <p:sp>
        <p:nvSpPr>
          <p:cNvPr id="30" name="TextBox 29">
            <a:extLst>
              <a:ext uri="{FF2B5EF4-FFF2-40B4-BE49-F238E27FC236}">
                <a16:creationId xmlns:a16="http://schemas.microsoft.com/office/drawing/2014/main" id="{191DDBF5-A8CD-D45F-1B3E-8CFE3BD2AED6}"/>
              </a:ext>
            </a:extLst>
          </p:cNvPr>
          <p:cNvSpPr txBox="1"/>
          <p:nvPr/>
        </p:nvSpPr>
        <p:spPr>
          <a:xfrm>
            <a:off x="2921040" y="3722640"/>
            <a:ext cx="1175657" cy="369332"/>
          </a:xfrm>
          <a:prstGeom prst="rect">
            <a:avLst/>
          </a:prstGeom>
          <a:noFill/>
        </p:spPr>
        <p:txBody>
          <a:bodyPr wrap="square" rtlCol="0">
            <a:spAutoFit/>
          </a:bodyPr>
          <a:lstStyle/>
          <a:p>
            <a:r>
              <a:rPr lang="en-GB" dirty="0"/>
              <a:t>:requestor</a:t>
            </a:r>
          </a:p>
        </p:txBody>
      </p:sp>
      <p:sp>
        <p:nvSpPr>
          <p:cNvPr id="31" name="TextBox 30">
            <a:extLst>
              <a:ext uri="{FF2B5EF4-FFF2-40B4-BE49-F238E27FC236}">
                <a16:creationId xmlns:a16="http://schemas.microsoft.com/office/drawing/2014/main" id="{59E3739F-862E-B6C4-30C7-2CB99A4784FB}"/>
              </a:ext>
            </a:extLst>
          </p:cNvPr>
          <p:cNvSpPr txBox="1"/>
          <p:nvPr/>
        </p:nvSpPr>
        <p:spPr>
          <a:xfrm>
            <a:off x="8069975" y="3739731"/>
            <a:ext cx="1175657" cy="369332"/>
          </a:xfrm>
          <a:prstGeom prst="rect">
            <a:avLst/>
          </a:prstGeom>
          <a:noFill/>
        </p:spPr>
        <p:txBody>
          <a:bodyPr wrap="square" rtlCol="0">
            <a:spAutoFit/>
          </a:bodyPr>
          <a:lstStyle/>
          <a:p>
            <a:r>
              <a:rPr lang="en-GB" dirty="0"/>
              <a:t>:provider</a:t>
            </a:r>
          </a:p>
        </p:txBody>
      </p:sp>
      <p:cxnSp>
        <p:nvCxnSpPr>
          <p:cNvPr id="32" name="Straight Arrow Connector 31">
            <a:extLst>
              <a:ext uri="{FF2B5EF4-FFF2-40B4-BE49-F238E27FC236}">
                <a16:creationId xmlns:a16="http://schemas.microsoft.com/office/drawing/2014/main" id="{E09D5CB1-518F-6F37-9123-9B54763B02EE}"/>
              </a:ext>
            </a:extLst>
          </p:cNvPr>
          <p:cNvCxnSpPr>
            <a:cxnSpLocks/>
            <a:stCxn id="27" idx="2"/>
            <a:endCxn id="7" idx="0"/>
          </p:cNvCxnSpPr>
          <p:nvPr/>
        </p:nvCxnSpPr>
        <p:spPr>
          <a:xfrm>
            <a:off x="8416018" y="2363216"/>
            <a:ext cx="241786" cy="12689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75B924C-6331-6DF2-A5EE-363586F169A4}"/>
              </a:ext>
            </a:extLst>
          </p:cNvPr>
          <p:cNvSpPr txBox="1"/>
          <p:nvPr/>
        </p:nvSpPr>
        <p:spPr>
          <a:xfrm>
            <a:off x="7257629" y="5390256"/>
            <a:ext cx="4640036"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Under an Out-In pattern a provider solicits a response from a subscriber, and await a confirmation </a:t>
            </a:r>
          </a:p>
        </p:txBody>
      </p:sp>
      <p:cxnSp>
        <p:nvCxnSpPr>
          <p:cNvPr id="20" name="Straight Arrow Connector 19">
            <a:extLst>
              <a:ext uri="{FF2B5EF4-FFF2-40B4-BE49-F238E27FC236}">
                <a16:creationId xmlns:a16="http://schemas.microsoft.com/office/drawing/2014/main" id="{A85E2930-7DD1-6F98-A70E-F6E4D98BE367}"/>
              </a:ext>
            </a:extLst>
          </p:cNvPr>
          <p:cNvCxnSpPr>
            <a:cxnSpLocks/>
            <a:stCxn id="18" idx="0"/>
          </p:cNvCxnSpPr>
          <p:nvPr/>
        </p:nvCxnSpPr>
        <p:spPr>
          <a:xfrm flipH="1" flipV="1">
            <a:off x="8773610" y="4259435"/>
            <a:ext cx="804037" cy="11308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38D61A3-7681-AB7A-9A79-DFF05496FFA2}"/>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10" name="TextBox 9">
            <a:extLst>
              <a:ext uri="{FF2B5EF4-FFF2-40B4-BE49-F238E27FC236}">
                <a16:creationId xmlns:a16="http://schemas.microsoft.com/office/drawing/2014/main" id="{AB262D2F-DECB-0CDD-3EF1-6EC8B6D6AC6C}"/>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5" name="TextBox 14">
            <a:extLst>
              <a:ext uri="{FF2B5EF4-FFF2-40B4-BE49-F238E27FC236}">
                <a16:creationId xmlns:a16="http://schemas.microsoft.com/office/drawing/2014/main" id="{A350E795-1A1E-0CF4-5DB4-77E3B2B73A3C}"/>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6" name="TextBox 15">
            <a:extLst>
              <a:ext uri="{FF2B5EF4-FFF2-40B4-BE49-F238E27FC236}">
                <a16:creationId xmlns:a16="http://schemas.microsoft.com/office/drawing/2014/main" id="{82398EEA-E530-5BD5-1F48-93C8209EB48C}"/>
              </a:ext>
            </a:extLst>
          </p:cNvPr>
          <p:cNvSpPr txBox="1"/>
          <p:nvPr/>
        </p:nvSpPr>
        <p:spPr>
          <a:xfrm>
            <a:off x="2214460"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80234040"/>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D82B09-5968-4847-902A-5818E8394F57}"/>
              </a:ext>
            </a:extLst>
          </p:cNvPr>
          <p:cNvSpPr>
            <a:spLocks noGrp="1"/>
          </p:cNvSpPr>
          <p:nvPr>
            <p:ph type="title"/>
          </p:nvPr>
        </p:nvSpPr>
        <p:spPr/>
        <p:txBody>
          <a:bodyPr/>
          <a:lstStyle/>
          <a:p>
            <a:r>
              <a:rPr lang="en-US" dirty="0"/>
              <a:t>Repair and Clarification</a:t>
            </a:r>
          </a:p>
        </p:txBody>
      </p:sp>
      <p:sp>
        <p:nvSpPr>
          <p:cNvPr id="5" name="Text Placeholder 4">
            <a:extLst>
              <a:ext uri="{FF2B5EF4-FFF2-40B4-BE49-F238E27FC236}">
                <a16:creationId xmlns:a16="http://schemas.microsoft.com/office/drawing/2014/main" id="{CF15BB39-BDBA-A349-AC53-4CBFDE3878FF}"/>
              </a:ext>
            </a:extLst>
          </p:cNvPr>
          <p:cNvSpPr>
            <a:spLocks noGrp="1"/>
          </p:cNvSpPr>
          <p:nvPr>
            <p:ph type="body" idx="1"/>
          </p:nvPr>
        </p:nvSpPr>
        <p:spPr/>
        <p:txBody>
          <a:bodyPr/>
          <a:lstStyle/>
          <a:p>
            <a:r>
              <a:rPr lang="en-US" dirty="0"/>
              <a:t>What happens when it all goes wrong</a:t>
            </a:r>
          </a:p>
        </p:txBody>
      </p:sp>
      <p:sp>
        <p:nvSpPr>
          <p:cNvPr id="2" name="TextBox 1">
            <a:extLst>
              <a:ext uri="{FF2B5EF4-FFF2-40B4-BE49-F238E27FC236}">
                <a16:creationId xmlns:a16="http://schemas.microsoft.com/office/drawing/2014/main" id="{20D4F6A9-443A-0247-9AF1-0D815C35D75D}"/>
              </a:ext>
            </a:extLst>
          </p:cNvPr>
          <p:cNvSpPr txBox="1"/>
          <p:nvPr/>
        </p:nvSpPr>
        <p:spPr>
          <a:xfrm>
            <a:off x="11440886" y="304800"/>
            <a:ext cx="423165" cy="369332"/>
          </a:xfrm>
          <a:prstGeom prst="rect">
            <a:avLst/>
          </a:prstGeom>
          <a:noFill/>
        </p:spPr>
        <p:txBody>
          <a:bodyPr wrap="square" rtlCol="0">
            <a:spAutoFit/>
          </a:bodyPr>
          <a:lstStyle/>
          <a:p>
            <a:r>
              <a:rPr lang="en-US" dirty="0"/>
              <a:t>25</a:t>
            </a:r>
          </a:p>
        </p:txBody>
      </p:sp>
      <p:sp>
        <p:nvSpPr>
          <p:cNvPr id="3" name="Footer Placeholder 2">
            <a:extLst>
              <a:ext uri="{FF2B5EF4-FFF2-40B4-BE49-F238E27FC236}">
                <a16:creationId xmlns:a16="http://schemas.microsoft.com/office/drawing/2014/main" id="{C16D1660-0133-B540-9674-D842A828B61C}"/>
              </a:ext>
            </a:extLst>
          </p:cNvPr>
          <p:cNvSpPr>
            <a:spLocks noGrp="1"/>
          </p:cNvSpPr>
          <p:nvPr>
            <p:ph type="ftr" sz="quarter" idx="11"/>
          </p:nvPr>
        </p:nvSpPr>
        <p:spPr/>
        <p:txBody>
          <a:bodyPr/>
          <a:lstStyle/>
          <a:p>
            <a:r>
              <a:rPr lang="en-US"/>
              <a:t>Ian Cooper</a:t>
            </a:r>
          </a:p>
        </p:txBody>
      </p:sp>
      <p:sp>
        <p:nvSpPr>
          <p:cNvPr id="6" name="Slide Number Placeholder 5">
            <a:extLst>
              <a:ext uri="{FF2B5EF4-FFF2-40B4-BE49-F238E27FC236}">
                <a16:creationId xmlns:a16="http://schemas.microsoft.com/office/drawing/2014/main" id="{7FD1EC07-FF63-1B41-96A0-2A2A7F58AF24}"/>
              </a:ext>
            </a:extLst>
          </p:cNvPr>
          <p:cNvSpPr>
            <a:spLocks noGrp="1"/>
          </p:cNvSpPr>
          <p:nvPr>
            <p:ph type="sldNum" sz="quarter" idx="12"/>
          </p:nvPr>
        </p:nvSpPr>
        <p:spPr/>
        <p:txBody>
          <a:bodyPr/>
          <a:lstStyle/>
          <a:p>
            <a:fld id="{53C7D256-7CB4-8D4B-B359-120D79D46DFF}" type="slidenum">
              <a:rPr lang="en-US" smtClean="0"/>
              <a:t>27</a:t>
            </a:fld>
            <a:endParaRPr lang="en-US"/>
          </a:p>
        </p:txBody>
      </p:sp>
    </p:spTree>
    <p:extLst>
      <p:ext uri="{BB962C8B-B14F-4D97-AF65-F5344CB8AC3E}">
        <p14:creationId xmlns:p14="http://schemas.microsoft.com/office/powerpoint/2010/main" val="1425365798"/>
      </p:ext>
    </p:extLst>
  </p:cSld>
  <p:clrMapOvr>
    <a:masterClrMapping/>
  </p:clrMapOvr>
  <mc:AlternateContent xmlns:mc="http://schemas.openxmlformats.org/markup-compatibility/2006" xmlns:p14="http://schemas.microsoft.com/office/powerpoint/2010/main">
    <mc:Choice Requires="p14">
      <p:transition spd="slow" p14:dur="2000" advTm="878"/>
    </mc:Choice>
    <mc:Fallback xmlns="">
      <p:transition spd="slow" advTm="87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Failure</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28</a:t>
            </a:fld>
            <a:endParaRPr lang="en-US" dirty="0"/>
          </a:p>
        </p:txBody>
      </p:sp>
      <p:sp>
        <p:nvSpPr>
          <p:cNvPr id="6" name="Rounded Rectangle 5">
            <a:extLst>
              <a:ext uri="{FF2B5EF4-FFF2-40B4-BE49-F238E27FC236}">
                <a16:creationId xmlns:a16="http://schemas.microsoft.com/office/drawing/2014/main" id="{789F62B9-E381-6A29-3E3B-7A2619138339}"/>
              </a:ext>
            </a:extLst>
          </p:cNvPr>
          <p:cNvSpPr/>
          <p:nvPr/>
        </p:nvSpPr>
        <p:spPr>
          <a:xfrm>
            <a:off x="2069515" y="3522408"/>
            <a:ext cx="1839686" cy="58453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2C144AE5-6631-7C5D-CE0A-61E10D21EFDA}"/>
              </a:ext>
            </a:extLst>
          </p:cNvPr>
          <p:cNvSpPr/>
          <p:nvPr/>
        </p:nvSpPr>
        <p:spPr>
          <a:xfrm>
            <a:off x="7218451" y="3522419"/>
            <a:ext cx="1839686" cy="584523"/>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4E7EC420-14E3-7856-872D-1C8930B3BF84}"/>
              </a:ext>
            </a:extLst>
          </p:cNvPr>
          <p:cNvCxnSpPr>
            <a:cxnSpLocks/>
          </p:cNvCxnSpPr>
          <p:nvPr/>
        </p:nvCxnSpPr>
        <p:spPr>
          <a:xfrm flipV="1">
            <a:off x="3909201" y="3705176"/>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8974A7-EA34-4238-F81F-6821671D280A}"/>
              </a:ext>
            </a:extLst>
          </p:cNvPr>
          <p:cNvCxnSpPr/>
          <p:nvPr/>
        </p:nvCxnSpPr>
        <p:spPr>
          <a:xfrm>
            <a:off x="4752835" y="3132735"/>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C4BBDF-9F8D-A9EE-D370-541CA47489FA}"/>
              </a:ext>
            </a:extLst>
          </p:cNvPr>
          <p:cNvSpPr txBox="1"/>
          <p:nvPr/>
        </p:nvSpPr>
        <p:spPr>
          <a:xfrm>
            <a:off x="4845363" y="3214631"/>
            <a:ext cx="1197429" cy="307777"/>
          </a:xfrm>
          <a:prstGeom prst="rect">
            <a:avLst/>
          </a:prstGeom>
          <a:noFill/>
        </p:spPr>
        <p:txBody>
          <a:bodyPr wrap="square" rtlCol="0">
            <a:spAutoFit/>
          </a:bodyPr>
          <a:lstStyle/>
          <a:p>
            <a:r>
              <a:rPr lang="en-GB" sz="1400" dirty="0"/>
              <a:t>1.1 message()</a:t>
            </a:r>
          </a:p>
        </p:txBody>
      </p:sp>
      <p:cxnSp>
        <p:nvCxnSpPr>
          <p:cNvPr id="19" name="Straight Connector 18">
            <a:extLst>
              <a:ext uri="{FF2B5EF4-FFF2-40B4-BE49-F238E27FC236}">
                <a16:creationId xmlns:a16="http://schemas.microsoft.com/office/drawing/2014/main" id="{A5DE2C9B-CBA3-3B51-60E9-2547F4015963}"/>
              </a:ext>
            </a:extLst>
          </p:cNvPr>
          <p:cNvCxnSpPr/>
          <p:nvPr/>
        </p:nvCxnSpPr>
        <p:spPr>
          <a:xfrm flipV="1">
            <a:off x="3909201" y="3937355"/>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61D25D-5299-6621-DEDE-C3E3F72A1D73}"/>
              </a:ext>
            </a:extLst>
          </p:cNvPr>
          <p:cNvCxnSpPr>
            <a:cxnSpLocks/>
          </p:cNvCxnSpPr>
          <p:nvPr/>
        </p:nvCxnSpPr>
        <p:spPr>
          <a:xfrm flipH="1">
            <a:off x="4752835" y="4302510"/>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F872C0B-7882-F49D-7453-7BF2C0CEB157}"/>
              </a:ext>
            </a:extLst>
          </p:cNvPr>
          <p:cNvSpPr txBox="1"/>
          <p:nvPr/>
        </p:nvSpPr>
        <p:spPr>
          <a:xfrm>
            <a:off x="4752835" y="4440789"/>
            <a:ext cx="1583873" cy="307777"/>
          </a:xfrm>
          <a:prstGeom prst="rect">
            <a:avLst/>
          </a:prstGeom>
          <a:noFill/>
        </p:spPr>
        <p:txBody>
          <a:bodyPr wrap="square" rtlCol="0">
            <a:spAutoFit/>
          </a:bodyPr>
          <a:lstStyle/>
          <a:p>
            <a:r>
              <a:rPr lang="en-GB" sz="1400" dirty="0"/>
              <a:t>1.2 acknowledge()</a:t>
            </a:r>
          </a:p>
        </p:txBody>
      </p:sp>
      <p:sp>
        <p:nvSpPr>
          <p:cNvPr id="30" name="TextBox 29">
            <a:extLst>
              <a:ext uri="{FF2B5EF4-FFF2-40B4-BE49-F238E27FC236}">
                <a16:creationId xmlns:a16="http://schemas.microsoft.com/office/drawing/2014/main" id="{191DDBF5-A8CD-D45F-1B3E-8CFE3BD2AED6}"/>
              </a:ext>
            </a:extLst>
          </p:cNvPr>
          <p:cNvSpPr txBox="1"/>
          <p:nvPr/>
        </p:nvSpPr>
        <p:spPr>
          <a:xfrm>
            <a:off x="2401530" y="3612911"/>
            <a:ext cx="1175657" cy="369332"/>
          </a:xfrm>
          <a:prstGeom prst="rect">
            <a:avLst/>
          </a:prstGeom>
          <a:noFill/>
        </p:spPr>
        <p:txBody>
          <a:bodyPr wrap="square" rtlCol="0">
            <a:spAutoFit/>
          </a:bodyPr>
          <a:lstStyle/>
          <a:p>
            <a:r>
              <a:rPr lang="en-GB" dirty="0"/>
              <a:t>:requestor</a:t>
            </a:r>
          </a:p>
        </p:txBody>
      </p:sp>
      <p:sp>
        <p:nvSpPr>
          <p:cNvPr id="31" name="TextBox 30">
            <a:extLst>
              <a:ext uri="{FF2B5EF4-FFF2-40B4-BE49-F238E27FC236}">
                <a16:creationId xmlns:a16="http://schemas.microsoft.com/office/drawing/2014/main" id="{59E3739F-862E-B6C4-30C7-2CB99A4784FB}"/>
              </a:ext>
            </a:extLst>
          </p:cNvPr>
          <p:cNvSpPr txBox="1"/>
          <p:nvPr/>
        </p:nvSpPr>
        <p:spPr>
          <a:xfrm>
            <a:off x="7550465" y="3630002"/>
            <a:ext cx="1175657" cy="369332"/>
          </a:xfrm>
          <a:prstGeom prst="rect">
            <a:avLst/>
          </a:prstGeom>
          <a:noFill/>
        </p:spPr>
        <p:txBody>
          <a:bodyPr wrap="square" rtlCol="0">
            <a:spAutoFit/>
          </a:bodyPr>
          <a:lstStyle/>
          <a:p>
            <a:r>
              <a:rPr lang="en-GB" dirty="0"/>
              <a:t>:provider</a:t>
            </a:r>
          </a:p>
        </p:txBody>
      </p:sp>
      <p:sp>
        <p:nvSpPr>
          <p:cNvPr id="22" name="TextBox 21">
            <a:extLst>
              <a:ext uri="{FF2B5EF4-FFF2-40B4-BE49-F238E27FC236}">
                <a16:creationId xmlns:a16="http://schemas.microsoft.com/office/drawing/2014/main" id="{E94CCC7E-7A2A-67E0-C46C-4575FA619D2B}"/>
              </a:ext>
            </a:extLst>
          </p:cNvPr>
          <p:cNvSpPr txBox="1"/>
          <p:nvPr/>
        </p:nvSpPr>
        <p:spPr>
          <a:xfrm>
            <a:off x="803564" y="5067868"/>
            <a:ext cx="4640036" cy="923330"/>
          </a:xfrm>
          <a:prstGeom prst="rect">
            <a:avLst/>
          </a:prstGeom>
          <a:noFill/>
        </p:spPr>
        <p:txBody>
          <a:bodyPr wrap="square" rtlCol="0">
            <a:spAutoFit/>
          </a:bodyPr>
          <a:lstStyle/>
          <a:p>
            <a:pPr algn="ct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Consistency</a:t>
            </a:r>
          </a:p>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How can we know that a consumer received a message or processed it?</a:t>
            </a:r>
          </a:p>
        </p:txBody>
      </p:sp>
      <p:cxnSp>
        <p:nvCxnSpPr>
          <p:cNvPr id="24" name="Straight Arrow Connector 23">
            <a:extLst>
              <a:ext uri="{FF2B5EF4-FFF2-40B4-BE49-F238E27FC236}">
                <a16:creationId xmlns:a16="http://schemas.microsoft.com/office/drawing/2014/main" id="{30779D87-0E2F-244D-A30A-A3F08396411E}"/>
              </a:ext>
            </a:extLst>
          </p:cNvPr>
          <p:cNvCxnSpPr>
            <a:cxnSpLocks/>
            <a:stCxn id="22" idx="0"/>
            <a:endCxn id="6" idx="2"/>
          </p:cNvCxnSpPr>
          <p:nvPr/>
        </p:nvCxnSpPr>
        <p:spPr>
          <a:xfrm flipH="1" flipV="1">
            <a:off x="2989358" y="4106942"/>
            <a:ext cx="134224" cy="9609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02803CD-1249-FF1F-A67E-C5123EEBA7B1}"/>
              </a:ext>
            </a:extLst>
          </p:cNvPr>
          <p:cNvCxnSpPr>
            <a:cxnSpLocks/>
            <a:stCxn id="22" idx="0"/>
            <a:endCxn id="7" idx="2"/>
          </p:cNvCxnSpPr>
          <p:nvPr/>
        </p:nvCxnSpPr>
        <p:spPr>
          <a:xfrm flipV="1">
            <a:off x="3123582" y="4106942"/>
            <a:ext cx="5014712" cy="9609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447A76D-52F3-94C4-78B8-2B7AFEA744A4}"/>
              </a:ext>
            </a:extLst>
          </p:cNvPr>
          <p:cNvSpPr txBox="1"/>
          <p:nvPr/>
        </p:nvSpPr>
        <p:spPr>
          <a:xfrm>
            <a:off x="315685" y="1349173"/>
            <a:ext cx="4640036" cy="1477328"/>
          </a:xfrm>
          <a:prstGeom prst="rect">
            <a:avLst/>
          </a:prstGeom>
          <a:noFill/>
        </p:spPr>
        <p:txBody>
          <a:bodyPr wrap="square" rtlCol="0">
            <a:spAutoFit/>
          </a:bodyPr>
          <a:lstStyle/>
          <a:p>
            <a:pPr algn="ct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Failure Scenarios</a:t>
            </a:r>
          </a:p>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Loss of messages, out of order messages, incorrect message schema, loss of broker - a distributed system can fail in many ways.</a:t>
            </a:r>
          </a:p>
        </p:txBody>
      </p:sp>
      <p:cxnSp>
        <p:nvCxnSpPr>
          <p:cNvPr id="36" name="Straight Arrow Connector 35">
            <a:extLst>
              <a:ext uri="{FF2B5EF4-FFF2-40B4-BE49-F238E27FC236}">
                <a16:creationId xmlns:a16="http://schemas.microsoft.com/office/drawing/2014/main" id="{B0317BBA-899C-C208-CBB1-87410615548A}"/>
              </a:ext>
            </a:extLst>
          </p:cNvPr>
          <p:cNvCxnSpPr>
            <a:cxnSpLocks/>
            <a:stCxn id="35" idx="2"/>
          </p:cNvCxnSpPr>
          <p:nvPr/>
        </p:nvCxnSpPr>
        <p:spPr>
          <a:xfrm>
            <a:off x="2635703" y="2826501"/>
            <a:ext cx="2209661" cy="8009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F5D7D11-4C1F-4018-B628-607E1C804992}"/>
              </a:ext>
            </a:extLst>
          </p:cNvPr>
          <p:cNvCxnSpPr>
            <a:cxnSpLocks/>
            <a:stCxn id="35" idx="2"/>
          </p:cNvCxnSpPr>
          <p:nvPr/>
        </p:nvCxnSpPr>
        <p:spPr>
          <a:xfrm>
            <a:off x="2635703" y="2826501"/>
            <a:ext cx="2337847" cy="10684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F962DA6-B48B-A698-9794-E6DE117B56C3}"/>
              </a:ext>
            </a:extLst>
          </p:cNvPr>
          <p:cNvSpPr txBox="1"/>
          <p:nvPr/>
        </p:nvSpPr>
        <p:spPr>
          <a:xfrm>
            <a:off x="6363443" y="4748566"/>
            <a:ext cx="4640036" cy="1200329"/>
          </a:xfrm>
          <a:prstGeom prst="rect">
            <a:avLst/>
          </a:prstGeom>
          <a:noFill/>
        </p:spPr>
        <p:txBody>
          <a:bodyPr wrap="square" rtlCol="0">
            <a:spAutoFit/>
          </a:bodyPr>
          <a:lstStyle/>
          <a:p>
            <a:pPr algn="ct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Availability is Latency</a:t>
            </a:r>
          </a:p>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We achieve availability by temporal decoupling but this implies that we must cope with latency, even without failure.</a:t>
            </a:r>
          </a:p>
        </p:txBody>
      </p:sp>
      <p:cxnSp>
        <p:nvCxnSpPr>
          <p:cNvPr id="44" name="Straight Arrow Connector 43">
            <a:extLst>
              <a:ext uri="{FF2B5EF4-FFF2-40B4-BE49-F238E27FC236}">
                <a16:creationId xmlns:a16="http://schemas.microsoft.com/office/drawing/2014/main" id="{616E08B9-3EB7-11DE-7AA8-831C98FFCF43}"/>
              </a:ext>
            </a:extLst>
          </p:cNvPr>
          <p:cNvCxnSpPr>
            <a:cxnSpLocks/>
            <a:stCxn id="43" idx="0"/>
          </p:cNvCxnSpPr>
          <p:nvPr/>
        </p:nvCxnSpPr>
        <p:spPr>
          <a:xfrm flipH="1" flipV="1">
            <a:off x="6700058" y="3756335"/>
            <a:ext cx="1983403" cy="9922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62987F5-B3B3-1894-5641-5439E2F97B35}"/>
              </a:ext>
            </a:extLst>
          </p:cNvPr>
          <p:cNvCxnSpPr>
            <a:cxnSpLocks/>
            <a:stCxn id="43" idx="0"/>
          </p:cNvCxnSpPr>
          <p:nvPr/>
        </p:nvCxnSpPr>
        <p:spPr>
          <a:xfrm flipH="1" flipV="1">
            <a:off x="4052513" y="3982243"/>
            <a:ext cx="4630948" cy="7663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9C79C1B-0AFD-6353-DF56-4F207CDD1D94}"/>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18" name="TextBox 17">
            <a:extLst>
              <a:ext uri="{FF2B5EF4-FFF2-40B4-BE49-F238E27FC236}">
                <a16:creationId xmlns:a16="http://schemas.microsoft.com/office/drawing/2014/main" id="{FDEDD374-9212-BC9B-D7EE-BCEE7966B244}"/>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20" name="TextBox 19">
            <a:extLst>
              <a:ext uri="{FF2B5EF4-FFF2-40B4-BE49-F238E27FC236}">
                <a16:creationId xmlns:a16="http://schemas.microsoft.com/office/drawing/2014/main" id="{ACC76364-54E6-5348-2E75-D9EE0912FD68}"/>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1" name="TextBox 20">
            <a:extLst>
              <a:ext uri="{FF2B5EF4-FFF2-40B4-BE49-F238E27FC236}">
                <a16:creationId xmlns:a16="http://schemas.microsoft.com/office/drawing/2014/main" id="{2B076173-76B0-6F62-DCA3-F49FC42647D5}"/>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2956712796"/>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5" grpId="0"/>
      <p:bldP spid="4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Failure</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29</a:t>
            </a:fld>
            <a:endParaRPr lang="en-US"/>
          </a:p>
        </p:txBody>
      </p:sp>
      <p:sp>
        <p:nvSpPr>
          <p:cNvPr id="6" name="Rounded Rectangle 5">
            <a:extLst>
              <a:ext uri="{FF2B5EF4-FFF2-40B4-BE49-F238E27FC236}">
                <a16:creationId xmlns:a16="http://schemas.microsoft.com/office/drawing/2014/main" id="{789F62B9-E381-6A29-3E3B-7A2619138339}"/>
              </a:ext>
            </a:extLst>
          </p:cNvPr>
          <p:cNvSpPr/>
          <p:nvPr/>
        </p:nvSpPr>
        <p:spPr>
          <a:xfrm>
            <a:off x="2643040" y="3759788"/>
            <a:ext cx="1839686" cy="58453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2C144AE5-6631-7C5D-CE0A-61E10D21EFDA}"/>
              </a:ext>
            </a:extLst>
          </p:cNvPr>
          <p:cNvSpPr/>
          <p:nvPr/>
        </p:nvSpPr>
        <p:spPr>
          <a:xfrm>
            <a:off x="7791976" y="3759799"/>
            <a:ext cx="1839686" cy="584523"/>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4E7EC420-14E3-7856-872D-1C8930B3BF84}"/>
              </a:ext>
            </a:extLst>
          </p:cNvPr>
          <p:cNvCxnSpPr>
            <a:cxnSpLocks/>
          </p:cNvCxnSpPr>
          <p:nvPr/>
        </p:nvCxnSpPr>
        <p:spPr>
          <a:xfrm flipV="1">
            <a:off x="4482726" y="3942556"/>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8974A7-EA34-4238-F81F-6821671D280A}"/>
              </a:ext>
            </a:extLst>
          </p:cNvPr>
          <p:cNvCxnSpPr/>
          <p:nvPr/>
        </p:nvCxnSpPr>
        <p:spPr>
          <a:xfrm>
            <a:off x="5326360" y="3370115"/>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C4BBDF-9F8D-A9EE-D370-541CA47489FA}"/>
              </a:ext>
            </a:extLst>
          </p:cNvPr>
          <p:cNvSpPr txBox="1"/>
          <p:nvPr/>
        </p:nvSpPr>
        <p:spPr>
          <a:xfrm>
            <a:off x="5418888" y="3452011"/>
            <a:ext cx="1282854" cy="307777"/>
          </a:xfrm>
          <a:prstGeom prst="rect">
            <a:avLst/>
          </a:prstGeom>
          <a:noFill/>
        </p:spPr>
        <p:txBody>
          <a:bodyPr wrap="square" rtlCol="0">
            <a:spAutoFit/>
          </a:bodyPr>
          <a:lstStyle/>
          <a:p>
            <a:r>
              <a:rPr lang="en-GB" sz="1400" dirty="0"/>
              <a:t>1.1 checkout()</a:t>
            </a:r>
          </a:p>
        </p:txBody>
      </p:sp>
      <p:sp>
        <p:nvSpPr>
          <p:cNvPr id="30" name="TextBox 29">
            <a:extLst>
              <a:ext uri="{FF2B5EF4-FFF2-40B4-BE49-F238E27FC236}">
                <a16:creationId xmlns:a16="http://schemas.microsoft.com/office/drawing/2014/main" id="{191DDBF5-A8CD-D45F-1B3E-8CFE3BD2AED6}"/>
              </a:ext>
            </a:extLst>
          </p:cNvPr>
          <p:cNvSpPr txBox="1"/>
          <p:nvPr/>
        </p:nvSpPr>
        <p:spPr>
          <a:xfrm>
            <a:off x="2975055" y="3850291"/>
            <a:ext cx="1175657" cy="369332"/>
          </a:xfrm>
          <a:prstGeom prst="rect">
            <a:avLst/>
          </a:prstGeom>
          <a:noFill/>
        </p:spPr>
        <p:txBody>
          <a:bodyPr wrap="square" rtlCol="0">
            <a:spAutoFit/>
          </a:bodyPr>
          <a:lstStyle/>
          <a:p>
            <a:r>
              <a:rPr lang="en-GB" dirty="0"/>
              <a:t>:Basket</a:t>
            </a:r>
          </a:p>
        </p:txBody>
      </p:sp>
      <p:sp>
        <p:nvSpPr>
          <p:cNvPr id="31" name="TextBox 30">
            <a:extLst>
              <a:ext uri="{FF2B5EF4-FFF2-40B4-BE49-F238E27FC236}">
                <a16:creationId xmlns:a16="http://schemas.microsoft.com/office/drawing/2014/main" id="{59E3739F-862E-B6C4-30C7-2CB99A4784FB}"/>
              </a:ext>
            </a:extLst>
          </p:cNvPr>
          <p:cNvSpPr txBox="1"/>
          <p:nvPr/>
        </p:nvSpPr>
        <p:spPr>
          <a:xfrm>
            <a:off x="8123990" y="3867382"/>
            <a:ext cx="1175657" cy="369332"/>
          </a:xfrm>
          <a:prstGeom prst="rect">
            <a:avLst/>
          </a:prstGeom>
          <a:noFill/>
        </p:spPr>
        <p:txBody>
          <a:bodyPr wrap="square" rtlCol="0">
            <a:spAutoFit/>
          </a:bodyPr>
          <a:lstStyle/>
          <a:p>
            <a:r>
              <a:rPr lang="en-GB" dirty="0"/>
              <a:t>:Cashier</a:t>
            </a:r>
          </a:p>
        </p:txBody>
      </p:sp>
      <p:sp>
        <p:nvSpPr>
          <p:cNvPr id="10" name="TextBox 9">
            <a:extLst>
              <a:ext uri="{FF2B5EF4-FFF2-40B4-BE49-F238E27FC236}">
                <a16:creationId xmlns:a16="http://schemas.microsoft.com/office/drawing/2014/main" id="{DC71A5C5-14D0-5579-5B1B-A29CC764BCD8}"/>
              </a:ext>
            </a:extLst>
          </p:cNvPr>
          <p:cNvSpPr txBox="1"/>
          <p:nvPr/>
        </p:nvSpPr>
        <p:spPr>
          <a:xfrm>
            <a:off x="9237287" y="1823407"/>
            <a:ext cx="2220685"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What happens if we can’t take payment, does it matter if that is because of</a:t>
            </a:r>
          </a:p>
        </p:txBody>
      </p:sp>
      <p:cxnSp>
        <p:nvCxnSpPr>
          <p:cNvPr id="15" name="Straight Arrow Connector 14">
            <a:extLst>
              <a:ext uri="{FF2B5EF4-FFF2-40B4-BE49-F238E27FC236}">
                <a16:creationId xmlns:a16="http://schemas.microsoft.com/office/drawing/2014/main" id="{BEC2FF5D-4923-3924-30C9-1BC278C9DEC9}"/>
              </a:ext>
            </a:extLst>
          </p:cNvPr>
          <p:cNvCxnSpPr>
            <a:cxnSpLocks/>
            <a:stCxn id="10" idx="2"/>
          </p:cNvCxnSpPr>
          <p:nvPr/>
        </p:nvCxnSpPr>
        <p:spPr>
          <a:xfrm flipH="1">
            <a:off x="9770648" y="3300735"/>
            <a:ext cx="576982" cy="181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C950A8-89CD-E00D-51A6-B268AFFC7F28}"/>
              </a:ext>
            </a:extLst>
          </p:cNvPr>
          <p:cNvSpPr txBox="1"/>
          <p:nvPr/>
        </p:nvSpPr>
        <p:spPr>
          <a:xfrm>
            <a:off x="1208289" y="2104109"/>
            <a:ext cx="2220685"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What happens if we fail to send the checkout message?</a:t>
            </a:r>
          </a:p>
        </p:txBody>
      </p:sp>
      <p:cxnSp>
        <p:nvCxnSpPr>
          <p:cNvPr id="18" name="Straight Arrow Connector 17">
            <a:extLst>
              <a:ext uri="{FF2B5EF4-FFF2-40B4-BE49-F238E27FC236}">
                <a16:creationId xmlns:a16="http://schemas.microsoft.com/office/drawing/2014/main" id="{13E534C0-5BF2-A0AC-BEA8-85FB1F58B5E9}"/>
              </a:ext>
            </a:extLst>
          </p:cNvPr>
          <p:cNvCxnSpPr>
            <a:cxnSpLocks/>
            <a:stCxn id="16" idx="2"/>
          </p:cNvCxnSpPr>
          <p:nvPr/>
        </p:nvCxnSpPr>
        <p:spPr>
          <a:xfrm>
            <a:off x="2318632" y="3027439"/>
            <a:ext cx="1235537" cy="7251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E06FA23-FCCB-FB6A-E72A-4D6E6CC1EE5F}"/>
              </a:ext>
            </a:extLst>
          </p:cNvPr>
          <p:cNvSpPr txBox="1"/>
          <p:nvPr/>
        </p:nvSpPr>
        <p:spPr>
          <a:xfrm>
            <a:off x="4562916" y="1962741"/>
            <a:ext cx="2776123" cy="923330"/>
          </a:xfrm>
          <a:prstGeom prst="rect">
            <a:avLst/>
          </a:prstGeom>
          <a:noFill/>
        </p:spPr>
        <p:txBody>
          <a:bodyPr wrap="square" rtlCol="0">
            <a:spAutoFit/>
          </a:bodyPr>
          <a:lstStyle/>
          <a:p>
            <a:pPr algn="ct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What happens if the checkout message is ill-formed</a:t>
            </a:r>
            <a:endPar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endParaRPr>
          </a:p>
        </p:txBody>
      </p:sp>
      <p:cxnSp>
        <p:nvCxnSpPr>
          <p:cNvPr id="21" name="Straight Arrow Connector 20">
            <a:extLst>
              <a:ext uri="{FF2B5EF4-FFF2-40B4-BE49-F238E27FC236}">
                <a16:creationId xmlns:a16="http://schemas.microsoft.com/office/drawing/2014/main" id="{9427CBDB-C280-D9F0-9690-A2713CC58D5F}"/>
              </a:ext>
            </a:extLst>
          </p:cNvPr>
          <p:cNvCxnSpPr>
            <a:cxnSpLocks/>
            <a:stCxn id="20" idx="2"/>
          </p:cNvCxnSpPr>
          <p:nvPr/>
        </p:nvCxnSpPr>
        <p:spPr>
          <a:xfrm flipH="1">
            <a:off x="5833641" y="2886071"/>
            <a:ext cx="117337" cy="2853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C9BBC10-5E12-6932-9181-0A01AF21D921}"/>
              </a:ext>
            </a:extLst>
          </p:cNvPr>
          <p:cNvCxnSpPr/>
          <p:nvPr/>
        </p:nvCxnSpPr>
        <p:spPr>
          <a:xfrm flipV="1">
            <a:off x="4482725" y="4196994"/>
            <a:ext cx="3309250" cy="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C56C93-01D2-94BA-65F6-49C4B5A87CF7}"/>
              </a:ext>
            </a:extLst>
          </p:cNvPr>
          <p:cNvCxnSpPr>
            <a:cxnSpLocks/>
          </p:cNvCxnSpPr>
          <p:nvPr/>
        </p:nvCxnSpPr>
        <p:spPr>
          <a:xfrm flipH="1">
            <a:off x="5326359" y="4470706"/>
            <a:ext cx="119742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DF7EA4B-33E6-4C00-E61B-184740372206}"/>
              </a:ext>
            </a:extLst>
          </p:cNvPr>
          <p:cNvSpPr txBox="1"/>
          <p:nvPr/>
        </p:nvSpPr>
        <p:spPr>
          <a:xfrm>
            <a:off x="5166079" y="4548721"/>
            <a:ext cx="1942541" cy="307777"/>
          </a:xfrm>
          <a:prstGeom prst="rect">
            <a:avLst/>
          </a:prstGeom>
          <a:noFill/>
        </p:spPr>
        <p:txBody>
          <a:bodyPr wrap="square" rtlCol="0">
            <a:spAutoFit/>
          </a:bodyPr>
          <a:lstStyle/>
          <a:p>
            <a:r>
              <a:rPr lang="en-GB" sz="1400" dirty="0">
                <a:solidFill>
                  <a:srgbClr val="FF0000"/>
                </a:solidFill>
              </a:rPr>
              <a:t>1.2 </a:t>
            </a:r>
            <a:r>
              <a:rPr lang="en-GB" sz="1400" dirty="0" err="1">
                <a:solidFill>
                  <a:srgbClr val="FF0000"/>
                </a:solidFill>
              </a:rPr>
              <a:t>successfulpayment</a:t>
            </a:r>
            <a:r>
              <a:rPr lang="en-GB" sz="1400" dirty="0">
                <a:solidFill>
                  <a:srgbClr val="FF0000"/>
                </a:solidFill>
              </a:rPr>
              <a:t>()</a:t>
            </a:r>
          </a:p>
        </p:txBody>
      </p:sp>
      <p:sp>
        <p:nvSpPr>
          <p:cNvPr id="32" name="TextBox 31">
            <a:extLst>
              <a:ext uri="{FF2B5EF4-FFF2-40B4-BE49-F238E27FC236}">
                <a16:creationId xmlns:a16="http://schemas.microsoft.com/office/drawing/2014/main" id="{8803254E-03DF-27C6-6875-57D775D0D80E}"/>
              </a:ext>
            </a:extLst>
          </p:cNvPr>
          <p:cNvSpPr txBox="1"/>
          <p:nvPr/>
        </p:nvSpPr>
        <p:spPr>
          <a:xfrm>
            <a:off x="8610600" y="4755109"/>
            <a:ext cx="2220685"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How do we handle the latency of this response?</a:t>
            </a:r>
          </a:p>
        </p:txBody>
      </p:sp>
      <p:cxnSp>
        <p:nvCxnSpPr>
          <p:cNvPr id="33" name="Straight Arrow Connector 32">
            <a:extLst>
              <a:ext uri="{FF2B5EF4-FFF2-40B4-BE49-F238E27FC236}">
                <a16:creationId xmlns:a16="http://schemas.microsoft.com/office/drawing/2014/main" id="{596157DD-51B7-0AC5-C02D-B422D9E1AB16}"/>
              </a:ext>
            </a:extLst>
          </p:cNvPr>
          <p:cNvCxnSpPr>
            <a:cxnSpLocks/>
          </p:cNvCxnSpPr>
          <p:nvPr/>
        </p:nvCxnSpPr>
        <p:spPr>
          <a:xfrm flipH="1" flipV="1">
            <a:off x="8808334" y="4451905"/>
            <a:ext cx="823328" cy="3261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559700-3C4B-C7F2-9EFD-8CAC1FF19AF5}"/>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19" name="TextBox 18">
            <a:extLst>
              <a:ext uri="{FF2B5EF4-FFF2-40B4-BE49-F238E27FC236}">
                <a16:creationId xmlns:a16="http://schemas.microsoft.com/office/drawing/2014/main" id="{A644AAE7-30C9-9CC4-2834-B562CC42A2CF}"/>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22" name="TextBox 21">
            <a:extLst>
              <a:ext uri="{FF2B5EF4-FFF2-40B4-BE49-F238E27FC236}">
                <a16:creationId xmlns:a16="http://schemas.microsoft.com/office/drawing/2014/main" id="{EDA23C81-8288-6697-A72A-3030960B980E}"/>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3" name="TextBox 22">
            <a:extLst>
              <a:ext uri="{FF2B5EF4-FFF2-40B4-BE49-F238E27FC236}">
                <a16:creationId xmlns:a16="http://schemas.microsoft.com/office/drawing/2014/main" id="{FD45B8AC-DFF2-753F-8DA8-9DC43DFA31D2}"/>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628414124"/>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0"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CFEBA-4455-0948-93CF-4FB3283437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E6D1E57-623B-DC4F-B614-17C72B96986A}"/>
              </a:ext>
            </a:extLst>
          </p:cNvPr>
          <p:cNvSpPr>
            <a:spLocks noGrp="1"/>
          </p:cNvSpPr>
          <p:nvPr>
            <p:ph idx="1"/>
          </p:nvPr>
        </p:nvSpPr>
        <p:spPr/>
        <p:txBody>
          <a:bodyPr/>
          <a:lstStyle/>
          <a:p>
            <a:r>
              <a:rPr lang="en-US" dirty="0"/>
              <a:t>Messaging</a:t>
            </a:r>
          </a:p>
          <a:p>
            <a:r>
              <a:rPr lang="en-US" dirty="0"/>
              <a:t>Activity</a:t>
            </a:r>
          </a:p>
          <a:p>
            <a:r>
              <a:rPr lang="en-US" dirty="0"/>
              <a:t>Repair and Clarification</a:t>
            </a:r>
          </a:p>
          <a:p>
            <a:r>
              <a:rPr lang="en-US" dirty="0"/>
              <a:t>Conversations</a:t>
            </a:r>
          </a:p>
        </p:txBody>
      </p:sp>
      <p:sp>
        <p:nvSpPr>
          <p:cNvPr id="4" name="Footer Placeholder 3">
            <a:extLst>
              <a:ext uri="{FF2B5EF4-FFF2-40B4-BE49-F238E27FC236}">
                <a16:creationId xmlns:a16="http://schemas.microsoft.com/office/drawing/2014/main" id="{8B1AC896-585E-8A49-A991-F0CD42042954}"/>
              </a:ext>
            </a:extLst>
          </p:cNvPr>
          <p:cNvSpPr>
            <a:spLocks noGrp="1"/>
          </p:cNvSpPr>
          <p:nvPr>
            <p:ph type="ftr" sz="quarter" idx="11"/>
          </p:nvPr>
        </p:nvSpPr>
        <p:spPr/>
        <p:txBody>
          <a:bodyPr/>
          <a:lstStyle/>
          <a:p>
            <a:r>
              <a:rPr lang="en-US"/>
              <a:t>Ian Cooper</a:t>
            </a:r>
          </a:p>
        </p:txBody>
      </p:sp>
      <p:sp>
        <p:nvSpPr>
          <p:cNvPr id="5" name="Slide Number Placeholder 4">
            <a:extLst>
              <a:ext uri="{FF2B5EF4-FFF2-40B4-BE49-F238E27FC236}">
                <a16:creationId xmlns:a16="http://schemas.microsoft.com/office/drawing/2014/main" id="{A72E3251-890F-4F4F-8F4A-40C1A8682D5B}"/>
              </a:ext>
            </a:extLst>
          </p:cNvPr>
          <p:cNvSpPr>
            <a:spLocks noGrp="1"/>
          </p:cNvSpPr>
          <p:nvPr>
            <p:ph type="sldNum" sz="quarter" idx="12"/>
          </p:nvPr>
        </p:nvSpPr>
        <p:spPr/>
        <p:txBody>
          <a:bodyPr/>
          <a:lstStyle/>
          <a:p>
            <a:fld id="{53C7D256-7CB4-8D4B-B359-120D79D46DFF}" type="slidenum">
              <a:rPr lang="en-US" smtClean="0"/>
              <a:t>3</a:t>
            </a:fld>
            <a:endParaRPr lang="en-US"/>
          </a:p>
        </p:txBody>
      </p:sp>
    </p:spTree>
    <p:extLst>
      <p:ext uri="{BB962C8B-B14F-4D97-AF65-F5344CB8AC3E}">
        <p14:creationId xmlns:p14="http://schemas.microsoft.com/office/powerpoint/2010/main" val="3014662972"/>
      </p:ext>
    </p:extLst>
  </p:cSld>
  <p:clrMapOvr>
    <a:masterClrMapping/>
  </p:clrMapOvr>
  <mc:AlternateContent xmlns:mc="http://schemas.openxmlformats.org/markup-compatibility/2006" xmlns:p14="http://schemas.microsoft.com/office/powerpoint/2010/main">
    <mc:Choice Requires="p14">
      <p:transition spd="slow" p14:dur="2000" advTm="26578"/>
    </mc:Choice>
    <mc:Fallback xmlns="">
      <p:transition spd="slow" advTm="26578"/>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Repair and Clarification</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30</a:t>
            </a:fld>
            <a:endParaRPr lang="en-US"/>
          </a:p>
        </p:txBody>
      </p:sp>
      <p:sp>
        <p:nvSpPr>
          <p:cNvPr id="8" name="Rounded Rectangle 7">
            <a:extLst>
              <a:ext uri="{FF2B5EF4-FFF2-40B4-BE49-F238E27FC236}">
                <a16:creationId xmlns:a16="http://schemas.microsoft.com/office/drawing/2014/main" id="{B917447F-3348-F897-2A5B-B6C6F85D2AE1}"/>
              </a:ext>
            </a:extLst>
          </p:cNvPr>
          <p:cNvSpPr/>
          <p:nvPr/>
        </p:nvSpPr>
        <p:spPr>
          <a:xfrm>
            <a:off x="2385976" y="3424567"/>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0B704046-1A53-80AE-24DB-7C770AD42507}"/>
              </a:ext>
            </a:extLst>
          </p:cNvPr>
          <p:cNvSpPr/>
          <p:nvPr/>
        </p:nvSpPr>
        <p:spPr>
          <a:xfrm>
            <a:off x="7534912" y="3424563"/>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12453AD9-9C27-E2EB-07DF-33AC42D024BA}"/>
              </a:ext>
            </a:extLst>
          </p:cNvPr>
          <p:cNvCxnSpPr>
            <a:stCxn id="8" idx="3"/>
            <a:endCxn id="9" idx="1"/>
          </p:cNvCxnSpPr>
          <p:nvPr/>
        </p:nvCxnSpPr>
        <p:spPr>
          <a:xfrm flipV="1">
            <a:off x="4225662" y="3729363"/>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C1843DE-2021-0E47-8AF4-24AED345825E}"/>
              </a:ext>
            </a:extLst>
          </p:cNvPr>
          <p:cNvCxnSpPr/>
          <p:nvPr/>
        </p:nvCxnSpPr>
        <p:spPr>
          <a:xfrm>
            <a:off x="5069297" y="3424563"/>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F66AA5B-04BF-520B-3A7D-D0D52AC60D7A}"/>
              </a:ext>
            </a:extLst>
          </p:cNvPr>
          <p:cNvSpPr txBox="1"/>
          <p:nvPr/>
        </p:nvSpPr>
        <p:spPr>
          <a:xfrm>
            <a:off x="5161825" y="3055141"/>
            <a:ext cx="1197428" cy="307777"/>
          </a:xfrm>
          <a:prstGeom prst="rect">
            <a:avLst/>
          </a:prstGeom>
          <a:noFill/>
        </p:spPr>
        <p:txBody>
          <a:bodyPr wrap="square" rtlCol="0">
            <a:spAutoFit/>
          </a:bodyPr>
          <a:lstStyle/>
          <a:p>
            <a:r>
              <a:rPr lang="en-GB" sz="1400" dirty="0"/>
              <a:t>1.1 request()</a:t>
            </a:r>
          </a:p>
        </p:txBody>
      </p:sp>
      <p:sp>
        <p:nvSpPr>
          <p:cNvPr id="15" name="TextBox 14">
            <a:extLst>
              <a:ext uri="{FF2B5EF4-FFF2-40B4-BE49-F238E27FC236}">
                <a16:creationId xmlns:a16="http://schemas.microsoft.com/office/drawing/2014/main" id="{DE42D1D6-6E8F-4ADC-18EB-8FC69436B0BC}"/>
              </a:ext>
            </a:extLst>
          </p:cNvPr>
          <p:cNvSpPr txBox="1"/>
          <p:nvPr/>
        </p:nvSpPr>
        <p:spPr>
          <a:xfrm>
            <a:off x="2717990" y="3544701"/>
            <a:ext cx="1175657" cy="369332"/>
          </a:xfrm>
          <a:prstGeom prst="rect">
            <a:avLst/>
          </a:prstGeom>
          <a:noFill/>
        </p:spPr>
        <p:txBody>
          <a:bodyPr wrap="square" rtlCol="0">
            <a:spAutoFit/>
          </a:bodyPr>
          <a:lstStyle/>
          <a:p>
            <a:r>
              <a:rPr lang="en-GB" dirty="0"/>
              <a:t>:requestor</a:t>
            </a:r>
          </a:p>
        </p:txBody>
      </p:sp>
      <p:sp>
        <p:nvSpPr>
          <p:cNvPr id="16" name="TextBox 15">
            <a:extLst>
              <a:ext uri="{FF2B5EF4-FFF2-40B4-BE49-F238E27FC236}">
                <a16:creationId xmlns:a16="http://schemas.microsoft.com/office/drawing/2014/main" id="{7DC66C6E-1FB2-E808-6476-0DEDAEF91098}"/>
              </a:ext>
            </a:extLst>
          </p:cNvPr>
          <p:cNvSpPr txBox="1"/>
          <p:nvPr/>
        </p:nvSpPr>
        <p:spPr>
          <a:xfrm>
            <a:off x="7866926" y="3544697"/>
            <a:ext cx="1175657" cy="369332"/>
          </a:xfrm>
          <a:prstGeom prst="rect">
            <a:avLst/>
          </a:prstGeom>
          <a:noFill/>
        </p:spPr>
        <p:txBody>
          <a:bodyPr wrap="square" rtlCol="0">
            <a:spAutoFit/>
          </a:bodyPr>
          <a:lstStyle/>
          <a:p>
            <a:r>
              <a:rPr lang="en-GB" dirty="0"/>
              <a:t>:provider</a:t>
            </a:r>
          </a:p>
        </p:txBody>
      </p:sp>
      <p:sp>
        <p:nvSpPr>
          <p:cNvPr id="17" name="TextBox 16">
            <a:extLst>
              <a:ext uri="{FF2B5EF4-FFF2-40B4-BE49-F238E27FC236}">
                <a16:creationId xmlns:a16="http://schemas.microsoft.com/office/drawing/2014/main" id="{972BBC48-FDA1-AEEA-F297-34A94F233163}"/>
              </a:ext>
            </a:extLst>
          </p:cNvPr>
          <p:cNvSpPr txBox="1"/>
          <p:nvPr/>
        </p:nvSpPr>
        <p:spPr>
          <a:xfrm>
            <a:off x="7534912" y="1358886"/>
            <a:ext cx="2781299"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We need to consider the possibility of a fault being triggered by the operation triggered by the message.</a:t>
            </a:r>
          </a:p>
        </p:txBody>
      </p:sp>
      <p:cxnSp>
        <p:nvCxnSpPr>
          <p:cNvPr id="18" name="Straight Arrow Connector 17">
            <a:extLst>
              <a:ext uri="{FF2B5EF4-FFF2-40B4-BE49-F238E27FC236}">
                <a16:creationId xmlns:a16="http://schemas.microsoft.com/office/drawing/2014/main" id="{E292AECF-C8F8-71EE-185D-5AFB34ACA921}"/>
              </a:ext>
            </a:extLst>
          </p:cNvPr>
          <p:cNvCxnSpPr>
            <a:cxnSpLocks/>
            <a:stCxn id="17" idx="2"/>
            <a:endCxn id="9" idx="0"/>
          </p:cNvCxnSpPr>
          <p:nvPr/>
        </p:nvCxnSpPr>
        <p:spPr>
          <a:xfrm flipH="1">
            <a:off x="8454755" y="2836214"/>
            <a:ext cx="470807" cy="588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2F6ED17-BF73-043A-0D12-3FD6B939D8A6}"/>
              </a:ext>
            </a:extLst>
          </p:cNvPr>
          <p:cNvSpPr txBox="1"/>
          <p:nvPr/>
        </p:nvSpPr>
        <p:spPr>
          <a:xfrm>
            <a:off x="4258319" y="4497735"/>
            <a:ext cx="3026228"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What guarantees does the provider make to the requestor about communicating any faults that are triggered?</a:t>
            </a:r>
          </a:p>
        </p:txBody>
      </p:sp>
      <p:sp>
        <p:nvSpPr>
          <p:cNvPr id="29" name="TextBox 28">
            <a:extLst>
              <a:ext uri="{FF2B5EF4-FFF2-40B4-BE49-F238E27FC236}">
                <a16:creationId xmlns:a16="http://schemas.microsoft.com/office/drawing/2014/main" id="{44C69A10-03B4-EBD8-CC23-DB7B8CD367EF}"/>
              </a:ext>
            </a:extLst>
          </p:cNvPr>
          <p:cNvSpPr txBox="1"/>
          <p:nvPr/>
        </p:nvSpPr>
        <p:spPr>
          <a:xfrm>
            <a:off x="3518085" y="1288020"/>
            <a:ext cx="2781299"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requestor triggers an operation on the provider by sending it a message</a:t>
            </a:r>
          </a:p>
        </p:txBody>
      </p:sp>
      <p:cxnSp>
        <p:nvCxnSpPr>
          <p:cNvPr id="30" name="Straight Arrow Connector 29">
            <a:extLst>
              <a:ext uri="{FF2B5EF4-FFF2-40B4-BE49-F238E27FC236}">
                <a16:creationId xmlns:a16="http://schemas.microsoft.com/office/drawing/2014/main" id="{EE5F2A18-A9ED-833C-FD92-9093677E3409}"/>
              </a:ext>
            </a:extLst>
          </p:cNvPr>
          <p:cNvCxnSpPr>
            <a:cxnSpLocks/>
            <a:stCxn id="29" idx="2"/>
            <a:endCxn id="12" idx="0"/>
          </p:cNvCxnSpPr>
          <p:nvPr/>
        </p:nvCxnSpPr>
        <p:spPr>
          <a:xfrm>
            <a:off x="4908735" y="2488349"/>
            <a:ext cx="851804" cy="5667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995403A-842A-3FC7-D8F7-8713FD67FAF6}"/>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6" name="TextBox 5">
            <a:extLst>
              <a:ext uri="{FF2B5EF4-FFF2-40B4-BE49-F238E27FC236}">
                <a16:creationId xmlns:a16="http://schemas.microsoft.com/office/drawing/2014/main" id="{F2992645-707B-696F-29E2-5E63D298AFD1}"/>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7" name="TextBox 6">
            <a:extLst>
              <a:ext uri="{FF2B5EF4-FFF2-40B4-BE49-F238E27FC236}">
                <a16:creationId xmlns:a16="http://schemas.microsoft.com/office/drawing/2014/main" id="{D28FC082-0903-C4D3-47C2-7A7AC6F3A09E}"/>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3" name="TextBox 12">
            <a:extLst>
              <a:ext uri="{FF2B5EF4-FFF2-40B4-BE49-F238E27FC236}">
                <a16:creationId xmlns:a16="http://schemas.microsoft.com/office/drawing/2014/main" id="{782AE846-5393-F459-618C-A33A7D1B25DE}"/>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274706223"/>
      </p:ext>
    </p:extLst>
  </p:cSld>
  <p:clrMapOvr>
    <a:masterClrMapping/>
  </p:clrMapOvr>
  <mc:AlternateContent xmlns:mc="http://schemas.openxmlformats.org/markup-compatibility/2006" xmlns:p14="http://schemas.microsoft.com/office/powerpoint/2010/main">
    <mc:Choice Requires="p14">
      <p:transition spd="slow" p14:dur="2000" advTm="23990"/>
    </mc:Choice>
    <mc:Fallback xmlns="">
      <p:transition spd="slow" advTm="239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No Fault</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31</a:t>
            </a:fld>
            <a:endParaRPr lang="en-US"/>
          </a:p>
        </p:txBody>
      </p:sp>
      <p:sp>
        <p:nvSpPr>
          <p:cNvPr id="15" name="Rounded Rectangle 14">
            <a:extLst>
              <a:ext uri="{FF2B5EF4-FFF2-40B4-BE49-F238E27FC236}">
                <a16:creationId xmlns:a16="http://schemas.microsoft.com/office/drawing/2014/main" id="{2532C7BF-573F-3056-AA93-47DBA9EEF837}"/>
              </a:ext>
            </a:extLst>
          </p:cNvPr>
          <p:cNvSpPr/>
          <p:nvPr/>
        </p:nvSpPr>
        <p:spPr>
          <a:xfrm>
            <a:off x="2443850" y="3308870"/>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7B3DA87D-CB5F-46E7-D27A-910D5068D026}"/>
              </a:ext>
            </a:extLst>
          </p:cNvPr>
          <p:cNvSpPr/>
          <p:nvPr/>
        </p:nvSpPr>
        <p:spPr>
          <a:xfrm>
            <a:off x="7592786" y="3308866"/>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ADE71A72-471E-F68F-B55B-B90381F61D33}"/>
              </a:ext>
            </a:extLst>
          </p:cNvPr>
          <p:cNvCxnSpPr>
            <a:stCxn id="15" idx="3"/>
            <a:endCxn id="16" idx="1"/>
          </p:cNvCxnSpPr>
          <p:nvPr/>
        </p:nvCxnSpPr>
        <p:spPr>
          <a:xfrm flipV="1">
            <a:off x="4283536" y="3613666"/>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88AA476-50E4-5299-409F-01F74218C2CC}"/>
              </a:ext>
            </a:extLst>
          </p:cNvPr>
          <p:cNvCxnSpPr/>
          <p:nvPr/>
        </p:nvCxnSpPr>
        <p:spPr>
          <a:xfrm>
            <a:off x="5127171" y="3308866"/>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0AE6300-667C-5EC0-BD58-42EAFEDD063E}"/>
              </a:ext>
            </a:extLst>
          </p:cNvPr>
          <p:cNvSpPr txBox="1"/>
          <p:nvPr/>
        </p:nvSpPr>
        <p:spPr>
          <a:xfrm>
            <a:off x="5219699" y="2939444"/>
            <a:ext cx="1197428" cy="307777"/>
          </a:xfrm>
          <a:prstGeom prst="rect">
            <a:avLst/>
          </a:prstGeom>
          <a:noFill/>
        </p:spPr>
        <p:txBody>
          <a:bodyPr wrap="square" rtlCol="0">
            <a:spAutoFit/>
          </a:bodyPr>
          <a:lstStyle/>
          <a:p>
            <a:r>
              <a:rPr lang="en-GB" sz="1400" dirty="0"/>
              <a:t>1.1 request()</a:t>
            </a:r>
          </a:p>
        </p:txBody>
      </p:sp>
      <p:sp>
        <p:nvSpPr>
          <p:cNvPr id="20" name="TextBox 19">
            <a:extLst>
              <a:ext uri="{FF2B5EF4-FFF2-40B4-BE49-F238E27FC236}">
                <a16:creationId xmlns:a16="http://schemas.microsoft.com/office/drawing/2014/main" id="{C44D7B18-470C-1C98-3140-A8873EFC706B}"/>
              </a:ext>
            </a:extLst>
          </p:cNvPr>
          <p:cNvSpPr txBox="1"/>
          <p:nvPr/>
        </p:nvSpPr>
        <p:spPr>
          <a:xfrm>
            <a:off x="2775864" y="3429004"/>
            <a:ext cx="1175657" cy="369332"/>
          </a:xfrm>
          <a:prstGeom prst="rect">
            <a:avLst/>
          </a:prstGeom>
          <a:noFill/>
        </p:spPr>
        <p:txBody>
          <a:bodyPr wrap="square" rtlCol="0">
            <a:spAutoFit/>
          </a:bodyPr>
          <a:lstStyle/>
          <a:p>
            <a:r>
              <a:rPr lang="en-GB" dirty="0"/>
              <a:t>:requestor</a:t>
            </a:r>
          </a:p>
        </p:txBody>
      </p:sp>
      <p:sp>
        <p:nvSpPr>
          <p:cNvPr id="21" name="TextBox 20">
            <a:extLst>
              <a:ext uri="{FF2B5EF4-FFF2-40B4-BE49-F238E27FC236}">
                <a16:creationId xmlns:a16="http://schemas.microsoft.com/office/drawing/2014/main" id="{599FB1D2-7FCC-6D15-61A8-3294D6246F15}"/>
              </a:ext>
            </a:extLst>
          </p:cNvPr>
          <p:cNvSpPr txBox="1"/>
          <p:nvPr/>
        </p:nvSpPr>
        <p:spPr>
          <a:xfrm>
            <a:off x="7924800" y="3429000"/>
            <a:ext cx="1175657" cy="369332"/>
          </a:xfrm>
          <a:prstGeom prst="rect">
            <a:avLst/>
          </a:prstGeom>
          <a:noFill/>
        </p:spPr>
        <p:txBody>
          <a:bodyPr wrap="square" rtlCol="0">
            <a:spAutoFit/>
          </a:bodyPr>
          <a:lstStyle/>
          <a:p>
            <a:r>
              <a:rPr lang="en-GB" dirty="0"/>
              <a:t>:provider</a:t>
            </a:r>
          </a:p>
        </p:txBody>
      </p:sp>
      <p:sp>
        <p:nvSpPr>
          <p:cNvPr id="23" name="TextBox 22">
            <a:extLst>
              <a:ext uri="{FF2B5EF4-FFF2-40B4-BE49-F238E27FC236}">
                <a16:creationId xmlns:a16="http://schemas.microsoft.com/office/drawing/2014/main" id="{877D645B-5B65-CAE5-BCD0-395079C946C8}"/>
              </a:ext>
            </a:extLst>
          </p:cNvPr>
          <p:cNvSpPr txBox="1"/>
          <p:nvPr/>
        </p:nvSpPr>
        <p:spPr>
          <a:xfrm>
            <a:off x="4104811" y="4247909"/>
            <a:ext cx="3472542"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Under a No Fault pattern the provider makes no attempt to communicate triggered faults from the operation to the requestor</a:t>
            </a:r>
          </a:p>
        </p:txBody>
      </p:sp>
      <p:cxnSp>
        <p:nvCxnSpPr>
          <p:cNvPr id="24" name="Straight Arrow Connector 23">
            <a:extLst>
              <a:ext uri="{FF2B5EF4-FFF2-40B4-BE49-F238E27FC236}">
                <a16:creationId xmlns:a16="http://schemas.microsoft.com/office/drawing/2014/main" id="{CDC00B32-368F-8A44-F6A3-ED5B3FBF37B9}"/>
              </a:ext>
            </a:extLst>
          </p:cNvPr>
          <p:cNvCxnSpPr>
            <a:cxnSpLocks/>
            <a:stCxn id="23" idx="0"/>
            <a:endCxn id="16" idx="2"/>
          </p:cNvCxnSpPr>
          <p:nvPr/>
        </p:nvCxnSpPr>
        <p:spPr>
          <a:xfrm flipV="1">
            <a:off x="5841082" y="3918466"/>
            <a:ext cx="2671547" cy="3294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413D6BC-11ED-CC99-27BB-4A7EE1494D2F}"/>
              </a:ext>
            </a:extLst>
          </p:cNvPr>
          <p:cNvSpPr txBox="1"/>
          <p:nvPr/>
        </p:nvSpPr>
        <p:spPr>
          <a:xfrm>
            <a:off x="810994" y="1172021"/>
            <a:ext cx="3472542"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From the requestor’s perspective, faults are an application issue for the provider, and not its concern</a:t>
            </a:r>
          </a:p>
        </p:txBody>
      </p:sp>
      <p:cxnSp>
        <p:nvCxnSpPr>
          <p:cNvPr id="6" name="Straight Arrow Connector 5">
            <a:extLst>
              <a:ext uri="{FF2B5EF4-FFF2-40B4-BE49-F238E27FC236}">
                <a16:creationId xmlns:a16="http://schemas.microsoft.com/office/drawing/2014/main" id="{77E71A49-1388-969F-C89D-A9C810F8186A}"/>
              </a:ext>
            </a:extLst>
          </p:cNvPr>
          <p:cNvCxnSpPr>
            <a:cxnSpLocks/>
            <a:endCxn id="15" idx="0"/>
          </p:cNvCxnSpPr>
          <p:nvPr/>
        </p:nvCxnSpPr>
        <p:spPr>
          <a:xfrm>
            <a:off x="2443850" y="2649349"/>
            <a:ext cx="919843" cy="6595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F94E7D3-721F-D694-9B2E-A69417919886}"/>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13" name="TextBox 12">
            <a:extLst>
              <a:ext uri="{FF2B5EF4-FFF2-40B4-BE49-F238E27FC236}">
                <a16:creationId xmlns:a16="http://schemas.microsoft.com/office/drawing/2014/main" id="{0E67AC03-7BAE-EEEC-ACCC-4126270F90E4}"/>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14" name="TextBox 13">
            <a:extLst>
              <a:ext uri="{FF2B5EF4-FFF2-40B4-BE49-F238E27FC236}">
                <a16:creationId xmlns:a16="http://schemas.microsoft.com/office/drawing/2014/main" id="{E93DEF80-4A09-E78C-2E37-F78290013E10}"/>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2" name="TextBox 21">
            <a:extLst>
              <a:ext uri="{FF2B5EF4-FFF2-40B4-BE49-F238E27FC236}">
                <a16:creationId xmlns:a16="http://schemas.microsoft.com/office/drawing/2014/main" id="{1DC0866E-03F6-C5B6-8F6F-399ACF7F0FFA}"/>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948115172"/>
      </p:ext>
    </p:extLst>
  </p:cSld>
  <p:clrMapOvr>
    <a:masterClrMapping/>
  </p:clrMapOvr>
  <mc:AlternateContent xmlns:mc="http://schemas.openxmlformats.org/markup-compatibility/2006" xmlns:p14="http://schemas.microsoft.com/office/powerpoint/2010/main">
    <mc:Choice Requires="p14">
      <p:transition spd="slow" p14:dur="2000" advTm="5860"/>
    </mc:Choice>
    <mc:Fallback xmlns="">
      <p:transition spd="slow" advTm="58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No Fault</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32</a:t>
            </a:fld>
            <a:endParaRPr lang="en-US"/>
          </a:p>
        </p:txBody>
      </p:sp>
      <p:sp>
        <p:nvSpPr>
          <p:cNvPr id="15" name="Rounded Rectangle 14">
            <a:extLst>
              <a:ext uri="{FF2B5EF4-FFF2-40B4-BE49-F238E27FC236}">
                <a16:creationId xmlns:a16="http://schemas.microsoft.com/office/drawing/2014/main" id="{2532C7BF-573F-3056-AA93-47DBA9EEF837}"/>
              </a:ext>
            </a:extLst>
          </p:cNvPr>
          <p:cNvSpPr/>
          <p:nvPr/>
        </p:nvSpPr>
        <p:spPr>
          <a:xfrm>
            <a:off x="1967696" y="3308870"/>
            <a:ext cx="2315840"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7B3DA87D-CB5F-46E7-D27A-910D5068D026}"/>
              </a:ext>
            </a:extLst>
          </p:cNvPr>
          <p:cNvSpPr/>
          <p:nvPr/>
        </p:nvSpPr>
        <p:spPr>
          <a:xfrm>
            <a:off x="7592786" y="3308866"/>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ADE71A72-471E-F68F-B55B-B90381F61D33}"/>
              </a:ext>
            </a:extLst>
          </p:cNvPr>
          <p:cNvCxnSpPr>
            <a:cxnSpLocks/>
            <a:stCxn id="15" idx="3"/>
            <a:endCxn id="16" idx="1"/>
          </p:cNvCxnSpPr>
          <p:nvPr/>
        </p:nvCxnSpPr>
        <p:spPr>
          <a:xfrm flipV="1">
            <a:off x="4283536" y="3613666"/>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88AA476-50E4-5299-409F-01F74218C2CC}"/>
              </a:ext>
            </a:extLst>
          </p:cNvPr>
          <p:cNvCxnSpPr/>
          <p:nvPr/>
        </p:nvCxnSpPr>
        <p:spPr>
          <a:xfrm>
            <a:off x="5127171" y="3308866"/>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0AE6300-667C-5EC0-BD58-42EAFEDD063E}"/>
              </a:ext>
            </a:extLst>
          </p:cNvPr>
          <p:cNvSpPr txBox="1"/>
          <p:nvPr/>
        </p:nvSpPr>
        <p:spPr>
          <a:xfrm>
            <a:off x="4945158" y="2808796"/>
            <a:ext cx="1561453" cy="307777"/>
          </a:xfrm>
          <a:prstGeom prst="rect">
            <a:avLst/>
          </a:prstGeom>
          <a:noFill/>
        </p:spPr>
        <p:txBody>
          <a:bodyPr wrap="square" rtlCol="0">
            <a:spAutoFit/>
          </a:bodyPr>
          <a:lstStyle/>
          <a:p>
            <a:r>
              <a:rPr lang="en-GB" sz="1400" dirty="0"/>
              <a:t>1.1 </a:t>
            </a:r>
            <a:r>
              <a:rPr lang="en-GB" sz="1400" dirty="0" err="1"/>
              <a:t>changedstore</a:t>
            </a:r>
            <a:r>
              <a:rPr lang="en-GB" sz="1400" dirty="0"/>
              <a:t>()</a:t>
            </a:r>
          </a:p>
        </p:txBody>
      </p:sp>
      <p:sp>
        <p:nvSpPr>
          <p:cNvPr id="20" name="TextBox 19">
            <a:extLst>
              <a:ext uri="{FF2B5EF4-FFF2-40B4-BE49-F238E27FC236}">
                <a16:creationId xmlns:a16="http://schemas.microsoft.com/office/drawing/2014/main" id="{C44D7B18-470C-1C98-3140-A8873EFC706B}"/>
              </a:ext>
            </a:extLst>
          </p:cNvPr>
          <p:cNvSpPr txBox="1"/>
          <p:nvPr/>
        </p:nvSpPr>
        <p:spPr>
          <a:xfrm>
            <a:off x="2054774" y="3431894"/>
            <a:ext cx="1983826" cy="369332"/>
          </a:xfrm>
          <a:prstGeom prst="rect">
            <a:avLst/>
          </a:prstGeom>
          <a:noFill/>
        </p:spPr>
        <p:txBody>
          <a:bodyPr wrap="square" rtlCol="0">
            <a:spAutoFit/>
          </a:bodyPr>
          <a:lstStyle/>
          <a:p>
            <a:r>
              <a:rPr lang="en-GB" dirty="0"/>
              <a:t>: Store Information</a:t>
            </a:r>
          </a:p>
        </p:txBody>
      </p:sp>
      <p:sp>
        <p:nvSpPr>
          <p:cNvPr id="21" name="TextBox 20">
            <a:extLst>
              <a:ext uri="{FF2B5EF4-FFF2-40B4-BE49-F238E27FC236}">
                <a16:creationId xmlns:a16="http://schemas.microsoft.com/office/drawing/2014/main" id="{599FB1D2-7FCC-6D15-61A8-3294D6246F15}"/>
              </a:ext>
            </a:extLst>
          </p:cNvPr>
          <p:cNvSpPr txBox="1"/>
          <p:nvPr/>
        </p:nvSpPr>
        <p:spPr>
          <a:xfrm>
            <a:off x="7924800" y="3429000"/>
            <a:ext cx="1175657" cy="369332"/>
          </a:xfrm>
          <a:prstGeom prst="rect">
            <a:avLst/>
          </a:prstGeom>
          <a:noFill/>
        </p:spPr>
        <p:txBody>
          <a:bodyPr wrap="square" rtlCol="0">
            <a:spAutoFit/>
          </a:bodyPr>
          <a:lstStyle/>
          <a:p>
            <a:r>
              <a:rPr lang="en-GB" dirty="0"/>
              <a:t>:Search</a:t>
            </a:r>
          </a:p>
        </p:txBody>
      </p:sp>
      <p:sp>
        <p:nvSpPr>
          <p:cNvPr id="23" name="TextBox 22">
            <a:extLst>
              <a:ext uri="{FF2B5EF4-FFF2-40B4-BE49-F238E27FC236}">
                <a16:creationId xmlns:a16="http://schemas.microsoft.com/office/drawing/2014/main" id="{877D645B-5B65-CAE5-BCD0-395079C946C8}"/>
              </a:ext>
            </a:extLst>
          </p:cNvPr>
          <p:cNvSpPr txBox="1"/>
          <p:nvPr/>
        </p:nvSpPr>
        <p:spPr>
          <a:xfrm>
            <a:off x="4104811" y="4247909"/>
            <a:ext cx="3472542"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We make no attempt to indicate to Store Information that we cannot add a store to our search results</a:t>
            </a:r>
          </a:p>
        </p:txBody>
      </p:sp>
      <p:cxnSp>
        <p:nvCxnSpPr>
          <p:cNvPr id="24" name="Straight Arrow Connector 23">
            <a:extLst>
              <a:ext uri="{FF2B5EF4-FFF2-40B4-BE49-F238E27FC236}">
                <a16:creationId xmlns:a16="http://schemas.microsoft.com/office/drawing/2014/main" id="{CDC00B32-368F-8A44-F6A3-ED5B3FBF37B9}"/>
              </a:ext>
            </a:extLst>
          </p:cNvPr>
          <p:cNvCxnSpPr>
            <a:cxnSpLocks/>
            <a:stCxn id="23" idx="0"/>
            <a:endCxn id="16" idx="2"/>
          </p:cNvCxnSpPr>
          <p:nvPr/>
        </p:nvCxnSpPr>
        <p:spPr>
          <a:xfrm flipV="1">
            <a:off x="5841082" y="3918466"/>
            <a:ext cx="2671547" cy="3294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8E61655-B4AC-B8C6-F3F8-78A5E0D77FDD}"/>
              </a:ext>
            </a:extLst>
          </p:cNvPr>
          <p:cNvSpPr txBox="1"/>
          <p:nvPr/>
        </p:nvSpPr>
        <p:spPr>
          <a:xfrm>
            <a:off x="7596438" y="1395200"/>
            <a:ext cx="3472542"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Most likely we fix consistency issues out-of-band via logs or error reports.</a:t>
            </a:r>
          </a:p>
        </p:txBody>
      </p:sp>
      <p:cxnSp>
        <p:nvCxnSpPr>
          <p:cNvPr id="7" name="Straight Arrow Connector 6">
            <a:extLst>
              <a:ext uri="{FF2B5EF4-FFF2-40B4-BE49-F238E27FC236}">
                <a16:creationId xmlns:a16="http://schemas.microsoft.com/office/drawing/2014/main" id="{DEC607FC-82D4-B761-AA00-72A403F1DDBE}"/>
              </a:ext>
            </a:extLst>
          </p:cNvPr>
          <p:cNvCxnSpPr>
            <a:cxnSpLocks/>
            <a:stCxn id="6" idx="2"/>
            <a:endCxn id="16" idx="0"/>
          </p:cNvCxnSpPr>
          <p:nvPr/>
        </p:nvCxnSpPr>
        <p:spPr>
          <a:xfrm flipH="1">
            <a:off x="8512629" y="2318530"/>
            <a:ext cx="820080" cy="9903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289D85C-D896-FD63-9550-5EF608409A04}"/>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13" name="TextBox 12">
            <a:extLst>
              <a:ext uri="{FF2B5EF4-FFF2-40B4-BE49-F238E27FC236}">
                <a16:creationId xmlns:a16="http://schemas.microsoft.com/office/drawing/2014/main" id="{5BB5431D-C0F2-959B-C977-88BE4DD39444}"/>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14" name="TextBox 13">
            <a:extLst>
              <a:ext uri="{FF2B5EF4-FFF2-40B4-BE49-F238E27FC236}">
                <a16:creationId xmlns:a16="http://schemas.microsoft.com/office/drawing/2014/main" id="{C39B58A1-D45B-07D0-6C29-D1B6E9937C2B}"/>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2" name="TextBox 21">
            <a:extLst>
              <a:ext uri="{FF2B5EF4-FFF2-40B4-BE49-F238E27FC236}">
                <a16:creationId xmlns:a16="http://schemas.microsoft.com/office/drawing/2014/main" id="{DEFE10E7-69FB-0E01-DC36-C9D0257AC27E}"/>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1800762864"/>
      </p:ext>
    </p:extLst>
  </p:cSld>
  <p:clrMapOvr>
    <a:masterClrMapping/>
  </p:clrMapOvr>
  <mc:AlternateContent xmlns:mc="http://schemas.openxmlformats.org/markup-compatibility/2006" xmlns:p14="http://schemas.microsoft.com/office/powerpoint/2010/main">
    <mc:Choice Requires="p14">
      <p:transition spd="slow" p14:dur="2000" advTm="5860"/>
    </mc:Choice>
    <mc:Fallback xmlns="">
      <p:transition spd="slow" advTm="58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Message Triggers Fault</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33</a:t>
            </a:fld>
            <a:endParaRPr lang="en-US"/>
          </a:p>
        </p:txBody>
      </p:sp>
      <p:sp>
        <p:nvSpPr>
          <p:cNvPr id="20" name="Rounded Rectangle 19">
            <a:extLst>
              <a:ext uri="{FF2B5EF4-FFF2-40B4-BE49-F238E27FC236}">
                <a16:creationId xmlns:a16="http://schemas.microsoft.com/office/drawing/2014/main" id="{6A9D4E13-F3DE-CD89-8790-6C35CEB38361}"/>
              </a:ext>
            </a:extLst>
          </p:cNvPr>
          <p:cNvSpPr/>
          <p:nvPr/>
        </p:nvSpPr>
        <p:spPr>
          <a:xfrm>
            <a:off x="2416635" y="3712796"/>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unded Rectangle 20">
            <a:extLst>
              <a:ext uri="{FF2B5EF4-FFF2-40B4-BE49-F238E27FC236}">
                <a16:creationId xmlns:a16="http://schemas.microsoft.com/office/drawing/2014/main" id="{9E507B49-8910-2955-8E9C-0C7D8A6688F5}"/>
              </a:ext>
            </a:extLst>
          </p:cNvPr>
          <p:cNvSpPr/>
          <p:nvPr/>
        </p:nvSpPr>
        <p:spPr>
          <a:xfrm>
            <a:off x="7565571" y="3712792"/>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Connector 21">
            <a:extLst>
              <a:ext uri="{FF2B5EF4-FFF2-40B4-BE49-F238E27FC236}">
                <a16:creationId xmlns:a16="http://schemas.microsoft.com/office/drawing/2014/main" id="{97B873F5-A39A-DC30-853C-609CAE73C809}"/>
              </a:ext>
            </a:extLst>
          </p:cNvPr>
          <p:cNvCxnSpPr>
            <a:cxnSpLocks/>
          </p:cNvCxnSpPr>
          <p:nvPr/>
        </p:nvCxnSpPr>
        <p:spPr>
          <a:xfrm flipV="1">
            <a:off x="4256321" y="3908732"/>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DA86041-E656-D1BE-2307-2E883585C72C}"/>
              </a:ext>
            </a:extLst>
          </p:cNvPr>
          <p:cNvCxnSpPr/>
          <p:nvPr/>
        </p:nvCxnSpPr>
        <p:spPr>
          <a:xfrm>
            <a:off x="5099956" y="3712792"/>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8E934B3-7A89-DD7E-D48E-0495630917C5}"/>
              </a:ext>
            </a:extLst>
          </p:cNvPr>
          <p:cNvSpPr txBox="1"/>
          <p:nvPr/>
        </p:nvSpPr>
        <p:spPr>
          <a:xfrm>
            <a:off x="5192483" y="3343370"/>
            <a:ext cx="1436915" cy="307777"/>
          </a:xfrm>
          <a:prstGeom prst="rect">
            <a:avLst/>
          </a:prstGeom>
          <a:noFill/>
        </p:spPr>
        <p:txBody>
          <a:bodyPr wrap="square" rtlCol="0">
            <a:spAutoFit/>
          </a:bodyPr>
          <a:lstStyle/>
          <a:p>
            <a:r>
              <a:rPr lang="en-GB" sz="1400" dirty="0"/>
              <a:t>1.1 request()</a:t>
            </a:r>
          </a:p>
        </p:txBody>
      </p:sp>
      <p:cxnSp>
        <p:nvCxnSpPr>
          <p:cNvPr id="25" name="Straight Connector 24">
            <a:extLst>
              <a:ext uri="{FF2B5EF4-FFF2-40B4-BE49-F238E27FC236}">
                <a16:creationId xmlns:a16="http://schemas.microsoft.com/office/drawing/2014/main" id="{473E38E0-D9F0-DE76-9D2A-8B7C13B0FD0F}"/>
              </a:ext>
            </a:extLst>
          </p:cNvPr>
          <p:cNvCxnSpPr/>
          <p:nvPr/>
        </p:nvCxnSpPr>
        <p:spPr>
          <a:xfrm flipV="1">
            <a:off x="4256321" y="4157537"/>
            <a:ext cx="3309250" cy="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7253288-9EE2-5750-0E34-742E4D24D7DF}"/>
              </a:ext>
            </a:extLst>
          </p:cNvPr>
          <p:cNvCxnSpPr>
            <a:cxnSpLocks/>
          </p:cNvCxnSpPr>
          <p:nvPr/>
        </p:nvCxnSpPr>
        <p:spPr>
          <a:xfrm flipH="1">
            <a:off x="5099955" y="4431249"/>
            <a:ext cx="119742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3E9D255-19E4-E05C-CCDB-903D6E3B7CFD}"/>
              </a:ext>
            </a:extLst>
          </p:cNvPr>
          <p:cNvSpPr txBox="1"/>
          <p:nvPr/>
        </p:nvSpPr>
        <p:spPr>
          <a:xfrm>
            <a:off x="5192483" y="4569528"/>
            <a:ext cx="1012372" cy="307777"/>
          </a:xfrm>
          <a:prstGeom prst="rect">
            <a:avLst/>
          </a:prstGeom>
          <a:noFill/>
        </p:spPr>
        <p:txBody>
          <a:bodyPr wrap="square" rtlCol="0">
            <a:spAutoFit/>
          </a:bodyPr>
          <a:lstStyle/>
          <a:p>
            <a:r>
              <a:rPr lang="en-GB" sz="1400" dirty="0">
                <a:solidFill>
                  <a:srgbClr val="FF0000"/>
                </a:solidFill>
              </a:rPr>
              <a:t>1.2 fault()</a:t>
            </a:r>
          </a:p>
        </p:txBody>
      </p:sp>
      <p:sp>
        <p:nvSpPr>
          <p:cNvPr id="30" name="TextBox 29">
            <a:extLst>
              <a:ext uri="{FF2B5EF4-FFF2-40B4-BE49-F238E27FC236}">
                <a16:creationId xmlns:a16="http://schemas.microsoft.com/office/drawing/2014/main" id="{2E4B5664-89E2-B092-EFCB-DB9B00718A0D}"/>
              </a:ext>
            </a:extLst>
          </p:cNvPr>
          <p:cNvSpPr txBox="1"/>
          <p:nvPr/>
        </p:nvSpPr>
        <p:spPr>
          <a:xfrm>
            <a:off x="2748649" y="3832930"/>
            <a:ext cx="1175657" cy="369332"/>
          </a:xfrm>
          <a:prstGeom prst="rect">
            <a:avLst/>
          </a:prstGeom>
          <a:noFill/>
        </p:spPr>
        <p:txBody>
          <a:bodyPr wrap="square" rtlCol="0">
            <a:spAutoFit/>
          </a:bodyPr>
          <a:lstStyle/>
          <a:p>
            <a:r>
              <a:rPr lang="en-GB" dirty="0"/>
              <a:t>:requestor</a:t>
            </a:r>
          </a:p>
        </p:txBody>
      </p:sp>
      <p:sp>
        <p:nvSpPr>
          <p:cNvPr id="31" name="TextBox 30">
            <a:extLst>
              <a:ext uri="{FF2B5EF4-FFF2-40B4-BE49-F238E27FC236}">
                <a16:creationId xmlns:a16="http://schemas.microsoft.com/office/drawing/2014/main" id="{5D208707-C2B7-CD17-631C-37E6E6D7EBAD}"/>
              </a:ext>
            </a:extLst>
          </p:cNvPr>
          <p:cNvSpPr txBox="1"/>
          <p:nvPr/>
        </p:nvSpPr>
        <p:spPr>
          <a:xfrm>
            <a:off x="7897585" y="3832926"/>
            <a:ext cx="1175657" cy="369332"/>
          </a:xfrm>
          <a:prstGeom prst="rect">
            <a:avLst/>
          </a:prstGeom>
          <a:noFill/>
        </p:spPr>
        <p:txBody>
          <a:bodyPr wrap="square" rtlCol="0">
            <a:spAutoFit/>
          </a:bodyPr>
          <a:lstStyle/>
          <a:p>
            <a:r>
              <a:rPr lang="en-GB" dirty="0"/>
              <a:t>:provider</a:t>
            </a:r>
          </a:p>
        </p:txBody>
      </p:sp>
      <p:sp>
        <p:nvSpPr>
          <p:cNvPr id="32" name="TextBox 31">
            <a:extLst>
              <a:ext uri="{FF2B5EF4-FFF2-40B4-BE49-F238E27FC236}">
                <a16:creationId xmlns:a16="http://schemas.microsoft.com/office/drawing/2014/main" id="{8103FD24-E036-9512-9506-2837644AB0EA}"/>
              </a:ext>
            </a:extLst>
          </p:cNvPr>
          <p:cNvSpPr txBox="1"/>
          <p:nvPr/>
        </p:nvSpPr>
        <p:spPr>
          <a:xfrm>
            <a:off x="7965723" y="1512122"/>
            <a:ext cx="3472542" cy="1754326"/>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Under Message Triggers Fault pattern a </a:t>
            </a: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provider</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propagates triggered faults from the operation back to the </a:t>
            </a: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requestor </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that triggered the operation via a message</a:t>
            </a:r>
          </a:p>
        </p:txBody>
      </p:sp>
      <p:cxnSp>
        <p:nvCxnSpPr>
          <p:cNvPr id="33" name="Straight Arrow Connector 32">
            <a:extLst>
              <a:ext uri="{FF2B5EF4-FFF2-40B4-BE49-F238E27FC236}">
                <a16:creationId xmlns:a16="http://schemas.microsoft.com/office/drawing/2014/main" id="{1358899E-627F-9ACF-DCE4-E166DACE1B68}"/>
              </a:ext>
            </a:extLst>
          </p:cNvPr>
          <p:cNvCxnSpPr>
            <a:cxnSpLocks/>
            <a:stCxn id="32" idx="2"/>
            <a:endCxn id="21" idx="0"/>
          </p:cNvCxnSpPr>
          <p:nvPr/>
        </p:nvCxnSpPr>
        <p:spPr>
          <a:xfrm flipH="1">
            <a:off x="8485414" y="3266448"/>
            <a:ext cx="1216580" cy="4463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3BDFA9B-96EE-5C12-30D5-2DFC53C7A21E}"/>
              </a:ext>
            </a:extLst>
          </p:cNvPr>
          <p:cNvSpPr txBox="1"/>
          <p:nvPr/>
        </p:nvSpPr>
        <p:spPr>
          <a:xfrm>
            <a:off x="1162055" y="1309792"/>
            <a:ext cx="3472542"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Assumption here is that the requestor can take action on receipt of the fault; but does not normally take a response.</a:t>
            </a:r>
          </a:p>
        </p:txBody>
      </p:sp>
      <p:cxnSp>
        <p:nvCxnSpPr>
          <p:cNvPr id="12" name="Straight Arrow Connector 11">
            <a:extLst>
              <a:ext uri="{FF2B5EF4-FFF2-40B4-BE49-F238E27FC236}">
                <a16:creationId xmlns:a16="http://schemas.microsoft.com/office/drawing/2014/main" id="{861F3846-A1D3-4566-A85F-A9540E261D7F}"/>
              </a:ext>
            </a:extLst>
          </p:cNvPr>
          <p:cNvCxnSpPr>
            <a:cxnSpLocks/>
            <a:stCxn id="11" idx="2"/>
            <a:endCxn id="20" idx="0"/>
          </p:cNvCxnSpPr>
          <p:nvPr/>
        </p:nvCxnSpPr>
        <p:spPr>
          <a:xfrm>
            <a:off x="2898326" y="2510121"/>
            <a:ext cx="438152" cy="12026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AC34915-41CE-D89F-8EC9-11C19161BA16}"/>
              </a:ext>
            </a:extLst>
          </p:cNvPr>
          <p:cNvSpPr txBox="1"/>
          <p:nvPr/>
        </p:nvSpPr>
        <p:spPr>
          <a:xfrm>
            <a:off x="1012378" y="4951109"/>
            <a:ext cx="3472542"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message must have the opposite direction and go back to the requestor</a:t>
            </a:r>
          </a:p>
        </p:txBody>
      </p:sp>
      <p:cxnSp>
        <p:nvCxnSpPr>
          <p:cNvPr id="15" name="Straight Arrow Connector 14">
            <a:extLst>
              <a:ext uri="{FF2B5EF4-FFF2-40B4-BE49-F238E27FC236}">
                <a16:creationId xmlns:a16="http://schemas.microsoft.com/office/drawing/2014/main" id="{82BAC142-75CC-D3F4-5BEA-3B62BE9D9316}"/>
              </a:ext>
            </a:extLst>
          </p:cNvPr>
          <p:cNvCxnSpPr>
            <a:cxnSpLocks/>
            <a:endCxn id="29" idx="0"/>
          </p:cNvCxnSpPr>
          <p:nvPr/>
        </p:nvCxnSpPr>
        <p:spPr>
          <a:xfrm flipV="1">
            <a:off x="2748649" y="4569528"/>
            <a:ext cx="2950020" cy="3815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BB39E67-05BA-F058-B99B-D664E2E7E8CF}"/>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13" name="TextBox 12">
            <a:extLst>
              <a:ext uri="{FF2B5EF4-FFF2-40B4-BE49-F238E27FC236}">
                <a16:creationId xmlns:a16="http://schemas.microsoft.com/office/drawing/2014/main" id="{A3E1A642-2173-6A61-EB5B-48816E12331A}"/>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16" name="TextBox 15">
            <a:extLst>
              <a:ext uri="{FF2B5EF4-FFF2-40B4-BE49-F238E27FC236}">
                <a16:creationId xmlns:a16="http://schemas.microsoft.com/office/drawing/2014/main" id="{93CE579A-835C-0B12-9AB2-DEA8410B0375}"/>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7" name="TextBox 16">
            <a:extLst>
              <a:ext uri="{FF2B5EF4-FFF2-40B4-BE49-F238E27FC236}">
                <a16:creationId xmlns:a16="http://schemas.microsoft.com/office/drawing/2014/main" id="{A2360416-88AB-5E7D-3831-44A1DFC650D3}"/>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1628545070"/>
      </p:ext>
    </p:extLst>
  </p:cSld>
  <p:clrMapOvr>
    <a:masterClrMapping/>
  </p:clrMapOvr>
  <mc:AlternateContent xmlns:mc="http://schemas.openxmlformats.org/markup-compatibility/2006" xmlns:p14="http://schemas.microsoft.com/office/powerpoint/2010/main">
    <mc:Choice Requires="p14">
      <p:transition spd="slow" p14:dur="2000" advTm="3687"/>
    </mc:Choice>
    <mc:Fallback xmlns="">
      <p:transition spd="slow" advTm="36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p:bldP spid="11"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lvl="0"/>
            <a:r>
              <a:rPr lang="en-GB" sz="2400" dirty="0"/>
              <a:t>Message Triggers Fault </a:t>
            </a:r>
            <a:r>
              <a:rPr lang="en" sz="2400" dirty="0"/>
              <a:t>(Robust In-Only)</a:t>
            </a:r>
            <a:endParaRPr lang="en-GB"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34</a:t>
            </a:fld>
            <a:endParaRPr lang="en-US"/>
          </a:p>
        </p:txBody>
      </p:sp>
      <p:sp>
        <p:nvSpPr>
          <p:cNvPr id="15" name="Rounded Rectangle 14">
            <a:extLst>
              <a:ext uri="{FF2B5EF4-FFF2-40B4-BE49-F238E27FC236}">
                <a16:creationId xmlns:a16="http://schemas.microsoft.com/office/drawing/2014/main" id="{A95BA4E0-1878-AE14-669E-31A6BEC3DA1A}"/>
              </a:ext>
            </a:extLst>
          </p:cNvPr>
          <p:cNvSpPr/>
          <p:nvPr/>
        </p:nvSpPr>
        <p:spPr>
          <a:xfrm>
            <a:off x="2443850" y="3622201"/>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60FC3F56-1A35-8679-FEE0-35593B08394C}"/>
              </a:ext>
            </a:extLst>
          </p:cNvPr>
          <p:cNvSpPr/>
          <p:nvPr/>
        </p:nvSpPr>
        <p:spPr>
          <a:xfrm>
            <a:off x="7592786" y="3622197"/>
            <a:ext cx="2268844"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634BA157-6610-BFB4-2EBB-0B347BFBC8FE}"/>
              </a:ext>
            </a:extLst>
          </p:cNvPr>
          <p:cNvCxnSpPr>
            <a:cxnSpLocks/>
          </p:cNvCxnSpPr>
          <p:nvPr/>
        </p:nvCxnSpPr>
        <p:spPr>
          <a:xfrm flipV="1">
            <a:off x="4283536" y="3948769"/>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89F4526-EDE3-942E-3374-9AADC98546BB}"/>
              </a:ext>
            </a:extLst>
          </p:cNvPr>
          <p:cNvCxnSpPr>
            <a:cxnSpLocks/>
          </p:cNvCxnSpPr>
          <p:nvPr/>
        </p:nvCxnSpPr>
        <p:spPr>
          <a:xfrm>
            <a:off x="5127171" y="3622197"/>
            <a:ext cx="141252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B7F797F-45B6-B212-B7AB-38C21575F3DF}"/>
              </a:ext>
            </a:extLst>
          </p:cNvPr>
          <p:cNvSpPr txBox="1"/>
          <p:nvPr/>
        </p:nvSpPr>
        <p:spPr>
          <a:xfrm>
            <a:off x="5219698" y="3252775"/>
            <a:ext cx="1412525" cy="307777"/>
          </a:xfrm>
          <a:prstGeom prst="rect">
            <a:avLst/>
          </a:prstGeom>
          <a:noFill/>
        </p:spPr>
        <p:txBody>
          <a:bodyPr wrap="square" rtlCol="0">
            <a:spAutoFit/>
          </a:bodyPr>
          <a:lstStyle/>
          <a:p>
            <a:r>
              <a:rPr lang="en-GB" sz="1400" dirty="0"/>
              <a:t>1.1 place order()</a:t>
            </a:r>
          </a:p>
        </p:txBody>
      </p:sp>
      <p:sp>
        <p:nvSpPr>
          <p:cNvPr id="23" name="TextBox 22">
            <a:extLst>
              <a:ext uri="{FF2B5EF4-FFF2-40B4-BE49-F238E27FC236}">
                <a16:creationId xmlns:a16="http://schemas.microsoft.com/office/drawing/2014/main" id="{77381267-7EFC-1BF0-E783-EEF50BA4684C}"/>
              </a:ext>
            </a:extLst>
          </p:cNvPr>
          <p:cNvSpPr txBox="1"/>
          <p:nvPr/>
        </p:nvSpPr>
        <p:spPr>
          <a:xfrm>
            <a:off x="2775864" y="3742335"/>
            <a:ext cx="1175657" cy="369332"/>
          </a:xfrm>
          <a:prstGeom prst="rect">
            <a:avLst/>
          </a:prstGeom>
          <a:noFill/>
        </p:spPr>
        <p:txBody>
          <a:bodyPr wrap="square" rtlCol="0">
            <a:spAutoFit/>
          </a:bodyPr>
          <a:lstStyle/>
          <a:p>
            <a:r>
              <a:rPr lang="en-GB" dirty="0"/>
              <a:t>:cashier</a:t>
            </a:r>
          </a:p>
        </p:txBody>
      </p:sp>
      <p:sp>
        <p:nvSpPr>
          <p:cNvPr id="24" name="TextBox 23">
            <a:extLst>
              <a:ext uri="{FF2B5EF4-FFF2-40B4-BE49-F238E27FC236}">
                <a16:creationId xmlns:a16="http://schemas.microsoft.com/office/drawing/2014/main" id="{A50A98EC-38A1-657A-57E7-6498DD32D4B3}"/>
              </a:ext>
            </a:extLst>
          </p:cNvPr>
          <p:cNvSpPr txBox="1"/>
          <p:nvPr/>
        </p:nvSpPr>
        <p:spPr>
          <a:xfrm>
            <a:off x="7924800" y="3742331"/>
            <a:ext cx="1823350" cy="369332"/>
          </a:xfrm>
          <a:prstGeom prst="rect">
            <a:avLst/>
          </a:prstGeom>
          <a:noFill/>
        </p:spPr>
        <p:txBody>
          <a:bodyPr wrap="square" rtlCol="0">
            <a:spAutoFit/>
          </a:bodyPr>
          <a:lstStyle/>
          <a:p>
            <a:r>
              <a:rPr lang="en-GB" dirty="0"/>
              <a:t>:order placement</a:t>
            </a:r>
          </a:p>
        </p:txBody>
      </p:sp>
      <p:sp>
        <p:nvSpPr>
          <p:cNvPr id="25" name="TextBox 24">
            <a:extLst>
              <a:ext uri="{FF2B5EF4-FFF2-40B4-BE49-F238E27FC236}">
                <a16:creationId xmlns:a16="http://schemas.microsoft.com/office/drawing/2014/main" id="{9016EBDC-240B-1331-DD33-D8F4AE7B1F67}"/>
              </a:ext>
            </a:extLst>
          </p:cNvPr>
          <p:cNvSpPr txBox="1"/>
          <p:nvPr/>
        </p:nvSpPr>
        <p:spPr>
          <a:xfrm>
            <a:off x="6901543" y="1556520"/>
            <a:ext cx="4343400"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If Order Placement cannot place the order due to a fault we may raise an error</a:t>
            </a:r>
          </a:p>
        </p:txBody>
      </p:sp>
      <p:cxnSp>
        <p:nvCxnSpPr>
          <p:cNvPr id="26" name="Straight Arrow Connector 25">
            <a:extLst>
              <a:ext uri="{FF2B5EF4-FFF2-40B4-BE49-F238E27FC236}">
                <a16:creationId xmlns:a16="http://schemas.microsoft.com/office/drawing/2014/main" id="{28084FD7-7B39-9AA9-AA6D-F3AD907DC826}"/>
              </a:ext>
            </a:extLst>
          </p:cNvPr>
          <p:cNvCxnSpPr>
            <a:cxnSpLocks/>
            <a:stCxn id="25" idx="2"/>
            <a:endCxn id="19" idx="0"/>
          </p:cNvCxnSpPr>
          <p:nvPr/>
        </p:nvCxnSpPr>
        <p:spPr>
          <a:xfrm flipH="1">
            <a:off x="5925961" y="2479850"/>
            <a:ext cx="3147282" cy="7729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A2CCE51-8100-9C22-D1B7-129CBF6147AF}"/>
              </a:ext>
            </a:extLst>
          </p:cNvPr>
          <p:cNvCxnSpPr/>
          <p:nvPr/>
        </p:nvCxnSpPr>
        <p:spPr>
          <a:xfrm flipV="1">
            <a:off x="4256321" y="4157537"/>
            <a:ext cx="3309250" cy="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6D1B234-361D-5920-61B7-EA5CF7FFCA75}"/>
              </a:ext>
            </a:extLst>
          </p:cNvPr>
          <p:cNvCxnSpPr>
            <a:cxnSpLocks/>
          </p:cNvCxnSpPr>
          <p:nvPr/>
        </p:nvCxnSpPr>
        <p:spPr>
          <a:xfrm flipH="1">
            <a:off x="5099955" y="4431249"/>
            <a:ext cx="119742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71230F6-FC27-1FA8-7E70-D9FCEE9D3848}"/>
              </a:ext>
            </a:extLst>
          </p:cNvPr>
          <p:cNvSpPr txBox="1"/>
          <p:nvPr/>
        </p:nvSpPr>
        <p:spPr>
          <a:xfrm>
            <a:off x="5192483" y="4569528"/>
            <a:ext cx="1012372" cy="307777"/>
          </a:xfrm>
          <a:prstGeom prst="rect">
            <a:avLst/>
          </a:prstGeom>
          <a:noFill/>
        </p:spPr>
        <p:txBody>
          <a:bodyPr wrap="square" rtlCol="0">
            <a:spAutoFit/>
          </a:bodyPr>
          <a:lstStyle/>
          <a:p>
            <a:r>
              <a:rPr lang="en-GB" sz="1400" dirty="0">
                <a:solidFill>
                  <a:srgbClr val="FF0000"/>
                </a:solidFill>
              </a:rPr>
              <a:t>1.2 fault()</a:t>
            </a:r>
          </a:p>
        </p:txBody>
      </p:sp>
      <p:sp>
        <p:nvSpPr>
          <p:cNvPr id="10" name="TextBox 9">
            <a:extLst>
              <a:ext uri="{FF2B5EF4-FFF2-40B4-BE49-F238E27FC236}">
                <a16:creationId xmlns:a16="http://schemas.microsoft.com/office/drawing/2014/main" id="{9C43F18C-EED4-91CF-59B5-254482CD9833}"/>
              </a:ext>
            </a:extLst>
          </p:cNvPr>
          <p:cNvSpPr txBox="1"/>
          <p:nvPr/>
        </p:nvSpPr>
        <p:spPr>
          <a:xfrm>
            <a:off x="1012378" y="4951109"/>
            <a:ext cx="3472542"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requestor does not need to acknowledge success, but on a fault may need to take other action such as a refund</a:t>
            </a:r>
          </a:p>
        </p:txBody>
      </p:sp>
      <p:cxnSp>
        <p:nvCxnSpPr>
          <p:cNvPr id="11" name="Straight Arrow Connector 10">
            <a:extLst>
              <a:ext uri="{FF2B5EF4-FFF2-40B4-BE49-F238E27FC236}">
                <a16:creationId xmlns:a16="http://schemas.microsoft.com/office/drawing/2014/main" id="{D31E4171-2218-7058-40FE-B10D191045D4}"/>
              </a:ext>
            </a:extLst>
          </p:cNvPr>
          <p:cNvCxnSpPr>
            <a:cxnSpLocks/>
            <a:endCxn id="15" idx="2"/>
          </p:cNvCxnSpPr>
          <p:nvPr/>
        </p:nvCxnSpPr>
        <p:spPr>
          <a:xfrm flipV="1">
            <a:off x="2748649" y="4231801"/>
            <a:ext cx="615044" cy="7193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CC1CCAB-99D3-8F4F-D646-79372211C518}"/>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20" name="TextBox 19">
            <a:extLst>
              <a:ext uri="{FF2B5EF4-FFF2-40B4-BE49-F238E27FC236}">
                <a16:creationId xmlns:a16="http://schemas.microsoft.com/office/drawing/2014/main" id="{B4158393-EA62-30D1-5025-2844D81E00BD}"/>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21" name="TextBox 20">
            <a:extLst>
              <a:ext uri="{FF2B5EF4-FFF2-40B4-BE49-F238E27FC236}">
                <a16:creationId xmlns:a16="http://schemas.microsoft.com/office/drawing/2014/main" id="{42B08590-642B-EDA3-8E21-281FE46B3CA5}"/>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2" name="TextBox 21">
            <a:extLst>
              <a:ext uri="{FF2B5EF4-FFF2-40B4-BE49-F238E27FC236}">
                <a16:creationId xmlns:a16="http://schemas.microsoft.com/office/drawing/2014/main" id="{7B71946C-0965-A0A4-1038-17028107FA01}"/>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1954870235"/>
      </p:ext>
    </p:extLst>
  </p:cSld>
  <p:clrMapOvr>
    <a:masterClrMapping/>
  </p:clrMapOvr>
  <mc:AlternateContent xmlns:mc="http://schemas.openxmlformats.org/markup-compatibility/2006" xmlns:p14="http://schemas.microsoft.com/office/powerpoint/2010/main">
    <mc:Choice Requires="p14">
      <p:transition spd="slow" p14:dur="2000" advTm="17950"/>
    </mc:Choice>
    <mc:Fallback xmlns="">
      <p:transition spd="slow" advTm="179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9"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lvl="0"/>
            <a:r>
              <a:rPr lang="en-GB" sz="2400" dirty="0"/>
              <a:t>Message Triggers Fault </a:t>
            </a:r>
            <a:r>
              <a:rPr lang="en" sz="2400" dirty="0"/>
              <a:t>(Robust Out-Only)</a:t>
            </a:r>
            <a:endParaRPr lang="en-GB"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35</a:t>
            </a:fld>
            <a:endParaRPr lang="en-US"/>
          </a:p>
        </p:txBody>
      </p:sp>
      <p:cxnSp>
        <p:nvCxnSpPr>
          <p:cNvPr id="5" name="Straight Connector 4">
            <a:extLst>
              <a:ext uri="{FF2B5EF4-FFF2-40B4-BE49-F238E27FC236}">
                <a16:creationId xmlns:a16="http://schemas.microsoft.com/office/drawing/2014/main" id="{9A2CCE51-8100-9C22-D1B7-129CBF6147AF}"/>
              </a:ext>
            </a:extLst>
          </p:cNvPr>
          <p:cNvCxnSpPr/>
          <p:nvPr/>
        </p:nvCxnSpPr>
        <p:spPr>
          <a:xfrm flipV="1">
            <a:off x="4256321" y="4157537"/>
            <a:ext cx="3309250" cy="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6D1B234-361D-5920-61B7-EA5CF7FFCA75}"/>
              </a:ext>
            </a:extLst>
          </p:cNvPr>
          <p:cNvCxnSpPr>
            <a:cxnSpLocks/>
          </p:cNvCxnSpPr>
          <p:nvPr/>
        </p:nvCxnSpPr>
        <p:spPr>
          <a:xfrm>
            <a:off x="5023413" y="4464430"/>
            <a:ext cx="171481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71230F6-FC27-1FA8-7E70-D9FCEE9D3848}"/>
              </a:ext>
            </a:extLst>
          </p:cNvPr>
          <p:cNvSpPr txBox="1"/>
          <p:nvPr/>
        </p:nvSpPr>
        <p:spPr>
          <a:xfrm>
            <a:off x="5374633" y="4614905"/>
            <a:ext cx="1012372" cy="307777"/>
          </a:xfrm>
          <a:prstGeom prst="rect">
            <a:avLst/>
          </a:prstGeom>
          <a:noFill/>
        </p:spPr>
        <p:txBody>
          <a:bodyPr wrap="square" rtlCol="0">
            <a:spAutoFit/>
          </a:bodyPr>
          <a:lstStyle/>
          <a:p>
            <a:r>
              <a:rPr lang="en-GB" sz="1400" dirty="0">
                <a:solidFill>
                  <a:srgbClr val="FF0000"/>
                </a:solidFill>
              </a:rPr>
              <a:t>1.2 fault()</a:t>
            </a:r>
          </a:p>
        </p:txBody>
      </p:sp>
      <p:sp>
        <p:nvSpPr>
          <p:cNvPr id="12" name="TextBox 11">
            <a:extLst>
              <a:ext uri="{FF2B5EF4-FFF2-40B4-BE49-F238E27FC236}">
                <a16:creationId xmlns:a16="http://schemas.microsoft.com/office/drawing/2014/main" id="{CCC1CCAB-99D3-8F4F-D646-79372211C518}"/>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20" name="TextBox 19">
            <a:extLst>
              <a:ext uri="{FF2B5EF4-FFF2-40B4-BE49-F238E27FC236}">
                <a16:creationId xmlns:a16="http://schemas.microsoft.com/office/drawing/2014/main" id="{B4158393-EA62-30D1-5025-2844D81E00BD}"/>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21" name="TextBox 20">
            <a:extLst>
              <a:ext uri="{FF2B5EF4-FFF2-40B4-BE49-F238E27FC236}">
                <a16:creationId xmlns:a16="http://schemas.microsoft.com/office/drawing/2014/main" id="{42B08590-642B-EDA3-8E21-281FE46B3CA5}"/>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2" name="TextBox 21">
            <a:extLst>
              <a:ext uri="{FF2B5EF4-FFF2-40B4-BE49-F238E27FC236}">
                <a16:creationId xmlns:a16="http://schemas.microsoft.com/office/drawing/2014/main" id="{7B71946C-0965-A0A4-1038-17028107FA01}"/>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
        <p:nvSpPr>
          <p:cNvPr id="31" name="Rounded Rectangle 30">
            <a:extLst>
              <a:ext uri="{FF2B5EF4-FFF2-40B4-BE49-F238E27FC236}">
                <a16:creationId xmlns:a16="http://schemas.microsoft.com/office/drawing/2014/main" id="{857C6741-87A8-2842-DA08-2F61EB7CC704}"/>
              </a:ext>
            </a:extLst>
          </p:cNvPr>
          <p:cNvSpPr/>
          <p:nvPr/>
        </p:nvSpPr>
        <p:spPr>
          <a:xfrm>
            <a:off x="2254111" y="3763854"/>
            <a:ext cx="2220685" cy="766442"/>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93002CED-3282-51A8-E52F-AE3940C54BFE}"/>
              </a:ext>
            </a:extLst>
          </p:cNvPr>
          <p:cNvSpPr txBox="1"/>
          <p:nvPr/>
        </p:nvSpPr>
        <p:spPr>
          <a:xfrm>
            <a:off x="2405720" y="3923196"/>
            <a:ext cx="2013306" cy="369332"/>
          </a:xfrm>
          <a:prstGeom prst="rect">
            <a:avLst/>
          </a:prstGeom>
          <a:noFill/>
        </p:spPr>
        <p:txBody>
          <a:bodyPr wrap="square" rtlCol="0">
            <a:spAutoFit/>
          </a:bodyPr>
          <a:lstStyle/>
          <a:p>
            <a:r>
              <a:rPr lang="en-GB" dirty="0"/>
              <a:t>: Search</a:t>
            </a:r>
          </a:p>
        </p:txBody>
      </p:sp>
      <p:sp>
        <p:nvSpPr>
          <p:cNvPr id="33" name="Rounded Rectangle 32">
            <a:extLst>
              <a:ext uri="{FF2B5EF4-FFF2-40B4-BE49-F238E27FC236}">
                <a16:creationId xmlns:a16="http://schemas.microsoft.com/office/drawing/2014/main" id="{D77EBD67-36C6-076B-8D6E-A11D1ECFBB29}"/>
              </a:ext>
            </a:extLst>
          </p:cNvPr>
          <p:cNvSpPr/>
          <p:nvPr/>
        </p:nvSpPr>
        <p:spPr>
          <a:xfrm>
            <a:off x="7403047" y="3842275"/>
            <a:ext cx="2220685" cy="63558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FC865707-0292-9FA7-B421-E4349850A167}"/>
              </a:ext>
            </a:extLst>
          </p:cNvPr>
          <p:cNvSpPr txBox="1"/>
          <p:nvPr/>
        </p:nvSpPr>
        <p:spPr>
          <a:xfrm>
            <a:off x="7554658" y="3937841"/>
            <a:ext cx="2069074" cy="369332"/>
          </a:xfrm>
          <a:prstGeom prst="rect">
            <a:avLst/>
          </a:prstGeom>
          <a:noFill/>
        </p:spPr>
        <p:txBody>
          <a:bodyPr wrap="square" rtlCol="0">
            <a:spAutoFit/>
          </a:bodyPr>
          <a:lstStyle/>
          <a:p>
            <a:r>
              <a:rPr lang="en-GB" dirty="0"/>
              <a:t>: Store Information</a:t>
            </a:r>
          </a:p>
        </p:txBody>
      </p:sp>
      <p:cxnSp>
        <p:nvCxnSpPr>
          <p:cNvPr id="35" name="Straight Connector 34">
            <a:extLst>
              <a:ext uri="{FF2B5EF4-FFF2-40B4-BE49-F238E27FC236}">
                <a16:creationId xmlns:a16="http://schemas.microsoft.com/office/drawing/2014/main" id="{F42C1F0A-7EED-305D-FDA3-E710F9503363}"/>
              </a:ext>
            </a:extLst>
          </p:cNvPr>
          <p:cNvCxnSpPr>
            <a:cxnSpLocks/>
            <a:stCxn id="31" idx="3"/>
            <a:endCxn id="33" idx="1"/>
          </p:cNvCxnSpPr>
          <p:nvPr/>
        </p:nvCxnSpPr>
        <p:spPr>
          <a:xfrm>
            <a:off x="4474796" y="4147075"/>
            <a:ext cx="2928251" cy="1299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27343E9-4C2E-3066-2BF0-47BAD889EF7C}"/>
              </a:ext>
            </a:extLst>
          </p:cNvPr>
          <p:cNvCxnSpPr>
            <a:cxnSpLocks/>
          </p:cNvCxnSpPr>
          <p:nvPr/>
        </p:nvCxnSpPr>
        <p:spPr>
          <a:xfrm flipH="1" flipV="1">
            <a:off x="5023413" y="3763854"/>
            <a:ext cx="1714812" cy="103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429331B-80AD-089A-A971-BEEE39F750A2}"/>
              </a:ext>
            </a:extLst>
          </p:cNvPr>
          <p:cNvSpPr txBox="1"/>
          <p:nvPr/>
        </p:nvSpPr>
        <p:spPr>
          <a:xfrm>
            <a:off x="5188592" y="3380626"/>
            <a:ext cx="1549633" cy="307777"/>
          </a:xfrm>
          <a:prstGeom prst="rect">
            <a:avLst/>
          </a:prstGeom>
          <a:noFill/>
        </p:spPr>
        <p:txBody>
          <a:bodyPr wrap="square" rtlCol="0">
            <a:spAutoFit/>
          </a:bodyPr>
          <a:lstStyle/>
          <a:p>
            <a:r>
              <a:rPr lang="en-GB" sz="1400" dirty="0"/>
              <a:t>1.1 </a:t>
            </a:r>
            <a:r>
              <a:rPr lang="en-GB" sz="1400" dirty="0" err="1"/>
              <a:t>changedstore</a:t>
            </a:r>
            <a:r>
              <a:rPr lang="en-GB" sz="1400" dirty="0"/>
              <a:t>()</a:t>
            </a:r>
          </a:p>
        </p:txBody>
      </p:sp>
      <p:sp>
        <p:nvSpPr>
          <p:cNvPr id="40" name="TextBox 39">
            <a:extLst>
              <a:ext uri="{FF2B5EF4-FFF2-40B4-BE49-F238E27FC236}">
                <a16:creationId xmlns:a16="http://schemas.microsoft.com/office/drawing/2014/main" id="{27CE55BB-E9B2-1AB6-ED35-1548842D7DAF}"/>
              </a:ext>
            </a:extLst>
          </p:cNvPr>
          <p:cNvSpPr txBox="1"/>
          <p:nvPr/>
        </p:nvSpPr>
        <p:spPr>
          <a:xfrm>
            <a:off x="6901543" y="1556520"/>
            <a:ext cx="4343400"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If Search cannot add add a store to its </a:t>
            </a:r>
            <a:r>
              <a:rPr lang="en-GB" dirty="0" err="1">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db</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due to a fault we may raise an error back to the store information.</a:t>
            </a:r>
          </a:p>
        </p:txBody>
      </p:sp>
      <p:cxnSp>
        <p:nvCxnSpPr>
          <p:cNvPr id="41" name="Straight Arrow Connector 40">
            <a:extLst>
              <a:ext uri="{FF2B5EF4-FFF2-40B4-BE49-F238E27FC236}">
                <a16:creationId xmlns:a16="http://schemas.microsoft.com/office/drawing/2014/main" id="{9360C73A-95AC-D7CF-9D9E-CB0266F187A6}"/>
              </a:ext>
            </a:extLst>
          </p:cNvPr>
          <p:cNvCxnSpPr>
            <a:cxnSpLocks/>
            <a:stCxn id="40" idx="2"/>
          </p:cNvCxnSpPr>
          <p:nvPr/>
        </p:nvCxnSpPr>
        <p:spPr>
          <a:xfrm flipH="1">
            <a:off x="5925961" y="2479850"/>
            <a:ext cx="3147282" cy="7729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108830"/>
      </p:ext>
    </p:extLst>
  </p:cSld>
  <p:clrMapOvr>
    <a:masterClrMapping/>
  </p:clrMapOvr>
  <mc:AlternateContent xmlns:mc="http://schemas.openxmlformats.org/markup-compatibility/2006" xmlns:p14="http://schemas.microsoft.com/office/powerpoint/2010/main">
    <mc:Choice Requires="p14">
      <p:transition spd="slow" p14:dur="2000" advTm="17950"/>
    </mc:Choice>
    <mc:Fallback xmlns="">
      <p:transition spd="slow" advTm="179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Fault Replaces Message</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36</a:t>
            </a:fld>
            <a:endParaRPr lang="en-US"/>
          </a:p>
        </p:txBody>
      </p:sp>
      <p:sp>
        <p:nvSpPr>
          <p:cNvPr id="15" name="Rounded Rectangle 14">
            <a:extLst>
              <a:ext uri="{FF2B5EF4-FFF2-40B4-BE49-F238E27FC236}">
                <a16:creationId xmlns:a16="http://schemas.microsoft.com/office/drawing/2014/main" id="{7C566008-F699-C19C-7AC7-8AA85AC7344A}"/>
              </a:ext>
            </a:extLst>
          </p:cNvPr>
          <p:cNvSpPr/>
          <p:nvPr/>
        </p:nvSpPr>
        <p:spPr>
          <a:xfrm>
            <a:off x="2589025" y="3748600"/>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814810AE-3F7C-A58E-1FB0-3BA462EE0B03}"/>
              </a:ext>
            </a:extLst>
          </p:cNvPr>
          <p:cNvSpPr/>
          <p:nvPr/>
        </p:nvSpPr>
        <p:spPr>
          <a:xfrm>
            <a:off x="7846413" y="3759382"/>
            <a:ext cx="1731234" cy="5460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7FFE3528-7899-0838-542D-85143FA781EF}"/>
              </a:ext>
            </a:extLst>
          </p:cNvPr>
          <p:cNvCxnSpPr>
            <a:cxnSpLocks/>
          </p:cNvCxnSpPr>
          <p:nvPr/>
        </p:nvCxnSpPr>
        <p:spPr>
          <a:xfrm>
            <a:off x="4428711" y="3952020"/>
            <a:ext cx="34177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748B3B5-3DBA-9CEC-8C49-85758A209BF6}"/>
              </a:ext>
            </a:extLst>
          </p:cNvPr>
          <p:cNvCxnSpPr/>
          <p:nvPr/>
        </p:nvCxnSpPr>
        <p:spPr>
          <a:xfrm>
            <a:off x="5490088" y="3724743"/>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BAFE754-5EB1-B3BB-76A6-A6F7232233C7}"/>
              </a:ext>
            </a:extLst>
          </p:cNvPr>
          <p:cNvSpPr txBox="1"/>
          <p:nvPr/>
        </p:nvSpPr>
        <p:spPr>
          <a:xfrm>
            <a:off x="5582616" y="3355321"/>
            <a:ext cx="1197428" cy="307777"/>
          </a:xfrm>
          <a:prstGeom prst="rect">
            <a:avLst/>
          </a:prstGeom>
          <a:noFill/>
        </p:spPr>
        <p:txBody>
          <a:bodyPr wrap="square" rtlCol="0">
            <a:spAutoFit/>
          </a:bodyPr>
          <a:lstStyle/>
          <a:p>
            <a:r>
              <a:rPr lang="en-GB" sz="1400" dirty="0"/>
              <a:t>1.1 request()</a:t>
            </a:r>
          </a:p>
        </p:txBody>
      </p:sp>
      <p:sp>
        <p:nvSpPr>
          <p:cNvPr id="23" name="TextBox 22">
            <a:extLst>
              <a:ext uri="{FF2B5EF4-FFF2-40B4-BE49-F238E27FC236}">
                <a16:creationId xmlns:a16="http://schemas.microsoft.com/office/drawing/2014/main" id="{E8A3FDB6-A4CD-0060-9B04-9E4C537A553A}"/>
              </a:ext>
            </a:extLst>
          </p:cNvPr>
          <p:cNvSpPr txBox="1"/>
          <p:nvPr/>
        </p:nvSpPr>
        <p:spPr>
          <a:xfrm>
            <a:off x="3004464" y="3868734"/>
            <a:ext cx="1175657" cy="369332"/>
          </a:xfrm>
          <a:prstGeom prst="rect">
            <a:avLst/>
          </a:prstGeom>
          <a:noFill/>
        </p:spPr>
        <p:txBody>
          <a:bodyPr wrap="square" rtlCol="0">
            <a:spAutoFit/>
          </a:bodyPr>
          <a:lstStyle/>
          <a:p>
            <a:r>
              <a:rPr lang="en-GB" dirty="0"/>
              <a:t>:requestor</a:t>
            </a:r>
          </a:p>
        </p:txBody>
      </p:sp>
      <p:sp>
        <p:nvSpPr>
          <p:cNvPr id="24" name="TextBox 23">
            <a:extLst>
              <a:ext uri="{FF2B5EF4-FFF2-40B4-BE49-F238E27FC236}">
                <a16:creationId xmlns:a16="http://schemas.microsoft.com/office/drawing/2014/main" id="{B30F8776-6633-B1F3-FD12-91F0F7AAE4A2}"/>
              </a:ext>
            </a:extLst>
          </p:cNvPr>
          <p:cNvSpPr txBox="1"/>
          <p:nvPr/>
        </p:nvSpPr>
        <p:spPr>
          <a:xfrm>
            <a:off x="8153400" y="3842579"/>
            <a:ext cx="1175657" cy="369332"/>
          </a:xfrm>
          <a:prstGeom prst="rect">
            <a:avLst/>
          </a:prstGeom>
          <a:noFill/>
        </p:spPr>
        <p:txBody>
          <a:bodyPr wrap="square" rtlCol="0">
            <a:spAutoFit/>
          </a:bodyPr>
          <a:lstStyle/>
          <a:p>
            <a:r>
              <a:rPr lang="en-GB" dirty="0"/>
              <a:t>:provider</a:t>
            </a:r>
          </a:p>
        </p:txBody>
      </p:sp>
      <p:sp>
        <p:nvSpPr>
          <p:cNvPr id="29" name="TextBox 28">
            <a:extLst>
              <a:ext uri="{FF2B5EF4-FFF2-40B4-BE49-F238E27FC236}">
                <a16:creationId xmlns:a16="http://schemas.microsoft.com/office/drawing/2014/main" id="{9CF69DF3-8536-AE5A-5D66-593D3D3FB048}"/>
              </a:ext>
            </a:extLst>
          </p:cNvPr>
          <p:cNvSpPr txBox="1"/>
          <p:nvPr/>
        </p:nvSpPr>
        <p:spPr>
          <a:xfrm>
            <a:off x="8001000" y="1210933"/>
            <a:ext cx="3962400" cy="1754326"/>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Under the Fault Replaces Message pattern a provider propagates faults triggered by an operation by switching to a fault flow, replacing any message </a:t>
            </a: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subsequent to</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the first with a fault.</a:t>
            </a:r>
            <a:endPar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endParaRPr>
          </a:p>
        </p:txBody>
      </p:sp>
      <p:cxnSp>
        <p:nvCxnSpPr>
          <p:cNvPr id="30" name="Straight Arrow Connector 29">
            <a:extLst>
              <a:ext uri="{FF2B5EF4-FFF2-40B4-BE49-F238E27FC236}">
                <a16:creationId xmlns:a16="http://schemas.microsoft.com/office/drawing/2014/main" id="{07A84BFE-B11E-4D3F-A74D-820A2A8EA655}"/>
              </a:ext>
            </a:extLst>
          </p:cNvPr>
          <p:cNvCxnSpPr>
            <a:cxnSpLocks/>
          </p:cNvCxnSpPr>
          <p:nvPr/>
        </p:nvCxnSpPr>
        <p:spPr>
          <a:xfrm flipH="1">
            <a:off x="8639640" y="2996087"/>
            <a:ext cx="1770823" cy="2380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27940CD-9BD7-6411-7F8D-2AF97416769D}"/>
              </a:ext>
            </a:extLst>
          </p:cNvPr>
          <p:cNvSpPr txBox="1"/>
          <p:nvPr/>
        </p:nvSpPr>
        <p:spPr>
          <a:xfrm>
            <a:off x="2489165" y="5092738"/>
            <a:ext cx="3962400"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requestor can handle the error; the error replaces the existing response</a:t>
            </a:r>
            <a:endPar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endParaRPr>
          </a:p>
        </p:txBody>
      </p:sp>
      <p:cxnSp>
        <p:nvCxnSpPr>
          <p:cNvPr id="31" name="Straight Arrow Connector 30">
            <a:extLst>
              <a:ext uri="{FF2B5EF4-FFF2-40B4-BE49-F238E27FC236}">
                <a16:creationId xmlns:a16="http://schemas.microsoft.com/office/drawing/2014/main" id="{FCFA4436-AC78-BFAE-1196-D0EF44E31633}"/>
              </a:ext>
            </a:extLst>
          </p:cNvPr>
          <p:cNvCxnSpPr>
            <a:cxnSpLocks/>
            <a:stCxn id="28" idx="0"/>
            <a:endCxn id="15" idx="2"/>
          </p:cNvCxnSpPr>
          <p:nvPr/>
        </p:nvCxnSpPr>
        <p:spPr>
          <a:xfrm flipH="1" flipV="1">
            <a:off x="3508868" y="4358200"/>
            <a:ext cx="961497" cy="7345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9093657-EBB8-49A0-A580-6AD8CD17CF72}"/>
              </a:ext>
            </a:extLst>
          </p:cNvPr>
          <p:cNvCxnSpPr>
            <a:cxnSpLocks/>
          </p:cNvCxnSpPr>
          <p:nvPr/>
        </p:nvCxnSpPr>
        <p:spPr>
          <a:xfrm>
            <a:off x="4470365" y="4148605"/>
            <a:ext cx="3376048" cy="1688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EE7D859-7A9C-B478-23CF-C8DAE8CAEE60}"/>
              </a:ext>
            </a:extLst>
          </p:cNvPr>
          <p:cNvCxnSpPr>
            <a:cxnSpLocks/>
          </p:cNvCxnSpPr>
          <p:nvPr/>
        </p:nvCxnSpPr>
        <p:spPr>
          <a:xfrm flipH="1">
            <a:off x="5272345" y="4322664"/>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061A671-1649-1661-C8E1-FDBAC1F6F48A}"/>
              </a:ext>
            </a:extLst>
          </p:cNvPr>
          <p:cNvSpPr txBox="1"/>
          <p:nvPr/>
        </p:nvSpPr>
        <p:spPr>
          <a:xfrm>
            <a:off x="5272345" y="4460943"/>
            <a:ext cx="1583873" cy="307777"/>
          </a:xfrm>
          <a:prstGeom prst="rect">
            <a:avLst/>
          </a:prstGeom>
          <a:noFill/>
        </p:spPr>
        <p:txBody>
          <a:bodyPr wrap="square" rtlCol="0">
            <a:spAutoFit/>
          </a:bodyPr>
          <a:lstStyle/>
          <a:p>
            <a:r>
              <a:rPr lang="en-GB" sz="1400" dirty="0"/>
              <a:t>1.2 response()</a:t>
            </a:r>
          </a:p>
        </p:txBody>
      </p:sp>
      <p:cxnSp>
        <p:nvCxnSpPr>
          <p:cNvPr id="49" name="Straight Connector 48">
            <a:extLst>
              <a:ext uri="{FF2B5EF4-FFF2-40B4-BE49-F238E27FC236}">
                <a16:creationId xmlns:a16="http://schemas.microsoft.com/office/drawing/2014/main" id="{7C04F6F3-8C57-C2BB-F13C-642C7532B184}"/>
              </a:ext>
            </a:extLst>
          </p:cNvPr>
          <p:cNvCxnSpPr>
            <a:cxnSpLocks/>
          </p:cNvCxnSpPr>
          <p:nvPr/>
        </p:nvCxnSpPr>
        <p:spPr>
          <a:xfrm>
            <a:off x="4484397" y="4136925"/>
            <a:ext cx="3376048" cy="1688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89FD3BF-53B5-3950-A8C2-AADFE76A6EED}"/>
              </a:ext>
            </a:extLst>
          </p:cNvPr>
          <p:cNvCxnSpPr>
            <a:cxnSpLocks/>
          </p:cNvCxnSpPr>
          <p:nvPr/>
        </p:nvCxnSpPr>
        <p:spPr>
          <a:xfrm flipH="1">
            <a:off x="5272345" y="4339999"/>
            <a:ext cx="119742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1ABDCFC-6403-E5E3-0DC0-9AAAA7AAE4AD}"/>
              </a:ext>
            </a:extLst>
          </p:cNvPr>
          <p:cNvSpPr txBox="1"/>
          <p:nvPr/>
        </p:nvSpPr>
        <p:spPr>
          <a:xfrm>
            <a:off x="5345625" y="4460942"/>
            <a:ext cx="1583873" cy="307777"/>
          </a:xfrm>
          <a:prstGeom prst="rect">
            <a:avLst/>
          </a:prstGeom>
          <a:noFill/>
        </p:spPr>
        <p:txBody>
          <a:bodyPr wrap="square" rtlCol="0">
            <a:spAutoFit/>
          </a:bodyPr>
          <a:lstStyle/>
          <a:p>
            <a:r>
              <a:rPr lang="en-GB" sz="1400" dirty="0">
                <a:solidFill>
                  <a:srgbClr val="FF0000"/>
                </a:solidFill>
              </a:rPr>
              <a:t>1.2 fault()</a:t>
            </a:r>
          </a:p>
        </p:txBody>
      </p:sp>
      <p:sp>
        <p:nvSpPr>
          <p:cNvPr id="5" name="TextBox 4">
            <a:extLst>
              <a:ext uri="{FF2B5EF4-FFF2-40B4-BE49-F238E27FC236}">
                <a16:creationId xmlns:a16="http://schemas.microsoft.com/office/drawing/2014/main" id="{68E08BCA-CCA2-4C41-15B6-A6401EBFC3D1}"/>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6" name="TextBox 5">
            <a:extLst>
              <a:ext uri="{FF2B5EF4-FFF2-40B4-BE49-F238E27FC236}">
                <a16:creationId xmlns:a16="http://schemas.microsoft.com/office/drawing/2014/main" id="{319CA023-79B9-DB2F-9D7B-60EDA8D1A89F}"/>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7" name="TextBox 6">
            <a:extLst>
              <a:ext uri="{FF2B5EF4-FFF2-40B4-BE49-F238E27FC236}">
                <a16:creationId xmlns:a16="http://schemas.microsoft.com/office/drawing/2014/main" id="{225F41DA-2AE6-2BE1-CF2F-4FCB5E977392}"/>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3" name="TextBox 12">
            <a:extLst>
              <a:ext uri="{FF2B5EF4-FFF2-40B4-BE49-F238E27FC236}">
                <a16:creationId xmlns:a16="http://schemas.microsoft.com/office/drawing/2014/main" id="{1C7599F4-E2B3-7745-EF48-CF375E9ADA81}"/>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104258185"/>
      </p:ext>
    </p:extLst>
  </p:cSld>
  <p:clrMapOvr>
    <a:masterClrMapping/>
  </p:clrMapOvr>
  <mc:AlternateContent xmlns:mc="http://schemas.openxmlformats.org/markup-compatibility/2006" xmlns:p14="http://schemas.microsoft.com/office/powerpoint/2010/main">
    <mc:Choice Requires="p14">
      <p:transition spd="slow" p14:dur="2000" advTm="9242"/>
    </mc:Choice>
    <mc:Fallback xmlns="">
      <p:transition spd="slow" advTm="92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43"/>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4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8" grpId="0"/>
      <p:bldP spid="44" grpId="0"/>
      <p:bldP spid="5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Fault Replaces Message  (Robust In-Out)</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37</a:t>
            </a:fld>
            <a:endParaRPr lang="en-US"/>
          </a:p>
        </p:txBody>
      </p:sp>
      <p:sp>
        <p:nvSpPr>
          <p:cNvPr id="20" name="Rounded Rectangle 19">
            <a:extLst>
              <a:ext uri="{FF2B5EF4-FFF2-40B4-BE49-F238E27FC236}">
                <a16:creationId xmlns:a16="http://schemas.microsoft.com/office/drawing/2014/main" id="{6A9D4E13-F3DE-CD89-8790-6C35CEB38361}"/>
              </a:ext>
            </a:extLst>
          </p:cNvPr>
          <p:cNvSpPr/>
          <p:nvPr/>
        </p:nvSpPr>
        <p:spPr>
          <a:xfrm>
            <a:off x="2416635" y="3712796"/>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unded Rectangle 20">
            <a:extLst>
              <a:ext uri="{FF2B5EF4-FFF2-40B4-BE49-F238E27FC236}">
                <a16:creationId xmlns:a16="http://schemas.microsoft.com/office/drawing/2014/main" id="{9E507B49-8910-2955-8E9C-0C7D8A6688F5}"/>
              </a:ext>
            </a:extLst>
          </p:cNvPr>
          <p:cNvSpPr/>
          <p:nvPr/>
        </p:nvSpPr>
        <p:spPr>
          <a:xfrm>
            <a:off x="7565570" y="3712792"/>
            <a:ext cx="2631725"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Connector 21">
            <a:extLst>
              <a:ext uri="{FF2B5EF4-FFF2-40B4-BE49-F238E27FC236}">
                <a16:creationId xmlns:a16="http://schemas.microsoft.com/office/drawing/2014/main" id="{97B873F5-A39A-DC30-853C-609CAE73C809}"/>
              </a:ext>
            </a:extLst>
          </p:cNvPr>
          <p:cNvCxnSpPr>
            <a:cxnSpLocks/>
          </p:cNvCxnSpPr>
          <p:nvPr/>
        </p:nvCxnSpPr>
        <p:spPr>
          <a:xfrm flipV="1">
            <a:off x="4256321" y="3908732"/>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DA86041-E656-D1BE-2307-2E883585C72C}"/>
              </a:ext>
            </a:extLst>
          </p:cNvPr>
          <p:cNvCxnSpPr/>
          <p:nvPr/>
        </p:nvCxnSpPr>
        <p:spPr>
          <a:xfrm>
            <a:off x="5099956" y="3712792"/>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8E934B3-7A89-DD7E-D48E-0495630917C5}"/>
              </a:ext>
            </a:extLst>
          </p:cNvPr>
          <p:cNvSpPr txBox="1"/>
          <p:nvPr/>
        </p:nvSpPr>
        <p:spPr>
          <a:xfrm>
            <a:off x="5192484" y="3343370"/>
            <a:ext cx="1752326" cy="307777"/>
          </a:xfrm>
          <a:prstGeom prst="rect">
            <a:avLst/>
          </a:prstGeom>
          <a:noFill/>
        </p:spPr>
        <p:txBody>
          <a:bodyPr wrap="square" rtlCol="0">
            <a:spAutoFit/>
          </a:bodyPr>
          <a:lstStyle/>
          <a:p>
            <a:r>
              <a:rPr lang="en-GB" sz="1400" dirty="0"/>
              <a:t>1.14* take payment()</a:t>
            </a:r>
          </a:p>
        </p:txBody>
      </p:sp>
      <p:cxnSp>
        <p:nvCxnSpPr>
          <p:cNvPr id="25" name="Straight Connector 24">
            <a:extLst>
              <a:ext uri="{FF2B5EF4-FFF2-40B4-BE49-F238E27FC236}">
                <a16:creationId xmlns:a16="http://schemas.microsoft.com/office/drawing/2014/main" id="{473E38E0-D9F0-DE76-9D2A-8B7C13B0FD0F}"/>
              </a:ext>
            </a:extLst>
          </p:cNvPr>
          <p:cNvCxnSpPr/>
          <p:nvPr/>
        </p:nvCxnSpPr>
        <p:spPr>
          <a:xfrm flipV="1">
            <a:off x="4256321" y="4157537"/>
            <a:ext cx="3309250" cy="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7253288-9EE2-5750-0E34-742E4D24D7DF}"/>
              </a:ext>
            </a:extLst>
          </p:cNvPr>
          <p:cNvCxnSpPr>
            <a:cxnSpLocks/>
          </p:cNvCxnSpPr>
          <p:nvPr/>
        </p:nvCxnSpPr>
        <p:spPr>
          <a:xfrm flipH="1">
            <a:off x="5099955" y="4431249"/>
            <a:ext cx="119742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3E9D255-19E4-E05C-CCDB-903D6E3B7CFD}"/>
              </a:ext>
            </a:extLst>
          </p:cNvPr>
          <p:cNvSpPr txBox="1"/>
          <p:nvPr/>
        </p:nvSpPr>
        <p:spPr>
          <a:xfrm>
            <a:off x="5192483" y="4569528"/>
            <a:ext cx="1671304" cy="307777"/>
          </a:xfrm>
          <a:prstGeom prst="rect">
            <a:avLst/>
          </a:prstGeom>
          <a:noFill/>
        </p:spPr>
        <p:txBody>
          <a:bodyPr wrap="square" rtlCol="0">
            <a:spAutoFit/>
          </a:bodyPr>
          <a:lstStyle/>
          <a:p>
            <a:r>
              <a:rPr lang="en-GB" sz="1400" dirty="0">
                <a:solidFill>
                  <a:srgbClr val="FF0000"/>
                </a:solidFill>
              </a:rPr>
              <a:t>1.5 payment error()</a:t>
            </a:r>
          </a:p>
        </p:txBody>
      </p:sp>
      <p:sp>
        <p:nvSpPr>
          <p:cNvPr id="30" name="TextBox 29">
            <a:extLst>
              <a:ext uri="{FF2B5EF4-FFF2-40B4-BE49-F238E27FC236}">
                <a16:creationId xmlns:a16="http://schemas.microsoft.com/office/drawing/2014/main" id="{2E4B5664-89E2-B092-EFCB-DB9B00718A0D}"/>
              </a:ext>
            </a:extLst>
          </p:cNvPr>
          <p:cNvSpPr txBox="1"/>
          <p:nvPr/>
        </p:nvSpPr>
        <p:spPr>
          <a:xfrm>
            <a:off x="2748649" y="3832930"/>
            <a:ext cx="1175657" cy="369332"/>
          </a:xfrm>
          <a:prstGeom prst="rect">
            <a:avLst/>
          </a:prstGeom>
          <a:noFill/>
        </p:spPr>
        <p:txBody>
          <a:bodyPr wrap="square" rtlCol="0">
            <a:spAutoFit/>
          </a:bodyPr>
          <a:lstStyle/>
          <a:p>
            <a:r>
              <a:rPr lang="en-GB" dirty="0"/>
              <a:t>:</a:t>
            </a:r>
            <a:r>
              <a:rPr lang="en-GB" dirty="0" err="1"/>
              <a:t>pricer</a:t>
            </a:r>
            <a:endParaRPr lang="en-GB" dirty="0"/>
          </a:p>
        </p:txBody>
      </p:sp>
      <p:sp>
        <p:nvSpPr>
          <p:cNvPr id="31" name="TextBox 30">
            <a:extLst>
              <a:ext uri="{FF2B5EF4-FFF2-40B4-BE49-F238E27FC236}">
                <a16:creationId xmlns:a16="http://schemas.microsoft.com/office/drawing/2014/main" id="{5D208707-C2B7-CD17-631C-37E6E6D7EBAD}"/>
              </a:ext>
            </a:extLst>
          </p:cNvPr>
          <p:cNvSpPr txBox="1"/>
          <p:nvPr/>
        </p:nvSpPr>
        <p:spPr>
          <a:xfrm>
            <a:off x="7897585" y="3832926"/>
            <a:ext cx="2033493" cy="369332"/>
          </a:xfrm>
          <a:prstGeom prst="rect">
            <a:avLst/>
          </a:prstGeom>
          <a:noFill/>
        </p:spPr>
        <p:txBody>
          <a:bodyPr wrap="square" rtlCol="0">
            <a:spAutoFit/>
          </a:bodyPr>
          <a:lstStyle/>
          <a:p>
            <a:r>
              <a:rPr lang="en-GB" dirty="0"/>
              <a:t>:payment provider</a:t>
            </a:r>
          </a:p>
        </p:txBody>
      </p:sp>
      <p:sp>
        <p:nvSpPr>
          <p:cNvPr id="32" name="TextBox 31">
            <a:extLst>
              <a:ext uri="{FF2B5EF4-FFF2-40B4-BE49-F238E27FC236}">
                <a16:creationId xmlns:a16="http://schemas.microsoft.com/office/drawing/2014/main" id="{8103FD24-E036-9512-9506-2837644AB0EA}"/>
              </a:ext>
            </a:extLst>
          </p:cNvPr>
          <p:cNvSpPr txBox="1"/>
          <p:nvPr/>
        </p:nvSpPr>
        <p:spPr>
          <a:xfrm>
            <a:off x="7965723" y="1512122"/>
            <a:ext cx="3472542"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Under Fault Replaces Message pattern the payment </a:t>
            </a: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provider</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would signal errors taking a card payment back to the </a:t>
            </a:r>
            <a:r>
              <a:rPr lang="en-GB" dirty="0" err="1">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pricer</a:t>
            </a:r>
            <a:endPar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endParaRPr>
          </a:p>
        </p:txBody>
      </p:sp>
      <p:cxnSp>
        <p:nvCxnSpPr>
          <p:cNvPr id="33" name="Straight Arrow Connector 32">
            <a:extLst>
              <a:ext uri="{FF2B5EF4-FFF2-40B4-BE49-F238E27FC236}">
                <a16:creationId xmlns:a16="http://schemas.microsoft.com/office/drawing/2014/main" id="{1358899E-627F-9ACF-DCE4-E166DACE1B68}"/>
              </a:ext>
            </a:extLst>
          </p:cNvPr>
          <p:cNvCxnSpPr>
            <a:cxnSpLocks/>
            <a:stCxn id="32" idx="2"/>
            <a:endCxn id="21" idx="0"/>
          </p:cNvCxnSpPr>
          <p:nvPr/>
        </p:nvCxnSpPr>
        <p:spPr>
          <a:xfrm flipH="1">
            <a:off x="8881433" y="2989450"/>
            <a:ext cx="820561" cy="7233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3BDFA9B-96EE-5C12-30D5-2DFC53C7A21E}"/>
              </a:ext>
            </a:extLst>
          </p:cNvPr>
          <p:cNvSpPr txBox="1"/>
          <p:nvPr/>
        </p:nvSpPr>
        <p:spPr>
          <a:xfrm>
            <a:off x="1162055" y="1309792"/>
            <a:ext cx="3472542"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Assumption here is that the </a:t>
            </a:r>
            <a:r>
              <a:rPr lang="en-GB" dirty="0" err="1">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pricer</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can orchestrate a new flow, such as asking for an alternate payment method, or cancel the order.</a:t>
            </a:r>
          </a:p>
        </p:txBody>
      </p:sp>
      <p:cxnSp>
        <p:nvCxnSpPr>
          <p:cNvPr id="12" name="Straight Arrow Connector 11">
            <a:extLst>
              <a:ext uri="{FF2B5EF4-FFF2-40B4-BE49-F238E27FC236}">
                <a16:creationId xmlns:a16="http://schemas.microsoft.com/office/drawing/2014/main" id="{861F3846-A1D3-4566-A85F-A9540E261D7F}"/>
              </a:ext>
            </a:extLst>
          </p:cNvPr>
          <p:cNvCxnSpPr>
            <a:cxnSpLocks/>
            <a:stCxn id="11" idx="2"/>
            <a:endCxn id="20" idx="0"/>
          </p:cNvCxnSpPr>
          <p:nvPr/>
        </p:nvCxnSpPr>
        <p:spPr>
          <a:xfrm>
            <a:off x="2898326" y="2787120"/>
            <a:ext cx="438152" cy="9256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AC34915-41CE-D89F-8EC9-11C19161BA16}"/>
              </a:ext>
            </a:extLst>
          </p:cNvPr>
          <p:cNvSpPr txBox="1"/>
          <p:nvPr/>
        </p:nvSpPr>
        <p:spPr>
          <a:xfrm>
            <a:off x="1012377" y="4951109"/>
            <a:ext cx="4180105"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message should indicate why the payment failed. This might be an issue with the payment provider but it also might be an issue like an invalid card or insufficient funds</a:t>
            </a:r>
          </a:p>
        </p:txBody>
      </p:sp>
      <p:cxnSp>
        <p:nvCxnSpPr>
          <p:cNvPr id="15" name="Straight Arrow Connector 14">
            <a:extLst>
              <a:ext uri="{FF2B5EF4-FFF2-40B4-BE49-F238E27FC236}">
                <a16:creationId xmlns:a16="http://schemas.microsoft.com/office/drawing/2014/main" id="{82BAC142-75CC-D3F4-5BEA-3B62BE9D9316}"/>
              </a:ext>
            </a:extLst>
          </p:cNvPr>
          <p:cNvCxnSpPr>
            <a:cxnSpLocks/>
            <a:endCxn id="29" idx="0"/>
          </p:cNvCxnSpPr>
          <p:nvPr/>
        </p:nvCxnSpPr>
        <p:spPr>
          <a:xfrm flipV="1">
            <a:off x="2748649" y="4569528"/>
            <a:ext cx="3279486" cy="3815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2E54A4A-115F-33E1-3886-391F5A34FC51}"/>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13" name="TextBox 12">
            <a:extLst>
              <a:ext uri="{FF2B5EF4-FFF2-40B4-BE49-F238E27FC236}">
                <a16:creationId xmlns:a16="http://schemas.microsoft.com/office/drawing/2014/main" id="{4AB10899-844C-1170-39BC-120C123EF4CF}"/>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16" name="TextBox 15">
            <a:extLst>
              <a:ext uri="{FF2B5EF4-FFF2-40B4-BE49-F238E27FC236}">
                <a16:creationId xmlns:a16="http://schemas.microsoft.com/office/drawing/2014/main" id="{F59E3EBE-F8D9-2CE4-67DF-3D69B16DD168}"/>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7" name="TextBox 16">
            <a:extLst>
              <a:ext uri="{FF2B5EF4-FFF2-40B4-BE49-F238E27FC236}">
                <a16:creationId xmlns:a16="http://schemas.microsoft.com/office/drawing/2014/main" id="{10E07799-30AA-D277-D4EA-F0F754B1B295}"/>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1888700047"/>
      </p:ext>
    </p:extLst>
  </p:cSld>
  <p:clrMapOvr>
    <a:masterClrMapping/>
  </p:clrMapOvr>
  <mc:AlternateContent xmlns:mc="http://schemas.openxmlformats.org/markup-compatibility/2006" xmlns:p14="http://schemas.microsoft.com/office/powerpoint/2010/main">
    <mc:Choice Requires="p14">
      <p:transition spd="slow" p14:dur="2000" advTm="3687"/>
    </mc:Choice>
    <mc:Fallback xmlns="">
      <p:transition spd="slow" advTm="36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1"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In-Out-Retry</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38</a:t>
            </a:fld>
            <a:endParaRPr lang="en-US"/>
          </a:p>
        </p:txBody>
      </p:sp>
      <p:sp>
        <p:nvSpPr>
          <p:cNvPr id="15" name="Rounded Rectangle 14">
            <a:extLst>
              <a:ext uri="{FF2B5EF4-FFF2-40B4-BE49-F238E27FC236}">
                <a16:creationId xmlns:a16="http://schemas.microsoft.com/office/drawing/2014/main" id="{E2200250-0AF9-900B-2D61-9E8C6D3CA624}"/>
              </a:ext>
            </a:extLst>
          </p:cNvPr>
          <p:cNvSpPr/>
          <p:nvPr/>
        </p:nvSpPr>
        <p:spPr>
          <a:xfrm>
            <a:off x="2084621" y="2959377"/>
            <a:ext cx="1839686" cy="187272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2E83C6C6-61A7-DCB1-2976-ED857E7B2232}"/>
              </a:ext>
            </a:extLst>
          </p:cNvPr>
          <p:cNvSpPr/>
          <p:nvPr/>
        </p:nvSpPr>
        <p:spPr>
          <a:xfrm>
            <a:off x="7233557" y="2959374"/>
            <a:ext cx="1839686" cy="1872708"/>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6CB42EEA-AA0F-CADB-B784-A982998DFC86}"/>
              </a:ext>
            </a:extLst>
          </p:cNvPr>
          <p:cNvCxnSpPr>
            <a:cxnSpLocks/>
          </p:cNvCxnSpPr>
          <p:nvPr/>
        </p:nvCxnSpPr>
        <p:spPr>
          <a:xfrm flipV="1">
            <a:off x="3924307" y="3269727"/>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DE834D4-52A5-8BF6-05AB-9230A1C2BA65}"/>
              </a:ext>
            </a:extLst>
          </p:cNvPr>
          <p:cNvCxnSpPr/>
          <p:nvPr/>
        </p:nvCxnSpPr>
        <p:spPr>
          <a:xfrm>
            <a:off x="4767942" y="3073787"/>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9D036AF-2F6E-B06B-D329-2753568BE88E}"/>
              </a:ext>
            </a:extLst>
          </p:cNvPr>
          <p:cNvSpPr txBox="1"/>
          <p:nvPr/>
        </p:nvSpPr>
        <p:spPr>
          <a:xfrm>
            <a:off x="4860470" y="2704365"/>
            <a:ext cx="1012372" cy="307777"/>
          </a:xfrm>
          <a:prstGeom prst="rect">
            <a:avLst/>
          </a:prstGeom>
          <a:noFill/>
        </p:spPr>
        <p:txBody>
          <a:bodyPr wrap="square" rtlCol="0">
            <a:spAutoFit/>
          </a:bodyPr>
          <a:lstStyle/>
          <a:p>
            <a:r>
              <a:rPr lang="en-GB" sz="1400" dirty="0"/>
              <a:t>1.1 greet()</a:t>
            </a:r>
          </a:p>
        </p:txBody>
      </p:sp>
      <p:sp>
        <p:nvSpPr>
          <p:cNvPr id="23" name="TextBox 22">
            <a:extLst>
              <a:ext uri="{FF2B5EF4-FFF2-40B4-BE49-F238E27FC236}">
                <a16:creationId xmlns:a16="http://schemas.microsoft.com/office/drawing/2014/main" id="{3F27F889-DD54-6127-3796-ECBBF593199D}"/>
              </a:ext>
            </a:extLst>
          </p:cNvPr>
          <p:cNvSpPr txBox="1"/>
          <p:nvPr/>
        </p:nvSpPr>
        <p:spPr>
          <a:xfrm>
            <a:off x="2416635" y="3079512"/>
            <a:ext cx="1175657" cy="369332"/>
          </a:xfrm>
          <a:prstGeom prst="rect">
            <a:avLst/>
          </a:prstGeom>
          <a:noFill/>
        </p:spPr>
        <p:txBody>
          <a:bodyPr wrap="square" rtlCol="0">
            <a:spAutoFit/>
          </a:bodyPr>
          <a:lstStyle/>
          <a:p>
            <a:r>
              <a:rPr lang="en-GB" dirty="0"/>
              <a:t>:producer</a:t>
            </a:r>
          </a:p>
        </p:txBody>
      </p:sp>
      <p:sp>
        <p:nvSpPr>
          <p:cNvPr id="24" name="TextBox 23">
            <a:extLst>
              <a:ext uri="{FF2B5EF4-FFF2-40B4-BE49-F238E27FC236}">
                <a16:creationId xmlns:a16="http://schemas.microsoft.com/office/drawing/2014/main" id="{4F8B5D1A-2AC8-FE34-E11F-5496762636EA}"/>
              </a:ext>
            </a:extLst>
          </p:cNvPr>
          <p:cNvSpPr txBox="1"/>
          <p:nvPr/>
        </p:nvSpPr>
        <p:spPr>
          <a:xfrm>
            <a:off x="7565571" y="3079508"/>
            <a:ext cx="1175657" cy="369332"/>
          </a:xfrm>
          <a:prstGeom prst="rect">
            <a:avLst/>
          </a:prstGeom>
          <a:noFill/>
        </p:spPr>
        <p:txBody>
          <a:bodyPr wrap="square" rtlCol="0">
            <a:spAutoFit/>
          </a:bodyPr>
          <a:lstStyle/>
          <a:p>
            <a:r>
              <a:rPr lang="en-GB" dirty="0"/>
              <a:t>:consumer</a:t>
            </a:r>
          </a:p>
        </p:txBody>
      </p:sp>
      <p:sp>
        <p:nvSpPr>
          <p:cNvPr id="34" name="TextBox 33">
            <a:extLst>
              <a:ext uri="{FF2B5EF4-FFF2-40B4-BE49-F238E27FC236}">
                <a16:creationId xmlns:a16="http://schemas.microsoft.com/office/drawing/2014/main" id="{A7C37C61-A435-3792-18FA-FE052FCD95E2}"/>
              </a:ext>
            </a:extLst>
          </p:cNvPr>
          <p:cNvSpPr txBox="1"/>
          <p:nvPr/>
        </p:nvSpPr>
        <p:spPr>
          <a:xfrm>
            <a:off x="1045035" y="1243189"/>
            <a:ext cx="3472542"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producer may not receive an expected response from a consumer. What can it do?</a:t>
            </a:r>
          </a:p>
        </p:txBody>
      </p:sp>
      <p:cxnSp>
        <p:nvCxnSpPr>
          <p:cNvPr id="35" name="Straight Arrow Connector 34">
            <a:extLst>
              <a:ext uri="{FF2B5EF4-FFF2-40B4-BE49-F238E27FC236}">
                <a16:creationId xmlns:a16="http://schemas.microsoft.com/office/drawing/2014/main" id="{5E26DECB-3394-613D-F097-2B19A3FBE489}"/>
              </a:ext>
            </a:extLst>
          </p:cNvPr>
          <p:cNvCxnSpPr>
            <a:cxnSpLocks/>
            <a:stCxn id="34" idx="2"/>
            <a:endCxn id="15" idx="0"/>
          </p:cNvCxnSpPr>
          <p:nvPr/>
        </p:nvCxnSpPr>
        <p:spPr>
          <a:xfrm>
            <a:off x="2781306" y="2166519"/>
            <a:ext cx="223158" cy="7928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9EB1DA5-5FCC-741C-D3ED-B6E14071E0F1}"/>
              </a:ext>
            </a:extLst>
          </p:cNvPr>
          <p:cNvSpPr txBox="1"/>
          <p:nvPr/>
        </p:nvSpPr>
        <p:spPr>
          <a:xfrm>
            <a:off x="193215" y="5436310"/>
            <a:ext cx="4933955"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producer can choose to retry if it does not receive a response within that time window.</a:t>
            </a:r>
          </a:p>
        </p:txBody>
      </p:sp>
      <p:cxnSp>
        <p:nvCxnSpPr>
          <p:cNvPr id="53" name="Straight Arrow Connector 52">
            <a:extLst>
              <a:ext uri="{FF2B5EF4-FFF2-40B4-BE49-F238E27FC236}">
                <a16:creationId xmlns:a16="http://schemas.microsoft.com/office/drawing/2014/main" id="{D978ACDE-41A6-6ECE-4032-9DBD6C905CF2}"/>
              </a:ext>
            </a:extLst>
          </p:cNvPr>
          <p:cNvCxnSpPr>
            <a:cxnSpLocks/>
            <a:stCxn id="52" idx="0"/>
            <a:endCxn id="15" idx="2"/>
          </p:cNvCxnSpPr>
          <p:nvPr/>
        </p:nvCxnSpPr>
        <p:spPr>
          <a:xfrm flipV="1">
            <a:off x="2660193" y="4832102"/>
            <a:ext cx="344271" cy="6042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F1B85D-3E17-0E12-9B0F-179532E6B06F}"/>
              </a:ext>
            </a:extLst>
          </p:cNvPr>
          <p:cNvCxnSpPr>
            <a:cxnSpLocks/>
          </p:cNvCxnSpPr>
          <p:nvPr/>
        </p:nvCxnSpPr>
        <p:spPr>
          <a:xfrm flipV="1">
            <a:off x="3935189" y="4475520"/>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E977B6-7E69-406E-C8C0-259AABD95BFC}"/>
              </a:ext>
            </a:extLst>
          </p:cNvPr>
          <p:cNvCxnSpPr/>
          <p:nvPr/>
        </p:nvCxnSpPr>
        <p:spPr>
          <a:xfrm>
            <a:off x="4778824" y="4279580"/>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334769C-8F15-79B5-A96F-5FD8DC9EB25D}"/>
              </a:ext>
            </a:extLst>
          </p:cNvPr>
          <p:cNvSpPr txBox="1"/>
          <p:nvPr/>
        </p:nvSpPr>
        <p:spPr>
          <a:xfrm>
            <a:off x="4871352" y="3910158"/>
            <a:ext cx="1012372" cy="307777"/>
          </a:xfrm>
          <a:prstGeom prst="rect">
            <a:avLst/>
          </a:prstGeom>
          <a:noFill/>
        </p:spPr>
        <p:txBody>
          <a:bodyPr wrap="square" rtlCol="0">
            <a:spAutoFit/>
          </a:bodyPr>
          <a:lstStyle/>
          <a:p>
            <a:r>
              <a:rPr lang="en-GB" sz="1400" dirty="0"/>
              <a:t>1.2 greet()</a:t>
            </a:r>
          </a:p>
        </p:txBody>
      </p:sp>
      <p:cxnSp>
        <p:nvCxnSpPr>
          <p:cNvPr id="11" name="Straight Connector 10">
            <a:extLst>
              <a:ext uri="{FF2B5EF4-FFF2-40B4-BE49-F238E27FC236}">
                <a16:creationId xmlns:a16="http://schemas.microsoft.com/office/drawing/2014/main" id="{4B2281A1-CA45-7715-A2BA-9A8F3B714C91}"/>
              </a:ext>
            </a:extLst>
          </p:cNvPr>
          <p:cNvCxnSpPr/>
          <p:nvPr/>
        </p:nvCxnSpPr>
        <p:spPr>
          <a:xfrm flipV="1">
            <a:off x="3924307" y="4375984"/>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277D22E-72F2-09CE-C3ED-EB3BA5ADDF51}"/>
              </a:ext>
            </a:extLst>
          </p:cNvPr>
          <p:cNvCxnSpPr>
            <a:cxnSpLocks/>
          </p:cNvCxnSpPr>
          <p:nvPr/>
        </p:nvCxnSpPr>
        <p:spPr>
          <a:xfrm flipH="1">
            <a:off x="4767941" y="4649696"/>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9401186-6FD1-667B-EFCB-6347D48A8F74}"/>
              </a:ext>
            </a:extLst>
          </p:cNvPr>
          <p:cNvSpPr txBox="1"/>
          <p:nvPr/>
        </p:nvSpPr>
        <p:spPr>
          <a:xfrm>
            <a:off x="4767941" y="4787975"/>
            <a:ext cx="1583873" cy="307777"/>
          </a:xfrm>
          <a:prstGeom prst="rect">
            <a:avLst/>
          </a:prstGeom>
          <a:noFill/>
        </p:spPr>
        <p:txBody>
          <a:bodyPr wrap="square" rtlCol="0">
            <a:spAutoFit/>
          </a:bodyPr>
          <a:lstStyle/>
          <a:p>
            <a:r>
              <a:rPr lang="en-GB" sz="1400" dirty="0"/>
              <a:t>1.3 acknowledge()</a:t>
            </a:r>
          </a:p>
        </p:txBody>
      </p:sp>
      <p:sp>
        <p:nvSpPr>
          <p:cNvPr id="36" name="TextBox 35">
            <a:extLst>
              <a:ext uri="{FF2B5EF4-FFF2-40B4-BE49-F238E27FC236}">
                <a16:creationId xmlns:a16="http://schemas.microsoft.com/office/drawing/2014/main" id="{6CB11F6F-C222-7953-CD3E-ABDCD04A103E}"/>
              </a:ext>
            </a:extLst>
          </p:cNvPr>
          <p:cNvSpPr txBox="1"/>
          <p:nvPr/>
        </p:nvSpPr>
        <p:spPr>
          <a:xfrm>
            <a:off x="6330033" y="5419997"/>
            <a:ext cx="4933955"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Because we might send a message twice, the operation on the consumer must be idempotent, or the consumer must de-duplicate already seen messages</a:t>
            </a:r>
          </a:p>
        </p:txBody>
      </p:sp>
      <p:cxnSp>
        <p:nvCxnSpPr>
          <p:cNvPr id="37" name="Straight Arrow Connector 36">
            <a:extLst>
              <a:ext uri="{FF2B5EF4-FFF2-40B4-BE49-F238E27FC236}">
                <a16:creationId xmlns:a16="http://schemas.microsoft.com/office/drawing/2014/main" id="{9DBE6908-2F87-BA20-13E7-B3B8518C48B0}"/>
              </a:ext>
            </a:extLst>
          </p:cNvPr>
          <p:cNvCxnSpPr>
            <a:cxnSpLocks/>
            <a:stCxn id="36" idx="0"/>
            <a:endCxn id="16" idx="2"/>
          </p:cNvCxnSpPr>
          <p:nvPr/>
        </p:nvCxnSpPr>
        <p:spPr>
          <a:xfrm flipH="1" flipV="1">
            <a:off x="8153400" y="4832082"/>
            <a:ext cx="643611" cy="5879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1" name="Graphic 20" descr="Stopwatch 75% with solid fill">
            <a:extLst>
              <a:ext uri="{FF2B5EF4-FFF2-40B4-BE49-F238E27FC236}">
                <a16:creationId xmlns:a16="http://schemas.microsoft.com/office/drawing/2014/main" id="{05FD1D94-5FEA-5880-863E-364F0EBBC3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81611" y="3418004"/>
            <a:ext cx="457199" cy="457199"/>
          </a:xfrm>
          <a:prstGeom prst="rect">
            <a:avLst/>
          </a:prstGeom>
        </p:spPr>
      </p:pic>
      <p:sp>
        <p:nvSpPr>
          <p:cNvPr id="22" name="TextBox 21">
            <a:extLst>
              <a:ext uri="{FF2B5EF4-FFF2-40B4-BE49-F238E27FC236}">
                <a16:creationId xmlns:a16="http://schemas.microsoft.com/office/drawing/2014/main" id="{CE781C11-3485-55EB-C918-20F9C592AAE7}"/>
              </a:ext>
            </a:extLst>
          </p:cNvPr>
          <p:cNvSpPr txBox="1"/>
          <p:nvPr/>
        </p:nvSpPr>
        <p:spPr>
          <a:xfrm>
            <a:off x="5078630" y="1473992"/>
            <a:ext cx="4933955" cy="646331"/>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producer can set a timeout within which to receive a response.</a:t>
            </a:r>
          </a:p>
        </p:txBody>
      </p:sp>
      <p:cxnSp>
        <p:nvCxnSpPr>
          <p:cNvPr id="25" name="Straight Arrow Connector 24">
            <a:extLst>
              <a:ext uri="{FF2B5EF4-FFF2-40B4-BE49-F238E27FC236}">
                <a16:creationId xmlns:a16="http://schemas.microsoft.com/office/drawing/2014/main" id="{D8BC3150-1AF9-EBE7-2A42-950F03832DA9}"/>
              </a:ext>
            </a:extLst>
          </p:cNvPr>
          <p:cNvCxnSpPr>
            <a:cxnSpLocks/>
            <a:stCxn id="22" idx="2"/>
            <a:endCxn id="21" idx="3"/>
          </p:cNvCxnSpPr>
          <p:nvPr/>
        </p:nvCxnSpPr>
        <p:spPr>
          <a:xfrm flipH="1">
            <a:off x="5638810" y="2120323"/>
            <a:ext cx="1906798" cy="15262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9AEF32B-8718-A0BD-1B10-9CEAB4DE58AE}"/>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6" name="TextBox 5">
            <a:extLst>
              <a:ext uri="{FF2B5EF4-FFF2-40B4-BE49-F238E27FC236}">
                <a16:creationId xmlns:a16="http://schemas.microsoft.com/office/drawing/2014/main" id="{625D9BE0-425D-DB32-255F-E7035FC10FAF}"/>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7" name="TextBox 6">
            <a:extLst>
              <a:ext uri="{FF2B5EF4-FFF2-40B4-BE49-F238E27FC236}">
                <a16:creationId xmlns:a16="http://schemas.microsoft.com/office/drawing/2014/main" id="{BE574F43-D603-5FF6-8D66-2A136367349A}"/>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3" name="TextBox 12">
            <a:extLst>
              <a:ext uri="{FF2B5EF4-FFF2-40B4-BE49-F238E27FC236}">
                <a16:creationId xmlns:a16="http://schemas.microsoft.com/office/drawing/2014/main" id="{F9072B8B-ED0C-282A-04DD-88F7D3D5FCBE}"/>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36282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2" grpId="0"/>
      <p:bldP spid="36" grpId="0"/>
      <p:bldP spid="2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Transactional Messaging (Outbox)</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39</a:t>
            </a:fld>
            <a:endParaRPr lang="en-US"/>
          </a:p>
        </p:txBody>
      </p:sp>
      <p:sp>
        <p:nvSpPr>
          <p:cNvPr id="6" name="Rounded Rectangle 5">
            <a:extLst>
              <a:ext uri="{FF2B5EF4-FFF2-40B4-BE49-F238E27FC236}">
                <a16:creationId xmlns:a16="http://schemas.microsoft.com/office/drawing/2014/main" id="{2A66E003-D186-F3A2-413E-C15E64BCDEC6}"/>
              </a:ext>
            </a:extLst>
          </p:cNvPr>
          <p:cNvSpPr/>
          <p:nvPr/>
        </p:nvSpPr>
        <p:spPr>
          <a:xfrm>
            <a:off x="4837814" y="1339706"/>
            <a:ext cx="2169041" cy="480590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5A781DF-AB8C-3BEA-D391-CDA7A46B6330}"/>
              </a:ext>
            </a:extLst>
          </p:cNvPr>
          <p:cNvSpPr txBox="1"/>
          <p:nvPr/>
        </p:nvSpPr>
        <p:spPr>
          <a:xfrm>
            <a:off x="5374526" y="1355872"/>
            <a:ext cx="1060852" cy="369332"/>
          </a:xfrm>
          <a:prstGeom prst="rect">
            <a:avLst/>
          </a:prstGeom>
          <a:noFill/>
        </p:spPr>
        <p:txBody>
          <a:bodyPr wrap="square" rtlCol="0">
            <a:spAutoFit/>
          </a:bodyPr>
          <a:lstStyle/>
          <a:p>
            <a:r>
              <a:rPr lang="en-GB" dirty="0"/>
              <a:t>:</a:t>
            </a:r>
            <a:r>
              <a:rPr lang="en-GB" dirty="0" err="1"/>
              <a:t>pricer</a:t>
            </a:r>
            <a:endParaRPr lang="en-GB" dirty="0"/>
          </a:p>
        </p:txBody>
      </p:sp>
      <p:sp>
        <p:nvSpPr>
          <p:cNvPr id="11" name="TextBox 10">
            <a:extLst>
              <a:ext uri="{FF2B5EF4-FFF2-40B4-BE49-F238E27FC236}">
                <a16:creationId xmlns:a16="http://schemas.microsoft.com/office/drawing/2014/main" id="{59F96DF5-C6A6-4DF7-7072-BB811B7ED761}"/>
              </a:ext>
            </a:extLst>
          </p:cNvPr>
          <p:cNvSpPr txBox="1"/>
          <p:nvPr/>
        </p:nvSpPr>
        <p:spPr>
          <a:xfrm>
            <a:off x="7228207" y="2066972"/>
            <a:ext cx="1752154" cy="307777"/>
          </a:xfrm>
          <a:prstGeom prst="rect">
            <a:avLst/>
          </a:prstGeom>
          <a:noFill/>
        </p:spPr>
        <p:txBody>
          <a:bodyPr wrap="square" rtlCol="0">
            <a:spAutoFit/>
          </a:bodyPr>
          <a:lstStyle/>
          <a:p>
            <a:r>
              <a:rPr lang="en-GB" sz="1400" dirty="0"/>
              <a:t>1.4* take payment()</a:t>
            </a:r>
          </a:p>
        </p:txBody>
      </p:sp>
      <p:sp>
        <p:nvSpPr>
          <p:cNvPr id="12" name="Rounded Rectangle 11">
            <a:extLst>
              <a:ext uri="{FF2B5EF4-FFF2-40B4-BE49-F238E27FC236}">
                <a16:creationId xmlns:a16="http://schemas.microsoft.com/office/drawing/2014/main" id="{12036F04-4129-B27E-F555-E3AF56DFA597}"/>
              </a:ext>
            </a:extLst>
          </p:cNvPr>
          <p:cNvSpPr/>
          <p:nvPr/>
        </p:nvSpPr>
        <p:spPr>
          <a:xfrm>
            <a:off x="9344556" y="2202448"/>
            <a:ext cx="1839686" cy="1463653"/>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9FF6D50D-3145-90FE-1242-A2562A73F9C3}"/>
              </a:ext>
            </a:extLst>
          </p:cNvPr>
          <p:cNvCxnSpPr>
            <a:cxnSpLocks/>
          </p:cNvCxnSpPr>
          <p:nvPr/>
        </p:nvCxnSpPr>
        <p:spPr>
          <a:xfrm>
            <a:off x="7006855" y="2804965"/>
            <a:ext cx="233770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CA5024C-1D44-08F2-35F0-10FAAE8F337F}"/>
              </a:ext>
            </a:extLst>
          </p:cNvPr>
          <p:cNvSpPr txBox="1"/>
          <p:nvPr/>
        </p:nvSpPr>
        <p:spPr>
          <a:xfrm>
            <a:off x="9591469" y="2362687"/>
            <a:ext cx="1175657" cy="646331"/>
          </a:xfrm>
          <a:prstGeom prst="rect">
            <a:avLst/>
          </a:prstGeom>
          <a:noFill/>
        </p:spPr>
        <p:txBody>
          <a:bodyPr wrap="square" rtlCol="0">
            <a:spAutoFit/>
          </a:bodyPr>
          <a:lstStyle/>
          <a:p>
            <a:r>
              <a:rPr lang="en-GB" dirty="0"/>
              <a:t>:payment provider</a:t>
            </a:r>
          </a:p>
        </p:txBody>
      </p:sp>
      <p:cxnSp>
        <p:nvCxnSpPr>
          <p:cNvPr id="15" name="Straight Arrow Connector 14">
            <a:extLst>
              <a:ext uri="{FF2B5EF4-FFF2-40B4-BE49-F238E27FC236}">
                <a16:creationId xmlns:a16="http://schemas.microsoft.com/office/drawing/2014/main" id="{369B326F-82EF-B004-64B3-89708A9662DC}"/>
              </a:ext>
            </a:extLst>
          </p:cNvPr>
          <p:cNvCxnSpPr>
            <a:cxnSpLocks/>
          </p:cNvCxnSpPr>
          <p:nvPr/>
        </p:nvCxnSpPr>
        <p:spPr>
          <a:xfrm>
            <a:off x="7107040" y="2553454"/>
            <a:ext cx="181367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9ACAA6A-6AEF-8320-8701-AE89A7065716}"/>
              </a:ext>
            </a:extLst>
          </p:cNvPr>
          <p:cNvCxnSpPr>
            <a:cxnSpLocks/>
          </p:cNvCxnSpPr>
          <p:nvPr/>
        </p:nvCxnSpPr>
        <p:spPr>
          <a:xfrm>
            <a:off x="6984549" y="3448969"/>
            <a:ext cx="233770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1B26C89-B723-5429-16AB-67055D6B0018}"/>
              </a:ext>
            </a:extLst>
          </p:cNvPr>
          <p:cNvCxnSpPr>
            <a:cxnSpLocks/>
          </p:cNvCxnSpPr>
          <p:nvPr/>
        </p:nvCxnSpPr>
        <p:spPr>
          <a:xfrm flipH="1">
            <a:off x="7144219" y="3283334"/>
            <a:ext cx="1836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425D1A1-AEB4-A9E8-00EB-7BFAD611405D}"/>
              </a:ext>
            </a:extLst>
          </p:cNvPr>
          <p:cNvSpPr txBox="1"/>
          <p:nvPr/>
        </p:nvSpPr>
        <p:spPr>
          <a:xfrm>
            <a:off x="7114220" y="2893716"/>
            <a:ext cx="2014566" cy="307777"/>
          </a:xfrm>
          <a:prstGeom prst="rect">
            <a:avLst/>
          </a:prstGeom>
          <a:noFill/>
        </p:spPr>
        <p:txBody>
          <a:bodyPr wrap="square" rtlCol="0">
            <a:spAutoFit/>
          </a:bodyPr>
          <a:lstStyle/>
          <a:p>
            <a:r>
              <a:rPr lang="en-GB" sz="1400" dirty="0"/>
              <a:t>1.5*: payment taken()</a:t>
            </a:r>
          </a:p>
        </p:txBody>
      </p:sp>
      <p:sp>
        <p:nvSpPr>
          <p:cNvPr id="25" name="Oval 24">
            <a:extLst>
              <a:ext uri="{FF2B5EF4-FFF2-40B4-BE49-F238E27FC236}">
                <a16:creationId xmlns:a16="http://schemas.microsoft.com/office/drawing/2014/main" id="{CB09CFEC-FBCB-404D-849B-968D45587F6E}"/>
              </a:ext>
            </a:extLst>
          </p:cNvPr>
          <p:cNvSpPr/>
          <p:nvPr/>
        </p:nvSpPr>
        <p:spPr>
          <a:xfrm>
            <a:off x="5703518" y="1996892"/>
            <a:ext cx="272143" cy="22899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D58EA23-D676-861F-8C5B-0D4F934000D0}"/>
              </a:ext>
            </a:extLst>
          </p:cNvPr>
          <p:cNvSpPr/>
          <p:nvPr/>
        </p:nvSpPr>
        <p:spPr>
          <a:xfrm>
            <a:off x="5671619" y="5697738"/>
            <a:ext cx="359228" cy="292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Arrow Connector 26">
            <a:extLst>
              <a:ext uri="{FF2B5EF4-FFF2-40B4-BE49-F238E27FC236}">
                <a16:creationId xmlns:a16="http://schemas.microsoft.com/office/drawing/2014/main" id="{D7060D02-D8C9-F453-0089-39DCC1D8FA52}"/>
              </a:ext>
            </a:extLst>
          </p:cNvPr>
          <p:cNvCxnSpPr>
            <a:cxnSpLocks/>
            <a:stCxn id="25" idx="4"/>
            <a:endCxn id="30" idx="0"/>
          </p:cNvCxnSpPr>
          <p:nvPr/>
        </p:nvCxnSpPr>
        <p:spPr>
          <a:xfrm flipH="1">
            <a:off x="5838657" y="2225883"/>
            <a:ext cx="933" cy="61098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37E4C4-529A-2627-18CD-F72BF18FA619}"/>
              </a:ext>
            </a:extLst>
          </p:cNvPr>
          <p:cNvCxnSpPr>
            <a:cxnSpLocks/>
            <a:stCxn id="30" idx="2"/>
            <a:endCxn id="32" idx="0"/>
          </p:cNvCxnSpPr>
          <p:nvPr/>
        </p:nvCxnSpPr>
        <p:spPr>
          <a:xfrm>
            <a:off x="5838657" y="3480188"/>
            <a:ext cx="9749" cy="130588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610EC18-2A17-D504-B090-46F638D612EB}"/>
              </a:ext>
            </a:extLst>
          </p:cNvPr>
          <p:cNvSpPr txBox="1"/>
          <p:nvPr/>
        </p:nvSpPr>
        <p:spPr>
          <a:xfrm>
            <a:off x="5343207" y="2906581"/>
            <a:ext cx="990897" cy="461665"/>
          </a:xfrm>
          <a:prstGeom prst="rect">
            <a:avLst/>
          </a:prstGeom>
          <a:noFill/>
        </p:spPr>
        <p:txBody>
          <a:bodyPr wrap="square" rtlCol="0">
            <a:spAutoFit/>
          </a:bodyPr>
          <a:lstStyle/>
          <a:p>
            <a:pPr algn="ctr"/>
            <a:r>
              <a:rPr lang="en-GB" sz="1200" dirty="0"/>
              <a:t>Waiting for Response</a:t>
            </a:r>
          </a:p>
        </p:txBody>
      </p:sp>
      <p:sp>
        <p:nvSpPr>
          <p:cNvPr id="30" name="Rounded Rectangle 29">
            <a:extLst>
              <a:ext uri="{FF2B5EF4-FFF2-40B4-BE49-F238E27FC236}">
                <a16:creationId xmlns:a16="http://schemas.microsoft.com/office/drawing/2014/main" id="{7821D183-3B64-7368-C9FB-C748D20C4442}"/>
              </a:ext>
            </a:extLst>
          </p:cNvPr>
          <p:cNvSpPr/>
          <p:nvPr/>
        </p:nvSpPr>
        <p:spPr>
          <a:xfrm>
            <a:off x="5250828" y="2836864"/>
            <a:ext cx="1175657" cy="64332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4D45FD09-ABD6-CAD5-2BBA-A593DB9D8C6E}"/>
              </a:ext>
            </a:extLst>
          </p:cNvPr>
          <p:cNvSpPr txBox="1"/>
          <p:nvPr/>
        </p:nvSpPr>
        <p:spPr>
          <a:xfrm>
            <a:off x="5352956" y="4876900"/>
            <a:ext cx="990897" cy="461665"/>
          </a:xfrm>
          <a:prstGeom prst="rect">
            <a:avLst/>
          </a:prstGeom>
          <a:noFill/>
        </p:spPr>
        <p:txBody>
          <a:bodyPr wrap="square" rtlCol="0">
            <a:spAutoFit/>
          </a:bodyPr>
          <a:lstStyle/>
          <a:p>
            <a:pPr algn="ctr"/>
            <a:r>
              <a:rPr lang="en-GB" sz="1200" dirty="0"/>
              <a:t>Waiting for Response</a:t>
            </a:r>
          </a:p>
        </p:txBody>
      </p:sp>
      <p:sp>
        <p:nvSpPr>
          <p:cNvPr id="32" name="Rounded Rectangle 31">
            <a:extLst>
              <a:ext uri="{FF2B5EF4-FFF2-40B4-BE49-F238E27FC236}">
                <a16:creationId xmlns:a16="http://schemas.microsoft.com/office/drawing/2014/main" id="{87D4EB6D-4D12-A8DF-C8FC-A4C2D9DD7B81}"/>
              </a:ext>
            </a:extLst>
          </p:cNvPr>
          <p:cNvSpPr/>
          <p:nvPr/>
        </p:nvSpPr>
        <p:spPr>
          <a:xfrm>
            <a:off x="5260577" y="4786071"/>
            <a:ext cx="1175657" cy="64332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 name="Straight Arrow Connector 32">
            <a:extLst>
              <a:ext uri="{FF2B5EF4-FFF2-40B4-BE49-F238E27FC236}">
                <a16:creationId xmlns:a16="http://schemas.microsoft.com/office/drawing/2014/main" id="{11613257-F0B3-9D74-43A6-92A63781E4AE}"/>
              </a:ext>
            </a:extLst>
          </p:cNvPr>
          <p:cNvCxnSpPr>
            <a:cxnSpLocks/>
            <a:stCxn id="32" idx="2"/>
            <a:endCxn id="26" idx="0"/>
          </p:cNvCxnSpPr>
          <p:nvPr/>
        </p:nvCxnSpPr>
        <p:spPr>
          <a:xfrm>
            <a:off x="5848406" y="5429395"/>
            <a:ext cx="2827" cy="26834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a:extLst>
              <a:ext uri="{FF2B5EF4-FFF2-40B4-BE49-F238E27FC236}">
                <a16:creationId xmlns:a16="http://schemas.microsoft.com/office/drawing/2014/main" id="{91A58319-FDE5-FF2D-596E-7F59ACEE2B58}"/>
              </a:ext>
            </a:extLst>
          </p:cNvPr>
          <p:cNvSpPr/>
          <p:nvPr/>
        </p:nvSpPr>
        <p:spPr>
          <a:xfrm>
            <a:off x="2412655" y="4825898"/>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ounded Rectangle 34">
            <a:extLst>
              <a:ext uri="{FF2B5EF4-FFF2-40B4-BE49-F238E27FC236}">
                <a16:creationId xmlns:a16="http://schemas.microsoft.com/office/drawing/2014/main" id="{FB9E8ACC-B901-CB40-8B84-0D4A5F45C3C3}"/>
              </a:ext>
            </a:extLst>
          </p:cNvPr>
          <p:cNvSpPr/>
          <p:nvPr/>
        </p:nvSpPr>
        <p:spPr>
          <a:xfrm>
            <a:off x="1470506" y="3045481"/>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B62251CF-9E44-A1F4-3E8C-33E926B0DF86}"/>
              </a:ext>
            </a:extLst>
          </p:cNvPr>
          <p:cNvSpPr txBox="1"/>
          <p:nvPr/>
        </p:nvSpPr>
        <p:spPr>
          <a:xfrm>
            <a:off x="1790731" y="3142558"/>
            <a:ext cx="1450779" cy="369332"/>
          </a:xfrm>
          <a:prstGeom prst="rect">
            <a:avLst/>
          </a:prstGeom>
          <a:noFill/>
        </p:spPr>
        <p:txBody>
          <a:bodyPr wrap="square" rtlCol="0">
            <a:spAutoFit/>
          </a:bodyPr>
          <a:lstStyle/>
          <a:p>
            <a:r>
              <a:rPr lang="en-GB" dirty="0"/>
              <a:t>:</a:t>
            </a:r>
            <a:r>
              <a:rPr lang="en-GB" dirty="0" err="1"/>
              <a:t>pricingState</a:t>
            </a:r>
            <a:endParaRPr lang="en-GB" dirty="0"/>
          </a:p>
        </p:txBody>
      </p:sp>
      <p:sp>
        <p:nvSpPr>
          <p:cNvPr id="37" name="TextBox 36">
            <a:extLst>
              <a:ext uri="{FF2B5EF4-FFF2-40B4-BE49-F238E27FC236}">
                <a16:creationId xmlns:a16="http://schemas.microsoft.com/office/drawing/2014/main" id="{B3F68D3A-37B3-040C-6230-3E5ECFEE77C3}"/>
              </a:ext>
            </a:extLst>
          </p:cNvPr>
          <p:cNvSpPr txBox="1"/>
          <p:nvPr/>
        </p:nvSpPr>
        <p:spPr>
          <a:xfrm>
            <a:off x="2522717" y="4899233"/>
            <a:ext cx="1652801" cy="369332"/>
          </a:xfrm>
          <a:prstGeom prst="rect">
            <a:avLst/>
          </a:prstGeom>
          <a:noFill/>
        </p:spPr>
        <p:txBody>
          <a:bodyPr wrap="square" rtlCol="0">
            <a:spAutoFit/>
          </a:bodyPr>
          <a:lstStyle/>
          <a:p>
            <a:r>
              <a:rPr lang="en-GB" dirty="0"/>
              <a:t>:</a:t>
            </a:r>
            <a:r>
              <a:rPr lang="en-GB" dirty="0" err="1"/>
              <a:t>sentMessages</a:t>
            </a:r>
            <a:endParaRPr lang="en-GB" dirty="0"/>
          </a:p>
        </p:txBody>
      </p:sp>
      <p:cxnSp>
        <p:nvCxnSpPr>
          <p:cNvPr id="38" name="Straight Arrow Connector 37">
            <a:extLst>
              <a:ext uri="{FF2B5EF4-FFF2-40B4-BE49-F238E27FC236}">
                <a16:creationId xmlns:a16="http://schemas.microsoft.com/office/drawing/2014/main" id="{3BD4E005-BA58-FAD9-DB04-5FD3A12C41B1}"/>
              </a:ext>
            </a:extLst>
          </p:cNvPr>
          <p:cNvCxnSpPr>
            <a:cxnSpLocks/>
            <a:stCxn id="30" idx="0"/>
            <a:endCxn id="35" idx="3"/>
          </p:cNvCxnSpPr>
          <p:nvPr/>
        </p:nvCxnSpPr>
        <p:spPr>
          <a:xfrm flipH="1">
            <a:off x="3310192" y="2836864"/>
            <a:ext cx="2528465" cy="5134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B07E4E8-01CD-4F96-D98F-4F7E8AF5BE51}"/>
              </a:ext>
            </a:extLst>
          </p:cNvPr>
          <p:cNvSpPr txBox="1"/>
          <p:nvPr/>
        </p:nvSpPr>
        <p:spPr>
          <a:xfrm rot="20985972">
            <a:off x="3421055" y="2687729"/>
            <a:ext cx="2014566" cy="307777"/>
          </a:xfrm>
          <a:prstGeom prst="rect">
            <a:avLst/>
          </a:prstGeom>
          <a:noFill/>
        </p:spPr>
        <p:txBody>
          <a:bodyPr wrap="square" rtlCol="0">
            <a:spAutoFit/>
          </a:bodyPr>
          <a:lstStyle/>
          <a:p>
            <a:r>
              <a:rPr lang="en-GB" sz="1400" dirty="0"/>
              <a:t>1.2: store pricing state()</a:t>
            </a:r>
          </a:p>
        </p:txBody>
      </p:sp>
      <p:cxnSp>
        <p:nvCxnSpPr>
          <p:cNvPr id="43" name="Straight Arrow Connector 42">
            <a:extLst>
              <a:ext uri="{FF2B5EF4-FFF2-40B4-BE49-F238E27FC236}">
                <a16:creationId xmlns:a16="http://schemas.microsoft.com/office/drawing/2014/main" id="{1582E0E1-B9C9-48B9-C7F5-EDB477B73BFF}"/>
              </a:ext>
            </a:extLst>
          </p:cNvPr>
          <p:cNvCxnSpPr>
            <a:cxnSpLocks/>
            <a:stCxn id="30" idx="0"/>
            <a:endCxn id="34" idx="0"/>
          </p:cNvCxnSpPr>
          <p:nvPr/>
        </p:nvCxnSpPr>
        <p:spPr>
          <a:xfrm flipH="1">
            <a:off x="3332498" y="2836864"/>
            <a:ext cx="2506159" cy="19890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146ABE5-0D69-B7DD-41ED-3D23166A36DF}"/>
              </a:ext>
            </a:extLst>
          </p:cNvPr>
          <p:cNvSpPr txBox="1"/>
          <p:nvPr/>
        </p:nvSpPr>
        <p:spPr>
          <a:xfrm rot="19296695">
            <a:off x="3073585" y="3728147"/>
            <a:ext cx="2169041" cy="307777"/>
          </a:xfrm>
          <a:prstGeom prst="rect">
            <a:avLst/>
          </a:prstGeom>
          <a:noFill/>
        </p:spPr>
        <p:txBody>
          <a:bodyPr wrap="square" rtlCol="0">
            <a:spAutoFit/>
          </a:bodyPr>
          <a:lstStyle/>
          <a:p>
            <a:r>
              <a:rPr lang="en-GB" sz="1400" dirty="0"/>
              <a:t>1.2: store sent message()</a:t>
            </a:r>
          </a:p>
        </p:txBody>
      </p:sp>
      <p:sp>
        <p:nvSpPr>
          <p:cNvPr id="48" name="TextBox 47">
            <a:extLst>
              <a:ext uri="{FF2B5EF4-FFF2-40B4-BE49-F238E27FC236}">
                <a16:creationId xmlns:a16="http://schemas.microsoft.com/office/drawing/2014/main" id="{BEAA40CC-B63D-6686-F37F-0B88386C5CE2}"/>
              </a:ext>
            </a:extLst>
          </p:cNvPr>
          <p:cNvSpPr txBox="1"/>
          <p:nvPr/>
        </p:nvSpPr>
        <p:spPr>
          <a:xfrm>
            <a:off x="7232326" y="4617179"/>
            <a:ext cx="4472586"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To ensure the activity state matches messages sent, we need to use transactional messaging, an outbox.</a:t>
            </a:r>
          </a:p>
        </p:txBody>
      </p:sp>
      <p:cxnSp>
        <p:nvCxnSpPr>
          <p:cNvPr id="49" name="Straight Arrow Connector 48">
            <a:extLst>
              <a:ext uri="{FF2B5EF4-FFF2-40B4-BE49-F238E27FC236}">
                <a16:creationId xmlns:a16="http://schemas.microsoft.com/office/drawing/2014/main" id="{F2C9BBDC-56AC-AB02-C74E-8955FEAD5AC5}"/>
              </a:ext>
            </a:extLst>
          </p:cNvPr>
          <p:cNvCxnSpPr>
            <a:cxnSpLocks/>
            <a:endCxn id="30" idx="3"/>
          </p:cNvCxnSpPr>
          <p:nvPr/>
        </p:nvCxnSpPr>
        <p:spPr>
          <a:xfrm flipH="1" flipV="1">
            <a:off x="6426485" y="3158526"/>
            <a:ext cx="3042134" cy="14586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87E0679F-B8A1-9933-A278-CA8134BEA160}"/>
              </a:ext>
            </a:extLst>
          </p:cNvPr>
          <p:cNvSpPr/>
          <p:nvPr/>
        </p:nvSpPr>
        <p:spPr>
          <a:xfrm>
            <a:off x="844952" y="2426129"/>
            <a:ext cx="3855498" cy="3407512"/>
          </a:xfrm>
          <a:prstGeom prst="round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EE9532CE-AEE4-E710-F24B-883E883DC403}"/>
              </a:ext>
            </a:extLst>
          </p:cNvPr>
          <p:cNvSpPr txBox="1"/>
          <p:nvPr/>
        </p:nvSpPr>
        <p:spPr>
          <a:xfrm>
            <a:off x="1042825" y="2471577"/>
            <a:ext cx="2169041" cy="307777"/>
          </a:xfrm>
          <a:prstGeom prst="rect">
            <a:avLst/>
          </a:prstGeom>
          <a:noFill/>
        </p:spPr>
        <p:txBody>
          <a:bodyPr wrap="square" rtlCol="0">
            <a:spAutoFit/>
          </a:bodyPr>
          <a:lstStyle/>
          <a:p>
            <a:r>
              <a:rPr lang="en-GB" sz="1400" dirty="0"/>
              <a:t>Transaction Boundary</a:t>
            </a:r>
          </a:p>
        </p:txBody>
      </p:sp>
      <p:sp>
        <p:nvSpPr>
          <p:cNvPr id="5" name="TextBox 4">
            <a:extLst>
              <a:ext uri="{FF2B5EF4-FFF2-40B4-BE49-F238E27FC236}">
                <a16:creationId xmlns:a16="http://schemas.microsoft.com/office/drawing/2014/main" id="{29DCA393-E593-A39B-BE01-4DED62546309}"/>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7" name="TextBox 6">
            <a:extLst>
              <a:ext uri="{FF2B5EF4-FFF2-40B4-BE49-F238E27FC236}">
                <a16:creationId xmlns:a16="http://schemas.microsoft.com/office/drawing/2014/main" id="{63870742-3D19-CAE3-5AE9-34A64F82ABDD}"/>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8" name="TextBox 7">
            <a:extLst>
              <a:ext uri="{FF2B5EF4-FFF2-40B4-BE49-F238E27FC236}">
                <a16:creationId xmlns:a16="http://schemas.microsoft.com/office/drawing/2014/main" id="{924A81DD-8820-E39D-5EA8-1E849562E909}"/>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9" name="TextBox 8">
            <a:extLst>
              <a:ext uri="{FF2B5EF4-FFF2-40B4-BE49-F238E27FC236}">
                <a16:creationId xmlns:a16="http://schemas.microsoft.com/office/drawing/2014/main" id="{35352FE2-E782-58A6-C408-AF2A458EB5B7}"/>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298732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p:bldP spid="37" grpId="0"/>
      <p:bldP spid="42" grpId="0"/>
      <p:bldP spid="46" grpId="0"/>
      <p:bldP spid="48" grpId="0"/>
      <p:bldP spid="39" grpId="0" animBg="1"/>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D82B09-5968-4847-902A-5818E8394F57}"/>
              </a:ext>
            </a:extLst>
          </p:cNvPr>
          <p:cNvSpPr>
            <a:spLocks noGrp="1"/>
          </p:cNvSpPr>
          <p:nvPr>
            <p:ph type="title"/>
          </p:nvPr>
        </p:nvSpPr>
        <p:spPr/>
        <p:txBody>
          <a:bodyPr/>
          <a:lstStyle/>
          <a:p>
            <a:r>
              <a:rPr lang="en-US" dirty="0"/>
              <a:t>Messaging &amp; </a:t>
            </a:r>
            <a:r>
              <a:rPr lang="en-US" dirty="0" err="1"/>
              <a:t>Eventing</a:t>
            </a:r>
            <a:endParaRPr lang="en-US" dirty="0"/>
          </a:p>
        </p:txBody>
      </p:sp>
      <p:sp>
        <p:nvSpPr>
          <p:cNvPr id="5" name="Text Placeholder 4">
            <a:extLst>
              <a:ext uri="{FF2B5EF4-FFF2-40B4-BE49-F238E27FC236}">
                <a16:creationId xmlns:a16="http://schemas.microsoft.com/office/drawing/2014/main" id="{CF15BB39-BDBA-A349-AC53-4CBFDE3878FF}"/>
              </a:ext>
            </a:extLst>
          </p:cNvPr>
          <p:cNvSpPr>
            <a:spLocks noGrp="1"/>
          </p:cNvSpPr>
          <p:nvPr>
            <p:ph type="body" idx="1"/>
          </p:nvPr>
        </p:nvSpPr>
        <p:spPr/>
        <p:txBody>
          <a:bodyPr/>
          <a:lstStyle/>
          <a:p>
            <a:r>
              <a:rPr lang="en-US" dirty="0"/>
              <a:t>Going beyond integration patterns</a:t>
            </a:r>
          </a:p>
        </p:txBody>
      </p:sp>
      <p:sp>
        <p:nvSpPr>
          <p:cNvPr id="2" name="TextBox 1">
            <a:extLst>
              <a:ext uri="{FF2B5EF4-FFF2-40B4-BE49-F238E27FC236}">
                <a16:creationId xmlns:a16="http://schemas.microsoft.com/office/drawing/2014/main" id="{20D4F6A9-443A-0247-9AF1-0D815C35D75D}"/>
              </a:ext>
            </a:extLst>
          </p:cNvPr>
          <p:cNvSpPr txBox="1"/>
          <p:nvPr/>
        </p:nvSpPr>
        <p:spPr>
          <a:xfrm>
            <a:off x="11440886" y="304800"/>
            <a:ext cx="239485" cy="369332"/>
          </a:xfrm>
          <a:prstGeom prst="rect">
            <a:avLst/>
          </a:prstGeom>
          <a:noFill/>
        </p:spPr>
        <p:txBody>
          <a:bodyPr wrap="square" rtlCol="0">
            <a:spAutoFit/>
          </a:bodyPr>
          <a:lstStyle/>
          <a:p>
            <a:r>
              <a:rPr lang="en-US" dirty="0"/>
              <a:t>5</a:t>
            </a:r>
          </a:p>
        </p:txBody>
      </p:sp>
      <p:sp>
        <p:nvSpPr>
          <p:cNvPr id="3" name="Footer Placeholder 2">
            <a:extLst>
              <a:ext uri="{FF2B5EF4-FFF2-40B4-BE49-F238E27FC236}">
                <a16:creationId xmlns:a16="http://schemas.microsoft.com/office/drawing/2014/main" id="{C16D1660-0133-B540-9674-D842A828B61C}"/>
              </a:ext>
            </a:extLst>
          </p:cNvPr>
          <p:cNvSpPr>
            <a:spLocks noGrp="1"/>
          </p:cNvSpPr>
          <p:nvPr>
            <p:ph type="ftr" sz="quarter" idx="11"/>
          </p:nvPr>
        </p:nvSpPr>
        <p:spPr/>
        <p:txBody>
          <a:bodyPr/>
          <a:lstStyle/>
          <a:p>
            <a:r>
              <a:rPr lang="en-US"/>
              <a:t>Ian Cooper</a:t>
            </a:r>
          </a:p>
        </p:txBody>
      </p:sp>
      <p:sp>
        <p:nvSpPr>
          <p:cNvPr id="6" name="Slide Number Placeholder 5">
            <a:extLst>
              <a:ext uri="{FF2B5EF4-FFF2-40B4-BE49-F238E27FC236}">
                <a16:creationId xmlns:a16="http://schemas.microsoft.com/office/drawing/2014/main" id="{7FD1EC07-FF63-1B41-96A0-2A2A7F58AF24}"/>
              </a:ext>
            </a:extLst>
          </p:cNvPr>
          <p:cNvSpPr>
            <a:spLocks noGrp="1"/>
          </p:cNvSpPr>
          <p:nvPr>
            <p:ph type="sldNum" sz="quarter" idx="12"/>
          </p:nvPr>
        </p:nvSpPr>
        <p:spPr/>
        <p:txBody>
          <a:bodyPr/>
          <a:lstStyle/>
          <a:p>
            <a:fld id="{53C7D256-7CB4-8D4B-B359-120D79D46DFF}" type="slidenum">
              <a:rPr lang="en-US" smtClean="0"/>
              <a:t>4</a:t>
            </a:fld>
            <a:endParaRPr lang="en-US"/>
          </a:p>
        </p:txBody>
      </p:sp>
    </p:spTree>
    <p:extLst>
      <p:ext uri="{BB962C8B-B14F-4D97-AF65-F5344CB8AC3E}">
        <p14:creationId xmlns:p14="http://schemas.microsoft.com/office/powerpoint/2010/main" val="2738171867"/>
      </p:ext>
    </p:extLst>
  </p:cSld>
  <p:clrMapOvr>
    <a:masterClrMapping/>
  </p:clrMapOvr>
  <mc:AlternateContent xmlns:mc="http://schemas.openxmlformats.org/markup-compatibility/2006" xmlns:p14="http://schemas.microsoft.com/office/powerpoint/2010/main">
    <mc:Choice Requires="p14">
      <p:transition spd="slow" p14:dur="2000" advTm="878"/>
    </mc:Choice>
    <mc:Fallback xmlns="">
      <p:transition spd="slow" advTm="878"/>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Transactional Messaging (Inbox)</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40</a:t>
            </a:fld>
            <a:endParaRPr lang="en-US"/>
          </a:p>
        </p:txBody>
      </p:sp>
      <p:sp>
        <p:nvSpPr>
          <p:cNvPr id="5" name="Rounded Rectangle 4">
            <a:extLst>
              <a:ext uri="{FF2B5EF4-FFF2-40B4-BE49-F238E27FC236}">
                <a16:creationId xmlns:a16="http://schemas.microsoft.com/office/drawing/2014/main" id="{F3B66F4C-0E70-80F9-A99B-4071087D841E}"/>
              </a:ext>
            </a:extLst>
          </p:cNvPr>
          <p:cNvSpPr/>
          <p:nvPr/>
        </p:nvSpPr>
        <p:spPr>
          <a:xfrm>
            <a:off x="3128591" y="1799386"/>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5">
            <a:extLst>
              <a:ext uri="{FF2B5EF4-FFF2-40B4-BE49-F238E27FC236}">
                <a16:creationId xmlns:a16="http://schemas.microsoft.com/office/drawing/2014/main" id="{2A66E003-D186-F3A2-413E-C15E64BCDEC6}"/>
              </a:ext>
            </a:extLst>
          </p:cNvPr>
          <p:cNvSpPr/>
          <p:nvPr/>
        </p:nvSpPr>
        <p:spPr>
          <a:xfrm>
            <a:off x="7237945" y="1386005"/>
            <a:ext cx="2169041" cy="480590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C01736F5-EC55-3015-81EE-12C23DB42F9B}"/>
              </a:ext>
            </a:extLst>
          </p:cNvPr>
          <p:cNvCxnSpPr>
            <a:cxnSpLocks/>
            <a:stCxn id="5" idx="3"/>
          </p:cNvCxnSpPr>
          <p:nvPr/>
        </p:nvCxnSpPr>
        <p:spPr>
          <a:xfrm>
            <a:off x="4968277" y="2104186"/>
            <a:ext cx="2291876" cy="1555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CD75F59-996C-2244-62BA-6745712542DA}"/>
              </a:ext>
            </a:extLst>
          </p:cNvPr>
          <p:cNvCxnSpPr/>
          <p:nvPr/>
        </p:nvCxnSpPr>
        <p:spPr>
          <a:xfrm>
            <a:off x="5408570" y="1912009"/>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256937-FF21-F411-3081-E996B809F7A4}"/>
              </a:ext>
            </a:extLst>
          </p:cNvPr>
          <p:cNvSpPr txBox="1"/>
          <p:nvPr/>
        </p:nvSpPr>
        <p:spPr>
          <a:xfrm>
            <a:off x="3471503" y="1898254"/>
            <a:ext cx="1175657" cy="369332"/>
          </a:xfrm>
          <a:prstGeom prst="rect">
            <a:avLst/>
          </a:prstGeom>
          <a:noFill/>
        </p:spPr>
        <p:txBody>
          <a:bodyPr wrap="square" rtlCol="0">
            <a:spAutoFit/>
          </a:bodyPr>
          <a:lstStyle/>
          <a:p>
            <a:r>
              <a:rPr lang="en-GB" dirty="0"/>
              <a:t>:</a:t>
            </a:r>
            <a:r>
              <a:rPr lang="en-GB" dirty="0" err="1"/>
              <a:t>pricer</a:t>
            </a:r>
            <a:endParaRPr lang="en-GB" dirty="0"/>
          </a:p>
        </p:txBody>
      </p:sp>
      <p:sp>
        <p:nvSpPr>
          <p:cNvPr id="10" name="TextBox 9">
            <a:extLst>
              <a:ext uri="{FF2B5EF4-FFF2-40B4-BE49-F238E27FC236}">
                <a16:creationId xmlns:a16="http://schemas.microsoft.com/office/drawing/2014/main" id="{85A781DF-AB8C-3BEA-D391-CDA7A46B6330}"/>
              </a:ext>
            </a:extLst>
          </p:cNvPr>
          <p:cNvSpPr txBox="1"/>
          <p:nvPr/>
        </p:nvSpPr>
        <p:spPr>
          <a:xfrm>
            <a:off x="7774656" y="1402171"/>
            <a:ext cx="1242085" cy="646331"/>
          </a:xfrm>
          <a:prstGeom prst="rect">
            <a:avLst/>
          </a:prstGeom>
          <a:noFill/>
        </p:spPr>
        <p:txBody>
          <a:bodyPr wrap="square" rtlCol="0">
            <a:spAutoFit/>
          </a:bodyPr>
          <a:lstStyle/>
          <a:p>
            <a:r>
              <a:rPr lang="en-GB" dirty="0"/>
              <a:t>:payment provider</a:t>
            </a:r>
          </a:p>
        </p:txBody>
      </p:sp>
      <p:sp>
        <p:nvSpPr>
          <p:cNvPr id="11" name="TextBox 10">
            <a:extLst>
              <a:ext uri="{FF2B5EF4-FFF2-40B4-BE49-F238E27FC236}">
                <a16:creationId xmlns:a16="http://schemas.microsoft.com/office/drawing/2014/main" id="{59F96DF5-C6A6-4DF7-7072-BB811B7ED761}"/>
              </a:ext>
            </a:extLst>
          </p:cNvPr>
          <p:cNvSpPr txBox="1"/>
          <p:nvPr/>
        </p:nvSpPr>
        <p:spPr>
          <a:xfrm>
            <a:off x="5308385" y="1533689"/>
            <a:ext cx="1758900" cy="307777"/>
          </a:xfrm>
          <a:prstGeom prst="rect">
            <a:avLst/>
          </a:prstGeom>
          <a:noFill/>
        </p:spPr>
        <p:txBody>
          <a:bodyPr wrap="square" rtlCol="0">
            <a:spAutoFit/>
          </a:bodyPr>
          <a:lstStyle/>
          <a:p>
            <a:r>
              <a:rPr lang="en-GB" sz="1400" dirty="0"/>
              <a:t>1.4* take payment()</a:t>
            </a:r>
          </a:p>
        </p:txBody>
      </p:sp>
      <p:sp>
        <p:nvSpPr>
          <p:cNvPr id="25" name="Oval 24">
            <a:extLst>
              <a:ext uri="{FF2B5EF4-FFF2-40B4-BE49-F238E27FC236}">
                <a16:creationId xmlns:a16="http://schemas.microsoft.com/office/drawing/2014/main" id="{CB09CFEC-FBCB-404D-849B-968D45587F6E}"/>
              </a:ext>
            </a:extLst>
          </p:cNvPr>
          <p:cNvSpPr/>
          <p:nvPr/>
        </p:nvSpPr>
        <p:spPr>
          <a:xfrm>
            <a:off x="8103649" y="2043191"/>
            <a:ext cx="272143" cy="22899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D58EA23-D676-861F-8C5B-0D4F934000D0}"/>
              </a:ext>
            </a:extLst>
          </p:cNvPr>
          <p:cNvSpPr/>
          <p:nvPr/>
        </p:nvSpPr>
        <p:spPr>
          <a:xfrm>
            <a:off x="8071750" y="5744037"/>
            <a:ext cx="359228" cy="292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Arrow Connector 26">
            <a:extLst>
              <a:ext uri="{FF2B5EF4-FFF2-40B4-BE49-F238E27FC236}">
                <a16:creationId xmlns:a16="http://schemas.microsoft.com/office/drawing/2014/main" id="{D7060D02-D8C9-F453-0089-39DCC1D8FA52}"/>
              </a:ext>
            </a:extLst>
          </p:cNvPr>
          <p:cNvCxnSpPr>
            <a:cxnSpLocks/>
            <a:stCxn id="25" idx="4"/>
            <a:endCxn id="30" idx="0"/>
          </p:cNvCxnSpPr>
          <p:nvPr/>
        </p:nvCxnSpPr>
        <p:spPr>
          <a:xfrm flipH="1">
            <a:off x="8238788" y="2272182"/>
            <a:ext cx="933" cy="61098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37E4C4-529A-2627-18CD-F72BF18FA619}"/>
              </a:ext>
            </a:extLst>
          </p:cNvPr>
          <p:cNvCxnSpPr>
            <a:cxnSpLocks/>
            <a:stCxn id="30" idx="2"/>
            <a:endCxn id="32" idx="0"/>
          </p:cNvCxnSpPr>
          <p:nvPr/>
        </p:nvCxnSpPr>
        <p:spPr>
          <a:xfrm>
            <a:off x="8238788" y="3526487"/>
            <a:ext cx="9749" cy="130588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610EC18-2A17-D504-B090-46F638D612EB}"/>
              </a:ext>
            </a:extLst>
          </p:cNvPr>
          <p:cNvSpPr txBox="1"/>
          <p:nvPr/>
        </p:nvSpPr>
        <p:spPr>
          <a:xfrm>
            <a:off x="7743338" y="2952880"/>
            <a:ext cx="990897" cy="461665"/>
          </a:xfrm>
          <a:prstGeom prst="rect">
            <a:avLst/>
          </a:prstGeom>
          <a:noFill/>
        </p:spPr>
        <p:txBody>
          <a:bodyPr wrap="square" rtlCol="0">
            <a:spAutoFit/>
          </a:bodyPr>
          <a:lstStyle/>
          <a:p>
            <a:pPr algn="ctr"/>
            <a:r>
              <a:rPr lang="en-GB" sz="1200" dirty="0"/>
              <a:t>Waiting for Response</a:t>
            </a:r>
          </a:p>
        </p:txBody>
      </p:sp>
      <p:sp>
        <p:nvSpPr>
          <p:cNvPr id="30" name="Rounded Rectangle 29">
            <a:extLst>
              <a:ext uri="{FF2B5EF4-FFF2-40B4-BE49-F238E27FC236}">
                <a16:creationId xmlns:a16="http://schemas.microsoft.com/office/drawing/2014/main" id="{7821D183-3B64-7368-C9FB-C748D20C4442}"/>
              </a:ext>
            </a:extLst>
          </p:cNvPr>
          <p:cNvSpPr/>
          <p:nvPr/>
        </p:nvSpPr>
        <p:spPr>
          <a:xfrm>
            <a:off x="7650959" y="2883163"/>
            <a:ext cx="1175657" cy="64332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4D45FD09-ABD6-CAD5-2BBA-A593DB9D8C6E}"/>
              </a:ext>
            </a:extLst>
          </p:cNvPr>
          <p:cNvSpPr txBox="1"/>
          <p:nvPr/>
        </p:nvSpPr>
        <p:spPr>
          <a:xfrm>
            <a:off x="7753087" y="4923199"/>
            <a:ext cx="990897" cy="461665"/>
          </a:xfrm>
          <a:prstGeom prst="rect">
            <a:avLst/>
          </a:prstGeom>
          <a:noFill/>
        </p:spPr>
        <p:txBody>
          <a:bodyPr wrap="square" rtlCol="0">
            <a:spAutoFit/>
          </a:bodyPr>
          <a:lstStyle/>
          <a:p>
            <a:pPr algn="ctr"/>
            <a:r>
              <a:rPr lang="en-GB" sz="1200" dirty="0"/>
              <a:t>Waiting for Response</a:t>
            </a:r>
          </a:p>
        </p:txBody>
      </p:sp>
      <p:sp>
        <p:nvSpPr>
          <p:cNvPr id="32" name="Rounded Rectangle 31">
            <a:extLst>
              <a:ext uri="{FF2B5EF4-FFF2-40B4-BE49-F238E27FC236}">
                <a16:creationId xmlns:a16="http://schemas.microsoft.com/office/drawing/2014/main" id="{87D4EB6D-4D12-A8DF-C8FC-A4C2D9DD7B81}"/>
              </a:ext>
            </a:extLst>
          </p:cNvPr>
          <p:cNvSpPr/>
          <p:nvPr/>
        </p:nvSpPr>
        <p:spPr>
          <a:xfrm>
            <a:off x="7660708" y="4832370"/>
            <a:ext cx="1175657" cy="64332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 name="Straight Arrow Connector 32">
            <a:extLst>
              <a:ext uri="{FF2B5EF4-FFF2-40B4-BE49-F238E27FC236}">
                <a16:creationId xmlns:a16="http://schemas.microsoft.com/office/drawing/2014/main" id="{11613257-F0B3-9D74-43A6-92A63781E4AE}"/>
              </a:ext>
            </a:extLst>
          </p:cNvPr>
          <p:cNvCxnSpPr>
            <a:cxnSpLocks/>
            <a:stCxn id="32" idx="2"/>
            <a:endCxn id="26" idx="0"/>
          </p:cNvCxnSpPr>
          <p:nvPr/>
        </p:nvCxnSpPr>
        <p:spPr>
          <a:xfrm>
            <a:off x="8248537" y="5475694"/>
            <a:ext cx="2827" cy="26834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a:extLst>
              <a:ext uri="{FF2B5EF4-FFF2-40B4-BE49-F238E27FC236}">
                <a16:creationId xmlns:a16="http://schemas.microsoft.com/office/drawing/2014/main" id="{91A58319-FDE5-FF2D-596E-7F59ACEE2B58}"/>
              </a:ext>
            </a:extLst>
          </p:cNvPr>
          <p:cNvSpPr/>
          <p:nvPr/>
        </p:nvSpPr>
        <p:spPr>
          <a:xfrm>
            <a:off x="4259411" y="4319289"/>
            <a:ext cx="2349514"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B3F68D3A-37B3-040C-6230-3E5ECFEE77C3}"/>
              </a:ext>
            </a:extLst>
          </p:cNvPr>
          <p:cNvSpPr txBox="1"/>
          <p:nvPr/>
        </p:nvSpPr>
        <p:spPr>
          <a:xfrm>
            <a:off x="4432131" y="4439423"/>
            <a:ext cx="2083351" cy="369332"/>
          </a:xfrm>
          <a:prstGeom prst="rect">
            <a:avLst/>
          </a:prstGeom>
          <a:noFill/>
        </p:spPr>
        <p:txBody>
          <a:bodyPr wrap="square" rtlCol="0">
            <a:spAutoFit/>
          </a:bodyPr>
          <a:lstStyle/>
          <a:p>
            <a:r>
              <a:rPr lang="en-GB" dirty="0"/>
              <a:t>:</a:t>
            </a:r>
            <a:r>
              <a:rPr lang="en-GB" dirty="0" err="1"/>
              <a:t>receivedMessages</a:t>
            </a:r>
            <a:endParaRPr lang="en-GB" dirty="0"/>
          </a:p>
        </p:txBody>
      </p:sp>
      <p:cxnSp>
        <p:nvCxnSpPr>
          <p:cNvPr id="43" name="Straight Arrow Connector 42">
            <a:extLst>
              <a:ext uri="{FF2B5EF4-FFF2-40B4-BE49-F238E27FC236}">
                <a16:creationId xmlns:a16="http://schemas.microsoft.com/office/drawing/2014/main" id="{1582E0E1-B9C9-48B9-C7F5-EDB477B73BFF}"/>
              </a:ext>
            </a:extLst>
          </p:cNvPr>
          <p:cNvCxnSpPr>
            <a:cxnSpLocks/>
            <a:stCxn id="30" idx="2"/>
            <a:endCxn id="34" idx="0"/>
          </p:cNvCxnSpPr>
          <p:nvPr/>
        </p:nvCxnSpPr>
        <p:spPr>
          <a:xfrm flipH="1">
            <a:off x="5434168" y="3526487"/>
            <a:ext cx="2804620" cy="7928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146ABE5-0D69-B7DD-41ED-3D23166A36DF}"/>
              </a:ext>
            </a:extLst>
          </p:cNvPr>
          <p:cNvSpPr txBox="1"/>
          <p:nvPr/>
        </p:nvSpPr>
        <p:spPr>
          <a:xfrm>
            <a:off x="5165945" y="2924259"/>
            <a:ext cx="2169041" cy="307777"/>
          </a:xfrm>
          <a:prstGeom prst="rect">
            <a:avLst/>
          </a:prstGeom>
          <a:noFill/>
        </p:spPr>
        <p:txBody>
          <a:bodyPr wrap="square" rtlCol="0">
            <a:spAutoFit/>
          </a:bodyPr>
          <a:lstStyle/>
          <a:p>
            <a:r>
              <a:rPr lang="en-GB" sz="1400" dirty="0"/>
              <a:t>1.2: lookup message()</a:t>
            </a:r>
          </a:p>
        </p:txBody>
      </p:sp>
      <p:sp>
        <p:nvSpPr>
          <p:cNvPr id="48" name="TextBox 47">
            <a:extLst>
              <a:ext uri="{FF2B5EF4-FFF2-40B4-BE49-F238E27FC236}">
                <a16:creationId xmlns:a16="http://schemas.microsoft.com/office/drawing/2014/main" id="{BEAA40CC-B63D-6686-F37F-0B88386C5CE2}"/>
              </a:ext>
            </a:extLst>
          </p:cNvPr>
          <p:cNvSpPr txBox="1"/>
          <p:nvPr/>
        </p:nvSpPr>
        <p:spPr>
          <a:xfrm>
            <a:off x="750905" y="2924692"/>
            <a:ext cx="4472586"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To ensure that we have not already processed a message, we use a store of seen messages, an inbox.</a:t>
            </a:r>
          </a:p>
        </p:txBody>
      </p:sp>
      <p:cxnSp>
        <p:nvCxnSpPr>
          <p:cNvPr id="49" name="Straight Arrow Connector 48">
            <a:extLst>
              <a:ext uri="{FF2B5EF4-FFF2-40B4-BE49-F238E27FC236}">
                <a16:creationId xmlns:a16="http://schemas.microsoft.com/office/drawing/2014/main" id="{F2C9BBDC-56AC-AB02-C74E-8955FEAD5AC5}"/>
              </a:ext>
            </a:extLst>
          </p:cNvPr>
          <p:cNvCxnSpPr>
            <a:cxnSpLocks/>
            <a:stCxn id="48" idx="2"/>
          </p:cNvCxnSpPr>
          <p:nvPr/>
        </p:nvCxnSpPr>
        <p:spPr>
          <a:xfrm>
            <a:off x="2987198" y="3848022"/>
            <a:ext cx="1157407" cy="9843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199A967-179E-7993-452E-D0440D70B4C9}"/>
              </a:ext>
            </a:extLst>
          </p:cNvPr>
          <p:cNvCxnSpPr>
            <a:cxnSpLocks/>
            <a:stCxn id="25" idx="4"/>
            <a:endCxn id="34" idx="0"/>
          </p:cNvCxnSpPr>
          <p:nvPr/>
        </p:nvCxnSpPr>
        <p:spPr>
          <a:xfrm flipH="1">
            <a:off x="5434168" y="2272182"/>
            <a:ext cx="2805553" cy="20471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73C29A2-6894-5139-A25E-5CB60A6546E8}"/>
              </a:ext>
            </a:extLst>
          </p:cNvPr>
          <p:cNvSpPr txBox="1"/>
          <p:nvPr/>
        </p:nvSpPr>
        <p:spPr>
          <a:xfrm>
            <a:off x="5803861" y="3574994"/>
            <a:ext cx="2169041" cy="307777"/>
          </a:xfrm>
          <a:prstGeom prst="rect">
            <a:avLst/>
          </a:prstGeom>
          <a:noFill/>
        </p:spPr>
        <p:txBody>
          <a:bodyPr wrap="square" rtlCol="0">
            <a:spAutoFit/>
          </a:bodyPr>
          <a:lstStyle/>
          <a:p>
            <a:r>
              <a:rPr lang="en-GB" sz="1400" dirty="0"/>
              <a:t>1.4: lookup message()</a:t>
            </a:r>
          </a:p>
        </p:txBody>
      </p:sp>
      <p:sp>
        <p:nvSpPr>
          <p:cNvPr id="12" name="TextBox 11">
            <a:extLst>
              <a:ext uri="{FF2B5EF4-FFF2-40B4-BE49-F238E27FC236}">
                <a16:creationId xmlns:a16="http://schemas.microsoft.com/office/drawing/2014/main" id="{FF2342ED-69BE-278A-32C2-38E7BA645E7C}"/>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13" name="TextBox 12">
            <a:extLst>
              <a:ext uri="{FF2B5EF4-FFF2-40B4-BE49-F238E27FC236}">
                <a16:creationId xmlns:a16="http://schemas.microsoft.com/office/drawing/2014/main" id="{B2450469-6A4B-C523-8968-7DA197E2D38C}"/>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14" name="TextBox 13">
            <a:extLst>
              <a:ext uri="{FF2B5EF4-FFF2-40B4-BE49-F238E27FC236}">
                <a16:creationId xmlns:a16="http://schemas.microsoft.com/office/drawing/2014/main" id="{D0B018C9-DBD3-9314-C3BB-298413C57D86}"/>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5" name="TextBox 14">
            <a:extLst>
              <a:ext uri="{FF2B5EF4-FFF2-40B4-BE49-F238E27FC236}">
                <a16:creationId xmlns:a16="http://schemas.microsoft.com/office/drawing/2014/main" id="{EAF04094-08D5-0817-0422-6649FCB32B3F}"/>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63477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7" grpId="0"/>
      <p:bldP spid="46" grpId="0"/>
      <p:bldP spid="48" grpId="0"/>
      <p:bldP spid="50"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571A-D8CD-3F43-8645-BB6DC35315CC}"/>
              </a:ext>
            </a:extLst>
          </p:cNvPr>
          <p:cNvSpPr>
            <a:spLocks noGrp="1"/>
          </p:cNvSpPr>
          <p:nvPr>
            <p:ph type="title"/>
          </p:nvPr>
        </p:nvSpPr>
        <p:spPr/>
        <p:txBody>
          <a:bodyPr/>
          <a:lstStyle/>
          <a:p>
            <a:r>
              <a:rPr lang="en-US" dirty="0"/>
              <a:t>Conversations</a:t>
            </a:r>
          </a:p>
        </p:txBody>
      </p:sp>
      <p:sp>
        <p:nvSpPr>
          <p:cNvPr id="3" name="Text Placeholder 2">
            <a:extLst>
              <a:ext uri="{FF2B5EF4-FFF2-40B4-BE49-F238E27FC236}">
                <a16:creationId xmlns:a16="http://schemas.microsoft.com/office/drawing/2014/main" id="{E628F769-2698-B249-8C55-3166EE0C9F38}"/>
              </a:ext>
            </a:extLst>
          </p:cNvPr>
          <p:cNvSpPr>
            <a:spLocks noGrp="1"/>
          </p:cNvSpPr>
          <p:nvPr>
            <p:ph type="body" idx="1"/>
          </p:nvPr>
        </p:nvSpPr>
        <p:spPr/>
        <p:txBody>
          <a:bodyPr/>
          <a:lstStyle/>
          <a:p>
            <a:endParaRPr lang="en-US" dirty="0"/>
          </a:p>
        </p:txBody>
      </p:sp>
      <p:sp>
        <p:nvSpPr>
          <p:cNvPr id="4" name="TextBox 3">
            <a:extLst>
              <a:ext uri="{FF2B5EF4-FFF2-40B4-BE49-F238E27FC236}">
                <a16:creationId xmlns:a16="http://schemas.microsoft.com/office/drawing/2014/main" id="{30F73064-6871-6E4F-BA12-A7E8499E07A4}"/>
              </a:ext>
            </a:extLst>
          </p:cNvPr>
          <p:cNvSpPr txBox="1"/>
          <p:nvPr/>
        </p:nvSpPr>
        <p:spPr>
          <a:xfrm>
            <a:off x="11347450" y="304800"/>
            <a:ext cx="452664" cy="369332"/>
          </a:xfrm>
          <a:prstGeom prst="rect">
            <a:avLst/>
          </a:prstGeom>
          <a:noFill/>
        </p:spPr>
        <p:txBody>
          <a:bodyPr wrap="square" rtlCol="0">
            <a:spAutoFit/>
          </a:bodyPr>
          <a:lstStyle/>
          <a:p>
            <a:r>
              <a:rPr lang="en-US" dirty="0"/>
              <a:t>35</a:t>
            </a:r>
          </a:p>
        </p:txBody>
      </p:sp>
      <p:sp>
        <p:nvSpPr>
          <p:cNvPr id="5" name="Footer Placeholder 4">
            <a:extLst>
              <a:ext uri="{FF2B5EF4-FFF2-40B4-BE49-F238E27FC236}">
                <a16:creationId xmlns:a16="http://schemas.microsoft.com/office/drawing/2014/main" id="{DE9D8912-8E3B-6148-9015-44E6282F6D90}"/>
              </a:ext>
            </a:extLst>
          </p:cNvPr>
          <p:cNvSpPr>
            <a:spLocks noGrp="1"/>
          </p:cNvSpPr>
          <p:nvPr>
            <p:ph type="ftr" sz="quarter" idx="11"/>
          </p:nvPr>
        </p:nvSpPr>
        <p:spPr/>
        <p:txBody>
          <a:bodyPr/>
          <a:lstStyle/>
          <a:p>
            <a:r>
              <a:rPr lang="en-US"/>
              <a:t>Ian Cooper</a:t>
            </a:r>
          </a:p>
        </p:txBody>
      </p:sp>
      <p:sp>
        <p:nvSpPr>
          <p:cNvPr id="6" name="Slide Number Placeholder 5">
            <a:extLst>
              <a:ext uri="{FF2B5EF4-FFF2-40B4-BE49-F238E27FC236}">
                <a16:creationId xmlns:a16="http://schemas.microsoft.com/office/drawing/2014/main" id="{EEEF41D1-84D7-F044-B19A-3ECEA4C9E6CD}"/>
              </a:ext>
            </a:extLst>
          </p:cNvPr>
          <p:cNvSpPr>
            <a:spLocks noGrp="1"/>
          </p:cNvSpPr>
          <p:nvPr>
            <p:ph type="sldNum" sz="quarter" idx="12"/>
          </p:nvPr>
        </p:nvSpPr>
        <p:spPr/>
        <p:txBody>
          <a:bodyPr/>
          <a:lstStyle/>
          <a:p>
            <a:fld id="{53C7D256-7CB4-8D4B-B359-120D79D46DFF}" type="slidenum">
              <a:rPr lang="en-US" smtClean="0"/>
              <a:t>41</a:t>
            </a:fld>
            <a:endParaRPr lang="en-US"/>
          </a:p>
        </p:txBody>
      </p:sp>
    </p:spTree>
    <p:extLst>
      <p:ext uri="{BB962C8B-B14F-4D97-AF65-F5344CB8AC3E}">
        <p14:creationId xmlns:p14="http://schemas.microsoft.com/office/powerpoint/2010/main" val="4030250058"/>
      </p:ext>
    </p:extLst>
  </p:cSld>
  <p:clrMapOvr>
    <a:masterClrMapping/>
  </p:clrMapOvr>
  <mc:AlternateContent xmlns:mc="http://schemas.openxmlformats.org/markup-compatibility/2006" xmlns:p14="http://schemas.microsoft.com/office/powerpoint/2010/main">
    <mc:Choice Requires="p14">
      <p:transition spd="slow" p14:dur="2000" advTm="684"/>
    </mc:Choice>
    <mc:Fallback xmlns="">
      <p:transition spd="slow" advTm="684"/>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Turn Taking</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42</a:t>
            </a:fld>
            <a:endParaRPr lang="en-US"/>
          </a:p>
        </p:txBody>
      </p:sp>
      <p:sp>
        <p:nvSpPr>
          <p:cNvPr id="8" name="Rounded Rectangle 7">
            <a:extLst>
              <a:ext uri="{FF2B5EF4-FFF2-40B4-BE49-F238E27FC236}">
                <a16:creationId xmlns:a16="http://schemas.microsoft.com/office/drawing/2014/main" id="{2856C88D-66E1-12EE-618E-B56CD84CE4D5}"/>
              </a:ext>
            </a:extLst>
          </p:cNvPr>
          <p:cNvSpPr/>
          <p:nvPr/>
        </p:nvSpPr>
        <p:spPr>
          <a:xfrm>
            <a:off x="2357678" y="1819038"/>
            <a:ext cx="1839686" cy="3752401"/>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E6A0DB7A-899C-BE5D-E576-4BAEDC303CEC}"/>
              </a:ext>
            </a:extLst>
          </p:cNvPr>
          <p:cNvSpPr/>
          <p:nvPr/>
        </p:nvSpPr>
        <p:spPr>
          <a:xfrm>
            <a:off x="7506614" y="1819035"/>
            <a:ext cx="1839686" cy="375236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ADFEBA95-185A-E664-F2FF-BA9638A81E3D}"/>
              </a:ext>
            </a:extLst>
          </p:cNvPr>
          <p:cNvCxnSpPr>
            <a:cxnSpLocks/>
          </p:cNvCxnSpPr>
          <p:nvPr/>
        </p:nvCxnSpPr>
        <p:spPr>
          <a:xfrm flipV="1">
            <a:off x="4197364" y="2871649"/>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9513F7-A402-983B-B50A-04189256817B}"/>
              </a:ext>
            </a:extLst>
          </p:cNvPr>
          <p:cNvCxnSpPr>
            <a:cxnSpLocks/>
          </p:cNvCxnSpPr>
          <p:nvPr/>
        </p:nvCxnSpPr>
        <p:spPr>
          <a:xfrm>
            <a:off x="4729489" y="2725836"/>
            <a:ext cx="19041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DE3C9BD-F7DF-7FFB-AB98-E3852B1B7F4D}"/>
              </a:ext>
            </a:extLst>
          </p:cNvPr>
          <p:cNvSpPr txBox="1"/>
          <p:nvPr/>
        </p:nvSpPr>
        <p:spPr>
          <a:xfrm>
            <a:off x="4729489" y="2365235"/>
            <a:ext cx="2041073" cy="307777"/>
          </a:xfrm>
          <a:prstGeom prst="rect">
            <a:avLst/>
          </a:prstGeom>
          <a:noFill/>
        </p:spPr>
        <p:txBody>
          <a:bodyPr wrap="square" rtlCol="0">
            <a:spAutoFit/>
          </a:bodyPr>
          <a:lstStyle/>
          <a:p>
            <a:r>
              <a:rPr lang="en-GB" sz="1400" dirty="0"/>
              <a:t>1.1 request ()</a:t>
            </a:r>
          </a:p>
        </p:txBody>
      </p:sp>
      <p:sp>
        <p:nvSpPr>
          <p:cNvPr id="15" name="TextBox 14">
            <a:extLst>
              <a:ext uri="{FF2B5EF4-FFF2-40B4-BE49-F238E27FC236}">
                <a16:creationId xmlns:a16="http://schemas.microsoft.com/office/drawing/2014/main" id="{DE7FF2B6-B0E7-640C-6C0E-C98BE0DF9E72}"/>
              </a:ext>
            </a:extLst>
          </p:cNvPr>
          <p:cNvSpPr txBox="1"/>
          <p:nvPr/>
        </p:nvSpPr>
        <p:spPr>
          <a:xfrm>
            <a:off x="2689692" y="1939173"/>
            <a:ext cx="1175657" cy="369332"/>
          </a:xfrm>
          <a:prstGeom prst="rect">
            <a:avLst/>
          </a:prstGeom>
          <a:noFill/>
        </p:spPr>
        <p:txBody>
          <a:bodyPr wrap="square" rtlCol="0">
            <a:spAutoFit/>
          </a:bodyPr>
          <a:lstStyle/>
          <a:p>
            <a:r>
              <a:rPr lang="en-GB" dirty="0"/>
              <a:t>:requestor</a:t>
            </a:r>
          </a:p>
        </p:txBody>
      </p:sp>
      <p:sp>
        <p:nvSpPr>
          <p:cNvPr id="16" name="TextBox 15">
            <a:extLst>
              <a:ext uri="{FF2B5EF4-FFF2-40B4-BE49-F238E27FC236}">
                <a16:creationId xmlns:a16="http://schemas.microsoft.com/office/drawing/2014/main" id="{66E879E6-A1BF-A830-07B7-540EE25F4B54}"/>
              </a:ext>
            </a:extLst>
          </p:cNvPr>
          <p:cNvSpPr txBox="1"/>
          <p:nvPr/>
        </p:nvSpPr>
        <p:spPr>
          <a:xfrm>
            <a:off x="7838628" y="1939169"/>
            <a:ext cx="1175657" cy="369332"/>
          </a:xfrm>
          <a:prstGeom prst="rect">
            <a:avLst/>
          </a:prstGeom>
          <a:noFill/>
        </p:spPr>
        <p:txBody>
          <a:bodyPr wrap="square" rtlCol="0">
            <a:spAutoFit/>
          </a:bodyPr>
          <a:lstStyle/>
          <a:p>
            <a:r>
              <a:rPr lang="en-GB" dirty="0"/>
              <a:t>:provider</a:t>
            </a:r>
          </a:p>
        </p:txBody>
      </p:sp>
      <p:cxnSp>
        <p:nvCxnSpPr>
          <p:cNvPr id="19" name="Straight Connector 18">
            <a:extLst>
              <a:ext uri="{FF2B5EF4-FFF2-40B4-BE49-F238E27FC236}">
                <a16:creationId xmlns:a16="http://schemas.microsoft.com/office/drawing/2014/main" id="{DDCA7367-A608-914B-AF20-5250B1E46E22}"/>
              </a:ext>
            </a:extLst>
          </p:cNvPr>
          <p:cNvCxnSpPr>
            <a:cxnSpLocks/>
          </p:cNvCxnSpPr>
          <p:nvPr/>
        </p:nvCxnSpPr>
        <p:spPr>
          <a:xfrm flipV="1">
            <a:off x="4197364" y="3512122"/>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F2399DB-B0AF-CB97-64F5-B6CECD6940B9}"/>
              </a:ext>
            </a:extLst>
          </p:cNvPr>
          <p:cNvSpPr txBox="1"/>
          <p:nvPr/>
        </p:nvSpPr>
        <p:spPr>
          <a:xfrm>
            <a:off x="4831452" y="3034543"/>
            <a:ext cx="2041073" cy="307777"/>
          </a:xfrm>
          <a:prstGeom prst="rect">
            <a:avLst/>
          </a:prstGeom>
          <a:noFill/>
        </p:spPr>
        <p:txBody>
          <a:bodyPr wrap="square" rtlCol="0">
            <a:spAutoFit/>
          </a:bodyPr>
          <a:lstStyle/>
          <a:p>
            <a:r>
              <a:rPr lang="en-GB" sz="1400" dirty="0"/>
              <a:t>1.2 response()</a:t>
            </a:r>
          </a:p>
        </p:txBody>
      </p:sp>
      <p:cxnSp>
        <p:nvCxnSpPr>
          <p:cNvPr id="21" name="Straight Arrow Connector 20">
            <a:extLst>
              <a:ext uri="{FF2B5EF4-FFF2-40B4-BE49-F238E27FC236}">
                <a16:creationId xmlns:a16="http://schemas.microsoft.com/office/drawing/2014/main" id="{AE7DD129-CD31-5AEE-2AEA-EB9C9A0C1320}"/>
              </a:ext>
            </a:extLst>
          </p:cNvPr>
          <p:cNvCxnSpPr>
            <a:cxnSpLocks/>
          </p:cNvCxnSpPr>
          <p:nvPr/>
        </p:nvCxnSpPr>
        <p:spPr>
          <a:xfrm flipH="1">
            <a:off x="4650210" y="3378067"/>
            <a:ext cx="19833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B386553-5E66-8C45-8A15-25B8DDFAD828}"/>
              </a:ext>
            </a:extLst>
          </p:cNvPr>
          <p:cNvCxnSpPr>
            <a:cxnSpLocks/>
          </p:cNvCxnSpPr>
          <p:nvPr/>
        </p:nvCxnSpPr>
        <p:spPr>
          <a:xfrm flipV="1">
            <a:off x="4197363" y="4217810"/>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0DAA22C-4409-06FF-25C7-FE0BDAB54309}"/>
              </a:ext>
            </a:extLst>
          </p:cNvPr>
          <p:cNvCxnSpPr>
            <a:cxnSpLocks/>
          </p:cNvCxnSpPr>
          <p:nvPr/>
        </p:nvCxnSpPr>
        <p:spPr>
          <a:xfrm>
            <a:off x="4729488" y="4071997"/>
            <a:ext cx="19041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CBA9ECB-C77F-2DCC-B907-2DEFC4900B61}"/>
              </a:ext>
            </a:extLst>
          </p:cNvPr>
          <p:cNvSpPr txBox="1"/>
          <p:nvPr/>
        </p:nvSpPr>
        <p:spPr>
          <a:xfrm>
            <a:off x="4831451" y="3689849"/>
            <a:ext cx="2041073" cy="307777"/>
          </a:xfrm>
          <a:prstGeom prst="rect">
            <a:avLst/>
          </a:prstGeom>
          <a:noFill/>
        </p:spPr>
        <p:txBody>
          <a:bodyPr wrap="square" rtlCol="0">
            <a:spAutoFit/>
          </a:bodyPr>
          <a:lstStyle/>
          <a:p>
            <a:r>
              <a:rPr lang="en-GB" sz="1400" dirty="0"/>
              <a:t>1.3 request()</a:t>
            </a:r>
          </a:p>
        </p:txBody>
      </p:sp>
      <p:cxnSp>
        <p:nvCxnSpPr>
          <p:cNvPr id="28" name="Straight Connector 27">
            <a:extLst>
              <a:ext uri="{FF2B5EF4-FFF2-40B4-BE49-F238E27FC236}">
                <a16:creationId xmlns:a16="http://schemas.microsoft.com/office/drawing/2014/main" id="{1CAE006C-F194-2A22-161E-5B98AAFFCC81}"/>
              </a:ext>
            </a:extLst>
          </p:cNvPr>
          <p:cNvCxnSpPr>
            <a:cxnSpLocks/>
          </p:cNvCxnSpPr>
          <p:nvPr/>
        </p:nvCxnSpPr>
        <p:spPr>
          <a:xfrm flipV="1">
            <a:off x="4197363" y="4895996"/>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7297BDB-5094-DC9E-C65F-768D4531070D}"/>
              </a:ext>
            </a:extLst>
          </p:cNvPr>
          <p:cNvSpPr txBox="1"/>
          <p:nvPr/>
        </p:nvSpPr>
        <p:spPr>
          <a:xfrm>
            <a:off x="4831451" y="4418417"/>
            <a:ext cx="2041073" cy="307777"/>
          </a:xfrm>
          <a:prstGeom prst="rect">
            <a:avLst/>
          </a:prstGeom>
          <a:noFill/>
        </p:spPr>
        <p:txBody>
          <a:bodyPr wrap="square" rtlCol="0">
            <a:spAutoFit/>
          </a:bodyPr>
          <a:lstStyle/>
          <a:p>
            <a:r>
              <a:rPr lang="en-GB" sz="1400" dirty="0"/>
              <a:t>1.4 response()</a:t>
            </a:r>
          </a:p>
        </p:txBody>
      </p:sp>
      <p:cxnSp>
        <p:nvCxnSpPr>
          <p:cNvPr id="30" name="Straight Arrow Connector 29">
            <a:extLst>
              <a:ext uri="{FF2B5EF4-FFF2-40B4-BE49-F238E27FC236}">
                <a16:creationId xmlns:a16="http://schemas.microsoft.com/office/drawing/2014/main" id="{DB9F7297-9CAE-28AC-1836-F88578B60906}"/>
              </a:ext>
            </a:extLst>
          </p:cNvPr>
          <p:cNvCxnSpPr>
            <a:cxnSpLocks/>
          </p:cNvCxnSpPr>
          <p:nvPr/>
        </p:nvCxnSpPr>
        <p:spPr>
          <a:xfrm flipH="1">
            <a:off x="4650209" y="4761941"/>
            <a:ext cx="19833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BE13345-D995-D490-C37B-11894140DD28}"/>
              </a:ext>
            </a:extLst>
          </p:cNvPr>
          <p:cNvSpPr txBox="1"/>
          <p:nvPr/>
        </p:nvSpPr>
        <p:spPr>
          <a:xfrm>
            <a:off x="537485" y="1177385"/>
            <a:ext cx="4933955" cy="369332"/>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Turn-taking consists of a set of in-out pairs</a:t>
            </a:r>
          </a:p>
        </p:txBody>
      </p:sp>
      <p:cxnSp>
        <p:nvCxnSpPr>
          <p:cNvPr id="37" name="Straight Arrow Connector 36">
            <a:extLst>
              <a:ext uri="{FF2B5EF4-FFF2-40B4-BE49-F238E27FC236}">
                <a16:creationId xmlns:a16="http://schemas.microsoft.com/office/drawing/2014/main" id="{D9CB7FA4-37BB-16A7-CD99-5F71690DC433}"/>
              </a:ext>
            </a:extLst>
          </p:cNvPr>
          <p:cNvCxnSpPr>
            <a:cxnSpLocks/>
            <a:stCxn id="36" idx="2"/>
          </p:cNvCxnSpPr>
          <p:nvPr/>
        </p:nvCxnSpPr>
        <p:spPr>
          <a:xfrm>
            <a:off x="3004463" y="1546717"/>
            <a:ext cx="1471844" cy="16214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6D3235D-3C21-3210-1557-F811013623C1}"/>
              </a:ext>
            </a:extLst>
          </p:cNvPr>
          <p:cNvSpPr txBox="1"/>
          <p:nvPr/>
        </p:nvSpPr>
        <p:spPr>
          <a:xfrm>
            <a:off x="2756375" y="5880249"/>
            <a:ext cx="7238230" cy="369332"/>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As each participant takes its turn, it takes control of the flow</a:t>
            </a:r>
          </a:p>
        </p:txBody>
      </p:sp>
      <p:cxnSp>
        <p:nvCxnSpPr>
          <p:cNvPr id="40" name="Straight Arrow Connector 39">
            <a:extLst>
              <a:ext uri="{FF2B5EF4-FFF2-40B4-BE49-F238E27FC236}">
                <a16:creationId xmlns:a16="http://schemas.microsoft.com/office/drawing/2014/main" id="{187104D9-C21C-2FF9-1C57-7C6AE22E563A}"/>
              </a:ext>
            </a:extLst>
          </p:cNvPr>
          <p:cNvCxnSpPr>
            <a:cxnSpLocks/>
            <a:stCxn id="39" idx="0"/>
            <a:endCxn id="9" idx="1"/>
          </p:cNvCxnSpPr>
          <p:nvPr/>
        </p:nvCxnSpPr>
        <p:spPr>
          <a:xfrm flipV="1">
            <a:off x="6375490" y="3695217"/>
            <a:ext cx="1131124" cy="2185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51151C3-1B09-537D-1B2E-C79330E00F05}"/>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6" name="TextBox 5">
            <a:extLst>
              <a:ext uri="{FF2B5EF4-FFF2-40B4-BE49-F238E27FC236}">
                <a16:creationId xmlns:a16="http://schemas.microsoft.com/office/drawing/2014/main" id="{580E819C-77C0-A1B7-DCFC-926EA5A8AFA3}"/>
              </a:ext>
            </a:extLst>
          </p:cNvPr>
          <p:cNvSpPr txBox="1"/>
          <p:nvPr/>
        </p:nvSpPr>
        <p:spPr>
          <a:xfrm>
            <a:off x="4643985"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Repair and Clarification</a:t>
            </a:r>
          </a:p>
        </p:txBody>
      </p:sp>
      <p:sp>
        <p:nvSpPr>
          <p:cNvPr id="7" name="TextBox 6">
            <a:extLst>
              <a:ext uri="{FF2B5EF4-FFF2-40B4-BE49-F238E27FC236}">
                <a16:creationId xmlns:a16="http://schemas.microsoft.com/office/drawing/2014/main" id="{3AEDC978-DED5-C2EE-0267-355AFD0F6453}"/>
              </a:ext>
            </a:extLst>
          </p:cNvPr>
          <p:cNvSpPr txBox="1"/>
          <p:nvPr/>
        </p:nvSpPr>
        <p:spPr>
          <a:xfrm>
            <a:off x="7067285" y="544414"/>
            <a:ext cx="2510362"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Conversations</a:t>
            </a:r>
          </a:p>
        </p:txBody>
      </p:sp>
      <p:sp>
        <p:nvSpPr>
          <p:cNvPr id="13" name="TextBox 12">
            <a:extLst>
              <a:ext uri="{FF2B5EF4-FFF2-40B4-BE49-F238E27FC236}">
                <a16:creationId xmlns:a16="http://schemas.microsoft.com/office/drawing/2014/main" id="{7A1055F5-2E1D-350D-E8CC-54AD0C39A178}"/>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77689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p:bldP spid="27" grpId="0"/>
      <p:bldP spid="29" grpId="0"/>
      <p:bldP spid="36" grpId="0"/>
      <p:bldP spid="3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Turn Taking</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43</a:t>
            </a:fld>
            <a:endParaRPr lang="en-US"/>
          </a:p>
        </p:txBody>
      </p:sp>
      <p:sp>
        <p:nvSpPr>
          <p:cNvPr id="8" name="Rounded Rectangle 7">
            <a:extLst>
              <a:ext uri="{FF2B5EF4-FFF2-40B4-BE49-F238E27FC236}">
                <a16:creationId xmlns:a16="http://schemas.microsoft.com/office/drawing/2014/main" id="{2856C88D-66E1-12EE-618E-B56CD84CE4D5}"/>
              </a:ext>
            </a:extLst>
          </p:cNvPr>
          <p:cNvSpPr/>
          <p:nvPr/>
        </p:nvSpPr>
        <p:spPr>
          <a:xfrm>
            <a:off x="2357678" y="1819038"/>
            <a:ext cx="1839686" cy="3752401"/>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E6A0DB7A-899C-BE5D-E576-4BAEDC303CEC}"/>
              </a:ext>
            </a:extLst>
          </p:cNvPr>
          <p:cNvSpPr/>
          <p:nvPr/>
        </p:nvSpPr>
        <p:spPr>
          <a:xfrm>
            <a:off x="7506614" y="1819035"/>
            <a:ext cx="1839686" cy="375236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ADFEBA95-185A-E664-F2FF-BA9638A81E3D}"/>
              </a:ext>
            </a:extLst>
          </p:cNvPr>
          <p:cNvCxnSpPr>
            <a:cxnSpLocks/>
          </p:cNvCxnSpPr>
          <p:nvPr/>
        </p:nvCxnSpPr>
        <p:spPr>
          <a:xfrm flipV="1">
            <a:off x="4197364" y="2871649"/>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9513F7-A402-983B-B50A-04189256817B}"/>
              </a:ext>
            </a:extLst>
          </p:cNvPr>
          <p:cNvCxnSpPr>
            <a:cxnSpLocks/>
          </p:cNvCxnSpPr>
          <p:nvPr/>
        </p:nvCxnSpPr>
        <p:spPr>
          <a:xfrm>
            <a:off x="4729489" y="2725836"/>
            <a:ext cx="19041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DE3C9BD-F7DF-7FFB-AB98-E3852B1B7F4D}"/>
              </a:ext>
            </a:extLst>
          </p:cNvPr>
          <p:cNvSpPr txBox="1"/>
          <p:nvPr/>
        </p:nvSpPr>
        <p:spPr>
          <a:xfrm>
            <a:off x="4729489" y="2365235"/>
            <a:ext cx="2041073" cy="307777"/>
          </a:xfrm>
          <a:prstGeom prst="rect">
            <a:avLst/>
          </a:prstGeom>
          <a:noFill/>
        </p:spPr>
        <p:txBody>
          <a:bodyPr wrap="square" rtlCol="0">
            <a:spAutoFit/>
          </a:bodyPr>
          <a:lstStyle/>
          <a:p>
            <a:r>
              <a:rPr lang="en-GB" sz="1400" dirty="0"/>
              <a:t>1.1 request ()</a:t>
            </a:r>
          </a:p>
        </p:txBody>
      </p:sp>
      <p:sp>
        <p:nvSpPr>
          <p:cNvPr id="15" name="TextBox 14">
            <a:extLst>
              <a:ext uri="{FF2B5EF4-FFF2-40B4-BE49-F238E27FC236}">
                <a16:creationId xmlns:a16="http://schemas.microsoft.com/office/drawing/2014/main" id="{DE7FF2B6-B0E7-640C-6C0E-C98BE0DF9E72}"/>
              </a:ext>
            </a:extLst>
          </p:cNvPr>
          <p:cNvSpPr txBox="1"/>
          <p:nvPr/>
        </p:nvSpPr>
        <p:spPr>
          <a:xfrm>
            <a:off x="2689692" y="1939173"/>
            <a:ext cx="1175657" cy="369332"/>
          </a:xfrm>
          <a:prstGeom prst="rect">
            <a:avLst/>
          </a:prstGeom>
          <a:noFill/>
        </p:spPr>
        <p:txBody>
          <a:bodyPr wrap="square" rtlCol="0">
            <a:spAutoFit/>
          </a:bodyPr>
          <a:lstStyle/>
          <a:p>
            <a:r>
              <a:rPr lang="en-GB" dirty="0"/>
              <a:t>:requestor</a:t>
            </a:r>
          </a:p>
        </p:txBody>
      </p:sp>
      <p:sp>
        <p:nvSpPr>
          <p:cNvPr id="16" name="TextBox 15">
            <a:extLst>
              <a:ext uri="{FF2B5EF4-FFF2-40B4-BE49-F238E27FC236}">
                <a16:creationId xmlns:a16="http://schemas.microsoft.com/office/drawing/2014/main" id="{66E879E6-A1BF-A830-07B7-540EE25F4B54}"/>
              </a:ext>
            </a:extLst>
          </p:cNvPr>
          <p:cNvSpPr txBox="1"/>
          <p:nvPr/>
        </p:nvSpPr>
        <p:spPr>
          <a:xfrm>
            <a:off x="7838628" y="1939169"/>
            <a:ext cx="1175657" cy="369332"/>
          </a:xfrm>
          <a:prstGeom prst="rect">
            <a:avLst/>
          </a:prstGeom>
          <a:noFill/>
        </p:spPr>
        <p:txBody>
          <a:bodyPr wrap="square" rtlCol="0">
            <a:spAutoFit/>
          </a:bodyPr>
          <a:lstStyle/>
          <a:p>
            <a:r>
              <a:rPr lang="en-GB" dirty="0"/>
              <a:t>:provider</a:t>
            </a:r>
          </a:p>
        </p:txBody>
      </p:sp>
      <p:cxnSp>
        <p:nvCxnSpPr>
          <p:cNvPr id="19" name="Straight Connector 18">
            <a:extLst>
              <a:ext uri="{FF2B5EF4-FFF2-40B4-BE49-F238E27FC236}">
                <a16:creationId xmlns:a16="http://schemas.microsoft.com/office/drawing/2014/main" id="{DDCA7367-A608-914B-AF20-5250B1E46E22}"/>
              </a:ext>
            </a:extLst>
          </p:cNvPr>
          <p:cNvCxnSpPr>
            <a:cxnSpLocks/>
          </p:cNvCxnSpPr>
          <p:nvPr/>
        </p:nvCxnSpPr>
        <p:spPr>
          <a:xfrm flipV="1">
            <a:off x="4197364" y="3512122"/>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F2399DB-B0AF-CB97-64F5-B6CECD6940B9}"/>
              </a:ext>
            </a:extLst>
          </p:cNvPr>
          <p:cNvSpPr txBox="1"/>
          <p:nvPr/>
        </p:nvSpPr>
        <p:spPr>
          <a:xfrm>
            <a:off x="4831452" y="3034543"/>
            <a:ext cx="2041073" cy="307777"/>
          </a:xfrm>
          <a:prstGeom prst="rect">
            <a:avLst/>
          </a:prstGeom>
          <a:noFill/>
        </p:spPr>
        <p:txBody>
          <a:bodyPr wrap="square" rtlCol="0">
            <a:spAutoFit/>
          </a:bodyPr>
          <a:lstStyle/>
          <a:p>
            <a:r>
              <a:rPr lang="en-GB" sz="1400" dirty="0"/>
              <a:t>1.2 response()</a:t>
            </a:r>
          </a:p>
        </p:txBody>
      </p:sp>
      <p:cxnSp>
        <p:nvCxnSpPr>
          <p:cNvPr id="21" name="Straight Arrow Connector 20">
            <a:extLst>
              <a:ext uri="{FF2B5EF4-FFF2-40B4-BE49-F238E27FC236}">
                <a16:creationId xmlns:a16="http://schemas.microsoft.com/office/drawing/2014/main" id="{AE7DD129-CD31-5AEE-2AEA-EB9C9A0C1320}"/>
              </a:ext>
            </a:extLst>
          </p:cNvPr>
          <p:cNvCxnSpPr>
            <a:cxnSpLocks/>
          </p:cNvCxnSpPr>
          <p:nvPr/>
        </p:nvCxnSpPr>
        <p:spPr>
          <a:xfrm flipH="1">
            <a:off x="4650210" y="3378067"/>
            <a:ext cx="19833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B386553-5E66-8C45-8A15-25B8DDFAD828}"/>
              </a:ext>
            </a:extLst>
          </p:cNvPr>
          <p:cNvCxnSpPr>
            <a:cxnSpLocks/>
          </p:cNvCxnSpPr>
          <p:nvPr/>
        </p:nvCxnSpPr>
        <p:spPr>
          <a:xfrm flipV="1">
            <a:off x="4197363" y="4217810"/>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0DAA22C-4409-06FF-25C7-FE0BDAB54309}"/>
              </a:ext>
            </a:extLst>
          </p:cNvPr>
          <p:cNvCxnSpPr>
            <a:cxnSpLocks/>
          </p:cNvCxnSpPr>
          <p:nvPr/>
        </p:nvCxnSpPr>
        <p:spPr>
          <a:xfrm>
            <a:off x="4729488" y="4071997"/>
            <a:ext cx="19041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CBA9ECB-C77F-2DCC-B907-2DEFC4900B61}"/>
              </a:ext>
            </a:extLst>
          </p:cNvPr>
          <p:cNvSpPr txBox="1"/>
          <p:nvPr/>
        </p:nvSpPr>
        <p:spPr>
          <a:xfrm>
            <a:off x="4831451" y="3689849"/>
            <a:ext cx="2041073" cy="307777"/>
          </a:xfrm>
          <a:prstGeom prst="rect">
            <a:avLst/>
          </a:prstGeom>
          <a:noFill/>
        </p:spPr>
        <p:txBody>
          <a:bodyPr wrap="square" rtlCol="0">
            <a:spAutoFit/>
          </a:bodyPr>
          <a:lstStyle/>
          <a:p>
            <a:r>
              <a:rPr lang="en-GB" sz="1400" dirty="0"/>
              <a:t>1.3 request()</a:t>
            </a:r>
          </a:p>
        </p:txBody>
      </p:sp>
      <p:cxnSp>
        <p:nvCxnSpPr>
          <p:cNvPr id="28" name="Straight Connector 27">
            <a:extLst>
              <a:ext uri="{FF2B5EF4-FFF2-40B4-BE49-F238E27FC236}">
                <a16:creationId xmlns:a16="http://schemas.microsoft.com/office/drawing/2014/main" id="{1CAE006C-F194-2A22-161E-5B98AAFFCC81}"/>
              </a:ext>
            </a:extLst>
          </p:cNvPr>
          <p:cNvCxnSpPr>
            <a:cxnSpLocks/>
          </p:cNvCxnSpPr>
          <p:nvPr/>
        </p:nvCxnSpPr>
        <p:spPr>
          <a:xfrm flipV="1">
            <a:off x="4197363" y="4895996"/>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7297BDB-5094-DC9E-C65F-768D4531070D}"/>
              </a:ext>
            </a:extLst>
          </p:cNvPr>
          <p:cNvSpPr txBox="1"/>
          <p:nvPr/>
        </p:nvSpPr>
        <p:spPr>
          <a:xfrm>
            <a:off x="4831451" y="4418417"/>
            <a:ext cx="2041073" cy="307777"/>
          </a:xfrm>
          <a:prstGeom prst="rect">
            <a:avLst/>
          </a:prstGeom>
          <a:noFill/>
        </p:spPr>
        <p:txBody>
          <a:bodyPr wrap="square" rtlCol="0">
            <a:spAutoFit/>
          </a:bodyPr>
          <a:lstStyle/>
          <a:p>
            <a:r>
              <a:rPr lang="en-GB" sz="1400" dirty="0"/>
              <a:t>1.4 response()</a:t>
            </a:r>
          </a:p>
        </p:txBody>
      </p:sp>
      <p:cxnSp>
        <p:nvCxnSpPr>
          <p:cNvPr id="30" name="Straight Arrow Connector 29">
            <a:extLst>
              <a:ext uri="{FF2B5EF4-FFF2-40B4-BE49-F238E27FC236}">
                <a16:creationId xmlns:a16="http://schemas.microsoft.com/office/drawing/2014/main" id="{DB9F7297-9CAE-28AC-1836-F88578B60906}"/>
              </a:ext>
            </a:extLst>
          </p:cNvPr>
          <p:cNvCxnSpPr>
            <a:cxnSpLocks/>
          </p:cNvCxnSpPr>
          <p:nvPr/>
        </p:nvCxnSpPr>
        <p:spPr>
          <a:xfrm flipH="1">
            <a:off x="4650209" y="4761941"/>
            <a:ext cx="19833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BE13345-D995-D490-C37B-11894140DD28}"/>
              </a:ext>
            </a:extLst>
          </p:cNvPr>
          <p:cNvSpPr txBox="1"/>
          <p:nvPr/>
        </p:nvSpPr>
        <p:spPr>
          <a:xfrm>
            <a:off x="537485" y="1177385"/>
            <a:ext cx="4933955" cy="369332"/>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Activity (Internal State)</a:t>
            </a:r>
          </a:p>
        </p:txBody>
      </p:sp>
      <p:cxnSp>
        <p:nvCxnSpPr>
          <p:cNvPr id="37" name="Straight Arrow Connector 36">
            <a:extLst>
              <a:ext uri="{FF2B5EF4-FFF2-40B4-BE49-F238E27FC236}">
                <a16:creationId xmlns:a16="http://schemas.microsoft.com/office/drawing/2014/main" id="{D9CB7FA4-37BB-16A7-CD99-5F71690DC433}"/>
              </a:ext>
            </a:extLst>
          </p:cNvPr>
          <p:cNvCxnSpPr>
            <a:cxnSpLocks/>
            <a:stCxn id="36" idx="2"/>
          </p:cNvCxnSpPr>
          <p:nvPr/>
        </p:nvCxnSpPr>
        <p:spPr>
          <a:xfrm>
            <a:off x="3004463" y="1546717"/>
            <a:ext cx="214824" cy="12314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64515B9-A925-A606-3100-3EB08D28EBE2}"/>
              </a:ext>
            </a:extLst>
          </p:cNvPr>
          <p:cNvSpPr/>
          <p:nvPr/>
        </p:nvSpPr>
        <p:spPr>
          <a:xfrm>
            <a:off x="3171023" y="2353430"/>
            <a:ext cx="209830" cy="13146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A34BBBC5-2F96-EB64-FC2E-90CF47A205C3}"/>
              </a:ext>
            </a:extLst>
          </p:cNvPr>
          <p:cNvSpPr/>
          <p:nvPr/>
        </p:nvSpPr>
        <p:spPr>
          <a:xfrm>
            <a:off x="3137451" y="4927109"/>
            <a:ext cx="276974" cy="1677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12FB50CA-5D89-26E6-B109-124C5699E9D9}"/>
              </a:ext>
            </a:extLst>
          </p:cNvPr>
          <p:cNvCxnSpPr>
            <a:cxnSpLocks/>
            <a:stCxn id="5" idx="4"/>
          </p:cNvCxnSpPr>
          <p:nvPr/>
        </p:nvCxnSpPr>
        <p:spPr>
          <a:xfrm>
            <a:off x="3275938" y="2484894"/>
            <a:ext cx="5897" cy="43909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ED1B6A5-188D-D3FE-4469-7C6CE6756799}"/>
              </a:ext>
            </a:extLst>
          </p:cNvPr>
          <p:cNvCxnSpPr>
            <a:cxnSpLocks/>
            <a:stCxn id="14" idx="2"/>
          </p:cNvCxnSpPr>
          <p:nvPr/>
        </p:nvCxnSpPr>
        <p:spPr>
          <a:xfrm>
            <a:off x="3277520" y="3299615"/>
            <a:ext cx="0" cy="57850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80FC970C-914C-4DA7-3661-5F0E85C55582}"/>
              </a:ext>
            </a:extLst>
          </p:cNvPr>
          <p:cNvSpPr/>
          <p:nvPr/>
        </p:nvSpPr>
        <p:spPr>
          <a:xfrm>
            <a:off x="2824288" y="2930283"/>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ounded Rectangle 16">
            <a:extLst>
              <a:ext uri="{FF2B5EF4-FFF2-40B4-BE49-F238E27FC236}">
                <a16:creationId xmlns:a16="http://schemas.microsoft.com/office/drawing/2014/main" id="{DC6C01B4-FA68-92CC-8C20-9986C0FAEE67}"/>
              </a:ext>
            </a:extLst>
          </p:cNvPr>
          <p:cNvSpPr/>
          <p:nvPr/>
        </p:nvSpPr>
        <p:spPr>
          <a:xfrm>
            <a:off x="2813888" y="3961608"/>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40D4B605-24C5-9D98-5610-E37B0B7D3A34}"/>
              </a:ext>
            </a:extLst>
          </p:cNvPr>
          <p:cNvCxnSpPr>
            <a:cxnSpLocks/>
            <a:stCxn id="17" idx="2"/>
          </p:cNvCxnSpPr>
          <p:nvPr/>
        </p:nvCxnSpPr>
        <p:spPr>
          <a:xfrm flipH="1">
            <a:off x="3267119" y="4330940"/>
            <a:ext cx="1" cy="53143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7B4E5C9-3882-F567-5F30-3F4D0F3E8E7C}"/>
              </a:ext>
            </a:extLst>
          </p:cNvPr>
          <p:cNvSpPr/>
          <p:nvPr/>
        </p:nvSpPr>
        <p:spPr>
          <a:xfrm>
            <a:off x="8315645" y="2715620"/>
            <a:ext cx="209830" cy="13146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97F4E884-EF50-60F3-0780-2ABA8E579CAA}"/>
              </a:ext>
            </a:extLst>
          </p:cNvPr>
          <p:cNvSpPr/>
          <p:nvPr/>
        </p:nvSpPr>
        <p:spPr>
          <a:xfrm>
            <a:off x="8282073" y="5145600"/>
            <a:ext cx="276974" cy="1677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Arrow Connector 44">
            <a:extLst>
              <a:ext uri="{FF2B5EF4-FFF2-40B4-BE49-F238E27FC236}">
                <a16:creationId xmlns:a16="http://schemas.microsoft.com/office/drawing/2014/main" id="{79E19A0D-47D2-765E-0269-EF665F791806}"/>
              </a:ext>
            </a:extLst>
          </p:cNvPr>
          <p:cNvCxnSpPr>
            <a:cxnSpLocks/>
            <a:stCxn id="43" idx="4"/>
          </p:cNvCxnSpPr>
          <p:nvPr/>
        </p:nvCxnSpPr>
        <p:spPr>
          <a:xfrm>
            <a:off x="8420560" y="2847084"/>
            <a:ext cx="5897" cy="43909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FF007F2-AA5B-7270-914A-6201296D61B8}"/>
              </a:ext>
            </a:extLst>
          </p:cNvPr>
          <p:cNvCxnSpPr>
            <a:cxnSpLocks/>
            <a:stCxn id="47" idx="2"/>
          </p:cNvCxnSpPr>
          <p:nvPr/>
        </p:nvCxnSpPr>
        <p:spPr>
          <a:xfrm>
            <a:off x="8422142" y="3661805"/>
            <a:ext cx="0" cy="57850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C00F6CB6-959B-557A-5639-403638C1A62E}"/>
              </a:ext>
            </a:extLst>
          </p:cNvPr>
          <p:cNvSpPr/>
          <p:nvPr/>
        </p:nvSpPr>
        <p:spPr>
          <a:xfrm>
            <a:off x="7968910" y="3292473"/>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ounded Rectangle 47">
            <a:extLst>
              <a:ext uri="{FF2B5EF4-FFF2-40B4-BE49-F238E27FC236}">
                <a16:creationId xmlns:a16="http://schemas.microsoft.com/office/drawing/2014/main" id="{CD2AF602-009B-C4E2-306B-56E0CF4D9E16}"/>
              </a:ext>
            </a:extLst>
          </p:cNvPr>
          <p:cNvSpPr/>
          <p:nvPr/>
        </p:nvSpPr>
        <p:spPr>
          <a:xfrm>
            <a:off x="7958510" y="4323798"/>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Straight Arrow Connector 48">
            <a:extLst>
              <a:ext uri="{FF2B5EF4-FFF2-40B4-BE49-F238E27FC236}">
                <a16:creationId xmlns:a16="http://schemas.microsoft.com/office/drawing/2014/main" id="{307DD035-0F65-CBD9-15E0-124843178C21}"/>
              </a:ext>
            </a:extLst>
          </p:cNvPr>
          <p:cNvCxnSpPr>
            <a:cxnSpLocks/>
            <a:stCxn id="48" idx="2"/>
          </p:cNvCxnSpPr>
          <p:nvPr/>
        </p:nvCxnSpPr>
        <p:spPr>
          <a:xfrm>
            <a:off x="8411742" y="4693130"/>
            <a:ext cx="8818" cy="40171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BFE5B04-017A-E8E0-845A-511EC685154E}"/>
              </a:ext>
            </a:extLst>
          </p:cNvPr>
          <p:cNvCxnSpPr>
            <a:cxnSpLocks/>
            <a:endCxn id="16" idx="0"/>
          </p:cNvCxnSpPr>
          <p:nvPr/>
        </p:nvCxnSpPr>
        <p:spPr>
          <a:xfrm>
            <a:off x="3137451" y="1426672"/>
            <a:ext cx="5289006" cy="5124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29F0D3E7-FD09-B9F5-71A5-6E92580C8EC6}"/>
              </a:ext>
            </a:extLst>
          </p:cNvPr>
          <p:cNvSpPr/>
          <p:nvPr/>
        </p:nvSpPr>
        <p:spPr>
          <a:xfrm>
            <a:off x="4323866" y="1937030"/>
            <a:ext cx="2928395" cy="3494298"/>
          </a:xfrm>
          <a:prstGeom prst="roundRect">
            <a:avLst/>
          </a:prstGeom>
          <a:solidFill>
            <a:schemeClr val="accent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a:extLst>
              <a:ext uri="{FF2B5EF4-FFF2-40B4-BE49-F238E27FC236}">
                <a16:creationId xmlns:a16="http://schemas.microsoft.com/office/drawing/2014/main" id="{E7358B6E-5DF6-75A0-407A-E46AA33A9909}"/>
              </a:ext>
            </a:extLst>
          </p:cNvPr>
          <p:cNvSpPr txBox="1"/>
          <p:nvPr/>
        </p:nvSpPr>
        <p:spPr>
          <a:xfrm>
            <a:off x="3676645" y="5819747"/>
            <a:ext cx="4933955" cy="369332"/>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Conversation State</a:t>
            </a:r>
          </a:p>
        </p:txBody>
      </p:sp>
      <p:cxnSp>
        <p:nvCxnSpPr>
          <p:cNvPr id="57" name="Straight Arrow Connector 56">
            <a:extLst>
              <a:ext uri="{FF2B5EF4-FFF2-40B4-BE49-F238E27FC236}">
                <a16:creationId xmlns:a16="http://schemas.microsoft.com/office/drawing/2014/main" id="{229DE666-6F2B-CF73-C004-AE473FA79B16}"/>
              </a:ext>
            </a:extLst>
          </p:cNvPr>
          <p:cNvCxnSpPr>
            <a:cxnSpLocks/>
            <a:stCxn id="56" idx="0"/>
            <a:endCxn id="55" idx="2"/>
          </p:cNvCxnSpPr>
          <p:nvPr/>
        </p:nvCxnSpPr>
        <p:spPr>
          <a:xfrm flipH="1" flipV="1">
            <a:off x="5788064" y="5431328"/>
            <a:ext cx="355559" cy="3884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61">
            <a:extLst>
              <a:ext uri="{FF2B5EF4-FFF2-40B4-BE49-F238E27FC236}">
                <a16:creationId xmlns:a16="http://schemas.microsoft.com/office/drawing/2014/main" id="{2EFDF623-B625-ACC9-BF3C-04FE347288FC}"/>
              </a:ext>
            </a:extLst>
          </p:cNvPr>
          <p:cNvSpPr/>
          <p:nvPr/>
        </p:nvSpPr>
        <p:spPr>
          <a:xfrm>
            <a:off x="2272243" y="1772923"/>
            <a:ext cx="2004681" cy="3833441"/>
          </a:xfrm>
          <a:prstGeom prst="roundRect">
            <a:avLst/>
          </a:prstGeom>
          <a:solidFill>
            <a:schemeClr val="accent6">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ounded Rectangle 62">
            <a:extLst>
              <a:ext uri="{FF2B5EF4-FFF2-40B4-BE49-F238E27FC236}">
                <a16:creationId xmlns:a16="http://schemas.microsoft.com/office/drawing/2014/main" id="{E9DD6668-DCDC-0950-FE9D-D644DD65EB85}"/>
              </a:ext>
            </a:extLst>
          </p:cNvPr>
          <p:cNvSpPr/>
          <p:nvPr/>
        </p:nvSpPr>
        <p:spPr>
          <a:xfrm>
            <a:off x="7411502" y="1784738"/>
            <a:ext cx="2004681" cy="3833441"/>
          </a:xfrm>
          <a:prstGeom prst="roundRect">
            <a:avLst/>
          </a:prstGeom>
          <a:solidFill>
            <a:schemeClr val="accent6">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2F27D3FB-ACFF-E37F-E778-E6AE92AC6BA4}"/>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23" name="TextBox 22">
            <a:extLst>
              <a:ext uri="{FF2B5EF4-FFF2-40B4-BE49-F238E27FC236}">
                <a16:creationId xmlns:a16="http://schemas.microsoft.com/office/drawing/2014/main" id="{1604B5E7-1B2D-F27B-C9C4-5D644BAD36D2}"/>
              </a:ext>
            </a:extLst>
          </p:cNvPr>
          <p:cNvSpPr txBox="1"/>
          <p:nvPr/>
        </p:nvSpPr>
        <p:spPr>
          <a:xfrm>
            <a:off x="4643985"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Repair and Clarification</a:t>
            </a:r>
          </a:p>
        </p:txBody>
      </p:sp>
      <p:sp>
        <p:nvSpPr>
          <p:cNvPr id="24" name="TextBox 23">
            <a:extLst>
              <a:ext uri="{FF2B5EF4-FFF2-40B4-BE49-F238E27FC236}">
                <a16:creationId xmlns:a16="http://schemas.microsoft.com/office/drawing/2014/main" id="{DC8E4D5B-38E6-F708-674E-ADC8DED1A335}"/>
              </a:ext>
            </a:extLst>
          </p:cNvPr>
          <p:cNvSpPr txBox="1"/>
          <p:nvPr/>
        </p:nvSpPr>
        <p:spPr>
          <a:xfrm>
            <a:off x="7067285" y="544414"/>
            <a:ext cx="2510362"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Conversations</a:t>
            </a:r>
          </a:p>
        </p:txBody>
      </p:sp>
      <p:sp>
        <p:nvSpPr>
          <p:cNvPr id="38" name="TextBox 37">
            <a:extLst>
              <a:ext uri="{FF2B5EF4-FFF2-40B4-BE49-F238E27FC236}">
                <a16:creationId xmlns:a16="http://schemas.microsoft.com/office/drawing/2014/main" id="{B83E5A2D-5B2D-DAC6-0CD5-C604B85B6DF6}"/>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142092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55" grpId="0" animBg="1"/>
      <p:bldP spid="56" grpId="0"/>
      <p:bldP spid="62" grpId="0" animBg="1"/>
      <p:bldP spid="6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Turn Taking</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44</a:t>
            </a:fld>
            <a:endParaRPr lang="en-US"/>
          </a:p>
        </p:txBody>
      </p:sp>
      <p:sp>
        <p:nvSpPr>
          <p:cNvPr id="8" name="Rounded Rectangle 7">
            <a:extLst>
              <a:ext uri="{FF2B5EF4-FFF2-40B4-BE49-F238E27FC236}">
                <a16:creationId xmlns:a16="http://schemas.microsoft.com/office/drawing/2014/main" id="{2856C88D-66E1-12EE-618E-B56CD84CE4D5}"/>
              </a:ext>
            </a:extLst>
          </p:cNvPr>
          <p:cNvSpPr/>
          <p:nvPr/>
        </p:nvSpPr>
        <p:spPr>
          <a:xfrm>
            <a:off x="2357678" y="1819038"/>
            <a:ext cx="1839686" cy="3752401"/>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E6A0DB7A-899C-BE5D-E576-4BAEDC303CEC}"/>
              </a:ext>
            </a:extLst>
          </p:cNvPr>
          <p:cNvSpPr/>
          <p:nvPr/>
        </p:nvSpPr>
        <p:spPr>
          <a:xfrm>
            <a:off x="7506614" y="1819035"/>
            <a:ext cx="1839686" cy="375236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ADFEBA95-185A-E664-F2FF-BA9638A81E3D}"/>
              </a:ext>
            </a:extLst>
          </p:cNvPr>
          <p:cNvCxnSpPr>
            <a:cxnSpLocks/>
          </p:cNvCxnSpPr>
          <p:nvPr/>
        </p:nvCxnSpPr>
        <p:spPr>
          <a:xfrm flipV="1">
            <a:off x="4197364" y="2871649"/>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9513F7-A402-983B-B50A-04189256817B}"/>
              </a:ext>
            </a:extLst>
          </p:cNvPr>
          <p:cNvCxnSpPr>
            <a:cxnSpLocks/>
          </p:cNvCxnSpPr>
          <p:nvPr/>
        </p:nvCxnSpPr>
        <p:spPr>
          <a:xfrm>
            <a:off x="4729489" y="2725836"/>
            <a:ext cx="19041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DE3C9BD-F7DF-7FFB-AB98-E3852B1B7F4D}"/>
              </a:ext>
            </a:extLst>
          </p:cNvPr>
          <p:cNvSpPr txBox="1"/>
          <p:nvPr/>
        </p:nvSpPr>
        <p:spPr>
          <a:xfrm>
            <a:off x="4729489" y="2365235"/>
            <a:ext cx="2041073" cy="307777"/>
          </a:xfrm>
          <a:prstGeom prst="rect">
            <a:avLst/>
          </a:prstGeom>
          <a:noFill/>
        </p:spPr>
        <p:txBody>
          <a:bodyPr wrap="square" rtlCol="0">
            <a:spAutoFit/>
          </a:bodyPr>
          <a:lstStyle/>
          <a:p>
            <a:r>
              <a:rPr lang="en-GB" sz="1400" dirty="0"/>
              <a:t>1.1 request ()</a:t>
            </a:r>
          </a:p>
        </p:txBody>
      </p:sp>
      <p:sp>
        <p:nvSpPr>
          <p:cNvPr id="15" name="TextBox 14">
            <a:extLst>
              <a:ext uri="{FF2B5EF4-FFF2-40B4-BE49-F238E27FC236}">
                <a16:creationId xmlns:a16="http://schemas.microsoft.com/office/drawing/2014/main" id="{DE7FF2B6-B0E7-640C-6C0E-C98BE0DF9E72}"/>
              </a:ext>
            </a:extLst>
          </p:cNvPr>
          <p:cNvSpPr txBox="1"/>
          <p:nvPr/>
        </p:nvSpPr>
        <p:spPr>
          <a:xfrm>
            <a:off x="2689692" y="1939173"/>
            <a:ext cx="1175657" cy="369332"/>
          </a:xfrm>
          <a:prstGeom prst="rect">
            <a:avLst/>
          </a:prstGeom>
          <a:noFill/>
        </p:spPr>
        <p:txBody>
          <a:bodyPr wrap="square" rtlCol="0">
            <a:spAutoFit/>
          </a:bodyPr>
          <a:lstStyle/>
          <a:p>
            <a:r>
              <a:rPr lang="en-GB" dirty="0"/>
              <a:t>:requestor</a:t>
            </a:r>
          </a:p>
        </p:txBody>
      </p:sp>
      <p:sp>
        <p:nvSpPr>
          <p:cNvPr id="16" name="TextBox 15">
            <a:extLst>
              <a:ext uri="{FF2B5EF4-FFF2-40B4-BE49-F238E27FC236}">
                <a16:creationId xmlns:a16="http://schemas.microsoft.com/office/drawing/2014/main" id="{66E879E6-A1BF-A830-07B7-540EE25F4B54}"/>
              </a:ext>
            </a:extLst>
          </p:cNvPr>
          <p:cNvSpPr txBox="1"/>
          <p:nvPr/>
        </p:nvSpPr>
        <p:spPr>
          <a:xfrm>
            <a:off x="7838628" y="1939169"/>
            <a:ext cx="1175657" cy="369332"/>
          </a:xfrm>
          <a:prstGeom prst="rect">
            <a:avLst/>
          </a:prstGeom>
          <a:noFill/>
        </p:spPr>
        <p:txBody>
          <a:bodyPr wrap="square" rtlCol="0">
            <a:spAutoFit/>
          </a:bodyPr>
          <a:lstStyle/>
          <a:p>
            <a:r>
              <a:rPr lang="en-GB" dirty="0"/>
              <a:t>:provider</a:t>
            </a:r>
          </a:p>
        </p:txBody>
      </p:sp>
      <p:cxnSp>
        <p:nvCxnSpPr>
          <p:cNvPr id="19" name="Straight Connector 18">
            <a:extLst>
              <a:ext uri="{FF2B5EF4-FFF2-40B4-BE49-F238E27FC236}">
                <a16:creationId xmlns:a16="http://schemas.microsoft.com/office/drawing/2014/main" id="{DDCA7367-A608-914B-AF20-5250B1E46E22}"/>
              </a:ext>
            </a:extLst>
          </p:cNvPr>
          <p:cNvCxnSpPr>
            <a:cxnSpLocks/>
          </p:cNvCxnSpPr>
          <p:nvPr/>
        </p:nvCxnSpPr>
        <p:spPr>
          <a:xfrm flipV="1">
            <a:off x="4197364" y="3512122"/>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F2399DB-B0AF-CB97-64F5-B6CECD6940B9}"/>
              </a:ext>
            </a:extLst>
          </p:cNvPr>
          <p:cNvSpPr txBox="1"/>
          <p:nvPr/>
        </p:nvSpPr>
        <p:spPr>
          <a:xfrm>
            <a:off x="4831452" y="3034543"/>
            <a:ext cx="2041073" cy="307777"/>
          </a:xfrm>
          <a:prstGeom prst="rect">
            <a:avLst/>
          </a:prstGeom>
          <a:noFill/>
        </p:spPr>
        <p:txBody>
          <a:bodyPr wrap="square" rtlCol="0">
            <a:spAutoFit/>
          </a:bodyPr>
          <a:lstStyle/>
          <a:p>
            <a:r>
              <a:rPr lang="en-GB" sz="1400" dirty="0"/>
              <a:t>1.2 response()</a:t>
            </a:r>
          </a:p>
        </p:txBody>
      </p:sp>
      <p:cxnSp>
        <p:nvCxnSpPr>
          <p:cNvPr id="21" name="Straight Arrow Connector 20">
            <a:extLst>
              <a:ext uri="{FF2B5EF4-FFF2-40B4-BE49-F238E27FC236}">
                <a16:creationId xmlns:a16="http://schemas.microsoft.com/office/drawing/2014/main" id="{AE7DD129-CD31-5AEE-2AEA-EB9C9A0C1320}"/>
              </a:ext>
            </a:extLst>
          </p:cNvPr>
          <p:cNvCxnSpPr>
            <a:cxnSpLocks/>
          </p:cNvCxnSpPr>
          <p:nvPr/>
        </p:nvCxnSpPr>
        <p:spPr>
          <a:xfrm flipH="1">
            <a:off x="4650210" y="3378067"/>
            <a:ext cx="19833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B386553-5E66-8C45-8A15-25B8DDFAD828}"/>
              </a:ext>
            </a:extLst>
          </p:cNvPr>
          <p:cNvCxnSpPr>
            <a:cxnSpLocks/>
          </p:cNvCxnSpPr>
          <p:nvPr/>
        </p:nvCxnSpPr>
        <p:spPr>
          <a:xfrm flipV="1">
            <a:off x="4197363" y="4217810"/>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0DAA22C-4409-06FF-25C7-FE0BDAB54309}"/>
              </a:ext>
            </a:extLst>
          </p:cNvPr>
          <p:cNvCxnSpPr>
            <a:cxnSpLocks/>
          </p:cNvCxnSpPr>
          <p:nvPr/>
        </p:nvCxnSpPr>
        <p:spPr>
          <a:xfrm>
            <a:off x="4729488" y="4071997"/>
            <a:ext cx="19041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CBA9ECB-C77F-2DCC-B907-2DEFC4900B61}"/>
              </a:ext>
            </a:extLst>
          </p:cNvPr>
          <p:cNvSpPr txBox="1"/>
          <p:nvPr/>
        </p:nvSpPr>
        <p:spPr>
          <a:xfrm>
            <a:off x="4831451" y="3689849"/>
            <a:ext cx="2041073" cy="307777"/>
          </a:xfrm>
          <a:prstGeom prst="rect">
            <a:avLst/>
          </a:prstGeom>
          <a:noFill/>
        </p:spPr>
        <p:txBody>
          <a:bodyPr wrap="square" rtlCol="0">
            <a:spAutoFit/>
          </a:bodyPr>
          <a:lstStyle/>
          <a:p>
            <a:r>
              <a:rPr lang="en-GB" sz="1400" dirty="0"/>
              <a:t>1.3 request()</a:t>
            </a:r>
          </a:p>
        </p:txBody>
      </p:sp>
      <p:cxnSp>
        <p:nvCxnSpPr>
          <p:cNvPr id="28" name="Straight Connector 27">
            <a:extLst>
              <a:ext uri="{FF2B5EF4-FFF2-40B4-BE49-F238E27FC236}">
                <a16:creationId xmlns:a16="http://schemas.microsoft.com/office/drawing/2014/main" id="{1CAE006C-F194-2A22-161E-5B98AAFFCC81}"/>
              </a:ext>
            </a:extLst>
          </p:cNvPr>
          <p:cNvCxnSpPr>
            <a:cxnSpLocks/>
          </p:cNvCxnSpPr>
          <p:nvPr/>
        </p:nvCxnSpPr>
        <p:spPr>
          <a:xfrm flipV="1">
            <a:off x="4197363" y="4895996"/>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7297BDB-5094-DC9E-C65F-768D4531070D}"/>
              </a:ext>
            </a:extLst>
          </p:cNvPr>
          <p:cNvSpPr txBox="1"/>
          <p:nvPr/>
        </p:nvSpPr>
        <p:spPr>
          <a:xfrm>
            <a:off x="4831451" y="4418417"/>
            <a:ext cx="2041073" cy="307777"/>
          </a:xfrm>
          <a:prstGeom prst="rect">
            <a:avLst/>
          </a:prstGeom>
          <a:noFill/>
        </p:spPr>
        <p:txBody>
          <a:bodyPr wrap="square" rtlCol="0">
            <a:spAutoFit/>
          </a:bodyPr>
          <a:lstStyle/>
          <a:p>
            <a:r>
              <a:rPr lang="en-GB" sz="1400" dirty="0"/>
              <a:t>1.4 response()</a:t>
            </a:r>
          </a:p>
        </p:txBody>
      </p:sp>
      <p:cxnSp>
        <p:nvCxnSpPr>
          <p:cNvPr id="30" name="Straight Arrow Connector 29">
            <a:extLst>
              <a:ext uri="{FF2B5EF4-FFF2-40B4-BE49-F238E27FC236}">
                <a16:creationId xmlns:a16="http://schemas.microsoft.com/office/drawing/2014/main" id="{DB9F7297-9CAE-28AC-1836-F88578B60906}"/>
              </a:ext>
            </a:extLst>
          </p:cNvPr>
          <p:cNvCxnSpPr>
            <a:cxnSpLocks/>
          </p:cNvCxnSpPr>
          <p:nvPr/>
        </p:nvCxnSpPr>
        <p:spPr>
          <a:xfrm flipH="1">
            <a:off x="4650209" y="4761941"/>
            <a:ext cx="19833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BE13345-D995-D490-C37B-11894140DD28}"/>
              </a:ext>
            </a:extLst>
          </p:cNvPr>
          <p:cNvSpPr txBox="1"/>
          <p:nvPr/>
        </p:nvSpPr>
        <p:spPr>
          <a:xfrm>
            <a:off x="2813888" y="1061820"/>
            <a:ext cx="6330112" cy="923330"/>
          </a:xfrm>
          <a:prstGeom prst="rect">
            <a:avLst/>
          </a:prstGeom>
          <a:noFill/>
        </p:spPr>
        <p:txBody>
          <a:bodyPr wrap="square" rtlCol="0">
            <a:spAutoFit/>
          </a:bodyPr>
          <a:lstStyle/>
          <a:p>
            <a:pPr algn="ct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Orchestration</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turn taking implies causality, and by implication the requestor’s </a:t>
            </a: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activity</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orchestrates the conversation with the provider.</a:t>
            </a:r>
          </a:p>
        </p:txBody>
      </p:sp>
      <p:cxnSp>
        <p:nvCxnSpPr>
          <p:cNvPr id="37" name="Straight Arrow Connector 36">
            <a:extLst>
              <a:ext uri="{FF2B5EF4-FFF2-40B4-BE49-F238E27FC236}">
                <a16:creationId xmlns:a16="http://schemas.microsoft.com/office/drawing/2014/main" id="{D9CB7FA4-37BB-16A7-CD99-5F71690DC433}"/>
              </a:ext>
            </a:extLst>
          </p:cNvPr>
          <p:cNvCxnSpPr>
            <a:cxnSpLocks/>
            <a:stCxn id="36" idx="2"/>
          </p:cNvCxnSpPr>
          <p:nvPr/>
        </p:nvCxnSpPr>
        <p:spPr>
          <a:xfrm flipH="1">
            <a:off x="3439448" y="1985150"/>
            <a:ext cx="2539496" cy="16689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64515B9-A925-A606-3100-3EB08D28EBE2}"/>
              </a:ext>
            </a:extLst>
          </p:cNvPr>
          <p:cNvSpPr/>
          <p:nvPr/>
        </p:nvSpPr>
        <p:spPr>
          <a:xfrm>
            <a:off x="3171023" y="2353430"/>
            <a:ext cx="209830" cy="13146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A34BBBC5-2F96-EB64-FC2E-90CF47A205C3}"/>
              </a:ext>
            </a:extLst>
          </p:cNvPr>
          <p:cNvSpPr/>
          <p:nvPr/>
        </p:nvSpPr>
        <p:spPr>
          <a:xfrm>
            <a:off x="3137451" y="4927109"/>
            <a:ext cx="276974" cy="1677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12FB50CA-5D89-26E6-B109-124C5699E9D9}"/>
              </a:ext>
            </a:extLst>
          </p:cNvPr>
          <p:cNvCxnSpPr>
            <a:cxnSpLocks/>
            <a:stCxn id="5" idx="4"/>
          </p:cNvCxnSpPr>
          <p:nvPr/>
        </p:nvCxnSpPr>
        <p:spPr>
          <a:xfrm>
            <a:off x="3275938" y="2484894"/>
            <a:ext cx="5897" cy="43909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ED1B6A5-188D-D3FE-4469-7C6CE6756799}"/>
              </a:ext>
            </a:extLst>
          </p:cNvPr>
          <p:cNvCxnSpPr>
            <a:cxnSpLocks/>
            <a:stCxn id="14" idx="2"/>
          </p:cNvCxnSpPr>
          <p:nvPr/>
        </p:nvCxnSpPr>
        <p:spPr>
          <a:xfrm>
            <a:off x="3277520" y="3299615"/>
            <a:ext cx="0" cy="57850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80FC970C-914C-4DA7-3661-5F0E85C55582}"/>
              </a:ext>
            </a:extLst>
          </p:cNvPr>
          <p:cNvSpPr/>
          <p:nvPr/>
        </p:nvSpPr>
        <p:spPr>
          <a:xfrm>
            <a:off x="2824288" y="2930283"/>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ounded Rectangle 16">
            <a:extLst>
              <a:ext uri="{FF2B5EF4-FFF2-40B4-BE49-F238E27FC236}">
                <a16:creationId xmlns:a16="http://schemas.microsoft.com/office/drawing/2014/main" id="{DC6C01B4-FA68-92CC-8C20-9986C0FAEE67}"/>
              </a:ext>
            </a:extLst>
          </p:cNvPr>
          <p:cNvSpPr/>
          <p:nvPr/>
        </p:nvSpPr>
        <p:spPr>
          <a:xfrm>
            <a:off x="2813888" y="3961608"/>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40D4B605-24C5-9D98-5610-E37B0B7D3A34}"/>
              </a:ext>
            </a:extLst>
          </p:cNvPr>
          <p:cNvCxnSpPr>
            <a:cxnSpLocks/>
            <a:stCxn id="17" idx="2"/>
          </p:cNvCxnSpPr>
          <p:nvPr/>
        </p:nvCxnSpPr>
        <p:spPr>
          <a:xfrm flipH="1">
            <a:off x="3267119" y="4330940"/>
            <a:ext cx="1" cy="53143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7B4E5C9-3882-F567-5F30-3F4D0F3E8E7C}"/>
              </a:ext>
            </a:extLst>
          </p:cNvPr>
          <p:cNvSpPr/>
          <p:nvPr/>
        </p:nvSpPr>
        <p:spPr>
          <a:xfrm>
            <a:off x="8315645" y="2715620"/>
            <a:ext cx="209830" cy="13146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97F4E884-EF50-60F3-0780-2ABA8E579CAA}"/>
              </a:ext>
            </a:extLst>
          </p:cNvPr>
          <p:cNvSpPr/>
          <p:nvPr/>
        </p:nvSpPr>
        <p:spPr>
          <a:xfrm>
            <a:off x="8282073" y="5145600"/>
            <a:ext cx="276974" cy="1677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Arrow Connector 44">
            <a:extLst>
              <a:ext uri="{FF2B5EF4-FFF2-40B4-BE49-F238E27FC236}">
                <a16:creationId xmlns:a16="http://schemas.microsoft.com/office/drawing/2014/main" id="{79E19A0D-47D2-765E-0269-EF665F791806}"/>
              </a:ext>
            </a:extLst>
          </p:cNvPr>
          <p:cNvCxnSpPr>
            <a:cxnSpLocks/>
            <a:stCxn id="43" idx="4"/>
          </p:cNvCxnSpPr>
          <p:nvPr/>
        </p:nvCxnSpPr>
        <p:spPr>
          <a:xfrm>
            <a:off x="8420560" y="2847084"/>
            <a:ext cx="5897" cy="43909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FF007F2-AA5B-7270-914A-6201296D61B8}"/>
              </a:ext>
            </a:extLst>
          </p:cNvPr>
          <p:cNvCxnSpPr>
            <a:cxnSpLocks/>
            <a:stCxn id="47" idx="2"/>
          </p:cNvCxnSpPr>
          <p:nvPr/>
        </p:nvCxnSpPr>
        <p:spPr>
          <a:xfrm>
            <a:off x="8422142" y="3661805"/>
            <a:ext cx="0" cy="57850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C00F6CB6-959B-557A-5639-403638C1A62E}"/>
              </a:ext>
            </a:extLst>
          </p:cNvPr>
          <p:cNvSpPr/>
          <p:nvPr/>
        </p:nvSpPr>
        <p:spPr>
          <a:xfrm>
            <a:off x="7968910" y="3292473"/>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ounded Rectangle 47">
            <a:extLst>
              <a:ext uri="{FF2B5EF4-FFF2-40B4-BE49-F238E27FC236}">
                <a16:creationId xmlns:a16="http://schemas.microsoft.com/office/drawing/2014/main" id="{CD2AF602-009B-C4E2-306B-56E0CF4D9E16}"/>
              </a:ext>
            </a:extLst>
          </p:cNvPr>
          <p:cNvSpPr/>
          <p:nvPr/>
        </p:nvSpPr>
        <p:spPr>
          <a:xfrm>
            <a:off x="7958510" y="4323798"/>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Straight Arrow Connector 48">
            <a:extLst>
              <a:ext uri="{FF2B5EF4-FFF2-40B4-BE49-F238E27FC236}">
                <a16:creationId xmlns:a16="http://schemas.microsoft.com/office/drawing/2014/main" id="{307DD035-0F65-CBD9-15E0-124843178C21}"/>
              </a:ext>
            </a:extLst>
          </p:cNvPr>
          <p:cNvCxnSpPr>
            <a:cxnSpLocks/>
            <a:stCxn id="48" idx="2"/>
          </p:cNvCxnSpPr>
          <p:nvPr/>
        </p:nvCxnSpPr>
        <p:spPr>
          <a:xfrm>
            <a:off x="8411742" y="4693130"/>
            <a:ext cx="8818" cy="40171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7D1CE4F-E4FC-6A11-A5C5-69796BB9D6F4}"/>
              </a:ext>
            </a:extLst>
          </p:cNvPr>
          <p:cNvSpPr txBox="1"/>
          <p:nvPr/>
        </p:nvSpPr>
        <p:spPr>
          <a:xfrm>
            <a:off x="2997843" y="5666003"/>
            <a:ext cx="6348457" cy="646331"/>
          </a:xfrm>
          <a:prstGeom prst="rect">
            <a:avLst/>
          </a:prstGeom>
          <a:noFill/>
        </p:spPr>
        <p:txBody>
          <a:bodyPr wrap="square" rtlCol="0">
            <a:spAutoFit/>
          </a:bodyPr>
          <a:lstStyle/>
          <a:p>
            <a:pPr algn="ct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Smart Endpoints, Dumb Pipes</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we don’t need a process manager/saga, as we can use turn-taking instead</a:t>
            </a:r>
          </a:p>
        </p:txBody>
      </p:sp>
      <p:cxnSp>
        <p:nvCxnSpPr>
          <p:cNvPr id="24" name="Straight Arrow Connector 23">
            <a:extLst>
              <a:ext uri="{FF2B5EF4-FFF2-40B4-BE49-F238E27FC236}">
                <a16:creationId xmlns:a16="http://schemas.microsoft.com/office/drawing/2014/main" id="{DA9F3DAD-A672-5A05-B41A-551B4863907F}"/>
              </a:ext>
            </a:extLst>
          </p:cNvPr>
          <p:cNvCxnSpPr>
            <a:cxnSpLocks/>
          </p:cNvCxnSpPr>
          <p:nvPr/>
        </p:nvCxnSpPr>
        <p:spPr>
          <a:xfrm flipH="1" flipV="1">
            <a:off x="3380853" y="4143438"/>
            <a:ext cx="2762769" cy="13839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a:extLst>
              <a:ext uri="{FF2B5EF4-FFF2-40B4-BE49-F238E27FC236}">
                <a16:creationId xmlns:a16="http://schemas.microsoft.com/office/drawing/2014/main" id="{A445E670-84CF-F9A5-53AD-4F04007294C6}"/>
              </a:ext>
            </a:extLst>
          </p:cNvPr>
          <p:cNvSpPr/>
          <p:nvPr/>
        </p:nvSpPr>
        <p:spPr>
          <a:xfrm>
            <a:off x="2289408" y="1766365"/>
            <a:ext cx="1971254" cy="3846968"/>
          </a:xfrm>
          <a:prstGeom prst="roundRect">
            <a:avLst/>
          </a:prstGeom>
          <a:solidFill>
            <a:schemeClr val="tx1">
              <a:lumMod val="50000"/>
              <a:lumOff val="50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BF4AF42F-1CC6-7472-8E3B-05C7D0843083}"/>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38" name="TextBox 37">
            <a:extLst>
              <a:ext uri="{FF2B5EF4-FFF2-40B4-BE49-F238E27FC236}">
                <a16:creationId xmlns:a16="http://schemas.microsoft.com/office/drawing/2014/main" id="{3DC29A65-F87F-5C3B-6EA2-056A6C4941C5}"/>
              </a:ext>
            </a:extLst>
          </p:cNvPr>
          <p:cNvSpPr txBox="1"/>
          <p:nvPr/>
        </p:nvSpPr>
        <p:spPr>
          <a:xfrm>
            <a:off x="4643985"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Repair and Clarification</a:t>
            </a:r>
          </a:p>
        </p:txBody>
      </p:sp>
      <p:sp>
        <p:nvSpPr>
          <p:cNvPr id="39" name="TextBox 38">
            <a:extLst>
              <a:ext uri="{FF2B5EF4-FFF2-40B4-BE49-F238E27FC236}">
                <a16:creationId xmlns:a16="http://schemas.microsoft.com/office/drawing/2014/main" id="{7ED50D16-D732-BF70-A181-DDF041C3D650}"/>
              </a:ext>
            </a:extLst>
          </p:cNvPr>
          <p:cNvSpPr txBox="1"/>
          <p:nvPr/>
        </p:nvSpPr>
        <p:spPr>
          <a:xfrm>
            <a:off x="7067285" y="544414"/>
            <a:ext cx="2510362"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Conversations</a:t>
            </a:r>
          </a:p>
        </p:txBody>
      </p:sp>
      <p:sp>
        <p:nvSpPr>
          <p:cNvPr id="40" name="TextBox 39">
            <a:extLst>
              <a:ext uri="{FF2B5EF4-FFF2-40B4-BE49-F238E27FC236}">
                <a16:creationId xmlns:a16="http://schemas.microsoft.com/office/drawing/2014/main" id="{B06EDCA2-5AFD-A8F6-2011-F3993C63F3D9}"/>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96400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3" grpId="0"/>
      <p:bldP spid="4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Turn Taking</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45</a:t>
            </a:fld>
            <a:endParaRPr lang="en-US"/>
          </a:p>
        </p:txBody>
      </p:sp>
      <p:sp>
        <p:nvSpPr>
          <p:cNvPr id="8" name="Rounded Rectangle 7">
            <a:extLst>
              <a:ext uri="{FF2B5EF4-FFF2-40B4-BE49-F238E27FC236}">
                <a16:creationId xmlns:a16="http://schemas.microsoft.com/office/drawing/2014/main" id="{2856C88D-66E1-12EE-618E-B56CD84CE4D5}"/>
              </a:ext>
            </a:extLst>
          </p:cNvPr>
          <p:cNvSpPr/>
          <p:nvPr/>
        </p:nvSpPr>
        <p:spPr>
          <a:xfrm>
            <a:off x="4428711" y="1755343"/>
            <a:ext cx="1839686" cy="3752401"/>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E6A0DB7A-899C-BE5D-E576-4BAEDC303CEC}"/>
              </a:ext>
            </a:extLst>
          </p:cNvPr>
          <p:cNvSpPr/>
          <p:nvPr/>
        </p:nvSpPr>
        <p:spPr>
          <a:xfrm>
            <a:off x="9577647" y="1755340"/>
            <a:ext cx="1839686" cy="375236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ADFEBA95-185A-E664-F2FF-BA9638A81E3D}"/>
              </a:ext>
            </a:extLst>
          </p:cNvPr>
          <p:cNvCxnSpPr>
            <a:cxnSpLocks/>
          </p:cNvCxnSpPr>
          <p:nvPr/>
        </p:nvCxnSpPr>
        <p:spPr>
          <a:xfrm flipV="1">
            <a:off x="6197420" y="2443443"/>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9513F7-A402-983B-B50A-04189256817B}"/>
              </a:ext>
            </a:extLst>
          </p:cNvPr>
          <p:cNvCxnSpPr>
            <a:cxnSpLocks/>
          </p:cNvCxnSpPr>
          <p:nvPr/>
        </p:nvCxnSpPr>
        <p:spPr>
          <a:xfrm>
            <a:off x="6729545" y="2297630"/>
            <a:ext cx="19041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DE3C9BD-F7DF-7FFB-AB98-E3852B1B7F4D}"/>
              </a:ext>
            </a:extLst>
          </p:cNvPr>
          <p:cNvSpPr txBox="1"/>
          <p:nvPr/>
        </p:nvSpPr>
        <p:spPr>
          <a:xfrm>
            <a:off x="6729545" y="1937029"/>
            <a:ext cx="2041073" cy="307777"/>
          </a:xfrm>
          <a:prstGeom prst="rect">
            <a:avLst/>
          </a:prstGeom>
          <a:noFill/>
        </p:spPr>
        <p:txBody>
          <a:bodyPr wrap="square" rtlCol="0">
            <a:spAutoFit/>
          </a:bodyPr>
          <a:lstStyle/>
          <a:p>
            <a:r>
              <a:rPr lang="en-GB" sz="1400" dirty="0"/>
              <a:t>1.1 reserve seats()</a:t>
            </a:r>
          </a:p>
        </p:txBody>
      </p:sp>
      <p:sp>
        <p:nvSpPr>
          <p:cNvPr id="15" name="TextBox 14">
            <a:extLst>
              <a:ext uri="{FF2B5EF4-FFF2-40B4-BE49-F238E27FC236}">
                <a16:creationId xmlns:a16="http://schemas.microsoft.com/office/drawing/2014/main" id="{DE7FF2B6-B0E7-640C-6C0E-C98BE0DF9E72}"/>
              </a:ext>
            </a:extLst>
          </p:cNvPr>
          <p:cNvSpPr txBox="1"/>
          <p:nvPr/>
        </p:nvSpPr>
        <p:spPr>
          <a:xfrm>
            <a:off x="4979929" y="1932208"/>
            <a:ext cx="737250" cy="369332"/>
          </a:xfrm>
          <a:prstGeom prst="rect">
            <a:avLst/>
          </a:prstGeom>
          <a:noFill/>
        </p:spPr>
        <p:txBody>
          <a:bodyPr wrap="square" rtlCol="0">
            <a:spAutoFit/>
          </a:bodyPr>
          <a:lstStyle/>
          <a:p>
            <a:r>
              <a:rPr lang="en-GB" dirty="0"/>
              <a:t>:cart</a:t>
            </a:r>
          </a:p>
        </p:txBody>
      </p:sp>
      <p:sp>
        <p:nvSpPr>
          <p:cNvPr id="16" name="TextBox 15">
            <a:extLst>
              <a:ext uri="{FF2B5EF4-FFF2-40B4-BE49-F238E27FC236}">
                <a16:creationId xmlns:a16="http://schemas.microsoft.com/office/drawing/2014/main" id="{66E879E6-A1BF-A830-07B7-540EE25F4B54}"/>
              </a:ext>
            </a:extLst>
          </p:cNvPr>
          <p:cNvSpPr txBox="1"/>
          <p:nvPr/>
        </p:nvSpPr>
        <p:spPr>
          <a:xfrm>
            <a:off x="9909661" y="1875474"/>
            <a:ext cx="1175657" cy="369332"/>
          </a:xfrm>
          <a:prstGeom prst="rect">
            <a:avLst/>
          </a:prstGeom>
          <a:noFill/>
        </p:spPr>
        <p:txBody>
          <a:bodyPr wrap="square" rtlCol="0">
            <a:spAutoFit/>
          </a:bodyPr>
          <a:lstStyle/>
          <a:p>
            <a:r>
              <a:rPr lang="en-GB" dirty="0"/>
              <a:t>:seating</a:t>
            </a:r>
          </a:p>
        </p:txBody>
      </p:sp>
      <p:cxnSp>
        <p:nvCxnSpPr>
          <p:cNvPr id="19" name="Straight Connector 18">
            <a:extLst>
              <a:ext uri="{FF2B5EF4-FFF2-40B4-BE49-F238E27FC236}">
                <a16:creationId xmlns:a16="http://schemas.microsoft.com/office/drawing/2014/main" id="{DDCA7367-A608-914B-AF20-5250B1E46E22}"/>
              </a:ext>
            </a:extLst>
          </p:cNvPr>
          <p:cNvCxnSpPr>
            <a:cxnSpLocks/>
          </p:cNvCxnSpPr>
          <p:nvPr/>
        </p:nvCxnSpPr>
        <p:spPr>
          <a:xfrm flipV="1">
            <a:off x="6197420" y="2754597"/>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F2399DB-B0AF-CB97-64F5-B6CECD6940B9}"/>
              </a:ext>
            </a:extLst>
          </p:cNvPr>
          <p:cNvSpPr txBox="1"/>
          <p:nvPr/>
        </p:nvSpPr>
        <p:spPr>
          <a:xfrm>
            <a:off x="6910787" y="2873685"/>
            <a:ext cx="2041073" cy="307777"/>
          </a:xfrm>
          <a:prstGeom prst="rect">
            <a:avLst/>
          </a:prstGeom>
          <a:noFill/>
        </p:spPr>
        <p:txBody>
          <a:bodyPr wrap="square" rtlCol="0">
            <a:spAutoFit/>
          </a:bodyPr>
          <a:lstStyle/>
          <a:p>
            <a:r>
              <a:rPr lang="en-GB" sz="1400" dirty="0"/>
              <a:t>1.2 locked seats()</a:t>
            </a:r>
          </a:p>
        </p:txBody>
      </p:sp>
      <p:cxnSp>
        <p:nvCxnSpPr>
          <p:cNvPr id="21" name="Straight Arrow Connector 20">
            <a:extLst>
              <a:ext uri="{FF2B5EF4-FFF2-40B4-BE49-F238E27FC236}">
                <a16:creationId xmlns:a16="http://schemas.microsoft.com/office/drawing/2014/main" id="{AE7DD129-CD31-5AEE-2AEA-EB9C9A0C1320}"/>
              </a:ext>
            </a:extLst>
          </p:cNvPr>
          <p:cNvCxnSpPr>
            <a:cxnSpLocks/>
          </p:cNvCxnSpPr>
          <p:nvPr/>
        </p:nvCxnSpPr>
        <p:spPr>
          <a:xfrm flipH="1">
            <a:off x="6729545" y="3217209"/>
            <a:ext cx="19833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B386553-5E66-8C45-8A15-25B8DDFAD828}"/>
              </a:ext>
            </a:extLst>
          </p:cNvPr>
          <p:cNvCxnSpPr>
            <a:cxnSpLocks/>
          </p:cNvCxnSpPr>
          <p:nvPr/>
        </p:nvCxnSpPr>
        <p:spPr>
          <a:xfrm flipV="1">
            <a:off x="6276699" y="4607935"/>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0DAA22C-4409-06FF-25C7-FE0BDAB54309}"/>
              </a:ext>
            </a:extLst>
          </p:cNvPr>
          <p:cNvCxnSpPr>
            <a:cxnSpLocks/>
          </p:cNvCxnSpPr>
          <p:nvPr/>
        </p:nvCxnSpPr>
        <p:spPr>
          <a:xfrm>
            <a:off x="6808824" y="4391238"/>
            <a:ext cx="19041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CBA9ECB-C77F-2DCC-B907-2DEFC4900B61}"/>
              </a:ext>
            </a:extLst>
          </p:cNvPr>
          <p:cNvSpPr txBox="1"/>
          <p:nvPr/>
        </p:nvSpPr>
        <p:spPr>
          <a:xfrm>
            <a:off x="6910787" y="4009090"/>
            <a:ext cx="2041073" cy="307777"/>
          </a:xfrm>
          <a:prstGeom prst="rect">
            <a:avLst/>
          </a:prstGeom>
          <a:noFill/>
        </p:spPr>
        <p:txBody>
          <a:bodyPr wrap="square" rtlCol="0">
            <a:spAutoFit/>
          </a:bodyPr>
          <a:lstStyle/>
          <a:p>
            <a:r>
              <a:rPr lang="en-GB" sz="1400" dirty="0"/>
              <a:t>1.5 confirm seat()</a:t>
            </a:r>
          </a:p>
        </p:txBody>
      </p:sp>
      <p:cxnSp>
        <p:nvCxnSpPr>
          <p:cNvPr id="28" name="Straight Connector 27">
            <a:extLst>
              <a:ext uri="{FF2B5EF4-FFF2-40B4-BE49-F238E27FC236}">
                <a16:creationId xmlns:a16="http://schemas.microsoft.com/office/drawing/2014/main" id="{1CAE006C-F194-2A22-161E-5B98AAFFCC81}"/>
              </a:ext>
            </a:extLst>
          </p:cNvPr>
          <p:cNvCxnSpPr>
            <a:cxnSpLocks/>
          </p:cNvCxnSpPr>
          <p:nvPr/>
        </p:nvCxnSpPr>
        <p:spPr>
          <a:xfrm flipV="1">
            <a:off x="6276699" y="4892599"/>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7297BDB-5094-DC9E-C65F-768D4531070D}"/>
              </a:ext>
            </a:extLst>
          </p:cNvPr>
          <p:cNvSpPr txBox="1"/>
          <p:nvPr/>
        </p:nvSpPr>
        <p:spPr>
          <a:xfrm>
            <a:off x="7064581" y="5085956"/>
            <a:ext cx="2041073" cy="307777"/>
          </a:xfrm>
          <a:prstGeom prst="rect">
            <a:avLst/>
          </a:prstGeom>
          <a:noFill/>
        </p:spPr>
        <p:txBody>
          <a:bodyPr wrap="square" rtlCol="0">
            <a:spAutoFit/>
          </a:bodyPr>
          <a:lstStyle/>
          <a:p>
            <a:r>
              <a:rPr lang="en-GB" sz="1400" dirty="0"/>
              <a:t>1.6 allocate seat()</a:t>
            </a:r>
          </a:p>
        </p:txBody>
      </p:sp>
      <p:cxnSp>
        <p:nvCxnSpPr>
          <p:cNvPr id="30" name="Straight Arrow Connector 29">
            <a:extLst>
              <a:ext uri="{FF2B5EF4-FFF2-40B4-BE49-F238E27FC236}">
                <a16:creationId xmlns:a16="http://schemas.microsoft.com/office/drawing/2014/main" id="{DB9F7297-9CAE-28AC-1836-F88578B60906}"/>
              </a:ext>
            </a:extLst>
          </p:cNvPr>
          <p:cNvCxnSpPr>
            <a:cxnSpLocks/>
          </p:cNvCxnSpPr>
          <p:nvPr/>
        </p:nvCxnSpPr>
        <p:spPr>
          <a:xfrm flipH="1">
            <a:off x="6883339" y="5429480"/>
            <a:ext cx="19833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E5BC010-A45D-DA19-D7D5-9DB0126EE2C3}"/>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Conversations</a:t>
            </a:r>
          </a:p>
        </p:txBody>
      </p:sp>
      <p:sp>
        <p:nvSpPr>
          <p:cNvPr id="32" name="TextBox 31">
            <a:extLst>
              <a:ext uri="{FF2B5EF4-FFF2-40B4-BE49-F238E27FC236}">
                <a16:creationId xmlns:a16="http://schemas.microsoft.com/office/drawing/2014/main" id="{0FB51DCD-CCBA-5B37-C4C5-11BA9716326C}"/>
              </a:ext>
            </a:extLst>
          </p:cNvPr>
          <p:cNvSpPr txBox="1"/>
          <p:nvPr/>
        </p:nvSpPr>
        <p:spPr>
          <a:xfrm>
            <a:off x="4643985"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Monologues</a:t>
            </a:r>
          </a:p>
        </p:txBody>
      </p:sp>
      <p:sp>
        <p:nvSpPr>
          <p:cNvPr id="33" name="TextBox 32">
            <a:extLst>
              <a:ext uri="{FF2B5EF4-FFF2-40B4-BE49-F238E27FC236}">
                <a16:creationId xmlns:a16="http://schemas.microsoft.com/office/drawing/2014/main" id="{5F1A4393-B55E-3D13-0D4F-5539E0D42D76}"/>
              </a:ext>
            </a:extLst>
          </p:cNvPr>
          <p:cNvSpPr txBox="1"/>
          <p:nvPr/>
        </p:nvSpPr>
        <p:spPr>
          <a:xfrm>
            <a:off x="7067285" y="544414"/>
            <a:ext cx="2510362"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Dialogues</a:t>
            </a:r>
          </a:p>
        </p:txBody>
      </p:sp>
      <p:sp>
        <p:nvSpPr>
          <p:cNvPr id="34" name="TextBox 33">
            <a:extLst>
              <a:ext uri="{FF2B5EF4-FFF2-40B4-BE49-F238E27FC236}">
                <a16:creationId xmlns:a16="http://schemas.microsoft.com/office/drawing/2014/main" id="{D35A7DB7-4AF0-9143-9C0A-225CE9B332AD}"/>
              </a:ext>
            </a:extLst>
          </p:cNvPr>
          <p:cNvSpPr txBox="1"/>
          <p:nvPr/>
        </p:nvSpPr>
        <p:spPr>
          <a:xfrm>
            <a:off x="9577647" y="540908"/>
            <a:ext cx="2510362"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Turn Taking</a:t>
            </a:r>
          </a:p>
        </p:txBody>
      </p:sp>
      <p:sp>
        <p:nvSpPr>
          <p:cNvPr id="35" name="TextBox 34">
            <a:extLst>
              <a:ext uri="{FF2B5EF4-FFF2-40B4-BE49-F238E27FC236}">
                <a16:creationId xmlns:a16="http://schemas.microsoft.com/office/drawing/2014/main" id="{E71AECB9-4ADC-E338-4B19-AC15D278BA53}"/>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Repair and Clarification</a:t>
            </a:r>
          </a:p>
        </p:txBody>
      </p:sp>
      <p:sp>
        <p:nvSpPr>
          <p:cNvPr id="5" name="Rounded Rectangle 4">
            <a:extLst>
              <a:ext uri="{FF2B5EF4-FFF2-40B4-BE49-F238E27FC236}">
                <a16:creationId xmlns:a16="http://schemas.microsoft.com/office/drawing/2014/main" id="{9355BD40-1AB3-E70B-20C3-65EDC44938AA}"/>
              </a:ext>
            </a:extLst>
          </p:cNvPr>
          <p:cNvSpPr/>
          <p:nvPr/>
        </p:nvSpPr>
        <p:spPr>
          <a:xfrm>
            <a:off x="689595" y="1755340"/>
            <a:ext cx="1839686" cy="3752401"/>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0B127FA1-E652-C0A6-11C7-CC570AF3A8DC}"/>
              </a:ext>
            </a:extLst>
          </p:cNvPr>
          <p:cNvSpPr txBox="1"/>
          <p:nvPr/>
        </p:nvSpPr>
        <p:spPr>
          <a:xfrm>
            <a:off x="1069346" y="2036226"/>
            <a:ext cx="1083962" cy="369332"/>
          </a:xfrm>
          <a:prstGeom prst="rect">
            <a:avLst/>
          </a:prstGeom>
          <a:noFill/>
        </p:spPr>
        <p:txBody>
          <a:bodyPr wrap="square" rtlCol="0">
            <a:spAutoFit/>
          </a:bodyPr>
          <a:lstStyle/>
          <a:p>
            <a:r>
              <a:rPr lang="en-GB" dirty="0"/>
              <a:t>:payment</a:t>
            </a:r>
          </a:p>
        </p:txBody>
      </p:sp>
      <p:cxnSp>
        <p:nvCxnSpPr>
          <p:cNvPr id="7" name="Straight Connector 6">
            <a:extLst>
              <a:ext uri="{FF2B5EF4-FFF2-40B4-BE49-F238E27FC236}">
                <a16:creationId xmlns:a16="http://schemas.microsoft.com/office/drawing/2014/main" id="{D155E4D3-442A-E4EB-6050-317431DFFA4A}"/>
              </a:ext>
            </a:extLst>
          </p:cNvPr>
          <p:cNvCxnSpPr>
            <a:cxnSpLocks/>
          </p:cNvCxnSpPr>
          <p:nvPr/>
        </p:nvCxnSpPr>
        <p:spPr>
          <a:xfrm>
            <a:off x="2473733" y="3680657"/>
            <a:ext cx="188104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2F8BCB2-9892-6339-AC5D-75F5FD3E71FC}"/>
              </a:ext>
            </a:extLst>
          </p:cNvPr>
          <p:cNvSpPr txBox="1"/>
          <p:nvPr/>
        </p:nvSpPr>
        <p:spPr>
          <a:xfrm>
            <a:off x="2606914" y="3195153"/>
            <a:ext cx="2041073" cy="307777"/>
          </a:xfrm>
          <a:prstGeom prst="rect">
            <a:avLst/>
          </a:prstGeom>
          <a:noFill/>
        </p:spPr>
        <p:txBody>
          <a:bodyPr wrap="square" rtlCol="0">
            <a:spAutoFit/>
          </a:bodyPr>
          <a:lstStyle/>
          <a:p>
            <a:r>
              <a:rPr lang="en-GB" sz="1400" dirty="0"/>
              <a:t>1.3 purchase seats()</a:t>
            </a:r>
          </a:p>
        </p:txBody>
      </p:sp>
      <p:cxnSp>
        <p:nvCxnSpPr>
          <p:cNvPr id="14" name="Straight Arrow Connector 13">
            <a:extLst>
              <a:ext uri="{FF2B5EF4-FFF2-40B4-BE49-F238E27FC236}">
                <a16:creationId xmlns:a16="http://schemas.microsoft.com/office/drawing/2014/main" id="{04774FB6-FF3E-50D5-169C-9393F1217DFE}"/>
              </a:ext>
            </a:extLst>
          </p:cNvPr>
          <p:cNvCxnSpPr>
            <a:cxnSpLocks/>
          </p:cNvCxnSpPr>
          <p:nvPr/>
        </p:nvCxnSpPr>
        <p:spPr>
          <a:xfrm flipH="1">
            <a:off x="2593088" y="3562777"/>
            <a:ext cx="15992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1667652-5F89-0D1F-11F5-48E140061C7F}"/>
              </a:ext>
            </a:extLst>
          </p:cNvPr>
          <p:cNvCxnSpPr>
            <a:cxnSpLocks/>
          </p:cNvCxnSpPr>
          <p:nvPr/>
        </p:nvCxnSpPr>
        <p:spPr>
          <a:xfrm>
            <a:off x="2473733" y="3973523"/>
            <a:ext cx="189943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7229F9-BEB1-7E10-5D05-2C32594A7F77}"/>
              </a:ext>
            </a:extLst>
          </p:cNvPr>
          <p:cNvCxnSpPr>
            <a:cxnSpLocks/>
          </p:cNvCxnSpPr>
          <p:nvPr/>
        </p:nvCxnSpPr>
        <p:spPr>
          <a:xfrm>
            <a:off x="2593088" y="4145446"/>
            <a:ext cx="16423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24CD94B-0599-4E5A-2424-8C8D6596F46E}"/>
              </a:ext>
            </a:extLst>
          </p:cNvPr>
          <p:cNvSpPr txBox="1"/>
          <p:nvPr/>
        </p:nvSpPr>
        <p:spPr>
          <a:xfrm>
            <a:off x="2606913" y="4229274"/>
            <a:ext cx="2041073" cy="307777"/>
          </a:xfrm>
          <a:prstGeom prst="rect">
            <a:avLst/>
          </a:prstGeom>
          <a:noFill/>
        </p:spPr>
        <p:txBody>
          <a:bodyPr wrap="square" rtlCol="0">
            <a:spAutoFit/>
          </a:bodyPr>
          <a:lstStyle/>
          <a:p>
            <a:r>
              <a:rPr lang="en-GB" sz="1400" dirty="0"/>
              <a:t>1.4 confirm purchase()</a:t>
            </a:r>
          </a:p>
        </p:txBody>
      </p:sp>
      <p:sp>
        <p:nvSpPr>
          <p:cNvPr id="52" name="Oval 51">
            <a:extLst>
              <a:ext uri="{FF2B5EF4-FFF2-40B4-BE49-F238E27FC236}">
                <a16:creationId xmlns:a16="http://schemas.microsoft.com/office/drawing/2014/main" id="{037E45BF-3C8F-A383-1560-7E17301BD331}"/>
              </a:ext>
            </a:extLst>
          </p:cNvPr>
          <p:cNvSpPr/>
          <p:nvPr/>
        </p:nvSpPr>
        <p:spPr>
          <a:xfrm>
            <a:off x="5270501" y="2326916"/>
            <a:ext cx="209830" cy="13146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C1E8389F-48B3-ADB9-4867-A4AA5B41C661}"/>
              </a:ext>
            </a:extLst>
          </p:cNvPr>
          <p:cNvSpPr/>
          <p:nvPr/>
        </p:nvSpPr>
        <p:spPr>
          <a:xfrm>
            <a:off x="5236929" y="4900595"/>
            <a:ext cx="276974" cy="1677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4" name="Straight Arrow Connector 53">
            <a:extLst>
              <a:ext uri="{FF2B5EF4-FFF2-40B4-BE49-F238E27FC236}">
                <a16:creationId xmlns:a16="http://schemas.microsoft.com/office/drawing/2014/main" id="{E6724D21-295B-1FF8-7D30-D21093073258}"/>
              </a:ext>
            </a:extLst>
          </p:cNvPr>
          <p:cNvCxnSpPr>
            <a:cxnSpLocks/>
            <a:stCxn id="52" idx="4"/>
          </p:cNvCxnSpPr>
          <p:nvPr/>
        </p:nvCxnSpPr>
        <p:spPr>
          <a:xfrm>
            <a:off x="5375416" y="2458380"/>
            <a:ext cx="5897" cy="43909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5FE2783-0988-30FE-5A67-DB763E7E1C52}"/>
              </a:ext>
            </a:extLst>
          </p:cNvPr>
          <p:cNvCxnSpPr>
            <a:cxnSpLocks/>
            <a:stCxn id="56" idx="2"/>
          </p:cNvCxnSpPr>
          <p:nvPr/>
        </p:nvCxnSpPr>
        <p:spPr>
          <a:xfrm>
            <a:off x="5376998" y="3273101"/>
            <a:ext cx="0" cy="57850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0C319C92-8DFA-9C8D-6398-441FA2B494C8}"/>
              </a:ext>
            </a:extLst>
          </p:cNvPr>
          <p:cNvSpPr/>
          <p:nvPr/>
        </p:nvSpPr>
        <p:spPr>
          <a:xfrm>
            <a:off x="4923766" y="2903769"/>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ounded Rectangle 56">
            <a:extLst>
              <a:ext uri="{FF2B5EF4-FFF2-40B4-BE49-F238E27FC236}">
                <a16:creationId xmlns:a16="http://schemas.microsoft.com/office/drawing/2014/main" id="{DC9C8E5B-B485-C06D-D28C-1597D1F925CC}"/>
              </a:ext>
            </a:extLst>
          </p:cNvPr>
          <p:cNvSpPr/>
          <p:nvPr/>
        </p:nvSpPr>
        <p:spPr>
          <a:xfrm>
            <a:off x="4913366" y="3935094"/>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Arrow Connector 57">
            <a:extLst>
              <a:ext uri="{FF2B5EF4-FFF2-40B4-BE49-F238E27FC236}">
                <a16:creationId xmlns:a16="http://schemas.microsoft.com/office/drawing/2014/main" id="{D19AD3AC-48AE-531F-3C0C-91DD5140F351}"/>
              </a:ext>
            </a:extLst>
          </p:cNvPr>
          <p:cNvCxnSpPr>
            <a:cxnSpLocks/>
            <a:stCxn id="57" idx="2"/>
          </p:cNvCxnSpPr>
          <p:nvPr/>
        </p:nvCxnSpPr>
        <p:spPr>
          <a:xfrm flipH="1">
            <a:off x="5366597" y="4304426"/>
            <a:ext cx="1" cy="53143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74B5A214-8E4E-B729-3ED3-7A0CC5AFB144}"/>
              </a:ext>
            </a:extLst>
          </p:cNvPr>
          <p:cNvSpPr/>
          <p:nvPr/>
        </p:nvSpPr>
        <p:spPr>
          <a:xfrm>
            <a:off x="10310665" y="2363060"/>
            <a:ext cx="209830" cy="13146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083D1E4D-F873-D079-A87E-04636995BE5D}"/>
              </a:ext>
            </a:extLst>
          </p:cNvPr>
          <p:cNvSpPr/>
          <p:nvPr/>
        </p:nvSpPr>
        <p:spPr>
          <a:xfrm>
            <a:off x="10287493" y="5237363"/>
            <a:ext cx="276974" cy="1677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1" name="Straight Arrow Connector 60">
            <a:extLst>
              <a:ext uri="{FF2B5EF4-FFF2-40B4-BE49-F238E27FC236}">
                <a16:creationId xmlns:a16="http://schemas.microsoft.com/office/drawing/2014/main" id="{B19D9E14-9981-2880-2170-233065B70541}"/>
              </a:ext>
            </a:extLst>
          </p:cNvPr>
          <p:cNvCxnSpPr>
            <a:cxnSpLocks/>
            <a:stCxn id="59" idx="4"/>
          </p:cNvCxnSpPr>
          <p:nvPr/>
        </p:nvCxnSpPr>
        <p:spPr>
          <a:xfrm>
            <a:off x="10415580" y="2494524"/>
            <a:ext cx="5897" cy="43909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D7F62B4-E40F-4846-A652-554B4D8A6459}"/>
              </a:ext>
            </a:extLst>
          </p:cNvPr>
          <p:cNvCxnSpPr>
            <a:cxnSpLocks/>
            <a:stCxn id="63" idx="2"/>
            <a:endCxn id="64" idx="0"/>
          </p:cNvCxnSpPr>
          <p:nvPr/>
        </p:nvCxnSpPr>
        <p:spPr>
          <a:xfrm>
            <a:off x="10417162" y="3309245"/>
            <a:ext cx="0" cy="96261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a:extLst>
              <a:ext uri="{FF2B5EF4-FFF2-40B4-BE49-F238E27FC236}">
                <a16:creationId xmlns:a16="http://schemas.microsoft.com/office/drawing/2014/main" id="{AB6AC376-CC9D-4654-6807-FDCF4906B7CA}"/>
              </a:ext>
            </a:extLst>
          </p:cNvPr>
          <p:cNvSpPr/>
          <p:nvPr/>
        </p:nvSpPr>
        <p:spPr>
          <a:xfrm>
            <a:off x="9963930" y="2939913"/>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a:extLst>
              <a:ext uri="{FF2B5EF4-FFF2-40B4-BE49-F238E27FC236}">
                <a16:creationId xmlns:a16="http://schemas.microsoft.com/office/drawing/2014/main" id="{9B60CFC2-1562-FE67-EA24-4EDFE3105F4F}"/>
              </a:ext>
            </a:extLst>
          </p:cNvPr>
          <p:cNvSpPr/>
          <p:nvPr/>
        </p:nvSpPr>
        <p:spPr>
          <a:xfrm>
            <a:off x="9963930" y="4271862"/>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Straight Arrow Connector 64">
            <a:extLst>
              <a:ext uri="{FF2B5EF4-FFF2-40B4-BE49-F238E27FC236}">
                <a16:creationId xmlns:a16="http://schemas.microsoft.com/office/drawing/2014/main" id="{83B5F195-1B43-5F04-ABE5-8EDBAC542F41}"/>
              </a:ext>
            </a:extLst>
          </p:cNvPr>
          <p:cNvCxnSpPr>
            <a:cxnSpLocks/>
            <a:stCxn id="64" idx="2"/>
          </p:cNvCxnSpPr>
          <p:nvPr/>
        </p:nvCxnSpPr>
        <p:spPr>
          <a:xfrm flipH="1">
            <a:off x="10417161" y="4641194"/>
            <a:ext cx="1" cy="53143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1AF29658-EBA0-EA19-B2E6-4B8B6F020B10}"/>
              </a:ext>
            </a:extLst>
          </p:cNvPr>
          <p:cNvSpPr/>
          <p:nvPr/>
        </p:nvSpPr>
        <p:spPr>
          <a:xfrm>
            <a:off x="1501027" y="3614651"/>
            <a:ext cx="209830" cy="13146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EDA319EC-F282-6DAB-0201-3DD35EE18868}"/>
              </a:ext>
            </a:extLst>
          </p:cNvPr>
          <p:cNvSpPr/>
          <p:nvPr/>
        </p:nvSpPr>
        <p:spPr>
          <a:xfrm>
            <a:off x="1467455" y="4232804"/>
            <a:ext cx="276974" cy="1677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8" name="Straight Arrow Connector 67">
            <a:extLst>
              <a:ext uri="{FF2B5EF4-FFF2-40B4-BE49-F238E27FC236}">
                <a16:creationId xmlns:a16="http://schemas.microsoft.com/office/drawing/2014/main" id="{7784C908-F6DB-1E1B-C6EC-328A7E51FCB7}"/>
              </a:ext>
            </a:extLst>
          </p:cNvPr>
          <p:cNvCxnSpPr>
            <a:cxnSpLocks/>
            <a:stCxn id="66" idx="4"/>
          </p:cNvCxnSpPr>
          <p:nvPr/>
        </p:nvCxnSpPr>
        <p:spPr>
          <a:xfrm>
            <a:off x="1605942" y="3746115"/>
            <a:ext cx="5897" cy="43909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8CD6C078-8AE1-11E1-91C5-B5C0C339A572}"/>
              </a:ext>
            </a:extLst>
          </p:cNvPr>
          <p:cNvSpPr/>
          <p:nvPr/>
        </p:nvSpPr>
        <p:spPr>
          <a:xfrm>
            <a:off x="463670" y="1629101"/>
            <a:ext cx="5891514" cy="4004841"/>
          </a:xfrm>
          <a:prstGeom prst="roundRect">
            <a:avLst/>
          </a:prstGeom>
          <a:solidFill>
            <a:schemeClr val="accent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87F40806-5980-29F1-DB23-6B4E04EE3054}"/>
              </a:ext>
            </a:extLst>
          </p:cNvPr>
          <p:cNvSpPr txBox="1"/>
          <p:nvPr/>
        </p:nvSpPr>
        <p:spPr>
          <a:xfrm>
            <a:off x="4560425" y="5822066"/>
            <a:ext cx="1470274" cy="369332"/>
          </a:xfrm>
          <a:prstGeom prst="rect">
            <a:avLst/>
          </a:prstGeom>
          <a:noFill/>
        </p:spPr>
        <p:txBody>
          <a:bodyPr wrap="none" rtlCol="0">
            <a:spAutoFit/>
          </a:bodyPr>
          <a:lstStyle/>
          <a:p>
            <a:r>
              <a:rPr lang="en-GB" dirty="0"/>
              <a:t>Orchestration</a:t>
            </a:r>
          </a:p>
        </p:txBody>
      </p:sp>
      <p:sp>
        <p:nvSpPr>
          <p:cNvPr id="22" name="Rounded Rectangle 21">
            <a:extLst>
              <a:ext uri="{FF2B5EF4-FFF2-40B4-BE49-F238E27FC236}">
                <a16:creationId xmlns:a16="http://schemas.microsoft.com/office/drawing/2014/main" id="{71C105D6-8D73-ACCA-61F3-49F7C9B8C773}"/>
              </a:ext>
            </a:extLst>
          </p:cNvPr>
          <p:cNvSpPr/>
          <p:nvPr/>
        </p:nvSpPr>
        <p:spPr>
          <a:xfrm>
            <a:off x="4371677" y="1636154"/>
            <a:ext cx="7189946" cy="4004841"/>
          </a:xfrm>
          <a:prstGeom prst="roundRect">
            <a:avLst/>
          </a:prstGeom>
          <a:solidFill>
            <a:schemeClr val="accent6">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ounded Rectangle 35">
            <a:extLst>
              <a:ext uri="{FF2B5EF4-FFF2-40B4-BE49-F238E27FC236}">
                <a16:creationId xmlns:a16="http://schemas.microsoft.com/office/drawing/2014/main" id="{D13425BC-FE61-5C7A-37E9-2B96CA0D2235}"/>
              </a:ext>
            </a:extLst>
          </p:cNvPr>
          <p:cNvSpPr/>
          <p:nvPr/>
        </p:nvSpPr>
        <p:spPr>
          <a:xfrm>
            <a:off x="465754" y="1612230"/>
            <a:ext cx="11088546" cy="4004841"/>
          </a:xfrm>
          <a:prstGeom prst="roundRect">
            <a:avLst/>
          </a:prstGeom>
          <a:solidFill>
            <a:schemeClr val="accent2">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FD52308F-A89E-F498-0C43-21C475D6B767}"/>
              </a:ext>
            </a:extLst>
          </p:cNvPr>
          <p:cNvSpPr txBox="1"/>
          <p:nvPr/>
        </p:nvSpPr>
        <p:spPr>
          <a:xfrm>
            <a:off x="7600947" y="1221917"/>
            <a:ext cx="1504707" cy="369332"/>
          </a:xfrm>
          <a:prstGeom prst="rect">
            <a:avLst/>
          </a:prstGeom>
          <a:noFill/>
        </p:spPr>
        <p:txBody>
          <a:bodyPr wrap="none" rtlCol="0">
            <a:spAutoFit/>
          </a:bodyPr>
          <a:lstStyle/>
          <a:p>
            <a:r>
              <a:rPr lang="en-GB" dirty="0"/>
              <a:t>Choreography</a:t>
            </a:r>
          </a:p>
        </p:txBody>
      </p:sp>
    </p:spTree>
    <p:extLst>
      <p:ext uri="{BB962C8B-B14F-4D97-AF65-F5344CB8AC3E}">
        <p14:creationId xmlns:p14="http://schemas.microsoft.com/office/powerpoint/2010/main" val="354298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8" grpId="1"/>
      <p:bldP spid="22" grpId="0" animBg="1"/>
      <p:bldP spid="36" grpId="0" animBg="1"/>
      <p:bldP spid="3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1524000" y="4994"/>
            <a:ext cx="9144000" cy="415476"/>
          </a:xfrm>
          <a:prstGeom prst="rect">
            <a:avLst/>
          </a:prstGeom>
          <a:noFill/>
          <a:ln>
            <a:noFill/>
          </a:ln>
        </p:spPr>
        <p:txBody>
          <a:bodyPr spcFirstLastPara="1" wrap="square" lIns="68569" tIns="68569" rIns="68569" bIns="68569" anchor="t" anchorCtr="0">
            <a:spAutoFit/>
          </a:bodyPr>
          <a:lstStyle/>
          <a:p>
            <a:r>
              <a:rPr lang="en-GB" dirty="0"/>
              <a:t>Routing Slip</a:t>
            </a:r>
            <a:endParaRPr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46</a:t>
            </a:fld>
            <a:endParaRPr lang="en-US"/>
          </a:p>
        </p:txBody>
      </p:sp>
      <p:sp>
        <p:nvSpPr>
          <p:cNvPr id="9" name="Rounded Rectangle 8">
            <a:extLst>
              <a:ext uri="{FF2B5EF4-FFF2-40B4-BE49-F238E27FC236}">
                <a16:creationId xmlns:a16="http://schemas.microsoft.com/office/drawing/2014/main" id="{516CE411-E8BD-CA22-951B-2328B0A863C7}"/>
              </a:ext>
            </a:extLst>
          </p:cNvPr>
          <p:cNvSpPr/>
          <p:nvPr/>
        </p:nvSpPr>
        <p:spPr>
          <a:xfrm>
            <a:off x="2417903" y="2620022"/>
            <a:ext cx="1450964" cy="457200"/>
          </a:xfrm>
          <a:prstGeom prst="roundRect">
            <a:avLst/>
          </a:prstGeom>
          <a:solidFill>
            <a:schemeClr val="accent4">
              <a:lumMod val="60000"/>
              <a:lumOff val="4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 name="TextBox 9">
            <a:extLst>
              <a:ext uri="{FF2B5EF4-FFF2-40B4-BE49-F238E27FC236}">
                <a16:creationId xmlns:a16="http://schemas.microsoft.com/office/drawing/2014/main" id="{8BD1EA7A-EDAF-5780-6E7F-60528D2E828D}"/>
              </a:ext>
            </a:extLst>
          </p:cNvPr>
          <p:cNvSpPr txBox="1"/>
          <p:nvPr/>
        </p:nvSpPr>
        <p:spPr>
          <a:xfrm>
            <a:off x="2489103" y="2710122"/>
            <a:ext cx="1379765" cy="300082"/>
          </a:xfrm>
          <a:prstGeom prst="rect">
            <a:avLst/>
          </a:prstGeom>
          <a:noFill/>
        </p:spPr>
        <p:txBody>
          <a:bodyPr wrap="square" rtlCol="0">
            <a:spAutoFit/>
          </a:bodyPr>
          <a:lstStyle/>
          <a:p>
            <a:r>
              <a:rPr lang="en-GB" sz="1350" dirty="0"/>
              <a:t>:requestor</a:t>
            </a:r>
          </a:p>
        </p:txBody>
      </p:sp>
      <p:sp>
        <p:nvSpPr>
          <p:cNvPr id="15" name="Rounded Rectangle 14">
            <a:extLst>
              <a:ext uri="{FF2B5EF4-FFF2-40B4-BE49-F238E27FC236}">
                <a16:creationId xmlns:a16="http://schemas.microsoft.com/office/drawing/2014/main" id="{58325976-8325-8012-CBA4-C872D4182862}"/>
              </a:ext>
            </a:extLst>
          </p:cNvPr>
          <p:cNvSpPr/>
          <p:nvPr/>
        </p:nvSpPr>
        <p:spPr>
          <a:xfrm>
            <a:off x="5424743" y="1761973"/>
            <a:ext cx="2029722" cy="3271587"/>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TextBox 15">
            <a:extLst>
              <a:ext uri="{FF2B5EF4-FFF2-40B4-BE49-F238E27FC236}">
                <a16:creationId xmlns:a16="http://schemas.microsoft.com/office/drawing/2014/main" id="{C824AED4-3789-4513-474C-A96311C3FFCE}"/>
              </a:ext>
            </a:extLst>
          </p:cNvPr>
          <p:cNvSpPr txBox="1"/>
          <p:nvPr/>
        </p:nvSpPr>
        <p:spPr>
          <a:xfrm>
            <a:off x="5878093" y="1823777"/>
            <a:ext cx="958046" cy="300082"/>
          </a:xfrm>
          <a:prstGeom prst="rect">
            <a:avLst/>
          </a:prstGeom>
          <a:noFill/>
        </p:spPr>
        <p:txBody>
          <a:bodyPr wrap="square" rtlCol="0">
            <a:spAutoFit/>
          </a:bodyPr>
          <a:lstStyle/>
          <a:p>
            <a:r>
              <a:rPr lang="en-GB" sz="1350" dirty="0"/>
              <a:t>:provider</a:t>
            </a:r>
          </a:p>
        </p:txBody>
      </p:sp>
      <p:cxnSp>
        <p:nvCxnSpPr>
          <p:cNvPr id="18" name="Straight Connector 17">
            <a:extLst>
              <a:ext uri="{FF2B5EF4-FFF2-40B4-BE49-F238E27FC236}">
                <a16:creationId xmlns:a16="http://schemas.microsoft.com/office/drawing/2014/main" id="{7CD2CA5B-00E8-7501-D175-0B75C0ADB3DD}"/>
              </a:ext>
            </a:extLst>
          </p:cNvPr>
          <p:cNvCxnSpPr>
            <a:cxnSpLocks/>
            <a:stCxn id="9" idx="3"/>
          </p:cNvCxnSpPr>
          <p:nvPr/>
        </p:nvCxnSpPr>
        <p:spPr>
          <a:xfrm>
            <a:off x="3868867" y="2848622"/>
            <a:ext cx="155587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E0DDC2E-E26B-C09A-155D-DCD74F841527}"/>
              </a:ext>
            </a:extLst>
          </p:cNvPr>
          <p:cNvCxnSpPr>
            <a:cxnSpLocks/>
          </p:cNvCxnSpPr>
          <p:nvPr/>
        </p:nvCxnSpPr>
        <p:spPr>
          <a:xfrm>
            <a:off x="4215940" y="2712779"/>
            <a:ext cx="9493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BACBAFD-161B-9EEC-F30E-2E8BC2147F91}"/>
              </a:ext>
            </a:extLst>
          </p:cNvPr>
          <p:cNvSpPr txBox="1"/>
          <p:nvPr/>
        </p:nvSpPr>
        <p:spPr>
          <a:xfrm>
            <a:off x="4241600" y="2344563"/>
            <a:ext cx="898072" cy="253916"/>
          </a:xfrm>
          <a:prstGeom prst="rect">
            <a:avLst/>
          </a:prstGeom>
          <a:noFill/>
        </p:spPr>
        <p:txBody>
          <a:bodyPr wrap="square" rtlCol="0">
            <a:spAutoFit/>
          </a:bodyPr>
          <a:lstStyle/>
          <a:p>
            <a:r>
              <a:rPr lang="en-GB" sz="1050" dirty="0"/>
              <a:t>1.1 request()</a:t>
            </a:r>
          </a:p>
        </p:txBody>
      </p:sp>
      <p:sp>
        <p:nvSpPr>
          <p:cNvPr id="22" name="TextBox 21">
            <a:extLst>
              <a:ext uri="{FF2B5EF4-FFF2-40B4-BE49-F238E27FC236}">
                <a16:creationId xmlns:a16="http://schemas.microsoft.com/office/drawing/2014/main" id="{FB36D172-C9D5-805A-970D-0BC511783049}"/>
              </a:ext>
            </a:extLst>
          </p:cNvPr>
          <p:cNvSpPr txBox="1"/>
          <p:nvPr/>
        </p:nvSpPr>
        <p:spPr>
          <a:xfrm>
            <a:off x="1771228" y="567251"/>
            <a:ext cx="2470372" cy="1754326"/>
          </a:xfrm>
          <a:prstGeom prst="rect">
            <a:avLst/>
          </a:prstGeom>
          <a:noFill/>
        </p:spPr>
        <p:txBody>
          <a:bodyPr wrap="square" rtlCol="0">
            <a:spAutoFit/>
          </a:bodyPr>
          <a:lstStyle/>
          <a:p>
            <a:pPr algn="ctr"/>
            <a:r>
              <a:rPr lang="en-GB" sz="1350" dirty="0">
                <a:latin typeface="Chalkboard" panose="03050602040202020205" pitchFamily="66" charset="77"/>
                <a:ea typeface="Brush Script MT" panose="03060802040406070304" pitchFamily="66" charset="-122"/>
                <a:cs typeface="Brush Script MT" panose="03060802040406070304" pitchFamily="66" charset="-122"/>
              </a:rPr>
              <a:t>The request is a </a:t>
            </a:r>
            <a:r>
              <a:rPr lang="en-GB" sz="1350" b="1" dirty="0">
                <a:latin typeface="Chalkboard" panose="03050602040202020205" pitchFamily="66" charset="77"/>
                <a:ea typeface="Brush Script MT" panose="03060802040406070304" pitchFamily="66" charset="-122"/>
                <a:cs typeface="Brush Script MT" panose="03060802040406070304" pitchFamily="66" charset="-122"/>
              </a:rPr>
              <a:t>Routing Slip</a:t>
            </a:r>
            <a:r>
              <a:rPr lang="en-GB" sz="1350" dirty="0">
                <a:latin typeface="Chalkboard" panose="03050602040202020205" pitchFamily="66" charset="77"/>
                <a:ea typeface="Brush Script MT" panose="03060802040406070304" pitchFamily="66" charset="-122"/>
                <a:cs typeface="Brush Script MT" panose="03060802040406070304" pitchFamily="66" charset="-122"/>
              </a:rPr>
              <a:t>, which contains the steps of the workflow. Normally these are the (topics) that the message should be forwarded to and an indicator a step is complete</a:t>
            </a:r>
            <a:endParaRPr lang="en-GB" sz="1350" u="sng" dirty="0">
              <a:latin typeface="Chalkboard" panose="03050602040202020205" pitchFamily="66" charset="77"/>
              <a:ea typeface="Brush Script MT" panose="03060802040406070304" pitchFamily="66" charset="-122"/>
              <a:cs typeface="Brush Script MT" panose="03060802040406070304" pitchFamily="66" charset="-122"/>
            </a:endParaRPr>
          </a:p>
        </p:txBody>
      </p:sp>
      <p:cxnSp>
        <p:nvCxnSpPr>
          <p:cNvPr id="25" name="Straight Arrow Connector 24">
            <a:extLst>
              <a:ext uri="{FF2B5EF4-FFF2-40B4-BE49-F238E27FC236}">
                <a16:creationId xmlns:a16="http://schemas.microsoft.com/office/drawing/2014/main" id="{EE052254-0FB9-3716-386E-A46B26A25466}"/>
              </a:ext>
            </a:extLst>
          </p:cNvPr>
          <p:cNvCxnSpPr>
            <a:cxnSpLocks/>
            <a:stCxn id="22" idx="3"/>
            <a:endCxn id="21" idx="0"/>
          </p:cNvCxnSpPr>
          <p:nvPr/>
        </p:nvCxnSpPr>
        <p:spPr>
          <a:xfrm>
            <a:off x="4241600" y="1444415"/>
            <a:ext cx="449036" cy="9001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B408A61-0D55-3B5F-4AC9-D286F4AD939E}"/>
              </a:ext>
            </a:extLst>
          </p:cNvPr>
          <p:cNvSpPr/>
          <p:nvPr/>
        </p:nvSpPr>
        <p:spPr>
          <a:xfrm>
            <a:off x="6293917" y="2223638"/>
            <a:ext cx="204107" cy="171743"/>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cxnSp>
        <p:nvCxnSpPr>
          <p:cNvPr id="19" name="Straight Arrow Connector 18">
            <a:extLst>
              <a:ext uri="{FF2B5EF4-FFF2-40B4-BE49-F238E27FC236}">
                <a16:creationId xmlns:a16="http://schemas.microsoft.com/office/drawing/2014/main" id="{D03D2346-B458-C033-F6D3-57CC1823C42C}"/>
              </a:ext>
            </a:extLst>
          </p:cNvPr>
          <p:cNvCxnSpPr>
            <a:cxnSpLocks/>
            <a:stCxn id="17" idx="4"/>
            <a:endCxn id="27" idx="0"/>
          </p:cNvCxnSpPr>
          <p:nvPr/>
        </p:nvCxnSpPr>
        <p:spPr>
          <a:xfrm flipH="1">
            <a:off x="6395270" y="2395380"/>
            <a:ext cx="700" cy="45823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16D3866-DC64-B946-CF81-501DA3715056}"/>
              </a:ext>
            </a:extLst>
          </p:cNvPr>
          <p:cNvCxnSpPr>
            <a:cxnSpLocks/>
            <a:stCxn id="27" idx="2"/>
          </p:cNvCxnSpPr>
          <p:nvPr/>
        </p:nvCxnSpPr>
        <p:spPr>
          <a:xfrm>
            <a:off x="6395270" y="3336108"/>
            <a:ext cx="0" cy="41429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DA1E9D7-65E6-9130-FDEB-6FBCC33C04E3}"/>
              </a:ext>
            </a:extLst>
          </p:cNvPr>
          <p:cNvSpPr txBox="1"/>
          <p:nvPr/>
        </p:nvSpPr>
        <p:spPr>
          <a:xfrm>
            <a:off x="6023684" y="2905903"/>
            <a:ext cx="743173" cy="369332"/>
          </a:xfrm>
          <a:prstGeom prst="rect">
            <a:avLst/>
          </a:prstGeom>
          <a:noFill/>
        </p:spPr>
        <p:txBody>
          <a:bodyPr wrap="square" rtlCol="0">
            <a:spAutoFit/>
          </a:bodyPr>
          <a:lstStyle/>
          <a:p>
            <a:pPr algn="ctr"/>
            <a:r>
              <a:rPr lang="en-GB" sz="900" dirty="0"/>
              <a:t>Process Request</a:t>
            </a:r>
          </a:p>
        </p:txBody>
      </p:sp>
      <p:sp>
        <p:nvSpPr>
          <p:cNvPr id="27" name="Rounded Rectangle 26">
            <a:extLst>
              <a:ext uri="{FF2B5EF4-FFF2-40B4-BE49-F238E27FC236}">
                <a16:creationId xmlns:a16="http://schemas.microsoft.com/office/drawing/2014/main" id="{15FDE5EF-A164-6A5F-97D0-48AEBB29DD46}"/>
              </a:ext>
            </a:extLst>
          </p:cNvPr>
          <p:cNvSpPr/>
          <p:nvPr/>
        </p:nvSpPr>
        <p:spPr>
          <a:xfrm>
            <a:off x="5954399" y="2853616"/>
            <a:ext cx="881743" cy="48249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8" name="TextBox 27">
            <a:extLst>
              <a:ext uri="{FF2B5EF4-FFF2-40B4-BE49-F238E27FC236}">
                <a16:creationId xmlns:a16="http://schemas.microsoft.com/office/drawing/2014/main" id="{65617132-6521-F891-48EF-9E7581408BA9}"/>
              </a:ext>
            </a:extLst>
          </p:cNvPr>
          <p:cNvSpPr txBox="1"/>
          <p:nvPr/>
        </p:nvSpPr>
        <p:spPr>
          <a:xfrm>
            <a:off x="5973349" y="3840205"/>
            <a:ext cx="862790" cy="369332"/>
          </a:xfrm>
          <a:prstGeom prst="rect">
            <a:avLst/>
          </a:prstGeom>
          <a:noFill/>
        </p:spPr>
        <p:txBody>
          <a:bodyPr wrap="square" rtlCol="0">
            <a:spAutoFit/>
          </a:bodyPr>
          <a:lstStyle/>
          <a:p>
            <a:pPr algn="ctr"/>
            <a:r>
              <a:rPr lang="en-GB" sz="900" dirty="0"/>
              <a:t>Route to next recipient</a:t>
            </a:r>
          </a:p>
        </p:txBody>
      </p:sp>
      <p:sp>
        <p:nvSpPr>
          <p:cNvPr id="29" name="Rounded Rectangle 28">
            <a:extLst>
              <a:ext uri="{FF2B5EF4-FFF2-40B4-BE49-F238E27FC236}">
                <a16:creationId xmlns:a16="http://schemas.microsoft.com/office/drawing/2014/main" id="{B00AE517-2790-8A4C-20CD-F9E760A4D2BC}"/>
              </a:ext>
            </a:extLst>
          </p:cNvPr>
          <p:cNvSpPr/>
          <p:nvPr/>
        </p:nvSpPr>
        <p:spPr>
          <a:xfrm>
            <a:off x="5954399" y="3783625"/>
            <a:ext cx="881743" cy="48249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cxnSp>
        <p:nvCxnSpPr>
          <p:cNvPr id="30" name="Straight Arrow Connector 29">
            <a:extLst>
              <a:ext uri="{FF2B5EF4-FFF2-40B4-BE49-F238E27FC236}">
                <a16:creationId xmlns:a16="http://schemas.microsoft.com/office/drawing/2014/main" id="{28B418F7-2621-68C4-84E3-4616473F3FD6}"/>
              </a:ext>
            </a:extLst>
          </p:cNvPr>
          <p:cNvCxnSpPr>
            <a:cxnSpLocks/>
            <a:stCxn id="29" idx="2"/>
          </p:cNvCxnSpPr>
          <p:nvPr/>
        </p:nvCxnSpPr>
        <p:spPr>
          <a:xfrm>
            <a:off x="6395270" y="4266118"/>
            <a:ext cx="0" cy="33745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8B89544C-3A86-0B3F-72E4-4E79B76BD574}"/>
              </a:ext>
            </a:extLst>
          </p:cNvPr>
          <p:cNvSpPr/>
          <p:nvPr/>
        </p:nvSpPr>
        <p:spPr>
          <a:xfrm>
            <a:off x="6274626" y="4624537"/>
            <a:ext cx="207731" cy="125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0" name="Rounded Rectangle 49">
            <a:extLst>
              <a:ext uri="{FF2B5EF4-FFF2-40B4-BE49-F238E27FC236}">
                <a16:creationId xmlns:a16="http://schemas.microsoft.com/office/drawing/2014/main" id="{57A7E398-AF11-F4F9-A25C-E361FC3560D6}"/>
              </a:ext>
            </a:extLst>
          </p:cNvPr>
          <p:cNvSpPr/>
          <p:nvPr/>
        </p:nvSpPr>
        <p:spPr>
          <a:xfrm>
            <a:off x="2228675" y="3750399"/>
            <a:ext cx="1744910" cy="152637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5D899BEC-F109-227C-DDE4-1B143F876B17}"/>
              </a:ext>
            </a:extLst>
          </p:cNvPr>
          <p:cNvCxnSpPr/>
          <p:nvPr/>
        </p:nvCxnSpPr>
        <p:spPr>
          <a:xfrm>
            <a:off x="2228675" y="4127383"/>
            <a:ext cx="1744910" cy="0"/>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E6134170-132B-3380-828B-C8C286F31010}"/>
              </a:ext>
            </a:extLst>
          </p:cNvPr>
          <p:cNvSpPr txBox="1"/>
          <p:nvPr/>
        </p:nvSpPr>
        <p:spPr>
          <a:xfrm>
            <a:off x="2630890" y="3817417"/>
            <a:ext cx="951414" cy="276999"/>
          </a:xfrm>
          <a:prstGeom prst="rect">
            <a:avLst/>
          </a:prstGeom>
          <a:noFill/>
        </p:spPr>
        <p:txBody>
          <a:bodyPr wrap="none" rtlCol="0">
            <a:spAutoFit/>
          </a:bodyPr>
          <a:lstStyle/>
          <a:p>
            <a:r>
              <a:rPr lang="en-US" sz="1200" b="1" dirty="0"/>
              <a:t>Routing Slip</a:t>
            </a:r>
          </a:p>
        </p:txBody>
      </p:sp>
      <p:sp>
        <p:nvSpPr>
          <p:cNvPr id="54" name="TextBox 53">
            <a:extLst>
              <a:ext uri="{FF2B5EF4-FFF2-40B4-BE49-F238E27FC236}">
                <a16:creationId xmlns:a16="http://schemas.microsoft.com/office/drawing/2014/main" id="{F7EC72B3-AABC-B206-D496-08A46E36AEC8}"/>
              </a:ext>
            </a:extLst>
          </p:cNvPr>
          <p:cNvSpPr txBox="1"/>
          <p:nvPr/>
        </p:nvSpPr>
        <p:spPr>
          <a:xfrm>
            <a:off x="2337732" y="4209538"/>
            <a:ext cx="1244572" cy="276999"/>
          </a:xfrm>
          <a:prstGeom prst="rect">
            <a:avLst/>
          </a:prstGeom>
          <a:noFill/>
        </p:spPr>
        <p:txBody>
          <a:bodyPr wrap="square" rtlCol="0">
            <a:spAutoFit/>
          </a:bodyPr>
          <a:lstStyle/>
          <a:p>
            <a:r>
              <a:rPr lang="en-US" sz="1200" dirty="0"/>
              <a:t>Steps[1..n]</a:t>
            </a:r>
          </a:p>
        </p:txBody>
      </p:sp>
      <p:cxnSp>
        <p:nvCxnSpPr>
          <p:cNvPr id="55" name="Straight Connector 54">
            <a:extLst>
              <a:ext uri="{FF2B5EF4-FFF2-40B4-BE49-F238E27FC236}">
                <a16:creationId xmlns:a16="http://schemas.microsoft.com/office/drawing/2014/main" id="{79F3EF89-1778-26AC-40B2-45B1E59231EE}"/>
              </a:ext>
            </a:extLst>
          </p:cNvPr>
          <p:cNvCxnSpPr/>
          <p:nvPr/>
        </p:nvCxnSpPr>
        <p:spPr>
          <a:xfrm>
            <a:off x="2228675" y="4625935"/>
            <a:ext cx="1744910" cy="0"/>
          </a:xfrm>
          <a:prstGeom prst="line">
            <a:avLst/>
          </a:prstGeom>
        </p:spPr>
        <p:style>
          <a:lnRef idx="2">
            <a:schemeClr val="accent1"/>
          </a:lnRef>
          <a:fillRef idx="0">
            <a:schemeClr val="accent1"/>
          </a:fillRef>
          <a:effectRef idx="1">
            <a:schemeClr val="accent1"/>
          </a:effectRef>
          <a:fontRef idx="minor">
            <a:schemeClr val="tx1"/>
          </a:fontRef>
        </p:style>
      </p:cxnSp>
      <p:sp>
        <p:nvSpPr>
          <p:cNvPr id="56" name="TextBox 55">
            <a:extLst>
              <a:ext uri="{FF2B5EF4-FFF2-40B4-BE49-F238E27FC236}">
                <a16:creationId xmlns:a16="http://schemas.microsoft.com/office/drawing/2014/main" id="{EA8CA0E7-06A5-D86A-D4E3-1FEF4F9BCB42}"/>
              </a:ext>
            </a:extLst>
          </p:cNvPr>
          <p:cNvSpPr txBox="1"/>
          <p:nvPr/>
        </p:nvSpPr>
        <p:spPr>
          <a:xfrm>
            <a:off x="2337732" y="4678872"/>
            <a:ext cx="1531135" cy="276999"/>
          </a:xfrm>
          <a:prstGeom prst="rect">
            <a:avLst/>
          </a:prstGeom>
          <a:noFill/>
        </p:spPr>
        <p:txBody>
          <a:bodyPr wrap="square" rtlCol="0">
            <a:spAutoFit/>
          </a:bodyPr>
          <a:lstStyle/>
          <a:p>
            <a:r>
              <a:rPr lang="en-US" sz="1200" dirty="0" err="1"/>
              <a:t>getNextStep</a:t>
            </a:r>
            <a:r>
              <a:rPr lang="en-US" sz="1200" dirty="0"/>
              <a:t>(): String</a:t>
            </a:r>
          </a:p>
        </p:txBody>
      </p:sp>
      <p:sp>
        <p:nvSpPr>
          <p:cNvPr id="61" name="Rounded Rectangle 60">
            <a:extLst>
              <a:ext uri="{FF2B5EF4-FFF2-40B4-BE49-F238E27FC236}">
                <a16:creationId xmlns:a16="http://schemas.microsoft.com/office/drawing/2014/main" id="{9F50E995-1826-E3D6-056C-C1726683F867}"/>
              </a:ext>
            </a:extLst>
          </p:cNvPr>
          <p:cNvSpPr/>
          <p:nvPr/>
        </p:nvSpPr>
        <p:spPr>
          <a:xfrm>
            <a:off x="8571956" y="2930333"/>
            <a:ext cx="1450964" cy="457200"/>
          </a:xfrm>
          <a:prstGeom prst="roundRect">
            <a:avLst/>
          </a:prstGeom>
          <a:solidFill>
            <a:schemeClr val="accent4">
              <a:lumMod val="60000"/>
              <a:lumOff val="4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2" name="TextBox 61">
            <a:extLst>
              <a:ext uri="{FF2B5EF4-FFF2-40B4-BE49-F238E27FC236}">
                <a16:creationId xmlns:a16="http://schemas.microsoft.com/office/drawing/2014/main" id="{68263CAA-AF0D-CCA1-2E0F-E83CFE707BD5}"/>
              </a:ext>
            </a:extLst>
          </p:cNvPr>
          <p:cNvSpPr txBox="1"/>
          <p:nvPr/>
        </p:nvSpPr>
        <p:spPr>
          <a:xfrm>
            <a:off x="8818415" y="3006390"/>
            <a:ext cx="958046" cy="300082"/>
          </a:xfrm>
          <a:prstGeom prst="rect">
            <a:avLst/>
          </a:prstGeom>
          <a:noFill/>
        </p:spPr>
        <p:txBody>
          <a:bodyPr wrap="square" rtlCol="0">
            <a:spAutoFit/>
          </a:bodyPr>
          <a:lstStyle/>
          <a:p>
            <a:r>
              <a:rPr lang="en-GB" sz="1350" dirty="0"/>
              <a:t>:provider</a:t>
            </a:r>
          </a:p>
        </p:txBody>
      </p:sp>
      <p:sp>
        <p:nvSpPr>
          <p:cNvPr id="63" name="Rounded Rectangle 62">
            <a:extLst>
              <a:ext uri="{FF2B5EF4-FFF2-40B4-BE49-F238E27FC236}">
                <a16:creationId xmlns:a16="http://schemas.microsoft.com/office/drawing/2014/main" id="{3A62FFF4-56FF-55FB-A725-89891DD992E1}"/>
              </a:ext>
            </a:extLst>
          </p:cNvPr>
          <p:cNvSpPr/>
          <p:nvPr/>
        </p:nvSpPr>
        <p:spPr>
          <a:xfrm>
            <a:off x="8571956" y="3826739"/>
            <a:ext cx="1450964" cy="457200"/>
          </a:xfrm>
          <a:prstGeom prst="roundRect">
            <a:avLst/>
          </a:prstGeom>
          <a:solidFill>
            <a:schemeClr val="accent4">
              <a:lumMod val="60000"/>
              <a:lumOff val="4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4" name="TextBox 63">
            <a:extLst>
              <a:ext uri="{FF2B5EF4-FFF2-40B4-BE49-F238E27FC236}">
                <a16:creationId xmlns:a16="http://schemas.microsoft.com/office/drawing/2014/main" id="{B7C158C2-2ACA-326E-CBEA-96182760BC34}"/>
              </a:ext>
            </a:extLst>
          </p:cNvPr>
          <p:cNvSpPr txBox="1"/>
          <p:nvPr/>
        </p:nvSpPr>
        <p:spPr>
          <a:xfrm>
            <a:off x="8818415" y="3902796"/>
            <a:ext cx="958046" cy="300082"/>
          </a:xfrm>
          <a:prstGeom prst="rect">
            <a:avLst/>
          </a:prstGeom>
          <a:noFill/>
        </p:spPr>
        <p:txBody>
          <a:bodyPr wrap="square" rtlCol="0">
            <a:spAutoFit/>
          </a:bodyPr>
          <a:lstStyle/>
          <a:p>
            <a:r>
              <a:rPr lang="en-GB" sz="1350" dirty="0"/>
              <a:t>:provider</a:t>
            </a:r>
          </a:p>
        </p:txBody>
      </p:sp>
      <p:cxnSp>
        <p:nvCxnSpPr>
          <p:cNvPr id="65" name="Straight Connector 64">
            <a:extLst>
              <a:ext uri="{FF2B5EF4-FFF2-40B4-BE49-F238E27FC236}">
                <a16:creationId xmlns:a16="http://schemas.microsoft.com/office/drawing/2014/main" id="{EF358BFC-E735-61C9-7292-893532791567}"/>
              </a:ext>
            </a:extLst>
          </p:cNvPr>
          <p:cNvCxnSpPr>
            <a:cxnSpLocks/>
          </p:cNvCxnSpPr>
          <p:nvPr/>
        </p:nvCxnSpPr>
        <p:spPr>
          <a:xfrm>
            <a:off x="7454466" y="4083789"/>
            <a:ext cx="111749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EF79232-DB1A-27DA-9BF3-6FAD692ECA50}"/>
              </a:ext>
            </a:extLst>
          </p:cNvPr>
          <p:cNvCxnSpPr>
            <a:cxnSpLocks/>
          </p:cNvCxnSpPr>
          <p:nvPr/>
        </p:nvCxnSpPr>
        <p:spPr>
          <a:xfrm>
            <a:off x="7454466" y="3187566"/>
            <a:ext cx="111749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05436A-8BEE-E53F-BBE9-430F7DF4574D}"/>
              </a:ext>
            </a:extLst>
          </p:cNvPr>
          <p:cNvCxnSpPr>
            <a:cxnSpLocks/>
          </p:cNvCxnSpPr>
          <p:nvPr/>
        </p:nvCxnSpPr>
        <p:spPr>
          <a:xfrm>
            <a:off x="7538514" y="3061246"/>
            <a:ext cx="9493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1A27A3A-B501-00C4-186F-2E66F61D99F7}"/>
              </a:ext>
            </a:extLst>
          </p:cNvPr>
          <p:cNvSpPr txBox="1"/>
          <p:nvPr/>
        </p:nvSpPr>
        <p:spPr>
          <a:xfrm>
            <a:off x="7564174" y="2693030"/>
            <a:ext cx="898072" cy="253916"/>
          </a:xfrm>
          <a:prstGeom prst="rect">
            <a:avLst/>
          </a:prstGeom>
          <a:noFill/>
        </p:spPr>
        <p:txBody>
          <a:bodyPr wrap="square" rtlCol="0">
            <a:spAutoFit/>
          </a:bodyPr>
          <a:lstStyle/>
          <a:p>
            <a:r>
              <a:rPr lang="en-GB" sz="1050" dirty="0"/>
              <a:t>1.2 request()</a:t>
            </a:r>
          </a:p>
        </p:txBody>
      </p:sp>
      <p:cxnSp>
        <p:nvCxnSpPr>
          <p:cNvPr id="70" name="Straight Arrow Connector 69">
            <a:extLst>
              <a:ext uri="{FF2B5EF4-FFF2-40B4-BE49-F238E27FC236}">
                <a16:creationId xmlns:a16="http://schemas.microsoft.com/office/drawing/2014/main" id="{F280ECDB-9827-6BA2-B842-1BC751A58727}"/>
              </a:ext>
            </a:extLst>
          </p:cNvPr>
          <p:cNvCxnSpPr>
            <a:cxnSpLocks/>
          </p:cNvCxnSpPr>
          <p:nvPr/>
        </p:nvCxnSpPr>
        <p:spPr>
          <a:xfrm>
            <a:off x="7564174" y="3976183"/>
            <a:ext cx="9493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E7E50F6-8739-2DFB-9A39-9A78B2BAF730}"/>
              </a:ext>
            </a:extLst>
          </p:cNvPr>
          <p:cNvSpPr txBox="1"/>
          <p:nvPr/>
        </p:nvSpPr>
        <p:spPr>
          <a:xfrm>
            <a:off x="7589834" y="3607967"/>
            <a:ext cx="898072" cy="253916"/>
          </a:xfrm>
          <a:prstGeom prst="rect">
            <a:avLst/>
          </a:prstGeom>
          <a:noFill/>
        </p:spPr>
        <p:txBody>
          <a:bodyPr wrap="square" rtlCol="0">
            <a:spAutoFit/>
          </a:bodyPr>
          <a:lstStyle/>
          <a:p>
            <a:r>
              <a:rPr lang="en-GB" sz="1050" dirty="0"/>
              <a:t>1.2 request()</a:t>
            </a:r>
          </a:p>
        </p:txBody>
      </p:sp>
      <p:cxnSp>
        <p:nvCxnSpPr>
          <p:cNvPr id="72" name="Straight Arrow Connector 71">
            <a:extLst>
              <a:ext uri="{FF2B5EF4-FFF2-40B4-BE49-F238E27FC236}">
                <a16:creationId xmlns:a16="http://schemas.microsoft.com/office/drawing/2014/main" id="{B4B3CDB9-606B-CC4A-7C4E-F80DF09334C9}"/>
              </a:ext>
            </a:extLst>
          </p:cNvPr>
          <p:cNvCxnSpPr>
            <a:cxnSpLocks/>
            <a:stCxn id="22" idx="2"/>
          </p:cNvCxnSpPr>
          <p:nvPr/>
        </p:nvCxnSpPr>
        <p:spPr>
          <a:xfrm>
            <a:off x="3006414" y="2321578"/>
            <a:ext cx="56758" cy="13751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ABBD7355-73AD-7A61-D83C-8FB0283A0068}"/>
              </a:ext>
            </a:extLst>
          </p:cNvPr>
          <p:cNvSpPr txBox="1"/>
          <p:nvPr/>
        </p:nvSpPr>
        <p:spPr>
          <a:xfrm>
            <a:off x="7069124" y="331924"/>
            <a:ext cx="3115125" cy="1338828"/>
          </a:xfrm>
          <a:prstGeom prst="rect">
            <a:avLst/>
          </a:prstGeom>
          <a:noFill/>
        </p:spPr>
        <p:txBody>
          <a:bodyPr wrap="square" rtlCol="0">
            <a:spAutoFit/>
          </a:bodyPr>
          <a:lstStyle/>
          <a:p>
            <a:pPr algn="ctr"/>
            <a:r>
              <a:rPr lang="en-GB" sz="1350" dirty="0">
                <a:latin typeface="Chalkboard" panose="03050602040202020205" pitchFamily="66" charset="77"/>
                <a:ea typeface="Brush Script MT" panose="03060802040406070304" pitchFamily="66" charset="-122"/>
                <a:cs typeface="Brush Script MT" panose="03060802040406070304" pitchFamily="66" charset="-122"/>
              </a:rPr>
              <a:t>The requestor can choose the steps in the </a:t>
            </a:r>
            <a:r>
              <a:rPr lang="en-GB" sz="1350" b="1" dirty="0">
                <a:latin typeface="Chalkboard" panose="03050602040202020205" pitchFamily="66" charset="77"/>
                <a:ea typeface="Brush Script MT" panose="03060802040406070304" pitchFamily="66" charset="-122"/>
                <a:cs typeface="Brush Script MT" panose="03060802040406070304" pitchFamily="66" charset="-122"/>
              </a:rPr>
              <a:t>Routing Slip</a:t>
            </a:r>
            <a:r>
              <a:rPr lang="en-GB" sz="1350" dirty="0">
                <a:latin typeface="Chalkboard" panose="03050602040202020205" pitchFamily="66" charset="77"/>
                <a:ea typeface="Brush Script MT" panose="03060802040406070304" pitchFamily="66" charset="-122"/>
                <a:cs typeface="Brush Script MT" panose="03060802040406070304" pitchFamily="66" charset="-122"/>
              </a:rPr>
              <a:t>, and thus the flow. The point of the Routing Slip though is that the steps do not then make routing choices, but stick to the planned route.</a:t>
            </a:r>
            <a:endParaRPr lang="en-GB" sz="1350" u="sng" dirty="0">
              <a:latin typeface="Chalkboard" panose="03050602040202020205" pitchFamily="66" charset="77"/>
              <a:ea typeface="Brush Script MT" panose="03060802040406070304" pitchFamily="66" charset="-122"/>
              <a:cs typeface="Brush Script MT" panose="03060802040406070304" pitchFamily="66" charset="-122"/>
            </a:endParaRPr>
          </a:p>
        </p:txBody>
      </p:sp>
      <p:cxnSp>
        <p:nvCxnSpPr>
          <p:cNvPr id="75" name="Straight Arrow Connector 74">
            <a:extLst>
              <a:ext uri="{FF2B5EF4-FFF2-40B4-BE49-F238E27FC236}">
                <a16:creationId xmlns:a16="http://schemas.microsoft.com/office/drawing/2014/main" id="{A62D6D93-6A98-E737-C6E8-F36C18FD72DE}"/>
              </a:ext>
            </a:extLst>
          </p:cNvPr>
          <p:cNvCxnSpPr>
            <a:cxnSpLocks/>
            <a:stCxn id="74" idx="2"/>
            <a:endCxn id="28" idx="0"/>
          </p:cNvCxnSpPr>
          <p:nvPr/>
        </p:nvCxnSpPr>
        <p:spPr>
          <a:xfrm flipH="1">
            <a:off x="6404744" y="1670753"/>
            <a:ext cx="2221942" cy="21694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898769"/>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7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1524000" y="4994"/>
            <a:ext cx="9144000" cy="415476"/>
          </a:xfrm>
          <a:prstGeom prst="rect">
            <a:avLst/>
          </a:prstGeom>
          <a:noFill/>
          <a:ln>
            <a:noFill/>
          </a:ln>
        </p:spPr>
        <p:txBody>
          <a:bodyPr spcFirstLastPara="1" wrap="square" lIns="68569" tIns="68569" rIns="68569" bIns="68569" anchor="t" anchorCtr="0">
            <a:spAutoFit/>
          </a:bodyPr>
          <a:lstStyle/>
          <a:p>
            <a:r>
              <a:rPr lang="en-GB" dirty="0"/>
              <a:t>Routing Slip</a:t>
            </a:r>
            <a:endParaRPr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47</a:t>
            </a:fld>
            <a:endParaRPr lang="en-US"/>
          </a:p>
        </p:txBody>
      </p:sp>
      <p:sp>
        <p:nvSpPr>
          <p:cNvPr id="9" name="Rounded Rectangle 8">
            <a:extLst>
              <a:ext uri="{FF2B5EF4-FFF2-40B4-BE49-F238E27FC236}">
                <a16:creationId xmlns:a16="http://schemas.microsoft.com/office/drawing/2014/main" id="{516CE411-E8BD-CA22-951B-2328B0A863C7}"/>
              </a:ext>
            </a:extLst>
          </p:cNvPr>
          <p:cNvSpPr/>
          <p:nvPr/>
        </p:nvSpPr>
        <p:spPr>
          <a:xfrm>
            <a:off x="2417903" y="2620022"/>
            <a:ext cx="1450964" cy="457200"/>
          </a:xfrm>
          <a:prstGeom prst="roundRect">
            <a:avLst/>
          </a:prstGeom>
          <a:solidFill>
            <a:schemeClr val="accent4">
              <a:lumMod val="60000"/>
              <a:lumOff val="4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 name="TextBox 9">
            <a:extLst>
              <a:ext uri="{FF2B5EF4-FFF2-40B4-BE49-F238E27FC236}">
                <a16:creationId xmlns:a16="http://schemas.microsoft.com/office/drawing/2014/main" id="{8BD1EA7A-EDAF-5780-6E7F-60528D2E828D}"/>
              </a:ext>
            </a:extLst>
          </p:cNvPr>
          <p:cNvSpPr txBox="1"/>
          <p:nvPr/>
        </p:nvSpPr>
        <p:spPr>
          <a:xfrm>
            <a:off x="2489103" y="2710122"/>
            <a:ext cx="1379765" cy="300082"/>
          </a:xfrm>
          <a:prstGeom prst="rect">
            <a:avLst/>
          </a:prstGeom>
          <a:noFill/>
        </p:spPr>
        <p:txBody>
          <a:bodyPr wrap="square" rtlCol="0">
            <a:spAutoFit/>
          </a:bodyPr>
          <a:lstStyle/>
          <a:p>
            <a:r>
              <a:rPr lang="en-GB" sz="1350" dirty="0"/>
              <a:t>:requestor</a:t>
            </a:r>
          </a:p>
        </p:txBody>
      </p:sp>
      <p:sp>
        <p:nvSpPr>
          <p:cNvPr id="15" name="Rounded Rectangle 14">
            <a:extLst>
              <a:ext uri="{FF2B5EF4-FFF2-40B4-BE49-F238E27FC236}">
                <a16:creationId xmlns:a16="http://schemas.microsoft.com/office/drawing/2014/main" id="{58325976-8325-8012-CBA4-C872D4182862}"/>
              </a:ext>
            </a:extLst>
          </p:cNvPr>
          <p:cNvSpPr/>
          <p:nvPr/>
        </p:nvSpPr>
        <p:spPr>
          <a:xfrm>
            <a:off x="5424743" y="1761973"/>
            <a:ext cx="2029722" cy="3271587"/>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TextBox 15">
            <a:extLst>
              <a:ext uri="{FF2B5EF4-FFF2-40B4-BE49-F238E27FC236}">
                <a16:creationId xmlns:a16="http://schemas.microsoft.com/office/drawing/2014/main" id="{C824AED4-3789-4513-474C-A96311C3FFCE}"/>
              </a:ext>
            </a:extLst>
          </p:cNvPr>
          <p:cNvSpPr txBox="1"/>
          <p:nvPr/>
        </p:nvSpPr>
        <p:spPr>
          <a:xfrm>
            <a:off x="5878093" y="1823777"/>
            <a:ext cx="958046" cy="300082"/>
          </a:xfrm>
          <a:prstGeom prst="rect">
            <a:avLst/>
          </a:prstGeom>
          <a:noFill/>
        </p:spPr>
        <p:txBody>
          <a:bodyPr wrap="square" rtlCol="0">
            <a:spAutoFit/>
          </a:bodyPr>
          <a:lstStyle/>
          <a:p>
            <a:r>
              <a:rPr lang="en-GB" sz="1350" dirty="0"/>
              <a:t>:provider</a:t>
            </a:r>
          </a:p>
        </p:txBody>
      </p:sp>
      <p:cxnSp>
        <p:nvCxnSpPr>
          <p:cNvPr id="18" name="Straight Connector 17">
            <a:extLst>
              <a:ext uri="{FF2B5EF4-FFF2-40B4-BE49-F238E27FC236}">
                <a16:creationId xmlns:a16="http://schemas.microsoft.com/office/drawing/2014/main" id="{7CD2CA5B-00E8-7501-D175-0B75C0ADB3DD}"/>
              </a:ext>
            </a:extLst>
          </p:cNvPr>
          <p:cNvCxnSpPr>
            <a:cxnSpLocks/>
            <a:stCxn id="9" idx="3"/>
          </p:cNvCxnSpPr>
          <p:nvPr/>
        </p:nvCxnSpPr>
        <p:spPr>
          <a:xfrm>
            <a:off x="3868867" y="2848622"/>
            <a:ext cx="155587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E0DDC2E-E26B-C09A-155D-DCD74F841527}"/>
              </a:ext>
            </a:extLst>
          </p:cNvPr>
          <p:cNvCxnSpPr>
            <a:cxnSpLocks/>
          </p:cNvCxnSpPr>
          <p:nvPr/>
        </p:nvCxnSpPr>
        <p:spPr>
          <a:xfrm>
            <a:off x="4215940" y="2712779"/>
            <a:ext cx="9493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BACBAFD-161B-9EEC-F30E-2E8BC2147F91}"/>
              </a:ext>
            </a:extLst>
          </p:cNvPr>
          <p:cNvSpPr txBox="1"/>
          <p:nvPr/>
        </p:nvSpPr>
        <p:spPr>
          <a:xfrm>
            <a:off x="4241600" y="2344563"/>
            <a:ext cx="898072" cy="253916"/>
          </a:xfrm>
          <a:prstGeom prst="rect">
            <a:avLst/>
          </a:prstGeom>
          <a:noFill/>
        </p:spPr>
        <p:txBody>
          <a:bodyPr wrap="square" rtlCol="0">
            <a:spAutoFit/>
          </a:bodyPr>
          <a:lstStyle/>
          <a:p>
            <a:r>
              <a:rPr lang="en-GB" sz="1050" dirty="0"/>
              <a:t>1.1 request()</a:t>
            </a:r>
          </a:p>
        </p:txBody>
      </p:sp>
      <p:sp>
        <p:nvSpPr>
          <p:cNvPr id="17" name="Oval 16">
            <a:extLst>
              <a:ext uri="{FF2B5EF4-FFF2-40B4-BE49-F238E27FC236}">
                <a16:creationId xmlns:a16="http://schemas.microsoft.com/office/drawing/2014/main" id="{FB408A61-0D55-3B5F-4AC9-D286F4AD939E}"/>
              </a:ext>
            </a:extLst>
          </p:cNvPr>
          <p:cNvSpPr/>
          <p:nvPr/>
        </p:nvSpPr>
        <p:spPr>
          <a:xfrm>
            <a:off x="6293917" y="2223638"/>
            <a:ext cx="204107" cy="171743"/>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cxnSp>
        <p:nvCxnSpPr>
          <p:cNvPr id="19" name="Straight Arrow Connector 18">
            <a:extLst>
              <a:ext uri="{FF2B5EF4-FFF2-40B4-BE49-F238E27FC236}">
                <a16:creationId xmlns:a16="http://schemas.microsoft.com/office/drawing/2014/main" id="{D03D2346-B458-C033-F6D3-57CC1823C42C}"/>
              </a:ext>
            </a:extLst>
          </p:cNvPr>
          <p:cNvCxnSpPr>
            <a:cxnSpLocks/>
            <a:stCxn id="17" idx="4"/>
            <a:endCxn id="27" idx="0"/>
          </p:cNvCxnSpPr>
          <p:nvPr/>
        </p:nvCxnSpPr>
        <p:spPr>
          <a:xfrm flipH="1">
            <a:off x="6395270" y="2395380"/>
            <a:ext cx="700" cy="45823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16D3866-DC64-B946-CF81-501DA3715056}"/>
              </a:ext>
            </a:extLst>
          </p:cNvPr>
          <p:cNvCxnSpPr>
            <a:cxnSpLocks/>
            <a:stCxn id="27" idx="2"/>
          </p:cNvCxnSpPr>
          <p:nvPr/>
        </p:nvCxnSpPr>
        <p:spPr>
          <a:xfrm>
            <a:off x="6395270" y="3336108"/>
            <a:ext cx="0" cy="41429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DA1E9D7-65E6-9130-FDEB-6FBCC33C04E3}"/>
              </a:ext>
            </a:extLst>
          </p:cNvPr>
          <p:cNvSpPr txBox="1"/>
          <p:nvPr/>
        </p:nvSpPr>
        <p:spPr>
          <a:xfrm>
            <a:off x="6023684" y="2905903"/>
            <a:ext cx="743173" cy="369332"/>
          </a:xfrm>
          <a:prstGeom prst="rect">
            <a:avLst/>
          </a:prstGeom>
          <a:noFill/>
        </p:spPr>
        <p:txBody>
          <a:bodyPr wrap="square" rtlCol="0">
            <a:spAutoFit/>
          </a:bodyPr>
          <a:lstStyle/>
          <a:p>
            <a:pPr algn="ctr"/>
            <a:r>
              <a:rPr lang="en-GB" sz="900" dirty="0"/>
              <a:t>Process Request</a:t>
            </a:r>
          </a:p>
        </p:txBody>
      </p:sp>
      <p:sp>
        <p:nvSpPr>
          <p:cNvPr id="27" name="Rounded Rectangle 26">
            <a:extLst>
              <a:ext uri="{FF2B5EF4-FFF2-40B4-BE49-F238E27FC236}">
                <a16:creationId xmlns:a16="http://schemas.microsoft.com/office/drawing/2014/main" id="{15FDE5EF-A164-6A5F-97D0-48AEBB29DD46}"/>
              </a:ext>
            </a:extLst>
          </p:cNvPr>
          <p:cNvSpPr/>
          <p:nvPr/>
        </p:nvSpPr>
        <p:spPr>
          <a:xfrm>
            <a:off x="5954399" y="2853616"/>
            <a:ext cx="881743" cy="48249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8" name="TextBox 27">
            <a:extLst>
              <a:ext uri="{FF2B5EF4-FFF2-40B4-BE49-F238E27FC236}">
                <a16:creationId xmlns:a16="http://schemas.microsoft.com/office/drawing/2014/main" id="{65617132-6521-F891-48EF-9E7581408BA9}"/>
              </a:ext>
            </a:extLst>
          </p:cNvPr>
          <p:cNvSpPr txBox="1"/>
          <p:nvPr/>
        </p:nvSpPr>
        <p:spPr>
          <a:xfrm>
            <a:off x="5973349" y="3840205"/>
            <a:ext cx="862790" cy="369332"/>
          </a:xfrm>
          <a:prstGeom prst="rect">
            <a:avLst/>
          </a:prstGeom>
          <a:noFill/>
        </p:spPr>
        <p:txBody>
          <a:bodyPr wrap="square" rtlCol="0">
            <a:spAutoFit/>
          </a:bodyPr>
          <a:lstStyle/>
          <a:p>
            <a:pPr algn="ctr"/>
            <a:r>
              <a:rPr lang="en-GB" sz="900" dirty="0"/>
              <a:t>Route to next recipient</a:t>
            </a:r>
          </a:p>
        </p:txBody>
      </p:sp>
      <p:sp>
        <p:nvSpPr>
          <p:cNvPr id="29" name="Rounded Rectangle 28">
            <a:extLst>
              <a:ext uri="{FF2B5EF4-FFF2-40B4-BE49-F238E27FC236}">
                <a16:creationId xmlns:a16="http://schemas.microsoft.com/office/drawing/2014/main" id="{B00AE517-2790-8A4C-20CD-F9E760A4D2BC}"/>
              </a:ext>
            </a:extLst>
          </p:cNvPr>
          <p:cNvSpPr/>
          <p:nvPr/>
        </p:nvSpPr>
        <p:spPr>
          <a:xfrm>
            <a:off x="5954399" y="3783625"/>
            <a:ext cx="881743" cy="48249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cxnSp>
        <p:nvCxnSpPr>
          <p:cNvPr id="30" name="Straight Arrow Connector 29">
            <a:extLst>
              <a:ext uri="{FF2B5EF4-FFF2-40B4-BE49-F238E27FC236}">
                <a16:creationId xmlns:a16="http://schemas.microsoft.com/office/drawing/2014/main" id="{28B418F7-2621-68C4-84E3-4616473F3FD6}"/>
              </a:ext>
            </a:extLst>
          </p:cNvPr>
          <p:cNvCxnSpPr>
            <a:cxnSpLocks/>
            <a:stCxn id="29" idx="2"/>
          </p:cNvCxnSpPr>
          <p:nvPr/>
        </p:nvCxnSpPr>
        <p:spPr>
          <a:xfrm>
            <a:off x="6395270" y="4266118"/>
            <a:ext cx="0" cy="33745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8B89544C-3A86-0B3F-72E4-4E79B76BD574}"/>
              </a:ext>
            </a:extLst>
          </p:cNvPr>
          <p:cNvSpPr/>
          <p:nvPr/>
        </p:nvSpPr>
        <p:spPr>
          <a:xfrm>
            <a:off x="6274626" y="4624537"/>
            <a:ext cx="207731" cy="125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1" name="Rounded Rectangle 60">
            <a:extLst>
              <a:ext uri="{FF2B5EF4-FFF2-40B4-BE49-F238E27FC236}">
                <a16:creationId xmlns:a16="http://schemas.microsoft.com/office/drawing/2014/main" id="{9F50E995-1826-E3D6-056C-C1726683F867}"/>
              </a:ext>
            </a:extLst>
          </p:cNvPr>
          <p:cNvSpPr/>
          <p:nvPr/>
        </p:nvSpPr>
        <p:spPr>
          <a:xfrm>
            <a:off x="8571956" y="2930333"/>
            <a:ext cx="1450964" cy="457200"/>
          </a:xfrm>
          <a:prstGeom prst="roundRect">
            <a:avLst/>
          </a:prstGeom>
          <a:solidFill>
            <a:schemeClr val="accent4">
              <a:lumMod val="60000"/>
              <a:lumOff val="4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2" name="TextBox 61">
            <a:extLst>
              <a:ext uri="{FF2B5EF4-FFF2-40B4-BE49-F238E27FC236}">
                <a16:creationId xmlns:a16="http://schemas.microsoft.com/office/drawing/2014/main" id="{68263CAA-AF0D-CCA1-2E0F-E83CFE707BD5}"/>
              </a:ext>
            </a:extLst>
          </p:cNvPr>
          <p:cNvSpPr txBox="1"/>
          <p:nvPr/>
        </p:nvSpPr>
        <p:spPr>
          <a:xfrm>
            <a:off x="8818415" y="3006390"/>
            <a:ext cx="958046" cy="300082"/>
          </a:xfrm>
          <a:prstGeom prst="rect">
            <a:avLst/>
          </a:prstGeom>
          <a:noFill/>
        </p:spPr>
        <p:txBody>
          <a:bodyPr wrap="square" rtlCol="0">
            <a:spAutoFit/>
          </a:bodyPr>
          <a:lstStyle/>
          <a:p>
            <a:r>
              <a:rPr lang="en-GB" sz="1350" dirty="0"/>
              <a:t>:provider</a:t>
            </a:r>
          </a:p>
        </p:txBody>
      </p:sp>
      <p:sp>
        <p:nvSpPr>
          <p:cNvPr id="63" name="Rounded Rectangle 62">
            <a:extLst>
              <a:ext uri="{FF2B5EF4-FFF2-40B4-BE49-F238E27FC236}">
                <a16:creationId xmlns:a16="http://schemas.microsoft.com/office/drawing/2014/main" id="{3A62FFF4-56FF-55FB-A725-89891DD992E1}"/>
              </a:ext>
            </a:extLst>
          </p:cNvPr>
          <p:cNvSpPr/>
          <p:nvPr/>
        </p:nvSpPr>
        <p:spPr>
          <a:xfrm>
            <a:off x="8571956" y="3826739"/>
            <a:ext cx="1450964" cy="457200"/>
          </a:xfrm>
          <a:prstGeom prst="roundRect">
            <a:avLst/>
          </a:prstGeom>
          <a:solidFill>
            <a:schemeClr val="accent4">
              <a:lumMod val="60000"/>
              <a:lumOff val="4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4" name="TextBox 63">
            <a:extLst>
              <a:ext uri="{FF2B5EF4-FFF2-40B4-BE49-F238E27FC236}">
                <a16:creationId xmlns:a16="http://schemas.microsoft.com/office/drawing/2014/main" id="{B7C158C2-2ACA-326E-CBEA-96182760BC34}"/>
              </a:ext>
            </a:extLst>
          </p:cNvPr>
          <p:cNvSpPr txBox="1"/>
          <p:nvPr/>
        </p:nvSpPr>
        <p:spPr>
          <a:xfrm>
            <a:off x="8818415" y="3902796"/>
            <a:ext cx="958046" cy="300082"/>
          </a:xfrm>
          <a:prstGeom prst="rect">
            <a:avLst/>
          </a:prstGeom>
          <a:noFill/>
        </p:spPr>
        <p:txBody>
          <a:bodyPr wrap="square" rtlCol="0">
            <a:spAutoFit/>
          </a:bodyPr>
          <a:lstStyle/>
          <a:p>
            <a:r>
              <a:rPr lang="en-GB" sz="1350" dirty="0"/>
              <a:t>:provider</a:t>
            </a:r>
          </a:p>
        </p:txBody>
      </p:sp>
      <p:cxnSp>
        <p:nvCxnSpPr>
          <p:cNvPr id="65" name="Straight Connector 64">
            <a:extLst>
              <a:ext uri="{FF2B5EF4-FFF2-40B4-BE49-F238E27FC236}">
                <a16:creationId xmlns:a16="http://schemas.microsoft.com/office/drawing/2014/main" id="{EF358BFC-E735-61C9-7292-893532791567}"/>
              </a:ext>
            </a:extLst>
          </p:cNvPr>
          <p:cNvCxnSpPr>
            <a:cxnSpLocks/>
          </p:cNvCxnSpPr>
          <p:nvPr/>
        </p:nvCxnSpPr>
        <p:spPr>
          <a:xfrm>
            <a:off x="7454466" y="4083789"/>
            <a:ext cx="111749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EF79232-DB1A-27DA-9BF3-6FAD692ECA50}"/>
              </a:ext>
            </a:extLst>
          </p:cNvPr>
          <p:cNvCxnSpPr>
            <a:cxnSpLocks/>
          </p:cNvCxnSpPr>
          <p:nvPr/>
        </p:nvCxnSpPr>
        <p:spPr>
          <a:xfrm>
            <a:off x="7454466" y="3187566"/>
            <a:ext cx="111749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05436A-8BEE-E53F-BBE9-430F7DF4574D}"/>
              </a:ext>
            </a:extLst>
          </p:cNvPr>
          <p:cNvCxnSpPr>
            <a:cxnSpLocks/>
          </p:cNvCxnSpPr>
          <p:nvPr/>
        </p:nvCxnSpPr>
        <p:spPr>
          <a:xfrm>
            <a:off x="7538514" y="3061246"/>
            <a:ext cx="9493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1A27A3A-B501-00C4-186F-2E66F61D99F7}"/>
              </a:ext>
            </a:extLst>
          </p:cNvPr>
          <p:cNvSpPr txBox="1"/>
          <p:nvPr/>
        </p:nvSpPr>
        <p:spPr>
          <a:xfrm>
            <a:off x="7564174" y="2693030"/>
            <a:ext cx="898072" cy="253916"/>
          </a:xfrm>
          <a:prstGeom prst="rect">
            <a:avLst/>
          </a:prstGeom>
          <a:noFill/>
        </p:spPr>
        <p:txBody>
          <a:bodyPr wrap="square" rtlCol="0">
            <a:spAutoFit/>
          </a:bodyPr>
          <a:lstStyle/>
          <a:p>
            <a:r>
              <a:rPr lang="en-GB" sz="1050" dirty="0"/>
              <a:t>1.2 request()</a:t>
            </a:r>
          </a:p>
        </p:txBody>
      </p:sp>
      <p:cxnSp>
        <p:nvCxnSpPr>
          <p:cNvPr id="70" name="Straight Arrow Connector 69">
            <a:extLst>
              <a:ext uri="{FF2B5EF4-FFF2-40B4-BE49-F238E27FC236}">
                <a16:creationId xmlns:a16="http://schemas.microsoft.com/office/drawing/2014/main" id="{F280ECDB-9827-6BA2-B842-1BC751A58727}"/>
              </a:ext>
            </a:extLst>
          </p:cNvPr>
          <p:cNvCxnSpPr>
            <a:cxnSpLocks/>
          </p:cNvCxnSpPr>
          <p:nvPr/>
        </p:nvCxnSpPr>
        <p:spPr>
          <a:xfrm>
            <a:off x="7564174" y="3976183"/>
            <a:ext cx="9493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E7E50F6-8739-2DFB-9A39-9A78B2BAF730}"/>
              </a:ext>
            </a:extLst>
          </p:cNvPr>
          <p:cNvSpPr txBox="1"/>
          <p:nvPr/>
        </p:nvSpPr>
        <p:spPr>
          <a:xfrm>
            <a:off x="7589834" y="3607967"/>
            <a:ext cx="898072" cy="253916"/>
          </a:xfrm>
          <a:prstGeom prst="rect">
            <a:avLst/>
          </a:prstGeom>
          <a:noFill/>
        </p:spPr>
        <p:txBody>
          <a:bodyPr wrap="square" rtlCol="0">
            <a:spAutoFit/>
          </a:bodyPr>
          <a:lstStyle/>
          <a:p>
            <a:r>
              <a:rPr lang="en-GB" sz="1050" dirty="0"/>
              <a:t>1.2 request()</a:t>
            </a:r>
          </a:p>
        </p:txBody>
      </p:sp>
      <p:sp>
        <p:nvSpPr>
          <p:cNvPr id="7" name="Rounded Rectangle 6">
            <a:extLst>
              <a:ext uri="{FF2B5EF4-FFF2-40B4-BE49-F238E27FC236}">
                <a16:creationId xmlns:a16="http://schemas.microsoft.com/office/drawing/2014/main" id="{A70BE8D4-8233-B3DC-9149-D1CCDE3360B0}"/>
              </a:ext>
            </a:extLst>
          </p:cNvPr>
          <p:cNvSpPr/>
          <p:nvPr/>
        </p:nvSpPr>
        <p:spPr>
          <a:xfrm>
            <a:off x="2025109" y="1695528"/>
            <a:ext cx="8499034" cy="3695449"/>
          </a:xfrm>
          <a:prstGeom prst="roundRect">
            <a:avLst/>
          </a:prstGeom>
          <a:solidFill>
            <a:schemeClr val="accent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 name="TextBox 7">
            <a:extLst>
              <a:ext uri="{FF2B5EF4-FFF2-40B4-BE49-F238E27FC236}">
                <a16:creationId xmlns:a16="http://schemas.microsoft.com/office/drawing/2014/main" id="{F79B8665-F15C-568C-BB6C-4C44B1FCD5FB}"/>
              </a:ext>
            </a:extLst>
          </p:cNvPr>
          <p:cNvSpPr txBox="1"/>
          <p:nvPr/>
        </p:nvSpPr>
        <p:spPr>
          <a:xfrm>
            <a:off x="1846484" y="1181115"/>
            <a:ext cx="1763175" cy="400110"/>
          </a:xfrm>
          <a:prstGeom prst="rect">
            <a:avLst/>
          </a:prstGeom>
          <a:noFill/>
        </p:spPr>
        <p:txBody>
          <a:bodyPr wrap="none" rtlCol="0">
            <a:spAutoFit/>
          </a:bodyPr>
          <a:lstStyle/>
          <a:p>
            <a:r>
              <a:rPr lang="en-GB" sz="2000" dirty="0">
                <a:latin typeface="Chalkboard" panose="03050602040202020205" pitchFamily="66" charset="77"/>
              </a:rPr>
              <a:t>Orchestration</a:t>
            </a:r>
          </a:p>
        </p:txBody>
      </p:sp>
    </p:spTree>
    <p:extLst>
      <p:ext uri="{BB962C8B-B14F-4D97-AF65-F5344CB8AC3E}">
        <p14:creationId xmlns:p14="http://schemas.microsoft.com/office/powerpoint/2010/main" val="1899766359"/>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1524000" y="4994"/>
            <a:ext cx="9144000" cy="415476"/>
          </a:xfrm>
          <a:prstGeom prst="rect">
            <a:avLst/>
          </a:prstGeom>
          <a:noFill/>
          <a:ln>
            <a:noFill/>
          </a:ln>
        </p:spPr>
        <p:txBody>
          <a:bodyPr spcFirstLastPara="1" wrap="square" lIns="68569" tIns="68569" rIns="68569" bIns="68569" anchor="t" anchorCtr="0">
            <a:spAutoFit/>
          </a:bodyPr>
          <a:lstStyle/>
          <a:p>
            <a:r>
              <a:rPr lang="en-GB" dirty="0"/>
              <a:t>Process Manager (Saga)</a:t>
            </a:r>
            <a:endParaRPr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48</a:t>
            </a:fld>
            <a:endParaRPr lang="en-US"/>
          </a:p>
        </p:txBody>
      </p:sp>
      <p:sp>
        <p:nvSpPr>
          <p:cNvPr id="9" name="Rounded Rectangle 8">
            <a:extLst>
              <a:ext uri="{FF2B5EF4-FFF2-40B4-BE49-F238E27FC236}">
                <a16:creationId xmlns:a16="http://schemas.microsoft.com/office/drawing/2014/main" id="{516CE411-E8BD-CA22-951B-2328B0A863C7}"/>
              </a:ext>
            </a:extLst>
          </p:cNvPr>
          <p:cNvSpPr/>
          <p:nvPr/>
        </p:nvSpPr>
        <p:spPr>
          <a:xfrm>
            <a:off x="3181377" y="1900668"/>
            <a:ext cx="1450964" cy="3077730"/>
          </a:xfrm>
          <a:prstGeom prst="roundRect">
            <a:avLst/>
          </a:prstGeom>
          <a:solidFill>
            <a:schemeClr val="accent4">
              <a:lumMod val="60000"/>
              <a:lumOff val="4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 name="TextBox 9">
            <a:extLst>
              <a:ext uri="{FF2B5EF4-FFF2-40B4-BE49-F238E27FC236}">
                <a16:creationId xmlns:a16="http://schemas.microsoft.com/office/drawing/2014/main" id="{8BD1EA7A-EDAF-5780-6E7F-60528D2E828D}"/>
              </a:ext>
            </a:extLst>
          </p:cNvPr>
          <p:cNvSpPr txBox="1"/>
          <p:nvPr/>
        </p:nvSpPr>
        <p:spPr>
          <a:xfrm>
            <a:off x="3252577" y="1990769"/>
            <a:ext cx="1379765" cy="300082"/>
          </a:xfrm>
          <a:prstGeom prst="rect">
            <a:avLst/>
          </a:prstGeom>
          <a:noFill/>
        </p:spPr>
        <p:txBody>
          <a:bodyPr wrap="square" rtlCol="0">
            <a:spAutoFit/>
          </a:bodyPr>
          <a:lstStyle/>
          <a:p>
            <a:r>
              <a:rPr lang="en-GB" sz="1350" dirty="0"/>
              <a:t>:requestor</a:t>
            </a:r>
          </a:p>
        </p:txBody>
      </p:sp>
      <p:sp>
        <p:nvSpPr>
          <p:cNvPr id="15" name="Rounded Rectangle 14">
            <a:extLst>
              <a:ext uri="{FF2B5EF4-FFF2-40B4-BE49-F238E27FC236}">
                <a16:creationId xmlns:a16="http://schemas.microsoft.com/office/drawing/2014/main" id="{58325976-8325-8012-CBA4-C872D4182862}"/>
              </a:ext>
            </a:extLst>
          </p:cNvPr>
          <p:cNvSpPr/>
          <p:nvPr/>
        </p:nvSpPr>
        <p:spPr>
          <a:xfrm>
            <a:off x="7114278" y="1981946"/>
            <a:ext cx="2029722" cy="457200"/>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TextBox 15">
            <a:extLst>
              <a:ext uri="{FF2B5EF4-FFF2-40B4-BE49-F238E27FC236}">
                <a16:creationId xmlns:a16="http://schemas.microsoft.com/office/drawing/2014/main" id="{C824AED4-3789-4513-474C-A96311C3FFCE}"/>
              </a:ext>
            </a:extLst>
          </p:cNvPr>
          <p:cNvSpPr txBox="1"/>
          <p:nvPr/>
        </p:nvSpPr>
        <p:spPr>
          <a:xfrm>
            <a:off x="7363289" y="1990766"/>
            <a:ext cx="1657318" cy="300082"/>
          </a:xfrm>
          <a:prstGeom prst="rect">
            <a:avLst/>
          </a:prstGeom>
          <a:noFill/>
        </p:spPr>
        <p:txBody>
          <a:bodyPr wrap="square" rtlCol="0">
            <a:spAutoFit/>
          </a:bodyPr>
          <a:lstStyle/>
          <a:p>
            <a:r>
              <a:rPr lang="en-GB" sz="1350" dirty="0"/>
              <a:t>:provider</a:t>
            </a:r>
          </a:p>
        </p:txBody>
      </p:sp>
      <p:cxnSp>
        <p:nvCxnSpPr>
          <p:cNvPr id="20" name="Straight Arrow Connector 19">
            <a:extLst>
              <a:ext uri="{FF2B5EF4-FFF2-40B4-BE49-F238E27FC236}">
                <a16:creationId xmlns:a16="http://schemas.microsoft.com/office/drawing/2014/main" id="{CE0DDC2E-E26B-C09A-155D-DCD74F841527}"/>
              </a:ext>
            </a:extLst>
          </p:cNvPr>
          <p:cNvCxnSpPr>
            <a:cxnSpLocks/>
          </p:cNvCxnSpPr>
          <p:nvPr/>
        </p:nvCxnSpPr>
        <p:spPr>
          <a:xfrm>
            <a:off x="5265068" y="1900666"/>
            <a:ext cx="96746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BACBAFD-161B-9EEC-F30E-2E8BC2147F91}"/>
              </a:ext>
            </a:extLst>
          </p:cNvPr>
          <p:cNvSpPr txBox="1"/>
          <p:nvPr/>
        </p:nvSpPr>
        <p:spPr>
          <a:xfrm>
            <a:off x="5334463" y="1623599"/>
            <a:ext cx="898072" cy="253916"/>
          </a:xfrm>
          <a:prstGeom prst="rect">
            <a:avLst/>
          </a:prstGeom>
          <a:noFill/>
        </p:spPr>
        <p:txBody>
          <a:bodyPr wrap="square" rtlCol="0">
            <a:spAutoFit/>
          </a:bodyPr>
          <a:lstStyle/>
          <a:p>
            <a:r>
              <a:rPr lang="en-GB" sz="1050" dirty="0"/>
              <a:t>1.3 request()</a:t>
            </a:r>
          </a:p>
        </p:txBody>
      </p:sp>
      <p:sp>
        <p:nvSpPr>
          <p:cNvPr id="22" name="TextBox 21">
            <a:extLst>
              <a:ext uri="{FF2B5EF4-FFF2-40B4-BE49-F238E27FC236}">
                <a16:creationId xmlns:a16="http://schemas.microsoft.com/office/drawing/2014/main" id="{FB36D172-C9D5-805A-970D-0BC511783049}"/>
              </a:ext>
            </a:extLst>
          </p:cNvPr>
          <p:cNvSpPr txBox="1"/>
          <p:nvPr/>
        </p:nvSpPr>
        <p:spPr>
          <a:xfrm>
            <a:off x="1879173" y="664275"/>
            <a:ext cx="2153086" cy="923330"/>
          </a:xfrm>
          <a:prstGeom prst="rect">
            <a:avLst/>
          </a:prstGeom>
          <a:noFill/>
        </p:spPr>
        <p:txBody>
          <a:bodyPr wrap="square" rtlCol="0">
            <a:spAutoFit/>
          </a:bodyPr>
          <a:lstStyle/>
          <a:p>
            <a:pPr algn="ctr"/>
            <a:r>
              <a:rPr lang="en-GB" sz="1350" dirty="0">
                <a:latin typeface="Chalkboard" panose="03050602040202020205" pitchFamily="66" charset="77"/>
                <a:ea typeface="Brush Script MT" panose="03060802040406070304" pitchFamily="66" charset="-122"/>
                <a:cs typeface="Brush Script MT" panose="03060802040406070304" pitchFamily="66" charset="-122"/>
              </a:rPr>
              <a:t>The requestor provides the delivery and pickup address, size, weights etc of the order</a:t>
            </a:r>
            <a:endParaRPr lang="en-GB" sz="1350" u="sng" dirty="0">
              <a:latin typeface="Chalkboard" panose="03050602040202020205" pitchFamily="66" charset="77"/>
              <a:ea typeface="Brush Script MT" panose="03060802040406070304" pitchFamily="66" charset="-122"/>
              <a:cs typeface="Brush Script MT" panose="03060802040406070304" pitchFamily="66" charset="-122"/>
            </a:endParaRPr>
          </a:p>
        </p:txBody>
      </p:sp>
      <p:cxnSp>
        <p:nvCxnSpPr>
          <p:cNvPr id="24" name="Straight Arrow Connector 23">
            <a:extLst>
              <a:ext uri="{FF2B5EF4-FFF2-40B4-BE49-F238E27FC236}">
                <a16:creationId xmlns:a16="http://schemas.microsoft.com/office/drawing/2014/main" id="{C944BF3D-C0AD-26FD-3DE7-66758AA29BAC}"/>
              </a:ext>
            </a:extLst>
          </p:cNvPr>
          <p:cNvCxnSpPr>
            <a:cxnSpLocks/>
            <a:stCxn id="22" idx="2"/>
          </p:cNvCxnSpPr>
          <p:nvPr/>
        </p:nvCxnSpPr>
        <p:spPr>
          <a:xfrm>
            <a:off x="2955717" y="1587605"/>
            <a:ext cx="225661" cy="5385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a:extLst>
              <a:ext uri="{FF2B5EF4-FFF2-40B4-BE49-F238E27FC236}">
                <a16:creationId xmlns:a16="http://schemas.microsoft.com/office/drawing/2014/main" id="{9E19C25D-73FC-5F79-C489-1BEF6961A5D2}"/>
              </a:ext>
            </a:extLst>
          </p:cNvPr>
          <p:cNvSpPr/>
          <p:nvPr/>
        </p:nvSpPr>
        <p:spPr>
          <a:xfrm>
            <a:off x="3144001" y="5579646"/>
            <a:ext cx="1450964" cy="457200"/>
          </a:xfrm>
          <a:prstGeom prst="roundRect">
            <a:avLst/>
          </a:prstGeom>
          <a:solidFill>
            <a:schemeClr val="accent4">
              <a:lumMod val="60000"/>
              <a:lumOff val="4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TextBox 5">
            <a:extLst>
              <a:ext uri="{FF2B5EF4-FFF2-40B4-BE49-F238E27FC236}">
                <a16:creationId xmlns:a16="http://schemas.microsoft.com/office/drawing/2014/main" id="{EF45440C-034D-9449-7EB8-CF3E90F8EAFA}"/>
              </a:ext>
            </a:extLst>
          </p:cNvPr>
          <p:cNvSpPr txBox="1"/>
          <p:nvPr/>
        </p:nvSpPr>
        <p:spPr>
          <a:xfrm>
            <a:off x="3216977" y="5658205"/>
            <a:ext cx="1379765" cy="300082"/>
          </a:xfrm>
          <a:prstGeom prst="rect">
            <a:avLst/>
          </a:prstGeom>
          <a:noFill/>
        </p:spPr>
        <p:txBody>
          <a:bodyPr wrap="square" rtlCol="0">
            <a:spAutoFit/>
          </a:bodyPr>
          <a:lstStyle/>
          <a:p>
            <a:r>
              <a:rPr lang="en-GB" sz="1350" dirty="0"/>
              <a:t>:</a:t>
            </a:r>
            <a:r>
              <a:rPr lang="en-GB" sz="1350" dirty="0" err="1"/>
              <a:t>workflowStore</a:t>
            </a:r>
            <a:endParaRPr lang="en-GB" sz="1350" dirty="0"/>
          </a:p>
        </p:txBody>
      </p:sp>
      <p:cxnSp>
        <p:nvCxnSpPr>
          <p:cNvPr id="11" name="Straight Connector 10">
            <a:extLst>
              <a:ext uri="{FF2B5EF4-FFF2-40B4-BE49-F238E27FC236}">
                <a16:creationId xmlns:a16="http://schemas.microsoft.com/office/drawing/2014/main" id="{169BA20C-E33A-DB1C-B3EF-81B06E33300F}"/>
              </a:ext>
            </a:extLst>
          </p:cNvPr>
          <p:cNvCxnSpPr>
            <a:cxnSpLocks/>
          </p:cNvCxnSpPr>
          <p:nvPr/>
        </p:nvCxnSpPr>
        <p:spPr>
          <a:xfrm flipV="1">
            <a:off x="4632341" y="2279307"/>
            <a:ext cx="2481937" cy="1154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CBC0C7-9C53-5C9F-8FC0-B6B758CA1B92}"/>
              </a:ext>
            </a:extLst>
          </p:cNvPr>
          <p:cNvCxnSpPr>
            <a:cxnSpLocks/>
            <a:stCxn id="10" idx="3"/>
          </p:cNvCxnSpPr>
          <p:nvPr/>
        </p:nvCxnSpPr>
        <p:spPr>
          <a:xfrm flipV="1">
            <a:off x="4632341" y="2119084"/>
            <a:ext cx="2523404" cy="217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7B4C090-67BE-E2B9-439F-BFF8AAD2E441}"/>
              </a:ext>
            </a:extLst>
          </p:cNvPr>
          <p:cNvCxnSpPr>
            <a:cxnSpLocks/>
          </p:cNvCxnSpPr>
          <p:nvPr/>
        </p:nvCxnSpPr>
        <p:spPr>
          <a:xfrm flipH="1">
            <a:off x="5265068" y="2439146"/>
            <a:ext cx="9377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24C4DD-8BA6-DC83-F93B-4D76C00D615A}"/>
              </a:ext>
            </a:extLst>
          </p:cNvPr>
          <p:cNvSpPr txBox="1"/>
          <p:nvPr/>
        </p:nvSpPr>
        <p:spPr>
          <a:xfrm>
            <a:off x="5334463" y="2488352"/>
            <a:ext cx="1147617" cy="253916"/>
          </a:xfrm>
          <a:prstGeom prst="rect">
            <a:avLst/>
          </a:prstGeom>
          <a:noFill/>
        </p:spPr>
        <p:txBody>
          <a:bodyPr wrap="square" rtlCol="0">
            <a:spAutoFit/>
          </a:bodyPr>
          <a:lstStyle/>
          <a:p>
            <a:r>
              <a:rPr lang="en-GB" sz="1050" dirty="0"/>
              <a:t>1.4 reaction()</a:t>
            </a:r>
          </a:p>
        </p:txBody>
      </p:sp>
      <p:sp>
        <p:nvSpPr>
          <p:cNvPr id="23" name="Rounded Rectangle 22">
            <a:extLst>
              <a:ext uri="{FF2B5EF4-FFF2-40B4-BE49-F238E27FC236}">
                <a16:creationId xmlns:a16="http://schemas.microsoft.com/office/drawing/2014/main" id="{09A1ABBF-F5FC-D7C1-B1AF-6BEBED3BC41D}"/>
              </a:ext>
            </a:extLst>
          </p:cNvPr>
          <p:cNvSpPr/>
          <p:nvPr/>
        </p:nvSpPr>
        <p:spPr>
          <a:xfrm>
            <a:off x="7157741" y="3250612"/>
            <a:ext cx="2029722" cy="457200"/>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6" name="TextBox 25">
            <a:extLst>
              <a:ext uri="{FF2B5EF4-FFF2-40B4-BE49-F238E27FC236}">
                <a16:creationId xmlns:a16="http://schemas.microsoft.com/office/drawing/2014/main" id="{886D15BC-E6A2-F814-090D-6A3CF1BF461C}"/>
              </a:ext>
            </a:extLst>
          </p:cNvPr>
          <p:cNvSpPr txBox="1"/>
          <p:nvPr/>
        </p:nvSpPr>
        <p:spPr>
          <a:xfrm>
            <a:off x="7406752" y="3259432"/>
            <a:ext cx="1657318" cy="300082"/>
          </a:xfrm>
          <a:prstGeom prst="rect">
            <a:avLst/>
          </a:prstGeom>
          <a:noFill/>
        </p:spPr>
        <p:txBody>
          <a:bodyPr wrap="square" rtlCol="0">
            <a:spAutoFit/>
          </a:bodyPr>
          <a:lstStyle/>
          <a:p>
            <a:r>
              <a:rPr lang="en-GB" sz="1350" dirty="0"/>
              <a:t>:provider</a:t>
            </a:r>
          </a:p>
        </p:txBody>
      </p:sp>
      <p:cxnSp>
        <p:nvCxnSpPr>
          <p:cNvPr id="27" name="Straight Arrow Connector 26">
            <a:extLst>
              <a:ext uri="{FF2B5EF4-FFF2-40B4-BE49-F238E27FC236}">
                <a16:creationId xmlns:a16="http://schemas.microsoft.com/office/drawing/2014/main" id="{3C04A2B4-E1C0-6FC5-0C8E-E56D49A19B0C}"/>
              </a:ext>
            </a:extLst>
          </p:cNvPr>
          <p:cNvCxnSpPr>
            <a:cxnSpLocks/>
          </p:cNvCxnSpPr>
          <p:nvPr/>
        </p:nvCxnSpPr>
        <p:spPr>
          <a:xfrm>
            <a:off x="5301975" y="3271668"/>
            <a:ext cx="96746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F1FA91D-4C91-2A5A-8DA9-A99125D56230}"/>
              </a:ext>
            </a:extLst>
          </p:cNvPr>
          <p:cNvSpPr txBox="1"/>
          <p:nvPr/>
        </p:nvSpPr>
        <p:spPr>
          <a:xfrm>
            <a:off x="5371370" y="2994601"/>
            <a:ext cx="898072" cy="253916"/>
          </a:xfrm>
          <a:prstGeom prst="rect">
            <a:avLst/>
          </a:prstGeom>
          <a:noFill/>
        </p:spPr>
        <p:txBody>
          <a:bodyPr wrap="square" rtlCol="0">
            <a:spAutoFit/>
          </a:bodyPr>
          <a:lstStyle/>
          <a:p>
            <a:r>
              <a:rPr lang="en-GB" sz="1050" dirty="0"/>
              <a:t>1.5 request()</a:t>
            </a:r>
          </a:p>
        </p:txBody>
      </p:sp>
      <p:cxnSp>
        <p:nvCxnSpPr>
          <p:cNvPr id="29" name="Straight Connector 28">
            <a:extLst>
              <a:ext uri="{FF2B5EF4-FFF2-40B4-BE49-F238E27FC236}">
                <a16:creationId xmlns:a16="http://schemas.microsoft.com/office/drawing/2014/main" id="{40DCC762-1E3E-8503-7AE6-61E13E4CDD2B}"/>
              </a:ext>
            </a:extLst>
          </p:cNvPr>
          <p:cNvCxnSpPr>
            <a:cxnSpLocks/>
          </p:cNvCxnSpPr>
          <p:nvPr/>
        </p:nvCxnSpPr>
        <p:spPr>
          <a:xfrm flipV="1">
            <a:off x="4632340" y="3547973"/>
            <a:ext cx="2525400" cy="3051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2398A44-B284-B9C0-EB16-3DD34F1DB81E}"/>
              </a:ext>
            </a:extLst>
          </p:cNvPr>
          <p:cNvCxnSpPr>
            <a:cxnSpLocks/>
          </p:cNvCxnSpPr>
          <p:nvPr/>
        </p:nvCxnSpPr>
        <p:spPr>
          <a:xfrm flipH="1">
            <a:off x="5308531" y="3707812"/>
            <a:ext cx="9377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3BF4F84-1305-F014-BE71-523730D16A0D}"/>
              </a:ext>
            </a:extLst>
          </p:cNvPr>
          <p:cNvSpPr txBox="1"/>
          <p:nvPr/>
        </p:nvSpPr>
        <p:spPr>
          <a:xfrm>
            <a:off x="5377926" y="3757018"/>
            <a:ext cx="1147617" cy="253916"/>
          </a:xfrm>
          <a:prstGeom prst="rect">
            <a:avLst/>
          </a:prstGeom>
          <a:noFill/>
        </p:spPr>
        <p:txBody>
          <a:bodyPr wrap="square" rtlCol="0">
            <a:spAutoFit/>
          </a:bodyPr>
          <a:lstStyle/>
          <a:p>
            <a:r>
              <a:rPr lang="en-GB" sz="1050" dirty="0"/>
              <a:t>1.6 reaction()</a:t>
            </a:r>
          </a:p>
        </p:txBody>
      </p:sp>
      <p:sp>
        <p:nvSpPr>
          <p:cNvPr id="35" name="Rounded Rectangle 34">
            <a:extLst>
              <a:ext uri="{FF2B5EF4-FFF2-40B4-BE49-F238E27FC236}">
                <a16:creationId xmlns:a16="http://schemas.microsoft.com/office/drawing/2014/main" id="{EE5BB292-5AC6-8F63-ABD1-DFD9DBCB4D5E}"/>
              </a:ext>
            </a:extLst>
          </p:cNvPr>
          <p:cNvSpPr/>
          <p:nvPr/>
        </p:nvSpPr>
        <p:spPr>
          <a:xfrm>
            <a:off x="7180938" y="4400524"/>
            <a:ext cx="2029722" cy="457200"/>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6" name="TextBox 35">
            <a:extLst>
              <a:ext uri="{FF2B5EF4-FFF2-40B4-BE49-F238E27FC236}">
                <a16:creationId xmlns:a16="http://schemas.microsoft.com/office/drawing/2014/main" id="{8E61F84A-1A5E-2093-8DDA-469CB812625B}"/>
              </a:ext>
            </a:extLst>
          </p:cNvPr>
          <p:cNvSpPr txBox="1"/>
          <p:nvPr/>
        </p:nvSpPr>
        <p:spPr>
          <a:xfrm>
            <a:off x="7429949" y="4409344"/>
            <a:ext cx="1657318" cy="300082"/>
          </a:xfrm>
          <a:prstGeom prst="rect">
            <a:avLst/>
          </a:prstGeom>
          <a:noFill/>
        </p:spPr>
        <p:txBody>
          <a:bodyPr wrap="square" rtlCol="0">
            <a:spAutoFit/>
          </a:bodyPr>
          <a:lstStyle/>
          <a:p>
            <a:r>
              <a:rPr lang="en-GB" sz="1350" dirty="0"/>
              <a:t>:provider</a:t>
            </a:r>
          </a:p>
        </p:txBody>
      </p:sp>
      <p:cxnSp>
        <p:nvCxnSpPr>
          <p:cNvPr id="37" name="Straight Arrow Connector 36">
            <a:extLst>
              <a:ext uri="{FF2B5EF4-FFF2-40B4-BE49-F238E27FC236}">
                <a16:creationId xmlns:a16="http://schemas.microsoft.com/office/drawing/2014/main" id="{72AB31CC-5C5F-2DB5-2EB1-9AF6DADA68BB}"/>
              </a:ext>
            </a:extLst>
          </p:cNvPr>
          <p:cNvCxnSpPr>
            <a:cxnSpLocks/>
          </p:cNvCxnSpPr>
          <p:nvPr/>
        </p:nvCxnSpPr>
        <p:spPr>
          <a:xfrm>
            <a:off x="5331727" y="4410081"/>
            <a:ext cx="96746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806B22F-DA86-03C8-672B-C68E253F6371}"/>
              </a:ext>
            </a:extLst>
          </p:cNvPr>
          <p:cNvSpPr txBox="1"/>
          <p:nvPr/>
        </p:nvSpPr>
        <p:spPr>
          <a:xfrm>
            <a:off x="5401122" y="4133014"/>
            <a:ext cx="898072" cy="253916"/>
          </a:xfrm>
          <a:prstGeom prst="rect">
            <a:avLst/>
          </a:prstGeom>
          <a:noFill/>
        </p:spPr>
        <p:txBody>
          <a:bodyPr wrap="square" rtlCol="0">
            <a:spAutoFit/>
          </a:bodyPr>
          <a:lstStyle/>
          <a:p>
            <a:r>
              <a:rPr lang="en-GB" sz="1050" dirty="0"/>
              <a:t>1.7 request()</a:t>
            </a:r>
          </a:p>
        </p:txBody>
      </p:sp>
      <p:cxnSp>
        <p:nvCxnSpPr>
          <p:cNvPr id="39" name="Straight Connector 38">
            <a:extLst>
              <a:ext uri="{FF2B5EF4-FFF2-40B4-BE49-F238E27FC236}">
                <a16:creationId xmlns:a16="http://schemas.microsoft.com/office/drawing/2014/main" id="{3AF4EF24-7DFA-8DAD-D6C7-4E783982CF51}"/>
              </a:ext>
            </a:extLst>
          </p:cNvPr>
          <p:cNvCxnSpPr>
            <a:cxnSpLocks/>
          </p:cNvCxnSpPr>
          <p:nvPr/>
        </p:nvCxnSpPr>
        <p:spPr>
          <a:xfrm>
            <a:off x="4632341" y="4697501"/>
            <a:ext cx="2548597" cy="38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989CAB4-3C7C-4286-3009-1F683A7A0981}"/>
              </a:ext>
            </a:extLst>
          </p:cNvPr>
          <p:cNvCxnSpPr>
            <a:cxnSpLocks/>
          </p:cNvCxnSpPr>
          <p:nvPr/>
        </p:nvCxnSpPr>
        <p:spPr>
          <a:xfrm flipV="1">
            <a:off x="4560627" y="4537662"/>
            <a:ext cx="2661778" cy="1115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8818F49-F9BB-620F-8C15-C716AB0A1CC4}"/>
              </a:ext>
            </a:extLst>
          </p:cNvPr>
          <p:cNvCxnSpPr>
            <a:cxnSpLocks/>
          </p:cNvCxnSpPr>
          <p:nvPr/>
        </p:nvCxnSpPr>
        <p:spPr>
          <a:xfrm flipH="1">
            <a:off x="5331728" y="4857724"/>
            <a:ext cx="9377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BD9A68F-9A53-7065-3D0C-64872E1ECD49}"/>
              </a:ext>
            </a:extLst>
          </p:cNvPr>
          <p:cNvSpPr txBox="1"/>
          <p:nvPr/>
        </p:nvSpPr>
        <p:spPr>
          <a:xfrm>
            <a:off x="5401123" y="4906930"/>
            <a:ext cx="1147617" cy="253916"/>
          </a:xfrm>
          <a:prstGeom prst="rect">
            <a:avLst/>
          </a:prstGeom>
          <a:noFill/>
        </p:spPr>
        <p:txBody>
          <a:bodyPr wrap="square" rtlCol="0">
            <a:spAutoFit/>
          </a:bodyPr>
          <a:lstStyle/>
          <a:p>
            <a:r>
              <a:rPr lang="en-GB" sz="1050" dirty="0"/>
              <a:t>1.8 reaction()</a:t>
            </a:r>
          </a:p>
        </p:txBody>
      </p:sp>
      <p:cxnSp>
        <p:nvCxnSpPr>
          <p:cNvPr id="46" name="Straight Connector 45">
            <a:extLst>
              <a:ext uri="{FF2B5EF4-FFF2-40B4-BE49-F238E27FC236}">
                <a16:creationId xmlns:a16="http://schemas.microsoft.com/office/drawing/2014/main" id="{2763CA5C-CF13-B441-D653-E95CD84F0FF6}"/>
              </a:ext>
            </a:extLst>
          </p:cNvPr>
          <p:cNvCxnSpPr>
            <a:cxnSpLocks/>
            <a:stCxn id="9" idx="3"/>
          </p:cNvCxnSpPr>
          <p:nvPr/>
        </p:nvCxnSpPr>
        <p:spPr>
          <a:xfrm flipV="1">
            <a:off x="4632341" y="3415381"/>
            <a:ext cx="2523404" cy="2415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13033FF-2817-28BC-B21B-D76677A99E4C}"/>
              </a:ext>
            </a:extLst>
          </p:cNvPr>
          <p:cNvCxnSpPr>
            <a:cxnSpLocks/>
            <a:stCxn id="5" idx="0"/>
          </p:cNvCxnSpPr>
          <p:nvPr/>
        </p:nvCxnSpPr>
        <p:spPr>
          <a:xfrm flipV="1">
            <a:off x="3869483" y="4978398"/>
            <a:ext cx="0" cy="6012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C768212-EBED-2995-4027-E2BD64E3F2D9}"/>
              </a:ext>
            </a:extLst>
          </p:cNvPr>
          <p:cNvCxnSpPr>
            <a:cxnSpLocks/>
          </p:cNvCxnSpPr>
          <p:nvPr/>
        </p:nvCxnSpPr>
        <p:spPr>
          <a:xfrm>
            <a:off x="3697342" y="5095916"/>
            <a:ext cx="0" cy="3406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71D00AD-7872-EAFF-437D-1E5485F17FEB}"/>
              </a:ext>
            </a:extLst>
          </p:cNvPr>
          <p:cNvSpPr txBox="1"/>
          <p:nvPr/>
        </p:nvSpPr>
        <p:spPr>
          <a:xfrm rot="5400000">
            <a:off x="3080461" y="5229008"/>
            <a:ext cx="898072" cy="253916"/>
          </a:xfrm>
          <a:prstGeom prst="rect">
            <a:avLst/>
          </a:prstGeom>
          <a:noFill/>
        </p:spPr>
        <p:txBody>
          <a:bodyPr wrap="square" rtlCol="0">
            <a:spAutoFit/>
          </a:bodyPr>
          <a:lstStyle/>
          <a:p>
            <a:r>
              <a:rPr lang="en-GB" sz="1050" dirty="0"/>
              <a:t>1.1 write()</a:t>
            </a:r>
          </a:p>
        </p:txBody>
      </p:sp>
      <p:cxnSp>
        <p:nvCxnSpPr>
          <p:cNvPr id="58" name="Straight Arrow Connector 57">
            <a:extLst>
              <a:ext uri="{FF2B5EF4-FFF2-40B4-BE49-F238E27FC236}">
                <a16:creationId xmlns:a16="http://schemas.microsoft.com/office/drawing/2014/main" id="{9AAC60B4-8A8C-117A-3AC8-4B72A1977C72}"/>
              </a:ext>
            </a:extLst>
          </p:cNvPr>
          <p:cNvCxnSpPr>
            <a:cxnSpLocks/>
          </p:cNvCxnSpPr>
          <p:nvPr/>
        </p:nvCxnSpPr>
        <p:spPr>
          <a:xfrm flipV="1">
            <a:off x="4032259" y="5095916"/>
            <a:ext cx="0" cy="3406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12EFA37-ED98-D6FC-881B-2B036C2ED6DC}"/>
              </a:ext>
            </a:extLst>
          </p:cNvPr>
          <p:cNvSpPr txBox="1"/>
          <p:nvPr/>
        </p:nvSpPr>
        <p:spPr>
          <a:xfrm rot="16200000">
            <a:off x="3779847" y="5087781"/>
            <a:ext cx="898072" cy="253916"/>
          </a:xfrm>
          <a:prstGeom prst="rect">
            <a:avLst/>
          </a:prstGeom>
          <a:noFill/>
        </p:spPr>
        <p:txBody>
          <a:bodyPr wrap="square" rtlCol="0">
            <a:spAutoFit/>
          </a:bodyPr>
          <a:lstStyle/>
          <a:p>
            <a:r>
              <a:rPr lang="en-GB" sz="1050" dirty="0"/>
              <a:t>1.2 read()</a:t>
            </a:r>
          </a:p>
        </p:txBody>
      </p:sp>
    </p:spTree>
    <p:extLst>
      <p:ext uri="{BB962C8B-B14F-4D97-AF65-F5344CB8AC3E}">
        <p14:creationId xmlns:p14="http://schemas.microsoft.com/office/powerpoint/2010/main" val="1939534904"/>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1524000" y="4994"/>
            <a:ext cx="9144000" cy="415476"/>
          </a:xfrm>
          <a:prstGeom prst="rect">
            <a:avLst/>
          </a:prstGeom>
          <a:noFill/>
          <a:ln>
            <a:noFill/>
          </a:ln>
        </p:spPr>
        <p:txBody>
          <a:bodyPr spcFirstLastPara="1" wrap="square" lIns="68569" tIns="68569" rIns="68569" bIns="68569" anchor="t" anchorCtr="0">
            <a:spAutoFit/>
          </a:bodyPr>
          <a:lstStyle/>
          <a:p>
            <a:r>
              <a:rPr lang="en-GB" dirty="0"/>
              <a:t>Process Manager (Saga)</a:t>
            </a:r>
            <a:endParaRPr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49</a:t>
            </a:fld>
            <a:endParaRPr lang="en-US"/>
          </a:p>
        </p:txBody>
      </p:sp>
      <p:sp>
        <p:nvSpPr>
          <p:cNvPr id="9" name="Rounded Rectangle 8">
            <a:extLst>
              <a:ext uri="{FF2B5EF4-FFF2-40B4-BE49-F238E27FC236}">
                <a16:creationId xmlns:a16="http://schemas.microsoft.com/office/drawing/2014/main" id="{516CE411-E8BD-CA22-951B-2328B0A863C7}"/>
              </a:ext>
            </a:extLst>
          </p:cNvPr>
          <p:cNvSpPr/>
          <p:nvPr/>
        </p:nvSpPr>
        <p:spPr>
          <a:xfrm>
            <a:off x="3181377" y="1900668"/>
            <a:ext cx="1450964" cy="3077730"/>
          </a:xfrm>
          <a:prstGeom prst="roundRect">
            <a:avLst/>
          </a:prstGeom>
          <a:solidFill>
            <a:schemeClr val="accent4">
              <a:lumMod val="60000"/>
              <a:lumOff val="4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 name="TextBox 9">
            <a:extLst>
              <a:ext uri="{FF2B5EF4-FFF2-40B4-BE49-F238E27FC236}">
                <a16:creationId xmlns:a16="http://schemas.microsoft.com/office/drawing/2014/main" id="{8BD1EA7A-EDAF-5780-6E7F-60528D2E828D}"/>
              </a:ext>
            </a:extLst>
          </p:cNvPr>
          <p:cNvSpPr txBox="1"/>
          <p:nvPr/>
        </p:nvSpPr>
        <p:spPr>
          <a:xfrm>
            <a:off x="3252577" y="1990769"/>
            <a:ext cx="1379765" cy="300082"/>
          </a:xfrm>
          <a:prstGeom prst="rect">
            <a:avLst/>
          </a:prstGeom>
          <a:noFill/>
        </p:spPr>
        <p:txBody>
          <a:bodyPr wrap="square" rtlCol="0">
            <a:spAutoFit/>
          </a:bodyPr>
          <a:lstStyle/>
          <a:p>
            <a:r>
              <a:rPr lang="en-GB" sz="1350" dirty="0"/>
              <a:t>:requestor</a:t>
            </a:r>
          </a:p>
        </p:txBody>
      </p:sp>
      <p:sp>
        <p:nvSpPr>
          <p:cNvPr id="15" name="Rounded Rectangle 14">
            <a:extLst>
              <a:ext uri="{FF2B5EF4-FFF2-40B4-BE49-F238E27FC236}">
                <a16:creationId xmlns:a16="http://schemas.microsoft.com/office/drawing/2014/main" id="{58325976-8325-8012-CBA4-C872D4182862}"/>
              </a:ext>
            </a:extLst>
          </p:cNvPr>
          <p:cNvSpPr/>
          <p:nvPr/>
        </p:nvSpPr>
        <p:spPr>
          <a:xfrm>
            <a:off x="7114278" y="1981946"/>
            <a:ext cx="2029722" cy="457200"/>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TextBox 15">
            <a:extLst>
              <a:ext uri="{FF2B5EF4-FFF2-40B4-BE49-F238E27FC236}">
                <a16:creationId xmlns:a16="http://schemas.microsoft.com/office/drawing/2014/main" id="{C824AED4-3789-4513-474C-A96311C3FFCE}"/>
              </a:ext>
            </a:extLst>
          </p:cNvPr>
          <p:cNvSpPr txBox="1"/>
          <p:nvPr/>
        </p:nvSpPr>
        <p:spPr>
          <a:xfrm>
            <a:off x="7363289" y="1990766"/>
            <a:ext cx="1657318" cy="300082"/>
          </a:xfrm>
          <a:prstGeom prst="rect">
            <a:avLst/>
          </a:prstGeom>
          <a:noFill/>
        </p:spPr>
        <p:txBody>
          <a:bodyPr wrap="square" rtlCol="0">
            <a:spAutoFit/>
          </a:bodyPr>
          <a:lstStyle/>
          <a:p>
            <a:r>
              <a:rPr lang="en-GB" sz="1350" dirty="0"/>
              <a:t>:provider</a:t>
            </a:r>
          </a:p>
        </p:txBody>
      </p:sp>
      <p:cxnSp>
        <p:nvCxnSpPr>
          <p:cNvPr id="20" name="Straight Arrow Connector 19">
            <a:extLst>
              <a:ext uri="{FF2B5EF4-FFF2-40B4-BE49-F238E27FC236}">
                <a16:creationId xmlns:a16="http://schemas.microsoft.com/office/drawing/2014/main" id="{CE0DDC2E-E26B-C09A-155D-DCD74F841527}"/>
              </a:ext>
            </a:extLst>
          </p:cNvPr>
          <p:cNvCxnSpPr>
            <a:cxnSpLocks/>
          </p:cNvCxnSpPr>
          <p:nvPr/>
        </p:nvCxnSpPr>
        <p:spPr>
          <a:xfrm>
            <a:off x="5265068" y="1900666"/>
            <a:ext cx="96746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BACBAFD-161B-9EEC-F30E-2E8BC2147F91}"/>
              </a:ext>
            </a:extLst>
          </p:cNvPr>
          <p:cNvSpPr txBox="1"/>
          <p:nvPr/>
        </p:nvSpPr>
        <p:spPr>
          <a:xfrm>
            <a:off x="5334463" y="1623599"/>
            <a:ext cx="898072" cy="253916"/>
          </a:xfrm>
          <a:prstGeom prst="rect">
            <a:avLst/>
          </a:prstGeom>
          <a:noFill/>
        </p:spPr>
        <p:txBody>
          <a:bodyPr wrap="square" rtlCol="0">
            <a:spAutoFit/>
          </a:bodyPr>
          <a:lstStyle/>
          <a:p>
            <a:r>
              <a:rPr lang="en-GB" sz="1050" dirty="0"/>
              <a:t>1.3 request()</a:t>
            </a:r>
          </a:p>
        </p:txBody>
      </p:sp>
      <p:sp>
        <p:nvSpPr>
          <p:cNvPr id="5" name="Rounded Rectangle 4">
            <a:extLst>
              <a:ext uri="{FF2B5EF4-FFF2-40B4-BE49-F238E27FC236}">
                <a16:creationId xmlns:a16="http://schemas.microsoft.com/office/drawing/2014/main" id="{9E19C25D-73FC-5F79-C489-1BEF6961A5D2}"/>
              </a:ext>
            </a:extLst>
          </p:cNvPr>
          <p:cNvSpPr/>
          <p:nvPr/>
        </p:nvSpPr>
        <p:spPr>
          <a:xfrm>
            <a:off x="3144001" y="5579646"/>
            <a:ext cx="1450964" cy="457200"/>
          </a:xfrm>
          <a:prstGeom prst="roundRect">
            <a:avLst/>
          </a:prstGeom>
          <a:solidFill>
            <a:schemeClr val="accent4">
              <a:lumMod val="60000"/>
              <a:lumOff val="4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TextBox 5">
            <a:extLst>
              <a:ext uri="{FF2B5EF4-FFF2-40B4-BE49-F238E27FC236}">
                <a16:creationId xmlns:a16="http://schemas.microsoft.com/office/drawing/2014/main" id="{EF45440C-034D-9449-7EB8-CF3E90F8EAFA}"/>
              </a:ext>
            </a:extLst>
          </p:cNvPr>
          <p:cNvSpPr txBox="1"/>
          <p:nvPr/>
        </p:nvSpPr>
        <p:spPr>
          <a:xfrm>
            <a:off x="3216977" y="5658205"/>
            <a:ext cx="1379765" cy="300082"/>
          </a:xfrm>
          <a:prstGeom prst="rect">
            <a:avLst/>
          </a:prstGeom>
          <a:noFill/>
        </p:spPr>
        <p:txBody>
          <a:bodyPr wrap="square" rtlCol="0">
            <a:spAutoFit/>
          </a:bodyPr>
          <a:lstStyle/>
          <a:p>
            <a:r>
              <a:rPr lang="en-GB" sz="1350" dirty="0"/>
              <a:t>:</a:t>
            </a:r>
            <a:r>
              <a:rPr lang="en-GB" sz="1350" dirty="0" err="1"/>
              <a:t>workflowStore</a:t>
            </a:r>
            <a:endParaRPr lang="en-GB" sz="1350" dirty="0"/>
          </a:p>
        </p:txBody>
      </p:sp>
      <p:cxnSp>
        <p:nvCxnSpPr>
          <p:cNvPr id="11" name="Straight Connector 10">
            <a:extLst>
              <a:ext uri="{FF2B5EF4-FFF2-40B4-BE49-F238E27FC236}">
                <a16:creationId xmlns:a16="http://schemas.microsoft.com/office/drawing/2014/main" id="{169BA20C-E33A-DB1C-B3EF-81B06E33300F}"/>
              </a:ext>
            </a:extLst>
          </p:cNvPr>
          <p:cNvCxnSpPr>
            <a:cxnSpLocks/>
          </p:cNvCxnSpPr>
          <p:nvPr/>
        </p:nvCxnSpPr>
        <p:spPr>
          <a:xfrm flipV="1">
            <a:off x="4632341" y="2279307"/>
            <a:ext cx="2481937" cy="1154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CBC0C7-9C53-5C9F-8FC0-B6B758CA1B92}"/>
              </a:ext>
            </a:extLst>
          </p:cNvPr>
          <p:cNvCxnSpPr>
            <a:cxnSpLocks/>
            <a:stCxn id="10" idx="3"/>
          </p:cNvCxnSpPr>
          <p:nvPr/>
        </p:nvCxnSpPr>
        <p:spPr>
          <a:xfrm flipV="1">
            <a:off x="4632341" y="2119084"/>
            <a:ext cx="2523404" cy="217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7B4C090-67BE-E2B9-439F-BFF8AAD2E441}"/>
              </a:ext>
            </a:extLst>
          </p:cNvPr>
          <p:cNvCxnSpPr>
            <a:cxnSpLocks/>
          </p:cNvCxnSpPr>
          <p:nvPr/>
        </p:nvCxnSpPr>
        <p:spPr>
          <a:xfrm flipH="1">
            <a:off x="5265068" y="2439146"/>
            <a:ext cx="9377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24C4DD-8BA6-DC83-F93B-4D76C00D615A}"/>
              </a:ext>
            </a:extLst>
          </p:cNvPr>
          <p:cNvSpPr txBox="1"/>
          <p:nvPr/>
        </p:nvSpPr>
        <p:spPr>
          <a:xfrm>
            <a:off x="5334463" y="2488352"/>
            <a:ext cx="1147617" cy="253916"/>
          </a:xfrm>
          <a:prstGeom prst="rect">
            <a:avLst/>
          </a:prstGeom>
          <a:noFill/>
        </p:spPr>
        <p:txBody>
          <a:bodyPr wrap="square" rtlCol="0">
            <a:spAutoFit/>
          </a:bodyPr>
          <a:lstStyle/>
          <a:p>
            <a:r>
              <a:rPr lang="en-GB" sz="1050" dirty="0"/>
              <a:t>1.4 reaction()</a:t>
            </a:r>
          </a:p>
        </p:txBody>
      </p:sp>
      <p:sp>
        <p:nvSpPr>
          <p:cNvPr id="23" name="Rounded Rectangle 22">
            <a:extLst>
              <a:ext uri="{FF2B5EF4-FFF2-40B4-BE49-F238E27FC236}">
                <a16:creationId xmlns:a16="http://schemas.microsoft.com/office/drawing/2014/main" id="{09A1ABBF-F5FC-D7C1-B1AF-6BEBED3BC41D}"/>
              </a:ext>
            </a:extLst>
          </p:cNvPr>
          <p:cNvSpPr/>
          <p:nvPr/>
        </p:nvSpPr>
        <p:spPr>
          <a:xfrm>
            <a:off x="7157741" y="3250612"/>
            <a:ext cx="2029722" cy="457200"/>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6" name="TextBox 25">
            <a:extLst>
              <a:ext uri="{FF2B5EF4-FFF2-40B4-BE49-F238E27FC236}">
                <a16:creationId xmlns:a16="http://schemas.microsoft.com/office/drawing/2014/main" id="{886D15BC-E6A2-F814-090D-6A3CF1BF461C}"/>
              </a:ext>
            </a:extLst>
          </p:cNvPr>
          <p:cNvSpPr txBox="1"/>
          <p:nvPr/>
        </p:nvSpPr>
        <p:spPr>
          <a:xfrm>
            <a:off x="7406752" y="3259432"/>
            <a:ext cx="1657318" cy="300082"/>
          </a:xfrm>
          <a:prstGeom prst="rect">
            <a:avLst/>
          </a:prstGeom>
          <a:noFill/>
        </p:spPr>
        <p:txBody>
          <a:bodyPr wrap="square" rtlCol="0">
            <a:spAutoFit/>
          </a:bodyPr>
          <a:lstStyle/>
          <a:p>
            <a:r>
              <a:rPr lang="en-GB" sz="1350" dirty="0"/>
              <a:t>:provider</a:t>
            </a:r>
          </a:p>
        </p:txBody>
      </p:sp>
      <p:cxnSp>
        <p:nvCxnSpPr>
          <p:cNvPr id="27" name="Straight Arrow Connector 26">
            <a:extLst>
              <a:ext uri="{FF2B5EF4-FFF2-40B4-BE49-F238E27FC236}">
                <a16:creationId xmlns:a16="http://schemas.microsoft.com/office/drawing/2014/main" id="{3C04A2B4-E1C0-6FC5-0C8E-E56D49A19B0C}"/>
              </a:ext>
            </a:extLst>
          </p:cNvPr>
          <p:cNvCxnSpPr>
            <a:cxnSpLocks/>
          </p:cNvCxnSpPr>
          <p:nvPr/>
        </p:nvCxnSpPr>
        <p:spPr>
          <a:xfrm>
            <a:off x="5301975" y="3271668"/>
            <a:ext cx="96746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F1FA91D-4C91-2A5A-8DA9-A99125D56230}"/>
              </a:ext>
            </a:extLst>
          </p:cNvPr>
          <p:cNvSpPr txBox="1"/>
          <p:nvPr/>
        </p:nvSpPr>
        <p:spPr>
          <a:xfrm>
            <a:off x="5371370" y="2994601"/>
            <a:ext cx="898072" cy="253916"/>
          </a:xfrm>
          <a:prstGeom prst="rect">
            <a:avLst/>
          </a:prstGeom>
          <a:noFill/>
        </p:spPr>
        <p:txBody>
          <a:bodyPr wrap="square" rtlCol="0">
            <a:spAutoFit/>
          </a:bodyPr>
          <a:lstStyle/>
          <a:p>
            <a:r>
              <a:rPr lang="en-GB" sz="1050" dirty="0"/>
              <a:t>1.5 request()</a:t>
            </a:r>
          </a:p>
        </p:txBody>
      </p:sp>
      <p:cxnSp>
        <p:nvCxnSpPr>
          <p:cNvPr id="29" name="Straight Connector 28">
            <a:extLst>
              <a:ext uri="{FF2B5EF4-FFF2-40B4-BE49-F238E27FC236}">
                <a16:creationId xmlns:a16="http://schemas.microsoft.com/office/drawing/2014/main" id="{40DCC762-1E3E-8503-7AE6-61E13E4CDD2B}"/>
              </a:ext>
            </a:extLst>
          </p:cNvPr>
          <p:cNvCxnSpPr>
            <a:cxnSpLocks/>
          </p:cNvCxnSpPr>
          <p:nvPr/>
        </p:nvCxnSpPr>
        <p:spPr>
          <a:xfrm flipV="1">
            <a:off x="4632340" y="3547973"/>
            <a:ext cx="2525400" cy="3051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2398A44-B284-B9C0-EB16-3DD34F1DB81E}"/>
              </a:ext>
            </a:extLst>
          </p:cNvPr>
          <p:cNvCxnSpPr>
            <a:cxnSpLocks/>
          </p:cNvCxnSpPr>
          <p:nvPr/>
        </p:nvCxnSpPr>
        <p:spPr>
          <a:xfrm flipH="1">
            <a:off x="5308531" y="3707812"/>
            <a:ext cx="9377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3BF4F84-1305-F014-BE71-523730D16A0D}"/>
              </a:ext>
            </a:extLst>
          </p:cNvPr>
          <p:cNvSpPr txBox="1"/>
          <p:nvPr/>
        </p:nvSpPr>
        <p:spPr>
          <a:xfrm>
            <a:off x="5377926" y="3757018"/>
            <a:ext cx="1147617" cy="253916"/>
          </a:xfrm>
          <a:prstGeom prst="rect">
            <a:avLst/>
          </a:prstGeom>
          <a:noFill/>
        </p:spPr>
        <p:txBody>
          <a:bodyPr wrap="square" rtlCol="0">
            <a:spAutoFit/>
          </a:bodyPr>
          <a:lstStyle/>
          <a:p>
            <a:r>
              <a:rPr lang="en-GB" sz="1050" dirty="0"/>
              <a:t>1.6 reaction()</a:t>
            </a:r>
          </a:p>
        </p:txBody>
      </p:sp>
      <p:sp>
        <p:nvSpPr>
          <p:cNvPr id="35" name="Rounded Rectangle 34">
            <a:extLst>
              <a:ext uri="{FF2B5EF4-FFF2-40B4-BE49-F238E27FC236}">
                <a16:creationId xmlns:a16="http://schemas.microsoft.com/office/drawing/2014/main" id="{EE5BB292-5AC6-8F63-ABD1-DFD9DBCB4D5E}"/>
              </a:ext>
            </a:extLst>
          </p:cNvPr>
          <p:cNvSpPr/>
          <p:nvPr/>
        </p:nvSpPr>
        <p:spPr>
          <a:xfrm>
            <a:off x="7180938" y="4400524"/>
            <a:ext cx="2029722" cy="457200"/>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6" name="TextBox 35">
            <a:extLst>
              <a:ext uri="{FF2B5EF4-FFF2-40B4-BE49-F238E27FC236}">
                <a16:creationId xmlns:a16="http://schemas.microsoft.com/office/drawing/2014/main" id="{8E61F84A-1A5E-2093-8DDA-469CB812625B}"/>
              </a:ext>
            </a:extLst>
          </p:cNvPr>
          <p:cNvSpPr txBox="1"/>
          <p:nvPr/>
        </p:nvSpPr>
        <p:spPr>
          <a:xfrm>
            <a:off x="7429949" y="4409344"/>
            <a:ext cx="1657318" cy="300082"/>
          </a:xfrm>
          <a:prstGeom prst="rect">
            <a:avLst/>
          </a:prstGeom>
          <a:noFill/>
        </p:spPr>
        <p:txBody>
          <a:bodyPr wrap="square" rtlCol="0">
            <a:spAutoFit/>
          </a:bodyPr>
          <a:lstStyle/>
          <a:p>
            <a:r>
              <a:rPr lang="en-GB" sz="1350" dirty="0"/>
              <a:t>:provider</a:t>
            </a:r>
          </a:p>
        </p:txBody>
      </p:sp>
      <p:cxnSp>
        <p:nvCxnSpPr>
          <p:cNvPr id="37" name="Straight Arrow Connector 36">
            <a:extLst>
              <a:ext uri="{FF2B5EF4-FFF2-40B4-BE49-F238E27FC236}">
                <a16:creationId xmlns:a16="http://schemas.microsoft.com/office/drawing/2014/main" id="{72AB31CC-5C5F-2DB5-2EB1-9AF6DADA68BB}"/>
              </a:ext>
            </a:extLst>
          </p:cNvPr>
          <p:cNvCxnSpPr>
            <a:cxnSpLocks/>
          </p:cNvCxnSpPr>
          <p:nvPr/>
        </p:nvCxnSpPr>
        <p:spPr>
          <a:xfrm>
            <a:off x="5331727" y="4410081"/>
            <a:ext cx="96746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806B22F-DA86-03C8-672B-C68E253F6371}"/>
              </a:ext>
            </a:extLst>
          </p:cNvPr>
          <p:cNvSpPr txBox="1"/>
          <p:nvPr/>
        </p:nvSpPr>
        <p:spPr>
          <a:xfrm>
            <a:off x="5401122" y="4133014"/>
            <a:ext cx="898072" cy="253916"/>
          </a:xfrm>
          <a:prstGeom prst="rect">
            <a:avLst/>
          </a:prstGeom>
          <a:noFill/>
        </p:spPr>
        <p:txBody>
          <a:bodyPr wrap="square" rtlCol="0">
            <a:spAutoFit/>
          </a:bodyPr>
          <a:lstStyle/>
          <a:p>
            <a:r>
              <a:rPr lang="en-GB" sz="1050" dirty="0"/>
              <a:t>1.7 request()</a:t>
            </a:r>
          </a:p>
        </p:txBody>
      </p:sp>
      <p:cxnSp>
        <p:nvCxnSpPr>
          <p:cNvPr id="39" name="Straight Connector 38">
            <a:extLst>
              <a:ext uri="{FF2B5EF4-FFF2-40B4-BE49-F238E27FC236}">
                <a16:creationId xmlns:a16="http://schemas.microsoft.com/office/drawing/2014/main" id="{3AF4EF24-7DFA-8DAD-D6C7-4E783982CF51}"/>
              </a:ext>
            </a:extLst>
          </p:cNvPr>
          <p:cNvCxnSpPr>
            <a:cxnSpLocks/>
          </p:cNvCxnSpPr>
          <p:nvPr/>
        </p:nvCxnSpPr>
        <p:spPr>
          <a:xfrm>
            <a:off x="4632341" y="4697501"/>
            <a:ext cx="2548597" cy="38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989CAB4-3C7C-4286-3009-1F683A7A0981}"/>
              </a:ext>
            </a:extLst>
          </p:cNvPr>
          <p:cNvCxnSpPr>
            <a:cxnSpLocks/>
          </p:cNvCxnSpPr>
          <p:nvPr/>
        </p:nvCxnSpPr>
        <p:spPr>
          <a:xfrm flipV="1">
            <a:off x="4560627" y="4537662"/>
            <a:ext cx="2661778" cy="1115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8818F49-F9BB-620F-8C15-C716AB0A1CC4}"/>
              </a:ext>
            </a:extLst>
          </p:cNvPr>
          <p:cNvCxnSpPr>
            <a:cxnSpLocks/>
          </p:cNvCxnSpPr>
          <p:nvPr/>
        </p:nvCxnSpPr>
        <p:spPr>
          <a:xfrm flipH="1">
            <a:off x="5331728" y="4857724"/>
            <a:ext cx="9377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BD9A68F-9A53-7065-3D0C-64872E1ECD49}"/>
              </a:ext>
            </a:extLst>
          </p:cNvPr>
          <p:cNvSpPr txBox="1"/>
          <p:nvPr/>
        </p:nvSpPr>
        <p:spPr>
          <a:xfrm>
            <a:off x="5401123" y="4906930"/>
            <a:ext cx="1147617" cy="253916"/>
          </a:xfrm>
          <a:prstGeom prst="rect">
            <a:avLst/>
          </a:prstGeom>
          <a:noFill/>
        </p:spPr>
        <p:txBody>
          <a:bodyPr wrap="square" rtlCol="0">
            <a:spAutoFit/>
          </a:bodyPr>
          <a:lstStyle/>
          <a:p>
            <a:r>
              <a:rPr lang="en-GB" sz="1050" dirty="0"/>
              <a:t>1.8 reaction()</a:t>
            </a:r>
          </a:p>
        </p:txBody>
      </p:sp>
      <p:cxnSp>
        <p:nvCxnSpPr>
          <p:cNvPr id="46" name="Straight Connector 45">
            <a:extLst>
              <a:ext uri="{FF2B5EF4-FFF2-40B4-BE49-F238E27FC236}">
                <a16:creationId xmlns:a16="http://schemas.microsoft.com/office/drawing/2014/main" id="{2763CA5C-CF13-B441-D653-E95CD84F0FF6}"/>
              </a:ext>
            </a:extLst>
          </p:cNvPr>
          <p:cNvCxnSpPr>
            <a:cxnSpLocks/>
            <a:stCxn id="9" idx="3"/>
          </p:cNvCxnSpPr>
          <p:nvPr/>
        </p:nvCxnSpPr>
        <p:spPr>
          <a:xfrm flipV="1">
            <a:off x="4632341" y="3415381"/>
            <a:ext cx="2523404" cy="2415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13033FF-2817-28BC-B21B-D76677A99E4C}"/>
              </a:ext>
            </a:extLst>
          </p:cNvPr>
          <p:cNvCxnSpPr>
            <a:cxnSpLocks/>
            <a:stCxn id="5" idx="0"/>
          </p:cNvCxnSpPr>
          <p:nvPr/>
        </p:nvCxnSpPr>
        <p:spPr>
          <a:xfrm flipV="1">
            <a:off x="3869483" y="4978398"/>
            <a:ext cx="0" cy="6012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C768212-EBED-2995-4027-E2BD64E3F2D9}"/>
              </a:ext>
            </a:extLst>
          </p:cNvPr>
          <p:cNvCxnSpPr>
            <a:cxnSpLocks/>
          </p:cNvCxnSpPr>
          <p:nvPr/>
        </p:nvCxnSpPr>
        <p:spPr>
          <a:xfrm>
            <a:off x="3697342" y="5095916"/>
            <a:ext cx="0" cy="3406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71D00AD-7872-EAFF-437D-1E5485F17FEB}"/>
              </a:ext>
            </a:extLst>
          </p:cNvPr>
          <p:cNvSpPr txBox="1"/>
          <p:nvPr/>
        </p:nvSpPr>
        <p:spPr>
          <a:xfrm rot="5400000">
            <a:off x="3080461" y="5229008"/>
            <a:ext cx="898072" cy="253916"/>
          </a:xfrm>
          <a:prstGeom prst="rect">
            <a:avLst/>
          </a:prstGeom>
          <a:noFill/>
        </p:spPr>
        <p:txBody>
          <a:bodyPr wrap="square" rtlCol="0">
            <a:spAutoFit/>
          </a:bodyPr>
          <a:lstStyle/>
          <a:p>
            <a:r>
              <a:rPr lang="en-GB" sz="1050" dirty="0"/>
              <a:t>1.1 write()</a:t>
            </a:r>
          </a:p>
        </p:txBody>
      </p:sp>
      <p:cxnSp>
        <p:nvCxnSpPr>
          <p:cNvPr id="58" name="Straight Arrow Connector 57">
            <a:extLst>
              <a:ext uri="{FF2B5EF4-FFF2-40B4-BE49-F238E27FC236}">
                <a16:creationId xmlns:a16="http://schemas.microsoft.com/office/drawing/2014/main" id="{9AAC60B4-8A8C-117A-3AC8-4B72A1977C72}"/>
              </a:ext>
            </a:extLst>
          </p:cNvPr>
          <p:cNvCxnSpPr>
            <a:cxnSpLocks/>
          </p:cNvCxnSpPr>
          <p:nvPr/>
        </p:nvCxnSpPr>
        <p:spPr>
          <a:xfrm flipV="1">
            <a:off x="4032259" y="5095916"/>
            <a:ext cx="0" cy="3406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12EFA37-ED98-D6FC-881B-2B036C2ED6DC}"/>
              </a:ext>
            </a:extLst>
          </p:cNvPr>
          <p:cNvSpPr txBox="1"/>
          <p:nvPr/>
        </p:nvSpPr>
        <p:spPr>
          <a:xfrm rot="16200000">
            <a:off x="3779847" y="5087781"/>
            <a:ext cx="898072" cy="253916"/>
          </a:xfrm>
          <a:prstGeom prst="rect">
            <a:avLst/>
          </a:prstGeom>
          <a:noFill/>
        </p:spPr>
        <p:txBody>
          <a:bodyPr wrap="square" rtlCol="0">
            <a:spAutoFit/>
          </a:bodyPr>
          <a:lstStyle/>
          <a:p>
            <a:r>
              <a:rPr lang="en-GB" sz="1050" dirty="0"/>
              <a:t>1.2 read()</a:t>
            </a:r>
          </a:p>
        </p:txBody>
      </p:sp>
      <p:sp>
        <p:nvSpPr>
          <p:cNvPr id="7" name="Rounded Rectangle 6">
            <a:extLst>
              <a:ext uri="{FF2B5EF4-FFF2-40B4-BE49-F238E27FC236}">
                <a16:creationId xmlns:a16="http://schemas.microsoft.com/office/drawing/2014/main" id="{7A68E974-54EA-2CE3-CF63-4556A4D305D1}"/>
              </a:ext>
            </a:extLst>
          </p:cNvPr>
          <p:cNvSpPr/>
          <p:nvPr/>
        </p:nvSpPr>
        <p:spPr>
          <a:xfrm>
            <a:off x="1953266" y="1750557"/>
            <a:ext cx="8499034" cy="4590975"/>
          </a:xfrm>
          <a:prstGeom prst="roundRect">
            <a:avLst/>
          </a:prstGeom>
          <a:solidFill>
            <a:schemeClr val="accent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 name="TextBox 7">
            <a:extLst>
              <a:ext uri="{FF2B5EF4-FFF2-40B4-BE49-F238E27FC236}">
                <a16:creationId xmlns:a16="http://schemas.microsoft.com/office/drawing/2014/main" id="{59EB81E2-090A-4B21-1098-B112CCB4666B}"/>
              </a:ext>
            </a:extLst>
          </p:cNvPr>
          <p:cNvSpPr txBox="1"/>
          <p:nvPr/>
        </p:nvSpPr>
        <p:spPr>
          <a:xfrm>
            <a:off x="1846484" y="1080546"/>
            <a:ext cx="1763175" cy="400110"/>
          </a:xfrm>
          <a:prstGeom prst="rect">
            <a:avLst/>
          </a:prstGeom>
          <a:noFill/>
        </p:spPr>
        <p:txBody>
          <a:bodyPr wrap="none" rtlCol="0">
            <a:spAutoFit/>
          </a:bodyPr>
          <a:lstStyle/>
          <a:p>
            <a:r>
              <a:rPr lang="en-GB" sz="2000" dirty="0">
                <a:latin typeface="Chalkboard" panose="03050602040202020205" pitchFamily="66" charset="77"/>
              </a:rPr>
              <a:t>Orchestration</a:t>
            </a:r>
          </a:p>
        </p:txBody>
      </p:sp>
    </p:spTree>
    <p:extLst>
      <p:ext uri="{BB962C8B-B14F-4D97-AF65-F5344CB8AC3E}">
        <p14:creationId xmlns:p14="http://schemas.microsoft.com/office/powerpoint/2010/main" val="4154017630"/>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Messaging Participants</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5</a:t>
            </a:fld>
            <a:endParaRPr lang="en-US"/>
          </a:p>
        </p:txBody>
      </p:sp>
      <p:sp>
        <p:nvSpPr>
          <p:cNvPr id="5" name="TextBox 4">
            <a:extLst>
              <a:ext uri="{FF2B5EF4-FFF2-40B4-BE49-F238E27FC236}">
                <a16:creationId xmlns:a16="http://schemas.microsoft.com/office/drawing/2014/main" id="{91E6BBA6-2ADB-9689-EDE6-BB3AFCB216D5}"/>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9" name="Rounded Rectangle 8">
            <a:extLst>
              <a:ext uri="{FF2B5EF4-FFF2-40B4-BE49-F238E27FC236}">
                <a16:creationId xmlns:a16="http://schemas.microsoft.com/office/drawing/2014/main" id="{516CE411-E8BD-CA22-951B-2328B0A863C7}"/>
              </a:ext>
            </a:extLst>
          </p:cNvPr>
          <p:cNvSpPr/>
          <p:nvPr/>
        </p:nvSpPr>
        <p:spPr>
          <a:xfrm>
            <a:off x="2443850" y="3308870"/>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BD1EA7A-EDAF-5780-6E7F-60528D2E828D}"/>
              </a:ext>
            </a:extLst>
          </p:cNvPr>
          <p:cNvSpPr txBox="1"/>
          <p:nvPr/>
        </p:nvSpPr>
        <p:spPr>
          <a:xfrm>
            <a:off x="2775864" y="3429004"/>
            <a:ext cx="1175657" cy="369332"/>
          </a:xfrm>
          <a:prstGeom prst="rect">
            <a:avLst/>
          </a:prstGeom>
          <a:noFill/>
        </p:spPr>
        <p:txBody>
          <a:bodyPr wrap="square" rtlCol="0">
            <a:spAutoFit/>
          </a:bodyPr>
          <a:lstStyle/>
          <a:p>
            <a:r>
              <a:rPr lang="en-GB" dirty="0"/>
              <a:t>:requestor</a:t>
            </a:r>
          </a:p>
        </p:txBody>
      </p:sp>
      <p:sp>
        <p:nvSpPr>
          <p:cNvPr id="15" name="Rounded Rectangle 14">
            <a:extLst>
              <a:ext uri="{FF2B5EF4-FFF2-40B4-BE49-F238E27FC236}">
                <a16:creationId xmlns:a16="http://schemas.microsoft.com/office/drawing/2014/main" id="{58325976-8325-8012-CBA4-C872D4182862}"/>
              </a:ext>
            </a:extLst>
          </p:cNvPr>
          <p:cNvSpPr/>
          <p:nvPr/>
        </p:nvSpPr>
        <p:spPr>
          <a:xfrm>
            <a:off x="7592786" y="3308866"/>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C824AED4-3789-4513-474C-A96311C3FFCE}"/>
              </a:ext>
            </a:extLst>
          </p:cNvPr>
          <p:cNvSpPr txBox="1"/>
          <p:nvPr/>
        </p:nvSpPr>
        <p:spPr>
          <a:xfrm>
            <a:off x="7924800" y="3429000"/>
            <a:ext cx="1175657" cy="369332"/>
          </a:xfrm>
          <a:prstGeom prst="rect">
            <a:avLst/>
          </a:prstGeom>
          <a:noFill/>
        </p:spPr>
        <p:txBody>
          <a:bodyPr wrap="square" rtlCol="0">
            <a:spAutoFit/>
          </a:bodyPr>
          <a:lstStyle/>
          <a:p>
            <a:r>
              <a:rPr lang="en-GB" dirty="0"/>
              <a:t>:provider</a:t>
            </a:r>
          </a:p>
        </p:txBody>
      </p:sp>
      <p:cxnSp>
        <p:nvCxnSpPr>
          <p:cNvPr id="18" name="Straight Connector 17">
            <a:extLst>
              <a:ext uri="{FF2B5EF4-FFF2-40B4-BE49-F238E27FC236}">
                <a16:creationId xmlns:a16="http://schemas.microsoft.com/office/drawing/2014/main" id="{7CD2CA5B-00E8-7501-D175-0B75C0ADB3DD}"/>
              </a:ext>
            </a:extLst>
          </p:cNvPr>
          <p:cNvCxnSpPr>
            <a:stCxn id="9" idx="3"/>
            <a:endCxn id="15" idx="1"/>
          </p:cNvCxnSpPr>
          <p:nvPr/>
        </p:nvCxnSpPr>
        <p:spPr>
          <a:xfrm flipV="1">
            <a:off x="4283536" y="3613666"/>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E0DDC2E-E26B-C09A-155D-DCD74F841527}"/>
              </a:ext>
            </a:extLst>
          </p:cNvPr>
          <p:cNvCxnSpPr>
            <a:cxnSpLocks/>
          </p:cNvCxnSpPr>
          <p:nvPr/>
        </p:nvCxnSpPr>
        <p:spPr>
          <a:xfrm>
            <a:off x="5127171" y="3308866"/>
            <a:ext cx="128995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BACBAFD-161B-9EEC-F30E-2E8BC2147F91}"/>
              </a:ext>
            </a:extLst>
          </p:cNvPr>
          <p:cNvSpPr txBox="1"/>
          <p:nvPr/>
        </p:nvSpPr>
        <p:spPr>
          <a:xfrm>
            <a:off x="5219698" y="2939444"/>
            <a:ext cx="1197429" cy="307777"/>
          </a:xfrm>
          <a:prstGeom prst="rect">
            <a:avLst/>
          </a:prstGeom>
          <a:noFill/>
        </p:spPr>
        <p:txBody>
          <a:bodyPr wrap="square" rtlCol="0">
            <a:spAutoFit/>
          </a:bodyPr>
          <a:lstStyle/>
          <a:p>
            <a:r>
              <a:rPr lang="en-GB" sz="1400" dirty="0"/>
              <a:t>1.1 request()</a:t>
            </a:r>
          </a:p>
        </p:txBody>
      </p:sp>
      <p:sp>
        <p:nvSpPr>
          <p:cNvPr id="22" name="TextBox 21">
            <a:extLst>
              <a:ext uri="{FF2B5EF4-FFF2-40B4-BE49-F238E27FC236}">
                <a16:creationId xmlns:a16="http://schemas.microsoft.com/office/drawing/2014/main" id="{FB36D172-C9D5-805A-970D-0BC511783049}"/>
              </a:ext>
            </a:extLst>
          </p:cNvPr>
          <p:cNvSpPr txBox="1"/>
          <p:nvPr/>
        </p:nvSpPr>
        <p:spPr>
          <a:xfrm>
            <a:off x="827314" y="1660345"/>
            <a:ext cx="2220685"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An application acts as either a </a:t>
            </a: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requestor</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or </a:t>
            </a: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provider</a:t>
            </a:r>
          </a:p>
        </p:txBody>
      </p:sp>
      <p:cxnSp>
        <p:nvCxnSpPr>
          <p:cNvPr id="24" name="Straight Arrow Connector 23">
            <a:extLst>
              <a:ext uri="{FF2B5EF4-FFF2-40B4-BE49-F238E27FC236}">
                <a16:creationId xmlns:a16="http://schemas.microsoft.com/office/drawing/2014/main" id="{C944BF3D-C0AD-26FD-3DE7-66758AA29BAC}"/>
              </a:ext>
            </a:extLst>
          </p:cNvPr>
          <p:cNvCxnSpPr>
            <a:stCxn id="22" idx="2"/>
            <a:endCxn id="9" idx="1"/>
          </p:cNvCxnSpPr>
          <p:nvPr/>
        </p:nvCxnSpPr>
        <p:spPr>
          <a:xfrm>
            <a:off x="1937657" y="2860674"/>
            <a:ext cx="506193" cy="7529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E052254-0FB9-3716-386E-A46B26A25466}"/>
              </a:ext>
            </a:extLst>
          </p:cNvPr>
          <p:cNvCxnSpPr>
            <a:cxnSpLocks/>
            <a:stCxn id="22" idx="3"/>
            <a:endCxn id="15" idx="0"/>
          </p:cNvCxnSpPr>
          <p:nvPr/>
        </p:nvCxnSpPr>
        <p:spPr>
          <a:xfrm>
            <a:off x="3047999" y="2260510"/>
            <a:ext cx="5464630" cy="1048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DA671D6-7AEB-47BE-C036-EA05DFDD21DF}"/>
              </a:ext>
            </a:extLst>
          </p:cNvPr>
          <p:cNvSpPr txBox="1"/>
          <p:nvPr/>
        </p:nvSpPr>
        <p:spPr>
          <a:xfrm>
            <a:off x="1556656" y="4790387"/>
            <a:ext cx="2220685"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 message is sent over a channel which is a virtual pipe i.e. topic, routing key</a:t>
            </a:r>
          </a:p>
        </p:txBody>
      </p:sp>
      <p:cxnSp>
        <p:nvCxnSpPr>
          <p:cNvPr id="29" name="Straight Arrow Connector 28">
            <a:extLst>
              <a:ext uri="{FF2B5EF4-FFF2-40B4-BE49-F238E27FC236}">
                <a16:creationId xmlns:a16="http://schemas.microsoft.com/office/drawing/2014/main" id="{46E2A7A8-9CA6-30C2-C650-24B8AF56674C}"/>
              </a:ext>
            </a:extLst>
          </p:cNvPr>
          <p:cNvCxnSpPr>
            <a:cxnSpLocks/>
            <a:stCxn id="28" idx="0"/>
          </p:cNvCxnSpPr>
          <p:nvPr/>
        </p:nvCxnSpPr>
        <p:spPr>
          <a:xfrm flipV="1">
            <a:off x="2666999" y="3609496"/>
            <a:ext cx="3235787" cy="11808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1781299-8AFE-7A41-B433-55444E6B1F19}"/>
              </a:ext>
            </a:extLst>
          </p:cNvPr>
          <p:cNvSpPr txBox="1"/>
          <p:nvPr/>
        </p:nvSpPr>
        <p:spPr>
          <a:xfrm>
            <a:off x="8153400" y="1243189"/>
            <a:ext cx="2220685"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 message has a header (metadata) and a body (data)</a:t>
            </a:r>
          </a:p>
        </p:txBody>
      </p:sp>
      <p:cxnSp>
        <p:nvCxnSpPr>
          <p:cNvPr id="34" name="Straight Arrow Connector 33">
            <a:extLst>
              <a:ext uri="{FF2B5EF4-FFF2-40B4-BE49-F238E27FC236}">
                <a16:creationId xmlns:a16="http://schemas.microsoft.com/office/drawing/2014/main" id="{CECEAD92-76D5-E599-628D-15F04DD472FA}"/>
              </a:ext>
            </a:extLst>
          </p:cNvPr>
          <p:cNvCxnSpPr>
            <a:cxnSpLocks/>
            <a:stCxn id="33" idx="1"/>
            <a:endCxn id="21" idx="0"/>
          </p:cNvCxnSpPr>
          <p:nvPr/>
        </p:nvCxnSpPr>
        <p:spPr>
          <a:xfrm flipH="1">
            <a:off x="5818413" y="1704854"/>
            <a:ext cx="2334987" cy="12345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34A7D7A-2F03-BCE5-9337-EAE24E719BB9}"/>
              </a:ext>
            </a:extLst>
          </p:cNvPr>
          <p:cNvSpPr txBox="1"/>
          <p:nvPr/>
        </p:nvSpPr>
        <p:spPr>
          <a:xfrm>
            <a:off x="4682874" y="4742613"/>
            <a:ext cx="2220685"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 channel is unidirectional (one way)</a:t>
            </a:r>
          </a:p>
        </p:txBody>
      </p:sp>
      <p:cxnSp>
        <p:nvCxnSpPr>
          <p:cNvPr id="38" name="Straight Arrow Connector 37">
            <a:extLst>
              <a:ext uri="{FF2B5EF4-FFF2-40B4-BE49-F238E27FC236}">
                <a16:creationId xmlns:a16="http://schemas.microsoft.com/office/drawing/2014/main" id="{1E70C78C-0F21-238E-404A-161E3D4E944C}"/>
              </a:ext>
            </a:extLst>
          </p:cNvPr>
          <p:cNvCxnSpPr>
            <a:cxnSpLocks/>
            <a:stCxn id="37" idx="0"/>
          </p:cNvCxnSpPr>
          <p:nvPr/>
        </p:nvCxnSpPr>
        <p:spPr>
          <a:xfrm flipV="1">
            <a:off x="5793217" y="3761896"/>
            <a:ext cx="261969" cy="980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D392D1-6B20-CAB5-5878-4AE6BA07FE6B}"/>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1" name="TextBox 10">
            <a:extLst>
              <a:ext uri="{FF2B5EF4-FFF2-40B4-BE49-F238E27FC236}">
                <a16:creationId xmlns:a16="http://schemas.microsoft.com/office/drawing/2014/main" id="{82507CF9-6862-EF14-B99A-7205534D70D9}"/>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7" name="TextBox 16">
            <a:extLst>
              <a:ext uri="{FF2B5EF4-FFF2-40B4-BE49-F238E27FC236}">
                <a16:creationId xmlns:a16="http://schemas.microsoft.com/office/drawing/2014/main" id="{76E0097D-4908-58BE-67CA-BAC72EEC5DEA}"/>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
        <p:nvSpPr>
          <p:cNvPr id="6" name="TextBox 5">
            <a:extLst>
              <a:ext uri="{FF2B5EF4-FFF2-40B4-BE49-F238E27FC236}">
                <a16:creationId xmlns:a16="http://schemas.microsoft.com/office/drawing/2014/main" id="{813ED763-0ECF-7BFA-B010-65771D21128E}"/>
              </a:ext>
            </a:extLst>
          </p:cNvPr>
          <p:cNvSpPr txBox="1"/>
          <p:nvPr/>
        </p:nvSpPr>
        <p:spPr>
          <a:xfrm>
            <a:off x="8153400" y="4548378"/>
            <a:ext cx="3097192"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Prefer </a:t>
            </a: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Requestor</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and </a:t>
            </a: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Provider</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better than Producer/Consumer for conversation patterns because they indicate role.</a:t>
            </a:r>
          </a:p>
        </p:txBody>
      </p:sp>
    </p:spTree>
    <p:extLst>
      <p:ext uri="{BB962C8B-B14F-4D97-AF65-F5344CB8AC3E}">
        <p14:creationId xmlns:p14="http://schemas.microsoft.com/office/powerpoint/2010/main" val="1031350267"/>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p:bldP spid="33" grpId="0"/>
      <p:bldP spid="37" grpId="0"/>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E7C49B-ECD7-BE2F-5F44-13A9B388EAF0}"/>
              </a:ext>
            </a:extLst>
          </p:cNvPr>
          <p:cNvSpPr>
            <a:spLocks noGrp="1"/>
          </p:cNvSpPr>
          <p:nvPr>
            <p:ph type="sldNum" sz="quarter" idx="12"/>
          </p:nvPr>
        </p:nvSpPr>
        <p:spPr/>
        <p:txBody>
          <a:bodyPr/>
          <a:lstStyle/>
          <a:p>
            <a:fld id="{867D4A06-35AE-BD4A-84A9-613A26F3D41D}" type="slidenum">
              <a:rPr lang="en-US" smtClean="0"/>
              <a:pPr/>
              <a:t>50</a:t>
            </a:fld>
            <a:endParaRPr lang="en-US"/>
          </a:p>
        </p:txBody>
      </p:sp>
      <p:graphicFrame>
        <p:nvGraphicFramePr>
          <p:cNvPr id="3" name="Table 2">
            <a:extLst>
              <a:ext uri="{FF2B5EF4-FFF2-40B4-BE49-F238E27FC236}">
                <a16:creationId xmlns:a16="http://schemas.microsoft.com/office/drawing/2014/main" id="{69FDE59F-B48E-C882-B2C6-972206E59C32}"/>
              </a:ext>
            </a:extLst>
          </p:cNvPr>
          <p:cNvGraphicFramePr>
            <a:graphicFrameLocks noGrp="1"/>
          </p:cNvGraphicFramePr>
          <p:nvPr/>
        </p:nvGraphicFramePr>
        <p:xfrm>
          <a:off x="2144784" y="1155585"/>
          <a:ext cx="7902432" cy="4546830"/>
        </p:xfrm>
        <a:graphic>
          <a:graphicData uri="http://schemas.openxmlformats.org/drawingml/2006/table">
            <a:tbl>
              <a:tblPr firstRow="1" bandRow="1">
                <a:tableStyleId>{D7AC3CCA-C797-4891-BE02-D94E43425B78}</a:tableStyleId>
              </a:tblPr>
              <a:tblGrid>
                <a:gridCol w="2634144">
                  <a:extLst>
                    <a:ext uri="{9D8B030D-6E8A-4147-A177-3AD203B41FA5}">
                      <a16:colId xmlns:a16="http://schemas.microsoft.com/office/drawing/2014/main" val="398218166"/>
                    </a:ext>
                  </a:extLst>
                </a:gridCol>
                <a:gridCol w="2634144">
                  <a:extLst>
                    <a:ext uri="{9D8B030D-6E8A-4147-A177-3AD203B41FA5}">
                      <a16:colId xmlns:a16="http://schemas.microsoft.com/office/drawing/2014/main" val="463076022"/>
                    </a:ext>
                  </a:extLst>
                </a:gridCol>
                <a:gridCol w="2634144">
                  <a:extLst>
                    <a:ext uri="{9D8B030D-6E8A-4147-A177-3AD203B41FA5}">
                      <a16:colId xmlns:a16="http://schemas.microsoft.com/office/drawing/2014/main" val="273759902"/>
                    </a:ext>
                  </a:extLst>
                </a:gridCol>
              </a:tblGrid>
              <a:tr h="757805">
                <a:tc>
                  <a:txBody>
                    <a:bodyPr/>
                    <a:lstStyle/>
                    <a:p>
                      <a:r>
                        <a:rPr lang="en-US" dirty="0"/>
                        <a:t>Turn Taking</a:t>
                      </a:r>
                    </a:p>
                  </a:txBody>
                  <a:tcPr/>
                </a:tc>
                <a:tc>
                  <a:txBody>
                    <a:bodyPr/>
                    <a:lstStyle/>
                    <a:p>
                      <a:r>
                        <a:rPr lang="en-US" dirty="0"/>
                        <a:t>Routing Slip</a:t>
                      </a:r>
                    </a:p>
                  </a:txBody>
                  <a:tcPr/>
                </a:tc>
                <a:tc>
                  <a:txBody>
                    <a:bodyPr/>
                    <a:lstStyle/>
                    <a:p>
                      <a:r>
                        <a:rPr lang="en-US"/>
                        <a:t>Process Manager (Saga)</a:t>
                      </a:r>
                      <a:endParaRPr lang="en-US" dirty="0"/>
                    </a:p>
                  </a:txBody>
                  <a:tcPr/>
                </a:tc>
                <a:extLst>
                  <a:ext uri="{0D108BD9-81ED-4DB2-BD59-A6C34878D82A}">
                    <a16:rowId xmlns:a16="http://schemas.microsoft.com/office/drawing/2014/main" val="2411334336"/>
                  </a:ext>
                </a:extLst>
              </a:tr>
              <a:tr h="757805">
                <a:tc>
                  <a:txBody>
                    <a:bodyPr/>
                    <a:lstStyle/>
                    <a:p>
                      <a:pPr algn="ctr"/>
                      <a:r>
                        <a:rPr lang="en-US" sz="1600" dirty="0"/>
                        <a:t>Complex Flow</a:t>
                      </a:r>
                    </a:p>
                  </a:txBody>
                  <a:tcPr/>
                </a:tc>
                <a:tc>
                  <a:txBody>
                    <a:bodyPr/>
                    <a:lstStyle/>
                    <a:p>
                      <a:pPr algn="ctr"/>
                      <a:r>
                        <a:rPr lang="en-US" sz="1600" dirty="0"/>
                        <a:t>Simple Flow</a:t>
                      </a:r>
                    </a:p>
                  </a:txBody>
                  <a:tcPr/>
                </a:tc>
                <a:tc>
                  <a:txBody>
                    <a:bodyPr/>
                    <a:lstStyle/>
                    <a:p>
                      <a:pPr algn="ctr"/>
                      <a:r>
                        <a:rPr lang="en-US" sz="1600" dirty="0"/>
                        <a:t>Complex Flow</a:t>
                      </a:r>
                    </a:p>
                  </a:txBody>
                  <a:tcPr/>
                </a:tc>
                <a:extLst>
                  <a:ext uri="{0D108BD9-81ED-4DB2-BD59-A6C34878D82A}">
                    <a16:rowId xmlns:a16="http://schemas.microsoft.com/office/drawing/2014/main" val="4264733605"/>
                  </a:ext>
                </a:extLst>
              </a:tr>
              <a:tr h="757805">
                <a:tc>
                  <a:txBody>
                    <a:bodyPr/>
                    <a:lstStyle/>
                    <a:p>
                      <a:pPr algn="ctr"/>
                      <a:r>
                        <a:rPr lang="en-US" sz="1600" dirty="0"/>
                        <a:t>Rigid Flow</a:t>
                      </a:r>
                    </a:p>
                  </a:txBody>
                  <a:tcPr/>
                </a:tc>
                <a:tc>
                  <a:txBody>
                    <a:bodyPr/>
                    <a:lstStyle/>
                    <a:p>
                      <a:pPr algn="ctr"/>
                      <a:r>
                        <a:rPr lang="en-US" sz="1600" dirty="0"/>
                        <a:t>Dynamic Flow</a:t>
                      </a:r>
                    </a:p>
                  </a:txBody>
                  <a:tcPr/>
                </a:tc>
                <a:tc>
                  <a:txBody>
                    <a:bodyPr/>
                    <a:lstStyle/>
                    <a:p>
                      <a:pPr algn="ctr"/>
                      <a:r>
                        <a:rPr lang="en-US" sz="1600" dirty="0"/>
                        <a:t>Dynamic Flow</a:t>
                      </a:r>
                    </a:p>
                  </a:txBody>
                  <a:tcPr/>
                </a:tc>
                <a:extLst>
                  <a:ext uri="{0D108BD9-81ED-4DB2-BD59-A6C34878D82A}">
                    <a16:rowId xmlns:a16="http://schemas.microsoft.com/office/drawing/2014/main" val="3726639980"/>
                  </a:ext>
                </a:extLst>
              </a:tr>
              <a:tr h="757805">
                <a:tc>
                  <a:txBody>
                    <a:bodyPr/>
                    <a:lstStyle/>
                    <a:p>
                      <a:pPr algn="ctr"/>
                      <a:r>
                        <a:rPr lang="en-US" sz="1600" dirty="0"/>
                        <a:t>No central point of failure</a:t>
                      </a:r>
                    </a:p>
                  </a:txBody>
                  <a:tcPr/>
                </a:tc>
                <a:tc>
                  <a:txBody>
                    <a:bodyPr/>
                    <a:lstStyle/>
                    <a:p>
                      <a:pPr algn="ctr"/>
                      <a:r>
                        <a:rPr lang="en-US" sz="1600" dirty="0"/>
                        <a:t>No central point of failure</a:t>
                      </a:r>
                    </a:p>
                  </a:txBody>
                  <a:tcPr/>
                </a:tc>
                <a:tc>
                  <a:txBody>
                    <a:bodyPr/>
                    <a:lstStyle/>
                    <a:p>
                      <a:pPr algn="ctr"/>
                      <a:r>
                        <a:rPr lang="en-US" sz="1600" dirty="0"/>
                        <a:t>Central point of failure</a:t>
                      </a:r>
                    </a:p>
                  </a:txBody>
                  <a:tcPr/>
                </a:tc>
                <a:extLst>
                  <a:ext uri="{0D108BD9-81ED-4DB2-BD59-A6C34878D82A}">
                    <a16:rowId xmlns:a16="http://schemas.microsoft.com/office/drawing/2014/main" val="2250548943"/>
                  </a:ext>
                </a:extLst>
              </a:tr>
              <a:tr h="757805">
                <a:tc>
                  <a:txBody>
                    <a:bodyPr/>
                    <a:lstStyle/>
                    <a:p>
                      <a:pPr algn="ctr"/>
                      <a:r>
                        <a:rPr lang="en-US" sz="1600" dirty="0"/>
                        <a:t>Distributed</a:t>
                      </a:r>
                    </a:p>
                  </a:txBody>
                  <a:tcPr/>
                </a:tc>
                <a:tc>
                  <a:txBody>
                    <a:bodyPr/>
                    <a:lstStyle/>
                    <a:p>
                      <a:pPr algn="ctr"/>
                      <a:r>
                        <a:rPr lang="en-US" sz="1600" dirty="0"/>
                        <a:t>Distributed</a:t>
                      </a:r>
                    </a:p>
                  </a:txBody>
                  <a:tcPr/>
                </a:tc>
                <a:tc>
                  <a:txBody>
                    <a:bodyPr/>
                    <a:lstStyle/>
                    <a:p>
                      <a:pPr algn="ctr"/>
                      <a:r>
                        <a:rPr lang="en-US" sz="1600" dirty="0"/>
                        <a:t>Hub-and-Spoke</a:t>
                      </a:r>
                    </a:p>
                  </a:txBody>
                  <a:tcPr/>
                </a:tc>
                <a:extLst>
                  <a:ext uri="{0D108BD9-81ED-4DB2-BD59-A6C34878D82A}">
                    <a16:rowId xmlns:a16="http://schemas.microsoft.com/office/drawing/2014/main" val="2554491901"/>
                  </a:ext>
                </a:extLst>
              </a:tr>
              <a:tr h="757805">
                <a:tc>
                  <a:txBody>
                    <a:bodyPr/>
                    <a:lstStyle/>
                    <a:p>
                      <a:pPr algn="ctr"/>
                      <a:r>
                        <a:rPr lang="en-US" sz="1600" dirty="0"/>
                        <a:t>No central administration or reporting</a:t>
                      </a:r>
                    </a:p>
                  </a:txBody>
                  <a:tcPr/>
                </a:tc>
                <a:tc>
                  <a:txBody>
                    <a:bodyPr/>
                    <a:lstStyle/>
                    <a:p>
                      <a:pPr algn="ctr"/>
                      <a:r>
                        <a:rPr lang="en-US" sz="1600" dirty="0"/>
                        <a:t>Central administration but not reporting</a:t>
                      </a:r>
                    </a:p>
                  </a:txBody>
                  <a:tcPr/>
                </a:tc>
                <a:tc>
                  <a:txBody>
                    <a:bodyPr/>
                    <a:lstStyle/>
                    <a:p>
                      <a:pPr algn="ctr"/>
                      <a:r>
                        <a:rPr lang="en-US" sz="1600" dirty="0"/>
                        <a:t>Central Administration and Reporting</a:t>
                      </a:r>
                    </a:p>
                  </a:txBody>
                  <a:tcPr/>
                </a:tc>
                <a:extLst>
                  <a:ext uri="{0D108BD9-81ED-4DB2-BD59-A6C34878D82A}">
                    <a16:rowId xmlns:a16="http://schemas.microsoft.com/office/drawing/2014/main" val="3573434767"/>
                  </a:ext>
                </a:extLst>
              </a:tr>
            </a:tbl>
          </a:graphicData>
        </a:graphic>
      </p:graphicFrame>
    </p:spTree>
    <p:extLst>
      <p:ext uri="{BB962C8B-B14F-4D97-AF65-F5344CB8AC3E}">
        <p14:creationId xmlns:p14="http://schemas.microsoft.com/office/powerpoint/2010/main" val="10377141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571A-D8CD-3F43-8645-BB6DC35315CC}"/>
              </a:ext>
            </a:extLst>
          </p:cNvPr>
          <p:cNvSpPr>
            <a:spLocks noGrp="1"/>
          </p:cNvSpPr>
          <p:nvPr>
            <p:ph type="title"/>
          </p:nvPr>
        </p:nvSpPr>
        <p:spPr/>
        <p:txBody>
          <a:bodyPr/>
          <a:lstStyle/>
          <a:p>
            <a:r>
              <a:rPr lang="en-US" dirty="0"/>
              <a:t>Q&amp;A</a:t>
            </a:r>
          </a:p>
        </p:txBody>
      </p:sp>
      <p:sp>
        <p:nvSpPr>
          <p:cNvPr id="4" name="TextBox 3">
            <a:extLst>
              <a:ext uri="{FF2B5EF4-FFF2-40B4-BE49-F238E27FC236}">
                <a16:creationId xmlns:a16="http://schemas.microsoft.com/office/drawing/2014/main" id="{30F73064-6871-6E4F-BA12-A7E8499E07A4}"/>
              </a:ext>
            </a:extLst>
          </p:cNvPr>
          <p:cNvSpPr txBox="1"/>
          <p:nvPr/>
        </p:nvSpPr>
        <p:spPr>
          <a:xfrm>
            <a:off x="11347450" y="304800"/>
            <a:ext cx="452664" cy="369332"/>
          </a:xfrm>
          <a:prstGeom prst="rect">
            <a:avLst/>
          </a:prstGeom>
          <a:noFill/>
        </p:spPr>
        <p:txBody>
          <a:bodyPr wrap="square" rtlCol="0">
            <a:spAutoFit/>
          </a:bodyPr>
          <a:lstStyle/>
          <a:p>
            <a:r>
              <a:rPr lang="en-US" dirty="0"/>
              <a:t>40</a:t>
            </a:r>
          </a:p>
        </p:txBody>
      </p:sp>
      <p:sp>
        <p:nvSpPr>
          <p:cNvPr id="5" name="Footer Placeholder 4">
            <a:extLst>
              <a:ext uri="{FF2B5EF4-FFF2-40B4-BE49-F238E27FC236}">
                <a16:creationId xmlns:a16="http://schemas.microsoft.com/office/drawing/2014/main" id="{7638F10A-FDC7-8941-A6E5-4CDC1EBFBA2E}"/>
              </a:ext>
            </a:extLst>
          </p:cNvPr>
          <p:cNvSpPr>
            <a:spLocks noGrp="1"/>
          </p:cNvSpPr>
          <p:nvPr>
            <p:ph type="ftr" sz="quarter" idx="11"/>
          </p:nvPr>
        </p:nvSpPr>
        <p:spPr/>
        <p:txBody>
          <a:bodyPr/>
          <a:lstStyle/>
          <a:p>
            <a:r>
              <a:rPr lang="en-US"/>
              <a:t>Ian Cooper</a:t>
            </a:r>
          </a:p>
        </p:txBody>
      </p:sp>
      <p:sp>
        <p:nvSpPr>
          <p:cNvPr id="6" name="Slide Number Placeholder 5">
            <a:extLst>
              <a:ext uri="{FF2B5EF4-FFF2-40B4-BE49-F238E27FC236}">
                <a16:creationId xmlns:a16="http://schemas.microsoft.com/office/drawing/2014/main" id="{43878D21-0886-C84E-A330-C20A35878065}"/>
              </a:ext>
            </a:extLst>
          </p:cNvPr>
          <p:cNvSpPr>
            <a:spLocks noGrp="1"/>
          </p:cNvSpPr>
          <p:nvPr>
            <p:ph type="sldNum" sz="quarter" idx="12"/>
          </p:nvPr>
        </p:nvSpPr>
        <p:spPr/>
        <p:txBody>
          <a:bodyPr/>
          <a:lstStyle/>
          <a:p>
            <a:fld id="{53C7D256-7CB4-8D4B-B359-120D79D46DFF}" type="slidenum">
              <a:rPr lang="en-US" smtClean="0"/>
              <a:t>51</a:t>
            </a:fld>
            <a:endParaRPr lang="en-US"/>
          </a:p>
        </p:txBody>
      </p:sp>
    </p:spTree>
    <p:extLst>
      <p:ext uri="{BB962C8B-B14F-4D97-AF65-F5344CB8AC3E}">
        <p14:creationId xmlns:p14="http://schemas.microsoft.com/office/powerpoint/2010/main" val="2282779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Messaging Participants</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6</a:t>
            </a:fld>
            <a:endParaRPr lang="en-US"/>
          </a:p>
        </p:txBody>
      </p:sp>
      <p:sp>
        <p:nvSpPr>
          <p:cNvPr id="9" name="Rounded Rectangle 8">
            <a:extLst>
              <a:ext uri="{FF2B5EF4-FFF2-40B4-BE49-F238E27FC236}">
                <a16:creationId xmlns:a16="http://schemas.microsoft.com/office/drawing/2014/main" id="{516CE411-E8BD-CA22-951B-2328B0A863C7}"/>
              </a:ext>
            </a:extLst>
          </p:cNvPr>
          <p:cNvSpPr/>
          <p:nvPr/>
        </p:nvSpPr>
        <p:spPr>
          <a:xfrm>
            <a:off x="2254111" y="3763854"/>
            <a:ext cx="2220685" cy="766442"/>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BD1EA7A-EDAF-5780-6E7F-60528D2E828D}"/>
              </a:ext>
            </a:extLst>
          </p:cNvPr>
          <p:cNvSpPr txBox="1"/>
          <p:nvPr/>
        </p:nvSpPr>
        <p:spPr>
          <a:xfrm>
            <a:off x="2405720" y="3923196"/>
            <a:ext cx="2013306" cy="369332"/>
          </a:xfrm>
          <a:prstGeom prst="rect">
            <a:avLst/>
          </a:prstGeom>
          <a:noFill/>
        </p:spPr>
        <p:txBody>
          <a:bodyPr wrap="square" rtlCol="0">
            <a:spAutoFit/>
          </a:bodyPr>
          <a:lstStyle/>
          <a:p>
            <a:r>
              <a:rPr lang="en-GB" dirty="0"/>
              <a:t>: Search</a:t>
            </a:r>
          </a:p>
        </p:txBody>
      </p:sp>
      <p:sp>
        <p:nvSpPr>
          <p:cNvPr id="15" name="Rounded Rectangle 14">
            <a:extLst>
              <a:ext uri="{FF2B5EF4-FFF2-40B4-BE49-F238E27FC236}">
                <a16:creationId xmlns:a16="http://schemas.microsoft.com/office/drawing/2014/main" id="{58325976-8325-8012-CBA4-C872D4182862}"/>
              </a:ext>
            </a:extLst>
          </p:cNvPr>
          <p:cNvSpPr/>
          <p:nvPr/>
        </p:nvSpPr>
        <p:spPr>
          <a:xfrm>
            <a:off x="7403047" y="3842275"/>
            <a:ext cx="2220685" cy="63558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C824AED4-3789-4513-474C-A96311C3FFCE}"/>
              </a:ext>
            </a:extLst>
          </p:cNvPr>
          <p:cNvSpPr txBox="1"/>
          <p:nvPr/>
        </p:nvSpPr>
        <p:spPr>
          <a:xfrm>
            <a:off x="7554658" y="3937841"/>
            <a:ext cx="2069074" cy="369332"/>
          </a:xfrm>
          <a:prstGeom prst="rect">
            <a:avLst/>
          </a:prstGeom>
          <a:noFill/>
        </p:spPr>
        <p:txBody>
          <a:bodyPr wrap="square" rtlCol="0">
            <a:spAutoFit/>
          </a:bodyPr>
          <a:lstStyle/>
          <a:p>
            <a:r>
              <a:rPr lang="en-GB" dirty="0"/>
              <a:t>: Store Information</a:t>
            </a:r>
          </a:p>
        </p:txBody>
      </p:sp>
      <p:cxnSp>
        <p:nvCxnSpPr>
          <p:cNvPr id="18" name="Straight Connector 17">
            <a:extLst>
              <a:ext uri="{FF2B5EF4-FFF2-40B4-BE49-F238E27FC236}">
                <a16:creationId xmlns:a16="http://schemas.microsoft.com/office/drawing/2014/main" id="{7CD2CA5B-00E8-7501-D175-0B75C0ADB3DD}"/>
              </a:ext>
            </a:extLst>
          </p:cNvPr>
          <p:cNvCxnSpPr>
            <a:cxnSpLocks/>
            <a:stCxn id="9" idx="3"/>
            <a:endCxn id="15" idx="1"/>
          </p:cNvCxnSpPr>
          <p:nvPr/>
        </p:nvCxnSpPr>
        <p:spPr>
          <a:xfrm>
            <a:off x="4474796" y="4147075"/>
            <a:ext cx="2928251" cy="1299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E0DDC2E-E26B-C09A-155D-DCD74F841527}"/>
              </a:ext>
            </a:extLst>
          </p:cNvPr>
          <p:cNvCxnSpPr>
            <a:cxnSpLocks/>
          </p:cNvCxnSpPr>
          <p:nvPr/>
        </p:nvCxnSpPr>
        <p:spPr>
          <a:xfrm flipH="1" flipV="1">
            <a:off x="5023413" y="3763854"/>
            <a:ext cx="1714812" cy="103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BACBAFD-161B-9EEC-F30E-2E8BC2147F91}"/>
              </a:ext>
            </a:extLst>
          </p:cNvPr>
          <p:cNvSpPr txBox="1"/>
          <p:nvPr/>
        </p:nvSpPr>
        <p:spPr>
          <a:xfrm>
            <a:off x="5188592" y="3380626"/>
            <a:ext cx="1549633" cy="307777"/>
          </a:xfrm>
          <a:prstGeom prst="rect">
            <a:avLst/>
          </a:prstGeom>
          <a:noFill/>
        </p:spPr>
        <p:txBody>
          <a:bodyPr wrap="square" rtlCol="0">
            <a:spAutoFit/>
          </a:bodyPr>
          <a:lstStyle/>
          <a:p>
            <a:r>
              <a:rPr lang="en-GB" sz="1400" dirty="0"/>
              <a:t>1.1 </a:t>
            </a:r>
            <a:r>
              <a:rPr lang="en-GB" sz="1400" dirty="0" err="1"/>
              <a:t>changedstore</a:t>
            </a:r>
            <a:r>
              <a:rPr lang="en-GB" sz="1400" dirty="0"/>
              <a:t>()</a:t>
            </a:r>
          </a:p>
        </p:txBody>
      </p:sp>
      <p:sp>
        <p:nvSpPr>
          <p:cNvPr id="14" name="TextBox 13">
            <a:extLst>
              <a:ext uri="{FF2B5EF4-FFF2-40B4-BE49-F238E27FC236}">
                <a16:creationId xmlns:a16="http://schemas.microsoft.com/office/drawing/2014/main" id="{68735CCA-DC86-2B1B-27EF-70369C21267F}"/>
              </a:ext>
            </a:extLst>
          </p:cNvPr>
          <p:cNvSpPr txBox="1"/>
          <p:nvPr/>
        </p:nvSpPr>
        <p:spPr>
          <a:xfrm>
            <a:off x="7835246" y="4968231"/>
            <a:ext cx="2220685" cy="923330"/>
          </a:xfrm>
          <a:prstGeom prst="rect">
            <a:avLst/>
          </a:prstGeom>
          <a:noFill/>
        </p:spPr>
        <p:txBody>
          <a:bodyPr wrap="square" rtlCol="0">
            <a:spAutoFit/>
          </a:bodyPr>
          <a:lstStyle/>
          <a:p>
            <a:pPr algn="ct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Provider</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t>
            </a:r>
          </a:p>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Manages stores for our ecommerce site</a:t>
            </a:r>
          </a:p>
        </p:txBody>
      </p:sp>
      <p:cxnSp>
        <p:nvCxnSpPr>
          <p:cNvPr id="19" name="Straight Arrow Connector 18">
            <a:extLst>
              <a:ext uri="{FF2B5EF4-FFF2-40B4-BE49-F238E27FC236}">
                <a16:creationId xmlns:a16="http://schemas.microsoft.com/office/drawing/2014/main" id="{F72E62AD-5786-072F-4E0C-8DE83B5DB243}"/>
              </a:ext>
            </a:extLst>
          </p:cNvPr>
          <p:cNvCxnSpPr>
            <a:cxnSpLocks/>
            <a:stCxn id="14" idx="0"/>
          </p:cNvCxnSpPr>
          <p:nvPr/>
        </p:nvCxnSpPr>
        <p:spPr>
          <a:xfrm flipH="1" flipV="1">
            <a:off x="8610600" y="4366042"/>
            <a:ext cx="334989" cy="6021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645EC90-8FDE-74F8-57E2-507613C95BF6}"/>
              </a:ext>
            </a:extLst>
          </p:cNvPr>
          <p:cNvSpPr txBox="1"/>
          <p:nvPr/>
        </p:nvSpPr>
        <p:spPr>
          <a:xfrm>
            <a:off x="1208537" y="1648135"/>
            <a:ext cx="2220685" cy="1477328"/>
          </a:xfrm>
          <a:prstGeom prst="rect">
            <a:avLst/>
          </a:prstGeom>
          <a:noFill/>
        </p:spPr>
        <p:txBody>
          <a:bodyPr wrap="square" rtlCol="0">
            <a:spAutoFit/>
          </a:bodyPr>
          <a:lstStyle/>
          <a:p>
            <a:pPr algn="ct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Requestor</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Registers a store and optimizes for a fast lookup on key search terms</a:t>
            </a:r>
          </a:p>
        </p:txBody>
      </p:sp>
      <p:cxnSp>
        <p:nvCxnSpPr>
          <p:cNvPr id="27" name="Straight Arrow Connector 26">
            <a:extLst>
              <a:ext uri="{FF2B5EF4-FFF2-40B4-BE49-F238E27FC236}">
                <a16:creationId xmlns:a16="http://schemas.microsoft.com/office/drawing/2014/main" id="{691D0017-65B6-78D8-9EA9-183083210CFC}"/>
              </a:ext>
            </a:extLst>
          </p:cNvPr>
          <p:cNvCxnSpPr>
            <a:cxnSpLocks/>
            <a:stCxn id="26" idx="2"/>
            <a:endCxn id="9" idx="0"/>
          </p:cNvCxnSpPr>
          <p:nvPr/>
        </p:nvCxnSpPr>
        <p:spPr>
          <a:xfrm>
            <a:off x="2318880" y="3125463"/>
            <a:ext cx="1045574" cy="6383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A7D0A21-D075-1489-32B7-CB84AB86362F}"/>
              </a:ext>
            </a:extLst>
          </p:cNvPr>
          <p:cNvSpPr txBox="1"/>
          <p:nvPr/>
        </p:nvSpPr>
        <p:spPr>
          <a:xfrm>
            <a:off x="4643985" y="1720629"/>
            <a:ext cx="2220685" cy="646331"/>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Message indicating new store details</a:t>
            </a:r>
          </a:p>
        </p:txBody>
      </p:sp>
      <p:cxnSp>
        <p:nvCxnSpPr>
          <p:cNvPr id="32" name="Straight Arrow Connector 31">
            <a:extLst>
              <a:ext uri="{FF2B5EF4-FFF2-40B4-BE49-F238E27FC236}">
                <a16:creationId xmlns:a16="http://schemas.microsoft.com/office/drawing/2014/main" id="{D08D6B94-17BB-1F6E-720C-B581A84C9DBA}"/>
              </a:ext>
            </a:extLst>
          </p:cNvPr>
          <p:cNvCxnSpPr>
            <a:cxnSpLocks/>
            <a:stCxn id="31" idx="2"/>
            <a:endCxn id="21" idx="0"/>
          </p:cNvCxnSpPr>
          <p:nvPr/>
        </p:nvCxnSpPr>
        <p:spPr>
          <a:xfrm>
            <a:off x="5754328" y="2366960"/>
            <a:ext cx="209081" cy="1013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20EA1E0-84E1-9F93-B7B0-3809FA01FB8C}"/>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7" name="TextBox 6">
            <a:extLst>
              <a:ext uri="{FF2B5EF4-FFF2-40B4-BE49-F238E27FC236}">
                <a16:creationId xmlns:a16="http://schemas.microsoft.com/office/drawing/2014/main" id="{BBF57AC6-CFFB-B594-95B5-9E76ECB7BC9F}"/>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2" name="TextBox 11">
            <a:extLst>
              <a:ext uri="{FF2B5EF4-FFF2-40B4-BE49-F238E27FC236}">
                <a16:creationId xmlns:a16="http://schemas.microsoft.com/office/drawing/2014/main" id="{BAA77D7D-2176-068B-4DDF-88C903541BB4}"/>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3" name="TextBox 12">
            <a:extLst>
              <a:ext uri="{FF2B5EF4-FFF2-40B4-BE49-F238E27FC236}">
                <a16:creationId xmlns:a16="http://schemas.microsoft.com/office/drawing/2014/main" id="{898B9898-6556-A546-8E3A-6C8073301213}"/>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2510823845"/>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6"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In-Only (Fire and Forget)</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7</a:t>
            </a:fld>
            <a:endParaRPr lang="en-US"/>
          </a:p>
        </p:txBody>
      </p:sp>
      <p:sp>
        <p:nvSpPr>
          <p:cNvPr id="15" name="Rounded Rectangle 14">
            <a:extLst>
              <a:ext uri="{FF2B5EF4-FFF2-40B4-BE49-F238E27FC236}">
                <a16:creationId xmlns:a16="http://schemas.microsoft.com/office/drawing/2014/main" id="{A95BA4E0-1878-AE14-669E-31A6BEC3DA1A}"/>
              </a:ext>
            </a:extLst>
          </p:cNvPr>
          <p:cNvSpPr/>
          <p:nvPr/>
        </p:nvSpPr>
        <p:spPr>
          <a:xfrm>
            <a:off x="2443850" y="3622201"/>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60FC3F56-1A35-8679-FEE0-35593B08394C}"/>
              </a:ext>
            </a:extLst>
          </p:cNvPr>
          <p:cNvSpPr/>
          <p:nvPr/>
        </p:nvSpPr>
        <p:spPr>
          <a:xfrm>
            <a:off x="7592786" y="3622197"/>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634BA157-6610-BFB4-2EBB-0B347BFBC8FE}"/>
              </a:ext>
            </a:extLst>
          </p:cNvPr>
          <p:cNvCxnSpPr>
            <a:cxnSpLocks/>
          </p:cNvCxnSpPr>
          <p:nvPr/>
        </p:nvCxnSpPr>
        <p:spPr>
          <a:xfrm flipV="1">
            <a:off x="4283536" y="3948769"/>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89F4526-EDE3-942E-3374-9AADC98546BB}"/>
              </a:ext>
            </a:extLst>
          </p:cNvPr>
          <p:cNvCxnSpPr>
            <a:cxnSpLocks/>
          </p:cNvCxnSpPr>
          <p:nvPr/>
        </p:nvCxnSpPr>
        <p:spPr>
          <a:xfrm>
            <a:off x="5127171" y="3622197"/>
            <a:ext cx="141252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B7F797F-45B6-B212-B7AB-38C21575F3DF}"/>
              </a:ext>
            </a:extLst>
          </p:cNvPr>
          <p:cNvSpPr txBox="1"/>
          <p:nvPr/>
        </p:nvSpPr>
        <p:spPr>
          <a:xfrm>
            <a:off x="5219699" y="3252775"/>
            <a:ext cx="1197428" cy="307777"/>
          </a:xfrm>
          <a:prstGeom prst="rect">
            <a:avLst/>
          </a:prstGeom>
          <a:noFill/>
        </p:spPr>
        <p:txBody>
          <a:bodyPr wrap="square" rtlCol="0">
            <a:spAutoFit/>
          </a:bodyPr>
          <a:lstStyle/>
          <a:p>
            <a:r>
              <a:rPr lang="en-GB" sz="1400" dirty="0"/>
              <a:t>1.1 request()</a:t>
            </a:r>
          </a:p>
        </p:txBody>
      </p:sp>
      <p:sp>
        <p:nvSpPr>
          <p:cNvPr id="23" name="TextBox 22">
            <a:extLst>
              <a:ext uri="{FF2B5EF4-FFF2-40B4-BE49-F238E27FC236}">
                <a16:creationId xmlns:a16="http://schemas.microsoft.com/office/drawing/2014/main" id="{77381267-7EFC-1BF0-E783-EEF50BA4684C}"/>
              </a:ext>
            </a:extLst>
          </p:cNvPr>
          <p:cNvSpPr txBox="1"/>
          <p:nvPr/>
        </p:nvSpPr>
        <p:spPr>
          <a:xfrm>
            <a:off x="2775864" y="3742335"/>
            <a:ext cx="1175657" cy="369332"/>
          </a:xfrm>
          <a:prstGeom prst="rect">
            <a:avLst/>
          </a:prstGeom>
          <a:noFill/>
        </p:spPr>
        <p:txBody>
          <a:bodyPr wrap="square" rtlCol="0">
            <a:spAutoFit/>
          </a:bodyPr>
          <a:lstStyle/>
          <a:p>
            <a:r>
              <a:rPr lang="en-GB" dirty="0"/>
              <a:t>:requestor</a:t>
            </a:r>
          </a:p>
        </p:txBody>
      </p:sp>
      <p:sp>
        <p:nvSpPr>
          <p:cNvPr id="24" name="TextBox 23">
            <a:extLst>
              <a:ext uri="{FF2B5EF4-FFF2-40B4-BE49-F238E27FC236}">
                <a16:creationId xmlns:a16="http://schemas.microsoft.com/office/drawing/2014/main" id="{A50A98EC-38A1-657A-57E7-6498DD32D4B3}"/>
              </a:ext>
            </a:extLst>
          </p:cNvPr>
          <p:cNvSpPr txBox="1"/>
          <p:nvPr/>
        </p:nvSpPr>
        <p:spPr>
          <a:xfrm>
            <a:off x="7924800" y="3742331"/>
            <a:ext cx="1175657" cy="369332"/>
          </a:xfrm>
          <a:prstGeom prst="rect">
            <a:avLst/>
          </a:prstGeom>
          <a:noFill/>
        </p:spPr>
        <p:txBody>
          <a:bodyPr wrap="square" rtlCol="0">
            <a:spAutoFit/>
          </a:bodyPr>
          <a:lstStyle/>
          <a:p>
            <a:r>
              <a:rPr lang="en-GB" dirty="0"/>
              <a:t>:provider</a:t>
            </a:r>
          </a:p>
        </p:txBody>
      </p:sp>
      <p:sp>
        <p:nvSpPr>
          <p:cNvPr id="25" name="TextBox 24">
            <a:extLst>
              <a:ext uri="{FF2B5EF4-FFF2-40B4-BE49-F238E27FC236}">
                <a16:creationId xmlns:a16="http://schemas.microsoft.com/office/drawing/2014/main" id="{9016EBDC-240B-1331-DD33-D8F4AE7B1F67}"/>
              </a:ext>
            </a:extLst>
          </p:cNvPr>
          <p:cNvSpPr txBox="1"/>
          <p:nvPr/>
        </p:nvSpPr>
        <p:spPr>
          <a:xfrm>
            <a:off x="6901543" y="1556520"/>
            <a:ext cx="4343400"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Under a In-Only pattern the requestor sends a request to the provider, but does not seek an acknowledgment of completion of the requested operation</a:t>
            </a:r>
          </a:p>
        </p:txBody>
      </p:sp>
      <p:cxnSp>
        <p:nvCxnSpPr>
          <p:cNvPr id="26" name="Straight Arrow Connector 25">
            <a:extLst>
              <a:ext uri="{FF2B5EF4-FFF2-40B4-BE49-F238E27FC236}">
                <a16:creationId xmlns:a16="http://schemas.microsoft.com/office/drawing/2014/main" id="{28084FD7-7B39-9AA9-AA6D-F3AD907DC826}"/>
              </a:ext>
            </a:extLst>
          </p:cNvPr>
          <p:cNvCxnSpPr>
            <a:cxnSpLocks/>
            <a:stCxn id="25" idx="2"/>
          </p:cNvCxnSpPr>
          <p:nvPr/>
        </p:nvCxnSpPr>
        <p:spPr>
          <a:xfrm flipH="1">
            <a:off x="6096000" y="2756849"/>
            <a:ext cx="2977243" cy="11919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40AA340-409B-9E2D-EADB-A75DD41361B7}"/>
              </a:ext>
            </a:extLst>
          </p:cNvPr>
          <p:cNvSpPr txBox="1"/>
          <p:nvPr/>
        </p:nvSpPr>
        <p:spPr>
          <a:xfrm>
            <a:off x="421650" y="1275317"/>
            <a:ext cx="4343400" cy="369332"/>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Typically we call this </a:t>
            </a: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fire-and-forget</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t>
            </a:r>
          </a:p>
        </p:txBody>
      </p:sp>
      <p:cxnSp>
        <p:nvCxnSpPr>
          <p:cNvPr id="8" name="Straight Arrow Connector 7">
            <a:extLst>
              <a:ext uri="{FF2B5EF4-FFF2-40B4-BE49-F238E27FC236}">
                <a16:creationId xmlns:a16="http://schemas.microsoft.com/office/drawing/2014/main" id="{FA746164-FFF5-E908-45A4-73BEFBCBF325}"/>
              </a:ext>
            </a:extLst>
          </p:cNvPr>
          <p:cNvCxnSpPr>
            <a:cxnSpLocks/>
            <a:stCxn id="5" idx="3"/>
            <a:endCxn id="25" idx="1"/>
          </p:cNvCxnSpPr>
          <p:nvPr/>
        </p:nvCxnSpPr>
        <p:spPr>
          <a:xfrm>
            <a:off x="4765050" y="1459983"/>
            <a:ext cx="2136493" cy="6967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451DB40-F7BE-0DB7-2FD0-DB1EEC688442}"/>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10" name="TextBox 9">
            <a:extLst>
              <a:ext uri="{FF2B5EF4-FFF2-40B4-BE49-F238E27FC236}">
                <a16:creationId xmlns:a16="http://schemas.microsoft.com/office/drawing/2014/main" id="{C36B2AE9-CE48-9426-3B63-9D2B8C4300C4}"/>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1" name="TextBox 10">
            <a:extLst>
              <a:ext uri="{FF2B5EF4-FFF2-40B4-BE49-F238E27FC236}">
                <a16:creationId xmlns:a16="http://schemas.microsoft.com/office/drawing/2014/main" id="{55A94683-FCF3-60E6-D461-74F429453608}"/>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2" name="TextBox 11">
            <a:extLst>
              <a:ext uri="{FF2B5EF4-FFF2-40B4-BE49-F238E27FC236}">
                <a16:creationId xmlns:a16="http://schemas.microsoft.com/office/drawing/2014/main" id="{CB4F6B73-BA44-EC56-632B-77A5047C3480}"/>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905852764"/>
      </p:ext>
    </p:extLst>
  </p:cSld>
  <p:clrMapOvr>
    <a:masterClrMapping/>
  </p:clrMapOvr>
  <mc:AlternateContent xmlns:mc="http://schemas.openxmlformats.org/markup-compatibility/2006" xmlns:p14="http://schemas.microsoft.com/office/powerpoint/2010/main">
    <mc:Choice Requires="p14">
      <p:transition spd="slow" p14:dur="2000" advTm="17950"/>
    </mc:Choice>
    <mc:Fallback xmlns="">
      <p:transition spd="slow" advTm="179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In-Only (Fire and Forget)</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8</a:t>
            </a:fld>
            <a:endParaRPr lang="en-US"/>
          </a:p>
        </p:txBody>
      </p:sp>
      <p:sp>
        <p:nvSpPr>
          <p:cNvPr id="15" name="Rounded Rectangle 14">
            <a:extLst>
              <a:ext uri="{FF2B5EF4-FFF2-40B4-BE49-F238E27FC236}">
                <a16:creationId xmlns:a16="http://schemas.microsoft.com/office/drawing/2014/main" id="{A95BA4E0-1878-AE14-669E-31A6BEC3DA1A}"/>
              </a:ext>
            </a:extLst>
          </p:cNvPr>
          <p:cNvSpPr/>
          <p:nvPr/>
        </p:nvSpPr>
        <p:spPr>
          <a:xfrm>
            <a:off x="2443850" y="3622201"/>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60FC3F56-1A35-8679-FEE0-35593B08394C}"/>
              </a:ext>
            </a:extLst>
          </p:cNvPr>
          <p:cNvSpPr/>
          <p:nvPr/>
        </p:nvSpPr>
        <p:spPr>
          <a:xfrm>
            <a:off x="7592786" y="3622197"/>
            <a:ext cx="2268844"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634BA157-6610-BFB4-2EBB-0B347BFBC8FE}"/>
              </a:ext>
            </a:extLst>
          </p:cNvPr>
          <p:cNvCxnSpPr>
            <a:cxnSpLocks/>
          </p:cNvCxnSpPr>
          <p:nvPr/>
        </p:nvCxnSpPr>
        <p:spPr>
          <a:xfrm flipV="1">
            <a:off x="4283536" y="3948769"/>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89F4526-EDE3-942E-3374-9AADC98546BB}"/>
              </a:ext>
            </a:extLst>
          </p:cNvPr>
          <p:cNvCxnSpPr>
            <a:cxnSpLocks/>
          </p:cNvCxnSpPr>
          <p:nvPr/>
        </p:nvCxnSpPr>
        <p:spPr>
          <a:xfrm>
            <a:off x="5127171" y="3622197"/>
            <a:ext cx="141252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B7F797F-45B6-B212-B7AB-38C21575F3DF}"/>
              </a:ext>
            </a:extLst>
          </p:cNvPr>
          <p:cNvSpPr txBox="1"/>
          <p:nvPr/>
        </p:nvSpPr>
        <p:spPr>
          <a:xfrm>
            <a:off x="5219698" y="3252775"/>
            <a:ext cx="1412525" cy="307777"/>
          </a:xfrm>
          <a:prstGeom prst="rect">
            <a:avLst/>
          </a:prstGeom>
          <a:noFill/>
        </p:spPr>
        <p:txBody>
          <a:bodyPr wrap="square" rtlCol="0">
            <a:spAutoFit/>
          </a:bodyPr>
          <a:lstStyle/>
          <a:p>
            <a:r>
              <a:rPr lang="en-GB" sz="1400" dirty="0"/>
              <a:t>1.1 place order()</a:t>
            </a:r>
          </a:p>
        </p:txBody>
      </p:sp>
      <p:sp>
        <p:nvSpPr>
          <p:cNvPr id="23" name="TextBox 22">
            <a:extLst>
              <a:ext uri="{FF2B5EF4-FFF2-40B4-BE49-F238E27FC236}">
                <a16:creationId xmlns:a16="http://schemas.microsoft.com/office/drawing/2014/main" id="{77381267-7EFC-1BF0-E783-EEF50BA4684C}"/>
              </a:ext>
            </a:extLst>
          </p:cNvPr>
          <p:cNvSpPr txBox="1"/>
          <p:nvPr/>
        </p:nvSpPr>
        <p:spPr>
          <a:xfrm>
            <a:off x="2775864" y="3742335"/>
            <a:ext cx="1175657" cy="369332"/>
          </a:xfrm>
          <a:prstGeom prst="rect">
            <a:avLst/>
          </a:prstGeom>
          <a:noFill/>
        </p:spPr>
        <p:txBody>
          <a:bodyPr wrap="square" rtlCol="0">
            <a:spAutoFit/>
          </a:bodyPr>
          <a:lstStyle/>
          <a:p>
            <a:r>
              <a:rPr lang="en-GB" dirty="0"/>
              <a:t>:cashier</a:t>
            </a:r>
          </a:p>
        </p:txBody>
      </p:sp>
      <p:sp>
        <p:nvSpPr>
          <p:cNvPr id="24" name="TextBox 23">
            <a:extLst>
              <a:ext uri="{FF2B5EF4-FFF2-40B4-BE49-F238E27FC236}">
                <a16:creationId xmlns:a16="http://schemas.microsoft.com/office/drawing/2014/main" id="{A50A98EC-38A1-657A-57E7-6498DD32D4B3}"/>
              </a:ext>
            </a:extLst>
          </p:cNvPr>
          <p:cNvSpPr txBox="1"/>
          <p:nvPr/>
        </p:nvSpPr>
        <p:spPr>
          <a:xfrm>
            <a:off x="7924800" y="3742331"/>
            <a:ext cx="1823350" cy="369332"/>
          </a:xfrm>
          <a:prstGeom prst="rect">
            <a:avLst/>
          </a:prstGeom>
          <a:noFill/>
        </p:spPr>
        <p:txBody>
          <a:bodyPr wrap="square" rtlCol="0">
            <a:spAutoFit/>
          </a:bodyPr>
          <a:lstStyle/>
          <a:p>
            <a:r>
              <a:rPr lang="en-GB" dirty="0"/>
              <a:t>:order placement</a:t>
            </a:r>
          </a:p>
        </p:txBody>
      </p:sp>
      <p:sp>
        <p:nvSpPr>
          <p:cNvPr id="25" name="TextBox 24">
            <a:extLst>
              <a:ext uri="{FF2B5EF4-FFF2-40B4-BE49-F238E27FC236}">
                <a16:creationId xmlns:a16="http://schemas.microsoft.com/office/drawing/2014/main" id="{9016EBDC-240B-1331-DD33-D8F4AE7B1F67}"/>
              </a:ext>
            </a:extLst>
          </p:cNvPr>
          <p:cNvSpPr txBox="1"/>
          <p:nvPr/>
        </p:nvSpPr>
        <p:spPr>
          <a:xfrm>
            <a:off x="6901543" y="1556520"/>
            <a:ext cx="4343400"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Typically fire and forget is used where we are finished with our part in a flow, and transferring control. We need no response as we are done..</a:t>
            </a:r>
          </a:p>
        </p:txBody>
      </p:sp>
      <p:cxnSp>
        <p:nvCxnSpPr>
          <p:cNvPr id="26" name="Straight Arrow Connector 25">
            <a:extLst>
              <a:ext uri="{FF2B5EF4-FFF2-40B4-BE49-F238E27FC236}">
                <a16:creationId xmlns:a16="http://schemas.microsoft.com/office/drawing/2014/main" id="{28084FD7-7B39-9AA9-AA6D-F3AD907DC826}"/>
              </a:ext>
            </a:extLst>
          </p:cNvPr>
          <p:cNvCxnSpPr>
            <a:cxnSpLocks/>
            <a:stCxn id="25" idx="2"/>
            <a:endCxn id="19" idx="0"/>
          </p:cNvCxnSpPr>
          <p:nvPr/>
        </p:nvCxnSpPr>
        <p:spPr>
          <a:xfrm flipH="1">
            <a:off x="5925961" y="2756849"/>
            <a:ext cx="3147282" cy="4959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78350D-DD3B-1779-BF45-BEB195CB712F}"/>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8" name="TextBox 7">
            <a:extLst>
              <a:ext uri="{FF2B5EF4-FFF2-40B4-BE49-F238E27FC236}">
                <a16:creationId xmlns:a16="http://schemas.microsoft.com/office/drawing/2014/main" id="{65F8FFF3-7681-646D-FBE3-4D3500C82ECE}"/>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9" name="TextBox 8">
            <a:extLst>
              <a:ext uri="{FF2B5EF4-FFF2-40B4-BE49-F238E27FC236}">
                <a16:creationId xmlns:a16="http://schemas.microsoft.com/office/drawing/2014/main" id="{3430D4F2-FEFB-0F41-60C3-71E4F93E6BEB}"/>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0" name="TextBox 9">
            <a:extLst>
              <a:ext uri="{FF2B5EF4-FFF2-40B4-BE49-F238E27FC236}">
                <a16:creationId xmlns:a16="http://schemas.microsoft.com/office/drawing/2014/main" id="{0F53A567-C726-6571-D7AA-6C7D0140C945}"/>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
        <p:nvSpPr>
          <p:cNvPr id="11" name="TextBox 10">
            <a:extLst>
              <a:ext uri="{FF2B5EF4-FFF2-40B4-BE49-F238E27FC236}">
                <a16:creationId xmlns:a16="http://schemas.microsoft.com/office/drawing/2014/main" id="{9244A6A1-E0D6-16E0-A5C0-D46692D414D2}"/>
              </a:ext>
            </a:extLst>
          </p:cNvPr>
          <p:cNvSpPr txBox="1"/>
          <p:nvPr/>
        </p:nvSpPr>
        <p:spPr>
          <a:xfrm>
            <a:off x="7835246" y="4968231"/>
            <a:ext cx="2220685" cy="646331"/>
          </a:xfrm>
          <a:prstGeom prst="rect">
            <a:avLst/>
          </a:prstGeom>
          <a:noFill/>
        </p:spPr>
        <p:txBody>
          <a:bodyPr wrap="square" rtlCol="0">
            <a:spAutoFit/>
          </a:bodyPr>
          <a:lstStyle/>
          <a:p>
            <a:pPr algn="ct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Provider</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t>
            </a:r>
          </a:p>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Raises an Order</a:t>
            </a:r>
          </a:p>
        </p:txBody>
      </p:sp>
      <p:cxnSp>
        <p:nvCxnSpPr>
          <p:cNvPr id="12" name="Straight Arrow Connector 11">
            <a:extLst>
              <a:ext uri="{FF2B5EF4-FFF2-40B4-BE49-F238E27FC236}">
                <a16:creationId xmlns:a16="http://schemas.microsoft.com/office/drawing/2014/main" id="{3C869CCF-5FA4-928B-FD31-6ADF36EBCFB0}"/>
              </a:ext>
            </a:extLst>
          </p:cNvPr>
          <p:cNvCxnSpPr>
            <a:cxnSpLocks/>
            <a:stCxn id="11" idx="0"/>
          </p:cNvCxnSpPr>
          <p:nvPr/>
        </p:nvCxnSpPr>
        <p:spPr>
          <a:xfrm flipH="1" flipV="1">
            <a:off x="8610600" y="4366042"/>
            <a:ext cx="334989" cy="6021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A608C4F-BEE3-187C-2D36-1097B7ADD3F8}"/>
              </a:ext>
            </a:extLst>
          </p:cNvPr>
          <p:cNvSpPr txBox="1"/>
          <p:nvPr/>
        </p:nvSpPr>
        <p:spPr>
          <a:xfrm>
            <a:off x="1208537" y="1648135"/>
            <a:ext cx="2220685" cy="1200329"/>
          </a:xfrm>
          <a:prstGeom prst="rect">
            <a:avLst/>
          </a:prstGeom>
          <a:noFill/>
        </p:spPr>
        <p:txBody>
          <a:bodyPr wrap="square" rtlCol="0">
            <a:spAutoFit/>
          </a:bodyPr>
          <a:lstStyle/>
          <a:p>
            <a:pPr algn="ct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Requestor</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Has a paid for basket it wants to turn into an order</a:t>
            </a:r>
          </a:p>
        </p:txBody>
      </p:sp>
      <p:cxnSp>
        <p:nvCxnSpPr>
          <p:cNvPr id="21" name="Straight Arrow Connector 20">
            <a:extLst>
              <a:ext uri="{FF2B5EF4-FFF2-40B4-BE49-F238E27FC236}">
                <a16:creationId xmlns:a16="http://schemas.microsoft.com/office/drawing/2014/main" id="{93E068F6-50DE-95F9-2AE4-82E7E2131637}"/>
              </a:ext>
            </a:extLst>
          </p:cNvPr>
          <p:cNvCxnSpPr>
            <a:cxnSpLocks/>
            <a:stCxn id="20" idx="2"/>
          </p:cNvCxnSpPr>
          <p:nvPr/>
        </p:nvCxnSpPr>
        <p:spPr>
          <a:xfrm>
            <a:off x="2318880" y="2848464"/>
            <a:ext cx="1045574" cy="9153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727089"/>
      </p:ext>
    </p:extLst>
  </p:cSld>
  <p:clrMapOvr>
    <a:masterClrMapping/>
  </p:clrMapOvr>
  <mc:AlternateContent xmlns:mc="http://schemas.openxmlformats.org/markup-compatibility/2006" xmlns:p14="http://schemas.microsoft.com/office/powerpoint/2010/main">
    <mc:Choice Requires="p14">
      <p:transition spd="slow" p14:dur="2000" advTm="17950"/>
    </mc:Choice>
    <mc:Fallback xmlns="">
      <p:transition spd="slow" advTm="179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1"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Out-Only (Notification)</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9</a:t>
            </a:fld>
            <a:endParaRPr lang="en-US"/>
          </a:p>
        </p:txBody>
      </p:sp>
      <p:sp>
        <p:nvSpPr>
          <p:cNvPr id="15" name="Rounded Rectangle 14">
            <a:extLst>
              <a:ext uri="{FF2B5EF4-FFF2-40B4-BE49-F238E27FC236}">
                <a16:creationId xmlns:a16="http://schemas.microsoft.com/office/drawing/2014/main" id="{A95BA4E0-1878-AE14-669E-31A6BEC3DA1A}"/>
              </a:ext>
            </a:extLst>
          </p:cNvPr>
          <p:cNvSpPr/>
          <p:nvPr/>
        </p:nvSpPr>
        <p:spPr>
          <a:xfrm>
            <a:off x="2443850" y="3622201"/>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60FC3F56-1A35-8679-FEE0-35593B08394C}"/>
              </a:ext>
            </a:extLst>
          </p:cNvPr>
          <p:cNvSpPr/>
          <p:nvPr/>
        </p:nvSpPr>
        <p:spPr>
          <a:xfrm>
            <a:off x="7592786" y="3622197"/>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634BA157-6610-BFB4-2EBB-0B347BFBC8FE}"/>
              </a:ext>
            </a:extLst>
          </p:cNvPr>
          <p:cNvCxnSpPr>
            <a:cxnSpLocks/>
          </p:cNvCxnSpPr>
          <p:nvPr/>
        </p:nvCxnSpPr>
        <p:spPr>
          <a:xfrm flipV="1">
            <a:off x="4283536" y="3948769"/>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89F4526-EDE3-942E-3374-9AADC98546BB}"/>
              </a:ext>
            </a:extLst>
          </p:cNvPr>
          <p:cNvCxnSpPr>
            <a:cxnSpLocks/>
          </p:cNvCxnSpPr>
          <p:nvPr/>
        </p:nvCxnSpPr>
        <p:spPr>
          <a:xfrm flipH="1">
            <a:off x="5118547" y="3622197"/>
            <a:ext cx="118965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B7F797F-45B6-B212-B7AB-38C21575F3DF}"/>
              </a:ext>
            </a:extLst>
          </p:cNvPr>
          <p:cNvSpPr txBox="1"/>
          <p:nvPr/>
        </p:nvSpPr>
        <p:spPr>
          <a:xfrm>
            <a:off x="5219699" y="3252775"/>
            <a:ext cx="1197428" cy="307777"/>
          </a:xfrm>
          <a:prstGeom prst="rect">
            <a:avLst/>
          </a:prstGeom>
          <a:noFill/>
        </p:spPr>
        <p:txBody>
          <a:bodyPr wrap="square" rtlCol="0">
            <a:spAutoFit/>
          </a:bodyPr>
          <a:lstStyle/>
          <a:p>
            <a:r>
              <a:rPr lang="en-GB" sz="1400" dirty="0"/>
              <a:t>1.1 message()</a:t>
            </a:r>
          </a:p>
        </p:txBody>
      </p:sp>
      <p:sp>
        <p:nvSpPr>
          <p:cNvPr id="23" name="TextBox 22">
            <a:extLst>
              <a:ext uri="{FF2B5EF4-FFF2-40B4-BE49-F238E27FC236}">
                <a16:creationId xmlns:a16="http://schemas.microsoft.com/office/drawing/2014/main" id="{77381267-7EFC-1BF0-E783-EEF50BA4684C}"/>
              </a:ext>
            </a:extLst>
          </p:cNvPr>
          <p:cNvSpPr txBox="1"/>
          <p:nvPr/>
        </p:nvSpPr>
        <p:spPr>
          <a:xfrm>
            <a:off x="2775864" y="3742335"/>
            <a:ext cx="1175657" cy="369332"/>
          </a:xfrm>
          <a:prstGeom prst="rect">
            <a:avLst/>
          </a:prstGeom>
          <a:noFill/>
        </p:spPr>
        <p:txBody>
          <a:bodyPr wrap="square" rtlCol="0">
            <a:spAutoFit/>
          </a:bodyPr>
          <a:lstStyle/>
          <a:p>
            <a:r>
              <a:rPr lang="en-GB" dirty="0"/>
              <a:t>:requestor</a:t>
            </a:r>
          </a:p>
        </p:txBody>
      </p:sp>
      <p:sp>
        <p:nvSpPr>
          <p:cNvPr id="24" name="TextBox 23">
            <a:extLst>
              <a:ext uri="{FF2B5EF4-FFF2-40B4-BE49-F238E27FC236}">
                <a16:creationId xmlns:a16="http://schemas.microsoft.com/office/drawing/2014/main" id="{A50A98EC-38A1-657A-57E7-6498DD32D4B3}"/>
              </a:ext>
            </a:extLst>
          </p:cNvPr>
          <p:cNvSpPr txBox="1"/>
          <p:nvPr/>
        </p:nvSpPr>
        <p:spPr>
          <a:xfrm>
            <a:off x="7924800" y="3742331"/>
            <a:ext cx="1175657" cy="369332"/>
          </a:xfrm>
          <a:prstGeom prst="rect">
            <a:avLst/>
          </a:prstGeom>
          <a:noFill/>
        </p:spPr>
        <p:txBody>
          <a:bodyPr wrap="square" rtlCol="0">
            <a:spAutoFit/>
          </a:bodyPr>
          <a:lstStyle/>
          <a:p>
            <a:r>
              <a:rPr lang="en-GB" dirty="0"/>
              <a:t>:provider</a:t>
            </a:r>
          </a:p>
        </p:txBody>
      </p:sp>
      <p:sp>
        <p:nvSpPr>
          <p:cNvPr id="25" name="TextBox 24">
            <a:extLst>
              <a:ext uri="{FF2B5EF4-FFF2-40B4-BE49-F238E27FC236}">
                <a16:creationId xmlns:a16="http://schemas.microsoft.com/office/drawing/2014/main" id="{9016EBDC-240B-1331-DD33-D8F4AE7B1F67}"/>
              </a:ext>
            </a:extLst>
          </p:cNvPr>
          <p:cNvSpPr txBox="1"/>
          <p:nvPr/>
        </p:nvSpPr>
        <p:spPr>
          <a:xfrm>
            <a:off x="6901543" y="1556520"/>
            <a:ext cx="4343400" cy="2031325"/>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Under an Out-Only pattern the requestor subscribes to the provider, and an operation is triggered by receipt of a message but it does not acknowledge the message to the provider.</a:t>
            </a:r>
          </a:p>
          <a:p>
            <a:pPr algn="ctr"/>
            <a:endPar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endParaRPr>
          </a:p>
        </p:txBody>
      </p:sp>
      <p:cxnSp>
        <p:nvCxnSpPr>
          <p:cNvPr id="26" name="Straight Arrow Connector 25">
            <a:extLst>
              <a:ext uri="{FF2B5EF4-FFF2-40B4-BE49-F238E27FC236}">
                <a16:creationId xmlns:a16="http://schemas.microsoft.com/office/drawing/2014/main" id="{28084FD7-7B39-9AA9-AA6D-F3AD907DC826}"/>
              </a:ext>
            </a:extLst>
          </p:cNvPr>
          <p:cNvCxnSpPr>
            <a:cxnSpLocks/>
            <a:stCxn id="25" idx="1"/>
          </p:cNvCxnSpPr>
          <p:nvPr/>
        </p:nvCxnSpPr>
        <p:spPr>
          <a:xfrm flipH="1">
            <a:off x="6096000" y="2572183"/>
            <a:ext cx="805543" cy="13765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FFA7E88-9848-7515-9965-45F7DEC76C1C}"/>
              </a:ext>
            </a:extLst>
          </p:cNvPr>
          <p:cNvSpPr txBox="1"/>
          <p:nvPr/>
        </p:nvSpPr>
        <p:spPr>
          <a:xfrm>
            <a:off x="300585" y="2261143"/>
            <a:ext cx="4343400" cy="369332"/>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Typically we call this a </a:t>
            </a: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notification</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t>
            </a:r>
          </a:p>
        </p:txBody>
      </p:sp>
      <p:cxnSp>
        <p:nvCxnSpPr>
          <p:cNvPr id="10" name="Straight Arrow Connector 9">
            <a:extLst>
              <a:ext uri="{FF2B5EF4-FFF2-40B4-BE49-F238E27FC236}">
                <a16:creationId xmlns:a16="http://schemas.microsoft.com/office/drawing/2014/main" id="{A7A674CE-A738-4142-C97E-FFFD774C4BB7}"/>
              </a:ext>
            </a:extLst>
          </p:cNvPr>
          <p:cNvCxnSpPr>
            <a:cxnSpLocks/>
            <a:stCxn id="9" idx="3"/>
          </p:cNvCxnSpPr>
          <p:nvPr/>
        </p:nvCxnSpPr>
        <p:spPr>
          <a:xfrm flipV="1">
            <a:off x="4643985" y="2396593"/>
            <a:ext cx="2138780" cy="492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BC73E07-B7D6-262C-8FE4-6537F368ADDF}"/>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8" name="TextBox 7">
            <a:extLst>
              <a:ext uri="{FF2B5EF4-FFF2-40B4-BE49-F238E27FC236}">
                <a16:creationId xmlns:a16="http://schemas.microsoft.com/office/drawing/2014/main" id="{D7F6CD6A-4398-4042-2988-9AFBD18D98AA}"/>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1" name="TextBox 10">
            <a:extLst>
              <a:ext uri="{FF2B5EF4-FFF2-40B4-BE49-F238E27FC236}">
                <a16:creationId xmlns:a16="http://schemas.microsoft.com/office/drawing/2014/main" id="{1E051B11-E050-EE63-EB8A-302B8C9FB149}"/>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2" name="TextBox 11">
            <a:extLst>
              <a:ext uri="{FF2B5EF4-FFF2-40B4-BE49-F238E27FC236}">
                <a16:creationId xmlns:a16="http://schemas.microsoft.com/office/drawing/2014/main" id="{33C2291F-B55D-B47E-BBFB-F2F14A0A81DB}"/>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1910484367"/>
      </p:ext>
    </p:extLst>
  </p:cSld>
  <p:clrMapOvr>
    <a:masterClrMapping/>
  </p:clrMapOvr>
  <mc:AlternateContent xmlns:mc="http://schemas.openxmlformats.org/markup-compatibility/2006" xmlns:p14="http://schemas.microsoft.com/office/powerpoint/2010/main">
    <mc:Choice Requires="p14">
      <p:transition spd="slow" p14:dur="2000" advTm="17950"/>
    </mc:Choice>
    <mc:Fallback xmlns="">
      <p:transition spd="slow" advTm="179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25488</TotalTime>
  <Words>3047</Words>
  <Application>Microsoft Macintosh PowerPoint</Application>
  <PresentationFormat>Widescreen</PresentationFormat>
  <Paragraphs>700</Paragraphs>
  <Slides>51</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Chalkboard</vt:lpstr>
      <vt:lpstr>Office Theme</vt:lpstr>
      <vt:lpstr>Asynchronous Conversation Patterns</vt:lpstr>
      <vt:lpstr>Who are you?</vt:lpstr>
      <vt:lpstr>Agenda</vt:lpstr>
      <vt:lpstr>Messaging &amp; Eventing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Repair and Clarification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Conversations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Asynchronous APIs</dc:title>
  <dc:creator>Ian Cooper</dc:creator>
  <cp:lastModifiedBy>Ian Cooper</cp:lastModifiedBy>
  <cp:revision>444</cp:revision>
  <dcterms:created xsi:type="dcterms:W3CDTF">2021-11-07T09:00:33Z</dcterms:created>
  <dcterms:modified xsi:type="dcterms:W3CDTF">2024-06-22T18:38:02Z</dcterms:modified>
</cp:coreProperties>
</file>