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77" r:id="rId3"/>
    <p:sldId id="338" r:id="rId4"/>
    <p:sldId id="279" r:id="rId5"/>
    <p:sldId id="340" r:id="rId6"/>
    <p:sldId id="345" r:id="rId7"/>
    <p:sldId id="350" r:id="rId8"/>
    <p:sldId id="373" r:id="rId9"/>
    <p:sldId id="352" r:id="rId10"/>
    <p:sldId id="460" r:id="rId11"/>
    <p:sldId id="347" r:id="rId12"/>
    <p:sldId id="354" r:id="rId13"/>
    <p:sldId id="355" r:id="rId14"/>
    <p:sldId id="346" r:id="rId15"/>
    <p:sldId id="349" r:id="rId16"/>
    <p:sldId id="358" r:id="rId17"/>
    <p:sldId id="359" r:id="rId18"/>
    <p:sldId id="348" r:id="rId19"/>
    <p:sldId id="367" r:id="rId20"/>
    <p:sldId id="462" r:id="rId21"/>
    <p:sldId id="463" r:id="rId22"/>
    <p:sldId id="464" r:id="rId23"/>
    <p:sldId id="461" r:id="rId24"/>
    <p:sldId id="370" r:id="rId25"/>
    <p:sldId id="465" r:id="rId26"/>
    <p:sldId id="369" r:id="rId27"/>
    <p:sldId id="378" r:id="rId28"/>
    <p:sldId id="401" r:id="rId29"/>
    <p:sldId id="356" r:id="rId30"/>
    <p:sldId id="357" r:id="rId31"/>
    <p:sldId id="360" r:id="rId32"/>
    <p:sldId id="379" r:id="rId33"/>
    <p:sldId id="467" r:id="rId34"/>
    <p:sldId id="466" r:id="rId35"/>
    <p:sldId id="361" r:id="rId36"/>
    <p:sldId id="362" r:id="rId37"/>
    <p:sldId id="468" r:id="rId38"/>
    <p:sldId id="469" r:id="rId39"/>
    <p:sldId id="475" r:id="rId40"/>
    <p:sldId id="470" r:id="rId41"/>
    <p:sldId id="363" r:id="rId42"/>
    <p:sldId id="364" r:id="rId43"/>
    <p:sldId id="471" r:id="rId44"/>
    <p:sldId id="472" r:id="rId45"/>
    <p:sldId id="386" r:id="rId46"/>
    <p:sldId id="473" r:id="rId47"/>
    <p:sldId id="455" r:id="rId48"/>
    <p:sldId id="343" r:id="rId49"/>
    <p:sldId id="405" r:id="rId50"/>
    <p:sldId id="396" r:id="rId51"/>
    <p:sldId id="406" r:id="rId52"/>
    <p:sldId id="398" r:id="rId53"/>
    <p:sldId id="407" r:id="rId54"/>
    <p:sldId id="408" r:id="rId55"/>
    <p:sldId id="344" r:id="rId56"/>
    <p:sldId id="403" r:id="rId57"/>
    <p:sldId id="474" r:id="rId58"/>
    <p:sldId id="41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87"/>
    <p:restoredTop sz="73883"/>
  </p:normalViewPr>
  <p:slideViewPr>
    <p:cSldViewPr snapToGrid="0" snapToObjects="1">
      <p:cViewPr varScale="1">
        <p:scale>
          <a:sx n="87" d="100"/>
          <a:sy n="87" d="100"/>
        </p:scale>
        <p:origin x="208"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38.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9.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a:t>
            </a:fld>
            <a:endParaRPr lang="en-US"/>
          </a:p>
        </p:txBody>
      </p:sp>
    </p:spTree>
    <p:extLst>
      <p:ext uri="{BB962C8B-B14F-4D97-AF65-F5344CB8AC3E}">
        <p14:creationId xmlns:p14="http://schemas.microsoft.com/office/powerpoint/2010/main" val="312624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13</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14</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15</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16</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3519218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common approach is to write a test because you want to write a new function, or method on a class. Any function has inputs and either direct of indirect outputs. There are pre-conditions – state of the system before – and post-conditions –state of the system after. A test simply confirms these. If the method has not return value, it is necessary to use mocks to spy on indirect outputs.</a:t>
            </a:r>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139611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approach the function is the SUT. We require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4211883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Is it broken because the behavior has changed? Where is that behavior expressed?</a:t>
            </a:r>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2678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269403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2767309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233924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1872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27</a:t>
            </a:fld>
            <a:endParaRPr lang="en-US"/>
          </a:p>
        </p:txBody>
      </p:sp>
    </p:spTree>
    <p:extLst>
      <p:ext uri="{BB962C8B-B14F-4D97-AF65-F5344CB8AC3E}">
        <p14:creationId xmlns:p14="http://schemas.microsoft.com/office/powerpoint/2010/main" val="263153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1419605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6</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1084303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187259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393881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2391787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1358235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3448954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7</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852531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839474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45</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46</a:t>
            </a:fld>
            <a:endParaRPr lang="en-US"/>
          </a:p>
        </p:txBody>
      </p:sp>
    </p:spTree>
    <p:extLst>
      <p:ext uri="{BB962C8B-B14F-4D97-AF65-F5344CB8AC3E}">
        <p14:creationId xmlns:p14="http://schemas.microsoft.com/office/powerpoint/2010/main" val="1086208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47</a:t>
            </a:fld>
            <a:endParaRPr lang="en-GB"/>
          </a:p>
        </p:txBody>
      </p:sp>
    </p:spTree>
    <p:extLst>
      <p:ext uri="{BB962C8B-B14F-4D97-AF65-F5344CB8AC3E}">
        <p14:creationId xmlns:p14="http://schemas.microsoft.com/office/powerpoint/2010/main" val="1086683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50</a:t>
            </a:fld>
            <a:endParaRPr lang="en-US"/>
          </a:p>
        </p:txBody>
      </p:sp>
    </p:spTree>
    <p:extLst>
      <p:ext uri="{BB962C8B-B14F-4D97-AF65-F5344CB8AC3E}">
        <p14:creationId xmlns:p14="http://schemas.microsoft.com/office/powerpoint/2010/main" val="2212035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51</a:t>
            </a:fld>
            <a:endParaRPr lang="en-US"/>
          </a:p>
        </p:txBody>
      </p:sp>
    </p:spTree>
    <p:extLst>
      <p:ext uri="{BB962C8B-B14F-4D97-AF65-F5344CB8AC3E}">
        <p14:creationId xmlns:p14="http://schemas.microsoft.com/office/powerpoint/2010/main" val="31513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52</a:t>
            </a:fld>
            <a:endParaRPr lang="en-US"/>
          </a:p>
        </p:txBody>
      </p:sp>
    </p:spTree>
    <p:extLst>
      <p:ext uri="{BB962C8B-B14F-4D97-AF65-F5344CB8AC3E}">
        <p14:creationId xmlns:p14="http://schemas.microsoft.com/office/powerpoint/2010/main" val="30490096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53</a:t>
            </a:fld>
            <a:endParaRPr lang="en-US"/>
          </a:p>
        </p:txBody>
      </p:sp>
    </p:spTree>
    <p:extLst>
      <p:ext uri="{BB962C8B-B14F-4D97-AF65-F5344CB8AC3E}">
        <p14:creationId xmlns:p14="http://schemas.microsoft.com/office/powerpoint/2010/main" val="3810022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54</a:t>
            </a:fld>
            <a:endParaRPr lang="en-US"/>
          </a:p>
        </p:txBody>
      </p:sp>
    </p:spTree>
    <p:extLst>
      <p:ext uri="{BB962C8B-B14F-4D97-AF65-F5344CB8AC3E}">
        <p14:creationId xmlns:p14="http://schemas.microsoft.com/office/powerpoint/2010/main" val="420548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a:t>
            </a:fld>
            <a:endParaRPr lang="en-US"/>
          </a:p>
        </p:txBody>
      </p:sp>
    </p:spTree>
    <p:extLst>
      <p:ext uri="{BB962C8B-B14F-4D97-AF65-F5344CB8AC3E}">
        <p14:creationId xmlns:p14="http://schemas.microsoft.com/office/powerpoint/2010/main" val="388814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10</a:t>
            </a:fld>
            <a:endParaRPr lang="en-US"/>
          </a:p>
        </p:txBody>
      </p:sp>
    </p:spTree>
    <p:extLst>
      <p:ext uri="{BB962C8B-B14F-4D97-AF65-F5344CB8AC3E}">
        <p14:creationId xmlns:p14="http://schemas.microsoft.com/office/powerpoint/2010/main" val="260393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12</a:t>
            </a:fld>
            <a:endParaRPr lang="en-US"/>
          </a:p>
        </p:txBody>
      </p:sp>
    </p:spTree>
    <p:extLst>
      <p:ext uri="{BB962C8B-B14F-4D97-AF65-F5344CB8AC3E}">
        <p14:creationId xmlns:p14="http://schemas.microsoft.com/office/powerpoint/2010/main" val="399152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1/29/21</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1/29/21</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dannorth.net/about/"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Revisited</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Where it all went wrong - guidance on what to do instead</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343042" y="3167390"/>
            <a:ext cx="5505915" cy="523220"/>
          </a:xfrm>
          <a:prstGeom prst="rect">
            <a:avLst/>
          </a:prstGeom>
          <a:noFill/>
        </p:spPr>
        <p:txBody>
          <a:bodyPr wrap="square" rtlCol="0">
            <a:spAutoFit/>
          </a:bodyPr>
          <a:lstStyle/>
          <a:p>
            <a:r>
              <a:rPr lang="en-US" sz="2800" b="1" dirty="0">
                <a:solidFill>
                  <a:srgbClr val="002060"/>
                </a:solidFill>
              </a:rPr>
              <a:t>1: Developers write Developer Tests</a:t>
            </a:r>
          </a:p>
        </p:txBody>
      </p:sp>
      <p:sp>
        <p:nvSpPr>
          <p:cNvPr id="3" name="TextBox 2">
            <a:extLst>
              <a:ext uri="{FF2B5EF4-FFF2-40B4-BE49-F238E27FC236}">
                <a16:creationId xmlns:a16="http://schemas.microsoft.com/office/drawing/2014/main" id="{FF3F5E78-B287-4943-8CB3-2C2D1A422EC2}"/>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18692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5" name="TextBox 4">
            <a:extLst>
              <a:ext uri="{FF2B5EF4-FFF2-40B4-BE49-F238E27FC236}">
                <a16:creationId xmlns:a16="http://schemas.microsoft.com/office/drawing/2014/main" id="{AE6C035F-F59D-AE47-B157-C93DA6F0A1A6}"/>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6" name="TextBox 5">
            <a:extLst>
              <a:ext uri="{FF2B5EF4-FFF2-40B4-BE49-F238E27FC236}">
                <a16:creationId xmlns:a16="http://schemas.microsoft.com/office/drawing/2014/main" id="{B474A33E-7653-2546-8A36-44297F5129C5}"/>
              </a:ext>
            </a:extLst>
          </p:cNvPr>
          <p:cNvSpPr txBox="1"/>
          <p:nvPr/>
        </p:nvSpPr>
        <p:spPr>
          <a:xfrm>
            <a:off x="6728460" y="770215"/>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is the only use of the phrase “unit test” in the book, Kent is referring here to his use of the term “unit test” in casual conversation or by implication from </a:t>
            </a:r>
            <a:r>
              <a:rPr lang="en-US" dirty="0" err="1">
                <a:solidFill>
                  <a:schemeClr val="accent1"/>
                </a:solidFill>
                <a:latin typeface="Bradley Hand" pitchFamily="2" charset="77"/>
                <a:cs typeface="Apple Chancery" panose="03020702040506060504" pitchFamily="66" charset="-79"/>
              </a:rPr>
              <a:t>xUnit</a:t>
            </a:r>
            <a:r>
              <a:rPr lang="en-US" dirty="0">
                <a:solidFill>
                  <a:schemeClr val="accent1"/>
                </a:solidFill>
                <a:latin typeface="Bradley Hand" pitchFamily="2" charset="77"/>
                <a:cs typeface="Apple Chancery" panose="03020702040506060504" pitchFamily="66" charset="-79"/>
              </a:rPr>
              <a:t> tools.</a:t>
            </a:r>
          </a:p>
        </p:txBody>
      </p:sp>
      <p:cxnSp>
        <p:nvCxnSpPr>
          <p:cNvPr id="7" name="Straight Arrow Connector 6">
            <a:extLst>
              <a:ext uri="{FF2B5EF4-FFF2-40B4-BE49-F238E27FC236}">
                <a16:creationId xmlns:a16="http://schemas.microsoft.com/office/drawing/2014/main" id="{F60C7BA3-B8E8-8F49-A261-488D9C45C85C}"/>
              </a:ext>
            </a:extLst>
          </p:cNvPr>
          <p:cNvCxnSpPr>
            <a:cxnSpLocks/>
            <a:stCxn id="6" idx="2"/>
          </p:cNvCxnSpPr>
          <p:nvPr/>
        </p:nvCxnSpPr>
        <p:spPr>
          <a:xfrm flipH="1">
            <a:off x="6164580" y="2247543"/>
            <a:ext cx="2659380" cy="8004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748E28A-9F40-2A45-9B73-2D6223119775}"/>
              </a:ext>
            </a:extLst>
          </p:cNvPr>
          <p:cNvSpPr txBox="1"/>
          <p:nvPr/>
        </p:nvSpPr>
        <p:spPr>
          <a:xfrm>
            <a:off x="1226820" y="4559022"/>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Tests as defined in this book don’t have any of the characteristics of “unit tests” as described in our earlier definition around </a:t>
            </a:r>
            <a:r>
              <a:rPr lang="en-US" b="1" dirty="0">
                <a:solidFill>
                  <a:schemeClr val="accent1"/>
                </a:solidFill>
                <a:latin typeface="Bradley Hand" pitchFamily="2" charset="77"/>
                <a:cs typeface="APPLE CHANCERY" panose="03020702040506060504" pitchFamily="66" charset="-79"/>
              </a:rPr>
              <a:t>isolation</a:t>
            </a:r>
            <a:r>
              <a:rPr lang="en-US" dirty="0">
                <a:solidFill>
                  <a:schemeClr val="accent1"/>
                </a:solidFill>
                <a:latin typeface="Bradley Hand" pitchFamily="2" charset="77"/>
                <a:cs typeface="Apple Chancery" panose="03020702040506060504" pitchFamily="66" charset="-79"/>
              </a:rPr>
              <a:t>.</a:t>
            </a:r>
          </a:p>
        </p:txBody>
      </p:sp>
      <p:cxnSp>
        <p:nvCxnSpPr>
          <p:cNvPr id="11" name="Straight Arrow Connector 10">
            <a:extLst>
              <a:ext uri="{FF2B5EF4-FFF2-40B4-BE49-F238E27FC236}">
                <a16:creationId xmlns:a16="http://schemas.microsoft.com/office/drawing/2014/main" id="{C69A7270-C5BD-8941-9DD3-16226B6CAC16}"/>
              </a:ext>
            </a:extLst>
          </p:cNvPr>
          <p:cNvCxnSpPr>
            <a:cxnSpLocks/>
            <a:stCxn id="10" idx="0"/>
            <a:endCxn id="2" idx="2"/>
          </p:cNvCxnSpPr>
          <p:nvPr/>
        </p:nvCxnSpPr>
        <p:spPr>
          <a:xfrm flipV="1">
            <a:off x="3322320" y="3906053"/>
            <a:ext cx="2773680" cy="65296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b="1" dirty="0"/>
              <a:t>Refactoring</a:t>
            </a:r>
            <a:r>
              <a:rPr lang="en-GB" sz="2800" dirty="0"/>
              <a:t>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
        <p:nvSpPr>
          <p:cNvPr id="5" name="TextBox 4">
            <a:extLst>
              <a:ext uri="{FF2B5EF4-FFF2-40B4-BE49-F238E27FC236}">
                <a16:creationId xmlns:a16="http://schemas.microsoft.com/office/drawing/2014/main" id="{8967B492-9A52-0944-8232-28E2DD94E995}"/>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6" name="TextBox 5">
            <a:extLst>
              <a:ext uri="{FF2B5EF4-FFF2-40B4-BE49-F238E27FC236}">
                <a16:creationId xmlns:a16="http://schemas.microsoft.com/office/drawing/2014/main" id="{B9CBC850-333E-0E4C-8905-364BE193C761}"/>
              </a:ext>
            </a:extLst>
          </p:cNvPr>
          <p:cNvSpPr txBox="1"/>
          <p:nvPr/>
        </p:nvSpPr>
        <p:spPr>
          <a:xfrm>
            <a:off x="693420" y="129599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Refactoring is one of the three steps in TDD. If you don’t refactor much, it’s a smell you are thinking too much upfront.</a:t>
            </a:r>
          </a:p>
        </p:txBody>
      </p:sp>
      <p:cxnSp>
        <p:nvCxnSpPr>
          <p:cNvPr id="7" name="Straight Arrow Connector 6">
            <a:extLst>
              <a:ext uri="{FF2B5EF4-FFF2-40B4-BE49-F238E27FC236}">
                <a16:creationId xmlns:a16="http://schemas.microsoft.com/office/drawing/2014/main" id="{25BDA568-E01E-B449-864A-6C31F245F3E4}"/>
              </a:ext>
            </a:extLst>
          </p:cNvPr>
          <p:cNvCxnSpPr>
            <a:cxnSpLocks/>
            <a:stCxn id="6" idx="2"/>
          </p:cNvCxnSpPr>
          <p:nvPr/>
        </p:nvCxnSpPr>
        <p:spPr>
          <a:xfrm flipH="1">
            <a:off x="2095500" y="2496324"/>
            <a:ext cx="693420" cy="30783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970D521-C673-414A-A2DC-DC514DB8C676}"/>
              </a:ext>
            </a:extLst>
          </p:cNvPr>
          <p:cNvSpPr txBox="1"/>
          <p:nvPr/>
        </p:nvSpPr>
        <p:spPr>
          <a:xfrm>
            <a:off x="7307582" y="911662"/>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By this we mean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that your code exposes to other callers. Your test is an expression of that observable behavior.</a:t>
            </a:r>
          </a:p>
          <a:p>
            <a:pPr algn="ctr"/>
            <a:r>
              <a:rPr lang="en-US" dirty="0">
                <a:solidFill>
                  <a:schemeClr val="accent1"/>
                </a:solidFill>
                <a:latin typeface="Bradley Hand" pitchFamily="2" charset="77"/>
                <a:cs typeface="Apple Chancery" panose="03020702040506060504" pitchFamily="66" charset="-79"/>
              </a:rPr>
              <a:t>TDD is </a:t>
            </a:r>
            <a:r>
              <a:rPr lang="en-US" b="1" dirty="0">
                <a:solidFill>
                  <a:schemeClr val="accent1"/>
                </a:solidFill>
                <a:latin typeface="Bradley Hand" pitchFamily="2" charset="77"/>
                <a:cs typeface="APPLE CHANCERY" panose="03020702040506060504" pitchFamily="66" charset="-79"/>
              </a:rPr>
              <a:t>contract-first</a:t>
            </a:r>
            <a:r>
              <a:rPr lang="en-US" dirty="0">
                <a:solidFill>
                  <a:schemeClr val="accent1"/>
                </a:solidFill>
                <a:latin typeface="Bradley Hand" pitchFamily="2" charset="77"/>
                <a:cs typeface="Apple Chancery" panose="03020702040506060504" pitchFamily="66" charset="-79"/>
              </a:rPr>
              <a:t>.</a:t>
            </a:r>
          </a:p>
        </p:txBody>
      </p:sp>
      <p:cxnSp>
        <p:nvCxnSpPr>
          <p:cNvPr id="11" name="Straight Arrow Connector 10">
            <a:extLst>
              <a:ext uri="{FF2B5EF4-FFF2-40B4-BE49-F238E27FC236}">
                <a16:creationId xmlns:a16="http://schemas.microsoft.com/office/drawing/2014/main" id="{887344F5-7D4E-5748-B9B9-C8B6AC5758DB}"/>
              </a:ext>
            </a:extLst>
          </p:cNvPr>
          <p:cNvCxnSpPr>
            <a:cxnSpLocks/>
            <a:stCxn id="10" idx="2"/>
          </p:cNvCxnSpPr>
          <p:nvPr/>
        </p:nvCxnSpPr>
        <p:spPr>
          <a:xfrm flipH="1">
            <a:off x="8351520" y="2388990"/>
            <a:ext cx="1051562" cy="136767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1F0028A0-CAA5-BB4C-994C-149ECCB199CF}"/>
              </a:ext>
            </a:extLst>
          </p:cNvPr>
          <p:cNvSpPr txBox="1"/>
          <p:nvPr/>
        </p:nvSpPr>
        <p:spPr>
          <a:xfrm>
            <a:off x="632460" y="4492079"/>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key idea here: you can change your code’s details without changing the tests. That is refactoring. It’s </a:t>
            </a:r>
            <a:r>
              <a:rPr lang="en-US" b="1" dirty="0">
                <a:solidFill>
                  <a:schemeClr val="accent1"/>
                </a:solidFill>
                <a:latin typeface="Bradley Hand" pitchFamily="2" charset="77"/>
                <a:cs typeface="APPLE CHANCERY" panose="03020702040506060504" pitchFamily="66" charset="-79"/>
              </a:rPr>
              <a:t>safe</a:t>
            </a:r>
            <a:r>
              <a:rPr lang="en-US" dirty="0">
                <a:solidFill>
                  <a:schemeClr val="accent1"/>
                </a:solidFill>
                <a:latin typeface="Bradley Hand" pitchFamily="2" charset="77"/>
                <a:cs typeface="Apple Chancery" panose="03020702040506060504" pitchFamily="66" charset="-79"/>
              </a:rPr>
              <a:t> because the behavior to preserve is expressed by the test!</a:t>
            </a:r>
          </a:p>
        </p:txBody>
      </p:sp>
      <p:cxnSp>
        <p:nvCxnSpPr>
          <p:cNvPr id="16" name="Straight Arrow Connector 15">
            <a:extLst>
              <a:ext uri="{FF2B5EF4-FFF2-40B4-BE49-F238E27FC236}">
                <a16:creationId xmlns:a16="http://schemas.microsoft.com/office/drawing/2014/main" id="{E98524CD-A8D6-C94A-8BFE-3A9996C727C9}"/>
              </a:ext>
            </a:extLst>
          </p:cNvPr>
          <p:cNvCxnSpPr>
            <a:cxnSpLocks/>
          </p:cNvCxnSpPr>
          <p:nvPr/>
        </p:nvCxnSpPr>
        <p:spPr>
          <a:xfrm flipV="1">
            <a:off x="3550920" y="3910578"/>
            <a:ext cx="925830" cy="58150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823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
        <p:nvSpPr>
          <p:cNvPr id="4" name="TextBox 3">
            <a:extLst>
              <a:ext uri="{FF2B5EF4-FFF2-40B4-BE49-F238E27FC236}">
                <a16:creationId xmlns:a16="http://schemas.microsoft.com/office/drawing/2014/main" id="{FA373C07-DD52-7F4A-96BE-11B6ACFFCD25}"/>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5" name="TextBox 4">
            <a:extLst>
              <a:ext uri="{FF2B5EF4-FFF2-40B4-BE49-F238E27FC236}">
                <a16:creationId xmlns:a16="http://schemas.microsoft.com/office/drawing/2014/main" id="{EC92143F-3034-D44A-99DD-7052701503AD}"/>
              </a:ext>
            </a:extLst>
          </p:cNvPr>
          <p:cNvSpPr txBox="1"/>
          <p:nvPr/>
        </p:nvSpPr>
        <p:spPr>
          <a:xfrm>
            <a:off x="6797040" y="1093381"/>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In other words, when we change the implementation without changing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of what is under test, then the tests don’t change.</a:t>
            </a:r>
          </a:p>
        </p:txBody>
      </p:sp>
      <p:cxnSp>
        <p:nvCxnSpPr>
          <p:cNvPr id="7" name="Straight Arrow Connector 6">
            <a:extLst>
              <a:ext uri="{FF2B5EF4-FFF2-40B4-BE49-F238E27FC236}">
                <a16:creationId xmlns:a16="http://schemas.microsoft.com/office/drawing/2014/main" id="{E88B8D6C-1978-2D4E-A7A3-5FD9E5CDA8BE}"/>
              </a:ext>
            </a:extLst>
          </p:cNvPr>
          <p:cNvCxnSpPr>
            <a:cxnSpLocks/>
            <a:stCxn id="5" idx="2"/>
          </p:cNvCxnSpPr>
          <p:nvPr/>
        </p:nvCxnSpPr>
        <p:spPr>
          <a:xfrm flipH="1">
            <a:off x="6797040" y="2293710"/>
            <a:ext cx="2095500" cy="125721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7F12B93-AD4D-DE4E-BB0B-BA145F507086}"/>
              </a:ext>
            </a:extLst>
          </p:cNvPr>
          <p:cNvSpPr txBox="1"/>
          <p:nvPr/>
        </p:nvSpPr>
        <p:spPr>
          <a:xfrm>
            <a:off x="274320" y="4507051"/>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TDD is a </a:t>
            </a:r>
            <a:r>
              <a:rPr lang="en-US" b="1" dirty="0">
                <a:solidFill>
                  <a:schemeClr val="accent1"/>
                </a:solidFill>
                <a:latin typeface="Bradley Hand" pitchFamily="2" charset="77"/>
                <a:cs typeface="APPLE CHANCERY" panose="03020702040506060504" pitchFamily="66" charset="-79"/>
              </a:rPr>
              <a:t>Contract-First</a:t>
            </a:r>
            <a:r>
              <a:rPr lang="en-US" dirty="0">
                <a:solidFill>
                  <a:schemeClr val="accent1"/>
                </a:solidFill>
                <a:latin typeface="Bradley Hand" pitchFamily="2" charset="77"/>
                <a:cs typeface="Apple Chancery" panose="03020702040506060504" pitchFamily="66" charset="-79"/>
              </a:rPr>
              <a:t> approach to testing. Behavior in this context means that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a:t>
            </a:r>
          </a:p>
        </p:txBody>
      </p:sp>
      <p:cxnSp>
        <p:nvCxnSpPr>
          <p:cNvPr id="10" name="Straight Arrow Connector 9">
            <a:extLst>
              <a:ext uri="{FF2B5EF4-FFF2-40B4-BE49-F238E27FC236}">
                <a16:creationId xmlns:a16="http://schemas.microsoft.com/office/drawing/2014/main" id="{0E24F562-F28D-F141-9C16-AC8B0043FDF3}"/>
              </a:ext>
            </a:extLst>
          </p:cNvPr>
          <p:cNvCxnSpPr>
            <a:cxnSpLocks/>
            <a:stCxn id="9" idx="0"/>
          </p:cNvCxnSpPr>
          <p:nvPr/>
        </p:nvCxnSpPr>
        <p:spPr>
          <a:xfrm flipV="1">
            <a:off x="2369820" y="3457873"/>
            <a:ext cx="3337560" cy="104917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84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
        <p:nvSpPr>
          <p:cNvPr id="4" name="TextBox 3">
            <a:extLst>
              <a:ext uri="{FF2B5EF4-FFF2-40B4-BE49-F238E27FC236}">
                <a16:creationId xmlns:a16="http://schemas.microsoft.com/office/drawing/2014/main" id="{8734CEA8-530C-1B4C-A729-E82C178C07C6}"/>
              </a:ext>
            </a:extLst>
          </p:cNvPr>
          <p:cNvSpPr txBox="1"/>
          <p:nvPr/>
        </p:nvSpPr>
        <p:spPr>
          <a:xfrm>
            <a:off x="7162800" y="533221"/>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Our tests are coupled to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expressed by the code</a:t>
            </a:r>
          </a:p>
        </p:txBody>
      </p:sp>
      <p:cxnSp>
        <p:nvCxnSpPr>
          <p:cNvPr id="5" name="Straight Arrow Connector 4">
            <a:extLst>
              <a:ext uri="{FF2B5EF4-FFF2-40B4-BE49-F238E27FC236}">
                <a16:creationId xmlns:a16="http://schemas.microsoft.com/office/drawing/2014/main" id="{82B692EA-EABE-4B40-B409-B75CD21C6FFA}"/>
              </a:ext>
            </a:extLst>
          </p:cNvPr>
          <p:cNvCxnSpPr>
            <a:cxnSpLocks/>
          </p:cNvCxnSpPr>
          <p:nvPr/>
        </p:nvCxnSpPr>
        <p:spPr>
          <a:xfrm flipH="1">
            <a:off x="7452360" y="1179552"/>
            <a:ext cx="1874241" cy="15941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E7EE23F-E9B9-714C-B46C-3590626F6BC9}"/>
              </a:ext>
            </a:extLst>
          </p:cNvPr>
          <p:cNvSpPr txBox="1"/>
          <p:nvPr/>
        </p:nvSpPr>
        <p:spPr>
          <a:xfrm>
            <a:off x="434340" y="5481264"/>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Our tests should not couple to the implementation details i.e. via mocks that check details.</a:t>
            </a:r>
          </a:p>
        </p:txBody>
      </p:sp>
      <p:cxnSp>
        <p:nvCxnSpPr>
          <p:cNvPr id="10" name="Straight Arrow Connector 9">
            <a:extLst>
              <a:ext uri="{FF2B5EF4-FFF2-40B4-BE49-F238E27FC236}">
                <a16:creationId xmlns:a16="http://schemas.microsoft.com/office/drawing/2014/main" id="{A4BC8A73-31E6-1849-9096-87A02D9FFC69}"/>
              </a:ext>
            </a:extLst>
          </p:cNvPr>
          <p:cNvCxnSpPr>
            <a:cxnSpLocks/>
          </p:cNvCxnSpPr>
          <p:nvPr/>
        </p:nvCxnSpPr>
        <p:spPr>
          <a:xfrm flipV="1">
            <a:off x="2836964" y="3832860"/>
            <a:ext cx="1117816" cy="154383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727690E-B4F8-0F4F-9869-3E39387C1C16}"/>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53261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
        <p:nvSpPr>
          <p:cNvPr id="4" name="TextBox 3">
            <a:extLst>
              <a:ext uri="{FF2B5EF4-FFF2-40B4-BE49-F238E27FC236}">
                <a16:creationId xmlns:a16="http://schemas.microsoft.com/office/drawing/2014/main" id="{5963E15B-8FA5-6140-AD88-683BCBD35EF0}"/>
              </a:ext>
            </a:extLst>
          </p:cNvPr>
          <p:cNvSpPr txBox="1"/>
          <p:nvPr/>
        </p:nvSpPr>
        <p:spPr>
          <a:xfrm>
            <a:off x="7162800" y="533221"/>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Tests should not use mocks to isolate the SUT, so they are not unit tests!!!!</a:t>
            </a:r>
          </a:p>
        </p:txBody>
      </p:sp>
      <p:cxnSp>
        <p:nvCxnSpPr>
          <p:cNvPr id="5" name="Straight Arrow Connector 4">
            <a:extLst>
              <a:ext uri="{FF2B5EF4-FFF2-40B4-BE49-F238E27FC236}">
                <a16:creationId xmlns:a16="http://schemas.microsoft.com/office/drawing/2014/main" id="{F9A078A2-5FE0-7A4B-9C8D-D479B15B4DB1}"/>
              </a:ext>
            </a:extLst>
          </p:cNvPr>
          <p:cNvCxnSpPr>
            <a:cxnSpLocks/>
          </p:cNvCxnSpPr>
          <p:nvPr/>
        </p:nvCxnSpPr>
        <p:spPr>
          <a:xfrm flipH="1">
            <a:off x="8084820" y="1179552"/>
            <a:ext cx="1317982" cy="13415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842F4A43-AB0A-E049-84D6-203A58517742}"/>
              </a:ext>
            </a:extLst>
          </p:cNvPr>
          <p:cNvSpPr txBox="1"/>
          <p:nvPr/>
        </p:nvSpPr>
        <p:spPr>
          <a:xfrm>
            <a:off x="525780" y="4727108"/>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consequence of using </a:t>
            </a:r>
            <a:r>
              <a:rPr lang="en-US" b="1" dirty="0">
                <a:solidFill>
                  <a:schemeClr val="accent1"/>
                </a:solidFill>
                <a:latin typeface="Bradley Hand" pitchFamily="2" charset="77"/>
                <a:cs typeface="APPLE CHANCERY" panose="03020702040506060504" pitchFamily="66" charset="-79"/>
              </a:rPr>
              <a:t>mocks</a:t>
            </a:r>
            <a:r>
              <a:rPr lang="en-US" dirty="0">
                <a:solidFill>
                  <a:schemeClr val="accent1"/>
                </a:solidFill>
                <a:latin typeface="Bradley Hand" pitchFamily="2" charset="77"/>
                <a:cs typeface="Apple Chancery" panose="03020702040506060504" pitchFamily="66" charset="-79"/>
              </a:rPr>
              <a:t> to </a:t>
            </a:r>
            <a:r>
              <a:rPr lang="en-US" b="1" dirty="0">
                <a:solidFill>
                  <a:schemeClr val="accent1"/>
                </a:solidFill>
                <a:latin typeface="Bradley Hand" pitchFamily="2" charset="77"/>
                <a:cs typeface="APPLE CHANCERY" panose="03020702040506060504" pitchFamily="66" charset="-79"/>
              </a:rPr>
              <a:t>observe the indirect outputs</a:t>
            </a:r>
            <a:r>
              <a:rPr lang="en-US" dirty="0">
                <a:solidFill>
                  <a:schemeClr val="accent1"/>
                </a:solidFill>
                <a:latin typeface="Bradley Hand" pitchFamily="2" charset="77"/>
                <a:cs typeface="Apple Chancery" panose="03020702040506060504" pitchFamily="66" charset="-79"/>
              </a:rPr>
              <a:t> will be coupling of tests to details…</a:t>
            </a:r>
          </a:p>
        </p:txBody>
      </p:sp>
      <p:cxnSp>
        <p:nvCxnSpPr>
          <p:cNvPr id="8" name="Straight Arrow Connector 7">
            <a:extLst>
              <a:ext uri="{FF2B5EF4-FFF2-40B4-BE49-F238E27FC236}">
                <a16:creationId xmlns:a16="http://schemas.microsoft.com/office/drawing/2014/main" id="{3EF1FCE6-8AB1-7040-815B-68442ECE26A6}"/>
              </a:ext>
            </a:extLst>
          </p:cNvPr>
          <p:cNvCxnSpPr>
            <a:cxnSpLocks/>
            <a:stCxn id="7" idx="0"/>
          </p:cNvCxnSpPr>
          <p:nvPr/>
        </p:nvCxnSpPr>
        <p:spPr>
          <a:xfrm flipV="1">
            <a:off x="2621280" y="3862566"/>
            <a:ext cx="2705100" cy="86454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F44E301-E0CB-CB4C-93A0-93212E3D4CA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22315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954107"/>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implicate </a:t>
            </a:r>
            <a:r>
              <a:rPr lang="en-US" sz="2800" b="1" dirty="0"/>
              <a:t>one and only</a:t>
            </a:r>
            <a:r>
              <a:rPr lang="en-US" sz="2800" dirty="0"/>
              <a:t> </a:t>
            </a:r>
            <a:r>
              <a:rPr lang="en-US" sz="2800" b="1" dirty="0"/>
              <a:t>one</a:t>
            </a:r>
            <a:r>
              <a:rPr lang="en-US" sz="2800" dirty="0"/>
              <a:t> </a:t>
            </a:r>
            <a:r>
              <a:rPr lang="en-US" sz="2800" b="1" dirty="0"/>
              <a:t>unit</a:t>
            </a:r>
            <a:r>
              <a:rPr lang="en-US" sz="2800" dirty="0"/>
              <a:t>. (A method, class, module, or package.)</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
        <p:nvSpPr>
          <p:cNvPr id="6" name="TextBox 5">
            <a:extLst>
              <a:ext uri="{FF2B5EF4-FFF2-40B4-BE49-F238E27FC236}">
                <a16:creationId xmlns:a16="http://schemas.microsoft.com/office/drawing/2014/main" id="{67EADE56-C361-504A-AA25-BBA21F0054BD}"/>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Definitions</a:t>
            </a:r>
          </a:p>
        </p:txBody>
      </p:sp>
      <p:sp>
        <p:nvSpPr>
          <p:cNvPr id="7" name="TextBox 6">
            <a:extLst>
              <a:ext uri="{FF2B5EF4-FFF2-40B4-BE49-F238E27FC236}">
                <a16:creationId xmlns:a16="http://schemas.microsoft.com/office/drawing/2014/main" id="{1F530026-1BCF-8440-8705-659F72199483}"/>
              </a:ext>
            </a:extLst>
          </p:cNvPr>
          <p:cNvSpPr txBox="1"/>
          <p:nvPr/>
        </p:nvSpPr>
        <p:spPr>
          <a:xfrm>
            <a:off x="7162800" y="533221"/>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fundamental principle of unit testing.</a:t>
            </a:r>
          </a:p>
        </p:txBody>
      </p:sp>
      <p:sp>
        <p:nvSpPr>
          <p:cNvPr id="8" name="TextBox 7">
            <a:extLst>
              <a:ext uri="{FF2B5EF4-FFF2-40B4-BE49-F238E27FC236}">
                <a16:creationId xmlns:a16="http://schemas.microsoft.com/office/drawing/2014/main" id="{7615633A-4ED7-744E-84FE-6D32A0184F1A}"/>
              </a:ext>
            </a:extLst>
          </p:cNvPr>
          <p:cNvSpPr txBox="1"/>
          <p:nvPr/>
        </p:nvSpPr>
        <p:spPr>
          <a:xfrm>
            <a:off x="386195" y="4881294"/>
            <a:ext cx="4191000"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fundamental principle of TDD</a:t>
            </a:r>
          </a:p>
        </p:txBody>
      </p:sp>
      <p:sp>
        <p:nvSpPr>
          <p:cNvPr id="2" name="Rectangle 1">
            <a:extLst>
              <a:ext uri="{FF2B5EF4-FFF2-40B4-BE49-F238E27FC236}">
                <a16:creationId xmlns:a16="http://schemas.microsoft.com/office/drawing/2014/main" id="{FAEA43A7-2F0E-FE43-ACF2-BF72678F2FCC}"/>
              </a:ext>
            </a:extLst>
          </p:cNvPr>
          <p:cNvSpPr/>
          <p:nvPr/>
        </p:nvSpPr>
        <p:spPr>
          <a:xfrm>
            <a:off x="2087880" y="3168609"/>
            <a:ext cx="8648700" cy="954107"/>
          </a:xfrm>
          <a:prstGeom prst="rect">
            <a:avLst/>
          </a:prstGeom>
        </p:spPr>
        <p:txBody>
          <a:bodyPr wrap="square">
            <a:spAutoFit/>
          </a:bodyPr>
          <a:lstStyle/>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cxnSp>
        <p:nvCxnSpPr>
          <p:cNvPr id="9" name="Straight Arrow Connector 8">
            <a:extLst>
              <a:ext uri="{FF2B5EF4-FFF2-40B4-BE49-F238E27FC236}">
                <a16:creationId xmlns:a16="http://schemas.microsoft.com/office/drawing/2014/main" id="{BA92115D-6290-7045-825E-1C41406DE663}"/>
              </a:ext>
            </a:extLst>
          </p:cNvPr>
          <p:cNvCxnSpPr>
            <a:cxnSpLocks/>
          </p:cNvCxnSpPr>
          <p:nvPr/>
        </p:nvCxnSpPr>
        <p:spPr>
          <a:xfrm flipH="1">
            <a:off x="8503920" y="1179552"/>
            <a:ext cx="898882" cy="9083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B1DDBF4F-D6B3-E842-94F3-30D820D05882}"/>
              </a:ext>
            </a:extLst>
          </p:cNvPr>
          <p:cNvCxnSpPr>
            <a:cxnSpLocks/>
            <a:stCxn id="8" idx="3"/>
          </p:cNvCxnSpPr>
          <p:nvPr/>
        </p:nvCxnSpPr>
        <p:spPr>
          <a:xfrm flipV="1">
            <a:off x="4577195" y="4117092"/>
            <a:ext cx="2585605" cy="94886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041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
        <p:nvSpPr>
          <p:cNvPr id="5" name="TextBox 4">
            <a:extLst>
              <a:ext uri="{FF2B5EF4-FFF2-40B4-BE49-F238E27FC236}">
                <a16:creationId xmlns:a16="http://schemas.microsoft.com/office/drawing/2014/main" id="{954A629A-FB52-F04C-B27A-8B0A2F39C2BE}"/>
              </a:ext>
            </a:extLst>
          </p:cNvPr>
          <p:cNvSpPr txBox="1"/>
          <p:nvPr/>
        </p:nvSpPr>
        <p:spPr>
          <a:xfrm>
            <a:off x="430065" y="447050"/>
            <a:ext cx="2328375" cy="646331"/>
          </a:xfrm>
          <a:prstGeom prst="rect">
            <a:avLst/>
          </a:prstGeom>
          <a:noFill/>
        </p:spPr>
        <p:txBody>
          <a:bodyPr wrap="square" rtlCol="0">
            <a:spAutoFit/>
          </a:bodyPr>
          <a:lstStyle/>
          <a:p>
            <a:r>
              <a:rPr lang="en-US" sz="3600" b="1" dirty="0">
                <a:solidFill>
                  <a:schemeClr val="accent6"/>
                </a:solidFill>
              </a:rPr>
              <a:t>Statement</a:t>
            </a:r>
          </a:p>
        </p:txBody>
      </p:sp>
      <p:sp>
        <p:nvSpPr>
          <p:cNvPr id="6" name="TextBox 5">
            <a:extLst>
              <a:ext uri="{FF2B5EF4-FFF2-40B4-BE49-F238E27FC236}">
                <a16:creationId xmlns:a16="http://schemas.microsoft.com/office/drawing/2014/main" id="{D6AADC22-3EC4-5047-8935-D452B558FD1C}"/>
              </a:ext>
            </a:extLst>
          </p:cNvPr>
          <p:cNvSpPr txBox="1"/>
          <p:nvPr/>
        </p:nvSpPr>
        <p:spPr>
          <a:xfrm>
            <a:off x="6728460" y="547271"/>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Use this name, or Programmer Tests, to avoid confusion with unit testing principles.</a:t>
            </a:r>
          </a:p>
        </p:txBody>
      </p:sp>
      <p:sp>
        <p:nvSpPr>
          <p:cNvPr id="7" name="TextBox 6">
            <a:extLst>
              <a:ext uri="{FF2B5EF4-FFF2-40B4-BE49-F238E27FC236}">
                <a16:creationId xmlns:a16="http://schemas.microsoft.com/office/drawing/2014/main" id="{4B72D644-46F0-8843-863E-931465EF5A6F}"/>
              </a:ext>
            </a:extLst>
          </p:cNvPr>
          <p:cNvSpPr txBox="1"/>
          <p:nvPr/>
        </p:nvSpPr>
        <p:spPr>
          <a:xfrm>
            <a:off x="2286000" y="1091685"/>
            <a:ext cx="4191000"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Note that TDD is a process of discovery</a:t>
            </a:r>
          </a:p>
        </p:txBody>
      </p:sp>
      <p:sp>
        <p:nvSpPr>
          <p:cNvPr id="8" name="TextBox 7">
            <a:extLst>
              <a:ext uri="{FF2B5EF4-FFF2-40B4-BE49-F238E27FC236}">
                <a16:creationId xmlns:a16="http://schemas.microsoft.com/office/drawing/2014/main" id="{0E8ECCDC-E002-8A44-8D3E-C1A0E7C3A12A}"/>
              </a:ext>
            </a:extLst>
          </p:cNvPr>
          <p:cNvSpPr txBox="1"/>
          <p:nvPr/>
        </p:nvSpPr>
        <p:spPr>
          <a:xfrm>
            <a:off x="430065" y="4672607"/>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use mocks to isolate the SUT when doing Developer Tests. It is a different practice. Know which practice you are using and its trade-offs.</a:t>
            </a:r>
          </a:p>
        </p:txBody>
      </p:sp>
      <p:cxnSp>
        <p:nvCxnSpPr>
          <p:cNvPr id="9" name="Straight Arrow Connector 8">
            <a:extLst>
              <a:ext uri="{FF2B5EF4-FFF2-40B4-BE49-F238E27FC236}">
                <a16:creationId xmlns:a16="http://schemas.microsoft.com/office/drawing/2014/main" id="{E80F9E78-3EC6-5F47-8109-8328C2E084AF}"/>
              </a:ext>
            </a:extLst>
          </p:cNvPr>
          <p:cNvCxnSpPr>
            <a:cxnSpLocks/>
            <a:stCxn id="8" idx="0"/>
          </p:cNvCxnSpPr>
          <p:nvPr/>
        </p:nvCxnSpPr>
        <p:spPr>
          <a:xfrm flipV="1">
            <a:off x="2525565" y="3520441"/>
            <a:ext cx="1215855" cy="115216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883F7D7-48D5-DA46-A34F-2E09005FA1D2}"/>
              </a:ext>
            </a:extLst>
          </p:cNvPr>
          <p:cNvCxnSpPr>
            <a:cxnSpLocks/>
            <a:stCxn id="7" idx="2"/>
          </p:cNvCxnSpPr>
          <p:nvPr/>
        </p:nvCxnSpPr>
        <p:spPr>
          <a:xfrm flipH="1">
            <a:off x="3088698" y="1461017"/>
            <a:ext cx="1292802" cy="14498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0A0A23A9-D4D3-954D-B6D7-1B3DFDFFC3E4}"/>
              </a:ext>
            </a:extLst>
          </p:cNvPr>
          <p:cNvCxnSpPr>
            <a:cxnSpLocks/>
          </p:cNvCxnSpPr>
          <p:nvPr/>
        </p:nvCxnSpPr>
        <p:spPr>
          <a:xfrm flipH="1">
            <a:off x="7713867" y="1348503"/>
            <a:ext cx="955268" cy="5793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332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t>
            </a:r>
            <a:r>
              <a:rPr lang="en-GB" sz="2800" b="1" dirty="0"/>
              <a:t>affect one another</a:t>
            </a:r>
            <a:r>
              <a:rPr lang="en-GB" sz="2800" dirty="0"/>
              <a:t>?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4" name="TextBox 3">
            <a:extLst>
              <a:ext uri="{FF2B5EF4-FFF2-40B4-BE49-F238E27FC236}">
                <a16:creationId xmlns:a16="http://schemas.microsoft.com/office/drawing/2014/main" id="{BD9BDA71-296A-2F48-AA0D-BD1E0B4D1CE5}"/>
              </a:ext>
            </a:extLst>
          </p:cNvPr>
          <p:cNvSpPr txBox="1"/>
          <p:nvPr/>
        </p:nvSpPr>
        <p:spPr>
          <a:xfrm>
            <a:off x="6804660" y="1140440"/>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Tests are </a:t>
            </a:r>
            <a:r>
              <a:rPr lang="en-US" b="1" dirty="0">
                <a:solidFill>
                  <a:schemeClr val="accent1"/>
                </a:solidFill>
                <a:latin typeface="Bradley Hand" pitchFamily="2" charset="77"/>
                <a:cs typeface="APPLE CHANCERY" panose="03020702040506060504" pitchFamily="66" charset="-79"/>
              </a:rPr>
              <a:t>isolated</a:t>
            </a:r>
            <a:r>
              <a:rPr lang="en-US" dirty="0">
                <a:solidFill>
                  <a:schemeClr val="accent1"/>
                </a:solidFill>
                <a:latin typeface="Bradley Hand" pitchFamily="2" charset="77"/>
                <a:cs typeface="Apple Chancery" panose="03020702040506060504" pitchFamily="66" charset="-79"/>
              </a:rPr>
              <a:t> from each other. So that we can run them in parallel. This keeps them </a:t>
            </a:r>
            <a:r>
              <a:rPr lang="en-US" b="1" dirty="0">
                <a:solidFill>
                  <a:schemeClr val="accent1"/>
                </a:solidFill>
                <a:latin typeface="Bradley Hand" pitchFamily="2" charset="77"/>
                <a:cs typeface="APPLE CHANCERY" panose="03020702040506060504" pitchFamily="66" charset="-79"/>
              </a:rPr>
              <a:t>fast</a:t>
            </a:r>
            <a:r>
              <a:rPr lang="en-US" dirty="0">
                <a:solidFill>
                  <a:schemeClr val="accent1"/>
                </a:solidFill>
                <a:latin typeface="Bradley Hand" pitchFamily="2" charset="77"/>
                <a:cs typeface="Apple Chancery" panose="03020702040506060504" pitchFamily="66" charset="-79"/>
              </a:rPr>
              <a:t>.</a:t>
            </a:r>
          </a:p>
        </p:txBody>
      </p:sp>
      <p:cxnSp>
        <p:nvCxnSpPr>
          <p:cNvPr id="5" name="Straight Arrow Connector 4">
            <a:extLst>
              <a:ext uri="{FF2B5EF4-FFF2-40B4-BE49-F238E27FC236}">
                <a16:creationId xmlns:a16="http://schemas.microsoft.com/office/drawing/2014/main" id="{9DF8212F-3298-4F47-92D0-C0FE7F5B9D52}"/>
              </a:ext>
            </a:extLst>
          </p:cNvPr>
          <p:cNvCxnSpPr>
            <a:cxnSpLocks/>
          </p:cNvCxnSpPr>
          <p:nvPr/>
        </p:nvCxnSpPr>
        <p:spPr>
          <a:xfrm flipH="1">
            <a:off x="7866267" y="2195096"/>
            <a:ext cx="955268" cy="5793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FD5B80-91BA-D941-85E9-98A8DAC94AC9}"/>
              </a:ext>
            </a:extLst>
          </p:cNvPr>
          <p:cNvSpPr txBox="1"/>
          <p:nvPr/>
        </p:nvSpPr>
        <p:spPr>
          <a:xfrm>
            <a:off x="5715000" y="3747790"/>
            <a:ext cx="501396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most common reason for interference is shared state, called </a:t>
            </a:r>
            <a:r>
              <a:rPr lang="en-US" b="1" dirty="0">
                <a:solidFill>
                  <a:schemeClr val="accent1"/>
                </a:solidFill>
                <a:latin typeface="Bradley Hand" pitchFamily="2" charset="77"/>
                <a:cs typeface="APPLE CHANCERY" panose="03020702040506060504" pitchFamily="66" charset="-79"/>
              </a:rPr>
              <a:t>shared fixture</a:t>
            </a:r>
            <a:r>
              <a:rPr lang="en-US" dirty="0">
                <a:solidFill>
                  <a:schemeClr val="accent1"/>
                </a:solidFill>
                <a:latin typeface="Bradley Hand" pitchFamily="2" charset="77"/>
                <a:cs typeface="Apple Chancery" panose="03020702040506060504" pitchFamily="66" charset="-79"/>
              </a:rPr>
              <a:t> and we </a:t>
            </a:r>
            <a:r>
              <a:rPr lang="en-US" b="1" dirty="0">
                <a:solidFill>
                  <a:schemeClr val="accent1"/>
                </a:solidFill>
                <a:latin typeface="Bradley Hand" pitchFamily="2" charset="77"/>
                <a:cs typeface="APPLE CHANCERY" panose="03020702040506060504" pitchFamily="66" charset="-79"/>
              </a:rPr>
              <a:t>mock</a:t>
            </a:r>
            <a:r>
              <a:rPr lang="en-US" dirty="0">
                <a:solidFill>
                  <a:schemeClr val="accent1"/>
                </a:solidFill>
                <a:latin typeface="Bradley Hand" pitchFamily="2" charset="77"/>
                <a:cs typeface="Apple Chancery" panose="03020702040506060504" pitchFamily="66" charset="-79"/>
              </a:rPr>
              <a:t> </a:t>
            </a:r>
            <a:r>
              <a:rPr lang="en-US" b="1" dirty="0">
                <a:solidFill>
                  <a:schemeClr val="accent1"/>
                </a:solidFill>
                <a:latin typeface="Bradley Hand" pitchFamily="2" charset="77"/>
                <a:cs typeface="APPLE CHANCERY" panose="03020702040506060504" pitchFamily="66" charset="-79"/>
              </a:rPr>
              <a:t>shared fixture</a:t>
            </a:r>
            <a:r>
              <a:rPr lang="en-US" dirty="0">
                <a:solidFill>
                  <a:schemeClr val="accent1"/>
                </a:solidFill>
                <a:latin typeface="Bradley Hand" pitchFamily="2" charset="77"/>
                <a:cs typeface="Apple Chancery" panose="03020702040506060504" pitchFamily="66" charset="-79"/>
              </a:rPr>
              <a:t> to allow tests to work in parallel.</a:t>
            </a:r>
          </a:p>
        </p:txBody>
      </p:sp>
      <p:sp>
        <p:nvSpPr>
          <p:cNvPr id="8" name="TextBox 7">
            <a:extLst>
              <a:ext uri="{FF2B5EF4-FFF2-40B4-BE49-F238E27FC236}">
                <a16:creationId xmlns:a16="http://schemas.microsoft.com/office/drawing/2014/main" id="{505C1063-DECF-7C4D-86E4-62FF236A62BA}"/>
              </a:ext>
            </a:extLst>
          </p:cNvPr>
          <p:cNvSpPr txBox="1"/>
          <p:nvPr/>
        </p:nvSpPr>
        <p:spPr>
          <a:xfrm>
            <a:off x="1706880" y="1212265"/>
            <a:ext cx="4191000"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I/O is the most common shared fixture</a:t>
            </a:r>
          </a:p>
        </p:txBody>
      </p:sp>
      <p:cxnSp>
        <p:nvCxnSpPr>
          <p:cNvPr id="9" name="Straight Arrow Connector 8">
            <a:extLst>
              <a:ext uri="{FF2B5EF4-FFF2-40B4-BE49-F238E27FC236}">
                <a16:creationId xmlns:a16="http://schemas.microsoft.com/office/drawing/2014/main" id="{9D0D3D0F-7AAE-E642-BE17-6D66F71BBDD2}"/>
              </a:ext>
            </a:extLst>
          </p:cNvPr>
          <p:cNvCxnSpPr>
            <a:cxnSpLocks/>
            <a:stCxn id="7" idx="0"/>
          </p:cNvCxnSpPr>
          <p:nvPr/>
        </p:nvCxnSpPr>
        <p:spPr>
          <a:xfrm flipH="1" flipV="1">
            <a:off x="7696200" y="3429000"/>
            <a:ext cx="525780" cy="31879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E8507E05-FB96-6548-8F43-DDB7163FFFB6}"/>
              </a:ext>
            </a:extLst>
          </p:cNvPr>
          <p:cNvCxnSpPr>
            <a:cxnSpLocks/>
          </p:cNvCxnSpPr>
          <p:nvPr/>
        </p:nvCxnSpPr>
        <p:spPr>
          <a:xfrm>
            <a:off x="3802380" y="1581597"/>
            <a:ext cx="4156710" cy="24646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9CA903E-7914-8043-8422-0CDB00E4425F}"/>
              </a:ext>
            </a:extLst>
          </p:cNvPr>
          <p:cNvSpPr txBox="1"/>
          <p:nvPr/>
        </p:nvSpPr>
        <p:spPr>
          <a:xfrm>
            <a:off x="967740" y="4415552"/>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also tend to mock I/O for:</a:t>
            </a:r>
          </a:p>
          <a:p>
            <a:pPr algn="ctr"/>
            <a:r>
              <a:rPr lang="en-US" dirty="0">
                <a:solidFill>
                  <a:schemeClr val="accent1"/>
                </a:solidFill>
                <a:latin typeface="Bradley Hand" pitchFamily="2" charset="77"/>
                <a:cs typeface="Apple Chancery" panose="03020702040506060504" pitchFamily="66" charset="-79"/>
              </a:rPr>
              <a:t>Speed – tests should be fast!</a:t>
            </a:r>
          </a:p>
          <a:p>
            <a:pPr algn="ctr"/>
            <a:r>
              <a:rPr lang="en-US" dirty="0">
                <a:solidFill>
                  <a:schemeClr val="accent1"/>
                </a:solidFill>
                <a:latin typeface="Bradley Hand" pitchFamily="2" charset="77"/>
                <a:cs typeface="Apple Chancery" panose="03020702040506060504" pitchFamily="66" charset="-79"/>
              </a:rPr>
              <a:t>Fragility – it can make tests fail unexpectedly</a:t>
            </a:r>
          </a:p>
        </p:txBody>
      </p:sp>
      <p:cxnSp>
        <p:nvCxnSpPr>
          <p:cNvPr id="15" name="Straight Arrow Connector 14">
            <a:extLst>
              <a:ext uri="{FF2B5EF4-FFF2-40B4-BE49-F238E27FC236}">
                <a16:creationId xmlns:a16="http://schemas.microsoft.com/office/drawing/2014/main" id="{C01F70D9-29B7-C446-B258-3FE1F91D21F5}"/>
              </a:ext>
            </a:extLst>
          </p:cNvPr>
          <p:cNvCxnSpPr>
            <a:cxnSpLocks/>
            <a:endCxn id="8" idx="2"/>
          </p:cNvCxnSpPr>
          <p:nvPr/>
        </p:nvCxnSpPr>
        <p:spPr>
          <a:xfrm flipV="1">
            <a:off x="3014402" y="1581597"/>
            <a:ext cx="787978" cy="269578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87A9EB6F-CA48-3447-AB94-ADCE6162111C}"/>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286419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2: The trigger for a new test is a new function</a:t>
            </a:r>
          </a:p>
        </p:txBody>
      </p:sp>
      <p:sp>
        <p:nvSpPr>
          <p:cNvPr id="3" name="TextBox 2">
            <a:extLst>
              <a:ext uri="{FF2B5EF4-FFF2-40B4-BE49-F238E27FC236}">
                <a16:creationId xmlns:a16="http://schemas.microsoft.com/office/drawing/2014/main" id="{1EF000FA-C325-394D-89D7-749BB9A29056}"/>
              </a:ext>
            </a:extLst>
          </p:cNvPr>
          <p:cNvSpPr txBox="1"/>
          <p:nvPr/>
        </p:nvSpPr>
        <p:spPr>
          <a:xfrm>
            <a:off x="430065" y="447050"/>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48448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Write a test that defines a function or improvements of a function</a:t>
            </a:r>
          </a:p>
        </p:txBody>
      </p:sp>
      <p:sp>
        <p:nvSpPr>
          <p:cNvPr id="4" name="TextBox 3">
            <a:extLst>
              <a:ext uri="{FF2B5EF4-FFF2-40B4-BE49-F238E27FC236}">
                <a16:creationId xmlns:a16="http://schemas.microsoft.com/office/drawing/2014/main" id="{BD9BDA71-296A-2F48-AA0D-BD1E0B4D1CE5}"/>
              </a:ext>
            </a:extLst>
          </p:cNvPr>
          <p:cNvSpPr txBox="1"/>
          <p:nvPr/>
        </p:nvSpPr>
        <p:spPr>
          <a:xfrm>
            <a:off x="6804660" y="1140440"/>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 function has </a:t>
            </a:r>
            <a:r>
              <a:rPr lang="en-US" b="1" dirty="0">
                <a:solidFill>
                  <a:schemeClr val="accent1"/>
                </a:solidFill>
                <a:latin typeface="Bradley Hand" pitchFamily="2" charset="77"/>
                <a:cs typeface="Apple Chancery" panose="03020702040506060504" pitchFamily="66" charset="-79"/>
              </a:rPr>
              <a:t>pre-conditions</a:t>
            </a:r>
            <a:r>
              <a:rPr lang="en-US" dirty="0">
                <a:solidFill>
                  <a:schemeClr val="accent1"/>
                </a:solidFill>
                <a:latin typeface="Bradley Hand" pitchFamily="2" charset="77"/>
                <a:cs typeface="Apple Chancery" panose="03020702040506060504" pitchFamily="66" charset="-79"/>
              </a:rPr>
              <a:t> and </a:t>
            </a:r>
            <a:r>
              <a:rPr lang="en-US" b="1" dirty="0">
                <a:solidFill>
                  <a:schemeClr val="accent1"/>
                </a:solidFill>
                <a:latin typeface="Bradley Hand" pitchFamily="2" charset="77"/>
                <a:cs typeface="Apple Chancery" panose="03020702040506060504" pitchFamily="66" charset="-79"/>
              </a:rPr>
              <a:t>post-conditions</a:t>
            </a:r>
            <a:r>
              <a:rPr lang="en-US" dirty="0">
                <a:solidFill>
                  <a:schemeClr val="accent1"/>
                </a:solidFill>
                <a:latin typeface="Bradley Hand" pitchFamily="2" charset="77"/>
                <a:cs typeface="Apple Chancery" panose="03020702040506060504" pitchFamily="66" charset="-79"/>
              </a:rPr>
              <a:t>, a test simply asserts that for a given set of pre-conditions, we get the relevant post-conditions</a:t>
            </a:r>
          </a:p>
        </p:txBody>
      </p:sp>
      <p:cxnSp>
        <p:nvCxnSpPr>
          <p:cNvPr id="5" name="Straight Arrow Connector 4">
            <a:extLst>
              <a:ext uri="{FF2B5EF4-FFF2-40B4-BE49-F238E27FC236}">
                <a16:creationId xmlns:a16="http://schemas.microsoft.com/office/drawing/2014/main" id="{9DF8212F-3298-4F47-92D0-C0FE7F5B9D52}"/>
              </a:ext>
            </a:extLst>
          </p:cNvPr>
          <p:cNvCxnSpPr>
            <a:cxnSpLocks/>
          </p:cNvCxnSpPr>
          <p:nvPr/>
        </p:nvCxnSpPr>
        <p:spPr>
          <a:xfrm flipH="1">
            <a:off x="5794744" y="2195096"/>
            <a:ext cx="3026793" cy="71068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53C8DD15-D6EE-6B49-9D2C-1D174120E632}"/>
              </a:ext>
            </a:extLst>
          </p:cNvPr>
          <p:cNvSpPr/>
          <p:nvPr/>
        </p:nvSpPr>
        <p:spPr>
          <a:xfrm>
            <a:off x="6443920" y="5348228"/>
            <a:ext cx="5407249" cy="369332"/>
          </a:xfrm>
          <a:prstGeom prst="rect">
            <a:avLst/>
          </a:prstGeom>
        </p:spPr>
        <p:txBody>
          <a:bodyPr wrap="none">
            <a:spAutoFit/>
          </a:bodyPr>
          <a:lstStyle/>
          <a:p>
            <a:r>
              <a:rPr lang="en-US" dirty="0"/>
              <a:t>https://</a:t>
            </a:r>
            <a:r>
              <a:rPr lang="en-US" dirty="0" err="1"/>
              <a:t>en.wikipedia.org</a:t>
            </a:r>
            <a:r>
              <a:rPr lang="en-US" dirty="0"/>
              <a:t>/wiki/Test-</a:t>
            </a:r>
            <a:r>
              <a:rPr lang="en-US" dirty="0" err="1"/>
              <a:t>driven_development</a:t>
            </a:r>
            <a:endParaRPr lang="en-US" dirty="0"/>
          </a:p>
        </p:txBody>
      </p:sp>
      <p:sp>
        <p:nvSpPr>
          <p:cNvPr id="16" name="TextBox 15">
            <a:extLst>
              <a:ext uri="{FF2B5EF4-FFF2-40B4-BE49-F238E27FC236}">
                <a16:creationId xmlns:a16="http://schemas.microsoft.com/office/drawing/2014/main" id="{C85BE142-5114-854D-97B4-FD03093CE942}"/>
              </a:ext>
            </a:extLst>
          </p:cNvPr>
          <p:cNvSpPr txBox="1"/>
          <p:nvPr/>
        </p:nvSpPr>
        <p:spPr>
          <a:xfrm>
            <a:off x="1904999" y="4517231"/>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Implementation is simply the algorithm to turn the pre-conditions into the post-conditions</a:t>
            </a:r>
          </a:p>
        </p:txBody>
      </p:sp>
      <p:cxnSp>
        <p:nvCxnSpPr>
          <p:cNvPr id="18" name="Straight Arrow Connector 17">
            <a:extLst>
              <a:ext uri="{FF2B5EF4-FFF2-40B4-BE49-F238E27FC236}">
                <a16:creationId xmlns:a16="http://schemas.microsoft.com/office/drawing/2014/main" id="{44522875-7BA0-124A-BEDA-2419540B7481}"/>
              </a:ext>
            </a:extLst>
          </p:cNvPr>
          <p:cNvCxnSpPr>
            <a:cxnSpLocks/>
            <a:stCxn id="16" idx="0"/>
          </p:cNvCxnSpPr>
          <p:nvPr/>
        </p:nvCxnSpPr>
        <p:spPr>
          <a:xfrm flipV="1">
            <a:off x="4000499" y="3419585"/>
            <a:ext cx="337585" cy="109764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1E3F-22F1-3948-ACF9-A3ADAC5CBF86}"/>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Tree>
    <p:extLst>
      <p:ext uri="{BB962C8B-B14F-4D97-AF65-F5344CB8AC3E}">
        <p14:creationId xmlns:p14="http://schemas.microsoft.com/office/powerpoint/2010/main" val="232973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The function is the System-Under-Test (SUT)</a:t>
            </a:r>
          </a:p>
        </p:txBody>
      </p:sp>
      <p:sp>
        <p:nvSpPr>
          <p:cNvPr id="4" name="TextBox 3">
            <a:extLst>
              <a:ext uri="{FF2B5EF4-FFF2-40B4-BE49-F238E27FC236}">
                <a16:creationId xmlns:a16="http://schemas.microsoft.com/office/drawing/2014/main" id="{BD9BDA71-296A-2F48-AA0D-BD1E0B4D1CE5}"/>
              </a:ext>
            </a:extLst>
          </p:cNvPr>
          <p:cNvSpPr txBox="1"/>
          <p:nvPr/>
        </p:nvSpPr>
        <p:spPr>
          <a:xfrm>
            <a:off x="6847190" y="796112"/>
            <a:ext cx="4191000" cy="1754326"/>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Testing is about confirming the behavior of our functions. We may want to use techniques like parameterized testing to allow us to easily vary input, test edge conditions etc.</a:t>
            </a:r>
          </a:p>
        </p:txBody>
      </p:sp>
      <p:cxnSp>
        <p:nvCxnSpPr>
          <p:cNvPr id="5" name="Straight Arrow Connector 4">
            <a:extLst>
              <a:ext uri="{FF2B5EF4-FFF2-40B4-BE49-F238E27FC236}">
                <a16:creationId xmlns:a16="http://schemas.microsoft.com/office/drawing/2014/main" id="{9DF8212F-3298-4F47-92D0-C0FE7F5B9D52}"/>
              </a:ext>
            </a:extLst>
          </p:cNvPr>
          <p:cNvCxnSpPr>
            <a:cxnSpLocks/>
          </p:cNvCxnSpPr>
          <p:nvPr/>
        </p:nvCxnSpPr>
        <p:spPr>
          <a:xfrm flipH="1">
            <a:off x="6953693" y="2195096"/>
            <a:ext cx="1867845" cy="82455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1E3F-22F1-3948-ACF9-A3ADAC5CBF86}"/>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Belief</a:t>
            </a:r>
          </a:p>
        </p:txBody>
      </p:sp>
      <p:sp>
        <p:nvSpPr>
          <p:cNvPr id="10" name="TextBox 9">
            <a:extLst>
              <a:ext uri="{FF2B5EF4-FFF2-40B4-BE49-F238E27FC236}">
                <a16:creationId xmlns:a16="http://schemas.microsoft.com/office/drawing/2014/main" id="{9CC8EF84-4581-6441-90B1-CD42AE1CF569}"/>
              </a:ext>
            </a:extLst>
          </p:cNvPr>
          <p:cNvSpPr txBox="1"/>
          <p:nvPr/>
        </p:nvSpPr>
        <p:spPr>
          <a:xfrm>
            <a:off x="1254642" y="4147900"/>
            <a:ext cx="531078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desire to test methods on classes in languages that provide access control leads to the question of how to test </a:t>
            </a:r>
            <a:r>
              <a:rPr lang="en-US" b="1" dirty="0">
                <a:solidFill>
                  <a:schemeClr val="accent1"/>
                </a:solidFill>
                <a:latin typeface="Bradley Hand" pitchFamily="2" charset="77"/>
                <a:cs typeface="Apple Chancery" panose="03020702040506060504" pitchFamily="66" charset="-79"/>
              </a:rPr>
              <a:t>private</a:t>
            </a:r>
            <a:r>
              <a:rPr lang="en-US" dirty="0">
                <a:solidFill>
                  <a:schemeClr val="accent1"/>
                </a:solidFill>
                <a:latin typeface="Bradley Hand" pitchFamily="2" charset="77"/>
                <a:cs typeface="Apple Chancery" panose="03020702040506060504" pitchFamily="66" charset="-79"/>
              </a:rPr>
              <a:t> methods. </a:t>
            </a:r>
          </a:p>
        </p:txBody>
      </p:sp>
      <p:cxnSp>
        <p:nvCxnSpPr>
          <p:cNvPr id="11" name="Straight Arrow Connector 10">
            <a:extLst>
              <a:ext uri="{FF2B5EF4-FFF2-40B4-BE49-F238E27FC236}">
                <a16:creationId xmlns:a16="http://schemas.microsoft.com/office/drawing/2014/main" id="{6BA407E3-029B-1A4F-8ADA-1607A9DACBF3}"/>
              </a:ext>
            </a:extLst>
          </p:cNvPr>
          <p:cNvCxnSpPr>
            <a:cxnSpLocks/>
          </p:cNvCxnSpPr>
          <p:nvPr/>
        </p:nvCxnSpPr>
        <p:spPr>
          <a:xfrm flipH="1" flipV="1">
            <a:off x="4167964" y="3429000"/>
            <a:ext cx="329608" cy="43061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C051E582-F282-A645-8AC6-67A8FA9468CC}"/>
              </a:ext>
            </a:extLst>
          </p:cNvPr>
          <p:cNvSpPr txBox="1"/>
          <p:nvPr/>
        </p:nvSpPr>
        <p:spPr>
          <a:xfrm>
            <a:off x="7336465" y="4147900"/>
            <a:ext cx="4336134" cy="923330"/>
          </a:xfrm>
          <a:prstGeom prst="rect">
            <a:avLst/>
          </a:prstGeom>
          <a:noFill/>
        </p:spPr>
        <p:txBody>
          <a:bodyPr wrap="square" rtlCol="0">
            <a:spAutoFit/>
          </a:bodyPr>
          <a:lstStyle/>
          <a:p>
            <a:pPr algn="ctr"/>
            <a:r>
              <a:rPr lang="en-US" b="1" dirty="0">
                <a:solidFill>
                  <a:schemeClr val="accent1"/>
                </a:solidFill>
                <a:latin typeface="Bradley Hand" pitchFamily="2" charset="77"/>
                <a:cs typeface="Apple Chancery" panose="03020702040506060504" pitchFamily="66" charset="-79"/>
              </a:rPr>
              <a:t>Test Coverage of 100%</a:t>
            </a:r>
            <a:r>
              <a:rPr lang="en-US" dirty="0">
                <a:solidFill>
                  <a:schemeClr val="accent1"/>
                </a:solidFill>
                <a:latin typeface="Bradley Hand" pitchFamily="2" charset="77"/>
                <a:cs typeface="Apple Chancery" panose="03020702040506060504" pitchFamily="66" charset="-79"/>
              </a:rPr>
              <a:t> can be achieved if we test every method, and all the possible paths through that method.</a:t>
            </a:r>
          </a:p>
        </p:txBody>
      </p:sp>
      <p:cxnSp>
        <p:nvCxnSpPr>
          <p:cNvPr id="15" name="Straight Arrow Connector 14">
            <a:extLst>
              <a:ext uri="{FF2B5EF4-FFF2-40B4-BE49-F238E27FC236}">
                <a16:creationId xmlns:a16="http://schemas.microsoft.com/office/drawing/2014/main" id="{654D9882-911F-1141-8F36-2F7C075D68CB}"/>
              </a:ext>
            </a:extLst>
          </p:cNvPr>
          <p:cNvCxnSpPr>
            <a:cxnSpLocks/>
          </p:cNvCxnSpPr>
          <p:nvPr/>
        </p:nvCxnSpPr>
        <p:spPr>
          <a:xfrm flipH="1" flipV="1">
            <a:off x="8229600" y="3429000"/>
            <a:ext cx="1375144" cy="43062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8DAA859-A5F2-714B-96C8-A6DE1F301A72}"/>
              </a:ext>
            </a:extLst>
          </p:cNvPr>
          <p:cNvSpPr txBox="1"/>
          <p:nvPr/>
        </p:nvSpPr>
        <p:spPr>
          <a:xfrm>
            <a:off x="503275" y="1551830"/>
            <a:ext cx="5310785" cy="923330"/>
          </a:xfrm>
          <a:prstGeom prst="rect">
            <a:avLst/>
          </a:prstGeom>
          <a:noFill/>
        </p:spPr>
        <p:txBody>
          <a:bodyPr wrap="square" rtlCol="0">
            <a:spAutoFit/>
          </a:bodyPr>
          <a:lstStyle/>
          <a:p>
            <a:pPr algn="ctr"/>
            <a:r>
              <a:rPr lang="en-US" b="1" dirty="0">
                <a:solidFill>
                  <a:schemeClr val="accent1"/>
                </a:solidFill>
                <a:latin typeface="Bradley Hand" pitchFamily="2" charset="77"/>
                <a:cs typeface="Apple Chancery" panose="03020702040506060504" pitchFamily="66" charset="-79"/>
              </a:rPr>
              <a:t>Requires acceptance tests</a:t>
            </a:r>
            <a:r>
              <a:rPr lang="en-US" dirty="0">
                <a:solidFill>
                  <a:schemeClr val="accent1"/>
                </a:solidFill>
                <a:latin typeface="Bradley Hand" pitchFamily="2" charset="77"/>
                <a:cs typeface="Apple Chancery" panose="03020702040506060504" pitchFamily="66" charset="-79"/>
              </a:rPr>
              <a:t> to confirm that these functions whilst correct, produce behavior that is correct overall.</a:t>
            </a:r>
          </a:p>
        </p:txBody>
      </p:sp>
      <p:cxnSp>
        <p:nvCxnSpPr>
          <p:cNvPr id="20" name="Straight Arrow Connector 19">
            <a:extLst>
              <a:ext uri="{FF2B5EF4-FFF2-40B4-BE49-F238E27FC236}">
                <a16:creationId xmlns:a16="http://schemas.microsoft.com/office/drawing/2014/main" id="{3A6BD00A-522E-E746-A7B4-95F386860300}"/>
              </a:ext>
            </a:extLst>
          </p:cNvPr>
          <p:cNvCxnSpPr>
            <a:cxnSpLocks/>
            <a:stCxn id="19" idx="2"/>
          </p:cNvCxnSpPr>
          <p:nvPr/>
        </p:nvCxnSpPr>
        <p:spPr>
          <a:xfrm>
            <a:off x="3158668" y="2475160"/>
            <a:ext cx="1009296" cy="43062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7763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954107"/>
          </a:xfrm>
          <a:prstGeom prst="rect">
            <a:avLst/>
          </a:prstGeom>
        </p:spPr>
        <p:txBody>
          <a:bodyPr wrap="square">
            <a:spAutoFit/>
          </a:bodyPr>
          <a:lstStyle/>
          <a:p>
            <a:pPr algn="ctr"/>
            <a:r>
              <a:rPr lang="en-US" sz="2800" dirty="0"/>
              <a:t>When we return to our tests – it is often difficult to understand their intent</a:t>
            </a:r>
          </a:p>
        </p:txBody>
      </p:sp>
      <p:sp>
        <p:nvSpPr>
          <p:cNvPr id="4" name="TextBox 3">
            <a:extLst>
              <a:ext uri="{FF2B5EF4-FFF2-40B4-BE49-F238E27FC236}">
                <a16:creationId xmlns:a16="http://schemas.microsoft.com/office/drawing/2014/main" id="{BD9BDA71-296A-2F48-AA0D-BD1E0B4D1CE5}"/>
              </a:ext>
            </a:extLst>
          </p:cNvPr>
          <p:cNvSpPr txBox="1"/>
          <p:nvPr/>
        </p:nvSpPr>
        <p:spPr>
          <a:xfrm>
            <a:off x="6847190" y="796112"/>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returned because it has gone red – it is breaking – why has is broken? Is it because the </a:t>
            </a:r>
            <a:r>
              <a:rPr lang="en-US" b="1" dirty="0">
                <a:solidFill>
                  <a:schemeClr val="accent1"/>
                </a:solidFill>
                <a:latin typeface="Bradley Hand" pitchFamily="2" charset="77"/>
                <a:cs typeface="Apple Chancery" panose="03020702040506060504" pitchFamily="66" charset="-79"/>
              </a:rPr>
              <a:t>acceptance criteria</a:t>
            </a:r>
            <a:r>
              <a:rPr lang="en-US" dirty="0">
                <a:solidFill>
                  <a:schemeClr val="accent1"/>
                </a:solidFill>
                <a:latin typeface="Bradley Hand" pitchFamily="2" charset="77"/>
                <a:cs typeface="Apple Chancery" panose="03020702040506060504" pitchFamily="66" charset="-79"/>
              </a:rPr>
              <a:t> or our </a:t>
            </a:r>
            <a:r>
              <a:rPr lang="en-US" b="1" dirty="0">
                <a:solidFill>
                  <a:schemeClr val="accent1"/>
                </a:solidFill>
                <a:latin typeface="Bradley Hand" pitchFamily="2" charset="77"/>
                <a:cs typeface="Apple Chancery" panose="03020702040506060504" pitchFamily="66" charset="-79"/>
              </a:rPr>
              <a:t>implementation</a:t>
            </a:r>
            <a:r>
              <a:rPr lang="en-US" dirty="0">
                <a:solidFill>
                  <a:schemeClr val="accent1"/>
                </a:solidFill>
                <a:latin typeface="Bradley Hand" pitchFamily="2" charset="77"/>
                <a:cs typeface="Apple Chancery" panose="03020702040506060504" pitchFamily="66" charset="-79"/>
              </a:rPr>
              <a:t> changed?</a:t>
            </a:r>
          </a:p>
        </p:txBody>
      </p:sp>
      <p:cxnSp>
        <p:nvCxnSpPr>
          <p:cNvPr id="5" name="Straight Arrow Connector 4">
            <a:extLst>
              <a:ext uri="{FF2B5EF4-FFF2-40B4-BE49-F238E27FC236}">
                <a16:creationId xmlns:a16="http://schemas.microsoft.com/office/drawing/2014/main" id="{9DF8212F-3298-4F47-92D0-C0FE7F5B9D52}"/>
              </a:ext>
            </a:extLst>
          </p:cNvPr>
          <p:cNvCxnSpPr>
            <a:cxnSpLocks/>
            <a:stCxn id="4" idx="1"/>
          </p:cNvCxnSpPr>
          <p:nvPr/>
        </p:nvCxnSpPr>
        <p:spPr>
          <a:xfrm flipH="1">
            <a:off x="3530010" y="1396277"/>
            <a:ext cx="3317180" cy="169779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1E3F-22F1-3948-ACF9-A3ADAC5CBF86}"/>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12" name="TextBox 11">
            <a:extLst>
              <a:ext uri="{FF2B5EF4-FFF2-40B4-BE49-F238E27FC236}">
                <a16:creationId xmlns:a16="http://schemas.microsoft.com/office/drawing/2014/main" id="{5BA78359-F00E-504F-8990-EF3840F49D3A}"/>
              </a:ext>
            </a:extLst>
          </p:cNvPr>
          <p:cNvSpPr txBox="1"/>
          <p:nvPr/>
        </p:nvSpPr>
        <p:spPr>
          <a:xfrm>
            <a:off x="6372269" y="4255621"/>
            <a:ext cx="4191000" cy="1754326"/>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 promise of TDD was </a:t>
            </a:r>
            <a:r>
              <a:rPr lang="en-US" b="1" dirty="0">
                <a:solidFill>
                  <a:schemeClr val="accent1"/>
                </a:solidFill>
                <a:latin typeface="Bradley Hand" pitchFamily="2" charset="77"/>
                <a:cs typeface="Apple Chancery" panose="03020702040506060504" pitchFamily="66" charset="-79"/>
              </a:rPr>
              <a:t>executable specifications</a:t>
            </a:r>
            <a:r>
              <a:rPr lang="en-US" dirty="0">
                <a:solidFill>
                  <a:schemeClr val="accent1"/>
                </a:solidFill>
                <a:latin typeface="Bradley Hand" pitchFamily="2" charset="77"/>
                <a:cs typeface="Apple Chancery" panose="03020702040506060504" pitchFamily="66" charset="-79"/>
              </a:rPr>
              <a:t>. We would not documentation, because our tests would document how to use our code through clear examples. Yet in many cases our tests are just </a:t>
            </a:r>
            <a:r>
              <a:rPr lang="en-US" b="1" dirty="0">
                <a:solidFill>
                  <a:schemeClr val="accent1"/>
                </a:solidFill>
                <a:latin typeface="Bradley Hand" pitchFamily="2" charset="77"/>
                <a:cs typeface="Apple Chancery" panose="03020702040506060504" pitchFamily="66" charset="-79"/>
              </a:rPr>
              <a:t>confusing</a:t>
            </a:r>
            <a:r>
              <a:rPr lang="en-US" dirty="0">
                <a:solidFill>
                  <a:schemeClr val="accent1"/>
                </a:solidFill>
                <a:latin typeface="Bradley Hand" pitchFamily="2" charset="77"/>
                <a:cs typeface="Apple Chancery" panose="03020702040506060504" pitchFamily="66" charset="-79"/>
              </a:rPr>
              <a:t>.</a:t>
            </a:r>
          </a:p>
        </p:txBody>
      </p:sp>
      <p:cxnSp>
        <p:nvCxnSpPr>
          <p:cNvPr id="16" name="Straight Arrow Connector 15">
            <a:extLst>
              <a:ext uri="{FF2B5EF4-FFF2-40B4-BE49-F238E27FC236}">
                <a16:creationId xmlns:a16="http://schemas.microsoft.com/office/drawing/2014/main" id="{D7153E76-D895-7641-BFBE-CA79D0F43839}"/>
              </a:ext>
            </a:extLst>
          </p:cNvPr>
          <p:cNvCxnSpPr>
            <a:cxnSpLocks/>
            <a:stCxn id="12" idx="0"/>
            <a:endCxn id="2" idx="2"/>
          </p:cNvCxnSpPr>
          <p:nvPr/>
        </p:nvCxnSpPr>
        <p:spPr>
          <a:xfrm flipH="1" flipV="1">
            <a:off x="6096000" y="3859887"/>
            <a:ext cx="2371769" cy="39573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527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646670" cy="523220"/>
          </a:xfrm>
          <a:prstGeom prst="rect">
            <a:avLst/>
          </a:prstGeom>
          <a:noFill/>
        </p:spPr>
        <p:txBody>
          <a:bodyPr wrap="square" rtlCol="0">
            <a:spAutoFit/>
          </a:bodyPr>
          <a:lstStyle/>
          <a:p>
            <a:r>
              <a:rPr lang="en-US" sz="2800" b="1" dirty="0">
                <a:solidFill>
                  <a:srgbClr val="002060"/>
                </a:solidFill>
              </a:rPr>
              <a:t>2: The trigger for a new test is a new behavior</a:t>
            </a:r>
          </a:p>
        </p:txBody>
      </p:sp>
      <p:sp>
        <p:nvSpPr>
          <p:cNvPr id="3" name="TextBox 2">
            <a:extLst>
              <a:ext uri="{FF2B5EF4-FFF2-40B4-BE49-F238E27FC236}">
                <a16:creationId xmlns:a16="http://schemas.microsoft.com/office/drawing/2014/main" id="{9F013E1E-FB7E-184B-B880-5031848B9CBC}"/>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267338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4" name="TextBox 3">
            <a:extLst>
              <a:ext uri="{FF2B5EF4-FFF2-40B4-BE49-F238E27FC236}">
                <a16:creationId xmlns:a16="http://schemas.microsoft.com/office/drawing/2014/main" id="{E0EB56FC-2FC1-4748-9EB8-E67CC6F767D4}"/>
              </a:ext>
            </a:extLst>
          </p:cNvPr>
          <p:cNvSpPr txBox="1"/>
          <p:nvPr/>
        </p:nvSpPr>
        <p:spPr>
          <a:xfrm>
            <a:off x="6804660" y="1140440"/>
            <a:ext cx="4191000" cy="646331"/>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When</a:t>
            </a:r>
            <a:r>
              <a:rPr lang="en-US" dirty="0">
                <a:solidFill>
                  <a:schemeClr val="accent1"/>
                </a:solidFill>
                <a:latin typeface="Bradley Hand" pitchFamily="2" charset="77"/>
                <a:cs typeface="Apple Chancery" panose="03020702040506060504" pitchFamily="66" charset="-79"/>
              </a:rPr>
              <a:t> we add amounts in two different currencies</a:t>
            </a:r>
          </a:p>
        </p:txBody>
      </p:sp>
      <p:cxnSp>
        <p:nvCxnSpPr>
          <p:cNvPr id="5" name="Straight Arrow Connector 4">
            <a:extLst>
              <a:ext uri="{FF2B5EF4-FFF2-40B4-BE49-F238E27FC236}">
                <a16:creationId xmlns:a16="http://schemas.microsoft.com/office/drawing/2014/main" id="{02EF5ABF-38CF-2340-B087-BC6EBFE1D2EA}"/>
              </a:ext>
            </a:extLst>
          </p:cNvPr>
          <p:cNvCxnSpPr>
            <a:cxnSpLocks/>
            <a:stCxn id="4" idx="2"/>
          </p:cNvCxnSpPr>
          <p:nvPr/>
        </p:nvCxnSpPr>
        <p:spPr>
          <a:xfrm flipH="1">
            <a:off x="7444740" y="1786771"/>
            <a:ext cx="1455420" cy="110882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B2A7013-EB60-1B45-A2C2-40140B637D1A}"/>
              </a:ext>
            </a:extLst>
          </p:cNvPr>
          <p:cNvSpPr txBox="1"/>
          <p:nvPr/>
        </p:nvSpPr>
        <p:spPr>
          <a:xfrm>
            <a:off x="4000500" y="4856216"/>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Given</a:t>
            </a:r>
            <a:r>
              <a:rPr lang="en-US" dirty="0">
                <a:solidFill>
                  <a:schemeClr val="accent1"/>
                </a:solidFill>
                <a:latin typeface="Bradley Hand" pitchFamily="2" charset="77"/>
                <a:cs typeface="Apple Chancery" panose="03020702040506060504" pitchFamily="66" charset="-79"/>
              </a:rPr>
              <a:t> a set of exchange rates</a:t>
            </a:r>
          </a:p>
        </p:txBody>
      </p:sp>
      <p:cxnSp>
        <p:nvCxnSpPr>
          <p:cNvPr id="9" name="Straight Arrow Connector 8">
            <a:extLst>
              <a:ext uri="{FF2B5EF4-FFF2-40B4-BE49-F238E27FC236}">
                <a16:creationId xmlns:a16="http://schemas.microsoft.com/office/drawing/2014/main" id="{83FB99AC-2886-8B43-9B3A-EBBEC7135C12}"/>
              </a:ext>
            </a:extLst>
          </p:cNvPr>
          <p:cNvCxnSpPr>
            <a:cxnSpLocks/>
          </p:cNvCxnSpPr>
          <p:nvPr/>
        </p:nvCxnSpPr>
        <p:spPr>
          <a:xfrm flipV="1">
            <a:off x="6096000" y="4062844"/>
            <a:ext cx="975360" cy="79337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FC3AF5C-61D5-F848-BC35-20D11370E65F}"/>
              </a:ext>
            </a:extLst>
          </p:cNvPr>
          <p:cNvSpPr txBox="1"/>
          <p:nvPr/>
        </p:nvSpPr>
        <p:spPr>
          <a:xfrm>
            <a:off x="1055370" y="1560313"/>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Then</a:t>
            </a:r>
            <a:r>
              <a:rPr lang="en-US" dirty="0">
                <a:solidFill>
                  <a:schemeClr val="accent1"/>
                </a:solidFill>
                <a:latin typeface="Bradley Hand" pitchFamily="2" charset="77"/>
                <a:cs typeface="Apple Chancery" panose="03020702040506060504" pitchFamily="66" charset="-79"/>
              </a:rPr>
              <a:t> we convert the result</a:t>
            </a:r>
          </a:p>
        </p:txBody>
      </p:sp>
      <p:cxnSp>
        <p:nvCxnSpPr>
          <p:cNvPr id="12" name="Straight Arrow Connector 11">
            <a:extLst>
              <a:ext uri="{FF2B5EF4-FFF2-40B4-BE49-F238E27FC236}">
                <a16:creationId xmlns:a16="http://schemas.microsoft.com/office/drawing/2014/main" id="{064A3F71-EE92-574F-BC29-F367D5AFD37E}"/>
              </a:ext>
            </a:extLst>
          </p:cNvPr>
          <p:cNvCxnSpPr>
            <a:cxnSpLocks/>
            <a:stCxn id="11" idx="2"/>
          </p:cNvCxnSpPr>
          <p:nvPr/>
        </p:nvCxnSpPr>
        <p:spPr>
          <a:xfrm>
            <a:off x="3150870" y="1929645"/>
            <a:ext cx="4507230" cy="13984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01FDC3EE-22F2-464B-BC47-475686EFCCBE}"/>
              </a:ext>
            </a:extLst>
          </p:cNvPr>
          <p:cNvCxnSpPr>
            <a:cxnSpLocks/>
            <a:stCxn id="11" idx="2"/>
          </p:cNvCxnSpPr>
          <p:nvPr/>
        </p:nvCxnSpPr>
        <p:spPr>
          <a:xfrm>
            <a:off x="3150870" y="1929645"/>
            <a:ext cx="941070" cy="177281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6AEF93AA-6C84-754A-B93E-11286931AF4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43102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1786270" y="2736502"/>
            <a:ext cx="8686800" cy="1384995"/>
          </a:xfrm>
          <a:prstGeom prst="rect">
            <a:avLst/>
          </a:prstGeom>
        </p:spPr>
        <p:txBody>
          <a:bodyPr wrap="square">
            <a:spAutoFit/>
          </a:bodyPr>
          <a:lstStyle/>
          <a:p>
            <a:pPr algn="ctr"/>
            <a:r>
              <a:rPr lang="en-GB" sz="2800" b="1" u="sng" dirty="0"/>
              <a:t>Given</a:t>
            </a:r>
            <a:r>
              <a:rPr lang="en-GB" sz="2800" dirty="0"/>
              <a:t> a set of exchange rates,</a:t>
            </a:r>
          </a:p>
          <a:p>
            <a:pPr algn="ctr"/>
            <a:r>
              <a:rPr lang="en-GB" sz="2800" b="1" u="sng" dirty="0"/>
              <a:t>When</a:t>
            </a:r>
            <a:r>
              <a:rPr lang="en-GB" sz="2800" dirty="0"/>
              <a:t> I add two amounts in different currencies together,</a:t>
            </a:r>
          </a:p>
          <a:p>
            <a:pPr algn="ctr"/>
            <a:r>
              <a:rPr lang="en-GB" sz="2800" b="1" u="sng" dirty="0"/>
              <a:t>Then</a:t>
            </a:r>
            <a:r>
              <a:rPr lang="en-GB" sz="2800" dirty="0"/>
              <a:t> I get a result in the first currency.</a:t>
            </a:r>
          </a:p>
        </p:txBody>
      </p:sp>
      <p:sp>
        <p:nvSpPr>
          <p:cNvPr id="11" name="TextBox 10">
            <a:extLst>
              <a:ext uri="{FF2B5EF4-FFF2-40B4-BE49-F238E27FC236}">
                <a16:creationId xmlns:a16="http://schemas.microsoft.com/office/drawing/2014/main" id="{6FC3AF5C-61D5-F848-BC35-20D11370E65F}"/>
              </a:ext>
            </a:extLst>
          </p:cNvPr>
          <p:cNvSpPr txBox="1"/>
          <p:nvPr/>
        </p:nvSpPr>
        <p:spPr>
          <a:xfrm>
            <a:off x="1055370" y="1560313"/>
            <a:ext cx="4191000" cy="646331"/>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Given </a:t>
            </a:r>
            <a:r>
              <a:rPr lang="en-US" dirty="0">
                <a:solidFill>
                  <a:schemeClr val="accent1"/>
                </a:solidFill>
                <a:latin typeface="Bradley Hand" pitchFamily="2" charset="77"/>
                <a:cs typeface="Apple Chancery" panose="03020702040506060504" pitchFamily="66" charset="-79"/>
              </a:rPr>
              <a:t>the state of the world before the test</a:t>
            </a:r>
          </a:p>
        </p:txBody>
      </p:sp>
      <p:cxnSp>
        <p:nvCxnSpPr>
          <p:cNvPr id="12" name="Straight Arrow Connector 11">
            <a:extLst>
              <a:ext uri="{FF2B5EF4-FFF2-40B4-BE49-F238E27FC236}">
                <a16:creationId xmlns:a16="http://schemas.microsoft.com/office/drawing/2014/main" id="{064A3F71-EE92-574F-BC29-F367D5AFD37E}"/>
              </a:ext>
            </a:extLst>
          </p:cNvPr>
          <p:cNvCxnSpPr>
            <a:cxnSpLocks/>
            <a:stCxn id="11" idx="2"/>
          </p:cNvCxnSpPr>
          <p:nvPr/>
        </p:nvCxnSpPr>
        <p:spPr>
          <a:xfrm>
            <a:off x="3150870" y="2206644"/>
            <a:ext cx="849630" cy="5298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6AEF93AA-6C84-754A-B93E-11286931AF4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7" name="Rectangle 6">
            <a:extLst>
              <a:ext uri="{FF2B5EF4-FFF2-40B4-BE49-F238E27FC236}">
                <a16:creationId xmlns:a16="http://schemas.microsoft.com/office/drawing/2014/main" id="{A39E0B4B-3795-854A-B832-CD47262F6CA1}"/>
              </a:ext>
            </a:extLst>
          </p:cNvPr>
          <p:cNvSpPr/>
          <p:nvPr/>
        </p:nvSpPr>
        <p:spPr>
          <a:xfrm>
            <a:off x="7751136" y="6004201"/>
            <a:ext cx="4089580" cy="369332"/>
          </a:xfrm>
          <a:prstGeom prst="rect">
            <a:avLst/>
          </a:prstGeom>
        </p:spPr>
        <p:txBody>
          <a:bodyPr wrap="square">
            <a:spAutoFit/>
          </a:bodyPr>
          <a:lstStyle/>
          <a:p>
            <a:r>
              <a:rPr lang="en-US" dirty="0"/>
              <a:t>GWT from BDD by </a:t>
            </a:r>
            <a:r>
              <a:rPr lang="en-GB" dirty="0">
                <a:hlinkClick r:id="rId3"/>
              </a:rPr>
              <a:t>Daniel Terhorst-North</a:t>
            </a:r>
            <a:endParaRPr lang="en-US" dirty="0"/>
          </a:p>
        </p:txBody>
      </p:sp>
      <p:sp>
        <p:nvSpPr>
          <p:cNvPr id="14" name="TextBox 13">
            <a:extLst>
              <a:ext uri="{FF2B5EF4-FFF2-40B4-BE49-F238E27FC236}">
                <a16:creationId xmlns:a16="http://schemas.microsoft.com/office/drawing/2014/main" id="{951347A0-21C8-5C47-B1AB-2DAB9C31CF1E}"/>
              </a:ext>
            </a:extLst>
          </p:cNvPr>
          <p:cNvSpPr txBox="1"/>
          <p:nvPr/>
        </p:nvSpPr>
        <p:spPr>
          <a:xfrm>
            <a:off x="516653" y="4828012"/>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When </a:t>
            </a:r>
            <a:r>
              <a:rPr lang="en-US" dirty="0">
                <a:solidFill>
                  <a:schemeClr val="accent1"/>
                </a:solidFill>
                <a:latin typeface="Bradley Hand" pitchFamily="2" charset="77"/>
                <a:cs typeface="Apple Chancery" panose="03020702040506060504" pitchFamily="66" charset="-79"/>
              </a:rPr>
              <a:t>I exercise the behavior under test</a:t>
            </a:r>
          </a:p>
        </p:txBody>
      </p:sp>
      <p:cxnSp>
        <p:nvCxnSpPr>
          <p:cNvPr id="16" name="Straight Arrow Connector 15">
            <a:extLst>
              <a:ext uri="{FF2B5EF4-FFF2-40B4-BE49-F238E27FC236}">
                <a16:creationId xmlns:a16="http://schemas.microsoft.com/office/drawing/2014/main" id="{E698481E-3383-4649-BACA-477BC5F0BFD3}"/>
              </a:ext>
            </a:extLst>
          </p:cNvPr>
          <p:cNvCxnSpPr>
            <a:cxnSpLocks/>
            <a:stCxn id="14" idx="0"/>
          </p:cNvCxnSpPr>
          <p:nvPr/>
        </p:nvCxnSpPr>
        <p:spPr>
          <a:xfrm flipH="1" flipV="1">
            <a:off x="2317899" y="3714750"/>
            <a:ext cx="294254" cy="11132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93FD862-7249-FB48-980F-A4DF3B2BDA37}"/>
              </a:ext>
            </a:extLst>
          </p:cNvPr>
          <p:cNvSpPr txBox="1"/>
          <p:nvPr/>
        </p:nvSpPr>
        <p:spPr>
          <a:xfrm>
            <a:off x="5942802" y="5012678"/>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Then</a:t>
            </a:r>
            <a:r>
              <a:rPr lang="en-US" dirty="0">
                <a:solidFill>
                  <a:schemeClr val="accent1"/>
                </a:solidFill>
                <a:latin typeface="Bradley Hand" pitchFamily="2" charset="77"/>
                <a:cs typeface="Apple Chancery" panose="03020702040506060504" pitchFamily="66" charset="-79"/>
              </a:rPr>
              <a:t> we expect the following changes</a:t>
            </a:r>
          </a:p>
        </p:txBody>
      </p:sp>
      <p:cxnSp>
        <p:nvCxnSpPr>
          <p:cNvPr id="20" name="Straight Arrow Connector 19">
            <a:extLst>
              <a:ext uri="{FF2B5EF4-FFF2-40B4-BE49-F238E27FC236}">
                <a16:creationId xmlns:a16="http://schemas.microsoft.com/office/drawing/2014/main" id="{9C27E088-2569-E04C-B610-5697A7B9607E}"/>
              </a:ext>
            </a:extLst>
          </p:cNvPr>
          <p:cNvCxnSpPr>
            <a:cxnSpLocks/>
            <a:stCxn id="19" idx="0"/>
          </p:cNvCxnSpPr>
          <p:nvPr/>
        </p:nvCxnSpPr>
        <p:spPr>
          <a:xfrm flipH="1" flipV="1">
            <a:off x="4000500" y="4121498"/>
            <a:ext cx="4037802" cy="8911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E5447388-1F52-AE4D-9AD8-349131273E7C}"/>
              </a:ext>
            </a:extLst>
          </p:cNvPr>
          <p:cNvSpPr txBox="1"/>
          <p:nvPr/>
        </p:nvSpPr>
        <p:spPr>
          <a:xfrm>
            <a:off x="5904788" y="51940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When we structure our test we can represent GWT as the </a:t>
            </a:r>
            <a:r>
              <a:rPr lang="en-US" b="1" dirty="0">
                <a:solidFill>
                  <a:schemeClr val="accent1"/>
                </a:solidFill>
                <a:latin typeface="Bradley Hand" pitchFamily="2" charset="77"/>
                <a:cs typeface="APPLE CHANCERY" panose="03020702040506060504" pitchFamily="66" charset="-79"/>
              </a:rPr>
              <a:t>Four-Fold Test</a:t>
            </a:r>
            <a:r>
              <a:rPr lang="en-US" dirty="0">
                <a:solidFill>
                  <a:schemeClr val="accent1"/>
                </a:solidFill>
                <a:latin typeface="Bradley Hand" pitchFamily="2" charset="77"/>
                <a:cs typeface="Apple Chancery" panose="03020702040506060504" pitchFamily="66" charset="-79"/>
              </a:rPr>
              <a:t> (Setup [Given], Exercise [When], Verify[Then], Teardown - </a:t>
            </a:r>
            <a:r>
              <a:rPr lang="en-US" b="1" dirty="0" err="1">
                <a:solidFill>
                  <a:schemeClr val="accent1"/>
                </a:solidFill>
                <a:latin typeface="Bradley Hand" pitchFamily="2" charset="77"/>
                <a:cs typeface="APPLE CHANCERY" panose="03020702040506060504" pitchFamily="66" charset="-79"/>
              </a:rPr>
              <a:t>Meszaros</a:t>
            </a:r>
            <a:endParaRPr lang="en-US" b="1" dirty="0">
              <a:solidFill>
                <a:schemeClr val="accent1"/>
              </a:solidFill>
              <a:latin typeface="Bradley Hand" pitchFamily="2" charset="77"/>
              <a:cs typeface="Apple Chancery" panose="03020702040506060504" pitchFamily="66" charset="-79"/>
            </a:endParaRPr>
          </a:p>
        </p:txBody>
      </p:sp>
      <p:cxnSp>
        <p:nvCxnSpPr>
          <p:cNvPr id="22" name="Straight Arrow Connector 21">
            <a:extLst>
              <a:ext uri="{FF2B5EF4-FFF2-40B4-BE49-F238E27FC236}">
                <a16:creationId xmlns:a16="http://schemas.microsoft.com/office/drawing/2014/main" id="{9F78EE15-A0B1-FA41-8952-A79D97409133}"/>
              </a:ext>
            </a:extLst>
          </p:cNvPr>
          <p:cNvCxnSpPr>
            <a:cxnSpLocks/>
          </p:cNvCxnSpPr>
          <p:nvPr/>
        </p:nvCxnSpPr>
        <p:spPr>
          <a:xfrm flipH="1">
            <a:off x="5904788" y="1715376"/>
            <a:ext cx="1846348" cy="83438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FB41BE07-2587-3E46-A440-8368F79728CC}"/>
              </a:ext>
            </a:extLst>
          </p:cNvPr>
          <p:cNvSpPr txBox="1"/>
          <p:nvPr/>
        </p:nvSpPr>
        <p:spPr>
          <a:xfrm>
            <a:off x="7559924" y="2106246"/>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can also use </a:t>
            </a:r>
            <a:r>
              <a:rPr lang="en-US" b="1" dirty="0">
                <a:solidFill>
                  <a:schemeClr val="accent1"/>
                </a:solidFill>
                <a:latin typeface="Bradley Hand" pitchFamily="2" charset="77"/>
                <a:cs typeface="APPLE CHANCERY" panose="03020702040506060504" pitchFamily="66" charset="-79"/>
              </a:rPr>
              <a:t>Act</a:t>
            </a:r>
            <a:r>
              <a:rPr lang="en-US" dirty="0">
                <a:solidFill>
                  <a:schemeClr val="accent1"/>
                </a:solidFill>
                <a:latin typeface="Bradley Hand" pitchFamily="2" charset="77"/>
                <a:cs typeface="Apple Chancery" panose="03020702040506060504" pitchFamily="66" charset="-79"/>
              </a:rPr>
              <a:t>, </a:t>
            </a:r>
            <a:r>
              <a:rPr lang="en-US" b="1" dirty="0">
                <a:solidFill>
                  <a:schemeClr val="accent1"/>
                </a:solidFill>
                <a:latin typeface="Bradley Hand" pitchFamily="2" charset="77"/>
                <a:cs typeface="APPLE CHANCERY" panose="03020702040506060504" pitchFamily="66" charset="-79"/>
              </a:rPr>
              <a:t>Arrange</a:t>
            </a:r>
            <a:r>
              <a:rPr lang="en-US" dirty="0">
                <a:solidFill>
                  <a:schemeClr val="accent1"/>
                </a:solidFill>
                <a:latin typeface="Bradley Hand" pitchFamily="2" charset="77"/>
                <a:cs typeface="Apple Chancery" panose="03020702040506060504" pitchFamily="66" charset="-79"/>
              </a:rPr>
              <a:t>, </a:t>
            </a:r>
            <a:r>
              <a:rPr lang="en-US" b="1" dirty="0">
                <a:solidFill>
                  <a:schemeClr val="accent1"/>
                </a:solidFill>
                <a:latin typeface="Bradley Hand" pitchFamily="2" charset="77"/>
                <a:cs typeface="APPLE CHANCERY" panose="03020702040506060504" pitchFamily="66" charset="-79"/>
              </a:rPr>
              <a:t>Assert</a:t>
            </a:r>
            <a:r>
              <a:rPr lang="en-US" dirty="0">
                <a:solidFill>
                  <a:schemeClr val="accent1"/>
                </a:solidFill>
                <a:latin typeface="Bradley Hand" pitchFamily="2" charset="77"/>
                <a:cs typeface="Apple Chancery" panose="03020702040506060504" pitchFamily="66" charset="-79"/>
              </a:rPr>
              <a:t> – Bill Wake</a:t>
            </a:r>
            <a:endParaRPr lang="en-US" b="1" dirty="0">
              <a:solidFill>
                <a:schemeClr val="accent1"/>
              </a:solidFill>
              <a:latin typeface="Bradley Hand" pitchFamily="2" charset="77"/>
              <a:cs typeface="Apple Chancery" panose="03020702040506060504" pitchFamily="66" charset="-79"/>
            </a:endParaRPr>
          </a:p>
        </p:txBody>
      </p:sp>
    </p:spTree>
    <p:extLst>
      <p:ext uri="{BB962C8B-B14F-4D97-AF65-F5344CB8AC3E}">
        <p14:creationId xmlns:p14="http://schemas.microsoft.com/office/powerpoint/2010/main" val="88878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9" grpId="0"/>
      <p:bldP spid="21"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
        <p:nvSpPr>
          <p:cNvPr id="4" name="TextBox 3">
            <a:extLst>
              <a:ext uri="{FF2B5EF4-FFF2-40B4-BE49-F238E27FC236}">
                <a16:creationId xmlns:a16="http://schemas.microsoft.com/office/drawing/2014/main" id="{CCE2B565-1BC7-E349-8781-F8DC979CDEEF}"/>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5" name="TextBox 4">
            <a:extLst>
              <a:ext uri="{FF2B5EF4-FFF2-40B4-BE49-F238E27FC236}">
                <a16:creationId xmlns:a16="http://schemas.microsoft.com/office/drawing/2014/main" id="{3B5BDC5A-F0D8-0841-9064-6E1D2E94A663}"/>
              </a:ext>
            </a:extLst>
          </p:cNvPr>
          <p:cNvSpPr txBox="1"/>
          <p:nvPr/>
        </p:nvSpPr>
        <p:spPr>
          <a:xfrm>
            <a:off x="4625163" y="519405"/>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switch is really about moving away from understanding TDD as a technique for </a:t>
            </a:r>
            <a:r>
              <a:rPr lang="en-US" b="1" dirty="0">
                <a:solidFill>
                  <a:schemeClr val="accent1"/>
                </a:solidFill>
                <a:latin typeface="Bradley Hand" pitchFamily="2" charset="77"/>
                <a:cs typeface="APPLE CHANCERY" panose="03020702040506060504" pitchFamily="66" charset="-79"/>
              </a:rPr>
              <a:t>testing</a:t>
            </a:r>
            <a:r>
              <a:rPr lang="en-US" dirty="0">
                <a:solidFill>
                  <a:schemeClr val="accent1"/>
                </a:solidFill>
                <a:latin typeface="Bradley Hand" pitchFamily="2" charset="77"/>
                <a:cs typeface="Apple Chancery" panose="03020702040506060504" pitchFamily="66" charset="-79"/>
              </a:rPr>
              <a:t>, to a contract first technique for </a:t>
            </a:r>
            <a:r>
              <a:rPr lang="en-US" b="1" dirty="0">
                <a:solidFill>
                  <a:schemeClr val="accent1"/>
                </a:solidFill>
                <a:latin typeface="Bradley Hand" pitchFamily="2" charset="77"/>
                <a:cs typeface="APPLE CHANCERY" panose="03020702040506060504" pitchFamily="66" charset="-79"/>
              </a:rPr>
              <a:t>exploring</a:t>
            </a:r>
            <a:r>
              <a:rPr lang="en-US" dirty="0">
                <a:solidFill>
                  <a:schemeClr val="accent1"/>
                </a:solidFill>
                <a:latin typeface="Bradley Hand" pitchFamily="2" charset="77"/>
                <a:cs typeface="Apple Chancery" panose="03020702040506060504" pitchFamily="66" charset="-79"/>
              </a:rPr>
              <a:t> how an API solves </a:t>
            </a:r>
            <a:r>
              <a:rPr lang="en-US" b="1" dirty="0">
                <a:solidFill>
                  <a:schemeClr val="accent1"/>
                </a:solidFill>
                <a:latin typeface="Bradley Hand" pitchFamily="2" charset="77"/>
                <a:cs typeface="APPLE CHANCERY" panose="03020702040506060504" pitchFamily="66" charset="-79"/>
              </a:rPr>
              <a:t>requirements</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2218B00E-4305-ED42-B3B0-D9898823508B}"/>
              </a:ext>
            </a:extLst>
          </p:cNvPr>
          <p:cNvCxnSpPr>
            <a:cxnSpLocks/>
          </p:cNvCxnSpPr>
          <p:nvPr/>
        </p:nvCxnSpPr>
        <p:spPr>
          <a:xfrm flipH="1">
            <a:off x="7368363" y="1715376"/>
            <a:ext cx="382773" cy="5812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6D97E7D3-36A2-B547-8EB8-1B1D410699E4}"/>
              </a:ext>
            </a:extLst>
          </p:cNvPr>
          <p:cNvSpPr txBox="1"/>
          <p:nvPr/>
        </p:nvSpPr>
        <p:spPr>
          <a:xfrm>
            <a:off x="6255489" y="3893239"/>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At first BDD is just a name for TDD that doesn’t carry the confusion around </a:t>
            </a:r>
            <a:r>
              <a:rPr lang="en-US" b="1" dirty="0">
                <a:solidFill>
                  <a:schemeClr val="accent1"/>
                </a:solidFill>
                <a:latin typeface="Bradley Hand" pitchFamily="2" charset="77"/>
                <a:cs typeface="APPLE CHANCERY" panose="03020702040506060504" pitchFamily="66" charset="-79"/>
              </a:rPr>
              <a:t>testing</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10" name="Straight Arrow Connector 9">
            <a:extLst>
              <a:ext uri="{FF2B5EF4-FFF2-40B4-BE49-F238E27FC236}">
                <a16:creationId xmlns:a16="http://schemas.microsoft.com/office/drawing/2014/main" id="{4CB31A63-A3C3-3048-8332-C5BE23FFE747}"/>
              </a:ext>
            </a:extLst>
          </p:cNvPr>
          <p:cNvCxnSpPr>
            <a:cxnSpLocks/>
            <a:stCxn id="9" idx="0"/>
          </p:cNvCxnSpPr>
          <p:nvPr/>
        </p:nvCxnSpPr>
        <p:spPr>
          <a:xfrm flipV="1">
            <a:off x="8990802" y="3062243"/>
            <a:ext cx="610398" cy="83099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FA85CA5-7302-3644-A7AF-80F46556312C}"/>
              </a:ext>
            </a:extLst>
          </p:cNvPr>
          <p:cNvSpPr txBox="1"/>
          <p:nvPr/>
        </p:nvSpPr>
        <p:spPr>
          <a:xfrm>
            <a:off x="305067" y="4539570"/>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Later BDD becomes a practice, with specification by example tooling, lifecycle. This is </a:t>
            </a:r>
            <a:r>
              <a:rPr lang="en-US" b="1" dirty="0">
                <a:solidFill>
                  <a:schemeClr val="accent1"/>
                </a:solidFill>
                <a:latin typeface="Bradley Hand" pitchFamily="2" charset="77"/>
                <a:cs typeface="APPLE CHANCERY" panose="03020702040506060504" pitchFamily="66" charset="-79"/>
              </a:rPr>
              <a:t>not about that</a:t>
            </a:r>
            <a:r>
              <a:rPr lang="en-US" dirty="0">
                <a:solidFill>
                  <a:schemeClr val="accent1"/>
                </a:solidFill>
                <a:latin typeface="Bradley Hand" pitchFamily="2" charset="77"/>
                <a:cs typeface="Apple Chancery" panose="03020702040506060504" pitchFamily="66" charset="-79"/>
              </a:rPr>
              <a:t> BDD.</a:t>
            </a:r>
            <a:endParaRPr lang="en-US" b="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E9DCE0EF-DC6A-FC4E-BF16-62D77B8EDA6F}"/>
              </a:ext>
            </a:extLst>
          </p:cNvPr>
          <p:cNvCxnSpPr>
            <a:cxnSpLocks/>
            <a:stCxn id="13" idx="0"/>
          </p:cNvCxnSpPr>
          <p:nvPr/>
        </p:nvCxnSpPr>
        <p:spPr>
          <a:xfrm flipV="1">
            <a:off x="3040380" y="3601256"/>
            <a:ext cx="2670012" cy="93831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8417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implementing the requirement given by </a:t>
            </a:r>
            <a:r>
              <a:rPr lang="en-US" sz="2800" b="1" dirty="0"/>
              <a:t>a</a:t>
            </a:r>
            <a:r>
              <a:rPr lang="en-US" sz="2800" dirty="0"/>
              <a:t> </a:t>
            </a:r>
            <a:r>
              <a:rPr lang="en-US" sz="2800" b="1" dirty="0"/>
              <a:t>use case or user story</a:t>
            </a:r>
            <a:r>
              <a:rPr lang="en-US" sz="2800" dirty="0"/>
              <a:t>.</a:t>
            </a:r>
          </a:p>
        </p:txBody>
      </p:sp>
      <p:sp>
        <p:nvSpPr>
          <p:cNvPr id="3" name="TextBox 2">
            <a:extLst>
              <a:ext uri="{FF2B5EF4-FFF2-40B4-BE49-F238E27FC236}">
                <a16:creationId xmlns:a16="http://schemas.microsoft.com/office/drawing/2014/main" id="{841CF6ED-3199-BA4F-955C-2F54E58A4C59}"/>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Statement</a:t>
            </a:r>
          </a:p>
        </p:txBody>
      </p:sp>
      <p:sp>
        <p:nvSpPr>
          <p:cNvPr id="4" name="TextBox 3">
            <a:extLst>
              <a:ext uri="{FF2B5EF4-FFF2-40B4-BE49-F238E27FC236}">
                <a16:creationId xmlns:a16="http://schemas.microsoft.com/office/drawing/2014/main" id="{EACFBCF4-A7F8-4340-AA5E-1B781AC8AA58}"/>
              </a:ext>
            </a:extLst>
          </p:cNvPr>
          <p:cNvSpPr txBox="1"/>
          <p:nvPr/>
        </p:nvSpPr>
        <p:spPr>
          <a:xfrm>
            <a:off x="305067" y="13207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is: the </a:t>
            </a:r>
            <a:r>
              <a:rPr lang="en-US" b="1" dirty="0">
                <a:solidFill>
                  <a:schemeClr val="accent1"/>
                </a:solidFill>
                <a:latin typeface="Bradley Hand" pitchFamily="2" charset="77"/>
                <a:cs typeface="APPLE CHANCERY" panose="03020702040506060504" pitchFamily="66" charset="-79"/>
              </a:rPr>
              <a:t>question that answers everything</a:t>
            </a:r>
            <a:r>
              <a:rPr lang="en-US" dirty="0">
                <a:solidFill>
                  <a:schemeClr val="accent1"/>
                </a:solidFill>
                <a:latin typeface="Bradley Hand" pitchFamily="2" charset="77"/>
                <a:cs typeface="Apple Chancery" panose="03020702040506060504" pitchFamily="66" charset="-79"/>
              </a:rPr>
              <a:t>: what test do I write next?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78122E3E-47F8-1346-95E6-DE34B1E08796}"/>
              </a:ext>
            </a:extLst>
          </p:cNvPr>
          <p:cNvCxnSpPr>
            <a:cxnSpLocks/>
          </p:cNvCxnSpPr>
          <p:nvPr/>
        </p:nvCxnSpPr>
        <p:spPr>
          <a:xfrm>
            <a:off x="2732035" y="1934021"/>
            <a:ext cx="1287072" cy="6709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736EF0-16BD-0844-86DA-A435DF31185A}"/>
              </a:ext>
            </a:extLst>
          </p:cNvPr>
          <p:cNvSpPr txBox="1"/>
          <p:nvPr/>
        </p:nvSpPr>
        <p:spPr>
          <a:xfrm>
            <a:off x="6499237" y="859065"/>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What is the </a:t>
            </a:r>
            <a:r>
              <a:rPr lang="en-US" b="1" dirty="0">
                <a:solidFill>
                  <a:schemeClr val="accent1"/>
                </a:solidFill>
                <a:latin typeface="Bradley Hand" pitchFamily="2" charset="77"/>
                <a:cs typeface="APPLE CHANCERY" panose="03020702040506060504" pitchFamily="66" charset="-79"/>
              </a:rPr>
              <a:t>smallest change</a:t>
            </a:r>
            <a:r>
              <a:rPr lang="en-US" dirty="0">
                <a:solidFill>
                  <a:schemeClr val="accent1"/>
                </a:solidFill>
                <a:latin typeface="Bradley Hand" pitchFamily="2" charset="77"/>
                <a:cs typeface="Apple Chancery" panose="03020702040506060504" pitchFamily="66" charset="-79"/>
              </a:rPr>
              <a:t> you could make to the SUT that expresses a change to the acceptance criteria for a behavior? </a:t>
            </a:r>
            <a:r>
              <a:rPr lang="en-US" b="1" dirty="0">
                <a:solidFill>
                  <a:schemeClr val="accent1"/>
                </a:solidFill>
                <a:latin typeface="Bradley Hand" pitchFamily="2" charset="77"/>
                <a:cs typeface="APPLE CHANCERY" panose="03020702040506060504" pitchFamily="66" charset="-79"/>
              </a:rPr>
              <a:t>Test that</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8" name="Straight Arrow Connector 7">
            <a:extLst>
              <a:ext uri="{FF2B5EF4-FFF2-40B4-BE49-F238E27FC236}">
                <a16:creationId xmlns:a16="http://schemas.microsoft.com/office/drawing/2014/main" id="{04CE2C22-A0D1-4B4B-962D-81BAE9BAA394}"/>
              </a:ext>
            </a:extLst>
          </p:cNvPr>
          <p:cNvCxnSpPr>
            <a:cxnSpLocks/>
            <a:stCxn id="7" idx="2"/>
          </p:cNvCxnSpPr>
          <p:nvPr/>
        </p:nvCxnSpPr>
        <p:spPr>
          <a:xfrm flipH="1">
            <a:off x="8963247" y="1782395"/>
            <a:ext cx="271303" cy="9289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9C67FB1C-AF8F-1147-B183-69AC7389D5A0}"/>
              </a:ext>
            </a:extLst>
          </p:cNvPr>
          <p:cNvSpPr txBox="1"/>
          <p:nvPr/>
        </p:nvSpPr>
        <p:spPr>
          <a:xfrm>
            <a:off x="6363585" y="5392079"/>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 use case or user story tells us what a customer needs us to build – the behavior that the system should exhibit. The acceptance criteria for that drive our tests.</a:t>
            </a:r>
            <a:endParaRPr lang="en-US" b="1" dirty="0">
              <a:solidFill>
                <a:schemeClr val="accent1"/>
              </a:solidFill>
              <a:latin typeface="Bradley Hand" pitchFamily="2" charset="77"/>
              <a:cs typeface="Apple Chancery" panose="03020702040506060504" pitchFamily="66" charset="-79"/>
            </a:endParaRPr>
          </a:p>
        </p:txBody>
      </p:sp>
      <p:cxnSp>
        <p:nvCxnSpPr>
          <p:cNvPr id="13" name="Straight Arrow Connector 12">
            <a:extLst>
              <a:ext uri="{FF2B5EF4-FFF2-40B4-BE49-F238E27FC236}">
                <a16:creationId xmlns:a16="http://schemas.microsoft.com/office/drawing/2014/main" id="{D390C287-AC12-4940-8C8C-61ACD9497FA3}"/>
              </a:ext>
            </a:extLst>
          </p:cNvPr>
          <p:cNvCxnSpPr>
            <a:cxnSpLocks/>
            <a:stCxn id="12" idx="0"/>
          </p:cNvCxnSpPr>
          <p:nvPr/>
        </p:nvCxnSpPr>
        <p:spPr>
          <a:xfrm flipH="1" flipV="1">
            <a:off x="8027582" y="4061639"/>
            <a:ext cx="1071316" cy="133044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976B75-B466-5948-90D6-958999078621}"/>
              </a:ext>
            </a:extLst>
          </p:cNvPr>
          <p:cNvSpPr txBox="1"/>
          <p:nvPr/>
        </p:nvSpPr>
        <p:spPr>
          <a:xfrm>
            <a:off x="209373" y="521410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Wait, </a:t>
            </a:r>
            <a:r>
              <a:rPr lang="en-US" b="1" dirty="0">
                <a:solidFill>
                  <a:schemeClr val="accent1"/>
                </a:solidFill>
                <a:latin typeface="Bradley Hand" pitchFamily="2" charset="77"/>
                <a:cs typeface="APPLE CHANCERY" panose="03020702040506060504" pitchFamily="66" charset="-79"/>
              </a:rPr>
              <a:t>if TDD captures requirements, what are Acceptance tests for?</a:t>
            </a:r>
            <a:r>
              <a:rPr lang="en-US" dirty="0">
                <a:solidFill>
                  <a:schemeClr val="accent1"/>
                </a:solidFill>
                <a:latin typeface="Bradley Hand" pitchFamily="2" charset="77"/>
                <a:cs typeface="Apple Chancery" panose="03020702040506060504" pitchFamily="66" charset="-79"/>
              </a:rPr>
              <a:t> More on this later.</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04C349E0-0290-AD46-A0A9-6D85223EFE5B}"/>
              </a:ext>
            </a:extLst>
          </p:cNvPr>
          <p:cNvCxnSpPr>
            <a:cxnSpLocks/>
            <a:stCxn id="17" idx="0"/>
          </p:cNvCxnSpPr>
          <p:nvPr/>
        </p:nvCxnSpPr>
        <p:spPr>
          <a:xfrm flipV="1">
            <a:off x="2944686" y="3795824"/>
            <a:ext cx="2831006" cy="14182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654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1984" y="3033765"/>
            <a:ext cx="8321085" cy="1384995"/>
          </a:xfrm>
          <a:prstGeom prst="rect">
            <a:avLst/>
          </a:prstGeom>
        </p:spPr>
        <p:txBody>
          <a:bodyPr wrap="square">
            <a:spAutoFit/>
          </a:bodyPr>
          <a:lstStyle/>
          <a:p>
            <a:pPr algn="ctr"/>
            <a:r>
              <a:rPr lang="en-US" sz="2800" dirty="0"/>
              <a:t>You do not write new tests if you </a:t>
            </a:r>
            <a:r>
              <a:rPr lang="en-US" sz="2800" b="1" dirty="0"/>
              <a:t>introduce new methods when refactoring</a:t>
            </a:r>
            <a:r>
              <a:rPr lang="en-US" sz="2800" dirty="0"/>
              <a:t> to clean code.</a:t>
            </a:r>
          </a:p>
          <a:p>
            <a:pPr algn="ctr"/>
            <a:endParaRPr lang="en-US" sz="2800" dirty="0"/>
          </a:p>
        </p:txBody>
      </p:sp>
      <p:sp>
        <p:nvSpPr>
          <p:cNvPr id="5" name="TextBox 4">
            <a:extLst>
              <a:ext uri="{FF2B5EF4-FFF2-40B4-BE49-F238E27FC236}">
                <a16:creationId xmlns:a16="http://schemas.microsoft.com/office/drawing/2014/main" id="{34A3D9D8-C802-E844-915A-F783A2A47061}"/>
              </a:ext>
            </a:extLst>
          </p:cNvPr>
          <p:cNvSpPr txBox="1"/>
          <p:nvPr/>
        </p:nvSpPr>
        <p:spPr>
          <a:xfrm>
            <a:off x="430065" y="5256635"/>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Refactoring is changing the implementation without changing the behavior –</a:t>
            </a:r>
            <a:r>
              <a:rPr lang="en-US" b="1" dirty="0">
                <a:solidFill>
                  <a:schemeClr val="accent1"/>
                </a:solidFill>
                <a:latin typeface="Bradley Hand" pitchFamily="2" charset="77"/>
                <a:cs typeface="APPLE CHANCERY" panose="03020702040506060504" pitchFamily="66" charset="-79"/>
              </a:rPr>
              <a:t> we do not change the contract when refactoring</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3D3AD856-C888-5C44-AFEC-5503F29580D9}"/>
              </a:ext>
            </a:extLst>
          </p:cNvPr>
          <p:cNvCxnSpPr>
            <a:cxnSpLocks/>
            <a:stCxn id="5" idx="0"/>
          </p:cNvCxnSpPr>
          <p:nvPr/>
        </p:nvCxnSpPr>
        <p:spPr>
          <a:xfrm flipV="1">
            <a:off x="3165378" y="3838355"/>
            <a:ext cx="2831006" cy="14182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C5E95AF-1E30-A844-9582-2EDAB4D3582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8" name="TextBox 7">
            <a:extLst>
              <a:ext uri="{FF2B5EF4-FFF2-40B4-BE49-F238E27FC236}">
                <a16:creationId xmlns:a16="http://schemas.microsoft.com/office/drawing/2014/main" id="{3123F2CF-2437-D14E-B458-9D36163B7195}"/>
              </a:ext>
            </a:extLst>
          </p:cNvPr>
          <p:cNvSpPr txBox="1"/>
          <p:nvPr/>
        </p:nvSpPr>
        <p:spPr>
          <a:xfrm>
            <a:off x="4729162" y="832263"/>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By implication this must not be exported – public – but be hidden – private – as it can’t be part of the contract. So it is </a:t>
            </a:r>
            <a:r>
              <a:rPr lang="en-US" b="1" dirty="0">
                <a:solidFill>
                  <a:schemeClr val="accent1"/>
                </a:solidFill>
                <a:latin typeface="Bradley Hand" pitchFamily="2" charset="77"/>
                <a:cs typeface="APPLE CHANCERY" panose="03020702040506060504" pitchFamily="66" charset="-79"/>
              </a:rPr>
              <a:t>already covered by the existing tests.</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94A95CC7-0E83-8C43-A1EB-BC701A08DDA7}"/>
              </a:ext>
            </a:extLst>
          </p:cNvPr>
          <p:cNvCxnSpPr>
            <a:cxnSpLocks/>
          </p:cNvCxnSpPr>
          <p:nvPr/>
        </p:nvCxnSpPr>
        <p:spPr>
          <a:xfrm>
            <a:off x="7474688" y="1931781"/>
            <a:ext cx="1754372" cy="119419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1D00D39-7D31-BD46-B789-CB95098CBE48}"/>
              </a:ext>
            </a:extLst>
          </p:cNvPr>
          <p:cNvSpPr txBox="1"/>
          <p:nvPr/>
        </p:nvSpPr>
        <p:spPr>
          <a:xfrm>
            <a:off x="5900690" y="4466191"/>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could be a new </a:t>
            </a:r>
            <a:r>
              <a:rPr lang="en-US" b="1" dirty="0">
                <a:solidFill>
                  <a:schemeClr val="accent1"/>
                </a:solidFill>
                <a:latin typeface="Bradley Hand" pitchFamily="2" charset="77"/>
                <a:cs typeface="APPLE CHANCERY" panose="03020702040506060504" pitchFamily="66" charset="-79"/>
              </a:rPr>
              <a:t>class</a:t>
            </a:r>
            <a:r>
              <a:rPr lang="en-US" dirty="0">
                <a:solidFill>
                  <a:schemeClr val="accent1"/>
                </a:solidFill>
                <a:latin typeface="Bradley Hand" pitchFamily="2" charset="77"/>
                <a:cs typeface="Apple Chancery" panose="03020702040506060504" pitchFamily="66" charset="-79"/>
              </a:rPr>
              <a:t> too As long as it is a detail of refactoring.</a:t>
            </a:r>
            <a:endParaRPr lang="en-US" b="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3746AB90-0D38-4A42-AC1E-A251908484F1}"/>
              </a:ext>
            </a:extLst>
          </p:cNvPr>
          <p:cNvCxnSpPr>
            <a:cxnSpLocks/>
          </p:cNvCxnSpPr>
          <p:nvPr/>
        </p:nvCxnSpPr>
        <p:spPr>
          <a:xfrm flipH="1" flipV="1">
            <a:off x="4306186" y="3838355"/>
            <a:ext cx="1594504" cy="122800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2A172CF-394C-B94A-B645-07831DCC419F}"/>
              </a:ext>
            </a:extLst>
          </p:cNvPr>
          <p:cNvSpPr txBox="1"/>
          <p:nvPr/>
        </p:nvSpPr>
        <p:spPr>
          <a:xfrm>
            <a:off x="525759" y="1912016"/>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Remember that </a:t>
            </a:r>
            <a:r>
              <a:rPr lang="en-US" b="1" dirty="0">
                <a:solidFill>
                  <a:schemeClr val="accent1"/>
                </a:solidFill>
                <a:latin typeface="Bradley Hand" pitchFamily="2" charset="77"/>
                <a:cs typeface="APPLE CHANCERY" panose="03020702040506060504" pitchFamily="66" charset="-79"/>
              </a:rPr>
              <a:t>green phase</a:t>
            </a:r>
            <a:r>
              <a:rPr lang="en-US" dirty="0">
                <a:solidFill>
                  <a:schemeClr val="accent1"/>
                </a:solidFill>
                <a:latin typeface="Bradley Hand" pitchFamily="2" charset="77"/>
                <a:cs typeface="Apple Chancery" panose="03020702040506060504" pitchFamily="66" charset="-79"/>
              </a:rPr>
              <a:t> is a </a:t>
            </a:r>
            <a:r>
              <a:rPr lang="en-US" b="1" dirty="0">
                <a:solidFill>
                  <a:schemeClr val="accent1"/>
                </a:solidFill>
                <a:latin typeface="Bradley Hand" pitchFamily="2" charset="77"/>
                <a:cs typeface="APPLE CHANCERY" panose="03020702040506060504" pitchFamily="66" charset="-79"/>
              </a:rPr>
              <a:t>transaction script</a:t>
            </a:r>
            <a:r>
              <a:rPr lang="en-US" dirty="0">
                <a:solidFill>
                  <a:schemeClr val="accent1"/>
                </a:solidFill>
                <a:latin typeface="Bradley Hand" pitchFamily="2" charset="77"/>
                <a:cs typeface="Apple Chancery" panose="03020702040506060504" pitchFamily="66" charset="-79"/>
              </a:rPr>
              <a:t> – discovering the algorithm – so we have </a:t>
            </a:r>
            <a:r>
              <a:rPr lang="en-US" b="1" dirty="0">
                <a:solidFill>
                  <a:schemeClr val="accent1"/>
                </a:solidFill>
                <a:latin typeface="Bradley Hand" pitchFamily="2" charset="77"/>
                <a:cs typeface="APPLE CHANCERY" panose="03020702040506060504" pitchFamily="66" charset="-79"/>
              </a:rPr>
              <a:t>poor structure</a:t>
            </a:r>
            <a:r>
              <a:rPr lang="en-US" dirty="0">
                <a:solidFill>
                  <a:schemeClr val="accent1"/>
                </a:solidFill>
                <a:latin typeface="Bradley Hand" pitchFamily="2" charset="77"/>
                <a:cs typeface="Apple Chancery" panose="03020702040506060504" pitchFamily="66" charset="-79"/>
              </a:rPr>
              <a:t>, that emerges in refactoring</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1860E9F7-F762-FE43-9FD2-C7C66C7DCF58}"/>
              </a:ext>
            </a:extLst>
          </p:cNvPr>
          <p:cNvCxnSpPr>
            <a:cxnSpLocks/>
            <a:stCxn id="17" idx="2"/>
          </p:cNvCxnSpPr>
          <p:nvPr/>
        </p:nvCxnSpPr>
        <p:spPr>
          <a:xfrm>
            <a:off x="3261072" y="2835346"/>
            <a:ext cx="1938249" cy="83419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333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3: Customers write Acceptance Tests</a:t>
            </a:r>
          </a:p>
        </p:txBody>
      </p:sp>
      <p:sp>
        <p:nvSpPr>
          <p:cNvPr id="6" name="TextBox 5">
            <a:extLst>
              <a:ext uri="{FF2B5EF4-FFF2-40B4-BE49-F238E27FC236}">
                <a16:creationId xmlns:a16="http://schemas.microsoft.com/office/drawing/2014/main" id="{A786916E-C628-3548-8085-4A3C345AFFE2}"/>
              </a:ext>
            </a:extLst>
          </p:cNvPr>
          <p:cNvSpPr txBox="1"/>
          <p:nvPr/>
        </p:nvSpPr>
        <p:spPr>
          <a:xfrm>
            <a:off x="430065" y="468315"/>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242414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
        <p:nvSpPr>
          <p:cNvPr id="5" name="TextBox 4">
            <a:extLst>
              <a:ext uri="{FF2B5EF4-FFF2-40B4-BE49-F238E27FC236}">
                <a16:creationId xmlns:a16="http://schemas.microsoft.com/office/drawing/2014/main" id="{CFC3041F-270F-2442-84FE-6F8886A5717E}"/>
              </a:ext>
            </a:extLst>
          </p:cNvPr>
          <p:cNvSpPr txBox="1"/>
          <p:nvPr/>
        </p:nvSpPr>
        <p:spPr>
          <a:xfrm>
            <a:off x="209373" y="5214104"/>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On-site customer was an important XP concept – a domain expert the team could question, often replaced with a Product Owner today</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98C8D983-4375-DB4C-9CC3-6836A35418FC}"/>
              </a:ext>
            </a:extLst>
          </p:cNvPr>
          <p:cNvCxnSpPr>
            <a:cxnSpLocks/>
          </p:cNvCxnSpPr>
          <p:nvPr/>
        </p:nvCxnSpPr>
        <p:spPr>
          <a:xfrm flipV="1">
            <a:off x="2944686" y="3604437"/>
            <a:ext cx="2265267" cy="160966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2169AC9F-B50E-C04E-AFA2-A77791632EEE}"/>
              </a:ext>
            </a:extLst>
          </p:cNvPr>
          <p:cNvSpPr txBox="1"/>
          <p:nvPr/>
        </p:nvSpPr>
        <p:spPr>
          <a:xfrm>
            <a:off x="5933233" y="4290774"/>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the </a:t>
            </a:r>
            <a:r>
              <a:rPr lang="en-US" b="1" dirty="0">
                <a:solidFill>
                  <a:schemeClr val="accent1"/>
                </a:solidFill>
                <a:latin typeface="Bradley Hand" pitchFamily="2" charset="77"/>
                <a:cs typeface="APPLE CHANCERY" panose="03020702040506060504" pitchFamily="66" charset="-79"/>
              </a:rPr>
              <a:t>Customer defines the acceptance criteria</a:t>
            </a:r>
            <a:r>
              <a:rPr lang="en-US" dirty="0">
                <a:solidFill>
                  <a:schemeClr val="accent1"/>
                </a:solidFill>
                <a:latin typeface="Bradley Hand" pitchFamily="2" charset="77"/>
                <a:cs typeface="Apple Chancery" panose="03020702040506060504" pitchFamily="66" charset="-79"/>
              </a:rPr>
              <a:t>, can they write a </a:t>
            </a:r>
            <a:r>
              <a:rPr lang="en-US" b="1" dirty="0">
                <a:solidFill>
                  <a:schemeClr val="accent1"/>
                </a:solidFill>
                <a:latin typeface="Bradley Hand" pitchFamily="2" charset="77"/>
                <a:cs typeface="APPLE CHANCERY" panose="03020702040506060504" pitchFamily="66" charset="-79"/>
              </a:rPr>
              <a:t>test that expresses this</a:t>
            </a:r>
            <a:r>
              <a:rPr lang="en-US" dirty="0">
                <a:solidFill>
                  <a:schemeClr val="accent1"/>
                </a:solidFill>
                <a:latin typeface="Bradley Hand" pitchFamily="2" charset="77"/>
                <a:cs typeface="Apple Chancery" panose="03020702040506060504" pitchFamily="66" charset="-79"/>
              </a:rPr>
              <a:t>? A script that exercises the software?</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D681CB87-9E0D-724D-A4B0-174C6620D53D}"/>
              </a:ext>
            </a:extLst>
          </p:cNvPr>
          <p:cNvCxnSpPr>
            <a:cxnSpLocks/>
          </p:cNvCxnSpPr>
          <p:nvPr/>
        </p:nvCxnSpPr>
        <p:spPr>
          <a:xfrm flipH="1" flipV="1">
            <a:off x="3094074" y="3602384"/>
            <a:ext cx="5574472" cy="68839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5FAE6505-9138-EB4A-AC33-13977133B9F4}"/>
              </a:ext>
            </a:extLst>
          </p:cNvPr>
          <p:cNvSpPr txBox="1"/>
          <p:nvPr/>
        </p:nvSpPr>
        <p:spPr>
          <a:xfrm>
            <a:off x="3282715" y="38638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requires us to author a tool that supports Data-Driven Tests like Fit or DSL scripting like Cucumber;</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a:stCxn id="11" idx="2"/>
          </p:cNvCxnSpPr>
          <p:nvPr/>
        </p:nvCxnSpPr>
        <p:spPr>
          <a:xfrm>
            <a:off x="6018028" y="1309717"/>
            <a:ext cx="2530016" cy="137550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17" name="TextBox 16">
            <a:extLst>
              <a:ext uri="{FF2B5EF4-FFF2-40B4-BE49-F238E27FC236}">
                <a16:creationId xmlns:a16="http://schemas.microsoft.com/office/drawing/2014/main" id="{F02AD890-0E83-6445-B7B0-77E9BC84149E}"/>
              </a:ext>
            </a:extLst>
          </p:cNvPr>
          <p:cNvSpPr txBox="1"/>
          <p:nvPr/>
        </p:nvSpPr>
        <p:spPr>
          <a:xfrm>
            <a:off x="9093362" y="386386"/>
            <a:ext cx="2772573" cy="65940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test the story not a unit – but isn’t that TDD?</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FA0B7ACD-E806-BE44-9C0E-3FB4D31F4473}"/>
              </a:ext>
            </a:extLst>
          </p:cNvPr>
          <p:cNvCxnSpPr>
            <a:cxnSpLocks/>
            <a:stCxn id="17" idx="2"/>
          </p:cNvCxnSpPr>
          <p:nvPr/>
        </p:nvCxnSpPr>
        <p:spPr>
          <a:xfrm flipH="1">
            <a:off x="8984512" y="1045786"/>
            <a:ext cx="1495137" cy="92333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451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127654"/>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
        <p:nvSpPr>
          <p:cNvPr id="4" name="TextBox 3">
            <a:extLst>
              <a:ext uri="{FF2B5EF4-FFF2-40B4-BE49-F238E27FC236}">
                <a16:creationId xmlns:a16="http://schemas.microsoft.com/office/drawing/2014/main" id="{131044D7-BC2F-2F49-B459-773132F237D9}"/>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5" name="TextBox 4">
            <a:extLst>
              <a:ext uri="{FF2B5EF4-FFF2-40B4-BE49-F238E27FC236}">
                <a16:creationId xmlns:a16="http://schemas.microsoft.com/office/drawing/2014/main" id="{6E2A6F02-4C36-BC44-BB1A-C67C0DAA7B80}"/>
              </a:ext>
            </a:extLst>
          </p:cNvPr>
          <p:cNvSpPr txBox="1"/>
          <p:nvPr/>
        </p:nvSpPr>
        <p:spPr>
          <a:xfrm>
            <a:off x="145578" y="562346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Helped write </a:t>
            </a:r>
            <a:r>
              <a:rPr lang="en-US" b="1" dirty="0">
                <a:solidFill>
                  <a:schemeClr val="accent1"/>
                </a:solidFill>
                <a:latin typeface="Bradley Hand" pitchFamily="2" charset="77"/>
                <a:cs typeface="APPLE CHANCERY" panose="03020702040506060504" pitchFamily="66" charset="-79"/>
              </a:rPr>
              <a:t>FIT</a:t>
            </a:r>
            <a:r>
              <a:rPr lang="en-US" dirty="0">
                <a:solidFill>
                  <a:schemeClr val="accent1"/>
                </a:solidFill>
                <a:latin typeface="Bradley Hand" pitchFamily="2" charset="77"/>
                <a:cs typeface="Apple Chancery" panose="03020702040506060504" pitchFamily="66" charset="-79"/>
              </a:rPr>
              <a:t>. So he is not just a critic, he </a:t>
            </a:r>
            <a:r>
              <a:rPr lang="en-US" b="1" dirty="0">
                <a:solidFill>
                  <a:schemeClr val="accent1"/>
                </a:solidFill>
                <a:latin typeface="Bradley Hand" pitchFamily="2" charset="77"/>
                <a:cs typeface="APPLE CHANCERY" panose="03020702040506060504" pitchFamily="66" charset="-79"/>
              </a:rPr>
              <a:t>built the tooling</a:t>
            </a:r>
            <a:r>
              <a:rPr lang="en-US" dirty="0">
                <a:solidFill>
                  <a:schemeClr val="accent1"/>
                </a:solidFill>
                <a:latin typeface="Bradley Hand" pitchFamily="2" charset="77"/>
                <a:cs typeface="Apple Chancery" panose="03020702040506060504" pitchFamily="66" charset="-79"/>
              </a:rPr>
              <a:t> we are talking about.</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3E22D516-DE63-704F-AFEC-2F2235D702EC}"/>
              </a:ext>
            </a:extLst>
          </p:cNvPr>
          <p:cNvCxnSpPr>
            <a:cxnSpLocks/>
          </p:cNvCxnSpPr>
          <p:nvPr/>
        </p:nvCxnSpPr>
        <p:spPr>
          <a:xfrm flipV="1">
            <a:off x="2880891" y="5357307"/>
            <a:ext cx="468365" cy="2661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AAD076E-708A-2E42-8AB2-36C69FFE3E8B}"/>
              </a:ext>
            </a:extLst>
          </p:cNvPr>
          <p:cNvSpPr txBox="1"/>
          <p:nvPr/>
        </p:nvSpPr>
        <p:spPr>
          <a:xfrm>
            <a:off x="5188955" y="959103"/>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Remember these are </a:t>
            </a:r>
            <a:r>
              <a:rPr lang="en-US" b="1" dirty="0">
                <a:solidFill>
                  <a:schemeClr val="accent1"/>
                </a:solidFill>
                <a:latin typeface="Bradley Hand" pitchFamily="2" charset="77"/>
                <a:cs typeface="APPLE CHANCERY" panose="03020702040506060504" pitchFamily="66" charset="-79"/>
              </a:rPr>
              <a:t>Customer</a:t>
            </a:r>
            <a:r>
              <a:rPr lang="en-US" dirty="0">
                <a:solidFill>
                  <a:schemeClr val="accent1"/>
                </a:solidFill>
                <a:latin typeface="Bradley Hand" pitchFamily="2" charset="77"/>
                <a:cs typeface="Apple Chancery" panose="03020702040506060504" pitchFamily="66" charset="-79"/>
              </a:rPr>
              <a:t> Tests, that is why we use FIT or Cucumber et al. to facilitate their interaction i.e. </a:t>
            </a:r>
            <a:r>
              <a:rPr lang="en-US" b="1" dirty="0">
                <a:solidFill>
                  <a:schemeClr val="accent1"/>
                </a:solidFill>
                <a:latin typeface="Bradley Hand" pitchFamily="2" charset="77"/>
                <a:cs typeface="APPLE CHANCERY" panose="03020702040506060504" pitchFamily="66" charset="-79"/>
              </a:rPr>
              <a:t>writing the tests</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10881897-23FD-0C4F-A45D-DFAE6ABC571F}"/>
              </a:ext>
            </a:extLst>
          </p:cNvPr>
          <p:cNvCxnSpPr>
            <a:cxnSpLocks/>
          </p:cNvCxnSpPr>
          <p:nvPr/>
        </p:nvCxnSpPr>
        <p:spPr>
          <a:xfrm flipH="1">
            <a:off x="7442791" y="1861497"/>
            <a:ext cx="457200" cy="45082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692A926-90D2-A841-B50E-8B8EE3391B01}"/>
              </a:ext>
            </a:extLst>
          </p:cNvPr>
          <p:cNvSpPr txBox="1"/>
          <p:nvPr/>
        </p:nvSpPr>
        <p:spPr>
          <a:xfrm>
            <a:off x="5092996" y="3826607"/>
            <a:ext cx="6105304"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is key: acceptance tests written using FIT or Cucumber are more expensive to write, because you need to translate to inputs, and more </a:t>
            </a:r>
            <a:r>
              <a:rPr lang="en-US" b="1" dirty="0">
                <a:solidFill>
                  <a:schemeClr val="accent1"/>
                </a:solidFill>
                <a:latin typeface="Bradley Hand" pitchFamily="2" charset="77"/>
                <a:cs typeface="APPLE CHANCERY" panose="03020702040506060504" pitchFamily="66" charset="-79"/>
              </a:rPr>
              <a:t>expensive to own</a:t>
            </a:r>
            <a:r>
              <a:rPr lang="en-US" dirty="0">
                <a:solidFill>
                  <a:schemeClr val="accent1"/>
                </a:solidFill>
                <a:latin typeface="Bradley Hand" pitchFamily="2" charset="77"/>
                <a:cs typeface="Apple Chancery" panose="03020702040506060504" pitchFamily="66" charset="-79"/>
              </a:rPr>
              <a:t> as they </a:t>
            </a:r>
            <a:r>
              <a:rPr lang="en-US" b="1" dirty="0">
                <a:solidFill>
                  <a:schemeClr val="accent1"/>
                </a:solidFill>
                <a:latin typeface="Bradley Hand" pitchFamily="2" charset="77"/>
                <a:cs typeface="APPLE CHANCERY" panose="03020702040506060504" pitchFamily="66" charset="-79"/>
              </a:rPr>
              <a:t>expensive to change</a:t>
            </a:r>
            <a:endParaRPr lang="en-US" b="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2DD3DC36-D032-2D46-8AB8-B5649AF33AB9}"/>
              </a:ext>
            </a:extLst>
          </p:cNvPr>
          <p:cNvCxnSpPr>
            <a:cxnSpLocks/>
            <a:stCxn id="12" idx="1"/>
          </p:cNvCxnSpPr>
          <p:nvPr/>
        </p:nvCxnSpPr>
        <p:spPr>
          <a:xfrm flipH="1" flipV="1">
            <a:off x="4338086" y="3429004"/>
            <a:ext cx="754910" cy="99776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083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a:t>
            </a:r>
            <a:r>
              <a:rPr lang="en-US" sz="2800" b="1" dirty="0"/>
              <a:t>TDD does not deal with the acceptance criteria</a:t>
            </a:r>
            <a:r>
              <a:rPr lang="en-US" sz="2800" dirty="0"/>
              <a:t> for user stories</a:t>
            </a:r>
          </a:p>
        </p:txBody>
      </p:sp>
      <p:sp>
        <p:nvSpPr>
          <p:cNvPr id="3" name="TextBox 2">
            <a:extLst>
              <a:ext uri="{FF2B5EF4-FFF2-40B4-BE49-F238E27FC236}">
                <a16:creationId xmlns:a16="http://schemas.microsoft.com/office/drawing/2014/main" id="{DF07A836-6E93-E240-B0A1-AB979B155A38}"/>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4" name="TextBox 3">
            <a:extLst>
              <a:ext uri="{FF2B5EF4-FFF2-40B4-BE49-F238E27FC236}">
                <a16:creationId xmlns:a16="http://schemas.microsoft.com/office/drawing/2014/main" id="{BD15010A-8FB6-0A4E-8F8B-813044E8DD31}"/>
              </a:ext>
            </a:extLst>
          </p:cNvPr>
          <p:cNvSpPr txBox="1"/>
          <p:nvPr/>
        </p:nvSpPr>
        <p:spPr>
          <a:xfrm>
            <a:off x="1166304" y="508661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Remember we established earlier that </a:t>
            </a:r>
            <a:r>
              <a:rPr lang="en-US" b="1" dirty="0">
                <a:solidFill>
                  <a:schemeClr val="accent1"/>
                </a:solidFill>
                <a:latin typeface="Bradley Hand" pitchFamily="2" charset="77"/>
                <a:cs typeface="APPLE CHANCERY" panose="03020702040506060504" pitchFamily="66" charset="-79"/>
              </a:rPr>
              <a:t>TDD is driven by acceptance criteria</a:t>
            </a:r>
            <a:r>
              <a:rPr lang="en-US" dirty="0">
                <a:solidFill>
                  <a:schemeClr val="accent1"/>
                </a:solidFill>
                <a:latin typeface="Bradley Hand" pitchFamily="2" charset="77"/>
                <a:cs typeface="Apple Chancery" panose="03020702040506060504" pitchFamily="66" charset="-79"/>
              </a:rPr>
              <a:t> from a user story. So there is </a:t>
            </a:r>
            <a:r>
              <a:rPr lang="en-US" b="1" dirty="0">
                <a:solidFill>
                  <a:schemeClr val="accent1"/>
                </a:solidFill>
                <a:latin typeface="Bradley Hand" pitchFamily="2" charset="77"/>
                <a:cs typeface="APPLE CHANCERY" panose="03020702040506060504" pitchFamily="66" charset="-79"/>
              </a:rPr>
              <a:t>no difference in intent</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385C5096-F536-D646-B751-898B2A60BF53}"/>
              </a:ext>
            </a:extLst>
          </p:cNvPr>
          <p:cNvCxnSpPr>
            <a:cxnSpLocks/>
            <a:stCxn id="4" idx="0"/>
          </p:cNvCxnSpPr>
          <p:nvPr/>
        </p:nvCxnSpPr>
        <p:spPr>
          <a:xfrm flipV="1">
            <a:off x="3901617" y="3906055"/>
            <a:ext cx="2020718" cy="11805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75556A5-8314-F240-B532-849C6E29E7EA}"/>
              </a:ext>
            </a:extLst>
          </p:cNvPr>
          <p:cNvSpPr txBox="1"/>
          <p:nvPr/>
        </p:nvSpPr>
        <p:spPr>
          <a:xfrm>
            <a:off x="3987476" y="1207502"/>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ATDD only exists because we don’t believe that TDD does this.</a:t>
            </a:r>
            <a:endParaRPr lang="en-US" b="1" dirty="0">
              <a:solidFill>
                <a:schemeClr val="accent1"/>
              </a:solidFill>
              <a:latin typeface="Bradley Hand" pitchFamily="2" charset="77"/>
              <a:cs typeface="Apple Chancery" panose="03020702040506060504" pitchFamily="66" charset="-79"/>
            </a:endParaRPr>
          </a:p>
        </p:txBody>
      </p:sp>
      <p:cxnSp>
        <p:nvCxnSpPr>
          <p:cNvPr id="10" name="Straight Arrow Connector 9">
            <a:extLst>
              <a:ext uri="{FF2B5EF4-FFF2-40B4-BE49-F238E27FC236}">
                <a16:creationId xmlns:a16="http://schemas.microsoft.com/office/drawing/2014/main" id="{9054CFA4-D9D4-AB42-AF6F-A9413C3E651C}"/>
              </a:ext>
            </a:extLst>
          </p:cNvPr>
          <p:cNvCxnSpPr>
            <a:cxnSpLocks/>
            <a:stCxn id="9" idx="2"/>
          </p:cNvCxnSpPr>
          <p:nvPr/>
        </p:nvCxnSpPr>
        <p:spPr>
          <a:xfrm flipH="1">
            <a:off x="2583713" y="1853833"/>
            <a:ext cx="4139076" cy="109811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3218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736502"/>
            <a:ext cx="10317480" cy="1384995"/>
          </a:xfrm>
          <a:prstGeom prst="rect">
            <a:avLst/>
          </a:prstGeom>
          <a:noFill/>
        </p:spPr>
        <p:txBody>
          <a:bodyPr wrap="square" rtlCol="0">
            <a:spAutoFit/>
          </a:bodyPr>
          <a:lstStyle/>
          <a:p>
            <a:pPr algn="ctr"/>
            <a:r>
              <a:rPr lang="en-US" sz="2800" dirty="0"/>
              <a:t>Another aspect of ATDD is the </a:t>
            </a:r>
            <a:r>
              <a:rPr lang="en-US" sz="2800" b="1" dirty="0"/>
              <a:t>length of the cycle</a:t>
            </a:r>
            <a:r>
              <a:rPr lang="en-US" sz="2800" dirty="0"/>
              <a:t> between test and feedback. If a customer wrote a test and ten days later it finally worked, </a:t>
            </a:r>
            <a:r>
              <a:rPr lang="en-US" sz="2800" b="1" dirty="0"/>
              <a:t>you would be staring at a red bar </a:t>
            </a:r>
            <a:r>
              <a:rPr lang="en-US" sz="2800" dirty="0"/>
              <a:t>most of the time.</a:t>
            </a:r>
          </a:p>
        </p:txBody>
      </p:sp>
      <p:sp>
        <p:nvSpPr>
          <p:cNvPr id="3" name="TextBox 2">
            <a:extLst>
              <a:ext uri="{FF2B5EF4-FFF2-40B4-BE49-F238E27FC236}">
                <a16:creationId xmlns:a16="http://schemas.microsoft.com/office/drawing/2014/main" id="{DF07A836-6E93-E240-B0A1-AB979B155A38}"/>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4" name="TextBox 3">
            <a:extLst>
              <a:ext uri="{FF2B5EF4-FFF2-40B4-BE49-F238E27FC236}">
                <a16:creationId xmlns:a16="http://schemas.microsoft.com/office/drawing/2014/main" id="{BD15010A-8FB6-0A4E-8F8B-813044E8DD31}"/>
              </a:ext>
            </a:extLst>
          </p:cNvPr>
          <p:cNvSpPr txBox="1"/>
          <p:nvPr/>
        </p:nvSpPr>
        <p:spPr>
          <a:xfrm>
            <a:off x="1166304" y="5086617"/>
            <a:ext cx="7701249"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the tests are nearly always red, developers don’t run the ATDD suite until the end. And if they are integrating with others, they miss integration issues and have to scramble to get the tests passing.</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385C5096-F536-D646-B751-898B2A60BF53}"/>
              </a:ext>
            </a:extLst>
          </p:cNvPr>
          <p:cNvCxnSpPr>
            <a:cxnSpLocks/>
            <a:stCxn id="4" idx="0"/>
          </p:cNvCxnSpPr>
          <p:nvPr/>
        </p:nvCxnSpPr>
        <p:spPr>
          <a:xfrm flipV="1">
            <a:off x="5016929" y="3906055"/>
            <a:ext cx="905406" cy="11805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C07AA93-F22F-E14A-A0B2-9D71CCC761D9}"/>
              </a:ext>
            </a:extLst>
          </p:cNvPr>
          <p:cNvSpPr txBox="1"/>
          <p:nvPr/>
        </p:nvSpPr>
        <p:spPr>
          <a:xfrm>
            <a:off x="8573254" y="4689642"/>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51427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73080" y="3167390"/>
            <a:ext cx="6325408" cy="523220"/>
          </a:xfrm>
          <a:prstGeom prst="rect">
            <a:avLst/>
          </a:prstGeom>
          <a:noFill/>
        </p:spPr>
        <p:txBody>
          <a:bodyPr wrap="square" rtlCol="0">
            <a:spAutoFit/>
          </a:bodyPr>
          <a:lstStyle/>
          <a:p>
            <a:r>
              <a:rPr lang="en-US" sz="2800" b="1" dirty="0">
                <a:solidFill>
                  <a:srgbClr val="002060"/>
                </a:solidFill>
              </a:rPr>
              <a:t>3: Customers specify Acceptance Criteria</a:t>
            </a:r>
          </a:p>
        </p:txBody>
      </p:sp>
      <p:sp>
        <p:nvSpPr>
          <p:cNvPr id="5" name="TextBox 4">
            <a:extLst>
              <a:ext uri="{FF2B5EF4-FFF2-40B4-BE49-F238E27FC236}">
                <a16:creationId xmlns:a16="http://schemas.microsoft.com/office/drawing/2014/main" id="{AF923B2B-A15D-CA40-9C6B-329F64C66699}"/>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3921312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
        <p:nvSpPr>
          <p:cNvPr id="4" name="TextBox 3">
            <a:extLst>
              <a:ext uri="{FF2B5EF4-FFF2-40B4-BE49-F238E27FC236}">
                <a16:creationId xmlns:a16="http://schemas.microsoft.com/office/drawing/2014/main" id="{EEF51009-64F8-6346-BE13-6E8F71FDE1C6}"/>
              </a:ext>
            </a:extLst>
          </p:cNvPr>
          <p:cNvSpPr txBox="1"/>
          <p:nvPr/>
        </p:nvSpPr>
        <p:spPr>
          <a:xfrm>
            <a:off x="3683031" y="1080700"/>
            <a:ext cx="7701249"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Example-driven development is another name for this style – but its really TDD done right. This produces the GWT we use for our test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911D0C16-C492-7C46-A668-382944E055F6}"/>
              </a:ext>
            </a:extLst>
          </p:cNvPr>
          <p:cNvCxnSpPr>
            <a:cxnSpLocks/>
          </p:cNvCxnSpPr>
          <p:nvPr/>
        </p:nvCxnSpPr>
        <p:spPr>
          <a:xfrm>
            <a:off x="7400260" y="2009553"/>
            <a:ext cx="1244010" cy="141944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6815A64-94AD-3C40-8EED-6E9211702D17}"/>
              </a:ext>
            </a:extLst>
          </p:cNvPr>
          <p:cNvSpPr txBox="1"/>
          <p:nvPr/>
        </p:nvSpPr>
        <p:spPr>
          <a:xfrm>
            <a:off x="430065" y="447050"/>
            <a:ext cx="2328375" cy="646331"/>
          </a:xfrm>
          <a:prstGeom prst="rect">
            <a:avLst/>
          </a:prstGeom>
          <a:noFill/>
        </p:spPr>
        <p:txBody>
          <a:bodyPr wrap="square" rtlCol="0">
            <a:spAutoFit/>
          </a:bodyPr>
          <a:lstStyle/>
          <a:p>
            <a:r>
              <a:rPr lang="en-US" sz="3600" b="1" dirty="0">
                <a:solidFill>
                  <a:schemeClr val="accent6"/>
                </a:solidFill>
              </a:rPr>
              <a:t>Statement</a:t>
            </a:r>
          </a:p>
        </p:txBody>
      </p:sp>
      <p:sp>
        <p:nvSpPr>
          <p:cNvPr id="15" name="TextBox 14">
            <a:extLst>
              <a:ext uri="{FF2B5EF4-FFF2-40B4-BE49-F238E27FC236}">
                <a16:creationId xmlns:a16="http://schemas.microsoft.com/office/drawing/2014/main" id="{FB38AABD-5C62-E94D-A39F-C246C38BE051}"/>
              </a:ext>
            </a:extLst>
          </p:cNvPr>
          <p:cNvSpPr txBox="1"/>
          <p:nvPr/>
        </p:nvSpPr>
        <p:spPr>
          <a:xfrm>
            <a:off x="188463" y="4835766"/>
            <a:ext cx="7701249"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also achieves self-documenting code</a:t>
            </a:r>
            <a:endParaRPr lang="en-US" b="1" dirty="0">
              <a:solidFill>
                <a:schemeClr val="accent1"/>
              </a:solidFill>
              <a:latin typeface="Bradley Hand" pitchFamily="2" charset="77"/>
              <a:cs typeface="Apple Chancery" panose="03020702040506060504" pitchFamily="66" charset="-79"/>
            </a:endParaRPr>
          </a:p>
        </p:txBody>
      </p:sp>
      <p:cxnSp>
        <p:nvCxnSpPr>
          <p:cNvPr id="16" name="Straight Arrow Connector 15">
            <a:extLst>
              <a:ext uri="{FF2B5EF4-FFF2-40B4-BE49-F238E27FC236}">
                <a16:creationId xmlns:a16="http://schemas.microsoft.com/office/drawing/2014/main" id="{331AEBDC-67D0-104C-B0BC-A8F015E00401}"/>
              </a:ext>
            </a:extLst>
          </p:cNvPr>
          <p:cNvCxnSpPr>
            <a:cxnSpLocks/>
          </p:cNvCxnSpPr>
          <p:nvPr/>
        </p:nvCxnSpPr>
        <p:spPr>
          <a:xfrm flipV="1">
            <a:off x="3852529" y="3848986"/>
            <a:ext cx="3676031" cy="88904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379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3" name="TextBox 2">
            <a:extLst>
              <a:ext uri="{FF2B5EF4-FFF2-40B4-BE49-F238E27FC236}">
                <a16:creationId xmlns:a16="http://schemas.microsoft.com/office/drawing/2014/main" id="{D774A042-38F0-4D46-82B0-A2964ED7083B}"/>
              </a:ext>
            </a:extLst>
          </p:cNvPr>
          <p:cNvSpPr txBox="1"/>
          <p:nvPr/>
        </p:nvSpPr>
        <p:spPr>
          <a:xfrm>
            <a:off x="430065" y="468315"/>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2402966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2349036"/>
            <a:ext cx="8991600" cy="954107"/>
          </a:xfrm>
          <a:prstGeom prst="rect">
            <a:avLst/>
          </a:prstGeom>
        </p:spPr>
        <p:txBody>
          <a:bodyPr wrap="square">
            <a:spAutoFit/>
          </a:bodyPr>
          <a:lstStyle/>
          <a:p>
            <a:pPr algn="ctr"/>
            <a:r>
              <a:rPr lang="en-US" sz="2800" dirty="0"/>
              <a:t>﻿A development process that entails executing unit tests after the development of the corresponding units is finished. </a:t>
            </a:r>
          </a:p>
        </p:txBody>
      </p:sp>
      <p:sp>
        <p:nvSpPr>
          <p:cNvPr id="11" name="TextBox 10">
            <a:extLst>
              <a:ext uri="{FF2B5EF4-FFF2-40B4-BE49-F238E27FC236}">
                <a16:creationId xmlns:a16="http://schemas.microsoft.com/office/drawing/2014/main" id="{5FAE6505-9138-EB4A-AC33-13977133B9F4}"/>
              </a:ext>
            </a:extLst>
          </p:cNvPr>
          <p:cNvSpPr txBox="1"/>
          <p:nvPr/>
        </p:nvSpPr>
        <p:spPr>
          <a:xfrm>
            <a:off x="3282715" y="38638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 last does tests </a:t>
            </a:r>
            <a:r>
              <a:rPr lang="en-US" b="1" dirty="0">
                <a:solidFill>
                  <a:schemeClr val="accent1"/>
                </a:solidFill>
                <a:latin typeface="Bradley Hand" pitchFamily="2" charset="77"/>
                <a:cs typeface="APPLE CHANCERY" panose="03020702040506060504" pitchFamily="66" charset="-79"/>
              </a:rPr>
              <a:t>after</a:t>
            </a:r>
            <a:r>
              <a:rPr lang="en-US" dirty="0">
                <a:solidFill>
                  <a:schemeClr val="accent1"/>
                </a:solidFill>
                <a:latin typeface="Bradley Hand" pitchFamily="2" charset="77"/>
                <a:cs typeface="Apple Chancery" panose="03020702040506060504" pitchFamily="66" charset="-79"/>
              </a:rPr>
              <a:t> software is written. It is conventional unit, integration and acceptance testing, but practiced by developers with </a:t>
            </a:r>
            <a:r>
              <a:rPr lang="en-US" dirty="0" err="1">
                <a:solidFill>
                  <a:schemeClr val="accent1"/>
                </a:solidFill>
                <a:latin typeface="Bradley Hand" pitchFamily="2" charset="77"/>
                <a:cs typeface="Apple Chancery" panose="03020702040506060504" pitchFamily="66" charset="-79"/>
              </a:rPr>
              <a:t>xUnit</a:t>
            </a:r>
            <a:r>
              <a:rPr lang="en-US" dirty="0">
                <a:solidFill>
                  <a:schemeClr val="accent1"/>
                </a:solidFill>
                <a:latin typeface="Bradley Hand" pitchFamily="2" charset="77"/>
                <a:cs typeface="Apple Chancery" panose="03020702040506060504" pitchFamily="66" charset="-79"/>
              </a:rPr>
              <a:t> tools.</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a:stCxn id="11" idx="2"/>
          </p:cNvCxnSpPr>
          <p:nvPr/>
        </p:nvCxnSpPr>
        <p:spPr>
          <a:xfrm>
            <a:off x="6018028" y="1309717"/>
            <a:ext cx="3891516" cy="128462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14" name="TextBox 13">
            <a:extLst>
              <a:ext uri="{FF2B5EF4-FFF2-40B4-BE49-F238E27FC236}">
                <a16:creationId xmlns:a16="http://schemas.microsoft.com/office/drawing/2014/main" id="{0EA3F9F6-AF1A-6B4C-A429-34C784431EDB}"/>
              </a:ext>
            </a:extLst>
          </p:cNvPr>
          <p:cNvSpPr txBox="1"/>
          <p:nvPr/>
        </p:nvSpPr>
        <p:spPr>
          <a:xfrm>
            <a:off x="2126511" y="4465464"/>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Implicitly </a:t>
            </a:r>
            <a:r>
              <a:rPr lang="en-US" b="1" dirty="0">
                <a:solidFill>
                  <a:schemeClr val="accent1"/>
                </a:solidFill>
                <a:latin typeface="Bradley Hand" pitchFamily="2" charset="77"/>
                <a:cs typeface="APPLE CHANCERY" panose="03020702040506060504" pitchFamily="66" charset="-79"/>
              </a:rPr>
              <a:t>modeling occurs before development</a:t>
            </a:r>
            <a:r>
              <a:rPr lang="en-US" dirty="0">
                <a:solidFill>
                  <a:schemeClr val="accent1"/>
                </a:solidFill>
                <a:latin typeface="Bradley Hand" pitchFamily="2" charset="77"/>
                <a:cs typeface="Apple Chancery" panose="03020702040506060504" pitchFamily="66" charset="-79"/>
              </a:rPr>
              <a:t>. This may be a lightweight process like CRC cards, or heavier exploration via UML</a:t>
            </a:r>
            <a:endParaRPr lang="en-US" b="1" dirty="0">
              <a:solidFill>
                <a:schemeClr val="accent1"/>
              </a:solidFill>
              <a:latin typeface="Bradley Hand" pitchFamily="2" charset="77"/>
              <a:cs typeface="Apple Chancery" panose="03020702040506060504" pitchFamily="66" charset="-79"/>
            </a:endParaRPr>
          </a:p>
        </p:txBody>
      </p:sp>
      <p:cxnSp>
        <p:nvCxnSpPr>
          <p:cNvPr id="19" name="Straight Arrow Connector 18">
            <a:extLst>
              <a:ext uri="{FF2B5EF4-FFF2-40B4-BE49-F238E27FC236}">
                <a16:creationId xmlns:a16="http://schemas.microsoft.com/office/drawing/2014/main" id="{138BA7A3-085F-DC44-8DF0-EDB3DCBDEA25}"/>
              </a:ext>
            </a:extLst>
          </p:cNvPr>
          <p:cNvCxnSpPr>
            <a:cxnSpLocks/>
            <a:stCxn id="14" idx="0"/>
          </p:cNvCxnSpPr>
          <p:nvPr/>
        </p:nvCxnSpPr>
        <p:spPr>
          <a:xfrm flipH="1" flipV="1">
            <a:off x="3604438" y="2594346"/>
            <a:ext cx="1257386" cy="187111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C719D83B-1B9C-184F-9792-6DE8B6634EFC}"/>
              </a:ext>
            </a:extLst>
          </p:cNvPr>
          <p:cNvSpPr txBox="1"/>
          <p:nvPr/>
        </p:nvSpPr>
        <p:spPr>
          <a:xfrm>
            <a:off x="6339750" y="5388794"/>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a:t>
            </a:r>
            <a:r>
              <a:rPr lang="en-US" b="1" dirty="0">
                <a:solidFill>
                  <a:schemeClr val="accent1"/>
                </a:solidFill>
                <a:latin typeface="Bradley Hand" pitchFamily="2" charset="77"/>
                <a:cs typeface="APPLE CHANCERY" panose="03020702040506060504" pitchFamily="66" charset="-79"/>
              </a:rPr>
              <a:t>feedback loop is long</a:t>
            </a:r>
            <a:r>
              <a:rPr lang="en-US" dirty="0">
                <a:solidFill>
                  <a:schemeClr val="accent1"/>
                </a:solidFill>
                <a:latin typeface="Bradley Hand" pitchFamily="2" charset="77"/>
                <a:cs typeface="Apple Chancery" panose="03020702040506060504" pitchFamily="66" charset="-79"/>
              </a:rPr>
              <a:t>. The design takes to implement. In a RAD environment this may be a few days, it might be following iteration though or beyond.</a:t>
            </a:r>
            <a:endParaRPr lang="en-US" b="1" dirty="0">
              <a:solidFill>
                <a:schemeClr val="accent1"/>
              </a:solidFill>
              <a:latin typeface="Bradley Hand" pitchFamily="2" charset="77"/>
              <a:cs typeface="Apple Chancery" panose="03020702040506060504" pitchFamily="66" charset="-79"/>
            </a:endParaRPr>
          </a:p>
        </p:txBody>
      </p:sp>
      <p:cxnSp>
        <p:nvCxnSpPr>
          <p:cNvPr id="21" name="Straight Arrow Connector 20">
            <a:extLst>
              <a:ext uri="{FF2B5EF4-FFF2-40B4-BE49-F238E27FC236}">
                <a16:creationId xmlns:a16="http://schemas.microsoft.com/office/drawing/2014/main" id="{2EF18A12-AF79-4C45-8FBB-2DABA231DDED}"/>
              </a:ext>
            </a:extLst>
          </p:cNvPr>
          <p:cNvCxnSpPr>
            <a:cxnSpLocks/>
            <a:stCxn id="20" idx="0"/>
          </p:cNvCxnSpPr>
          <p:nvPr/>
        </p:nvCxnSpPr>
        <p:spPr>
          <a:xfrm flipV="1">
            <a:off x="9075063" y="3221666"/>
            <a:ext cx="0" cy="21671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351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1815882"/>
          </a:xfrm>
          <a:prstGeom prst="rect">
            <a:avLst/>
          </a:prstGeom>
        </p:spPr>
        <p:txBody>
          <a:bodyPr wrap="square">
            <a:spAutoFit/>
          </a:bodyPr>
          <a:lstStyle/>
          <a:p>
            <a:pPr algn="ctr"/>
            <a:r>
              <a:rPr lang="en-US" sz="2800" dirty="0"/>
              <a:t>If you write code that is </a:t>
            </a:r>
            <a:r>
              <a:rPr lang="en-US" sz="2800" b="1" dirty="0"/>
              <a:t>not needed by the given requirements</a:t>
            </a:r>
            <a:r>
              <a:rPr lang="en-US" sz="2800" dirty="0"/>
              <a:t> you are engaging in speculation. Most likely you will be </a:t>
            </a:r>
            <a:r>
              <a:rPr lang="en-US" sz="2800" b="1" dirty="0"/>
              <a:t>wrong</a:t>
            </a:r>
            <a:r>
              <a:rPr lang="en-US" sz="2800" dirty="0"/>
              <a:t>. The code will not be needed or you will have to re-work that code.</a:t>
            </a:r>
          </a:p>
        </p:txBody>
      </p:sp>
      <p:sp>
        <p:nvSpPr>
          <p:cNvPr id="5" name="TextBox 4">
            <a:extLst>
              <a:ext uri="{FF2B5EF4-FFF2-40B4-BE49-F238E27FC236}">
                <a16:creationId xmlns:a16="http://schemas.microsoft.com/office/drawing/2014/main" id="{532DBD9A-991D-EA47-B288-4ADE9FA19DE4}"/>
              </a:ext>
            </a:extLst>
          </p:cNvPr>
          <p:cNvSpPr txBox="1"/>
          <p:nvPr/>
        </p:nvSpPr>
        <p:spPr>
          <a:xfrm>
            <a:off x="430065" y="447050"/>
            <a:ext cx="2313135" cy="646331"/>
          </a:xfrm>
          <a:prstGeom prst="rect">
            <a:avLst/>
          </a:prstGeom>
          <a:noFill/>
        </p:spPr>
        <p:txBody>
          <a:bodyPr wrap="square" rtlCol="0">
            <a:spAutoFit/>
          </a:bodyPr>
          <a:lstStyle/>
          <a:p>
            <a:r>
              <a:rPr lang="en-US" sz="3600" b="1" dirty="0">
                <a:solidFill>
                  <a:schemeClr val="accent2"/>
                </a:solidFill>
              </a:rPr>
              <a:t>Experience</a:t>
            </a:r>
          </a:p>
        </p:txBody>
      </p:sp>
      <p:sp>
        <p:nvSpPr>
          <p:cNvPr id="9" name="TextBox 8">
            <a:extLst>
              <a:ext uri="{FF2B5EF4-FFF2-40B4-BE49-F238E27FC236}">
                <a16:creationId xmlns:a16="http://schemas.microsoft.com/office/drawing/2014/main" id="{F95B5A1C-F344-BA45-83C9-9ADAD5B15B3D}"/>
              </a:ext>
            </a:extLst>
          </p:cNvPr>
          <p:cNvSpPr txBox="1"/>
          <p:nvPr/>
        </p:nvSpPr>
        <p:spPr>
          <a:xfrm>
            <a:off x="5932967" y="447050"/>
            <a:ext cx="5032921"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How do we know when we are Done?</a:t>
            </a:r>
          </a:p>
        </p:txBody>
      </p:sp>
      <p:cxnSp>
        <p:nvCxnSpPr>
          <p:cNvPr id="10" name="Straight Arrow Connector 9">
            <a:extLst>
              <a:ext uri="{FF2B5EF4-FFF2-40B4-BE49-F238E27FC236}">
                <a16:creationId xmlns:a16="http://schemas.microsoft.com/office/drawing/2014/main" id="{16C7F8F9-D7EA-2049-82C2-361260CF648A}"/>
              </a:ext>
            </a:extLst>
          </p:cNvPr>
          <p:cNvCxnSpPr>
            <a:cxnSpLocks/>
          </p:cNvCxnSpPr>
          <p:nvPr/>
        </p:nvCxnSpPr>
        <p:spPr>
          <a:xfrm flipH="1">
            <a:off x="7357730" y="1647379"/>
            <a:ext cx="1382233" cy="57482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AEB201AF-D098-4645-BE35-B5C69D15B795}"/>
              </a:ext>
            </a:extLst>
          </p:cNvPr>
          <p:cNvSpPr txBox="1"/>
          <p:nvPr/>
        </p:nvSpPr>
        <p:spPr>
          <a:xfrm>
            <a:off x="765367" y="4463824"/>
            <a:ext cx="5032921"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Whilst we may think it will be needed, often the cost-value turns out to be poor and the </a:t>
            </a:r>
            <a:r>
              <a:rPr lang="en-US" b="1" dirty="0">
                <a:solidFill>
                  <a:schemeClr val="accent1"/>
                </a:solidFill>
                <a:latin typeface="Bradley Hand" pitchFamily="2" charset="77"/>
                <a:cs typeface="Apple Chancery" panose="03020702040506060504" pitchFamily="66" charset="-79"/>
              </a:rPr>
              <a:t>customer doesn’t want it</a:t>
            </a:r>
            <a:r>
              <a:rPr lang="en-US" dirty="0">
                <a:solidFill>
                  <a:schemeClr val="accent1"/>
                </a:solidFill>
                <a:latin typeface="Bradley Hand" pitchFamily="2" charset="77"/>
                <a:cs typeface="Apple Chancery" panose="03020702040506060504" pitchFamily="66" charset="-79"/>
              </a:rPr>
              <a:t>. But we already paid for it.</a:t>
            </a:r>
          </a:p>
        </p:txBody>
      </p:sp>
      <p:cxnSp>
        <p:nvCxnSpPr>
          <p:cNvPr id="16" name="Straight Arrow Connector 15">
            <a:extLst>
              <a:ext uri="{FF2B5EF4-FFF2-40B4-BE49-F238E27FC236}">
                <a16:creationId xmlns:a16="http://schemas.microsoft.com/office/drawing/2014/main" id="{4BB8E9FD-059D-2649-AEAA-3EB3BCD89F63}"/>
              </a:ext>
            </a:extLst>
          </p:cNvPr>
          <p:cNvCxnSpPr>
            <a:cxnSpLocks/>
          </p:cNvCxnSpPr>
          <p:nvPr/>
        </p:nvCxnSpPr>
        <p:spPr>
          <a:xfrm flipV="1">
            <a:off x="2998381" y="3391079"/>
            <a:ext cx="1487585" cy="107274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208A82EC-772A-9B4C-B86D-24BE9A7C5B46}"/>
              </a:ext>
            </a:extLst>
          </p:cNvPr>
          <p:cNvSpPr txBox="1"/>
          <p:nvPr/>
        </p:nvSpPr>
        <p:spPr>
          <a:xfrm>
            <a:off x="6601444" y="4418969"/>
            <a:ext cx="5032921"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Even if we guess right, most likely we have to re-work because the requirements are not right. In the worse case we refuse to abandon our speculation and force it to work with </a:t>
            </a:r>
            <a:r>
              <a:rPr lang="en-US" b="1" dirty="0">
                <a:solidFill>
                  <a:schemeClr val="accent1"/>
                </a:solidFill>
                <a:latin typeface="Bradley Hand" pitchFamily="2" charset="77"/>
                <a:cs typeface="Apple Chancery" panose="03020702040506060504" pitchFamily="66" charset="-79"/>
              </a:rPr>
              <a:t>hacks</a:t>
            </a:r>
            <a:r>
              <a:rPr lang="en-US" dirty="0">
                <a:solidFill>
                  <a:schemeClr val="accent1"/>
                </a:solidFill>
                <a:latin typeface="Bradley Hand" pitchFamily="2" charset="77"/>
                <a:cs typeface="Apple Chancery" panose="03020702040506060504" pitchFamily="66" charset="-79"/>
              </a:rPr>
              <a:t>.</a:t>
            </a:r>
          </a:p>
        </p:txBody>
      </p:sp>
      <p:cxnSp>
        <p:nvCxnSpPr>
          <p:cNvPr id="11" name="Straight Arrow Connector 10">
            <a:extLst>
              <a:ext uri="{FF2B5EF4-FFF2-40B4-BE49-F238E27FC236}">
                <a16:creationId xmlns:a16="http://schemas.microsoft.com/office/drawing/2014/main" id="{470B0927-7C86-DF4C-AF9F-4936542F4B32}"/>
              </a:ext>
            </a:extLst>
          </p:cNvPr>
          <p:cNvCxnSpPr>
            <a:cxnSpLocks/>
          </p:cNvCxnSpPr>
          <p:nvPr/>
        </p:nvCxnSpPr>
        <p:spPr>
          <a:xfrm flipH="1" flipV="1">
            <a:off x="9193619" y="3429000"/>
            <a:ext cx="156859" cy="98997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467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73080" y="3167390"/>
            <a:ext cx="7751134" cy="523220"/>
          </a:xfrm>
          <a:prstGeom prst="rect">
            <a:avLst/>
          </a:prstGeom>
          <a:noFill/>
        </p:spPr>
        <p:txBody>
          <a:bodyPr wrap="square" rtlCol="0">
            <a:spAutoFit/>
          </a:bodyPr>
          <a:lstStyle/>
          <a:p>
            <a:r>
              <a:rPr lang="en-US" sz="2800" b="1" dirty="0">
                <a:solidFill>
                  <a:srgbClr val="002060"/>
                </a:solidFill>
              </a:rPr>
              <a:t>4: Only write production code in response to a test</a:t>
            </a:r>
          </a:p>
        </p:txBody>
      </p:sp>
      <p:sp>
        <p:nvSpPr>
          <p:cNvPr id="5" name="TextBox 4">
            <a:extLst>
              <a:ext uri="{FF2B5EF4-FFF2-40B4-BE49-F238E27FC236}">
                <a16:creationId xmlns:a16="http://schemas.microsoft.com/office/drawing/2014/main" id="{AF923B2B-A15D-CA40-9C6B-329F64C66699}"/>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1845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The Fallacies of TDD</a:t>
            </a:r>
          </a:p>
          <a:p>
            <a:r>
              <a:rPr lang="en-US" dirty="0"/>
              <a:t>Clean Architecture</a:t>
            </a:r>
          </a:p>
          <a:p>
            <a:r>
              <a:rPr lang="en-US" dirty="0"/>
              <a:t>Summary</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17064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384995"/>
          </a:xfrm>
          <a:prstGeom prst="rect">
            <a:avLst/>
          </a:prstGeom>
          <a:noFill/>
        </p:spPr>
        <p:txBody>
          <a:bodyPr wrap="square" rtlCol="0">
            <a:spAutoFit/>
          </a:bodyPr>
          <a:lstStyle/>
          <a:p>
            <a:pPr algn="ctr"/>
            <a:r>
              <a:rPr lang="en-US" sz="2800" dirty="0"/>
              <a:t>Only write </a:t>
            </a:r>
            <a:r>
              <a:rPr lang="en-US" sz="2800" b="1" dirty="0"/>
              <a:t>production code in response to a test</a:t>
            </a:r>
            <a:r>
              <a:rPr lang="en-US" sz="2800" dirty="0"/>
              <a:t>. Only write a </a:t>
            </a:r>
            <a:r>
              <a:rPr lang="en-US" sz="2800" b="1" dirty="0"/>
              <a:t>test in response to a requirement</a:t>
            </a:r>
            <a:r>
              <a:rPr lang="en-US" sz="2800" dirty="0"/>
              <a:t> (user story &amp; acceptance criteria).</a:t>
            </a:r>
          </a:p>
        </p:txBody>
      </p:sp>
      <p:sp>
        <p:nvSpPr>
          <p:cNvPr id="3" name="TextBox 2">
            <a:extLst>
              <a:ext uri="{FF2B5EF4-FFF2-40B4-BE49-F238E27FC236}">
                <a16:creationId xmlns:a16="http://schemas.microsoft.com/office/drawing/2014/main" id="{841CF6ED-3199-BA4F-955C-2F54E58A4C59}"/>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Statement</a:t>
            </a:r>
          </a:p>
        </p:txBody>
      </p:sp>
      <p:sp>
        <p:nvSpPr>
          <p:cNvPr id="4" name="TextBox 3">
            <a:extLst>
              <a:ext uri="{FF2B5EF4-FFF2-40B4-BE49-F238E27FC236}">
                <a16:creationId xmlns:a16="http://schemas.microsoft.com/office/drawing/2014/main" id="{EACFBCF4-A7F8-4340-AA5E-1B781AC8AA58}"/>
              </a:ext>
            </a:extLst>
          </p:cNvPr>
          <p:cNvSpPr txBox="1"/>
          <p:nvPr/>
        </p:nvSpPr>
        <p:spPr>
          <a:xfrm>
            <a:off x="305067" y="13207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can’t write speculative code here - only  code that has a requirement.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78122E3E-47F8-1346-95E6-DE34B1E08796}"/>
              </a:ext>
            </a:extLst>
          </p:cNvPr>
          <p:cNvCxnSpPr>
            <a:cxnSpLocks/>
          </p:cNvCxnSpPr>
          <p:nvPr/>
        </p:nvCxnSpPr>
        <p:spPr>
          <a:xfrm>
            <a:off x="2732035" y="1934021"/>
            <a:ext cx="1287072" cy="6709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736EF0-16BD-0844-86DA-A435DF31185A}"/>
              </a:ext>
            </a:extLst>
          </p:cNvPr>
          <p:cNvSpPr txBox="1"/>
          <p:nvPr/>
        </p:nvSpPr>
        <p:spPr>
          <a:xfrm>
            <a:off x="6499237" y="859065"/>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you don’t have acceptance criteria or a clear requirement, it’s a prompt for a conversation with the Customer – only build it once ‘</a:t>
            </a:r>
            <a:r>
              <a:rPr lang="en-US" b="1" dirty="0">
                <a:solidFill>
                  <a:schemeClr val="accent1"/>
                </a:solidFill>
                <a:latin typeface="Bradley Hand" pitchFamily="2" charset="77"/>
                <a:cs typeface="APPLE CHANCERY" panose="03020702040506060504" pitchFamily="66" charset="-79"/>
              </a:rPr>
              <a:t>Done</a:t>
            </a:r>
            <a:r>
              <a:rPr lang="en-US" dirty="0">
                <a:solidFill>
                  <a:schemeClr val="accent1"/>
                </a:solidFill>
                <a:latin typeface="Bradley Hand" pitchFamily="2" charset="77"/>
                <a:cs typeface="Apple Chancery" panose="03020702040506060504" pitchFamily="66" charset="-79"/>
              </a:rPr>
              <a:t>’ is defined.</a:t>
            </a:r>
            <a:endParaRPr lang="en-US" b="1" dirty="0">
              <a:solidFill>
                <a:schemeClr val="accent1"/>
              </a:solidFill>
              <a:latin typeface="Bradley Hand" pitchFamily="2" charset="77"/>
              <a:cs typeface="Apple Chancery" panose="03020702040506060504" pitchFamily="66" charset="-79"/>
            </a:endParaRPr>
          </a:p>
        </p:txBody>
      </p:sp>
      <p:cxnSp>
        <p:nvCxnSpPr>
          <p:cNvPr id="8" name="Straight Arrow Connector 7">
            <a:extLst>
              <a:ext uri="{FF2B5EF4-FFF2-40B4-BE49-F238E27FC236}">
                <a16:creationId xmlns:a16="http://schemas.microsoft.com/office/drawing/2014/main" id="{04CE2C22-A0D1-4B4B-962D-81BAE9BAA394}"/>
              </a:ext>
            </a:extLst>
          </p:cNvPr>
          <p:cNvCxnSpPr>
            <a:cxnSpLocks/>
            <a:stCxn id="7" idx="2"/>
          </p:cNvCxnSpPr>
          <p:nvPr/>
        </p:nvCxnSpPr>
        <p:spPr>
          <a:xfrm flipH="1">
            <a:off x="8963248" y="1782395"/>
            <a:ext cx="271302" cy="9289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976B75-B466-5948-90D6-958999078621}"/>
              </a:ext>
            </a:extLst>
          </p:cNvPr>
          <p:cNvSpPr txBox="1"/>
          <p:nvPr/>
        </p:nvSpPr>
        <p:spPr>
          <a:xfrm>
            <a:off x="1134406" y="521410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forget, this tells us what the contract we are defining should do – its behavior.</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04C349E0-0290-AD46-A0A9-6D85223EFE5B}"/>
              </a:ext>
            </a:extLst>
          </p:cNvPr>
          <p:cNvCxnSpPr>
            <a:cxnSpLocks/>
            <a:stCxn id="17" idx="0"/>
          </p:cNvCxnSpPr>
          <p:nvPr/>
        </p:nvCxnSpPr>
        <p:spPr>
          <a:xfrm flipV="1">
            <a:off x="3869719" y="3850939"/>
            <a:ext cx="1905973" cy="136316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89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4" name="TextBox 3">
            <a:extLst>
              <a:ext uri="{FF2B5EF4-FFF2-40B4-BE49-F238E27FC236}">
                <a16:creationId xmlns:a16="http://schemas.microsoft.com/office/drawing/2014/main" id="{25589D50-D00B-D741-A748-99BBE5654207}"/>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5" name="TextBox 4">
            <a:extLst>
              <a:ext uri="{FF2B5EF4-FFF2-40B4-BE49-F238E27FC236}">
                <a16:creationId xmlns:a16="http://schemas.microsoft.com/office/drawing/2014/main" id="{59F91AB6-EDCE-904F-9FA6-E34928227BC5}"/>
              </a:ext>
            </a:extLst>
          </p:cNvPr>
          <p:cNvSpPr txBox="1"/>
          <p:nvPr/>
        </p:nvSpPr>
        <p:spPr>
          <a:xfrm>
            <a:off x="6499237" y="859065"/>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 First is </a:t>
            </a:r>
            <a:r>
              <a:rPr lang="en-US" b="1" dirty="0">
                <a:solidFill>
                  <a:schemeClr val="accent1"/>
                </a:solidFill>
                <a:latin typeface="Bradley Hand" pitchFamily="2" charset="77"/>
                <a:cs typeface="APPLE CHANCERY" panose="03020702040506060504" pitchFamily="66" charset="-79"/>
              </a:rPr>
              <a:t>design-by-contract</a:t>
            </a:r>
            <a:r>
              <a:rPr lang="en-US" dirty="0">
                <a:solidFill>
                  <a:schemeClr val="accent1"/>
                </a:solidFill>
                <a:latin typeface="Bradley Hand" pitchFamily="2" charset="77"/>
                <a:cs typeface="Apple Chancery" panose="03020702040506060504" pitchFamily="66" charset="-79"/>
              </a:rPr>
              <a:t>. We are guided by the behavior required of the system.</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2A42D507-3882-624B-B455-AA8E8BE6BB2E}"/>
              </a:ext>
            </a:extLst>
          </p:cNvPr>
          <p:cNvCxnSpPr>
            <a:cxnSpLocks/>
            <a:stCxn id="5" idx="2"/>
          </p:cNvCxnSpPr>
          <p:nvPr/>
        </p:nvCxnSpPr>
        <p:spPr>
          <a:xfrm flipH="1">
            <a:off x="7687340" y="1505396"/>
            <a:ext cx="1547210" cy="144655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1DDAFC3-F0CA-DB49-9DBD-653D2556B14B}"/>
              </a:ext>
            </a:extLst>
          </p:cNvPr>
          <p:cNvSpPr txBox="1"/>
          <p:nvPr/>
        </p:nvSpPr>
        <p:spPr>
          <a:xfrm>
            <a:off x="2611265" y="4398496"/>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test first we don’t end up with speculative code. We know when we are done, and our code is a simple as it needs to be, but no simpler.</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CBFBF737-A0C0-7944-8DEB-E6F29759CE45}"/>
              </a:ext>
            </a:extLst>
          </p:cNvPr>
          <p:cNvCxnSpPr>
            <a:cxnSpLocks/>
          </p:cNvCxnSpPr>
          <p:nvPr/>
        </p:nvCxnSpPr>
        <p:spPr>
          <a:xfrm flipV="1">
            <a:off x="5369442" y="3827721"/>
            <a:ext cx="1509823" cy="57077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36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2951946"/>
            <a:ext cx="8991600" cy="954107"/>
          </a:xfrm>
          <a:prstGeom prst="rect">
            <a:avLst/>
          </a:prstGeom>
        </p:spPr>
        <p:txBody>
          <a:bodyPr wrap="square">
            <a:spAutoFit/>
          </a:bodyPr>
          <a:lstStyle/>
          <a:p>
            <a:pPr algn="ctr"/>
            <a:r>
              <a:rPr lang="en-US" sz="2800" dirty="0"/>
              <a:t>﻿TDD followed religiously should result in 100 percent statement coverage</a:t>
            </a:r>
          </a:p>
        </p:txBody>
      </p:sp>
      <p:sp>
        <p:nvSpPr>
          <p:cNvPr id="11" name="TextBox 10">
            <a:extLst>
              <a:ext uri="{FF2B5EF4-FFF2-40B4-BE49-F238E27FC236}">
                <a16:creationId xmlns:a16="http://schemas.microsoft.com/office/drawing/2014/main" id="{5FAE6505-9138-EB4A-AC33-13977133B9F4}"/>
              </a:ext>
            </a:extLst>
          </p:cNvPr>
          <p:cNvSpPr txBox="1"/>
          <p:nvPr/>
        </p:nvSpPr>
        <p:spPr>
          <a:xfrm>
            <a:off x="4180105" y="1125159"/>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cannot write code without a test because of TDD, then all of our code MUST be covered by tests.</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p:cNvCxnSpPr>
          <p:nvPr/>
        </p:nvCxnSpPr>
        <p:spPr>
          <a:xfrm>
            <a:off x="7570381" y="2190307"/>
            <a:ext cx="1881963" cy="89313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10" name="TextBox 9">
            <a:extLst>
              <a:ext uri="{FF2B5EF4-FFF2-40B4-BE49-F238E27FC236}">
                <a16:creationId xmlns:a16="http://schemas.microsoft.com/office/drawing/2014/main" id="{5C247D85-33CD-F641-B523-B4A69399411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13" name="TextBox 12">
            <a:extLst>
              <a:ext uri="{FF2B5EF4-FFF2-40B4-BE49-F238E27FC236}">
                <a16:creationId xmlns:a16="http://schemas.microsoft.com/office/drawing/2014/main" id="{1520B979-4DBD-EE46-8737-7A43CFE74123}"/>
              </a:ext>
            </a:extLst>
          </p:cNvPr>
          <p:cNvSpPr txBox="1"/>
          <p:nvPr/>
        </p:nvSpPr>
        <p:spPr>
          <a:xfrm>
            <a:off x="1908282" y="4483026"/>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only get a discrepancy if:</a:t>
            </a:r>
          </a:p>
          <a:p>
            <a:pPr marL="342900" indent="-342900" algn="ctr">
              <a:buAutoNum type="alphaLcParenBoth"/>
            </a:pPr>
            <a:r>
              <a:rPr lang="en-US" b="1" dirty="0">
                <a:solidFill>
                  <a:schemeClr val="accent1"/>
                </a:solidFill>
                <a:latin typeface="Bradley Hand" pitchFamily="2" charset="77"/>
                <a:cs typeface="APPLE CHANCERY" panose="03020702040506060504" pitchFamily="66" charset="-79"/>
              </a:rPr>
              <a:t>We have speculative code, not needed by a test</a:t>
            </a:r>
          </a:p>
          <a:p>
            <a:pPr marL="342900" indent="-342900" algn="ctr">
              <a:buAutoNum type="alphaLcParenBoth"/>
            </a:pPr>
            <a:r>
              <a:rPr lang="en-US" b="1" dirty="0">
                <a:solidFill>
                  <a:schemeClr val="accent1"/>
                </a:solidFill>
                <a:latin typeface="Bradley Hand" pitchFamily="2" charset="77"/>
                <a:cs typeface="APPLE CHANCERY" panose="03020702040506060504" pitchFamily="66" charset="-79"/>
              </a:rPr>
              <a:t>We introduce an untested branch during refactoring</a:t>
            </a:r>
            <a:endParaRPr lang="en-US" b="1" dirty="0">
              <a:solidFill>
                <a:schemeClr val="accent1"/>
              </a:solidFill>
              <a:latin typeface="Bradley Hand" pitchFamily="2" charset="77"/>
              <a:cs typeface="Apple Chancery" panose="03020702040506060504" pitchFamily="66" charset="-79"/>
            </a:endParaRPr>
          </a:p>
        </p:txBody>
      </p:sp>
      <p:cxnSp>
        <p:nvCxnSpPr>
          <p:cNvPr id="15" name="Straight Arrow Connector 14">
            <a:extLst>
              <a:ext uri="{FF2B5EF4-FFF2-40B4-BE49-F238E27FC236}">
                <a16:creationId xmlns:a16="http://schemas.microsoft.com/office/drawing/2014/main" id="{7F64DD46-638E-8B44-BAED-39557B7F66CF}"/>
              </a:ext>
            </a:extLst>
          </p:cNvPr>
          <p:cNvCxnSpPr>
            <a:cxnSpLocks/>
          </p:cNvCxnSpPr>
          <p:nvPr/>
        </p:nvCxnSpPr>
        <p:spPr>
          <a:xfrm flipV="1">
            <a:off x="4929652" y="3906053"/>
            <a:ext cx="1481781" cy="68316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72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2951946"/>
            <a:ext cx="8991600" cy="954107"/>
          </a:xfrm>
          <a:prstGeom prst="rect">
            <a:avLst/>
          </a:prstGeom>
        </p:spPr>
        <p:txBody>
          <a:bodyPr wrap="square">
            <a:spAutoFit/>
          </a:bodyPr>
          <a:lstStyle/>
          <a:p>
            <a:pPr algn="ctr"/>
            <a:r>
              <a:rPr lang="en-US" sz="2800" dirty="0"/>
              <a:t>﻿Many test suites where development teams practice TDD have less than 100% test code.</a:t>
            </a:r>
          </a:p>
        </p:txBody>
      </p:sp>
      <p:sp>
        <p:nvSpPr>
          <p:cNvPr id="11" name="TextBox 10">
            <a:extLst>
              <a:ext uri="{FF2B5EF4-FFF2-40B4-BE49-F238E27FC236}">
                <a16:creationId xmlns:a16="http://schemas.microsoft.com/office/drawing/2014/main" id="{5FAE6505-9138-EB4A-AC33-13977133B9F4}"/>
              </a:ext>
            </a:extLst>
          </p:cNvPr>
          <p:cNvSpPr txBox="1"/>
          <p:nvPr/>
        </p:nvSpPr>
        <p:spPr>
          <a:xfrm>
            <a:off x="4180105" y="1125159"/>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Although the team is practicing TDD, not all the code may be exercised by TDD. That may lower our coverage.</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p:cNvCxnSpPr>
          <p:nvPr/>
        </p:nvCxnSpPr>
        <p:spPr>
          <a:xfrm>
            <a:off x="7570381" y="2190307"/>
            <a:ext cx="1881963" cy="89313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323767" cy="646331"/>
          </a:xfrm>
          <a:prstGeom prst="rect">
            <a:avLst/>
          </a:prstGeom>
          <a:noFill/>
        </p:spPr>
        <p:txBody>
          <a:bodyPr wrap="square" rtlCol="0">
            <a:spAutoFit/>
          </a:bodyPr>
          <a:lstStyle/>
          <a:p>
            <a:r>
              <a:rPr lang="en-US" sz="3600" b="1" dirty="0">
                <a:solidFill>
                  <a:srgbClr val="FF0000"/>
                </a:solidFill>
              </a:rPr>
              <a:t>Experience</a:t>
            </a:r>
          </a:p>
        </p:txBody>
      </p:sp>
      <p:sp>
        <p:nvSpPr>
          <p:cNvPr id="13" name="TextBox 12">
            <a:extLst>
              <a:ext uri="{FF2B5EF4-FFF2-40B4-BE49-F238E27FC236}">
                <a16:creationId xmlns:a16="http://schemas.microsoft.com/office/drawing/2014/main" id="{1520B979-4DBD-EE46-8737-7A43CFE74123}"/>
              </a:ext>
            </a:extLst>
          </p:cNvPr>
          <p:cNvSpPr txBox="1"/>
          <p:nvPr/>
        </p:nvSpPr>
        <p:spPr>
          <a:xfrm>
            <a:off x="1908282" y="4483026"/>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Is the amount of coverage important when we refactor, or is it a </a:t>
            </a:r>
            <a:r>
              <a:rPr lang="en-US" b="1" dirty="0">
                <a:solidFill>
                  <a:schemeClr val="accent1"/>
                </a:solidFill>
                <a:latin typeface="Bradley Hand" pitchFamily="2" charset="77"/>
                <a:cs typeface="APPLE CHANCERY" panose="03020702040506060504" pitchFamily="66" charset="-79"/>
              </a:rPr>
              <a:t>lowering of test coverage</a:t>
            </a:r>
            <a:r>
              <a:rPr lang="en-US" dirty="0">
                <a:solidFill>
                  <a:schemeClr val="accent1"/>
                </a:solidFill>
                <a:latin typeface="Bradley Hand" pitchFamily="2" charset="77"/>
                <a:cs typeface="Apple Chancery" panose="03020702040506060504" pitchFamily="66" charset="-79"/>
              </a:rPr>
              <a:t> that matters?</a:t>
            </a:r>
            <a:endParaRPr lang="en-US" b="1" dirty="0">
              <a:solidFill>
                <a:schemeClr val="accent1"/>
              </a:solidFill>
              <a:latin typeface="Bradley Hand" pitchFamily="2" charset="77"/>
              <a:cs typeface="Apple Chancery" panose="03020702040506060504" pitchFamily="66" charset="-79"/>
            </a:endParaRPr>
          </a:p>
        </p:txBody>
      </p:sp>
      <p:cxnSp>
        <p:nvCxnSpPr>
          <p:cNvPr id="15" name="Straight Arrow Connector 14">
            <a:extLst>
              <a:ext uri="{FF2B5EF4-FFF2-40B4-BE49-F238E27FC236}">
                <a16:creationId xmlns:a16="http://schemas.microsoft.com/office/drawing/2014/main" id="{7F64DD46-638E-8B44-BAED-39557B7F66CF}"/>
              </a:ext>
            </a:extLst>
          </p:cNvPr>
          <p:cNvCxnSpPr>
            <a:cxnSpLocks/>
          </p:cNvCxnSpPr>
          <p:nvPr/>
        </p:nvCxnSpPr>
        <p:spPr>
          <a:xfrm flipV="1">
            <a:off x="4929652" y="3906053"/>
            <a:ext cx="1481781" cy="68316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430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3314560"/>
            <a:ext cx="8505933" cy="523220"/>
          </a:xfrm>
          <a:prstGeom prst="rect">
            <a:avLst/>
          </a:prstGeom>
          <a:noFill/>
        </p:spPr>
        <p:txBody>
          <a:bodyPr wrap="square" rtlCol="0">
            <a:spAutoFit/>
          </a:bodyPr>
          <a:lstStyle/>
          <a:p>
            <a:pPr algn="ctr"/>
            <a:r>
              <a:rPr lang="en-US" sz="2800" b="1" dirty="0">
                <a:solidFill>
                  <a:srgbClr val="002060"/>
                </a:solidFill>
              </a:rPr>
              <a:t>5: Not all of code should be driven by TDD</a:t>
            </a:r>
          </a:p>
        </p:txBody>
      </p:sp>
      <p:sp>
        <p:nvSpPr>
          <p:cNvPr id="3" name="TextBox 2">
            <a:extLst>
              <a:ext uri="{FF2B5EF4-FFF2-40B4-BE49-F238E27FC236}">
                <a16:creationId xmlns:a16="http://schemas.microsoft.com/office/drawing/2014/main" id="{89E589D0-AF32-A646-8A59-AB3FEEAAAFF6}"/>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2393066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384995"/>
          </a:xfrm>
          <a:prstGeom prst="rect">
            <a:avLst/>
          </a:prstGeom>
          <a:noFill/>
        </p:spPr>
        <p:txBody>
          <a:bodyPr wrap="square" rtlCol="0">
            <a:spAutoFit/>
          </a:bodyPr>
          <a:lstStyle/>
          <a:p>
            <a:pPr algn="ctr"/>
            <a:r>
              <a:rPr lang="en-US" sz="2800" dirty="0"/>
              <a:t>TDD is useful where it can provide fast binary feedback. If it is not the fastest way to provide feedback, use something else.</a:t>
            </a:r>
          </a:p>
        </p:txBody>
      </p:sp>
      <p:sp>
        <p:nvSpPr>
          <p:cNvPr id="3" name="TextBox 2">
            <a:extLst>
              <a:ext uri="{FF2B5EF4-FFF2-40B4-BE49-F238E27FC236}">
                <a16:creationId xmlns:a16="http://schemas.microsoft.com/office/drawing/2014/main" id="{841CF6ED-3199-BA4F-955C-2F54E58A4C59}"/>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4" name="TextBox 3">
            <a:extLst>
              <a:ext uri="{FF2B5EF4-FFF2-40B4-BE49-F238E27FC236}">
                <a16:creationId xmlns:a16="http://schemas.microsoft.com/office/drawing/2014/main" id="{EACFBCF4-A7F8-4340-AA5E-1B781AC8AA58}"/>
              </a:ext>
            </a:extLst>
          </p:cNvPr>
          <p:cNvSpPr txBox="1"/>
          <p:nvPr/>
        </p:nvSpPr>
        <p:spPr>
          <a:xfrm>
            <a:off x="305067" y="13207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visual output. </a:t>
            </a:r>
            <a:r>
              <a:rPr lang="en-US" i="1" dirty="0">
                <a:solidFill>
                  <a:schemeClr val="accent1"/>
                </a:solidFill>
                <a:latin typeface="Bradley Hand" pitchFamily="2" charset="77"/>
                <a:cs typeface="APPLE CHANCERY" panose="03020702040506060504" pitchFamily="66" charset="-79"/>
              </a:rPr>
              <a:t>Fragile, Slow. Exploratory Testing.</a:t>
            </a:r>
          </a:p>
        </p:txBody>
      </p:sp>
      <p:cxnSp>
        <p:nvCxnSpPr>
          <p:cNvPr id="5" name="Straight Arrow Connector 4">
            <a:extLst>
              <a:ext uri="{FF2B5EF4-FFF2-40B4-BE49-F238E27FC236}">
                <a16:creationId xmlns:a16="http://schemas.microsoft.com/office/drawing/2014/main" id="{78122E3E-47F8-1346-95E6-DE34B1E08796}"/>
              </a:ext>
            </a:extLst>
          </p:cNvPr>
          <p:cNvCxnSpPr>
            <a:cxnSpLocks/>
          </p:cNvCxnSpPr>
          <p:nvPr/>
        </p:nvCxnSpPr>
        <p:spPr>
          <a:xfrm>
            <a:off x="2732035" y="1934021"/>
            <a:ext cx="1287072" cy="6709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736EF0-16BD-0844-86DA-A435DF31185A}"/>
              </a:ext>
            </a:extLst>
          </p:cNvPr>
          <p:cNvSpPr txBox="1"/>
          <p:nvPr/>
        </p:nvSpPr>
        <p:spPr>
          <a:xfrm>
            <a:off x="6499237" y="859065"/>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a spike or other throwaway code. </a:t>
            </a:r>
            <a:r>
              <a:rPr lang="en-US" i="1" dirty="0">
                <a:solidFill>
                  <a:schemeClr val="accent1"/>
                </a:solidFill>
                <a:latin typeface="Bradley Hand" pitchFamily="2" charset="77"/>
                <a:cs typeface="APPLE CHANCERY" panose="03020702040506060504" pitchFamily="66" charset="-79"/>
              </a:rPr>
              <a:t>The spike </a:t>
            </a:r>
            <a:r>
              <a:rPr lang="en-US" b="1" i="1" dirty="0">
                <a:solidFill>
                  <a:schemeClr val="accent1"/>
                </a:solidFill>
                <a:latin typeface="Bradley Hand" pitchFamily="2" charset="77"/>
                <a:cs typeface="APPLE CHANCERY" panose="03020702040506060504" pitchFamily="66" charset="-79"/>
              </a:rPr>
              <a:t>is</a:t>
            </a:r>
            <a:r>
              <a:rPr lang="en-US" i="1" dirty="0">
                <a:solidFill>
                  <a:schemeClr val="accent1"/>
                </a:solidFill>
                <a:latin typeface="Bradley Hand" pitchFamily="2" charset="77"/>
                <a:cs typeface="APPLE CHANCERY" panose="03020702040506060504" pitchFamily="66" charset="-79"/>
              </a:rPr>
              <a:t> how you get feedback.</a:t>
            </a:r>
          </a:p>
        </p:txBody>
      </p:sp>
      <p:cxnSp>
        <p:nvCxnSpPr>
          <p:cNvPr id="8" name="Straight Arrow Connector 7">
            <a:extLst>
              <a:ext uri="{FF2B5EF4-FFF2-40B4-BE49-F238E27FC236}">
                <a16:creationId xmlns:a16="http://schemas.microsoft.com/office/drawing/2014/main" id="{04CE2C22-A0D1-4B4B-962D-81BAE9BAA394}"/>
              </a:ext>
            </a:extLst>
          </p:cNvPr>
          <p:cNvCxnSpPr>
            <a:cxnSpLocks/>
            <a:stCxn id="7" idx="2"/>
          </p:cNvCxnSpPr>
          <p:nvPr/>
        </p:nvCxnSpPr>
        <p:spPr>
          <a:xfrm flipH="1">
            <a:off x="8963248" y="1505396"/>
            <a:ext cx="271302" cy="120590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976B75-B466-5948-90D6-958999078621}"/>
              </a:ext>
            </a:extLst>
          </p:cNvPr>
          <p:cNvSpPr txBox="1"/>
          <p:nvPr/>
        </p:nvSpPr>
        <p:spPr>
          <a:xfrm>
            <a:off x="1134406" y="5214104"/>
            <a:ext cx="5470625"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integration. Fragile, slow. </a:t>
            </a:r>
            <a:r>
              <a:rPr lang="en-US" i="1" dirty="0">
                <a:solidFill>
                  <a:schemeClr val="accent1"/>
                </a:solidFill>
                <a:latin typeface="Bradley Hand" pitchFamily="2" charset="77"/>
                <a:cs typeface="APPLE CHANCERY" panose="03020702040506060504" pitchFamily="66" charset="-79"/>
              </a:rPr>
              <a:t>Test after.</a:t>
            </a:r>
          </a:p>
        </p:txBody>
      </p:sp>
      <p:cxnSp>
        <p:nvCxnSpPr>
          <p:cNvPr id="18" name="Straight Arrow Connector 17">
            <a:extLst>
              <a:ext uri="{FF2B5EF4-FFF2-40B4-BE49-F238E27FC236}">
                <a16:creationId xmlns:a16="http://schemas.microsoft.com/office/drawing/2014/main" id="{04C349E0-0290-AD46-A0A9-6D85223EFE5B}"/>
              </a:ext>
            </a:extLst>
          </p:cNvPr>
          <p:cNvCxnSpPr>
            <a:cxnSpLocks/>
            <a:stCxn id="17" idx="0"/>
          </p:cNvCxnSpPr>
          <p:nvPr/>
        </p:nvCxnSpPr>
        <p:spPr>
          <a:xfrm flipV="1">
            <a:off x="3869719" y="3850940"/>
            <a:ext cx="1905973" cy="136316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07E237B-1A0C-D04F-80D3-5475C15D8114}"/>
              </a:ext>
            </a:extLst>
          </p:cNvPr>
          <p:cNvSpPr txBox="1"/>
          <p:nvPr/>
        </p:nvSpPr>
        <p:spPr>
          <a:xfrm>
            <a:off x="6605031" y="4539773"/>
            <a:ext cx="5470625"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3rd party code. Not yours. </a:t>
            </a:r>
            <a:r>
              <a:rPr lang="en-US" i="1" dirty="0">
                <a:solidFill>
                  <a:schemeClr val="accent1"/>
                </a:solidFill>
                <a:latin typeface="Bradley Hand" pitchFamily="2" charset="77"/>
                <a:cs typeface="APPLE CHANCERY" panose="03020702040506060504" pitchFamily="66" charset="-79"/>
              </a:rPr>
              <a:t>Test after.</a:t>
            </a:r>
          </a:p>
        </p:txBody>
      </p:sp>
      <p:cxnSp>
        <p:nvCxnSpPr>
          <p:cNvPr id="11" name="Straight Arrow Connector 10">
            <a:extLst>
              <a:ext uri="{FF2B5EF4-FFF2-40B4-BE49-F238E27FC236}">
                <a16:creationId xmlns:a16="http://schemas.microsoft.com/office/drawing/2014/main" id="{D848EBBD-10B6-EE45-A0FD-15AFC75F4550}"/>
              </a:ext>
            </a:extLst>
          </p:cNvPr>
          <p:cNvCxnSpPr>
            <a:cxnSpLocks/>
          </p:cNvCxnSpPr>
          <p:nvPr/>
        </p:nvCxnSpPr>
        <p:spPr>
          <a:xfrm flipH="1" flipV="1">
            <a:off x="7644809" y="3906054"/>
            <a:ext cx="1045003" cy="67066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980BE28-1AC1-0340-8406-2700DA86D02B}"/>
              </a:ext>
            </a:extLst>
          </p:cNvPr>
          <p:cNvSpPr txBox="1"/>
          <p:nvPr/>
        </p:nvSpPr>
        <p:spPr>
          <a:xfrm>
            <a:off x="5775692" y="570010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not all of your code is TDD, you may not hit 100% Focus on what ‘could’ break here.</a:t>
            </a:r>
            <a:endParaRPr lang="en-US" i="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05287B53-80CD-E241-A98A-8A5407249A99}"/>
              </a:ext>
            </a:extLst>
          </p:cNvPr>
          <p:cNvCxnSpPr>
            <a:cxnSpLocks/>
          </p:cNvCxnSpPr>
          <p:nvPr/>
        </p:nvCxnSpPr>
        <p:spPr>
          <a:xfrm flipH="1" flipV="1">
            <a:off x="6187749" y="3808941"/>
            <a:ext cx="1401942" cy="178344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947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7" grpId="0"/>
      <p:bldP spid="10"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BA4C3-9718-EE4A-9799-FD2B7BED2730}"/>
              </a:ext>
            </a:extLst>
          </p:cNvPr>
          <p:cNvPicPr>
            <a:picLocks noChangeAspect="1"/>
          </p:cNvPicPr>
          <p:nvPr/>
        </p:nvPicPr>
        <p:blipFill>
          <a:blip r:embed="rId3"/>
          <a:stretch>
            <a:fillRect/>
          </a:stretch>
        </p:blipFill>
        <p:spPr>
          <a:xfrm>
            <a:off x="1199750" y="359433"/>
            <a:ext cx="9337115" cy="6139133"/>
          </a:xfrm>
          <a:prstGeom prst="rect">
            <a:avLst/>
          </a:prstGeom>
        </p:spPr>
      </p:pic>
    </p:spTree>
    <p:extLst>
      <p:ext uri="{BB962C8B-B14F-4D97-AF65-F5344CB8AC3E}">
        <p14:creationId xmlns:p14="http://schemas.microsoft.com/office/powerpoint/2010/main" val="4200150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9430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8674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The Fallacies of TDD</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50</a:t>
            </a:fld>
            <a:endParaRPr lang="en-GB"/>
          </a:p>
        </p:txBody>
      </p:sp>
    </p:spTree>
    <p:extLst>
      <p:ext uri="{BB962C8B-B14F-4D97-AF65-F5344CB8AC3E}">
        <p14:creationId xmlns:p14="http://schemas.microsoft.com/office/powerpoint/2010/main" val="1422971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9908038" y="923808"/>
            <a:ext cx="1716272" cy="1235944"/>
          </a:xfrm>
          <a:prstGeom prst="wedgeRectCallout">
            <a:avLst>
              <a:gd name="adj1" fmla="val -122521"/>
              <a:gd name="adj2" fmla="val 9309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should TDD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5311140" y="758190"/>
            <a:ext cx="1569720" cy="998220"/>
          </a:xfrm>
          <a:prstGeom prst="wedgeRectCallout">
            <a:avLst>
              <a:gd name="adj1" fmla="val 66040"/>
              <a:gd name="adj2" fmla="val 11574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XUnit</a:t>
            </a:r>
            <a:r>
              <a:rPr lang="en-US" dirty="0"/>
              <a:t> is just another adapter</a:t>
            </a:r>
          </a:p>
        </p:txBody>
      </p:sp>
      <p:sp>
        <p:nvSpPr>
          <p:cNvPr id="6" name="Rectangular Callout 5">
            <a:extLst>
              <a:ext uri="{FF2B5EF4-FFF2-40B4-BE49-F238E27FC236}">
                <a16:creationId xmlns:a16="http://schemas.microsoft.com/office/drawing/2014/main" id="{B64A68B9-3A0E-C145-8975-40DCB877093A}"/>
              </a:ext>
            </a:extLst>
          </p:cNvPr>
          <p:cNvSpPr/>
          <p:nvPr/>
        </p:nvSpPr>
        <p:spPr>
          <a:xfrm>
            <a:off x="9532089" y="4982727"/>
            <a:ext cx="1716272" cy="1235945"/>
          </a:xfrm>
          <a:prstGeom prst="wedgeRectCallout">
            <a:avLst>
              <a:gd name="adj1" fmla="val -127503"/>
              <a:gd name="adj2" fmla="val -16663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may TDD against Entities – Gears!</a:t>
            </a:r>
          </a:p>
        </p:txBody>
      </p:sp>
    </p:spTree>
    <p:extLst>
      <p:ext uri="{BB962C8B-B14F-4D97-AF65-F5344CB8AC3E}">
        <p14:creationId xmlns:p14="http://schemas.microsoft.com/office/powerpoint/2010/main" val="9476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14" idx="0"/>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52</a:t>
            </a:fld>
            <a:endParaRPr lang="en-GB"/>
          </a:p>
        </p:txBody>
      </p:sp>
    </p:spTree>
    <p:extLst>
      <p:ext uri="{BB962C8B-B14F-4D97-AF65-F5344CB8AC3E}">
        <p14:creationId xmlns:p14="http://schemas.microsoft.com/office/powerpoint/2010/main" val="1789289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10024189" y="619967"/>
            <a:ext cx="1722749" cy="1032510"/>
          </a:xfrm>
          <a:prstGeom prst="wedgeRectCallout">
            <a:avLst>
              <a:gd name="adj1" fmla="val -143778"/>
              <a:gd name="adj2" fmla="val 765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TDD against other adapters</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5065883" y="758190"/>
            <a:ext cx="1569720" cy="998220"/>
          </a:xfrm>
          <a:prstGeom prst="wedgeRectCallout">
            <a:avLst>
              <a:gd name="adj1" fmla="val 71662"/>
              <a:gd name="adj2" fmla="val 1198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XUnit</a:t>
            </a:r>
            <a:r>
              <a:rPr lang="en-US" dirty="0"/>
              <a:t> is just another adapter</a:t>
            </a:r>
          </a:p>
        </p:txBody>
      </p:sp>
    </p:spTree>
    <p:extLst>
      <p:ext uri="{BB962C8B-B14F-4D97-AF65-F5344CB8AC3E}">
        <p14:creationId xmlns:p14="http://schemas.microsoft.com/office/powerpoint/2010/main" val="314961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897493" y="543560"/>
            <a:ext cx="1628199" cy="1285240"/>
          </a:xfrm>
          <a:prstGeom prst="wedgeRectCallout">
            <a:avLst>
              <a:gd name="adj1" fmla="val -95859"/>
              <a:gd name="adj2" fmla="val 681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may write scripted tests to </a:t>
            </a:r>
            <a:r>
              <a:rPr lang="en-US" i="1" dirty="0"/>
              <a:t>trace</a:t>
            </a:r>
            <a:r>
              <a:rPr lang="en-US" dirty="0"/>
              <a:t> end-to-end</a:t>
            </a:r>
          </a:p>
        </p:txBody>
      </p:sp>
    </p:spTree>
    <p:extLst>
      <p:ext uri="{BB962C8B-B14F-4D97-AF65-F5344CB8AC3E}">
        <p14:creationId xmlns:p14="http://schemas.microsoft.com/office/powerpoint/2010/main" val="2256374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Fallacies &amp; Principles</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09" y="2896669"/>
            <a:ext cx="5604975" cy="523220"/>
          </a:xfrm>
          <a:prstGeom prst="rect">
            <a:avLst/>
          </a:prstGeom>
          <a:noFill/>
        </p:spPr>
        <p:txBody>
          <a:bodyPr wrap="square" rtlCol="0">
            <a:spAutoFit/>
          </a:bodyPr>
          <a:lstStyle/>
          <a:p>
            <a:r>
              <a:rPr lang="en-US" sz="2800" b="1" dirty="0">
                <a:solidFill>
                  <a:srgbClr val="002060"/>
                </a:solidFill>
              </a:rPr>
              <a:t>3: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797373" y="1899644"/>
            <a:ext cx="7002780" cy="523220"/>
          </a:xfrm>
          <a:prstGeom prst="rect">
            <a:avLst/>
          </a:prstGeom>
          <a:noFill/>
        </p:spPr>
        <p:txBody>
          <a:bodyPr wrap="square" rtlCol="0">
            <a:spAutoFit/>
          </a:bodyPr>
          <a:lstStyle/>
          <a:p>
            <a:r>
              <a:rPr lang="en-US" sz="2800" b="1" dirty="0">
                <a:solidFill>
                  <a:srgbClr val="002060"/>
                </a:solidFill>
              </a:rPr>
              <a:t>2: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40803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5502371" cy="523220"/>
          </a:xfrm>
          <a:prstGeom prst="rect">
            <a:avLst/>
          </a:prstGeom>
          <a:noFill/>
        </p:spPr>
        <p:txBody>
          <a:bodyPr wrap="square" rtlCol="0">
            <a:spAutoFit/>
          </a:bodyPr>
          <a:lstStyle/>
          <a:p>
            <a:r>
              <a:rPr lang="en-US" sz="2800" b="1" dirty="0">
                <a:solidFill>
                  <a:srgbClr val="002060"/>
                </a:solidFill>
              </a:rPr>
              <a:t>1: Developers write Developer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346674" y="3014615"/>
            <a:ext cx="6095038" cy="523220"/>
          </a:xfrm>
          <a:prstGeom prst="rect">
            <a:avLst/>
          </a:prstGeom>
          <a:noFill/>
        </p:spPr>
        <p:txBody>
          <a:bodyPr wrap="square" rtlCol="0">
            <a:spAutoFit/>
          </a:bodyPr>
          <a:lstStyle/>
          <a:p>
            <a:r>
              <a:rPr lang="en-US" sz="2800" b="1" dirty="0">
                <a:solidFill>
                  <a:srgbClr val="002060"/>
                </a:solidFill>
              </a:rPr>
              <a:t>2: Customers write Acceptance Criteria</a:t>
            </a:r>
          </a:p>
        </p:txBody>
      </p:sp>
      <p:sp>
        <p:nvSpPr>
          <p:cNvPr id="7" name="TextBox 6">
            <a:extLst>
              <a:ext uri="{FF2B5EF4-FFF2-40B4-BE49-F238E27FC236}">
                <a16:creationId xmlns:a16="http://schemas.microsoft.com/office/drawing/2014/main" id="{01AB0B19-E741-D44B-A9D6-8FB24B7DACCD}"/>
              </a:ext>
            </a:extLst>
          </p:cNvPr>
          <p:cNvSpPr txBox="1"/>
          <p:nvPr/>
        </p:nvSpPr>
        <p:spPr>
          <a:xfrm>
            <a:off x="2797373" y="2051856"/>
            <a:ext cx="7002780" cy="523220"/>
          </a:xfrm>
          <a:prstGeom prst="rect">
            <a:avLst/>
          </a:prstGeom>
          <a:noFill/>
        </p:spPr>
        <p:txBody>
          <a:bodyPr wrap="square" rtlCol="0">
            <a:spAutoFit/>
          </a:bodyPr>
          <a:lstStyle/>
          <a:p>
            <a:r>
              <a:rPr lang="en-US" sz="2800" b="1" dirty="0">
                <a:solidFill>
                  <a:srgbClr val="002060"/>
                </a:solidFill>
              </a:rPr>
              <a:t>3: The trigger for a new test is a new behavior</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Only write production code in response to a test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pPr algn="ctr"/>
            <a:r>
              <a:rPr lang="en-US" sz="2800" b="1" dirty="0">
                <a:solidFill>
                  <a:srgbClr val="002060"/>
                </a:solidFill>
              </a:rPr>
              <a:t>5: Not all of code should be driven by TDD</a:t>
            </a:r>
          </a:p>
        </p:txBody>
      </p:sp>
    </p:spTree>
    <p:extLst>
      <p:ext uri="{BB962C8B-B14F-4D97-AF65-F5344CB8AC3E}">
        <p14:creationId xmlns:p14="http://schemas.microsoft.com/office/powerpoint/2010/main" val="425235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95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3" name="TextBox 2">
            <a:extLst>
              <a:ext uri="{FF2B5EF4-FFF2-40B4-BE49-F238E27FC236}">
                <a16:creationId xmlns:a16="http://schemas.microsoft.com/office/drawing/2014/main" id="{FF3F5E78-B287-4943-8CB3-2C2D1A422EC2}"/>
              </a:ext>
            </a:extLst>
          </p:cNvPr>
          <p:cNvSpPr txBox="1"/>
          <p:nvPr/>
        </p:nvSpPr>
        <p:spPr>
          <a:xfrm>
            <a:off x="430065" y="447050"/>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311984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a:t>
            </a:r>
            <a:r>
              <a:rPr lang="en-US" sz="2800" dirty="0"/>
              <a:t> such as method stubs, mock objects, fakes, and test harnesses can be used to assist testing a module in </a:t>
            </a:r>
            <a:r>
              <a:rPr lang="en-US" sz="2800" b="1" dirty="0"/>
              <a:t>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
        <p:nvSpPr>
          <p:cNvPr id="4" name="TextBox 3">
            <a:extLst>
              <a:ext uri="{FF2B5EF4-FFF2-40B4-BE49-F238E27FC236}">
                <a16:creationId xmlns:a16="http://schemas.microsoft.com/office/drawing/2014/main" id="{38B1D43A-353F-3445-BBBA-1423406F7C26}"/>
              </a:ext>
            </a:extLst>
          </p:cNvPr>
          <p:cNvSpPr txBox="1"/>
          <p:nvPr/>
        </p:nvSpPr>
        <p:spPr>
          <a:xfrm>
            <a:off x="430065" y="447050"/>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5" name="TextBox 4">
            <a:extLst>
              <a:ext uri="{FF2B5EF4-FFF2-40B4-BE49-F238E27FC236}">
                <a16:creationId xmlns:a16="http://schemas.microsoft.com/office/drawing/2014/main" id="{2997C97D-6B25-7444-A94A-F2341DDFD6D2}"/>
              </a:ext>
            </a:extLst>
          </p:cNvPr>
          <p:cNvSpPr txBox="1"/>
          <p:nvPr/>
        </p:nvSpPr>
        <p:spPr>
          <a:xfrm>
            <a:off x="220980" y="4926241"/>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In unit testing </a:t>
            </a:r>
            <a:r>
              <a:rPr lang="en-US" b="1" dirty="0">
                <a:solidFill>
                  <a:schemeClr val="accent1"/>
                </a:solidFill>
                <a:latin typeface="Bradley Hand" pitchFamily="2" charset="77"/>
                <a:cs typeface="APPLE CHANCERY" panose="03020702040506060504" pitchFamily="66" charset="-79"/>
              </a:rPr>
              <a:t>isolation</a:t>
            </a:r>
            <a:r>
              <a:rPr lang="en-US" dirty="0">
                <a:solidFill>
                  <a:schemeClr val="accent1"/>
                </a:solidFill>
                <a:latin typeface="Bradley Hand" pitchFamily="2" charset="77"/>
                <a:cs typeface="Apple Chancery" panose="03020702040506060504" pitchFamily="66" charset="-79"/>
              </a:rPr>
              <a:t> becomes how approach testing. We isolate one SUT from another for </a:t>
            </a:r>
            <a:r>
              <a:rPr lang="en-US" b="1" dirty="0">
                <a:solidFill>
                  <a:schemeClr val="accent1"/>
                </a:solidFill>
                <a:latin typeface="Bradley Hand" pitchFamily="2" charset="77"/>
                <a:cs typeface="APPLE CHANCERY" panose="03020702040506060504" pitchFamily="66" charset="-79"/>
              </a:rPr>
              <a:t>defect localization</a:t>
            </a:r>
            <a:r>
              <a:rPr lang="en-US" dirty="0">
                <a:solidFill>
                  <a:schemeClr val="accent1"/>
                </a:solidFill>
                <a:latin typeface="Bradley Hand" pitchFamily="2" charset="77"/>
                <a:cs typeface="Apple Chancery" panose="03020702040506060504" pitchFamily="66" charset="-79"/>
              </a:rPr>
              <a:t>.</a:t>
            </a:r>
          </a:p>
          <a:p>
            <a:pPr algn="ctr"/>
            <a:r>
              <a:rPr lang="en-US" dirty="0">
                <a:solidFill>
                  <a:schemeClr val="accent1"/>
                </a:solidFill>
                <a:latin typeface="Bradley Hand" pitchFamily="2" charset="77"/>
                <a:cs typeface="Apple Chancery" panose="03020702040506060504" pitchFamily="66" charset="-79"/>
              </a:rPr>
              <a:t>Originates with </a:t>
            </a:r>
            <a:r>
              <a:rPr lang="en-US" b="1" dirty="0">
                <a:solidFill>
                  <a:schemeClr val="accent1"/>
                </a:solidFill>
                <a:latin typeface="Bradley Hand" pitchFamily="2" charset="77"/>
                <a:cs typeface="Apple Chancery" panose="03020702040506060504" pitchFamily="66" charset="-79"/>
              </a:rPr>
              <a:t>modules</a:t>
            </a:r>
            <a:r>
              <a:rPr lang="en-US" dirty="0">
                <a:solidFill>
                  <a:schemeClr val="accent1"/>
                </a:solidFill>
                <a:latin typeface="Bradley Hand" pitchFamily="2" charset="77"/>
                <a:cs typeface="Apple Chancery" panose="03020702040506060504" pitchFamily="66" charset="-79"/>
              </a:rPr>
              <a:t> being separately tested.</a:t>
            </a:r>
          </a:p>
        </p:txBody>
      </p:sp>
      <p:cxnSp>
        <p:nvCxnSpPr>
          <p:cNvPr id="6" name="Straight Arrow Connector 5">
            <a:extLst>
              <a:ext uri="{FF2B5EF4-FFF2-40B4-BE49-F238E27FC236}">
                <a16:creationId xmlns:a16="http://schemas.microsoft.com/office/drawing/2014/main" id="{A0817A95-645D-A44A-9767-59E4FEA1B975}"/>
              </a:ext>
            </a:extLst>
          </p:cNvPr>
          <p:cNvCxnSpPr>
            <a:cxnSpLocks/>
            <a:stCxn id="5" idx="3"/>
          </p:cNvCxnSpPr>
          <p:nvPr/>
        </p:nvCxnSpPr>
        <p:spPr>
          <a:xfrm flipV="1">
            <a:off x="4411980" y="4028482"/>
            <a:ext cx="3063240" cy="16364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4BE72A9-EDDE-8143-9833-5982727D4168}"/>
              </a:ext>
            </a:extLst>
          </p:cNvPr>
          <p:cNvSpPr txBox="1"/>
          <p:nvPr/>
        </p:nvSpPr>
        <p:spPr>
          <a:xfrm>
            <a:off x="6728460" y="77021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To unit test requires </a:t>
            </a:r>
            <a:r>
              <a:rPr lang="en-US" b="1" dirty="0">
                <a:solidFill>
                  <a:schemeClr val="accent1"/>
                </a:solidFill>
                <a:latin typeface="Bradley Hand" pitchFamily="2" charset="77"/>
                <a:cs typeface="APPLE CHANCERY" panose="03020702040506060504" pitchFamily="66" charset="-79"/>
              </a:rPr>
              <a:t>test doubles</a:t>
            </a:r>
            <a:r>
              <a:rPr lang="en-US" dirty="0">
                <a:solidFill>
                  <a:schemeClr val="accent1"/>
                </a:solidFill>
                <a:latin typeface="Bradley Hand" pitchFamily="2" charset="77"/>
                <a:cs typeface="Apple Chancery" panose="03020702040506060504" pitchFamily="66" charset="-79"/>
              </a:rPr>
              <a:t>, it’s how you isolate. The SUT must be able to replace any dependency with a test double (a </a:t>
            </a:r>
            <a:r>
              <a:rPr lang="en-US" b="1" dirty="0">
                <a:solidFill>
                  <a:schemeClr val="accent1"/>
                </a:solidFill>
                <a:latin typeface="Bradley Hand" pitchFamily="2" charset="77"/>
                <a:cs typeface="APPLE CHANCERY" panose="03020702040506060504" pitchFamily="66" charset="-79"/>
              </a:rPr>
              <a:t>mock</a:t>
            </a:r>
            <a:r>
              <a:rPr lang="en-US" dirty="0">
                <a:solidFill>
                  <a:schemeClr val="accent1"/>
                </a:solidFill>
                <a:latin typeface="Bradley Hand" pitchFamily="2" charset="77"/>
                <a:cs typeface="Apple Chancery" panose="03020702040506060504" pitchFamily="66" charset="-79"/>
              </a:rPr>
              <a:t>)</a:t>
            </a:r>
          </a:p>
        </p:txBody>
      </p:sp>
      <p:cxnSp>
        <p:nvCxnSpPr>
          <p:cNvPr id="10" name="Straight Arrow Connector 9">
            <a:extLst>
              <a:ext uri="{FF2B5EF4-FFF2-40B4-BE49-F238E27FC236}">
                <a16:creationId xmlns:a16="http://schemas.microsoft.com/office/drawing/2014/main" id="{9B19649B-6957-974F-B3F9-B22572E475F4}"/>
              </a:ext>
            </a:extLst>
          </p:cNvPr>
          <p:cNvCxnSpPr>
            <a:cxnSpLocks/>
            <a:stCxn id="9" idx="2"/>
          </p:cNvCxnSpPr>
          <p:nvPr/>
        </p:nvCxnSpPr>
        <p:spPr>
          <a:xfrm flipH="1">
            <a:off x="6431280" y="1970544"/>
            <a:ext cx="2392680" cy="105459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389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dirty="0"/>
              <a:t>Need-driven Development [is a] variation on the test-driven development process where code is written from the </a:t>
            </a:r>
            <a:r>
              <a:rPr lang="en-US" sz="2800" b="1" dirty="0"/>
              <a:t>outside in</a:t>
            </a:r>
            <a:r>
              <a:rPr lang="en-US" sz="2800" dirty="0"/>
              <a:t> and all depended-on code is replaced by Mock Objects that verify the </a:t>
            </a:r>
            <a:r>
              <a:rPr lang="en-US" sz="2800" b="1" dirty="0"/>
              <a:t>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
        <p:nvSpPr>
          <p:cNvPr id="4" name="TextBox 3">
            <a:extLst>
              <a:ext uri="{FF2B5EF4-FFF2-40B4-BE49-F238E27FC236}">
                <a16:creationId xmlns:a16="http://schemas.microsoft.com/office/drawing/2014/main" id="{479F42D2-6A35-8D4A-9F4E-A17951BF0D7F}"/>
              </a:ext>
            </a:extLst>
          </p:cNvPr>
          <p:cNvSpPr txBox="1"/>
          <p:nvPr/>
        </p:nvSpPr>
        <p:spPr>
          <a:xfrm>
            <a:off x="430065" y="447050"/>
            <a:ext cx="1680675" cy="646331"/>
          </a:xfrm>
          <a:prstGeom prst="rect">
            <a:avLst/>
          </a:prstGeom>
          <a:noFill/>
        </p:spPr>
        <p:txBody>
          <a:bodyPr wrap="square" rtlCol="0">
            <a:spAutoFit/>
          </a:bodyPr>
          <a:lstStyle/>
          <a:p>
            <a:r>
              <a:rPr lang="en-US" sz="3600" b="1" dirty="0">
                <a:solidFill>
                  <a:srgbClr val="FF0000"/>
                </a:solidFill>
              </a:rPr>
              <a:t>Belief</a:t>
            </a:r>
          </a:p>
        </p:txBody>
      </p:sp>
      <p:sp>
        <p:nvSpPr>
          <p:cNvPr id="5" name="TextBox 4">
            <a:extLst>
              <a:ext uri="{FF2B5EF4-FFF2-40B4-BE49-F238E27FC236}">
                <a16:creationId xmlns:a16="http://schemas.microsoft.com/office/drawing/2014/main" id="{16647461-647E-8B47-BE2C-327FBC3B6F61}"/>
              </a:ext>
            </a:extLst>
          </p:cNvPr>
          <p:cNvSpPr txBox="1"/>
          <p:nvPr/>
        </p:nvSpPr>
        <p:spPr>
          <a:xfrm>
            <a:off x="7033260" y="561990"/>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To do this, we either have to design our class hierarchy before writing a test, and know we will mock a call…</a:t>
            </a:r>
          </a:p>
        </p:txBody>
      </p:sp>
      <p:cxnSp>
        <p:nvCxnSpPr>
          <p:cNvPr id="6" name="Straight Arrow Connector 5">
            <a:extLst>
              <a:ext uri="{FF2B5EF4-FFF2-40B4-BE49-F238E27FC236}">
                <a16:creationId xmlns:a16="http://schemas.microsoft.com/office/drawing/2014/main" id="{BF16FA3F-BEB0-0741-AF39-F6675C4D48BE}"/>
              </a:ext>
            </a:extLst>
          </p:cNvPr>
          <p:cNvCxnSpPr>
            <a:cxnSpLocks/>
            <a:stCxn id="5" idx="2"/>
          </p:cNvCxnSpPr>
          <p:nvPr/>
        </p:nvCxnSpPr>
        <p:spPr>
          <a:xfrm>
            <a:off x="9128760" y="1485320"/>
            <a:ext cx="1295400" cy="11816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4BB169C-D5F0-2B48-8F98-60DECCDC1A3D}"/>
              </a:ext>
            </a:extLst>
          </p:cNvPr>
          <p:cNvSpPr txBox="1"/>
          <p:nvPr/>
        </p:nvSpPr>
        <p:spPr>
          <a:xfrm>
            <a:off x="7284720" y="4129206"/>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 or we need to stop when we hit something outside our </a:t>
            </a:r>
            <a:r>
              <a:rPr lang="en-US" b="1" dirty="0">
                <a:solidFill>
                  <a:schemeClr val="accent1"/>
                </a:solidFill>
                <a:latin typeface="Bradley Hand" pitchFamily="2" charset="77"/>
                <a:cs typeface="APPLE CHANCERY" panose="03020702040506060504" pitchFamily="66" charset="-79"/>
              </a:rPr>
              <a:t>single responsibility</a:t>
            </a:r>
            <a:r>
              <a:rPr lang="en-US" dirty="0">
                <a:solidFill>
                  <a:schemeClr val="accent1"/>
                </a:solidFill>
                <a:latin typeface="Bradley Hand" pitchFamily="2" charset="77"/>
                <a:cs typeface="Apple Chancery" panose="03020702040506060504" pitchFamily="66" charset="-79"/>
              </a:rPr>
              <a:t> when implementing and replace it with a </a:t>
            </a:r>
            <a:r>
              <a:rPr lang="en-US" b="1" dirty="0">
                <a:solidFill>
                  <a:schemeClr val="accent1"/>
                </a:solidFill>
                <a:latin typeface="Bradley Hand" pitchFamily="2" charset="77"/>
                <a:cs typeface="APPLE CHANCERY" panose="03020702040506060504" pitchFamily="66" charset="-79"/>
              </a:rPr>
              <a:t>test double</a:t>
            </a:r>
            <a:r>
              <a:rPr lang="en-US" dirty="0">
                <a:solidFill>
                  <a:schemeClr val="accent1"/>
                </a:solidFill>
                <a:latin typeface="Bradley Hand" pitchFamily="2" charset="77"/>
                <a:cs typeface="Apple Chancery" panose="03020702040506060504" pitchFamily="66" charset="-79"/>
              </a:rPr>
              <a:t>.</a:t>
            </a:r>
          </a:p>
        </p:txBody>
      </p:sp>
      <p:cxnSp>
        <p:nvCxnSpPr>
          <p:cNvPr id="10" name="Straight Arrow Connector 9">
            <a:extLst>
              <a:ext uri="{FF2B5EF4-FFF2-40B4-BE49-F238E27FC236}">
                <a16:creationId xmlns:a16="http://schemas.microsoft.com/office/drawing/2014/main" id="{47A1C231-E7CB-4943-9D24-D9CD81A1E656}"/>
              </a:ext>
            </a:extLst>
          </p:cNvPr>
          <p:cNvCxnSpPr>
            <a:cxnSpLocks/>
          </p:cNvCxnSpPr>
          <p:nvPr/>
        </p:nvCxnSpPr>
        <p:spPr>
          <a:xfrm flipV="1">
            <a:off x="9471660" y="3025140"/>
            <a:ext cx="868680" cy="107803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834558B0-D4AE-E746-AE9C-20542392A259}"/>
              </a:ext>
            </a:extLst>
          </p:cNvPr>
          <p:cNvSpPr txBox="1"/>
          <p:nvPr/>
        </p:nvSpPr>
        <p:spPr>
          <a:xfrm>
            <a:off x="1059180" y="4197400"/>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consequence here is that we must </a:t>
            </a:r>
            <a:r>
              <a:rPr lang="en-US" b="1" dirty="0">
                <a:solidFill>
                  <a:schemeClr val="accent1"/>
                </a:solidFill>
                <a:latin typeface="Bradley Hand" pitchFamily="2" charset="77"/>
                <a:cs typeface="APPLE CHANCERY" panose="03020702040506060504" pitchFamily="66" charset="-79"/>
              </a:rPr>
              <a:t>understand the details</a:t>
            </a:r>
            <a:r>
              <a:rPr lang="en-US" dirty="0">
                <a:solidFill>
                  <a:schemeClr val="accent1"/>
                </a:solidFill>
                <a:latin typeface="Bradley Hand" pitchFamily="2" charset="77"/>
                <a:cs typeface="Apple Chancery" panose="03020702040506060504" pitchFamily="66" charset="-79"/>
              </a:rPr>
              <a:t> of the SUT not just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the details are </a:t>
            </a:r>
            <a:r>
              <a:rPr lang="en-US" b="1" dirty="0">
                <a:solidFill>
                  <a:schemeClr val="accent1"/>
                </a:solidFill>
                <a:latin typeface="Bradley Hand" pitchFamily="2" charset="77"/>
                <a:cs typeface="APPLE CHANCERY" panose="03020702040506060504" pitchFamily="66" charset="-79"/>
              </a:rPr>
              <a:t>coupled to our test</a:t>
            </a:r>
            <a:r>
              <a:rPr lang="en-US" dirty="0">
                <a:solidFill>
                  <a:schemeClr val="accent1"/>
                </a:solidFill>
                <a:latin typeface="Bradley Hand" pitchFamily="2" charset="77"/>
                <a:cs typeface="Apple Chancery" panose="03020702040506060504" pitchFamily="66" charset="-79"/>
              </a:rPr>
              <a:t>, we can’t change them without </a:t>
            </a:r>
            <a:r>
              <a:rPr lang="en-US" b="1" dirty="0">
                <a:solidFill>
                  <a:schemeClr val="accent1"/>
                </a:solidFill>
                <a:latin typeface="Bradley Hand" pitchFamily="2" charset="77"/>
                <a:cs typeface="APPLE CHANCERY" panose="03020702040506060504" pitchFamily="66" charset="-79"/>
              </a:rPr>
              <a:t>changing our tests</a:t>
            </a:r>
            <a:r>
              <a:rPr lang="en-US" dirty="0">
                <a:solidFill>
                  <a:schemeClr val="accent1"/>
                </a:solidFill>
                <a:latin typeface="Bradley Hand" pitchFamily="2" charset="77"/>
                <a:cs typeface="Apple Chancery" panose="03020702040506060504" pitchFamily="66" charset="-79"/>
              </a:rPr>
              <a:t>.</a:t>
            </a:r>
          </a:p>
        </p:txBody>
      </p:sp>
      <p:cxnSp>
        <p:nvCxnSpPr>
          <p:cNvPr id="13" name="Straight Arrow Connector 12">
            <a:extLst>
              <a:ext uri="{FF2B5EF4-FFF2-40B4-BE49-F238E27FC236}">
                <a16:creationId xmlns:a16="http://schemas.microsoft.com/office/drawing/2014/main" id="{65A3C4CA-39B0-0A48-B1AA-B76144C81814}"/>
              </a:ext>
            </a:extLst>
          </p:cNvPr>
          <p:cNvCxnSpPr>
            <a:cxnSpLocks/>
          </p:cNvCxnSpPr>
          <p:nvPr/>
        </p:nvCxnSpPr>
        <p:spPr>
          <a:xfrm flipV="1">
            <a:off x="3619500" y="3855720"/>
            <a:ext cx="1188720" cy="49891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55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
        <p:nvSpPr>
          <p:cNvPr id="5" name="TextBox 4">
            <a:extLst>
              <a:ext uri="{FF2B5EF4-FFF2-40B4-BE49-F238E27FC236}">
                <a16:creationId xmlns:a16="http://schemas.microsoft.com/office/drawing/2014/main" id="{532DBD9A-991D-EA47-B288-4ADE9FA19DE4}"/>
              </a:ext>
            </a:extLst>
          </p:cNvPr>
          <p:cNvSpPr txBox="1"/>
          <p:nvPr/>
        </p:nvSpPr>
        <p:spPr>
          <a:xfrm>
            <a:off x="430065" y="447050"/>
            <a:ext cx="2313135" cy="646331"/>
          </a:xfrm>
          <a:prstGeom prst="rect">
            <a:avLst/>
          </a:prstGeom>
          <a:noFill/>
        </p:spPr>
        <p:txBody>
          <a:bodyPr wrap="square" rtlCol="0">
            <a:spAutoFit/>
          </a:bodyPr>
          <a:lstStyle/>
          <a:p>
            <a:r>
              <a:rPr lang="en-US" sz="3600" b="1" dirty="0">
                <a:solidFill>
                  <a:schemeClr val="accent2"/>
                </a:solidFill>
              </a:rPr>
              <a:t>Experience</a:t>
            </a:r>
          </a:p>
        </p:txBody>
      </p:sp>
      <p:sp>
        <p:nvSpPr>
          <p:cNvPr id="6" name="TextBox 5">
            <a:extLst>
              <a:ext uri="{FF2B5EF4-FFF2-40B4-BE49-F238E27FC236}">
                <a16:creationId xmlns:a16="http://schemas.microsoft.com/office/drawing/2014/main" id="{6A9C2155-F1B7-5B42-86DB-C62BE077585C}"/>
              </a:ext>
            </a:extLst>
          </p:cNvPr>
          <p:cNvSpPr txBox="1"/>
          <p:nvPr/>
        </p:nvSpPr>
        <p:spPr>
          <a:xfrm>
            <a:off x="6728460" y="77021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In a strongly-typed language this means an </a:t>
            </a:r>
            <a:r>
              <a:rPr lang="en-US" b="1" dirty="0">
                <a:solidFill>
                  <a:schemeClr val="accent1"/>
                </a:solidFill>
                <a:latin typeface="Bradley Hand" pitchFamily="2" charset="77"/>
                <a:cs typeface="APPLE CHANCERY" panose="03020702040506060504" pitchFamily="66" charset="-79"/>
              </a:rPr>
              <a:t>interface stands-in for the actual dependency</a:t>
            </a:r>
            <a:r>
              <a:rPr lang="en-US" dirty="0">
                <a:solidFill>
                  <a:schemeClr val="accent1"/>
                </a:solidFill>
                <a:latin typeface="Bradley Hand" pitchFamily="2" charset="77"/>
                <a:cs typeface="Apple Chancery" panose="03020702040506060504" pitchFamily="66" charset="-79"/>
              </a:rPr>
              <a:t> and must be </a:t>
            </a:r>
            <a:r>
              <a:rPr lang="en-US" b="1" dirty="0">
                <a:solidFill>
                  <a:schemeClr val="accent1"/>
                </a:solidFill>
                <a:latin typeface="Bradley Hand" pitchFamily="2" charset="77"/>
                <a:cs typeface="APPLE CHANCERY" panose="03020702040506060504" pitchFamily="66" charset="-79"/>
              </a:rPr>
              <a:t>injected into our SUT</a:t>
            </a:r>
            <a:r>
              <a:rPr lang="en-US" dirty="0">
                <a:solidFill>
                  <a:schemeClr val="accent1"/>
                </a:solidFill>
                <a:latin typeface="Bradley Hand" pitchFamily="2" charset="77"/>
                <a:cs typeface="Apple Chancery" panose="03020702040506060504" pitchFamily="66" charset="-79"/>
              </a:rPr>
              <a:t>.</a:t>
            </a:r>
          </a:p>
        </p:txBody>
      </p:sp>
      <p:cxnSp>
        <p:nvCxnSpPr>
          <p:cNvPr id="7" name="Straight Arrow Connector 6">
            <a:extLst>
              <a:ext uri="{FF2B5EF4-FFF2-40B4-BE49-F238E27FC236}">
                <a16:creationId xmlns:a16="http://schemas.microsoft.com/office/drawing/2014/main" id="{8116CB0F-71FB-8B4C-8023-DE7103FEF421}"/>
              </a:ext>
            </a:extLst>
          </p:cNvPr>
          <p:cNvCxnSpPr>
            <a:cxnSpLocks/>
            <a:stCxn id="6" idx="2"/>
          </p:cNvCxnSpPr>
          <p:nvPr/>
        </p:nvCxnSpPr>
        <p:spPr>
          <a:xfrm>
            <a:off x="8823960" y="1970544"/>
            <a:ext cx="1615440" cy="41451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F95B5A1C-F344-BA45-83C9-9ADAD5B15B3D}"/>
              </a:ext>
            </a:extLst>
          </p:cNvPr>
          <p:cNvSpPr txBox="1"/>
          <p:nvPr/>
        </p:nvSpPr>
        <p:spPr>
          <a:xfrm>
            <a:off x="2415540" y="382919"/>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DI requirements here lead us towards an </a:t>
            </a:r>
            <a:r>
              <a:rPr lang="en-US" dirty="0" err="1">
                <a:solidFill>
                  <a:schemeClr val="accent1"/>
                </a:solidFill>
                <a:latin typeface="Bradley Hand" pitchFamily="2" charset="77"/>
                <a:cs typeface="Apple Chancery" panose="03020702040506060504" pitchFamily="66" charset="-79"/>
              </a:rPr>
              <a:t>IoC</a:t>
            </a:r>
            <a:r>
              <a:rPr lang="en-US" dirty="0">
                <a:solidFill>
                  <a:schemeClr val="accent1"/>
                </a:solidFill>
                <a:latin typeface="Bradley Hand" pitchFamily="2" charset="77"/>
                <a:cs typeface="Apple Chancery" panose="03020702040506060504" pitchFamily="66" charset="-79"/>
              </a:rPr>
              <a:t> container over Poor Man’s DI because we have a graph of dependencies to realize at </a:t>
            </a:r>
            <a:r>
              <a:rPr lang="en-US" dirty="0" err="1">
                <a:solidFill>
                  <a:schemeClr val="accent1"/>
                </a:solidFill>
                <a:latin typeface="Bradley Hand" pitchFamily="2" charset="77"/>
                <a:cs typeface="Apple Chancery" panose="03020702040506060504" pitchFamily="66" charset="-79"/>
              </a:rPr>
              <a:t>rnntime</a:t>
            </a:r>
            <a:endParaRPr lang="en-US" dirty="0">
              <a:solidFill>
                <a:schemeClr val="accent1"/>
              </a:solidFill>
              <a:latin typeface="Bradley Hand" pitchFamily="2" charset="77"/>
              <a:cs typeface="Apple Chancery" panose="03020702040506060504" pitchFamily="66" charset="-79"/>
            </a:endParaRPr>
          </a:p>
        </p:txBody>
      </p:sp>
      <p:cxnSp>
        <p:nvCxnSpPr>
          <p:cNvPr id="10" name="Straight Arrow Connector 9">
            <a:extLst>
              <a:ext uri="{FF2B5EF4-FFF2-40B4-BE49-F238E27FC236}">
                <a16:creationId xmlns:a16="http://schemas.microsoft.com/office/drawing/2014/main" id="{16C7F8F9-D7EA-2049-82C2-361260CF648A}"/>
              </a:ext>
            </a:extLst>
          </p:cNvPr>
          <p:cNvCxnSpPr>
            <a:cxnSpLocks/>
          </p:cNvCxnSpPr>
          <p:nvPr/>
        </p:nvCxnSpPr>
        <p:spPr>
          <a:xfrm>
            <a:off x="4065270" y="1478562"/>
            <a:ext cx="354330" cy="122653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261AD1B7-2248-E841-85F9-F3D8896ADBC5}"/>
              </a:ext>
            </a:extLst>
          </p:cNvPr>
          <p:cNvSpPr txBox="1"/>
          <p:nvPr/>
        </p:nvSpPr>
        <p:spPr>
          <a:xfrm>
            <a:off x="7589520" y="4482405"/>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change how our code works, a lot of tests may break – we say that our tests are sensitive to changes in the details.</a:t>
            </a:r>
          </a:p>
        </p:txBody>
      </p:sp>
      <p:cxnSp>
        <p:nvCxnSpPr>
          <p:cNvPr id="13" name="Straight Arrow Connector 12">
            <a:extLst>
              <a:ext uri="{FF2B5EF4-FFF2-40B4-BE49-F238E27FC236}">
                <a16:creationId xmlns:a16="http://schemas.microsoft.com/office/drawing/2014/main" id="{A733DC33-DA60-9645-82B6-988BB0D79FC0}"/>
              </a:ext>
            </a:extLst>
          </p:cNvPr>
          <p:cNvCxnSpPr>
            <a:cxnSpLocks/>
          </p:cNvCxnSpPr>
          <p:nvPr/>
        </p:nvCxnSpPr>
        <p:spPr>
          <a:xfrm flipH="1" flipV="1">
            <a:off x="8465820" y="4205406"/>
            <a:ext cx="1165860" cy="25768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4C1BBE71-5E4F-0049-BDD1-E79E9262582D}"/>
              </a:ext>
            </a:extLst>
          </p:cNvPr>
          <p:cNvSpPr txBox="1"/>
          <p:nvPr/>
        </p:nvSpPr>
        <p:spPr>
          <a:xfrm>
            <a:off x="109686" y="4415789"/>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Our tests should focus on the contract, but here they focus on the implementation, which makes them hard to read as there is a lot of setup code.</a:t>
            </a:r>
          </a:p>
        </p:txBody>
      </p:sp>
      <p:cxnSp>
        <p:nvCxnSpPr>
          <p:cNvPr id="18" name="Straight Arrow Connector 17">
            <a:extLst>
              <a:ext uri="{FF2B5EF4-FFF2-40B4-BE49-F238E27FC236}">
                <a16:creationId xmlns:a16="http://schemas.microsoft.com/office/drawing/2014/main" id="{AEA9FB57-D07B-E945-8CC3-BB54FB3253AB}"/>
              </a:ext>
            </a:extLst>
          </p:cNvPr>
          <p:cNvCxnSpPr>
            <a:cxnSpLocks/>
            <a:stCxn id="17" idx="0"/>
          </p:cNvCxnSpPr>
          <p:nvPr/>
        </p:nvCxnSpPr>
        <p:spPr>
          <a:xfrm flipV="1">
            <a:off x="2205186" y="4256841"/>
            <a:ext cx="1520995" cy="15894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923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2734</TotalTime>
  <Words>11316</Words>
  <Application>Microsoft Macintosh PowerPoint</Application>
  <PresentationFormat>Widescreen</PresentationFormat>
  <Paragraphs>565</Paragraphs>
  <Slides>58</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Bradley Hand</vt:lpstr>
      <vt:lpstr>Calibri</vt:lpstr>
      <vt:lpstr>Calibri Light</vt:lpstr>
      <vt:lpstr>Helvetica</vt:lpstr>
      <vt:lpstr>PT Serif</vt:lpstr>
      <vt:lpstr>Office Theme</vt:lpstr>
      <vt:lpstr>TDD Revisited</vt:lpstr>
      <vt:lpstr>Who are you?</vt:lpstr>
      <vt:lpstr>PowerPoint Presentation</vt:lpstr>
      <vt:lpstr>Agenda</vt:lpstr>
      <vt:lpstr>The Fallacies of TDD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 Architecture</vt:lpstr>
      <vt:lpstr>PowerPoint Presentation</vt:lpstr>
      <vt:lpstr>PowerPoint Presentation</vt:lpstr>
      <vt:lpstr>PowerPoint Presentation</vt:lpstr>
      <vt:lpstr>PowerPoint Presentation</vt:lpstr>
      <vt:lpstr>PowerPoint Presentation</vt:lpstr>
      <vt:lpstr>PowerPoint Presentation</vt:lpstr>
      <vt:lpstr>Fallacies &amp; Principles</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128</cp:revision>
  <dcterms:created xsi:type="dcterms:W3CDTF">2020-08-02T15:49:52Z</dcterms:created>
  <dcterms:modified xsi:type="dcterms:W3CDTF">2021-01-29T00:34:31Z</dcterms:modified>
</cp:coreProperties>
</file>